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633" r:id="rId2"/>
    <p:sldId id="938" r:id="rId3"/>
    <p:sldId id="944" r:id="rId4"/>
    <p:sldId id="1392" r:id="rId5"/>
    <p:sldId id="1161" r:id="rId6"/>
    <p:sldId id="1162" r:id="rId7"/>
    <p:sldId id="1166" r:id="rId8"/>
    <p:sldId id="1342" r:id="rId9"/>
    <p:sldId id="1443" r:id="rId10"/>
    <p:sldId id="1334" r:id="rId11"/>
    <p:sldId id="1168" r:id="rId12"/>
    <p:sldId id="1180" r:id="rId13"/>
    <p:sldId id="1183" r:id="rId14"/>
    <p:sldId id="1184" r:id="rId15"/>
    <p:sldId id="1040" r:id="rId16"/>
    <p:sldId id="1361" r:id="rId17"/>
    <p:sldId id="1345" r:id="rId18"/>
    <p:sldId id="1365" r:id="rId19"/>
    <p:sldId id="1367" r:id="rId20"/>
    <p:sldId id="1369" r:id="rId21"/>
    <p:sldId id="1382" r:id="rId22"/>
    <p:sldId id="1194" r:id="rId23"/>
    <p:sldId id="1390" r:id="rId24"/>
    <p:sldId id="1464" r:id="rId25"/>
    <p:sldId id="1048" r:id="rId26"/>
    <p:sldId id="1060" r:id="rId27"/>
    <p:sldId id="1217" r:id="rId28"/>
    <p:sldId id="965" r:id="rId29"/>
    <p:sldId id="1378" r:id="rId30"/>
    <p:sldId id="1230" r:id="rId31"/>
    <p:sldId id="947" r:id="rId3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660033"/>
    <a:srgbClr val="E4E1CE"/>
    <a:srgbClr val="E2EFD9"/>
    <a:srgbClr val="FF5050"/>
    <a:srgbClr val="F6FB31"/>
    <a:srgbClr val="FFE599"/>
    <a:srgbClr val="FFCCCC"/>
    <a:srgbClr val="F7D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929946-56B5-4177-A1FE-C8E86E288782}" v="1" dt="2024-04-23T22:44:22.0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6" autoAdjust="0"/>
    <p:restoredTop sz="94660"/>
  </p:normalViewPr>
  <p:slideViewPr>
    <p:cSldViewPr snapToGrid="0">
      <p:cViewPr varScale="1">
        <p:scale>
          <a:sx n="114" d="100"/>
          <a:sy n="114" d="100"/>
        </p:scale>
        <p:origin x="402"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846" y="96"/>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85929946-56B5-4177-A1FE-C8E86E288782}"/>
    <pc:docChg chg="addSld modSld">
      <pc:chgData name="Adriana McVicker" userId="9297ee9c-3fb1-4a42-9a84-76fbb6a4bdf4" providerId="ADAL" clId="{85929946-56B5-4177-A1FE-C8E86E288782}" dt="2024-04-23T22:46:04.115" v="68" actId="20577"/>
      <pc:docMkLst>
        <pc:docMk/>
      </pc:docMkLst>
      <pc:sldChg chg="modSp add mod">
        <pc:chgData name="Adriana McVicker" userId="9297ee9c-3fb1-4a42-9a84-76fbb6a4bdf4" providerId="ADAL" clId="{85929946-56B5-4177-A1FE-C8E86E288782}" dt="2024-04-23T22:46:04.115" v="68" actId="20577"/>
        <pc:sldMkLst>
          <pc:docMk/>
          <pc:sldMk cId="1224073146" sldId="1443"/>
        </pc:sldMkLst>
        <pc:spChg chg="mod">
          <ac:chgData name="Adriana McVicker" userId="9297ee9c-3fb1-4a42-9a84-76fbb6a4bdf4" providerId="ADAL" clId="{85929946-56B5-4177-A1FE-C8E86E288782}" dt="2024-04-23T22:46:04.115" v="68" actId="20577"/>
          <ac:spMkLst>
            <pc:docMk/>
            <pc:sldMk cId="1224073146" sldId="1443"/>
            <ac:spMk id="4" creationId="{00000000-0000-0000-0000-000000000000}"/>
          </ac:spMkLst>
        </pc:spChg>
      </pc:sldChg>
    </pc:docChg>
  </pc:docChgLst>
  <pc:docChgLst>
    <pc:chgData name="Adriana McVicker" userId="9297ee9c-3fb1-4a42-9a84-76fbb6a4bdf4" providerId="ADAL" clId="{34FDB685-A316-438C-851A-C16C2FFCCCF7}"/>
    <pc:docChg chg="modSld">
      <pc:chgData name="Adriana McVicker" userId="9297ee9c-3fb1-4a42-9a84-76fbb6a4bdf4" providerId="ADAL" clId="{34FDB685-A316-438C-851A-C16C2FFCCCF7}" dt="2024-03-13T15:40:59.049" v="18" actId="20577"/>
      <pc:docMkLst>
        <pc:docMk/>
      </pc:docMkLst>
      <pc:sldChg chg="modSp">
        <pc:chgData name="Adriana McVicker" userId="9297ee9c-3fb1-4a42-9a84-76fbb6a4bdf4" providerId="ADAL" clId="{34FDB685-A316-438C-851A-C16C2FFCCCF7}" dt="2024-03-13T15:40:59.049" v="18" actId="20577"/>
        <pc:sldMkLst>
          <pc:docMk/>
          <pc:sldMk cId="1464810033" sldId="1183"/>
        </pc:sldMkLst>
        <pc:spChg chg="mod">
          <ac:chgData name="Adriana McVicker" userId="9297ee9c-3fb1-4a42-9a84-76fbb6a4bdf4" providerId="ADAL" clId="{34FDB685-A316-438C-851A-C16C2FFCCCF7}" dt="2024-03-13T15:40:59.049" v="18" actId="20577"/>
          <ac:spMkLst>
            <pc:docMk/>
            <pc:sldMk cId="1464810033" sldId="1183"/>
            <ac:spMk id="5"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4022825" y="8917301"/>
            <a:ext cx="3078057" cy="469583"/>
          </a:xfrm>
          <a:prstGeom prst="rect">
            <a:avLst/>
          </a:prstGeom>
        </p:spPr>
        <p:txBody>
          <a:bodyPr vert="horz" lIns="91717" tIns="45859" rIns="91717" bIns="45859" rtlCol="0" anchor="b"/>
          <a:lstStyle>
            <a:lvl1pPr algn="r">
              <a:defRPr sz="1200"/>
            </a:lvl1pPr>
          </a:lstStyle>
          <a:p>
            <a:fld id="{719DF284-D90E-449C-B9C1-6A8A9FF2EE54}" type="slidenum">
              <a:rPr lang="en-CA" smtClean="0"/>
              <a:pPr/>
              <a:t>‹#›</a:t>
            </a:fld>
            <a:endParaRPr lang="en-CA" dirty="0"/>
          </a:p>
        </p:txBody>
      </p:sp>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78057" cy="469583"/>
          </a:xfrm>
          <a:prstGeom prst="rect">
            <a:avLst/>
          </a:prstGeom>
        </p:spPr>
        <p:txBody>
          <a:bodyPr vert="horz" lIns="91717" tIns="45859" rIns="91717" bIns="45859" rtlCol="0"/>
          <a:lstStyle>
            <a:lvl1pPr algn="l">
              <a:defRPr sz="1200"/>
            </a:lvl1pPr>
          </a:lstStyle>
          <a:p>
            <a:endParaRPr lang="en-CA" dirty="0"/>
          </a:p>
        </p:txBody>
      </p:sp>
      <p:sp>
        <p:nvSpPr>
          <p:cNvPr id="3" name="Date Placeholder 2"/>
          <p:cNvSpPr>
            <a:spLocks noGrp="1"/>
          </p:cNvSpPr>
          <p:nvPr>
            <p:ph type="dt" idx="1"/>
          </p:nvPr>
        </p:nvSpPr>
        <p:spPr>
          <a:xfrm>
            <a:off x="4022825" y="2"/>
            <a:ext cx="3078057" cy="469583"/>
          </a:xfrm>
          <a:prstGeom prst="rect">
            <a:avLst/>
          </a:prstGeom>
        </p:spPr>
        <p:txBody>
          <a:bodyPr vert="horz" lIns="91717" tIns="45859" rIns="91717" bIns="45859" rtlCol="0"/>
          <a:lstStyle>
            <a:lvl1pPr algn="r">
              <a:defRPr sz="1200"/>
            </a:lvl1pPr>
          </a:lstStyle>
          <a:p>
            <a:fld id="{40A50079-E354-4B3F-AB85-008746CF03CE}" type="datetimeFigureOut">
              <a:rPr lang="en-CA" smtClean="0"/>
              <a:pPr/>
              <a:t>2024-04-23</a:t>
            </a:fld>
            <a:endParaRPr lang="en-CA" dirty="0"/>
          </a:p>
        </p:txBody>
      </p:sp>
      <p:sp>
        <p:nvSpPr>
          <p:cNvPr id="4" name="Slide Image Placeholder 3"/>
          <p:cNvSpPr>
            <a:spLocks noGrp="1" noRot="1" noChangeAspect="1"/>
          </p:cNvSpPr>
          <p:nvPr>
            <p:ph type="sldImg" idx="2"/>
          </p:nvPr>
        </p:nvSpPr>
        <p:spPr>
          <a:xfrm>
            <a:off x="420688" y="703263"/>
            <a:ext cx="6261100" cy="3522662"/>
          </a:xfrm>
          <a:prstGeom prst="rect">
            <a:avLst/>
          </a:prstGeom>
          <a:noFill/>
          <a:ln w="12700">
            <a:solidFill>
              <a:prstClr val="black"/>
            </a:solidFill>
          </a:ln>
        </p:spPr>
        <p:txBody>
          <a:bodyPr vert="horz" lIns="91717" tIns="45859" rIns="91717" bIns="45859" rtlCol="0" anchor="ctr"/>
          <a:lstStyle/>
          <a:p>
            <a:endParaRPr lang="en-CA" dirty="0"/>
          </a:p>
        </p:txBody>
      </p:sp>
      <p:sp>
        <p:nvSpPr>
          <p:cNvPr id="5" name="Notes Placeholder 4"/>
          <p:cNvSpPr>
            <a:spLocks noGrp="1"/>
          </p:cNvSpPr>
          <p:nvPr>
            <p:ph type="body" sz="quarter" idx="3"/>
          </p:nvPr>
        </p:nvSpPr>
        <p:spPr>
          <a:xfrm>
            <a:off x="710566" y="4460243"/>
            <a:ext cx="5681343" cy="4224654"/>
          </a:xfrm>
          <a:prstGeom prst="rect">
            <a:avLst/>
          </a:prstGeom>
        </p:spPr>
        <p:txBody>
          <a:bodyPr vert="horz" lIns="91717" tIns="45859" rIns="91717" bIns="4585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7" cy="469583"/>
          </a:xfrm>
          <a:prstGeom prst="rect">
            <a:avLst/>
          </a:prstGeom>
        </p:spPr>
        <p:txBody>
          <a:bodyPr vert="horz" lIns="91717" tIns="45859" rIns="91717" bIns="45859" rtlCol="0" anchor="b"/>
          <a:lstStyle>
            <a:lvl1pPr algn="l">
              <a:defRPr sz="1200"/>
            </a:lvl1pPr>
          </a:lstStyle>
          <a:p>
            <a:r>
              <a:rPr lang="en-CA"/>
              <a:t>Session 2- Conscious Care and Support Resource 2</a:t>
            </a:r>
            <a:endParaRPr lang="en-CA" dirty="0"/>
          </a:p>
        </p:txBody>
      </p:sp>
      <p:sp>
        <p:nvSpPr>
          <p:cNvPr id="7" name="Slide Number Placeholder 6"/>
          <p:cNvSpPr>
            <a:spLocks noGrp="1"/>
          </p:cNvSpPr>
          <p:nvPr>
            <p:ph type="sldNum" sz="quarter" idx="5"/>
          </p:nvPr>
        </p:nvSpPr>
        <p:spPr>
          <a:xfrm>
            <a:off x="4022825" y="8917301"/>
            <a:ext cx="3078057" cy="469583"/>
          </a:xfrm>
          <a:prstGeom prst="rect">
            <a:avLst/>
          </a:prstGeom>
        </p:spPr>
        <p:txBody>
          <a:bodyPr vert="horz" lIns="91717" tIns="45859" rIns="91717" bIns="45859"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a:t>
            </a:fld>
            <a:endParaRPr lang="en-CA" dirty="0"/>
          </a:p>
        </p:txBody>
      </p:sp>
      <p:sp>
        <p:nvSpPr>
          <p:cNvPr id="5" name="Footer Placeholder 4">
            <a:extLst>
              <a:ext uri="{FF2B5EF4-FFF2-40B4-BE49-F238E27FC236}">
                <a16:creationId xmlns:a16="http://schemas.microsoft.com/office/drawing/2014/main" id="{C89DD363-9EEA-43C9-BE48-C856B83E26C1}"/>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687747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11</a:t>
            </a:fld>
            <a:endParaRPr lang="en-CA" dirty="0"/>
          </a:p>
        </p:txBody>
      </p:sp>
      <p:sp>
        <p:nvSpPr>
          <p:cNvPr id="5" name="Footer Placeholder 4">
            <a:extLst>
              <a:ext uri="{FF2B5EF4-FFF2-40B4-BE49-F238E27FC236}">
                <a16:creationId xmlns:a16="http://schemas.microsoft.com/office/drawing/2014/main" id="{50AE02E9-9666-4E30-80DA-2B82A49682E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722606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12</a:t>
            </a:fld>
            <a:endParaRPr lang="en-CA" dirty="0"/>
          </a:p>
        </p:txBody>
      </p:sp>
      <p:sp>
        <p:nvSpPr>
          <p:cNvPr id="5" name="Footer Placeholder 4">
            <a:extLst>
              <a:ext uri="{FF2B5EF4-FFF2-40B4-BE49-F238E27FC236}">
                <a16:creationId xmlns:a16="http://schemas.microsoft.com/office/drawing/2014/main" id="{FDB428FB-EEF3-428E-A9DD-5BACF4783B4C}"/>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969661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13</a:t>
            </a:fld>
            <a:endParaRPr lang="en-CA" dirty="0"/>
          </a:p>
        </p:txBody>
      </p:sp>
      <p:sp>
        <p:nvSpPr>
          <p:cNvPr id="5" name="Footer Placeholder 4">
            <a:extLst>
              <a:ext uri="{FF2B5EF4-FFF2-40B4-BE49-F238E27FC236}">
                <a16:creationId xmlns:a16="http://schemas.microsoft.com/office/drawing/2014/main" id="{432DEEA1-E955-4519-9CD0-CE12D6E71E1D}"/>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13024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14</a:t>
            </a:fld>
            <a:endParaRPr lang="en-CA" dirty="0"/>
          </a:p>
        </p:txBody>
      </p:sp>
      <p:sp>
        <p:nvSpPr>
          <p:cNvPr id="5" name="Footer Placeholder 4">
            <a:extLst>
              <a:ext uri="{FF2B5EF4-FFF2-40B4-BE49-F238E27FC236}">
                <a16:creationId xmlns:a16="http://schemas.microsoft.com/office/drawing/2014/main" id="{15217A3D-7A3B-415F-9AAF-0D86DF7DC0DC}"/>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52547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15</a:t>
            </a:fld>
            <a:endParaRPr lang="en-CA" dirty="0"/>
          </a:p>
        </p:txBody>
      </p:sp>
      <p:sp>
        <p:nvSpPr>
          <p:cNvPr id="5" name="Footer Placeholder 4">
            <a:extLst>
              <a:ext uri="{FF2B5EF4-FFF2-40B4-BE49-F238E27FC236}">
                <a16:creationId xmlns:a16="http://schemas.microsoft.com/office/drawing/2014/main" id="{9606C94B-839D-4C6D-9A2D-5FBAD65F78B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79698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16</a:t>
            </a:fld>
            <a:endParaRPr lang="en-CA" dirty="0"/>
          </a:p>
        </p:txBody>
      </p:sp>
      <p:sp>
        <p:nvSpPr>
          <p:cNvPr id="5" name="Footer Placeholder 4">
            <a:extLst>
              <a:ext uri="{FF2B5EF4-FFF2-40B4-BE49-F238E27FC236}">
                <a16:creationId xmlns:a16="http://schemas.microsoft.com/office/drawing/2014/main" id="{C9DBC045-9480-4A44-A40F-327BE200F1C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855288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17</a:t>
            </a:fld>
            <a:endParaRPr lang="en-CA" dirty="0"/>
          </a:p>
        </p:txBody>
      </p:sp>
      <p:sp>
        <p:nvSpPr>
          <p:cNvPr id="5" name="Footer Placeholder 4">
            <a:extLst>
              <a:ext uri="{FF2B5EF4-FFF2-40B4-BE49-F238E27FC236}">
                <a16:creationId xmlns:a16="http://schemas.microsoft.com/office/drawing/2014/main" id="{9B97FCDE-14E0-4585-8B0D-65C7418BB5B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919613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18</a:t>
            </a:fld>
            <a:endParaRPr lang="en-CA" dirty="0"/>
          </a:p>
        </p:txBody>
      </p:sp>
      <p:sp>
        <p:nvSpPr>
          <p:cNvPr id="5" name="Footer Placeholder 4">
            <a:extLst>
              <a:ext uri="{FF2B5EF4-FFF2-40B4-BE49-F238E27FC236}">
                <a16:creationId xmlns:a16="http://schemas.microsoft.com/office/drawing/2014/main" id="{B1EE60E4-1AA0-4463-AFED-6554E8AA972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074660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19</a:t>
            </a:fld>
            <a:endParaRPr lang="en-CA" dirty="0"/>
          </a:p>
        </p:txBody>
      </p:sp>
      <p:sp>
        <p:nvSpPr>
          <p:cNvPr id="5" name="Footer Placeholder 4">
            <a:extLst>
              <a:ext uri="{FF2B5EF4-FFF2-40B4-BE49-F238E27FC236}">
                <a16:creationId xmlns:a16="http://schemas.microsoft.com/office/drawing/2014/main" id="{1917A106-1D7C-4A7A-9F33-403686DA0969}"/>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75400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20</a:t>
            </a:fld>
            <a:endParaRPr lang="en-CA" dirty="0"/>
          </a:p>
        </p:txBody>
      </p:sp>
      <p:sp>
        <p:nvSpPr>
          <p:cNvPr id="5" name="Footer Placeholder 4">
            <a:extLst>
              <a:ext uri="{FF2B5EF4-FFF2-40B4-BE49-F238E27FC236}">
                <a16:creationId xmlns:a16="http://schemas.microsoft.com/office/drawing/2014/main" id="{DC00B41A-9B98-4BB7-B28E-A9EDFC35A065}"/>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293847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a:t>
            </a:fld>
            <a:endParaRPr lang="en-CA" dirty="0"/>
          </a:p>
        </p:txBody>
      </p:sp>
      <p:sp>
        <p:nvSpPr>
          <p:cNvPr id="5" name="Footer Placeholder 4">
            <a:extLst>
              <a:ext uri="{FF2B5EF4-FFF2-40B4-BE49-F238E27FC236}">
                <a16:creationId xmlns:a16="http://schemas.microsoft.com/office/drawing/2014/main" id="{9DBB03E0-B070-4911-BFBE-A27FD5BE5B0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717926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21</a:t>
            </a:fld>
            <a:endParaRPr lang="en-CA" dirty="0"/>
          </a:p>
        </p:txBody>
      </p:sp>
      <p:sp>
        <p:nvSpPr>
          <p:cNvPr id="5" name="Footer Placeholder 4">
            <a:extLst>
              <a:ext uri="{FF2B5EF4-FFF2-40B4-BE49-F238E27FC236}">
                <a16:creationId xmlns:a16="http://schemas.microsoft.com/office/drawing/2014/main" id="{DBE3C558-8056-4472-A438-1A2B570A5B3A}"/>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604644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22</a:t>
            </a:fld>
            <a:endParaRPr lang="en-CA" dirty="0"/>
          </a:p>
        </p:txBody>
      </p:sp>
      <p:sp>
        <p:nvSpPr>
          <p:cNvPr id="5" name="Footer Placeholder 4">
            <a:extLst>
              <a:ext uri="{FF2B5EF4-FFF2-40B4-BE49-F238E27FC236}">
                <a16:creationId xmlns:a16="http://schemas.microsoft.com/office/drawing/2014/main" id="{B4B7C5F3-F38A-4CC2-8474-FBF96DC90BFE}"/>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88339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25</a:t>
            </a:fld>
            <a:endParaRPr lang="en-CA" dirty="0"/>
          </a:p>
        </p:txBody>
      </p:sp>
      <p:sp>
        <p:nvSpPr>
          <p:cNvPr id="5" name="Footer Placeholder 4">
            <a:extLst>
              <a:ext uri="{FF2B5EF4-FFF2-40B4-BE49-F238E27FC236}">
                <a16:creationId xmlns:a16="http://schemas.microsoft.com/office/drawing/2014/main" id="{8BDFC805-39A1-4061-9792-28FAF358B7F3}"/>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357841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26</a:t>
            </a:fld>
            <a:endParaRPr lang="en-CA" dirty="0"/>
          </a:p>
        </p:txBody>
      </p:sp>
      <p:sp>
        <p:nvSpPr>
          <p:cNvPr id="5" name="Footer Placeholder 4">
            <a:extLst>
              <a:ext uri="{FF2B5EF4-FFF2-40B4-BE49-F238E27FC236}">
                <a16:creationId xmlns:a16="http://schemas.microsoft.com/office/drawing/2014/main" id="{8D106D21-91E4-4A8A-9FBC-E2B3FC91FD9D}"/>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129017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27</a:t>
            </a:fld>
            <a:endParaRPr lang="en-CA" dirty="0"/>
          </a:p>
        </p:txBody>
      </p:sp>
      <p:sp>
        <p:nvSpPr>
          <p:cNvPr id="5" name="Footer Placeholder 4">
            <a:extLst>
              <a:ext uri="{FF2B5EF4-FFF2-40B4-BE49-F238E27FC236}">
                <a16:creationId xmlns:a16="http://schemas.microsoft.com/office/drawing/2014/main" id="{562FFDE0-2648-4292-87A6-A881EC59E82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722794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28</a:t>
            </a:fld>
            <a:endParaRPr lang="en-CA" dirty="0"/>
          </a:p>
        </p:txBody>
      </p:sp>
      <p:sp>
        <p:nvSpPr>
          <p:cNvPr id="5" name="Footer Placeholder 4">
            <a:extLst>
              <a:ext uri="{FF2B5EF4-FFF2-40B4-BE49-F238E27FC236}">
                <a16:creationId xmlns:a16="http://schemas.microsoft.com/office/drawing/2014/main" id="{3D4E4AE7-2FDA-4686-84B4-479D5BBFBADA}"/>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8635342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29</a:t>
            </a:fld>
            <a:endParaRPr lang="en-CA" dirty="0"/>
          </a:p>
        </p:txBody>
      </p:sp>
      <p:sp>
        <p:nvSpPr>
          <p:cNvPr id="5" name="Footer Placeholder 4">
            <a:extLst>
              <a:ext uri="{FF2B5EF4-FFF2-40B4-BE49-F238E27FC236}">
                <a16:creationId xmlns:a16="http://schemas.microsoft.com/office/drawing/2014/main" id="{407D00DC-40D6-4EE1-A5C6-D2161A23EBB5}"/>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5938456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30</a:t>
            </a:fld>
            <a:endParaRPr lang="en-CA" dirty="0"/>
          </a:p>
        </p:txBody>
      </p:sp>
      <p:sp>
        <p:nvSpPr>
          <p:cNvPr id="5" name="Footer Placeholder 4">
            <a:extLst>
              <a:ext uri="{FF2B5EF4-FFF2-40B4-BE49-F238E27FC236}">
                <a16:creationId xmlns:a16="http://schemas.microsoft.com/office/drawing/2014/main" id="{DE3FBD0F-C730-4AD3-87D8-2A1C2F2FB6A8}"/>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9208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31</a:t>
            </a:fld>
            <a:endParaRPr lang="en-CA" dirty="0"/>
          </a:p>
        </p:txBody>
      </p:sp>
      <p:sp>
        <p:nvSpPr>
          <p:cNvPr id="5" name="Footer Placeholder 4">
            <a:extLst>
              <a:ext uri="{FF2B5EF4-FFF2-40B4-BE49-F238E27FC236}">
                <a16:creationId xmlns:a16="http://schemas.microsoft.com/office/drawing/2014/main" id="{1E18BC1C-CC6D-4B64-9C3E-2B46E586FF9F}"/>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577860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a:t>
            </a:fld>
            <a:endParaRPr lang="en-CA" dirty="0"/>
          </a:p>
        </p:txBody>
      </p:sp>
      <p:sp>
        <p:nvSpPr>
          <p:cNvPr id="5" name="Footer Placeholder 4">
            <a:extLst>
              <a:ext uri="{FF2B5EF4-FFF2-40B4-BE49-F238E27FC236}">
                <a16:creationId xmlns:a16="http://schemas.microsoft.com/office/drawing/2014/main" id="{086CB11E-B48D-411D-9CF7-DCA7D077180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252423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a:t>
            </a:fld>
            <a:endParaRPr lang="en-CA" dirty="0"/>
          </a:p>
        </p:txBody>
      </p:sp>
      <p:sp>
        <p:nvSpPr>
          <p:cNvPr id="5" name="Footer Placeholder 4">
            <a:extLst>
              <a:ext uri="{FF2B5EF4-FFF2-40B4-BE49-F238E27FC236}">
                <a16:creationId xmlns:a16="http://schemas.microsoft.com/office/drawing/2014/main" id="{3A9190E4-52CB-4E4E-A76A-90C23098275A}"/>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647462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a:t>
            </a:fld>
            <a:endParaRPr lang="en-CA" dirty="0"/>
          </a:p>
        </p:txBody>
      </p:sp>
      <p:sp>
        <p:nvSpPr>
          <p:cNvPr id="5" name="Footer Placeholder 4">
            <a:extLst>
              <a:ext uri="{FF2B5EF4-FFF2-40B4-BE49-F238E27FC236}">
                <a16:creationId xmlns:a16="http://schemas.microsoft.com/office/drawing/2014/main" id="{71F89018-A343-47F9-8702-C933174B0B4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5967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a:t>
            </a:fld>
            <a:endParaRPr lang="en-CA" dirty="0"/>
          </a:p>
        </p:txBody>
      </p:sp>
      <p:sp>
        <p:nvSpPr>
          <p:cNvPr id="5" name="Footer Placeholder 4">
            <a:extLst>
              <a:ext uri="{FF2B5EF4-FFF2-40B4-BE49-F238E27FC236}">
                <a16:creationId xmlns:a16="http://schemas.microsoft.com/office/drawing/2014/main" id="{B0D7F7BC-DC44-4798-8EF7-C5E4A48C065B}"/>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97756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a:t>
            </a:fld>
            <a:endParaRPr lang="en-CA" dirty="0"/>
          </a:p>
        </p:txBody>
      </p:sp>
      <p:sp>
        <p:nvSpPr>
          <p:cNvPr id="5" name="Footer Placeholder 4">
            <a:extLst>
              <a:ext uri="{FF2B5EF4-FFF2-40B4-BE49-F238E27FC236}">
                <a16:creationId xmlns:a16="http://schemas.microsoft.com/office/drawing/2014/main" id="{E990AACE-E84F-46F6-A358-1501A850C33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609168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9</a:t>
            </a:fld>
            <a:endParaRPr lang="en-CA" dirty="0"/>
          </a:p>
        </p:txBody>
      </p:sp>
      <p:sp>
        <p:nvSpPr>
          <p:cNvPr id="5" name="Footer Placeholder 4">
            <a:extLst>
              <a:ext uri="{FF2B5EF4-FFF2-40B4-BE49-F238E27FC236}">
                <a16:creationId xmlns:a16="http://schemas.microsoft.com/office/drawing/2014/main" id="{058C9BE3-1517-4B66-845E-88476B299F5C}"/>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142361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10</a:t>
            </a:fld>
            <a:endParaRPr lang="en-CA" dirty="0"/>
          </a:p>
        </p:txBody>
      </p:sp>
      <p:sp>
        <p:nvSpPr>
          <p:cNvPr id="5" name="Footer Placeholder 4">
            <a:extLst>
              <a:ext uri="{FF2B5EF4-FFF2-40B4-BE49-F238E27FC236}">
                <a16:creationId xmlns:a16="http://schemas.microsoft.com/office/drawing/2014/main" id="{FFA888CE-D162-46A9-BCD2-68D7C0C0E62F}"/>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645809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6021A8B5-BB58-4B2D-B1FF-FD5B9AEB956E}" type="datetime1">
              <a:rPr lang="en-CA" smtClean="0"/>
              <a:pPr/>
              <a:t>2024-04-23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338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185226A6-266E-48D7-BD89-B0EA4D2A9F21}" type="datetime1">
              <a:rPr lang="en-CA" smtClean="0"/>
              <a:pPr/>
              <a:t>2024-04-23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94674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42BFC9F-AAED-4349-994B-C1E41BC6F814}" type="datetime1">
              <a:rPr lang="en-CA" smtClean="0"/>
              <a:pPr/>
              <a:t>2024-04-23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94066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DE64D7-F977-4868-B868-EA08EE034106}" type="datetime1">
              <a:rPr lang="en-CA" smtClean="0"/>
              <a:pPr/>
              <a:t>2024-04-23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140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CA1D7-9553-4265-8311-713208EA348F}" type="datetime1">
              <a:rPr lang="en-CA" smtClean="0"/>
              <a:pPr/>
              <a:t>2024-04-23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3436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02F92EE-7805-4B79-A229-48264E88D8F0}" type="datetime1">
              <a:rPr lang="en-CA" smtClean="0"/>
              <a:pPr/>
              <a:t>2024-04-23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7747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29C49590-B00F-42C4-AA46-E20C0D305DF8}" type="datetime1">
              <a:rPr lang="en-CA" smtClean="0"/>
              <a:pPr/>
              <a:t>2024-04-23</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18628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EE4B578-0864-4702-BABF-69E3EBB14E24}" type="datetime1">
              <a:rPr lang="en-CA" smtClean="0"/>
              <a:pPr/>
              <a:t>2024-04-23</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58966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8F00C5-B3D9-4FBE-808A-04E467FF61CE}" type="datetime1">
              <a:rPr lang="en-CA" smtClean="0"/>
              <a:pPr/>
              <a:t>2024-04-23</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620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F37EE2-A4FE-4E71-8E81-2E2FEC35504C}" type="datetime1">
              <a:rPr lang="en-CA" smtClean="0"/>
              <a:pPr/>
              <a:t>2024-04-23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07851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74D5C8-AC8A-4A8C-979E-E8EE5A7C92C6}" type="datetime1">
              <a:rPr lang="en-CA" smtClean="0"/>
              <a:pPr/>
              <a:t>2024-04-23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05658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BD3AF-918F-4869-AFE0-5664D489E574}" type="datetime1">
              <a:rPr lang="en-CA" smtClean="0"/>
              <a:pPr/>
              <a:t>2024-04-23</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17176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www.centreforconsciouscare.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16.gif"/></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1.gif"/></Relationships>
</file>

<file path=ppt/slides/_rels/slide2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4"/>
          <p:cNvSpPr txBox="1"/>
          <p:nvPr/>
        </p:nvSpPr>
        <p:spPr>
          <a:xfrm>
            <a:off x="335902" y="3450278"/>
            <a:ext cx="11541967" cy="1754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9A4E15"/>
                </a:solidFill>
                <a:latin typeface="Tw Cen MT Condensed Extra Bold" panose="020B0803020202020204" pitchFamily="34" charset="0"/>
              </a:rPr>
              <a:t>Developing Emotionally Self-Regulated and Kind Supporters</a:t>
            </a:r>
          </a:p>
          <a:p>
            <a:pPr algn="ctr"/>
            <a:endParaRPr lang="en-CA" sz="3600" i="1" dirty="0">
              <a:solidFill>
                <a:srgbClr val="9A4E15"/>
              </a:solidFill>
              <a:latin typeface="Tw Cen MT Condensed Extra Bold" panose="020B0803020202020204" pitchFamily="34" charset="0"/>
            </a:endParaRPr>
          </a:p>
          <a:p>
            <a:pPr algn="ctr"/>
            <a:r>
              <a:rPr lang="en-CA" sz="3600" b="1" dirty="0">
                <a:solidFill>
                  <a:srgbClr val="797805"/>
                </a:solidFill>
                <a:latin typeface="Tw Cen MT Condensed Extra Bold" pitchFamily="34" charset="0"/>
                <a:cs typeface="Times New Roman" panose="02020603050405020304" pitchFamily="18" charset="0"/>
              </a:rPr>
              <a:t>Breaking Out of PFP Prison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346621"/>
            <a:ext cx="1500872" cy="1116155"/>
          </a:xfrm>
          <a:prstGeom prst="rect">
            <a:avLst/>
          </a:prstGeom>
        </p:spPr>
      </p:pic>
      <p:sp>
        <p:nvSpPr>
          <p:cNvPr id="8" name="TextBox 7"/>
          <p:cNvSpPr txBox="1"/>
          <p:nvPr/>
        </p:nvSpPr>
        <p:spPr>
          <a:xfrm>
            <a:off x="3990975" y="558165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2 – Resource 2</a:t>
            </a:r>
          </a:p>
        </p:txBody>
      </p:sp>
    </p:spTree>
    <p:extLst>
      <p:ext uri="{BB962C8B-B14F-4D97-AF65-F5344CB8AC3E}">
        <p14:creationId xmlns:p14="http://schemas.microsoft.com/office/powerpoint/2010/main" val="1101748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4808" y="1431942"/>
            <a:ext cx="10804849" cy="2677656"/>
          </a:xfrm>
          <a:prstGeom prst="rect">
            <a:avLst/>
          </a:prstGeom>
          <a:noFill/>
        </p:spPr>
        <p:txBody>
          <a:bodyPr wrap="square" rtlCol="0">
            <a:spAutoFit/>
          </a:bodyPr>
          <a:lstStyle/>
          <a:p>
            <a:pPr algn="ctr"/>
            <a:endParaRPr lang="en-US" sz="4000" b="1" dirty="0">
              <a:ln w="12700">
                <a:noFill/>
              </a:ln>
              <a:latin typeface="Arial Black" panose="020B0A04020102020204" pitchFamily="34" charset="0"/>
            </a:endParaRPr>
          </a:p>
          <a:p>
            <a:pPr algn="ctr"/>
            <a:r>
              <a:rPr lang="en-US" sz="8800" b="1" dirty="0">
                <a:ln w="12700">
                  <a:noFill/>
                </a:ln>
                <a:latin typeface="Freestyle Script" pitchFamily="66" charset="0"/>
              </a:rPr>
              <a:t>Write Your Signature</a:t>
            </a:r>
            <a:endParaRPr lang="en-CA" sz="8800" b="1" dirty="0">
              <a:latin typeface="Freestyle Script" pitchFamily="66" charset="0"/>
            </a:endParaRPr>
          </a:p>
          <a:p>
            <a:pPr algn="ctr"/>
            <a:endParaRPr lang="en-CA" sz="4000" b="1" dirty="0">
              <a:latin typeface="Arial Black" panose="020B0A040201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10</a:t>
            </a:fld>
            <a:endParaRPr lang="en-CA" sz="2000" dirty="0"/>
          </a:p>
        </p:txBody>
      </p:sp>
    </p:spTree>
    <p:extLst>
      <p:ext uri="{BB962C8B-B14F-4D97-AF65-F5344CB8AC3E}">
        <p14:creationId xmlns:p14="http://schemas.microsoft.com/office/powerpoint/2010/main" val="596426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8762" y="1831188"/>
            <a:ext cx="8581974" cy="477392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8757" y="268208"/>
            <a:ext cx="7954485" cy="685896"/>
          </a:xfrm>
          <a:prstGeom prst="rect">
            <a:avLst/>
          </a:prstGeom>
        </p:spPr>
      </p:pic>
      <p:sp>
        <p:nvSpPr>
          <p:cNvPr id="4" name="TextBox 3"/>
          <p:cNvSpPr txBox="1"/>
          <p:nvPr/>
        </p:nvSpPr>
        <p:spPr>
          <a:xfrm>
            <a:off x="1694667" y="1082351"/>
            <a:ext cx="8994201" cy="523220"/>
          </a:xfrm>
          <a:prstGeom prst="rect">
            <a:avLst/>
          </a:prstGeom>
          <a:noFill/>
        </p:spPr>
        <p:txBody>
          <a:bodyPr wrap="square" rtlCol="0">
            <a:spAutoFit/>
          </a:bodyPr>
          <a:lstStyle/>
          <a:p>
            <a:r>
              <a:rPr lang="en-US" sz="2800" b="1" dirty="0">
                <a:latin typeface="Arial Black" panose="020B0A04020102020204" pitchFamily="34" charset="0"/>
              </a:rPr>
              <a:t>Being </a:t>
            </a:r>
            <a:r>
              <a:rPr lang="en-US" sz="2800" b="1" dirty="0" err="1">
                <a:latin typeface="Arial Black" panose="020B0A04020102020204" pitchFamily="34" charset="0"/>
              </a:rPr>
              <a:t>Ahh-llowing</a:t>
            </a:r>
            <a:r>
              <a:rPr lang="en-US" sz="2800" b="1" dirty="0">
                <a:latin typeface="Arial Black" panose="020B0A04020102020204" pitchFamily="34" charset="0"/>
              </a:rPr>
              <a:t>* of and Paying Attention:</a:t>
            </a:r>
            <a:endParaRPr lang="en-CA" sz="2800" b="1" dirty="0">
              <a:latin typeface="Arial Black" panose="020B0A040201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2865" y="2542790"/>
            <a:ext cx="1524213" cy="13432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528" y="2584092"/>
            <a:ext cx="1762371" cy="1409897"/>
          </a:xfrm>
          <a:prstGeom prst="rect">
            <a:avLst/>
          </a:prstGeom>
        </p:spPr>
      </p:pic>
      <p:sp>
        <p:nvSpPr>
          <p:cNvPr id="16" name="TextBox 15"/>
          <p:cNvSpPr txBox="1"/>
          <p:nvPr/>
        </p:nvSpPr>
        <p:spPr>
          <a:xfrm>
            <a:off x="1342768" y="4212814"/>
            <a:ext cx="4852086" cy="261610"/>
          </a:xfrm>
          <a:prstGeom prst="rect">
            <a:avLst/>
          </a:prstGeom>
          <a:noFill/>
        </p:spPr>
        <p:txBody>
          <a:bodyPr wrap="square" rtlCol="0">
            <a:spAutoFit/>
          </a:bodyPr>
          <a:lstStyle/>
          <a:p>
            <a:pPr algn="ctr"/>
            <a:r>
              <a:rPr lang="en-CA" sz="1100" dirty="0">
                <a:solidFill>
                  <a:schemeClr val="bg1"/>
                </a:solidFill>
                <a:latin typeface="Arial Black" panose="020B0A04020102020204" pitchFamily="34" charset="0"/>
              </a:rPr>
              <a:t>TO HOW SENSES ARE PERCEIVING WHAT IS HAPPENING</a:t>
            </a:r>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4081" y="4728117"/>
            <a:ext cx="924054" cy="219106"/>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58887" y="4752831"/>
            <a:ext cx="1428949" cy="219106"/>
          </a:xfrm>
          <a:prstGeom prst="rect">
            <a:avLst/>
          </a:prstGeom>
        </p:spPr>
      </p:pic>
      <p:sp>
        <p:nvSpPr>
          <p:cNvPr id="2" name="TextBox 1"/>
          <p:cNvSpPr txBox="1"/>
          <p:nvPr/>
        </p:nvSpPr>
        <p:spPr>
          <a:xfrm>
            <a:off x="7827581" y="4523784"/>
            <a:ext cx="3673364" cy="1661993"/>
          </a:xfrm>
          <a:prstGeom prst="rect">
            <a:avLst/>
          </a:prstGeom>
          <a:noFill/>
        </p:spPr>
        <p:txBody>
          <a:bodyPr wrap="square" rtlCol="0">
            <a:spAutoFit/>
          </a:bodyPr>
          <a:lstStyle/>
          <a:p>
            <a:r>
              <a:rPr lang="en-US" sz="1500" b="1" dirty="0"/>
              <a:t>*</a:t>
            </a:r>
            <a:r>
              <a:rPr lang="en-US" sz="1500" b="1" dirty="0" err="1"/>
              <a:t>Ahh-llowing</a:t>
            </a:r>
            <a:r>
              <a:rPr lang="en-US" sz="1500" b="1" dirty="0"/>
              <a:t> is to be subjectively/internally accepting of what B-FIT is doing moment by moment. It starts as an intended ‘let it be’ attitude of one’s inner world with a simultaneous passionate commitment to change objective/outside reality as useful.</a:t>
            </a:r>
            <a:endParaRPr lang="en-CA" sz="1500" b="1" dirty="0"/>
          </a:p>
          <a:p>
            <a:endParaRPr lang="en-CA" sz="1200" dirty="0"/>
          </a:p>
        </p:txBody>
      </p:sp>
      <p:sp>
        <p:nvSpPr>
          <p:cNvPr id="5" name="TextBox 4"/>
          <p:cNvSpPr txBox="1"/>
          <p:nvPr/>
        </p:nvSpPr>
        <p:spPr>
          <a:xfrm>
            <a:off x="6147556" y="1816847"/>
            <a:ext cx="3221421" cy="2908489"/>
          </a:xfrm>
          <a:prstGeom prst="rect">
            <a:avLst/>
          </a:prstGeom>
          <a:noFill/>
        </p:spPr>
        <p:txBody>
          <a:bodyPr wrap="square" rtlCol="0">
            <a:spAutoFit/>
          </a:bodyPr>
          <a:lstStyle/>
          <a:p>
            <a:r>
              <a:rPr lang="en-US" b="1" dirty="0"/>
              <a:t>Practical Outcomes Guaranteed</a:t>
            </a:r>
          </a:p>
          <a:p>
            <a:r>
              <a:rPr lang="en-US" sz="1500" b="1" dirty="0"/>
              <a:t>•</a:t>
            </a:r>
            <a:r>
              <a:rPr lang="en-US" sz="1500" dirty="0"/>
              <a:t> </a:t>
            </a:r>
            <a:r>
              <a:rPr lang="en-US" sz="1500" b="1" dirty="0"/>
              <a:t>fewer emotional hijacks, </a:t>
            </a:r>
          </a:p>
          <a:p>
            <a:r>
              <a:rPr lang="en-US" sz="1500" b="1" dirty="0"/>
              <a:t>   less intense and quicker recovery</a:t>
            </a:r>
          </a:p>
          <a:p>
            <a:r>
              <a:rPr lang="en-US" sz="1500" b="1" dirty="0"/>
              <a:t>• more experiences of happiness, </a:t>
            </a:r>
          </a:p>
          <a:p>
            <a:r>
              <a:rPr lang="en-US" sz="1500" b="1" dirty="0"/>
              <a:t>   more intense, last longer</a:t>
            </a:r>
          </a:p>
          <a:p>
            <a:r>
              <a:rPr lang="en-US" sz="1500" b="1" dirty="0"/>
              <a:t>• measurable growth of </a:t>
            </a:r>
          </a:p>
          <a:p>
            <a:r>
              <a:rPr lang="en-US" sz="1500" b="1" dirty="0"/>
              <a:t>   unconditional compassion</a:t>
            </a:r>
          </a:p>
          <a:p>
            <a:r>
              <a:rPr lang="en-US" sz="1500" b="1" dirty="0"/>
              <a:t>• </a:t>
            </a:r>
            <a:r>
              <a:rPr lang="en-CA" sz="1500" b="1" dirty="0"/>
              <a:t>increased intentional skills</a:t>
            </a:r>
          </a:p>
          <a:p>
            <a:r>
              <a:rPr lang="en-US" sz="1500" b="1" dirty="0"/>
              <a:t>• </a:t>
            </a:r>
            <a:r>
              <a:rPr lang="en-CA" sz="1500" b="1" dirty="0"/>
              <a:t>increased entrainment </a:t>
            </a:r>
          </a:p>
          <a:p>
            <a:r>
              <a:rPr lang="en-CA" sz="1500" b="1" dirty="0"/>
              <a:t>   skills</a:t>
            </a:r>
          </a:p>
          <a:p>
            <a:endParaRPr lang="en-CA" sz="1500" dirty="0"/>
          </a:p>
          <a:p>
            <a:endParaRPr lang="en-CA" sz="1500" dirty="0"/>
          </a:p>
        </p:txBody>
      </p:sp>
      <p:sp>
        <p:nvSpPr>
          <p:cNvPr id="6" name="TextBox 5"/>
          <p:cNvSpPr txBox="1"/>
          <p:nvPr/>
        </p:nvSpPr>
        <p:spPr>
          <a:xfrm>
            <a:off x="2764971" y="5793828"/>
            <a:ext cx="2216932" cy="461665"/>
          </a:xfrm>
          <a:prstGeom prst="rect">
            <a:avLst/>
          </a:prstGeom>
          <a:noFill/>
        </p:spPr>
        <p:txBody>
          <a:bodyPr wrap="square" rtlCol="0">
            <a:spAutoFit/>
          </a:bodyPr>
          <a:lstStyle/>
          <a:p>
            <a:r>
              <a:rPr lang="en-CA" sz="2400" dirty="0">
                <a:solidFill>
                  <a:srgbClr val="7030A0"/>
                </a:solidFill>
                <a:latin typeface="Arial Black" panose="020B0A04020102020204" pitchFamily="34" charset="0"/>
              </a:rPr>
              <a:t>THOUGHTS</a:t>
            </a:r>
          </a:p>
        </p:txBody>
      </p:sp>
      <p:sp>
        <p:nvSpPr>
          <p:cNvPr id="13" name="Slide Number Placeholder 12"/>
          <p:cNvSpPr>
            <a:spLocks noGrp="1"/>
          </p:cNvSpPr>
          <p:nvPr>
            <p:ph type="sldNum" sz="quarter" idx="12"/>
          </p:nvPr>
        </p:nvSpPr>
        <p:spPr/>
        <p:txBody>
          <a:bodyPr/>
          <a:lstStyle/>
          <a:p>
            <a:fld id="{AFE74BE6-3F01-4C25-9B60-2EB5994FEE56}" type="slidenum">
              <a:rPr lang="en-CA" sz="2000" smtClean="0"/>
              <a:pPr/>
              <a:t>11</a:t>
            </a:fld>
            <a:endParaRPr lang="en-CA" sz="2000" dirty="0"/>
          </a:p>
        </p:txBody>
      </p:sp>
    </p:spTree>
    <p:extLst>
      <p:ext uri="{BB962C8B-B14F-4D97-AF65-F5344CB8AC3E}">
        <p14:creationId xmlns:p14="http://schemas.microsoft.com/office/powerpoint/2010/main" val="255419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96057" y="1064460"/>
            <a:ext cx="9868789" cy="1754326"/>
          </a:xfrm>
          <a:prstGeom prst="rect">
            <a:avLst/>
          </a:prstGeom>
          <a:noFill/>
          <a:ln>
            <a:noFill/>
          </a:ln>
          <a:effectLst/>
        </p:spPr>
        <p:txBody>
          <a:bodyPr wrap="square" rtlCol="0">
            <a:spAutoFit/>
          </a:bodyPr>
          <a:lstStyle/>
          <a:p>
            <a:pPr lvl="0" algn="just"/>
            <a:r>
              <a:rPr lang="en-CA" sz="3600" dirty="0">
                <a:latin typeface="Arial Narrow" panose="020B0606020202030204" pitchFamily="34" charset="0"/>
              </a:rPr>
              <a:t>The Mindfulness microscope reveals a more complete and accurate experience of one’s B-FIT senses, perceptions and misperceptions.</a:t>
            </a:r>
            <a:endParaRPr lang="en-CA" sz="3600" dirty="0">
              <a:solidFill>
                <a:srgbClr val="9A4E15"/>
              </a:solidFill>
              <a:latin typeface="Arial Narrow" panose="020B0606020202030204" pitchFamily="34" charset="0"/>
            </a:endParaRPr>
          </a:p>
        </p:txBody>
      </p:sp>
      <p:pic>
        <p:nvPicPr>
          <p:cNvPr id="5122" name="Picture 2" descr="http://www.epa.gov/owow/watershed/weather/microscop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0454" y="2765501"/>
            <a:ext cx="2318531" cy="32787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23337"/>
            <a:ext cx="1500872" cy="1116155"/>
          </a:xfrm>
          <a:prstGeom prst="rect">
            <a:avLst/>
          </a:prstGeom>
        </p:spPr>
      </p:pic>
      <p:sp>
        <p:nvSpPr>
          <p:cNvPr id="9" name="TextBox 8"/>
          <p:cNvSpPr txBox="1"/>
          <p:nvPr/>
        </p:nvSpPr>
        <p:spPr>
          <a:xfrm>
            <a:off x="3509798" y="415560"/>
            <a:ext cx="4964684" cy="584775"/>
          </a:xfrm>
          <a:prstGeom prst="rect">
            <a:avLst/>
          </a:prstGeom>
          <a:solidFill>
            <a:srgbClr val="F7DAC5"/>
          </a:solidFill>
          <a:scene3d>
            <a:camera prst="orthographicFront"/>
            <a:lightRig rig="threePt" dir="t"/>
          </a:scene3d>
          <a:sp3d>
            <a:bevelT/>
          </a:sp3d>
        </p:spPr>
        <p:txBody>
          <a:bodyPr wrap="square" rtlCol="0">
            <a:spAutoFit/>
          </a:bodyPr>
          <a:lstStyle/>
          <a:p>
            <a:pPr algn="ctr"/>
            <a:r>
              <a:rPr lang="en-CA" sz="3200" dirty="0"/>
              <a:t>Looking with greater clarity</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12</a:t>
            </a:fld>
            <a:endParaRPr lang="en-CA" sz="2000" dirty="0"/>
          </a:p>
        </p:txBody>
      </p:sp>
      <p:sp>
        <p:nvSpPr>
          <p:cNvPr id="10" name="TextBox 6"/>
          <p:cNvSpPr txBox="1"/>
          <p:nvPr/>
        </p:nvSpPr>
        <p:spPr>
          <a:xfrm>
            <a:off x="2362199" y="6074565"/>
            <a:ext cx="7439025" cy="523220"/>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i="1" dirty="0">
                <a:latin typeface="Arial Narrow" panose="020B0606020202030204" pitchFamily="34" charset="0"/>
              </a:rPr>
              <a:t>Complete the B-FIT Mindful Exercise </a:t>
            </a:r>
          </a:p>
        </p:txBody>
      </p:sp>
    </p:spTree>
    <p:extLst>
      <p:ext uri="{BB962C8B-B14F-4D97-AF65-F5344CB8AC3E}">
        <p14:creationId xmlns:p14="http://schemas.microsoft.com/office/powerpoint/2010/main" val="159607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35034" y="501408"/>
            <a:ext cx="9440883" cy="707886"/>
          </a:xfrm>
          <a:prstGeom prst="rect">
            <a:avLst/>
          </a:prstGeom>
          <a:noFill/>
        </p:spPr>
        <p:txBody>
          <a:bodyPr wrap="square" rtlCol="0">
            <a:spAutoFit/>
          </a:bodyPr>
          <a:lstStyle/>
          <a:p>
            <a:pPr algn="ctr"/>
            <a:r>
              <a:rPr lang="en-CA" sz="4000" b="1" dirty="0">
                <a:solidFill>
                  <a:srgbClr val="9A4E15"/>
                </a:solidFill>
              </a:rPr>
              <a:t>Mindfulness Exercise Debrief</a:t>
            </a:r>
            <a:endParaRPr lang="en-CA" sz="4000" dirty="0">
              <a:solidFill>
                <a:srgbClr val="9A4E15"/>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3" y="5240296"/>
            <a:ext cx="1500872" cy="1116155"/>
          </a:xfrm>
          <a:prstGeom prst="rect">
            <a:avLst/>
          </a:prstGeom>
        </p:spPr>
      </p:pic>
      <p:sp>
        <p:nvSpPr>
          <p:cNvPr id="5" name="TextBox 4"/>
          <p:cNvSpPr txBox="1"/>
          <p:nvPr/>
        </p:nvSpPr>
        <p:spPr>
          <a:xfrm>
            <a:off x="1104901" y="1467441"/>
            <a:ext cx="9367206" cy="4462760"/>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400" dirty="0">
                <a:latin typeface="Arial Narrow" panose="020B0606020202030204" pitchFamily="34" charset="0"/>
              </a:rPr>
              <a:t>What was your Predominant Experience of Thinking - Image or Talk?  Conclusion? You are not your thoughts or feelings.</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What happened when you just noticed a thought?</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Did you feel relatively calm?  This means Set Point movement of the Parasympathetic Nervous System and Vagus Nerve activation =  Unconditional Compassion-after 25 hours some of the PNS stays turned on.</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Feelings – ‘There is’ versus ‘I am’.</a:t>
            </a:r>
          </a:p>
          <a:p>
            <a:pPr marL="342900" indent="-342900">
              <a:buFont typeface="Arial" panose="020B0604020202020204" pitchFamily="34" charset="0"/>
              <a:buChar char="•"/>
            </a:pPr>
            <a:endParaRPr lang="en-CA" sz="2400" dirty="0">
              <a:latin typeface="Arial Narrow" panose="020B0606020202030204" pitchFamily="34" charset="0"/>
            </a:endParaRPr>
          </a:p>
          <a:p>
            <a:r>
              <a:rPr lang="en-CA" sz="2000" dirty="0">
                <a:latin typeface="Arial Narrow" panose="020B0606020202030204" pitchFamily="34" charset="0"/>
              </a:rPr>
              <a:t>Mindfulness exercise reference </a:t>
            </a:r>
            <a:r>
              <a:rPr lang="en-CA" sz="2000" dirty="0">
                <a:latin typeface="Arial Narrow" panose="020B0606020202030204" pitchFamily="34" charset="0"/>
                <a:hlinkClick r:id="rId4"/>
              </a:rPr>
              <a:t>www.centreforconsciouscare.ca</a:t>
            </a:r>
            <a:r>
              <a:rPr lang="en-CA" sz="2000" dirty="0">
                <a:latin typeface="Arial Narrow" panose="020B0606020202030204" pitchFamily="34" charset="0"/>
              </a:rPr>
              <a:t> </a:t>
            </a:r>
            <a:r>
              <a:rPr lang="en-CA" sz="2000">
                <a:latin typeface="Arial Narrow" panose="020B0606020202030204" pitchFamily="34" charset="0"/>
              </a:rPr>
              <a:t>Guided Mindfulness</a:t>
            </a:r>
            <a:endParaRPr lang="en-CA" sz="2000" dirty="0">
              <a:latin typeface="Arial Narrow" panose="020B0606020202030204" pitchFamily="34" charset="0"/>
            </a:endParaRP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13</a:t>
            </a:fld>
            <a:endParaRPr lang="en-CA" sz="2000" dirty="0"/>
          </a:p>
        </p:txBody>
      </p:sp>
    </p:spTree>
    <p:extLst>
      <p:ext uri="{BB962C8B-B14F-4D97-AF65-F5344CB8AC3E}">
        <p14:creationId xmlns:p14="http://schemas.microsoft.com/office/powerpoint/2010/main" val="14648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0295"/>
            <a:ext cx="1500872" cy="1116155"/>
          </a:xfrm>
          <a:prstGeom prst="rect">
            <a:avLst/>
          </a:prstGeom>
        </p:spPr>
      </p:pic>
      <p:sp>
        <p:nvSpPr>
          <p:cNvPr id="5" name="TextBox 4"/>
          <p:cNvSpPr txBox="1"/>
          <p:nvPr/>
        </p:nvSpPr>
        <p:spPr>
          <a:xfrm>
            <a:off x="1717967" y="1671782"/>
            <a:ext cx="8746836" cy="2616101"/>
          </a:xfrm>
          <a:prstGeom prst="rect">
            <a:avLst/>
          </a:prstGeom>
          <a:solidFill>
            <a:srgbClr val="9A4E15"/>
          </a:solidFill>
          <a:ln>
            <a:noFill/>
          </a:ln>
          <a:effectLst>
            <a:outerShdw blurRad="317500" dist="38100" dir="5400000" sx="103000" sy="103000" algn="t" rotWithShape="0">
              <a:prstClr val="black">
                <a:alpha val="35000"/>
              </a:prstClr>
            </a:outerShdw>
          </a:effectLst>
        </p:spPr>
        <p:txBody>
          <a:bodyPr wrap="square" rtlCol="0">
            <a:spAutoFit/>
          </a:bodyPr>
          <a:lstStyle/>
          <a:p>
            <a:pPr algn="ctr"/>
            <a:r>
              <a:rPr lang="en-CA" sz="4800" dirty="0">
                <a:solidFill>
                  <a:schemeClr val="bg1"/>
                </a:solidFill>
                <a:latin typeface="Arial" panose="020B0604020202020204" pitchFamily="34" charset="0"/>
                <a:cs typeface="Arial" panose="020B0604020202020204" pitchFamily="34" charset="0"/>
              </a:rPr>
              <a:t>“It is the mind and only the mind that determines the quality of one’s life.”</a:t>
            </a:r>
          </a:p>
          <a:p>
            <a:pPr algn="r"/>
            <a:r>
              <a:rPr lang="en-CA" sz="2000" dirty="0">
                <a:solidFill>
                  <a:schemeClr val="bg1"/>
                </a:solidFill>
                <a:latin typeface="Arial" panose="020B0604020202020204" pitchFamily="34" charset="0"/>
                <a:cs typeface="Arial" panose="020B0604020202020204" pitchFamily="34" charset="0"/>
              </a:rPr>
              <a:t>Siddhartha</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14</a:t>
            </a:fld>
            <a:endParaRPr lang="en-CA" sz="2000" dirty="0"/>
          </a:p>
        </p:txBody>
      </p:sp>
    </p:spTree>
    <p:extLst>
      <p:ext uri="{BB962C8B-B14F-4D97-AF65-F5344CB8AC3E}">
        <p14:creationId xmlns:p14="http://schemas.microsoft.com/office/powerpoint/2010/main" val="1192589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14" name="Rectangle 13"/>
          <p:cNvSpPr/>
          <p:nvPr/>
        </p:nvSpPr>
        <p:spPr>
          <a:xfrm>
            <a:off x="866899" y="757854"/>
            <a:ext cx="10034649" cy="830997"/>
          </a:xfrm>
          <a:prstGeom prst="rect">
            <a:avLst/>
          </a:prstGeom>
          <a:solidFill>
            <a:srgbClr val="827D0D"/>
          </a:solidFill>
          <a:scene3d>
            <a:camera prst="orthographicFront"/>
            <a:lightRig rig="threePt" dir="t"/>
          </a:scene3d>
          <a:sp3d>
            <a:bevelT/>
          </a:sp3d>
        </p:spPr>
        <p:txBody>
          <a:bodyPr wrap="square" lIns="91440" tIns="45720" rIns="91440" bIns="45720">
            <a:spAutoFit/>
          </a:bodyPr>
          <a:lstStyle/>
          <a:p>
            <a:pPr algn="ctr"/>
            <a:r>
              <a:rPr lang="en-US" sz="2400" b="1" dirty="0">
                <a:solidFill>
                  <a:schemeClr val="bg1"/>
                </a:solidFill>
              </a:rPr>
              <a:t>The following 5 Ways are How We Accomplish Radical Changes                         to Nature, Nurture and Normal’s Nasty PFP Programming  </a:t>
            </a:r>
            <a:endParaRPr lang="en-CA" sz="2400" b="1" dirty="0">
              <a:solidFill>
                <a:schemeClr val="bg1"/>
              </a:solidFill>
            </a:endParaRPr>
          </a:p>
        </p:txBody>
      </p:sp>
      <p:sp>
        <p:nvSpPr>
          <p:cNvPr id="34" name="TextBox 3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38" name="TextBox 37"/>
          <p:cNvSpPr txBox="1"/>
          <p:nvPr/>
        </p:nvSpPr>
        <p:spPr>
          <a:xfrm>
            <a:off x="947676" y="2042258"/>
            <a:ext cx="10056557" cy="1569660"/>
          </a:xfrm>
          <a:prstGeom prst="rect">
            <a:avLst/>
          </a:prstGeom>
          <a:noFill/>
        </p:spPr>
        <p:txBody>
          <a:bodyPr wrap="square" rtlCol="0">
            <a:spAutoFit/>
          </a:bodyPr>
          <a:lstStyle/>
          <a:p>
            <a:r>
              <a:rPr lang="en-CA" sz="3200" b="1" dirty="0"/>
              <a:t>B-FIT Mindfulness has been specifically designed to interrupt this authoritarian regime’s power in the following 5 ways:</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308523"/>
            <a:ext cx="1500873" cy="1116155"/>
          </a:xfrm>
          <a:prstGeom prst="rect">
            <a:avLst/>
          </a:prstGeom>
        </p:spPr>
      </p:pic>
      <p:sp>
        <p:nvSpPr>
          <p:cNvPr id="7" name="TextBox 6"/>
          <p:cNvSpPr txBox="1"/>
          <p:nvPr/>
        </p:nvSpPr>
        <p:spPr>
          <a:xfrm>
            <a:off x="914400" y="3787932"/>
            <a:ext cx="10487025" cy="2554545"/>
          </a:xfrm>
          <a:prstGeom prst="rect">
            <a:avLst/>
          </a:prstGeom>
          <a:noFill/>
        </p:spPr>
        <p:txBody>
          <a:bodyPr wrap="square" rtlCol="0">
            <a:spAutoFit/>
          </a:bodyPr>
          <a:lstStyle/>
          <a:p>
            <a:pPr marL="457200" indent="-457200">
              <a:buFont typeface="+mj-lt"/>
              <a:buAutoNum type="arabicPeriod"/>
            </a:pPr>
            <a:r>
              <a:rPr lang="en-CA" sz="3200" b="1" dirty="0"/>
              <a:t>A reminder of being in prison:  </a:t>
            </a:r>
          </a:p>
          <a:p>
            <a:pPr marL="457200" indent="-457200"/>
            <a:r>
              <a:rPr lang="en-CA" sz="3200" b="1" dirty="0"/>
              <a:t>	</a:t>
            </a:r>
            <a:r>
              <a:rPr lang="en-CA" sz="3200" dirty="0"/>
              <a:t>Firstly, mindfulness reminds us that our Mind has a Mind of its own and that when we are only semiconscious           (like how we drive our car), our </a:t>
            </a:r>
            <a:r>
              <a:rPr lang="en-CA" sz="3200" b="1" dirty="0"/>
              <a:t>PFP</a:t>
            </a:r>
            <a:r>
              <a:rPr lang="en-CA" sz="3200" dirty="0"/>
              <a:t> (not mindful us)           is making many poor choices.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15</a:t>
            </a:fld>
            <a:endParaRPr lang="en-CA" sz="2000" dirty="0"/>
          </a:p>
        </p:txBody>
      </p:sp>
    </p:spTree>
    <p:extLst>
      <p:ext uri="{BB962C8B-B14F-4D97-AF65-F5344CB8AC3E}">
        <p14:creationId xmlns:p14="http://schemas.microsoft.com/office/powerpoint/2010/main" val="304727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16</a:t>
            </a:fld>
            <a:endParaRPr lang="en-CA" sz="2000" dirty="0"/>
          </a:p>
        </p:txBody>
      </p:sp>
      <p:sp>
        <p:nvSpPr>
          <p:cNvPr id="8" name="TextBox 7"/>
          <p:cNvSpPr txBox="1"/>
          <p:nvPr/>
        </p:nvSpPr>
        <p:spPr>
          <a:xfrm>
            <a:off x="678501" y="702449"/>
            <a:ext cx="10141527" cy="6001643"/>
          </a:xfrm>
          <a:prstGeom prst="rect">
            <a:avLst/>
          </a:prstGeom>
          <a:noFill/>
        </p:spPr>
        <p:txBody>
          <a:bodyPr wrap="square" rtlCol="0">
            <a:spAutoFit/>
          </a:bodyPr>
          <a:lstStyle/>
          <a:p>
            <a:pPr marL="971550" lvl="1" indent="-514350">
              <a:buAutoNum type="arabicPeriod" startAt="2"/>
            </a:pPr>
            <a:r>
              <a:rPr lang="en-CA" sz="3200" b="1" dirty="0"/>
              <a:t>Awareness </a:t>
            </a:r>
            <a:r>
              <a:rPr lang="en-CA" sz="3200" b="1" u="sng" dirty="0"/>
              <a:t>right now</a:t>
            </a:r>
            <a:r>
              <a:rPr lang="en-CA" sz="3200" b="1" dirty="0"/>
              <a:t> of More Optimal Responses:          </a:t>
            </a:r>
            <a:r>
              <a:rPr lang="en-CA" sz="3200" dirty="0"/>
              <a:t>The ‘mindful me’ has a much greater likelihood of not being as semiconsciously driven to behave in accordance with PFP Programming initial thoughts’ and feelings’ directives. </a:t>
            </a:r>
          </a:p>
          <a:p>
            <a:pPr marL="514350" indent="-514350"/>
            <a:endParaRPr lang="en-CA" sz="3200" dirty="0"/>
          </a:p>
          <a:p>
            <a:r>
              <a:rPr lang="en-CA" sz="3200" dirty="0"/>
              <a:t>	The more conscious we become in the moment, we 	immediately ‘rethink’ more optimal responses than 	initially offered by PFP. </a:t>
            </a:r>
          </a:p>
          <a:p>
            <a:endParaRPr lang="en-CA" sz="3200" dirty="0"/>
          </a:p>
          <a:p>
            <a:r>
              <a:rPr lang="en-CA" sz="3200" dirty="0"/>
              <a:t> 	I call this the Catch, Calm and Clarifying process.  </a:t>
            </a:r>
          </a:p>
          <a:p>
            <a:pPr marL="514350" indent="-514350">
              <a:buAutoNum type="arabicPeriod" startAt="2"/>
            </a:pPr>
            <a:endParaRPr lang="en-CA" sz="3200" dirty="0"/>
          </a:p>
        </p:txBody>
      </p:sp>
    </p:spTree>
    <p:extLst>
      <p:ext uri="{BB962C8B-B14F-4D97-AF65-F5344CB8AC3E}">
        <p14:creationId xmlns:p14="http://schemas.microsoft.com/office/powerpoint/2010/main" val="596426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986" y="180675"/>
            <a:ext cx="9382212" cy="6472052"/>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5379" y="251926"/>
            <a:ext cx="3473801" cy="6410130"/>
          </a:xfrm>
          <a:prstGeom prst="rect">
            <a:avLst/>
          </a:prstGeom>
        </p:spPr>
      </p:pic>
      <p:sp>
        <p:nvSpPr>
          <p:cNvPr id="4" name="TextBox 3"/>
          <p:cNvSpPr txBox="1"/>
          <p:nvPr/>
        </p:nvSpPr>
        <p:spPr>
          <a:xfrm>
            <a:off x="5357271" y="509250"/>
            <a:ext cx="4971097" cy="830997"/>
          </a:xfrm>
          <a:prstGeom prst="rect">
            <a:avLst/>
          </a:prstGeom>
          <a:noFill/>
        </p:spPr>
        <p:txBody>
          <a:bodyPr wrap="square" rtlCol="0">
            <a:spAutoFit/>
          </a:bodyPr>
          <a:lstStyle/>
          <a:p>
            <a:pPr algn="ctr"/>
            <a:r>
              <a:rPr lang="en-CA" sz="2400" b="1" dirty="0">
                <a:ln w="12700">
                  <a:solidFill>
                    <a:schemeClr val="tx1"/>
                  </a:solidFill>
                </a:ln>
                <a:solidFill>
                  <a:schemeClr val="bg1"/>
                </a:solidFill>
                <a:latin typeface="Arial Black" pitchFamily="34" charset="0"/>
              </a:rPr>
              <a:t>CARING &amp; COMPETENT SERVICES</a:t>
            </a:r>
          </a:p>
        </p:txBody>
      </p:sp>
      <p:sp>
        <p:nvSpPr>
          <p:cNvPr id="5" name="TextBox 4"/>
          <p:cNvSpPr txBox="1"/>
          <p:nvPr/>
        </p:nvSpPr>
        <p:spPr>
          <a:xfrm>
            <a:off x="4924425" y="1920997"/>
            <a:ext cx="4787236" cy="467436"/>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CONSCIOUSLY CONNECT</a:t>
            </a:r>
          </a:p>
        </p:txBody>
      </p:sp>
      <p:sp>
        <p:nvSpPr>
          <p:cNvPr id="6" name="TextBox 5"/>
          <p:cNvSpPr txBox="1"/>
          <p:nvPr/>
        </p:nvSpPr>
        <p:spPr>
          <a:xfrm>
            <a:off x="4399177" y="3168473"/>
            <a:ext cx="4881515" cy="467436"/>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CLARIFY AND CHOOSE</a:t>
            </a:r>
          </a:p>
        </p:txBody>
      </p:sp>
      <p:sp>
        <p:nvSpPr>
          <p:cNvPr id="7" name="TextBox 6"/>
          <p:cNvSpPr txBox="1"/>
          <p:nvPr/>
        </p:nvSpPr>
        <p:spPr>
          <a:xfrm>
            <a:off x="4329912" y="4444490"/>
            <a:ext cx="410445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r>
              <a:rPr lang="en-CA" sz="2400" dirty="0">
                <a:solidFill>
                  <a:schemeClr val="bg1"/>
                </a:solidFill>
                <a:latin typeface="Arial Black" pitchFamily="34" charset="0"/>
              </a:rPr>
              <a:t> </a:t>
            </a:r>
            <a:endParaRPr lang="en-CA" sz="2400" b="1" dirty="0">
              <a:solidFill>
                <a:schemeClr val="bg1"/>
              </a:solidFill>
              <a:latin typeface="Arial Narrow" panose="020B0606020202030204" pitchFamily="34" charset="0"/>
            </a:endParaRPr>
          </a:p>
        </p:txBody>
      </p:sp>
      <p:sp>
        <p:nvSpPr>
          <p:cNvPr id="8" name="TextBox 7"/>
          <p:cNvSpPr txBox="1"/>
          <p:nvPr/>
        </p:nvSpPr>
        <p:spPr>
          <a:xfrm>
            <a:off x="3574111" y="5893710"/>
            <a:ext cx="4541961"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r>
              <a:rPr lang="en-CA" sz="2400" b="1" dirty="0">
                <a:solidFill>
                  <a:schemeClr val="bg1"/>
                </a:solidFill>
                <a:latin typeface="Arial Narrow" panose="020B0606020202030204" pitchFamily="34" charset="0"/>
              </a:rPr>
              <a:t> </a:t>
            </a:r>
          </a:p>
        </p:txBody>
      </p:sp>
      <p:sp>
        <p:nvSpPr>
          <p:cNvPr id="9" name="Rectangle 8"/>
          <p:cNvSpPr/>
          <p:nvPr/>
        </p:nvSpPr>
        <p:spPr>
          <a:xfrm>
            <a:off x="5528121" y="375966"/>
            <a:ext cx="854020" cy="338554"/>
          </a:xfrm>
          <a:prstGeom prst="rect">
            <a:avLst/>
          </a:prstGeom>
        </p:spPr>
        <p:txBody>
          <a:bodyPr wrap="square">
            <a:spAutoFit/>
          </a:bodyPr>
          <a:lstStyle/>
          <a:p>
            <a:r>
              <a:rPr lang="en-CA" sz="1600" b="1" dirty="0"/>
              <a:t>Part 5</a:t>
            </a:r>
          </a:p>
        </p:txBody>
      </p:sp>
      <p:sp>
        <p:nvSpPr>
          <p:cNvPr id="10" name="Rectangle 9"/>
          <p:cNvSpPr/>
          <p:nvPr/>
        </p:nvSpPr>
        <p:spPr>
          <a:xfrm>
            <a:off x="5098912" y="1439656"/>
            <a:ext cx="854020" cy="338554"/>
          </a:xfrm>
          <a:prstGeom prst="rect">
            <a:avLst/>
          </a:prstGeom>
        </p:spPr>
        <p:txBody>
          <a:bodyPr wrap="square">
            <a:spAutoFit/>
          </a:bodyPr>
          <a:lstStyle/>
          <a:p>
            <a:r>
              <a:rPr lang="en-CA" sz="1600" b="1" dirty="0"/>
              <a:t>Part 4</a:t>
            </a:r>
          </a:p>
        </p:txBody>
      </p:sp>
      <p:sp>
        <p:nvSpPr>
          <p:cNvPr id="11" name="Rectangle 10"/>
          <p:cNvSpPr/>
          <p:nvPr/>
        </p:nvSpPr>
        <p:spPr>
          <a:xfrm>
            <a:off x="4595059" y="2829917"/>
            <a:ext cx="854020" cy="338554"/>
          </a:xfrm>
          <a:prstGeom prst="rect">
            <a:avLst/>
          </a:prstGeom>
        </p:spPr>
        <p:txBody>
          <a:bodyPr wrap="square">
            <a:spAutoFit/>
          </a:bodyPr>
          <a:lstStyle/>
          <a:p>
            <a:r>
              <a:rPr lang="en-CA" sz="1600" b="1" dirty="0"/>
              <a:t>Part 3</a:t>
            </a:r>
          </a:p>
        </p:txBody>
      </p:sp>
      <p:sp>
        <p:nvSpPr>
          <p:cNvPr id="12" name="Rectangle 11"/>
          <p:cNvSpPr/>
          <p:nvPr/>
        </p:nvSpPr>
        <p:spPr>
          <a:xfrm>
            <a:off x="4137859" y="4108211"/>
            <a:ext cx="854020" cy="338554"/>
          </a:xfrm>
          <a:prstGeom prst="rect">
            <a:avLst/>
          </a:prstGeom>
        </p:spPr>
        <p:txBody>
          <a:bodyPr wrap="square">
            <a:spAutoFit/>
          </a:bodyPr>
          <a:lstStyle/>
          <a:p>
            <a:r>
              <a:rPr lang="en-CA" sz="1600" b="1" dirty="0"/>
              <a:t>Part 2</a:t>
            </a:r>
          </a:p>
        </p:txBody>
      </p:sp>
      <p:sp>
        <p:nvSpPr>
          <p:cNvPr id="13" name="Rectangle 12"/>
          <p:cNvSpPr/>
          <p:nvPr/>
        </p:nvSpPr>
        <p:spPr>
          <a:xfrm>
            <a:off x="3643337" y="5554456"/>
            <a:ext cx="854020" cy="338554"/>
          </a:xfrm>
          <a:prstGeom prst="rect">
            <a:avLst/>
          </a:prstGeom>
        </p:spPr>
        <p:txBody>
          <a:bodyPr wrap="square">
            <a:spAutoFit/>
          </a:bodyPr>
          <a:lstStyle/>
          <a:p>
            <a:r>
              <a:rPr lang="en-CA" sz="1600" b="1" dirty="0"/>
              <a:t>Part 1</a:t>
            </a: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16" name="Slide Number Placeholder 1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17</a:t>
            </a:fld>
            <a:endParaRPr lang="en-CA" sz="2000" dirty="0">
              <a:solidFill>
                <a:prstClr val="black">
                  <a:tint val="75000"/>
                </a:prstClr>
              </a:solidFill>
            </a:endParaRPr>
          </a:p>
        </p:txBody>
      </p:sp>
    </p:spTree>
    <p:extLst>
      <p:ext uri="{BB962C8B-B14F-4D97-AF65-F5344CB8AC3E}">
        <p14:creationId xmlns:p14="http://schemas.microsoft.com/office/powerpoint/2010/main" val="197701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18</a:t>
            </a:fld>
            <a:endParaRPr lang="en-CA" sz="2000" dirty="0"/>
          </a:p>
        </p:txBody>
      </p:sp>
      <p:sp>
        <p:nvSpPr>
          <p:cNvPr id="9" name="TextBox 8"/>
          <p:cNvSpPr txBox="1"/>
          <p:nvPr/>
        </p:nvSpPr>
        <p:spPr>
          <a:xfrm>
            <a:off x="912050" y="1374519"/>
            <a:ext cx="10141527" cy="4031873"/>
          </a:xfrm>
          <a:prstGeom prst="rect">
            <a:avLst/>
          </a:prstGeom>
          <a:noFill/>
        </p:spPr>
        <p:txBody>
          <a:bodyPr wrap="square" rtlCol="0">
            <a:spAutoFit/>
          </a:bodyPr>
          <a:lstStyle/>
          <a:p>
            <a:pPr marL="514350" indent="-514350">
              <a:buAutoNum type="arabicPeriod" startAt="3"/>
            </a:pPr>
            <a:r>
              <a:rPr lang="en-CA" sz="3200" b="1" dirty="0"/>
              <a:t>Upgrade the Live-Drive:  </a:t>
            </a:r>
          </a:p>
          <a:p>
            <a:pPr marL="514350" indent="-514350"/>
            <a:r>
              <a:rPr lang="en-CA" sz="3200" b="1" dirty="0"/>
              <a:t>	</a:t>
            </a:r>
            <a:r>
              <a:rPr lang="en-CA" sz="3200" dirty="0"/>
              <a:t>As we mature to B-FIT wisdom and kindness and intrapersonal skills, the PFP live-drive seems to be upgraded to a more complete version (i.e. me version 2.0)  so even the PFP autopilot thoughts, feelings and actions are now more aligned with the more conscious ‘ideal self’ me.</a:t>
            </a:r>
          </a:p>
          <a:p>
            <a:pPr marL="514350" indent="-514350"/>
            <a:endParaRPr lang="en-CA" sz="3200" dirty="0"/>
          </a:p>
        </p:txBody>
      </p:sp>
    </p:spTree>
    <p:extLst>
      <p:ext uri="{BB962C8B-B14F-4D97-AF65-F5344CB8AC3E}">
        <p14:creationId xmlns:p14="http://schemas.microsoft.com/office/powerpoint/2010/main" val="596426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19</a:t>
            </a:fld>
            <a:endParaRPr lang="en-CA" sz="2000" dirty="0"/>
          </a:p>
        </p:txBody>
      </p:sp>
      <p:sp>
        <p:nvSpPr>
          <p:cNvPr id="9" name="TextBox 8"/>
          <p:cNvSpPr txBox="1"/>
          <p:nvPr/>
        </p:nvSpPr>
        <p:spPr>
          <a:xfrm>
            <a:off x="933326" y="1188844"/>
            <a:ext cx="10141527" cy="4031873"/>
          </a:xfrm>
          <a:prstGeom prst="rect">
            <a:avLst/>
          </a:prstGeom>
          <a:noFill/>
        </p:spPr>
        <p:txBody>
          <a:bodyPr wrap="square" rtlCol="0">
            <a:spAutoFit/>
          </a:bodyPr>
          <a:lstStyle/>
          <a:p>
            <a:pPr marL="514350" indent="-514350"/>
            <a:r>
              <a:rPr lang="en-CA" sz="3200" b="1" dirty="0"/>
              <a:t>4.  Those Thoughts and Feelings Are Not Me: </a:t>
            </a:r>
          </a:p>
          <a:p>
            <a:pPr lvl="1"/>
            <a:r>
              <a:rPr lang="en-CA" sz="3200" dirty="0"/>
              <a:t>As we are ‘just naturally’ more and more mindful, the ‘Mindful Me’ (witness, </a:t>
            </a:r>
            <a:r>
              <a:rPr lang="en-CA" sz="3200" dirty="0" err="1"/>
              <a:t>noticer</a:t>
            </a:r>
            <a:r>
              <a:rPr lang="en-CA" sz="3200" dirty="0"/>
              <a:t>, observer), less and less identifies with ‘the’ thoughts and feelings as ‘me’.</a:t>
            </a:r>
          </a:p>
          <a:p>
            <a:pPr lvl="1"/>
            <a:endParaRPr lang="en-CA" sz="3200" dirty="0"/>
          </a:p>
          <a:p>
            <a:pPr lvl="1"/>
            <a:r>
              <a:rPr lang="en-CA" sz="3200" dirty="0"/>
              <a:t>This results in consistently manifesting our highest level of Competence, Calm and Care for </a:t>
            </a:r>
            <a:r>
              <a:rPr lang="en-CA" sz="3200" b="1" dirty="0"/>
              <a:t>all </a:t>
            </a:r>
            <a:r>
              <a:rPr lang="en-CA" sz="3200" dirty="0"/>
              <a:t>others.</a:t>
            </a:r>
          </a:p>
          <a:p>
            <a:pPr marL="514350" indent="-514350"/>
            <a:endParaRPr lang="en-CA" sz="3200" dirty="0"/>
          </a:p>
        </p:txBody>
      </p:sp>
    </p:spTree>
    <p:extLst>
      <p:ext uri="{BB962C8B-B14F-4D97-AF65-F5344CB8AC3E}">
        <p14:creationId xmlns:p14="http://schemas.microsoft.com/office/powerpoint/2010/main" val="59642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03748"/>
            <a:ext cx="1500872" cy="1116155"/>
          </a:xfrm>
          <a:prstGeom prst="rect">
            <a:avLst/>
          </a:prstGeom>
        </p:spPr>
      </p:pic>
      <p:sp>
        <p:nvSpPr>
          <p:cNvPr id="2" name="TextBox 1"/>
          <p:cNvSpPr txBox="1"/>
          <p:nvPr/>
        </p:nvSpPr>
        <p:spPr>
          <a:xfrm>
            <a:off x="1" y="332657"/>
            <a:ext cx="12192000" cy="2277547"/>
          </a:xfrm>
          <a:prstGeom prst="rect">
            <a:avLst/>
          </a:prstGeom>
          <a:noFill/>
        </p:spPr>
        <p:txBody>
          <a:bodyPr wrap="square" rtlCol="0">
            <a:spAutoFit/>
          </a:bodyPr>
          <a:lstStyle/>
          <a:p>
            <a:pPr algn="ctr"/>
            <a:endParaRPr lang="en-CA" sz="800" dirty="0"/>
          </a:p>
          <a:p>
            <a:pPr algn="ctr"/>
            <a:r>
              <a:rPr lang="en-CA" sz="4000" b="1" dirty="0"/>
              <a:t>Breaking Out of PFP Prison</a:t>
            </a:r>
          </a:p>
          <a:p>
            <a:pPr algn="ctr"/>
            <a:r>
              <a:rPr lang="en-CA" sz="4000" b="1" dirty="0"/>
              <a:t>Is An Inside Job</a:t>
            </a:r>
          </a:p>
          <a:p>
            <a:pPr algn="ctr"/>
            <a:endParaRPr lang="en-CA" dirty="0"/>
          </a:p>
          <a:p>
            <a:pPr algn="ctr"/>
            <a:endParaRPr lang="en-CA" dirty="0"/>
          </a:p>
          <a:p>
            <a:pPr algn="ctr"/>
            <a:endParaRPr lang="en-CA"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2079" y="2498943"/>
            <a:ext cx="4075176" cy="4059936"/>
          </a:xfrm>
          <a:prstGeom prst="rect">
            <a:avLst/>
          </a:prstGeom>
        </p:spPr>
      </p:pic>
      <p:sp>
        <p:nvSpPr>
          <p:cNvPr id="4" name="TextBox 3"/>
          <p:cNvSpPr txBox="1"/>
          <p:nvPr/>
        </p:nvSpPr>
        <p:spPr>
          <a:xfrm>
            <a:off x="0" y="4149511"/>
            <a:ext cx="4079776" cy="369332"/>
          </a:xfrm>
          <a:prstGeom prst="rect">
            <a:avLst/>
          </a:prstGeom>
          <a:noFill/>
        </p:spPr>
        <p:txBody>
          <a:bodyPr wrap="square" rtlCol="0">
            <a:spAutoFit/>
          </a:bodyPr>
          <a:lstStyle/>
          <a:p>
            <a:pPr algn="ctr"/>
            <a:r>
              <a:rPr lang="en-CA" b="1" dirty="0"/>
              <a:t>Consciousness/Mindfulness</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148159" y="4518843"/>
            <a:ext cx="373403" cy="536964"/>
          </a:xfrm>
          <a:prstGeom prst="rect">
            <a:avLst/>
          </a:prstGeom>
        </p:spPr>
      </p:pic>
      <p:cxnSp>
        <p:nvCxnSpPr>
          <p:cNvPr id="7" name="Straight Arrow Connector 6"/>
          <p:cNvCxnSpPr/>
          <p:nvPr/>
        </p:nvCxnSpPr>
        <p:spPr>
          <a:xfrm>
            <a:off x="3407702" y="4437113"/>
            <a:ext cx="1740457" cy="515889"/>
          </a:xfrm>
          <a:prstGeom prst="straightConnector1">
            <a:avLst/>
          </a:prstGeom>
          <a:ln w="2222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AFE74BE6-3F01-4C25-9B60-2EB5994FEE56}" type="slidenum">
              <a:rPr lang="en-CA" sz="2000" smtClean="0"/>
              <a:pPr/>
              <a:t>2</a:t>
            </a:fld>
            <a:endParaRPr lang="en-CA" sz="2000" dirty="0"/>
          </a:p>
        </p:txBody>
      </p:sp>
    </p:spTree>
    <p:extLst>
      <p:ext uri="{BB962C8B-B14F-4D97-AF65-F5344CB8AC3E}">
        <p14:creationId xmlns:p14="http://schemas.microsoft.com/office/powerpoint/2010/main" val="2038747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20</a:t>
            </a:fld>
            <a:endParaRPr lang="en-CA" sz="2000" dirty="0"/>
          </a:p>
        </p:txBody>
      </p:sp>
      <p:sp>
        <p:nvSpPr>
          <p:cNvPr id="8" name="TextBox 7"/>
          <p:cNvSpPr txBox="1"/>
          <p:nvPr/>
        </p:nvSpPr>
        <p:spPr>
          <a:xfrm>
            <a:off x="857126" y="598294"/>
            <a:ext cx="10141527" cy="5509200"/>
          </a:xfrm>
          <a:prstGeom prst="rect">
            <a:avLst/>
          </a:prstGeom>
          <a:noFill/>
        </p:spPr>
        <p:txBody>
          <a:bodyPr wrap="square" rtlCol="0">
            <a:spAutoFit/>
          </a:bodyPr>
          <a:lstStyle/>
          <a:p>
            <a:r>
              <a:rPr lang="en-CA" sz="3200" b="1" dirty="0"/>
              <a:t>5. 	Wisdom and Authentic Kindness:  </a:t>
            </a:r>
          </a:p>
          <a:p>
            <a:r>
              <a:rPr lang="en-CA" sz="3200" dirty="0"/>
              <a:t>	With sufficient:</a:t>
            </a:r>
          </a:p>
          <a:p>
            <a:pPr marL="1428750" lvl="2" indent="-514350">
              <a:buFont typeface="Arial" panose="020B0604020202020204" pitchFamily="34" charset="0"/>
              <a:buChar char="•"/>
            </a:pPr>
            <a:r>
              <a:rPr lang="en-CA" sz="3200" dirty="0"/>
              <a:t>Time</a:t>
            </a:r>
          </a:p>
          <a:p>
            <a:pPr marL="1428750" lvl="2" indent="-514350">
              <a:buFont typeface="Arial" panose="020B0604020202020204" pitchFamily="34" charset="0"/>
              <a:buChar char="•"/>
            </a:pPr>
            <a:r>
              <a:rPr lang="en-CA" sz="3200" dirty="0"/>
              <a:t>Focus</a:t>
            </a:r>
          </a:p>
          <a:p>
            <a:pPr marL="1428750" lvl="2" indent="-514350">
              <a:buFont typeface="Arial" panose="020B0604020202020204" pitchFamily="34" charset="0"/>
              <a:buChar char="•"/>
            </a:pPr>
            <a:r>
              <a:rPr lang="en-CA" sz="3200" dirty="0"/>
              <a:t>Sensory clarity</a:t>
            </a:r>
          </a:p>
          <a:p>
            <a:pPr marL="1428750" lvl="2" indent="-514350">
              <a:buFont typeface="Arial" panose="020B0604020202020204" pitchFamily="34" charset="0"/>
              <a:buChar char="•"/>
            </a:pPr>
            <a:r>
              <a:rPr lang="en-CA" sz="3200" dirty="0" err="1"/>
              <a:t>Ahh-llowingness</a:t>
            </a:r>
            <a:endParaRPr lang="en-CA" sz="3200" dirty="0"/>
          </a:p>
          <a:p>
            <a:endParaRPr lang="en-CA" sz="3200" dirty="0"/>
          </a:p>
          <a:p>
            <a:r>
              <a:rPr lang="en-CA" sz="3200" dirty="0"/>
              <a:t>	B-FIT starts to self-organize into flowing ‘emerging’ 	wisdom and ‘</a:t>
            </a:r>
            <a:r>
              <a:rPr lang="en-CA" sz="3200" dirty="0" err="1"/>
              <a:t>usness</a:t>
            </a:r>
            <a:r>
              <a:rPr lang="en-CA" sz="3200" dirty="0"/>
              <a:t>’ authentic kindness.       </a:t>
            </a:r>
          </a:p>
          <a:p>
            <a:endParaRPr lang="en-CA" sz="3200" dirty="0"/>
          </a:p>
          <a:p>
            <a:r>
              <a:rPr lang="en-CA" sz="3200" dirty="0"/>
              <a:t>	Consider the following…</a:t>
            </a:r>
          </a:p>
        </p:txBody>
      </p:sp>
    </p:spTree>
    <p:extLst>
      <p:ext uri="{BB962C8B-B14F-4D97-AF65-F5344CB8AC3E}">
        <p14:creationId xmlns:p14="http://schemas.microsoft.com/office/powerpoint/2010/main" val="596426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7765"/>
            <a:ext cx="1500872" cy="1116155"/>
          </a:xfrm>
          <a:prstGeom prst="rect">
            <a:avLst/>
          </a:prstGeom>
        </p:spPr>
      </p:pic>
      <p:sp>
        <p:nvSpPr>
          <p:cNvPr id="5" name="TextBox 4"/>
          <p:cNvSpPr txBox="1"/>
          <p:nvPr/>
        </p:nvSpPr>
        <p:spPr>
          <a:xfrm>
            <a:off x="819397" y="1199409"/>
            <a:ext cx="10640291" cy="3385542"/>
          </a:xfrm>
          <a:prstGeom prst="rect">
            <a:avLst/>
          </a:prstGeom>
          <a:solidFill>
            <a:srgbClr val="9A4E15"/>
          </a:solidFill>
          <a:ln>
            <a:noFill/>
          </a:ln>
          <a:effectLst>
            <a:outerShdw blurRad="317500" dist="38100" dir="5400000" sx="103000" sy="103000" algn="t" rotWithShape="0">
              <a:prstClr val="black">
                <a:alpha val="35000"/>
              </a:prstClr>
            </a:outerShdw>
          </a:effectLst>
        </p:spPr>
        <p:txBody>
          <a:bodyPr wrap="square" rtlCol="0">
            <a:spAutoFit/>
          </a:bodyPr>
          <a:lstStyle/>
          <a:p>
            <a:pPr algn="ctr"/>
            <a:endParaRPr lang="en-CA" sz="2800" b="1" dirty="0">
              <a:solidFill>
                <a:schemeClr val="bg1"/>
              </a:solidFill>
              <a:latin typeface="Arial" panose="020B0604020202020204" pitchFamily="34" charset="0"/>
              <a:cs typeface="Arial" panose="020B0604020202020204" pitchFamily="34" charset="0"/>
            </a:endParaRPr>
          </a:p>
          <a:p>
            <a:pPr algn="ctr"/>
            <a:r>
              <a:rPr lang="en-CA" sz="2800" b="1" dirty="0">
                <a:solidFill>
                  <a:schemeClr val="bg1"/>
                </a:solidFill>
                <a:latin typeface="Arial" panose="020B0604020202020204" pitchFamily="34" charset="0"/>
                <a:cs typeface="Arial" panose="020B0604020202020204" pitchFamily="34" charset="0"/>
              </a:rPr>
              <a:t>“From a mindful centre we can respond instead of react. Unconscious reactions create problems. </a:t>
            </a:r>
          </a:p>
          <a:p>
            <a:pPr algn="ctr"/>
            <a:r>
              <a:rPr lang="en-CA" sz="2800" b="1" dirty="0">
                <a:solidFill>
                  <a:schemeClr val="bg1"/>
                </a:solidFill>
                <a:latin typeface="Arial" panose="020B0604020202020204" pitchFamily="34" charset="0"/>
                <a:cs typeface="Arial" panose="020B0604020202020204" pitchFamily="34" charset="0"/>
              </a:rPr>
              <a:t>Mindful responses bring peace. </a:t>
            </a:r>
          </a:p>
          <a:p>
            <a:pPr algn="ctr"/>
            <a:r>
              <a:rPr lang="en-CA" sz="2800" b="1" dirty="0">
                <a:solidFill>
                  <a:schemeClr val="bg1"/>
                </a:solidFill>
                <a:latin typeface="Arial" panose="020B0604020202020204" pitchFamily="34" charset="0"/>
                <a:cs typeface="Arial" panose="020B0604020202020204" pitchFamily="34" charset="0"/>
              </a:rPr>
              <a:t>Whatever happens can be met with wisdom and compassion.”</a:t>
            </a:r>
          </a:p>
          <a:p>
            <a:pPr algn="just"/>
            <a:endParaRPr lang="en-CA" sz="2800" b="1" dirty="0">
              <a:solidFill>
                <a:schemeClr val="bg1"/>
              </a:solidFill>
              <a:latin typeface="Arial" panose="020B0604020202020204" pitchFamily="34" charset="0"/>
              <a:cs typeface="Arial" panose="020B0604020202020204" pitchFamily="34" charset="0"/>
            </a:endParaRPr>
          </a:p>
          <a:p>
            <a:pPr algn="r"/>
            <a:r>
              <a:rPr lang="en-CA" b="1" i="1" dirty="0">
                <a:solidFill>
                  <a:schemeClr val="bg1"/>
                </a:solidFill>
                <a:latin typeface="Arial" panose="020B0604020202020204" pitchFamily="34" charset="0"/>
                <a:cs typeface="Arial" panose="020B0604020202020204" pitchFamily="34" charset="0"/>
              </a:rPr>
              <a:t>J</a:t>
            </a:r>
            <a:r>
              <a:rPr lang="en-CA" i="1" dirty="0">
                <a:solidFill>
                  <a:schemeClr val="bg1"/>
                </a:solidFill>
                <a:latin typeface="Arial" panose="020B0604020202020204" pitchFamily="34" charset="0"/>
                <a:cs typeface="Arial" panose="020B0604020202020204" pitchFamily="34" charset="0"/>
              </a:rPr>
              <a:t>ack Kornfield</a:t>
            </a:r>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21</a:t>
            </a:fld>
            <a:endParaRPr lang="en-CA" sz="2000" dirty="0"/>
          </a:p>
        </p:txBody>
      </p:sp>
    </p:spTree>
    <p:extLst>
      <p:ext uri="{BB962C8B-B14F-4D97-AF65-F5344CB8AC3E}">
        <p14:creationId xmlns:p14="http://schemas.microsoft.com/office/powerpoint/2010/main" val="1192589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TextBox 5"/>
          <p:cNvSpPr txBox="1"/>
          <p:nvPr/>
        </p:nvSpPr>
        <p:spPr>
          <a:xfrm>
            <a:off x="1054359" y="557975"/>
            <a:ext cx="10086392" cy="707886"/>
          </a:xfrm>
          <a:prstGeom prst="rect">
            <a:avLst/>
          </a:prstGeom>
          <a:noFill/>
        </p:spPr>
        <p:txBody>
          <a:bodyPr wrap="square" rtlCol="0">
            <a:spAutoFit/>
          </a:bodyPr>
          <a:lstStyle/>
          <a:p>
            <a:pPr algn="ctr"/>
            <a:r>
              <a:rPr lang="en-CA" sz="4000" b="1" dirty="0"/>
              <a:t>WE MUST LEARN TO……</a:t>
            </a:r>
            <a:endParaRPr lang="en-CA" sz="4000" b="1" dirty="0">
              <a:latin typeface="Arial Black" panose="020B0A04020102020204" pitchFamily="34" charset="0"/>
            </a:endParaRPr>
          </a:p>
        </p:txBody>
      </p:sp>
      <p:sp>
        <p:nvSpPr>
          <p:cNvPr id="9" name="TextBox 8"/>
          <p:cNvSpPr txBox="1"/>
          <p:nvPr/>
        </p:nvSpPr>
        <p:spPr>
          <a:xfrm>
            <a:off x="1575425" y="1590694"/>
            <a:ext cx="8845187" cy="4585871"/>
          </a:xfrm>
          <a:prstGeom prst="rect">
            <a:avLst/>
          </a:prstGeom>
          <a:noFill/>
          <a:ln>
            <a:noFill/>
          </a:ln>
          <a:effectLst/>
        </p:spPr>
        <p:txBody>
          <a:bodyPr wrap="square" rtlCol="0">
            <a:spAutoFit/>
          </a:bodyPr>
          <a:lstStyle/>
          <a:p>
            <a:r>
              <a:rPr lang="en-CA" sz="2800" b="1" dirty="0">
                <a:solidFill>
                  <a:srgbClr val="9A4E15"/>
                </a:solidFill>
                <a:latin typeface="Arial Narrow" panose="020B0606020202030204" pitchFamily="34" charset="0"/>
              </a:rPr>
              <a:t>Be Self-Aware e.g. Mindful and Intentional in the Moment to: </a:t>
            </a:r>
          </a:p>
          <a:p>
            <a:endParaRPr lang="en-CA" sz="2400" dirty="0">
              <a:solidFill>
                <a:srgbClr val="9A4E15"/>
              </a:solidFill>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Know/realize</a:t>
            </a:r>
            <a:r>
              <a:rPr lang="en-CA" sz="2400" b="1" dirty="0">
                <a:latin typeface="Arial Narrow" panose="020B0606020202030204" pitchFamily="34" charset="0"/>
              </a:rPr>
              <a:t> that </a:t>
            </a:r>
            <a:r>
              <a:rPr lang="en-CA" sz="2400" dirty="0">
                <a:latin typeface="Arial Narrow" panose="020B0606020202030204" pitchFamily="34" charset="0"/>
              </a:rPr>
              <a:t>you are here now.</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Experience Thoughts and Feelings as messages – not you.</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Ahh-llow Thoughts and Feelings to come and go and not drive and distort your subjective experiences.</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Ensure emotional self regulation regardless of Thought content.</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Be unconditionally compassionate – regardless of how you are Feeling.</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22</a:t>
            </a:fld>
            <a:endParaRPr lang="en-CA" sz="2000" dirty="0"/>
          </a:p>
        </p:txBody>
      </p:sp>
    </p:spTree>
    <p:extLst>
      <p:ext uri="{BB962C8B-B14F-4D97-AF65-F5344CB8AC3E}">
        <p14:creationId xmlns:p14="http://schemas.microsoft.com/office/powerpoint/2010/main" val="119258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74259" y="3865311"/>
            <a:ext cx="6923808" cy="1631216"/>
          </a:xfrm>
          <a:prstGeom prst="rect">
            <a:avLst/>
          </a:prstGeom>
          <a:noFill/>
        </p:spPr>
        <p:txBody>
          <a:bodyPr wrap="square" rtlCol="0">
            <a:spAutoFit/>
          </a:bodyPr>
          <a:lstStyle/>
          <a:p>
            <a:r>
              <a:rPr lang="en-CA" sz="10000" dirty="0">
                <a:solidFill>
                  <a:srgbClr val="797805"/>
                </a:solidFill>
                <a:latin typeface="Arial Black" panose="020B0A04020102020204" pitchFamily="34" charset="0"/>
              </a:rPr>
              <a:t>Practise</a:t>
            </a:r>
          </a:p>
        </p:txBody>
      </p:sp>
      <p:sp>
        <p:nvSpPr>
          <p:cNvPr id="9" name="TextBox 8"/>
          <p:cNvSpPr txBox="1"/>
          <p:nvPr/>
        </p:nvSpPr>
        <p:spPr>
          <a:xfrm>
            <a:off x="4904510" y="1985817"/>
            <a:ext cx="5876925" cy="1323439"/>
          </a:xfrm>
          <a:prstGeom prst="rect">
            <a:avLst/>
          </a:prstGeom>
          <a:noFill/>
        </p:spPr>
        <p:txBody>
          <a:bodyPr wrap="square" rtlCol="0">
            <a:spAutoFit/>
          </a:bodyPr>
          <a:lstStyle/>
          <a:p>
            <a:r>
              <a:rPr lang="en-CA" sz="8000" dirty="0">
                <a:solidFill>
                  <a:srgbClr val="CDCC98"/>
                </a:solidFill>
                <a:latin typeface="Arial Black" panose="020B0A04020102020204" pitchFamily="34" charset="0"/>
              </a:rPr>
              <a:t>Practise</a:t>
            </a:r>
          </a:p>
        </p:txBody>
      </p:sp>
      <p:sp>
        <p:nvSpPr>
          <p:cNvPr id="5" name="TextBox 4"/>
          <p:cNvSpPr txBox="1"/>
          <p:nvPr/>
        </p:nvSpPr>
        <p:spPr>
          <a:xfrm>
            <a:off x="5648324" y="784802"/>
            <a:ext cx="5876925" cy="923330"/>
          </a:xfrm>
          <a:prstGeom prst="rect">
            <a:avLst/>
          </a:prstGeom>
          <a:noFill/>
        </p:spPr>
        <p:txBody>
          <a:bodyPr wrap="square" rtlCol="0">
            <a:spAutoFit/>
          </a:bodyPr>
          <a:lstStyle/>
          <a:p>
            <a:r>
              <a:rPr lang="en-CA" sz="5400" dirty="0">
                <a:solidFill>
                  <a:srgbClr val="D5DAC4"/>
                </a:solidFill>
                <a:latin typeface="Arial Black" panose="020B0A04020102020204" pitchFamily="34" charset="0"/>
              </a:rPr>
              <a:t>Practise</a:t>
            </a:r>
          </a:p>
        </p:txBody>
      </p:sp>
      <p:pic>
        <p:nvPicPr>
          <p:cNvPr id="73730" name="Picture 2" descr="http://thumbs.dreamstime.com/t/boy-guitar-cartoon-illustration-cute-playing-409959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3102" y="1004539"/>
            <a:ext cx="3040207" cy="30983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87132"/>
            <a:ext cx="1500872"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2000" smtClean="0"/>
              <a:pPr/>
              <a:t>23</a:t>
            </a:fld>
            <a:endParaRPr lang="en-CA" sz="2000" dirty="0"/>
          </a:p>
        </p:txBody>
      </p:sp>
    </p:spTree>
    <p:extLst>
      <p:ext uri="{BB962C8B-B14F-4D97-AF65-F5344CB8AC3E}">
        <p14:creationId xmlns:p14="http://schemas.microsoft.com/office/powerpoint/2010/main" val="1190096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67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880845" y="503340"/>
            <a:ext cx="9286612" cy="5492648"/>
          </a:xfrm>
          <a:prstGeom prst="rect">
            <a:avLst/>
          </a:prstGeom>
        </p:spPr>
      </p:pic>
      <p:sp>
        <p:nvSpPr>
          <p:cNvPr id="4" name="Slide Number Placeholder 1"/>
          <p:cNvSpPr>
            <a:spLocks noGrp="1"/>
          </p:cNvSpPr>
          <p:nvPr>
            <p:ph type="sldNum" sz="quarter" idx="12"/>
          </p:nvPr>
        </p:nvSpPr>
        <p:spPr>
          <a:xfrm>
            <a:off x="10517428" y="6356350"/>
            <a:ext cx="836372" cy="365125"/>
          </a:xfrm>
        </p:spPr>
        <p:txBody>
          <a:bodyPr/>
          <a:lstStyle/>
          <a:p>
            <a:fld id="{AFE74BE6-3F01-4C25-9B60-2EB5994FEE56}" type="slidenum">
              <a:rPr lang="en-CA" sz="2000" smtClean="0"/>
              <a:pPr/>
              <a:t>24</a:t>
            </a:fld>
            <a:endParaRPr lang="en-CA" sz="2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spTree>
    <p:extLst>
      <p:ext uri="{BB962C8B-B14F-4D97-AF65-F5344CB8AC3E}">
        <p14:creationId xmlns:p14="http://schemas.microsoft.com/office/powerpoint/2010/main" val="268567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762000" y="1231047"/>
            <a:ext cx="9386171" cy="4832092"/>
          </a:xfrm>
          <a:prstGeom prst="rect">
            <a:avLst/>
          </a:prstGeom>
          <a:solidFill>
            <a:schemeClr val="accent2">
              <a:lumMod val="50000"/>
            </a:schemeClr>
          </a:solidFill>
          <a:ln>
            <a:noFill/>
          </a:ln>
          <a:effectLst/>
          <a:scene3d>
            <a:camera prst="orthographicFront"/>
            <a:lightRig rig="threePt" dir="t"/>
          </a:scene3d>
          <a:sp3d>
            <a:bevelT w="114300" prst="artDeco"/>
          </a:sp3d>
        </p:spPr>
        <p:txBody>
          <a:bodyPr wrap="square" rtlCol="0">
            <a:spAutoFit/>
          </a:bodyPr>
          <a:lstStyle/>
          <a:p>
            <a:pPr algn="just"/>
            <a:endParaRPr lang="en-CA" sz="2000" dirty="0">
              <a:solidFill>
                <a:schemeClr val="bg1"/>
              </a:solidFill>
            </a:endParaRPr>
          </a:p>
          <a:p>
            <a:pPr algn="ctr"/>
            <a:r>
              <a:rPr lang="en-CA" sz="3200" b="1" dirty="0">
                <a:solidFill>
                  <a:schemeClr val="bg1"/>
                </a:solidFill>
              </a:rPr>
              <a:t>As a result, happy and fulfilling and compassionate times can be more often, more intense and last longer</a:t>
            </a:r>
          </a:p>
          <a:p>
            <a:pPr algn="ctr"/>
            <a:endParaRPr lang="en-CA" sz="3200" b="1" i="1" dirty="0">
              <a:solidFill>
                <a:schemeClr val="bg1"/>
              </a:solidFill>
            </a:endParaRPr>
          </a:p>
          <a:p>
            <a:pPr algn="ctr"/>
            <a:r>
              <a:rPr lang="en-CA" sz="3200" b="1" i="1" dirty="0">
                <a:solidFill>
                  <a:schemeClr val="bg1"/>
                </a:solidFill>
              </a:rPr>
              <a:t>and</a:t>
            </a:r>
          </a:p>
          <a:p>
            <a:pPr algn="ctr"/>
            <a:endParaRPr lang="en-CA" sz="3200" b="1" i="1" dirty="0">
              <a:solidFill>
                <a:schemeClr val="bg1"/>
              </a:solidFill>
            </a:endParaRPr>
          </a:p>
          <a:p>
            <a:pPr algn="ctr"/>
            <a:r>
              <a:rPr lang="en-CA" sz="3200" b="1" dirty="0">
                <a:solidFill>
                  <a:schemeClr val="bg1"/>
                </a:solidFill>
              </a:rPr>
              <a:t>Times of suffering such as emotional hijacks and power struggles can be less frequent, less intense and recovery time will be quicker.</a:t>
            </a:r>
          </a:p>
          <a:p>
            <a:r>
              <a:rPr lang="en-CA" sz="3200" b="1" dirty="0">
                <a:solidFill>
                  <a:schemeClr val="bg1"/>
                </a:solidFill>
              </a:rPr>
              <a:t> </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7042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2000" smtClean="0"/>
              <a:pPr/>
              <a:t>25</a:t>
            </a:fld>
            <a:endParaRPr lang="en-CA" sz="2000" dirty="0"/>
          </a:p>
        </p:txBody>
      </p:sp>
      <p:sp>
        <p:nvSpPr>
          <p:cNvPr id="6" name="TextBox 5"/>
          <p:cNvSpPr txBox="1"/>
          <p:nvPr/>
        </p:nvSpPr>
        <p:spPr>
          <a:xfrm>
            <a:off x="1" y="296335"/>
            <a:ext cx="12191999" cy="707886"/>
          </a:xfrm>
          <a:prstGeom prst="rect">
            <a:avLst/>
          </a:prstGeom>
          <a:noFill/>
        </p:spPr>
        <p:txBody>
          <a:bodyPr wrap="square" rtlCol="0">
            <a:spAutoFit/>
          </a:bodyPr>
          <a:lstStyle/>
          <a:p>
            <a:r>
              <a:rPr lang="en-CA" sz="4000" b="1" dirty="0"/>
              <a:t>	  Start Your Heart – Money Back Guarantee</a:t>
            </a:r>
          </a:p>
        </p:txBody>
      </p:sp>
    </p:spTree>
    <p:extLst>
      <p:ext uri="{BB962C8B-B14F-4D97-AF65-F5344CB8AC3E}">
        <p14:creationId xmlns:p14="http://schemas.microsoft.com/office/powerpoint/2010/main" val="241779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204700" cy="6858000"/>
          </a:xfrm>
          <a:prstGeom prst="rect">
            <a:avLst/>
          </a:prstGeom>
          <a:gradFill flip="none" rotWithShape="1">
            <a:gsLst>
              <a:gs pos="0">
                <a:schemeClr val="accent3">
                  <a:lumMod val="0"/>
                  <a:lumOff val="100000"/>
                </a:schemeClr>
              </a:gs>
              <a:gs pos="66000">
                <a:schemeClr val="accent3">
                  <a:lumMod val="0"/>
                  <a:lumOff val="100000"/>
                </a:schemeClr>
              </a:gs>
              <a:gs pos="100000">
                <a:srgbClr val="DFDCC3"/>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9626" y="4014069"/>
            <a:ext cx="5953649" cy="2430418"/>
          </a:xfrm>
          <a:prstGeom prst="rect">
            <a:avLst/>
          </a:prstGeom>
        </p:spPr>
      </p:pic>
      <p:sp>
        <p:nvSpPr>
          <p:cNvPr id="2" name="Rectangle 1"/>
          <p:cNvSpPr/>
          <p:nvPr/>
        </p:nvSpPr>
        <p:spPr>
          <a:xfrm>
            <a:off x="1744910" y="1333850"/>
            <a:ext cx="8956955" cy="2657112"/>
          </a:xfrm>
          <a:prstGeom prst="rect">
            <a:avLst/>
          </a:prstGeom>
          <a:solidFill>
            <a:schemeClr val="accent2">
              <a:lumMod val="50000"/>
            </a:schemeClr>
          </a:solidFill>
          <a:effectLst>
            <a:outerShdw blurRad="50800" dist="38100" dir="2700000" algn="tl" rotWithShape="0">
              <a:prstClr val="black">
                <a:alpha val="40000"/>
              </a:prstClr>
            </a:outerShdw>
          </a:effectLst>
        </p:spPr>
        <p:txBody>
          <a:bodyPr wrap="square">
            <a:spAutoFit/>
          </a:bodyPr>
          <a:lstStyle/>
          <a:p>
            <a:pPr algn="just"/>
            <a:r>
              <a:rPr lang="en-US" sz="2400" b="1" i="1" dirty="0">
                <a:solidFill>
                  <a:schemeClr val="bg1"/>
                </a:solidFill>
              </a:rPr>
              <a:t>Compassion appears as selfless service, yet in mindful care and support we do not serve the other; we serve “us”. Compassion’s communion brings us together in a whole. It does not see the world’s pain and sorrow as other, it is shared, and it is ours. When we allow our shared vulnerability and humanness, our compassion is as natural as our breath and without hesitation we act to help. </a:t>
            </a:r>
            <a:endParaRPr lang="en-CA" sz="2400" b="1" dirty="0">
              <a:solidFill>
                <a:schemeClr val="bg1"/>
              </a:solidFill>
            </a:endParaRPr>
          </a:p>
          <a:p>
            <a:pPr algn="r"/>
            <a:r>
              <a:rPr lang="en-US" sz="2400" b="1" dirty="0">
                <a:solidFill>
                  <a:schemeClr val="bg1"/>
                </a:solidFill>
              </a:rPr>
              <a:t>	</a:t>
            </a:r>
            <a:r>
              <a:rPr lang="en-US" b="1" dirty="0" err="1">
                <a:solidFill>
                  <a:schemeClr val="bg1"/>
                </a:solidFill>
              </a:rPr>
              <a:t>Thich</a:t>
            </a:r>
            <a:r>
              <a:rPr lang="en-US" b="1" dirty="0">
                <a:solidFill>
                  <a:schemeClr val="bg1"/>
                </a:solidFill>
              </a:rPr>
              <a:t> </a:t>
            </a:r>
            <a:r>
              <a:rPr lang="en-US" b="1" dirty="0" err="1">
                <a:solidFill>
                  <a:schemeClr val="bg1"/>
                </a:solidFill>
              </a:rPr>
              <a:t>Nhat</a:t>
            </a:r>
            <a:r>
              <a:rPr lang="en-US" b="1" dirty="0">
                <a:solidFill>
                  <a:schemeClr val="bg1"/>
                </a:solidFill>
              </a:rPr>
              <a:t> Hanh</a:t>
            </a:r>
            <a:endParaRPr lang="en-CA" b="1" dirty="0">
              <a:solidFill>
                <a:schemeClr val="bg1"/>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1656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26</a:t>
            </a:fld>
            <a:endParaRPr lang="en-CA" sz="2000" dirty="0"/>
          </a:p>
        </p:txBody>
      </p:sp>
    </p:spTree>
    <p:extLst>
      <p:ext uri="{BB962C8B-B14F-4D97-AF65-F5344CB8AC3E}">
        <p14:creationId xmlns:p14="http://schemas.microsoft.com/office/powerpoint/2010/main" val="1586017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90381"/>
            <a:ext cx="12192000" cy="646331"/>
          </a:xfrm>
          <a:prstGeom prst="rect">
            <a:avLst/>
          </a:prstGeom>
          <a:noFill/>
        </p:spPr>
        <p:txBody>
          <a:bodyPr wrap="square" rtlCol="0">
            <a:spAutoFit/>
          </a:bodyPr>
          <a:lstStyle/>
          <a:p>
            <a:pPr algn="ctr"/>
            <a:r>
              <a:rPr lang="en-CA" sz="3600" b="1" dirty="0"/>
              <a:t>Summing It Up</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2628872"/>
            <a:ext cx="1853184" cy="281635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3605" y="2528288"/>
            <a:ext cx="1743456" cy="291693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1797" y="2732504"/>
            <a:ext cx="1723136" cy="2712720"/>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99989" y="2601496"/>
            <a:ext cx="1775968" cy="2816352"/>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2352" y="2519144"/>
            <a:ext cx="1780032" cy="2926080"/>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84363" y="2726087"/>
            <a:ext cx="1792224" cy="2712720"/>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38816" y="848720"/>
            <a:ext cx="4073409" cy="1644176"/>
          </a:xfrm>
          <a:prstGeom prst="rect">
            <a:avLst/>
          </a:prstGeom>
        </p:spPr>
      </p:pic>
      <p:sp>
        <p:nvSpPr>
          <p:cNvPr id="5" name="TextBox 4"/>
          <p:cNvSpPr txBox="1"/>
          <p:nvPr/>
        </p:nvSpPr>
        <p:spPr>
          <a:xfrm>
            <a:off x="0" y="5017820"/>
            <a:ext cx="12192000" cy="1723549"/>
          </a:xfrm>
          <a:prstGeom prst="rect">
            <a:avLst/>
          </a:prstGeom>
          <a:noFill/>
        </p:spPr>
        <p:txBody>
          <a:bodyPr wrap="square" rtlCol="0">
            <a:spAutoFit/>
          </a:bodyPr>
          <a:lstStyle/>
          <a:p>
            <a:pPr algn="ctr"/>
            <a:r>
              <a:rPr lang="en-CA" sz="4000" b="1" i="1" dirty="0"/>
              <a:t>for</a:t>
            </a:r>
          </a:p>
          <a:p>
            <a:pPr algn="ctr"/>
            <a:r>
              <a:rPr lang="en-CA" sz="6600">
                <a:solidFill>
                  <a:srgbClr val="797805"/>
                </a:solidFill>
                <a:latin typeface="Arial Black" panose="020B0A04020102020204" pitchFamily="34" charset="0"/>
              </a:rPr>
              <a:t>Well-being</a:t>
            </a:r>
            <a:endParaRPr lang="en-CA" sz="6600" dirty="0">
              <a:solidFill>
                <a:srgbClr val="797805"/>
              </a:solidFill>
              <a:latin typeface="Arial Black" panose="020B0A04020102020204" pitchFamily="34" charset="0"/>
            </a:endParaRPr>
          </a:p>
        </p:txBody>
      </p:sp>
      <p:sp>
        <p:nvSpPr>
          <p:cNvPr id="11" name="Slide Number Placeholder 10"/>
          <p:cNvSpPr>
            <a:spLocks noGrp="1"/>
          </p:cNvSpPr>
          <p:nvPr>
            <p:ph type="sldNum" sz="quarter" idx="12"/>
          </p:nvPr>
        </p:nvSpPr>
        <p:spPr/>
        <p:txBody>
          <a:bodyPr/>
          <a:lstStyle/>
          <a:p>
            <a:fld id="{AFE74BE6-3F01-4C25-9B60-2EB5994FEE56}" type="slidenum">
              <a:rPr lang="en-CA" sz="2000" smtClean="0"/>
              <a:pPr/>
              <a:t>27</a:t>
            </a:fld>
            <a:endParaRPr lang="en-CA" sz="2000" dirty="0"/>
          </a:p>
        </p:txBody>
      </p:sp>
    </p:spTree>
    <p:extLst>
      <p:ext uri="{BB962C8B-B14F-4D97-AF65-F5344CB8AC3E}">
        <p14:creationId xmlns:p14="http://schemas.microsoft.com/office/powerpoint/2010/main" val="208228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786838" y="730797"/>
            <a:ext cx="10392777" cy="4770537"/>
          </a:xfrm>
          <a:prstGeom prst="rect">
            <a:avLst/>
          </a:prstGeom>
          <a:noFill/>
        </p:spPr>
        <p:txBody>
          <a:bodyPr wrap="square" rtlCol="0">
            <a:spAutoFit/>
          </a:bodyPr>
          <a:lstStyle/>
          <a:p>
            <a:pPr algn="ctr"/>
            <a:r>
              <a:rPr lang="en-CA" sz="2400" dirty="0">
                <a:solidFill>
                  <a:srgbClr val="797805"/>
                </a:solidFill>
                <a:latin typeface="Arial Black" pitchFamily="34" charset="0"/>
              </a:rPr>
              <a:t>How I Will </a:t>
            </a:r>
            <a:br>
              <a:rPr lang="en-CA" sz="2400" dirty="0">
                <a:solidFill>
                  <a:srgbClr val="797805"/>
                </a:solidFill>
                <a:latin typeface="Arial Black" pitchFamily="34" charset="0"/>
              </a:rPr>
            </a:br>
            <a:r>
              <a:rPr lang="en-CA" sz="2400" dirty="0">
                <a:solidFill>
                  <a:srgbClr val="797805"/>
                </a:solidFill>
                <a:latin typeface="Arial Black" pitchFamily="34" charset="0"/>
              </a:rPr>
              <a:t>Further Develop and Maintain </a:t>
            </a:r>
          </a:p>
          <a:p>
            <a:pPr algn="ctr"/>
            <a:r>
              <a:rPr lang="en-CA" sz="2400" dirty="0">
                <a:solidFill>
                  <a:srgbClr val="797805"/>
                </a:solidFill>
                <a:latin typeface="Arial Black" pitchFamily="34" charset="0"/>
              </a:rPr>
              <a:t>My Emotional Self-Regulation, Maturity and </a:t>
            </a:r>
          </a:p>
          <a:p>
            <a:pPr algn="ctr"/>
            <a:r>
              <a:rPr lang="en-CA" sz="2400" dirty="0">
                <a:solidFill>
                  <a:srgbClr val="797805"/>
                </a:solidFill>
                <a:latin typeface="Arial Black" pitchFamily="34" charset="0"/>
              </a:rPr>
              <a:t>Motivation to Consistently Offer More Optimal Support</a:t>
            </a:r>
          </a:p>
          <a:p>
            <a:endParaRPr lang="en-CA" sz="2400" dirty="0">
              <a:solidFill>
                <a:srgbClr val="797805"/>
              </a:solidFill>
              <a:latin typeface="Arial Black" pitchFamily="34" charset="0"/>
            </a:endParaRPr>
          </a:p>
          <a:p>
            <a:endParaRPr lang="en-CA" sz="1600" b="1" dirty="0">
              <a:latin typeface="Arial" pitchFamily="34" charset="0"/>
              <a:cs typeface="Arial" pitchFamily="34" charset="0"/>
            </a:endParaRPr>
          </a:p>
          <a:p>
            <a:r>
              <a:rPr lang="en-CA" sz="2000" b="1" dirty="0">
                <a:latin typeface="Arial" pitchFamily="34" charset="0"/>
                <a:cs typeface="Arial" pitchFamily="34" charset="0"/>
              </a:rPr>
              <a:t>Continue:</a:t>
            </a:r>
            <a:r>
              <a:rPr lang="en-CA" sz="1600" b="1" dirty="0">
                <a:latin typeface="Arial" pitchFamily="34" charset="0"/>
                <a:cs typeface="Arial" pitchFamily="34" charset="0"/>
              </a:rPr>
              <a:t>  _______________________________________________________________________________</a:t>
            </a:r>
          </a:p>
          <a:p>
            <a:endParaRPr lang="en-CA" sz="1600" b="1" dirty="0">
              <a:latin typeface="Arial" pitchFamily="34" charset="0"/>
              <a:cs typeface="Arial" pitchFamily="34" charset="0"/>
            </a:endParaRPr>
          </a:p>
          <a:p>
            <a:r>
              <a:rPr lang="en-CA" sz="1600" b="1" dirty="0">
                <a:latin typeface="Arial" pitchFamily="34" charset="0"/>
                <a:cs typeface="Arial" pitchFamily="34" charset="0"/>
              </a:rPr>
              <a:t>	        </a:t>
            </a:r>
          </a:p>
          <a:p>
            <a:r>
              <a:rPr lang="en-CA" sz="2000" b="1" dirty="0">
                <a:latin typeface="Arial" pitchFamily="34" charset="0"/>
                <a:cs typeface="Arial" pitchFamily="34" charset="0"/>
              </a:rPr>
              <a:t>Stop:</a:t>
            </a:r>
            <a:r>
              <a:rPr lang="en-CA" sz="2800" dirty="0"/>
              <a:t>	     __________________________________________________</a:t>
            </a:r>
          </a:p>
          <a:p>
            <a:endParaRPr lang="en-CA" sz="1600" b="1" dirty="0">
              <a:latin typeface="Arial" pitchFamily="34" charset="0"/>
              <a:cs typeface="Arial" pitchFamily="34" charset="0"/>
            </a:endParaRPr>
          </a:p>
          <a:p>
            <a:endParaRPr lang="en-CA" sz="1600" b="1" dirty="0">
              <a:latin typeface="Arial" pitchFamily="34" charset="0"/>
              <a:cs typeface="Arial" pitchFamily="34" charset="0"/>
            </a:endParaRPr>
          </a:p>
          <a:p>
            <a:r>
              <a:rPr lang="en-CA" sz="2000" b="1" dirty="0">
                <a:latin typeface="Arial" pitchFamily="34" charset="0"/>
                <a:cs typeface="Arial" pitchFamily="34" charset="0"/>
              </a:rPr>
              <a:t>Start:</a:t>
            </a:r>
            <a:r>
              <a:rPr lang="en-CA" sz="2800" dirty="0"/>
              <a:t>	     __________________________________________________</a:t>
            </a:r>
          </a:p>
          <a:p>
            <a:endParaRPr lang="en-CA" sz="2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194221"/>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28</a:t>
            </a:fld>
            <a:endParaRPr lang="en-CA" sz="2000" dirty="0"/>
          </a:p>
        </p:txBody>
      </p:sp>
    </p:spTree>
    <p:extLst>
      <p:ext uri="{BB962C8B-B14F-4D97-AF65-F5344CB8AC3E}">
        <p14:creationId xmlns:p14="http://schemas.microsoft.com/office/powerpoint/2010/main" val="1207740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7765"/>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29</a:t>
            </a:fld>
            <a:endParaRPr lang="en-CA" sz="2000" dirty="0"/>
          </a:p>
        </p:txBody>
      </p:sp>
      <p:sp>
        <p:nvSpPr>
          <p:cNvPr id="7" name="TextBox 6"/>
          <p:cNvSpPr txBox="1"/>
          <p:nvPr/>
        </p:nvSpPr>
        <p:spPr>
          <a:xfrm>
            <a:off x="1857375" y="1057276"/>
            <a:ext cx="7820025" cy="4031873"/>
          </a:xfrm>
          <a:prstGeom prst="rect">
            <a:avLst/>
          </a:prstGeom>
          <a:noFill/>
        </p:spPr>
        <p:txBody>
          <a:bodyPr wrap="square" rtlCol="0">
            <a:spAutoFit/>
          </a:bodyPr>
          <a:lstStyle/>
          <a:p>
            <a:pPr algn="ctr"/>
            <a:endParaRPr lang="en-US" sz="4000" b="1" dirty="0">
              <a:ln w="12700">
                <a:noFill/>
              </a:ln>
              <a:latin typeface="Arial Black" panose="020B0A04020102020204" pitchFamily="34" charset="0"/>
            </a:endParaRPr>
          </a:p>
          <a:p>
            <a:pPr algn="ctr"/>
            <a:r>
              <a:rPr lang="en-US" sz="8800" b="1" dirty="0">
                <a:ln w="12700">
                  <a:noFill/>
                </a:ln>
                <a:solidFill>
                  <a:srgbClr val="797805"/>
                </a:solidFill>
                <a:latin typeface="Freestyle Script" pitchFamily="66" charset="0"/>
              </a:rPr>
              <a:t>Growing Up</a:t>
            </a:r>
          </a:p>
          <a:p>
            <a:pPr algn="ctr"/>
            <a:r>
              <a:rPr lang="en-US" sz="8800" b="1" dirty="0">
                <a:ln w="12700">
                  <a:noFill/>
                </a:ln>
                <a:solidFill>
                  <a:srgbClr val="797805"/>
                </a:solidFill>
                <a:latin typeface="Freestyle Script" pitchFamily="66" charset="0"/>
              </a:rPr>
              <a:t>With A Disability </a:t>
            </a:r>
            <a:endParaRPr lang="en-CA" sz="8800" b="1" dirty="0">
              <a:solidFill>
                <a:srgbClr val="797805"/>
              </a:solidFill>
              <a:latin typeface="Freestyle Script" pitchFamily="66" charset="0"/>
            </a:endParaRPr>
          </a:p>
          <a:p>
            <a:pPr algn="ctr"/>
            <a:endParaRPr lang="en-CA" sz="4000" b="1" dirty="0">
              <a:latin typeface="Arial Black" panose="020B0A04020102020204" pitchFamily="34" charset="0"/>
            </a:endParaRPr>
          </a:p>
        </p:txBody>
      </p:sp>
    </p:spTree>
    <p:extLst>
      <p:ext uri="{BB962C8B-B14F-4D97-AF65-F5344CB8AC3E}">
        <p14:creationId xmlns:p14="http://schemas.microsoft.com/office/powerpoint/2010/main" val="119258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2" name="TextBox 1"/>
          <p:cNvSpPr txBox="1"/>
          <p:nvPr/>
        </p:nvSpPr>
        <p:spPr>
          <a:xfrm>
            <a:off x="527381" y="626542"/>
            <a:ext cx="11041227" cy="4339650"/>
          </a:xfrm>
          <a:prstGeom prst="rect">
            <a:avLst/>
          </a:prstGeom>
          <a:noFill/>
        </p:spPr>
        <p:txBody>
          <a:bodyPr wrap="square" rtlCol="0">
            <a:spAutoFit/>
          </a:bodyPr>
          <a:lstStyle/>
          <a:p>
            <a:pPr algn="ctr"/>
            <a:r>
              <a:rPr lang="en-CA" sz="4000" b="1" dirty="0">
                <a:solidFill>
                  <a:srgbClr val="9A4E15"/>
                </a:solidFill>
              </a:rPr>
              <a:t>The VERY, VERY GOOD NEWS</a:t>
            </a:r>
          </a:p>
          <a:p>
            <a:r>
              <a:rPr lang="en-CA" dirty="0"/>
              <a:t> </a:t>
            </a:r>
          </a:p>
          <a:p>
            <a:endParaRPr lang="en-CA" sz="3200" dirty="0"/>
          </a:p>
          <a:p>
            <a:pPr marL="457200" indent="-457200">
              <a:buFont typeface="Arial" panose="020B0604020202020204" pitchFamily="34" charset="0"/>
              <a:buChar char="•"/>
            </a:pPr>
            <a:r>
              <a:rPr lang="en-CA" sz="2800" dirty="0"/>
              <a:t>The Power/Influence of Negative PFP Programming can be significantly Reduced as a result of becoming more Mindful/Conscious.</a:t>
            </a:r>
          </a:p>
          <a:p>
            <a:pPr marL="457200" indent="-457200"/>
            <a:endParaRPr lang="en-CA" sz="2800" dirty="0"/>
          </a:p>
          <a:p>
            <a:pPr marL="457200" indent="-457200">
              <a:buFont typeface="Arial" panose="020B0604020202020204" pitchFamily="34" charset="0"/>
              <a:buChar char="•"/>
            </a:pPr>
            <a:r>
              <a:rPr lang="en-CA" sz="2800" dirty="0"/>
              <a:t>Mindfulness actually rewires the Brain's ‘Live’ Drive Modules like the Medial Prefrontal Cortex to give 5 ways to Prevent and Eliminate Emotional Hijacks and enhance our capacity to make better choices.</a:t>
            </a:r>
          </a:p>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z="2000" smtClean="0"/>
              <a:pPr/>
              <a:t>3</a:t>
            </a:fld>
            <a:endParaRPr lang="en-CA" sz="2000" dirty="0"/>
          </a:p>
        </p:txBody>
      </p:sp>
    </p:spTree>
    <p:extLst>
      <p:ext uri="{BB962C8B-B14F-4D97-AF65-F5344CB8AC3E}">
        <p14:creationId xmlns:p14="http://schemas.microsoft.com/office/powerpoint/2010/main" val="113041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0928"/>
            <a:ext cx="1500872" cy="1116155"/>
          </a:xfrm>
          <a:prstGeom prst="rect">
            <a:avLst/>
          </a:prstGeom>
        </p:spPr>
      </p:pic>
      <p:sp>
        <p:nvSpPr>
          <p:cNvPr id="5" name="TextBox 4"/>
          <p:cNvSpPr txBox="1"/>
          <p:nvPr/>
        </p:nvSpPr>
        <p:spPr>
          <a:xfrm>
            <a:off x="1054359" y="557974"/>
            <a:ext cx="10086392" cy="707886"/>
          </a:xfrm>
          <a:prstGeom prst="rect">
            <a:avLst/>
          </a:prstGeom>
          <a:noFill/>
        </p:spPr>
        <p:txBody>
          <a:bodyPr wrap="square" rtlCol="0">
            <a:spAutoFit/>
          </a:bodyPr>
          <a:lstStyle/>
          <a:p>
            <a:pPr algn="ctr"/>
            <a:r>
              <a:rPr lang="en-CA" sz="4000" b="1" dirty="0">
                <a:solidFill>
                  <a:srgbClr val="9A4E15"/>
                </a:solidFill>
              </a:rPr>
              <a:t>The Mindfulness Alternative</a:t>
            </a:r>
            <a:endParaRPr lang="en-CA" sz="4000" b="1" dirty="0">
              <a:solidFill>
                <a:srgbClr val="9A4E15"/>
              </a:solidFill>
              <a:latin typeface="Arial Black" panose="020B0A04020102020204" pitchFamily="34" charset="0"/>
            </a:endParaRPr>
          </a:p>
        </p:txBody>
      </p:sp>
      <p:sp>
        <p:nvSpPr>
          <p:cNvPr id="6" name="TextBox 5"/>
          <p:cNvSpPr txBox="1"/>
          <p:nvPr/>
        </p:nvSpPr>
        <p:spPr>
          <a:xfrm>
            <a:off x="1720210" y="1592390"/>
            <a:ext cx="9090035" cy="4924425"/>
          </a:xfrm>
          <a:prstGeom prst="rect">
            <a:avLst/>
          </a:prstGeom>
          <a:noFill/>
          <a:ln>
            <a:noFill/>
          </a:ln>
          <a:effectLst/>
        </p:spPr>
        <p:txBody>
          <a:bodyPr wrap="square" rtlCol="0">
            <a:spAutoFit/>
          </a:bodyPr>
          <a:lstStyle/>
          <a:p>
            <a:r>
              <a:rPr lang="en-CA" sz="3200" dirty="0">
                <a:latin typeface="Arial Narrow" panose="020B0606020202030204" pitchFamily="34" charset="0"/>
              </a:rPr>
              <a:t>Approximately 25 hours of Mindfulness Training and Practise significantly reduces these risks and enhances your Conscious and Unconditional Compassionate Thoughts, Feelings, Care and Support Skills.</a:t>
            </a:r>
          </a:p>
          <a:p>
            <a:endParaRPr lang="en-CA" sz="2400" dirty="0">
              <a:latin typeface="Arial Narrow" panose="020B0606020202030204" pitchFamily="34" charset="0"/>
            </a:endParaRPr>
          </a:p>
          <a:p>
            <a:r>
              <a:rPr lang="en-CA" i="1" dirty="0">
                <a:latin typeface="Arial Narrow" panose="020B0606020202030204" pitchFamily="34" charset="0"/>
              </a:rPr>
              <a:t>References:	</a:t>
            </a:r>
          </a:p>
          <a:p>
            <a:pPr marL="457200" indent="-457200">
              <a:buFont typeface="+mj-lt"/>
              <a:buAutoNum type="arabicPeriod"/>
            </a:pPr>
            <a:r>
              <a:rPr lang="en-CA" i="1" dirty="0">
                <a:latin typeface="Arial Narrow" panose="020B0606020202030204" pitchFamily="34" charset="0"/>
              </a:rPr>
              <a:t>basicmindfulness.org – Shinzen Young</a:t>
            </a:r>
          </a:p>
          <a:p>
            <a:pPr marL="457200" indent="-457200">
              <a:buFont typeface="+mj-lt"/>
              <a:buAutoNum type="arabicPeriod"/>
            </a:pPr>
            <a:r>
              <a:rPr lang="en-CA" i="1" dirty="0">
                <a:latin typeface="Arial Narrow" panose="020B0606020202030204" pitchFamily="34" charset="0"/>
              </a:rPr>
              <a:t>University of Wisconsin, R. Davidson</a:t>
            </a:r>
          </a:p>
          <a:p>
            <a:pPr marL="457200" indent="-457200">
              <a:buFont typeface="+mj-lt"/>
              <a:buAutoNum type="arabicPeriod"/>
            </a:pPr>
            <a:r>
              <a:rPr lang="en-CA" i="1" dirty="0">
                <a:latin typeface="Arial Narrow" panose="020B0606020202030204" pitchFamily="34" charset="0"/>
              </a:rPr>
              <a:t>Full Catastrophe Living, J. Kabat-Zinn</a:t>
            </a:r>
          </a:p>
          <a:p>
            <a:pPr marL="457200" indent="-457200">
              <a:buFont typeface="+mj-lt"/>
              <a:buAutoNum type="arabicPeriod"/>
            </a:pPr>
            <a:r>
              <a:rPr lang="en-CA" i="1" dirty="0">
                <a:latin typeface="Arial Narrow" panose="020B0606020202030204" pitchFamily="34" charset="0"/>
              </a:rPr>
              <a:t>The Effect of Mindfulness on Anxiety and Depression – A Meta Analytic Review, S.G. Hofmann</a:t>
            </a:r>
          </a:p>
          <a:p>
            <a:pPr marL="457200" indent="-457200">
              <a:buFont typeface="+mj-lt"/>
              <a:buAutoNum type="arabicPeriod"/>
            </a:pPr>
            <a:r>
              <a:rPr lang="en-CA" i="1" dirty="0">
                <a:latin typeface="Arial Narrow" panose="020B0606020202030204" pitchFamily="34" charset="0"/>
              </a:rPr>
              <a:t>Stress and Parasympathetic Control, S.W. Pargee</a:t>
            </a:r>
          </a:p>
          <a:p>
            <a:pPr marL="457200" indent="-457200">
              <a:buFont typeface="+mj-lt"/>
              <a:buAutoNum type="arabicPeriod"/>
            </a:pPr>
            <a:r>
              <a:rPr lang="en-CA" i="1" dirty="0">
                <a:latin typeface="Arial Narrow" panose="020B0606020202030204" pitchFamily="34" charset="0"/>
              </a:rPr>
              <a:t>The Mindful Brain, D.J. Siegel</a:t>
            </a:r>
          </a:p>
          <a:p>
            <a:pPr marL="457200" indent="-457200">
              <a:buFont typeface="+mj-lt"/>
              <a:buAutoNum type="arabicPeriod"/>
            </a:pPr>
            <a:r>
              <a:rPr lang="en-CA" i="1" dirty="0">
                <a:latin typeface="Arial Narrow" panose="020B0606020202030204" pitchFamily="34" charset="0"/>
              </a:rPr>
              <a:t>The Body Keeps the Score – Bessel van </a:t>
            </a:r>
            <a:r>
              <a:rPr lang="en-CA" i="1" dirty="0" err="1">
                <a:latin typeface="Arial Narrow" panose="020B0606020202030204" pitchFamily="34" charset="0"/>
              </a:rPr>
              <a:t>der</a:t>
            </a:r>
            <a:r>
              <a:rPr lang="en-CA" i="1" dirty="0">
                <a:latin typeface="Arial Narrow" panose="020B0606020202030204" pitchFamily="34" charset="0"/>
              </a:rPr>
              <a:t> </a:t>
            </a:r>
            <a:r>
              <a:rPr lang="en-CA" i="1" dirty="0" err="1">
                <a:latin typeface="Arial Narrow" panose="020B0606020202030204" pitchFamily="34" charset="0"/>
              </a:rPr>
              <a:t>Kolk</a:t>
            </a:r>
            <a:r>
              <a:rPr lang="en-CA" i="1" dirty="0">
                <a:latin typeface="Arial Narrow" panose="020B0606020202030204" pitchFamily="34" charset="0"/>
              </a:rPr>
              <a:t> (pages 203-218)</a:t>
            </a:r>
          </a:p>
          <a:p>
            <a:pPr marL="457200" indent="-457200">
              <a:buFont typeface="+mj-lt"/>
              <a:buAutoNum type="arabicPeriod"/>
            </a:pPr>
            <a:r>
              <a:rPr lang="en-CA" i="1" dirty="0">
                <a:latin typeface="Arial Narrow" panose="020B0606020202030204" pitchFamily="34" charset="0"/>
              </a:rPr>
              <a:t>Waking Up – Sam Harris (pages 119-123)</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30</a:t>
            </a:fld>
            <a:endParaRPr lang="en-CA" sz="2000" dirty="0"/>
          </a:p>
        </p:txBody>
      </p:sp>
    </p:spTree>
    <p:extLst>
      <p:ext uri="{BB962C8B-B14F-4D97-AF65-F5344CB8AC3E}">
        <p14:creationId xmlns:p14="http://schemas.microsoft.com/office/powerpoint/2010/main" val="1192589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7428" y="5184696"/>
            <a:ext cx="1500872" cy="1116155"/>
          </a:xfrm>
          <a:prstGeom prst="rect">
            <a:avLst/>
          </a:prstGeom>
        </p:spPr>
      </p:pic>
      <p:sp>
        <p:nvSpPr>
          <p:cNvPr id="2" name="Rectangle 1"/>
          <p:cNvSpPr/>
          <p:nvPr/>
        </p:nvSpPr>
        <p:spPr>
          <a:xfrm>
            <a:off x="2066925" y="707693"/>
            <a:ext cx="7562850" cy="5724644"/>
          </a:xfrm>
          <a:prstGeom prst="rect">
            <a:avLst/>
          </a:prstGeom>
        </p:spPr>
        <p:txBody>
          <a:bodyPr wrap="square">
            <a:spAutoFit/>
          </a:bodyPr>
          <a:lstStyle/>
          <a:p>
            <a:pPr algn="ctr"/>
            <a:r>
              <a:rPr lang="en-US" sz="2800" b="1" i="1" dirty="0"/>
              <a:t>PFP Brain Research References</a:t>
            </a:r>
            <a:endParaRPr lang="en-CA" sz="2800" dirty="0"/>
          </a:p>
          <a:p>
            <a:r>
              <a:rPr lang="en-US" dirty="0"/>
              <a:t> </a:t>
            </a:r>
            <a:endParaRPr lang="en-CA" dirty="0"/>
          </a:p>
          <a:p>
            <a:r>
              <a:rPr lang="en-US" sz="2000" dirty="0"/>
              <a:t>Blakeslee, M &amp; S			</a:t>
            </a:r>
            <a:r>
              <a:rPr lang="en-US" sz="2000" i="1" dirty="0"/>
              <a:t>The Body Has A Mind of Its Own</a:t>
            </a:r>
            <a:endParaRPr lang="en-CA" sz="2000" dirty="0"/>
          </a:p>
          <a:p>
            <a:r>
              <a:rPr lang="en-US" sz="2000" dirty="0"/>
              <a:t>Doidge, N.			</a:t>
            </a:r>
            <a:r>
              <a:rPr lang="en-US" sz="2000" i="1" dirty="0"/>
              <a:t>The Brain’s Way of Healing</a:t>
            </a:r>
            <a:endParaRPr lang="en-CA" sz="2000" dirty="0"/>
          </a:p>
          <a:p>
            <a:r>
              <a:rPr lang="en-US" sz="2000" dirty="0"/>
              <a:t>Eagleman, D.			</a:t>
            </a:r>
            <a:r>
              <a:rPr lang="en-US" sz="2000" i="1" dirty="0"/>
              <a:t>Incognito</a:t>
            </a:r>
          </a:p>
          <a:p>
            <a:r>
              <a:rPr lang="en-US" sz="2000" dirty="0"/>
              <a:t>Eagleman, D. </a:t>
            </a:r>
            <a:r>
              <a:rPr lang="en-US" sz="2000" i="1" dirty="0"/>
              <a:t>			The Brain</a:t>
            </a:r>
            <a:r>
              <a:rPr lang="en-US" sz="2000" dirty="0"/>
              <a:t> </a:t>
            </a:r>
            <a:endParaRPr lang="en-CA" sz="2000" dirty="0"/>
          </a:p>
          <a:p>
            <a:r>
              <a:rPr lang="en-US" sz="2000" dirty="0"/>
              <a:t>Fine, C.	</a:t>
            </a:r>
            <a:r>
              <a:rPr lang="en-US" sz="2000" i="1" dirty="0"/>
              <a:t>			A Mind of Its Own</a:t>
            </a:r>
            <a:endParaRPr lang="en-CA" sz="2000" dirty="0"/>
          </a:p>
          <a:p>
            <a:r>
              <a:rPr lang="en-US" sz="2000" dirty="0" err="1"/>
              <a:t>Gazzaniga</a:t>
            </a:r>
            <a:r>
              <a:rPr lang="en-US" sz="2000" dirty="0"/>
              <a:t>, M.S.			</a:t>
            </a:r>
            <a:r>
              <a:rPr lang="en-US" sz="2000" i="1" dirty="0"/>
              <a:t>Who’s In Charge?</a:t>
            </a:r>
            <a:endParaRPr lang="en-CA" sz="2000" dirty="0"/>
          </a:p>
          <a:p>
            <a:r>
              <a:rPr lang="en-US" sz="2000" dirty="0"/>
              <a:t>Gladwell, M.			</a:t>
            </a:r>
            <a:r>
              <a:rPr lang="en-US" sz="2000" i="1" dirty="0"/>
              <a:t>Blink</a:t>
            </a:r>
            <a:endParaRPr lang="en-CA" sz="2000" dirty="0"/>
          </a:p>
          <a:p>
            <a:r>
              <a:rPr lang="en-US" sz="2000" dirty="0"/>
              <a:t>Goldstein, J.; </a:t>
            </a:r>
            <a:r>
              <a:rPr lang="en-US" sz="2000" dirty="0" err="1"/>
              <a:t>Kornfield</a:t>
            </a:r>
            <a:r>
              <a:rPr lang="en-US" sz="2000" dirty="0"/>
              <a:t>, J.		</a:t>
            </a:r>
            <a:r>
              <a:rPr lang="en-US" sz="2000" i="1" dirty="0"/>
              <a:t>Seeking the Heart of Wisdom</a:t>
            </a:r>
            <a:r>
              <a:rPr lang="en-US" sz="2000" dirty="0"/>
              <a:t>	</a:t>
            </a:r>
            <a:endParaRPr lang="en-CA" sz="2000" dirty="0"/>
          </a:p>
          <a:p>
            <a:r>
              <a:rPr lang="en-US" sz="2000" dirty="0"/>
              <a:t>Goleman, D.			</a:t>
            </a:r>
            <a:r>
              <a:rPr lang="en-US" sz="2000" i="1" dirty="0"/>
              <a:t>Emotional Intelligence</a:t>
            </a:r>
            <a:endParaRPr lang="en-CA" sz="2000" dirty="0"/>
          </a:p>
          <a:p>
            <a:r>
              <a:rPr lang="en-US" sz="2000" dirty="0"/>
              <a:t>Goleman, T. 			</a:t>
            </a:r>
            <a:r>
              <a:rPr lang="en-US" sz="2000" i="1" dirty="0"/>
              <a:t>Emotional Alchemy</a:t>
            </a:r>
            <a:endParaRPr lang="en-CA" sz="2000" dirty="0"/>
          </a:p>
          <a:p>
            <a:r>
              <a:rPr lang="en-US" sz="2000" dirty="0"/>
              <a:t>Hawkins, D.			</a:t>
            </a:r>
            <a:r>
              <a:rPr lang="en-US" sz="2000" i="1" dirty="0"/>
              <a:t>Power vs. Force</a:t>
            </a:r>
            <a:endParaRPr lang="en-CA" sz="2000" dirty="0"/>
          </a:p>
          <a:p>
            <a:r>
              <a:rPr lang="en-US" sz="2000" dirty="0"/>
              <a:t>Johnson, S.			</a:t>
            </a:r>
            <a:r>
              <a:rPr lang="en-US" sz="2000" i="1" dirty="0"/>
              <a:t>Mind Wide Open</a:t>
            </a:r>
            <a:endParaRPr lang="en-CA" sz="2000" dirty="0"/>
          </a:p>
          <a:p>
            <a:r>
              <a:rPr lang="en-US" sz="2000" dirty="0"/>
              <a:t>Marks, P. &amp; G			</a:t>
            </a:r>
            <a:r>
              <a:rPr lang="en-US" sz="2000" i="1" dirty="0"/>
              <a:t>Conscious Care and Support</a:t>
            </a:r>
            <a:endParaRPr lang="en-CA" sz="2000" dirty="0"/>
          </a:p>
          <a:p>
            <a:r>
              <a:rPr lang="en-US" sz="2000" dirty="0" err="1"/>
              <a:t>Mlodinow</a:t>
            </a:r>
            <a:r>
              <a:rPr lang="en-US" sz="2000" dirty="0"/>
              <a:t>, L.			</a:t>
            </a:r>
            <a:r>
              <a:rPr lang="en-US" sz="2000" i="1" dirty="0"/>
              <a:t>Subliminal</a:t>
            </a:r>
            <a:endParaRPr lang="en-CA" sz="2000" dirty="0"/>
          </a:p>
          <a:p>
            <a:r>
              <a:rPr lang="en-US" sz="2000" dirty="0"/>
              <a:t>Van der </a:t>
            </a:r>
            <a:r>
              <a:rPr lang="en-US" sz="2000" dirty="0" err="1"/>
              <a:t>Kolk</a:t>
            </a:r>
            <a:r>
              <a:rPr lang="en-US" sz="2000" dirty="0"/>
              <a:t>, B.			</a:t>
            </a:r>
            <a:r>
              <a:rPr lang="en-US" sz="2000" i="1" dirty="0"/>
              <a:t>The Body Keeps the Score</a:t>
            </a:r>
            <a:endParaRPr lang="en-CA" sz="2000" dirty="0"/>
          </a:p>
          <a:p>
            <a:r>
              <a:rPr lang="en-US" sz="2000" dirty="0"/>
              <a:t>Young, S.			</a:t>
            </a:r>
            <a:r>
              <a:rPr lang="en-US" sz="2000" i="1" dirty="0"/>
              <a:t>The Science of Enlightenment</a:t>
            </a:r>
            <a:endParaRPr lang="en-CA" sz="2000"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31</a:t>
            </a:fld>
            <a:endParaRPr lang="en-CA" sz="2000" dirty="0"/>
          </a:p>
        </p:txBody>
      </p:sp>
    </p:spTree>
    <p:extLst>
      <p:ext uri="{BB962C8B-B14F-4D97-AF65-F5344CB8AC3E}">
        <p14:creationId xmlns:p14="http://schemas.microsoft.com/office/powerpoint/2010/main" val="1340764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1" y="973836"/>
            <a:ext cx="8982074" cy="4910328"/>
          </a:xfrm>
          <a:prstGeom prst="rect">
            <a:avLst/>
          </a:prstGeom>
        </p:spPr>
      </p:pic>
      <p:sp>
        <p:nvSpPr>
          <p:cNvPr id="4" name="TextBox 3"/>
          <p:cNvSpPr txBox="1"/>
          <p:nvPr/>
        </p:nvSpPr>
        <p:spPr>
          <a:xfrm>
            <a:off x="335902" y="1326691"/>
            <a:ext cx="11523306" cy="1938992"/>
          </a:xfrm>
          <a:prstGeom prst="rect">
            <a:avLst/>
          </a:prstGeom>
          <a:noFill/>
          <a:ln>
            <a:noFill/>
          </a:ln>
          <a:effectLst/>
        </p:spPr>
        <p:txBody>
          <a:bodyPr wrap="square" rtlCol="0">
            <a:spAutoFit/>
          </a:bodyPr>
          <a:lstStyle/>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B-FIT </a:t>
            </a:r>
          </a:p>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MINDFULNESS</a:t>
            </a:r>
            <a:endParaRPr lang="en-CA" dirty="0">
              <a:solidFill>
                <a:srgbClr val="827D0D"/>
              </a:solidFill>
              <a:effectLst>
                <a:innerShdw blurRad="63500" dist="50800">
                  <a:prstClr val="black">
                    <a:alpha val="50000"/>
                  </a:prstClr>
                </a:innerShdw>
              </a:effectLst>
            </a:endParaRPr>
          </a:p>
        </p:txBody>
      </p:sp>
      <p:sp>
        <p:nvSpPr>
          <p:cNvPr id="3" name="TextBox 2"/>
          <p:cNvSpPr txBox="1"/>
          <p:nvPr/>
        </p:nvSpPr>
        <p:spPr>
          <a:xfrm>
            <a:off x="1052945" y="3103431"/>
            <a:ext cx="10095346" cy="1200329"/>
          </a:xfrm>
          <a:prstGeom prst="rect">
            <a:avLst/>
          </a:prstGeom>
          <a:noFill/>
        </p:spPr>
        <p:txBody>
          <a:bodyPr wrap="square" rtlCol="0">
            <a:spAutoFit/>
          </a:bodyPr>
          <a:lstStyle/>
          <a:p>
            <a:pPr algn="ctr"/>
            <a:r>
              <a:rPr lang="en-CA" sz="7200" dirty="0">
                <a:latin typeface="Vivaldi" panose="03020602050506090804" pitchFamily="66" charset="0"/>
              </a:rPr>
              <a:t>it’s not what you think</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9803" y="5070396"/>
            <a:ext cx="1500872" cy="1116155"/>
          </a:xfrm>
          <a:prstGeom prst="rect">
            <a:avLst/>
          </a:prstGeom>
        </p:spPr>
      </p:pic>
      <p:sp>
        <p:nvSpPr>
          <p:cNvPr id="8" name="Slide Number Placeholder 4"/>
          <p:cNvSpPr>
            <a:spLocks noGrp="1"/>
          </p:cNvSpPr>
          <p:nvPr>
            <p:ph type="sldNum" sz="quarter" idx="12"/>
          </p:nvPr>
        </p:nvSpPr>
        <p:spPr>
          <a:xfrm>
            <a:off x="8610600" y="6356350"/>
            <a:ext cx="2743200" cy="365125"/>
          </a:xfrm>
        </p:spPr>
        <p:txBody>
          <a:bodyPr/>
          <a:lstStyle/>
          <a:p>
            <a:fld id="{AFE74BE6-3F01-4C25-9B60-2EB5994FEE56}" type="slidenum">
              <a:rPr lang="en-CA" sz="2000" smtClean="0"/>
              <a:pPr/>
              <a:t>4</a:t>
            </a:fld>
            <a:endParaRPr lang="en-CA" sz="2000" dirty="0"/>
          </a:p>
        </p:txBody>
      </p:sp>
    </p:spTree>
    <p:extLst>
      <p:ext uri="{BB962C8B-B14F-4D97-AF65-F5344CB8AC3E}">
        <p14:creationId xmlns:p14="http://schemas.microsoft.com/office/powerpoint/2010/main" val="918494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358" y="212742"/>
            <a:ext cx="10804849" cy="1938992"/>
          </a:xfrm>
          <a:prstGeom prst="rect">
            <a:avLst/>
          </a:prstGeom>
          <a:noFill/>
        </p:spPr>
        <p:txBody>
          <a:bodyPr wrap="square" rtlCol="0">
            <a:spAutoFit/>
          </a:bodyPr>
          <a:lstStyle/>
          <a:p>
            <a:pPr algn="ctr"/>
            <a:r>
              <a:rPr lang="en-US" sz="4000" b="1" dirty="0">
                <a:ln w="12700">
                  <a:noFill/>
                </a:ln>
                <a:latin typeface="Arial Black" panose="020B0A04020102020204" pitchFamily="34" charset="0"/>
              </a:rPr>
              <a:t>H</a:t>
            </a:r>
            <a:r>
              <a:rPr lang="en-CA" sz="4000" b="1" dirty="0"/>
              <a:t>ow to Escape from </a:t>
            </a:r>
          </a:p>
          <a:p>
            <a:pPr algn="ctr"/>
            <a:r>
              <a:rPr lang="en-CA" sz="4000" b="1" dirty="0"/>
              <a:t>the ‘Dog Eat Dog’ World</a:t>
            </a:r>
            <a:endParaRPr lang="en-CA" sz="4000" b="1" dirty="0">
              <a:latin typeface="Arial Black" panose="020B0A04020102020204" pitchFamily="34" charset="0"/>
            </a:endParaRPr>
          </a:p>
          <a:p>
            <a:pPr algn="ctr"/>
            <a:endParaRPr lang="en-CA" sz="4000" b="1" dirty="0">
              <a:latin typeface="Arial Black" panose="020B0A04020102020204" pitchFamily="34" charset="0"/>
            </a:endParaRPr>
          </a:p>
        </p:txBody>
      </p:sp>
      <p:sp>
        <p:nvSpPr>
          <p:cNvPr id="3" name="TextBox 2"/>
          <p:cNvSpPr txBox="1"/>
          <p:nvPr/>
        </p:nvSpPr>
        <p:spPr>
          <a:xfrm>
            <a:off x="1787628" y="1994059"/>
            <a:ext cx="9442347" cy="3416320"/>
          </a:xfrm>
          <a:prstGeom prst="rect">
            <a:avLst/>
          </a:prstGeom>
          <a:noFill/>
          <a:ln>
            <a:noFill/>
          </a:ln>
          <a:effectLst/>
        </p:spPr>
        <p:txBody>
          <a:bodyPr wrap="square" rtlCol="0">
            <a:spAutoFit/>
          </a:bodyPr>
          <a:lstStyle/>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always be cheerful, ignoring aches and pains;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resist complaining and boring people with your troubles;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understand when your loved ones are too busy to give you any time;</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take criticism and blame without resentment;</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relax without alcohol; </a:t>
            </a:r>
          </a:p>
          <a:p>
            <a:pPr>
              <a:lnSpc>
                <a:spcPct val="150000"/>
              </a:lnSpc>
            </a:pPr>
            <a:r>
              <a:rPr lang="en-CA" sz="2000" dirty="0">
                <a:latin typeface="Arial Narrow" panose="020B0606020202030204" pitchFamily="34" charset="0"/>
              </a:rPr>
              <a:t> </a:t>
            </a:r>
            <a:r>
              <a:rPr lang="en-CA" sz="2400" b="1" dirty="0">
                <a:solidFill>
                  <a:srgbClr val="9A4E15"/>
                </a:solidFill>
                <a:latin typeface="Arial Narrow" panose="020B0606020202030204" pitchFamily="34" charset="0"/>
              </a:rPr>
              <a:t>...Then You Are Probably ........... </a:t>
            </a:r>
            <a:endParaRPr lang="en-CA" sz="2400" dirty="0">
              <a:solidFill>
                <a:srgbClr val="9A4E15"/>
              </a:solidFill>
              <a:latin typeface="Arial Narrow" panose="020B060602020203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5</a:t>
            </a:fld>
            <a:endParaRPr lang="en-CA" sz="2000" dirty="0"/>
          </a:p>
        </p:txBody>
      </p:sp>
    </p:spTree>
    <p:extLst>
      <p:ext uri="{BB962C8B-B14F-4D97-AF65-F5344CB8AC3E}">
        <p14:creationId xmlns:p14="http://schemas.microsoft.com/office/powerpoint/2010/main" val="59642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4359" y="212742"/>
            <a:ext cx="10086392" cy="707886"/>
          </a:xfrm>
          <a:prstGeom prst="rect">
            <a:avLst/>
          </a:prstGeom>
          <a:noFill/>
        </p:spPr>
        <p:txBody>
          <a:bodyPr wrap="square" rtlCol="0">
            <a:spAutoFit/>
          </a:bodyPr>
          <a:lstStyle/>
          <a:p>
            <a:pPr algn="ctr"/>
            <a:r>
              <a:rPr lang="en-CA" sz="4000" b="1" dirty="0"/>
              <a:t>The Family Dog! </a:t>
            </a:r>
            <a:endParaRPr lang="en-CA" sz="4000" b="1" dirty="0">
              <a:latin typeface="Arial Black" panose="020B0A04020102020204" pitchFamily="34" charset="0"/>
            </a:endParaRPr>
          </a:p>
        </p:txBody>
      </p:sp>
      <p:pic>
        <p:nvPicPr>
          <p:cNvPr id="5" name="Picture 4" descr="Inner Peace - Dog Meditating"/>
          <p:cNvPicPr/>
          <p:nvPr/>
        </p:nvPicPr>
        <p:blipFill>
          <a:blip r:embed="rId3" cstate="print"/>
          <a:srcRect/>
          <a:stretch>
            <a:fillRect/>
          </a:stretch>
        </p:blipFill>
        <p:spPr bwMode="auto">
          <a:xfrm>
            <a:off x="3627721" y="966787"/>
            <a:ext cx="4969510" cy="5534025"/>
          </a:xfrm>
          <a:prstGeom prst="rect">
            <a:avLst/>
          </a:prstGeom>
          <a:noFill/>
          <a:ln w="9525">
            <a:noFill/>
            <a:miter lim="800000"/>
            <a:headEnd/>
            <a:tailEnd/>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6480" y="520839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6</a:t>
            </a:fld>
            <a:endParaRPr lang="en-CA" sz="2000" dirty="0"/>
          </a:p>
        </p:txBody>
      </p:sp>
    </p:spTree>
    <p:extLst>
      <p:ext uri="{BB962C8B-B14F-4D97-AF65-F5344CB8AC3E}">
        <p14:creationId xmlns:p14="http://schemas.microsoft.com/office/powerpoint/2010/main" val="2069829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662151" y="1434677"/>
            <a:ext cx="10759965" cy="2677656"/>
          </a:xfrm>
          <a:prstGeom prst="rect">
            <a:avLst/>
          </a:prstGeom>
          <a:noFill/>
        </p:spPr>
        <p:txBody>
          <a:bodyPr wrap="square" rtlCol="0">
            <a:spAutoFit/>
          </a:bodyPr>
          <a:lstStyle/>
          <a:p>
            <a:pPr algn="just"/>
            <a:r>
              <a:rPr lang="en-CA" sz="2800" dirty="0"/>
              <a:t>We human folks are different from other animals with whom we share this planet.</a:t>
            </a:r>
          </a:p>
          <a:p>
            <a:pPr algn="just"/>
            <a:endParaRPr lang="en-CA" sz="2800" dirty="0"/>
          </a:p>
          <a:p>
            <a:pPr algn="just"/>
            <a:r>
              <a:rPr lang="en-CA" sz="2800" dirty="0"/>
              <a:t>This is because we have the potential to be conscious.  This is to know that we are here and as a result can make choices that your average dog likely can’t.</a:t>
            </a:r>
          </a:p>
        </p:txBody>
      </p:sp>
      <p:sp>
        <p:nvSpPr>
          <p:cNvPr id="3" name="TextBox 2"/>
          <p:cNvSpPr txBox="1"/>
          <p:nvPr/>
        </p:nvSpPr>
        <p:spPr>
          <a:xfrm>
            <a:off x="1046435" y="4574956"/>
            <a:ext cx="9073056" cy="1077218"/>
          </a:xfrm>
          <a:prstGeom prst="rect">
            <a:avLst/>
          </a:prstGeom>
          <a:solidFill>
            <a:srgbClr val="F7DAC5"/>
          </a:solidFill>
          <a:scene3d>
            <a:camera prst="orthographicFront"/>
            <a:lightRig rig="threePt" dir="t"/>
          </a:scene3d>
          <a:sp3d>
            <a:bevelT/>
          </a:sp3d>
        </p:spPr>
        <p:txBody>
          <a:bodyPr wrap="square" rtlCol="0">
            <a:spAutoFit/>
          </a:bodyPr>
          <a:lstStyle/>
          <a:p>
            <a:r>
              <a:rPr lang="en-CA" sz="3200" dirty="0"/>
              <a:t>Become aware that you are listening to me right now. Let’s call this being somewhat more conscious.</a:t>
            </a:r>
          </a:p>
        </p:txBody>
      </p:sp>
      <p:sp>
        <p:nvSpPr>
          <p:cNvPr id="4" name="TextBox 3"/>
          <p:cNvSpPr txBox="1"/>
          <p:nvPr/>
        </p:nvSpPr>
        <p:spPr>
          <a:xfrm>
            <a:off x="1054359" y="567307"/>
            <a:ext cx="10086392" cy="707886"/>
          </a:xfrm>
          <a:prstGeom prst="rect">
            <a:avLst/>
          </a:prstGeom>
          <a:noFill/>
        </p:spPr>
        <p:txBody>
          <a:bodyPr wrap="square" rtlCol="0">
            <a:spAutoFit/>
          </a:bodyPr>
          <a:lstStyle/>
          <a:p>
            <a:pPr algn="ctr"/>
            <a:r>
              <a:rPr lang="en-CA" sz="4000" b="1" dirty="0">
                <a:solidFill>
                  <a:srgbClr val="9A4E15"/>
                </a:solidFill>
              </a:rPr>
              <a:t>Our Human Predicament and Potential</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6" y="5208397"/>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7</a:t>
            </a:fld>
            <a:endParaRPr lang="en-CA" sz="2000" dirty="0"/>
          </a:p>
        </p:txBody>
      </p:sp>
    </p:spTree>
    <p:extLst>
      <p:ext uri="{BB962C8B-B14F-4D97-AF65-F5344CB8AC3E}">
        <p14:creationId xmlns:p14="http://schemas.microsoft.com/office/powerpoint/2010/main" val="90676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490" y="2128641"/>
            <a:ext cx="4553585" cy="3248478"/>
          </a:xfrm>
          <a:prstGeom prst="rect">
            <a:avLst/>
          </a:prstGeom>
        </p:spPr>
      </p:pic>
      <p:sp>
        <p:nvSpPr>
          <p:cNvPr id="4" name="TextBox 5"/>
          <p:cNvSpPr txBox="1"/>
          <p:nvPr/>
        </p:nvSpPr>
        <p:spPr>
          <a:xfrm>
            <a:off x="579012" y="492085"/>
            <a:ext cx="1008639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09"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7" y="2304171"/>
            <a:ext cx="2644346"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p:txBody>
      </p:sp>
      <p:sp>
        <p:nvSpPr>
          <p:cNvPr id="7" name="TextBox 8"/>
          <p:cNvSpPr txBox="1"/>
          <p:nvPr/>
        </p:nvSpPr>
        <p:spPr>
          <a:xfrm>
            <a:off x="7605040" y="2624356"/>
            <a:ext cx="2815825"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6"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a:t>
            </a:r>
            <a:r>
              <a:rPr lang="en-CA" dirty="0" err="1">
                <a:latin typeface="Arial Narrow" panose="020B0606020202030204" pitchFamily="34" charset="0"/>
              </a:rPr>
              <a:t>LeDoux</a:t>
            </a:r>
            <a:r>
              <a:rPr lang="en-CA" dirty="0">
                <a:latin typeface="Arial Narrow" panose="020B0606020202030204" pitchFamily="34" charset="0"/>
              </a:rPr>
              <a:t>, “Emotion Circuits in the Brain”, Journal of Neuroscience 33, no. 9 (2013) 3815-23)</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282249"/>
            <a:ext cx="1500872"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2000" smtClean="0"/>
              <a:pPr/>
              <a:t>8</a:t>
            </a:fld>
            <a:endParaRPr lang="en-CA" sz="2000" dirty="0"/>
          </a:p>
        </p:txBody>
      </p:sp>
    </p:spTree>
    <p:extLst>
      <p:ext uri="{BB962C8B-B14F-4D97-AF65-F5344CB8AC3E}">
        <p14:creationId xmlns:p14="http://schemas.microsoft.com/office/powerpoint/2010/main" val="60571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17786" y="938049"/>
            <a:ext cx="11303876" cy="5324535"/>
          </a:xfrm>
          <a:prstGeom prst="rect">
            <a:avLst/>
          </a:prstGeom>
          <a:noFill/>
        </p:spPr>
        <p:txBody>
          <a:bodyPr wrap="square" rtlCol="0">
            <a:spAutoFit/>
          </a:bodyPr>
          <a:lstStyle/>
          <a:p>
            <a:pPr algn="just"/>
            <a:r>
              <a:rPr lang="en-US" sz="2000" dirty="0"/>
              <a:t>According to many published Neuroscientists, including Dr. Daniel Siegel (UCLA) in his book called              </a:t>
            </a:r>
            <a:r>
              <a:rPr lang="en-US" sz="2000" b="1" i="1" dirty="0"/>
              <a:t>The Mindful Brain</a:t>
            </a:r>
            <a:r>
              <a:rPr lang="en-US" sz="2000" dirty="0"/>
              <a:t> (page 42 and 43) the following brain, body and being functions correlate with the activity of medial areas of the prefrontal cortex:</a:t>
            </a:r>
          </a:p>
          <a:p>
            <a:endParaRPr lang="en-CA" sz="2000" dirty="0"/>
          </a:p>
          <a:p>
            <a:pPr marL="717550" indent="-355600"/>
            <a:r>
              <a:rPr lang="en-US" sz="2000" dirty="0"/>
              <a:t>1.  </a:t>
            </a:r>
            <a:r>
              <a:rPr lang="en-US" sz="2000" b="1" dirty="0"/>
              <a:t>Body regulation</a:t>
            </a:r>
            <a:r>
              <a:rPr lang="en-US" sz="2000" dirty="0"/>
              <a:t> – the emotional brakes and accelerator functions.</a:t>
            </a:r>
            <a:endParaRPr lang="en-CA" sz="2000" dirty="0"/>
          </a:p>
          <a:p>
            <a:pPr marL="717550" indent="-355600"/>
            <a:r>
              <a:rPr lang="en-US" sz="2000" dirty="0"/>
              <a:t>2.  	</a:t>
            </a:r>
            <a:r>
              <a:rPr lang="en-US" sz="2000" b="1" dirty="0"/>
              <a:t>Attuned communication</a:t>
            </a:r>
            <a:r>
              <a:rPr lang="en-US" sz="2000" dirty="0"/>
              <a:t> involves the coordination of the input from another person with the activity of one’s own (as with mirror neurons).</a:t>
            </a:r>
            <a:endParaRPr lang="en-CA" sz="2000" dirty="0"/>
          </a:p>
          <a:p>
            <a:pPr marL="717550" indent="-355600"/>
            <a:r>
              <a:rPr lang="en-US" sz="2000" dirty="0"/>
              <a:t>3.	</a:t>
            </a:r>
            <a:r>
              <a:rPr lang="en-US" sz="2000" b="1" dirty="0"/>
              <a:t>Emotional balance</a:t>
            </a:r>
            <a:r>
              <a:rPr lang="en-US" sz="2000" dirty="0"/>
              <a:t> to have enough activation so that life has meaning and vitality but not so much that life becomes chaotic.</a:t>
            </a:r>
            <a:endParaRPr lang="en-CA" sz="2000" dirty="0"/>
          </a:p>
          <a:p>
            <a:pPr marL="717550" indent="-355600"/>
            <a:r>
              <a:rPr lang="en-US" sz="2000" dirty="0"/>
              <a:t>4.	</a:t>
            </a:r>
            <a:r>
              <a:rPr lang="en-US" sz="2000" b="1" dirty="0"/>
              <a:t>Response flexibility</a:t>
            </a:r>
            <a:r>
              <a:rPr lang="en-US" sz="2000" dirty="0"/>
              <a:t> is the capacity to pause before action.</a:t>
            </a:r>
            <a:endParaRPr lang="en-CA" sz="2000" dirty="0"/>
          </a:p>
          <a:p>
            <a:pPr marL="717550" indent="-355600"/>
            <a:r>
              <a:rPr lang="en-US" sz="2000" dirty="0"/>
              <a:t>5.	</a:t>
            </a:r>
            <a:r>
              <a:rPr lang="en-US" sz="2000" b="1" dirty="0"/>
              <a:t>Empathy</a:t>
            </a:r>
            <a:r>
              <a:rPr lang="en-US" sz="2000" dirty="0"/>
              <a:t> – knowing what might be going on inside someone else.</a:t>
            </a:r>
            <a:endParaRPr lang="en-CA" sz="2000" dirty="0"/>
          </a:p>
          <a:p>
            <a:pPr marL="717550" indent="-355600"/>
            <a:r>
              <a:rPr lang="en-US" sz="2000" dirty="0"/>
              <a:t>6.	</a:t>
            </a:r>
            <a:r>
              <a:rPr lang="en-US" sz="2000" b="1" dirty="0"/>
              <a:t>Insight or self-knowing</a:t>
            </a:r>
            <a:r>
              <a:rPr lang="en-US" sz="2000" dirty="0"/>
              <a:t> awareness to be able to link the past, present and future.</a:t>
            </a:r>
            <a:endParaRPr lang="en-CA" sz="2000" dirty="0"/>
          </a:p>
          <a:p>
            <a:pPr marL="717550" indent="-355600"/>
            <a:r>
              <a:rPr lang="en-US" sz="2000" dirty="0"/>
              <a:t>7.  	</a:t>
            </a:r>
            <a:r>
              <a:rPr lang="en-US" sz="2000" b="1" dirty="0"/>
              <a:t>Fear modulation</a:t>
            </a:r>
            <a:r>
              <a:rPr lang="en-US" sz="2000" dirty="0"/>
              <a:t> that may be carried out by the release of the inhibitory neurotransmitter GABA.</a:t>
            </a:r>
            <a:endParaRPr lang="en-CA" sz="2000" dirty="0"/>
          </a:p>
          <a:p>
            <a:pPr marL="717550" indent="-355600"/>
            <a:r>
              <a:rPr lang="en-US" sz="2000" dirty="0"/>
              <a:t>8.	</a:t>
            </a:r>
            <a:r>
              <a:rPr lang="en-US" sz="2000" b="1" dirty="0"/>
              <a:t>Intuition</a:t>
            </a:r>
            <a:r>
              <a:rPr lang="en-US" sz="2000" dirty="0"/>
              <a:t> – a neural mechanism by which we process deep ways of knowing via our body i.e.  ‘somatic intelligence’.</a:t>
            </a:r>
            <a:endParaRPr lang="en-CA" sz="2000" dirty="0"/>
          </a:p>
          <a:p>
            <a:pPr marL="717550" indent="-355600"/>
            <a:r>
              <a:rPr lang="en-US" sz="2000" dirty="0"/>
              <a:t>9.	</a:t>
            </a:r>
            <a:r>
              <a:rPr lang="en-US" sz="2000" b="1" dirty="0"/>
              <a:t>Morality</a:t>
            </a:r>
            <a:r>
              <a:rPr lang="en-US" sz="2000" dirty="0"/>
              <a:t> – taking into consideration the larger picture, to image what is best for the </a:t>
            </a:r>
            <a:br>
              <a:rPr lang="en-US" sz="2000" dirty="0"/>
            </a:br>
            <a:r>
              <a:rPr lang="en-US" sz="2000" dirty="0"/>
              <a:t>whole not just one’s self, even when alone.</a:t>
            </a:r>
            <a:endParaRPr lang="en-CA" sz="2000" dirty="0"/>
          </a:p>
        </p:txBody>
      </p:sp>
      <p:sp>
        <p:nvSpPr>
          <p:cNvPr id="6" name="Slide Number Placeholder 1"/>
          <p:cNvSpPr>
            <a:spLocks noGrp="1"/>
          </p:cNvSpPr>
          <p:nvPr>
            <p:ph type="sldNum" sz="quarter" idx="12"/>
          </p:nvPr>
        </p:nvSpPr>
        <p:spPr>
          <a:xfrm>
            <a:off x="10517428" y="6356350"/>
            <a:ext cx="836372" cy="365125"/>
          </a:xfrm>
        </p:spPr>
        <p:txBody>
          <a:bodyPr/>
          <a:lstStyle/>
          <a:p>
            <a:fld id="{AFE74BE6-3F01-4C25-9B60-2EB5994FEE56}" type="slidenum">
              <a:rPr lang="en-CA" sz="2000" smtClean="0"/>
              <a:pPr/>
              <a:t>9</a:t>
            </a:fld>
            <a:endParaRPr lang="en-CA" sz="2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sp>
        <p:nvSpPr>
          <p:cNvPr id="4" name="TextBox 3"/>
          <p:cNvSpPr txBox="1"/>
          <p:nvPr/>
        </p:nvSpPr>
        <p:spPr>
          <a:xfrm>
            <a:off x="571499" y="333375"/>
            <a:ext cx="11020425" cy="646331"/>
          </a:xfrm>
          <a:prstGeom prst="rect">
            <a:avLst/>
          </a:prstGeom>
          <a:noFill/>
        </p:spPr>
        <p:txBody>
          <a:bodyPr wrap="square" rtlCol="0">
            <a:spAutoFit/>
          </a:bodyPr>
          <a:lstStyle/>
          <a:p>
            <a:pPr algn="ctr"/>
            <a:r>
              <a:rPr lang="en-US" sz="3600" b="1" dirty="0"/>
              <a:t>The Medial Pre-Frontal Cortex</a:t>
            </a:r>
          </a:p>
        </p:txBody>
      </p:sp>
    </p:spTree>
    <p:extLst>
      <p:ext uri="{BB962C8B-B14F-4D97-AF65-F5344CB8AC3E}">
        <p14:creationId xmlns:p14="http://schemas.microsoft.com/office/powerpoint/2010/main" val="122407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18220</TotalTime>
  <Words>2147</Words>
  <Application>Microsoft Office PowerPoint</Application>
  <PresentationFormat>Widescreen</PresentationFormat>
  <Paragraphs>319</Paragraphs>
  <Slides>31</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Arial</vt:lpstr>
      <vt:lpstr>Arial Black</vt:lpstr>
      <vt:lpstr>Arial Narrow</vt:lpstr>
      <vt:lpstr>Calibri</vt:lpstr>
      <vt:lpstr>Calibri Light</vt:lpstr>
      <vt:lpstr>Freestyle Script</vt:lpstr>
      <vt:lpstr>Tw Cen MT Condensed</vt:lpstr>
      <vt:lpstr>Tw Cen MT Condensed Extra Bold</vt:lpstr>
      <vt:lpstr>Vivaldi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833</cp:revision>
  <cp:lastPrinted>2021-06-25T05:42:37Z</cp:lastPrinted>
  <dcterms:created xsi:type="dcterms:W3CDTF">2015-07-21T22:36:13Z</dcterms:created>
  <dcterms:modified xsi:type="dcterms:W3CDTF">2024-04-23T22:46:11Z</dcterms:modified>
</cp:coreProperties>
</file>