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57" r:id="rId3"/>
    <p:sldId id="267" r:id="rId4"/>
    <p:sldId id="259" r:id="rId5"/>
    <p:sldId id="260" r:id="rId6"/>
    <p:sldId id="261" r:id="rId7"/>
    <p:sldId id="271" r:id="rId8"/>
    <p:sldId id="269" r:id="rId9"/>
    <p:sldId id="262" r:id="rId10"/>
    <p:sldId id="264" r:id="rId11"/>
    <p:sldId id="266" r:id="rId12"/>
  </p:sldIdLst>
  <p:sldSz cx="12190413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E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2" autoAdjust="0"/>
  </p:normalViewPr>
  <p:slideViewPr>
    <p:cSldViewPr>
      <p:cViewPr varScale="1">
        <p:scale>
          <a:sx n="96" d="100"/>
          <a:sy n="96" d="100"/>
        </p:scale>
        <p:origin x="90" y="7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E172946C-B974-4936-83EE-66B53220448D}" type="datetimeFigureOut">
              <a:rPr lang="en-CA" smtClean="0"/>
              <a:pPr/>
              <a:t>2022-05-25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3661181-1B28-4EB6-AD04-6A11585CA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D8BB-A7D4-44D7-8890-F3556CED25C0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923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AC2-2D9E-4F15-867F-EA9A7EA500E6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38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774A-E748-4E46-9A17-C1DA660AE5FE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340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58B-6186-4A14-B23F-008C403096AC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323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1787-5FE3-4A6C-99C7-97D73182E6F1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350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62A8-642D-4C96-88DC-0E6531A0BE04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515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4EEC9-75CD-4507-8F0A-AFE3E82D436D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602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F6CE-E246-4B1E-AA5A-EF8F664BF76C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121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12F7C-D8F1-45FD-8CF3-E6119EE4C54C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285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D48B-20F6-42A3-8643-DBDFB3DF638F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461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4B3F-3304-4BD1-80EC-FAF82111BC20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623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7B374-5188-411B-A398-5092C52A15B4}" type="datetime1">
              <a:rPr lang="en-CA" smtClean="0"/>
              <a:pPr/>
              <a:t>2022-05-25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68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0413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TextBox 4"/>
          <p:cNvSpPr txBox="1"/>
          <p:nvPr/>
        </p:nvSpPr>
        <p:spPr>
          <a:xfrm>
            <a:off x="334566" y="3429000"/>
            <a:ext cx="11540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Human Energy System – A Need for</a:t>
            </a:r>
          </a:p>
          <a:p>
            <a:pPr algn="ctr"/>
            <a:r>
              <a:rPr lang="en-US" sz="4400" b="1" dirty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Building, Balancing and Protection </a:t>
            </a:r>
            <a:endParaRPr lang="en-US" sz="3600" b="1" dirty="0">
              <a:solidFill>
                <a:srgbClr val="9A4E15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747" y="530782"/>
            <a:ext cx="4702017" cy="25308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702" y="5373216"/>
            <a:ext cx="1500677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78982" y="5589240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797805"/>
                </a:solidFill>
                <a:latin typeface="Tw Cen MT Condensed" pitchFamily="34" charset="0"/>
              </a:rPr>
              <a:t>Session 7 – Resource 1</a:t>
            </a:r>
          </a:p>
        </p:txBody>
      </p:sp>
    </p:spTree>
    <p:extLst>
      <p:ext uri="{BB962C8B-B14F-4D97-AF65-F5344CB8AC3E}">
        <p14:creationId xmlns:p14="http://schemas.microsoft.com/office/powerpoint/2010/main" val="2250512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622598" y="404664"/>
            <a:ext cx="110172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Support Solutions for Sleep Disturbances </a:t>
            </a:r>
          </a:p>
          <a:p>
            <a:pPr algn="ctr"/>
            <a:endParaRPr lang="en-CA" dirty="0">
              <a:solidFill>
                <a:srgbClr val="0070C0"/>
              </a:solidFill>
            </a:endParaRPr>
          </a:p>
          <a:p>
            <a:endParaRPr lang="en-CA" dirty="0"/>
          </a:p>
          <a:p>
            <a:r>
              <a:rPr lang="en-CA" sz="2400" b="1" dirty="0"/>
              <a:t>The following are considerations for discussion to use while advocating with community professionals for recommendations to help ensure adequate sleep:</a:t>
            </a:r>
          </a:p>
          <a:p>
            <a:endParaRPr lang="en-CA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Do muscle testing with person, using clothing and bedding to rule out environmental intolerances disturbing sleep;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Consult a naturopathic doctor to test and recommend supplements/diet.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Taurine is a powerful antioxidant that increases the activity of the calming neurotransmitter GABA.  Supplements in the range of 500-2000 mg per day         have been successful, if testing shows a deficiency;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GABA supplement (a calming neurotransmitter);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Magnesium supplement (100-500 mg/day) if testing shows a deficiency;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CA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10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08422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38622" y="836712"/>
            <a:ext cx="105131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Melatonin supplement (3-5 mg/day);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Eliminate alcohol – a central nervous system suppressant that backfires as a sleep aid;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Eliminate all stimulants such as caffeine, nicotine;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Use antihistamine medications for short periods (three nights maximum) to break the cycle of histamine dependence;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 err="1"/>
              <a:t>Ashwagandha</a:t>
            </a:r>
            <a:r>
              <a:rPr lang="en-CA" sz="2400" dirty="0"/>
              <a:t> is an herb that regulates the production of cortisol (that wakes people up in the middle of the night).  Regulation recalibrates the circadian rhythms closer to morning (back to its normal time);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Increase serotonin levels;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Exercise (30 minutes of cardio) early in the day (see below);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Low/no refined sugar – one of the best substitutes is organic coconut             palm sugar, but still use limited amounts;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Essential oils therapies.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11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92483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0630" y="980728"/>
            <a:ext cx="1029714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9A4E15"/>
                </a:solidFill>
                <a:latin typeface="Arial Black" panose="020B0A04020102020204" pitchFamily="34" charset="0"/>
              </a:rPr>
              <a:t>Introduction to the </a:t>
            </a:r>
            <a:r>
              <a:rPr lang="en-CA" sz="3200" dirty="0">
                <a:solidFill>
                  <a:srgbClr val="9A4E15"/>
                </a:solidFill>
                <a:latin typeface="Arial Black" panose="020B0A04020102020204" pitchFamily="34" charset="0"/>
              </a:rPr>
              <a:t>Biological Vulnerabilities</a:t>
            </a:r>
          </a:p>
          <a:p>
            <a:pPr algn="ctr"/>
            <a:r>
              <a:rPr lang="en-CA" sz="3200" dirty="0">
                <a:solidFill>
                  <a:srgbClr val="9A4E15"/>
                </a:solidFill>
                <a:latin typeface="Arial Black" panose="020B0A04020102020204" pitchFamily="34" charset="0"/>
              </a:rPr>
              <a:t>of People Supported</a:t>
            </a:r>
            <a:r>
              <a:rPr lang="en-CA" sz="3600" dirty="0">
                <a:solidFill>
                  <a:srgbClr val="9A4E15"/>
                </a:solidFill>
                <a:latin typeface="Arial Black" panose="020B0A04020102020204" pitchFamily="34" charset="0"/>
              </a:rPr>
              <a:t> </a:t>
            </a:r>
          </a:p>
          <a:p>
            <a:endParaRPr lang="en-US" dirty="0"/>
          </a:p>
          <a:p>
            <a:r>
              <a:rPr lang="en-US" sz="3200" dirty="0"/>
              <a:t>This section on the human energy system – building, balancing and protection begins by examining some of the main </a:t>
            </a:r>
            <a:r>
              <a:rPr lang="en-US" sz="3200" b="1" dirty="0"/>
              <a:t>environmental toxins</a:t>
            </a:r>
            <a:r>
              <a:rPr lang="en-US" sz="3200" dirty="0"/>
              <a:t>.  Empirical research is suggesting that these toxins are contributing to the compromised well-being, including in part, causing anxiety, anger and aggression for people supported. 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2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90443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cache4.asset-cache.net/xt/165929712.jpg?v=1&amp;g=fs1%7C0%7CSKP127%7C29%7C712&amp;s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225" y="3990108"/>
            <a:ext cx="2694506" cy="229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ell Phone - vector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5" y="2940627"/>
            <a:ext cx="1432566" cy="286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t Clip Art Free Images &amp; Pictures - Becu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406" y="1205345"/>
            <a:ext cx="2822774" cy="29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eanut Butter Cookie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65" y="914400"/>
            <a:ext cx="1995232" cy="219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conbug.com/data/a0/256/bd17110a290ff756fe15558ce9d8d69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952" y="2939184"/>
            <a:ext cx="243808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cliparthut.com/clip-arts/809/pyjama-clip-art-809273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02" y="1186482"/>
            <a:ext cx="1704753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clipartlord.com/wp-content/uploads/2014/01/medicine-bottle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450" y="3969328"/>
            <a:ext cx="1578070" cy="253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5"/>
          <p:cNvSpPr txBox="1"/>
          <p:nvPr/>
        </p:nvSpPr>
        <p:spPr>
          <a:xfrm>
            <a:off x="332466" y="287127"/>
            <a:ext cx="1153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4000" b="1" dirty="0"/>
              <a:t>Potential Allergens Cause Maladaptive Behaviours</a:t>
            </a:r>
            <a:endParaRPr lang="en-CA" sz="4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3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42789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1305" y="692696"/>
            <a:ext cx="1017580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Probable Risks Associated With </a:t>
            </a:r>
          </a:p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Short and Long Term Cumulative Exposure to Dirty Electricity </a:t>
            </a:r>
          </a:p>
          <a:p>
            <a:pPr algn="ctr"/>
            <a:endParaRPr lang="en-US" sz="2400" b="1" dirty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damage to human cells, e.g. different forms of cancer and    chronic disease;</a:t>
            </a:r>
            <a:endParaRPr lang="en-CA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interference with natural processes including sleep, hormone production and the immune system;</a:t>
            </a:r>
            <a:endParaRPr lang="en-CA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 seem more vulnerable – symptoms could include, headaches, chronic fatigue, vertigo, concentration and         memory problems, learning and behavioural disorders and        more frequent incidents of ADHD.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4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13625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1414686" y="476672"/>
            <a:ext cx="91450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following is a quote from the abstract from research reported by Martha Herbert, author of </a:t>
            </a:r>
            <a:r>
              <a:rPr lang="en-US" sz="2800" i="1" dirty="0"/>
              <a:t>The Autism Revolution (2013)</a:t>
            </a:r>
            <a:r>
              <a:rPr lang="en-US" sz="2800" dirty="0"/>
              <a:t>. Dr. Herbert is a Pediatric Neurologist with Harvard Medical School who offered important insights and collaboration to assist in the development of CCS.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982638" y="2924944"/>
            <a:ext cx="10081120" cy="2246769"/>
          </a:xfrm>
          <a:prstGeom prst="rect">
            <a:avLst/>
          </a:prstGeom>
          <a:solidFill>
            <a:srgbClr val="9A4E15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“The evidence is sufficient to warrant new public exposure standards benchmarked to low-intensity (non-thermal) exposure levels now known to be biologically disruptive, and strong, interim precautionary practices are advocated.”</a:t>
            </a:r>
            <a:endParaRPr lang="en-CA" sz="2800" dirty="0">
              <a:solidFill>
                <a:schemeClr val="bg1"/>
              </a:solidFill>
            </a:endParaRPr>
          </a:p>
          <a:p>
            <a:pPr algn="ctr"/>
            <a:endParaRPr lang="en-CA" sz="28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5</a:t>
            </a:fld>
            <a:endParaRPr lang="en-CA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69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15306" y="404664"/>
            <a:ext cx="103924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Supporters’ Optimal Solutions to </a:t>
            </a:r>
          </a:p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Minimize the ‘Fallout’ of EMF are:</a:t>
            </a:r>
          </a:p>
          <a:p>
            <a:pPr algn="ctr"/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Insert protective filters in 110 volt outlets that reduce EMF risks by 80%;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Turn routers down to minimum settings. In most home environments, 10% is sufficient to send out and receive online communications. Turn to the lowest power required to transmit;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Do not use wireless devices close to people supported;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According to manufacturers, cell phones should never be closer than                    5 to 15 mm to the human body;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Use landlines as much as possible;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All people supported should wear shoes with non-rubber treads                       e.g. leather or cork.  (This will help to ground EMF out of the body);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All people supported should walk on mother earth or on                           basement floors for a minimum of several minutes a day.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6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735991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15306" y="404664"/>
            <a:ext cx="103924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Assess and Eliminate Airborne       Indoor Toxins </a:t>
            </a:r>
          </a:p>
          <a:p>
            <a:pPr algn="ctr"/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Mould Bacteria;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CA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Mycotoxins</a:t>
            </a:r>
            <a:r>
              <a:rPr lang="en-US" sz="3200" dirty="0"/>
              <a:t> (secondary metabolites produced by </a:t>
            </a:r>
            <a:r>
              <a:rPr lang="en-US" sz="3200" dirty="0" err="1"/>
              <a:t>microfungi</a:t>
            </a:r>
            <a:r>
              <a:rPr lang="en-US" sz="3200" dirty="0"/>
              <a:t>);</a:t>
            </a:r>
          </a:p>
          <a:p>
            <a:pPr marL="285750" lvl="0" indent="-285750"/>
            <a:endParaRPr lang="en-CA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Chemical Off-Gassing e.g. formaldehyde from particle board cabinets and furniture.  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7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73599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82638" y="1268760"/>
            <a:ext cx="1007980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b="1" dirty="0">
                <a:solidFill>
                  <a:srgbClr val="9A4E15"/>
                </a:solidFill>
                <a:latin typeface="Arial Black" panose="020B0A04020102020204" pitchFamily="34" charset="0"/>
              </a:rPr>
              <a:t>Sleep Disturbances</a:t>
            </a:r>
          </a:p>
          <a:p>
            <a:endParaRPr lang="en-US" sz="2400" b="1" dirty="0"/>
          </a:p>
          <a:p>
            <a:r>
              <a:rPr lang="en-US" sz="3600" b="1" dirty="0"/>
              <a:t>Basic Facts:</a:t>
            </a:r>
            <a:endParaRPr lang="en-CA" sz="3600" dirty="0"/>
          </a:p>
          <a:p>
            <a:r>
              <a:rPr lang="en-US" sz="3600" dirty="0"/>
              <a:t>Adequate sleep is one of the most critical elements to facilitate optimal health, quality of life and adaptive behaviour.</a:t>
            </a:r>
            <a:endParaRPr lang="en-CA" sz="3600" dirty="0"/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8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4036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1306" y="764704"/>
            <a:ext cx="988781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9A4E15"/>
                </a:solidFill>
              </a:rPr>
              <a:t>At night (if feasible) – </a:t>
            </a:r>
            <a:endParaRPr lang="en-CA" sz="4000" dirty="0">
              <a:solidFill>
                <a:srgbClr val="9A4E15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bedroom monitors;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wireless charging stations;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WiFi;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Keep cell phones off as much as possible;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Shut off breakers from electrical circuits in bedrooms.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157192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9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619217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</TotalTime>
  <Words>737</Words>
  <Application>Microsoft Office PowerPoint</Application>
  <PresentationFormat>Custom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Tw Cen MT Condensed</vt:lpstr>
      <vt:lpstr>Tw Cen MT Condensed Extra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Osbourne</dc:creator>
  <cp:lastModifiedBy>Peter Marks</cp:lastModifiedBy>
  <cp:revision>35</cp:revision>
  <cp:lastPrinted>2022-05-25T04:26:16Z</cp:lastPrinted>
  <dcterms:created xsi:type="dcterms:W3CDTF">2017-07-02T18:20:37Z</dcterms:created>
  <dcterms:modified xsi:type="dcterms:W3CDTF">2022-05-25T04:30:40Z</dcterms:modified>
</cp:coreProperties>
</file>