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72"/>
  </p:notesMasterIdLst>
  <p:handoutMasterIdLst>
    <p:handoutMasterId r:id="rId73"/>
  </p:handoutMasterIdLst>
  <p:sldIdLst>
    <p:sldId id="1195" r:id="rId2"/>
    <p:sldId id="1031" r:id="rId3"/>
    <p:sldId id="1097" r:id="rId4"/>
    <p:sldId id="1070" r:id="rId5"/>
    <p:sldId id="1037" r:id="rId6"/>
    <p:sldId id="1415" r:id="rId7"/>
    <p:sldId id="1427" r:id="rId8"/>
    <p:sldId id="1428" r:id="rId9"/>
    <p:sldId id="1429" r:id="rId10"/>
    <p:sldId id="1433" r:id="rId11"/>
    <p:sldId id="1434" r:id="rId12"/>
    <p:sldId id="1437" r:id="rId13"/>
    <p:sldId id="1438" r:id="rId14"/>
    <p:sldId id="1439" r:id="rId15"/>
    <p:sldId id="1443" r:id="rId16"/>
    <p:sldId id="1446" r:id="rId17"/>
    <p:sldId id="1444" r:id="rId18"/>
    <p:sldId id="1447" r:id="rId19"/>
    <p:sldId id="1266" r:id="rId20"/>
    <p:sldId id="1295" r:id="rId21"/>
    <p:sldId id="1287" r:id="rId22"/>
    <p:sldId id="1288" r:id="rId23"/>
    <p:sldId id="1400" r:id="rId24"/>
    <p:sldId id="1292" r:id="rId25"/>
    <p:sldId id="1298" r:id="rId26"/>
    <p:sldId id="1420" r:id="rId27"/>
    <p:sldId id="1396" r:id="rId28"/>
    <p:sldId id="1299" r:id="rId29"/>
    <p:sldId id="1300" r:id="rId30"/>
    <p:sldId id="1301" r:id="rId31"/>
    <p:sldId id="1305" r:id="rId32"/>
    <p:sldId id="1306" r:id="rId33"/>
    <p:sldId id="1309" r:id="rId34"/>
    <p:sldId id="1312" r:id="rId35"/>
    <p:sldId id="1313" r:id="rId36"/>
    <p:sldId id="1314" r:id="rId37"/>
    <p:sldId id="1315" r:id="rId38"/>
    <p:sldId id="1451" r:id="rId39"/>
    <p:sldId id="1406" r:id="rId40"/>
    <p:sldId id="1410" r:id="rId41"/>
    <p:sldId id="1322" r:id="rId42"/>
    <p:sldId id="1326" r:id="rId43"/>
    <p:sldId id="1327" r:id="rId44"/>
    <p:sldId id="1454" r:id="rId45"/>
    <p:sldId id="1467" r:id="rId46"/>
    <p:sldId id="1334" r:id="rId47"/>
    <p:sldId id="1335" r:id="rId48"/>
    <p:sldId id="1336" r:id="rId49"/>
    <p:sldId id="1341" r:id="rId50"/>
    <p:sldId id="1342" r:id="rId51"/>
    <p:sldId id="1343" r:id="rId52"/>
    <p:sldId id="1344" r:id="rId53"/>
    <p:sldId id="1345" r:id="rId54"/>
    <p:sldId id="1351" r:id="rId55"/>
    <p:sldId id="1457" r:id="rId56"/>
    <p:sldId id="1353" r:id="rId57"/>
    <p:sldId id="1459" r:id="rId58"/>
    <p:sldId id="1360" r:id="rId59"/>
    <p:sldId id="1361" r:id="rId60"/>
    <p:sldId id="1461" r:id="rId61"/>
    <p:sldId id="1363" r:id="rId62"/>
    <p:sldId id="1364" r:id="rId63"/>
    <p:sldId id="1370" r:id="rId64"/>
    <p:sldId id="1371" r:id="rId65"/>
    <p:sldId id="1372" r:id="rId66"/>
    <p:sldId id="1373" r:id="rId67"/>
    <p:sldId id="1378" r:id="rId68"/>
    <p:sldId id="1394" r:id="rId69"/>
    <p:sldId id="1413" r:id="rId70"/>
    <p:sldId id="1463" r:id="rId7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4E15"/>
    <a:srgbClr val="797805"/>
    <a:srgbClr val="C3AD05"/>
    <a:srgbClr val="3399FF"/>
    <a:srgbClr val="5A65CA"/>
    <a:srgbClr val="ACD5EA"/>
    <a:srgbClr val="81C0DF"/>
    <a:srgbClr val="E8E7D0"/>
    <a:srgbClr val="D5DAC4"/>
    <a:srgbClr val="CDCC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94629" autoAdjust="0"/>
  </p:normalViewPr>
  <p:slideViewPr>
    <p:cSldViewPr snapToGrid="0">
      <p:cViewPr varScale="1">
        <p:scale>
          <a:sx n="48" d="100"/>
          <a:sy n="48" d="100"/>
        </p:scale>
        <p:origin x="86" y="691"/>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8643"/>
    </p:cViewPr>
  </p:sorterViewPr>
  <p:notesViewPr>
    <p:cSldViewPr snapToGrid="0">
      <p:cViewPr varScale="1">
        <p:scale>
          <a:sx n="92" d="100"/>
          <a:sy n="92" d="100"/>
        </p:scale>
        <p:origin x="-2964" y="-108"/>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78"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a McVicker" userId="9297ee9c-3fb1-4a42-9a84-76fbb6a4bdf4" providerId="ADAL" clId="{0E686D6A-4CE9-4F98-AE95-A62DD414506B}"/>
    <pc:docChg chg="modSld modNotesMaster">
      <pc:chgData name="Adriana McVicker" userId="9297ee9c-3fb1-4a42-9a84-76fbb6a4bdf4" providerId="ADAL" clId="{0E686D6A-4CE9-4F98-AE95-A62DD414506B}" dt="2023-06-01T13:27:02.618" v="13" actId="1076"/>
      <pc:docMkLst>
        <pc:docMk/>
      </pc:docMkLst>
      <pc:sldChg chg="modSp mod">
        <pc:chgData name="Adriana McVicker" userId="9297ee9c-3fb1-4a42-9a84-76fbb6a4bdf4" providerId="ADAL" clId="{0E686D6A-4CE9-4F98-AE95-A62DD414506B}" dt="2023-06-01T13:27:02.618" v="13" actId="1076"/>
        <pc:sldMkLst>
          <pc:docMk/>
          <pc:sldMk cId="3063323614" sldId="1097"/>
        </pc:sldMkLst>
        <pc:spChg chg="ord">
          <ac:chgData name="Adriana McVicker" userId="9297ee9c-3fb1-4a42-9a84-76fbb6a4bdf4" providerId="ADAL" clId="{0E686D6A-4CE9-4F98-AE95-A62DD414506B}" dt="2023-06-01T13:26:37.827" v="6" actId="167"/>
          <ac:spMkLst>
            <pc:docMk/>
            <pc:sldMk cId="3063323614" sldId="1097"/>
            <ac:spMk id="3" creationId="{00000000-0000-0000-0000-000000000000}"/>
          </ac:spMkLst>
        </pc:spChg>
        <pc:spChg chg="ord">
          <ac:chgData name="Adriana McVicker" userId="9297ee9c-3fb1-4a42-9a84-76fbb6a4bdf4" providerId="ADAL" clId="{0E686D6A-4CE9-4F98-AE95-A62DD414506B}" dt="2023-06-01T13:26:40.627" v="7" actId="167"/>
          <ac:spMkLst>
            <pc:docMk/>
            <pc:sldMk cId="3063323614" sldId="1097"/>
            <ac:spMk id="5" creationId="{00000000-0000-0000-0000-000000000000}"/>
          </ac:spMkLst>
        </pc:spChg>
        <pc:spChg chg="mod ord">
          <ac:chgData name="Adriana McVicker" userId="9297ee9c-3fb1-4a42-9a84-76fbb6a4bdf4" providerId="ADAL" clId="{0E686D6A-4CE9-4F98-AE95-A62DD414506B}" dt="2023-06-01T13:27:02.618" v="13" actId="1076"/>
          <ac:spMkLst>
            <pc:docMk/>
            <pc:sldMk cId="3063323614" sldId="1097"/>
            <ac:spMk id="6" creationId="{00000000-0000-0000-0000-000000000000}"/>
          </ac:spMkLst>
        </pc:spChg>
      </pc:sldChg>
    </pc:docChg>
  </pc:docChgLst>
  <pc:docChgLst>
    <pc:chgData name="Adriana McVicker" userId="9297ee9c-3fb1-4a42-9a84-76fbb6a4bdf4" providerId="ADAL" clId="{AC3E9BAB-8E8A-4865-9980-4E0D1D2F0F3A}"/>
    <pc:docChg chg="delSld modSld sldOrd">
      <pc:chgData name="Adriana McVicker" userId="9297ee9c-3fb1-4a42-9a84-76fbb6a4bdf4" providerId="ADAL" clId="{AC3E9BAB-8E8A-4865-9980-4E0D1D2F0F3A}" dt="2024-04-16T10:29:02.679" v="5" actId="47"/>
      <pc:docMkLst>
        <pc:docMk/>
      </pc:docMkLst>
      <pc:sldChg chg="ord">
        <pc:chgData name="Adriana McVicker" userId="9297ee9c-3fb1-4a42-9a84-76fbb6a4bdf4" providerId="ADAL" clId="{AC3E9BAB-8E8A-4865-9980-4E0D1D2F0F3A}" dt="2024-04-16T10:04:28.511" v="2"/>
        <pc:sldMkLst>
          <pc:docMk/>
          <pc:sldMk cId="1940221366" sldId="1288"/>
        </pc:sldMkLst>
      </pc:sldChg>
      <pc:sldChg chg="ord">
        <pc:chgData name="Adriana McVicker" userId="9297ee9c-3fb1-4a42-9a84-76fbb6a4bdf4" providerId="ADAL" clId="{AC3E9BAB-8E8A-4865-9980-4E0D1D2F0F3A}" dt="2024-04-16T10:04:38.294" v="4"/>
        <pc:sldMkLst>
          <pc:docMk/>
          <pc:sldMk cId="4190255992" sldId="1295"/>
        </pc:sldMkLst>
      </pc:sldChg>
      <pc:sldChg chg="del">
        <pc:chgData name="Adriana McVicker" userId="9297ee9c-3fb1-4a42-9a84-76fbb6a4bdf4" providerId="ADAL" clId="{AC3E9BAB-8E8A-4865-9980-4E0D1D2F0F3A}" dt="2024-04-16T10:04:15.043" v="0" actId="47"/>
        <pc:sldMkLst>
          <pc:docMk/>
          <pc:sldMk cId="38120862" sldId="1417"/>
        </pc:sldMkLst>
      </pc:sldChg>
      <pc:sldChg chg="del">
        <pc:chgData name="Adriana McVicker" userId="9297ee9c-3fb1-4a42-9a84-76fbb6a4bdf4" providerId="ADAL" clId="{AC3E9BAB-8E8A-4865-9980-4E0D1D2F0F3A}" dt="2024-04-16T10:29:02.679" v="5" actId="47"/>
        <pc:sldMkLst>
          <pc:docMk/>
          <pc:sldMk cId="2600035543" sldId="1418"/>
        </pc:sldMkLst>
      </pc:sldChg>
    </pc:docChg>
  </pc:docChgLst>
  <pc:docChgLst>
    <pc:chgData name="Adriana McVicker" userId="9297ee9c-3fb1-4a42-9a84-76fbb6a4bdf4" providerId="ADAL" clId="{289AD714-37D6-46A2-BEAA-32A14C60078F}"/>
    <pc:docChg chg="modSld">
      <pc:chgData name="Adriana McVicker" userId="9297ee9c-3fb1-4a42-9a84-76fbb6a4bdf4" providerId="ADAL" clId="{289AD714-37D6-46A2-BEAA-32A14C60078F}" dt="2022-09-15T11:09:18.247" v="1" actId="20577"/>
      <pc:docMkLst>
        <pc:docMk/>
      </pc:docMkLst>
      <pc:sldChg chg="modSp mod">
        <pc:chgData name="Adriana McVicker" userId="9297ee9c-3fb1-4a42-9a84-76fbb6a4bdf4" providerId="ADAL" clId="{289AD714-37D6-46A2-BEAA-32A14C60078F}" dt="2022-09-15T11:09:18.247" v="1" actId="20577"/>
        <pc:sldMkLst>
          <pc:docMk/>
          <pc:sldMk cId="2930414534" sldId="1343"/>
        </pc:sldMkLst>
        <pc:spChg chg="mod">
          <ac:chgData name="Adriana McVicker" userId="9297ee9c-3fb1-4a42-9a84-76fbb6a4bdf4" providerId="ADAL" clId="{289AD714-37D6-46A2-BEAA-32A14C60078F}" dt="2022-09-15T11:09:18.247" v="1" actId="20577"/>
          <ac:spMkLst>
            <pc:docMk/>
            <pc:sldMk cId="2930414534" sldId="1343"/>
            <ac:spMk id="10" creationId="{00000000-0000-0000-0000-000000000000}"/>
          </ac:spMkLst>
        </pc:spChg>
      </pc:sldChg>
    </pc:docChg>
  </pc:docChgLst>
  <pc:docChgLst>
    <pc:chgData name="Adriana McVicker" userId="9297ee9c-3fb1-4a42-9a84-76fbb6a4bdf4" providerId="ADAL" clId="{10FCB1DB-EDDF-4A48-9C6B-287422D45362}"/>
    <pc:docChg chg="addSld modSld">
      <pc:chgData name="Adriana McVicker" userId="9297ee9c-3fb1-4a42-9a84-76fbb6a4bdf4" providerId="ADAL" clId="{10FCB1DB-EDDF-4A48-9C6B-287422D45362}" dt="2023-01-10T15:51:35.535" v="2"/>
      <pc:docMkLst>
        <pc:docMk/>
      </pc:docMkLst>
      <pc:sldChg chg="delSp add setBg delDesignElem">
        <pc:chgData name="Adriana McVicker" userId="9297ee9c-3fb1-4a42-9a84-76fbb6a4bdf4" providerId="ADAL" clId="{10FCB1DB-EDDF-4A48-9C6B-287422D45362}" dt="2023-01-10T13:52:51.868" v="1"/>
        <pc:sldMkLst>
          <pc:docMk/>
          <pc:sldMk cId="38120862" sldId="1417"/>
        </pc:sldMkLst>
        <pc:spChg chg="del">
          <ac:chgData name="Adriana McVicker" userId="9297ee9c-3fb1-4a42-9a84-76fbb6a4bdf4" providerId="ADAL" clId="{10FCB1DB-EDDF-4A48-9C6B-287422D45362}" dt="2023-01-10T13:52:51.868" v="1"/>
          <ac:spMkLst>
            <pc:docMk/>
            <pc:sldMk cId="38120862" sldId="1417"/>
            <ac:spMk id="10" creationId="{45D37F4E-DDB4-456B-97E0-9937730A039F}"/>
          </ac:spMkLst>
        </pc:spChg>
        <pc:spChg chg="del">
          <ac:chgData name="Adriana McVicker" userId="9297ee9c-3fb1-4a42-9a84-76fbb6a4bdf4" providerId="ADAL" clId="{10FCB1DB-EDDF-4A48-9C6B-287422D45362}" dt="2023-01-10T13:52:51.868" v="1"/>
          <ac:spMkLst>
            <pc:docMk/>
            <pc:sldMk cId="38120862" sldId="1417"/>
            <ac:spMk id="12" creationId="{B2DD41CD-8F47-4F56-AD12-4E2FF7696987}"/>
          </ac:spMkLst>
        </pc:spChg>
      </pc:sldChg>
      <pc:sldChg chg="add">
        <pc:chgData name="Adriana McVicker" userId="9297ee9c-3fb1-4a42-9a84-76fbb6a4bdf4" providerId="ADAL" clId="{10FCB1DB-EDDF-4A48-9C6B-287422D45362}" dt="2023-01-10T15:51:35.535" v="2"/>
        <pc:sldMkLst>
          <pc:docMk/>
          <pc:sldMk cId="2600035543" sldId="141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248" cy="480223"/>
          </a:xfrm>
          <a:prstGeom prst="rect">
            <a:avLst/>
          </a:prstGeom>
        </p:spPr>
        <p:txBody>
          <a:bodyPr vert="horz" lIns="94071" tIns="47036" rIns="94071" bIns="47036" rtlCol="0"/>
          <a:lstStyle>
            <a:lvl1pPr algn="l">
              <a:defRPr sz="1200"/>
            </a:lvl1pPr>
          </a:lstStyle>
          <a:p>
            <a:endParaRPr lang="en-CA" dirty="0"/>
          </a:p>
        </p:txBody>
      </p:sp>
      <p:sp>
        <p:nvSpPr>
          <p:cNvPr id="3" name="Date Placeholder 2"/>
          <p:cNvSpPr>
            <a:spLocks noGrp="1"/>
          </p:cNvSpPr>
          <p:nvPr>
            <p:ph type="dt" idx="1"/>
          </p:nvPr>
        </p:nvSpPr>
        <p:spPr>
          <a:xfrm>
            <a:off x="4143311" y="1"/>
            <a:ext cx="3170248" cy="480223"/>
          </a:xfrm>
          <a:prstGeom prst="rect">
            <a:avLst/>
          </a:prstGeom>
        </p:spPr>
        <p:txBody>
          <a:bodyPr vert="horz" lIns="94071" tIns="47036" rIns="94071" bIns="47036" rtlCol="0"/>
          <a:lstStyle>
            <a:lvl1pPr algn="r">
              <a:defRPr sz="1200"/>
            </a:lvl1pPr>
          </a:lstStyle>
          <a:p>
            <a:fld id="{40A50079-E354-4B3F-AB85-008746CF03CE}" type="datetimeFigureOut">
              <a:rPr lang="en-CA" smtClean="0"/>
              <a:pPr/>
              <a:t>2024-04-16</a:t>
            </a:fld>
            <a:endParaRPr lang="en-CA" dirty="0"/>
          </a:p>
        </p:txBody>
      </p:sp>
      <p:sp>
        <p:nvSpPr>
          <p:cNvPr id="4" name="Slide Image Placeholder 3"/>
          <p:cNvSpPr>
            <a:spLocks noGrp="1" noRot="1" noChangeAspect="1"/>
          </p:cNvSpPr>
          <p:nvPr>
            <p:ph type="sldImg" idx="2"/>
          </p:nvPr>
        </p:nvSpPr>
        <p:spPr>
          <a:xfrm>
            <a:off x="457200" y="719138"/>
            <a:ext cx="6400800" cy="3600450"/>
          </a:xfrm>
          <a:prstGeom prst="rect">
            <a:avLst/>
          </a:prstGeom>
          <a:noFill/>
          <a:ln w="12700">
            <a:solidFill>
              <a:prstClr val="black"/>
            </a:solidFill>
          </a:ln>
        </p:spPr>
        <p:txBody>
          <a:bodyPr vert="horz" lIns="94071" tIns="47036" rIns="94071" bIns="47036" rtlCol="0" anchor="ctr"/>
          <a:lstStyle/>
          <a:p>
            <a:endParaRPr lang="en-CA" dirty="0"/>
          </a:p>
        </p:txBody>
      </p:sp>
      <p:sp>
        <p:nvSpPr>
          <p:cNvPr id="5" name="Notes Placeholder 4"/>
          <p:cNvSpPr>
            <a:spLocks noGrp="1"/>
          </p:cNvSpPr>
          <p:nvPr>
            <p:ph type="body" sz="quarter" idx="3"/>
          </p:nvPr>
        </p:nvSpPr>
        <p:spPr>
          <a:xfrm>
            <a:off x="731850" y="4561303"/>
            <a:ext cx="5851504" cy="4320378"/>
          </a:xfrm>
          <a:prstGeom prst="rect">
            <a:avLst/>
          </a:prstGeom>
        </p:spPr>
        <p:txBody>
          <a:bodyPr vert="horz" lIns="94071" tIns="47036" rIns="94071" bIns="4703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119351"/>
            <a:ext cx="3170248" cy="480223"/>
          </a:xfrm>
          <a:prstGeom prst="rect">
            <a:avLst/>
          </a:prstGeom>
        </p:spPr>
        <p:txBody>
          <a:bodyPr vert="horz" lIns="94071" tIns="47036" rIns="94071" bIns="47036" rtlCol="0" anchor="b"/>
          <a:lstStyle>
            <a:lvl1pPr algn="l">
              <a:defRPr sz="1200"/>
            </a:lvl1pPr>
          </a:lstStyle>
          <a:p>
            <a:endParaRPr lang="en-CA" dirty="0"/>
          </a:p>
        </p:txBody>
      </p:sp>
      <p:sp>
        <p:nvSpPr>
          <p:cNvPr id="7" name="Slide Number Placeholder 6"/>
          <p:cNvSpPr>
            <a:spLocks noGrp="1"/>
          </p:cNvSpPr>
          <p:nvPr>
            <p:ph type="sldNum" sz="quarter" idx="5"/>
          </p:nvPr>
        </p:nvSpPr>
        <p:spPr>
          <a:xfrm>
            <a:off x="4143311" y="9119351"/>
            <a:ext cx="3170248" cy="480223"/>
          </a:xfrm>
          <a:prstGeom prst="rect">
            <a:avLst/>
          </a:prstGeom>
        </p:spPr>
        <p:txBody>
          <a:bodyPr vert="horz" lIns="94071" tIns="47036" rIns="94071" bIns="47036" rtlCol="0" anchor="b"/>
          <a:lstStyle>
            <a:lvl1pPr algn="r">
              <a:defRPr sz="1200"/>
            </a:lvl1pPr>
          </a:lstStyle>
          <a:p>
            <a:fld id="{D86FE9D4-78C8-43A0-BD41-021821486FD7}" type="slidenum">
              <a:rPr lang="en-CA" smtClean="0"/>
              <a:pPr/>
              <a:t>‹#›</a:t>
            </a:fld>
            <a:endParaRPr lang="en-CA" dirty="0"/>
          </a:p>
        </p:txBody>
      </p:sp>
    </p:spTree>
    <p:extLst>
      <p:ext uri="{BB962C8B-B14F-4D97-AF65-F5344CB8AC3E}">
        <p14:creationId xmlns:p14="http://schemas.microsoft.com/office/powerpoint/2010/main" val="1084030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23</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43</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63</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64</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4"/>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8097B14B-72BF-4AA6-AA29-CDE39E8AF9CF}" type="datetime1">
              <a:rPr lang="en-CA" smtClean="0">
                <a:solidFill>
                  <a:prstClr val="black">
                    <a:tint val="75000"/>
                  </a:prstClr>
                </a:solidFill>
              </a:rPr>
              <a:pPr/>
              <a:t>2024-04-16</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57586C6-3EC2-44CF-8171-DF3B5C5D5155}" type="datetime1">
              <a:rPr lang="en-CA" smtClean="0">
                <a:solidFill>
                  <a:prstClr val="black">
                    <a:tint val="75000"/>
                  </a:prstClr>
                </a:solidFill>
              </a:rPr>
              <a:pPr/>
              <a:t>2024-04-16</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57"/>
            <a:ext cx="36576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12800" y="274657"/>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16CEA42-6B1E-4EFF-AE60-7E34BBFD1CC6}" type="datetime1">
              <a:rPr lang="en-CA" smtClean="0">
                <a:solidFill>
                  <a:prstClr val="black">
                    <a:tint val="75000"/>
                  </a:prstClr>
                </a:solidFill>
              </a:rPr>
              <a:pPr/>
              <a:t>2024-04-16</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66452F0-D99F-484D-89B7-A015BA44EE9B}" type="datetime1">
              <a:rPr lang="en-CA" smtClean="0">
                <a:solidFill>
                  <a:prstClr val="black">
                    <a:tint val="75000"/>
                  </a:prstClr>
                </a:solidFill>
              </a:rPr>
              <a:pPr/>
              <a:t>2024-04-16</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9"/>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9660C7-B91C-41CD-92AE-3E427BBDE244}" type="datetime1">
              <a:rPr lang="en-CA" smtClean="0">
                <a:solidFill>
                  <a:prstClr val="black">
                    <a:tint val="75000"/>
                  </a:prstClr>
                </a:solidFill>
              </a:rPr>
              <a:pPr/>
              <a:t>2024-04-16</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A5434096-780F-4ED3-BA7E-A53F4BFB233E}" type="datetime1">
              <a:rPr lang="en-CA" smtClean="0">
                <a:solidFill>
                  <a:prstClr val="black">
                    <a:tint val="75000"/>
                  </a:prstClr>
                </a:solidFill>
              </a:rPr>
              <a:pPr/>
              <a:t>2024-04-16</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8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29EC850E-D75F-45D6-868C-63566764EC6E}" type="datetime1">
              <a:rPr lang="en-CA" smtClean="0">
                <a:solidFill>
                  <a:prstClr val="black">
                    <a:tint val="75000"/>
                  </a:prstClr>
                </a:solidFill>
              </a:rPr>
              <a:pPr/>
              <a:t>2024-04-16</a:t>
            </a:fld>
            <a:endParaRPr lang="en-CA"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CA"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FB6E8ABB-F933-432D-A246-D4A38A400B92}" type="datetime1">
              <a:rPr lang="en-CA" smtClean="0">
                <a:solidFill>
                  <a:prstClr val="black">
                    <a:tint val="75000"/>
                  </a:prstClr>
                </a:solidFill>
              </a:rPr>
              <a:pPr/>
              <a:t>2024-04-16</a:t>
            </a:fld>
            <a:endParaRPr lang="en-CA"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CA"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463CAE-EB99-42ED-87C8-F3D228F5DDFE}" type="datetime1">
              <a:rPr lang="en-CA" smtClean="0">
                <a:solidFill>
                  <a:prstClr val="black">
                    <a:tint val="75000"/>
                  </a:prstClr>
                </a:solidFill>
              </a:rPr>
              <a:pPr/>
              <a:t>2024-04-16</a:t>
            </a:fld>
            <a:endParaRPr lang="en-CA"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CA"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6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6D7F75-E04E-459F-A229-8D4ACBD0C1CE}" type="datetime1">
              <a:rPr lang="en-CA" smtClean="0">
                <a:solidFill>
                  <a:prstClr val="black">
                    <a:tint val="75000"/>
                  </a:prstClr>
                </a:solidFill>
              </a:rPr>
              <a:pPr/>
              <a:t>2024-04-16</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0D5AD6-A7F6-4712-8823-4325A6947720}" type="datetime1">
              <a:rPr lang="en-CA" smtClean="0">
                <a:solidFill>
                  <a:prstClr val="black">
                    <a:tint val="75000"/>
                  </a:prstClr>
                </a:solidFill>
              </a:rPr>
              <a:pPr/>
              <a:t>2024-04-16</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09600" y="635636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CAB7A2-82E3-4774-9441-46B2444AA7E8}" type="datetime1">
              <a:rPr lang="en-CA" smtClean="0">
                <a:solidFill>
                  <a:prstClr val="black">
                    <a:tint val="75000"/>
                  </a:prstClr>
                </a:solidFill>
              </a:rPr>
              <a:pPr/>
              <a:t>2024-04-16</a:t>
            </a:fld>
            <a:endParaRPr lang="en-CA" dirty="0">
              <a:solidFill>
                <a:prstClr val="black">
                  <a:tint val="75000"/>
                </a:prstClr>
              </a:solidFill>
            </a:endParaRPr>
          </a:p>
        </p:txBody>
      </p:sp>
      <p:sp>
        <p:nvSpPr>
          <p:cNvPr id="5" name="Footer Placeholder 4"/>
          <p:cNvSpPr>
            <a:spLocks noGrp="1"/>
          </p:cNvSpPr>
          <p:nvPr>
            <p:ph type="ftr" sz="quarter" idx="3"/>
          </p:nvPr>
        </p:nvSpPr>
        <p:spPr>
          <a:xfrm>
            <a:off x="4165600" y="635636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8737600" y="635636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autismspeaks.org/" TargetMode="Externa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autismspeaks.org/" TargetMode="Externa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3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hms.harvard.edu/" TargetMode="Externa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gif"/><Relationship Id="rId1" Type="http://schemas.openxmlformats.org/officeDocument/2006/relationships/slideLayout" Target="../slideLayouts/slideLayout7.xml"/><Relationship Id="rId4" Type="http://schemas.openxmlformats.org/officeDocument/2006/relationships/hyperlink" Target="http://www.ohth.ca/"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5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6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30.jpeg"/><Relationship Id="rId4" Type="http://schemas.openxmlformats.org/officeDocument/2006/relationships/image" Target="../media/image29.jpeg"/></Relationships>
</file>

<file path=ppt/slides/_rels/slide6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30.jpeg"/><Relationship Id="rId4" Type="http://schemas.openxmlformats.org/officeDocument/2006/relationships/image" Target="../media/image29.jpeg"/></Relationships>
</file>

<file path=ppt/slides/_rels/slide6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6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autismspeaks.org/" TargetMode="Externa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C000"/>
              </a:solidFill>
            </a:endParaRPr>
          </a:p>
        </p:txBody>
      </p:sp>
      <p:sp>
        <p:nvSpPr>
          <p:cNvPr id="7" name="TextBox 4"/>
          <p:cNvSpPr txBox="1"/>
          <p:nvPr/>
        </p:nvSpPr>
        <p:spPr>
          <a:xfrm>
            <a:off x="474125" y="3063002"/>
            <a:ext cx="11541967" cy="273921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b="1" dirty="0">
                <a:solidFill>
                  <a:srgbClr val="9A4E15"/>
                </a:solidFill>
                <a:latin typeface="Tw Cen MT" pitchFamily="34" charset="0"/>
              </a:rPr>
              <a:t>  </a:t>
            </a:r>
            <a:r>
              <a:rPr lang="en-CA" sz="3600" b="1" dirty="0">
                <a:solidFill>
                  <a:srgbClr val="9A4E15"/>
                </a:solidFill>
                <a:latin typeface="Tw Cen MT Condensed Extra Bold" panose="020B0803020202020204" pitchFamily="34" charset="0"/>
              </a:rPr>
              <a:t>Conscious Care and Support </a:t>
            </a:r>
            <a:endParaRPr lang="en-CA" sz="3600" b="1" dirty="0">
              <a:solidFill>
                <a:srgbClr val="9A4E15"/>
              </a:solidFill>
              <a:latin typeface="Tw Cen MT" pitchFamily="34" charset="0"/>
            </a:endParaRPr>
          </a:p>
          <a:p>
            <a:pPr algn="ctr"/>
            <a:r>
              <a:rPr lang="en-CA" sz="3200" b="1" i="1" dirty="0">
                <a:solidFill>
                  <a:srgbClr val="C3AD05"/>
                </a:solidFill>
                <a:latin typeface="Tw Cen MT Condensed Extra Bold" panose="020B0803020202020204" pitchFamily="34" charset="0"/>
              </a:rPr>
              <a:t>Developing </a:t>
            </a:r>
            <a:r>
              <a:rPr lang="en-CA" sz="3200" b="1" dirty="0">
                <a:solidFill>
                  <a:srgbClr val="C3AD05"/>
                </a:solidFill>
                <a:latin typeface="Tw Cen MT Condensed Extra Bold" panose="020B0803020202020204" pitchFamily="34" charset="0"/>
              </a:rPr>
              <a:t> </a:t>
            </a:r>
          </a:p>
          <a:p>
            <a:pPr algn="ctr"/>
            <a:r>
              <a:rPr lang="en-CA" sz="3600" b="1" dirty="0">
                <a:solidFill>
                  <a:srgbClr val="797805"/>
                </a:solidFill>
                <a:latin typeface="Tw Cen MT Condensed Extra Bold" panose="020B0803020202020204" pitchFamily="34" charset="0"/>
              </a:rPr>
              <a:t>Emotionally Self-Regulated &amp; Kind Supporters</a:t>
            </a:r>
          </a:p>
          <a:p>
            <a:pPr algn="ctr"/>
            <a:r>
              <a:rPr lang="en-CA" sz="3200" b="1" i="1" dirty="0">
                <a:solidFill>
                  <a:srgbClr val="C3AD05"/>
                </a:solidFill>
                <a:latin typeface="Tw Cen MT Condensed Extra Bold" panose="020B0803020202020204" pitchFamily="34" charset="0"/>
              </a:rPr>
              <a:t>Facilitating</a:t>
            </a:r>
          </a:p>
          <a:p>
            <a:pPr algn="ctr"/>
            <a:r>
              <a:rPr lang="en-CA" sz="3600" b="1" dirty="0">
                <a:solidFill>
                  <a:srgbClr val="797805"/>
                </a:solidFill>
                <a:latin typeface="Tw Cen MT Condensed Extra Bold" panose="020B0803020202020204" pitchFamily="34" charset="0"/>
              </a:rPr>
              <a:t>Comprehensive Biomedical Support &amp; Treatment</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4784" y="509515"/>
            <a:ext cx="4702629"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386484"/>
            <a:ext cx="1500872" cy="1116155"/>
          </a:xfrm>
          <a:prstGeom prst="rect">
            <a:avLst/>
          </a:prstGeom>
        </p:spPr>
      </p:pic>
      <p:sp>
        <p:nvSpPr>
          <p:cNvPr id="8" name="TextBox 7"/>
          <p:cNvSpPr txBox="1"/>
          <p:nvPr/>
        </p:nvSpPr>
        <p:spPr>
          <a:xfrm>
            <a:off x="4012239" y="5975055"/>
            <a:ext cx="4076700"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I – Resource 1</a:t>
            </a:r>
          </a:p>
        </p:txBody>
      </p:sp>
      <p:sp>
        <p:nvSpPr>
          <p:cNvPr id="10" name="Slide Number Placeholder 9"/>
          <p:cNvSpPr>
            <a:spLocks noGrp="1"/>
          </p:cNvSpPr>
          <p:nvPr>
            <p:ph type="sldNum" sz="quarter" idx="12"/>
          </p:nvPr>
        </p:nvSpPr>
        <p:spPr>
          <a:xfrm>
            <a:off x="8737600" y="6492875"/>
            <a:ext cx="2744158" cy="365125"/>
          </a:xfrm>
        </p:spPr>
        <p:txBody>
          <a:bodyPr/>
          <a:lstStyle/>
          <a:p>
            <a:fld id="{AFE74BE6-3F01-4C25-9B60-2EB5994FEE56}" type="slidenum">
              <a:rPr lang="en-CA" sz="1400" smtClean="0">
                <a:solidFill>
                  <a:prstClr val="black">
                    <a:tint val="75000"/>
                  </a:prstClr>
                </a:solidFill>
              </a:rPr>
              <a:pPr/>
              <a:t>1</a:t>
            </a:fld>
            <a:endParaRPr lang="en-CA" sz="1400" dirty="0">
              <a:solidFill>
                <a:prstClr val="black">
                  <a:tint val="75000"/>
                </a:prstClr>
              </a:solidFill>
            </a:endParaRPr>
          </a:p>
        </p:txBody>
      </p:sp>
    </p:spTree>
    <p:extLst>
      <p:ext uri="{BB962C8B-B14F-4D97-AF65-F5344CB8AC3E}">
        <p14:creationId xmlns:p14="http://schemas.microsoft.com/office/powerpoint/2010/main" val="4037608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587"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Slide Number Placeholder 1"/>
          <p:cNvSpPr>
            <a:spLocks noGrp="1"/>
          </p:cNvSpPr>
          <p:nvPr>
            <p:ph type="sldNum" sz="quarter" idx="12"/>
          </p:nvPr>
        </p:nvSpPr>
        <p:spPr/>
        <p:txBody>
          <a:bodyPr/>
          <a:lstStyle/>
          <a:p>
            <a:fld id="{E48DB58D-F744-477F-ADA5-42BCBF39E0DE}" type="slidenum">
              <a:rPr lang="en-CA" sz="1400" smtClean="0"/>
              <a:pPr/>
              <a:t>10</a:t>
            </a:fld>
            <a:endParaRPr lang="en-CA" sz="1400" dirty="0"/>
          </a:p>
        </p:txBody>
      </p:sp>
      <p:sp>
        <p:nvSpPr>
          <p:cNvPr id="3" name="TextBox 2"/>
          <p:cNvSpPr txBox="1"/>
          <p:nvPr/>
        </p:nvSpPr>
        <p:spPr>
          <a:xfrm>
            <a:off x="1295399" y="1477178"/>
            <a:ext cx="9344025" cy="954107"/>
          </a:xfrm>
          <a:prstGeom prst="rect">
            <a:avLst/>
          </a:prstGeom>
          <a:noFill/>
        </p:spPr>
        <p:txBody>
          <a:bodyPr wrap="square" rtlCol="0">
            <a:spAutoFit/>
          </a:bodyPr>
          <a:lstStyle/>
          <a:p>
            <a:r>
              <a:rPr lang="en-CA" sz="3200" b="1" dirty="0"/>
              <a:t>The Kilee Patchell-Evans Autism Research Group, </a:t>
            </a:r>
          </a:p>
          <a:p>
            <a:r>
              <a:rPr lang="en-CA" sz="2400" b="1" dirty="0"/>
              <a:t>University of Western Ontario</a:t>
            </a:r>
          </a:p>
        </p:txBody>
      </p:sp>
      <p:sp>
        <p:nvSpPr>
          <p:cNvPr id="4" name="TextBox 3"/>
          <p:cNvSpPr txBox="1"/>
          <p:nvPr/>
        </p:nvSpPr>
        <p:spPr>
          <a:xfrm>
            <a:off x="1295399" y="2709565"/>
            <a:ext cx="9344025" cy="1015663"/>
          </a:xfrm>
          <a:prstGeom prst="rect">
            <a:avLst/>
          </a:prstGeom>
          <a:noFill/>
        </p:spPr>
        <p:txBody>
          <a:bodyPr wrap="square" rtlCol="0">
            <a:spAutoFit/>
          </a:bodyPr>
          <a:lstStyle/>
          <a:p>
            <a:r>
              <a:rPr lang="en-CA" sz="2000" dirty="0"/>
              <a:t>Collectively, this suggests alterations in gut function, energy production and the immune system, a variety of environmental factors, possibly stemming from chemicals produced by gut bacteria, that may contribute to Autism associated behaviour. </a:t>
            </a:r>
          </a:p>
        </p:txBody>
      </p:sp>
      <p:sp>
        <p:nvSpPr>
          <p:cNvPr id="5" name="TextBox 4"/>
          <p:cNvSpPr txBox="1"/>
          <p:nvPr/>
        </p:nvSpPr>
        <p:spPr>
          <a:xfrm>
            <a:off x="1295399" y="3876675"/>
            <a:ext cx="8886825" cy="1015663"/>
          </a:xfrm>
          <a:prstGeom prst="rect">
            <a:avLst/>
          </a:prstGeom>
          <a:solidFill>
            <a:srgbClr val="9A4E15"/>
          </a:solidFill>
          <a:effectLst>
            <a:outerShdw blurRad="50800" dist="38100" dir="2700000" algn="tl" rotWithShape="0">
              <a:prstClr val="black">
                <a:alpha val="40000"/>
              </a:prstClr>
            </a:outerShdw>
          </a:effectLst>
        </p:spPr>
        <p:txBody>
          <a:bodyPr wrap="square" rtlCol="0">
            <a:spAutoFit/>
          </a:bodyPr>
          <a:lstStyle/>
          <a:p>
            <a:r>
              <a:rPr lang="en-CA" sz="2000" b="1" dirty="0">
                <a:solidFill>
                  <a:schemeClr val="bg1"/>
                </a:solidFill>
              </a:rPr>
              <a:t>It appears that these biological compounds, largely stemming from the digestive track but also present in diet, are, either directly or indirectly altering brain function at a variety of levels. </a:t>
            </a:r>
          </a:p>
        </p:txBody>
      </p:sp>
      <p:sp>
        <p:nvSpPr>
          <p:cNvPr id="6" name="TextBox 5"/>
          <p:cNvSpPr txBox="1"/>
          <p:nvPr/>
        </p:nvSpPr>
        <p:spPr>
          <a:xfrm>
            <a:off x="1295399" y="5133975"/>
            <a:ext cx="7924800" cy="707886"/>
          </a:xfrm>
          <a:prstGeom prst="rect">
            <a:avLst/>
          </a:prstGeom>
          <a:noFill/>
        </p:spPr>
        <p:txBody>
          <a:bodyPr wrap="square" rtlCol="0">
            <a:spAutoFit/>
          </a:bodyPr>
          <a:lstStyle/>
          <a:p>
            <a:r>
              <a:rPr lang="en-CA" sz="2000" dirty="0"/>
              <a:t>This has profound implications in identification prevention and treatment</a:t>
            </a:r>
          </a:p>
          <a:p>
            <a:r>
              <a:rPr lang="en-CA" sz="2000" dirty="0"/>
              <a:t>(of people with developmental disabilities).</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0550" y="729718"/>
            <a:ext cx="2171700" cy="520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5274" y="5196526"/>
            <a:ext cx="1500677" cy="1116155"/>
          </a:xfrm>
          <a:prstGeom prst="rect">
            <a:avLst/>
          </a:prstGeom>
        </p:spPr>
      </p:pic>
    </p:spTree>
    <p:extLst>
      <p:ext uri="{BB962C8B-B14F-4D97-AF65-F5344CB8AC3E}">
        <p14:creationId xmlns:p14="http://schemas.microsoft.com/office/powerpoint/2010/main" val="2456932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7951"/>
            <a:ext cx="12190413" cy="716591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313598" y="2204773"/>
            <a:ext cx="9183414" cy="584775"/>
          </a:xfrm>
          <a:prstGeom prst="rect">
            <a:avLst/>
          </a:prstGeom>
          <a:noFill/>
        </p:spPr>
        <p:txBody>
          <a:bodyPr wrap="square" rtlCol="0">
            <a:spAutoFit/>
          </a:bodyPr>
          <a:lstStyle/>
          <a:p>
            <a:r>
              <a:rPr lang="en-US" sz="3200" b="1" dirty="0"/>
              <a:t>Associated Medical &amp; Mental Health Conditions </a:t>
            </a:r>
            <a:endParaRPr lang="en-CA" sz="3200" b="1" dirty="0"/>
          </a:p>
        </p:txBody>
      </p:sp>
      <p:pic>
        <p:nvPicPr>
          <p:cNvPr id="5" name="Picture 2" descr="Autism Speaks">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247" y="227425"/>
            <a:ext cx="2245655" cy="9651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77962" y="5272726"/>
            <a:ext cx="1500677"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11</a:t>
            </a:fld>
            <a:endParaRPr lang="en-CA" sz="1400" dirty="0"/>
          </a:p>
        </p:txBody>
      </p:sp>
      <p:sp>
        <p:nvSpPr>
          <p:cNvPr id="9" name="TextBox 8">
            <a:extLst>
              <a:ext uri="{FF2B5EF4-FFF2-40B4-BE49-F238E27FC236}">
                <a16:creationId xmlns:a16="http://schemas.microsoft.com/office/drawing/2014/main" id="{D92BA952-5971-4024-B365-329D7631ACAC}"/>
              </a:ext>
            </a:extLst>
          </p:cNvPr>
          <p:cNvSpPr txBox="1"/>
          <p:nvPr/>
        </p:nvSpPr>
        <p:spPr>
          <a:xfrm>
            <a:off x="1095971" y="3314400"/>
            <a:ext cx="8738493" cy="1508105"/>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r>
              <a:rPr lang="en-US" sz="2400" b="1" dirty="0">
                <a:solidFill>
                  <a:schemeClr val="bg1"/>
                </a:solidFill>
              </a:rPr>
              <a:t>Children with autism are nearly eight times more likely to suffer from one or more chronic gastrointestinal disorders than are other children.</a:t>
            </a:r>
          </a:p>
          <a:p>
            <a:endParaRPr lang="en-CA" sz="2000" b="1" dirty="0">
              <a:solidFill>
                <a:schemeClr val="bg1"/>
              </a:solidFill>
            </a:endParaRPr>
          </a:p>
        </p:txBody>
      </p:sp>
    </p:spTree>
    <p:extLst>
      <p:ext uri="{BB962C8B-B14F-4D97-AF65-F5344CB8AC3E}">
        <p14:creationId xmlns:p14="http://schemas.microsoft.com/office/powerpoint/2010/main" val="21951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294548" y="1215040"/>
            <a:ext cx="9183414" cy="584775"/>
          </a:xfrm>
          <a:prstGeom prst="rect">
            <a:avLst/>
          </a:prstGeom>
          <a:noFill/>
        </p:spPr>
        <p:txBody>
          <a:bodyPr wrap="square" rtlCol="0">
            <a:spAutoFit/>
          </a:bodyPr>
          <a:lstStyle/>
          <a:p>
            <a:pPr algn="ctr"/>
            <a:r>
              <a:rPr lang="en-US" sz="3200" b="1" dirty="0"/>
              <a:t> Autism and Sensory Processing Disorders </a:t>
            </a:r>
            <a:endParaRPr lang="en-CA" sz="3200" b="1" dirty="0"/>
          </a:p>
        </p:txBody>
      </p:sp>
      <p:sp>
        <p:nvSpPr>
          <p:cNvPr id="4" name="TextBox 3"/>
          <p:cNvSpPr txBox="1"/>
          <p:nvPr/>
        </p:nvSpPr>
        <p:spPr>
          <a:xfrm>
            <a:off x="1604865" y="2286000"/>
            <a:ext cx="8477975" cy="2694194"/>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r>
              <a:rPr lang="en-US" sz="2400" b="1" dirty="0">
                <a:solidFill>
                  <a:schemeClr val="bg1"/>
                </a:solidFill>
              </a:rPr>
              <a:t>Recent estimates of the prevalence of the symptoms of sensory processing disorder of people with Autism range from 69% – 93% in children and adults (Baranek et al., 2006; Billstedt et al., 2007; Klintwall et al., 2011; Leekam et al., 2007) and were recently added as a diagnostic criteria of ASD in the diagnostic and statistical manual of mental health disorders (American Psychiatric Association) 2013.</a:t>
            </a:r>
            <a:endParaRPr lang="en-CA" sz="2400" b="1" dirty="0">
              <a:solidFill>
                <a:schemeClr val="bg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7962" y="5272726"/>
            <a:ext cx="1500677"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12</a:t>
            </a:fld>
            <a:endParaRPr lang="en-CA" sz="1400" dirty="0"/>
          </a:p>
        </p:txBody>
      </p:sp>
    </p:spTree>
    <p:extLst>
      <p:ext uri="{BB962C8B-B14F-4D97-AF65-F5344CB8AC3E}">
        <p14:creationId xmlns:p14="http://schemas.microsoft.com/office/powerpoint/2010/main" val="179115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87"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9074" y="5196526"/>
            <a:ext cx="1500677" cy="1116155"/>
          </a:xfrm>
          <a:prstGeom prst="rect">
            <a:avLst/>
          </a:prstGeom>
        </p:spPr>
      </p:pic>
      <p:sp>
        <p:nvSpPr>
          <p:cNvPr id="7" name="TextBox 6"/>
          <p:cNvSpPr txBox="1"/>
          <p:nvPr/>
        </p:nvSpPr>
        <p:spPr>
          <a:xfrm>
            <a:off x="764628" y="559676"/>
            <a:ext cx="10499834" cy="954107"/>
          </a:xfrm>
          <a:prstGeom prst="rect">
            <a:avLst/>
          </a:prstGeom>
          <a:noFill/>
        </p:spPr>
        <p:txBody>
          <a:bodyPr wrap="square" rtlCol="0">
            <a:spAutoFit/>
          </a:bodyPr>
          <a:lstStyle/>
          <a:p>
            <a:r>
              <a:rPr lang="en-CA" sz="3200" b="1" dirty="0"/>
              <a:t>Dr. Theresa Hamlin, </a:t>
            </a:r>
          </a:p>
          <a:p>
            <a:r>
              <a:rPr lang="en-CA" sz="2400" b="1" dirty="0"/>
              <a:t>Associate Executive Director at The Center for Discovery (continued)</a:t>
            </a:r>
          </a:p>
        </p:txBody>
      </p:sp>
      <p:sp>
        <p:nvSpPr>
          <p:cNvPr id="4" name="TextBox 3"/>
          <p:cNvSpPr txBox="1"/>
          <p:nvPr/>
        </p:nvSpPr>
        <p:spPr>
          <a:xfrm>
            <a:off x="877079" y="4372610"/>
            <a:ext cx="8560676" cy="1015663"/>
          </a:xfrm>
          <a:prstGeom prst="rect">
            <a:avLst/>
          </a:prstGeom>
          <a:noFill/>
        </p:spPr>
        <p:txBody>
          <a:bodyPr wrap="square" rtlCol="0">
            <a:spAutoFit/>
          </a:bodyPr>
          <a:lstStyle/>
          <a:p>
            <a:pPr marL="285750" indent="-285750">
              <a:spcAft>
                <a:spcPts val="2000"/>
              </a:spcAft>
              <a:buFont typeface="Arial" panose="020B0604020202020204" pitchFamily="34" charset="0"/>
              <a:buChar char="•"/>
            </a:pPr>
            <a:r>
              <a:rPr lang="en-CA" sz="2000" dirty="0"/>
              <a:t>Chronic stress causing increased activation of cortisol in the body and brain can be a major problem. Particularly susceptible to damage from cortisol is the hippocampus that is critical for learning and memory.</a:t>
            </a:r>
          </a:p>
        </p:txBody>
      </p:sp>
      <p:sp>
        <p:nvSpPr>
          <p:cNvPr id="9" name="Slide Number Placeholder 8"/>
          <p:cNvSpPr>
            <a:spLocks noGrp="1"/>
          </p:cNvSpPr>
          <p:nvPr>
            <p:ph type="sldNum" sz="quarter" idx="12"/>
          </p:nvPr>
        </p:nvSpPr>
        <p:spPr/>
        <p:txBody>
          <a:bodyPr/>
          <a:lstStyle/>
          <a:p>
            <a:fld id="{AFE74BE6-3F01-4C25-9B60-2EB5994FEE56}" type="slidenum">
              <a:rPr lang="en-CA" sz="1400" smtClean="0"/>
              <a:pPr/>
              <a:t>13</a:t>
            </a:fld>
            <a:endParaRPr lang="en-CA" sz="1400" dirty="0"/>
          </a:p>
        </p:txBody>
      </p:sp>
      <p:sp>
        <p:nvSpPr>
          <p:cNvPr id="8" name="TextBox 7"/>
          <p:cNvSpPr txBox="1"/>
          <p:nvPr/>
        </p:nvSpPr>
        <p:spPr>
          <a:xfrm>
            <a:off x="877079" y="1830863"/>
            <a:ext cx="9022702" cy="1938992"/>
          </a:xfrm>
          <a:prstGeom prst="rect">
            <a:avLst/>
          </a:prstGeom>
          <a:solidFill>
            <a:srgbClr val="9A4E15"/>
          </a:solidFill>
        </p:spPr>
        <p:txBody>
          <a:bodyPr wrap="square" rtlCol="0">
            <a:spAutoFit/>
          </a:bodyPr>
          <a:lstStyle/>
          <a:p>
            <a:r>
              <a:rPr lang="en-CA" sz="2400" b="1" i="1" dirty="0">
                <a:solidFill>
                  <a:schemeClr val="bg1"/>
                </a:solidFill>
              </a:rPr>
              <a:t>“Adrenaline (that is released when the person is stressed) causes a rapid release of glucose and fatty acids into the blood stream, causing our senses to become keener and less sensitive to pain and muscles to become activated. When all of this occurs together we are in metabolic overdrive.”</a:t>
            </a:r>
          </a:p>
        </p:txBody>
      </p:sp>
    </p:spTree>
    <p:extLst>
      <p:ext uri="{BB962C8B-B14F-4D97-AF65-F5344CB8AC3E}">
        <p14:creationId xmlns:p14="http://schemas.microsoft.com/office/powerpoint/2010/main" val="3129020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87"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48515" y="1046436"/>
            <a:ext cx="10018986" cy="1200329"/>
          </a:xfrm>
          <a:prstGeom prst="rect">
            <a:avLst/>
          </a:prstGeom>
          <a:noFill/>
        </p:spPr>
        <p:txBody>
          <a:bodyPr wrap="square" rtlCol="0">
            <a:spAutoFit/>
          </a:bodyPr>
          <a:lstStyle/>
          <a:p>
            <a:r>
              <a:rPr lang="en-CA" sz="3200" b="1" dirty="0"/>
              <a:t>Dr. Martha Herbert</a:t>
            </a:r>
            <a:r>
              <a:rPr lang="en-CA" sz="2800" b="1" dirty="0"/>
              <a:t>, </a:t>
            </a:r>
            <a:br>
              <a:rPr lang="en-CA" sz="2800" b="1" dirty="0"/>
            </a:br>
            <a:r>
              <a:rPr lang="en-CA" sz="2000" b="1" dirty="0"/>
              <a:t>Assistant Professor of Neurology at Harvard Medical School and Pediatric Neurologist at Massachusetts General Hospital</a:t>
            </a:r>
          </a:p>
        </p:txBody>
      </p:sp>
      <p:sp>
        <p:nvSpPr>
          <p:cNvPr id="3" name="TextBox 2"/>
          <p:cNvSpPr txBox="1"/>
          <p:nvPr/>
        </p:nvSpPr>
        <p:spPr>
          <a:xfrm>
            <a:off x="848515" y="3585551"/>
            <a:ext cx="10179464" cy="2554545"/>
          </a:xfrm>
          <a:prstGeom prst="rect">
            <a:avLst/>
          </a:prstGeom>
          <a:noFill/>
        </p:spPr>
        <p:txBody>
          <a:bodyPr wrap="square" rtlCol="0">
            <a:spAutoFit/>
          </a:bodyPr>
          <a:lstStyle/>
          <a:p>
            <a:r>
              <a:rPr lang="en-CA" sz="2000" dirty="0"/>
              <a:t>So what kind of things can dysregulate a brain?</a:t>
            </a:r>
          </a:p>
          <a:p>
            <a:pPr marL="285750" indent="-285750">
              <a:buFont typeface="Arial" panose="020B0604020202020204" pitchFamily="34" charset="0"/>
              <a:buChar char="•"/>
            </a:pPr>
            <a:r>
              <a:rPr lang="en-CA" sz="2000" dirty="0"/>
              <a:t>insomnia</a:t>
            </a:r>
          </a:p>
          <a:p>
            <a:pPr marL="285750" indent="-285750">
              <a:buFont typeface="Arial" panose="020B0604020202020204" pitchFamily="34" charset="0"/>
              <a:buChar char="•"/>
            </a:pPr>
            <a:r>
              <a:rPr lang="en-CA" sz="2000" dirty="0"/>
              <a:t>pesticides and fumes from automobiles or household chemicals</a:t>
            </a:r>
          </a:p>
          <a:p>
            <a:pPr marL="285750" indent="-285750">
              <a:buFont typeface="Arial" panose="020B0604020202020204" pitchFamily="34" charset="0"/>
              <a:buChar char="•"/>
            </a:pPr>
            <a:r>
              <a:rPr lang="en-CA" sz="2000" dirty="0"/>
              <a:t>poor nutrition e.g. low zinc or magnesium or other vital nutrients</a:t>
            </a:r>
          </a:p>
          <a:p>
            <a:pPr marL="285750" indent="-285750">
              <a:buFont typeface="Arial" panose="020B0604020202020204" pitchFamily="34" charset="0"/>
              <a:buChar char="•"/>
            </a:pPr>
            <a:r>
              <a:rPr lang="en-CA" sz="2000" dirty="0"/>
              <a:t>too much sugar or additives or other junk</a:t>
            </a:r>
          </a:p>
          <a:p>
            <a:pPr marL="285750" indent="-285750">
              <a:buFont typeface="Arial" panose="020B0604020202020204" pitchFamily="34" charset="0"/>
              <a:buChar char="•"/>
            </a:pPr>
            <a:r>
              <a:rPr lang="en-CA" sz="2000" dirty="0"/>
              <a:t>gut inflammation and irritability that can not absorb nutrients well</a:t>
            </a:r>
          </a:p>
          <a:p>
            <a:pPr marL="285750" indent="-285750">
              <a:buFont typeface="Arial" panose="020B0604020202020204" pitchFamily="34" charset="0"/>
              <a:buChar char="•"/>
            </a:pPr>
            <a:r>
              <a:rPr lang="en-CA" sz="2000" dirty="0"/>
              <a:t>EMFs/RFRs that degrade optimal chemical/electrical functions thereby detuning </a:t>
            </a:r>
            <a:br>
              <a:rPr lang="en-CA" sz="2000" dirty="0"/>
            </a:br>
            <a:r>
              <a:rPr lang="en-CA" sz="2000" dirty="0"/>
              <a:t>our brains and nervous system</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9074" y="5234626"/>
            <a:ext cx="1500677"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14</a:t>
            </a:fld>
            <a:endParaRPr lang="en-CA" sz="1400" dirty="0"/>
          </a:p>
        </p:txBody>
      </p:sp>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642302" y="291465"/>
            <a:ext cx="2483921" cy="670560"/>
          </a:xfrm>
          <a:prstGeom prst="rect">
            <a:avLst/>
          </a:prstGeom>
        </p:spPr>
      </p:pic>
      <p:sp>
        <p:nvSpPr>
          <p:cNvPr id="5" name="TextBox 4"/>
          <p:cNvSpPr txBox="1"/>
          <p:nvPr/>
        </p:nvSpPr>
        <p:spPr>
          <a:xfrm>
            <a:off x="1086641" y="2403812"/>
            <a:ext cx="8857460" cy="1015663"/>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r>
              <a:rPr lang="en-CA" sz="2000" b="1" i="1" dirty="0">
                <a:solidFill>
                  <a:schemeClr val="bg1"/>
                </a:solidFill>
              </a:rPr>
              <a:t>“Over time I gathered more and more evidence to support the idea that Autism is not about having a ‘broken brain’ but about having a brain that is having a hard time regulating its self.”</a:t>
            </a:r>
            <a:endParaRPr lang="en-CA" sz="2000" b="1" dirty="0">
              <a:solidFill>
                <a:schemeClr val="bg1"/>
              </a:solidFill>
            </a:endParaRPr>
          </a:p>
        </p:txBody>
      </p:sp>
    </p:spTree>
    <p:extLst>
      <p:ext uri="{BB962C8B-B14F-4D97-AF65-F5344CB8AC3E}">
        <p14:creationId xmlns:p14="http://schemas.microsoft.com/office/powerpoint/2010/main" val="288296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35571" y="1411014"/>
            <a:ext cx="9183414" cy="584775"/>
          </a:xfrm>
          <a:prstGeom prst="rect">
            <a:avLst/>
          </a:prstGeom>
          <a:noFill/>
        </p:spPr>
        <p:txBody>
          <a:bodyPr wrap="square" rtlCol="0">
            <a:spAutoFit/>
          </a:bodyPr>
          <a:lstStyle/>
          <a:p>
            <a:r>
              <a:rPr lang="en-US" sz="3200" b="1" dirty="0"/>
              <a:t>Associated Medical &amp; Mental Health Conditions </a:t>
            </a:r>
            <a:endParaRPr lang="en-CA" sz="3200" b="1" dirty="0"/>
          </a:p>
        </p:txBody>
      </p:sp>
      <p:sp>
        <p:nvSpPr>
          <p:cNvPr id="3" name="TextBox 2"/>
          <p:cNvSpPr txBox="1"/>
          <p:nvPr/>
        </p:nvSpPr>
        <p:spPr>
          <a:xfrm>
            <a:off x="835571" y="2088937"/>
            <a:ext cx="9108530" cy="3760004"/>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pPr marL="285750" indent="-285750">
              <a:lnSpc>
                <a:spcPts val="2600"/>
              </a:lnSpc>
              <a:buFont typeface="Arial" panose="020B0604020202020204" pitchFamily="34" charset="0"/>
              <a:buChar char="•"/>
            </a:pPr>
            <a:r>
              <a:rPr lang="en-US" sz="2400" b="1" dirty="0">
                <a:solidFill>
                  <a:schemeClr val="bg1"/>
                </a:solidFill>
              </a:rPr>
              <a:t>Autism can affect the whole body. </a:t>
            </a:r>
          </a:p>
          <a:p>
            <a:pPr marL="285750" indent="-285750">
              <a:lnSpc>
                <a:spcPts val="2600"/>
              </a:lnSpc>
              <a:buFont typeface="Arial" panose="020B0604020202020204" pitchFamily="34" charset="0"/>
              <a:buChar char="•"/>
            </a:pPr>
            <a:r>
              <a:rPr lang="en-US" sz="2400" b="1" dirty="0">
                <a:solidFill>
                  <a:schemeClr val="bg1"/>
                </a:solidFill>
              </a:rPr>
              <a:t>Attention Deficient Hyperactivity Disorder (ADHD) affects an estimated 30 to 61 percent of children with autism. </a:t>
            </a:r>
          </a:p>
          <a:p>
            <a:pPr marL="285750" indent="-285750">
              <a:lnSpc>
                <a:spcPts val="2600"/>
              </a:lnSpc>
              <a:buFont typeface="Arial" panose="020B0604020202020204" pitchFamily="34" charset="0"/>
              <a:buChar char="•"/>
            </a:pPr>
            <a:r>
              <a:rPr lang="en-US" sz="2400" b="1" dirty="0">
                <a:solidFill>
                  <a:schemeClr val="bg1"/>
                </a:solidFill>
              </a:rPr>
              <a:t>More than half of children with autism have one or more chronic sleep problems. </a:t>
            </a:r>
          </a:p>
          <a:p>
            <a:pPr marL="285750" indent="-285750">
              <a:lnSpc>
                <a:spcPts val="2600"/>
              </a:lnSpc>
              <a:buFont typeface="Arial" panose="020B0604020202020204" pitchFamily="34" charset="0"/>
              <a:buChar char="•"/>
            </a:pPr>
            <a:r>
              <a:rPr lang="en-US" sz="2400" b="1" dirty="0">
                <a:solidFill>
                  <a:schemeClr val="bg1"/>
                </a:solidFill>
              </a:rPr>
              <a:t>Anxiety disorders affect an estimated 11 to 40 percent of children and teens on the autism spectrum. </a:t>
            </a:r>
          </a:p>
          <a:p>
            <a:pPr marL="285750" indent="-285750">
              <a:lnSpc>
                <a:spcPts val="2600"/>
              </a:lnSpc>
              <a:buFont typeface="Arial" panose="020B0604020202020204" pitchFamily="34" charset="0"/>
              <a:buChar char="•"/>
            </a:pPr>
            <a:r>
              <a:rPr lang="en-US" sz="2400" b="1" dirty="0">
                <a:solidFill>
                  <a:schemeClr val="bg1"/>
                </a:solidFill>
              </a:rPr>
              <a:t>Depression affects an estimated 7% of children and 26% of adults with autism. </a:t>
            </a:r>
          </a:p>
          <a:p>
            <a:pPr marL="285750" indent="-285750">
              <a:lnSpc>
                <a:spcPts val="2600"/>
              </a:lnSpc>
              <a:buFont typeface="Arial" panose="020B0604020202020204" pitchFamily="34" charset="0"/>
              <a:buChar char="•"/>
            </a:pPr>
            <a:r>
              <a:rPr lang="en-US" sz="2400" b="1" dirty="0">
                <a:solidFill>
                  <a:schemeClr val="bg1"/>
                </a:solidFill>
              </a:rPr>
              <a:t>As many as one-third of people with autism have epilepsy (seizure disorder). </a:t>
            </a:r>
          </a:p>
        </p:txBody>
      </p:sp>
      <p:pic>
        <p:nvPicPr>
          <p:cNvPr id="1026" name="Picture 2" descr="Autism Speaks">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247" y="227425"/>
            <a:ext cx="2245655" cy="9651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77962" y="5253676"/>
            <a:ext cx="1500677"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15</a:t>
            </a:fld>
            <a:endParaRPr lang="en-CA" sz="1400" dirty="0"/>
          </a:p>
        </p:txBody>
      </p:sp>
    </p:spTree>
    <p:extLst>
      <p:ext uri="{BB962C8B-B14F-4D97-AF65-F5344CB8AC3E}">
        <p14:creationId xmlns:p14="http://schemas.microsoft.com/office/powerpoint/2010/main" val="4037695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079937" y="1686899"/>
            <a:ext cx="8458200" cy="4154984"/>
          </a:xfrm>
          <a:prstGeom prst="rect">
            <a:avLst/>
          </a:prstGeom>
          <a:noFill/>
        </p:spPr>
        <p:txBody>
          <a:bodyPr wrap="square" rtlCol="0">
            <a:spAutoFit/>
          </a:bodyPr>
          <a:lstStyle/>
          <a:p>
            <a:r>
              <a:rPr lang="en-US" sz="2400" dirty="0"/>
              <a:t>CCC acknowledges ONTABA as an important contributor to the objectives of Conscious Care &amp; Support.  In January 2019 the following vitally important study was published by (ONTABA).</a:t>
            </a:r>
          </a:p>
          <a:p>
            <a:endParaRPr lang="en-US" sz="2400" dirty="0"/>
          </a:p>
          <a:p>
            <a:r>
              <a:rPr lang="en-US" sz="2400" b="1" dirty="0"/>
              <a:t>Evidence-Based Practices for the Treatment of Challenging Behaviour in Intellectual and Developmental Disabilities: Recommendations for Caregivers, Practitioners, and Policy Makers – Report of The Ontario Scientific Expert Task Force for The Treatment of Challenging Behaviour.</a:t>
            </a:r>
            <a:endParaRPr lang="en-CA" sz="2400" dirty="0"/>
          </a:p>
          <a:p>
            <a:endParaRPr lang="en-CA" sz="2400" dirty="0"/>
          </a:p>
          <a:p>
            <a:endParaRPr lang="en-CA" sz="2400" dirty="0"/>
          </a:p>
        </p:txBody>
      </p:sp>
      <p:sp>
        <p:nvSpPr>
          <p:cNvPr id="4" name="TextBox 3"/>
          <p:cNvSpPr txBox="1"/>
          <p:nvPr/>
        </p:nvSpPr>
        <p:spPr>
          <a:xfrm>
            <a:off x="1001110" y="512379"/>
            <a:ext cx="9806152" cy="584775"/>
          </a:xfrm>
          <a:prstGeom prst="rect">
            <a:avLst/>
          </a:prstGeom>
          <a:noFill/>
        </p:spPr>
        <p:txBody>
          <a:bodyPr wrap="square" rtlCol="0">
            <a:spAutoFit/>
          </a:bodyPr>
          <a:lstStyle/>
          <a:p>
            <a:r>
              <a:rPr lang="en-CA" sz="3200" b="1" dirty="0"/>
              <a:t>Ontario Association for Behaviour Analysis (ONTABA)</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9074" y="5234626"/>
            <a:ext cx="1500677" cy="1116155"/>
          </a:xfrm>
          <a:prstGeom prst="rect">
            <a:avLst/>
          </a:prstGeom>
        </p:spPr>
      </p:pic>
      <p:sp>
        <p:nvSpPr>
          <p:cNvPr id="8" name="Slide Number Placeholder 7"/>
          <p:cNvSpPr>
            <a:spLocks noGrp="1"/>
          </p:cNvSpPr>
          <p:nvPr>
            <p:ph type="sldNum" sz="quarter" idx="12"/>
          </p:nvPr>
        </p:nvSpPr>
        <p:spPr>
          <a:xfrm>
            <a:off x="8610600" y="6356350"/>
            <a:ext cx="2743200" cy="365125"/>
          </a:xfrm>
        </p:spPr>
        <p:txBody>
          <a:bodyPr/>
          <a:lstStyle/>
          <a:p>
            <a:fld id="{AFE74BE6-3F01-4C25-9B60-2EB5994FEE56}" type="slidenum">
              <a:rPr lang="en-CA" sz="1400" smtClean="0"/>
              <a:pPr/>
              <a:t>16</a:t>
            </a:fld>
            <a:endParaRPr lang="en-CA" sz="1400" dirty="0"/>
          </a:p>
        </p:txBody>
      </p:sp>
    </p:spTree>
    <p:extLst>
      <p:ext uri="{BB962C8B-B14F-4D97-AF65-F5344CB8AC3E}">
        <p14:creationId xmlns:p14="http://schemas.microsoft.com/office/powerpoint/2010/main" val="2126153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805453" y="1537745"/>
            <a:ext cx="9482959" cy="4524315"/>
          </a:xfrm>
          <a:prstGeom prst="rect">
            <a:avLst/>
          </a:prstGeom>
          <a:solidFill>
            <a:srgbClr val="9A4E15"/>
          </a:solidFill>
        </p:spPr>
        <p:txBody>
          <a:bodyPr wrap="square" rtlCol="0">
            <a:spAutoFit/>
          </a:bodyPr>
          <a:lstStyle/>
          <a:p>
            <a:r>
              <a:rPr lang="en-US" sz="2400" i="1" dirty="0">
                <a:solidFill>
                  <a:schemeClr val="bg1"/>
                </a:solidFill>
              </a:rPr>
              <a:t>“</a:t>
            </a:r>
            <a:r>
              <a:rPr lang="en-US" sz="2400" b="1" i="1" dirty="0">
                <a:solidFill>
                  <a:schemeClr val="bg1"/>
                </a:solidFill>
              </a:rPr>
              <a:t>All individuals who engage in challenging behaviour should receive a medical assessment to rule out the possibility that the behaviour is occurring due to an underlying medical condition.”</a:t>
            </a:r>
          </a:p>
          <a:p>
            <a:endParaRPr lang="en-US" sz="2400" b="1" i="1" dirty="0">
              <a:solidFill>
                <a:schemeClr val="bg1"/>
              </a:solidFill>
            </a:endParaRPr>
          </a:p>
          <a:p>
            <a:r>
              <a:rPr lang="en-US" sz="2400" b="1" i="1" dirty="0">
                <a:solidFill>
                  <a:schemeClr val="bg1"/>
                </a:solidFill>
              </a:rPr>
              <a:t>“The Canadian Consensus Guidelines (CCG) for the Primary Care of Adults with Intellectual and Developmental Disabilities (Sullivan et al., 2018) provide a comprehensive set of recommendations.” (Reference The College of Family Physicians of Canada)  </a:t>
            </a:r>
          </a:p>
          <a:p>
            <a:endParaRPr lang="en-US" sz="2400" b="1" i="1" dirty="0">
              <a:solidFill>
                <a:schemeClr val="bg1"/>
              </a:solidFill>
            </a:endParaRPr>
          </a:p>
          <a:p>
            <a:r>
              <a:rPr lang="en-US" sz="2400" b="1" i="1" dirty="0">
                <a:solidFill>
                  <a:schemeClr val="bg1"/>
                </a:solidFill>
              </a:rPr>
              <a:t>“These guidelines also identify a number of common medical issues that may contribute to the onset of challenging behaviour.”</a:t>
            </a:r>
            <a:endParaRPr lang="en-CA" sz="2400" b="1" dirty="0">
              <a:solidFill>
                <a:schemeClr val="bg1"/>
              </a:solidFill>
            </a:endParaRPr>
          </a:p>
          <a:p>
            <a:endParaRPr lang="en-CA" sz="2400" dirty="0"/>
          </a:p>
        </p:txBody>
      </p:sp>
      <p:sp>
        <p:nvSpPr>
          <p:cNvPr id="8" name="TextBox 7"/>
          <p:cNvSpPr txBox="1"/>
          <p:nvPr/>
        </p:nvSpPr>
        <p:spPr>
          <a:xfrm>
            <a:off x="805453" y="507219"/>
            <a:ext cx="9806152" cy="584775"/>
          </a:xfrm>
          <a:prstGeom prst="rect">
            <a:avLst/>
          </a:prstGeom>
          <a:noFill/>
        </p:spPr>
        <p:txBody>
          <a:bodyPr wrap="square" rtlCol="0">
            <a:spAutoFit/>
          </a:bodyPr>
          <a:lstStyle/>
          <a:p>
            <a:r>
              <a:rPr lang="en-CA" sz="3200" b="1" dirty="0"/>
              <a:t>Scientific Expert Task Force Report - Quotations</a:t>
            </a:r>
            <a:endParaRPr lang="en-CA" sz="2400"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9074" y="5234626"/>
            <a:ext cx="1500677" cy="1116155"/>
          </a:xfrm>
          <a:prstGeom prst="rect">
            <a:avLst/>
          </a:prstGeom>
        </p:spPr>
      </p:pic>
      <p:sp>
        <p:nvSpPr>
          <p:cNvPr id="7" name="Slide Number Placeholder 7"/>
          <p:cNvSpPr>
            <a:spLocks noGrp="1"/>
          </p:cNvSpPr>
          <p:nvPr>
            <p:ph type="sldNum" sz="quarter" idx="12"/>
          </p:nvPr>
        </p:nvSpPr>
        <p:spPr>
          <a:xfrm>
            <a:off x="8610600" y="6356350"/>
            <a:ext cx="2743200" cy="365125"/>
          </a:xfrm>
        </p:spPr>
        <p:txBody>
          <a:bodyPr/>
          <a:lstStyle/>
          <a:p>
            <a:fld id="{AFE74BE6-3F01-4C25-9B60-2EB5994FEE56}" type="slidenum">
              <a:rPr lang="en-CA" sz="1400" smtClean="0"/>
              <a:pPr/>
              <a:t>17</a:t>
            </a:fld>
            <a:endParaRPr lang="en-CA" sz="1400" dirty="0"/>
          </a:p>
        </p:txBody>
      </p:sp>
    </p:spTree>
    <p:extLst>
      <p:ext uri="{BB962C8B-B14F-4D97-AF65-F5344CB8AC3E}">
        <p14:creationId xmlns:p14="http://schemas.microsoft.com/office/powerpoint/2010/main" val="1238968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36525"/>
            <a:ext cx="12190413" cy="7097162"/>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548882" y="1642188"/>
            <a:ext cx="8718410" cy="3047196"/>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r>
              <a:rPr lang="en-US" sz="2400" b="1" i="1" dirty="0">
                <a:solidFill>
                  <a:schemeClr val="bg1"/>
                </a:solidFill>
              </a:rPr>
              <a:t>“If medical concerns have been ruled out as a cause for challenging behaviour, subsequent assessment strategies should be employed.”</a:t>
            </a:r>
            <a:br>
              <a:rPr lang="en-US" sz="2400" b="1" i="1" dirty="0">
                <a:solidFill>
                  <a:schemeClr val="bg1"/>
                </a:solidFill>
              </a:rPr>
            </a:br>
            <a:r>
              <a:rPr lang="en-US" sz="2400" b="1" i="1" dirty="0">
                <a:solidFill>
                  <a:schemeClr val="bg1"/>
                </a:solidFill>
              </a:rPr>
              <a:t> –   </a:t>
            </a:r>
            <a:r>
              <a:rPr lang="en-US" sz="2400" b="1" dirty="0">
                <a:solidFill>
                  <a:schemeClr val="bg1"/>
                </a:solidFill>
              </a:rPr>
              <a:t>Reference page 20.</a:t>
            </a:r>
          </a:p>
          <a:p>
            <a:endParaRPr lang="en-US" sz="2400" b="1" dirty="0">
              <a:solidFill>
                <a:schemeClr val="bg1"/>
              </a:solidFill>
            </a:endParaRPr>
          </a:p>
          <a:p>
            <a:r>
              <a:rPr lang="en-US" sz="2400" b="1" i="1" dirty="0">
                <a:solidFill>
                  <a:schemeClr val="bg1"/>
                </a:solidFill>
              </a:rPr>
              <a:t>“The bio-behavioural model of challenging behaviour indicates that both biological and environmental factors must be considered during assessment and addressed in treatment.” </a:t>
            </a:r>
          </a:p>
          <a:p>
            <a:r>
              <a:rPr lang="en-US" sz="2400" b="1" i="1" dirty="0">
                <a:solidFill>
                  <a:schemeClr val="bg1"/>
                </a:solidFill>
              </a:rPr>
              <a:t> –   </a:t>
            </a:r>
            <a:r>
              <a:rPr lang="en-US" sz="2400" b="1" dirty="0">
                <a:solidFill>
                  <a:schemeClr val="bg1"/>
                </a:solidFill>
              </a:rPr>
              <a:t>Reference</a:t>
            </a:r>
            <a:r>
              <a:rPr lang="en-US" sz="2400" b="1" i="1" dirty="0">
                <a:solidFill>
                  <a:schemeClr val="bg1"/>
                </a:solidFill>
              </a:rPr>
              <a:t> </a:t>
            </a:r>
            <a:r>
              <a:rPr lang="en-US" sz="2400" b="1" dirty="0">
                <a:solidFill>
                  <a:schemeClr val="bg1"/>
                </a:solidFill>
              </a:rPr>
              <a:t>page 6.  </a:t>
            </a:r>
            <a:endParaRPr lang="en-CA" sz="2400" b="1" dirty="0">
              <a:solidFill>
                <a:schemeClr val="bg1"/>
              </a:solidFill>
            </a:endParaRPr>
          </a:p>
        </p:txBody>
      </p:sp>
      <p:sp>
        <p:nvSpPr>
          <p:cNvPr id="8" name="TextBox 7"/>
          <p:cNvSpPr txBox="1"/>
          <p:nvPr/>
        </p:nvSpPr>
        <p:spPr>
          <a:xfrm>
            <a:off x="1001110" y="512379"/>
            <a:ext cx="9806152" cy="584775"/>
          </a:xfrm>
          <a:prstGeom prst="rect">
            <a:avLst/>
          </a:prstGeom>
          <a:noFill/>
        </p:spPr>
        <p:txBody>
          <a:bodyPr wrap="square" rtlCol="0">
            <a:spAutoFit/>
          </a:bodyPr>
          <a:lstStyle/>
          <a:p>
            <a:r>
              <a:rPr lang="en-CA" sz="3200" b="1" dirty="0"/>
              <a:t>Scientific Expert Task Force Report – Quotations </a:t>
            </a:r>
            <a:r>
              <a:rPr lang="en-CA" sz="2400" b="1" dirty="0"/>
              <a:t>continued</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9074" y="5234626"/>
            <a:ext cx="1500677" cy="1116155"/>
          </a:xfrm>
          <a:prstGeom prst="rect">
            <a:avLst/>
          </a:prstGeom>
        </p:spPr>
      </p:pic>
      <p:sp>
        <p:nvSpPr>
          <p:cNvPr id="9" name="Slide Number Placeholder 7"/>
          <p:cNvSpPr>
            <a:spLocks noGrp="1"/>
          </p:cNvSpPr>
          <p:nvPr>
            <p:ph type="sldNum" sz="quarter" idx="12"/>
          </p:nvPr>
        </p:nvSpPr>
        <p:spPr>
          <a:xfrm>
            <a:off x="8610600" y="6356350"/>
            <a:ext cx="2743200" cy="365125"/>
          </a:xfrm>
        </p:spPr>
        <p:txBody>
          <a:bodyPr/>
          <a:lstStyle/>
          <a:p>
            <a:fld id="{AFE74BE6-3F01-4C25-9B60-2EB5994FEE56}" type="slidenum">
              <a:rPr lang="en-CA" sz="1400" smtClean="0"/>
              <a:pPr/>
              <a:t>18</a:t>
            </a:fld>
            <a:endParaRPr lang="en-CA" sz="1400" dirty="0"/>
          </a:p>
        </p:txBody>
      </p:sp>
    </p:spTree>
    <p:extLst>
      <p:ext uri="{BB962C8B-B14F-4D97-AF65-F5344CB8AC3E}">
        <p14:creationId xmlns:p14="http://schemas.microsoft.com/office/powerpoint/2010/main" val="389133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7951"/>
            <a:ext cx="12190413" cy="7249886"/>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487" y="5272726"/>
            <a:ext cx="1500677" cy="1116155"/>
          </a:xfrm>
          <a:prstGeom prst="rect">
            <a:avLst/>
          </a:prstGeom>
        </p:spPr>
      </p:pic>
      <p:sp>
        <p:nvSpPr>
          <p:cNvPr id="2" name="TextBox 1"/>
          <p:cNvSpPr txBox="1"/>
          <p:nvPr/>
        </p:nvSpPr>
        <p:spPr>
          <a:xfrm>
            <a:off x="772510" y="1175982"/>
            <a:ext cx="10042635" cy="584775"/>
          </a:xfrm>
          <a:prstGeom prst="rect">
            <a:avLst/>
          </a:prstGeom>
          <a:noFill/>
        </p:spPr>
        <p:txBody>
          <a:bodyPr wrap="square" rtlCol="0">
            <a:spAutoFit/>
          </a:bodyPr>
          <a:lstStyle/>
          <a:p>
            <a:r>
              <a:rPr lang="en-CA" sz="3200" b="1" dirty="0"/>
              <a:t>Behaviour Analyst Certification Board (BACB) Standards</a:t>
            </a:r>
          </a:p>
        </p:txBody>
      </p:sp>
      <p:sp>
        <p:nvSpPr>
          <p:cNvPr id="3" name="TextBox 2"/>
          <p:cNvSpPr txBox="1"/>
          <p:nvPr/>
        </p:nvSpPr>
        <p:spPr>
          <a:xfrm>
            <a:off x="772510" y="2050969"/>
            <a:ext cx="10042635" cy="461665"/>
          </a:xfrm>
          <a:prstGeom prst="rect">
            <a:avLst/>
          </a:prstGeom>
          <a:noFill/>
        </p:spPr>
        <p:txBody>
          <a:bodyPr wrap="square" rtlCol="0">
            <a:spAutoFit/>
          </a:bodyPr>
          <a:lstStyle/>
          <a:p>
            <a:r>
              <a:rPr lang="en-CA" sz="2400" dirty="0"/>
              <a:t>BACB 2019, 3.02:</a:t>
            </a:r>
          </a:p>
        </p:txBody>
      </p:sp>
      <p:sp>
        <p:nvSpPr>
          <p:cNvPr id="7" name="Slide Number Placeholder 6"/>
          <p:cNvSpPr>
            <a:spLocks noGrp="1"/>
          </p:cNvSpPr>
          <p:nvPr>
            <p:ph type="sldNum" sz="quarter" idx="12"/>
          </p:nvPr>
        </p:nvSpPr>
        <p:spPr>
          <a:xfrm>
            <a:off x="8461555" y="6364996"/>
            <a:ext cx="2844800" cy="365125"/>
          </a:xfrm>
        </p:spPr>
        <p:txBody>
          <a:bodyPr/>
          <a:lstStyle/>
          <a:p>
            <a:fld id="{AFE74BE6-3F01-4C25-9B60-2EB5994FEE56}" type="slidenum">
              <a:rPr lang="en-CA" sz="1400" smtClean="0"/>
              <a:pPr/>
              <a:t>19</a:t>
            </a:fld>
            <a:endParaRPr lang="en-CA" sz="1400" dirty="0"/>
          </a:p>
        </p:txBody>
      </p:sp>
      <p:sp>
        <p:nvSpPr>
          <p:cNvPr id="8" name="TextBox 7">
            <a:extLst>
              <a:ext uri="{FF2B5EF4-FFF2-40B4-BE49-F238E27FC236}">
                <a16:creationId xmlns:a16="http://schemas.microsoft.com/office/drawing/2014/main" id="{CCB24F45-0615-4D6C-ADBA-BE1B9D5C1171}"/>
              </a:ext>
            </a:extLst>
          </p:cNvPr>
          <p:cNvSpPr txBox="1"/>
          <p:nvPr/>
        </p:nvSpPr>
        <p:spPr>
          <a:xfrm>
            <a:off x="909985" y="3004739"/>
            <a:ext cx="9428333" cy="1200329"/>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r>
              <a:rPr lang="en-CA" sz="2400" b="1" dirty="0">
                <a:solidFill>
                  <a:schemeClr val="bg1"/>
                </a:solidFill>
              </a:rPr>
              <a:t>“</a:t>
            </a:r>
            <a:r>
              <a:rPr lang="en-CA" sz="2400" b="1" i="1" dirty="0">
                <a:solidFill>
                  <a:schemeClr val="bg1"/>
                </a:solidFill>
              </a:rPr>
              <a:t>Behaviour analysts recommend seeking a medical consultation if there is any reasonable possibility that a referred behaviour is influenced by medical or biological variables.”</a:t>
            </a:r>
            <a:endParaRPr lang="en-US" sz="2400" b="1" i="1" dirty="0">
              <a:solidFill>
                <a:schemeClr val="bg1"/>
              </a:solidFill>
            </a:endParaRPr>
          </a:p>
        </p:txBody>
      </p:sp>
    </p:spTree>
    <p:extLst>
      <p:ext uri="{BB962C8B-B14F-4D97-AF65-F5344CB8AC3E}">
        <p14:creationId xmlns:p14="http://schemas.microsoft.com/office/powerpoint/2010/main" val="1330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6"/>
            <a:ext cx="12192000" cy="605935"/>
          </a:xfrm>
          <a:prstGeom prst="rect">
            <a:avLst/>
          </a:prstGeom>
        </p:spPr>
        <p:txBody>
          <a:bodyPr wrap="square">
            <a:spAutoFit/>
          </a:bodyPr>
          <a:lstStyle/>
          <a:p>
            <a:pPr algn="ctr"/>
            <a:r>
              <a:rPr lang="en-US" sz="3200" b="1" i="1" dirty="0">
                <a:solidFill>
                  <a:srgbClr val="9A4E15"/>
                </a:solidFill>
              </a:rPr>
              <a:t>Contributors to Conscious Care and Support</a:t>
            </a:r>
            <a:endParaRPr lang="en-CA" sz="3200" dirty="0">
              <a:solidFill>
                <a:srgbClr val="9A4E15"/>
              </a:solidFill>
            </a:endParaRPr>
          </a:p>
        </p:txBody>
      </p:sp>
      <p:sp>
        <p:nvSpPr>
          <p:cNvPr id="4" name="TextBox 3"/>
          <p:cNvSpPr txBox="1"/>
          <p:nvPr/>
        </p:nvSpPr>
        <p:spPr>
          <a:xfrm>
            <a:off x="534076" y="1334126"/>
            <a:ext cx="11223653" cy="5386090"/>
          </a:xfrm>
          <a:prstGeom prst="rect">
            <a:avLst/>
          </a:prstGeom>
          <a:noFill/>
        </p:spPr>
        <p:txBody>
          <a:bodyPr wrap="square" rtlCol="0">
            <a:spAutoFit/>
          </a:bodyPr>
          <a:lstStyle/>
          <a:p>
            <a:r>
              <a:rPr lang="en-US" sz="2000" b="1" i="1" dirty="0"/>
              <a:t>Conscious Care and Support</a:t>
            </a:r>
            <a:r>
              <a:rPr lang="en-US" sz="2000" b="1" dirty="0"/>
              <a:t> has been developed while supporting, training or in direct consultation with:</a:t>
            </a:r>
            <a:endParaRPr lang="en-CA" sz="2000" b="1" dirty="0"/>
          </a:p>
          <a:p>
            <a:pPr lvl="0"/>
            <a:endParaRPr lang="en-US" dirty="0"/>
          </a:p>
          <a:p>
            <a:pPr marL="285750" lvl="0" indent="-285750">
              <a:buFont typeface="Arial" panose="020B0604020202020204" pitchFamily="34" charset="0"/>
              <a:buChar char="•"/>
            </a:pPr>
            <a:r>
              <a:rPr lang="en-US" dirty="0"/>
              <a:t>Approximately 3,000 Moms, Dads, and Support Professionals.</a:t>
            </a:r>
            <a:endParaRPr lang="en-CA" dirty="0"/>
          </a:p>
          <a:p>
            <a:endParaRPr lang="en-CA" dirty="0"/>
          </a:p>
          <a:p>
            <a:pPr marL="285750" lvl="0" indent="-285750">
              <a:buFont typeface="Arial" panose="020B0604020202020204" pitchFamily="34" charset="0"/>
              <a:buChar char="•"/>
            </a:pPr>
            <a:r>
              <a:rPr lang="en-US" dirty="0"/>
              <a:t>Dr. John Ratey, Associate Clinical Professor of Psychiatry at Harvard Medical School (reference 8 books on mental health and autism and other developmental disabilities including ‘Spark’ and ‘Shadow Syndromes’).</a:t>
            </a:r>
            <a:endParaRPr lang="en-CA" dirty="0"/>
          </a:p>
          <a:p>
            <a:r>
              <a:rPr lang="en-US" dirty="0"/>
              <a:t> </a:t>
            </a:r>
            <a:endParaRPr lang="en-CA" dirty="0"/>
          </a:p>
          <a:p>
            <a:pPr marL="285750" lvl="0" indent="-285750" algn="just">
              <a:buFont typeface="Arial" panose="020B0604020202020204" pitchFamily="34" charset="0"/>
              <a:buChar char="•"/>
            </a:pPr>
            <a:r>
              <a:rPr lang="en-US" dirty="0"/>
              <a:t>Dr. Theresa Hamlin, Associate Executive Director of The Center for Discovery and her staff.   Dr. Hamlin is the author of ‘Autism and the Stress Effect’. </a:t>
            </a:r>
            <a:endParaRPr lang="en-CA" dirty="0"/>
          </a:p>
          <a:p>
            <a:pPr marL="285750" indent="-285750">
              <a:buFont typeface="Arial" panose="020B0604020202020204" pitchFamily="34" charset="0"/>
              <a:buChar char="•"/>
            </a:pPr>
            <a:endParaRPr lang="en-CA" dirty="0"/>
          </a:p>
          <a:p>
            <a:pPr marL="285750" lvl="0" indent="-285750">
              <a:buFont typeface="Arial" panose="020B0604020202020204" pitchFamily="34" charset="0"/>
              <a:buChar char="•"/>
            </a:pPr>
            <a:r>
              <a:rPr lang="en-US" dirty="0"/>
              <a:t>Dr. Martha Herbert, Assistant Professor of Neurology at Harvard Medical School and a Pediatric Neurologist at Massachusetts General Hospital, where she is Director of the Transcend Research Program.  She sits on the Scientific Advisory Committee for Autism Speaks (reference ‘The Autism Revolution’).</a:t>
            </a:r>
            <a:endParaRPr lang="en-CA" dirty="0"/>
          </a:p>
          <a:p>
            <a:r>
              <a:rPr lang="en-US" dirty="0"/>
              <a:t> </a:t>
            </a:r>
            <a:endParaRPr lang="en-CA" dirty="0"/>
          </a:p>
          <a:p>
            <a:pPr marL="285750" lvl="0" indent="-285750">
              <a:buFont typeface="Arial" panose="020B0604020202020204" pitchFamily="34" charset="0"/>
              <a:buChar char="•"/>
            </a:pPr>
            <a:r>
              <a:rPr lang="en-US" dirty="0"/>
              <a:t>Dr. Shinzen Young, Mindfulness Research Consultant, Harvard Medical School.</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Universities of Toronto and Western Ontario/London Health Sciences Centre and Centre for Addiction</a:t>
            </a:r>
          </a:p>
          <a:p>
            <a:pPr marL="285750" lvl="0" indent="-285750"/>
            <a:r>
              <a:rPr lang="en-US" dirty="0"/>
              <a:t>     and Mental Health (CAMH)</a:t>
            </a:r>
            <a:endParaRPr lang="en-CA" dirty="0"/>
          </a:p>
          <a:p>
            <a:endParaRPr lang="en-C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9013" y="5240297"/>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a:t>
            </a:fld>
            <a:endParaRPr lang="en-CA" sz="1400" dirty="0">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11, 2016</a:t>
            </a:r>
          </a:p>
        </p:txBody>
      </p:sp>
      <p:sp>
        <p:nvSpPr>
          <p:cNvPr id="15" name="TextBox 14"/>
          <p:cNvSpPr txBox="1"/>
          <p:nvPr/>
        </p:nvSpPr>
        <p:spPr>
          <a:xfrm>
            <a:off x="818707" y="111407"/>
            <a:ext cx="10515601" cy="1200329"/>
          </a:xfrm>
          <a:prstGeom prst="rect">
            <a:avLst/>
          </a:prstGeom>
          <a:noFill/>
        </p:spPr>
        <p:txBody>
          <a:bodyPr wrap="square" rtlCol="0">
            <a:spAutoFit/>
          </a:bodyPr>
          <a:lstStyle/>
          <a:p>
            <a:pPr algn="ctr"/>
            <a:r>
              <a:rPr lang="en-CA" sz="2400" b="1" dirty="0">
                <a:solidFill>
                  <a:srgbClr val="9A4E15"/>
                </a:solidFill>
              </a:rPr>
              <a:t>Examples of Prevalence (30% - 88%) of Co-occurring Conditions* in PwDD with Complex Needs Contributing to Anxiety, Self-Injurious Behaviour &amp; Aggression </a:t>
            </a:r>
            <a:br>
              <a:rPr lang="en-CA" sz="2400" b="1" dirty="0">
                <a:solidFill>
                  <a:srgbClr val="9A4E15"/>
                </a:solidFill>
              </a:rPr>
            </a:br>
            <a:endParaRPr lang="en-CA" sz="2400" b="1" dirty="0">
              <a:solidFill>
                <a:srgbClr val="9A4E15"/>
              </a:solidFill>
            </a:endParaRPr>
          </a:p>
        </p:txBody>
      </p:sp>
      <p:sp>
        <p:nvSpPr>
          <p:cNvPr id="16" name="TextBox 15"/>
          <p:cNvSpPr txBox="1"/>
          <p:nvPr/>
        </p:nvSpPr>
        <p:spPr>
          <a:xfrm>
            <a:off x="1860786" y="5784103"/>
            <a:ext cx="8282674" cy="830997"/>
          </a:xfrm>
          <a:prstGeom prst="rect">
            <a:avLst/>
          </a:prstGeom>
          <a:noFill/>
        </p:spPr>
        <p:txBody>
          <a:bodyPr wrap="square" rtlCol="0">
            <a:spAutoFit/>
          </a:bodyPr>
          <a:lstStyle/>
          <a:p>
            <a:pPr algn="ctr"/>
            <a:r>
              <a:rPr lang="en-CA" sz="1600" dirty="0"/>
              <a:t>*</a:t>
            </a:r>
            <a:r>
              <a:rPr lang="en-CA" dirty="0"/>
              <a:t>Reference Hamlin, T. Autism and The Stress Effect (The Centre for Discovery)</a:t>
            </a:r>
          </a:p>
          <a:p>
            <a:pPr algn="ctr"/>
            <a:endParaRPr lang="en-CA" sz="1000" b="1" dirty="0"/>
          </a:p>
          <a:p>
            <a:pPr algn="ctr"/>
            <a:r>
              <a:rPr lang="en-CA" sz="2000" b="1" dirty="0">
                <a:solidFill>
                  <a:srgbClr val="9A4E15"/>
                </a:solidFill>
              </a:rPr>
              <a:t>“Autism itself does not cause challenging behaviour” – Autism Speaks 2012</a:t>
            </a:r>
          </a:p>
        </p:txBody>
      </p:sp>
      <p:sp>
        <p:nvSpPr>
          <p:cNvPr id="13" name="Rectangle 12"/>
          <p:cNvSpPr/>
          <p:nvPr/>
        </p:nvSpPr>
        <p:spPr>
          <a:xfrm>
            <a:off x="1424763" y="1254643"/>
            <a:ext cx="8910084" cy="4540102"/>
          </a:xfrm>
          <a:prstGeom prst="rect">
            <a:avLst/>
          </a:prstGeom>
          <a:solidFill>
            <a:srgbClr val="7F58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616149" y="1414130"/>
            <a:ext cx="3965944" cy="4241418"/>
          </a:xfrm>
          <a:prstGeom prst="rect">
            <a:avLst/>
          </a:prstGeom>
          <a:noFill/>
        </p:spPr>
        <p:txBody>
          <a:bodyPr wrap="square" rtlCol="0">
            <a:spAutoFit/>
          </a:bodyPr>
          <a:lstStyle/>
          <a:p>
            <a:pPr marL="342900" lvl="0" indent="-342900">
              <a:lnSpc>
                <a:spcPct val="107000"/>
              </a:lnSpc>
              <a:spcAft>
                <a:spcPts val="0"/>
              </a:spcAft>
              <a:buFont typeface="Wingdings"/>
              <a:buChar char=""/>
            </a:pPr>
            <a:r>
              <a:rPr lang="en-CA" b="1" dirty="0">
                <a:solidFill>
                  <a:schemeClr val="bg1"/>
                </a:solidFill>
                <a:ea typeface="Calibri"/>
                <a:cs typeface="Calibri"/>
              </a:rPr>
              <a:t>Gastrointestinal</a:t>
            </a:r>
          </a:p>
          <a:p>
            <a:pPr lvl="0">
              <a:lnSpc>
                <a:spcPct val="107000"/>
              </a:lnSpc>
            </a:pPr>
            <a:r>
              <a:rPr lang="fr-FR" b="1" dirty="0">
                <a:solidFill>
                  <a:schemeClr val="bg1"/>
                </a:solidFill>
                <a:ea typeface="Calibri"/>
                <a:cs typeface="Calibri"/>
              </a:rPr>
              <a:t>        - infections</a:t>
            </a:r>
          </a:p>
          <a:p>
            <a:pPr lvl="0">
              <a:lnSpc>
                <a:spcPct val="107000"/>
              </a:lnSpc>
            </a:pPr>
            <a:r>
              <a:rPr lang="fr-FR" b="1" dirty="0">
                <a:solidFill>
                  <a:schemeClr val="bg1"/>
                </a:solidFill>
                <a:ea typeface="Calibri"/>
                <a:cs typeface="Calibri"/>
              </a:rPr>
              <a:t>        - intolerances</a:t>
            </a:r>
          </a:p>
          <a:p>
            <a:pPr lvl="0">
              <a:lnSpc>
                <a:spcPct val="107000"/>
              </a:lnSpc>
            </a:pPr>
            <a:r>
              <a:rPr lang="fr-FR" b="1" dirty="0">
                <a:solidFill>
                  <a:schemeClr val="bg1"/>
                </a:solidFill>
                <a:ea typeface="Calibri"/>
                <a:cs typeface="Calibri"/>
              </a:rPr>
              <a:t>        - imbalances (e.g. vit/min)</a:t>
            </a:r>
          </a:p>
          <a:p>
            <a:pPr lvl="0">
              <a:lnSpc>
                <a:spcPct val="107000"/>
              </a:lnSpc>
            </a:pPr>
            <a:r>
              <a:rPr lang="fr-FR" b="1" dirty="0">
                <a:solidFill>
                  <a:schemeClr val="bg1"/>
                </a:solidFill>
                <a:ea typeface="Calibri"/>
                <a:cs typeface="Calibri"/>
              </a:rPr>
              <a:t>        - physical pain</a:t>
            </a:r>
          </a:p>
          <a:p>
            <a:pPr lvl="0">
              <a:lnSpc>
                <a:spcPct val="107000"/>
              </a:lnSpc>
            </a:pPr>
            <a:endParaRPr lang="fr-FR"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Mental &amp; Neurological</a:t>
            </a:r>
          </a:p>
          <a:p>
            <a:pPr lvl="0">
              <a:lnSpc>
                <a:spcPct val="107000"/>
              </a:lnSpc>
            </a:pPr>
            <a:r>
              <a:rPr lang="en-CA" b="1" dirty="0">
                <a:solidFill>
                  <a:schemeClr val="bg1"/>
                </a:solidFill>
                <a:ea typeface="Calibri"/>
                <a:cs typeface="Calibri"/>
              </a:rPr>
              <a:t>        e.g. seizures and mood disorders</a:t>
            </a:r>
          </a:p>
          <a:p>
            <a:pPr lvl="0">
              <a:lnSpc>
                <a:spcPct val="107000"/>
              </a:lnSpc>
            </a:pPr>
            <a:endParaRPr lang="en-CA"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Brain Imbalances</a:t>
            </a:r>
          </a:p>
          <a:p>
            <a:pPr lvl="0">
              <a:lnSpc>
                <a:spcPct val="107000"/>
              </a:lnSpc>
            </a:pPr>
            <a:r>
              <a:rPr lang="en-US" b="1" dirty="0">
                <a:solidFill>
                  <a:schemeClr val="bg1"/>
                </a:solidFill>
                <a:ea typeface="Calibri"/>
                <a:cs typeface="Calibri"/>
              </a:rPr>
              <a:t>        - inflammations</a:t>
            </a:r>
          </a:p>
          <a:p>
            <a:pPr lvl="0">
              <a:lnSpc>
                <a:spcPct val="107000"/>
              </a:lnSpc>
            </a:pPr>
            <a:r>
              <a:rPr lang="en-US" b="1" dirty="0">
                <a:solidFill>
                  <a:schemeClr val="bg1"/>
                </a:solidFill>
                <a:ea typeface="Calibri"/>
                <a:cs typeface="Calibri"/>
              </a:rPr>
              <a:t>        - coherence (lack of)</a:t>
            </a:r>
          </a:p>
          <a:p>
            <a:pPr lvl="0">
              <a:lnSpc>
                <a:spcPct val="107000"/>
              </a:lnSpc>
            </a:pPr>
            <a:r>
              <a:rPr lang="en-US" b="1" dirty="0">
                <a:solidFill>
                  <a:schemeClr val="bg1"/>
                </a:solidFill>
                <a:ea typeface="Calibri"/>
                <a:cs typeface="Calibri"/>
              </a:rPr>
              <a:t>        - under development</a:t>
            </a:r>
          </a:p>
          <a:p>
            <a:pPr lvl="0">
              <a:lnSpc>
                <a:spcPct val="107000"/>
              </a:lnSpc>
            </a:pPr>
            <a:r>
              <a:rPr lang="en-US" b="1" dirty="0">
                <a:solidFill>
                  <a:schemeClr val="bg1"/>
                </a:solidFill>
                <a:ea typeface="Calibri"/>
                <a:cs typeface="Calibri"/>
              </a:rPr>
              <a:t>        - motor planning problems</a:t>
            </a:r>
            <a:endParaRPr lang="en-CA" dirty="0">
              <a:solidFill>
                <a:schemeClr val="bg1"/>
              </a:solidFill>
            </a:endParaRPr>
          </a:p>
        </p:txBody>
      </p:sp>
      <p:sp>
        <p:nvSpPr>
          <p:cNvPr id="4" name="TextBox 3"/>
          <p:cNvSpPr txBox="1"/>
          <p:nvPr/>
        </p:nvSpPr>
        <p:spPr>
          <a:xfrm>
            <a:off x="6134987" y="1446027"/>
            <a:ext cx="3965944" cy="4834272"/>
          </a:xfrm>
          <a:prstGeom prst="rect">
            <a:avLst/>
          </a:prstGeom>
          <a:noFill/>
        </p:spPr>
        <p:txBody>
          <a:bodyPr wrap="square" rtlCol="0">
            <a:spAutoFit/>
          </a:bodyPr>
          <a:lstStyle/>
          <a:p>
            <a:pPr marL="342900" lvl="0" indent="-342900">
              <a:lnSpc>
                <a:spcPct val="107000"/>
              </a:lnSpc>
              <a:spcAft>
                <a:spcPts val="0"/>
              </a:spcAft>
              <a:buFont typeface="Wingdings"/>
              <a:buChar char=""/>
            </a:pPr>
            <a:r>
              <a:rPr lang="en-CA" b="1" dirty="0">
                <a:solidFill>
                  <a:schemeClr val="bg1"/>
                </a:solidFill>
                <a:ea typeface="Calibri"/>
                <a:cs typeface="Calibri"/>
              </a:rPr>
              <a:t>Sensory Processing </a:t>
            </a:r>
          </a:p>
          <a:p>
            <a:pPr lvl="0">
              <a:lnSpc>
                <a:spcPct val="107000"/>
              </a:lnSpc>
            </a:pPr>
            <a:r>
              <a:rPr lang="en-CA" b="1" dirty="0">
                <a:solidFill>
                  <a:schemeClr val="bg1"/>
                </a:solidFill>
                <a:ea typeface="Calibri"/>
                <a:cs typeface="Calibri"/>
              </a:rPr>
              <a:t>        - hyper/hypo activation</a:t>
            </a:r>
          </a:p>
          <a:p>
            <a:pPr lvl="0">
              <a:lnSpc>
                <a:spcPct val="107000"/>
              </a:lnSpc>
            </a:pPr>
            <a:endParaRPr lang="fr-FR"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Human Energy</a:t>
            </a:r>
          </a:p>
          <a:p>
            <a:pPr lvl="0">
              <a:lnSpc>
                <a:spcPct val="107000"/>
              </a:lnSpc>
            </a:pPr>
            <a:r>
              <a:rPr lang="en-CA" b="1" dirty="0">
                <a:solidFill>
                  <a:schemeClr val="bg1"/>
                </a:solidFill>
                <a:ea typeface="Calibri"/>
                <a:cs typeface="Calibri"/>
              </a:rPr>
              <a:t>        - sensitivities (e.g. EMF/ RWF)</a:t>
            </a:r>
          </a:p>
          <a:p>
            <a:pPr lvl="0">
              <a:lnSpc>
                <a:spcPct val="107000"/>
              </a:lnSpc>
            </a:pPr>
            <a:r>
              <a:rPr lang="en-CA" b="1" dirty="0">
                <a:solidFill>
                  <a:schemeClr val="bg1"/>
                </a:solidFill>
                <a:ea typeface="Calibri"/>
                <a:cs typeface="Calibri"/>
              </a:rPr>
              <a:t>        - intolerances</a:t>
            </a:r>
          </a:p>
          <a:p>
            <a:pPr lvl="0">
              <a:lnSpc>
                <a:spcPct val="107000"/>
              </a:lnSpc>
            </a:pPr>
            <a:endParaRPr lang="en-CA" sz="1200"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Cellular </a:t>
            </a:r>
          </a:p>
          <a:p>
            <a:pPr lvl="0">
              <a:lnSpc>
                <a:spcPct val="107000"/>
              </a:lnSpc>
            </a:pPr>
            <a:r>
              <a:rPr lang="en-CA" b="1" dirty="0">
                <a:solidFill>
                  <a:schemeClr val="bg1"/>
                </a:solidFill>
                <a:ea typeface="Calibri"/>
                <a:cs typeface="Calibri"/>
              </a:rPr>
              <a:t>        - mitochondria dysfunction</a:t>
            </a:r>
          </a:p>
          <a:p>
            <a:pPr lvl="0">
              <a:lnSpc>
                <a:spcPct val="107000"/>
              </a:lnSpc>
            </a:pPr>
            <a:endParaRPr lang="en-CA" sz="1200"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Emotional</a:t>
            </a:r>
          </a:p>
          <a:p>
            <a:pPr lvl="0">
              <a:lnSpc>
                <a:spcPct val="107000"/>
              </a:lnSpc>
            </a:pPr>
            <a:r>
              <a:rPr lang="en-CA" b="1" dirty="0">
                <a:solidFill>
                  <a:schemeClr val="bg1"/>
                </a:solidFill>
                <a:ea typeface="Calibri"/>
                <a:cs typeface="Calibri"/>
              </a:rPr>
              <a:t>        - fears and phobias</a:t>
            </a:r>
          </a:p>
          <a:p>
            <a:pPr lvl="0">
              <a:lnSpc>
                <a:spcPct val="107000"/>
              </a:lnSpc>
            </a:pPr>
            <a:endParaRPr lang="en-CA" sz="1200"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Adrenal Glands</a:t>
            </a:r>
          </a:p>
          <a:p>
            <a:pPr lvl="0">
              <a:lnSpc>
                <a:spcPct val="107000"/>
              </a:lnSpc>
            </a:pPr>
            <a:r>
              <a:rPr lang="en-CA" b="1" dirty="0">
                <a:solidFill>
                  <a:schemeClr val="bg1"/>
                </a:solidFill>
                <a:ea typeface="Calibri"/>
                <a:cs typeface="Calibri"/>
              </a:rPr>
              <a:t>        - over production of cortisol</a:t>
            </a:r>
          </a:p>
          <a:p>
            <a:pPr lvl="0">
              <a:lnSpc>
                <a:spcPct val="107000"/>
              </a:lnSpc>
            </a:pPr>
            <a:endParaRPr lang="en-CA" b="1" dirty="0">
              <a:solidFill>
                <a:schemeClr val="bg1"/>
              </a:solidFill>
              <a:ea typeface="Calibri"/>
              <a:cs typeface="Calibri"/>
            </a:endParaRPr>
          </a:p>
          <a:p>
            <a:pPr lvl="0">
              <a:lnSpc>
                <a:spcPct val="107000"/>
              </a:lnSpc>
            </a:pPr>
            <a:endParaRPr lang="en-CA" b="1" dirty="0">
              <a:solidFill>
                <a:schemeClr val="bg1"/>
              </a:solidFill>
              <a:ea typeface="Calibri"/>
              <a:cs typeface="Calibri"/>
            </a:endParaRPr>
          </a:p>
        </p:txBody>
      </p:sp>
      <p:sp>
        <p:nvSpPr>
          <p:cNvPr id="5" name="TextBox 4"/>
          <p:cNvSpPr txBox="1"/>
          <p:nvPr/>
        </p:nvSpPr>
        <p:spPr>
          <a:xfrm>
            <a:off x="1972335" y="1397045"/>
            <a:ext cx="1775637" cy="369332"/>
          </a:xfrm>
          <a:prstGeom prst="rect">
            <a:avLst/>
          </a:prstGeom>
          <a:solidFill>
            <a:schemeClr val="bg1"/>
          </a:solidFill>
        </p:spPr>
        <p:txBody>
          <a:bodyPr wrap="square" rtlCol="0">
            <a:spAutoFit/>
          </a:bodyPr>
          <a:lstStyle/>
          <a:p>
            <a:pPr lvl="0"/>
            <a:r>
              <a:rPr lang="en-CA" b="1" dirty="0">
                <a:solidFill>
                  <a:srgbClr val="7F581A"/>
                </a:solidFill>
                <a:ea typeface="Calibri"/>
                <a:cs typeface="Calibri"/>
              </a:rPr>
              <a:t>Gastrointestinal</a:t>
            </a:r>
            <a:endParaRPr lang="en-CA" dirty="0">
              <a:solidFill>
                <a:srgbClr val="7F581A"/>
              </a:solidFill>
            </a:endParaRPr>
          </a:p>
        </p:txBody>
      </p:sp>
      <p:sp>
        <p:nvSpPr>
          <p:cNvPr id="6" name="TextBox 5"/>
          <p:cNvSpPr txBox="1"/>
          <p:nvPr/>
        </p:nvSpPr>
        <p:spPr>
          <a:xfrm>
            <a:off x="1972335" y="3143043"/>
            <a:ext cx="2413592"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Mental &amp; Neurological</a:t>
            </a:r>
          </a:p>
        </p:txBody>
      </p:sp>
      <p:sp>
        <p:nvSpPr>
          <p:cNvPr id="7" name="TextBox 6"/>
          <p:cNvSpPr txBox="1"/>
          <p:nvPr/>
        </p:nvSpPr>
        <p:spPr>
          <a:xfrm>
            <a:off x="1972335" y="4033941"/>
            <a:ext cx="1881963"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Brain Imbalances</a:t>
            </a:r>
          </a:p>
        </p:txBody>
      </p:sp>
      <p:sp>
        <p:nvSpPr>
          <p:cNvPr id="8" name="TextBox 7"/>
          <p:cNvSpPr txBox="1"/>
          <p:nvPr/>
        </p:nvSpPr>
        <p:spPr>
          <a:xfrm>
            <a:off x="6512442" y="1407726"/>
            <a:ext cx="3551275"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Sensory Integration and Processing</a:t>
            </a:r>
          </a:p>
        </p:txBody>
      </p:sp>
      <p:sp>
        <p:nvSpPr>
          <p:cNvPr id="9" name="TextBox 8"/>
          <p:cNvSpPr txBox="1"/>
          <p:nvPr/>
        </p:nvSpPr>
        <p:spPr>
          <a:xfrm>
            <a:off x="6512442" y="2308869"/>
            <a:ext cx="1626782"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Human Energy</a:t>
            </a:r>
          </a:p>
        </p:txBody>
      </p:sp>
      <p:sp>
        <p:nvSpPr>
          <p:cNvPr id="10" name="TextBox 9"/>
          <p:cNvSpPr txBox="1"/>
          <p:nvPr/>
        </p:nvSpPr>
        <p:spPr>
          <a:xfrm>
            <a:off x="6512442" y="3388172"/>
            <a:ext cx="925036"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Cellular</a:t>
            </a:r>
          </a:p>
        </p:txBody>
      </p:sp>
      <p:sp>
        <p:nvSpPr>
          <p:cNvPr id="11" name="TextBox 10"/>
          <p:cNvSpPr txBox="1"/>
          <p:nvPr/>
        </p:nvSpPr>
        <p:spPr>
          <a:xfrm>
            <a:off x="6512442" y="4175124"/>
            <a:ext cx="1238696"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Emotional</a:t>
            </a:r>
          </a:p>
        </p:txBody>
      </p:sp>
      <p:sp>
        <p:nvSpPr>
          <p:cNvPr id="12" name="TextBox 11"/>
          <p:cNvSpPr txBox="1"/>
          <p:nvPr/>
        </p:nvSpPr>
        <p:spPr>
          <a:xfrm>
            <a:off x="6512441" y="4940665"/>
            <a:ext cx="1775637"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Adrenal Glands</a:t>
            </a:r>
          </a:p>
        </p:txBody>
      </p:sp>
      <p:sp>
        <p:nvSpPr>
          <p:cNvPr id="17" name="Slide Number Placeholder 1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20</a:t>
            </a:fld>
            <a:endParaRPr lang="en-CA" sz="1400" dirty="0">
              <a:solidFill>
                <a:prstClr val="black">
                  <a:tint val="75000"/>
                </a:prstClr>
              </a:solidFill>
            </a:endParaRPr>
          </a:p>
        </p:txBody>
      </p:sp>
    </p:spTree>
    <p:extLst>
      <p:ext uri="{BB962C8B-B14F-4D97-AF65-F5344CB8AC3E}">
        <p14:creationId xmlns:p14="http://schemas.microsoft.com/office/powerpoint/2010/main" val="4190255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384365" y="829616"/>
            <a:ext cx="9250738" cy="5693866"/>
          </a:xfrm>
          <a:prstGeom prst="rect">
            <a:avLst/>
          </a:prstGeom>
          <a:noFill/>
        </p:spPr>
        <p:txBody>
          <a:bodyPr wrap="square" rtlCol="0">
            <a:spAutoFit/>
          </a:bodyPr>
          <a:lstStyle/>
          <a:p>
            <a:pPr marL="514350" indent="-514350" algn="just"/>
            <a:r>
              <a:rPr lang="en-CA" sz="2800" b="1" dirty="0"/>
              <a:t>Anxiety and Pain </a:t>
            </a:r>
            <a:r>
              <a:rPr lang="en-CA" sz="2800" b="1" dirty="0">
                <a:latin typeface="Calibri"/>
              </a:rPr>
              <a:t>→ Aggression → Calm</a:t>
            </a:r>
            <a:endParaRPr lang="en-CA" sz="2800" b="1" dirty="0"/>
          </a:p>
          <a:p>
            <a:pPr marL="514350" indent="-514350" algn="just"/>
            <a:endParaRPr lang="en-CA" sz="2800" dirty="0"/>
          </a:p>
          <a:p>
            <a:pPr marL="514350" indent="-514350" algn="just">
              <a:buFont typeface="Arial" pitchFamily="34" charset="0"/>
              <a:buChar char="•"/>
            </a:pPr>
            <a:r>
              <a:rPr lang="en-CA" sz="2800" dirty="0"/>
              <a:t>Unmet regulation needs result in physical and emotional pain e.g. anxiety and stress.</a:t>
            </a:r>
          </a:p>
          <a:p>
            <a:pPr marL="514350" indent="-514350" algn="just">
              <a:buFont typeface="Arial" pitchFamily="34" charset="0"/>
              <a:buChar char="•"/>
            </a:pPr>
            <a:endParaRPr lang="en-CA" sz="2800" dirty="0"/>
          </a:p>
          <a:p>
            <a:pPr marL="514350" indent="-514350" algn="just">
              <a:buFont typeface="Arial" pitchFamily="34" charset="0"/>
              <a:buChar char="•"/>
            </a:pPr>
            <a:r>
              <a:rPr lang="en-CA" sz="2800" dirty="0"/>
              <a:t>This often results in cycles of increased frequency and intensity of chronic and acute self injurious behaviours and aggressions.</a:t>
            </a:r>
          </a:p>
          <a:p>
            <a:pPr marL="514350" indent="-514350" algn="just"/>
            <a:endParaRPr lang="en-CA" sz="2800" dirty="0"/>
          </a:p>
          <a:p>
            <a:pPr marL="514350" indent="-514350" algn="just">
              <a:buFont typeface="Arial" pitchFamily="34" charset="0"/>
              <a:buChar char="•"/>
            </a:pPr>
            <a:r>
              <a:rPr lang="en-CA" sz="2800" dirty="0"/>
              <a:t> This is very often because the behaviours reduce the person’s feelings of anxiety.</a:t>
            </a:r>
          </a:p>
          <a:p>
            <a:pPr marL="514350" indent="-514350" algn="just"/>
            <a:endParaRPr lang="en-CA" sz="2800" dirty="0"/>
          </a:p>
          <a:p>
            <a:pPr marL="514350" indent="-514350" algn="just">
              <a:buFont typeface="Arial" pitchFamily="34" charset="0"/>
              <a:buChar char="•"/>
            </a:pPr>
            <a:r>
              <a:rPr lang="en-CA" sz="2800" dirty="0"/>
              <a:t>This eventually results in temporary calm. </a:t>
            </a:r>
            <a:endParaRPr lang="en-CA" sz="2800" b="1" dirty="0">
              <a:solidFill>
                <a:srgbClr val="797805"/>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7113" y="5229664"/>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21</a:t>
            </a:fld>
            <a:endParaRPr lang="en-CA" sz="1400" dirty="0">
              <a:solidFill>
                <a:prstClr val="black">
                  <a:tint val="75000"/>
                </a:prstClr>
              </a:solidFill>
            </a:endParaRPr>
          </a:p>
        </p:txBody>
      </p:sp>
    </p:spTree>
    <p:extLst>
      <p:ext uri="{BB962C8B-B14F-4D97-AF65-F5344CB8AC3E}">
        <p14:creationId xmlns:p14="http://schemas.microsoft.com/office/powerpoint/2010/main" val="194022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01218"/>
            <a:ext cx="12192000" cy="7259217"/>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421395" y="651849"/>
            <a:ext cx="9604568" cy="2677656"/>
          </a:xfrm>
          <a:prstGeom prst="rect">
            <a:avLst/>
          </a:prstGeom>
          <a:noFill/>
        </p:spPr>
        <p:txBody>
          <a:bodyPr wrap="square" rtlCol="0">
            <a:spAutoFit/>
          </a:bodyPr>
          <a:lstStyle/>
          <a:p>
            <a:pPr marL="514350" indent="-514350" algn="just"/>
            <a:r>
              <a:rPr lang="en-CA" sz="2800" b="1" dirty="0"/>
              <a:t>Anxiety is Counterproductive</a:t>
            </a:r>
          </a:p>
          <a:p>
            <a:pPr marL="514350" indent="-514350" algn="just"/>
            <a:endParaRPr lang="en-CA" sz="2800" b="1" dirty="0"/>
          </a:p>
          <a:p>
            <a:pPr marL="514350" indent="-514350"/>
            <a:r>
              <a:rPr lang="en-CA" sz="2800" dirty="0"/>
              <a:t>	Support interventions that increase anxiety and stress are counterproductive and often increase challenging behaviours and the eventual compromise of the sympathetic nervous system’s regulation.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8399"/>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22</a:t>
            </a:fld>
            <a:endParaRPr lang="en-CA" sz="1400" dirty="0">
              <a:solidFill>
                <a:prstClr val="black">
                  <a:tint val="75000"/>
                </a:prstClr>
              </a:solidFill>
            </a:endParaRPr>
          </a:p>
        </p:txBody>
      </p:sp>
      <p:sp>
        <p:nvSpPr>
          <p:cNvPr id="8" name="Rectangle 7">
            <a:extLst>
              <a:ext uri="{FF2B5EF4-FFF2-40B4-BE49-F238E27FC236}">
                <a16:creationId xmlns:a16="http://schemas.microsoft.com/office/drawing/2014/main" id="{CE87A296-9716-4084-AC18-94ECC57CCE0E}"/>
              </a:ext>
            </a:extLst>
          </p:cNvPr>
          <p:cNvSpPr/>
          <p:nvPr/>
        </p:nvSpPr>
        <p:spPr>
          <a:xfrm>
            <a:off x="2294045" y="3954656"/>
            <a:ext cx="7223180" cy="1785104"/>
          </a:xfrm>
          <a:prstGeom prst="rect">
            <a:avLst/>
          </a:prstGeom>
          <a:solidFill>
            <a:srgbClr val="9A4E15"/>
          </a:solidFill>
          <a:scene3d>
            <a:camera prst="orthographicFront"/>
            <a:lightRig rig="threePt" dir="t"/>
          </a:scene3d>
          <a:sp3d>
            <a:bevelT/>
          </a:sp3d>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rtl="0" eaLnBrk="1" latinLnBrk="0" hangingPunct="1">
              <a:spcBef>
                <a:spcPts val="0"/>
              </a:spcBef>
              <a:spcAft>
                <a:spcPts val="0"/>
              </a:spcAft>
            </a:pPr>
            <a:r>
              <a:rPr lang="en-CA" sz="2800" b="1" i="1" kern="1200" dirty="0">
                <a:solidFill>
                  <a:srgbClr val="FFFFFF"/>
                </a:solidFill>
                <a:effectLst/>
                <a:latin typeface="Calibri" panose="020F0502020204030204" pitchFamily="34" charset="0"/>
                <a:ea typeface="+mn-ea"/>
                <a:cs typeface="+mn-cs"/>
              </a:rPr>
              <a:t>“For us to live our life to the fullest, we must prevent and better manage our fears.”</a:t>
            </a:r>
          </a:p>
          <a:p>
            <a:pPr marL="0" algn="ctr" rtl="0" eaLnBrk="1" latinLnBrk="0" hangingPunct="1">
              <a:spcBef>
                <a:spcPts val="0"/>
              </a:spcBef>
              <a:spcAft>
                <a:spcPts val="0"/>
              </a:spcAft>
            </a:pPr>
            <a:endParaRPr lang="en-CA" sz="2800" dirty="0">
              <a:effectLst/>
            </a:endParaRPr>
          </a:p>
          <a:p>
            <a:r>
              <a:rPr lang="en-CA" sz="2600" kern="1200" dirty="0">
                <a:solidFill>
                  <a:srgbClr val="FFFFFF"/>
                </a:solidFill>
                <a:effectLst/>
                <a:latin typeface="Calibri" panose="020F0502020204030204" pitchFamily="34" charset="0"/>
                <a:ea typeface="+mn-ea"/>
                <a:cs typeface="+mn-cs"/>
              </a:rPr>
              <a:t>					Temple Grandin</a:t>
            </a:r>
            <a:endParaRPr lang="en-CA" sz="2800" dirty="0">
              <a:effectLst/>
            </a:endParaRPr>
          </a:p>
        </p:txBody>
      </p:sp>
    </p:spTree>
    <p:extLst>
      <p:ext uri="{BB962C8B-B14F-4D97-AF65-F5344CB8AC3E}">
        <p14:creationId xmlns:p14="http://schemas.microsoft.com/office/powerpoint/2010/main" val="194022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162089" y="1090876"/>
            <a:ext cx="9250738" cy="4832092"/>
          </a:xfrm>
          <a:prstGeom prst="rect">
            <a:avLst/>
          </a:prstGeom>
          <a:noFill/>
        </p:spPr>
        <p:txBody>
          <a:bodyPr wrap="square" rtlCol="0">
            <a:spAutoFit/>
          </a:bodyPr>
          <a:lstStyle/>
          <a:p>
            <a:pPr marL="514350" indent="-514350" algn="just"/>
            <a:r>
              <a:rPr lang="en-CA" sz="2800" b="1" dirty="0"/>
              <a:t>Behavioural Interventions Are Often Necessary</a:t>
            </a:r>
          </a:p>
          <a:p>
            <a:pPr marL="514350" indent="-514350" algn="just"/>
            <a:endParaRPr lang="en-CA" sz="2800" dirty="0"/>
          </a:p>
          <a:p>
            <a:pPr marL="514350" indent="-514350" algn="just">
              <a:buFont typeface="Arial" pitchFamily="34" charset="0"/>
              <a:buChar char="•"/>
            </a:pPr>
            <a:r>
              <a:rPr lang="en-CA" sz="2800" dirty="0"/>
              <a:t>Behavioural interventions such as ABA and IBI that follow the Behaviour Analyst Board Standards for Certification are useful and often necessary complements to the fully integrated biomedical support and supporter development process.  </a:t>
            </a:r>
          </a:p>
          <a:p>
            <a:pPr marL="514350" indent="-514350" algn="just"/>
            <a:endParaRPr lang="en-CA" sz="2800" dirty="0"/>
          </a:p>
          <a:p>
            <a:pPr marL="514350" indent="-514350" algn="just">
              <a:buFont typeface="Arial" pitchFamily="34" charset="0"/>
              <a:buChar char="•"/>
            </a:pPr>
            <a:r>
              <a:rPr lang="en-CA" sz="2800" dirty="0"/>
              <a:t>The more complete the integrated process, the greater the potential for ABA/IBI to enhance well-being and prevent and manage anxiety and aggression.</a:t>
            </a:r>
            <a:endParaRPr lang="en-CA" sz="2800" b="1" dirty="0">
              <a:solidFill>
                <a:srgbClr val="797805"/>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8399"/>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23</a:t>
            </a:fld>
            <a:endParaRPr lang="en-CA" sz="1400" dirty="0">
              <a:solidFill>
                <a:prstClr val="black">
                  <a:tint val="75000"/>
                </a:prstClr>
              </a:solidFill>
            </a:endParaRPr>
          </a:p>
        </p:txBody>
      </p:sp>
    </p:spTree>
    <p:extLst>
      <p:ext uri="{BB962C8B-B14F-4D97-AF65-F5344CB8AC3E}">
        <p14:creationId xmlns:p14="http://schemas.microsoft.com/office/powerpoint/2010/main" val="194022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TextBox 7"/>
          <p:cNvSpPr txBox="1"/>
          <p:nvPr/>
        </p:nvSpPr>
        <p:spPr>
          <a:xfrm>
            <a:off x="1358540" y="1397729"/>
            <a:ext cx="8827454" cy="4001095"/>
          </a:xfrm>
          <a:prstGeom prst="rect">
            <a:avLst/>
          </a:prstGeom>
          <a:solidFill>
            <a:srgbClr val="797805"/>
          </a:solidFill>
          <a:ln>
            <a:noFill/>
          </a:ln>
          <a:effectLst/>
          <a:scene3d>
            <a:camera prst="orthographicFront"/>
            <a:lightRig rig="threePt" dir="t"/>
          </a:scene3d>
          <a:sp3d>
            <a:bevelT w="114300" prst="artDeco"/>
          </a:sp3d>
        </p:spPr>
        <p:txBody>
          <a:bodyPr wrap="square" rtlCol="0">
            <a:spAutoFit/>
          </a:bodyPr>
          <a:lstStyle/>
          <a:p>
            <a:pPr algn="just"/>
            <a:endParaRPr lang="en-CA" sz="2000" dirty="0">
              <a:solidFill>
                <a:schemeClr val="bg1"/>
              </a:solidFill>
            </a:endParaRPr>
          </a:p>
          <a:p>
            <a:pPr algn="just"/>
            <a:r>
              <a:rPr lang="en-CA" sz="2400" b="1" i="1" dirty="0">
                <a:solidFill>
                  <a:schemeClr val="bg1"/>
                </a:solidFill>
              </a:rPr>
              <a:t>“Individuals with Autism live in a challenging state of hyperarousal.      Many live in pre-panic states day in and day out.”</a:t>
            </a:r>
          </a:p>
          <a:p>
            <a:pPr algn="just"/>
            <a:endParaRPr lang="en-CA" sz="2400" b="1" i="1" dirty="0">
              <a:solidFill>
                <a:schemeClr val="bg1"/>
              </a:solidFill>
            </a:endParaRPr>
          </a:p>
          <a:p>
            <a:pPr algn="just"/>
            <a:r>
              <a:rPr lang="en-CA" sz="2400" b="1" i="1" dirty="0">
                <a:solidFill>
                  <a:schemeClr val="bg1"/>
                </a:solidFill>
              </a:rPr>
              <a:t>“Anger can be a strangely soothing emotion – Rage is organizing: </a:t>
            </a:r>
          </a:p>
          <a:p>
            <a:pPr algn="just"/>
            <a:r>
              <a:rPr lang="en-CA" sz="2400" b="1" i="1" dirty="0">
                <a:solidFill>
                  <a:schemeClr val="bg1"/>
                </a:solidFill>
              </a:rPr>
              <a:t>When we have worked ourselves up into a fury, we are completely focused, involved and unified…….”</a:t>
            </a:r>
          </a:p>
          <a:p>
            <a:pPr algn="just"/>
            <a:r>
              <a:rPr lang="en-CA" sz="2400" b="1" i="1" dirty="0">
                <a:solidFill>
                  <a:schemeClr val="bg1"/>
                </a:solidFill>
              </a:rPr>
              <a:t> </a:t>
            </a:r>
          </a:p>
          <a:p>
            <a:pPr algn="just"/>
            <a:r>
              <a:rPr lang="en-CA" sz="2400" b="1" i="1" dirty="0">
                <a:solidFill>
                  <a:schemeClr val="bg1"/>
                </a:solidFill>
              </a:rPr>
              <a:t>(Our fear is replaced by anger – a much more ‘user friendly’ emotion).</a:t>
            </a:r>
          </a:p>
          <a:p>
            <a:pPr algn="r"/>
            <a:r>
              <a:rPr lang="en-CA" b="1" i="1" dirty="0">
                <a:solidFill>
                  <a:schemeClr val="bg1"/>
                </a:solidFill>
              </a:rPr>
              <a:t>Sha</a:t>
            </a:r>
            <a:r>
              <a:rPr lang="en-CA" i="1" dirty="0">
                <a:solidFill>
                  <a:schemeClr val="bg1"/>
                </a:solidFill>
              </a:rPr>
              <a:t>dow Syndrome</a:t>
            </a:r>
            <a:endParaRPr lang="en-CA" dirty="0">
              <a:solidFill>
                <a:schemeClr val="bg1"/>
              </a:solidFill>
            </a:endParaRPr>
          </a:p>
        </p:txBody>
      </p:sp>
      <p:sp>
        <p:nvSpPr>
          <p:cNvPr id="9" name="TextBox 8"/>
          <p:cNvSpPr txBox="1"/>
          <p:nvPr/>
        </p:nvSpPr>
        <p:spPr>
          <a:xfrm>
            <a:off x="1308538" y="471017"/>
            <a:ext cx="8884773" cy="800219"/>
          </a:xfrm>
          <a:prstGeom prst="rect">
            <a:avLst/>
          </a:prstGeom>
          <a:noFill/>
        </p:spPr>
        <p:txBody>
          <a:bodyPr wrap="square" rtlCol="0">
            <a:spAutoFit/>
          </a:bodyPr>
          <a:lstStyle/>
          <a:p>
            <a:r>
              <a:rPr lang="en-CA" sz="2800" b="1" dirty="0"/>
              <a:t>    From 0-60 mph in Seconds?</a:t>
            </a:r>
          </a:p>
          <a:p>
            <a:pPr algn="ctr"/>
            <a:endParaRPr lang="en-CA" dirty="0"/>
          </a:p>
        </p:txBody>
      </p:sp>
      <p:sp>
        <p:nvSpPr>
          <p:cNvPr id="10" name="TextBox 9"/>
          <p:cNvSpPr txBox="1"/>
          <p:nvPr/>
        </p:nvSpPr>
        <p:spPr>
          <a:xfrm>
            <a:off x="1332413" y="5558658"/>
            <a:ext cx="7001691" cy="954107"/>
          </a:xfrm>
          <a:prstGeom prst="rect">
            <a:avLst/>
          </a:prstGeom>
          <a:noFill/>
        </p:spPr>
        <p:txBody>
          <a:bodyPr wrap="square" rtlCol="0">
            <a:spAutoFit/>
          </a:bodyPr>
          <a:lstStyle/>
          <a:p>
            <a:r>
              <a:rPr lang="en-CA" sz="1400" i="1" dirty="0"/>
              <a:t>John Ratey M.D.</a:t>
            </a:r>
          </a:p>
          <a:p>
            <a:r>
              <a:rPr lang="en-CA" sz="1400" i="1" dirty="0"/>
              <a:t>Associate Clinical Professor, Harvard Medical School</a:t>
            </a:r>
            <a:endParaRPr lang="en-CA" sz="1400" dirty="0"/>
          </a:p>
          <a:p>
            <a:r>
              <a:rPr lang="en-CA" sz="1400" i="1" dirty="0"/>
              <a:t>Author and Co-author of 8 Books</a:t>
            </a:r>
          </a:p>
          <a:p>
            <a:r>
              <a:rPr lang="en-CA" sz="1400" i="1" dirty="0"/>
              <a:t>Over 60 Peer Reviewed Papers</a:t>
            </a:r>
            <a:endParaRPr lang="en-CA" sz="1400"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7113" y="5197766"/>
            <a:ext cx="1500873" cy="1116155"/>
          </a:xfrm>
          <a:prstGeom prst="rect">
            <a:avLst/>
          </a:prstGeom>
        </p:spPr>
      </p:pic>
      <p:sp>
        <p:nvSpPr>
          <p:cNvPr id="11" name="Slide Number Placeholder 10"/>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24</a:t>
            </a:fld>
            <a:endParaRPr lang="en-CA" sz="1400" dirty="0">
              <a:solidFill>
                <a:prstClr val="black">
                  <a:tint val="75000"/>
                </a:prstClr>
              </a:solidFill>
            </a:endParaRPr>
          </a:p>
        </p:txBody>
      </p:sp>
    </p:spTree>
    <p:extLst>
      <p:ext uri="{BB962C8B-B14F-4D97-AF65-F5344CB8AC3E}">
        <p14:creationId xmlns:p14="http://schemas.microsoft.com/office/powerpoint/2010/main" val="241779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900" y="75472"/>
            <a:ext cx="11523307" cy="954107"/>
          </a:xfrm>
          <a:prstGeom prst="rect">
            <a:avLst/>
          </a:prstGeom>
        </p:spPr>
        <p:txBody>
          <a:bodyPr wrap="square">
            <a:spAutoFit/>
          </a:bodyPr>
          <a:lstStyle/>
          <a:p>
            <a:pPr algn="ctr">
              <a:spcAft>
                <a:spcPts val="1800"/>
              </a:spcAft>
            </a:pP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The Recurring Cycles of</a:t>
            </a:r>
            <a:b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b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Behaviour to Compliance to Behaviour</a:t>
            </a:r>
            <a:endParaRPr lang="en-CA"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endParaRPr>
          </a:p>
        </p:txBody>
      </p:sp>
      <p:pic>
        <p:nvPicPr>
          <p:cNvPr id="42" name="Picture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97363">
            <a:off x="6649382" y="4311516"/>
            <a:ext cx="3909244" cy="1889760"/>
          </a:xfrm>
          <a:prstGeom prst="rect">
            <a:avLst/>
          </a:prstGeom>
        </p:spPr>
      </p:pic>
      <p:pic>
        <p:nvPicPr>
          <p:cNvPr id="74" name="Picture 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51373"/>
            <a:ext cx="1500872" cy="1116155"/>
          </a:xfrm>
          <a:prstGeom prst="rect">
            <a:avLst/>
          </a:prstGeom>
        </p:spPr>
      </p:pic>
      <p:grpSp>
        <p:nvGrpSpPr>
          <p:cNvPr id="3" name="Group 2"/>
          <p:cNvGrpSpPr/>
          <p:nvPr/>
        </p:nvGrpSpPr>
        <p:grpSpPr>
          <a:xfrm>
            <a:off x="1735365" y="3370535"/>
            <a:ext cx="561975" cy="1015663"/>
            <a:chOff x="1878240" y="3389585"/>
            <a:chExt cx="561975" cy="1015663"/>
          </a:xfrm>
        </p:grpSpPr>
        <p:sp>
          <p:nvSpPr>
            <p:cNvPr id="67" name="Right Arrow 66"/>
            <p:cNvSpPr/>
            <p:nvPr/>
          </p:nvSpPr>
          <p:spPr>
            <a:xfrm>
              <a:off x="1968154" y="3601406"/>
              <a:ext cx="382148"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77" name="TextBox 76"/>
            <p:cNvSpPr txBox="1"/>
            <p:nvPr/>
          </p:nvSpPr>
          <p:spPr>
            <a:xfrm>
              <a:off x="1878240" y="3389585"/>
              <a:ext cx="561975" cy="1015663"/>
            </a:xfrm>
            <a:prstGeom prst="rect">
              <a:avLst/>
            </a:prstGeom>
            <a:noFill/>
          </p:spPr>
          <p:txBody>
            <a:bodyPr wrap="square" rtlCol="0">
              <a:spAutoFit/>
            </a:bodyPr>
            <a:lstStyle/>
            <a:p>
              <a:pPr algn="ctr"/>
              <a:r>
                <a:rPr lang="en-CA" sz="1200" b="1" dirty="0">
                  <a:latin typeface="Arial Narrow" panose="020B0606020202030204" pitchFamily="34" charset="0"/>
                </a:rPr>
                <a:t>Have</a:t>
              </a:r>
            </a:p>
            <a:p>
              <a:pPr algn="ctr"/>
              <a:endParaRPr lang="en-CA" sz="1200" dirty="0">
                <a:latin typeface="Arial Narrow" panose="020B0606020202030204" pitchFamily="34" charset="0"/>
              </a:endParaRPr>
            </a:p>
            <a:p>
              <a:pPr algn="ctr"/>
              <a:r>
                <a:rPr lang="en-CA" sz="1200" b="1" dirty="0">
                  <a:latin typeface="Arial Narrow" panose="020B0606020202030204" pitchFamily="34" charset="0"/>
                </a:rPr>
                <a:t>One</a:t>
              </a:r>
            </a:p>
            <a:p>
              <a:pPr algn="ctr"/>
              <a:r>
                <a:rPr lang="en-CA" sz="1200" b="1" dirty="0">
                  <a:latin typeface="Arial Narrow" panose="020B0606020202030204" pitchFamily="34" charset="0"/>
                </a:rPr>
                <a:t>or</a:t>
              </a:r>
            </a:p>
            <a:p>
              <a:pPr algn="ctr"/>
              <a:r>
                <a:rPr lang="en-CA" sz="1200" b="1" dirty="0">
                  <a:latin typeface="Arial Narrow" panose="020B0606020202030204" pitchFamily="34" charset="0"/>
                </a:rPr>
                <a:t>More</a:t>
              </a:r>
            </a:p>
          </p:txBody>
        </p:sp>
      </p:grpSp>
      <p:grpSp>
        <p:nvGrpSpPr>
          <p:cNvPr id="4" name="Group 7"/>
          <p:cNvGrpSpPr/>
          <p:nvPr/>
        </p:nvGrpSpPr>
        <p:grpSpPr>
          <a:xfrm>
            <a:off x="4174837" y="3266337"/>
            <a:ext cx="1035666" cy="662906"/>
            <a:chOff x="4174837" y="3266337"/>
            <a:chExt cx="903205" cy="662906"/>
          </a:xfrm>
        </p:grpSpPr>
        <p:sp>
          <p:nvSpPr>
            <p:cNvPr id="78" name="Right Arrow 77"/>
            <p:cNvSpPr/>
            <p:nvPr/>
          </p:nvSpPr>
          <p:spPr>
            <a:xfrm>
              <a:off x="4358945" y="3676050"/>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79" name="TextBox 78"/>
            <p:cNvSpPr txBox="1"/>
            <p:nvPr/>
          </p:nvSpPr>
          <p:spPr>
            <a:xfrm>
              <a:off x="4174837" y="3266337"/>
              <a:ext cx="903205" cy="461665"/>
            </a:xfrm>
            <a:prstGeom prst="rect">
              <a:avLst/>
            </a:prstGeom>
            <a:noFill/>
          </p:spPr>
          <p:txBody>
            <a:bodyPr wrap="square" rtlCol="0">
              <a:spAutoFit/>
            </a:bodyPr>
            <a:lstStyle/>
            <a:p>
              <a:pPr algn="ctr"/>
              <a:r>
                <a:rPr lang="en-CA" sz="1200" b="1" dirty="0">
                  <a:latin typeface="Arial Narrow" panose="020B0606020202030204" pitchFamily="34" charset="0"/>
                </a:rPr>
                <a:t>Contributing To</a:t>
              </a:r>
            </a:p>
          </p:txBody>
        </p:sp>
      </p:grpSp>
      <p:grpSp>
        <p:nvGrpSpPr>
          <p:cNvPr id="5" name="Group 3"/>
          <p:cNvGrpSpPr/>
          <p:nvPr/>
        </p:nvGrpSpPr>
        <p:grpSpPr>
          <a:xfrm>
            <a:off x="5082864" y="1582504"/>
            <a:ext cx="1534849" cy="3740680"/>
            <a:chOff x="5082864" y="1582504"/>
            <a:chExt cx="1534849" cy="3740680"/>
          </a:xfrm>
        </p:grpSpPr>
        <p:sp>
          <p:nvSpPr>
            <p:cNvPr id="73" name="TextBox 72"/>
            <p:cNvSpPr txBox="1"/>
            <p:nvPr/>
          </p:nvSpPr>
          <p:spPr>
            <a:xfrm>
              <a:off x="5082864" y="2014586"/>
              <a:ext cx="1526966" cy="3308598"/>
            </a:xfrm>
            <a:prstGeom prst="rect">
              <a:avLst/>
            </a:prstGeom>
            <a:solidFill>
              <a:srgbClr val="FFFF00"/>
            </a:solidFill>
          </p:spPr>
          <p:txBody>
            <a:bodyPr wrap="square" rtlCol="0">
              <a:spAutoFit/>
            </a:bodyPr>
            <a:lstStyle/>
            <a:p>
              <a:endParaRPr lang="en-CA" sz="1100" dirty="0">
                <a:latin typeface="Arial Narrow" panose="020B0606020202030204" pitchFamily="34" charset="0"/>
              </a:endParaRPr>
            </a:p>
            <a:p>
              <a:r>
                <a:rPr lang="en-CA" sz="1100" b="1" i="1" dirty="0">
                  <a:latin typeface="Arial Narrow" panose="020B0606020202030204" pitchFamily="34" charset="0"/>
                </a:rPr>
                <a:t>• Physical pain</a:t>
              </a:r>
            </a:p>
            <a:p>
              <a:endParaRPr lang="en-CA" sz="1100" b="1" i="1" dirty="0">
                <a:latin typeface="Arial Narrow" panose="020B0606020202030204" pitchFamily="34" charset="0"/>
              </a:endParaRPr>
            </a:p>
            <a:p>
              <a:r>
                <a:rPr lang="en-CA" sz="1100" b="1" i="1" dirty="0">
                  <a:latin typeface="Arial Narrow" panose="020B0606020202030204" pitchFamily="34" charset="0"/>
                </a:rPr>
                <a:t>• Sensory over/under</a:t>
              </a:r>
            </a:p>
            <a:p>
              <a:r>
                <a:rPr lang="en-CA" sz="1100" b="1" i="1" dirty="0">
                  <a:latin typeface="Arial Narrow" panose="020B0606020202030204" pitchFamily="34" charset="0"/>
                </a:rPr>
                <a:t>   load</a:t>
              </a:r>
            </a:p>
            <a:p>
              <a:endParaRPr lang="en-CA" sz="1100" b="1" i="1" dirty="0">
                <a:latin typeface="Arial Narrow" panose="020B0606020202030204" pitchFamily="34" charset="0"/>
              </a:endParaRPr>
            </a:p>
            <a:p>
              <a:r>
                <a:rPr lang="en-CA" sz="1100" b="1" i="1" dirty="0">
                  <a:latin typeface="Arial Narrow" panose="020B0606020202030204" pitchFamily="34" charset="0"/>
                </a:rPr>
                <a:t>• Psychological distress</a:t>
              </a:r>
            </a:p>
            <a:p>
              <a:endParaRPr lang="en-CA" sz="1100" b="1" i="1" dirty="0">
                <a:latin typeface="Arial Narrow" panose="020B0606020202030204" pitchFamily="34" charset="0"/>
              </a:endParaRPr>
            </a:p>
            <a:p>
              <a:r>
                <a:rPr lang="en-CA" sz="1100" b="1" i="1" dirty="0">
                  <a:latin typeface="Arial Narrow" panose="020B0606020202030204" pitchFamily="34" charset="0"/>
                </a:rPr>
                <a:t>• Speech/hearing</a:t>
              </a:r>
            </a:p>
            <a:p>
              <a:r>
                <a:rPr lang="en-CA" sz="1100" b="1" i="1" dirty="0">
                  <a:latin typeface="Arial Narrow" panose="020B0606020202030204" pitchFamily="34" charset="0"/>
                </a:rPr>
                <a:t>   limitations</a:t>
              </a:r>
            </a:p>
            <a:p>
              <a:endParaRPr lang="en-CA" sz="1100" b="1" i="1" dirty="0">
                <a:latin typeface="Arial Narrow" panose="020B0606020202030204" pitchFamily="34" charset="0"/>
              </a:endParaRPr>
            </a:p>
            <a:p>
              <a:r>
                <a:rPr lang="en-CA" sz="1100" b="1" i="1" dirty="0">
                  <a:latin typeface="Arial Narrow" panose="020B0606020202030204" pitchFamily="34" charset="0"/>
                </a:rPr>
                <a:t>• PTSD/Trauma</a:t>
              </a:r>
            </a:p>
            <a:p>
              <a:endParaRPr lang="en-CA" sz="1100" b="1" i="1" dirty="0">
                <a:latin typeface="Arial Narrow" panose="020B0606020202030204" pitchFamily="34" charset="0"/>
              </a:endParaRPr>
            </a:p>
            <a:p>
              <a:r>
                <a:rPr lang="en-CA" sz="1100" b="1" i="1" dirty="0">
                  <a:latin typeface="Arial Narrow" panose="020B0606020202030204" pitchFamily="34" charset="0"/>
                </a:rPr>
                <a:t>• Environmental stress</a:t>
              </a:r>
            </a:p>
            <a:p>
              <a:endParaRPr lang="en-CA" sz="1100" b="1" i="1" dirty="0">
                <a:latin typeface="Arial Narrow" panose="020B0606020202030204" pitchFamily="34" charset="0"/>
              </a:endParaRPr>
            </a:p>
            <a:p>
              <a:r>
                <a:rPr lang="en-CA" sz="1100" b="1" i="1" dirty="0">
                  <a:latin typeface="Arial Narrow" panose="020B0606020202030204" pitchFamily="34" charset="0"/>
                </a:rPr>
                <a:t>• Neglect/Abuse,</a:t>
              </a:r>
            </a:p>
            <a:p>
              <a:r>
                <a:rPr lang="en-CA" sz="1100" b="1" i="1" dirty="0">
                  <a:latin typeface="Arial Narrow" panose="020B0606020202030204" pitchFamily="34" charset="0"/>
                </a:rPr>
                <a:t>   Isolation/Loneliness</a:t>
              </a:r>
            </a:p>
            <a:p>
              <a:endParaRPr lang="en-CA" sz="1100" b="1" i="1" dirty="0">
                <a:latin typeface="Arial Narrow" panose="020B0606020202030204" pitchFamily="34" charset="0"/>
              </a:endParaRPr>
            </a:p>
            <a:p>
              <a:r>
                <a:rPr lang="en-CA" sz="1100" b="1" i="1" dirty="0">
                  <a:latin typeface="Arial Narrow" panose="020B0606020202030204" pitchFamily="34" charset="0"/>
                </a:rPr>
                <a:t>• Supporter 4 outs</a:t>
              </a:r>
            </a:p>
          </p:txBody>
        </p:sp>
        <p:sp>
          <p:nvSpPr>
            <p:cNvPr id="80" name="TextBox 79"/>
            <p:cNvSpPr txBox="1"/>
            <p:nvPr/>
          </p:nvSpPr>
          <p:spPr>
            <a:xfrm>
              <a:off x="5090747" y="1582504"/>
              <a:ext cx="1526966" cy="461665"/>
            </a:xfrm>
            <a:prstGeom prst="rect">
              <a:avLst/>
            </a:prstGeom>
            <a:noFill/>
          </p:spPr>
          <p:txBody>
            <a:bodyPr wrap="square" rtlCol="0">
              <a:spAutoFit/>
            </a:bodyPr>
            <a:lstStyle/>
            <a:p>
              <a:pPr algn="ctr"/>
              <a:r>
                <a:rPr lang="en-US" sz="1200" b="1" i="1" dirty="0">
                  <a:latin typeface="Arial Narrow" panose="020B0606020202030204" pitchFamily="34" charset="0"/>
                </a:rPr>
                <a:t>LIVING &amp; LEARNING</a:t>
              </a:r>
            </a:p>
            <a:p>
              <a:pPr algn="ctr"/>
              <a:r>
                <a:rPr lang="en-US" sz="1200" b="1" i="1" dirty="0">
                  <a:latin typeface="Arial Narrow" panose="020B0606020202030204" pitchFamily="34" charset="0"/>
                </a:rPr>
                <a:t>CHALLENGES</a:t>
              </a:r>
              <a:endParaRPr lang="en-CA" sz="1200" b="1" i="1" dirty="0">
                <a:latin typeface="Arial Narrow" panose="020B0606020202030204" pitchFamily="34" charset="0"/>
              </a:endParaRPr>
            </a:p>
          </p:txBody>
        </p:sp>
      </p:grpSp>
      <p:grpSp>
        <p:nvGrpSpPr>
          <p:cNvPr id="6" name="Group 9"/>
          <p:cNvGrpSpPr/>
          <p:nvPr/>
        </p:nvGrpSpPr>
        <p:grpSpPr>
          <a:xfrm>
            <a:off x="6601947" y="3121510"/>
            <a:ext cx="903205" cy="1108648"/>
            <a:chOff x="6507351" y="3121510"/>
            <a:chExt cx="903205" cy="1108648"/>
          </a:xfrm>
        </p:grpSpPr>
        <p:grpSp>
          <p:nvGrpSpPr>
            <p:cNvPr id="7" name="Group 45"/>
            <p:cNvGrpSpPr/>
            <p:nvPr/>
          </p:nvGrpSpPr>
          <p:grpSpPr>
            <a:xfrm>
              <a:off x="6564978" y="3392626"/>
              <a:ext cx="697094" cy="837532"/>
              <a:chOff x="5942618" y="2546123"/>
              <a:chExt cx="988695" cy="832662"/>
            </a:xfrm>
          </p:grpSpPr>
          <p:sp>
            <p:nvSpPr>
              <p:cNvPr id="64" name="Right Arrow 63"/>
              <p:cNvSpPr/>
              <p:nvPr/>
            </p:nvSpPr>
            <p:spPr>
              <a:xfrm>
                <a:off x="5942618" y="2845598"/>
                <a:ext cx="485175" cy="225166"/>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5" name="Right Arrow 64"/>
              <p:cNvSpPr/>
              <p:nvPr/>
            </p:nvSpPr>
            <p:spPr>
              <a:xfrm rot="19228095">
                <a:off x="6348108" y="2546123"/>
                <a:ext cx="583202" cy="26375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6" name="Right Arrow 65"/>
              <p:cNvSpPr/>
              <p:nvPr/>
            </p:nvSpPr>
            <p:spPr>
              <a:xfrm rot="2371905" flipV="1">
                <a:off x="6348111" y="3115033"/>
                <a:ext cx="583202" cy="26375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81" name="TextBox 80"/>
            <p:cNvSpPr txBox="1"/>
            <p:nvPr/>
          </p:nvSpPr>
          <p:spPr>
            <a:xfrm>
              <a:off x="6507351" y="3121510"/>
              <a:ext cx="903205" cy="276999"/>
            </a:xfrm>
            <a:prstGeom prst="rect">
              <a:avLst/>
            </a:prstGeom>
            <a:noFill/>
          </p:spPr>
          <p:txBody>
            <a:bodyPr wrap="square" rtlCol="0">
              <a:spAutoFit/>
            </a:bodyPr>
            <a:lstStyle/>
            <a:p>
              <a:pPr algn="ctr"/>
              <a:r>
                <a:rPr lang="en-CA" sz="1200" b="1" dirty="0">
                  <a:latin typeface="Arial Narrow" panose="020B0606020202030204" pitchFamily="34" charset="0"/>
                </a:rPr>
                <a:t>Resulting In</a:t>
              </a:r>
            </a:p>
          </p:txBody>
        </p:sp>
      </p:grpSp>
      <p:grpSp>
        <p:nvGrpSpPr>
          <p:cNvPr id="8" name="Group 10"/>
          <p:cNvGrpSpPr/>
          <p:nvPr/>
        </p:nvGrpSpPr>
        <p:grpSpPr>
          <a:xfrm>
            <a:off x="7359320" y="1941181"/>
            <a:ext cx="2273849" cy="3564448"/>
            <a:chOff x="7304139" y="1941181"/>
            <a:chExt cx="2273849" cy="3564448"/>
          </a:xfrm>
        </p:grpSpPr>
        <p:sp>
          <p:nvSpPr>
            <p:cNvPr id="69" name="24-Point Star 68"/>
            <p:cNvSpPr/>
            <p:nvPr/>
          </p:nvSpPr>
          <p:spPr>
            <a:xfrm>
              <a:off x="7348571" y="3882909"/>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0" name="24-Point Star 69"/>
            <p:cNvSpPr/>
            <p:nvPr/>
          </p:nvSpPr>
          <p:spPr>
            <a:xfrm>
              <a:off x="7304139" y="2225603"/>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1" name="TextBox 70"/>
            <p:cNvSpPr txBox="1"/>
            <p:nvPr/>
          </p:nvSpPr>
          <p:spPr>
            <a:xfrm>
              <a:off x="7371446" y="2551491"/>
              <a:ext cx="2080371" cy="938719"/>
            </a:xfrm>
            <a:prstGeom prst="rect">
              <a:avLst/>
            </a:prstGeom>
            <a:noFill/>
          </p:spPr>
          <p:txBody>
            <a:bodyPr wrap="square" rtlCol="0">
              <a:spAutoFit/>
            </a:bodyPr>
            <a:lstStyle/>
            <a:p>
              <a:pPr algn="ctr"/>
              <a:r>
                <a:rPr lang="en-CA" sz="1600" b="1" i="1" dirty="0">
                  <a:solidFill>
                    <a:schemeClr val="bg1"/>
                  </a:solidFill>
                  <a:latin typeface="Arial Narrow" panose="020B0606020202030204" pitchFamily="34" charset="0"/>
                </a:rPr>
                <a:t>BLOW-OUTS</a:t>
              </a:r>
            </a:p>
            <a:p>
              <a:pPr marL="177800" indent="88900"/>
              <a:r>
                <a:rPr lang="en-US" sz="1300" b="1" i="1" dirty="0">
                  <a:solidFill>
                    <a:schemeClr val="bg1"/>
                  </a:solidFill>
                  <a:latin typeface="Arial Narrow" panose="020B0606020202030204" pitchFamily="34" charset="0"/>
                </a:rPr>
                <a:t>• Repetitive behaviour</a:t>
              </a:r>
            </a:p>
            <a:p>
              <a:pPr marL="177800" indent="88900"/>
              <a:r>
                <a:rPr lang="en-US" sz="1300" b="1" i="1" dirty="0">
                  <a:solidFill>
                    <a:schemeClr val="bg1"/>
                  </a:solidFill>
                  <a:latin typeface="Arial Narrow" panose="020B0606020202030204" pitchFamily="34" charset="0"/>
                </a:rPr>
                <a:t>• 4 functional goals</a:t>
              </a:r>
            </a:p>
            <a:p>
              <a:pPr marL="177800" indent="88900"/>
              <a:r>
                <a:rPr lang="en-US" sz="1300" b="1" i="1" dirty="0">
                  <a:solidFill>
                    <a:schemeClr val="bg1"/>
                  </a:solidFill>
                  <a:latin typeface="Arial Narrow" panose="020B0606020202030204" pitchFamily="34" charset="0"/>
                </a:rPr>
                <a:t>• SIB and aggression</a:t>
              </a:r>
              <a:endParaRPr lang="en-CA" sz="1300" b="1" i="1" dirty="0">
                <a:solidFill>
                  <a:schemeClr val="bg1"/>
                </a:solidFill>
                <a:latin typeface="Arial Narrow" panose="020B0606020202030204" pitchFamily="34" charset="0"/>
              </a:endParaRPr>
            </a:p>
          </p:txBody>
        </p:sp>
        <p:sp>
          <p:nvSpPr>
            <p:cNvPr id="72" name="TextBox 71"/>
            <p:cNvSpPr txBox="1"/>
            <p:nvPr/>
          </p:nvSpPr>
          <p:spPr>
            <a:xfrm>
              <a:off x="7740660" y="4209839"/>
              <a:ext cx="1395495" cy="984885"/>
            </a:xfrm>
            <a:prstGeom prst="rect">
              <a:avLst/>
            </a:prstGeom>
            <a:noFill/>
          </p:spPr>
          <p:txBody>
            <a:bodyPr wrap="square" rtlCol="0">
              <a:spAutoFit/>
            </a:bodyPr>
            <a:lstStyle/>
            <a:p>
              <a:pPr algn="ctr"/>
              <a:r>
                <a:rPr lang="en-CA" sz="1600" b="1" i="1" dirty="0">
                  <a:solidFill>
                    <a:schemeClr val="bg1"/>
                  </a:solidFill>
                  <a:latin typeface="Arial Narrow" panose="020B0606020202030204" pitchFamily="34" charset="0"/>
                </a:rPr>
                <a:t>BLOW-INS</a:t>
              </a:r>
            </a:p>
            <a:p>
              <a:pPr indent="177800"/>
              <a:r>
                <a:rPr lang="en-CA" sz="1400" i="1" dirty="0">
                  <a:solidFill>
                    <a:schemeClr val="bg1"/>
                  </a:solidFill>
                  <a:latin typeface="Arial Narrow" panose="020B0606020202030204" pitchFamily="34" charset="0"/>
                </a:rPr>
                <a:t>• </a:t>
              </a:r>
              <a:r>
                <a:rPr lang="en-CA" sz="1400" b="1" i="1" dirty="0">
                  <a:solidFill>
                    <a:schemeClr val="bg1"/>
                  </a:solidFill>
                  <a:latin typeface="Arial Narrow" panose="020B0606020202030204" pitchFamily="34" charset="0"/>
                </a:rPr>
                <a:t>Withdrawal</a:t>
              </a:r>
            </a:p>
            <a:p>
              <a:pPr indent="177800"/>
              <a:r>
                <a:rPr lang="en-CA" sz="1400" b="1" i="1" dirty="0">
                  <a:solidFill>
                    <a:schemeClr val="bg1"/>
                  </a:solidFill>
                  <a:latin typeface="Arial Narrow" panose="020B0606020202030204" pitchFamily="34" charset="0"/>
                </a:rPr>
                <a:t>• Compliance</a:t>
              </a:r>
            </a:p>
            <a:p>
              <a:pPr indent="177800"/>
              <a:r>
                <a:rPr lang="en-CA" sz="1400" b="1" i="1" dirty="0">
                  <a:solidFill>
                    <a:schemeClr val="bg1"/>
                  </a:solidFill>
                  <a:latin typeface="Arial Narrow" panose="020B0606020202030204" pitchFamily="34" charset="0"/>
                </a:rPr>
                <a:t>• Depression</a:t>
              </a:r>
            </a:p>
          </p:txBody>
        </p:sp>
        <p:sp>
          <p:nvSpPr>
            <p:cNvPr id="82" name="TextBox 81"/>
            <p:cNvSpPr txBox="1"/>
            <p:nvPr/>
          </p:nvSpPr>
          <p:spPr>
            <a:xfrm>
              <a:off x="7389133" y="1941181"/>
              <a:ext cx="2059427" cy="276999"/>
            </a:xfrm>
            <a:prstGeom prst="rect">
              <a:avLst/>
            </a:prstGeom>
            <a:noFill/>
          </p:spPr>
          <p:txBody>
            <a:bodyPr wrap="square" rtlCol="0">
              <a:spAutoFit/>
            </a:bodyPr>
            <a:lstStyle/>
            <a:p>
              <a:pPr algn="ctr"/>
              <a:r>
                <a:rPr lang="en-US" sz="1200" b="1" i="1" dirty="0">
                  <a:latin typeface="Arial Narrow" panose="020B0606020202030204" pitchFamily="34" charset="0"/>
                </a:rPr>
                <a:t>ANXIOUS REACTIONS</a:t>
              </a:r>
              <a:endParaRPr lang="en-CA" sz="1200" b="1" i="1" dirty="0">
                <a:latin typeface="Arial Narrow" panose="020B0606020202030204" pitchFamily="34" charset="0"/>
              </a:endParaRPr>
            </a:p>
          </p:txBody>
        </p:sp>
      </p:grpSp>
      <p:grpSp>
        <p:nvGrpSpPr>
          <p:cNvPr id="9" name="Group 20"/>
          <p:cNvGrpSpPr/>
          <p:nvPr/>
        </p:nvGrpSpPr>
        <p:grpSpPr>
          <a:xfrm>
            <a:off x="9408983" y="2428215"/>
            <a:ext cx="2147141" cy="2308485"/>
            <a:chOff x="9408983" y="2428215"/>
            <a:chExt cx="2147141" cy="2308485"/>
          </a:xfrm>
        </p:grpSpPr>
        <p:sp>
          <p:nvSpPr>
            <p:cNvPr id="68" name="TextBox 67"/>
            <p:cNvSpPr txBox="1"/>
            <p:nvPr/>
          </p:nvSpPr>
          <p:spPr>
            <a:xfrm>
              <a:off x="10254524" y="2705375"/>
              <a:ext cx="1301600" cy="2031325"/>
            </a:xfrm>
            <a:prstGeom prst="rect">
              <a:avLst/>
            </a:prstGeom>
            <a:solidFill>
              <a:srgbClr val="F2850E"/>
            </a:solidFill>
          </p:spPr>
          <p:txBody>
            <a:bodyPr wrap="square" rtlCol="0">
              <a:spAutoFit/>
            </a:bodyPr>
            <a:lstStyle/>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Only Behavioural Interventions </a:t>
              </a:r>
            </a:p>
            <a:p>
              <a:pPr algn="ctr"/>
              <a:r>
                <a:rPr lang="en-US" sz="1400" b="1" i="1" dirty="0">
                  <a:solidFill>
                    <a:schemeClr val="bg1"/>
                  </a:solidFill>
                  <a:latin typeface="Arial Narrow" panose="020B0606020202030204" pitchFamily="34" charset="0"/>
                </a:rPr>
                <a:t>Without</a:t>
              </a:r>
            </a:p>
            <a:p>
              <a:pPr algn="ctr"/>
              <a:r>
                <a:rPr lang="en-CA" sz="1400" b="1" i="1" dirty="0">
                  <a:solidFill>
                    <a:schemeClr val="bg1"/>
                  </a:solidFill>
                  <a:latin typeface="Arial Narrow" panose="020B0606020202030204" pitchFamily="34" charset="0"/>
                </a:rPr>
                <a:t>Primary Care As Recommended</a:t>
              </a:r>
            </a:p>
            <a:p>
              <a:pPr algn="ctr"/>
              <a:endParaRPr lang="en-CA" sz="1400" i="1" dirty="0">
                <a:solidFill>
                  <a:schemeClr val="bg1"/>
                </a:solidFill>
                <a:latin typeface="Arial Narrow" panose="020B0606020202030204" pitchFamily="34" charset="0"/>
              </a:endParaRPr>
            </a:p>
          </p:txBody>
        </p:sp>
        <p:sp>
          <p:nvSpPr>
            <p:cNvPr id="83" name="Right Arrow 82"/>
            <p:cNvSpPr/>
            <p:nvPr/>
          </p:nvSpPr>
          <p:spPr>
            <a:xfrm>
              <a:off x="9677917" y="3758382"/>
              <a:ext cx="312021" cy="22648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4" name="Right Arrow 83"/>
            <p:cNvSpPr/>
            <p:nvPr/>
          </p:nvSpPr>
          <p:spPr>
            <a:xfrm rot="3028095">
              <a:off x="9354101" y="3457155"/>
              <a:ext cx="375063" cy="26529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5" name="Right Arrow 84"/>
            <p:cNvSpPr/>
            <p:nvPr/>
          </p:nvSpPr>
          <p:spPr>
            <a:xfrm rot="7771905" flipH="1">
              <a:off x="9354099" y="4029392"/>
              <a:ext cx="375063" cy="26529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6" name="TextBox 85"/>
            <p:cNvSpPr txBox="1"/>
            <p:nvPr/>
          </p:nvSpPr>
          <p:spPr>
            <a:xfrm>
              <a:off x="9472617" y="3127837"/>
              <a:ext cx="903205" cy="461665"/>
            </a:xfrm>
            <a:prstGeom prst="rect">
              <a:avLst/>
            </a:prstGeom>
            <a:noFill/>
          </p:spPr>
          <p:txBody>
            <a:bodyPr wrap="square" rtlCol="0">
              <a:spAutoFit/>
            </a:bodyPr>
            <a:lstStyle/>
            <a:p>
              <a:pPr algn="ctr"/>
              <a:r>
                <a:rPr lang="en-CA" sz="1200" b="1" dirty="0">
                  <a:latin typeface="Arial Narrow" panose="020B0606020202030204" pitchFamily="34" charset="0"/>
                </a:rPr>
                <a:t>Supporter</a:t>
              </a:r>
            </a:p>
            <a:p>
              <a:pPr algn="ctr"/>
              <a:r>
                <a:rPr lang="en-CA" sz="1200" b="1" dirty="0">
                  <a:latin typeface="Arial Narrow" panose="020B0606020202030204" pitchFamily="34" charset="0"/>
                </a:rPr>
                <a:t>Response</a:t>
              </a:r>
            </a:p>
          </p:txBody>
        </p:sp>
        <p:sp>
          <p:nvSpPr>
            <p:cNvPr id="87" name="TextBox 86"/>
            <p:cNvSpPr txBox="1"/>
            <p:nvPr/>
          </p:nvSpPr>
          <p:spPr>
            <a:xfrm>
              <a:off x="10254524" y="2428215"/>
              <a:ext cx="1225119" cy="276999"/>
            </a:xfrm>
            <a:prstGeom prst="rect">
              <a:avLst/>
            </a:prstGeom>
            <a:noFill/>
          </p:spPr>
          <p:txBody>
            <a:bodyPr wrap="square" rtlCol="0">
              <a:spAutoFit/>
            </a:bodyPr>
            <a:lstStyle/>
            <a:p>
              <a:pPr algn="ctr"/>
              <a:r>
                <a:rPr lang="en-US" sz="1200" b="1" dirty="0">
                  <a:latin typeface="Arial Narrow" panose="020B0606020202030204" pitchFamily="34" charset="0"/>
                </a:rPr>
                <a:t>IF</a:t>
              </a:r>
              <a:endParaRPr lang="en-CA" sz="1200" b="1" dirty="0">
                <a:latin typeface="Arial Narrow" panose="020B0606020202030204" pitchFamily="34" charset="0"/>
              </a:endParaRPr>
            </a:p>
          </p:txBody>
        </p:sp>
      </p:grpSp>
      <p:grpSp>
        <p:nvGrpSpPr>
          <p:cNvPr id="10" name="Group 19"/>
          <p:cNvGrpSpPr/>
          <p:nvPr/>
        </p:nvGrpSpPr>
        <p:grpSpPr>
          <a:xfrm>
            <a:off x="1754675" y="926285"/>
            <a:ext cx="3018281" cy="5912372"/>
            <a:chOff x="1802300" y="964385"/>
            <a:chExt cx="3018281" cy="5912372"/>
          </a:xfrm>
        </p:grpSpPr>
        <p:grpSp>
          <p:nvGrpSpPr>
            <p:cNvPr id="11" name="Group 17"/>
            <p:cNvGrpSpPr/>
            <p:nvPr/>
          </p:nvGrpSpPr>
          <p:grpSpPr>
            <a:xfrm>
              <a:off x="1802300" y="964385"/>
              <a:ext cx="3018281" cy="5912372"/>
              <a:chOff x="1802300" y="964385"/>
              <a:chExt cx="3018281" cy="5912372"/>
            </a:xfrm>
          </p:grpSpPr>
          <p:sp>
            <p:nvSpPr>
              <p:cNvPr id="88" name="TextBox 87"/>
              <p:cNvSpPr txBox="1"/>
              <p:nvPr/>
            </p:nvSpPr>
            <p:spPr>
              <a:xfrm>
                <a:off x="2324100" y="1398334"/>
                <a:ext cx="2019299" cy="5478423"/>
              </a:xfrm>
              <a:prstGeom prst="rect">
                <a:avLst/>
              </a:prstGeom>
              <a:solidFill>
                <a:srgbClr val="7F501A"/>
              </a:solidFill>
            </p:spPr>
            <p:txBody>
              <a:bodyPr wrap="square" rtlCol="0">
                <a:spAutoFit/>
              </a:bodyPr>
              <a:lstStyle/>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Gastrointestinal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infections</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r>
                  <a:rPr lang="en-US" sz="1100" b="1" i="1" dirty="0">
                    <a:solidFill>
                      <a:schemeClr val="bg1"/>
                    </a:solidFill>
                    <a:latin typeface="Arial Narrow" panose="020B0606020202030204" pitchFamily="34" charset="0"/>
                  </a:rPr>
                  <a:t>  - imbalances</a:t>
                </a:r>
              </a:p>
              <a:p>
                <a:pPr>
                  <a:lnSpc>
                    <a:spcPts val="1200"/>
                  </a:lnSpc>
                </a:pPr>
                <a:r>
                  <a:rPr lang="en-US" sz="1100" b="1" i="1" dirty="0">
                    <a:solidFill>
                      <a:schemeClr val="bg1"/>
                    </a:solidFill>
                    <a:latin typeface="Arial Narrow" panose="020B0606020202030204" pitchFamily="34" charset="0"/>
                  </a:rPr>
                  <a:t>    (e.g. vitamins/minerals)</a:t>
                </a:r>
              </a:p>
              <a:p>
                <a:pPr>
                  <a:lnSpc>
                    <a:spcPts val="1200"/>
                  </a:lnSpc>
                </a:pPr>
                <a:r>
                  <a:rPr lang="en-US" sz="1100" b="1" i="1" dirty="0">
                    <a:solidFill>
                      <a:schemeClr val="bg1"/>
                    </a:solidFill>
                    <a:latin typeface="Arial Narrow" panose="020B0606020202030204" pitchFamily="34" charset="0"/>
                  </a:rPr>
                  <a:t>  - physical pain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Mental &amp; Neurological</a:t>
                </a:r>
              </a:p>
              <a:p>
                <a:pPr>
                  <a:lnSpc>
                    <a:spcPts val="1200"/>
                  </a:lnSpc>
                </a:pPr>
                <a:r>
                  <a:rPr lang="en-US" sz="1100" b="1" i="1" dirty="0">
                    <a:solidFill>
                      <a:schemeClr val="bg1"/>
                    </a:solidFill>
                    <a:latin typeface="Arial Narrow" panose="020B0606020202030204" pitchFamily="34" charset="0"/>
                  </a:rPr>
                  <a:t>e.g. seizures and mood disorders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Brain Imbalances</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inflammations</a:t>
                </a:r>
              </a:p>
              <a:p>
                <a:pPr>
                  <a:lnSpc>
                    <a:spcPts val="1200"/>
                  </a:lnSpc>
                </a:pPr>
                <a:r>
                  <a:rPr lang="en-US" sz="1100" b="1" i="1" dirty="0">
                    <a:solidFill>
                      <a:schemeClr val="bg1"/>
                    </a:solidFill>
                    <a:latin typeface="Arial Narrow" panose="020B0606020202030204" pitchFamily="34" charset="0"/>
                  </a:rPr>
                  <a:t>  - coherence (lack of)</a:t>
                </a:r>
              </a:p>
              <a:p>
                <a:pPr>
                  <a:lnSpc>
                    <a:spcPts val="1200"/>
                  </a:lnSpc>
                </a:pPr>
                <a:r>
                  <a:rPr lang="en-US" sz="1100" b="1" i="1" dirty="0">
                    <a:solidFill>
                      <a:schemeClr val="bg1"/>
                    </a:solidFill>
                    <a:latin typeface="Arial Narrow" panose="020B0606020202030204" pitchFamily="34" charset="0"/>
                  </a:rPr>
                  <a:t>  - under development</a:t>
                </a:r>
              </a:p>
              <a:p>
                <a:pPr>
                  <a:lnSpc>
                    <a:spcPts val="1200"/>
                  </a:lnSpc>
                </a:pPr>
                <a:r>
                  <a:rPr lang="en-US" sz="1100" b="1" i="1" dirty="0">
                    <a:solidFill>
                      <a:schemeClr val="bg1"/>
                    </a:solidFill>
                    <a:latin typeface="Arial Narrow" panose="020B0606020202030204" pitchFamily="34" charset="0"/>
                  </a:rPr>
                  <a:t>  - motor planning problems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Sensory Integration</a:t>
                </a:r>
              </a:p>
              <a:p>
                <a:pPr>
                  <a:lnSpc>
                    <a:spcPts val="1200"/>
                  </a:lnSpc>
                </a:pPr>
                <a:r>
                  <a:rPr lang="en-US" sz="1100" i="1" dirty="0">
                    <a:solidFill>
                      <a:schemeClr val="bg1"/>
                    </a:solidFill>
                    <a:latin typeface="Arial Narrow" panose="020B0606020202030204" pitchFamily="34" charset="0"/>
                  </a:rPr>
                  <a:t>  and Processing  </a:t>
                </a:r>
              </a:p>
              <a:p>
                <a:pPr>
                  <a:lnSpc>
                    <a:spcPts val="1200"/>
                  </a:lnSpc>
                </a:pPr>
                <a:r>
                  <a:rPr lang="en-US" sz="1100" b="1" i="1" dirty="0">
                    <a:solidFill>
                      <a:schemeClr val="bg1"/>
                    </a:solidFill>
                    <a:latin typeface="Arial Narrow" panose="020B0606020202030204" pitchFamily="34" charset="0"/>
                  </a:rPr>
                  <a:t>- hyper/hypo activation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Human Energy</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sensitivities</a:t>
                </a:r>
              </a:p>
              <a:p>
                <a:pPr>
                  <a:lnSpc>
                    <a:spcPts val="1200"/>
                  </a:lnSpc>
                </a:pPr>
                <a:r>
                  <a:rPr lang="en-US" sz="1100" b="1" i="1" dirty="0">
                    <a:solidFill>
                      <a:schemeClr val="bg1"/>
                    </a:solidFill>
                    <a:latin typeface="Arial Narrow" panose="020B0606020202030204" pitchFamily="34" charset="0"/>
                  </a:rPr>
                  <a:t>   (e.g. EMF/ RWF)</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Cellular </a:t>
                </a:r>
              </a:p>
              <a:p>
                <a:pPr>
                  <a:lnSpc>
                    <a:spcPts val="1200"/>
                  </a:lnSpc>
                </a:pPr>
                <a:r>
                  <a:rPr lang="en-US" sz="1100" b="1" i="1" dirty="0">
                    <a:solidFill>
                      <a:schemeClr val="bg1"/>
                    </a:solidFill>
                    <a:latin typeface="Arial Narrow" panose="020B0606020202030204" pitchFamily="34" charset="0"/>
                  </a:rPr>
                  <a:t>  - mitochondria dysfunction</a:t>
                </a:r>
              </a:p>
              <a:p>
                <a:pPr>
                  <a:lnSpc>
                    <a:spcPts val="1200"/>
                  </a:lnSpc>
                </a:pPr>
                <a:endParaRPr lang="en-US" sz="6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Emotional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fears and phobias</a:t>
                </a:r>
              </a:p>
              <a:p>
                <a:pPr>
                  <a:lnSpc>
                    <a:spcPts val="1200"/>
                  </a:lnSpc>
                </a:pPr>
                <a:endParaRPr lang="en-US" sz="8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Adrenal Glands </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over production of cortisol</a:t>
                </a:r>
              </a:p>
            </p:txBody>
          </p:sp>
          <p:sp>
            <p:nvSpPr>
              <p:cNvPr id="89" name="TextBox 88"/>
              <p:cNvSpPr txBox="1"/>
              <p:nvPr/>
            </p:nvSpPr>
            <p:spPr>
              <a:xfrm>
                <a:off x="1802300" y="964385"/>
                <a:ext cx="3018281" cy="461665"/>
              </a:xfrm>
              <a:prstGeom prst="rect">
                <a:avLst/>
              </a:prstGeom>
              <a:noFill/>
            </p:spPr>
            <p:txBody>
              <a:bodyPr wrap="square" rtlCol="0">
                <a:spAutoFit/>
              </a:bodyPr>
              <a:lstStyle/>
              <a:p>
                <a:pPr algn="ctr"/>
                <a:r>
                  <a:rPr lang="en-US" sz="1200" b="1" i="1" dirty="0">
                    <a:latin typeface="Arial Narrow" panose="020B0606020202030204" pitchFamily="34" charset="0"/>
                  </a:rPr>
                  <a:t>CO-OCCURRING CONDITIONS AND </a:t>
                </a:r>
              </a:p>
              <a:p>
                <a:pPr algn="ctr"/>
                <a:r>
                  <a:rPr lang="en-US" sz="1200" b="1" i="1" dirty="0">
                    <a:latin typeface="Arial Narrow" panose="020B0606020202030204" pitchFamily="34" charset="0"/>
                  </a:rPr>
                  <a:t>AREAS OF POTENTIAL UNMET NEEDS</a:t>
                </a:r>
                <a:endParaRPr lang="en-CA" sz="1200" b="1" i="1" dirty="0">
                  <a:latin typeface="Arial Narrow" panose="020B0606020202030204" pitchFamily="34" charset="0"/>
                </a:endParaRPr>
              </a:p>
            </p:txBody>
          </p:sp>
        </p:grpSp>
        <p:grpSp>
          <p:nvGrpSpPr>
            <p:cNvPr id="12" name="Group 18"/>
            <p:cNvGrpSpPr/>
            <p:nvPr/>
          </p:nvGrpSpPr>
          <p:grpSpPr>
            <a:xfrm>
              <a:off x="2465370" y="1490784"/>
              <a:ext cx="1511839" cy="4962469"/>
              <a:chOff x="2465370" y="1490784"/>
              <a:chExt cx="1511839" cy="4962469"/>
            </a:xfrm>
          </p:grpSpPr>
          <p:sp>
            <p:nvSpPr>
              <p:cNvPr id="90" name="TextBox 89"/>
              <p:cNvSpPr txBox="1"/>
              <p:nvPr/>
            </p:nvSpPr>
            <p:spPr>
              <a:xfrm>
                <a:off x="2486025" y="1490784"/>
                <a:ext cx="1214107"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Gastrointestinal</a:t>
                </a:r>
              </a:p>
            </p:txBody>
          </p:sp>
          <p:sp>
            <p:nvSpPr>
              <p:cNvPr id="91" name="TextBox 90"/>
              <p:cNvSpPr txBox="1"/>
              <p:nvPr/>
            </p:nvSpPr>
            <p:spPr>
              <a:xfrm>
                <a:off x="2476500" y="2550253"/>
                <a:ext cx="1500709"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Mental &amp; Neurological</a:t>
                </a:r>
              </a:p>
            </p:txBody>
          </p:sp>
          <p:sp>
            <p:nvSpPr>
              <p:cNvPr id="92" name="TextBox 91"/>
              <p:cNvSpPr txBox="1"/>
              <p:nvPr/>
            </p:nvSpPr>
            <p:spPr>
              <a:xfrm>
                <a:off x="2486025" y="3006631"/>
                <a:ext cx="1291590"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Brain Imbalances</a:t>
                </a:r>
              </a:p>
            </p:txBody>
          </p:sp>
          <p:sp>
            <p:nvSpPr>
              <p:cNvPr id="93" name="TextBox 92"/>
              <p:cNvSpPr txBox="1"/>
              <p:nvPr/>
            </p:nvSpPr>
            <p:spPr>
              <a:xfrm>
                <a:off x="2465370" y="3909996"/>
                <a:ext cx="1314099" cy="430887"/>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Sensory Integration</a:t>
                </a:r>
              </a:p>
              <a:p>
                <a:r>
                  <a:rPr lang="en-CA" sz="1100" b="1" dirty="0">
                    <a:solidFill>
                      <a:srgbClr val="7F501A"/>
                    </a:solidFill>
                    <a:latin typeface="Arial Narrow" panose="020B0606020202030204" pitchFamily="34" charset="0"/>
                  </a:rPr>
                  <a:t>and processing</a:t>
                </a:r>
              </a:p>
            </p:txBody>
          </p:sp>
          <p:sp>
            <p:nvSpPr>
              <p:cNvPr id="94" name="TextBox 93"/>
              <p:cNvSpPr txBox="1"/>
              <p:nvPr/>
            </p:nvSpPr>
            <p:spPr>
              <a:xfrm>
                <a:off x="2480887" y="4530785"/>
                <a:ext cx="1038383"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Human Energy</a:t>
                </a:r>
              </a:p>
            </p:txBody>
          </p:sp>
          <p:sp>
            <p:nvSpPr>
              <p:cNvPr id="95" name="TextBox 94"/>
              <p:cNvSpPr txBox="1"/>
              <p:nvPr/>
            </p:nvSpPr>
            <p:spPr>
              <a:xfrm>
                <a:off x="2485330" y="5294912"/>
                <a:ext cx="61978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Cellular</a:t>
                </a:r>
              </a:p>
            </p:txBody>
          </p:sp>
          <p:sp>
            <p:nvSpPr>
              <p:cNvPr id="96" name="TextBox 95"/>
              <p:cNvSpPr txBox="1"/>
              <p:nvPr/>
            </p:nvSpPr>
            <p:spPr>
              <a:xfrm>
                <a:off x="2489765" y="5744249"/>
                <a:ext cx="905204"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Emotional</a:t>
                </a:r>
              </a:p>
            </p:txBody>
          </p:sp>
          <p:sp>
            <p:nvSpPr>
              <p:cNvPr id="97" name="TextBox 96"/>
              <p:cNvSpPr txBox="1"/>
              <p:nvPr/>
            </p:nvSpPr>
            <p:spPr>
              <a:xfrm>
                <a:off x="2470714" y="6191643"/>
                <a:ext cx="10295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Adrenal Glands</a:t>
                </a:r>
              </a:p>
            </p:txBody>
          </p:sp>
        </p:grpSp>
      </p:grpSp>
      <p:grpSp>
        <p:nvGrpSpPr>
          <p:cNvPr id="13" name="Group 48"/>
          <p:cNvGrpSpPr/>
          <p:nvPr/>
        </p:nvGrpSpPr>
        <p:grpSpPr>
          <a:xfrm>
            <a:off x="307876" y="2216775"/>
            <a:ext cx="1521475" cy="3320772"/>
            <a:chOff x="460276" y="2226300"/>
            <a:chExt cx="1521475" cy="3320772"/>
          </a:xfrm>
        </p:grpSpPr>
        <p:sp>
          <p:nvSpPr>
            <p:cNvPr id="50" name="Oval 49"/>
            <p:cNvSpPr/>
            <p:nvPr/>
          </p:nvSpPr>
          <p:spPr>
            <a:xfrm>
              <a:off x="530452" y="2226300"/>
              <a:ext cx="1381125" cy="3320772"/>
            </a:xfrm>
            <a:prstGeom prst="ellipse">
              <a:avLst/>
            </a:prstGeom>
            <a:solidFill>
              <a:srgbClr val="7978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1" name="TextBox 50"/>
            <p:cNvSpPr txBox="1"/>
            <p:nvPr/>
          </p:nvSpPr>
          <p:spPr>
            <a:xfrm>
              <a:off x="460276" y="2637453"/>
              <a:ext cx="1521475" cy="2585323"/>
            </a:xfrm>
            <a:prstGeom prst="rect">
              <a:avLst/>
            </a:prstGeom>
            <a:noFill/>
          </p:spPr>
          <p:txBody>
            <a:bodyPr wrap="square" rtlCol="0">
              <a:spAutoFit/>
            </a:bodyPr>
            <a:lstStyle/>
            <a:p>
              <a:pPr algn="ctr"/>
              <a:r>
                <a:rPr lang="en-CA" b="1" i="1" dirty="0">
                  <a:solidFill>
                    <a:schemeClr val="bg1"/>
                  </a:solidFill>
                  <a:latin typeface="Arial Narrow" panose="020B0606020202030204" pitchFamily="34" charset="0"/>
                </a:rPr>
                <a:t>People </a:t>
              </a:r>
            </a:p>
            <a:p>
              <a:pPr algn="ctr"/>
              <a:r>
                <a:rPr lang="en-CA" b="1" i="1" dirty="0">
                  <a:solidFill>
                    <a:schemeClr val="bg1"/>
                  </a:solidFill>
                  <a:latin typeface="Arial Narrow" panose="020B0606020202030204" pitchFamily="34" charset="0"/>
                </a:rPr>
                <a:t>with </a:t>
              </a:r>
            </a:p>
            <a:p>
              <a:pPr algn="ctr"/>
              <a:r>
                <a:rPr lang="en-CA" b="1" i="1" dirty="0">
                  <a:solidFill>
                    <a:schemeClr val="bg1"/>
                  </a:solidFill>
                  <a:latin typeface="Arial Narrow" panose="020B0606020202030204" pitchFamily="34" charset="0"/>
                </a:rPr>
                <a:t>Autism and Other Developmental Disabilities</a:t>
              </a:r>
            </a:p>
            <a:p>
              <a:pPr algn="ctr"/>
              <a:r>
                <a:rPr lang="en-CA" b="1" i="1" dirty="0">
                  <a:solidFill>
                    <a:schemeClr val="bg1"/>
                  </a:solidFill>
                  <a:latin typeface="Arial Narrow" panose="020B0606020202030204" pitchFamily="34" charset="0"/>
                </a:rPr>
                <a:t>with </a:t>
              </a:r>
            </a:p>
            <a:p>
              <a:pPr algn="ctr"/>
              <a:r>
                <a:rPr lang="en-CA" b="1" i="1" dirty="0">
                  <a:solidFill>
                    <a:schemeClr val="bg1"/>
                  </a:solidFill>
                  <a:latin typeface="Arial Narrow" panose="020B0606020202030204" pitchFamily="34" charset="0"/>
                </a:rPr>
                <a:t>Complex</a:t>
              </a:r>
            </a:p>
            <a:p>
              <a:pPr algn="ctr"/>
              <a:r>
                <a:rPr lang="en-CA" b="1" i="1" dirty="0">
                  <a:solidFill>
                    <a:schemeClr val="bg1"/>
                  </a:solidFill>
                  <a:latin typeface="Arial Narrow" panose="020B0606020202030204" pitchFamily="34" charset="0"/>
                </a:rPr>
                <a:t>Needs</a:t>
              </a:r>
            </a:p>
          </p:txBody>
        </p:sp>
      </p:grpSp>
      <p:sp>
        <p:nvSpPr>
          <p:cNvPr id="53" name="Slide Number Placeholder 52"/>
          <p:cNvSpPr>
            <a:spLocks noGrp="1"/>
          </p:cNvSpPr>
          <p:nvPr>
            <p:ph type="sldNum" sz="quarter" idx="12"/>
          </p:nvPr>
        </p:nvSpPr>
        <p:spPr/>
        <p:txBody>
          <a:bodyPr/>
          <a:lstStyle/>
          <a:p>
            <a:fld id="{AFE74BE6-3F01-4C25-9B60-2EB5994FEE56}" type="slidenum">
              <a:rPr lang="en-CA" sz="1400" smtClean="0"/>
              <a:pPr/>
              <a:t>25</a:t>
            </a:fld>
            <a:endParaRPr lang="en-CA" sz="1400" dirty="0"/>
          </a:p>
        </p:txBody>
      </p:sp>
    </p:spTree>
    <p:extLst>
      <p:ext uri="{BB962C8B-B14F-4D97-AF65-F5344CB8AC3E}">
        <p14:creationId xmlns:p14="http://schemas.microsoft.com/office/powerpoint/2010/main" val="357751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0-#ppt_w/2"/>
                                          </p:val>
                                        </p:tav>
                                        <p:tav tm="100000">
                                          <p:val>
                                            <p:strVal val="#ppt_x"/>
                                          </p:val>
                                        </p:tav>
                                      </p:tavLst>
                                    </p:anim>
                                    <p:anim calcmode="lin" valueType="num">
                                      <p:cBhvr additive="base">
                                        <p:cTn id="18" dur="500" fill="hold"/>
                                        <p:tgtEl>
                                          <p:spTgt spid="10"/>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0-#ppt_w/2"/>
                                          </p:val>
                                        </p:tav>
                                        <p:tav tm="100000">
                                          <p:val>
                                            <p:strVal val="#ppt_x"/>
                                          </p:val>
                                        </p:tav>
                                      </p:tavLst>
                                    </p:anim>
                                    <p:anim calcmode="lin" valueType="num">
                                      <p:cBhvr additive="base">
                                        <p:cTn id="2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0-#ppt_w/2"/>
                                          </p:val>
                                        </p:tav>
                                        <p:tav tm="100000">
                                          <p:val>
                                            <p:strVal val="#ppt_x"/>
                                          </p:val>
                                        </p:tav>
                                      </p:tavLst>
                                    </p:anim>
                                    <p:anim calcmode="lin" valueType="num">
                                      <p:cBhvr additive="base">
                                        <p:cTn id="28" dur="500" fill="hold"/>
                                        <p:tgtEl>
                                          <p:spTgt spid="5"/>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0-#ppt_w/2"/>
                                          </p:val>
                                        </p:tav>
                                        <p:tav tm="100000">
                                          <p:val>
                                            <p:strVal val="#ppt_x"/>
                                          </p:val>
                                        </p:tav>
                                      </p:tavLst>
                                    </p:anim>
                                    <p:anim calcmode="lin" valueType="num">
                                      <p:cBhvr additive="base">
                                        <p:cTn id="3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1000" fill="hold"/>
                                        <p:tgtEl>
                                          <p:spTgt spid="8"/>
                                        </p:tgtEl>
                                        <p:attrNameLst>
                                          <p:attrName>ppt_w</p:attrName>
                                        </p:attrNameLst>
                                      </p:cBhvr>
                                      <p:tavLst>
                                        <p:tav tm="0">
                                          <p:val>
                                            <p:fltVal val="0"/>
                                          </p:val>
                                        </p:tav>
                                        <p:tav tm="100000">
                                          <p:val>
                                            <p:strVal val="#ppt_w"/>
                                          </p:val>
                                        </p:tav>
                                      </p:tavLst>
                                    </p:anim>
                                    <p:anim calcmode="lin" valueType="num">
                                      <p:cBhvr>
                                        <p:cTn id="38" dur="1000" fill="hold"/>
                                        <p:tgtEl>
                                          <p:spTgt spid="8"/>
                                        </p:tgtEl>
                                        <p:attrNameLst>
                                          <p:attrName>ppt_h</p:attrName>
                                        </p:attrNameLst>
                                      </p:cBhvr>
                                      <p:tavLst>
                                        <p:tav tm="0">
                                          <p:val>
                                            <p:fltVal val="0"/>
                                          </p:val>
                                        </p:tav>
                                        <p:tav tm="100000">
                                          <p:val>
                                            <p:strVal val="#ppt_h"/>
                                          </p:val>
                                        </p:tav>
                                      </p:tavLst>
                                    </p:anim>
                                    <p:anim calcmode="lin" valueType="num">
                                      <p:cBhvr>
                                        <p:cTn id="39" dur="1000" fill="hold"/>
                                        <p:tgtEl>
                                          <p:spTgt spid="8"/>
                                        </p:tgtEl>
                                        <p:attrNameLst>
                                          <p:attrName>style.rotation</p:attrName>
                                        </p:attrNameLst>
                                      </p:cBhvr>
                                      <p:tavLst>
                                        <p:tav tm="0">
                                          <p:val>
                                            <p:fltVal val="90"/>
                                          </p:val>
                                        </p:tav>
                                        <p:tav tm="100000">
                                          <p:val>
                                            <p:fltVal val="0"/>
                                          </p:val>
                                        </p:tav>
                                      </p:tavLst>
                                    </p:anim>
                                    <p:animEffect transition="in" filter="fade">
                                      <p:cBhvr>
                                        <p:cTn id="40" dur="10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0-#ppt_w/2"/>
                                          </p:val>
                                        </p:tav>
                                        <p:tav tm="100000">
                                          <p:val>
                                            <p:strVal val="#ppt_x"/>
                                          </p:val>
                                        </p:tav>
                                      </p:tavLst>
                                    </p:anim>
                                    <p:anim calcmode="lin" valueType="num">
                                      <p:cBhvr additive="base">
                                        <p:cTn id="4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wipe(right)">
                                      <p:cBhvr>
                                        <p:cTn id="5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63287"/>
            <a:ext cx="12192000" cy="7184573"/>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26</a:t>
            </a:fld>
            <a:endParaRPr lang="en-CA" sz="1400" dirty="0">
              <a:solidFill>
                <a:prstClr val="black">
                  <a:tint val="75000"/>
                </a:prstClr>
              </a:solidFill>
            </a:endParaRPr>
          </a:p>
        </p:txBody>
      </p:sp>
      <p:sp>
        <p:nvSpPr>
          <p:cNvPr id="8" name="Rectangle 7">
            <a:extLst>
              <a:ext uri="{FF2B5EF4-FFF2-40B4-BE49-F238E27FC236}">
                <a16:creationId xmlns:a16="http://schemas.microsoft.com/office/drawing/2014/main" id="{CE87A296-9716-4084-AC18-94ECC57CCE0E}"/>
              </a:ext>
            </a:extLst>
          </p:cNvPr>
          <p:cNvSpPr/>
          <p:nvPr/>
        </p:nvSpPr>
        <p:spPr>
          <a:xfrm>
            <a:off x="671804" y="1399592"/>
            <a:ext cx="10832958" cy="3282669"/>
          </a:xfrm>
          <a:prstGeom prst="rect">
            <a:avLst/>
          </a:prstGeom>
          <a:solidFill>
            <a:srgbClr val="9A4E15"/>
          </a:solidFill>
          <a:scene3d>
            <a:camera prst="orthographicFront"/>
            <a:lightRig rig="threePt" dir="t"/>
          </a:scene3d>
          <a:sp3d>
            <a:bevelT/>
          </a:sp3d>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l" rtl="0" eaLnBrk="1" latinLnBrk="0" hangingPunct="1">
              <a:spcBef>
                <a:spcPts val="0"/>
              </a:spcBef>
              <a:spcAft>
                <a:spcPts val="0"/>
              </a:spcAft>
            </a:pPr>
            <a:endParaRPr lang="en-CA" sz="3200" b="1" i="1" kern="1200" dirty="0">
              <a:solidFill>
                <a:srgbClr val="FFFFFF"/>
              </a:solidFill>
              <a:effectLst/>
              <a:latin typeface="Calibri" panose="020F0502020204030204" pitchFamily="34" charset="0"/>
              <a:ea typeface="+mn-ea"/>
              <a:cs typeface="+mn-cs"/>
            </a:endParaRPr>
          </a:p>
          <a:p>
            <a:pPr marL="0" algn="l" rtl="0" eaLnBrk="1" latinLnBrk="0" hangingPunct="1">
              <a:spcBef>
                <a:spcPts val="0"/>
              </a:spcBef>
              <a:spcAft>
                <a:spcPts val="0"/>
              </a:spcAft>
            </a:pPr>
            <a:r>
              <a:rPr lang="en-CA" sz="3200" b="1" i="1" kern="1200" dirty="0">
                <a:solidFill>
                  <a:srgbClr val="FFFFFF"/>
                </a:solidFill>
                <a:effectLst/>
                <a:latin typeface="Calibri" panose="020F0502020204030204" pitchFamily="34" charset="0"/>
                <a:ea typeface="+mn-ea"/>
                <a:cs typeface="+mn-cs"/>
              </a:rPr>
              <a:t>“A counterfeit peace exists when people supported are pacified, distracted, frightened or so tired of fighting that all appears to others to be calm.”</a:t>
            </a:r>
            <a:endParaRPr lang="en-CA" sz="3200" dirty="0">
              <a:effectLst/>
            </a:endParaRPr>
          </a:p>
          <a:p>
            <a:pPr marL="0" algn="l" rtl="0" eaLnBrk="1" latinLnBrk="0" hangingPunct="1">
              <a:spcBef>
                <a:spcPts val="0"/>
              </a:spcBef>
              <a:spcAft>
                <a:spcPts val="0"/>
              </a:spcAft>
            </a:pPr>
            <a:r>
              <a:rPr lang="en-CA" sz="2400" kern="1200" dirty="0">
                <a:solidFill>
                  <a:srgbClr val="FFFFFF"/>
                </a:solidFill>
                <a:effectLst/>
                <a:latin typeface="Calibri" panose="020F0502020204030204" pitchFamily="34" charset="0"/>
                <a:ea typeface="+mn-ea"/>
                <a:cs typeface="+mn-cs"/>
              </a:rPr>
              <a:t>					</a:t>
            </a:r>
            <a:r>
              <a:rPr lang="en-CA" sz="2000" kern="1200" dirty="0">
                <a:solidFill>
                  <a:srgbClr val="FFFFFF"/>
                </a:solidFill>
                <a:effectLst/>
                <a:latin typeface="Calibri" panose="020F0502020204030204" pitchFamily="34" charset="0"/>
                <a:ea typeface="+mn-ea"/>
                <a:cs typeface="+mn-cs"/>
              </a:rPr>
              <a:t>(Adapted from Claiborne, Wilson-</a:t>
            </a:r>
            <a:r>
              <a:rPr lang="en-CA" sz="2000" kern="1200" dirty="0" err="1">
                <a:solidFill>
                  <a:srgbClr val="FFFFFF"/>
                </a:solidFill>
                <a:effectLst/>
                <a:latin typeface="Calibri" panose="020F0502020204030204" pitchFamily="34" charset="0"/>
                <a:ea typeface="+mn-ea"/>
                <a:cs typeface="+mn-cs"/>
              </a:rPr>
              <a:t>Hartgrove</a:t>
            </a:r>
            <a:r>
              <a:rPr lang="en-CA" sz="2000" kern="1200" dirty="0">
                <a:solidFill>
                  <a:srgbClr val="FFFFFF"/>
                </a:solidFill>
                <a:effectLst/>
                <a:latin typeface="Calibri" panose="020F0502020204030204" pitchFamily="34" charset="0"/>
                <a:ea typeface="+mn-ea"/>
                <a:cs typeface="+mn-cs"/>
              </a:rPr>
              <a:t> &amp; Okoro.</a:t>
            </a:r>
            <a:endParaRPr lang="en-CA" sz="3200" dirty="0">
              <a:effectLst/>
            </a:endParaRPr>
          </a:p>
          <a:p>
            <a:pPr marL="0" algn="l" rtl="0" eaLnBrk="1" latinLnBrk="0" hangingPunct="1">
              <a:spcBef>
                <a:spcPts val="0"/>
              </a:spcBef>
              <a:spcAft>
                <a:spcPts val="0"/>
              </a:spcAft>
            </a:pPr>
            <a:r>
              <a:rPr lang="en-CA" sz="2000" kern="1200" dirty="0">
                <a:solidFill>
                  <a:srgbClr val="FFFFFF"/>
                </a:solidFill>
                <a:effectLst/>
                <a:latin typeface="Calibri" panose="020F0502020204030204" pitchFamily="34" charset="0"/>
                <a:ea typeface="+mn-ea"/>
                <a:cs typeface="+mn-cs"/>
              </a:rPr>
              <a:t>					(2012). </a:t>
            </a:r>
            <a:r>
              <a:rPr lang="en-CA" sz="2000" i="1" kern="1200" dirty="0">
                <a:solidFill>
                  <a:srgbClr val="FFFFFF"/>
                </a:solidFill>
                <a:effectLst/>
                <a:latin typeface="Calibri" panose="020F0502020204030204" pitchFamily="34" charset="0"/>
                <a:ea typeface="+mn-ea"/>
                <a:cs typeface="+mn-cs"/>
              </a:rPr>
              <a:t>Common Prayer, A Liturgy for Ordinary Rascals.)</a:t>
            </a:r>
            <a:r>
              <a:rPr lang="en-CA" sz="2400" i="1" kern="1200" dirty="0">
                <a:solidFill>
                  <a:srgbClr val="FFFFFF"/>
                </a:solidFill>
                <a:effectLst/>
                <a:latin typeface="Calibri" panose="020F0502020204030204" pitchFamily="34" charset="0"/>
                <a:ea typeface="+mn-ea"/>
                <a:cs typeface="+mn-cs"/>
              </a:rPr>
              <a:t>	</a:t>
            </a:r>
            <a:r>
              <a:rPr lang="en-CA" sz="3600" b="1" kern="1200" dirty="0">
                <a:solidFill>
                  <a:srgbClr val="FFFFFF"/>
                </a:solidFill>
                <a:effectLst/>
                <a:latin typeface="Calibri" panose="020F0502020204030204" pitchFamily="34" charset="0"/>
                <a:ea typeface="+mn-ea"/>
                <a:cs typeface="+mn-cs"/>
              </a:rPr>
              <a:t>  </a:t>
            </a:r>
            <a:r>
              <a:rPr lang="en-CA" sz="3200" b="1" i="1" dirty="0">
                <a:solidFill>
                  <a:schemeClr val="bg1"/>
                </a:solidFill>
              </a:rPr>
              <a:t> </a:t>
            </a:r>
          </a:p>
        </p:txBody>
      </p:sp>
    </p:spTree>
    <p:extLst>
      <p:ext uri="{BB962C8B-B14F-4D97-AF65-F5344CB8AC3E}">
        <p14:creationId xmlns:p14="http://schemas.microsoft.com/office/powerpoint/2010/main" val="4223643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52388" y="129464"/>
            <a:ext cx="11242709" cy="1200329"/>
          </a:xfrm>
          <a:prstGeom prst="rect">
            <a:avLst/>
          </a:prstGeom>
        </p:spPr>
        <p:txBody>
          <a:bodyPr wrap="square">
            <a:spAutoFit/>
          </a:bodyPr>
          <a:lstStyle/>
          <a:p>
            <a:pPr algn="ctr"/>
            <a:r>
              <a:rPr lang="en-US" sz="2400" b="1" dirty="0">
                <a:latin typeface="Times New Roman" panose="02020603050405020304" pitchFamily="18" charset="0"/>
                <a:cs typeface="Times New Roman" panose="02020603050405020304" pitchFamily="18" charset="0"/>
              </a:rPr>
              <a:t>Evidence Based CCS Components for     </a:t>
            </a:r>
            <a:br>
              <a:rPr lang="en-US" sz="24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Well-being and the Prevention and </a:t>
            </a:r>
            <a:br>
              <a:rPr lang="en-US" sz="24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De-escalation of Challenging Behaviours* </a:t>
            </a:r>
            <a:endParaRPr lang="en-CA" sz="2400" b="1" dirty="0">
              <a:latin typeface="Times New Roman" panose="02020603050405020304" pitchFamily="18" charset="0"/>
              <a:cs typeface="Times New Roman" panose="02020603050405020304" pitchFamily="18" charset="0"/>
            </a:endParaRPr>
          </a:p>
        </p:txBody>
      </p:sp>
      <p:sp>
        <p:nvSpPr>
          <p:cNvPr id="14" name="Rectangle 13"/>
          <p:cNvSpPr/>
          <p:nvPr/>
        </p:nvSpPr>
        <p:spPr>
          <a:xfrm>
            <a:off x="738837" y="6301095"/>
            <a:ext cx="9723326" cy="338476"/>
          </a:xfrm>
          <a:prstGeom prst="rect">
            <a:avLst/>
          </a:prstGeom>
        </p:spPr>
        <p:txBody>
          <a:bodyPr wrap="square">
            <a:spAutoFit/>
          </a:bodyPr>
          <a:lstStyle/>
          <a:p>
            <a:r>
              <a:rPr lang="en-US" sz="1600" b="1" dirty="0"/>
              <a:t>* CCS reduces challenging behaviours by 50%-75% compared to MCCSS current ‘must use’ crisis protocols alone.</a:t>
            </a:r>
            <a:endParaRPr lang="en-CA" sz="1600" b="1" dirty="0"/>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6337" y="1412151"/>
            <a:ext cx="9554811" cy="4900216"/>
          </a:xfrm>
          <a:prstGeom prst="rect">
            <a:avLst/>
          </a:prstGeom>
        </p:spPr>
      </p:pic>
      <p:sp>
        <p:nvSpPr>
          <p:cNvPr id="17" name="TextBox 16"/>
          <p:cNvSpPr txBox="1"/>
          <p:nvPr/>
        </p:nvSpPr>
        <p:spPr>
          <a:xfrm>
            <a:off x="1965624" y="2099063"/>
            <a:ext cx="3003650" cy="830997"/>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Adequate Access to </a:t>
            </a:r>
          </a:p>
          <a:p>
            <a:pPr algn="ctr"/>
            <a:r>
              <a:rPr lang="en-US" sz="1200" b="1" dirty="0">
                <a:latin typeface="Arial" panose="020B0604020202020204" pitchFamily="34" charset="0"/>
                <a:cs typeface="Arial" panose="020B0604020202020204" pitchFamily="34" charset="0"/>
              </a:rPr>
              <a:t>Services to meet Physical, </a:t>
            </a:r>
          </a:p>
          <a:p>
            <a:pPr algn="ctr"/>
            <a:r>
              <a:rPr lang="en-US" sz="1200" b="1" dirty="0">
                <a:latin typeface="Arial" panose="020B0604020202020204" pitchFamily="34" charset="0"/>
                <a:cs typeface="Arial" panose="020B0604020202020204" pitchFamily="34" charset="0"/>
              </a:rPr>
              <a:t>Dental, Neurological and Mental </a:t>
            </a:r>
          </a:p>
          <a:p>
            <a:pPr algn="ctr"/>
            <a:r>
              <a:rPr lang="en-US" sz="1200" b="1" dirty="0">
                <a:latin typeface="Arial" panose="020B0604020202020204" pitchFamily="34" charset="0"/>
                <a:cs typeface="Arial" panose="020B0604020202020204" pitchFamily="34" charset="0"/>
              </a:rPr>
              <a:t>Health Services Needs</a:t>
            </a:r>
            <a:endParaRPr lang="en-CA" sz="1200" b="1" dirty="0">
              <a:latin typeface="Arial" panose="020B0604020202020204" pitchFamily="34" charset="0"/>
              <a:cs typeface="Arial" panose="020B0604020202020204" pitchFamily="34" charset="0"/>
            </a:endParaRPr>
          </a:p>
        </p:txBody>
      </p:sp>
      <p:sp>
        <p:nvSpPr>
          <p:cNvPr id="27" name="TextBox 26"/>
          <p:cNvSpPr txBox="1"/>
          <p:nvPr/>
        </p:nvSpPr>
        <p:spPr>
          <a:xfrm>
            <a:off x="4969273" y="1603981"/>
            <a:ext cx="2466684"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Crisis Interventions and </a:t>
            </a:r>
          </a:p>
          <a:p>
            <a:pPr algn="ctr"/>
            <a:r>
              <a:rPr lang="en-US" sz="1200" b="1" dirty="0">
                <a:latin typeface="Arial" panose="020B0604020202020204" pitchFamily="34" charset="0"/>
                <a:cs typeface="Arial" panose="020B0604020202020204" pitchFamily="34" charset="0"/>
              </a:rPr>
              <a:t>Learned Life Skills</a:t>
            </a:r>
          </a:p>
          <a:p>
            <a:pPr algn="ctr"/>
            <a:r>
              <a:rPr lang="en-US" sz="1200" b="1" dirty="0">
                <a:latin typeface="Arial" panose="020B0604020202020204" pitchFamily="34" charset="0"/>
                <a:cs typeface="Arial" panose="020B0604020202020204" pitchFamily="34" charset="0"/>
              </a:rPr>
              <a:t>e.g. ABA, IBI</a:t>
            </a:r>
            <a:endParaRPr lang="en-CA" sz="1200" b="1" dirty="0">
              <a:latin typeface="Arial" panose="020B0604020202020204" pitchFamily="34" charset="0"/>
              <a:cs typeface="Arial" panose="020B0604020202020204" pitchFamily="34" charset="0"/>
            </a:endParaRPr>
          </a:p>
        </p:txBody>
      </p:sp>
      <p:sp>
        <p:nvSpPr>
          <p:cNvPr id="28" name="TextBox 27"/>
          <p:cNvSpPr txBox="1"/>
          <p:nvPr/>
        </p:nvSpPr>
        <p:spPr>
          <a:xfrm>
            <a:off x="7721905" y="2283688"/>
            <a:ext cx="2475074"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Socially Valued Roles,</a:t>
            </a:r>
          </a:p>
          <a:p>
            <a:pPr algn="ctr"/>
            <a:r>
              <a:rPr lang="en-US" sz="1200" b="1" dirty="0">
                <a:latin typeface="Arial" panose="020B0604020202020204" pitchFamily="34" charset="0"/>
                <a:cs typeface="Arial" panose="020B0604020202020204" pitchFamily="34" charset="0"/>
              </a:rPr>
              <a:t>Relationships and Meaningful</a:t>
            </a:r>
          </a:p>
          <a:p>
            <a:pPr algn="ctr"/>
            <a:r>
              <a:rPr lang="en-US" sz="1200" b="1" dirty="0">
                <a:latin typeface="Arial" panose="020B0604020202020204" pitchFamily="34" charset="0"/>
                <a:cs typeface="Arial" panose="020B0604020202020204" pitchFamily="34" charset="0"/>
              </a:rPr>
              <a:t>Life Experiences</a:t>
            </a:r>
            <a:endParaRPr lang="en-CA" sz="1200" b="1" dirty="0">
              <a:latin typeface="Arial" panose="020B0604020202020204" pitchFamily="34" charset="0"/>
              <a:cs typeface="Arial" panose="020B0604020202020204" pitchFamily="34" charset="0"/>
            </a:endParaRPr>
          </a:p>
        </p:txBody>
      </p:sp>
      <p:sp>
        <p:nvSpPr>
          <p:cNvPr id="29" name="TextBox 28"/>
          <p:cNvSpPr txBox="1"/>
          <p:nvPr/>
        </p:nvSpPr>
        <p:spPr>
          <a:xfrm>
            <a:off x="961387" y="3595716"/>
            <a:ext cx="3708345" cy="830997"/>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Adequate Access to Services </a:t>
            </a:r>
          </a:p>
          <a:p>
            <a:pPr algn="ctr"/>
            <a:r>
              <a:rPr lang="en-US" sz="1200" b="1" dirty="0">
                <a:latin typeface="Arial" panose="020B0604020202020204" pitchFamily="34" charset="0"/>
                <a:cs typeface="Arial" panose="020B0604020202020204" pitchFamily="34" charset="0"/>
              </a:rPr>
              <a:t>to Meet Biomedical, Body, </a:t>
            </a:r>
          </a:p>
          <a:p>
            <a:pPr algn="ctr"/>
            <a:r>
              <a:rPr lang="en-US" sz="1200" b="1" dirty="0">
                <a:latin typeface="Arial" panose="020B0604020202020204" pitchFamily="34" charset="0"/>
                <a:cs typeface="Arial" panose="020B0604020202020204" pitchFamily="34" charset="0"/>
              </a:rPr>
              <a:t>Bowel, Brain, </a:t>
            </a:r>
          </a:p>
          <a:p>
            <a:pPr algn="ctr"/>
            <a:r>
              <a:rPr lang="en-US" sz="1200" b="1" dirty="0">
                <a:latin typeface="Arial" panose="020B0604020202020204" pitchFamily="34" charset="0"/>
                <a:cs typeface="Arial" panose="020B0604020202020204" pitchFamily="34" charset="0"/>
              </a:rPr>
              <a:t>Being, etc. Needs</a:t>
            </a:r>
            <a:endParaRPr lang="en-CA" sz="1200" b="1" dirty="0">
              <a:latin typeface="Arial" panose="020B0604020202020204" pitchFamily="34" charset="0"/>
              <a:cs typeface="Arial" panose="020B0604020202020204" pitchFamily="34" charset="0"/>
            </a:endParaRPr>
          </a:p>
        </p:txBody>
      </p:sp>
      <p:sp>
        <p:nvSpPr>
          <p:cNvPr id="30" name="TextBox 29"/>
          <p:cNvSpPr txBox="1"/>
          <p:nvPr/>
        </p:nvSpPr>
        <p:spPr>
          <a:xfrm>
            <a:off x="3298784" y="4456582"/>
            <a:ext cx="3607300"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Mindful, Emotionally </a:t>
            </a:r>
          </a:p>
          <a:p>
            <a:pPr algn="ctr"/>
            <a:r>
              <a:rPr lang="en-US" sz="1200" b="1" dirty="0">
                <a:latin typeface="Arial" panose="020B0604020202020204" pitchFamily="34" charset="0"/>
                <a:cs typeface="Arial" panose="020B0604020202020204" pitchFamily="34" charset="0"/>
              </a:rPr>
              <a:t>Self Regulated and Unconditionally</a:t>
            </a:r>
          </a:p>
          <a:p>
            <a:pPr algn="ctr"/>
            <a:r>
              <a:rPr lang="en-US" sz="1200" b="1" dirty="0">
                <a:latin typeface="Arial" panose="020B0604020202020204" pitchFamily="34" charset="0"/>
                <a:cs typeface="Arial" panose="020B0604020202020204" pitchFamily="34" charset="0"/>
              </a:rPr>
              <a:t>Caring Supporters</a:t>
            </a:r>
            <a:endParaRPr lang="en-CA" sz="1200" b="1" dirty="0">
              <a:latin typeface="Arial" panose="020B0604020202020204" pitchFamily="34" charset="0"/>
              <a:cs typeface="Arial" panose="020B0604020202020204" pitchFamily="34" charset="0"/>
            </a:endParaRPr>
          </a:p>
        </p:txBody>
      </p:sp>
      <p:sp>
        <p:nvSpPr>
          <p:cNvPr id="31" name="TextBox 30"/>
          <p:cNvSpPr txBox="1"/>
          <p:nvPr/>
        </p:nvSpPr>
        <p:spPr>
          <a:xfrm>
            <a:off x="5015125" y="2694100"/>
            <a:ext cx="1434706" cy="1200329"/>
          </a:xfrm>
          <a:prstGeom prst="rect">
            <a:avLst/>
          </a:prstGeom>
          <a:noFill/>
        </p:spPr>
        <p:txBody>
          <a:bodyPr wrap="square" rtlCol="0">
            <a:spAutoFit/>
          </a:bodyPr>
          <a:lstStyle/>
          <a:p>
            <a:pPr algn="ctr"/>
            <a:endParaRPr lang="en-US" b="1"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Optimal</a:t>
            </a:r>
          </a:p>
          <a:p>
            <a:pPr algn="ctr"/>
            <a:r>
              <a:rPr lang="en-US" b="1" dirty="0">
                <a:latin typeface="Times New Roman" panose="02020603050405020304" pitchFamily="18" charset="0"/>
                <a:cs typeface="Times New Roman" panose="02020603050405020304" pitchFamily="18" charset="0"/>
              </a:rPr>
              <a:t>Well-being</a:t>
            </a:r>
          </a:p>
          <a:p>
            <a:pPr algn="ctr"/>
            <a:endParaRPr lang="en-CA" b="1" dirty="0">
              <a:latin typeface="Times New Roman" panose="02020603050405020304" pitchFamily="18" charset="0"/>
              <a:cs typeface="Times New Roman" panose="02020603050405020304" pitchFamily="18" charset="0"/>
            </a:endParaRPr>
          </a:p>
        </p:txBody>
      </p:sp>
      <p:sp>
        <p:nvSpPr>
          <p:cNvPr id="32" name="TextBox 31"/>
          <p:cNvSpPr txBox="1"/>
          <p:nvPr/>
        </p:nvSpPr>
        <p:spPr>
          <a:xfrm>
            <a:off x="6691095" y="3538325"/>
            <a:ext cx="3102073"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‘How-Tos’ that Meet and </a:t>
            </a:r>
          </a:p>
          <a:p>
            <a:pPr algn="ctr"/>
            <a:r>
              <a:rPr lang="en-US" sz="1200" b="1" dirty="0">
                <a:latin typeface="Arial" panose="020B0604020202020204" pitchFamily="34" charset="0"/>
                <a:cs typeface="Arial" panose="020B0604020202020204" pitchFamily="34" charset="0"/>
              </a:rPr>
              <a:t>Exceed Professional Standards</a:t>
            </a:r>
          </a:p>
          <a:p>
            <a:pPr algn="ctr"/>
            <a:r>
              <a:rPr lang="en-US" sz="1200" b="1" dirty="0">
                <a:latin typeface="Arial" panose="020B0604020202020204" pitchFamily="34" charset="0"/>
                <a:cs typeface="Arial" panose="020B0604020202020204" pitchFamily="34" charset="0"/>
              </a:rPr>
              <a:t>e.g. 5 C’s Process</a:t>
            </a:r>
            <a:endParaRPr lang="en-CA" sz="1200" b="1" dirty="0">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19033"/>
            <a:ext cx="1500873" cy="1116155"/>
          </a:xfrm>
          <a:prstGeom prst="rect">
            <a:avLst/>
          </a:prstGeom>
        </p:spPr>
      </p:pic>
      <p:sp>
        <p:nvSpPr>
          <p:cNvPr id="15" name="Slide Number Placeholder 9"/>
          <p:cNvSpPr>
            <a:spLocks noGrp="1"/>
          </p:cNvSpPr>
          <p:nvPr/>
        </p:nvSpPr>
        <p:spPr>
          <a:xfrm>
            <a:off x="10653622" y="6360573"/>
            <a:ext cx="78260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solidFill>
                  <a:prstClr val="black">
                    <a:tint val="75000"/>
                  </a:prstClr>
                </a:solidFill>
              </a:rPr>
              <a:pPr/>
              <a:t>27</a:t>
            </a:fld>
            <a:endParaRPr lang="en-CA" sz="1400" dirty="0">
              <a:solidFill>
                <a:prstClr val="black">
                  <a:tint val="75000"/>
                </a:prstClr>
              </a:solidFill>
            </a:endParaRPr>
          </a:p>
        </p:txBody>
      </p:sp>
    </p:spTree>
    <p:extLst>
      <p:ext uri="{BB962C8B-B14F-4D97-AF65-F5344CB8AC3E}">
        <p14:creationId xmlns:p14="http://schemas.microsoft.com/office/powerpoint/2010/main" val="60536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7" grpId="0"/>
      <p:bldP spid="28" grpId="0"/>
      <p:bldP spid="29" grpId="0"/>
      <p:bldP spid="30" grpId="0"/>
      <p:bldP spid="3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7194" y="2716756"/>
            <a:ext cx="3523269" cy="1998829"/>
          </a:xfrm>
          <a:prstGeom prst="rect">
            <a:avLst/>
          </a:prstGeom>
        </p:spPr>
      </p:pic>
      <p:sp>
        <p:nvSpPr>
          <p:cNvPr id="2" name="Rectangle 1"/>
          <p:cNvSpPr/>
          <p:nvPr/>
        </p:nvSpPr>
        <p:spPr>
          <a:xfrm>
            <a:off x="335900" y="199764"/>
            <a:ext cx="11523307" cy="954107"/>
          </a:xfrm>
          <a:prstGeom prst="rect">
            <a:avLst/>
          </a:prstGeom>
        </p:spPr>
        <p:txBody>
          <a:bodyPr wrap="square">
            <a:spAutoFit/>
          </a:bodyPr>
          <a:lstStyle/>
          <a:p>
            <a:pPr algn="ctr">
              <a:spcAft>
                <a:spcPts val="1800"/>
              </a:spcAft>
            </a:pP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Breaking the Recurring Cycles of</a:t>
            </a:r>
            <a:b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b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Behaviour to Compliance to Behaviour</a:t>
            </a:r>
            <a:endParaRPr lang="en-CA"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8854" y="5194223"/>
            <a:ext cx="1500872" cy="1116155"/>
          </a:xfrm>
          <a:prstGeom prst="rect">
            <a:avLst/>
          </a:prstGeom>
        </p:spPr>
      </p:pic>
      <p:sp>
        <p:nvSpPr>
          <p:cNvPr id="4" name="TextBox 3"/>
          <p:cNvSpPr txBox="1"/>
          <p:nvPr/>
        </p:nvSpPr>
        <p:spPr>
          <a:xfrm>
            <a:off x="9827589" y="1797877"/>
            <a:ext cx="2015231" cy="646331"/>
          </a:xfrm>
          <a:prstGeom prst="rect">
            <a:avLst/>
          </a:prstGeom>
          <a:noFill/>
        </p:spPr>
        <p:txBody>
          <a:bodyPr wrap="square" rtlCol="0">
            <a:spAutoFit/>
          </a:bodyPr>
          <a:lstStyle/>
          <a:p>
            <a:pPr algn="ctr"/>
            <a:r>
              <a:rPr lang="en-US" sz="1200" dirty="0">
                <a:latin typeface="Arial Black" panose="020B0A04020102020204" pitchFamily="34" charset="0"/>
              </a:rPr>
              <a:t>BETTER AND BETTER</a:t>
            </a:r>
          </a:p>
          <a:p>
            <a:pPr algn="ctr"/>
            <a:r>
              <a:rPr lang="en-US" sz="1200" b="1" i="1" dirty="0">
                <a:latin typeface="Arial Narrow" panose="020B0606020202030204" pitchFamily="34" charset="0"/>
              </a:rPr>
              <a:t>OPTIMAL LIVING</a:t>
            </a:r>
          </a:p>
          <a:p>
            <a:pPr algn="ctr"/>
            <a:r>
              <a:rPr lang="en-US" sz="1200" b="1" i="1" dirty="0">
                <a:latin typeface="Arial Narrow" panose="020B0606020202030204" pitchFamily="34" charset="0"/>
              </a:rPr>
              <a:t>CONDITIONS</a:t>
            </a:r>
            <a:endParaRPr lang="en-CA" sz="1200" b="1" i="1" dirty="0">
              <a:latin typeface="Arial Narrow" panose="020B0606020202030204" pitchFamily="34" charset="0"/>
            </a:endParaRPr>
          </a:p>
        </p:txBody>
      </p:sp>
      <p:sp>
        <p:nvSpPr>
          <p:cNvPr id="5" name="Right Arrow 4"/>
          <p:cNvSpPr/>
          <p:nvPr/>
        </p:nvSpPr>
        <p:spPr>
          <a:xfrm>
            <a:off x="9388868" y="346297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6" name="TextBox 5"/>
          <p:cNvSpPr txBox="1"/>
          <p:nvPr/>
        </p:nvSpPr>
        <p:spPr>
          <a:xfrm>
            <a:off x="9204760" y="3053265"/>
            <a:ext cx="903205" cy="461665"/>
          </a:xfrm>
          <a:prstGeom prst="rect">
            <a:avLst/>
          </a:prstGeom>
          <a:noFill/>
        </p:spPr>
        <p:txBody>
          <a:bodyPr wrap="square" rtlCol="0">
            <a:spAutoFit/>
          </a:bodyPr>
          <a:lstStyle/>
          <a:p>
            <a:pPr algn="ctr"/>
            <a:r>
              <a:rPr lang="en-CA" sz="1200" b="1" i="1" dirty="0">
                <a:latin typeface="Arial Narrow" panose="020B0606020202030204" pitchFamily="34" charset="0"/>
              </a:rPr>
              <a:t>Resulting</a:t>
            </a:r>
          </a:p>
          <a:p>
            <a:pPr algn="ctr"/>
            <a:r>
              <a:rPr lang="en-CA" sz="1200" b="1" i="1" dirty="0">
                <a:latin typeface="Arial Narrow" panose="020B0606020202030204" pitchFamily="34" charset="0"/>
              </a:rPr>
              <a:t>In</a:t>
            </a:r>
          </a:p>
        </p:txBody>
      </p:sp>
      <p:sp>
        <p:nvSpPr>
          <p:cNvPr id="7" name="TextBox 6"/>
          <p:cNvSpPr txBox="1"/>
          <p:nvPr/>
        </p:nvSpPr>
        <p:spPr>
          <a:xfrm>
            <a:off x="10015072" y="2519430"/>
            <a:ext cx="1721777" cy="2031325"/>
          </a:xfrm>
          <a:prstGeom prst="rect">
            <a:avLst/>
          </a:prstGeom>
          <a:solidFill>
            <a:srgbClr val="00B050"/>
          </a:solidFill>
        </p:spPr>
        <p:txBody>
          <a:bodyPr wrap="square" rtlCol="0">
            <a:spAutoFit/>
          </a:bodyPr>
          <a:lstStyle/>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Self Regulated </a:t>
            </a:r>
          </a:p>
          <a:p>
            <a:pPr algn="ctr"/>
            <a:r>
              <a:rPr lang="en-US" sz="1400" b="1" i="1" dirty="0">
                <a:solidFill>
                  <a:schemeClr val="bg1"/>
                </a:solidFill>
                <a:latin typeface="Arial Narrow" panose="020B0606020202030204" pitchFamily="34" charset="0"/>
              </a:rPr>
              <a:t>Nervous System</a:t>
            </a:r>
          </a:p>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Relative </a:t>
            </a:r>
          </a:p>
          <a:p>
            <a:pPr algn="ctr"/>
            <a:r>
              <a:rPr lang="en-US" sz="1400" b="1" i="1" dirty="0">
                <a:solidFill>
                  <a:schemeClr val="bg1"/>
                </a:solidFill>
                <a:latin typeface="Arial Narrow" panose="020B0606020202030204" pitchFamily="34" charset="0"/>
              </a:rPr>
              <a:t>Calm</a:t>
            </a:r>
          </a:p>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Well-being</a:t>
            </a:r>
            <a:r>
              <a:rPr lang="en-CA" sz="1400" dirty="0">
                <a:solidFill>
                  <a:schemeClr val="bg1"/>
                </a:solidFill>
                <a:latin typeface="Arial Narrow" panose="020B0606020202030204" pitchFamily="34" charset="0"/>
              </a:rPr>
              <a:t>  </a:t>
            </a:r>
          </a:p>
          <a:p>
            <a:pPr algn="ctr"/>
            <a:endParaRPr lang="en-CA" sz="1400" dirty="0">
              <a:solidFill>
                <a:schemeClr val="bg1"/>
              </a:solidFill>
              <a:latin typeface="Arial Narrow" panose="020B0606020202030204" pitchFamily="34" charset="0"/>
            </a:endParaRPr>
          </a:p>
        </p:txBody>
      </p:sp>
      <p:grpSp>
        <p:nvGrpSpPr>
          <p:cNvPr id="8" name="Group 7"/>
          <p:cNvGrpSpPr/>
          <p:nvPr/>
        </p:nvGrpSpPr>
        <p:grpSpPr>
          <a:xfrm>
            <a:off x="237562" y="998073"/>
            <a:ext cx="3018281" cy="5737097"/>
            <a:chOff x="237562" y="998073"/>
            <a:chExt cx="3018281" cy="5737097"/>
          </a:xfrm>
        </p:grpSpPr>
        <p:sp>
          <p:nvSpPr>
            <p:cNvPr id="9" name="TextBox 8"/>
            <p:cNvSpPr txBox="1"/>
            <p:nvPr/>
          </p:nvSpPr>
          <p:spPr>
            <a:xfrm>
              <a:off x="237562" y="998073"/>
              <a:ext cx="3018281" cy="461665"/>
            </a:xfrm>
            <a:prstGeom prst="rect">
              <a:avLst/>
            </a:prstGeom>
            <a:noFill/>
          </p:spPr>
          <p:txBody>
            <a:bodyPr wrap="square" rtlCol="0">
              <a:spAutoFit/>
            </a:bodyPr>
            <a:lstStyle/>
            <a:p>
              <a:pPr algn="ctr"/>
              <a:r>
                <a:rPr lang="en-US" sz="1200" b="1" i="1" dirty="0">
                  <a:latin typeface="Arial Narrow" panose="020B0606020202030204" pitchFamily="34" charset="0"/>
                </a:rPr>
                <a:t>CO-OCCURRING CONDITIONS AND </a:t>
              </a:r>
            </a:p>
            <a:p>
              <a:pPr algn="ctr"/>
              <a:r>
                <a:rPr lang="en-US" sz="1200" b="1" i="1" dirty="0">
                  <a:latin typeface="Arial Narrow" panose="020B0606020202030204" pitchFamily="34" charset="0"/>
                </a:rPr>
                <a:t>AREAS OF POTENTIAL UNMET NEEDS</a:t>
              </a:r>
              <a:endParaRPr lang="en-CA" sz="1200" b="1" i="1" dirty="0">
                <a:latin typeface="Arial Narrow" panose="020B0606020202030204" pitchFamily="34" charset="0"/>
              </a:endParaRPr>
            </a:p>
          </p:txBody>
        </p:sp>
        <p:grpSp>
          <p:nvGrpSpPr>
            <p:cNvPr id="10" name="Group 9"/>
            <p:cNvGrpSpPr/>
            <p:nvPr/>
          </p:nvGrpSpPr>
          <p:grpSpPr>
            <a:xfrm>
              <a:off x="744227" y="1412973"/>
              <a:ext cx="2027547" cy="5322197"/>
              <a:chOff x="744227" y="1412973"/>
              <a:chExt cx="2027547" cy="5322197"/>
            </a:xfrm>
          </p:grpSpPr>
          <p:sp>
            <p:nvSpPr>
              <p:cNvPr id="11" name="TextBox 10"/>
              <p:cNvSpPr txBox="1"/>
              <p:nvPr/>
            </p:nvSpPr>
            <p:spPr>
              <a:xfrm>
                <a:off x="744227" y="1412973"/>
                <a:ext cx="2027547" cy="5322197"/>
              </a:xfrm>
              <a:prstGeom prst="rect">
                <a:avLst/>
              </a:prstGeom>
              <a:solidFill>
                <a:srgbClr val="7F501A"/>
              </a:solidFill>
            </p:spPr>
            <p:txBody>
              <a:bodyPr wrap="square" rtlCol="0">
                <a:spAutoFit/>
              </a:bodyPr>
              <a:lstStyle/>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Gastrointestinal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infections</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r>
                  <a:rPr lang="en-US" sz="1100" b="1" i="1" dirty="0">
                    <a:solidFill>
                      <a:schemeClr val="bg1"/>
                    </a:solidFill>
                    <a:latin typeface="Arial Narrow" panose="020B0606020202030204" pitchFamily="34" charset="0"/>
                  </a:rPr>
                  <a:t>  - imbalances</a:t>
                </a:r>
              </a:p>
              <a:p>
                <a:pPr>
                  <a:lnSpc>
                    <a:spcPts val="1200"/>
                  </a:lnSpc>
                </a:pPr>
                <a:r>
                  <a:rPr lang="en-US" sz="1100" b="1" i="1" dirty="0">
                    <a:solidFill>
                      <a:schemeClr val="bg1"/>
                    </a:solidFill>
                    <a:latin typeface="Arial Narrow" panose="020B0606020202030204" pitchFamily="34" charset="0"/>
                  </a:rPr>
                  <a:t>    (e.g. vitamins/minerals)</a:t>
                </a:r>
              </a:p>
              <a:p>
                <a:pPr>
                  <a:lnSpc>
                    <a:spcPts val="1200"/>
                  </a:lnSpc>
                </a:pPr>
                <a:r>
                  <a:rPr lang="en-US" sz="1100" b="1" i="1" dirty="0">
                    <a:solidFill>
                      <a:schemeClr val="bg1"/>
                    </a:solidFill>
                    <a:latin typeface="Arial Narrow" panose="020B0606020202030204" pitchFamily="34" charset="0"/>
                  </a:rPr>
                  <a:t>  - physical pain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Mental &amp; Neurological</a:t>
                </a:r>
              </a:p>
              <a:p>
                <a:pPr>
                  <a:lnSpc>
                    <a:spcPts val="1200"/>
                  </a:lnSpc>
                </a:pPr>
                <a:r>
                  <a:rPr lang="en-US" sz="1100" b="1" i="1" dirty="0">
                    <a:solidFill>
                      <a:schemeClr val="bg1"/>
                    </a:solidFill>
                    <a:latin typeface="Arial Narrow" panose="020B0606020202030204" pitchFamily="34" charset="0"/>
                  </a:rPr>
                  <a:t>e.g. seizures and mood disorders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Brain Imbalances</a:t>
                </a:r>
              </a:p>
              <a:p>
                <a:pPr>
                  <a:lnSpc>
                    <a:spcPts val="1200"/>
                  </a:lnSpc>
                </a:pPr>
                <a:r>
                  <a:rPr lang="en-US" sz="1100" b="1" i="1" dirty="0">
                    <a:solidFill>
                      <a:schemeClr val="bg1"/>
                    </a:solidFill>
                    <a:latin typeface="Arial Narrow" panose="020B0606020202030204" pitchFamily="34" charset="0"/>
                  </a:rPr>
                  <a:t>  - inflammations</a:t>
                </a:r>
              </a:p>
              <a:p>
                <a:pPr>
                  <a:lnSpc>
                    <a:spcPts val="1200"/>
                  </a:lnSpc>
                </a:pPr>
                <a:r>
                  <a:rPr lang="en-US" sz="1100" b="1" i="1" dirty="0">
                    <a:solidFill>
                      <a:schemeClr val="bg1"/>
                    </a:solidFill>
                    <a:latin typeface="Arial Narrow" panose="020B0606020202030204" pitchFamily="34" charset="0"/>
                  </a:rPr>
                  <a:t>  - coherence (lack of)</a:t>
                </a:r>
              </a:p>
              <a:p>
                <a:pPr>
                  <a:lnSpc>
                    <a:spcPts val="1200"/>
                  </a:lnSpc>
                </a:pPr>
                <a:r>
                  <a:rPr lang="en-US" sz="1100" b="1" i="1" dirty="0">
                    <a:solidFill>
                      <a:schemeClr val="bg1"/>
                    </a:solidFill>
                    <a:latin typeface="Arial Narrow" panose="020B0606020202030204" pitchFamily="34" charset="0"/>
                  </a:rPr>
                  <a:t>  - under development</a:t>
                </a:r>
              </a:p>
              <a:p>
                <a:pPr>
                  <a:lnSpc>
                    <a:spcPts val="1200"/>
                  </a:lnSpc>
                </a:pPr>
                <a:r>
                  <a:rPr lang="en-US" sz="1100" b="1" i="1" dirty="0">
                    <a:solidFill>
                      <a:schemeClr val="bg1"/>
                    </a:solidFill>
                    <a:latin typeface="Arial Narrow" panose="020B0606020202030204" pitchFamily="34" charset="0"/>
                  </a:rPr>
                  <a:t>  - motor planning problems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Sensory Integration</a:t>
                </a:r>
              </a:p>
              <a:p>
                <a:pPr>
                  <a:lnSpc>
                    <a:spcPts val="1200"/>
                  </a:lnSpc>
                </a:pPr>
                <a:r>
                  <a:rPr lang="en-US" sz="1100" i="1" dirty="0">
                    <a:solidFill>
                      <a:schemeClr val="bg1"/>
                    </a:solidFill>
                    <a:latin typeface="Arial Narrow" panose="020B0606020202030204" pitchFamily="34" charset="0"/>
                  </a:rPr>
                  <a:t>  and Processing  </a:t>
                </a:r>
              </a:p>
              <a:p>
                <a:pPr>
                  <a:lnSpc>
                    <a:spcPts val="1200"/>
                  </a:lnSpc>
                </a:pPr>
                <a:r>
                  <a:rPr lang="en-US" sz="1100" b="1" i="1" dirty="0">
                    <a:solidFill>
                      <a:schemeClr val="bg1"/>
                    </a:solidFill>
                    <a:latin typeface="Arial Narrow" panose="020B0606020202030204" pitchFamily="34" charset="0"/>
                  </a:rPr>
                  <a:t>- hyper/hypo activation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Human Energy</a:t>
                </a:r>
              </a:p>
              <a:p>
                <a:pPr>
                  <a:lnSpc>
                    <a:spcPts val="1200"/>
                  </a:lnSpc>
                </a:pPr>
                <a:r>
                  <a:rPr lang="en-US" sz="1100" i="1" dirty="0">
                    <a:solidFill>
                      <a:schemeClr val="bg1"/>
                    </a:solidFill>
                    <a:latin typeface="Arial Narrow" panose="020B0606020202030204" pitchFamily="34" charset="0"/>
                  </a:rPr>
                  <a:t>  - </a:t>
                </a:r>
                <a:r>
                  <a:rPr lang="en-US" sz="1100" b="1" i="1" dirty="0">
                    <a:solidFill>
                      <a:schemeClr val="bg1"/>
                    </a:solidFill>
                    <a:latin typeface="Arial Narrow" panose="020B0606020202030204" pitchFamily="34" charset="0"/>
                  </a:rPr>
                  <a:t>sensitivities</a:t>
                </a:r>
              </a:p>
              <a:p>
                <a:pPr>
                  <a:lnSpc>
                    <a:spcPts val="1200"/>
                  </a:lnSpc>
                </a:pPr>
                <a:r>
                  <a:rPr lang="en-US" sz="1100" b="1" i="1" dirty="0">
                    <a:solidFill>
                      <a:schemeClr val="bg1"/>
                    </a:solidFill>
                    <a:latin typeface="Arial Narrow" panose="020B0606020202030204" pitchFamily="34" charset="0"/>
                  </a:rPr>
                  <a:t>   (e.g. EMF/ RWF)</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Cellular </a:t>
                </a:r>
              </a:p>
              <a:p>
                <a:pPr>
                  <a:lnSpc>
                    <a:spcPts val="1200"/>
                  </a:lnSpc>
                </a:pPr>
                <a:r>
                  <a:rPr lang="en-US" sz="1100" b="1" i="1" dirty="0">
                    <a:solidFill>
                      <a:schemeClr val="bg1"/>
                    </a:solidFill>
                    <a:latin typeface="Arial Narrow" panose="020B0606020202030204" pitchFamily="34" charset="0"/>
                  </a:rPr>
                  <a:t>  - mitochondria dysfunction</a:t>
                </a:r>
              </a:p>
              <a:p>
                <a:pPr>
                  <a:lnSpc>
                    <a:spcPts val="1200"/>
                  </a:lnSpc>
                </a:pPr>
                <a:endParaRPr lang="en-US" sz="6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Emotional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fears and phobias</a:t>
                </a:r>
              </a:p>
              <a:p>
                <a:pPr>
                  <a:lnSpc>
                    <a:spcPts val="1200"/>
                  </a:lnSpc>
                </a:pPr>
                <a:endParaRPr lang="en-US" sz="8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Adrenal Glands </a:t>
                </a:r>
              </a:p>
              <a:p>
                <a:pPr>
                  <a:lnSpc>
                    <a:spcPts val="1200"/>
                  </a:lnSpc>
                </a:pPr>
                <a:r>
                  <a:rPr lang="en-US" sz="1100" b="1" i="1" dirty="0">
                    <a:solidFill>
                      <a:schemeClr val="bg1"/>
                    </a:solidFill>
                    <a:latin typeface="Arial Narrow" panose="020B0606020202030204" pitchFamily="34" charset="0"/>
                  </a:rPr>
                  <a:t>  - over production of cortisol</a:t>
                </a:r>
              </a:p>
            </p:txBody>
          </p:sp>
          <p:sp>
            <p:nvSpPr>
              <p:cNvPr id="12" name="TextBox 11"/>
              <p:cNvSpPr txBox="1"/>
              <p:nvPr/>
            </p:nvSpPr>
            <p:spPr>
              <a:xfrm>
                <a:off x="901541" y="1505422"/>
                <a:ext cx="1148128"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Gastrointestinal</a:t>
                </a:r>
              </a:p>
            </p:txBody>
          </p:sp>
          <p:sp>
            <p:nvSpPr>
              <p:cNvPr id="13" name="TextBox 12"/>
              <p:cNvSpPr txBox="1"/>
              <p:nvPr/>
            </p:nvSpPr>
            <p:spPr>
              <a:xfrm>
                <a:off x="892016" y="2574416"/>
                <a:ext cx="14252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Mental &amp; Neurological</a:t>
                </a:r>
              </a:p>
            </p:txBody>
          </p:sp>
          <p:sp>
            <p:nvSpPr>
              <p:cNvPr id="14" name="TextBox 13"/>
              <p:cNvSpPr txBox="1"/>
              <p:nvPr/>
            </p:nvSpPr>
            <p:spPr>
              <a:xfrm>
                <a:off x="905977" y="3011744"/>
                <a:ext cx="1211650"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Brain Imbalances</a:t>
                </a:r>
              </a:p>
            </p:txBody>
          </p:sp>
          <p:sp>
            <p:nvSpPr>
              <p:cNvPr id="15" name="TextBox 14"/>
              <p:cNvSpPr txBox="1"/>
              <p:nvPr/>
            </p:nvSpPr>
            <p:spPr>
              <a:xfrm>
                <a:off x="900632" y="3924634"/>
                <a:ext cx="1314099" cy="430887"/>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Sensory Integration</a:t>
                </a:r>
              </a:p>
              <a:p>
                <a:r>
                  <a:rPr lang="en-CA" sz="1100" b="1" dirty="0">
                    <a:solidFill>
                      <a:srgbClr val="7F501A"/>
                    </a:solidFill>
                    <a:latin typeface="Arial Narrow" panose="020B0606020202030204" pitchFamily="34" charset="0"/>
                  </a:rPr>
                  <a:t>and processing</a:t>
                </a:r>
              </a:p>
            </p:txBody>
          </p:sp>
          <p:sp>
            <p:nvSpPr>
              <p:cNvPr id="16" name="TextBox 15"/>
              <p:cNvSpPr txBox="1"/>
              <p:nvPr/>
            </p:nvSpPr>
            <p:spPr>
              <a:xfrm>
                <a:off x="895677" y="4549545"/>
                <a:ext cx="1038383"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Human Energy</a:t>
                </a:r>
              </a:p>
            </p:txBody>
          </p:sp>
          <p:sp>
            <p:nvSpPr>
              <p:cNvPr id="17" name="TextBox 16"/>
              <p:cNvSpPr txBox="1"/>
              <p:nvPr/>
            </p:nvSpPr>
            <p:spPr>
              <a:xfrm>
                <a:off x="891732" y="5321776"/>
                <a:ext cx="61978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Cellular</a:t>
                </a:r>
              </a:p>
            </p:txBody>
          </p:sp>
          <p:sp>
            <p:nvSpPr>
              <p:cNvPr id="18" name="TextBox 17"/>
              <p:cNvSpPr txBox="1"/>
              <p:nvPr/>
            </p:nvSpPr>
            <p:spPr>
              <a:xfrm>
                <a:off x="892045" y="5773815"/>
                <a:ext cx="905204"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Emotional</a:t>
                </a:r>
              </a:p>
            </p:txBody>
          </p:sp>
          <p:sp>
            <p:nvSpPr>
              <p:cNvPr id="19" name="TextBox 18"/>
              <p:cNvSpPr txBox="1"/>
              <p:nvPr/>
            </p:nvSpPr>
            <p:spPr>
              <a:xfrm>
                <a:off x="892044" y="6234856"/>
                <a:ext cx="10295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Adrenal Glands</a:t>
                </a:r>
              </a:p>
            </p:txBody>
          </p:sp>
        </p:grpSp>
      </p:grpSp>
      <p:grpSp>
        <p:nvGrpSpPr>
          <p:cNvPr id="20" name="Group 19"/>
          <p:cNvGrpSpPr/>
          <p:nvPr/>
        </p:nvGrpSpPr>
        <p:grpSpPr>
          <a:xfrm>
            <a:off x="7758591" y="1357378"/>
            <a:ext cx="1545168" cy="4295114"/>
            <a:chOff x="3468031" y="1369432"/>
            <a:chExt cx="1545168" cy="4295114"/>
          </a:xfrm>
        </p:grpSpPr>
        <p:sp>
          <p:nvSpPr>
            <p:cNvPr id="21" name="TextBox 20"/>
            <p:cNvSpPr txBox="1"/>
            <p:nvPr/>
          </p:nvSpPr>
          <p:spPr>
            <a:xfrm>
              <a:off x="3486233" y="1369432"/>
              <a:ext cx="1526966" cy="646331"/>
            </a:xfrm>
            <a:prstGeom prst="rect">
              <a:avLst/>
            </a:prstGeom>
            <a:noFill/>
          </p:spPr>
          <p:txBody>
            <a:bodyPr wrap="square" rtlCol="0">
              <a:spAutoFit/>
            </a:bodyPr>
            <a:lstStyle/>
            <a:p>
              <a:pPr algn="ctr"/>
              <a:r>
                <a:rPr lang="en-US" sz="1200" dirty="0">
                  <a:latin typeface="Arial Black" panose="020B0A04020102020204" pitchFamily="34" charset="0"/>
                </a:rPr>
                <a:t>LESS AND LESS</a:t>
              </a:r>
            </a:p>
            <a:p>
              <a:pPr algn="ctr"/>
              <a:r>
                <a:rPr lang="en-US" sz="1200" b="1" i="1" dirty="0">
                  <a:latin typeface="Arial Narrow" panose="020B0606020202030204" pitchFamily="34" charset="0"/>
                </a:rPr>
                <a:t>LIVING &amp; LEARNING</a:t>
              </a:r>
            </a:p>
            <a:p>
              <a:pPr algn="ctr"/>
              <a:r>
                <a:rPr lang="en-US" sz="1200" b="1" i="1" dirty="0">
                  <a:latin typeface="Arial Narrow" panose="020B0606020202030204" pitchFamily="34" charset="0"/>
                </a:rPr>
                <a:t>CHALLENGES</a:t>
              </a:r>
              <a:endParaRPr lang="en-CA" sz="1200" b="1" i="1" dirty="0">
                <a:latin typeface="Arial Narrow" panose="020B0606020202030204" pitchFamily="34" charset="0"/>
              </a:endParaRPr>
            </a:p>
          </p:txBody>
        </p:sp>
        <p:sp>
          <p:nvSpPr>
            <p:cNvPr id="22" name="TextBox 21"/>
            <p:cNvSpPr txBox="1"/>
            <p:nvPr/>
          </p:nvSpPr>
          <p:spPr>
            <a:xfrm>
              <a:off x="3468031" y="2017394"/>
              <a:ext cx="1526966" cy="3647152"/>
            </a:xfrm>
            <a:prstGeom prst="rect">
              <a:avLst/>
            </a:prstGeom>
            <a:solidFill>
              <a:srgbClr val="FFFF00"/>
            </a:solidFill>
          </p:spPr>
          <p:txBody>
            <a:bodyPr wrap="square" rtlCol="0">
              <a:spAutoFit/>
            </a:bodyPr>
            <a:lstStyle/>
            <a:p>
              <a:endParaRPr lang="en-CA" sz="1100" dirty="0">
                <a:latin typeface="Arial Narrow" panose="020B0606020202030204" pitchFamily="34" charset="0"/>
              </a:endParaRPr>
            </a:p>
            <a:p>
              <a:r>
                <a:rPr lang="en-CA" sz="1100" b="1" i="1" dirty="0">
                  <a:latin typeface="Arial Narrow" panose="020B0606020202030204" pitchFamily="34" charset="0"/>
                </a:rPr>
                <a:t>• Physical pain</a:t>
              </a:r>
            </a:p>
            <a:p>
              <a:endParaRPr lang="en-CA" sz="1100" b="1" i="1" dirty="0">
                <a:latin typeface="Arial Narrow" panose="020B0606020202030204" pitchFamily="34" charset="0"/>
              </a:endParaRPr>
            </a:p>
            <a:p>
              <a:r>
                <a:rPr lang="en-CA" sz="1100" b="1" i="1" dirty="0">
                  <a:latin typeface="Arial Narrow" panose="020B0606020202030204" pitchFamily="34" charset="0"/>
                </a:rPr>
                <a:t>• Fears and phobias</a:t>
              </a:r>
            </a:p>
            <a:p>
              <a:endParaRPr lang="en-CA" sz="1100" b="1" i="1" dirty="0">
                <a:latin typeface="Arial Narrow" panose="020B0606020202030204" pitchFamily="34" charset="0"/>
              </a:endParaRPr>
            </a:p>
            <a:p>
              <a:r>
                <a:rPr lang="en-CA" sz="1100" b="1" i="1" dirty="0">
                  <a:latin typeface="Arial Narrow" panose="020B0606020202030204" pitchFamily="34" charset="0"/>
                </a:rPr>
                <a:t>• Sensory over/under</a:t>
              </a:r>
            </a:p>
            <a:p>
              <a:r>
                <a:rPr lang="en-CA" sz="1100" b="1" i="1" dirty="0">
                  <a:latin typeface="Arial Narrow" panose="020B0606020202030204" pitchFamily="34" charset="0"/>
                </a:rPr>
                <a:t>   load</a:t>
              </a:r>
            </a:p>
            <a:p>
              <a:endParaRPr lang="en-CA" sz="1100" b="1" i="1" dirty="0">
                <a:latin typeface="Arial Narrow" panose="020B0606020202030204" pitchFamily="34" charset="0"/>
              </a:endParaRPr>
            </a:p>
            <a:p>
              <a:r>
                <a:rPr lang="en-CA" sz="1100" b="1" i="1" dirty="0">
                  <a:latin typeface="Arial Narrow" panose="020B0606020202030204" pitchFamily="34" charset="0"/>
                </a:rPr>
                <a:t>• Psychological distress</a:t>
              </a:r>
            </a:p>
            <a:p>
              <a:endParaRPr lang="en-CA" sz="1100" b="1" i="1" dirty="0">
                <a:latin typeface="Arial Narrow" panose="020B0606020202030204" pitchFamily="34" charset="0"/>
              </a:endParaRPr>
            </a:p>
            <a:p>
              <a:r>
                <a:rPr lang="en-CA" sz="1100" b="1" i="1" dirty="0">
                  <a:latin typeface="Arial Narrow" panose="020B0606020202030204" pitchFamily="34" charset="0"/>
                </a:rPr>
                <a:t>• Speech/hearing</a:t>
              </a:r>
            </a:p>
            <a:p>
              <a:r>
                <a:rPr lang="en-CA" sz="1100" b="1" i="1" dirty="0">
                  <a:latin typeface="Arial Narrow" panose="020B0606020202030204" pitchFamily="34" charset="0"/>
                </a:rPr>
                <a:t>   limitations</a:t>
              </a:r>
            </a:p>
            <a:p>
              <a:endParaRPr lang="en-CA" sz="1100" b="1" i="1" dirty="0">
                <a:latin typeface="Arial Narrow" panose="020B0606020202030204" pitchFamily="34" charset="0"/>
              </a:endParaRPr>
            </a:p>
            <a:p>
              <a:r>
                <a:rPr lang="en-CA" sz="1100" b="1" i="1" dirty="0">
                  <a:latin typeface="Arial Narrow" panose="020B0606020202030204" pitchFamily="34" charset="0"/>
                </a:rPr>
                <a:t>• PTSD/Trauma</a:t>
              </a:r>
            </a:p>
            <a:p>
              <a:endParaRPr lang="en-CA" sz="1100" b="1" i="1" dirty="0">
                <a:latin typeface="Arial Narrow" panose="020B0606020202030204" pitchFamily="34" charset="0"/>
              </a:endParaRPr>
            </a:p>
            <a:p>
              <a:r>
                <a:rPr lang="en-CA" sz="1100" b="1" i="1" dirty="0">
                  <a:latin typeface="Arial Narrow" panose="020B0606020202030204" pitchFamily="34" charset="0"/>
                </a:rPr>
                <a:t>• Environmental stress</a:t>
              </a:r>
            </a:p>
            <a:p>
              <a:endParaRPr lang="en-CA" sz="1100" b="1" i="1" dirty="0">
                <a:latin typeface="Arial Narrow" panose="020B0606020202030204" pitchFamily="34" charset="0"/>
              </a:endParaRPr>
            </a:p>
            <a:p>
              <a:r>
                <a:rPr lang="en-CA" sz="1100" b="1" i="1" dirty="0">
                  <a:latin typeface="Arial Narrow" panose="020B0606020202030204" pitchFamily="34" charset="0"/>
                </a:rPr>
                <a:t>• Neglect/Abuse,</a:t>
              </a:r>
            </a:p>
            <a:p>
              <a:r>
                <a:rPr lang="en-CA" sz="1100" b="1" i="1" dirty="0">
                  <a:latin typeface="Arial Narrow" panose="020B0606020202030204" pitchFamily="34" charset="0"/>
                </a:rPr>
                <a:t>   Isolation/Loneliness</a:t>
              </a:r>
            </a:p>
            <a:p>
              <a:endParaRPr lang="en-CA" sz="1100" b="1" i="1" dirty="0">
                <a:latin typeface="Arial Narrow" panose="020B0606020202030204" pitchFamily="34" charset="0"/>
              </a:endParaRPr>
            </a:p>
            <a:p>
              <a:r>
                <a:rPr lang="en-CA" sz="1100" b="1" i="1" dirty="0">
                  <a:latin typeface="Arial Narrow" panose="020B0606020202030204" pitchFamily="34" charset="0"/>
                </a:rPr>
                <a:t>• Supporter 4 outs</a:t>
              </a:r>
            </a:p>
          </p:txBody>
        </p:sp>
      </p:grpSp>
      <p:sp>
        <p:nvSpPr>
          <p:cNvPr id="24" name="Right Arrow 23"/>
          <p:cNvSpPr/>
          <p:nvPr/>
        </p:nvSpPr>
        <p:spPr>
          <a:xfrm>
            <a:off x="7125046" y="3543210"/>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25" name="TextBox 24"/>
          <p:cNvSpPr txBox="1"/>
          <p:nvPr/>
        </p:nvSpPr>
        <p:spPr>
          <a:xfrm>
            <a:off x="6885757" y="3133497"/>
            <a:ext cx="973352" cy="461665"/>
          </a:xfrm>
          <a:prstGeom prst="rect">
            <a:avLst/>
          </a:prstGeom>
          <a:noFill/>
        </p:spPr>
        <p:txBody>
          <a:bodyPr wrap="square" rtlCol="0">
            <a:spAutoFit/>
          </a:bodyPr>
          <a:lstStyle/>
          <a:p>
            <a:pPr algn="ctr"/>
            <a:r>
              <a:rPr lang="en-CA" sz="1200" b="1" i="1" dirty="0">
                <a:latin typeface="Arial Narrow" panose="020B0606020202030204" pitchFamily="34" charset="0"/>
              </a:rPr>
              <a:t>Contributing To</a:t>
            </a:r>
          </a:p>
        </p:txBody>
      </p:sp>
      <p:sp>
        <p:nvSpPr>
          <p:cNvPr id="26" name="TextBox 25"/>
          <p:cNvSpPr txBox="1"/>
          <p:nvPr/>
        </p:nvSpPr>
        <p:spPr>
          <a:xfrm>
            <a:off x="3026959" y="5780703"/>
            <a:ext cx="4179143" cy="646331"/>
          </a:xfrm>
          <a:prstGeom prst="rect">
            <a:avLst/>
          </a:prstGeom>
          <a:noFill/>
        </p:spPr>
        <p:txBody>
          <a:bodyPr wrap="square" rtlCol="0">
            <a:spAutoFit/>
          </a:bodyPr>
          <a:lstStyle/>
          <a:p>
            <a:r>
              <a:rPr lang="en-US" sz="1200" b="1" dirty="0">
                <a:latin typeface="Arial Narrow" panose="020B0606020202030204" pitchFamily="34" charset="0"/>
              </a:rPr>
              <a:t>Note: living and learning challenges become less, directly proportionate to the implementation of CCS interventions resulting in enhanced optimal living conditions.</a:t>
            </a:r>
            <a:endParaRPr lang="en-CA" sz="1200" b="1" dirty="0">
              <a:latin typeface="Arial Narrow" panose="020B0606020202030204" pitchFamily="34" charset="0"/>
            </a:endParaRPr>
          </a:p>
        </p:txBody>
      </p:sp>
      <p:grpSp>
        <p:nvGrpSpPr>
          <p:cNvPr id="23" name="Group 26"/>
          <p:cNvGrpSpPr/>
          <p:nvPr/>
        </p:nvGrpSpPr>
        <p:grpSpPr>
          <a:xfrm>
            <a:off x="2717404" y="3124299"/>
            <a:ext cx="903205" cy="646331"/>
            <a:chOff x="2717404" y="3124299"/>
            <a:chExt cx="903205" cy="646331"/>
          </a:xfrm>
        </p:grpSpPr>
        <p:sp>
          <p:nvSpPr>
            <p:cNvPr id="28" name="Right Arrow 27"/>
            <p:cNvSpPr/>
            <p:nvPr/>
          </p:nvSpPr>
          <p:spPr>
            <a:xfrm>
              <a:off x="2909184" y="350736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29" name="TextBox 28"/>
            <p:cNvSpPr txBox="1"/>
            <p:nvPr/>
          </p:nvSpPr>
          <p:spPr>
            <a:xfrm>
              <a:off x="2717404" y="3124299"/>
              <a:ext cx="903205" cy="646331"/>
            </a:xfrm>
            <a:prstGeom prst="rect">
              <a:avLst/>
            </a:prstGeom>
            <a:noFill/>
          </p:spPr>
          <p:txBody>
            <a:bodyPr wrap="square" rtlCol="0">
              <a:spAutoFit/>
            </a:bodyPr>
            <a:lstStyle/>
            <a:p>
              <a:pPr algn="ctr"/>
              <a:r>
                <a:rPr lang="en-CA" sz="1200" b="1" i="1" dirty="0">
                  <a:latin typeface="Arial Narrow" panose="020B0606020202030204" pitchFamily="34" charset="0"/>
                </a:rPr>
                <a:t>CCS</a:t>
              </a:r>
            </a:p>
            <a:p>
              <a:pPr algn="ctr"/>
              <a:r>
                <a:rPr lang="en-CA" sz="1200" b="1" i="1" dirty="0">
                  <a:latin typeface="Arial Narrow" panose="020B0606020202030204" pitchFamily="34" charset="0"/>
                </a:rPr>
                <a:t>Interventions</a:t>
              </a:r>
            </a:p>
          </p:txBody>
        </p:sp>
      </p:grpSp>
      <p:sp>
        <p:nvSpPr>
          <p:cNvPr id="31" name="Slide Number Placeholder 30"/>
          <p:cNvSpPr>
            <a:spLocks noGrp="1"/>
          </p:cNvSpPr>
          <p:nvPr>
            <p:ph type="sldNum" sz="quarter" idx="12"/>
          </p:nvPr>
        </p:nvSpPr>
        <p:spPr/>
        <p:txBody>
          <a:bodyPr/>
          <a:lstStyle/>
          <a:p>
            <a:fld id="{AFE74BE6-3F01-4C25-9B60-2EB5994FEE56}" type="slidenum">
              <a:rPr lang="en-CA" sz="1400" smtClean="0"/>
              <a:pPr/>
              <a:t>28</a:t>
            </a:fld>
            <a:endParaRPr lang="en-CA" sz="1400" dirty="0"/>
          </a:p>
        </p:txBody>
      </p:sp>
    </p:spTree>
    <p:extLst>
      <p:ext uri="{BB962C8B-B14F-4D97-AF65-F5344CB8AC3E}">
        <p14:creationId xmlns:p14="http://schemas.microsoft.com/office/powerpoint/2010/main" val="311678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0-#ppt_w/2"/>
                                          </p:val>
                                        </p:tav>
                                        <p:tav tm="100000">
                                          <p:val>
                                            <p:strVal val="#ppt_x"/>
                                          </p:val>
                                        </p:tav>
                                      </p:tavLst>
                                    </p:anim>
                                    <p:anim calcmode="lin" valueType="num">
                                      <p:cBhvr additive="base">
                                        <p:cTn id="12"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heel(1)">
                                      <p:cBhvr>
                                        <p:cTn id="17" dur="20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fill="hold"/>
                                        <p:tgtEl>
                                          <p:spTgt spid="25"/>
                                        </p:tgtEl>
                                        <p:attrNameLst>
                                          <p:attrName>ppt_x</p:attrName>
                                        </p:attrNameLst>
                                      </p:cBhvr>
                                      <p:tavLst>
                                        <p:tav tm="0">
                                          <p:val>
                                            <p:strVal val="0-#ppt_w/2"/>
                                          </p:val>
                                        </p:tav>
                                        <p:tav tm="100000">
                                          <p:val>
                                            <p:strVal val="#ppt_x"/>
                                          </p:val>
                                        </p:tav>
                                      </p:tavLst>
                                    </p:anim>
                                    <p:anim calcmode="lin" valueType="num">
                                      <p:cBhvr additive="base">
                                        <p:cTn id="23" dur="500" fill="hold"/>
                                        <p:tgtEl>
                                          <p:spTgt spid="25"/>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0-#ppt_w/2"/>
                                          </p:val>
                                        </p:tav>
                                        <p:tav tm="100000">
                                          <p:val>
                                            <p:strVal val="#ppt_x"/>
                                          </p:val>
                                        </p:tav>
                                      </p:tavLst>
                                    </p:anim>
                                    <p:anim calcmode="lin" valueType="num">
                                      <p:cBhvr additive="base">
                                        <p:cTn id="27" dur="500" fill="hold"/>
                                        <p:tgtEl>
                                          <p:spTgt spid="24"/>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0-#ppt_w/2"/>
                                          </p:val>
                                        </p:tav>
                                        <p:tav tm="100000">
                                          <p:val>
                                            <p:strVal val="#ppt_x"/>
                                          </p:val>
                                        </p:tav>
                                      </p:tavLst>
                                    </p:anim>
                                    <p:anim calcmode="lin" valueType="num">
                                      <p:cBhvr additive="base">
                                        <p:cTn id="31"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0-#ppt_w/2"/>
                                          </p:val>
                                        </p:tav>
                                        <p:tav tm="100000">
                                          <p:val>
                                            <p:strVal val="#ppt_x"/>
                                          </p:val>
                                        </p:tav>
                                      </p:tavLst>
                                    </p:anim>
                                    <p:anim calcmode="lin" valueType="num">
                                      <p:cBhvr additive="base">
                                        <p:cTn id="37" dur="500" fill="hold"/>
                                        <p:tgtEl>
                                          <p:spTgt spid="6"/>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additive="base">
                                        <p:cTn id="40" dur="500" fill="hold"/>
                                        <p:tgtEl>
                                          <p:spTgt spid="5"/>
                                        </p:tgtEl>
                                        <p:attrNameLst>
                                          <p:attrName>ppt_x</p:attrName>
                                        </p:attrNameLst>
                                      </p:cBhvr>
                                      <p:tavLst>
                                        <p:tav tm="0">
                                          <p:val>
                                            <p:strVal val="0-#ppt_w/2"/>
                                          </p:val>
                                        </p:tav>
                                        <p:tav tm="100000">
                                          <p:val>
                                            <p:strVal val="#ppt_x"/>
                                          </p:val>
                                        </p:tav>
                                      </p:tavLst>
                                    </p:anim>
                                    <p:anim calcmode="lin" valueType="num">
                                      <p:cBhvr additive="base">
                                        <p:cTn id="41" dur="500" fill="hold"/>
                                        <p:tgtEl>
                                          <p:spTgt spid="5"/>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0-#ppt_w/2"/>
                                          </p:val>
                                        </p:tav>
                                        <p:tav tm="100000">
                                          <p:val>
                                            <p:strVal val="#ppt_x"/>
                                          </p:val>
                                        </p:tav>
                                      </p:tavLst>
                                    </p:anim>
                                    <p:anim calcmode="lin" valueType="num">
                                      <p:cBhvr additive="base">
                                        <p:cTn id="45" dur="500" fill="hold"/>
                                        <p:tgtEl>
                                          <p:spTgt spid="4"/>
                                        </p:tgtEl>
                                        <p:attrNameLst>
                                          <p:attrName>ppt_y</p:attrName>
                                        </p:attrNameLst>
                                      </p:cBhvr>
                                      <p:tavLst>
                                        <p:tav tm="0">
                                          <p:val>
                                            <p:strVal val="#ppt_y"/>
                                          </p:val>
                                        </p:tav>
                                        <p:tav tm="100000">
                                          <p:val>
                                            <p:strVal val="#ppt_y"/>
                                          </p:val>
                                        </p:tav>
                                      </p:tavLst>
                                    </p:anim>
                                  </p:childTnLst>
                                </p:cTn>
                              </p:par>
                              <p:par>
                                <p:cTn id="46" presetID="2" presetClass="entr" presetSubtype="8"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additive="base">
                                        <p:cTn id="48" dur="500" fill="hold"/>
                                        <p:tgtEl>
                                          <p:spTgt spid="7"/>
                                        </p:tgtEl>
                                        <p:attrNameLst>
                                          <p:attrName>ppt_x</p:attrName>
                                        </p:attrNameLst>
                                      </p:cBhvr>
                                      <p:tavLst>
                                        <p:tav tm="0">
                                          <p:val>
                                            <p:strVal val="0-#ppt_w/2"/>
                                          </p:val>
                                        </p:tav>
                                        <p:tav tm="100000">
                                          <p:val>
                                            <p:strVal val="#ppt_x"/>
                                          </p:val>
                                        </p:tav>
                                      </p:tavLst>
                                    </p:anim>
                                    <p:anim calcmode="lin" valueType="num">
                                      <p:cBhvr additive="base">
                                        <p:cTn id="4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1000"/>
                                        <p:tgtEl>
                                          <p:spTgt spid="26"/>
                                        </p:tgtEl>
                                      </p:cBhvr>
                                    </p:animEffect>
                                    <p:anim calcmode="lin" valueType="num">
                                      <p:cBhvr>
                                        <p:cTn id="55" dur="1000" fill="hold"/>
                                        <p:tgtEl>
                                          <p:spTgt spid="26"/>
                                        </p:tgtEl>
                                        <p:attrNameLst>
                                          <p:attrName>ppt_x</p:attrName>
                                        </p:attrNameLst>
                                      </p:cBhvr>
                                      <p:tavLst>
                                        <p:tav tm="0">
                                          <p:val>
                                            <p:strVal val="#ppt_x"/>
                                          </p:val>
                                        </p:tav>
                                        <p:tav tm="100000">
                                          <p:val>
                                            <p:strVal val="#ppt_x"/>
                                          </p:val>
                                        </p:tav>
                                      </p:tavLst>
                                    </p:anim>
                                    <p:anim calcmode="lin" valueType="num">
                                      <p:cBhvr>
                                        <p:cTn id="5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P spid="24" grpId="0" animBg="1"/>
      <p:bldP spid="25" grpId="0"/>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83823" y="999460"/>
            <a:ext cx="6292811" cy="5603359"/>
          </a:xfrm>
          <a:prstGeom prst="rect">
            <a:avLst/>
          </a:prstGeom>
        </p:spPr>
      </p:pic>
      <p:sp>
        <p:nvSpPr>
          <p:cNvPr id="4" name="TextBox 3"/>
          <p:cNvSpPr txBox="1"/>
          <p:nvPr/>
        </p:nvSpPr>
        <p:spPr>
          <a:xfrm>
            <a:off x="7270336" y="1204224"/>
            <a:ext cx="1786768" cy="523220"/>
          </a:xfrm>
          <a:prstGeom prst="rect">
            <a:avLst/>
          </a:prstGeom>
          <a:noFill/>
        </p:spPr>
        <p:txBody>
          <a:bodyPr wrap="square" rtlCol="0">
            <a:spAutoFit/>
          </a:bodyPr>
          <a:lstStyle/>
          <a:p>
            <a:pPr algn="ctr"/>
            <a:r>
              <a:rPr lang="en-CA" sz="1400" b="1" dirty="0">
                <a:solidFill>
                  <a:schemeClr val="bg1"/>
                </a:solidFill>
                <a:latin typeface="Arial Narrow" panose="020B0606020202030204" pitchFamily="34" charset="0"/>
              </a:rPr>
              <a:t>Traditional</a:t>
            </a:r>
          </a:p>
          <a:p>
            <a:pPr algn="ctr"/>
            <a:r>
              <a:rPr lang="en-CA" sz="1400" b="1" dirty="0">
                <a:solidFill>
                  <a:schemeClr val="bg1"/>
                </a:solidFill>
                <a:latin typeface="Arial Narrow" panose="020B0606020202030204" pitchFamily="34" charset="0"/>
              </a:rPr>
              <a:t>Medical</a:t>
            </a:r>
          </a:p>
        </p:txBody>
      </p:sp>
      <p:sp>
        <p:nvSpPr>
          <p:cNvPr id="5" name="TextBox 4"/>
          <p:cNvSpPr txBox="1"/>
          <p:nvPr/>
        </p:nvSpPr>
        <p:spPr>
          <a:xfrm>
            <a:off x="7270335" y="1728194"/>
            <a:ext cx="2496277" cy="1200329"/>
          </a:xfrm>
          <a:prstGeom prst="rect">
            <a:avLst/>
          </a:prstGeom>
          <a:noFill/>
        </p:spPr>
        <p:txBody>
          <a:bodyPr wrap="square" rtlCol="0">
            <a:spAutoFit/>
          </a:bodyPr>
          <a:lstStyle/>
          <a:p>
            <a:r>
              <a:rPr lang="en-CA" sz="1200" b="1" dirty="0">
                <a:solidFill>
                  <a:schemeClr val="bg1"/>
                </a:solidFill>
                <a:latin typeface="Arial Narrow" panose="020B0606020202030204" pitchFamily="34" charset="0"/>
              </a:rPr>
              <a:t>priorities, e.g.</a:t>
            </a:r>
          </a:p>
          <a:p>
            <a:r>
              <a:rPr lang="en-CA" sz="1200" b="1" dirty="0">
                <a:solidFill>
                  <a:schemeClr val="bg1"/>
                </a:solidFill>
                <a:latin typeface="Arial Narrow" panose="020B0606020202030204" pitchFamily="34" charset="0"/>
              </a:rPr>
              <a:t>• pathologies</a:t>
            </a:r>
          </a:p>
          <a:p>
            <a:r>
              <a:rPr lang="en-CA" sz="1200" b="1" dirty="0">
                <a:solidFill>
                  <a:schemeClr val="bg1"/>
                </a:solidFill>
                <a:latin typeface="Arial Narrow" panose="020B0606020202030204" pitchFamily="34" charset="0"/>
              </a:rPr>
              <a:t>• illnesses</a:t>
            </a:r>
          </a:p>
          <a:p>
            <a:r>
              <a:rPr lang="en-CA" sz="1200" b="1" dirty="0">
                <a:solidFill>
                  <a:schemeClr val="bg1"/>
                </a:solidFill>
                <a:latin typeface="Arial Narrow" panose="020B0606020202030204" pitchFamily="34" charset="0"/>
              </a:rPr>
              <a:t>• DSM disorders</a:t>
            </a:r>
          </a:p>
          <a:p>
            <a:r>
              <a:rPr lang="en-CA" sz="1200" b="1" dirty="0">
                <a:solidFill>
                  <a:schemeClr val="bg1"/>
                </a:solidFill>
                <a:latin typeface="Arial Narrow" panose="020B0606020202030204" pitchFamily="34" charset="0"/>
              </a:rPr>
              <a:t>• medications</a:t>
            </a:r>
          </a:p>
          <a:p>
            <a:r>
              <a:rPr lang="en-CA" sz="1200" b="1" dirty="0">
                <a:solidFill>
                  <a:schemeClr val="bg1"/>
                </a:solidFill>
                <a:latin typeface="Arial Narrow" panose="020B0606020202030204" pitchFamily="34" charset="0"/>
              </a:rPr>
              <a:t>• psychotherapy</a:t>
            </a:r>
          </a:p>
        </p:txBody>
      </p:sp>
      <p:sp>
        <p:nvSpPr>
          <p:cNvPr id="6" name="TextBox 5"/>
          <p:cNvSpPr txBox="1"/>
          <p:nvPr/>
        </p:nvSpPr>
        <p:spPr>
          <a:xfrm>
            <a:off x="7019739" y="4106457"/>
            <a:ext cx="1786768" cy="1292662"/>
          </a:xfrm>
          <a:prstGeom prst="rect">
            <a:avLst/>
          </a:prstGeom>
          <a:noFill/>
        </p:spPr>
        <p:txBody>
          <a:bodyPr wrap="square" rtlCol="0">
            <a:spAutoFit/>
          </a:bodyPr>
          <a:lstStyle/>
          <a:p>
            <a:pPr algn="ctr"/>
            <a:r>
              <a:rPr lang="en-CA" sz="1400" b="1" dirty="0">
                <a:solidFill>
                  <a:schemeClr val="bg1"/>
                </a:solidFill>
                <a:latin typeface="Arial Narrow" panose="020B0606020202030204" pitchFamily="34" charset="0"/>
              </a:rPr>
              <a:t>Supporters’</a:t>
            </a:r>
          </a:p>
          <a:p>
            <a:pPr algn="ctr"/>
            <a:r>
              <a:rPr lang="en-CA" sz="1400" b="1" dirty="0">
                <a:solidFill>
                  <a:schemeClr val="bg1"/>
                </a:solidFill>
                <a:latin typeface="Arial Narrow" panose="020B0606020202030204" pitchFamily="34" charset="0"/>
              </a:rPr>
              <a:t>Behavioural</a:t>
            </a:r>
          </a:p>
          <a:p>
            <a:pPr algn="ctr"/>
            <a:r>
              <a:rPr lang="en-CA" sz="1400" b="1" dirty="0">
                <a:solidFill>
                  <a:schemeClr val="bg1"/>
                </a:solidFill>
                <a:latin typeface="Arial Narrow" panose="020B0606020202030204" pitchFamily="34" charset="0"/>
              </a:rPr>
              <a:t>Interventions</a:t>
            </a:r>
          </a:p>
          <a:p>
            <a:pPr algn="ctr"/>
            <a:r>
              <a:rPr lang="en-CA" sz="1200" b="1" dirty="0">
                <a:solidFill>
                  <a:schemeClr val="bg1"/>
                </a:solidFill>
                <a:latin typeface="Arial Narrow" panose="020B0606020202030204" pitchFamily="34" charset="0"/>
              </a:rPr>
              <a:t>(e.g. </a:t>
            </a:r>
          </a:p>
          <a:p>
            <a:pPr algn="ctr"/>
            <a:r>
              <a:rPr lang="en-CA" sz="1200" b="1" dirty="0">
                <a:solidFill>
                  <a:schemeClr val="bg1"/>
                </a:solidFill>
                <a:latin typeface="Arial Narrow" panose="020B0606020202030204" pitchFamily="34" charset="0"/>
              </a:rPr>
              <a:t>ABA, IBI</a:t>
            </a:r>
          </a:p>
          <a:p>
            <a:pPr algn="ctr"/>
            <a:r>
              <a:rPr lang="en-CA" sz="1200" b="1" dirty="0">
                <a:solidFill>
                  <a:schemeClr val="bg1"/>
                </a:solidFill>
                <a:latin typeface="Arial Narrow" panose="020B0606020202030204" pitchFamily="34" charset="0"/>
              </a:rPr>
              <a:t>strategies)</a:t>
            </a:r>
          </a:p>
        </p:txBody>
      </p:sp>
      <p:sp>
        <p:nvSpPr>
          <p:cNvPr id="7" name="TextBox 6"/>
          <p:cNvSpPr txBox="1"/>
          <p:nvPr/>
        </p:nvSpPr>
        <p:spPr>
          <a:xfrm>
            <a:off x="2869073" y="4091402"/>
            <a:ext cx="1786768" cy="1384995"/>
          </a:xfrm>
          <a:prstGeom prst="rect">
            <a:avLst/>
          </a:prstGeom>
          <a:noFill/>
        </p:spPr>
        <p:txBody>
          <a:bodyPr wrap="square" rtlCol="0">
            <a:spAutoFit/>
          </a:bodyPr>
          <a:lstStyle/>
          <a:p>
            <a:pPr algn="ctr"/>
            <a:r>
              <a:rPr lang="en-US" sz="1400" b="1" dirty="0">
                <a:solidFill>
                  <a:schemeClr val="bg1"/>
                </a:solidFill>
                <a:latin typeface="Arial Narrow" panose="020B0606020202030204" pitchFamily="34" charset="0"/>
              </a:rPr>
              <a:t>Supporters’</a:t>
            </a:r>
          </a:p>
          <a:p>
            <a:pPr algn="ctr"/>
            <a:r>
              <a:rPr lang="en-US" sz="1400" b="1" dirty="0">
                <a:solidFill>
                  <a:schemeClr val="bg1"/>
                </a:solidFill>
                <a:latin typeface="Arial Narrow" panose="020B0606020202030204" pitchFamily="34" charset="0"/>
              </a:rPr>
              <a:t>Emotional</a:t>
            </a:r>
          </a:p>
          <a:p>
            <a:pPr algn="ctr"/>
            <a:r>
              <a:rPr lang="en-US" sz="1400" b="1" dirty="0">
                <a:solidFill>
                  <a:schemeClr val="bg1"/>
                </a:solidFill>
                <a:latin typeface="Arial Narrow" panose="020B0606020202030204" pitchFamily="34" charset="0"/>
              </a:rPr>
              <a:t>Maturity &amp;</a:t>
            </a:r>
          </a:p>
          <a:p>
            <a:pPr algn="ctr"/>
            <a:r>
              <a:rPr lang="en-US" sz="1400" b="1" dirty="0">
                <a:solidFill>
                  <a:schemeClr val="bg1"/>
                </a:solidFill>
                <a:latin typeface="Arial Narrow" panose="020B0606020202030204" pitchFamily="34" charset="0"/>
              </a:rPr>
              <a:t>Mindful</a:t>
            </a:r>
          </a:p>
          <a:p>
            <a:pPr algn="ctr"/>
            <a:r>
              <a:rPr lang="en-US" sz="1400" b="1" dirty="0">
                <a:solidFill>
                  <a:schemeClr val="bg1"/>
                </a:solidFill>
                <a:latin typeface="Arial Narrow" panose="020B0606020202030204" pitchFamily="34" charset="0"/>
              </a:rPr>
              <a:t>Self</a:t>
            </a:r>
          </a:p>
          <a:p>
            <a:pPr algn="ctr"/>
            <a:r>
              <a:rPr lang="en-US" sz="1400" b="1" dirty="0">
                <a:solidFill>
                  <a:schemeClr val="bg1"/>
                </a:solidFill>
                <a:latin typeface="Arial Narrow" panose="020B0606020202030204" pitchFamily="34" charset="0"/>
              </a:rPr>
              <a:t>Regulation</a:t>
            </a:r>
            <a:endParaRPr lang="en-CA" sz="1300" b="1" dirty="0">
              <a:solidFill>
                <a:schemeClr val="bg1"/>
              </a:solidFill>
              <a:latin typeface="Arial Narrow" panose="020B0606020202030204" pitchFamily="34" charset="0"/>
            </a:endParaRPr>
          </a:p>
        </p:txBody>
      </p:sp>
      <p:sp>
        <p:nvSpPr>
          <p:cNvPr id="8" name="TextBox 7"/>
          <p:cNvSpPr txBox="1"/>
          <p:nvPr/>
        </p:nvSpPr>
        <p:spPr>
          <a:xfrm>
            <a:off x="2664616" y="1152129"/>
            <a:ext cx="1786768" cy="307777"/>
          </a:xfrm>
          <a:prstGeom prst="rect">
            <a:avLst/>
          </a:prstGeom>
          <a:noFill/>
        </p:spPr>
        <p:txBody>
          <a:bodyPr wrap="square" rtlCol="0">
            <a:spAutoFit/>
          </a:bodyPr>
          <a:lstStyle/>
          <a:p>
            <a:pPr algn="ctr"/>
            <a:r>
              <a:rPr lang="en-CA" sz="1400" b="1" dirty="0">
                <a:solidFill>
                  <a:schemeClr val="bg1"/>
                </a:solidFill>
                <a:latin typeface="Arial Narrow" panose="020B0606020202030204" pitchFamily="34" charset="0"/>
              </a:rPr>
              <a:t>Biomedical</a:t>
            </a:r>
          </a:p>
        </p:txBody>
      </p:sp>
      <p:sp>
        <p:nvSpPr>
          <p:cNvPr id="9" name="TextBox 8"/>
          <p:cNvSpPr txBox="1"/>
          <p:nvPr/>
        </p:nvSpPr>
        <p:spPr>
          <a:xfrm>
            <a:off x="2689375" y="1529422"/>
            <a:ext cx="2279259" cy="1200329"/>
          </a:xfrm>
          <a:prstGeom prst="rect">
            <a:avLst/>
          </a:prstGeom>
          <a:noFill/>
        </p:spPr>
        <p:txBody>
          <a:bodyPr wrap="square" rtlCol="0">
            <a:spAutoFit/>
          </a:bodyPr>
          <a:lstStyle/>
          <a:p>
            <a:r>
              <a:rPr lang="en-US" sz="1200" b="1" dirty="0">
                <a:solidFill>
                  <a:schemeClr val="bg1"/>
                </a:solidFill>
                <a:latin typeface="Arial Narrow" panose="020B0606020202030204" pitchFamily="34" charset="0"/>
              </a:rPr>
              <a:t>priorities, e.g.</a:t>
            </a:r>
          </a:p>
          <a:p>
            <a:r>
              <a:rPr lang="en-US" sz="1200" b="1" dirty="0">
                <a:solidFill>
                  <a:schemeClr val="bg1"/>
                </a:solidFill>
                <a:latin typeface="Arial Narrow" panose="020B0606020202030204" pitchFamily="34" charset="0"/>
              </a:rPr>
              <a:t>• GI health</a:t>
            </a:r>
          </a:p>
          <a:p>
            <a:r>
              <a:rPr lang="en-US" sz="1200" b="1" dirty="0">
                <a:solidFill>
                  <a:schemeClr val="bg1"/>
                </a:solidFill>
                <a:latin typeface="Arial Narrow" panose="020B0606020202030204" pitchFamily="34" charset="0"/>
              </a:rPr>
              <a:t>• neurodevelopment</a:t>
            </a:r>
          </a:p>
          <a:p>
            <a:r>
              <a:rPr lang="en-US" sz="1200" b="1" dirty="0">
                <a:solidFill>
                  <a:schemeClr val="bg1"/>
                </a:solidFill>
                <a:latin typeface="Arial Narrow" panose="020B0606020202030204" pitchFamily="34" charset="0"/>
              </a:rPr>
              <a:t>• emotional wellness</a:t>
            </a:r>
          </a:p>
          <a:p>
            <a:r>
              <a:rPr lang="en-US" sz="1200" b="1" dirty="0">
                <a:solidFill>
                  <a:schemeClr val="bg1"/>
                </a:solidFill>
                <a:latin typeface="Arial Narrow" panose="020B0606020202030204" pitchFamily="34" charset="0"/>
              </a:rPr>
              <a:t>• sensory processing</a:t>
            </a:r>
          </a:p>
          <a:p>
            <a:r>
              <a:rPr lang="en-US" sz="1200" b="1" dirty="0">
                <a:solidFill>
                  <a:schemeClr val="bg1"/>
                </a:solidFill>
                <a:latin typeface="Arial Narrow" panose="020B0606020202030204" pitchFamily="34" charset="0"/>
              </a:rPr>
              <a:t>• energy protection</a:t>
            </a:r>
            <a:endParaRPr lang="en-CA" sz="1200" b="1" dirty="0">
              <a:solidFill>
                <a:schemeClr val="bg1"/>
              </a:solidFill>
              <a:latin typeface="Arial Narrow" panose="020B0606020202030204" pitchFamily="34" charset="0"/>
            </a:endParaRPr>
          </a:p>
        </p:txBody>
      </p:sp>
      <p:sp>
        <p:nvSpPr>
          <p:cNvPr id="11" name="TextBox 10"/>
          <p:cNvSpPr txBox="1"/>
          <p:nvPr/>
        </p:nvSpPr>
        <p:spPr>
          <a:xfrm>
            <a:off x="527381" y="260650"/>
            <a:ext cx="11041227" cy="461665"/>
          </a:xfrm>
          <a:prstGeom prst="rect">
            <a:avLst/>
          </a:prstGeom>
          <a:noFill/>
        </p:spPr>
        <p:txBody>
          <a:bodyPr wrap="square" rtlCol="0">
            <a:spAutoFit/>
          </a:bodyPr>
          <a:lstStyle/>
          <a:p>
            <a:pPr algn="ctr"/>
            <a:r>
              <a:rPr lang="en-CA" sz="2400" b="1" dirty="0"/>
              <a:t>Comprehensive Anxiety Reduction</a:t>
            </a:r>
            <a:endParaRPr lang="en-CA" sz="240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9907" y="5228203"/>
            <a:ext cx="1488558" cy="1116155"/>
          </a:xfrm>
          <a:prstGeom prst="rect">
            <a:avLst/>
          </a:prstGeom>
        </p:spPr>
      </p:pic>
      <p:sp>
        <p:nvSpPr>
          <p:cNvPr id="13" name="Slide Number Placeholder 12"/>
          <p:cNvSpPr>
            <a:spLocks noGrp="1"/>
          </p:cNvSpPr>
          <p:nvPr>
            <p:ph type="sldNum" sz="quarter" idx="12"/>
          </p:nvPr>
        </p:nvSpPr>
        <p:spPr>
          <a:xfrm>
            <a:off x="10420709" y="6356369"/>
            <a:ext cx="888522" cy="365125"/>
          </a:xfrm>
        </p:spPr>
        <p:txBody>
          <a:bodyPr/>
          <a:lstStyle/>
          <a:p>
            <a:fld id="{AFE74BE6-3F01-4C25-9B60-2EB5994FEE56}" type="slidenum">
              <a:rPr lang="en-CA" sz="1400" smtClean="0">
                <a:solidFill>
                  <a:prstClr val="black">
                    <a:tint val="75000"/>
                  </a:prstClr>
                </a:solidFill>
              </a:rPr>
              <a:pPr/>
              <a:t>29</a:t>
            </a:fld>
            <a:endParaRPr lang="en-CA" sz="1400" dirty="0">
              <a:solidFill>
                <a:prstClr val="black">
                  <a:tint val="75000"/>
                </a:prstClr>
              </a:solidFill>
            </a:endParaRPr>
          </a:p>
        </p:txBody>
      </p:sp>
    </p:spTree>
    <p:extLst>
      <p:ext uri="{BB962C8B-B14F-4D97-AF65-F5344CB8AC3E}">
        <p14:creationId xmlns:p14="http://schemas.microsoft.com/office/powerpoint/2010/main" val="232188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766"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January 11, 2016</a:t>
            </a:r>
          </a:p>
        </p:txBody>
      </p:sp>
      <p:sp>
        <p:nvSpPr>
          <p:cNvPr id="5" name="TextBox 4"/>
          <p:cNvSpPr txBox="1"/>
          <p:nvPr/>
        </p:nvSpPr>
        <p:spPr>
          <a:xfrm>
            <a:off x="6111766" y="619080"/>
            <a:ext cx="5144813" cy="6697346"/>
          </a:xfrm>
          <a:prstGeom prst="rect">
            <a:avLst/>
          </a:prstGeom>
          <a:noFill/>
        </p:spPr>
        <p:txBody>
          <a:bodyPr wrap="square" rtlCol="0">
            <a:spAutoFit/>
          </a:bodyPr>
          <a:lstStyle/>
          <a:p>
            <a:pPr marL="285750" indent="-285750">
              <a:lnSpc>
                <a:spcPct val="150000"/>
              </a:lnSpc>
              <a:buFont typeface="Wingdings" pitchFamily="2" charset="2"/>
              <a:buChar char="§"/>
            </a:pPr>
            <a:r>
              <a:rPr lang="en-US" b="1" dirty="0"/>
              <a:t>Sunbeam Community &amp; Developmental Services</a:t>
            </a:r>
          </a:p>
          <a:p>
            <a:pPr marL="285750" indent="-285750">
              <a:lnSpc>
                <a:spcPct val="150000"/>
              </a:lnSpc>
              <a:buFont typeface="Wingdings" pitchFamily="2" charset="2"/>
              <a:buChar char="§"/>
            </a:pPr>
            <a:r>
              <a:rPr lang="en-US" b="1" dirty="0"/>
              <a:t>Crest Support Services</a:t>
            </a:r>
          </a:p>
          <a:p>
            <a:pPr marL="285750" indent="-285750">
              <a:lnSpc>
                <a:spcPct val="150000"/>
              </a:lnSpc>
              <a:buFont typeface="Wingdings" pitchFamily="2" charset="2"/>
              <a:buChar char="§"/>
            </a:pPr>
            <a:r>
              <a:rPr lang="en-US" b="1" dirty="0"/>
              <a:t>Norfolk Association for Community Living</a:t>
            </a:r>
          </a:p>
          <a:p>
            <a:pPr marL="285750" indent="-285750">
              <a:lnSpc>
                <a:spcPct val="150000"/>
              </a:lnSpc>
              <a:buFont typeface="Wingdings" pitchFamily="2" charset="2"/>
              <a:buChar char="§"/>
            </a:pPr>
            <a:r>
              <a:rPr lang="en-US" b="1" dirty="0"/>
              <a:t>Community Living Kincardine</a:t>
            </a:r>
          </a:p>
          <a:p>
            <a:pPr marL="285750" indent="-285750">
              <a:lnSpc>
                <a:spcPct val="150000"/>
              </a:lnSpc>
              <a:buFont typeface="Wingdings" pitchFamily="2" charset="2"/>
              <a:buChar char="§"/>
            </a:pPr>
            <a:r>
              <a:rPr lang="en-US" b="1" dirty="0"/>
              <a:t>Durham Association for Family Respite Services</a:t>
            </a:r>
          </a:p>
          <a:p>
            <a:pPr marL="285750" indent="-285750">
              <a:lnSpc>
                <a:spcPct val="150000"/>
              </a:lnSpc>
              <a:buFont typeface="Wingdings" pitchFamily="2" charset="2"/>
              <a:buChar char="§"/>
            </a:pPr>
            <a:r>
              <a:rPr lang="en-US" b="1" dirty="0"/>
              <a:t>Christian Horizons</a:t>
            </a:r>
            <a:endParaRPr lang="en-CA" b="1" dirty="0"/>
          </a:p>
          <a:p>
            <a:pPr marL="285750" indent="-285750">
              <a:lnSpc>
                <a:spcPct val="150000"/>
              </a:lnSpc>
              <a:buFont typeface="Wingdings" pitchFamily="2" charset="2"/>
              <a:buChar char="§"/>
            </a:pPr>
            <a:r>
              <a:rPr lang="en-US" b="1" dirty="0"/>
              <a:t>Community Living Burlington</a:t>
            </a:r>
            <a:endParaRPr lang="en-CA" b="1" dirty="0"/>
          </a:p>
          <a:p>
            <a:pPr marL="285750" indent="-285750">
              <a:lnSpc>
                <a:spcPct val="150000"/>
              </a:lnSpc>
              <a:buFont typeface="Wingdings" pitchFamily="2" charset="2"/>
              <a:buChar char="§"/>
            </a:pPr>
            <a:r>
              <a:rPr lang="en-US" b="1" dirty="0"/>
              <a:t>Parents for Community Living</a:t>
            </a:r>
            <a:endParaRPr lang="en-CA" b="1" dirty="0"/>
          </a:p>
          <a:p>
            <a:pPr marL="285750" indent="-285750">
              <a:lnSpc>
                <a:spcPct val="150000"/>
              </a:lnSpc>
              <a:buFont typeface="Wingdings" pitchFamily="2" charset="2"/>
              <a:buChar char="§"/>
            </a:pPr>
            <a:r>
              <a:rPr lang="en-US" b="1" dirty="0"/>
              <a:t>Extend-A-Family Toronto and Waterloo</a:t>
            </a:r>
            <a:endParaRPr lang="en-CA" b="1" dirty="0"/>
          </a:p>
          <a:p>
            <a:pPr marL="285750" indent="-285750">
              <a:lnSpc>
                <a:spcPct val="150000"/>
              </a:lnSpc>
              <a:buFont typeface="Wingdings" pitchFamily="2" charset="2"/>
              <a:buChar char="§"/>
            </a:pPr>
            <a:r>
              <a:rPr lang="en-US" b="1" dirty="0"/>
              <a:t>Community Living  Welland Pelham</a:t>
            </a:r>
          </a:p>
          <a:p>
            <a:pPr marL="285750" indent="-285750">
              <a:lnSpc>
                <a:spcPct val="150000"/>
              </a:lnSpc>
              <a:buFont typeface="Wingdings" pitchFamily="2" charset="2"/>
              <a:buChar char="§"/>
            </a:pPr>
            <a:r>
              <a:rPr lang="en-US" b="1" dirty="0"/>
              <a:t>Community Living St. Marys and Area</a:t>
            </a:r>
          </a:p>
          <a:p>
            <a:pPr marL="285750" indent="-285750">
              <a:lnSpc>
                <a:spcPct val="150000"/>
              </a:lnSpc>
              <a:buFont typeface="Wingdings" pitchFamily="2" charset="2"/>
              <a:buChar char="§"/>
            </a:pPr>
            <a:r>
              <a:rPr lang="en-US" b="1" dirty="0"/>
              <a:t>Community Living Chatham-Kent</a:t>
            </a:r>
          </a:p>
          <a:p>
            <a:pPr marL="285750" indent="-285750">
              <a:lnSpc>
                <a:spcPct val="150000"/>
              </a:lnSpc>
              <a:buFont typeface="Wingdings" pitchFamily="2" charset="2"/>
              <a:buChar char="§"/>
            </a:pPr>
            <a:r>
              <a:rPr lang="en-US" b="1" dirty="0"/>
              <a:t>Community Living Stratford and Area</a:t>
            </a:r>
          </a:p>
          <a:p>
            <a:pPr marL="285750" indent="-285750">
              <a:lnSpc>
                <a:spcPct val="150000"/>
              </a:lnSpc>
              <a:buFont typeface="Wingdings" pitchFamily="2" charset="2"/>
              <a:buChar char="§"/>
            </a:pPr>
            <a:r>
              <a:rPr lang="en-US" b="1" dirty="0"/>
              <a:t>Windsor-Essex Family Network</a:t>
            </a:r>
          </a:p>
          <a:p>
            <a:pPr marL="285750" indent="-285750">
              <a:lnSpc>
                <a:spcPct val="150000"/>
              </a:lnSpc>
              <a:buFont typeface="Wingdings" pitchFamily="2" charset="2"/>
              <a:buChar char="§"/>
            </a:pPr>
            <a:r>
              <a:rPr lang="en-US" b="1" dirty="0"/>
              <a:t>Community Living Prince Edward</a:t>
            </a:r>
          </a:p>
          <a:p>
            <a:pPr marL="285750" indent="-285750">
              <a:lnSpc>
                <a:spcPct val="150000"/>
              </a:lnSpc>
            </a:pPr>
            <a:endParaRPr lang="en-CA" dirty="0"/>
          </a:p>
        </p:txBody>
      </p:sp>
      <p:sp>
        <p:nvSpPr>
          <p:cNvPr id="3" name="TextBox 2"/>
          <p:cNvSpPr txBox="1"/>
          <p:nvPr/>
        </p:nvSpPr>
        <p:spPr>
          <a:xfrm>
            <a:off x="1193773" y="629713"/>
            <a:ext cx="4782393" cy="6324808"/>
          </a:xfrm>
          <a:prstGeom prst="rect">
            <a:avLst/>
          </a:prstGeom>
          <a:noFill/>
        </p:spPr>
        <p:txBody>
          <a:bodyPr wrap="square" rtlCol="0">
            <a:spAutoFit/>
          </a:bodyPr>
          <a:lstStyle/>
          <a:p>
            <a:pPr marL="285750" lvl="0" indent="-285750">
              <a:lnSpc>
                <a:spcPct val="150000"/>
              </a:lnSpc>
              <a:buFont typeface="Wingdings" pitchFamily="2" charset="2"/>
              <a:buChar char="§"/>
            </a:pPr>
            <a:r>
              <a:rPr lang="en-US" b="1" dirty="0"/>
              <a:t>Autism Ontario</a:t>
            </a:r>
          </a:p>
          <a:p>
            <a:pPr marL="285750" lvl="0" indent="-285750">
              <a:lnSpc>
                <a:spcPct val="150000"/>
              </a:lnSpc>
              <a:buFont typeface="Wingdings" pitchFamily="2" charset="2"/>
              <a:buChar char="§"/>
            </a:pPr>
            <a:r>
              <a:rPr lang="en-US" b="1" dirty="0"/>
              <a:t>Community Living Ontario</a:t>
            </a:r>
          </a:p>
          <a:p>
            <a:pPr marL="285750" lvl="0" indent="-285750">
              <a:lnSpc>
                <a:spcPct val="150000"/>
              </a:lnSpc>
              <a:buFont typeface="Wingdings" pitchFamily="2" charset="2"/>
              <a:buChar char="§"/>
            </a:pPr>
            <a:r>
              <a:rPr lang="en-US" b="1" dirty="0"/>
              <a:t>L’Arche Daybreak</a:t>
            </a:r>
          </a:p>
          <a:p>
            <a:pPr marL="285750" lvl="0" indent="-285750">
              <a:lnSpc>
                <a:spcPct val="150000"/>
              </a:lnSpc>
              <a:buFont typeface="Wingdings" pitchFamily="2" charset="2"/>
              <a:buChar char="§"/>
            </a:pPr>
            <a:r>
              <a:rPr lang="en-US" b="1" dirty="0"/>
              <a:t>OASIS (Ontario Agencies Supporting Individuals with Special Needs)</a:t>
            </a:r>
          </a:p>
          <a:p>
            <a:pPr marL="285750" indent="-285750">
              <a:lnSpc>
                <a:spcPct val="150000"/>
              </a:lnSpc>
              <a:buFont typeface="Wingdings" pitchFamily="2" charset="2"/>
              <a:buChar char="§"/>
            </a:pPr>
            <a:r>
              <a:rPr lang="en-US" b="1" dirty="0"/>
              <a:t>Community Living Windsor</a:t>
            </a:r>
          </a:p>
          <a:p>
            <a:pPr marL="285750" indent="-285750">
              <a:lnSpc>
                <a:spcPct val="150000"/>
              </a:lnSpc>
              <a:buFont typeface="Wingdings" pitchFamily="2" charset="2"/>
              <a:buChar char="§"/>
            </a:pPr>
            <a:r>
              <a:rPr lang="en-US" b="1" dirty="0"/>
              <a:t>Community Living Cambridge</a:t>
            </a:r>
          </a:p>
          <a:p>
            <a:pPr marL="285750" lvl="0" indent="-285750">
              <a:lnSpc>
                <a:spcPct val="150000"/>
              </a:lnSpc>
              <a:buFont typeface="Wingdings" pitchFamily="2" charset="2"/>
              <a:buChar char="§"/>
            </a:pPr>
            <a:r>
              <a:rPr lang="en-US" b="1" dirty="0"/>
              <a:t>Rygiel Supports for Community Living</a:t>
            </a:r>
          </a:p>
          <a:p>
            <a:pPr marL="285750" lvl="0" indent="-285750">
              <a:lnSpc>
                <a:spcPct val="150000"/>
              </a:lnSpc>
              <a:buFont typeface="Wingdings" pitchFamily="2" charset="2"/>
              <a:buChar char="§"/>
            </a:pPr>
            <a:r>
              <a:rPr lang="en-US" b="1" dirty="0"/>
              <a:t>Community Living Oakville</a:t>
            </a:r>
          </a:p>
          <a:p>
            <a:pPr marL="285750" lvl="0" indent="-285750">
              <a:lnSpc>
                <a:spcPct val="150000"/>
              </a:lnSpc>
              <a:buFont typeface="Wingdings" pitchFamily="2" charset="2"/>
              <a:buChar char="§"/>
            </a:pPr>
            <a:r>
              <a:rPr lang="en-US" b="1" dirty="0"/>
              <a:t>London Health Sciences Centre</a:t>
            </a:r>
          </a:p>
          <a:p>
            <a:pPr marL="285750" lvl="0" indent="-285750">
              <a:lnSpc>
                <a:spcPct val="150000"/>
              </a:lnSpc>
              <a:buFont typeface="Wingdings" pitchFamily="2" charset="2"/>
              <a:buChar char="§"/>
            </a:pPr>
            <a:r>
              <a:rPr lang="en-US" b="1" dirty="0"/>
              <a:t>McMaster University</a:t>
            </a:r>
          </a:p>
          <a:p>
            <a:pPr marL="285750" lvl="0" indent="-285750">
              <a:lnSpc>
                <a:spcPct val="150000"/>
              </a:lnSpc>
              <a:buFont typeface="Wingdings" pitchFamily="2" charset="2"/>
              <a:buChar char="§"/>
            </a:pPr>
            <a:r>
              <a:rPr lang="en-US" b="1" dirty="0"/>
              <a:t>University of Toronto</a:t>
            </a:r>
          </a:p>
          <a:p>
            <a:pPr marL="285750" lvl="0" indent="-285750">
              <a:lnSpc>
                <a:spcPct val="150000"/>
              </a:lnSpc>
              <a:buFont typeface="Wingdings" pitchFamily="2" charset="2"/>
              <a:buChar char="§"/>
            </a:pPr>
            <a:r>
              <a:rPr lang="en-US" b="1" dirty="0"/>
              <a:t>Kerry’s Place</a:t>
            </a:r>
          </a:p>
          <a:p>
            <a:pPr marL="285750" indent="-285750">
              <a:lnSpc>
                <a:spcPct val="150000"/>
              </a:lnSpc>
              <a:buFont typeface="Wingdings" panose="05000000000000000000" pitchFamily="2" charset="2"/>
              <a:buChar char="§"/>
            </a:pPr>
            <a:r>
              <a:rPr lang="en-US" b="1" dirty="0"/>
              <a:t>Ministry of Education Special Needs Division</a:t>
            </a:r>
          </a:p>
          <a:p>
            <a:pPr marL="285750" indent="-285750">
              <a:lnSpc>
                <a:spcPct val="150000"/>
              </a:lnSpc>
              <a:buFont typeface="Wingdings" panose="05000000000000000000" pitchFamily="2" charset="2"/>
              <a:buChar char="§"/>
            </a:pPr>
            <a:r>
              <a:rPr lang="en-US" b="1" dirty="0"/>
              <a:t>Ongwanada</a:t>
            </a:r>
          </a:p>
        </p:txBody>
      </p:sp>
      <p:sp>
        <p:nvSpPr>
          <p:cNvPr id="2" name="Rectangle 1"/>
          <p:cNvSpPr/>
          <p:nvPr/>
        </p:nvSpPr>
        <p:spPr>
          <a:xfrm>
            <a:off x="0" y="0"/>
            <a:ext cx="12192000" cy="584775"/>
          </a:xfrm>
          <a:prstGeom prst="rect">
            <a:avLst/>
          </a:prstGeom>
        </p:spPr>
        <p:txBody>
          <a:bodyPr wrap="square">
            <a:spAutoFit/>
          </a:bodyPr>
          <a:lstStyle/>
          <a:p>
            <a:pPr algn="ctr"/>
            <a:r>
              <a:rPr lang="en-US" sz="3200" b="1" i="1" dirty="0">
                <a:solidFill>
                  <a:srgbClr val="9A4E15"/>
                </a:solidFill>
              </a:rPr>
              <a:t>CCS Contributing and/or Trained Organizations &amp; Agencies </a:t>
            </a:r>
            <a:endParaRPr lang="en-CA" sz="3200" dirty="0">
              <a:solidFill>
                <a:srgbClr val="9A4E15"/>
              </a:solidFill>
            </a:endParaRPr>
          </a:p>
        </p:txBody>
      </p:sp>
    </p:spTree>
    <p:extLst>
      <p:ext uri="{BB962C8B-B14F-4D97-AF65-F5344CB8AC3E}">
        <p14:creationId xmlns:p14="http://schemas.microsoft.com/office/powerpoint/2010/main" val="306332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1000"/>
                                        <p:tgtEl>
                                          <p:spTgt spid="3">
                                            <p:txEl>
                                              <p:pRg st="0" end="0"/>
                                            </p:txEl>
                                          </p:spTgt>
                                        </p:tgtEl>
                                      </p:cBhvr>
                                    </p:animEffect>
                                    <p:anim calcmode="lin" valueType="num">
                                      <p:cBhvr>
                                        <p:cTn id="2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1000"/>
                                        <p:tgtEl>
                                          <p:spTgt spid="3">
                                            <p:txEl>
                                              <p:pRg st="1" end="1"/>
                                            </p:txEl>
                                          </p:spTgt>
                                        </p:tgtEl>
                                      </p:cBhvr>
                                    </p:animEffect>
                                    <p:anim calcmode="lin" valueType="num">
                                      <p:cBhvr>
                                        <p:cTn id="2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1000"/>
                                        <p:tgtEl>
                                          <p:spTgt spid="3">
                                            <p:txEl>
                                              <p:pRg st="9" end="9"/>
                                            </p:txEl>
                                          </p:spTgt>
                                        </p:tgtEl>
                                      </p:cBhvr>
                                    </p:animEffect>
                                    <p:anim calcmode="lin" valueType="num">
                                      <p:cBhvr>
                                        <p:cTn id="5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1000"/>
                                        <p:tgtEl>
                                          <p:spTgt spid="3">
                                            <p:txEl>
                                              <p:pRg st="10" end="10"/>
                                            </p:txEl>
                                          </p:spTgt>
                                        </p:tgtEl>
                                      </p:cBhvr>
                                    </p:animEffect>
                                    <p:anim calcmode="lin" valueType="num">
                                      <p:cBhvr>
                                        <p:cTn id="5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1000"/>
                                        <p:tgtEl>
                                          <p:spTgt spid="3">
                                            <p:txEl>
                                              <p:pRg st="11" end="11"/>
                                            </p:txEl>
                                          </p:spTgt>
                                        </p:tgtEl>
                                      </p:cBhvr>
                                    </p:animEffect>
                                    <p:anim calcmode="lin" valueType="num">
                                      <p:cBhvr>
                                        <p:cTn id="63"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fade">
                                      <p:cBhvr>
                                        <p:cTn id="67" dur="1000"/>
                                        <p:tgtEl>
                                          <p:spTgt spid="3">
                                            <p:txEl>
                                              <p:pRg st="12" end="12"/>
                                            </p:txEl>
                                          </p:spTgt>
                                        </p:tgtEl>
                                      </p:cBhvr>
                                    </p:animEffect>
                                    <p:anim calcmode="lin" valueType="num">
                                      <p:cBhvr>
                                        <p:cTn id="68"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fade">
                                      <p:cBhvr>
                                        <p:cTn id="72" dur="1000"/>
                                        <p:tgtEl>
                                          <p:spTgt spid="3">
                                            <p:txEl>
                                              <p:pRg st="13" end="13"/>
                                            </p:txEl>
                                          </p:spTgt>
                                        </p:tgtEl>
                                      </p:cBhvr>
                                    </p:animEffect>
                                    <p:anim calcmode="lin" valueType="num">
                                      <p:cBhvr>
                                        <p:cTn id="73"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74" dur="1000" fill="hold"/>
                                        <p:tgtEl>
                                          <p:spTgt spid="3">
                                            <p:txEl>
                                              <p:pRg st="13" end="13"/>
                                            </p:txEl>
                                          </p:spTgt>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5">
                                            <p:txEl>
                                              <p:pRg st="4" end="4"/>
                                            </p:txEl>
                                          </p:spTgt>
                                        </p:tgtEl>
                                        <p:attrNameLst>
                                          <p:attrName>style.visibility</p:attrName>
                                        </p:attrNameLst>
                                      </p:cBhvr>
                                      <p:to>
                                        <p:strVal val="visible"/>
                                      </p:to>
                                    </p:set>
                                    <p:animEffect transition="in" filter="fade">
                                      <p:cBhvr>
                                        <p:cTn id="77" dur="1000"/>
                                        <p:tgtEl>
                                          <p:spTgt spid="5">
                                            <p:txEl>
                                              <p:pRg st="4" end="4"/>
                                            </p:txEl>
                                          </p:spTgt>
                                        </p:tgtEl>
                                      </p:cBhvr>
                                    </p:animEffect>
                                    <p:anim calcmode="lin" valueType="num">
                                      <p:cBhvr>
                                        <p:cTn id="7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79" dur="1000" fill="hold"/>
                                        <p:tgtEl>
                                          <p:spTgt spid="5">
                                            <p:txEl>
                                              <p:pRg st="4" end="4"/>
                                            </p:txEl>
                                          </p:spTgt>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5">
                                            <p:txEl>
                                              <p:pRg st="3" end="3"/>
                                            </p:txEl>
                                          </p:spTgt>
                                        </p:tgtEl>
                                        <p:attrNameLst>
                                          <p:attrName>style.visibility</p:attrName>
                                        </p:attrNameLst>
                                      </p:cBhvr>
                                      <p:to>
                                        <p:strVal val="visible"/>
                                      </p:to>
                                    </p:set>
                                    <p:animEffect transition="in" filter="fade">
                                      <p:cBhvr>
                                        <p:cTn id="82" dur="1000"/>
                                        <p:tgtEl>
                                          <p:spTgt spid="5">
                                            <p:txEl>
                                              <p:pRg st="3" end="3"/>
                                            </p:txEl>
                                          </p:spTgt>
                                        </p:tgtEl>
                                      </p:cBhvr>
                                    </p:animEffect>
                                    <p:anim calcmode="lin" valueType="num">
                                      <p:cBhvr>
                                        <p:cTn id="8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84" dur="1000" fill="hold"/>
                                        <p:tgtEl>
                                          <p:spTgt spid="5">
                                            <p:txEl>
                                              <p:pRg st="3" end="3"/>
                                            </p:txEl>
                                          </p:spTgt>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5">
                                            <p:txEl>
                                              <p:pRg st="1" end="1"/>
                                            </p:txEl>
                                          </p:spTgt>
                                        </p:tgtEl>
                                        <p:attrNameLst>
                                          <p:attrName>style.visibility</p:attrName>
                                        </p:attrNameLst>
                                      </p:cBhvr>
                                      <p:to>
                                        <p:strVal val="visible"/>
                                      </p:to>
                                    </p:set>
                                    <p:animEffect transition="in" filter="fade">
                                      <p:cBhvr>
                                        <p:cTn id="87" dur="1000"/>
                                        <p:tgtEl>
                                          <p:spTgt spid="5">
                                            <p:txEl>
                                              <p:pRg st="1" end="1"/>
                                            </p:txEl>
                                          </p:spTgt>
                                        </p:tgtEl>
                                      </p:cBhvr>
                                    </p:animEffect>
                                    <p:anim calcmode="lin" valueType="num">
                                      <p:cBhvr>
                                        <p:cTn id="8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89" dur="1000" fill="hold"/>
                                        <p:tgtEl>
                                          <p:spTgt spid="5">
                                            <p:txEl>
                                              <p:pRg st="1" end="1"/>
                                            </p:txEl>
                                          </p:spTgt>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5">
                                            <p:txEl>
                                              <p:pRg st="0" end="0"/>
                                            </p:txEl>
                                          </p:spTgt>
                                        </p:tgtEl>
                                        <p:attrNameLst>
                                          <p:attrName>style.visibility</p:attrName>
                                        </p:attrNameLst>
                                      </p:cBhvr>
                                      <p:to>
                                        <p:strVal val="visible"/>
                                      </p:to>
                                    </p:set>
                                    <p:animEffect transition="in" filter="fade">
                                      <p:cBhvr>
                                        <p:cTn id="92" dur="1000"/>
                                        <p:tgtEl>
                                          <p:spTgt spid="5">
                                            <p:txEl>
                                              <p:pRg st="0" end="0"/>
                                            </p:txEl>
                                          </p:spTgt>
                                        </p:tgtEl>
                                      </p:cBhvr>
                                    </p:animEffect>
                                    <p:anim calcmode="lin" valueType="num">
                                      <p:cBhvr>
                                        <p:cTn id="9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4" dur="1000" fill="hold"/>
                                        <p:tgtEl>
                                          <p:spTgt spid="5">
                                            <p:txEl>
                                              <p:pRg st="0" end="0"/>
                                            </p:txEl>
                                          </p:spTgt>
                                        </p:tgtEl>
                                        <p:attrNameLst>
                                          <p:attrName>ppt_y</p:attrName>
                                        </p:attrNameLst>
                                      </p:cBhvr>
                                      <p:tavLst>
                                        <p:tav tm="0">
                                          <p:val>
                                            <p:strVal val="#ppt_y+.1"/>
                                          </p:val>
                                        </p:tav>
                                        <p:tav tm="100000">
                                          <p:val>
                                            <p:strVal val="#ppt_y"/>
                                          </p:val>
                                        </p:tav>
                                      </p:tavLst>
                                    </p:anim>
                                  </p:childTnLst>
                                </p:cTn>
                              </p:par>
                              <p:par>
                                <p:cTn id="95" presetID="42" presetClass="entr" presetSubtype="0" fill="hold" nodeType="withEffect">
                                  <p:stCondLst>
                                    <p:cond delay="0"/>
                                  </p:stCondLst>
                                  <p:childTnLst>
                                    <p:set>
                                      <p:cBhvr>
                                        <p:cTn id="96" dur="1" fill="hold">
                                          <p:stCondLst>
                                            <p:cond delay="0"/>
                                          </p:stCondLst>
                                        </p:cTn>
                                        <p:tgtEl>
                                          <p:spTgt spid="5">
                                            <p:txEl>
                                              <p:pRg st="2" end="2"/>
                                            </p:txEl>
                                          </p:spTgt>
                                        </p:tgtEl>
                                        <p:attrNameLst>
                                          <p:attrName>style.visibility</p:attrName>
                                        </p:attrNameLst>
                                      </p:cBhvr>
                                      <p:to>
                                        <p:strVal val="visible"/>
                                      </p:to>
                                    </p:set>
                                    <p:animEffect transition="in" filter="fade">
                                      <p:cBhvr>
                                        <p:cTn id="97" dur="1000"/>
                                        <p:tgtEl>
                                          <p:spTgt spid="5">
                                            <p:txEl>
                                              <p:pRg st="2" end="2"/>
                                            </p:txEl>
                                          </p:spTgt>
                                        </p:tgtEl>
                                      </p:cBhvr>
                                    </p:animEffect>
                                    <p:anim calcmode="lin" valueType="num">
                                      <p:cBhvr>
                                        <p:cTn id="9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9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100" presetID="42" presetClass="entr" presetSubtype="0" fill="hold" nodeType="withEffect">
                                  <p:stCondLst>
                                    <p:cond delay="0"/>
                                  </p:stCondLst>
                                  <p:childTnLst>
                                    <p:set>
                                      <p:cBhvr>
                                        <p:cTn id="101" dur="1" fill="hold">
                                          <p:stCondLst>
                                            <p:cond delay="0"/>
                                          </p:stCondLst>
                                        </p:cTn>
                                        <p:tgtEl>
                                          <p:spTgt spid="5">
                                            <p:txEl>
                                              <p:pRg st="5" end="5"/>
                                            </p:txEl>
                                          </p:spTgt>
                                        </p:tgtEl>
                                        <p:attrNameLst>
                                          <p:attrName>style.visibility</p:attrName>
                                        </p:attrNameLst>
                                      </p:cBhvr>
                                      <p:to>
                                        <p:strVal val="visible"/>
                                      </p:to>
                                    </p:set>
                                    <p:animEffect transition="in" filter="fade">
                                      <p:cBhvr>
                                        <p:cTn id="102" dur="1000"/>
                                        <p:tgtEl>
                                          <p:spTgt spid="5">
                                            <p:txEl>
                                              <p:pRg st="5" end="5"/>
                                            </p:txEl>
                                          </p:spTgt>
                                        </p:tgtEl>
                                      </p:cBhvr>
                                    </p:animEffect>
                                    <p:anim calcmode="lin" valueType="num">
                                      <p:cBhvr>
                                        <p:cTn id="10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104" dur="1000" fill="hold"/>
                                        <p:tgtEl>
                                          <p:spTgt spid="5">
                                            <p:txEl>
                                              <p:pRg st="5" end="5"/>
                                            </p:txEl>
                                          </p:spTgt>
                                        </p:tgtEl>
                                        <p:attrNameLst>
                                          <p:attrName>ppt_y</p:attrName>
                                        </p:attrNameLst>
                                      </p:cBhvr>
                                      <p:tavLst>
                                        <p:tav tm="0">
                                          <p:val>
                                            <p:strVal val="#ppt_y+.1"/>
                                          </p:val>
                                        </p:tav>
                                        <p:tav tm="100000">
                                          <p:val>
                                            <p:strVal val="#ppt_y"/>
                                          </p:val>
                                        </p:tav>
                                      </p:tavLst>
                                    </p:anim>
                                  </p:childTnLst>
                                </p:cTn>
                              </p:par>
                              <p:par>
                                <p:cTn id="105" presetID="42" presetClass="entr" presetSubtype="0" fill="hold" nodeType="withEffect">
                                  <p:stCondLst>
                                    <p:cond delay="0"/>
                                  </p:stCondLst>
                                  <p:childTnLst>
                                    <p:set>
                                      <p:cBhvr>
                                        <p:cTn id="106" dur="1" fill="hold">
                                          <p:stCondLst>
                                            <p:cond delay="0"/>
                                          </p:stCondLst>
                                        </p:cTn>
                                        <p:tgtEl>
                                          <p:spTgt spid="5">
                                            <p:txEl>
                                              <p:pRg st="6" end="6"/>
                                            </p:txEl>
                                          </p:spTgt>
                                        </p:tgtEl>
                                        <p:attrNameLst>
                                          <p:attrName>style.visibility</p:attrName>
                                        </p:attrNameLst>
                                      </p:cBhvr>
                                      <p:to>
                                        <p:strVal val="visible"/>
                                      </p:to>
                                    </p:set>
                                    <p:animEffect transition="in" filter="fade">
                                      <p:cBhvr>
                                        <p:cTn id="107" dur="1000"/>
                                        <p:tgtEl>
                                          <p:spTgt spid="5">
                                            <p:txEl>
                                              <p:pRg st="6" end="6"/>
                                            </p:txEl>
                                          </p:spTgt>
                                        </p:tgtEl>
                                      </p:cBhvr>
                                    </p:animEffect>
                                    <p:anim calcmode="lin" valueType="num">
                                      <p:cBhvr>
                                        <p:cTn id="10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109" dur="1000" fill="hold"/>
                                        <p:tgtEl>
                                          <p:spTgt spid="5">
                                            <p:txEl>
                                              <p:pRg st="6" end="6"/>
                                            </p:txEl>
                                          </p:spTgt>
                                        </p:tgtEl>
                                        <p:attrNameLst>
                                          <p:attrName>ppt_y</p:attrName>
                                        </p:attrNameLst>
                                      </p:cBhvr>
                                      <p:tavLst>
                                        <p:tav tm="0">
                                          <p:val>
                                            <p:strVal val="#ppt_y+.1"/>
                                          </p:val>
                                        </p:tav>
                                        <p:tav tm="100000">
                                          <p:val>
                                            <p:strVal val="#ppt_y"/>
                                          </p:val>
                                        </p:tav>
                                      </p:tavLst>
                                    </p:anim>
                                  </p:childTnLst>
                                </p:cTn>
                              </p:par>
                              <p:par>
                                <p:cTn id="110" presetID="42" presetClass="entr" presetSubtype="0" fill="hold" nodeType="withEffect">
                                  <p:stCondLst>
                                    <p:cond delay="0"/>
                                  </p:stCondLst>
                                  <p:childTnLst>
                                    <p:set>
                                      <p:cBhvr>
                                        <p:cTn id="111" dur="1" fill="hold">
                                          <p:stCondLst>
                                            <p:cond delay="0"/>
                                          </p:stCondLst>
                                        </p:cTn>
                                        <p:tgtEl>
                                          <p:spTgt spid="5">
                                            <p:txEl>
                                              <p:pRg st="7" end="7"/>
                                            </p:txEl>
                                          </p:spTgt>
                                        </p:tgtEl>
                                        <p:attrNameLst>
                                          <p:attrName>style.visibility</p:attrName>
                                        </p:attrNameLst>
                                      </p:cBhvr>
                                      <p:to>
                                        <p:strVal val="visible"/>
                                      </p:to>
                                    </p:set>
                                    <p:animEffect transition="in" filter="fade">
                                      <p:cBhvr>
                                        <p:cTn id="112" dur="1000"/>
                                        <p:tgtEl>
                                          <p:spTgt spid="5">
                                            <p:txEl>
                                              <p:pRg st="7" end="7"/>
                                            </p:txEl>
                                          </p:spTgt>
                                        </p:tgtEl>
                                      </p:cBhvr>
                                    </p:animEffect>
                                    <p:anim calcmode="lin" valueType="num">
                                      <p:cBhvr>
                                        <p:cTn id="113"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114" dur="1000" fill="hold"/>
                                        <p:tgtEl>
                                          <p:spTgt spid="5">
                                            <p:txEl>
                                              <p:pRg st="7" end="7"/>
                                            </p:txEl>
                                          </p:spTgt>
                                        </p:tgtEl>
                                        <p:attrNameLst>
                                          <p:attrName>ppt_y</p:attrName>
                                        </p:attrNameLst>
                                      </p:cBhvr>
                                      <p:tavLst>
                                        <p:tav tm="0">
                                          <p:val>
                                            <p:strVal val="#ppt_y+.1"/>
                                          </p:val>
                                        </p:tav>
                                        <p:tav tm="100000">
                                          <p:val>
                                            <p:strVal val="#ppt_y"/>
                                          </p:val>
                                        </p:tav>
                                      </p:tavLst>
                                    </p:anim>
                                  </p:childTnLst>
                                </p:cTn>
                              </p:par>
                              <p:par>
                                <p:cTn id="115" presetID="42" presetClass="entr" presetSubtype="0" fill="hold" nodeType="withEffect">
                                  <p:stCondLst>
                                    <p:cond delay="0"/>
                                  </p:stCondLst>
                                  <p:childTnLst>
                                    <p:set>
                                      <p:cBhvr>
                                        <p:cTn id="116" dur="1" fill="hold">
                                          <p:stCondLst>
                                            <p:cond delay="0"/>
                                          </p:stCondLst>
                                        </p:cTn>
                                        <p:tgtEl>
                                          <p:spTgt spid="5">
                                            <p:txEl>
                                              <p:pRg st="8" end="8"/>
                                            </p:txEl>
                                          </p:spTgt>
                                        </p:tgtEl>
                                        <p:attrNameLst>
                                          <p:attrName>style.visibility</p:attrName>
                                        </p:attrNameLst>
                                      </p:cBhvr>
                                      <p:to>
                                        <p:strVal val="visible"/>
                                      </p:to>
                                    </p:set>
                                    <p:animEffect transition="in" filter="fade">
                                      <p:cBhvr>
                                        <p:cTn id="117" dur="1000"/>
                                        <p:tgtEl>
                                          <p:spTgt spid="5">
                                            <p:txEl>
                                              <p:pRg st="8" end="8"/>
                                            </p:txEl>
                                          </p:spTgt>
                                        </p:tgtEl>
                                      </p:cBhvr>
                                    </p:animEffect>
                                    <p:anim calcmode="lin" valueType="num">
                                      <p:cBhvr>
                                        <p:cTn id="118"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119" dur="1000" fill="hold"/>
                                        <p:tgtEl>
                                          <p:spTgt spid="5">
                                            <p:txEl>
                                              <p:pRg st="8" end="8"/>
                                            </p:txEl>
                                          </p:spTgt>
                                        </p:tgtEl>
                                        <p:attrNameLst>
                                          <p:attrName>ppt_y</p:attrName>
                                        </p:attrNameLst>
                                      </p:cBhvr>
                                      <p:tavLst>
                                        <p:tav tm="0">
                                          <p:val>
                                            <p:strVal val="#ppt_y+.1"/>
                                          </p:val>
                                        </p:tav>
                                        <p:tav tm="100000">
                                          <p:val>
                                            <p:strVal val="#ppt_y"/>
                                          </p:val>
                                        </p:tav>
                                      </p:tavLst>
                                    </p:anim>
                                  </p:childTnLst>
                                </p:cTn>
                              </p:par>
                              <p:par>
                                <p:cTn id="120" presetID="42" presetClass="entr" presetSubtype="0" fill="hold" nodeType="withEffect">
                                  <p:stCondLst>
                                    <p:cond delay="0"/>
                                  </p:stCondLst>
                                  <p:childTnLst>
                                    <p:set>
                                      <p:cBhvr>
                                        <p:cTn id="121" dur="1" fill="hold">
                                          <p:stCondLst>
                                            <p:cond delay="0"/>
                                          </p:stCondLst>
                                        </p:cTn>
                                        <p:tgtEl>
                                          <p:spTgt spid="5">
                                            <p:txEl>
                                              <p:pRg st="9" end="9"/>
                                            </p:txEl>
                                          </p:spTgt>
                                        </p:tgtEl>
                                        <p:attrNameLst>
                                          <p:attrName>style.visibility</p:attrName>
                                        </p:attrNameLst>
                                      </p:cBhvr>
                                      <p:to>
                                        <p:strVal val="visible"/>
                                      </p:to>
                                    </p:set>
                                    <p:animEffect transition="in" filter="fade">
                                      <p:cBhvr>
                                        <p:cTn id="122" dur="1000"/>
                                        <p:tgtEl>
                                          <p:spTgt spid="5">
                                            <p:txEl>
                                              <p:pRg st="9" end="9"/>
                                            </p:txEl>
                                          </p:spTgt>
                                        </p:tgtEl>
                                      </p:cBhvr>
                                    </p:animEffect>
                                    <p:anim calcmode="lin" valueType="num">
                                      <p:cBhvr>
                                        <p:cTn id="123"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124" dur="1000" fill="hold"/>
                                        <p:tgtEl>
                                          <p:spTgt spid="5">
                                            <p:txEl>
                                              <p:pRg st="9" end="9"/>
                                            </p:txEl>
                                          </p:spTgt>
                                        </p:tgtEl>
                                        <p:attrNameLst>
                                          <p:attrName>ppt_y</p:attrName>
                                        </p:attrNameLst>
                                      </p:cBhvr>
                                      <p:tavLst>
                                        <p:tav tm="0">
                                          <p:val>
                                            <p:strVal val="#ppt_y+.1"/>
                                          </p:val>
                                        </p:tav>
                                        <p:tav tm="100000">
                                          <p:val>
                                            <p:strVal val="#ppt_y"/>
                                          </p:val>
                                        </p:tav>
                                      </p:tavLst>
                                    </p:anim>
                                  </p:childTnLst>
                                </p:cTn>
                              </p:par>
                              <p:par>
                                <p:cTn id="125" presetID="42" presetClass="entr" presetSubtype="0" fill="hold" nodeType="withEffect">
                                  <p:stCondLst>
                                    <p:cond delay="0"/>
                                  </p:stCondLst>
                                  <p:childTnLst>
                                    <p:set>
                                      <p:cBhvr>
                                        <p:cTn id="126" dur="1" fill="hold">
                                          <p:stCondLst>
                                            <p:cond delay="0"/>
                                          </p:stCondLst>
                                        </p:cTn>
                                        <p:tgtEl>
                                          <p:spTgt spid="5">
                                            <p:txEl>
                                              <p:pRg st="10" end="10"/>
                                            </p:txEl>
                                          </p:spTgt>
                                        </p:tgtEl>
                                        <p:attrNameLst>
                                          <p:attrName>style.visibility</p:attrName>
                                        </p:attrNameLst>
                                      </p:cBhvr>
                                      <p:to>
                                        <p:strVal val="visible"/>
                                      </p:to>
                                    </p:set>
                                    <p:animEffect transition="in" filter="fade">
                                      <p:cBhvr>
                                        <p:cTn id="127" dur="1000"/>
                                        <p:tgtEl>
                                          <p:spTgt spid="5">
                                            <p:txEl>
                                              <p:pRg st="10" end="10"/>
                                            </p:txEl>
                                          </p:spTgt>
                                        </p:tgtEl>
                                      </p:cBhvr>
                                    </p:animEffect>
                                    <p:anim calcmode="lin" valueType="num">
                                      <p:cBhvr>
                                        <p:cTn id="128"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129" dur="1000" fill="hold"/>
                                        <p:tgtEl>
                                          <p:spTgt spid="5">
                                            <p:txEl>
                                              <p:pRg st="10" end="10"/>
                                            </p:txEl>
                                          </p:spTgt>
                                        </p:tgtEl>
                                        <p:attrNameLst>
                                          <p:attrName>ppt_y</p:attrName>
                                        </p:attrNameLst>
                                      </p:cBhvr>
                                      <p:tavLst>
                                        <p:tav tm="0">
                                          <p:val>
                                            <p:strVal val="#ppt_y+.1"/>
                                          </p:val>
                                        </p:tav>
                                        <p:tav tm="100000">
                                          <p:val>
                                            <p:strVal val="#ppt_y"/>
                                          </p:val>
                                        </p:tav>
                                      </p:tavLst>
                                    </p:anim>
                                  </p:childTnLst>
                                </p:cTn>
                              </p:par>
                              <p:par>
                                <p:cTn id="130" presetID="42" presetClass="entr" presetSubtype="0" fill="hold" nodeType="withEffect">
                                  <p:stCondLst>
                                    <p:cond delay="0"/>
                                  </p:stCondLst>
                                  <p:childTnLst>
                                    <p:set>
                                      <p:cBhvr>
                                        <p:cTn id="131" dur="1" fill="hold">
                                          <p:stCondLst>
                                            <p:cond delay="0"/>
                                          </p:stCondLst>
                                        </p:cTn>
                                        <p:tgtEl>
                                          <p:spTgt spid="5">
                                            <p:txEl>
                                              <p:pRg st="11" end="11"/>
                                            </p:txEl>
                                          </p:spTgt>
                                        </p:tgtEl>
                                        <p:attrNameLst>
                                          <p:attrName>style.visibility</p:attrName>
                                        </p:attrNameLst>
                                      </p:cBhvr>
                                      <p:to>
                                        <p:strVal val="visible"/>
                                      </p:to>
                                    </p:set>
                                    <p:animEffect transition="in" filter="fade">
                                      <p:cBhvr>
                                        <p:cTn id="132" dur="1000"/>
                                        <p:tgtEl>
                                          <p:spTgt spid="5">
                                            <p:txEl>
                                              <p:pRg st="11" end="11"/>
                                            </p:txEl>
                                          </p:spTgt>
                                        </p:tgtEl>
                                      </p:cBhvr>
                                    </p:animEffect>
                                    <p:anim calcmode="lin" valueType="num">
                                      <p:cBhvr>
                                        <p:cTn id="133"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134" dur="1000" fill="hold"/>
                                        <p:tgtEl>
                                          <p:spTgt spid="5">
                                            <p:txEl>
                                              <p:pRg st="11" end="11"/>
                                            </p:txEl>
                                          </p:spTgt>
                                        </p:tgtEl>
                                        <p:attrNameLst>
                                          <p:attrName>ppt_y</p:attrName>
                                        </p:attrNameLst>
                                      </p:cBhvr>
                                      <p:tavLst>
                                        <p:tav tm="0">
                                          <p:val>
                                            <p:strVal val="#ppt_y+.1"/>
                                          </p:val>
                                        </p:tav>
                                        <p:tav tm="100000">
                                          <p:val>
                                            <p:strVal val="#ppt_y"/>
                                          </p:val>
                                        </p:tav>
                                      </p:tavLst>
                                    </p:anim>
                                  </p:childTnLst>
                                </p:cTn>
                              </p:par>
                              <p:par>
                                <p:cTn id="135" presetID="42" presetClass="entr" presetSubtype="0" fill="hold" nodeType="withEffect">
                                  <p:stCondLst>
                                    <p:cond delay="0"/>
                                  </p:stCondLst>
                                  <p:childTnLst>
                                    <p:set>
                                      <p:cBhvr>
                                        <p:cTn id="136" dur="1" fill="hold">
                                          <p:stCondLst>
                                            <p:cond delay="0"/>
                                          </p:stCondLst>
                                        </p:cTn>
                                        <p:tgtEl>
                                          <p:spTgt spid="5">
                                            <p:txEl>
                                              <p:pRg st="12" end="12"/>
                                            </p:txEl>
                                          </p:spTgt>
                                        </p:tgtEl>
                                        <p:attrNameLst>
                                          <p:attrName>style.visibility</p:attrName>
                                        </p:attrNameLst>
                                      </p:cBhvr>
                                      <p:to>
                                        <p:strVal val="visible"/>
                                      </p:to>
                                    </p:set>
                                    <p:animEffect transition="in" filter="fade">
                                      <p:cBhvr>
                                        <p:cTn id="137" dur="1000"/>
                                        <p:tgtEl>
                                          <p:spTgt spid="5">
                                            <p:txEl>
                                              <p:pRg st="12" end="12"/>
                                            </p:txEl>
                                          </p:spTgt>
                                        </p:tgtEl>
                                      </p:cBhvr>
                                    </p:animEffect>
                                    <p:anim calcmode="lin" valueType="num">
                                      <p:cBhvr>
                                        <p:cTn id="138"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139" dur="1000" fill="hold"/>
                                        <p:tgtEl>
                                          <p:spTgt spid="5">
                                            <p:txEl>
                                              <p:pRg st="12" end="12"/>
                                            </p:txEl>
                                          </p:spTgt>
                                        </p:tgtEl>
                                        <p:attrNameLst>
                                          <p:attrName>ppt_y</p:attrName>
                                        </p:attrNameLst>
                                      </p:cBhvr>
                                      <p:tavLst>
                                        <p:tav tm="0">
                                          <p:val>
                                            <p:strVal val="#ppt_y+.1"/>
                                          </p:val>
                                        </p:tav>
                                        <p:tav tm="100000">
                                          <p:val>
                                            <p:strVal val="#ppt_y"/>
                                          </p:val>
                                        </p:tav>
                                      </p:tavLst>
                                    </p:anim>
                                  </p:childTnLst>
                                </p:cTn>
                              </p:par>
                              <p:par>
                                <p:cTn id="140" presetID="42" presetClass="entr" presetSubtype="0" fill="hold" nodeType="withEffect">
                                  <p:stCondLst>
                                    <p:cond delay="0"/>
                                  </p:stCondLst>
                                  <p:childTnLst>
                                    <p:set>
                                      <p:cBhvr>
                                        <p:cTn id="141" dur="1" fill="hold">
                                          <p:stCondLst>
                                            <p:cond delay="0"/>
                                          </p:stCondLst>
                                        </p:cTn>
                                        <p:tgtEl>
                                          <p:spTgt spid="5">
                                            <p:txEl>
                                              <p:pRg st="13" end="13"/>
                                            </p:txEl>
                                          </p:spTgt>
                                        </p:tgtEl>
                                        <p:attrNameLst>
                                          <p:attrName>style.visibility</p:attrName>
                                        </p:attrNameLst>
                                      </p:cBhvr>
                                      <p:to>
                                        <p:strVal val="visible"/>
                                      </p:to>
                                    </p:set>
                                    <p:animEffect transition="in" filter="fade">
                                      <p:cBhvr>
                                        <p:cTn id="142" dur="1000"/>
                                        <p:tgtEl>
                                          <p:spTgt spid="5">
                                            <p:txEl>
                                              <p:pRg st="13" end="13"/>
                                            </p:txEl>
                                          </p:spTgt>
                                        </p:tgtEl>
                                      </p:cBhvr>
                                    </p:animEffect>
                                    <p:anim calcmode="lin" valueType="num">
                                      <p:cBhvr>
                                        <p:cTn id="143" dur="1000" fill="hold"/>
                                        <p:tgtEl>
                                          <p:spTgt spid="5">
                                            <p:txEl>
                                              <p:pRg st="13" end="13"/>
                                            </p:txEl>
                                          </p:spTgt>
                                        </p:tgtEl>
                                        <p:attrNameLst>
                                          <p:attrName>ppt_x</p:attrName>
                                        </p:attrNameLst>
                                      </p:cBhvr>
                                      <p:tavLst>
                                        <p:tav tm="0">
                                          <p:val>
                                            <p:strVal val="#ppt_x"/>
                                          </p:val>
                                        </p:tav>
                                        <p:tav tm="100000">
                                          <p:val>
                                            <p:strVal val="#ppt_x"/>
                                          </p:val>
                                        </p:tav>
                                      </p:tavLst>
                                    </p:anim>
                                    <p:anim calcmode="lin" valueType="num">
                                      <p:cBhvr>
                                        <p:cTn id="144" dur="1000" fill="hold"/>
                                        <p:tgtEl>
                                          <p:spTgt spid="5">
                                            <p:txEl>
                                              <p:pRg st="13" end="13"/>
                                            </p:txEl>
                                          </p:spTgt>
                                        </p:tgtEl>
                                        <p:attrNameLst>
                                          <p:attrName>ppt_y</p:attrName>
                                        </p:attrNameLst>
                                      </p:cBhvr>
                                      <p:tavLst>
                                        <p:tav tm="0">
                                          <p:val>
                                            <p:strVal val="#ppt_y+.1"/>
                                          </p:val>
                                        </p:tav>
                                        <p:tav tm="100000">
                                          <p:val>
                                            <p:strVal val="#ppt_y"/>
                                          </p:val>
                                        </p:tav>
                                      </p:tavLst>
                                    </p:anim>
                                  </p:childTnLst>
                                </p:cTn>
                              </p:par>
                              <p:par>
                                <p:cTn id="145" presetID="42" presetClass="entr" presetSubtype="0" fill="hold" nodeType="withEffect">
                                  <p:stCondLst>
                                    <p:cond delay="0"/>
                                  </p:stCondLst>
                                  <p:childTnLst>
                                    <p:set>
                                      <p:cBhvr>
                                        <p:cTn id="146" dur="1" fill="hold">
                                          <p:stCondLst>
                                            <p:cond delay="0"/>
                                          </p:stCondLst>
                                        </p:cTn>
                                        <p:tgtEl>
                                          <p:spTgt spid="5">
                                            <p:txEl>
                                              <p:pRg st="14" end="14"/>
                                            </p:txEl>
                                          </p:spTgt>
                                        </p:tgtEl>
                                        <p:attrNameLst>
                                          <p:attrName>style.visibility</p:attrName>
                                        </p:attrNameLst>
                                      </p:cBhvr>
                                      <p:to>
                                        <p:strVal val="visible"/>
                                      </p:to>
                                    </p:set>
                                    <p:animEffect transition="in" filter="fade">
                                      <p:cBhvr>
                                        <p:cTn id="147" dur="1000"/>
                                        <p:tgtEl>
                                          <p:spTgt spid="5">
                                            <p:txEl>
                                              <p:pRg st="14" end="14"/>
                                            </p:txEl>
                                          </p:spTgt>
                                        </p:tgtEl>
                                      </p:cBhvr>
                                    </p:animEffect>
                                    <p:anim calcmode="lin" valueType="num">
                                      <p:cBhvr>
                                        <p:cTn id="148" dur="1000" fill="hold"/>
                                        <p:tgtEl>
                                          <p:spTgt spid="5">
                                            <p:txEl>
                                              <p:pRg st="14" end="14"/>
                                            </p:txEl>
                                          </p:spTgt>
                                        </p:tgtEl>
                                        <p:attrNameLst>
                                          <p:attrName>ppt_x</p:attrName>
                                        </p:attrNameLst>
                                      </p:cBhvr>
                                      <p:tavLst>
                                        <p:tav tm="0">
                                          <p:val>
                                            <p:strVal val="#ppt_x"/>
                                          </p:val>
                                        </p:tav>
                                        <p:tav tm="100000">
                                          <p:val>
                                            <p:strVal val="#ppt_x"/>
                                          </p:val>
                                        </p:tav>
                                      </p:tavLst>
                                    </p:anim>
                                    <p:anim calcmode="lin" valueType="num">
                                      <p:cBhvr>
                                        <p:cTn id="149" dur="1000" fill="hold"/>
                                        <p:tgtEl>
                                          <p:spTgt spid="5">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9012" y="5197767"/>
            <a:ext cx="1500873" cy="1116155"/>
          </a:xfrm>
          <a:prstGeom prst="rect">
            <a:avLst/>
          </a:prstGeom>
        </p:spPr>
      </p:pic>
      <p:sp>
        <p:nvSpPr>
          <p:cNvPr id="6" name="Rectangle 5"/>
          <p:cNvSpPr/>
          <p:nvPr/>
        </p:nvSpPr>
        <p:spPr>
          <a:xfrm>
            <a:off x="1543709" y="1264949"/>
            <a:ext cx="9210676" cy="2616101"/>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endParaRPr lang="en-US" sz="3600" b="1" dirty="0"/>
          </a:p>
          <a:p>
            <a:pPr algn="ctr"/>
            <a:r>
              <a:rPr lang="en-US" sz="3600" b="1" dirty="0"/>
              <a:t>CCS Well-being Facilitation Plan</a:t>
            </a:r>
          </a:p>
          <a:p>
            <a:pPr algn="ctr"/>
            <a:endParaRPr lang="en-US" sz="3600" b="1" dirty="0"/>
          </a:p>
          <a:p>
            <a:pPr algn="ctr"/>
            <a:r>
              <a:rPr lang="en-US" sz="2400" b="1" dirty="0"/>
              <a:t>Reference Session I – Resource 2</a:t>
            </a:r>
          </a:p>
          <a:p>
            <a:pPr algn="ctr"/>
            <a:endParaRPr lang="en-CA" sz="2800" b="1" dirty="0"/>
          </a:p>
        </p:txBody>
      </p:sp>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30</a:t>
            </a:fld>
            <a:endParaRPr lang="en-CA" sz="1400" dirty="0">
              <a:solidFill>
                <a:prstClr val="black">
                  <a:tint val="75000"/>
                </a:prstClr>
              </a:solidFill>
            </a:endParaRPr>
          </a:p>
        </p:txBody>
      </p:sp>
    </p:spTree>
    <p:extLst>
      <p:ext uri="{BB962C8B-B14F-4D97-AF65-F5344CB8AC3E}">
        <p14:creationId xmlns:p14="http://schemas.microsoft.com/office/powerpoint/2010/main" val="4223643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56926" y="41988"/>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31</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January 11, 2016</a:t>
            </a:r>
          </a:p>
        </p:txBody>
      </p:sp>
      <p:sp>
        <p:nvSpPr>
          <p:cNvPr id="4" name="Rectangle 3"/>
          <p:cNvSpPr/>
          <p:nvPr/>
        </p:nvSpPr>
        <p:spPr>
          <a:xfrm>
            <a:off x="0" y="464706"/>
            <a:ext cx="12192000" cy="1200329"/>
          </a:xfrm>
          <a:prstGeom prst="rect">
            <a:avLst/>
          </a:prstGeom>
        </p:spPr>
        <p:txBody>
          <a:bodyPr wrap="square">
            <a:spAutoFit/>
          </a:bodyPr>
          <a:lstStyle/>
          <a:p>
            <a:pPr algn="ctr"/>
            <a:r>
              <a:rPr lang="en-CA" sz="3600" b="1" i="1" dirty="0">
                <a:solidFill>
                  <a:srgbClr val="9A4E15"/>
                </a:solidFill>
              </a:rPr>
              <a:t>Examples of CCS Tools to Enhance Self and </a:t>
            </a:r>
          </a:p>
          <a:p>
            <a:pPr algn="ctr"/>
            <a:r>
              <a:rPr lang="en-CA" sz="3600" b="1" i="1" dirty="0">
                <a:solidFill>
                  <a:srgbClr val="9A4E15"/>
                </a:solidFill>
              </a:rPr>
              <a:t>Others’ Mindful Emotional Self Regulation</a:t>
            </a:r>
            <a:endParaRPr lang="en-CA" sz="3600" i="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9013" y="5208400"/>
            <a:ext cx="1500873" cy="1116155"/>
          </a:xfrm>
          <a:prstGeom prst="rect">
            <a:avLst/>
          </a:prstGeom>
        </p:spPr>
      </p:pic>
      <p:sp>
        <p:nvSpPr>
          <p:cNvPr id="2" name="TextBox 1"/>
          <p:cNvSpPr txBox="1"/>
          <p:nvPr/>
        </p:nvSpPr>
        <p:spPr>
          <a:xfrm>
            <a:off x="1050880" y="2029301"/>
            <a:ext cx="10754436" cy="3539430"/>
          </a:xfrm>
          <a:prstGeom prst="rect">
            <a:avLst/>
          </a:prstGeom>
          <a:noFill/>
        </p:spPr>
        <p:txBody>
          <a:bodyPr wrap="square" rtlCol="0">
            <a:spAutoFit/>
          </a:bodyPr>
          <a:lstStyle/>
          <a:p>
            <a:pPr marL="285750" indent="-285750">
              <a:buFont typeface="Arial" panose="020B0604020202020204" pitchFamily="34" charset="0"/>
              <a:buChar char="•"/>
            </a:pPr>
            <a:r>
              <a:rPr lang="en-CA" sz="2800" dirty="0"/>
              <a:t>B-FIT Mindfulness (the essential tool to initiate Conscious Care and Support) </a:t>
            </a:r>
          </a:p>
          <a:p>
            <a:pPr marL="285750" indent="-285750">
              <a:buFont typeface="Arial" panose="020B0604020202020204" pitchFamily="34" charset="0"/>
              <a:buChar char="•"/>
            </a:pPr>
            <a:endParaRPr lang="en-CA" sz="2800" dirty="0"/>
          </a:p>
          <a:p>
            <a:pPr marL="285750" indent="-285750">
              <a:buFont typeface="Arial" panose="020B0604020202020204" pitchFamily="34" charset="0"/>
              <a:buChar char="•"/>
            </a:pPr>
            <a:r>
              <a:rPr lang="en-CA" sz="2800" dirty="0"/>
              <a:t>Calming others by calming oneself – emotional contagion and mirror neurons e.g. Pain Empathy</a:t>
            </a:r>
          </a:p>
          <a:p>
            <a:pPr marL="285750" indent="-285750"/>
            <a:endParaRPr lang="en-CA" sz="2800" dirty="0"/>
          </a:p>
          <a:p>
            <a:pPr marL="285750" indent="-285750">
              <a:buFont typeface="Arial" panose="020B0604020202020204" pitchFamily="34" charset="0"/>
              <a:buChar char="•"/>
            </a:pPr>
            <a:r>
              <a:rPr lang="en-CA" sz="2800" dirty="0"/>
              <a:t>Bilateral, Biomeridian Awareness Based Calming </a:t>
            </a:r>
          </a:p>
          <a:p>
            <a:pPr marL="285750" indent="-285750"/>
            <a:r>
              <a:rPr lang="en-CA" sz="2800" dirty="0"/>
              <a:t>   (BB-ABC) e.g. Rocking and 15 Tools</a:t>
            </a:r>
            <a:r>
              <a:rPr lang="en-CA" sz="2400" i="1" dirty="0"/>
              <a:t>  </a:t>
            </a:r>
          </a:p>
        </p:txBody>
      </p:sp>
      <p:sp>
        <p:nvSpPr>
          <p:cNvPr id="6" name="TextBox 5"/>
          <p:cNvSpPr txBox="1"/>
          <p:nvPr/>
        </p:nvSpPr>
        <p:spPr>
          <a:xfrm>
            <a:off x="1434663" y="5896303"/>
            <a:ext cx="8387254" cy="523220"/>
          </a:xfrm>
          <a:prstGeom prst="rect">
            <a:avLst/>
          </a:prstGeom>
          <a:noFill/>
        </p:spPr>
        <p:txBody>
          <a:bodyPr wrap="square" rtlCol="0">
            <a:spAutoFit/>
          </a:bodyPr>
          <a:lstStyle/>
          <a:p>
            <a:pPr algn="ctr"/>
            <a:r>
              <a:rPr lang="en-CA" sz="2800" b="1" i="1" dirty="0">
                <a:solidFill>
                  <a:schemeClr val="accent2">
                    <a:lumMod val="75000"/>
                  </a:schemeClr>
                </a:solidFill>
              </a:rPr>
              <a:t>All Tools must be practised during times of calm.</a:t>
            </a:r>
          </a:p>
        </p:txBody>
      </p:sp>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32</a:t>
            </a:fld>
            <a:endParaRPr lang="en-CA" sz="1400" dirty="0">
              <a:solidFill>
                <a:prstClr val="black">
                  <a:tint val="75000"/>
                </a:prstClr>
              </a:solidFill>
            </a:endParaRPr>
          </a:p>
        </p:txBody>
      </p:sp>
    </p:spTree>
    <p:extLst>
      <p:ext uri="{BB962C8B-B14F-4D97-AF65-F5344CB8AC3E}">
        <p14:creationId xmlns:p14="http://schemas.microsoft.com/office/powerpoint/2010/main" val="4223643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sp>
        <p:nvSpPr>
          <p:cNvPr id="4" name="Rectangle 3"/>
          <p:cNvSpPr/>
          <p:nvPr/>
        </p:nvSpPr>
        <p:spPr>
          <a:xfrm>
            <a:off x="1190849" y="1499191"/>
            <a:ext cx="9314121" cy="3785652"/>
          </a:xfrm>
          <a:prstGeom prst="rect">
            <a:avLst/>
          </a:prstGeom>
        </p:spPr>
        <p:txBody>
          <a:bodyPr wrap="square">
            <a:spAutoFit/>
          </a:bodyPr>
          <a:lstStyle/>
          <a:p>
            <a:pPr algn="ctr"/>
            <a:r>
              <a:rPr lang="en-CA" sz="3200" b="1" i="1" dirty="0">
                <a:solidFill>
                  <a:srgbClr val="9A4E15"/>
                </a:solidFill>
              </a:rPr>
              <a:t> </a:t>
            </a:r>
          </a:p>
          <a:p>
            <a:pPr algn="ctr"/>
            <a:r>
              <a:rPr lang="en-CA" sz="4800" b="1" i="1" dirty="0">
                <a:solidFill>
                  <a:srgbClr val="9A4E15"/>
                </a:solidFill>
                <a:latin typeface="Aharoni" pitchFamily="2" charset="-79"/>
                <a:cs typeface="Aharoni" pitchFamily="2" charset="-79"/>
              </a:rPr>
              <a:t>Mindfulness Benefits</a:t>
            </a:r>
          </a:p>
          <a:p>
            <a:pPr algn="ctr"/>
            <a:r>
              <a:rPr lang="en-US" sz="4800" b="1" i="1" dirty="0">
                <a:solidFill>
                  <a:srgbClr val="9A4E15"/>
                </a:solidFill>
                <a:latin typeface="Aharoni" pitchFamily="2" charset="-79"/>
                <a:cs typeface="Aharoni" pitchFamily="2" charset="-79"/>
              </a:rPr>
              <a:t>for Individuals with</a:t>
            </a:r>
          </a:p>
          <a:p>
            <a:pPr algn="ctr"/>
            <a:r>
              <a:rPr lang="en-US" sz="4800" b="1" i="1" dirty="0">
                <a:solidFill>
                  <a:srgbClr val="9A4E15"/>
                </a:solidFill>
                <a:latin typeface="Aharoni" pitchFamily="2" charset="-79"/>
                <a:cs typeface="Aharoni" pitchFamily="2" charset="-79"/>
              </a:rPr>
              <a:t>Developmental  Disabilities</a:t>
            </a:r>
            <a:endParaRPr lang="en-US" sz="3200" b="1" i="1" dirty="0">
              <a:solidFill>
                <a:srgbClr val="9A4E15"/>
              </a:solidFill>
              <a:latin typeface="Aharoni" pitchFamily="2" charset="-79"/>
              <a:cs typeface="Aharoni" pitchFamily="2" charset="-79"/>
            </a:endParaRPr>
          </a:p>
          <a:p>
            <a:pPr algn="ctr"/>
            <a:endParaRPr lang="en-CA" sz="3200" b="1" i="1" dirty="0">
              <a:solidFill>
                <a:srgbClr val="9A4E15"/>
              </a:solidFill>
              <a:latin typeface="Aharoni" pitchFamily="2" charset="-79"/>
              <a:cs typeface="Aharoni" pitchFamily="2" charset="-79"/>
            </a:endParaRPr>
          </a:p>
          <a:p>
            <a:endParaRPr lang="en-CA" sz="3200" i="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33</a:t>
            </a:fld>
            <a:endParaRPr lang="en-CA" sz="1400" dirty="0">
              <a:solidFill>
                <a:prstClr val="black">
                  <a:tint val="75000"/>
                </a:prstClr>
              </a:solidFill>
            </a:endParaRPr>
          </a:p>
        </p:txBody>
      </p:sp>
    </p:spTree>
    <p:extLst>
      <p:ext uri="{BB962C8B-B14F-4D97-AF65-F5344CB8AC3E}">
        <p14:creationId xmlns:p14="http://schemas.microsoft.com/office/powerpoint/2010/main" val="42236435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3463" y="1057182"/>
            <a:ext cx="8937305" cy="455835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19031"/>
            <a:ext cx="1500872" cy="1116155"/>
          </a:xfrm>
          <a:prstGeom prst="rect">
            <a:avLst/>
          </a:prstGeom>
        </p:spPr>
      </p:pic>
      <p:sp>
        <p:nvSpPr>
          <p:cNvPr id="6" name="Slide Number Placeholder 5"/>
          <p:cNvSpPr>
            <a:spLocks noGrp="1"/>
          </p:cNvSpPr>
          <p:nvPr>
            <p:ph type="sldNum" sz="quarter" idx="12"/>
          </p:nvPr>
        </p:nvSpPr>
        <p:spPr>
          <a:xfrm>
            <a:off x="8737600" y="6356369"/>
            <a:ext cx="2703033" cy="365125"/>
          </a:xfrm>
        </p:spPr>
        <p:txBody>
          <a:bodyPr/>
          <a:lstStyle/>
          <a:p>
            <a:fld id="{AFE74BE6-3F01-4C25-9B60-2EB5994FEE56}" type="slidenum">
              <a:rPr lang="en-CA" sz="1400" smtClean="0"/>
              <a:pPr/>
              <a:t>34</a:t>
            </a:fld>
            <a:endParaRPr lang="en-CA" sz="1400" dirty="0"/>
          </a:p>
        </p:txBody>
      </p:sp>
    </p:spTree>
    <p:extLst>
      <p:ext uri="{BB962C8B-B14F-4D97-AF65-F5344CB8AC3E}">
        <p14:creationId xmlns:p14="http://schemas.microsoft.com/office/powerpoint/2010/main" val="42861899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7903" y="5165646"/>
            <a:ext cx="1500872" cy="111615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160" y="786725"/>
            <a:ext cx="9512488" cy="5618919"/>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pPr/>
              <a:t>35</a:t>
            </a:fld>
            <a:endParaRPr lang="en-CA" sz="1400" dirty="0"/>
          </a:p>
        </p:txBody>
      </p:sp>
    </p:spTree>
    <p:extLst>
      <p:ext uri="{BB962C8B-B14F-4D97-AF65-F5344CB8AC3E}">
        <p14:creationId xmlns:p14="http://schemas.microsoft.com/office/powerpoint/2010/main" val="5338637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1490" y="2128641"/>
            <a:ext cx="4553586" cy="3248478"/>
          </a:xfrm>
          <a:prstGeom prst="rect">
            <a:avLst/>
          </a:prstGeom>
        </p:spPr>
      </p:pic>
      <p:sp>
        <p:nvSpPr>
          <p:cNvPr id="4" name="TextBox 5"/>
          <p:cNvSpPr txBox="1"/>
          <p:nvPr/>
        </p:nvSpPr>
        <p:spPr>
          <a:xfrm>
            <a:off x="579012" y="492086"/>
            <a:ext cx="10086393"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dirty="0"/>
              <a:t>Mindful Emotional Self Regulation</a:t>
            </a:r>
            <a:endParaRPr lang="en-CA" sz="4000" dirty="0"/>
          </a:p>
        </p:txBody>
      </p:sp>
      <p:sp>
        <p:nvSpPr>
          <p:cNvPr id="5" name="TextBox 6"/>
          <p:cNvSpPr txBox="1"/>
          <p:nvPr/>
        </p:nvSpPr>
        <p:spPr>
          <a:xfrm>
            <a:off x="859811" y="1174543"/>
            <a:ext cx="10664926"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a:latin typeface="Arial Narrow" panose="020B0606020202030204" pitchFamily="34" charset="0"/>
              </a:rPr>
              <a:t>The main way we can consciously access the emotional brain is through self awareness*, i.e. becoming mindful. Mindfulness increases connections in the medial pre-frontal cortex. This reduces anxiety for the Supporter and the Person Supported.</a:t>
            </a:r>
          </a:p>
        </p:txBody>
      </p:sp>
      <p:sp>
        <p:nvSpPr>
          <p:cNvPr id="6" name="TextBox 7"/>
          <p:cNvSpPr txBox="1"/>
          <p:nvPr/>
        </p:nvSpPr>
        <p:spPr>
          <a:xfrm>
            <a:off x="2064598" y="2304171"/>
            <a:ext cx="2644347" cy="14773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Memory</a:t>
            </a:r>
            <a:endParaRPr lang="en-CA" dirty="0"/>
          </a:p>
          <a:p>
            <a:r>
              <a:rPr lang="en-CA" b="1" i="1" dirty="0"/>
              <a:t>Impulse Control</a:t>
            </a:r>
          </a:p>
          <a:p>
            <a:endParaRPr lang="en-CA" b="1" i="1" dirty="0"/>
          </a:p>
        </p:txBody>
      </p:sp>
      <p:sp>
        <p:nvSpPr>
          <p:cNvPr id="7" name="TextBox 8"/>
          <p:cNvSpPr txBox="1"/>
          <p:nvPr/>
        </p:nvSpPr>
        <p:spPr>
          <a:xfrm>
            <a:off x="7605040" y="2624356"/>
            <a:ext cx="2815826"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Cortex </a:t>
            </a:r>
            <a:br>
              <a:rPr lang="en-CA" b="1" i="1" dirty="0"/>
            </a:br>
            <a:r>
              <a:rPr lang="en-CA" sz="1400" b="1" i="1" dirty="0"/>
              <a:t>(part of the brain that notices what’s going on)</a:t>
            </a:r>
          </a:p>
        </p:txBody>
      </p:sp>
      <p:sp>
        <p:nvSpPr>
          <p:cNvPr id="8" name="TextBox 9"/>
          <p:cNvSpPr txBox="1"/>
          <p:nvPr/>
        </p:nvSpPr>
        <p:spPr>
          <a:xfrm>
            <a:off x="7761066" y="4707125"/>
            <a:ext cx="264434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490247" y="5912640"/>
            <a:ext cx="10565099"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Narrow" panose="020B0606020202030204" pitchFamily="34" charset="0"/>
              </a:rPr>
              <a:t>(*Research reference: J. LeDoux, “Emotion Circuits in the Brain”, Journal of Neuroscience 33, no. 9 (2013) 3815-23)</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5" y="5265232"/>
            <a:ext cx="1500873" cy="1116155"/>
          </a:xfrm>
          <a:prstGeom prst="rect">
            <a:avLst/>
          </a:prstGeom>
        </p:spPr>
      </p:pic>
      <p:sp>
        <p:nvSpPr>
          <p:cNvPr id="12" name="Slide Number Placeholder 11"/>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36</a:t>
            </a:fld>
            <a:endParaRPr lang="en-CA" sz="1400" dirty="0">
              <a:solidFill>
                <a:prstClr val="black">
                  <a:tint val="75000"/>
                </a:prstClr>
              </a:solidFill>
            </a:endParaRPr>
          </a:p>
        </p:txBody>
      </p:sp>
    </p:spTree>
    <p:extLst>
      <p:ext uri="{BB962C8B-B14F-4D97-AF65-F5344CB8AC3E}">
        <p14:creationId xmlns:p14="http://schemas.microsoft.com/office/powerpoint/2010/main" val="1311447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439051" y="693501"/>
            <a:ext cx="11303876" cy="5324535"/>
          </a:xfrm>
          <a:prstGeom prst="rect">
            <a:avLst/>
          </a:prstGeom>
          <a:noFill/>
        </p:spPr>
        <p:txBody>
          <a:bodyPr wrap="square" rtlCol="0">
            <a:spAutoFit/>
          </a:bodyPr>
          <a:lstStyle/>
          <a:p>
            <a:pPr algn="just"/>
            <a:r>
              <a:rPr lang="en-US" sz="2000" dirty="0"/>
              <a:t>According to many published Neuroscientists, including Dr. Daniel Siegel (UCLA) in his book called             </a:t>
            </a:r>
            <a:r>
              <a:rPr lang="en-US" sz="2000" b="1" i="1" dirty="0"/>
              <a:t>The Mindful Brain</a:t>
            </a:r>
            <a:r>
              <a:rPr lang="en-US" sz="2000" dirty="0"/>
              <a:t> (page 42 and 43) the following brain, body and being functions correlate with the activity of medial areas of the prefrontal cortex:</a:t>
            </a:r>
          </a:p>
          <a:p>
            <a:endParaRPr lang="en-CA" sz="2000" dirty="0"/>
          </a:p>
          <a:p>
            <a:pPr marL="717550" indent="-355600"/>
            <a:r>
              <a:rPr lang="en-US" sz="2000" dirty="0"/>
              <a:t>1.  </a:t>
            </a:r>
            <a:r>
              <a:rPr lang="en-US" sz="2000" b="1" dirty="0"/>
              <a:t>Body regulation</a:t>
            </a:r>
            <a:r>
              <a:rPr lang="en-US" sz="2000" dirty="0"/>
              <a:t> – the emotional brakes and accelerator functions.</a:t>
            </a:r>
            <a:endParaRPr lang="en-CA" sz="2000" dirty="0"/>
          </a:p>
          <a:p>
            <a:pPr marL="717550" indent="-355600"/>
            <a:r>
              <a:rPr lang="en-US" sz="2000" dirty="0"/>
              <a:t>2.  	</a:t>
            </a:r>
            <a:r>
              <a:rPr lang="en-US" sz="2000" b="1" dirty="0"/>
              <a:t>Attuned communication</a:t>
            </a:r>
            <a:r>
              <a:rPr lang="en-US" sz="2000" dirty="0"/>
              <a:t> involves the coordination of the input from another person with the activity of one’s own (as with mirror neurons).</a:t>
            </a:r>
            <a:endParaRPr lang="en-CA" sz="2000" dirty="0"/>
          </a:p>
          <a:p>
            <a:pPr marL="717550" indent="-355600"/>
            <a:r>
              <a:rPr lang="en-US" sz="2000" dirty="0"/>
              <a:t>3.	</a:t>
            </a:r>
            <a:r>
              <a:rPr lang="en-US" sz="2000" b="1" dirty="0"/>
              <a:t>Emotional balance</a:t>
            </a:r>
            <a:r>
              <a:rPr lang="en-US" sz="2000" dirty="0"/>
              <a:t> to have enough activation so that life has meaning and vitality but not so much that life becomes chaotic.</a:t>
            </a:r>
            <a:endParaRPr lang="en-CA" sz="2000" dirty="0"/>
          </a:p>
          <a:p>
            <a:pPr marL="717550" indent="-355600"/>
            <a:r>
              <a:rPr lang="en-US" sz="2000" dirty="0"/>
              <a:t>4.	</a:t>
            </a:r>
            <a:r>
              <a:rPr lang="en-US" sz="2000" b="1" dirty="0"/>
              <a:t>Response flexibility</a:t>
            </a:r>
            <a:r>
              <a:rPr lang="en-US" sz="2000" dirty="0"/>
              <a:t> is the capacity to pause before action.</a:t>
            </a:r>
            <a:endParaRPr lang="en-CA" sz="2000" dirty="0"/>
          </a:p>
          <a:p>
            <a:pPr marL="717550" indent="-355600"/>
            <a:r>
              <a:rPr lang="en-US" sz="2000" dirty="0"/>
              <a:t>5.	</a:t>
            </a:r>
            <a:r>
              <a:rPr lang="en-US" sz="2000" b="1" dirty="0"/>
              <a:t>Empathy</a:t>
            </a:r>
            <a:r>
              <a:rPr lang="en-US" sz="2000" dirty="0"/>
              <a:t> – knowing what might be going on inside someone else.</a:t>
            </a:r>
            <a:endParaRPr lang="en-CA" sz="2000" dirty="0"/>
          </a:p>
          <a:p>
            <a:pPr marL="717550" indent="-355600"/>
            <a:r>
              <a:rPr lang="en-US" sz="2000" dirty="0"/>
              <a:t>6.	</a:t>
            </a:r>
            <a:r>
              <a:rPr lang="en-US" sz="2000" b="1" dirty="0"/>
              <a:t>Insight or self-knowing</a:t>
            </a:r>
            <a:r>
              <a:rPr lang="en-US" sz="2000" dirty="0"/>
              <a:t> awareness to be able to link the past, present and future.</a:t>
            </a:r>
            <a:endParaRPr lang="en-CA" sz="2000" dirty="0"/>
          </a:p>
          <a:p>
            <a:pPr marL="717550" indent="-355600"/>
            <a:r>
              <a:rPr lang="en-US" sz="2000" dirty="0"/>
              <a:t>7.  	</a:t>
            </a:r>
            <a:r>
              <a:rPr lang="en-US" sz="2000" b="1" dirty="0"/>
              <a:t>Fear modulation</a:t>
            </a:r>
            <a:r>
              <a:rPr lang="en-US" sz="2000" dirty="0"/>
              <a:t> that may be carried out by the release of the inhibitory neurotransmitter GABA.</a:t>
            </a:r>
            <a:endParaRPr lang="en-CA" sz="2000" dirty="0"/>
          </a:p>
          <a:p>
            <a:pPr marL="717550" indent="-355600"/>
            <a:r>
              <a:rPr lang="en-US" sz="2000" dirty="0"/>
              <a:t>8.	</a:t>
            </a:r>
            <a:r>
              <a:rPr lang="en-US" sz="2000" b="1" dirty="0"/>
              <a:t>Intuition</a:t>
            </a:r>
            <a:r>
              <a:rPr lang="en-US" sz="2000" dirty="0"/>
              <a:t> – a neural mechanism by which we process deep ways of knowing via our body i.e. ‘somatic intelligence’.</a:t>
            </a:r>
            <a:endParaRPr lang="en-CA" sz="2000" dirty="0"/>
          </a:p>
          <a:p>
            <a:pPr marL="717550" indent="-355600"/>
            <a:r>
              <a:rPr lang="en-US" sz="2000" dirty="0"/>
              <a:t>9.	</a:t>
            </a:r>
            <a:r>
              <a:rPr lang="en-US" sz="2000" b="1" dirty="0"/>
              <a:t>Morality</a:t>
            </a:r>
            <a:r>
              <a:rPr lang="en-US" sz="2000" dirty="0"/>
              <a:t> – taking into consideration the larger picture, to image what is best for the </a:t>
            </a:r>
            <a:br>
              <a:rPr lang="en-US" sz="2000" dirty="0"/>
            </a:br>
            <a:r>
              <a:rPr lang="en-US" sz="2000" dirty="0"/>
              <a:t>whole not just one’s self, even when alone.</a:t>
            </a:r>
            <a:endParaRPr lang="en-CA"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9643" y="5270731"/>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37</a:t>
            </a:fld>
            <a:endParaRPr lang="en-CA" sz="1400" dirty="0">
              <a:solidFill>
                <a:prstClr val="black">
                  <a:tint val="75000"/>
                </a:prstClr>
              </a:solidFill>
            </a:endParaRPr>
          </a:p>
        </p:txBody>
      </p:sp>
    </p:spTree>
    <p:extLst>
      <p:ext uri="{BB962C8B-B14F-4D97-AF65-F5344CB8AC3E}">
        <p14:creationId xmlns:p14="http://schemas.microsoft.com/office/powerpoint/2010/main" val="3510135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8399"/>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38</a:t>
            </a:fld>
            <a:endParaRPr lang="en-CA" sz="1400" dirty="0">
              <a:solidFill>
                <a:prstClr val="black">
                  <a:tint val="75000"/>
                </a:prstClr>
              </a:solidFill>
            </a:endParaRPr>
          </a:p>
        </p:txBody>
      </p:sp>
      <p:sp>
        <p:nvSpPr>
          <p:cNvPr id="7" name="TextBox 37">
            <a:extLst>
              <a:ext uri="{FF2B5EF4-FFF2-40B4-BE49-F238E27FC236}">
                <a16:creationId xmlns:a16="http://schemas.microsoft.com/office/drawing/2014/main" id="{7CF6095F-DF00-4C2C-8CDA-218BA82B846B}"/>
              </a:ext>
            </a:extLst>
          </p:cNvPr>
          <p:cNvSpPr txBox="1"/>
          <p:nvPr/>
        </p:nvSpPr>
        <p:spPr>
          <a:xfrm>
            <a:off x="2550104" y="843505"/>
            <a:ext cx="7091792" cy="5170990"/>
          </a:xfrm>
          <a:prstGeom prst="rect">
            <a:avLst/>
          </a:prstGeom>
          <a:solidFill>
            <a:schemeClr val="accent6">
              <a:lumMod val="50000"/>
            </a:schemeClr>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en-CA" sz="3600" b="1" i="1" dirty="0">
                <a:solidFill>
                  <a:schemeClr val="bg1"/>
                </a:solidFill>
              </a:rPr>
              <a:t>The </a:t>
            </a:r>
            <a:r>
              <a:rPr lang="en-CA" sz="4800" b="1" i="1" dirty="0">
                <a:solidFill>
                  <a:schemeClr val="bg1"/>
                </a:solidFill>
              </a:rPr>
              <a:t>You</a:t>
            </a:r>
          </a:p>
          <a:p>
            <a:pPr marL="457200" indent="-457200"/>
            <a:endParaRPr lang="en-CA" sz="3200" b="1" i="1" dirty="0">
              <a:solidFill>
                <a:schemeClr val="bg1"/>
              </a:solidFill>
            </a:endParaRPr>
          </a:p>
          <a:p>
            <a:pPr marL="457200" indent="-457200"/>
            <a:r>
              <a:rPr lang="en-CA" sz="3200" b="1" i="1" dirty="0">
                <a:solidFill>
                  <a:schemeClr val="bg1"/>
                </a:solidFill>
              </a:rPr>
              <a:t>Who is Listening to Me</a:t>
            </a:r>
          </a:p>
          <a:p>
            <a:pPr marL="457200" indent="-457200"/>
            <a:r>
              <a:rPr lang="en-CA" sz="3200" b="1" i="1" dirty="0">
                <a:solidFill>
                  <a:schemeClr val="bg1"/>
                </a:solidFill>
              </a:rPr>
              <a:t> </a:t>
            </a:r>
          </a:p>
          <a:p>
            <a:pPr marL="457200" indent="-457200"/>
            <a:r>
              <a:rPr lang="en-CA" sz="3200" b="1" i="1" dirty="0">
                <a:solidFill>
                  <a:schemeClr val="bg1"/>
                </a:solidFill>
              </a:rPr>
              <a:t>Did Not Make the Choice</a:t>
            </a:r>
          </a:p>
          <a:p>
            <a:pPr marL="457200" indent="-457200"/>
            <a:endParaRPr lang="en-CA" sz="3200" b="1" i="1" dirty="0">
              <a:solidFill>
                <a:schemeClr val="bg1"/>
              </a:solidFill>
            </a:endParaRPr>
          </a:p>
          <a:p>
            <a:pPr marL="457200" indent="-457200"/>
            <a:r>
              <a:rPr lang="en-CA" sz="3200" b="1" i="1" dirty="0">
                <a:solidFill>
                  <a:schemeClr val="bg1"/>
                </a:solidFill>
              </a:rPr>
              <a:t>To Push or Not!</a:t>
            </a:r>
          </a:p>
          <a:p>
            <a:pPr marL="457200" indent="-457200"/>
            <a:endParaRPr lang="en-CA" sz="3200" b="1" i="1" dirty="0">
              <a:solidFill>
                <a:schemeClr val="bg1"/>
              </a:solidFill>
            </a:endParaRPr>
          </a:p>
          <a:p>
            <a:pPr marL="457200" indent="-457200"/>
            <a:r>
              <a:rPr lang="en-CA" sz="3200" b="1" i="1" dirty="0">
                <a:solidFill>
                  <a:schemeClr val="bg1"/>
                </a:solidFill>
              </a:rPr>
              <a:t>(Unless you were mindful/conscious)</a:t>
            </a:r>
          </a:p>
          <a:p>
            <a:pPr marL="457200" indent="-457200"/>
            <a:endParaRPr lang="en-CA" sz="2400" i="1" dirty="0">
              <a:solidFill>
                <a:schemeClr val="bg1"/>
              </a:solidFill>
            </a:endParaRPr>
          </a:p>
        </p:txBody>
      </p:sp>
    </p:spTree>
    <p:extLst>
      <p:ext uri="{BB962C8B-B14F-4D97-AF65-F5344CB8AC3E}">
        <p14:creationId xmlns:p14="http://schemas.microsoft.com/office/powerpoint/2010/main" val="25731672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dirty="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51371"/>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pPr/>
              <a:t>39</a:t>
            </a:fld>
            <a:endParaRPr lang="en-CA" sz="1400" dirty="0"/>
          </a:p>
        </p:txBody>
      </p:sp>
      <p:sp>
        <p:nvSpPr>
          <p:cNvPr id="9" name="TextBox 8"/>
          <p:cNvSpPr txBox="1"/>
          <p:nvPr/>
        </p:nvSpPr>
        <p:spPr>
          <a:xfrm>
            <a:off x="0" y="503967"/>
            <a:ext cx="12192000" cy="646331"/>
          </a:xfrm>
          <a:prstGeom prst="rect">
            <a:avLst/>
          </a:prstGeom>
          <a:noFill/>
        </p:spPr>
        <p:txBody>
          <a:bodyPr wrap="square" rtlCol="0">
            <a:spAutoFit/>
          </a:bodyPr>
          <a:lstStyle/>
          <a:p>
            <a:r>
              <a:rPr lang="en-CA" sz="3600" b="1" dirty="0">
                <a:solidFill>
                  <a:srgbClr val="9A4E15"/>
                </a:solidFill>
                <a:latin typeface="Arial Black" pitchFamily="34" charset="0"/>
              </a:rPr>
              <a:t>	</a:t>
            </a:r>
            <a:r>
              <a:rPr lang="en-CA" sz="3200" b="1" dirty="0">
                <a:solidFill>
                  <a:srgbClr val="9A4E15"/>
                </a:solidFill>
                <a:latin typeface="Arial Black" pitchFamily="34" charset="0"/>
              </a:rPr>
              <a:t>Definitions to Better Understand the ‘Set-up’</a:t>
            </a:r>
          </a:p>
        </p:txBody>
      </p:sp>
      <p:sp>
        <p:nvSpPr>
          <p:cNvPr id="10" name="TextBox 9"/>
          <p:cNvSpPr txBox="1"/>
          <p:nvPr/>
        </p:nvSpPr>
        <p:spPr>
          <a:xfrm>
            <a:off x="666751" y="1327198"/>
            <a:ext cx="10391774" cy="5262979"/>
          </a:xfrm>
          <a:prstGeom prst="rect">
            <a:avLst/>
          </a:prstGeom>
          <a:noFill/>
        </p:spPr>
        <p:txBody>
          <a:bodyPr wrap="square" rtlCol="0">
            <a:spAutoFit/>
          </a:bodyPr>
          <a:lstStyle/>
          <a:p>
            <a:r>
              <a:rPr lang="en-CA" sz="2400" dirty="0"/>
              <a:t>Over each 24 hour period, we can be experiencing consciousness on a 1-10 continuum.</a:t>
            </a:r>
          </a:p>
          <a:p>
            <a:r>
              <a:rPr lang="en-CA" sz="2400" b="1" dirty="0">
                <a:solidFill>
                  <a:srgbClr val="9A4E15"/>
                </a:solidFill>
              </a:rPr>
              <a:t>Unconscious:  (1)</a:t>
            </a:r>
          </a:p>
          <a:p>
            <a:pPr lvl="1">
              <a:buFont typeface="Arial" pitchFamily="34" charset="0"/>
              <a:buChar char="•"/>
            </a:pPr>
            <a:r>
              <a:rPr lang="en-CA" sz="2400" dirty="0"/>
              <a:t>  	like when we are asleep in our bed.</a:t>
            </a:r>
          </a:p>
          <a:p>
            <a:r>
              <a:rPr lang="en-CA" sz="2400" b="1" dirty="0">
                <a:solidFill>
                  <a:srgbClr val="9A4E15"/>
                </a:solidFill>
              </a:rPr>
              <a:t>Semiconscious:  (autopilot)  (5)	</a:t>
            </a:r>
          </a:p>
          <a:p>
            <a:pPr lvl="1">
              <a:buFont typeface="Arial" pitchFamily="34" charset="0"/>
              <a:buChar char="•"/>
            </a:pPr>
            <a:r>
              <a:rPr lang="en-CA" sz="2400" dirty="0"/>
              <a:t>  	like how we typically drive our car, relate to people and do most ‘doings’.</a:t>
            </a:r>
          </a:p>
          <a:p>
            <a:r>
              <a:rPr lang="en-CA" sz="2400" b="1" dirty="0">
                <a:solidFill>
                  <a:srgbClr val="9A4E15"/>
                </a:solidFill>
              </a:rPr>
              <a:t>Fully Conscious:  (self aware)  (10)</a:t>
            </a:r>
          </a:p>
          <a:p>
            <a:pPr lvl="1">
              <a:buFont typeface="Arial" pitchFamily="34" charset="0"/>
              <a:buChar char="•"/>
            </a:pPr>
            <a:r>
              <a:rPr lang="en-CA" sz="2400" dirty="0"/>
              <a:t>  	like when we are paying attention – noticing </a:t>
            </a:r>
            <a:r>
              <a:rPr lang="en-CA" sz="2400" b="1" dirty="0"/>
              <a:t>what</a:t>
            </a:r>
            <a:r>
              <a:rPr lang="en-CA" sz="2400" dirty="0"/>
              <a:t> we are doing e.g. how 	we drive when a police car is following us;</a:t>
            </a:r>
          </a:p>
          <a:p>
            <a:pPr lvl="1">
              <a:buFont typeface="Arial" pitchFamily="34" charset="0"/>
              <a:buChar char="•"/>
            </a:pPr>
            <a:r>
              <a:rPr lang="en-CA" sz="2400" dirty="0"/>
              <a:t>  	knowing </a:t>
            </a:r>
            <a:r>
              <a:rPr lang="en-CA" sz="2400" b="1" dirty="0"/>
              <a:t>that </a:t>
            </a:r>
            <a:r>
              <a:rPr lang="en-CA" sz="2400" dirty="0"/>
              <a:t>we are doing it and</a:t>
            </a:r>
          </a:p>
          <a:p>
            <a:pPr lvl="1">
              <a:buFont typeface="Arial" pitchFamily="34" charset="0"/>
              <a:buChar char="•"/>
            </a:pPr>
            <a:r>
              <a:rPr lang="en-CA" sz="2400" dirty="0"/>
              <a:t>  	knowing </a:t>
            </a:r>
            <a:r>
              <a:rPr lang="en-CA" sz="2400" b="1" dirty="0"/>
              <a:t>how</a:t>
            </a:r>
            <a:r>
              <a:rPr lang="en-CA" sz="2400" dirty="0"/>
              <a:t> our </a:t>
            </a:r>
            <a:r>
              <a:rPr lang="en-CA" sz="2400" b="1" dirty="0"/>
              <a:t>body’s sensations, feelings and thoughts</a:t>
            </a:r>
            <a:r>
              <a:rPr lang="en-CA" sz="2400" dirty="0"/>
              <a:t> are 	    </a:t>
            </a:r>
          </a:p>
          <a:p>
            <a:pPr lvl="1"/>
            <a:r>
              <a:rPr lang="en-CA" sz="2400" dirty="0"/>
              <a:t>       reacting to what is happening.</a:t>
            </a:r>
          </a:p>
          <a:p>
            <a:r>
              <a:rPr lang="en-CA" sz="2400" b="1" dirty="0">
                <a:solidFill>
                  <a:srgbClr val="9A4E15"/>
                </a:solidFill>
              </a:rPr>
              <a:t>Subconscious:</a:t>
            </a:r>
          </a:p>
          <a:p>
            <a:pPr lvl="1">
              <a:buFont typeface="Arial" pitchFamily="34" charset="0"/>
              <a:buChar char="•"/>
            </a:pPr>
            <a:r>
              <a:rPr lang="en-CA" sz="2400" dirty="0"/>
              <a:t>  	our data bank of ‘files’ that we inherit and develop. </a:t>
            </a:r>
            <a:endParaRPr lang="en-CA" sz="3600" dirty="0"/>
          </a:p>
        </p:txBody>
      </p:sp>
    </p:spTree>
    <p:extLst>
      <p:ext uri="{BB962C8B-B14F-4D97-AF65-F5344CB8AC3E}">
        <p14:creationId xmlns:p14="http://schemas.microsoft.com/office/powerpoint/2010/main" val="139078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TextBox 5"/>
          <p:cNvSpPr txBox="1"/>
          <p:nvPr/>
        </p:nvSpPr>
        <p:spPr>
          <a:xfrm>
            <a:off x="3288292" y="3133238"/>
            <a:ext cx="7272958" cy="1200329"/>
          </a:xfrm>
          <a:prstGeom prst="rect">
            <a:avLst/>
          </a:prstGeom>
          <a:solidFill>
            <a:schemeClr val="bg2">
              <a:lumMod val="90000"/>
            </a:schemeClr>
          </a:solidFill>
        </p:spPr>
        <p:txBody>
          <a:bodyPr wrap="square" rtlCol="0">
            <a:spAutoFit/>
          </a:bodyPr>
          <a:lstStyle/>
          <a:p>
            <a:pPr algn="just"/>
            <a:r>
              <a:rPr lang="en-CA" dirty="0"/>
              <a:t>“The Practical Tools and the 5 Essential Mindfulness Based Human Competencies that Peter has developed are examples of an excellent blending of Science and Heart. The results are improved levels of compassionate services while offering best practices.” </a:t>
            </a:r>
          </a:p>
        </p:txBody>
      </p:sp>
      <p:pic>
        <p:nvPicPr>
          <p:cNvPr id="215044" name="Picture 4" descr="Hom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564" y="3485163"/>
            <a:ext cx="1943100" cy="48577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87918" y="1380204"/>
            <a:ext cx="9810204" cy="954107"/>
          </a:xfrm>
          <a:prstGeom prst="rect">
            <a:avLst/>
          </a:prstGeom>
          <a:noFill/>
        </p:spPr>
        <p:txBody>
          <a:bodyPr wrap="square" rtlCol="0">
            <a:spAutoFit/>
          </a:bodyPr>
          <a:lstStyle/>
          <a:p>
            <a:pPr algn="ctr"/>
            <a:r>
              <a:rPr lang="en-CA" sz="2800" b="1" dirty="0"/>
              <a:t>Quotes by Shinzen Young - Harvard Medical School Researcher</a:t>
            </a:r>
          </a:p>
          <a:p>
            <a:pPr algn="ctr"/>
            <a:r>
              <a:rPr lang="en-CA" sz="2800" b="1" dirty="0"/>
              <a:t> From the Foreword of The Conscious Care &amp; Support Book</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80" y="5197767"/>
            <a:ext cx="1500873" cy="1116155"/>
          </a:xfrm>
          <a:prstGeom prst="rect">
            <a:avLst/>
          </a:prstGeom>
        </p:spPr>
      </p:pic>
      <p:sp>
        <p:nvSpPr>
          <p:cNvPr id="12" name="Slide Number Placeholder 11"/>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a:t>
            </a:fld>
            <a:endParaRPr lang="en-CA" sz="1400" dirty="0">
              <a:solidFill>
                <a:prstClr val="black">
                  <a:tint val="75000"/>
                </a:prstClr>
              </a:solidFill>
            </a:endParaRPr>
          </a:p>
        </p:txBody>
      </p:sp>
    </p:spTree>
    <p:extLst>
      <p:ext uri="{BB962C8B-B14F-4D97-AF65-F5344CB8AC3E}">
        <p14:creationId xmlns:p14="http://schemas.microsoft.com/office/powerpoint/2010/main" val="196523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0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46589" y="5486400"/>
            <a:ext cx="9527481" cy="923330"/>
          </a:xfrm>
          <a:prstGeom prst="rect">
            <a:avLst/>
          </a:prstGeom>
          <a:noFill/>
        </p:spPr>
        <p:txBody>
          <a:bodyPr wrap="square" rtlCol="0">
            <a:spAutoFit/>
          </a:bodyPr>
          <a:lstStyle/>
          <a:p>
            <a:pPr algn="just"/>
            <a:r>
              <a:rPr lang="en-US" b="1" dirty="0"/>
              <a:t>Studies have shown that early intensive educational interventions result in improved outcomes for the child and family. Initial strategies may include teaching the child to notice what is going on in their environment, to be able to pay attention.</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34026"/>
          <a:stretch/>
        </p:blipFill>
        <p:spPr>
          <a:xfrm>
            <a:off x="5410021" y="898479"/>
            <a:ext cx="5631926" cy="4283122"/>
          </a:xfrm>
          <a:prstGeom prst="rect">
            <a:avLst/>
          </a:prstGeom>
        </p:spPr>
      </p:pic>
      <p:sp>
        <p:nvSpPr>
          <p:cNvPr id="4" name="TextBox 3"/>
          <p:cNvSpPr txBox="1"/>
          <p:nvPr/>
        </p:nvSpPr>
        <p:spPr>
          <a:xfrm>
            <a:off x="1141710" y="2814567"/>
            <a:ext cx="3759200" cy="523220"/>
          </a:xfrm>
          <a:prstGeom prst="rect">
            <a:avLst/>
          </a:prstGeom>
          <a:noFill/>
        </p:spPr>
        <p:txBody>
          <a:bodyPr wrap="square" rtlCol="0">
            <a:spAutoFit/>
          </a:bodyPr>
          <a:lstStyle/>
          <a:p>
            <a:pPr algn="ctr"/>
            <a:r>
              <a:rPr lang="en-US" sz="2800" b="1" dirty="0"/>
              <a:t>Physician Handbook</a:t>
            </a:r>
          </a:p>
        </p:txBody>
      </p:sp>
      <p:sp>
        <p:nvSpPr>
          <p:cNvPr id="8" name="TextBox 7"/>
          <p:cNvSpPr txBox="1"/>
          <p:nvPr/>
        </p:nvSpPr>
        <p:spPr>
          <a:xfrm>
            <a:off x="1" y="371383"/>
            <a:ext cx="12192000" cy="707886"/>
          </a:xfrm>
          <a:prstGeom prst="rect">
            <a:avLst/>
          </a:prstGeom>
          <a:noFill/>
        </p:spPr>
        <p:txBody>
          <a:bodyPr wrap="square" rtlCol="0">
            <a:spAutoFit/>
          </a:bodyPr>
          <a:lstStyle/>
          <a:p>
            <a:pPr algn="ctr"/>
            <a:r>
              <a:rPr lang="en-US" sz="4000" b="1" dirty="0">
                <a:solidFill>
                  <a:srgbClr val="0070C0"/>
                </a:solidFill>
              </a:rPr>
              <a:t>The Role of Early Educational Interventions</a:t>
            </a:r>
          </a:p>
        </p:txBody>
      </p:sp>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2333" t="9561" r="66356" b="65566"/>
          <a:stretch/>
        </p:blipFill>
        <p:spPr>
          <a:xfrm>
            <a:off x="1684872" y="1447800"/>
            <a:ext cx="2672875" cy="1065320"/>
          </a:xfrm>
          <a:prstGeom prst="rect">
            <a:avLst/>
          </a:prstGeom>
        </p:spPr>
      </p:pic>
      <p:sp>
        <p:nvSpPr>
          <p:cNvPr id="10" name="Slide Number Placeholder 6"/>
          <p:cNvSpPr>
            <a:spLocks noGrp="1"/>
          </p:cNvSpPr>
          <p:nvPr/>
        </p:nvSpPr>
        <p:spPr>
          <a:xfrm>
            <a:off x="8883290" y="6326069"/>
            <a:ext cx="28448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40</a:t>
            </a:fld>
            <a:endParaRPr lang="en-CA" sz="1400" dirty="0"/>
          </a:p>
        </p:txBody>
      </p:sp>
    </p:spTree>
    <p:extLst>
      <p:ext uri="{BB962C8B-B14F-4D97-AF65-F5344CB8AC3E}">
        <p14:creationId xmlns:p14="http://schemas.microsoft.com/office/powerpoint/2010/main" val="13261142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41</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63061" y="309537"/>
            <a:ext cx="12255061" cy="605935"/>
          </a:xfrm>
          <a:prstGeom prst="rect">
            <a:avLst/>
          </a:prstGeom>
          <a:noFill/>
        </p:spPr>
        <p:txBody>
          <a:bodyPr wrap="square" rtlCol="0">
            <a:spAutoFit/>
          </a:bodyPr>
          <a:lstStyle/>
          <a:p>
            <a:pPr algn="ctr"/>
            <a:r>
              <a:rPr lang="en-US" sz="3200" b="1" dirty="0"/>
              <a:t>Needs for GI and Bowel Management and Holistic Treatment</a:t>
            </a:r>
            <a:endParaRPr lang="en-CA" sz="3200" dirty="0"/>
          </a:p>
        </p:txBody>
      </p:sp>
      <p:sp>
        <p:nvSpPr>
          <p:cNvPr id="4" name="TextBox 3"/>
          <p:cNvSpPr txBox="1"/>
          <p:nvPr/>
        </p:nvSpPr>
        <p:spPr>
          <a:xfrm>
            <a:off x="530053" y="990584"/>
            <a:ext cx="10718763" cy="1708160"/>
          </a:xfrm>
          <a:prstGeom prst="rect">
            <a:avLst/>
          </a:prstGeom>
          <a:noFill/>
          <a:ln>
            <a:noFill/>
          </a:ln>
          <a:effectLst/>
        </p:spPr>
        <p:txBody>
          <a:bodyPr wrap="square" rtlCol="0">
            <a:spAutoFit/>
          </a:bodyPr>
          <a:lstStyle/>
          <a:p>
            <a:pPr marL="342900" lvl="0" indent="-342900">
              <a:buFont typeface="Arial" panose="020B0604020202020204" pitchFamily="34" charset="0"/>
              <a:buChar char="•"/>
            </a:pPr>
            <a:r>
              <a:rPr lang="en-CA" sz="2400" dirty="0"/>
              <a:t>Distressed Gut Microbes – produce Mind/Body Agitation, Pain and Anxiety which often leads to aggression.</a:t>
            </a:r>
            <a:br>
              <a:rPr lang="en-CA" sz="2400" dirty="0"/>
            </a:br>
            <a:r>
              <a:rPr lang="en-CA" sz="1900" dirty="0"/>
              <a:t> </a:t>
            </a:r>
          </a:p>
          <a:p>
            <a:pPr lvl="0"/>
            <a:br>
              <a:rPr lang="en-CA" sz="1900" dirty="0"/>
            </a:br>
            <a:endParaRPr lang="en-CA" sz="19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5620" y="1892292"/>
            <a:ext cx="2998556" cy="1795463"/>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40298"/>
            <a:ext cx="1500873" cy="1116155"/>
          </a:xfrm>
          <a:prstGeom prst="rect">
            <a:avLst/>
          </a:prstGeom>
        </p:spPr>
      </p:pic>
      <p:sp>
        <p:nvSpPr>
          <p:cNvPr id="5" name="TextBox 4"/>
          <p:cNvSpPr txBox="1"/>
          <p:nvPr/>
        </p:nvSpPr>
        <p:spPr>
          <a:xfrm>
            <a:off x="7027200" y="2545842"/>
            <a:ext cx="2726400" cy="646331"/>
          </a:xfrm>
          <a:prstGeom prst="rect">
            <a:avLst/>
          </a:prstGeom>
          <a:noFill/>
        </p:spPr>
        <p:txBody>
          <a:bodyPr wrap="square" rtlCol="0">
            <a:spAutoFit/>
          </a:bodyPr>
          <a:lstStyle/>
          <a:p>
            <a:r>
              <a:rPr lang="en-CA" dirty="0"/>
              <a:t>1% Human</a:t>
            </a:r>
            <a:br>
              <a:rPr lang="en-CA" dirty="0"/>
            </a:br>
            <a:r>
              <a:rPr lang="en-CA" dirty="0"/>
              <a:t>99 % Bacterial and Fungal</a:t>
            </a:r>
          </a:p>
        </p:txBody>
      </p:sp>
      <p:sp>
        <p:nvSpPr>
          <p:cNvPr id="8" name="TextBox 7"/>
          <p:cNvSpPr txBox="1"/>
          <p:nvPr/>
        </p:nvSpPr>
        <p:spPr>
          <a:xfrm>
            <a:off x="530053" y="3780295"/>
            <a:ext cx="10158731" cy="2862322"/>
          </a:xfrm>
          <a:prstGeom prst="rect">
            <a:avLst/>
          </a:prstGeom>
          <a:noFill/>
          <a:ln>
            <a:noFill/>
          </a:ln>
          <a:effectLst/>
        </p:spPr>
        <p:txBody>
          <a:bodyPr wrap="square" rtlCol="0">
            <a:spAutoFit/>
          </a:bodyPr>
          <a:lstStyle/>
          <a:p>
            <a:pPr marL="342900" lvl="0" indent="-342900">
              <a:lnSpc>
                <a:spcPts val="2400"/>
              </a:lnSpc>
              <a:buFont typeface="Arial" panose="020B0604020202020204" pitchFamily="34" charset="0"/>
              <a:buChar char="•"/>
            </a:pPr>
            <a:r>
              <a:rPr lang="en-CA" sz="2400" dirty="0"/>
              <a:t>Some Microbes found in the gut of individuals with Autism, when introduced into healthy rodents, create numerous Autistic like symptoms.  </a:t>
            </a:r>
          </a:p>
          <a:p>
            <a:pPr lvl="0">
              <a:lnSpc>
                <a:spcPts val="2400"/>
              </a:lnSpc>
            </a:pPr>
            <a:r>
              <a:rPr lang="en-CA" sz="2400" dirty="0"/>
              <a:t>     e.g.</a:t>
            </a:r>
          </a:p>
          <a:p>
            <a:pPr marL="800100" lvl="1" indent="-342900">
              <a:lnSpc>
                <a:spcPts val="2400"/>
              </a:lnSpc>
              <a:buFont typeface="Calibri" panose="020F0502020204030204" pitchFamily="34" charset="0"/>
              <a:buChar char="-"/>
            </a:pPr>
            <a:r>
              <a:rPr lang="en-CA" sz="2400" dirty="0"/>
              <a:t>Repetitive behaviours</a:t>
            </a:r>
          </a:p>
          <a:p>
            <a:pPr marL="800100" lvl="1" indent="-342900">
              <a:lnSpc>
                <a:spcPts val="2400"/>
              </a:lnSpc>
              <a:buFont typeface="Calibri" panose="020F0502020204030204" pitchFamily="34" charset="0"/>
              <a:buChar char="-"/>
            </a:pPr>
            <a:r>
              <a:rPr lang="en-CA" sz="2400" dirty="0"/>
              <a:t>Social aversion</a:t>
            </a:r>
          </a:p>
          <a:p>
            <a:pPr marL="800100" lvl="1" indent="-342900">
              <a:lnSpc>
                <a:spcPts val="2400"/>
              </a:lnSpc>
              <a:buFont typeface="Calibri" panose="020F0502020204030204" pitchFamily="34" charset="0"/>
              <a:buChar char="-"/>
            </a:pPr>
            <a:r>
              <a:rPr lang="en-CA" sz="2400" dirty="0"/>
              <a:t>Easy to startle</a:t>
            </a:r>
          </a:p>
          <a:p>
            <a:pPr marL="285750" lvl="0" indent="-285750">
              <a:lnSpc>
                <a:spcPts val="2400"/>
              </a:lnSpc>
              <a:buFont typeface="Arial" panose="020B0604020202020204" pitchFamily="34" charset="0"/>
              <a:buChar char="•"/>
            </a:pPr>
            <a:endParaRPr lang="en-CA" sz="2400" dirty="0"/>
          </a:p>
          <a:p>
            <a:pPr lvl="0">
              <a:lnSpc>
                <a:spcPts val="2400"/>
              </a:lnSpc>
            </a:pPr>
            <a:r>
              <a:rPr lang="en-CA" sz="2000" dirty="0"/>
              <a:t>(Reference: Dr. Derrick MacFabe, The University of Western Ontario)</a:t>
            </a:r>
          </a:p>
          <a:p>
            <a:pPr lvl="0">
              <a:lnSpc>
                <a:spcPts val="2400"/>
              </a:lnSpc>
            </a:pPr>
            <a:r>
              <a:rPr lang="en-CA" sz="2000" dirty="0"/>
              <a:t>(Young, E. - </a:t>
            </a:r>
            <a:r>
              <a:rPr lang="en-CA" sz="2000" i="1" dirty="0"/>
              <a:t>I Contain Multitudes</a:t>
            </a:r>
            <a:r>
              <a:rPr lang="en-CA" sz="2000" dirty="0"/>
              <a:t>, pages 69 &amp; 70)</a:t>
            </a:r>
          </a:p>
        </p:txBody>
      </p:sp>
      <p:sp>
        <p:nvSpPr>
          <p:cNvPr id="9" name="Slide Number Placeholder 8"/>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42</a:t>
            </a:fld>
            <a:endParaRPr lang="en-CA" sz="1400" dirty="0">
              <a:solidFill>
                <a:prstClr val="black">
                  <a:tint val="75000"/>
                </a:prstClr>
              </a:solidFill>
            </a:endParaRPr>
          </a:p>
        </p:txBody>
      </p:sp>
    </p:spTree>
    <p:extLst>
      <p:ext uri="{BB962C8B-B14F-4D97-AF65-F5344CB8AC3E}">
        <p14:creationId xmlns:p14="http://schemas.microsoft.com/office/powerpoint/2010/main" val="177434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1000"/>
                                        <p:tgtEl>
                                          <p:spTgt spid="8">
                                            <p:txEl>
                                              <p:pRg st="6" end="6"/>
                                            </p:txEl>
                                          </p:spTgt>
                                        </p:tgtEl>
                                      </p:cBhvr>
                                    </p:animEffect>
                                    <p:anim calcmode="lin" valueType="num">
                                      <p:cBhvr>
                                        <p:cTn id="3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8">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fade">
                                      <p:cBhvr>
                                        <p:cTn id="42" dur="1000"/>
                                        <p:tgtEl>
                                          <p:spTgt spid="8">
                                            <p:txEl>
                                              <p:pRg st="7" end="7"/>
                                            </p:txEl>
                                          </p:spTgt>
                                        </p:tgtEl>
                                      </p:cBhvr>
                                    </p:animEffect>
                                    <p:anim calcmode="lin" valueType="num">
                                      <p:cBhvr>
                                        <p:cTn id="43"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38807" y="1272332"/>
            <a:ext cx="9902084" cy="5447645"/>
          </a:xfrm>
          <a:prstGeom prst="rect">
            <a:avLst/>
          </a:prstGeom>
          <a:noFill/>
        </p:spPr>
        <p:txBody>
          <a:bodyPr wrap="square" rtlCol="0">
            <a:spAutoFit/>
          </a:bodyPr>
          <a:lstStyle/>
          <a:p>
            <a:r>
              <a:rPr lang="en-CA" sz="3200" dirty="0"/>
              <a:t>Chronic anxiety means excessive toxic cortisol in the body.  To neutralize this toxin, the body uses up basic building blocks like amino acids that are needed to: </a:t>
            </a:r>
          </a:p>
          <a:p>
            <a:pPr algn="ctr"/>
            <a:endParaRPr lang="en-CA" sz="3200" dirty="0"/>
          </a:p>
          <a:p>
            <a:pPr lvl="1">
              <a:buFont typeface="Wingdings" pitchFamily="2" charset="2"/>
              <a:buChar char="§"/>
            </a:pPr>
            <a:r>
              <a:rPr lang="en-CA" sz="4000" dirty="0"/>
              <a:t>  </a:t>
            </a:r>
            <a:r>
              <a:rPr lang="en-CA" sz="3600" dirty="0"/>
              <a:t>digest food </a:t>
            </a:r>
          </a:p>
          <a:p>
            <a:pPr lvl="1">
              <a:buFont typeface="Wingdings" pitchFamily="2" charset="2"/>
              <a:buChar char="§"/>
            </a:pPr>
            <a:r>
              <a:rPr lang="en-CA" sz="3600" dirty="0"/>
              <a:t>  build the immune system</a:t>
            </a:r>
          </a:p>
          <a:p>
            <a:pPr lvl="1">
              <a:buFont typeface="Wingdings" pitchFamily="2" charset="2"/>
              <a:buChar char="§"/>
            </a:pPr>
            <a:r>
              <a:rPr lang="en-CA" sz="3600" dirty="0"/>
              <a:t>  produce calming neurotransmitters </a:t>
            </a:r>
          </a:p>
          <a:p>
            <a:pPr lvl="1"/>
            <a:endParaRPr lang="en-CA" sz="3600" dirty="0"/>
          </a:p>
          <a:p>
            <a:pPr lvl="1"/>
            <a:r>
              <a:rPr lang="en-CA" sz="3200" dirty="0"/>
              <a:t>This depletion causes anxiety leading to challenging</a:t>
            </a:r>
          </a:p>
          <a:p>
            <a:pPr lvl="1"/>
            <a:r>
              <a:rPr lang="en-CA" sz="3200" dirty="0"/>
              <a:t>behaviour.</a:t>
            </a:r>
            <a:endParaRPr lang="en-CA" sz="4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19032"/>
            <a:ext cx="1500873" cy="1116155"/>
          </a:xfrm>
          <a:prstGeom prst="rect">
            <a:avLst/>
          </a:prstGeom>
        </p:spPr>
      </p:pic>
      <p:sp>
        <p:nvSpPr>
          <p:cNvPr id="5" name="TextBox 4"/>
          <p:cNvSpPr txBox="1"/>
          <p:nvPr/>
        </p:nvSpPr>
        <p:spPr>
          <a:xfrm>
            <a:off x="2" y="428626"/>
            <a:ext cx="12192000" cy="707886"/>
          </a:xfrm>
          <a:prstGeom prst="rect">
            <a:avLst/>
          </a:prstGeom>
          <a:noFill/>
        </p:spPr>
        <p:txBody>
          <a:bodyPr wrap="square" rtlCol="0">
            <a:spAutoFit/>
          </a:bodyPr>
          <a:lstStyle/>
          <a:p>
            <a:pPr algn="ctr"/>
            <a:r>
              <a:rPr lang="en-CA" sz="4000" b="1" dirty="0"/>
              <a:t>Microbes, Anxiety and Aggression</a:t>
            </a:r>
            <a:endParaRPr lang="en-CA" sz="4000" dirty="0"/>
          </a:p>
        </p:txBody>
      </p:sp>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43</a:t>
            </a:fld>
            <a:endParaRPr lang="en-CA" sz="1400" dirty="0">
              <a:solidFill>
                <a:prstClr val="black">
                  <a:tint val="75000"/>
                </a:prstClr>
              </a:solidFill>
            </a:endParaRPr>
          </a:p>
        </p:txBody>
      </p:sp>
    </p:spTree>
    <p:extLst>
      <p:ext uri="{BB962C8B-B14F-4D97-AF65-F5344CB8AC3E}">
        <p14:creationId xmlns:p14="http://schemas.microsoft.com/office/powerpoint/2010/main" val="166281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67951"/>
            <a:ext cx="12192000" cy="7137918"/>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44</a:t>
            </a:fld>
            <a:endParaRPr lang="en-CA" sz="1400" dirty="0">
              <a:solidFill>
                <a:prstClr val="black">
                  <a:tint val="75000"/>
                </a:prstClr>
              </a:solidFill>
            </a:endParaRPr>
          </a:p>
        </p:txBody>
      </p:sp>
      <p:sp>
        <p:nvSpPr>
          <p:cNvPr id="7" name="Rectangle 6">
            <a:extLst>
              <a:ext uri="{FF2B5EF4-FFF2-40B4-BE49-F238E27FC236}">
                <a16:creationId xmlns:a16="http://schemas.microsoft.com/office/drawing/2014/main" id="{1EF95A56-B8D5-4A37-BFAE-E7716426AA4F}"/>
              </a:ext>
            </a:extLst>
          </p:cNvPr>
          <p:cNvSpPr/>
          <p:nvPr/>
        </p:nvSpPr>
        <p:spPr>
          <a:xfrm>
            <a:off x="1841385" y="367484"/>
            <a:ext cx="8359939" cy="1215127"/>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t>CCS GI and Bowel Management and Holistic Treatments</a:t>
            </a:r>
            <a:endParaRPr lang="en-CA" sz="3600" b="1" dirty="0"/>
          </a:p>
        </p:txBody>
      </p:sp>
      <p:sp>
        <p:nvSpPr>
          <p:cNvPr id="8" name="TextBox 37">
            <a:extLst>
              <a:ext uri="{FF2B5EF4-FFF2-40B4-BE49-F238E27FC236}">
                <a16:creationId xmlns:a16="http://schemas.microsoft.com/office/drawing/2014/main" id="{EF637B0E-CBC4-4C3B-AA1E-A57B68F873DA}"/>
              </a:ext>
            </a:extLst>
          </p:cNvPr>
          <p:cNvSpPr txBox="1"/>
          <p:nvPr/>
        </p:nvSpPr>
        <p:spPr>
          <a:xfrm>
            <a:off x="1014706" y="2191573"/>
            <a:ext cx="10629118" cy="434735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400" dirty="0"/>
              <a:t>Engage a qualified holistic GI specialist, e.g. qualified and </a:t>
            </a:r>
            <a:r>
              <a:rPr lang="en-CA" sz="2400" u="sng" dirty="0"/>
              <a:t>available</a:t>
            </a:r>
            <a:r>
              <a:rPr lang="en-CA" sz="2400" dirty="0"/>
              <a:t> MD, ND or nutritionist who will for example:</a:t>
            </a:r>
          </a:p>
          <a:p>
            <a:endParaRPr lang="en-CA" sz="2400" dirty="0"/>
          </a:p>
          <a:p>
            <a:pPr marL="457200" indent="-457200">
              <a:buFont typeface="+mj-lt"/>
              <a:buAutoNum type="arabicPeriod"/>
            </a:pPr>
            <a:r>
              <a:rPr lang="en-CA" sz="2400" dirty="0"/>
              <a:t>Complete a comprehensive biomedical assessment e.g. Organic Acid Test</a:t>
            </a:r>
          </a:p>
          <a:p>
            <a:pPr marL="457200" indent="-457200">
              <a:lnSpc>
                <a:spcPct val="150000"/>
              </a:lnSpc>
              <a:buFont typeface="+mj-lt"/>
              <a:buAutoNum type="arabicPeriod"/>
            </a:pPr>
            <a:r>
              <a:rPr lang="en-CA" sz="2400" dirty="0"/>
              <a:t>Remove food toxins/allergens and metals</a:t>
            </a:r>
          </a:p>
          <a:p>
            <a:pPr marL="457200" indent="-457200">
              <a:lnSpc>
                <a:spcPct val="150000"/>
              </a:lnSpc>
              <a:buFont typeface="+mj-lt"/>
              <a:buAutoNum type="arabicPeriod"/>
            </a:pPr>
            <a:r>
              <a:rPr lang="en-CA" sz="2400" dirty="0"/>
              <a:t>Balance minerals, vitamins and neurotransmitters </a:t>
            </a:r>
          </a:p>
          <a:p>
            <a:pPr marL="457200" indent="-457200">
              <a:lnSpc>
                <a:spcPct val="150000"/>
              </a:lnSpc>
              <a:buFont typeface="+mj-lt"/>
              <a:buAutoNum type="arabicPeriod"/>
            </a:pPr>
            <a:r>
              <a:rPr lang="en-CA" sz="2400" dirty="0"/>
              <a:t>Implement holistic bowel management</a:t>
            </a:r>
          </a:p>
          <a:p>
            <a:pPr marL="457200" indent="-457200">
              <a:lnSpc>
                <a:spcPct val="150000"/>
              </a:lnSpc>
              <a:buFont typeface="+mj-lt"/>
              <a:buAutoNum type="arabicPeriod"/>
            </a:pPr>
            <a:r>
              <a:rPr lang="en-CA" sz="2400" dirty="0"/>
              <a:t>Optimize nutrition</a:t>
            </a:r>
          </a:p>
          <a:p>
            <a:pPr marL="457200" indent="-457200">
              <a:lnSpc>
                <a:spcPct val="150000"/>
              </a:lnSpc>
              <a:buFont typeface="+mj-lt"/>
              <a:buAutoNum type="arabicPeriod"/>
            </a:pPr>
            <a:r>
              <a:rPr lang="en-CA" sz="2400" dirty="0"/>
              <a:t>Optimize sleep</a:t>
            </a:r>
          </a:p>
        </p:txBody>
      </p:sp>
    </p:spTree>
    <p:extLst>
      <p:ext uri="{BB962C8B-B14F-4D97-AF65-F5344CB8AC3E}">
        <p14:creationId xmlns:p14="http://schemas.microsoft.com/office/powerpoint/2010/main" val="20656526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01218"/>
            <a:ext cx="12192000" cy="7259217"/>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45</a:t>
            </a:fld>
            <a:endParaRPr lang="en-CA" sz="1400" dirty="0">
              <a:solidFill>
                <a:prstClr val="black">
                  <a:tint val="75000"/>
                </a:prstClr>
              </a:solidFill>
            </a:endParaRPr>
          </a:p>
        </p:txBody>
      </p:sp>
      <p:sp>
        <p:nvSpPr>
          <p:cNvPr id="7" name="Rectangle 6">
            <a:extLst>
              <a:ext uri="{FF2B5EF4-FFF2-40B4-BE49-F238E27FC236}">
                <a16:creationId xmlns:a16="http://schemas.microsoft.com/office/drawing/2014/main" id="{030649BF-7B6B-4116-A354-507BD5A7D627}"/>
              </a:ext>
            </a:extLst>
          </p:cNvPr>
          <p:cNvSpPr/>
          <p:nvPr/>
        </p:nvSpPr>
        <p:spPr>
          <a:xfrm>
            <a:off x="121298" y="0"/>
            <a:ext cx="12210661" cy="71721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dirty="0">
                <a:solidFill>
                  <a:srgbClr val="9A4E15"/>
                </a:solidFill>
              </a:rPr>
              <a:t>Dental and  Myofunctional Needs</a:t>
            </a:r>
            <a:endParaRPr lang="en-CA" sz="4000" b="1" i="1" dirty="0">
              <a:solidFill>
                <a:srgbClr val="9A4E15"/>
              </a:solidFill>
            </a:endParaRPr>
          </a:p>
        </p:txBody>
      </p:sp>
      <p:sp>
        <p:nvSpPr>
          <p:cNvPr id="8" name="TextBox 1">
            <a:extLst>
              <a:ext uri="{FF2B5EF4-FFF2-40B4-BE49-F238E27FC236}">
                <a16:creationId xmlns:a16="http://schemas.microsoft.com/office/drawing/2014/main" id="{04AF3A9C-EDB7-47AA-AAE2-94EC94936503}"/>
              </a:ext>
            </a:extLst>
          </p:cNvPr>
          <p:cNvSpPr txBox="1"/>
          <p:nvPr/>
        </p:nvSpPr>
        <p:spPr>
          <a:xfrm>
            <a:off x="844861" y="838123"/>
            <a:ext cx="10502278" cy="42656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t>10 Observations to Identify Oral Health Problems that Could be Causing Pain and therefore Challenging Behaviours (reference OHTH*)</a:t>
            </a:r>
            <a:endParaRPr lang="en-CA" dirty="0"/>
          </a:p>
          <a:p>
            <a:endParaRPr lang="en-CA" dirty="0"/>
          </a:p>
          <a:p>
            <a:pPr marL="355600" indent="-355600">
              <a:tabLst>
                <a:tab pos="355600" algn="l"/>
              </a:tabLst>
            </a:pPr>
            <a:r>
              <a:rPr lang="en-US" dirty="0"/>
              <a:t>1.	Noticed any changes in their eating and/or drinking?</a:t>
            </a:r>
            <a:endParaRPr lang="en-CA" dirty="0"/>
          </a:p>
          <a:p>
            <a:pPr marL="355600" indent="-355600">
              <a:tabLst>
                <a:tab pos="355600" algn="l"/>
              </a:tabLst>
            </a:pPr>
            <a:r>
              <a:rPr lang="en-US" dirty="0"/>
              <a:t>2.	Noticed any changes in their behaviour - more aggressive to themselves or others, more excited or more withdrawn?</a:t>
            </a:r>
            <a:endParaRPr lang="en-CA" dirty="0"/>
          </a:p>
          <a:p>
            <a:pPr marL="355600" indent="-355600">
              <a:tabLst>
                <a:tab pos="355600" algn="l"/>
              </a:tabLst>
            </a:pPr>
            <a:r>
              <a:rPr lang="en-US" dirty="0"/>
              <a:t>3.	Noticed any changes in their sleeping pattern?</a:t>
            </a:r>
            <a:endParaRPr lang="en-CA" dirty="0"/>
          </a:p>
          <a:p>
            <a:pPr marL="355600" indent="-355600">
              <a:tabLst>
                <a:tab pos="355600" algn="l"/>
              </a:tabLst>
            </a:pPr>
            <a:r>
              <a:rPr lang="en-US" dirty="0"/>
              <a:t>4.	Noticed an increase in teeth grinding, clenching or drooling?</a:t>
            </a:r>
            <a:endParaRPr lang="en-CA" dirty="0"/>
          </a:p>
          <a:p>
            <a:pPr marL="355600" indent="-355600">
              <a:tabLst>
                <a:tab pos="355600" algn="l"/>
              </a:tabLst>
            </a:pPr>
            <a:r>
              <a:rPr lang="en-US" dirty="0"/>
              <a:t>5.	Are they recently avoiding daily oral care?</a:t>
            </a:r>
            <a:endParaRPr lang="en-CA" dirty="0"/>
          </a:p>
          <a:p>
            <a:pPr marL="355600" indent="-355600">
              <a:tabLst>
                <a:tab pos="355600" algn="l"/>
              </a:tabLst>
            </a:pPr>
            <a:r>
              <a:rPr lang="en-US" dirty="0"/>
              <a:t>6.	Noticed any facial swelling or redness on one side, possibly with a fever?</a:t>
            </a:r>
            <a:endParaRPr lang="en-CA" dirty="0"/>
          </a:p>
          <a:p>
            <a:pPr marL="355600" indent="-355600">
              <a:tabLst>
                <a:tab pos="355600" algn="l"/>
              </a:tabLst>
            </a:pPr>
            <a:r>
              <a:rPr lang="en-US" dirty="0"/>
              <a:t>7.	Are their lips apart at rest and/or snoring at night?</a:t>
            </a:r>
            <a:endParaRPr lang="en-CA" dirty="0"/>
          </a:p>
          <a:p>
            <a:pPr marL="355600" indent="-355600">
              <a:tabLst>
                <a:tab pos="355600" algn="l"/>
              </a:tabLst>
            </a:pPr>
            <a:r>
              <a:rPr lang="en-US" dirty="0"/>
              <a:t>8.	Do they have really bad breath?</a:t>
            </a:r>
            <a:endParaRPr lang="en-CA" dirty="0"/>
          </a:p>
          <a:p>
            <a:pPr marL="355600" indent="-355600">
              <a:tabLst>
                <a:tab pos="355600" algn="l"/>
              </a:tabLst>
            </a:pPr>
            <a:r>
              <a:rPr lang="en-US" dirty="0"/>
              <a:t>9.	Look in the mouth: Red inflamed gums that bleed on looking or touching with a toothbrush, broken teeth, holes in teeth, pimples/boils/ swellings on the gums?</a:t>
            </a:r>
            <a:endParaRPr lang="en-CA" dirty="0"/>
          </a:p>
          <a:p>
            <a:pPr marL="355600" indent="-355600">
              <a:tabLst>
                <a:tab pos="355600" algn="l"/>
              </a:tabLst>
            </a:pPr>
            <a:r>
              <a:rPr lang="en-US" dirty="0"/>
              <a:t>10.	Need for more medications such as PRN medications for pain or behaviour?</a:t>
            </a:r>
            <a:endParaRPr lang="en-CA" dirty="0"/>
          </a:p>
        </p:txBody>
      </p:sp>
      <p:pic>
        <p:nvPicPr>
          <p:cNvPr id="9" name="Picture 8">
            <a:extLst>
              <a:ext uri="{FF2B5EF4-FFF2-40B4-BE49-F238E27FC236}">
                <a16:creationId xmlns:a16="http://schemas.microsoft.com/office/drawing/2014/main" id="{4C39B650-9F5C-4CE7-9592-675B28DA3D7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994" y="5240297"/>
            <a:ext cx="1848306" cy="860638"/>
          </a:xfrm>
          <a:prstGeom prst="rect">
            <a:avLst/>
          </a:prstGeom>
          <a:noFill/>
          <a:ln>
            <a:noFill/>
          </a:ln>
        </p:spPr>
      </p:pic>
      <p:sp>
        <p:nvSpPr>
          <p:cNvPr id="10" name="Text Box 110">
            <a:extLst>
              <a:ext uri="{FF2B5EF4-FFF2-40B4-BE49-F238E27FC236}">
                <a16:creationId xmlns:a16="http://schemas.microsoft.com/office/drawing/2014/main" id="{CACA1304-F4EE-4831-8E40-ABEB56DB00AC}"/>
              </a:ext>
            </a:extLst>
          </p:cNvPr>
          <p:cNvSpPr txBox="1">
            <a:spLocks noChangeArrowheads="1"/>
          </p:cNvSpPr>
          <p:nvPr/>
        </p:nvSpPr>
        <p:spPr bwMode="auto">
          <a:xfrm>
            <a:off x="4814614" y="5761050"/>
            <a:ext cx="1412014" cy="2720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r>
              <a:rPr lang="en-US" sz="1000" dirty="0">
                <a:solidFill>
                  <a:srgbClr val="002060"/>
                </a:solidFill>
                <a:effectLst/>
                <a:latin typeface="Calibri"/>
                <a:ea typeface="Calibri"/>
                <a:cs typeface="Times New Roman"/>
              </a:rPr>
              <a:t>Website:</a:t>
            </a:r>
            <a:r>
              <a:rPr lang="en-US" sz="1200" dirty="0">
                <a:effectLst/>
                <a:latin typeface="Times New Roman"/>
                <a:ea typeface="Calibri"/>
              </a:rPr>
              <a:t> </a:t>
            </a:r>
            <a:r>
              <a:rPr lang="en-US" sz="1000" u="sng" dirty="0">
                <a:solidFill>
                  <a:srgbClr val="4F81BD"/>
                </a:solidFill>
                <a:effectLst/>
                <a:latin typeface="Calibri"/>
                <a:ea typeface="Calibri"/>
                <a:cs typeface="Times New Roman"/>
                <a:hlinkClick r:id="rId4"/>
              </a:rPr>
              <a:t>www.ohth.ca</a:t>
            </a:r>
            <a:r>
              <a:rPr lang="en-US" sz="1200" dirty="0">
                <a:effectLst/>
                <a:latin typeface="Times New Roman"/>
                <a:ea typeface="Calibri"/>
              </a:rPr>
              <a:t> </a:t>
            </a:r>
            <a:endParaRPr lang="en-CA" sz="1200" dirty="0">
              <a:effectLst/>
              <a:latin typeface="Times New Roman"/>
              <a:ea typeface="Calibri"/>
            </a:endParaRPr>
          </a:p>
          <a:p>
            <a:pPr>
              <a:lnSpc>
                <a:spcPct val="115000"/>
              </a:lnSpc>
              <a:spcAft>
                <a:spcPts val="1000"/>
              </a:spcAft>
            </a:pPr>
            <a:r>
              <a:rPr lang="en-US" sz="1200" dirty="0">
                <a:effectLst/>
                <a:latin typeface="Times New Roman"/>
                <a:ea typeface="Calibri"/>
              </a:rPr>
              <a:t> </a:t>
            </a:r>
            <a:endParaRPr lang="en-CA" sz="1200" dirty="0">
              <a:effectLst/>
              <a:latin typeface="Times New Roman"/>
              <a:ea typeface="Calibri"/>
            </a:endParaRPr>
          </a:p>
        </p:txBody>
      </p:sp>
    </p:spTree>
    <p:extLst>
      <p:ext uri="{BB962C8B-B14F-4D97-AF65-F5344CB8AC3E}">
        <p14:creationId xmlns:p14="http://schemas.microsoft.com/office/powerpoint/2010/main" val="31359561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46</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47432" y="1410355"/>
            <a:ext cx="10237335" cy="4339650"/>
          </a:xfrm>
          <a:prstGeom prst="rect">
            <a:avLst/>
          </a:prstGeom>
          <a:noFill/>
        </p:spPr>
        <p:txBody>
          <a:bodyPr wrap="square" rtlCol="0">
            <a:spAutoFit/>
          </a:bodyPr>
          <a:lstStyle/>
          <a:p>
            <a:pPr algn="ctr"/>
            <a:endParaRPr lang="en-CA" sz="3200" dirty="0"/>
          </a:p>
          <a:p>
            <a:pPr lvl="1">
              <a:buFont typeface="Wingdings" pitchFamily="2" charset="2"/>
              <a:buChar char="§"/>
            </a:pPr>
            <a:r>
              <a:rPr lang="en-CA" sz="2800" dirty="0"/>
              <a:t>  	Ensure accurate tracking of symptoms and report to the 	Primary Care Physician.</a:t>
            </a:r>
          </a:p>
          <a:p>
            <a:pPr lvl="1"/>
            <a:endParaRPr lang="en-CA" sz="2800" dirty="0"/>
          </a:p>
          <a:p>
            <a:pPr lvl="1">
              <a:buFont typeface="Wingdings" pitchFamily="2" charset="2"/>
              <a:buChar char="§"/>
            </a:pPr>
            <a:r>
              <a:rPr lang="en-CA" sz="2800" dirty="0"/>
              <a:t>  	Behaviour check lists must be an accurate reflection of the 	supported person’s behaviour – not contaminated with the 	supporter’s inadvertent ‘Challenging Behaviour’ </a:t>
            </a:r>
          </a:p>
          <a:p>
            <a:pPr lvl="2"/>
            <a:r>
              <a:rPr lang="en-CA" sz="3600" dirty="0"/>
              <a:t> </a:t>
            </a:r>
          </a:p>
          <a:p>
            <a:pPr lvl="1"/>
            <a:endParaRPr lang="en-CA" sz="40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19032"/>
            <a:ext cx="1500873" cy="1116155"/>
          </a:xfrm>
          <a:prstGeom prst="rect">
            <a:avLst/>
          </a:prstGeom>
        </p:spPr>
      </p:pic>
      <p:sp>
        <p:nvSpPr>
          <p:cNvPr id="5" name="TextBox 4"/>
          <p:cNvSpPr txBox="1"/>
          <p:nvPr/>
        </p:nvSpPr>
        <p:spPr>
          <a:xfrm>
            <a:off x="2" y="428626"/>
            <a:ext cx="12192000" cy="707886"/>
          </a:xfrm>
          <a:prstGeom prst="rect">
            <a:avLst/>
          </a:prstGeom>
          <a:noFill/>
        </p:spPr>
        <p:txBody>
          <a:bodyPr wrap="square" rtlCol="0">
            <a:spAutoFit/>
          </a:bodyPr>
          <a:lstStyle/>
          <a:p>
            <a:pPr algn="ctr"/>
            <a:r>
              <a:rPr lang="en-CA" sz="4000" b="1" dirty="0"/>
              <a:t>Mental and Neurological Health</a:t>
            </a:r>
            <a:endParaRPr lang="en-CA" sz="4000" dirty="0"/>
          </a:p>
        </p:txBody>
      </p:sp>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47</a:t>
            </a:fld>
            <a:endParaRPr lang="en-CA" sz="1400" dirty="0">
              <a:solidFill>
                <a:prstClr val="black">
                  <a:tint val="75000"/>
                </a:prstClr>
              </a:solidFill>
            </a:endParaRPr>
          </a:p>
        </p:txBody>
      </p:sp>
    </p:spTree>
    <p:extLst>
      <p:ext uri="{BB962C8B-B14F-4D97-AF65-F5344CB8AC3E}">
        <p14:creationId xmlns:p14="http://schemas.microsoft.com/office/powerpoint/2010/main" val="166281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0633"/>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485925" y="1048848"/>
            <a:ext cx="10944075" cy="5078313"/>
          </a:xfrm>
          <a:prstGeom prst="rect">
            <a:avLst/>
          </a:prstGeom>
          <a:noFill/>
        </p:spPr>
        <p:txBody>
          <a:bodyPr wrap="square" rtlCol="0">
            <a:spAutoFit/>
          </a:bodyPr>
          <a:lstStyle/>
          <a:p>
            <a:pPr algn="ctr"/>
            <a:endParaRPr lang="en-CA" sz="3200" dirty="0"/>
          </a:p>
          <a:p>
            <a:pPr lvl="1">
              <a:buFont typeface="Wingdings" pitchFamily="2" charset="2"/>
              <a:buChar char="§"/>
            </a:pPr>
            <a:r>
              <a:rPr lang="en-CA" sz="2800" dirty="0"/>
              <a:t>  	</a:t>
            </a:r>
            <a:r>
              <a:rPr lang="en-CA" sz="2800" b="1" dirty="0"/>
              <a:t>Benefits and Risks of Psychotropic Medications:</a:t>
            </a:r>
          </a:p>
          <a:p>
            <a:pPr lvl="3">
              <a:buFont typeface="Arial" pitchFamily="34" charset="0"/>
              <a:buChar char="•"/>
            </a:pPr>
            <a:r>
              <a:rPr lang="en-CA" sz="2800" dirty="0"/>
              <a:t>  Anti-psychotics</a:t>
            </a:r>
          </a:p>
          <a:p>
            <a:pPr lvl="3">
              <a:buFont typeface="Arial" pitchFamily="34" charset="0"/>
              <a:buChar char="•"/>
            </a:pPr>
            <a:r>
              <a:rPr lang="en-CA" sz="2800" dirty="0"/>
              <a:t>  Anti-anxiety</a:t>
            </a:r>
            <a:r>
              <a:rPr lang="en-CA" sz="2800" i="1" dirty="0"/>
              <a:t> </a:t>
            </a:r>
            <a:endParaRPr lang="en-CA" sz="2800" dirty="0"/>
          </a:p>
          <a:p>
            <a:pPr lvl="3">
              <a:buFont typeface="Arial" pitchFamily="34" charset="0"/>
              <a:buChar char="•"/>
            </a:pPr>
            <a:r>
              <a:rPr lang="en-CA" sz="2800" dirty="0"/>
              <a:t>  Anti-depressants</a:t>
            </a:r>
          </a:p>
          <a:p>
            <a:pPr lvl="1"/>
            <a:endParaRPr lang="en-CA" sz="2800" dirty="0"/>
          </a:p>
          <a:p>
            <a:pPr lvl="1">
              <a:buFont typeface="Wingdings" pitchFamily="2" charset="2"/>
              <a:buChar char="§"/>
            </a:pPr>
            <a:r>
              <a:rPr lang="en-CA" sz="2800" dirty="0"/>
              <a:t>  	</a:t>
            </a:r>
            <a:r>
              <a:rPr lang="en-CA" sz="2800" b="1" dirty="0"/>
              <a:t>Questions for the Primary Care Physician:</a:t>
            </a:r>
          </a:p>
          <a:p>
            <a:pPr lvl="3">
              <a:buFont typeface="Arial" pitchFamily="34" charset="0"/>
              <a:buChar char="•"/>
            </a:pPr>
            <a:r>
              <a:rPr lang="en-CA" sz="2800" dirty="0"/>
              <a:t>  How will we know that it is effective and helpful?</a:t>
            </a:r>
          </a:p>
          <a:p>
            <a:pPr lvl="3">
              <a:buFont typeface="Arial" pitchFamily="34" charset="0"/>
              <a:buChar char="•"/>
            </a:pPr>
            <a:r>
              <a:rPr lang="en-CA" sz="2800" dirty="0"/>
              <a:t>  What will we observe if there are unacceptable side </a:t>
            </a:r>
          </a:p>
          <a:p>
            <a:pPr lvl="3"/>
            <a:r>
              <a:rPr lang="en-CA" sz="2800" dirty="0"/>
              <a:t>    effects or risks e.g. Akathisia? </a:t>
            </a:r>
          </a:p>
          <a:p>
            <a:pPr lvl="1"/>
            <a:endParaRPr lang="en-CA" sz="40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19032"/>
            <a:ext cx="1500873" cy="1116155"/>
          </a:xfrm>
          <a:prstGeom prst="rect">
            <a:avLst/>
          </a:prstGeom>
        </p:spPr>
      </p:pic>
      <p:sp>
        <p:nvSpPr>
          <p:cNvPr id="5" name="TextBox 4"/>
          <p:cNvSpPr txBox="1"/>
          <p:nvPr/>
        </p:nvSpPr>
        <p:spPr>
          <a:xfrm>
            <a:off x="2" y="428626"/>
            <a:ext cx="12192000" cy="707886"/>
          </a:xfrm>
          <a:prstGeom prst="rect">
            <a:avLst/>
          </a:prstGeom>
          <a:noFill/>
        </p:spPr>
        <p:txBody>
          <a:bodyPr wrap="square" rtlCol="0">
            <a:spAutoFit/>
          </a:bodyPr>
          <a:lstStyle/>
          <a:p>
            <a:pPr algn="ctr"/>
            <a:r>
              <a:rPr lang="en-CA" sz="4000" b="1" dirty="0"/>
              <a:t>Mental and Neurological Health</a:t>
            </a:r>
            <a:endParaRPr lang="en-CA" sz="4000" dirty="0"/>
          </a:p>
        </p:txBody>
      </p:sp>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48</a:t>
            </a:fld>
            <a:endParaRPr lang="en-CA" sz="1400" dirty="0">
              <a:solidFill>
                <a:prstClr val="black">
                  <a:tint val="75000"/>
                </a:prstClr>
              </a:solidFill>
            </a:endParaRPr>
          </a:p>
        </p:txBody>
      </p:sp>
    </p:spTree>
    <p:extLst>
      <p:ext uri="{BB962C8B-B14F-4D97-AF65-F5344CB8AC3E}">
        <p14:creationId xmlns:p14="http://schemas.microsoft.com/office/powerpoint/2010/main" val="166281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2183642" y="419827"/>
            <a:ext cx="8106772" cy="5950424"/>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7" y="5176502"/>
            <a:ext cx="1500873" cy="1116155"/>
          </a:xfrm>
          <a:prstGeom prst="rect">
            <a:avLst/>
          </a:prstGeom>
        </p:spPr>
      </p:pic>
      <p:sp>
        <p:nvSpPr>
          <p:cNvPr id="4" name="Slide Number Placeholder 3"/>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49</a:t>
            </a:fld>
            <a:endParaRPr lang="en-CA" sz="1400" dirty="0">
              <a:solidFill>
                <a:prstClr val="black">
                  <a:tint val="75000"/>
                </a:prstClr>
              </a:solidFill>
            </a:endParaRPr>
          </a:p>
        </p:txBody>
      </p:sp>
    </p:spTree>
    <p:extLst>
      <p:ext uri="{BB962C8B-B14F-4D97-AF65-F5344CB8AC3E}">
        <p14:creationId xmlns:p14="http://schemas.microsoft.com/office/powerpoint/2010/main" val="910085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258265" y="2168035"/>
            <a:ext cx="9347200" cy="1754326"/>
          </a:xfrm>
          <a:prstGeom prst="rect">
            <a:avLst/>
          </a:prstGeom>
          <a:noFill/>
        </p:spPr>
        <p:txBody>
          <a:bodyPr wrap="square" rtlCol="0">
            <a:spAutoFit/>
          </a:bodyPr>
          <a:lstStyle/>
          <a:p>
            <a:pPr algn="ctr"/>
            <a:r>
              <a:rPr lang="en-CA" sz="5400" b="1" dirty="0">
                <a:solidFill>
                  <a:srgbClr val="9A4E15"/>
                </a:solidFill>
              </a:rPr>
              <a:t>Conscious Care and Support</a:t>
            </a:r>
          </a:p>
          <a:p>
            <a:pPr algn="ctr"/>
            <a:r>
              <a:rPr lang="en-CA" sz="5400" b="1" dirty="0">
                <a:solidFill>
                  <a:srgbClr val="9A4E15"/>
                </a:solidFill>
              </a:rPr>
              <a:t>     First Principles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745" y="517650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a:t>
            </a:fld>
            <a:endParaRPr lang="en-CA" sz="1400" dirty="0">
              <a:solidFill>
                <a:prstClr val="black">
                  <a:tint val="75000"/>
                </a:prstClr>
              </a:solidFill>
            </a:endParaRPr>
          </a:p>
        </p:txBody>
      </p:sp>
    </p:spTree>
    <p:extLst>
      <p:ext uri="{BB962C8B-B14F-4D97-AF65-F5344CB8AC3E}">
        <p14:creationId xmlns:p14="http://schemas.microsoft.com/office/powerpoint/2010/main" val="37872673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50</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91069" y="0"/>
            <a:ext cx="12610532"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Wingdings" pitchFamily="2" charset="2"/>
              <a:buChar char="§"/>
            </a:pPr>
            <a:endParaRPr lang="en-CA" dirty="0"/>
          </a:p>
        </p:txBody>
      </p:sp>
      <p:sp>
        <p:nvSpPr>
          <p:cNvPr id="10" name="TextBox 9"/>
          <p:cNvSpPr txBox="1"/>
          <p:nvPr/>
        </p:nvSpPr>
        <p:spPr>
          <a:xfrm>
            <a:off x="642551" y="185780"/>
            <a:ext cx="11055179" cy="1815882"/>
          </a:xfrm>
          <a:prstGeom prst="rect">
            <a:avLst/>
          </a:prstGeom>
          <a:noFill/>
        </p:spPr>
        <p:txBody>
          <a:bodyPr wrap="square" rtlCol="0">
            <a:spAutoFit/>
          </a:bodyPr>
          <a:lstStyle/>
          <a:p>
            <a:pPr algn="ctr"/>
            <a:r>
              <a:rPr lang="en-CA" sz="2400" b="1" dirty="0">
                <a:latin typeface="Arial Black" panose="020B0A04020102020204" pitchFamily="34" charset="0"/>
              </a:rPr>
              <a:t>Brain Coherence </a:t>
            </a:r>
            <a:br>
              <a:rPr lang="en-CA" sz="2800" b="1" dirty="0"/>
            </a:br>
            <a:r>
              <a:rPr lang="en-CA" sz="2400" b="1" dirty="0"/>
              <a:t>i.e. Many Parts of the Brain ‘Talking’ to Each Other</a:t>
            </a:r>
          </a:p>
          <a:p>
            <a:pPr algn="ctr"/>
            <a:endParaRPr lang="en-CA" sz="3000" dirty="0">
              <a:latin typeface="Arial Black" panose="020B0A04020102020204" pitchFamily="34" charset="0"/>
            </a:endParaRPr>
          </a:p>
          <a:p>
            <a:pPr algn="ctr"/>
            <a:endParaRPr lang="en-CA" sz="3000" dirty="0">
              <a:latin typeface="Arial Black" panose="020B0A04020102020204"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4903" y="3652255"/>
            <a:ext cx="4766842" cy="2949016"/>
          </a:xfrm>
          <a:prstGeom prst="rect">
            <a:avLst/>
          </a:prstGeom>
        </p:spPr>
      </p:pic>
      <p:sp>
        <p:nvSpPr>
          <p:cNvPr id="13" name="TextBox 12"/>
          <p:cNvSpPr txBox="1"/>
          <p:nvPr/>
        </p:nvSpPr>
        <p:spPr>
          <a:xfrm>
            <a:off x="914400" y="1176694"/>
            <a:ext cx="10235821" cy="2831544"/>
          </a:xfrm>
          <a:prstGeom prst="rect">
            <a:avLst/>
          </a:prstGeom>
          <a:noFill/>
        </p:spPr>
        <p:txBody>
          <a:bodyPr wrap="square" rtlCol="0">
            <a:spAutoFit/>
          </a:bodyPr>
          <a:lstStyle/>
          <a:p>
            <a:r>
              <a:rPr lang="en-CA" sz="2000" b="1" i="1" dirty="0"/>
              <a:t>“Like you, I need to be able to understand and process information”.   </a:t>
            </a:r>
            <a:r>
              <a:rPr lang="en-CA" sz="2000" b="1" dirty="0"/>
              <a:t>This requires optimal Brain Functioning e.g. </a:t>
            </a:r>
          </a:p>
          <a:p>
            <a:pPr lvl="4" algn="just">
              <a:buFont typeface="Wingdings" pitchFamily="2" charset="2"/>
              <a:buChar char="§"/>
            </a:pPr>
            <a:r>
              <a:rPr lang="en-CA" sz="2000" b="1" dirty="0"/>
              <a:t>    neurogenesis (new neurons)</a:t>
            </a:r>
          </a:p>
          <a:p>
            <a:pPr lvl="4" algn="just">
              <a:buFont typeface="Wingdings" pitchFamily="2" charset="2"/>
              <a:buChar char="§"/>
            </a:pPr>
            <a:r>
              <a:rPr lang="en-CA" sz="2000" b="1" dirty="0"/>
              <a:t>    neuroplasticity (more complete neuro networks)</a:t>
            </a:r>
          </a:p>
          <a:p>
            <a:pPr lvl="4" algn="just">
              <a:buFont typeface="Wingdings" pitchFamily="2" charset="2"/>
              <a:buChar char="§"/>
            </a:pPr>
            <a:r>
              <a:rPr lang="en-CA" sz="2000" b="1" dirty="0"/>
              <a:t>    neuro electrical stimulation (brain firing)</a:t>
            </a:r>
          </a:p>
          <a:p>
            <a:pPr lvl="4" algn="just">
              <a:buFont typeface="Wingdings" pitchFamily="2" charset="2"/>
              <a:buChar char="§"/>
            </a:pPr>
            <a:r>
              <a:rPr lang="en-CA" sz="2000" b="1" dirty="0"/>
              <a:t>    neurochemicals production (endorphins, dopamine, serotonin, oxytocin)</a:t>
            </a:r>
          </a:p>
          <a:p>
            <a:pPr lvl="4" algn="just">
              <a:buFont typeface="Wingdings" pitchFamily="2" charset="2"/>
              <a:buChar char="§"/>
            </a:pPr>
            <a:r>
              <a:rPr lang="en-CA" sz="2000" b="1" dirty="0"/>
              <a:t>    Hertz e.g. Beta, Alpha, Theta, Delta</a:t>
            </a:r>
          </a:p>
          <a:p>
            <a:pPr algn="just"/>
            <a:endParaRPr lang="en-CA" sz="2000" dirty="0"/>
          </a:p>
          <a:p>
            <a:pPr algn="just"/>
            <a:endParaRPr lang="en-CA"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9010" y="5155235"/>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51</a:t>
            </a:fld>
            <a:endParaRPr lang="en-CA" sz="1400" dirty="0">
              <a:solidFill>
                <a:prstClr val="black">
                  <a:tint val="75000"/>
                </a:prstClr>
              </a:solidFill>
            </a:endParaRPr>
          </a:p>
        </p:txBody>
      </p:sp>
    </p:spTree>
    <p:extLst>
      <p:ext uri="{BB962C8B-B14F-4D97-AF65-F5344CB8AC3E}">
        <p14:creationId xmlns:p14="http://schemas.microsoft.com/office/powerpoint/2010/main" val="29304145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4" name="TextBox 3"/>
          <p:cNvSpPr txBox="1"/>
          <p:nvPr/>
        </p:nvSpPr>
        <p:spPr>
          <a:xfrm>
            <a:off x="775100" y="1015566"/>
            <a:ext cx="10810437" cy="4647426"/>
          </a:xfrm>
          <a:prstGeom prst="rect">
            <a:avLst/>
          </a:prstGeom>
          <a:noFill/>
        </p:spPr>
        <p:txBody>
          <a:bodyPr wrap="square" rtlCol="0">
            <a:spAutoFit/>
          </a:bodyPr>
          <a:lstStyle/>
          <a:p>
            <a:r>
              <a:rPr lang="en-US" sz="3200" dirty="0"/>
              <a:t>Neuroscience also near unanimously concurs that neurogenesis, neuroelectric stimulation, neurochemicals’ production, and neuroplasticity are, with appropriate training and conditioning, not only possible but highly predictable to measurably enhance cognition, empathy and emotional self regulation.</a:t>
            </a:r>
          </a:p>
          <a:p>
            <a:endParaRPr lang="en-US" sz="2600" dirty="0"/>
          </a:p>
          <a:p>
            <a:r>
              <a:rPr lang="en-US" sz="2600" dirty="0"/>
              <a:t>Reference:</a:t>
            </a:r>
          </a:p>
          <a:p>
            <a:r>
              <a:rPr lang="en-US" sz="2600" dirty="0"/>
              <a:t>	N. Doidge – </a:t>
            </a:r>
            <a:r>
              <a:rPr lang="en-US" sz="2600" i="1" dirty="0"/>
              <a:t>The Brain’s Way of Healing</a:t>
            </a:r>
          </a:p>
          <a:p>
            <a:r>
              <a:rPr lang="en-US" sz="2600" dirty="0"/>
              <a:t>	D. Siegel – </a:t>
            </a:r>
            <a:r>
              <a:rPr lang="en-US" sz="2600" i="1" dirty="0"/>
              <a:t>The Mindful Brain </a:t>
            </a:r>
          </a:p>
          <a:p>
            <a:r>
              <a:rPr lang="en-US" sz="2600" dirty="0"/>
              <a:t>	D. Eagleman – </a:t>
            </a:r>
            <a:r>
              <a:rPr lang="en-US" sz="2600" i="1" dirty="0"/>
              <a:t>The Brain</a:t>
            </a:r>
            <a:r>
              <a:rPr lang="en-US" sz="2600" dirty="0"/>
              <a:t>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7115" y="509144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52</a:t>
            </a:fld>
            <a:endParaRPr lang="en-CA" sz="1400" dirty="0">
              <a:solidFill>
                <a:prstClr val="black">
                  <a:tint val="75000"/>
                </a:prstClr>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6"/>
            <a:ext cx="12192000" cy="605935"/>
          </a:xfrm>
          <a:prstGeom prst="rect">
            <a:avLst/>
          </a:prstGeom>
        </p:spPr>
        <p:txBody>
          <a:bodyPr wrap="square">
            <a:spAutoFit/>
          </a:bodyPr>
          <a:lstStyle/>
          <a:p>
            <a:pPr algn="ctr"/>
            <a:r>
              <a:rPr lang="en-US" sz="3200" b="1" i="1" dirty="0">
                <a:solidFill>
                  <a:srgbClr val="9A4E15"/>
                </a:solidFill>
              </a:rPr>
              <a:t>Could This Indicate Potential for Well-being for People Supported?</a:t>
            </a:r>
            <a:endParaRPr lang="en-CA" sz="3200" dirty="0">
              <a:solidFill>
                <a:srgbClr val="9A4E15"/>
              </a:solidFill>
            </a:endParaRPr>
          </a:p>
        </p:txBody>
      </p:sp>
      <p:sp>
        <p:nvSpPr>
          <p:cNvPr id="4" name="TextBox 3"/>
          <p:cNvSpPr txBox="1"/>
          <p:nvPr/>
        </p:nvSpPr>
        <p:spPr>
          <a:xfrm>
            <a:off x="818708" y="1270330"/>
            <a:ext cx="10334844" cy="536685"/>
          </a:xfrm>
          <a:prstGeom prst="rect">
            <a:avLst/>
          </a:prstGeom>
          <a:noFill/>
        </p:spPr>
        <p:txBody>
          <a:bodyPr wrap="square" rtlCol="0">
            <a:spAutoFit/>
          </a:bodyPr>
          <a:lstStyle/>
          <a:p>
            <a:pPr algn="ctr"/>
            <a:r>
              <a:rPr lang="en-US" sz="2800" b="1" dirty="0"/>
              <a:t>In 2007, Neurosurgeons removed half of Cameron Mott’s Brain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72195"/>
            <a:ext cx="1500873" cy="1116155"/>
          </a:xfrm>
          <a:prstGeom prst="rect">
            <a:avLst/>
          </a:prstGeom>
        </p:spPr>
      </p:pic>
      <p:sp>
        <p:nvSpPr>
          <p:cNvPr id="6" name="TextBox 5"/>
          <p:cNvSpPr txBox="1"/>
          <p:nvPr/>
        </p:nvSpPr>
        <p:spPr>
          <a:xfrm>
            <a:off x="864780" y="4208461"/>
            <a:ext cx="10813312" cy="1938992"/>
          </a:xfrm>
          <a:prstGeom prst="rect">
            <a:avLst/>
          </a:prstGeom>
          <a:noFill/>
        </p:spPr>
        <p:txBody>
          <a:bodyPr wrap="square" rtlCol="0">
            <a:spAutoFit/>
          </a:bodyPr>
          <a:lstStyle/>
          <a:p>
            <a:pPr algn="just"/>
            <a:r>
              <a:rPr lang="en-US" sz="2400" b="1" dirty="0"/>
              <a:t>The Results:</a:t>
            </a:r>
          </a:p>
          <a:p>
            <a:pPr algn="just"/>
            <a:r>
              <a:rPr lang="en-US" sz="2400" dirty="0"/>
              <a:t>Aside from some weakening on one side of her body, she is indistinguishable from her classmates.  She is a good student and participates in sports.</a:t>
            </a:r>
          </a:p>
          <a:p>
            <a:pPr algn="just"/>
            <a:endParaRPr lang="en-US" sz="2400" dirty="0"/>
          </a:p>
          <a:p>
            <a:pPr algn="just"/>
            <a:r>
              <a:rPr lang="en-US" sz="2400" dirty="0"/>
              <a:t>(Reference D. Eagleman </a:t>
            </a:r>
            <a:r>
              <a:rPr lang="en-US" sz="2400" i="1" dirty="0"/>
              <a:t>The Brain)</a:t>
            </a:r>
          </a:p>
        </p:txBody>
      </p:sp>
      <p:pic>
        <p:nvPicPr>
          <p:cNvPr id="7" name="Picture 6"/>
          <p:cNvPicPr/>
          <p:nvPr/>
        </p:nvPicPr>
        <p:blipFill rotWithShape="1">
          <a:blip r:embed="rId3" cstate="print">
            <a:extLst>
              <a:ext uri="{28A0092B-C50C-407E-A947-70E740481C1C}">
                <a14:useLocalDpi xmlns:a14="http://schemas.microsoft.com/office/drawing/2010/main" val="0"/>
              </a:ext>
            </a:extLst>
          </a:blip>
          <a:srcRect l="15865" t="27243" r="17789" b="51705"/>
          <a:stretch/>
        </p:blipFill>
        <p:spPr bwMode="auto">
          <a:xfrm>
            <a:off x="3433305" y="1974665"/>
            <a:ext cx="5219065" cy="2143125"/>
          </a:xfrm>
          <a:prstGeom prst="rect">
            <a:avLst/>
          </a:prstGeom>
          <a:ln>
            <a:noFill/>
          </a:ln>
          <a:extLst>
            <a:ext uri="{53640926-AAD7-44D8-BBD7-CCE9431645EC}">
              <a14:shadowObscured xmlns:a14="http://schemas.microsoft.com/office/drawing/2010/main"/>
            </a:ext>
          </a:extLst>
        </p:spPr>
      </p:pic>
      <p:sp>
        <p:nvSpPr>
          <p:cNvPr id="8" name="Slide Number Placeholder 7"/>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53</a:t>
            </a:fld>
            <a:endParaRPr lang="en-CA" sz="1400" dirty="0">
              <a:solidFill>
                <a:prstClr val="black">
                  <a:tint val="75000"/>
                </a:prstClr>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951876"/>
            <a:ext cx="12192000" cy="605935"/>
          </a:xfrm>
          <a:prstGeom prst="rect">
            <a:avLst/>
          </a:prstGeom>
        </p:spPr>
        <p:txBody>
          <a:bodyPr wrap="square">
            <a:spAutoFit/>
          </a:bodyPr>
          <a:lstStyle/>
          <a:p>
            <a:pPr algn="ctr"/>
            <a:r>
              <a:rPr lang="en-US" sz="3200" b="1" i="1" dirty="0">
                <a:solidFill>
                  <a:srgbClr val="9A4E15"/>
                </a:solidFill>
              </a:rPr>
              <a:t>Neuroscience and Gastrointestinal (GI) Research Conclusions</a:t>
            </a:r>
            <a:endParaRPr lang="en-CA" sz="3200" dirty="0">
              <a:solidFill>
                <a:srgbClr val="9A4E15"/>
              </a:solidFill>
            </a:endParaRPr>
          </a:p>
        </p:txBody>
      </p:sp>
      <p:sp>
        <p:nvSpPr>
          <p:cNvPr id="4" name="TextBox 3"/>
          <p:cNvSpPr txBox="1"/>
          <p:nvPr/>
        </p:nvSpPr>
        <p:spPr>
          <a:xfrm>
            <a:off x="1222743" y="1823225"/>
            <a:ext cx="9718158" cy="4062651"/>
          </a:xfrm>
          <a:prstGeom prst="rect">
            <a:avLst/>
          </a:prstGeom>
          <a:noFill/>
        </p:spPr>
        <p:txBody>
          <a:bodyPr wrap="square" rtlCol="0">
            <a:spAutoFit/>
          </a:bodyPr>
          <a:lstStyle/>
          <a:p>
            <a:pPr algn="just"/>
            <a:endParaRPr lang="en-US" sz="3200" dirty="0"/>
          </a:p>
          <a:p>
            <a:pPr marL="514350" indent="-514350">
              <a:buAutoNum type="arabicPeriod"/>
            </a:pPr>
            <a:r>
              <a:rPr lang="en-US" sz="2800" dirty="0"/>
              <a:t>No evidence to suggest that the Brain and GI of people supported cannot heal, grow and develop.</a:t>
            </a:r>
          </a:p>
          <a:p>
            <a:endParaRPr lang="en-US" sz="2800" dirty="0"/>
          </a:p>
          <a:p>
            <a:pPr marL="514350" indent="-514350">
              <a:buAutoNum type="arabicPeriod" startAt="2"/>
            </a:pPr>
            <a:r>
              <a:rPr lang="en-US" sz="2800" dirty="0"/>
              <a:t>Evidence that the Brain and GI can heal, grow and </a:t>
            </a:r>
          </a:p>
          <a:p>
            <a:pPr marL="514350" indent="-514350"/>
            <a:r>
              <a:rPr lang="en-US" sz="2800" dirty="0"/>
              <a:t>      develop with appropriate (CCS type) training and conditions.</a:t>
            </a:r>
          </a:p>
          <a:p>
            <a:pPr marL="514350" indent="-514350"/>
            <a:endParaRPr lang="en-US" sz="2800" dirty="0"/>
          </a:p>
          <a:p>
            <a:pPr marL="514350" indent="-514350"/>
            <a:r>
              <a:rPr lang="en-US" sz="2600" dirty="0"/>
              <a:t>	</a:t>
            </a:r>
            <a:r>
              <a:rPr lang="en-US" sz="2400" dirty="0"/>
              <a:t>(Reference Bibliography) </a:t>
            </a:r>
            <a:endParaRPr lang="en-CA" sz="2400" b="1" dirty="0"/>
          </a:p>
          <a:p>
            <a:pPr lvl="0"/>
            <a:endParaRPr lang="en-US" sz="32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29665"/>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54</a:t>
            </a:fld>
            <a:endParaRPr lang="en-CA" sz="1400" dirty="0">
              <a:solidFill>
                <a:prstClr val="black">
                  <a:tint val="75000"/>
                </a:prstClr>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57198"/>
            <a:ext cx="12192000" cy="7315198"/>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55</a:t>
            </a:fld>
            <a:endParaRPr lang="en-CA" sz="1400" dirty="0">
              <a:solidFill>
                <a:prstClr val="black">
                  <a:tint val="75000"/>
                </a:prstClr>
              </a:solidFill>
            </a:endParaRPr>
          </a:p>
        </p:txBody>
      </p:sp>
      <p:sp>
        <p:nvSpPr>
          <p:cNvPr id="7" name="Rectangle 6">
            <a:extLst>
              <a:ext uri="{FF2B5EF4-FFF2-40B4-BE49-F238E27FC236}">
                <a16:creationId xmlns:a16="http://schemas.microsoft.com/office/drawing/2014/main" id="{1C587CF2-D761-4BB3-87AA-55E3BFA1BA3F}"/>
              </a:ext>
            </a:extLst>
          </p:cNvPr>
          <p:cNvSpPr/>
          <p:nvPr/>
        </p:nvSpPr>
        <p:spPr>
          <a:xfrm>
            <a:off x="1282260" y="136506"/>
            <a:ext cx="9216120" cy="1196465"/>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t>CCS Brain Coherence, Balancing &amp; Inflammation Regulating Interventions</a:t>
            </a:r>
            <a:endParaRPr lang="en-CA" sz="3600" b="1" dirty="0"/>
          </a:p>
        </p:txBody>
      </p:sp>
      <p:sp>
        <p:nvSpPr>
          <p:cNvPr id="8" name="TextBox 4">
            <a:extLst>
              <a:ext uri="{FF2B5EF4-FFF2-40B4-BE49-F238E27FC236}">
                <a16:creationId xmlns:a16="http://schemas.microsoft.com/office/drawing/2014/main" id="{9BA6E552-3687-4EB2-99EF-115238136C4D}"/>
              </a:ext>
            </a:extLst>
          </p:cNvPr>
          <p:cNvSpPr txBox="1"/>
          <p:nvPr/>
        </p:nvSpPr>
        <p:spPr>
          <a:xfrm>
            <a:off x="1233976" y="1659521"/>
            <a:ext cx="9724048" cy="473077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en-CA" sz="2400" b="1" dirty="0"/>
              <a:t>1.</a:t>
            </a:r>
            <a:r>
              <a:rPr lang="en-CA" sz="2400" dirty="0"/>
              <a:t>	Enhance essential brain calming elements</a:t>
            </a:r>
            <a:br>
              <a:rPr lang="en-CA" sz="2400" dirty="0"/>
            </a:br>
            <a:r>
              <a:rPr lang="en-CA" sz="2400" dirty="0"/>
              <a:t>e.g. GABA and Serotonin</a:t>
            </a:r>
          </a:p>
          <a:p>
            <a:pPr marL="457200" indent="-457200">
              <a:buFont typeface="+mj-lt"/>
              <a:buAutoNum type="arabicPeriod"/>
            </a:pPr>
            <a:endParaRPr lang="en-CA" sz="1200" dirty="0"/>
          </a:p>
          <a:p>
            <a:pPr marL="457200" indent="-457200"/>
            <a:r>
              <a:rPr lang="en-CA" sz="2400" b="1" dirty="0"/>
              <a:t>2.</a:t>
            </a:r>
            <a:r>
              <a:rPr lang="en-CA" sz="2400" dirty="0"/>
              <a:t>	Prevent excess of excitatory elements </a:t>
            </a:r>
            <a:br>
              <a:rPr lang="en-CA" sz="2400" dirty="0"/>
            </a:br>
            <a:r>
              <a:rPr lang="en-CA" sz="2400" dirty="0"/>
              <a:t>e.g. Cortisol, Glutamate, PPA</a:t>
            </a:r>
          </a:p>
          <a:p>
            <a:pPr marL="457200" indent="-457200"/>
            <a:endParaRPr lang="en-CA" sz="2400" dirty="0"/>
          </a:p>
          <a:p>
            <a:pPr marL="457200" indent="-457200"/>
            <a:r>
              <a:rPr lang="en-CA" sz="2400" b="1" dirty="0"/>
              <a:t>3.</a:t>
            </a:r>
            <a:r>
              <a:rPr lang="en-CA" sz="2400" dirty="0"/>
              <a:t>	Balance anxiety producing vitamins and minerals</a:t>
            </a:r>
            <a:br>
              <a:rPr lang="en-CA" sz="2400" dirty="0"/>
            </a:br>
            <a:r>
              <a:rPr lang="en-CA" sz="2400" dirty="0"/>
              <a:t>e.g. Magnesium, Vitamin B6, Histamine reduction, Vitamin B12</a:t>
            </a:r>
          </a:p>
          <a:p>
            <a:pPr marL="457200" indent="-457200">
              <a:buFont typeface="+mj-lt"/>
              <a:buAutoNum type="arabicPeriod"/>
            </a:pPr>
            <a:endParaRPr lang="en-CA" sz="1200" dirty="0"/>
          </a:p>
          <a:p>
            <a:pPr marL="457200" indent="-457200"/>
            <a:r>
              <a:rPr lang="en-CA" sz="2400" b="1" dirty="0"/>
              <a:t>4.</a:t>
            </a:r>
            <a:r>
              <a:rPr lang="en-CA" sz="2400" dirty="0"/>
              <a:t>	Cerebellum activation</a:t>
            </a:r>
            <a:br>
              <a:rPr lang="en-CA" sz="2400" dirty="0"/>
            </a:br>
            <a:r>
              <a:rPr lang="en-CA" sz="2400" dirty="0"/>
              <a:t>e.g. 20 minutes of bouncing and balancing, and neurofeedback</a:t>
            </a:r>
          </a:p>
          <a:p>
            <a:pPr marL="457200" indent="-457200">
              <a:buFont typeface="+mj-lt"/>
              <a:buAutoNum type="arabicPeriod"/>
            </a:pPr>
            <a:endParaRPr lang="en-CA" sz="1200" dirty="0"/>
          </a:p>
          <a:p>
            <a:pPr marL="457200" indent="-457200"/>
            <a:r>
              <a:rPr lang="en-CA" sz="2400" b="1" dirty="0"/>
              <a:t>5.</a:t>
            </a:r>
            <a:r>
              <a:rPr lang="en-CA" sz="2400" dirty="0"/>
              <a:t>	Maintain adequate glutathione levels to prevent brain            inflammation e.g. NAC</a:t>
            </a:r>
          </a:p>
        </p:txBody>
      </p:sp>
    </p:spTree>
    <p:extLst>
      <p:ext uri="{BB962C8B-B14F-4D97-AF65-F5344CB8AC3E}">
        <p14:creationId xmlns:p14="http://schemas.microsoft.com/office/powerpoint/2010/main" val="28954366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72194"/>
            <a:ext cx="1500873" cy="1116155"/>
          </a:xfrm>
          <a:prstGeom prst="rect">
            <a:avLst/>
          </a:prstGeom>
        </p:spPr>
      </p:pic>
      <p:sp>
        <p:nvSpPr>
          <p:cNvPr id="6" name="TextBox 5"/>
          <p:cNvSpPr txBox="1"/>
          <p:nvPr/>
        </p:nvSpPr>
        <p:spPr>
          <a:xfrm>
            <a:off x="1391882" y="649617"/>
            <a:ext cx="9694084" cy="2585323"/>
          </a:xfrm>
          <a:prstGeom prst="rect">
            <a:avLst/>
          </a:prstGeom>
          <a:noFill/>
        </p:spPr>
        <p:txBody>
          <a:bodyPr wrap="square" rtlCol="0">
            <a:spAutoFit/>
          </a:bodyPr>
          <a:lstStyle/>
          <a:p>
            <a:pPr marL="457200" indent="-457200">
              <a:lnSpc>
                <a:spcPct val="150000"/>
              </a:lnSpc>
            </a:pPr>
            <a:r>
              <a:rPr lang="en-CA" sz="2800" b="1" dirty="0"/>
              <a:t>6.</a:t>
            </a:r>
            <a:r>
              <a:rPr lang="en-CA" sz="2800" dirty="0"/>
              <a:t>	</a:t>
            </a:r>
            <a:r>
              <a:rPr lang="en-CA" sz="2800" b="1" dirty="0"/>
              <a:t>Keep the Mitochondria Cell System Healthy:</a:t>
            </a:r>
          </a:p>
          <a:p>
            <a:pPr marL="914400" lvl="1" indent="-457200">
              <a:lnSpc>
                <a:spcPct val="150000"/>
              </a:lnSpc>
              <a:buFont typeface="Arial" pitchFamily="34" charset="0"/>
              <a:buChar char="•"/>
            </a:pPr>
            <a:r>
              <a:rPr lang="en-CA" sz="2400" dirty="0"/>
              <a:t>Mitochondria are known as the powerhouse of each cell</a:t>
            </a:r>
          </a:p>
          <a:p>
            <a:pPr marL="914400" lvl="1" indent="-457200">
              <a:lnSpc>
                <a:spcPct val="150000"/>
              </a:lnSpc>
              <a:buFont typeface="Arial" pitchFamily="34" charset="0"/>
              <a:buChar char="•"/>
            </a:pPr>
            <a:r>
              <a:rPr lang="en-CA" sz="2400" dirty="0"/>
              <a:t>They give cells their energy to do their work such as maintaining healthy brain functioning</a:t>
            </a:r>
          </a:p>
          <a:p>
            <a:pPr marL="457200" indent="-457200"/>
            <a:r>
              <a:rPr lang="en-CA" sz="1200" dirty="0"/>
              <a:t>	</a:t>
            </a:r>
          </a:p>
        </p:txBody>
      </p:sp>
      <p:sp>
        <p:nvSpPr>
          <p:cNvPr id="7" name="TextBox 6"/>
          <p:cNvSpPr txBox="1"/>
          <p:nvPr/>
        </p:nvSpPr>
        <p:spPr>
          <a:xfrm>
            <a:off x="1323565" y="3090041"/>
            <a:ext cx="8860958" cy="3508653"/>
          </a:xfrm>
          <a:prstGeom prst="rect">
            <a:avLst/>
          </a:prstGeom>
          <a:noFill/>
        </p:spPr>
        <p:txBody>
          <a:bodyPr wrap="square" rtlCol="0">
            <a:spAutoFit/>
          </a:bodyPr>
          <a:lstStyle/>
          <a:p>
            <a:pPr marL="457200" indent="-457200">
              <a:lnSpc>
                <a:spcPct val="150000"/>
              </a:lnSpc>
            </a:pPr>
            <a:r>
              <a:rPr lang="en-CA" sz="2400" dirty="0"/>
              <a:t>	</a:t>
            </a:r>
            <a:r>
              <a:rPr lang="en-CA" sz="2800" b="1" dirty="0"/>
              <a:t>Controllable Mitochondria Killers:  </a:t>
            </a:r>
          </a:p>
          <a:p>
            <a:pPr marL="914400" lvl="1" indent="-457200">
              <a:lnSpc>
                <a:spcPct val="150000"/>
              </a:lnSpc>
              <a:buFont typeface="Arial" pitchFamily="34" charset="0"/>
              <a:buChar char="•"/>
            </a:pPr>
            <a:r>
              <a:rPr lang="en-CA" sz="2400" dirty="0"/>
              <a:t>Sugar and Simple Carbohydrates</a:t>
            </a:r>
          </a:p>
          <a:p>
            <a:pPr marL="914400" lvl="1" indent="-457200">
              <a:lnSpc>
                <a:spcPct val="150000"/>
              </a:lnSpc>
              <a:buFont typeface="Arial" pitchFamily="34" charset="0"/>
              <a:buChar char="•"/>
            </a:pPr>
            <a:r>
              <a:rPr lang="en-CA" sz="2400" dirty="0"/>
              <a:t>Oxidative Stress causing Brain Inflammation – low glutathione </a:t>
            </a:r>
          </a:p>
          <a:p>
            <a:pPr marL="914400" lvl="1" indent="-457200">
              <a:lnSpc>
                <a:spcPct val="150000"/>
              </a:lnSpc>
              <a:buFont typeface="Arial" pitchFamily="34" charset="0"/>
              <a:buChar char="•"/>
            </a:pPr>
            <a:r>
              <a:rPr lang="en-CA" sz="2400" dirty="0"/>
              <a:t>Medications such as Antibiotics and Antipsychotics</a:t>
            </a:r>
          </a:p>
          <a:p>
            <a:pPr marL="914400" lvl="1" indent="-457200">
              <a:lnSpc>
                <a:spcPct val="150000"/>
              </a:lnSpc>
              <a:buFont typeface="Arial" pitchFamily="34" charset="0"/>
              <a:buChar char="•"/>
            </a:pPr>
            <a:r>
              <a:rPr lang="en-CA" sz="2400" dirty="0"/>
              <a:t>Vitamins and Minerals Imbalance – low B vitamins, folic acid, magnesium, vitamin D</a:t>
            </a:r>
            <a:r>
              <a:rPr lang="en-CA" sz="1200" dirty="0"/>
              <a:t>	</a:t>
            </a:r>
          </a:p>
        </p:txBody>
      </p:sp>
      <p:sp>
        <p:nvSpPr>
          <p:cNvPr id="8" name="Slide Number Placeholder 7"/>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56</a:t>
            </a:fld>
            <a:endParaRPr lang="en-CA" sz="1400" dirty="0">
              <a:solidFill>
                <a:prstClr val="black">
                  <a:tint val="75000"/>
                </a:prstClr>
              </a:solidFill>
            </a:endParaRPr>
          </a:p>
        </p:txBody>
      </p:sp>
    </p:spTree>
    <p:extLst>
      <p:ext uri="{BB962C8B-B14F-4D97-AF65-F5344CB8AC3E}">
        <p14:creationId xmlns:p14="http://schemas.microsoft.com/office/powerpoint/2010/main" val="194022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87694"/>
            <a:ext cx="12192000" cy="7259216"/>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57</a:t>
            </a:fld>
            <a:endParaRPr lang="en-CA" sz="1400" dirty="0">
              <a:solidFill>
                <a:prstClr val="black">
                  <a:tint val="75000"/>
                </a:prstClr>
              </a:solidFill>
            </a:endParaRPr>
          </a:p>
        </p:txBody>
      </p:sp>
      <p:sp>
        <p:nvSpPr>
          <p:cNvPr id="7" name="Rectangle 6">
            <a:extLst>
              <a:ext uri="{FF2B5EF4-FFF2-40B4-BE49-F238E27FC236}">
                <a16:creationId xmlns:a16="http://schemas.microsoft.com/office/drawing/2014/main" id="{0A054CC4-08FB-4D32-B81A-EEEC38AA4251}"/>
              </a:ext>
            </a:extLst>
          </p:cNvPr>
          <p:cNvSpPr/>
          <p:nvPr/>
        </p:nvSpPr>
        <p:spPr>
          <a:xfrm>
            <a:off x="856342" y="369453"/>
            <a:ext cx="9975462" cy="225069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indent="-514350">
              <a:buAutoNum type="arabicPeriod" startAt="7"/>
            </a:pPr>
            <a:r>
              <a:rPr lang="en-CA" sz="2800" b="1" dirty="0"/>
              <a:t>Cardio Exercise:</a:t>
            </a:r>
          </a:p>
          <a:p>
            <a:pPr marL="514350" indent="-514350"/>
            <a:endParaRPr lang="en-CA" sz="2800" b="1" dirty="0"/>
          </a:p>
          <a:p>
            <a:pPr marL="514350" indent="-514350">
              <a:buFont typeface="Arial" pitchFamily="34" charset="0"/>
              <a:buChar char="•"/>
            </a:pPr>
            <a:r>
              <a:rPr lang="en-CA" sz="2800" dirty="0"/>
              <a:t>Cardio exercise, especially bouncing and balancing, increases brain wave activity (e.g. cerebellum) to give better brain coherence for optimal functioning.</a:t>
            </a:r>
          </a:p>
        </p:txBody>
      </p:sp>
      <p:sp>
        <p:nvSpPr>
          <p:cNvPr id="8" name="Rectangle 7">
            <a:extLst>
              <a:ext uri="{FF2B5EF4-FFF2-40B4-BE49-F238E27FC236}">
                <a16:creationId xmlns:a16="http://schemas.microsoft.com/office/drawing/2014/main" id="{E378EAFC-9D22-4021-B243-B2B344489D09}"/>
              </a:ext>
            </a:extLst>
          </p:cNvPr>
          <p:cNvSpPr/>
          <p:nvPr/>
        </p:nvSpPr>
        <p:spPr>
          <a:xfrm>
            <a:off x="926253" y="2824473"/>
            <a:ext cx="5468915" cy="141338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CA" sz="2800" dirty="0"/>
              <a:t>Improved coherence results in thoughts becoming more organized and focused.</a:t>
            </a:r>
          </a:p>
        </p:txBody>
      </p:sp>
      <p:sp>
        <p:nvSpPr>
          <p:cNvPr id="9" name="Rectangle 8">
            <a:extLst>
              <a:ext uri="{FF2B5EF4-FFF2-40B4-BE49-F238E27FC236}">
                <a16:creationId xmlns:a16="http://schemas.microsoft.com/office/drawing/2014/main" id="{DDF2EBA5-4DA8-4456-8E5F-72F63FF483A4}"/>
              </a:ext>
            </a:extLst>
          </p:cNvPr>
          <p:cNvSpPr/>
          <p:nvPr/>
        </p:nvSpPr>
        <p:spPr>
          <a:xfrm>
            <a:off x="926253" y="4442178"/>
            <a:ext cx="5468915" cy="97148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CA" sz="2800" dirty="0"/>
              <a:t>This results in less fear and therefore more calm.</a:t>
            </a:r>
          </a:p>
        </p:txBody>
      </p:sp>
      <p:pic>
        <p:nvPicPr>
          <p:cNvPr id="10" name="Picture 9">
            <a:extLst>
              <a:ext uri="{FF2B5EF4-FFF2-40B4-BE49-F238E27FC236}">
                <a16:creationId xmlns:a16="http://schemas.microsoft.com/office/drawing/2014/main" id="{8761099F-3A31-47B6-B046-16EF68E7C7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8082" y="2724414"/>
            <a:ext cx="3210515" cy="2726001"/>
          </a:xfrm>
          <a:prstGeom prst="rect">
            <a:avLst/>
          </a:prstGeom>
        </p:spPr>
      </p:pic>
    </p:spTree>
    <p:extLst>
      <p:ext uri="{BB962C8B-B14F-4D97-AF65-F5344CB8AC3E}">
        <p14:creationId xmlns:p14="http://schemas.microsoft.com/office/powerpoint/2010/main" val="38830160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cstate="print">
            <a:extLst>
              <a:ext uri="{28A0092B-C50C-407E-A947-70E740481C1C}">
                <a14:useLocalDpi xmlns:a14="http://schemas.microsoft.com/office/drawing/2010/main" val="0"/>
              </a:ext>
            </a:extLst>
          </a:blip>
          <a:srcRect b="10177"/>
          <a:stretch/>
        </p:blipFill>
        <p:spPr bwMode="auto">
          <a:xfrm>
            <a:off x="1003986" y="706492"/>
            <a:ext cx="3521763" cy="5620967"/>
          </a:xfrm>
          <a:prstGeom prst="rect">
            <a:avLst/>
          </a:prstGeom>
          <a:ln>
            <a:noFill/>
          </a:ln>
          <a:extLst>
            <a:ext uri="{53640926-AAD7-44D8-BBD7-CCE9431645EC}">
              <a14:shadowObscured xmlns:a14="http://schemas.microsoft.com/office/drawing/2010/main"/>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45540" y="5261563"/>
            <a:ext cx="1494838" cy="1116155"/>
          </a:xfrm>
          <a:prstGeom prst="rect">
            <a:avLst/>
          </a:prstGeom>
        </p:spPr>
      </p:pic>
      <p:pic>
        <p:nvPicPr>
          <p:cNvPr id="1026" name="Picture 2" descr="Image result for stabilization ball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7096" y="1"/>
            <a:ext cx="5665762" cy="438024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450533" y="4221089"/>
            <a:ext cx="4876859" cy="646331"/>
          </a:xfrm>
          <a:prstGeom prst="rect">
            <a:avLst/>
          </a:prstGeom>
          <a:noFill/>
        </p:spPr>
        <p:txBody>
          <a:bodyPr wrap="square" rtlCol="0">
            <a:spAutoFit/>
          </a:bodyPr>
          <a:lstStyle/>
          <a:p>
            <a:pPr algn="ctr"/>
            <a:r>
              <a:rPr lang="en-CA" b="1" dirty="0"/>
              <a:t>stabilization balls</a:t>
            </a:r>
          </a:p>
          <a:p>
            <a:pPr algn="ctr"/>
            <a:r>
              <a:rPr lang="en-CA" b="1" dirty="0"/>
              <a:t>and elliptical stabilization cushions</a:t>
            </a:r>
          </a:p>
        </p:txBody>
      </p:sp>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58</a:t>
            </a:fld>
            <a:endParaRPr lang="en-CA" sz="1400" dirty="0">
              <a:solidFill>
                <a:prstClr val="black">
                  <a:tint val="75000"/>
                </a:prstClr>
              </a:solidFill>
            </a:endParaRPr>
          </a:p>
        </p:txBody>
      </p:sp>
    </p:spTree>
    <p:extLst>
      <p:ext uri="{BB962C8B-B14F-4D97-AF65-F5344CB8AC3E}">
        <p14:creationId xmlns:p14="http://schemas.microsoft.com/office/powerpoint/2010/main" val="28903153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59</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772747" y="2401491"/>
            <a:ext cx="6419254"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a:t>
            </a:r>
            <a:r>
              <a:rPr lang="en-US" b="1" dirty="0">
                <a:solidFill>
                  <a:schemeClr val="bg1"/>
                </a:solidFill>
              </a:rPr>
              <a:t>from wireless radiation and electromagnetic fields (EMF)</a:t>
            </a:r>
            <a:endParaRPr lang="en-CA" b="1" dirty="0">
              <a:solidFill>
                <a:schemeClr val="bg1"/>
              </a:solidFill>
            </a:endParaRPr>
          </a:p>
          <a:p>
            <a:pPr>
              <a:lnSpc>
                <a:spcPct val="115000"/>
              </a:lnSpc>
              <a:spcAft>
                <a:spcPts val="1000"/>
              </a:spcAft>
            </a:pPr>
            <a:r>
              <a:rPr lang="en-US" sz="1200" dirty="0">
                <a:solidFill>
                  <a:schemeClr val="bg1"/>
                </a:solidFill>
                <a:effectLst/>
                <a:latin typeface="Times New Roman"/>
                <a:ea typeface="Calibri"/>
              </a:rPr>
              <a:t> </a:t>
            </a:r>
            <a:endParaRPr lang="en-CA" sz="1200" dirty="0">
              <a:solidFill>
                <a:schemeClr val="bg1"/>
              </a:solidFill>
              <a:effectLst/>
              <a:latin typeface="Times New Roman"/>
              <a:ea typeface="Calibri"/>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 y="285750"/>
            <a:ext cx="12192000" cy="1569660"/>
          </a:xfrm>
          <a:prstGeom prst="rect">
            <a:avLst/>
          </a:prstGeom>
          <a:noFill/>
        </p:spPr>
        <p:txBody>
          <a:bodyPr wrap="square" rtlCol="0">
            <a:spAutoFit/>
          </a:bodyPr>
          <a:lstStyle/>
          <a:p>
            <a:pPr algn="ctr"/>
            <a:r>
              <a:rPr lang="en-CA" sz="3200" b="1" dirty="0">
                <a:solidFill>
                  <a:srgbClr val="9A4E15"/>
                </a:solidFill>
              </a:rPr>
              <a:t>To Consistently Deliver Optimal Support – The Supporter Needs </a:t>
            </a:r>
          </a:p>
          <a:p>
            <a:pPr algn="ctr"/>
            <a:r>
              <a:rPr lang="en-CA" sz="3200" b="1" dirty="0">
                <a:solidFill>
                  <a:srgbClr val="9A4E15"/>
                </a:solidFill>
              </a:rPr>
              <a:t>Three Key Professional and Intrapersonal Qualities</a:t>
            </a:r>
          </a:p>
          <a:p>
            <a:pPr algn="ctr"/>
            <a:endParaRPr lang="en-CA" sz="3200" b="1" dirty="0">
              <a:solidFill>
                <a:srgbClr val="9A4E15"/>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747" y="5250930"/>
            <a:ext cx="1500873" cy="1116155"/>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7075" y="1486662"/>
            <a:ext cx="5232274" cy="5162633"/>
          </a:xfrm>
          <a:prstGeom prst="rect">
            <a:avLst/>
          </a:prstGeom>
        </p:spPr>
      </p:pic>
      <p:sp>
        <p:nvSpPr>
          <p:cNvPr id="6" name="TextBox 5"/>
          <p:cNvSpPr txBox="1"/>
          <p:nvPr/>
        </p:nvSpPr>
        <p:spPr>
          <a:xfrm>
            <a:off x="3267077" y="4532147"/>
            <a:ext cx="2066924" cy="1477328"/>
          </a:xfrm>
          <a:prstGeom prst="rect">
            <a:avLst/>
          </a:prstGeom>
          <a:noFill/>
        </p:spPr>
        <p:txBody>
          <a:bodyPr wrap="square" rtlCol="0">
            <a:spAutoFit/>
          </a:bodyPr>
          <a:lstStyle/>
          <a:p>
            <a:pPr algn="ctr"/>
            <a:r>
              <a:rPr lang="en-US" dirty="0">
                <a:solidFill>
                  <a:schemeClr val="bg1"/>
                </a:solidFill>
                <a:latin typeface="Arial Black" panose="020B0A04020102020204" pitchFamily="34" charset="0"/>
              </a:rPr>
              <a:t>Knowledge </a:t>
            </a:r>
          </a:p>
          <a:p>
            <a:pPr algn="ctr"/>
            <a:r>
              <a:rPr lang="en-US" dirty="0">
                <a:solidFill>
                  <a:schemeClr val="bg1"/>
                </a:solidFill>
                <a:latin typeface="Arial Black" panose="020B0A04020102020204" pitchFamily="34" charset="0"/>
              </a:rPr>
              <a:t>and </a:t>
            </a:r>
          </a:p>
          <a:p>
            <a:pPr algn="ctr"/>
            <a:r>
              <a:rPr lang="en-US" dirty="0">
                <a:solidFill>
                  <a:schemeClr val="bg1"/>
                </a:solidFill>
                <a:latin typeface="Arial Black" panose="020B0A04020102020204" pitchFamily="34" charset="0"/>
              </a:rPr>
              <a:t>Understanding</a:t>
            </a:r>
          </a:p>
          <a:p>
            <a:pPr algn="ctr"/>
            <a:r>
              <a:rPr lang="en-US" dirty="0">
                <a:solidFill>
                  <a:schemeClr val="bg1"/>
                </a:solidFill>
                <a:latin typeface="Arial Black" panose="020B0A04020102020204" pitchFamily="34" charset="0"/>
              </a:rPr>
              <a:t>of Best </a:t>
            </a:r>
          </a:p>
          <a:p>
            <a:pPr algn="ctr"/>
            <a:r>
              <a:rPr lang="en-US" dirty="0">
                <a:solidFill>
                  <a:schemeClr val="bg1"/>
                </a:solidFill>
                <a:latin typeface="Arial Black" panose="020B0A04020102020204" pitchFamily="34" charset="0"/>
              </a:rPr>
              <a:t>Practices </a:t>
            </a:r>
            <a:endParaRPr lang="en-CA" dirty="0">
              <a:solidFill>
                <a:schemeClr val="bg1"/>
              </a:solidFill>
              <a:latin typeface="Arial Black" panose="020B0A04020102020204" pitchFamily="34" charset="0"/>
            </a:endParaRPr>
          </a:p>
        </p:txBody>
      </p:sp>
      <p:sp>
        <p:nvSpPr>
          <p:cNvPr id="7" name="TextBox 6"/>
          <p:cNvSpPr txBox="1"/>
          <p:nvPr/>
        </p:nvSpPr>
        <p:spPr>
          <a:xfrm>
            <a:off x="4801362" y="1855410"/>
            <a:ext cx="2163698" cy="1477328"/>
          </a:xfrm>
          <a:prstGeom prst="rect">
            <a:avLst/>
          </a:prstGeom>
          <a:noFill/>
        </p:spPr>
        <p:txBody>
          <a:bodyPr wrap="square" rtlCol="0">
            <a:spAutoFit/>
          </a:bodyPr>
          <a:lstStyle/>
          <a:p>
            <a:pPr algn="ctr"/>
            <a:r>
              <a:rPr lang="en-US" dirty="0">
                <a:solidFill>
                  <a:schemeClr val="bg1"/>
                </a:solidFill>
                <a:latin typeface="Arial Black" panose="020B0A04020102020204" pitchFamily="34" charset="0"/>
              </a:rPr>
              <a:t>Conscious</a:t>
            </a:r>
          </a:p>
          <a:p>
            <a:pPr algn="ctr"/>
            <a:r>
              <a:rPr lang="en-US" dirty="0">
                <a:solidFill>
                  <a:schemeClr val="bg1"/>
                </a:solidFill>
                <a:latin typeface="Arial Black" panose="020B0A04020102020204" pitchFamily="34" charset="0"/>
              </a:rPr>
              <a:t>and Caring</a:t>
            </a:r>
          </a:p>
          <a:p>
            <a:pPr algn="ctr"/>
            <a:r>
              <a:rPr lang="en-US" dirty="0">
                <a:solidFill>
                  <a:schemeClr val="bg1"/>
                </a:solidFill>
                <a:latin typeface="Arial Black" panose="020B0A04020102020204" pitchFamily="34" charset="0"/>
              </a:rPr>
              <a:t>Emotional</a:t>
            </a:r>
          </a:p>
          <a:p>
            <a:pPr algn="ctr"/>
            <a:r>
              <a:rPr lang="en-US" dirty="0">
                <a:solidFill>
                  <a:schemeClr val="bg1"/>
                </a:solidFill>
                <a:latin typeface="Arial Black" panose="020B0A04020102020204" pitchFamily="34" charset="0"/>
              </a:rPr>
              <a:t>Self-Regulation </a:t>
            </a:r>
          </a:p>
          <a:p>
            <a:pPr algn="ctr"/>
            <a:endParaRPr lang="en-CA" dirty="0">
              <a:solidFill>
                <a:schemeClr val="bg1"/>
              </a:solidFill>
              <a:latin typeface="Arial Black" panose="020B0A04020102020204" pitchFamily="34" charset="0"/>
            </a:endParaRPr>
          </a:p>
        </p:txBody>
      </p:sp>
      <p:sp>
        <p:nvSpPr>
          <p:cNvPr id="8" name="TextBox 7"/>
          <p:cNvSpPr txBox="1"/>
          <p:nvPr/>
        </p:nvSpPr>
        <p:spPr>
          <a:xfrm>
            <a:off x="6591301" y="4636923"/>
            <a:ext cx="1590674" cy="1200329"/>
          </a:xfrm>
          <a:prstGeom prst="rect">
            <a:avLst/>
          </a:prstGeom>
          <a:noFill/>
        </p:spPr>
        <p:txBody>
          <a:bodyPr wrap="square" rtlCol="0">
            <a:spAutoFit/>
          </a:bodyPr>
          <a:lstStyle/>
          <a:p>
            <a:pPr algn="ctr"/>
            <a:r>
              <a:rPr lang="en-CA" dirty="0">
                <a:solidFill>
                  <a:schemeClr val="bg1"/>
                </a:solidFill>
                <a:latin typeface="Arial Black" panose="020B0A04020102020204" pitchFamily="34" charset="0"/>
              </a:rPr>
              <a:t>Competent</a:t>
            </a:r>
          </a:p>
          <a:p>
            <a:pPr algn="ctr"/>
            <a:r>
              <a:rPr lang="en-CA" dirty="0">
                <a:solidFill>
                  <a:schemeClr val="bg1"/>
                </a:solidFill>
                <a:latin typeface="Arial Black" panose="020B0A04020102020204" pitchFamily="34" charset="0"/>
              </a:rPr>
              <a:t>Services </a:t>
            </a:r>
          </a:p>
          <a:p>
            <a:pPr algn="ctr"/>
            <a:r>
              <a:rPr lang="en-CA" dirty="0">
                <a:solidFill>
                  <a:schemeClr val="bg1"/>
                </a:solidFill>
                <a:latin typeface="Arial Black" panose="020B0A04020102020204" pitchFamily="34" charset="0"/>
              </a:rPr>
              <a:t>Delivery</a:t>
            </a:r>
          </a:p>
          <a:p>
            <a:pPr algn="ctr"/>
            <a:r>
              <a:rPr lang="en-CA" dirty="0">
                <a:solidFill>
                  <a:schemeClr val="bg1"/>
                </a:solidFill>
                <a:latin typeface="Arial Black" panose="020B0A04020102020204" pitchFamily="34" charset="0"/>
              </a:rPr>
              <a:t>Process</a:t>
            </a:r>
          </a:p>
        </p:txBody>
      </p:sp>
      <p:sp>
        <p:nvSpPr>
          <p:cNvPr id="9" name="TextBox 8"/>
          <p:cNvSpPr txBox="1"/>
          <p:nvPr/>
        </p:nvSpPr>
        <p:spPr>
          <a:xfrm>
            <a:off x="5286376" y="4114416"/>
            <a:ext cx="1209676" cy="536685"/>
          </a:xfrm>
          <a:prstGeom prst="rect">
            <a:avLst/>
          </a:prstGeom>
          <a:noFill/>
        </p:spPr>
        <p:txBody>
          <a:bodyPr wrap="square" rtlCol="0">
            <a:spAutoFit/>
          </a:bodyPr>
          <a:lstStyle/>
          <a:p>
            <a:pPr algn="ctr"/>
            <a:r>
              <a:rPr lang="en-CA" sz="1400" b="1" dirty="0">
                <a:latin typeface="Arial Narrow" panose="020B0606020202030204" pitchFamily="34" charset="0"/>
                <a:cs typeface="Arial" panose="020B0604020202020204" pitchFamily="34" charset="0"/>
              </a:rPr>
              <a:t>OPTIMAL </a:t>
            </a:r>
          </a:p>
          <a:p>
            <a:pPr algn="ctr"/>
            <a:r>
              <a:rPr lang="en-CA" sz="1400" b="1" dirty="0">
                <a:latin typeface="Arial Narrow" panose="020B0606020202030204" pitchFamily="34" charset="0"/>
                <a:cs typeface="Arial" panose="020B0604020202020204" pitchFamily="34" charset="0"/>
              </a:rPr>
              <a:t>SUPPORT</a:t>
            </a:r>
          </a:p>
        </p:txBody>
      </p:sp>
      <p:sp>
        <p:nvSpPr>
          <p:cNvPr id="10" name="Slide Number Placeholder 9"/>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6</a:t>
            </a:fld>
            <a:endParaRPr lang="en-CA" sz="1400" dirty="0">
              <a:solidFill>
                <a:prstClr val="black">
                  <a:tint val="75000"/>
                </a:prstClr>
              </a:solidFill>
            </a:endParaRPr>
          </a:p>
        </p:txBody>
      </p:sp>
    </p:spTree>
    <p:extLst>
      <p:ext uri="{BB962C8B-B14F-4D97-AF65-F5344CB8AC3E}">
        <p14:creationId xmlns:p14="http://schemas.microsoft.com/office/powerpoint/2010/main" val="3599721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05274"/>
            <a:ext cx="12192000" cy="7147249"/>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745" y="517650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60</a:t>
            </a:fld>
            <a:endParaRPr lang="en-CA" sz="1400" dirty="0">
              <a:solidFill>
                <a:prstClr val="black">
                  <a:tint val="75000"/>
                </a:prstClr>
              </a:solidFill>
            </a:endParaRPr>
          </a:p>
        </p:txBody>
      </p:sp>
      <p:sp>
        <p:nvSpPr>
          <p:cNvPr id="8" name="Rectangle 7">
            <a:extLst>
              <a:ext uri="{FF2B5EF4-FFF2-40B4-BE49-F238E27FC236}">
                <a16:creationId xmlns:a16="http://schemas.microsoft.com/office/drawing/2014/main" id="{741AB9F6-BC3C-413A-808C-190FF88E9D8D}"/>
              </a:ext>
            </a:extLst>
          </p:cNvPr>
          <p:cNvSpPr/>
          <p:nvPr/>
        </p:nvSpPr>
        <p:spPr>
          <a:xfrm>
            <a:off x="1202524" y="242178"/>
            <a:ext cx="10035657" cy="646331"/>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b="1" dirty="0"/>
              <a:t>Human Energy – Building, Balancing and Protection</a:t>
            </a:r>
          </a:p>
        </p:txBody>
      </p:sp>
      <p:sp>
        <p:nvSpPr>
          <p:cNvPr id="9" name="TextBox 3">
            <a:extLst>
              <a:ext uri="{FF2B5EF4-FFF2-40B4-BE49-F238E27FC236}">
                <a16:creationId xmlns:a16="http://schemas.microsoft.com/office/drawing/2014/main" id="{2489D5EC-C429-4948-8F6A-9CC98C3DC9E6}"/>
              </a:ext>
            </a:extLst>
          </p:cNvPr>
          <p:cNvSpPr txBox="1"/>
          <p:nvPr/>
        </p:nvSpPr>
        <p:spPr>
          <a:xfrm>
            <a:off x="1524136" y="1335961"/>
            <a:ext cx="8963609" cy="49569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400" b="1" dirty="0"/>
              <a:t>Protection from Environmental Toxins</a:t>
            </a:r>
            <a:br>
              <a:rPr lang="en-CA" sz="2400" dirty="0"/>
            </a:br>
            <a:r>
              <a:rPr lang="en-CA" sz="2400" dirty="0"/>
              <a:t>e.g.  - reduce electromagnetic energy fields (EMF)</a:t>
            </a:r>
            <a:br>
              <a:rPr lang="en-CA" sz="2400" dirty="0"/>
            </a:br>
            <a:r>
              <a:rPr lang="en-CA" sz="2400" dirty="0"/>
              <a:t>          (a.k.a. dirty electricity)</a:t>
            </a:r>
            <a:br>
              <a:rPr lang="en-CA" sz="2400" dirty="0"/>
            </a:br>
            <a:r>
              <a:rPr lang="en-CA" sz="2400" dirty="0"/>
              <a:t>        - reduce Wi-Fi and cell phone radiation</a:t>
            </a:r>
          </a:p>
          <a:p>
            <a:endParaRPr lang="en-CA" sz="2000" dirty="0"/>
          </a:p>
          <a:p>
            <a:endParaRPr lang="en-CA" sz="2000" dirty="0"/>
          </a:p>
          <a:p>
            <a:pPr algn="just"/>
            <a:r>
              <a:rPr lang="en-US" sz="2000" b="1" i="1" dirty="0"/>
              <a:t>The Bioinitiative Report 2012 links EMF Exposure to Autism concluding: Based on strong evidence for vulnerable biology, in Autism, EMF/ Radio Frequency Radiation (RFR) can plausibly increase Autism risk and symptoms. "While we aggressively investigate the links between Autism disorders and wireless technologies, we should minimize wireless and EMF exposures for people with Autism disorders, children of all ages, people planning a baby, and during pregnancy,” </a:t>
            </a:r>
          </a:p>
          <a:p>
            <a:pPr algn="just"/>
            <a:r>
              <a:rPr lang="en-US" sz="2000" i="1" dirty="0"/>
              <a:t>says Martha Herbert, MD, PhD, Pediatric Neurologist Harvard Medical School.</a:t>
            </a:r>
            <a:endParaRPr lang="en-CA" sz="2000" dirty="0"/>
          </a:p>
          <a:p>
            <a:endParaRPr lang="en-CA" sz="2000" dirty="0"/>
          </a:p>
          <a:p>
            <a:endParaRPr lang="en-CA" dirty="0"/>
          </a:p>
        </p:txBody>
      </p:sp>
      <p:pic>
        <p:nvPicPr>
          <p:cNvPr id="10" name="Picture 9" descr="Image result for cell phone clip art">
            <a:extLst>
              <a:ext uri="{FF2B5EF4-FFF2-40B4-BE49-F238E27FC236}">
                <a16:creationId xmlns:a16="http://schemas.microsoft.com/office/drawing/2014/main" id="{FB8B3199-81EA-420F-B1A6-755BF1B706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7955" y="1272508"/>
            <a:ext cx="1283667" cy="1992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5450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61</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772747" y="2401491"/>
            <a:ext cx="6419254"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a:t>
            </a:r>
            <a:r>
              <a:rPr lang="en-US" b="1" dirty="0">
                <a:solidFill>
                  <a:schemeClr val="bg1"/>
                </a:solidFill>
              </a:rPr>
              <a:t>from wireless radiation and electromagnetic fields (EMF)</a:t>
            </a:r>
            <a:endParaRPr lang="en-CA" b="1" dirty="0">
              <a:solidFill>
                <a:schemeClr val="bg1"/>
              </a:solidFill>
            </a:endParaRPr>
          </a:p>
          <a:p>
            <a:pPr>
              <a:lnSpc>
                <a:spcPct val="115000"/>
              </a:lnSpc>
              <a:spcAft>
                <a:spcPts val="1000"/>
              </a:spcAft>
            </a:pPr>
            <a:r>
              <a:rPr lang="en-US" sz="1200" dirty="0">
                <a:solidFill>
                  <a:schemeClr val="bg1"/>
                </a:solidFill>
                <a:effectLst/>
                <a:latin typeface="Times New Roman"/>
                <a:ea typeface="Calibri"/>
              </a:rPr>
              <a:t> </a:t>
            </a:r>
            <a:endParaRPr lang="en-CA" sz="1200" dirty="0">
              <a:solidFill>
                <a:schemeClr val="bg1"/>
              </a:solidFill>
              <a:effectLst/>
              <a:latin typeface="Times New Roman"/>
              <a:ea typeface="Calibri"/>
            </a:endParaRPr>
          </a:p>
        </p:txBody>
      </p:sp>
      <p:sp>
        <p:nvSpPr>
          <p:cNvPr id="31" name="Text Box 215069"/>
          <p:cNvSpPr txBox="1">
            <a:spLocks/>
          </p:cNvSpPr>
          <p:nvPr/>
        </p:nvSpPr>
        <p:spPr>
          <a:xfrm>
            <a:off x="6357348" y="1725092"/>
            <a:ext cx="4654843" cy="3357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Sensory integration and processing</a:t>
            </a:r>
            <a:endParaRPr lang="en-CA"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5"/>
            <a:ext cx="12192000" cy="707886"/>
          </a:xfrm>
          <a:prstGeom prst="rect">
            <a:avLst/>
          </a:prstGeom>
        </p:spPr>
        <p:txBody>
          <a:bodyPr wrap="square">
            <a:spAutoFit/>
          </a:bodyPr>
          <a:lstStyle/>
          <a:p>
            <a:pPr algn="ctr"/>
            <a:r>
              <a:rPr lang="en-CA" sz="4000" b="1" dirty="0">
                <a:solidFill>
                  <a:srgbClr val="9A4E15"/>
                </a:solidFill>
                <a:latin typeface="+mj-lt"/>
              </a:rPr>
              <a:t>Filling the Gap – Sensory Integration and Processing:</a:t>
            </a:r>
            <a:endParaRPr lang="en-CA" sz="4000" dirty="0">
              <a:solidFill>
                <a:srgbClr val="9A4E15"/>
              </a:solidFill>
              <a:latin typeface="+mj-lt"/>
            </a:endParaRPr>
          </a:p>
        </p:txBody>
      </p:sp>
      <p:sp>
        <p:nvSpPr>
          <p:cNvPr id="4" name="TextBox 3"/>
          <p:cNvSpPr txBox="1"/>
          <p:nvPr/>
        </p:nvSpPr>
        <p:spPr>
          <a:xfrm>
            <a:off x="662152" y="1823225"/>
            <a:ext cx="10547131" cy="4524315"/>
          </a:xfrm>
          <a:prstGeom prst="rect">
            <a:avLst/>
          </a:prstGeom>
          <a:noFill/>
        </p:spPr>
        <p:txBody>
          <a:bodyPr wrap="square" rtlCol="0">
            <a:spAutoFit/>
          </a:bodyPr>
          <a:lstStyle/>
          <a:p>
            <a:pPr marL="514350" indent="-514350"/>
            <a:r>
              <a:rPr lang="en-CA" sz="3200" dirty="0"/>
              <a:t>Because research indicates that there is an 80% likelihood that</a:t>
            </a:r>
          </a:p>
          <a:p>
            <a:pPr marL="514350" indent="-514350"/>
            <a:r>
              <a:rPr lang="en-CA" sz="3200" dirty="0"/>
              <a:t>individuals with ASD/DD will have sensory processing and</a:t>
            </a:r>
          </a:p>
          <a:p>
            <a:pPr marL="514350" indent="-514350"/>
            <a:r>
              <a:rPr lang="en-CA" sz="3200" dirty="0"/>
              <a:t>integration challenges that cause and/or greatly influence</a:t>
            </a:r>
          </a:p>
          <a:p>
            <a:pPr marL="514350" indent="-514350"/>
            <a:r>
              <a:rPr lang="en-CA" sz="3200" dirty="0"/>
              <a:t>anxiety and for some aggression, CCS advocates for screening,</a:t>
            </a:r>
          </a:p>
          <a:p>
            <a:pPr marL="514350" indent="-514350"/>
            <a:r>
              <a:rPr lang="en-CA" sz="3200" dirty="0"/>
              <a:t>assessments and treatments by qualified Occupational</a:t>
            </a:r>
          </a:p>
          <a:p>
            <a:pPr marL="514350" indent="-514350"/>
            <a:r>
              <a:rPr lang="en-CA" sz="3200" dirty="0"/>
              <a:t>Therapists.</a:t>
            </a:r>
          </a:p>
          <a:p>
            <a:pPr marL="514350" indent="-514350"/>
            <a:endParaRPr lang="en-CA" sz="3200" dirty="0"/>
          </a:p>
          <a:p>
            <a:r>
              <a:rPr lang="en-CA" sz="3200" dirty="0">
                <a:solidFill>
                  <a:srgbClr val="9A4E15"/>
                </a:solidFill>
              </a:rPr>
              <a:t>This treatment does not generally appear to be the </a:t>
            </a:r>
          </a:p>
          <a:p>
            <a:r>
              <a:rPr lang="en-CA" sz="3200" dirty="0">
                <a:solidFill>
                  <a:srgbClr val="9A4E15"/>
                </a:solidFill>
              </a:rPr>
              <a:t>case for many people supported throughout Ontario.</a:t>
            </a:r>
            <a:endParaRPr lang="en-US" sz="32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50930"/>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62</a:t>
            </a:fld>
            <a:endParaRPr lang="en-CA" sz="1400" dirty="0">
              <a:solidFill>
                <a:prstClr val="black">
                  <a:tint val="75000"/>
                </a:prstClr>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745" y="1826978"/>
            <a:ext cx="2798071" cy="432533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121" y="1806700"/>
            <a:ext cx="2219965" cy="4345611"/>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376" y="1784601"/>
            <a:ext cx="2811189" cy="4345611"/>
          </a:xfrm>
          <a:prstGeom prst="rect">
            <a:avLst/>
          </a:prstGeom>
        </p:spPr>
      </p:pic>
      <p:sp>
        <p:nvSpPr>
          <p:cNvPr id="2" name="TextBox 1"/>
          <p:cNvSpPr txBox="1"/>
          <p:nvPr/>
        </p:nvSpPr>
        <p:spPr>
          <a:xfrm>
            <a:off x="335902" y="726527"/>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Hyperactive Senses Lead to Challenging Behaviours</a:t>
            </a:r>
            <a:endParaRPr lang="en-CA" sz="3000" dirty="0">
              <a:solidFill>
                <a:srgbClr val="9A4E15"/>
              </a:solidFill>
              <a:latin typeface="Arial Black" panose="020B0A04020102020204" pitchFamily="34" charset="0"/>
            </a:endParaRPr>
          </a:p>
        </p:txBody>
      </p:sp>
      <p:sp>
        <p:nvSpPr>
          <p:cNvPr id="15" name="TextBox 14"/>
          <p:cNvSpPr txBox="1"/>
          <p:nvPr/>
        </p:nvSpPr>
        <p:spPr>
          <a:xfrm>
            <a:off x="1147860" y="1865539"/>
            <a:ext cx="2397967" cy="4308872"/>
          </a:xfrm>
          <a:prstGeom prst="rect">
            <a:avLst/>
          </a:prstGeom>
          <a:noFill/>
        </p:spPr>
        <p:txBody>
          <a:bodyPr wrap="square" rtlCol="0">
            <a:spAutoFit/>
          </a:bodyPr>
          <a:lstStyle/>
          <a:p>
            <a:pPr algn="ctr"/>
            <a:r>
              <a:rPr lang="en-CA" b="1" dirty="0"/>
              <a:t>Hyperactive Senses</a:t>
            </a:r>
          </a:p>
          <a:p>
            <a:pPr algn="ctr"/>
            <a:r>
              <a:rPr lang="en-CA" sz="1600" b="1" dirty="0"/>
              <a:t>means that</a:t>
            </a:r>
          </a:p>
          <a:p>
            <a:pPr algn="ctr"/>
            <a:r>
              <a:rPr lang="en-CA" sz="1600" b="1" dirty="0"/>
              <a:t>people, objects and places can be:</a:t>
            </a:r>
          </a:p>
          <a:p>
            <a:r>
              <a:rPr lang="en-CA" sz="1600" b="1" dirty="0"/>
              <a:t> e.g.	</a:t>
            </a:r>
          </a:p>
          <a:p>
            <a:pPr lvl="1">
              <a:lnSpc>
                <a:spcPct val="150000"/>
              </a:lnSpc>
              <a:buFont typeface="Arial" pitchFamily="34" charset="0"/>
              <a:buChar char="•"/>
            </a:pPr>
            <a:r>
              <a:rPr lang="en-CA" sz="1600" b="1" dirty="0"/>
              <a:t>    too loud</a:t>
            </a:r>
          </a:p>
          <a:p>
            <a:pPr lvl="1">
              <a:lnSpc>
                <a:spcPct val="150000"/>
              </a:lnSpc>
              <a:buFont typeface="Arial" pitchFamily="34" charset="0"/>
              <a:buChar char="•"/>
            </a:pPr>
            <a:r>
              <a:rPr lang="en-CA" sz="1600" b="1" dirty="0"/>
              <a:t>    too fast</a:t>
            </a:r>
          </a:p>
          <a:p>
            <a:pPr lvl="1">
              <a:lnSpc>
                <a:spcPct val="150000"/>
              </a:lnSpc>
              <a:buFont typeface="Arial" pitchFamily="34" charset="0"/>
              <a:buChar char="•"/>
            </a:pPr>
            <a:r>
              <a:rPr lang="en-CA" sz="1600" b="1" dirty="0"/>
              <a:t>    too scratchy</a:t>
            </a:r>
          </a:p>
          <a:p>
            <a:pPr lvl="1">
              <a:lnSpc>
                <a:spcPct val="150000"/>
              </a:lnSpc>
              <a:buFont typeface="Arial" pitchFamily="34" charset="0"/>
              <a:buChar char="•"/>
            </a:pPr>
            <a:r>
              <a:rPr lang="en-CA" sz="1600" b="1" dirty="0"/>
              <a:t>    too tight</a:t>
            </a:r>
          </a:p>
          <a:p>
            <a:pPr lvl="1">
              <a:lnSpc>
                <a:spcPct val="150000"/>
              </a:lnSpc>
              <a:buFont typeface="Arial" pitchFamily="34" charset="0"/>
              <a:buChar char="•"/>
            </a:pPr>
            <a:r>
              <a:rPr lang="en-CA" sz="1600" b="1" dirty="0"/>
              <a:t>    too bright</a:t>
            </a:r>
          </a:p>
          <a:p>
            <a:pPr lvl="1">
              <a:lnSpc>
                <a:spcPct val="150000"/>
              </a:lnSpc>
              <a:buFont typeface="Arial" pitchFamily="34" charset="0"/>
              <a:buChar char="•"/>
            </a:pPr>
            <a:r>
              <a:rPr lang="en-CA" sz="1600" b="1" dirty="0"/>
              <a:t>    too off balance</a:t>
            </a:r>
          </a:p>
          <a:p>
            <a:pPr lvl="1">
              <a:lnSpc>
                <a:spcPct val="150000"/>
              </a:lnSpc>
              <a:buFont typeface="Arial" pitchFamily="34" charset="0"/>
              <a:buChar char="•"/>
            </a:pPr>
            <a:r>
              <a:rPr lang="en-CA" sz="1600" b="1" dirty="0"/>
              <a:t>    too confusing</a:t>
            </a:r>
          </a:p>
          <a:p>
            <a:pPr lvl="1">
              <a:lnSpc>
                <a:spcPct val="150000"/>
              </a:lnSpc>
              <a:buFont typeface="Arial" pitchFamily="34" charset="0"/>
              <a:buChar char="•"/>
            </a:pPr>
            <a:r>
              <a:rPr lang="en-CA" sz="1600" b="1" dirty="0"/>
              <a:t>    too chaotic</a:t>
            </a:r>
          </a:p>
        </p:txBody>
      </p:sp>
      <p:sp>
        <p:nvSpPr>
          <p:cNvPr id="16" name="TextBox 15"/>
          <p:cNvSpPr txBox="1"/>
          <p:nvPr/>
        </p:nvSpPr>
        <p:spPr>
          <a:xfrm>
            <a:off x="5095482" y="2995128"/>
            <a:ext cx="1296955" cy="2308324"/>
          </a:xfrm>
          <a:prstGeom prst="rect">
            <a:avLst/>
          </a:prstGeom>
          <a:noFill/>
        </p:spPr>
        <p:txBody>
          <a:bodyPr wrap="square" rtlCol="0">
            <a:spAutoFit/>
          </a:bodyPr>
          <a:lstStyle/>
          <a:p>
            <a:pPr algn="ctr"/>
            <a:r>
              <a:rPr lang="en-CA" b="1" dirty="0"/>
              <a:t>A</a:t>
            </a:r>
          </a:p>
          <a:p>
            <a:pPr algn="ctr"/>
            <a:r>
              <a:rPr lang="en-CA" b="1" dirty="0"/>
              <a:t>N</a:t>
            </a:r>
          </a:p>
          <a:p>
            <a:pPr algn="ctr"/>
            <a:r>
              <a:rPr lang="en-CA" b="1" dirty="0"/>
              <a:t>X</a:t>
            </a:r>
          </a:p>
          <a:p>
            <a:pPr algn="ctr"/>
            <a:r>
              <a:rPr lang="en-CA" b="1" dirty="0"/>
              <a:t>I</a:t>
            </a:r>
          </a:p>
          <a:p>
            <a:pPr algn="ctr"/>
            <a:r>
              <a:rPr lang="en-CA" b="1" dirty="0"/>
              <a:t>E</a:t>
            </a:r>
          </a:p>
          <a:p>
            <a:pPr algn="ctr"/>
            <a:r>
              <a:rPr lang="en-CA" b="1" dirty="0"/>
              <a:t>T</a:t>
            </a:r>
          </a:p>
          <a:p>
            <a:pPr algn="ctr"/>
            <a:r>
              <a:rPr lang="en-CA" b="1" dirty="0"/>
              <a:t>Y </a:t>
            </a:r>
          </a:p>
          <a:p>
            <a:pPr algn="ctr"/>
            <a:endParaRPr lang="en-CA" b="1" dirty="0"/>
          </a:p>
        </p:txBody>
      </p:sp>
      <p:sp>
        <p:nvSpPr>
          <p:cNvPr id="18" name="TextBox 17"/>
          <p:cNvSpPr txBox="1"/>
          <p:nvPr/>
        </p:nvSpPr>
        <p:spPr>
          <a:xfrm>
            <a:off x="3872204" y="3396343"/>
            <a:ext cx="587828" cy="1200329"/>
          </a:xfrm>
          <a:prstGeom prst="rect">
            <a:avLst/>
          </a:prstGeom>
          <a:noFill/>
        </p:spPr>
        <p:txBody>
          <a:bodyPr wrap="square" rtlCol="0">
            <a:spAutoFit/>
          </a:bodyPr>
          <a:lstStyle/>
          <a:p>
            <a:r>
              <a:rPr lang="en-CA" sz="7200" dirty="0"/>
              <a:t>=</a:t>
            </a:r>
          </a:p>
        </p:txBody>
      </p:sp>
      <p:sp>
        <p:nvSpPr>
          <p:cNvPr id="19" name="TextBox 18"/>
          <p:cNvSpPr txBox="1"/>
          <p:nvPr/>
        </p:nvSpPr>
        <p:spPr>
          <a:xfrm>
            <a:off x="6876661" y="3396343"/>
            <a:ext cx="587828" cy="1200329"/>
          </a:xfrm>
          <a:prstGeom prst="rect">
            <a:avLst/>
          </a:prstGeom>
          <a:noFill/>
        </p:spPr>
        <p:txBody>
          <a:bodyPr wrap="square" rtlCol="0">
            <a:spAutoFit/>
          </a:bodyPr>
          <a:lstStyle/>
          <a:p>
            <a:r>
              <a:rPr lang="en-CA" sz="7200" dirty="0"/>
              <a:t>=</a:t>
            </a:r>
          </a:p>
        </p:txBody>
      </p:sp>
      <p:sp>
        <p:nvSpPr>
          <p:cNvPr id="20" name="TextBox 19"/>
          <p:cNvSpPr txBox="1"/>
          <p:nvPr/>
        </p:nvSpPr>
        <p:spPr>
          <a:xfrm>
            <a:off x="7725745" y="2304655"/>
            <a:ext cx="2509935" cy="2492990"/>
          </a:xfrm>
          <a:prstGeom prst="rect">
            <a:avLst/>
          </a:prstGeom>
          <a:noFill/>
        </p:spPr>
        <p:txBody>
          <a:bodyPr wrap="square" rtlCol="0">
            <a:spAutoFit/>
          </a:bodyPr>
          <a:lstStyle/>
          <a:p>
            <a:pPr algn="ctr"/>
            <a:r>
              <a:rPr lang="en-CA" b="1" dirty="0">
                <a:solidFill>
                  <a:schemeClr val="bg1"/>
                </a:solidFill>
              </a:rPr>
              <a:t>Agitation, Anger and/or Aggression</a:t>
            </a:r>
          </a:p>
          <a:p>
            <a:pPr>
              <a:lnSpc>
                <a:spcPct val="150000"/>
              </a:lnSpc>
            </a:pPr>
            <a:endParaRPr lang="en-CA" sz="1600" b="1" dirty="0">
              <a:solidFill>
                <a:schemeClr val="bg1"/>
              </a:solidFill>
            </a:endParaRPr>
          </a:p>
          <a:p>
            <a:pPr>
              <a:lnSpc>
                <a:spcPct val="150000"/>
              </a:lnSpc>
            </a:pPr>
            <a:r>
              <a:rPr lang="en-CA" sz="1600" b="1" dirty="0">
                <a:solidFill>
                  <a:schemeClr val="bg1"/>
                </a:solidFill>
              </a:rPr>
              <a:t>e.g.</a:t>
            </a:r>
          </a:p>
          <a:p>
            <a:pPr marL="285750" lvl="0" indent="-285750">
              <a:lnSpc>
                <a:spcPct val="150000"/>
              </a:lnSpc>
              <a:buFont typeface="Arial" panose="020B0604020202020204" pitchFamily="34" charset="0"/>
              <a:buChar char="•"/>
            </a:pPr>
            <a:r>
              <a:rPr lang="en-CA" sz="1600" b="1" dirty="0">
                <a:solidFill>
                  <a:schemeClr val="bg1"/>
                </a:solidFill>
              </a:rPr>
              <a:t>repetitive behaviour</a:t>
            </a:r>
          </a:p>
          <a:p>
            <a:pPr marL="285750" lvl="0" indent="-285750">
              <a:lnSpc>
                <a:spcPct val="150000"/>
              </a:lnSpc>
              <a:buFont typeface="Arial" panose="020B0604020202020204" pitchFamily="34" charset="0"/>
              <a:buChar char="•"/>
            </a:pPr>
            <a:r>
              <a:rPr lang="en-CA" sz="1600" b="1" dirty="0">
                <a:solidFill>
                  <a:schemeClr val="bg1"/>
                </a:solidFill>
              </a:rPr>
              <a:t>challenging behaviour</a:t>
            </a:r>
          </a:p>
          <a:p>
            <a:pPr marL="285750" indent="-285750">
              <a:lnSpc>
                <a:spcPct val="150000"/>
              </a:lnSpc>
              <a:buFont typeface="Arial" panose="020B0604020202020204" pitchFamily="34" charset="0"/>
              <a:buChar char="•"/>
            </a:pPr>
            <a:r>
              <a:rPr lang="en-CA" sz="1600" b="1" dirty="0">
                <a:solidFill>
                  <a:schemeClr val="bg1"/>
                </a:solidFill>
              </a:rPr>
              <a:t>Injury to self or others</a:t>
            </a: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10253" y="5211492"/>
            <a:ext cx="1500872" cy="1116155"/>
          </a:xfrm>
          <a:prstGeom prst="rect">
            <a:avLst/>
          </a:prstGeom>
        </p:spPr>
      </p:pic>
      <p:sp>
        <p:nvSpPr>
          <p:cNvPr id="21" name="Slide Number Placeholder 20"/>
          <p:cNvSpPr>
            <a:spLocks noGrp="1"/>
          </p:cNvSpPr>
          <p:nvPr>
            <p:ph type="sldNum" sz="quarter" idx="12"/>
          </p:nvPr>
        </p:nvSpPr>
        <p:spPr/>
        <p:txBody>
          <a:bodyPr/>
          <a:lstStyle/>
          <a:p>
            <a:fld id="{5B813401-6721-4377-B494-6B7F69AD44BE}" type="slidenum">
              <a:rPr lang="en-CA" sz="1400" smtClean="0"/>
              <a:pPr/>
              <a:t>63</a:t>
            </a:fld>
            <a:endParaRPr lang="en-CA" sz="1400" dirty="0"/>
          </a:p>
        </p:txBody>
      </p:sp>
    </p:spTree>
    <p:extLst>
      <p:ext uri="{BB962C8B-B14F-4D97-AF65-F5344CB8AC3E}">
        <p14:creationId xmlns:p14="http://schemas.microsoft.com/office/powerpoint/2010/main" val="61838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745" y="1826978"/>
            <a:ext cx="2798071" cy="4325333"/>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121" y="1806700"/>
            <a:ext cx="2219965" cy="4345611"/>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376" y="1784601"/>
            <a:ext cx="2811189" cy="4345611"/>
          </a:xfrm>
          <a:prstGeom prst="rect">
            <a:avLst/>
          </a:prstGeom>
        </p:spPr>
      </p:pic>
      <p:sp>
        <p:nvSpPr>
          <p:cNvPr id="2" name="TextBox 1"/>
          <p:cNvSpPr txBox="1"/>
          <p:nvPr/>
        </p:nvSpPr>
        <p:spPr>
          <a:xfrm>
            <a:off x="348259" y="652386"/>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Hypoactive Senses Lead to Challenging Behaviours</a:t>
            </a:r>
            <a:endParaRPr lang="en-CA" sz="3000" dirty="0">
              <a:solidFill>
                <a:srgbClr val="9A4E15"/>
              </a:solidFill>
              <a:latin typeface="Arial Black" panose="020B0A04020102020204" pitchFamily="34" charset="0"/>
            </a:endParaRPr>
          </a:p>
        </p:txBody>
      </p:sp>
      <p:sp>
        <p:nvSpPr>
          <p:cNvPr id="10" name="TextBox 9"/>
          <p:cNvSpPr txBox="1"/>
          <p:nvPr/>
        </p:nvSpPr>
        <p:spPr>
          <a:xfrm>
            <a:off x="1175660" y="1956707"/>
            <a:ext cx="2397967" cy="4062651"/>
          </a:xfrm>
          <a:prstGeom prst="rect">
            <a:avLst/>
          </a:prstGeom>
          <a:noFill/>
        </p:spPr>
        <p:txBody>
          <a:bodyPr wrap="square" rtlCol="0">
            <a:spAutoFit/>
          </a:bodyPr>
          <a:lstStyle/>
          <a:p>
            <a:pPr algn="ctr"/>
            <a:r>
              <a:rPr lang="en-CA" b="1" dirty="0"/>
              <a:t>Hypoactive Senses</a:t>
            </a:r>
          </a:p>
          <a:p>
            <a:pPr algn="ctr"/>
            <a:r>
              <a:rPr lang="en-CA" sz="1600" b="1" dirty="0"/>
              <a:t>means that</a:t>
            </a:r>
          </a:p>
          <a:p>
            <a:pPr algn="ctr"/>
            <a:r>
              <a:rPr lang="en-CA" sz="1600" b="1" dirty="0"/>
              <a:t>people, objects and places  can be:</a:t>
            </a:r>
          </a:p>
          <a:p>
            <a:pPr>
              <a:lnSpc>
                <a:spcPct val="150000"/>
              </a:lnSpc>
            </a:pPr>
            <a:r>
              <a:rPr lang="en-CA" sz="1600" b="1" dirty="0"/>
              <a:t>e.g.	</a:t>
            </a:r>
          </a:p>
          <a:p>
            <a:pPr lvl="1">
              <a:lnSpc>
                <a:spcPct val="150000"/>
              </a:lnSpc>
              <a:buFont typeface="Arial" pitchFamily="34" charset="0"/>
              <a:buChar char="•"/>
            </a:pPr>
            <a:r>
              <a:rPr lang="en-CA" sz="1600" b="1" dirty="0"/>
              <a:t>    too quiet</a:t>
            </a:r>
          </a:p>
          <a:p>
            <a:pPr lvl="1">
              <a:lnSpc>
                <a:spcPct val="150000"/>
              </a:lnSpc>
              <a:buFont typeface="Arial" pitchFamily="34" charset="0"/>
              <a:buChar char="•"/>
            </a:pPr>
            <a:r>
              <a:rPr lang="en-CA" sz="1600" b="1" dirty="0"/>
              <a:t>    too slow</a:t>
            </a:r>
          </a:p>
          <a:p>
            <a:pPr lvl="1">
              <a:lnSpc>
                <a:spcPct val="150000"/>
              </a:lnSpc>
              <a:buFont typeface="Arial" pitchFamily="34" charset="0"/>
              <a:buChar char="•"/>
            </a:pPr>
            <a:r>
              <a:rPr lang="en-CA" sz="1600" b="1" dirty="0"/>
              <a:t>    too dark</a:t>
            </a:r>
          </a:p>
          <a:p>
            <a:pPr lvl="1">
              <a:lnSpc>
                <a:spcPct val="150000"/>
              </a:lnSpc>
              <a:buFont typeface="Arial" pitchFamily="34" charset="0"/>
              <a:buChar char="•"/>
            </a:pPr>
            <a:r>
              <a:rPr lang="en-CA" sz="1600" b="1" dirty="0"/>
              <a:t>    too loose</a:t>
            </a:r>
          </a:p>
          <a:p>
            <a:pPr lvl="1">
              <a:lnSpc>
                <a:spcPct val="150000"/>
              </a:lnSpc>
              <a:buFont typeface="Arial" pitchFamily="34" charset="0"/>
              <a:buChar char="•"/>
            </a:pPr>
            <a:r>
              <a:rPr lang="en-CA" sz="1600" b="1" dirty="0"/>
              <a:t>    too tickly</a:t>
            </a:r>
          </a:p>
          <a:p>
            <a:pPr lvl="1">
              <a:lnSpc>
                <a:spcPct val="150000"/>
              </a:lnSpc>
              <a:buFont typeface="Arial" pitchFamily="34" charset="0"/>
              <a:buChar char="•"/>
            </a:pPr>
            <a:r>
              <a:rPr lang="en-CA" sz="1600" b="1" dirty="0"/>
              <a:t>   too confusing</a:t>
            </a:r>
          </a:p>
          <a:p>
            <a:pPr lvl="1">
              <a:lnSpc>
                <a:spcPct val="150000"/>
              </a:lnSpc>
              <a:buFont typeface="Arial" pitchFamily="34" charset="0"/>
              <a:buChar char="•"/>
            </a:pPr>
            <a:r>
              <a:rPr lang="en-CA" sz="1600" b="1" dirty="0"/>
              <a:t>   too chaotic  </a:t>
            </a:r>
          </a:p>
        </p:txBody>
      </p:sp>
      <p:sp>
        <p:nvSpPr>
          <p:cNvPr id="11" name="TextBox 10"/>
          <p:cNvSpPr txBox="1"/>
          <p:nvPr/>
        </p:nvSpPr>
        <p:spPr>
          <a:xfrm>
            <a:off x="5047857" y="2995128"/>
            <a:ext cx="1296955" cy="2308324"/>
          </a:xfrm>
          <a:prstGeom prst="rect">
            <a:avLst/>
          </a:prstGeom>
          <a:noFill/>
        </p:spPr>
        <p:txBody>
          <a:bodyPr wrap="square" rtlCol="0">
            <a:spAutoFit/>
          </a:bodyPr>
          <a:lstStyle/>
          <a:p>
            <a:pPr algn="ctr"/>
            <a:r>
              <a:rPr lang="en-CA" b="1" dirty="0"/>
              <a:t>A</a:t>
            </a:r>
          </a:p>
          <a:p>
            <a:pPr algn="ctr"/>
            <a:r>
              <a:rPr lang="en-CA" b="1" dirty="0"/>
              <a:t>N</a:t>
            </a:r>
          </a:p>
          <a:p>
            <a:pPr algn="ctr"/>
            <a:r>
              <a:rPr lang="en-CA" b="1" dirty="0"/>
              <a:t>X</a:t>
            </a:r>
          </a:p>
          <a:p>
            <a:pPr algn="ctr"/>
            <a:r>
              <a:rPr lang="en-CA" b="1" dirty="0"/>
              <a:t>I</a:t>
            </a:r>
          </a:p>
          <a:p>
            <a:pPr algn="ctr"/>
            <a:r>
              <a:rPr lang="en-CA" b="1" dirty="0"/>
              <a:t>E</a:t>
            </a:r>
          </a:p>
          <a:p>
            <a:pPr algn="ctr"/>
            <a:r>
              <a:rPr lang="en-CA" b="1" dirty="0"/>
              <a:t>T</a:t>
            </a:r>
          </a:p>
          <a:p>
            <a:pPr algn="ctr"/>
            <a:r>
              <a:rPr lang="en-CA" b="1" dirty="0"/>
              <a:t>Y </a:t>
            </a:r>
          </a:p>
          <a:p>
            <a:pPr algn="ctr"/>
            <a:endParaRPr lang="en-CA" b="1" dirty="0"/>
          </a:p>
        </p:txBody>
      </p:sp>
      <p:sp>
        <p:nvSpPr>
          <p:cNvPr id="13" name="TextBox 12"/>
          <p:cNvSpPr txBox="1"/>
          <p:nvPr/>
        </p:nvSpPr>
        <p:spPr>
          <a:xfrm>
            <a:off x="3872204" y="3396343"/>
            <a:ext cx="587828" cy="1200329"/>
          </a:xfrm>
          <a:prstGeom prst="rect">
            <a:avLst/>
          </a:prstGeom>
          <a:noFill/>
        </p:spPr>
        <p:txBody>
          <a:bodyPr wrap="square" rtlCol="0">
            <a:spAutoFit/>
          </a:bodyPr>
          <a:lstStyle/>
          <a:p>
            <a:r>
              <a:rPr lang="en-CA" sz="7200" dirty="0"/>
              <a:t>=</a:t>
            </a:r>
          </a:p>
        </p:txBody>
      </p:sp>
      <p:sp>
        <p:nvSpPr>
          <p:cNvPr id="14" name="TextBox 13"/>
          <p:cNvSpPr txBox="1"/>
          <p:nvPr/>
        </p:nvSpPr>
        <p:spPr>
          <a:xfrm>
            <a:off x="6876661" y="3396343"/>
            <a:ext cx="587828" cy="1200329"/>
          </a:xfrm>
          <a:prstGeom prst="rect">
            <a:avLst/>
          </a:prstGeom>
          <a:noFill/>
        </p:spPr>
        <p:txBody>
          <a:bodyPr wrap="square" rtlCol="0">
            <a:spAutoFit/>
          </a:bodyPr>
          <a:lstStyle/>
          <a:p>
            <a:r>
              <a:rPr lang="en-CA" sz="7200" dirty="0"/>
              <a:t>=</a:t>
            </a:r>
          </a:p>
        </p:txBody>
      </p:sp>
      <p:sp>
        <p:nvSpPr>
          <p:cNvPr id="15" name="TextBox 14"/>
          <p:cNvSpPr txBox="1"/>
          <p:nvPr/>
        </p:nvSpPr>
        <p:spPr>
          <a:xfrm>
            <a:off x="7716218" y="1848238"/>
            <a:ext cx="2509935" cy="4247317"/>
          </a:xfrm>
          <a:prstGeom prst="rect">
            <a:avLst/>
          </a:prstGeom>
          <a:noFill/>
        </p:spPr>
        <p:txBody>
          <a:bodyPr wrap="square" rtlCol="0">
            <a:spAutoFit/>
          </a:bodyPr>
          <a:lstStyle/>
          <a:p>
            <a:pPr algn="ctr"/>
            <a:endParaRPr lang="en-CA" b="1" dirty="0">
              <a:solidFill>
                <a:schemeClr val="bg1"/>
              </a:solidFill>
            </a:endParaRPr>
          </a:p>
          <a:p>
            <a:pPr algn="ctr"/>
            <a:r>
              <a:rPr lang="en-CA" b="1" dirty="0">
                <a:solidFill>
                  <a:schemeClr val="bg1"/>
                </a:solidFill>
              </a:rPr>
              <a:t>Agitation, Anger and/or Aggression</a:t>
            </a:r>
          </a:p>
          <a:p>
            <a:pPr>
              <a:lnSpc>
                <a:spcPct val="150000"/>
              </a:lnSpc>
            </a:pPr>
            <a:r>
              <a:rPr lang="en-CA" sz="1600" b="1" dirty="0">
                <a:solidFill>
                  <a:schemeClr val="bg1"/>
                </a:solidFill>
              </a:rPr>
              <a:t>e.g.</a:t>
            </a:r>
          </a:p>
          <a:p>
            <a:pPr marL="285750" lvl="0" indent="-285750">
              <a:lnSpc>
                <a:spcPct val="150000"/>
              </a:lnSpc>
              <a:buFont typeface="Arial" panose="020B0604020202020204" pitchFamily="34" charset="0"/>
              <a:buChar char="•"/>
            </a:pPr>
            <a:r>
              <a:rPr lang="en-CA" sz="1600" b="1" dirty="0">
                <a:solidFill>
                  <a:schemeClr val="bg1"/>
                </a:solidFill>
              </a:rPr>
              <a:t>low energy</a:t>
            </a:r>
          </a:p>
          <a:p>
            <a:pPr marL="285750" lvl="0" indent="-285750">
              <a:lnSpc>
                <a:spcPct val="150000"/>
              </a:lnSpc>
              <a:buFont typeface="Arial" panose="020B0604020202020204" pitchFamily="34" charset="0"/>
              <a:buChar char="•"/>
            </a:pPr>
            <a:r>
              <a:rPr lang="en-CA" sz="1600" b="1" dirty="0">
                <a:solidFill>
                  <a:schemeClr val="bg1"/>
                </a:solidFill>
              </a:rPr>
              <a:t>low motivation</a:t>
            </a:r>
          </a:p>
          <a:p>
            <a:pPr marL="285750" lvl="0" indent="-285750">
              <a:lnSpc>
                <a:spcPct val="150000"/>
              </a:lnSpc>
              <a:buFont typeface="Arial" panose="020B0604020202020204" pitchFamily="34" charset="0"/>
              <a:buChar char="•"/>
            </a:pPr>
            <a:r>
              <a:rPr lang="en-CA" sz="1600" b="1" dirty="0">
                <a:solidFill>
                  <a:schemeClr val="bg1"/>
                </a:solidFill>
              </a:rPr>
              <a:t>quiet/withdrawn</a:t>
            </a:r>
          </a:p>
          <a:p>
            <a:pPr marL="285750" lvl="0" indent="-285750">
              <a:lnSpc>
                <a:spcPct val="150000"/>
              </a:lnSpc>
            </a:pPr>
            <a:r>
              <a:rPr lang="en-CA" sz="1600" b="1" i="1" dirty="0">
                <a:solidFill>
                  <a:schemeClr val="bg1"/>
                </a:solidFill>
              </a:rPr>
              <a:t>Eventually </a:t>
            </a:r>
            <a:r>
              <a:rPr lang="en-CA" sz="1600" b="1" dirty="0">
                <a:solidFill>
                  <a:schemeClr val="bg1"/>
                </a:solidFill>
              </a:rPr>
              <a:t>-  </a:t>
            </a:r>
          </a:p>
          <a:p>
            <a:pPr marL="285750" lvl="0" indent="-285750">
              <a:lnSpc>
                <a:spcPct val="150000"/>
              </a:lnSpc>
              <a:buFont typeface="Arial" panose="020B0604020202020204" pitchFamily="34" charset="0"/>
              <a:buChar char="•"/>
            </a:pPr>
            <a:r>
              <a:rPr lang="en-CA" sz="1600" b="1" dirty="0">
                <a:solidFill>
                  <a:schemeClr val="bg1"/>
                </a:solidFill>
              </a:rPr>
              <a:t>repetitive behaviour</a:t>
            </a:r>
          </a:p>
          <a:p>
            <a:pPr marL="285750" lvl="0" indent="-285750">
              <a:lnSpc>
                <a:spcPct val="150000"/>
              </a:lnSpc>
              <a:buFont typeface="Arial" panose="020B0604020202020204" pitchFamily="34" charset="0"/>
              <a:buChar char="•"/>
            </a:pPr>
            <a:r>
              <a:rPr lang="en-CA" sz="1600" b="1" dirty="0">
                <a:solidFill>
                  <a:schemeClr val="bg1"/>
                </a:solidFill>
              </a:rPr>
              <a:t>challenging behaviour</a:t>
            </a:r>
          </a:p>
          <a:p>
            <a:pPr marL="285750" lvl="0" indent="-285750">
              <a:lnSpc>
                <a:spcPct val="150000"/>
              </a:lnSpc>
              <a:buFont typeface="Arial" panose="020B0604020202020204" pitchFamily="34" charset="0"/>
              <a:buChar char="•"/>
            </a:pPr>
            <a:r>
              <a:rPr lang="en-CA" sz="1600" b="1" dirty="0">
                <a:solidFill>
                  <a:schemeClr val="bg1"/>
                </a:solidFill>
              </a:rPr>
              <a:t>Injury to self or others</a:t>
            </a:r>
          </a:p>
          <a:p>
            <a:pPr marL="285750" lvl="0" indent="-285750">
              <a:lnSpc>
                <a:spcPct val="150000"/>
              </a:lnSpc>
              <a:buFont typeface="Arial" panose="020B0604020202020204" pitchFamily="34" charset="0"/>
              <a:buChar char="•"/>
            </a:pPr>
            <a:endParaRPr lang="en-CA" sz="1600" dirty="0">
              <a:solidFill>
                <a:schemeClr val="bg1"/>
              </a:solidFill>
            </a:endParaRPr>
          </a:p>
        </p:txBody>
      </p:sp>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22129" y="5247118"/>
            <a:ext cx="1500872" cy="1116155"/>
          </a:xfrm>
          <a:prstGeom prst="rect">
            <a:avLst/>
          </a:prstGeom>
        </p:spPr>
      </p:pic>
      <p:sp>
        <p:nvSpPr>
          <p:cNvPr id="17" name="Slide Number Placeholder 16"/>
          <p:cNvSpPr>
            <a:spLocks noGrp="1"/>
          </p:cNvSpPr>
          <p:nvPr>
            <p:ph type="sldNum" sz="quarter" idx="12"/>
          </p:nvPr>
        </p:nvSpPr>
        <p:spPr/>
        <p:txBody>
          <a:bodyPr/>
          <a:lstStyle/>
          <a:p>
            <a:fld id="{5B813401-6721-4377-B494-6B7F69AD44BE}" type="slidenum">
              <a:rPr lang="en-CA" sz="1400" smtClean="0"/>
              <a:pPr/>
              <a:t>64</a:t>
            </a:fld>
            <a:endParaRPr lang="en-CA" sz="1400" dirty="0"/>
          </a:p>
        </p:txBody>
      </p:sp>
    </p:spTree>
    <p:extLst>
      <p:ext uri="{BB962C8B-B14F-4D97-AF65-F5344CB8AC3E}">
        <p14:creationId xmlns:p14="http://schemas.microsoft.com/office/powerpoint/2010/main" val="176180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0" name="Text Box 215070"/>
          <p:cNvSpPr txBox="1">
            <a:spLocks/>
          </p:cNvSpPr>
          <p:nvPr/>
        </p:nvSpPr>
        <p:spPr>
          <a:xfrm>
            <a:off x="6730410" y="489098"/>
            <a:ext cx="5007934" cy="8718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CA" b="1" dirty="0">
                <a:solidFill>
                  <a:schemeClr val="bg1"/>
                </a:solidFill>
              </a:rPr>
              <a:t>   Environmental – supporter’s accommodations,          </a:t>
            </a:r>
          </a:p>
          <a:p>
            <a:r>
              <a:rPr lang="en-CA" b="1" dirty="0">
                <a:solidFill>
                  <a:schemeClr val="bg1"/>
                </a:solidFill>
              </a:rPr>
              <a:t>   behaviour (ABA learning), social interactions and   </a:t>
            </a:r>
          </a:p>
          <a:p>
            <a:r>
              <a:rPr lang="en-CA" b="1" dirty="0">
                <a:solidFill>
                  <a:schemeClr val="bg1"/>
                </a:solidFill>
              </a:rPr>
              <a:t>   contributing to others’ well-being</a:t>
            </a:r>
            <a:endParaRPr lang="en-CA" dirty="0">
              <a:solidFill>
                <a:schemeClr val="bg1"/>
              </a:solidFill>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772747" y="2401491"/>
            <a:ext cx="6419254"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a:t>
            </a:r>
            <a:r>
              <a:rPr lang="en-US" b="1" dirty="0">
                <a:solidFill>
                  <a:schemeClr val="bg1"/>
                </a:solidFill>
              </a:rPr>
              <a:t>from wireless radiation and electromagnetic fields (EMF)</a:t>
            </a:r>
            <a:endParaRPr lang="en-CA" b="1" dirty="0">
              <a:solidFill>
                <a:schemeClr val="bg1"/>
              </a:solidFill>
            </a:endParaRPr>
          </a:p>
          <a:p>
            <a:pPr>
              <a:lnSpc>
                <a:spcPct val="115000"/>
              </a:lnSpc>
              <a:spcAft>
                <a:spcPts val="1000"/>
              </a:spcAft>
            </a:pPr>
            <a:r>
              <a:rPr lang="en-US" sz="1200" dirty="0">
                <a:solidFill>
                  <a:schemeClr val="bg1"/>
                </a:solidFill>
                <a:effectLst/>
                <a:latin typeface="Times New Roman"/>
                <a:ea typeface="Calibri"/>
              </a:rPr>
              <a:t> </a:t>
            </a:r>
            <a:endParaRPr lang="en-CA" sz="1200" dirty="0">
              <a:solidFill>
                <a:schemeClr val="bg1"/>
              </a:solidFill>
              <a:effectLst/>
              <a:latin typeface="Times New Roman"/>
              <a:ea typeface="Calibri"/>
            </a:endParaRPr>
          </a:p>
        </p:txBody>
      </p:sp>
      <p:sp>
        <p:nvSpPr>
          <p:cNvPr id="31" name="Text Box 215069"/>
          <p:cNvSpPr txBox="1">
            <a:spLocks/>
          </p:cNvSpPr>
          <p:nvPr/>
        </p:nvSpPr>
        <p:spPr>
          <a:xfrm>
            <a:off x="6357348" y="1725092"/>
            <a:ext cx="4654843" cy="3357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Sensory integration and processing</a:t>
            </a:r>
            <a:endParaRPr lang="en-CA"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
        <p:nvSpPr>
          <p:cNvPr id="17" name="Slide Number Placeholder 16"/>
          <p:cNvSpPr>
            <a:spLocks noGrp="1"/>
          </p:cNvSpPr>
          <p:nvPr/>
        </p:nvSpPr>
        <p:spPr>
          <a:xfrm>
            <a:off x="690113" y="6492875"/>
            <a:ext cx="7227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B813401-6721-4377-B494-6B7F69AD44BE}" type="slidenum">
              <a:rPr lang="en-CA" sz="1400" smtClean="0"/>
              <a:pPr/>
              <a:t>65</a:t>
            </a:fld>
            <a:endParaRPr lang="en-CA" sz="1400" dirty="0"/>
          </a:p>
        </p:txBody>
      </p:sp>
    </p:spTree>
    <p:extLst>
      <p:ext uri="{BB962C8B-B14F-4D97-AF65-F5344CB8AC3E}">
        <p14:creationId xmlns:p14="http://schemas.microsoft.com/office/powerpoint/2010/main" val="8474142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138865" y="1375283"/>
            <a:ext cx="10018972" cy="4893647"/>
          </a:xfrm>
          <a:prstGeom prst="rect">
            <a:avLst/>
          </a:prstGeom>
          <a:noFill/>
        </p:spPr>
        <p:txBody>
          <a:bodyPr wrap="square" rtlCol="0">
            <a:spAutoFit/>
          </a:bodyPr>
          <a:lstStyle/>
          <a:p>
            <a:endParaRPr lang="en-CA" sz="3200" b="1" dirty="0">
              <a:solidFill>
                <a:schemeClr val="accent2">
                  <a:lumMod val="50000"/>
                </a:schemeClr>
              </a:solidFill>
            </a:endParaRPr>
          </a:p>
          <a:p>
            <a:r>
              <a:rPr lang="en-CA" sz="2800" dirty="0"/>
              <a:t>Communications		– Validate not Vet</a:t>
            </a:r>
          </a:p>
          <a:p>
            <a:r>
              <a:rPr lang="en-CA" sz="2800" dirty="0"/>
              <a:t>Accommodations e.g.	– Limited Choices</a:t>
            </a:r>
          </a:p>
          <a:p>
            <a:r>
              <a:rPr lang="en-CA" sz="2800" dirty="0"/>
              <a:t>				– Avoid ‘No’ </a:t>
            </a:r>
          </a:p>
          <a:p>
            <a:endParaRPr lang="en-CA" sz="2800" dirty="0"/>
          </a:p>
          <a:p>
            <a:r>
              <a:rPr lang="en-CA" sz="2800" dirty="0"/>
              <a:t>Behavioural Learning e.g. – ABA, IBI, Best Practices</a:t>
            </a:r>
          </a:p>
          <a:p>
            <a:endParaRPr lang="en-CA" sz="2800" b="1" dirty="0"/>
          </a:p>
          <a:p>
            <a:r>
              <a:rPr lang="en-CA" sz="2800" dirty="0"/>
              <a:t>Social Interactions e.g. – “Go slow in ways I know”</a:t>
            </a:r>
          </a:p>
          <a:p>
            <a:endParaRPr lang="en-CA" sz="2800" dirty="0"/>
          </a:p>
          <a:p>
            <a:r>
              <a:rPr lang="en-CA" sz="2800" dirty="0"/>
              <a:t>Contributing to Others’ Well-being e.g. – socially valued roles</a:t>
            </a:r>
            <a:r>
              <a:rPr lang="en-CA" sz="3200" dirty="0"/>
              <a:t>               </a:t>
            </a:r>
            <a:endParaRPr lang="en-CA" sz="3200" b="1" dirty="0">
              <a:solidFill>
                <a:srgbClr val="9A4E15"/>
              </a:solidFill>
            </a:endParaRPr>
          </a:p>
          <a:p>
            <a:endParaRPr lang="en-CA" sz="24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61562"/>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66</a:t>
            </a:fld>
            <a:endParaRPr lang="en-CA" sz="1400" dirty="0">
              <a:solidFill>
                <a:prstClr val="black">
                  <a:tint val="75000"/>
                </a:prstClr>
              </a:solidFill>
            </a:endParaRPr>
          </a:p>
        </p:txBody>
      </p:sp>
      <p:sp>
        <p:nvSpPr>
          <p:cNvPr id="6" name="Rectangle 5"/>
          <p:cNvSpPr/>
          <p:nvPr/>
        </p:nvSpPr>
        <p:spPr>
          <a:xfrm>
            <a:off x="1782147" y="634482"/>
            <a:ext cx="8584597" cy="646331"/>
          </a:xfrm>
          <a:prstGeom prst="rect">
            <a:avLst/>
          </a:prstGeom>
          <a:solidFill>
            <a:srgbClr val="9A4E15"/>
          </a:solidFill>
          <a:scene3d>
            <a:camera prst="orthographicFront"/>
            <a:lightRig rig="threePt" dir="t"/>
          </a:scene3d>
          <a:sp3d>
            <a:bevelT/>
          </a:sp3d>
        </p:spPr>
        <p:txBody>
          <a:bodyPr wrap="square" lIns="91440" tIns="45720" rIns="91440" bIns="45720">
            <a:spAutoFit/>
          </a:bodyPr>
          <a:lstStyle/>
          <a:p>
            <a:pPr algn="ctr"/>
            <a:r>
              <a:rPr lang="en-CA" sz="3600" b="1" dirty="0">
                <a:solidFill>
                  <a:schemeClr val="bg1"/>
                </a:solidFill>
              </a:rPr>
              <a:t>Environmental Well-being  </a:t>
            </a:r>
          </a:p>
        </p:txBody>
      </p:sp>
    </p:spTree>
    <p:extLst>
      <p:ext uri="{BB962C8B-B14F-4D97-AF65-F5344CB8AC3E}">
        <p14:creationId xmlns:p14="http://schemas.microsoft.com/office/powerpoint/2010/main" val="71718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 calcmode="lin" valueType="num">
                                      <p:cBhvr additive="base">
                                        <p:cTn id="31" dur="500" fill="hold"/>
                                        <p:tgtEl>
                                          <p:spTgt spid="2">
                                            <p:txEl>
                                              <p:pRg st="7" end="7"/>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 calcmode="lin" valueType="num">
                                      <p:cBhvr additive="base">
                                        <p:cTn id="37" dur="500" fill="hold"/>
                                        <p:tgtEl>
                                          <p:spTgt spid="2">
                                            <p:txEl>
                                              <p:pRg st="9" end="9"/>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9012" y="5197767"/>
            <a:ext cx="1500873" cy="1116155"/>
          </a:xfrm>
          <a:prstGeom prst="rect">
            <a:avLst/>
          </a:prstGeom>
        </p:spPr>
      </p:pic>
      <p:sp>
        <p:nvSpPr>
          <p:cNvPr id="6" name="Rectangle 5"/>
          <p:cNvSpPr/>
          <p:nvPr/>
        </p:nvSpPr>
        <p:spPr>
          <a:xfrm>
            <a:off x="1543709" y="1264949"/>
            <a:ext cx="9210676" cy="2616101"/>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endParaRPr lang="en-US" sz="3600" b="1" dirty="0"/>
          </a:p>
          <a:p>
            <a:pPr algn="ctr"/>
            <a:r>
              <a:rPr lang="en-US" sz="3600" b="1" dirty="0"/>
              <a:t>Stress Inducers and Reducers</a:t>
            </a:r>
          </a:p>
          <a:p>
            <a:pPr algn="ctr"/>
            <a:endParaRPr lang="en-US" sz="3600" b="1" dirty="0"/>
          </a:p>
          <a:p>
            <a:pPr algn="ctr"/>
            <a:r>
              <a:rPr lang="en-US" sz="2400" b="1" dirty="0"/>
              <a:t>Reference CCS Textbook – Page 169 – 175 </a:t>
            </a:r>
          </a:p>
          <a:p>
            <a:pPr algn="ctr"/>
            <a:endParaRPr lang="en-CA" sz="2800" b="1" dirty="0"/>
          </a:p>
        </p:txBody>
      </p:sp>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67</a:t>
            </a:fld>
            <a:endParaRPr lang="en-CA" sz="1400" dirty="0">
              <a:solidFill>
                <a:prstClr val="black">
                  <a:tint val="75000"/>
                </a:prstClr>
              </a:solidFill>
            </a:endParaRPr>
          </a:p>
        </p:txBody>
      </p:sp>
    </p:spTree>
    <p:extLst>
      <p:ext uri="{BB962C8B-B14F-4D97-AF65-F5344CB8AC3E}">
        <p14:creationId xmlns:p14="http://schemas.microsoft.com/office/powerpoint/2010/main" val="42236435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2509" y="1844843"/>
            <a:ext cx="5786982" cy="3941224"/>
          </a:xfrm>
          <a:prstGeom prst="rect">
            <a:avLst/>
          </a:prstGeom>
        </p:spPr>
      </p:pic>
      <p:sp>
        <p:nvSpPr>
          <p:cNvPr id="6" name="TextBox 5"/>
          <p:cNvSpPr txBox="1"/>
          <p:nvPr/>
        </p:nvSpPr>
        <p:spPr>
          <a:xfrm>
            <a:off x="3202509" y="52778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CATCH</a:t>
            </a:r>
            <a:endParaRPr lang="en-CA" sz="2000" dirty="0"/>
          </a:p>
        </p:txBody>
      </p:sp>
      <p:sp>
        <p:nvSpPr>
          <p:cNvPr id="8" name="TextBox 7"/>
          <p:cNvSpPr txBox="1"/>
          <p:nvPr/>
        </p:nvSpPr>
        <p:spPr>
          <a:xfrm>
            <a:off x="-184485" y="5872500"/>
            <a:ext cx="12192000" cy="646331"/>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 “My mindful words and actions are useful, truthful, timely and kind”</a:t>
            </a:r>
            <a:endParaRPr lang="en-CA" dirty="0">
              <a:latin typeface="Times New Roman" panose="02020603050405020304" pitchFamily="18" charset="0"/>
              <a:cs typeface="Times New Roman" panose="02020603050405020304" pitchFamily="18" charset="0"/>
            </a:endParaRPr>
          </a:p>
          <a:p>
            <a:pPr algn="ctr"/>
            <a:endParaRPr lang="en-CA" dirty="0">
              <a:latin typeface="Times New Roman" panose="02020603050405020304" pitchFamily="18" charset="0"/>
              <a:cs typeface="Times New Roman" panose="02020603050405020304" pitchFamily="18" charset="0"/>
            </a:endParaRPr>
          </a:p>
        </p:txBody>
      </p:sp>
      <p:sp>
        <p:nvSpPr>
          <p:cNvPr id="9" name="Rectangle 8"/>
          <p:cNvSpPr/>
          <p:nvPr/>
        </p:nvSpPr>
        <p:spPr>
          <a:xfrm>
            <a:off x="3216326" y="512200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3611251" y="442762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CALM</a:t>
            </a:r>
            <a:endParaRPr lang="en-CA" sz="2000" dirty="0"/>
          </a:p>
        </p:txBody>
      </p:sp>
      <p:sp>
        <p:nvSpPr>
          <p:cNvPr id="11" name="Rectangle 10"/>
          <p:cNvSpPr/>
          <p:nvPr/>
        </p:nvSpPr>
        <p:spPr>
          <a:xfrm>
            <a:off x="3625068" y="4255732"/>
            <a:ext cx="854019" cy="338554"/>
          </a:xfrm>
          <a:prstGeom prst="rect">
            <a:avLst/>
          </a:prstGeom>
        </p:spPr>
        <p:txBody>
          <a:bodyPr wrap="square">
            <a:spAutoFit/>
          </a:bodyPr>
          <a:lstStyle/>
          <a:p>
            <a:r>
              <a:rPr lang="en-CA" sz="1600" b="1" dirty="0"/>
              <a:t>Step 2</a:t>
            </a:r>
          </a:p>
        </p:txBody>
      </p:sp>
      <p:sp>
        <p:nvSpPr>
          <p:cNvPr id="12" name="TextBox 11"/>
          <p:cNvSpPr txBox="1"/>
          <p:nvPr/>
        </p:nvSpPr>
        <p:spPr>
          <a:xfrm>
            <a:off x="4019601" y="367364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CLARIFY AND CHOOSE</a:t>
            </a:r>
            <a:endParaRPr lang="en-CA" sz="2000" dirty="0"/>
          </a:p>
        </p:txBody>
      </p:sp>
      <p:sp>
        <p:nvSpPr>
          <p:cNvPr id="13" name="Rectangle 12"/>
          <p:cNvSpPr/>
          <p:nvPr/>
        </p:nvSpPr>
        <p:spPr>
          <a:xfrm>
            <a:off x="4033418" y="3429563"/>
            <a:ext cx="854019" cy="338554"/>
          </a:xfrm>
          <a:prstGeom prst="rect">
            <a:avLst/>
          </a:prstGeom>
        </p:spPr>
        <p:txBody>
          <a:bodyPr wrap="square">
            <a:spAutoFit/>
          </a:bodyPr>
          <a:lstStyle/>
          <a:p>
            <a:r>
              <a:rPr lang="en-CA" sz="1600" b="1" dirty="0"/>
              <a:t>Step 3</a:t>
            </a:r>
          </a:p>
        </p:txBody>
      </p:sp>
      <p:sp>
        <p:nvSpPr>
          <p:cNvPr id="14" name="TextBox 13"/>
          <p:cNvSpPr txBox="1"/>
          <p:nvPr/>
        </p:nvSpPr>
        <p:spPr>
          <a:xfrm>
            <a:off x="4428343" y="28394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CONSIOUSLY CONNECT</a:t>
            </a:r>
            <a:endParaRPr lang="en-CA" sz="2000" dirty="0"/>
          </a:p>
        </p:txBody>
      </p:sp>
      <p:sp>
        <p:nvSpPr>
          <p:cNvPr id="15" name="Rectangle 14"/>
          <p:cNvSpPr/>
          <p:nvPr/>
        </p:nvSpPr>
        <p:spPr>
          <a:xfrm>
            <a:off x="4442160" y="2595374"/>
            <a:ext cx="854019" cy="338554"/>
          </a:xfrm>
          <a:prstGeom prst="rect">
            <a:avLst/>
          </a:prstGeom>
        </p:spPr>
        <p:txBody>
          <a:bodyPr wrap="square">
            <a:spAutoFit/>
          </a:bodyPr>
          <a:lstStyle/>
          <a:p>
            <a:r>
              <a:rPr lang="en-CA" sz="1600" b="1" dirty="0"/>
              <a:t>Step 4</a:t>
            </a:r>
          </a:p>
        </p:txBody>
      </p:sp>
      <p:sp>
        <p:nvSpPr>
          <p:cNvPr id="16" name="TextBox 15"/>
          <p:cNvSpPr txBox="1"/>
          <p:nvPr/>
        </p:nvSpPr>
        <p:spPr>
          <a:xfrm>
            <a:off x="4789290" y="1864334"/>
            <a:ext cx="3783827" cy="707886"/>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CARING &amp;</a:t>
            </a:r>
          </a:p>
          <a:p>
            <a:pPr algn="ctr"/>
            <a:r>
              <a:rPr lang="en-CA" sz="2000" dirty="0">
                <a:ln w="12700">
                  <a:solidFill>
                    <a:schemeClr val="tx1"/>
                  </a:solidFill>
                </a:ln>
                <a:solidFill>
                  <a:schemeClr val="bg1"/>
                </a:solidFill>
                <a:latin typeface="Arial Black" pitchFamily="34" charset="0"/>
              </a:rPr>
              <a:t>COMPETENT SERVICES</a:t>
            </a:r>
            <a:endParaRPr lang="en-CA" sz="2000" dirty="0"/>
          </a:p>
        </p:txBody>
      </p:sp>
      <p:sp>
        <p:nvSpPr>
          <p:cNvPr id="17" name="Rectangle 16"/>
          <p:cNvSpPr/>
          <p:nvPr/>
        </p:nvSpPr>
        <p:spPr>
          <a:xfrm>
            <a:off x="4803107" y="1876927"/>
            <a:ext cx="854019" cy="338554"/>
          </a:xfrm>
          <a:prstGeom prst="rect">
            <a:avLst/>
          </a:prstGeom>
        </p:spPr>
        <p:txBody>
          <a:bodyPr wrap="square">
            <a:spAutoFit/>
          </a:bodyPr>
          <a:lstStyle/>
          <a:p>
            <a:r>
              <a:rPr lang="en-CA" sz="1600" b="1" dirty="0"/>
              <a:t>Step 5</a:t>
            </a:r>
          </a:p>
        </p:txBody>
      </p:sp>
      <p:sp>
        <p:nvSpPr>
          <p:cNvPr id="18" name="TextBox 17"/>
          <p:cNvSpPr txBox="1"/>
          <p:nvPr/>
        </p:nvSpPr>
        <p:spPr>
          <a:xfrm>
            <a:off x="0" y="473243"/>
            <a:ext cx="12192000" cy="646331"/>
          </a:xfrm>
          <a:prstGeom prst="rect">
            <a:avLst/>
          </a:prstGeom>
          <a:noFill/>
        </p:spPr>
        <p:txBody>
          <a:bodyPr wrap="square" rtlCol="0">
            <a:spAutoFit/>
          </a:bodyPr>
          <a:lstStyle/>
          <a:p>
            <a:pPr algn="ctr"/>
            <a:r>
              <a:rPr lang="en-CA" sz="3600" dirty="0">
                <a:latin typeface="AR JULIAN" panose="02000000000000000000" pitchFamily="2" charset="0"/>
              </a:rPr>
              <a:t>The 5 Step Conscious Care and Support Process</a:t>
            </a:r>
          </a:p>
        </p:txBody>
      </p:sp>
      <p:sp>
        <p:nvSpPr>
          <p:cNvPr id="19" name="Slide Number Placeholder 18"/>
          <p:cNvSpPr>
            <a:spLocks noGrp="1"/>
          </p:cNvSpPr>
          <p:nvPr>
            <p:ph type="sldNum" sz="quarter" idx="12"/>
          </p:nvPr>
        </p:nvSpPr>
        <p:spPr>
          <a:xfrm>
            <a:off x="10664042" y="6356350"/>
            <a:ext cx="689758" cy="365125"/>
          </a:xfrm>
        </p:spPr>
        <p:txBody>
          <a:bodyPr/>
          <a:lstStyle/>
          <a:p>
            <a:fld id="{AFE74BE6-3F01-4C25-9B60-2EB5994FEE56}" type="slidenum">
              <a:rPr lang="en-CA" sz="1400" smtClean="0"/>
              <a:pPr/>
              <a:t>68</a:t>
            </a:fld>
            <a:endParaRPr lang="en-CA" sz="1400" dirty="0"/>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4117"/>
            <a:ext cx="1500872" cy="1116155"/>
          </a:xfrm>
          <a:prstGeom prst="rect">
            <a:avLst/>
          </a:prstGeom>
        </p:spPr>
      </p:pic>
    </p:spTree>
    <p:extLst>
      <p:ext uri="{BB962C8B-B14F-4D97-AF65-F5344CB8AC3E}">
        <p14:creationId xmlns:p14="http://schemas.microsoft.com/office/powerpoint/2010/main" val="210886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P spid="1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793102" y="671804"/>
            <a:ext cx="10232861" cy="584775"/>
          </a:xfrm>
          <a:prstGeom prst="rect">
            <a:avLst/>
          </a:prstGeom>
          <a:noFill/>
        </p:spPr>
        <p:txBody>
          <a:bodyPr wrap="square" rtlCol="0">
            <a:spAutoFit/>
          </a:bodyPr>
          <a:lstStyle/>
          <a:p>
            <a:pPr marL="514350" indent="-514350" algn="just"/>
            <a:r>
              <a:rPr lang="en-CA" sz="3200" b="1" dirty="0">
                <a:ea typeface="Calibri"/>
                <a:cs typeface="Times New Roman"/>
              </a:rPr>
              <a:t>What My Symptoms Are Saying:</a:t>
            </a:r>
            <a:endParaRPr lang="en-CA" sz="32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8399"/>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69</a:t>
            </a:fld>
            <a:endParaRPr lang="en-CA" sz="1400" dirty="0">
              <a:solidFill>
                <a:prstClr val="black">
                  <a:tint val="75000"/>
                </a:prstClr>
              </a:solidFill>
            </a:endParaRPr>
          </a:p>
        </p:txBody>
      </p:sp>
      <p:sp>
        <p:nvSpPr>
          <p:cNvPr id="8" name="TextBox 7">
            <a:extLst>
              <a:ext uri="{FF2B5EF4-FFF2-40B4-BE49-F238E27FC236}">
                <a16:creationId xmlns:a16="http://schemas.microsoft.com/office/drawing/2014/main" id="{702DB074-1CF2-44E6-8EDF-52848E735B43}"/>
              </a:ext>
            </a:extLst>
          </p:cNvPr>
          <p:cNvSpPr txBox="1"/>
          <p:nvPr/>
        </p:nvSpPr>
        <p:spPr>
          <a:xfrm>
            <a:off x="882873" y="1614194"/>
            <a:ext cx="9422756" cy="3965263"/>
          </a:xfrm>
          <a:prstGeom prst="rect">
            <a:avLst/>
          </a:prstGeom>
          <a:solidFill>
            <a:schemeClr val="accent6">
              <a:lumMod val="50000"/>
            </a:schemeClr>
          </a:solidFill>
        </p:spPr>
        <p:txBody>
          <a:bodyPr wrap="square" rtlCol="0">
            <a:spAutoFit/>
          </a:bodyPr>
          <a:lstStyle/>
          <a:p>
            <a:pPr marL="457200" indent="-457200"/>
            <a:r>
              <a:rPr lang="en-CA" sz="2800" b="1" i="1" dirty="0">
                <a:solidFill>
                  <a:schemeClr val="bg1"/>
                </a:solidFill>
                <a:ea typeface="Calibri"/>
                <a:cs typeface="Times New Roman"/>
              </a:rPr>
              <a:t>“Even though I don’t control them, most of my behavioural</a:t>
            </a:r>
          </a:p>
          <a:p>
            <a:pPr marL="457200" indent="-457200"/>
            <a:r>
              <a:rPr lang="en-CA" sz="2800" b="1" i="1" dirty="0">
                <a:solidFill>
                  <a:schemeClr val="bg1"/>
                </a:solidFill>
                <a:ea typeface="Calibri"/>
                <a:cs typeface="Times New Roman"/>
              </a:rPr>
              <a:t>symptoms are messages to you.  My nervous system is asking </a:t>
            </a:r>
          </a:p>
          <a:p>
            <a:pPr marL="457200" indent="-457200"/>
            <a:r>
              <a:rPr lang="en-CA" sz="2800" b="1" i="1" dirty="0">
                <a:solidFill>
                  <a:schemeClr val="bg1"/>
                </a:solidFill>
                <a:ea typeface="Calibri"/>
                <a:cs typeface="Times New Roman"/>
              </a:rPr>
              <a:t>you for certain kinds of support to have its specific needs met.  </a:t>
            </a:r>
          </a:p>
          <a:p>
            <a:pPr marL="457200" indent="-457200"/>
            <a:r>
              <a:rPr lang="en-CA" sz="2800" b="1" i="1" dirty="0">
                <a:solidFill>
                  <a:schemeClr val="bg1"/>
                </a:solidFill>
                <a:ea typeface="Calibri"/>
                <a:cs typeface="Times New Roman"/>
              </a:rPr>
              <a:t>Please listen to what it is doing.  If you don’t, I can’t stop it</a:t>
            </a:r>
          </a:p>
          <a:p>
            <a:pPr marL="457200" indent="-457200"/>
            <a:r>
              <a:rPr lang="en-CA" sz="2800" b="1" i="1" dirty="0">
                <a:solidFill>
                  <a:schemeClr val="bg1"/>
                </a:solidFill>
                <a:ea typeface="Calibri"/>
                <a:cs typeface="Times New Roman"/>
              </a:rPr>
              <a:t>from becoming anxious and frightened.  And the main way </a:t>
            </a:r>
          </a:p>
          <a:p>
            <a:pPr marL="457200" indent="-457200"/>
            <a:r>
              <a:rPr lang="en-CA" sz="2800" b="1" i="1" dirty="0">
                <a:solidFill>
                  <a:schemeClr val="bg1"/>
                </a:solidFill>
                <a:ea typeface="Calibri"/>
                <a:cs typeface="Times New Roman"/>
              </a:rPr>
              <a:t>that it has learned to calm its fears is to get irritated, angry </a:t>
            </a:r>
          </a:p>
          <a:p>
            <a:pPr marL="457200" indent="-457200"/>
            <a:r>
              <a:rPr lang="en-CA" sz="2800" b="1" i="1" dirty="0">
                <a:solidFill>
                  <a:schemeClr val="bg1"/>
                </a:solidFill>
                <a:ea typeface="Calibri"/>
                <a:cs typeface="Times New Roman"/>
              </a:rPr>
              <a:t>and even aggressive.  I hate when it does that but the calm </a:t>
            </a:r>
          </a:p>
          <a:p>
            <a:pPr marL="457200" indent="-457200"/>
            <a:r>
              <a:rPr lang="en-CA" sz="2800" b="1" i="1" dirty="0">
                <a:solidFill>
                  <a:schemeClr val="bg1"/>
                </a:solidFill>
                <a:ea typeface="Calibri"/>
                <a:cs typeface="Times New Roman"/>
              </a:rPr>
              <a:t>that follows my aggression makes me feel normal again. </a:t>
            </a:r>
          </a:p>
          <a:p>
            <a:pPr marL="457200" indent="-457200"/>
            <a:r>
              <a:rPr lang="en-CA" sz="2800" b="1" i="1" dirty="0">
                <a:solidFill>
                  <a:schemeClr val="bg1"/>
                </a:solidFill>
                <a:ea typeface="Calibri"/>
                <a:cs typeface="Times New Roman"/>
              </a:rPr>
              <a:t>Please help me to find a better way.”</a:t>
            </a:r>
            <a:r>
              <a:rPr lang="en-CA" sz="2800" b="1" i="1" dirty="0">
                <a:solidFill>
                  <a:srgbClr val="9A4E15"/>
                </a:solidFill>
                <a:ea typeface="Calibri"/>
                <a:cs typeface="Times New Roman"/>
              </a:rPr>
              <a:t>   </a:t>
            </a:r>
            <a:endParaRPr lang="en-CA" sz="2400" i="1" dirty="0">
              <a:solidFill>
                <a:schemeClr val="bg1"/>
              </a:solidFill>
            </a:endParaRPr>
          </a:p>
        </p:txBody>
      </p:sp>
    </p:spTree>
    <p:extLst>
      <p:ext uri="{BB962C8B-B14F-4D97-AF65-F5344CB8AC3E}">
        <p14:creationId xmlns:p14="http://schemas.microsoft.com/office/powerpoint/2010/main" val="194022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1"/>
            <a:ext cx="12192000" cy="6858000"/>
          </a:xfrm>
          <a:prstGeom prst="rect">
            <a:avLst/>
          </a:prstGeom>
          <a:gradFill flip="none" rotWithShape="1">
            <a:gsLst>
              <a:gs pos="0">
                <a:schemeClr val="accent3">
                  <a:lumMod val="0"/>
                  <a:lumOff val="100000"/>
                </a:schemeClr>
              </a:gs>
              <a:gs pos="60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TextBox 2"/>
          <p:cNvSpPr txBox="1"/>
          <p:nvPr/>
        </p:nvSpPr>
        <p:spPr>
          <a:xfrm>
            <a:off x="409902" y="2"/>
            <a:ext cx="11387959" cy="1220847"/>
          </a:xfrm>
          <a:prstGeom prst="rect">
            <a:avLst/>
          </a:prstGeom>
          <a:noFill/>
        </p:spPr>
        <p:txBody>
          <a:bodyPr wrap="square" rtlCol="0">
            <a:spAutoFit/>
          </a:bodyPr>
          <a:lstStyle/>
          <a:p>
            <a:pPr marL="742950" indent="-742950" algn="ctr">
              <a:lnSpc>
                <a:spcPts val="2200"/>
              </a:lnSpc>
            </a:pPr>
            <a:endParaRPr lang="en-CA" sz="3600" b="1" dirty="0"/>
          </a:p>
          <a:p>
            <a:pPr marL="742950" indent="-742950" algn="ctr">
              <a:lnSpc>
                <a:spcPts val="2200"/>
              </a:lnSpc>
            </a:pPr>
            <a:endParaRPr lang="en-CA" sz="3600" b="1" dirty="0"/>
          </a:p>
          <a:p>
            <a:pPr marL="742950" indent="-742950" algn="ctr">
              <a:lnSpc>
                <a:spcPts val="2200"/>
              </a:lnSpc>
            </a:pPr>
            <a:r>
              <a:rPr lang="en-CA" sz="3600" b="1" dirty="0"/>
              <a:t>Facts About Autism and Other Developmental Disabilities</a:t>
            </a:r>
          </a:p>
          <a:p>
            <a:pPr marL="742950" indent="-742950" algn="ctr">
              <a:lnSpc>
                <a:spcPts val="2200"/>
              </a:lnSpc>
            </a:pPr>
            <a:endParaRPr lang="en-CA" sz="3600" b="1" dirty="0"/>
          </a:p>
        </p:txBody>
      </p:sp>
      <p:sp>
        <p:nvSpPr>
          <p:cNvPr id="4" name="TextBox 3"/>
          <p:cNvSpPr txBox="1"/>
          <p:nvPr/>
        </p:nvSpPr>
        <p:spPr>
          <a:xfrm>
            <a:off x="4301947" y="1607002"/>
            <a:ext cx="5696607" cy="707886"/>
          </a:xfrm>
          <a:prstGeom prst="rect">
            <a:avLst/>
          </a:prstGeom>
          <a:noFill/>
          <a:ln>
            <a:noFill/>
          </a:ln>
          <a:effectLst/>
        </p:spPr>
        <p:txBody>
          <a:bodyPr wrap="square" rtlCol="0">
            <a:spAutoFit/>
          </a:bodyPr>
          <a:lstStyle/>
          <a:p>
            <a:pPr lvl="0">
              <a:lnSpc>
                <a:spcPts val="2400"/>
              </a:lnSpc>
            </a:pPr>
            <a:r>
              <a:rPr lang="en-CA" sz="2400" i="1" dirty="0"/>
              <a:t>The American Academy of Pediatrics dedicated to the health of all children.</a:t>
            </a:r>
          </a:p>
        </p:txBody>
      </p:sp>
      <p:pic>
        <p:nvPicPr>
          <p:cNvPr id="5122" name="Picture 2" descr="http://www.babyledweaningblog.com/wp-content/uploads/2011/03/circl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9441" y="1272474"/>
            <a:ext cx="1410465" cy="132913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09901" y="5566024"/>
            <a:ext cx="11603423" cy="707886"/>
          </a:xfrm>
          <a:prstGeom prst="rect">
            <a:avLst/>
          </a:prstGeom>
          <a:noFill/>
          <a:ln>
            <a:noFill/>
          </a:ln>
          <a:effectLst/>
        </p:spPr>
        <p:txBody>
          <a:bodyPr wrap="square" rtlCol="0">
            <a:spAutoFit/>
          </a:bodyPr>
          <a:lstStyle/>
          <a:p>
            <a:pPr lvl="0">
              <a:lnSpc>
                <a:spcPts val="2400"/>
              </a:lnSpc>
            </a:pPr>
            <a:r>
              <a:rPr lang="en-CA" sz="2000" dirty="0"/>
              <a:t>(Buie, T., Harvard Medical School – Professional of the Year, Autism Society of America, 2009).  Reference: Evaluation, Diagnosis and Treatment of Gastrointestinal Disorders in Individuals with ASD; A Consensus Report.</a:t>
            </a:r>
            <a:endParaRPr lang="en-CA" sz="2400" dirty="0"/>
          </a:p>
        </p:txBody>
      </p:sp>
      <p:sp>
        <p:nvSpPr>
          <p:cNvPr id="5" name="TextBox 4"/>
          <p:cNvSpPr txBox="1"/>
          <p:nvPr/>
        </p:nvSpPr>
        <p:spPr>
          <a:xfrm>
            <a:off x="1262108" y="2855997"/>
            <a:ext cx="9667783" cy="2308324"/>
          </a:xfrm>
          <a:prstGeom prst="rect">
            <a:avLst/>
          </a:prstGeom>
          <a:solidFill>
            <a:srgbClr val="9A4E15"/>
          </a:solidFill>
        </p:spPr>
        <p:txBody>
          <a:bodyPr wrap="square" rtlCol="0">
            <a:spAutoFit/>
          </a:bodyPr>
          <a:lstStyle/>
          <a:p>
            <a:pPr lvl="0" algn="just"/>
            <a:r>
              <a:rPr lang="en-CA" sz="2400" b="1" dirty="0">
                <a:solidFill>
                  <a:schemeClr val="bg1"/>
                </a:solidFill>
              </a:rPr>
              <a:t>“Autism </a:t>
            </a:r>
            <a:r>
              <a:rPr lang="en-CA" sz="2400" b="1" u="sng" dirty="0">
                <a:solidFill>
                  <a:schemeClr val="bg1"/>
                </a:solidFill>
              </a:rPr>
              <a:t>behaviours</a:t>
            </a:r>
            <a:r>
              <a:rPr lang="en-CA" sz="2400" b="1" dirty="0">
                <a:solidFill>
                  <a:schemeClr val="bg1"/>
                </a:solidFill>
              </a:rPr>
              <a:t> have been adopted as unofficial criteria in the assessment of Autism, but there is </a:t>
            </a:r>
            <a:r>
              <a:rPr lang="en-CA" sz="2400" b="1" u="sng" dirty="0">
                <a:solidFill>
                  <a:schemeClr val="bg1"/>
                </a:solidFill>
              </a:rPr>
              <a:t>no evidence</a:t>
            </a:r>
            <a:r>
              <a:rPr lang="en-CA" sz="2400" b="1" dirty="0">
                <a:solidFill>
                  <a:schemeClr val="bg1"/>
                </a:solidFill>
              </a:rPr>
              <a:t> supporting the attribution of behaviours such as head banging, aggression and night waking to the pathophysiology of Autism. Parents and supporters should be aware that these maybe the primary or sole symptom of underlying (bio) medical conditions.” (Buie et al, 2010)</a:t>
            </a:r>
          </a:p>
        </p:txBody>
      </p:sp>
      <p:sp>
        <p:nvSpPr>
          <p:cNvPr id="10" name="Slide Number Placeholder 9"/>
          <p:cNvSpPr>
            <a:spLocks noGrp="1"/>
          </p:cNvSpPr>
          <p:nvPr>
            <p:ph type="sldNum" sz="quarter" idx="12"/>
          </p:nvPr>
        </p:nvSpPr>
        <p:spPr/>
        <p:txBody>
          <a:bodyPr/>
          <a:lstStyle/>
          <a:p>
            <a:fld id="{AFE74BE6-3F01-4C25-9B60-2EB5994FEE56}" type="slidenum">
              <a:rPr lang="en-CA" sz="1400" smtClean="0"/>
              <a:pPr/>
              <a:t>7</a:t>
            </a:fld>
            <a:endParaRPr lang="en-CA" sz="1400" dirty="0"/>
          </a:p>
        </p:txBody>
      </p:sp>
    </p:spTree>
    <p:extLst>
      <p:ext uri="{BB962C8B-B14F-4D97-AF65-F5344CB8AC3E}">
        <p14:creationId xmlns:p14="http://schemas.microsoft.com/office/powerpoint/2010/main" val="139207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67951"/>
            <a:ext cx="12192000" cy="7249886"/>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70</a:t>
            </a:fld>
            <a:endParaRPr lang="en-CA" sz="1400" dirty="0">
              <a:solidFill>
                <a:prstClr val="black">
                  <a:tint val="75000"/>
                </a:prstClr>
              </a:solidFill>
            </a:endParaRPr>
          </a:p>
        </p:txBody>
      </p:sp>
      <p:sp>
        <p:nvSpPr>
          <p:cNvPr id="7" name="TextBox 1">
            <a:extLst>
              <a:ext uri="{FF2B5EF4-FFF2-40B4-BE49-F238E27FC236}">
                <a16:creationId xmlns:a16="http://schemas.microsoft.com/office/drawing/2014/main" id="{1CEED708-0E59-4B20-92E9-15571A62E0FA}"/>
              </a:ext>
            </a:extLst>
          </p:cNvPr>
          <p:cNvSpPr txBox="1"/>
          <p:nvPr/>
        </p:nvSpPr>
        <p:spPr>
          <a:xfrm>
            <a:off x="734390" y="501548"/>
            <a:ext cx="10514426" cy="49245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dirty="0"/>
              <a:t>Through Substantial and Sustainable Supporters’ &amp; Leaders’:</a:t>
            </a:r>
          </a:p>
          <a:p>
            <a:endParaRPr lang="en-US" sz="2000" dirty="0"/>
          </a:p>
          <a:p>
            <a:pPr lvl="2">
              <a:buFont typeface="Arial" pitchFamily="34" charset="0"/>
              <a:buChar char="•"/>
            </a:pPr>
            <a:r>
              <a:rPr lang="en-US" sz="3600" dirty="0"/>
              <a:t>	</a:t>
            </a:r>
            <a:r>
              <a:rPr lang="en-US" sz="3200" dirty="0"/>
              <a:t>Training in Evidence Based Best Practices;</a:t>
            </a:r>
          </a:p>
          <a:p>
            <a:pPr lvl="2">
              <a:buFont typeface="Arial" pitchFamily="34" charset="0"/>
              <a:buChar char="•"/>
            </a:pPr>
            <a:r>
              <a:rPr lang="en-US" sz="3200" dirty="0"/>
              <a:t>        Development in Conscious Self-regulation;</a:t>
            </a:r>
          </a:p>
          <a:p>
            <a:pPr lvl="2"/>
            <a:endParaRPr lang="en-US" sz="3200" dirty="0"/>
          </a:p>
          <a:p>
            <a:pPr lvl="2" algn="ctr"/>
            <a:r>
              <a:rPr lang="en-US" sz="3200" dirty="0"/>
              <a:t>Resulting in Competence &amp; Commitment – </a:t>
            </a:r>
          </a:p>
          <a:p>
            <a:pPr lvl="2" algn="ctr"/>
            <a:r>
              <a:rPr lang="en-US" sz="3200" dirty="0"/>
              <a:t> </a:t>
            </a:r>
            <a:endParaRPr lang="en-US" sz="3600" dirty="0"/>
          </a:p>
          <a:p>
            <a:pPr lvl="2" algn="ctr"/>
            <a:r>
              <a:rPr lang="en-US" sz="3200" dirty="0"/>
              <a:t>People Supported</a:t>
            </a:r>
          </a:p>
          <a:p>
            <a:pPr lvl="2" algn="ctr"/>
            <a:r>
              <a:rPr lang="en-US" sz="3200" b="1" dirty="0">
                <a:solidFill>
                  <a:srgbClr val="9A4E15"/>
                </a:solidFill>
              </a:rPr>
              <a:t>Will</a:t>
            </a:r>
          </a:p>
          <a:p>
            <a:pPr algn="ctr"/>
            <a:r>
              <a:rPr lang="en-CA" sz="3200" dirty="0"/>
              <a:t>Live to Their Fullest Mind, Body and Spiritual Potential.</a:t>
            </a:r>
          </a:p>
        </p:txBody>
      </p:sp>
    </p:spTree>
    <p:extLst>
      <p:ext uri="{BB962C8B-B14F-4D97-AF65-F5344CB8AC3E}">
        <p14:creationId xmlns:p14="http://schemas.microsoft.com/office/powerpoint/2010/main" val="117098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379483" y="1411014"/>
            <a:ext cx="9490841" cy="1077218"/>
          </a:xfrm>
          <a:prstGeom prst="rect">
            <a:avLst/>
          </a:prstGeom>
          <a:noFill/>
        </p:spPr>
        <p:txBody>
          <a:bodyPr wrap="square" rtlCol="0">
            <a:spAutoFit/>
          </a:bodyPr>
          <a:lstStyle/>
          <a:p>
            <a:r>
              <a:rPr lang="en-US" sz="3200" b="1" dirty="0"/>
              <a:t>Autism Study Finds High Rates of Unmet Healthcare Needs; Suggests Public Policy Solutions</a:t>
            </a:r>
            <a:endParaRPr lang="en-CA" sz="3200" b="1" dirty="0"/>
          </a:p>
        </p:txBody>
      </p:sp>
      <p:sp>
        <p:nvSpPr>
          <p:cNvPr id="3" name="TextBox 2"/>
          <p:cNvSpPr txBox="1"/>
          <p:nvPr/>
        </p:nvSpPr>
        <p:spPr>
          <a:xfrm>
            <a:off x="1379482" y="2693592"/>
            <a:ext cx="9380483" cy="2308324"/>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r>
              <a:rPr lang="en-US" sz="2400" b="1" dirty="0">
                <a:solidFill>
                  <a:schemeClr val="bg1"/>
                </a:solidFill>
              </a:rPr>
              <a:t>Complex Healthcare Needs</a:t>
            </a:r>
          </a:p>
          <a:p>
            <a:r>
              <a:rPr lang="en-US" sz="2400" b="1" dirty="0">
                <a:solidFill>
                  <a:schemeClr val="bg1"/>
                </a:solidFill>
              </a:rPr>
              <a:t>According to the national survey, 93 percent of children with autism have one or more co-occurring health conditions. This finding is backed by considerable research associating autism with high rates of many medical and mental health issues, including seizures (epilepsy), digestive disorders, disrupted sleep, anxiety and depression, among others.</a:t>
            </a:r>
          </a:p>
        </p:txBody>
      </p:sp>
      <p:pic>
        <p:nvPicPr>
          <p:cNvPr id="4" name="Picture 2" descr="Autism Speaks">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247" y="227425"/>
            <a:ext cx="2245655" cy="9651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68437" y="5263201"/>
            <a:ext cx="1500677"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8</a:t>
            </a:fld>
            <a:endParaRPr lang="en-CA" sz="1400" dirty="0"/>
          </a:p>
        </p:txBody>
      </p:sp>
      <p:sp>
        <p:nvSpPr>
          <p:cNvPr id="7" name="TextBox 6"/>
          <p:cNvSpPr txBox="1"/>
          <p:nvPr/>
        </p:nvSpPr>
        <p:spPr>
          <a:xfrm>
            <a:off x="1504950" y="5263201"/>
            <a:ext cx="7724775" cy="646331"/>
          </a:xfrm>
          <a:prstGeom prst="rect">
            <a:avLst/>
          </a:prstGeom>
          <a:noFill/>
        </p:spPr>
        <p:txBody>
          <a:bodyPr wrap="square" rtlCol="0">
            <a:spAutoFit/>
          </a:bodyPr>
          <a:lstStyle/>
          <a:p>
            <a:r>
              <a:rPr lang="en-US" i="1" dirty="0"/>
              <a:t>See “Autism and Health: A special report by Autism Speaks”, 2017</a:t>
            </a:r>
          </a:p>
          <a:p>
            <a:endParaRPr lang="en-CA" dirty="0"/>
          </a:p>
        </p:txBody>
      </p:sp>
    </p:spTree>
    <p:extLst>
      <p:ext uri="{BB962C8B-B14F-4D97-AF65-F5344CB8AC3E}">
        <p14:creationId xmlns:p14="http://schemas.microsoft.com/office/powerpoint/2010/main" val="83639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87"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9074" y="5225101"/>
            <a:ext cx="1500677" cy="1116155"/>
          </a:xfrm>
          <a:prstGeom prst="rect">
            <a:avLst/>
          </a:prstGeom>
        </p:spPr>
      </p:pic>
      <p:sp>
        <p:nvSpPr>
          <p:cNvPr id="2" name="TextBox 1"/>
          <p:cNvSpPr txBox="1"/>
          <p:nvPr/>
        </p:nvSpPr>
        <p:spPr>
          <a:xfrm>
            <a:off x="764628" y="559676"/>
            <a:ext cx="10499834" cy="954107"/>
          </a:xfrm>
          <a:prstGeom prst="rect">
            <a:avLst/>
          </a:prstGeom>
          <a:noFill/>
        </p:spPr>
        <p:txBody>
          <a:bodyPr wrap="square" rtlCol="0">
            <a:spAutoFit/>
          </a:bodyPr>
          <a:lstStyle/>
          <a:p>
            <a:r>
              <a:rPr lang="en-CA" sz="3200" b="1" dirty="0"/>
              <a:t>Dr. Theresa Hamlin, </a:t>
            </a:r>
          </a:p>
          <a:p>
            <a:r>
              <a:rPr lang="en-CA" sz="2400" b="1" dirty="0"/>
              <a:t>Associate Executive Director at The Center for Discovery  </a:t>
            </a:r>
          </a:p>
        </p:txBody>
      </p:sp>
      <p:sp>
        <p:nvSpPr>
          <p:cNvPr id="3" name="TextBox 2"/>
          <p:cNvSpPr txBox="1"/>
          <p:nvPr/>
        </p:nvSpPr>
        <p:spPr>
          <a:xfrm>
            <a:off x="906517" y="1749972"/>
            <a:ext cx="9451428" cy="3247043"/>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r>
              <a:rPr lang="en-CA" sz="2000" b="1" dirty="0">
                <a:solidFill>
                  <a:schemeClr val="bg1"/>
                </a:solidFill>
              </a:rPr>
              <a:t>It’s well documented, but not well understood that people with Autism suffer from a whole host of chronic problems such as:</a:t>
            </a:r>
          </a:p>
          <a:p>
            <a:pPr marL="285750" indent="-285750">
              <a:spcAft>
                <a:spcPts val="500"/>
              </a:spcAft>
              <a:buFont typeface="Arial" panose="020B0604020202020204" pitchFamily="34" charset="0"/>
              <a:buChar char="•"/>
            </a:pPr>
            <a:r>
              <a:rPr lang="en-CA" sz="2000" b="1" dirty="0">
                <a:solidFill>
                  <a:schemeClr val="bg1"/>
                </a:solidFill>
              </a:rPr>
              <a:t>brain and body inflammation</a:t>
            </a:r>
          </a:p>
          <a:p>
            <a:pPr marL="285750" indent="-285750">
              <a:spcAft>
                <a:spcPts val="500"/>
              </a:spcAft>
              <a:buFont typeface="Arial" panose="020B0604020202020204" pitchFamily="34" charset="0"/>
              <a:buChar char="•"/>
            </a:pPr>
            <a:r>
              <a:rPr lang="en-CA" sz="2000" b="1" dirty="0">
                <a:solidFill>
                  <a:schemeClr val="bg1"/>
                </a:solidFill>
              </a:rPr>
              <a:t>gastrointestinal and metabolic problems</a:t>
            </a:r>
          </a:p>
          <a:p>
            <a:pPr marL="285750" indent="-285750">
              <a:spcAft>
                <a:spcPts val="500"/>
              </a:spcAft>
              <a:buFont typeface="Arial" panose="020B0604020202020204" pitchFamily="34" charset="0"/>
              <a:buChar char="•"/>
            </a:pPr>
            <a:r>
              <a:rPr lang="en-CA" sz="2000" b="1" dirty="0">
                <a:solidFill>
                  <a:schemeClr val="bg1"/>
                </a:solidFill>
              </a:rPr>
              <a:t>seizures</a:t>
            </a:r>
          </a:p>
          <a:p>
            <a:pPr marL="285750" indent="-285750">
              <a:spcAft>
                <a:spcPts val="500"/>
              </a:spcAft>
              <a:buFont typeface="Arial" panose="020B0604020202020204" pitchFamily="34" charset="0"/>
              <a:buChar char="•"/>
            </a:pPr>
            <a:r>
              <a:rPr lang="en-CA" sz="2000" b="1" dirty="0">
                <a:solidFill>
                  <a:schemeClr val="bg1"/>
                </a:solidFill>
              </a:rPr>
              <a:t>sleep problems</a:t>
            </a:r>
          </a:p>
          <a:p>
            <a:pPr marL="285750" indent="-285750">
              <a:spcAft>
                <a:spcPts val="500"/>
              </a:spcAft>
              <a:buFont typeface="Arial" panose="020B0604020202020204" pitchFamily="34" charset="0"/>
              <a:buChar char="•"/>
            </a:pPr>
            <a:r>
              <a:rPr lang="en-CA" sz="2000" b="1" dirty="0">
                <a:solidFill>
                  <a:schemeClr val="bg1"/>
                </a:solidFill>
              </a:rPr>
              <a:t>high levels of chronic stress and anxiety</a:t>
            </a:r>
          </a:p>
          <a:p>
            <a:pPr marL="285750" indent="-285750">
              <a:spcAft>
                <a:spcPts val="500"/>
              </a:spcAft>
              <a:buFont typeface="Arial" panose="020B0604020202020204" pitchFamily="34" charset="0"/>
              <a:buChar char="•"/>
            </a:pPr>
            <a:r>
              <a:rPr lang="en-CA" sz="2000" b="1" dirty="0">
                <a:solidFill>
                  <a:schemeClr val="bg1"/>
                </a:solidFill>
              </a:rPr>
              <a:t>general dysregulation of the emotional and psychological body systems</a:t>
            </a:r>
          </a:p>
          <a:p>
            <a:pPr marL="285750" indent="-285750">
              <a:spcAft>
                <a:spcPts val="500"/>
              </a:spcAft>
              <a:buFont typeface="Arial" panose="020B0604020202020204" pitchFamily="34" charset="0"/>
              <a:buChar char="•"/>
            </a:pPr>
            <a:r>
              <a:rPr lang="en-CA" sz="2000" b="1" dirty="0">
                <a:solidFill>
                  <a:schemeClr val="bg1"/>
                </a:solidFill>
              </a:rPr>
              <a:t>immune and autoimmune problems</a:t>
            </a:r>
          </a:p>
        </p:txBody>
      </p:sp>
      <p:sp>
        <p:nvSpPr>
          <p:cNvPr id="7" name="Slide Number Placeholder 6"/>
          <p:cNvSpPr>
            <a:spLocks noGrp="1"/>
          </p:cNvSpPr>
          <p:nvPr>
            <p:ph type="sldNum" sz="quarter" idx="12"/>
          </p:nvPr>
        </p:nvSpPr>
        <p:spPr/>
        <p:txBody>
          <a:bodyPr/>
          <a:lstStyle/>
          <a:p>
            <a:fld id="{AFE74BE6-3F01-4C25-9B60-2EB5994FEE56}" type="slidenum">
              <a:rPr lang="en-CA" sz="1400" smtClean="0"/>
              <a:pPr/>
              <a:t>9</a:t>
            </a:fld>
            <a:endParaRPr lang="en-CA" sz="1400" dirty="0"/>
          </a:p>
        </p:txBody>
      </p:sp>
      <p:sp>
        <p:nvSpPr>
          <p:cNvPr id="6" name="TextBox 5"/>
          <p:cNvSpPr txBox="1"/>
          <p:nvPr/>
        </p:nvSpPr>
        <p:spPr>
          <a:xfrm>
            <a:off x="1019175" y="5225101"/>
            <a:ext cx="8239125" cy="923330"/>
          </a:xfrm>
          <a:prstGeom prst="rect">
            <a:avLst/>
          </a:prstGeom>
          <a:noFill/>
        </p:spPr>
        <p:txBody>
          <a:bodyPr wrap="square" rtlCol="0">
            <a:spAutoFit/>
          </a:bodyPr>
          <a:lstStyle/>
          <a:p>
            <a:r>
              <a:rPr lang="en-CA" dirty="0"/>
              <a:t>e.g. Harvard study examining medical problems occurring in 14,000 individuals with Autism (Kohane et al. 2012)</a:t>
            </a:r>
          </a:p>
          <a:p>
            <a:endParaRPr lang="en-CA" dirty="0"/>
          </a:p>
        </p:txBody>
      </p:sp>
    </p:spTree>
    <p:extLst>
      <p:ext uri="{BB962C8B-B14F-4D97-AF65-F5344CB8AC3E}">
        <p14:creationId xmlns:p14="http://schemas.microsoft.com/office/powerpoint/2010/main" val="89069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52546</TotalTime>
  <Words>6085</Words>
  <Application>Microsoft Office PowerPoint</Application>
  <PresentationFormat>Widescreen</PresentationFormat>
  <Paragraphs>942</Paragraphs>
  <Slides>70</Slides>
  <Notes>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70</vt:i4>
      </vt:variant>
    </vt:vector>
  </HeadingPairs>
  <TitlesOfParts>
    <vt:vector size="82" baseType="lpstr">
      <vt:lpstr>Aharoni</vt:lpstr>
      <vt:lpstr>AR JULIAN</vt:lpstr>
      <vt:lpstr>Arial</vt:lpstr>
      <vt:lpstr>Arial Black</vt:lpstr>
      <vt:lpstr>Arial Narrow</vt:lpstr>
      <vt:lpstr>Calibri</vt:lpstr>
      <vt:lpstr>Times New Roman</vt:lpstr>
      <vt:lpstr>Tw Cen MT</vt:lpstr>
      <vt:lpstr>Tw Cen MT Condensed</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Adriana McVicker</cp:lastModifiedBy>
  <cp:revision>896</cp:revision>
  <cp:lastPrinted>2021-09-19T15:26:37Z</cp:lastPrinted>
  <dcterms:created xsi:type="dcterms:W3CDTF">2015-07-21T22:36:13Z</dcterms:created>
  <dcterms:modified xsi:type="dcterms:W3CDTF">2024-04-16T10:29:13Z</dcterms:modified>
</cp:coreProperties>
</file>