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403" r:id="rId2"/>
    <p:sldId id="578" r:id="rId3"/>
    <p:sldId id="579" r:id="rId4"/>
    <p:sldId id="594" r:id="rId5"/>
    <p:sldId id="452" r:id="rId6"/>
    <p:sldId id="335" r:id="rId7"/>
    <p:sldId id="416" r:id="rId8"/>
    <p:sldId id="379" r:id="rId9"/>
    <p:sldId id="380" r:id="rId10"/>
    <p:sldId id="347" r:id="rId11"/>
    <p:sldId id="381" r:id="rId12"/>
    <p:sldId id="406" r:id="rId13"/>
    <p:sldId id="349" r:id="rId14"/>
    <p:sldId id="350" r:id="rId15"/>
    <p:sldId id="404" r:id="rId16"/>
    <p:sldId id="382" r:id="rId17"/>
    <p:sldId id="353" r:id="rId18"/>
    <p:sldId id="354" r:id="rId19"/>
    <p:sldId id="352" r:id="rId20"/>
    <p:sldId id="375" r:id="rId21"/>
    <p:sldId id="384" r:id="rId22"/>
    <p:sldId id="421" r:id="rId23"/>
    <p:sldId id="422" r:id="rId24"/>
    <p:sldId id="448" r:id="rId25"/>
    <p:sldId id="427" r:id="rId26"/>
    <p:sldId id="428" r:id="rId27"/>
    <p:sldId id="429" r:id="rId28"/>
    <p:sldId id="432" r:id="rId29"/>
    <p:sldId id="433" r:id="rId30"/>
    <p:sldId id="450" r:id="rId31"/>
    <p:sldId id="436" r:id="rId32"/>
    <p:sldId id="438" r:id="rId33"/>
    <p:sldId id="439" r:id="rId34"/>
    <p:sldId id="441" r:id="rId35"/>
    <p:sldId id="442" r:id="rId36"/>
    <p:sldId id="444" r:id="rId37"/>
    <p:sldId id="400" r:id="rId38"/>
    <p:sldId id="454" r:id="rId3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BD"/>
    <a:srgbClr val="DEDDBC"/>
    <a:srgbClr val="D5DAC4"/>
    <a:srgbClr val="9A4E15"/>
    <a:srgbClr val="CDCC98"/>
    <a:srgbClr val="FDF5B9"/>
    <a:srgbClr val="FEFADE"/>
    <a:srgbClr val="FFE599"/>
    <a:srgbClr val="C3AD05"/>
    <a:srgbClr val="7978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E7538-CC3D-4E46-81A8-C75F2BA1B848}" v="9" dt="2024-03-20T12:53:48.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72111" autoAdjust="0"/>
  </p:normalViewPr>
  <p:slideViewPr>
    <p:cSldViewPr snapToGrid="0">
      <p:cViewPr varScale="1">
        <p:scale>
          <a:sx n="82" d="100"/>
          <a:sy n="82" d="100"/>
        </p:scale>
        <p:origin x="1692" y="84"/>
      </p:cViewPr>
      <p:guideLst>
        <p:guide orient="horz" pos="2160"/>
        <p:guide pos="3840"/>
      </p:guideLst>
    </p:cSldViewPr>
  </p:slideViewPr>
  <p:notesTextViewPr>
    <p:cViewPr>
      <p:scale>
        <a:sx n="1" d="1"/>
        <a:sy n="1" d="1"/>
      </p:scale>
      <p:origin x="0" y="0"/>
    </p:cViewPr>
  </p:notesTextViewPr>
  <p:sorterViewPr>
    <p:cViewPr>
      <p:scale>
        <a:sx n="100" d="100"/>
        <a:sy n="100" d="100"/>
      </p:scale>
      <p:origin x="0" y="2502"/>
    </p:cViewPr>
  </p:sorterViewPr>
  <p:notesViewPr>
    <p:cSldViewPr snapToGrid="0">
      <p:cViewPr varScale="1">
        <p:scale>
          <a:sx n="69" d="100"/>
          <a:sy n="69" d="100"/>
        </p:scale>
        <p:origin x="326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37DE7538-CC3D-4E46-81A8-C75F2BA1B848}"/>
    <pc:docChg chg="undo custSel delSld modSld sldOrd">
      <pc:chgData name="Adriana McVicker" userId="9297ee9c-3fb1-4a42-9a84-76fbb6a4bdf4" providerId="ADAL" clId="{37DE7538-CC3D-4E46-81A8-C75F2BA1B848}" dt="2024-03-20T13:19:35.426" v="18" actId="47"/>
      <pc:docMkLst>
        <pc:docMk/>
      </pc:docMkLst>
      <pc:sldChg chg="addSp modSp mod modAnim">
        <pc:chgData name="Adriana McVicker" userId="9297ee9c-3fb1-4a42-9a84-76fbb6a4bdf4" providerId="ADAL" clId="{37DE7538-CC3D-4E46-81A8-C75F2BA1B848}" dt="2024-03-19T18:49:48.721" v="11" actId="20577"/>
        <pc:sldMkLst>
          <pc:docMk/>
          <pc:sldMk cId="1774342860" sldId="416"/>
        </pc:sldMkLst>
        <pc:spChg chg="mod">
          <ac:chgData name="Adriana McVicker" userId="9297ee9c-3fb1-4a42-9a84-76fbb6a4bdf4" providerId="ADAL" clId="{37DE7538-CC3D-4E46-81A8-C75F2BA1B848}" dt="2024-03-19T18:49:27.230" v="5" actId="20577"/>
          <ac:spMkLst>
            <pc:docMk/>
            <pc:sldMk cId="1774342860" sldId="416"/>
            <ac:spMk id="8" creationId="{00000000-0000-0000-0000-000000000000}"/>
          </ac:spMkLst>
        </pc:spChg>
        <pc:spChg chg="add mod">
          <ac:chgData name="Adriana McVicker" userId="9297ee9c-3fb1-4a42-9a84-76fbb6a4bdf4" providerId="ADAL" clId="{37DE7538-CC3D-4E46-81A8-C75F2BA1B848}" dt="2024-03-19T18:49:48.721" v="11" actId="20577"/>
          <ac:spMkLst>
            <pc:docMk/>
            <pc:sldMk cId="1774342860" sldId="416"/>
            <ac:spMk id="10" creationId="{C74217F8-0B17-F1FC-202A-82C531CCFD7E}"/>
          </ac:spMkLst>
        </pc:spChg>
        <pc:picChg chg="mod">
          <ac:chgData name="Adriana McVicker" userId="9297ee9c-3fb1-4a42-9a84-76fbb6a4bdf4" providerId="ADAL" clId="{37DE7538-CC3D-4E46-81A8-C75F2BA1B848}" dt="2024-03-19T18:49:36.888" v="8" actId="1076"/>
          <ac:picMkLst>
            <pc:docMk/>
            <pc:sldMk cId="1774342860" sldId="416"/>
            <ac:picMk id="7" creationId="{00000000-0000-0000-0000-000000000000}"/>
          </ac:picMkLst>
        </pc:picChg>
      </pc:sldChg>
      <pc:sldChg chg="modSp">
        <pc:chgData name="Adriana McVicker" userId="9297ee9c-3fb1-4a42-9a84-76fbb6a4bdf4" providerId="ADAL" clId="{37DE7538-CC3D-4E46-81A8-C75F2BA1B848}" dt="2024-03-19T19:42:08.183" v="13" actId="20577"/>
        <pc:sldMkLst>
          <pc:docMk/>
          <pc:sldMk cId="1692896656" sldId="433"/>
        </pc:sldMkLst>
        <pc:spChg chg="mod">
          <ac:chgData name="Adriana McVicker" userId="9297ee9c-3fb1-4a42-9a84-76fbb6a4bdf4" providerId="ADAL" clId="{37DE7538-CC3D-4E46-81A8-C75F2BA1B848}" dt="2024-03-19T19:42:08.183" v="13" actId="20577"/>
          <ac:spMkLst>
            <pc:docMk/>
            <pc:sldMk cId="1692896656" sldId="433"/>
            <ac:spMk id="2" creationId="{00000000-0000-0000-0000-000000000000}"/>
          </ac:spMkLst>
        </pc:spChg>
      </pc:sldChg>
      <pc:sldChg chg="del ord modNotesTx">
        <pc:chgData name="Adriana McVicker" userId="9297ee9c-3fb1-4a42-9a84-76fbb6a4bdf4" providerId="ADAL" clId="{37DE7538-CC3D-4E46-81A8-C75F2BA1B848}" dt="2024-03-20T13:19:35.426" v="18" actId="47"/>
        <pc:sldMkLst>
          <pc:docMk/>
          <pc:sldMk cId="2981980342" sldId="146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5D1FDE98-E202-47C3-B732-4C4355DCCA4B}" type="datetimeFigureOut">
              <a:rPr lang="en-CA" smtClean="0"/>
              <a:pPr/>
              <a:t>2024-03-20</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3F9F90-56CC-484A-A79C-A48B0201ADF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83F9F90-56CC-484A-A79C-A48B0201ADF2}" type="slidenum">
              <a:rPr lang="en-CA" smtClean="0"/>
              <a:pPr/>
              <a:t>29</a:t>
            </a:fld>
            <a:endParaRPr lang="en-CA" dirty="0"/>
          </a:p>
        </p:txBody>
      </p:sp>
    </p:spTree>
    <p:extLst>
      <p:ext uri="{BB962C8B-B14F-4D97-AF65-F5344CB8AC3E}">
        <p14:creationId xmlns:p14="http://schemas.microsoft.com/office/powerpoint/2010/main" val="3712849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9F021A0B-F4A6-4092-B0FB-70448E8CE2FA}" type="datetime1">
              <a:rPr lang="en-CA" smtClean="0"/>
              <a:pPr/>
              <a:t>2024-03-20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030D2A3-51E1-4FA8-A8EC-C2FA94C3E2FF}" type="datetime1">
              <a:rPr lang="en-CA" smtClean="0"/>
              <a:pPr/>
              <a:t>2024-03-20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15086C1-572F-4EA4-9FC0-29C53C67ED91}" type="datetime1">
              <a:rPr lang="en-CA" smtClean="0"/>
              <a:pPr/>
              <a:t>2024-03-20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A880AD8-9872-4CE8-A936-918E1805A703}" type="datetime1">
              <a:rPr lang="en-CA" smtClean="0"/>
              <a:pPr/>
              <a:t>2024-03-20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5D7EAD-6F4B-4F5A-BE08-FF07B08A2375}" type="datetime1">
              <a:rPr lang="en-CA" smtClean="0"/>
              <a:pPr/>
              <a:t>2024-03-20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5AB6457-4F2F-4B17-B085-191D42A456D5}" type="datetime1">
              <a:rPr lang="en-CA" smtClean="0"/>
              <a:pPr/>
              <a:t>2024-03-20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8789340-70B8-492A-AF17-D7F80FE9B50A}" type="datetime1">
              <a:rPr lang="en-CA" smtClean="0"/>
              <a:pPr/>
              <a:t>2024-03-20</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0EDC6AB-451A-48DA-A0D9-EF35CC6DE8A8}" type="datetime1">
              <a:rPr lang="en-CA" smtClean="0"/>
              <a:pPr/>
              <a:t>2024-03-20</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83CDC-EA9C-4EFF-A9E8-F7E0520AD69B}" type="datetime1">
              <a:rPr lang="en-CA" smtClean="0"/>
              <a:pPr/>
              <a:t>2024-03-20</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1C29A6-0438-4E0B-A148-F09EE4ABE9F1}" type="datetime1">
              <a:rPr lang="en-CA" smtClean="0"/>
              <a:pPr/>
              <a:t>2024-03-20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6756E2-AACE-41C8-8EE2-101B7AB85210}" type="datetime1">
              <a:rPr lang="en-CA" smtClean="0"/>
              <a:pPr/>
              <a:t>2024-03-20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B5F6D-DBA7-43E6-9AD0-64CE644A18C4}" type="datetime1">
              <a:rPr lang="en-CA" smtClean="0"/>
              <a:pPr/>
              <a:t>2024-03-20</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ncbi.nlm.nih.gov/pubmed/21949732"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thecenterfordiscovery.org/" TargetMode="Externa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hyperlink" Target="https://www.ncbi.nlm.nih.gov/pubmed/23990817"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02" y="3325291"/>
            <a:ext cx="11541967"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797805"/>
                </a:solidFill>
                <a:latin typeface="Tw Cen MT Condensed Extra Bold" panose="020B0803020202020204" pitchFamily="34" charset="0"/>
              </a:rPr>
              <a:t>GI, Bowel, Digestive and Immune Systems </a:t>
            </a:r>
          </a:p>
          <a:p>
            <a:pPr algn="ctr"/>
            <a:r>
              <a:rPr lang="en-CA" sz="4800" dirty="0">
                <a:solidFill>
                  <a:srgbClr val="797805"/>
                </a:solidFill>
                <a:latin typeface="Tw Cen MT Condensed Extra Bold" panose="020B0803020202020204" pitchFamily="34" charset="0"/>
              </a:rPr>
              <a:t>Holistic Treatment and Pain Management</a:t>
            </a:r>
            <a:endParaRPr lang="en-CA" sz="4800" dirty="0">
              <a:solidFill>
                <a:srgbClr val="9A4E15"/>
              </a:solidFill>
              <a:latin typeface="Tw Cen MT Condensed Extra Bold" panose="020B0803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206049"/>
            <a:ext cx="1500872" cy="1116155"/>
          </a:xfrm>
          <a:prstGeom prst="rect">
            <a:avLst/>
          </a:prstGeom>
        </p:spPr>
      </p:pic>
      <p:sp>
        <p:nvSpPr>
          <p:cNvPr id="8" name="TextBox 7"/>
          <p:cNvSpPr txBox="1"/>
          <p:nvPr/>
        </p:nvSpPr>
        <p:spPr>
          <a:xfrm>
            <a:off x="4026030" y="5618390"/>
            <a:ext cx="4076700" cy="461665"/>
          </a:xfrm>
          <a:prstGeom prst="rect">
            <a:avLst/>
          </a:prstGeom>
          <a:noFill/>
        </p:spPr>
        <p:txBody>
          <a:bodyPr wrap="square" rtlCol="0">
            <a:spAutoFit/>
          </a:bodyPr>
          <a:lstStyle/>
          <a:p>
            <a:pPr algn="ctr"/>
            <a:r>
              <a:rPr lang="en-CA" sz="2400" b="1">
                <a:solidFill>
                  <a:srgbClr val="797805"/>
                </a:solidFill>
                <a:latin typeface="Tw Cen MT Condensed" pitchFamily="34" charset="0"/>
              </a:rPr>
              <a:t>Session III– </a:t>
            </a:r>
            <a:r>
              <a:rPr lang="en-CA" sz="2400" b="1" dirty="0">
                <a:solidFill>
                  <a:srgbClr val="797805"/>
                </a:solidFill>
                <a:latin typeface="Tw Cen MT Condensed" pitchFamily="34" charset="0"/>
              </a:rPr>
              <a:t>Resource 1</a:t>
            </a:r>
          </a:p>
        </p:txBody>
      </p:sp>
    </p:spTree>
    <p:extLst>
      <p:ext uri="{BB962C8B-B14F-4D97-AF65-F5344CB8AC3E}">
        <p14:creationId xmlns:p14="http://schemas.microsoft.com/office/powerpoint/2010/main" val="739848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756699" y="446684"/>
            <a:ext cx="10678602" cy="1569660"/>
          </a:xfrm>
          <a:prstGeom prst="rect">
            <a:avLst/>
          </a:prstGeom>
          <a:noFill/>
        </p:spPr>
        <p:txBody>
          <a:bodyPr wrap="square" rtlCol="0">
            <a:spAutoFit/>
          </a:bodyPr>
          <a:lstStyle/>
          <a:p>
            <a:pPr algn="just"/>
            <a:r>
              <a:rPr lang="en-CA" sz="3200" b="1" dirty="0"/>
              <a:t>Examples of Behavioural Symptoms of Unmet GI, Bowel and Digestion Needs (all of these behaviours are reactionary and cognitively unintended):</a:t>
            </a:r>
            <a:endParaRPr lang="en-CA" sz="3200" dirty="0"/>
          </a:p>
        </p:txBody>
      </p:sp>
      <p:sp>
        <p:nvSpPr>
          <p:cNvPr id="5" name="TextBox 4"/>
          <p:cNvSpPr txBox="1"/>
          <p:nvPr/>
        </p:nvSpPr>
        <p:spPr>
          <a:xfrm>
            <a:off x="1059873" y="2408475"/>
            <a:ext cx="10089572" cy="3836948"/>
          </a:xfrm>
          <a:prstGeom prst="rect">
            <a:avLst/>
          </a:prstGeom>
          <a:noFill/>
          <a:ln>
            <a:noFill/>
          </a:ln>
          <a:effectLst/>
        </p:spPr>
        <p:txBody>
          <a:bodyPr wrap="square" rtlCol="0">
            <a:spAutoFit/>
          </a:bodyPr>
          <a:lstStyle/>
          <a:p>
            <a:pPr marL="342900" lvl="0" indent="-342900">
              <a:lnSpc>
                <a:spcPts val="3200"/>
              </a:lnSpc>
              <a:buFont typeface="Arial" panose="020B0604020202020204" pitchFamily="34" charset="0"/>
              <a:buChar char="•"/>
            </a:pPr>
            <a:r>
              <a:rPr lang="en-CA" sz="2800" dirty="0"/>
              <a:t>To create situations or take advantage of situations to become agitated, angry and aggressive; this distracts from physical and/or emotional pain;</a:t>
            </a:r>
          </a:p>
          <a:p>
            <a:pPr marL="342900" lvl="0" indent="-342900">
              <a:lnSpc>
                <a:spcPts val="3200"/>
              </a:lnSpc>
              <a:buFont typeface="Arial" panose="020B0604020202020204" pitchFamily="34" charset="0"/>
              <a:buChar char="•"/>
            </a:pPr>
            <a:endParaRPr lang="en-CA" sz="2800" dirty="0"/>
          </a:p>
          <a:p>
            <a:pPr marL="342900" lvl="0" indent="-342900">
              <a:lnSpc>
                <a:spcPts val="3200"/>
              </a:lnSpc>
              <a:buFont typeface="Arial" panose="020B0604020202020204" pitchFamily="34" charset="0"/>
              <a:buChar char="•"/>
            </a:pPr>
            <a:r>
              <a:rPr lang="en-CA" sz="2800" dirty="0"/>
              <a:t>To eat soothing but addictive and toxic “junk” foods;</a:t>
            </a:r>
          </a:p>
          <a:p>
            <a:pPr marL="342900" lvl="0" indent="-342900">
              <a:lnSpc>
                <a:spcPts val="3200"/>
              </a:lnSpc>
            </a:pPr>
            <a:endParaRPr lang="en-CA" sz="2800" dirty="0"/>
          </a:p>
          <a:p>
            <a:pPr marL="342900" lvl="0" indent="-342900">
              <a:lnSpc>
                <a:spcPts val="3200"/>
              </a:lnSpc>
              <a:buFont typeface="Arial" panose="020B0604020202020204" pitchFamily="34" charset="0"/>
              <a:buChar char="•"/>
            </a:pPr>
            <a:r>
              <a:rPr lang="en-CA" sz="2800" dirty="0"/>
              <a:t>To withdraw;</a:t>
            </a:r>
          </a:p>
          <a:p>
            <a:pPr marL="342900" lvl="0" indent="-342900">
              <a:lnSpc>
                <a:spcPts val="3200"/>
              </a:lnSpc>
              <a:buFont typeface="Arial" panose="020B0604020202020204" pitchFamily="34" charset="0"/>
              <a:buChar char="•"/>
            </a:pPr>
            <a:endParaRPr lang="en-CA" sz="2800" dirty="0"/>
          </a:p>
          <a:p>
            <a:pPr>
              <a:lnSpc>
                <a:spcPct val="150000"/>
              </a:lnSpc>
            </a:pPr>
            <a:r>
              <a:rPr lang="en-CA" sz="2000" dirty="0"/>
              <a:t> </a:t>
            </a:r>
            <a:endParaRPr lang="en-CA" sz="2000" dirty="0">
              <a:effectLs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8655" y="5315831"/>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10</a:t>
            </a:fld>
            <a:endParaRPr lang="en-CA" sz="1400" dirty="0"/>
          </a:p>
        </p:txBody>
      </p:sp>
    </p:spTree>
    <p:extLst>
      <p:ext uri="{BB962C8B-B14F-4D97-AF65-F5344CB8AC3E}">
        <p14:creationId xmlns:p14="http://schemas.microsoft.com/office/powerpoint/2010/main" val="25312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546391" y="1586898"/>
            <a:ext cx="8791492" cy="4524315"/>
          </a:xfrm>
          <a:prstGeom prst="rect">
            <a:avLst/>
          </a:prstGeom>
        </p:spPr>
        <p:txBody>
          <a:bodyPr wrap="square">
            <a:spAutoFit/>
          </a:bodyPr>
          <a:lstStyle/>
          <a:p>
            <a:pPr marL="342900" indent="-342900">
              <a:lnSpc>
                <a:spcPts val="3200"/>
              </a:lnSpc>
              <a:buFont typeface="Arial" panose="020B0604020202020204" pitchFamily="34" charset="0"/>
              <a:buChar char="•"/>
            </a:pPr>
            <a:r>
              <a:rPr lang="en-CA" sz="2800" dirty="0"/>
              <a:t>To reduce the preoccupation with  pain in for example the bowel, the individual may harm themselves so that they will have a stronger, self-induced physical pain from, for example, biting;</a:t>
            </a:r>
          </a:p>
          <a:p>
            <a:pPr marL="342900" indent="-342900">
              <a:lnSpc>
                <a:spcPts val="3200"/>
              </a:lnSpc>
            </a:pPr>
            <a:endParaRPr lang="en-CA" sz="2800" dirty="0"/>
          </a:p>
          <a:p>
            <a:pPr marL="342900" lvl="0" indent="-342900">
              <a:lnSpc>
                <a:spcPts val="3200"/>
              </a:lnSpc>
              <a:buFont typeface="Arial" panose="020B0604020202020204" pitchFamily="34" charset="0"/>
              <a:buChar char="•"/>
            </a:pPr>
            <a:r>
              <a:rPr lang="en-CA" sz="2800" dirty="0"/>
              <a:t>To escape into rage or OCD;</a:t>
            </a:r>
          </a:p>
          <a:p>
            <a:pPr marL="342900" lvl="0" indent="-342900">
              <a:lnSpc>
                <a:spcPts val="3200"/>
              </a:lnSpc>
              <a:buFont typeface="Arial" panose="020B0604020202020204" pitchFamily="34" charset="0"/>
              <a:buChar char="•"/>
            </a:pPr>
            <a:endParaRPr lang="en-CA" sz="2800" dirty="0"/>
          </a:p>
          <a:p>
            <a:pPr marL="342900" lvl="0" indent="-342900">
              <a:lnSpc>
                <a:spcPts val="3200"/>
              </a:lnSpc>
              <a:buFont typeface="Arial" panose="020B0604020202020204" pitchFamily="34" charset="0"/>
              <a:buChar char="•"/>
            </a:pPr>
            <a:r>
              <a:rPr lang="en-CA" sz="2800" dirty="0"/>
              <a:t>To self-induce vomiting to relieve the stomach pain.</a:t>
            </a:r>
          </a:p>
          <a:p>
            <a:pPr marL="342900" lvl="0" indent="-342900">
              <a:lnSpc>
                <a:spcPts val="3200"/>
              </a:lnSpc>
              <a:buFont typeface="Arial" panose="020B0604020202020204" pitchFamily="34" charset="0"/>
              <a:buChar char="•"/>
            </a:pPr>
            <a:endParaRPr lang="en-CA" sz="2400" dirty="0"/>
          </a:p>
          <a:p>
            <a:pPr lvl="0"/>
            <a:endParaRPr lang="en-CA" sz="2400" i="1" dirty="0"/>
          </a:p>
          <a:p>
            <a:pPr lvl="0"/>
            <a:endParaRPr lang="en-CA" sz="24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309605"/>
            <a:ext cx="1462999" cy="108638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pPr/>
              <a:t>11</a:t>
            </a:fld>
            <a:endParaRPr lang="en-CA" sz="1400" dirty="0"/>
          </a:p>
        </p:txBody>
      </p:sp>
    </p:spTree>
    <p:extLst>
      <p:ext uri="{BB962C8B-B14F-4D97-AF65-F5344CB8AC3E}">
        <p14:creationId xmlns:p14="http://schemas.microsoft.com/office/powerpoint/2010/main" val="1102674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600501" y="0"/>
            <a:ext cx="10904561" cy="5714385"/>
          </a:xfrm>
          <a:prstGeom prst="rect">
            <a:avLst/>
          </a:prstGeom>
        </p:spPr>
        <p:txBody>
          <a:bodyPr wrap="square">
            <a:spAutoFit/>
          </a:bodyPr>
          <a:lstStyle/>
          <a:p>
            <a:pPr marL="342900" lvl="0" indent="-342900" algn="ctr">
              <a:lnSpc>
                <a:spcPts val="3200"/>
              </a:lnSpc>
            </a:pPr>
            <a:endParaRPr lang="en-US" sz="4800" b="1" dirty="0"/>
          </a:p>
          <a:p>
            <a:pPr marL="342900" lvl="0" indent="-342900" algn="ctr">
              <a:lnSpc>
                <a:spcPts val="3200"/>
              </a:lnSpc>
            </a:pPr>
            <a:r>
              <a:rPr lang="en-US" sz="4000" b="1" dirty="0"/>
              <a:t>The Brain – Bowel Connection?</a:t>
            </a:r>
          </a:p>
          <a:p>
            <a:pPr marL="347472" indent="-347472" algn="just" rtl="0" eaLnBrk="1" latinLnBrk="0" hangingPunct="1">
              <a:lnSpc>
                <a:spcPts val="3200"/>
              </a:lnSpc>
              <a:spcBef>
                <a:spcPts val="0"/>
              </a:spcBef>
              <a:spcAft>
                <a:spcPts val="0"/>
              </a:spcAft>
            </a:pPr>
            <a:endParaRPr lang="en-CA" sz="2400" dirty="0">
              <a:effectLst/>
            </a:endParaRPr>
          </a:p>
          <a:p>
            <a:pPr marL="342900" lvl="0" indent="-342900">
              <a:lnSpc>
                <a:spcPts val="3200"/>
              </a:lnSpc>
              <a:buFont typeface="Wingdings" pitchFamily="2" charset="2"/>
              <a:buChar char="Ø"/>
            </a:pPr>
            <a:r>
              <a:rPr lang="en-US" sz="2400" dirty="0"/>
              <a:t>For numerous reasons, including excess sugar or following courses of antibiotics, a waste product known as Propionic Acid (PPA) tends to overgrow in the gut.</a:t>
            </a:r>
          </a:p>
          <a:p>
            <a:pPr marL="342900" lvl="0" indent="-342900" algn="just">
              <a:lnSpc>
                <a:spcPts val="3200"/>
              </a:lnSpc>
            </a:pPr>
            <a:endParaRPr lang="en-US" sz="2400" dirty="0"/>
          </a:p>
          <a:p>
            <a:pPr marL="342900" lvl="0" indent="-342900">
              <a:lnSpc>
                <a:spcPts val="3200"/>
              </a:lnSpc>
              <a:buFont typeface="Wingdings" pitchFamily="2" charset="2"/>
              <a:buChar char="Ø"/>
            </a:pPr>
            <a:r>
              <a:rPr lang="en-US" sz="2400" dirty="0"/>
              <a:t>High levels of PPA producing bacteria are found in the gut of many children with Autism.</a:t>
            </a:r>
          </a:p>
          <a:p>
            <a:pPr marL="342900" lvl="0" indent="-342900" algn="just">
              <a:lnSpc>
                <a:spcPts val="3200"/>
              </a:lnSpc>
            </a:pPr>
            <a:endParaRPr lang="en-US" sz="2400" dirty="0"/>
          </a:p>
          <a:p>
            <a:pPr marL="342900" lvl="0" indent="-342900">
              <a:lnSpc>
                <a:spcPts val="3200"/>
              </a:lnSpc>
              <a:buFont typeface="Wingdings" pitchFamily="2" charset="2"/>
              <a:buChar char="Ø"/>
            </a:pPr>
            <a:r>
              <a:rPr lang="en-US" sz="2400" dirty="0"/>
              <a:t>When healthy pregnant rodents are fed diets high in PPA, they give birth to pups that in 4-7 weeks show numerous signs of Autism.</a:t>
            </a:r>
          </a:p>
          <a:p>
            <a:pPr lvl="0"/>
            <a:r>
              <a:rPr lang="en-CA" sz="2400" i="1" dirty="0"/>
              <a:t>     </a:t>
            </a:r>
          </a:p>
          <a:p>
            <a:pPr lvl="0"/>
            <a:r>
              <a:rPr lang="en-CA" sz="2400" i="1" dirty="0"/>
              <a:t>(reference PPA Research, Dr. Derrick MacFabe, the University of Western Ontario)</a:t>
            </a:r>
          </a:p>
          <a:p>
            <a:pPr lvl="0"/>
            <a:endParaRPr lang="en-CA" sz="24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29001" y="5300080"/>
            <a:ext cx="1462999" cy="1086385"/>
          </a:xfrm>
          <a:prstGeom prst="rect">
            <a:avLst/>
          </a:prstGeom>
        </p:spPr>
      </p:pic>
      <p:sp>
        <p:nvSpPr>
          <p:cNvPr id="5" name="TextBox 4"/>
          <p:cNvSpPr txBox="1"/>
          <p:nvPr/>
        </p:nvSpPr>
        <p:spPr>
          <a:xfrm>
            <a:off x="2332462" y="6005014"/>
            <a:ext cx="6989197" cy="523220"/>
          </a:xfrm>
          <a:prstGeom prst="rect">
            <a:avLst/>
          </a:prstGeom>
          <a:solidFill>
            <a:srgbClr val="9A4E15"/>
          </a:solidFill>
          <a:scene3d>
            <a:camera prst="orthographicFront"/>
            <a:lightRig rig="threePt" dir="t"/>
          </a:scene3d>
          <a:sp3d>
            <a:bevelT/>
          </a:sp3d>
        </p:spPr>
        <p:txBody>
          <a:bodyPr wrap="square" rtlCol="0">
            <a:spAutoFit/>
          </a:bodyPr>
          <a:lstStyle/>
          <a:p>
            <a:pPr lvl="0" algn="ctr"/>
            <a:r>
              <a:rPr lang="en-CA" sz="2800" b="1" dirty="0">
                <a:solidFill>
                  <a:schemeClr val="bg1"/>
                </a:solidFill>
              </a:rPr>
              <a:t>PPA thrives on simple carbs and refined sugar.</a:t>
            </a:r>
          </a:p>
        </p:txBody>
      </p:sp>
      <p:sp>
        <p:nvSpPr>
          <p:cNvPr id="6" name="Slide Number Placeholder 5"/>
          <p:cNvSpPr>
            <a:spLocks noGrp="1"/>
          </p:cNvSpPr>
          <p:nvPr>
            <p:ph type="sldNum" sz="quarter" idx="12"/>
          </p:nvPr>
        </p:nvSpPr>
        <p:spPr>
          <a:xfrm>
            <a:off x="10629900" y="6365875"/>
            <a:ext cx="1028700" cy="365125"/>
          </a:xfrm>
        </p:spPr>
        <p:txBody>
          <a:bodyPr/>
          <a:lstStyle/>
          <a:p>
            <a:fld id="{AFE74BE6-3F01-4C25-9B60-2EB5994FEE56}" type="slidenum">
              <a:rPr lang="en-CA" sz="1400" smtClean="0"/>
              <a:pPr/>
              <a:t>12</a:t>
            </a:fld>
            <a:endParaRPr lang="en-CA" sz="1400" dirty="0"/>
          </a:p>
        </p:txBody>
      </p:sp>
    </p:spTree>
    <p:extLst>
      <p:ext uri="{BB962C8B-B14F-4D97-AF65-F5344CB8AC3E}">
        <p14:creationId xmlns:p14="http://schemas.microsoft.com/office/powerpoint/2010/main" val="1102674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3722"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285103" y="560174"/>
            <a:ext cx="9621795" cy="830997"/>
          </a:xfrm>
          <a:prstGeom prst="rect">
            <a:avLst/>
          </a:prstGeom>
          <a:noFill/>
        </p:spPr>
        <p:txBody>
          <a:bodyPr wrap="square" rtlCol="0">
            <a:spAutoFit/>
          </a:bodyPr>
          <a:lstStyle/>
          <a:p>
            <a:pPr algn="ctr"/>
            <a:r>
              <a:rPr lang="en-US" sz="4800" b="1" dirty="0"/>
              <a:t>Causes of Unhealthy Gut Flora</a:t>
            </a:r>
            <a:endParaRPr lang="en-CA" dirty="0"/>
          </a:p>
        </p:txBody>
      </p:sp>
      <p:sp>
        <p:nvSpPr>
          <p:cNvPr id="4" name="TextBox 3"/>
          <p:cNvSpPr txBox="1"/>
          <p:nvPr/>
        </p:nvSpPr>
        <p:spPr>
          <a:xfrm>
            <a:off x="1494269" y="1996068"/>
            <a:ext cx="4605453" cy="3785652"/>
          </a:xfrm>
          <a:prstGeom prst="rect">
            <a:avLst/>
          </a:prstGeom>
          <a:noFill/>
        </p:spPr>
        <p:txBody>
          <a:bodyPr wrap="square" rtlCol="0">
            <a:spAutoFit/>
          </a:bodyPr>
          <a:lstStyle/>
          <a:p>
            <a:pPr marL="285750" lvl="0" indent="-285750">
              <a:buFont typeface="Arial" panose="020B0604020202020204" pitchFamily="34" charset="0"/>
              <a:buChar char="•"/>
            </a:pPr>
            <a:r>
              <a:rPr lang="en-CA" sz="2400" dirty="0"/>
              <a:t>Antibiotics</a:t>
            </a:r>
            <a:br>
              <a:rPr lang="en-CA" sz="2400" dirty="0"/>
            </a:br>
            <a:r>
              <a:rPr lang="en-CA" sz="2400" dirty="0"/>
              <a:t> </a:t>
            </a:r>
          </a:p>
          <a:p>
            <a:pPr marL="285750" lvl="0" indent="-285750">
              <a:buFont typeface="Arial" panose="020B0604020202020204" pitchFamily="34" charset="0"/>
              <a:buChar char="•"/>
            </a:pPr>
            <a:r>
              <a:rPr lang="en-CA" sz="2400" dirty="0"/>
              <a:t>Inadequate Chewing</a:t>
            </a:r>
            <a:br>
              <a:rPr lang="en-CA" sz="2400" dirty="0"/>
            </a:br>
            <a:r>
              <a:rPr lang="en-CA" sz="2400" dirty="0"/>
              <a:t> </a:t>
            </a:r>
          </a:p>
          <a:p>
            <a:pPr marL="285750" lvl="0" indent="-285750">
              <a:buFont typeface="Arial" panose="020B0604020202020204" pitchFamily="34" charset="0"/>
              <a:buChar char="•"/>
            </a:pPr>
            <a:r>
              <a:rPr lang="en-CA" sz="2400" dirty="0"/>
              <a:t>Poor Nutrition</a:t>
            </a:r>
            <a:br>
              <a:rPr lang="en-CA" sz="2400" dirty="0"/>
            </a:br>
            <a:r>
              <a:rPr lang="en-CA" sz="2400" dirty="0"/>
              <a:t> </a:t>
            </a:r>
          </a:p>
          <a:p>
            <a:pPr marL="285750" lvl="0" indent="-285750">
              <a:buFont typeface="Arial" panose="020B0604020202020204" pitchFamily="34" charset="0"/>
              <a:buChar char="•"/>
            </a:pPr>
            <a:r>
              <a:rPr lang="en-CA" sz="2400" dirty="0"/>
              <a:t>Chronic Long Term Constipation </a:t>
            </a:r>
          </a:p>
          <a:p>
            <a:pPr marL="285750" indent="-285750">
              <a:buFont typeface="Arial" panose="020B0604020202020204" pitchFamily="34" charset="0"/>
              <a:buChar char="•"/>
            </a:pPr>
            <a:endParaRPr lang="en-CA" sz="2400" dirty="0"/>
          </a:p>
          <a:p>
            <a:pPr marL="285750" lvl="0" indent="-285750">
              <a:buFont typeface="Arial" panose="020B0604020202020204" pitchFamily="34" charset="0"/>
              <a:buChar char="•"/>
            </a:pPr>
            <a:r>
              <a:rPr lang="en-CA" sz="2400" dirty="0"/>
              <a:t>Chronic Anxiety and Depression</a:t>
            </a:r>
          </a:p>
          <a:p>
            <a:pPr marL="285750" indent="-285750">
              <a:buFont typeface="Arial" panose="020B0604020202020204" pitchFamily="34" charset="0"/>
              <a:buChar char="•"/>
            </a:pPr>
            <a:endParaRPr lang="en-CA" sz="2400" dirty="0"/>
          </a:p>
        </p:txBody>
      </p:sp>
      <p:sp>
        <p:nvSpPr>
          <p:cNvPr id="5" name="TextBox 4"/>
          <p:cNvSpPr txBox="1"/>
          <p:nvPr/>
        </p:nvSpPr>
        <p:spPr>
          <a:xfrm>
            <a:off x="6579223" y="1996068"/>
            <a:ext cx="4148255" cy="3785652"/>
          </a:xfrm>
          <a:prstGeom prst="rect">
            <a:avLst/>
          </a:prstGeom>
          <a:noFill/>
        </p:spPr>
        <p:txBody>
          <a:bodyPr wrap="square" rtlCol="0">
            <a:spAutoFit/>
          </a:bodyPr>
          <a:lstStyle/>
          <a:p>
            <a:pPr marL="342900" lvl="0" indent="-342900">
              <a:buFont typeface="Arial" panose="020B0604020202020204" pitchFamily="34" charset="0"/>
              <a:buChar char="•"/>
            </a:pPr>
            <a:r>
              <a:rPr lang="en-CA" sz="2400" dirty="0"/>
              <a:t>Diets Rich in Refined Foods</a:t>
            </a:r>
            <a:br>
              <a:rPr lang="en-CA" sz="2400" dirty="0"/>
            </a:br>
            <a:r>
              <a:rPr lang="en-CA" sz="2400" dirty="0"/>
              <a:t> </a:t>
            </a:r>
          </a:p>
          <a:p>
            <a:pPr marL="342900" lvl="0" indent="-342900">
              <a:buFont typeface="Arial" panose="020B0604020202020204" pitchFamily="34" charset="0"/>
              <a:buChar char="•"/>
            </a:pPr>
            <a:r>
              <a:rPr lang="en-CA" sz="2400" dirty="0"/>
              <a:t>Inflammatory Bowel Disease, Irritable Bowel</a:t>
            </a:r>
            <a:br>
              <a:rPr lang="en-CA" sz="2400" dirty="0"/>
            </a:br>
            <a:endParaRPr lang="en-CA" sz="2400" dirty="0"/>
          </a:p>
          <a:p>
            <a:pPr marL="342900" lvl="0" indent="-342900">
              <a:buFont typeface="Arial" panose="020B0604020202020204" pitchFamily="34" charset="0"/>
              <a:buChar char="•"/>
            </a:pPr>
            <a:r>
              <a:rPr lang="en-CA" sz="2400" dirty="0"/>
              <a:t>Allergies</a:t>
            </a:r>
            <a:br>
              <a:rPr lang="en-CA" sz="2400" dirty="0"/>
            </a:br>
            <a:r>
              <a:rPr lang="en-CA" sz="2400" dirty="0"/>
              <a:t> </a:t>
            </a:r>
          </a:p>
          <a:p>
            <a:pPr marL="342900" lvl="0" indent="-342900">
              <a:buFont typeface="Arial" panose="020B0604020202020204" pitchFamily="34" charset="0"/>
              <a:buChar char="•"/>
            </a:pPr>
            <a:r>
              <a:rPr lang="en-CA" sz="2400" dirty="0"/>
              <a:t>Diabetes (Type I and II)</a:t>
            </a:r>
            <a:br>
              <a:rPr lang="en-CA" sz="2400" dirty="0"/>
            </a:br>
            <a:r>
              <a:rPr lang="en-CA" sz="2400" dirty="0"/>
              <a:t> </a:t>
            </a:r>
          </a:p>
          <a:p>
            <a:pPr marL="342900" indent="-342900">
              <a:buFont typeface="Arial" panose="020B0604020202020204" pitchFamily="34" charset="0"/>
              <a:buChar char="•"/>
            </a:pPr>
            <a:endParaRPr lang="en-CA"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7237" y="5290555"/>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13</a:t>
            </a:fld>
            <a:endParaRPr lang="en-CA" sz="1400" dirty="0"/>
          </a:p>
        </p:txBody>
      </p:sp>
    </p:spTree>
    <p:extLst>
      <p:ext uri="{BB962C8B-B14F-4D97-AF65-F5344CB8AC3E}">
        <p14:creationId xmlns:p14="http://schemas.microsoft.com/office/powerpoint/2010/main" val="260745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B27043">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a:t>
            </a:r>
            <a:endParaRPr lang="en-CA" dirty="0">
              <a:solidFill>
                <a:srgbClr val="9A4E15"/>
              </a:solidFill>
            </a:endParaRPr>
          </a:p>
        </p:txBody>
      </p:sp>
      <p:sp>
        <p:nvSpPr>
          <p:cNvPr id="4" name="TextBox 3"/>
          <p:cNvSpPr txBox="1"/>
          <p:nvPr/>
        </p:nvSpPr>
        <p:spPr>
          <a:xfrm>
            <a:off x="789195" y="1172960"/>
            <a:ext cx="10567641" cy="6124754"/>
          </a:xfrm>
          <a:prstGeom prst="rect">
            <a:avLst/>
          </a:prstGeom>
          <a:noFill/>
        </p:spPr>
        <p:txBody>
          <a:bodyPr wrap="square" rtlCol="0">
            <a:spAutoFit/>
          </a:bodyPr>
          <a:lstStyle/>
          <a:p>
            <a:pPr marL="342900" lvl="0" indent="-342900">
              <a:buFont typeface="Arial" panose="020B0604020202020204" pitchFamily="34" charset="0"/>
              <a:buChar char="•"/>
            </a:pPr>
            <a:r>
              <a:rPr lang="en-CA" sz="2800" b="1" dirty="0"/>
              <a:t>Poor Diet</a:t>
            </a:r>
            <a:r>
              <a:rPr lang="en-CA" sz="2800" dirty="0"/>
              <a:t> (e.g. refined foods, sugar etc.) inevitably leads to poor GI health.</a:t>
            </a:r>
          </a:p>
          <a:p>
            <a:pPr algn="just"/>
            <a:endParaRPr lang="en-CA" sz="2800" dirty="0"/>
          </a:p>
          <a:p>
            <a:pPr algn="just"/>
            <a:r>
              <a:rPr lang="en-CA" sz="2800" dirty="0"/>
              <a:t>The area of the brain that controls attention, motor impulses and the capacity to inhibit impulses (for individuals with ASD) was discovered to be metabolizing sugar at the rate of 10-12 percent slower than that of a neurotypical person.  The brain needs energy to keep the mind and body focused.  Without that energy, thoughts and actions spin out of control (reference Shadow Syndrome, Ratey, John page 196).</a:t>
            </a:r>
          </a:p>
          <a:p>
            <a:endParaRPr lang="en-CA" sz="2800" i="1" dirty="0"/>
          </a:p>
          <a:p>
            <a:r>
              <a:rPr lang="en-CA" sz="2400" i="1" dirty="0"/>
              <a:t>Researcher Alan J. Zametkin of the National Institute of Mental Health</a:t>
            </a:r>
            <a:endParaRPr lang="en-CA" sz="2400" dirty="0"/>
          </a:p>
          <a:p>
            <a:pPr lvl="0"/>
            <a:br>
              <a:rPr lang="en-CA" sz="2800" dirty="0"/>
            </a:br>
            <a:r>
              <a:rPr lang="en-CA" sz="2800" dirty="0"/>
              <a:t> </a:t>
            </a:r>
          </a:p>
          <a:p>
            <a:pPr lvl="0"/>
            <a:r>
              <a:rPr lang="en-US" sz="2800" dirty="0"/>
              <a:t>	</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6762" y="5338180"/>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14</a:t>
            </a:fld>
            <a:endParaRPr lang="en-CA" sz="1400" dirty="0"/>
          </a:p>
        </p:txBody>
      </p:sp>
    </p:spTree>
    <p:extLst>
      <p:ext uri="{BB962C8B-B14F-4D97-AF65-F5344CB8AC3E}">
        <p14:creationId xmlns:p14="http://schemas.microsoft.com/office/powerpoint/2010/main" val="341312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anim calcmode="lin" valueType="num">
                                      <p:cBhvr>
                                        <p:cTn id="1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1000"/>
                                        <p:tgtEl>
                                          <p:spTgt spid="4">
                                            <p:txEl>
                                              <p:pRg st="4" end="4"/>
                                            </p:txEl>
                                          </p:spTgt>
                                        </p:tgtEl>
                                      </p:cBhvr>
                                    </p:animEffect>
                                    <p:anim calcmode="lin" valueType="num">
                                      <p:cBhvr>
                                        <p:cTn id="1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51426" y="1280561"/>
            <a:ext cx="10239738" cy="5201424"/>
          </a:xfrm>
          <a:prstGeom prst="rect">
            <a:avLst/>
          </a:prstGeom>
          <a:noFill/>
        </p:spPr>
        <p:txBody>
          <a:bodyPr wrap="square" rtlCol="0">
            <a:spAutoFit/>
          </a:bodyPr>
          <a:lstStyle/>
          <a:p>
            <a:pPr marL="342900" lvl="0" indent="-342900">
              <a:buFont typeface="Arial" panose="020B0604020202020204" pitchFamily="34" charset="0"/>
              <a:buChar char="•"/>
            </a:pPr>
            <a:r>
              <a:rPr lang="en-CA" sz="2800" dirty="0"/>
              <a:t>An average Canadian diet </a:t>
            </a:r>
          </a:p>
          <a:p>
            <a:pPr lvl="0"/>
            <a:r>
              <a:rPr lang="en-CA" sz="2800" dirty="0"/>
              <a:t>	- is rich in refined foods</a:t>
            </a:r>
          </a:p>
          <a:p>
            <a:pPr lvl="0"/>
            <a:r>
              <a:rPr lang="en-CA" sz="2800" dirty="0"/>
              <a:t>	- is low in fermented foods, complex carbohydrates and fibre</a:t>
            </a:r>
          </a:p>
          <a:p>
            <a:pPr marL="342900" lvl="0" indent="-342900">
              <a:buFontTx/>
              <a:buChar char="-"/>
            </a:pPr>
            <a:endParaRPr lang="en-CA" sz="2800" dirty="0"/>
          </a:p>
          <a:p>
            <a:pPr marL="342900" lvl="0" indent="-342900">
              <a:buFont typeface="Arial" panose="020B0604020202020204" pitchFamily="34" charset="0"/>
              <a:buChar char="•"/>
            </a:pPr>
            <a:r>
              <a:rPr lang="en-CA" sz="2800" dirty="0"/>
              <a:t>Refined foods are easily broken down in the upper GI track</a:t>
            </a:r>
          </a:p>
          <a:p>
            <a:pPr lvl="0"/>
            <a:r>
              <a:rPr lang="en-CA" sz="2800" dirty="0"/>
              <a:t>	- therefore very little healthy food makes it to the colon</a:t>
            </a:r>
          </a:p>
          <a:p>
            <a:pPr lvl="0"/>
            <a:endParaRPr lang="en-CA" sz="2800" dirty="0"/>
          </a:p>
          <a:p>
            <a:pPr marL="342900" lvl="0" indent="-342900">
              <a:buFont typeface="Arial" panose="020B0604020202020204" pitchFamily="34" charset="0"/>
              <a:buChar char="•"/>
            </a:pPr>
            <a:r>
              <a:rPr lang="en-CA" sz="2800" dirty="0"/>
              <a:t>The colon should be the site of most beneficial gut microbe activity</a:t>
            </a:r>
            <a:br>
              <a:rPr lang="en-CA" sz="2800" dirty="0"/>
            </a:br>
            <a:r>
              <a:rPr lang="en-CA" sz="2800" dirty="0"/>
              <a:t> 	- starvation of this community can lead to ecosystem damage</a:t>
            </a:r>
          </a:p>
          <a:p>
            <a:pPr lvl="0"/>
            <a:endParaRPr lang="en-CA" sz="2800" dirty="0"/>
          </a:p>
          <a:p>
            <a:pPr lvl="0"/>
            <a:r>
              <a:rPr lang="en-CA" sz="2800" i="1" dirty="0"/>
              <a:t>(video resource references - “Hungry for Change” and “Fed Up”)</a:t>
            </a:r>
          </a:p>
          <a:p>
            <a:pPr lvl="0"/>
            <a:r>
              <a:rPr lang="en-US" sz="2400" dirty="0"/>
              <a:t>	</a:t>
            </a:r>
            <a:endParaRPr lang="en-CA"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3926" y="5261127"/>
            <a:ext cx="1462999" cy="1086385"/>
          </a:xfrm>
          <a:prstGeom prst="rect">
            <a:avLst/>
          </a:prstGeom>
        </p:spPr>
      </p:pic>
      <p:sp>
        <p:nvSpPr>
          <p:cNvPr id="7" name="TextBox 6"/>
          <p:cNvSpPr txBox="1"/>
          <p:nvPr/>
        </p:nvSpPr>
        <p:spPr>
          <a:xfrm>
            <a:off x="1285103" y="560174"/>
            <a:ext cx="9621795" cy="646331"/>
          </a:xfrm>
          <a:prstGeom prst="rect">
            <a:avLst/>
          </a:prstGeom>
          <a:noFill/>
        </p:spPr>
        <p:txBody>
          <a:bodyPr wrap="square" rtlCol="0">
            <a:spAutoFit/>
          </a:bodyPr>
          <a:lstStyle/>
          <a:p>
            <a:pPr lvl="0"/>
            <a:r>
              <a:rPr lang="en-CA" sz="3600" b="1" i="1" dirty="0">
                <a:solidFill>
                  <a:srgbClr val="9A4E15"/>
                </a:solidFill>
              </a:rPr>
              <a:t>The impact of a Poor Diet</a:t>
            </a:r>
            <a:endParaRPr lang="en-CA" sz="3600" dirty="0">
              <a:solidFill>
                <a:srgbClr val="9A4E15"/>
              </a:solidFill>
            </a:endParaRP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15</a:t>
            </a:fld>
            <a:endParaRPr lang="en-CA" sz="1400" dirty="0"/>
          </a:p>
        </p:txBody>
      </p:sp>
    </p:spTree>
    <p:extLst>
      <p:ext uri="{BB962C8B-B14F-4D97-AF65-F5344CB8AC3E}">
        <p14:creationId xmlns:p14="http://schemas.microsoft.com/office/powerpoint/2010/main" val="55698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834887" y="1469725"/>
            <a:ext cx="9790450" cy="4462760"/>
          </a:xfrm>
          <a:prstGeom prst="rect">
            <a:avLst/>
          </a:prstGeom>
        </p:spPr>
        <p:txBody>
          <a:bodyPr wrap="square">
            <a:spAutoFit/>
          </a:bodyPr>
          <a:lstStyle/>
          <a:p>
            <a:pPr marL="342900" lvl="0" indent="-342900">
              <a:buFont typeface="Arial" panose="020B0604020202020204" pitchFamily="34" charset="0"/>
              <a:buChar char="•"/>
            </a:pPr>
            <a:r>
              <a:rPr lang="en-CA" sz="2800" b="1" dirty="0"/>
              <a:t>Chewing Problems </a:t>
            </a:r>
            <a:r>
              <a:rPr lang="en-CA" sz="2800" dirty="0"/>
              <a:t>- Good balanced meals do not necessarily result in good gut nutrition.</a:t>
            </a:r>
            <a:br>
              <a:rPr lang="en-CA" sz="2800" dirty="0"/>
            </a:br>
            <a:r>
              <a:rPr lang="en-CA" sz="2800" dirty="0"/>
              <a:t> </a:t>
            </a:r>
          </a:p>
          <a:p>
            <a:pPr marL="4302125" lvl="0" indent="-3944938">
              <a:tabLst>
                <a:tab pos="3943350" algn="l"/>
              </a:tabLst>
            </a:pPr>
            <a:r>
              <a:rPr lang="en-CA" sz="2800" dirty="0"/>
              <a:t>Proper chewing is essential to:	-   break down food for the 		    gut to process.</a:t>
            </a:r>
            <a:br>
              <a:rPr lang="en-CA" sz="2800" dirty="0"/>
            </a:br>
            <a:r>
              <a:rPr lang="en-CA" sz="2800" dirty="0"/>
              <a:t>		</a:t>
            </a:r>
            <a:r>
              <a:rPr lang="en-US" sz="2800" dirty="0"/>
              <a:t>-   activate flow of specific 		    digestive enzymes</a:t>
            </a:r>
            <a:br>
              <a:rPr lang="en-US" sz="2800" dirty="0"/>
            </a:br>
            <a:r>
              <a:rPr lang="en-US" sz="2800" dirty="0"/>
              <a:t>		-   facilitate pain free  			    swallowing</a:t>
            </a:r>
            <a:br>
              <a:rPr lang="en-US" sz="2800" dirty="0"/>
            </a:br>
            <a:r>
              <a:rPr lang="en-US" sz="2800" dirty="0"/>
              <a:t> </a:t>
            </a:r>
            <a:endParaRPr lang="en-CA" sz="2800" dirty="0"/>
          </a:p>
        </p:txBody>
      </p:sp>
      <p:sp>
        <p:nvSpPr>
          <p:cNvPr id="5" name="TextBox 4"/>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242930"/>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16</a:t>
            </a:fld>
            <a:endParaRPr lang="en-CA" sz="1400" dirty="0"/>
          </a:p>
        </p:txBody>
      </p:sp>
    </p:spTree>
    <p:extLst>
      <p:ext uri="{BB962C8B-B14F-4D97-AF65-F5344CB8AC3E}">
        <p14:creationId xmlns:p14="http://schemas.microsoft.com/office/powerpoint/2010/main" val="3163151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836528" y="1279517"/>
            <a:ext cx="10089572" cy="4832092"/>
          </a:xfrm>
          <a:prstGeom prst="rect">
            <a:avLst/>
          </a:prstGeom>
          <a:noFill/>
          <a:ln>
            <a:noFill/>
          </a:ln>
          <a:effectLst/>
        </p:spPr>
        <p:txBody>
          <a:bodyPr wrap="square" rtlCol="0">
            <a:spAutoFit/>
          </a:bodyPr>
          <a:lstStyle/>
          <a:p>
            <a:pPr marL="342900" lvl="0" indent="-342900" algn="just">
              <a:buFont typeface="Arial" panose="020B0604020202020204" pitchFamily="34" charset="0"/>
              <a:buChar char="•"/>
            </a:pPr>
            <a:r>
              <a:rPr lang="en-CA" sz="2800" b="1" dirty="0"/>
              <a:t>Inflammation in the gut and brain</a:t>
            </a:r>
            <a:r>
              <a:rPr lang="en-CA" sz="2800" dirty="0"/>
              <a:t> can be caused by toxins, food sensitivities or bad bacteria or yeast in the gut.  This can cause pain that affects behaviour – such as self-injurious behaviour; eye poking, and head banging can all be signs of pain.</a:t>
            </a:r>
          </a:p>
          <a:p>
            <a:pPr lvl="0" algn="just"/>
            <a:r>
              <a:rPr lang="en-CA" sz="2800" dirty="0"/>
              <a:t>	</a:t>
            </a:r>
          </a:p>
          <a:p>
            <a:r>
              <a:rPr lang="en-CA" sz="2800" b="1" i="1" dirty="0"/>
              <a:t> </a:t>
            </a:r>
            <a:r>
              <a:rPr lang="en-CA" sz="2400" b="1" i="1" dirty="0">
                <a:solidFill>
                  <a:srgbClr val="9A4E15"/>
                </a:solidFill>
              </a:rPr>
              <a:t>(reference John Hopkins Hospital research 2015 re: ASD brain inflammation)</a:t>
            </a:r>
          </a:p>
          <a:p>
            <a:endParaRPr lang="en-CA" sz="2800" dirty="0"/>
          </a:p>
          <a:p>
            <a:pPr marL="342900" lvl="0" indent="-342900">
              <a:buFont typeface="Arial" panose="020B0604020202020204" pitchFamily="34" charset="0"/>
              <a:buChar char="•"/>
            </a:pPr>
            <a:r>
              <a:rPr lang="en-CA" sz="2800" dirty="0"/>
              <a:t>When </a:t>
            </a:r>
            <a:r>
              <a:rPr lang="en-CA" sz="2800" b="1" dirty="0"/>
              <a:t>detoxification is poor</a:t>
            </a:r>
            <a:r>
              <a:rPr lang="en-CA" sz="2800" dirty="0"/>
              <a:t> as is common with individuals with ASD/DD, toxins from food and the environment can result in brain inflammation causing irritability, aggression, brain/cellular damage.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9605" y="5277731"/>
            <a:ext cx="1462999" cy="1086385"/>
          </a:xfrm>
          <a:prstGeom prst="rect">
            <a:avLst/>
          </a:prstGeom>
        </p:spPr>
      </p:pic>
      <p:sp>
        <p:nvSpPr>
          <p:cNvPr id="8" name="TextBox 7"/>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17</a:t>
            </a:fld>
            <a:endParaRPr lang="en-CA" sz="1400" dirty="0"/>
          </a:p>
        </p:txBody>
      </p:sp>
    </p:spTree>
    <p:extLst>
      <p:ext uri="{BB962C8B-B14F-4D97-AF65-F5344CB8AC3E}">
        <p14:creationId xmlns:p14="http://schemas.microsoft.com/office/powerpoint/2010/main" val="348100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357810" y="1205794"/>
            <a:ext cx="11322656" cy="5293757"/>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600" dirty="0"/>
              <a:t>When </a:t>
            </a:r>
            <a:r>
              <a:rPr lang="en-CA" sz="2600" b="1" dirty="0"/>
              <a:t>digestion is poor</a:t>
            </a:r>
            <a:r>
              <a:rPr lang="en-CA" sz="2600" dirty="0"/>
              <a:t> and the gut is too permeable (leaky gut), the nutrients that are supposed to get through cannot absorb properly.  This leads to nutrient deficiencies, which can affect all cellular function including poor brain function.</a:t>
            </a:r>
          </a:p>
          <a:p>
            <a:r>
              <a:rPr lang="en-CA" sz="2600" dirty="0"/>
              <a:t> </a:t>
            </a:r>
          </a:p>
          <a:p>
            <a:pPr marL="342900" lvl="0" indent="-342900">
              <a:buFont typeface="Arial" panose="020B0604020202020204" pitchFamily="34" charset="0"/>
              <a:buChar char="•"/>
            </a:pPr>
            <a:r>
              <a:rPr lang="en-CA" sz="2600" b="1" dirty="0"/>
              <a:t>Opiates can be created</a:t>
            </a:r>
            <a:r>
              <a:rPr lang="en-CA" sz="2600" dirty="0"/>
              <a:t> from inadequate breakdown of gluten, casein, and soy leading to symptoms of opiate excess – foggy thinking, insensitivity to pain, opiate addiction and withdrawal, and irritability.</a:t>
            </a:r>
          </a:p>
          <a:p>
            <a:pPr marL="342900" lvl="0" indent="-342900" algn="just"/>
            <a:endParaRPr lang="en-CA" sz="2600" dirty="0"/>
          </a:p>
          <a:p>
            <a:pPr marL="342900" indent="-342900">
              <a:buFont typeface="Arial" panose="020B0604020202020204" pitchFamily="34" charset="0"/>
              <a:buChar char="•"/>
            </a:pPr>
            <a:r>
              <a:rPr lang="en-CA" sz="2600" b="1" dirty="0"/>
              <a:t>Yeast</a:t>
            </a:r>
            <a:r>
              <a:rPr lang="en-CA" sz="2600" dirty="0"/>
              <a:t> - when there is yeast overgrowth in the GI tract, toxins enter the bloodstream and make their way to the brain where they can cause      symptoms ranging from spaciness, foggy thinking, and aggressive          behaviour.</a:t>
            </a:r>
          </a:p>
          <a:p>
            <a:pPr marL="342900" lvl="0" indent="-342900" algn="just">
              <a:buFont typeface="Arial" panose="020B0604020202020204" pitchFamily="34" charset="0"/>
              <a:buChar char="•"/>
            </a:pPr>
            <a:endParaRPr lang="en-CA" sz="2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9130" y="5268206"/>
            <a:ext cx="1462999" cy="1086385"/>
          </a:xfrm>
          <a:prstGeom prst="rect">
            <a:avLst/>
          </a:prstGeom>
        </p:spPr>
      </p:pic>
      <p:sp>
        <p:nvSpPr>
          <p:cNvPr id="7" name="TextBox 6"/>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18</a:t>
            </a:fld>
            <a:endParaRPr lang="en-CA" sz="1400" dirty="0"/>
          </a:p>
        </p:txBody>
      </p:sp>
    </p:spTree>
    <p:extLst>
      <p:ext uri="{BB962C8B-B14F-4D97-AF65-F5344CB8AC3E}">
        <p14:creationId xmlns:p14="http://schemas.microsoft.com/office/powerpoint/2010/main" val="123783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667910" y="1173988"/>
            <a:ext cx="10662719" cy="1815882"/>
          </a:xfrm>
          <a:prstGeom prst="rect">
            <a:avLst/>
          </a:prstGeom>
          <a:noFill/>
          <a:ln>
            <a:noFill/>
          </a:ln>
          <a:effectLst/>
        </p:spPr>
        <p:txBody>
          <a:bodyPr wrap="square" rtlCol="0">
            <a:spAutoFit/>
          </a:bodyPr>
          <a:lstStyle/>
          <a:p>
            <a:pPr marL="342900" indent="-342900" algn="just">
              <a:buFont typeface="Arial" panose="020B0604020202020204" pitchFamily="34" charset="0"/>
              <a:buChar char="•"/>
            </a:pPr>
            <a:r>
              <a:rPr lang="en-CA" sz="2800" b="1" dirty="0"/>
              <a:t>Neurotransmitters. </a:t>
            </a:r>
            <a:r>
              <a:rPr lang="en-CA" sz="2800" dirty="0"/>
              <a:t>When the biochemistry</a:t>
            </a:r>
            <a:r>
              <a:rPr lang="en-CA" sz="2800" b="1" dirty="0"/>
              <a:t> </a:t>
            </a:r>
            <a:r>
              <a:rPr lang="en-CA" sz="2800" dirty="0"/>
              <a:t>is not working properly, neurotransmitters are not produced and cannot function as they need to.  This increases the likelihood of anxiety, depression, ADHD, and sleeping issues.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030" y="5220581"/>
            <a:ext cx="1462999" cy="1086385"/>
          </a:xfrm>
          <a:prstGeom prst="rect">
            <a:avLst/>
          </a:prstGeom>
        </p:spPr>
      </p:pic>
      <p:sp>
        <p:nvSpPr>
          <p:cNvPr id="7" name="TextBox 6"/>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8" name="TextBox 7"/>
          <p:cNvSpPr txBox="1"/>
          <p:nvPr/>
        </p:nvSpPr>
        <p:spPr>
          <a:xfrm>
            <a:off x="1705086" y="2975793"/>
            <a:ext cx="2592288" cy="3415872"/>
          </a:xfrm>
          <a:prstGeom prst="rect">
            <a:avLst/>
          </a:prstGeom>
          <a:noFill/>
        </p:spPr>
        <p:txBody>
          <a:bodyPr wrap="square" numCol="1" rtlCol="0">
            <a:spAutoFit/>
          </a:bodyPr>
          <a:lstStyle/>
          <a:p>
            <a:pPr>
              <a:lnSpc>
                <a:spcPct val="150000"/>
              </a:lnSpc>
            </a:pPr>
            <a:r>
              <a:rPr lang="en-CA" b="1" dirty="0">
                <a:latin typeface="Arial Narrow" panose="020B0606020202030204" pitchFamily="34" charset="0"/>
              </a:rPr>
              <a:t>Serotonin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Learning</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Appetite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Language development</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Mood and noise sensitivity</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Sleep</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Behaviour</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Sensory perception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Memory</a:t>
            </a:r>
          </a:p>
        </p:txBody>
      </p:sp>
      <p:sp>
        <p:nvSpPr>
          <p:cNvPr id="9" name="TextBox 8"/>
          <p:cNvSpPr txBox="1"/>
          <p:nvPr/>
        </p:nvSpPr>
        <p:spPr>
          <a:xfrm>
            <a:off x="4571999" y="2975793"/>
            <a:ext cx="3888432" cy="3415872"/>
          </a:xfrm>
          <a:prstGeom prst="rect">
            <a:avLst/>
          </a:prstGeom>
          <a:noFill/>
        </p:spPr>
        <p:txBody>
          <a:bodyPr wrap="square" numCol="1" rtlCol="0">
            <a:spAutoFit/>
          </a:bodyPr>
          <a:lstStyle/>
          <a:p>
            <a:pPr>
              <a:lnSpc>
                <a:spcPct val="150000"/>
              </a:lnSpc>
            </a:pPr>
            <a:r>
              <a:rPr lang="en-CA" b="1" dirty="0">
                <a:latin typeface="Arial Narrow" panose="020B0606020202030204" pitchFamily="34" charset="0"/>
              </a:rPr>
              <a:t>Dopamine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Sensitivity and processing of information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Perception of change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Relaying information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Fundamental brain function – cognition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Motivation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Emotional responses</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Attention and focus</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Transitions</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pPr/>
              <a:t>19</a:t>
            </a:fld>
            <a:endParaRPr lang="en-CA" sz="1400" dirty="0"/>
          </a:p>
        </p:txBody>
      </p:sp>
    </p:spTree>
    <p:extLst>
      <p:ext uri="{BB962C8B-B14F-4D97-AF65-F5344CB8AC3E}">
        <p14:creationId xmlns:p14="http://schemas.microsoft.com/office/powerpoint/2010/main" val="233888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052" y="-903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97363">
            <a:off x="6649382" y="4311516"/>
            <a:ext cx="3909244" cy="1889760"/>
          </a:xfrm>
          <a:prstGeom prst="rect">
            <a:avLst/>
          </a:prstGeom>
        </p:spPr>
      </p:pic>
      <p:pic>
        <p:nvPicPr>
          <p:cNvPr id="74" name="Picture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grpSp>
        <p:nvGrpSpPr>
          <p:cNvPr id="3" name="Group 2"/>
          <p:cNvGrpSpPr/>
          <p:nvPr/>
        </p:nvGrpSpPr>
        <p:grpSpPr>
          <a:xfrm>
            <a:off x="1735365" y="3370535"/>
            <a:ext cx="561975" cy="1015663"/>
            <a:chOff x="1878240" y="3389585"/>
            <a:chExt cx="561975" cy="1015663"/>
          </a:xfrm>
        </p:grpSpPr>
        <p:sp>
          <p:nvSpPr>
            <p:cNvPr id="67" name="Right Arrow 66"/>
            <p:cNvSpPr/>
            <p:nvPr/>
          </p:nvSpPr>
          <p:spPr>
            <a:xfrm>
              <a:off x="1968154" y="3601406"/>
              <a:ext cx="382148"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7" name="TextBox 76"/>
            <p:cNvSpPr txBox="1"/>
            <p:nvPr/>
          </p:nvSpPr>
          <p:spPr>
            <a:xfrm>
              <a:off x="1878240" y="3389585"/>
              <a:ext cx="561975" cy="1015663"/>
            </a:xfrm>
            <a:prstGeom prst="rect">
              <a:avLst/>
            </a:prstGeom>
            <a:noFill/>
          </p:spPr>
          <p:txBody>
            <a:bodyPr wrap="square" rtlCol="0">
              <a:spAutoFit/>
            </a:bodyPr>
            <a:lstStyle/>
            <a:p>
              <a:pPr algn="ctr"/>
              <a:r>
                <a:rPr lang="en-CA" sz="1200" b="1" dirty="0">
                  <a:latin typeface="Arial Narrow" panose="020B0606020202030204" pitchFamily="34" charset="0"/>
                </a:rPr>
                <a:t>Have</a:t>
              </a:r>
            </a:p>
            <a:p>
              <a:pPr algn="ctr"/>
              <a:endParaRPr lang="en-CA" sz="1200" dirty="0">
                <a:latin typeface="Arial Narrow" panose="020B0606020202030204" pitchFamily="34" charset="0"/>
              </a:endParaRPr>
            </a:p>
            <a:p>
              <a:pPr algn="ctr"/>
              <a:r>
                <a:rPr lang="en-CA" sz="1200" b="1" dirty="0">
                  <a:latin typeface="Arial Narrow" panose="020B0606020202030204" pitchFamily="34" charset="0"/>
                </a:rPr>
                <a:t>One</a:t>
              </a:r>
            </a:p>
            <a:p>
              <a:pPr algn="ctr"/>
              <a:r>
                <a:rPr lang="en-CA" sz="1200" b="1" dirty="0">
                  <a:latin typeface="Arial Narrow" panose="020B0606020202030204" pitchFamily="34" charset="0"/>
                </a:rPr>
                <a:t>or</a:t>
              </a:r>
            </a:p>
            <a:p>
              <a:pPr algn="ctr"/>
              <a:r>
                <a:rPr lang="en-CA" sz="1200" b="1" dirty="0">
                  <a:latin typeface="Arial Narrow" panose="020B0606020202030204" pitchFamily="34" charset="0"/>
                </a:rPr>
                <a:t>More</a:t>
              </a:r>
            </a:p>
          </p:txBody>
        </p:sp>
      </p:grpSp>
      <p:grpSp>
        <p:nvGrpSpPr>
          <p:cNvPr id="8" name="Group 7"/>
          <p:cNvGrpSpPr/>
          <p:nvPr/>
        </p:nvGrpSpPr>
        <p:grpSpPr>
          <a:xfrm>
            <a:off x="4174837" y="3266337"/>
            <a:ext cx="1035666" cy="662906"/>
            <a:chOff x="4174837" y="3266337"/>
            <a:chExt cx="903205" cy="662906"/>
          </a:xfrm>
        </p:grpSpPr>
        <p:sp>
          <p:nvSpPr>
            <p:cNvPr id="78" name="Right Arrow 77"/>
            <p:cNvSpPr/>
            <p:nvPr/>
          </p:nvSpPr>
          <p:spPr>
            <a:xfrm>
              <a:off x="4358945" y="367605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9" name="TextBox 78"/>
            <p:cNvSpPr txBox="1"/>
            <p:nvPr/>
          </p:nvSpPr>
          <p:spPr>
            <a:xfrm>
              <a:off x="4174837" y="32663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Contributing To</a:t>
              </a:r>
            </a:p>
          </p:txBody>
        </p:sp>
      </p:grpSp>
      <p:grpSp>
        <p:nvGrpSpPr>
          <p:cNvPr id="4" name="Group 3"/>
          <p:cNvGrpSpPr/>
          <p:nvPr/>
        </p:nvGrpSpPr>
        <p:grpSpPr>
          <a:xfrm>
            <a:off x="5082864" y="1582504"/>
            <a:ext cx="1534849" cy="3740680"/>
            <a:chOff x="5082864" y="1582504"/>
            <a:chExt cx="1534849" cy="3740680"/>
          </a:xfrm>
        </p:grpSpPr>
        <p:sp>
          <p:nvSpPr>
            <p:cNvPr id="73" name="TextBox 72"/>
            <p:cNvSpPr txBox="1"/>
            <p:nvPr/>
          </p:nvSpPr>
          <p:spPr>
            <a:xfrm>
              <a:off x="5082864" y="2014586"/>
              <a:ext cx="1526966" cy="3308598"/>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sp>
          <p:nvSpPr>
            <p:cNvPr id="80" name="TextBox 79"/>
            <p:cNvSpPr txBox="1"/>
            <p:nvPr/>
          </p:nvSpPr>
          <p:spPr>
            <a:xfrm>
              <a:off x="5090747" y="1582504"/>
              <a:ext cx="1526966" cy="461665"/>
            </a:xfrm>
            <a:prstGeom prst="rect">
              <a:avLst/>
            </a:prstGeom>
            <a:noFill/>
          </p:spPr>
          <p:txBody>
            <a:bodyPr wrap="square" rtlCol="0">
              <a:spAutoFit/>
            </a:bodyPr>
            <a:lstStyle/>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grpSp>
      <p:grpSp>
        <p:nvGrpSpPr>
          <p:cNvPr id="10" name="Group 9"/>
          <p:cNvGrpSpPr/>
          <p:nvPr/>
        </p:nvGrpSpPr>
        <p:grpSpPr>
          <a:xfrm>
            <a:off x="6601947" y="3121510"/>
            <a:ext cx="903205" cy="1108648"/>
            <a:chOff x="6507351" y="3121510"/>
            <a:chExt cx="903205" cy="1108648"/>
          </a:xfrm>
        </p:grpSpPr>
        <p:grpSp>
          <p:nvGrpSpPr>
            <p:cNvPr id="46" name="Group 45"/>
            <p:cNvGrpSpPr/>
            <p:nvPr/>
          </p:nvGrpSpPr>
          <p:grpSpPr>
            <a:xfrm>
              <a:off x="6564978" y="3392626"/>
              <a:ext cx="697094" cy="837532"/>
              <a:chOff x="5942618" y="2546123"/>
              <a:chExt cx="988695" cy="832662"/>
            </a:xfrm>
          </p:grpSpPr>
          <p:sp>
            <p:nvSpPr>
              <p:cNvPr id="64" name="Right Arrow 63"/>
              <p:cNvSpPr/>
              <p:nvPr/>
            </p:nvSpPr>
            <p:spPr>
              <a:xfrm>
                <a:off x="5942618" y="2845598"/>
                <a:ext cx="485175" cy="2251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5" name="Right Arrow 64"/>
              <p:cNvSpPr/>
              <p:nvPr/>
            </p:nvSpPr>
            <p:spPr>
              <a:xfrm rot="19228095">
                <a:off x="6348108" y="254612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Right Arrow 65"/>
              <p:cNvSpPr/>
              <p:nvPr/>
            </p:nvSpPr>
            <p:spPr>
              <a:xfrm rot="2371905" flipV="1">
                <a:off x="6348111" y="311503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1" name="TextBox 80"/>
            <p:cNvSpPr txBox="1"/>
            <p:nvPr/>
          </p:nvSpPr>
          <p:spPr>
            <a:xfrm>
              <a:off x="6507351" y="3121510"/>
              <a:ext cx="903205" cy="276999"/>
            </a:xfrm>
            <a:prstGeom prst="rect">
              <a:avLst/>
            </a:prstGeom>
            <a:noFill/>
          </p:spPr>
          <p:txBody>
            <a:bodyPr wrap="square" rtlCol="0">
              <a:spAutoFit/>
            </a:bodyPr>
            <a:lstStyle/>
            <a:p>
              <a:pPr algn="ctr"/>
              <a:r>
                <a:rPr lang="en-CA" sz="1200" b="1" dirty="0">
                  <a:latin typeface="Arial Narrow" panose="020B0606020202030204" pitchFamily="34" charset="0"/>
                </a:rPr>
                <a:t>Resulting In</a:t>
              </a:r>
            </a:p>
          </p:txBody>
        </p:sp>
      </p:grpSp>
      <p:grpSp>
        <p:nvGrpSpPr>
          <p:cNvPr id="11" name="Group 10"/>
          <p:cNvGrpSpPr/>
          <p:nvPr/>
        </p:nvGrpSpPr>
        <p:grpSpPr>
          <a:xfrm>
            <a:off x="7359320" y="1941181"/>
            <a:ext cx="2273849" cy="3564448"/>
            <a:chOff x="7304139" y="1941181"/>
            <a:chExt cx="2273849" cy="3564448"/>
          </a:xfrm>
        </p:grpSpPr>
        <p:sp>
          <p:nvSpPr>
            <p:cNvPr id="69" name="24-Point Star 68"/>
            <p:cNvSpPr/>
            <p:nvPr/>
          </p:nvSpPr>
          <p:spPr>
            <a:xfrm>
              <a:off x="7348571" y="3882909"/>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0" name="24-Point Star 69"/>
            <p:cNvSpPr/>
            <p:nvPr/>
          </p:nvSpPr>
          <p:spPr>
            <a:xfrm>
              <a:off x="7304139" y="2225603"/>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1" name="TextBox 70"/>
            <p:cNvSpPr txBox="1"/>
            <p:nvPr/>
          </p:nvSpPr>
          <p:spPr>
            <a:xfrm>
              <a:off x="7371446" y="2551491"/>
              <a:ext cx="2080371" cy="938719"/>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BLOW-OUTS</a:t>
              </a:r>
            </a:p>
            <a:p>
              <a:pPr marL="177800" indent="88900"/>
              <a:r>
                <a:rPr lang="en-US" sz="1300" b="1" i="1" dirty="0">
                  <a:solidFill>
                    <a:schemeClr val="bg1"/>
                  </a:solidFill>
                  <a:latin typeface="Arial Narrow" panose="020B0606020202030204" pitchFamily="34" charset="0"/>
                </a:rPr>
                <a:t>• Repetitive behaviour</a:t>
              </a:r>
            </a:p>
            <a:p>
              <a:pPr marL="177800" indent="88900"/>
              <a:r>
                <a:rPr lang="en-US" sz="1300" b="1" i="1" dirty="0">
                  <a:solidFill>
                    <a:schemeClr val="bg1"/>
                  </a:solidFill>
                  <a:latin typeface="Arial Narrow" panose="020B0606020202030204" pitchFamily="34" charset="0"/>
                </a:rPr>
                <a:t>• 4 functional goals</a:t>
              </a:r>
            </a:p>
            <a:p>
              <a:pPr marL="177800" indent="88900"/>
              <a:r>
                <a:rPr lang="en-US" sz="1300" b="1" i="1" dirty="0">
                  <a:solidFill>
                    <a:schemeClr val="bg1"/>
                  </a:solidFill>
                  <a:latin typeface="Arial Narrow" panose="020B0606020202030204" pitchFamily="34" charset="0"/>
                </a:rPr>
                <a:t>• SIB and aggression</a:t>
              </a:r>
              <a:endParaRPr lang="en-CA" sz="1300" b="1" i="1" dirty="0">
                <a:solidFill>
                  <a:schemeClr val="bg1"/>
                </a:solidFill>
                <a:latin typeface="Arial Narrow" panose="020B0606020202030204" pitchFamily="34" charset="0"/>
              </a:endParaRPr>
            </a:p>
          </p:txBody>
        </p:sp>
        <p:sp>
          <p:nvSpPr>
            <p:cNvPr id="72" name="TextBox 71"/>
            <p:cNvSpPr txBox="1"/>
            <p:nvPr/>
          </p:nvSpPr>
          <p:spPr>
            <a:xfrm>
              <a:off x="7740660" y="4209839"/>
              <a:ext cx="1395495" cy="984885"/>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BLOW-INS</a:t>
              </a:r>
            </a:p>
            <a:p>
              <a:pPr indent="177800"/>
              <a:r>
                <a:rPr lang="en-CA" sz="1400" i="1" dirty="0">
                  <a:solidFill>
                    <a:schemeClr val="bg1"/>
                  </a:solidFill>
                  <a:latin typeface="Arial Narrow" panose="020B0606020202030204" pitchFamily="34" charset="0"/>
                </a:rPr>
                <a:t>• </a:t>
              </a:r>
              <a:r>
                <a:rPr lang="en-CA" sz="1400" b="1" i="1" dirty="0">
                  <a:solidFill>
                    <a:schemeClr val="bg1"/>
                  </a:solidFill>
                  <a:latin typeface="Arial Narrow" panose="020B0606020202030204" pitchFamily="34" charset="0"/>
                </a:rPr>
                <a:t>Withdrawal</a:t>
              </a:r>
            </a:p>
            <a:p>
              <a:pPr indent="177800"/>
              <a:r>
                <a:rPr lang="en-CA" sz="1400" b="1" i="1" dirty="0">
                  <a:solidFill>
                    <a:schemeClr val="bg1"/>
                  </a:solidFill>
                  <a:latin typeface="Arial Narrow" panose="020B0606020202030204" pitchFamily="34" charset="0"/>
                </a:rPr>
                <a:t>• Compliance</a:t>
              </a:r>
            </a:p>
            <a:p>
              <a:pPr indent="177800"/>
              <a:r>
                <a:rPr lang="en-CA" sz="1400" b="1" i="1" dirty="0">
                  <a:solidFill>
                    <a:schemeClr val="bg1"/>
                  </a:solidFill>
                  <a:latin typeface="Arial Narrow" panose="020B0606020202030204" pitchFamily="34" charset="0"/>
                </a:rPr>
                <a:t>• Depression</a:t>
              </a:r>
            </a:p>
          </p:txBody>
        </p:sp>
        <p:sp>
          <p:nvSpPr>
            <p:cNvPr id="82" name="TextBox 81"/>
            <p:cNvSpPr txBox="1"/>
            <p:nvPr/>
          </p:nvSpPr>
          <p:spPr>
            <a:xfrm>
              <a:off x="7389133" y="1941181"/>
              <a:ext cx="2059427" cy="276999"/>
            </a:xfrm>
            <a:prstGeom prst="rect">
              <a:avLst/>
            </a:prstGeom>
            <a:noFill/>
          </p:spPr>
          <p:txBody>
            <a:bodyPr wrap="square" rtlCol="0">
              <a:spAutoFit/>
            </a:bodyPr>
            <a:lstStyle/>
            <a:p>
              <a:pPr algn="ctr"/>
              <a:r>
                <a:rPr lang="en-US" sz="1200" b="1" i="1" dirty="0">
                  <a:latin typeface="Arial Narrow" panose="020B0606020202030204" pitchFamily="34" charset="0"/>
                </a:rPr>
                <a:t>ANXIOUS REACTIONS</a:t>
              </a:r>
              <a:endParaRPr lang="en-CA" sz="1200" b="1" i="1" dirty="0">
                <a:latin typeface="Arial Narrow" panose="020B0606020202030204" pitchFamily="34" charset="0"/>
              </a:endParaRPr>
            </a:p>
          </p:txBody>
        </p:sp>
      </p:grpSp>
      <p:grpSp>
        <p:nvGrpSpPr>
          <p:cNvPr id="21" name="Group 20"/>
          <p:cNvGrpSpPr/>
          <p:nvPr/>
        </p:nvGrpSpPr>
        <p:grpSpPr>
          <a:xfrm>
            <a:off x="9408983" y="2428215"/>
            <a:ext cx="2147141" cy="2308485"/>
            <a:chOff x="9408983" y="2428215"/>
            <a:chExt cx="2147141" cy="2308485"/>
          </a:xfrm>
        </p:grpSpPr>
        <p:sp>
          <p:nvSpPr>
            <p:cNvPr id="68" name="TextBox 67"/>
            <p:cNvSpPr txBox="1"/>
            <p:nvPr/>
          </p:nvSpPr>
          <p:spPr>
            <a:xfrm>
              <a:off x="10254524" y="2705375"/>
              <a:ext cx="1301600" cy="2031325"/>
            </a:xfrm>
            <a:prstGeom prst="rect">
              <a:avLst/>
            </a:prstGeom>
            <a:solidFill>
              <a:srgbClr val="F2850E"/>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Only Behavioural Interventions </a:t>
              </a:r>
            </a:p>
            <a:p>
              <a:pPr algn="ctr"/>
              <a:r>
                <a:rPr lang="en-US" sz="1400" b="1" i="1" dirty="0">
                  <a:solidFill>
                    <a:schemeClr val="bg1"/>
                  </a:solidFill>
                  <a:latin typeface="Arial Narrow" panose="020B0606020202030204" pitchFamily="34" charset="0"/>
                </a:rPr>
                <a:t>Without</a:t>
              </a:r>
            </a:p>
            <a:p>
              <a:pPr algn="ctr"/>
              <a:r>
                <a:rPr lang="en-CA" sz="1400" b="1" i="1" dirty="0">
                  <a:solidFill>
                    <a:schemeClr val="bg1"/>
                  </a:solidFill>
                  <a:latin typeface="Arial Narrow" panose="020B0606020202030204" pitchFamily="34" charset="0"/>
                </a:rPr>
                <a:t>Primary Care As Recommended</a:t>
              </a:r>
            </a:p>
            <a:p>
              <a:pPr algn="ctr"/>
              <a:endParaRPr lang="en-CA" sz="1400" i="1" dirty="0">
                <a:solidFill>
                  <a:schemeClr val="bg1"/>
                </a:solidFill>
                <a:latin typeface="Arial Narrow" panose="020B0606020202030204" pitchFamily="34" charset="0"/>
              </a:endParaRPr>
            </a:p>
          </p:txBody>
        </p:sp>
        <p:sp>
          <p:nvSpPr>
            <p:cNvPr id="83" name="Right Arrow 82"/>
            <p:cNvSpPr/>
            <p:nvPr/>
          </p:nvSpPr>
          <p:spPr>
            <a:xfrm>
              <a:off x="9677917" y="3758382"/>
              <a:ext cx="312021" cy="2264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4" name="Right Arrow 83"/>
            <p:cNvSpPr/>
            <p:nvPr/>
          </p:nvSpPr>
          <p:spPr>
            <a:xfrm rot="3028095">
              <a:off x="9354101" y="3457155"/>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5" name="Right Arrow 84"/>
            <p:cNvSpPr/>
            <p:nvPr/>
          </p:nvSpPr>
          <p:spPr>
            <a:xfrm rot="7771905" flipH="1">
              <a:off x="9354099" y="4029392"/>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6" name="TextBox 85"/>
            <p:cNvSpPr txBox="1"/>
            <p:nvPr/>
          </p:nvSpPr>
          <p:spPr>
            <a:xfrm>
              <a:off x="9472617" y="31278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Supporter</a:t>
              </a:r>
            </a:p>
            <a:p>
              <a:pPr algn="ctr"/>
              <a:r>
                <a:rPr lang="en-CA" sz="1200" b="1" dirty="0">
                  <a:latin typeface="Arial Narrow" panose="020B0606020202030204" pitchFamily="34" charset="0"/>
                </a:rPr>
                <a:t>Response</a:t>
              </a:r>
            </a:p>
          </p:txBody>
        </p:sp>
        <p:sp>
          <p:nvSpPr>
            <p:cNvPr id="87" name="TextBox 86"/>
            <p:cNvSpPr txBox="1"/>
            <p:nvPr/>
          </p:nvSpPr>
          <p:spPr>
            <a:xfrm>
              <a:off x="10254524" y="2428215"/>
              <a:ext cx="1225119" cy="276999"/>
            </a:xfrm>
            <a:prstGeom prst="rect">
              <a:avLst/>
            </a:prstGeom>
            <a:noFill/>
          </p:spPr>
          <p:txBody>
            <a:bodyPr wrap="square" rtlCol="0">
              <a:spAutoFit/>
            </a:bodyPr>
            <a:lstStyle/>
            <a:p>
              <a:pPr algn="ctr"/>
              <a:r>
                <a:rPr lang="en-US" sz="1200" b="1" dirty="0">
                  <a:latin typeface="Arial Narrow" panose="020B0606020202030204" pitchFamily="34" charset="0"/>
                </a:rPr>
                <a:t>IF</a:t>
              </a:r>
              <a:endParaRPr lang="en-CA" sz="1200" b="1" dirty="0">
                <a:latin typeface="Arial Narrow" panose="020B0606020202030204" pitchFamily="34" charset="0"/>
              </a:endParaRPr>
            </a:p>
          </p:txBody>
        </p:sp>
      </p:grpSp>
      <p:grpSp>
        <p:nvGrpSpPr>
          <p:cNvPr id="20" name="Group 19"/>
          <p:cNvGrpSpPr/>
          <p:nvPr/>
        </p:nvGrpSpPr>
        <p:grpSpPr>
          <a:xfrm>
            <a:off x="1776983" y="959344"/>
            <a:ext cx="3018281" cy="5879313"/>
            <a:chOff x="1824608" y="997444"/>
            <a:chExt cx="3018281" cy="5879313"/>
          </a:xfrm>
        </p:grpSpPr>
        <p:grpSp>
          <p:nvGrpSpPr>
            <p:cNvPr id="18" name="Group 17"/>
            <p:cNvGrpSpPr/>
            <p:nvPr/>
          </p:nvGrpSpPr>
          <p:grpSpPr>
            <a:xfrm>
              <a:off x="1824608" y="997444"/>
              <a:ext cx="3018281" cy="5879313"/>
              <a:chOff x="1824608" y="997444"/>
              <a:chExt cx="3018281" cy="5879313"/>
            </a:xfrm>
          </p:grpSpPr>
          <p:sp>
            <p:nvSpPr>
              <p:cNvPr id="88" name="TextBox 87"/>
              <p:cNvSpPr txBox="1"/>
              <p:nvPr/>
            </p:nvSpPr>
            <p:spPr>
              <a:xfrm>
                <a:off x="2324100" y="1398334"/>
                <a:ext cx="2019299" cy="5478423"/>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over production of cortisol</a:t>
                </a:r>
              </a:p>
            </p:txBody>
          </p:sp>
          <p:sp>
            <p:nvSpPr>
              <p:cNvPr id="89" name="TextBox 88"/>
              <p:cNvSpPr txBox="1"/>
              <p:nvPr/>
            </p:nvSpPr>
            <p:spPr>
              <a:xfrm>
                <a:off x="1824608" y="997444"/>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grpSp>
          <p:nvGrpSpPr>
            <p:cNvPr id="19" name="Group 18"/>
            <p:cNvGrpSpPr/>
            <p:nvPr/>
          </p:nvGrpSpPr>
          <p:grpSpPr>
            <a:xfrm>
              <a:off x="2465370" y="1490784"/>
              <a:ext cx="1511839" cy="4962469"/>
              <a:chOff x="2465370" y="1490784"/>
              <a:chExt cx="1511839" cy="4962469"/>
            </a:xfrm>
          </p:grpSpPr>
          <p:sp>
            <p:nvSpPr>
              <p:cNvPr id="90" name="TextBox 89"/>
              <p:cNvSpPr txBox="1"/>
              <p:nvPr/>
            </p:nvSpPr>
            <p:spPr>
              <a:xfrm>
                <a:off x="2486025" y="1490784"/>
                <a:ext cx="1214107"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91" name="TextBox 90"/>
              <p:cNvSpPr txBox="1"/>
              <p:nvPr/>
            </p:nvSpPr>
            <p:spPr>
              <a:xfrm>
                <a:off x="2476500" y="2550253"/>
                <a:ext cx="1500709"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92" name="TextBox 91"/>
              <p:cNvSpPr txBox="1"/>
              <p:nvPr/>
            </p:nvSpPr>
            <p:spPr>
              <a:xfrm>
                <a:off x="2486025" y="3006631"/>
                <a:ext cx="129159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93" name="TextBox 92"/>
              <p:cNvSpPr txBox="1"/>
              <p:nvPr/>
            </p:nvSpPr>
            <p:spPr>
              <a:xfrm>
                <a:off x="2465370" y="3909996"/>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94" name="TextBox 93"/>
              <p:cNvSpPr txBox="1"/>
              <p:nvPr/>
            </p:nvSpPr>
            <p:spPr>
              <a:xfrm>
                <a:off x="2480887" y="453078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95" name="TextBox 94"/>
              <p:cNvSpPr txBox="1"/>
              <p:nvPr/>
            </p:nvSpPr>
            <p:spPr>
              <a:xfrm>
                <a:off x="2485330" y="5294912"/>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96" name="TextBox 95"/>
              <p:cNvSpPr txBox="1"/>
              <p:nvPr/>
            </p:nvSpPr>
            <p:spPr>
              <a:xfrm>
                <a:off x="2489765" y="5744249"/>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97" name="TextBox 96"/>
              <p:cNvSpPr txBox="1"/>
              <p:nvPr/>
            </p:nvSpPr>
            <p:spPr>
              <a:xfrm>
                <a:off x="2470714" y="6191643"/>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49" name="Group 48"/>
          <p:cNvGrpSpPr/>
          <p:nvPr/>
        </p:nvGrpSpPr>
        <p:grpSpPr>
          <a:xfrm>
            <a:off x="307876" y="2216775"/>
            <a:ext cx="1521475" cy="3320772"/>
            <a:chOff x="460276" y="2226300"/>
            <a:chExt cx="1521475" cy="3320772"/>
          </a:xfrm>
        </p:grpSpPr>
        <p:sp>
          <p:nvSpPr>
            <p:cNvPr id="50" name="Oval 49"/>
            <p:cNvSpPr/>
            <p:nvPr/>
          </p:nvSpPr>
          <p:spPr>
            <a:xfrm>
              <a:off x="530452" y="2226300"/>
              <a:ext cx="1381125" cy="3320772"/>
            </a:xfrm>
            <a:prstGeom prst="ellipse">
              <a:avLst/>
            </a:prstGeom>
            <a:solidFill>
              <a:srgbClr val="7978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1" name="TextBox 50"/>
            <p:cNvSpPr txBox="1"/>
            <p:nvPr/>
          </p:nvSpPr>
          <p:spPr>
            <a:xfrm>
              <a:off x="460276" y="2637453"/>
              <a:ext cx="1521475" cy="2585323"/>
            </a:xfrm>
            <a:prstGeom prst="rect">
              <a:avLst/>
            </a:prstGeom>
            <a:noFill/>
          </p:spPr>
          <p:txBody>
            <a:bodyPr wrap="square" rtlCol="0">
              <a:spAutoFit/>
            </a:bodyPr>
            <a:lstStyle/>
            <a:p>
              <a:pPr algn="ctr"/>
              <a:r>
                <a:rPr lang="en-CA" b="1" i="1" dirty="0">
                  <a:solidFill>
                    <a:schemeClr val="bg1"/>
                  </a:solidFill>
                  <a:latin typeface="Arial Narrow" panose="020B0606020202030204" pitchFamily="34" charset="0"/>
                </a:rPr>
                <a:t>People </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Autism and Other Developmental Disabilities</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Complex</a:t>
              </a:r>
            </a:p>
            <a:p>
              <a:pPr algn="ctr"/>
              <a:r>
                <a:rPr lang="en-CA" b="1" i="1" dirty="0">
                  <a:solidFill>
                    <a:schemeClr val="bg1"/>
                  </a:solidFill>
                  <a:latin typeface="Arial Narrow" panose="020B0606020202030204" pitchFamily="34" charset="0"/>
                </a:rPr>
                <a:t>Needs</a:t>
              </a:r>
            </a:p>
          </p:txBody>
        </p:sp>
      </p:grpSp>
      <p:sp>
        <p:nvSpPr>
          <p:cNvPr id="53" name="Slide Number Placeholder 52"/>
          <p:cNvSpPr>
            <a:spLocks noGrp="1"/>
          </p:cNvSpPr>
          <p:nvPr>
            <p:ph type="sldNum" sz="quarter" idx="12"/>
          </p:nvPr>
        </p:nvSpPr>
        <p:spPr/>
        <p:txBody>
          <a:bodyPr/>
          <a:lstStyle/>
          <a:p>
            <a:fld id="{AFE74BE6-3F01-4C25-9B60-2EB5994FEE56}" type="slidenum">
              <a:rPr lang="en-CA" sz="1400" smtClean="0"/>
              <a:pPr/>
              <a:t>2</a:t>
            </a:fld>
            <a:endParaRPr lang="en-CA" sz="1400" dirty="0"/>
          </a:p>
        </p:txBody>
      </p:sp>
    </p:spTree>
    <p:extLst>
      <p:ext uri="{BB962C8B-B14F-4D97-AF65-F5344CB8AC3E}">
        <p14:creationId xmlns:p14="http://schemas.microsoft.com/office/powerpoint/2010/main" val="35775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0-#ppt_w/2"/>
                                          </p:val>
                                        </p:tav>
                                        <p:tav tm="100000">
                                          <p:val>
                                            <p:strVal val="#ppt_x"/>
                                          </p:val>
                                        </p:tav>
                                      </p:tavLst>
                                    </p:anim>
                                    <p:anim calcmode="lin" valueType="num">
                                      <p:cBhvr additive="base">
                                        <p:cTn id="4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righ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030" y="5287256"/>
            <a:ext cx="1462999" cy="1086385"/>
          </a:xfrm>
          <a:prstGeom prst="rect">
            <a:avLst/>
          </a:prstGeom>
        </p:spPr>
      </p:pic>
      <p:sp>
        <p:nvSpPr>
          <p:cNvPr id="4" name="TextBox 3"/>
          <p:cNvSpPr txBox="1"/>
          <p:nvPr/>
        </p:nvSpPr>
        <p:spPr>
          <a:xfrm>
            <a:off x="786245" y="974166"/>
            <a:ext cx="10695709" cy="5816977"/>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800" b="1" dirty="0"/>
              <a:t>Enzymes. </a:t>
            </a:r>
            <a:r>
              <a:rPr lang="en-CA" sz="2800" dirty="0"/>
              <a:t>In this study, the researchers found that levels of 3 enzymes responsible for breaking down sugars are significantly lower in the small intestines of children with autism.</a:t>
            </a:r>
          </a:p>
          <a:p>
            <a:pPr algn="just"/>
            <a:r>
              <a:rPr lang="en-CA" sz="2400" dirty="0"/>
              <a:t> </a:t>
            </a:r>
          </a:p>
          <a:p>
            <a:pPr algn="just"/>
            <a:r>
              <a:rPr lang="en-CA" sz="2400" dirty="0"/>
              <a:t>More than 90% of these children have deficiencies in at least 2 of the 3 enzymes and 73% in all three.  </a:t>
            </a:r>
          </a:p>
          <a:p>
            <a:pPr algn="just"/>
            <a:r>
              <a:rPr lang="en-CA" sz="2400" dirty="0"/>
              <a:t> </a:t>
            </a:r>
          </a:p>
          <a:p>
            <a:pPr algn="just"/>
            <a:r>
              <a:rPr lang="en-CA" sz="2400" dirty="0"/>
              <a:t>According to Dr. Derrick MacFabe, Director of The </a:t>
            </a:r>
            <a:r>
              <a:rPr lang="en-CA" sz="2400" dirty="0" err="1"/>
              <a:t>Kilee</a:t>
            </a:r>
            <a:r>
              <a:rPr lang="en-CA" sz="2400" dirty="0"/>
              <a:t> </a:t>
            </a:r>
            <a:r>
              <a:rPr lang="en-CA" sz="2400" dirty="0" err="1"/>
              <a:t>Patchell</a:t>
            </a:r>
            <a:r>
              <a:rPr lang="en-CA" sz="2400" dirty="0"/>
              <a:t>-Evans Autism Research Group at the University of Western Ontario “this study is consistent with data showing disruption of the gut microbiomes as a key factor in autism.  It also provides indirect evidence of </a:t>
            </a:r>
            <a:r>
              <a:rPr lang="en-CA" sz="2400" b="1" dirty="0"/>
              <a:t>carbohydrate rich meals</a:t>
            </a:r>
            <a:r>
              <a:rPr lang="en-CA" sz="2400" dirty="0"/>
              <a:t> increasing ASD/DD gut symptoms and behaviour worsens.”</a:t>
            </a:r>
          </a:p>
          <a:p>
            <a:pPr algn="just"/>
            <a:endParaRPr lang="en-CA" sz="2400" dirty="0"/>
          </a:p>
          <a:p>
            <a:pPr algn="just"/>
            <a:r>
              <a:rPr lang="en-CA" sz="2000" dirty="0"/>
              <a:t>Reference:  Williams B.L., </a:t>
            </a:r>
            <a:r>
              <a:rPr lang="en-CA" sz="2000" i="1" dirty="0" err="1"/>
              <a:t>PLoS</a:t>
            </a:r>
            <a:r>
              <a:rPr lang="en-CA" sz="2000" i="1" dirty="0"/>
              <a:t> One 2011;</a:t>
            </a:r>
            <a:r>
              <a:rPr lang="en-CA" sz="2000" dirty="0"/>
              <a:t>6(9):e24585. (</a:t>
            </a:r>
            <a:r>
              <a:rPr lang="en-CA" sz="2000" u="sng" dirty="0">
                <a:hlinkClick r:id="rId3"/>
              </a:rPr>
              <a:t>PubMed</a:t>
            </a:r>
            <a:r>
              <a:rPr lang="en-CA" sz="2000" u="sng" dirty="0"/>
              <a:t>) </a:t>
            </a:r>
            <a:endParaRPr lang="en-CA" sz="2000" dirty="0"/>
          </a:p>
          <a:p>
            <a:pPr algn="just"/>
            <a:endParaRPr lang="en-CA" sz="2000" dirty="0"/>
          </a:p>
        </p:txBody>
      </p:sp>
      <p:sp>
        <p:nvSpPr>
          <p:cNvPr id="6" name="TextBox 5"/>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7" name="Slide Number Placeholder 6"/>
          <p:cNvSpPr>
            <a:spLocks noGrp="1"/>
          </p:cNvSpPr>
          <p:nvPr>
            <p:ph type="sldNum" sz="quarter" idx="12"/>
          </p:nvPr>
        </p:nvSpPr>
        <p:spPr>
          <a:xfrm>
            <a:off x="8620125" y="6346825"/>
            <a:ext cx="2743200" cy="365125"/>
          </a:xfrm>
        </p:spPr>
        <p:txBody>
          <a:bodyPr/>
          <a:lstStyle/>
          <a:p>
            <a:fld id="{AFE74BE6-3F01-4C25-9B60-2EB5994FEE56}" type="slidenum">
              <a:rPr lang="en-CA" sz="1400" smtClean="0"/>
              <a:pPr/>
              <a:t>20</a:t>
            </a:fld>
            <a:endParaRPr lang="en-CA" sz="1400" dirty="0"/>
          </a:p>
        </p:txBody>
      </p:sp>
    </p:spTree>
    <p:extLst>
      <p:ext uri="{BB962C8B-B14F-4D97-AF65-F5344CB8AC3E}">
        <p14:creationId xmlns:p14="http://schemas.microsoft.com/office/powerpoint/2010/main" val="3524960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9555" y="5306306"/>
            <a:ext cx="1462999" cy="1086385"/>
          </a:xfrm>
          <a:prstGeom prst="rect">
            <a:avLst/>
          </a:prstGeom>
        </p:spPr>
      </p:pic>
      <p:sp>
        <p:nvSpPr>
          <p:cNvPr id="4" name="TextBox 3"/>
          <p:cNvSpPr txBox="1"/>
          <p:nvPr/>
        </p:nvSpPr>
        <p:spPr>
          <a:xfrm>
            <a:off x="270345" y="1282492"/>
            <a:ext cx="11702580" cy="5170646"/>
          </a:xfrm>
          <a:prstGeom prst="rect">
            <a:avLst/>
          </a:prstGeom>
          <a:noFill/>
          <a:ln>
            <a:noFill/>
          </a:ln>
          <a:effectLst/>
        </p:spPr>
        <p:txBody>
          <a:bodyPr wrap="square" numCol="2" rtlCol="0">
            <a:spAutoFit/>
          </a:bodyPr>
          <a:lstStyle/>
          <a:p>
            <a:pPr marL="342900" indent="-342900">
              <a:lnSpc>
                <a:spcPct val="150000"/>
              </a:lnSpc>
              <a:buFont typeface="Arial" panose="020B0604020202020204" pitchFamily="34" charset="0"/>
              <a:buChar char="•"/>
            </a:pPr>
            <a:r>
              <a:rPr lang="en-CA" sz="2200" dirty="0"/>
              <a:t>Suppresses the immune system</a:t>
            </a:r>
          </a:p>
          <a:p>
            <a:pPr marL="342900" indent="-342900">
              <a:lnSpc>
                <a:spcPct val="150000"/>
              </a:lnSpc>
              <a:buFont typeface="Arial" panose="020B0604020202020204" pitchFamily="34" charset="0"/>
              <a:buChar char="•"/>
            </a:pPr>
            <a:r>
              <a:rPr lang="en-CA" sz="2200" dirty="0"/>
              <a:t>Contributes to hyperactivity, anxiety, depression, concentration difficulties    </a:t>
            </a:r>
          </a:p>
          <a:p>
            <a:pPr marL="342900" indent="-342900">
              <a:lnSpc>
                <a:spcPct val="150000"/>
              </a:lnSpc>
              <a:buFont typeface="Arial" panose="020B0604020202020204" pitchFamily="34" charset="0"/>
              <a:buChar char="•"/>
            </a:pPr>
            <a:r>
              <a:rPr lang="en-CA" sz="2200" dirty="0"/>
              <a:t>Reduces helpful high density cholesterol </a:t>
            </a:r>
            <a:br>
              <a:rPr lang="en-CA" sz="2200" dirty="0"/>
            </a:br>
            <a:r>
              <a:rPr lang="en-CA" sz="2200" dirty="0"/>
              <a:t>(HDLs) and raises harmful cholesterol (LDLs)</a:t>
            </a:r>
          </a:p>
          <a:p>
            <a:pPr marL="342900" indent="-342900">
              <a:lnSpc>
                <a:spcPct val="150000"/>
              </a:lnSpc>
              <a:buFont typeface="Arial" panose="020B0604020202020204" pitchFamily="34" charset="0"/>
              <a:buChar char="•"/>
            </a:pPr>
            <a:r>
              <a:rPr lang="en-CA" sz="2200" dirty="0"/>
              <a:t>Increases the risk of coronary heart disease </a:t>
            </a:r>
            <a:br>
              <a:rPr lang="en-CA" sz="2200" dirty="0"/>
            </a:br>
            <a:r>
              <a:rPr lang="en-CA" sz="2200" dirty="0"/>
              <a:t>and high blood pressure</a:t>
            </a:r>
          </a:p>
          <a:p>
            <a:pPr marL="342900" indent="-342900">
              <a:lnSpc>
                <a:spcPct val="150000"/>
              </a:lnSpc>
              <a:buFont typeface="Arial" panose="020B0604020202020204" pitchFamily="34" charset="0"/>
              <a:buChar char="•"/>
            </a:pPr>
            <a:r>
              <a:rPr lang="en-CA" sz="2200" dirty="0"/>
              <a:t>Increases fasting levels of blood glucose and contributes to diabetes</a:t>
            </a:r>
          </a:p>
          <a:p>
            <a:pPr marL="342900" indent="-342900">
              <a:lnSpc>
                <a:spcPct val="150000"/>
              </a:lnSpc>
              <a:buFont typeface="Arial" panose="020B0604020202020204" pitchFamily="34" charset="0"/>
              <a:buChar char="•"/>
            </a:pPr>
            <a:endParaRPr lang="en-CA" sz="2200" dirty="0"/>
          </a:p>
          <a:p>
            <a:pPr marL="800100" lvl="1" indent="-342900">
              <a:lnSpc>
                <a:spcPct val="150000"/>
              </a:lnSpc>
              <a:buFont typeface="Arial" panose="020B0604020202020204" pitchFamily="34" charset="0"/>
              <a:buChar char="•"/>
            </a:pPr>
            <a:r>
              <a:rPr lang="en-US" sz="2200" dirty="0"/>
              <a:t>Promotes tooth decay</a:t>
            </a:r>
            <a:endParaRPr lang="en-CA" sz="2200" dirty="0"/>
          </a:p>
          <a:p>
            <a:pPr marL="800100" lvl="1" indent="-342900">
              <a:lnSpc>
                <a:spcPct val="150000"/>
              </a:lnSpc>
              <a:buFont typeface="Arial" panose="020B0604020202020204" pitchFamily="34" charset="0"/>
              <a:buChar char="•"/>
            </a:pPr>
            <a:r>
              <a:rPr lang="en-CA" sz="2200" dirty="0"/>
              <a:t>Contributes to weight gain and obesity</a:t>
            </a:r>
          </a:p>
          <a:p>
            <a:pPr marL="800100" lvl="1" indent="-342900">
              <a:lnSpc>
                <a:spcPct val="150000"/>
              </a:lnSpc>
              <a:buFont typeface="Arial" panose="020B0604020202020204" pitchFamily="34" charset="0"/>
              <a:buChar char="•"/>
            </a:pPr>
            <a:r>
              <a:rPr lang="en-CA" sz="2200" dirty="0"/>
              <a:t>Increases the water retention and bloating</a:t>
            </a:r>
          </a:p>
          <a:p>
            <a:pPr marL="800100" lvl="1" indent="-342900">
              <a:lnSpc>
                <a:spcPct val="150000"/>
              </a:lnSpc>
              <a:buFont typeface="Arial" panose="020B0604020202020204" pitchFamily="34" charset="0"/>
              <a:buChar char="•"/>
            </a:pPr>
            <a:r>
              <a:rPr lang="en-CA" sz="2200" dirty="0"/>
              <a:t>Causes headaches, including migraines</a:t>
            </a:r>
          </a:p>
          <a:p>
            <a:pPr marL="800100" lvl="1" indent="-342900">
              <a:lnSpc>
                <a:spcPct val="150000"/>
              </a:lnSpc>
              <a:buFont typeface="Arial" panose="020B0604020202020204" pitchFamily="34" charset="0"/>
              <a:buChar char="•"/>
            </a:pPr>
            <a:r>
              <a:rPr lang="en-CA" sz="2200" dirty="0"/>
              <a:t>Increases bacterial fermentation in the colon</a:t>
            </a:r>
          </a:p>
          <a:p>
            <a:pPr marL="800100" lvl="1" indent="-342900">
              <a:lnSpc>
                <a:spcPct val="150000"/>
              </a:lnSpc>
              <a:buFont typeface="Arial" panose="020B0604020202020204" pitchFamily="34" charset="0"/>
              <a:buChar char="•"/>
            </a:pPr>
            <a:r>
              <a:rPr lang="en-CA" sz="2200" dirty="0"/>
              <a:t>Increases risk of Alzheimer’s disease</a:t>
            </a:r>
          </a:p>
          <a:p>
            <a:pPr marL="800100" lvl="1" indent="-342900">
              <a:lnSpc>
                <a:spcPct val="150000"/>
              </a:lnSpc>
            </a:pPr>
            <a:endParaRPr lang="en-CA" sz="2200" dirty="0"/>
          </a:p>
          <a:p>
            <a:pPr marL="800100" lvl="1" indent="-342900">
              <a:lnSpc>
                <a:spcPct val="150000"/>
              </a:lnSpc>
              <a:buFont typeface="Arial" panose="020B0604020202020204" pitchFamily="34" charset="0"/>
              <a:buChar char="•"/>
            </a:pPr>
            <a:endParaRPr lang="en-CA" sz="2200" dirty="0"/>
          </a:p>
        </p:txBody>
      </p:sp>
      <p:sp>
        <p:nvSpPr>
          <p:cNvPr id="5" name="TextBox 4"/>
          <p:cNvSpPr txBox="1"/>
          <p:nvPr/>
        </p:nvSpPr>
        <p:spPr>
          <a:xfrm>
            <a:off x="0" y="238056"/>
            <a:ext cx="12191999" cy="707886"/>
          </a:xfrm>
          <a:prstGeom prst="rect">
            <a:avLst/>
          </a:prstGeom>
          <a:noFill/>
        </p:spPr>
        <p:txBody>
          <a:bodyPr wrap="square" rtlCol="0">
            <a:spAutoFit/>
          </a:bodyPr>
          <a:lstStyle/>
          <a:p>
            <a:pPr algn="ctr"/>
            <a:r>
              <a:rPr lang="en-US" sz="4000" b="1" i="1" dirty="0"/>
              <a:t>Harmful Effects of Sugar</a:t>
            </a:r>
            <a:endParaRPr lang="en-CA" sz="4000" dirty="0"/>
          </a:p>
        </p:txBody>
      </p:sp>
      <p:sp>
        <p:nvSpPr>
          <p:cNvPr id="6" name="Slide Number Placeholder 5"/>
          <p:cNvSpPr>
            <a:spLocks noGrp="1"/>
          </p:cNvSpPr>
          <p:nvPr>
            <p:ph type="sldNum" sz="quarter" idx="12"/>
          </p:nvPr>
        </p:nvSpPr>
        <p:spPr>
          <a:xfrm>
            <a:off x="10182226" y="6356350"/>
            <a:ext cx="1028700" cy="365125"/>
          </a:xfrm>
        </p:spPr>
        <p:txBody>
          <a:bodyPr/>
          <a:lstStyle/>
          <a:p>
            <a:fld id="{AFE74BE6-3F01-4C25-9B60-2EB5994FEE56}" type="slidenum">
              <a:rPr lang="en-CA" sz="1400" smtClean="0"/>
              <a:pPr/>
              <a:t>21</a:t>
            </a:fld>
            <a:endParaRPr lang="en-CA" sz="1400" dirty="0"/>
          </a:p>
        </p:txBody>
      </p:sp>
    </p:spTree>
    <p:extLst>
      <p:ext uri="{BB962C8B-B14F-4D97-AF65-F5344CB8AC3E}">
        <p14:creationId xmlns:p14="http://schemas.microsoft.com/office/powerpoint/2010/main" val="296396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977462" y="1396972"/>
            <a:ext cx="10074166" cy="5262979"/>
          </a:xfrm>
          <a:prstGeom prst="rect">
            <a:avLst/>
          </a:prstGeom>
        </p:spPr>
        <p:txBody>
          <a:bodyPr wrap="square">
            <a:spAutoFit/>
          </a:bodyPr>
          <a:lstStyle/>
          <a:p>
            <a:pPr lvl="0"/>
            <a:r>
              <a:rPr lang="en-CA" sz="2800" b="1" dirty="0"/>
              <a:t>Note: </a:t>
            </a:r>
            <a:r>
              <a:rPr lang="en-CA" sz="2800" dirty="0"/>
              <a:t>as with all other needs described in the Hierarchy Needs Model, the following information is presented to help develop the family and support professionals to become well informed, effective advocates to search and find competent community medical professionals e.g. Primary Care Physicians, Naturopathic Doctors, Registered Nutritionists to assess and implement the comprehensive support plan.</a:t>
            </a:r>
          </a:p>
          <a:p>
            <a:pPr marL="342900" lvl="0" indent="-342900">
              <a:buFont typeface="+mj-lt"/>
              <a:buAutoNum type="arabicPeriod"/>
            </a:pPr>
            <a:endParaRPr lang="en-CA" sz="2800" dirty="0"/>
          </a:p>
          <a:p>
            <a:pPr lvl="0"/>
            <a:r>
              <a:rPr lang="en-CA" sz="2800" dirty="0"/>
              <a:t>All assessment tests and treatment services will be directed by the community professionals and as applicable authorized by the primary care physician e.g. Organic Acid Test, Hair Analysis Test    and Urine, Blood and Stool testing.</a:t>
            </a:r>
          </a:p>
        </p:txBody>
      </p:sp>
      <p:sp>
        <p:nvSpPr>
          <p:cNvPr id="4" name="TextBox 3"/>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a:t>
            </a:r>
            <a:endParaRPr lang="en-CA" sz="3600"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2555" y="5343054"/>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22</a:t>
            </a:fld>
            <a:endParaRPr lang="en-CA" sz="1400" dirty="0">
              <a:solidFill>
                <a:prstClr val="black">
                  <a:tint val="75000"/>
                </a:prstClr>
              </a:solidFill>
            </a:endParaRPr>
          </a:p>
        </p:txBody>
      </p:sp>
    </p:spTree>
    <p:extLst>
      <p:ext uri="{BB962C8B-B14F-4D97-AF65-F5344CB8AC3E}">
        <p14:creationId xmlns:p14="http://schemas.microsoft.com/office/powerpoint/2010/main" val="3264853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startAt="2"/>
            </a:pPr>
            <a:endParaRPr lang="en-CA" dirty="0"/>
          </a:p>
        </p:txBody>
      </p:sp>
      <p:sp>
        <p:nvSpPr>
          <p:cNvPr id="2" name="Rectangle 1"/>
          <p:cNvSpPr/>
          <p:nvPr/>
        </p:nvSpPr>
        <p:spPr>
          <a:xfrm>
            <a:off x="604299" y="1299637"/>
            <a:ext cx="9947082" cy="5191165"/>
          </a:xfrm>
          <a:prstGeom prst="rect">
            <a:avLst/>
          </a:prstGeom>
        </p:spPr>
        <p:txBody>
          <a:bodyPr wrap="square">
            <a:spAutoFit/>
          </a:bodyPr>
          <a:lstStyle/>
          <a:p>
            <a:pPr marL="457200" lvl="0" indent="-457200" algn="just"/>
            <a:r>
              <a:rPr lang="en-CA" sz="2400" b="1" dirty="0"/>
              <a:t>1.	Reduction and elimination of unhealthy foods and toxins</a:t>
            </a:r>
          </a:p>
          <a:p>
            <a:pPr marL="800100" lvl="1" indent="-342900">
              <a:lnSpc>
                <a:spcPts val="3400"/>
              </a:lnSpc>
              <a:buFont typeface="Arial" panose="020B0604020202020204" pitchFamily="34" charset="0"/>
              <a:buChar char="•"/>
            </a:pPr>
            <a:r>
              <a:rPr lang="en-CA" sz="2400" dirty="0"/>
              <a:t>  sugar (maximum 50 gm. per day for adults) e.g. soft drinks, power  </a:t>
            </a:r>
          </a:p>
          <a:p>
            <a:pPr marL="800100" lvl="1" indent="-342900">
              <a:lnSpc>
                <a:spcPts val="3400"/>
              </a:lnSpc>
            </a:pPr>
            <a:r>
              <a:rPr lang="en-CA" sz="2400" dirty="0"/>
              <a:t>       drinks, juice, bars and candy</a:t>
            </a:r>
          </a:p>
          <a:p>
            <a:pPr marL="800100" lvl="1" indent="-342900" algn="just">
              <a:lnSpc>
                <a:spcPts val="3400"/>
              </a:lnSpc>
              <a:buFont typeface="Arial" panose="020B0604020202020204" pitchFamily="34" charset="0"/>
              <a:buChar char="•"/>
            </a:pPr>
            <a:r>
              <a:rPr lang="en-CA" sz="2400" dirty="0"/>
              <a:t>	grains/gluten – especially white and refined grain carbohydrates</a:t>
            </a:r>
          </a:p>
          <a:p>
            <a:pPr marL="800100" lvl="1" indent="-342900" algn="just">
              <a:lnSpc>
                <a:spcPts val="3400"/>
              </a:lnSpc>
              <a:buFont typeface="Arial" panose="020B0604020202020204" pitchFamily="34" charset="0"/>
              <a:buChar char="•"/>
            </a:pPr>
            <a:r>
              <a:rPr lang="en-CA" sz="2400" dirty="0"/>
              <a:t> 	dairy – a high percentage of all Canadians have a dairy intolerance</a:t>
            </a:r>
          </a:p>
          <a:p>
            <a:pPr marL="800100" lvl="1" indent="-342900" algn="just">
              <a:lnSpc>
                <a:spcPts val="3400"/>
              </a:lnSpc>
              <a:buFont typeface="Arial" panose="020B0604020202020204" pitchFamily="34" charset="0"/>
              <a:buChar char="•"/>
            </a:pPr>
            <a:r>
              <a:rPr lang="en-CA" sz="2400" dirty="0"/>
              <a:t> 	deep fried foods</a:t>
            </a:r>
          </a:p>
          <a:p>
            <a:pPr marL="800100" lvl="1" indent="-342900" algn="just">
              <a:lnSpc>
                <a:spcPts val="3400"/>
              </a:lnSpc>
              <a:buFont typeface="Arial" panose="020B0604020202020204" pitchFamily="34" charset="0"/>
              <a:buChar char="•"/>
            </a:pPr>
            <a:r>
              <a:rPr lang="en-CA" sz="2400" dirty="0"/>
              <a:t> 	artificial sweeteners</a:t>
            </a:r>
          </a:p>
          <a:p>
            <a:pPr marL="800100" lvl="1" indent="-342900" algn="just">
              <a:lnSpc>
                <a:spcPts val="3400"/>
              </a:lnSpc>
              <a:buFont typeface="Arial" panose="020B0604020202020204" pitchFamily="34" charset="0"/>
              <a:buChar char="•"/>
            </a:pPr>
            <a:r>
              <a:rPr lang="en-CA" sz="2400" dirty="0"/>
              <a:t> 	preservatives, e.g. MSG, artificial food dyes</a:t>
            </a:r>
          </a:p>
          <a:p>
            <a:pPr marL="800100" lvl="1" indent="-342900" algn="just">
              <a:lnSpc>
                <a:spcPts val="3400"/>
              </a:lnSpc>
              <a:buFont typeface="Arial" panose="020B0604020202020204" pitchFamily="34" charset="0"/>
              <a:buChar char="•"/>
            </a:pPr>
            <a:r>
              <a:rPr lang="en-CA" sz="2400" dirty="0"/>
              <a:t> 	processed meats and cheese</a:t>
            </a:r>
          </a:p>
          <a:p>
            <a:pPr marL="800100" lvl="1" indent="-342900" algn="just">
              <a:lnSpc>
                <a:spcPts val="3400"/>
              </a:lnSpc>
              <a:buFont typeface="Arial" panose="020B0604020202020204" pitchFamily="34" charset="0"/>
              <a:buChar char="•"/>
            </a:pPr>
            <a:r>
              <a:rPr lang="en-CA" sz="2400" dirty="0"/>
              <a:t> 	hydrated or heated fats, e.g. Crisco and Mazola oil, and margarine</a:t>
            </a:r>
          </a:p>
          <a:p>
            <a:pPr marL="800100" lvl="1" indent="-342900" algn="just">
              <a:lnSpc>
                <a:spcPts val="3400"/>
              </a:lnSpc>
              <a:buFont typeface="Arial" panose="020B0604020202020204" pitchFamily="34" charset="0"/>
              <a:buChar char="•"/>
            </a:pPr>
            <a:r>
              <a:rPr lang="en-CA" sz="2400" dirty="0"/>
              <a:t> 	toxic minerals, e.g. lead and mercury</a:t>
            </a:r>
          </a:p>
          <a:p>
            <a:pPr lvl="0" algn="just"/>
            <a:r>
              <a:rPr lang="en-CA" sz="2400" dirty="0"/>
              <a:t>   </a:t>
            </a:r>
          </a:p>
        </p:txBody>
      </p:sp>
      <p:sp>
        <p:nvSpPr>
          <p:cNvPr id="4" name="TextBox 3"/>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3439"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23</a:t>
            </a:fld>
            <a:endParaRPr lang="en-CA" sz="1400" dirty="0">
              <a:solidFill>
                <a:prstClr val="black">
                  <a:tint val="75000"/>
                </a:prstClr>
              </a:solidFill>
            </a:endParaRPr>
          </a:p>
        </p:txBody>
      </p:sp>
    </p:spTree>
    <p:extLst>
      <p:ext uri="{BB962C8B-B14F-4D97-AF65-F5344CB8AC3E}">
        <p14:creationId xmlns:p14="http://schemas.microsoft.com/office/powerpoint/2010/main" val="182296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213540" y="1068034"/>
            <a:ext cx="10371509" cy="5632311"/>
          </a:xfrm>
          <a:prstGeom prst="rect">
            <a:avLst/>
          </a:prstGeom>
        </p:spPr>
        <p:txBody>
          <a:bodyPr wrap="square">
            <a:spAutoFit/>
          </a:bodyPr>
          <a:lstStyle/>
          <a:p>
            <a:pPr marL="342900" lvl="0" indent="-342900" algn="just"/>
            <a:r>
              <a:rPr lang="en-CA" sz="2400" b="1" dirty="0"/>
              <a:t>2. 	Facilitate assessment and testing as indicated</a:t>
            </a:r>
          </a:p>
          <a:p>
            <a:pPr marL="342900" lvl="0" indent="-342900" algn="just"/>
            <a:endParaRPr lang="en-CA" sz="2400" b="1" dirty="0"/>
          </a:p>
          <a:p>
            <a:pPr marL="800100" lvl="1" indent="-342900" algn="just">
              <a:buFont typeface="Arial" panose="020B0604020202020204" pitchFamily="34" charset="0"/>
              <a:buChar char="•"/>
            </a:pPr>
            <a:r>
              <a:rPr lang="en-CA" sz="2400" dirty="0"/>
              <a:t> Food intolerances, e.g. gluten, casein, egg, nuts</a:t>
            </a:r>
          </a:p>
          <a:p>
            <a:pPr marL="800100" lvl="1" indent="-342900" algn="just"/>
            <a:endParaRPr lang="en-CA" sz="1200" dirty="0"/>
          </a:p>
          <a:p>
            <a:pPr marL="800100" lvl="1" indent="-342900" algn="just">
              <a:buFont typeface="Arial" panose="020B0604020202020204" pitchFamily="34" charset="0"/>
              <a:buChar char="•"/>
            </a:pPr>
            <a:r>
              <a:rPr lang="en-CA" sz="2400" dirty="0"/>
              <a:t>Nutrient deficiencies and imbalances</a:t>
            </a:r>
          </a:p>
          <a:p>
            <a:pPr lvl="0"/>
            <a:r>
              <a:rPr lang="en-CA" sz="2400" dirty="0"/>
              <a:t>	- minerals and metals, e.g. copper, zinc, magnesium, calcium, iron, 	   	   	   mercury, lead, sulphur, PCB</a:t>
            </a:r>
          </a:p>
          <a:p>
            <a:pPr lvl="0"/>
            <a:r>
              <a:rPr lang="en-CA" sz="2400" dirty="0"/>
              <a:t>	- vitamins, e.g. B12, B3, B6, D, C, E, Omega 3, </a:t>
            </a:r>
            <a:r>
              <a:rPr lang="en-CA" sz="2400" dirty="0" err="1"/>
              <a:t>Folate</a:t>
            </a:r>
            <a:endParaRPr lang="en-CA" sz="2400" dirty="0"/>
          </a:p>
          <a:p>
            <a:pPr lvl="0"/>
            <a:r>
              <a:rPr lang="en-CA" sz="2400" dirty="0"/>
              <a:t>	- glutathione</a:t>
            </a:r>
          </a:p>
          <a:p>
            <a:pPr lvl="0"/>
            <a:r>
              <a:rPr lang="en-CA" sz="2400" dirty="0"/>
              <a:t>	- glutamate</a:t>
            </a:r>
          </a:p>
          <a:p>
            <a:pPr lvl="0"/>
            <a:endParaRPr lang="en-CA" sz="1200" dirty="0"/>
          </a:p>
          <a:p>
            <a:pPr marL="800100" lvl="1" indent="-342900" algn="just">
              <a:buFont typeface="Arial" panose="020B0604020202020204" pitchFamily="34" charset="0"/>
              <a:buChar char="•"/>
            </a:pPr>
            <a:r>
              <a:rPr lang="en-CA" sz="2400" dirty="0"/>
              <a:t>Bowel x-ray if constipated</a:t>
            </a:r>
          </a:p>
          <a:p>
            <a:pPr marL="342900" lvl="0" indent="-342900" algn="just"/>
            <a:endParaRPr lang="en-CA" sz="1200" dirty="0"/>
          </a:p>
          <a:p>
            <a:pPr marL="800100" lvl="1" indent="-342900" algn="just">
              <a:buFont typeface="Arial" panose="020B0604020202020204" pitchFamily="34" charset="0"/>
              <a:buChar char="•"/>
            </a:pPr>
            <a:r>
              <a:rPr lang="en-CA" sz="2400" dirty="0"/>
              <a:t>Celiac Disease and non-celiac gluten intolerances </a:t>
            </a:r>
          </a:p>
          <a:p>
            <a:pPr marL="342900" lvl="0" indent="-342900" algn="just"/>
            <a:endParaRPr lang="en-CA" sz="1200" dirty="0"/>
          </a:p>
          <a:p>
            <a:pPr marL="800100" lvl="1" indent="-342900">
              <a:buFont typeface="Arial" panose="020B0604020202020204" pitchFamily="34" charset="0"/>
              <a:buChar char="•"/>
            </a:pPr>
            <a:r>
              <a:rPr lang="en-CA" sz="2400" dirty="0"/>
              <a:t>Urine and stool sample for infections, e.g. yeast, staph                                 and clostridium.</a:t>
            </a:r>
          </a:p>
        </p:txBody>
      </p:sp>
      <p:sp>
        <p:nvSpPr>
          <p:cNvPr id="6" name="TextBox 5"/>
          <p:cNvSpPr txBox="1"/>
          <p:nvPr/>
        </p:nvSpPr>
        <p:spPr>
          <a:xfrm>
            <a:off x="1285103" y="207207"/>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542" y="5226096"/>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24</a:t>
            </a:fld>
            <a:endParaRPr lang="en-CA" sz="1400" dirty="0">
              <a:solidFill>
                <a:prstClr val="black">
                  <a:tint val="75000"/>
                </a:prstClr>
              </a:solidFill>
            </a:endParaRPr>
          </a:p>
        </p:txBody>
      </p:sp>
    </p:spTree>
    <p:extLst>
      <p:ext uri="{BB962C8B-B14F-4D97-AF65-F5344CB8AC3E}">
        <p14:creationId xmlns:p14="http://schemas.microsoft.com/office/powerpoint/2010/main" val="123184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startAt="2"/>
            </a:pPr>
            <a:endParaRPr lang="en-CA" dirty="0"/>
          </a:p>
        </p:txBody>
      </p:sp>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5335" y="5237858"/>
            <a:ext cx="1462999" cy="1086385"/>
          </a:xfrm>
          <a:prstGeom prst="rect">
            <a:avLst/>
          </a:prstGeom>
        </p:spPr>
      </p:pic>
      <p:sp>
        <p:nvSpPr>
          <p:cNvPr id="5" name="TextBox 4"/>
          <p:cNvSpPr txBox="1"/>
          <p:nvPr/>
        </p:nvSpPr>
        <p:spPr>
          <a:xfrm>
            <a:off x="786246" y="1960090"/>
            <a:ext cx="10300854" cy="2400657"/>
          </a:xfrm>
          <a:prstGeom prst="rect">
            <a:avLst/>
          </a:prstGeom>
          <a:noFill/>
          <a:ln>
            <a:noFill/>
          </a:ln>
          <a:effectLst/>
        </p:spPr>
        <p:txBody>
          <a:bodyPr wrap="square" rtlCol="0">
            <a:spAutoFit/>
          </a:bodyPr>
          <a:lstStyle/>
          <a:p>
            <a:r>
              <a:rPr lang="en-US" b="1" i="1" dirty="0"/>
              <a:t>The Whole Foods Transition and Approach</a:t>
            </a:r>
            <a:endParaRPr lang="en-CA" dirty="0"/>
          </a:p>
          <a:p>
            <a:r>
              <a:rPr lang="en-US" b="1" i="1" dirty="0"/>
              <a:t>(Reference </a:t>
            </a:r>
            <a:r>
              <a:rPr lang="en-US" i="1" u="sng" dirty="0">
                <a:hlinkClick r:id="rId3"/>
              </a:rPr>
              <a:t>www.thecenterfordiscovery.org</a:t>
            </a:r>
            <a:r>
              <a:rPr lang="en-US" b="1" i="1" dirty="0"/>
              <a:t>)</a:t>
            </a:r>
            <a:endParaRPr lang="en-CA" dirty="0"/>
          </a:p>
          <a:p>
            <a:r>
              <a:rPr lang="en-US" b="1" i="1" baseline="30000" dirty="0"/>
              <a:t> </a:t>
            </a:r>
            <a:endParaRPr lang="en-CA" dirty="0"/>
          </a:p>
          <a:p>
            <a:pPr algn="just"/>
            <a:r>
              <a:rPr lang="en-US" dirty="0"/>
              <a:t>We know now that the additives used in food production and processing are a hidden cause of all sorts of problematic behaviours and cognitive deficits.  Our goal then, is to move away from processed foods as much as possible, and towards a diet of transitional, or ideally whole, foods. The following chart shows the healthy alternatives.</a:t>
            </a:r>
            <a:endParaRPr lang="en-CA" dirty="0"/>
          </a:p>
          <a:p>
            <a:r>
              <a:rPr lang="en-CA" sz="2400" dirty="0"/>
              <a:t> </a:t>
            </a:r>
          </a:p>
        </p:txBody>
      </p:sp>
      <p:graphicFrame>
        <p:nvGraphicFramePr>
          <p:cNvPr id="6" name="Object 5"/>
          <p:cNvGraphicFramePr>
            <a:graphicFrameLocks noChangeAspect="1"/>
          </p:cNvGraphicFramePr>
          <p:nvPr>
            <p:extLst>
              <p:ext uri="{D42A27DB-BD31-4B8C-83A1-F6EECF244321}">
                <p14:modId xmlns:p14="http://schemas.microsoft.com/office/powerpoint/2010/main" val="2544173073"/>
              </p:ext>
            </p:extLst>
          </p:nvPr>
        </p:nvGraphicFramePr>
        <p:xfrm>
          <a:off x="1059330" y="4046815"/>
          <a:ext cx="8653040" cy="2012517"/>
        </p:xfrm>
        <a:graphic>
          <a:graphicData uri="http://schemas.openxmlformats.org/presentationml/2006/ole">
            <mc:AlternateContent xmlns:mc="http://schemas.openxmlformats.org/markup-compatibility/2006">
              <mc:Choice xmlns:v="urn:schemas-microsoft-com:vml" Requires="v">
                <p:oleObj name="CorelDRAW" r:id="rId4" imgW="9347760" imgH="2179440" progId="">
                  <p:embed/>
                </p:oleObj>
              </mc:Choice>
              <mc:Fallback>
                <p:oleObj name="CorelDRAW" r:id="rId4" imgW="9347760" imgH="2179440" progId="">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9330" y="4046815"/>
                        <a:ext cx="8653040" cy="20125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826939" y="1299637"/>
            <a:ext cx="9644932" cy="461665"/>
          </a:xfrm>
          <a:prstGeom prst="rect">
            <a:avLst/>
          </a:prstGeom>
        </p:spPr>
        <p:txBody>
          <a:bodyPr wrap="square">
            <a:spAutoFit/>
          </a:bodyPr>
          <a:lstStyle/>
          <a:p>
            <a:pPr marL="457200" lvl="0" indent="-457200" algn="just">
              <a:buFont typeface="+mj-lt"/>
              <a:buAutoNum type="arabicPeriod" startAt="3"/>
            </a:pPr>
            <a:r>
              <a:rPr lang="en-CA" sz="2400" b="1" dirty="0"/>
              <a:t>A Nutritious Diet</a:t>
            </a:r>
            <a:endParaRPr lang="en-CA" sz="2400" dirty="0"/>
          </a:p>
        </p:txBody>
      </p:sp>
      <p:sp>
        <p:nvSpPr>
          <p:cNvPr id="10" name="TextBox 9"/>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25</a:t>
            </a:fld>
            <a:endParaRPr lang="en-CA" sz="1400" dirty="0">
              <a:solidFill>
                <a:prstClr val="black">
                  <a:tint val="75000"/>
                </a:prstClr>
              </a:solidFill>
            </a:endParaRPr>
          </a:p>
        </p:txBody>
      </p:sp>
    </p:spTree>
    <p:extLst>
      <p:ext uri="{BB962C8B-B14F-4D97-AF65-F5344CB8AC3E}">
        <p14:creationId xmlns:p14="http://schemas.microsoft.com/office/powerpoint/2010/main" val="356495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1" y="5163431"/>
            <a:ext cx="1462999" cy="108638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867186747"/>
              </p:ext>
            </p:extLst>
          </p:nvPr>
        </p:nvGraphicFramePr>
        <p:xfrm>
          <a:off x="1760271" y="773611"/>
          <a:ext cx="8671458" cy="5310778"/>
        </p:xfrm>
        <a:graphic>
          <a:graphicData uri="http://schemas.openxmlformats.org/presentationml/2006/ole">
            <mc:AlternateContent xmlns:mc="http://schemas.openxmlformats.org/markup-compatibility/2006">
              <mc:Choice xmlns:v="urn:schemas-microsoft-com:vml" Requires="v">
                <p:oleObj name="CorelDRAW" r:id="rId3" imgW="9347760" imgH="5739120" progId="">
                  <p:embed/>
                </p:oleObj>
              </mc:Choice>
              <mc:Fallback>
                <p:oleObj name="CorelDRAW" r:id="rId3" imgW="9347760" imgH="5739120" progId="">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0271" y="773611"/>
                        <a:ext cx="8671458" cy="53107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26</a:t>
            </a:fld>
            <a:endParaRPr lang="en-CA" sz="1400" dirty="0">
              <a:solidFill>
                <a:prstClr val="black">
                  <a:tint val="75000"/>
                </a:prstClr>
              </a:solidFill>
            </a:endParaRPr>
          </a:p>
        </p:txBody>
      </p:sp>
    </p:spTree>
    <p:extLst>
      <p:ext uri="{BB962C8B-B14F-4D97-AF65-F5344CB8AC3E}">
        <p14:creationId xmlns:p14="http://schemas.microsoft.com/office/powerpoint/2010/main" val="3296143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865" y="5344184"/>
            <a:ext cx="1462999" cy="108638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1624081937"/>
              </p:ext>
            </p:extLst>
          </p:nvPr>
        </p:nvGraphicFramePr>
        <p:xfrm>
          <a:off x="1797626" y="824872"/>
          <a:ext cx="8605951" cy="5212246"/>
        </p:xfrm>
        <a:graphic>
          <a:graphicData uri="http://schemas.openxmlformats.org/presentationml/2006/ole">
            <mc:AlternateContent xmlns:mc="http://schemas.openxmlformats.org/markup-compatibility/2006">
              <mc:Choice xmlns:v="urn:schemas-microsoft-com:vml" Requires="v">
                <p:oleObj name="CorelDRAW" r:id="rId3" imgW="9347760" imgH="5675040" progId="">
                  <p:embed/>
                </p:oleObj>
              </mc:Choice>
              <mc:Fallback>
                <p:oleObj name="CorelDRAW" r:id="rId3" imgW="9347760" imgH="5675040" progId="">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7626" y="824872"/>
                        <a:ext cx="8605951" cy="5212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27</a:t>
            </a:fld>
            <a:endParaRPr lang="en-CA" sz="1400" dirty="0">
              <a:solidFill>
                <a:prstClr val="black">
                  <a:tint val="75000"/>
                </a:prstClr>
              </a:solidFill>
            </a:endParaRPr>
          </a:p>
        </p:txBody>
      </p:sp>
    </p:spTree>
    <p:extLst>
      <p:ext uri="{BB962C8B-B14F-4D97-AF65-F5344CB8AC3E}">
        <p14:creationId xmlns:p14="http://schemas.microsoft.com/office/powerpoint/2010/main" val="298232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8498" y="5269757"/>
            <a:ext cx="1462999" cy="1086385"/>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3727071518"/>
              </p:ext>
            </p:extLst>
          </p:nvPr>
        </p:nvGraphicFramePr>
        <p:xfrm>
          <a:off x="1756064" y="1846856"/>
          <a:ext cx="8655627" cy="2641728"/>
        </p:xfrm>
        <a:graphic>
          <a:graphicData uri="http://schemas.openxmlformats.org/presentationml/2006/ole">
            <mc:AlternateContent xmlns:mc="http://schemas.openxmlformats.org/markup-compatibility/2006">
              <mc:Choice xmlns:v="urn:schemas-microsoft-com:vml" Requires="v">
                <p:oleObj name="CorelDRAW" r:id="rId3" imgW="9347760" imgH="2860920" progId="">
                  <p:embed/>
                </p:oleObj>
              </mc:Choice>
              <mc:Fallback>
                <p:oleObj name="CorelDRAW" r:id="rId3" imgW="9347760" imgH="2860920" progId="">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6064" y="1846856"/>
                        <a:ext cx="8655627" cy="26417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28</a:t>
            </a:fld>
            <a:endParaRPr lang="en-CA" sz="1400" dirty="0">
              <a:solidFill>
                <a:prstClr val="black">
                  <a:tint val="75000"/>
                </a:prstClr>
              </a:solidFill>
            </a:endParaRPr>
          </a:p>
        </p:txBody>
      </p:sp>
    </p:spTree>
    <p:extLst>
      <p:ext uri="{BB962C8B-B14F-4D97-AF65-F5344CB8AC3E}">
        <p14:creationId xmlns:p14="http://schemas.microsoft.com/office/powerpoint/2010/main" val="2210837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527375" y="1001926"/>
            <a:ext cx="11259047" cy="5770811"/>
          </a:xfrm>
          <a:prstGeom prst="rect">
            <a:avLst/>
          </a:prstGeom>
        </p:spPr>
        <p:txBody>
          <a:bodyPr wrap="square">
            <a:spAutoFit/>
          </a:bodyPr>
          <a:lstStyle/>
          <a:p>
            <a:pPr marL="457200" lvl="0" indent="-457200">
              <a:buFont typeface="+mj-lt"/>
              <a:buAutoNum type="arabicPeriod" startAt="4"/>
            </a:pPr>
            <a:r>
              <a:rPr lang="en-CA" sz="2400" b="1" dirty="0"/>
              <a:t>Examples of herbal, vitamin and mineral supplements that could be recommended by a Registered Nutritionist and Naturopathic Doctor:</a:t>
            </a:r>
          </a:p>
          <a:p>
            <a:pPr marL="800100" lvl="1" indent="-342900">
              <a:lnSpc>
                <a:spcPts val="3400"/>
              </a:lnSpc>
              <a:buFont typeface="Arial" panose="020B0604020202020204" pitchFamily="34" charset="0"/>
              <a:buChar char="•"/>
            </a:pPr>
            <a:r>
              <a:rPr lang="en-CA" sz="2400" dirty="0"/>
              <a:t>Methyl B12 and folate (B9) to keep mitochondria (the cells’ engine) tuned up to drive methylation (the cells’ production process)</a:t>
            </a:r>
          </a:p>
          <a:p>
            <a:pPr marL="800100" lvl="1" indent="-342900">
              <a:lnSpc>
                <a:spcPts val="3400"/>
              </a:lnSpc>
              <a:buFont typeface="Arial" panose="020B0604020202020204" pitchFamily="34" charset="0"/>
              <a:buChar char="•"/>
            </a:pPr>
            <a:r>
              <a:rPr lang="en-CA" sz="2400" dirty="0"/>
              <a:t>N-Acetyl Cystine (NAC)*, milk thistle, selenium to enhance glutathione** levels</a:t>
            </a:r>
          </a:p>
          <a:p>
            <a:pPr marL="800100" lvl="1" indent="-342900">
              <a:lnSpc>
                <a:spcPts val="3400"/>
              </a:lnSpc>
              <a:buFont typeface="Arial" panose="020B0604020202020204" pitchFamily="34" charset="0"/>
              <a:buChar char="•"/>
            </a:pPr>
            <a:r>
              <a:rPr lang="en-CA" sz="2400" dirty="0"/>
              <a:t>Carnitine</a:t>
            </a:r>
          </a:p>
          <a:p>
            <a:pPr marL="800100" lvl="1" indent="-342900">
              <a:lnSpc>
                <a:spcPts val="3400"/>
              </a:lnSpc>
              <a:buFont typeface="Arial" panose="020B0604020202020204" pitchFamily="34" charset="0"/>
              <a:buChar char="•"/>
            </a:pPr>
            <a:r>
              <a:rPr lang="en-CA" sz="2400" dirty="0"/>
              <a:t>Vitamins D, E, &amp; C</a:t>
            </a:r>
          </a:p>
          <a:p>
            <a:pPr marL="800100" lvl="1" indent="-342900">
              <a:lnSpc>
                <a:spcPts val="3400"/>
              </a:lnSpc>
              <a:buFont typeface="Arial" panose="020B0604020202020204" pitchFamily="34" charset="0"/>
              <a:buChar char="•"/>
            </a:pPr>
            <a:r>
              <a:rPr lang="en-CA" sz="2400" dirty="0"/>
              <a:t>Calming herbs such as Kava to help with production of neurotransmitters, e.g. GABA, and serotonin</a:t>
            </a:r>
          </a:p>
          <a:p>
            <a:pPr marL="800100" lvl="1" indent="-342900">
              <a:lnSpc>
                <a:spcPts val="3400"/>
              </a:lnSpc>
              <a:buFont typeface="Arial" panose="020B0604020202020204" pitchFamily="34" charset="0"/>
              <a:buChar char="•"/>
            </a:pPr>
            <a:r>
              <a:rPr lang="en-CA" sz="2400" dirty="0"/>
              <a:t>Zinc (to balance copper)</a:t>
            </a:r>
          </a:p>
          <a:p>
            <a:pPr marL="800100" lvl="1" indent="-342900">
              <a:lnSpc>
                <a:spcPts val="3400"/>
              </a:lnSpc>
              <a:buFont typeface="Arial" panose="020B0604020202020204" pitchFamily="34" charset="0"/>
              <a:buChar char="•"/>
            </a:pPr>
            <a:r>
              <a:rPr lang="en-CA" sz="2400" dirty="0"/>
              <a:t>Probiotics</a:t>
            </a:r>
          </a:p>
          <a:p>
            <a:pPr lvl="0"/>
            <a:endParaRPr lang="en-CA" sz="2400" dirty="0"/>
          </a:p>
          <a:p>
            <a:pPr lvl="0"/>
            <a:r>
              <a:rPr lang="en-CA" i="1" dirty="0"/>
              <a:t>*Stanford University 2013, NAC reduced irritation in individuals with Autism by 82%</a:t>
            </a:r>
          </a:p>
          <a:p>
            <a:pPr lvl="0"/>
            <a:r>
              <a:rPr lang="en-US" i="1" dirty="0"/>
              <a:t>**Glutathione is the ‘mother’ of all antioxidants.  It is essential to prevent Brain Inflammation</a:t>
            </a:r>
            <a:r>
              <a:rPr lang="en-CA" sz="2400" dirty="0"/>
              <a:t> </a:t>
            </a:r>
          </a:p>
        </p:txBody>
      </p:sp>
      <p:sp>
        <p:nvSpPr>
          <p:cNvPr id="5" name="TextBox 4"/>
          <p:cNvSpPr txBox="1"/>
          <p:nvPr/>
        </p:nvSpPr>
        <p:spPr>
          <a:xfrm>
            <a:off x="1263838" y="179343"/>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2807"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29</a:t>
            </a:fld>
            <a:endParaRPr lang="en-CA" sz="1400" dirty="0">
              <a:solidFill>
                <a:prstClr val="black">
                  <a:tint val="75000"/>
                </a:prstClr>
              </a:solidFill>
            </a:endParaRPr>
          </a:p>
        </p:txBody>
      </p:sp>
    </p:spTree>
    <p:extLst>
      <p:ext uri="{BB962C8B-B14F-4D97-AF65-F5344CB8AC3E}">
        <p14:creationId xmlns:p14="http://schemas.microsoft.com/office/powerpoint/2010/main" val="16928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7194" y="2716756"/>
            <a:ext cx="3523269" cy="1998829"/>
          </a:xfrm>
          <a:prstGeom prst="rect">
            <a:avLst/>
          </a:prstGeom>
        </p:spPr>
      </p:pic>
      <p:sp>
        <p:nvSpPr>
          <p:cNvPr id="2" name="Rectangle 1"/>
          <p:cNvSpPr/>
          <p:nvPr/>
        </p:nvSpPr>
        <p:spPr>
          <a:xfrm>
            <a:off x="334346" y="9874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Breaking 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4" y="5194223"/>
            <a:ext cx="1500872" cy="1116155"/>
          </a:xfrm>
          <a:prstGeom prst="rect">
            <a:avLst/>
          </a:prstGeom>
        </p:spPr>
      </p:pic>
      <p:sp>
        <p:nvSpPr>
          <p:cNvPr id="4" name="TextBox 3"/>
          <p:cNvSpPr txBox="1"/>
          <p:nvPr/>
        </p:nvSpPr>
        <p:spPr>
          <a:xfrm>
            <a:off x="9827589" y="1797877"/>
            <a:ext cx="2015231" cy="646331"/>
          </a:xfrm>
          <a:prstGeom prst="rect">
            <a:avLst/>
          </a:prstGeom>
          <a:noFill/>
        </p:spPr>
        <p:txBody>
          <a:bodyPr wrap="square" rtlCol="0">
            <a:spAutoFit/>
          </a:bodyPr>
          <a:lstStyle/>
          <a:p>
            <a:pPr algn="ctr"/>
            <a:r>
              <a:rPr lang="en-US" sz="1200" dirty="0">
                <a:latin typeface="Arial Black" panose="020B0A04020102020204" pitchFamily="34" charset="0"/>
              </a:rPr>
              <a:t>BETTER AND BETTER</a:t>
            </a:r>
          </a:p>
          <a:p>
            <a:pPr algn="ctr"/>
            <a:r>
              <a:rPr lang="en-US" sz="1200" b="1" i="1" dirty="0">
                <a:latin typeface="Arial Narrow" panose="020B0606020202030204" pitchFamily="34" charset="0"/>
              </a:rPr>
              <a:t>OPTIMAL LIVING</a:t>
            </a:r>
          </a:p>
          <a:p>
            <a:pPr algn="ctr"/>
            <a:r>
              <a:rPr lang="en-US" sz="1200" b="1" i="1" dirty="0">
                <a:latin typeface="Arial Narrow" panose="020B0606020202030204" pitchFamily="34" charset="0"/>
              </a:rPr>
              <a:t>CONDITIONS</a:t>
            </a:r>
            <a:endParaRPr lang="en-CA" sz="1200" b="1" i="1" dirty="0">
              <a:latin typeface="Arial Narrow" panose="020B0606020202030204" pitchFamily="34" charset="0"/>
            </a:endParaRPr>
          </a:p>
        </p:txBody>
      </p:sp>
      <p:sp>
        <p:nvSpPr>
          <p:cNvPr id="5" name="Right Arrow 4"/>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 name="TextBox 5"/>
          <p:cNvSpPr txBox="1"/>
          <p:nvPr/>
        </p:nvSpPr>
        <p:spPr>
          <a:xfrm>
            <a:off x="9204760" y="3053265"/>
            <a:ext cx="903205" cy="461665"/>
          </a:xfrm>
          <a:prstGeom prst="rect">
            <a:avLst/>
          </a:prstGeom>
          <a:noFill/>
        </p:spPr>
        <p:txBody>
          <a:bodyPr wrap="square" rtlCol="0">
            <a:spAutoFit/>
          </a:bodyPr>
          <a:lstStyle/>
          <a:p>
            <a:pPr algn="ctr"/>
            <a:r>
              <a:rPr lang="en-CA" sz="1200" b="1" i="1" dirty="0">
                <a:latin typeface="Arial Narrow" panose="020B0606020202030204" pitchFamily="34" charset="0"/>
              </a:rPr>
              <a:t>Resulting</a:t>
            </a:r>
          </a:p>
          <a:p>
            <a:pPr algn="ctr"/>
            <a:r>
              <a:rPr lang="en-CA" sz="1200" b="1" i="1" dirty="0">
                <a:latin typeface="Arial Narrow" panose="020B0606020202030204" pitchFamily="34" charset="0"/>
              </a:rPr>
              <a:t>In</a:t>
            </a:r>
          </a:p>
        </p:txBody>
      </p:sp>
      <p:sp>
        <p:nvSpPr>
          <p:cNvPr id="7" name="TextBox 6"/>
          <p:cNvSpPr txBox="1"/>
          <p:nvPr/>
        </p:nvSpPr>
        <p:spPr>
          <a:xfrm>
            <a:off x="10015072" y="2519430"/>
            <a:ext cx="1721777" cy="2031325"/>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nvGrpSpPr>
          <p:cNvPr id="8" name="Group 7"/>
          <p:cNvGrpSpPr/>
          <p:nvPr/>
        </p:nvGrpSpPr>
        <p:grpSpPr>
          <a:xfrm>
            <a:off x="248859" y="998727"/>
            <a:ext cx="3018281" cy="5736443"/>
            <a:chOff x="248859" y="998727"/>
            <a:chExt cx="3018281" cy="5736443"/>
          </a:xfrm>
        </p:grpSpPr>
        <p:sp>
          <p:nvSpPr>
            <p:cNvPr id="9" name="TextBox 8"/>
            <p:cNvSpPr txBox="1"/>
            <p:nvPr/>
          </p:nvSpPr>
          <p:spPr>
            <a:xfrm>
              <a:off x="248859" y="998727"/>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nvGrpSpPr>
            <p:cNvPr id="10" name="Group 9"/>
            <p:cNvGrpSpPr/>
            <p:nvPr/>
          </p:nvGrpSpPr>
          <p:grpSpPr>
            <a:xfrm>
              <a:off x="744227" y="1412973"/>
              <a:ext cx="2027547" cy="5322197"/>
              <a:chOff x="744227" y="1412973"/>
              <a:chExt cx="2027547" cy="5322197"/>
            </a:xfrm>
          </p:grpSpPr>
          <p:sp>
            <p:nvSpPr>
              <p:cNvPr id="11" name="TextBox 10"/>
              <p:cNvSpPr txBox="1"/>
              <p:nvPr/>
            </p:nvSpPr>
            <p:spPr>
              <a:xfrm>
                <a:off x="744227" y="1412973"/>
                <a:ext cx="2027547" cy="5322197"/>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b="1" i="1" dirty="0">
                    <a:solidFill>
                      <a:schemeClr val="bg1"/>
                    </a:solidFill>
                    <a:latin typeface="Arial Narrow" panose="020B0606020202030204" pitchFamily="34" charset="0"/>
                  </a:rPr>
                  <a:t>  -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a:t>
                </a:r>
                <a:r>
                  <a:rPr lang="en-US" sz="1100" b="1" i="1" dirty="0">
                    <a:solidFill>
                      <a:schemeClr val="bg1"/>
                    </a:solidFill>
                    <a:latin typeface="Arial Narrow" panose="020B0606020202030204" pitchFamily="34" charset="0"/>
                  </a:rPr>
                  <a:t>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b="1" i="1" dirty="0">
                    <a:solidFill>
                      <a:schemeClr val="bg1"/>
                    </a:solidFill>
                    <a:latin typeface="Arial Narrow" panose="020B0606020202030204" pitchFamily="34" charset="0"/>
                  </a:rPr>
                  <a:t>  - over production of cortisol</a:t>
                </a:r>
              </a:p>
            </p:txBody>
          </p:sp>
          <p:sp>
            <p:nvSpPr>
              <p:cNvPr id="12" name="TextBox 11"/>
              <p:cNvSpPr txBox="1"/>
              <p:nvPr/>
            </p:nvSpPr>
            <p:spPr>
              <a:xfrm>
                <a:off x="901541" y="1505422"/>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13" name="TextBox 12"/>
              <p:cNvSpPr txBox="1"/>
              <p:nvPr/>
            </p:nvSpPr>
            <p:spPr>
              <a:xfrm>
                <a:off x="892016" y="2574416"/>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14" name="TextBox 13"/>
              <p:cNvSpPr txBox="1"/>
              <p:nvPr/>
            </p:nvSpPr>
            <p:spPr>
              <a:xfrm>
                <a:off x="905977" y="3011744"/>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15" name="TextBox 14"/>
              <p:cNvSpPr txBox="1"/>
              <p:nvPr/>
            </p:nvSpPr>
            <p:spPr>
              <a:xfrm>
                <a:off x="900632" y="3924634"/>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16" name="TextBox 15"/>
              <p:cNvSpPr txBox="1"/>
              <p:nvPr/>
            </p:nvSpPr>
            <p:spPr>
              <a:xfrm>
                <a:off x="895677" y="454954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17" name="TextBox 16"/>
              <p:cNvSpPr txBox="1"/>
              <p:nvPr/>
            </p:nvSpPr>
            <p:spPr>
              <a:xfrm>
                <a:off x="891732" y="5321776"/>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18" name="TextBox 17"/>
              <p:cNvSpPr txBox="1"/>
              <p:nvPr/>
            </p:nvSpPr>
            <p:spPr>
              <a:xfrm>
                <a:off x="892045" y="5773815"/>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19" name="TextBox 18"/>
              <p:cNvSpPr txBox="1"/>
              <p:nvPr/>
            </p:nvSpPr>
            <p:spPr>
              <a:xfrm>
                <a:off x="892044" y="6234856"/>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20" name="Group 19"/>
          <p:cNvGrpSpPr/>
          <p:nvPr/>
        </p:nvGrpSpPr>
        <p:grpSpPr>
          <a:xfrm>
            <a:off x="7758591" y="1357378"/>
            <a:ext cx="1545168" cy="4295114"/>
            <a:chOff x="3468031" y="1369432"/>
            <a:chExt cx="1545168" cy="4295114"/>
          </a:xfrm>
        </p:grpSpPr>
        <p:sp>
          <p:nvSpPr>
            <p:cNvPr id="21" name="TextBox 20"/>
            <p:cNvSpPr txBox="1"/>
            <p:nvPr/>
          </p:nvSpPr>
          <p:spPr>
            <a:xfrm>
              <a:off x="3486233" y="1369432"/>
              <a:ext cx="1526966" cy="646331"/>
            </a:xfrm>
            <a:prstGeom prst="rect">
              <a:avLst/>
            </a:prstGeom>
            <a:noFill/>
          </p:spPr>
          <p:txBody>
            <a:bodyPr wrap="square" rtlCol="0">
              <a:spAutoFit/>
            </a:bodyPr>
            <a:lstStyle/>
            <a:p>
              <a:pPr algn="ctr"/>
              <a:r>
                <a:rPr lang="en-US" sz="1200" dirty="0">
                  <a:latin typeface="Arial Black" panose="020B0A04020102020204" pitchFamily="34" charset="0"/>
                </a:rPr>
                <a:t>LESS AND LESS</a:t>
              </a:r>
            </a:p>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sp>
          <p:nvSpPr>
            <p:cNvPr id="22" name="TextBox 21"/>
            <p:cNvSpPr txBox="1"/>
            <p:nvPr/>
          </p:nvSpPr>
          <p:spPr>
            <a:xfrm>
              <a:off x="3468031" y="2017394"/>
              <a:ext cx="1526966" cy="3647152"/>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Fears and phobias</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grpSp>
      <p:sp>
        <p:nvSpPr>
          <p:cNvPr id="24" name="Right Arrow 23"/>
          <p:cNvSpPr/>
          <p:nvPr/>
        </p:nvSpPr>
        <p:spPr>
          <a:xfrm>
            <a:off x="7125046" y="354321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5" name="TextBox 24"/>
          <p:cNvSpPr txBox="1"/>
          <p:nvPr/>
        </p:nvSpPr>
        <p:spPr>
          <a:xfrm>
            <a:off x="6885757" y="3133497"/>
            <a:ext cx="973352" cy="461665"/>
          </a:xfrm>
          <a:prstGeom prst="rect">
            <a:avLst/>
          </a:prstGeom>
          <a:noFill/>
        </p:spPr>
        <p:txBody>
          <a:bodyPr wrap="square" rtlCol="0">
            <a:spAutoFit/>
          </a:bodyPr>
          <a:lstStyle/>
          <a:p>
            <a:pPr algn="ctr"/>
            <a:r>
              <a:rPr lang="en-CA" sz="1200" b="1" i="1" dirty="0">
                <a:latin typeface="Arial Narrow" panose="020B0606020202030204" pitchFamily="34" charset="0"/>
              </a:rPr>
              <a:t>Contributing To</a:t>
            </a:r>
          </a:p>
        </p:txBody>
      </p:sp>
      <p:sp>
        <p:nvSpPr>
          <p:cNvPr id="26" name="TextBox 25"/>
          <p:cNvSpPr txBox="1"/>
          <p:nvPr/>
        </p:nvSpPr>
        <p:spPr>
          <a:xfrm>
            <a:off x="3026959" y="5780703"/>
            <a:ext cx="4179143" cy="646331"/>
          </a:xfrm>
          <a:prstGeom prst="rect">
            <a:avLst/>
          </a:prstGeom>
          <a:noFill/>
        </p:spPr>
        <p:txBody>
          <a:bodyPr wrap="square" rtlCol="0">
            <a:spAutoFit/>
          </a:bodyPr>
          <a:lstStyle/>
          <a:p>
            <a:r>
              <a:rPr lang="en-US" sz="1200" b="1" dirty="0">
                <a:latin typeface="Arial Narrow" panose="020B0606020202030204" pitchFamily="34" charset="0"/>
              </a:rPr>
              <a:t>Note: living and learning challenges become less, directly proportionate to the implementation of CCS interventions resulting in enhanced optimal living conditions.</a:t>
            </a:r>
            <a:endParaRPr lang="en-CA" sz="1200" b="1" dirty="0">
              <a:latin typeface="Arial Narrow" panose="020B0606020202030204" pitchFamily="34" charset="0"/>
            </a:endParaRPr>
          </a:p>
        </p:txBody>
      </p:sp>
      <p:grpSp>
        <p:nvGrpSpPr>
          <p:cNvPr id="27" name="Group 26"/>
          <p:cNvGrpSpPr/>
          <p:nvPr/>
        </p:nvGrpSpPr>
        <p:grpSpPr>
          <a:xfrm>
            <a:off x="2717404" y="3124299"/>
            <a:ext cx="903205" cy="646331"/>
            <a:chOff x="2717404" y="3124299"/>
            <a:chExt cx="903205" cy="646331"/>
          </a:xfrm>
        </p:grpSpPr>
        <p:sp>
          <p:nvSpPr>
            <p:cNvPr id="28" name="Right Arrow 27"/>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9" name="TextBox 28"/>
            <p:cNvSpPr txBox="1"/>
            <p:nvPr/>
          </p:nvSpPr>
          <p:spPr>
            <a:xfrm>
              <a:off x="2717404" y="3124299"/>
              <a:ext cx="903205" cy="646331"/>
            </a:xfrm>
            <a:prstGeom prst="rect">
              <a:avLst/>
            </a:prstGeom>
            <a:noFill/>
          </p:spPr>
          <p:txBody>
            <a:bodyPr wrap="square" rtlCol="0">
              <a:spAutoFit/>
            </a:bodyPr>
            <a:lstStyle/>
            <a:p>
              <a:pPr algn="ctr"/>
              <a:r>
                <a:rPr lang="en-CA" sz="1200" b="1" i="1" dirty="0">
                  <a:latin typeface="Arial Narrow" panose="020B0606020202030204" pitchFamily="34" charset="0"/>
                </a:rPr>
                <a:t>CCS</a:t>
              </a:r>
            </a:p>
            <a:p>
              <a:pPr algn="ctr"/>
              <a:r>
                <a:rPr lang="en-CA" sz="1200" b="1" i="1" dirty="0">
                  <a:latin typeface="Arial Narrow" panose="020B0606020202030204" pitchFamily="34" charset="0"/>
                </a:rPr>
                <a:t>Interventions</a:t>
              </a:r>
            </a:p>
          </p:txBody>
        </p:sp>
      </p:grpSp>
      <p:sp>
        <p:nvSpPr>
          <p:cNvPr id="31" name="Slide Number Placeholder 30"/>
          <p:cNvSpPr>
            <a:spLocks noGrp="1"/>
          </p:cNvSpPr>
          <p:nvPr>
            <p:ph type="sldNum" sz="quarter" idx="12"/>
          </p:nvPr>
        </p:nvSpPr>
        <p:spPr/>
        <p:txBody>
          <a:bodyPr/>
          <a:lstStyle/>
          <a:p>
            <a:fld id="{AFE74BE6-3F01-4C25-9B60-2EB5994FEE56}" type="slidenum">
              <a:rPr lang="en-CA" sz="1400" smtClean="0"/>
              <a:pPr/>
              <a:t>3</a:t>
            </a:fld>
            <a:endParaRPr lang="en-CA" sz="1400" dirty="0"/>
          </a:p>
        </p:txBody>
      </p:sp>
    </p:spTree>
    <p:extLst>
      <p:ext uri="{BB962C8B-B14F-4D97-AF65-F5344CB8AC3E}">
        <p14:creationId xmlns:p14="http://schemas.microsoft.com/office/powerpoint/2010/main" val="31167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0-#ppt_w/2"/>
                                          </p:val>
                                        </p:tav>
                                        <p:tav tm="100000">
                                          <p:val>
                                            <p:strVal val="#ppt_x"/>
                                          </p:val>
                                        </p:tav>
                                      </p:tavLst>
                                    </p:anim>
                                    <p:anim calcmode="lin" valueType="num">
                                      <p:cBhvr additive="base">
                                        <p:cTn id="1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heel(1)">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0-#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0-#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0-#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24" grpId="0" animBg="1"/>
      <p:bldP spid="25" grpId="0"/>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9130" y="5211056"/>
            <a:ext cx="1462999" cy="1086385"/>
          </a:xfrm>
          <a:prstGeom prst="rect">
            <a:avLst/>
          </a:prstGeom>
        </p:spPr>
      </p:pic>
      <p:sp>
        <p:nvSpPr>
          <p:cNvPr id="4" name="TextBox 3"/>
          <p:cNvSpPr txBox="1"/>
          <p:nvPr/>
        </p:nvSpPr>
        <p:spPr>
          <a:xfrm>
            <a:off x="827809" y="551289"/>
            <a:ext cx="10224503" cy="5755422"/>
          </a:xfrm>
          <a:prstGeom prst="rect">
            <a:avLst/>
          </a:prstGeom>
          <a:noFill/>
          <a:ln>
            <a:noFill/>
          </a:ln>
          <a:effectLst/>
        </p:spPr>
        <p:txBody>
          <a:bodyPr wrap="square" rtlCol="0">
            <a:spAutoFit/>
          </a:bodyPr>
          <a:lstStyle/>
          <a:p>
            <a:r>
              <a:rPr lang="en-US" sz="3600" b="1" i="1" dirty="0"/>
              <a:t>Tips to Optimize Glutathione Levels:</a:t>
            </a:r>
            <a:endParaRPr lang="en-CA" sz="3600" dirty="0"/>
          </a:p>
          <a:p>
            <a:r>
              <a:rPr lang="en-US" sz="2400" b="1" i="1" dirty="0"/>
              <a:t> </a:t>
            </a:r>
            <a:endParaRPr lang="en-CA" sz="2400" dirty="0"/>
          </a:p>
          <a:p>
            <a:r>
              <a:rPr lang="en-US" sz="2200" b="1" dirty="0"/>
              <a:t>Eat Foods that Support Glutathione Production</a:t>
            </a:r>
            <a:endParaRPr lang="en-CA" sz="2200" dirty="0"/>
          </a:p>
          <a:p>
            <a:pPr marL="342900" lvl="0" indent="-342900" algn="just">
              <a:buFont typeface="Arial" panose="020B0604020202020204" pitchFamily="34" charset="0"/>
              <a:buChar char="•"/>
            </a:pPr>
            <a:r>
              <a:rPr lang="en-CA" sz="2200" b="1" dirty="0"/>
              <a:t>Consume sulfur-rich foods.</a:t>
            </a:r>
            <a:r>
              <a:rPr lang="en-CA" sz="2200" dirty="0"/>
              <a:t> The main ones in the diet are garlic, onions and the cruciferous vegetables (broccoli, kale, collards, cabbage, cauliflower, watercress).</a:t>
            </a:r>
          </a:p>
          <a:p>
            <a:r>
              <a:rPr lang="en-CA" sz="2200" dirty="0"/>
              <a:t> </a:t>
            </a:r>
          </a:p>
          <a:p>
            <a:pPr marL="342900" lvl="0" indent="-342900" algn="just">
              <a:buFont typeface="Arial" panose="020B0604020202020204" pitchFamily="34" charset="0"/>
              <a:buChar char="•"/>
            </a:pPr>
            <a:r>
              <a:rPr lang="en-CA" sz="2200" b="1" dirty="0"/>
              <a:t>Bioactive whey protein.</a:t>
            </a:r>
            <a:r>
              <a:rPr lang="en-CA" sz="2200" dirty="0"/>
              <a:t> This is a great source of cysteine and the amino acid building blocks for glutathione synthesis. The whey protein MUST be bioactive and made from non-denatured proteins ("denaturing" refers to the breakdown of the normal protein structure). Choose non-pasteurized and non-industrially produced milk that contains no pesticides, hormones, or antibiotics. ‘</a:t>
            </a:r>
            <a:r>
              <a:rPr lang="en-CA" sz="2200" dirty="0" err="1"/>
              <a:t>Immunocal</a:t>
            </a:r>
            <a:r>
              <a:rPr lang="en-CA" sz="2200" dirty="0"/>
              <a:t>’ is a prescription bioactive non-denatured whey protein.</a:t>
            </a:r>
          </a:p>
          <a:p>
            <a:r>
              <a:rPr lang="en-CA" sz="2200" dirty="0"/>
              <a:t> </a:t>
            </a:r>
          </a:p>
          <a:p>
            <a:pPr marL="342900" lvl="0" indent="-342900">
              <a:buFont typeface="Arial" panose="020B0604020202020204" pitchFamily="34" charset="0"/>
              <a:buChar char="•"/>
            </a:pPr>
            <a:r>
              <a:rPr lang="en-CA" sz="2200" b="1" dirty="0"/>
              <a:t>Exercise boosts your glutathione levels</a:t>
            </a:r>
            <a:r>
              <a:rPr lang="en-CA" sz="2200" dirty="0"/>
              <a:t> and thereby helps boost your immune system, improve detoxification and enhance your body's own antioxidant        defenses.</a:t>
            </a:r>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30</a:t>
            </a:fld>
            <a:endParaRPr lang="en-CA" sz="1400" dirty="0"/>
          </a:p>
        </p:txBody>
      </p:sp>
    </p:spTree>
    <p:extLst>
      <p:ext uri="{BB962C8B-B14F-4D97-AF65-F5344CB8AC3E}">
        <p14:creationId xmlns:p14="http://schemas.microsoft.com/office/powerpoint/2010/main" val="203170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890546" y="1299637"/>
            <a:ext cx="5033175" cy="461665"/>
          </a:xfrm>
          <a:prstGeom prst="rect">
            <a:avLst/>
          </a:prstGeom>
        </p:spPr>
        <p:txBody>
          <a:bodyPr wrap="square">
            <a:spAutoFit/>
          </a:bodyPr>
          <a:lstStyle/>
          <a:p>
            <a:pPr marL="457200" lvl="0" indent="-457200">
              <a:buFont typeface="+mj-lt"/>
              <a:buAutoNum type="arabicPeriod" startAt="5"/>
            </a:pPr>
            <a:r>
              <a:rPr lang="en-CA" sz="2400" b="1" dirty="0"/>
              <a:t>Treat problems holistically </a:t>
            </a:r>
          </a:p>
        </p:txBody>
      </p:sp>
      <p:sp>
        <p:nvSpPr>
          <p:cNvPr id="4" name="Rectangle 3"/>
          <p:cNvSpPr/>
          <p:nvPr/>
        </p:nvSpPr>
        <p:spPr>
          <a:xfrm>
            <a:off x="855730" y="1872130"/>
            <a:ext cx="3565193" cy="1661993"/>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marL="285750" lvl="0" indent="-285750" algn="just">
              <a:buFont typeface="Arial" pitchFamily="34" charset="0"/>
              <a:buChar char="•"/>
            </a:pPr>
            <a:r>
              <a:rPr lang="en-CA" sz="2400" b="1" dirty="0"/>
              <a:t>constipation</a:t>
            </a:r>
          </a:p>
          <a:p>
            <a:pPr lvl="0" algn="just"/>
            <a:r>
              <a:rPr lang="en-CA" b="1" dirty="0"/>
              <a:t> </a:t>
            </a:r>
          </a:p>
          <a:p>
            <a:pPr lvl="0" algn="just"/>
            <a:r>
              <a:rPr lang="en-CA" dirty="0"/>
              <a:t> </a:t>
            </a:r>
          </a:p>
        </p:txBody>
      </p:sp>
      <p:sp>
        <p:nvSpPr>
          <p:cNvPr id="5" name="Rectangle 4"/>
          <p:cNvSpPr/>
          <p:nvPr/>
        </p:nvSpPr>
        <p:spPr>
          <a:xfrm>
            <a:off x="3013546" y="1872130"/>
            <a:ext cx="4850294" cy="4893647"/>
          </a:xfrm>
          <a:prstGeom prst="rect">
            <a:avLst/>
          </a:prstGeom>
        </p:spPr>
        <p:txBody>
          <a:bodyPr wrap="square">
            <a:spAutoFit/>
          </a:bodyPr>
          <a:lstStyle/>
          <a:p>
            <a:pPr lvl="0"/>
            <a:r>
              <a:rPr lang="en-CA" sz="2400" b="1" u="sng" dirty="0"/>
              <a:t>Cost of unresolved problems</a:t>
            </a:r>
          </a:p>
          <a:p>
            <a:pPr lvl="0"/>
            <a:r>
              <a:rPr lang="en-CA" dirty="0"/>
              <a:t> </a:t>
            </a:r>
          </a:p>
          <a:p>
            <a:pPr lvl="0" algn="just"/>
            <a:r>
              <a:rPr lang="en-CA" dirty="0"/>
              <a:t>Pain, anxiety, hormone dysfunction, nutrient deficiencies, cells stimulating behaviours.</a:t>
            </a:r>
          </a:p>
          <a:p>
            <a:pPr lvl="0"/>
            <a:endParaRPr lang="en-CA" dirty="0"/>
          </a:p>
          <a:p>
            <a:pPr lvl="0" algn="just"/>
            <a:r>
              <a:rPr lang="en-CA" dirty="0"/>
              <a:t>Possibly no other symptom is more indicative of the individual’s pain, discomfort and health risks than the quality of their BM/stools. Included is the Bristol Stool Chart. If stools are not generally Type 3 and Type 4 and daily (as a minimum) the individual must be referred to a qualified bowel management specialist to treat their condition holistically. (i.e. nutrition, supplements and pharmacological treatments as required.</a:t>
            </a:r>
          </a:p>
          <a:p>
            <a:pPr lvl="0" algn="just"/>
            <a:r>
              <a:rPr lang="en-CA" b="1" dirty="0">
                <a:solidFill>
                  <a:srgbClr val="FF0000"/>
                </a:solidFill>
              </a:rPr>
              <a:t>Only treating the symptoms of constipation or diarrhea is absolutely incomplete and unacceptable.</a:t>
            </a:r>
          </a:p>
        </p:txBody>
      </p:sp>
      <p:sp>
        <p:nvSpPr>
          <p:cNvPr id="6" name="TextBox 5"/>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8" name="Picture 7" descr="Image result for bristol stool chart"/>
          <p:cNvPicPr/>
          <p:nvPr/>
        </p:nvPicPr>
        <p:blipFill rotWithShape="1">
          <a:blip r:embed="rId2" cstate="print">
            <a:extLst>
              <a:ext uri="{28A0092B-C50C-407E-A947-70E740481C1C}">
                <a14:useLocalDpi xmlns:a14="http://schemas.microsoft.com/office/drawing/2010/main" val="0"/>
              </a:ext>
            </a:extLst>
          </a:blip>
          <a:srcRect t="5026" b="4333"/>
          <a:stretch/>
        </p:blipFill>
        <p:spPr bwMode="auto">
          <a:xfrm>
            <a:off x="8044594" y="1710913"/>
            <a:ext cx="3424362" cy="4414367"/>
          </a:xfrm>
          <a:prstGeom prst="rect">
            <a:avLst/>
          </a:prstGeom>
          <a:noFill/>
          <a:ln>
            <a:noFill/>
          </a:ln>
          <a:extLst>
            <a:ext uri="{53640926-AAD7-44D8-BBD7-CCE9431645EC}">
              <a14:shadowObscured xmlns:a14="http://schemas.microsoft.com/office/drawing/2010/main"/>
            </a:ext>
          </a:extLst>
        </p:spPr>
      </p:pic>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31</a:t>
            </a:fld>
            <a:endParaRPr lang="en-CA" sz="1400" dirty="0">
              <a:solidFill>
                <a:prstClr val="black">
                  <a:tint val="75000"/>
                </a:prstClr>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653" y="5523807"/>
            <a:ext cx="1462999" cy="1086385"/>
          </a:xfrm>
          <a:prstGeom prst="rect">
            <a:avLst/>
          </a:prstGeom>
        </p:spPr>
      </p:pic>
    </p:spTree>
    <p:extLst>
      <p:ext uri="{BB962C8B-B14F-4D97-AF65-F5344CB8AC3E}">
        <p14:creationId xmlns:p14="http://schemas.microsoft.com/office/powerpoint/2010/main" val="998844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3" y="5269756"/>
            <a:ext cx="1462999" cy="1086385"/>
          </a:xfrm>
          <a:prstGeom prst="rect">
            <a:avLst/>
          </a:prstGeom>
        </p:spPr>
      </p:pic>
      <p:sp>
        <p:nvSpPr>
          <p:cNvPr id="4" name="TextBox 3"/>
          <p:cNvSpPr txBox="1"/>
          <p:nvPr/>
        </p:nvSpPr>
        <p:spPr>
          <a:xfrm>
            <a:off x="818144" y="0"/>
            <a:ext cx="10089572" cy="6955750"/>
          </a:xfrm>
          <a:prstGeom prst="rect">
            <a:avLst/>
          </a:prstGeom>
          <a:noFill/>
          <a:ln>
            <a:noFill/>
          </a:ln>
          <a:effectLst/>
        </p:spPr>
        <p:txBody>
          <a:bodyPr wrap="square" rtlCol="0">
            <a:spAutoFit/>
          </a:bodyPr>
          <a:lstStyle/>
          <a:p>
            <a:r>
              <a:rPr lang="en-US" sz="3200" b="1" i="1" dirty="0"/>
              <a:t>Constipation:</a:t>
            </a:r>
            <a:endParaRPr lang="en-CA" sz="3200" dirty="0"/>
          </a:p>
          <a:p>
            <a:endParaRPr lang="en-US" sz="2200" dirty="0"/>
          </a:p>
          <a:p>
            <a:r>
              <a:rPr lang="en-US" sz="2200" dirty="0"/>
              <a:t>Constipation must be corrected otherwise maladaptive behaviours are 100% predicable because constipation is most often an indicator of GI problems, infections etc. and results in:</a:t>
            </a:r>
            <a:endParaRPr lang="en-CA" sz="2200" dirty="0"/>
          </a:p>
          <a:p>
            <a:pPr marL="342900" lvl="0" indent="-342900">
              <a:buFont typeface="Arial" panose="020B0604020202020204" pitchFamily="34" charset="0"/>
              <a:buChar char="•"/>
            </a:pPr>
            <a:r>
              <a:rPr lang="en-CA" sz="2200" dirty="0"/>
              <a:t>Physical discomfort from retained stool, gas and bloating.</a:t>
            </a:r>
          </a:p>
          <a:p>
            <a:pPr marL="342900" lvl="0" indent="-342900">
              <a:buFont typeface="Arial" panose="020B0604020202020204" pitchFamily="34" charset="0"/>
              <a:buChar char="•"/>
            </a:pPr>
            <a:r>
              <a:rPr lang="en-CA" sz="2200" dirty="0"/>
              <a:t>Urinary frequency and incontinence from the stool pressing on the bladder.</a:t>
            </a:r>
          </a:p>
          <a:p>
            <a:pPr marL="342900" lvl="0" indent="-342900">
              <a:buFont typeface="Arial" panose="020B0604020202020204" pitchFamily="34" charset="0"/>
              <a:buChar char="•"/>
            </a:pPr>
            <a:r>
              <a:rPr lang="en-CA" sz="2200" dirty="0"/>
              <a:t>Inadequate excretion of ‘behaviour’ producing toxins.</a:t>
            </a:r>
          </a:p>
          <a:p>
            <a:pPr marL="342900" lvl="0" indent="-342900">
              <a:buFont typeface="Arial" panose="020B0604020202020204" pitchFamily="34" charset="0"/>
              <a:buChar char="•"/>
            </a:pPr>
            <a:r>
              <a:rPr lang="en-CA" sz="2200" dirty="0"/>
              <a:t>Worsened reflux symptoms.</a:t>
            </a:r>
          </a:p>
          <a:p>
            <a:r>
              <a:rPr lang="en-US" b="1" dirty="0"/>
              <a:t>Bowel ballooning and loss of peristalsis is generally a big part of the problem</a:t>
            </a:r>
            <a:endParaRPr lang="en-CA" sz="2400" dirty="0"/>
          </a:p>
          <a:p>
            <a:r>
              <a:rPr lang="en-US" sz="2000" b="1" dirty="0"/>
              <a:t>Examples of Solutions to guide discussions with Health Care Professionals:</a:t>
            </a:r>
            <a:endParaRPr lang="en-CA" sz="2000" dirty="0"/>
          </a:p>
          <a:p>
            <a:pPr marL="457200" indent="-457200">
              <a:buFont typeface="+mj-lt"/>
              <a:buAutoNum type="arabicPeriod"/>
            </a:pPr>
            <a:r>
              <a:rPr lang="en-US" sz="2000" dirty="0"/>
              <a:t>Strict adherence to nutritional diet (see below).</a:t>
            </a:r>
            <a:endParaRPr lang="en-CA" sz="2000" dirty="0"/>
          </a:p>
          <a:p>
            <a:pPr marL="457200" indent="-457200">
              <a:buFont typeface="+mj-lt"/>
              <a:buAutoNum type="arabicPeriod"/>
            </a:pPr>
            <a:r>
              <a:rPr lang="en-US" sz="2000" dirty="0"/>
              <a:t>Elimination of most dairy products per diet.</a:t>
            </a:r>
            <a:endParaRPr lang="en-CA" sz="2000" dirty="0"/>
          </a:p>
          <a:p>
            <a:pPr marL="457200" indent="-457200">
              <a:buFont typeface="+mj-lt"/>
              <a:buAutoNum type="arabicPeriod"/>
            </a:pPr>
            <a:r>
              <a:rPr lang="en-US" sz="2000" dirty="0"/>
              <a:t>4-5 teaspoons of ‘Hemp Hearts’ per day.</a:t>
            </a:r>
            <a:endParaRPr lang="en-CA" sz="2000" dirty="0"/>
          </a:p>
          <a:p>
            <a:pPr marL="457200" indent="-457200">
              <a:buFont typeface="+mj-lt"/>
              <a:buAutoNum type="arabicPeriod"/>
            </a:pPr>
            <a:r>
              <a:rPr lang="en-US" sz="2000" dirty="0"/>
              <a:t>Proper hydration – 4-6 glasses of water per day.</a:t>
            </a:r>
            <a:endParaRPr lang="en-CA" sz="2000" dirty="0"/>
          </a:p>
          <a:p>
            <a:pPr marL="457200" indent="-457200">
              <a:buFont typeface="+mj-lt"/>
              <a:buAutoNum type="arabicPeriod"/>
            </a:pPr>
            <a:r>
              <a:rPr lang="en-US" sz="2000" dirty="0"/>
              <a:t>Adequate fibre (reference diet).</a:t>
            </a:r>
          </a:p>
          <a:p>
            <a:pPr marL="457200" indent="-457200">
              <a:buFont typeface="+mj-lt"/>
              <a:buAutoNum type="arabicPeriod"/>
            </a:pPr>
            <a:r>
              <a:rPr lang="en-CA" sz="2000" dirty="0"/>
              <a:t>As a minimum, test for Magnesium and Vitamin C deficiencies.</a:t>
            </a:r>
          </a:p>
          <a:p>
            <a:pPr marL="457200" indent="-457200">
              <a:buFont typeface="+mj-lt"/>
              <a:buAutoNum type="arabicPeriod"/>
            </a:pPr>
            <a:r>
              <a:rPr lang="en-US" sz="2000" dirty="0"/>
              <a:t>If yellow or gritty/sandy stools, check Taurine (essential amino acid).</a:t>
            </a:r>
            <a:br>
              <a:rPr lang="en-US" sz="2000" dirty="0"/>
            </a:br>
            <a:r>
              <a:rPr lang="en-US" sz="2000" dirty="0"/>
              <a:t>If constipation continues, refer to a medical doctor to check for impacted bowel.  Supplementing  </a:t>
            </a:r>
            <a:r>
              <a:rPr lang="en-CA" sz="2000" dirty="0"/>
              <a:t>a pharmacological laxative regime with 1-7 above is generally an      essential part of the protocol.</a:t>
            </a:r>
          </a:p>
        </p:txBody>
      </p:sp>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32</a:t>
            </a:fld>
            <a:endParaRPr lang="en-CA" sz="1400" dirty="0">
              <a:solidFill>
                <a:prstClr val="black">
                  <a:tint val="75000"/>
                </a:prstClr>
              </a:solidFill>
            </a:endParaRPr>
          </a:p>
        </p:txBody>
      </p:sp>
    </p:spTree>
    <p:extLst>
      <p:ext uri="{BB962C8B-B14F-4D97-AF65-F5344CB8AC3E}">
        <p14:creationId xmlns:p14="http://schemas.microsoft.com/office/powerpoint/2010/main" val="417404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Rectangle 3"/>
          <p:cNvSpPr/>
          <p:nvPr/>
        </p:nvSpPr>
        <p:spPr>
          <a:xfrm>
            <a:off x="845098" y="1212911"/>
            <a:ext cx="3565193" cy="1661993"/>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marL="285750" lvl="0" indent="-285750" algn="just">
              <a:buFont typeface="Arial" panose="020B0604020202020204" pitchFamily="34" charset="0"/>
              <a:buChar char="•"/>
            </a:pPr>
            <a:r>
              <a:rPr lang="en-CA" sz="2400" b="1" dirty="0"/>
              <a:t>anxiety</a:t>
            </a:r>
          </a:p>
          <a:p>
            <a:pPr lvl="0" algn="just"/>
            <a:r>
              <a:rPr lang="en-CA" dirty="0"/>
              <a:t> </a:t>
            </a:r>
          </a:p>
          <a:p>
            <a:pPr lvl="0" algn="just"/>
            <a:r>
              <a:rPr lang="en-CA" dirty="0"/>
              <a:t> </a:t>
            </a:r>
          </a:p>
        </p:txBody>
      </p:sp>
      <p:sp>
        <p:nvSpPr>
          <p:cNvPr id="5" name="Rectangle 4"/>
          <p:cNvSpPr/>
          <p:nvPr/>
        </p:nvSpPr>
        <p:spPr>
          <a:xfrm>
            <a:off x="3168502" y="1234176"/>
            <a:ext cx="7230139" cy="5539978"/>
          </a:xfrm>
          <a:prstGeom prst="rect">
            <a:avLst/>
          </a:prstGeom>
        </p:spPr>
        <p:txBody>
          <a:bodyPr wrap="square">
            <a:spAutoFit/>
          </a:bodyPr>
          <a:lstStyle/>
          <a:p>
            <a:pPr lvl="0"/>
            <a:endParaRPr lang="en-CA" sz="2400" b="1" u="sng" dirty="0"/>
          </a:p>
          <a:p>
            <a:pPr lvl="0"/>
            <a:r>
              <a:rPr lang="en-CA" dirty="0"/>
              <a:t> </a:t>
            </a:r>
          </a:p>
          <a:p>
            <a:pPr lvl="0" algn="just">
              <a:buFont typeface="Arial" pitchFamily="34" charset="0"/>
              <a:buChar char="•"/>
            </a:pPr>
            <a:r>
              <a:rPr lang="en-CA" sz="2400" dirty="0"/>
              <a:t>   The vast majority of people supported who have  </a:t>
            </a:r>
          </a:p>
          <a:p>
            <a:pPr lvl="0" algn="just"/>
            <a:r>
              <a:rPr lang="en-CA" sz="2400" dirty="0"/>
              <a:t>    daily symptoms of lack of well-being, including    </a:t>
            </a:r>
          </a:p>
          <a:p>
            <a:pPr lvl="0" algn="just"/>
            <a:r>
              <a:rPr lang="en-CA" sz="2400" dirty="0"/>
              <a:t>    agitation, anger, and aggression toward self and  </a:t>
            </a:r>
          </a:p>
          <a:p>
            <a:pPr lvl="0" algn="just"/>
            <a:r>
              <a:rPr lang="en-CA" sz="2400" dirty="0"/>
              <a:t>    others have generalized or specific anxiety disorders.</a:t>
            </a:r>
          </a:p>
          <a:p>
            <a:pPr lvl="0" algn="just"/>
            <a:endParaRPr lang="en-CA" sz="2400" dirty="0"/>
          </a:p>
          <a:p>
            <a:pPr lvl="0" algn="just">
              <a:buFont typeface="Arial" pitchFamily="34" charset="0"/>
              <a:buChar char="•"/>
            </a:pPr>
            <a:r>
              <a:rPr lang="en-CA" sz="2400" dirty="0"/>
              <a:t>   Anxiety causes can be biological, social or </a:t>
            </a:r>
          </a:p>
          <a:p>
            <a:pPr lvl="0" algn="just"/>
            <a:r>
              <a:rPr lang="en-CA" sz="2400" dirty="0"/>
              <a:t>    psychological.</a:t>
            </a:r>
          </a:p>
          <a:p>
            <a:pPr lvl="0" algn="just"/>
            <a:endParaRPr lang="en-CA" sz="2400" dirty="0"/>
          </a:p>
          <a:p>
            <a:pPr lvl="0" algn="just">
              <a:buFont typeface="Arial" pitchFamily="34" charset="0"/>
              <a:buChar char="•"/>
            </a:pPr>
            <a:r>
              <a:rPr lang="en-CA" sz="2400" dirty="0"/>
              <a:t>   In addition to pharmacological interventions as  </a:t>
            </a:r>
          </a:p>
          <a:p>
            <a:pPr lvl="0" algn="just"/>
            <a:r>
              <a:rPr lang="en-CA" sz="2400" dirty="0"/>
              <a:t>     recommended by the Primary Care Physician and </a:t>
            </a:r>
          </a:p>
          <a:p>
            <a:pPr lvl="0" algn="just"/>
            <a:r>
              <a:rPr lang="en-CA" sz="2400" dirty="0"/>
              <a:t>     specialists, discussion with integrative medical </a:t>
            </a:r>
          </a:p>
          <a:p>
            <a:pPr lvl="0" algn="just"/>
            <a:r>
              <a:rPr lang="en-CA" sz="2400" dirty="0"/>
              <a:t>     professionals e.g. medical doctor and naturopathic </a:t>
            </a:r>
          </a:p>
          <a:p>
            <a:pPr lvl="0" algn="just"/>
            <a:r>
              <a:rPr lang="en-CA" sz="2400" dirty="0"/>
              <a:t>     doctor is essential.</a:t>
            </a:r>
          </a:p>
        </p:txBody>
      </p:sp>
      <p:sp>
        <p:nvSpPr>
          <p:cNvPr id="6" name="TextBox 5"/>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33</a:t>
            </a:fld>
            <a:endParaRPr lang="en-CA" sz="1400" dirty="0">
              <a:solidFill>
                <a:prstClr val="black">
                  <a:tint val="75000"/>
                </a:prstClr>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9392" y="5112681"/>
            <a:ext cx="1462999" cy="1086385"/>
          </a:xfrm>
          <a:prstGeom prst="rect">
            <a:avLst/>
          </a:prstGeom>
        </p:spPr>
      </p:pic>
    </p:spTree>
    <p:extLst>
      <p:ext uri="{BB962C8B-B14F-4D97-AF65-F5344CB8AC3E}">
        <p14:creationId xmlns:p14="http://schemas.microsoft.com/office/powerpoint/2010/main" val="998844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3" y="5269756"/>
            <a:ext cx="1462999" cy="1086385"/>
          </a:xfrm>
          <a:prstGeom prst="rect">
            <a:avLst/>
          </a:prstGeom>
        </p:spPr>
      </p:pic>
      <p:sp>
        <p:nvSpPr>
          <p:cNvPr id="4" name="TextBox 3"/>
          <p:cNvSpPr txBox="1"/>
          <p:nvPr/>
        </p:nvSpPr>
        <p:spPr>
          <a:xfrm>
            <a:off x="786246" y="309148"/>
            <a:ext cx="10089572" cy="6093976"/>
          </a:xfrm>
          <a:prstGeom prst="rect">
            <a:avLst/>
          </a:prstGeom>
          <a:noFill/>
          <a:ln>
            <a:noFill/>
          </a:ln>
          <a:effectLst/>
        </p:spPr>
        <p:txBody>
          <a:bodyPr wrap="square" rtlCol="0">
            <a:spAutoFit/>
          </a:bodyPr>
          <a:lstStyle/>
          <a:p>
            <a:r>
              <a:rPr lang="en-US" sz="3200" b="1" i="1" dirty="0"/>
              <a:t>Anxiety: </a:t>
            </a:r>
          </a:p>
          <a:p>
            <a:r>
              <a:rPr lang="en-US" sz="3200" b="1" i="1" dirty="0"/>
              <a:t>  </a:t>
            </a:r>
          </a:p>
          <a:p>
            <a:pPr lvl="0"/>
            <a:r>
              <a:rPr lang="en-CA" sz="2800" dirty="0"/>
              <a:t>Examples of natural supplements’ solutions to guide discussions with the M.D. and N.D. related to biological causes could be:</a:t>
            </a:r>
          </a:p>
          <a:p>
            <a:pPr lvl="0"/>
            <a:endParaRPr lang="en-CA" sz="1000" dirty="0"/>
          </a:p>
          <a:p>
            <a:pPr marL="457200" lvl="0" indent="-457200">
              <a:buFont typeface="Arial" pitchFamily="34" charset="0"/>
              <a:buChar char="•"/>
            </a:pPr>
            <a:r>
              <a:rPr lang="en-CA" sz="2800" dirty="0"/>
              <a:t>Could the symptoms be caused by low levels of GABA and serotonin?</a:t>
            </a:r>
          </a:p>
          <a:p>
            <a:pPr marL="457200" lvl="0" indent="-457200"/>
            <a:endParaRPr lang="en-CA" sz="1000" dirty="0"/>
          </a:p>
          <a:p>
            <a:pPr marL="457200" lvl="0" indent="-457200">
              <a:buFont typeface="Arial" pitchFamily="34" charset="0"/>
              <a:buChar char="•"/>
            </a:pPr>
            <a:r>
              <a:rPr lang="en-CA" sz="2800" dirty="0"/>
              <a:t>If so, might the following supplements* be helpful?</a:t>
            </a:r>
          </a:p>
          <a:p>
            <a:pPr marL="457200" lvl="0" indent="-457200"/>
            <a:r>
              <a:rPr lang="en-CA" sz="2800" dirty="0"/>
              <a:t>	kava, passionflower L-lysine, L-</a:t>
            </a:r>
            <a:r>
              <a:rPr lang="en-CA" sz="2800" dirty="0" err="1"/>
              <a:t>arginine</a:t>
            </a:r>
            <a:r>
              <a:rPr lang="en-CA" sz="2800" dirty="0"/>
              <a:t>, L-</a:t>
            </a:r>
            <a:r>
              <a:rPr lang="en-CA" sz="2800" dirty="0" err="1"/>
              <a:t>theanine</a:t>
            </a:r>
            <a:r>
              <a:rPr lang="en-CA" sz="2800" dirty="0"/>
              <a:t>, 5 HTP, </a:t>
            </a:r>
            <a:r>
              <a:rPr lang="en-CA" sz="2800" dirty="0" err="1"/>
              <a:t>ashwagandha</a:t>
            </a:r>
            <a:r>
              <a:rPr lang="en-CA" sz="2800" dirty="0"/>
              <a:t> (provided these do not compete with psychotropic medications).</a:t>
            </a:r>
          </a:p>
          <a:p>
            <a:pPr marL="457200" lvl="0" indent="-457200"/>
            <a:r>
              <a:rPr lang="en-CA" sz="2800" dirty="0"/>
              <a:t> </a:t>
            </a:r>
            <a:endParaRPr lang="en-CA" sz="2400" dirty="0"/>
          </a:p>
          <a:p>
            <a:pPr lvl="1" algn="just"/>
            <a:r>
              <a:rPr lang="en-CA" dirty="0"/>
              <a:t>* </a:t>
            </a:r>
            <a:r>
              <a:rPr lang="en-CA" i="1" dirty="0"/>
              <a:t>Reference </a:t>
            </a:r>
            <a:r>
              <a:rPr lang="en-CA" dirty="0"/>
              <a:t>MEDLINE/</a:t>
            </a:r>
            <a:r>
              <a:rPr lang="en-CA" dirty="0" err="1"/>
              <a:t>PubMed</a:t>
            </a:r>
            <a:r>
              <a:rPr lang="en-CA" dirty="0"/>
              <a:t> </a:t>
            </a:r>
            <a:r>
              <a:rPr lang="en-CA" i="1" dirty="0"/>
              <a:t>Meta Study</a:t>
            </a:r>
          </a:p>
          <a:p>
            <a:pPr lvl="1"/>
            <a:r>
              <a:rPr lang="en-CA" i="1" dirty="0"/>
              <a:t>   Nutritional and herbal supplements for anxiety and anxiety-related disorders:                         </a:t>
            </a:r>
          </a:p>
          <a:p>
            <a:pPr lvl="1"/>
            <a:r>
              <a:rPr lang="en-CA" i="1" dirty="0"/>
              <a:t>   systematic review </a:t>
            </a:r>
            <a:r>
              <a:rPr lang="en-CA" i="1" dirty="0" err="1"/>
              <a:t>Lakhan</a:t>
            </a:r>
            <a:r>
              <a:rPr lang="en-CA" i="1" dirty="0"/>
              <a:t>, S. and </a:t>
            </a:r>
            <a:r>
              <a:rPr lang="en-CA" i="1" dirty="0" err="1"/>
              <a:t>Vierira</a:t>
            </a:r>
            <a:r>
              <a:rPr lang="en-CA" i="1" dirty="0"/>
              <a:t>, K.</a:t>
            </a:r>
            <a:endParaRPr lang="en-CA" sz="2000" i="1"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34</a:t>
            </a:fld>
            <a:endParaRPr lang="en-CA" sz="1400" dirty="0">
              <a:solidFill>
                <a:prstClr val="black">
                  <a:tint val="75000"/>
                </a:prstClr>
              </a:solidFill>
            </a:endParaRPr>
          </a:p>
        </p:txBody>
      </p:sp>
    </p:spTree>
    <p:extLst>
      <p:ext uri="{BB962C8B-B14F-4D97-AF65-F5344CB8AC3E}">
        <p14:creationId xmlns:p14="http://schemas.microsoft.com/office/powerpoint/2010/main" val="4174046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Rectangle 3"/>
          <p:cNvSpPr/>
          <p:nvPr/>
        </p:nvSpPr>
        <p:spPr>
          <a:xfrm>
            <a:off x="855732" y="1487606"/>
            <a:ext cx="3565193" cy="4893647"/>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lvl="0" algn="just"/>
            <a:r>
              <a:rPr lang="en-CA" dirty="0"/>
              <a:t>Brain inflammation</a:t>
            </a:r>
          </a:p>
          <a:p>
            <a:pPr lvl="0" algn="just"/>
            <a:endParaRPr lang="en-CA" dirty="0"/>
          </a:p>
          <a:p>
            <a:pPr lvl="0" algn="just"/>
            <a:r>
              <a:rPr lang="en-CA" dirty="0"/>
              <a:t>Excessive Cortisol from stress</a:t>
            </a:r>
          </a:p>
          <a:p>
            <a:pPr lvl="0" algn="just"/>
            <a:endParaRPr lang="en-CA" dirty="0"/>
          </a:p>
          <a:p>
            <a:pPr lvl="0" algn="just"/>
            <a:r>
              <a:rPr lang="en-CA" dirty="0"/>
              <a:t>Glutamate</a:t>
            </a:r>
          </a:p>
          <a:p>
            <a:pPr lvl="0" algn="just"/>
            <a:endParaRPr lang="en-CA" dirty="0"/>
          </a:p>
          <a:p>
            <a:pPr lvl="0" algn="just"/>
            <a:r>
              <a:rPr lang="en-CA" dirty="0"/>
              <a:t>PPA</a:t>
            </a:r>
          </a:p>
          <a:p>
            <a:pPr lvl="0" algn="just"/>
            <a:endParaRPr lang="en-CA" dirty="0"/>
          </a:p>
          <a:p>
            <a:pPr lvl="0" algn="just"/>
            <a:r>
              <a:rPr lang="en-CA" dirty="0"/>
              <a:t>Methylation</a:t>
            </a:r>
          </a:p>
          <a:p>
            <a:pPr lvl="0" algn="just"/>
            <a:endParaRPr lang="en-CA" dirty="0"/>
          </a:p>
          <a:p>
            <a:pPr lvl="0" algn="just"/>
            <a:r>
              <a:rPr lang="en-CA" dirty="0"/>
              <a:t>Enzymes</a:t>
            </a:r>
          </a:p>
          <a:p>
            <a:pPr lvl="0" algn="just"/>
            <a:endParaRPr lang="en-CA" dirty="0"/>
          </a:p>
          <a:p>
            <a:pPr lvl="0" algn="just"/>
            <a:r>
              <a:rPr lang="en-CA" dirty="0"/>
              <a:t>Low/no exercise</a:t>
            </a:r>
          </a:p>
          <a:p>
            <a:pPr lvl="0" algn="just"/>
            <a:r>
              <a:rPr lang="en-CA" dirty="0"/>
              <a:t> </a:t>
            </a:r>
          </a:p>
          <a:p>
            <a:pPr lvl="0" algn="just"/>
            <a:r>
              <a:rPr lang="en-CA" dirty="0"/>
              <a:t> </a:t>
            </a:r>
          </a:p>
        </p:txBody>
      </p:sp>
      <p:sp>
        <p:nvSpPr>
          <p:cNvPr id="5" name="Rectangle 4"/>
          <p:cNvSpPr/>
          <p:nvPr/>
        </p:nvSpPr>
        <p:spPr>
          <a:xfrm>
            <a:off x="4435521" y="1501253"/>
            <a:ext cx="7124133" cy="4616648"/>
          </a:xfrm>
          <a:prstGeom prst="rect">
            <a:avLst/>
          </a:prstGeom>
        </p:spPr>
        <p:txBody>
          <a:bodyPr wrap="square">
            <a:spAutoFit/>
          </a:bodyPr>
          <a:lstStyle/>
          <a:p>
            <a:pPr lvl="0"/>
            <a:r>
              <a:rPr lang="en-CA" sz="2400" b="1" u="sng" dirty="0"/>
              <a:t>Cost of unresolved problems</a:t>
            </a:r>
          </a:p>
          <a:p>
            <a:pPr lvl="0"/>
            <a:r>
              <a:rPr lang="en-CA" dirty="0"/>
              <a:t> </a:t>
            </a:r>
          </a:p>
          <a:p>
            <a:pPr lvl="0"/>
            <a:r>
              <a:rPr lang="en-CA" dirty="0"/>
              <a:t>Pain, anxiety, immune dysfunction</a:t>
            </a:r>
          </a:p>
          <a:p>
            <a:pPr lvl="0"/>
            <a:endParaRPr lang="en-CA" dirty="0"/>
          </a:p>
          <a:p>
            <a:pPr lvl="0"/>
            <a:r>
              <a:rPr lang="en-CA" dirty="0"/>
              <a:t>Compromised - immune system, digestion, neurotransmitter production</a:t>
            </a:r>
          </a:p>
          <a:p>
            <a:pPr lvl="0"/>
            <a:endParaRPr lang="en-CA" dirty="0"/>
          </a:p>
          <a:p>
            <a:pPr lvl="0"/>
            <a:r>
              <a:rPr lang="en-CA" dirty="0"/>
              <a:t>Anxiety from sensory processing problems</a:t>
            </a:r>
          </a:p>
          <a:p>
            <a:pPr lvl="0"/>
            <a:endParaRPr lang="en-CA" dirty="0"/>
          </a:p>
          <a:p>
            <a:pPr lvl="0"/>
            <a:r>
              <a:rPr lang="en-CA" dirty="0"/>
              <a:t>Socialization problems, brain inflammation, repetitive behaviours</a:t>
            </a:r>
          </a:p>
          <a:p>
            <a:pPr lvl="0"/>
            <a:endParaRPr lang="en-CA" dirty="0"/>
          </a:p>
          <a:p>
            <a:pPr lvl="0"/>
            <a:r>
              <a:rPr lang="en-CA" dirty="0"/>
              <a:t>Compromised detox and neurotransmitter imbalance</a:t>
            </a:r>
          </a:p>
          <a:p>
            <a:pPr lvl="0"/>
            <a:endParaRPr lang="en-CA" dirty="0"/>
          </a:p>
          <a:p>
            <a:pPr lvl="0"/>
            <a:r>
              <a:rPr lang="en-CA" dirty="0"/>
              <a:t>Nutrient deficiencies, digestive problems</a:t>
            </a:r>
          </a:p>
          <a:p>
            <a:pPr lvl="0"/>
            <a:endParaRPr lang="en-CA" dirty="0"/>
          </a:p>
          <a:p>
            <a:pPr lvl="0"/>
            <a:r>
              <a:rPr lang="en-CA" dirty="0"/>
              <a:t>Poor glutathione production</a:t>
            </a:r>
          </a:p>
          <a:p>
            <a:pPr lvl="0"/>
            <a:endParaRPr lang="en-CA" dirty="0"/>
          </a:p>
        </p:txBody>
      </p:sp>
      <p:sp>
        <p:nvSpPr>
          <p:cNvPr id="7" name="TextBox 6"/>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77" y="5247361"/>
            <a:ext cx="1462999" cy="1086385"/>
          </a:xfrm>
          <a:prstGeom prst="rect">
            <a:avLst/>
          </a:prstGeom>
        </p:spPr>
      </p:pic>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35</a:t>
            </a:fld>
            <a:endParaRPr lang="en-CA" sz="1400" dirty="0">
              <a:solidFill>
                <a:prstClr val="black">
                  <a:tint val="75000"/>
                </a:prstClr>
              </a:solidFill>
            </a:endParaRPr>
          </a:p>
        </p:txBody>
      </p:sp>
    </p:spTree>
    <p:extLst>
      <p:ext uri="{BB962C8B-B14F-4D97-AF65-F5344CB8AC3E}">
        <p14:creationId xmlns:p14="http://schemas.microsoft.com/office/powerpoint/2010/main" val="32076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375397" y="1347343"/>
            <a:ext cx="9369645" cy="5324535"/>
          </a:xfrm>
          <a:prstGeom prst="rect">
            <a:avLst/>
          </a:prstGeom>
        </p:spPr>
        <p:txBody>
          <a:bodyPr wrap="square">
            <a:spAutoFit/>
          </a:bodyPr>
          <a:lstStyle/>
          <a:p>
            <a:pPr marL="342900" lvl="0" indent="-342900" algn="just">
              <a:buFont typeface="+mj-lt"/>
              <a:buAutoNum type="arabicPeriod"/>
            </a:pPr>
            <a:r>
              <a:rPr lang="en-CA" sz="2000" dirty="0"/>
              <a:t>Continued GI, bowel and digestive problems will </a:t>
            </a:r>
            <a:r>
              <a:rPr lang="en-CA" sz="2000" b="1" dirty="0"/>
              <a:t>100% </a:t>
            </a:r>
            <a:r>
              <a:rPr lang="en-CA" sz="2000" dirty="0"/>
              <a:t>ensure ongoing risk for anxiety, agitation, anger and aggression.</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GI, bowel and digestive health will likely need ongoing effective support, not unlike diabetes. This is not a quick fix but a deep fix.</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GI, bowel and digestive health will impact all other important parts of the individual’s wellbeing and quality of life, e.g. impulse control, emotional self-regulation, communications and socialization, etc. Ideally recruit a GP who is qualified and willing to consult with GI specialists if necessary.</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A member of the support team must manage this vital need as their number one priority. </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The team must have zero tolerance for making conditions worse.</a:t>
            </a:r>
          </a:p>
          <a:p>
            <a:pPr lvl="0" algn="just"/>
            <a:endParaRPr lang="en-CA" sz="2000" dirty="0"/>
          </a:p>
          <a:p>
            <a:pPr lvl="0" algn="just"/>
            <a:r>
              <a:rPr lang="en-CA" sz="2000" dirty="0"/>
              <a:t> </a:t>
            </a:r>
          </a:p>
        </p:txBody>
      </p:sp>
      <p:sp>
        <p:nvSpPr>
          <p:cNvPr id="3" name="TextBox 2"/>
          <p:cNvSpPr txBox="1"/>
          <p:nvPr/>
        </p:nvSpPr>
        <p:spPr>
          <a:xfrm>
            <a:off x="1249322" y="317566"/>
            <a:ext cx="9621795" cy="830997"/>
          </a:xfrm>
          <a:prstGeom prst="rect">
            <a:avLst/>
          </a:prstGeom>
          <a:noFill/>
        </p:spPr>
        <p:txBody>
          <a:bodyPr wrap="square" rtlCol="0">
            <a:spAutoFit/>
          </a:bodyPr>
          <a:lstStyle/>
          <a:p>
            <a:pPr algn="ctr"/>
            <a:r>
              <a:rPr lang="en-US" sz="4800" b="1" dirty="0"/>
              <a:t>GI, Bowel and Digestion Conclusions</a:t>
            </a:r>
            <a:endParaRPr lang="en-CA"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2175"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36</a:t>
            </a:fld>
            <a:endParaRPr lang="en-CA" sz="1400" dirty="0">
              <a:solidFill>
                <a:prstClr val="black">
                  <a:tint val="75000"/>
                </a:prstClr>
              </a:solidFill>
            </a:endParaRPr>
          </a:p>
        </p:txBody>
      </p:sp>
    </p:spTree>
    <p:extLst>
      <p:ext uri="{BB962C8B-B14F-4D97-AF65-F5344CB8AC3E}">
        <p14:creationId xmlns:p14="http://schemas.microsoft.com/office/powerpoint/2010/main" val="171221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0080" y="5306306"/>
            <a:ext cx="1462999" cy="1086385"/>
          </a:xfrm>
          <a:prstGeom prst="rect">
            <a:avLst/>
          </a:prstGeom>
        </p:spPr>
      </p:pic>
      <p:sp>
        <p:nvSpPr>
          <p:cNvPr id="4" name="TextBox 3"/>
          <p:cNvSpPr txBox="1"/>
          <p:nvPr/>
        </p:nvSpPr>
        <p:spPr>
          <a:xfrm>
            <a:off x="795769" y="230049"/>
            <a:ext cx="10766999" cy="4955203"/>
          </a:xfrm>
          <a:prstGeom prst="rect">
            <a:avLst/>
          </a:prstGeom>
          <a:noFill/>
          <a:ln>
            <a:noFill/>
          </a:ln>
          <a:effectLst/>
        </p:spPr>
        <p:txBody>
          <a:bodyPr wrap="square" rtlCol="0">
            <a:spAutoFit/>
          </a:bodyPr>
          <a:lstStyle/>
          <a:p>
            <a:r>
              <a:rPr lang="en-US" sz="2800" b="1" i="1" dirty="0"/>
              <a:t>References:</a:t>
            </a:r>
          </a:p>
          <a:p>
            <a:endParaRPr lang="en-CA" sz="2800" dirty="0"/>
          </a:p>
          <a:p>
            <a:pPr marL="342900" lvl="0" indent="-342900">
              <a:buFont typeface="Arial" panose="020B0604020202020204" pitchFamily="34" charset="0"/>
              <a:buChar char="•"/>
            </a:pPr>
            <a:r>
              <a:rPr lang="en-CA" sz="2600" i="1" dirty="0"/>
              <a:t>The Center for Discovery.org</a:t>
            </a:r>
            <a:endParaRPr lang="en-CA" sz="2600" dirty="0"/>
          </a:p>
          <a:p>
            <a:pPr marL="342900" lvl="0" indent="-342900">
              <a:buFont typeface="Arial" panose="020B0604020202020204" pitchFamily="34" charset="0"/>
              <a:buChar char="•"/>
            </a:pPr>
            <a:r>
              <a:rPr lang="en-CA" sz="2600" i="1" dirty="0"/>
              <a:t>The Autism Revolution</a:t>
            </a:r>
            <a:r>
              <a:rPr lang="en-CA" sz="2600" dirty="0"/>
              <a:t> – Martha Herbert &amp; Karen Weintraub</a:t>
            </a:r>
          </a:p>
          <a:p>
            <a:pPr marL="342900" lvl="0" indent="-342900">
              <a:buFont typeface="Arial" panose="020B0604020202020204" pitchFamily="34" charset="0"/>
              <a:buChar char="•"/>
            </a:pPr>
            <a:r>
              <a:rPr lang="en-CA" sz="2600" i="1" dirty="0"/>
              <a:t>Autism Nutritional Supplement Handbook</a:t>
            </a:r>
            <a:r>
              <a:rPr lang="en-CA" sz="2600" dirty="0"/>
              <a:t> – Dana Godbout </a:t>
            </a:r>
            <a:r>
              <a:rPr lang="en-CA" sz="2600" dirty="0" err="1"/>
              <a:t>Laake</a:t>
            </a:r>
            <a:r>
              <a:rPr lang="en-CA" sz="2600" dirty="0"/>
              <a:t> &amp; Pamela Compart </a:t>
            </a:r>
          </a:p>
          <a:p>
            <a:pPr marL="342900" lvl="0" indent="-342900">
              <a:buFont typeface="Arial" panose="020B0604020202020204" pitchFamily="34" charset="0"/>
              <a:buChar char="•"/>
            </a:pPr>
            <a:r>
              <a:rPr lang="en-CA" sz="2600" i="1" dirty="0"/>
              <a:t>Bugs, Bowels and Behaviour</a:t>
            </a:r>
            <a:r>
              <a:rPr lang="en-CA" sz="2600" dirty="0"/>
              <a:t> – Teri </a:t>
            </a:r>
            <a:r>
              <a:rPr lang="en-CA" sz="2600" dirty="0" err="1"/>
              <a:t>Arranga</a:t>
            </a:r>
            <a:r>
              <a:rPr lang="en-CA" sz="2600" dirty="0"/>
              <a:t>, Claire I. </a:t>
            </a:r>
            <a:r>
              <a:rPr lang="en-CA" sz="2600" dirty="0" err="1"/>
              <a:t>Viadro</a:t>
            </a:r>
            <a:r>
              <a:rPr lang="en-CA" sz="2600" dirty="0"/>
              <a:t>, and Lauren Underwood</a:t>
            </a:r>
          </a:p>
          <a:p>
            <a:pPr marL="342900" lvl="0" indent="-342900">
              <a:buFont typeface="Arial" panose="020B0604020202020204" pitchFamily="34" charset="0"/>
              <a:buChar char="•"/>
            </a:pPr>
            <a:r>
              <a:rPr lang="en-CA" sz="2600" i="1" dirty="0"/>
              <a:t>Grain Brain </a:t>
            </a:r>
            <a:r>
              <a:rPr lang="en-CA" sz="2600" dirty="0"/>
              <a:t>– David </a:t>
            </a:r>
            <a:r>
              <a:rPr lang="en-CA" sz="2600" dirty="0" err="1"/>
              <a:t>Perimutter</a:t>
            </a:r>
            <a:r>
              <a:rPr lang="en-CA" sz="2600" dirty="0"/>
              <a:t> and Kristin </a:t>
            </a:r>
            <a:r>
              <a:rPr lang="en-CA" sz="2600" dirty="0" err="1"/>
              <a:t>Loberg</a:t>
            </a:r>
            <a:endParaRPr lang="en-CA" sz="2600" dirty="0"/>
          </a:p>
          <a:p>
            <a:pPr marL="342900" lvl="0" indent="-342900">
              <a:buFont typeface="Arial" panose="020B0604020202020204" pitchFamily="34" charset="0"/>
              <a:buChar char="•"/>
            </a:pPr>
            <a:r>
              <a:rPr lang="en-CA" sz="2600" i="1" dirty="0"/>
              <a:t>Breaking the Vicious Cycle</a:t>
            </a:r>
            <a:r>
              <a:rPr lang="en-CA" sz="2600" dirty="0"/>
              <a:t>: </a:t>
            </a:r>
            <a:r>
              <a:rPr lang="en-CA" sz="2600" i="1" dirty="0"/>
              <a:t>Intestinal Health Through Diet With The Specific Carbohydrate Diet</a:t>
            </a:r>
            <a:r>
              <a:rPr lang="en-CA" sz="2600" dirty="0"/>
              <a:t> (SCD) – Elaine </a:t>
            </a:r>
            <a:r>
              <a:rPr lang="en-CA" sz="2600" dirty="0" err="1"/>
              <a:t>Gottschall</a:t>
            </a:r>
            <a:endParaRPr lang="en-CA" sz="2600" dirty="0"/>
          </a:p>
          <a:p>
            <a:pPr marL="342900" lvl="0" indent="-342900">
              <a:buFont typeface="Arial" panose="020B0604020202020204" pitchFamily="34" charset="0"/>
              <a:buChar char="•"/>
            </a:pPr>
            <a:r>
              <a:rPr lang="en-CA" sz="2600" i="1" dirty="0"/>
              <a:t>Healing the New Childhood Epidemic </a:t>
            </a:r>
            <a:r>
              <a:rPr lang="en-CA" sz="2600" dirty="0"/>
              <a:t>– Ken Bock and Cameron </a:t>
            </a:r>
            <a:r>
              <a:rPr lang="en-CA" sz="2600" dirty="0" err="1"/>
              <a:t>Stauth</a:t>
            </a:r>
            <a:endParaRPr lang="en-CA" sz="2600"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37</a:t>
            </a:fld>
            <a:endParaRPr lang="en-CA" sz="1400" dirty="0"/>
          </a:p>
        </p:txBody>
      </p:sp>
    </p:spTree>
    <p:extLst>
      <p:ext uri="{BB962C8B-B14F-4D97-AF65-F5344CB8AC3E}">
        <p14:creationId xmlns:p14="http://schemas.microsoft.com/office/powerpoint/2010/main" val="286965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77" y="5247361"/>
            <a:ext cx="1462999" cy="1086385"/>
          </a:xfrm>
          <a:prstGeom prst="rect">
            <a:avLst/>
          </a:prstGeom>
        </p:spPr>
      </p:pic>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38</a:t>
            </a:fld>
            <a:endParaRPr lang="en-CA" sz="1400" dirty="0">
              <a:solidFill>
                <a:prstClr val="black">
                  <a:tint val="75000"/>
                </a:prstClr>
              </a:solidFill>
            </a:endParaRPr>
          </a:p>
        </p:txBody>
      </p:sp>
      <p:graphicFrame>
        <p:nvGraphicFramePr>
          <p:cNvPr id="13" name="Table 12"/>
          <p:cNvGraphicFramePr>
            <a:graphicFrameLocks noGrp="1"/>
          </p:cNvGraphicFramePr>
          <p:nvPr/>
        </p:nvGraphicFramePr>
        <p:xfrm>
          <a:off x="1371601" y="857090"/>
          <a:ext cx="8753474" cy="5039425"/>
        </p:xfrm>
        <a:graphic>
          <a:graphicData uri="http://schemas.openxmlformats.org/drawingml/2006/table">
            <a:tbl>
              <a:tblPr/>
              <a:tblGrid>
                <a:gridCol w="6145531">
                  <a:extLst>
                    <a:ext uri="{9D8B030D-6E8A-4147-A177-3AD203B41FA5}">
                      <a16:colId xmlns:a16="http://schemas.microsoft.com/office/drawing/2014/main" val="20000"/>
                    </a:ext>
                  </a:extLst>
                </a:gridCol>
                <a:gridCol w="1255393">
                  <a:extLst>
                    <a:ext uri="{9D8B030D-6E8A-4147-A177-3AD203B41FA5}">
                      <a16:colId xmlns:a16="http://schemas.microsoft.com/office/drawing/2014/main" val="20001"/>
                    </a:ext>
                  </a:extLst>
                </a:gridCol>
                <a:gridCol w="1352550">
                  <a:extLst>
                    <a:ext uri="{9D8B030D-6E8A-4147-A177-3AD203B41FA5}">
                      <a16:colId xmlns:a16="http://schemas.microsoft.com/office/drawing/2014/main" val="20002"/>
                    </a:ext>
                  </a:extLst>
                </a:gridCol>
              </a:tblGrid>
              <a:tr h="0">
                <a:tc>
                  <a:txBody>
                    <a:bodyPr/>
                    <a:lstStyle/>
                    <a:p>
                      <a:pPr>
                        <a:lnSpc>
                          <a:spcPct val="107000"/>
                        </a:lnSpc>
                        <a:spcAft>
                          <a:spcPts val="0"/>
                        </a:spcAft>
                      </a:pPr>
                      <a:r>
                        <a:rPr lang="en-CA" sz="1800" b="1" i="1" dirty="0">
                          <a:solidFill>
                            <a:srgbClr val="000000"/>
                          </a:solidFill>
                          <a:latin typeface="Calibri"/>
                          <a:ea typeface="Calibri"/>
                          <a:cs typeface="Calibri"/>
                        </a:rPr>
                        <a:t>Needs Area # 2</a:t>
                      </a:r>
                    </a:p>
                    <a:p>
                      <a:pPr>
                        <a:lnSpc>
                          <a:spcPct val="107000"/>
                        </a:lnSpc>
                        <a:spcAft>
                          <a:spcPts val="0"/>
                        </a:spcAft>
                      </a:pPr>
                      <a:endParaRPr lang="en-CA" sz="1800" dirty="0">
                        <a:solidFill>
                          <a:srgbClr val="000000"/>
                        </a:solidFill>
                        <a:latin typeface="Calibri"/>
                        <a:ea typeface="Calibri"/>
                        <a:cs typeface="Calibri"/>
                      </a:endParaRPr>
                    </a:p>
                    <a:p>
                      <a:pPr>
                        <a:lnSpc>
                          <a:spcPct val="107000"/>
                        </a:lnSpc>
                        <a:spcAft>
                          <a:spcPts val="0"/>
                        </a:spcAft>
                      </a:pPr>
                      <a:r>
                        <a:rPr lang="en-CA" sz="1800" b="1" dirty="0">
                          <a:solidFill>
                            <a:srgbClr val="000000"/>
                          </a:solidFill>
                          <a:latin typeface="Calibri"/>
                          <a:ea typeface="Calibri"/>
                          <a:cs typeface="Calibri"/>
                        </a:rPr>
                        <a:t>Gastrointestinal (GI), bowel, digestive and immune systems’ treatment, nutrition, pain management, dental and myofunctional disorders, illness prevention and treatment:</a:t>
                      </a: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tc>
                  <a:txBody>
                    <a:bodyPr/>
                    <a:lstStyle/>
                    <a:p>
                      <a:pPr algn="ctr">
                        <a:lnSpc>
                          <a:spcPct val="107000"/>
                        </a:lnSpc>
                        <a:spcAft>
                          <a:spcPts val="0"/>
                        </a:spcAft>
                      </a:pPr>
                      <a:r>
                        <a:rPr lang="en-CA" sz="1800" b="1" i="1" dirty="0">
                          <a:solidFill>
                            <a:srgbClr val="000000"/>
                          </a:solidFill>
                          <a:latin typeface="Calibri"/>
                          <a:ea typeface="Calibri"/>
                          <a:cs typeface="Calibri"/>
                        </a:rPr>
                        <a:t>Who</a:t>
                      </a:r>
                      <a:endParaRPr lang="en-CA" sz="18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tc>
                  <a:txBody>
                    <a:bodyPr/>
                    <a:lstStyle/>
                    <a:p>
                      <a:pPr algn="ctr">
                        <a:lnSpc>
                          <a:spcPct val="107000"/>
                        </a:lnSpc>
                        <a:spcAft>
                          <a:spcPts val="0"/>
                        </a:spcAft>
                      </a:pPr>
                      <a:r>
                        <a:rPr lang="en-CA" sz="1800" b="1" i="1" dirty="0">
                          <a:solidFill>
                            <a:srgbClr val="000000"/>
                          </a:solidFill>
                          <a:latin typeface="Calibri"/>
                          <a:ea typeface="Calibri"/>
                          <a:cs typeface="Calibri"/>
                        </a:rPr>
                        <a:t>Date </a:t>
                      </a:r>
                    </a:p>
                    <a:p>
                      <a:pPr algn="ctr">
                        <a:lnSpc>
                          <a:spcPct val="107000"/>
                        </a:lnSpc>
                        <a:spcAft>
                          <a:spcPts val="0"/>
                        </a:spcAft>
                      </a:pPr>
                      <a:r>
                        <a:rPr lang="en-CA" sz="1800" b="1" i="1" dirty="0">
                          <a:solidFill>
                            <a:srgbClr val="000000"/>
                          </a:solidFill>
                          <a:latin typeface="Calibri"/>
                          <a:ea typeface="Calibri"/>
                          <a:cs typeface="Calibri"/>
                        </a:rPr>
                        <a:t>Initiated</a:t>
                      </a:r>
                      <a:endParaRPr lang="en-CA" sz="18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extLst>
                  <a:ext uri="{0D108BD9-81ED-4DB2-BD59-A6C34878D82A}">
                    <a16:rowId xmlns:a16="http://schemas.microsoft.com/office/drawing/2014/main" val="10000"/>
                  </a:ext>
                </a:extLst>
              </a:tr>
              <a:tr h="868045">
                <a:tc>
                  <a:txBody>
                    <a:bodyPr/>
                    <a:lstStyle/>
                    <a:p>
                      <a:pPr>
                        <a:lnSpc>
                          <a:spcPct val="107000"/>
                        </a:lnSpc>
                        <a:spcAft>
                          <a:spcPts val="0"/>
                        </a:spcAft>
                      </a:pPr>
                      <a:r>
                        <a:rPr lang="en-CA" sz="1800" b="1" dirty="0">
                          <a:solidFill>
                            <a:srgbClr val="000000"/>
                          </a:solidFill>
                          <a:latin typeface="Calibri"/>
                          <a:ea typeface="Calibri"/>
                          <a:cs typeface="Calibri"/>
                        </a:rPr>
                        <a:t>Continue:</a:t>
                      </a: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68045">
                <a:tc>
                  <a:txBody>
                    <a:bodyPr/>
                    <a:lstStyle/>
                    <a:p>
                      <a:pPr>
                        <a:lnSpc>
                          <a:spcPct val="107000"/>
                        </a:lnSpc>
                        <a:spcAft>
                          <a:spcPts val="0"/>
                        </a:spcAft>
                      </a:pPr>
                      <a:r>
                        <a:rPr lang="en-CA" sz="1800" b="1" dirty="0">
                          <a:solidFill>
                            <a:srgbClr val="000000"/>
                          </a:solidFill>
                          <a:latin typeface="Calibri"/>
                          <a:ea typeface="Calibri"/>
                          <a:cs typeface="Calibri"/>
                        </a:rPr>
                        <a:t>Stop:</a:t>
                      </a: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07000"/>
                        </a:lnSpc>
                        <a:spcAft>
                          <a:spcPts val="0"/>
                        </a:spcAft>
                      </a:pPr>
                      <a:r>
                        <a:rPr lang="en-CA" sz="1800" b="1" dirty="0">
                          <a:solidFill>
                            <a:srgbClr val="000000"/>
                          </a:solidFill>
                          <a:latin typeface="Calibri"/>
                          <a:ea typeface="Calibri"/>
                          <a:cs typeface="Calibri"/>
                        </a:rPr>
                        <a:t>Start:</a:t>
                      </a: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0761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 (ABA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b="1" dirty="0">
                <a:solidFill>
                  <a:schemeClr val="bg1"/>
                </a:solidFill>
                <a:effectLst/>
                <a:latin typeface="Times New Roman"/>
                <a:ea typeface="Calibri"/>
              </a:rPr>
              <a:t> </a:t>
            </a:r>
            <a:endParaRPr lang="en-CA" sz="1200" b="1"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6"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11" name="Slide Number Placeholder 10"/>
          <p:cNvSpPr>
            <a:spLocks noGrp="1"/>
          </p:cNvSpPr>
          <p:nvPr>
            <p:ph type="sldNum" sz="quarter" idx="12"/>
          </p:nvPr>
        </p:nvSpPr>
        <p:spPr/>
        <p:txBody>
          <a:bodyPr/>
          <a:lstStyle/>
          <a:p>
            <a:fld id="{AFE74BE6-3F01-4C25-9B60-2EB5994FEE56}" type="slidenum">
              <a:rPr lang="en-CA" smtClean="0">
                <a:solidFill>
                  <a:prstClr val="black">
                    <a:tint val="75000"/>
                  </a:prstClr>
                </a:solidFill>
              </a:rPr>
              <a:pPr/>
              <a:t>5</a:t>
            </a:fld>
            <a:endParaRPr lang="en-CA" dirty="0">
              <a:solidFill>
                <a:prstClr val="black">
                  <a:tint val="75000"/>
                </a:prstClr>
              </a:solidFill>
            </a:endParaRPr>
          </a:p>
        </p:txBody>
      </p:sp>
      <p:sp>
        <p:nvSpPr>
          <p:cNvPr id="13"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41" y="499478"/>
            <a:ext cx="4058216" cy="43821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012" y="5328655"/>
            <a:ext cx="1462999" cy="1086385"/>
          </a:xfrm>
          <a:prstGeom prst="rect">
            <a:avLst/>
          </a:prstGeom>
        </p:spPr>
      </p:pic>
      <p:sp>
        <p:nvSpPr>
          <p:cNvPr id="12" name="TextBox 11"/>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dirty="0">
              <a:solidFill>
                <a:srgbClr val="9A4E15"/>
              </a:solidFill>
              <a:latin typeface="Arial Narrow" pitchFamily="34" charset="0"/>
            </a:endParaRPr>
          </a:p>
          <a:p>
            <a:pPr algn="ctr"/>
            <a:endParaRPr lang="en-CA" sz="2400" dirty="0">
              <a:solidFill>
                <a:srgbClr val="9A4E15"/>
              </a:solidFill>
              <a:latin typeface="+mj-lt"/>
            </a:endParaRPr>
          </a:p>
        </p:txBody>
      </p:sp>
      <p:sp>
        <p:nvSpPr>
          <p:cNvPr id="15" name="Slide Number Placeholder 5"/>
          <p:cNvSpPr txBox="1">
            <a:spLocks/>
          </p:cNvSpPr>
          <p:nvPr/>
        </p:nvSpPr>
        <p:spPr>
          <a:xfrm>
            <a:off x="0" y="6492875"/>
            <a:ext cx="123825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263201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837"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045029" y="1029355"/>
            <a:ext cx="10099221" cy="4524315"/>
          </a:xfrm>
          <a:prstGeom prst="rect">
            <a:avLst/>
          </a:prstGeom>
          <a:noFill/>
        </p:spPr>
        <p:txBody>
          <a:bodyPr wrap="square" rtlCol="0">
            <a:spAutoFit/>
          </a:bodyPr>
          <a:lstStyle/>
          <a:p>
            <a:pPr algn="ctr"/>
            <a:r>
              <a:rPr lang="en-CA" sz="7200" b="1" dirty="0"/>
              <a:t>GI, Bowel and Digestive Health </a:t>
            </a:r>
            <a:endParaRPr lang="en-CA" sz="7200" dirty="0"/>
          </a:p>
          <a:p>
            <a:pPr algn="ctr"/>
            <a:r>
              <a:rPr lang="en-CA" sz="7200" b="1" dirty="0"/>
              <a:t>Is the Foundation for a </a:t>
            </a:r>
            <a:endParaRPr lang="en-CA" sz="7200" dirty="0"/>
          </a:p>
          <a:p>
            <a:pPr algn="ctr"/>
            <a:r>
              <a:rPr lang="en-CA" sz="7200" b="1" dirty="0"/>
              <a:t>Healthy Mind</a:t>
            </a:r>
            <a:endParaRPr lang="en-CA" sz="7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6287" y="5300080"/>
            <a:ext cx="1462999" cy="108638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6</a:t>
            </a:fld>
            <a:endParaRPr lang="en-CA" sz="1400" dirty="0"/>
          </a:p>
        </p:txBody>
      </p:sp>
    </p:spTree>
    <p:extLst>
      <p:ext uri="{BB962C8B-B14F-4D97-AF65-F5344CB8AC3E}">
        <p14:creationId xmlns:p14="http://schemas.microsoft.com/office/powerpoint/2010/main" val="66404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63061" y="309536"/>
            <a:ext cx="12255061" cy="58477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2"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5619" y="1892291"/>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279" y="5194223"/>
            <a:ext cx="1500872"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2" y="3780295"/>
            <a:ext cx="10158731" cy="1943289"/>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pPr/>
              <a:t>7</a:t>
            </a:fld>
            <a:endParaRPr lang="en-CA" sz="1400" dirty="0"/>
          </a:p>
        </p:txBody>
      </p:sp>
      <p:sp>
        <p:nvSpPr>
          <p:cNvPr id="10" name="TextBox 9">
            <a:extLst>
              <a:ext uri="{FF2B5EF4-FFF2-40B4-BE49-F238E27FC236}">
                <a16:creationId xmlns:a16="http://schemas.microsoft.com/office/drawing/2014/main" id="{C74217F8-0B17-F1FC-202A-82C531CCFD7E}"/>
              </a:ext>
            </a:extLst>
          </p:cNvPr>
          <p:cNvSpPr txBox="1"/>
          <p:nvPr/>
        </p:nvSpPr>
        <p:spPr>
          <a:xfrm>
            <a:off x="540564" y="5710288"/>
            <a:ext cx="10148220" cy="1354217"/>
          </a:xfrm>
          <a:prstGeom prst="rect">
            <a:avLst/>
          </a:prstGeom>
          <a:noFill/>
        </p:spPr>
        <p:txBody>
          <a:bodyPr wrap="square" rtlCol="0">
            <a:spAutoFit/>
          </a:bodyPr>
          <a:lstStyle/>
          <a:p>
            <a:r>
              <a:rPr lang="en-US" sz="1600" dirty="0">
                <a:latin typeface="Arial Narrow" panose="020B0606020202030204" pitchFamily="34" charset="0"/>
              </a:rPr>
              <a:t>*Yong, E. (2018). </a:t>
            </a:r>
            <a:r>
              <a:rPr lang="en-US" sz="1600" i="1" dirty="0">
                <a:latin typeface="Arial Narrow" panose="020B0606020202030204" pitchFamily="34" charset="0"/>
              </a:rPr>
              <a:t>I Contain Multitudes: the microbes within us and a grander view of life.</a:t>
            </a:r>
            <a:r>
              <a:rPr lang="en-US" sz="1600" dirty="0">
                <a:latin typeface="Arial Narrow" panose="020B0606020202030204" pitchFamily="34" charset="0"/>
              </a:rPr>
              <a:t> P. 69-70. Ecco. </a:t>
            </a:r>
          </a:p>
          <a:p>
            <a:r>
              <a:rPr lang="en-CA" sz="1600" b="0" i="0" dirty="0">
                <a:effectLst/>
                <a:latin typeface="Arial Narrow" panose="020B0606020202030204" pitchFamily="34" charset="0"/>
              </a:rPr>
              <a:t>**</a:t>
            </a:r>
            <a:r>
              <a:rPr lang="en-CA" sz="1600" b="0" i="0" dirty="0" err="1">
                <a:effectLst/>
                <a:latin typeface="Arial Narrow" panose="020B0606020202030204" pitchFamily="34" charset="0"/>
              </a:rPr>
              <a:t>MacFabe</a:t>
            </a:r>
            <a:r>
              <a:rPr lang="en-CA" sz="1600" b="0" i="0" dirty="0">
                <a:effectLst/>
                <a:latin typeface="Arial Narrow" panose="020B0606020202030204" pitchFamily="34" charset="0"/>
              </a:rPr>
              <a:t>, D.F., Cain, N.E., Boon, F., </a:t>
            </a:r>
            <a:r>
              <a:rPr lang="en-CA" sz="1600" b="0" i="0" dirty="0" err="1">
                <a:effectLst/>
                <a:latin typeface="Arial Narrow" panose="020B0606020202030204" pitchFamily="34" charset="0"/>
              </a:rPr>
              <a:t>Ossenkopp</a:t>
            </a:r>
            <a:r>
              <a:rPr lang="en-CA" sz="1600" b="0" i="0" dirty="0">
                <a:effectLst/>
                <a:latin typeface="Arial Narrow" panose="020B0606020202030204" pitchFamily="34" charset="0"/>
              </a:rPr>
              <a:t>, K.P., &amp; Cain, D.P. (2010). Effects of the enteric bacterial metabolic product propionic acid on object-directed behavior, social behavior, cognition, and neuroinflammation in adolescent rats: Relevance to autism spectrum disorder. </a:t>
            </a:r>
            <a:r>
              <a:rPr lang="en-CA" sz="1600" b="0" i="1" dirty="0" err="1">
                <a:effectLst/>
                <a:latin typeface="Arial Narrow" panose="020B0606020202030204" pitchFamily="34" charset="0"/>
              </a:rPr>
              <a:t>Behav</a:t>
            </a:r>
            <a:r>
              <a:rPr lang="en-CA" sz="1600" b="0" i="1" dirty="0">
                <a:effectLst/>
                <a:latin typeface="Arial Narrow" panose="020B0606020202030204" pitchFamily="34" charset="0"/>
              </a:rPr>
              <a:t> Brain Res. </a:t>
            </a:r>
            <a:r>
              <a:rPr lang="en-CA" sz="1600" b="0" i="0" u="none" strike="noStrike" dirty="0">
                <a:solidFill>
                  <a:srgbClr val="870000"/>
                </a:solidFill>
                <a:effectLst/>
                <a:latin typeface="Arial Narrow" panose="020B0606020202030204" pitchFamily="34" charset="0"/>
                <a:hlinkClick r:id="rId4"/>
              </a:rPr>
              <a:t>https://www.ncbi.nlm.nih.gov/pubmed/23990817</a:t>
            </a:r>
            <a:endParaRPr lang="en-CA" sz="1600" b="0" i="0" u="none" strike="noStrike" dirty="0">
              <a:solidFill>
                <a:srgbClr val="870000"/>
              </a:solidFill>
              <a:effectLst/>
              <a:latin typeface="Arial Narrow" panose="020B0606020202030204" pitchFamily="34" charset="0"/>
            </a:endParaRPr>
          </a:p>
          <a:p>
            <a:endParaRPr lang="en-CA" dirty="0"/>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6408" y="525492"/>
            <a:ext cx="10079183" cy="830997"/>
          </a:xfrm>
          <a:prstGeom prst="rect">
            <a:avLst/>
          </a:prstGeom>
          <a:noFill/>
        </p:spPr>
        <p:txBody>
          <a:bodyPr wrap="square" rtlCol="0">
            <a:spAutoFit/>
          </a:bodyPr>
          <a:lstStyle/>
          <a:p>
            <a:pPr algn="ctr"/>
            <a:r>
              <a:rPr lang="en-CA" sz="4800" b="1" dirty="0"/>
              <a:t>…Perspective</a:t>
            </a:r>
            <a:endParaRPr lang="en-CA" sz="4800" dirty="0"/>
          </a:p>
        </p:txBody>
      </p:sp>
      <p:sp>
        <p:nvSpPr>
          <p:cNvPr id="3" name="TextBox 2"/>
          <p:cNvSpPr txBox="1"/>
          <p:nvPr/>
        </p:nvSpPr>
        <p:spPr>
          <a:xfrm>
            <a:off x="1712029" y="2108507"/>
            <a:ext cx="8767940" cy="2308324"/>
          </a:xfrm>
          <a:prstGeom prst="rect">
            <a:avLst/>
          </a:prstGeom>
          <a:solidFill>
            <a:srgbClr val="D5DAC4"/>
          </a:solidFill>
          <a:scene3d>
            <a:camera prst="orthographicFront"/>
            <a:lightRig rig="threePt" dir="t"/>
          </a:scene3d>
          <a:sp3d>
            <a:bevelT/>
          </a:sp3d>
        </p:spPr>
        <p:txBody>
          <a:bodyPr wrap="square" rtlCol="0">
            <a:spAutoFit/>
          </a:bodyPr>
          <a:lstStyle/>
          <a:p>
            <a:pPr algn="ctr"/>
            <a:r>
              <a:rPr lang="en-CA" sz="3600" dirty="0"/>
              <a:t>The majority of individuals with ASD/DD have GI, bowel and digestive problems that significantly contributes to their anxiety, agitation, anger and aggression.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7237" y="5281030"/>
            <a:ext cx="1462999" cy="108638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8</a:t>
            </a:fld>
            <a:endParaRPr lang="en-CA" sz="1400" dirty="0"/>
          </a:p>
        </p:txBody>
      </p:sp>
    </p:spTree>
    <p:extLst>
      <p:ext uri="{BB962C8B-B14F-4D97-AF65-F5344CB8AC3E}">
        <p14:creationId xmlns:p14="http://schemas.microsoft.com/office/powerpoint/2010/main" val="3177889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61088" y="733246"/>
            <a:ext cx="10079183" cy="6740307"/>
          </a:xfrm>
          <a:prstGeom prst="rect">
            <a:avLst/>
          </a:prstGeom>
          <a:noFill/>
        </p:spPr>
        <p:txBody>
          <a:bodyPr wrap="square" rtlCol="0">
            <a:spAutoFit/>
          </a:bodyPr>
          <a:lstStyle/>
          <a:p>
            <a:pPr algn="ctr"/>
            <a:r>
              <a:rPr lang="en-CA" sz="4000" b="1" dirty="0"/>
              <a:t>Chronic Anxiety</a:t>
            </a:r>
          </a:p>
          <a:p>
            <a:pPr algn="just"/>
            <a:endParaRPr lang="en-CA" sz="2800" b="1" dirty="0"/>
          </a:p>
          <a:p>
            <a:pPr lvl="0" algn="just"/>
            <a:r>
              <a:rPr lang="en-CA" sz="2800" dirty="0"/>
              <a:t>Chronic anxiety means ongoing excessive toxic cortisol in the body. To neutralize this toxin, the body uses up basic building blocks like amino acids needed to:</a:t>
            </a:r>
          </a:p>
          <a:p>
            <a:pPr marL="457200" lvl="0" indent="-457200" algn="just">
              <a:buFont typeface="Arial" panose="020B0604020202020204" pitchFamily="34" charset="0"/>
              <a:buChar char="•"/>
            </a:pPr>
            <a:r>
              <a:rPr lang="en-CA" sz="2800" dirty="0"/>
              <a:t>Build the immune system</a:t>
            </a:r>
          </a:p>
          <a:p>
            <a:pPr marL="457200" lvl="0" indent="-457200" algn="just">
              <a:buFont typeface="Arial" panose="020B0604020202020204" pitchFamily="34" charset="0"/>
              <a:buChar char="•"/>
            </a:pPr>
            <a:r>
              <a:rPr lang="en-CA" sz="2800" dirty="0"/>
              <a:t>Digest food</a:t>
            </a:r>
          </a:p>
          <a:p>
            <a:pPr marL="457200" lvl="0" indent="-457200" algn="just">
              <a:buFont typeface="Arial" panose="020B0604020202020204" pitchFamily="34" charset="0"/>
              <a:buChar char="•"/>
            </a:pPr>
            <a:r>
              <a:rPr lang="en-CA" sz="2800" dirty="0"/>
              <a:t>Develop neurotransmitters </a:t>
            </a:r>
          </a:p>
          <a:p>
            <a:pPr lvl="0"/>
            <a:endParaRPr lang="en-CA" sz="2800" dirty="0"/>
          </a:p>
          <a:p>
            <a:pPr lvl="0"/>
            <a:r>
              <a:rPr lang="en-CA" sz="2800" dirty="0"/>
              <a:t>Depletion of these vital amino acids significantly compromises  these systems causing illnesses that are treated with antibiotics </a:t>
            </a:r>
          </a:p>
          <a:p>
            <a:pPr lvl="0"/>
            <a:r>
              <a:rPr lang="en-CA" sz="2800" dirty="0"/>
              <a:t>that causes greater distressed gut flora.</a:t>
            </a:r>
            <a:br>
              <a:rPr lang="en-CA" sz="2800" dirty="0"/>
            </a:br>
            <a:endParaRPr lang="en-CA" sz="2800" dirty="0"/>
          </a:p>
          <a:p>
            <a:pPr algn="just"/>
            <a:endParaRPr lang="en-CA" sz="2800" b="1" dirty="0"/>
          </a:p>
          <a:p>
            <a:pPr algn="just"/>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242930"/>
            <a:ext cx="1462999" cy="108638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pPr/>
              <a:t>9</a:t>
            </a:fld>
            <a:endParaRPr lang="en-CA" sz="1400" dirty="0"/>
          </a:p>
        </p:txBody>
      </p:sp>
    </p:spTree>
    <p:extLst>
      <p:ext uri="{BB962C8B-B14F-4D97-AF65-F5344CB8AC3E}">
        <p14:creationId xmlns:p14="http://schemas.microsoft.com/office/powerpoint/2010/main" val="383188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9501</TotalTime>
  <Words>3708</Words>
  <Application>Microsoft Office PowerPoint</Application>
  <PresentationFormat>Widescreen</PresentationFormat>
  <Paragraphs>582</Paragraphs>
  <Slides>38</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9" baseType="lpstr">
      <vt:lpstr>Arial</vt:lpstr>
      <vt:lpstr>Arial Black</vt:lpstr>
      <vt:lpstr>Arial Narrow</vt:lpstr>
      <vt:lpstr>Calibri</vt:lpstr>
      <vt:lpstr>Calibri Light</vt:lpstr>
      <vt:lpstr>Times New Roman</vt:lpstr>
      <vt:lpstr>Tw Cen MT Condensed</vt:lpstr>
      <vt:lpstr>Tw Cen MT Condensed Extra Bold</vt:lpstr>
      <vt:lpstr>Wingdings</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261</cp:revision>
  <cp:lastPrinted>2021-05-07T12:36:33Z</cp:lastPrinted>
  <dcterms:created xsi:type="dcterms:W3CDTF">2015-07-21T22:36:13Z</dcterms:created>
  <dcterms:modified xsi:type="dcterms:W3CDTF">2024-03-20T13:19:41Z</dcterms:modified>
</cp:coreProperties>
</file>