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81" r:id="rId2"/>
    <p:sldId id="263" r:id="rId3"/>
    <p:sldId id="286" r:id="rId4"/>
    <p:sldId id="287" r:id="rId5"/>
    <p:sldId id="294" r:id="rId6"/>
    <p:sldId id="296" r:id="rId7"/>
    <p:sldId id="298" r:id="rId8"/>
    <p:sldId id="300" r:id="rId9"/>
    <p:sldId id="302" r:id="rId10"/>
    <p:sldId id="256" r:id="rId11"/>
    <p:sldId id="257" r:id="rId12"/>
    <p:sldId id="258" r:id="rId13"/>
    <p:sldId id="259" r:id="rId14"/>
    <p:sldId id="260" r:id="rId15"/>
    <p:sldId id="261" r:id="rId16"/>
    <p:sldId id="262" r:id="rId17"/>
    <p:sldId id="291" r:id="rId18"/>
    <p:sldId id="271" r:id="rId19"/>
    <p:sldId id="272" r:id="rId20"/>
    <p:sldId id="273" r:id="rId21"/>
    <p:sldId id="274" r:id="rId22"/>
    <p:sldId id="276" r:id="rId23"/>
    <p:sldId id="310" r:id="rId24"/>
    <p:sldId id="278" r:id="rId25"/>
    <p:sldId id="289" r:id="rId26"/>
    <p:sldId id="290" r:id="rId27"/>
    <p:sldId id="292" r:id="rId28"/>
    <p:sldId id="304" r:id="rId29"/>
    <p:sldId id="308" r:id="rId30"/>
  </p:sldIdLst>
  <p:sldSz cx="12190413"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4E1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606"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BF00BA-49D8-4D0E-AF5B-EA760C3A8B8C}" type="datetimeFigureOut">
              <a:rPr lang="en-CA" smtClean="0"/>
              <a:pPr/>
              <a:t>2021-01-27</a:t>
            </a:fld>
            <a:endParaRPr lang="en-CA"/>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DA9CF9-D030-4BB3-81C4-E3CB3C5DC6B4}" type="slidenum">
              <a:rPr lang="en-CA" smtClean="0"/>
              <a:pPr/>
              <a:t>‹#›</a:t>
            </a:fld>
            <a:endParaRPr lang="en-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1CDA9CF9-D030-4BB3-81C4-E3CB3C5DC6B4}" type="slidenum">
              <a:rPr lang="en-CA" smtClean="0"/>
              <a:pPr/>
              <a:t>10</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426"/>
            <a:ext cx="10361851"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7ACADE89-5768-4CE6-BBD8-04814B4EC1DB}" type="datetime1">
              <a:rPr lang="en-CA" smtClean="0"/>
              <a:pPr/>
              <a:t>2021-01-27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3457702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10C73CB-B5BC-46DD-B49F-21BB93F69035}" type="datetime1">
              <a:rPr lang="en-CA" smtClean="0"/>
              <a:pPr/>
              <a:t>2021-01-27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347603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639"/>
            <a:ext cx="2742843"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609521" y="274639"/>
            <a:ext cx="8025355"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2AD5CD1-73EE-49A2-84B3-17876FB01033}" type="datetime1">
              <a:rPr lang="en-CA" smtClean="0"/>
              <a:pPr/>
              <a:t>2021-01-27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532385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38DB7B36-0F90-4529-9278-6E7A3BF6D34B}" type="datetime1">
              <a:rPr lang="en-CA" smtClean="0"/>
              <a:pPr/>
              <a:t>2021-01-27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1447438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6901"/>
            <a:ext cx="10361851"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87C1DE-1DCE-4603-8D39-23B7B0B53DF6}" type="datetime1">
              <a:rPr lang="en-CA" smtClean="0"/>
              <a:pPr/>
              <a:t>2021-01-27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1023802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609521"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96793"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E09E74D-5C04-43F8-B533-AE2A0B43A8DD}" type="datetime1">
              <a:rPr lang="en-CA" smtClean="0"/>
              <a:pPr/>
              <a:t>2021-01-27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23392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488BAB26-A852-4D3B-B734-7A5F77D7562F}" type="datetime1">
              <a:rPr lang="en-CA" smtClean="0"/>
              <a:pPr/>
              <a:t>2021-01-27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251705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6467F594-1505-4162-AF82-4EAFBFDD7B38}" type="datetime1">
              <a:rPr lang="en-CA" smtClean="0"/>
              <a:pPr/>
              <a:t>2021-01-27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105730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A4DF48-BCDB-42E2-A256-4389E593B541}" type="datetime1">
              <a:rPr lang="en-CA" smtClean="0"/>
              <a:pPr/>
              <a:t>2021-01-27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427695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3050"/>
            <a:ext cx="4010562"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BC2400-CC8A-4FC0-B6FC-FC08CC3921B1}" type="datetime1">
              <a:rPr lang="en-CA" smtClean="0"/>
              <a:pPr/>
              <a:t>2021-01-27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34488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0600"/>
            <a:ext cx="7314248"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837321-9C89-4B3B-ACB0-FF9734A9A488}" type="datetime1">
              <a:rPr lang="en-CA" smtClean="0"/>
              <a:pPr/>
              <a:t>2021-01-27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2185496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609521" y="1600201"/>
            <a:ext cx="10971372"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609521"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2DC0CD-736C-413C-92D1-6BB5EDDB3984}" type="datetime1">
              <a:rPr lang="en-CA" smtClean="0"/>
              <a:pPr/>
              <a:t>2021-01-27</a:t>
            </a:fld>
            <a:endParaRPr lang="en-CA"/>
          </a:p>
        </p:txBody>
      </p:sp>
      <p:sp>
        <p:nvSpPr>
          <p:cNvPr id="5" name="Footer Placeholder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412AF2-B6D4-498F-B348-BD70083F63F4}" type="slidenum">
              <a:rPr lang="en-CA" smtClean="0"/>
              <a:pPr/>
              <a:t>‹#›</a:t>
            </a:fld>
            <a:endParaRPr lang="en-CA"/>
          </a:p>
        </p:txBody>
      </p:sp>
    </p:spTree>
    <p:extLst>
      <p:ext uri="{BB962C8B-B14F-4D97-AF65-F5344CB8AC3E}">
        <p14:creationId xmlns:p14="http://schemas.microsoft.com/office/powerpoint/2010/main" xmlns="" val="394688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1" y="3429000"/>
            <a:ext cx="12190412"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800" dirty="0" smtClean="0">
                <a:solidFill>
                  <a:srgbClr val="9A4E15"/>
                </a:solidFill>
                <a:latin typeface="Tw Cen MT Condensed Extra Bold" panose="020B0803020202020204" pitchFamily="34" charset="0"/>
              </a:rPr>
              <a:t>Brain Development, Coherence Balancing              and Inflammation Regulation</a:t>
            </a:r>
            <a:endParaRPr lang="en-CA" sz="4800" dirty="0">
              <a:solidFill>
                <a:srgbClr val="9A4E15"/>
              </a:solidFill>
              <a:latin typeface="Tw Cen MT Condensed Extra Bold" panose="020B0803020202020204"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759747" y="530782"/>
            <a:ext cx="4702017"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97012" y="5472751"/>
            <a:ext cx="1500677" cy="1116155"/>
          </a:xfrm>
          <a:prstGeom prst="rect">
            <a:avLst/>
          </a:prstGeom>
        </p:spPr>
      </p:pic>
      <p:sp>
        <p:nvSpPr>
          <p:cNvPr id="8" name="TextBox 7"/>
          <p:cNvSpPr txBox="1"/>
          <p:nvPr/>
        </p:nvSpPr>
        <p:spPr>
          <a:xfrm>
            <a:off x="4078982" y="5589240"/>
            <a:ext cx="4076700" cy="461665"/>
          </a:xfrm>
          <a:prstGeom prst="rect">
            <a:avLst/>
          </a:prstGeom>
          <a:noFill/>
        </p:spPr>
        <p:txBody>
          <a:bodyPr wrap="square" rtlCol="0">
            <a:spAutoFit/>
          </a:bodyPr>
          <a:lstStyle/>
          <a:p>
            <a:pPr algn="ctr"/>
            <a:r>
              <a:rPr lang="en-CA" sz="2400" b="1" dirty="0" smtClean="0">
                <a:solidFill>
                  <a:srgbClr val="797805"/>
                </a:solidFill>
                <a:latin typeface="Tw Cen MT Condensed" pitchFamily="34" charset="0"/>
              </a:rPr>
              <a:t>Session VII – Resource 1</a:t>
            </a:r>
            <a:endParaRPr lang="en-CA" sz="2400" b="1" dirty="0">
              <a:solidFill>
                <a:srgbClr val="797805"/>
              </a:solidFill>
              <a:latin typeface="Tw Cen MT Condensed" pitchFamily="34" charset="0"/>
            </a:endParaRPr>
          </a:p>
        </p:txBody>
      </p:sp>
    </p:spTree>
    <p:extLst>
      <p:ext uri="{BB962C8B-B14F-4D97-AF65-F5344CB8AC3E}">
        <p14:creationId xmlns:p14="http://schemas.microsoft.com/office/powerpoint/2010/main" xmlns="" val="3515753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1054646" y="476672"/>
            <a:ext cx="10081120" cy="5816977"/>
          </a:xfrm>
          <a:prstGeom prst="rect">
            <a:avLst/>
          </a:prstGeom>
          <a:noFill/>
        </p:spPr>
        <p:txBody>
          <a:bodyPr wrap="square" rtlCol="0">
            <a:spAutoFit/>
          </a:bodyPr>
          <a:lstStyle/>
          <a:p>
            <a:pPr algn="ctr"/>
            <a:r>
              <a:rPr lang="en-US" sz="3600" b="1" dirty="0">
                <a:solidFill>
                  <a:srgbClr val="9A4E15"/>
                </a:solidFill>
                <a:latin typeface="Arial Black" panose="020B0A04020102020204" pitchFamily="34" charset="0"/>
              </a:rPr>
              <a:t>Maladaptive Behaviours </a:t>
            </a:r>
            <a:endParaRPr lang="en-US" sz="3600" b="1" dirty="0" smtClean="0">
              <a:solidFill>
                <a:srgbClr val="9A4E15"/>
              </a:solidFill>
              <a:latin typeface="Arial Black" panose="020B0A04020102020204" pitchFamily="34" charset="0"/>
            </a:endParaRPr>
          </a:p>
          <a:p>
            <a:pPr algn="ctr"/>
            <a:r>
              <a:rPr lang="en-US" sz="3600" b="1" dirty="0" smtClean="0">
                <a:solidFill>
                  <a:srgbClr val="9A4E15"/>
                </a:solidFill>
                <a:latin typeface="Arial Black" panose="020B0A04020102020204" pitchFamily="34" charset="0"/>
              </a:rPr>
              <a:t>Related </a:t>
            </a:r>
            <a:r>
              <a:rPr lang="en-US" sz="3600" b="1" dirty="0">
                <a:solidFill>
                  <a:srgbClr val="9A4E15"/>
                </a:solidFill>
                <a:latin typeface="Arial Black" panose="020B0A04020102020204" pitchFamily="34" charset="0"/>
              </a:rPr>
              <a:t>to Brain </a:t>
            </a:r>
            <a:r>
              <a:rPr lang="en-US" sz="3600" b="1" dirty="0" smtClean="0">
                <a:solidFill>
                  <a:srgbClr val="9A4E15"/>
                </a:solidFill>
                <a:latin typeface="Arial Black" panose="020B0A04020102020204" pitchFamily="34" charset="0"/>
              </a:rPr>
              <a:t>Balancing</a:t>
            </a:r>
            <a:r>
              <a:rPr lang="en-US" sz="3600" b="1" dirty="0" smtClean="0">
                <a:latin typeface="Arial Black" panose="020B0A04020102020204" pitchFamily="34" charset="0"/>
              </a:rPr>
              <a:t> </a:t>
            </a:r>
          </a:p>
          <a:p>
            <a:pPr algn="ctr"/>
            <a:endParaRPr lang="en-CA" sz="2400" b="1" dirty="0" smtClean="0">
              <a:solidFill>
                <a:srgbClr val="0070C0"/>
              </a:solidFill>
              <a:effectLst/>
            </a:endParaRPr>
          </a:p>
          <a:p>
            <a:pPr algn="ctr"/>
            <a:endParaRPr lang="en-CA" sz="2400" dirty="0" smtClean="0">
              <a:effectLst/>
            </a:endParaRPr>
          </a:p>
          <a:p>
            <a:r>
              <a:rPr lang="en-US" sz="2800" dirty="0" smtClean="0"/>
              <a:t>In </a:t>
            </a:r>
            <a:r>
              <a:rPr lang="en-US" sz="2800" dirty="0"/>
              <a:t>trying to satisfy their need for brain central coherence, individuals experiencing </a:t>
            </a:r>
            <a:r>
              <a:rPr lang="en-US" sz="2800" b="1" dirty="0"/>
              <a:t>problems associated with brain balancing may behave in reactionary and cognitively unintended ways</a:t>
            </a:r>
            <a:r>
              <a:rPr lang="en-US" sz="2800" dirty="0"/>
              <a:t>. </a:t>
            </a:r>
            <a:endParaRPr lang="en-US" sz="2800" dirty="0" smtClean="0"/>
          </a:p>
          <a:p>
            <a:endParaRPr lang="en-US" sz="2800" dirty="0" smtClean="0"/>
          </a:p>
          <a:p>
            <a:r>
              <a:rPr lang="en-US" sz="2800" dirty="0" smtClean="0"/>
              <a:t>They </a:t>
            </a:r>
            <a:r>
              <a:rPr lang="en-US" sz="2800" dirty="0"/>
              <a:t>may:</a:t>
            </a:r>
            <a:endParaRPr lang="en-CA" sz="2800" dirty="0"/>
          </a:p>
          <a:p>
            <a:pPr marL="285750" indent="-285750">
              <a:buFont typeface="Arial" panose="020B0604020202020204" pitchFamily="34" charset="0"/>
              <a:buChar char="•"/>
            </a:pPr>
            <a:r>
              <a:rPr lang="en-CA" sz="2800" b="1" dirty="0" smtClean="0"/>
              <a:t>become </a:t>
            </a:r>
            <a:r>
              <a:rPr lang="en-CA" sz="2800" b="1" dirty="0"/>
              <a:t>angry</a:t>
            </a:r>
            <a:r>
              <a:rPr lang="en-CA" sz="2800" dirty="0"/>
              <a:t>. Anger </a:t>
            </a:r>
            <a:r>
              <a:rPr lang="en-CA" sz="2800" b="1" dirty="0"/>
              <a:t>stimulates the brain to focus and in so doing organizes the individual’s thoughts</a:t>
            </a:r>
            <a:r>
              <a:rPr lang="en-CA" sz="2800" dirty="0"/>
              <a:t>, and therefore offers the individual </a:t>
            </a:r>
            <a:r>
              <a:rPr lang="en-CA" sz="2800" b="1" dirty="0"/>
              <a:t>relative calm</a:t>
            </a:r>
            <a:r>
              <a:rPr lang="en-CA" sz="2800" dirty="0"/>
              <a:t>. For everyone, anger is a much </a:t>
            </a:r>
            <a:r>
              <a:rPr lang="en-CA" sz="2800" dirty="0" smtClean="0"/>
              <a:t>       less painful </a:t>
            </a:r>
            <a:r>
              <a:rPr lang="en-CA" sz="2800" dirty="0"/>
              <a:t>emotion than fear.</a:t>
            </a:r>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10</a:t>
            </a:fld>
            <a:endParaRPr lang="en-CA" sz="2000" dirty="0"/>
          </a:p>
        </p:txBody>
      </p:sp>
    </p:spTree>
    <p:extLst>
      <p:ext uri="{BB962C8B-B14F-4D97-AF65-F5344CB8AC3E}">
        <p14:creationId xmlns:p14="http://schemas.microsoft.com/office/powerpoint/2010/main" xmlns="" val="4244763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646" y="1124744"/>
            <a:ext cx="10079808" cy="3970318"/>
          </a:xfrm>
          <a:prstGeom prst="rect">
            <a:avLst/>
          </a:prstGeom>
          <a:noFill/>
        </p:spPr>
        <p:txBody>
          <a:bodyPr wrap="square" rtlCol="0">
            <a:spAutoFit/>
          </a:bodyPr>
          <a:lstStyle/>
          <a:p>
            <a:pPr marL="285750" lvl="0" indent="-285750">
              <a:buFont typeface="Arial" panose="020B0604020202020204" pitchFamily="34" charset="0"/>
              <a:buChar char="•"/>
            </a:pPr>
            <a:r>
              <a:rPr lang="en-CA" sz="2800" b="1" dirty="0"/>
              <a:t>obsess and become compulsive</a:t>
            </a:r>
            <a:r>
              <a:rPr lang="en-CA" sz="2800" dirty="0"/>
              <a:t>. These behaviours </a:t>
            </a:r>
            <a:r>
              <a:rPr lang="en-CA" sz="2800" b="1" dirty="0"/>
              <a:t>organize the individual’s thoughts, create focus </a:t>
            </a:r>
            <a:r>
              <a:rPr lang="en-CA" sz="2800" dirty="0"/>
              <a:t>and therefore calm the individual;</a:t>
            </a:r>
          </a:p>
          <a:p>
            <a:pPr marL="285750" lvl="0" indent="-285750"/>
            <a:endParaRPr lang="en-CA" sz="2800" dirty="0" smtClean="0">
              <a:effectLst/>
            </a:endParaRPr>
          </a:p>
          <a:p>
            <a:pPr marL="285750" lvl="0" indent="-285750">
              <a:buFont typeface="Arial" panose="020B0604020202020204" pitchFamily="34" charset="0"/>
              <a:buChar char="•"/>
            </a:pPr>
            <a:r>
              <a:rPr lang="en-CA" sz="2800" b="1" dirty="0" smtClean="0">
                <a:effectLst/>
              </a:rPr>
              <a:t>blame and even hit others</a:t>
            </a:r>
            <a:r>
              <a:rPr lang="en-CA" sz="2800" dirty="0" smtClean="0">
                <a:effectLst/>
              </a:rPr>
              <a:t>. This is one way that the individual can </a:t>
            </a:r>
            <a:r>
              <a:rPr lang="en-CA" sz="2800" b="1" dirty="0" smtClean="0">
                <a:effectLst/>
              </a:rPr>
              <a:t>self-medicate with anger</a:t>
            </a:r>
            <a:r>
              <a:rPr lang="en-CA" sz="2800" dirty="0" smtClean="0">
                <a:effectLst/>
              </a:rPr>
              <a:t>. These behaviours are magnified by a supporter’s mindless fear and unknowing powerful communication of that fear. </a:t>
            </a:r>
          </a:p>
          <a:p>
            <a:pPr marL="285750" indent="-285750">
              <a:buFont typeface="Arial" panose="020B0604020202020204" pitchFamily="34" charset="0"/>
              <a:buChar char="•"/>
            </a:pPr>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085184"/>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11</a:t>
            </a:fld>
            <a:endParaRPr lang="en-CA" sz="2000" dirty="0"/>
          </a:p>
        </p:txBody>
      </p:sp>
    </p:spTree>
    <p:extLst>
      <p:ext uri="{BB962C8B-B14F-4D97-AF65-F5344CB8AC3E}">
        <p14:creationId xmlns:p14="http://schemas.microsoft.com/office/powerpoint/2010/main" xmlns="" val="1509652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70670" y="685720"/>
            <a:ext cx="9576463" cy="4493538"/>
          </a:xfrm>
          <a:prstGeom prst="rect">
            <a:avLst/>
          </a:prstGeom>
          <a:noFill/>
        </p:spPr>
        <p:txBody>
          <a:bodyPr wrap="square" rtlCol="0">
            <a:spAutoFit/>
          </a:bodyPr>
          <a:lstStyle/>
          <a:p>
            <a:pPr algn="ctr"/>
            <a:r>
              <a:rPr lang="en-CA" b="1" dirty="0" smtClean="0">
                <a:effectLst/>
              </a:rPr>
              <a:t> </a:t>
            </a:r>
            <a:r>
              <a:rPr lang="en-CA" sz="3600" b="1" dirty="0" smtClean="0">
                <a:solidFill>
                  <a:srgbClr val="9A4E15"/>
                </a:solidFill>
                <a:effectLst/>
                <a:latin typeface="Arial Black" panose="020B0A04020102020204" pitchFamily="34" charset="0"/>
              </a:rPr>
              <a:t>Brain Facts to Enhance Brain Coherence and Functioning and Reduce Challenging Behaviours </a:t>
            </a:r>
          </a:p>
          <a:p>
            <a:pPr algn="ctr"/>
            <a:endParaRPr lang="en-CA" sz="2400" b="1" dirty="0" smtClean="0">
              <a:solidFill>
                <a:srgbClr val="0070C0"/>
              </a:solidFill>
              <a:effectLst/>
            </a:endParaRPr>
          </a:p>
          <a:p>
            <a:pPr algn="ctr"/>
            <a:endParaRPr lang="en-CA" sz="2400" dirty="0" smtClean="0">
              <a:effectLst/>
            </a:endParaRPr>
          </a:p>
          <a:p>
            <a:r>
              <a:rPr lang="en-CA" b="1" dirty="0" smtClean="0">
                <a:effectLst/>
              </a:rPr>
              <a:t> </a:t>
            </a:r>
            <a:r>
              <a:rPr lang="en-CA" sz="2800" dirty="0" smtClean="0">
                <a:effectLst/>
              </a:rPr>
              <a:t>The proven potential for brain development and enhanced functioning is sadly, possibly the least appreciated and understood fact regarding needs in supporting individuals with ASD/DD to be all that they can be.</a:t>
            </a:r>
          </a:p>
          <a:p>
            <a:endParaRPr lang="en-C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12</a:t>
            </a:fld>
            <a:endParaRPr lang="en-CA" sz="2000" dirty="0"/>
          </a:p>
        </p:txBody>
      </p:sp>
    </p:spTree>
    <p:extLst>
      <p:ext uri="{BB962C8B-B14F-4D97-AF65-F5344CB8AC3E}">
        <p14:creationId xmlns:p14="http://schemas.microsoft.com/office/powerpoint/2010/main" xmlns="" val="930083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414686" y="1268760"/>
            <a:ext cx="9215824" cy="3539430"/>
          </a:xfrm>
          <a:prstGeom prst="rect">
            <a:avLst/>
          </a:prstGeom>
          <a:noFill/>
        </p:spPr>
        <p:txBody>
          <a:bodyPr wrap="square" rtlCol="0">
            <a:spAutoFit/>
          </a:bodyPr>
          <a:lstStyle/>
          <a:p>
            <a:r>
              <a:rPr lang="en-CA" sz="2800" dirty="0"/>
              <a:t>Through proven training and maintenance of a healthy brain (e.g. inflammation prevention) </a:t>
            </a:r>
            <a:r>
              <a:rPr lang="en-CA" sz="2800" b="1" dirty="0"/>
              <a:t>enhanced brain functioning is possible</a:t>
            </a:r>
            <a:r>
              <a:rPr lang="en-CA" sz="2800" dirty="0"/>
              <a:t> as a result of development in the following area:</a:t>
            </a:r>
          </a:p>
          <a:p>
            <a:pPr lvl="0"/>
            <a:endParaRPr lang="en-CA" sz="2800" dirty="0" smtClean="0"/>
          </a:p>
          <a:p>
            <a:pPr marL="285750" lvl="0" indent="-285750">
              <a:buFont typeface="Arial" panose="020B0604020202020204" pitchFamily="34" charset="0"/>
              <a:buChar char="•"/>
            </a:pPr>
            <a:r>
              <a:rPr lang="en-CA" sz="2800" b="1" dirty="0" smtClean="0"/>
              <a:t>Neurochemicals </a:t>
            </a:r>
            <a:r>
              <a:rPr lang="en-CA" sz="2800" b="1" dirty="0"/>
              <a:t>Production </a:t>
            </a:r>
            <a:r>
              <a:rPr lang="en-CA" sz="2800" dirty="0"/>
              <a:t>e.g. endorphins, oxytocin, neurotransmitters like dopamine (pleasure) and serotonin and GABA (calming).  Reference J. </a:t>
            </a:r>
            <a:r>
              <a:rPr lang="en-CA" sz="2800" dirty="0" err="1"/>
              <a:t>Ratey</a:t>
            </a:r>
            <a:r>
              <a:rPr lang="en-CA" sz="2800" dirty="0"/>
              <a:t> and R. Manny 2014;</a:t>
            </a:r>
          </a:p>
          <a:p>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15686"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13</a:t>
            </a:fld>
            <a:endParaRPr lang="en-CA" sz="2000" dirty="0"/>
          </a:p>
        </p:txBody>
      </p:sp>
    </p:spTree>
    <p:extLst>
      <p:ext uri="{BB962C8B-B14F-4D97-AF65-F5344CB8AC3E}">
        <p14:creationId xmlns:p14="http://schemas.microsoft.com/office/powerpoint/2010/main" xmlns="" val="2637958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82638" y="1340768"/>
            <a:ext cx="10200472" cy="3539430"/>
          </a:xfrm>
          <a:prstGeom prst="rect">
            <a:avLst/>
          </a:prstGeom>
          <a:noFill/>
        </p:spPr>
        <p:txBody>
          <a:bodyPr wrap="square" rtlCol="0">
            <a:spAutoFit/>
          </a:bodyPr>
          <a:lstStyle/>
          <a:p>
            <a:pPr marL="285750" lvl="0" indent="-285750">
              <a:buFont typeface="Arial" panose="020B0604020202020204" pitchFamily="34" charset="0"/>
              <a:buChar char="•"/>
            </a:pPr>
            <a:r>
              <a:rPr lang="en-CA" sz="2800" b="1" dirty="0"/>
              <a:t>Neurogenesis </a:t>
            </a:r>
            <a:r>
              <a:rPr lang="en-CA" sz="2800" dirty="0"/>
              <a:t>i.e. promotion of the growth of new neuron cells (reference Mayo Clinic </a:t>
            </a:r>
            <a:r>
              <a:rPr lang="en-US" sz="2800" dirty="0" err="1"/>
              <a:t>Ahlskog</a:t>
            </a:r>
            <a:r>
              <a:rPr lang="en-US" sz="2800" dirty="0"/>
              <a:t> JE, et al. 2011) (D. Siegel, </a:t>
            </a:r>
            <a:r>
              <a:rPr lang="en-US" sz="2800" i="1" dirty="0"/>
              <a:t>The Mindful Brain</a:t>
            </a:r>
            <a:r>
              <a:rPr lang="en-US" sz="2800" dirty="0"/>
              <a:t>);</a:t>
            </a:r>
            <a:endParaRPr lang="en-CA" sz="2800" dirty="0"/>
          </a:p>
          <a:p>
            <a:pPr marL="285750" indent="-285750"/>
            <a:endParaRPr lang="en-CA" sz="2800" dirty="0"/>
          </a:p>
          <a:p>
            <a:pPr marL="285750" lvl="0" indent="-285750">
              <a:buFont typeface="Arial" panose="020B0604020202020204" pitchFamily="34" charset="0"/>
              <a:buChar char="•"/>
            </a:pPr>
            <a:r>
              <a:rPr lang="en-US" sz="2800" b="1" dirty="0"/>
              <a:t>Neuroplasticity </a:t>
            </a:r>
            <a:r>
              <a:rPr lang="en-US" sz="2800" dirty="0"/>
              <a:t>i.e. the reformation of neuron networks to take on new and extra ‘tasks’ (reference Doidge, N., </a:t>
            </a:r>
            <a:r>
              <a:rPr lang="en-US" sz="2800" i="1" dirty="0"/>
              <a:t>The Brain That Changes Itself </a:t>
            </a:r>
            <a:r>
              <a:rPr lang="en-US" sz="2800" dirty="0"/>
              <a:t>and </a:t>
            </a:r>
            <a:r>
              <a:rPr lang="en-US" sz="2800" i="1" dirty="0"/>
              <a:t>The </a:t>
            </a:r>
            <a:r>
              <a:rPr lang="en-US" sz="2800" i="1" dirty="0" smtClean="0"/>
              <a:t>Brain’s Way of Healing</a:t>
            </a:r>
            <a:r>
              <a:rPr lang="en-US" sz="2800" dirty="0" smtClean="0"/>
              <a:t>);</a:t>
            </a:r>
            <a:endParaRPr lang="en-CA" sz="2800" dirty="0"/>
          </a:p>
          <a:p>
            <a:pPr marL="285750" indent="-285750">
              <a:buFont typeface="Arial" panose="020B0604020202020204" pitchFamily="34" charset="0"/>
              <a:buChar char="•"/>
            </a:pPr>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14</a:t>
            </a:fld>
            <a:endParaRPr lang="en-CA" sz="2000" dirty="0"/>
          </a:p>
        </p:txBody>
      </p:sp>
    </p:spTree>
    <p:extLst>
      <p:ext uri="{BB962C8B-B14F-4D97-AF65-F5344CB8AC3E}">
        <p14:creationId xmlns:p14="http://schemas.microsoft.com/office/powerpoint/2010/main" xmlns="" val="3126866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82638" y="1484784"/>
            <a:ext cx="9695815" cy="3108543"/>
          </a:xfrm>
          <a:prstGeom prst="rect">
            <a:avLst/>
          </a:prstGeom>
          <a:noFill/>
        </p:spPr>
        <p:txBody>
          <a:bodyPr wrap="square" rtlCol="0">
            <a:spAutoFit/>
          </a:bodyPr>
          <a:lstStyle/>
          <a:p>
            <a:pPr marL="285750" lvl="0" indent="-285750">
              <a:buFont typeface="Arial" panose="020B0604020202020204" pitchFamily="34" charset="0"/>
              <a:buChar char="•"/>
            </a:pPr>
            <a:r>
              <a:rPr lang="en-US" sz="2800" b="1" dirty="0" err="1" smtClean="0"/>
              <a:t>Neurostimulation</a:t>
            </a:r>
            <a:endParaRPr lang="en-US" sz="2800" b="1" dirty="0" smtClean="0"/>
          </a:p>
          <a:p>
            <a:pPr lvl="0"/>
            <a:r>
              <a:rPr lang="en-US" sz="2800" dirty="0" smtClean="0"/>
              <a:t>    Promoting </a:t>
            </a:r>
            <a:r>
              <a:rPr lang="en-US" sz="2800" dirty="0"/>
              <a:t>Motor Function by Exercising the Brain (reference </a:t>
            </a:r>
            <a:endParaRPr lang="en-US" sz="2800" dirty="0" smtClean="0"/>
          </a:p>
          <a:p>
            <a:pPr lvl="0"/>
            <a:r>
              <a:rPr lang="en-US" sz="2800" dirty="0" smtClean="0"/>
              <a:t>    Brain </a:t>
            </a:r>
            <a:r>
              <a:rPr lang="en-US" sz="2800" dirty="0"/>
              <a:t>Science 2013, Mar:3 (1) 101-122</a:t>
            </a:r>
            <a:r>
              <a:rPr lang="en-US" sz="2800" dirty="0" smtClean="0"/>
              <a:t>).</a:t>
            </a:r>
          </a:p>
          <a:p>
            <a:pPr lvl="0"/>
            <a:endParaRPr lang="en-US" sz="2800" dirty="0" smtClean="0"/>
          </a:p>
          <a:p>
            <a:pPr lvl="0">
              <a:buFont typeface="Arial" pitchFamily="34" charset="0"/>
              <a:buChar char="•"/>
            </a:pPr>
            <a:r>
              <a:rPr lang="en-US" sz="2800" dirty="0" smtClean="0"/>
              <a:t>  </a:t>
            </a:r>
            <a:r>
              <a:rPr lang="en-US" sz="2800" b="1" dirty="0" smtClean="0"/>
              <a:t>Transcranial </a:t>
            </a:r>
            <a:r>
              <a:rPr lang="en-US" sz="2800" b="1" dirty="0"/>
              <a:t>Magnetic Stimulation </a:t>
            </a:r>
            <a:r>
              <a:rPr lang="en-US" sz="2800" dirty="0"/>
              <a:t>(reference Eagleman, David, </a:t>
            </a:r>
            <a:r>
              <a:rPr lang="en-US" sz="2800" dirty="0" smtClean="0"/>
              <a:t>  </a:t>
            </a:r>
          </a:p>
          <a:p>
            <a:pPr lvl="0"/>
            <a:r>
              <a:rPr lang="en-US" sz="2800" i="1" dirty="0" smtClean="0"/>
              <a:t>    The </a:t>
            </a:r>
            <a:r>
              <a:rPr lang="en-US" sz="2800" i="1" dirty="0"/>
              <a:t>Brain</a:t>
            </a:r>
            <a:r>
              <a:rPr lang="en-US" sz="2800" dirty="0"/>
              <a:t> pages 94-95).</a:t>
            </a:r>
            <a:endParaRPr lang="en-CA" sz="2800" dirty="0"/>
          </a:p>
          <a:p>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15</a:t>
            </a:fld>
            <a:endParaRPr lang="en-CA" sz="2000" dirty="0"/>
          </a:p>
        </p:txBody>
      </p:sp>
    </p:spTree>
    <p:extLst>
      <p:ext uri="{BB962C8B-B14F-4D97-AF65-F5344CB8AC3E}">
        <p14:creationId xmlns:p14="http://schemas.microsoft.com/office/powerpoint/2010/main" xmlns="" val="581021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TextBox 4"/>
          <p:cNvSpPr txBox="1"/>
          <p:nvPr/>
        </p:nvSpPr>
        <p:spPr>
          <a:xfrm>
            <a:off x="1486694" y="1412776"/>
            <a:ext cx="9023828" cy="2800767"/>
          </a:xfrm>
          <a:prstGeom prst="rect">
            <a:avLst/>
          </a:prstGeom>
          <a:solidFill>
            <a:srgbClr val="9A4E15"/>
          </a:solidFill>
          <a:ln w="28575">
            <a:solidFill>
              <a:schemeClr val="bg1"/>
            </a:solidFill>
          </a:ln>
          <a:effectLst>
            <a:outerShdw blurRad="317500" dist="101600" dir="5400000" algn="t" rotWithShape="0">
              <a:prstClr val="black">
                <a:alpha val="40000"/>
              </a:prstClr>
            </a:outerShdw>
          </a:effectLst>
        </p:spPr>
        <p:txBody>
          <a:bodyPr wrap="square" rtlCol="0">
            <a:spAutoFit/>
          </a:bodyPr>
          <a:lstStyle/>
          <a:p>
            <a:r>
              <a:rPr lang="en-US" sz="3200" b="1" i="1" dirty="0">
                <a:solidFill>
                  <a:schemeClr val="bg1"/>
                </a:solidFill>
              </a:rPr>
              <a:t>“In his book The Mindful Brain, Siegel has both a meticulous understanding of the roles of different parts of the brain and an intimate relationship with mindfulness”.</a:t>
            </a:r>
            <a:endParaRPr lang="en-CA" sz="3200" b="1" dirty="0">
              <a:solidFill>
                <a:schemeClr val="bg1"/>
              </a:solidFill>
            </a:endParaRPr>
          </a:p>
          <a:p>
            <a:endParaRPr lang="en-US" sz="2400" dirty="0" smtClean="0">
              <a:solidFill>
                <a:schemeClr val="bg1"/>
              </a:solidFill>
            </a:endParaRPr>
          </a:p>
          <a:p>
            <a:pPr algn="r"/>
            <a:r>
              <a:rPr lang="en-US" sz="2400" dirty="0">
                <a:solidFill>
                  <a:schemeClr val="bg1"/>
                </a:solidFill>
              </a:rPr>
              <a:t>Scientific American </a:t>
            </a:r>
            <a:r>
              <a:rPr lang="en-US" sz="2400" dirty="0" smtClean="0">
                <a:solidFill>
                  <a:schemeClr val="bg1"/>
                </a:solidFill>
              </a:rPr>
              <a:t>Mind</a:t>
            </a:r>
            <a:endParaRPr lang="en-CA" sz="2400" dirty="0">
              <a:solidFill>
                <a:schemeClr val="bg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16</a:t>
            </a:fld>
            <a:endParaRPr lang="en-CA" sz="2000" dirty="0"/>
          </a:p>
        </p:txBody>
      </p:sp>
    </p:spTree>
    <p:extLst>
      <p:ext uri="{BB962C8B-B14F-4D97-AF65-F5344CB8AC3E}">
        <p14:creationId xmlns:p14="http://schemas.microsoft.com/office/powerpoint/2010/main" xmlns="" val="498654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611021" y="2772810"/>
            <a:ext cx="4552992" cy="3248478"/>
          </a:xfrm>
          <a:prstGeom prst="rect">
            <a:avLst/>
          </a:prstGeom>
        </p:spPr>
      </p:pic>
      <p:sp>
        <p:nvSpPr>
          <p:cNvPr id="4" name="TextBox 5"/>
          <p:cNvSpPr txBox="1"/>
          <p:nvPr/>
        </p:nvSpPr>
        <p:spPr>
          <a:xfrm>
            <a:off x="978679" y="1321604"/>
            <a:ext cx="1008507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dirty="0"/>
              <a:t>Mindful Emotional Self Regulation</a:t>
            </a:r>
            <a:endParaRPr lang="en-CA" sz="2800" dirty="0"/>
          </a:p>
        </p:txBody>
      </p:sp>
      <p:sp>
        <p:nvSpPr>
          <p:cNvPr id="5" name="TextBox 6"/>
          <p:cNvSpPr txBox="1"/>
          <p:nvPr/>
        </p:nvSpPr>
        <p:spPr>
          <a:xfrm>
            <a:off x="859697" y="1765265"/>
            <a:ext cx="10663538"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smtClean="0">
                <a:latin typeface="Arial Narrow" panose="020B0606020202030204" pitchFamily="34" charset="0"/>
              </a:rPr>
              <a:t>The main way we can consciously access the emotional brain is through self </a:t>
            </a:r>
            <a:r>
              <a:rPr lang="en-CA" sz="2000" dirty="0">
                <a:latin typeface="Arial Narrow" panose="020B0606020202030204" pitchFamily="34" charset="0"/>
              </a:rPr>
              <a:t>awareness</a:t>
            </a:r>
            <a:r>
              <a:rPr lang="en-CA" sz="2000" dirty="0" smtClean="0">
                <a:latin typeface="Arial Narrow" panose="020B0606020202030204" pitchFamily="34" charset="0"/>
              </a:rPr>
              <a:t>*, i.e. </a:t>
            </a:r>
            <a:r>
              <a:rPr lang="en-CA" sz="2000" dirty="0">
                <a:latin typeface="Arial Narrow" panose="020B0606020202030204" pitchFamily="34" charset="0"/>
              </a:rPr>
              <a:t>becoming </a:t>
            </a:r>
            <a:r>
              <a:rPr lang="en-CA" sz="2000" dirty="0" smtClean="0">
                <a:latin typeface="Arial Narrow" panose="020B0606020202030204" pitchFamily="34" charset="0"/>
              </a:rPr>
              <a:t>mindful. Mindfulness increases connections in the medial pre-frontal cortex. This reduces anxiety for the Supporter and the Person Supported.</a:t>
            </a:r>
            <a:endParaRPr lang="en-CA" sz="2000" dirty="0">
              <a:latin typeface="Arial Narrow" panose="020B0606020202030204" pitchFamily="34" charset="0"/>
            </a:endParaRPr>
          </a:p>
        </p:txBody>
      </p:sp>
      <p:sp>
        <p:nvSpPr>
          <p:cNvPr id="6" name="TextBox 7"/>
          <p:cNvSpPr txBox="1"/>
          <p:nvPr/>
        </p:nvSpPr>
        <p:spPr>
          <a:xfrm>
            <a:off x="2064328" y="2816954"/>
            <a:ext cx="2644002"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a:t>
            </a:r>
            <a:r>
              <a:rPr lang="en-CA" b="1" i="1" dirty="0" smtClean="0"/>
              <a:t>Memory</a:t>
            </a:r>
            <a:endParaRPr lang="en-CA" dirty="0"/>
          </a:p>
          <a:p>
            <a:r>
              <a:rPr lang="en-CA" b="1" i="1" dirty="0" smtClean="0"/>
              <a:t>Impulse Control</a:t>
            </a:r>
          </a:p>
          <a:p>
            <a:endParaRPr lang="en-CA" b="1" i="1" dirty="0" smtClean="0"/>
          </a:p>
        </p:txBody>
      </p:sp>
      <p:sp>
        <p:nvSpPr>
          <p:cNvPr id="7" name="TextBox 8"/>
          <p:cNvSpPr txBox="1"/>
          <p:nvPr/>
        </p:nvSpPr>
        <p:spPr>
          <a:xfrm>
            <a:off x="7604051" y="3137140"/>
            <a:ext cx="2815458"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a:t>
            </a:r>
            <a:r>
              <a:rPr lang="en-CA" b="1" i="1" dirty="0" smtClean="0"/>
              <a:t>Cortex </a:t>
            </a:r>
            <a:br>
              <a:rPr lang="en-CA" b="1" i="1" dirty="0" smtClean="0"/>
            </a:br>
            <a:r>
              <a:rPr lang="en-CA" sz="1400" b="1" i="1" dirty="0"/>
              <a:t>(</a:t>
            </a:r>
            <a:r>
              <a:rPr lang="en-CA" sz="1400" b="1" i="1" dirty="0" smtClean="0"/>
              <a:t>part </a:t>
            </a:r>
            <a:r>
              <a:rPr lang="en-CA" sz="1400" b="1" i="1" dirty="0"/>
              <a:t>of the brain that notices what’s going </a:t>
            </a:r>
            <a:r>
              <a:rPr lang="en-CA" sz="1400" b="1" i="1" dirty="0" smtClean="0"/>
              <a:t>on)</a:t>
            </a:r>
            <a:endParaRPr lang="en-CA" sz="1400" b="1" i="1" dirty="0"/>
          </a:p>
        </p:txBody>
      </p:sp>
      <p:sp>
        <p:nvSpPr>
          <p:cNvPr id="8" name="TextBox 9"/>
          <p:cNvSpPr txBox="1"/>
          <p:nvPr/>
        </p:nvSpPr>
        <p:spPr>
          <a:xfrm>
            <a:off x="7760056" y="5363924"/>
            <a:ext cx="26440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184" y="6084004"/>
            <a:ext cx="10563724"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smtClean="0">
                <a:latin typeface="Arial Narrow" panose="020B0606020202030204" pitchFamily="34" charset="0"/>
              </a:rPr>
              <a:t>(*Research reference: J. LeDoux, “Emotion Circuits in the Brain”, Journal of Neuroscience 33, no. 9 (2013) 3815-23)</a:t>
            </a:r>
            <a:endParaRPr lang="en-CA" dirty="0">
              <a:latin typeface="Arial Narrow" panose="020B0606020202030204"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559702" y="5229200"/>
            <a:ext cx="1500677" cy="1116155"/>
          </a:xfrm>
          <a:prstGeom prst="rect">
            <a:avLst/>
          </a:prstGeom>
        </p:spPr>
      </p:pic>
      <p:sp>
        <p:nvSpPr>
          <p:cNvPr id="13" name="TextBox 12"/>
          <p:cNvSpPr txBox="1"/>
          <p:nvPr/>
        </p:nvSpPr>
        <p:spPr>
          <a:xfrm>
            <a:off x="334566" y="404664"/>
            <a:ext cx="11449272"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B-FIT Mindfulness to be Emotionally Self </a:t>
            </a:r>
            <a:r>
              <a:rPr lang="en-CA" sz="3000" b="1" dirty="0" smtClean="0">
                <a:solidFill>
                  <a:srgbClr val="9A4E15"/>
                </a:solidFill>
                <a:latin typeface="Arial Black" panose="020B0A04020102020204" pitchFamily="34" charset="0"/>
              </a:rPr>
              <a:t>Regulated </a:t>
            </a:r>
            <a:endParaRPr lang="en-CA" dirty="0">
              <a:solidFill>
                <a:srgbClr val="0070C0"/>
              </a:solidFill>
            </a:endParaRPr>
          </a:p>
        </p:txBody>
      </p:sp>
      <p:sp>
        <p:nvSpPr>
          <p:cNvPr id="12" name="Slide Number Placeholder 11"/>
          <p:cNvSpPr>
            <a:spLocks noGrp="1"/>
          </p:cNvSpPr>
          <p:nvPr>
            <p:ph type="sldNum" sz="quarter" idx="12"/>
          </p:nvPr>
        </p:nvSpPr>
        <p:spPr/>
        <p:txBody>
          <a:bodyPr/>
          <a:lstStyle/>
          <a:p>
            <a:fld id="{95412AF2-B6D4-498F-B348-BD70083F63F4}" type="slidenum">
              <a:rPr lang="en-CA" sz="2000" smtClean="0"/>
              <a:pPr/>
              <a:t>17</a:t>
            </a:fld>
            <a:endParaRPr lang="en-CA" sz="2000" dirty="0"/>
          </a:p>
        </p:txBody>
      </p:sp>
    </p:spTree>
    <p:extLst>
      <p:ext uri="{BB962C8B-B14F-4D97-AF65-F5344CB8AC3E}">
        <p14:creationId xmlns:p14="http://schemas.microsoft.com/office/powerpoint/2010/main" xmlns="" val="3141050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694606" y="476673"/>
            <a:ext cx="10776498" cy="5293757"/>
          </a:xfrm>
          <a:prstGeom prst="rect">
            <a:avLst/>
          </a:prstGeom>
          <a:noFill/>
        </p:spPr>
        <p:txBody>
          <a:bodyPr wrap="square" rtlCol="0">
            <a:spAutoFit/>
          </a:bodyPr>
          <a:lstStyle/>
          <a:p>
            <a:r>
              <a:rPr lang="en-US" sz="2000" dirty="0"/>
              <a:t>According to Dr. Daniel Siegel in </a:t>
            </a:r>
            <a:r>
              <a:rPr lang="en-US" sz="2000" i="1" dirty="0"/>
              <a:t>The Mindful Brain</a:t>
            </a:r>
            <a:r>
              <a:rPr lang="en-US" sz="2000" dirty="0"/>
              <a:t> (2007, pp. 42-43) the following brain, body and being functions correlate with the activity of areas within the medial prefrontal cortex:</a:t>
            </a:r>
            <a:endParaRPr lang="en-CA" sz="2000" dirty="0"/>
          </a:p>
          <a:p>
            <a:pPr lvl="0"/>
            <a:endParaRPr lang="en-US" sz="2000" b="1" dirty="0" smtClean="0"/>
          </a:p>
          <a:p>
            <a:pPr marL="285750" lvl="0" indent="-285750">
              <a:buFont typeface="Arial" panose="020B0604020202020204" pitchFamily="34" charset="0"/>
              <a:buChar char="•"/>
            </a:pPr>
            <a:r>
              <a:rPr lang="en-US" sz="2000" b="1" dirty="0" smtClean="0"/>
              <a:t>Body </a:t>
            </a:r>
            <a:r>
              <a:rPr lang="en-US" sz="2000" b="1" dirty="0"/>
              <a:t>regulation</a:t>
            </a:r>
            <a:r>
              <a:rPr lang="en-US" sz="2000" dirty="0"/>
              <a:t>: the emotional brakes and accelerator functions;</a:t>
            </a:r>
            <a:endParaRPr lang="en-CA" sz="2000" dirty="0"/>
          </a:p>
          <a:p>
            <a:pPr marL="285750" lvl="0" indent="-285750">
              <a:buFont typeface="Arial" panose="020B0604020202020204" pitchFamily="34" charset="0"/>
              <a:buChar char="•"/>
            </a:pPr>
            <a:r>
              <a:rPr lang="en-US" sz="2000" b="1" dirty="0"/>
              <a:t>Attuned communication</a:t>
            </a:r>
            <a:r>
              <a:rPr lang="en-US" sz="2000" dirty="0"/>
              <a:t> involves the coordination of the input from another person with the activity of one’s own (as with mirror neurons);</a:t>
            </a:r>
            <a:endParaRPr lang="en-CA" sz="2000" dirty="0"/>
          </a:p>
          <a:p>
            <a:pPr marL="285750" lvl="0" indent="-285750">
              <a:buFont typeface="Arial" panose="020B0604020202020204" pitchFamily="34" charset="0"/>
              <a:buChar char="•"/>
            </a:pPr>
            <a:r>
              <a:rPr lang="en-US" sz="2000" b="1" dirty="0"/>
              <a:t>Emotional balance:</a:t>
            </a:r>
            <a:r>
              <a:rPr lang="en-US" sz="2000" dirty="0"/>
              <a:t> to have enough activation so that life has meaning and vitality but not so much that life becomes chaotic;</a:t>
            </a:r>
            <a:endParaRPr lang="en-CA" sz="2000" dirty="0"/>
          </a:p>
          <a:p>
            <a:pPr marL="285750" lvl="0" indent="-285750">
              <a:buFont typeface="Arial" panose="020B0604020202020204" pitchFamily="34" charset="0"/>
              <a:buChar char="•"/>
            </a:pPr>
            <a:r>
              <a:rPr lang="en-US" sz="2000" b="1" dirty="0"/>
              <a:t>Response flexibility</a:t>
            </a:r>
            <a:r>
              <a:rPr lang="en-US" sz="2000" dirty="0"/>
              <a:t>: the capacity to pause before action;</a:t>
            </a:r>
            <a:endParaRPr lang="en-CA" sz="2000" dirty="0"/>
          </a:p>
          <a:p>
            <a:pPr marL="285750" lvl="0" indent="-285750">
              <a:buFont typeface="Arial" panose="020B0604020202020204" pitchFamily="34" charset="0"/>
              <a:buChar char="•"/>
            </a:pPr>
            <a:r>
              <a:rPr lang="en-US" sz="2000" b="1" dirty="0"/>
              <a:t>Empathy</a:t>
            </a:r>
            <a:r>
              <a:rPr lang="en-US" sz="2000" dirty="0"/>
              <a:t>: knowing what might be going on inside someone else;</a:t>
            </a:r>
            <a:endParaRPr lang="en-CA" sz="2000" dirty="0"/>
          </a:p>
          <a:p>
            <a:pPr marL="285750" lvl="0" indent="-285750">
              <a:buFont typeface="Arial" panose="020B0604020202020204" pitchFamily="34" charset="0"/>
              <a:buChar char="•"/>
            </a:pPr>
            <a:r>
              <a:rPr lang="en-US" sz="2000" b="1" dirty="0"/>
              <a:t>Insight or self-knowing</a:t>
            </a:r>
            <a:r>
              <a:rPr lang="en-US" sz="2000" dirty="0"/>
              <a:t>: awareness to be able to link the past, present and future;</a:t>
            </a:r>
            <a:endParaRPr lang="en-CA" sz="2000" dirty="0"/>
          </a:p>
          <a:p>
            <a:pPr marL="285750" lvl="0" indent="-285750">
              <a:buFont typeface="Arial" panose="020B0604020202020204" pitchFamily="34" charset="0"/>
              <a:buChar char="•"/>
            </a:pPr>
            <a:r>
              <a:rPr lang="en-US" sz="2000" b="1" dirty="0"/>
              <a:t>Fear modulation</a:t>
            </a:r>
            <a:r>
              <a:rPr lang="en-US" sz="2000" dirty="0"/>
              <a:t> that may be carried out by the release of the inhibitory neurotransmitter GABA;</a:t>
            </a:r>
            <a:endParaRPr lang="en-CA" sz="2000" dirty="0"/>
          </a:p>
          <a:p>
            <a:pPr marL="285750" lvl="0" indent="-285750">
              <a:buFont typeface="Arial" panose="020B0604020202020204" pitchFamily="34" charset="0"/>
              <a:buChar char="•"/>
            </a:pPr>
            <a:r>
              <a:rPr lang="en-US" sz="2000" b="1" dirty="0"/>
              <a:t>Intuition</a:t>
            </a:r>
            <a:r>
              <a:rPr lang="en-US" sz="2000" dirty="0"/>
              <a:t>: a neural mechanism by which we process deep ways of knowing via our body, i.e. somatic intelligence;</a:t>
            </a:r>
            <a:endParaRPr lang="en-CA" sz="2000" dirty="0"/>
          </a:p>
          <a:p>
            <a:pPr marL="285750" lvl="0" indent="-285750">
              <a:buFont typeface="Arial" panose="020B0604020202020204" pitchFamily="34" charset="0"/>
              <a:buChar char="•"/>
            </a:pPr>
            <a:r>
              <a:rPr lang="en-US" sz="2000" b="1" dirty="0"/>
              <a:t>Morality</a:t>
            </a:r>
            <a:r>
              <a:rPr lang="en-US" sz="2000" dirty="0"/>
              <a:t>: taking into consideration the larger picture, to image what is best for the whole not just one’s self, even when alone.</a:t>
            </a:r>
            <a:endParaRPr lang="en-CA" sz="2000" dirty="0"/>
          </a:p>
          <a:p>
            <a:endParaRPr lang="en-CA"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301208"/>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18</a:t>
            </a:fld>
            <a:endParaRPr lang="en-CA" sz="2000" dirty="0"/>
          </a:p>
        </p:txBody>
      </p:sp>
    </p:spTree>
    <p:extLst>
      <p:ext uri="{BB962C8B-B14F-4D97-AF65-F5344CB8AC3E}">
        <p14:creationId xmlns:p14="http://schemas.microsoft.com/office/powerpoint/2010/main" xmlns="" val="3322544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198662" y="620688"/>
            <a:ext cx="9503819" cy="4401205"/>
          </a:xfrm>
          <a:prstGeom prst="rect">
            <a:avLst/>
          </a:prstGeom>
          <a:noFill/>
        </p:spPr>
        <p:txBody>
          <a:bodyPr wrap="square" rtlCol="0">
            <a:spAutoFit/>
          </a:bodyPr>
          <a:lstStyle/>
          <a:p>
            <a:endParaRPr lang="en-CA" sz="2400" dirty="0" smtClean="0"/>
          </a:p>
          <a:p>
            <a:pPr algn="ctr"/>
            <a:endParaRPr lang="en-CA" sz="2400" dirty="0" smtClean="0"/>
          </a:p>
          <a:p>
            <a:pPr algn="ctr"/>
            <a:r>
              <a:rPr lang="en-CA" sz="4000" b="1" i="1" dirty="0" smtClean="0">
                <a:solidFill>
                  <a:srgbClr val="9A4E15"/>
                </a:solidFill>
                <a:latin typeface="Aharoni" pitchFamily="2" charset="-79"/>
                <a:cs typeface="Aharoni" pitchFamily="2" charset="-79"/>
              </a:rPr>
              <a:t>Brain Development</a:t>
            </a:r>
          </a:p>
          <a:p>
            <a:pPr algn="ctr"/>
            <a:endParaRPr lang="en-CA" sz="2400" dirty="0" smtClean="0"/>
          </a:p>
          <a:p>
            <a:r>
              <a:rPr lang="en-CA" sz="2800" dirty="0" smtClean="0"/>
              <a:t>The areas for brain development </a:t>
            </a:r>
            <a:r>
              <a:rPr lang="en-CA" sz="2800" dirty="0"/>
              <a:t>are mainly the insula, superior temporal and medial pre frontal cortex (MPFC).  This system forms the interconnected “resonance circuitry”.  </a:t>
            </a:r>
            <a:r>
              <a:rPr lang="en-CA" sz="2800" b="1" dirty="0" smtClean="0"/>
              <a:t>Each </a:t>
            </a:r>
            <a:r>
              <a:rPr lang="en-CA" sz="2800" b="1" dirty="0"/>
              <a:t>time we become mindful, we fire-up these regions and what fires, wires </a:t>
            </a:r>
            <a:r>
              <a:rPr lang="en-CA" sz="2800" dirty="0"/>
              <a:t>(i.e. grows new neuron cells i.e. neurogenesis) (reference </a:t>
            </a:r>
            <a:r>
              <a:rPr lang="en-CA" sz="2800" dirty="0" err="1"/>
              <a:t>Seigel</a:t>
            </a:r>
            <a:r>
              <a:rPr lang="en-CA" sz="2800" dirty="0"/>
              <a:t>, D., </a:t>
            </a:r>
            <a:r>
              <a:rPr lang="en-CA" sz="2800" i="1" dirty="0"/>
              <a:t>The Mindful Brain</a:t>
            </a:r>
            <a:r>
              <a:rPr lang="en-CA" sz="2800" dirty="0"/>
              <a:t> pages 165-190). </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15686" y="5301208"/>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19</a:t>
            </a:fld>
            <a:endParaRPr lang="en-CA" sz="2000" dirty="0"/>
          </a:p>
        </p:txBody>
      </p:sp>
    </p:spTree>
    <p:extLst>
      <p:ext uri="{BB962C8B-B14F-4D97-AF65-F5344CB8AC3E}">
        <p14:creationId xmlns:p14="http://schemas.microsoft.com/office/powerpoint/2010/main" xmlns="" val="1773550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342678" y="1268760"/>
            <a:ext cx="9023828" cy="4031873"/>
          </a:xfrm>
          <a:prstGeom prst="rect">
            <a:avLst/>
          </a:prstGeom>
          <a:solidFill>
            <a:srgbClr val="9A4E15"/>
          </a:solidFill>
          <a:ln w="28575">
            <a:solidFill>
              <a:schemeClr val="bg1"/>
            </a:solidFill>
          </a:ln>
          <a:effectLst>
            <a:outerShdw blurRad="317500" dist="101600" dir="5400000" algn="t" rotWithShape="0">
              <a:prstClr val="black">
                <a:alpha val="40000"/>
              </a:prstClr>
            </a:outerShdw>
          </a:effectLst>
        </p:spPr>
        <p:txBody>
          <a:bodyPr wrap="square" rtlCol="0">
            <a:spAutoFit/>
          </a:bodyPr>
          <a:lstStyle/>
          <a:p>
            <a:pPr algn="just"/>
            <a:r>
              <a:rPr lang="en-US" sz="3200" b="1" i="1" dirty="0" smtClean="0">
                <a:solidFill>
                  <a:schemeClr val="bg1"/>
                </a:solidFill>
              </a:rPr>
              <a:t>“</a:t>
            </a:r>
            <a:r>
              <a:rPr lang="en-US" sz="3200" b="1" i="1" dirty="0">
                <a:solidFill>
                  <a:schemeClr val="bg1"/>
                </a:solidFill>
              </a:rPr>
              <a:t>The idea that the brain can change (heal) its own structure and function through thought and activity is, I believe, the most important discovery of the brain since we sketched out its basic anatomy and the workings of its basic components, the neuron.”</a:t>
            </a:r>
            <a:endParaRPr lang="en-CA" sz="3200" b="1" dirty="0">
              <a:solidFill>
                <a:schemeClr val="bg1"/>
              </a:solidFill>
            </a:endParaRPr>
          </a:p>
          <a:p>
            <a:endParaRPr lang="en-US" sz="2400" dirty="0" smtClean="0">
              <a:solidFill>
                <a:schemeClr val="bg1"/>
              </a:solidFill>
            </a:endParaRPr>
          </a:p>
          <a:p>
            <a:r>
              <a:rPr lang="en-US" sz="2400" dirty="0" smtClean="0">
                <a:solidFill>
                  <a:schemeClr val="bg1"/>
                </a:solidFill>
              </a:rPr>
              <a:t>Norman </a:t>
            </a:r>
            <a:r>
              <a:rPr lang="en-US" sz="2400" dirty="0">
                <a:solidFill>
                  <a:schemeClr val="bg1"/>
                </a:solidFill>
              </a:rPr>
              <a:t>Doidge</a:t>
            </a:r>
            <a:endParaRPr lang="en-CA" sz="2400" dirty="0">
              <a:solidFill>
                <a:schemeClr val="bg1"/>
              </a:solidFill>
            </a:endParaRPr>
          </a:p>
          <a:p>
            <a:r>
              <a:rPr lang="en-US" sz="2400" i="1" dirty="0">
                <a:solidFill>
                  <a:schemeClr val="bg1"/>
                </a:solidFill>
              </a:rPr>
              <a:t>The Brain That Changes Itself</a:t>
            </a:r>
            <a:endParaRPr lang="en-CA" sz="2400" dirty="0">
              <a:solidFill>
                <a:schemeClr val="bg1"/>
              </a:solidFill>
            </a:endParaRPr>
          </a:p>
          <a:p>
            <a:endParaRPr lang="en-CA" sz="2400"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559702"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a:t>
            </a:fld>
            <a:endParaRPr lang="en-CA" sz="2000" dirty="0"/>
          </a:p>
        </p:txBody>
      </p:sp>
    </p:spTree>
    <p:extLst>
      <p:ext uri="{BB962C8B-B14F-4D97-AF65-F5344CB8AC3E}">
        <p14:creationId xmlns:p14="http://schemas.microsoft.com/office/powerpoint/2010/main" xmlns="" val="3405170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558702" y="908720"/>
            <a:ext cx="8952382" cy="4401205"/>
          </a:xfrm>
          <a:prstGeom prst="rect">
            <a:avLst/>
          </a:prstGeom>
          <a:noFill/>
        </p:spPr>
        <p:txBody>
          <a:bodyPr wrap="square" rtlCol="0">
            <a:spAutoFit/>
          </a:bodyPr>
          <a:lstStyle/>
          <a:p>
            <a:endParaRPr lang="en-CA" sz="2400" dirty="0" smtClean="0"/>
          </a:p>
          <a:p>
            <a:pPr algn="ctr"/>
            <a:r>
              <a:rPr lang="en-CA" sz="4000" b="1" i="1" dirty="0" smtClean="0">
                <a:solidFill>
                  <a:srgbClr val="9A4E15"/>
                </a:solidFill>
                <a:latin typeface="Aharoni" pitchFamily="2" charset="-79"/>
                <a:cs typeface="Aharoni" pitchFamily="2" charset="-79"/>
              </a:rPr>
              <a:t>Why Invest in Mindfulness</a:t>
            </a:r>
            <a:r>
              <a:rPr lang="en-CA" sz="4000" b="1" i="1" dirty="0" smtClean="0">
                <a:solidFill>
                  <a:srgbClr val="9A4E15"/>
                </a:solidFill>
                <a:cs typeface="Aharoni" pitchFamily="2" charset="-79"/>
              </a:rPr>
              <a:t>?</a:t>
            </a:r>
          </a:p>
          <a:p>
            <a:endParaRPr lang="en-CA" sz="2400" dirty="0" smtClean="0"/>
          </a:p>
          <a:p>
            <a:r>
              <a:rPr lang="en-CA" sz="2800" dirty="0" smtClean="0"/>
              <a:t>For </a:t>
            </a:r>
            <a:r>
              <a:rPr lang="en-CA" sz="2800" dirty="0"/>
              <a:t>this reason, </a:t>
            </a:r>
            <a:r>
              <a:rPr lang="en-CA" sz="2800" i="1" dirty="0"/>
              <a:t>CCS</a:t>
            </a:r>
            <a:r>
              <a:rPr lang="en-CA" sz="2800" dirty="0"/>
              <a:t> invests heavily in </a:t>
            </a:r>
            <a:r>
              <a:rPr lang="en-CA" sz="2800" b="1" dirty="0"/>
              <a:t>mindfulness training to enhance the development of emotional self regulation in </a:t>
            </a:r>
            <a:r>
              <a:rPr lang="en-CA" sz="2800" b="1" dirty="0" smtClean="0"/>
              <a:t>supporters</a:t>
            </a:r>
            <a:r>
              <a:rPr lang="en-CA" sz="2800" dirty="0" smtClean="0"/>
              <a:t>, </a:t>
            </a:r>
            <a:r>
              <a:rPr lang="en-CA" sz="2800" dirty="0"/>
              <a:t>who in turn will </a:t>
            </a:r>
            <a:r>
              <a:rPr lang="en-CA" sz="2800" b="1" dirty="0"/>
              <a:t>then be competent and committed to teach mindful awareness</a:t>
            </a:r>
            <a:r>
              <a:rPr lang="en-CA" sz="2800" dirty="0"/>
              <a:t> to </a:t>
            </a:r>
            <a:r>
              <a:rPr lang="en-CA" sz="2800" dirty="0" smtClean="0"/>
              <a:t>people with developmental disabilities to </a:t>
            </a:r>
            <a:r>
              <a:rPr lang="en-CA" sz="2800" dirty="0"/>
              <a:t>enhance their emotional self regulation.</a:t>
            </a:r>
          </a:p>
          <a:p>
            <a:endParaRPr lang="en-CA"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20</a:t>
            </a:fld>
            <a:endParaRPr lang="en-CA" sz="2000" dirty="0"/>
          </a:p>
        </p:txBody>
      </p:sp>
    </p:spTree>
    <p:extLst>
      <p:ext uri="{BB962C8B-B14F-4D97-AF65-F5344CB8AC3E}">
        <p14:creationId xmlns:p14="http://schemas.microsoft.com/office/powerpoint/2010/main" xmlns="" val="2475141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38622" y="1052736"/>
            <a:ext cx="10153128" cy="3970318"/>
          </a:xfrm>
          <a:prstGeom prst="rect">
            <a:avLst/>
          </a:prstGeom>
          <a:noFill/>
        </p:spPr>
        <p:txBody>
          <a:bodyPr wrap="square" rtlCol="0">
            <a:spAutoFit/>
          </a:bodyPr>
          <a:lstStyle/>
          <a:p>
            <a:endParaRPr lang="en-CA" sz="2400" dirty="0" smtClean="0"/>
          </a:p>
          <a:p>
            <a:pPr algn="ctr"/>
            <a:r>
              <a:rPr lang="en-CA" sz="4000" b="1" i="1" dirty="0" smtClean="0">
                <a:solidFill>
                  <a:srgbClr val="9A4E15"/>
                </a:solidFill>
                <a:latin typeface="Aharoni" pitchFamily="2" charset="-79"/>
                <a:cs typeface="Aharoni" pitchFamily="2" charset="-79"/>
              </a:rPr>
              <a:t>Prefrontal Cortex Development – Autism </a:t>
            </a:r>
          </a:p>
          <a:p>
            <a:pPr algn="ctr"/>
            <a:endParaRPr lang="en-CA" sz="2400" dirty="0" smtClean="0"/>
          </a:p>
          <a:p>
            <a:r>
              <a:rPr lang="en-CA" sz="2800" dirty="0" smtClean="0"/>
              <a:t>(</a:t>
            </a:r>
            <a:r>
              <a:rPr lang="en-CA" sz="2800" dirty="0"/>
              <a:t>reference News Medical Life Sciences Jan 2015, </a:t>
            </a:r>
            <a:r>
              <a:rPr lang="en-CA" sz="2800" b="1" i="1" dirty="0"/>
              <a:t>Improving the prefrontal cortex activity could help autistic people regulate emotions</a:t>
            </a:r>
            <a:r>
              <a:rPr lang="en-CA" sz="2800" dirty="0"/>
              <a:t>, UNC School of Medicine, published in the Journal of Autism Developmental Disorders, Gabriel </a:t>
            </a:r>
            <a:r>
              <a:rPr lang="en-CA" sz="2800" dirty="0" err="1"/>
              <a:t>Dichter</a:t>
            </a:r>
            <a:r>
              <a:rPr lang="en-CA" sz="2800" dirty="0"/>
              <a:t>, PhD, associate professor of psychiatry and psychology).</a:t>
            </a:r>
          </a:p>
          <a:p>
            <a:endParaRPr lang="en-CA"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21</a:t>
            </a:fld>
            <a:endParaRPr lang="en-CA" sz="2000" dirty="0"/>
          </a:p>
        </p:txBody>
      </p:sp>
    </p:spTree>
    <p:extLst>
      <p:ext uri="{BB962C8B-B14F-4D97-AF65-F5344CB8AC3E}">
        <p14:creationId xmlns:p14="http://schemas.microsoft.com/office/powerpoint/2010/main" xmlns="" val="3538995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15307" y="764705"/>
            <a:ext cx="10367802" cy="4893647"/>
          </a:xfrm>
          <a:prstGeom prst="rect">
            <a:avLst/>
          </a:prstGeom>
          <a:noFill/>
        </p:spPr>
        <p:txBody>
          <a:bodyPr wrap="square" rtlCol="0">
            <a:spAutoFit/>
          </a:bodyPr>
          <a:lstStyle/>
          <a:p>
            <a:pPr algn="ctr"/>
            <a:r>
              <a:rPr lang="en-CA" sz="3600" b="1" dirty="0" smtClean="0">
                <a:solidFill>
                  <a:srgbClr val="9A4E15"/>
                </a:solidFill>
                <a:latin typeface="Arial Black" panose="020B0A04020102020204" pitchFamily="34" charset="0"/>
              </a:rPr>
              <a:t>Supporters’ </a:t>
            </a:r>
            <a:r>
              <a:rPr lang="en-CA" sz="3600" b="1" dirty="0">
                <a:solidFill>
                  <a:srgbClr val="9A4E15"/>
                </a:solidFill>
                <a:latin typeface="Arial Black" panose="020B0A04020102020204" pitchFamily="34" charset="0"/>
              </a:rPr>
              <a:t>Optimal Solutions to </a:t>
            </a:r>
            <a:r>
              <a:rPr lang="en-CA" sz="3600" b="1" dirty="0" smtClean="0">
                <a:solidFill>
                  <a:srgbClr val="9A4E15"/>
                </a:solidFill>
                <a:latin typeface="Arial Black" panose="020B0A04020102020204" pitchFamily="34" charset="0"/>
              </a:rPr>
              <a:t>Help People Supported with </a:t>
            </a:r>
            <a:r>
              <a:rPr lang="en-CA" sz="3600" b="1" dirty="0">
                <a:solidFill>
                  <a:srgbClr val="9A4E15"/>
                </a:solidFill>
                <a:latin typeface="Arial Black" panose="020B0A04020102020204" pitchFamily="34" charset="0"/>
              </a:rPr>
              <a:t>Aerobic Exercise</a:t>
            </a:r>
            <a:endParaRPr lang="en-CA" sz="3600" dirty="0">
              <a:solidFill>
                <a:srgbClr val="9A4E15"/>
              </a:solidFill>
              <a:latin typeface="Arial Black" panose="020B0A04020102020204" pitchFamily="34" charset="0"/>
            </a:endParaRPr>
          </a:p>
          <a:p>
            <a:endParaRPr lang="en-CA" sz="2400" dirty="0" smtClean="0"/>
          </a:p>
          <a:p>
            <a:pPr marL="285750" lvl="0" indent="-285750">
              <a:buFont typeface="Arial" panose="020B0604020202020204" pitchFamily="34" charset="0"/>
              <a:buChar char="•"/>
            </a:pPr>
            <a:r>
              <a:rPr lang="en-CA" sz="2400" dirty="0"/>
              <a:t>Aim for twenty minutes twice a day of aerobic exercise; </a:t>
            </a:r>
          </a:p>
          <a:p>
            <a:pPr marL="285750" lvl="0" indent="-285750">
              <a:buFont typeface="Arial" panose="020B0604020202020204" pitchFamily="34" charset="0"/>
              <a:buChar char="•"/>
            </a:pPr>
            <a:r>
              <a:rPr lang="en-CA" sz="2400" dirty="0"/>
              <a:t>Establish a walking speed similar to someone in a hurry;</a:t>
            </a:r>
          </a:p>
          <a:p>
            <a:pPr marL="285750" lvl="0" indent="-285750">
              <a:buFont typeface="Arial" panose="020B0604020202020204" pitchFamily="34" charset="0"/>
              <a:buChar char="•"/>
            </a:pPr>
            <a:r>
              <a:rPr lang="en-CA" sz="2400" dirty="0"/>
              <a:t>Include balancing movement such as exercise on a mini-trampoline to activate and grow the cerebellum, therefore amplifying the operations of the prefrontal cortex;</a:t>
            </a:r>
          </a:p>
          <a:p>
            <a:pPr marL="285750" lvl="0" indent="-285750">
              <a:buFont typeface="Arial" panose="020B0604020202020204" pitchFamily="34" charset="0"/>
              <a:buChar char="•"/>
            </a:pPr>
            <a:r>
              <a:rPr lang="en-CA" sz="2400" dirty="0"/>
              <a:t>As approved by a physician, use interval training twice a week. The pattern could be 20 seconds intense exercise followed by 10 seconds of rest repeated for 4 minutes.</a:t>
            </a:r>
          </a:p>
          <a:p>
            <a:endParaRPr lang="en-CA"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15686"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22</a:t>
            </a:fld>
            <a:endParaRPr lang="en-CA" sz="2000" dirty="0"/>
          </a:p>
        </p:txBody>
      </p:sp>
    </p:spTree>
    <p:extLst>
      <p:ext uri="{BB962C8B-B14F-4D97-AF65-F5344CB8AC3E}">
        <p14:creationId xmlns:p14="http://schemas.microsoft.com/office/powerpoint/2010/main" xmlns="" val="3180960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15307" y="764705"/>
            <a:ext cx="10367802" cy="5201424"/>
          </a:xfrm>
          <a:prstGeom prst="rect">
            <a:avLst/>
          </a:prstGeom>
          <a:noFill/>
        </p:spPr>
        <p:txBody>
          <a:bodyPr wrap="square" rtlCol="0">
            <a:spAutoFit/>
          </a:bodyPr>
          <a:lstStyle/>
          <a:p>
            <a:pPr algn="ctr"/>
            <a:r>
              <a:rPr lang="en-CA" sz="3600" b="1" dirty="0" smtClean="0">
                <a:solidFill>
                  <a:srgbClr val="9A4E15"/>
                </a:solidFill>
                <a:latin typeface="Arial Black" panose="020B0A04020102020204" pitchFamily="34" charset="0"/>
              </a:rPr>
              <a:t>Exercise Proven Development</a:t>
            </a:r>
            <a:endParaRPr lang="en-CA" sz="3600" dirty="0">
              <a:solidFill>
                <a:srgbClr val="9A4E15"/>
              </a:solidFill>
              <a:latin typeface="Arial Black" panose="020B0A04020102020204" pitchFamily="34" charset="0"/>
            </a:endParaRPr>
          </a:p>
          <a:p>
            <a:endParaRPr lang="en-CA" sz="2400" dirty="0" smtClean="0"/>
          </a:p>
          <a:p>
            <a:r>
              <a:rPr lang="en-CA" sz="2800" dirty="0" smtClean="0"/>
              <a:t>Doctors </a:t>
            </a:r>
            <a:r>
              <a:rPr lang="en-CA" sz="2800" dirty="0" err="1" smtClean="0"/>
              <a:t>Ratey</a:t>
            </a:r>
            <a:r>
              <a:rPr lang="en-CA" sz="2800" dirty="0" smtClean="0"/>
              <a:t> and Manning in 2014 proposed that exercise improves all brain learning in the following ways:</a:t>
            </a:r>
          </a:p>
          <a:p>
            <a:pPr lvl="0"/>
            <a:endParaRPr lang="en-CA" sz="2400" dirty="0" smtClean="0"/>
          </a:p>
          <a:p>
            <a:pPr marL="285750" lvl="0" indent="-285750">
              <a:buFont typeface="Arial" panose="020B0604020202020204" pitchFamily="34" charset="0"/>
              <a:buChar char="•"/>
            </a:pPr>
            <a:r>
              <a:rPr lang="en-CA" sz="2400" dirty="0" smtClean="0"/>
              <a:t>Increase attention, less fidgety, less impulsive;</a:t>
            </a:r>
          </a:p>
          <a:p>
            <a:pPr marL="285750" lvl="0" indent="-285750"/>
            <a:endParaRPr lang="en-CA" sz="2400" dirty="0" smtClean="0"/>
          </a:p>
          <a:p>
            <a:pPr marL="285750" lvl="0" indent="-285750">
              <a:buFont typeface="Arial" panose="020B0604020202020204" pitchFamily="34" charset="0"/>
              <a:buChar char="•"/>
            </a:pPr>
            <a:r>
              <a:rPr lang="en-CA" sz="2400" dirty="0" smtClean="0"/>
              <a:t>Causes over 100 billion brain cells to be better nourished by neurotransmitters, growth factors and hormones that wire in memories more easily;</a:t>
            </a:r>
          </a:p>
          <a:p>
            <a:pPr marL="285750" lvl="0" indent="-285750"/>
            <a:endParaRPr lang="en-CA" sz="2400" dirty="0" smtClean="0"/>
          </a:p>
          <a:p>
            <a:pPr marL="285750" lvl="0" indent="-285750">
              <a:buFont typeface="Arial" panose="020B0604020202020204" pitchFamily="34" charset="0"/>
              <a:buChar char="•"/>
            </a:pPr>
            <a:r>
              <a:rPr lang="en-CA" sz="2400" dirty="0" smtClean="0"/>
              <a:t>Grows new and </a:t>
            </a:r>
            <a:r>
              <a:rPr lang="en-CA" sz="2400" b="1" dirty="0" smtClean="0">
                <a:solidFill>
                  <a:srgbClr val="9A4E15"/>
                </a:solidFill>
              </a:rPr>
              <a:t>better</a:t>
            </a:r>
            <a:r>
              <a:rPr lang="en-CA" sz="2400" dirty="0" smtClean="0"/>
              <a:t> brain cells (Homeostasis). </a:t>
            </a:r>
            <a:endParaRPr lang="en-CA" sz="2400" dirty="0"/>
          </a:p>
          <a:p>
            <a:pPr marL="285750" lvl="0" indent="-285750"/>
            <a:endParaRPr lang="en-CA" sz="2400" dirty="0"/>
          </a:p>
          <a:p>
            <a:endParaRPr lang="en-CA" sz="2400"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415686"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23</a:t>
            </a:fld>
            <a:endParaRPr lang="en-CA" sz="2000" dirty="0"/>
          </a:p>
        </p:txBody>
      </p:sp>
    </p:spTree>
    <p:extLst>
      <p:ext uri="{BB962C8B-B14F-4D97-AF65-F5344CB8AC3E}">
        <p14:creationId xmlns="" xmlns:p14="http://schemas.microsoft.com/office/powerpoint/2010/main" val="3180960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extLst>
              <a:ext uri="{28A0092B-C50C-407E-A947-70E740481C1C}">
                <a14:useLocalDpi xmlns:a14="http://schemas.microsoft.com/office/drawing/2010/main" xmlns="" val="0"/>
              </a:ext>
            </a:extLst>
          </a:blip>
          <a:stretch>
            <a:fillRect/>
          </a:stretch>
        </p:blipFill>
        <p:spPr>
          <a:xfrm>
            <a:off x="1846734" y="883836"/>
            <a:ext cx="3929454" cy="4651661"/>
          </a:xfrm>
          <a:prstGeom prst="rect">
            <a:avLst/>
          </a:prstGeom>
        </p:spPr>
      </p:pic>
      <p:pic>
        <p:nvPicPr>
          <p:cNvPr id="6" name="Picture 5"/>
          <p:cNvPicPr/>
          <p:nvPr/>
        </p:nvPicPr>
        <p:blipFill rotWithShape="1">
          <a:blip r:embed="rId3" cstate="print">
            <a:extLst>
              <a:ext uri="{28A0092B-C50C-407E-A947-70E740481C1C}">
                <a14:useLocalDpi xmlns:a14="http://schemas.microsoft.com/office/drawing/2010/main" xmlns="" val="0"/>
              </a:ext>
            </a:extLst>
          </a:blip>
          <a:srcRect b="10177"/>
          <a:stretch/>
        </p:blipFill>
        <p:spPr bwMode="auto">
          <a:xfrm>
            <a:off x="6959302" y="980728"/>
            <a:ext cx="2804314" cy="4457878"/>
          </a:xfrm>
          <a:prstGeom prst="rect">
            <a:avLst/>
          </a:prstGeom>
          <a:ln>
            <a:noFill/>
          </a:ln>
          <a:extLst>
            <a:ext uri="{53640926-AAD7-44D8-BBD7-CCE9431645EC}">
              <a14:shadowObscured xmlns:a14="http://schemas.microsoft.com/office/drawing/2010/main" xmln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415686" y="5229200"/>
            <a:ext cx="1500677" cy="1116155"/>
          </a:xfrm>
          <a:prstGeom prst="rect">
            <a:avLst/>
          </a:prstGeom>
        </p:spPr>
      </p:pic>
      <p:sp>
        <p:nvSpPr>
          <p:cNvPr id="8" name="Slide Number Placeholder 7"/>
          <p:cNvSpPr>
            <a:spLocks noGrp="1"/>
          </p:cNvSpPr>
          <p:nvPr>
            <p:ph type="sldNum" sz="quarter" idx="12"/>
          </p:nvPr>
        </p:nvSpPr>
        <p:spPr/>
        <p:txBody>
          <a:bodyPr/>
          <a:lstStyle/>
          <a:p>
            <a:fld id="{95412AF2-B6D4-498F-B348-BD70083F63F4}" type="slidenum">
              <a:rPr lang="en-CA" sz="2000" smtClean="0"/>
              <a:pPr/>
              <a:t>24</a:t>
            </a:fld>
            <a:endParaRPr lang="en-CA" sz="2000" dirty="0"/>
          </a:p>
        </p:txBody>
      </p:sp>
    </p:spTree>
    <p:extLst>
      <p:ext uri="{BB962C8B-B14F-4D97-AF65-F5344CB8AC3E}">
        <p14:creationId xmlns:p14="http://schemas.microsoft.com/office/powerpoint/2010/main" xmlns="" val="192983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0413" cy="6858000"/>
          </a:xfrm>
          <a:prstGeom prst="rect">
            <a:avLst/>
          </a:prstGeom>
          <a:gradFill flip="none" rotWithShape="1">
            <a:gsLst>
              <a:gs pos="0">
                <a:schemeClr val="accent1">
                  <a:lumMod val="20000"/>
                  <a:lumOff val="80000"/>
                </a:schemeClr>
              </a:gs>
              <a:gs pos="36000">
                <a:schemeClr val="accent1">
                  <a:lumMod val="20000"/>
                  <a:lumOff val="80000"/>
                </a:schemeClr>
              </a:gs>
              <a:gs pos="57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05644" y="2885369"/>
            <a:ext cx="3171503" cy="2693227"/>
          </a:xfrm>
          <a:prstGeom prst="rect">
            <a:avLst/>
          </a:prstGeom>
        </p:spPr>
      </p:pic>
      <p:sp>
        <p:nvSpPr>
          <p:cNvPr id="3" name="Rectangle 2"/>
          <p:cNvSpPr/>
          <p:nvPr/>
        </p:nvSpPr>
        <p:spPr>
          <a:xfrm>
            <a:off x="1054305" y="1144192"/>
            <a:ext cx="9974724" cy="1384995"/>
          </a:xfrm>
          <a:prstGeom prst="rect">
            <a:avLst/>
          </a:prstGeom>
        </p:spPr>
        <p:txBody>
          <a:bodyPr wrap="square">
            <a:spAutoFit/>
          </a:bodyPr>
          <a:lstStyle/>
          <a:p>
            <a:pPr marL="342900" indent="-342900">
              <a:buFont typeface="Arial" panose="020B0604020202020204" pitchFamily="34" charset="0"/>
              <a:buChar char="•"/>
            </a:pPr>
            <a:r>
              <a:rPr lang="en-CA" sz="2800" dirty="0"/>
              <a:t>Cardio exercise, especially bouncing on a mini trampoline/rebounder, increases electrical activity in the brain to the required level for optimal processing</a:t>
            </a:r>
            <a:r>
              <a:rPr lang="en-CA" sz="2800" dirty="0" smtClean="0"/>
              <a:t>.</a:t>
            </a:r>
          </a:p>
        </p:txBody>
      </p:sp>
      <p:sp>
        <p:nvSpPr>
          <p:cNvPr id="4" name="Rectangle 3"/>
          <p:cNvSpPr/>
          <p:nvPr/>
        </p:nvSpPr>
        <p:spPr>
          <a:xfrm>
            <a:off x="1054305" y="3014181"/>
            <a:ext cx="5477450" cy="2677656"/>
          </a:xfrm>
          <a:prstGeom prst="rect">
            <a:avLst/>
          </a:prstGeom>
        </p:spPr>
        <p:txBody>
          <a:bodyPr wrap="square">
            <a:spAutoFit/>
          </a:bodyPr>
          <a:lstStyle/>
          <a:p>
            <a:pPr marL="342900" indent="-342900">
              <a:buFont typeface="Arial" panose="020B0604020202020204" pitchFamily="34" charset="0"/>
              <a:buChar char="•"/>
            </a:pPr>
            <a:r>
              <a:rPr lang="en-CA" sz="2800" dirty="0" smtClean="0"/>
              <a:t>This </a:t>
            </a:r>
            <a:r>
              <a:rPr lang="en-CA" sz="2800" dirty="0"/>
              <a:t>activity creates more constant rhythms, </a:t>
            </a:r>
            <a:r>
              <a:rPr lang="en-CA" sz="2800" b="1" dirty="0"/>
              <a:t>which results in thoughts becoming more organized and focus </a:t>
            </a:r>
            <a:r>
              <a:rPr lang="en-CA" sz="2800" dirty="0"/>
              <a:t>becoming clearer, both of which increase the sense of calm</a:t>
            </a:r>
            <a:r>
              <a:rPr lang="en-CA" sz="2800" dirty="0" smtClean="0"/>
              <a:t>.</a:t>
            </a:r>
          </a:p>
        </p:txBody>
      </p:sp>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87694" y="5157192"/>
            <a:ext cx="1500677" cy="1116155"/>
          </a:xfrm>
          <a:prstGeom prst="rect">
            <a:avLst/>
          </a:prstGeom>
        </p:spPr>
      </p:pic>
      <p:sp>
        <p:nvSpPr>
          <p:cNvPr id="9" name="Slide Number Placeholder 8"/>
          <p:cNvSpPr>
            <a:spLocks noGrp="1"/>
          </p:cNvSpPr>
          <p:nvPr>
            <p:ph type="sldNum" sz="quarter" idx="12"/>
          </p:nvPr>
        </p:nvSpPr>
        <p:spPr/>
        <p:txBody>
          <a:bodyPr/>
          <a:lstStyle/>
          <a:p>
            <a:fld id="{95412AF2-B6D4-498F-B348-BD70083F63F4}" type="slidenum">
              <a:rPr lang="en-CA" sz="2000" smtClean="0"/>
              <a:pPr/>
              <a:t>25</a:t>
            </a:fld>
            <a:endParaRPr lang="en-CA" sz="2000" dirty="0"/>
          </a:p>
        </p:txBody>
      </p:sp>
    </p:spTree>
    <p:extLst>
      <p:ext uri="{BB962C8B-B14F-4D97-AF65-F5344CB8AC3E}">
        <p14:creationId xmlns:p14="http://schemas.microsoft.com/office/powerpoint/2010/main" xmlns="" val="16690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0413" cy="6858000"/>
          </a:xfrm>
          <a:prstGeom prst="rect">
            <a:avLst/>
          </a:prstGeom>
          <a:gradFill flip="none" rotWithShape="1">
            <a:gsLst>
              <a:gs pos="0">
                <a:schemeClr val="accent1">
                  <a:lumMod val="20000"/>
                  <a:lumOff val="80000"/>
                </a:schemeClr>
              </a:gs>
              <a:gs pos="36000">
                <a:schemeClr val="accent1">
                  <a:lumMod val="20000"/>
                  <a:lumOff val="80000"/>
                </a:schemeClr>
              </a:gs>
              <a:gs pos="57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2"/>
          <p:cNvSpPr/>
          <p:nvPr/>
        </p:nvSpPr>
        <p:spPr>
          <a:xfrm>
            <a:off x="1054305" y="852521"/>
            <a:ext cx="9974724" cy="1384995"/>
          </a:xfrm>
          <a:prstGeom prst="rect">
            <a:avLst/>
          </a:prstGeom>
        </p:spPr>
        <p:txBody>
          <a:bodyPr wrap="square">
            <a:spAutoFit/>
          </a:bodyPr>
          <a:lstStyle/>
          <a:p>
            <a:pPr marL="342900" indent="-342900">
              <a:buFont typeface="Arial" panose="020B0604020202020204" pitchFamily="34" charset="0"/>
              <a:buChar char="•"/>
            </a:pPr>
            <a:r>
              <a:rPr lang="en-CA" sz="2800" dirty="0"/>
              <a:t>Stimulation of the cerebellum through bouncing and balancing exercises significantly improves the brain’s electrical distribution system</a:t>
            </a:r>
            <a:r>
              <a:rPr lang="en-CA" sz="2800" dirty="0" smtClean="0"/>
              <a:t>.</a:t>
            </a:r>
          </a:p>
        </p:txBody>
      </p:sp>
      <p:sp>
        <p:nvSpPr>
          <p:cNvPr id="4" name="Rectangle 3"/>
          <p:cNvSpPr/>
          <p:nvPr/>
        </p:nvSpPr>
        <p:spPr>
          <a:xfrm>
            <a:off x="1054305" y="2722511"/>
            <a:ext cx="5477450" cy="1384995"/>
          </a:xfrm>
          <a:prstGeom prst="rect">
            <a:avLst/>
          </a:prstGeom>
        </p:spPr>
        <p:txBody>
          <a:bodyPr wrap="square">
            <a:spAutoFit/>
          </a:bodyPr>
          <a:lstStyle/>
          <a:p>
            <a:pPr marL="342900" indent="-342900">
              <a:buFont typeface="Arial" panose="020B0604020202020204" pitchFamily="34" charset="0"/>
              <a:buChar char="•"/>
            </a:pPr>
            <a:r>
              <a:rPr lang="en-CA" sz="2800" dirty="0" smtClean="0"/>
              <a:t>Less </a:t>
            </a:r>
            <a:r>
              <a:rPr lang="en-CA" sz="2800" dirty="0"/>
              <a:t>confusion, more coherence and cognition, and therefore fewer maladaptive behaviours</a:t>
            </a:r>
            <a:r>
              <a:rPr lang="en-CA" sz="2800" dirty="0" smtClean="0"/>
              <a:t>.</a:t>
            </a:r>
          </a:p>
        </p:txBody>
      </p:sp>
      <p:sp>
        <p:nvSpPr>
          <p:cNvPr id="6" name="Rectangle 5"/>
          <p:cNvSpPr/>
          <p:nvPr/>
        </p:nvSpPr>
        <p:spPr>
          <a:xfrm>
            <a:off x="1054305" y="4493646"/>
            <a:ext cx="5477450" cy="1815882"/>
          </a:xfrm>
          <a:prstGeom prst="rect">
            <a:avLst/>
          </a:prstGeom>
        </p:spPr>
        <p:txBody>
          <a:bodyPr wrap="square">
            <a:spAutoFit/>
          </a:bodyPr>
          <a:lstStyle/>
          <a:p>
            <a:pPr marL="342900" indent="-342900">
              <a:buFont typeface="Arial" panose="020B0604020202020204" pitchFamily="34" charset="0"/>
              <a:buChar char="•"/>
            </a:pPr>
            <a:r>
              <a:rPr lang="en-CA" sz="2800" dirty="0"/>
              <a:t>Stabilizing balls and cushions are extremely helpful to improve brain energy balance as a result of increased cerebellum activation</a:t>
            </a:r>
            <a:r>
              <a:rPr lang="en-CA" sz="2800" dirty="0" smtClean="0"/>
              <a:t>.</a:t>
            </a:r>
          </a:p>
        </p:txBody>
      </p:sp>
      <p:pic>
        <p:nvPicPr>
          <p:cNvPr id="7" name="Picture 4" descr="http://i00.i.aliimg.com/wsphoto/v0/32229895264_2/2014-real-bola-pilates-fitball-new-45cm-yoga-ball-health-balance-trainer-pilates-fitness-gym-hom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38326" y="1785241"/>
            <a:ext cx="3855750" cy="3856252"/>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87694" y="5157192"/>
            <a:ext cx="1500677" cy="1116155"/>
          </a:xfrm>
          <a:prstGeom prst="rect">
            <a:avLst/>
          </a:prstGeom>
        </p:spPr>
      </p:pic>
      <p:sp>
        <p:nvSpPr>
          <p:cNvPr id="10" name="Slide Number Placeholder 9"/>
          <p:cNvSpPr>
            <a:spLocks noGrp="1"/>
          </p:cNvSpPr>
          <p:nvPr>
            <p:ph type="sldNum" sz="quarter" idx="12"/>
          </p:nvPr>
        </p:nvSpPr>
        <p:spPr/>
        <p:txBody>
          <a:bodyPr/>
          <a:lstStyle/>
          <a:p>
            <a:fld id="{95412AF2-B6D4-498F-B348-BD70083F63F4}" type="slidenum">
              <a:rPr lang="en-CA" sz="2000" smtClean="0"/>
              <a:pPr/>
              <a:t>26</a:t>
            </a:fld>
            <a:endParaRPr lang="en-CA" sz="2000" dirty="0"/>
          </a:p>
        </p:txBody>
      </p:sp>
    </p:spTree>
    <p:extLst>
      <p:ext uri="{BB962C8B-B14F-4D97-AF65-F5344CB8AC3E}">
        <p14:creationId xmlns:p14="http://schemas.microsoft.com/office/powerpoint/2010/main" xmlns="" val="66949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8062296" cy="6858000"/>
          </a:xfrm>
          <a:prstGeom prst="rect">
            <a:avLst/>
          </a:prstGeom>
        </p:spPr>
      </p:pic>
      <p:sp>
        <p:nvSpPr>
          <p:cNvPr id="4" name="TextBox 3"/>
          <p:cNvSpPr txBox="1"/>
          <p:nvPr/>
        </p:nvSpPr>
        <p:spPr>
          <a:xfrm>
            <a:off x="974806" y="3170383"/>
            <a:ext cx="5680797" cy="3170099"/>
          </a:xfrm>
          <a:prstGeom prst="rect">
            <a:avLst/>
          </a:prstGeom>
          <a:noFill/>
        </p:spPr>
        <p:txBody>
          <a:bodyPr wrap="square" rtlCol="0">
            <a:spAutoFit/>
          </a:bodyPr>
          <a:lstStyle/>
          <a:p>
            <a:pPr algn="ctr"/>
            <a:r>
              <a:rPr lang="en-CA" sz="2800" dirty="0"/>
              <a:t>After four months of </a:t>
            </a:r>
            <a:r>
              <a:rPr lang="en-CA" sz="2800" dirty="0" smtClean="0"/>
              <a:t>        neurofeedback</a:t>
            </a:r>
            <a:r>
              <a:rPr lang="en-CA" sz="2800" dirty="0"/>
              <a:t>, a ten-year-old boy’s family drawings show the equivalent of six years of mental development</a:t>
            </a:r>
            <a:r>
              <a:rPr lang="en-CA" sz="2800" dirty="0" smtClean="0"/>
              <a:t>.</a:t>
            </a:r>
          </a:p>
          <a:p>
            <a:pPr algn="ctr"/>
            <a:endParaRPr lang="en-CA" sz="2800" dirty="0" smtClean="0"/>
          </a:p>
          <a:p>
            <a:pPr algn="ctr"/>
            <a:endParaRPr lang="en-CA" sz="2800" dirty="0"/>
          </a:p>
          <a:p>
            <a:pPr algn="ctr"/>
            <a:r>
              <a:rPr lang="en-CA" sz="1600" dirty="0" smtClean="0"/>
              <a:t>(Research Reference: B. van der </a:t>
            </a:r>
            <a:r>
              <a:rPr lang="en-CA" sz="1600" dirty="0" err="1" smtClean="0"/>
              <a:t>Kolk</a:t>
            </a:r>
            <a:r>
              <a:rPr lang="en-CA" sz="1600" dirty="0" smtClean="0"/>
              <a:t>, “The Brain Keeps the Score”)</a:t>
            </a:r>
            <a:br>
              <a:rPr lang="en-CA" sz="1600" dirty="0" smtClean="0"/>
            </a:br>
            <a:endParaRPr lang="en-CA" sz="1600" dirty="0"/>
          </a:p>
        </p:txBody>
      </p:sp>
      <p:pic>
        <p:nvPicPr>
          <p:cNvPr id="6" name="Picture 5"/>
          <p:cNvPicPr>
            <a:picLocks noChangeAspect="1"/>
          </p:cNvPicPr>
          <p:nvPr/>
        </p:nvPicPr>
        <p:blipFill>
          <a:blip r:embed="rId3" cstate="print"/>
          <a:stretch>
            <a:fillRect/>
          </a:stretch>
        </p:blipFill>
        <p:spPr>
          <a:xfrm>
            <a:off x="6992316" y="1304109"/>
            <a:ext cx="3646591" cy="5345783"/>
          </a:xfrm>
          <a:prstGeom prst="rect">
            <a:avLst/>
          </a:prstGeom>
        </p:spPr>
      </p:pic>
      <p:sp>
        <p:nvSpPr>
          <p:cNvPr id="8" name="TextBox 7"/>
          <p:cNvSpPr txBox="1"/>
          <p:nvPr/>
        </p:nvSpPr>
        <p:spPr>
          <a:xfrm>
            <a:off x="748553" y="1762126"/>
            <a:ext cx="6133303" cy="1200329"/>
          </a:xfrm>
          <a:prstGeom prst="rect">
            <a:avLst/>
          </a:prstGeom>
          <a:noFill/>
        </p:spPr>
        <p:txBody>
          <a:bodyPr wrap="square" rtlCol="0">
            <a:spAutoFit/>
          </a:bodyPr>
          <a:lstStyle/>
          <a:p>
            <a:pPr algn="ctr"/>
            <a:r>
              <a:rPr lang="en-CA" sz="3600" b="1" dirty="0" smtClean="0"/>
              <a:t>From Stick People to </a:t>
            </a:r>
          </a:p>
          <a:p>
            <a:pPr algn="ctr"/>
            <a:r>
              <a:rPr lang="en-CA" sz="3600" b="1" dirty="0" smtClean="0"/>
              <a:t>Clearly Defined Human Beings</a:t>
            </a:r>
            <a:endParaRPr lang="en-CA" sz="3600" b="1" dirty="0"/>
          </a:p>
        </p:txBody>
      </p:sp>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415686" y="5157192"/>
            <a:ext cx="1500677" cy="1116155"/>
          </a:xfrm>
          <a:prstGeom prst="rect">
            <a:avLst/>
          </a:prstGeom>
        </p:spPr>
      </p:pic>
      <p:sp>
        <p:nvSpPr>
          <p:cNvPr id="10" name="TextBox 9"/>
          <p:cNvSpPr txBox="1"/>
          <p:nvPr/>
        </p:nvSpPr>
        <p:spPr>
          <a:xfrm>
            <a:off x="1" y="297882"/>
            <a:ext cx="12190413" cy="1015663"/>
          </a:xfrm>
          <a:prstGeom prst="rect">
            <a:avLst/>
          </a:prstGeom>
          <a:noFill/>
        </p:spPr>
        <p:txBody>
          <a:bodyPr wrap="square" rtlCol="0">
            <a:spAutoFit/>
          </a:bodyPr>
          <a:lstStyle/>
          <a:p>
            <a:pPr algn="ctr"/>
            <a:r>
              <a:rPr lang="en-CA" sz="6000" b="1" i="1" dirty="0" smtClean="0">
                <a:solidFill>
                  <a:srgbClr val="9A4E15"/>
                </a:solidFill>
              </a:rPr>
              <a:t>Autism and Neurofeedback</a:t>
            </a:r>
            <a:endParaRPr lang="en-CA" sz="6000" b="1" i="1" dirty="0">
              <a:solidFill>
                <a:srgbClr val="9A4E15"/>
              </a:solidFill>
            </a:endParaRPr>
          </a:p>
        </p:txBody>
      </p:sp>
      <p:sp>
        <p:nvSpPr>
          <p:cNvPr id="11" name="Slide Number Placeholder 10"/>
          <p:cNvSpPr>
            <a:spLocks noGrp="1"/>
          </p:cNvSpPr>
          <p:nvPr>
            <p:ph type="sldNum" sz="quarter" idx="12"/>
          </p:nvPr>
        </p:nvSpPr>
        <p:spPr/>
        <p:txBody>
          <a:bodyPr/>
          <a:lstStyle/>
          <a:p>
            <a:fld id="{95412AF2-B6D4-498F-B348-BD70083F63F4}" type="slidenum">
              <a:rPr lang="en-CA" sz="2000" smtClean="0"/>
              <a:pPr/>
              <a:t>27</a:t>
            </a:fld>
            <a:endParaRPr lang="en-CA" sz="2000" dirty="0"/>
          </a:p>
        </p:txBody>
      </p:sp>
    </p:spTree>
    <p:extLst>
      <p:ext uri="{BB962C8B-B14F-4D97-AF65-F5344CB8AC3E}">
        <p14:creationId xmlns:p14="http://schemas.microsoft.com/office/powerpoint/2010/main" xmlns="" val="27741107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JJanuary 11, 2016</a:t>
            </a:r>
            <a:endParaRPr lang="en-CA" dirty="0"/>
          </a:p>
        </p:txBody>
      </p:sp>
      <p:sp>
        <p:nvSpPr>
          <p:cNvPr id="2" name="TextBox 1"/>
          <p:cNvSpPr txBox="1"/>
          <p:nvPr/>
        </p:nvSpPr>
        <p:spPr>
          <a:xfrm>
            <a:off x="1066663" y="651850"/>
            <a:ext cx="10300898" cy="5663089"/>
          </a:xfrm>
          <a:prstGeom prst="rect">
            <a:avLst/>
          </a:prstGeom>
          <a:noFill/>
        </p:spPr>
        <p:txBody>
          <a:bodyPr wrap="square" rtlCol="0">
            <a:spAutoFit/>
          </a:bodyPr>
          <a:lstStyle/>
          <a:p>
            <a:pPr marL="514350" indent="-514350" algn="just"/>
            <a:r>
              <a:rPr lang="en-CA" sz="3200" b="1" dirty="0" smtClean="0">
                <a:solidFill>
                  <a:srgbClr val="9A4E15"/>
                </a:solidFill>
              </a:rPr>
              <a:t>Training in ASD/DD Self Regulation can be Successful and </a:t>
            </a:r>
          </a:p>
          <a:p>
            <a:pPr marL="514350" indent="-514350" algn="just"/>
            <a:r>
              <a:rPr lang="en-CA" sz="3200" b="1" dirty="0" smtClean="0">
                <a:solidFill>
                  <a:srgbClr val="9A4E15"/>
                </a:solidFill>
              </a:rPr>
              <a:t>Sustainable in the Following Areas:</a:t>
            </a:r>
          </a:p>
          <a:p>
            <a:pPr marL="514350" indent="-514350" algn="just"/>
            <a:endParaRPr lang="en-CA" sz="3000" b="1" dirty="0" smtClean="0"/>
          </a:p>
          <a:p>
            <a:pPr marL="514350" indent="-514350" algn="just">
              <a:buFont typeface="Arial" panose="020B0604020202020204" pitchFamily="34" charset="0"/>
              <a:buChar char="•"/>
            </a:pPr>
            <a:r>
              <a:rPr lang="en-CA" sz="3000" dirty="0" smtClean="0"/>
              <a:t>Attentional control, inhibition of verbal responses, cognitive flexibility and planning – through </a:t>
            </a:r>
            <a:r>
              <a:rPr lang="en-CA" sz="3000" dirty="0" err="1" smtClean="0"/>
              <a:t>neurofeedback</a:t>
            </a:r>
            <a:r>
              <a:rPr lang="en-CA" sz="3000" dirty="0" smtClean="0"/>
              <a:t>.</a:t>
            </a:r>
          </a:p>
          <a:p>
            <a:pPr marL="514350" indent="-514350" algn="just">
              <a:lnSpc>
                <a:spcPct val="150000"/>
              </a:lnSpc>
              <a:buFont typeface="Arial" panose="020B0604020202020204" pitchFamily="34" charset="0"/>
              <a:buChar char="•"/>
            </a:pPr>
            <a:r>
              <a:rPr lang="en-CA" sz="3000" dirty="0" smtClean="0"/>
              <a:t>Some areas of executive functioning and  behavioural control</a:t>
            </a:r>
          </a:p>
          <a:p>
            <a:pPr marL="514350" indent="-514350" algn="just">
              <a:lnSpc>
                <a:spcPct val="150000"/>
              </a:lnSpc>
              <a:buFont typeface="Arial" panose="020B0604020202020204" pitchFamily="34" charset="0"/>
              <a:buChar char="•"/>
            </a:pPr>
            <a:r>
              <a:rPr lang="en-CA" sz="3000" dirty="0" smtClean="0"/>
              <a:t>Resistance to distraction and concentration</a:t>
            </a:r>
          </a:p>
          <a:p>
            <a:pPr marL="514350" indent="-514350" algn="just">
              <a:buFont typeface="Arial" panose="020B0604020202020204" pitchFamily="34" charset="0"/>
              <a:buChar char="•"/>
            </a:pPr>
            <a:r>
              <a:rPr lang="en-CA" sz="3000" dirty="0" smtClean="0"/>
              <a:t>Affective, cognitive, physical self regulation and pro-social behaviour</a:t>
            </a:r>
          </a:p>
          <a:p>
            <a:pPr algn="just"/>
            <a:endParaRPr lang="en-CA" sz="3000" dirty="0" smtClean="0"/>
          </a:p>
          <a:p>
            <a:pPr algn="just"/>
            <a:r>
              <a:rPr lang="en-CA" sz="2800" dirty="0"/>
              <a:t> </a:t>
            </a:r>
            <a:r>
              <a:rPr lang="en-CA" sz="2000" dirty="0" smtClean="0"/>
              <a:t>(Reference </a:t>
            </a:r>
            <a:r>
              <a:rPr lang="en-CA" sz="2000" i="1" dirty="0" smtClean="0"/>
              <a:t>The Autistic Child’s Guide</a:t>
            </a:r>
            <a:r>
              <a:rPr lang="en-CA" sz="2000" dirty="0" smtClean="0"/>
              <a:t>, </a:t>
            </a:r>
            <a:r>
              <a:rPr lang="en-CA" sz="2000" dirty="0" err="1" smtClean="0"/>
              <a:t>MacKenzie</a:t>
            </a:r>
            <a:r>
              <a:rPr lang="en-CA" sz="2000" dirty="0" smtClean="0"/>
              <a:t>, H., 184-204 pages 321-323)</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415686" y="5157192"/>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28</a:t>
            </a:fld>
            <a:endParaRPr lang="en-CA" sz="2000" dirty="0"/>
          </a:p>
        </p:txBody>
      </p:sp>
    </p:spTree>
    <p:extLst>
      <p:ext uri="{BB962C8B-B14F-4D97-AF65-F5344CB8AC3E}">
        <p14:creationId xmlns="" xmlns:p14="http://schemas.microsoft.com/office/powerpoint/2010/main" val="294144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animEffect transition="in" filter="fade">
                                      <p:cBhvr>
                                        <p:cTn id="23" dur="1000"/>
                                        <p:tgtEl>
                                          <p:spTgt spid="2">
                                            <p:txEl>
                                              <p:pRg st="8" end="8"/>
                                            </p:txEl>
                                          </p:spTgt>
                                        </p:tgtEl>
                                      </p:cBhvr>
                                    </p:animEffect>
                                    <p:anim calcmode="lin" valueType="num">
                                      <p:cBhvr>
                                        <p:cTn id="2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198662" y="548680"/>
            <a:ext cx="9503819" cy="5201424"/>
          </a:xfrm>
          <a:prstGeom prst="rect">
            <a:avLst/>
          </a:prstGeom>
          <a:noFill/>
        </p:spPr>
        <p:txBody>
          <a:bodyPr wrap="square" rtlCol="0">
            <a:spAutoFit/>
          </a:bodyPr>
          <a:lstStyle/>
          <a:p>
            <a:pPr algn="ctr"/>
            <a:r>
              <a:rPr lang="en-US" sz="4000" b="1" dirty="0" smtClean="0">
                <a:solidFill>
                  <a:srgbClr val="9A4E15"/>
                </a:solidFill>
                <a:latin typeface="Arial Black" panose="020B0A04020102020204" pitchFamily="34" charset="0"/>
              </a:rPr>
              <a:t>Summary</a:t>
            </a:r>
          </a:p>
          <a:p>
            <a:pPr algn="ctr"/>
            <a:endParaRPr lang="en-CA" sz="3600" dirty="0">
              <a:latin typeface="Arial Black" panose="020B0A04020102020204" pitchFamily="34" charset="0"/>
            </a:endParaRPr>
          </a:p>
          <a:p>
            <a:pPr>
              <a:buFont typeface="Arial" pitchFamily="34" charset="0"/>
              <a:buChar char="•"/>
            </a:pPr>
            <a:r>
              <a:rPr lang="en-US" sz="3200" dirty="0" smtClean="0"/>
              <a:t> 	</a:t>
            </a:r>
            <a:r>
              <a:rPr lang="en-US" sz="2800" b="1" dirty="0" smtClean="0"/>
              <a:t>Brain development</a:t>
            </a:r>
            <a:r>
              <a:rPr lang="en-US" sz="2800" dirty="0" smtClean="0"/>
              <a:t>, coherence and inflammation 	prevention are </a:t>
            </a:r>
            <a:r>
              <a:rPr lang="en-US" sz="2800" b="1" dirty="0" smtClean="0"/>
              <a:t>essential</a:t>
            </a:r>
            <a:r>
              <a:rPr lang="en-US" sz="2800" dirty="0" smtClean="0"/>
              <a:t> to promote the well-being            	of children, youth and adults with ASD/DD.</a:t>
            </a:r>
          </a:p>
          <a:p>
            <a:endParaRPr lang="en-US" sz="2800" dirty="0" smtClean="0"/>
          </a:p>
          <a:p>
            <a:pPr>
              <a:buFont typeface="Arial" pitchFamily="34" charset="0"/>
              <a:buChar char="•"/>
            </a:pPr>
            <a:r>
              <a:rPr lang="en-US" sz="2800" dirty="0" smtClean="0"/>
              <a:t> 	</a:t>
            </a:r>
            <a:r>
              <a:rPr lang="en-US" sz="2800" b="1" dirty="0" smtClean="0"/>
              <a:t>Brain </a:t>
            </a:r>
            <a:r>
              <a:rPr lang="en-US" sz="2800" b="1" dirty="0"/>
              <a:t>development and coherence </a:t>
            </a:r>
            <a:r>
              <a:rPr lang="en-US" sz="2800" dirty="0"/>
              <a:t>are proven to </a:t>
            </a:r>
            <a:r>
              <a:rPr lang="en-US" sz="2800" dirty="0" smtClean="0"/>
              <a:t>	</a:t>
            </a:r>
            <a:r>
              <a:rPr lang="en-US" sz="2800" b="1" dirty="0" smtClean="0"/>
              <a:t>absolutely </a:t>
            </a:r>
            <a:r>
              <a:rPr lang="en-US" sz="2800" b="1" dirty="0"/>
              <a:t>be possible through mindfulness, </a:t>
            </a:r>
            <a:r>
              <a:rPr lang="en-US" sz="2800" b="1" dirty="0" smtClean="0"/>
              <a:t>	physical </a:t>
            </a:r>
            <a:r>
              <a:rPr lang="en-US" sz="2800" b="1" dirty="0"/>
              <a:t>exercise, nutrition </a:t>
            </a:r>
            <a:r>
              <a:rPr lang="en-US" sz="2800" dirty="0"/>
              <a:t>and other support </a:t>
            </a:r>
            <a:r>
              <a:rPr lang="en-US" sz="2800" dirty="0" smtClean="0"/>
              <a:t>	initiatives </a:t>
            </a:r>
            <a:r>
              <a:rPr lang="en-US" sz="2800" dirty="0"/>
              <a:t>as outlined in Need #1 – 15 BBABC Best </a:t>
            </a:r>
            <a:r>
              <a:rPr lang="en-US" sz="2800" dirty="0" smtClean="0"/>
              <a:t>	Practices/Tools.</a:t>
            </a:r>
            <a:endParaRPr lang="en-CA"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157192"/>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29</a:t>
            </a:fld>
            <a:endParaRPr lang="en-CA" sz="2000" dirty="0"/>
          </a:p>
        </p:txBody>
      </p:sp>
    </p:spTree>
    <p:extLst>
      <p:ext uri="{BB962C8B-B14F-4D97-AF65-F5344CB8AC3E}">
        <p14:creationId xmlns:p14="http://schemas.microsoft.com/office/powerpoint/2010/main" xmlns="" val="415761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044" y="0"/>
            <a:ext cx="12608891"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
            </a:pPr>
            <a:endParaRPr lang="en-CA" dirty="0"/>
          </a:p>
        </p:txBody>
      </p:sp>
      <p:sp>
        <p:nvSpPr>
          <p:cNvPr id="10" name="TextBox 9"/>
          <p:cNvSpPr txBox="1"/>
          <p:nvPr/>
        </p:nvSpPr>
        <p:spPr>
          <a:xfrm>
            <a:off x="642468" y="185780"/>
            <a:ext cx="11053740" cy="1815882"/>
          </a:xfrm>
          <a:prstGeom prst="rect">
            <a:avLst/>
          </a:prstGeom>
          <a:noFill/>
        </p:spPr>
        <p:txBody>
          <a:bodyPr wrap="square" rtlCol="0">
            <a:spAutoFit/>
          </a:bodyPr>
          <a:lstStyle/>
          <a:p>
            <a:pPr algn="ctr"/>
            <a:r>
              <a:rPr lang="en-CA" sz="2400" b="1" dirty="0" smtClean="0">
                <a:latin typeface="Arial Black" panose="020B0A04020102020204" pitchFamily="34" charset="0"/>
              </a:rPr>
              <a:t>Brain Coherence </a:t>
            </a:r>
            <a:r>
              <a:rPr lang="en-CA" sz="2800" b="1" dirty="0" smtClean="0"/>
              <a:t/>
            </a:r>
            <a:br>
              <a:rPr lang="en-CA" sz="2800" b="1" dirty="0" smtClean="0"/>
            </a:br>
            <a:r>
              <a:rPr lang="en-CA" sz="2400" b="1" dirty="0" smtClean="0"/>
              <a:t>i.e. Many Parts of the Brian ‘Talking’ to Each Other</a:t>
            </a:r>
          </a:p>
          <a:p>
            <a:pPr algn="ctr"/>
            <a:endParaRPr lang="en-CA" sz="3000" dirty="0">
              <a:latin typeface="Arial Black" panose="020B0A04020102020204" pitchFamily="34" charset="0"/>
            </a:endParaRPr>
          </a:p>
          <a:p>
            <a:pPr algn="ctr"/>
            <a:endParaRPr lang="en-CA" sz="3000" dirty="0">
              <a:latin typeface="Arial Black" panose="020B0A0402010202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194487" y="3439603"/>
            <a:ext cx="4766222" cy="2949016"/>
          </a:xfrm>
          <a:prstGeom prst="rect">
            <a:avLst/>
          </a:prstGeom>
        </p:spPr>
      </p:pic>
      <p:sp>
        <p:nvSpPr>
          <p:cNvPr id="13" name="TextBox 12"/>
          <p:cNvSpPr txBox="1"/>
          <p:nvPr/>
        </p:nvSpPr>
        <p:spPr>
          <a:xfrm>
            <a:off x="914281" y="1176694"/>
            <a:ext cx="10234489" cy="2523768"/>
          </a:xfrm>
          <a:prstGeom prst="rect">
            <a:avLst/>
          </a:prstGeom>
          <a:noFill/>
        </p:spPr>
        <p:txBody>
          <a:bodyPr wrap="square" rtlCol="0">
            <a:spAutoFit/>
          </a:bodyPr>
          <a:lstStyle/>
          <a:p>
            <a:r>
              <a:rPr lang="en-CA" sz="2000" b="1" i="1" dirty="0" smtClean="0"/>
              <a:t>“Like </a:t>
            </a:r>
            <a:r>
              <a:rPr lang="en-CA" sz="2000" b="1" i="1" dirty="0"/>
              <a:t>you, I need </a:t>
            </a:r>
            <a:r>
              <a:rPr lang="en-CA" sz="2000" b="1" i="1" dirty="0" smtClean="0"/>
              <a:t>to be able to understand and process information”.  </a:t>
            </a:r>
            <a:r>
              <a:rPr lang="en-CA" sz="2000" b="1" dirty="0" smtClean="0"/>
              <a:t>This requires optimal Brain Functioning e.g. </a:t>
            </a:r>
          </a:p>
          <a:p>
            <a:pPr lvl="4" algn="just">
              <a:buFont typeface="Wingdings" pitchFamily="2" charset="2"/>
              <a:buChar char="§"/>
            </a:pPr>
            <a:r>
              <a:rPr lang="en-CA" sz="2000" b="1" dirty="0" smtClean="0"/>
              <a:t>    </a:t>
            </a:r>
            <a:r>
              <a:rPr lang="en-CA" sz="2000" b="1" dirty="0" err="1" smtClean="0"/>
              <a:t>neurogenesis</a:t>
            </a:r>
            <a:r>
              <a:rPr lang="en-CA" sz="2000" b="1" dirty="0" smtClean="0"/>
              <a:t> (new neurons)</a:t>
            </a:r>
          </a:p>
          <a:p>
            <a:pPr lvl="4" algn="just">
              <a:buFont typeface="Wingdings" pitchFamily="2" charset="2"/>
              <a:buChar char="§"/>
            </a:pPr>
            <a:r>
              <a:rPr lang="en-CA" sz="2000" b="1" dirty="0" smtClean="0"/>
              <a:t>    </a:t>
            </a:r>
            <a:r>
              <a:rPr lang="en-CA" sz="2000" b="1" dirty="0" err="1" smtClean="0"/>
              <a:t>neuroplasticity</a:t>
            </a:r>
            <a:r>
              <a:rPr lang="en-CA" sz="2000" b="1" dirty="0" smtClean="0"/>
              <a:t> (more complete </a:t>
            </a:r>
            <a:r>
              <a:rPr lang="en-CA" sz="2000" b="1" dirty="0" err="1" smtClean="0"/>
              <a:t>neuro</a:t>
            </a:r>
            <a:r>
              <a:rPr lang="en-CA" sz="2000" b="1" dirty="0" smtClean="0"/>
              <a:t> networks)</a:t>
            </a:r>
          </a:p>
          <a:p>
            <a:pPr lvl="4" algn="just">
              <a:buFont typeface="Wingdings" pitchFamily="2" charset="2"/>
              <a:buChar char="§"/>
            </a:pPr>
            <a:r>
              <a:rPr lang="en-CA" sz="2000" b="1" dirty="0" smtClean="0"/>
              <a:t>    </a:t>
            </a:r>
            <a:r>
              <a:rPr lang="en-CA" sz="2000" b="1" dirty="0" err="1" smtClean="0"/>
              <a:t>neurostimulation</a:t>
            </a:r>
            <a:r>
              <a:rPr lang="en-CA" sz="2000" b="1" dirty="0" smtClean="0"/>
              <a:t> (brain firing)</a:t>
            </a:r>
          </a:p>
          <a:p>
            <a:pPr lvl="4" algn="just">
              <a:buFont typeface="Wingdings" pitchFamily="2" charset="2"/>
              <a:buChar char="§"/>
            </a:pPr>
            <a:r>
              <a:rPr lang="en-CA" sz="2000" b="1" dirty="0" smtClean="0"/>
              <a:t>    </a:t>
            </a:r>
            <a:r>
              <a:rPr lang="en-CA" sz="2000" b="1" dirty="0" err="1" smtClean="0"/>
              <a:t>neurochemicals</a:t>
            </a:r>
            <a:r>
              <a:rPr lang="en-CA" sz="2000" b="1" dirty="0" smtClean="0"/>
              <a:t> production (endorphins, dopamine, serotonin, </a:t>
            </a:r>
            <a:r>
              <a:rPr lang="en-CA" sz="2000" b="1" dirty="0" err="1" smtClean="0"/>
              <a:t>oxytocin</a:t>
            </a:r>
            <a:r>
              <a:rPr lang="en-CA" sz="2000" b="1" dirty="0" smtClean="0"/>
              <a:t>) </a:t>
            </a:r>
          </a:p>
          <a:p>
            <a:pPr algn="just"/>
            <a:endParaRPr lang="en-CA" sz="2000" dirty="0" smtClean="0"/>
          </a:p>
          <a:p>
            <a:pPr algn="just"/>
            <a:endParaRPr lang="en-CA"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7" name="Slide Number Placeholder 6"/>
          <p:cNvSpPr>
            <a:spLocks noGrp="1"/>
          </p:cNvSpPr>
          <p:nvPr>
            <p:ph type="sldNum" sz="quarter" idx="12"/>
          </p:nvPr>
        </p:nvSpPr>
        <p:spPr/>
        <p:txBody>
          <a:bodyPr/>
          <a:lstStyle/>
          <a:p>
            <a:fld id="{95412AF2-B6D4-498F-B348-BD70083F63F4}" type="slidenum">
              <a:rPr lang="en-CA" sz="2000" smtClean="0"/>
              <a:pPr/>
              <a:t>3</a:t>
            </a:fld>
            <a:endParaRPr lang="en-CA" sz="2000" dirty="0"/>
          </a:p>
        </p:txBody>
      </p:sp>
    </p:spTree>
    <p:extLst>
      <p:ext uri="{BB962C8B-B14F-4D97-AF65-F5344CB8AC3E}">
        <p14:creationId xmlns:p14="http://schemas.microsoft.com/office/powerpoint/2010/main" xmlns="" val="8358502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ainwaves mind states chart"/>
          <p:cNvPicPr/>
          <p:nvPr/>
        </p:nvPicPr>
        <p:blipFill>
          <a:blip r:embed="rId2" cstate="print"/>
          <a:srcRect/>
          <a:stretch>
            <a:fillRect/>
          </a:stretch>
        </p:blipFill>
        <p:spPr bwMode="auto">
          <a:xfrm>
            <a:off x="3121735" y="1261242"/>
            <a:ext cx="5913998" cy="4698125"/>
          </a:xfrm>
          <a:prstGeom prst="rect">
            <a:avLst/>
          </a:prstGeom>
          <a:noFill/>
          <a:ln w="9525">
            <a:noFill/>
            <a:miter lim="800000"/>
            <a:headEnd/>
            <a:tailEnd/>
          </a:ln>
        </p:spPr>
      </p:pic>
      <p:sp>
        <p:nvSpPr>
          <p:cNvPr id="6" name="TextBox 5"/>
          <p:cNvSpPr txBox="1"/>
          <p:nvPr/>
        </p:nvSpPr>
        <p:spPr>
          <a:xfrm>
            <a:off x="626705" y="6027004"/>
            <a:ext cx="11053740" cy="830997"/>
          </a:xfrm>
          <a:prstGeom prst="rect">
            <a:avLst/>
          </a:prstGeom>
          <a:noFill/>
        </p:spPr>
        <p:txBody>
          <a:bodyPr wrap="square" rtlCol="0">
            <a:spAutoFit/>
          </a:bodyPr>
          <a:lstStyle/>
          <a:p>
            <a:pPr algn="ctr"/>
            <a:r>
              <a:rPr lang="en-CA" sz="1600" b="1" dirty="0" smtClean="0">
                <a:latin typeface="Arial Black" panose="020B0A04020102020204" pitchFamily="34" charset="0"/>
              </a:rPr>
              <a:t>Resting State EEG Abnormalities Including Enhanced Power </a:t>
            </a:r>
          </a:p>
          <a:p>
            <a:pPr algn="ctr"/>
            <a:r>
              <a:rPr lang="en-CA" sz="1600" b="1" dirty="0" smtClean="0">
                <a:latin typeface="Arial Black" panose="020B0A04020102020204" pitchFamily="34" charset="0"/>
              </a:rPr>
              <a:t>in the Left Hemisphere of The Brain is Shown in ASD</a:t>
            </a:r>
          </a:p>
          <a:p>
            <a:pPr algn="ctr"/>
            <a:r>
              <a:rPr lang="en-CA" sz="1600" dirty="0" smtClean="0">
                <a:latin typeface="Arial" panose="020B0604020202020204" pitchFamily="34" charset="0"/>
                <a:cs typeface="Arial" panose="020B0604020202020204" pitchFamily="34" charset="0"/>
              </a:rPr>
              <a:t>(Journal of Neurodevelopmental Disorders 2013, 5:24)</a:t>
            </a:r>
            <a:endParaRPr lang="en-CA" sz="1600" dirty="0">
              <a:latin typeface="Arial" panose="020B0604020202020204" pitchFamily="34" charset="0"/>
              <a:cs typeface="Arial" panose="020B0604020202020204" pitchFamily="34" charset="0"/>
            </a:endParaRPr>
          </a:p>
        </p:txBody>
      </p:sp>
      <p:sp>
        <p:nvSpPr>
          <p:cNvPr id="7" name="TextBox 6"/>
          <p:cNvSpPr txBox="1"/>
          <p:nvPr/>
        </p:nvSpPr>
        <p:spPr>
          <a:xfrm>
            <a:off x="267978" y="204952"/>
            <a:ext cx="11633439" cy="707886"/>
          </a:xfrm>
          <a:prstGeom prst="rect">
            <a:avLst/>
          </a:prstGeom>
          <a:noFill/>
        </p:spPr>
        <p:txBody>
          <a:bodyPr wrap="square" rtlCol="0">
            <a:spAutoFit/>
          </a:bodyPr>
          <a:lstStyle/>
          <a:p>
            <a:pPr algn="ctr"/>
            <a:r>
              <a:rPr lang="en-CA" sz="2400" dirty="0" smtClean="0">
                <a:latin typeface="Arial Black" pitchFamily="34" charset="0"/>
              </a:rPr>
              <a:t>Brain Coherence Balancing &amp; Inflammation Regulation</a:t>
            </a:r>
          </a:p>
          <a:p>
            <a:pPr algn="ctr"/>
            <a:r>
              <a:rPr lang="en-CA" sz="1600" dirty="0" smtClean="0">
                <a:latin typeface="Arial Black" pitchFamily="34" charset="0"/>
              </a:rPr>
              <a:t>ASD Neurological Abnormalities</a:t>
            </a:r>
            <a:endParaRPr lang="en-CA" sz="1600" dirty="0">
              <a:latin typeface="Arial Black" pitchFamily="34" charset="0"/>
            </a:endParaRPr>
          </a:p>
        </p:txBody>
      </p:sp>
      <p:sp>
        <p:nvSpPr>
          <p:cNvPr id="9" name="TextBox 8"/>
          <p:cNvSpPr txBox="1"/>
          <p:nvPr/>
        </p:nvSpPr>
        <p:spPr>
          <a:xfrm>
            <a:off x="3105403" y="835572"/>
            <a:ext cx="5895535" cy="369332"/>
          </a:xfrm>
          <a:prstGeom prst="rect">
            <a:avLst/>
          </a:prstGeom>
          <a:noFill/>
        </p:spPr>
        <p:txBody>
          <a:bodyPr wrap="square" rtlCol="0">
            <a:spAutoFit/>
          </a:bodyPr>
          <a:lstStyle/>
          <a:p>
            <a:r>
              <a:rPr lang="en-CA" b="1" i="1" dirty="0" smtClean="0"/>
              <a:t>                                 </a:t>
            </a:r>
            <a:r>
              <a:rPr lang="en-CA" sz="1600" b="1" i="1" dirty="0" smtClean="0">
                <a:latin typeface="Arial Black" pitchFamily="34" charset="0"/>
              </a:rPr>
              <a:t>Left              Right</a:t>
            </a:r>
            <a:endParaRPr lang="en-CA" sz="1600" b="1" i="1" dirty="0">
              <a:latin typeface="Arial Black"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10" name="Slide Number Placeholder 9"/>
          <p:cNvSpPr>
            <a:spLocks noGrp="1"/>
          </p:cNvSpPr>
          <p:nvPr>
            <p:ph type="sldNum" sz="quarter" idx="12"/>
          </p:nvPr>
        </p:nvSpPr>
        <p:spPr/>
        <p:txBody>
          <a:bodyPr/>
          <a:lstStyle/>
          <a:p>
            <a:fld id="{95412AF2-B6D4-498F-B348-BD70083F63F4}" type="slidenum">
              <a:rPr lang="en-CA" sz="2000" smtClean="0"/>
              <a:pPr/>
              <a:t>4</a:t>
            </a:fld>
            <a:endParaRPr lang="en-CA" sz="2000" dirty="0"/>
          </a:p>
        </p:txBody>
      </p:sp>
    </p:spTree>
    <p:extLst>
      <p:ext uri="{BB962C8B-B14F-4D97-AF65-F5344CB8AC3E}">
        <p14:creationId xmlns:p14="http://schemas.microsoft.com/office/powerpoint/2010/main" xmlns="" val="3512526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4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smtClean="0">
              <a:solidFill>
                <a:srgbClr val="9A4E15"/>
              </a:solidFill>
              <a:latin typeface="Aharoni" pitchFamily="2" charset="-79"/>
              <a:cs typeface="Aharoni" pitchFamily="2" charset="-79"/>
            </a:endParaRPr>
          </a:p>
        </p:txBody>
      </p:sp>
      <p:sp>
        <p:nvSpPr>
          <p:cNvPr id="4" name="Rectangle 3"/>
          <p:cNvSpPr/>
          <p:nvPr/>
        </p:nvSpPr>
        <p:spPr>
          <a:xfrm>
            <a:off x="1190692" y="627491"/>
            <a:ext cx="9312909" cy="1938992"/>
          </a:xfrm>
          <a:prstGeom prst="rect">
            <a:avLst/>
          </a:prstGeom>
        </p:spPr>
        <p:txBody>
          <a:bodyPr wrap="square">
            <a:spAutoFit/>
          </a:bodyPr>
          <a:lstStyle/>
          <a:p>
            <a:pPr algn="ctr"/>
            <a:r>
              <a:rPr lang="en-CA" sz="4800" b="1" i="1" dirty="0">
                <a:solidFill>
                  <a:srgbClr val="9A4E15"/>
                </a:solidFill>
                <a:latin typeface="Aharoni" pitchFamily="2" charset="-79"/>
                <a:cs typeface="Aharoni" pitchFamily="2" charset="-79"/>
              </a:rPr>
              <a:t>A </a:t>
            </a:r>
            <a:r>
              <a:rPr lang="en-CA" sz="4800" b="1" i="1" dirty="0" smtClean="0">
                <a:solidFill>
                  <a:srgbClr val="9A4E15"/>
                </a:solidFill>
                <a:latin typeface="Aharoni" pitchFamily="2" charset="-79"/>
                <a:cs typeface="Aharoni" pitchFamily="2" charset="-79"/>
              </a:rPr>
              <a:t>Main </a:t>
            </a:r>
            <a:r>
              <a:rPr lang="en-CA" sz="4800" b="1" i="1" dirty="0">
                <a:solidFill>
                  <a:srgbClr val="9A4E15"/>
                </a:solidFill>
                <a:latin typeface="Aharoni" pitchFamily="2" charset="-79"/>
                <a:cs typeface="Aharoni" pitchFamily="2" charset="-79"/>
              </a:rPr>
              <a:t>CCS Focus</a:t>
            </a:r>
          </a:p>
          <a:p>
            <a:pPr algn="ctr"/>
            <a:r>
              <a:rPr lang="en-CA" sz="3600" b="1" i="1" dirty="0" smtClean="0">
                <a:latin typeface="Aharoni" pitchFamily="2" charset="-79"/>
                <a:cs typeface="Aharoni" pitchFamily="2" charset="-79"/>
              </a:rPr>
              <a:t>Mindful Neuro Development for Supporters and People with ASD/DD</a:t>
            </a: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59702" y="5229200"/>
            <a:ext cx="1500677" cy="1116155"/>
          </a:xfrm>
          <a:prstGeom prst="rect">
            <a:avLst/>
          </a:prstGeom>
        </p:spPr>
      </p:pic>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175217" y="2930144"/>
            <a:ext cx="3839980" cy="3395472"/>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5</a:t>
            </a:fld>
            <a:endParaRPr lang="en-CA" sz="2000" dirty="0"/>
          </a:p>
        </p:txBody>
      </p:sp>
    </p:spTree>
    <p:extLst>
      <p:ext uri="{BB962C8B-B14F-4D97-AF65-F5344CB8AC3E}">
        <p14:creationId xmlns="" xmlns:p14="http://schemas.microsoft.com/office/powerpoint/2010/main" val="1757759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mtClean="0"/>
              <a:t>JJanuary 11, 2016</a:t>
            </a:r>
            <a:endParaRPr lang="en-CA" dirty="0"/>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smtClean="0">
                <a:solidFill>
                  <a:srgbClr val="9A4E15"/>
                </a:solidFill>
              </a:rPr>
              <a:t>Potential for Well-being for People with Developmental Disabilities</a:t>
            </a:r>
            <a:endParaRPr lang="en-CA" sz="3200" dirty="0">
              <a:solidFill>
                <a:srgbClr val="9A4E15"/>
              </a:solidFill>
            </a:endParaRPr>
          </a:p>
        </p:txBody>
      </p:sp>
      <p:sp>
        <p:nvSpPr>
          <p:cNvPr id="4" name="TextBox 3"/>
          <p:cNvSpPr txBox="1"/>
          <p:nvPr/>
        </p:nvSpPr>
        <p:spPr>
          <a:xfrm>
            <a:off x="814874" y="1466966"/>
            <a:ext cx="10088983" cy="4524315"/>
          </a:xfrm>
          <a:prstGeom prst="rect">
            <a:avLst/>
          </a:prstGeom>
          <a:noFill/>
        </p:spPr>
        <p:txBody>
          <a:bodyPr wrap="square" rtlCol="0">
            <a:spAutoFit/>
          </a:bodyPr>
          <a:lstStyle/>
          <a:p>
            <a:pPr algn="just"/>
            <a:r>
              <a:rPr lang="en-US" sz="3200" dirty="0" smtClean="0"/>
              <a:t>Neuroscience is generally in agreement that for most people with developmental disabilities, reduced brain information transfer that contributes to deficits in executive function, understanding what others are thinking and some lack of empathy, in great part are a consequence of local over-connectivity and long range under-connectivity. </a:t>
            </a:r>
          </a:p>
          <a:p>
            <a:pPr algn="just"/>
            <a:endParaRPr lang="en-US" sz="3200" b="1" dirty="0" smtClean="0"/>
          </a:p>
          <a:p>
            <a:pPr algn="ctr"/>
            <a:endParaRPr lang="en-CA" sz="3200" b="1" dirty="0"/>
          </a:p>
          <a:p>
            <a:pPr lvl="0"/>
            <a:endParaRPr lang="en-US" sz="3200"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pic>
        <p:nvPicPr>
          <p:cNvPr id="6" name="Picture 5"/>
          <p:cNvPicPr/>
          <p:nvPr/>
        </p:nvPicPr>
        <p:blipFill>
          <a:blip r:embed="rId3" cstate="print"/>
          <a:stretch>
            <a:fillRect/>
          </a:stretch>
        </p:blipFill>
        <p:spPr>
          <a:xfrm>
            <a:off x="3099293" y="4581128"/>
            <a:ext cx="5633622" cy="2121353"/>
          </a:xfrm>
          <a:prstGeom prst="rect">
            <a:avLst/>
          </a:prstGeom>
        </p:spPr>
      </p:pic>
      <p:sp>
        <p:nvSpPr>
          <p:cNvPr id="7" name="Slide Number Placeholder 6"/>
          <p:cNvSpPr>
            <a:spLocks noGrp="1"/>
          </p:cNvSpPr>
          <p:nvPr>
            <p:ph type="sldNum" sz="quarter" idx="12"/>
          </p:nvPr>
        </p:nvSpPr>
        <p:spPr/>
        <p:txBody>
          <a:bodyPr/>
          <a:lstStyle/>
          <a:p>
            <a:fld id="{95412AF2-B6D4-498F-B348-BD70083F63F4}" type="slidenum">
              <a:rPr lang="en-CA" sz="2000" smtClean="0"/>
              <a:pPr/>
              <a:t>6</a:t>
            </a:fld>
            <a:endParaRPr lang="en-CA"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JJanuary 11, 2016</a:t>
            </a:r>
            <a:endParaRPr lang="en-CA" dirty="0"/>
          </a:p>
        </p:txBody>
      </p:sp>
      <p:sp>
        <p:nvSpPr>
          <p:cNvPr id="3" name="Rectangle 2"/>
          <p:cNvSpPr/>
          <p:nvPr/>
        </p:nvSpPr>
        <p:spPr>
          <a:xfrm>
            <a:off x="776076" y="494675"/>
            <a:ext cx="10248452" cy="707886"/>
          </a:xfrm>
          <a:prstGeom prst="rect">
            <a:avLst/>
          </a:prstGeom>
        </p:spPr>
        <p:txBody>
          <a:bodyPr wrap="square">
            <a:spAutoFit/>
          </a:bodyPr>
          <a:lstStyle/>
          <a:p>
            <a:r>
              <a:rPr lang="en-US" sz="4000" b="1" i="1" dirty="0" smtClean="0">
                <a:solidFill>
                  <a:srgbClr val="9A4E15"/>
                </a:solidFill>
              </a:rPr>
              <a:t>However:</a:t>
            </a:r>
            <a:endParaRPr lang="en-CA" sz="4000" dirty="0">
              <a:solidFill>
                <a:srgbClr val="9A4E15"/>
              </a:solidFill>
            </a:endParaRPr>
          </a:p>
        </p:txBody>
      </p:sp>
      <p:sp>
        <p:nvSpPr>
          <p:cNvPr id="4" name="TextBox 3"/>
          <p:cNvSpPr txBox="1"/>
          <p:nvPr/>
        </p:nvSpPr>
        <p:spPr>
          <a:xfrm>
            <a:off x="766614" y="1388292"/>
            <a:ext cx="10369151" cy="5226265"/>
          </a:xfrm>
          <a:prstGeom prst="rect">
            <a:avLst/>
          </a:prstGeom>
          <a:noFill/>
        </p:spPr>
        <p:txBody>
          <a:bodyPr wrap="square" rtlCol="0">
            <a:spAutoFit/>
          </a:bodyPr>
          <a:lstStyle/>
          <a:p>
            <a:pPr algn="just"/>
            <a:r>
              <a:rPr lang="en-US" sz="3200" dirty="0" smtClean="0"/>
              <a:t>Neuroscience also near unanimously concurs that </a:t>
            </a:r>
            <a:r>
              <a:rPr lang="en-US" sz="3200" b="1" dirty="0" err="1" smtClean="0"/>
              <a:t>neurogenesis</a:t>
            </a:r>
            <a:r>
              <a:rPr lang="en-US" sz="3200" b="1" dirty="0" smtClean="0"/>
              <a:t>, </a:t>
            </a:r>
            <a:r>
              <a:rPr lang="en-US" sz="3200" b="1" dirty="0" err="1" smtClean="0"/>
              <a:t>neuroelectric</a:t>
            </a:r>
            <a:r>
              <a:rPr lang="en-US" sz="3200" b="1" dirty="0" smtClean="0"/>
              <a:t> stimulation, </a:t>
            </a:r>
            <a:r>
              <a:rPr lang="en-US" sz="3200" b="1" dirty="0" err="1" smtClean="0"/>
              <a:t>neurochemicals</a:t>
            </a:r>
            <a:r>
              <a:rPr lang="en-US" sz="3200" b="1" dirty="0" smtClean="0"/>
              <a:t> production, and </a:t>
            </a:r>
            <a:r>
              <a:rPr lang="en-US" sz="3200" b="1" dirty="0" err="1" smtClean="0"/>
              <a:t>neuroplasticity</a:t>
            </a:r>
            <a:r>
              <a:rPr lang="en-US" sz="3200" dirty="0" smtClean="0"/>
              <a:t> are, with appropriate training and conditioning, not only possible but highly </a:t>
            </a:r>
            <a:r>
              <a:rPr lang="en-US" sz="3200" b="1" dirty="0" smtClean="0"/>
              <a:t>predictable</a:t>
            </a:r>
            <a:r>
              <a:rPr lang="en-US" sz="3200" dirty="0" smtClean="0"/>
              <a:t> to measurably enhance cognition, empathy and emotional self regulation.</a:t>
            </a:r>
          </a:p>
          <a:p>
            <a:endParaRPr lang="en-US" sz="2600" dirty="0" smtClean="0"/>
          </a:p>
          <a:p>
            <a:r>
              <a:rPr lang="en-US" sz="2600" dirty="0" smtClean="0"/>
              <a:t>Reference:</a:t>
            </a:r>
          </a:p>
          <a:p>
            <a:r>
              <a:rPr lang="en-US" sz="2600" dirty="0" smtClean="0"/>
              <a:t>	N. </a:t>
            </a:r>
            <a:r>
              <a:rPr lang="en-US" sz="2600" dirty="0" err="1" smtClean="0"/>
              <a:t>Doidge</a:t>
            </a:r>
            <a:r>
              <a:rPr lang="en-US" sz="2600" dirty="0" smtClean="0"/>
              <a:t> – </a:t>
            </a:r>
            <a:r>
              <a:rPr lang="en-US" sz="2600" i="1" dirty="0" smtClean="0"/>
              <a:t>The Brain’s Way of Healing</a:t>
            </a:r>
          </a:p>
          <a:p>
            <a:r>
              <a:rPr lang="en-US" sz="2600" dirty="0" smtClean="0"/>
              <a:t>	D. Siegel – </a:t>
            </a:r>
            <a:r>
              <a:rPr lang="en-US" sz="2600" i="1" dirty="0" smtClean="0"/>
              <a:t>The Mindful Brain </a:t>
            </a:r>
          </a:p>
          <a:p>
            <a:r>
              <a:rPr lang="en-US" sz="2600" dirty="0" smtClean="0"/>
              <a:t>	D. </a:t>
            </a:r>
            <a:r>
              <a:rPr lang="en-US" sz="2600" dirty="0" err="1" smtClean="0"/>
              <a:t>Eagleman</a:t>
            </a:r>
            <a:r>
              <a:rPr lang="en-US" sz="2600" dirty="0" smtClean="0"/>
              <a:t> – </a:t>
            </a:r>
            <a:r>
              <a:rPr lang="en-US" sz="2600" i="1" dirty="0" smtClean="0"/>
              <a:t>The Brain</a:t>
            </a:r>
            <a:r>
              <a:rPr lang="en-US" sz="3200" dirty="0" smtClean="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157192"/>
            <a:ext cx="1500677" cy="1116155"/>
          </a:xfrm>
          <a:prstGeom prst="rect">
            <a:avLst/>
          </a:prstGeom>
        </p:spPr>
      </p:pic>
      <p:sp>
        <p:nvSpPr>
          <p:cNvPr id="6" name="Slide Number Placeholder 5"/>
          <p:cNvSpPr>
            <a:spLocks noGrp="1"/>
          </p:cNvSpPr>
          <p:nvPr>
            <p:ph type="sldNum" sz="quarter" idx="12"/>
          </p:nvPr>
        </p:nvSpPr>
        <p:spPr>
          <a:xfrm>
            <a:off x="8471470" y="6309320"/>
            <a:ext cx="2844430" cy="365125"/>
          </a:xfrm>
        </p:spPr>
        <p:txBody>
          <a:bodyPr/>
          <a:lstStyle/>
          <a:p>
            <a:fld id="{95412AF2-B6D4-498F-B348-BD70083F63F4}" type="slidenum">
              <a:rPr lang="en-CA" sz="2000" smtClean="0"/>
              <a:pPr/>
              <a:t>7</a:t>
            </a:fld>
            <a:endParaRPr lang="en-CA"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JJanuary 11, 2016</a:t>
            </a:r>
            <a:endParaRPr lang="en-CA" dirty="0"/>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smtClean="0">
                <a:solidFill>
                  <a:srgbClr val="9A4E15"/>
                </a:solidFill>
              </a:rPr>
              <a:t>Could This Indicate Potential for Well-being?</a:t>
            </a:r>
            <a:endParaRPr lang="en-CA" sz="3200" dirty="0">
              <a:solidFill>
                <a:srgbClr val="9A4E15"/>
              </a:solidFill>
            </a:endParaRPr>
          </a:p>
        </p:txBody>
      </p:sp>
      <p:sp>
        <p:nvSpPr>
          <p:cNvPr id="4" name="TextBox 3"/>
          <p:cNvSpPr txBox="1"/>
          <p:nvPr/>
        </p:nvSpPr>
        <p:spPr>
          <a:xfrm>
            <a:off x="818601" y="1270330"/>
            <a:ext cx="10333500" cy="523220"/>
          </a:xfrm>
          <a:prstGeom prst="rect">
            <a:avLst/>
          </a:prstGeom>
          <a:noFill/>
        </p:spPr>
        <p:txBody>
          <a:bodyPr wrap="square" rtlCol="0">
            <a:spAutoFit/>
          </a:bodyPr>
          <a:lstStyle/>
          <a:p>
            <a:pPr algn="ctr"/>
            <a:r>
              <a:rPr lang="en-US" sz="2800" b="1" dirty="0" smtClean="0"/>
              <a:t>In 2007, Neurosurgeons removed half of Cameron Mott’s Brain</a:t>
            </a: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157192"/>
            <a:ext cx="1500677" cy="1116155"/>
          </a:xfrm>
          <a:prstGeom prst="rect">
            <a:avLst/>
          </a:prstGeom>
        </p:spPr>
      </p:pic>
      <p:sp>
        <p:nvSpPr>
          <p:cNvPr id="6" name="TextBox 5"/>
          <p:cNvSpPr txBox="1"/>
          <p:nvPr/>
        </p:nvSpPr>
        <p:spPr>
          <a:xfrm>
            <a:off x="864669" y="4208461"/>
            <a:ext cx="9911057" cy="1938992"/>
          </a:xfrm>
          <a:prstGeom prst="rect">
            <a:avLst/>
          </a:prstGeom>
          <a:noFill/>
        </p:spPr>
        <p:txBody>
          <a:bodyPr wrap="square" rtlCol="0">
            <a:spAutoFit/>
          </a:bodyPr>
          <a:lstStyle/>
          <a:p>
            <a:pPr algn="just"/>
            <a:r>
              <a:rPr lang="en-US" sz="2400" b="1" dirty="0" smtClean="0"/>
              <a:t>The Results:</a:t>
            </a:r>
          </a:p>
          <a:p>
            <a:r>
              <a:rPr lang="en-US" sz="2400" dirty="0" smtClean="0"/>
              <a:t>Aside from some weakening on one side of her body, she is indistinguishable         from her classmates.  She is a good student and participates in sports.</a:t>
            </a:r>
          </a:p>
          <a:p>
            <a:pPr algn="just"/>
            <a:endParaRPr lang="en-US" sz="2400" dirty="0" smtClean="0"/>
          </a:p>
          <a:p>
            <a:pPr algn="just"/>
            <a:r>
              <a:rPr lang="en-US" sz="2400" dirty="0" smtClean="0"/>
              <a:t>(Reference D. </a:t>
            </a:r>
            <a:r>
              <a:rPr lang="en-US" sz="2400" dirty="0" err="1" smtClean="0"/>
              <a:t>Eagleman</a:t>
            </a:r>
            <a:r>
              <a:rPr lang="en-US" sz="2400" dirty="0" smtClean="0"/>
              <a:t> </a:t>
            </a:r>
            <a:r>
              <a:rPr lang="en-US" sz="2400" i="1" dirty="0" smtClean="0"/>
              <a:t>The Brain)</a:t>
            </a:r>
          </a:p>
        </p:txBody>
      </p:sp>
      <p:pic>
        <p:nvPicPr>
          <p:cNvPr id="7" name="Picture 6"/>
          <p:cNvPicPr/>
          <p:nvPr/>
        </p:nvPicPr>
        <p:blipFill rotWithShape="1">
          <a:blip r:embed="rId3"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l="15865" t="27243" r="17789" b="51705"/>
          <a:stretch/>
        </p:blipFill>
        <p:spPr bwMode="auto">
          <a:xfrm>
            <a:off x="3432857" y="1974666"/>
            <a:ext cx="5218386" cy="2143125"/>
          </a:xfrm>
          <a:prstGeom prst="rect">
            <a:avLst/>
          </a:prstGeom>
          <a:ln>
            <a:noFill/>
          </a:ln>
          <a:extLst>
            <a:ext uri="{53640926-AAD7-44D8-BBD7-CCE9431645EC}">
              <a14:shadowObscured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a:ext>
          </a:extLst>
        </p:spPr>
      </p:pic>
      <p:sp>
        <p:nvSpPr>
          <p:cNvPr id="8" name="Slide Number Placeholder 7"/>
          <p:cNvSpPr>
            <a:spLocks noGrp="1"/>
          </p:cNvSpPr>
          <p:nvPr>
            <p:ph type="sldNum" sz="quarter" idx="12"/>
          </p:nvPr>
        </p:nvSpPr>
        <p:spPr/>
        <p:txBody>
          <a:bodyPr/>
          <a:lstStyle/>
          <a:p>
            <a:fld id="{95412AF2-B6D4-498F-B348-BD70083F63F4}" type="slidenum">
              <a:rPr lang="en-CA" sz="2000" smtClean="0"/>
              <a:pPr/>
              <a:t>8</a:t>
            </a:fld>
            <a:endParaRPr lang="en-CA"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JJanuary 11, 2016</a:t>
            </a:r>
            <a:endParaRPr lang="en-CA" dirty="0"/>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smtClean="0">
                <a:solidFill>
                  <a:srgbClr val="9A4E15"/>
                </a:solidFill>
              </a:rPr>
              <a:t>Neuroscience and Gastrointestinal (GI) Research Conclusions</a:t>
            </a:r>
            <a:endParaRPr lang="en-CA" sz="3200" dirty="0">
              <a:solidFill>
                <a:srgbClr val="9A4E15"/>
              </a:solidFill>
            </a:endParaRPr>
          </a:p>
        </p:txBody>
      </p:sp>
      <p:sp>
        <p:nvSpPr>
          <p:cNvPr id="4" name="TextBox 3"/>
          <p:cNvSpPr txBox="1"/>
          <p:nvPr/>
        </p:nvSpPr>
        <p:spPr>
          <a:xfrm>
            <a:off x="1270670" y="1556792"/>
            <a:ext cx="9716893" cy="4493538"/>
          </a:xfrm>
          <a:prstGeom prst="rect">
            <a:avLst/>
          </a:prstGeom>
          <a:noFill/>
        </p:spPr>
        <p:txBody>
          <a:bodyPr wrap="square" rtlCol="0">
            <a:spAutoFit/>
          </a:bodyPr>
          <a:lstStyle/>
          <a:p>
            <a:pPr algn="just"/>
            <a:r>
              <a:rPr lang="en-US" sz="2800" b="1" dirty="0" smtClean="0">
                <a:solidFill>
                  <a:srgbClr val="9A4E28"/>
                </a:solidFill>
              </a:rPr>
              <a:t>Hundreds of Studies Indicate:</a:t>
            </a:r>
          </a:p>
          <a:p>
            <a:pPr algn="just"/>
            <a:endParaRPr lang="en-US" sz="3200" dirty="0" smtClean="0"/>
          </a:p>
          <a:p>
            <a:pPr marL="514350" indent="-514350">
              <a:buAutoNum type="arabicPeriod"/>
            </a:pPr>
            <a:r>
              <a:rPr lang="en-US" sz="2800" dirty="0" smtClean="0"/>
              <a:t>No evidence to suggest that the Brain and GI of people with developmental disabilities cannot heal, grow and develop.</a:t>
            </a:r>
          </a:p>
          <a:p>
            <a:endParaRPr lang="en-US" sz="2800" dirty="0" smtClean="0"/>
          </a:p>
          <a:p>
            <a:pPr marL="514350" indent="-514350">
              <a:buAutoNum type="arabicPeriod" startAt="2"/>
            </a:pPr>
            <a:r>
              <a:rPr lang="en-US" sz="2800" dirty="0" smtClean="0"/>
              <a:t>Evidence that the Brain and GI can heal, grow and </a:t>
            </a:r>
          </a:p>
          <a:p>
            <a:pPr marL="514350" indent="-514350"/>
            <a:r>
              <a:rPr lang="en-US" sz="2800" dirty="0" smtClean="0"/>
              <a:t>      develop with appropriate (CCS type) training and conditions.</a:t>
            </a:r>
          </a:p>
          <a:p>
            <a:pPr marL="514350" indent="-514350"/>
            <a:endParaRPr lang="en-US" sz="2800" dirty="0" smtClean="0"/>
          </a:p>
          <a:p>
            <a:pPr marL="514350" indent="-514350"/>
            <a:r>
              <a:rPr lang="en-US" sz="2600" dirty="0" smtClean="0"/>
              <a:t>	</a:t>
            </a:r>
            <a:r>
              <a:rPr lang="en-US" sz="2400" dirty="0" smtClean="0"/>
              <a:t>(Reference above Bibliography) </a:t>
            </a:r>
            <a:endParaRPr lang="en-CA" sz="2400" b="1" dirty="0"/>
          </a:p>
          <a:p>
            <a:pPr lvl="0"/>
            <a:endParaRPr lang="en-US" sz="3200"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9</a:t>
            </a:fld>
            <a:endParaRPr lang="en-CA"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5735</TotalTime>
  <Words>1607</Words>
  <Application>Microsoft Office PowerPoint</Application>
  <PresentationFormat>Custom</PresentationFormat>
  <Paragraphs>183</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Joanne</cp:lastModifiedBy>
  <cp:revision>36</cp:revision>
  <dcterms:created xsi:type="dcterms:W3CDTF">2017-07-02T18:00:11Z</dcterms:created>
  <dcterms:modified xsi:type="dcterms:W3CDTF">2021-01-27T06:36:29Z</dcterms:modified>
</cp:coreProperties>
</file>