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62" r:id="rId2"/>
    <p:sldId id="361" r:id="rId3"/>
    <p:sldId id="333" r:id="rId4"/>
    <p:sldId id="379" r:id="rId5"/>
    <p:sldId id="381" r:id="rId6"/>
    <p:sldId id="335" r:id="rId7"/>
    <p:sldId id="364" r:id="rId8"/>
    <p:sldId id="338" r:id="rId9"/>
    <p:sldId id="366" r:id="rId10"/>
    <p:sldId id="368" r:id="rId11"/>
    <p:sldId id="370" r:id="rId12"/>
    <p:sldId id="372" r:id="rId13"/>
    <p:sldId id="375" r:id="rId14"/>
    <p:sldId id="377" r:id="rId15"/>
    <p:sldId id="339" r:id="rId16"/>
    <p:sldId id="341" r:id="rId17"/>
    <p:sldId id="344" r:id="rId18"/>
    <p:sldId id="345" r:id="rId19"/>
    <p:sldId id="348" r:id="rId20"/>
    <p:sldId id="349" r:id="rId21"/>
    <p:sldId id="352" r:id="rId22"/>
    <p:sldId id="353" r:id="rId23"/>
    <p:sldId id="355" r:id="rId24"/>
    <p:sldId id="357" r:id="rId25"/>
    <p:sldId id="359" r:id="rId26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E15"/>
    <a:srgbClr val="FF9999"/>
    <a:srgbClr val="C3AD05"/>
    <a:srgbClr val="827D0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7" autoAdjust="0"/>
  </p:normalViewPr>
  <p:slideViewPr>
    <p:cSldViewPr snapToGrid="0">
      <p:cViewPr>
        <p:scale>
          <a:sx n="100" d="100"/>
          <a:sy n="100" d="100"/>
        </p:scale>
        <p:origin x="-906" y="-31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4A24C165-7F6E-4935-B64B-FDAE19537F02}" type="datetimeFigureOut">
              <a:rPr lang="en-CA" smtClean="0"/>
              <a:pPr/>
              <a:t>2021-01-27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06E3943E-622F-465B-A662-529B5145C81B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66341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FE9D4-78C8-43A0-BD41-021821486FD7}" type="slidenum">
              <a:rPr lang="en-CA" smtClean="0"/>
              <a:pPr/>
              <a:t>4</a:t>
            </a:fld>
            <a:endParaRPr lang="en-C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FE9D4-78C8-43A0-BD41-021821486FD7}" type="slidenum">
              <a:rPr lang="en-CA" smtClean="0"/>
              <a:pPr/>
              <a:t>5</a:t>
            </a:fld>
            <a:endParaRPr lang="en-C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7513" y="701675"/>
            <a:ext cx="6242050" cy="3511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FE9D4-78C8-43A0-BD41-021821486FD7}" type="slidenum">
              <a:rPr lang="en-CA" smtClean="0"/>
              <a:pPr/>
              <a:t>12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3933831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1DAF-404B-4DF8-991D-9CEFB927D44A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117626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5514-903E-42F3-A999-AEF7366B8B87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1737336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A57E6-324C-40E6-A3A3-46671EA559C1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40628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1F7C-9496-473E-B600-1E888073347F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62834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783E-B171-4469-8055-9C81048DE22E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72009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5E3A-C461-472B-8D34-987D663BE732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72456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2063-2AA9-4030-A64E-25756FFA9994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137918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58DA2-BB0D-4F2A-A119-F27C049E1FF4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73740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706A-D1A8-4DD3-9C34-39F28B9A980F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43648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8D0E-7795-495D-A896-3E92961CB012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67753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5E4E-AF6D-4464-9FAD-3A2E260F7484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160451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CB184-8E46-45E8-894B-7A4E2ABEEBEB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13401-6721-4377-B494-6B7F69AD44B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66450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TextBox 4"/>
          <p:cNvSpPr txBox="1"/>
          <p:nvPr/>
        </p:nvSpPr>
        <p:spPr>
          <a:xfrm>
            <a:off x="335902" y="3682314"/>
            <a:ext cx="11541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4800" dirty="0" smtClean="0">
                <a:solidFill>
                  <a:srgbClr val="797805"/>
                </a:solidFill>
                <a:latin typeface="Tw Cen MT Condensed Extra Bold" panose="020B0803020202020204" pitchFamily="34" charset="0"/>
              </a:rPr>
              <a:t>Making Sense of the Senses</a:t>
            </a:r>
            <a:endParaRPr lang="en-CA" sz="4800" dirty="0">
              <a:solidFill>
                <a:srgbClr val="797805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0236" y="530780"/>
            <a:ext cx="4702629" cy="2530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8378" y="5472749"/>
            <a:ext cx="1500872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26607" y="5370165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rgbClr val="797805"/>
                </a:solidFill>
                <a:latin typeface="Tw Cen MT Condensed" pitchFamily="34" charset="0"/>
              </a:rPr>
              <a:t>Session IX – Resource 1</a:t>
            </a:r>
            <a:endParaRPr lang="en-CA" sz="2400" b="1" dirty="0">
              <a:solidFill>
                <a:srgbClr val="797805"/>
              </a:solidFill>
              <a:latin typeface="Tw Cen M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9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425669" y="1308538"/>
            <a:ext cx="1135117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b="1" i="1" dirty="0" smtClean="0">
                <a:solidFill>
                  <a:schemeClr val="accent2">
                    <a:lumMod val="75000"/>
                  </a:schemeClr>
                </a:solidFill>
              </a:rPr>
              <a:t>Balanced Gastrointestinal (GI) </a:t>
            </a:r>
            <a:r>
              <a:rPr lang="en-CA" sz="3200" b="1" dirty="0" smtClean="0"/>
              <a:t>is required for…. </a:t>
            </a:r>
          </a:p>
          <a:p>
            <a:endParaRPr lang="en-CA" sz="4000" b="1" dirty="0" smtClean="0">
              <a:solidFill>
                <a:srgbClr val="9A4E15"/>
              </a:solidFill>
            </a:endParaRPr>
          </a:p>
          <a:p>
            <a:r>
              <a:rPr lang="en-CA" sz="4400" b="1" i="1" dirty="0" smtClean="0">
                <a:solidFill>
                  <a:schemeClr val="accent2">
                    <a:lumMod val="75000"/>
                  </a:schemeClr>
                </a:solidFill>
              </a:rPr>
              <a:t>Balanced Neurotransmitters </a:t>
            </a:r>
            <a:r>
              <a:rPr lang="en-CA" sz="3200" b="1" dirty="0" smtClean="0"/>
              <a:t>which are required for….   </a:t>
            </a:r>
          </a:p>
          <a:p>
            <a:endParaRPr lang="en-CA" sz="4000" b="1" dirty="0" smtClean="0">
              <a:solidFill>
                <a:srgbClr val="9A4E15"/>
              </a:solidFill>
            </a:endParaRPr>
          </a:p>
          <a:p>
            <a:r>
              <a:rPr lang="en-CA" sz="4400" b="1" i="1" dirty="0" smtClean="0">
                <a:solidFill>
                  <a:schemeClr val="accent2">
                    <a:lumMod val="75000"/>
                  </a:schemeClr>
                </a:solidFill>
              </a:rPr>
              <a:t>Balanced Sensory Integration &amp; Processing</a:t>
            </a:r>
            <a:r>
              <a:rPr lang="en-CA" sz="4000" b="1" dirty="0" smtClean="0">
                <a:solidFill>
                  <a:srgbClr val="9A4E15"/>
                </a:solidFill>
              </a:rPr>
              <a:t>	  </a:t>
            </a:r>
            <a:r>
              <a:rPr lang="en-CA" sz="3200" dirty="0" smtClean="0">
                <a:solidFill>
                  <a:srgbClr val="9A4E15"/>
                </a:solidFill>
              </a:rPr>
              <a:t> </a:t>
            </a:r>
            <a:endParaRPr lang="en-US" sz="32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229665"/>
            <a:ext cx="1500873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CA" sz="20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229665"/>
            <a:ext cx="1500873" cy="1116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9510" y="350404"/>
            <a:ext cx="105081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smtClean="0">
                <a:solidFill>
                  <a:srgbClr val="9A4E15"/>
                </a:solidFill>
              </a:rPr>
              <a:t>Audio Sensory Processing Problems</a:t>
            </a:r>
            <a:endParaRPr lang="en-CA" sz="2600" b="1" i="1" dirty="0">
              <a:solidFill>
                <a:srgbClr val="9A4E15"/>
              </a:solidFill>
            </a:endParaRPr>
          </a:p>
        </p:txBody>
      </p:sp>
      <p:pic>
        <p:nvPicPr>
          <p:cNvPr id="6" name="Picture 2" descr="Image result for loud nois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761" y="1706303"/>
            <a:ext cx="5943600" cy="35623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CA" sz="20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38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 </a:t>
            </a:r>
            <a:endParaRPr lang="en-CA" dirty="0"/>
          </a:p>
        </p:txBody>
      </p:sp>
      <p:sp>
        <p:nvSpPr>
          <p:cNvPr id="3" name="Rectangle 2"/>
          <p:cNvSpPr/>
          <p:nvPr/>
        </p:nvSpPr>
        <p:spPr>
          <a:xfrm>
            <a:off x="1638301" y="425344"/>
            <a:ext cx="9210676" cy="646331"/>
          </a:xfrm>
          <a:prstGeom prst="rect">
            <a:avLst/>
          </a:prstGeom>
          <a:solidFill>
            <a:srgbClr val="CDCC98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/>
              <a:t>Inner Ear Problems</a:t>
            </a:r>
            <a:endParaRPr lang="en-CA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0901" y="3157275"/>
            <a:ext cx="3867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3"/>
            </a:pPr>
            <a:endParaRPr lang="en-CA" sz="1000" dirty="0">
              <a:latin typeface="Arial Narrow" panose="020B0606020202030204" pitchFamily="34" charset="0"/>
            </a:endParaRPr>
          </a:p>
          <a:p>
            <a:pPr marL="228600" indent="-228600">
              <a:buFont typeface="+mj-lt"/>
              <a:buAutoNum type="arabicPeriod" startAt="3"/>
            </a:pPr>
            <a:endParaRPr lang="en-CA" sz="1000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215" y="1451307"/>
            <a:ext cx="106497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CA" sz="2800" dirty="0" smtClean="0"/>
              <a:t>PwDD often can not tune into human speech because they cannot use</a:t>
            </a:r>
          </a:p>
          <a:p>
            <a:pPr marL="457200" indent="-457200"/>
            <a:r>
              <a:rPr lang="en-CA" sz="2800" dirty="0" smtClean="0"/>
              <a:t>their Middle Ear Muscles to dampen the lower sound frequencies as all</a:t>
            </a:r>
          </a:p>
          <a:p>
            <a:pPr marL="457200" indent="-457200"/>
            <a:r>
              <a:rPr lang="en-CA" sz="2800" dirty="0" smtClean="0"/>
              <a:t>neurotypical people can do. </a:t>
            </a:r>
          </a:p>
          <a:p>
            <a:pPr marL="457200" indent="-457200"/>
            <a:endParaRPr lang="en-CA" sz="28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CA" sz="2800" dirty="0" smtClean="0"/>
              <a:t>Because lower frequencies are at full volume, they mask higher frequencies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CA" sz="2800" dirty="0" smtClean="0"/>
              <a:t>Lower frequencies trigger Fight/Flight brain responses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CA" sz="2800" dirty="0" smtClean="0"/>
              <a:t>Autopsies often find cerebellum inflammation which has close</a:t>
            </a:r>
            <a:r>
              <a:rPr lang="en-CA" sz="2800" dirty="0" smtClean="0">
                <a:solidFill>
                  <a:srgbClr val="C00000"/>
                </a:solidFill>
              </a:rPr>
              <a:t> </a:t>
            </a:r>
            <a:r>
              <a:rPr lang="en-CA" sz="2800" dirty="0" smtClean="0"/>
              <a:t>links to the vestibular inner ear system (ref. John Hopkins 2005)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CA" sz="2800" dirty="0" smtClean="0"/>
              <a:t>Sound Therapy is often an effective treatment</a:t>
            </a:r>
            <a:endParaRPr lang="en-CA" sz="2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314726"/>
            <a:ext cx="1500873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CA" sz="20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13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13</a:t>
            </a:fld>
            <a:endParaRPr lang="en-CA" sz="2000" dirty="0"/>
          </a:p>
        </p:txBody>
      </p:sp>
      <p:sp>
        <p:nvSpPr>
          <p:cNvPr id="8" name="Rectangle 7"/>
          <p:cNvSpPr/>
          <p:nvPr/>
        </p:nvSpPr>
        <p:spPr>
          <a:xfrm>
            <a:off x="1534184" y="1428425"/>
            <a:ext cx="9210676" cy="2677656"/>
          </a:xfrm>
          <a:prstGeom prst="rect">
            <a:avLst/>
          </a:prstGeom>
          <a:solidFill>
            <a:srgbClr val="CDCC98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Complete the Sensory Screening Tool</a:t>
            </a:r>
          </a:p>
          <a:p>
            <a:pPr algn="ctr"/>
            <a:endParaRPr lang="en-US" sz="3600" b="1" dirty="0" smtClean="0"/>
          </a:p>
          <a:p>
            <a:pPr algn="ctr"/>
            <a:r>
              <a:rPr lang="en-US" sz="2400" b="1" dirty="0" smtClean="0"/>
              <a:t>Session IX – Resource 2</a:t>
            </a:r>
          </a:p>
          <a:p>
            <a:pPr algn="ctr"/>
            <a:endParaRPr lang="en-CA" sz="3600" b="1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817" y="403863"/>
            <a:ext cx="11523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	</a:t>
            </a:r>
            <a:r>
              <a:rPr lang="en-CA" sz="40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What to do?</a:t>
            </a:r>
            <a:endParaRPr lang="en-CA" sz="4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1313" y="1583525"/>
            <a:ext cx="100235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25000"/>
              <a:buFont typeface="Wingdings" pitchFamily="2" charset="2"/>
              <a:buChar char="Ø"/>
            </a:pPr>
            <a:r>
              <a:rPr lang="en-US" sz="3200" dirty="0" smtClean="0"/>
              <a:t>  Occupational Therapists who are trained and certified  </a:t>
            </a:r>
          </a:p>
          <a:p>
            <a:pPr marL="342900" indent="-342900">
              <a:buSzPct val="125000"/>
            </a:pPr>
            <a:r>
              <a:rPr lang="en-US" sz="3200" dirty="0" smtClean="0"/>
              <a:t>       in Sensory Integration methods are the best qualified   </a:t>
            </a:r>
          </a:p>
          <a:p>
            <a:pPr marL="342900" indent="-342900">
              <a:buSzPct val="125000"/>
            </a:pPr>
            <a:r>
              <a:rPr lang="en-US" sz="3200" dirty="0" smtClean="0"/>
              <a:t>       to assess and plan interventions and daily sensory </a:t>
            </a:r>
          </a:p>
          <a:p>
            <a:pPr marL="342900" indent="-342900">
              <a:buSzPct val="125000"/>
            </a:pPr>
            <a:r>
              <a:rPr lang="en-US" sz="3200" dirty="0" smtClean="0"/>
              <a:t>       diets.</a:t>
            </a:r>
          </a:p>
          <a:p>
            <a:pPr marL="342900" indent="-342900">
              <a:buSzPct val="125000"/>
            </a:pPr>
            <a:endParaRPr lang="en-US" sz="3200" dirty="0" smtClean="0">
              <a:solidFill>
                <a:srgbClr val="9A4E15"/>
              </a:solidFill>
            </a:endParaRPr>
          </a:p>
          <a:p>
            <a:pPr marL="342900" indent="-342900">
              <a:buSzPct val="125000"/>
              <a:buFont typeface="Wingdings" pitchFamily="2" charset="2"/>
              <a:buChar char="Ø"/>
            </a:pPr>
            <a:r>
              <a:rPr lang="en-US" sz="3200" dirty="0" smtClean="0"/>
              <a:t>  The following are examples of typical sensory processes </a:t>
            </a:r>
          </a:p>
          <a:p>
            <a:pPr marL="342900" indent="-342900">
              <a:buSzPct val="125000"/>
            </a:pPr>
            <a:r>
              <a:rPr lang="en-US" sz="3200" dirty="0" smtClean="0"/>
              <a:t>       that are more often problematic for people with </a:t>
            </a:r>
          </a:p>
          <a:p>
            <a:pPr marL="342900" indent="-342900">
              <a:buSzPct val="125000"/>
            </a:pPr>
            <a:r>
              <a:rPr lang="en-US" sz="3200" dirty="0" smtClean="0"/>
              <a:t>       developmental disabilities.</a:t>
            </a:r>
            <a:endParaRPr lang="en-CA" sz="3200" dirty="0" smtClean="0"/>
          </a:p>
          <a:p>
            <a:pPr marL="342900" lvl="0" indent="-342900">
              <a:buSzPct val="125000"/>
            </a:pPr>
            <a:endParaRPr lang="en-US" sz="2400" b="1" dirty="0" smtClean="0">
              <a:solidFill>
                <a:srgbClr val="9A4E1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14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817" y="232413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Proprioception – Sense of Movement of Body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5613" y="916775"/>
            <a:ext cx="1002356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5000"/>
            </a:pPr>
            <a:r>
              <a:rPr lang="en-CA" sz="2800" b="1" i="1" dirty="0"/>
              <a:t>What Is It</a:t>
            </a:r>
            <a:r>
              <a:rPr lang="en-CA" sz="2800" b="1" i="1" dirty="0" smtClean="0"/>
              <a:t>?</a:t>
            </a:r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400" dirty="0" smtClean="0"/>
              <a:t>This </a:t>
            </a:r>
            <a:r>
              <a:rPr lang="en-CA" sz="2400" dirty="0"/>
              <a:t>sense system receives sensory stimulus from the muscles and joints </a:t>
            </a:r>
            <a:r>
              <a:rPr lang="en-CA" sz="2400" dirty="0" smtClean="0"/>
              <a:t>which </a:t>
            </a:r>
            <a:r>
              <a:rPr lang="en-CA" sz="2400" dirty="0"/>
              <a:t>affect fine and gross motor development skills and body awareness. </a:t>
            </a:r>
          </a:p>
          <a:p>
            <a:pPr>
              <a:buSzPct val="125000"/>
            </a:pPr>
            <a:r>
              <a:rPr lang="en-CA" sz="2400" dirty="0"/>
              <a:t> </a:t>
            </a:r>
            <a:endParaRPr lang="en-CA" sz="1200" dirty="0"/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400" dirty="0"/>
              <a:t>Brain should develop awareness and a subconscious ‘body map’ about our </a:t>
            </a:r>
            <a:r>
              <a:rPr lang="en-CA" sz="2400" dirty="0" smtClean="0"/>
              <a:t>body </a:t>
            </a:r>
            <a:r>
              <a:rPr lang="en-CA" sz="2400" dirty="0"/>
              <a:t>parts position, orientation and location at all times.</a:t>
            </a:r>
          </a:p>
          <a:p>
            <a:pPr>
              <a:buSzPct val="125000"/>
            </a:pPr>
            <a:endParaRPr lang="en-CA" sz="2400" dirty="0"/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400" dirty="0"/>
              <a:t>An improved ‘map’ leads to better orientation, coordination of movements </a:t>
            </a:r>
            <a:r>
              <a:rPr lang="en-CA" sz="2400" dirty="0" smtClean="0"/>
              <a:t>and </a:t>
            </a:r>
            <a:r>
              <a:rPr lang="en-CA" sz="2400" dirty="0"/>
              <a:t>the maintaining of position and balance.</a:t>
            </a:r>
          </a:p>
          <a:p>
            <a:pPr>
              <a:buSzPct val="125000"/>
            </a:pPr>
            <a:r>
              <a:rPr lang="en-CA" sz="2400" dirty="0"/>
              <a:t> </a:t>
            </a:r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400" dirty="0"/>
              <a:t>Often the real reason that s/he keeps crashing, jumping, tripping, falling, </a:t>
            </a:r>
            <a:r>
              <a:rPr lang="en-CA" sz="2400" dirty="0" smtClean="0"/>
              <a:t>enjoys </a:t>
            </a:r>
            <a:r>
              <a:rPr lang="en-CA" sz="2400" dirty="0"/>
              <a:t>tight clothing, avoids playing sports, writing too dark, </a:t>
            </a:r>
            <a:r>
              <a:rPr lang="en-CA" sz="2400" dirty="0" smtClean="0"/>
              <a:t>breaking   things</a:t>
            </a:r>
            <a:r>
              <a:rPr lang="en-CA" sz="2400" dirty="0"/>
              <a:t>, and bangs their head is that they are trying to </a:t>
            </a:r>
            <a:r>
              <a:rPr lang="en-CA" sz="2400" dirty="0" smtClean="0"/>
              <a:t>reorganize/make stronger </a:t>
            </a:r>
            <a:r>
              <a:rPr lang="en-CA" sz="2400" dirty="0"/>
              <a:t>the messages from joints to the brain to improve motor skills </a:t>
            </a:r>
            <a:r>
              <a:rPr lang="en-CA" sz="2400" dirty="0" smtClean="0"/>
              <a:t>       i.e. improve </a:t>
            </a:r>
            <a:r>
              <a:rPr lang="en-CA" sz="2400" dirty="0"/>
              <a:t>the map.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15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2446" y="174157"/>
            <a:ext cx="10458994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buSzPct val="125000"/>
            </a:pPr>
            <a:r>
              <a:rPr lang="en-CA" sz="2400" b="1" i="1" dirty="0">
                <a:solidFill>
                  <a:srgbClr val="9A4E15"/>
                </a:solidFill>
              </a:rPr>
              <a:t>Proprioception Regulating Exercises – Daily Sensory Diet</a:t>
            </a:r>
            <a:endParaRPr lang="en-CA" sz="2400" b="1" dirty="0">
              <a:solidFill>
                <a:srgbClr val="9A4E15"/>
              </a:solidFill>
            </a:endParaRP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Vibration </a:t>
            </a:r>
            <a:r>
              <a:rPr lang="en-CA" dirty="0"/>
              <a:t>is highly stimulating to our proprioception sense e.g. massage chair.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Weighted/compression clothing and blankets are self calming to this sense.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Practice measured strengthening exercises to learn to use right level of force.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Squeeze machine.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Regular doses of touch from massage, brushing, handholding is excellent.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Caving/Rock climbing.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Pushing and pulling.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Carrying heavy objects.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/>
              <a:t>Weight resistance and pressure work-outs</a:t>
            </a:r>
            <a:r>
              <a:rPr lang="en-CA" dirty="0" smtClean="0"/>
              <a:t>.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Jumping on the trampoline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Throwing or catching a heavy ball or beanbag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Rolling up tightly in a blanket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Two people laying on backs playing bicycle together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Digging in heavy sand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Sucking on a water bottle</a:t>
            </a:r>
          </a:p>
          <a:p>
            <a:pPr marL="285750" lvl="0" indent="-285750">
              <a:lnSpc>
                <a:spcPts val="3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CA" dirty="0" smtClean="0"/>
              <a:t>Chewing heavy crunchy food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16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2" y="541171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Tactile – Sense of Touch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3737" y="1262747"/>
            <a:ext cx="869986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5000"/>
            </a:pPr>
            <a:r>
              <a:rPr lang="en-CA" sz="2800" b="1" i="1" dirty="0"/>
              <a:t>What Is It</a:t>
            </a:r>
            <a:r>
              <a:rPr lang="en-CA" sz="2800" b="1" i="1" dirty="0" smtClean="0"/>
              <a:t>?</a:t>
            </a:r>
          </a:p>
          <a:p>
            <a:pPr>
              <a:buSzPct val="125000"/>
            </a:pPr>
            <a:endParaRPr lang="en-CA" sz="2400" dirty="0"/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The sense of touch is critical to lay the foundation for a more </a:t>
            </a:r>
            <a:r>
              <a:rPr lang="en-CA" sz="2000" dirty="0" smtClean="0"/>
              <a:t>balanced</a:t>
            </a:r>
            <a:r>
              <a:rPr lang="en-CA" sz="2000" dirty="0"/>
              <a:t>, organized central nervous </a:t>
            </a:r>
            <a:r>
              <a:rPr lang="en-CA" sz="2000" dirty="0" smtClean="0"/>
              <a:t>system.</a:t>
            </a:r>
          </a:p>
          <a:p>
            <a:pPr lvl="0">
              <a:buSzPct val="125000"/>
            </a:pPr>
            <a:endParaRPr lang="en-CA" sz="2000" dirty="0"/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000" dirty="0" smtClean="0"/>
              <a:t>The </a:t>
            </a:r>
            <a:r>
              <a:rPr lang="en-CA" sz="2000" dirty="0"/>
              <a:t>Tactile system may need to be Stimulated if it is </a:t>
            </a:r>
            <a:r>
              <a:rPr lang="en-CA" sz="2000" dirty="0" smtClean="0"/>
              <a:t>hyposensitive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therefore they may get too close to people and/or touch others too much 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it may take a lot for them to feel pain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when they get agitated they need to hold or play with an object</a:t>
            </a:r>
          </a:p>
          <a:p>
            <a:pPr marL="342900" lvl="0" indent="-342900">
              <a:buSzPct val="125000"/>
              <a:buFontTx/>
              <a:buChar char="-"/>
            </a:pPr>
            <a:endParaRPr lang="en-CA" sz="2000" dirty="0" smtClean="0"/>
          </a:p>
          <a:p>
            <a:pPr marL="342900" lvl="0" indent="-34290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The Tactile system may need to be </a:t>
            </a:r>
            <a:r>
              <a:rPr lang="en-CA" sz="2000" dirty="0" smtClean="0"/>
              <a:t>inhibited </a:t>
            </a:r>
            <a:r>
              <a:rPr lang="en-CA" sz="2000" dirty="0"/>
              <a:t>if it is </a:t>
            </a:r>
            <a:r>
              <a:rPr lang="en-CA" sz="2000" dirty="0" smtClean="0"/>
              <a:t>hypersensitive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therefore it may be hard for people with developmental disabilities to have people touch them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they take off their clothes when they are anxious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they may feel pain very easily</a:t>
            </a:r>
          </a:p>
          <a:p>
            <a:pPr marL="800100" lvl="1" indent="-342900">
              <a:buSzPct val="125000"/>
              <a:buFontTx/>
              <a:buChar char="-"/>
            </a:pPr>
            <a:r>
              <a:rPr lang="en-CA" sz="2000" dirty="0" smtClean="0"/>
              <a:t>they may avoid certain textures like sand, grass or slimy foods</a:t>
            </a:r>
            <a:endParaRPr lang="en-CA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17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6197" y="408509"/>
            <a:ext cx="1045899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5000"/>
            </a:pPr>
            <a:r>
              <a:rPr lang="en-CA" sz="2800" b="1" i="1" dirty="0">
                <a:solidFill>
                  <a:srgbClr val="9A4E15"/>
                </a:solidFill>
              </a:rPr>
              <a:t>Tactile Regulating Exercises – Daily Sensory Diet</a:t>
            </a:r>
            <a:endParaRPr lang="en-CA" sz="2800" b="1" dirty="0">
              <a:solidFill>
                <a:srgbClr val="9A4E15"/>
              </a:solidFill>
            </a:endParaRP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endParaRPr lang="en-CA" b="1" dirty="0" smtClean="0"/>
          </a:p>
          <a:p>
            <a:pPr>
              <a:buSzPct val="125000"/>
            </a:pPr>
            <a:r>
              <a:rPr lang="en-CA" sz="2000" b="1" dirty="0" smtClean="0"/>
              <a:t>To </a:t>
            </a:r>
            <a:r>
              <a:rPr lang="en-CA" sz="2000" b="1" dirty="0"/>
              <a:t>Stimulate:</a:t>
            </a:r>
            <a:endParaRPr lang="en-CA" sz="2000" dirty="0"/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Chewing appliances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Walking on a variety of textures in bare </a:t>
            </a:r>
            <a:r>
              <a:rPr lang="en-CA" sz="2000" dirty="0" smtClean="0"/>
              <a:t>feet  </a:t>
            </a:r>
            <a:endParaRPr lang="en-CA" sz="2000" dirty="0"/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Gripping appliances to stimulate ‘feel’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Colourful clothing, pictures etc</a:t>
            </a:r>
            <a:r>
              <a:rPr lang="en-CA" sz="2000" dirty="0" smtClean="0"/>
              <a:t>.</a:t>
            </a:r>
            <a:endParaRPr lang="en-CA" sz="2000" dirty="0"/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Hand stimulation with many different textures -  </a:t>
            </a:r>
            <a:r>
              <a:rPr lang="en-CA" sz="2000" dirty="0" smtClean="0"/>
              <a:t>                                                                                                              e.g. 	-  from </a:t>
            </a:r>
            <a:r>
              <a:rPr lang="en-CA" sz="2000" dirty="0"/>
              <a:t>sand to water,                                   </a:t>
            </a:r>
            <a:r>
              <a:rPr lang="en-CA" sz="2000" dirty="0" smtClean="0"/>
              <a:t/>
            </a:r>
            <a:br>
              <a:rPr lang="en-CA" sz="2000" dirty="0" smtClean="0"/>
            </a:br>
            <a:r>
              <a:rPr lang="en-CA" sz="2000" dirty="0" smtClean="0"/>
              <a:t>	-  to </a:t>
            </a:r>
            <a:r>
              <a:rPr lang="en-CA" sz="2000" dirty="0"/>
              <a:t>rough to smooth,                                 </a:t>
            </a:r>
            <a:r>
              <a:rPr lang="en-CA" sz="2000" dirty="0" smtClean="0"/>
              <a:t/>
            </a:r>
            <a:br>
              <a:rPr lang="en-CA" sz="2000" dirty="0" smtClean="0"/>
            </a:br>
            <a:r>
              <a:rPr lang="en-CA" sz="2000" dirty="0" smtClean="0"/>
              <a:t>	-  to </a:t>
            </a:r>
            <a:r>
              <a:rPr lang="en-CA" sz="2000" dirty="0"/>
              <a:t>hot to cold</a:t>
            </a:r>
          </a:p>
          <a:p>
            <a:pPr>
              <a:buSzPct val="125000"/>
            </a:pPr>
            <a:r>
              <a:rPr lang="en-CA" dirty="0"/>
              <a:t> </a:t>
            </a:r>
          </a:p>
          <a:p>
            <a:pPr>
              <a:buSzPct val="125000"/>
            </a:pPr>
            <a:r>
              <a:rPr lang="en-CA" sz="2000" b="1" dirty="0"/>
              <a:t>To Calm</a:t>
            </a:r>
            <a:r>
              <a:rPr lang="en-CA" sz="2000" b="1" dirty="0" smtClean="0"/>
              <a:t>:</a:t>
            </a: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 smtClean="0"/>
              <a:t>Avoid people who get too close</a:t>
            </a:r>
            <a:endParaRPr lang="en-CA" sz="2000" dirty="0"/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User friendly clothing – not too tight or too scratchy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‘</a:t>
            </a:r>
            <a:r>
              <a:rPr lang="en-CA" sz="2000" dirty="0" err="1"/>
              <a:t>Snoozelin</a:t>
            </a:r>
            <a:r>
              <a:rPr lang="en-CA" sz="2000" dirty="0"/>
              <a:t> type’ environments, slow moving soft light, soft textures and colours, soft music/’bubble tubes’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Ear plugs/head phones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Soft food textures e.g. minced or puréed or smoothies</a:t>
            </a:r>
          </a:p>
          <a:p>
            <a:pPr marL="285750" lvl="0" indent="-285750">
              <a:buSzPct val="125000"/>
              <a:buFont typeface="Arial" panose="020B0604020202020204" pitchFamily="34" charset="0"/>
              <a:buChar char="•"/>
            </a:pPr>
            <a:r>
              <a:rPr lang="en-CA" sz="2000" dirty="0"/>
              <a:t>Sunglasses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18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902" y="405453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Vestibular – Sense of Balance – What to Do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1861" y="1318161"/>
            <a:ext cx="101193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1" dirty="0"/>
              <a:t>What Is It?</a:t>
            </a:r>
            <a:endParaRPr lang="en-CA" sz="2800" dirty="0"/>
          </a:p>
          <a:p>
            <a:r>
              <a:rPr lang="en-CA" sz="2800" dirty="0"/>
              <a:t> </a:t>
            </a:r>
          </a:p>
          <a:p>
            <a:pPr lvl="0"/>
            <a:r>
              <a:rPr lang="en-CA" sz="2800" dirty="0" smtClean="0"/>
              <a:t>•   The </a:t>
            </a:r>
            <a:r>
              <a:rPr lang="en-CA" sz="2800" dirty="0"/>
              <a:t>Vestibular system receptors are in the inner ear. </a:t>
            </a:r>
          </a:p>
          <a:p>
            <a:r>
              <a:rPr lang="en-CA" sz="2800" dirty="0"/>
              <a:t>  </a:t>
            </a:r>
          </a:p>
          <a:p>
            <a:pPr lvl="0"/>
            <a:r>
              <a:rPr lang="en-CA" sz="2800" dirty="0" smtClean="0"/>
              <a:t>•   The </a:t>
            </a:r>
            <a:r>
              <a:rPr lang="en-CA" sz="2800" dirty="0"/>
              <a:t>system responds both to movement and gravity.</a:t>
            </a:r>
          </a:p>
          <a:p>
            <a:r>
              <a:rPr lang="en-CA" sz="2800" dirty="0"/>
              <a:t>  </a:t>
            </a:r>
          </a:p>
          <a:p>
            <a:pPr lvl="0"/>
            <a:r>
              <a:rPr lang="en-CA" sz="2800" dirty="0" smtClean="0"/>
              <a:t>•   The </a:t>
            </a:r>
            <a:r>
              <a:rPr lang="en-CA" sz="2800" dirty="0"/>
              <a:t>system affects balance, eye movements, posture, </a:t>
            </a:r>
            <a:r>
              <a:rPr lang="en-CA" sz="2800" dirty="0" smtClean="0"/>
              <a:t>muscle    </a:t>
            </a:r>
          </a:p>
          <a:p>
            <a:pPr lvl="0"/>
            <a:r>
              <a:rPr lang="en-CA" sz="2800" dirty="0" smtClean="0"/>
              <a:t>      tone </a:t>
            </a:r>
            <a:r>
              <a:rPr lang="en-CA" sz="2800" dirty="0"/>
              <a:t>and attention</a:t>
            </a:r>
            <a:r>
              <a:rPr lang="en-CA" sz="2800" dirty="0" smtClean="0"/>
              <a:t>.</a:t>
            </a:r>
          </a:p>
          <a:p>
            <a:pPr lvl="0"/>
            <a:endParaRPr lang="en-CA" sz="2800" dirty="0" smtClean="0"/>
          </a:p>
          <a:p>
            <a:pPr lvl="0"/>
            <a:r>
              <a:rPr lang="en-CA" sz="2800" dirty="0" smtClean="0"/>
              <a:t>•   Is often related to hearing regulation problems. </a:t>
            </a:r>
            <a:endParaRPr lang="en-CA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19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89986" y="245993"/>
            <a:ext cx="10086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MAKING SENSE OF THE SENSES</a:t>
            </a:r>
            <a:endParaRPr lang="en-CA" sz="3600" b="1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4352" y="1056293"/>
            <a:ext cx="110057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 smtClean="0"/>
              <a:t>Everyone’s </a:t>
            </a:r>
            <a:r>
              <a:rPr lang="en-CA" sz="2800" dirty="0"/>
              <a:t>‘reality’/life experience comes through </a:t>
            </a:r>
            <a:r>
              <a:rPr lang="en-CA" sz="2800" dirty="0" smtClean="0"/>
              <a:t>8 senses</a:t>
            </a:r>
            <a:br>
              <a:rPr lang="en-CA" sz="2800" dirty="0" smtClean="0"/>
            </a:br>
            <a:endParaRPr lang="en-CA" sz="1200" dirty="0" smtClean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 smtClean="0"/>
              <a:t>Our sense doors are:</a:t>
            </a:r>
            <a:br>
              <a:rPr lang="en-CA" sz="2800" dirty="0" smtClean="0"/>
            </a:br>
            <a:r>
              <a:rPr lang="en-CA" sz="2800" dirty="0" smtClean="0"/>
              <a:t>	</a:t>
            </a:r>
            <a:r>
              <a:rPr lang="en-CA" sz="2800" dirty="0" smtClean="0">
                <a:solidFill>
                  <a:srgbClr val="9A4E15"/>
                </a:solidFill>
              </a:rPr>
              <a:t> </a:t>
            </a:r>
            <a:r>
              <a:rPr lang="en-CA" sz="2800" dirty="0" smtClean="0"/>
              <a:t>• Taste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dirty="0" smtClean="0"/>
              <a:t>	 	 • Smell</a:t>
            </a:r>
            <a:br>
              <a:rPr lang="en-CA" sz="2800" dirty="0" smtClean="0"/>
            </a:br>
            <a:r>
              <a:rPr lang="en-CA" sz="2800" dirty="0" smtClean="0"/>
              <a:t>	 • Hearing (Auditory)</a:t>
            </a:r>
            <a:br>
              <a:rPr lang="en-CA" sz="2800" dirty="0" smtClean="0"/>
            </a:br>
            <a:r>
              <a:rPr lang="en-CA" sz="2800" dirty="0" smtClean="0"/>
              <a:t>	 • Seeing (Visual)</a:t>
            </a:r>
            <a:br>
              <a:rPr lang="en-CA" sz="2800" dirty="0" smtClean="0"/>
            </a:br>
            <a:r>
              <a:rPr lang="en-CA" sz="2800" dirty="0" smtClean="0"/>
              <a:t>	 • Touching (Tactile)</a:t>
            </a:r>
            <a:br>
              <a:rPr lang="en-CA" sz="2800" dirty="0" smtClean="0"/>
            </a:br>
            <a:r>
              <a:rPr lang="en-CA" sz="2800" dirty="0" smtClean="0"/>
              <a:t>	 • Balancing (Vestibular)</a:t>
            </a:r>
            <a:br>
              <a:rPr lang="en-CA" sz="2800" dirty="0" smtClean="0"/>
            </a:br>
            <a:r>
              <a:rPr lang="en-CA" sz="2800" dirty="0" smtClean="0"/>
              <a:t>	 • Body Awareness (Proprioception)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dirty="0" smtClean="0"/>
              <a:t>		 • </a:t>
            </a:r>
            <a:r>
              <a:rPr lang="en-CA" sz="2800" dirty="0" err="1" smtClean="0"/>
              <a:t>Interoception</a:t>
            </a:r>
            <a:r>
              <a:rPr lang="en-CA" sz="2800" dirty="0" smtClean="0"/>
              <a:t> (sensing pain or too hot/cold</a:t>
            </a:r>
            <a:br>
              <a:rPr lang="en-CA" sz="2800" dirty="0" smtClean="0"/>
            </a:br>
            <a:endParaRPr lang="en-CA" sz="1200" dirty="0" smtClean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 smtClean="0"/>
              <a:t>If </a:t>
            </a:r>
            <a:r>
              <a:rPr lang="en-CA" sz="2800" dirty="0"/>
              <a:t>any sense door isn’t fully developed and operational, it can be </a:t>
            </a:r>
            <a:r>
              <a:rPr lang="en-CA" sz="2800" dirty="0" smtClean="0"/>
              <a:t>                           overly </a:t>
            </a:r>
            <a:r>
              <a:rPr lang="en-CA" sz="2800" dirty="0"/>
              <a:t>sensitive (hyperactive) or under sensitive (hypoactive</a:t>
            </a:r>
            <a:r>
              <a:rPr lang="en-CA" sz="2800" dirty="0" smtClean="0"/>
              <a:t>). 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6983" y="208999"/>
            <a:ext cx="1062445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SzPct val="125000"/>
            </a:pPr>
            <a:r>
              <a:rPr lang="en-CA" sz="2400" b="1" i="1" dirty="0" smtClean="0">
                <a:solidFill>
                  <a:srgbClr val="9A4E15"/>
                </a:solidFill>
              </a:rPr>
              <a:t>Vestibular Regulating Exercises - Daily Sensory Diet</a:t>
            </a:r>
            <a:endParaRPr lang="en-CA" sz="1700" dirty="0" smtClean="0">
              <a:solidFill>
                <a:srgbClr val="9A4E15"/>
              </a:solidFill>
            </a:endParaRP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Through planned and controlled sensory stimuli with adaptive responses, levels of organization in the brain are</a:t>
            </a:r>
            <a:br>
              <a:rPr lang="en-CA" sz="1700" dirty="0" smtClean="0"/>
            </a:br>
            <a:r>
              <a:rPr lang="en-CA" sz="1700" dirty="0" smtClean="0"/>
              <a:t>enhanced.  New neuron cells are grown.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Jumping, hopping, bouncing (on a mini trampoline or stabilization ball), catching, throwing, skipping and pogo stick.  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Swinging, rotating and </a:t>
            </a:r>
            <a:r>
              <a:rPr lang="en-CA" sz="1700" dirty="0" err="1" smtClean="0"/>
              <a:t>hammocking</a:t>
            </a:r>
            <a:r>
              <a:rPr lang="en-CA" sz="1700" dirty="0" smtClean="0"/>
              <a:t> in all directions also improves inner ear functioning.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Balance beam (1”x 6” x 8’ boards in pattern).  Walk toe to heel.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Balance on boat bumpers.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Boat in the ocean exercise.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Vaulting – sudden jolts are very helpful.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Standing and balancing on elliptical cushion while catching balls.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Wii and Xbox balancing exercises.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Sit on air cushion.</a:t>
            </a:r>
            <a:br>
              <a:rPr lang="en-CA" sz="1700" dirty="0" smtClean="0"/>
            </a:br>
            <a:r>
              <a:rPr lang="en-CA" sz="1700" dirty="0" smtClean="0"/>
              <a:t>	Weight shifting stimulates balance and improves            </a:t>
            </a:r>
            <a:br>
              <a:rPr lang="en-CA" sz="1700" dirty="0" smtClean="0"/>
            </a:br>
            <a:r>
              <a:rPr lang="en-CA" sz="1700" dirty="0" smtClean="0"/>
              <a:t>	inner ear and motor behaviour functioning.  This </a:t>
            </a:r>
            <a:br>
              <a:rPr lang="en-CA" sz="1700" dirty="0" smtClean="0"/>
            </a:br>
            <a:r>
              <a:rPr lang="en-CA" sz="1700" dirty="0" smtClean="0"/>
              <a:t>	reduces movement fear and anxiety that often </a:t>
            </a:r>
            <a:br>
              <a:rPr lang="en-CA" sz="1700" dirty="0" smtClean="0"/>
            </a:br>
            <a:r>
              <a:rPr lang="en-CA" sz="1700" dirty="0" smtClean="0"/>
              <a:t>	leads to agitation, anger or aggression.</a:t>
            </a:r>
          </a:p>
          <a:p>
            <a:pPr marL="285750" lvl="0" indent="-285750"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To be most effective, activities must be done frequently and consistently.</a:t>
            </a:r>
          </a:p>
          <a:p>
            <a:pPr>
              <a:spcAft>
                <a:spcPts val="600"/>
              </a:spcAft>
              <a:buSzPct val="125000"/>
            </a:pPr>
            <a:r>
              <a:rPr lang="en-CA" sz="1000" dirty="0" smtClean="0"/>
              <a:t>    </a:t>
            </a:r>
          </a:p>
          <a:p>
            <a:pPr>
              <a:spcAft>
                <a:spcPts val="600"/>
              </a:spcAft>
              <a:buSzPct val="125000"/>
            </a:pPr>
            <a:r>
              <a:rPr lang="en-CA" sz="1700" b="1" dirty="0" smtClean="0"/>
              <a:t>Note:</a:t>
            </a:r>
            <a:r>
              <a:rPr lang="en-CA" sz="1700" dirty="0" smtClean="0"/>
              <a:t>  Pay attention as to how the individual responds to activity.  If they appear over or under-stimulated, </a:t>
            </a:r>
            <a:br>
              <a:rPr lang="en-CA" sz="1700" dirty="0" smtClean="0"/>
            </a:br>
            <a:r>
              <a:rPr lang="en-CA" sz="1700" dirty="0" smtClean="0"/>
              <a:t>adjust ‘speed’ accordingly.</a:t>
            </a:r>
            <a:endParaRPr lang="en-CA" sz="1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20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92" y="0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Sensory Processing and Integration Summary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57" y="748635"/>
            <a:ext cx="11234057" cy="6109365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Any sense can be over or under stimulated. Observations should also be made concerning:</a:t>
            </a:r>
          </a:p>
          <a:p>
            <a:pPr marL="800100" lvl="1" indent="-342900">
              <a:buClr>
                <a:schemeClr val="tx1"/>
              </a:buClr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visual (sight) – too bright or too dull</a:t>
            </a:r>
          </a:p>
          <a:p>
            <a:pPr marL="800100" lvl="1" indent="-342900">
              <a:buClr>
                <a:schemeClr val="tx1"/>
              </a:buClr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auditory (hearing) – too loud or too quiet</a:t>
            </a:r>
          </a:p>
          <a:p>
            <a:pPr marL="800100" lvl="1" indent="-342900">
              <a:buClr>
                <a:schemeClr val="tx1"/>
              </a:buClr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gustatory (taste) – too sour or sweet, bitter or salty or spicy</a:t>
            </a:r>
          </a:p>
          <a:p>
            <a:pPr marL="800100" lvl="1" indent="-342900">
              <a:buClr>
                <a:schemeClr val="tx1"/>
              </a:buClr>
              <a:buSzPct val="125000"/>
              <a:buFont typeface="Arial" panose="020B0604020202020204" pitchFamily="34" charset="0"/>
              <a:buChar char="•"/>
            </a:pPr>
            <a:r>
              <a:rPr lang="en-CA" sz="1700" dirty="0" smtClean="0"/>
              <a:t>olfactory (smell) – too musty, putrid, pungent or not enough</a:t>
            </a:r>
          </a:p>
          <a:p>
            <a:pPr lvl="1">
              <a:buClr>
                <a:schemeClr val="tx1"/>
              </a:buClr>
              <a:buSzPct val="125000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Observe </a:t>
            </a:r>
            <a:r>
              <a:rPr lang="en-CA" sz="1700" dirty="0"/>
              <a:t>the </a:t>
            </a:r>
            <a:r>
              <a:rPr lang="en-CA" sz="1700" dirty="0" smtClean="0"/>
              <a:t>people with developmental disabilities who you </a:t>
            </a:r>
            <a:r>
              <a:rPr lang="en-CA" sz="1700" dirty="0"/>
              <a:t>support to see what repetitive activities they prefer, and what their </a:t>
            </a:r>
            <a:r>
              <a:rPr lang="en-CA" sz="1700" dirty="0" smtClean="0"/>
              <a:t>symptoms </a:t>
            </a:r>
            <a:r>
              <a:rPr lang="en-CA" sz="1700" dirty="0"/>
              <a:t>of sensory dysfunction might be.  Keep accurate records and share observations with an Occupational Therapist or Medical Doctor in order for them to plan a work-out sensory diet </a:t>
            </a:r>
            <a:r>
              <a:rPr lang="en-CA" sz="1700" dirty="0" smtClean="0"/>
              <a:t>regime.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People with developmental disabilities need patterns/order, organization and consistency/predictability to keep senses working properly.  Due to neurophysical irregularities (e.g. sensory dysfunction) always, always ask “Is their maladaptive behaviour to this experience, organizing their senses right now?”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To ensure optimal sensory integration, absolutely no synthetic materials e.g. plastics, polyesters in shoes, clothes, carpets etc.  Use totally natural fibers to minimize risks of energy build up causing behavioural explosions.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/>
              <a:t> </a:t>
            </a:r>
            <a:r>
              <a:rPr lang="en-CA" sz="1700" dirty="0" smtClean="0"/>
              <a:t>Environmental toxins e.g. cell phone radiation, must be minimized.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Whole Foods Nutrition is critical.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1700" dirty="0" smtClean="0"/>
              <a:t>Consult a qualified Occupational Therapist for assessments and treatments.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17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21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1" y="175413"/>
            <a:ext cx="11719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Essential Proprioception and Vestibular</a:t>
            </a:r>
          </a:p>
          <a:p>
            <a:pPr algn="ctr"/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Sensory Integration &amp; Processing Equipment &amp; Exercises  </a:t>
            </a:r>
            <a:endParaRPr lang="en-CA" sz="28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7332" y="1290806"/>
            <a:ext cx="745994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Mini-trampoline Workout.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Trampoline and Medicine Ball Rebounding.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Bosu Ball Exercise – ball catch, step-ups, and squats.   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Weight Lifts (in gym).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/>
              <a:t> </a:t>
            </a:r>
            <a:r>
              <a:rPr lang="en-CA" sz="2000" dirty="0" smtClean="0"/>
              <a:t>Balance Beam – figure 8, toe to heel course.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Vibrating Massage. 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CA" sz="2000" dirty="0" smtClean="0"/>
              <a:t>Compression Vest.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US" sz="2000" dirty="0" smtClean="0"/>
              <a:t>Weighted Blanket.</a:t>
            </a:r>
            <a:r>
              <a:rPr lang="en-CA" sz="2000" i="1" dirty="0" smtClean="0"/>
              <a:t> </a:t>
            </a:r>
            <a:r>
              <a:rPr lang="en-CA" sz="2000" dirty="0" smtClean="0"/>
              <a:t> 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US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/>
            </a:pPr>
            <a:r>
              <a:rPr lang="en-US" sz="2000" dirty="0" smtClean="0"/>
              <a:t>Wii and Xbox Balancing Exercises.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22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1" y="356388"/>
            <a:ext cx="117198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Essential Proprioception and Vestibular</a:t>
            </a:r>
          </a:p>
          <a:p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  Sensory Integration &amp; Processing Equipment &amp; Exercises</a:t>
            </a:r>
          </a:p>
          <a:p>
            <a:pPr algn="ctr"/>
            <a:r>
              <a:rPr lang="en-US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(continued)</a:t>
            </a:r>
            <a:endParaRPr lang="en-CA" sz="28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6858" y="1619249"/>
            <a:ext cx="68217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A4E15"/>
              </a:buClr>
              <a:buSzPct val="12500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US" sz="2000" dirty="0" smtClean="0"/>
              <a:t>  Sensory Regulator Proprioception Exercises.</a:t>
            </a: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CA" sz="2000" dirty="0" smtClean="0"/>
              <a:t>  Stabilization Ball Exercises.  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CA" sz="2000" dirty="0" smtClean="0"/>
              <a:t>  Elliptical Cushion.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CA" sz="2000" dirty="0" smtClean="0"/>
              <a:t>  Treadmill (cardio).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CA" sz="2000" dirty="0" smtClean="0"/>
              <a:t>  Stair Stepper (cardio).</a:t>
            </a:r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endParaRPr lang="en-CA" sz="2000" dirty="0" smtClean="0"/>
          </a:p>
          <a:p>
            <a:pPr marL="342900" indent="-342900">
              <a:buClr>
                <a:srgbClr val="9A4E15"/>
              </a:buClr>
              <a:buSzPct val="125000"/>
              <a:buFont typeface="+mj-lt"/>
              <a:buAutoNum type="arabicPeriod" startAt="10"/>
            </a:pPr>
            <a:r>
              <a:rPr lang="en-CA" sz="2000" dirty="0" smtClean="0"/>
              <a:t>  Elliptical (cardio).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23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2" y="429199"/>
            <a:ext cx="11523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Useful Equipment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CA" sz="2400" b="1" dirty="0" smtClean="0"/>
              <a:t>Examples </a:t>
            </a:r>
            <a:r>
              <a:rPr lang="en-CA" sz="2400" b="1" dirty="0"/>
              <a:t>of Equipment for Sensory Integration and Brain Coherence Exercise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21" y="1476297"/>
            <a:ext cx="6677957" cy="524900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24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2" y="429199"/>
            <a:ext cx="11523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Useful Equipment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CA" sz="2400" b="1" dirty="0" smtClean="0"/>
              <a:t>Examples </a:t>
            </a:r>
            <a:r>
              <a:rPr lang="en-CA" sz="2400" b="1" dirty="0"/>
              <a:t>of Equipment for Sensory Integration and Brain Coherence Exercise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21" y="1476306"/>
            <a:ext cx="6858957" cy="524900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25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5901" y="275497"/>
            <a:ext cx="11523307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800"/>
              </a:spcAft>
            </a:pPr>
            <a:r>
              <a:rPr lang="en-C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Ackbar" pitchFamily="2" charset="0"/>
              </a:rPr>
              <a:t>The Recurring Cycles of Behaviour to Calm to Behaviour</a:t>
            </a:r>
            <a:endParaRPr lang="en-CA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ea typeface="Ackbar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057" y="1012231"/>
            <a:ext cx="1211943" cy="526297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CA" sz="1400" b="1" i="1" u="sng" dirty="0" smtClean="0">
              <a:latin typeface="Arial Narrow" panose="020B0606020202030204" pitchFamily="34" charset="0"/>
            </a:endParaRPr>
          </a:p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UNMET NEEDS</a:t>
            </a:r>
            <a:br>
              <a:rPr lang="en-CA" sz="1400" b="1" i="1" dirty="0" smtClean="0">
                <a:latin typeface="Arial Narrow" panose="020B0606020202030204" pitchFamily="34" charset="0"/>
              </a:rPr>
            </a:br>
            <a:endParaRPr lang="en-CA" sz="1400" b="1" i="1" dirty="0" smtClean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</a:t>
            </a:r>
            <a:r>
              <a:rPr lang="en-US" sz="1400" b="1" i="1" dirty="0" smtClean="0">
                <a:latin typeface="Arial Narrow" panose="020B0606020202030204" pitchFamily="34" charset="0"/>
              </a:rPr>
              <a:t>Traditional Medical</a:t>
            </a:r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</a:t>
            </a:r>
            <a:r>
              <a:rPr lang="en-US" sz="1400" b="1" i="1" dirty="0" err="1">
                <a:latin typeface="Arial Narrow" panose="020B0606020202030204" pitchFamily="34" charset="0"/>
              </a:rPr>
              <a:t>Behavioural</a:t>
            </a:r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Social</a:t>
            </a: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Biomedical</a:t>
            </a: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Best Practices</a:t>
            </a: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Supporter’s</a:t>
            </a: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Mindful</a:t>
            </a: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Emotional</a:t>
            </a: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Self Regulation</a:t>
            </a:r>
          </a:p>
          <a:p>
            <a:pPr algn="ctr"/>
            <a:r>
              <a:rPr lang="en-US" sz="1400" b="1" i="1" dirty="0" smtClean="0">
                <a:latin typeface="Arial Narrow" panose="020B0606020202030204" pitchFamily="34" charset="0"/>
              </a:rPr>
              <a:t>and Kindness</a:t>
            </a:r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Competent</a:t>
            </a:r>
          </a:p>
          <a:p>
            <a:pPr algn="ctr"/>
            <a:r>
              <a:rPr lang="en-US" sz="1400" b="1" i="1" dirty="0" smtClean="0">
                <a:latin typeface="Arial Narrow" panose="020B0606020202030204" pitchFamily="34" charset="0"/>
              </a:rPr>
              <a:t>Intervention</a:t>
            </a:r>
          </a:p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Process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4059204" y="2483620"/>
            <a:ext cx="988695" cy="832662"/>
            <a:chOff x="5898069" y="2487893"/>
            <a:chExt cx="586551" cy="624163"/>
          </a:xfrm>
          <a:solidFill>
            <a:schemeClr val="tx1"/>
          </a:solidFill>
        </p:grpSpPr>
        <p:sp>
          <p:nvSpPr>
            <p:cNvPr id="32" name="Right Arrow 31"/>
            <p:cNvSpPr/>
            <p:nvPr/>
          </p:nvSpPr>
          <p:spPr>
            <a:xfrm>
              <a:off x="5898069" y="2712379"/>
              <a:ext cx="287834" cy="16878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19228095">
              <a:off x="6138629" y="2487893"/>
              <a:ext cx="345989" cy="1977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 rot="2371905" flipV="1">
              <a:off x="6138631" y="2914348"/>
              <a:ext cx="345989" cy="1977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9993641" y="2089642"/>
            <a:ext cx="1999703" cy="1818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CA" sz="1300" b="1" i="1" dirty="0" smtClean="0">
              <a:latin typeface="Arial Narrow" panose="020B0606020202030204" pitchFamily="34" charset="0"/>
            </a:endParaRPr>
          </a:p>
          <a:p>
            <a:pPr algn="ctr">
              <a:lnSpc>
                <a:spcPts val="1700"/>
              </a:lnSpc>
            </a:pPr>
            <a:endParaRPr lang="en-CA" sz="1300" b="1" i="1" dirty="0" smtClean="0">
              <a:latin typeface="Arial Narrow" panose="020B0606020202030204" pitchFamily="34" charset="0"/>
            </a:endParaRPr>
          </a:p>
          <a:p>
            <a:pPr algn="ctr">
              <a:lnSpc>
                <a:spcPts val="1700"/>
              </a:lnSpc>
            </a:pPr>
            <a:endParaRPr lang="en-CA" sz="1300" i="1" dirty="0" smtClean="0">
              <a:latin typeface="Arial Narrow" panose="020B0606020202030204" pitchFamily="34" charset="0"/>
            </a:endParaRPr>
          </a:p>
          <a:p>
            <a:pPr algn="ctr">
              <a:lnSpc>
                <a:spcPts val="1700"/>
              </a:lnSpc>
            </a:pPr>
            <a:endParaRPr lang="en-CA" sz="1300" i="1" dirty="0">
              <a:latin typeface="Arial Narrow" panose="020B0606020202030204" pitchFamily="34" charset="0"/>
            </a:endParaRPr>
          </a:p>
          <a:p>
            <a:pPr algn="ctr">
              <a:lnSpc>
                <a:spcPts val="1700"/>
              </a:lnSpc>
            </a:pPr>
            <a:r>
              <a:rPr lang="en-CA" sz="1300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Mainly behavioural compliance, e.g. reduction of functional goals</a:t>
            </a:r>
          </a:p>
          <a:p>
            <a:pPr algn="ctr">
              <a:lnSpc>
                <a:spcPts val="1700"/>
              </a:lnSpc>
            </a:pPr>
            <a:endParaRPr lang="en-CA" sz="1300" i="1" dirty="0">
              <a:latin typeface="Arial Narrow" panose="020B0606020202030204" pitchFamily="34" charset="0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1446653" y="2712376"/>
            <a:ext cx="515497" cy="25319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-600000">
            <a:off x="1459248" y="4538013"/>
            <a:ext cx="9262612" cy="13336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93641" y="1737003"/>
            <a:ext cx="1881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GOALS’ ACHIEVEMENT</a:t>
            </a:r>
            <a:endParaRPr lang="en-CA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0216445" y="2418826"/>
            <a:ext cx="155409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Behavioural</a:t>
            </a:r>
            <a:endParaRPr lang="en-CA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2051957" y="1943090"/>
            <a:ext cx="1977118" cy="1600438"/>
          </a:xfrm>
          <a:prstGeom prst="rect">
            <a:avLst/>
          </a:prstGeom>
          <a:solidFill>
            <a:srgbClr val="F2850E"/>
          </a:solidFill>
        </p:spPr>
        <p:txBody>
          <a:bodyPr wrap="square" rtlCol="0">
            <a:spAutoFit/>
          </a:bodyPr>
          <a:lstStyle/>
          <a:p>
            <a:pPr algn="ctr"/>
            <a:endParaRPr lang="en-CA" sz="1400" b="1" i="1" u="sng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CA" sz="14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OUTCOMES OF</a:t>
            </a:r>
          </a:p>
          <a:p>
            <a:pPr algn="ctr"/>
            <a:r>
              <a:rPr lang="en-CA" sz="14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UNMET NEEDS</a:t>
            </a:r>
            <a:r>
              <a:rPr lang="en-CA" sz="1400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CA" sz="1400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en-CA" sz="1400" b="1" i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Agitation</a:t>
            </a:r>
          </a:p>
          <a:p>
            <a:pPr algn="ctr"/>
            <a:endParaRPr lang="en-US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US" sz="1400" b="1" i="1" dirty="0">
                <a:latin typeface="Arial Narrow" panose="020B0606020202030204" pitchFamily="34" charset="0"/>
              </a:rPr>
              <a:t>• Anxiety</a:t>
            </a:r>
            <a:endParaRPr lang="en-CA" sz="1400" b="1" i="1" dirty="0" smtClean="0">
              <a:latin typeface="Arial Narrow" panose="020B0606020202030204" pitchFamily="34" charset="0"/>
            </a:endParaRPr>
          </a:p>
        </p:txBody>
      </p:sp>
      <p:sp>
        <p:nvSpPr>
          <p:cNvPr id="41" name="24-Point Star 40"/>
          <p:cNvSpPr/>
          <p:nvPr/>
        </p:nvSpPr>
        <p:spPr>
          <a:xfrm>
            <a:off x="4941314" y="3008261"/>
            <a:ext cx="2229417" cy="1622720"/>
          </a:xfrm>
          <a:prstGeom prst="star2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3" name="24-Point Star 42"/>
          <p:cNvSpPr/>
          <p:nvPr/>
        </p:nvSpPr>
        <p:spPr>
          <a:xfrm>
            <a:off x="4896882" y="969201"/>
            <a:ext cx="2229417" cy="1622720"/>
          </a:xfrm>
          <a:prstGeom prst="star2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4" name="TextBox 43"/>
          <p:cNvSpPr txBox="1"/>
          <p:nvPr/>
        </p:nvSpPr>
        <p:spPr>
          <a:xfrm>
            <a:off x="4981945" y="1188553"/>
            <a:ext cx="2080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Blow-Out </a:t>
            </a:r>
          </a:p>
          <a:p>
            <a:pPr algn="ctr"/>
            <a:r>
              <a:rPr lang="en-CA" sz="1300" b="1" i="1" dirty="0" smtClean="0">
                <a:latin typeface="Arial Narrow" panose="020B0606020202030204" pitchFamily="34" charset="0"/>
              </a:rPr>
              <a:t>(fight or flight)</a:t>
            </a:r>
          </a:p>
          <a:p>
            <a:pPr algn="ctr"/>
            <a:r>
              <a:rPr lang="en-CA" sz="1300" b="1" i="1" dirty="0">
                <a:latin typeface="Arial Narrow" panose="020B0606020202030204" pitchFamily="34" charset="0"/>
              </a:rPr>
              <a:t>e.g. • anger • </a:t>
            </a:r>
            <a:r>
              <a:rPr lang="en-CA" sz="1300" b="1" i="1" dirty="0" smtClean="0">
                <a:latin typeface="Arial Narrow" panose="020B0606020202030204" pitchFamily="34" charset="0"/>
              </a:rPr>
              <a:t>SIB</a:t>
            </a:r>
          </a:p>
          <a:p>
            <a:pPr algn="ctr"/>
            <a:r>
              <a:rPr lang="en-CA" sz="1300" b="1" i="1" dirty="0">
                <a:latin typeface="Arial Narrow" panose="020B0606020202030204" pitchFamily="34" charset="0"/>
              </a:rPr>
              <a:t>• external aggression</a:t>
            </a:r>
            <a:endParaRPr lang="en-CA" sz="1300" b="1" i="1" dirty="0" smtClean="0">
              <a:latin typeface="Arial Narrow" panose="020B0606020202030204" pitchFamily="34" charset="0"/>
            </a:endParaRPr>
          </a:p>
          <a:p>
            <a:pPr algn="ctr"/>
            <a:r>
              <a:rPr lang="en-CA" sz="1300" b="1" i="1" dirty="0" smtClean="0">
                <a:latin typeface="Arial Narrow" panose="020B0606020202030204" pitchFamily="34" charset="0"/>
              </a:rPr>
              <a:t>(</a:t>
            </a:r>
            <a:r>
              <a:rPr lang="en-CA" sz="1300" b="1" i="1" dirty="0">
                <a:latin typeface="Arial Narrow" panose="020B0606020202030204" pitchFamily="34" charset="0"/>
              </a:rPr>
              <a:t>people </a:t>
            </a:r>
            <a:r>
              <a:rPr lang="en-CA" sz="1300" b="1" i="1" dirty="0" smtClean="0">
                <a:latin typeface="Arial Narrow" panose="020B0606020202030204" pitchFamily="34" charset="0"/>
              </a:rPr>
              <a:t>and property)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333403" y="3335191"/>
            <a:ext cx="1395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Blow-In</a:t>
            </a:r>
          </a:p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(freeze)</a:t>
            </a:r>
          </a:p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e.g. • withdraw</a:t>
            </a:r>
          </a:p>
          <a:p>
            <a:pPr algn="ctr"/>
            <a:r>
              <a:rPr lang="en-CA" sz="1400" b="1" i="1" dirty="0" smtClean="0">
                <a:latin typeface="Arial Narrow" panose="020B0606020202030204" pitchFamily="34" charset="0"/>
              </a:rPr>
              <a:t>• depression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28171" y="2522432"/>
            <a:ext cx="605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solidFill>
                  <a:schemeClr val="bg1"/>
                </a:solidFill>
              </a:rPr>
              <a:t>or</a:t>
            </a:r>
            <a:endParaRPr lang="en-CA" sz="2000" dirty="0">
              <a:solidFill>
                <a:schemeClr val="bg1"/>
              </a:solidFill>
            </a:endParaRPr>
          </a:p>
        </p:txBody>
      </p:sp>
      <p:grpSp>
        <p:nvGrpSpPr>
          <p:cNvPr id="3" name="Group 49"/>
          <p:cNvGrpSpPr/>
          <p:nvPr/>
        </p:nvGrpSpPr>
        <p:grpSpPr>
          <a:xfrm>
            <a:off x="6770075" y="2447925"/>
            <a:ext cx="1240460" cy="746699"/>
            <a:chOff x="8026311" y="2487891"/>
            <a:chExt cx="631038" cy="615696"/>
          </a:xfrm>
          <a:solidFill>
            <a:schemeClr val="tx1"/>
          </a:solidFill>
        </p:grpSpPr>
        <p:sp>
          <p:nvSpPr>
            <p:cNvPr id="51" name="Right Arrow 50"/>
            <p:cNvSpPr/>
            <p:nvPr/>
          </p:nvSpPr>
          <p:spPr>
            <a:xfrm rot="13171905" flipH="1">
              <a:off x="8026313" y="2487891"/>
              <a:ext cx="345989" cy="1977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  <p:sp>
          <p:nvSpPr>
            <p:cNvPr id="52" name="Right Arrow 51"/>
            <p:cNvSpPr/>
            <p:nvPr/>
          </p:nvSpPr>
          <p:spPr>
            <a:xfrm rot="8428095" flipH="1" flipV="1">
              <a:off x="8026311" y="2905879"/>
              <a:ext cx="345989" cy="1977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  <p:sp>
          <p:nvSpPr>
            <p:cNvPr id="54" name="Right Arrow 53"/>
            <p:cNvSpPr/>
            <p:nvPr/>
          </p:nvSpPr>
          <p:spPr>
            <a:xfrm>
              <a:off x="8369515" y="2712377"/>
              <a:ext cx="287834" cy="16878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8060054" y="1215312"/>
            <a:ext cx="1236860" cy="33547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CA" sz="1400" b="1" i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endParaRPr lang="en-CA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endParaRPr lang="en-CA" sz="1400" b="1" i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Primarily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Behavioural </a:t>
            </a:r>
            <a:br>
              <a:rPr lang="en-CA" sz="1600" b="1" i="1" dirty="0" smtClean="0">
                <a:latin typeface="Arial Narrow" panose="020B0606020202030204" pitchFamily="34" charset="0"/>
              </a:rPr>
            </a:br>
            <a:r>
              <a:rPr lang="en-CA" sz="1600" b="1" i="1" dirty="0" smtClean="0">
                <a:latin typeface="Arial Narrow" panose="020B0606020202030204" pitchFamily="34" charset="0"/>
              </a:rPr>
              <a:t>and 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Traditional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Medical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Responses 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and </a:t>
            </a:r>
          </a:p>
          <a:p>
            <a:pPr algn="ctr"/>
            <a:r>
              <a:rPr lang="en-CA" sz="1600" b="1" i="1" dirty="0" smtClean="0">
                <a:latin typeface="Arial Narrow" panose="020B0606020202030204" pitchFamily="34" charset="0"/>
              </a:rPr>
              <a:t>Follow Up</a:t>
            </a:r>
            <a:endParaRPr lang="en-CA" sz="1400" b="1" i="1" dirty="0">
              <a:latin typeface="Arial Narrow" panose="020B0606020202030204" pitchFamily="34" charset="0"/>
            </a:endParaRPr>
          </a:p>
          <a:p>
            <a:pPr algn="ctr"/>
            <a:endParaRPr lang="en-CA" sz="1400" b="1" i="1" dirty="0" smtClean="0">
              <a:latin typeface="Arial Narrow" panose="020B0606020202030204" pitchFamily="34" charset="0"/>
            </a:endParaRPr>
          </a:p>
          <a:p>
            <a:pPr algn="ctr"/>
            <a:endParaRPr lang="en-CA" sz="1400" b="1" i="1" dirty="0">
              <a:latin typeface="Arial Narrow" panose="020B0606020202030204" pitchFamily="34" charset="0"/>
            </a:endParaRPr>
          </a:p>
          <a:p>
            <a:pPr algn="ctr"/>
            <a:r>
              <a:rPr lang="en-CA" sz="1400" dirty="0" smtClean="0">
                <a:latin typeface="Arial Narrow" panose="020B0606020202030204" pitchFamily="34" charset="0"/>
              </a:rPr>
              <a:t>  </a:t>
            </a:r>
            <a:endParaRPr lang="en-CA" sz="1400" dirty="0">
              <a:latin typeface="Arial Narrow" panose="020B0606020202030204" pitchFamily="34" charset="0"/>
            </a:endParaRPr>
          </a:p>
        </p:txBody>
      </p:sp>
      <p:sp>
        <p:nvSpPr>
          <p:cNvPr id="61" name="Right Arrow 60"/>
          <p:cNvSpPr/>
          <p:nvPr/>
        </p:nvSpPr>
        <p:spPr>
          <a:xfrm>
            <a:off x="9378452" y="2654424"/>
            <a:ext cx="515497" cy="25319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8379" y="5229664"/>
            <a:ext cx="1500872" cy="1116155"/>
          </a:xfrm>
          <a:prstGeom prst="rect">
            <a:avLst/>
          </a:prstGeom>
        </p:spPr>
      </p:pic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CA" sz="20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68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5" grpId="0" animBg="1"/>
      <p:bldP spid="29" grpId="0" animBg="1"/>
      <p:bldP spid="7" grpId="0"/>
      <p:bldP spid="40" grpId="0" animBg="1"/>
      <p:bldP spid="34" grpId="0" animBg="1"/>
      <p:bldP spid="41" grpId="0" animBg="1"/>
      <p:bldP spid="43" grpId="0" animBg="1"/>
      <p:bldP spid="44" grpId="0"/>
      <p:bldP spid="46" grpId="0"/>
      <p:bldP spid="47" grpId="0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6745" y="1826978"/>
            <a:ext cx="2798071" cy="43253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121" y="1806700"/>
            <a:ext cx="2219965" cy="4345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376" y="1784601"/>
            <a:ext cx="2811189" cy="4345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902" y="726527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Hyperactive Senses Lead to Challenging Behaviours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7860" y="1865539"/>
            <a:ext cx="239796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Hyperactive Senses</a:t>
            </a:r>
          </a:p>
          <a:p>
            <a:pPr algn="ctr"/>
            <a:r>
              <a:rPr lang="en-CA" sz="1600" b="1" dirty="0"/>
              <a:t>means that</a:t>
            </a:r>
          </a:p>
          <a:p>
            <a:pPr algn="ctr"/>
            <a:r>
              <a:rPr lang="en-CA" sz="1600" b="1" dirty="0" smtClean="0"/>
              <a:t>people</a:t>
            </a:r>
            <a:r>
              <a:rPr lang="en-CA" sz="1600" b="1" dirty="0"/>
              <a:t>, </a:t>
            </a:r>
            <a:r>
              <a:rPr lang="en-CA" sz="1600" b="1" dirty="0" smtClean="0"/>
              <a:t>objects </a:t>
            </a:r>
            <a:r>
              <a:rPr lang="en-CA" sz="1600" b="1" dirty="0"/>
              <a:t>and </a:t>
            </a:r>
            <a:r>
              <a:rPr lang="en-CA" sz="1600" b="1" dirty="0" smtClean="0"/>
              <a:t>places </a:t>
            </a:r>
            <a:r>
              <a:rPr lang="en-CA" sz="1600" b="1" dirty="0"/>
              <a:t>can be</a:t>
            </a:r>
            <a:r>
              <a:rPr lang="en-CA" sz="1600" b="1" dirty="0" smtClean="0"/>
              <a:t>:</a:t>
            </a:r>
            <a:endParaRPr lang="en-CA" sz="1600" b="1" dirty="0"/>
          </a:p>
          <a:p>
            <a:r>
              <a:rPr lang="en-CA" sz="1600" b="1" dirty="0"/>
              <a:t> </a:t>
            </a:r>
            <a:r>
              <a:rPr lang="en-CA" sz="1600" b="1" dirty="0" smtClean="0"/>
              <a:t>e.g.	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loud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fast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scratchy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tight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bright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</a:t>
            </a:r>
            <a:r>
              <a:rPr lang="en-CA" sz="1600" b="1" dirty="0"/>
              <a:t>off </a:t>
            </a:r>
            <a:r>
              <a:rPr lang="en-CA" sz="1600" b="1" dirty="0" smtClean="0"/>
              <a:t>balance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confusing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chaotic</a:t>
            </a:r>
            <a:endParaRPr lang="en-CA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095482" y="2995128"/>
            <a:ext cx="1296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A</a:t>
            </a:r>
          </a:p>
          <a:p>
            <a:pPr algn="ctr"/>
            <a:r>
              <a:rPr lang="en-CA" b="1" dirty="0"/>
              <a:t>N</a:t>
            </a:r>
          </a:p>
          <a:p>
            <a:pPr algn="ctr"/>
            <a:r>
              <a:rPr lang="en-CA" b="1" dirty="0"/>
              <a:t>X</a:t>
            </a:r>
          </a:p>
          <a:p>
            <a:pPr algn="ctr"/>
            <a:r>
              <a:rPr lang="en-CA" b="1" dirty="0"/>
              <a:t>I</a:t>
            </a:r>
          </a:p>
          <a:p>
            <a:pPr algn="ctr"/>
            <a:r>
              <a:rPr lang="en-CA" b="1" dirty="0"/>
              <a:t>E</a:t>
            </a:r>
          </a:p>
          <a:p>
            <a:pPr algn="ctr"/>
            <a:r>
              <a:rPr lang="en-CA" b="1" dirty="0"/>
              <a:t>T</a:t>
            </a:r>
          </a:p>
          <a:p>
            <a:pPr algn="ctr"/>
            <a:r>
              <a:rPr lang="en-CA" b="1" dirty="0"/>
              <a:t>Y </a:t>
            </a:r>
          </a:p>
          <a:p>
            <a:pPr algn="ctr"/>
            <a:endParaRPr lang="en-CA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72204" y="3396343"/>
            <a:ext cx="587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200" dirty="0"/>
              <a:t>=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661" y="3396343"/>
            <a:ext cx="587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200" dirty="0"/>
              <a:t>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25745" y="2304655"/>
            <a:ext cx="250993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Agitation, Anger and/or Aggression</a:t>
            </a:r>
            <a:endParaRPr lang="en-CA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CA" sz="1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CA" sz="1600" b="1" dirty="0" smtClean="0">
                <a:solidFill>
                  <a:schemeClr val="bg1"/>
                </a:solidFill>
              </a:rPr>
              <a:t>e.g</a:t>
            </a:r>
            <a:r>
              <a:rPr lang="en-CA" sz="1600" b="1" dirty="0">
                <a:solidFill>
                  <a:schemeClr val="bg1"/>
                </a:solidFill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repetitive behaviour</a:t>
            </a:r>
            <a:endParaRPr lang="en-CA" sz="1600" b="1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challenging behaviour</a:t>
            </a:r>
            <a:endParaRPr lang="en-CA" sz="1600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Injury to self or others</a:t>
            </a:r>
            <a:endParaRPr lang="en-CA" sz="1600" b="1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10253" y="5211492"/>
            <a:ext cx="1500872" cy="1116155"/>
          </a:xfrm>
          <a:prstGeom prst="rect">
            <a:avLst/>
          </a:prstGeom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4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xmlns="" val="61838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6745" y="1826978"/>
            <a:ext cx="2798071" cy="432533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121" y="1806700"/>
            <a:ext cx="2219965" cy="43456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376" y="1784601"/>
            <a:ext cx="2811189" cy="4345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8259" y="652386"/>
            <a:ext cx="11523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0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Hypoactive </a:t>
            </a:r>
            <a:r>
              <a:rPr lang="en-CA" sz="3000" b="1" dirty="0">
                <a:solidFill>
                  <a:srgbClr val="9A4E15"/>
                </a:solidFill>
                <a:latin typeface="Arial Black" panose="020B0A04020102020204" pitchFamily="34" charset="0"/>
              </a:rPr>
              <a:t>Senses Lead to Challenging Behaviours</a:t>
            </a:r>
            <a:endParaRPr lang="en-CA" sz="30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5185" y="2004332"/>
            <a:ext cx="239796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Hypoactive </a:t>
            </a:r>
            <a:r>
              <a:rPr lang="en-CA" b="1" dirty="0"/>
              <a:t>Senses</a:t>
            </a:r>
          </a:p>
          <a:p>
            <a:pPr algn="ctr"/>
            <a:r>
              <a:rPr lang="en-CA" sz="1600" b="1" dirty="0"/>
              <a:t>means that</a:t>
            </a:r>
          </a:p>
          <a:p>
            <a:pPr algn="ctr"/>
            <a:r>
              <a:rPr lang="en-CA" sz="1600" b="1" dirty="0" smtClean="0"/>
              <a:t>people</a:t>
            </a:r>
            <a:r>
              <a:rPr lang="en-CA" sz="1600" b="1" dirty="0"/>
              <a:t>, </a:t>
            </a:r>
            <a:r>
              <a:rPr lang="en-CA" sz="1600" b="1" dirty="0" smtClean="0"/>
              <a:t>objects </a:t>
            </a:r>
            <a:r>
              <a:rPr lang="en-CA" sz="1600" b="1" dirty="0"/>
              <a:t>and </a:t>
            </a:r>
            <a:r>
              <a:rPr lang="en-CA" sz="1600" b="1" dirty="0" smtClean="0"/>
              <a:t>places can </a:t>
            </a:r>
            <a:r>
              <a:rPr lang="en-CA" sz="1600" b="1" dirty="0"/>
              <a:t>be</a:t>
            </a:r>
            <a:r>
              <a:rPr lang="en-CA" sz="16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CA" sz="1600" b="1" dirty="0" smtClean="0"/>
              <a:t>e.g.	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quiet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</a:t>
            </a:r>
            <a:r>
              <a:rPr lang="en-CA" sz="1600" b="1" dirty="0"/>
              <a:t>slow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</a:t>
            </a:r>
            <a:r>
              <a:rPr lang="en-CA" sz="1600" b="1" dirty="0"/>
              <a:t>dark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</a:t>
            </a:r>
            <a:r>
              <a:rPr lang="en-CA" sz="1600" b="1" dirty="0"/>
              <a:t>loose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 too tickly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too confusing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CA" sz="1600" b="1" dirty="0" smtClean="0"/>
              <a:t>   too </a:t>
            </a:r>
            <a:r>
              <a:rPr lang="en-CA" sz="1600" b="1" dirty="0"/>
              <a:t>chaotic </a:t>
            </a:r>
            <a:r>
              <a:rPr lang="en-CA" sz="1600" b="1" dirty="0" smtClean="0"/>
              <a:t> </a:t>
            </a:r>
            <a:endParaRPr lang="en-CA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47857" y="2995128"/>
            <a:ext cx="1296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A</a:t>
            </a:r>
          </a:p>
          <a:p>
            <a:pPr algn="ctr"/>
            <a:r>
              <a:rPr lang="en-CA" b="1" dirty="0"/>
              <a:t>N</a:t>
            </a:r>
          </a:p>
          <a:p>
            <a:pPr algn="ctr"/>
            <a:r>
              <a:rPr lang="en-CA" b="1" dirty="0"/>
              <a:t>X</a:t>
            </a:r>
          </a:p>
          <a:p>
            <a:pPr algn="ctr"/>
            <a:r>
              <a:rPr lang="en-CA" b="1" dirty="0"/>
              <a:t>I</a:t>
            </a:r>
          </a:p>
          <a:p>
            <a:pPr algn="ctr"/>
            <a:r>
              <a:rPr lang="en-CA" b="1" dirty="0"/>
              <a:t>E</a:t>
            </a:r>
          </a:p>
          <a:p>
            <a:pPr algn="ctr"/>
            <a:r>
              <a:rPr lang="en-CA" b="1" dirty="0"/>
              <a:t>T</a:t>
            </a:r>
          </a:p>
          <a:p>
            <a:pPr algn="ctr"/>
            <a:r>
              <a:rPr lang="en-CA" b="1" dirty="0"/>
              <a:t>Y </a:t>
            </a:r>
          </a:p>
          <a:p>
            <a:pPr algn="ctr"/>
            <a:endParaRPr lang="en-C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72204" y="3396343"/>
            <a:ext cx="587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200" dirty="0"/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661" y="3396343"/>
            <a:ext cx="587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200" dirty="0"/>
              <a:t>=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6218" y="1848238"/>
            <a:ext cx="250993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b="1" dirty="0" smtClean="0">
              <a:solidFill>
                <a:schemeClr val="bg1"/>
              </a:solidFill>
            </a:endParaRP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Agitation</a:t>
            </a:r>
            <a:r>
              <a:rPr lang="en-CA" b="1" dirty="0">
                <a:solidFill>
                  <a:schemeClr val="bg1"/>
                </a:solidFill>
              </a:rPr>
              <a:t>, Anger and/or Aggression</a:t>
            </a:r>
            <a:endParaRPr lang="en-CA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CA" sz="1600" b="1" dirty="0" smtClean="0">
                <a:solidFill>
                  <a:schemeClr val="bg1"/>
                </a:solidFill>
              </a:rPr>
              <a:t>e.g</a:t>
            </a:r>
            <a:r>
              <a:rPr lang="en-CA" sz="1600" b="1" dirty="0">
                <a:solidFill>
                  <a:schemeClr val="bg1"/>
                </a:solidFill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low energy</a:t>
            </a:r>
            <a:endParaRPr lang="en-CA" sz="1600" b="1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low </a:t>
            </a:r>
            <a:r>
              <a:rPr lang="en-CA" sz="1600" b="1" dirty="0">
                <a:solidFill>
                  <a:schemeClr val="bg1"/>
                </a:solidFill>
              </a:rPr>
              <a:t>m</a:t>
            </a:r>
            <a:r>
              <a:rPr lang="en-CA" sz="1600" b="1" dirty="0" smtClean="0">
                <a:solidFill>
                  <a:schemeClr val="bg1"/>
                </a:solidFill>
              </a:rPr>
              <a:t>otivation</a:t>
            </a:r>
            <a:endParaRPr lang="en-CA" sz="1600" b="1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quiet/withdrawn</a:t>
            </a:r>
          </a:p>
          <a:p>
            <a:pPr marL="285750" lvl="0" indent="-285750">
              <a:lnSpc>
                <a:spcPct val="150000"/>
              </a:lnSpc>
            </a:pPr>
            <a:r>
              <a:rPr lang="en-CA" sz="1600" b="1" i="1" dirty="0" smtClean="0">
                <a:solidFill>
                  <a:schemeClr val="bg1"/>
                </a:solidFill>
              </a:rPr>
              <a:t>Eventually </a:t>
            </a:r>
            <a:r>
              <a:rPr lang="en-CA" sz="1600" b="1" dirty="0" smtClean="0">
                <a:solidFill>
                  <a:schemeClr val="bg1"/>
                </a:solidFill>
              </a:rPr>
              <a:t>-  </a:t>
            </a:r>
            <a:endParaRPr lang="en-CA" sz="1600" b="1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repetitive behaviour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challenging behaviour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Injury to self or others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1600" b="1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2129" y="5247118"/>
            <a:ext cx="1500872" cy="1116155"/>
          </a:xfrm>
          <a:prstGeom prst="rect">
            <a:avLst/>
          </a:prstGeo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5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xmlns="" val="176180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3020" y="2360279"/>
            <a:ext cx="110057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 smtClean="0"/>
              <a:t>People </a:t>
            </a:r>
            <a:r>
              <a:rPr lang="en-CA" sz="2800" dirty="0"/>
              <a:t>with autism and other developmental disabilities </a:t>
            </a:r>
            <a:r>
              <a:rPr lang="en-CA" sz="2800" dirty="0" smtClean="0"/>
              <a:t>are </a:t>
            </a:r>
            <a:r>
              <a:rPr lang="en-CA" sz="2800" dirty="0"/>
              <a:t>at </a:t>
            </a:r>
            <a:r>
              <a:rPr lang="en-CA" sz="2800" dirty="0" smtClean="0"/>
              <a:t>a much </a:t>
            </a:r>
            <a:r>
              <a:rPr lang="en-CA" sz="2800" dirty="0"/>
              <a:t>higher risk of having sensory integration problems </a:t>
            </a:r>
            <a:r>
              <a:rPr lang="en-CA" sz="2800" dirty="0" smtClean="0"/>
              <a:t>(approximately 80%  of this population have sensory </a:t>
            </a:r>
            <a:r>
              <a:rPr lang="en-CA" sz="2800" dirty="0"/>
              <a:t>integration problems</a:t>
            </a:r>
            <a:r>
              <a:rPr lang="en-CA" sz="2800" dirty="0" smtClean="0"/>
              <a:t>).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6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35902" y="726527"/>
            <a:ext cx="1152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Prevalence of Sensory Problems</a:t>
            </a:r>
            <a:endParaRPr lang="en-CA" sz="36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2545" y="1445879"/>
            <a:ext cx="110057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b="1" dirty="0" smtClean="0"/>
              <a:t>Startle Response</a:t>
            </a:r>
            <a:r>
              <a:rPr lang="en-CA" sz="2800" dirty="0"/>
              <a:t/>
            </a:r>
            <a:br>
              <a:rPr lang="en-CA" sz="2800" dirty="0"/>
            </a:br>
            <a:r>
              <a:rPr lang="en-CA" sz="2800" dirty="0" smtClean="0"/>
              <a:t>A </a:t>
            </a:r>
            <a:r>
              <a:rPr lang="en-CA" sz="2800" dirty="0"/>
              <a:t>majority of </a:t>
            </a:r>
            <a:r>
              <a:rPr lang="en-CA" sz="2800" dirty="0" smtClean="0"/>
              <a:t>people with developmental disabilities </a:t>
            </a:r>
            <a:r>
              <a:rPr lang="en-CA" sz="2800" b="1" dirty="0" smtClean="0"/>
              <a:t>startle </a:t>
            </a:r>
            <a:r>
              <a:rPr lang="en-CA" sz="2800" b="1" dirty="0"/>
              <a:t>much more readily </a:t>
            </a:r>
            <a:r>
              <a:rPr lang="en-CA" sz="2800" dirty="0"/>
              <a:t>due in part to </a:t>
            </a:r>
            <a:r>
              <a:rPr lang="en-CA" sz="2800" dirty="0" smtClean="0"/>
              <a:t>hyperactive </a:t>
            </a:r>
            <a:r>
              <a:rPr lang="en-CA" sz="2800" dirty="0"/>
              <a:t>hearing (the inner ear does not form properly).  They also startle for up to 1 hour </a:t>
            </a:r>
            <a:r>
              <a:rPr lang="en-CA" sz="2800" dirty="0" smtClean="0"/>
              <a:t>versus </a:t>
            </a:r>
            <a:r>
              <a:rPr lang="en-CA" sz="2800" dirty="0"/>
              <a:t>5-10 </a:t>
            </a:r>
            <a:r>
              <a:rPr lang="en-CA" sz="2800" dirty="0" smtClean="0"/>
              <a:t>seconds for neurotypical individuals.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2800" dirty="0" smtClean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b="1" dirty="0" smtClean="0"/>
              <a:t>Senses </a:t>
            </a:r>
            <a:r>
              <a:rPr lang="en-CA" sz="2800" b="1" dirty="0"/>
              <a:t>must all be working together </a:t>
            </a:r>
            <a:r>
              <a:rPr lang="en-CA" sz="2800" dirty="0"/>
              <a:t>i.e. be integrated.  If they </a:t>
            </a:r>
            <a:r>
              <a:rPr lang="en-CA" sz="2800" dirty="0" smtClean="0"/>
              <a:t>             are </a:t>
            </a:r>
            <a:r>
              <a:rPr lang="en-CA" sz="2800" dirty="0"/>
              <a:t>not, several of the </a:t>
            </a:r>
            <a:r>
              <a:rPr lang="en-CA" sz="2800" dirty="0" smtClean="0"/>
              <a:t>person’s </a:t>
            </a:r>
            <a:r>
              <a:rPr lang="en-CA" sz="2800" dirty="0"/>
              <a:t>senses can react to over </a:t>
            </a:r>
            <a:r>
              <a:rPr lang="en-CA" sz="2800" dirty="0" smtClean="0"/>
              <a:t>           stimulation </a:t>
            </a:r>
            <a:r>
              <a:rPr lang="en-CA" sz="2800" dirty="0"/>
              <a:t>e.g</a:t>
            </a:r>
            <a:r>
              <a:rPr lang="en-CA" sz="2800" dirty="0" smtClean="0"/>
              <a:t>. a startle </a:t>
            </a:r>
            <a:r>
              <a:rPr lang="en-CA" sz="2800" dirty="0"/>
              <a:t>often makes light seem 5 </a:t>
            </a:r>
            <a:r>
              <a:rPr lang="en-CA" sz="2800" dirty="0" smtClean="0"/>
              <a:t>times                    brighter </a:t>
            </a:r>
            <a:r>
              <a:rPr lang="en-CA" sz="2800" dirty="0"/>
              <a:t>and </a:t>
            </a:r>
            <a:r>
              <a:rPr lang="en-CA" sz="2800" dirty="0" smtClean="0"/>
              <a:t>noises 5 </a:t>
            </a:r>
            <a:r>
              <a:rPr lang="en-CA" sz="2800" dirty="0"/>
              <a:t>times louder.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7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4952" y="555077"/>
            <a:ext cx="1152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Prevalence of Sensory Problems </a:t>
            </a:r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(cont’d)</a:t>
            </a:r>
            <a:endParaRPr lang="en-CA" sz="28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6118" y="2242516"/>
            <a:ext cx="1100575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 smtClean="0"/>
              <a:t>A </a:t>
            </a:r>
            <a:r>
              <a:rPr lang="en-CA" sz="2400" dirty="0"/>
              <a:t>high percentage of challenging behaviours such as aggression or self harm are caused by sensory </a:t>
            </a:r>
            <a:r>
              <a:rPr lang="en-CA" sz="2400" dirty="0" smtClean="0"/>
              <a:t>problems </a:t>
            </a:r>
            <a:r>
              <a:rPr lang="en-CA" sz="2400" dirty="0"/>
              <a:t>(reference Aggression to Calming</a:t>
            </a:r>
            <a:r>
              <a:rPr lang="en-CA" sz="2400" dirty="0" smtClean="0"/>
              <a:t>).</a:t>
            </a:r>
            <a:br>
              <a:rPr lang="en-CA" sz="2400" dirty="0" smtClean="0"/>
            </a:br>
            <a:endParaRPr lang="en-CA" sz="1200" dirty="0" smtClean="0"/>
          </a:p>
          <a:p>
            <a:pPr marL="457200" indent="-457200">
              <a:buClr>
                <a:srgbClr val="9A4E15"/>
              </a:buClr>
              <a:buSzPct val="125000"/>
            </a:pPr>
            <a:r>
              <a:rPr lang="en-CA" sz="2400" dirty="0" smtClean="0"/>
              <a:t>	A high </a:t>
            </a:r>
            <a:r>
              <a:rPr lang="en-CA" sz="2400" dirty="0"/>
              <a:t>percentage of these challenging behaviours can be prevented and deescalated with </a:t>
            </a:r>
            <a:r>
              <a:rPr lang="en-CA" sz="2400" dirty="0" smtClean="0"/>
              <a:t>sensory </a:t>
            </a:r>
            <a:r>
              <a:rPr lang="en-CA" sz="2400" dirty="0"/>
              <a:t>interventions to improve sensory processing (in the moment) and sensory integration</a:t>
            </a:r>
            <a:r>
              <a:rPr lang="en-CA" sz="2400" dirty="0" smtClean="0"/>
              <a:t>.</a:t>
            </a:r>
            <a:r>
              <a:rPr lang="en-CA" sz="2400" dirty="0"/>
              <a:t> </a:t>
            </a:r>
            <a:endParaRPr lang="en-CA" sz="2400" dirty="0" smtClean="0"/>
          </a:p>
          <a:p>
            <a:pPr marL="457200" indent="-457200">
              <a:buClr>
                <a:srgbClr val="9A4E15"/>
              </a:buClr>
              <a:buSzPct val="125000"/>
            </a:pPr>
            <a:endParaRPr lang="en-CA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8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64477" y="831302"/>
            <a:ext cx="1152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Prevalence of Sensory Problems </a:t>
            </a:r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(cont’d)</a:t>
            </a:r>
            <a:endParaRPr lang="en-CA" sz="28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32398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593" y="1680541"/>
            <a:ext cx="110057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 smtClean="0"/>
              <a:t>A person’s preferred </a:t>
            </a:r>
            <a:r>
              <a:rPr lang="en-CA" sz="2400" dirty="0"/>
              <a:t>stimulating activities are often clues leading to what need they are trying to meet and how best to meet that need.  Encourage safe self stimulation and add a well balanced, prescribed (by Occupational Therapist if possible) daily sensory diet (reference below). </a:t>
            </a:r>
            <a:endParaRPr lang="en-CA" sz="2400" dirty="0" smtClean="0"/>
          </a:p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endParaRPr lang="en-CA" sz="2400" dirty="0"/>
          </a:p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 smtClean="0"/>
              <a:t>Occupational </a:t>
            </a:r>
            <a:r>
              <a:rPr lang="en-CA" sz="2400" dirty="0"/>
              <a:t>Therapists who are trained and certified in Sensory Integration methods are the best qualified to assess and plan interventions and </a:t>
            </a:r>
            <a:r>
              <a:rPr lang="en-CA" sz="2400" dirty="0" smtClean="0"/>
              <a:t>                    daily </a:t>
            </a:r>
            <a:r>
              <a:rPr lang="en-CA" sz="2400" dirty="0"/>
              <a:t>sensory </a:t>
            </a:r>
            <a:r>
              <a:rPr lang="en-CA" sz="2400" dirty="0" smtClean="0"/>
              <a:t>diets.</a:t>
            </a:r>
          </a:p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endParaRPr lang="en-CA" sz="2400" dirty="0" smtClean="0"/>
          </a:p>
          <a:p>
            <a:pPr marL="457200" indent="-4572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 smtClean="0"/>
              <a:t>The </a:t>
            </a:r>
            <a:r>
              <a:rPr lang="en-CA" sz="2400" dirty="0"/>
              <a:t>following are </a:t>
            </a:r>
            <a:r>
              <a:rPr lang="en-CA" sz="2400" dirty="0" smtClean="0"/>
              <a:t>examples of typical </a:t>
            </a:r>
            <a:r>
              <a:rPr lang="en-CA" sz="2400" dirty="0"/>
              <a:t>sensory </a:t>
            </a:r>
            <a:r>
              <a:rPr lang="en-CA" sz="2400" dirty="0" smtClean="0"/>
              <a:t>processes that are                                      more often problematic for people with developmental disabilities.</a:t>
            </a:r>
            <a:endParaRPr lang="en-CA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3401-6721-4377-B494-6B7F69AD44BE}" type="slidenum">
              <a:rPr lang="en-CA" sz="2000" smtClean="0"/>
              <a:pPr/>
              <a:t>9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4952" y="555077"/>
            <a:ext cx="1152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Prevalence of Sensory Problems </a:t>
            </a:r>
            <a:r>
              <a:rPr lang="en-CA" sz="28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(cont’d)</a:t>
            </a:r>
            <a:endParaRPr lang="en-CA" sz="28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9587</TotalTime>
  <Words>1276</Words>
  <Application>Microsoft Office PowerPoint</Application>
  <PresentationFormat>Custom</PresentationFormat>
  <Paragraphs>335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Joanne</cp:lastModifiedBy>
  <cp:revision>116</cp:revision>
  <dcterms:created xsi:type="dcterms:W3CDTF">2014-10-16T15:01:24Z</dcterms:created>
  <dcterms:modified xsi:type="dcterms:W3CDTF">2021-01-27T06:41:55Z</dcterms:modified>
</cp:coreProperties>
</file>