
<file path=[Content_Types].xml><?xml version="1.0" encoding="utf-8"?>
<Types xmlns="http://schemas.openxmlformats.org/package/2006/content-types">
  <Default Extension="gif" ContentType="image/gif"/>
  <Default Extension="jpeg" ContentType="image/jpeg"/>
  <Default Extension="jpg" ContentType="image/jp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66"/>
  </p:notesMasterIdLst>
  <p:handoutMasterIdLst>
    <p:handoutMasterId r:id="rId67"/>
  </p:handoutMasterIdLst>
  <p:sldIdLst>
    <p:sldId id="1468" r:id="rId2"/>
    <p:sldId id="1031" r:id="rId3"/>
    <p:sldId id="1097" r:id="rId4"/>
    <p:sldId id="1070" r:id="rId5"/>
    <p:sldId id="1037" r:id="rId6"/>
    <p:sldId id="1415" r:id="rId7"/>
    <p:sldId id="1427" r:id="rId8"/>
    <p:sldId id="1534" r:id="rId9"/>
    <p:sldId id="1542" r:id="rId10"/>
    <p:sldId id="1287" r:id="rId11"/>
    <p:sldId id="1531" r:id="rId12"/>
    <p:sldId id="1529" r:id="rId13"/>
    <p:sldId id="1562" r:id="rId14"/>
    <p:sldId id="1563" r:id="rId15"/>
    <p:sldId id="1564" r:id="rId16"/>
    <p:sldId id="1569" r:id="rId17"/>
    <p:sldId id="1570" r:id="rId18"/>
    <p:sldId id="1571" r:id="rId19"/>
    <p:sldId id="1489" r:id="rId20"/>
    <p:sldId id="1305" r:id="rId21"/>
    <p:sldId id="1306" r:id="rId22"/>
    <p:sldId id="1309" r:id="rId23"/>
    <p:sldId id="1312" r:id="rId24"/>
    <p:sldId id="1313" r:id="rId25"/>
    <p:sldId id="1314" r:id="rId26"/>
    <p:sldId id="1315" r:id="rId27"/>
    <p:sldId id="1451" r:id="rId28"/>
    <p:sldId id="1406" r:id="rId29"/>
    <p:sldId id="1572" r:id="rId30"/>
    <p:sldId id="296" r:id="rId31"/>
    <p:sldId id="1299" r:id="rId32"/>
    <p:sldId id="1400" r:id="rId33"/>
    <p:sldId id="1521" r:id="rId34"/>
    <p:sldId id="1573" r:id="rId35"/>
    <p:sldId id="1326" r:id="rId36"/>
    <p:sldId id="1327" r:id="rId37"/>
    <p:sldId id="1353" r:id="rId38"/>
    <p:sldId id="1557" r:id="rId39"/>
    <p:sldId id="1334" r:id="rId40"/>
    <p:sldId id="1335" r:id="rId41"/>
    <p:sldId id="1336" r:id="rId42"/>
    <p:sldId id="256" r:id="rId43"/>
    <p:sldId id="1342" r:id="rId44"/>
    <p:sldId id="1343" r:id="rId45"/>
    <p:sldId id="1344" r:id="rId46"/>
    <p:sldId id="1345" r:id="rId47"/>
    <p:sldId id="1351" r:id="rId48"/>
    <p:sldId id="1459" r:id="rId49"/>
    <p:sldId id="1360" r:id="rId50"/>
    <p:sldId id="1361" r:id="rId51"/>
    <p:sldId id="1461" r:id="rId52"/>
    <p:sldId id="1363" r:id="rId53"/>
    <p:sldId id="1364" r:id="rId54"/>
    <p:sldId id="1370" r:id="rId55"/>
    <p:sldId id="1371" r:id="rId56"/>
    <p:sldId id="1372" r:id="rId57"/>
    <p:sldId id="1373" r:id="rId58"/>
    <p:sldId id="1378" r:id="rId59"/>
    <p:sldId id="1394" r:id="rId60"/>
    <p:sldId id="1413" r:id="rId61"/>
    <p:sldId id="1420" r:id="rId62"/>
    <p:sldId id="1463" r:id="rId63"/>
    <p:sldId id="1538" r:id="rId64"/>
    <p:sldId id="1551" r:id="rId65"/>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9A4E15"/>
    <a:srgbClr val="797805"/>
    <a:srgbClr val="C3AD05"/>
    <a:srgbClr val="3399FF"/>
    <a:srgbClr val="5A65CA"/>
    <a:srgbClr val="ACD5EA"/>
    <a:srgbClr val="81C0DF"/>
    <a:srgbClr val="E8E7D0"/>
    <a:srgbClr val="D5DA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3722" autoAdjust="0"/>
    <p:restoredTop sz="94629" autoAdjust="0"/>
  </p:normalViewPr>
  <p:slideViewPr>
    <p:cSldViewPr snapToGrid="0">
      <p:cViewPr varScale="1">
        <p:scale>
          <a:sx n="96" d="100"/>
          <a:sy n="96" d="100"/>
        </p:scale>
        <p:origin x="90" y="32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804"/>
    </p:cViewPr>
  </p:sorterViewPr>
  <p:notesViewPr>
    <p:cSldViewPr snapToGrid="0">
      <p:cViewPr varScale="1">
        <p:scale>
          <a:sx n="92" d="100"/>
          <a:sy n="92" d="100"/>
        </p:scale>
        <p:origin x="-2964" y="-108"/>
      </p:cViewPr>
      <p:guideLst>
        <p:guide orient="horz" pos="2957"/>
        <p:guide pos="2237"/>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er Marks" userId="787d5f659be2085d" providerId="LiveId" clId="{54D53B65-BD5C-4A64-B15F-24DFB1FEF62E}"/>
    <pc:docChg chg="modSld">
      <pc:chgData name="Peter Marks" userId="787d5f659be2085d" providerId="LiveId" clId="{54D53B65-BD5C-4A64-B15F-24DFB1FEF62E}" dt="2025-09-23T20:37:06.758" v="6" actId="255"/>
      <pc:docMkLst>
        <pc:docMk/>
      </pc:docMkLst>
      <pc:sldChg chg="modSp mod">
        <pc:chgData name="Peter Marks" userId="787d5f659be2085d" providerId="LiveId" clId="{54D53B65-BD5C-4A64-B15F-24DFB1FEF62E}" dt="2025-09-17T00:23:17.215" v="3" actId="20577"/>
        <pc:sldMkLst>
          <pc:docMk/>
          <pc:sldMk cId="171935054" sldId="1372"/>
        </pc:sldMkLst>
        <pc:spChg chg="mod">
          <ac:chgData name="Peter Marks" userId="787d5f659be2085d" providerId="LiveId" clId="{54D53B65-BD5C-4A64-B15F-24DFB1FEF62E}" dt="2025-09-17T00:23:17.215" v="3" actId="20577"/>
          <ac:spMkLst>
            <pc:docMk/>
            <pc:sldMk cId="171935054" sldId="1372"/>
            <ac:spMk id="3" creationId="{D28306E0-CD40-90F3-FF15-E4AD03878140}"/>
          </ac:spMkLst>
        </pc:spChg>
      </pc:sldChg>
      <pc:sldChg chg="modSp mod">
        <pc:chgData name="Peter Marks" userId="787d5f659be2085d" providerId="LiveId" clId="{54D53B65-BD5C-4A64-B15F-24DFB1FEF62E}" dt="2025-09-23T20:37:06.758" v="6" actId="255"/>
        <pc:sldMkLst>
          <pc:docMk/>
          <pc:sldMk cId="2717328205" sldId="1468"/>
        </pc:sldMkLst>
        <pc:spChg chg="mod">
          <ac:chgData name="Peter Marks" userId="787d5f659be2085d" providerId="LiveId" clId="{54D53B65-BD5C-4A64-B15F-24DFB1FEF62E}" dt="2025-09-23T20:37:06.758" v="6" actId="255"/>
          <ac:spMkLst>
            <pc:docMk/>
            <pc:sldMk cId="2717328205" sldId="1468"/>
            <ac:spMk id="7" creationId="{00000000-0000-0000-0000-000000000000}"/>
          </ac:spMkLst>
        </pc:spChg>
      </pc:sldChg>
      <pc:sldChg chg="modSp mod">
        <pc:chgData name="Peter Marks" userId="787d5f659be2085d" providerId="LiveId" clId="{54D53B65-BD5C-4A64-B15F-24DFB1FEF62E}" dt="2025-09-22T11:59:52.142" v="5" actId="6549"/>
        <pc:sldMkLst>
          <pc:docMk/>
          <pc:sldMk cId="3927498636" sldId="1489"/>
        </pc:sldMkLst>
        <pc:spChg chg="mod">
          <ac:chgData name="Peter Marks" userId="787d5f659be2085d" providerId="LiveId" clId="{54D53B65-BD5C-4A64-B15F-24DFB1FEF62E}" dt="2025-09-22T11:59:52.142" v="5" actId="6549"/>
          <ac:spMkLst>
            <pc:docMk/>
            <pc:sldMk cId="3927498636" sldId="1489"/>
            <ac:spMk id="5" creationId="{493D1489-DF48-C66E-3726-551DB0EC62D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10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8058" cy="469583"/>
          </a:xfrm>
          <a:prstGeom prst="rect">
            <a:avLst/>
          </a:prstGeom>
        </p:spPr>
        <p:txBody>
          <a:bodyPr vert="horz" lIns="91714" tIns="45857" rIns="91714" bIns="45857" rtlCol="0"/>
          <a:lstStyle>
            <a:lvl1pPr algn="l">
              <a:defRPr sz="1200"/>
            </a:lvl1pPr>
          </a:lstStyle>
          <a:p>
            <a:endParaRPr lang="en-CA" dirty="0"/>
          </a:p>
        </p:txBody>
      </p:sp>
      <p:sp>
        <p:nvSpPr>
          <p:cNvPr id="3" name="Date Placeholder 2"/>
          <p:cNvSpPr>
            <a:spLocks noGrp="1"/>
          </p:cNvSpPr>
          <p:nvPr>
            <p:ph type="dt" idx="1"/>
          </p:nvPr>
        </p:nvSpPr>
        <p:spPr>
          <a:xfrm>
            <a:off x="4022824" y="1"/>
            <a:ext cx="3078058" cy="469583"/>
          </a:xfrm>
          <a:prstGeom prst="rect">
            <a:avLst/>
          </a:prstGeom>
        </p:spPr>
        <p:txBody>
          <a:bodyPr vert="horz" lIns="91714" tIns="45857" rIns="91714" bIns="45857" rtlCol="0"/>
          <a:lstStyle>
            <a:lvl1pPr algn="r">
              <a:defRPr sz="1200"/>
            </a:lvl1pPr>
          </a:lstStyle>
          <a:p>
            <a:fld id="{40A50079-E354-4B3F-AB85-008746CF03CE}" type="datetimeFigureOut">
              <a:rPr lang="en-CA" smtClean="0"/>
              <a:pPr/>
              <a:t>2025-09-23</a:t>
            </a:fld>
            <a:endParaRPr lang="en-CA" dirty="0"/>
          </a:p>
        </p:txBody>
      </p:sp>
      <p:sp>
        <p:nvSpPr>
          <p:cNvPr id="4" name="Slide Image Placeholder 3"/>
          <p:cNvSpPr>
            <a:spLocks noGrp="1" noRot="1" noChangeAspect="1"/>
          </p:cNvSpPr>
          <p:nvPr>
            <p:ph type="sldImg" idx="2"/>
          </p:nvPr>
        </p:nvSpPr>
        <p:spPr>
          <a:xfrm>
            <a:off x="420688" y="703263"/>
            <a:ext cx="6261100" cy="3521075"/>
          </a:xfrm>
          <a:prstGeom prst="rect">
            <a:avLst/>
          </a:prstGeom>
          <a:noFill/>
          <a:ln w="12700">
            <a:solidFill>
              <a:prstClr val="black"/>
            </a:solidFill>
          </a:ln>
        </p:spPr>
        <p:txBody>
          <a:bodyPr vert="horz" lIns="91714" tIns="45857" rIns="91714" bIns="45857" rtlCol="0" anchor="ctr"/>
          <a:lstStyle/>
          <a:p>
            <a:endParaRPr lang="en-CA" dirty="0"/>
          </a:p>
        </p:txBody>
      </p:sp>
      <p:sp>
        <p:nvSpPr>
          <p:cNvPr id="5" name="Notes Placeholder 4"/>
          <p:cNvSpPr>
            <a:spLocks noGrp="1"/>
          </p:cNvSpPr>
          <p:nvPr>
            <p:ph type="body" sz="quarter" idx="3"/>
          </p:nvPr>
        </p:nvSpPr>
        <p:spPr>
          <a:xfrm>
            <a:off x="710567" y="4460242"/>
            <a:ext cx="5681343" cy="4224655"/>
          </a:xfrm>
          <a:prstGeom prst="rect">
            <a:avLst/>
          </a:prstGeom>
        </p:spPr>
        <p:txBody>
          <a:bodyPr vert="horz" lIns="91714" tIns="45857" rIns="91714" bIns="4585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917301"/>
            <a:ext cx="3078058" cy="469583"/>
          </a:xfrm>
          <a:prstGeom prst="rect">
            <a:avLst/>
          </a:prstGeom>
        </p:spPr>
        <p:txBody>
          <a:bodyPr vert="horz" lIns="91714" tIns="45857" rIns="91714" bIns="45857" rtlCol="0" anchor="b"/>
          <a:lstStyle>
            <a:lvl1pPr algn="l">
              <a:defRPr sz="1200"/>
            </a:lvl1pPr>
          </a:lstStyle>
          <a:p>
            <a:endParaRPr lang="en-CA" dirty="0"/>
          </a:p>
        </p:txBody>
      </p:sp>
      <p:sp>
        <p:nvSpPr>
          <p:cNvPr id="7" name="Slide Number Placeholder 6"/>
          <p:cNvSpPr>
            <a:spLocks noGrp="1"/>
          </p:cNvSpPr>
          <p:nvPr>
            <p:ph type="sldNum" sz="quarter" idx="5"/>
          </p:nvPr>
        </p:nvSpPr>
        <p:spPr>
          <a:xfrm>
            <a:off x="4022824" y="8917301"/>
            <a:ext cx="3078058" cy="469583"/>
          </a:xfrm>
          <a:prstGeom prst="rect">
            <a:avLst/>
          </a:prstGeom>
        </p:spPr>
        <p:txBody>
          <a:bodyPr vert="horz" lIns="91714" tIns="45857" rIns="91714" bIns="45857" rtlCol="0" anchor="b"/>
          <a:lstStyle>
            <a:lvl1pPr algn="r">
              <a:defRPr sz="1200"/>
            </a:lvl1pPr>
          </a:lstStyle>
          <a:p>
            <a:fld id="{D86FE9D4-78C8-43A0-BD41-021821486FD7}" type="slidenum">
              <a:rPr lang="en-CA" smtClean="0"/>
              <a:pPr/>
              <a:t>‹#›</a:t>
            </a:fld>
            <a:endParaRPr lang="en-CA" dirty="0"/>
          </a:p>
        </p:txBody>
      </p:sp>
    </p:spTree>
    <p:extLst>
      <p:ext uri="{BB962C8B-B14F-4D97-AF65-F5344CB8AC3E}">
        <p14:creationId xmlns:p14="http://schemas.microsoft.com/office/powerpoint/2010/main" val="1084030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32</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36</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54</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55</a:t>
            </a:fld>
            <a:endParaRPr lang="en-C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56</a:t>
            </a:fld>
            <a:endParaRPr lang="en-CA" dirty="0"/>
          </a:p>
        </p:txBody>
      </p:sp>
    </p:spTree>
    <p:extLst>
      <p:ext uri="{BB962C8B-B14F-4D97-AF65-F5344CB8AC3E}">
        <p14:creationId xmlns:p14="http://schemas.microsoft.com/office/powerpoint/2010/main" val="961362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4"/>
            <a:ext cx="103632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8097B14B-72BF-4AA6-AA29-CDE39E8AF9CF}" type="datetime1">
              <a:rPr lang="en-CA" smtClean="0">
                <a:solidFill>
                  <a:prstClr val="black">
                    <a:tint val="75000"/>
                  </a:prstClr>
                </a:solidFill>
              </a:rPr>
              <a:pPr/>
              <a:t>2025-09-23</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57586C6-3EC2-44CF-8171-DF3B5C5D5155}" type="datetime1">
              <a:rPr lang="en-CA" smtClean="0">
                <a:solidFill>
                  <a:prstClr val="black">
                    <a:tint val="75000"/>
                  </a:prstClr>
                </a:solidFill>
              </a:rPr>
              <a:pPr/>
              <a:t>2025-09-23</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57"/>
            <a:ext cx="36576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12800" y="274657"/>
            <a:ext cx="1076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16CEA42-6B1E-4EFF-AE60-7E34BBFD1CC6}" type="datetime1">
              <a:rPr lang="en-CA" smtClean="0">
                <a:solidFill>
                  <a:prstClr val="black">
                    <a:tint val="75000"/>
                  </a:prstClr>
                </a:solidFill>
              </a:rPr>
              <a:pPr/>
              <a:t>2025-09-23</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E66452F0-D99F-484D-89B7-A015BA44EE9B}" type="datetime1">
              <a:rPr lang="en-CA" smtClean="0">
                <a:solidFill>
                  <a:prstClr val="black">
                    <a:tint val="75000"/>
                  </a:prstClr>
                </a:solidFill>
              </a:rPr>
              <a:pPr/>
              <a:t>2025-09-23</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9"/>
            <a:ext cx="103632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9660C7-B91C-41CD-92AE-3E427BBDE244}" type="datetime1">
              <a:rPr lang="en-CA" smtClean="0">
                <a:solidFill>
                  <a:prstClr val="black">
                    <a:tint val="75000"/>
                  </a:prstClr>
                </a:solidFill>
              </a:rPr>
              <a:pPr/>
              <a:t>2025-09-23</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A5434096-780F-4ED3-BA7E-A53F4BFB233E}" type="datetime1">
              <a:rPr lang="en-CA" smtClean="0">
                <a:solidFill>
                  <a:prstClr val="black">
                    <a:tint val="75000"/>
                  </a:prstClr>
                </a:solidFill>
              </a:rPr>
              <a:pPr/>
              <a:t>2025-09-23</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9338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29EC850E-D75F-45D6-868C-63566764EC6E}" type="datetime1">
              <a:rPr lang="en-CA" smtClean="0">
                <a:solidFill>
                  <a:prstClr val="black">
                    <a:tint val="75000"/>
                  </a:prstClr>
                </a:solidFill>
              </a:rPr>
              <a:pPr/>
              <a:t>2025-09-23</a:t>
            </a:fld>
            <a:endParaRPr lang="en-CA"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CA"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FB6E8ABB-F933-432D-A246-D4A38A400B92}" type="datetime1">
              <a:rPr lang="en-CA" smtClean="0">
                <a:solidFill>
                  <a:prstClr val="black">
                    <a:tint val="75000"/>
                  </a:prstClr>
                </a:solidFill>
              </a:rPr>
              <a:pPr/>
              <a:t>2025-09-23</a:t>
            </a:fld>
            <a:endParaRPr lang="en-CA"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CA"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463CAE-EB99-42ED-87C8-F3D228F5DDFE}" type="datetime1">
              <a:rPr lang="en-CA" smtClean="0">
                <a:solidFill>
                  <a:prstClr val="black">
                    <a:tint val="75000"/>
                  </a:prstClr>
                </a:solidFill>
              </a:rPr>
              <a:pPr/>
              <a:t>2025-09-23</a:t>
            </a:fld>
            <a:endParaRPr lang="en-CA"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CA"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4766733" y="27306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6D7F75-E04E-459F-A229-8D4ACBD0C1CE}" type="datetime1">
              <a:rPr lang="en-CA" smtClean="0">
                <a:solidFill>
                  <a:prstClr val="black">
                    <a:tint val="75000"/>
                  </a:prstClr>
                </a:solidFill>
              </a:rPr>
              <a:pPr/>
              <a:t>2025-09-23</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0D5AD6-A7F6-4712-8823-4325A6947720}" type="datetime1">
              <a:rPr lang="en-CA" smtClean="0">
                <a:solidFill>
                  <a:prstClr val="black">
                    <a:tint val="75000"/>
                  </a:prstClr>
                </a:solidFill>
              </a:rPr>
              <a:pPr/>
              <a:t>2025-09-23</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609600" y="6356369"/>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CAB7A2-82E3-4774-9441-46B2444AA7E8}" type="datetime1">
              <a:rPr lang="en-CA" smtClean="0">
                <a:solidFill>
                  <a:prstClr val="black">
                    <a:tint val="75000"/>
                  </a:prstClr>
                </a:solidFill>
              </a:rPr>
              <a:pPr/>
              <a:t>2025-09-23</a:t>
            </a:fld>
            <a:endParaRPr lang="en-CA" dirty="0">
              <a:solidFill>
                <a:prstClr val="black">
                  <a:tint val="75000"/>
                </a:prstClr>
              </a:solidFill>
            </a:endParaRPr>
          </a:p>
        </p:txBody>
      </p:sp>
      <p:sp>
        <p:nvSpPr>
          <p:cNvPr id="5" name="Footer Placeholder 4"/>
          <p:cNvSpPr>
            <a:spLocks noGrp="1"/>
          </p:cNvSpPr>
          <p:nvPr>
            <p:ph type="ftr" sz="quarter" idx="3"/>
          </p:nvPr>
        </p:nvSpPr>
        <p:spPr>
          <a:xfrm>
            <a:off x="4165600" y="6356369"/>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8737600" y="6356369"/>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2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3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hms.harvard.edu/" TargetMode="Externa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4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s://health-products.canada.ca/dpd-bdpp/" TargetMode="External"/><Relationship Id="rId2" Type="http://schemas.openxmlformats.org/officeDocument/2006/relationships/hyperlink" Target="https://www.webmd.com/interaction-checker/default.htm" TargetMode="External"/><Relationship Id="rId1" Type="http://schemas.openxmlformats.org/officeDocument/2006/relationships/slideLayout" Target="../slideLayouts/slideLayout7.xml"/><Relationship Id="rId5" Type="http://schemas.openxmlformats.org/officeDocument/2006/relationships/image" Target="../media/image16.jpg"/><Relationship Id="rId4" Type="http://schemas.openxmlformats.org/officeDocument/2006/relationships/hyperlink" Target="https://www.mayoclinic.org/drugs-supplements"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4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7.gi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5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25.jpeg"/><Relationship Id="rId4" Type="http://schemas.openxmlformats.org/officeDocument/2006/relationships/image" Target="../media/image24.jpeg"/></Relationships>
</file>

<file path=ppt/slides/_rels/slide5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25.jpeg"/><Relationship Id="rId4" Type="http://schemas.openxmlformats.org/officeDocument/2006/relationships/image" Target="../media/image24.jpeg"/></Relationships>
</file>

<file path=ppt/slides/_rels/slide5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gif"/><Relationship Id="rId4" Type="http://schemas.openxmlformats.org/officeDocument/2006/relationships/image" Target="../media/image9.png"/></Relationships>
</file>

<file path=ppt/slides/_rels/slide5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rgbClr val="FFC000"/>
              </a:solidFill>
            </a:endParaRPr>
          </a:p>
        </p:txBody>
      </p:sp>
      <p:sp>
        <p:nvSpPr>
          <p:cNvPr id="7" name="TextBox 4"/>
          <p:cNvSpPr txBox="1"/>
          <p:nvPr/>
        </p:nvSpPr>
        <p:spPr>
          <a:xfrm>
            <a:off x="474125" y="2958227"/>
            <a:ext cx="11541967" cy="36625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3600" b="1" dirty="0">
                <a:solidFill>
                  <a:srgbClr val="9A4E15"/>
                </a:solidFill>
                <a:latin typeface="Tw Cen MT" pitchFamily="34" charset="0"/>
              </a:rPr>
              <a:t>  </a:t>
            </a:r>
            <a:r>
              <a:rPr lang="en-CA" sz="3600" b="1" dirty="0">
                <a:solidFill>
                  <a:srgbClr val="9A4E15"/>
                </a:solidFill>
                <a:latin typeface="Tw Cen MT Condensed Extra Bold" panose="020B0803020202020204" pitchFamily="34" charset="0"/>
              </a:rPr>
              <a:t>Conscious Care and Support </a:t>
            </a:r>
            <a:endParaRPr lang="en-CA" sz="3600" b="1" dirty="0">
              <a:solidFill>
                <a:srgbClr val="9A4E15"/>
              </a:solidFill>
              <a:latin typeface="Tw Cen MT" pitchFamily="34" charset="0"/>
            </a:endParaRPr>
          </a:p>
          <a:p>
            <a:pPr algn="ctr"/>
            <a:r>
              <a:rPr lang="en-CA" sz="3200" b="1" i="1" dirty="0">
                <a:solidFill>
                  <a:srgbClr val="C3AD05"/>
                </a:solidFill>
                <a:latin typeface="Tw Cen MT Condensed Extra Bold" panose="020B0803020202020204" pitchFamily="34" charset="0"/>
              </a:rPr>
              <a:t>Developing </a:t>
            </a:r>
            <a:r>
              <a:rPr lang="en-CA" sz="3200" b="1" dirty="0">
                <a:solidFill>
                  <a:srgbClr val="C3AD05"/>
                </a:solidFill>
                <a:latin typeface="Tw Cen MT Condensed Extra Bold" panose="020B0803020202020204" pitchFamily="34" charset="0"/>
              </a:rPr>
              <a:t> </a:t>
            </a:r>
          </a:p>
          <a:p>
            <a:pPr algn="ctr"/>
            <a:r>
              <a:rPr lang="en-CA" sz="3600" b="1" dirty="0">
                <a:solidFill>
                  <a:srgbClr val="797805"/>
                </a:solidFill>
                <a:latin typeface="Tw Cen MT Condensed Extra Bold" panose="020B0803020202020204" pitchFamily="34" charset="0"/>
              </a:rPr>
              <a:t>Emotionally Self-Regulated &amp; Kind Supporters</a:t>
            </a:r>
          </a:p>
          <a:p>
            <a:pPr algn="ctr"/>
            <a:r>
              <a:rPr lang="en-CA" sz="3200" b="1" i="1" dirty="0">
                <a:solidFill>
                  <a:srgbClr val="C3AD05"/>
                </a:solidFill>
                <a:latin typeface="Tw Cen MT Condensed Extra Bold" panose="020B0803020202020204" pitchFamily="34" charset="0"/>
              </a:rPr>
              <a:t>Facilitating</a:t>
            </a:r>
          </a:p>
          <a:p>
            <a:pPr algn="ctr"/>
            <a:r>
              <a:rPr lang="en-CA" sz="3600" b="1" dirty="0">
                <a:solidFill>
                  <a:srgbClr val="797805"/>
                </a:solidFill>
                <a:latin typeface="Tw Cen MT Condensed Extra Bold" panose="020B0803020202020204" pitchFamily="34" charset="0"/>
              </a:rPr>
              <a:t>Comprehensive  Recommended </a:t>
            </a:r>
          </a:p>
          <a:p>
            <a:pPr algn="ctr"/>
            <a:r>
              <a:rPr lang="en-CA" sz="3600" b="1" dirty="0">
                <a:solidFill>
                  <a:srgbClr val="797805"/>
                </a:solidFill>
                <a:latin typeface="Tw Cen MT Condensed Extra Bold" panose="020B0803020202020204" pitchFamily="34" charset="0"/>
              </a:rPr>
              <a:t>Holistic Support &amp; Treatment</a:t>
            </a:r>
          </a:p>
          <a:p>
            <a:pPr algn="ctr"/>
            <a:r>
              <a:rPr lang="en-CA" sz="2400" b="1" dirty="0">
                <a:solidFill>
                  <a:srgbClr val="797805"/>
                </a:solidFill>
                <a:latin typeface="Tw Cen MT Condensed Extra Bold" panose="020B0803020202020204" pitchFamily="34" charset="0"/>
              </a:rPr>
              <a:t>Session 1</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04784" y="509515"/>
            <a:ext cx="4702629" cy="2530869"/>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386484"/>
            <a:ext cx="1500872" cy="1116155"/>
          </a:xfrm>
          <a:prstGeom prst="rect">
            <a:avLst/>
          </a:prstGeom>
        </p:spPr>
      </p:pic>
      <p:sp>
        <p:nvSpPr>
          <p:cNvPr id="10" name="Slide Number Placeholder 9"/>
          <p:cNvSpPr>
            <a:spLocks noGrp="1"/>
          </p:cNvSpPr>
          <p:nvPr>
            <p:ph type="sldNum" sz="quarter" idx="12"/>
          </p:nvPr>
        </p:nvSpPr>
        <p:spPr>
          <a:xfrm>
            <a:off x="8737600" y="6492875"/>
            <a:ext cx="2744158" cy="365125"/>
          </a:xfrm>
        </p:spPr>
        <p:txBody>
          <a:bodyPr/>
          <a:lstStyle/>
          <a:p>
            <a:fld id="{AFE74BE6-3F01-4C25-9B60-2EB5994FEE56}" type="slidenum">
              <a:rPr lang="en-CA" smtClean="0">
                <a:solidFill>
                  <a:prstClr val="black">
                    <a:tint val="75000"/>
                  </a:prstClr>
                </a:solidFill>
              </a:rPr>
              <a:pPr/>
              <a:t>1</a:t>
            </a:fld>
            <a:endParaRPr lang="en-CA" dirty="0">
              <a:solidFill>
                <a:prstClr val="black">
                  <a:tint val="75000"/>
                </a:prstClr>
              </a:solidFill>
            </a:endParaRPr>
          </a:p>
        </p:txBody>
      </p:sp>
    </p:spTree>
    <p:extLst>
      <p:ext uri="{BB962C8B-B14F-4D97-AF65-F5344CB8AC3E}">
        <p14:creationId xmlns:p14="http://schemas.microsoft.com/office/powerpoint/2010/main" val="2717328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1384365" y="829616"/>
            <a:ext cx="9250738" cy="5693866"/>
          </a:xfrm>
          <a:prstGeom prst="rect">
            <a:avLst/>
          </a:prstGeom>
          <a:noFill/>
        </p:spPr>
        <p:txBody>
          <a:bodyPr wrap="square" rtlCol="0">
            <a:spAutoFit/>
          </a:bodyPr>
          <a:lstStyle/>
          <a:p>
            <a:pPr marL="514350" indent="-514350" algn="just"/>
            <a:r>
              <a:rPr lang="en-CA" sz="2800" b="1" dirty="0"/>
              <a:t>Anxiety and Pain </a:t>
            </a:r>
            <a:r>
              <a:rPr lang="en-CA" sz="2800" b="1" dirty="0">
                <a:latin typeface="Calibri"/>
              </a:rPr>
              <a:t>→ Aggression → Calm</a:t>
            </a:r>
            <a:endParaRPr lang="en-CA" sz="2800" b="1" dirty="0"/>
          </a:p>
          <a:p>
            <a:pPr marL="514350" indent="-514350" algn="just"/>
            <a:endParaRPr lang="en-CA" sz="2800" dirty="0"/>
          </a:p>
          <a:p>
            <a:pPr marL="514350" indent="-514350" algn="just">
              <a:buFont typeface="Arial" pitchFamily="34" charset="0"/>
              <a:buChar char="•"/>
            </a:pPr>
            <a:r>
              <a:rPr lang="en-CA" sz="2800" dirty="0"/>
              <a:t>Unmet regulation needs result in physical and emotional pain e.g. anxiety and stress.</a:t>
            </a:r>
          </a:p>
          <a:p>
            <a:pPr marL="514350" indent="-514350" algn="just">
              <a:buFont typeface="Arial" pitchFamily="34" charset="0"/>
              <a:buChar char="•"/>
            </a:pPr>
            <a:endParaRPr lang="en-CA" sz="2800" dirty="0"/>
          </a:p>
          <a:p>
            <a:pPr marL="514350" indent="-514350" algn="just">
              <a:buFont typeface="Arial" pitchFamily="34" charset="0"/>
              <a:buChar char="•"/>
            </a:pPr>
            <a:r>
              <a:rPr lang="en-CA" sz="2800" dirty="0"/>
              <a:t>This often results in cycles of increased frequency and intensity of chronic and acute self injurious behaviours and aggressions.</a:t>
            </a:r>
          </a:p>
          <a:p>
            <a:pPr marL="514350" indent="-514350" algn="just"/>
            <a:endParaRPr lang="en-CA" sz="2800" dirty="0"/>
          </a:p>
          <a:p>
            <a:pPr marL="514350" indent="-514350" algn="just">
              <a:buFont typeface="Arial" pitchFamily="34" charset="0"/>
              <a:buChar char="•"/>
            </a:pPr>
            <a:r>
              <a:rPr lang="en-CA" sz="2800" dirty="0"/>
              <a:t> This is very often because the behaviours reduce the person’s feelings of anxiety.</a:t>
            </a:r>
          </a:p>
          <a:p>
            <a:pPr marL="514350" indent="-514350" algn="just"/>
            <a:endParaRPr lang="en-CA" sz="2800" dirty="0"/>
          </a:p>
          <a:p>
            <a:pPr marL="514350" indent="-514350" algn="just">
              <a:buFont typeface="Arial" pitchFamily="34" charset="0"/>
              <a:buChar char="•"/>
            </a:pPr>
            <a:r>
              <a:rPr lang="en-CA" sz="2800" dirty="0"/>
              <a:t>This eventually results in temporary calm. </a:t>
            </a:r>
            <a:endParaRPr lang="en-CA" sz="2800" b="1" dirty="0">
              <a:solidFill>
                <a:srgbClr val="797805"/>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7113" y="5229664"/>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10</a:t>
            </a:fld>
            <a:endParaRPr lang="en-CA" sz="1400" dirty="0">
              <a:solidFill>
                <a:prstClr val="black">
                  <a:tint val="75000"/>
                </a:prstClr>
              </a:solidFill>
            </a:endParaRPr>
          </a:p>
        </p:txBody>
      </p:sp>
    </p:spTree>
    <p:extLst>
      <p:ext uri="{BB962C8B-B14F-4D97-AF65-F5344CB8AC3E}">
        <p14:creationId xmlns:p14="http://schemas.microsoft.com/office/powerpoint/2010/main" val="120516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90;g26c702a11f4_0_21">
            <a:extLst>
              <a:ext uri="{FF2B5EF4-FFF2-40B4-BE49-F238E27FC236}">
                <a16:creationId xmlns:a16="http://schemas.microsoft.com/office/drawing/2014/main" id="{97DCCDD1-D20B-DBD7-DB7F-999990E7CF5F}"/>
              </a:ext>
            </a:extLst>
          </p:cNvPr>
          <p:cNvSpPr/>
          <p:nvPr/>
        </p:nvSpPr>
        <p:spPr>
          <a:xfrm>
            <a:off x="0" y="0"/>
            <a:ext cx="12188061" cy="6858000"/>
          </a:xfrm>
          <a:prstGeom prst="rect">
            <a:avLst/>
          </a:prstGeom>
          <a:gradFill>
            <a:gsLst>
              <a:gs pos="0">
                <a:srgbClr val="FFFFFF"/>
              </a:gs>
              <a:gs pos="35000">
                <a:srgbClr val="FFFFFF"/>
              </a:gs>
              <a:gs pos="100000">
                <a:srgbClr val="D5DAC4"/>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just" rtl="0">
              <a:spcBef>
                <a:spcPts val="0"/>
              </a:spcBef>
              <a:spcAft>
                <a:spcPts val="0"/>
              </a:spcAft>
              <a:buNone/>
            </a:pPr>
            <a:endParaRPr dirty="0"/>
          </a:p>
        </p:txBody>
      </p:sp>
      <p:pic>
        <p:nvPicPr>
          <p:cNvPr id="5" name="Google Shape;294;g26c702a11f4_0_21">
            <a:extLst>
              <a:ext uri="{FF2B5EF4-FFF2-40B4-BE49-F238E27FC236}">
                <a16:creationId xmlns:a16="http://schemas.microsoft.com/office/drawing/2014/main" id="{AE630AAC-88AB-70F3-CE25-55F57A8FDEDB}"/>
              </a:ext>
            </a:extLst>
          </p:cNvPr>
          <p:cNvPicPr preferRelativeResize="0"/>
          <p:nvPr/>
        </p:nvPicPr>
        <p:blipFill rotWithShape="1">
          <a:blip r:embed="rId2">
            <a:alphaModFix/>
          </a:blip>
          <a:srcRect/>
          <a:stretch/>
        </p:blipFill>
        <p:spPr>
          <a:xfrm>
            <a:off x="10477113" y="5229664"/>
            <a:ext cx="1500874" cy="1116156"/>
          </a:xfrm>
          <a:prstGeom prst="rect">
            <a:avLst/>
          </a:prstGeom>
          <a:noFill/>
          <a:ln>
            <a:noFill/>
          </a:ln>
        </p:spPr>
      </p:pic>
      <p:sp>
        <p:nvSpPr>
          <p:cNvPr id="6" name="Slide Number Placeholder 9">
            <a:extLst>
              <a:ext uri="{FF2B5EF4-FFF2-40B4-BE49-F238E27FC236}">
                <a16:creationId xmlns:a16="http://schemas.microsoft.com/office/drawing/2014/main" id="{0B124035-6842-F018-809B-039231BEFB14}"/>
              </a:ext>
            </a:extLst>
          </p:cNvPr>
          <p:cNvSpPr txBox="1">
            <a:spLocks/>
          </p:cNvSpPr>
          <p:nvPr/>
        </p:nvSpPr>
        <p:spPr>
          <a:xfrm>
            <a:off x="10572750" y="6492875"/>
            <a:ext cx="90900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mtClean="0">
                <a:solidFill>
                  <a:prstClr val="black">
                    <a:tint val="75000"/>
                  </a:prstClr>
                </a:solidFill>
              </a:rPr>
              <a:pPr/>
              <a:t>11</a:t>
            </a:fld>
            <a:endParaRPr lang="en-CA" dirty="0">
              <a:solidFill>
                <a:prstClr val="black">
                  <a:tint val="75000"/>
                </a:prstClr>
              </a:solidFill>
            </a:endParaRPr>
          </a:p>
        </p:txBody>
      </p:sp>
      <p:sp>
        <p:nvSpPr>
          <p:cNvPr id="3" name="TextBox 2">
            <a:extLst>
              <a:ext uri="{FF2B5EF4-FFF2-40B4-BE49-F238E27FC236}">
                <a16:creationId xmlns:a16="http://schemas.microsoft.com/office/drawing/2014/main" id="{AF29483C-AA1C-BE15-BF65-478388D30822}"/>
              </a:ext>
            </a:extLst>
          </p:cNvPr>
          <p:cNvSpPr txBox="1"/>
          <p:nvPr/>
        </p:nvSpPr>
        <p:spPr>
          <a:xfrm>
            <a:off x="552212" y="608724"/>
            <a:ext cx="11225658" cy="5786199"/>
          </a:xfrm>
          <a:prstGeom prst="rect">
            <a:avLst/>
          </a:prstGeom>
          <a:noFill/>
        </p:spPr>
        <p:txBody>
          <a:bodyPr wrap="square" rtlCol="0">
            <a:spAutoFit/>
          </a:bodyPr>
          <a:lstStyle/>
          <a:p>
            <a:r>
              <a:rPr lang="en-US" sz="3800" b="1" dirty="0">
                <a:solidFill>
                  <a:srgbClr val="9A4E15"/>
                </a:solidFill>
              </a:rPr>
              <a:t>To Repeat</a:t>
            </a:r>
          </a:p>
          <a:p>
            <a:endParaRPr lang="en-US" sz="1200" dirty="0"/>
          </a:p>
          <a:p>
            <a:pPr algn="just"/>
            <a:r>
              <a:rPr lang="en-US" sz="3000" dirty="0"/>
              <a:t>There is much excellent work being done by primary care physicians and ONTABA and BCBA, acute risk management regulated behavioural treatment professionals.</a:t>
            </a:r>
          </a:p>
          <a:p>
            <a:pPr algn="just"/>
            <a:endParaRPr lang="en-US" sz="3000" dirty="0"/>
          </a:p>
          <a:p>
            <a:r>
              <a:rPr lang="en-US" sz="3800" b="1" dirty="0">
                <a:solidFill>
                  <a:srgbClr val="9A4E15"/>
                </a:solidFill>
              </a:rPr>
              <a:t>And</a:t>
            </a:r>
          </a:p>
          <a:p>
            <a:endParaRPr lang="en-US" sz="1200" dirty="0"/>
          </a:p>
          <a:p>
            <a:pPr algn="just"/>
            <a:r>
              <a:rPr lang="en-US" sz="3000" dirty="0"/>
              <a:t>Primary Medical Care Treatment Plans, Behavioural Support Plans and Supporters especially trained in Emotional Self-Regulation and Unconditional Compassion, working together in a holistic preventative model, significantly increases the likelihood of optimal quality of life outcomes.</a:t>
            </a:r>
            <a:endParaRPr lang="en-CA" sz="3000" dirty="0"/>
          </a:p>
        </p:txBody>
      </p:sp>
    </p:spTree>
    <p:extLst>
      <p:ext uri="{BB962C8B-B14F-4D97-AF65-F5344CB8AC3E}">
        <p14:creationId xmlns:p14="http://schemas.microsoft.com/office/powerpoint/2010/main" val="956797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diagram of a circular chart&#10;&#10;Description automatically generated with medium confidence">
            <a:extLst>
              <a:ext uri="{FF2B5EF4-FFF2-40B4-BE49-F238E27FC236}">
                <a16:creationId xmlns:a16="http://schemas.microsoft.com/office/drawing/2014/main" id="{7E03E1B6-0C07-90B9-E39B-9ABD531BA2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8823" y="1046145"/>
            <a:ext cx="10010775" cy="5059354"/>
          </a:xfrm>
          <a:prstGeom prst="rect">
            <a:avLst/>
          </a:prstGeom>
        </p:spPr>
      </p:pic>
      <p:sp>
        <p:nvSpPr>
          <p:cNvPr id="13" name="Rectangle 12"/>
          <p:cNvSpPr/>
          <p:nvPr/>
        </p:nvSpPr>
        <p:spPr>
          <a:xfrm>
            <a:off x="474645" y="13001"/>
            <a:ext cx="11242709" cy="1077218"/>
          </a:xfrm>
          <a:prstGeom prst="rect">
            <a:avLst/>
          </a:prstGeom>
        </p:spPr>
        <p:txBody>
          <a:bodyPr wrap="square">
            <a:spAutoFit/>
          </a:bodyPr>
          <a:lstStyle/>
          <a:p>
            <a:pPr algn="ctr"/>
            <a:r>
              <a:rPr lang="en-US" sz="2800" b="1" dirty="0">
                <a:latin typeface="Times New Roman" panose="02020603050405020304" pitchFamily="18" charset="0"/>
                <a:cs typeface="Times New Roman" panose="02020603050405020304" pitchFamily="18" charset="0"/>
              </a:rPr>
              <a:t>What To Do – Consider Implementing…</a:t>
            </a:r>
          </a:p>
          <a:p>
            <a:pPr algn="ctr"/>
            <a:r>
              <a:rPr lang="en-US" b="1" dirty="0">
                <a:latin typeface="Times New Roman" panose="02020603050405020304" pitchFamily="18" charset="0"/>
                <a:cs typeface="Times New Roman" panose="02020603050405020304" pitchFamily="18" charset="0"/>
              </a:rPr>
              <a:t>Evidence Based Holistic and Integrated CCS Components for Well-being and the Prevention and De-escalation of Challenging Behaviours* </a:t>
            </a:r>
            <a:endParaRPr lang="en-CA" b="1" dirty="0">
              <a:latin typeface="Times New Roman" panose="02020603050405020304" pitchFamily="18" charset="0"/>
              <a:cs typeface="Times New Roman" panose="02020603050405020304" pitchFamily="18" charset="0"/>
            </a:endParaRPr>
          </a:p>
        </p:txBody>
      </p:sp>
      <p:sp>
        <p:nvSpPr>
          <p:cNvPr id="14" name="Rectangle 13"/>
          <p:cNvSpPr/>
          <p:nvPr/>
        </p:nvSpPr>
        <p:spPr>
          <a:xfrm>
            <a:off x="81267" y="6058890"/>
            <a:ext cx="8403972" cy="830997"/>
          </a:xfrm>
          <a:prstGeom prst="rect">
            <a:avLst/>
          </a:prstGeom>
        </p:spPr>
        <p:txBody>
          <a:bodyPr wrap="square">
            <a:spAutoFit/>
          </a:bodyPr>
          <a:lstStyle/>
          <a:p>
            <a:r>
              <a:rPr lang="en-US" sz="1600" b="1" dirty="0"/>
              <a:t>*QAM Compliant Services for people with IDD symptoms of anger, SIB and aggression are 50-100% more effective when combined with Conscious Care and Support type services.</a:t>
            </a:r>
          </a:p>
          <a:p>
            <a:r>
              <a:rPr lang="en-US" sz="1600" b="1" dirty="0"/>
              <a:t>(Reference CCS independent research, 2016)</a:t>
            </a:r>
            <a:endParaRPr lang="en-CA" sz="1600" b="1" dirty="0"/>
          </a:p>
        </p:txBody>
      </p:sp>
      <p:sp>
        <p:nvSpPr>
          <p:cNvPr id="17" name="TextBox 16"/>
          <p:cNvSpPr txBox="1"/>
          <p:nvPr/>
        </p:nvSpPr>
        <p:spPr>
          <a:xfrm>
            <a:off x="1813903" y="1859559"/>
            <a:ext cx="2621734" cy="646331"/>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ABA and Behaviour </a:t>
            </a:r>
            <a:br>
              <a:rPr lang="en-US" sz="1200" b="1" dirty="0">
                <a:latin typeface="Arial" panose="020B0604020202020204" pitchFamily="34" charset="0"/>
                <a:cs typeface="Arial" panose="020B0604020202020204" pitchFamily="34" charset="0"/>
              </a:rPr>
            </a:br>
            <a:r>
              <a:rPr lang="en-US" sz="1200" b="1" dirty="0">
                <a:latin typeface="Arial" panose="020B0604020202020204" pitchFamily="34" charset="0"/>
                <a:cs typeface="Arial" panose="020B0604020202020204" pitchFamily="34" charset="0"/>
              </a:rPr>
              <a:t>Management Medications,</a:t>
            </a:r>
          </a:p>
          <a:p>
            <a:pPr algn="ctr"/>
            <a:r>
              <a:rPr lang="en-US" sz="1200" b="1" dirty="0">
                <a:latin typeface="Arial" panose="020B0604020202020204" pitchFamily="34" charset="0"/>
                <a:cs typeface="Arial" panose="020B0604020202020204" pitchFamily="34" charset="0"/>
              </a:rPr>
              <a:t>e.g. anti-anxiety, PRN</a:t>
            </a:r>
            <a:endParaRPr lang="en-CA" sz="1200" b="1" dirty="0">
              <a:latin typeface="Arial" panose="020B0604020202020204" pitchFamily="34" charset="0"/>
              <a:cs typeface="Arial" panose="020B0604020202020204" pitchFamily="34" charset="0"/>
            </a:endParaRPr>
          </a:p>
        </p:txBody>
      </p:sp>
      <p:sp>
        <p:nvSpPr>
          <p:cNvPr id="27" name="TextBox 26"/>
          <p:cNvSpPr txBox="1"/>
          <p:nvPr/>
        </p:nvSpPr>
        <p:spPr>
          <a:xfrm>
            <a:off x="4505896" y="1179341"/>
            <a:ext cx="2466684" cy="830997"/>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Evidence Based Assessment and Treatment of Biomedical and Medical Co-occurring Conditions</a:t>
            </a:r>
            <a:endParaRPr lang="en-CA" sz="1200" b="1" dirty="0">
              <a:solidFill>
                <a:schemeClr val="bg1"/>
              </a:solidFill>
              <a:latin typeface="Arial" panose="020B0604020202020204" pitchFamily="34" charset="0"/>
              <a:cs typeface="Arial" panose="020B0604020202020204" pitchFamily="34" charset="0"/>
            </a:endParaRPr>
          </a:p>
        </p:txBody>
      </p:sp>
      <p:sp>
        <p:nvSpPr>
          <p:cNvPr id="29" name="TextBox 28"/>
          <p:cNvSpPr txBox="1"/>
          <p:nvPr/>
        </p:nvSpPr>
        <p:spPr>
          <a:xfrm>
            <a:off x="1195035" y="3382833"/>
            <a:ext cx="2760452" cy="461665"/>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Mental Health Disorders’ Therapies and Medications Management</a:t>
            </a:r>
            <a:endParaRPr lang="en-CA" sz="1200" b="1" dirty="0">
              <a:latin typeface="Arial" panose="020B0604020202020204" pitchFamily="34" charset="0"/>
              <a:cs typeface="Arial" panose="020B0604020202020204" pitchFamily="34" charset="0"/>
            </a:endParaRPr>
          </a:p>
        </p:txBody>
      </p:sp>
      <p:sp>
        <p:nvSpPr>
          <p:cNvPr id="30" name="TextBox 29"/>
          <p:cNvSpPr txBox="1"/>
          <p:nvPr/>
        </p:nvSpPr>
        <p:spPr>
          <a:xfrm>
            <a:off x="3454970" y="4120136"/>
            <a:ext cx="2466684" cy="830997"/>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Supporter’s Environmental Management, E.G. 45 Stress Reducers and Functional Behavioural ABA Strategies</a:t>
            </a:r>
            <a:endParaRPr lang="en-CA" sz="1200" b="1" dirty="0">
              <a:solidFill>
                <a:schemeClr val="bg1"/>
              </a:solidFill>
              <a:latin typeface="Arial" panose="020B0604020202020204" pitchFamily="34" charset="0"/>
              <a:cs typeface="Arial" panose="020B0604020202020204" pitchFamily="34" charset="0"/>
            </a:endParaRPr>
          </a:p>
        </p:txBody>
      </p:sp>
      <p:sp>
        <p:nvSpPr>
          <p:cNvPr id="32" name="TextBox 31"/>
          <p:cNvSpPr txBox="1"/>
          <p:nvPr/>
        </p:nvSpPr>
        <p:spPr>
          <a:xfrm>
            <a:off x="6369365" y="3429000"/>
            <a:ext cx="2268413" cy="646331"/>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Awareness Based Calming Facilitated by Emotionally Self-Regulated Supporters</a:t>
            </a:r>
            <a:endParaRPr lang="en-CA" sz="1200" b="1" dirty="0">
              <a:solidFill>
                <a:schemeClr val="bg1"/>
              </a:solidFill>
              <a:latin typeface="Arial" panose="020B0604020202020204" pitchFamily="34" charset="0"/>
              <a:cs typeface="Arial" panose="020B0604020202020204" pitchFamily="34" charset="0"/>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19033"/>
            <a:ext cx="1500873" cy="1116155"/>
          </a:xfrm>
          <a:prstGeom prst="rect">
            <a:avLst/>
          </a:prstGeom>
        </p:spPr>
      </p:pic>
      <p:sp>
        <p:nvSpPr>
          <p:cNvPr id="2" name="Slide Number Placeholder 9">
            <a:extLst>
              <a:ext uri="{FF2B5EF4-FFF2-40B4-BE49-F238E27FC236}">
                <a16:creationId xmlns:a16="http://schemas.microsoft.com/office/drawing/2014/main" id="{5B7DF925-63D8-E45F-AD48-39EE311A3C3D}"/>
              </a:ext>
            </a:extLst>
          </p:cNvPr>
          <p:cNvSpPr>
            <a:spLocks noGrp="1"/>
          </p:cNvSpPr>
          <p:nvPr>
            <p:ph type="sldNum" sz="quarter" idx="12"/>
          </p:nvPr>
        </p:nvSpPr>
        <p:spPr>
          <a:xfrm>
            <a:off x="10572750" y="6492875"/>
            <a:ext cx="909008" cy="365125"/>
          </a:xfrm>
        </p:spPr>
        <p:txBody>
          <a:bodyPr/>
          <a:lstStyle/>
          <a:p>
            <a:fld id="{AFE74BE6-3F01-4C25-9B60-2EB5994FEE56}" type="slidenum">
              <a:rPr lang="en-CA" smtClean="0">
                <a:solidFill>
                  <a:prstClr val="black">
                    <a:tint val="75000"/>
                  </a:prstClr>
                </a:solidFill>
              </a:rPr>
              <a:pPr/>
              <a:t>12</a:t>
            </a:fld>
            <a:endParaRPr lang="en-CA" dirty="0">
              <a:solidFill>
                <a:prstClr val="black">
                  <a:tint val="75000"/>
                </a:prstClr>
              </a:solidFill>
            </a:endParaRPr>
          </a:p>
        </p:txBody>
      </p:sp>
      <p:sp>
        <p:nvSpPr>
          <p:cNvPr id="5" name="TextBox 4">
            <a:extLst>
              <a:ext uri="{FF2B5EF4-FFF2-40B4-BE49-F238E27FC236}">
                <a16:creationId xmlns:a16="http://schemas.microsoft.com/office/drawing/2014/main" id="{BCC5B04F-8A69-6D79-A0C4-467FC74BBED2}"/>
              </a:ext>
            </a:extLst>
          </p:cNvPr>
          <p:cNvSpPr txBox="1"/>
          <p:nvPr/>
        </p:nvSpPr>
        <p:spPr>
          <a:xfrm>
            <a:off x="6765690" y="1983411"/>
            <a:ext cx="3007619" cy="646331"/>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Supporter’s Emotional </a:t>
            </a:r>
          </a:p>
          <a:p>
            <a:pPr algn="ctr"/>
            <a:r>
              <a:rPr lang="en-US" sz="1200" b="1" dirty="0">
                <a:solidFill>
                  <a:schemeClr val="bg1"/>
                </a:solidFill>
                <a:latin typeface="Arial" panose="020B0604020202020204" pitchFamily="34" charset="0"/>
                <a:cs typeface="Arial" panose="020B0604020202020204" pitchFamily="34" charset="0"/>
              </a:rPr>
              <a:t>Self-Regulation Skills Development and Relationship Building</a:t>
            </a:r>
            <a:endParaRPr lang="en-CA" sz="12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6BFFAE1-A66C-F172-5DC3-AA164DE42FF5}"/>
              </a:ext>
            </a:extLst>
          </p:cNvPr>
          <p:cNvSpPr txBox="1"/>
          <p:nvPr/>
        </p:nvSpPr>
        <p:spPr>
          <a:xfrm>
            <a:off x="4505896" y="2462247"/>
            <a:ext cx="1434706" cy="1200329"/>
          </a:xfrm>
          <a:prstGeom prst="rect">
            <a:avLst/>
          </a:prstGeom>
          <a:noFill/>
        </p:spPr>
        <p:txBody>
          <a:bodyPr wrap="square" rtlCol="0">
            <a:spAutoFit/>
          </a:bodyPr>
          <a:lstStyle/>
          <a:p>
            <a:pPr algn="ctr"/>
            <a:endParaRPr lang="en-US" b="1" dirty="0">
              <a:latin typeface="Times New Roman" panose="02020603050405020304" pitchFamily="18" charset="0"/>
              <a:cs typeface="Times New Roman" panose="02020603050405020304" pitchFamily="18" charset="0"/>
            </a:endParaRPr>
          </a:p>
          <a:p>
            <a:pPr algn="ctr"/>
            <a:r>
              <a:rPr lang="en-US" b="1" dirty="0">
                <a:latin typeface="Times New Roman" panose="02020603050405020304" pitchFamily="18" charset="0"/>
                <a:cs typeface="Times New Roman" panose="02020603050405020304" pitchFamily="18" charset="0"/>
              </a:rPr>
              <a:t>Optimal</a:t>
            </a:r>
          </a:p>
          <a:p>
            <a:pPr algn="ctr"/>
            <a:r>
              <a:rPr lang="en-US" b="1" dirty="0">
                <a:latin typeface="Times New Roman" panose="02020603050405020304" pitchFamily="18" charset="0"/>
                <a:cs typeface="Times New Roman" panose="02020603050405020304" pitchFamily="18" charset="0"/>
              </a:rPr>
              <a:t>Well-being</a:t>
            </a:r>
          </a:p>
          <a:p>
            <a:pPr algn="ctr"/>
            <a:endParaRPr lang="en-CA" b="1"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76F0C2E2-40D6-606C-8F02-D5DCBC61B8DD}"/>
              </a:ext>
            </a:extLst>
          </p:cNvPr>
          <p:cNvSpPr txBox="1"/>
          <p:nvPr/>
        </p:nvSpPr>
        <p:spPr>
          <a:xfrm>
            <a:off x="9989628" y="1728014"/>
            <a:ext cx="1662677" cy="1754326"/>
          </a:xfrm>
          <a:prstGeom prst="rect">
            <a:avLst/>
          </a:prstGeom>
          <a:noFill/>
        </p:spPr>
        <p:txBody>
          <a:bodyPr wrap="square" rtlCol="0">
            <a:spAutoFit/>
          </a:bodyPr>
          <a:lstStyle/>
          <a:p>
            <a:pPr algn="ctr"/>
            <a:r>
              <a:rPr lang="en-US" b="1" dirty="0"/>
              <a:t>CCS training is certified by the University of Toronto.</a:t>
            </a:r>
          </a:p>
          <a:p>
            <a:pPr algn="ctr"/>
            <a:endParaRPr lang="en-US" b="1" dirty="0"/>
          </a:p>
          <a:p>
            <a:pPr algn="ctr"/>
            <a:endParaRPr lang="en-CA" b="1" dirty="0"/>
          </a:p>
        </p:txBody>
      </p:sp>
      <p:pic>
        <p:nvPicPr>
          <p:cNvPr id="2052" name="Picture 4" descr="University of Toronto – Canadian Cultural Centre – Paris">
            <a:extLst>
              <a:ext uri="{FF2B5EF4-FFF2-40B4-BE49-F238E27FC236}">
                <a16:creationId xmlns:a16="http://schemas.microsoft.com/office/drawing/2014/main" id="{B9E14E69-FE68-A5D0-7D78-8EEBE9EFB33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39888" y="3086741"/>
            <a:ext cx="1628503" cy="592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1326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7" grpId="0"/>
      <p:bldP spid="29" grpId="0"/>
      <p:bldP spid="30" grpId="0"/>
      <p:bldP spid="32"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C79C75-F22B-D301-ECFD-40F6DDFD19B9}"/>
              </a:ext>
            </a:extLst>
          </p:cNvPr>
          <p:cNvSpPr>
            <a:spLocks noGrp="1"/>
          </p:cNvSpPr>
          <p:nvPr>
            <p:ph type="sldNum" sz="quarter" idx="12"/>
          </p:nvPr>
        </p:nvSpPr>
        <p:spPr/>
        <p:txBody>
          <a:bodyPr/>
          <a:lstStyle/>
          <a:p>
            <a:fld id="{AFE74BE6-3F01-4C25-9B60-2EB5994FEE56}" type="slidenum">
              <a:rPr lang="en-CA" smtClean="0">
                <a:solidFill>
                  <a:prstClr val="black">
                    <a:tint val="75000"/>
                  </a:prstClr>
                </a:solidFill>
              </a:rPr>
              <a:pPr/>
              <a:t>13</a:t>
            </a:fld>
            <a:endParaRPr lang="en-CA" dirty="0">
              <a:solidFill>
                <a:prstClr val="black">
                  <a:tint val="75000"/>
                </a:prstClr>
              </a:solidFill>
            </a:endParaRPr>
          </a:p>
        </p:txBody>
      </p:sp>
      <p:graphicFrame>
        <p:nvGraphicFramePr>
          <p:cNvPr id="5" name="Table 4">
            <a:extLst>
              <a:ext uri="{FF2B5EF4-FFF2-40B4-BE49-F238E27FC236}">
                <a16:creationId xmlns:a16="http://schemas.microsoft.com/office/drawing/2014/main" id="{3D7F5BE7-9D5D-683E-2250-045440BAF671}"/>
              </a:ext>
            </a:extLst>
          </p:cNvPr>
          <p:cNvGraphicFramePr>
            <a:graphicFrameLocks noGrp="1"/>
          </p:cNvGraphicFramePr>
          <p:nvPr>
            <p:extLst>
              <p:ext uri="{D42A27DB-BD31-4B8C-83A1-F6EECF244321}">
                <p14:modId xmlns:p14="http://schemas.microsoft.com/office/powerpoint/2010/main" val="3474779295"/>
              </p:ext>
            </p:extLst>
          </p:nvPr>
        </p:nvGraphicFramePr>
        <p:xfrm>
          <a:off x="1350264" y="1689100"/>
          <a:ext cx="9491472" cy="3479800"/>
        </p:xfrm>
        <a:graphic>
          <a:graphicData uri="http://schemas.openxmlformats.org/drawingml/2006/table">
            <a:tbl>
              <a:tblPr firstRow="1" bandRow="1">
                <a:tableStyleId>{21E4AEA4-8DFA-4A89-87EB-49C32662AFE0}</a:tableStyleId>
              </a:tblPr>
              <a:tblGrid>
                <a:gridCol w="4745736">
                  <a:extLst>
                    <a:ext uri="{9D8B030D-6E8A-4147-A177-3AD203B41FA5}">
                      <a16:colId xmlns:a16="http://schemas.microsoft.com/office/drawing/2014/main" val="878324055"/>
                    </a:ext>
                  </a:extLst>
                </a:gridCol>
                <a:gridCol w="4745736">
                  <a:extLst>
                    <a:ext uri="{9D8B030D-6E8A-4147-A177-3AD203B41FA5}">
                      <a16:colId xmlns:a16="http://schemas.microsoft.com/office/drawing/2014/main" val="2691053985"/>
                    </a:ext>
                  </a:extLst>
                </a:gridCol>
              </a:tblGrid>
              <a:tr h="370840">
                <a:tc>
                  <a:txBody>
                    <a:bodyPr/>
                    <a:lstStyle/>
                    <a:p>
                      <a:r>
                        <a:rPr lang="en-US" dirty="0"/>
                        <a:t>Limitations</a:t>
                      </a:r>
                      <a:endParaRPr lang="en-CA" dirty="0"/>
                    </a:p>
                  </a:txBody>
                  <a:tcPr/>
                </a:tc>
                <a:tc>
                  <a:txBody>
                    <a:bodyPr/>
                    <a:lstStyle/>
                    <a:p>
                      <a:r>
                        <a:rPr lang="en-US" dirty="0"/>
                        <a:t>CCS Response</a:t>
                      </a:r>
                      <a:endParaRPr lang="en-CA" dirty="0"/>
                    </a:p>
                  </a:txBody>
                  <a:tcPr>
                    <a:solidFill>
                      <a:schemeClr val="accent3">
                        <a:lumMod val="75000"/>
                      </a:schemeClr>
                    </a:solidFill>
                  </a:tcPr>
                </a:tc>
                <a:extLst>
                  <a:ext uri="{0D108BD9-81ED-4DB2-BD59-A6C34878D82A}">
                    <a16:rowId xmlns:a16="http://schemas.microsoft.com/office/drawing/2014/main" val="3499193253"/>
                  </a:ext>
                </a:extLst>
              </a:tr>
              <a:tr h="370840">
                <a:tc>
                  <a:txBody>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sz="2200" b="1" kern="1200" dirty="0">
                          <a:solidFill>
                            <a:schemeClr val="dk1"/>
                          </a:solidFill>
                          <a:effectLst/>
                        </a:rPr>
                        <a:t>Incomplete assessments of potential biomedical and other comorbidities that results in bio-psycho-social unmet needs that most often are the actual ‘up stream’ antecedents of challenging behaviours. </a:t>
                      </a:r>
                      <a:endParaRPr lang="en-CA" sz="2200" dirty="0"/>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u="none" kern="1200" dirty="0">
                          <a:solidFill>
                            <a:schemeClr val="dk1"/>
                          </a:solidFill>
                          <a:effectLst/>
                        </a:rPr>
                        <a:t>CCS screens for and as appropriate, assesses and facilitates treatments of 25 potential comorbidities that are generally not identified, assessed and treated with current QAM practices. Any of these comorbidities have the potential to cause challenging </a:t>
                      </a:r>
                      <a:r>
                        <a:rPr lang="en-US" sz="2200" b="1" u="none" kern="1200" dirty="0" err="1">
                          <a:solidFill>
                            <a:schemeClr val="dk1"/>
                          </a:solidFill>
                          <a:effectLst/>
                        </a:rPr>
                        <a:t>behaviours’</a:t>
                      </a:r>
                      <a:r>
                        <a:rPr lang="en-US" sz="2200" b="1" u="none" kern="1200" dirty="0">
                          <a:solidFill>
                            <a:schemeClr val="dk1"/>
                          </a:solidFill>
                          <a:effectLst/>
                        </a:rPr>
                        <a:t> (reference next two pages). </a:t>
                      </a:r>
                      <a:endParaRPr lang="en-CA" sz="2200" dirty="0"/>
                    </a:p>
                  </a:txBody>
                  <a:tcPr>
                    <a:solidFill>
                      <a:schemeClr val="accent3">
                        <a:lumMod val="20000"/>
                        <a:lumOff val="80000"/>
                      </a:schemeClr>
                    </a:solidFill>
                  </a:tcPr>
                </a:tc>
                <a:extLst>
                  <a:ext uri="{0D108BD9-81ED-4DB2-BD59-A6C34878D82A}">
                    <a16:rowId xmlns:a16="http://schemas.microsoft.com/office/drawing/2014/main" val="3854316445"/>
                  </a:ext>
                </a:extLst>
              </a:tr>
            </a:tbl>
          </a:graphicData>
        </a:graphic>
      </p:graphicFrame>
      <p:sp>
        <p:nvSpPr>
          <p:cNvPr id="6" name="TextBox 5">
            <a:extLst>
              <a:ext uri="{FF2B5EF4-FFF2-40B4-BE49-F238E27FC236}">
                <a16:creationId xmlns:a16="http://schemas.microsoft.com/office/drawing/2014/main" id="{CFECF7ED-0FDD-5E8D-5350-AC424F4B1BB0}"/>
              </a:ext>
            </a:extLst>
          </p:cNvPr>
          <p:cNvSpPr txBox="1"/>
          <p:nvPr/>
        </p:nvSpPr>
        <p:spPr>
          <a:xfrm>
            <a:off x="758952" y="411480"/>
            <a:ext cx="10579608" cy="523220"/>
          </a:xfrm>
          <a:prstGeom prst="rect">
            <a:avLst/>
          </a:prstGeom>
          <a:noFill/>
        </p:spPr>
        <p:txBody>
          <a:bodyPr wrap="square" rtlCol="0">
            <a:spAutoFit/>
          </a:bodyPr>
          <a:lstStyle/>
          <a:p>
            <a:pPr algn="ctr"/>
            <a:r>
              <a:rPr lang="en-US" sz="2800" b="1" dirty="0"/>
              <a:t>5 Limitations in the Delivery of QAM Services</a:t>
            </a:r>
            <a:endParaRPr lang="en-CA" sz="2800" b="1" dirty="0"/>
          </a:p>
        </p:txBody>
      </p:sp>
    </p:spTree>
    <p:extLst>
      <p:ext uri="{BB962C8B-B14F-4D97-AF65-F5344CB8AC3E}">
        <p14:creationId xmlns:p14="http://schemas.microsoft.com/office/powerpoint/2010/main" val="963083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FEE59D9-8A89-1BEB-2F49-100224E9367F}"/>
              </a:ext>
            </a:extLst>
          </p:cNvPr>
          <p:cNvSpPr/>
          <p:nvPr/>
        </p:nvSpPr>
        <p:spPr>
          <a:xfrm>
            <a:off x="0" y="-167951"/>
            <a:ext cx="12190413" cy="7249886"/>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aphicFrame>
        <p:nvGraphicFramePr>
          <p:cNvPr id="5" name="Table 4">
            <a:extLst>
              <a:ext uri="{FF2B5EF4-FFF2-40B4-BE49-F238E27FC236}">
                <a16:creationId xmlns:a16="http://schemas.microsoft.com/office/drawing/2014/main" id="{8079420A-6415-6B9E-4602-514A414097F5}"/>
              </a:ext>
            </a:extLst>
          </p:cNvPr>
          <p:cNvGraphicFramePr>
            <a:graphicFrameLocks noGrp="1"/>
          </p:cNvGraphicFramePr>
          <p:nvPr>
            <p:extLst>
              <p:ext uri="{D42A27DB-BD31-4B8C-83A1-F6EECF244321}">
                <p14:modId xmlns:p14="http://schemas.microsoft.com/office/powerpoint/2010/main" val="3027367797"/>
              </p:ext>
            </p:extLst>
          </p:nvPr>
        </p:nvGraphicFramePr>
        <p:xfrm>
          <a:off x="802658" y="1225296"/>
          <a:ext cx="10586683" cy="5429246"/>
        </p:xfrm>
        <a:graphic>
          <a:graphicData uri="http://schemas.openxmlformats.org/drawingml/2006/table">
            <a:tbl>
              <a:tblPr firstRow="1" bandRow="1">
                <a:tableStyleId>{5C22544A-7EE6-4342-B048-85BDC9FD1C3A}</a:tableStyleId>
              </a:tblPr>
              <a:tblGrid>
                <a:gridCol w="2683608">
                  <a:extLst>
                    <a:ext uri="{9D8B030D-6E8A-4147-A177-3AD203B41FA5}">
                      <a16:colId xmlns:a16="http://schemas.microsoft.com/office/drawing/2014/main" val="91746615"/>
                    </a:ext>
                  </a:extLst>
                </a:gridCol>
                <a:gridCol w="2523744">
                  <a:extLst>
                    <a:ext uri="{9D8B030D-6E8A-4147-A177-3AD203B41FA5}">
                      <a16:colId xmlns:a16="http://schemas.microsoft.com/office/drawing/2014/main" val="659359769"/>
                    </a:ext>
                  </a:extLst>
                </a:gridCol>
                <a:gridCol w="2476556">
                  <a:extLst>
                    <a:ext uri="{9D8B030D-6E8A-4147-A177-3AD203B41FA5}">
                      <a16:colId xmlns:a16="http://schemas.microsoft.com/office/drawing/2014/main" val="2292501905"/>
                    </a:ext>
                  </a:extLst>
                </a:gridCol>
                <a:gridCol w="2902775">
                  <a:extLst>
                    <a:ext uri="{9D8B030D-6E8A-4147-A177-3AD203B41FA5}">
                      <a16:colId xmlns:a16="http://schemas.microsoft.com/office/drawing/2014/main" val="1714525972"/>
                    </a:ext>
                  </a:extLst>
                </a:gridCol>
              </a:tblGrid>
              <a:tr h="414975">
                <a:tc gridSpan="3">
                  <a:txBody>
                    <a:bodyPr/>
                    <a:lstStyle/>
                    <a:p>
                      <a:pPr algn="ctr"/>
                      <a:r>
                        <a:rPr lang="en-US" sz="1800" dirty="0"/>
                        <a:t>Biomedical Co-Occurring Conditions</a:t>
                      </a:r>
                      <a:endParaRPr lang="en-CA"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CA" dirty="0"/>
                    </a:p>
                  </a:txBody>
                  <a:tcPr/>
                </a:tc>
                <a:tc hMerge="1">
                  <a:txBody>
                    <a:bodyPr/>
                    <a:lstStyle/>
                    <a:p>
                      <a:pPr algn="ctr"/>
                      <a:endParaRPr lang="en-CA"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1800" dirty="0"/>
                        <a:t>Supporters</a:t>
                      </a:r>
                      <a:endParaRPr lang="en-CA"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737014437"/>
                  </a:ext>
                </a:extLst>
              </a:tr>
              <a:tr h="5014271">
                <a:tc>
                  <a:txBody>
                    <a:bodyPr/>
                    <a:lstStyle/>
                    <a:p>
                      <a:pPr marL="0" indent="0"/>
                      <a:endParaRPr lang="en-CA"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endParaRPr lang="en-C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a:endParaRPr lang="en-CA" sz="2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a:endParaRPr lang="en-US" sz="2400" b="1" dirty="0"/>
                    </a:p>
                    <a:p>
                      <a:pPr algn="ctr"/>
                      <a:r>
                        <a:rPr lang="en-US" sz="2400" b="1" dirty="0"/>
                        <a:t>Mindful </a:t>
                      </a:r>
                    </a:p>
                    <a:p>
                      <a:pPr algn="ctr"/>
                      <a:r>
                        <a:rPr lang="en-US" sz="2400" b="1" dirty="0"/>
                        <a:t>Emotional </a:t>
                      </a:r>
                    </a:p>
                    <a:p>
                      <a:pPr algn="ctr"/>
                      <a:r>
                        <a:rPr lang="en-US" sz="2400" b="1" dirty="0"/>
                        <a:t>Self-Regulation and Calming Strategies</a:t>
                      </a:r>
                    </a:p>
                    <a:p>
                      <a:pPr algn="ctr"/>
                      <a:endParaRPr lang="en-US" sz="1400" b="1" dirty="0"/>
                    </a:p>
                    <a:p>
                      <a:pPr marL="357188" indent="-171450" algn="l">
                        <a:buFont typeface="Arial" panose="020B0604020202020204" pitchFamily="34" charset="0"/>
                        <a:buChar char="•"/>
                      </a:pPr>
                      <a:r>
                        <a:rPr lang="en-US" sz="1400" b="1" dirty="0"/>
                        <a:t>CATCH (be here now)</a:t>
                      </a:r>
                    </a:p>
                    <a:p>
                      <a:pPr marL="357188" indent="-171450" algn="l">
                        <a:buFont typeface="Arial" panose="020B0604020202020204" pitchFamily="34" charset="0"/>
                        <a:buChar char="•"/>
                      </a:pPr>
                      <a:endParaRPr lang="en-US" sz="800" b="1" dirty="0"/>
                    </a:p>
                    <a:p>
                      <a:pPr marL="357188" indent="-171450" algn="l">
                        <a:buFont typeface="Arial" panose="020B0604020202020204" pitchFamily="34" charset="0"/>
                        <a:buChar char="•"/>
                      </a:pPr>
                      <a:r>
                        <a:rPr lang="en-US" sz="1400" b="1" dirty="0"/>
                        <a:t>CALM (BB-ABC)</a:t>
                      </a:r>
                    </a:p>
                    <a:p>
                      <a:pPr marL="357188" indent="-171450" algn="l">
                        <a:buFont typeface="Arial" panose="020B0604020202020204" pitchFamily="34" charset="0"/>
                        <a:buChar char="•"/>
                      </a:pPr>
                      <a:endParaRPr lang="en-US" sz="800" b="1" dirty="0"/>
                    </a:p>
                    <a:p>
                      <a:pPr marL="357188" indent="-171450" algn="l">
                        <a:buFont typeface="Arial" panose="020B0604020202020204" pitchFamily="34" charset="0"/>
                        <a:buChar char="•"/>
                      </a:pPr>
                      <a:r>
                        <a:rPr lang="en-US" sz="1400" b="1" dirty="0"/>
                        <a:t>CLARIFY (what to do and how)</a:t>
                      </a:r>
                    </a:p>
                    <a:p>
                      <a:pPr marL="357188" indent="-171450" algn="l">
                        <a:buFont typeface="Arial" panose="020B0604020202020204" pitchFamily="34" charset="0"/>
                        <a:buChar char="•"/>
                      </a:pPr>
                      <a:endParaRPr lang="en-US" sz="800" b="1" dirty="0"/>
                    </a:p>
                    <a:p>
                      <a:pPr marL="357188" indent="-171450" algn="l">
                        <a:buFont typeface="Arial" panose="020B0604020202020204" pitchFamily="34" charset="0"/>
                        <a:buChar char="•"/>
                      </a:pPr>
                      <a:r>
                        <a:rPr lang="en-US" sz="1400" b="1" dirty="0"/>
                        <a:t>CONSCIOUSLY CONNECT (unconditional / Presence – </a:t>
                      </a:r>
                    </a:p>
                    <a:p>
                      <a:pPr marL="185738" indent="0" algn="l">
                        <a:buFont typeface="Arial" panose="020B0604020202020204" pitchFamily="34" charset="0"/>
                        <a:buNone/>
                      </a:pPr>
                      <a:r>
                        <a:rPr lang="en-US" sz="1400" b="1" dirty="0"/>
                        <a:t>    ‘Us-ness’)</a:t>
                      </a:r>
                    </a:p>
                    <a:p>
                      <a:pPr marL="171450" indent="-171450" algn="ctr">
                        <a:buFont typeface="Arial" panose="020B0604020202020204" pitchFamily="34" charset="0"/>
                        <a:buChar char="•"/>
                      </a:pPr>
                      <a:endParaRPr lang="en-CA" sz="1200" b="1" dirty="0"/>
                    </a:p>
                    <a:p>
                      <a:pPr marL="171450" indent="-171450">
                        <a:buFont typeface="Arial" panose="020B0604020202020204" pitchFamily="34" charset="0"/>
                        <a:buChar char="•"/>
                      </a:pPr>
                      <a:endParaRPr lang="en-US" sz="1200" b="1" i="1" dirty="0">
                        <a:latin typeface="Arial Narrow" panose="020B0606020202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4065392112"/>
                  </a:ext>
                </a:extLst>
              </a:tr>
            </a:tbl>
          </a:graphicData>
        </a:graphic>
      </p:graphicFrame>
      <p:sp>
        <p:nvSpPr>
          <p:cNvPr id="2" name="Slide Number Placeholder 1">
            <a:extLst>
              <a:ext uri="{FF2B5EF4-FFF2-40B4-BE49-F238E27FC236}">
                <a16:creationId xmlns:a16="http://schemas.microsoft.com/office/drawing/2014/main" id="{300261FE-2914-10E4-414D-5B8A96933564}"/>
              </a:ext>
            </a:extLst>
          </p:cNvPr>
          <p:cNvSpPr>
            <a:spLocks noGrp="1"/>
          </p:cNvSpPr>
          <p:nvPr>
            <p:ph type="sldNum" sz="quarter" idx="12"/>
          </p:nvPr>
        </p:nvSpPr>
        <p:spPr/>
        <p:txBody>
          <a:bodyPr/>
          <a:lstStyle/>
          <a:p>
            <a:fld id="{AFE74BE6-3F01-4C25-9B60-2EB5994FEE56}" type="slidenum">
              <a:rPr lang="en-CA" smtClean="0">
                <a:solidFill>
                  <a:prstClr val="black">
                    <a:tint val="75000"/>
                  </a:prstClr>
                </a:solidFill>
              </a:rPr>
              <a:pPr/>
              <a:t>14</a:t>
            </a:fld>
            <a:endParaRPr lang="en-CA" dirty="0">
              <a:solidFill>
                <a:prstClr val="black">
                  <a:tint val="75000"/>
                </a:prstClr>
              </a:solidFill>
            </a:endParaRPr>
          </a:p>
        </p:txBody>
      </p:sp>
      <p:sp>
        <p:nvSpPr>
          <p:cNvPr id="3" name="TextBox 2">
            <a:extLst>
              <a:ext uri="{FF2B5EF4-FFF2-40B4-BE49-F238E27FC236}">
                <a16:creationId xmlns:a16="http://schemas.microsoft.com/office/drawing/2014/main" id="{E83F2EFA-C5E1-F88F-6705-05378BB186B1}"/>
              </a:ext>
            </a:extLst>
          </p:cNvPr>
          <p:cNvSpPr txBox="1"/>
          <p:nvPr/>
        </p:nvSpPr>
        <p:spPr>
          <a:xfrm>
            <a:off x="614516" y="21202"/>
            <a:ext cx="10962968" cy="1200329"/>
          </a:xfrm>
          <a:prstGeom prst="rect">
            <a:avLst/>
          </a:prstGeom>
          <a:noFill/>
        </p:spPr>
        <p:txBody>
          <a:bodyPr wrap="square" rtlCol="0">
            <a:spAutoFit/>
          </a:bodyPr>
          <a:lstStyle/>
          <a:p>
            <a:pPr algn="ctr"/>
            <a:r>
              <a:rPr lang="en-US" sz="2400" b="1" dirty="0"/>
              <a:t>Many Incidents of Lack of Well-Being Including Anger, Self-Injurious </a:t>
            </a:r>
            <a:r>
              <a:rPr lang="en-US" sz="2400" b="1" dirty="0" err="1"/>
              <a:t>Behaviours</a:t>
            </a:r>
            <a:r>
              <a:rPr lang="en-US" sz="2400" b="1" dirty="0"/>
              <a:t> </a:t>
            </a:r>
            <a:br>
              <a:rPr lang="en-US" sz="2400" b="1" dirty="0"/>
            </a:br>
            <a:r>
              <a:rPr lang="en-US" sz="2400" b="1" dirty="0"/>
              <a:t>and Aggression (ASA) of People with IDD, result when the Following Conditions </a:t>
            </a:r>
            <a:br>
              <a:rPr lang="en-US" sz="2400" b="1" dirty="0"/>
            </a:br>
            <a:r>
              <a:rPr lang="en-US" sz="2400" b="1" dirty="0"/>
              <a:t>are Not Prevented or Fully Treated</a:t>
            </a:r>
            <a:endParaRPr lang="en-CA" sz="2400" b="1" dirty="0"/>
          </a:p>
        </p:txBody>
      </p:sp>
      <p:sp>
        <p:nvSpPr>
          <p:cNvPr id="14" name="TextBox 13">
            <a:extLst>
              <a:ext uri="{FF2B5EF4-FFF2-40B4-BE49-F238E27FC236}">
                <a16:creationId xmlns:a16="http://schemas.microsoft.com/office/drawing/2014/main" id="{CEA744EB-9BC1-1F22-EB77-2355EACDFE3D}"/>
              </a:ext>
            </a:extLst>
          </p:cNvPr>
          <p:cNvSpPr txBox="1"/>
          <p:nvPr/>
        </p:nvSpPr>
        <p:spPr>
          <a:xfrm>
            <a:off x="3498004" y="1661244"/>
            <a:ext cx="2286000" cy="1169551"/>
          </a:xfrm>
          <a:prstGeom prst="rect">
            <a:avLst/>
          </a:prstGeom>
          <a:noFill/>
        </p:spPr>
        <p:txBody>
          <a:bodyPr wrap="square" rtlCol="0">
            <a:spAutoFit/>
          </a:bodyPr>
          <a:lstStyle/>
          <a:p>
            <a:r>
              <a:rPr lang="en-US" sz="1400" b="1" i="1" dirty="0">
                <a:latin typeface="Arial Narrow" panose="020B0606020202030204" pitchFamily="34" charset="0"/>
              </a:rPr>
              <a:t>• Mineral Imbalances, e.g.</a:t>
            </a:r>
          </a:p>
          <a:p>
            <a:pPr marL="171450" indent="-171450">
              <a:buFontTx/>
              <a:buChar char="-"/>
            </a:pPr>
            <a:r>
              <a:rPr lang="en-US" sz="1400" b="1" i="1" dirty="0">
                <a:latin typeface="Arial Narrow" panose="020B0606020202030204" pitchFamily="34" charset="0"/>
              </a:rPr>
              <a:t>Low Zinc </a:t>
            </a:r>
          </a:p>
          <a:p>
            <a:pPr marL="171450" indent="-171450">
              <a:buFontTx/>
              <a:buChar char="-"/>
            </a:pPr>
            <a:r>
              <a:rPr lang="en-US" sz="1400" b="1" i="1" dirty="0">
                <a:latin typeface="Arial Narrow" panose="020B0606020202030204" pitchFamily="34" charset="0"/>
              </a:rPr>
              <a:t>High Copper</a:t>
            </a:r>
          </a:p>
          <a:p>
            <a:pPr marL="171450" indent="-171450">
              <a:buFontTx/>
              <a:buChar char="-"/>
            </a:pPr>
            <a:r>
              <a:rPr lang="en-US" sz="1400" b="1" i="1" dirty="0">
                <a:latin typeface="Arial Narrow" panose="020B0606020202030204" pitchFamily="34" charset="0"/>
              </a:rPr>
              <a:t>Low Magnesium</a:t>
            </a:r>
          </a:p>
          <a:p>
            <a:pPr marL="171450" indent="-171450">
              <a:buFontTx/>
              <a:buChar char="-"/>
            </a:pPr>
            <a:r>
              <a:rPr lang="en-US" sz="1400" b="1" i="1" dirty="0">
                <a:latin typeface="Arial Narrow" panose="020B0606020202030204" pitchFamily="34" charset="0"/>
              </a:rPr>
              <a:t>Low Iron</a:t>
            </a:r>
          </a:p>
        </p:txBody>
      </p:sp>
      <p:sp>
        <p:nvSpPr>
          <p:cNvPr id="6" name="TextBox 5">
            <a:extLst>
              <a:ext uri="{FF2B5EF4-FFF2-40B4-BE49-F238E27FC236}">
                <a16:creationId xmlns:a16="http://schemas.microsoft.com/office/drawing/2014/main" id="{973EAEB2-2455-EEDF-2C07-2A833E218594}"/>
              </a:ext>
            </a:extLst>
          </p:cNvPr>
          <p:cNvSpPr txBox="1"/>
          <p:nvPr/>
        </p:nvSpPr>
        <p:spPr>
          <a:xfrm>
            <a:off x="880223" y="1701790"/>
            <a:ext cx="2463021" cy="307777"/>
          </a:xfrm>
          <a:prstGeom prst="rect">
            <a:avLst/>
          </a:prstGeom>
          <a:noFill/>
        </p:spPr>
        <p:txBody>
          <a:bodyPr wrap="square" rtlCol="0">
            <a:spAutoFit/>
          </a:bodyPr>
          <a:lstStyle/>
          <a:p>
            <a:r>
              <a:rPr lang="en-US" sz="1400" b="1" i="1" dirty="0">
                <a:latin typeface="Arial Narrow" panose="020B0606020202030204" pitchFamily="34" charset="0"/>
              </a:rPr>
              <a:t>• GI  infections, e.g. Clostridium</a:t>
            </a:r>
            <a:endParaRPr lang="en-CA" sz="1400" dirty="0"/>
          </a:p>
        </p:txBody>
      </p:sp>
      <p:sp>
        <p:nvSpPr>
          <p:cNvPr id="23" name="TextBox 22">
            <a:extLst>
              <a:ext uri="{FF2B5EF4-FFF2-40B4-BE49-F238E27FC236}">
                <a16:creationId xmlns:a16="http://schemas.microsoft.com/office/drawing/2014/main" id="{7789ED42-D07B-1F70-BD2A-430B9464E5C7}"/>
              </a:ext>
            </a:extLst>
          </p:cNvPr>
          <p:cNvSpPr txBox="1"/>
          <p:nvPr/>
        </p:nvSpPr>
        <p:spPr>
          <a:xfrm>
            <a:off x="880223" y="2082434"/>
            <a:ext cx="2614703" cy="307777"/>
          </a:xfrm>
          <a:prstGeom prst="rect">
            <a:avLst/>
          </a:prstGeom>
          <a:noFill/>
        </p:spPr>
        <p:txBody>
          <a:bodyPr wrap="square" rtlCol="0">
            <a:spAutoFit/>
          </a:bodyPr>
          <a:lstStyle/>
          <a:p>
            <a:r>
              <a:rPr lang="en-US" sz="1400" b="1" i="1" dirty="0">
                <a:latin typeface="Arial Narrow" panose="020B0606020202030204" pitchFamily="34" charset="0"/>
              </a:rPr>
              <a:t>• Gluten Intolerance – Villi Damage</a:t>
            </a:r>
          </a:p>
        </p:txBody>
      </p:sp>
      <p:sp>
        <p:nvSpPr>
          <p:cNvPr id="25" name="TextBox 24">
            <a:extLst>
              <a:ext uri="{FF2B5EF4-FFF2-40B4-BE49-F238E27FC236}">
                <a16:creationId xmlns:a16="http://schemas.microsoft.com/office/drawing/2014/main" id="{CEA33C32-7EE8-FC63-2509-CFC2B87893F2}"/>
              </a:ext>
            </a:extLst>
          </p:cNvPr>
          <p:cNvSpPr txBox="1"/>
          <p:nvPr/>
        </p:nvSpPr>
        <p:spPr>
          <a:xfrm>
            <a:off x="880223" y="3059165"/>
            <a:ext cx="2286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1" dirty="0">
                <a:latin typeface="Arial Narrow" panose="020B0606020202030204" pitchFamily="34" charset="0"/>
              </a:rPr>
              <a:t>• Glutathione – Low Causing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1" dirty="0">
                <a:latin typeface="Arial Narrow" panose="020B0606020202030204" pitchFamily="34" charset="0"/>
              </a:rPr>
              <a:t>  Neuro Inflammation</a:t>
            </a:r>
          </a:p>
        </p:txBody>
      </p:sp>
      <p:sp>
        <p:nvSpPr>
          <p:cNvPr id="26" name="TextBox 25">
            <a:extLst>
              <a:ext uri="{FF2B5EF4-FFF2-40B4-BE49-F238E27FC236}">
                <a16:creationId xmlns:a16="http://schemas.microsoft.com/office/drawing/2014/main" id="{EA93E163-871B-C2BA-8DAD-268CA2A1EBD9}"/>
              </a:ext>
            </a:extLst>
          </p:cNvPr>
          <p:cNvSpPr txBox="1"/>
          <p:nvPr/>
        </p:nvSpPr>
        <p:spPr>
          <a:xfrm>
            <a:off x="880223" y="3655252"/>
            <a:ext cx="2286000" cy="307777"/>
          </a:xfrm>
          <a:prstGeom prst="rect">
            <a:avLst/>
          </a:prstGeom>
          <a:noFill/>
        </p:spPr>
        <p:txBody>
          <a:bodyPr wrap="square" rtlCol="0">
            <a:spAutoFit/>
          </a:bodyPr>
          <a:lstStyle/>
          <a:p>
            <a:r>
              <a:rPr lang="en-US" sz="1400" i="1" dirty="0">
                <a:latin typeface="Arial Narrow" panose="020B0606020202030204" pitchFamily="34" charset="0"/>
              </a:rPr>
              <a:t>•</a:t>
            </a:r>
            <a:r>
              <a:rPr lang="en-US" sz="1400" b="1" i="1" dirty="0">
                <a:latin typeface="Arial Narrow" panose="020B0606020202030204" pitchFamily="34" charset="0"/>
              </a:rPr>
              <a:t> GIRD – GI Reflux Disease</a:t>
            </a:r>
          </a:p>
        </p:txBody>
      </p:sp>
      <p:sp>
        <p:nvSpPr>
          <p:cNvPr id="27" name="TextBox 26">
            <a:extLst>
              <a:ext uri="{FF2B5EF4-FFF2-40B4-BE49-F238E27FC236}">
                <a16:creationId xmlns:a16="http://schemas.microsoft.com/office/drawing/2014/main" id="{4B630BB8-1864-D939-4B56-FEFF54E50D1B}"/>
              </a:ext>
            </a:extLst>
          </p:cNvPr>
          <p:cNvSpPr txBox="1"/>
          <p:nvPr/>
        </p:nvSpPr>
        <p:spPr>
          <a:xfrm>
            <a:off x="880223" y="4035896"/>
            <a:ext cx="2466975" cy="523220"/>
          </a:xfrm>
          <a:prstGeom prst="rect">
            <a:avLst/>
          </a:prstGeom>
          <a:noFill/>
        </p:spPr>
        <p:txBody>
          <a:bodyPr wrap="square" rtlCol="0">
            <a:spAutoFit/>
          </a:bodyPr>
          <a:lstStyle/>
          <a:p>
            <a:pPr marL="0" indent="0"/>
            <a:r>
              <a:rPr lang="en-US" sz="1400" i="1" dirty="0">
                <a:latin typeface="Arial Narrow" panose="020B0606020202030204" pitchFamily="34" charset="0"/>
              </a:rPr>
              <a:t>•</a:t>
            </a:r>
            <a:r>
              <a:rPr lang="en-US" sz="1400" b="1" i="1" dirty="0">
                <a:latin typeface="Arial Narrow" panose="020B0606020202030204" pitchFamily="34" charset="0"/>
              </a:rPr>
              <a:t>  Glutamine – High Causes </a:t>
            </a:r>
          </a:p>
          <a:p>
            <a:pPr marL="0" indent="0"/>
            <a:r>
              <a:rPr lang="en-US" sz="1400" b="1" i="1" dirty="0">
                <a:latin typeface="Arial Narrow" panose="020B0606020202030204" pitchFamily="34" charset="0"/>
              </a:rPr>
              <a:t>   Brain  Excitatory Imbalance</a:t>
            </a:r>
          </a:p>
        </p:txBody>
      </p:sp>
      <p:sp>
        <p:nvSpPr>
          <p:cNvPr id="28" name="TextBox 27">
            <a:extLst>
              <a:ext uri="{FF2B5EF4-FFF2-40B4-BE49-F238E27FC236}">
                <a16:creationId xmlns:a16="http://schemas.microsoft.com/office/drawing/2014/main" id="{F42AD595-9AE9-E3CA-190E-4597A7EC5023}"/>
              </a:ext>
            </a:extLst>
          </p:cNvPr>
          <p:cNvSpPr txBox="1"/>
          <p:nvPr/>
        </p:nvSpPr>
        <p:spPr>
          <a:xfrm>
            <a:off x="880223" y="5228070"/>
            <a:ext cx="2466975" cy="738664"/>
          </a:xfrm>
          <a:prstGeom prst="rect">
            <a:avLst/>
          </a:prstGeom>
          <a:noFill/>
        </p:spPr>
        <p:txBody>
          <a:bodyPr wrap="square" rtlCol="0">
            <a:spAutoFit/>
          </a:bodyPr>
          <a:lstStyle/>
          <a:p>
            <a:r>
              <a:rPr lang="en-US" sz="1400" i="1" dirty="0">
                <a:latin typeface="Arial Narrow" panose="020B0606020202030204" pitchFamily="34" charset="0"/>
              </a:rPr>
              <a:t>•</a:t>
            </a:r>
            <a:r>
              <a:rPr lang="en-US" sz="1400" b="1" i="1" dirty="0">
                <a:latin typeface="Arial Narrow" panose="020B0606020202030204" pitchFamily="34" charset="0"/>
              </a:rPr>
              <a:t> Gut Bacterial Overgrowth </a:t>
            </a:r>
          </a:p>
          <a:p>
            <a:r>
              <a:rPr lang="en-US" sz="1400" b="1" i="1" dirty="0">
                <a:latin typeface="Arial Narrow" panose="020B0606020202030204" pitchFamily="34" charset="0"/>
              </a:rPr>
              <a:t>  (Dysbiosis Lowers Neuro- </a:t>
            </a:r>
          </a:p>
          <a:p>
            <a:r>
              <a:rPr lang="en-US" sz="1400" b="1" i="1" dirty="0">
                <a:latin typeface="Arial Narrow" panose="020B0606020202030204" pitchFamily="34" charset="0"/>
              </a:rPr>
              <a:t>  Transmitter Balance)</a:t>
            </a:r>
          </a:p>
        </p:txBody>
      </p:sp>
      <p:sp>
        <p:nvSpPr>
          <p:cNvPr id="29" name="TextBox 28">
            <a:extLst>
              <a:ext uri="{FF2B5EF4-FFF2-40B4-BE49-F238E27FC236}">
                <a16:creationId xmlns:a16="http://schemas.microsoft.com/office/drawing/2014/main" id="{1D665A43-BC46-4896-56E8-77AB5AAFDD42}"/>
              </a:ext>
            </a:extLst>
          </p:cNvPr>
          <p:cNvSpPr txBox="1"/>
          <p:nvPr/>
        </p:nvSpPr>
        <p:spPr>
          <a:xfrm>
            <a:off x="880223" y="2463078"/>
            <a:ext cx="2533650" cy="523220"/>
          </a:xfrm>
          <a:prstGeom prst="rect">
            <a:avLst/>
          </a:prstGeom>
          <a:noFill/>
        </p:spPr>
        <p:txBody>
          <a:bodyPr wrap="square" rtlCol="0">
            <a:spAutoFit/>
          </a:bodyPr>
          <a:lstStyle/>
          <a:p>
            <a:r>
              <a:rPr lang="en-US" sz="1400" b="1" i="1" dirty="0">
                <a:latin typeface="Arial Narrow" panose="020B0606020202030204" pitchFamily="34" charset="0"/>
              </a:rPr>
              <a:t>• Glutamate – Excess – Glial Cell    </a:t>
            </a:r>
          </a:p>
          <a:p>
            <a:r>
              <a:rPr lang="en-US" sz="1400" b="1" i="1" dirty="0">
                <a:latin typeface="Arial Narrow" panose="020B0606020202030204" pitchFamily="34" charset="0"/>
              </a:rPr>
              <a:t>  Dysfunction</a:t>
            </a:r>
          </a:p>
        </p:txBody>
      </p:sp>
      <p:sp>
        <p:nvSpPr>
          <p:cNvPr id="30" name="TextBox 29">
            <a:extLst>
              <a:ext uri="{FF2B5EF4-FFF2-40B4-BE49-F238E27FC236}">
                <a16:creationId xmlns:a16="http://schemas.microsoft.com/office/drawing/2014/main" id="{209181C7-9682-3BF2-CEDF-C2C17B010564}"/>
              </a:ext>
            </a:extLst>
          </p:cNvPr>
          <p:cNvSpPr txBox="1"/>
          <p:nvPr/>
        </p:nvSpPr>
        <p:spPr>
          <a:xfrm>
            <a:off x="880223" y="4631983"/>
            <a:ext cx="2466975" cy="523220"/>
          </a:xfrm>
          <a:prstGeom prst="rect">
            <a:avLst/>
          </a:prstGeom>
          <a:noFill/>
        </p:spPr>
        <p:txBody>
          <a:bodyPr wrap="square" rtlCol="0">
            <a:spAutoFit/>
          </a:bodyPr>
          <a:lstStyle/>
          <a:p>
            <a:pPr marL="0" indent="0"/>
            <a:r>
              <a:rPr lang="en-US" sz="1400" i="1" dirty="0">
                <a:latin typeface="Arial Narrow" panose="020B0606020202030204" pitchFamily="34" charset="0"/>
              </a:rPr>
              <a:t>•</a:t>
            </a:r>
            <a:r>
              <a:rPr lang="en-US" sz="1400" b="1" i="1" dirty="0">
                <a:latin typeface="Arial Narrow" panose="020B0606020202030204" pitchFamily="34" charset="0"/>
              </a:rPr>
              <a:t>  GI Imbalances – Impacted  </a:t>
            </a:r>
          </a:p>
          <a:p>
            <a:pPr marL="0" indent="0"/>
            <a:r>
              <a:rPr lang="en-US" sz="1400" b="1" i="1" dirty="0">
                <a:latin typeface="Arial Narrow" panose="020B0606020202030204" pitchFamily="34" charset="0"/>
              </a:rPr>
              <a:t>   Bowel, Diarrhea, Constipation</a:t>
            </a:r>
          </a:p>
        </p:txBody>
      </p:sp>
      <p:sp>
        <p:nvSpPr>
          <p:cNvPr id="31" name="TextBox 30">
            <a:extLst>
              <a:ext uri="{FF2B5EF4-FFF2-40B4-BE49-F238E27FC236}">
                <a16:creationId xmlns:a16="http://schemas.microsoft.com/office/drawing/2014/main" id="{83CB8D8A-C13D-2A81-BA72-A7A078DFA017}"/>
              </a:ext>
            </a:extLst>
          </p:cNvPr>
          <p:cNvSpPr txBox="1"/>
          <p:nvPr/>
        </p:nvSpPr>
        <p:spPr>
          <a:xfrm>
            <a:off x="880223" y="6039597"/>
            <a:ext cx="2466975" cy="523220"/>
          </a:xfrm>
          <a:prstGeom prst="rect">
            <a:avLst/>
          </a:prstGeom>
          <a:noFill/>
        </p:spPr>
        <p:txBody>
          <a:bodyPr wrap="square" rtlCol="0">
            <a:spAutoFit/>
          </a:bodyPr>
          <a:lstStyle/>
          <a:p>
            <a:r>
              <a:rPr lang="en-US" sz="1400" i="1" dirty="0">
                <a:latin typeface="Arial Narrow" panose="020B0606020202030204" pitchFamily="34" charset="0"/>
              </a:rPr>
              <a:t>•</a:t>
            </a:r>
            <a:r>
              <a:rPr lang="en-US" sz="1400" b="1" i="1" dirty="0">
                <a:latin typeface="Arial Narrow" panose="020B0606020202030204" pitchFamily="34" charset="0"/>
              </a:rPr>
              <a:t> GABA – Calming Neuro- </a:t>
            </a:r>
          </a:p>
          <a:p>
            <a:r>
              <a:rPr lang="en-US" sz="1400" b="1" i="1" dirty="0">
                <a:latin typeface="Arial Narrow" panose="020B0606020202030204" pitchFamily="34" charset="0"/>
              </a:rPr>
              <a:t>  Transmitter – too low</a:t>
            </a:r>
          </a:p>
        </p:txBody>
      </p:sp>
      <p:sp>
        <p:nvSpPr>
          <p:cNvPr id="33" name="TextBox 32">
            <a:extLst>
              <a:ext uri="{FF2B5EF4-FFF2-40B4-BE49-F238E27FC236}">
                <a16:creationId xmlns:a16="http://schemas.microsoft.com/office/drawing/2014/main" id="{5A5C4161-D8A8-49C3-1BB2-5112F5469409}"/>
              </a:ext>
            </a:extLst>
          </p:cNvPr>
          <p:cNvSpPr txBox="1"/>
          <p:nvPr/>
        </p:nvSpPr>
        <p:spPr>
          <a:xfrm>
            <a:off x="6026458" y="2628230"/>
            <a:ext cx="2286000" cy="307777"/>
          </a:xfrm>
          <a:prstGeom prst="rect">
            <a:avLst/>
          </a:prstGeom>
          <a:noFill/>
        </p:spPr>
        <p:txBody>
          <a:bodyPr wrap="square" rtlCol="0">
            <a:spAutoFit/>
          </a:bodyPr>
          <a:lstStyle/>
          <a:p>
            <a:pPr lvl="0">
              <a:defRPr/>
            </a:pPr>
            <a:r>
              <a:rPr lang="en-US" sz="1400" b="1" i="1" dirty="0">
                <a:latin typeface="Arial Narrow" panose="020B0606020202030204" pitchFamily="34" charset="0"/>
              </a:rPr>
              <a:t>• Gut Permeability/Leaking</a:t>
            </a:r>
          </a:p>
        </p:txBody>
      </p:sp>
      <p:sp>
        <p:nvSpPr>
          <p:cNvPr id="34" name="TextBox 33">
            <a:extLst>
              <a:ext uri="{FF2B5EF4-FFF2-40B4-BE49-F238E27FC236}">
                <a16:creationId xmlns:a16="http://schemas.microsoft.com/office/drawing/2014/main" id="{23B562F7-0EBC-18C0-14CB-21EBD9DB3B05}"/>
              </a:ext>
            </a:extLst>
          </p:cNvPr>
          <p:cNvSpPr txBox="1"/>
          <p:nvPr/>
        </p:nvSpPr>
        <p:spPr>
          <a:xfrm>
            <a:off x="6026458" y="3540611"/>
            <a:ext cx="2533650" cy="307777"/>
          </a:xfrm>
          <a:prstGeom prst="rect">
            <a:avLst/>
          </a:prstGeom>
          <a:noFill/>
        </p:spPr>
        <p:txBody>
          <a:bodyPr wrap="square" rtlCol="0">
            <a:spAutoFit/>
          </a:bodyPr>
          <a:lstStyle/>
          <a:p>
            <a:pPr lvl="0">
              <a:defRPr/>
            </a:pPr>
            <a:r>
              <a:rPr lang="en-US" sz="1400" b="1" i="1" dirty="0">
                <a:latin typeface="Arial Narrow" panose="020B0606020202030204" pitchFamily="34" charset="0"/>
              </a:rPr>
              <a:t>• Brain Coherence Dysregulation</a:t>
            </a:r>
          </a:p>
        </p:txBody>
      </p:sp>
      <p:sp>
        <p:nvSpPr>
          <p:cNvPr id="35" name="TextBox 34">
            <a:extLst>
              <a:ext uri="{FF2B5EF4-FFF2-40B4-BE49-F238E27FC236}">
                <a16:creationId xmlns:a16="http://schemas.microsoft.com/office/drawing/2014/main" id="{86D3AD3A-C065-DADD-3382-F9CD4C6909E7}"/>
              </a:ext>
            </a:extLst>
          </p:cNvPr>
          <p:cNvSpPr txBox="1"/>
          <p:nvPr/>
        </p:nvSpPr>
        <p:spPr>
          <a:xfrm>
            <a:off x="6026458" y="2064318"/>
            <a:ext cx="2533650" cy="523220"/>
          </a:xfrm>
          <a:prstGeom prst="rect">
            <a:avLst/>
          </a:prstGeom>
          <a:noFill/>
        </p:spPr>
        <p:txBody>
          <a:bodyPr wrap="square" rtlCol="0">
            <a:spAutoFit/>
          </a:bodyPr>
          <a:lstStyle/>
          <a:p>
            <a:r>
              <a:rPr lang="en-US" sz="1400" i="1" dirty="0">
                <a:latin typeface="Arial Narrow" panose="020B0606020202030204" pitchFamily="34" charset="0"/>
              </a:rPr>
              <a:t>•</a:t>
            </a:r>
            <a:r>
              <a:rPr lang="en-US" sz="1400" b="1" i="1" dirty="0">
                <a:latin typeface="Arial Narrow" panose="020B0606020202030204" pitchFamily="34" charset="0"/>
              </a:rPr>
              <a:t> Human Energy</a:t>
            </a:r>
          </a:p>
          <a:p>
            <a:pPr marL="171450" indent="-171450">
              <a:buFontTx/>
              <a:buChar char="-"/>
            </a:pPr>
            <a:r>
              <a:rPr lang="en-US" sz="1400" b="1" i="1" dirty="0">
                <a:latin typeface="Arial Narrow" panose="020B0606020202030204" pitchFamily="34" charset="0"/>
              </a:rPr>
              <a:t>Sensitivities, e.g. EMF/RWF</a:t>
            </a:r>
          </a:p>
        </p:txBody>
      </p:sp>
      <p:sp>
        <p:nvSpPr>
          <p:cNvPr id="36" name="TextBox 35">
            <a:extLst>
              <a:ext uri="{FF2B5EF4-FFF2-40B4-BE49-F238E27FC236}">
                <a16:creationId xmlns:a16="http://schemas.microsoft.com/office/drawing/2014/main" id="{B40B6A47-DB24-D813-FB20-DB8C191155F3}"/>
              </a:ext>
            </a:extLst>
          </p:cNvPr>
          <p:cNvSpPr txBox="1"/>
          <p:nvPr/>
        </p:nvSpPr>
        <p:spPr>
          <a:xfrm>
            <a:off x="6026458" y="1715849"/>
            <a:ext cx="2533650" cy="307777"/>
          </a:xfrm>
          <a:prstGeom prst="rect">
            <a:avLst/>
          </a:prstGeom>
          <a:noFill/>
        </p:spPr>
        <p:txBody>
          <a:bodyPr wrap="square" rtlCol="0">
            <a:spAutoFit/>
          </a:bodyPr>
          <a:lstStyle/>
          <a:p>
            <a:pPr lvl="0">
              <a:defRPr/>
            </a:pPr>
            <a:r>
              <a:rPr lang="en-US" sz="1400" b="1" i="1" dirty="0">
                <a:latin typeface="Arial Narrow" panose="020B0606020202030204" pitchFamily="34" charset="0"/>
              </a:rPr>
              <a:t>• Food Intolerances, Allergies</a:t>
            </a:r>
          </a:p>
        </p:txBody>
      </p:sp>
      <p:sp>
        <p:nvSpPr>
          <p:cNvPr id="38" name="TextBox 37">
            <a:extLst>
              <a:ext uri="{FF2B5EF4-FFF2-40B4-BE49-F238E27FC236}">
                <a16:creationId xmlns:a16="http://schemas.microsoft.com/office/drawing/2014/main" id="{F637BA4A-E598-D09C-D091-D7D1C779A879}"/>
              </a:ext>
            </a:extLst>
          </p:cNvPr>
          <p:cNvSpPr txBox="1"/>
          <p:nvPr/>
        </p:nvSpPr>
        <p:spPr>
          <a:xfrm>
            <a:off x="3498004" y="5807731"/>
            <a:ext cx="2533650" cy="307777"/>
          </a:xfrm>
          <a:prstGeom prst="rect">
            <a:avLst/>
          </a:prstGeom>
          <a:noFill/>
        </p:spPr>
        <p:txBody>
          <a:bodyPr wrap="square" rtlCol="0">
            <a:spAutoFit/>
          </a:bodyPr>
          <a:lstStyle/>
          <a:p>
            <a:pPr lvl="0">
              <a:defRPr/>
            </a:pPr>
            <a:r>
              <a:rPr lang="en-US" sz="1400" i="1" dirty="0">
                <a:latin typeface="Arial Narrow" panose="020B0606020202030204" pitchFamily="34" charset="0"/>
              </a:rPr>
              <a:t>•</a:t>
            </a:r>
            <a:r>
              <a:rPr lang="en-US" sz="1400" b="1" i="1" dirty="0">
                <a:latin typeface="Arial Narrow" panose="020B0606020202030204" pitchFamily="34" charset="0"/>
              </a:rPr>
              <a:t> Non-Restorative Sleep</a:t>
            </a:r>
          </a:p>
        </p:txBody>
      </p:sp>
      <p:sp>
        <p:nvSpPr>
          <p:cNvPr id="39" name="TextBox 38">
            <a:extLst>
              <a:ext uri="{FF2B5EF4-FFF2-40B4-BE49-F238E27FC236}">
                <a16:creationId xmlns:a16="http://schemas.microsoft.com/office/drawing/2014/main" id="{6E8A634E-3EEF-5D38-6012-1228A793B303}"/>
              </a:ext>
            </a:extLst>
          </p:cNvPr>
          <p:cNvSpPr txBox="1"/>
          <p:nvPr/>
        </p:nvSpPr>
        <p:spPr>
          <a:xfrm>
            <a:off x="6026458" y="5016904"/>
            <a:ext cx="2533650" cy="738664"/>
          </a:xfrm>
          <a:prstGeom prst="rect">
            <a:avLst/>
          </a:prstGeom>
          <a:noFill/>
        </p:spPr>
        <p:txBody>
          <a:bodyPr wrap="square" rtlCol="0">
            <a:spAutoFit/>
          </a:bodyPr>
          <a:lstStyle/>
          <a:p>
            <a:r>
              <a:rPr lang="en-US" sz="1400" i="1" dirty="0">
                <a:latin typeface="Arial Narrow" panose="020B0606020202030204" pitchFamily="34" charset="0"/>
              </a:rPr>
              <a:t>•</a:t>
            </a:r>
            <a:r>
              <a:rPr lang="en-US" sz="1400" b="1" i="1" dirty="0">
                <a:latin typeface="Arial Narrow" panose="020B0606020202030204" pitchFamily="34" charset="0"/>
              </a:rPr>
              <a:t> Emotional</a:t>
            </a:r>
          </a:p>
          <a:p>
            <a:pPr marL="171450" indent="-171450">
              <a:buFontTx/>
              <a:buChar char="-"/>
            </a:pPr>
            <a:r>
              <a:rPr lang="en-US" sz="1400" b="1" i="1" dirty="0">
                <a:latin typeface="Arial Narrow" panose="020B0606020202030204" pitchFamily="34" charset="0"/>
              </a:rPr>
              <a:t>Fears and Phobia from Unmet Biomedical Needs</a:t>
            </a:r>
          </a:p>
        </p:txBody>
      </p:sp>
      <p:sp>
        <p:nvSpPr>
          <p:cNvPr id="40" name="TextBox 39">
            <a:extLst>
              <a:ext uri="{FF2B5EF4-FFF2-40B4-BE49-F238E27FC236}">
                <a16:creationId xmlns:a16="http://schemas.microsoft.com/office/drawing/2014/main" id="{1A2FD5B6-B004-88A5-5A54-70070BCA64B8}"/>
              </a:ext>
            </a:extLst>
          </p:cNvPr>
          <p:cNvSpPr txBox="1"/>
          <p:nvPr/>
        </p:nvSpPr>
        <p:spPr>
          <a:xfrm>
            <a:off x="3498004" y="6184491"/>
            <a:ext cx="2533650" cy="307777"/>
          </a:xfrm>
          <a:prstGeom prst="rect">
            <a:avLst/>
          </a:prstGeom>
          <a:noFill/>
        </p:spPr>
        <p:txBody>
          <a:bodyPr wrap="square" rtlCol="0">
            <a:spAutoFit/>
          </a:bodyPr>
          <a:lstStyle/>
          <a:p>
            <a:pPr lvl="0">
              <a:defRPr/>
            </a:pPr>
            <a:r>
              <a:rPr lang="en-US" sz="1400" i="1" dirty="0">
                <a:latin typeface="Arial Narrow" panose="020B0606020202030204" pitchFamily="34" charset="0"/>
              </a:rPr>
              <a:t>•</a:t>
            </a:r>
            <a:r>
              <a:rPr lang="en-US" sz="1400" b="1" i="1" dirty="0">
                <a:latin typeface="Arial Narrow" panose="020B0606020202030204" pitchFamily="34" charset="0"/>
              </a:rPr>
              <a:t> Immune System Dysregulation</a:t>
            </a:r>
          </a:p>
        </p:txBody>
      </p:sp>
      <p:sp>
        <p:nvSpPr>
          <p:cNvPr id="41" name="TextBox 40">
            <a:extLst>
              <a:ext uri="{FF2B5EF4-FFF2-40B4-BE49-F238E27FC236}">
                <a16:creationId xmlns:a16="http://schemas.microsoft.com/office/drawing/2014/main" id="{98BDBA5B-6476-87D2-AA60-6E215DB82C6B}"/>
              </a:ext>
            </a:extLst>
          </p:cNvPr>
          <p:cNvSpPr txBox="1"/>
          <p:nvPr/>
        </p:nvSpPr>
        <p:spPr>
          <a:xfrm>
            <a:off x="3498004" y="2899777"/>
            <a:ext cx="2533650" cy="954107"/>
          </a:xfrm>
          <a:prstGeom prst="rect">
            <a:avLst/>
          </a:prstGeom>
          <a:noFill/>
        </p:spPr>
        <p:txBody>
          <a:bodyPr wrap="square" rtlCol="0">
            <a:spAutoFit/>
          </a:bodyPr>
          <a:lstStyle/>
          <a:p>
            <a:r>
              <a:rPr lang="en-US" sz="1400" i="1" dirty="0">
                <a:latin typeface="Arial Narrow" panose="020B0606020202030204" pitchFamily="34" charset="0"/>
              </a:rPr>
              <a:t>•</a:t>
            </a:r>
            <a:r>
              <a:rPr lang="en-US" sz="1400" b="1" i="1" dirty="0">
                <a:latin typeface="Arial Narrow" panose="020B0606020202030204" pitchFamily="34" charset="0"/>
              </a:rPr>
              <a:t> Vitamin Imbalances</a:t>
            </a:r>
          </a:p>
          <a:p>
            <a:pPr marL="171450" indent="-171450">
              <a:buFontTx/>
              <a:buChar char="-"/>
            </a:pPr>
            <a:r>
              <a:rPr lang="en-US" sz="1400" b="1" i="1" dirty="0">
                <a:latin typeface="Arial Narrow" panose="020B0606020202030204" pitchFamily="34" charset="0"/>
              </a:rPr>
              <a:t>e.g. B12, B9, B6 Brain Methylation</a:t>
            </a:r>
          </a:p>
          <a:p>
            <a:pPr marL="171450" indent="-171450">
              <a:buFontTx/>
              <a:buChar char="-"/>
            </a:pPr>
            <a:r>
              <a:rPr lang="en-US" sz="1400" b="1" i="1" dirty="0">
                <a:latin typeface="Arial Narrow" panose="020B0606020202030204" pitchFamily="34" charset="0"/>
              </a:rPr>
              <a:t>D3 Omega</a:t>
            </a:r>
          </a:p>
        </p:txBody>
      </p:sp>
      <p:sp>
        <p:nvSpPr>
          <p:cNvPr id="42" name="TextBox 41">
            <a:extLst>
              <a:ext uri="{FF2B5EF4-FFF2-40B4-BE49-F238E27FC236}">
                <a16:creationId xmlns:a16="http://schemas.microsoft.com/office/drawing/2014/main" id="{3ED22E96-65ED-C12E-18B0-85540A35D9F5}"/>
              </a:ext>
            </a:extLst>
          </p:cNvPr>
          <p:cNvSpPr txBox="1"/>
          <p:nvPr/>
        </p:nvSpPr>
        <p:spPr>
          <a:xfrm>
            <a:off x="3498004" y="3922866"/>
            <a:ext cx="2533650" cy="1815882"/>
          </a:xfrm>
          <a:prstGeom prst="rect">
            <a:avLst/>
          </a:prstGeom>
          <a:noFill/>
        </p:spPr>
        <p:txBody>
          <a:bodyPr wrap="square" rtlCol="0">
            <a:spAutoFit/>
          </a:bodyPr>
          <a:lstStyle/>
          <a:p>
            <a:r>
              <a:rPr lang="en-US" sz="1400" i="1" dirty="0">
                <a:latin typeface="Arial Narrow" panose="020B0606020202030204" pitchFamily="34" charset="0"/>
              </a:rPr>
              <a:t>•</a:t>
            </a:r>
            <a:r>
              <a:rPr lang="en-US" sz="1400" b="1" i="1" dirty="0">
                <a:latin typeface="Arial Narrow" panose="020B0606020202030204" pitchFamily="34" charset="0"/>
              </a:rPr>
              <a:t> Anxiety Inducers</a:t>
            </a:r>
          </a:p>
          <a:p>
            <a:pPr marL="171450" indent="-171450">
              <a:buFontTx/>
              <a:buChar char="-"/>
            </a:pPr>
            <a:r>
              <a:rPr lang="en-US" sz="1400" b="1" i="1" dirty="0">
                <a:latin typeface="Arial Narrow" panose="020B0606020202030204" pitchFamily="34" charset="0"/>
              </a:rPr>
              <a:t>Thyroid Dysfunction</a:t>
            </a:r>
          </a:p>
          <a:p>
            <a:pPr marL="171450" indent="-171450">
              <a:buFontTx/>
              <a:buChar char="-"/>
            </a:pPr>
            <a:r>
              <a:rPr lang="en-US" sz="1400" b="1" i="1" dirty="0">
                <a:latin typeface="Arial Narrow" panose="020B0606020202030204" pitchFamily="34" charset="0"/>
              </a:rPr>
              <a:t>Blood/Sugar Imbalance</a:t>
            </a:r>
          </a:p>
          <a:p>
            <a:pPr marL="171450" indent="-171450">
              <a:buFontTx/>
              <a:buChar char="-"/>
            </a:pPr>
            <a:r>
              <a:rPr lang="en-US" sz="1400" b="1" i="1" dirty="0">
                <a:latin typeface="Arial Narrow" panose="020B0606020202030204" pitchFamily="34" charset="0"/>
              </a:rPr>
              <a:t>Excessive Cortisol &amp; Adrenaline</a:t>
            </a:r>
          </a:p>
          <a:p>
            <a:pPr marL="171450" indent="-171450">
              <a:buFontTx/>
              <a:buChar char="-"/>
            </a:pPr>
            <a:r>
              <a:rPr lang="en-US" sz="1400" b="1" i="1" dirty="0">
                <a:latin typeface="Arial Narrow" panose="020B0606020202030204" pitchFamily="34" charset="0"/>
              </a:rPr>
              <a:t>Cardiovascular Respiratory Condition</a:t>
            </a:r>
          </a:p>
          <a:p>
            <a:pPr marL="171450" indent="-171450">
              <a:buFontTx/>
              <a:buChar char="-"/>
            </a:pPr>
            <a:r>
              <a:rPr lang="en-US" sz="1400" b="1" i="1" dirty="0">
                <a:latin typeface="Arial Narrow" panose="020B0606020202030204" pitchFamily="34" charset="0"/>
              </a:rPr>
              <a:t>Unresolved Trauma</a:t>
            </a:r>
          </a:p>
        </p:txBody>
      </p:sp>
      <p:sp>
        <p:nvSpPr>
          <p:cNvPr id="43" name="TextBox 42">
            <a:extLst>
              <a:ext uri="{FF2B5EF4-FFF2-40B4-BE49-F238E27FC236}">
                <a16:creationId xmlns:a16="http://schemas.microsoft.com/office/drawing/2014/main" id="{3F4C1A6F-3CF9-C3A7-23E7-86719B14D906}"/>
              </a:ext>
            </a:extLst>
          </p:cNvPr>
          <p:cNvSpPr txBox="1"/>
          <p:nvPr/>
        </p:nvSpPr>
        <p:spPr>
          <a:xfrm>
            <a:off x="6026458" y="2976699"/>
            <a:ext cx="2286000" cy="523220"/>
          </a:xfrm>
          <a:prstGeom prst="rect">
            <a:avLst/>
          </a:prstGeom>
          <a:noFill/>
        </p:spPr>
        <p:txBody>
          <a:bodyPr wrap="square" rtlCol="0">
            <a:spAutoFit/>
          </a:bodyPr>
          <a:lstStyle/>
          <a:p>
            <a:pPr lvl="0">
              <a:defRPr/>
            </a:pPr>
            <a:r>
              <a:rPr lang="en-US" sz="1400" b="1" i="1" dirty="0">
                <a:latin typeface="Arial Narrow" panose="020B0606020202030204" pitchFamily="34" charset="0"/>
              </a:rPr>
              <a:t>• Medical Side Effects </a:t>
            </a:r>
          </a:p>
          <a:p>
            <a:pPr lvl="0">
              <a:defRPr/>
            </a:pPr>
            <a:r>
              <a:rPr lang="en-US" sz="1400" b="1" i="1" dirty="0">
                <a:latin typeface="Arial Narrow" panose="020B0606020202030204" pitchFamily="34" charset="0"/>
              </a:rPr>
              <a:t>  (see attached)</a:t>
            </a:r>
          </a:p>
        </p:txBody>
      </p:sp>
      <p:sp>
        <p:nvSpPr>
          <p:cNvPr id="44" name="TextBox 43">
            <a:extLst>
              <a:ext uri="{FF2B5EF4-FFF2-40B4-BE49-F238E27FC236}">
                <a16:creationId xmlns:a16="http://schemas.microsoft.com/office/drawing/2014/main" id="{F13DD87B-1711-864A-36FF-B2DF0B9C3473}"/>
              </a:ext>
            </a:extLst>
          </p:cNvPr>
          <p:cNvSpPr txBox="1"/>
          <p:nvPr/>
        </p:nvSpPr>
        <p:spPr>
          <a:xfrm>
            <a:off x="6026458" y="3889080"/>
            <a:ext cx="2533650" cy="523220"/>
          </a:xfrm>
          <a:prstGeom prst="rect">
            <a:avLst/>
          </a:prstGeom>
          <a:noFill/>
        </p:spPr>
        <p:txBody>
          <a:bodyPr wrap="square" rtlCol="0">
            <a:spAutoFit/>
          </a:bodyPr>
          <a:lstStyle/>
          <a:p>
            <a:pPr lvl="0">
              <a:defRPr/>
            </a:pPr>
            <a:r>
              <a:rPr lang="en-US" sz="1400" b="1" i="1" dirty="0">
                <a:latin typeface="Arial Narrow" panose="020B0606020202030204" pitchFamily="34" charset="0"/>
              </a:rPr>
              <a:t>• </a:t>
            </a:r>
            <a:r>
              <a:rPr lang="en-US" sz="1400" b="1" i="1" dirty="0" err="1">
                <a:latin typeface="Arial Narrow" panose="020B0606020202030204" pitchFamily="34" charset="0"/>
              </a:rPr>
              <a:t>Behavioural</a:t>
            </a:r>
            <a:r>
              <a:rPr lang="en-US" sz="1400" b="1" i="1" dirty="0">
                <a:latin typeface="Arial Narrow" panose="020B0606020202030204" pitchFamily="34" charset="0"/>
              </a:rPr>
              <a:t> Practices without </a:t>
            </a:r>
          </a:p>
          <a:p>
            <a:pPr lvl="0">
              <a:defRPr/>
            </a:pPr>
            <a:r>
              <a:rPr lang="en-US" sz="1400" b="1" i="1" dirty="0">
                <a:latin typeface="Arial Narrow" panose="020B0606020202030204" pitchFamily="34" charset="0"/>
              </a:rPr>
              <a:t>  Biomedical Treatments</a:t>
            </a:r>
          </a:p>
        </p:txBody>
      </p:sp>
      <p:sp>
        <p:nvSpPr>
          <p:cNvPr id="45" name="TextBox 44">
            <a:extLst>
              <a:ext uri="{FF2B5EF4-FFF2-40B4-BE49-F238E27FC236}">
                <a16:creationId xmlns:a16="http://schemas.microsoft.com/office/drawing/2014/main" id="{A5126EFD-9D9C-C411-545D-11C061198DA0}"/>
              </a:ext>
            </a:extLst>
          </p:cNvPr>
          <p:cNvSpPr txBox="1"/>
          <p:nvPr/>
        </p:nvSpPr>
        <p:spPr>
          <a:xfrm>
            <a:off x="6026458" y="4452992"/>
            <a:ext cx="2533650" cy="523220"/>
          </a:xfrm>
          <a:prstGeom prst="rect">
            <a:avLst/>
          </a:prstGeom>
          <a:noFill/>
        </p:spPr>
        <p:txBody>
          <a:bodyPr wrap="square" rtlCol="0">
            <a:spAutoFit/>
          </a:bodyPr>
          <a:lstStyle/>
          <a:p>
            <a:pPr lvl="0">
              <a:defRPr/>
            </a:pPr>
            <a:r>
              <a:rPr lang="en-US" sz="1400" b="1" i="1" dirty="0">
                <a:latin typeface="Arial Narrow" panose="020B0606020202030204" pitchFamily="34" charset="0"/>
              </a:rPr>
              <a:t>• Antipsychotic Medications</a:t>
            </a:r>
          </a:p>
          <a:p>
            <a:pPr lvl="0">
              <a:defRPr/>
            </a:pPr>
            <a:r>
              <a:rPr lang="en-US" sz="1400" b="1" i="1" dirty="0">
                <a:latin typeface="Arial Narrow" panose="020B0606020202030204" pitchFamily="34" charset="0"/>
              </a:rPr>
              <a:t>- Unresearched Use</a:t>
            </a:r>
          </a:p>
        </p:txBody>
      </p:sp>
      <p:sp>
        <p:nvSpPr>
          <p:cNvPr id="46" name="TextBox 45">
            <a:extLst>
              <a:ext uri="{FF2B5EF4-FFF2-40B4-BE49-F238E27FC236}">
                <a16:creationId xmlns:a16="http://schemas.microsoft.com/office/drawing/2014/main" id="{76166760-D488-1158-E346-B1DF63A990FA}"/>
              </a:ext>
            </a:extLst>
          </p:cNvPr>
          <p:cNvSpPr txBox="1"/>
          <p:nvPr/>
        </p:nvSpPr>
        <p:spPr>
          <a:xfrm>
            <a:off x="6026458" y="5796260"/>
            <a:ext cx="2533650" cy="307777"/>
          </a:xfrm>
          <a:prstGeom prst="rect">
            <a:avLst/>
          </a:prstGeom>
          <a:noFill/>
        </p:spPr>
        <p:txBody>
          <a:bodyPr wrap="square" rtlCol="0">
            <a:spAutoFit/>
          </a:bodyPr>
          <a:lstStyle/>
          <a:p>
            <a:pPr lvl="0">
              <a:defRPr/>
            </a:pPr>
            <a:r>
              <a:rPr lang="en-US" sz="1400" b="1" i="1" dirty="0">
                <a:latin typeface="Arial Narrow" panose="020B0606020202030204" pitchFamily="34" charset="0"/>
              </a:rPr>
              <a:t>• Lactic Acid (high)</a:t>
            </a:r>
          </a:p>
        </p:txBody>
      </p:sp>
      <p:sp>
        <p:nvSpPr>
          <p:cNvPr id="47" name="TextBox 46">
            <a:extLst>
              <a:ext uri="{FF2B5EF4-FFF2-40B4-BE49-F238E27FC236}">
                <a16:creationId xmlns:a16="http://schemas.microsoft.com/office/drawing/2014/main" id="{0B6C1292-104C-5CD3-410F-93D75D7BC223}"/>
              </a:ext>
            </a:extLst>
          </p:cNvPr>
          <p:cNvSpPr txBox="1"/>
          <p:nvPr/>
        </p:nvSpPr>
        <p:spPr>
          <a:xfrm>
            <a:off x="6026458" y="6144729"/>
            <a:ext cx="2533650" cy="307777"/>
          </a:xfrm>
          <a:prstGeom prst="rect">
            <a:avLst/>
          </a:prstGeom>
          <a:noFill/>
        </p:spPr>
        <p:txBody>
          <a:bodyPr wrap="square" rtlCol="0">
            <a:spAutoFit/>
          </a:bodyPr>
          <a:lstStyle/>
          <a:p>
            <a:pPr lvl="0">
              <a:defRPr/>
            </a:pPr>
            <a:r>
              <a:rPr lang="en-US" sz="1400" b="1" i="1" dirty="0">
                <a:latin typeface="Arial Narrow" panose="020B0606020202030204" pitchFamily="34" charset="0"/>
              </a:rPr>
              <a:t>• Physical Pain</a:t>
            </a:r>
          </a:p>
        </p:txBody>
      </p:sp>
    </p:spTree>
    <p:extLst>
      <p:ext uri="{BB962C8B-B14F-4D97-AF65-F5344CB8AC3E}">
        <p14:creationId xmlns:p14="http://schemas.microsoft.com/office/powerpoint/2010/main" val="3962190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44"/>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9"/>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46"/>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47"/>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 grpId="0"/>
      <p:bldP spid="23" grpId="0"/>
      <p:bldP spid="25" grpId="0"/>
      <p:bldP spid="27" grpId="0"/>
      <p:bldP spid="28" grpId="0"/>
      <p:bldP spid="29" grpId="0"/>
      <p:bldP spid="30" grpId="0"/>
      <p:bldP spid="31" grpId="0"/>
      <p:bldP spid="33" grpId="0"/>
      <p:bldP spid="34" grpId="0"/>
      <p:bldP spid="35" grpId="0"/>
      <p:bldP spid="36" grpId="0"/>
      <p:bldP spid="38" grpId="0"/>
      <p:bldP spid="39" grpId="0"/>
      <p:bldP spid="40" grpId="0"/>
      <p:bldP spid="41" grpId="0"/>
      <p:bldP spid="42" grpId="0"/>
      <p:bldP spid="43" grpId="0"/>
      <p:bldP spid="44" grpId="0"/>
      <p:bldP spid="45" grpId="0"/>
      <p:bldP spid="46" grpId="0"/>
      <p:bldP spid="4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8C1C21F-BF68-FBF5-1B92-5CC1BAC85DB7}"/>
              </a:ext>
            </a:extLst>
          </p:cNvPr>
          <p:cNvSpPr/>
          <p:nvPr/>
        </p:nvSpPr>
        <p:spPr>
          <a:xfrm>
            <a:off x="0" y="-167951"/>
            <a:ext cx="12190413" cy="7249886"/>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Slide Number Placeholder 1">
            <a:extLst>
              <a:ext uri="{FF2B5EF4-FFF2-40B4-BE49-F238E27FC236}">
                <a16:creationId xmlns:a16="http://schemas.microsoft.com/office/drawing/2014/main" id="{DCFD4C15-E773-029E-31A2-AEC6CEA60E79}"/>
              </a:ext>
            </a:extLst>
          </p:cNvPr>
          <p:cNvSpPr>
            <a:spLocks noGrp="1"/>
          </p:cNvSpPr>
          <p:nvPr>
            <p:ph type="sldNum" sz="quarter" idx="12"/>
          </p:nvPr>
        </p:nvSpPr>
        <p:spPr/>
        <p:txBody>
          <a:bodyPr/>
          <a:lstStyle/>
          <a:p>
            <a:fld id="{AFE74BE6-3F01-4C25-9B60-2EB5994FEE56}" type="slidenum">
              <a:rPr lang="en-CA" smtClean="0">
                <a:solidFill>
                  <a:prstClr val="black">
                    <a:tint val="75000"/>
                  </a:prstClr>
                </a:solidFill>
              </a:rPr>
              <a:pPr/>
              <a:t>15</a:t>
            </a:fld>
            <a:endParaRPr lang="en-CA" dirty="0">
              <a:solidFill>
                <a:prstClr val="black">
                  <a:tint val="75000"/>
                </a:prstClr>
              </a:solidFill>
            </a:endParaRPr>
          </a:p>
        </p:txBody>
      </p:sp>
      <p:graphicFrame>
        <p:nvGraphicFramePr>
          <p:cNvPr id="3" name="Table 2">
            <a:extLst>
              <a:ext uri="{FF2B5EF4-FFF2-40B4-BE49-F238E27FC236}">
                <a16:creationId xmlns:a16="http://schemas.microsoft.com/office/drawing/2014/main" id="{28BAA43E-D8B4-400E-E8A5-ECE6923ABF97}"/>
              </a:ext>
            </a:extLst>
          </p:cNvPr>
          <p:cNvGraphicFramePr>
            <a:graphicFrameLocks noGrp="1"/>
          </p:cNvGraphicFramePr>
          <p:nvPr/>
        </p:nvGraphicFramePr>
        <p:xfrm>
          <a:off x="934064" y="1242236"/>
          <a:ext cx="10323872" cy="5615764"/>
        </p:xfrm>
        <a:graphic>
          <a:graphicData uri="http://schemas.openxmlformats.org/drawingml/2006/table">
            <a:tbl>
              <a:tblPr firstRow="1" bandRow="1">
                <a:tableStyleId>{5C22544A-7EE6-4342-B048-85BDC9FD1C3A}</a:tableStyleId>
              </a:tblPr>
              <a:tblGrid>
                <a:gridCol w="2713911">
                  <a:extLst>
                    <a:ext uri="{9D8B030D-6E8A-4147-A177-3AD203B41FA5}">
                      <a16:colId xmlns:a16="http://schemas.microsoft.com/office/drawing/2014/main" val="3404166241"/>
                    </a:ext>
                  </a:extLst>
                </a:gridCol>
                <a:gridCol w="2448025">
                  <a:extLst>
                    <a:ext uri="{9D8B030D-6E8A-4147-A177-3AD203B41FA5}">
                      <a16:colId xmlns:a16="http://schemas.microsoft.com/office/drawing/2014/main" val="1052535664"/>
                    </a:ext>
                  </a:extLst>
                </a:gridCol>
                <a:gridCol w="2747553">
                  <a:extLst>
                    <a:ext uri="{9D8B030D-6E8A-4147-A177-3AD203B41FA5}">
                      <a16:colId xmlns:a16="http://schemas.microsoft.com/office/drawing/2014/main" val="2412743018"/>
                    </a:ext>
                  </a:extLst>
                </a:gridCol>
                <a:gridCol w="2414383">
                  <a:extLst>
                    <a:ext uri="{9D8B030D-6E8A-4147-A177-3AD203B41FA5}">
                      <a16:colId xmlns:a16="http://schemas.microsoft.com/office/drawing/2014/main" val="2248399039"/>
                    </a:ext>
                  </a:extLst>
                </a:gridCol>
              </a:tblGrid>
              <a:tr h="1216532">
                <a:tc>
                  <a:txBody>
                    <a:bodyPr/>
                    <a:lstStyle/>
                    <a:p>
                      <a:pPr algn="ctr"/>
                      <a:r>
                        <a:rPr lang="en-US" dirty="0"/>
                        <a:t>Disorders and Illnesses Management</a:t>
                      </a:r>
                      <a:endParaRPr lang="en-CA"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en-US" dirty="0"/>
                        <a:t>Physical Pain </a:t>
                      </a:r>
                    </a:p>
                    <a:p>
                      <a:pPr algn="ctr"/>
                      <a:r>
                        <a:rPr lang="en-US" dirty="0"/>
                        <a:t>Prevention and Management</a:t>
                      </a:r>
                      <a:endParaRPr lang="en-CA"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en-US" dirty="0"/>
                        <a:t>Environmental Challenges</a:t>
                      </a:r>
                      <a:endParaRPr lang="en-CA"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en-US" dirty="0"/>
                        <a:t>Opportunities to </a:t>
                      </a:r>
                    </a:p>
                    <a:p>
                      <a:pPr algn="ctr"/>
                      <a:r>
                        <a:rPr lang="en-US" dirty="0"/>
                        <a:t>Live a Complete Life</a:t>
                      </a:r>
                      <a:endParaRPr lang="en-CA"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3713001756"/>
                  </a:ext>
                </a:extLst>
              </a:tr>
              <a:tr h="4399232">
                <a:tc>
                  <a:txBody>
                    <a:bodyPr/>
                    <a:lstStyle/>
                    <a:p>
                      <a:pPr marL="0" indent="0">
                        <a:buFont typeface="Arial" panose="020B0604020202020204" pitchFamily="34" charset="0"/>
                        <a:buNone/>
                      </a:pP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285750" indent="-285750">
                        <a:buFont typeface="Arial" panose="020B0604020202020204" pitchFamily="34" charset="0"/>
                        <a:buChar char="•"/>
                      </a:pPr>
                      <a:endParaRPr lang="en-CA" b="1" dirty="0"/>
                    </a:p>
                    <a:p>
                      <a:pPr marL="285750" indent="-285750">
                        <a:buFont typeface="Arial" panose="020B0604020202020204" pitchFamily="34" charset="0"/>
                        <a:buChar char="•"/>
                      </a:pPr>
                      <a:endParaRPr lang="en-CA" b="1" dirty="0"/>
                    </a:p>
                    <a:p>
                      <a:pPr marL="285750" indent="-285750">
                        <a:buFont typeface="Arial" panose="020B0604020202020204" pitchFamily="34" charset="0"/>
                        <a:buChar char="•"/>
                      </a:pP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171450" indent="-171450">
                        <a:buFontTx/>
                        <a:buChar char="-"/>
                      </a:pPr>
                      <a:endParaRPr lang="en-US" sz="1800" b="1" i="0" dirty="0">
                        <a:latin typeface="Arial Narrow" panose="020B0606020202030204" pitchFamily="34" charset="0"/>
                      </a:endParaRPr>
                    </a:p>
                    <a:p>
                      <a:pPr marL="285750" indent="-285750">
                        <a:buFont typeface="Arial" panose="020B0604020202020204" pitchFamily="34" charset="0"/>
                        <a:buChar char="•"/>
                      </a:pPr>
                      <a:endParaRPr lang="en-US" sz="1800" b="1" i="0" dirty="0">
                        <a:latin typeface="Arial Narrow" panose="020B0606020202030204" pitchFamily="34" charset="0"/>
                      </a:endParaRPr>
                    </a:p>
                    <a:p>
                      <a:pPr marL="285750" indent="-285750">
                        <a:buFont typeface="Arial" panose="020B0604020202020204" pitchFamily="34" charset="0"/>
                        <a:buChar char="•"/>
                      </a:pPr>
                      <a:endParaRPr lang="en-US" sz="1800" b="1" i="0" dirty="0">
                        <a:latin typeface="Arial Narrow" panose="020B0606020202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285750" indent="-285750" algn="l">
                        <a:buFont typeface="Arial" panose="020B0604020202020204" pitchFamily="34" charset="0"/>
                        <a:buChar char="•"/>
                      </a:pPr>
                      <a:endParaRPr lang="en-US" b="1" dirty="0"/>
                    </a:p>
                    <a:p>
                      <a:pPr marL="285750" indent="-285750" algn="l">
                        <a:buFont typeface="Arial" panose="020B0604020202020204" pitchFamily="34" charset="0"/>
                        <a:buChar char="•"/>
                      </a:pPr>
                      <a:endParaRPr lang="en-US" b="1" dirty="0"/>
                    </a:p>
                    <a:p>
                      <a:pPr marL="285750" indent="-285750" algn="l">
                        <a:buFont typeface="Arial" panose="020B0604020202020204" pitchFamily="34" charset="0"/>
                        <a:buChar char="•"/>
                      </a:pPr>
                      <a:endParaRPr lang="en-C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651849460"/>
                  </a:ext>
                </a:extLst>
              </a:tr>
            </a:tbl>
          </a:graphicData>
        </a:graphic>
      </p:graphicFrame>
      <p:sp>
        <p:nvSpPr>
          <p:cNvPr id="5" name="TextBox 4">
            <a:extLst>
              <a:ext uri="{FF2B5EF4-FFF2-40B4-BE49-F238E27FC236}">
                <a16:creationId xmlns:a16="http://schemas.microsoft.com/office/drawing/2014/main" id="{8B875581-1A15-0215-3DA9-C4F4E3390C13}"/>
              </a:ext>
            </a:extLst>
          </p:cNvPr>
          <p:cNvSpPr txBox="1"/>
          <p:nvPr/>
        </p:nvSpPr>
        <p:spPr>
          <a:xfrm>
            <a:off x="619432" y="294968"/>
            <a:ext cx="10962968" cy="830997"/>
          </a:xfrm>
          <a:prstGeom prst="rect">
            <a:avLst/>
          </a:prstGeom>
          <a:noFill/>
        </p:spPr>
        <p:txBody>
          <a:bodyPr wrap="square" rtlCol="0">
            <a:spAutoFit/>
          </a:bodyPr>
          <a:lstStyle/>
          <a:p>
            <a:pPr algn="ctr"/>
            <a:r>
              <a:rPr lang="en-US" sz="2400" b="1" dirty="0"/>
              <a:t>Many Incidents of Anger, Self-Injurious Behaviours and Aggression (ASA) of People with IDD, result when the Following Conditions are Not Prevented or Fully Treated</a:t>
            </a:r>
            <a:endParaRPr lang="en-CA" sz="2400" b="1" dirty="0"/>
          </a:p>
        </p:txBody>
      </p:sp>
      <p:sp>
        <p:nvSpPr>
          <p:cNvPr id="9" name="TextBox 8">
            <a:extLst>
              <a:ext uri="{FF2B5EF4-FFF2-40B4-BE49-F238E27FC236}">
                <a16:creationId xmlns:a16="http://schemas.microsoft.com/office/drawing/2014/main" id="{C51F5FE1-5683-05AC-86C0-C4CDD81F2FF7}"/>
              </a:ext>
            </a:extLst>
          </p:cNvPr>
          <p:cNvSpPr txBox="1"/>
          <p:nvPr/>
        </p:nvSpPr>
        <p:spPr>
          <a:xfrm>
            <a:off x="1044628" y="2417183"/>
            <a:ext cx="2530438" cy="2308324"/>
          </a:xfrm>
          <a:prstGeom prst="rect">
            <a:avLst/>
          </a:prstGeom>
          <a:noFill/>
        </p:spPr>
        <p:txBody>
          <a:bodyPr wrap="square" rtlCol="0">
            <a:spAutoFit/>
          </a:bodyPr>
          <a:lstStyle/>
          <a:p>
            <a:r>
              <a:rPr lang="en-US" sz="1600" b="1" i="1" dirty="0">
                <a:latin typeface="Arial Narrow" panose="020B0606020202030204" pitchFamily="34" charset="0"/>
              </a:rPr>
              <a:t>Primary Medical Conditions </a:t>
            </a:r>
          </a:p>
          <a:p>
            <a:pPr marL="171450" indent="-171450">
              <a:buFont typeface="Arial" panose="020B0604020202020204" pitchFamily="34" charset="0"/>
              <a:buChar char="•"/>
            </a:pPr>
            <a:r>
              <a:rPr lang="en-US" sz="1600" b="1" i="1" dirty="0">
                <a:latin typeface="Arial Narrow" panose="020B0606020202030204" pitchFamily="34" charset="0"/>
              </a:rPr>
              <a:t>GERD</a:t>
            </a:r>
          </a:p>
          <a:p>
            <a:pPr marL="171450" indent="-171450">
              <a:buFont typeface="Arial" panose="020B0604020202020204" pitchFamily="34" charset="0"/>
              <a:buChar char="•"/>
            </a:pPr>
            <a:r>
              <a:rPr lang="en-US" sz="1600" b="1" i="1" dirty="0">
                <a:latin typeface="Arial Narrow" panose="020B0606020202030204" pitchFamily="34" charset="0"/>
              </a:rPr>
              <a:t>PICA</a:t>
            </a:r>
          </a:p>
          <a:p>
            <a:pPr marL="171450" indent="-171450">
              <a:buFont typeface="Arial" panose="020B0604020202020204" pitchFamily="34" charset="0"/>
              <a:buChar char="•"/>
            </a:pPr>
            <a:r>
              <a:rPr lang="en-US" sz="1600" b="1" i="1" dirty="0">
                <a:latin typeface="Arial Narrow" panose="020B0606020202030204" pitchFamily="34" charset="0"/>
              </a:rPr>
              <a:t>PANDAS</a:t>
            </a:r>
          </a:p>
          <a:p>
            <a:pPr marL="171450" indent="-171450">
              <a:buFont typeface="Arial" panose="020B0604020202020204" pitchFamily="34" charset="0"/>
              <a:buChar char="•"/>
            </a:pPr>
            <a:r>
              <a:rPr lang="en-US" sz="1600" b="1" i="1" dirty="0">
                <a:latin typeface="Arial Narrow" panose="020B0606020202030204" pitchFamily="34" charset="0"/>
              </a:rPr>
              <a:t>H-Pylori  </a:t>
            </a:r>
          </a:p>
          <a:p>
            <a:pPr marL="171450" indent="-171450">
              <a:buFont typeface="Arial" panose="020B0604020202020204" pitchFamily="34" charset="0"/>
              <a:buChar char="•"/>
            </a:pPr>
            <a:r>
              <a:rPr lang="en-US" sz="1600" b="1" i="1" dirty="0">
                <a:latin typeface="Arial Narrow" panose="020B0606020202030204" pitchFamily="34" charset="0"/>
              </a:rPr>
              <a:t>Blood Sugar Imbalances</a:t>
            </a:r>
          </a:p>
          <a:p>
            <a:pPr marL="171450" indent="-171450">
              <a:buFont typeface="Arial" panose="020B0604020202020204" pitchFamily="34" charset="0"/>
              <a:buChar char="•"/>
            </a:pPr>
            <a:r>
              <a:rPr lang="en-US" sz="1600" b="1" i="1" dirty="0">
                <a:latin typeface="Arial Narrow" panose="020B0606020202030204" pitchFamily="34" charset="0"/>
              </a:rPr>
              <a:t>Seizures</a:t>
            </a:r>
          </a:p>
          <a:p>
            <a:pPr marL="171450" indent="-171450">
              <a:buFont typeface="Arial" panose="020B0604020202020204" pitchFamily="34" charset="0"/>
              <a:buChar char="•"/>
            </a:pPr>
            <a:r>
              <a:rPr lang="en-US" sz="1600" b="1" i="1" dirty="0">
                <a:latin typeface="Arial Narrow" panose="020B0606020202030204" pitchFamily="34" charset="0"/>
              </a:rPr>
              <a:t>Constipation/Diarrhea</a:t>
            </a:r>
          </a:p>
          <a:p>
            <a:pPr marL="171450" indent="-171450">
              <a:buFont typeface="Arial" panose="020B0604020202020204" pitchFamily="34" charset="0"/>
              <a:buChar char="•"/>
            </a:pPr>
            <a:r>
              <a:rPr lang="en-US" sz="1600" b="1" i="1" dirty="0">
                <a:latin typeface="Arial Narrow" panose="020B0606020202030204" pitchFamily="34" charset="0"/>
              </a:rPr>
              <a:t>Other Illnesses</a:t>
            </a:r>
            <a:endParaRPr lang="en-US" sz="1600" b="1" dirty="0"/>
          </a:p>
        </p:txBody>
      </p:sp>
      <p:sp>
        <p:nvSpPr>
          <p:cNvPr id="10" name="TextBox 9">
            <a:extLst>
              <a:ext uri="{FF2B5EF4-FFF2-40B4-BE49-F238E27FC236}">
                <a16:creationId xmlns:a16="http://schemas.microsoft.com/office/drawing/2014/main" id="{3B807250-346C-D076-E03A-02F6F53A6D08}"/>
              </a:ext>
            </a:extLst>
          </p:cNvPr>
          <p:cNvSpPr txBox="1"/>
          <p:nvPr/>
        </p:nvSpPr>
        <p:spPr>
          <a:xfrm>
            <a:off x="1053534" y="4760702"/>
            <a:ext cx="2521532" cy="2062103"/>
          </a:xfrm>
          <a:prstGeom prst="rect">
            <a:avLst/>
          </a:prstGeom>
          <a:noFill/>
        </p:spPr>
        <p:txBody>
          <a:bodyPr wrap="square" rtlCol="0">
            <a:spAutoFit/>
          </a:bodyPr>
          <a:lstStyle/>
          <a:p>
            <a:r>
              <a:rPr lang="en-US" sz="1600" b="1" dirty="0"/>
              <a:t>Mental Health Disorders</a:t>
            </a:r>
          </a:p>
          <a:p>
            <a:pPr marL="285750" indent="-285750">
              <a:buFont typeface="Arial" panose="020B0604020202020204" pitchFamily="34" charset="0"/>
              <a:buChar char="•"/>
            </a:pPr>
            <a:r>
              <a:rPr lang="en-US" sz="1600" b="1" dirty="0"/>
              <a:t>Trauma/PTSD</a:t>
            </a:r>
          </a:p>
          <a:p>
            <a:pPr marL="285750" indent="-285750">
              <a:buFont typeface="Arial" panose="020B0604020202020204" pitchFamily="34" charset="0"/>
              <a:buChar char="•"/>
            </a:pPr>
            <a:r>
              <a:rPr lang="en-US" sz="1600" b="1" dirty="0"/>
              <a:t>Anxiety</a:t>
            </a:r>
          </a:p>
          <a:p>
            <a:pPr marL="285750" indent="-285750">
              <a:buFont typeface="Arial" panose="020B0604020202020204" pitchFamily="34" charset="0"/>
              <a:buChar char="•"/>
            </a:pPr>
            <a:r>
              <a:rPr lang="en-US" sz="1600" b="1" dirty="0"/>
              <a:t>Depression</a:t>
            </a:r>
          </a:p>
          <a:p>
            <a:pPr marL="285750" indent="-285750">
              <a:buFont typeface="Arial" panose="020B0604020202020204" pitchFamily="34" charset="0"/>
              <a:buChar char="•"/>
            </a:pPr>
            <a:r>
              <a:rPr lang="en-US" sz="1600" b="1" dirty="0"/>
              <a:t>FASD </a:t>
            </a:r>
          </a:p>
          <a:p>
            <a:pPr marL="285750" indent="-285750">
              <a:buFont typeface="Arial" panose="020B0604020202020204" pitchFamily="34" charset="0"/>
              <a:buChar char="•"/>
            </a:pPr>
            <a:r>
              <a:rPr lang="en-US" sz="1600" b="1" dirty="0"/>
              <a:t>ADHD</a:t>
            </a:r>
          </a:p>
          <a:p>
            <a:pPr marL="285750" indent="-285750">
              <a:buFont typeface="Arial" panose="020B0604020202020204" pitchFamily="34" charset="0"/>
              <a:buChar char="•"/>
            </a:pPr>
            <a:r>
              <a:rPr lang="en-US" sz="1600" b="1" dirty="0"/>
              <a:t>OCD</a:t>
            </a:r>
          </a:p>
          <a:p>
            <a:pPr marL="285750" indent="-285750">
              <a:buFont typeface="Arial" panose="020B0604020202020204" pitchFamily="34" charset="0"/>
              <a:buChar char="•"/>
            </a:pPr>
            <a:r>
              <a:rPr lang="en-US" sz="1600" b="1" dirty="0"/>
              <a:t>Other</a:t>
            </a:r>
            <a:endParaRPr lang="en-CA" sz="1600" b="1" dirty="0"/>
          </a:p>
        </p:txBody>
      </p:sp>
      <p:sp>
        <p:nvSpPr>
          <p:cNvPr id="11" name="TextBox 10">
            <a:extLst>
              <a:ext uri="{FF2B5EF4-FFF2-40B4-BE49-F238E27FC236}">
                <a16:creationId xmlns:a16="http://schemas.microsoft.com/office/drawing/2014/main" id="{8F871507-5B89-B8D8-DC68-4A48664AC340}"/>
              </a:ext>
            </a:extLst>
          </p:cNvPr>
          <p:cNvSpPr txBox="1"/>
          <p:nvPr/>
        </p:nvSpPr>
        <p:spPr>
          <a:xfrm>
            <a:off x="3648218" y="2633318"/>
            <a:ext cx="2521532" cy="646331"/>
          </a:xfrm>
          <a:prstGeom prst="rect">
            <a:avLst/>
          </a:prstGeom>
          <a:noFill/>
        </p:spPr>
        <p:txBody>
          <a:bodyPr wrap="square" rtlCol="0">
            <a:spAutoFit/>
          </a:bodyPr>
          <a:lstStyle/>
          <a:p>
            <a:pPr marL="285750" indent="-285750">
              <a:buFont typeface="Arial" panose="020B0604020202020204" pitchFamily="34" charset="0"/>
              <a:buChar char="•"/>
            </a:pPr>
            <a:r>
              <a:rPr lang="en-US" b="1" dirty="0"/>
              <a:t>Dental/Myofunctional Disorder</a:t>
            </a:r>
            <a:r>
              <a:rPr lang="en-CA" b="1" dirty="0"/>
              <a:t>s</a:t>
            </a:r>
          </a:p>
        </p:txBody>
      </p:sp>
      <p:sp>
        <p:nvSpPr>
          <p:cNvPr id="12" name="TextBox 11">
            <a:extLst>
              <a:ext uri="{FF2B5EF4-FFF2-40B4-BE49-F238E27FC236}">
                <a16:creationId xmlns:a16="http://schemas.microsoft.com/office/drawing/2014/main" id="{28698FD6-5BCA-584D-7417-76657CB04EEB}"/>
              </a:ext>
            </a:extLst>
          </p:cNvPr>
          <p:cNvSpPr txBox="1"/>
          <p:nvPr/>
        </p:nvSpPr>
        <p:spPr>
          <a:xfrm>
            <a:off x="3648218" y="3459850"/>
            <a:ext cx="2521532" cy="369332"/>
          </a:xfrm>
          <a:prstGeom prst="rect">
            <a:avLst/>
          </a:prstGeom>
          <a:noFill/>
        </p:spPr>
        <p:txBody>
          <a:bodyPr wrap="square" rtlCol="0">
            <a:spAutoFit/>
          </a:bodyPr>
          <a:lstStyle/>
          <a:p>
            <a:pPr marL="285750" indent="-285750">
              <a:buFont typeface="Arial" panose="020B0604020202020204" pitchFamily="34" charset="0"/>
              <a:buChar char="•"/>
            </a:pPr>
            <a:r>
              <a:rPr lang="en-CA" b="1" dirty="0"/>
              <a:t>Headaches</a:t>
            </a:r>
          </a:p>
        </p:txBody>
      </p:sp>
      <p:sp>
        <p:nvSpPr>
          <p:cNvPr id="13" name="TextBox 12">
            <a:extLst>
              <a:ext uri="{FF2B5EF4-FFF2-40B4-BE49-F238E27FC236}">
                <a16:creationId xmlns:a16="http://schemas.microsoft.com/office/drawing/2014/main" id="{34FD8321-E688-FBB9-550C-3E9AEFECC1A0}"/>
              </a:ext>
            </a:extLst>
          </p:cNvPr>
          <p:cNvSpPr txBox="1"/>
          <p:nvPr/>
        </p:nvSpPr>
        <p:spPr>
          <a:xfrm>
            <a:off x="3648218" y="4009383"/>
            <a:ext cx="2521532" cy="369332"/>
          </a:xfrm>
          <a:prstGeom prst="rect">
            <a:avLst/>
          </a:prstGeom>
          <a:noFill/>
        </p:spPr>
        <p:txBody>
          <a:bodyPr wrap="square" rtlCol="0">
            <a:spAutoFit/>
          </a:bodyPr>
          <a:lstStyle/>
          <a:p>
            <a:pPr marL="285750" indent="-285750">
              <a:buFont typeface="Arial" panose="020B0604020202020204" pitchFamily="34" charset="0"/>
              <a:buChar char="•"/>
            </a:pPr>
            <a:r>
              <a:rPr lang="en-CA" b="1" dirty="0"/>
              <a:t>Chronic Body Pain</a:t>
            </a:r>
          </a:p>
        </p:txBody>
      </p:sp>
      <p:sp>
        <p:nvSpPr>
          <p:cNvPr id="14" name="TextBox 13">
            <a:extLst>
              <a:ext uri="{FF2B5EF4-FFF2-40B4-BE49-F238E27FC236}">
                <a16:creationId xmlns:a16="http://schemas.microsoft.com/office/drawing/2014/main" id="{FFE29BF4-6455-C32E-683B-D069C1A17317}"/>
              </a:ext>
            </a:extLst>
          </p:cNvPr>
          <p:cNvSpPr txBox="1"/>
          <p:nvPr/>
        </p:nvSpPr>
        <p:spPr>
          <a:xfrm>
            <a:off x="3648218" y="4558917"/>
            <a:ext cx="2521532" cy="369332"/>
          </a:xfrm>
          <a:prstGeom prst="rect">
            <a:avLst/>
          </a:prstGeom>
          <a:noFill/>
        </p:spPr>
        <p:txBody>
          <a:bodyPr wrap="square" rtlCol="0">
            <a:spAutoFit/>
          </a:bodyPr>
          <a:lstStyle/>
          <a:p>
            <a:pPr marL="285750" indent="-285750">
              <a:buFont typeface="Arial" panose="020B0604020202020204" pitchFamily="34" charset="0"/>
              <a:buChar char="•"/>
            </a:pPr>
            <a:r>
              <a:rPr lang="en-CA" b="1" dirty="0"/>
              <a:t>Other</a:t>
            </a:r>
            <a:endParaRPr lang="en-US" b="1" dirty="0"/>
          </a:p>
        </p:txBody>
      </p:sp>
      <p:sp>
        <p:nvSpPr>
          <p:cNvPr id="15" name="TextBox 14">
            <a:extLst>
              <a:ext uri="{FF2B5EF4-FFF2-40B4-BE49-F238E27FC236}">
                <a16:creationId xmlns:a16="http://schemas.microsoft.com/office/drawing/2014/main" id="{07C39556-DE6A-0A54-4880-8DEBC3F21C1D}"/>
              </a:ext>
            </a:extLst>
          </p:cNvPr>
          <p:cNvSpPr txBox="1"/>
          <p:nvPr/>
        </p:nvSpPr>
        <p:spPr>
          <a:xfrm>
            <a:off x="6204263" y="2532055"/>
            <a:ext cx="2521532" cy="1477328"/>
          </a:xfrm>
          <a:prstGeom prst="rect">
            <a:avLst/>
          </a:prstGeom>
          <a:noFill/>
        </p:spPr>
        <p:txBody>
          <a:bodyPr wrap="square" rtlCol="0">
            <a:spAutoFit/>
          </a:bodyPr>
          <a:lstStyle/>
          <a:p>
            <a:r>
              <a:rPr lang="en-US" b="1" dirty="0">
                <a:latin typeface="Arial Narrow" panose="020B0606020202030204" pitchFamily="34" charset="0"/>
              </a:rPr>
              <a:t>• Sensory Integration and   </a:t>
            </a:r>
            <a:br>
              <a:rPr lang="en-US" b="1" dirty="0">
                <a:latin typeface="Arial Narrow" panose="020B0606020202030204" pitchFamily="34" charset="0"/>
              </a:rPr>
            </a:br>
            <a:r>
              <a:rPr lang="en-US" b="1" dirty="0">
                <a:latin typeface="Arial Narrow" panose="020B0606020202030204" pitchFamily="34" charset="0"/>
              </a:rPr>
              <a:t>  Processing</a:t>
            </a:r>
          </a:p>
          <a:p>
            <a:pPr marL="171450" indent="-171450">
              <a:buFontTx/>
              <a:buChar char="-"/>
            </a:pPr>
            <a:r>
              <a:rPr lang="en-US" b="1" dirty="0">
                <a:latin typeface="Arial Narrow" panose="020B0606020202030204" pitchFamily="34" charset="0"/>
              </a:rPr>
              <a:t>Hyper/Hypo Activation</a:t>
            </a:r>
          </a:p>
          <a:p>
            <a:pPr marL="171450" indent="-171450">
              <a:buFontTx/>
              <a:buChar char="-"/>
            </a:pPr>
            <a:r>
              <a:rPr lang="en-US" b="1" dirty="0">
                <a:latin typeface="Arial Narrow" panose="020B0606020202030204" pitchFamily="34" charset="0"/>
              </a:rPr>
              <a:t>Motor Planning Problems</a:t>
            </a:r>
          </a:p>
        </p:txBody>
      </p:sp>
      <p:sp>
        <p:nvSpPr>
          <p:cNvPr id="16" name="TextBox 15">
            <a:extLst>
              <a:ext uri="{FF2B5EF4-FFF2-40B4-BE49-F238E27FC236}">
                <a16:creationId xmlns:a16="http://schemas.microsoft.com/office/drawing/2014/main" id="{80BEB12F-4624-DFFB-F4FC-0E010EEE0F46}"/>
              </a:ext>
            </a:extLst>
          </p:cNvPr>
          <p:cNvSpPr txBox="1"/>
          <p:nvPr/>
        </p:nvSpPr>
        <p:spPr>
          <a:xfrm>
            <a:off x="6204263" y="4090986"/>
            <a:ext cx="2521532" cy="923330"/>
          </a:xfrm>
          <a:prstGeom prst="rect">
            <a:avLst/>
          </a:prstGeom>
          <a:noFill/>
        </p:spPr>
        <p:txBody>
          <a:bodyPr wrap="square" rtlCol="0">
            <a:spAutoFit/>
          </a:bodyPr>
          <a:lstStyle/>
          <a:p>
            <a:pPr marL="285750" indent="-285750">
              <a:buFont typeface="Arial" panose="020B0604020202020204" pitchFamily="34" charset="0"/>
              <a:buChar char="•"/>
            </a:pPr>
            <a:r>
              <a:rPr lang="en-US" b="1" dirty="0">
                <a:latin typeface="Arial Narrow" panose="020B0606020202030204" pitchFamily="34" charset="0"/>
              </a:rPr>
              <a:t>Supporters lack of Environmental Management Skills</a:t>
            </a:r>
          </a:p>
        </p:txBody>
      </p:sp>
      <p:sp>
        <p:nvSpPr>
          <p:cNvPr id="17" name="TextBox 16">
            <a:extLst>
              <a:ext uri="{FF2B5EF4-FFF2-40B4-BE49-F238E27FC236}">
                <a16:creationId xmlns:a16="http://schemas.microsoft.com/office/drawing/2014/main" id="{2C96FFA4-AE73-8201-9428-81E696BED9A3}"/>
              </a:ext>
            </a:extLst>
          </p:cNvPr>
          <p:cNvSpPr txBox="1"/>
          <p:nvPr/>
        </p:nvSpPr>
        <p:spPr>
          <a:xfrm>
            <a:off x="6204263" y="5095919"/>
            <a:ext cx="2521532" cy="646331"/>
          </a:xfrm>
          <a:prstGeom prst="rect">
            <a:avLst/>
          </a:prstGeom>
          <a:noFill/>
        </p:spPr>
        <p:txBody>
          <a:bodyPr wrap="square" rtlCol="0">
            <a:spAutoFit/>
          </a:bodyPr>
          <a:lstStyle/>
          <a:p>
            <a:pPr marL="285750" indent="-285750">
              <a:buFont typeface="Arial" panose="020B0604020202020204" pitchFamily="34" charset="0"/>
              <a:buChar char="•"/>
            </a:pPr>
            <a:r>
              <a:rPr lang="en-US" b="1" dirty="0">
                <a:latin typeface="Arial Narrow" panose="020B0606020202030204" pitchFamily="34" charset="0"/>
              </a:rPr>
              <a:t>Safe and Secure Living Supports</a:t>
            </a:r>
          </a:p>
        </p:txBody>
      </p:sp>
      <p:sp>
        <p:nvSpPr>
          <p:cNvPr id="18" name="TextBox 17">
            <a:extLst>
              <a:ext uri="{FF2B5EF4-FFF2-40B4-BE49-F238E27FC236}">
                <a16:creationId xmlns:a16="http://schemas.microsoft.com/office/drawing/2014/main" id="{DA65349D-53FD-EAE4-51B6-0DDBC2FA8620}"/>
              </a:ext>
            </a:extLst>
          </p:cNvPr>
          <p:cNvSpPr txBox="1"/>
          <p:nvPr/>
        </p:nvSpPr>
        <p:spPr>
          <a:xfrm>
            <a:off x="6204263" y="5823854"/>
            <a:ext cx="2521532" cy="923330"/>
          </a:xfrm>
          <a:prstGeom prst="rect">
            <a:avLst/>
          </a:prstGeom>
          <a:noFill/>
        </p:spPr>
        <p:txBody>
          <a:bodyPr wrap="square" rtlCol="0">
            <a:spAutoFit/>
          </a:bodyPr>
          <a:lstStyle/>
          <a:p>
            <a:pPr marL="285750" indent="-285750">
              <a:buFont typeface="Arial" panose="020B0604020202020204" pitchFamily="34" charset="0"/>
              <a:buChar char="•"/>
            </a:pPr>
            <a:r>
              <a:rPr lang="en-US" b="1" dirty="0">
                <a:latin typeface="Arial Narrow" panose="020B0606020202030204" pitchFamily="34" charset="0"/>
              </a:rPr>
              <a:t>Behavioural Interventions not per ONTABA/CCG</a:t>
            </a:r>
          </a:p>
        </p:txBody>
      </p:sp>
      <p:sp>
        <p:nvSpPr>
          <p:cNvPr id="19" name="TextBox 18">
            <a:extLst>
              <a:ext uri="{FF2B5EF4-FFF2-40B4-BE49-F238E27FC236}">
                <a16:creationId xmlns:a16="http://schemas.microsoft.com/office/drawing/2014/main" id="{0A1FBAE4-2ADE-5166-E60B-41DC260A708A}"/>
              </a:ext>
            </a:extLst>
          </p:cNvPr>
          <p:cNvSpPr txBox="1"/>
          <p:nvPr/>
        </p:nvSpPr>
        <p:spPr>
          <a:xfrm>
            <a:off x="8827466" y="2532055"/>
            <a:ext cx="2521532" cy="369332"/>
          </a:xfrm>
          <a:prstGeom prst="rect">
            <a:avLst/>
          </a:prstGeom>
          <a:noFill/>
        </p:spPr>
        <p:txBody>
          <a:bodyPr wrap="square" rtlCol="0">
            <a:spAutoFit/>
          </a:bodyPr>
          <a:lstStyle/>
          <a:p>
            <a:pPr marL="285750" indent="-285750">
              <a:buFont typeface="Arial" panose="020B0604020202020204" pitchFamily="34" charset="0"/>
              <a:buChar char="•"/>
            </a:pPr>
            <a:r>
              <a:rPr lang="en-US" b="1" dirty="0"/>
              <a:t>Personal Satisfaction</a:t>
            </a:r>
          </a:p>
        </p:txBody>
      </p:sp>
      <p:sp>
        <p:nvSpPr>
          <p:cNvPr id="20" name="TextBox 19">
            <a:extLst>
              <a:ext uri="{FF2B5EF4-FFF2-40B4-BE49-F238E27FC236}">
                <a16:creationId xmlns:a16="http://schemas.microsoft.com/office/drawing/2014/main" id="{5D02734C-26F9-6DC3-D2DD-A6AF5F0DFD0A}"/>
              </a:ext>
            </a:extLst>
          </p:cNvPr>
          <p:cNvSpPr txBox="1"/>
          <p:nvPr/>
        </p:nvSpPr>
        <p:spPr>
          <a:xfrm>
            <a:off x="8827466" y="3040025"/>
            <a:ext cx="2521532" cy="369332"/>
          </a:xfrm>
          <a:prstGeom prst="rect">
            <a:avLst/>
          </a:prstGeom>
          <a:noFill/>
        </p:spPr>
        <p:txBody>
          <a:bodyPr wrap="square" rtlCol="0">
            <a:spAutoFit/>
          </a:bodyPr>
          <a:lstStyle/>
          <a:p>
            <a:pPr marL="285750" indent="-285750">
              <a:buFont typeface="Arial" panose="020B0604020202020204" pitchFamily="34" charset="0"/>
              <a:buChar char="•"/>
            </a:pPr>
            <a:r>
              <a:rPr lang="en-US" b="1" dirty="0"/>
              <a:t>Socially Helpful</a:t>
            </a:r>
          </a:p>
        </p:txBody>
      </p:sp>
      <p:sp>
        <p:nvSpPr>
          <p:cNvPr id="21" name="TextBox 20">
            <a:extLst>
              <a:ext uri="{FF2B5EF4-FFF2-40B4-BE49-F238E27FC236}">
                <a16:creationId xmlns:a16="http://schemas.microsoft.com/office/drawing/2014/main" id="{CF1D652A-F04E-AC76-A4E5-691DA5F2A56F}"/>
              </a:ext>
            </a:extLst>
          </p:cNvPr>
          <p:cNvSpPr txBox="1"/>
          <p:nvPr/>
        </p:nvSpPr>
        <p:spPr>
          <a:xfrm>
            <a:off x="8827466" y="3547995"/>
            <a:ext cx="2521532" cy="369332"/>
          </a:xfrm>
          <a:prstGeom prst="rect">
            <a:avLst/>
          </a:prstGeom>
          <a:noFill/>
        </p:spPr>
        <p:txBody>
          <a:bodyPr wrap="square" rtlCol="0">
            <a:spAutoFit/>
          </a:bodyPr>
          <a:lstStyle/>
          <a:p>
            <a:pPr marL="285750" indent="-285750">
              <a:buFont typeface="Arial" panose="020B0604020202020204" pitchFamily="34" charset="0"/>
              <a:buChar char="•"/>
            </a:pPr>
            <a:r>
              <a:rPr lang="en-CA" b="1" dirty="0"/>
              <a:t>Highly Motivated</a:t>
            </a:r>
          </a:p>
        </p:txBody>
      </p:sp>
      <p:sp>
        <p:nvSpPr>
          <p:cNvPr id="22" name="TextBox 21">
            <a:extLst>
              <a:ext uri="{FF2B5EF4-FFF2-40B4-BE49-F238E27FC236}">
                <a16:creationId xmlns:a16="http://schemas.microsoft.com/office/drawing/2014/main" id="{3A627808-E6D0-EE3C-D9A2-4600435F3B20}"/>
              </a:ext>
            </a:extLst>
          </p:cNvPr>
          <p:cNvSpPr txBox="1"/>
          <p:nvPr/>
        </p:nvSpPr>
        <p:spPr>
          <a:xfrm>
            <a:off x="8827466" y="4055966"/>
            <a:ext cx="2521532" cy="369332"/>
          </a:xfrm>
          <a:prstGeom prst="rect">
            <a:avLst/>
          </a:prstGeom>
          <a:noFill/>
        </p:spPr>
        <p:txBody>
          <a:bodyPr wrap="square" rtlCol="0">
            <a:spAutoFit/>
          </a:bodyPr>
          <a:lstStyle/>
          <a:p>
            <a:pPr marL="285750" indent="-285750">
              <a:buFont typeface="Arial" panose="020B0604020202020204" pitchFamily="34" charset="0"/>
              <a:buChar char="•"/>
            </a:pPr>
            <a:r>
              <a:rPr lang="en-CA" b="1" dirty="0"/>
              <a:t>Socially Valued Roles</a:t>
            </a:r>
          </a:p>
        </p:txBody>
      </p:sp>
    </p:spTree>
    <p:extLst>
      <p:ext uri="{BB962C8B-B14F-4D97-AF65-F5344CB8AC3E}">
        <p14:creationId xmlns:p14="http://schemas.microsoft.com/office/powerpoint/2010/main" val="3470492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6BE39-720E-5D38-CEE5-22202651F81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BF3B56-2A1E-D695-3EE9-93C520850CA8}"/>
              </a:ext>
            </a:extLst>
          </p:cNvPr>
          <p:cNvSpPr>
            <a:spLocks noGrp="1"/>
          </p:cNvSpPr>
          <p:nvPr>
            <p:ph type="sldNum" sz="quarter" idx="12"/>
          </p:nvPr>
        </p:nvSpPr>
        <p:spPr/>
        <p:txBody>
          <a:bodyPr/>
          <a:lstStyle/>
          <a:p>
            <a:fld id="{AFE74BE6-3F01-4C25-9B60-2EB5994FEE56}" type="slidenum">
              <a:rPr lang="en-CA" smtClean="0">
                <a:solidFill>
                  <a:prstClr val="black">
                    <a:tint val="75000"/>
                  </a:prstClr>
                </a:solidFill>
              </a:rPr>
              <a:pPr/>
              <a:t>16</a:t>
            </a:fld>
            <a:endParaRPr lang="en-CA" dirty="0">
              <a:solidFill>
                <a:prstClr val="black">
                  <a:tint val="75000"/>
                </a:prstClr>
              </a:solidFill>
            </a:endParaRPr>
          </a:p>
        </p:txBody>
      </p:sp>
      <p:graphicFrame>
        <p:nvGraphicFramePr>
          <p:cNvPr id="5" name="Table 4">
            <a:extLst>
              <a:ext uri="{FF2B5EF4-FFF2-40B4-BE49-F238E27FC236}">
                <a16:creationId xmlns:a16="http://schemas.microsoft.com/office/drawing/2014/main" id="{6C640D76-1EC7-10EB-D751-D3F28AFEBEEB}"/>
              </a:ext>
            </a:extLst>
          </p:cNvPr>
          <p:cNvGraphicFramePr>
            <a:graphicFrameLocks noGrp="1"/>
          </p:cNvGraphicFramePr>
          <p:nvPr>
            <p:extLst>
              <p:ext uri="{D42A27DB-BD31-4B8C-83A1-F6EECF244321}">
                <p14:modId xmlns:p14="http://schemas.microsoft.com/office/powerpoint/2010/main" val="1125413819"/>
              </p:ext>
            </p:extLst>
          </p:nvPr>
        </p:nvGraphicFramePr>
        <p:xfrm>
          <a:off x="1350264" y="1323170"/>
          <a:ext cx="9491472" cy="4455160"/>
        </p:xfrm>
        <a:graphic>
          <a:graphicData uri="http://schemas.openxmlformats.org/drawingml/2006/table">
            <a:tbl>
              <a:tblPr firstRow="1" bandRow="1">
                <a:tableStyleId>{21E4AEA4-8DFA-4A89-87EB-49C32662AFE0}</a:tableStyleId>
              </a:tblPr>
              <a:tblGrid>
                <a:gridCol w="4745736">
                  <a:extLst>
                    <a:ext uri="{9D8B030D-6E8A-4147-A177-3AD203B41FA5}">
                      <a16:colId xmlns:a16="http://schemas.microsoft.com/office/drawing/2014/main" val="878324055"/>
                    </a:ext>
                  </a:extLst>
                </a:gridCol>
                <a:gridCol w="4745736">
                  <a:extLst>
                    <a:ext uri="{9D8B030D-6E8A-4147-A177-3AD203B41FA5}">
                      <a16:colId xmlns:a16="http://schemas.microsoft.com/office/drawing/2014/main" val="2691053985"/>
                    </a:ext>
                  </a:extLst>
                </a:gridCol>
              </a:tblGrid>
              <a:tr h="370840">
                <a:tc>
                  <a:txBody>
                    <a:bodyPr/>
                    <a:lstStyle/>
                    <a:p>
                      <a:r>
                        <a:rPr lang="en-US" dirty="0"/>
                        <a:t>Limitations</a:t>
                      </a:r>
                      <a:endParaRPr lang="en-CA" dirty="0"/>
                    </a:p>
                  </a:txBody>
                  <a:tcPr/>
                </a:tc>
                <a:tc>
                  <a:txBody>
                    <a:bodyPr/>
                    <a:lstStyle/>
                    <a:p>
                      <a:r>
                        <a:rPr lang="en-US" dirty="0"/>
                        <a:t>CCS Response</a:t>
                      </a:r>
                      <a:endParaRPr lang="en-CA" dirty="0"/>
                    </a:p>
                  </a:txBody>
                  <a:tcPr>
                    <a:solidFill>
                      <a:schemeClr val="accent3">
                        <a:lumMod val="75000"/>
                      </a:schemeClr>
                    </a:solidFill>
                  </a:tcPr>
                </a:tc>
                <a:extLst>
                  <a:ext uri="{0D108BD9-81ED-4DB2-BD59-A6C34878D82A}">
                    <a16:rowId xmlns:a16="http://schemas.microsoft.com/office/drawing/2014/main" val="3499193253"/>
                  </a:ext>
                </a:extLst>
              </a:tr>
              <a:tr h="370840">
                <a:tc>
                  <a:txBody>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startAt="2"/>
                        <a:tabLst/>
                        <a:defRPr/>
                      </a:pPr>
                      <a:r>
                        <a:rPr lang="en-US" sz="2400" b="1" kern="1200" dirty="0">
                          <a:solidFill>
                            <a:schemeClr val="dk1"/>
                          </a:solidFill>
                          <a:effectLst/>
                          <a:latin typeface="+mn-lt"/>
                          <a:ea typeface="+mn-ea"/>
                          <a:cs typeface="+mn-cs"/>
                        </a:rPr>
                        <a:t>Lack of qualified Primary Care Physicians, Psychiatrists and Psychologists available and confident to adequately assess and treat biomedical and other comorbidities required to develop and implement treatment plans to meet all holistic bio-psycho-social needs.</a:t>
                      </a:r>
                      <a:endParaRPr lang="en-CA" sz="2400" kern="1200" dirty="0">
                        <a:solidFill>
                          <a:schemeClr val="dk1"/>
                        </a:solidFill>
                        <a:effectLst/>
                        <a:latin typeface="+mn-lt"/>
                        <a:ea typeface="+mn-ea"/>
                        <a:cs typeface="+mn-cs"/>
                      </a:endParaRPr>
                    </a:p>
                    <a:p>
                      <a:endParaRPr lang="en-CA" sz="2200" dirty="0"/>
                    </a:p>
                  </a:txBody>
                  <a:tcPr>
                    <a:solidFill>
                      <a:schemeClr val="accent2">
                        <a:lumMod val="20000"/>
                        <a:lumOff val="80000"/>
                      </a:schemeClr>
                    </a:solidFill>
                  </a:tcPr>
                </a:tc>
                <a:tc>
                  <a:txBody>
                    <a:bodyPr/>
                    <a:lstStyle/>
                    <a:p>
                      <a:r>
                        <a:rPr lang="en-US" sz="2400" b="1" u="none" kern="1200" dirty="0">
                          <a:solidFill>
                            <a:schemeClr val="dk1"/>
                          </a:solidFill>
                          <a:effectLst/>
                          <a:latin typeface="+mn-lt"/>
                          <a:ea typeface="+mn-ea"/>
                          <a:cs typeface="+mn-cs"/>
                        </a:rPr>
                        <a:t>CCS is successfully filling this most serious gap by training family and agency supporters and leaders to recruit Medical and Functional Medicine Doctors, Nurse Practitioners, Naturopathic Doctors, and Registered Nutritionists who are qualified to treat actual causes – not mainly only manage symptoms.</a:t>
                      </a:r>
                      <a:endParaRPr lang="en-CA" sz="2400" u="none" kern="1200" dirty="0">
                        <a:solidFill>
                          <a:schemeClr val="dk1"/>
                        </a:solidFill>
                        <a:effectLst/>
                        <a:latin typeface="+mn-lt"/>
                        <a:ea typeface="+mn-ea"/>
                        <a:cs typeface="+mn-cs"/>
                      </a:endParaRPr>
                    </a:p>
                    <a:p>
                      <a:endParaRPr lang="en-CA" sz="2200" dirty="0"/>
                    </a:p>
                  </a:txBody>
                  <a:tcPr>
                    <a:solidFill>
                      <a:schemeClr val="accent3">
                        <a:lumMod val="20000"/>
                        <a:lumOff val="80000"/>
                      </a:schemeClr>
                    </a:solidFill>
                  </a:tcPr>
                </a:tc>
                <a:extLst>
                  <a:ext uri="{0D108BD9-81ED-4DB2-BD59-A6C34878D82A}">
                    <a16:rowId xmlns:a16="http://schemas.microsoft.com/office/drawing/2014/main" val="3854316445"/>
                  </a:ext>
                </a:extLst>
              </a:tr>
            </a:tbl>
          </a:graphicData>
        </a:graphic>
      </p:graphicFrame>
      <p:sp>
        <p:nvSpPr>
          <p:cNvPr id="6" name="TextBox 5">
            <a:extLst>
              <a:ext uri="{FF2B5EF4-FFF2-40B4-BE49-F238E27FC236}">
                <a16:creationId xmlns:a16="http://schemas.microsoft.com/office/drawing/2014/main" id="{578D824D-EE5A-69AF-CB4C-FD094F271B9E}"/>
              </a:ext>
            </a:extLst>
          </p:cNvPr>
          <p:cNvSpPr txBox="1"/>
          <p:nvPr/>
        </p:nvSpPr>
        <p:spPr>
          <a:xfrm>
            <a:off x="758952" y="411480"/>
            <a:ext cx="10579608" cy="523220"/>
          </a:xfrm>
          <a:prstGeom prst="rect">
            <a:avLst/>
          </a:prstGeom>
          <a:noFill/>
        </p:spPr>
        <p:txBody>
          <a:bodyPr wrap="square" rtlCol="0">
            <a:spAutoFit/>
          </a:bodyPr>
          <a:lstStyle/>
          <a:p>
            <a:pPr algn="ctr"/>
            <a:r>
              <a:rPr lang="en-US" sz="2800" b="1" dirty="0"/>
              <a:t>5 Limitations in the Delivery of QAM Services</a:t>
            </a:r>
            <a:endParaRPr lang="en-CA" sz="2800" b="1" dirty="0"/>
          </a:p>
        </p:txBody>
      </p:sp>
    </p:spTree>
    <p:extLst>
      <p:ext uri="{BB962C8B-B14F-4D97-AF65-F5344CB8AC3E}">
        <p14:creationId xmlns:p14="http://schemas.microsoft.com/office/powerpoint/2010/main" val="38307743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1E7-EA29-D106-074E-1D0D2270DBB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55BF82-EA82-B516-26D9-23BC3945E7CD}"/>
              </a:ext>
            </a:extLst>
          </p:cNvPr>
          <p:cNvSpPr>
            <a:spLocks noGrp="1"/>
          </p:cNvSpPr>
          <p:nvPr>
            <p:ph type="sldNum" sz="quarter" idx="12"/>
          </p:nvPr>
        </p:nvSpPr>
        <p:spPr/>
        <p:txBody>
          <a:bodyPr/>
          <a:lstStyle/>
          <a:p>
            <a:fld id="{AFE74BE6-3F01-4C25-9B60-2EB5994FEE56}" type="slidenum">
              <a:rPr lang="en-CA" smtClean="0">
                <a:solidFill>
                  <a:prstClr val="black">
                    <a:tint val="75000"/>
                  </a:prstClr>
                </a:solidFill>
              </a:rPr>
              <a:pPr/>
              <a:t>17</a:t>
            </a:fld>
            <a:endParaRPr lang="en-CA" dirty="0">
              <a:solidFill>
                <a:prstClr val="black">
                  <a:tint val="75000"/>
                </a:prstClr>
              </a:solidFill>
            </a:endParaRPr>
          </a:p>
        </p:txBody>
      </p:sp>
      <p:graphicFrame>
        <p:nvGraphicFramePr>
          <p:cNvPr id="5" name="Table 4">
            <a:extLst>
              <a:ext uri="{FF2B5EF4-FFF2-40B4-BE49-F238E27FC236}">
                <a16:creationId xmlns:a16="http://schemas.microsoft.com/office/drawing/2014/main" id="{E8AC7957-A008-B471-75E9-5AA165F23913}"/>
              </a:ext>
            </a:extLst>
          </p:cNvPr>
          <p:cNvGraphicFramePr>
            <a:graphicFrameLocks noGrp="1"/>
          </p:cNvGraphicFramePr>
          <p:nvPr>
            <p:extLst>
              <p:ext uri="{D42A27DB-BD31-4B8C-83A1-F6EECF244321}">
                <p14:modId xmlns:p14="http://schemas.microsoft.com/office/powerpoint/2010/main" val="1225830449"/>
              </p:ext>
            </p:extLst>
          </p:nvPr>
        </p:nvGraphicFramePr>
        <p:xfrm>
          <a:off x="1350264" y="1323170"/>
          <a:ext cx="9491472" cy="4089400"/>
        </p:xfrm>
        <a:graphic>
          <a:graphicData uri="http://schemas.openxmlformats.org/drawingml/2006/table">
            <a:tbl>
              <a:tblPr firstRow="1" bandRow="1">
                <a:tableStyleId>{21E4AEA4-8DFA-4A89-87EB-49C32662AFE0}</a:tableStyleId>
              </a:tblPr>
              <a:tblGrid>
                <a:gridCol w="4745736">
                  <a:extLst>
                    <a:ext uri="{9D8B030D-6E8A-4147-A177-3AD203B41FA5}">
                      <a16:colId xmlns:a16="http://schemas.microsoft.com/office/drawing/2014/main" val="878324055"/>
                    </a:ext>
                  </a:extLst>
                </a:gridCol>
                <a:gridCol w="4745736">
                  <a:extLst>
                    <a:ext uri="{9D8B030D-6E8A-4147-A177-3AD203B41FA5}">
                      <a16:colId xmlns:a16="http://schemas.microsoft.com/office/drawing/2014/main" val="2691053985"/>
                    </a:ext>
                  </a:extLst>
                </a:gridCol>
              </a:tblGrid>
              <a:tr h="370840">
                <a:tc>
                  <a:txBody>
                    <a:bodyPr/>
                    <a:lstStyle/>
                    <a:p>
                      <a:r>
                        <a:rPr lang="en-US" dirty="0"/>
                        <a:t>Limitations</a:t>
                      </a:r>
                      <a:endParaRPr lang="en-CA" dirty="0"/>
                    </a:p>
                  </a:txBody>
                  <a:tcPr/>
                </a:tc>
                <a:tc>
                  <a:txBody>
                    <a:bodyPr/>
                    <a:lstStyle/>
                    <a:p>
                      <a:r>
                        <a:rPr lang="en-US" dirty="0"/>
                        <a:t>CCS Response</a:t>
                      </a:r>
                      <a:endParaRPr lang="en-CA" dirty="0"/>
                    </a:p>
                  </a:txBody>
                  <a:tcPr>
                    <a:solidFill>
                      <a:schemeClr val="accent3">
                        <a:lumMod val="75000"/>
                      </a:schemeClr>
                    </a:solidFill>
                  </a:tcPr>
                </a:tc>
                <a:extLst>
                  <a:ext uri="{0D108BD9-81ED-4DB2-BD59-A6C34878D82A}">
                    <a16:rowId xmlns:a16="http://schemas.microsoft.com/office/drawing/2014/main" val="3499193253"/>
                  </a:ext>
                </a:extLst>
              </a:tr>
              <a:tr h="370840">
                <a:tc>
                  <a:txBody>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startAt="3"/>
                        <a:tabLst/>
                        <a:defRPr/>
                      </a:pPr>
                      <a:r>
                        <a:rPr lang="en-US" sz="2400" b="1" kern="1200" dirty="0">
                          <a:solidFill>
                            <a:schemeClr val="dk1"/>
                          </a:solidFill>
                          <a:effectLst/>
                          <a:latin typeface="+mn-lt"/>
                          <a:ea typeface="+mn-ea"/>
                          <a:cs typeface="+mn-cs"/>
                        </a:rPr>
                        <a:t>Current NVCI and CITP behavioural interventions training is proven to be very effective in ‘short term risk management’ however does not adequately address the person’s holistic bio-psycho-social interdisciplinary needs. </a:t>
                      </a:r>
                      <a:endParaRPr lang="en-CA" sz="2200" dirty="0"/>
                    </a:p>
                  </a:txBody>
                  <a:tcPr>
                    <a:solidFill>
                      <a:schemeClr val="accent2">
                        <a:lumMod val="20000"/>
                        <a:lumOff val="80000"/>
                      </a:schemeClr>
                    </a:solidFill>
                  </a:tcPr>
                </a:tc>
                <a:tc>
                  <a:txBody>
                    <a:bodyPr/>
                    <a:lstStyle/>
                    <a:p>
                      <a:r>
                        <a:rPr lang="en-US" sz="2400" b="1" u="none" kern="1200" dirty="0">
                          <a:solidFill>
                            <a:schemeClr val="dk1"/>
                          </a:solidFill>
                          <a:effectLst/>
                          <a:latin typeface="+mn-lt"/>
                          <a:ea typeface="+mn-ea"/>
                          <a:cs typeface="+mn-cs"/>
                        </a:rPr>
                        <a:t>CCS training and consulting is designed to augment the needs for safer risk management but also ensures optimal quality of life by training supporters in how to identify needs and to facilitate resolving 25 comorbidities. This also optimally prevents the challenging </a:t>
                      </a:r>
                      <a:r>
                        <a:rPr lang="en-US" sz="2400" b="1" u="none" kern="1200" dirty="0" err="1">
                          <a:solidFill>
                            <a:schemeClr val="dk1"/>
                          </a:solidFill>
                          <a:effectLst/>
                          <a:latin typeface="+mn-lt"/>
                          <a:ea typeface="+mn-ea"/>
                          <a:cs typeface="+mn-cs"/>
                        </a:rPr>
                        <a:t>behaviours</a:t>
                      </a:r>
                      <a:r>
                        <a:rPr lang="en-US" sz="2400" b="1" u="none" kern="1200" dirty="0">
                          <a:solidFill>
                            <a:schemeClr val="dk1"/>
                          </a:solidFill>
                          <a:effectLst/>
                          <a:latin typeface="+mn-lt"/>
                          <a:ea typeface="+mn-ea"/>
                          <a:cs typeface="+mn-cs"/>
                        </a:rPr>
                        <a:t>.</a:t>
                      </a:r>
                      <a:endParaRPr lang="en-CA" sz="2400" u="none" kern="1200" dirty="0">
                        <a:solidFill>
                          <a:schemeClr val="dk1"/>
                        </a:solidFill>
                        <a:effectLst/>
                        <a:latin typeface="+mn-lt"/>
                        <a:ea typeface="+mn-ea"/>
                        <a:cs typeface="+mn-cs"/>
                      </a:endParaRPr>
                    </a:p>
                    <a:p>
                      <a:endParaRPr lang="en-CA" sz="2200" u="none" dirty="0"/>
                    </a:p>
                  </a:txBody>
                  <a:tcPr>
                    <a:solidFill>
                      <a:schemeClr val="accent3">
                        <a:lumMod val="20000"/>
                        <a:lumOff val="80000"/>
                      </a:schemeClr>
                    </a:solidFill>
                  </a:tcPr>
                </a:tc>
                <a:extLst>
                  <a:ext uri="{0D108BD9-81ED-4DB2-BD59-A6C34878D82A}">
                    <a16:rowId xmlns:a16="http://schemas.microsoft.com/office/drawing/2014/main" val="3854316445"/>
                  </a:ext>
                </a:extLst>
              </a:tr>
            </a:tbl>
          </a:graphicData>
        </a:graphic>
      </p:graphicFrame>
      <p:sp>
        <p:nvSpPr>
          <p:cNvPr id="6" name="TextBox 5">
            <a:extLst>
              <a:ext uri="{FF2B5EF4-FFF2-40B4-BE49-F238E27FC236}">
                <a16:creationId xmlns:a16="http://schemas.microsoft.com/office/drawing/2014/main" id="{23DA524E-788A-B933-00F1-9D7C8AEC6725}"/>
              </a:ext>
            </a:extLst>
          </p:cNvPr>
          <p:cNvSpPr txBox="1"/>
          <p:nvPr/>
        </p:nvSpPr>
        <p:spPr>
          <a:xfrm>
            <a:off x="758952" y="411480"/>
            <a:ext cx="10579608" cy="523220"/>
          </a:xfrm>
          <a:prstGeom prst="rect">
            <a:avLst/>
          </a:prstGeom>
          <a:noFill/>
        </p:spPr>
        <p:txBody>
          <a:bodyPr wrap="square" rtlCol="0">
            <a:spAutoFit/>
          </a:bodyPr>
          <a:lstStyle/>
          <a:p>
            <a:pPr algn="ctr"/>
            <a:r>
              <a:rPr lang="en-US" sz="2800" b="1" dirty="0"/>
              <a:t>5 Limitations in the Delivery of QAM Services</a:t>
            </a:r>
            <a:endParaRPr lang="en-CA" sz="2800" b="1" dirty="0"/>
          </a:p>
        </p:txBody>
      </p:sp>
    </p:spTree>
    <p:extLst>
      <p:ext uri="{BB962C8B-B14F-4D97-AF65-F5344CB8AC3E}">
        <p14:creationId xmlns:p14="http://schemas.microsoft.com/office/powerpoint/2010/main" val="1910591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F70FF-E3BC-D907-1C49-0F968310821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3D0E8B-0FCD-7695-132E-E00A957F2506}"/>
              </a:ext>
            </a:extLst>
          </p:cNvPr>
          <p:cNvSpPr>
            <a:spLocks noGrp="1"/>
          </p:cNvSpPr>
          <p:nvPr>
            <p:ph type="sldNum" sz="quarter" idx="12"/>
          </p:nvPr>
        </p:nvSpPr>
        <p:spPr/>
        <p:txBody>
          <a:bodyPr/>
          <a:lstStyle/>
          <a:p>
            <a:fld id="{AFE74BE6-3F01-4C25-9B60-2EB5994FEE56}" type="slidenum">
              <a:rPr lang="en-CA" smtClean="0">
                <a:solidFill>
                  <a:prstClr val="black">
                    <a:tint val="75000"/>
                  </a:prstClr>
                </a:solidFill>
              </a:rPr>
              <a:pPr/>
              <a:t>18</a:t>
            </a:fld>
            <a:endParaRPr lang="en-CA" dirty="0">
              <a:solidFill>
                <a:prstClr val="black">
                  <a:tint val="75000"/>
                </a:prstClr>
              </a:solidFill>
            </a:endParaRPr>
          </a:p>
        </p:txBody>
      </p:sp>
      <p:graphicFrame>
        <p:nvGraphicFramePr>
          <p:cNvPr id="5" name="Table 4">
            <a:extLst>
              <a:ext uri="{FF2B5EF4-FFF2-40B4-BE49-F238E27FC236}">
                <a16:creationId xmlns:a16="http://schemas.microsoft.com/office/drawing/2014/main" id="{75C87A96-A166-A4E0-E14B-9719A1E0D666}"/>
              </a:ext>
            </a:extLst>
          </p:cNvPr>
          <p:cNvGraphicFramePr>
            <a:graphicFrameLocks noGrp="1"/>
          </p:cNvGraphicFramePr>
          <p:nvPr>
            <p:extLst>
              <p:ext uri="{D42A27DB-BD31-4B8C-83A1-F6EECF244321}">
                <p14:modId xmlns:p14="http://schemas.microsoft.com/office/powerpoint/2010/main" val="1441607217"/>
              </p:ext>
            </p:extLst>
          </p:nvPr>
        </p:nvGraphicFramePr>
        <p:xfrm>
          <a:off x="1350264" y="1323170"/>
          <a:ext cx="9491472" cy="4455160"/>
        </p:xfrm>
        <a:graphic>
          <a:graphicData uri="http://schemas.openxmlformats.org/drawingml/2006/table">
            <a:tbl>
              <a:tblPr firstRow="1" bandRow="1">
                <a:tableStyleId>{21E4AEA4-8DFA-4A89-87EB-49C32662AFE0}</a:tableStyleId>
              </a:tblPr>
              <a:tblGrid>
                <a:gridCol w="4745736">
                  <a:extLst>
                    <a:ext uri="{9D8B030D-6E8A-4147-A177-3AD203B41FA5}">
                      <a16:colId xmlns:a16="http://schemas.microsoft.com/office/drawing/2014/main" val="878324055"/>
                    </a:ext>
                  </a:extLst>
                </a:gridCol>
                <a:gridCol w="4745736">
                  <a:extLst>
                    <a:ext uri="{9D8B030D-6E8A-4147-A177-3AD203B41FA5}">
                      <a16:colId xmlns:a16="http://schemas.microsoft.com/office/drawing/2014/main" val="2691053985"/>
                    </a:ext>
                  </a:extLst>
                </a:gridCol>
              </a:tblGrid>
              <a:tr h="370840">
                <a:tc>
                  <a:txBody>
                    <a:bodyPr/>
                    <a:lstStyle/>
                    <a:p>
                      <a:r>
                        <a:rPr lang="en-US" dirty="0"/>
                        <a:t>Limitations</a:t>
                      </a:r>
                      <a:endParaRPr lang="en-CA" dirty="0"/>
                    </a:p>
                  </a:txBody>
                  <a:tcPr/>
                </a:tc>
                <a:tc>
                  <a:txBody>
                    <a:bodyPr/>
                    <a:lstStyle/>
                    <a:p>
                      <a:r>
                        <a:rPr lang="en-US" dirty="0"/>
                        <a:t>CCS Response</a:t>
                      </a:r>
                      <a:endParaRPr lang="en-CA" dirty="0"/>
                    </a:p>
                  </a:txBody>
                  <a:tcPr>
                    <a:solidFill>
                      <a:schemeClr val="accent3">
                        <a:lumMod val="75000"/>
                      </a:schemeClr>
                    </a:solidFill>
                  </a:tcPr>
                </a:tc>
                <a:extLst>
                  <a:ext uri="{0D108BD9-81ED-4DB2-BD59-A6C34878D82A}">
                    <a16:rowId xmlns:a16="http://schemas.microsoft.com/office/drawing/2014/main" val="3499193253"/>
                  </a:ext>
                </a:extLst>
              </a:tr>
              <a:tr h="370840">
                <a:tc>
                  <a:txBody>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startAt="4"/>
                        <a:tabLst/>
                        <a:defRPr/>
                      </a:pPr>
                      <a:r>
                        <a:rPr lang="en-US" sz="2400" b="1" kern="1200" dirty="0">
                          <a:solidFill>
                            <a:schemeClr val="dk1"/>
                          </a:solidFill>
                          <a:effectLst/>
                          <a:latin typeface="+mn-lt"/>
                          <a:ea typeface="+mn-ea"/>
                          <a:cs typeface="+mn-cs"/>
                        </a:rPr>
                        <a:t>There is a near total absence of research and training for supporters to be Mindfully Emotionally Self-Regulated to calmly implement optimal crisis de-escalation practices so as to result in the application of the least intrusive measures of Crisis Intervention.</a:t>
                      </a:r>
                      <a:endParaRPr lang="en-CA" sz="2400" kern="1200" dirty="0">
                        <a:solidFill>
                          <a:schemeClr val="dk1"/>
                        </a:solidFill>
                        <a:effectLst/>
                        <a:latin typeface="+mn-lt"/>
                        <a:ea typeface="+mn-ea"/>
                        <a:cs typeface="+mn-cs"/>
                      </a:endParaRPr>
                    </a:p>
                  </a:txBody>
                  <a:tcPr>
                    <a:solidFill>
                      <a:schemeClr val="accent2">
                        <a:lumMod val="20000"/>
                        <a:lumOff val="80000"/>
                      </a:schemeClr>
                    </a:solidFill>
                  </a:tcPr>
                </a:tc>
                <a:tc>
                  <a:txBody>
                    <a:bodyPr/>
                    <a:lstStyle/>
                    <a:p>
                      <a:r>
                        <a:rPr lang="en-US" sz="2400" b="1" u="none" kern="1200" dirty="0">
                          <a:solidFill>
                            <a:schemeClr val="dk1"/>
                          </a:solidFill>
                          <a:effectLst/>
                          <a:latin typeface="+mn-lt"/>
                          <a:ea typeface="+mn-ea"/>
                          <a:cs typeface="+mn-cs"/>
                        </a:rPr>
                        <a:t>CCS is the only supporter training in Ontario that effectively trains supporters to actually regulate their autonomic nervous system through Mindful Emotional Self-Regulation De-escalations including</a:t>
                      </a:r>
                    </a:p>
                    <a:p>
                      <a:pPr marL="342900" indent="-342900">
                        <a:buFont typeface="Arial" panose="020B0604020202020204" pitchFamily="34" charset="0"/>
                        <a:buChar char="•"/>
                      </a:pPr>
                      <a:r>
                        <a:rPr lang="en-US" sz="2400" b="1" u="none" kern="1200" dirty="0">
                          <a:solidFill>
                            <a:schemeClr val="dk1"/>
                          </a:solidFill>
                          <a:effectLst/>
                          <a:latin typeface="+mn-lt"/>
                          <a:ea typeface="+mn-ea"/>
                          <a:cs typeface="+mn-cs"/>
                        </a:rPr>
                        <a:t>Bi-lateral</a:t>
                      </a:r>
                    </a:p>
                    <a:p>
                      <a:pPr marL="342900" indent="-342900">
                        <a:buFont typeface="Arial" panose="020B0604020202020204" pitchFamily="34" charset="0"/>
                        <a:buChar char="•"/>
                      </a:pPr>
                      <a:r>
                        <a:rPr lang="en-US" sz="2400" b="1" u="none" kern="1200" dirty="0">
                          <a:solidFill>
                            <a:schemeClr val="dk1"/>
                          </a:solidFill>
                          <a:effectLst/>
                          <a:latin typeface="+mn-lt"/>
                          <a:ea typeface="+mn-ea"/>
                          <a:cs typeface="+mn-cs"/>
                        </a:rPr>
                        <a:t>Bio-meridian</a:t>
                      </a:r>
                    </a:p>
                    <a:p>
                      <a:pPr marL="342900" indent="-342900">
                        <a:buFont typeface="Arial" panose="020B0604020202020204" pitchFamily="34" charset="0"/>
                        <a:buChar char="•"/>
                      </a:pPr>
                      <a:r>
                        <a:rPr lang="en-US" sz="2400" b="1" u="none" kern="1200" dirty="0">
                          <a:solidFill>
                            <a:schemeClr val="dk1"/>
                          </a:solidFill>
                          <a:effectLst/>
                          <a:latin typeface="+mn-lt"/>
                          <a:ea typeface="+mn-ea"/>
                          <a:cs typeface="+mn-cs"/>
                        </a:rPr>
                        <a:t>Awareness Based Calming</a:t>
                      </a:r>
                    </a:p>
                    <a:p>
                      <a:pPr marL="0" indent="0">
                        <a:buFont typeface="Arial" panose="020B0604020202020204" pitchFamily="34" charset="0"/>
                        <a:buNone/>
                      </a:pPr>
                      <a:r>
                        <a:rPr lang="en-US" sz="2400" b="1" u="none" kern="1200" dirty="0">
                          <a:solidFill>
                            <a:schemeClr val="dk1"/>
                          </a:solidFill>
                          <a:effectLst/>
                          <a:latin typeface="+mn-lt"/>
                          <a:ea typeface="+mn-ea"/>
                          <a:cs typeface="+mn-cs"/>
                        </a:rPr>
                        <a:t>(BB-ABC)</a:t>
                      </a:r>
                      <a:endParaRPr lang="en-CA" sz="2400" u="none" kern="1200" dirty="0">
                        <a:solidFill>
                          <a:schemeClr val="dk1"/>
                        </a:solidFill>
                        <a:effectLst/>
                        <a:latin typeface="+mn-lt"/>
                        <a:ea typeface="+mn-ea"/>
                        <a:cs typeface="+mn-cs"/>
                      </a:endParaRPr>
                    </a:p>
                    <a:p>
                      <a:endParaRPr lang="en-CA" sz="2200" u="none" dirty="0"/>
                    </a:p>
                  </a:txBody>
                  <a:tcPr>
                    <a:solidFill>
                      <a:schemeClr val="accent3">
                        <a:lumMod val="20000"/>
                        <a:lumOff val="80000"/>
                      </a:schemeClr>
                    </a:solidFill>
                  </a:tcPr>
                </a:tc>
                <a:extLst>
                  <a:ext uri="{0D108BD9-81ED-4DB2-BD59-A6C34878D82A}">
                    <a16:rowId xmlns:a16="http://schemas.microsoft.com/office/drawing/2014/main" val="3854316445"/>
                  </a:ext>
                </a:extLst>
              </a:tr>
            </a:tbl>
          </a:graphicData>
        </a:graphic>
      </p:graphicFrame>
      <p:sp>
        <p:nvSpPr>
          <p:cNvPr id="6" name="TextBox 5">
            <a:extLst>
              <a:ext uri="{FF2B5EF4-FFF2-40B4-BE49-F238E27FC236}">
                <a16:creationId xmlns:a16="http://schemas.microsoft.com/office/drawing/2014/main" id="{D9326F28-8016-139B-7F79-86B52012D9F2}"/>
              </a:ext>
            </a:extLst>
          </p:cNvPr>
          <p:cNvSpPr txBox="1"/>
          <p:nvPr/>
        </p:nvSpPr>
        <p:spPr>
          <a:xfrm>
            <a:off x="758952" y="411480"/>
            <a:ext cx="10579608" cy="523220"/>
          </a:xfrm>
          <a:prstGeom prst="rect">
            <a:avLst/>
          </a:prstGeom>
          <a:noFill/>
        </p:spPr>
        <p:txBody>
          <a:bodyPr wrap="square" rtlCol="0">
            <a:spAutoFit/>
          </a:bodyPr>
          <a:lstStyle/>
          <a:p>
            <a:pPr algn="ctr"/>
            <a:r>
              <a:rPr lang="en-US" sz="2800" b="1" dirty="0"/>
              <a:t>5 Limitations in the Delivery of QAM Services</a:t>
            </a:r>
            <a:endParaRPr lang="en-CA" sz="2800" b="1" dirty="0"/>
          </a:p>
        </p:txBody>
      </p:sp>
    </p:spTree>
    <p:extLst>
      <p:ext uri="{BB962C8B-B14F-4D97-AF65-F5344CB8AC3E}">
        <p14:creationId xmlns:p14="http://schemas.microsoft.com/office/powerpoint/2010/main" val="4274367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90;g26c702a11f4_0_21">
            <a:extLst>
              <a:ext uri="{FF2B5EF4-FFF2-40B4-BE49-F238E27FC236}">
                <a16:creationId xmlns:a16="http://schemas.microsoft.com/office/drawing/2014/main" id="{645DC15C-EFF2-6B51-0CB6-F8353A6DCA55}"/>
              </a:ext>
            </a:extLst>
          </p:cNvPr>
          <p:cNvSpPr/>
          <p:nvPr/>
        </p:nvSpPr>
        <p:spPr>
          <a:xfrm>
            <a:off x="0" y="0"/>
            <a:ext cx="12192000" cy="6858000"/>
          </a:xfrm>
          <a:prstGeom prst="rect">
            <a:avLst/>
          </a:prstGeom>
          <a:gradFill>
            <a:gsLst>
              <a:gs pos="0">
                <a:srgbClr val="FFFFFF"/>
              </a:gs>
              <a:gs pos="35000">
                <a:srgbClr val="FFFFFF"/>
              </a:gs>
              <a:gs pos="100000">
                <a:srgbClr val="D5DAC4"/>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800" dirty="0">
                <a:solidFill>
                  <a:schemeClr val="lt1"/>
                </a:solidFill>
                <a:latin typeface="Calibri"/>
                <a:ea typeface="Calibri"/>
                <a:cs typeface="Calibri"/>
                <a:sym typeface="Calibri"/>
              </a:rPr>
              <a:t>January 11, 2016</a:t>
            </a:r>
            <a:endParaRPr dirty="0"/>
          </a:p>
        </p:txBody>
      </p:sp>
      <p:sp>
        <p:nvSpPr>
          <p:cNvPr id="6" name="Google Shape;291;g26c702a11f4_0_21">
            <a:extLst>
              <a:ext uri="{FF2B5EF4-FFF2-40B4-BE49-F238E27FC236}">
                <a16:creationId xmlns:a16="http://schemas.microsoft.com/office/drawing/2014/main" id="{5C15FAE8-39E5-8CB6-F7B3-73B24AF74826}"/>
              </a:ext>
            </a:extLst>
          </p:cNvPr>
          <p:cNvSpPr txBox="1">
            <a:spLocks/>
          </p:cNvSpPr>
          <p:nvPr/>
        </p:nvSpPr>
        <p:spPr>
          <a:xfrm>
            <a:off x="8737600" y="6356369"/>
            <a:ext cx="2844900" cy="365100"/>
          </a:xfrm>
          <a:prstGeom prst="rect">
            <a:avLst/>
          </a:prstGeom>
        </p:spPr>
        <p:txBody>
          <a:bodyPr spcFirstLastPara="1" vert="horz" wrap="square" lIns="91425" tIns="45700" rIns="91425" bIns="45700" rtlCol="0" anchor="ctr" anchorCtr="0">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0000"/>
              </a:buClr>
              <a:buFont typeface="Arial"/>
              <a:buNone/>
            </a:pPr>
            <a:fld id="{00000000-1234-1234-1234-123412341234}" type="slidenum">
              <a:rPr lang="en-CA" smtClean="0"/>
              <a:pPr>
                <a:buClr>
                  <a:srgbClr val="000000"/>
                </a:buClr>
                <a:buFont typeface="Arial"/>
                <a:buNone/>
              </a:pPr>
              <a:t>19</a:t>
            </a:fld>
            <a:endParaRPr lang="en-CA" dirty="0"/>
          </a:p>
        </p:txBody>
      </p:sp>
      <p:pic>
        <p:nvPicPr>
          <p:cNvPr id="7" name="Google Shape;294;g26c702a11f4_0_21">
            <a:extLst>
              <a:ext uri="{FF2B5EF4-FFF2-40B4-BE49-F238E27FC236}">
                <a16:creationId xmlns:a16="http://schemas.microsoft.com/office/drawing/2014/main" id="{96BE2BCF-2BB1-A621-AB21-39F15CCB7C46}"/>
              </a:ext>
            </a:extLst>
          </p:cNvPr>
          <p:cNvPicPr preferRelativeResize="0"/>
          <p:nvPr/>
        </p:nvPicPr>
        <p:blipFill rotWithShape="1">
          <a:blip r:embed="rId2">
            <a:alphaModFix/>
          </a:blip>
          <a:srcRect/>
          <a:stretch/>
        </p:blipFill>
        <p:spPr>
          <a:xfrm>
            <a:off x="10477113" y="5229664"/>
            <a:ext cx="1500874" cy="1116156"/>
          </a:xfrm>
          <a:prstGeom prst="rect">
            <a:avLst/>
          </a:prstGeom>
          <a:noFill/>
          <a:ln>
            <a:noFill/>
          </a:ln>
        </p:spPr>
      </p:pic>
      <p:sp>
        <p:nvSpPr>
          <p:cNvPr id="5" name="Google Shape;293;g26c702a11f4_0_21">
            <a:extLst>
              <a:ext uri="{FF2B5EF4-FFF2-40B4-BE49-F238E27FC236}">
                <a16:creationId xmlns:a16="http://schemas.microsoft.com/office/drawing/2014/main" id="{493D1489-DF48-C66E-3726-551DB0EC62DE}"/>
              </a:ext>
            </a:extLst>
          </p:cNvPr>
          <p:cNvSpPr txBox="1"/>
          <p:nvPr/>
        </p:nvSpPr>
        <p:spPr>
          <a:xfrm>
            <a:off x="748655" y="1172333"/>
            <a:ext cx="10218600" cy="547839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CA" sz="2800" dirty="0">
                <a:latin typeface="Calibri"/>
                <a:ea typeface="Calibri"/>
                <a:cs typeface="Calibri"/>
                <a:sym typeface="Calibri"/>
              </a:rPr>
              <a:t>50% of the 10’s of 1000’s of incidents of anger, SIBs and/or aggression in Ontario each year are, according to family and support professionals, directly caused by or significantly influenced by the supporters’ unintended personal emotional hijacks resulting in power struggles. </a:t>
            </a:r>
          </a:p>
          <a:p>
            <a:pPr marL="0" lvl="0" indent="0" algn="l" rtl="0">
              <a:spcBef>
                <a:spcPts val="0"/>
              </a:spcBef>
              <a:spcAft>
                <a:spcPts val="0"/>
              </a:spcAft>
              <a:buNone/>
            </a:pPr>
            <a:endParaRPr lang="en-CA" dirty="0">
              <a:latin typeface="Calibri"/>
              <a:ea typeface="Calibri"/>
              <a:cs typeface="Calibri"/>
              <a:sym typeface="Calibri"/>
            </a:endParaRPr>
          </a:p>
          <a:p>
            <a:pPr marL="0" lvl="0" indent="0" algn="l" rtl="0">
              <a:spcBef>
                <a:spcPts val="0"/>
              </a:spcBef>
              <a:spcAft>
                <a:spcPts val="0"/>
              </a:spcAft>
              <a:buNone/>
            </a:pPr>
            <a:r>
              <a:rPr lang="en-CA" sz="2800" dirty="0">
                <a:latin typeface="Calibri"/>
                <a:ea typeface="Calibri"/>
                <a:cs typeface="Calibri"/>
                <a:sym typeface="Calibri"/>
              </a:rPr>
              <a:t>This is because supporters are generally not trained to prevent their own emotional hijacks and power struggles, using Emotional Self-Regulation Skills. </a:t>
            </a:r>
          </a:p>
          <a:p>
            <a:pPr marL="0" lvl="0" indent="0" algn="l" rtl="0">
              <a:spcBef>
                <a:spcPts val="0"/>
              </a:spcBef>
              <a:spcAft>
                <a:spcPts val="0"/>
              </a:spcAft>
              <a:buNone/>
            </a:pPr>
            <a:endParaRPr lang="en-CA" dirty="0">
              <a:latin typeface="Calibri"/>
              <a:ea typeface="Calibri"/>
              <a:cs typeface="Calibri"/>
              <a:sym typeface="Calibri"/>
            </a:endParaRPr>
          </a:p>
          <a:p>
            <a:pPr marL="0" lvl="0" indent="0" algn="l" rtl="0">
              <a:spcBef>
                <a:spcPts val="0"/>
              </a:spcBef>
              <a:spcAft>
                <a:spcPts val="0"/>
              </a:spcAft>
              <a:buNone/>
            </a:pPr>
            <a:r>
              <a:rPr lang="en-CA" sz="2800" dirty="0">
                <a:latin typeface="Calibri"/>
                <a:ea typeface="Calibri"/>
                <a:cs typeface="Calibri"/>
                <a:sym typeface="Calibri"/>
              </a:rPr>
              <a:t>Another serious omission of the supporters’ training is the              lack of evidence-based prevention calming strategies to support      the person with IDD. (BB-ABC)</a:t>
            </a:r>
            <a:endParaRPr sz="2800" dirty="0">
              <a:latin typeface="Calibri"/>
              <a:ea typeface="Calibri"/>
              <a:cs typeface="Calibri"/>
              <a:sym typeface="Calibri"/>
            </a:endParaRPr>
          </a:p>
        </p:txBody>
      </p:sp>
      <p:sp>
        <p:nvSpPr>
          <p:cNvPr id="2" name="TextBox 1">
            <a:extLst>
              <a:ext uri="{FF2B5EF4-FFF2-40B4-BE49-F238E27FC236}">
                <a16:creationId xmlns:a16="http://schemas.microsoft.com/office/drawing/2014/main" id="{86449A07-3915-C81F-487D-54A57D58EFBB}"/>
              </a:ext>
            </a:extLst>
          </p:cNvPr>
          <p:cNvSpPr txBox="1"/>
          <p:nvPr/>
        </p:nvSpPr>
        <p:spPr>
          <a:xfrm>
            <a:off x="658007" y="257173"/>
            <a:ext cx="10875985" cy="707886"/>
          </a:xfrm>
          <a:prstGeom prst="rect">
            <a:avLst/>
          </a:prstGeom>
          <a:noFill/>
        </p:spPr>
        <p:txBody>
          <a:bodyPr wrap="square" rtlCol="0">
            <a:spAutoFit/>
          </a:bodyPr>
          <a:lstStyle/>
          <a:p>
            <a:pPr algn="ctr"/>
            <a:r>
              <a:rPr lang="en-CA" sz="4000" b="1" dirty="0">
                <a:solidFill>
                  <a:srgbClr val="797805"/>
                </a:solidFill>
              </a:rPr>
              <a:t>Supporters’ Emotional Self-Regulation </a:t>
            </a:r>
          </a:p>
        </p:txBody>
      </p:sp>
    </p:spTree>
    <p:extLst>
      <p:ext uri="{BB962C8B-B14F-4D97-AF65-F5344CB8AC3E}">
        <p14:creationId xmlns:p14="http://schemas.microsoft.com/office/powerpoint/2010/main" val="3927498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0" y="494676"/>
            <a:ext cx="12192000" cy="605935"/>
          </a:xfrm>
          <a:prstGeom prst="rect">
            <a:avLst/>
          </a:prstGeom>
        </p:spPr>
        <p:txBody>
          <a:bodyPr wrap="square">
            <a:spAutoFit/>
          </a:bodyPr>
          <a:lstStyle/>
          <a:p>
            <a:pPr algn="ctr"/>
            <a:r>
              <a:rPr lang="en-US" sz="3200" b="1" i="1" dirty="0">
                <a:solidFill>
                  <a:srgbClr val="9A4E15"/>
                </a:solidFill>
              </a:rPr>
              <a:t>Contributors to Conscious Care and Support</a:t>
            </a:r>
            <a:endParaRPr lang="en-CA" sz="3200" dirty="0">
              <a:solidFill>
                <a:srgbClr val="9A4E15"/>
              </a:solidFill>
            </a:endParaRPr>
          </a:p>
        </p:txBody>
      </p:sp>
      <p:sp>
        <p:nvSpPr>
          <p:cNvPr id="4" name="TextBox 3"/>
          <p:cNvSpPr txBox="1"/>
          <p:nvPr/>
        </p:nvSpPr>
        <p:spPr>
          <a:xfrm>
            <a:off x="534076" y="1334126"/>
            <a:ext cx="11223653" cy="5386090"/>
          </a:xfrm>
          <a:prstGeom prst="rect">
            <a:avLst/>
          </a:prstGeom>
          <a:noFill/>
        </p:spPr>
        <p:txBody>
          <a:bodyPr wrap="square" rtlCol="0">
            <a:spAutoFit/>
          </a:bodyPr>
          <a:lstStyle/>
          <a:p>
            <a:r>
              <a:rPr lang="en-US" sz="2000" b="1" i="1" dirty="0"/>
              <a:t>Conscious Care and Support</a:t>
            </a:r>
            <a:r>
              <a:rPr lang="en-US" sz="2000" b="1" dirty="0"/>
              <a:t> has been developed while supporting, training or in direct consultation with:</a:t>
            </a:r>
            <a:endParaRPr lang="en-CA" sz="2000" b="1" dirty="0"/>
          </a:p>
          <a:p>
            <a:pPr lvl="0"/>
            <a:endParaRPr lang="en-US" dirty="0"/>
          </a:p>
          <a:p>
            <a:pPr marL="285750" lvl="0" indent="-285750">
              <a:buFont typeface="Arial" panose="020B0604020202020204" pitchFamily="34" charset="0"/>
              <a:buChar char="•"/>
            </a:pPr>
            <a:r>
              <a:rPr lang="en-US" dirty="0"/>
              <a:t>Approximately 3,000 Moms, Dads, and Support Professionals.</a:t>
            </a:r>
            <a:endParaRPr lang="en-CA" dirty="0"/>
          </a:p>
          <a:p>
            <a:endParaRPr lang="en-CA" dirty="0"/>
          </a:p>
          <a:p>
            <a:pPr marL="285750" lvl="0" indent="-285750">
              <a:buFont typeface="Arial" panose="020B0604020202020204" pitchFamily="34" charset="0"/>
              <a:buChar char="•"/>
            </a:pPr>
            <a:r>
              <a:rPr lang="en-US" dirty="0"/>
              <a:t>Dr. John Ratey, Associate Clinical Professor of Psychiatry at Harvard Medical School (reference 8 books on mental health and autism and other developmental disabilities including ‘Spark’ and ‘Shadow Syndromes’).</a:t>
            </a:r>
            <a:endParaRPr lang="en-CA" dirty="0"/>
          </a:p>
          <a:p>
            <a:r>
              <a:rPr lang="en-US" dirty="0"/>
              <a:t> </a:t>
            </a:r>
            <a:endParaRPr lang="en-CA" dirty="0"/>
          </a:p>
          <a:p>
            <a:pPr marL="285750" lvl="0" indent="-285750" algn="just">
              <a:buFont typeface="Arial" panose="020B0604020202020204" pitchFamily="34" charset="0"/>
              <a:buChar char="•"/>
            </a:pPr>
            <a:r>
              <a:rPr lang="en-US" dirty="0"/>
              <a:t>Dr. Theresa Hamlin, Associate Executive Director of The Center for Discovery and her staff.   Dr. Hamlin is the author of ‘Autism and the Stress Effect’. </a:t>
            </a:r>
            <a:endParaRPr lang="en-CA" dirty="0"/>
          </a:p>
          <a:p>
            <a:pPr marL="285750" indent="-285750">
              <a:buFont typeface="Arial" panose="020B0604020202020204" pitchFamily="34" charset="0"/>
              <a:buChar char="•"/>
            </a:pPr>
            <a:endParaRPr lang="en-CA" dirty="0"/>
          </a:p>
          <a:p>
            <a:pPr marL="285750" lvl="0" indent="-285750">
              <a:buFont typeface="Arial" panose="020B0604020202020204" pitchFamily="34" charset="0"/>
              <a:buChar char="•"/>
            </a:pPr>
            <a:r>
              <a:rPr lang="en-US" dirty="0"/>
              <a:t>Dr. Martha Herbert, Assistant Professor of Neurology at Harvard Medical School and a Pediatric Neurologist at Massachusetts General Hospital, where she is Director of the Transcend Research Program.  She sits on the Scientific Advisory Committee for Autism Speaks (reference ‘The Autism Revolution’).</a:t>
            </a:r>
            <a:endParaRPr lang="en-CA" dirty="0"/>
          </a:p>
          <a:p>
            <a:r>
              <a:rPr lang="en-US" dirty="0"/>
              <a:t> </a:t>
            </a:r>
            <a:endParaRPr lang="en-CA" dirty="0"/>
          </a:p>
          <a:p>
            <a:pPr marL="285750" lvl="0" indent="-285750">
              <a:buFont typeface="Arial" panose="020B0604020202020204" pitchFamily="34" charset="0"/>
              <a:buChar char="•"/>
            </a:pPr>
            <a:r>
              <a:rPr lang="en-US" dirty="0"/>
              <a:t>Dr. Shinzen Young, Mindfulness Research Consultant, Harvard Medical School.</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Universities of Toronto and Western Ontario/London Health Sciences Centre and Centre for Addiction</a:t>
            </a:r>
          </a:p>
          <a:p>
            <a:pPr marL="285750" lvl="0" indent="-285750"/>
            <a:r>
              <a:rPr lang="en-US" dirty="0"/>
              <a:t>     and Mental Health (CAMH)</a:t>
            </a:r>
            <a:endParaRPr lang="en-CA" dirty="0"/>
          </a:p>
          <a:p>
            <a:endParaRPr lang="en-CA"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9013" y="5240297"/>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a:t>
            </a:fld>
            <a:endParaRPr lang="en-CA" sz="1400" dirty="0">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56926" y="41988"/>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208776" y="7464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20</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847414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January 11, 2016</a:t>
            </a:r>
          </a:p>
        </p:txBody>
      </p:sp>
      <p:sp>
        <p:nvSpPr>
          <p:cNvPr id="4" name="Rectangle 3"/>
          <p:cNvSpPr/>
          <p:nvPr/>
        </p:nvSpPr>
        <p:spPr>
          <a:xfrm>
            <a:off x="0" y="464706"/>
            <a:ext cx="12192000" cy="1200329"/>
          </a:xfrm>
          <a:prstGeom prst="rect">
            <a:avLst/>
          </a:prstGeom>
        </p:spPr>
        <p:txBody>
          <a:bodyPr wrap="square">
            <a:spAutoFit/>
          </a:bodyPr>
          <a:lstStyle/>
          <a:p>
            <a:pPr algn="ctr"/>
            <a:r>
              <a:rPr lang="en-CA" sz="3600" b="1" i="1" dirty="0">
                <a:solidFill>
                  <a:srgbClr val="9A4E15"/>
                </a:solidFill>
              </a:rPr>
              <a:t>Examples of CCS Tools to Enhance Self and </a:t>
            </a:r>
          </a:p>
          <a:p>
            <a:pPr algn="ctr"/>
            <a:r>
              <a:rPr lang="en-CA" sz="3600" b="1" i="1" dirty="0">
                <a:solidFill>
                  <a:srgbClr val="9A4E15"/>
                </a:solidFill>
              </a:rPr>
              <a:t>Others’ Mindful Emotional Self Regulation</a:t>
            </a:r>
            <a:endParaRPr lang="en-CA" sz="3600" i="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9013" y="5208400"/>
            <a:ext cx="1500873" cy="1116155"/>
          </a:xfrm>
          <a:prstGeom prst="rect">
            <a:avLst/>
          </a:prstGeom>
        </p:spPr>
      </p:pic>
      <p:sp>
        <p:nvSpPr>
          <p:cNvPr id="2" name="TextBox 1"/>
          <p:cNvSpPr txBox="1"/>
          <p:nvPr/>
        </p:nvSpPr>
        <p:spPr>
          <a:xfrm>
            <a:off x="1050880" y="2029301"/>
            <a:ext cx="10754436" cy="3539430"/>
          </a:xfrm>
          <a:prstGeom prst="rect">
            <a:avLst/>
          </a:prstGeom>
          <a:noFill/>
        </p:spPr>
        <p:txBody>
          <a:bodyPr wrap="square" rtlCol="0">
            <a:spAutoFit/>
          </a:bodyPr>
          <a:lstStyle/>
          <a:p>
            <a:pPr marL="285750" indent="-285750">
              <a:buFont typeface="Arial" panose="020B0604020202020204" pitchFamily="34" charset="0"/>
              <a:buChar char="•"/>
            </a:pPr>
            <a:r>
              <a:rPr lang="en-CA" sz="2800" dirty="0"/>
              <a:t>B-FIT Mindfulness (the essential tool to initiate Conscious Care and Support) </a:t>
            </a:r>
          </a:p>
          <a:p>
            <a:pPr marL="285750" indent="-285750">
              <a:buFont typeface="Arial" panose="020B0604020202020204" pitchFamily="34" charset="0"/>
              <a:buChar char="•"/>
            </a:pPr>
            <a:endParaRPr lang="en-CA" sz="2800" dirty="0"/>
          </a:p>
          <a:p>
            <a:pPr marL="285750" indent="-285750">
              <a:buFont typeface="Arial" panose="020B0604020202020204" pitchFamily="34" charset="0"/>
              <a:buChar char="•"/>
            </a:pPr>
            <a:r>
              <a:rPr lang="en-CA" sz="2800" dirty="0"/>
              <a:t>Calming others by calming oneself – emotional contagion and mirror neurons e.g. Pain Empathy</a:t>
            </a:r>
          </a:p>
          <a:p>
            <a:pPr marL="285750" indent="-285750"/>
            <a:endParaRPr lang="en-CA" sz="2800" dirty="0"/>
          </a:p>
          <a:p>
            <a:pPr marL="285750" indent="-285750">
              <a:buFont typeface="Arial" panose="020B0604020202020204" pitchFamily="34" charset="0"/>
              <a:buChar char="•"/>
            </a:pPr>
            <a:r>
              <a:rPr lang="en-CA" sz="2800" dirty="0"/>
              <a:t>Bilateral, Biomeridian Awareness Based Calming </a:t>
            </a:r>
          </a:p>
          <a:p>
            <a:pPr marL="285750" indent="-285750"/>
            <a:r>
              <a:rPr lang="en-CA" sz="2800" dirty="0"/>
              <a:t>   (BB-ABC)</a:t>
            </a:r>
            <a:endParaRPr lang="en-CA" sz="2400" i="1" dirty="0"/>
          </a:p>
        </p:txBody>
      </p:sp>
      <p:sp>
        <p:nvSpPr>
          <p:cNvPr id="6" name="TextBox 5"/>
          <p:cNvSpPr txBox="1"/>
          <p:nvPr/>
        </p:nvSpPr>
        <p:spPr>
          <a:xfrm>
            <a:off x="1434663" y="5896303"/>
            <a:ext cx="8387254" cy="523220"/>
          </a:xfrm>
          <a:prstGeom prst="rect">
            <a:avLst/>
          </a:prstGeom>
          <a:noFill/>
        </p:spPr>
        <p:txBody>
          <a:bodyPr wrap="square" rtlCol="0">
            <a:spAutoFit/>
          </a:bodyPr>
          <a:lstStyle/>
          <a:p>
            <a:pPr algn="ctr"/>
            <a:r>
              <a:rPr lang="en-CA" sz="2800" b="1" i="1" dirty="0">
                <a:solidFill>
                  <a:schemeClr val="accent2">
                    <a:lumMod val="75000"/>
                  </a:schemeClr>
                </a:solidFill>
              </a:rPr>
              <a:t>All Tools must be practised during times of calm.</a:t>
            </a:r>
          </a:p>
        </p:txBody>
      </p:sp>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21</a:t>
            </a:fld>
            <a:endParaRPr lang="en-CA" sz="1400" dirty="0">
              <a:solidFill>
                <a:prstClr val="black">
                  <a:tint val="75000"/>
                </a:prstClr>
              </a:solidFill>
            </a:endParaRPr>
          </a:p>
        </p:txBody>
      </p:sp>
    </p:spTree>
    <p:extLst>
      <p:ext uri="{BB962C8B-B14F-4D97-AF65-F5344CB8AC3E}">
        <p14:creationId xmlns:p14="http://schemas.microsoft.com/office/powerpoint/2010/main" val="4223643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sp>
        <p:nvSpPr>
          <p:cNvPr id="4" name="Rectangle 3"/>
          <p:cNvSpPr/>
          <p:nvPr/>
        </p:nvSpPr>
        <p:spPr>
          <a:xfrm>
            <a:off x="1190849" y="1499191"/>
            <a:ext cx="9314121" cy="3785652"/>
          </a:xfrm>
          <a:prstGeom prst="rect">
            <a:avLst/>
          </a:prstGeom>
        </p:spPr>
        <p:txBody>
          <a:bodyPr wrap="square">
            <a:spAutoFit/>
          </a:bodyPr>
          <a:lstStyle/>
          <a:p>
            <a:pPr algn="ctr"/>
            <a:r>
              <a:rPr lang="en-CA" sz="3200" b="1" i="1" dirty="0">
                <a:solidFill>
                  <a:srgbClr val="9A4E15"/>
                </a:solidFill>
              </a:rPr>
              <a:t> </a:t>
            </a:r>
          </a:p>
          <a:p>
            <a:pPr algn="ctr"/>
            <a:r>
              <a:rPr lang="en-CA" sz="4800" b="1" i="1" dirty="0">
                <a:solidFill>
                  <a:srgbClr val="9A4E15"/>
                </a:solidFill>
                <a:latin typeface="Aharoni" pitchFamily="2" charset="-79"/>
                <a:cs typeface="Aharoni" pitchFamily="2" charset="-79"/>
              </a:rPr>
              <a:t>Mindfulness Benefits</a:t>
            </a:r>
          </a:p>
          <a:p>
            <a:pPr algn="ctr"/>
            <a:r>
              <a:rPr lang="en-US" sz="4800" b="1" i="1" dirty="0">
                <a:solidFill>
                  <a:srgbClr val="9A4E15"/>
                </a:solidFill>
                <a:latin typeface="Aharoni" pitchFamily="2" charset="-79"/>
                <a:cs typeface="Aharoni" pitchFamily="2" charset="-79"/>
              </a:rPr>
              <a:t>for Individuals with</a:t>
            </a:r>
          </a:p>
          <a:p>
            <a:pPr algn="ctr"/>
            <a:r>
              <a:rPr lang="en-US" sz="4800" b="1" i="1" dirty="0">
                <a:solidFill>
                  <a:srgbClr val="9A4E15"/>
                </a:solidFill>
                <a:latin typeface="Aharoni" pitchFamily="2" charset="-79"/>
                <a:cs typeface="Aharoni" pitchFamily="2" charset="-79"/>
              </a:rPr>
              <a:t>Developmental  Disabilities</a:t>
            </a:r>
            <a:endParaRPr lang="en-US" sz="3200" b="1" i="1" dirty="0">
              <a:solidFill>
                <a:srgbClr val="9A4E15"/>
              </a:solidFill>
              <a:latin typeface="Aharoni" pitchFamily="2" charset="-79"/>
              <a:cs typeface="Aharoni" pitchFamily="2" charset="-79"/>
            </a:endParaRPr>
          </a:p>
          <a:p>
            <a:pPr algn="ctr"/>
            <a:endParaRPr lang="en-CA" sz="3200" b="1" i="1" dirty="0">
              <a:solidFill>
                <a:srgbClr val="9A4E15"/>
              </a:solidFill>
              <a:latin typeface="Aharoni" pitchFamily="2" charset="-79"/>
              <a:cs typeface="Aharoni" pitchFamily="2" charset="-79"/>
            </a:endParaRPr>
          </a:p>
          <a:p>
            <a:endParaRPr lang="en-CA" sz="3200" i="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40297"/>
            <a:ext cx="1500873" cy="1116155"/>
          </a:xfrm>
          <a:prstGeom prst="rect">
            <a:avLst/>
          </a:prstGeom>
        </p:spPr>
      </p:pic>
      <p:sp>
        <p:nvSpPr>
          <p:cNvPr id="6" name="Slide Number Placeholder 5"/>
          <p:cNvSpPr>
            <a:spLocks noGrp="1"/>
          </p:cNvSpPr>
          <p:nvPr>
            <p:ph type="sldNum" sz="quarter" idx="12"/>
          </p:nvPr>
        </p:nvSpPr>
        <p:spPr>
          <a:xfrm>
            <a:off x="8737600" y="6356369"/>
            <a:ext cx="2649870" cy="365125"/>
          </a:xfrm>
        </p:spPr>
        <p:txBody>
          <a:bodyPr/>
          <a:lstStyle/>
          <a:p>
            <a:fld id="{AFE74BE6-3F01-4C25-9B60-2EB5994FEE56}" type="slidenum">
              <a:rPr lang="en-CA" sz="1400" smtClean="0">
                <a:solidFill>
                  <a:prstClr val="black">
                    <a:tint val="75000"/>
                  </a:prstClr>
                </a:solidFill>
              </a:rPr>
              <a:pPr/>
              <a:t>22</a:t>
            </a:fld>
            <a:endParaRPr lang="en-CA" sz="1400" dirty="0">
              <a:solidFill>
                <a:prstClr val="black">
                  <a:tint val="75000"/>
                </a:prstClr>
              </a:solidFill>
            </a:endParaRPr>
          </a:p>
        </p:txBody>
      </p:sp>
    </p:spTree>
    <p:extLst>
      <p:ext uri="{BB962C8B-B14F-4D97-AF65-F5344CB8AC3E}">
        <p14:creationId xmlns:p14="http://schemas.microsoft.com/office/powerpoint/2010/main" val="38299710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3463" y="1057182"/>
            <a:ext cx="8937305" cy="455835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19031"/>
            <a:ext cx="1500872" cy="1116155"/>
          </a:xfrm>
          <a:prstGeom prst="rect">
            <a:avLst/>
          </a:prstGeom>
        </p:spPr>
      </p:pic>
      <p:sp>
        <p:nvSpPr>
          <p:cNvPr id="6" name="Slide Number Placeholder 5"/>
          <p:cNvSpPr>
            <a:spLocks noGrp="1"/>
          </p:cNvSpPr>
          <p:nvPr>
            <p:ph type="sldNum" sz="quarter" idx="12"/>
          </p:nvPr>
        </p:nvSpPr>
        <p:spPr>
          <a:xfrm>
            <a:off x="8737600" y="6356369"/>
            <a:ext cx="2703033" cy="365125"/>
          </a:xfrm>
        </p:spPr>
        <p:txBody>
          <a:bodyPr/>
          <a:lstStyle/>
          <a:p>
            <a:fld id="{AFE74BE6-3F01-4C25-9B60-2EB5994FEE56}" type="slidenum">
              <a:rPr lang="en-CA" sz="1400" smtClean="0"/>
              <a:pPr/>
              <a:t>23</a:t>
            </a:fld>
            <a:endParaRPr lang="en-CA" sz="1400" dirty="0"/>
          </a:p>
        </p:txBody>
      </p:sp>
    </p:spTree>
    <p:extLst>
      <p:ext uri="{BB962C8B-B14F-4D97-AF65-F5344CB8AC3E}">
        <p14:creationId xmlns:p14="http://schemas.microsoft.com/office/powerpoint/2010/main" val="42861899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7903" y="5165646"/>
            <a:ext cx="1500872" cy="111615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160" y="786725"/>
            <a:ext cx="9512488" cy="5618919"/>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pPr/>
              <a:t>24</a:t>
            </a:fld>
            <a:endParaRPr lang="en-CA" sz="1400" dirty="0"/>
          </a:p>
        </p:txBody>
      </p:sp>
    </p:spTree>
    <p:extLst>
      <p:ext uri="{BB962C8B-B14F-4D97-AF65-F5344CB8AC3E}">
        <p14:creationId xmlns:p14="http://schemas.microsoft.com/office/powerpoint/2010/main" val="533863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1490" y="2128641"/>
            <a:ext cx="4553586" cy="3248478"/>
          </a:xfrm>
          <a:prstGeom prst="rect">
            <a:avLst/>
          </a:prstGeom>
        </p:spPr>
      </p:pic>
      <p:sp>
        <p:nvSpPr>
          <p:cNvPr id="4" name="TextBox 5"/>
          <p:cNvSpPr txBox="1"/>
          <p:nvPr/>
        </p:nvSpPr>
        <p:spPr>
          <a:xfrm>
            <a:off x="579012" y="492086"/>
            <a:ext cx="10086393"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000" b="1" dirty="0"/>
              <a:t>Mindful Emotional Self Regulation</a:t>
            </a:r>
            <a:endParaRPr lang="en-CA" sz="4000" dirty="0"/>
          </a:p>
        </p:txBody>
      </p:sp>
      <p:sp>
        <p:nvSpPr>
          <p:cNvPr id="5" name="TextBox 6"/>
          <p:cNvSpPr txBox="1"/>
          <p:nvPr/>
        </p:nvSpPr>
        <p:spPr>
          <a:xfrm>
            <a:off x="859811" y="1174543"/>
            <a:ext cx="10664926" cy="1015663"/>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000" dirty="0">
                <a:latin typeface="Arial Narrow" panose="020B0606020202030204" pitchFamily="34" charset="0"/>
              </a:rPr>
              <a:t>The main way we can consciously access the emotional brain is through self awareness*, i.e. becoming mindful. Mindfulness increases connections in the medial pre-frontal cortex. This reduces anxiety for the Supporter and the Person Supported.</a:t>
            </a:r>
          </a:p>
        </p:txBody>
      </p:sp>
      <p:sp>
        <p:nvSpPr>
          <p:cNvPr id="6" name="TextBox 7"/>
          <p:cNvSpPr txBox="1"/>
          <p:nvPr/>
        </p:nvSpPr>
        <p:spPr>
          <a:xfrm>
            <a:off x="2064598" y="2304171"/>
            <a:ext cx="2644347" cy="14773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Dorsolateral pre-frontal Cortex</a:t>
            </a:r>
            <a:endParaRPr lang="en-CA" dirty="0"/>
          </a:p>
          <a:p>
            <a:r>
              <a:rPr lang="en-CA" b="1" i="1" dirty="0"/>
              <a:t>Working Memory</a:t>
            </a:r>
            <a:endParaRPr lang="en-CA" dirty="0"/>
          </a:p>
          <a:p>
            <a:r>
              <a:rPr lang="en-CA" b="1" i="1" dirty="0"/>
              <a:t>Impulse Control</a:t>
            </a:r>
          </a:p>
          <a:p>
            <a:endParaRPr lang="en-CA" b="1" i="1" dirty="0"/>
          </a:p>
        </p:txBody>
      </p:sp>
      <p:sp>
        <p:nvSpPr>
          <p:cNvPr id="7" name="TextBox 8"/>
          <p:cNvSpPr txBox="1"/>
          <p:nvPr/>
        </p:nvSpPr>
        <p:spPr>
          <a:xfrm>
            <a:off x="7605040" y="2624356"/>
            <a:ext cx="2815826" cy="8002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Medial pre-frontal Cortex </a:t>
            </a:r>
            <a:br>
              <a:rPr lang="en-CA" b="1" i="1" dirty="0"/>
            </a:br>
            <a:r>
              <a:rPr lang="en-CA" sz="1400" b="1" i="1" dirty="0"/>
              <a:t>(part of the brain that notices what’s going on)</a:t>
            </a:r>
          </a:p>
        </p:txBody>
      </p:sp>
      <p:sp>
        <p:nvSpPr>
          <p:cNvPr id="8" name="TextBox 9"/>
          <p:cNvSpPr txBox="1"/>
          <p:nvPr/>
        </p:nvSpPr>
        <p:spPr>
          <a:xfrm>
            <a:off x="7761066" y="4707125"/>
            <a:ext cx="2644347"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Amygdala</a:t>
            </a:r>
            <a:endParaRPr lang="en-CA" dirty="0"/>
          </a:p>
        </p:txBody>
      </p:sp>
      <p:sp>
        <p:nvSpPr>
          <p:cNvPr id="10" name="TextBox 6"/>
          <p:cNvSpPr txBox="1"/>
          <p:nvPr/>
        </p:nvSpPr>
        <p:spPr>
          <a:xfrm>
            <a:off x="490247" y="5912640"/>
            <a:ext cx="10565099" cy="369332"/>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Narrow" panose="020B0606020202030204" pitchFamily="34" charset="0"/>
              </a:rPr>
              <a:t>(*Research reference: J. LeDoux, “Emotion Circuits in the Brain”, Journal of Neuroscience 33, no. 9 (2013) 3815-23)</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745" y="5265232"/>
            <a:ext cx="1500873" cy="1116155"/>
          </a:xfrm>
          <a:prstGeom prst="rect">
            <a:avLst/>
          </a:prstGeom>
        </p:spPr>
      </p:pic>
      <p:sp>
        <p:nvSpPr>
          <p:cNvPr id="12" name="Slide Number Placeholder 11"/>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25</a:t>
            </a:fld>
            <a:endParaRPr lang="en-CA" sz="1400" dirty="0">
              <a:solidFill>
                <a:prstClr val="black">
                  <a:tint val="75000"/>
                </a:prstClr>
              </a:solidFill>
            </a:endParaRPr>
          </a:p>
        </p:txBody>
      </p:sp>
    </p:spTree>
    <p:extLst>
      <p:ext uri="{BB962C8B-B14F-4D97-AF65-F5344CB8AC3E}">
        <p14:creationId xmlns:p14="http://schemas.microsoft.com/office/powerpoint/2010/main" val="13114478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439051" y="693501"/>
            <a:ext cx="11303876" cy="5324535"/>
          </a:xfrm>
          <a:prstGeom prst="rect">
            <a:avLst/>
          </a:prstGeom>
          <a:noFill/>
        </p:spPr>
        <p:txBody>
          <a:bodyPr wrap="square" rtlCol="0">
            <a:spAutoFit/>
          </a:bodyPr>
          <a:lstStyle/>
          <a:p>
            <a:pPr algn="just"/>
            <a:r>
              <a:rPr lang="en-US" sz="2000" dirty="0"/>
              <a:t>According to many published Neuroscientists, including Dr. Daniel Siegel (UCLA) in his book called             </a:t>
            </a:r>
            <a:r>
              <a:rPr lang="en-US" sz="2000" b="1" i="1" dirty="0"/>
              <a:t>The Mindful Brain</a:t>
            </a:r>
            <a:r>
              <a:rPr lang="en-US" sz="2000" dirty="0"/>
              <a:t> (page 42 and 43) the following brain, body and being functions correlate with the activity of medial areas of the prefrontal cortex:</a:t>
            </a:r>
          </a:p>
          <a:p>
            <a:endParaRPr lang="en-CA" sz="2000" dirty="0"/>
          </a:p>
          <a:p>
            <a:pPr marL="717550" indent="-355600"/>
            <a:r>
              <a:rPr lang="en-US" sz="2000" dirty="0"/>
              <a:t>1.  </a:t>
            </a:r>
            <a:r>
              <a:rPr lang="en-US" sz="2000" b="1" dirty="0"/>
              <a:t>Body regulation</a:t>
            </a:r>
            <a:r>
              <a:rPr lang="en-US" sz="2000" dirty="0"/>
              <a:t> – the emotional brakes and accelerator functions.</a:t>
            </a:r>
            <a:endParaRPr lang="en-CA" sz="2000" dirty="0"/>
          </a:p>
          <a:p>
            <a:pPr marL="717550" indent="-355600"/>
            <a:r>
              <a:rPr lang="en-US" sz="2000" dirty="0"/>
              <a:t>2.  	</a:t>
            </a:r>
            <a:r>
              <a:rPr lang="en-US" sz="2000" b="1" dirty="0"/>
              <a:t>Attuned communication</a:t>
            </a:r>
            <a:r>
              <a:rPr lang="en-US" sz="2000" dirty="0"/>
              <a:t> involves the coordination of the input from another person with the activity of one’s own (as with mirror neurons).</a:t>
            </a:r>
            <a:endParaRPr lang="en-CA" sz="2000" dirty="0"/>
          </a:p>
          <a:p>
            <a:pPr marL="717550" indent="-355600"/>
            <a:r>
              <a:rPr lang="en-US" sz="2000" dirty="0"/>
              <a:t>3.	</a:t>
            </a:r>
            <a:r>
              <a:rPr lang="en-US" sz="2000" b="1" dirty="0"/>
              <a:t>Emotional balance</a:t>
            </a:r>
            <a:r>
              <a:rPr lang="en-US" sz="2000" dirty="0"/>
              <a:t> to have enough activation so that life has meaning and vitality but not so much that life becomes chaotic.</a:t>
            </a:r>
            <a:endParaRPr lang="en-CA" sz="2000" dirty="0"/>
          </a:p>
          <a:p>
            <a:pPr marL="717550" indent="-355600"/>
            <a:r>
              <a:rPr lang="en-US" sz="2000" dirty="0"/>
              <a:t>4.	</a:t>
            </a:r>
            <a:r>
              <a:rPr lang="en-US" sz="2000" b="1" dirty="0"/>
              <a:t>Response flexibility</a:t>
            </a:r>
            <a:r>
              <a:rPr lang="en-US" sz="2000" dirty="0"/>
              <a:t> is the capacity to pause before action.</a:t>
            </a:r>
            <a:endParaRPr lang="en-CA" sz="2000" dirty="0"/>
          </a:p>
          <a:p>
            <a:pPr marL="717550" indent="-355600"/>
            <a:r>
              <a:rPr lang="en-US" sz="2000" dirty="0"/>
              <a:t>5.	</a:t>
            </a:r>
            <a:r>
              <a:rPr lang="en-US" sz="2000" b="1" dirty="0"/>
              <a:t>Empathy</a:t>
            </a:r>
            <a:r>
              <a:rPr lang="en-US" sz="2000" dirty="0"/>
              <a:t> – knowing what might be going on inside someone else.</a:t>
            </a:r>
            <a:endParaRPr lang="en-CA" sz="2000" dirty="0"/>
          </a:p>
          <a:p>
            <a:pPr marL="717550" indent="-355600"/>
            <a:r>
              <a:rPr lang="en-US" sz="2000" dirty="0"/>
              <a:t>6.	</a:t>
            </a:r>
            <a:r>
              <a:rPr lang="en-US" sz="2000" b="1" dirty="0"/>
              <a:t>Insight or self-knowing</a:t>
            </a:r>
            <a:r>
              <a:rPr lang="en-US" sz="2000" dirty="0"/>
              <a:t> awareness to be able to link the past, present and future.</a:t>
            </a:r>
            <a:endParaRPr lang="en-CA" sz="2000" dirty="0"/>
          </a:p>
          <a:p>
            <a:pPr marL="717550" indent="-355600"/>
            <a:r>
              <a:rPr lang="en-US" sz="2000" dirty="0"/>
              <a:t>7.  	</a:t>
            </a:r>
            <a:r>
              <a:rPr lang="en-US" sz="2000" b="1" dirty="0"/>
              <a:t>Fear modulation</a:t>
            </a:r>
            <a:r>
              <a:rPr lang="en-US" sz="2000" dirty="0"/>
              <a:t> that may be carried out by the release of the inhibitory neurotransmitter GABA.</a:t>
            </a:r>
            <a:endParaRPr lang="en-CA" sz="2000" dirty="0"/>
          </a:p>
          <a:p>
            <a:pPr marL="717550" indent="-355600"/>
            <a:r>
              <a:rPr lang="en-US" sz="2000" dirty="0"/>
              <a:t>8.	</a:t>
            </a:r>
            <a:r>
              <a:rPr lang="en-US" sz="2000" b="1" dirty="0"/>
              <a:t>Intuition</a:t>
            </a:r>
            <a:r>
              <a:rPr lang="en-US" sz="2000" dirty="0"/>
              <a:t> – a neural mechanism by which we process deep ways of knowing via our body i.e. ‘somatic intelligence’.</a:t>
            </a:r>
            <a:endParaRPr lang="en-CA" sz="2000" dirty="0"/>
          </a:p>
          <a:p>
            <a:pPr marL="717550" indent="-355600"/>
            <a:r>
              <a:rPr lang="en-US" sz="2000" dirty="0"/>
              <a:t>9.	</a:t>
            </a:r>
            <a:r>
              <a:rPr lang="en-US" sz="2000" b="1" dirty="0"/>
              <a:t>Morality</a:t>
            </a:r>
            <a:r>
              <a:rPr lang="en-US" sz="2000" dirty="0"/>
              <a:t> – taking into consideration the larger picture, to image what is best for the </a:t>
            </a:r>
            <a:br>
              <a:rPr lang="en-US" sz="2000" dirty="0"/>
            </a:br>
            <a:r>
              <a:rPr lang="en-US" sz="2000" dirty="0"/>
              <a:t>whole not just one’s self, even when alone.</a:t>
            </a:r>
            <a:endParaRPr lang="en-CA"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9643" y="5270731"/>
            <a:ext cx="1500873" cy="111615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26</a:t>
            </a:fld>
            <a:endParaRPr lang="en-CA" sz="1400" dirty="0">
              <a:solidFill>
                <a:prstClr val="black">
                  <a:tint val="75000"/>
                </a:prstClr>
              </a:solidFill>
            </a:endParaRPr>
          </a:p>
        </p:txBody>
      </p:sp>
    </p:spTree>
    <p:extLst>
      <p:ext uri="{BB962C8B-B14F-4D97-AF65-F5344CB8AC3E}">
        <p14:creationId xmlns:p14="http://schemas.microsoft.com/office/powerpoint/2010/main" val="3510135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8399"/>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27</a:t>
            </a:fld>
            <a:endParaRPr lang="en-CA" sz="1400" dirty="0">
              <a:solidFill>
                <a:prstClr val="black">
                  <a:tint val="75000"/>
                </a:prstClr>
              </a:solidFill>
            </a:endParaRPr>
          </a:p>
        </p:txBody>
      </p:sp>
      <p:sp>
        <p:nvSpPr>
          <p:cNvPr id="7" name="TextBox 37">
            <a:extLst>
              <a:ext uri="{FF2B5EF4-FFF2-40B4-BE49-F238E27FC236}">
                <a16:creationId xmlns:a16="http://schemas.microsoft.com/office/drawing/2014/main" id="{7CF6095F-DF00-4C2C-8CDA-218BA82B846B}"/>
              </a:ext>
            </a:extLst>
          </p:cNvPr>
          <p:cNvSpPr txBox="1"/>
          <p:nvPr/>
        </p:nvSpPr>
        <p:spPr>
          <a:xfrm>
            <a:off x="2550104" y="843505"/>
            <a:ext cx="7091792" cy="5170990"/>
          </a:xfrm>
          <a:prstGeom prst="rect">
            <a:avLst/>
          </a:prstGeom>
          <a:solidFill>
            <a:schemeClr val="accent6">
              <a:lumMod val="50000"/>
            </a:schemeClr>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en-CA" sz="3600" b="1" i="1" dirty="0">
                <a:solidFill>
                  <a:schemeClr val="bg1"/>
                </a:solidFill>
              </a:rPr>
              <a:t>The </a:t>
            </a:r>
            <a:r>
              <a:rPr lang="en-CA" sz="4800" b="1" i="1" dirty="0">
                <a:solidFill>
                  <a:schemeClr val="bg1"/>
                </a:solidFill>
              </a:rPr>
              <a:t>You</a:t>
            </a:r>
          </a:p>
          <a:p>
            <a:pPr marL="457200" indent="-457200"/>
            <a:endParaRPr lang="en-CA" sz="3200" b="1" i="1" dirty="0">
              <a:solidFill>
                <a:schemeClr val="bg1"/>
              </a:solidFill>
            </a:endParaRPr>
          </a:p>
          <a:p>
            <a:pPr marL="457200" indent="-457200"/>
            <a:r>
              <a:rPr lang="en-CA" sz="3200" b="1" i="1" dirty="0">
                <a:solidFill>
                  <a:schemeClr val="bg1"/>
                </a:solidFill>
              </a:rPr>
              <a:t>Who is Listening to Me</a:t>
            </a:r>
          </a:p>
          <a:p>
            <a:pPr marL="457200" indent="-457200"/>
            <a:r>
              <a:rPr lang="en-CA" sz="3200" b="1" i="1" dirty="0">
                <a:solidFill>
                  <a:schemeClr val="bg1"/>
                </a:solidFill>
              </a:rPr>
              <a:t> </a:t>
            </a:r>
          </a:p>
          <a:p>
            <a:pPr marL="457200" indent="-457200"/>
            <a:r>
              <a:rPr lang="en-CA" sz="3200" b="1" i="1" dirty="0">
                <a:solidFill>
                  <a:schemeClr val="bg1"/>
                </a:solidFill>
              </a:rPr>
              <a:t>Did Not Make the Choice</a:t>
            </a:r>
          </a:p>
          <a:p>
            <a:pPr marL="457200" indent="-457200"/>
            <a:endParaRPr lang="en-CA" sz="3200" b="1" i="1" dirty="0">
              <a:solidFill>
                <a:schemeClr val="bg1"/>
              </a:solidFill>
            </a:endParaRPr>
          </a:p>
          <a:p>
            <a:pPr marL="457200" indent="-457200"/>
            <a:r>
              <a:rPr lang="en-CA" sz="3200" b="1" i="1" dirty="0">
                <a:solidFill>
                  <a:schemeClr val="bg1"/>
                </a:solidFill>
              </a:rPr>
              <a:t>To Push or Not!</a:t>
            </a:r>
          </a:p>
          <a:p>
            <a:pPr marL="457200" indent="-457200"/>
            <a:endParaRPr lang="en-CA" sz="3200" b="1" i="1" dirty="0">
              <a:solidFill>
                <a:schemeClr val="bg1"/>
              </a:solidFill>
            </a:endParaRPr>
          </a:p>
          <a:p>
            <a:pPr marL="457200" indent="-457200"/>
            <a:r>
              <a:rPr lang="en-CA" sz="3200" b="1" i="1" dirty="0">
                <a:solidFill>
                  <a:schemeClr val="bg1"/>
                </a:solidFill>
              </a:rPr>
              <a:t>(Unless you were mindful/conscious)</a:t>
            </a:r>
          </a:p>
          <a:p>
            <a:pPr marL="457200" indent="-457200"/>
            <a:endParaRPr lang="en-CA" sz="2400" i="1" dirty="0">
              <a:solidFill>
                <a:schemeClr val="bg1"/>
              </a:solidFill>
            </a:endParaRPr>
          </a:p>
        </p:txBody>
      </p:sp>
    </p:spTree>
    <p:extLst>
      <p:ext uri="{BB962C8B-B14F-4D97-AF65-F5344CB8AC3E}">
        <p14:creationId xmlns:p14="http://schemas.microsoft.com/office/powerpoint/2010/main" val="25731672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dirty="0"/>
              <a: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51371"/>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pPr/>
              <a:t>28</a:t>
            </a:fld>
            <a:endParaRPr lang="en-CA" sz="1400" dirty="0"/>
          </a:p>
        </p:txBody>
      </p:sp>
      <p:sp>
        <p:nvSpPr>
          <p:cNvPr id="9" name="TextBox 8"/>
          <p:cNvSpPr txBox="1"/>
          <p:nvPr/>
        </p:nvSpPr>
        <p:spPr>
          <a:xfrm>
            <a:off x="0" y="503967"/>
            <a:ext cx="12192000" cy="646331"/>
          </a:xfrm>
          <a:prstGeom prst="rect">
            <a:avLst/>
          </a:prstGeom>
          <a:noFill/>
        </p:spPr>
        <p:txBody>
          <a:bodyPr wrap="square" rtlCol="0">
            <a:spAutoFit/>
          </a:bodyPr>
          <a:lstStyle/>
          <a:p>
            <a:r>
              <a:rPr lang="en-CA" sz="3600" b="1" dirty="0">
                <a:solidFill>
                  <a:srgbClr val="9A4E15"/>
                </a:solidFill>
                <a:latin typeface="Arial Black" pitchFamily="34" charset="0"/>
              </a:rPr>
              <a:t>	</a:t>
            </a:r>
            <a:r>
              <a:rPr lang="en-CA" sz="3200" b="1" dirty="0">
                <a:solidFill>
                  <a:srgbClr val="9A4E15"/>
                </a:solidFill>
                <a:latin typeface="Arial Black" pitchFamily="34" charset="0"/>
              </a:rPr>
              <a:t>Definitions to Better Understand the ‘Set-up’</a:t>
            </a:r>
          </a:p>
        </p:txBody>
      </p:sp>
      <p:sp>
        <p:nvSpPr>
          <p:cNvPr id="10" name="TextBox 9"/>
          <p:cNvSpPr txBox="1"/>
          <p:nvPr/>
        </p:nvSpPr>
        <p:spPr>
          <a:xfrm>
            <a:off x="666751" y="1327198"/>
            <a:ext cx="10391774" cy="5262979"/>
          </a:xfrm>
          <a:prstGeom prst="rect">
            <a:avLst/>
          </a:prstGeom>
          <a:noFill/>
        </p:spPr>
        <p:txBody>
          <a:bodyPr wrap="square" rtlCol="0">
            <a:spAutoFit/>
          </a:bodyPr>
          <a:lstStyle/>
          <a:p>
            <a:r>
              <a:rPr lang="en-CA" sz="2400" dirty="0"/>
              <a:t>Over each 24 hour period, we can be experiencing consciousness on a 1-10 continuum.</a:t>
            </a:r>
          </a:p>
          <a:p>
            <a:r>
              <a:rPr lang="en-CA" sz="2400" b="1" dirty="0">
                <a:solidFill>
                  <a:srgbClr val="9A4E15"/>
                </a:solidFill>
              </a:rPr>
              <a:t>Unconscious:  (1)</a:t>
            </a:r>
          </a:p>
          <a:p>
            <a:pPr lvl="1">
              <a:buFont typeface="Arial" pitchFamily="34" charset="0"/>
              <a:buChar char="•"/>
            </a:pPr>
            <a:r>
              <a:rPr lang="en-CA" sz="2400" dirty="0"/>
              <a:t>  	like when we are asleep in our bed.</a:t>
            </a:r>
          </a:p>
          <a:p>
            <a:r>
              <a:rPr lang="en-CA" sz="2400" b="1" dirty="0">
                <a:solidFill>
                  <a:srgbClr val="9A4E15"/>
                </a:solidFill>
              </a:rPr>
              <a:t>Semiconscious:  (autopilot)  (5)	</a:t>
            </a:r>
          </a:p>
          <a:p>
            <a:pPr lvl="1">
              <a:buFont typeface="Arial" pitchFamily="34" charset="0"/>
              <a:buChar char="•"/>
            </a:pPr>
            <a:r>
              <a:rPr lang="en-CA" sz="2400" dirty="0"/>
              <a:t>  	like how we typically drive our car, relate to people and do most ‘doings’.</a:t>
            </a:r>
          </a:p>
          <a:p>
            <a:r>
              <a:rPr lang="en-CA" sz="2400" b="1" dirty="0">
                <a:solidFill>
                  <a:srgbClr val="9A4E15"/>
                </a:solidFill>
              </a:rPr>
              <a:t>Fully Conscious:  (self aware)  (10)</a:t>
            </a:r>
          </a:p>
          <a:p>
            <a:pPr lvl="1">
              <a:buFont typeface="Arial" pitchFamily="34" charset="0"/>
              <a:buChar char="•"/>
            </a:pPr>
            <a:r>
              <a:rPr lang="en-CA" sz="2400" dirty="0"/>
              <a:t>  	like when we are paying attention – noticing </a:t>
            </a:r>
            <a:r>
              <a:rPr lang="en-CA" sz="2400" b="1" dirty="0"/>
              <a:t>what</a:t>
            </a:r>
            <a:r>
              <a:rPr lang="en-CA" sz="2400" dirty="0"/>
              <a:t> we are doing e.g. how 	we drive when a police car is following us;</a:t>
            </a:r>
          </a:p>
          <a:p>
            <a:pPr lvl="1">
              <a:buFont typeface="Arial" pitchFamily="34" charset="0"/>
              <a:buChar char="•"/>
            </a:pPr>
            <a:r>
              <a:rPr lang="en-CA" sz="2400" dirty="0"/>
              <a:t>  	knowing </a:t>
            </a:r>
            <a:r>
              <a:rPr lang="en-CA" sz="2400" b="1" dirty="0"/>
              <a:t>that </a:t>
            </a:r>
            <a:r>
              <a:rPr lang="en-CA" sz="2400" dirty="0"/>
              <a:t>we are doing it and</a:t>
            </a:r>
          </a:p>
          <a:p>
            <a:pPr lvl="1">
              <a:buFont typeface="Arial" pitchFamily="34" charset="0"/>
              <a:buChar char="•"/>
            </a:pPr>
            <a:r>
              <a:rPr lang="en-CA" sz="2400" dirty="0"/>
              <a:t>  	knowing </a:t>
            </a:r>
            <a:r>
              <a:rPr lang="en-CA" sz="2400" b="1" dirty="0"/>
              <a:t>how</a:t>
            </a:r>
            <a:r>
              <a:rPr lang="en-CA" sz="2400" dirty="0"/>
              <a:t> our </a:t>
            </a:r>
            <a:r>
              <a:rPr lang="en-CA" sz="2400" b="1" dirty="0"/>
              <a:t>body’s sensations, feelings and thoughts</a:t>
            </a:r>
            <a:r>
              <a:rPr lang="en-CA" sz="2400" dirty="0"/>
              <a:t> are 	    </a:t>
            </a:r>
          </a:p>
          <a:p>
            <a:pPr lvl="1"/>
            <a:r>
              <a:rPr lang="en-CA" sz="2400" dirty="0"/>
              <a:t>       reacting to what is happening.</a:t>
            </a:r>
          </a:p>
          <a:p>
            <a:r>
              <a:rPr lang="en-CA" sz="2400" b="1" dirty="0">
                <a:solidFill>
                  <a:srgbClr val="9A4E15"/>
                </a:solidFill>
              </a:rPr>
              <a:t>Subconscious:</a:t>
            </a:r>
          </a:p>
          <a:p>
            <a:pPr lvl="1">
              <a:buFont typeface="Arial" pitchFamily="34" charset="0"/>
              <a:buChar char="•"/>
            </a:pPr>
            <a:r>
              <a:rPr lang="en-CA" sz="2400" dirty="0"/>
              <a:t>  	our data bank of ‘files’ that we inherit and develop. </a:t>
            </a:r>
            <a:endParaRPr lang="en-CA" sz="3600" dirty="0"/>
          </a:p>
        </p:txBody>
      </p:sp>
    </p:spTree>
    <p:extLst>
      <p:ext uri="{BB962C8B-B14F-4D97-AF65-F5344CB8AC3E}">
        <p14:creationId xmlns:p14="http://schemas.microsoft.com/office/powerpoint/2010/main" val="139078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D20C7-6661-BA36-2D57-27976F2B040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04CF15-0B0E-1225-1AF1-B14AD0A1ACA6}"/>
              </a:ext>
            </a:extLst>
          </p:cNvPr>
          <p:cNvSpPr>
            <a:spLocks noGrp="1"/>
          </p:cNvSpPr>
          <p:nvPr>
            <p:ph type="sldNum" sz="quarter" idx="12"/>
          </p:nvPr>
        </p:nvSpPr>
        <p:spPr/>
        <p:txBody>
          <a:bodyPr/>
          <a:lstStyle/>
          <a:p>
            <a:fld id="{AFE74BE6-3F01-4C25-9B60-2EB5994FEE56}" type="slidenum">
              <a:rPr lang="en-CA" smtClean="0">
                <a:solidFill>
                  <a:prstClr val="black">
                    <a:tint val="75000"/>
                  </a:prstClr>
                </a:solidFill>
              </a:rPr>
              <a:pPr/>
              <a:t>29</a:t>
            </a:fld>
            <a:endParaRPr lang="en-CA" dirty="0">
              <a:solidFill>
                <a:prstClr val="black">
                  <a:tint val="75000"/>
                </a:prstClr>
              </a:solidFill>
            </a:endParaRPr>
          </a:p>
        </p:txBody>
      </p:sp>
      <p:graphicFrame>
        <p:nvGraphicFramePr>
          <p:cNvPr id="5" name="Table 4">
            <a:extLst>
              <a:ext uri="{FF2B5EF4-FFF2-40B4-BE49-F238E27FC236}">
                <a16:creationId xmlns:a16="http://schemas.microsoft.com/office/drawing/2014/main" id="{92667CAA-C93D-18D5-BF05-5E009AAADA52}"/>
              </a:ext>
            </a:extLst>
          </p:cNvPr>
          <p:cNvGraphicFramePr>
            <a:graphicFrameLocks noGrp="1"/>
          </p:cNvGraphicFramePr>
          <p:nvPr>
            <p:extLst>
              <p:ext uri="{D42A27DB-BD31-4B8C-83A1-F6EECF244321}">
                <p14:modId xmlns:p14="http://schemas.microsoft.com/office/powerpoint/2010/main" val="1738199385"/>
              </p:ext>
            </p:extLst>
          </p:nvPr>
        </p:nvGraphicFramePr>
        <p:xfrm>
          <a:off x="1350264" y="1323170"/>
          <a:ext cx="9491472" cy="3388360"/>
        </p:xfrm>
        <a:graphic>
          <a:graphicData uri="http://schemas.openxmlformats.org/drawingml/2006/table">
            <a:tbl>
              <a:tblPr firstRow="1" bandRow="1">
                <a:tableStyleId>{21E4AEA4-8DFA-4A89-87EB-49C32662AFE0}</a:tableStyleId>
              </a:tblPr>
              <a:tblGrid>
                <a:gridCol w="4745736">
                  <a:extLst>
                    <a:ext uri="{9D8B030D-6E8A-4147-A177-3AD203B41FA5}">
                      <a16:colId xmlns:a16="http://schemas.microsoft.com/office/drawing/2014/main" val="878324055"/>
                    </a:ext>
                  </a:extLst>
                </a:gridCol>
                <a:gridCol w="4745736">
                  <a:extLst>
                    <a:ext uri="{9D8B030D-6E8A-4147-A177-3AD203B41FA5}">
                      <a16:colId xmlns:a16="http://schemas.microsoft.com/office/drawing/2014/main" val="2691053985"/>
                    </a:ext>
                  </a:extLst>
                </a:gridCol>
              </a:tblGrid>
              <a:tr h="370840">
                <a:tc>
                  <a:txBody>
                    <a:bodyPr/>
                    <a:lstStyle/>
                    <a:p>
                      <a:r>
                        <a:rPr lang="en-US" dirty="0"/>
                        <a:t>Limitations</a:t>
                      </a:r>
                      <a:endParaRPr lang="en-CA" dirty="0"/>
                    </a:p>
                  </a:txBody>
                  <a:tcPr/>
                </a:tc>
                <a:tc>
                  <a:txBody>
                    <a:bodyPr/>
                    <a:lstStyle/>
                    <a:p>
                      <a:r>
                        <a:rPr lang="en-US" dirty="0"/>
                        <a:t>CCS Response</a:t>
                      </a:r>
                      <a:endParaRPr lang="en-CA" dirty="0"/>
                    </a:p>
                  </a:txBody>
                  <a:tcPr>
                    <a:solidFill>
                      <a:schemeClr val="accent3">
                        <a:lumMod val="75000"/>
                      </a:schemeClr>
                    </a:solidFill>
                  </a:tcPr>
                </a:tc>
                <a:extLst>
                  <a:ext uri="{0D108BD9-81ED-4DB2-BD59-A6C34878D82A}">
                    <a16:rowId xmlns:a16="http://schemas.microsoft.com/office/drawing/2014/main" val="3499193253"/>
                  </a:ext>
                </a:extLst>
              </a:tr>
              <a:tr h="370840">
                <a:tc>
                  <a:txBody>
                    <a:bodyPr/>
                    <a:lstStyle/>
                    <a:p>
                      <a:pPr marL="457200" lvl="0" indent="-457200">
                        <a:buFont typeface="+mj-lt"/>
                        <a:buAutoNum type="arabicPeriod" startAt="5"/>
                      </a:pPr>
                      <a:r>
                        <a:rPr lang="en-US" sz="2400" b="1" kern="1200" dirty="0">
                          <a:solidFill>
                            <a:schemeClr val="dk1"/>
                          </a:solidFill>
                          <a:effectLst/>
                          <a:latin typeface="+mn-lt"/>
                          <a:ea typeface="+mn-ea"/>
                          <a:cs typeface="+mn-cs"/>
                        </a:rPr>
                        <a:t>Low to no actual relevant researched supervisory training to build competent and caring teams of </a:t>
                      </a:r>
                      <a:endParaRPr lang="en-CA" sz="2400" kern="1200" dirty="0">
                        <a:solidFill>
                          <a:schemeClr val="dk1"/>
                        </a:solidFill>
                        <a:effectLst/>
                        <a:latin typeface="+mn-lt"/>
                        <a:ea typeface="+mn-ea"/>
                        <a:cs typeface="+mn-cs"/>
                      </a:endParaRPr>
                    </a:p>
                    <a:p>
                      <a:pPr marL="804863" lvl="0" indent="-285750">
                        <a:buFont typeface="Arial" panose="020B0604020202020204" pitchFamily="34" charset="0"/>
                        <a:buChar char="•"/>
                      </a:pPr>
                      <a:r>
                        <a:rPr lang="en-US" sz="2400" b="1" kern="1200" dirty="0">
                          <a:solidFill>
                            <a:schemeClr val="dk1"/>
                          </a:solidFill>
                          <a:effectLst/>
                          <a:latin typeface="+mn-lt"/>
                          <a:ea typeface="+mn-ea"/>
                          <a:cs typeface="+mn-cs"/>
                        </a:rPr>
                        <a:t>Motivating and leading supporters to competently compassionately care for and about others</a:t>
                      </a:r>
                      <a:endParaRPr lang="en-CA" sz="2400" kern="1200" dirty="0">
                        <a:solidFill>
                          <a:schemeClr val="dk1"/>
                        </a:solidFill>
                        <a:effectLst/>
                        <a:latin typeface="+mn-lt"/>
                        <a:ea typeface="+mn-ea"/>
                        <a:cs typeface="+mn-cs"/>
                      </a:endParaRPr>
                    </a:p>
                  </a:txBody>
                  <a:tcPr>
                    <a:solidFill>
                      <a:schemeClr val="accent2">
                        <a:lumMod val="20000"/>
                        <a:lumOff val="80000"/>
                      </a:schemeClr>
                    </a:solidFill>
                  </a:tcPr>
                </a:tc>
                <a:tc>
                  <a:txBody>
                    <a:bodyPr/>
                    <a:lstStyle/>
                    <a:p>
                      <a:r>
                        <a:rPr lang="en-US" sz="2400" b="1" u="none" kern="1200" dirty="0">
                          <a:solidFill>
                            <a:schemeClr val="dk1"/>
                          </a:solidFill>
                          <a:effectLst/>
                          <a:latin typeface="+mn-lt"/>
                          <a:ea typeface="+mn-ea"/>
                          <a:cs typeface="+mn-cs"/>
                        </a:rPr>
                        <a:t>The CCS situational leadership supervisory training is the only supervisory training in the MCCSS DS sector that has been researched to meet this need.</a:t>
                      </a:r>
                    </a:p>
                    <a:p>
                      <a:r>
                        <a:rPr lang="en-US" sz="2400" b="1" u="none" kern="1200" dirty="0">
                          <a:solidFill>
                            <a:schemeClr val="dk1"/>
                          </a:solidFill>
                          <a:effectLst/>
                          <a:latin typeface="+mn-lt"/>
                          <a:ea typeface="+mn-ea"/>
                          <a:cs typeface="+mn-cs"/>
                        </a:rPr>
                        <a:t>(Reference next page) </a:t>
                      </a:r>
                      <a:endParaRPr lang="en-CA" sz="2400" u="none" kern="1200" dirty="0">
                        <a:solidFill>
                          <a:schemeClr val="dk1"/>
                        </a:solidFill>
                        <a:effectLst/>
                        <a:latin typeface="+mn-lt"/>
                        <a:ea typeface="+mn-ea"/>
                        <a:cs typeface="+mn-cs"/>
                      </a:endParaRPr>
                    </a:p>
                    <a:p>
                      <a:endParaRPr lang="en-CA" sz="2200" u="none" dirty="0"/>
                    </a:p>
                  </a:txBody>
                  <a:tcPr>
                    <a:solidFill>
                      <a:schemeClr val="accent3">
                        <a:lumMod val="20000"/>
                        <a:lumOff val="80000"/>
                      </a:schemeClr>
                    </a:solidFill>
                  </a:tcPr>
                </a:tc>
                <a:extLst>
                  <a:ext uri="{0D108BD9-81ED-4DB2-BD59-A6C34878D82A}">
                    <a16:rowId xmlns:a16="http://schemas.microsoft.com/office/drawing/2014/main" val="3854316445"/>
                  </a:ext>
                </a:extLst>
              </a:tr>
            </a:tbl>
          </a:graphicData>
        </a:graphic>
      </p:graphicFrame>
      <p:sp>
        <p:nvSpPr>
          <p:cNvPr id="6" name="TextBox 5">
            <a:extLst>
              <a:ext uri="{FF2B5EF4-FFF2-40B4-BE49-F238E27FC236}">
                <a16:creationId xmlns:a16="http://schemas.microsoft.com/office/drawing/2014/main" id="{C9F10E2D-3BBA-2131-7C04-DD2FEACC06C7}"/>
              </a:ext>
            </a:extLst>
          </p:cNvPr>
          <p:cNvSpPr txBox="1"/>
          <p:nvPr/>
        </p:nvSpPr>
        <p:spPr>
          <a:xfrm>
            <a:off x="758952" y="411480"/>
            <a:ext cx="10579608" cy="523220"/>
          </a:xfrm>
          <a:prstGeom prst="rect">
            <a:avLst/>
          </a:prstGeom>
          <a:noFill/>
        </p:spPr>
        <p:txBody>
          <a:bodyPr wrap="square" rtlCol="0">
            <a:spAutoFit/>
          </a:bodyPr>
          <a:lstStyle/>
          <a:p>
            <a:pPr algn="ctr"/>
            <a:r>
              <a:rPr lang="en-US" sz="2800" b="1" dirty="0"/>
              <a:t>5 Limitations in the Delivery of QAM Services</a:t>
            </a:r>
            <a:endParaRPr lang="en-CA" sz="2800" b="1" dirty="0"/>
          </a:p>
        </p:txBody>
      </p:sp>
    </p:spTree>
    <p:extLst>
      <p:ext uri="{BB962C8B-B14F-4D97-AF65-F5344CB8AC3E}">
        <p14:creationId xmlns:p14="http://schemas.microsoft.com/office/powerpoint/2010/main" val="2752997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January 11, 2016</a:t>
            </a:r>
          </a:p>
        </p:txBody>
      </p:sp>
      <p:sp>
        <p:nvSpPr>
          <p:cNvPr id="2" name="Rectangle 1"/>
          <p:cNvSpPr/>
          <p:nvPr/>
        </p:nvSpPr>
        <p:spPr>
          <a:xfrm>
            <a:off x="0" y="0"/>
            <a:ext cx="12192000" cy="584775"/>
          </a:xfrm>
          <a:prstGeom prst="rect">
            <a:avLst/>
          </a:prstGeom>
        </p:spPr>
        <p:txBody>
          <a:bodyPr wrap="square">
            <a:spAutoFit/>
          </a:bodyPr>
          <a:lstStyle/>
          <a:p>
            <a:pPr algn="ctr"/>
            <a:r>
              <a:rPr lang="en-US" sz="3200" b="1" i="1" dirty="0">
                <a:solidFill>
                  <a:srgbClr val="9A4E15"/>
                </a:solidFill>
              </a:rPr>
              <a:t>CCS Contributing and/or Trained Organizations &amp; Agencies </a:t>
            </a:r>
            <a:endParaRPr lang="en-CA" sz="3200" dirty="0">
              <a:solidFill>
                <a:srgbClr val="9A4E15"/>
              </a:solidFill>
            </a:endParaRPr>
          </a:p>
        </p:txBody>
      </p:sp>
      <p:sp>
        <p:nvSpPr>
          <p:cNvPr id="3" name="TextBox 2"/>
          <p:cNvSpPr txBox="1"/>
          <p:nvPr/>
        </p:nvSpPr>
        <p:spPr>
          <a:xfrm>
            <a:off x="1193773" y="629713"/>
            <a:ext cx="4782393" cy="6324808"/>
          </a:xfrm>
          <a:prstGeom prst="rect">
            <a:avLst/>
          </a:prstGeom>
          <a:noFill/>
        </p:spPr>
        <p:txBody>
          <a:bodyPr wrap="square" rtlCol="0">
            <a:spAutoFit/>
          </a:bodyPr>
          <a:lstStyle/>
          <a:p>
            <a:pPr marL="285750" lvl="0" indent="-285750">
              <a:lnSpc>
                <a:spcPct val="150000"/>
              </a:lnSpc>
              <a:buFont typeface="Wingdings" pitchFamily="2" charset="2"/>
              <a:buChar char="§"/>
            </a:pPr>
            <a:r>
              <a:rPr lang="en-US" b="1" dirty="0"/>
              <a:t>Autism Ontario</a:t>
            </a:r>
          </a:p>
          <a:p>
            <a:pPr marL="285750" lvl="0" indent="-285750">
              <a:lnSpc>
                <a:spcPct val="150000"/>
              </a:lnSpc>
              <a:buFont typeface="Wingdings" pitchFamily="2" charset="2"/>
              <a:buChar char="§"/>
            </a:pPr>
            <a:r>
              <a:rPr lang="en-US" b="1" dirty="0"/>
              <a:t>Community Living Ontario</a:t>
            </a:r>
          </a:p>
          <a:p>
            <a:pPr marL="285750" lvl="0" indent="-285750">
              <a:lnSpc>
                <a:spcPct val="150000"/>
              </a:lnSpc>
              <a:buFont typeface="Wingdings" pitchFamily="2" charset="2"/>
              <a:buChar char="§"/>
            </a:pPr>
            <a:r>
              <a:rPr lang="en-US" b="1" dirty="0"/>
              <a:t>L’Arche Daybreak</a:t>
            </a:r>
          </a:p>
          <a:p>
            <a:pPr marL="285750" lvl="0" indent="-285750">
              <a:lnSpc>
                <a:spcPct val="150000"/>
              </a:lnSpc>
              <a:buFont typeface="Wingdings" pitchFamily="2" charset="2"/>
              <a:buChar char="§"/>
            </a:pPr>
            <a:r>
              <a:rPr lang="en-US" b="1" dirty="0"/>
              <a:t>OASIS (Ontario Agencies Supporting Individuals with Special Needs)</a:t>
            </a:r>
          </a:p>
          <a:p>
            <a:pPr marL="285750" indent="-285750">
              <a:lnSpc>
                <a:spcPct val="150000"/>
              </a:lnSpc>
              <a:buFont typeface="Wingdings" pitchFamily="2" charset="2"/>
              <a:buChar char="§"/>
            </a:pPr>
            <a:r>
              <a:rPr lang="en-US" b="1" dirty="0"/>
              <a:t>Community Living Windsor</a:t>
            </a:r>
          </a:p>
          <a:p>
            <a:pPr marL="285750" indent="-285750">
              <a:lnSpc>
                <a:spcPct val="150000"/>
              </a:lnSpc>
              <a:buFont typeface="Wingdings" pitchFamily="2" charset="2"/>
              <a:buChar char="§"/>
            </a:pPr>
            <a:r>
              <a:rPr lang="en-US" b="1" dirty="0"/>
              <a:t>Community Living Cambridge</a:t>
            </a:r>
          </a:p>
          <a:p>
            <a:pPr marL="285750" lvl="0" indent="-285750">
              <a:lnSpc>
                <a:spcPct val="150000"/>
              </a:lnSpc>
              <a:buFont typeface="Wingdings" pitchFamily="2" charset="2"/>
              <a:buChar char="§"/>
            </a:pPr>
            <a:r>
              <a:rPr lang="en-US" b="1" dirty="0"/>
              <a:t>Rygiel Supports for Community Living</a:t>
            </a:r>
          </a:p>
          <a:p>
            <a:pPr marL="285750" lvl="0" indent="-285750">
              <a:lnSpc>
                <a:spcPct val="150000"/>
              </a:lnSpc>
              <a:buFont typeface="Wingdings" pitchFamily="2" charset="2"/>
              <a:buChar char="§"/>
            </a:pPr>
            <a:r>
              <a:rPr lang="en-US" b="1" dirty="0"/>
              <a:t>Community Living Oakville</a:t>
            </a:r>
          </a:p>
          <a:p>
            <a:pPr marL="285750" lvl="0" indent="-285750">
              <a:lnSpc>
                <a:spcPct val="150000"/>
              </a:lnSpc>
              <a:buFont typeface="Wingdings" pitchFamily="2" charset="2"/>
              <a:buChar char="§"/>
            </a:pPr>
            <a:r>
              <a:rPr lang="en-US" b="1" dirty="0"/>
              <a:t>London Health Sciences Centre</a:t>
            </a:r>
          </a:p>
          <a:p>
            <a:pPr marL="285750" lvl="0" indent="-285750">
              <a:lnSpc>
                <a:spcPct val="150000"/>
              </a:lnSpc>
              <a:buFont typeface="Wingdings" pitchFamily="2" charset="2"/>
              <a:buChar char="§"/>
            </a:pPr>
            <a:r>
              <a:rPr lang="en-US" b="1" dirty="0"/>
              <a:t>McMaster University</a:t>
            </a:r>
          </a:p>
          <a:p>
            <a:pPr marL="285750" lvl="0" indent="-285750">
              <a:lnSpc>
                <a:spcPct val="150000"/>
              </a:lnSpc>
              <a:buFont typeface="Wingdings" pitchFamily="2" charset="2"/>
              <a:buChar char="§"/>
            </a:pPr>
            <a:r>
              <a:rPr lang="en-US" b="1" dirty="0"/>
              <a:t>University of Toronto</a:t>
            </a:r>
          </a:p>
          <a:p>
            <a:pPr marL="285750" lvl="0" indent="-285750">
              <a:lnSpc>
                <a:spcPct val="150000"/>
              </a:lnSpc>
              <a:buFont typeface="Wingdings" pitchFamily="2" charset="2"/>
              <a:buChar char="§"/>
            </a:pPr>
            <a:r>
              <a:rPr lang="en-US" b="1" dirty="0"/>
              <a:t>Kerry’s Place</a:t>
            </a:r>
          </a:p>
          <a:p>
            <a:pPr marL="285750" indent="-285750">
              <a:lnSpc>
                <a:spcPct val="150000"/>
              </a:lnSpc>
              <a:buFont typeface="Wingdings" panose="05000000000000000000" pitchFamily="2" charset="2"/>
              <a:buChar char="§"/>
            </a:pPr>
            <a:r>
              <a:rPr lang="en-US" b="1" dirty="0"/>
              <a:t>Ministry of Education Special Needs Division</a:t>
            </a:r>
          </a:p>
          <a:p>
            <a:pPr marL="285750" indent="-285750">
              <a:lnSpc>
                <a:spcPct val="150000"/>
              </a:lnSpc>
              <a:buFont typeface="Wingdings" panose="05000000000000000000" pitchFamily="2" charset="2"/>
              <a:buChar char="§"/>
            </a:pPr>
            <a:r>
              <a:rPr lang="en-US" b="1" dirty="0"/>
              <a:t>Ongwanada</a:t>
            </a:r>
          </a:p>
        </p:txBody>
      </p:sp>
      <p:sp>
        <p:nvSpPr>
          <p:cNvPr id="5" name="TextBox 4"/>
          <p:cNvSpPr txBox="1"/>
          <p:nvPr/>
        </p:nvSpPr>
        <p:spPr>
          <a:xfrm>
            <a:off x="6111766" y="619080"/>
            <a:ext cx="5144813" cy="6697346"/>
          </a:xfrm>
          <a:prstGeom prst="rect">
            <a:avLst/>
          </a:prstGeom>
          <a:noFill/>
        </p:spPr>
        <p:txBody>
          <a:bodyPr wrap="square" rtlCol="0">
            <a:spAutoFit/>
          </a:bodyPr>
          <a:lstStyle/>
          <a:p>
            <a:pPr marL="285750" indent="-285750">
              <a:lnSpc>
                <a:spcPct val="150000"/>
              </a:lnSpc>
              <a:buFont typeface="Wingdings" pitchFamily="2" charset="2"/>
              <a:buChar char="§"/>
            </a:pPr>
            <a:r>
              <a:rPr lang="en-US" b="1" dirty="0"/>
              <a:t>Sunbeam Community </a:t>
            </a:r>
            <a:r>
              <a:rPr lang="en-US" b="1"/>
              <a:t>&amp; Developmental </a:t>
            </a:r>
            <a:r>
              <a:rPr lang="en-US" b="1" dirty="0"/>
              <a:t>Services</a:t>
            </a:r>
          </a:p>
          <a:p>
            <a:pPr marL="285750" indent="-285750">
              <a:lnSpc>
                <a:spcPct val="150000"/>
              </a:lnSpc>
              <a:buFont typeface="Wingdings" pitchFamily="2" charset="2"/>
              <a:buChar char="§"/>
            </a:pPr>
            <a:r>
              <a:rPr lang="en-US" b="1" dirty="0"/>
              <a:t>Crest Support Services</a:t>
            </a:r>
          </a:p>
          <a:p>
            <a:pPr marL="285750" indent="-285750">
              <a:lnSpc>
                <a:spcPct val="150000"/>
              </a:lnSpc>
              <a:buFont typeface="Wingdings" pitchFamily="2" charset="2"/>
              <a:buChar char="§"/>
            </a:pPr>
            <a:r>
              <a:rPr lang="en-US" b="1" dirty="0"/>
              <a:t>Norfolk Association for Community Living</a:t>
            </a:r>
          </a:p>
          <a:p>
            <a:pPr marL="285750" indent="-285750">
              <a:lnSpc>
                <a:spcPct val="150000"/>
              </a:lnSpc>
              <a:buFont typeface="Wingdings" pitchFamily="2" charset="2"/>
              <a:buChar char="§"/>
            </a:pPr>
            <a:r>
              <a:rPr lang="en-US" b="1" dirty="0"/>
              <a:t>Community Living Kincardine</a:t>
            </a:r>
          </a:p>
          <a:p>
            <a:pPr marL="285750" indent="-285750">
              <a:lnSpc>
                <a:spcPct val="150000"/>
              </a:lnSpc>
              <a:buFont typeface="Wingdings" pitchFamily="2" charset="2"/>
              <a:buChar char="§"/>
            </a:pPr>
            <a:r>
              <a:rPr lang="en-US" b="1" dirty="0"/>
              <a:t>Durham Association for Family Respite Services</a:t>
            </a:r>
          </a:p>
          <a:p>
            <a:pPr marL="285750" indent="-285750">
              <a:lnSpc>
                <a:spcPct val="150000"/>
              </a:lnSpc>
              <a:buFont typeface="Wingdings" pitchFamily="2" charset="2"/>
              <a:buChar char="§"/>
            </a:pPr>
            <a:r>
              <a:rPr lang="en-US" b="1" dirty="0"/>
              <a:t>Christian Horizons</a:t>
            </a:r>
            <a:endParaRPr lang="en-CA" b="1" dirty="0"/>
          </a:p>
          <a:p>
            <a:pPr marL="285750" indent="-285750">
              <a:lnSpc>
                <a:spcPct val="150000"/>
              </a:lnSpc>
              <a:buFont typeface="Wingdings" pitchFamily="2" charset="2"/>
              <a:buChar char="§"/>
            </a:pPr>
            <a:r>
              <a:rPr lang="en-US" b="1" dirty="0"/>
              <a:t>Community Living Burlington</a:t>
            </a:r>
            <a:endParaRPr lang="en-CA" b="1" dirty="0"/>
          </a:p>
          <a:p>
            <a:pPr marL="285750" indent="-285750">
              <a:lnSpc>
                <a:spcPct val="150000"/>
              </a:lnSpc>
              <a:buFont typeface="Wingdings" pitchFamily="2" charset="2"/>
              <a:buChar char="§"/>
            </a:pPr>
            <a:r>
              <a:rPr lang="en-US" b="1" dirty="0"/>
              <a:t>Parents for Community Living</a:t>
            </a:r>
            <a:endParaRPr lang="en-CA" b="1" dirty="0"/>
          </a:p>
          <a:p>
            <a:pPr marL="285750" indent="-285750">
              <a:lnSpc>
                <a:spcPct val="150000"/>
              </a:lnSpc>
              <a:buFont typeface="Wingdings" pitchFamily="2" charset="2"/>
              <a:buChar char="§"/>
            </a:pPr>
            <a:r>
              <a:rPr lang="en-US" b="1" dirty="0"/>
              <a:t>Extend-A-Family Toronto and Waterloo</a:t>
            </a:r>
            <a:endParaRPr lang="en-CA" b="1" dirty="0"/>
          </a:p>
          <a:p>
            <a:pPr marL="285750" indent="-285750">
              <a:lnSpc>
                <a:spcPct val="150000"/>
              </a:lnSpc>
              <a:buFont typeface="Wingdings" pitchFamily="2" charset="2"/>
              <a:buChar char="§"/>
            </a:pPr>
            <a:r>
              <a:rPr lang="en-US" b="1" dirty="0"/>
              <a:t>Community Living  Welland Pelham</a:t>
            </a:r>
          </a:p>
          <a:p>
            <a:pPr marL="285750" indent="-285750">
              <a:lnSpc>
                <a:spcPct val="150000"/>
              </a:lnSpc>
              <a:buFont typeface="Wingdings" pitchFamily="2" charset="2"/>
              <a:buChar char="§"/>
            </a:pPr>
            <a:r>
              <a:rPr lang="en-US" b="1" dirty="0"/>
              <a:t>Community Living St. Marys and Area</a:t>
            </a:r>
          </a:p>
          <a:p>
            <a:pPr marL="285750" indent="-285750">
              <a:lnSpc>
                <a:spcPct val="150000"/>
              </a:lnSpc>
              <a:buFont typeface="Wingdings" pitchFamily="2" charset="2"/>
              <a:buChar char="§"/>
            </a:pPr>
            <a:r>
              <a:rPr lang="en-US" b="1" dirty="0"/>
              <a:t>Community Living Chatham-Kent</a:t>
            </a:r>
          </a:p>
          <a:p>
            <a:pPr marL="285750" indent="-285750">
              <a:lnSpc>
                <a:spcPct val="150000"/>
              </a:lnSpc>
              <a:buFont typeface="Wingdings" pitchFamily="2" charset="2"/>
              <a:buChar char="§"/>
            </a:pPr>
            <a:r>
              <a:rPr lang="en-US" b="1" dirty="0"/>
              <a:t>Community Living Stratford and Area</a:t>
            </a:r>
          </a:p>
          <a:p>
            <a:pPr marL="285750" indent="-285750">
              <a:lnSpc>
                <a:spcPct val="150000"/>
              </a:lnSpc>
              <a:buFont typeface="Wingdings" pitchFamily="2" charset="2"/>
              <a:buChar char="§"/>
            </a:pPr>
            <a:r>
              <a:rPr lang="en-US" b="1" dirty="0"/>
              <a:t>Windsor-Essex Family Network</a:t>
            </a:r>
          </a:p>
          <a:p>
            <a:pPr marL="285750" indent="-285750">
              <a:lnSpc>
                <a:spcPct val="150000"/>
              </a:lnSpc>
              <a:buFont typeface="Wingdings" pitchFamily="2" charset="2"/>
              <a:buChar char="§"/>
            </a:pPr>
            <a:r>
              <a:rPr lang="en-US" b="1" dirty="0"/>
              <a:t>Community Living Prince Edward</a:t>
            </a:r>
          </a:p>
          <a:p>
            <a:pPr marL="285750" indent="-285750">
              <a:lnSpc>
                <a:spcPct val="150000"/>
              </a:lnSpc>
            </a:pPr>
            <a:endParaRPr lang="en-CA" dirty="0"/>
          </a:p>
        </p:txBody>
      </p:sp>
    </p:spTree>
    <p:extLst>
      <p:ext uri="{BB962C8B-B14F-4D97-AF65-F5344CB8AC3E}">
        <p14:creationId xmlns:p14="http://schemas.microsoft.com/office/powerpoint/2010/main" val="3063323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1000"/>
                                        <p:tgtEl>
                                          <p:spTgt spid="3">
                                            <p:txEl>
                                              <p:pRg st="0" end="0"/>
                                            </p:txEl>
                                          </p:spTgt>
                                        </p:tgtEl>
                                      </p:cBhvr>
                                    </p:animEffect>
                                    <p:anim calcmode="lin" valueType="num">
                                      <p:cBhvr>
                                        <p:cTn id="2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1000"/>
                                        <p:tgtEl>
                                          <p:spTgt spid="3">
                                            <p:txEl>
                                              <p:pRg st="1" end="1"/>
                                            </p:txEl>
                                          </p:spTgt>
                                        </p:tgtEl>
                                      </p:cBhvr>
                                    </p:animEffect>
                                    <p:anim calcmode="lin" valueType="num">
                                      <p:cBhvr>
                                        <p:cTn id="2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1000"/>
                                        <p:tgtEl>
                                          <p:spTgt spid="3">
                                            <p:txEl>
                                              <p:pRg st="8" end="8"/>
                                            </p:txEl>
                                          </p:spTgt>
                                        </p:tgtEl>
                                      </p:cBhvr>
                                    </p:animEffect>
                                    <p:anim calcmode="lin" valueType="num">
                                      <p:cBhvr>
                                        <p:cTn id="4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1000"/>
                                        <p:tgtEl>
                                          <p:spTgt spid="3">
                                            <p:txEl>
                                              <p:pRg st="9" end="9"/>
                                            </p:txEl>
                                          </p:spTgt>
                                        </p:tgtEl>
                                      </p:cBhvr>
                                    </p:animEffect>
                                    <p:anim calcmode="lin" valueType="num">
                                      <p:cBhvr>
                                        <p:cTn id="5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1000"/>
                                        <p:tgtEl>
                                          <p:spTgt spid="3">
                                            <p:txEl>
                                              <p:pRg st="10" end="10"/>
                                            </p:txEl>
                                          </p:spTgt>
                                        </p:tgtEl>
                                      </p:cBhvr>
                                    </p:animEffect>
                                    <p:anim calcmode="lin" valueType="num">
                                      <p:cBhvr>
                                        <p:cTn id="5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1000"/>
                                        <p:tgtEl>
                                          <p:spTgt spid="3">
                                            <p:txEl>
                                              <p:pRg st="11" end="11"/>
                                            </p:txEl>
                                          </p:spTgt>
                                        </p:tgtEl>
                                      </p:cBhvr>
                                    </p:animEffect>
                                    <p:anim calcmode="lin" valueType="num">
                                      <p:cBhvr>
                                        <p:cTn id="63"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fade">
                                      <p:cBhvr>
                                        <p:cTn id="67" dur="1000"/>
                                        <p:tgtEl>
                                          <p:spTgt spid="3">
                                            <p:txEl>
                                              <p:pRg st="12" end="12"/>
                                            </p:txEl>
                                          </p:spTgt>
                                        </p:tgtEl>
                                      </p:cBhvr>
                                    </p:animEffect>
                                    <p:anim calcmode="lin" valueType="num">
                                      <p:cBhvr>
                                        <p:cTn id="68"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12" end="12"/>
                                            </p:txEl>
                                          </p:spTgt>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fade">
                                      <p:cBhvr>
                                        <p:cTn id="72" dur="1000"/>
                                        <p:tgtEl>
                                          <p:spTgt spid="3">
                                            <p:txEl>
                                              <p:pRg st="13" end="13"/>
                                            </p:txEl>
                                          </p:spTgt>
                                        </p:tgtEl>
                                      </p:cBhvr>
                                    </p:animEffect>
                                    <p:anim calcmode="lin" valueType="num">
                                      <p:cBhvr>
                                        <p:cTn id="73"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74" dur="1000" fill="hold"/>
                                        <p:tgtEl>
                                          <p:spTgt spid="3">
                                            <p:txEl>
                                              <p:pRg st="13" end="13"/>
                                            </p:txEl>
                                          </p:spTgt>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5">
                                            <p:txEl>
                                              <p:pRg st="4" end="4"/>
                                            </p:txEl>
                                          </p:spTgt>
                                        </p:tgtEl>
                                        <p:attrNameLst>
                                          <p:attrName>style.visibility</p:attrName>
                                        </p:attrNameLst>
                                      </p:cBhvr>
                                      <p:to>
                                        <p:strVal val="visible"/>
                                      </p:to>
                                    </p:set>
                                    <p:animEffect transition="in" filter="fade">
                                      <p:cBhvr>
                                        <p:cTn id="77" dur="1000"/>
                                        <p:tgtEl>
                                          <p:spTgt spid="5">
                                            <p:txEl>
                                              <p:pRg st="4" end="4"/>
                                            </p:txEl>
                                          </p:spTgt>
                                        </p:tgtEl>
                                      </p:cBhvr>
                                    </p:animEffect>
                                    <p:anim calcmode="lin" valueType="num">
                                      <p:cBhvr>
                                        <p:cTn id="7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79" dur="1000" fill="hold"/>
                                        <p:tgtEl>
                                          <p:spTgt spid="5">
                                            <p:txEl>
                                              <p:pRg st="4" end="4"/>
                                            </p:txEl>
                                          </p:spTgt>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5">
                                            <p:txEl>
                                              <p:pRg st="3" end="3"/>
                                            </p:txEl>
                                          </p:spTgt>
                                        </p:tgtEl>
                                        <p:attrNameLst>
                                          <p:attrName>style.visibility</p:attrName>
                                        </p:attrNameLst>
                                      </p:cBhvr>
                                      <p:to>
                                        <p:strVal val="visible"/>
                                      </p:to>
                                    </p:set>
                                    <p:animEffect transition="in" filter="fade">
                                      <p:cBhvr>
                                        <p:cTn id="82" dur="1000"/>
                                        <p:tgtEl>
                                          <p:spTgt spid="5">
                                            <p:txEl>
                                              <p:pRg st="3" end="3"/>
                                            </p:txEl>
                                          </p:spTgt>
                                        </p:tgtEl>
                                      </p:cBhvr>
                                    </p:animEffect>
                                    <p:anim calcmode="lin" valueType="num">
                                      <p:cBhvr>
                                        <p:cTn id="8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84" dur="1000" fill="hold"/>
                                        <p:tgtEl>
                                          <p:spTgt spid="5">
                                            <p:txEl>
                                              <p:pRg st="3" end="3"/>
                                            </p:txEl>
                                          </p:spTgt>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5">
                                            <p:txEl>
                                              <p:pRg st="1" end="1"/>
                                            </p:txEl>
                                          </p:spTgt>
                                        </p:tgtEl>
                                        <p:attrNameLst>
                                          <p:attrName>style.visibility</p:attrName>
                                        </p:attrNameLst>
                                      </p:cBhvr>
                                      <p:to>
                                        <p:strVal val="visible"/>
                                      </p:to>
                                    </p:set>
                                    <p:animEffect transition="in" filter="fade">
                                      <p:cBhvr>
                                        <p:cTn id="87" dur="1000"/>
                                        <p:tgtEl>
                                          <p:spTgt spid="5">
                                            <p:txEl>
                                              <p:pRg st="1" end="1"/>
                                            </p:txEl>
                                          </p:spTgt>
                                        </p:tgtEl>
                                      </p:cBhvr>
                                    </p:animEffect>
                                    <p:anim calcmode="lin" valueType="num">
                                      <p:cBhvr>
                                        <p:cTn id="8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89" dur="1000" fill="hold"/>
                                        <p:tgtEl>
                                          <p:spTgt spid="5">
                                            <p:txEl>
                                              <p:pRg st="1" end="1"/>
                                            </p:txEl>
                                          </p:spTgt>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5">
                                            <p:txEl>
                                              <p:pRg st="0" end="0"/>
                                            </p:txEl>
                                          </p:spTgt>
                                        </p:tgtEl>
                                        <p:attrNameLst>
                                          <p:attrName>style.visibility</p:attrName>
                                        </p:attrNameLst>
                                      </p:cBhvr>
                                      <p:to>
                                        <p:strVal val="visible"/>
                                      </p:to>
                                    </p:set>
                                    <p:animEffect transition="in" filter="fade">
                                      <p:cBhvr>
                                        <p:cTn id="92" dur="1000"/>
                                        <p:tgtEl>
                                          <p:spTgt spid="5">
                                            <p:txEl>
                                              <p:pRg st="0" end="0"/>
                                            </p:txEl>
                                          </p:spTgt>
                                        </p:tgtEl>
                                      </p:cBhvr>
                                    </p:animEffect>
                                    <p:anim calcmode="lin" valueType="num">
                                      <p:cBhvr>
                                        <p:cTn id="9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4" dur="1000" fill="hold"/>
                                        <p:tgtEl>
                                          <p:spTgt spid="5">
                                            <p:txEl>
                                              <p:pRg st="0" end="0"/>
                                            </p:txEl>
                                          </p:spTgt>
                                        </p:tgtEl>
                                        <p:attrNameLst>
                                          <p:attrName>ppt_y</p:attrName>
                                        </p:attrNameLst>
                                      </p:cBhvr>
                                      <p:tavLst>
                                        <p:tav tm="0">
                                          <p:val>
                                            <p:strVal val="#ppt_y+.1"/>
                                          </p:val>
                                        </p:tav>
                                        <p:tav tm="100000">
                                          <p:val>
                                            <p:strVal val="#ppt_y"/>
                                          </p:val>
                                        </p:tav>
                                      </p:tavLst>
                                    </p:anim>
                                  </p:childTnLst>
                                </p:cTn>
                              </p:par>
                              <p:par>
                                <p:cTn id="95" presetID="42" presetClass="entr" presetSubtype="0" fill="hold" nodeType="withEffect">
                                  <p:stCondLst>
                                    <p:cond delay="0"/>
                                  </p:stCondLst>
                                  <p:childTnLst>
                                    <p:set>
                                      <p:cBhvr>
                                        <p:cTn id="96" dur="1" fill="hold">
                                          <p:stCondLst>
                                            <p:cond delay="0"/>
                                          </p:stCondLst>
                                        </p:cTn>
                                        <p:tgtEl>
                                          <p:spTgt spid="5">
                                            <p:txEl>
                                              <p:pRg st="2" end="2"/>
                                            </p:txEl>
                                          </p:spTgt>
                                        </p:tgtEl>
                                        <p:attrNameLst>
                                          <p:attrName>style.visibility</p:attrName>
                                        </p:attrNameLst>
                                      </p:cBhvr>
                                      <p:to>
                                        <p:strVal val="visible"/>
                                      </p:to>
                                    </p:set>
                                    <p:animEffect transition="in" filter="fade">
                                      <p:cBhvr>
                                        <p:cTn id="97" dur="1000"/>
                                        <p:tgtEl>
                                          <p:spTgt spid="5">
                                            <p:txEl>
                                              <p:pRg st="2" end="2"/>
                                            </p:txEl>
                                          </p:spTgt>
                                        </p:tgtEl>
                                      </p:cBhvr>
                                    </p:animEffect>
                                    <p:anim calcmode="lin" valueType="num">
                                      <p:cBhvr>
                                        <p:cTn id="9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99" dur="1000" fill="hold"/>
                                        <p:tgtEl>
                                          <p:spTgt spid="5">
                                            <p:txEl>
                                              <p:pRg st="2" end="2"/>
                                            </p:txEl>
                                          </p:spTgt>
                                        </p:tgtEl>
                                        <p:attrNameLst>
                                          <p:attrName>ppt_y</p:attrName>
                                        </p:attrNameLst>
                                      </p:cBhvr>
                                      <p:tavLst>
                                        <p:tav tm="0">
                                          <p:val>
                                            <p:strVal val="#ppt_y+.1"/>
                                          </p:val>
                                        </p:tav>
                                        <p:tav tm="100000">
                                          <p:val>
                                            <p:strVal val="#ppt_y"/>
                                          </p:val>
                                        </p:tav>
                                      </p:tavLst>
                                    </p:anim>
                                  </p:childTnLst>
                                </p:cTn>
                              </p:par>
                              <p:par>
                                <p:cTn id="100" presetID="42" presetClass="entr" presetSubtype="0" fill="hold" nodeType="withEffect">
                                  <p:stCondLst>
                                    <p:cond delay="0"/>
                                  </p:stCondLst>
                                  <p:childTnLst>
                                    <p:set>
                                      <p:cBhvr>
                                        <p:cTn id="101" dur="1" fill="hold">
                                          <p:stCondLst>
                                            <p:cond delay="0"/>
                                          </p:stCondLst>
                                        </p:cTn>
                                        <p:tgtEl>
                                          <p:spTgt spid="5">
                                            <p:txEl>
                                              <p:pRg st="5" end="5"/>
                                            </p:txEl>
                                          </p:spTgt>
                                        </p:tgtEl>
                                        <p:attrNameLst>
                                          <p:attrName>style.visibility</p:attrName>
                                        </p:attrNameLst>
                                      </p:cBhvr>
                                      <p:to>
                                        <p:strVal val="visible"/>
                                      </p:to>
                                    </p:set>
                                    <p:animEffect transition="in" filter="fade">
                                      <p:cBhvr>
                                        <p:cTn id="102" dur="1000"/>
                                        <p:tgtEl>
                                          <p:spTgt spid="5">
                                            <p:txEl>
                                              <p:pRg st="5" end="5"/>
                                            </p:txEl>
                                          </p:spTgt>
                                        </p:tgtEl>
                                      </p:cBhvr>
                                    </p:animEffect>
                                    <p:anim calcmode="lin" valueType="num">
                                      <p:cBhvr>
                                        <p:cTn id="10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104" dur="1000" fill="hold"/>
                                        <p:tgtEl>
                                          <p:spTgt spid="5">
                                            <p:txEl>
                                              <p:pRg st="5" end="5"/>
                                            </p:txEl>
                                          </p:spTgt>
                                        </p:tgtEl>
                                        <p:attrNameLst>
                                          <p:attrName>ppt_y</p:attrName>
                                        </p:attrNameLst>
                                      </p:cBhvr>
                                      <p:tavLst>
                                        <p:tav tm="0">
                                          <p:val>
                                            <p:strVal val="#ppt_y+.1"/>
                                          </p:val>
                                        </p:tav>
                                        <p:tav tm="100000">
                                          <p:val>
                                            <p:strVal val="#ppt_y"/>
                                          </p:val>
                                        </p:tav>
                                      </p:tavLst>
                                    </p:anim>
                                  </p:childTnLst>
                                </p:cTn>
                              </p:par>
                              <p:par>
                                <p:cTn id="105" presetID="42" presetClass="entr" presetSubtype="0" fill="hold" nodeType="withEffect">
                                  <p:stCondLst>
                                    <p:cond delay="0"/>
                                  </p:stCondLst>
                                  <p:childTnLst>
                                    <p:set>
                                      <p:cBhvr>
                                        <p:cTn id="106" dur="1" fill="hold">
                                          <p:stCondLst>
                                            <p:cond delay="0"/>
                                          </p:stCondLst>
                                        </p:cTn>
                                        <p:tgtEl>
                                          <p:spTgt spid="5">
                                            <p:txEl>
                                              <p:pRg st="6" end="6"/>
                                            </p:txEl>
                                          </p:spTgt>
                                        </p:tgtEl>
                                        <p:attrNameLst>
                                          <p:attrName>style.visibility</p:attrName>
                                        </p:attrNameLst>
                                      </p:cBhvr>
                                      <p:to>
                                        <p:strVal val="visible"/>
                                      </p:to>
                                    </p:set>
                                    <p:animEffect transition="in" filter="fade">
                                      <p:cBhvr>
                                        <p:cTn id="107" dur="1000"/>
                                        <p:tgtEl>
                                          <p:spTgt spid="5">
                                            <p:txEl>
                                              <p:pRg st="6" end="6"/>
                                            </p:txEl>
                                          </p:spTgt>
                                        </p:tgtEl>
                                      </p:cBhvr>
                                    </p:animEffect>
                                    <p:anim calcmode="lin" valueType="num">
                                      <p:cBhvr>
                                        <p:cTn id="108"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109" dur="1000" fill="hold"/>
                                        <p:tgtEl>
                                          <p:spTgt spid="5">
                                            <p:txEl>
                                              <p:pRg st="6" end="6"/>
                                            </p:txEl>
                                          </p:spTgt>
                                        </p:tgtEl>
                                        <p:attrNameLst>
                                          <p:attrName>ppt_y</p:attrName>
                                        </p:attrNameLst>
                                      </p:cBhvr>
                                      <p:tavLst>
                                        <p:tav tm="0">
                                          <p:val>
                                            <p:strVal val="#ppt_y+.1"/>
                                          </p:val>
                                        </p:tav>
                                        <p:tav tm="100000">
                                          <p:val>
                                            <p:strVal val="#ppt_y"/>
                                          </p:val>
                                        </p:tav>
                                      </p:tavLst>
                                    </p:anim>
                                  </p:childTnLst>
                                </p:cTn>
                              </p:par>
                              <p:par>
                                <p:cTn id="110" presetID="42" presetClass="entr" presetSubtype="0" fill="hold" nodeType="withEffect">
                                  <p:stCondLst>
                                    <p:cond delay="0"/>
                                  </p:stCondLst>
                                  <p:childTnLst>
                                    <p:set>
                                      <p:cBhvr>
                                        <p:cTn id="111" dur="1" fill="hold">
                                          <p:stCondLst>
                                            <p:cond delay="0"/>
                                          </p:stCondLst>
                                        </p:cTn>
                                        <p:tgtEl>
                                          <p:spTgt spid="5">
                                            <p:txEl>
                                              <p:pRg st="7" end="7"/>
                                            </p:txEl>
                                          </p:spTgt>
                                        </p:tgtEl>
                                        <p:attrNameLst>
                                          <p:attrName>style.visibility</p:attrName>
                                        </p:attrNameLst>
                                      </p:cBhvr>
                                      <p:to>
                                        <p:strVal val="visible"/>
                                      </p:to>
                                    </p:set>
                                    <p:animEffect transition="in" filter="fade">
                                      <p:cBhvr>
                                        <p:cTn id="112" dur="1000"/>
                                        <p:tgtEl>
                                          <p:spTgt spid="5">
                                            <p:txEl>
                                              <p:pRg st="7" end="7"/>
                                            </p:txEl>
                                          </p:spTgt>
                                        </p:tgtEl>
                                      </p:cBhvr>
                                    </p:animEffect>
                                    <p:anim calcmode="lin" valueType="num">
                                      <p:cBhvr>
                                        <p:cTn id="113"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114" dur="1000" fill="hold"/>
                                        <p:tgtEl>
                                          <p:spTgt spid="5">
                                            <p:txEl>
                                              <p:pRg st="7" end="7"/>
                                            </p:txEl>
                                          </p:spTgt>
                                        </p:tgtEl>
                                        <p:attrNameLst>
                                          <p:attrName>ppt_y</p:attrName>
                                        </p:attrNameLst>
                                      </p:cBhvr>
                                      <p:tavLst>
                                        <p:tav tm="0">
                                          <p:val>
                                            <p:strVal val="#ppt_y+.1"/>
                                          </p:val>
                                        </p:tav>
                                        <p:tav tm="100000">
                                          <p:val>
                                            <p:strVal val="#ppt_y"/>
                                          </p:val>
                                        </p:tav>
                                      </p:tavLst>
                                    </p:anim>
                                  </p:childTnLst>
                                </p:cTn>
                              </p:par>
                              <p:par>
                                <p:cTn id="115" presetID="42" presetClass="entr" presetSubtype="0" fill="hold" nodeType="withEffect">
                                  <p:stCondLst>
                                    <p:cond delay="0"/>
                                  </p:stCondLst>
                                  <p:childTnLst>
                                    <p:set>
                                      <p:cBhvr>
                                        <p:cTn id="116" dur="1" fill="hold">
                                          <p:stCondLst>
                                            <p:cond delay="0"/>
                                          </p:stCondLst>
                                        </p:cTn>
                                        <p:tgtEl>
                                          <p:spTgt spid="5">
                                            <p:txEl>
                                              <p:pRg st="8" end="8"/>
                                            </p:txEl>
                                          </p:spTgt>
                                        </p:tgtEl>
                                        <p:attrNameLst>
                                          <p:attrName>style.visibility</p:attrName>
                                        </p:attrNameLst>
                                      </p:cBhvr>
                                      <p:to>
                                        <p:strVal val="visible"/>
                                      </p:to>
                                    </p:set>
                                    <p:animEffect transition="in" filter="fade">
                                      <p:cBhvr>
                                        <p:cTn id="117" dur="1000"/>
                                        <p:tgtEl>
                                          <p:spTgt spid="5">
                                            <p:txEl>
                                              <p:pRg st="8" end="8"/>
                                            </p:txEl>
                                          </p:spTgt>
                                        </p:tgtEl>
                                      </p:cBhvr>
                                    </p:animEffect>
                                    <p:anim calcmode="lin" valueType="num">
                                      <p:cBhvr>
                                        <p:cTn id="118"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119" dur="1000" fill="hold"/>
                                        <p:tgtEl>
                                          <p:spTgt spid="5">
                                            <p:txEl>
                                              <p:pRg st="8" end="8"/>
                                            </p:txEl>
                                          </p:spTgt>
                                        </p:tgtEl>
                                        <p:attrNameLst>
                                          <p:attrName>ppt_y</p:attrName>
                                        </p:attrNameLst>
                                      </p:cBhvr>
                                      <p:tavLst>
                                        <p:tav tm="0">
                                          <p:val>
                                            <p:strVal val="#ppt_y+.1"/>
                                          </p:val>
                                        </p:tav>
                                        <p:tav tm="100000">
                                          <p:val>
                                            <p:strVal val="#ppt_y"/>
                                          </p:val>
                                        </p:tav>
                                      </p:tavLst>
                                    </p:anim>
                                  </p:childTnLst>
                                </p:cTn>
                              </p:par>
                              <p:par>
                                <p:cTn id="120" presetID="42" presetClass="entr" presetSubtype="0" fill="hold" nodeType="withEffect">
                                  <p:stCondLst>
                                    <p:cond delay="0"/>
                                  </p:stCondLst>
                                  <p:childTnLst>
                                    <p:set>
                                      <p:cBhvr>
                                        <p:cTn id="121" dur="1" fill="hold">
                                          <p:stCondLst>
                                            <p:cond delay="0"/>
                                          </p:stCondLst>
                                        </p:cTn>
                                        <p:tgtEl>
                                          <p:spTgt spid="5">
                                            <p:txEl>
                                              <p:pRg st="9" end="9"/>
                                            </p:txEl>
                                          </p:spTgt>
                                        </p:tgtEl>
                                        <p:attrNameLst>
                                          <p:attrName>style.visibility</p:attrName>
                                        </p:attrNameLst>
                                      </p:cBhvr>
                                      <p:to>
                                        <p:strVal val="visible"/>
                                      </p:to>
                                    </p:set>
                                    <p:animEffect transition="in" filter="fade">
                                      <p:cBhvr>
                                        <p:cTn id="122" dur="1000"/>
                                        <p:tgtEl>
                                          <p:spTgt spid="5">
                                            <p:txEl>
                                              <p:pRg st="9" end="9"/>
                                            </p:txEl>
                                          </p:spTgt>
                                        </p:tgtEl>
                                      </p:cBhvr>
                                    </p:animEffect>
                                    <p:anim calcmode="lin" valueType="num">
                                      <p:cBhvr>
                                        <p:cTn id="123"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124" dur="1000" fill="hold"/>
                                        <p:tgtEl>
                                          <p:spTgt spid="5">
                                            <p:txEl>
                                              <p:pRg st="9" end="9"/>
                                            </p:txEl>
                                          </p:spTgt>
                                        </p:tgtEl>
                                        <p:attrNameLst>
                                          <p:attrName>ppt_y</p:attrName>
                                        </p:attrNameLst>
                                      </p:cBhvr>
                                      <p:tavLst>
                                        <p:tav tm="0">
                                          <p:val>
                                            <p:strVal val="#ppt_y+.1"/>
                                          </p:val>
                                        </p:tav>
                                        <p:tav tm="100000">
                                          <p:val>
                                            <p:strVal val="#ppt_y"/>
                                          </p:val>
                                        </p:tav>
                                      </p:tavLst>
                                    </p:anim>
                                  </p:childTnLst>
                                </p:cTn>
                              </p:par>
                              <p:par>
                                <p:cTn id="125" presetID="42" presetClass="entr" presetSubtype="0" fill="hold" nodeType="withEffect">
                                  <p:stCondLst>
                                    <p:cond delay="0"/>
                                  </p:stCondLst>
                                  <p:childTnLst>
                                    <p:set>
                                      <p:cBhvr>
                                        <p:cTn id="126" dur="1" fill="hold">
                                          <p:stCondLst>
                                            <p:cond delay="0"/>
                                          </p:stCondLst>
                                        </p:cTn>
                                        <p:tgtEl>
                                          <p:spTgt spid="5">
                                            <p:txEl>
                                              <p:pRg st="10" end="10"/>
                                            </p:txEl>
                                          </p:spTgt>
                                        </p:tgtEl>
                                        <p:attrNameLst>
                                          <p:attrName>style.visibility</p:attrName>
                                        </p:attrNameLst>
                                      </p:cBhvr>
                                      <p:to>
                                        <p:strVal val="visible"/>
                                      </p:to>
                                    </p:set>
                                    <p:animEffect transition="in" filter="fade">
                                      <p:cBhvr>
                                        <p:cTn id="127" dur="1000"/>
                                        <p:tgtEl>
                                          <p:spTgt spid="5">
                                            <p:txEl>
                                              <p:pRg st="10" end="10"/>
                                            </p:txEl>
                                          </p:spTgt>
                                        </p:tgtEl>
                                      </p:cBhvr>
                                    </p:animEffect>
                                    <p:anim calcmode="lin" valueType="num">
                                      <p:cBhvr>
                                        <p:cTn id="128"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129" dur="1000" fill="hold"/>
                                        <p:tgtEl>
                                          <p:spTgt spid="5">
                                            <p:txEl>
                                              <p:pRg st="10" end="10"/>
                                            </p:txEl>
                                          </p:spTgt>
                                        </p:tgtEl>
                                        <p:attrNameLst>
                                          <p:attrName>ppt_y</p:attrName>
                                        </p:attrNameLst>
                                      </p:cBhvr>
                                      <p:tavLst>
                                        <p:tav tm="0">
                                          <p:val>
                                            <p:strVal val="#ppt_y+.1"/>
                                          </p:val>
                                        </p:tav>
                                        <p:tav tm="100000">
                                          <p:val>
                                            <p:strVal val="#ppt_y"/>
                                          </p:val>
                                        </p:tav>
                                      </p:tavLst>
                                    </p:anim>
                                  </p:childTnLst>
                                </p:cTn>
                              </p:par>
                              <p:par>
                                <p:cTn id="130" presetID="42" presetClass="entr" presetSubtype="0" fill="hold" nodeType="withEffect">
                                  <p:stCondLst>
                                    <p:cond delay="0"/>
                                  </p:stCondLst>
                                  <p:childTnLst>
                                    <p:set>
                                      <p:cBhvr>
                                        <p:cTn id="131" dur="1" fill="hold">
                                          <p:stCondLst>
                                            <p:cond delay="0"/>
                                          </p:stCondLst>
                                        </p:cTn>
                                        <p:tgtEl>
                                          <p:spTgt spid="5">
                                            <p:txEl>
                                              <p:pRg st="11" end="11"/>
                                            </p:txEl>
                                          </p:spTgt>
                                        </p:tgtEl>
                                        <p:attrNameLst>
                                          <p:attrName>style.visibility</p:attrName>
                                        </p:attrNameLst>
                                      </p:cBhvr>
                                      <p:to>
                                        <p:strVal val="visible"/>
                                      </p:to>
                                    </p:set>
                                    <p:animEffect transition="in" filter="fade">
                                      <p:cBhvr>
                                        <p:cTn id="132" dur="1000"/>
                                        <p:tgtEl>
                                          <p:spTgt spid="5">
                                            <p:txEl>
                                              <p:pRg st="11" end="11"/>
                                            </p:txEl>
                                          </p:spTgt>
                                        </p:tgtEl>
                                      </p:cBhvr>
                                    </p:animEffect>
                                    <p:anim calcmode="lin" valueType="num">
                                      <p:cBhvr>
                                        <p:cTn id="133"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134" dur="1000" fill="hold"/>
                                        <p:tgtEl>
                                          <p:spTgt spid="5">
                                            <p:txEl>
                                              <p:pRg st="11" end="11"/>
                                            </p:txEl>
                                          </p:spTgt>
                                        </p:tgtEl>
                                        <p:attrNameLst>
                                          <p:attrName>ppt_y</p:attrName>
                                        </p:attrNameLst>
                                      </p:cBhvr>
                                      <p:tavLst>
                                        <p:tav tm="0">
                                          <p:val>
                                            <p:strVal val="#ppt_y+.1"/>
                                          </p:val>
                                        </p:tav>
                                        <p:tav tm="100000">
                                          <p:val>
                                            <p:strVal val="#ppt_y"/>
                                          </p:val>
                                        </p:tav>
                                      </p:tavLst>
                                    </p:anim>
                                  </p:childTnLst>
                                </p:cTn>
                              </p:par>
                              <p:par>
                                <p:cTn id="135" presetID="42" presetClass="entr" presetSubtype="0" fill="hold" nodeType="withEffect">
                                  <p:stCondLst>
                                    <p:cond delay="0"/>
                                  </p:stCondLst>
                                  <p:childTnLst>
                                    <p:set>
                                      <p:cBhvr>
                                        <p:cTn id="136" dur="1" fill="hold">
                                          <p:stCondLst>
                                            <p:cond delay="0"/>
                                          </p:stCondLst>
                                        </p:cTn>
                                        <p:tgtEl>
                                          <p:spTgt spid="5">
                                            <p:txEl>
                                              <p:pRg st="12" end="12"/>
                                            </p:txEl>
                                          </p:spTgt>
                                        </p:tgtEl>
                                        <p:attrNameLst>
                                          <p:attrName>style.visibility</p:attrName>
                                        </p:attrNameLst>
                                      </p:cBhvr>
                                      <p:to>
                                        <p:strVal val="visible"/>
                                      </p:to>
                                    </p:set>
                                    <p:animEffect transition="in" filter="fade">
                                      <p:cBhvr>
                                        <p:cTn id="137" dur="1000"/>
                                        <p:tgtEl>
                                          <p:spTgt spid="5">
                                            <p:txEl>
                                              <p:pRg st="12" end="12"/>
                                            </p:txEl>
                                          </p:spTgt>
                                        </p:tgtEl>
                                      </p:cBhvr>
                                    </p:animEffect>
                                    <p:anim calcmode="lin" valueType="num">
                                      <p:cBhvr>
                                        <p:cTn id="138" dur="1000" fill="hold"/>
                                        <p:tgtEl>
                                          <p:spTgt spid="5">
                                            <p:txEl>
                                              <p:pRg st="12" end="12"/>
                                            </p:txEl>
                                          </p:spTgt>
                                        </p:tgtEl>
                                        <p:attrNameLst>
                                          <p:attrName>ppt_x</p:attrName>
                                        </p:attrNameLst>
                                      </p:cBhvr>
                                      <p:tavLst>
                                        <p:tav tm="0">
                                          <p:val>
                                            <p:strVal val="#ppt_x"/>
                                          </p:val>
                                        </p:tav>
                                        <p:tav tm="100000">
                                          <p:val>
                                            <p:strVal val="#ppt_x"/>
                                          </p:val>
                                        </p:tav>
                                      </p:tavLst>
                                    </p:anim>
                                    <p:anim calcmode="lin" valueType="num">
                                      <p:cBhvr>
                                        <p:cTn id="139" dur="1000" fill="hold"/>
                                        <p:tgtEl>
                                          <p:spTgt spid="5">
                                            <p:txEl>
                                              <p:pRg st="12" end="12"/>
                                            </p:txEl>
                                          </p:spTgt>
                                        </p:tgtEl>
                                        <p:attrNameLst>
                                          <p:attrName>ppt_y</p:attrName>
                                        </p:attrNameLst>
                                      </p:cBhvr>
                                      <p:tavLst>
                                        <p:tav tm="0">
                                          <p:val>
                                            <p:strVal val="#ppt_y+.1"/>
                                          </p:val>
                                        </p:tav>
                                        <p:tav tm="100000">
                                          <p:val>
                                            <p:strVal val="#ppt_y"/>
                                          </p:val>
                                        </p:tav>
                                      </p:tavLst>
                                    </p:anim>
                                  </p:childTnLst>
                                </p:cTn>
                              </p:par>
                              <p:par>
                                <p:cTn id="140" presetID="42" presetClass="entr" presetSubtype="0" fill="hold" nodeType="withEffect">
                                  <p:stCondLst>
                                    <p:cond delay="0"/>
                                  </p:stCondLst>
                                  <p:childTnLst>
                                    <p:set>
                                      <p:cBhvr>
                                        <p:cTn id="141" dur="1" fill="hold">
                                          <p:stCondLst>
                                            <p:cond delay="0"/>
                                          </p:stCondLst>
                                        </p:cTn>
                                        <p:tgtEl>
                                          <p:spTgt spid="5">
                                            <p:txEl>
                                              <p:pRg st="13" end="13"/>
                                            </p:txEl>
                                          </p:spTgt>
                                        </p:tgtEl>
                                        <p:attrNameLst>
                                          <p:attrName>style.visibility</p:attrName>
                                        </p:attrNameLst>
                                      </p:cBhvr>
                                      <p:to>
                                        <p:strVal val="visible"/>
                                      </p:to>
                                    </p:set>
                                    <p:animEffect transition="in" filter="fade">
                                      <p:cBhvr>
                                        <p:cTn id="142" dur="1000"/>
                                        <p:tgtEl>
                                          <p:spTgt spid="5">
                                            <p:txEl>
                                              <p:pRg st="13" end="13"/>
                                            </p:txEl>
                                          </p:spTgt>
                                        </p:tgtEl>
                                      </p:cBhvr>
                                    </p:animEffect>
                                    <p:anim calcmode="lin" valueType="num">
                                      <p:cBhvr>
                                        <p:cTn id="143" dur="1000" fill="hold"/>
                                        <p:tgtEl>
                                          <p:spTgt spid="5">
                                            <p:txEl>
                                              <p:pRg st="13" end="13"/>
                                            </p:txEl>
                                          </p:spTgt>
                                        </p:tgtEl>
                                        <p:attrNameLst>
                                          <p:attrName>ppt_x</p:attrName>
                                        </p:attrNameLst>
                                      </p:cBhvr>
                                      <p:tavLst>
                                        <p:tav tm="0">
                                          <p:val>
                                            <p:strVal val="#ppt_x"/>
                                          </p:val>
                                        </p:tav>
                                        <p:tav tm="100000">
                                          <p:val>
                                            <p:strVal val="#ppt_x"/>
                                          </p:val>
                                        </p:tav>
                                      </p:tavLst>
                                    </p:anim>
                                    <p:anim calcmode="lin" valueType="num">
                                      <p:cBhvr>
                                        <p:cTn id="144" dur="1000" fill="hold"/>
                                        <p:tgtEl>
                                          <p:spTgt spid="5">
                                            <p:txEl>
                                              <p:pRg st="13" end="13"/>
                                            </p:txEl>
                                          </p:spTgt>
                                        </p:tgtEl>
                                        <p:attrNameLst>
                                          <p:attrName>ppt_y</p:attrName>
                                        </p:attrNameLst>
                                      </p:cBhvr>
                                      <p:tavLst>
                                        <p:tav tm="0">
                                          <p:val>
                                            <p:strVal val="#ppt_y+.1"/>
                                          </p:val>
                                        </p:tav>
                                        <p:tav tm="100000">
                                          <p:val>
                                            <p:strVal val="#ppt_y"/>
                                          </p:val>
                                        </p:tav>
                                      </p:tavLst>
                                    </p:anim>
                                  </p:childTnLst>
                                </p:cTn>
                              </p:par>
                              <p:par>
                                <p:cTn id="145" presetID="42" presetClass="entr" presetSubtype="0" fill="hold" nodeType="withEffect">
                                  <p:stCondLst>
                                    <p:cond delay="0"/>
                                  </p:stCondLst>
                                  <p:childTnLst>
                                    <p:set>
                                      <p:cBhvr>
                                        <p:cTn id="146" dur="1" fill="hold">
                                          <p:stCondLst>
                                            <p:cond delay="0"/>
                                          </p:stCondLst>
                                        </p:cTn>
                                        <p:tgtEl>
                                          <p:spTgt spid="5">
                                            <p:txEl>
                                              <p:pRg st="14" end="14"/>
                                            </p:txEl>
                                          </p:spTgt>
                                        </p:tgtEl>
                                        <p:attrNameLst>
                                          <p:attrName>style.visibility</p:attrName>
                                        </p:attrNameLst>
                                      </p:cBhvr>
                                      <p:to>
                                        <p:strVal val="visible"/>
                                      </p:to>
                                    </p:set>
                                    <p:animEffect transition="in" filter="fade">
                                      <p:cBhvr>
                                        <p:cTn id="147" dur="1000"/>
                                        <p:tgtEl>
                                          <p:spTgt spid="5">
                                            <p:txEl>
                                              <p:pRg st="14" end="14"/>
                                            </p:txEl>
                                          </p:spTgt>
                                        </p:tgtEl>
                                      </p:cBhvr>
                                    </p:animEffect>
                                    <p:anim calcmode="lin" valueType="num">
                                      <p:cBhvr>
                                        <p:cTn id="148" dur="1000" fill="hold"/>
                                        <p:tgtEl>
                                          <p:spTgt spid="5">
                                            <p:txEl>
                                              <p:pRg st="14" end="14"/>
                                            </p:txEl>
                                          </p:spTgt>
                                        </p:tgtEl>
                                        <p:attrNameLst>
                                          <p:attrName>ppt_x</p:attrName>
                                        </p:attrNameLst>
                                      </p:cBhvr>
                                      <p:tavLst>
                                        <p:tav tm="0">
                                          <p:val>
                                            <p:strVal val="#ppt_x"/>
                                          </p:val>
                                        </p:tav>
                                        <p:tav tm="100000">
                                          <p:val>
                                            <p:strVal val="#ppt_x"/>
                                          </p:val>
                                        </p:tav>
                                      </p:tavLst>
                                    </p:anim>
                                    <p:anim calcmode="lin" valueType="num">
                                      <p:cBhvr>
                                        <p:cTn id="149" dur="1000" fill="hold"/>
                                        <p:tgtEl>
                                          <p:spTgt spid="5">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795"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rgbClr val="FFC000"/>
              </a:solidFill>
            </a:endParaRPr>
          </a:p>
        </p:txBody>
      </p:sp>
      <p:sp>
        <p:nvSpPr>
          <p:cNvPr id="45" name="Slide Number Placeholder 1"/>
          <p:cNvSpPr txBox="1">
            <a:spLocks/>
          </p:cNvSpPr>
          <p:nvPr/>
        </p:nvSpPr>
        <p:spPr>
          <a:xfrm>
            <a:off x="10516854" y="6356352"/>
            <a:ext cx="8362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a:pPr/>
              <a:t>30</a:t>
            </a:fld>
            <a:endParaRPr lang="en-CA" dirty="0"/>
          </a:p>
        </p:txBody>
      </p:sp>
      <p:pic>
        <p:nvPicPr>
          <p:cNvPr id="46" name="Picture 4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806" y="5241848"/>
            <a:ext cx="1500677" cy="1116155"/>
          </a:xfrm>
          <a:prstGeom prst="rect">
            <a:avLst/>
          </a:prstGeom>
        </p:spPr>
      </p:pic>
      <p:sp>
        <p:nvSpPr>
          <p:cNvPr id="42" name="TextBox 41"/>
          <p:cNvSpPr txBox="1"/>
          <p:nvPr/>
        </p:nvSpPr>
        <p:spPr>
          <a:xfrm>
            <a:off x="2308028" y="5830517"/>
            <a:ext cx="7496869" cy="923330"/>
          </a:xfrm>
          <a:prstGeom prst="rect">
            <a:avLst/>
          </a:prstGeom>
          <a:noFill/>
        </p:spPr>
        <p:txBody>
          <a:bodyPr wrap="square" rtlCol="0">
            <a:spAutoFit/>
          </a:bodyPr>
          <a:lstStyle/>
          <a:p>
            <a:pPr algn="ctr"/>
            <a:r>
              <a:rPr lang="en-US" b="1" dirty="0"/>
              <a:t>For </a:t>
            </a:r>
            <a:r>
              <a:rPr lang="en-US" b="1" u="sng" dirty="0"/>
              <a:t>Each</a:t>
            </a:r>
            <a:r>
              <a:rPr lang="en-US" b="1" dirty="0"/>
              <a:t> of the Many Roles and Responsibilities of Team Members, they have One of the above Levels of Development?</a:t>
            </a:r>
          </a:p>
          <a:p>
            <a:pPr algn="ctr"/>
            <a:r>
              <a:rPr lang="en-US" b="1" dirty="0"/>
              <a:t>Leaders must identify and help supporters to overcome their specific needs</a:t>
            </a:r>
          </a:p>
        </p:txBody>
      </p:sp>
      <p:grpSp>
        <p:nvGrpSpPr>
          <p:cNvPr id="3" name="Group 2"/>
          <p:cNvGrpSpPr/>
          <p:nvPr/>
        </p:nvGrpSpPr>
        <p:grpSpPr>
          <a:xfrm>
            <a:off x="1849990" y="1783181"/>
            <a:ext cx="8639835" cy="4072854"/>
            <a:chOff x="1849436" y="1354556"/>
            <a:chExt cx="8640960" cy="4072854"/>
          </a:xfrm>
        </p:grpSpPr>
        <p:sp>
          <p:nvSpPr>
            <p:cNvPr id="23" name="Rectangle 22"/>
            <p:cNvSpPr/>
            <p:nvPr/>
          </p:nvSpPr>
          <p:spPr>
            <a:xfrm>
              <a:off x="6047881" y="1482257"/>
              <a:ext cx="2197465" cy="1716373"/>
            </a:xfrm>
            <a:prstGeom prst="rect">
              <a:avLst/>
            </a:prstGeom>
            <a:solidFill>
              <a:srgbClr val="FFC000"/>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p:cNvSpPr/>
            <p:nvPr/>
          </p:nvSpPr>
          <p:spPr>
            <a:xfrm>
              <a:off x="3850416" y="1482257"/>
              <a:ext cx="2197465" cy="1716373"/>
            </a:xfrm>
            <a:prstGeom prst="rect">
              <a:avLst/>
            </a:prstGeom>
            <a:solidFill>
              <a:srgbClr val="FFFF00"/>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p:cNvSpPr/>
            <p:nvPr/>
          </p:nvSpPr>
          <p:spPr>
            <a:xfrm>
              <a:off x="6047882" y="3198630"/>
              <a:ext cx="2197465" cy="1716373"/>
            </a:xfrm>
            <a:prstGeom prst="rect">
              <a:avLst/>
            </a:prstGeom>
            <a:solidFill>
              <a:srgbClr val="FF0000"/>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3850417" y="3198630"/>
              <a:ext cx="2197465" cy="1716373"/>
            </a:xfrm>
            <a:prstGeom prst="rect">
              <a:avLst/>
            </a:prstGeom>
            <a:solidFill>
              <a:srgbClr val="00B050"/>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p:cNvSpPr txBox="1"/>
            <p:nvPr/>
          </p:nvSpPr>
          <p:spPr>
            <a:xfrm>
              <a:off x="1849436" y="5242744"/>
              <a:ext cx="8640960" cy="184666"/>
            </a:xfrm>
            <a:prstGeom prst="rect">
              <a:avLst/>
            </a:prstGeom>
            <a:noFill/>
          </p:spPr>
          <p:txBody>
            <a:bodyPr wrap="square" rtlCol="0">
              <a:spAutoFit/>
            </a:bodyPr>
            <a:lstStyle/>
            <a:p>
              <a:pPr algn="ctr"/>
              <a:r>
                <a:rPr lang="en-US" sz="600" dirty="0">
                  <a:latin typeface="Arial Narrow" panose="020B0606020202030204" pitchFamily="34" charset="0"/>
                </a:rPr>
                <a:t>Goal Setting • Action Planning • Showing How • Establishing Timelines • Clarifying Roles • Evaluating Work • Identifying Priorities</a:t>
              </a:r>
              <a:endParaRPr lang="en-CA" sz="600" dirty="0">
                <a:latin typeface="Arial Narrow" panose="020B0606020202030204" pitchFamily="34" charset="0"/>
              </a:endParaRPr>
            </a:p>
          </p:txBody>
        </p:sp>
        <p:sp>
          <p:nvSpPr>
            <p:cNvPr id="6" name="TextBox 5"/>
            <p:cNvSpPr txBox="1"/>
            <p:nvPr/>
          </p:nvSpPr>
          <p:spPr>
            <a:xfrm>
              <a:off x="5243881" y="2783979"/>
              <a:ext cx="804000" cy="461665"/>
            </a:xfrm>
            <a:prstGeom prst="rect">
              <a:avLst/>
            </a:prstGeom>
            <a:noFill/>
          </p:spPr>
          <p:txBody>
            <a:bodyPr wrap="square" rtlCol="0">
              <a:spAutoFit/>
            </a:bodyPr>
            <a:lstStyle/>
            <a:p>
              <a:pPr algn="ctr"/>
              <a:r>
                <a:rPr lang="en-CA" sz="2400" dirty="0">
                  <a:latin typeface="Arial Black" panose="020B0A04020102020204" pitchFamily="34" charset="0"/>
                </a:rPr>
                <a:t>D3</a:t>
              </a:r>
            </a:p>
          </p:txBody>
        </p:sp>
        <p:sp>
          <p:nvSpPr>
            <p:cNvPr id="11" name="TextBox 10"/>
            <p:cNvSpPr txBox="1"/>
            <p:nvPr/>
          </p:nvSpPr>
          <p:spPr>
            <a:xfrm>
              <a:off x="5243881" y="3223976"/>
              <a:ext cx="804000" cy="461665"/>
            </a:xfrm>
            <a:prstGeom prst="rect">
              <a:avLst/>
            </a:prstGeom>
            <a:noFill/>
          </p:spPr>
          <p:txBody>
            <a:bodyPr wrap="square" rtlCol="0">
              <a:spAutoFit/>
            </a:bodyPr>
            <a:lstStyle/>
            <a:p>
              <a:pPr algn="ctr"/>
              <a:r>
                <a:rPr lang="en-CA" sz="2400" dirty="0">
                  <a:latin typeface="Arial Black" panose="020B0A04020102020204" pitchFamily="34" charset="0"/>
                </a:rPr>
                <a:t>D4</a:t>
              </a:r>
            </a:p>
          </p:txBody>
        </p:sp>
        <p:sp>
          <p:nvSpPr>
            <p:cNvPr id="13" name="TextBox 12"/>
            <p:cNvSpPr txBox="1"/>
            <p:nvPr/>
          </p:nvSpPr>
          <p:spPr>
            <a:xfrm>
              <a:off x="6056457" y="2772918"/>
              <a:ext cx="804000" cy="461665"/>
            </a:xfrm>
            <a:prstGeom prst="rect">
              <a:avLst/>
            </a:prstGeom>
            <a:noFill/>
          </p:spPr>
          <p:txBody>
            <a:bodyPr wrap="square" rtlCol="0">
              <a:spAutoFit/>
            </a:bodyPr>
            <a:lstStyle/>
            <a:p>
              <a:pPr algn="ctr"/>
              <a:r>
                <a:rPr lang="en-CA" sz="2400" dirty="0">
                  <a:latin typeface="Arial Black" panose="020B0A04020102020204" pitchFamily="34" charset="0"/>
                </a:rPr>
                <a:t>D2</a:t>
              </a:r>
            </a:p>
          </p:txBody>
        </p:sp>
        <p:sp>
          <p:nvSpPr>
            <p:cNvPr id="14" name="TextBox 13"/>
            <p:cNvSpPr txBox="1"/>
            <p:nvPr/>
          </p:nvSpPr>
          <p:spPr>
            <a:xfrm>
              <a:off x="6056457" y="3194713"/>
              <a:ext cx="804000" cy="461665"/>
            </a:xfrm>
            <a:prstGeom prst="rect">
              <a:avLst/>
            </a:prstGeom>
            <a:noFill/>
          </p:spPr>
          <p:txBody>
            <a:bodyPr wrap="square" rtlCol="0">
              <a:spAutoFit/>
            </a:bodyPr>
            <a:lstStyle/>
            <a:p>
              <a:pPr algn="ctr"/>
              <a:r>
                <a:rPr lang="en-CA" sz="2400" dirty="0">
                  <a:latin typeface="Arial Black" panose="020B0A04020102020204" pitchFamily="34" charset="0"/>
                </a:rPr>
                <a:t>D1</a:t>
              </a:r>
            </a:p>
          </p:txBody>
        </p:sp>
        <p:sp>
          <p:nvSpPr>
            <p:cNvPr id="29" name="TextBox 28"/>
            <p:cNvSpPr txBox="1"/>
            <p:nvPr/>
          </p:nvSpPr>
          <p:spPr>
            <a:xfrm>
              <a:off x="3257996" y="4970783"/>
              <a:ext cx="677053" cy="276999"/>
            </a:xfrm>
            <a:prstGeom prst="rect">
              <a:avLst/>
            </a:prstGeom>
            <a:noFill/>
          </p:spPr>
          <p:txBody>
            <a:bodyPr wrap="square" rtlCol="0">
              <a:spAutoFit/>
            </a:bodyPr>
            <a:lstStyle/>
            <a:p>
              <a:pPr algn="r"/>
              <a:r>
                <a:rPr lang="en-CA" sz="1200" dirty="0"/>
                <a:t>LOW</a:t>
              </a:r>
            </a:p>
          </p:txBody>
        </p:sp>
        <p:sp>
          <p:nvSpPr>
            <p:cNvPr id="30" name="TextBox 29"/>
            <p:cNvSpPr txBox="1"/>
            <p:nvPr/>
          </p:nvSpPr>
          <p:spPr>
            <a:xfrm>
              <a:off x="8251262" y="4970783"/>
              <a:ext cx="677053" cy="276999"/>
            </a:xfrm>
            <a:prstGeom prst="rect">
              <a:avLst/>
            </a:prstGeom>
            <a:noFill/>
          </p:spPr>
          <p:txBody>
            <a:bodyPr wrap="square" rtlCol="0">
              <a:spAutoFit/>
            </a:bodyPr>
            <a:lstStyle/>
            <a:p>
              <a:r>
                <a:rPr lang="en-CA" sz="1200" dirty="0"/>
                <a:t>HIGH</a:t>
              </a:r>
            </a:p>
          </p:txBody>
        </p:sp>
        <p:cxnSp>
          <p:nvCxnSpPr>
            <p:cNvPr id="31" name="Straight Arrow Connector 30"/>
            <p:cNvCxnSpPr/>
            <p:nvPr/>
          </p:nvCxnSpPr>
          <p:spPr>
            <a:xfrm>
              <a:off x="3998523" y="5098483"/>
              <a:ext cx="4252739" cy="0"/>
            </a:xfrm>
            <a:prstGeom prst="straightConnector1">
              <a:avLst/>
            </a:prstGeom>
            <a:ln w="28575">
              <a:solidFill>
                <a:schemeClr val="tx1"/>
              </a:solidFill>
              <a:tailEnd type="arrow"/>
            </a:ln>
          </p:spPr>
          <p:style>
            <a:lnRef idx="1">
              <a:schemeClr val="dk1"/>
            </a:lnRef>
            <a:fillRef idx="0">
              <a:schemeClr val="dk1"/>
            </a:fillRef>
            <a:effectRef idx="0">
              <a:schemeClr val="dk1"/>
            </a:effectRef>
            <a:fontRef idx="minor">
              <a:schemeClr val="tx1"/>
            </a:fontRef>
          </p:style>
        </p:cxnSp>
        <p:sp>
          <p:nvSpPr>
            <p:cNvPr id="32" name="TextBox 31"/>
            <p:cNvSpPr txBox="1"/>
            <p:nvPr/>
          </p:nvSpPr>
          <p:spPr>
            <a:xfrm>
              <a:off x="5162207" y="4970783"/>
              <a:ext cx="2018988" cy="276999"/>
            </a:xfrm>
            <a:prstGeom prst="rect">
              <a:avLst/>
            </a:prstGeom>
            <a:solidFill>
              <a:schemeClr val="bg1"/>
            </a:solidFill>
          </p:spPr>
          <p:txBody>
            <a:bodyPr wrap="square" rtlCol="0">
              <a:spAutoFit/>
            </a:bodyPr>
            <a:lstStyle/>
            <a:p>
              <a:pPr algn="ctr"/>
              <a:r>
                <a:rPr lang="en-CA" sz="1200" dirty="0"/>
                <a:t>DIRECTIVE BEHAVIOR</a:t>
              </a:r>
            </a:p>
          </p:txBody>
        </p:sp>
        <p:sp>
          <p:nvSpPr>
            <p:cNvPr id="34" name="TextBox 33"/>
            <p:cNvSpPr txBox="1"/>
            <p:nvPr/>
          </p:nvSpPr>
          <p:spPr>
            <a:xfrm>
              <a:off x="3215680" y="1354556"/>
              <a:ext cx="677053" cy="276999"/>
            </a:xfrm>
            <a:prstGeom prst="rect">
              <a:avLst/>
            </a:prstGeom>
            <a:noFill/>
          </p:spPr>
          <p:txBody>
            <a:bodyPr wrap="square" rtlCol="0">
              <a:spAutoFit/>
            </a:bodyPr>
            <a:lstStyle/>
            <a:p>
              <a:pPr algn="r"/>
              <a:r>
                <a:rPr lang="en-CA" sz="1200" dirty="0"/>
                <a:t>HIGH</a:t>
              </a:r>
            </a:p>
          </p:txBody>
        </p:sp>
        <p:sp>
          <p:nvSpPr>
            <p:cNvPr id="35" name="TextBox 34"/>
            <p:cNvSpPr txBox="1"/>
            <p:nvPr/>
          </p:nvSpPr>
          <p:spPr>
            <a:xfrm rot="16200000">
              <a:off x="2777150" y="2967768"/>
              <a:ext cx="1583898" cy="461725"/>
            </a:xfrm>
            <a:prstGeom prst="rect">
              <a:avLst/>
            </a:prstGeom>
            <a:solidFill>
              <a:schemeClr val="bg1"/>
            </a:solidFill>
          </p:spPr>
          <p:txBody>
            <a:bodyPr wrap="square" rtlCol="0">
              <a:spAutoFit/>
            </a:bodyPr>
            <a:lstStyle/>
            <a:p>
              <a:pPr algn="ctr"/>
              <a:r>
                <a:rPr lang="en-CA" sz="1200" dirty="0"/>
                <a:t>SUPPORTIVE BEHAVIOR</a:t>
              </a:r>
            </a:p>
          </p:txBody>
        </p:sp>
        <p:sp>
          <p:nvSpPr>
            <p:cNvPr id="41" name="TextBox 40"/>
            <p:cNvSpPr txBox="1"/>
            <p:nvPr/>
          </p:nvSpPr>
          <p:spPr>
            <a:xfrm>
              <a:off x="4224104" y="1609958"/>
              <a:ext cx="1380941" cy="1200329"/>
            </a:xfrm>
            <a:prstGeom prst="rect">
              <a:avLst/>
            </a:prstGeom>
            <a:noFill/>
          </p:spPr>
          <p:txBody>
            <a:bodyPr wrap="square" rtlCol="0">
              <a:spAutoFit/>
            </a:bodyPr>
            <a:lstStyle/>
            <a:p>
              <a:pPr algn="ctr"/>
              <a:r>
                <a:rPr lang="en-US" sz="2400" b="1" dirty="0"/>
                <a:t>Can </a:t>
              </a:r>
            </a:p>
            <a:p>
              <a:pPr algn="ctr"/>
              <a:r>
                <a:rPr lang="en-US" sz="2400" b="1" dirty="0"/>
                <a:t>but Won’t</a:t>
              </a:r>
            </a:p>
          </p:txBody>
        </p:sp>
        <p:sp>
          <p:nvSpPr>
            <p:cNvPr id="49" name="TextBox 48"/>
            <p:cNvSpPr txBox="1"/>
            <p:nvPr/>
          </p:nvSpPr>
          <p:spPr>
            <a:xfrm>
              <a:off x="4236446" y="3565348"/>
              <a:ext cx="1425406" cy="1200329"/>
            </a:xfrm>
            <a:prstGeom prst="rect">
              <a:avLst/>
            </a:prstGeom>
            <a:noFill/>
          </p:spPr>
          <p:txBody>
            <a:bodyPr wrap="square" rtlCol="0">
              <a:spAutoFit/>
            </a:bodyPr>
            <a:lstStyle/>
            <a:p>
              <a:pPr algn="ctr"/>
              <a:r>
                <a:rPr lang="en-US" sz="2400" b="1" dirty="0"/>
                <a:t>Can </a:t>
              </a:r>
            </a:p>
            <a:p>
              <a:pPr algn="ctr"/>
              <a:r>
                <a:rPr lang="en-US" sz="2400" b="1" dirty="0"/>
                <a:t>and </a:t>
              </a:r>
            </a:p>
            <a:p>
              <a:pPr algn="ctr"/>
              <a:r>
                <a:rPr lang="en-US" sz="2400" b="1" dirty="0"/>
                <a:t>Will</a:t>
              </a:r>
            </a:p>
          </p:txBody>
        </p:sp>
        <p:sp>
          <p:nvSpPr>
            <p:cNvPr id="50" name="TextBox 49"/>
            <p:cNvSpPr txBox="1"/>
            <p:nvPr/>
          </p:nvSpPr>
          <p:spPr>
            <a:xfrm>
              <a:off x="6458457" y="1609958"/>
              <a:ext cx="1376312" cy="1200329"/>
            </a:xfrm>
            <a:prstGeom prst="rect">
              <a:avLst/>
            </a:prstGeom>
            <a:noFill/>
          </p:spPr>
          <p:txBody>
            <a:bodyPr wrap="square" rtlCol="0">
              <a:spAutoFit/>
            </a:bodyPr>
            <a:lstStyle/>
            <a:p>
              <a:pPr algn="ctr"/>
              <a:r>
                <a:rPr lang="en-US" sz="2400" b="1" dirty="0"/>
                <a:t>Can’t and Won’t</a:t>
              </a:r>
            </a:p>
          </p:txBody>
        </p:sp>
        <p:sp>
          <p:nvSpPr>
            <p:cNvPr id="51" name="TextBox 50"/>
            <p:cNvSpPr txBox="1"/>
            <p:nvPr/>
          </p:nvSpPr>
          <p:spPr>
            <a:xfrm>
              <a:off x="6440512" y="3572264"/>
              <a:ext cx="1412205" cy="1200329"/>
            </a:xfrm>
            <a:prstGeom prst="rect">
              <a:avLst/>
            </a:prstGeom>
            <a:noFill/>
          </p:spPr>
          <p:txBody>
            <a:bodyPr wrap="square" rtlCol="0">
              <a:spAutoFit/>
            </a:bodyPr>
            <a:lstStyle/>
            <a:p>
              <a:pPr algn="ctr"/>
              <a:r>
                <a:rPr lang="en-US" sz="2400" b="1" dirty="0"/>
                <a:t>Can’t </a:t>
              </a:r>
            </a:p>
            <a:p>
              <a:pPr algn="ctr"/>
              <a:r>
                <a:rPr lang="en-US" sz="2400" b="1" dirty="0"/>
                <a:t>but </a:t>
              </a:r>
            </a:p>
            <a:p>
              <a:pPr algn="ctr"/>
              <a:r>
                <a:rPr lang="en-US" sz="2400" b="1" dirty="0"/>
                <a:t>Will</a:t>
              </a:r>
            </a:p>
          </p:txBody>
        </p:sp>
        <p:cxnSp>
          <p:nvCxnSpPr>
            <p:cNvPr id="33" name="Straight Arrow Connector 32"/>
            <p:cNvCxnSpPr/>
            <p:nvPr/>
          </p:nvCxnSpPr>
          <p:spPr>
            <a:xfrm rot="16200000">
              <a:off x="2013013" y="3278096"/>
              <a:ext cx="3336279" cy="0"/>
            </a:xfrm>
            <a:prstGeom prst="straightConnector1">
              <a:avLst/>
            </a:prstGeom>
            <a:ln w="28575">
              <a:solidFill>
                <a:schemeClr val="tx1"/>
              </a:solidFill>
              <a:tailEnd type="arrow"/>
            </a:ln>
          </p:spPr>
          <p:style>
            <a:lnRef idx="1">
              <a:schemeClr val="dk1"/>
            </a:lnRef>
            <a:fillRef idx="0">
              <a:schemeClr val="dk1"/>
            </a:fillRef>
            <a:effectRef idx="0">
              <a:schemeClr val="dk1"/>
            </a:effectRef>
            <a:fontRef idx="minor">
              <a:schemeClr val="tx1"/>
            </a:fontRef>
          </p:style>
        </p:cxnSp>
      </p:grpSp>
      <p:sp>
        <p:nvSpPr>
          <p:cNvPr id="2" name="TextBox 1"/>
          <p:cNvSpPr txBox="1"/>
          <p:nvPr/>
        </p:nvSpPr>
        <p:spPr>
          <a:xfrm>
            <a:off x="2112688" y="823814"/>
            <a:ext cx="7966626" cy="1077218"/>
          </a:xfrm>
          <a:prstGeom prst="rect">
            <a:avLst/>
          </a:prstGeom>
          <a:noFill/>
        </p:spPr>
        <p:txBody>
          <a:bodyPr wrap="square" rtlCol="0">
            <a:spAutoFit/>
          </a:bodyPr>
          <a:lstStyle/>
          <a:p>
            <a:pPr algn="ctr"/>
            <a:r>
              <a:rPr lang="en-US" sz="3200" b="1" dirty="0">
                <a:solidFill>
                  <a:srgbClr val="9A4E15"/>
                </a:solidFill>
              </a:rPr>
              <a:t>Consider The Following Team Member (TM) Development Levels</a:t>
            </a:r>
          </a:p>
        </p:txBody>
      </p:sp>
      <p:pic>
        <p:nvPicPr>
          <p:cNvPr id="37" name="Picture 3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0711" y="244448"/>
            <a:ext cx="1330581" cy="708976"/>
          </a:xfrm>
          <a:prstGeom prst="rect">
            <a:avLst/>
          </a:prstGeom>
        </p:spPr>
      </p:pic>
    </p:spTree>
    <p:extLst>
      <p:ext uri="{BB962C8B-B14F-4D97-AF65-F5344CB8AC3E}">
        <p14:creationId xmlns:p14="http://schemas.microsoft.com/office/powerpoint/2010/main" val="34345226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EBBDB21-EA22-94A2-0492-6A1B7880743D}"/>
              </a:ext>
            </a:extLst>
          </p:cNvPr>
          <p:cNvSpPr/>
          <p:nvPr/>
        </p:nvSpPr>
        <p:spPr>
          <a:xfrm>
            <a:off x="0" y="0"/>
            <a:ext cx="12192000" cy="6858000"/>
          </a:xfrm>
          <a:prstGeom prst="rect">
            <a:avLst/>
          </a:prstGeom>
          <a:gradFill flip="none" rotWithShape="1">
            <a:gsLst>
              <a:gs pos="0">
                <a:schemeClr val="accent3">
                  <a:lumMod val="0"/>
                  <a:lumOff val="100000"/>
                </a:schemeClr>
              </a:gs>
              <a:gs pos="74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4" name="Picture 13" descr="A diagram of well being&#10;&#10;Description automatically generated">
            <a:extLst>
              <a:ext uri="{FF2B5EF4-FFF2-40B4-BE49-F238E27FC236}">
                <a16:creationId xmlns:a16="http://schemas.microsoft.com/office/drawing/2014/main" id="{2E953FE8-FE87-C446-E3B7-2967B487F6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5458" y="2835217"/>
            <a:ext cx="3247611" cy="1773359"/>
          </a:xfrm>
          <a:prstGeom prst="rect">
            <a:avLst/>
          </a:prstGeom>
        </p:spPr>
      </p:pic>
      <p:sp>
        <p:nvSpPr>
          <p:cNvPr id="2" name="Rectangle 1"/>
          <p:cNvSpPr/>
          <p:nvPr/>
        </p:nvSpPr>
        <p:spPr>
          <a:xfrm>
            <a:off x="335900" y="497942"/>
            <a:ext cx="11523307" cy="523220"/>
          </a:xfrm>
          <a:prstGeom prst="rect">
            <a:avLst/>
          </a:prstGeom>
        </p:spPr>
        <p:txBody>
          <a:bodyPr wrap="square">
            <a:spAutoFit/>
          </a:bodyPr>
          <a:lstStyle/>
          <a:p>
            <a:pPr algn="ctr">
              <a:spcAft>
                <a:spcPts val="1800"/>
              </a:spcAft>
            </a:pP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CCS</a:t>
            </a:r>
            <a:r>
              <a:rPr lang="en-US"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 Breaking the Recurring Cycles of Behaviour to Compliance to Behaviour</a:t>
            </a:r>
            <a:endParaRPr lang="en-CA" dirty="0">
              <a:ln w="0"/>
              <a:effectLst>
                <a:outerShdw blurRad="38100" dist="19050" dir="2700000" algn="tl" rotWithShape="0">
                  <a:schemeClr val="dk1">
                    <a:alpha val="40000"/>
                  </a:schemeClr>
                </a:outerShdw>
              </a:effectLst>
              <a:latin typeface="Arial Black" panose="020B0A04020102020204" pitchFamily="34" charset="0"/>
              <a:ea typeface="Ackbar" pitchFamily="2" charset="0"/>
            </a:endParaRPr>
          </a:p>
        </p:txBody>
      </p:sp>
      <p:grpSp>
        <p:nvGrpSpPr>
          <p:cNvPr id="18" name="Group 17">
            <a:extLst>
              <a:ext uri="{FF2B5EF4-FFF2-40B4-BE49-F238E27FC236}">
                <a16:creationId xmlns:a16="http://schemas.microsoft.com/office/drawing/2014/main" id="{DDFE98E7-0754-1B3F-5469-69D6ED572CD1}"/>
              </a:ext>
            </a:extLst>
          </p:cNvPr>
          <p:cNvGrpSpPr/>
          <p:nvPr/>
        </p:nvGrpSpPr>
        <p:grpSpPr>
          <a:xfrm>
            <a:off x="10123676" y="3037361"/>
            <a:ext cx="903205" cy="662906"/>
            <a:chOff x="9204760" y="3053265"/>
            <a:chExt cx="903205" cy="662906"/>
          </a:xfrm>
        </p:grpSpPr>
        <p:sp>
          <p:nvSpPr>
            <p:cNvPr id="5" name="Right Arrow 4"/>
            <p:cNvSpPr/>
            <p:nvPr/>
          </p:nvSpPr>
          <p:spPr>
            <a:xfrm>
              <a:off x="9388868" y="3462978"/>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6" name="TextBox 5"/>
            <p:cNvSpPr txBox="1"/>
            <p:nvPr/>
          </p:nvSpPr>
          <p:spPr>
            <a:xfrm>
              <a:off x="9204760" y="3053265"/>
              <a:ext cx="903205" cy="461665"/>
            </a:xfrm>
            <a:prstGeom prst="rect">
              <a:avLst/>
            </a:prstGeom>
            <a:noFill/>
          </p:spPr>
          <p:txBody>
            <a:bodyPr wrap="square" rtlCol="0">
              <a:spAutoFit/>
            </a:bodyPr>
            <a:lstStyle/>
            <a:p>
              <a:pPr algn="ctr"/>
              <a:r>
                <a:rPr lang="en-CA" sz="1200" b="1" i="1" dirty="0">
                  <a:latin typeface="Arial Narrow" panose="020B0606020202030204" pitchFamily="34" charset="0"/>
                </a:rPr>
                <a:t>Resulting</a:t>
              </a:r>
            </a:p>
            <a:p>
              <a:pPr algn="ctr"/>
              <a:r>
                <a:rPr lang="en-CA" sz="1200" b="1" i="1" dirty="0">
                  <a:latin typeface="Arial Narrow" panose="020B0606020202030204" pitchFamily="34" charset="0"/>
                </a:rPr>
                <a:t>In</a:t>
              </a:r>
            </a:p>
          </p:txBody>
        </p:sp>
      </p:grpSp>
      <p:grpSp>
        <p:nvGrpSpPr>
          <p:cNvPr id="25" name="Group 24">
            <a:extLst>
              <a:ext uri="{FF2B5EF4-FFF2-40B4-BE49-F238E27FC236}">
                <a16:creationId xmlns:a16="http://schemas.microsoft.com/office/drawing/2014/main" id="{FFACEE3D-D668-651D-1382-70AB47CAD517}"/>
              </a:ext>
            </a:extLst>
          </p:cNvPr>
          <p:cNvGrpSpPr/>
          <p:nvPr/>
        </p:nvGrpSpPr>
        <p:grpSpPr>
          <a:xfrm>
            <a:off x="10339354" y="1677053"/>
            <a:ext cx="2015231" cy="3304590"/>
            <a:chOff x="10339354" y="1677053"/>
            <a:chExt cx="2015231" cy="3304590"/>
          </a:xfrm>
        </p:grpSpPr>
        <p:sp>
          <p:nvSpPr>
            <p:cNvPr id="4" name="TextBox 3"/>
            <p:cNvSpPr txBox="1"/>
            <p:nvPr/>
          </p:nvSpPr>
          <p:spPr>
            <a:xfrm>
              <a:off x="10339354" y="1677053"/>
              <a:ext cx="2015231" cy="830997"/>
            </a:xfrm>
            <a:prstGeom prst="rect">
              <a:avLst/>
            </a:prstGeom>
            <a:noFill/>
          </p:spPr>
          <p:txBody>
            <a:bodyPr wrap="square" rtlCol="0">
              <a:spAutoFit/>
            </a:bodyPr>
            <a:lstStyle/>
            <a:p>
              <a:pPr algn="ctr"/>
              <a:r>
                <a:rPr lang="en-US" sz="1200" dirty="0">
                  <a:latin typeface="Arial Black" panose="020B0A04020102020204" pitchFamily="34" charset="0"/>
                </a:rPr>
                <a:t>BETTER AND </a:t>
              </a:r>
            </a:p>
            <a:p>
              <a:pPr algn="ctr"/>
              <a:r>
                <a:rPr lang="en-US" sz="1200" dirty="0">
                  <a:latin typeface="Arial Black" panose="020B0A04020102020204" pitchFamily="34" charset="0"/>
                </a:rPr>
                <a:t>BETTER</a:t>
              </a:r>
            </a:p>
            <a:p>
              <a:pPr algn="ctr"/>
              <a:r>
                <a:rPr lang="en-US" sz="1200" b="1" i="1" dirty="0">
                  <a:latin typeface="Arial Narrow" panose="020B0606020202030204" pitchFamily="34" charset="0"/>
                </a:rPr>
                <a:t>OPTIMAL LIVING</a:t>
              </a:r>
            </a:p>
            <a:p>
              <a:pPr algn="ctr"/>
              <a:r>
                <a:rPr lang="en-US" sz="1200" b="1" i="1" dirty="0">
                  <a:latin typeface="Arial Narrow" panose="020B0606020202030204" pitchFamily="34" charset="0"/>
                </a:rPr>
                <a:t>CONDITIONS</a:t>
              </a:r>
              <a:endParaRPr lang="en-CA" sz="1200" b="1" i="1" dirty="0">
                <a:latin typeface="Arial Narrow" panose="020B0606020202030204" pitchFamily="34" charset="0"/>
              </a:endParaRPr>
            </a:p>
          </p:txBody>
        </p:sp>
        <p:sp>
          <p:nvSpPr>
            <p:cNvPr id="7" name="TextBox 6"/>
            <p:cNvSpPr txBox="1"/>
            <p:nvPr/>
          </p:nvSpPr>
          <p:spPr>
            <a:xfrm>
              <a:off x="10889760" y="2519430"/>
              <a:ext cx="1040274" cy="2462213"/>
            </a:xfrm>
            <a:prstGeom prst="rect">
              <a:avLst/>
            </a:prstGeom>
            <a:solidFill>
              <a:srgbClr val="00B050"/>
            </a:solidFill>
          </p:spPr>
          <p:txBody>
            <a:bodyPr wrap="square" rtlCol="0">
              <a:spAutoFit/>
            </a:bodyPr>
            <a:lstStyle/>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Self </a:t>
              </a:r>
            </a:p>
            <a:p>
              <a:pPr algn="ctr"/>
              <a:r>
                <a:rPr lang="en-US" sz="1400" b="1" i="1" dirty="0">
                  <a:solidFill>
                    <a:schemeClr val="bg1"/>
                  </a:solidFill>
                  <a:latin typeface="Arial Narrow" panose="020B0606020202030204" pitchFamily="34" charset="0"/>
                </a:rPr>
                <a:t>Regulated </a:t>
              </a:r>
            </a:p>
            <a:p>
              <a:pPr algn="ctr"/>
              <a:r>
                <a:rPr lang="en-US" sz="1400" b="1" i="1" dirty="0">
                  <a:solidFill>
                    <a:schemeClr val="bg1"/>
                  </a:solidFill>
                  <a:latin typeface="Arial Narrow" panose="020B0606020202030204" pitchFamily="34" charset="0"/>
                </a:rPr>
                <a:t>Nervous System</a:t>
              </a:r>
            </a:p>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Relative </a:t>
              </a:r>
            </a:p>
            <a:p>
              <a:pPr algn="ctr"/>
              <a:r>
                <a:rPr lang="en-US" sz="1400" b="1" i="1" dirty="0">
                  <a:solidFill>
                    <a:schemeClr val="bg1"/>
                  </a:solidFill>
                  <a:latin typeface="Arial Narrow" panose="020B0606020202030204" pitchFamily="34" charset="0"/>
                </a:rPr>
                <a:t>Calm</a:t>
              </a:r>
            </a:p>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Well-being</a:t>
              </a:r>
              <a:r>
                <a:rPr lang="en-CA" sz="1400" dirty="0">
                  <a:solidFill>
                    <a:schemeClr val="bg1"/>
                  </a:solidFill>
                  <a:latin typeface="Arial Narrow" panose="020B0606020202030204" pitchFamily="34" charset="0"/>
                </a:rPr>
                <a:t>  </a:t>
              </a:r>
            </a:p>
            <a:p>
              <a:pPr algn="ctr"/>
              <a:endParaRPr lang="en-CA" sz="1400" dirty="0">
                <a:solidFill>
                  <a:schemeClr val="bg1"/>
                </a:solidFill>
                <a:latin typeface="Arial Narrow" panose="020B0606020202030204" pitchFamily="34" charset="0"/>
              </a:endParaRPr>
            </a:p>
          </p:txBody>
        </p:sp>
      </p:grpSp>
      <p:sp>
        <p:nvSpPr>
          <p:cNvPr id="26" name="TextBox 25"/>
          <p:cNvSpPr txBox="1"/>
          <p:nvPr/>
        </p:nvSpPr>
        <p:spPr>
          <a:xfrm>
            <a:off x="5359203" y="5780703"/>
            <a:ext cx="4179143" cy="646331"/>
          </a:xfrm>
          <a:prstGeom prst="rect">
            <a:avLst/>
          </a:prstGeom>
          <a:noFill/>
        </p:spPr>
        <p:txBody>
          <a:bodyPr wrap="square" rtlCol="0">
            <a:spAutoFit/>
          </a:bodyPr>
          <a:lstStyle/>
          <a:p>
            <a:r>
              <a:rPr lang="en-US" sz="1200" b="1" dirty="0">
                <a:latin typeface="Arial Narrow" panose="020B0606020202030204" pitchFamily="34" charset="0"/>
              </a:rPr>
              <a:t>Note: living and learning challenges become less, directly proportionate to the implementation of CCS interventions resulting in enhanced optimal living conditions.</a:t>
            </a:r>
            <a:endParaRPr lang="en-CA" sz="1200" b="1" dirty="0">
              <a:latin typeface="Arial Narrow" panose="020B0606020202030204" pitchFamily="34" charset="0"/>
            </a:endParaRPr>
          </a:p>
        </p:txBody>
      </p:sp>
      <p:grpSp>
        <p:nvGrpSpPr>
          <p:cNvPr id="23" name="Group 26"/>
          <p:cNvGrpSpPr/>
          <p:nvPr/>
        </p:nvGrpSpPr>
        <p:grpSpPr>
          <a:xfrm>
            <a:off x="4017893" y="3155964"/>
            <a:ext cx="903205" cy="639181"/>
            <a:chOff x="2684989" y="3121380"/>
            <a:chExt cx="903205" cy="639181"/>
          </a:xfrm>
        </p:grpSpPr>
        <p:sp>
          <p:nvSpPr>
            <p:cNvPr id="28" name="Right Arrow 27"/>
            <p:cNvSpPr/>
            <p:nvPr/>
          </p:nvSpPr>
          <p:spPr>
            <a:xfrm>
              <a:off x="2909184" y="3507368"/>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29" name="TextBox 28"/>
            <p:cNvSpPr txBox="1"/>
            <p:nvPr/>
          </p:nvSpPr>
          <p:spPr>
            <a:xfrm>
              <a:off x="2684989" y="3121380"/>
              <a:ext cx="903205" cy="276999"/>
            </a:xfrm>
            <a:prstGeom prst="rect">
              <a:avLst/>
            </a:prstGeom>
            <a:noFill/>
          </p:spPr>
          <p:txBody>
            <a:bodyPr wrap="square" rtlCol="0">
              <a:spAutoFit/>
            </a:bodyPr>
            <a:lstStyle/>
            <a:p>
              <a:pPr algn="ctr"/>
              <a:r>
                <a:rPr lang="en-CA" sz="1200" b="1" i="1" dirty="0">
                  <a:latin typeface="Arial Narrow" panose="020B0606020202030204" pitchFamily="34" charset="0"/>
                </a:rPr>
                <a:t>Causing</a:t>
              </a:r>
            </a:p>
          </p:txBody>
        </p:sp>
      </p:grpSp>
      <p:grpSp>
        <p:nvGrpSpPr>
          <p:cNvPr id="15" name="Group 26">
            <a:extLst>
              <a:ext uri="{FF2B5EF4-FFF2-40B4-BE49-F238E27FC236}">
                <a16:creationId xmlns:a16="http://schemas.microsoft.com/office/drawing/2014/main" id="{AB3C4D81-41F7-1C30-C247-359377D2FF0A}"/>
              </a:ext>
            </a:extLst>
          </p:cNvPr>
          <p:cNvGrpSpPr/>
          <p:nvPr/>
        </p:nvGrpSpPr>
        <p:grpSpPr>
          <a:xfrm>
            <a:off x="6314691" y="3191764"/>
            <a:ext cx="903205" cy="646331"/>
            <a:chOff x="2717404" y="3124299"/>
            <a:chExt cx="903205" cy="646331"/>
          </a:xfrm>
        </p:grpSpPr>
        <p:sp>
          <p:nvSpPr>
            <p:cNvPr id="16" name="Right Arrow 27">
              <a:extLst>
                <a:ext uri="{FF2B5EF4-FFF2-40B4-BE49-F238E27FC236}">
                  <a16:creationId xmlns:a16="http://schemas.microsoft.com/office/drawing/2014/main" id="{ECD0A826-EC3A-ED5C-ED72-CA09A5C7CAD3}"/>
                </a:ext>
              </a:extLst>
            </p:cNvPr>
            <p:cNvSpPr/>
            <p:nvPr/>
          </p:nvSpPr>
          <p:spPr>
            <a:xfrm>
              <a:off x="2909184" y="3507368"/>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17" name="TextBox 16">
              <a:extLst>
                <a:ext uri="{FF2B5EF4-FFF2-40B4-BE49-F238E27FC236}">
                  <a16:creationId xmlns:a16="http://schemas.microsoft.com/office/drawing/2014/main" id="{27D117BC-77D9-A86E-BDED-483885F22312}"/>
                </a:ext>
              </a:extLst>
            </p:cNvPr>
            <p:cNvSpPr txBox="1"/>
            <p:nvPr/>
          </p:nvSpPr>
          <p:spPr>
            <a:xfrm>
              <a:off x="2717404" y="3124299"/>
              <a:ext cx="903205" cy="646331"/>
            </a:xfrm>
            <a:prstGeom prst="rect">
              <a:avLst/>
            </a:prstGeom>
            <a:noFill/>
          </p:spPr>
          <p:txBody>
            <a:bodyPr wrap="square" rtlCol="0">
              <a:spAutoFit/>
            </a:bodyPr>
            <a:lstStyle/>
            <a:p>
              <a:pPr algn="ctr"/>
              <a:r>
                <a:rPr lang="en-CA" sz="1200" b="1" i="1" dirty="0">
                  <a:latin typeface="Arial Narrow" panose="020B0606020202030204" pitchFamily="34" charset="0"/>
                </a:rPr>
                <a:t>CCS</a:t>
              </a:r>
            </a:p>
            <a:p>
              <a:pPr algn="ctr"/>
              <a:r>
                <a:rPr lang="en-CA" sz="1200" b="1" i="1" dirty="0">
                  <a:latin typeface="Arial Narrow" panose="020B0606020202030204" pitchFamily="34" charset="0"/>
                </a:rPr>
                <a:t>Interventions</a:t>
              </a:r>
            </a:p>
          </p:txBody>
        </p:sp>
      </p:grpSp>
      <p:grpSp>
        <p:nvGrpSpPr>
          <p:cNvPr id="19" name="Group 18">
            <a:extLst>
              <a:ext uri="{FF2B5EF4-FFF2-40B4-BE49-F238E27FC236}">
                <a16:creationId xmlns:a16="http://schemas.microsoft.com/office/drawing/2014/main" id="{32B2D032-EC43-97CA-6DAF-8E78C4366C39}"/>
              </a:ext>
            </a:extLst>
          </p:cNvPr>
          <p:cNvGrpSpPr/>
          <p:nvPr/>
        </p:nvGrpSpPr>
        <p:grpSpPr>
          <a:xfrm>
            <a:off x="4795185" y="1888488"/>
            <a:ext cx="1591700" cy="3724096"/>
            <a:chOff x="5205419" y="2128886"/>
            <a:chExt cx="1591700" cy="3724096"/>
          </a:xfrm>
        </p:grpSpPr>
        <p:sp>
          <p:nvSpPr>
            <p:cNvPr id="20" name="TextBox 19">
              <a:extLst>
                <a:ext uri="{FF2B5EF4-FFF2-40B4-BE49-F238E27FC236}">
                  <a16:creationId xmlns:a16="http://schemas.microsoft.com/office/drawing/2014/main" id="{563AFD1A-4B67-A2B5-D4EE-143B16437674}"/>
                </a:ext>
              </a:extLst>
            </p:cNvPr>
            <p:cNvSpPr txBox="1"/>
            <p:nvPr/>
          </p:nvSpPr>
          <p:spPr>
            <a:xfrm>
              <a:off x="5205419" y="2128886"/>
              <a:ext cx="1591700" cy="3724096"/>
            </a:xfrm>
            <a:prstGeom prst="rect">
              <a:avLst/>
            </a:prstGeom>
            <a:solidFill>
              <a:schemeClr val="tx1"/>
            </a:solidFill>
          </p:spPr>
          <p:txBody>
            <a:bodyPr wrap="square" rtlCol="0">
              <a:spAutoFit/>
            </a:bodyPr>
            <a:lstStyle/>
            <a:p>
              <a:pPr algn="ctr"/>
              <a:r>
                <a:rPr lang="en-CA" b="1" dirty="0">
                  <a:solidFill>
                    <a:schemeClr val="bg1"/>
                  </a:solidFill>
                  <a:latin typeface="Arial Narrow" panose="020B0606020202030204" pitchFamily="34" charset="0"/>
                </a:rPr>
                <a:t>Anxiety</a:t>
              </a:r>
            </a:p>
            <a:p>
              <a:endParaRPr lang="en-CA" sz="1100" dirty="0">
                <a:solidFill>
                  <a:schemeClr val="bg1"/>
                </a:solidFill>
                <a:latin typeface="Arial Narrow" panose="020B0606020202030204" pitchFamily="34" charset="0"/>
              </a:endParaRPr>
            </a:p>
            <a:p>
              <a:endParaRPr lang="en-CA" sz="1100" dirty="0">
                <a:solidFill>
                  <a:schemeClr val="bg1"/>
                </a:solidFill>
                <a:latin typeface="Arial Narrow" panose="020B0606020202030204" pitchFamily="34" charset="0"/>
              </a:endParaRPr>
            </a:p>
            <a:p>
              <a:r>
                <a:rPr lang="en-CA" sz="1100" b="1" i="1" dirty="0">
                  <a:solidFill>
                    <a:schemeClr val="bg1"/>
                  </a:solidFill>
                  <a:latin typeface="Arial Narrow" panose="020B0606020202030204" pitchFamily="34" charset="0"/>
                </a:rPr>
                <a:t>• Hormone Dysregulation</a:t>
              </a:r>
            </a:p>
            <a:p>
              <a:pPr marL="171450" indent="-171450">
                <a:lnSpc>
                  <a:spcPts val="1200"/>
                </a:lnSpc>
                <a:buFontTx/>
                <a:buChar char="-"/>
              </a:pPr>
              <a:r>
                <a:rPr lang="en-US" sz="1100" b="1" i="1" dirty="0">
                  <a:solidFill>
                    <a:schemeClr val="bg1"/>
                  </a:solidFill>
                  <a:latin typeface="Arial Narrow" panose="020B0606020202030204" pitchFamily="34" charset="0"/>
                </a:rPr>
                <a:t>Cortisol</a:t>
              </a:r>
            </a:p>
            <a:p>
              <a:pPr marL="171450" indent="-171450">
                <a:lnSpc>
                  <a:spcPts val="1200"/>
                </a:lnSpc>
                <a:buFontTx/>
                <a:buChar char="-"/>
              </a:pPr>
              <a:r>
                <a:rPr lang="en-US" sz="1100" b="1" i="1" dirty="0">
                  <a:solidFill>
                    <a:schemeClr val="bg1"/>
                  </a:solidFill>
                  <a:latin typeface="Arial Narrow" panose="020B0606020202030204" pitchFamily="34" charset="0"/>
                </a:rPr>
                <a:t>Adrenalin</a:t>
              </a:r>
            </a:p>
            <a:p>
              <a:endParaRPr lang="en-CA" sz="1100" b="1" i="1" dirty="0">
                <a:solidFill>
                  <a:schemeClr val="bg1"/>
                </a:solidFill>
                <a:latin typeface="Arial Narrow" panose="020B0606020202030204" pitchFamily="34" charset="0"/>
              </a:endParaRPr>
            </a:p>
            <a:p>
              <a:r>
                <a:rPr lang="en-CA" sz="1100" b="1" i="1" dirty="0">
                  <a:solidFill>
                    <a:schemeClr val="bg1"/>
                  </a:solidFill>
                  <a:latin typeface="Arial Narrow" panose="020B0606020202030204" pitchFamily="34" charset="0"/>
                </a:rPr>
                <a:t>• Physical pain</a:t>
              </a:r>
            </a:p>
            <a:p>
              <a:endParaRPr lang="en-CA" sz="1100" b="1" i="1" dirty="0">
                <a:solidFill>
                  <a:schemeClr val="bg1"/>
                </a:solidFill>
                <a:latin typeface="Arial Narrow" panose="020B0606020202030204" pitchFamily="34" charset="0"/>
              </a:endParaRPr>
            </a:p>
            <a:p>
              <a:r>
                <a:rPr lang="en-CA" sz="1100" b="1" i="1" dirty="0">
                  <a:solidFill>
                    <a:schemeClr val="bg1"/>
                  </a:solidFill>
                  <a:latin typeface="Arial Narrow" panose="020B0606020202030204" pitchFamily="34" charset="0"/>
                </a:rPr>
                <a:t>• Sensory over/under</a:t>
              </a:r>
            </a:p>
            <a:p>
              <a:r>
                <a:rPr lang="en-CA" sz="1100" b="1" i="1" dirty="0">
                  <a:solidFill>
                    <a:schemeClr val="bg1"/>
                  </a:solidFill>
                  <a:latin typeface="Arial Narrow" panose="020B0606020202030204" pitchFamily="34" charset="0"/>
                </a:rPr>
                <a:t>   load</a:t>
              </a:r>
            </a:p>
            <a:p>
              <a:endParaRPr lang="en-CA" sz="1100" b="1" i="1" dirty="0">
                <a:solidFill>
                  <a:schemeClr val="bg1"/>
                </a:solidFill>
                <a:latin typeface="Arial Narrow" panose="020B0606020202030204" pitchFamily="34" charset="0"/>
              </a:endParaRPr>
            </a:p>
            <a:p>
              <a:r>
                <a:rPr lang="en-CA" sz="1100" b="1" i="1" dirty="0">
                  <a:solidFill>
                    <a:schemeClr val="bg1"/>
                  </a:solidFill>
                  <a:latin typeface="Arial Narrow" panose="020B0606020202030204" pitchFamily="34" charset="0"/>
                </a:rPr>
                <a:t>• Psychological distress</a:t>
              </a:r>
            </a:p>
            <a:p>
              <a:endParaRPr lang="en-CA" sz="1100" b="1" i="1" dirty="0">
                <a:solidFill>
                  <a:schemeClr val="bg1"/>
                </a:solidFill>
                <a:latin typeface="Arial Narrow" panose="020B0606020202030204" pitchFamily="34" charset="0"/>
              </a:endParaRPr>
            </a:p>
            <a:p>
              <a:r>
                <a:rPr lang="en-CA" sz="1100" b="1" i="1" dirty="0">
                  <a:solidFill>
                    <a:schemeClr val="bg1"/>
                  </a:solidFill>
                  <a:latin typeface="Arial Narrow" panose="020B0606020202030204" pitchFamily="34" charset="0"/>
                </a:rPr>
                <a:t>• Speech/hearing</a:t>
              </a:r>
            </a:p>
            <a:p>
              <a:r>
                <a:rPr lang="en-CA" sz="1100" b="1" i="1" dirty="0">
                  <a:solidFill>
                    <a:schemeClr val="bg1"/>
                  </a:solidFill>
                  <a:latin typeface="Arial Narrow" panose="020B0606020202030204" pitchFamily="34" charset="0"/>
                </a:rPr>
                <a:t>   limitations</a:t>
              </a:r>
            </a:p>
            <a:p>
              <a:endParaRPr lang="en-CA" sz="1100" b="1" i="1" dirty="0">
                <a:solidFill>
                  <a:schemeClr val="bg1"/>
                </a:solidFill>
                <a:latin typeface="Arial Narrow" panose="020B0606020202030204" pitchFamily="34" charset="0"/>
              </a:endParaRPr>
            </a:p>
            <a:p>
              <a:r>
                <a:rPr lang="en-CA" sz="1100" b="1" i="1" dirty="0">
                  <a:solidFill>
                    <a:schemeClr val="bg1"/>
                  </a:solidFill>
                  <a:latin typeface="Arial Narrow" panose="020B0606020202030204" pitchFamily="34" charset="0"/>
                </a:rPr>
                <a:t>• PTSD/Trauma</a:t>
              </a:r>
            </a:p>
            <a:p>
              <a:endParaRPr lang="en-CA" sz="1100" b="1" i="1" dirty="0">
                <a:solidFill>
                  <a:schemeClr val="bg1"/>
                </a:solidFill>
                <a:latin typeface="Arial Narrow" panose="020B0606020202030204" pitchFamily="34" charset="0"/>
              </a:endParaRPr>
            </a:p>
            <a:p>
              <a:r>
                <a:rPr lang="en-US" sz="1100" i="1" dirty="0">
                  <a:solidFill>
                    <a:schemeClr val="bg1"/>
                  </a:solidFill>
                  <a:latin typeface="Arial Narrow" panose="020B0606020202030204" pitchFamily="34" charset="0"/>
                </a:rPr>
                <a:t>•</a:t>
              </a:r>
              <a:r>
                <a:rPr lang="en-US" sz="1100" b="1" i="1" dirty="0">
                  <a:solidFill>
                    <a:schemeClr val="bg1"/>
                  </a:solidFill>
                  <a:latin typeface="Arial Narrow" panose="020B0606020202030204" pitchFamily="34" charset="0"/>
                </a:rPr>
                <a:t> Chronic Illness</a:t>
              </a:r>
              <a:endParaRPr lang="en-CA" sz="1100" b="1" i="1" dirty="0">
                <a:solidFill>
                  <a:schemeClr val="bg1"/>
                </a:solidFill>
                <a:latin typeface="Arial Narrow" panose="020B0606020202030204" pitchFamily="34" charset="0"/>
              </a:endParaRPr>
            </a:p>
            <a:p>
              <a:endParaRPr lang="en-CA" sz="1100" b="1" i="1" dirty="0">
                <a:latin typeface="Arial Narrow" panose="020B0606020202030204" pitchFamily="34" charset="0"/>
              </a:endParaRPr>
            </a:p>
          </p:txBody>
        </p:sp>
        <p:sp>
          <p:nvSpPr>
            <p:cNvPr id="21" name="Arrow: Down 20">
              <a:extLst>
                <a:ext uri="{FF2B5EF4-FFF2-40B4-BE49-F238E27FC236}">
                  <a16:creationId xmlns:a16="http://schemas.microsoft.com/office/drawing/2014/main" id="{4D76FB22-E236-401B-397E-5799EDF6C8DB}"/>
                </a:ext>
              </a:extLst>
            </p:cNvPr>
            <p:cNvSpPr/>
            <p:nvPr/>
          </p:nvSpPr>
          <p:spPr>
            <a:xfrm>
              <a:off x="5927408" y="2480013"/>
              <a:ext cx="53083" cy="195868"/>
            </a:xfrm>
            <a:prstGeom prst="down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9" name="Slide Number Placeholder 9">
            <a:extLst>
              <a:ext uri="{FF2B5EF4-FFF2-40B4-BE49-F238E27FC236}">
                <a16:creationId xmlns:a16="http://schemas.microsoft.com/office/drawing/2014/main" id="{97FDB4B6-FA98-37E3-3B67-3E5AE086ACD3}"/>
              </a:ext>
            </a:extLst>
          </p:cNvPr>
          <p:cNvSpPr>
            <a:spLocks noGrp="1"/>
          </p:cNvSpPr>
          <p:nvPr>
            <p:ph type="sldNum" sz="quarter" idx="12"/>
          </p:nvPr>
        </p:nvSpPr>
        <p:spPr>
          <a:xfrm>
            <a:off x="10572750" y="6492875"/>
            <a:ext cx="909008" cy="365125"/>
          </a:xfrm>
        </p:spPr>
        <p:txBody>
          <a:bodyPr/>
          <a:lstStyle/>
          <a:p>
            <a:fld id="{AFE74BE6-3F01-4C25-9B60-2EB5994FEE56}" type="slidenum">
              <a:rPr lang="en-CA" smtClean="0">
                <a:solidFill>
                  <a:prstClr val="black">
                    <a:tint val="75000"/>
                  </a:prstClr>
                </a:solidFill>
              </a:rPr>
              <a:pPr/>
              <a:t>31</a:t>
            </a:fld>
            <a:endParaRPr lang="en-CA" dirty="0">
              <a:solidFill>
                <a:prstClr val="black">
                  <a:tint val="75000"/>
                </a:prstClr>
              </a:solidFill>
            </a:endParaRPr>
          </a:p>
        </p:txBody>
      </p:sp>
      <p:sp>
        <p:nvSpPr>
          <p:cNvPr id="8" name="TextBox 7">
            <a:extLst>
              <a:ext uri="{FF2B5EF4-FFF2-40B4-BE49-F238E27FC236}">
                <a16:creationId xmlns:a16="http://schemas.microsoft.com/office/drawing/2014/main" id="{3A3A7004-CBAF-5762-7F6F-99DB83688DCA}"/>
              </a:ext>
            </a:extLst>
          </p:cNvPr>
          <p:cNvSpPr txBox="1"/>
          <p:nvPr/>
        </p:nvSpPr>
        <p:spPr>
          <a:xfrm>
            <a:off x="398347" y="1319647"/>
            <a:ext cx="3762792" cy="5016758"/>
          </a:xfrm>
          <a:prstGeom prst="rect">
            <a:avLst/>
          </a:prstGeom>
          <a:solidFill>
            <a:srgbClr val="FFFF00"/>
          </a:solidFill>
        </p:spPr>
        <p:txBody>
          <a:bodyPr wrap="square" rtlCol="0">
            <a:spAutoFit/>
          </a:bodyPr>
          <a:lstStyle/>
          <a:p>
            <a:pPr algn="ctr"/>
            <a:r>
              <a:rPr lang="en-US" sz="1200" b="1" i="1" dirty="0">
                <a:latin typeface="Arial Narrow" panose="020B0606020202030204" pitchFamily="34" charset="0"/>
              </a:rPr>
              <a:t>• </a:t>
            </a:r>
            <a:r>
              <a:rPr lang="en-US" sz="2000" b="1" dirty="0"/>
              <a:t>Biomedical Co-Occurring Conditions</a:t>
            </a:r>
            <a:endParaRPr lang="en-CA" sz="2000" b="1" dirty="0"/>
          </a:p>
          <a:p>
            <a:pPr algn="ctr"/>
            <a:endParaRPr lang="en-US" sz="2000" b="1" i="1" dirty="0">
              <a:latin typeface="Arial Narrow" panose="020B0606020202030204" pitchFamily="34" charset="0"/>
            </a:endParaRPr>
          </a:p>
          <a:p>
            <a:pPr algn="ctr"/>
            <a:r>
              <a:rPr lang="en-US" sz="2000" b="1" i="1" dirty="0">
                <a:latin typeface="Arial Narrow" panose="020B0606020202030204" pitchFamily="34" charset="0"/>
              </a:rPr>
              <a:t>• </a:t>
            </a:r>
            <a:r>
              <a:rPr lang="en-US" sz="2000" b="1" dirty="0"/>
              <a:t>Supporters</a:t>
            </a:r>
            <a:endParaRPr lang="en-CA" sz="2000" b="1" dirty="0"/>
          </a:p>
          <a:p>
            <a:pPr algn="ctr"/>
            <a:endParaRPr lang="en-US" sz="2000" b="1" i="1" dirty="0">
              <a:latin typeface="Arial Narrow" panose="020B0606020202030204" pitchFamily="34" charset="0"/>
            </a:endParaRPr>
          </a:p>
          <a:p>
            <a:pPr algn="ctr"/>
            <a:r>
              <a:rPr lang="en-US" sz="2000" b="1" i="1" dirty="0">
                <a:latin typeface="Arial Narrow" panose="020B0606020202030204" pitchFamily="34" charset="0"/>
              </a:rPr>
              <a:t>• </a:t>
            </a:r>
            <a:r>
              <a:rPr lang="en-US" sz="2000" b="1" dirty="0"/>
              <a:t>Primary Medical Conditions </a:t>
            </a:r>
            <a:endParaRPr lang="en-CA" sz="2000" b="1" dirty="0"/>
          </a:p>
          <a:p>
            <a:pPr algn="ctr"/>
            <a:endParaRPr lang="en-US" sz="2000" b="1" i="1" dirty="0">
              <a:latin typeface="Arial Narrow" panose="020B0606020202030204" pitchFamily="34" charset="0"/>
            </a:endParaRPr>
          </a:p>
          <a:p>
            <a:pPr algn="ctr"/>
            <a:r>
              <a:rPr lang="en-US" sz="2000" b="1" i="1" dirty="0">
                <a:latin typeface="Arial Narrow" panose="020B0606020202030204" pitchFamily="34" charset="0"/>
              </a:rPr>
              <a:t>• </a:t>
            </a:r>
            <a:r>
              <a:rPr lang="en-US" sz="2000" b="1" dirty="0"/>
              <a:t>Mental Health Disorders</a:t>
            </a:r>
            <a:endParaRPr lang="en-CA" sz="2000" b="1" dirty="0"/>
          </a:p>
          <a:p>
            <a:pPr algn="ctr"/>
            <a:endParaRPr lang="en-US" sz="2000" b="1" i="1" dirty="0">
              <a:latin typeface="Arial Narrow" panose="020B0606020202030204" pitchFamily="34" charset="0"/>
            </a:endParaRPr>
          </a:p>
          <a:p>
            <a:pPr algn="ctr"/>
            <a:r>
              <a:rPr lang="en-US" sz="2000" b="1" i="1" dirty="0">
                <a:latin typeface="Arial Narrow" panose="020B0606020202030204" pitchFamily="34" charset="0"/>
              </a:rPr>
              <a:t>• </a:t>
            </a:r>
            <a:r>
              <a:rPr lang="en-US" sz="2000" b="1" dirty="0"/>
              <a:t>Physical Pain </a:t>
            </a:r>
          </a:p>
          <a:p>
            <a:pPr algn="ctr"/>
            <a:r>
              <a:rPr lang="en-US" sz="2000" b="1" dirty="0"/>
              <a:t>Prevention and Management</a:t>
            </a:r>
            <a:endParaRPr lang="en-CA" sz="2000" b="1" dirty="0"/>
          </a:p>
          <a:p>
            <a:pPr algn="ctr"/>
            <a:endParaRPr lang="en-US" sz="2000" b="1" i="1" dirty="0">
              <a:latin typeface="Arial Narrow" panose="020B0606020202030204" pitchFamily="34" charset="0"/>
            </a:endParaRPr>
          </a:p>
          <a:p>
            <a:pPr algn="ctr"/>
            <a:r>
              <a:rPr lang="en-US" sz="2000" b="1" i="1" dirty="0">
                <a:latin typeface="Arial Narrow" panose="020B0606020202030204" pitchFamily="34" charset="0"/>
              </a:rPr>
              <a:t>• </a:t>
            </a:r>
            <a:r>
              <a:rPr lang="en-US" sz="2000" b="1" dirty="0"/>
              <a:t>Environmental Challenges</a:t>
            </a:r>
            <a:endParaRPr lang="en-CA" sz="2000" b="1" dirty="0"/>
          </a:p>
          <a:p>
            <a:pPr algn="ctr"/>
            <a:endParaRPr lang="en-US" sz="2000" b="1" i="1" dirty="0">
              <a:latin typeface="Arial Narrow" panose="020B0606020202030204" pitchFamily="34" charset="0"/>
            </a:endParaRPr>
          </a:p>
          <a:p>
            <a:pPr algn="ctr"/>
            <a:r>
              <a:rPr lang="en-US" sz="2000" b="1" i="1" dirty="0">
                <a:latin typeface="Arial Narrow" panose="020B0606020202030204" pitchFamily="34" charset="0"/>
              </a:rPr>
              <a:t>   • </a:t>
            </a:r>
            <a:r>
              <a:rPr lang="en-US" sz="2000" b="1" dirty="0"/>
              <a:t>Opportunities to Live a Complete Life</a:t>
            </a:r>
            <a:r>
              <a:rPr lang="en-US" sz="1200" b="1" i="1" dirty="0">
                <a:latin typeface="Arial Narrow" panose="020B0606020202030204" pitchFamily="34" charset="0"/>
              </a:rPr>
              <a:t>   </a:t>
            </a:r>
          </a:p>
        </p:txBody>
      </p:sp>
    </p:spTree>
    <p:extLst>
      <p:ext uri="{BB962C8B-B14F-4D97-AF65-F5344CB8AC3E}">
        <p14:creationId xmlns:p14="http://schemas.microsoft.com/office/powerpoint/2010/main" val="2509720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0-#ppt_w/2"/>
                                          </p:val>
                                        </p:tav>
                                        <p:tav tm="100000">
                                          <p:val>
                                            <p:strVal val="#ppt_x"/>
                                          </p:val>
                                        </p:tav>
                                      </p:tavLst>
                                    </p:anim>
                                    <p:anim calcmode="lin" valueType="num">
                                      <p:cBhvr additive="base">
                                        <p:cTn id="14" dur="500" fill="hold"/>
                                        <p:tgtEl>
                                          <p:spTgt spid="19"/>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0-#ppt_w/2"/>
                                          </p:val>
                                        </p:tav>
                                        <p:tav tm="100000">
                                          <p:val>
                                            <p:strVal val="#ppt_x"/>
                                          </p:val>
                                        </p:tav>
                                      </p:tavLst>
                                    </p:anim>
                                    <p:anim calcmode="lin" valueType="num">
                                      <p:cBhvr additive="base">
                                        <p:cTn id="1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heel(1)">
                                      <p:cBhvr>
                                        <p:cTn id="23" dur="20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additive="base">
                                        <p:cTn id="28" dur="500" fill="hold"/>
                                        <p:tgtEl>
                                          <p:spTgt spid="18"/>
                                        </p:tgtEl>
                                        <p:attrNameLst>
                                          <p:attrName>ppt_x</p:attrName>
                                        </p:attrNameLst>
                                      </p:cBhvr>
                                      <p:tavLst>
                                        <p:tav tm="0">
                                          <p:val>
                                            <p:strVal val="0-#ppt_w/2"/>
                                          </p:val>
                                        </p:tav>
                                        <p:tav tm="100000">
                                          <p:val>
                                            <p:strVal val="#ppt_x"/>
                                          </p:val>
                                        </p:tav>
                                      </p:tavLst>
                                    </p:anim>
                                    <p:anim calcmode="lin" valueType="num">
                                      <p:cBhvr additive="base">
                                        <p:cTn id="29"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25"/>
                                        </p:tgtEl>
                                        <p:attrNameLst>
                                          <p:attrName>style.visibility</p:attrName>
                                        </p:attrNameLst>
                                      </p:cBhvr>
                                      <p:to>
                                        <p:strVal val="visible"/>
                                      </p:to>
                                    </p:set>
                                    <p:anim calcmode="lin" valueType="num">
                                      <p:cBhvr additive="base">
                                        <p:cTn id="34" dur="500" fill="hold"/>
                                        <p:tgtEl>
                                          <p:spTgt spid="25"/>
                                        </p:tgtEl>
                                        <p:attrNameLst>
                                          <p:attrName>ppt_x</p:attrName>
                                        </p:attrNameLst>
                                      </p:cBhvr>
                                      <p:tavLst>
                                        <p:tav tm="0">
                                          <p:val>
                                            <p:strVal val="0-#ppt_w/2"/>
                                          </p:val>
                                        </p:tav>
                                        <p:tav tm="100000">
                                          <p:val>
                                            <p:strVal val="#ppt_x"/>
                                          </p:val>
                                        </p:tav>
                                      </p:tavLst>
                                    </p:anim>
                                    <p:anim calcmode="lin" valueType="num">
                                      <p:cBhvr additive="base">
                                        <p:cTn id="35"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1162089" y="1090876"/>
            <a:ext cx="9250738" cy="4832092"/>
          </a:xfrm>
          <a:prstGeom prst="rect">
            <a:avLst/>
          </a:prstGeom>
          <a:noFill/>
        </p:spPr>
        <p:txBody>
          <a:bodyPr wrap="square" rtlCol="0">
            <a:spAutoFit/>
          </a:bodyPr>
          <a:lstStyle/>
          <a:p>
            <a:pPr marL="514350" indent="-514350" algn="just"/>
            <a:r>
              <a:rPr lang="en-CA" sz="2800" b="1" dirty="0"/>
              <a:t>Behavioural Interventions Are Often Necessary</a:t>
            </a:r>
          </a:p>
          <a:p>
            <a:pPr marL="514350" indent="-514350" algn="just"/>
            <a:endParaRPr lang="en-CA" sz="2800" dirty="0"/>
          </a:p>
          <a:p>
            <a:pPr marL="514350" indent="-514350" algn="just">
              <a:buFont typeface="Arial" pitchFamily="34" charset="0"/>
              <a:buChar char="•"/>
            </a:pPr>
            <a:r>
              <a:rPr lang="en-CA" sz="2800" dirty="0"/>
              <a:t>Behavioural interventions such as ABA and IBI that follow the Behaviour Analyst Board Standards for Certification are useful and often necessary complements to the fully integrated biomedical support and supporter development process.  </a:t>
            </a:r>
          </a:p>
          <a:p>
            <a:pPr marL="514350" indent="-514350" algn="just"/>
            <a:endParaRPr lang="en-CA" sz="2800" dirty="0"/>
          </a:p>
          <a:p>
            <a:pPr marL="514350" indent="-514350" algn="just">
              <a:buFont typeface="Arial" pitchFamily="34" charset="0"/>
              <a:buChar char="•"/>
            </a:pPr>
            <a:r>
              <a:rPr lang="en-CA" sz="2800" dirty="0"/>
              <a:t>The more complete the integrated process, the greater the potential for ABA/IBI to enhance well-being and prevent and manage anxiety and aggression.</a:t>
            </a:r>
            <a:endParaRPr lang="en-CA" sz="2800" b="1" dirty="0">
              <a:solidFill>
                <a:srgbClr val="797805"/>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08399"/>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32</a:t>
            </a:fld>
            <a:endParaRPr lang="en-CA" sz="1400" dirty="0">
              <a:solidFill>
                <a:prstClr val="black">
                  <a:tint val="75000"/>
                </a:prstClr>
              </a:solidFill>
            </a:endParaRPr>
          </a:p>
        </p:txBody>
      </p:sp>
    </p:spTree>
    <p:extLst>
      <p:ext uri="{BB962C8B-B14F-4D97-AF65-F5344CB8AC3E}">
        <p14:creationId xmlns:p14="http://schemas.microsoft.com/office/powerpoint/2010/main" val="194022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90;g26c702a11f4_0_21">
            <a:extLst>
              <a:ext uri="{FF2B5EF4-FFF2-40B4-BE49-F238E27FC236}">
                <a16:creationId xmlns:a16="http://schemas.microsoft.com/office/drawing/2014/main" id="{DE0B57A1-DFE5-1655-DF51-0D3EC5C6DE84}"/>
              </a:ext>
            </a:extLst>
          </p:cNvPr>
          <p:cNvSpPr/>
          <p:nvPr/>
        </p:nvSpPr>
        <p:spPr>
          <a:xfrm>
            <a:off x="0" y="0"/>
            <a:ext cx="12192000" cy="6858000"/>
          </a:xfrm>
          <a:prstGeom prst="rect">
            <a:avLst/>
          </a:prstGeom>
          <a:gradFill>
            <a:gsLst>
              <a:gs pos="0">
                <a:srgbClr val="FFFFFF"/>
              </a:gs>
              <a:gs pos="35000">
                <a:srgbClr val="FFFFFF"/>
              </a:gs>
              <a:gs pos="100000">
                <a:srgbClr val="D5DAC4"/>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800" dirty="0">
                <a:solidFill>
                  <a:schemeClr val="lt1"/>
                </a:solidFill>
                <a:latin typeface="Calibri"/>
                <a:ea typeface="Calibri"/>
                <a:cs typeface="Calibri"/>
                <a:sym typeface="Calibri"/>
              </a:rPr>
              <a:t>January 11, 2016</a:t>
            </a:r>
            <a:endParaRPr dirty="0"/>
          </a:p>
        </p:txBody>
      </p:sp>
      <p:pic>
        <p:nvPicPr>
          <p:cNvPr id="6" name="Google Shape;294;g26c702a11f4_0_21">
            <a:extLst>
              <a:ext uri="{FF2B5EF4-FFF2-40B4-BE49-F238E27FC236}">
                <a16:creationId xmlns:a16="http://schemas.microsoft.com/office/drawing/2014/main" id="{1BBACD0D-C6A9-B976-65A6-2AED16F901C0}"/>
              </a:ext>
            </a:extLst>
          </p:cNvPr>
          <p:cNvPicPr preferRelativeResize="0"/>
          <p:nvPr/>
        </p:nvPicPr>
        <p:blipFill rotWithShape="1">
          <a:blip r:embed="rId2">
            <a:alphaModFix/>
          </a:blip>
          <a:srcRect/>
          <a:stretch/>
        </p:blipFill>
        <p:spPr>
          <a:xfrm>
            <a:off x="10477113" y="5229664"/>
            <a:ext cx="1500874" cy="1116156"/>
          </a:xfrm>
          <a:prstGeom prst="rect">
            <a:avLst/>
          </a:prstGeom>
          <a:noFill/>
          <a:ln>
            <a:noFill/>
          </a:ln>
        </p:spPr>
      </p:pic>
      <p:sp>
        <p:nvSpPr>
          <p:cNvPr id="7" name="Slide Number Placeholder 9">
            <a:extLst>
              <a:ext uri="{FF2B5EF4-FFF2-40B4-BE49-F238E27FC236}">
                <a16:creationId xmlns:a16="http://schemas.microsoft.com/office/drawing/2014/main" id="{BD778093-9CAC-C206-6F54-437415FC8C90}"/>
              </a:ext>
            </a:extLst>
          </p:cNvPr>
          <p:cNvSpPr txBox="1">
            <a:spLocks/>
          </p:cNvSpPr>
          <p:nvPr/>
        </p:nvSpPr>
        <p:spPr>
          <a:xfrm>
            <a:off x="10572750" y="6492875"/>
            <a:ext cx="90900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mtClean="0">
                <a:solidFill>
                  <a:prstClr val="black">
                    <a:tint val="75000"/>
                  </a:prstClr>
                </a:solidFill>
              </a:rPr>
              <a:pPr/>
              <a:t>33</a:t>
            </a:fld>
            <a:endParaRPr lang="en-CA" dirty="0">
              <a:solidFill>
                <a:prstClr val="black">
                  <a:tint val="75000"/>
                </a:prstClr>
              </a:solidFill>
            </a:endParaRPr>
          </a:p>
        </p:txBody>
      </p:sp>
      <p:sp>
        <p:nvSpPr>
          <p:cNvPr id="3" name="TextBox 2">
            <a:extLst>
              <a:ext uri="{FF2B5EF4-FFF2-40B4-BE49-F238E27FC236}">
                <a16:creationId xmlns:a16="http://schemas.microsoft.com/office/drawing/2014/main" id="{B158CBF0-6E79-5CFB-D87A-2510AFC4735C}"/>
              </a:ext>
            </a:extLst>
          </p:cNvPr>
          <p:cNvSpPr txBox="1"/>
          <p:nvPr/>
        </p:nvSpPr>
        <p:spPr>
          <a:xfrm>
            <a:off x="1185949" y="683052"/>
            <a:ext cx="10010274" cy="1877437"/>
          </a:xfrm>
          <a:prstGeom prst="rect">
            <a:avLst/>
          </a:prstGeom>
          <a:noFill/>
        </p:spPr>
        <p:txBody>
          <a:bodyPr wrap="square" rtlCol="0">
            <a:spAutoFit/>
          </a:bodyPr>
          <a:lstStyle/>
          <a:p>
            <a:r>
              <a:rPr lang="en-US" sz="4000" b="1" dirty="0">
                <a:solidFill>
                  <a:srgbClr val="9A4E15"/>
                </a:solidFill>
              </a:rPr>
              <a:t>Advocacy – </a:t>
            </a:r>
          </a:p>
          <a:p>
            <a:r>
              <a:rPr lang="en-US" sz="3600" dirty="0"/>
              <a:t>People with moderate to high risk of ASA will require advocacy with the following service professionals:</a:t>
            </a:r>
          </a:p>
        </p:txBody>
      </p:sp>
      <p:sp>
        <p:nvSpPr>
          <p:cNvPr id="5" name="TextBox 4">
            <a:extLst>
              <a:ext uri="{FF2B5EF4-FFF2-40B4-BE49-F238E27FC236}">
                <a16:creationId xmlns:a16="http://schemas.microsoft.com/office/drawing/2014/main" id="{63522D72-279D-88FE-2626-E03C58A41BBC}"/>
              </a:ext>
            </a:extLst>
          </p:cNvPr>
          <p:cNvSpPr txBox="1"/>
          <p:nvPr/>
        </p:nvSpPr>
        <p:spPr>
          <a:xfrm>
            <a:off x="5778336" y="2751176"/>
            <a:ext cx="4381664" cy="261084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800" dirty="0"/>
              <a:t>Dietitians</a:t>
            </a:r>
          </a:p>
          <a:p>
            <a:pPr marL="285750" indent="-285750">
              <a:lnSpc>
                <a:spcPct val="150000"/>
              </a:lnSpc>
              <a:buFont typeface="Arial" panose="020B0604020202020204" pitchFamily="34" charset="0"/>
              <a:buChar char="•"/>
            </a:pPr>
            <a:r>
              <a:rPr lang="en-US" sz="2800" dirty="0"/>
              <a:t>OT Sensory Specialist</a:t>
            </a:r>
          </a:p>
          <a:p>
            <a:pPr marL="285750" indent="-285750">
              <a:lnSpc>
                <a:spcPct val="150000"/>
              </a:lnSpc>
              <a:buFont typeface="Arial" panose="020B0604020202020204" pitchFamily="34" charset="0"/>
              <a:buChar char="•"/>
            </a:pPr>
            <a:r>
              <a:rPr lang="en-US" sz="2800" dirty="0"/>
              <a:t>Behavioural Therapist</a:t>
            </a:r>
          </a:p>
          <a:p>
            <a:pPr marL="285750" indent="-285750">
              <a:lnSpc>
                <a:spcPct val="150000"/>
              </a:lnSpc>
              <a:buFont typeface="Arial" panose="020B0604020202020204" pitchFamily="34" charset="0"/>
              <a:buChar char="•"/>
            </a:pPr>
            <a:r>
              <a:rPr lang="en-US" sz="2800" dirty="0"/>
              <a:t>Speech and Language</a:t>
            </a:r>
            <a:endParaRPr lang="en-CA" sz="2800" dirty="0"/>
          </a:p>
        </p:txBody>
      </p:sp>
      <p:sp>
        <p:nvSpPr>
          <p:cNvPr id="8" name="TextBox 7">
            <a:extLst>
              <a:ext uri="{FF2B5EF4-FFF2-40B4-BE49-F238E27FC236}">
                <a16:creationId xmlns:a16="http://schemas.microsoft.com/office/drawing/2014/main" id="{48B4C8C0-8519-323A-527D-1F37AF461B82}"/>
              </a:ext>
            </a:extLst>
          </p:cNvPr>
          <p:cNvSpPr txBox="1"/>
          <p:nvPr/>
        </p:nvSpPr>
        <p:spPr>
          <a:xfrm>
            <a:off x="1095411" y="2751176"/>
            <a:ext cx="4297538" cy="390350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800" dirty="0"/>
              <a:t>Primary Care Physician</a:t>
            </a:r>
          </a:p>
          <a:p>
            <a:pPr marL="285750" indent="-285750">
              <a:lnSpc>
                <a:spcPct val="150000"/>
              </a:lnSpc>
              <a:buFont typeface="Arial" panose="020B0604020202020204" pitchFamily="34" charset="0"/>
              <a:buChar char="•"/>
            </a:pPr>
            <a:r>
              <a:rPr lang="en-US" sz="2800" dirty="0"/>
              <a:t>Psychiatrists</a:t>
            </a:r>
          </a:p>
          <a:p>
            <a:pPr marL="285750" indent="-285750">
              <a:lnSpc>
                <a:spcPct val="150000"/>
              </a:lnSpc>
              <a:buFont typeface="Arial" panose="020B0604020202020204" pitchFamily="34" charset="0"/>
              <a:buChar char="•"/>
            </a:pPr>
            <a:r>
              <a:rPr lang="en-US" sz="2800" dirty="0"/>
              <a:t>Naturopathic Doctors</a:t>
            </a:r>
          </a:p>
          <a:p>
            <a:pPr marL="285750" indent="-285750">
              <a:lnSpc>
                <a:spcPct val="150000"/>
              </a:lnSpc>
              <a:buFont typeface="Arial" panose="020B0604020202020204" pitchFamily="34" charset="0"/>
              <a:buChar char="•"/>
            </a:pPr>
            <a:r>
              <a:rPr lang="en-US" sz="2800" dirty="0"/>
              <a:t>Nutritionists</a:t>
            </a:r>
          </a:p>
          <a:p>
            <a:pPr marL="285750" indent="-285750">
              <a:lnSpc>
                <a:spcPct val="150000"/>
              </a:lnSpc>
              <a:buFont typeface="Arial" panose="020B0604020202020204" pitchFamily="34" charset="0"/>
              <a:buChar char="•"/>
            </a:pPr>
            <a:r>
              <a:rPr lang="en-US" sz="2800" dirty="0"/>
              <a:t>Nurse Practitioners</a:t>
            </a:r>
            <a:endParaRPr lang="en-CA" sz="2800" dirty="0"/>
          </a:p>
          <a:p>
            <a:pPr>
              <a:lnSpc>
                <a:spcPct val="150000"/>
              </a:lnSpc>
            </a:pPr>
            <a:endParaRPr lang="en-CA" sz="2800" dirty="0"/>
          </a:p>
        </p:txBody>
      </p:sp>
    </p:spTree>
    <p:extLst>
      <p:ext uri="{BB962C8B-B14F-4D97-AF65-F5344CB8AC3E}">
        <p14:creationId xmlns:p14="http://schemas.microsoft.com/office/powerpoint/2010/main" val="7139018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D0B6F-A2E7-2F50-765B-7C3555A0C74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C23D727-0A03-8263-E13F-149A6D5C0FDA}"/>
              </a:ext>
            </a:extLst>
          </p:cNvPr>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a:extLst>
              <a:ext uri="{FF2B5EF4-FFF2-40B4-BE49-F238E27FC236}">
                <a16:creationId xmlns:a16="http://schemas.microsoft.com/office/drawing/2014/main" id="{10E67B6A-9B77-4F46-1F2F-03E8DE1EB617}"/>
              </a:ext>
            </a:extLst>
          </p:cNvPr>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7" name="Slide Number Placeholder 16">
            <a:extLst>
              <a:ext uri="{FF2B5EF4-FFF2-40B4-BE49-F238E27FC236}">
                <a16:creationId xmlns:a16="http://schemas.microsoft.com/office/drawing/2014/main" id="{9DBF0E8D-871B-8ACC-590C-F315EDE13FA7}"/>
              </a:ext>
            </a:extLst>
          </p:cNvPr>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34</a:t>
            </a:fld>
            <a:endParaRPr lang="en-CA" sz="1400" dirty="0">
              <a:solidFill>
                <a:prstClr val="black">
                  <a:tint val="75000"/>
                </a:prstClr>
              </a:solidFill>
            </a:endParaRPr>
          </a:p>
        </p:txBody>
      </p:sp>
      <p:sp>
        <p:nvSpPr>
          <p:cNvPr id="20" name="Text Box 215066">
            <a:extLst>
              <a:ext uri="{FF2B5EF4-FFF2-40B4-BE49-F238E27FC236}">
                <a16:creationId xmlns:a16="http://schemas.microsoft.com/office/drawing/2014/main" id="{50E5ABCB-9567-8463-844E-285F6F03F413}"/>
              </a:ext>
            </a:extLst>
          </p:cNvPr>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a:extLst>
              <a:ext uri="{FF2B5EF4-FFF2-40B4-BE49-F238E27FC236}">
                <a16:creationId xmlns:a16="http://schemas.microsoft.com/office/drawing/2014/main" id="{F62632B7-3AF7-7B56-AB92-F6918175BB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a:extLst>
              <a:ext uri="{FF2B5EF4-FFF2-40B4-BE49-F238E27FC236}">
                <a16:creationId xmlns:a16="http://schemas.microsoft.com/office/drawing/2014/main" id="{DF0DF005-F247-66CD-7223-3CF2EBF996F2}"/>
              </a:ext>
            </a:extLst>
          </p:cNvPr>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pic>
        <p:nvPicPr>
          <p:cNvPr id="16" name="Picture 15">
            <a:extLst>
              <a:ext uri="{FF2B5EF4-FFF2-40B4-BE49-F238E27FC236}">
                <a16:creationId xmlns:a16="http://schemas.microsoft.com/office/drawing/2014/main" id="{E8D970C3-C4F4-886C-2A75-78FEB79F9B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a:extLst>
              <a:ext uri="{FF2B5EF4-FFF2-40B4-BE49-F238E27FC236}">
                <a16:creationId xmlns:a16="http://schemas.microsoft.com/office/drawing/2014/main" id="{3377E809-9A7A-35E4-ED4F-8B6E448AA2FF}"/>
              </a:ext>
            </a:extLst>
          </p:cNvPr>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6739824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63061" y="309537"/>
            <a:ext cx="12255061" cy="605935"/>
          </a:xfrm>
          <a:prstGeom prst="rect">
            <a:avLst/>
          </a:prstGeom>
          <a:noFill/>
        </p:spPr>
        <p:txBody>
          <a:bodyPr wrap="square" rtlCol="0">
            <a:spAutoFit/>
          </a:bodyPr>
          <a:lstStyle/>
          <a:p>
            <a:pPr algn="ctr"/>
            <a:r>
              <a:rPr lang="en-US" sz="3200" b="1" dirty="0"/>
              <a:t>Needs for GI and Bowel Management and Holistic Treatment</a:t>
            </a:r>
            <a:endParaRPr lang="en-CA" sz="3200" dirty="0"/>
          </a:p>
        </p:txBody>
      </p:sp>
      <p:sp>
        <p:nvSpPr>
          <p:cNvPr id="4" name="TextBox 3"/>
          <p:cNvSpPr txBox="1"/>
          <p:nvPr/>
        </p:nvSpPr>
        <p:spPr>
          <a:xfrm>
            <a:off x="530053" y="990584"/>
            <a:ext cx="10718763" cy="1708160"/>
          </a:xfrm>
          <a:prstGeom prst="rect">
            <a:avLst/>
          </a:prstGeom>
          <a:noFill/>
          <a:ln>
            <a:noFill/>
          </a:ln>
          <a:effectLst/>
        </p:spPr>
        <p:txBody>
          <a:bodyPr wrap="square" rtlCol="0">
            <a:spAutoFit/>
          </a:bodyPr>
          <a:lstStyle/>
          <a:p>
            <a:pPr marL="342900" lvl="0" indent="-342900">
              <a:buFont typeface="Arial" panose="020B0604020202020204" pitchFamily="34" charset="0"/>
              <a:buChar char="•"/>
            </a:pPr>
            <a:r>
              <a:rPr lang="en-CA" sz="2400" dirty="0"/>
              <a:t>Distressed Gut Microbes – produce Mind/Body Agitation, Pain and Anxiety which often leads to aggression.</a:t>
            </a:r>
            <a:br>
              <a:rPr lang="en-CA" sz="2400" dirty="0"/>
            </a:br>
            <a:r>
              <a:rPr lang="en-CA" sz="1900" dirty="0"/>
              <a:t> </a:t>
            </a:r>
          </a:p>
          <a:p>
            <a:pPr lvl="0"/>
            <a:br>
              <a:rPr lang="en-CA" sz="1900" dirty="0"/>
            </a:br>
            <a:endParaRPr lang="en-CA" sz="19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5620" y="1892292"/>
            <a:ext cx="2998556" cy="1795463"/>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40298"/>
            <a:ext cx="1500873" cy="1116155"/>
          </a:xfrm>
          <a:prstGeom prst="rect">
            <a:avLst/>
          </a:prstGeom>
        </p:spPr>
      </p:pic>
      <p:sp>
        <p:nvSpPr>
          <p:cNvPr id="5" name="TextBox 4"/>
          <p:cNvSpPr txBox="1"/>
          <p:nvPr/>
        </p:nvSpPr>
        <p:spPr>
          <a:xfrm>
            <a:off x="7027200" y="2545842"/>
            <a:ext cx="2726400" cy="646331"/>
          </a:xfrm>
          <a:prstGeom prst="rect">
            <a:avLst/>
          </a:prstGeom>
          <a:noFill/>
        </p:spPr>
        <p:txBody>
          <a:bodyPr wrap="square" rtlCol="0">
            <a:spAutoFit/>
          </a:bodyPr>
          <a:lstStyle/>
          <a:p>
            <a:r>
              <a:rPr lang="en-CA" dirty="0"/>
              <a:t>1% Human</a:t>
            </a:r>
            <a:br>
              <a:rPr lang="en-CA" dirty="0"/>
            </a:br>
            <a:r>
              <a:rPr lang="en-CA" dirty="0"/>
              <a:t>99 % Bacterial and Fungal</a:t>
            </a:r>
          </a:p>
        </p:txBody>
      </p:sp>
      <p:sp>
        <p:nvSpPr>
          <p:cNvPr id="8" name="TextBox 7"/>
          <p:cNvSpPr txBox="1"/>
          <p:nvPr/>
        </p:nvSpPr>
        <p:spPr>
          <a:xfrm>
            <a:off x="530053" y="3780295"/>
            <a:ext cx="10158731" cy="2862322"/>
          </a:xfrm>
          <a:prstGeom prst="rect">
            <a:avLst/>
          </a:prstGeom>
          <a:noFill/>
          <a:ln>
            <a:noFill/>
          </a:ln>
          <a:effectLst/>
        </p:spPr>
        <p:txBody>
          <a:bodyPr wrap="square" rtlCol="0">
            <a:spAutoFit/>
          </a:bodyPr>
          <a:lstStyle/>
          <a:p>
            <a:pPr marL="342900" lvl="0" indent="-342900">
              <a:lnSpc>
                <a:spcPts val="2400"/>
              </a:lnSpc>
              <a:buFont typeface="Arial" panose="020B0604020202020204" pitchFamily="34" charset="0"/>
              <a:buChar char="•"/>
            </a:pPr>
            <a:r>
              <a:rPr lang="en-CA" sz="2400" dirty="0"/>
              <a:t>Some Microbes found in the gut of individuals with Autism, when introduced into healthy rodents, create numerous Autistic like symptoms.  </a:t>
            </a:r>
          </a:p>
          <a:p>
            <a:pPr lvl="0">
              <a:lnSpc>
                <a:spcPts val="2400"/>
              </a:lnSpc>
            </a:pPr>
            <a:r>
              <a:rPr lang="en-CA" sz="2400" dirty="0"/>
              <a:t>     e.g.</a:t>
            </a:r>
          </a:p>
          <a:p>
            <a:pPr marL="800100" lvl="1" indent="-342900">
              <a:lnSpc>
                <a:spcPts val="2400"/>
              </a:lnSpc>
              <a:buFont typeface="Calibri" panose="020F0502020204030204" pitchFamily="34" charset="0"/>
              <a:buChar char="-"/>
            </a:pPr>
            <a:r>
              <a:rPr lang="en-CA" sz="2400" dirty="0"/>
              <a:t>Repetitive behaviours</a:t>
            </a:r>
          </a:p>
          <a:p>
            <a:pPr marL="800100" lvl="1" indent="-342900">
              <a:lnSpc>
                <a:spcPts val="2400"/>
              </a:lnSpc>
              <a:buFont typeface="Calibri" panose="020F0502020204030204" pitchFamily="34" charset="0"/>
              <a:buChar char="-"/>
            </a:pPr>
            <a:r>
              <a:rPr lang="en-CA" sz="2400" dirty="0"/>
              <a:t>Social aversion</a:t>
            </a:r>
          </a:p>
          <a:p>
            <a:pPr marL="800100" lvl="1" indent="-342900">
              <a:lnSpc>
                <a:spcPts val="2400"/>
              </a:lnSpc>
              <a:buFont typeface="Calibri" panose="020F0502020204030204" pitchFamily="34" charset="0"/>
              <a:buChar char="-"/>
            </a:pPr>
            <a:r>
              <a:rPr lang="en-CA" sz="2400" dirty="0"/>
              <a:t>Easy to startle</a:t>
            </a:r>
          </a:p>
          <a:p>
            <a:pPr marL="285750" lvl="0" indent="-285750">
              <a:lnSpc>
                <a:spcPts val="2400"/>
              </a:lnSpc>
              <a:buFont typeface="Arial" panose="020B0604020202020204" pitchFamily="34" charset="0"/>
              <a:buChar char="•"/>
            </a:pPr>
            <a:endParaRPr lang="en-CA" sz="2400" dirty="0"/>
          </a:p>
          <a:p>
            <a:pPr lvl="0">
              <a:lnSpc>
                <a:spcPts val="2400"/>
              </a:lnSpc>
            </a:pPr>
            <a:r>
              <a:rPr lang="en-CA" sz="2000" dirty="0"/>
              <a:t>(Reference: Dr. Derrick MacFabe, The University of Western Ontario)</a:t>
            </a:r>
          </a:p>
          <a:p>
            <a:pPr lvl="0">
              <a:lnSpc>
                <a:spcPts val="2400"/>
              </a:lnSpc>
            </a:pPr>
            <a:r>
              <a:rPr lang="en-CA" sz="2000" dirty="0"/>
              <a:t>(Young, E. - </a:t>
            </a:r>
            <a:r>
              <a:rPr lang="en-CA" sz="2000" i="1" dirty="0"/>
              <a:t>I Contain Multitudes</a:t>
            </a:r>
            <a:r>
              <a:rPr lang="en-CA" sz="2000" dirty="0"/>
              <a:t>, pages 69 &amp; 70)</a:t>
            </a:r>
          </a:p>
        </p:txBody>
      </p:sp>
      <p:sp>
        <p:nvSpPr>
          <p:cNvPr id="9" name="Slide Number Placeholder 8"/>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35</a:t>
            </a:fld>
            <a:endParaRPr lang="en-CA" sz="1400" dirty="0">
              <a:solidFill>
                <a:prstClr val="black">
                  <a:tint val="75000"/>
                </a:prstClr>
              </a:solidFill>
            </a:endParaRPr>
          </a:p>
        </p:txBody>
      </p:sp>
    </p:spTree>
    <p:extLst>
      <p:ext uri="{BB962C8B-B14F-4D97-AF65-F5344CB8AC3E}">
        <p14:creationId xmlns:p14="http://schemas.microsoft.com/office/powerpoint/2010/main" val="177434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fltVal val="0"/>
                                          </p:val>
                                        </p:tav>
                                        <p:tav tm="100000">
                                          <p:val>
                                            <p:strVal val="#ppt_w"/>
                                          </p:val>
                                        </p:tav>
                                      </p:tavLst>
                                    </p:anim>
                                    <p:anim calcmode="lin" valueType="num">
                                      <p:cBhvr>
                                        <p:cTn id="12" dur="1000" fill="hold"/>
                                        <p:tgtEl>
                                          <p:spTgt spid="6"/>
                                        </p:tgtEl>
                                        <p:attrNameLst>
                                          <p:attrName>ppt_h</p:attrName>
                                        </p:attrNameLst>
                                      </p:cBhvr>
                                      <p:tavLst>
                                        <p:tav tm="0">
                                          <p:val>
                                            <p:fltVal val="0"/>
                                          </p:val>
                                        </p:tav>
                                        <p:tav tm="100000">
                                          <p:val>
                                            <p:strVal val="#ppt_h"/>
                                          </p:val>
                                        </p:tav>
                                      </p:tavLst>
                                    </p:anim>
                                    <p:anim calcmode="lin" valueType="num">
                                      <p:cBhvr>
                                        <p:cTn id="13" dur="1000" fill="hold"/>
                                        <p:tgtEl>
                                          <p:spTgt spid="6"/>
                                        </p:tgtEl>
                                        <p:attrNameLst>
                                          <p:attrName>style.rotation</p:attrName>
                                        </p:attrNameLst>
                                      </p:cBhvr>
                                      <p:tavLst>
                                        <p:tav tm="0">
                                          <p:val>
                                            <p:fltVal val="90"/>
                                          </p:val>
                                        </p:tav>
                                        <p:tav tm="100000">
                                          <p:val>
                                            <p:fltVal val="0"/>
                                          </p:val>
                                        </p:tav>
                                      </p:tavLst>
                                    </p:anim>
                                    <p:animEffect transition="in" filter="fade">
                                      <p:cBhvr>
                                        <p:cTn id="14" dur="1000"/>
                                        <p:tgtEl>
                                          <p:spTgt spid="6"/>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fade">
                                      <p:cBhvr>
                                        <p:cTn id="37" dur="1000"/>
                                        <p:tgtEl>
                                          <p:spTgt spid="8">
                                            <p:txEl>
                                              <p:pRg st="6" end="6"/>
                                            </p:txEl>
                                          </p:spTgt>
                                        </p:tgtEl>
                                      </p:cBhvr>
                                    </p:animEffect>
                                    <p:anim calcmode="lin" valueType="num">
                                      <p:cBhvr>
                                        <p:cTn id="38"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8">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fade">
                                      <p:cBhvr>
                                        <p:cTn id="42" dur="1000"/>
                                        <p:tgtEl>
                                          <p:spTgt spid="8">
                                            <p:txEl>
                                              <p:pRg st="7" end="7"/>
                                            </p:txEl>
                                          </p:spTgt>
                                        </p:tgtEl>
                                      </p:cBhvr>
                                    </p:animEffect>
                                    <p:anim calcmode="lin" valueType="num">
                                      <p:cBhvr>
                                        <p:cTn id="43"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38807" y="1272332"/>
            <a:ext cx="9902084" cy="5447645"/>
          </a:xfrm>
          <a:prstGeom prst="rect">
            <a:avLst/>
          </a:prstGeom>
          <a:noFill/>
        </p:spPr>
        <p:txBody>
          <a:bodyPr wrap="square" rtlCol="0">
            <a:spAutoFit/>
          </a:bodyPr>
          <a:lstStyle/>
          <a:p>
            <a:r>
              <a:rPr lang="en-CA" sz="3200" dirty="0"/>
              <a:t>Chronic anxiety means excessive toxic cortisol in the body.  To neutralize this toxin, the body uses up basic building blocks like amino acids that are needed to: </a:t>
            </a:r>
          </a:p>
          <a:p>
            <a:pPr algn="ctr"/>
            <a:endParaRPr lang="en-CA" sz="3200" dirty="0"/>
          </a:p>
          <a:p>
            <a:pPr lvl="1">
              <a:buFont typeface="Wingdings" pitchFamily="2" charset="2"/>
              <a:buChar char="§"/>
            </a:pPr>
            <a:r>
              <a:rPr lang="en-CA" sz="4000" dirty="0"/>
              <a:t>  </a:t>
            </a:r>
            <a:r>
              <a:rPr lang="en-CA" sz="3600" dirty="0"/>
              <a:t>digest food </a:t>
            </a:r>
          </a:p>
          <a:p>
            <a:pPr lvl="1">
              <a:buFont typeface="Wingdings" pitchFamily="2" charset="2"/>
              <a:buChar char="§"/>
            </a:pPr>
            <a:r>
              <a:rPr lang="en-CA" sz="3600" dirty="0"/>
              <a:t>  build the immune system</a:t>
            </a:r>
          </a:p>
          <a:p>
            <a:pPr lvl="1">
              <a:buFont typeface="Wingdings" pitchFamily="2" charset="2"/>
              <a:buChar char="§"/>
            </a:pPr>
            <a:r>
              <a:rPr lang="en-CA" sz="3600" dirty="0"/>
              <a:t>  produce calming neurotransmitters </a:t>
            </a:r>
          </a:p>
          <a:p>
            <a:pPr lvl="1"/>
            <a:endParaRPr lang="en-CA" sz="3600" dirty="0"/>
          </a:p>
          <a:p>
            <a:pPr lvl="1"/>
            <a:r>
              <a:rPr lang="en-CA" sz="3200" dirty="0"/>
              <a:t>This depletion causes anxiety leading to challenging</a:t>
            </a:r>
          </a:p>
          <a:p>
            <a:pPr lvl="1"/>
            <a:r>
              <a:rPr lang="en-CA" sz="3200" dirty="0"/>
              <a:t>behaviour.</a:t>
            </a:r>
            <a:endParaRPr lang="en-CA" sz="4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19032"/>
            <a:ext cx="1500873" cy="1116155"/>
          </a:xfrm>
          <a:prstGeom prst="rect">
            <a:avLst/>
          </a:prstGeom>
        </p:spPr>
      </p:pic>
      <p:sp>
        <p:nvSpPr>
          <p:cNvPr id="5" name="TextBox 4"/>
          <p:cNvSpPr txBox="1"/>
          <p:nvPr/>
        </p:nvSpPr>
        <p:spPr>
          <a:xfrm>
            <a:off x="2" y="428626"/>
            <a:ext cx="12192000" cy="707886"/>
          </a:xfrm>
          <a:prstGeom prst="rect">
            <a:avLst/>
          </a:prstGeom>
          <a:noFill/>
        </p:spPr>
        <p:txBody>
          <a:bodyPr wrap="square" rtlCol="0">
            <a:spAutoFit/>
          </a:bodyPr>
          <a:lstStyle/>
          <a:p>
            <a:pPr algn="ctr"/>
            <a:r>
              <a:rPr lang="en-CA" sz="4000" b="1" dirty="0"/>
              <a:t>Microbes, Anxiety and Aggression</a:t>
            </a:r>
            <a:endParaRPr lang="en-CA" sz="4000" dirty="0"/>
          </a:p>
        </p:txBody>
      </p:sp>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36</a:t>
            </a:fld>
            <a:endParaRPr lang="en-CA" sz="1400" dirty="0">
              <a:solidFill>
                <a:prstClr val="black">
                  <a:tint val="75000"/>
                </a:prstClr>
              </a:solidFill>
            </a:endParaRPr>
          </a:p>
        </p:txBody>
      </p:sp>
    </p:spTree>
    <p:extLst>
      <p:ext uri="{BB962C8B-B14F-4D97-AF65-F5344CB8AC3E}">
        <p14:creationId xmlns:p14="http://schemas.microsoft.com/office/powerpoint/2010/main" val="1662819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72194"/>
            <a:ext cx="1500873" cy="1116155"/>
          </a:xfrm>
          <a:prstGeom prst="rect">
            <a:avLst/>
          </a:prstGeom>
        </p:spPr>
      </p:pic>
      <p:sp>
        <p:nvSpPr>
          <p:cNvPr id="6" name="TextBox 5"/>
          <p:cNvSpPr txBox="1"/>
          <p:nvPr/>
        </p:nvSpPr>
        <p:spPr>
          <a:xfrm>
            <a:off x="1391882" y="649617"/>
            <a:ext cx="9694084" cy="2585323"/>
          </a:xfrm>
          <a:prstGeom prst="rect">
            <a:avLst/>
          </a:prstGeom>
          <a:noFill/>
        </p:spPr>
        <p:txBody>
          <a:bodyPr wrap="square" rtlCol="0">
            <a:spAutoFit/>
          </a:bodyPr>
          <a:lstStyle/>
          <a:p>
            <a:pPr marL="457200" indent="-457200">
              <a:lnSpc>
                <a:spcPct val="150000"/>
              </a:lnSpc>
            </a:pPr>
            <a:r>
              <a:rPr lang="en-CA" sz="2800" b="1" dirty="0"/>
              <a:t>Keep the Mitochondria Cell System Healthy:</a:t>
            </a:r>
          </a:p>
          <a:p>
            <a:pPr marL="914400" lvl="1" indent="-457200">
              <a:lnSpc>
                <a:spcPct val="150000"/>
              </a:lnSpc>
              <a:buFont typeface="Arial" pitchFamily="34" charset="0"/>
              <a:buChar char="•"/>
            </a:pPr>
            <a:r>
              <a:rPr lang="en-CA" sz="2400" dirty="0"/>
              <a:t>Mitochondria are known as the powerhouse of each cell</a:t>
            </a:r>
          </a:p>
          <a:p>
            <a:pPr marL="914400" lvl="1" indent="-457200">
              <a:lnSpc>
                <a:spcPct val="150000"/>
              </a:lnSpc>
              <a:buFont typeface="Arial" pitchFamily="34" charset="0"/>
              <a:buChar char="•"/>
            </a:pPr>
            <a:r>
              <a:rPr lang="en-CA" sz="2400" dirty="0"/>
              <a:t>They give cells their energy to do their work such as maintaining healthy brain functioning</a:t>
            </a:r>
          </a:p>
          <a:p>
            <a:pPr marL="457200" indent="-457200"/>
            <a:r>
              <a:rPr lang="en-CA" sz="1200" dirty="0"/>
              <a:t>	</a:t>
            </a:r>
          </a:p>
        </p:txBody>
      </p:sp>
      <p:sp>
        <p:nvSpPr>
          <p:cNvPr id="7" name="TextBox 6"/>
          <p:cNvSpPr txBox="1"/>
          <p:nvPr/>
        </p:nvSpPr>
        <p:spPr>
          <a:xfrm>
            <a:off x="1323565" y="3090041"/>
            <a:ext cx="8860958" cy="3508653"/>
          </a:xfrm>
          <a:prstGeom prst="rect">
            <a:avLst/>
          </a:prstGeom>
          <a:noFill/>
        </p:spPr>
        <p:txBody>
          <a:bodyPr wrap="square" rtlCol="0">
            <a:spAutoFit/>
          </a:bodyPr>
          <a:lstStyle/>
          <a:p>
            <a:pPr marL="457200" indent="-457200">
              <a:lnSpc>
                <a:spcPct val="150000"/>
              </a:lnSpc>
            </a:pPr>
            <a:r>
              <a:rPr lang="en-CA" sz="2800" b="1" dirty="0"/>
              <a:t>Controllable Mitochondria Killers:  </a:t>
            </a:r>
          </a:p>
          <a:p>
            <a:pPr marL="914400" lvl="1" indent="-457200">
              <a:lnSpc>
                <a:spcPct val="150000"/>
              </a:lnSpc>
              <a:buFont typeface="Arial" pitchFamily="34" charset="0"/>
              <a:buChar char="•"/>
            </a:pPr>
            <a:r>
              <a:rPr lang="en-CA" sz="2400" dirty="0"/>
              <a:t>Sugar and Simple Carbohydrates</a:t>
            </a:r>
          </a:p>
          <a:p>
            <a:pPr marL="914400" lvl="1" indent="-457200">
              <a:lnSpc>
                <a:spcPct val="150000"/>
              </a:lnSpc>
              <a:buFont typeface="Arial" pitchFamily="34" charset="0"/>
              <a:buChar char="•"/>
            </a:pPr>
            <a:r>
              <a:rPr lang="en-CA" sz="2400" dirty="0"/>
              <a:t>Oxidative Stress causing Brain Inflammation – low glutathione </a:t>
            </a:r>
          </a:p>
          <a:p>
            <a:pPr marL="914400" lvl="1" indent="-457200">
              <a:lnSpc>
                <a:spcPct val="150000"/>
              </a:lnSpc>
              <a:buFont typeface="Arial" pitchFamily="34" charset="0"/>
              <a:buChar char="•"/>
            </a:pPr>
            <a:r>
              <a:rPr lang="en-CA" sz="2400" dirty="0"/>
              <a:t>Medications such as Antibiotics and Antipsychotics</a:t>
            </a:r>
          </a:p>
          <a:p>
            <a:pPr marL="914400" lvl="1" indent="-457200">
              <a:lnSpc>
                <a:spcPct val="150000"/>
              </a:lnSpc>
              <a:buFont typeface="Arial" pitchFamily="34" charset="0"/>
              <a:buChar char="•"/>
            </a:pPr>
            <a:r>
              <a:rPr lang="en-CA" sz="2400" dirty="0"/>
              <a:t>Vitamins and Minerals Imbalance – low B vitamins, folic acid, magnesium, vitamin D</a:t>
            </a:r>
            <a:r>
              <a:rPr lang="en-CA" sz="1200" dirty="0"/>
              <a:t>	</a:t>
            </a:r>
          </a:p>
        </p:txBody>
      </p:sp>
      <p:sp>
        <p:nvSpPr>
          <p:cNvPr id="8" name="Slide Number Placeholder 7"/>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37</a:t>
            </a:fld>
            <a:endParaRPr lang="en-CA" sz="1400" dirty="0">
              <a:solidFill>
                <a:prstClr val="black">
                  <a:tint val="75000"/>
                </a:prstClr>
              </a:solidFill>
            </a:endParaRPr>
          </a:p>
        </p:txBody>
      </p:sp>
    </p:spTree>
    <p:extLst>
      <p:ext uri="{BB962C8B-B14F-4D97-AF65-F5344CB8AC3E}">
        <p14:creationId xmlns:p14="http://schemas.microsoft.com/office/powerpoint/2010/main" val="4115503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90;g26c702a11f4_0_21">
            <a:extLst>
              <a:ext uri="{FF2B5EF4-FFF2-40B4-BE49-F238E27FC236}">
                <a16:creationId xmlns:a16="http://schemas.microsoft.com/office/drawing/2014/main" id="{90625311-7F4A-5D81-6BCA-20E1010BB0BC}"/>
              </a:ext>
            </a:extLst>
          </p:cNvPr>
          <p:cNvSpPr/>
          <p:nvPr/>
        </p:nvSpPr>
        <p:spPr>
          <a:xfrm>
            <a:off x="3939" y="0"/>
            <a:ext cx="12188061" cy="6994506"/>
          </a:xfrm>
          <a:prstGeom prst="rect">
            <a:avLst/>
          </a:prstGeom>
          <a:gradFill>
            <a:gsLst>
              <a:gs pos="0">
                <a:srgbClr val="FFFFFF"/>
              </a:gs>
              <a:gs pos="35000">
                <a:srgbClr val="FFFFFF"/>
              </a:gs>
              <a:gs pos="100000">
                <a:srgbClr val="D5DAC4"/>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800" dirty="0">
                <a:solidFill>
                  <a:schemeClr val="lt1"/>
                </a:solidFill>
                <a:latin typeface="Calibri"/>
                <a:ea typeface="Calibri"/>
                <a:cs typeface="Calibri"/>
                <a:sym typeface="Calibri"/>
              </a:rPr>
              <a:t>January 11, 2016</a:t>
            </a:r>
            <a:endParaRPr dirty="0"/>
          </a:p>
        </p:txBody>
      </p:sp>
      <p:pic>
        <p:nvPicPr>
          <p:cNvPr id="5" name="Google Shape;294;g26c702a11f4_0_21">
            <a:extLst>
              <a:ext uri="{FF2B5EF4-FFF2-40B4-BE49-F238E27FC236}">
                <a16:creationId xmlns:a16="http://schemas.microsoft.com/office/drawing/2014/main" id="{E68352CA-8CB3-0893-4274-225E52C2036F}"/>
              </a:ext>
            </a:extLst>
          </p:cNvPr>
          <p:cNvPicPr preferRelativeResize="0"/>
          <p:nvPr/>
        </p:nvPicPr>
        <p:blipFill rotWithShape="1">
          <a:blip r:embed="rId2">
            <a:alphaModFix/>
          </a:blip>
          <a:srcRect/>
          <a:stretch/>
        </p:blipFill>
        <p:spPr>
          <a:xfrm>
            <a:off x="10477113" y="5229664"/>
            <a:ext cx="1500874" cy="1116156"/>
          </a:xfrm>
          <a:prstGeom prst="rect">
            <a:avLst/>
          </a:prstGeom>
          <a:noFill/>
          <a:ln>
            <a:noFill/>
          </a:ln>
        </p:spPr>
      </p:pic>
      <p:sp>
        <p:nvSpPr>
          <p:cNvPr id="2" name="Slide Number Placeholder 1">
            <a:extLst>
              <a:ext uri="{FF2B5EF4-FFF2-40B4-BE49-F238E27FC236}">
                <a16:creationId xmlns:a16="http://schemas.microsoft.com/office/drawing/2014/main" id="{69F16E20-7BFB-6BA4-AB30-3863269BC320}"/>
              </a:ext>
            </a:extLst>
          </p:cNvPr>
          <p:cNvSpPr>
            <a:spLocks noGrp="1"/>
          </p:cNvSpPr>
          <p:nvPr>
            <p:ph type="sldNum" sz="quarter" idx="12"/>
          </p:nvPr>
        </p:nvSpPr>
        <p:spPr>
          <a:xfrm>
            <a:off x="10962861" y="6356369"/>
            <a:ext cx="367748" cy="365125"/>
          </a:xfrm>
        </p:spPr>
        <p:txBody>
          <a:bodyPr/>
          <a:lstStyle/>
          <a:p>
            <a:fld id="{AFE74BE6-3F01-4C25-9B60-2EB5994FEE56}" type="slidenum">
              <a:rPr lang="en-CA" smtClean="0">
                <a:solidFill>
                  <a:prstClr val="black">
                    <a:tint val="75000"/>
                  </a:prstClr>
                </a:solidFill>
              </a:rPr>
              <a:pPr/>
              <a:t>38</a:t>
            </a:fld>
            <a:endParaRPr lang="en-CA" dirty="0">
              <a:solidFill>
                <a:prstClr val="black">
                  <a:tint val="75000"/>
                </a:prstClr>
              </a:solidFill>
            </a:endParaRPr>
          </a:p>
        </p:txBody>
      </p:sp>
      <p:sp>
        <p:nvSpPr>
          <p:cNvPr id="3" name="TextBox 2">
            <a:extLst>
              <a:ext uri="{FF2B5EF4-FFF2-40B4-BE49-F238E27FC236}">
                <a16:creationId xmlns:a16="http://schemas.microsoft.com/office/drawing/2014/main" id="{FA5E1335-A694-5C9B-968B-9C4F9C954B8D}"/>
              </a:ext>
            </a:extLst>
          </p:cNvPr>
          <p:cNvSpPr txBox="1"/>
          <p:nvPr/>
        </p:nvSpPr>
        <p:spPr>
          <a:xfrm>
            <a:off x="716965" y="990870"/>
            <a:ext cx="11012129" cy="4220643"/>
          </a:xfrm>
          <a:prstGeom prst="rect">
            <a:avLst/>
          </a:prstGeom>
          <a:noFill/>
        </p:spPr>
        <p:txBody>
          <a:bodyPr wrap="square" rtlCol="0">
            <a:spAutoFit/>
          </a:bodyPr>
          <a:lstStyle/>
          <a:p>
            <a:pPr algn="just"/>
            <a:endParaRPr lang="en-US" sz="1200" dirty="0"/>
          </a:p>
          <a:p>
            <a:pPr algn="ctr"/>
            <a:r>
              <a:rPr lang="en-US" sz="4000" b="1" dirty="0">
                <a:solidFill>
                  <a:srgbClr val="797805"/>
                </a:solidFill>
                <a:latin typeface="Arial Black" panose="020B0A04020102020204" pitchFamily="34" charset="0"/>
              </a:rPr>
              <a:t>Sonya Doherty N.D.</a:t>
            </a:r>
          </a:p>
          <a:p>
            <a:pPr marL="285750" indent="-285750" algn="just">
              <a:buFont typeface="Arial" panose="020B0604020202020204" pitchFamily="34" charset="0"/>
              <a:buChar char="•"/>
            </a:pPr>
            <a:endParaRPr lang="en-US" sz="1200" b="1" dirty="0">
              <a:solidFill>
                <a:srgbClr val="797805"/>
              </a:solidFill>
            </a:endParaRPr>
          </a:p>
          <a:p>
            <a:pPr algn="ctr"/>
            <a:endParaRPr lang="en-US" sz="2800" b="1" dirty="0">
              <a:solidFill>
                <a:srgbClr val="797805"/>
              </a:solidFill>
            </a:endParaRPr>
          </a:p>
          <a:p>
            <a:pPr algn="ctr"/>
            <a:r>
              <a:rPr lang="en-US" sz="3200" b="1" dirty="0">
                <a:solidFill>
                  <a:srgbClr val="797805"/>
                </a:solidFill>
                <a:latin typeface="Arial Black" panose="020B0A04020102020204" pitchFamily="34" charset="0"/>
              </a:rPr>
              <a:t>Video</a:t>
            </a:r>
          </a:p>
          <a:p>
            <a:pPr marL="285750" indent="-285750" algn="just">
              <a:buFont typeface="Arial" panose="020B0604020202020204" pitchFamily="34" charset="0"/>
              <a:buChar char="•"/>
            </a:pPr>
            <a:endParaRPr lang="en-US" sz="1200" b="1" dirty="0">
              <a:solidFill>
                <a:srgbClr val="797805"/>
              </a:solidFill>
            </a:endParaRPr>
          </a:p>
          <a:p>
            <a:pPr algn="ctr"/>
            <a:endParaRPr lang="en-US" sz="2800" b="1" dirty="0">
              <a:solidFill>
                <a:srgbClr val="797805"/>
              </a:solidFill>
            </a:endParaRPr>
          </a:p>
          <a:p>
            <a:pPr algn="ctr">
              <a:lnSpc>
                <a:spcPct val="150000"/>
              </a:lnSpc>
            </a:pPr>
            <a:r>
              <a:rPr lang="en-US" sz="2400" b="1" dirty="0">
                <a:solidFill>
                  <a:srgbClr val="797805"/>
                </a:solidFill>
                <a:latin typeface="Arial Black" panose="020B0A04020102020204" pitchFamily="34" charset="0"/>
              </a:rPr>
              <a:t>Medical and Bio Medical Preventive Services                              to Enhance Quality of Life</a:t>
            </a:r>
          </a:p>
          <a:p>
            <a:pPr algn="ctr">
              <a:lnSpc>
                <a:spcPct val="150000"/>
              </a:lnSpc>
            </a:pPr>
            <a:r>
              <a:rPr lang="en-US" sz="2400" b="1" dirty="0">
                <a:solidFill>
                  <a:srgbClr val="797805"/>
                </a:solidFill>
                <a:latin typeface="Arial Black" panose="020B0A04020102020204" pitchFamily="34" charset="0"/>
              </a:rPr>
              <a:t>of People with IDD and Challenging Moods and Behaviours</a:t>
            </a:r>
            <a:endParaRPr lang="en-CA" sz="2400" b="1" dirty="0">
              <a:solidFill>
                <a:srgbClr val="797805"/>
              </a:solidFill>
              <a:latin typeface="Arial Black" panose="020B0A04020102020204" pitchFamily="34" charset="0"/>
            </a:endParaRPr>
          </a:p>
        </p:txBody>
      </p:sp>
    </p:spTree>
    <p:extLst>
      <p:ext uri="{BB962C8B-B14F-4D97-AF65-F5344CB8AC3E}">
        <p14:creationId xmlns:p14="http://schemas.microsoft.com/office/powerpoint/2010/main" val="25180187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39</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43330" y="4124001"/>
            <a:ext cx="3455582" cy="892552"/>
          </a:xfrm>
          <a:prstGeom prst="rect">
            <a:avLst/>
          </a:prstGeom>
          <a:noFill/>
        </p:spPr>
        <p:txBody>
          <a:bodyPr wrap="square" rtlCol="0">
            <a:spAutoFit/>
          </a:bodyPr>
          <a:lstStyle/>
          <a:p>
            <a:r>
              <a:rPr lang="en-US" sz="1200" b="1" dirty="0">
                <a:solidFill>
                  <a:schemeClr val="bg1"/>
                </a:solidFill>
              </a:rPr>
              <a:t>• </a:t>
            </a:r>
            <a:r>
              <a:rPr lang="en-US" sz="1300" b="1" dirty="0">
                <a:solidFill>
                  <a:schemeClr val="bg1"/>
                </a:solidFill>
              </a:rPr>
              <a:t>mental  and neurological health and </a:t>
            </a:r>
            <a:br>
              <a:rPr lang="en-US" sz="1300" b="1" dirty="0">
                <a:solidFill>
                  <a:schemeClr val="bg1"/>
                </a:solidFill>
              </a:rPr>
            </a:br>
            <a:r>
              <a:rPr lang="en-US" sz="1300" b="1" dirty="0">
                <a:solidFill>
                  <a:schemeClr val="bg1"/>
                </a:solidFill>
              </a:rPr>
              <a:t>   disorders’ treatment </a:t>
            </a:r>
            <a:br>
              <a:rPr lang="en-US" sz="1300" b="1" dirty="0">
                <a:solidFill>
                  <a:schemeClr val="bg1"/>
                </a:solidFill>
              </a:rPr>
            </a:br>
            <a:r>
              <a:rPr lang="en-US" sz="1300" b="1" dirty="0">
                <a:solidFill>
                  <a:schemeClr val="bg1"/>
                </a:solidFill>
              </a:rPr>
              <a:t>• trauma desensitization and triggers’  </a:t>
            </a:r>
          </a:p>
          <a:p>
            <a:r>
              <a:rPr lang="en-US" sz="1300" b="1" dirty="0">
                <a:solidFill>
                  <a:schemeClr val="bg1"/>
                </a:solidFill>
              </a:rPr>
              <a:t>   elimination</a:t>
            </a:r>
            <a:endParaRPr lang="en-CA" sz="1300" b="1" dirty="0">
              <a:solidFill>
                <a:schemeClr val="bg1"/>
              </a:solidFill>
            </a:endParaRPr>
          </a:p>
        </p:txBody>
      </p:sp>
      <p:sp>
        <p:nvSpPr>
          <p:cNvPr id="28" name="TextBox 27"/>
          <p:cNvSpPr txBox="1"/>
          <p:nvPr/>
        </p:nvSpPr>
        <p:spPr>
          <a:xfrm>
            <a:off x="9621581" y="4125436"/>
            <a:ext cx="2400300" cy="692497"/>
          </a:xfrm>
          <a:prstGeom prst="rect">
            <a:avLst/>
          </a:prstGeom>
          <a:noFill/>
        </p:spPr>
        <p:txBody>
          <a:bodyPr wrap="square" rtlCol="0">
            <a:spAutoFit/>
          </a:bodyPr>
          <a:lstStyle/>
          <a:p>
            <a:r>
              <a:rPr lang="en-US" sz="1200" b="1" dirty="0">
                <a:solidFill>
                  <a:schemeClr val="bg1"/>
                </a:solidFill>
              </a:rPr>
              <a:t>• </a:t>
            </a:r>
            <a:r>
              <a:rPr lang="en-CA" sz="1300" b="1" dirty="0">
                <a:solidFill>
                  <a:schemeClr val="bg1"/>
                </a:solidFill>
              </a:rPr>
              <a:t>psychological well-being</a:t>
            </a:r>
            <a:br>
              <a:rPr lang="en-US" sz="1300" b="1" dirty="0">
                <a:solidFill>
                  <a:schemeClr val="bg1"/>
                </a:solidFill>
              </a:rPr>
            </a:br>
            <a:r>
              <a:rPr lang="en-US" sz="1300" b="1" dirty="0">
                <a:solidFill>
                  <a:schemeClr val="bg1"/>
                </a:solidFill>
              </a:rPr>
              <a:t>• medication side effects</a:t>
            </a:r>
            <a:br>
              <a:rPr lang="en-US" sz="1300" b="1" dirty="0">
                <a:solidFill>
                  <a:schemeClr val="bg1"/>
                </a:solidFill>
              </a:rPr>
            </a:br>
            <a:r>
              <a:rPr lang="en-US" sz="1300" b="1" dirty="0">
                <a:solidFill>
                  <a:schemeClr val="bg1"/>
                </a:solidFill>
              </a:rPr>
              <a:t>• ABA behavioural interventions</a:t>
            </a:r>
            <a:endParaRPr lang="en-CA" sz="1300" b="1" dirty="0">
              <a:solidFill>
                <a:schemeClr val="bg1"/>
              </a:solidFill>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3810116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TextBox 5"/>
          <p:cNvSpPr txBox="1"/>
          <p:nvPr/>
        </p:nvSpPr>
        <p:spPr>
          <a:xfrm>
            <a:off x="3288292" y="3133238"/>
            <a:ext cx="7272958" cy="1200329"/>
          </a:xfrm>
          <a:prstGeom prst="rect">
            <a:avLst/>
          </a:prstGeom>
          <a:solidFill>
            <a:schemeClr val="bg2">
              <a:lumMod val="90000"/>
            </a:schemeClr>
          </a:solidFill>
        </p:spPr>
        <p:txBody>
          <a:bodyPr wrap="square" rtlCol="0">
            <a:spAutoFit/>
          </a:bodyPr>
          <a:lstStyle/>
          <a:p>
            <a:pPr algn="just"/>
            <a:r>
              <a:rPr lang="en-CA" dirty="0"/>
              <a:t>“The Practical Tools and the 5 Essential Mindfulness Based Human Competencies that Peter has developed are examples of an excellent blending of Science and Heart. The results are improved levels of compassionate services while offering best practices.” </a:t>
            </a:r>
          </a:p>
        </p:txBody>
      </p:sp>
      <p:pic>
        <p:nvPicPr>
          <p:cNvPr id="215044" name="Picture 4" descr="Hom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564" y="3485163"/>
            <a:ext cx="1943100" cy="48577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987918" y="1380204"/>
            <a:ext cx="9810204" cy="954107"/>
          </a:xfrm>
          <a:prstGeom prst="rect">
            <a:avLst/>
          </a:prstGeom>
          <a:noFill/>
        </p:spPr>
        <p:txBody>
          <a:bodyPr wrap="square" rtlCol="0">
            <a:spAutoFit/>
          </a:bodyPr>
          <a:lstStyle/>
          <a:p>
            <a:pPr algn="ctr"/>
            <a:r>
              <a:rPr lang="en-CA" sz="2800" b="1" dirty="0"/>
              <a:t>Quotes by Shinzen Young - Harvard Medical School Researcher</a:t>
            </a:r>
          </a:p>
          <a:p>
            <a:pPr algn="ctr"/>
            <a:r>
              <a:rPr lang="en-CA" sz="2800" b="1" dirty="0"/>
              <a:t> From the Foreword of The Conscious Care &amp; Support Book</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80" y="5197767"/>
            <a:ext cx="1500873" cy="1116155"/>
          </a:xfrm>
          <a:prstGeom prst="rect">
            <a:avLst/>
          </a:prstGeom>
        </p:spPr>
      </p:pic>
      <p:sp>
        <p:nvSpPr>
          <p:cNvPr id="12" name="Slide Number Placeholder 11"/>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a:t>
            </a:fld>
            <a:endParaRPr lang="en-CA" sz="1400" dirty="0">
              <a:solidFill>
                <a:prstClr val="black">
                  <a:tint val="75000"/>
                </a:prstClr>
              </a:solidFill>
            </a:endParaRPr>
          </a:p>
        </p:txBody>
      </p:sp>
    </p:spTree>
    <p:extLst>
      <p:ext uri="{BB962C8B-B14F-4D97-AF65-F5344CB8AC3E}">
        <p14:creationId xmlns:p14="http://schemas.microsoft.com/office/powerpoint/2010/main" val="1965238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50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47432" y="1410355"/>
            <a:ext cx="10237335" cy="4339650"/>
          </a:xfrm>
          <a:prstGeom prst="rect">
            <a:avLst/>
          </a:prstGeom>
          <a:noFill/>
        </p:spPr>
        <p:txBody>
          <a:bodyPr wrap="square" rtlCol="0">
            <a:spAutoFit/>
          </a:bodyPr>
          <a:lstStyle/>
          <a:p>
            <a:pPr algn="ctr"/>
            <a:endParaRPr lang="en-CA" sz="3200" dirty="0"/>
          </a:p>
          <a:p>
            <a:pPr lvl="1">
              <a:buFont typeface="Wingdings" pitchFamily="2" charset="2"/>
              <a:buChar char="§"/>
            </a:pPr>
            <a:r>
              <a:rPr lang="en-CA" sz="2800" dirty="0"/>
              <a:t>  	Ensure accurate tracking of symptoms and report to the 	Primary Care Physician.</a:t>
            </a:r>
          </a:p>
          <a:p>
            <a:pPr lvl="1"/>
            <a:endParaRPr lang="en-CA" sz="2800" dirty="0"/>
          </a:p>
          <a:p>
            <a:pPr lvl="1">
              <a:buFont typeface="Wingdings" pitchFamily="2" charset="2"/>
              <a:buChar char="§"/>
            </a:pPr>
            <a:r>
              <a:rPr lang="en-CA" sz="2800" dirty="0"/>
              <a:t>  	Behaviour check lists must be an accurate reflection of the 	supported person’s behaviour – not contaminated with the 	supporter’s inadvertent ‘Challenging Behaviour’ </a:t>
            </a:r>
          </a:p>
          <a:p>
            <a:pPr lvl="2"/>
            <a:r>
              <a:rPr lang="en-CA" sz="3600" dirty="0"/>
              <a:t> </a:t>
            </a:r>
          </a:p>
          <a:p>
            <a:pPr lvl="1"/>
            <a:endParaRPr lang="en-CA" sz="40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19032"/>
            <a:ext cx="1500873" cy="1116155"/>
          </a:xfrm>
          <a:prstGeom prst="rect">
            <a:avLst/>
          </a:prstGeom>
        </p:spPr>
      </p:pic>
      <p:sp>
        <p:nvSpPr>
          <p:cNvPr id="5" name="TextBox 4"/>
          <p:cNvSpPr txBox="1"/>
          <p:nvPr/>
        </p:nvSpPr>
        <p:spPr>
          <a:xfrm>
            <a:off x="2" y="428626"/>
            <a:ext cx="12192000" cy="707886"/>
          </a:xfrm>
          <a:prstGeom prst="rect">
            <a:avLst/>
          </a:prstGeom>
          <a:noFill/>
        </p:spPr>
        <p:txBody>
          <a:bodyPr wrap="square" rtlCol="0">
            <a:spAutoFit/>
          </a:bodyPr>
          <a:lstStyle/>
          <a:p>
            <a:pPr algn="ctr"/>
            <a:r>
              <a:rPr lang="en-CA" sz="4000" b="1" dirty="0"/>
              <a:t>Mental and Neurological Health</a:t>
            </a:r>
            <a:endParaRPr lang="en-CA" sz="4000" dirty="0"/>
          </a:p>
        </p:txBody>
      </p:sp>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40</a:t>
            </a:fld>
            <a:endParaRPr lang="en-CA" sz="1400" dirty="0">
              <a:solidFill>
                <a:prstClr val="black">
                  <a:tint val="75000"/>
                </a:prstClr>
              </a:solidFill>
            </a:endParaRPr>
          </a:p>
        </p:txBody>
      </p:sp>
    </p:spTree>
    <p:extLst>
      <p:ext uri="{BB962C8B-B14F-4D97-AF65-F5344CB8AC3E}">
        <p14:creationId xmlns:p14="http://schemas.microsoft.com/office/powerpoint/2010/main" val="2480387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0633"/>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485925" y="1048848"/>
            <a:ext cx="10944075" cy="5078313"/>
          </a:xfrm>
          <a:prstGeom prst="rect">
            <a:avLst/>
          </a:prstGeom>
          <a:noFill/>
        </p:spPr>
        <p:txBody>
          <a:bodyPr wrap="square" rtlCol="0">
            <a:spAutoFit/>
          </a:bodyPr>
          <a:lstStyle/>
          <a:p>
            <a:pPr algn="ctr"/>
            <a:endParaRPr lang="en-CA" sz="3200" dirty="0"/>
          </a:p>
          <a:p>
            <a:pPr lvl="1">
              <a:buFont typeface="Wingdings" pitchFamily="2" charset="2"/>
              <a:buChar char="§"/>
            </a:pPr>
            <a:r>
              <a:rPr lang="en-CA" sz="2800" dirty="0"/>
              <a:t>  	</a:t>
            </a:r>
            <a:r>
              <a:rPr lang="en-CA" sz="2800" b="1" dirty="0"/>
              <a:t>Benefits and Risks of Psychotropic Medications:</a:t>
            </a:r>
          </a:p>
          <a:p>
            <a:pPr lvl="3">
              <a:buFont typeface="Arial" pitchFamily="34" charset="0"/>
              <a:buChar char="•"/>
            </a:pPr>
            <a:r>
              <a:rPr lang="en-CA" sz="2800" dirty="0"/>
              <a:t>  Anti-psychotics</a:t>
            </a:r>
          </a:p>
          <a:p>
            <a:pPr lvl="3">
              <a:buFont typeface="Arial" pitchFamily="34" charset="0"/>
              <a:buChar char="•"/>
            </a:pPr>
            <a:r>
              <a:rPr lang="en-CA" sz="2800" dirty="0"/>
              <a:t>  Anti-anxiety</a:t>
            </a:r>
            <a:r>
              <a:rPr lang="en-CA" sz="2800" i="1" dirty="0"/>
              <a:t> </a:t>
            </a:r>
            <a:endParaRPr lang="en-CA" sz="2800" dirty="0"/>
          </a:p>
          <a:p>
            <a:pPr lvl="3">
              <a:buFont typeface="Arial" pitchFamily="34" charset="0"/>
              <a:buChar char="•"/>
            </a:pPr>
            <a:r>
              <a:rPr lang="en-CA" sz="2800" dirty="0"/>
              <a:t>  Anti-depressants</a:t>
            </a:r>
          </a:p>
          <a:p>
            <a:pPr lvl="1"/>
            <a:endParaRPr lang="en-CA" sz="2800" dirty="0"/>
          </a:p>
          <a:p>
            <a:pPr lvl="1">
              <a:buFont typeface="Wingdings" pitchFamily="2" charset="2"/>
              <a:buChar char="§"/>
            </a:pPr>
            <a:r>
              <a:rPr lang="en-CA" sz="2800" dirty="0"/>
              <a:t>  	</a:t>
            </a:r>
            <a:r>
              <a:rPr lang="en-CA" sz="2800" b="1" dirty="0"/>
              <a:t>Questions for the Primary Care Physician:</a:t>
            </a:r>
          </a:p>
          <a:p>
            <a:pPr lvl="3">
              <a:buFont typeface="Arial" pitchFamily="34" charset="0"/>
              <a:buChar char="•"/>
            </a:pPr>
            <a:r>
              <a:rPr lang="en-CA" sz="2800" dirty="0"/>
              <a:t>  How will we know that it is effective and helpful?</a:t>
            </a:r>
          </a:p>
          <a:p>
            <a:pPr lvl="3">
              <a:buFont typeface="Arial" pitchFamily="34" charset="0"/>
              <a:buChar char="•"/>
            </a:pPr>
            <a:r>
              <a:rPr lang="en-CA" sz="2800" dirty="0"/>
              <a:t>  What will we observe if there are unacceptable side </a:t>
            </a:r>
          </a:p>
          <a:p>
            <a:pPr lvl="3"/>
            <a:r>
              <a:rPr lang="en-CA" sz="2800" dirty="0"/>
              <a:t>    effects or risks e.g. Akathisia? </a:t>
            </a:r>
          </a:p>
          <a:p>
            <a:pPr lvl="1"/>
            <a:endParaRPr lang="en-CA" sz="40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19032"/>
            <a:ext cx="1500873" cy="1116155"/>
          </a:xfrm>
          <a:prstGeom prst="rect">
            <a:avLst/>
          </a:prstGeom>
        </p:spPr>
      </p:pic>
      <p:sp>
        <p:nvSpPr>
          <p:cNvPr id="5" name="TextBox 4"/>
          <p:cNvSpPr txBox="1"/>
          <p:nvPr/>
        </p:nvSpPr>
        <p:spPr>
          <a:xfrm>
            <a:off x="2" y="428626"/>
            <a:ext cx="12192000" cy="707886"/>
          </a:xfrm>
          <a:prstGeom prst="rect">
            <a:avLst/>
          </a:prstGeom>
          <a:noFill/>
        </p:spPr>
        <p:txBody>
          <a:bodyPr wrap="square" rtlCol="0">
            <a:spAutoFit/>
          </a:bodyPr>
          <a:lstStyle/>
          <a:p>
            <a:pPr algn="ctr"/>
            <a:r>
              <a:rPr lang="en-CA" sz="4000" b="1" dirty="0"/>
              <a:t>Mental and Neurological Health</a:t>
            </a:r>
            <a:endParaRPr lang="en-CA" sz="4000" dirty="0"/>
          </a:p>
        </p:txBody>
      </p:sp>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41</a:t>
            </a:fld>
            <a:endParaRPr lang="en-CA" sz="1400" dirty="0">
              <a:solidFill>
                <a:prstClr val="black">
                  <a:tint val="75000"/>
                </a:prstClr>
              </a:solidFill>
            </a:endParaRPr>
          </a:p>
        </p:txBody>
      </p:sp>
    </p:spTree>
    <p:extLst>
      <p:ext uri="{BB962C8B-B14F-4D97-AF65-F5344CB8AC3E}">
        <p14:creationId xmlns:p14="http://schemas.microsoft.com/office/powerpoint/2010/main" val="2827697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90;g26c702a11f4_0_21">
            <a:extLst>
              <a:ext uri="{FF2B5EF4-FFF2-40B4-BE49-F238E27FC236}">
                <a16:creationId xmlns:a16="http://schemas.microsoft.com/office/drawing/2014/main" id="{EA448C7C-3A2C-5585-8EDF-5B141B54A5C2}"/>
              </a:ext>
            </a:extLst>
          </p:cNvPr>
          <p:cNvSpPr/>
          <p:nvPr/>
        </p:nvSpPr>
        <p:spPr>
          <a:xfrm>
            <a:off x="0" y="0"/>
            <a:ext cx="12192000" cy="6858000"/>
          </a:xfrm>
          <a:prstGeom prst="rect">
            <a:avLst/>
          </a:prstGeom>
          <a:gradFill>
            <a:gsLst>
              <a:gs pos="0">
                <a:srgbClr val="FFFFFF"/>
              </a:gs>
              <a:gs pos="35000">
                <a:srgbClr val="FFFFFF"/>
              </a:gs>
              <a:gs pos="100000">
                <a:srgbClr val="D5DAC4"/>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800" dirty="0">
                <a:solidFill>
                  <a:schemeClr val="lt1"/>
                </a:solidFill>
                <a:latin typeface="Calibri"/>
                <a:ea typeface="Calibri"/>
                <a:cs typeface="Calibri"/>
                <a:sym typeface="Calibri"/>
              </a:rPr>
              <a:t>January 11, 2016</a:t>
            </a:r>
            <a:endParaRPr dirty="0"/>
          </a:p>
        </p:txBody>
      </p:sp>
      <p:sp>
        <p:nvSpPr>
          <p:cNvPr id="2" name="object 2"/>
          <p:cNvSpPr txBox="1"/>
          <p:nvPr/>
        </p:nvSpPr>
        <p:spPr>
          <a:xfrm>
            <a:off x="644388" y="-8624"/>
            <a:ext cx="2964516" cy="195981"/>
          </a:xfrm>
          <a:prstGeom prst="rect">
            <a:avLst/>
          </a:prstGeom>
        </p:spPr>
        <p:txBody>
          <a:bodyPr vert="horz" wrap="square" lIns="0" tIns="11206" rIns="0" bIns="0" rtlCol="0">
            <a:spAutoFit/>
          </a:bodyPr>
          <a:lstStyle/>
          <a:p>
            <a:pPr marL="11206">
              <a:spcBef>
                <a:spcPts val="88"/>
              </a:spcBef>
              <a:tabLst>
                <a:tab pos="2952907" algn="l"/>
              </a:tabLst>
            </a:pPr>
            <a:r>
              <a:rPr sz="1200" b="1" spc="9" dirty="0">
                <a:latin typeface="Calibri"/>
                <a:cs typeface="Calibri"/>
              </a:rPr>
              <a:t>Medication</a:t>
            </a:r>
            <a:r>
              <a:rPr sz="1200" b="1" spc="44" dirty="0">
                <a:latin typeface="Calibri"/>
                <a:cs typeface="Calibri"/>
              </a:rPr>
              <a:t> </a:t>
            </a:r>
            <a:r>
              <a:rPr sz="1200" b="1" spc="9" dirty="0">
                <a:latin typeface="Calibri"/>
                <a:cs typeface="Calibri"/>
              </a:rPr>
              <a:t>Overview</a:t>
            </a:r>
            <a:r>
              <a:rPr sz="1200" b="1" spc="57" dirty="0">
                <a:latin typeface="Calibri"/>
                <a:cs typeface="Calibri"/>
              </a:rPr>
              <a:t> </a:t>
            </a:r>
            <a:r>
              <a:rPr sz="1200" b="1" dirty="0">
                <a:latin typeface="Calibri"/>
                <a:cs typeface="Calibri"/>
              </a:rPr>
              <a:t>for:</a:t>
            </a:r>
            <a:r>
              <a:rPr sz="1200" b="1" spc="44" dirty="0">
                <a:latin typeface="Calibri"/>
                <a:cs typeface="Calibri"/>
              </a:rPr>
              <a:t> </a:t>
            </a:r>
            <a:r>
              <a:rPr sz="1200" u="sng" dirty="0">
                <a:uFill>
                  <a:solidFill>
                    <a:srgbClr val="000000"/>
                  </a:solidFill>
                </a:uFill>
                <a:latin typeface="Times New Roman"/>
                <a:cs typeface="Times New Roman"/>
              </a:rPr>
              <a:t>	</a:t>
            </a:r>
            <a:endParaRPr sz="1200" dirty="0">
              <a:latin typeface="Times New Roman"/>
              <a:cs typeface="Times New Roman"/>
            </a:endParaRPr>
          </a:p>
        </p:txBody>
      </p:sp>
      <p:graphicFrame>
        <p:nvGraphicFramePr>
          <p:cNvPr id="3" name="object 3"/>
          <p:cNvGraphicFramePr>
            <a:graphicFrameLocks noGrp="1"/>
          </p:cNvGraphicFramePr>
          <p:nvPr>
            <p:extLst>
              <p:ext uri="{D42A27DB-BD31-4B8C-83A1-F6EECF244321}">
                <p14:modId xmlns:p14="http://schemas.microsoft.com/office/powerpoint/2010/main" val="2257532114"/>
              </p:ext>
            </p:extLst>
          </p:nvPr>
        </p:nvGraphicFramePr>
        <p:xfrm>
          <a:off x="644388" y="210671"/>
          <a:ext cx="10903224" cy="6622798"/>
        </p:xfrm>
        <a:graphic>
          <a:graphicData uri="http://schemas.openxmlformats.org/drawingml/2006/table">
            <a:tbl>
              <a:tblPr firstRow="1" bandRow="1">
                <a:tableStyleId>{2D5ABB26-0587-4C30-8999-92F81FD0307C}</a:tableStyleId>
              </a:tblPr>
              <a:tblGrid>
                <a:gridCol w="1404815">
                  <a:extLst>
                    <a:ext uri="{9D8B030D-6E8A-4147-A177-3AD203B41FA5}">
                      <a16:colId xmlns:a16="http://schemas.microsoft.com/office/drawing/2014/main" val="20000"/>
                    </a:ext>
                  </a:extLst>
                </a:gridCol>
                <a:gridCol w="663316">
                  <a:extLst>
                    <a:ext uri="{9D8B030D-6E8A-4147-A177-3AD203B41FA5}">
                      <a16:colId xmlns:a16="http://schemas.microsoft.com/office/drawing/2014/main" val="20001"/>
                    </a:ext>
                  </a:extLst>
                </a:gridCol>
                <a:gridCol w="1120305">
                  <a:extLst>
                    <a:ext uri="{9D8B030D-6E8A-4147-A177-3AD203B41FA5}">
                      <a16:colId xmlns:a16="http://schemas.microsoft.com/office/drawing/2014/main" val="20002"/>
                    </a:ext>
                  </a:extLst>
                </a:gridCol>
                <a:gridCol w="653647">
                  <a:extLst>
                    <a:ext uri="{9D8B030D-6E8A-4147-A177-3AD203B41FA5}">
                      <a16:colId xmlns:a16="http://schemas.microsoft.com/office/drawing/2014/main" val="20003"/>
                    </a:ext>
                  </a:extLst>
                </a:gridCol>
                <a:gridCol w="2392936">
                  <a:extLst>
                    <a:ext uri="{9D8B030D-6E8A-4147-A177-3AD203B41FA5}">
                      <a16:colId xmlns:a16="http://schemas.microsoft.com/office/drawing/2014/main" val="20004"/>
                    </a:ext>
                  </a:extLst>
                </a:gridCol>
                <a:gridCol w="4668205">
                  <a:extLst>
                    <a:ext uri="{9D8B030D-6E8A-4147-A177-3AD203B41FA5}">
                      <a16:colId xmlns:a16="http://schemas.microsoft.com/office/drawing/2014/main" val="20005"/>
                    </a:ext>
                  </a:extLst>
                </a:gridCol>
              </a:tblGrid>
              <a:tr h="779325">
                <a:tc>
                  <a:txBody>
                    <a:bodyPr/>
                    <a:lstStyle/>
                    <a:p>
                      <a:pPr>
                        <a:lnSpc>
                          <a:spcPct val="100000"/>
                        </a:lnSpc>
                        <a:spcBef>
                          <a:spcPts val="30"/>
                        </a:spcBef>
                      </a:pPr>
                      <a:endParaRPr sz="1400">
                        <a:latin typeface="Times New Roman"/>
                        <a:cs typeface="Times New Roman"/>
                      </a:endParaRPr>
                    </a:p>
                    <a:p>
                      <a:pPr marL="261620">
                        <a:lnSpc>
                          <a:spcPct val="100000"/>
                        </a:lnSpc>
                      </a:pPr>
                      <a:r>
                        <a:rPr sz="1400" b="1" spc="-10" dirty="0">
                          <a:latin typeface="Calibri"/>
                          <a:cs typeface="Calibri"/>
                        </a:rPr>
                        <a:t>Medication</a:t>
                      </a:r>
                      <a:endParaRPr sz="1400">
                        <a:latin typeface="Calibri"/>
                        <a:cs typeface="Calibri"/>
                      </a:endParaRPr>
                    </a:p>
                  </a:txBody>
                  <a:tcPr marL="0" marR="0" marT="3362"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spcBef>
                          <a:spcPts val="5"/>
                        </a:spcBef>
                      </a:pPr>
                      <a:endParaRPr sz="1400">
                        <a:latin typeface="Times New Roman"/>
                        <a:cs typeface="Times New Roman"/>
                      </a:endParaRPr>
                    </a:p>
                    <a:p>
                      <a:pPr marL="113664" marR="96520" indent="-10795">
                        <a:lnSpc>
                          <a:spcPct val="102200"/>
                        </a:lnSpc>
                        <a:spcBef>
                          <a:spcPts val="5"/>
                        </a:spcBef>
                      </a:pPr>
                      <a:r>
                        <a:rPr sz="1400" b="1" spc="-10" dirty="0">
                          <a:latin typeface="Calibri"/>
                          <a:cs typeface="Calibri"/>
                        </a:rPr>
                        <a:t>Hours</a:t>
                      </a:r>
                      <a:r>
                        <a:rPr sz="1400" b="1" spc="500" dirty="0">
                          <a:latin typeface="Calibri"/>
                          <a:cs typeface="Calibri"/>
                        </a:rPr>
                        <a:t> </a:t>
                      </a:r>
                      <a:r>
                        <a:rPr sz="1400" b="1" spc="-10" dirty="0">
                          <a:latin typeface="Calibri"/>
                          <a:cs typeface="Calibri"/>
                        </a:rPr>
                        <a:t>taken</a:t>
                      </a:r>
                      <a:endParaRPr sz="1400">
                        <a:latin typeface="Calibri"/>
                        <a:cs typeface="Calibri"/>
                      </a:endParaRPr>
                    </a:p>
                  </a:txBody>
                  <a:tcPr marL="0" marR="0" marT="56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39700" marR="133985" indent="1905" algn="ctr">
                        <a:lnSpc>
                          <a:spcPts val="1090"/>
                        </a:lnSpc>
                      </a:pPr>
                      <a:endParaRPr lang="en-US" sz="1400" b="1" spc="-10" dirty="0">
                        <a:latin typeface="Calibri"/>
                        <a:cs typeface="Calibri"/>
                      </a:endParaRPr>
                    </a:p>
                    <a:p>
                      <a:pPr marL="139700" marR="133985" indent="1905" algn="ctr">
                        <a:lnSpc>
                          <a:spcPts val="1090"/>
                        </a:lnSpc>
                      </a:pPr>
                      <a:r>
                        <a:rPr sz="1400" b="1" spc="-10" dirty="0">
                          <a:latin typeface="Calibri"/>
                          <a:cs typeface="Calibri"/>
                        </a:rPr>
                        <a:t>Prescribing</a:t>
                      </a:r>
                      <a:r>
                        <a:rPr sz="1400" b="1" spc="30" dirty="0">
                          <a:latin typeface="Calibri"/>
                          <a:cs typeface="Calibri"/>
                        </a:rPr>
                        <a:t> Physician</a:t>
                      </a:r>
                      <a:r>
                        <a:rPr sz="1400" b="1" spc="95" dirty="0">
                          <a:latin typeface="Calibri"/>
                          <a:cs typeface="Calibri"/>
                        </a:rPr>
                        <a:t> </a:t>
                      </a:r>
                      <a:r>
                        <a:rPr sz="1400" b="1" spc="-50" dirty="0">
                          <a:latin typeface="Calibri"/>
                          <a:cs typeface="Calibri"/>
                        </a:rPr>
                        <a:t>&amp;</a:t>
                      </a:r>
                      <a:endParaRPr sz="1400" dirty="0">
                        <a:latin typeface="Calibri"/>
                        <a:cs typeface="Calibri"/>
                      </a:endParaRPr>
                    </a:p>
                    <a:p>
                      <a:pPr marL="158115" marR="152400" indent="-635" algn="ctr">
                        <a:lnSpc>
                          <a:spcPts val="1090"/>
                        </a:lnSpc>
                      </a:pPr>
                      <a:r>
                        <a:rPr sz="1400" b="1" spc="-20" dirty="0">
                          <a:latin typeface="Calibri"/>
                          <a:cs typeface="Calibri"/>
                        </a:rPr>
                        <a:t>Date</a:t>
                      </a:r>
                      <a:r>
                        <a:rPr sz="1400" b="1" spc="500" dirty="0">
                          <a:latin typeface="Calibri"/>
                          <a:cs typeface="Calibri"/>
                        </a:rPr>
                        <a:t> </a:t>
                      </a:r>
                      <a:r>
                        <a:rPr sz="1400" b="1" spc="-10" dirty="0">
                          <a:latin typeface="Calibri"/>
                          <a:cs typeface="Calibri"/>
                        </a:rPr>
                        <a:t>Prescribed</a:t>
                      </a:r>
                      <a:endParaRPr sz="14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spcBef>
                          <a:spcPts val="5"/>
                        </a:spcBef>
                      </a:pPr>
                      <a:endParaRPr sz="1400">
                        <a:latin typeface="Times New Roman"/>
                        <a:cs typeface="Times New Roman"/>
                      </a:endParaRPr>
                    </a:p>
                    <a:p>
                      <a:pPr marL="173355" marR="122555" indent="-45720">
                        <a:lnSpc>
                          <a:spcPct val="102200"/>
                        </a:lnSpc>
                        <a:spcBef>
                          <a:spcPts val="5"/>
                        </a:spcBef>
                      </a:pPr>
                      <a:r>
                        <a:rPr sz="1400" b="1" spc="-10" dirty="0">
                          <a:latin typeface="Calibri"/>
                          <a:cs typeface="Calibri"/>
                        </a:rPr>
                        <a:t>Half-</a:t>
                      </a:r>
                      <a:r>
                        <a:rPr sz="1400" b="1" spc="500" dirty="0">
                          <a:latin typeface="Calibri"/>
                          <a:cs typeface="Calibri"/>
                        </a:rPr>
                        <a:t> </a:t>
                      </a:r>
                      <a:r>
                        <a:rPr sz="1400" b="1" spc="-20" dirty="0">
                          <a:latin typeface="Calibri"/>
                          <a:cs typeface="Calibri"/>
                        </a:rPr>
                        <a:t>life</a:t>
                      </a:r>
                      <a:endParaRPr sz="1400">
                        <a:latin typeface="Calibri"/>
                        <a:cs typeface="Calibri"/>
                      </a:endParaRPr>
                    </a:p>
                  </a:txBody>
                  <a:tcPr marL="0" marR="0" marT="56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spcBef>
                          <a:spcPts val="30"/>
                        </a:spcBef>
                      </a:pPr>
                      <a:endParaRPr sz="1400" dirty="0">
                        <a:latin typeface="Times New Roman"/>
                        <a:cs typeface="Times New Roman"/>
                      </a:endParaRPr>
                    </a:p>
                    <a:p>
                      <a:pPr algn="ctr">
                        <a:lnSpc>
                          <a:spcPct val="100000"/>
                        </a:lnSpc>
                      </a:pPr>
                      <a:r>
                        <a:rPr sz="1400" b="1" spc="-20" dirty="0">
                          <a:latin typeface="Calibri"/>
                          <a:cs typeface="Calibri"/>
                        </a:rPr>
                        <a:t>Type</a:t>
                      </a:r>
                      <a:endParaRPr sz="1400" dirty="0">
                        <a:latin typeface="Calibri"/>
                        <a:cs typeface="Calibri"/>
                      </a:endParaRPr>
                    </a:p>
                  </a:txBody>
                  <a:tcPr marL="0" marR="0" marT="3362"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spcBef>
                          <a:spcPts val="30"/>
                        </a:spcBef>
                      </a:pPr>
                      <a:endParaRPr sz="1400" dirty="0">
                        <a:latin typeface="Times New Roman"/>
                        <a:cs typeface="Times New Roman"/>
                      </a:endParaRPr>
                    </a:p>
                    <a:p>
                      <a:pPr algn="ctr">
                        <a:lnSpc>
                          <a:spcPct val="100000"/>
                        </a:lnSpc>
                      </a:pPr>
                      <a:r>
                        <a:rPr sz="1400" b="1" dirty="0">
                          <a:latin typeface="Calibri"/>
                          <a:cs typeface="Calibri"/>
                        </a:rPr>
                        <a:t>Monitor</a:t>
                      </a:r>
                      <a:r>
                        <a:rPr sz="1400" b="1" spc="-5" dirty="0">
                          <a:latin typeface="Calibri"/>
                          <a:cs typeface="Calibri"/>
                        </a:rPr>
                        <a:t> </a:t>
                      </a:r>
                      <a:r>
                        <a:rPr sz="1400" b="1" spc="55" dirty="0">
                          <a:latin typeface="Calibri"/>
                          <a:cs typeface="Calibri"/>
                        </a:rPr>
                        <a:t>Closely</a:t>
                      </a:r>
                      <a:r>
                        <a:rPr sz="1400" b="1" spc="-5" dirty="0">
                          <a:latin typeface="Calibri"/>
                          <a:cs typeface="Calibri"/>
                        </a:rPr>
                        <a:t> </a:t>
                      </a:r>
                      <a:r>
                        <a:rPr sz="1400" b="1" spc="-20" dirty="0">
                          <a:latin typeface="Calibri"/>
                          <a:cs typeface="Calibri"/>
                        </a:rPr>
                        <a:t>For:</a:t>
                      </a:r>
                      <a:endParaRPr sz="1400" dirty="0">
                        <a:latin typeface="Calibri"/>
                        <a:cs typeface="Calibri"/>
                      </a:endParaRPr>
                    </a:p>
                    <a:p>
                      <a:pPr algn="ctr">
                        <a:lnSpc>
                          <a:spcPct val="100000"/>
                        </a:lnSpc>
                        <a:spcBef>
                          <a:spcPts val="35"/>
                        </a:spcBef>
                      </a:pPr>
                      <a:r>
                        <a:rPr sz="1100" b="1" dirty="0">
                          <a:latin typeface="Calibri"/>
                          <a:cs typeface="Calibri"/>
                        </a:rPr>
                        <a:t>(Note:</a:t>
                      </a:r>
                      <a:r>
                        <a:rPr sz="1100" b="1" spc="155" dirty="0">
                          <a:latin typeface="Calibri"/>
                          <a:cs typeface="Calibri"/>
                        </a:rPr>
                        <a:t> </a:t>
                      </a:r>
                      <a:r>
                        <a:rPr sz="1100" b="1" dirty="0">
                          <a:latin typeface="Calibri"/>
                          <a:cs typeface="Calibri"/>
                        </a:rPr>
                        <a:t>different</a:t>
                      </a:r>
                      <a:r>
                        <a:rPr sz="1100" b="1" spc="170" dirty="0">
                          <a:latin typeface="Calibri"/>
                          <a:cs typeface="Calibri"/>
                        </a:rPr>
                        <a:t> </a:t>
                      </a:r>
                      <a:r>
                        <a:rPr sz="1100" b="1" dirty="0">
                          <a:latin typeface="Calibri"/>
                          <a:cs typeface="Calibri"/>
                        </a:rPr>
                        <a:t>medications</a:t>
                      </a:r>
                      <a:r>
                        <a:rPr sz="1100" b="1" spc="190" dirty="0">
                          <a:latin typeface="Calibri"/>
                          <a:cs typeface="Calibri"/>
                        </a:rPr>
                        <a:t> </a:t>
                      </a:r>
                      <a:r>
                        <a:rPr sz="1100" b="1" dirty="0">
                          <a:latin typeface="Calibri"/>
                          <a:cs typeface="Calibri"/>
                        </a:rPr>
                        <a:t>and</a:t>
                      </a:r>
                      <a:r>
                        <a:rPr sz="1100" b="1" spc="170" dirty="0">
                          <a:latin typeface="Calibri"/>
                          <a:cs typeface="Calibri"/>
                        </a:rPr>
                        <a:t> </a:t>
                      </a:r>
                      <a:r>
                        <a:rPr sz="1100" b="1" dirty="0">
                          <a:latin typeface="Calibri"/>
                          <a:cs typeface="Calibri"/>
                        </a:rPr>
                        <a:t>combinations</a:t>
                      </a:r>
                      <a:r>
                        <a:rPr sz="1100" b="1" spc="180" dirty="0">
                          <a:latin typeface="Calibri"/>
                          <a:cs typeface="Calibri"/>
                        </a:rPr>
                        <a:t> </a:t>
                      </a:r>
                      <a:r>
                        <a:rPr sz="1100" b="1" dirty="0">
                          <a:latin typeface="Calibri"/>
                          <a:cs typeface="Calibri"/>
                        </a:rPr>
                        <a:t>have</a:t>
                      </a:r>
                      <a:r>
                        <a:rPr sz="1100" b="1" spc="155" dirty="0">
                          <a:latin typeface="Calibri"/>
                          <a:cs typeface="Calibri"/>
                        </a:rPr>
                        <a:t> </a:t>
                      </a:r>
                      <a:r>
                        <a:rPr sz="1100" b="1" dirty="0">
                          <a:latin typeface="Calibri"/>
                          <a:cs typeface="Calibri"/>
                        </a:rPr>
                        <a:t>different</a:t>
                      </a:r>
                      <a:r>
                        <a:rPr sz="1100" b="1" spc="170" dirty="0">
                          <a:latin typeface="Calibri"/>
                          <a:cs typeface="Calibri"/>
                        </a:rPr>
                        <a:t> </a:t>
                      </a:r>
                      <a:r>
                        <a:rPr sz="1100" b="1" dirty="0">
                          <a:latin typeface="Calibri"/>
                          <a:cs typeface="Calibri"/>
                        </a:rPr>
                        <a:t>potential</a:t>
                      </a:r>
                      <a:r>
                        <a:rPr sz="1100" b="1" spc="160" dirty="0">
                          <a:latin typeface="Calibri"/>
                          <a:cs typeface="Calibri"/>
                        </a:rPr>
                        <a:t> </a:t>
                      </a:r>
                      <a:r>
                        <a:rPr sz="1100" b="1" dirty="0">
                          <a:latin typeface="Calibri"/>
                          <a:cs typeface="Calibri"/>
                        </a:rPr>
                        <a:t>side</a:t>
                      </a:r>
                      <a:r>
                        <a:rPr sz="1100" b="1" spc="180" dirty="0">
                          <a:latin typeface="Calibri"/>
                          <a:cs typeface="Calibri"/>
                        </a:rPr>
                        <a:t> </a:t>
                      </a:r>
                      <a:r>
                        <a:rPr sz="1100" b="1" spc="-10" dirty="0">
                          <a:latin typeface="Calibri"/>
                          <a:cs typeface="Calibri"/>
                        </a:rPr>
                        <a:t>effects.</a:t>
                      </a:r>
                      <a:endParaRPr sz="1100" dirty="0">
                        <a:latin typeface="Calibri"/>
                        <a:cs typeface="Calibri"/>
                      </a:endParaRPr>
                    </a:p>
                    <a:p>
                      <a:pPr marL="15240" algn="ctr">
                        <a:lnSpc>
                          <a:spcPct val="100000"/>
                        </a:lnSpc>
                        <a:spcBef>
                          <a:spcPts val="10"/>
                        </a:spcBef>
                      </a:pPr>
                      <a:r>
                        <a:rPr sz="1100" b="1" spc="20" dirty="0">
                          <a:latin typeface="Calibri"/>
                          <a:cs typeface="Calibri"/>
                        </a:rPr>
                        <a:t>Items</a:t>
                      </a:r>
                      <a:r>
                        <a:rPr sz="1100" b="1" spc="15" dirty="0">
                          <a:latin typeface="Calibri"/>
                          <a:cs typeface="Calibri"/>
                        </a:rPr>
                        <a:t> </a:t>
                      </a:r>
                      <a:r>
                        <a:rPr sz="1100" b="1" spc="20" dirty="0">
                          <a:latin typeface="Calibri"/>
                          <a:cs typeface="Calibri"/>
                        </a:rPr>
                        <a:t>listed</a:t>
                      </a:r>
                      <a:r>
                        <a:rPr sz="1100" b="1" spc="30" dirty="0">
                          <a:latin typeface="Calibri"/>
                          <a:cs typeface="Calibri"/>
                        </a:rPr>
                        <a:t> </a:t>
                      </a:r>
                      <a:r>
                        <a:rPr sz="1100" b="1" spc="20" dirty="0">
                          <a:latin typeface="Calibri"/>
                          <a:cs typeface="Calibri"/>
                        </a:rPr>
                        <a:t>below</a:t>
                      </a:r>
                      <a:r>
                        <a:rPr sz="1100" b="1" spc="10" dirty="0">
                          <a:latin typeface="Calibri"/>
                          <a:cs typeface="Calibri"/>
                        </a:rPr>
                        <a:t> </a:t>
                      </a:r>
                      <a:r>
                        <a:rPr sz="1100" b="1" spc="20" dirty="0">
                          <a:latin typeface="Calibri"/>
                          <a:cs typeface="Calibri"/>
                        </a:rPr>
                        <a:t>do</a:t>
                      </a:r>
                      <a:r>
                        <a:rPr sz="1100" b="1" spc="15" dirty="0">
                          <a:latin typeface="Calibri"/>
                          <a:cs typeface="Calibri"/>
                        </a:rPr>
                        <a:t> </a:t>
                      </a:r>
                      <a:r>
                        <a:rPr sz="1100" b="1" spc="20" dirty="0">
                          <a:latin typeface="Calibri"/>
                          <a:cs typeface="Calibri"/>
                        </a:rPr>
                        <a:t>not indicate</a:t>
                      </a:r>
                      <a:r>
                        <a:rPr sz="1100" b="1" spc="15" dirty="0">
                          <a:latin typeface="Calibri"/>
                          <a:cs typeface="Calibri"/>
                        </a:rPr>
                        <a:t> </a:t>
                      </a:r>
                      <a:r>
                        <a:rPr sz="1100" b="1" spc="20" dirty="0">
                          <a:latin typeface="Calibri"/>
                          <a:cs typeface="Calibri"/>
                        </a:rPr>
                        <a:t>they will</a:t>
                      </a:r>
                      <a:r>
                        <a:rPr sz="1100" b="1" spc="10" dirty="0">
                          <a:latin typeface="Calibri"/>
                          <a:cs typeface="Calibri"/>
                        </a:rPr>
                        <a:t> </a:t>
                      </a:r>
                      <a:r>
                        <a:rPr sz="1100" b="1" spc="20" dirty="0">
                          <a:latin typeface="Calibri"/>
                          <a:cs typeface="Calibri"/>
                        </a:rPr>
                        <a:t>occur</a:t>
                      </a:r>
                      <a:r>
                        <a:rPr sz="1100" b="1" spc="15" dirty="0">
                          <a:latin typeface="Calibri"/>
                          <a:cs typeface="Calibri"/>
                        </a:rPr>
                        <a:t> </a:t>
                      </a:r>
                      <a:r>
                        <a:rPr sz="1100" b="1" spc="10" dirty="0">
                          <a:latin typeface="Calibri"/>
                          <a:cs typeface="Calibri"/>
                        </a:rPr>
                        <a:t>with</a:t>
                      </a:r>
                      <a:r>
                        <a:rPr sz="1100" b="1" spc="20" dirty="0">
                          <a:latin typeface="Calibri"/>
                          <a:cs typeface="Calibri"/>
                        </a:rPr>
                        <a:t> </a:t>
                      </a:r>
                      <a:r>
                        <a:rPr sz="1100" b="1" spc="-10" dirty="0">
                          <a:latin typeface="Calibri"/>
                          <a:cs typeface="Calibri"/>
                        </a:rPr>
                        <a:t>everyone).</a:t>
                      </a:r>
                      <a:endParaRPr sz="1100" dirty="0">
                        <a:latin typeface="Calibri"/>
                        <a:cs typeface="Calibri"/>
                      </a:endParaRPr>
                    </a:p>
                  </a:txBody>
                  <a:tcPr marL="0" marR="0" marT="3362"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562861">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DAE9F7"/>
                    </a:solidFill>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DAE9F7"/>
                    </a:solidFill>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DAE9F7"/>
                    </a:solidFill>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DAE9F7"/>
                    </a:solidFill>
                  </a:tcPr>
                </a:tc>
                <a:tc>
                  <a:txBody>
                    <a:bodyPr/>
                    <a:lstStyle/>
                    <a:p>
                      <a:pPr marL="66675">
                        <a:lnSpc>
                          <a:spcPts val="1055"/>
                        </a:lnSpc>
                      </a:pPr>
                      <a:r>
                        <a:rPr sz="1100" b="1" spc="-10" dirty="0">
                          <a:latin typeface="Calibri"/>
                          <a:cs typeface="Calibri"/>
                        </a:rPr>
                        <a:t>Antidepressant</a:t>
                      </a:r>
                      <a:endParaRPr sz="1100">
                        <a:latin typeface="Calibri"/>
                        <a:cs typeface="Calibri"/>
                      </a:endParaRPr>
                    </a:p>
                    <a:p>
                      <a:pPr marL="66675" marR="184785">
                        <a:lnSpc>
                          <a:spcPct val="101099"/>
                        </a:lnSpc>
                        <a:spcBef>
                          <a:spcPts val="10"/>
                        </a:spcBef>
                      </a:pPr>
                      <a:r>
                        <a:rPr sz="1100" dirty="0">
                          <a:latin typeface="Calibri"/>
                          <a:cs typeface="Calibri"/>
                        </a:rPr>
                        <a:t>Also</a:t>
                      </a:r>
                      <a:r>
                        <a:rPr sz="1100" spc="25" dirty="0">
                          <a:latin typeface="Calibri"/>
                          <a:cs typeface="Calibri"/>
                        </a:rPr>
                        <a:t> </a:t>
                      </a:r>
                      <a:r>
                        <a:rPr sz="1100" dirty="0">
                          <a:latin typeface="Calibri"/>
                          <a:cs typeface="Calibri"/>
                        </a:rPr>
                        <a:t>used</a:t>
                      </a:r>
                      <a:r>
                        <a:rPr sz="1100" spc="30" dirty="0">
                          <a:latin typeface="Calibri"/>
                          <a:cs typeface="Calibri"/>
                        </a:rPr>
                        <a:t> </a:t>
                      </a:r>
                      <a:r>
                        <a:rPr sz="1100" dirty="0">
                          <a:latin typeface="Calibri"/>
                          <a:cs typeface="Calibri"/>
                        </a:rPr>
                        <a:t>for</a:t>
                      </a:r>
                      <a:r>
                        <a:rPr sz="1100" spc="30" dirty="0">
                          <a:latin typeface="Calibri"/>
                          <a:cs typeface="Calibri"/>
                        </a:rPr>
                        <a:t> </a:t>
                      </a:r>
                      <a:r>
                        <a:rPr sz="1100" dirty="0">
                          <a:latin typeface="Calibri"/>
                          <a:cs typeface="Calibri"/>
                        </a:rPr>
                        <a:t>anxiety,</a:t>
                      </a:r>
                      <a:r>
                        <a:rPr sz="1100" spc="25" dirty="0">
                          <a:latin typeface="Calibri"/>
                          <a:cs typeface="Calibri"/>
                        </a:rPr>
                        <a:t> </a:t>
                      </a:r>
                      <a:r>
                        <a:rPr sz="1100" spc="65" dirty="0">
                          <a:latin typeface="Calibri"/>
                          <a:cs typeface="Calibri"/>
                        </a:rPr>
                        <a:t>OCD,</a:t>
                      </a:r>
                      <a:r>
                        <a:rPr sz="1100" spc="25" dirty="0">
                          <a:latin typeface="Calibri"/>
                          <a:cs typeface="Calibri"/>
                        </a:rPr>
                        <a:t> </a:t>
                      </a:r>
                      <a:r>
                        <a:rPr sz="1100" spc="-20" dirty="0">
                          <a:latin typeface="Calibri"/>
                          <a:cs typeface="Calibri"/>
                        </a:rPr>
                        <a:t>panic</a:t>
                      </a:r>
                      <a:r>
                        <a:rPr sz="1100" spc="500" dirty="0">
                          <a:latin typeface="Calibri"/>
                          <a:cs typeface="Calibri"/>
                        </a:rPr>
                        <a:t> </a:t>
                      </a:r>
                      <a:r>
                        <a:rPr sz="1100" spc="-10" dirty="0">
                          <a:latin typeface="Calibri"/>
                          <a:cs typeface="Calibri"/>
                        </a:rPr>
                        <a:t>disorder.</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DAE9F7"/>
                    </a:solidFill>
                  </a:tcPr>
                </a:tc>
                <a:tc>
                  <a:txBody>
                    <a:bodyPr/>
                    <a:lstStyle/>
                    <a:p>
                      <a:pPr marL="68580">
                        <a:lnSpc>
                          <a:spcPts val="1055"/>
                        </a:lnSpc>
                      </a:pPr>
                      <a:r>
                        <a:rPr sz="1100" spc="20" dirty="0">
                          <a:latin typeface="Calibri"/>
                          <a:cs typeface="Calibri"/>
                        </a:rPr>
                        <a:t>Combinations</a:t>
                      </a:r>
                      <a:r>
                        <a:rPr sz="1100" spc="30" dirty="0">
                          <a:latin typeface="Calibri"/>
                          <a:cs typeface="Calibri"/>
                        </a:rPr>
                        <a:t> </a:t>
                      </a:r>
                      <a:r>
                        <a:rPr sz="1100" spc="10" dirty="0">
                          <a:latin typeface="Calibri"/>
                          <a:cs typeface="Calibri"/>
                        </a:rPr>
                        <a:t>of</a:t>
                      </a:r>
                      <a:r>
                        <a:rPr sz="1100" spc="30" dirty="0">
                          <a:latin typeface="Calibri"/>
                          <a:cs typeface="Calibri"/>
                        </a:rPr>
                        <a:t> </a:t>
                      </a:r>
                      <a:r>
                        <a:rPr sz="1100" spc="20" dirty="0">
                          <a:latin typeface="Calibri"/>
                          <a:cs typeface="Calibri"/>
                        </a:rPr>
                        <a:t>2</a:t>
                      </a:r>
                      <a:r>
                        <a:rPr sz="1100" spc="30" dirty="0">
                          <a:latin typeface="Calibri"/>
                          <a:cs typeface="Calibri"/>
                        </a:rPr>
                        <a:t> </a:t>
                      </a:r>
                      <a:r>
                        <a:rPr sz="1100" spc="20" dirty="0">
                          <a:latin typeface="Calibri"/>
                          <a:cs typeface="Calibri"/>
                        </a:rPr>
                        <a:t>antidepressant medications</a:t>
                      </a:r>
                      <a:r>
                        <a:rPr sz="1100" spc="15" dirty="0">
                          <a:latin typeface="Calibri"/>
                          <a:cs typeface="Calibri"/>
                        </a:rPr>
                        <a:t> </a:t>
                      </a:r>
                      <a:r>
                        <a:rPr sz="1100" spc="50" dirty="0">
                          <a:latin typeface="Calibri"/>
                          <a:cs typeface="Calibri"/>
                        </a:rPr>
                        <a:t>can</a:t>
                      </a:r>
                      <a:r>
                        <a:rPr sz="1100" spc="20" dirty="0">
                          <a:latin typeface="Calibri"/>
                          <a:cs typeface="Calibri"/>
                        </a:rPr>
                        <a:t> increase</a:t>
                      </a:r>
                      <a:r>
                        <a:rPr sz="1100" spc="35" dirty="0">
                          <a:latin typeface="Calibri"/>
                          <a:cs typeface="Calibri"/>
                        </a:rPr>
                        <a:t> </a:t>
                      </a:r>
                      <a:r>
                        <a:rPr sz="1100" spc="-25" dirty="0">
                          <a:latin typeface="Calibri"/>
                          <a:cs typeface="Calibri"/>
                        </a:rPr>
                        <a:t>the</a:t>
                      </a:r>
                      <a:endParaRPr sz="1100">
                        <a:latin typeface="Calibri"/>
                        <a:cs typeface="Calibri"/>
                      </a:endParaRPr>
                    </a:p>
                    <a:p>
                      <a:pPr marL="68580">
                        <a:lnSpc>
                          <a:spcPct val="100000"/>
                        </a:lnSpc>
                        <a:spcBef>
                          <a:spcPts val="25"/>
                        </a:spcBef>
                      </a:pPr>
                      <a:r>
                        <a:rPr sz="1100" spc="10" dirty="0">
                          <a:latin typeface="Calibri"/>
                          <a:cs typeface="Calibri"/>
                        </a:rPr>
                        <a:t>likelihood</a:t>
                      </a:r>
                      <a:r>
                        <a:rPr sz="1100" spc="25" dirty="0">
                          <a:latin typeface="Calibri"/>
                          <a:cs typeface="Calibri"/>
                        </a:rPr>
                        <a:t> </a:t>
                      </a:r>
                      <a:r>
                        <a:rPr sz="1100" spc="10" dirty="0">
                          <a:latin typeface="Calibri"/>
                          <a:cs typeface="Calibri"/>
                        </a:rPr>
                        <a:t>of</a:t>
                      </a:r>
                      <a:r>
                        <a:rPr sz="1100" spc="35" dirty="0">
                          <a:latin typeface="Calibri"/>
                          <a:cs typeface="Calibri"/>
                        </a:rPr>
                        <a:t> </a:t>
                      </a:r>
                      <a:r>
                        <a:rPr sz="1100" spc="10" dirty="0">
                          <a:latin typeface="Calibri"/>
                          <a:cs typeface="Calibri"/>
                        </a:rPr>
                        <a:t>high</a:t>
                      </a:r>
                      <a:r>
                        <a:rPr sz="1100" spc="25" dirty="0">
                          <a:latin typeface="Calibri"/>
                          <a:cs typeface="Calibri"/>
                        </a:rPr>
                        <a:t> </a:t>
                      </a:r>
                      <a:r>
                        <a:rPr sz="1100" spc="10" dirty="0">
                          <a:latin typeface="Calibri"/>
                          <a:cs typeface="Calibri"/>
                        </a:rPr>
                        <a:t>blood</a:t>
                      </a:r>
                      <a:r>
                        <a:rPr sz="1100" spc="40" dirty="0">
                          <a:latin typeface="Calibri"/>
                          <a:cs typeface="Calibri"/>
                        </a:rPr>
                        <a:t> </a:t>
                      </a:r>
                      <a:r>
                        <a:rPr sz="1100" spc="10" dirty="0">
                          <a:latin typeface="Calibri"/>
                          <a:cs typeface="Calibri"/>
                        </a:rPr>
                        <a:t>pressure</a:t>
                      </a:r>
                      <a:r>
                        <a:rPr sz="1100" spc="35" dirty="0">
                          <a:latin typeface="Calibri"/>
                          <a:cs typeface="Calibri"/>
                        </a:rPr>
                        <a:t> </a:t>
                      </a:r>
                      <a:r>
                        <a:rPr sz="1100" spc="10" dirty="0">
                          <a:latin typeface="Calibri"/>
                          <a:cs typeface="Calibri"/>
                        </a:rPr>
                        <a:t>and</a:t>
                      </a:r>
                      <a:r>
                        <a:rPr sz="1100" spc="25" dirty="0">
                          <a:latin typeface="Calibri"/>
                          <a:cs typeface="Calibri"/>
                        </a:rPr>
                        <a:t> </a:t>
                      </a:r>
                      <a:r>
                        <a:rPr sz="1100" spc="10" dirty="0">
                          <a:latin typeface="Calibri"/>
                          <a:cs typeface="Calibri"/>
                        </a:rPr>
                        <a:t>increase</a:t>
                      </a:r>
                      <a:r>
                        <a:rPr sz="1100" spc="35" dirty="0">
                          <a:latin typeface="Calibri"/>
                          <a:cs typeface="Calibri"/>
                        </a:rPr>
                        <a:t> </a:t>
                      </a:r>
                      <a:r>
                        <a:rPr sz="1100" spc="10" dirty="0">
                          <a:latin typeface="Calibri"/>
                          <a:cs typeface="Calibri"/>
                        </a:rPr>
                        <a:t>heart</a:t>
                      </a:r>
                      <a:r>
                        <a:rPr sz="1100" spc="30" dirty="0">
                          <a:latin typeface="Calibri"/>
                          <a:cs typeface="Calibri"/>
                        </a:rPr>
                        <a:t> </a:t>
                      </a:r>
                      <a:r>
                        <a:rPr sz="1100" spc="-20" dirty="0">
                          <a:latin typeface="Calibri"/>
                          <a:cs typeface="Calibri"/>
                        </a:rPr>
                        <a:t>rate.</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DAE9F7"/>
                    </a:solidFill>
                  </a:tcPr>
                </a:tc>
                <a:extLst>
                  <a:ext uri="{0D108BD9-81ED-4DB2-BD59-A6C34878D82A}">
                    <a16:rowId xmlns:a16="http://schemas.microsoft.com/office/drawing/2014/main" val="10001"/>
                  </a:ext>
                </a:extLst>
              </a:tr>
              <a:tr h="2218133">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9E1D4"/>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9E1D4"/>
                    </a:solidFill>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9E1D4"/>
                    </a:solidFill>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9E1D4"/>
                    </a:solidFill>
                  </a:tcPr>
                </a:tc>
                <a:tc>
                  <a:txBody>
                    <a:bodyPr/>
                    <a:lstStyle/>
                    <a:p>
                      <a:pPr marL="66675">
                        <a:lnSpc>
                          <a:spcPts val="1045"/>
                        </a:lnSpc>
                      </a:pPr>
                      <a:r>
                        <a:rPr sz="1100" b="1" dirty="0">
                          <a:latin typeface="Calibri"/>
                          <a:cs typeface="Calibri"/>
                        </a:rPr>
                        <a:t>Antipsychotic</a:t>
                      </a:r>
                      <a:r>
                        <a:rPr sz="1100" b="1" spc="114" dirty="0">
                          <a:latin typeface="Calibri"/>
                          <a:cs typeface="Calibri"/>
                        </a:rPr>
                        <a:t> </a:t>
                      </a:r>
                      <a:r>
                        <a:rPr sz="1100" dirty="0">
                          <a:latin typeface="Calibri"/>
                          <a:cs typeface="Calibri"/>
                        </a:rPr>
                        <a:t>-</a:t>
                      </a:r>
                      <a:r>
                        <a:rPr sz="1100" spc="125" dirty="0">
                          <a:latin typeface="Calibri"/>
                          <a:cs typeface="Calibri"/>
                        </a:rPr>
                        <a:t> </a:t>
                      </a:r>
                      <a:r>
                        <a:rPr sz="1100" dirty="0">
                          <a:latin typeface="Calibri"/>
                          <a:cs typeface="Calibri"/>
                        </a:rPr>
                        <a:t>Also</a:t>
                      </a:r>
                      <a:r>
                        <a:rPr sz="1100" spc="120" dirty="0">
                          <a:latin typeface="Calibri"/>
                          <a:cs typeface="Calibri"/>
                        </a:rPr>
                        <a:t> </a:t>
                      </a:r>
                      <a:r>
                        <a:rPr sz="1100" dirty="0">
                          <a:latin typeface="Calibri"/>
                          <a:cs typeface="Calibri"/>
                        </a:rPr>
                        <a:t>used</a:t>
                      </a:r>
                      <a:r>
                        <a:rPr sz="1100" spc="114" dirty="0">
                          <a:latin typeface="Calibri"/>
                          <a:cs typeface="Calibri"/>
                        </a:rPr>
                        <a:t> </a:t>
                      </a:r>
                      <a:r>
                        <a:rPr sz="1100" dirty="0">
                          <a:latin typeface="Calibri"/>
                          <a:cs typeface="Calibri"/>
                        </a:rPr>
                        <a:t>for</a:t>
                      </a:r>
                      <a:r>
                        <a:rPr sz="1100" spc="145" dirty="0">
                          <a:latin typeface="Calibri"/>
                          <a:cs typeface="Calibri"/>
                        </a:rPr>
                        <a:t> </a:t>
                      </a:r>
                      <a:r>
                        <a:rPr sz="1100" spc="-25" dirty="0">
                          <a:latin typeface="Calibri"/>
                          <a:cs typeface="Calibri"/>
                        </a:rPr>
                        <a:t>the</a:t>
                      </a:r>
                      <a:endParaRPr sz="1100" dirty="0">
                        <a:latin typeface="Calibri"/>
                        <a:cs typeface="Calibri"/>
                      </a:endParaRPr>
                    </a:p>
                    <a:p>
                      <a:pPr marL="66675" marR="276860">
                        <a:lnSpc>
                          <a:spcPct val="102200"/>
                        </a:lnSpc>
                      </a:pPr>
                      <a:r>
                        <a:rPr sz="1100" dirty="0">
                          <a:latin typeface="Calibri"/>
                          <a:cs typeface="Calibri"/>
                        </a:rPr>
                        <a:t>treatment</a:t>
                      </a:r>
                      <a:r>
                        <a:rPr sz="1100" spc="100" dirty="0">
                          <a:latin typeface="Calibri"/>
                          <a:cs typeface="Calibri"/>
                        </a:rPr>
                        <a:t> </a:t>
                      </a:r>
                      <a:r>
                        <a:rPr sz="1100" dirty="0">
                          <a:latin typeface="Calibri"/>
                          <a:cs typeface="Calibri"/>
                        </a:rPr>
                        <a:t>of</a:t>
                      </a:r>
                      <a:r>
                        <a:rPr sz="1100" spc="114" dirty="0">
                          <a:latin typeface="Calibri"/>
                          <a:cs typeface="Calibri"/>
                        </a:rPr>
                        <a:t> </a:t>
                      </a:r>
                      <a:r>
                        <a:rPr sz="1100" dirty="0">
                          <a:latin typeface="Calibri"/>
                          <a:cs typeface="Calibri"/>
                        </a:rPr>
                        <a:t>schizophrenia</a:t>
                      </a:r>
                      <a:r>
                        <a:rPr sz="1100" spc="110" dirty="0">
                          <a:latin typeface="Calibri"/>
                          <a:cs typeface="Calibri"/>
                        </a:rPr>
                        <a:t> </a:t>
                      </a:r>
                      <a:r>
                        <a:rPr sz="1100" spc="-25" dirty="0">
                          <a:latin typeface="Calibri"/>
                          <a:cs typeface="Calibri"/>
                        </a:rPr>
                        <a:t>and</a:t>
                      </a:r>
                      <a:r>
                        <a:rPr sz="1100" spc="500" dirty="0">
                          <a:latin typeface="Calibri"/>
                          <a:cs typeface="Calibri"/>
                        </a:rPr>
                        <a:t> </a:t>
                      </a:r>
                      <a:r>
                        <a:rPr sz="1100" dirty="0">
                          <a:latin typeface="Calibri"/>
                          <a:cs typeface="Calibri"/>
                        </a:rPr>
                        <a:t>bipolar</a:t>
                      </a:r>
                      <a:r>
                        <a:rPr sz="1100" spc="95" dirty="0">
                          <a:latin typeface="Calibri"/>
                          <a:cs typeface="Calibri"/>
                        </a:rPr>
                        <a:t> </a:t>
                      </a:r>
                      <a:r>
                        <a:rPr sz="1100" spc="-10" dirty="0">
                          <a:latin typeface="Calibri"/>
                          <a:cs typeface="Calibri"/>
                        </a:rPr>
                        <a:t>disorder.</a:t>
                      </a:r>
                      <a:endParaRPr sz="11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9E1D4"/>
                    </a:solidFill>
                  </a:tcPr>
                </a:tc>
                <a:tc>
                  <a:txBody>
                    <a:bodyPr/>
                    <a:lstStyle/>
                    <a:p>
                      <a:pPr marL="68580">
                        <a:lnSpc>
                          <a:spcPts val="1045"/>
                        </a:lnSpc>
                      </a:pPr>
                      <a:r>
                        <a:rPr sz="1100" spc="20" dirty="0">
                          <a:latin typeface="Calibri"/>
                          <a:cs typeface="Calibri"/>
                        </a:rPr>
                        <a:t>Combinations</a:t>
                      </a:r>
                      <a:r>
                        <a:rPr sz="1100" spc="35" dirty="0">
                          <a:latin typeface="Calibri"/>
                          <a:cs typeface="Calibri"/>
                        </a:rPr>
                        <a:t> </a:t>
                      </a:r>
                      <a:r>
                        <a:rPr sz="1100" spc="10" dirty="0">
                          <a:latin typeface="Calibri"/>
                          <a:cs typeface="Calibri"/>
                        </a:rPr>
                        <a:t>of</a:t>
                      </a:r>
                      <a:r>
                        <a:rPr sz="1100" spc="35" dirty="0">
                          <a:latin typeface="Calibri"/>
                          <a:cs typeface="Calibri"/>
                        </a:rPr>
                        <a:t> </a:t>
                      </a:r>
                      <a:r>
                        <a:rPr sz="1100" spc="20" dirty="0">
                          <a:latin typeface="Calibri"/>
                          <a:cs typeface="Calibri"/>
                        </a:rPr>
                        <a:t>antipsychotic</a:t>
                      </a:r>
                      <a:r>
                        <a:rPr sz="1100" spc="35" dirty="0">
                          <a:latin typeface="Calibri"/>
                          <a:cs typeface="Calibri"/>
                        </a:rPr>
                        <a:t> </a:t>
                      </a:r>
                      <a:r>
                        <a:rPr sz="1100" spc="20" dirty="0">
                          <a:latin typeface="Calibri"/>
                          <a:cs typeface="Calibri"/>
                        </a:rPr>
                        <a:t>medications </a:t>
                      </a:r>
                      <a:r>
                        <a:rPr sz="1100" spc="50" dirty="0">
                          <a:latin typeface="Calibri"/>
                          <a:cs typeface="Calibri"/>
                        </a:rPr>
                        <a:t>can</a:t>
                      </a:r>
                      <a:r>
                        <a:rPr sz="1100" spc="25" dirty="0">
                          <a:latin typeface="Calibri"/>
                          <a:cs typeface="Calibri"/>
                        </a:rPr>
                        <a:t> </a:t>
                      </a:r>
                      <a:r>
                        <a:rPr sz="1100" spc="20" dirty="0">
                          <a:latin typeface="Calibri"/>
                          <a:cs typeface="Calibri"/>
                        </a:rPr>
                        <a:t>increase</a:t>
                      </a:r>
                      <a:r>
                        <a:rPr sz="1100" spc="35" dirty="0">
                          <a:latin typeface="Calibri"/>
                          <a:cs typeface="Calibri"/>
                        </a:rPr>
                        <a:t> </a:t>
                      </a:r>
                      <a:r>
                        <a:rPr sz="1100" spc="10" dirty="0">
                          <a:latin typeface="Calibri"/>
                          <a:cs typeface="Calibri"/>
                        </a:rPr>
                        <a:t>the</a:t>
                      </a:r>
                      <a:r>
                        <a:rPr sz="1100" spc="35" dirty="0">
                          <a:latin typeface="Calibri"/>
                          <a:cs typeface="Calibri"/>
                        </a:rPr>
                        <a:t> </a:t>
                      </a:r>
                      <a:r>
                        <a:rPr sz="1100" spc="-10" dirty="0">
                          <a:latin typeface="Calibri"/>
                          <a:cs typeface="Calibri"/>
                        </a:rPr>
                        <a:t>likelihood</a:t>
                      </a:r>
                      <a:endParaRPr sz="1100" dirty="0">
                        <a:latin typeface="Calibri"/>
                        <a:cs typeface="Calibri"/>
                      </a:endParaRPr>
                    </a:p>
                    <a:p>
                      <a:pPr marL="68580" marR="113030">
                        <a:lnSpc>
                          <a:spcPct val="101699"/>
                        </a:lnSpc>
                        <a:spcBef>
                          <a:spcPts val="5"/>
                        </a:spcBef>
                      </a:pPr>
                      <a:r>
                        <a:rPr sz="1100" spc="20" dirty="0">
                          <a:latin typeface="Calibri"/>
                          <a:cs typeface="Calibri"/>
                        </a:rPr>
                        <a:t>of</a:t>
                      </a:r>
                      <a:r>
                        <a:rPr sz="1100" spc="5" dirty="0">
                          <a:latin typeface="Calibri"/>
                          <a:cs typeface="Calibri"/>
                        </a:rPr>
                        <a:t> </a:t>
                      </a:r>
                      <a:r>
                        <a:rPr sz="1100" spc="10" dirty="0">
                          <a:latin typeface="Calibri"/>
                          <a:cs typeface="Calibri"/>
                        </a:rPr>
                        <a:t>severe</a:t>
                      </a:r>
                      <a:r>
                        <a:rPr sz="1100" spc="5" dirty="0">
                          <a:latin typeface="Calibri"/>
                          <a:cs typeface="Calibri"/>
                        </a:rPr>
                        <a:t> </a:t>
                      </a:r>
                      <a:r>
                        <a:rPr sz="1100" spc="20" dirty="0">
                          <a:latin typeface="Calibri"/>
                          <a:cs typeface="Calibri"/>
                        </a:rPr>
                        <a:t>muscle</a:t>
                      </a:r>
                      <a:r>
                        <a:rPr sz="1100" spc="5" dirty="0">
                          <a:latin typeface="Calibri"/>
                          <a:cs typeface="Calibri"/>
                        </a:rPr>
                        <a:t> </a:t>
                      </a:r>
                      <a:r>
                        <a:rPr sz="1100" spc="20" dirty="0">
                          <a:latin typeface="Calibri"/>
                          <a:cs typeface="Calibri"/>
                        </a:rPr>
                        <a:t>stiffness</a:t>
                      </a:r>
                      <a:r>
                        <a:rPr sz="1100" spc="-5" dirty="0">
                          <a:latin typeface="Calibri"/>
                          <a:cs typeface="Calibri"/>
                        </a:rPr>
                        <a:t> </a:t>
                      </a:r>
                      <a:r>
                        <a:rPr sz="1100" spc="10" dirty="0">
                          <a:latin typeface="Calibri"/>
                          <a:cs typeface="Calibri"/>
                        </a:rPr>
                        <a:t>or </a:t>
                      </a:r>
                      <a:r>
                        <a:rPr sz="1100" spc="55" dirty="0">
                          <a:latin typeface="Calibri"/>
                          <a:cs typeface="Calibri"/>
                        </a:rPr>
                        <a:t>spasms,</a:t>
                      </a:r>
                      <a:r>
                        <a:rPr sz="1100" spc="-5" dirty="0">
                          <a:latin typeface="Calibri"/>
                          <a:cs typeface="Calibri"/>
                        </a:rPr>
                        <a:t> </a:t>
                      </a:r>
                      <a:r>
                        <a:rPr sz="1100" spc="10" dirty="0">
                          <a:latin typeface="Calibri"/>
                          <a:cs typeface="Calibri"/>
                        </a:rPr>
                        <a:t>difficulty</a:t>
                      </a:r>
                      <a:r>
                        <a:rPr sz="1100" spc="5" dirty="0">
                          <a:latin typeface="Calibri"/>
                          <a:cs typeface="Calibri"/>
                        </a:rPr>
                        <a:t> </a:t>
                      </a:r>
                      <a:r>
                        <a:rPr sz="1100" spc="20" dirty="0">
                          <a:latin typeface="Calibri"/>
                          <a:cs typeface="Calibri"/>
                        </a:rPr>
                        <a:t>speaking</a:t>
                      </a:r>
                      <a:r>
                        <a:rPr sz="1100" dirty="0">
                          <a:latin typeface="Calibri"/>
                          <a:cs typeface="Calibri"/>
                        </a:rPr>
                        <a:t> </a:t>
                      </a:r>
                      <a:r>
                        <a:rPr sz="1100" spc="10" dirty="0">
                          <a:latin typeface="Calibri"/>
                          <a:cs typeface="Calibri"/>
                        </a:rPr>
                        <a:t>or</a:t>
                      </a:r>
                      <a:r>
                        <a:rPr sz="1100" dirty="0">
                          <a:latin typeface="Calibri"/>
                          <a:cs typeface="Calibri"/>
                        </a:rPr>
                        <a:t> </a:t>
                      </a:r>
                      <a:r>
                        <a:rPr sz="1100" spc="-10" dirty="0">
                          <a:latin typeface="Calibri"/>
                          <a:cs typeface="Calibri"/>
                        </a:rPr>
                        <a:t>swallowing,</a:t>
                      </a:r>
                      <a:r>
                        <a:rPr sz="1100" spc="20" dirty="0">
                          <a:latin typeface="Calibri"/>
                          <a:cs typeface="Calibri"/>
                        </a:rPr>
                        <a:t> restlessness,</a:t>
                      </a:r>
                      <a:r>
                        <a:rPr sz="1100" spc="10" dirty="0">
                          <a:latin typeface="Calibri"/>
                          <a:cs typeface="Calibri"/>
                        </a:rPr>
                        <a:t> tremor</a:t>
                      </a:r>
                      <a:r>
                        <a:rPr sz="1100" spc="20" dirty="0">
                          <a:latin typeface="Calibri"/>
                          <a:cs typeface="Calibri"/>
                        </a:rPr>
                        <a:t> </a:t>
                      </a:r>
                      <a:r>
                        <a:rPr sz="1100" spc="10" dirty="0">
                          <a:latin typeface="Calibri"/>
                          <a:cs typeface="Calibri"/>
                        </a:rPr>
                        <a:t>or</a:t>
                      </a:r>
                      <a:r>
                        <a:rPr sz="1100" dirty="0">
                          <a:latin typeface="Calibri"/>
                          <a:cs typeface="Calibri"/>
                        </a:rPr>
                        <a:t> </a:t>
                      </a:r>
                      <a:r>
                        <a:rPr sz="1100" spc="20" dirty="0">
                          <a:latin typeface="Calibri"/>
                          <a:cs typeface="Calibri"/>
                        </a:rPr>
                        <a:t>more</a:t>
                      </a:r>
                      <a:r>
                        <a:rPr sz="1100" spc="5" dirty="0">
                          <a:latin typeface="Calibri"/>
                          <a:cs typeface="Calibri"/>
                        </a:rPr>
                        <a:t> </a:t>
                      </a:r>
                      <a:r>
                        <a:rPr sz="1100" spc="20" dirty="0">
                          <a:latin typeface="Calibri"/>
                          <a:cs typeface="Calibri"/>
                        </a:rPr>
                        <a:t>serious</a:t>
                      </a:r>
                      <a:r>
                        <a:rPr sz="1100" spc="-5" dirty="0">
                          <a:latin typeface="Calibri"/>
                          <a:cs typeface="Calibri"/>
                        </a:rPr>
                        <a:t> </a:t>
                      </a:r>
                      <a:r>
                        <a:rPr sz="1100" spc="20" dirty="0">
                          <a:latin typeface="Calibri"/>
                          <a:cs typeface="Calibri"/>
                        </a:rPr>
                        <a:t>reactions</a:t>
                      </a:r>
                      <a:r>
                        <a:rPr sz="1100" spc="-5" dirty="0">
                          <a:latin typeface="Calibri"/>
                          <a:cs typeface="Calibri"/>
                        </a:rPr>
                        <a:t> </a:t>
                      </a:r>
                      <a:r>
                        <a:rPr sz="1100" spc="50" dirty="0">
                          <a:latin typeface="Calibri"/>
                          <a:cs typeface="Calibri"/>
                        </a:rPr>
                        <a:t>such</a:t>
                      </a:r>
                      <a:r>
                        <a:rPr sz="1100" spc="15" dirty="0">
                          <a:latin typeface="Calibri"/>
                          <a:cs typeface="Calibri"/>
                        </a:rPr>
                        <a:t> </a:t>
                      </a:r>
                      <a:r>
                        <a:rPr sz="1100" spc="65" dirty="0">
                          <a:latin typeface="Calibri"/>
                          <a:cs typeface="Calibri"/>
                        </a:rPr>
                        <a:t>as</a:t>
                      </a:r>
                      <a:r>
                        <a:rPr sz="1100" spc="-5" dirty="0">
                          <a:latin typeface="Calibri"/>
                          <a:cs typeface="Calibri"/>
                        </a:rPr>
                        <a:t> </a:t>
                      </a:r>
                      <a:r>
                        <a:rPr sz="1100" spc="-10" dirty="0">
                          <a:latin typeface="Calibri"/>
                          <a:cs typeface="Calibri"/>
                        </a:rPr>
                        <a:t>uncontrollable</a:t>
                      </a:r>
                      <a:r>
                        <a:rPr sz="1100" spc="20" dirty="0">
                          <a:latin typeface="Calibri"/>
                          <a:cs typeface="Calibri"/>
                        </a:rPr>
                        <a:t> muscle</a:t>
                      </a:r>
                      <a:r>
                        <a:rPr sz="1100" spc="40" dirty="0">
                          <a:latin typeface="Calibri"/>
                          <a:cs typeface="Calibri"/>
                        </a:rPr>
                        <a:t> </a:t>
                      </a:r>
                      <a:r>
                        <a:rPr sz="1100" spc="10" dirty="0">
                          <a:latin typeface="Calibri"/>
                          <a:cs typeface="Calibri"/>
                        </a:rPr>
                        <a:t>or</a:t>
                      </a:r>
                      <a:r>
                        <a:rPr sz="1100" spc="40" dirty="0">
                          <a:latin typeface="Calibri"/>
                          <a:cs typeface="Calibri"/>
                        </a:rPr>
                        <a:t> </a:t>
                      </a:r>
                      <a:r>
                        <a:rPr sz="1100" spc="20" dirty="0">
                          <a:latin typeface="Calibri"/>
                          <a:cs typeface="Calibri"/>
                        </a:rPr>
                        <a:t>facial</a:t>
                      </a:r>
                      <a:r>
                        <a:rPr sz="1100" spc="45" dirty="0">
                          <a:latin typeface="Calibri"/>
                          <a:cs typeface="Calibri"/>
                        </a:rPr>
                        <a:t> </a:t>
                      </a:r>
                      <a:r>
                        <a:rPr sz="1100" spc="-10" dirty="0">
                          <a:latin typeface="Calibri"/>
                          <a:cs typeface="Calibri"/>
                        </a:rPr>
                        <a:t>movements.</a:t>
                      </a:r>
                      <a:endParaRPr sz="1100" dirty="0">
                        <a:latin typeface="Calibri"/>
                        <a:cs typeface="Calibri"/>
                      </a:endParaRPr>
                    </a:p>
                    <a:p>
                      <a:pPr>
                        <a:lnSpc>
                          <a:spcPct val="100000"/>
                        </a:lnSpc>
                        <a:spcBef>
                          <a:spcPts val="80"/>
                        </a:spcBef>
                      </a:pPr>
                      <a:endParaRPr sz="1100" dirty="0">
                        <a:latin typeface="Times New Roman"/>
                        <a:cs typeface="Times New Roman"/>
                      </a:endParaRPr>
                    </a:p>
                    <a:p>
                      <a:pPr marL="68580">
                        <a:lnSpc>
                          <a:spcPct val="100000"/>
                        </a:lnSpc>
                        <a:spcBef>
                          <a:spcPts val="5"/>
                        </a:spcBef>
                      </a:pPr>
                      <a:r>
                        <a:rPr sz="1100" dirty="0">
                          <a:latin typeface="Calibri"/>
                          <a:cs typeface="Calibri"/>
                        </a:rPr>
                        <a:t>Look</a:t>
                      </a:r>
                      <a:r>
                        <a:rPr sz="1100" spc="145" dirty="0">
                          <a:latin typeface="Calibri"/>
                          <a:cs typeface="Calibri"/>
                        </a:rPr>
                        <a:t> </a:t>
                      </a:r>
                      <a:r>
                        <a:rPr sz="1100" dirty="0">
                          <a:latin typeface="Calibri"/>
                          <a:cs typeface="Calibri"/>
                        </a:rPr>
                        <a:t>for</a:t>
                      </a:r>
                      <a:r>
                        <a:rPr sz="1100" spc="135" dirty="0">
                          <a:latin typeface="Calibri"/>
                          <a:cs typeface="Calibri"/>
                        </a:rPr>
                        <a:t> </a:t>
                      </a:r>
                      <a:r>
                        <a:rPr sz="1100" dirty="0">
                          <a:latin typeface="Calibri"/>
                          <a:cs typeface="Calibri"/>
                        </a:rPr>
                        <a:t>akathisia</a:t>
                      </a:r>
                      <a:r>
                        <a:rPr sz="1100" spc="145" dirty="0">
                          <a:latin typeface="Calibri"/>
                          <a:cs typeface="Calibri"/>
                        </a:rPr>
                        <a:t> </a:t>
                      </a:r>
                      <a:r>
                        <a:rPr sz="1100" dirty="0">
                          <a:latin typeface="Calibri"/>
                          <a:cs typeface="Calibri"/>
                        </a:rPr>
                        <a:t>characterized</a:t>
                      </a:r>
                      <a:r>
                        <a:rPr sz="1100" spc="135" dirty="0">
                          <a:latin typeface="Calibri"/>
                          <a:cs typeface="Calibri"/>
                        </a:rPr>
                        <a:t> </a:t>
                      </a:r>
                      <a:r>
                        <a:rPr sz="1100" spc="-25" dirty="0">
                          <a:latin typeface="Calibri"/>
                          <a:cs typeface="Calibri"/>
                        </a:rPr>
                        <a:t>by:</a:t>
                      </a:r>
                      <a:endParaRPr sz="1100" dirty="0">
                        <a:latin typeface="Calibri"/>
                        <a:cs typeface="Calibri"/>
                      </a:endParaRPr>
                    </a:p>
                    <a:p>
                      <a:pPr marL="296545" indent="-227965">
                        <a:lnSpc>
                          <a:spcPct val="100000"/>
                        </a:lnSpc>
                        <a:spcBef>
                          <a:spcPts val="80"/>
                        </a:spcBef>
                        <a:buFont typeface="Symbol"/>
                        <a:buChar char=""/>
                        <a:tabLst>
                          <a:tab pos="296545" algn="l"/>
                        </a:tabLst>
                      </a:pPr>
                      <a:r>
                        <a:rPr sz="1100" dirty="0">
                          <a:latin typeface="Calibri"/>
                          <a:cs typeface="Calibri"/>
                        </a:rPr>
                        <a:t>rocking</a:t>
                      </a:r>
                      <a:r>
                        <a:rPr sz="1100" spc="70" dirty="0">
                          <a:latin typeface="Calibri"/>
                          <a:cs typeface="Calibri"/>
                        </a:rPr>
                        <a:t> </a:t>
                      </a:r>
                      <a:r>
                        <a:rPr sz="1100" dirty="0">
                          <a:latin typeface="Calibri"/>
                          <a:cs typeface="Calibri"/>
                        </a:rPr>
                        <a:t>while</a:t>
                      </a:r>
                      <a:r>
                        <a:rPr sz="1100" spc="75" dirty="0">
                          <a:latin typeface="Calibri"/>
                          <a:cs typeface="Calibri"/>
                        </a:rPr>
                        <a:t> </a:t>
                      </a:r>
                      <a:r>
                        <a:rPr sz="1100" dirty="0">
                          <a:latin typeface="Calibri"/>
                          <a:cs typeface="Calibri"/>
                        </a:rPr>
                        <a:t>sitting,</a:t>
                      </a:r>
                      <a:r>
                        <a:rPr sz="1100" spc="65" dirty="0">
                          <a:latin typeface="Calibri"/>
                          <a:cs typeface="Calibri"/>
                        </a:rPr>
                        <a:t> </a:t>
                      </a:r>
                      <a:r>
                        <a:rPr sz="1100" spc="-10" dirty="0">
                          <a:latin typeface="Calibri"/>
                          <a:cs typeface="Calibri"/>
                        </a:rPr>
                        <a:t>standing.</a:t>
                      </a:r>
                      <a:endParaRPr sz="1100" dirty="0">
                        <a:latin typeface="Calibri"/>
                        <a:cs typeface="Calibri"/>
                      </a:endParaRPr>
                    </a:p>
                    <a:p>
                      <a:pPr marL="296545" indent="-227965">
                        <a:lnSpc>
                          <a:spcPct val="100000"/>
                        </a:lnSpc>
                        <a:spcBef>
                          <a:spcPts val="75"/>
                        </a:spcBef>
                        <a:buFont typeface="Symbol"/>
                        <a:buChar char=""/>
                        <a:tabLst>
                          <a:tab pos="296545" algn="l"/>
                        </a:tabLst>
                      </a:pPr>
                      <a:r>
                        <a:rPr sz="1100" spc="20" dirty="0">
                          <a:latin typeface="Calibri"/>
                          <a:cs typeface="Calibri"/>
                        </a:rPr>
                        <a:t>crossing</a:t>
                      </a:r>
                      <a:r>
                        <a:rPr sz="1100" spc="40" dirty="0">
                          <a:latin typeface="Calibri"/>
                          <a:cs typeface="Calibri"/>
                        </a:rPr>
                        <a:t> </a:t>
                      </a:r>
                      <a:r>
                        <a:rPr sz="1100" spc="20" dirty="0">
                          <a:latin typeface="Calibri"/>
                          <a:cs typeface="Calibri"/>
                        </a:rPr>
                        <a:t>and</a:t>
                      </a:r>
                      <a:r>
                        <a:rPr sz="1100" spc="45" dirty="0">
                          <a:latin typeface="Calibri"/>
                          <a:cs typeface="Calibri"/>
                        </a:rPr>
                        <a:t> </a:t>
                      </a:r>
                      <a:r>
                        <a:rPr sz="1100" spc="20" dirty="0">
                          <a:latin typeface="Calibri"/>
                          <a:cs typeface="Calibri"/>
                        </a:rPr>
                        <a:t>uncrossing</a:t>
                      </a:r>
                      <a:r>
                        <a:rPr sz="1100" spc="40" dirty="0">
                          <a:latin typeface="Calibri"/>
                          <a:cs typeface="Calibri"/>
                        </a:rPr>
                        <a:t> </a:t>
                      </a:r>
                      <a:r>
                        <a:rPr sz="1100" spc="-20" dirty="0">
                          <a:latin typeface="Calibri"/>
                          <a:cs typeface="Calibri"/>
                        </a:rPr>
                        <a:t>legs.</a:t>
                      </a:r>
                      <a:endParaRPr sz="1100" dirty="0">
                        <a:latin typeface="Calibri"/>
                        <a:cs typeface="Calibri"/>
                      </a:endParaRPr>
                    </a:p>
                    <a:p>
                      <a:pPr marL="296545" indent="-227965">
                        <a:lnSpc>
                          <a:spcPct val="100000"/>
                        </a:lnSpc>
                        <a:spcBef>
                          <a:spcPts val="85"/>
                        </a:spcBef>
                        <a:buFont typeface="Symbol"/>
                        <a:buChar char=""/>
                        <a:tabLst>
                          <a:tab pos="296545" algn="l"/>
                        </a:tabLst>
                      </a:pPr>
                      <a:r>
                        <a:rPr sz="1100" spc="10" dirty="0">
                          <a:latin typeface="Calibri"/>
                          <a:cs typeface="Calibri"/>
                        </a:rPr>
                        <a:t>pace,</a:t>
                      </a:r>
                      <a:r>
                        <a:rPr sz="1100" spc="30" dirty="0">
                          <a:latin typeface="Calibri"/>
                          <a:cs typeface="Calibri"/>
                        </a:rPr>
                        <a:t> </a:t>
                      </a:r>
                      <a:r>
                        <a:rPr sz="1100" spc="10" dirty="0">
                          <a:latin typeface="Calibri"/>
                          <a:cs typeface="Calibri"/>
                        </a:rPr>
                        <a:t>fidget,</a:t>
                      </a:r>
                      <a:r>
                        <a:rPr sz="1100" spc="30" dirty="0">
                          <a:latin typeface="Calibri"/>
                          <a:cs typeface="Calibri"/>
                        </a:rPr>
                        <a:t> </a:t>
                      </a:r>
                      <a:r>
                        <a:rPr sz="1100" spc="10" dirty="0">
                          <a:latin typeface="Calibri"/>
                          <a:cs typeface="Calibri"/>
                        </a:rPr>
                        <a:t>can’t</a:t>
                      </a:r>
                      <a:r>
                        <a:rPr sz="1100" spc="40" dirty="0">
                          <a:latin typeface="Calibri"/>
                          <a:cs typeface="Calibri"/>
                        </a:rPr>
                        <a:t> </a:t>
                      </a:r>
                      <a:r>
                        <a:rPr sz="1100" spc="10" dirty="0">
                          <a:latin typeface="Calibri"/>
                          <a:cs typeface="Calibri"/>
                        </a:rPr>
                        <a:t>sit</a:t>
                      </a:r>
                      <a:r>
                        <a:rPr sz="1100" spc="30" dirty="0">
                          <a:latin typeface="Calibri"/>
                          <a:cs typeface="Calibri"/>
                        </a:rPr>
                        <a:t> </a:t>
                      </a:r>
                      <a:r>
                        <a:rPr sz="1100" spc="-10" dirty="0">
                          <a:latin typeface="Calibri"/>
                          <a:cs typeface="Calibri"/>
                        </a:rPr>
                        <a:t>still.</a:t>
                      </a:r>
                      <a:endParaRPr sz="1100" dirty="0">
                        <a:latin typeface="Calibri"/>
                        <a:cs typeface="Calibri"/>
                      </a:endParaRPr>
                    </a:p>
                    <a:p>
                      <a:pPr>
                        <a:lnSpc>
                          <a:spcPct val="100000"/>
                        </a:lnSpc>
                        <a:spcBef>
                          <a:spcPts val="80"/>
                        </a:spcBef>
                        <a:buFont typeface="Symbol"/>
                        <a:buChar char=""/>
                      </a:pPr>
                      <a:endParaRPr sz="1100" dirty="0">
                        <a:latin typeface="Times New Roman"/>
                        <a:cs typeface="Times New Roman"/>
                      </a:endParaRPr>
                    </a:p>
                    <a:p>
                      <a:pPr marL="68580">
                        <a:lnSpc>
                          <a:spcPct val="100000"/>
                        </a:lnSpc>
                      </a:pPr>
                      <a:r>
                        <a:rPr sz="1100" dirty="0">
                          <a:latin typeface="Calibri"/>
                          <a:cs typeface="Calibri"/>
                        </a:rPr>
                        <a:t>Look</a:t>
                      </a:r>
                      <a:r>
                        <a:rPr sz="1100" spc="135" dirty="0">
                          <a:latin typeface="Calibri"/>
                          <a:cs typeface="Calibri"/>
                        </a:rPr>
                        <a:t> </a:t>
                      </a:r>
                      <a:r>
                        <a:rPr sz="1100" dirty="0">
                          <a:latin typeface="Calibri"/>
                          <a:cs typeface="Calibri"/>
                        </a:rPr>
                        <a:t>for</a:t>
                      </a:r>
                      <a:r>
                        <a:rPr sz="1100" spc="125" dirty="0">
                          <a:latin typeface="Calibri"/>
                          <a:cs typeface="Calibri"/>
                        </a:rPr>
                        <a:t> </a:t>
                      </a:r>
                      <a:r>
                        <a:rPr sz="1100" dirty="0">
                          <a:latin typeface="Calibri"/>
                          <a:cs typeface="Calibri"/>
                        </a:rPr>
                        <a:t>tardive</a:t>
                      </a:r>
                      <a:r>
                        <a:rPr sz="1100" spc="135" dirty="0">
                          <a:latin typeface="Calibri"/>
                          <a:cs typeface="Calibri"/>
                        </a:rPr>
                        <a:t> </a:t>
                      </a:r>
                      <a:r>
                        <a:rPr sz="1100" dirty="0">
                          <a:latin typeface="Calibri"/>
                          <a:cs typeface="Calibri"/>
                        </a:rPr>
                        <a:t>dyskinesia,</a:t>
                      </a:r>
                      <a:r>
                        <a:rPr sz="1100" spc="114" dirty="0">
                          <a:latin typeface="Calibri"/>
                          <a:cs typeface="Calibri"/>
                        </a:rPr>
                        <a:t> </a:t>
                      </a:r>
                      <a:r>
                        <a:rPr sz="1100" dirty="0">
                          <a:latin typeface="Calibri"/>
                          <a:cs typeface="Calibri"/>
                        </a:rPr>
                        <a:t>characterized</a:t>
                      </a:r>
                      <a:r>
                        <a:rPr sz="1100" spc="125" dirty="0">
                          <a:latin typeface="Calibri"/>
                          <a:cs typeface="Calibri"/>
                        </a:rPr>
                        <a:t> </a:t>
                      </a:r>
                      <a:r>
                        <a:rPr sz="1100" spc="-25" dirty="0">
                          <a:latin typeface="Calibri"/>
                          <a:cs typeface="Calibri"/>
                        </a:rPr>
                        <a:t>by:</a:t>
                      </a:r>
                      <a:endParaRPr sz="1100" dirty="0">
                        <a:latin typeface="Calibri"/>
                        <a:cs typeface="Calibri"/>
                      </a:endParaRPr>
                    </a:p>
                    <a:p>
                      <a:pPr marL="296545" indent="-227965">
                        <a:lnSpc>
                          <a:spcPct val="100000"/>
                        </a:lnSpc>
                        <a:spcBef>
                          <a:spcPts val="70"/>
                        </a:spcBef>
                        <a:buFont typeface="Symbol"/>
                        <a:buChar char=""/>
                        <a:tabLst>
                          <a:tab pos="296545" algn="l"/>
                        </a:tabLst>
                      </a:pPr>
                      <a:r>
                        <a:rPr sz="1100" dirty="0">
                          <a:latin typeface="Calibri"/>
                          <a:cs typeface="Calibri"/>
                        </a:rPr>
                        <a:t>involuntary</a:t>
                      </a:r>
                      <a:r>
                        <a:rPr sz="1100" spc="35" dirty="0">
                          <a:latin typeface="Calibri"/>
                          <a:cs typeface="Calibri"/>
                        </a:rPr>
                        <a:t> </a:t>
                      </a:r>
                      <a:r>
                        <a:rPr sz="1100" spc="10" dirty="0">
                          <a:latin typeface="Calibri"/>
                          <a:cs typeface="Calibri"/>
                        </a:rPr>
                        <a:t>movement</a:t>
                      </a:r>
                      <a:r>
                        <a:rPr sz="1100" spc="35" dirty="0">
                          <a:latin typeface="Calibri"/>
                          <a:cs typeface="Calibri"/>
                        </a:rPr>
                        <a:t> </a:t>
                      </a:r>
                      <a:r>
                        <a:rPr sz="1100" spc="10" dirty="0">
                          <a:latin typeface="Calibri"/>
                          <a:cs typeface="Calibri"/>
                        </a:rPr>
                        <a:t>of</a:t>
                      </a:r>
                      <a:r>
                        <a:rPr sz="1100" spc="40" dirty="0">
                          <a:latin typeface="Calibri"/>
                          <a:cs typeface="Calibri"/>
                        </a:rPr>
                        <a:t> </a:t>
                      </a:r>
                      <a:r>
                        <a:rPr sz="1100" spc="10" dirty="0">
                          <a:latin typeface="Calibri"/>
                          <a:cs typeface="Calibri"/>
                        </a:rPr>
                        <a:t>face,</a:t>
                      </a:r>
                      <a:r>
                        <a:rPr sz="1100" spc="60" dirty="0">
                          <a:latin typeface="Calibri"/>
                          <a:cs typeface="Calibri"/>
                        </a:rPr>
                        <a:t> </a:t>
                      </a:r>
                      <a:r>
                        <a:rPr sz="1100" spc="10" dirty="0">
                          <a:latin typeface="Calibri"/>
                          <a:cs typeface="Calibri"/>
                        </a:rPr>
                        <a:t>neck,</a:t>
                      </a:r>
                      <a:r>
                        <a:rPr sz="1100" spc="30" dirty="0">
                          <a:latin typeface="Calibri"/>
                          <a:cs typeface="Calibri"/>
                        </a:rPr>
                        <a:t> </a:t>
                      </a:r>
                      <a:r>
                        <a:rPr sz="1100" spc="-10" dirty="0">
                          <a:latin typeface="Calibri"/>
                          <a:cs typeface="Calibri"/>
                        </a:rPr>
                        <a:t>limbs.</a:t>
                      </a:r>
                      <a:endParaRPr sz="1100" dirty="0">
                        <a:latin typeface="Calibri"/>
                        <a:cs typeface="Calibri"/>
                      </a:endParaRPr>
                    </a:p>
                    <a:p>
                      <a:pPr marL="296545" indent="-227965">
                        <a:lnSpc>
                          <a:spcPct val="100000"/>
                        </a:lnSpc>
                        <a:spcBef>
                          <a:spcPts val="85"/>
                        </a:spcBef>
                        <a:buFont typeface="Symbol"/>
                        <a:buChar char=""/>
                        <a:tabLst>
                          <a:tab pos="296545" algn="l"/>
                        </a:tabLst>
                      </a:pPr>
                      <a:r>
                        <a:rPr sz="1100" spc="10" dirty="0">
                          <a:latin typeface="Calibri"/>
                          <a:cs typeface="Calibri"/>
                        </a:rPr>
                        <a:t>grimacing,</a:t>
                      </a:r>
                      <a:r>
                        <a:rPr sz="1100" spc="100" dirty="0">
                          <a:latin typeface="Calibri"/>
                          <a:cs typeface="Calibri"/>
                        </a:rPr>
                        <a:t> </a:t>
                      </a:r>
                      <a:r>
                        <a:rPr sz="1100" spc="-10" dirty="0">
                          <a:latin typeface="Calibri"/>
                          <a:cs typeface="Calibri"/>
                        </a:rPr>
                        <a:t>frowning.</a:t>
                      </a:r>
                      <a:endParaRPr sz="1100" dirty="0">
                        <a:latin typeface="Calibri"/>
                        <a:cs typeface="Calibri"/>
                      </a:endParaRPr>
                    </a:p>
                    <a:p>
                      <a:pPr marL="296545" indent="-227965">
                        <a:lnSpc>
                          <a:spcPct val="100000"/>
                        </a:lnSpc>
                        <a:spcBef>
                          <a:spcPts val="70"/>
                        </a:spcBef>
                        <a:buFont typeface="Symbol"/>
                        <a:buChar char=""/>
                        <a:tabLst>
                          <a:tab pos="296545" algn="l"/>
                        </a:tabLst>
                      </a:pPr>
                      <a:r>
                        <a:rPr sz="1100" dirty="0">
                          <a:latin typeface="Calibri"/>
                          <a:cs typeface="Calibri"/>
                        </a:rPr>
                        <a:t>repetitive</a:t>
                      </a:r>
                      <a:r>
                        <a:rPr sz="1100" spc="-15" dirty="0">
                          <a:latin typeface="Calibri"/>
                          <a:cs typeface="Calibri"/>
                        </a:rPr>
                        <a:t> </a:t>
                      </a:r>
                      <a:r>
                        <a:rPr sz="1100" dirty="0">
                          <a:latin typeface="Calibri"/>
                          <a:cs typeface="Calibri"/>
                        </a:rPr>
                        <a:t>finger</a:t>
                      </a:r>
                      <a:r>
                        <a:rPr sz="1100" spc="-20" dirty="0">
                          <a:latin typeface="Calibri"/>
                          <a:cs typeface="Calibri"/>
                        </a:rPr>
                        <a:t> </a:t>
                      </a:r>
                      <a:r>
                        <a:rPr sz="1100" spc="-10" dirty="0">
                          <a:latin typeface="Calibri"/>
                          <a:cs typeface="Calibri"/>
                        </a:rPr>
                        <a:t>movements.</a:t>
                      </a:r>
                      <a:endParaRPr sz="1100" dirty="0">
                        <a:latin typeface="Calibri"/>
                        <a:cs typeface="Calibri"/>
                      </a:endParaRPr>
                    </a:p>
                    <a:p>
                      <a:pPr marL="296545" indent="-227965">
                        <a:lnSpc>
                          <a:spcPts val="1075"/>
                        </a:lnSpc>
                        <a:spcBef>
                          <a:spcPts val="85"/>
                        </a:spcBef>
                        <a:buFont typeface="Symbol"/>
                        <a:buChar char=""/>
                        <a:tabLst>
                          <a:tab pos="296545" algn="l"/>
                        </a:tabLst>
                      </a:pPr>
                      <a:r>
                        <a:rPr sz="1100" dirty="0">
                          <a:latin typeface="Calibri"/>
                          <a:cs typeface="Calibri"/>
                        </a:rPr>
                        <a:t>inability</a:t>
                      </a:r>
                      <a:r>
                        <a:rPr sz="1100" spc="20" dirty="0">
                          <a:latin typeface="Calibri"/>
                          <a:cs typeface="Calibri"/>
                        </a:rPr>
                        <a:t> </a:t>
                      </a:r>
                      <a:r>
                        <a:rPr sz="1100" dirty="0">
                          <a:latin typeface="Calibri"/>
                          <a:cs typeface="Calibri"/>
                        </a:rPr>
                        <a:t>to</a:t>
                      </a:r>
                      <a:r>
                        <a:rPr sz="1100" spc="20" dirty="0">
                          <a:latin typeface="Calibri"/>
                          <a:cs typeface="Calibri"/>
                        </a:rPr>
                        <a:t> </a:t>
                      </a:r>
                      <a:r>
                        <a:rPr sz="1100" dirty="0">
                          <a:latin typeface="Calibri"/>
                          <a:cs typeface="Calibri"/>
                        </a:rPr>
                        <a:t>sit</a:t>
                      </a:r>
                      <a:r>
                        <a:rPr sz="1100" spc="15" dirty="0">
                          <a:latin typeface="Calibri"/>
                          <a:cs typeface="Calibri"/>
                        </a:rPr>
                        <a:t> </a:t>
                      </a:r>
                      <a:r>
                        <a:rPr sz="1100" spc="-10" dirty="0">
                          <a:latin typeface="Calibri"/>
                          <a:cs typeface="Calibri"/>
                        </a:rPr>
                        <a:t>still.</a:t>
                      </a:r>
                      <a:endParaRPr sz="11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9E1D4"/>
                    </a:solidFill>
                  </a:tcPr>
                </a:tc>
                <a:extLst>
                  <a:ext uri="{0D108BD9-81ED-4DB2-BD59-A6C34878D82A}">
                    <a16:rowId xmlns:a16="http://schemas.microsoft.com/office/drawing/2014/main" val="10002"/>
                  </a:ext>
                </a:extLst>
              </a:tr>
              <a:tr h="423095">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1EFC6"/>
                    </a:solidFill>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1EFC6"/>
                    </a:solidFill>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1EFC6"/>
                    </a:solidFill>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1EFC6"/>
                    </a:solidFill>
                  </a:tcPr>
                </a:tc>
                <a:tc>
                  <a:txBody>
                    <a:bodyPr/>
                    <a:lstStyle/>
                    <a:p>
                      <a:pPr marL="66675">
                        <a:lnSpc>
                          <a:spcPts val="1055"/>
                        </a:lnSpc>
                      </a:pPr>
                      <a:r>
                        <a:rPr sz="1100" b="1" spc="60" dirty="0">
                          <a:latin typeface="Calibri"/>
                          <a:cs typeface="Calibri"/>
                        </a:rPr>
                        <a:t>ADHD</a:t>
                      </a:r>
                      <a:r>
                        <a:rPr sz="1100" b="1" spc="-25" dirty="0">
                          <a:latin typeface="Calibri"/>
                          <a:cs typeface="Calibri"/>
                        </a:rPr>
                        <a:t> </a:t>
                      </a:r>
                      <a:r>
                        <a:rPr sz="1100" spc="-10" dirty="0">
                          <a:latin typeface="Calibri"/>
                          <a:cs typeface="Calibri"/>
                        </a:rPr>
                        <a:t>treatment.</a:t>
                      </a:r>
                      <a:endParaRPr sz="11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1EFC6"/>
                    </a:solidFill>
                  </a:tcPr>
                </a:tc>
                <a:tc>
                  <a:txBody>
                    <a:bodyPr/>
                    <a:lstStyle/>
                    <a:p>
                      <a:pPr marL="68580" marR="82550">
                        <a:lnSpc>
                          <a:spcPts val="1090"/>
                        </a:lnSpc>
                      </a:pPr>
                      <a:r>
                        <a:rPr sz="1100" dirty="0">
                          <a:latin typeface="Calibri"/>
                          <a:cs typeface="Calibri"/>
                        </a:rPr>
                        <a:t>Keep</a:t>
                      </a:r>
                      <a:r>
                        <a:rPr sz="1100" spc="60" dirty="0">
                          <a:latin typeface="Calibri"/>
                          <a:cs typeface="Calibri"/>
                        </a:rPr>
                        <a:t> </a:t>
                      </a:r>
                      <a:r>
                        <a:rPr sz="1100" dirty="0">
                          <a:latin typeface="Calibri"/>
                          <a:cs typeface="Calibri"/>
                        </a:rPr>
                        <a:t>an</a:t>
                      </a:r>
                      <a:r>
                        <a:rPr sz="1100" spc="55" dirty="0">
                          <a:latin typeface="Calibri"/>
                          <a:cs typeface="Calibri"/>
                        </a:rPr>
                        <a:t> </a:t>
                      </a:r>
                      <a:r>
                        <a:rPr sz="1100" dirty="0">
                          <a:latin typeface="Calibri"/>
                          <a:cs typeface="Calibri"/>
                        </a:rPr>
                        <a:t>eye</a:t>
                      </a:r>
                      <a:r>
                        <a:rPr sz="1100" spc="70" dirty="0">
                          <a:latin typeface="Calibri"/>
                          <a:cs typeface="Calibri"/>
                        </a:rPr>
                        <a:t> </a:t>
                      </a:r>
                      <a:r>
                        <a:rPr sz="1100" dirty="0">
                          <a:latin typeface="Calibri"/>
                          <a:cs typeface="Calibri"/>
                        </a:rPr>
                        <a:t>out</a:t>
                      </a:r>
                      <a:r>
                        <a:rPr sz="1100" spc="55" dirty="0">
                          <a:latin typeface="Calibri"/>
                          <a:cs typeface="Calibri"/>
                        </a:rPr>
                        <a:t> </a:t>
                      </a:r>
                      <a:r>
                        <a:rPr sz="1100" dirty="0">
                          <a:latin typeface="Calibri"/>
                          <a:cs typeface="Calibri"/>
                        </a:rPr>
                        <a:t>for:</a:t>
                      </a:r>
                      <a:r>
                        <a:rPr sz="1100" spc="340" dirty="0">
                          <a:latin typeface="Calibri"/>
                          <a:cs typeface="Calibri"/>
                        </a:rPr>
                        <a:t> </a:t>
                      </a:r>
                      <a:r>
                        <a:rPr sz="1100" dirty="0">
                          <a:latin typeface="Calibri"/>
                          <a:cs typeface="Calibri"/>
                        </a:rPr>
                        <a:t>decreased</a:t>
                      </a:r>
                      <a:r>
                        <a:rPr sz="1100" spc="60" dirty="0">
                          <a:latin typeface="Calibri"/>
                          <a:cs typeface="Calibri"/>
                        </a:rPr>
                        <a:t> </a:t>
                      </a:r>
                      <a:r>
                        <a:rPr sz="1100" dirty="0">
                          <a:latin typeface="Calibri"/>
                          <a:cs typeface="Calibri"/>
                        </a:rPr>
                        <a:t>appetite,</a:t>
                      </a:r>
                      <a:r>
                        <a:rPr sz="1100" spc="55" dirty="0">
                          <a:latin typeface="Calibri"/>
                          <a:cs typeface="Calibri"/>
                        </a:rPr>
                        <a:t> </a:t>
                      </a:r>
                      <a:r>
                        <a:rPr sz="1100" dirty="0">
                          <a:latin typeface="Calibri"/>
                          <a:cs typeface="Calibri"/>
                        </a:rPr>
                        <a:t>weight</a:t>
                      </a:r>
                      <a:r>
                        <a:rPr sz="1100" spc="65" dirty="0">
                          <a:latin typeface="Calibri"/>
                          <a:cs typeface="Calibri"/>
                        </a:rPr>
                        <a:t> </a:t>
                      </a:r>
                      <a:r>
                        <a:rPr sz="1100" dirty="0">
                          <a:latin typeface="Calibri"/>
                          <a:cs typeface="Calibri"/>
                        </a:rPr>
                        <a:t>loss,</a:t>
                      </a:r>
                      <a:r>
                        <a:rPr sz="1100" spc="55" dirty="0">
                          <a:latin typeface="Calibri"/>
                          <a:cs typeface="Calibri"/>
                        </a:rPr>
                        <a:t> </a:t>
                      </a:r>
                      <a:r>
                        <a:rPr sz="1100" dirty="0">
                          <a:latin typeface="Calibri"/>
                          <a:cs typeface="Calibri"/>
                        </a:rPr>
                        <a:t>difficulty</a:t>
                      </a:r>
                      <a:r>
                        <a:rPr sz="1100" spc="75" dirty="0">
                          <a:latin typeface="Calibri"/>
                          <a:cs typeface="Calibri"/>
                        </a:rPr>
                        <a:t> </a:t>
                      </a:r>
                      <a:r>
                        <a:rPr sz="1100" spc="-10" dirty="0">
                          <a:latin typeface="Calibri"/>
                          <a:cs typeface="Calibri"/>
                        </a:rPr>
                        <a:t>sleeping,</a:t>
                      </a:r>
                      <a:r>
                        <a:rPr sz="1100" spc="20" dirty="0">
                          <a:latin typeface="Calibri"/>
                          <a:cs typeface="Calibri"/>
                        </a:rPr>
                        <a:t> and</a:t>
                      </a:r>
                      <a:r>
                        <a:rPr sz="1100" spc="-5" dirty="0">
                          <a:latin typeface="Calibri"/>
                          <a:cs typeface="Calibri"/>
                        </a:rPr>
                        <a:t> </a:t>
                      </a:r>
                      <a:r>
                        <a:rPr sz="1100" spc="20" dirty="0">
                          <a:latin typeface="Calibri"/>
                          <a:cs typeface="Calibri"/>
                        </a:rPr>
                        <a:t>changes</a:t>
                      </a:r>
                      <a:r>
                        <a:rPr sz="1100" spc="-5" dirty="0">
                          <a:latin typeface="Calibri"/>
                          <a:cs typeface="Calibri"/>
                        </a:rPr>
                        <a:t> </a:t>
                      </a:r>
                      <a:r>
                        <a:rPr sz="1100" spc="20" dirty="0">
                          <a:latin typeface="Calibri"/>
                          <a:cs typeface="Calibri"/>
                        </a:rPr>
                        <a:t>in</a:t>
                      </a:r>
                      <a:r>
                        <a:rPr sz="1100" spc="10" dirty="0">
                          <a:latin typeface="Calibri"/>
                          <a:cs typeface="Calibri"/>
                        </a:rPr>
                        <a:t> </a:t>
                      </a:r>
                      <a:r>
                        <a:rPr sz="1100" spc="20" dirty="0">
                          <a:latin typeface="Calibri"/>
                          <a:cs typeface="Calibri"/>
                        </a:rPr>
                        <a:t>blood</a:t>
                      </a:r>
                      <a:r>
                        <a:rPr sz="1100" dirty="0">
                          <a:latin typeface="Calibri"/>
                          <a:cs typeface="Calibri"/>
                        </a:rPr>
                        <a:t> </a:t>
                      </a:r>
                      <a:r>
                        <a:rPr sz="1100" spc="20" dirty="0">
                          <a:latin typeface="Calibri"/>
                          <a:cs typeface="Calibri"/>
                        </a:rPr>
                        <a:t>pressure</a:t>
                      </a:r>
                      <a:r>
                        <a:rPr sz="1100" spc="10" dirty="0">
                          <a:latin typeface="Calibri"/>
                          <a:cs typeface="Calibri"/>
                        </a:rPr>
                        <a:t> </a:t>
                      </a:r>
                      <a:r>
                        <a:rPr sz="1100" spc="20" dirty="0">
                          <a:latin typeface="Calibri"/>
                          <a:cs typeface="Calibri"/>
                        </a:rPr>
                        <a:t>and</a:t>
                      </a:r>
                      <a:r>
                        <a:rPr sz="1100" spc="5" dirty="0">
                          <a:latin typeface="Calibri"/>
                          <a:cs typeface="Calibri"/>
                        </a:rPr>
                        <a:t> </a:t>
                      </a:r>
                      <a:r>
                        <a:rPr sz="1100" spc="10" dirty="0">
                          <a:latin typeface="Calibri"/>
                          <a:cs typeface="Calibri"/>
                        </a:rPr>
                        <a:t>heart</a:t>
                      </a:r>
                      <a:r>
                        <a:rPr sz="1100" dirty="0">
                          <a:latin typeface="Calibri"/>
                          <a:cs typeface="Calibri"/>
                        </a:rPr>
                        <a:t> </a:t>
                      </a:r>
                      <a:r>
                        <a:rPr sz="1100" spc="-20" dirty="0">
                          <a:latin typeface="Calibri"/>
                          <a:cs typeface="Calibri"/>
                        </a:rPr>
                        <a:t>rate.</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1EFC6"/>
                    </a:solidFill>
                  </a:tcPr>
                </a:tc>
                <a:extLst>
                  <a:ext uri="{0D108BD9-81ED-4DB2-BD59-A6C34878D82A}">
                    <a16:rowId xmlns:a16="http://schemas.microsoft.com/office/drawing/2014/main" val="10003"/>
                  </a:ext>
                </a:extLst>
              </a:tr>
              <a:tr h="561596">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1CEEC"/>
                    </a:solidFill>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1CEEC"/>
                    </a:solidFill>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1CEEC"/>
                    </a:solidFill>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1CEEC"/>
                    </a:solidFill>
                  </a:tcPr>
                </a:tc>
                <a:tc>
                  <a:txBody>
                    <a:bodyPr/>
                    <a:lstStyle/>
                    <a:p>
                      <a:pPr marL="66675">
                        <a:lnSpc>
                          <a:spcPts val="1055"/>
                        </a:lnSpc>
                      </a:pPr>
                      <a:r>
                        <a:rPr sz="1100" b="1" spc="-10" dirty="0">
                          <a:latin typeface="Calibri"/>
                          <a:cs typeface="Calibri"/>
                        </a:rPr>
                        <a:t>Antiepileptic</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1CEEC"/>
                    </a:solidFill>
                  </a:tcPr>
                </a:tc>
                <a:tc>
                  <a:txBody>
                    <a:bodyPr/>
                    <a:lstStyle/>
                    <a:p>
                      <a:pPr marL="68580" marR="149860">
                        <a:lnSpc>
                          <a:spcPts val="1090"/>
                        </a:lnSpc>
                      </a:pPr>
                      <a:r>
                        <a:rPr sz="1100" dirty="0">
                          <a:latin typeface="Calibri"/>
                          <a:cs typeface="Calibri"/>
                        </a:rPr>
                        <a:t>Keep</a:t>
                      </a:r>
                      <a:r>
                        <a:rPr sz="1100" spc="95" dirty="0">
                          <a:latin typeface="Calibri"/>
                          <a:cs typeface="Calibri"/>
                        </a:rPr>
                        <a:t> </a:t>
                      </a:r>
                      <a:r>
                        <a:rPr sz="1100" dirty="0">
                          <a:latin typeface="Calibri"/>
                          <a:cs typeface="Calibri"/>
                        </a:rPr>
                        <a:t>an</a:t>
                      </a:r>
                      <a:r>
                        <a:rPr sz="1100" spc="85" dirty="0">
                          <a:latin typeface="Calibri"/>
                          <a:cs typeface="Calibri"/>
                        </a:rPr>
                        <a:t> </a:t>
                      </a:r>
                      <a:r>
                        <a:rPr sz="1100" dirty="0">
                          <a:latin typeface="Calibri"/>
                          <a:cs typeface="Calibri"/>
                        </a:rPr>
                        <a:t>eye</a:t>
                      </a:r>
                      <a:r>
                        <a:rPr sz="1100" spc="105" dirty="0">
                          <a:latin typeface="Calibri"/>
                          <a:cs typeface="Calibri"/>
                        </a:rPr>
                        <a:t> </a:t>
                      </a:r>
                      <a:r>
                        <a:rPr sz="1100" dirty="0">
                          <a:latin typeface="Calibri"/>
                          <a:cs typeface="Calibri"/>
                        </a:rPr>
                        <a:t>out</a:t>
                      </a:r>
                      <a:r>
                        <a:rPr sz="1100" spc="90" dirty="0">
                          <a:latin typeface="Calibri"/>
                          <a:cs typeface="Calibri"/>
                        </a:rPr>
                        <a:t> </a:t>
                      </a:r>
                      <a:r>
                        <a:rPr sz="1100" dirty="0">
                          <a:latin typeface="Calibri"/>
                          <a:cs typeface="Calibri"/>
                        </a:rPr>
                        <a:t>for:</a:t>
                      </a:r>
                      <a:r>
                        <a:rPr sz="1100" spc="105" dirty="0">
                          <a:latin typeface="Calibri"/>
                          <a:cs typeface="Calibri"/>
                        </a:rPr>
                        <a:t> </a:t>
                      </a:r>
                      <a:r>
                        <a:rPr sz="1100" dirty="0">
                          <a:latin typeface="Calibri"/>
                          <a:cs typeface="Calibri"/>
                        </a:rPr>
                        <a:t>headaches,</a:t>
                      </a:r>
                      <a:r>
                        <a:rPr sz="1100" spc="85" dirty="0">
                          <a:latin typeface="Calibri"/>
                          <a:cs typeface="Calibri"/>
                        </a:rPr>
                        <a:t> </a:t>
                      </a:r>
                      <a:r>
                        <a:rPr sz="1100" dirty="0">
                          <a:latin typeface="Calibri"/>
                          <a:cs typeface="Calibri"/>
                        </a:rPr>
                        <a:t>fatigue,</a:t>
                      </a:r>
                      <a:r>
                        <a:rPr sz="1100" spc="105" dirty="0">
                          <a:latin typeface="Calibri"/>
                          <a:cs typeface="Calibri"/>
                        </a:rPr>
                        <a:t> </a:t>
                      </a:r>
                      <a:r>
                        <a:rPr sz="1100" dirty="0">
                          <a:latin typeface="Calibri"/>
                          <a:cs typeface="Calibri"/>
                        </a:rPr>
                        <a:t>dizziness,</a:t>
                      </a:r>
                      <a:r>
                        <a:rPr sz="1100" spc="114" dirty="0">
                          <a:latin typeface="Calibri"/>
                          <a:cs typeface="Calibri"/>
                        </a:rPr>
                        <a:t> </a:t>
                      </a:r>
                      <a:r>
                        <a:rPr sz="1100" dirty="0">
                          <a:latin typeface="Calibri"/>
                          <a:cs typeface="Calibri"/>
                        </a:rPr>
                        <a:t>nausea,</a:t>
                      </a:r>
                      <a:r>
                        <a:rPr sz="1100" spc="95" dirty="0">
                          <a:latin typeface="Calibri"/>
                          <a:cs typeface="Calibri"/>
                        </a:rPr>
                        <a:t> </a:t>
                      </a:r>
                      <a:r>
                        <a:rPr sz="1100" dirty="0">
                          <a:latin typeface="Calibri"/>
                          <a:cs typeface="Calibri"/>
                        </a:rPr>
                        <a:t>weight</a:t>
                      </a:r>
                      <a:r>
                        <a:rPr sz="1100" spc="95" dirty="0">
                          <a:latin typeface="Calibri"/>
                          <a:cs typeface="Calibri"/>
                        </a:rPr>
                        <a:t> </a:t>
                      </a:r>
                      <a:r>
                        <a:rPr sz="1100" spc="-20" dirty="0">
                          <a:latin typeface="Calibri"/>
                          <a:cs typeface="Calibri"/>
                        </a:rPr>
                        <a:t>gain</a:t>
                      </a:r>
                      <a:r>
                        <a:rPr sz="1100" spc="500" dirty="0">
                          <a:latin typeface="Calibri"/>
                          <a:cs typeface="Calibri"/>
                        </a:rPr>
                        <a:t> </a:t>
                      </a:r>
                      <a:r>
                        <a:rPr sz="1100" dirty="0">
                          <a:latin typeface="Calibri"/>
                          <a:cs typeface="Calibri"/>
                        </a:rPr>
                        <a:t>or</a:t>
                      </a:r>
                      <a:r>
                        <a:rPr sz="1100" spc="-25" dirty="0">
                          <a:latin typeface="Calibri"/>
                          <a:cs typeface="Calibri"/>
                        </a:rPr>
                        <a:t> </a:t>
                      </a:r>
                      <a:r>
                        <a:rPr sz="1100" spc="-10" dirty="0">
                          <a:latin typeface="Calibri"/>
                          <a:cs typeface="Calibri"/>
                        </a:rPr>
                        <a:t>loss.</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1CEEC"/>
                    </a:solidFill>
                  </a:tcPr>
                </a:tc>
                <a:extLst>
                  <a:ext uri="{0D108BD9-81ED-4DB2-BD59-A6C34878D82A}">
                    <a16:rowId xmlns:a16="http://schemas.microsoft.com/office/drawing/2014/main" val="10004"/>
                  </a:ext>
                </a:extLst>
              </a:tr>
              <a:tr h="700730">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D1D1D1"/>
                    </a:solidFill>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D1D1D1"/>
                    </a:solidFill>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D1D1D1"/>
                    </a:solidFill>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D1D1D1"/>
                    </a:solidFill>
                  </a:tcPr>
                </a:tc>
                <a:tc>
                  <a:txBody>
                    <a:bodyPr/>
                    <a:lstStyle/>
                    <a:p>
                      <a:pPr marL="66675" marR="258445">
                        <a:lnSpc>
                          <a:spcPts val="1090"/>
                        </a:lnSpc>
                        <a:spcBef>
                          <a:spcPts val="5"/>
                        </a:spcBef>
                      </a:pPr>
                      <a:r>
                        <a:rPr sz="1100" b="1" dirty="0">
                          <a:latin typeface="Calibri"/>
                          <a:cs typeface="Calibri"/>
                        </a:rPr>
                        <a:t>Benzodiazepine</a:t>
                      </a:r>
                      <a:r>
                        <a:rPr sz="1100" b="1" spc="145" dirty="0">
                          <a:latin typeface="Calibri"/>
                          <a:cs typeface="Calibri"/>
                        </a:rPr>
                        <a:t> </a:t>
                      </a:r>
                      <a:r>
                        <a:rPr sz="1100" spc="-50" dirty="0">
                          <a:latin typeface="Calibri"/>
                          <a:cs typeface="Calibri"/>
                        </a:rPr>
                        <a:t>–</a:t>
                      </a:r>
                      <a:r>
                        <a:rPr sz="1100" spc="125" dirty="0">
                          <a:latin typeface="Calibri"/>
                          <a:cs typeface="Calibri"/>
                        </a:rPr>
                        <a:t> </a:t>
                      </a:r>
                      <a:r>
                        <a:rPr sz="1100" dirty="0">
                          <a:latin typeface="Calibri"/>
                          <a:cs typeface="Calibri"/>
                        </a:rPr>
                        <a:t>Used</a:t>
                      </a:r>
                      <a:r>
                        <a:rPr sz="1100" spc="140" dirty="0">
                          <a:latin typeface="Calibri"/>
                          <a:cs typeface="Calibri"/>
                        </a:rPr>
                        <a:t> </a:t>
                      </a:r>
                      <a:r>
                        <a:rPr sz="1100" dirty="0">
                          <a:latin typeface="Calibri"/>
                          <a:cs typeface="Calibri"/>
                        </a:rPr>
                        <a:t>to</a:t>
                      </a:r>
                      <a:r>
                        <a:rPr sz="1100" spc="135" dirty="0">
                          <a:latin typeface="Calibri"/>
                          <a:cs typeface="Calibri"/>
                        </a:rPr>
                        <a:t> </a:t>
                      </a:r>
                      <a:r>
                        <a:rPr sz="1100" spc="-20" dirty="0">
                          <a:latin typeface="Calibri"/>
                          <a:cs typeface="Calibri"/>
                        </a:rPr>
                        <a:t>treat</a:t>
                      </a:r>
                      <a:r>
                        <a:rPr sz="1100" spc="500" dirty="0">
                          <a:latin typeface="Calibri"/>
                          <a:cs typeface="Calibri"/>
                        </a:rPr>
                        <a:t> </a:t>
                      </a:r>
                      <a:r>
                        <a:rPr sz="1100" dirty="0">
                          <a:latin typeface="Calibri"/>
                          <a:cs typeface="Calibri"/>
                        </a:rPr>
                        <a:t>anxiety</a:t>
                      </a:r>
                      <a:r>
                        <a:rPr sz="1100" spc="85" dirty="0">
                          <a:latin typeface="Calibri"/>
                          <a:cs typeface="Calibri"/>
                        </a:rPr>
                        <a:t> </a:t>
                      </a:r>
                      <a:r>
                        <a:rPr sz="1100" dirty="0">
                          <a:latin typeface="Calibri"/>
                          <a:cs typeface="Calibri"/>
                        </a:rPr>
                        <a:t>and</a:t>
                      </a:r>
                      <a:r>
                        <a:rPr sz="1100" spc="85" dirty="0">
                          <a:latin typeface="Calibri"/>
                          <a:cs typeface="Calibri"/>
                        </a:rPr>
                        <a:t> </a:t>
                      </a:r>
                      <a:r>
                        <a:rPr sz="1100" dirty="0">
                          <a:latin typeface="Calibri"/>
                          <a:cs typeface="Calibri"/>
                        </a:rPr>
                        <a:t>sleep</a:t>
                      </a:r>
                      <a:r>
                        <a:rPr sz="1100" spc="85" dirty="0">
                          <a:latin typeface="Calibri"/>
                          <a:cs typeface="Calibri"/>
                        </a:rPr>
                        <a:t> </a:t>
                      </a:r>
                      <a:r>
                        <a:rPr sz="1100" spc="-10" dirty="0">
                          <a:latin typeface="Calibri"/>
                          <a:cs typeface="Calibri"/>
                        </a:rPr>
                        <a:t>disorders.</a:t>
                      </a:r>
                      <a:endParaRPr sz="1100">
                        <a:latin typeface="Calibri"/>
                        <a:cs typeface="Calibri"/>
                      </a:endParaRPr>
                    </a:p>
                  </a:txBody>
                  <a:tcPr marL="0" marR="0" marT="56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D1D1D1"/>
                    </a:solidFill>
                  </a:tcPr>
                </a:tc>
                <a:tc>
                  <a:txBody>
                    <a:bodyPr/>
                    <a:lstStyle/>
                    <a:p>
                      <a:pPr marL="68580" marR="90170">
                        <a:lnSpc>
                          <a:spcPts val="1090"/>
                        </a:lnSpc>
                        <a:spcBef>
                          <a:spcPts val="5"/>
                        </a:spcBef>
                      </a:pPr>
                      <a:r>
                        <a:rPr sz="1100" spc="-10" dirty="0">
                          <a:latin typeface="Calibri"/>
                          <a:cs typeface="Calibri"/>
                        </a:rPr>
                        <a:t>May</a:t>
                      </a:r>
                      <a:r>
                        <a:rPr sz="1100" spc="95" dirty="0">
                          <a:latin typeface="Calibri"/>
                          <a:cs typeface="Calibri"/>
                        </a:rPr>
                        <a:t> </a:t>
                      </a:r>
                      <a:r>
                        <a:rPr sz="1100" dirty="0">
                          <a:latin typeface="Calibri"/>
                          <a:cs typeface="Calibri"/>
                        </a:rPr>
                        <a:t>significantly</a:t>
                      </a:r>
                      <a:r>
                        <a:rPr sz="1100" spc="90" dirty="0">
                          <a:latin typeface="Calibri"/>
                          <a:cs typeface="Calibri"/>
                        </a:rPr>
                        <a:t> </a:t>
                      </a:r>
                      <a:r>
                        <a:rPr sz="1100" dirty="0">
                          <a:latin typeface="Calibri"/>
                          <a:cs typeface="Calibri"/>
                        </a:rPr>
                        <a:t>boost</a:t>
                      </a:r>
                      <a:r>
                        <a:rPr sz="1100" spc="110" dirty="0">
                          <a:latin typeface="Calibri"/>
                          <a:cs typeface="Calibri"/>
                        </a:rPr>
                        <a:t> </a:t>
                      </a:r>
                      <a:r>
                        <a:rPr sz="1100" dirty="0">
                          <a:latin typeface="Calibri"/>
                          <a:cs typeface="Calibri"/>
                        </a:rPr>
                        <a:t>drowsiness</a:t>
                      </a:r>
                      <a:r>
                        <a:rPr sz="1100" spc="80" dirty="0">
                          <a:latin typeface="Calibri"/>
                          <a:cs typeface="Calibri"/>
                        </a:rPr>
                        <a:t> </a:t>
                      </a:r>
                      <a:r>
                        <a:rPr sz="1100" dirty="0">
                          <a:latin typeface="Calibri"/>
                          <a:cs typeface="Calibri"/>
                        </a:rPr>
                        <a:t>and</a:t>
                      </a:r>
                      <a:r>
                        <a:rPr sz="1100" spc="110" dirty="0">
                          <a:latin typeface="Calibri"/>
                          <a:cs typeface="Calibri"/>
                        </a:rPr>
                        <a:t> </a:t>
                      </a:r>
                      <a:r>
                        <a:rPr sz="1100" dirty="0">
                          <a:latin typeface="Calibri"/>
                          <a:cs typeface="Calibri"/>
                        </a:rPr>
                        <a:t>sleepiness.</a:t>
                      </a:r>
                      <a:r>
                        <a:rPr sz="1100" spc="390" dirty="0">
                          <a:latin typeface="Calibri"/>
                          <a:cs typeface="Calibri"/>
                        </a:rPr>
                        <a:t> </a:t>
                      </a:r>
                      <a:r>
                        <a:rPr sz="1100" dirty="0">
                          <a:latin typeface="Calibri"/>
                          <a:cs typeface="Calibri"/>
                        </a:rPr>
                        <a:t>Keep</a:t>
                      </a:r>
                      <a:r>
                        <a:rPr sz="1100" spc="90" dirty="0">
                          <a:latin typeface="Calibri"/>
                          <a:cs typeface="Calibri"/>
                        </a:rPr>
                        <a:t> </a:t>
                      </a:r>
                      <a:r>
                        <a:rPr sz="1100" dirty="0">
                          <a:latin typeface="Calibri"/>
                          <a:cs typeface="Calibri"/>
                        </a:rPr>
                        <a:t>an</a:t>
                      </a:r>
                      <a:r>
                        <a:rPr sz="1100" spc="80" dirty="0">
                          <a:latin typeface="Calibri"/>
                          <a:cs typeface="Calibri"/>
                        </a:rPr>
                        <a:t> </a:t>
                      </a:r>
                      <a:r>
                        <a:rPr sz="1100" dirty="0">
                          <a:latin typeface="Calibri"/>
                          <a:cs typeface="Calibri"/>
                        </a:rPr>
                        <a:t>eye</a:t>
                      </a:r>
                      <a:r>
                        <a:rPr sz="1100" spc="110" dirty="0">
                          <a:latin typeface="Calibri"/>
                          <a:cs typeface="Calibri"/>
                        </a:rPr>
                        <a:t> </a:t>
                      </a:r>
                      <a:r>
                        <a:rPr sz="1100" dirty="0">
                          <a:latin typeface="Calibri"/>
                          <a:cs typeface="Calibri"/>
                        </a:rPr>
                        <a:t>out</a:t>
                      </a:r>
                      <a:r>
                        <a:rPr sz="1100" spc="80" dirty="0">
                          <a:latin typeface="Calibri"/>
                          <a:cs typeface="Calibri"/>
                        </a:rPr>
                        <a:t> </a:t>
                      </a:r>
                      <a:r>
                        <a:rPr sz="1100" spc="-20" dirty="0">
                          <a:latin typeface="Calibri"/>
                          <a:cs typeface="Calibri"/>
                        </a:rPr>
                        <a:t>for:</a:t>
                      </a:r>
                      <a:r>
                        <a:rPr sz="1100" spc="20" dirty="0">
                          <a:latin typeface="Calibri"/>
                          <a:cs typeface="Calibri"/>
                        </a:rPr>
                        <a:t> confusion,</a:t>
                      </a:r>
                      <a:r>
                        <a:rPr sz="1100" spc="30" dirty="0">
                          <a:latin typeface="Calibri"/>
                          <a:cs typeface="Calibri"/>
                        </a:rPr>
                        <a:t> </a:t>
                      </a:r>
                      <a:r>
                        <a:rPr sz="1100" spc="20" dirty="0">
                          <a:latin typeface="Calibri"/>
                          <a:cs typeface="Calibri"/>
                        </a:rPr>
                        <a:t>muscle</a:t>
                      </a:r>
                      <a:r>
                        <a:rPr sz="1100" spc="50" dirty="0">
                          <a:latin typeface="Calibri"/>
                          <a:cs typeface="Calibri"/>
                        </a:rPr>
                        <a:t> </a:t>
                      </a:r>
                      <a:r>
                        <a:rPr sz="1100" spc="20" dirty="0">
                          <a:latin typeface="Calibri"/>
                          <a:cs typeface="Calibri"/>
                        </a:rPr>
                        <a:t>weakness</a:t>
                      </a:r>
                      <a:r>
                        <a:rPr sz="1100" spc="30" dirty="0">
                          <a:latin typeface="Calibri"/>
                          <a:cs typeface="Calibri"/>
                        </a:rPr>
                        <a:t> </a:t>
                      </a:r>
                      <a:r>
                        <a:rPr sz="1100" spc="20" dirty="0">
                          <a:latin typeface="Calibri"/>
                          <a:cs typeface="Calibri"/>
                        </a:rPr>
                        <a:t>and</a:t>
                      </a:r>
                      <a:r>
                        <a:rPr sz="1100" spc="40" dirty="0">
                          <a:latin typeface="Calibri"/>
                          <a:cs typeface="Calibri"/>
                        </a:rPr>
                        <a:t> </a:t>
                      </a:r>
                      <a:r>
                        <a:rPr sz="1100" spc="20" dirty="0">
                          <a:latin typeface="Calibri"/>
                          <a:cs typeface="Calibri"/>
                        </a:rPr>
                        <a:t>loss</a:t>
                      </a:r>
                      <a:r>
                        <a:rPr sz="1100" spc="35" dirty="0">
                          <a:latin typeface="Calibri"/>
                          <a:cs typeface="Calibri"/>
                        </a:rPr>
                        <a:t> </a:t>
                      </a:r>
                      <a:r>
                        <a:rPr sz="1100" spc="20" dirty="0">
                          <a:latin typeface="Calibri"/>
                          <a:cs typeface="Calibri"/>
                        </a:rPr>
                        <a:t>of</a:t>
                      </a:r>
                      <a:r>
                        <a:rPr sz="1100" spc="60" dirty="0">
                          <a:latin typeface="Calibri"/>
                          <a:cs typeface="Calibri"/>
                        </a:rPr>
                        <a:t> </a:t>
                      </a:r>
                      <a:r>
                        <a:rPr sz="1100" spc="10" dirty="0">
                          <a:latin typeface="Calibri"/>
                          <a:cs typeface="Calibri"/>
                        </a:rPr>
                        <a:t>coordination</a:t>
                      </a:r>
                      <a:r>
                        <a:rPr sz="1100" spc="40" dirty="0">
                          <a:latin typeface="Calibri"/>
                          <a:cs typeface="Calibri"/>
                        </a:rPr>
                        <a:t> </a:t>
                      </a:r>
                      <a:r>
                        <a:rPr sz="1100" spc="10" dirty="0">
                          <a:latin typeface="Calibri"/>
                          <a:cs typeface="Calibri"/>
                        </a:rPr>
                        <a:t>or</a:t>
                      </a:r>
                      <a:r>
                        <a:rPr sz="1100" spc="40" dirty="0">
                          <a:latin typeface="Calibri"/>
                          <a:cs typeface="Calibri"/>
                        </a:rPr>
                        <a:t> </a:t>
                      </a:r>
                      <a:r>
                        <a:rPr sz="1100" spc="-10" dirty="0">
                          <a:latin typeface="Calibri"/>
                          <a:cs typeface="Calibri"/>
                        </a:rPr>
                        <a:t>balance.</a:t>
                      </a:r>
                      <a:endParaRPr sz="1100">
                        <a:latin typeface="Calibri"/>
                        <a:cs typeface="Calibri"/>
                      </a:endParaRPr>
                    </a:p>
                  </a:txBody>
                  <a:tcPr marL="0" marR="0" marT="56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D1D1D1"/>
                    </a:solidFill>
                  </a:tcPr>
                </a:tc>
                <a:extLst>
                  <a:ext uri="{0D108BD9-81ED-4DB2-BD59-A6C34878D82A}">
                    <a16:rowId xmlns:a16="http://schemas.microsoft.com/office/drawing/2014/main" val="10005"/>
                  </a:ext>
                </a:extLst>
              </a:tr>
              <a:tr h="306268">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1E3F5"/>
                    </a:solidFill>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1E3F5"/>
                    </a:solidFill>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1E3F5"/>
                    </a:solidFill>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1E3F5"/>
                    </a:solidFill>
                  </a:tcPr>
                </a:tc>
                <a:tc>
                  <a:txBody>
                    <a:bodyPr/>
                    <a:lstStyle/>
                    <a:p>
                      <a:pPr marL="66675">
                        <a:lnSpc>
                          <a:spcPts val="1055"/>
                        </a:lnSpc>
                      </a:pPr>
                      <a:r>
                        <a:rPr sz="1100" b="1" spc="-10" dirty="0">
                          <a:latin typeface="Calibri"/>
                          <a:cs typeface="Calibri"/>
                        </a:rPr>
                        <a:t>Sedative</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1E3F5"/>
                    </a:solidFill>
                  </a:tcPr>
                </a:tc>
                <a:tc>
                  <a:txBody>
                    <a:bodyPr/>
                    <a:lstStyle/>
                    <a:p>
                      <a:pPr marL="68580" marR="374650">
                        <a:lnSpc>
                          <a:spcPts val="1090"/>
                        </a:lnSpc>
                      </a:pPr>
                      <a:r>
                        <a:rPr sz="1100" dirty="0">
                          <a:latin typeface="Calibri"/>
                          <a:cs typeface="Calibri"/>
                        </a:rPr>
                        <a:t>Keep</a:t>
                      </a:r>
                      <a:r>
                        <a:rPr sz="1100" spc="90" dirty="0">
                          <a:latin typeface="Calibri"/>
                          <a:cs typeface="Calibri"/>
                        </a:rPr>
                        <a:t> </a:t>
                      </a:r>
                      <a:r>
                        <a:rPr sz="1100" dirty="0">
                          <a:latin typeface="Calibri"/>
                          <a:cs typeface="Calibri"/>
                        </a:rPr>
                        <a:t>an</a:t>
                      </a:r>
                      <a:r>
                        <a:rPr sz="1100" spc="80" dirty="0">
                          <a:latin typeface="Calibri"/>
                          <a:cs typeface="Calibri"/>
                        </a:rPr>
                        <a:t> </a:t>
                      </a:r>
                      <a:r>
                        <a:rPr sz="1100" dirty="0">
                          <a:latin typeface="Calibri"/>
                          <a:cs typeface="Calibri"/>
                        </a:rPr>
                        <a:t>eye</a:t>
                      </a:r>
                      <a:r>
                        <a:rPr sz="1100" spc="100" dirty="0">
                          <a:latin typeface="Calibri"/>
                          <a:cs typeface="Calibri"/>
                        </a:rPr>
                        <a:t> </a:t>
                      </a:r>
                      <a:r>
                        <a:rPr sz="1100" dirty="0">
                          <a:latin typeface="Calibri"/>
                          <a:cs typeface="Calibri"/>
                        </a:rPr>
                        <a:t>out</a:t>
                      </a:r>
                      <a:r>
                        <a:rPr sz="1100" spc="85" dirty="0">
                          <a:latin typeface="Calibri"/>
                          <a:cs typeface="Calibri"/>
                        </a:rPr>
                        <a:t> </a:t>
                      </a:r>
                      <a:r>
                        <a:rPr sz="1100" dirty="0">
                          <a:latin typeface="Calibri"/>
                          <a:cs typeface="Calibri"/>
                        </a:rPr>
                        <a:t>for:</a:t>
                      </a:r>
                      <a:r>
                        <a:rPr sz="1100" spc="80" dirty="0">
                          <a:latin typeface="Calibri"/>
                          <a:cs typeface="Calibri"/>
                        </a:rPr>
                        <a:t> </a:t>
                      </a:r>
                      <a:r>
                        <a:rPr sz="1100" dirty="0">
                          <a:latin typeface="Calibri"/>
                          <a:cs typeface="Calibri"/>
                        </a:rPr>
                        <a:t>sleepiness,</a:t>
                      </a:r>
                      <a:r>
                        <a:rPr sz="1100" spc="110" dirty="0">
                          <a:latin typeface="Calibri"/>
                          <a:cs typeface="Calibri"/>
                        </a:rPr>
                        <a:t> </a:t>
                      </a:r>
                      <a:r>
                        <a:rPr sz="1100" dirty="0">
                          <a:latin typeface="Calibri"/>
                          <a:cs typeface="Calibri"/>
                        </a:rPr>
                        <a:t>dizziness,</a:t>
                      </a:r>
                      <a:r>
                        <a:rPr sz="1100" spc="110" dirty="0">
                          <a:latin typeface="Calibri"/>
                          <a:cs typeface="Calibri"/>
                        </a:rPr>
                        <a:t> </a:t>
                      </a:r>
                      <a:r>
                        <a:rPr sz="1100" dirty="0">
                          <a:latin typeface="Calibri"/>
                          <a:cs typeface="Calibri"/>
                        </a:rPr>
                        <a:t>blurred</a:t>
                      </a:r>
                      <a:r>
                        <a:rPr sz="1100" spc="90" dirty="0">
                          <a:latin typeface="Calibri"/>
                          <a:cs typeface="Calibri"/>
                        </a:rPr>
                        <a:t> </a:t>
                      </a:r>
                      <a:r>
                        <a:rPr sz="1100" dirty="0">
                          <a:latin typeface="Calibri"/>
                          <a:cs typeface="Calibri"/>
                        </a:rPr>
                        <a:t>vision,</a:t>
                      </a:r>
                      <a:r>
                        <a:rPr sz="1100" spc="105" dirty="0">
                          <a:latin typeface="Calibri"/>
                          <a:cs typeface="Calibri"/>
                        </a:rPr>
                        <a:t> </a:t>
                      </a:r>
                      <a:r>
                        <a:rPr sz="1100" spc="-10" dirty="0">
                          <a:latin typeface="Calibri"/>
                          <a:cs typeface="Calibri"/>
                        </a:rPr>
                        <a:t>difficulty</a:t>
                      </a:r>
                      <a:r>
                        <a:rPr sz="1100" spc="10" dirty="0">
                          <a:latin typeface="Calibri"/>
                          <a:cs typeface="Calibri"/>
                        </a:rPr>
                        <a:t> focusing</a:t>
                      </a:r>
                      <a:r>
                        <a:rPr sz="1100" spc="40" dirty="0">
                          <a:latin typeface="Calibri"/>
                          <a:cs typeface="Calibri"/>
                        </a:rPr>
                        <a:t> </a:t>
                      </a:r>
                      <a:r>
                        <a:rPr sz="1100" spc="10" dirty="0">
                          <a:latin typeface="Calibri"/>
                          <a:cs typeface="Calibri"/>
                        </a:rPr>
                        <a:t>or</a:t>
                      </a:r>
                      <a:r>
                        <a:rPr sz="1100" spc="35" dirty="0">
                          <a:latin typeface="Calibri"/>
                          <a:cs typeface="Calibri"/>
                        </a:rPr>
                        <a:t> </a:t>
                      </a:r>
                      <a:r>
                        <a:rPr sz="1100" spc="10" dirty="0">
                          <a:latin typeface="Calibri"/>
                          <a:cs typeface="Calibri"/>
                        </a:rPr>
                        <a:t>thinking,</a:t>
                      </a:r>
                      <a:r>
                        <a:rPr sz="1100" spc="30" dirty="0">
                          <a:latin typeface="Calibri"/>
                          <a:cs typeface="Calibri"/>
                        </a:rPr>
                        <a:t> </a:t>
                      </a:r>
                      <a:r>
                        <a:rPr sz="1100" spc="10" dirty="0">
                          <a:latin typeface="Calibri"/>
                          <a:cs typeface="Calibri"/>
                        </a:rPr>
                        <a:t>and</a:t>
                      </a:r>
                      <a:r>
                        <a:rPr sz="1100" spc="50" dirty="0">
                          <a:latin typeface="Calibri"/>
                          <a:cs typeface="Calibri"/>
                        </a:rPr>
                        <a:t> </a:t>
                      </a:r>
                      <a:r>
                        <a:rPr sz="1100" spc="10" dirty="0">
                          <a:latin typeface="Calibri"/>
                          <a:cs typeface="Calibri"/>
                        </a:rPr>
                        <a:t>addiction</a:t>
                      </a:r>
                      <a:r>
                        <a:rPr sz="1100" spc="35" dirty="0">
                          <a:latin typeface="Calibri"/>
                          <a:cs typeface="Calibri"/>
                        </a:rPr>
                        <a:t> </a:t>
                      </a:r>
                      <a:r>
                        <a:rPr sz="1100" spc="-10" dirty="0">
                          <a:latin typeface="Calibri"/>
                          <a:cs typeface="Calibri"/>
                        </a:rPr>
                        <a:t>potential.</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1E3F5"/>
                    </a:solidFill>
                  </a:tcPr>
                </a:tc>
                <a:extLst>
                  <a:ext uri="{0D108BD9-81ED-4DB2-BD59-A6C34878D82A}">
                    <a16:rowId xmlns:a16="http://schemas.microsoft.com/office/drawing/2014/main" val="10006"/>
                  </a:ext>
                </a:extLst>
              </a:tr>
              <a:tr h="562861">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F99"/>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F99"/>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F99"/>
                    </a:solidFill>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F99"/>
                    </a:solidFill>
                  </a:tcPr>
                </a:tc>
                <a:tc>
                  <a:txBody>
                    <a:bodyPr/>
                    <a:lstStyle/>
                    <a:p>
                      <a:pPr marL="66675">
                        <a:lnSpc>
                          <a:spcPts val="1055"/>
                        </a:lnSpc>
                      </a:pPr>
                      <a:r>
                        <a:rPr sz="1100" b="1" spc="-10" dirty="0">
                          <a:latin typeface="Calibri"/>
                          <a:cs typeface="Calibri"/>
                        </a:rPr>
                        <a:t>Antibiotic</a:t>
                      </a:r>
                      <a:endParaRPr sz="11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F99"/>
                    </a:solidFill>
                  </a:tcPr>
                </a:tc>
                <a:tc>
                  <a:txBody>
                    <a:bodyPr/>
                    <a:lstStyle/>
                    <a:p>
                      <a:pPr marL="68580">
                        <a:lnSpc>
                          <a:spcPts val="1055"/>
                        </a:lnSpc>
                      </a:pPr>
                      <a:r>
                        <a:rPr sz="1100" dirty="0">
                          <a:latin typeface="Calibri"/>
                          <a:cs typeface="Calibri"/>
                        </a:rPr>
                        <a:t>Keep</a:t>
                      </a:r>
                      <a:r>
                        <a:rPr sz="1100" spc="90" dirty="0">
                          <a:latin typeface="Calibri"/>
                          <a:cs typeface="Calibri"/>
                        </a:rPr>
                        <a:t> </a:t>
                      </a:r>
                      <a:r>
                        <a:rPr sz="1100" dirty="0">
                          <a:latin typeface="Calibri"/>
                          <a:cs typeface="Calibri"/>
                        </a:rPr>
                        <a:t>an</a:t>
                      </a:r>
                      <a:r>
                        <a:rPr sz="1100" spc="80" dirty="0">
                          <a:latin typeface="Calibri"/>
                          <a:cs typeface="Calibri"/>
                        </a:rPr>
                        <a:t> </a:t>
                      </a:r>
                      <a:r>
                        <a:rPr sz="1100" dirty="0">
                          <a:latin typeface="Calibri"/>
                          <a:cs typeface="Calibri"/>
                        </a:rPr>
                        <a:t>eye</a:t>
                      </a:r>
                      <a:r>
                        <a:rPr sz="1100" spc="100" dirty="0">
                          <a:latin typeface="Calibri"/>
                          <a:cs typeface="Calibri"/>
                        </a:rPr>
                        <a:t> </a:t>
                      </a:r>
                      <a:r>
                        <a:rPr sz="1100" dirty="0">
                          <a:latin typeface="Calibri"/>
                          <a:cs typeface="Calibri"/>
                        </a:rPr>
                        <a:t>out</a:t>
                      </a:r>
                      <a:r>
                        <a:rPr sz="1100" spc="80" dirty="0">
                          <a:latin typeface="Calibri"/>
                          <a:cs typeface="Calibri"/>
                        </a:rPr>
                        <a:t> </a:t>
                      </a:r>
                      <a:r>
                        <a:rPr sz="1100" dirty="0">
                          <a:latin typeface="Calibri"/>
                          <a:cs typeface="Calibri"/>
                        </a:rPr>
                        <a:t>for:</a:t>
                      </a:r>
                      <a:r>
                        <a:rPr sz="1100" spc="85" dirty="0">
                          <a:latin typeface="Calibri"/>
                          <a:cs typeface="Calibri"/>
                        </a:rPr>
                        <a:t> </a:t>
                      </a:r>
                      <a:r>
                        <a:rPr sz="1100" dirty="0">
                          <a:latin typeface="Calibri"/>
                          <a:cs typeface="Calibri"/>
                        </a:rPr>
                        <a:t>diarrhea,</a:t>
                      </a:r>
                      <a:r>
                        <a:rPr sz="1100" spc="100" dirty="0">
                          <a:latin typeface="Calibri"/>
                          <a:cs typeface="Calibri"/>
                        </a:rPr>
                        <a:t> </a:t>
                      </a:r>
                      <a:r>
                        <a:rPr sz="1100" dirty="0">
                          <a:latin typeface="Calibri"/>
                          <a:cs typeface="Calibri"/>
                        </a:rPr>
                        <a:t>nausea,</a:t>
                      </a:r>
                      <a:r>
                        <a:rPr sz="1100" spc="90" dirty="0">
                          <a:latin typeface="Calibri"/>
                          <a:cs typeface="Calibri"/>
                        </a:rPr>
                        <a:t> </a:t>
                      </a:r>
                      <a:r>
                        <a:rPr sz="1100" dirty="0">
                          <a:latin typeface="Calibri"/>
                          <a:cs typeface="Calibri"/>
                        </a:rPr>
                        <a:t>dizziness,</a:t>
                      </a:r>
                      <a:r>
                        <a:rPr sz="1100" spc="80" dirty="0">
                          <a:latin typeface="Calibri"/>
                          <a:cs typeface="Calibri"/>
                        </a:rPr>
                        <a:t> </a:t>
                      </a:r>
                      <a:r>
                        <a:rPr sz="1100" dirty="0">
                          <a:latin typeface="Calibri"/>
                          <a:cs typeface="Calibri"/>
                        </a:rPr>
                        <a:t>rash,</a:t>
                      </a:r>
                      <a:r>
                        <a:rPr sz="1100" spc="85" dirty="0">
                          <a:latin typeface="Calibri"/>
                          <a:cs typeface="Calibri"/>
                        </a:rPr>
                        <a:t> </a:t>
                      </a:r>
                      <a:r>
                        <a:rPr sz="1100" dirty="0">
                          <a:latin typeface="Calibri"/>
                          <a:cs typeface="Calibri"/>
                        </a:rPr>
                        <a:t>and</a:t>
                      </a:r>
                      <a:r>
                        <a:rPr sz="1100" spc="105" dirty="0">
                          <a:latin typeface="Calibri"/>
                          <a:cs typeface="Calibri"/>
                        </a:rPr>
                        <a:t> </a:t>
                      </a:r>
                      <a:r>
                        <a:rPr sz="1100" spc="-20" dirty="0">
                          <a:latin typeface="Calibri"/>
                          <a:cs typeface="Calibri"/>
                        </a:rPr>
                        <a:t>yeast</a:t>
                      </a:r>
                      <a:endParaRPr sz="1100" dirty="0">
                        <a:latin typeface="Calibri"/>
                        <a:cs typeface="Calibri"/>
                      </a:endParaRPr>
                    </a:p>
                    <a:p>
                      <a:pPr marL="68580">
                        <a:lnSpc>
                          <a:spcPct val="100000"/>
                        </a:lnSpc>
                        <a:spcBef>
                          <a:spcPts val="25"/>
                        </a:spcBef>
                      </a:pPr>
                      <a:r>
                        <a:rPr sz="1100" spc="-10" dirty="0">
                          <a:latin typeface="Calibri"/>
                          <a:cs typeface="Calibri"/>
                        </a:rPr>
                        <a:t>infections.</a:t>
                      </a:r>
                      <a:endParaRPr sz="11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F99"/>
                    </a:solidFill>
                  </a:tcPr>
                </a:tc>
                <a:extLst>
                  <a:ext uri="{0D108BD9-81ED-4DB2-BD59-A6C34878D82A}">
                    <a16:rowId xmlns:a16="http://schemas.microsoft.com/office/drawing/2014/main" val="10007"/>
                  </a:ext>
                </a:extLst>
              </a:tr>
            </a:tbl>
          </a:graphicData>
        </a:graphic>
      </p:graphicFrame>
      <p:sp>
        <p:nvSpPr>
          <p:cNvPr id="4" name="object 4"/>
          <p:cNvSpPr txBox="1"/>
          <p:nvPr/>
        </p:nvSpPr>
        <p:spPr>
          <a:xfrm>
            <a:off x="644388" y="6577728"/>
            <a:ext cx="7635688" cy="255741"/>
          </a:xfrm>
          <a:prstGeom prst="rect">
            <a:avLst/>
          </a:prstGeom>
        </p:spPr>
        <p:txBody>
          <a:bodyPr vert="horz" wrap="square" lIns="0" tIns="11206" rIns="0" bIns="0" rtlCol="0">
            <a:spAutoFit/>
          </a:bodyPr>
          <a:lstStyle/>
          <a:p>
            <a:pPr marL="11206">
              <a:spcBef>
                <a:spcPts val="88"/>
              </a:spcBef>
            </a:pPr>
            <a:r>
              <a:rPr sz="794" spc="9" dirty="0">
                <a:latin typeface="Calibri"/>
                <a:cs typeface="Calibri"/>
              </a:rPr>
              <a:t>Information</a:t>
            </a:r>
            <a:r>
              <a:rPr sz="794" spc="202" dirty="0">
                <a:latin typeface="Calibri"/>
                <a:cs typeface="Calibri"/>
              </a:rPr>
              <a:t> </a:t>
            </a:r>
            <a:r>
              <a:rPr sz="794" spc="9" dirty="0">
                <a:latin typeface="Calibri"/>
                <a:cs typeface="Calibri"/>
              </a:rPr>
              <a:t>source:</a:t>
            </a:r>
            <a:r>
              <a:rPr sz="794" spc="190" dirty="0">
                <a:latin typeface="Calibri"/>
                <a:cs typeface="Calibri"/>
              </a:rPr>
              <a:t> </a:t>
            </a:r>
            <a:r>
              <a:rPr sz="794" u="sng" spc="9" dirty="0">
                <a:solidFill>
                  <a:srgbClr val="467885"/>
                </a:solidFill>
                <a:uFill>
                  <a:solidFill>
                    <a:srgbClr val="467885"/>
                  </a:solidFill>
                </a:uFill>
                <a:latin typeface="Calibri"/>
                <a:cs typeface="Calibri"/>
                <a:hlinkClick r:id="rId2"/>
              </a:rPr>
              <a:t>https://www.webmd.com/interaction-checker/default.htm</a:t>
            </a:r>
            <a:r>
              <a:rPr sz="794" spc="9" dirty="0">
                <a:latin typeface="Calibri"/>
                <a:cs typeface="Calibri"/>
                <a:hlinkClick r:id="rId2"/>
              </a:rPr>
              <a:t>;</a:t>
            </a:r>
            <a:r>
              <a:rPr sz="794" spc="216" dirty="0">
                <a:latin typeface="Calibri"/>
                <a:cs typeface="Calibri"/>
              </a:rPr>
              <a:t> </a:t>
            </a:r>
            <a:r>
              <a:rPr sz="794" u="sng" spc="9" dirty="0">
                <a:solidFill>
                  <a:srgbClr val="467885"/>
                </a:solidFill>
                <a:uFill>
                  <a:solidFill>
                    <a:srgbClr val="467885"/>
                  </a:solidFill>
                </a:uFill>
                <a:latin typeface="Calibri"/>
                <a:cs typeface="Calibri"/>
                <a:hlinkClick r:id="rId3"/>
              </a:rPr>
              <a:t>https://health-products.canada.ca/dpd-bdpp/</a:t>
            </a:r>
            <a:r>
              <a:rPr sz="794" spc="9" dirty="0">
                <a:latin typeface="Calibri"/>
                <a:cs typeface="Calibri"/>
                <a:hlinkClick r:id="rId3"/>
              </a:rPr>
              <a:t>;</a:t>
            </a:r>
            <a:r>
              <a:rPr sz="794" spc="190" dirty="0">
                <a:latin typeface="Calibri"/>
                <a:cs typeface="Calibri"/>
              </a:rPr>
              <a:t> </a:t>
            </a:r>
            <a:r>
              <a:rPr sz="794" u="sng" dirty="0">
                <a:solidFill>
                  <a:srgbClr val="467885"/>
                </a:solidFill>
                <a:uFill>
                  <a:solidFill>
                    <a:srgbClr val="467885"/>
                  </a:solidFill>
                </a:uFill>
                <a:latin typeface="Calibri"/>
                <a:cs typeface="Calibri"/>
                <a:hlinkClick r:id="rId4"/>
              </a:rPr>
              <a:t>https://www.mayoclinic.org/drugs-</a:t>
            </a:r>
            <a:r>
              <a:rPr sz="794" u="sng" spc="-9" dirty="0">
                <a:solidFill>
                  <a:srgbClr val="467885"/>
                </a:solidFill>
                <a:uFill>
                  <a:solidFill>
                    <a:srgbClr val="467885"/>
                  </a:solidFill>
                </a:uFill>
                <a:latin typeface="Calibri"/>
                <a:cs typeface="Calibri"/>
                <a:hlinkClick r:id="rId4"/>
              </a:rPr>
              <a:t>supplements</a:t>
            </a:r>
            <a:r>
              <a:rPr sz="794" spc="-9" dirty="0">
                <a:latin typeface="Calibri"/>
                <a:cs typeface="Calibri"/>
                <a:hlinkClick r:id="rId4"/>
              </a:rPr>
              <a:t>.</a:t>
            </a:r>
            <a:endParaRPr sz="794" dirty="0">
              <a:latin typeface="Calibri"/>
              <a:cs typeface="Calibri"/>
            </a:endParaRPr>
          </a:p>
          <a:p>
            <a:pPr marL="11206">
              <a:spcBef>
                <a:spcPts val="9"/>
              </a:spcBef>
            </a:pPr>
            <a:r>
              <a:rPr sz="794" b="1" spc="18" dirty="0">
                <a:latin typeface="Calibri"/>
                <a:cs typeface="Calibri"/>
              </a:rPr>
              <a:t>If</a:t>
            </a:r>
            <a:r>
              <a:rPr sz="794" b="1" spc="-13" dirty="0">
                <a:latin typeface="Calibri"/>
                <a:cs typeface="Calibri"/>
              </a:rPr>
              <a:t> </a:t>
            </a:r>
            <a:r>
              <a:rPr sz="794" b="1" spc="18" dirty="0">
                <a:latin typeface="Calibri"/>
                <a:cs typeface="Calibri"/>
              </a:rPr>
              <a:t>you</a:t>
            </a:r>
            <a:r>
              <a:rPr sz="794" b="1" dirty="0">
                <a:latin typeface="Calibri"/>
                <a:cs typeface="Calibri"/>
              </a:rPr>
              <a:t> </a:t>
            </a:r>
            <a:r>
              <a:rPr sz="794" b="1" spc="26" dirty="0">
                <a:latin typeface="Calibri"/>
                <a:cs typeface="Calibri"/>
              </a:rPr>
              <a:t>have</a:t>
            </a:r>
            <a:r>
              <a:rPr sz="794" b="1" dirty="0">
                <a:latin typeface="Calibri"/>
                <a:cs typeface="Calibri"/>
              </a:rPr>
              <a:t> </a:t>
            </a:r>
            <a:r>
              <a:rPr sz="794" b="1" spc="26" dirty="0">
                <a:latin typeface="Calibri"/>
                <a:cs typeface="Calibri"/>
              </a:rPr>
              <a:t>any</a:t>
            </a:r>
            <a:r>
              <a:rPr sz="794" b="1" spc="4" dirty="0">
                <a:latin typeface="Calibri"/>
                <a:cs typeface="Calibri"/>
              </a:rPr>
              <a:t> </a:t>
            </a:r>
            <a:r>
              <a:rPr sz="794" b="1" spc="44" dirty="0">
                <a:latin typeface="Calibri"/>
                <a:cs typeface="Calibri"/>
              </a:rPr>
              <a:t>concerns</a:t>
            </a:r>
            <a:r>
              <a:rPr sz="794" b="1" dirty="0">
                <a:latin typeface="Calibri"/>
                <a:cs typeface="Calibri"/>
              </a:rPr>
              <a:t> </a:t>
            </a:r>
            <a:r>
              <a:rPr sz="794" b="1" spc="18" dirty="0">
                <a:latin typeface="Calibri"/>
                <a:cs typeface="Calibri"/>
              </a:rPr>
              <a:t>regarding</a:t>
            </a:r>
            <a:r>
              <a:rPr sz="794" b="1" spc="-4" dirty="0">
                <a:latin typeface="Calibri"/>
                <a:cs typeface="Calibri"/>
              </a:rPr>
              <a:t> </a:t>
            </a:r>
            <a:r>
              <a:rPr sz="794" b="1" spc="26" dirty="0">
                <a:latin typeface="Calibri"/>
                <a:cs typeface="Calibri"/>
              </a:rPr>
              <a:t>medication</a:t>
            </a:r>
            <a:r>
              <a:rPr sz="794" b="1" spc="-9" dirty="0">
                <a:latin typeface="Calibri"/>
                <a:cs typeface="Calibri"/>
              </a:rPr>
              <a:t> </a:t>
            </a:r>
            <a:r>
              <a:rPr sz="794" b="1" spc="18" dirty="0">
                <a:latin typeface="Calibri"/>
                <a:cs typeface="Calibri"/>
              </a:rPr>
              <a:t>or</a:t>
            </a:r>
            <a:r>
              <a:rPr sz="794" b="1" spc="-9" dirty="0">
                <a:latin typeface="Calibri"/>
                <a:cs typeface="Calibri"/>
              </a:rPr>
              <a:t> </a:t>
            </a:r>
            <a:r>
              <a:rPr sz="794" b="1" spc="18" dirty="0">
                <a:latin typeface="Calibri"/>
                <a:cs typeface="Calibri"/>
              </a:rPr>
              <a:t>potential</a:t>
            </a:r>
            <a:r>
              <a:rPr sz="794" b="1" spc="4" dirty="0">
                <a:latin typeface="Calibri"/>
                <a:cs typeface="Calibri"/>
              </a:rPr>
              <a:t> </a:t>
            </a:r>
            <a:r>
              <a:rPr sz="794" b="1" spc="26" dirty="0">
                <a:latin typeface="Calibri"/>
                <a:cs typeface="Calibri"/>
              </a:rPr>
              <a:t>medication</a:t>
            </a:r>
            <a:r>
              <a:rPr sz="794" b="1" spc="-9" dirty="0">
                <a:latin typeface="Calibri"/>
                <a:cs typeface="Calibri"/>
              </a:rPr>
              <a:t> </a:t>
            </a:r>
            <a:r>
              <a:rPr sz="794" b="1" spc="26" dirty="0">
                <a:latin typeface="Calibri"/>
                <a:cs typeface="Calibri"/>
              </a:rPr>
              <a:t>interactions,</a:t>
            </a:r>
            <a:r>
              <a:rPr sz="794" b="1" dirty="0">
                <a:latin typeface="Calibri"/>
                <a:cs typeface="Calibri"/>
              </a:rPr>
              <a:t> </a:t>
            </a:r>
            <a:r>
              <a:rPr sz="794" b="1" spc="40" dirty="0">
                <a:latin typeface="Calibri"/>
                <a:cs typeface="Calibri"/>
              </a:rPr>
              <a:t>contact</a:t>
            </a:r>
            <a:r>
              <a:rPr sz="794" b="1" spc="-4" dirty="0">
                <a:latin typeface="Calibri"/>
                <a:cs typeface="Calibri"/>
              </a:rPr>
              <a:t> </a:t>
            </a:r>
            <a:r>
              <a:rPr sz="794" b="1" spc="18" dirty="0">
                <a:latin typeface="Calibri"/>
                <a:cs typeface="Calibri"/>
              </a:rPr>
              <a:t>your </a:t>
            </a:r>
            <a:r>
              <a:rPr sz="794" b="1" spc="26" dirty="0">
                <a:latin typeface="Calibri"/>
                <a:cs typeface="Calibri"/>
              </a:rPr>
              <a:t>health</a:t>
            </a:r>
            <a:r>
              <a:rPr sz="794" b="1" spc="-4" dirty="0">
                <a:latin typeface="Calibri"/>
                <a:cs typeface="Calibri"/>
              </a:rPr>
              <a:t> </a:t>
            </a:r>
            <a:r>
              <a:rPr sz="794" b="1" spc="26" dirty="0">
                <a:latin typeface="Calibri"/>
                <a:cs typeface="Calibri"/>
              </a:rPr>
              <a:t>care</a:t>
            </a:r>
            <a:r>
              <a:rPr sz="794" b="1" dirty="0">
                <a:latin typeface="Calibri"/>
                <a:cs typeface="Calibri"/>
              </a:rPr>
              <a:t> </a:t>
            </a:r>
            <a:r>
              <a:rPr sz="794" b="1" spc="26" dirty="0">
                <a:latin typeface="Calibri"/>
                <a:cs typeface="Calibri"/>
              </a:rPr>
              <a:t>professional</a:t>
            </a:r>
            <a:r>
              <a:rPr sz="794" b="1" spc="-9" dirty="0">
                <a:latin typeface="Calibri"/>
                <a:cs typeface="Calibri"/>
              </a:rPr>
              <a:t> immediately.</a:t>
            </a:r>
            <a:endParaRPr sz="794" dirty="0">
              <a:latin typeface="Calibri"/>
              <a:cs typeface="Calibri"/>
            </a:endParaRPr>
          </a:p>
        </p:txBody>
      </p:sp>
      <p:pic>
        <p:nvPicPr>
          <p:cNvPr id="5" name="object 5"/>
          <p:cNvPicPr/>
          <p:nvPr/>
        </p:nvPicPr>
        <p:blipFill>
          <a:blip r:embed="rId5" cstate="print"/>
          <a:stretch>
            <a:fillRect/>
          </a:stretch>
        </p:blipFill>
        <p:spPr>
          <a:xfrm>
            <a:off x="10366513" y="210671"/>
            <a:ext cx="718053" cy="396687"/>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43</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43330" y="4124001"/>
            <a:ext cx="3455582" cy="892552"/>
          </a:xfrm>
          <a:prstGeom prst="rect">
            <a:avLst/>
          </a:prstGeom>
          <a:noFill/>
        </p:spPr>
        <p:txBody>
          <a:bodyPr wrap="square" rtlCol="0">
            <a:spAutoFit/>
          </a:bodyPr>
          <a:lstStyle/>
          <a:p>
            <a:r>
              <a:rPr lang="en-US" sz="1200" b="1" dirty="0">
                <a:solidFill>
                  <a:schemeClr val="bg1"/>
                </a:solidFill>
              </a:rPr>
              <a:t>• </a:t>
            </a:r>
            <a:r>
              <a:rPr lang="en-US" sz="1300" b="1" dirty="0">
                <a:solidFill>
                  <a:schemeClr val="bg1"/>
                </a:solidFill>
              </a:rPr>
              <a:t>mental  and neurological health and </a:t>
            </a:r>
            <a:br>
              <a:rPr lang="en-US" sz="1300" b="1" dirty="0">
                <a:solidFill>
                  <a:schemeClr val="bg1"/>
                </a:solidFill>
              </a:rPr>
            </a:br>
            <a:r>
              <a:rPr lang="en-US" sz="1300" b="1" dirty="0">
                <a:solidFill>
                  <a:schemeClr val="bg1"/>
                </a:solidFill>
              </a:rPr>
              <a:t>   disorders’ treatment </a:t>
            </a:r>
            <a:br>
              <a:rPr lang="en-US" sz="1300" b="1" dirty="0">
                <a:solidFill>
                  <a:schemeClr val="bg1"/>
                </a:solidFill>
              </a:rPr>
            </a:br>
            <a:r>
              <a:rPr lang="en-US" sz="1300" b="1" dirty="0">
                <a:solidFill>
                  <a:schemeClr val="bg1"/>
                </a:solidFill>
              </a:rPr>
              <a:t>• trauma desensitization and triggers’  </a:t>
            </a:r>
          </a:p>
          <a:p>
            <a:r>
              <a:rPr lang="en-US" sz="1300" b="1" dirty="0">
                <a:solidFill>
                  <a:schemeClr val="bg1"/>
                </a:solidFill>
              </a:rPr>
              <a:t>   elimination</a:t>
            </a:r>
            <a:endParaRPr lang="en-CA" sz="1300" b="1" dirty="0">
              <a:solidFill>
                <a:schemeClr val="bg1"/>
              </a:solidFill>
            </a:endParaRPr>
          </a:p>
        </p:txBody>
      </p:sp>
      <p:sp>
        <p:nvSpPr>
          <p:cNvPr id="28" name="TextBox 27"/>
          <p:cNvSpPr txBox="1"/>
          <p:nvPr/>
        </p:nvSpPr>
        <p:spPr>
          <a:xfrm>
            <a:off x="9621581" y="4125436"/>
            <a:ext cx="2400300" cy="692497"/>
          </a:xfrm>
          <a:prstGeom prst="rect">
            <a:avLst/>
          </a:prstGeom>
          <a:noFill/>
        </p:spPr>
        <p:txBody>
          <a:bodyPr wrap="square" rtlCol="0">
            <a:spAutoFit/>
          </a:bodyPr>
          <a:lstStyle/>
          <a:p>
            <a:r>
              <a:rPr lang="en-US" sz="1200" b="1" dirty="0">
                <a:solidFill>
                  <a:schemeClr val="bg1"/>
                </a:solidFill>
              </a:rPr>
              <a:t>• </a:t>
            </a:r>
            <a:r>
              <a:rPr lang="en-CA" sz="1300" b="1" dirty="0">
                <a:solidFill>
                  <a:schemeClr val="bg1"/>
                </a:solidFill>
              </a:rPr>
              <a:t>psychological well-being</a:t>
            </a:r>
            <a:br>
              <a:rPr lang="en-US" sz="1300" b="1" dirty="0">
                <a:solidFill>
                  <a:schemeClr val="bg1"/>
                </a:solidFill>
              </a:rPr>
            </a:br>
            <a:r>
              <a:rPr lang="en-US" sz="1300" b="1" dirty="0">
                <a:solidFill>
                  <a:schemeClr val="bg1"/>
                </a:solidFill>
              </a:rPr>
              <a:t>• medication side effects</a:t>
            </a:r>
            <a:br>
              <a:rPr lang="en-US" sz="1300" b="1" dirty="0">
                <a:solidFill>
                  <a:schemeClr val="bg1"/>
                </a:solidFill>
              </a:rPr>
            </a:br>
            <a:r>
              <a:rPr lang="en-US" sz="1300" b="1" dirty="0">
                <a:solidFill>
                  <a:schemeClr val="bg1"/>
                </a:solidFill>
              </a:rPr>
              <a:t>• ABA behavioural interventions</a:t>
            </a:r>
            <a:endParaRPr lang="en-CA" sz="13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22365315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91069" y="0"/>
            <a:ext cx="12610532"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Wingdings" pitchFamily="2" charset="2"/>
              <a:buChar char="§"/>
            </a:pPr>
            <a:endParaRPr lang="en-CA" dirty="0"/>
          </a:p>
        </p:txBody>
      </p:sp>
      <p:sp>
        <p:nvSpPr>
          <p:cNvPr id="10" name="TextBox 9"/>
          <p:cNvSpPr txBox="1"/>
          <p:nvPr/>
        </p:nvSpPr>
        <p:spPr>
          <a:xfrm>
            <a:off x="642551" y="185780"/>
            <a:ext cx="11055179" cy="1815882"/>
          </a:xfrm>
          <a:prstGeom prst="rect">
            <a:avLst/>
          </a:prstGeom>
          <a:noFill/>
        </p:spPr>
        <p:txBody>
          <a:bodyPr wrap="square" rtlCol="0">
            <a:spAutoFit/>
          </a:bodyPr>
          <a:lstStyle/>
          <a:p>
            <a:pPr algn="ctr"/>
            <a:r>
              <a:rPr lang="en-CA" sz="2400" b="1" dirty="0">
                <a:latin typeface="Arial Black" panose="020B0A04020102020204" pitchFamily="34" charset="0"/>
              </a:rPr>
              <a:t>Brain Coherence </a:t>
            </a:r>
            <a:br>
              <a:rPr lang="en-CA" sz="2800" b="1" dirty="0"/>
            </a:br>
            <a:r>
              <a:rPr lang="en-CA" sz="2400" b="1" dirty="0"/>
              <a:t>i.e. Many Parts of the Brian ‘Talking’ to Each Other</a:t>
            </a:r>
          </a:p>
          <a:p>
            <a:pPr algn="ctr"/>
            <a:endParaRPr lang="en-CA" sz="3000" dirty="0">
              <a:latin typeface="Arial Black" panose="020B0A04020102020204" pitchFamily="34" charset="0"/>
            </a:endParaRPr>
          </a:p>
          <a:p>
            <a:pPr algn="ctr"/>
            <a:endParaRPr lang="en-CA" sz="3000" dirty="0">
              <a:latin typeface="Arial Black" panose="020B0A04020102020204" pitchFamily="34" charset="0"/>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4903" y="3652255"/>
            <a:ext cx="4766842" cy="2949016"/>
          </a:xfrm>
          <a:prstGeom prst="rect">
            <a:avLst/>
          </a:prstGeom>
        </p:spPr>
      </p:pic>
      <p:sp>
        <p:nvSpPr>
          <p:cNvPr id="13" name="TextBox 12"/>
          <p:cNvSpPr txBox="1"/>
          <p:nvPr/>
        </p:nvSpPr>
        <p:spPr>
          <a:xfrm>
            <a:off x="914400" y="1176694"/>
            <a:ext cx="10235821" cy="2831544"/>
          </a:xfrm>
          <a:prstGeom prst="rect">
            <a:avLst/>
          </a:prstGeom>
          <a:noFill/>
        </p:spPr>
        <p:txBody>
          <a:bodyPr wrap="square" rtlCol="0">
            <a:spAutoFit/>
          </a:bodyPr>
          <a:lstStyle/>
          <a:p>
            <a:r>
              <a:rPr lang="en-CA" sz="2000" b="1" i="1" dirty="0"/>
              <a:t>“Like you, I need to be able to understand and process information”.   </a:t>
            </a:r>
            <a:r>
              <a:rPr lang="en-CA" sz="2000" b="1" dirty="0"/>
              <a:t>This requires optimal Brain Functioning e.g. </a:t>
            </a:r>
          </a:p>
          <a:p>
            <a:pPr lvl="4" algn="just">
              <a:buFont typeface="Wingdings" pitchFamily="2" charset="2"/>
              <a:buChar char="§"/>
            </a:pPr>
            <a:r>
              <a:rPr lang="en-CA" sz="2000" b="1" dirty="0"/>
              <a:t>    neurogenesis (new neurons)</a:t>
            </a:r>
          </a:p>
          <a:p>
            <a:pPr lvl="4" algn="just">
              <a:buFont typeface="Wingdings" pitchFamily="2" charset="2"/>
              <a:buChar char="§"/>
            </a:pPr>
            <a:r>
              <a:rPr lang="en-CA" sz="2000" b="1" dirty="0"/>
              <a:t>    neuroplasticity (more complete neuro networks)</a:t>
            </a:r>
          </a:p>
          <a:p>
            <a:pPr lvl="4" algn="just">
              <a:buFont typeface="Wingdings" pitchFamily="2" charset="2"/>
              <a:buChar char="§"/>
            </a:pPr>
            <a:r>
              <a:rPr lang="en-CA" sz="2000" b="1" dirty="0"/>
              <a:t>    neuro electrical stimulation (brain firing)</a:t>
            </a:r>
          </a:p>
          <a:p>
            <a:pPr lvl="4" algn="just">
              <a:buFont typeface="Wingdings" pitchFamily="2" charset="2"/>
              <a:buChar char="§"/>
            </a:pPr>
            <a:r>
              <a:rPr lang="en-CA" sz="2000" b="1" dirty="0"/>
              <a:t>    neurochemicals production (endorphins, dopamine, serotonin, oxytocin)</a:t>
            </a:r>
          </a:p>
          <a:p>
            <a:pPr lvl="4" algn="just">
              <a:buFont typeface="Wingdings" pitchFamily="2" charset="2"/>
              <a:buChar char="§"/>
            </a:pPr>
            <a:r>
              <a:rPr lang="en-CA" sz="2000" b="1" dirty="0"/>
              <a:t>    Hertz e.g. Beta, Alpha, Theta, Delta</a:t>
            </a:r>
          </a:p>
          <a:p>
            <a:pPr algn="just"/>
            <a:endParaRPr lang="en-CA" sz="2000" dirty="0"/>
          </a:p>
          <a:p>
            <a:pPr algn="just"/>
            <a:endParaRPr lang="en-CA" dirty="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9010" y="5155235"/>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44</a:t>
            </a:fld>
            <a:endParaRPr lang="en-CA" sz="1400" dirty="0">
              <a:solidFill>
                <a:prstClr val="black">
                  <a:tint val="75000"/>
                </a:prstClr>
              </a:solidFill>
            </a:endParaRPr>
          </a:p>
        </p:txBody>
      </p:sp>
    </p:spTree>
    <p:extLst>
      <p:ext uri="{BB962C8B-B14F-4D97-AF65-F5344CB8AC3E}">
        <p14:creationId xmlns:p14="http://schemas.microsoft.com/office/powerpoint/2010/main" val="29304145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4" name="TextBox 3"/>
          <p:cNvSpPr txBox="1"/>
          <p:nvPr/>
        </p:nvSpPr>
        <p:spPr>
          <a:xfrm>
            <a:off x="775100" y="1015566"/>
            <a:ext cx="10810437" cy="4062651"/>
          </a:xfrm>
          <a:prstGeom prst="rect">
            <a:avLst/>
          </a:prstGeom>
          <a:noFill/>
        </p:spPr>
        <p:txBody>
          <a:bodyPr wrap="square" rtlCol="0">
            <a:spAutoFit/>
          </a:bodyPr>
          <a:lstStyle/>
          <a:p>
            <a:r>
              <a:rPr lang="en-US" sz="3200" dirty="0"/>
              <a:t>Neuroscience also near unanimously concurs that neurodevelopment, with appropriate training and conditioning, is not only possible but highly predictable to measurably enhance cognition, empathy and emotional self regulation.</a:t>
            </a:r>
          </a:p>
          <a:p>
            <a:endParaRPr lang="en-US" sz="2600" dirty="0"/>
          </a:p>
          <a:p>
            <a:r>
              <a:rPr lang="en-US" sz="2600" dirty="0"/>
              <a:t>Reference:</a:t>
            </a:r>
          </a:p>
          <a:p>
            <a:r>
              <a:rPr lang="en-US" sz="2600" dirty="0"/>
              <a:t>	N. Doidge – </a:t>
            </a:r>
            <a:r>
              <a:rPr lang="en-US" sz="2600" i="1" dirty="0"/>
              <a:t>The Brain’s Way of Healing</a:t>
            </a:r>
          </a:p>
          <a:p>
            <a:r>
              <a:rPr lang="en-US" sz="2600" dirty="0"/>
              <a:t>	D. Siegel – </a:t>
            </a:r>
            <a:r>
              <a:rPr lang="en-US" sz="2600" i="1" dirty="0"/>
              <a:t>The Mindful Brain </a:t>
            </a:r>
          </a:p>
          <a:p>
            <a:r>
              <a:rPr lang="en-US" sz="2600" dirty="0"/>
              <a:t>	D. Eagleman – </a:t>
            </a:r>
            <a:r>
              <a:rPr lang="en-US" sz="2600" i="1" dirty="0"/>
              <a:t>The Brain</a:t>
            </a:r>
            <a:r>
              <a:rPr lang="en-US" sz="2600" dirty="0"/>
              <a:t>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7115" y="5091441"/>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45</a:t>
            </a:fld>
            <a:endParaRPr lang="en-CA" sz="1400" dirty="0">
              <a:solidFill>
                <a:prstClr val="black">
                  <a:tint val="75000"/>
                </a:prstClr>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0" y="494676"/>
            <a:ext cx="12192000" cy="605935"/>
          </a:xfrm>
          <a:prstGeom prst="rect">
            <a:avLst/>
          </a:prstGeom>
        </p:spPr>
        <p:txBody>
          <a:bodyPr wrap="square">
            <a:spAutoFit/>
          </a:bodyPr>
          <a:lstStyle/>
          <a:p>
            <a:pPr algn="ctr"/>
            <a:r>
              <a:rPr lang="en-US" sz="3200" b="1" i="1" dirty="0">
                <a:solidFill>
                  <a:srgbClr val="9A4E15"/>
                </a:solidFill>
              </a:rPr>
              <a:t>Could This Indicate Potential for Well-being for People Supported?</a:t>
            </a:r>
            <a:endParaRPr lang="en-CA" sz="3200" dirty="0">
              <a:solidFill>
                <a:srgbClr val="9A4E15"/>
              </a:solidFill>
            </a:endParaRPr>
          </a:p>
        </p:txBody>
      </p:sp>
      <p:sp>
        <p:nvSpPr>
          <p:cNvPr id="4" name="TextBox 3"/>
          <p:cNvSpPr txBox="1"/>
          <p:nvPr/>
        </p:nvSpPr>
        <p:spPr>
          <a:xfrm>
            <a:off x="818708" y="1270330"/>
            <a:ext cx="10334844" cy="536685"/>
          </a:xfrm>
          <a:prstGeom prst="rect">
            <a:avLst/>
          </a:prstGeom>
          <a:noFill/>
        </p:spPr>
        <p:txBody>
          <a:bodyPr wrap="square" rtlCol="0">
            <a:spAutoFit/>
          </a:bodyPr>
          <a:lstStyle/>
          <a:p>
            <a:pPr algn="ctr"/>
            <a:r>
              <a:rPr lang="en-US" sz="2800" b="1" dirty="0"/>
              <a:t>In 2007, Neurosurgeons removed half of Cameron Mott’s Brain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72195"/>
            <a:ext cx="1500873" cy="1116155"/>
          </a:xfrm>
          <a:prstGeom prst="rect">
            <a:avLst/>
          </a:prstGeom>
        </p:spPr>
      </p:pic>
      <p:sp>
        <p:nvSpPr>
          <p:cNvPr id="6" name="TextBox 5"/>
          <p:cNvSpPr txBox="1"/>
          <p:nvPr/>
        </p:nvSpPr>
        <p:spPr>
          <a:xfrm>
            <a:off x="864780" y="4208461"/>
            <a:ext cx="10813312" cy="1938992"/>
          </a:xfrm>
          <a:prstGeom prst="rect">
            <a:avLst/>
          </a:prstGeom>
          <a:noFill/>
        </p:spPr>
        <p:txBody>
          <a:bodyPr wrap="square" rtlCol="0">
            <a:spAutoFit/>
          </a:bodyPr>
          <a:lstStyle/>
          <a:p>
            <a:pPr algn="just"/>
            <a:r>
              <a:rPr lang="en-US" sz="2400" b="1" dirty="0"/>
              <a:t>The Results:</a:t>
            </a:r>
          </a:p>
          <a:p>
            <a:pPr algn="just"/>
            <a:r>
              <a:rPr lang="en-US" sz="2400" dirty="0"/>
              <a:t>Aside from some weakening on one side of her body, she is indistinguishable from her classmates.  She is a good student and participates in sports.</a:t>
            </a:r>
          </a:p>
          <a:p>
            <a:pPr algn="just"/>
            <a:endParaRPr lang="en-US" sz="2400" dirty="0"/>
          </a:p>
          <a:p>
            <a:pPr algn="just"/>
            <a:r>
              <a:rPr lang="en-US" sz="2400" dirty="0"/>
              <a:t>(Reference D. Eagleman </a:t>
            </a:r>
            <a:r>
              <a:rPr lang="en-US" sz="2400" i="1" dirty="0"/>
              <a:t>The Brain)</a:t>
            </a:r>
          </a:p>
        </p:txBody>
      </p:sp>
      <p:pic>
        <p:nvPicPr>
          <p:cNvPr id="7" name="Picture 6"/>
          <p:cNvPicPr/>
          <p:nvPr/>
        </p:nvPicPr>
        <p:blipFill rotWithShape="1">
          <a:blip r:embed="rId3" cstate="print">
            <a:extLst>
              <a:ext uri="{28A0092B-C50C-407E-A947-70E740481C1C}">
                <a14:useLocalDpi xmlns:a14="http://schemas.microsoft.com/office/drawing/2010/main" val="0"/>
              </a:ext>
            </a:extLst>
          </a:blip>
          <a:srcRect l="15865" t="27243" r="17789" b="51705"/>
          <a:stretch/>
        </p:blipFill>
        <p:spPr bwMode="auto">
          <a:xfrm>
            <a:off x="3433305" y="1974665"/>
            <a:ext cx="5219065" cy="2143125"/>
          </a:xfrm>
          <a:prstGeom prst="rect">
            <a:avLst/>
          </a:prstGeom>
          <a:ln>
            <a:noFill/>
          </a:ln>
          <a:extLst>
            <a:ext uri="{53640926-AAD7-44D8-BBD7-CCE9431645EC}">
              <a14:shadowObscured xmlns:a14="http://schemas.microsoft.com/office/drawing/2010/main"/>
            </a:ext>
          </a:extLst>
        </p:spPr>
      </p:pic>
      <p:sp>
        <p:nvSpPr>
          <p:cNvPr id="8" name="Slide Number Placeholder 7"/>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46</a:t>
            </a:fld>
            <a:endParaRPr lang="en-CA" sz="1400" dirty="0">
              <a:solidFill>
                <a:prstClr val="black">
                  <a:tint val="75000"/>
                </a:prstClr>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0" y="951876"/>
            <a:ext cx="12192000" cy="605935"/>
          </a:xfrm>
          <a:prstGeom prst="rect">
            <a:avLst/>
          </a:prstGeom>
        </p:spPr>
        <p:txBody>
          <a:bodyPr wrap="square">
            <a:spAutoFit/>
          </a:bodyPr>
          <a:lstStyle/>
          <a:p>
            <a:pPr algn="ctr"/>
            <a:r>
              <a:rPr lang="en-US" sz="3200" b="1" i="1" dirty="0">
                <a:solidFill>
                  <a:srgbClr val="9A4E15"/>
                </a:solidFill>
              </a:rPr>
              <a:t>Neuroscience and Gastrointestinal (GI) Research Conclusions</a:t>
            </a:r>
            <a:endParaRPr lang="en-CA" sz="3200" dirty="0">
              <a:solidFill>
                <a:srgbClr val="9A4E15"/>
              </a:solidFill>
            </a:endParaRPr>
          </a:p>
        </p:txBody>
      </p:sp>
      <p:sp>
        <p:nvSpPr>
          <p:cNvPr id="4" name="TextBox 3"/>
          <p:cNvSpPr txBox="1"/>
          <p:nvPr/>
        </p:nvSpPr>
        <p:spPr>
          <a:xfrm>
            <a:off x="1222743" y="1823225"/>
            <a:ext cx="9718158" cy="4062651"/>
          </a:xfrm>
          <a:prstGeom prst="rect">
            <a:avLst/>
          </a:prstGeom>
          <a:noFill/>
        </p:spPr>
        <p:txBody>
          <a:bodyPr wrap="square" rtlCol="0">
            <a:spAutoFit/>
          </a:bodyPr>
          <a:lstStyle/>
          <a:p>
            <a:pPr algn="just"/>
            <a:endParaRPr lang="en-US" sz="3200" dirty="0"/>
          </a:p>
          <a:p>
            <a:pPr marL="514350" indent="-514350">
              <a:buAutoNum type="arabicPeriod"/>
            </a:pPr>
            <a:r>
              <a:rPr lang="en-US" sz="2800" dirty="0"/>
              <a:t>No evidence to suggest that the Brain and GI of people supported cannot heal, grow and develop.</a:t>
            </a:r>
          </a:p>
          <a:p>
            <a:endParaRPr lang="en-US" sz="2800" dirty="0"/>
          </a:p>
          <a:p>
            <a:pPr marL="514350" indent="-514350">
              <a:buAutoNum type="arabicPeriod" startAt="2"/>
            </a:pPr>
            <a:r>
              <a:rPr lang="en-US" sz="2800" dirty="0"/>
              <a:t>Evidence that the Brain and GI can heal, grow and </a:t>
            </a:r>
          </a:p>
          <a:p>
            <a:pPr marL="514350" indent="-514350"/>
            <a:r>
              <a:rPr lang="en-US" sz="2800" dirty="0"/>
              <a:t>      develop with appropriate (CCS type) training and conditions.</a:t>
            </a:r>
          </a:p>
          <a:p>
            <a:pPr marL="514350" indent="-514350"/>
            <a:endParaRPr lang="en-US" sz="2800" dirty="0"/>
          </a:p>
          <a:p>
            <a:pPr marL="514350" indent="-514350"/>
            <a:r>
              <a:rPr lang="en-US" sz="2600" dirty="0"/>
              <a:t>	</a:t>
            </a:r>
            <a:r>
              <a:rPr lang="en-US" sz="2400" dirty="0"/>
              <a:t>(Reference Bibliography) </a:t>
            </a:r>
            <a:endParaRPr lang="en-CA" sz="2400" b="1" dirty="0"/>
          </a:p>
          <a:p>
            <a:pPr lvl="0"/>
            <a:endParaRPr lang="en-US" sz="32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29665"/>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47</a:t>
            </a:fld>
            <a:endParaRPr lang="en-CA" sz="1400" dirty="0">
              <a:solidFill>
                <a:prstClr val="black">
                  <a:tint val="75000"/>
                </a:prstClr>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87694"/>
            <a:ext cx="12192000" cy="7259216"/>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40297"/>
            <a:ext cx="1500873" cy="1116155"/>
          </a:xfrm>
          <a:prstGeom prst="rect">
            <a:avLst/>
          </a:prstGeom>
        </p:spPr>
      </p:pic>
      <p:sp>
        <p:nvSpPr>
          <p:cNvPr id="6" name="Slide Number Placeholder 5"/>
          <p:cNvSpPr>
            <a:spLocks noGrp="1"/>
          </p:cNvSpPr>
          <p:nvPr>
            <p:ph type="sldNum" sz="quarter" idx="12"/>
          </p:nvPr>
        </p:nvSpPr>
        <p:spPr>
          <a:xfrm>
            <a:off x="8737600" y="6356369"/>
            <a:ext cx="2649870" cy="365125"/>
          </a:xfrm>
        </p:spPr>
        <p:txBody>
          <a:bodyPr/>
          <a:lstStyle/>
          <a:p>
            <a:fld id="{AFE74BE6-3F01-4C25-9B60-2EB5994FEE56}" type="slidenum">
              <a:rPr lang="en-CA" sz="1400" smtClean="0">
                <a:solidFill>
                  <a:prstClr val="black">
                    <a:tint val="75000"/>
                  </a:prstClr>
                </a:solidFill>
              </a:rPr>
              <a:pPr/>
              <a:t>48</a:t>
            </a:fld>
            <a:endParaRPr lang="en-CA" sz="1400" dirty="0">
              <a:solidFill>
                <a:prstClr val="black">
                  <a:tint val="75000"/>
                </a:prstClr>
              </a:solidFill>
            </a:endParaRPr>
          </a:p>
        </p:txBody>
      </p:sp>
      <p:sp>
        <p:nvSpPr>
          <p:cNvPr id="7" name="Rectangle 6">
            <a:extLst>
              <a:ext uri="{FF2B5EF4-FFF2-40B4-BE49-F238E27FC236}">
                <a16:creationId xmlns:a16="http://schemas.microsoft.com/office/drawing/2014/main" id="{0A054CC4-08FB-4D32-B81A-EEEC38AA4251}"/>
              </a:ext>
            </a:extLst>
          </p:cNvPr>
          <p:cNvSpPr/>
          <p:nvPr/>
        </p:nvSpPr>
        <p:spPr>
          <a:xfrm>
            <a:off x="856342" y="369453"/>
            <a:ext cx="9975462" cy="225069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800" b="1" dirty="0"/>
              <a:t>Cardio Exercise:</a:t>
            </a:r>
          </a:p>
          <a:p>
            <a:pPr marL="514350" indent="-514350"/>
            <a:endParaRPr lang="en-CA" sz="2800" b="1" dirty="0"/>
          </a:p>
          <a:p>
            <a:pPr marL="514350" indent="-514350">
              <a:buFont typeface="Arial" pitchFamily="34" charset="0"/>
              <a:buChar char="•"/>
            </a:pPr>
            <a:r>
              <a:rPr lang="en-CA" sz="2800" dirty="0"/>
              <a:t>Cardio exercise, especially bouncing and balancing, increases brain wave activity (e.g. cerebellum) to give better brain coherence for optimal functioning.</a:t>
            </a:r>
          </a:p>
        </p:txBody>
      </p:sp>
      <p:sp>
        <p:nvSpPr>
          <p:cNvPr id="8" name="Rectangle 7">
            <a:extLst>
              <a:ext uri="{FF2B5EF4-FFF2-40B4-BE49-F238E27FC236}">
                <a16:creationId xmlns:a16="http://schemas.microsoft.com/office/drawing/2014/main" id="{E378EAFC-9D22-4021-B243-B2B344489D09}"/>
              </a:ext>
            </a:extLst>
          </p:cNvPr>
          <p:cNvSpPr/>
          <p:nvPr/>
        </p:nvSpPr>
        <p:spPr>
          <a:xfrm>
            <a:off x="926253" y="2824473"/>
            <a:ext cx="5468915" cy="141338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CA" sz="2800" dirty="0"/>
              <a:t>Improved coherence results in thoughts becoming more organized and focused.</a:t>
            </a:r>
          </a:p>
        </p:txBody>
      </p:sp>
      <p:sp>
        <p:nvSpPr>
          <p:cNvPr id="9" name="Rectangle 8">
            <a:extLst>
              <a:ext uri="{FF2B5EF4-FFF2-40B4-BE49-F238E27FC236}">
                <a16:creationId xmlns:a16="http://schemas.microsoft.com/office/drawing/2014/main" id="{DDF2EBA5-4DA8-4456-8E5F-72F63FF483A4}"/>
              </a:ext>
            </a:extLst>
          </p:cNvPr>
          <p:cNvSpPr/>
          <p:nvPr/>
        </p:nvSpPr>
        <p:spPr>
          <a:xfrm>
            <a:off x="926253" y="4442178"/>
            <a:ext cx="5468915" cy="97148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CA" sz="2800" dirty="0"/>
              <a:t>This results in less fear and therefore more calm.</a:t>
            </a:r>
          </a:p>
        </p:txBody>
      </p:sp>
      <p:pic>
        <p:nvPicPr>
          <p:cNvPr id="10" name="Picture 9">
            <a:extLst>
              <a:ext uri="{FF2B5EF4-FFF2-40B4-BE49-F238E27FC236}">
                <a16:creationId xmlns:a16="http://schemas.microsoft.com/office/drawing/2014/main" id="{8761099F-3A31-47B6-B046-16EF68E7C7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8082" y="2724414"/>
            <a:ext cx="3210515" cy="2726001"/>
          </a:xfrm>
          <a:prstGeom prst="rect">
            <a:avLst/>
          </a:prstGeom>
        </p:spPr>
      </p:pic>
    </p:spTree>
    <p:extLst>
      <p:ext uri="{BB962C8B-B14F-4D97-AF65-F5344CB8AC3E}">
        <p14:creationId xmlns:p14="http://schemas.microsoft.com/office/powerpoint/2010/main" val="38830160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cstate="print">
            <a:extLst>
              <a:ext uri="{28A0092B-C50C-407E-A947-70E740481C1C}">
                <a14:useLocalDpi xmlns:a14="http://schemas.microsoft.com/office/drawing/2010/main" val="0"/>
              </a:ext>
            </a:extLst>
          </a:blip>
          <a:srcRect b="10177"/>
          <a:stretch/>
        </p:blipFill>
        <p:spPr bwMode="auto">
          <a:xfrm>
            <a:off x="1003986" y="706492"/>
            <a:ext cx="3521763" cy="5620967"/>
          </a:xfrm>
          <a:prstGeom prst="rect">
            <a:avLst/>
          </a:prstGeom>
          <a:ln>
            <a:noFill/>
          </a:ln>
          <a:extLst>
            <a:ext uri="{53640926-AAD7-44D8-BBD7-CCE9431645EC}">
              <a14:shadowObscured xmlns:a14="http://schemas.microsoft.com/office/drawing/2010/main"/>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45540" y="5261563"/>
            <a:ext cx="1494838" cy="1116155"/>
          </a:xfrm>
          <a:prstGeom prst="rect">
            <a:avLst/>
          </a:prstGeom>
        </p:spPr>
      </p:pic>
      <p:pic>
        <p:nvPicPr>
          <p:cNvPr id="1026" name="Picture 2" descr="Image result for stabilization ball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7096" y="1"/>
            <a:ext cx="5665762" cy="438024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450533" y="4221089"/>
            <a:ext cx="4876859" cy="646331"/>
          </a:xfrm>
          <a:prstGeom prst="rect">
            <a:avLst/>
          </a:prstGeom>
          <a:noFill/>
        </p:spPr>
        <p:txBody>
          <a:bodyPr wrap="square" rtlCol="0">
            <a:spAutoFit/>
          </a:bodyPr>
          <a:lstStyle/>
          <a:p>
            <a:pPr algn="ctr"/>
            <a:r>
              <a:rPr lang="en-CA" b="1" dirty="0"/>
              <a:t>stabilization balls</a:t>
            </a:r>
          </a:p>
          <a:p>
            <a:pPr algn="ctr"/>
            <a:r>
              <a:rPr lang="en-CA" b="1" dirty="0"/>
              <a:t>and elliptical stabilization cushions</a:t>
            </a:r>
          </a:p>
        </p:txBody>
      </p:sp>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49</a:t>
            </a:fld>
            <a:endParaRPr lang="en-CA" sz="1400" dirty="0">
              <a:solidFill>
                <a:prstClr val="black">
                  <a:tint val="75000"/>
                </a:prstClr>
              </a:solidFill>
            </a:endParaRPr>
          </a:p>
        </p:txBody>
      </p:sp>
    </p:spTree>
    <p:extLst>
      <p:ext uri="{BB962C8B-B14F-4D97-AF65-F5344CB8AC3E}">
        <p14:creationId xmlns:p14="http://schemas.microsoft.com/office/powerpoint/2010/main" val="2890315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1258265" y="2168035"/>
            <a:ext cx="9347200" cy="1754326"/>
          </a:xfrm>
          <a:prstGeom prst="rect">
            <a:avLst/>
          </a:prstGeom>
          <a:noFill/>
        </p:spPr>
        <p:txBody>
          <a:bodyPr wrap="square" rtlCol="0">
            <a:spAutoFit/>
          </a:bodyPr>
          <a:lstStyle/>
          <a:p>
            <a:pPr algn="ctr"/>
            <a:r>
              <a:rPr lang="en-CA" sz="5400" b="1" dirty="0">
                <a:solidFill>
                  <a:srgbClr val="9A4E15"/>
                </a:solidFill>
              </a:rPr>
              <a:t>Conscious Care and Support</a:t>
            </a:r>
          </a:p>
          <a:p>
            <a:pPr algn="ctr"/>
            <a:r>
              <a:rPr lang="en-CA" sz="5400" b="1" dirty="0">
                <a:solidFill>
                  <a:srgbClr val="9A4E15"/>
                </a:solidFill>
              </a:rPr>
              <a:t>     First Principles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745" y="5176501"/>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5</a:t>
            </a:fld>
            <a:endParaRPr lang="en-CA" sz="1400" dirty="0">
              <a:solidFill>
                <a:prstClr val="black">
                  <a:tint val="75000"/>
                </a:prstClr>
              </a:solidFill>
            </a:endParaRPr>
          </a:p>
        </p:txBody>
      </p:sp>
    </p:spTree>
    <p:extLst>
      <p:ext uri="{BB962C8B-B14F-4D97-AF65-F5344CB8AC3E}">
        <p14:creationId xmlns:p14="http://schemas.microsoft.com/office/powerpoint/2010/main" val="37872673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50</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43330" y="4124001"/>
            <a:ext cx="3455582" cy="892552"/>
          </a:xfrm>
          <a:prstGeom prst="rect">
            <a:avLst/>
          </a:prstGeom>
          <a:noFill/>
        </p:spPr>
        <p:txBody>
          <a:bodyPr wrap="square" rtlCol="0">
            <a:spAutoFit/>
          </a:bodyPr>
          <a:lstStyle/>
          <a:p>
            <a:r>
              <a:rPr lang="en-US" sz="1200" b="1" dirty="0">
                <a:solidFill>
                  <a:schemeClr val="bg1"/>
                </a:solidFill>
              </a:rPr>
              <a:t>• </a:t>
            </a:r>
            <a:r>
              <a:rPr lang="en-US" sz="1300" b="1" dirty="0">
                <a:solidFill>
                  <a:schemeClr val="bg1"/>
                </a:solidFill>
              </a:rPr>
              <a:t>mental  and neurological health and </a:t>
            </a:r>
            <a:br>
              <a:rPr lang="en-US" sz="1300" b="1" dirty="0">
                <a:solidFill>
                  <a:schemeClr val="bg1"/>
                </a:solidFill>
              </a:rPr>
            </a:br>
            <a:r>
              <a:rPr lang="en-US" sz="1300" b="1" dirty="0">
                <a:solidFill>
                  <a:schemeClr val="bg1"/>
                </a:solidFill>
              </a:rPr>
              <a:t>   disorders’ treatment </a:t>
            </a:r>
            <a:br>
              <a:rPr lang="en-US" sz="1300" b="1" dirty="0">
                <a:solidFill>
                  <a:schemeClr val="bg1"/>
                </a:solidFill>
              </a:rPr>
            </a:br>
            <a:r>
              <a:rPr lang="en-US" sz="1300" b="1" dirty="0">
                <a:solidFill>
                  <a:schemeClr val="bg1"/>
                </a:solidFill>
              </a:rPr>
              <a:t>• trauma desensitization and triggers’  </a:t>
            </a:r>
          </a:p>
          <a:p>
            <a:r>
              <a:rPr lang="en-US" sz="1300" b="1" dirty="0">
                <a:solidFill>
                  <a:schemeClr val="bg1"/>
                </a:solidFill>
              </a:rPr>
              <a:t>   elimination</a:t>
            </a:r>
            <a:endParaRPr lang="en-CA" sz="1300" b="1" dirty="0">
              <a:solidFill>
                <a:schemeClr val="bg1"/>
              </a:solidFill>
            </a:endParaRPr>
          </a:p>
        </p:txBody>
      </p:sp>
      <p:sp>
        <p:nvSpPr>
          <p:cNvPr id="28" name="TextBox 27"/>
          <p:cNvSpPr txBox="1"/>
          <p:nvPr/>
        </p:nvSpPr>
        <p:spPr>
          <a:xfrm>
            <a:off x="9621581" y="4125436"/>
            <a:ext cx="2400300" cy="692497"/>
          </a:xfrm>
          <a:prstGeom prst="rect">
            <a:avLst/>
          </a:prstGeom>
          <a:noFill/>
        </p:spPr>
        <p:txBody>
          <a:bodyPr wrap="square" rtlCol="0">
            <a:spAutoFit/>
          </a:bodyPr>
          <a:lstStyle/>
          <a:p>
            <a:r>
              <a:rPr lang="en-US" sz="1200" b="1" dirty="0">
                <a:solidFill>
                  <a:schemeClr val="bg1"/>
                </a:solidFill>
              </a:rPr>
              <a:t>• </a:t>
            </a:r>
            <a:r>
              <a:rPr lang="en-CA" sz="1300" b="1" dirty="0">
                <a:solidFill>
                  <a:schemeClr val="bg1"/>
                </a:solidFill>
              </a:rPr>
              <a:t>psychological well-being</a:t>
            </a:r>
            <a:br>
              <a:rPr lang="en-US" sz="1300" b="1" dirty="0">
                <a:solidFill>
                  <a:schemeClr val="bg1"/>
                </a:solidFill>
              </a:rPr>
            </a:br>
            <a:r>
              <a:rPr lang="en-US" sz="1300" b="1" dirty="0">
                <a:solidFill>
                  <a:schemeClr val="bg1"/>
                </a:solidFill>
              </a:rPr>
              <a:t>• medication side effects</a:t>
            </a:r>
            <a:br>
              <a:rPr lang="en-US" sz="1300" b="1" dirty="0">
                <a:solidFill>
                  <a:schemeClr val="bg1"/>
                </a:solidFill>
              </a:rPr>
            </a:br>
            <a:r>
              <a:rPr lang="en-US" sz="1300" b="1" dirty="0">
                <a:solidFill>
                  <a:schemeClr val="bg1"/>
                </a:solidFill>
              </a:rPr>
              <a:t>• ABA behavioural interventions</a:t>
            </a:r>
            <a:endParaRPr lang="en-CA" sz="13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sp>
        <p:nvSpPr>
          <p:cNvPr id="30" name="Text Box 302"/>
          <p:cNvSpPr txBox="1">
            <a:spLocks/>
          </p:cNvSpPr>
          <p:nvPr/>
        </p:nvSpPr>
        <p:spPr>
          <a:xfrm>
            <a:off x="5772747" y="2401491"/>
            <a:ext cx="6419254" cy="6936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Human energy system – building, balancing and protecting</a:t>
            </a:r>
            <a:r>
              <a:rPr lang="en-US" dirty="0">
                <a:solidFill>
                  <a:schemeClr val="bg1"/>
                </a:solidFill>
              </a:rPr>
              <a:t>          </a:t>
            </a:r>
            <a:r>
              <a:rPr lang="en-US" b="1" dirty="0">
                <a:solidFill>
                  <a:schemeClr val="bg1"/>
                </a:solidFill>
              </a:rPr>
              <a:t>from wireless radiation and electromagnetic fields (EMF)</a:t>
            </a:r>
            <a:endParaRPr lang="en-CA" b="1" dirty="0">
              <a:solidFill>
                <a:schemeClr val="bg1"/>
              </a:solidFill>
            </a:endParaRPr>
          </a:p>
          <a:p>
            <a:pPr>
              <a:lnSpc>
                <a:spcPct val="115000"/>
              </a:lnSpc>
              <a:spcAft>
                <a:spcPts val="1000"/>
              </a:spcAft>
            </a:pPr>
            <a:r>
              <a:rPr lang="en-US" sz="1200" dirty="0">
                <a:solidFill>
                  <a:schemeClr val="bg1"/>
                </a:solidFill>
                <a:effectLst/>
                <a:latin typeface="Times New Roman"/>
                <a:ea typeface="Calibri"/>
              </a:rPr>
              <a:t> </a:t>
            </a:r>
            <a:endParaRPr lang="en-CA" sz="1200" dirty="0">
              <a:solidFill>
                <a:schemeClr val="bg1"/>
              </a:solidFill>
              <a:effectLst/>
              <a:latin typeface="Times New Roman"/>
              <a:ea typeface="Calibri"/>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5033965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05274"/>
            <a:ext cx="12192000" cy="7147249"/>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745" y="5176501"/>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51</a:t>
            </a:fld>
            <a:endParaRPr lang="en-CA" sz="1400" dirty="0">
              <a:solidFill>
                <a:prstClr val="black">
                  <a:tint val="75000"/>
                </a:prstClr>
              </a:solidFill>
            </a:endParaRPr>
          </a:p>
        </p:txBody>
      </p:sp>
      <p:sp>
        <p:nvSpPr>
          <p:cNvPr id="8" name="Rectangle 7">
            <a:extLst>
              <a:ext uri="{FF2B5EF4-FFF2-40B4-BE49-F238E27FC236}">
                <a16:creationId xmlns:a16="http://schemas.microsoft.com/office/drawing/2014/main" id="{741AB9F6-BC3C-413A-808C-190FF88E9D8D}"/>
              </a:ext>
            </a:extLst>
          </p:cNvPr>
          <p:cNvSpPr/>
          <p:nvPr/>
        </p:nvSpPr>
        <p:spPr>
          <a:xfrm>
            <a:off x="1202524" y="242178"/>
            <a:ext cx="10035657" cy="646331"/>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3600" b="1" dirty="0"/>
              <a:t>Human Energy – Building, Balancing and Protection</a:t>
            </a:r>
          </a:p>
        </p:txBody>
      </p:sp>
      <p:sp>
        <p:nvSpPr>
          <p:cNvPr id="9" name="TextBox 3">
            <a:extLst>
              <a:ext uri="{FF2B5EF4-FFF2-40B4-BE49-F238E27FC236}">
                <a16:creationId xmlns:a16="http://schemas.microsoft.com/office/drawing/2014/main" id="{2489D5EC-C429-4948-8F6A-9CC98C3DC9E6}"/>
              </a:ext>
            </a:extLst>
          </p:cNvPr>
          <p:cNvSpPr txBox="1"/>
          <p:nvPr/>
        </p:nvSpPr>
        <p:spPr>
          <a:xfrm>
            <a:off x="1524136" y="1335961"/>
            <a:ext cx="8963609" cy="495695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400" b="1" dirty="0"/>
              <a:t>Protection from Environmental Toxins</a:t>
            </a:r>
            <a:br>
              <a:rPr lang="en-CA" sz="2400" dirty="0"/>
            </a:br>
            <a:r>
              <a:rPr lang="en-CA" sz="2400" dirty="0"/>
              <a:t>e.g.  - reduce electromagnetic energy fields (EMF)</a:t>
            </a:r>
            <a:br>
              <a:rPr lang="en-CA" sz="2400" dirty="0"/>
            </a:br>
            <a:r>
              <a:rPr lang="en-CA" sz="2400" dirty="0"/>
              <a:t>          (a.k.a. dirty electricity)</a:t>
            </a:r>
            <a:br>
              <a:rPr lang="en-CA" sz="2400" dirty="0"/>
            </a:br>
            <a:r>
              <a:rPr lang="en-CA" sz="2400" dirty="0"/>
              <a:t>        - reduce Wi-Fi and cell phone radiation</a:t>
            </a:r>
          </a:p>
          <a:p>
            <a:endParaRPr lang="en-CA" sz="2000" dirty="0"/>
          </a:p>
          <a:p>
            <a:endParaRPr lang="en-CA" sz="2000" dirty="0"/>
          </a:p>
          <a:p>
            <a:pPr algn="just"/>
            <a:r>
              <a:rPr lang="en-US" sz="2000" b="1" i="1" dirty="0"/>
              <a:t>The Bioinitiative Report 2012 links EMF Exposure to Autism concluding: Based on strong evidence for vulnerable biology, in Autism, EMF/ Radio Frequency Radiation (RFR) can plausibly increase Autism risk and symptoms. "While we aggressively investigate the links between Autism disorders and wireless technologies, we should minimize wireless and EMF exposures for people with Autism disorders, children of all ages, people planning a baby, and during pregnancy,” </a:t>
            </a:r>
          </a:p>
          <a:p>
            <a:pPr algn="just"/>
            <a:r>
              <a:rPr lang="en-US" sz="2000" i="1" dirty="0"/>
              <a:t>says Martha Herbert, MD, PhD, Pediatric Neurologist Harvard Medical School.</a:t>
            </a:r>
            <a:endParaRPr lang="en-CA" sz="2000" dirty="0"/>
          </a:p>
          <a:p>
            <a:endParaRPr lang="en-CA" sz="2000" dirty="0"/>
          </a:p>
          <a:p>
            <a:endParaRPr lang="en-CA" dirty="0"/>
          </a:p>
        </p:txBody>
      </p:sp>
      <p:pic>
        <p:nvPicPr>
          <p:cNvPr id="10" name="Picture 9" descr="Image result for cell phone clip art">
            <a:extLst>
              <a:ext uri="{FF2B5EF4-FFF2-40B4-BE49-F238E27FC236}">
                <a16:creationId xmlns:a16="http://schemas.microsoft.com/office/drawing/2014/main" id="{FB8B3199-81EA-420F-B1A6-755BF1B7064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67955" y="1272508"/>
            <a:ext cx="1283667" cy="1992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5450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7" name="Slide Number Placeholder 16"/>
          <p:cNvSpPr>
            <a:spLocks noGrp="1"/>
          </p:cNvSpPr>
          <p:nvPr>
            <p:ph type="sldNum" sz="quarter" idx="12"/>
          </p:nvPr>
        </p:nvSpPr>
        <p:spPr>
          <a:xfrm>
            <a:off x="417442" y="6460435"/>
            <a:ext cx="794669" cy="397565"/>
          </a:xfrm>
        </p:spPr>
        <p:txBody>
          <a:bodyPr/>
          <a:lstStyle/>
          <a:p>
            <a:fld id="{AFE74BE6-3F01-4C25-9B60-2EB5994FEE56}" type="slidenum">
              <a:rPr lang="en-CA" sz="1400" smtClean="0">
                <a:solidFill>
                  <a:prstClr val="black">
                    <a:tint val="75000"/>
                  </a:prstClr>
                </a:solidFill>
              </a:rPr>
              <a:pPr/>
              <a:t>52</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43330" y="4124001"/>
            <a:ext cx="3455582" cy="892552"/>
          </a:xfrm>
          <a:prstGeom prst="rect">
            <a:avLst/>
          </a:prstGeom>
          <a:noFill/>
        </p:spPr>
        <p:txBody>
          <a:bodyPr wrap="square" rtlCol="0">
            <a:spAutoFit/>
          </a:bodyPr>
          <a:lstStyle/>
          <a:p>
            <a:r>
              <a:rPr lang="en-US" sz="1200" b="1" dirty="0">
                <a:solidFill>
                  <a:schemeClr val="bg1"/>
                </a:solidFill>
              </a:rPr>
              <a:t>• </a:t>
            </a:r>
            <a:r>
              <a:rPr lang="en-US" sz="1300" b="1" dirty="0">
                <a:solidFill>
                  <a:schemeClr val="bg1"/>
                </a:solidFill>
              </a:rPr>
              <a:t>mental  and neurological health and </a:t>
            </a:r>
            <a:br>
              <a:rPr lang="en-US" sz="1300" b="1" dirty="0">
                <a:solidFill>
                  <a:schemeClr val="bg1"/>
                </a:solidFill>
              </a:rPr>
            </a:br>
            <a:r>
              <a:rPr lang="en-US" sz="1300" b="1" dirty="0">
                <a:solidFill>
                  <a:schemeClr val="bg1"/>
                </a:solidFill>
              </a:rPr>
              <a:t>   disorders’ treatment </a:t>
            </a:r>
            <a:br>
              <a:rPr lang="en-US" sz="1300" b="1" dirty="0">
                <a:solidFill>
                  <a:schemeClr val="bg1"/>
                </a:solidFill>
              </a:rPr>
            </a:br>
            <a:r>
              <a:rPr lang="en-US" sz="1300" b="1" dirty="0">
                <a:solidFill>
                  <a:schemeClr val="bg1"/>
                </a:solidFill>
              </a:rPr>
              <a:t>• trauma desensitization and triggers’  </a:t>
            </a:r>
          </a:p>
          <a:p>
            <a:r>
              <a:rPr lang="en-US" sz="1300" b="1" dirty="0">
                <a:solidFill>
                  <a:schemeClr val="bg1"/>
                </a:solidFill>
              </a:rPr>
              <a:t>   elimination</a:t>
            </a:r>
            <a:endParaRPr lang="en-CA" sz="1300" b="1" dirty="0">
              <a:solidFill>
                <a:schemeClr val="bg1"/>
              </a:solidFill>
            </a:endParaRPr>
          </a:p>
        </p:txBody>
      </p:sp>
      <p:sp>
        <p:nvSpPr>
          <p:cNvPr id="28" name="TextBox 27"/>
          <p:cNvSpPr txBox="1"/>
          <p:nvPr/>
        </p:nvSpPr>
        <p:spPr>
          <a:xfrm>
            <a:off x="9621581" y="4125436"/>
            <a:ext cx="2400300" cy="692497"/>
          </a:xfrm>
          <a:prstGeom prst="rect">
            <a:avLst/>
          </a:prstGeom>
          <a:noFill/>
        </p:spPr>
        <p:txBody>
          <a:bodyPr wrap="square" rtlCol="0">
            <a:spAutoFit/>
          </a:bodyPr>
          <a:lstStyle/>
          <a:p>
            <a:r>
              <a:rPr lang="en-US" sz="1200" b="1" dirty="0">
                <a:solidFill>
                  <a:schemeClr val="bg1"/>
                </a:solidFill>
              </a:rPr>
              <a:t>• </a:t>
            </a:r>
            <a:r>
              <a:rPr lang="en-CA" sz="1300" b="1" dirty="0">
                <a:solidFill>
                  <a:schemeClr val="bg1"/>
                </a:solidFill>
              </a:rPr>
              <a:t>psychological well-being</a:t>
            </a:r>
            <a:br>
              <a:rPr lang="en-US" sz="1300" b="1" dirty="0">
                <a:solidFill>
                  <a:schemeClr val="bg1"/>
                </a:solidFill>
              </a:rPr>
            </a:br>
            <a:r>
              <a:rPr lang="en-US" sz="1300" b="1" dirty="0">
                <a:solidFill>
                  <a:schemeClr val="bg1"/>
                </a:solidFill>
              </a:rPr>
              <a:t>• medication side effects</a:t>
            </a:r>
            <a:br>
              <a:rPr lang="en-US" sz="1300" b="1" dirty="0">
                <a:solidFill>
                  <a:schemeClr val="bg1"/>
                </a:solidFill>
              </a:rPr>
            </a:br>
            <a:r>
              <a:rPr lang="en-US" sz="1300" b="1" dirty="0">
                <a:solidFill>
                  <a:schemeClr val="bg1"/>
                </a:solidFill>
              </a:rPr>
              <a:t>• ABA behavioural interventions</a:t>
            </a:r>
            <a:endParaRPr lang="en-CA" sz="13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sp>
        <p:nvSpPr>
          <p:cNvPr id="30" name="Text Box 302"/>
          <p:cNvSpPr txBox="1">
            <a:spLocks/>
          </p:cNvSpPr>
          <p:nvPr/>
        </p:nvSpPr>
        <p:spPr>
          <a:xfrm>
            <a:off x="5772747" y="2401491"/>
            <a:ext cx="6419254" cy="6936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Human energy system – building, balancing and protecting</a:t>
            </a:r>
            <a:r>
              <a:rPr lang="en-US" dirty="0">
                <a:solidFill>
                  <a:schemeClr val="bg1"/>
                </a:solidFill>
              </a:rPr>
              <a:t>          </a:t>
            </a:r>
            <a:r>
              <a:rPr lang="en-US" b="1" dirty="0">
                <a:solidFill>
                  <a:schemeClr val="bg1"/>
                </a:solidFill>
              </a:rPr>
              <a:t>from wireless radiation and electromagnetic fields (EMF)</a:t>
            </a:r>
            <a:endParaRPr lang="en-CA" b="1" dirty="0">
              <a:solidFill>
                <a:schemeClr val="bg1"/>
              </a:solidFill>
            </a:endParaRPr>
          </a:p>
          <a:p>
            <a:pPr>
              <a:lnSpc>
                <a:spcPct val="115000"/>
              </a:lnSpc>
              <a:spcAft>
                <a:spcPts val="1000"/>
              </a:spcAft>
            </a:pPr>
            <a:r>
              <a:rPr lang="en-US" sz="1200" dirty="0">
                <a:solidFill>
                  <a:schemeClr val="bg1"/>
                </a:solidFill>
                <a:effectLst/>
                <a:latin typeface="Times New Roman"/>
                <a:ea typeface="Calibri"/>
              </a:rPr>
              <a:t> </a:t>
            </a:r>
            <a:endParaRPr lang="en-CA" sz="1200" dirty="0">
              <a:solidFill>
                <a:schemeClr val="bg1"/>
              </a:solidFill>
              <a:effectLst/>
              <a:latin typeface="Times New Roman"/>
              <a:ea typeface="Calibri"/>
            </a:endParaRPr>
          </a:p>
        </p:txBody>
      </p:sp>
      <p:sp>
        <p:nvSpPr>
          <p:cNvPr id="31" name="Text Box 215069"/>
          <p:cNvSpPr txBox="1">
            <a:spLocks/>
          </p:cNvSpPr>
          <p:nvPr/>
        </p:nvSpPr>
        <p:spPr>
          <a:xfrm>
            <a:off x="6357348" y="1725092"/>
            <a:ext cx="4654843" cy="33575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Sensory integration and processing</a:t>
            </a:r>
            <a:endParaRPr lang="en-CA" dirty="0">
              <a:solidFill>
                <a:schemeClr val="bg1"/>
              </a:solidFill>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24703482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0" y="494675"/>
            <a:ext cx="12192000" cy="707886"/>
          </a:xfrm>
          <a:prstGeom prst="rect">
            <a:avLst/>
          </a:prstGeom>
        </p:spPr>
        <p:txBody>
          <a:bodyPr wrap="square">
            <a:spAutoFit/>
          </a:bodyPr>
          <a:lstStyle/>
          <a:p>
            <a:pPr algn="ctr"/>
            <a:r>
              <a:rPr lang="en-CA" sz="4000" b="1" dirty="0">
                <a:solidFill>
                  <a:srgbClr val="9A4E15"/>
                </a:solidFill>
                <a:latin typeface="+mj-lt"/>
              </a:rPr>
              <a:t>Filling the Gap – Sensory Integration and Processing:</a:t>
            </a:r>
            <a:endParaRPr lang="en-CA" sz="4000" dirty="0">
              <a:solidFill>
                <a:srgbClr val="9A4E15"/>
              </a:solidFill>
              <a:latin typeface="+mj-lt"/>
            </a:endParaRPr>
          </a:p>
        </p:txBody>
      </p:sp>
      <p:sp>
        <p:nvSpPr>
          <p:cNvPr id="4" name="TextBox 3"/>
          <p:cNvSpPr txBox="1"/>
          <p:nvPr/>
        </p:nvSpPr>
        <p:spPr>
          <a:xfrm>
            <a:off x="662152" y="1823225"/>
            <a:ext cx="10547131" cy="4524315"/>
          </a:xfrm>
          <a:prstGeom prst="rect">
            <a:avLst/>
          </a:prstGeom>
          <a:noFill/>
        </p:spPr>
        <p:txBody>
          <a:bodyPr wrap="square" rtlCol="0">
            <a:spAutoFit/>
          </a:bodyPr>
          <a:lstStyle/>
          <a:p>
            <a:pPr marL="514350" indent="-514350"/>
            <a:r>
              <a:rPr lang="en-CA" sz="3200" dirty="0"/>
              <a:t>Because research indicates that there is an 80% likelihood that</a:t>
            </a:r>
          </a:p>
          <a:p>
            <a:pPr marL="514350" indent="-514350"/>
            <a:r>
              <a:rPr lang="en-CA" sz="3200" dirty="0"/>
              <a:t>individuals with ASD/DD will have sensory processing and</a:t>
            </a:r>
          </a:p>
          <a:p>
            <a:pPr marL="514350" indent="-514350"/>
            <a:r>
              <a:rPr lang="en-CA" sz="3200" dirty="0"/>
              <a:t>integration challenges that cause and/or greatly influence</a:t>
            </a:r>
          </a:p>
          <a:p>
            <a:pPr marL="514350" indent="-514350"/>
            <a:r>
              <a:rPr lang="en-CA" sz="3200" dirty="0"/>
              <a:t>anxiety and for some aggression, CCS advocates for screening,</a:t>
            </a:r>
          </a:p>
          <a:p>
            <a:pPr marL="514350" indent="-514350"/>
            <a:r>
              <a:rPr lang="en-CA" sz="3200" dirty="0"/>
              <a:t>assessments and treatments by qualified Occupational</a:t>
            </a:r>
          </a:p>
          <a:p>
            <a:pPr marL="514350" indent="-514350"/>
            <a:r>
              <a:rPr lang="en-CA" sz="3200" dirty="0"/>
              <a:t>Therapists.</a:t>
            </a:r>
          </a:p>
          <a:p>
            <a:pPr marL="514350" indent="-514350"/>
            <a:endParaRPr lang="en-CA" sz="3200" dirty="0"/>
          </a:p>
          <a:p>
            <a:r>
              <a:rPr lang="en-CA" sz="3200" dirty="0">
                <a:solidFill>
                  <a:srgbClr val="9A4E15"/>
                </a:solidFill>
              </a:rPr>
              <a:t>This treatment does not generally appear to be the </a:t>
            </a:r>
          </a:p>
          <a:p>
            <a:r>
              <a:rPr lang="en-CA" sz="3200" dirty="0">
                <a:solidFill>
                  <a:srgbClr val="9A4E15"/>
                </a:solidFill>
              </a:rPr>
              <a:t>case for many people supported throughout Ontario.</a:t>
            </a:r>
            <a:endParaRPr lang="en-US" sz="32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50930"/>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53</a:t>
            </a:fld>
            <a:endParaRPr lang="en-CA" sz="1400" dirty="0">
              <a:solidFill>
                <a:prstClr val="black">
                  <a:tint val="75000"/>
                </a:prstClr>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6745" y="1826978"/>
            <a:ext cx="2798071" cy="432533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8121" y="1806700"/>
            <a:ext cx="2219965" cy="4345611"/>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8376" y="1784601"/>
            <a:ext cx="2811189" cy="4345611"/>
          </a:xfrm>
          <a:prstGeom prst="rect">
            <a:avLst/>
          </a:prstGeom>
        </p:spPr>
      </p:pic>
      <p:sp>
        <p:nvSpPr>
          <p:cNvPr id="2" name="TextBox 1"/>
          <p:cNvSpPr txBox="1"/>
          <p:nvPr/>
        </p:nvSpPr>
        <p:spPr>
          <a:xfrm>
            <a:off x="335902" y="726527"/>
            <a:ext cx="11523306"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Hyperactive Senses Lead to Challenging Behaviours</a:t>
            </a:r>
            <a:endParaRPr lang="en-CA" sz="3000" dirty="0">
              <a:solidFill>
                <a:srgbClr val="9A4E15"/>
              </a:solidFill>
              <a:latin typeface="Arial Black" panose="020B0A04020102020204" pitchFamily="34" charset="0"/>
            </a:endParaRPr>
          </a:p>
        </p:txBody>
      </p:sp>
      <p:sp>
        <p:nvSpPr>
          <p:cNvPr id="15" name="TextBox 14"/>
          <p:cNvSpPr txBox="1"/>
          <p:nvPr/>
        </p:nvSpPr>
        <p:spPr>
          <a:xfrm>
            <a:off x="1147860" y="1865539"/>
            <a:ext cx="2397967" cy="4308872"/>
          </a:xfrm>
          <a:prstGeom prst="rect">
            <a:avLst/>
          </a:prstGeom>
          <a:noFill/>
        </p:spPr>
        <p:txBody>
          <a:bodyPr wrap="square" rtlCol="0">
            <a:spAutoFit/>
          </a:bodyPr>
          <a:lstStyle/>
          <a:p>
            <a:pPr algn="ctr"/>
            <a:r>
              <a:rPr lang="en-CA" b="1" dirty="0"/>
              <a:t>Hyperactive Senses</a:t>
            </a:r>
          </a:p>
          <a:p>
            <a:pPr algn="ctr"/>
            <a:r>
              <a:rPr lang="en-CA" sz="1600" b="1" dirty="0"/>
              <a:t>means that</a:t>
            </a:r>
          </a:p>
          <a:p>
            <a:pPr algn="ctr"/>
            <a:r>
              <a:rPr lang="en-CA" sz="1600" b="1" dirty="0"/>
              <a:t>people, objects and places can be:</a:t>
            </a:r>
          </a:p>
          <a:p>
            <a:r>
              <a:rPr lang="en-CA" sz="1600" b="1" dirty="0"/>
              <a:t> e.g.	</a:t>
            </a:r>
          </a:p>
          <a:p>
            <a:pPr lvl="1">
              <a:lnSpc>
                <a:spcPct val="150000"/>
              </a:lnSpc>
              <a:buFont typeface="Arial" pitchFamily="34" charset="0"/>
              <a:buChar char="•"/>
            </a:pPr>
            <a:r>
              <a:rPr lang="en-CA" sz="1600" b="1" dirty="0"/>
              <a:t>    too loud</a:t>
            </a:r>
          </a:p>
          <a:p>
            <a:pPr lvl="1">
              <a:lnSpc>
                <a:spcPct val="150000"/>
              </a:lnSpc>
              <a:buFont typeface="Arial" pitchFamily="34" charset="0"/>
              <a:buChar char="•"/>
            </a:pPr>
            <a:r>
              <a:rPr lang="en-CA" sz="1600" b="1" dirty="0"/>
              <a:t>    too fast</a:t>
            </a:r>
          </a:p>
          <a:p>
            <a:pPr lvl="1">
              <a:lnSpc>
                <a:spcPct val="150000"/>
              </a:lnSpc>
              <a:buFont typeface="Arial" pitchFamily="34" charset="0"/>
              <a:buChar char="•"/>
            </a:pPr>
            <a:r>
              <a:rPr lang="en-CA" sz="1600" b="1" dirty="0"/>
              <a:t>    too scratchy</a:t>
            </a:r>
          </a:p>
          <a:p>
            <a:pPr lvl="1">
              <a:lnSpc>
                <a:spcPct val="150000"/>
              </a:lnSpc>
              <a:buFont typeface="Arial" pitchFamily="34" charset="0"/>
              <a:buChar char="•"/>
            </a:pPr>
            <a:r>
              <a:rPr lang="en-CA" sz="1600" b="1" dirty="0"/>
              <a:t>    too tight</a:t>
            </a:r>
          </a:p>
          <a:p>
            <a:pPr lvl="1">
              <a:lnSpc>
                <a:spcPct val="150000"/>
              </a:lnSpc>
              <a:buFont typeface="Arial" pitchFamily="34" charset="0"/>
              <a:buChar char="•"/>
            </a:pPr>
            <a:r>
              <a:rPr lang="en-CA" sz="1600" b="1" dirty="0"/>
              <a:t>    too bright</a:t>
            </a:r>
          </a:p>
          <a:p>
            <a:pPr lvl="1">
              <a:lnSpc>
                <a:spcPct val="150000"/>
              </a:lnSpc>
              <a:buFont typeface="Arial" pitchFamily="34" charset="0"/>
              <a:buChar char="•"/>
            </a:pPr>
            <a:r>
              <a:rPr lang="en-CA" sz="1600" b="1" dirty="0"/>
              <a:t>    too off balance</a:t>
            </a:r>
          </a:p>
          <a:p>
            <a:pPr lvl="1">
              <a:lnSpc>
                <a:spcPct val="150000"/>
              </a:lnSpc>
              <a:buFont typeface="Arial" pitchFamily="34" charset="0"/>
              <a:buChar char="•"/>
            </a:pPr>
            <a:r>
              <a:rPr lang="en-CA" sz="1600" b="1" dirty="0"/>
              <a:t>    too confusing</a:t>
            </a:r>
          </a:p>
          <a:p>
            <a:pPr lvl="1">
              <a:lnSpc>
                <a:spcPct val="150000"/>
              </a:lnSpc>
              <a:buFont typeface="Arial" pitchFamily="34" charset="0"/>
              <a:buChar char="•"/>
            </a:pPr>
            <a:r>
              <a:rPr lang="en-CA" sz="1600" b="1" dirty="0"/>
              <a:t>    too chaotic</a:t>
            </a:r>
          </a:p>
        </p:txBody>
      </p:sp>
      <p:sp>
        <p:nvSpPr>
          <p:cNvPr id="16" name="TextBox 15"/>
          <p:cNvSpPr txBox="1"/>
          <p:nvPr/>
        </p:nvSpPr>
        <p:spPr>
          <a:xfrm>
            <a:off x="5095482" y="2995128"/>
            <a:ext cx="1296955" cy="2308324"/>
          </a:xfrm>
          <a:prstGeom prst="rect">
            <a:avLst/>
          </a:prstGeom>
          <a:noFill/>
        </p:spPr>
        <p:txBody>
          <a:bodyPr wrap="square" rtlCol="0">
            <a:spAutoFit/>
          </a:bodyPr>
          <a:lstStyle/>
          <a:p>
            <a:pPr algn="ctr"/>
            <a:r>
              <a:rPr lang="en-CA" b="1" dirty="0"/>
              <a:t>A</a:t>
            </a:r>
          </a:p>
          <a:p>
            <a:pPr algn="ctr"/>
            <a:r>
              <a:rPr lang="en-CA" b="1" dirty="0"/>
              <a:t>N</a:t>
            </a:r>
          </a:p>
          <a:p>
            <a:pPr algn="ctr"/>
            <a:r>
              <a:rPr lang="en-CA" b="1" dirty="0"/>
              <a:t>X</a:t>
            </a:r>
          </a:p>
          <a:p>
            <a:pPr algn="ctr"/>
            <a:r>
              <a:rPr lang="en-CA" b="1" dirty="0"/>
              <a:t>I</a:t>
            </a:r>
          </a:p>
          <a:p>
            <a:pPr algn="ctr"/>
            <a:r>
              <a:rPr lang="en-CA" b="1" dirty="0"/>
              <a:t>E</a:t>
            </a:r>
          </a:p>
          <a:p>
            <a:pPr algn="ctr"/>
            <a:r>
              <a:rPr lang="en-CA" b="1" dirty="0"/>
              <a:t>T</a:t>
            </a:r>
          </a:p>
          <a:p>
            <a:pPr algn="ctr"/>
            <a:r>
              <a:rPr lang="en-CA" b="1" dirty="0"/>
              <a:t>Y </a:t>
            </a:r>
          </a:p>
          <a:p>
            <a:pPr algn="ctr"/>
            <a:endParaRPr lang="en-CA" b="1" dirty="0"/>
          </a:p>
        </p:txBody>
      </p:sp>
      <p:sp>
        <p:nvSpPr>
          <p:cNvPr id="18" name="TextBox 17"/>
          <p:cNvSpPr txBox="1"/>
          <p:nvPr/>
        </p:nvSpPr>
        <p:spPr>
          <a:xfrm>
            <a:off x="3872204" y="3396343"/>
            <a:ext cx="587828" cy="1200329"/>
          </a:xfrm>
          <a:prstGeom prst="rect">
            <a:avLst/>
          </a:prstGeom>
          <a:noFill/>
        </p:spPr>
        <p:txBody>
          <a:bodyPr wrap="square" rtlCol="0">
            <a:spAutoFit/>
          </a:bodyPr>
          <a:lstStyle/>
          <a:p>
            <a:r>
              <a:rPr lang="en-CA" sz="7200" dirty="0"/>
              <a:t>=</a:t>
            </a:r>
          </a:p>
        </p:txBody>
      </p:sp>
      <p:sp>
        <p:nvSpPr>
          <p:cNvPr id="19" name="TextBox 18"/>
          <p:cNvSpPr txBox="1"/>
          <p:nvPr/>
        </p:nvSpPr>
        <p:spPr>
          <a:xfrm>
            <a:off x="6876661" y="3396343"/>
            <a:ext cx="587828" cy="1200329"/>
          </a:xfrm>
          <a:prstGeom prst="rect">
            <a:avLst/>
          </a:prstGeom>
          <a:noFill/>
        </p:spPr>
        <p:txBody>
          <a:bodyPr wrap="square" rtlCol="0">
            <a:spAutoFit/>
          </a:bodyPr>
          <a:lstStyle/>
          <a:p>
            <a:r>
              <a:rPr lang="en-CA" sz="7200" dirty="0"/>
              <a:t>=</a:t>
            </a:r>
          </a:p>
        </p:txBody>
      </p:sp>
      <p:sp>
        <p:nvSpPr>
          <p:cNvPr id="20" name="TextBox 19"/>
          <p:cNvSpPr txBox="1"/>
          <p:nvPr/>
        </p:nvSpPr>
        <p:spPr>
          <a:xfrm>
            <a:off x="7725745" y="2304655"/>
            <a:ext cx="2509935" cy="2492990"/>
          </a:xfrm>
          <a:prstGeom prst="rect">
            <a:avLst/>
          </a:prstGeom>
          <a:noFill/>
        </p:spPr>
        <p:txBody>
          <a:bodyPr wrap="square" rtlCol="0">
            <a:spAutoFit/>
          </a:bodyPr>
          <a:lstStyle/>
          <a:p>
            <a:pPr algn="ctr"/>
            <a:r>
              <a:rPr lang="en-CA" b="1" dirty="0">
                <a:solidFill>
                  <a:schemeClr val="bg1"/>
                </a:solidFill>
              </a:rPr>
              <a:t>Agitation, Anger and/or Aggression</a:t>
            </a:r>
          </a:p>
          <a:p>
            <a:pPr>
              <a:lnSpc>
                <a:spcPct val="150000"/>
              </a:lnSpc>
            </a:pPr>
            <a:endParaRPr lang="en-CA" sz="1600" b="1" dirty="0">
              <a:solidFill>
                <a:schemeClr val="bg1"/>
              </a:solidFill>
            </a:endParaRPr>
          </a:p>
          <a:p>
            <a:pPr>
              <a:lnSpc>
                <a:spcPct val="150000"/>
              </a:lnSpc>
            </a:pPr>
            <a:r>
              <a:rPr lang="en-CA" sz="1600" b="1" dirty="0">
                <a:solidFill>
                  <a:schemeClr val="bg1"/>
                </a:solidFill>
              </a:rPr>
              <a:t>e.g.</a:t>
            </a:r>
          </a:p>
          <a:p>
            <a:pPr marL="285750" lvl="0" indent="-285750">
              <a:lnSpc>
                <a:spcPct val="150000"/>
              </a:lnSpc>
              <a:buFont typeface="Arial" panose="020B0604020202020204" pitchFamily="34" charset="0"/>
              <a:buChar char="•"/>
            </a:pPr>
            <a:r>
              <a:rPr lang="en-CA" sz="1600" b="1" dirty="0">
                <a:solidFill>
                  <a:schemeClr val="bg1"/>
                </a:solidFill>
              </a:rPr>
              <a:t>repetitive behaviour</a:t>
            </a:r>
          </a:p>
          <a:p>
            <a:pPr marL="285750" lvl="0" indent="-285750">
              <a:lnSpc>
                <a:spcPct val="150000"/>
              </a:lnSpc>
              <a:buFont typeface="Arial" panose="020B0604020202020204" pitchFamily="34" charset="0"/>
              <a:buChar char="•"/>
            </a:pPr>
            <a:r>
              <a:rPr lang="en-CA" sz="1600" b="1" dirty="0">
                <a:solidFill>
                  <a:schemeClr val="bg1"/>
                </a:solidFill>
              </a:rPr>
              <a:t>challenging behaviour</a:t>
            </a:r>
          </a:p>
          <a:p>
            <a:pPr marL="285750" indent="-285750">
              <a:lnSpc>
                <a:spcPct val="150000"/>
              </a:lnSpc>
              <a:buFont typeface="Arial" panose="020B0604020202020204" pitchFamily="34" charset="0"/>
              <a:buChar char="•"/>
            </a:pPr>
            <a:r>
              <a:rPr lang="en-CA" sz="1600" b="1" dirty="0">
                <a:solidFill>
                  <a:schemeClr val="bg1"/>
                </a:solidFill>
              </a:rPr>
              <a:t>Injury to self or others</a:t>
            </a:r>
          </a:p>
        </p:txBody>
      </p:sp>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10253" y="5211492"/>
            <a:ext cx="1500872" cy="1116155"/>
          </a:xfrm>
          <a:prstGeom prst="rect">
            <a:avLst/>
          </a:prstGeom>
        </p:spPr>
      </p:pic>
      <p:sp>
        <p:nvSpPr>
          <p:cNvPr id="21" name="Slide Number Placeholder 20"/>
          <p:cNvSpPr>
            <a:spLocks noGrp="1"/>
          </p:cNvSpPr>
          <p:nvPr>
            <p:ph type="sldNum" sz="quarter" idx="12"/>
          </p:nvPr>
        </p:nvSpPr>
        <p:spPr/>
        <p:txBody>
          <a:bodyPr/>
          <a:lstStyle/>
          <a:p>
            <a:fld id="{5B813401-6721-4377-B494-6B7F69AD44BE}" type="slidenum">
              <a:rPr lang="en-CA" sz="1400" smtClean="0"/>
              <a:pPr/>
              <a:t>54</a:t>
            </a:fld>
            <a:endParaRPr lang="en-CA" sz="1400" dirty="0"/>
          </a:p>
        </p:txBody>
      </p:sp>
    </p:spTree>
    <p:extLst>
      <p:ext uri="{BB962C8B-B14F-4D97-AF65-F5344CB8AC3E}">
        <p14:creationId xmlns:p14="http://schemas.microsoft.com/office/powerpoint/2010/main" val="618380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0"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6745" y="1826978"/>
            <a:ext cx="2798071" cy="4325333"/>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8121" y="1806700"/>
            <a:ext cx="2219965" cy="4345611"/>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8376" y="1784601"/>
            <a:ext cx="2811189" cy="4345611"/>
          </a:xfrm>
          <a:prstGeom prst="rect">
            <a:avLst/>
          </a:prstGeom>
        </p:spPr>
      </p:pic>
      <p:sp>
        <p:nvSpPr>
          <p:cNvPr id="2" name="TextBox 1"/>
          <p:cNvSpPr txBox="1"/>
          <p:nvPr/>
        </p:nvSpPr>
        <p:spPr>
          <a:xfrm>
            <a:off x="348259" y="652386"/>
            <a:ext cx="11523306"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Hypoactive Senses Lead to Challenging Behaviours</a:t>
            </a:r>
            <a:endParaRPr lang="en-CA" sz="3000" dirty="0">
              <a:solidFill>
                <a:srgbClr val="9A4E15"/>
              </a:solidFill>
              <a:latin typeface="Arial Black" panose="020B0A04020102020204" pitchFamily="34" charset="0"/>
            </a:endParaRPr>
          </a:p>
        </p:txBody>
      </p:sp>
      <p:sp>
        <p:nvSpPr>
          <p:cNvPr id="10" name="TextBox 9"/>
          <p:cNvSpPr txBox="1"/>
          <p:nvPr/>
        </p:nvSpPr>
        <p:spPr>
          <a:xfrm>
            <a:off x="1175660" y="1956707"/>
            <a:ext cx="2397967" cy="4062651"/>
          </a:xfrm>
          <a:prstGeom prst="rect">
            <a:avLst/>
          </a:prstGeom>
          <a:noFill/>
        </p:spPr>
        <p:txBody>
          <a:bodyPr wrap="square" rtlCol="0">
            <a:spAutoFit/>
          </a:bodyPr>
          <a:lstStyle/>
          <a:p>
            <a:pPr algn="ctr"/>
            <a:r>
              <a:rPr lang="en-CA" b="1" dirty="0"/>
              <a:t>Hypoactive Senses</a:t>
            </a:r>
          </a:p>
          <a:p>
            <a:pPr algn="ctr"/>
            <a:r>
              <a:rPr lang="en-CA" sz="1600" b="1" dirty="0"/>
              <a:t>means that</a:t>
            </a:r>
          </a:p>
          <a:p>
            <a:pPr algn="ctr"/>
            <a:r>
              <a:rPr lang="en-CA" sz="1600" b="1" dirty="0"/>
              <a:t>people, objects and places  can be:</a:t>
            </a:r>
          </a:p>
          <a:p>
            <a:pPr>
              <a:lnSpc>
                <a:spcPct val="150000"/>
              </a:lnSpc>
            </a:pPr>
            <a:r>
              <a:rPr lang="en-CA" sz="1600" b="1" dirty="0"/>
              <a:t>e.g.	</a:t>
            </a:r>
          </a:p>
          <a:p>
            <a:pPr lvl="1">
              <a:lnSpc>
                <a:spcPct val="150000"/>
              </a:lnSpc>
              <a:buFont typeface="Arial" pitchFamily="34" charset="0"/>
              <a:buChar char="•"/>
            </a:pPr>
            <a:r>
              <a:rPr lang="en-CA" sz="1600" b="1" dirty="0"/>
              <a:t>    too quiet</a:t>
            </a:r>
          </a:p>
          <a:p>
            <a:pPr lvl="1">
              <a:lnSpc>
                <a:spcPct val="150000"/>
              </a:lnSpc>
              <a:buFont typeface="Arial" pitchFamily="34" charset="0"/>
              <a:buChar char="•"/>
            </a:pPr>
            <a:r>
              <a:rPr lang="en-CA" sz="1600" b="1" dirty="0"/>
              <a:t>    too slow</a:t>
            </a:r>
          </a:p>
          <a:p>
            <a:pPr lvl="1">
              <a:lnSpc>
                <a:spcPct val="150000"/>
              </a:lnSpc>
              <a:buFont typeface="Arial" pitchFamily="34" charset="0"/>
              <a:buChar char="•"/>
            </a:pPr>
            <a:r>
              <a:rPr lang="en-CA" sz="1600" b="1" dirty="0"/>
              <a:t>    too dark</a:t>
            </a:r>
          </a:p>
          <a:p>
            <a:pPr lvl="1">
              <a:lnSpc>
                <a:spcPct val="150000"/>
              </a:lnSpc>
              <a:buFont typeface="Arial" pitchFamily="34" charset="0"/>
              <a:buChar char="•"/>
            </a:pPr>
            <a:r>
              <a:rPr lang="en-CA" sz="1600" b="1" dirty="0"/>
              <a:t>    too loose</a:t>
            </a:r>
          </a:p>
          <a:p>
            <a:pPr lvl="1">
              <a:lnSpc>
                <a:spcPct val="150000"/>
              </a:lnSpc>
              <a:buFont typeface="Arial" pitchFamily="34" charset="0"/>
              <a:buChar char="•"/>
            </a:pPr>
            <a:r>
              <a:rPr lang="en-CA" sz="1600" b="1" dirty="0"/>
              <a:t>    too tickly</a:t>
            </a:r>
          </a:p>
          <a:p>
            <a:pPr lvl="1">
              <a:lnSpc>
                <a:spcPct val="150000"/>
              </a:lnSpc>
              <a:buFont typeface="Arial" pitchFamily="34" charset="0"/>
              <a:buChar char="•"/>
            </a:pPr>
            <a:r>
              <a:rPr lang="en-CA" sz="1600" b="1" dirty="0"/>
              <a:t>   too confusing</a:t>
            </a:r>
          </a:p>
          <a:p>
            <a:pPr lvl="1">
              <a:lnSpc>
                <a:spcPct val="150000"/>
              </a:lnSpc>
              <a:buFont typeface="Arial" pitchFamily="34" charset="0"/>
              <a:buChar char="•"/>
            </a:pPr>
            <a:r>
              <a:rPr lang="en-CA" sz="1600" b="1" dirty="0"/>
              <a:t>   too chaotic  </a:t>
            </a:r>
          </a:p>
        </p:txBody>
      </p:sp>
      <p:sp>
        <p:nvSpPr>
          <p:cNvPr id="11" name="TextBox 10"/>
          <p:cNvSpPr txBox="1"/>
          <p:nvPr/>
        </p:nvSpPr>
        <p:spPr>
          <a:xfrm>
            <a:off x="5047857" y="2995128"/>
            <a:ext cx="1296955" cy="2308324"/>
          </a:xfrm>
          <a:prstGeom prst="rect">
            <a:avLst/>
          </a:prstGeom>
          <a:noFill/>
        </p:spPr>
        <p:txBody>
          <a:bodyPr wrap="square" rtlCol="0">
            <a:spAutoFit/>
          </a:bodyPr>
          <a:lstStyle/>
          <a:p>
            <a:pPr algn="ctr"/>
            <a:r>
              <a:rPr lang="en-CA" b="1" dirty="0"/>
              <a:t>A</a:t>
            </a:r>
          </a:p>
          <a:p>
            <a:pPr algn="ctr"/>
            <a:r>
              <a:rPr lang="en-CA" b="1" dirty="0"/>
              <a:t>N</a:t>
            </a:r>
          </a:p>
          <a:p>
            <a:pPr algn="ctr"/>
            <a:r>
              <a:rPr lang="en-CA" b="1" dirty="0"/>
              <a:t>X</a:t>
            </a:r>
          </a:p>
          <a:p>
            <a:pPr algn="ctr"/>
            <a:r>
              <a:rPr lang="en-CA" b="1" dirty="0"/>
              <a:t>I</a:t>
            </a:r>
          </a:p>
          <a:p>
            <a:pPr algn="ctr"/>
            <a:r>
              <a:rPr lang="en-CA" b="1" dirty="0"/>
              <a:t>E</a:t>
            </a:r>
          </a:p>
          <a:p>
            <a:pPr algn="ctr"/>
            <a:r>
              <a:rPr lang="en-CA" b="1" dirty="0"/>
              <a:t>T</a:t>
            </a:r>
          </a:p>
          <a:p>
            <a:pPr algn="ctr"/>
            <a:r>
              <a:rPr lang="en-CA" b="1" dirty="0"/>
              <a:t>Y </a:t>
            </a:r>
          </a:p>
          <a:p>
            <a:pPr algn="ctr"/>
            <a:endParaRPr lang="en-CA" b="1" dirty="0"/>
          </a:p>
        </p:txBody>
      </p:sp>
      <p:sp>
        <p:nvSpPr>
          <p:cNvPr id="13" name="TextBox 12"/>
          <p:cNvSpPr txBox="1"/>
          <p:nvPr/>
        </p:nvSpPr>
        <p:spPr>
          <a:xfrm>
            <a:off x="3872204" y="3396343"/>
            <a:ext cx="587828" cy="1200329"/>
          </a:xfrm>
          <a:prstGeom prst="rect">
            <a:avLst/>
          </a:prstGeom>
          <a:noFill/>
        </p:spPr>
        <p:txBody>
          <a:bodyPr wrap="square" rtlCol="0">
            <a:spAutoFit/>
          </a:bodyPr>
          <a:lstStyle/>
          <a:p>
            <a:r>
              <a:rPr lang="en-CA" sz="7200" dirty="0"/>
              <a:t>=</a:t>
            </a:r>
          </a:p>
        </p:txBody>
      </p:sp>
      <p:sp>
        <p:nvSpPr>
          <p:cNvPr id="14" name="TextBox 13"/>
          <p:cNvSpPr txBox="1"/>
          <p:nvPr/>
        </p:nvSpPr>
        <p:spPr>
          <a:xfrm>
            <a:off x="6876661" y="3396343"/>
            <a:ext cx="587828" cy="1200329"/>
          </a:xfrm>
          <a:prstGeom prst="rect">
            <a:avLst/>
          </a:prstGeom>
          <a:noFill/>
        </p:spPr>
        <p:txBody>
          <a:bodyPr wrap="square" rtlCol="0">
            <a:spAutoFit/>
          </a:bodyPr>
          <a:lstStyle/>
          <a:p>
            <a:r>
              <a:rPr lang="en-CA" sz="7200" dirty="0"/>
              <a:t>=</a:t>
            </a:r>
          </a:p>
        </p:txBody>
      </p:sp>
      <p:sp>
        <p:nvSpPr>
          <p:cNvPr id="15" name="TextBox 14"/>
          <p:cNvSpPr txBox="1"/>
          <p:nvPr/>
        </p:nvSpPr>
        <p:spPr>
          <a:xfrm>
            <a:off x="7716218" y="1848238"/>
            <a:ext cx="2509935" cy="4247317"/>
          </a:xfrm>
          <a:prstGeom prst="rect">
            <a:avLst/>
          </a:prstGeom>
          <a:noFill/>
        </p:spPr>
        <p:txBody>
          <a:bodyPr wrap="square" rtlCol="0">
            <a:spAutoFit/>
          </a:bodyPr>
          <a:lstStyle/>
          <a:p>
            <a:pPr algn="ctr"/>
            <a:endParaRPr lang="en-CA" b="1" dirty="0">
              <a:solidFill>
                <a:schemeClr val="bg1"/>
              </a:solidFill>
            </a:endParaRPr>
          </a:p>
          <a:p>
            <a:pPr algn="ctr"/>
            <a:r>
              <a:rPr lang="en-CA" b="1" dirty="0">
                <a:solidFill>
                  <a:schemeClr val="bg1"/>
                </a:solidFill>
              </a:rPr>
              <a:t>Agitation, Anger and/or Aggression</a:t>
            </a:r>
          </a:p>
          <a:p>
            <a:pPr>
              <a:lnSpc>
                <a:spcPct val="150000"/>
              </a:lnSpc>
            </a:pPr>
            <a:r>
              <a:rPr lang="en-CA" sz="1600" b="1" dirty="0">
                <a:solidFill>
                  <a:schemeClr val="bg1"/>
                </a:solidFill>
              </a:rPr>
              <a:t>e.g.</a:t>
            </a:r>
          </a:p>
          <a:p>
            <a:pPr marL="285750" lvl="0" indent="-285750">
              <a:lnSpc>
                <a:spcPct val="150000"/>
              </a:lnSpc>
              <a:buFont typeface="Arial" panose="020B0604020202020204" pitchFamily="34" charset="0"/>
              <a:buChar char="•"/>
            </a:pPr>
            <a:r>
              <a:rPr lang="en-CA" sz="1600" b="1" dirty="0">
                <a:solidFill>
                  <a:schemeClr val="bg1"/>
                </a:solidFill>
              </a:rPr>
              <a:t>low energy</a:t>
            </a:r>
          </a:p>
          <a:p>
            <a:pPr marL="285750" lvl="0" indent="-285750">
              <a:lnSpc>
                <a:spcPct val="150000"/>
              </a:lnSpc>
              <a:buFont typeface="Arial" panose="020B0604020202020204" pitchFamily="34" charset="0"/>
              <a:buChar char="•"/>
            </a:pPr>
            <a:r>
              <a:rPr lang="en-CA" sz="1600" b="1" dirty="0">
                <a:solidFill>
                  <a:schemeClr val="bg1"/>
                </a:solidFill>
              </a:rPr>
              <a:t>low motivation</a:t>
            </a:r>
          </a:p>
          <a:p>
            <a:pPr marL="285750" lvl="0" indent="-285750">
              <a:lnSpc>
                <a:spcPct val="150000"/>
              </a:lnSpc>
              <a:buFont typeface="Arial" panose="020B0604020202020204" pitchFamily="34" charset="0"/>
              <a:buChar char="•"/>
            </a:pPr>
            <a:r>
              <a:rPr lang="en-CA" sz="1600" b="1" dirty="0">
                <a:solidFill>
                  <a:schemeClr val="bg1"/>
                </a:solidFill>
              </a:rPr>
              <a:t>quiet/withdrawn</a:t>
            </a:r>
          </a:p>
          <a:p>
            <a:pPr marL="285750" lvl="0" indent="-285750">
              <a:lnSpc>
                <a:spcPct val="150000"/>
              </a:lnSpc>
            </a:pPr>
            <a:r>
              <a:rPr lang="en-CA" sz="1600" b="1" i="1" dirty="0">
                <a:solidFill>
                  <a:schemeClr val="bg1"/>
                </a:solidFill>
              </a:rPr>
              <a:t>Eventually </a:t>
            </a:r>
            <a:r>
              <a:rPr lang="en-CA" sz="1600" b="1" dirty="0">
                <a:solidFill>
                  <a:schemeClr val="bg1"/>
                </a:solidFill>
              </a:rPr>
              <a:t>-  </a:t>
            </a:r>
          </a:p>
          <a:p>
            <a:pPr marL="285750" lvl="0" indent="-285750">
              <a:lnSpc>
                <a:spcPct val="150000"/>
              </a:lnSpc>
              <a:buFont typeface="Arial" panose="020B0604020202020204" pitchFamily="34" charset="0"/>
              <a:buChar char="•"/>
            </a:pPr>
            <a:r>
              <a:rPr lang="en-CA" sz="1600" b="1" dirty="0">
                <a:solidFill>
                  <a:schemeClr val="bg1"/>
                </a:solidFill>
              </a:rPr>
              <a:t>repetitive behaviour</a:t>
            </a:r>
          </a:p>
          <a:p>
            <a:pPr marL="285750" lvl="0" indent="-285750">
              <a:lnSpc>
                <a:spcPct val="150000"/>
              </a:lnSpc>
              <a:buFont typeface="Arial" panose="020B0604020202020204" pitchFamily="34" charset="0"/>
              <a:buChar char="•"/>
            </a:pPr>
            <a:r>
              <a:rPr lang="en-CA" sz="1600" b="1" dirty="0">
                <a:solidFill>
                  <a:schemeClr val="bg1"/>
                </a:solidFill>
              </a:rPr>
              <a:t>challenging behaviour</a:t>
            </a:r>
          </a:p>
          <a:p>
            <a:pPr marL="285750" lvl="0" indent="-285750">
              <a:lnSpc>
                <a:spcPct val="150000"/>
              </a:lnSpc>
              <a:buFont typeface="Arial" panose="020B0604020202020204" pitchFamily="34" charset="0"/>
              <a:buChar char="•"/>
            </a:pPr>
            <a:r>
              <a:rPr lang="en-CA" sz="1600" b="1" dirty="0">
                <a:solidFill>
                  <a:schemeClr val="bg1"/>
                </a:solidFill>
              </a:rPr>
              <a:t>Injury to self or others</a:t>
            </a:r>
          </a:p>
          <a:p>
            <a:pPr marL="285750" lvl="0" indent="-285750">
              <a:lnSpc>
                <a:spcPct val="150000"/>
              </a:lnSpc>
              <a:buFont typeface="Arial" panose="020B0604020202020204" pitchFamily="34" charset="0"/>
              <a:buChar char="•"/>
            </a:pPr>
            <a:endParaRPr lang="en-CA" sz="1600" dirty="0">
              <a:solidFill>
                <a:schemeClr val="bg1"/>
              </a:solidFill>
            </a:endParaRPr>
          </a:p>
        </p:txBody>
      </p:sp>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22129" y="5247118"/>
            <a:ext cx="1500872" cy="1116155"/>
          </a:xfrm>
          <a:prstGeom prst="rect">
            <a:avLst/>
          </a:prstGeom>
        </p:spPr>
      </p:pic>
      <p:sp>
        <p:nvSpPr>
          <p:cNvPr id="17" name="Slide Number Placeholder 16"/>
          <p:cNvSpPr>
            <a:spLocks noGrp="1"/>
          </p:cNvSpPr>
          <p:nvPr>
            <p:ph type="sldNum" sz="quarter" idx="12"/>
          </p:nvPr>
        </p:nvSpPr>
        <p:spPr/>
        <p:txBody>
          <a:bodyPr/>
          <a:lstStyle/>
          <a:p>
            <a:fld id="{5B813401-6721-4377-B494-6B7F69AD44BE}" type="slidenum">
              <a:rPr lang="en-CA" sz="1400" smtClean="0"/>
              <a:pPr/>
              <a:t>55</a:t>
            </a:fld>
            <a:endParaRPr lang="en-CA" sz="1400" dirty="0"/>
          </a:p>
        </p:txBody>
      </p:sp>
    </p:spTree>
    <p:extLst>
      <p:ext uri="{BB962C8B-B14F-4D97-AF65-F5344CB8AC3E}">
        <p14:creationId xmlns:p14="http://schemas.microsoft.com/office/powerpoint/2010/main" val="176180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3" cstate="print">
            <a:extLst>
              <a:ext uri="{28A0092B-C50C-407E-A947-70E740481C1C}">
                <a14:useLocalDpi xmlns:a14="http://schemas.microsoft.com/office/drawing/2010/main" val="0"/>
              </a:ext>
            </a:extLst>
          </a:blip>
          <a:srcRect l="12659"/>
          <a:stretch/>
        </p:blipFill>
        <p:spPr bwMode="auto">
          <a:xfrm>
            <a:off x="1988288" y="208722"/>
            <a:ext cx="9982994" cy="6510894"/>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208721"/>
            <a:ext cx="4992555" cy="43821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0" name="Text Box 215070"/>
          <p:cNvSpPr txBox="1">
            <a:spLocks/>
          </p:cNvSpPr>
          <p:nvPr/>
        </p:nvSpPr>
        <p:spPr>
          <a:xfrm>
            <a:off x="6357348" y="570044"/>
            <a:ext cx="5515447" cy="87186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CA" b="1" dirty="0">
                <a:solidFill>
                  <a:schemeClr val="bg1"/>
                </a:solidFill>
              </a:rPr>
              <a:t>Environmental – supporters’ implement 45 stress reducers, reinforce ABA learning, teach social interactions and how to contribute to others’ well-being</a:t>
            </a:r>
            <a:endParaRPr lang="en-CA" dirty="0">
              <a:solidFill>
                <a:schemeClr val="bg1"/>
              </a:solidFill>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20" name="Text Box 215066"/>
          <p:cNvSpPr txBox="1">
            <a:spLocks/>
          </p:cNvSpPr>
          <p:nvPr/>
        </p:nvSpPr>
        <p:spPr>
          <a:xfrm>
            <a:off x="3236975" y="5963969"/>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29763"/>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63208" y="4054753"/>
            <a:ext cx="3455582" cy="892552"/>
          </a:xfrm>
          <a:prstGeom prst="rect">
            <a:avLst/>
          </a:prstGeom>
          <a:noFill/>
        </p:spPr>
        <p:txBody>
          <a:bodyPr wrap="square" rtlCol="0">
            <a:spAutoFit/>
          </a:bodyPr>
          <a:lstStyle/>
          <a:p>
            <a:r>
              <a:rPr lang="en-US" sz="1200" b="1" dirty="0">
                <a:solidFill>
                  <a:schemeClr val="bg1"/>
                </a:solidFill>
              </a:rPr>
              <a:t>• </a:t>
            </a:r>
            <a:r>
              <a:rPr lang="en-US" sz="1300" b="1" dirty="0">
                <a:solidFill>
                  <a:schemeClr val="bg1"/>
                </a:solidFill>
              </a:rPr>
              <a:t>mental  and neurological health and </a:t>
            </a:r>
            <a:br>
              <a:rPr lang="en-US" sz="1300" b="1" dirty="0">
                <a:solidFill>
                  <a:schemeClr val="bg1"/>
                </a:solidFill>
              </a:rPr>
            </a:br>
            <a:r>
              <a:rPr lang="en-US" sz="1300" b="1" dirty="0">
                <a:solidFill>
                  <a:schemeClr val="bg1"/>
                </a:solidFill>
              </a:rPr>
              <a:t>   disorders’ treatment </a:t>
            </a:r>
            <a:br>
              <a:rPr lang="en-US" sz="1300" b="1" dirty="0">
                <a:solidFill>
                  <a:schemeClr val="bg1"/>
                </a:solidFill>
              </a:rPr>
            </a:br>
            <a:r>
              <a:rPr lang="en-US" sz="1300" b="1" dirty="0">
                <a:solidFill>
                  <a:schemeClr val="bg1"/>
                </a:solidFill>
              </a:rPr>
              <a:t>• trauma desensitization and triggers’  </a:t>
            </a:r>
          </a:p>
          <a:p>
            <a:r>
              <a:rPr lang="en-US" sz="1300" b="1" dirty="0">
                <a:solidFill>
                  <a:schemeClr val="bg1"/>
                </a:solidFill>
              </a:rPr>
              <a:t>   elimination</a:t>
            </a:r>
            <a:endParaRPr lang="en-CA" sz="1300" b="1" dirty="0">
              <a:solidFill>
                <a:schemeClr val="bg1"/>
              </a:solidFill>
            </a:endParaRPr>
          </a:p>
        </p:txBody>
      </p:sp>
      <p:sp>
        <p:nvSpPr>
          <p:cNvPr id="28" name="TextBox 27"/>
          <p:cNvSpPr txBox="1"/>
          <p:nvPr/>
        </p:nvSpPr>
        <p:spPr>
          <a:xfrm>
            <a:off x="9472494" y="4084114"/>
            <a:ext cx="2400300" cy="692497"/>
          </a:xfrm>
          <a:prstGeom prst="rect">
            <a:avLst/>
          </a:prstGeom>
          <a:noFill/>
        </p:spPr>
        <p:txBody>
          <a:bodyPr wrap="square" rtlCol="0">
            <a:spAutoFit/>
          </a:bodyPr>
          <a:lstStyle/>
          <a:p>
            <a:r>
              <a:rPr lang="en-US" sz="1200" b="1" dirty="0">
                <a:solidFill>
                  <a:schemeClr val="bg1"/>
                </a:solidFill>
              </a:rPr>
              <a:t>• </a:t>
            </a:r>
            <a:r>
              <a:rPr lang="en-CA" sz="1300" b="1" dirty="0">
                <a:solidFill>
                  <a:schemeClr val="bg1"/>
                </a:solidFill>
              </a:rPr>
              <a:t>psychological well-being</a:t>
            </a:r>
            <a:br>
              <a:rPr lang="en-US" sz="1300" b="1" dirty="0">
                <a:solidFill>
                  <a:schemeClr val="bg1"/>
                </a:solidFill>
              </a:rPr>
            </a:br>
            <a:r>
              <a:rPr lang="en-US" sz="1300" b="1" dirty="0">
                <a:solidFill>
                  <a:schemeClr val="bg1"/>
                </a:solidFill>
              </a:rPr>
              <a:t>• medication side effects</a:t>
            </a:r>
            <a:br>
              <a:rPr lang="en-US" sz="1300" b="1" dirty="0">
                <a:solidFill>
                  <a:schemeClr val="bg1"/>
                </a:solidFill>
              </a:rPr>
            </a:br>
            <a:r>
              <a:rPr lang="en-US" sz="1300" b="1" dirty="0">
                <a:solidFill>
                  <a:schemeClr val="bg1"/>
                </a:solidFill>
              </a:rPr>
              <a:t>• ABA behavioural interventions</a:t>
            </a:r>
            <a:endParaRPr lang="en-CA" sz="13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sp>
        <p:nvSpPr>
          <p:cNvPr id="30" name="Text Box 302"/>
          <p:cNvSpPr txBox="1">
            <a:spLocks/>
          </p:cNvSpPr>
          <p:nvPr/>
        </p:nvSpPr>
        <p:spPr>
          <a:xfrm>
            <a:off x="5772747" y="2401491"/>
            <a:ext cx="6419254" cy="6936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Human energy system – building, balancing and protecting</a:t>
            </a:r>
            <a:r>
              <a:rPr lang="en-US" dirty="0">
                <a:solidFill>
                  <a:schemeClr val="bg1"/>
                </a:solidFill>
              </a:rPr>
              <a:t>          </a:t>
            </a:r>
            <a:r>
              <a:rPr lang="en-US" b="1" dirty="0">
                <a:solidFill>
                  <a:schemeClr val="bg1"/>
                </a:solidFill>
              </a:rPr>
              <a:t>from wireless radiation and electromagnetic fields (EMF)</a:t>
            </a:r>
            <a:endParaRPr lang="en-CA" b="1" dirty="0">
              <a:solidFill>
                <a:schemeClr val="bg1"/>
              </a:solidFill>
            </a:endParaRPr>
          </a:p>
          <a:p>
            <a:pPr>
              <a:lnSpc>
                <a:spcPct val="115000"/>
              </a:lnSpc>
              <a:spcAft>
                <a:spcPts val="1000"/>
              </a:spcAft>
            </a:pPr>
            <a:r>
              <a:rPr lang="en-US" sz="1200" dirty="0">
                <a:solidFill>
                  <a:schemeClr val="bg1"/>
                </a:solidFill>
                <a:effectLst/>
                <a:latin typeface="Times New Roman"/>
                <a:ea typeface="Calibri"/>
              </a:rPr>
              <a:t> </a:t>
            </a:r>
            <a:endParaRPr lang="en-CA" sz="1200" dirty="0">
              <a:solidFill>
                <a:schemeClr val="bg1"/>
              </a:solidFill>
              <a:effectLst/>
              <a:latin typeface="Times New Roman"/>
              <a:ea typeface="Calibri"/>
            </a:endParaRPr>
          </a:p>
        </p:txBody>
      </p:sp>
      <p:sp>
        <p:nvSpPr>
          <p:cNvPr id="31" name="Text Box 215069"/>
          <p:cNvSpPr txBox="1">
            <a:spLocks/>
          </p:cNvSpPr>
          <p:nvPr/>
        </p:nvSpPr>
        <p:spPr>
          <a:xfrm>
            <a:off x="6357348" y="1725092"/>
            <a:ext cx="4654843" cy="33575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rgbClr val="FFFFFF"/>
                </a:solidFill>
              </a:rPr>
              <a:t>Sensory integration and processing</a:t>
            </a:r>
            <a:endParaRPr lang="en-CA" dirty="0">
              <a:solidFill>
                <a:srgbClr val="FFFFFF"/>
              </a:solidFill>
            </a:endParaRPr>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
        <p:nvSpPr>
          <p:cNvPr id="3" name="Slide Number Placeholder 16">
            <a:extLst>
              <a:ext uri="{FF2B5EF4-FFF2-40B4-BE49-F238E27FC236}">
                <a16:creationId xmlns:a16="http://schemas.microsoft.com/office/drawing/2014/main" id="{D28306E0-CD40-90F3-FF15-E4AD03878140}"/>
              </a:ext>
            </a:extLst>
          </p:cNvPr>
          <p:cNvSpPr>
            <a:spLocks noGrp="1"/>
          </p:cNvSpPr>
          <p:nvPr/>
        </p:nvSpPr>
        <p:spPr>
          <a:xfrm>
            <a:off x="739601" y="6386013"/>
            <a:ext cx="612121" cy="39756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prstClr val="black">
                    <a:tint val="75000"/>
                  </a:prstClr>
                </a:solidFill>
              </a:rPr>
              <a:t>56</a:t>
            </a:r>
            <a:endParaRPr lang="en-CA" sz="1400" dirty="0">
              <a:solidFill>
                <a:prstClr val="black">
                  <a:tint val="75000"/>
                </a:prstClr>
              </a:solidFill>
            </a:endParaRPr>
          </a:p>
        </p:txBody>
      </p:sp>
    </p:spTree>
    <p:extLst>
      <p:ext uri="{BB962C8B-B14F-4D97-AF65-F5344CB8AC3E}">
        <p14:creationId xmlns:p14="http://schemas.microsoft.com/office/powerpoint/2010/main" val="1719350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138865" y="1375283"/>
            <a:ext cx="10018972" cy="4893647"/>
          </a:xfrm>
          <a:prstGeom prst="rect">
            <a:avLst/>
          </a:prstGeom>
          <a:noFill/>
        </p:spPr>
        <p:txBody>
          <a:bodyPr wrap="square" rtlCol="0">
            <a:spAutoFit/>
          </a:bodyPr>
          <a:lstStyle/>
          <a:p>
            <a:endParaRPr lang="en-CA" sz="3200" b="1" dirty="0">
              <a:solidFill>
                <a:schemeClr val="accent2">
                  <a:lumMod val="50000"/>
                </a:schemeClr>
              </a:solidFill>
            </a:endParaRPr>
          </a:p>
          <a:p>
            <a:r>
              <a:rPr lang="en-CA" sz="2800" dirty="0"/>
              <a:t>Communications		– Validate not Vet</a:t>
            </a:r>
          </a:p>
          <a:p>
            <a:r>
              <a:rPr lang="en-CA" sz="2800" dirty="0"/>
              <a:t>Accommodations e.g.	– Limited Choices</a:t>
            </a:r>
          </a:p>
          <a:p>
            <a:r>
              <a:rPr lang="en-CA" sz="2800" dirty="0"/>
              <a:t>				– Avoid ‘No’ </a:t>
            </a:r>
          </a:p>
          <a:p>
            <a:endParaRPr lang="en-CA" sz="2800" dirty="0"/>
          </a:p>
          <a:p>
            <a:r>
              <a:rPr lang="en-CA" sz="2800" dirty="0"/>
              <a:t>Behavioural Learning e.g. – ABA, IBI, Best Practices</a:t>
            </a:r>
          </a:p>
          <a:p>
            <a:endParaRPr lang="en-CA" sz="2800" b="1" dirty="0"/>
          </a:p>
          <a:p>
            <a:r>
              <a:rPr lang="en-CA" sz="2800" dirty="0"/>
              <a:t>Social Interactions e.g. – “Go slow in ways I know”</a:t>
            </a:r>
          </a:p>
          <a:p>
            <a:endParaRPr lang="en-CA" sz="2800" dirty="0"/>
          </a:p>
          <a:p>
            <a:r>
              <a:rPr lang="en-CA" sz="2800" dirty="0"/>
              <a:t>Contributing to Others’ Well-being e.g. – socially valued roles</a:t>
            </a:r>
            <a:r>
              <a:rPr lang="en-CA" sz="3200" dirty="0"/>
              <a:t>               </a:t>
            </a:r>
            <a:endParaRPr lang="en-CA" sz="3200" b="1" dirty="0">
              <a:solidFill>
                <a:srgbClr val="9A4E15"/>
              </a:solidFill>
            </a:endParaRPr>
          </a:p>
          <a:p>
            <a:endParaRPr lang="en-CA" sz="24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61562"/>
            <a:ext cx="1500873" cy="111615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57</a:t>
            </a:fld>
            <a:endParaRPr lang="en-CA" sz="1400" dirty="0">
              <a:solidFill>
                <a:prstClr val="black">
                  <a:tint val="75000"/>
                </a:prstClr>
              </a:solidFill>
            </a:endParaRPr>
          </a:p>
        </p:txBody>
      </p:sp>
      <p:sp>
        <p:nvSpPr>
          <p:cNvPr id="6" name="Rectangle 5"/>
          <p:cNvSpPr/>
          <p:nvPr/>
        </p:nvSpPr>
        <p:spPr>
          <a:xfrm>
            <a:off x="1782147" y="634482"/>
            <a:ext cx="8584597" cy="646331"/>
          </a:xfrm>
          <a:prstGeom prst="rect">
            <a:avLst/>
          </a:prstGeom>
          <a:solidFill>
            <a:srgbClr val="9A4E15"/>
          </a:solidFill>
          <a:scene3d>
            <a:camera prst="orthographicFront"/>
            <a:lightRig rig="threePt" dir="t"/>
          </a:scene3d>
          <a:sp3d>
            <a:bevelT/>
          </a:sp3d>
        </p:spPr>
        <p:txBody>
          <a:bodyPr wrap="square" lIns="91440" tIns="45720" rIns="91440" bIns="45720">
            <a:spAutoFit/>
          </a:bodyPr>
          <a:lstStyle/>
          <a:p>
            <a:pPr algn="ctr"/>
            <a:r>
              <a:rPr lang="en-CA" sz="3600" b="1" dirty="0">
                <a:solidFill>
                  <a:schemeClr val="bg1"/>
                </a:solidFill>
              </a:rPr>
              <a:t>Environmental Well-being  </a:t>
            </a:r>
          </a:p>
        </p:txBody>
      </p:sp>
    </p:spTree>
    <p:extLst>
      <p:ext uri="{BB962C8B-B14F-4D97-AF65-F5344CB8AC3E}">
        <p14:creationId xmlns:p14="http://schemas.microsoft.com/office/powerpoint/2010/main" val="71718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 calcmode="lin" valueType="num">
                                      <p:cBhvr additive="base">
                                        <p:cTn id="31" dur="500" fill="hold"/>
                                        <p:tgtEl>
                                          <p:spTgt spid="2">
                                            <p:txEl>
                                              <p:pRg st="7" end="7"/>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anim calcmode="lin" valueType="num">
                                      <p:cBhvr additive="base">
                                        <p:cTn id="37" dur="500" fill="hold"/>
                                        <p:tgtEl>
                                          <p:spTgt spid="2">
                                            <p:txEl>
                                              <p:pRg st="9" end="9"/>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9012" y="5197767"/>
            <a:ext cx="1500873" cy="1116155"/>
          </a:xfrm>
          <a:prstGeom prst="rect">
            <a:avLst/>
          </a:prstGeom>
        </p:spPr>
      </p:pic>
      <p:sp>
        <p:nvSpPr>
          <p:cNvPr id="6" name="Rectangle 5"/>
          <p:cNvSpPr/>
          <p:nvPr/>
        </p:nvSpPr>
        <p:spPr>
          <a:xfrm>
            <a:off x="1543709" y="1264949"/>
            <a:ext cx="9210676" cy="2616101"/>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p>
            <a:pPr algn="ctr"/>
            <a:endParaRPr lang="en-US" sz="3600" b="1" dirty="0"/>
          </a:p>
          <a:p>
            <a:pPr algn="ctr"/>
            <a:r>
              <a:rPr lang="en-US" sz="3600" b="1" dirty="0"/>
              <a:t>Stress Inducers and Reducers</a:t>
            </a:r>
          </a:p>
          <a:p>
            <a:pPr algn="ctr"/>
            <a:endParaRPr lang="en-US" sz="3600" b="1" dirty="0"/>
          </a:p>
          <a:p>
            <a:pPr algn="ctr"/>
            <a:r>
              <a:rPr lang="en-US" sz="2400" b="1" dirty="0"/>
              <a:t>Reference CCS Textbook – Page 169 – 175 </a:t>
            </a:r>
          </a:p>
          <a:p>
            <a:pPr algn="ctr"/>
            <a:endParaRPr lang="en-CA" sz="2800" b="1" dirty="0"/>
          </a:p>
        </p:txBody>
      </p:sp>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58</a:t>
            </a:fld>
            <a:endParaRPr lang="en-CA" sz="1400" dirty="0">
              <a:solidFill>
                <a:prstClr val="black">
                  <a:tint val="75000"/>
                </a:prstClr>
              </a:solidFill>
            </a:endParaRPr>
          </a:p>
        </p:txBody>
      </p:sp>
    </p:spTree>
    <p:extLst>
      <p:ext uri="{BB962C8B-B14F-4D97-AF65-F5344CB8AC3E}">
        <p14:creationId xmlns:p14="http://schemas.microsoft.com/office/powerpoint/2010/main" val="1275595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2509" y="1844843"/>
            <a:ext cx="5786982" cy="3941224"/>
          </a:xfrm>
          <a:prstGeom prst="rect">
            <a:avLst/>
          </a:prstGeom>
        </p:spPr>
      </p:pic>
      <p:sp>
        <p:nvSpPr>
          <p:cNvPr id="6" name="TextBox 5"/>
          <p:cNvSpPr txBox="1"/>
          <p:nvPr/>
        </p:nvSpPr>
        <p:spPr>
          <a:xfrm>
            <a:off x="3202509" y="5277853"/>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CATCH</a:t>
            </a:r>
            <a:endParaRPr lang="en-CA" sz="2000" dirty="0"/>
          </a:p>
        </p:txBody>
      </p:sp>
      <p:sp>
        <p:nvSpPr>
          <p:cNvPr id="8" name="TextBox 7"/>
          <p:cNvSpPr txBox="1"/>
          <p:nvPr/>
        </p:nvSpPr>
        <p:spPr>
          <a:xfrm>
            <a:off x="-184485" y="5872500"/>
            <a:ext cx="12192000" cy="646331"/>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 “My mindful words and actions are useful, truthful, timely and kind”</a:t>
            </a:r>
            <a:endParaRPr lang="en-CA" dirty="0">
              <a:latin typeface="Times New Roman" panose="02020603050405020304" pitchFamily="18" charset="0"/>
              <a:cs typeface="Times New Roman" panose="02020603050405020304" pitchFamily="18" charset="0"/>
            </a:endParaRPr>
          </a:p>
          <a:p>
            <a:pPr algn="ctr"/>
            <a:endParaRPr lang="en-CA" dirty="0">
              <a:latin typeface="Times New Roman" panose="02020603050405020304" pitchFamily="18" charset="0"/>
              <a:cs typeface="Times New Roman" panose="02020603050405020304" pitchFamily="18" charset="0"/>
            </a:endParaRPr>
          </a:p>
        </p:txBody>
      </p:sp>
      <p:sp>
        <p:nvSpPr>
          <p:cNvPr id="9" name="Rectangle 8"/>
          <p:cNvSpPr/>
          <p:nvPr/>
        </p:nvSpPr>
        <p:spPr>
          <a:xfrm>
            <a:off x="3216326" y="5122005"/>
            <a:ext cx="854019" cy="338554"/>
          </a:xfrm>
          <a:prstGeom prst="rect">
            <a:avLst/>
          </a:prstGeom>
        </p:spPr>
        <p:txBody>
          <a:bodyPr wrap="square">
            <a:spAutoFit/>
          </a:bodyPr>
          <a:lstStyle/>
          <a:p>
            <a:r>
              <a:rPr lang="en-CA" sz="1600" b="1" dirty="0"/>
              <a:t>Step 1</a:t>
            </a:r>
          </a:p>
        </p:txBody>
      </p:sp>
      <p:sp>
        <p:nvSpPr>
          <p:cNvPr id="10" name="TextBox 9"/>
          <p:cNvSpPr txBox="1"/>
          <p:nvPr/>
        </p:nvSpPr>
        <p:spPr>
          <a:xfrm>
            <a:off x="3611251" y="4427622"/>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CALM</a:t>
            </a:r>
            <a:endParaRPr lang="en-CA" sz="2000" dirty="0"/>
          </a:p>
        </p:txBody>
      </p:sp>
      <p:sp>
        <p:nvSpPr>
          <p:cNvPr id="11" name="Rectangle 10"/>
          <p:cNvSpPr/>
          <p:nvPr/>
        </p:nvSpPr>
        <p:spPr>
          <a:xfrm>
            <a:off x="3625068" y="4255732"/>
            <a:ext cx="854019" cy="338554"/>
          </a:xfrm>
          <a:prstGeom prst="rect">
            <a:avLst/>
          </a:prstGeom>
        </p:spPr>
        <p:txBody>
          <a:bodyPr wrap="square">
            <a:spAutoFit/>
          </a:bodyPr>
          <a:lstStyle/>
          <a:p>
            <a:r>
              <a:rPr lang="en-CA" sz="1600" b="1" dirty="0"/>
              <a:t>Step 2</a:t>
            </a:r>
          </a:p>
        </p:txBody>
      </p:sp>
      <p:sp>
        <p:nvSpPr>
          <p:cNvPr id="12" name="TextBox 11"/>
          <p:cNvSpPr txBox="1"/>
          <p:nvPr/>
        </p:nvSpPr>
        <p:spPr>
          <a:xfrm>
            <a:off x="4019601" y="3673642"/>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CLARIFY AND CHOOSE</a:t>
            </a:r>
            <a:endParaRPr lang="en-CA" sz="2000" dirty="0"/>
          </a:p>
        </p:txBody>
      </p:sp>
      <p:sp>
        <p:nvSpPr>
          <p:cNvPr id="13" name="Rectangle 12"/>
          <p:cNvSpPr/>
          <p:nvPr/>
        </p:nvSpPr>
        <p:spPr>
          <a:xfrm>
            <a:off x="4033418" y="3429563"/>
            <a:ext cx="854019" cy="338554"/>
          </a:xfrm>
          <a:prstGeom prst="rect">
            <a:avLst/>
          </a:prstGeom>
        </p:spPr>
        <p:txBody>
          <a:bodyPr wrap="square">
            <a:spAutoFit/>
          </a:bodyPr>
          <a:lstStyle/>
          <a:p>
            <a:r>
              <a:rPr lang="en-CA" sz="1600" b="1" dirty="0"/>
              <a:t>Step 3</a:t>
            </a:r>
          </a:p>
        </p:txBody>
      </p:sp>
      <p:sp>
        <p:nvSpPr>
          <p:cNvPr id="14" name="TextBox 13"/>
          <p:cNvSpPr txBox="1"/>
          <p:nvPr/>
        </p:nvSpPr>
        <p:spPr>
          <a:xfrm>
            <a:off x="4428343" y="2839453"/>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CONSIOUSLY CONNECT</a:t>
            </a:r>
            <a:endParaRPr lang="en-CA" sz="2000" dirty="0"/>
          </a:p>
        </p:txBody>
      </p:sp>
      <p:sp>
        <p:nvSpPr>
          <p:cNvPr id="15" name="Rectangle 14"/>
          <p:cNvSpPr/>
          <p:nvPr/>
        </p:nvSpPr>
        <p:spPr>
          <a:xfrm>
            <a:off x="4442160" y="2595374"/>
            <a:ext cx="854019" cy="338554"/>
          </a:xfrm>
          <a:prstGeom prst="rect">
            <a:avLst/>
          </a:prstGeom>
        </p:spPr>
        <p:txBody>
          <a:bodyPr wrap="square">
            <a:spAutoFit/>
          </a:bodyPr>
          <a:lstStyle/>
          <a:p>
            <a:r>
              <a:rPr lang="en-CA" sz="1600" b="1" dirty="0"/>
              <a:t>Step 4</a:t>
            </a:r>
          </a:p>
        </p:txBody>
      </p:sp>
      <p:sp>
        <p:nvSpPr>
          <p:cNvPr id="16" name="TextBox 15"/>
          <p:cNvSpPr txBox="1"/>
          <p:nvPr/>
        </p:nvSpPr>
        <p:spPr>
          <a:xfrm>
            <a:off x="4789290" y="1864334"/>
            <a:ext cx="3783827" cy="707886"/>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CARING &amp;</a:t>
            </a:r>
          </a:p>
          <a:p>
            <a:pPr algn="ctr"/>
            <a:r>
              <a:rPr lang="en-CA" sz="2000" dirty="0">
                <a:ln w="12700">
                  <a:solidFill>
                    <a:schemeClr val="tx1"/>
                  </a:solidFill>
                </a:ln>
                <a:solidFill>
                  <a:schemeClr val="bg1"/>
                </a:solidFill>
                <a:latin typeface="Arial Black" pitchFamily="34" charset="0"/>
              </a:rPr>
              <a:t>COMPETENT SERVICES</a:t>
            </a:r>
            <a:endParaRPr lang="en-CA" sz="2000" dirty="0"/>
          </a:p>
        </p:txBody>
      </p:sp>
      <p:sp>
        <p:nvSpPr>
          <p:cNvPr id="17" name="Rectangle 16"/>
          <p:cNvSpPr/>
          <p:nvPr/>
        </p:nvSpPr>
        <p:spPr>
          <a:xfrm>
            <a:off x="4803107" y="1876927"/>
            <a:ext cx="854019" cy="338554"/>
          </a:xfrm>
          <a:prstGeom prst="rect">
            <a:avLst/>
          </a:prstGeom>
        </p:spPr>
        <p:txBody>
          <a:bodyPr wrap="square">
            <a:spAutoFit/>
          </a:bodyPr>
          <a:lstStyle/>
          <a:p>
            <a:r>
              <a:rPr lang="en-CA" sz="1600" b="1" dirty="0"/>
              <a:t>Step 5</a:t>
            </a:r>
          </a:p>
        </p:txBody>
      </p:sp>
      <p:sp>
        <p:nvSpPr>
          <p:cNvPr id="18" name="TextBox 17"/>
          <p:cNvSpPr txBox="1"/>
          <p:nvPr/>
        </p:nvSpPr>
        <p:spPr>
          <a:xfrm>
            <a:off x="0" y="473243"/>
            <a:ext cx="12192000" cy="646331"/>
          </a:xfrm>
          <a:prstGeom prst="rect">
            <a:avLst/>
          </a:prstGeom>
          <a:noFill/>
        </p:spPr>
        <p:txBody>
          <a:bodyPr wrap="square" rtlCol="0">
            <a:spAutoFit/>
          </a:bodyPr>
          <a:lstStyle/>
          <a:p>
            <a:pPr algn="ctr"/>
            <a:r>
              <a:rPr lang="en-CA" sz="3600" dirty="0">
                <a:latin typeface="AR JULIAN" panose="02000000000000000000" pitchFamily="2" charset="0"/>
              </a:rPr>
              <a:t>The 5 Step Conscious Care and Support Process</a:t>
            </a:r>
          </a:p>
        </p:txBody>
      </p:sp>
      <p:sp>
        <p:nvSpPr>
          <p:cNvPr id="19" name="Slide Number Placeholder 18"/>
          <p:cNvSpPr>
            <a:spLocks noGrp="1"/>
          </p:cNvSpPr>
          <p:nvPr>
            <p:ph type="sldNum" sz="quarter" idx="12"/>
          </p:nvPr>
        </p:nvSpPr>
        <p:spPr>
          <a:xfrm>
            <a:off x="10664042" y="6356350"/>
            <a:ext cx="689758" cy="365125"/>
          </a:xfrm>
        </p:spPr>
        <p:txBody>
          <a:bodyPr/>
          <a:lstStyle/>
          <a:p>
            <a:fld id="{AFE74BE6-3F01-4C25-9B60-2EB5994FEE56}" type="slidenum">
              <a:rPr lang="en-CA" sz="1400" smtClean="0"/>
              <a:pPr/>
              <a:t>59</a:t>
            </a:fld>
            <a:endParaRPr lang="en-CA" sz="1400" dirty="0"/>
          </a:p>
        </p:txBody>
      </p:sp>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04117"/>
            <a:ext cx="1500872" cy="1116155"/>
          </a:xfrm>
          <a:prstGeom prst="rect">
            <a:avLst/>
          </a:prstGeom>
        </p:spPr>
      </p:pic>
    </p:spTree>
    <p:extLst>
      <p:ext uri="{BB962C8B-B14F-4D97-AF65-F5344CB8AC3E}">
        <p14:creationId xmlns:p14="http://schemas.microsoft.com/office/powerpoint/2010/main" val="210886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 y="285750"/>
            <a:ext cx="12192000" cy="1569660"/>
          </a:xfrm>
          <a:prstGeom prst="rect">
            <a:avLst/>
          </a:prstGeom>
          <a:noFill/>
        </p:spPr>
        <p:txBody>
          <a:bodyPr wrap="square" rtlCol="0">
            <a:spAutoFit/>
          </a:bodyPr>
          <a:lstStyle/>
          <a:p>
            <a:pPr algn="ctr"/>
            <a:r>
              <a:rPr lang="en-CA" sz="3200" b="1" dirty="0">
                <a:solidFill>
                  <a:srgbClr val="9A4E15"/>
                </a:solidFill>
              </a:rPr>
              <a:t>To Consistently Deliver Optimal Support – The Supporter Needs </a:t>
            </a:r>
          </a:p>
          <a:p>
            <a:pPr algn="ctr"/>
            <a:r>
              <a:rPr lang="en-CA" sz="3200" b="1" dirty="0">
                <a:solidFill>
                  <a:srgbClr val="9A4E15"/>
                </a:solidFill>
              </a:rPr>
              <a:t>Three Key Professional and Intrapersonal Qualities</a:t>
            </a:r>
          </a:p>
          <a:p>
            <a:pPr algn="ctr"/>
            <a:endParaRPr lang="en-CA" sz="3200" b="1" dirty="0">
              <a:solidFill>
                <a:srgbClr val="9A4E15"/>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747" y="5250930"/>
            <a:ext cx="1500873" cy="1116155"/>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7075" y="1486662"/>
            <a:ext cx="5232274" cy="5162633"/>
          </a:xfrm>
          <a:prstGeom prst="rect">
            <a:avLst/>
          </a:prstGeom>
        </p:spPr>
      </p:pic>
      <p:sp>
        <p:nvSpPr>
          <p:cNvPr id="6" name="TextBox 5"/>
          <p:cNvSpPr txBox="1"/>
          <p:nvPr/>
        </p:nvSpPr>
        <p:spPr>
          <a:xfrm>
            <a:off x="3267077" y="4532147"/>
            <a:ext cx="2066924" cy="1477328"/>
          </a:xfrm>
          <a:prstGeom prst="rect">
            <a:avLst/>
          </a:prstGeom>
          <a:noFill/>
        </p:spPr>
        <p:txBody>
          <a:bodyPr wrap="square" rtlCol="0">
            <a:spAutoFit/>
          </a:bodyPr>
          <a:lstStyle/>
          <a:p>
            <a:pPr algn="ctr"/>
            <a:r>
              <a:rPr lang="en-US" dirty="0">
                <a:solidFill>
                  <a:schemeClr val="bg1"/>
                </a:solidFill>
                <a:latin typeface="Arial Black" panose="020B0A04020102020204" pitchFamily="34" charset="0"/>
              </a:rPr>
              <a:t>Knowledge </a:t>
            </a:r>
          </a:p>
          <a:p>
            <a:pPr algn="ctr"/>
            <a:r>
              <a:rPr lang="en-US" dirty="0">
                <a:solidFill>
                  <a:schemeClr val="bg1"/>
                </a:solidFill>
                <a:latin typeface="Arial Black" panose="020B0A04020102020204" pitchFamily="34" charset="0"/>
              </a:rPr>
              <a:t>and </a:t>
            </a:r>
          </a:p>
          <a:p>
            <a:pPr algn="ctr"/>
            <a:r>
              <a:rPr lang="en-US" dirty="0">
                <a:solidFill>
                  <a:schemeClr val="bg1"/>
                </a:solidFill>
                <a:latin typeface="Arial Black" panose="020B0A04020102020204" pitchFamily="34" charset="0"/>
              </a:rPr>
              <a:t>Understanding</a:t>
            </a:r>
          </a:p>
          <a:p>
            <a:pPr algn="ctr"/>
            <a:r>
              <a:rPr lang="en-US" dirty="0">
                <a:solidFill>
                  <a:schemeClr val="bg1"/>
                </a:solidFill>
                <a:latin typeface="Arial Black" panose="020B0A04020102020204" pitchFamily="34" charset="0"/>
              </a:rPr>
              <a:t>of Best </a:t>
            </a:r>
          </a:p>
          <a:p>
            <a:pPr algn="ctr"/>
            <a:r>
              <a:rPr lang="en-US" dirty="0">
                <a:solidFill>
                  <a:schemeClr val="bg1"/>
                </a:solidFill>
                <a:latin typeface="Arial Black" panose="020B0A04020102020204" pitchFamily="34" charset="0"/>
              </a:rPr>
              <a:t>Practices </a:t>
            </a:r>
            <a:endParaRPr lang="en-CA" dirty="0">
              <a:solidFill>
                <a:schemeClr val="bg1"/>
              </a:solidFill>
              <a:latin typeface="Arial Black" panose="020B0A04020102020204" pitchFamily="34" charset="0"/>
            </a:endParaRPr>
          </a:p>
        </p:txBody>
      </p:sp>
      <p:sp>
        <p:nvSpPr>
          <p:cNvPr id="7" name="TextBox 6"/>
          <p:cNvSpPr txBox="1"/>
          <p:nvPr/>
        </p:nvSpPr>
        <p:spPr>
          <a:xfrm>
            <a:off x="4801362" y="1855410"/>
            <a:ext cx="2163698" cy="1477328"/>
          </a:xfrm>
          <a:prstGeom prst="rect">
            <a:avLst/>
          </a:prstGeom>
          <a:noFill/>
        </p:spPr>
        <p:txBody>
          <a:bodyPr wrap="square" rtlCol="0">
            <a:spAutoFit/>
          </a:bodyPr>
          <a:lstStyle/>
          <a:p>
            <a:pPr algn="ctr"/>
            <a:r>
              <a:rPr lang="en-US" dirty="0">
                <a:solidFill>
                  <a:schemeClr val="bg1"/>
                </a:solidFill>
                <a:latin typeface="Arial Black" panose="020B0A04020102020204" pitchFamily="34" charset="0"/>
              </a:rPr>
              <a:t>Conscious</a:t>
            </a:r>
          </a:p>
          <a:p>
            <a:pPr algn="ctr"/>
            <a:r>
              <a:rPr lang="en-US" dirty="0">
                <a:solidFill>
                  <a:schemeClr val="bg1"/>
                </a:solidFill>
                <a:latin typeface="Arial Black" panose="020B0A04020102020204" pitchFamily="34" charset="0"/>
              </a:rPr>
              <a:t>and Caring</a:t>
            </a:r>
          </a:p>
          <a:p>
            <a:pPr algn="ctr"/>
            <a:r>
              <a:rPr lang="en-US" dirty="0">
                <a:solidFill>
                  <a:schemeClr val="bg1"/>
                </a:solidFill>
                <a:latin typeface="Arial Black" panose="020B0A04020102020204" pitchFamily="34" charset="0"/>
              </a:rPr>
              <a:t>Emotional</a:t>
            </a:r>
          </a:p>
          <a:p>
            <a:pPr algn="ctr"/>
            <a:r>
              <a:rPr lang="en-US" dirty="0">
                <a:solidFill>
                  <a:schemeClr val="bg1"/>
                </a:solidFill>
                <a:latin typeface="Arial Black" panose="020B0A04020102020204" pitchFamily="34" charset="0"/>
              </a:rPr>
              <a:t>Self-Regulation </a:t>
            </a:r>
          </a:p>
          <a:p>
            <a:pPr algn="ctr"/>
            <a:endParaRPr lang="en-CA" dirty="0">
              <a:solidFill>
                <a:schemeClr val="bg1"/>
              </a:solidFill>
              <a:latin typeface="Arial Black" panose="020B0A04020102020204" pitchFamily="34" charset="0"/>
            </a:endParaRPr>
          </a:p>
        </p:txBody>
      </p:sp>
      <p:sp>
        <p:nvSpPr>
          <p:cNvPr id="8" name="TextBox 7"/>
          <p:cNvSpPr txBox="1"/>
          <p:nvPr/>
        </p:nvSpPr>
        <p:spPr>
          <a:xfrm>
            <a:off x="6391138" y="4610509"/>
            <a:ext cx="2163697" cy="923330"/>
          </a:xfrm>
          <a:prstGeom prst="rect">
            <a:avLst/>
          </a:prstGeom>
          <a:noFill/>
        </p:spPr>
        <p:txBody>
          <a:bodyPr wrap="square" rtlCol="0">
            <a:spAutoFit/>
          </a:bodyPr>
          <a:lstStyle/>
          <a:p>
            <a:pPr algn="ctr"/>
            <a:r>
              <a:rPr lang="en-CA" dirty="0">
                <a:solidFill>
                  <a:schemeClr val="bg1"/>
                </a:solidFill>
                <a:latin typeface="Arial Black" panose="020B0A04020102020204" pitchFamily="34" charset="0"/>
              </a:rPr>
              <a:t>Unconditional</a:t>
            </a:r>
          </a:p>
          <a:p>
            <a:pPr algn="ctr"/>
            <a:r>
              <a:rPr lang="en-CA" dirty="0">
                <a:solidFill>
                  <a:schemeClr val="bg1"/>
                </a:solidFill>
                <a:latin typeface="Arial Black" panose="020B0A04020102020204" pitchFamily="34" charset="0"/>
              </a:rPr>
              <a:t>Compassionate</a:t>
            </a:r>
          </a:p>
          <a:p>
            <a:pPr algn="ctr"/>
            <a:r>
              <a:rPr lang="en-CA" dirty="0">
                <a:solidFill>
                  <a:schemeClr val="bg1"/>
                </a:solidFill>
                <a:latin typeface="Arial Black" panose="020B0A04020102020204" pitchFamily="34" charset="0"/>
              </a:rPr>
              <a:t>Services</a:t>
            </a:r>
          </a:p>
        </p:txBody>
      </p:sp>
      <p:sp>
        <p:nvSpPr>
          <p:cNvPr id="9" name="TextBox 8"/>
          <p:cNvSpPr txBox="1"/>
          <p:nvPr/>
        </p:nvSpPr>
        <p:spPr>
          <a:xfrm>
            <a:off x="5286376" y="4114416"/>
            <a:ext cx="1209676" cy="536685"/>
          </a:xfrm>
          <a:prstGeom prst="rect">
            <a:avLst/>
          </a:prstGeom>
          <a:noFill/>
        </p:spPr>
        <p:txBody>
          <a:bodyPr wrap="square" rtlCol="0">
            <a:spAutoFit/>
          </a:bodyPr>
          <a:lstStyle/>
          <a:p>
            <a:pPr algn="ctr"/>
            <a:r>
              <a:rPr lang="en-CA" sz="1400" b="1" dirty="0">
                <a:latin typeface="Arial Narrow" panose="020B0606020202030204" pitchFamily="34" charset="0"/>
                <a:cs typeface="Arial" panose="020B0604020202020204" pitchFamily="34" charset="0"/>
              </a:rPr>
              <a:t>OPTIMAL </a:t>
            </a:r>
          </a:p>
          <a:p>
            <a:pPr algn="ctr"/>
            <a:r>
              <a:rPr lang="en-CA" sz="1400" b="1" dirty="0">
                <a:latin typeface="Arial Narrow" panose="020B0606020202030204" pitchFamily="34" charset="0"/>
                <a:cs typeface="Arial" panose="020B0604020202020204" pitchFamily="34" charset="0"/>
              </a:rPr>
              <a:t>SUPPORT</a:t>
            </a:r>
          </a:p>
        </p:txBody>
      </p:sp>
      <p:sp>
        <p:nvSpPr>
          <p:cNvPr id="10" name="Slide Number Placeholder 9"/>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6</a:t>
            </a:fld>
            <a:endParaRPr lang="en-CA" sz="1400" dirty="0">
              <a:solidFill>
                <a:prstClr val="black">
                  <a:tint val="75000"/>
                </a:prstClr>
              </a:solidFill>
            </a:endParaRPr>
          </a:p>
        </p:txBody>
      </p:sp>
    </p:spTree>
    <p:extLst>
      <p:ext uri="{BB962C8B-B14F-4D97-AF65-F5344CB8AC3E}">
        <p14:creationId xmlns:p14="http://schemas.microsoft.com/office/powerpoint/2010/main" val="3599721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793102" y="671804"/>
            <a:ext cx="10232861" cy="584775"/>
          </a:xfrm>
          <a:prstGeom prst="rect">
            <a:avLst/>
          </a:prstGeom>
          <a:noFill/>
        </p:spPr>
        <p:txBody>
          <a:bodyPr wrap="square" rtlCol="0">
            <a:spAutoFit/>
          </a:bodyPr>
          <a:lstStyle/>
          <a:p>
            <a:pPr marL="514350" indent="-514350" algn="just"/>
            <a:r>
              <a:rPr lang="en-CA" sz="3200" b="1" dirty="0">
                <a:ea typeface="Calibri"/>
                <a:cs typeface="Times New Roman"/>
              </a:rPr>
              <a:t>What My Symptoms Are Saying:</a:t>
            </a:r>
            <a:endParaRPr lang="en-CA" sz="3200"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8399"/>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60</a:t>
            </a:fld>
            <a:endParaRPr lang="en-CA" sz="1400" dirty="0">
              <a:solidFill>
                <a:prstClr val="black">
                  <a:tint val="75000"/>
                </a:prstClr>
              </a:solidFill>
            </a:endParaRPr>
          </a:p>
        </p:txBody>
      </p:sp>
      <p:sp>
        <p:nvSpPr>
          <p:cNvPr id="8" name="TextBox 7">
            <a:extLst>
              <a:ext uri="{FF2B5EF4-FFF2-40B4-BE49-F238E27FC236}">
                <a16:creationId xmlns:a16="http://schemas.microsoft.com/office/drawing/2014/main" id="{702DB074-1CF2-44E6-8EDF-52848E735B43}"/>
              </a:ext>
            </a:extLst>
          </p:cNvPr>
          <p:cNvSpPr txBox="1"/>
          <p:nvPr/>
        </p:nvSpPr>
        <p:spPr>
          <a:xfrm>
            <a:off x="882873" y="1614194"/>
            <a:ext cx="9422756" cy="3965263"/>
          </a:xfrm>
          <a:prstGeom prst="rect">
            <a:avLst/>
          </a:prstGeom>
          <a:solidFill>
            <a:schemeClr val="accent6">
              <a:lumMod val="50000"/>
            </a:schemeClr>
          </a:solidFill>
        </p:spPr>
        <p:txBody>
          <a:bodyPr wrap="square" rtlCol="0">
            <a:spAutoFit/>
          </a:bodyPr>
          <a:lstStyle/>
          <a:p>
            <a:pPr marL="457200" indent="-457200"/>
            <a:r>
              <a:rPr lang="en-CA" sz="2800" b="1" i="1" dirty="0">
                <a:solidFill>
                  <a:schemeClr val="bg1"/>
                </a:solidFill>
                <a:ea typeface="Calibri"/>
                <a:cs typeface="Times New Roman"/>
              </a:rPr>
              <a:t>“Even though I don’t control them, most of my behavioural</a:t>
            </a:r>
          </a:p>
          <a:p>
            <a:pPr marL="457200" indent="-457200"/>
            <a:r>
              <a:rPr lang="en-CA" sz="2800" b="1" i="1" dirty="0">
                <a:solidFill>
                  <a:schemeClr val="bg1"/>
                </a:solidFill>
                <a:ea typeface="Calibri"/>
                <a:cs typeface="Times New Roman"/>
              </a:rPr>
              <a:t>symptoms are messages to you.  My nervous system is asking </a:t>
            </a:r>
          </a:p>
          <a:p>
            <a:pPr marL="457200" indent="-457200"/>
            <a:r>
              <a:rPr lang="en-CA" sz="2800" b="1" i="1" dirty="0">
                <a:solidFill>
                  <a:schemeClr val="bg1"/>
                </a:solidFill>
                <a:ea typeface="Calibri"/>
                <a:cs typeface="Times New Roman"/>
              </a:rPr>
              <a:t>you for certain kinds of support to have its specific needs met.  </a:t>
            </a:r>
          </a:p>
          <a:p>
            <a:pPr marL="457200" indent="-457200"/>
            <a:r>
              <a:rPr lang="en-CA" sz="2800" b="1" i="1" dirty="0">
                <a:solidFill>
                  <a:schemeClr val="bg1"/>
                </a:solidFill>
                <a:ea typeface="Calibri"/>
                <a:cs typeface="Times New Roman"/>
              </a:rPr>
              <a:t>Please listen to what it is doing.  If you don’t, I can’t stop it</a:t>
            </a:r>
          </a:p>
          <a:p>
            <a:pPr marL="457200" indent="-457200"/>
            <a:r>
              <a:rPr lang="en-CA" sz="2800" b="1" i="1" dirty="0">
                <a:solidFill>
                  <a:schemeClr val="bg1"/>
                </a:solidFill>
                <a:ea typeface="Calibri"/>
                <a:cs typeface="Times New Roman"/>
              </a:rPr>
              <a:t>from becoming anxious and frightened.  And the main way </a:t>
            </a:r>
          </a:p>
          <a:p>
            <a:pPr marL="457200" indent="-457200"/>
            <a:r>
              <a:rPr lang="en-CA" sz="2800" b="1" i="1" dirty="0">
                <a:solidFill>
                  <a:schemeClr val="bg1"/>
                </a:solidFill>
                <a:ea typeface="Calibri"/>
                <a:cs typeface="Times New Roman"/>
              </a:rPr>
              <a:t>that it has learned to calm its fears is to get irritated, angry </a:t>
            </a:r>
          </a:p>
          <a:p>
            <a:pPr marL="457200" indent="-457200"/>
            <a:r>
              <a:rPr lang="en-CA" sz="2800" b="1" i="1" dirty="0">
                <a:solidFill>
                  <a:schemeClr val="bg1"/>
                </a:solidFill>
                <a:ea typeface="Calibri"/>
                <a:cs typeface="Times New Roman"/>
              </a:rPr>
              <a:t>and even aggressive.  I hate when it does that but the calm </a:t>
            </a:r>
          </a:p>
          <a:p>
            <a:pPr marL="457200" indent="-457200"/>
            <a:r>
              <a:rPr lang="en-CA" sz="2800" b="1" i="1" dirty="0">
                <a:solidFill>
                  <a:schemeClr val="bg1"/>
                </a:solidFill>
                <a:ea typeface="Calibri"/>
                <a:cs typeface="Times New Roman"/>
              </a:rPr>
              <a:t>that follows my aggression makes me feel normal again. </a:t>
            </a:r>
          </a:p>
          <a:p>
            <a:pPr marL="457200" indent="-457200"/>
            <a:r>
              <a:rPr lang="en-CA" sz="2800" b="1" i="1" dirty="0">
                <a:solidFill>
                  <a:schemeClr val="bg1"/>
                </a:solidFill>
                <a:ea typeface="Calibri"/>
                <a:cs typeface="Times New Roman"/>
              </a:rPr>
              <a:t>Please help me to find a better way.”</a:t>
            </a:r>
            <a:r>
              <a:rPr lang="en-CA" sz="2800" b="1" i="1" dirty="0">
                <a:solidFill>
                  <a:srgbClr val="9A4E15"/>
                </a:solidFill>
                <a:ea typeface="Calibri"/>
                <a:cs typeface="Times New Roman"/>
              </a:rPr>
              <a:t>   </a:t>
            </a:r>
            <a:endParaRPr lang="en-CA" sz="2400" i="1" dirty="0">
              <a:solidFill>
                <a:schemeClr val="bg1"/>
              </a:solidFill>
            </a:endParaRPr>
          </a:p>
        </p:txBody>
      </p:sp>
    </p:spTree>
    <p:extLst>
      <p:ext uri="{BB962C8B-B14F-4D97-AF65-F5344CB8AC3E}">
        <p14:creationId xmlns:p14="http://schemas.microsoft.com/office/powerpoint/2010/main" val="59291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63287"/>
            <a:ext cx="12192000" cy="7184573"/>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40297"/>
            <a:ext cx="1500873" cy="1116155"/>
          </a:xfrm>
          <a:prstGeom prst="rect">
            <a:avLst/>
          </a:prstGeom>
        </p:spPr>
      </p:pic>
      <p:sp>
        <p:nvSpPr>
          <p:cNvPr id="6" name="Slide Number Placeholder 5"/>
          <p:cNvSpPr>
            <a:spLocks noGrp="1"/>
          </p:cNvSpPr>
          <p:nvPr>
            <p:ph type="sldNum" sz="quarter" idx="12"/>
          </p:nvPr>
        </p:nvSpPr>
        <p:spPr>
          <a:xfrm>
            <a:off x="8737600" y="6356369"/>
            <a:ext cx="2649870" cy="365125"/>
          </a:xfrm>
        </p:spPr>
        <p:txBody>
          <a:bodyPr/>
          <a:lstStyle/>
          <a:p>
            <a:fld id="{AFE74BE6-3F01-4C25-9B60-2EB5994FEE56}" type="slidenum">
              <a:rPr lang="en-CA" sz="1400" smtClean="0">
                <a:solidFill>
                  <a:prstClr val="black">
                    <a:tint val="75000"/>
                  </a:prstClr>
                </a:solidFill>
              </a:rPr>
              <a:pPr/>
              <a:t>61</a:t>
            </a:fld>
            <a:endParaRPr lang="en-CA" sz="1400" dirty="0">
              <a:solidFill>
                <a:prstClr val="black">
                  <a:tint val="75000"/>
                </a:prstClr>
              </a:solidFill>
            </a:endParaRPr>
          </a:p>
        </p:txBody>
      </p:sp>
      <p:sp>
        <p:nvSpPr>
          <p:cNvPr id="8" name="Rectangle 7">
            <a:extLst>
              <a:ext uri="{FF2B5EF4-FFF2-40B4-BE49-F238E27FC236}">
                <a16:creationId xmlns:a16="http://schemas.microsoft.com/office/drawing/2014/main" id="{CE87A296-9716-4084-AC18-94ECC57CCE0E}"/>
              </a:ext>
            </a:extLst>
          </p:cNvPr>
          <p:cNvSpPr/>
          <p:nvPr/>
        </p:nvSpPr>
        <p:spPr>
          <a:xfrm>
            <a:off x="671804" y="1399592"/>
            <a:ext cx="10832958" cy="3282669"/>
          </a:xfrm>
          <a:prstGeom prst="rect">
            <a:avLst/>
          </a:prstGeom>
          <a:solidFill>
            <a:srgbClr val="9A4E15"/>
          </a:solidFill>
          <a:scene3d>
            <a:camera prst="orthographicFront"/>
            <a:lightRig rig="threePt" dir="t"/>
          </a:scene3d>
          <a:sp3d>
            <a:bevelT/>
          </a:sp3d>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l" rtl="0" eaLnBrk="1" latinLnBrk="0" hangingPunct="1">
              <a:spcBef>
                <a:spcPts val="0"/>
              </a:spcBef>
              <a:spcAft>
                <a:spcPts val="0"/>
              </a:spcAft>
            </a:pPr>
            <a:endParaRPr lang="en-CA" sz="3200" b="1" i="1" kern="1200" dirty="0">
              <a:solidFill>
                <a:srgbClr val="FFFFFF"/>
              </a:solidFill>
              <a:effectLst/>
              <a:latin typeface="Calibri" panose="020F0502020204030204" pitchFamily="34" charset="0"/>
              <a:ea typeface="+mn-ea"/>
              <a:cs typeface="+mn-cs"/>
            </a:endParaRPr>
          </a:p>
          <a:p>
            <a:pPr marL="0" algn="l" rtl="0" eaLnBrk="1" latinLnBrk="0" hangingPunct="1">
              <a:spcBef>
                <a:spcPts val="0"/>
              </a:spcBef>
              <a:spcAft>
                <a:spcPts val="0"/>
              </a:spcAft>
            </a:pPr>
            <a:r>
              <a:rPr lang="en-CA" sz="3200" b="1" i="1" kern="1200" dirty="0">
                <a:solidFill>
                  <a:srgbClr val="FFFFFF"/>
                </a:solidFill>
                <a:effectLst/>
                <a:latin typeface="Calibri" panose="020F0502020204030204" pitchFamily="34" charset="0"/>
                <a:ea typeface="+mn-ea"/>
                <a:cs typeface="+mn-cs"/>
              </a:rPr>
              <a:t>“A counterfeit peace exists when people supported are pacified, distracted, frightened or so tired of fighting that all appears to others to be calm.”</a:t>
            </a:r>
            <a:endParaRPr lang="en-CA" sz="3200" dirty="0">
              <a:effectLst/>
            </a:endParaRPr>
          </a:p>
          <a:p>
            <a:pPr marL="0" algn="l" rtl="0" eaLnBrk="1" latinLnBrk="0" hangingPunct="1">
              <a:spcBef>
                <a:spcPts val="0"/>
              </a:spcBef>
              <a:spcAft>
                <a:spcPts val="0"/>
              </a:spcAft>
            </a:pPr>
            <a:r>
              <a:rPr lang="en-CA" sz="2400" kern="1200" dirty="0">
                <a:solidFill>
                  <a:srgbClr val="FFFFFF"/>
                </a:solidFill>
                <a:effectLst/>
                <a:latin typeface="Calibri" panose="020F0502020204030204" pitchFamily="34" charset="0"/>
                <a:ea typeface="+mn-ea"/>
                <a:cs typeface="+mn-cs"/>
              </a:rPr>
              <a:t>					</a:t>
            </a:r>
            <a:r>
              <a:rPr lang="en-CA" sz="2000" kern="1200" dirty="0">
                <a:solidFill>
                  <a:srgbClr val="FFFFFF"/>
                </a:solidFill>
                <a:effectLst/>
                <a:latin typeface="Calibri" panose="020F0502020204030204" pitchFamily="34" charset="0"/>
                <a:ea typeface="+mn-ea"/>
                <a:cs typeface="+mn-cs"/>
              </a:rPr>
              <a:t>(Adapted from Claiborne, Wilson-</a:t>
            </a:r>
            <a:r>
              <a:rPr lang="en-CA" sz="2000" kern="1200" dirty="0" err="1">
                <a:solidFill>
                  <a:srgbClr val="FFFFFF"/>
                </a:solidFill>
                <a:effectLst/>
                <a:latin typeface="Calibri" panose="020F0502020204030204" pitchFamily="34" charset="0"/>
                <a:ea typeface="+mn-ea"/>
                <a:cs typeface="+mn-cs"/>
              </a:rPr>
              <a:t>Hartgrove</a:t>
            </a:r>
            <a:r>
              <a:rPr lang="en-CA" sz="2000" kern="1200" dirty="0">
                <a:solidFill>
                  <a:srgbClr val="FFFFFF"/>
                </a:solidFill>
                <a:effectLst/>
                <a:latin typeface="Calibri" panose="020F0502020204030204" pitchFamily="34" charset="0"/>
                <a:ea typeface="+mn-ea"/>
                <a:cs typeface="+mn-cs"/>
              </a:rPr>
              <a:t> &amp; Okoro.</a:t>
            </a:r>
            <a:endParaRPr lang="en-CA" sz="3200" dirty="0">
              <a:effectLst/>
            </a:endParaRPr>
          </a:p>
          <a:p>
            <a:pPr marL="0" algn="l" rtl="0" eaLnBrk="1" latinLnBrk="0" hangingPunct="1">
              <a:spcBef>
                <a:spcPts val="0"/>
              </a:spcBef>
              <a:spcAft>
                <a:spcPts val="0"/>
              </a:spcAft>
            </a:pPr>
            <a:r>
              <a:rPr lang="en-CA" sz="2000" kern="1200" dirty="0">
                <a:solidFill>
                  <a:srgbClr val="FFFFFF"/>
                </a:solidFill>
                <a:effectLst/>
                <a:latin typeface="Calibri" panose="020F0502020204030204" pitchFamily="34" charset="0"/>
                <a:ea typeface="+mn-ea"/>
                <a:cs typeface="+mn-cs"/>
              </a:rPr>
              <a:t>					(2012). </a:t>
            </a:r>
            <a:r>
              <a:rPr lang="en-CA" sz="2000" i="1" kern="1200" dirty="0">
                <a:solidFill>
                  <a:srgbClr val="FFFFFF"/>
                </a:solidFill>
                <a:effectLst/>
                <a:latin typeface="Calibri" panose="020F0502020204030204" pitchFamily="34" charset="0"/>
                <a:ea typeface="+mn-ea"/>
                <a:cs typeface="+mn-cs"/>
              </a:rPr>
              <a:t>Common Prayer, A Liturgy for Ordinary Rascals.)</a:t>
            </a:r>
            <a:r>
              <a:rPr lang="en-CA" sz="2400" i="1" kern="1200" dirty="0">
                <a:solidFill>
                  <a:srgbClr val="FFFFFF"/>
                </a:solidFill>
                <a:effectLst/>
                <a:latin typeface="Calibri" panose="020F0502020204030204" pitchFamily="34" charset="0"/>
                <a:ea typeface="+mn-ea"/>
                <a:cs typeface="+mn-cs"/>
              </a:rPr>
              <a:t>	</a:t>
            </a:r>
            <a:r>
              <a:rPr lang="en-CA" sz="3600" b="1" kern="1200" dirty="0">
                <a:solidFill>
                  <a:srgbClr val="FFFFFF"/>
                </a:solidFill>
                <a:effectLst/>
                <a:latin typeface="Calibri" panose="020F0502020204030204" pitchFamily="34" charset="0"/>
                <a:ea typeface="+mn-ea"/>
                <a:cs typeface="+mn-cs"/>
              </a:rPr>
              <a:t>  </a:t>
            </a:r>
            <a:r>
              <a:rPr lang="en-CA" sz="3200" b="1" i="1" dirty="0">
                <a:solidFill>
                  <a:schemeClr val="bg1"/>
                </a:solidFill>
              </a:rPr>
              <a:t> </a:t>
            </a:r>
          </a:p>
        </p:txBody>
      </p:sp>
    </p:spTree>
    <p:extLst>
      <p:ext uri="{BB962C8B-B14F-4D97-AF65-F5344CB8AC3E}">
        <p14:creationId xmlns:p14="http://schemas.microsoft.com/office/powerpoint/2010/main" val="36242613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67951"/>
            <a:ext cx="12192000" cy="7249886"/>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40297"/>
            <a:ext cx="1500873" cy="1116155"/>
          </a:xfrm>
          <a:prstGeom prst="rect">
            <a:avLst/>
          </a:prstGeom>
        </p:spPr>
      </p:pic>
      <p:sp>
        <p:nvSpPr>
          <p:cNvPr id="6" name="Slide Number Placeholder 5"/>
          <p:cNvSpPr>
            <a:spLocks noGrp="1"/>
          </p:cNvSpPr>
          <p:nvPr>
            <p:ph type="sldNum" sz="quarter" idx="12"/>
          </p:nvPr>
        </p:nvSpPr>
        <p:spPr>
          <a:xfrm>
            <a:off x="8737600" y="6356369"/>
            <a:ext cx="2649870" cy="365125"/>
          </a:xfrm>
        </p:spPr>
        <p:txBody>
          <a:bodyPr/>
          <a:lstStyle/>
          <a:p>
            <a:fld id="{AFE74BE6-3F01-4C25-9B60-2EB5994FEE56}" type="slidenum">
              <a:rPr lang="en-CA" sz="1400" smtClean="0">
                <a:solidFill>
                  <a:prstClr val="black">
                    <a:tint val="75000"/>
                  </a:prstClr>
                </a:solidFill>
              </a:rPr>
              <a:pPr/>
              <a:t>62</a:t>
            </a:fld>
            <a:endParaRPr lang="en-CA" sz="1400" dirty="0">
              <a:solidFill>
                <a:prstClr val="black">
                  <a:tint val="75000"/>
                </a:prstClr>
              </a:solidFill>
            </a:endParaRPr>
          </a:p>
        </p:txBody>
      </p:sp>
      <p:sp>
        <p:nvSpPr>
          <p:cNvPr id="7" name="TextBox 1">
            <a:extLst>
              <a:ext uri="{FF2B5EF4-FFF2-40B4-BE49-F238E27FC236}">
                <a16:creationId xmlns:a16="http://schemas.microsoft.com/office/drawing/2014/main" id="{1CEED708-0E59-4B20-92E9-15571A62E0FA}"/>
              </a:ext>
            </a:extLst>
          </p:cNvPr>
          <p:cNvSpPr txBox="1"/>
          <p:nvPr/>
        </p:nvSpPr>
        <p:spPr>
          <a:xfrm>
            <a:off x="734390" y="501548"/>
            <a:ext cx="10514426" cy="49245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dirty="0"/>
              <a:t>Through Substantial and Sustainable Supporters’ &amp; Leaders’:</a:t>
            </a:r>
          </a:p>
          <a:p>
            <a:endParaRPr lang="en-US" sz="2000" dirty="0"/>
          </a:p>
          <a:p>
            <a:pPr lvl="2">
              <a:buFont typeface="Arial" pitchFamily="34" charset="0"/>
              <a:buChar char="•"/>
            </a:pPr>
            <a:r>
              <a:rPr lang="en-US" sz="3600" dirty="0"/>
              <a:t>	</a:t>
            </a:r>
            <a:r>
              <a:rPr lang="en-US" sz="3200" dirty="0"/>
              <a:t>Training in Evidence Based Best Practices;</a:t>
            </a:r>
          </a:p>
          <a:p>
            <a:pPr lvl="2">
              <a:buFont typeface="Arial" pitchFamily="34" charset="0"/>
              <a:buChar char="•"/>
            </a:pPr>
            <a:r>
              <a:rPr lang="en-US" sz="3200" dirty="0"/>
              <a:t>        Development in Conscious Self-regulation;</a:t>
            </a:r>
          </a:p>
          <a:p>
            <a:pPr lvl="2"/>
            <a:endParaRPr lang="en-US" sz="3200" dirty="0"/>
          </a:p>
          <a:p>
            <a:pPr lvl="2" algn="ctr"/>
            <a:r>
              <a:rPr lang="en-US" sz="3200" dirty="0"/>
              <a:t>Resulting in Competence &amp; Commitment – </a:t>
            </a:r>
          </a:p>
          <a:p>
            <a:pPr lvl="2" algn="ctr"/>
            <a:r>
              <a:rPr lang="en-US" sz="3200" dirty="0"/>
              <a:t> </a:t>
            </a:r>
            <a:endParaRPr lang="en-US" sz="3600" dirty="0"/>
          </a:p>
          <a:p>
            <a:pPr lvl="2" algn="ctr"/>
            <a:r>
              <a:rPr lang="en-US" sz="3200" dirty="0"/>
              <a:t>People Supported</a:t>
            </a:r>
          </a:p>
          <a:p>
            <a:pPr lvl="2" algn="ctr"/>
            <a:r>
              <a:rPr lang="en-US" sz="3200" b="1" dirty="0">
                <a:solidFill>
                  <a:srgbClr val="9A4E15"/>
                </a:solidFill>
              </a:rPr>
              <a:t>Will</a:t>
            </a:r>
          </a:p>
          <a:p>
            <a:pPr algn="ctr"/>
            <a:r>
              <a:rPr lang="en-CA" sz="3200" dirty="0"/>
              <a:t>Live to Their Fullest Mind, Body and Spiritual Potential.</a:t>
            </a:r>
          </a:p>
        </p:txBody>
      </p:sp>
    </p:spTree>
    <p:extLst>
      <p:ext uri="{BB962C8B-B14F-4D97-AF65-F5344CB8AC3E}">
        <p14:creationId xmlns:p14="http://schemas.microsoft.com/office/powerpoint/2010/main" val="1170983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90;g26c702a11f4_0_21">
            <a:extLst>
              <a:ext uri="{FF2B5EF4-FFF2-40B4-BE49-F238E27FC236}">
                <a16:creationId xmlns:a16="http://schemas.microsoft.com/office/drawing/2014/main" id="{9BB39A3D-F2EF-F189-69D3-B35CFD8BC4B0}"/>
              </a:ext>
            </a:extLst>
          </p:cNvPr>
          <p:cNvSpPr/>
          <p:nvPr/>
        </p:nvSpPr>
        <p:spPr>
          <a:xfrm>
            <a:off x="0" y="0"/>
            <a:ext cx="12188061" cy="6858000"/>
          </a:xfrm>
          <a:prstGeom prst="rect">
            <a:avLst/>
          </a:prstGeom>
          <a:gradFill>
            <a:gsLst>
              <a:gs pos="0">
                <a:srgbClr val="FFFFFF"/>
              </a:gs>
              <a:gs pos="35000">
                <a:srgbClr val="FFFFFF"/>
              </a:gs>
              <a:gs pos="100000">
                <a:srgbClr val="D5DAC4"/>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800" dirty="0">
                <a:solidFill>
                  <a:schemeClr val="lt1"/>
                </a:solidFill>
                <a:latin typeface="Calibri"/>
                <a:ea typeface="Calibri"/>
                <a:cs typeface="Calibri"/>
                <a:sym typeface="Calibri"/>
              </a:rPr>
              <a:t>January 11, 2016</a:t>
            </a:r>
            <a:endParaRPr dirty="0"/>
          </a:p>
        </p:txBody>
      </p:sp>
      <p:pic>
        <p:nvPicPr>
          <p:cNvPr id="7" name="Google Shape;294;g26c702a11f4_0_21">
            <a:extLst>
              <a:ext uri="{FF2B5EF4-FFF2-40B4-BE49-F238E27FC236}">
                <a16:creationId xmlns:a16="http://schemas.microsoft.com/office/drawing/2014/main" id="{6ED7B0CF-A249-FF40-5871-D56EF8BA33D9}"/>
              </a:ext>
            </a:extLst>
          </p:cNvPr>
          <p:cNvPicPr preferRelativeResize="0"/>
          <p:nvPr/>
        </p:nvPicPr>
        <p:blipFill rotWithShape="1">
          <a:blip r:embed="rId2">
            <a:alphaModFix/>
          </a:blip>
          <a:srcRect/>
          <a:stretch/>
        </p:blipFill>
        <p:spPr>
          <a:xfrm>
            <a:off x="10477113" y="5229664"/>
            <a:ext cx="1500874" cy="1116156"/>
          </a:xfrm>
          <a:prstGeom prst="rect">
            <a:avLst/>
          </a:prstGeom>
          <a:noFill/>
          <a:ln>
            <a:noFill/>
          </a:ln>
        </p:spPr>
      </p:pic>
      <p:sp>
        <p:nvSpPr>
          <p:cNvPr id="2" name="Slide Number Placeholder 1">
            <a:extLst>
              <a:ext uri="{FF2B5EF4-FFF2-40B4-BE49-F238E27FC236}">
                <a16:creationId xmlns:a16="http://schemas.microsoft.com/office/drawing/2014/main" id="{C576416C-A594-6A94-2F33-EB1C21094E4D}"/>
              </a:ext>
            </a:extLst>
          </p:cNvPr>
          <p:cNvSpPr>
            <a:spLocks noGrp="1"/>
          </p:cNvSpPr>
          <p:nvPr>
            <p:ph type="sldNum" sz="quarter" idx="12"/>
          </p:nvPr>
        </p:nvSpPr>
        <p:spPr/>
        <p:txBody>
          <a:bodyPr/>
          <a:lstStyle/>
          <a:p>
            <a:fld id="{AFE74BE6-3F01-4C25-9B60-2EB5994FEE56}" type="slidenum">
              <a:rPr lang="en-CA" smtClean="0">
                <a:solidFill>
                  <a:prstClr val="black">
                    <a:tint val="75000"/>
                  </a:prstClr>
                </a:solidFill>
              </a:rPr>
              <a:pPr/>
              <a:t>63</a:t>
            </a:fld>
            <a:endParaRPr lang="en-CA" dirty="0">
              <a:solidFill>
                <a:prstClr val="black">
                  <a:tint val="75000"/>
                </a:prstClr>
              </a:solidFill>
            </a:endParaRPr>
          </a:p>
        </p:txBody>
      </p:sp>
      <p:sp>
        <p:nvSpPr>
          <p:cNvPr id="5" name="Rectangle 4">
            <a:extLst>
              <a:ext uri="{FF2B5EF4-FFF2-40B4-BE49-F238E27FC236}">
                <a16:creationId xmlns:a16="http://schemas.microsoft.com/office/drawing/2014/main" id="{965EB2D3-BFEA-CC96-E039-CCC19E647769}"/>
              </a:ext>
            </a:extLst>
          </p:cNvPr>
          <p:cNvSpPr/>
          <p:nvPr/>
        </p:nvSpPr>
        <p:spPr>
          <a:xfrm>
            <a:off x="765313" y="1654691"/>
            <a:ext cx="10817087" cy="3046988"/>
          </a:xfrm>
          <a:prstGeom prst="rect">
            <a:avLst/>
          </a:prstGeom>
        </p:spPr>
        <p:txBody>
          <a:bodyPr wrap="square">
            <a:spAutoFit/>
          </a:bodyPr>
          <a:lstStyle/>
          <a:p>
            <a:pPr algn="ctr"/>
            <a:r>
              <a:rPr lang="en-US" sz="3200" dirty="0">
                <a:latin typeface="Arial" panose="020B0604020202020204" pitchFamily="34" charset="0"/>
                <a:cs typeface="Arial" panose="020B0604020202020204" pitchFamily="34" charset="0"/>
              </a:rPr>
              <a:t>QAM Compliant Services for people with IDD and Symptoms of ASA are significantly and measurable more effective when combined with Conscious Care and Support type services.</a:t>
            </a:r>
          </a:p>
          <a:p>
            <a:endParaRPr lang="en-US"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(Reference CCS Independent Research, 2016)</a:t>
            </a:r>
            <a:endParaRPr lang="en-CA"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86185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90;g26c702a11f4_0_21">
            <a:extLst>
              <a:ext uri="{FF2B5EF4-FFF2-40B4-BE49-F238E27FC236}">
                <a16:creationId xmlns:a16="http://schemas.microsoft.com/office/drawing/2014/main" id="{90625311-7F4A-5D81-6BCA-20E1010BB0BC}"/>
              </a:ext>
            </a:extLst>
          </p:cNvPr>
          <p:cNvSpPr/>
          <p:nvPr/>
        </p:nvSpPr>
        <p:spPr>
          <a:xfrm>
            <a:off x="3939" y="0"/>
            <a:ext cx="12188061" cy="6994506"/>
          </a:xfrm>
          <a:prstGeom prst="rect">
            <a:avLst/>
          </a:prstGeom>
          <a:gradFill>
            <a:gsLst>
              <a:gs pos="0">
                <a:srgbClr val="FFFFFF"/>
              </a:gs>
              <a:gs pos="35000">
                <a:srgbClr val="FFFFFF"/>
              </a:gs>
              <a:gs pos="100000">
                <a:srgbClr val="D5DAC4"/>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800" dirty="0">
                <a:solidFill>
                  <a:schemeClr val="lt1"/>
                </a:solidFill>
                <a:latin typeface="Calibri"/>
                <a:ea typeface="Calibri"/>
                <a:cs typeface="Calibri"/>
                <a:sym typeface="Calibri"/>
              </a:rPr>
              <a:t>January 11, 2016</a:t>
            </a:r>
            <a:endParaRPr dirty="0"/>
          </a:p>
        </p:txBody>
      </p:sp>
      <p:pic>
        <p:nvPicPr>
          <p:cNvPr id="5" name="Google Shape;294;g26c702a11f4_0_21">
            <a:extLst>
              <a:ext uri="{FF2B5EF4-FFF2-40B4-BE49-F238E27FC236}">
                <a16:creationId xmlns:a16="http://schemas.microsoft.com/office/drawing/2014/main" id="{E68352CA-8CB3-0893-4274-225E52C2036F}"/>
              </a:ext>
            </a:extLst>
          </p:cNvPr>
          <p:cNvPicPr preferRelativeResize="0"/>
          <p:nvPr/>
        </p:nvPicPr>
        <p:blipFill rotWithShape="1">
          <a:blip r:embed="rId2">
            <a:alphaModFix/>
          </a:blip>
          <a:srcRect/>
          <a:stretch/>
        </p:blipFill>
        <p:spPr>
          <a:xfrm>
            <a:off x="10477113" y="5229664"/>
            <a:ext cx="1500874" cy="1116156"/>
          </a:xfrm>
          <a:prstGeom prst="rect">
            <a:avLst/>
          </a:prstGeom>
          <a:noFill/>
          <a:ln>
            <a:noFill/>
          </a:ln>
        </p:spPr>
      </p:pic>
      <p:sp>
        <p:nvSpPr>
          <p:cNvPr id="2" name="Slide Number Placeholder 1">
            <a:extLst>
              <a:ext uri="{FF2B5EF4-FFF2-40B4-BE49-F238E27FC236}">
                <a16:creationId xmlns:a16="http://schemas.microsoft.com/office/drawing/2014/main" id="{69F16E20-7BFB-6BA4-AB30-3863269BC320}"/>
              </a:ext>
            </a:extLst>
          </p:cNvPr>
          <p:cNvSpPr>
            <a:spLocks noGrp="1"/>
          </p:cNvSpPr>
          <p:nvPr>
            <p:ph type="sldNum" sz="quarter" idx="12"/>
          </p:nvPr>
        </p:nvSpPr>
        <p:spPr>
          <a:xfrm>
            <a:off x="8737600" y="6356369"/>
            <a:ext cx="2593009" cy="365125"/>
          </a:xfrm>
        </p:spPr>
        <p:txBody>
          <a:bodyPr/>
          <a:lstStyle/>
          <a:p>
            <a:fld id="{AFE74BE6-3F01-4C25-9B60-2EB5994FEE56}" type="slidenum">
              <a:rPr lang="en-CA" smtClean="0">
                <a:solidFill>
                  <a:prstClr val="black">
                    <a:tint val="75000"/>
                  </a:prstClr>
                </a:solidFill>
              </a:rPr>
              <a:pPr/>
              <a:t>64</a:t>
            </a:fld>
            <a:endParaRPr lang="en-CA" dirty="0">
              <a:solidFill>
                <a:prstClr val="black">
                  <a:tint val="75000"/>
                </a:prstClr>
              </a:solidFill>
            </a:endParaRPr>
          </a:p>
        </p:txBody>
      </p:sp>
      <p:sp>
        <p:nvSpPr>
          <p:cNvPr id="3" name="TextBox 2">
            <a:extLst>
              <a:ext uri="{FF2B5EF4-FFF2-40B4-BE49-F238E27FC236}">
                <a16:creationId xmlns:a16="http://schemas.microsoft.com/office/drawing/2014/main" id="{FA5E1335-A694-5C9B-968B-9C4F9C954B8D}"/>
              </a:ext>
            </a:extLst>
          </p:cNvPr>
          <p:cNvSpPr txBox="1"/>
          <p:nvPr/>
        </p:nvSpPr>
        <p:spPr>
          <a:xfrm>
            <a:off x="716965" y="894071"/>
            <a:ext cx="11012129" cy="4897751"/>
          </a:xfrm>
          <a:prstGeom prst="rect">
            <a:avLst/>
          </a:prstGeom>
          <a:noFill/>
        </p:spPr>
        <p:txBody>
          <a:bodyPr wrap="square" rtlCol="0">
            <a:spAutoFit/>
          </a:bodyPr>
          <a:lstStyle/>
          <a:p>
            <a:pPr algn="just"/>
            <a:endParaRPr lang="en-US" sz="1200" dirty="0"/>
          </a:p>
          <a:p>
            <a:pPr algn="ctr"/>
            <a:r>
              <a:rPr lang="en-US" sz="4000" b="1" dirty="0">
                <a:solidFill>
                  <a:srgbClr val="797805"/>
                </a:solidFill>
                <a:latin typeface="Arial Black" panose="020B0A04020102020204" pitchFamily="34" charset="0"/>
              </a:rPr>
              <a:t>The Autism Enigma</a:t>
            </a:r>
          </a:p>
          <a:p>
            <a:pPr algn="ctr"/>
            <a:endParaRPr lang="en-US" sz="2000" b="1" dirty="0">
              <a:solidFill>
                <a:srgbClr val="797805"/>
              </a:solidFill>
              <a:latin typeface="Arial Black" panose="020B0A04020102020204" pitchFamily="34" charset="0"/>
            </a:endParaRPr>
          </a:p>
          <a:p>
            <a:pPr algn="ctr"/>
            <a:r>
              <a:rPr lang="en-US" sz="4000" b="1" dirty="0">
                <a:solidFill>
                  <a:srgbClr val="797805"/>
                </a:solidFill>
                <a:latin typeface="Arial Black" panose="020B0A04020102020204" pitchFamily="34" charset="0"/>
              </a:rPr>
              <a:t>The Nature of Things</a:t>
            </a:r>
          </a:p>
          <a:p>
            <a:pPr marL="285750" indent="-285750" algn="just">
              <a:buFont typeface="Arial" panose="020B0604020202020204" pitchFamily="34" charset="0"/>
              <a:buChar char="•"/>
            </a:pPr>
            <a:endParaRPr lang="en-US" sz="1200" b="1" dirty="0">
              <a:solidFill>
                <a:srgbClr val="797805"/>
              </a:solidFill>
            </a:endParaRPr>
          </a:p>
          <a:p>
            <a:pPr algn="ctr"/>
            <a:endParaRPr lang="en-US" sz="2800" b="1" dirty="0">
              <a:solidFill>
                <a:srgbClr val="797805"/>
              </a:solidFill>
            </a:endParaRPr>
          </a:p>
          <a:p>
            <a:pPr algn="ctr"/>
            <a:r>
              <a:rPr lang="en-US" sz="3200" b="1" dirty="0">
                <a:solidFill>
                  <a:srgbClr val="797805"/>
                </a:solidFill>
                <a:latin typeface="Arial Black" panose="020B0A04020102020204" pitchFamily="34" charset="0"/>
              </a:rPr>
              <a:t>Video</a:t>
            </a:r>
          </a:p>
          <a:p>
            <a:pPr marL="285750" indent="-285750" algn="just">
              <a:buFont typeface="Arial" panose="020B0604020202020204" pitchFamily="34" charset="0"/>
              <a:buChar char="•"/>
            </a:pPr>
            <a:endParaRPr lang="en-US" sz="1200" b="1" dirty="0">
              <a:solidFill>
                <a:srgbClr val="797805"/>
              </a:solidFill>
            </a:endParaRPr>
          </a:p>
          <a:p>
            <a:pPr algn="ctr"/>
            <a:endParaRPr lang="en-US" sz="1200" b="1" dirty="0">
              <a:solidFill>
                <a:srgbClr val="797805"/>
              </a:solidFill>
            </a:endParaRPr>
          </a:p>
          <a:p>
            <a:pPr algn="ctr">
              <a:lnSpc>
                <a:spcPct val="150000"/>
              </a:lnSpc>
            </a:pPr>
            <a:r>
              <a:rPr lang="en-US" sz="2400" b="1" dirty="0">
                <a:solidFill>
                  <a:srgbClr val="797805"/>
                </a:solidFill>
                <a:latin typeface="Arial Black" panose="020B0A04020102020204" pitchFamily="34" charset="0"/>
              </a:rPr>
              <a:t>The importance of GI Health to Enhance the                       Quality of Life of People with IDD and                                  Prevent Challenging Moods and Behaviours</a:t>
            </a:r>
            <a:endParaRPr lang="en-CA" sz="2400" b="1" dirty="0">
              <a:solidFill>
                <a:srgbClr val="797805"/>
              </a:solidFill>
              <a:latin typeface="Arial Black" panose="020B0A04020102020204" pitchFamily="34" charset="0"/>
            </a:endParaRPr>
          </a:p>
        </p:txBody>
      </p:sp>
    </p:spTree>
    <p:extLst>
      <p:ext uri="{BB962C8B-B14F-4D97-AF65-F5344CB8AC3E}">
        <p14:creationId xmlns:p14="http://schemas.microsoft.com/office/powerpoint/2010/main" val="3218765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1"/>
            <a:ext cx="12192000" cy="6858000"/>
          </a:xfrm>
          <a:prstGeom prst="rect">
            <a:avLst/>
          </a:prstGeom>
          <a:gradFill flip="none" rotWithShape="1">
            <a:gsLst>
              <a:gs pos="0">
                <a:schemeClr val="accent3">
                  <a:lumMod val="0"/>
                  <a:lumOff val="100000"/>
                </a:schemeClr>
              </a:gs>
              <a:gs pos="60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TextBox 2"/>
          <p:cNvSpPr txBox="1"/>
          <p:nvPr/>
        </p:nvSpPr>
        <p:spPr>
          <a:xfrm>
            <a:off x="409902" y="2"/>
            <a:ext cx="11387959" cy="1220847"/>
          </a:xfrm>
          <a:prstGeom prst="rect">
            <a:avLst/>
          </a:prstGeom>
          <a:noFill/>
        </p:spPr>
        <p:txBody>
          <a:bodyPr wrap="square" rtlCol="0">
            <a:spAutoFit/>
          </a:bodyPr>
          <a:lstStyle/>
          <a:p>
            <a:pPr marL="742950" indent="-742950" algn="ctr">
              <a:lnSpc>
                <a:spcPts val="2200"/>
              </a:lnSpc>
            </a:pPr>
            <a:endParaRPr lang="en-CA" sz="3600" b="1" dirty="0"/>
          </a:p>
          <a:p>
            <a:pPr marL="742950" indent="-742950" algn="ctr">
              <a:lnSpc>
                <a:spcPts val="2200"/>
              </a:lnSpc>
            </a:pPr>
            <a:endParaRPr lang="en-CA" sz="3600" b="1" dirty="0"/>
          </a:p>
          <a:p>
            <a:pPr marL="742950" indent="-742950" algn="ctr">
              <a:lnSpc>
                <a:spcPts val="2200"/>
              </a:lnSpc>
            </a:pPr>
            <a:r>
              <a:rPr lang="en-CA" sz="3600" b="1" dirty="0"/>
              <a:t>Facts About Autism and Other Developmental Disabilities</a:t>
            </a:r>
          </a:p>
          <a:p>
            <a:pPr marL="742950" indent="-742950" algn="ctr">
              <a:lnSpc>
                <a:spcPts val="2200"/>
              </a:lnSpc>
            </a:pPr>
            <a:endParaRPr lang="en-CA" sz="3600" b="1" dirty="0"/>
          </a:p>
        </p:txBody>
      </p:sp>
      <p:sp>
        <p:nvSpPr>
          <p:cNvPr id="4" name="TextBox 3"/>
          <p:cNvSpPr txBox="1"/>
          <p:nvPr/>
        </p:nvSpPr>
        <p:spPr>
          <a:xfrm>
            <a:off x="4301947" y="1607002"/>
            <a:ext cx="5696607" cy="707886"/>
          </a:xfrm>
          <a:prstGeom prst="rect">
            <a:avLst/>
          </a:prstGeom>
          <a:noFill/>
          <a:ln>
            <a:noFill/>
          </a:ln>
          <a:effectLst/>
        </p:spPr>
        <p:txBody>
          <a:bodyPr wrap="square" rtlCol="0">
            <a:spAutoFit/>
          </a:bodyPr>
          <a:lstStyle/>
          <a:p>
            <a:pPr lvl="0">
              <a:lnSpc>
                <a:spcPts val="2400"/>
              </a:lnSpc>
            </a:pPr>
            <a:r>
              <a:rPr lang="en-CA" sz="2400" i="1" dirty="0"/>
              <a:t>The American Academy of Pediatrics dedicated to the health of all children.</a:t>
            </a:r>
          </a:p>
        </p:txBody>
      </p:sp>
      <p:pic>
        <p:nvPicPr>
          <p:cNvPr id="5122" name="Picture 2" descr="http://www.babyledweaningblog.com/wp-content/uploads/2011/03/circl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49441" y="1272474"/>
            <a:ext cx="1410465" cy="132913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09901" y="5566024"/>
            <a:ext cx="11603423" cy="707886"/>
          </a:xfrm>
          <a:prstGeom prst="rect">
            <a:avLst/>
          </a:prstGeom>
          <a:noFill/>
          <a:ln>
            <a:noFill/>
          </a:ln>
          <a:effectLst/>
        </p:spPr>
        <p:txBody>
          <a:bodyPr wrap="square" rtlCol="0">
            <a:spAutoFit/>
          </a:bodyPr>
          <a:lstStyle/>
          <a:p>
            <a:pPr lvl="0">
              <a:lnSpc>
                <a:spcPts val="2400"/>
              </a:lnSpc>
            </a:pPr>
            <a:r>
              <a:rPr lang="en-CA" sz="2000" dirty="0"/>
              <a:t>(Buie, T., Harvard Medical School – Professional of the Year, Autism Society of America, 2009).  Reference: Evaluation, Diagnosis and Treatment of Gastrointestinal Disorders in Individuals with ASD; A Consensus Report.</a:t>
            </a:r>
            <a:endParaRPr lang="en-CA" sz="2400" dirty="0"/>
          </a:p>
        </p:txBody>
      </p:sp>
      <p:sp>
        <p:nvSpPr>
          <p:cNvPr id="5" name="TextBox 4"/>
          <p:cNvSpPr txBox="1"/>
          <p:nvPr/>
        </p:nvSpPr>
        <p:spPr>
          <a:xfrm>
            <a:off x="1262108" y="2855997"/>
            <a:ext cx="9667783" cy="2308324"/>
          </a:xfrm>
          <a:prstGeom prst="rect">
            <a:avLst/>
          </a:prstGeom>
          <a:solidFill>
            <a:srgbClr val="9A4E15"/>
          </a:solidFill>
        </p:spPr>
        <p:txBody>
          <a:bodyPr wrap="square" rtlCol="0">
            <a:spAutoFit/>
          </a:bodyPr>
          <a:lstStyle/>
          <a:p>
            <a:pPr lvl="0" algn="just"/>
            <a:r>
              <a:rPr lang="en-CA" sz="2400" b="1" dirty="0">
                <a:solidFill>
                  <a:schemeClr val="bg1"/>
                </a:solidFill>
              </a:rPr>
              <a:t>“Autism </a:t>
            </a:r>
            <a:r>
              <a:rPr lang="en-CA" sz="2400" b="1" u="sng" dirty="0">
                <a:solidFill>
                  <a:schemeClr val="bg1"/>
                </a:solidFill>
              </a:rPr>
              <a:t>behaviours</a:t>
            </a:r>
            <a:r>
              <a:rPr lang="en-CA" sz="2400" b="1" dirty="0">
                <a:solidFill>
                  <a:schemeClr val="bg1"/>
                </a:solidFill>
              </a:rPr>
              <a:t> have been adopted as unofficial criteria in the assessment of Autism, but there is </a:t>
            </a:r>
            <a:r>
              <a:rPr lang="en-CA" sz="2400" b="1" u="sng" dirty="0">
                <a:solidFill>
                  <a:schemeClr val="bg1"/>
                </a:solidFill>
              </a:rPr>
              <a:t>no evidence</a:t>
            </a:r>
            <a:r>
              <a:rPr lang="en-CA" sz="2400" b="1" dirty="0">
                <a:solidFill>
                  <a:schemeClr val="bg1"/>
                </a:solidFill>
              </a:rPr>
              <a:t> supporting the attribution of behaviours such as head banging, aggression and night waking to the pathophysiology of Autism. Parents and supporters should be aware that these </a:t>
            </a:r>
            <a:r>
              <a:rPr lang="en-CA" sz="2400" b="1" dirty="0">
                <a:highlight>
                  <a:srgbClr val="FFFF00"/>
                </a:highlight>
              </a:rPr>
              <a:t>maybe the primary or sole symptom of underlying (bio) medical conditions.” (Buie et al, 2010)</a:t>
            </a:r>
          </a:p>
        </p:txBody>
      </p:sp>
      <p:sp>
        <p:nvSpPr>
          <p:cNvPr id="10" name="Slide Number Placeholder 9"/>
          <p:cNvSpPr>
            <a:spLocks noGrp="1"/>
          </p:cNvSpPr>
          <p:nvPr>
            <p:ph type="sldNum" sz="quarter" idx="12"/>
          </p:nvPr>
        </p:nvSpPr>
        <p:spPr/>
        <p:txBody>
          <a:bodyPr/>
          <a:lstStyle/>
          <a:p>
            <a:fld id="{AFE74BE6-3F01-4C25-9B60-2EB5994FEE56}" type="slidenum">
              <a:rPr lang="en-CA" sz="1400" smtClean="0"/>
              <a:pPr/>
              <a:t>7</a:t>
            </a:fld>
            <a:endParaRPr lang="en-CA" sz="1400" dirty="0"/>
          </a:p>
        </p:txBody>
      </p:sp>
    </p:spTree>
    <p:extLst>
      <p:ext uri="{BB962C8B-B14F-4D97-AF65-F5344CB8AC3E}">
        <p14:creationId xmlns:p14="http://schemas.microsoft.com/office/powerpoint/2010/main" val="1392077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90;g26c702a11f4_0_21">
            <a:extLst>
              <a:ext uri="{FF2B5EF4-FFF2-40B4-BE49-F238E27FC236}">
                <a16:creationId xmlns:a16="http://schemas.microsoft.com/office/drawing/2014/main" id="{90625311-7F4A-5D81-6BCA-20E1010BB0BC}"/>
              </a:ext>
            </a:extLst>
          </p:cNvPr>
          <p:cNvSpPr/>
          <p:nvPr/>
        </p:nvSpPr>
        <p:spPr>
          <a:xfrm>
            <a:off x="0" y="0"/>
            <a:ext cx="12188061" cy="6858000"/>
          </a:xfrm>
          <a:prstGeom prst="rect">
            <a:avLst/>
          </a:prstGeom>
          <a:gradFill>
            <a:gsLst>
              <a:gs pos="0">
                <a:srgbClr val="FFFFFF"/>
              </a:gs>
              <a:gs pos="35000">
                <a:srgbClr val="FFFFFF"/>
              </a:gs>
              <a:gs pos="100000">
                <a:srgbClr val="D5DAC4"/>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800" dirty="0">
                <a:solidFill>
                  <a:schemeClr val="lt1"/>
                </a:solidFill>
                <a:latin typeface="Calibri"/>
                <a:ea typeface="Calibri"/>
                <a:cs typeface="Calibri"/>
                <a:sym typeface="Calibri"/>
              </a:rPr>
              <a:t>January 11, 2016</a:t>
            </a:r>
            <a:endParaRPr dirty="0"/>
          </a:p>
        </p:txBody>
      </p:sp>
      <p:pic>
        <p:nvPicPr>
          <p:cNvPr id="5" name="Google Shape;294;g26c702a11f4_0_21">
            <a:extLst>
              <a:ext uri="{FF2B5EF4-FFF2-40B4-BE49-F238E27FC236}">
                <a16:creationId xmlns:a16="http://schemas.microsoft.com/office/drawing/2014/main" id="{E68352CA-8CB3-0893-4274-225E52C2036F}"/>
              </a:ext>
            </a:extLst>
          </p:cNvPr>
          <p:cNvPicPr preferRelativeResize="0"/>
          <p:nvPr/>
        </p:nvPicPr>
        <p:blipFill rotWithShape="1">
          <a:blip r:embed="rId2">
            <a:alphaModFix/>
          </a:blip>
          <a:srcRect/>
          <a:stretch/>
        </p:blipFill>
        <p:spPr>
          <a:xfrm>
            <a:off x="10477113" y="5229664"/>
            <a:ext cx="1500874" cy="1116156"/>
          </a:xfrm>
          <a:prstGeom prst="rect">
            <a:avLst/>
          </a:prstGeom>
          <a:noFill/>
          <a:ln>
            <a:noFill/>
          </a:ln>
        </p:spPr>
      </p:pic>
      <p:sp>
        <p:nvSpPr>
          <p:cNvPr id="2" name="Slide Number Placeholder 1">
            <a:extLst>
              <a:ext uri="{FF2B5EF4-FFF2-40B4-BE49-F238E27FC236}">
                <a16:creationId xmlns:a16="http://schemas.microsoft.com/office/drawing/2014/main" id="{69F16E20-7BFB-6BA4-AB30-3863269BC320}"/>
              </a:ext>
            </a:extLst>
          </p:cNvPr>
          <p:cNvSpPr>
            <a:spLocks noGrp="1"/>
          </p:cNvSpPr>
          <p:nvPr>
            <p:ph type="sldNum" sz="quarter" idx="12"/>
          </p:nvPr>
        </p:nvSpPr>
        <p:spPr/>
        <p:txBody>
          <a:bodyPr/>
          <a:lstStyle/>
          <a:p>
            <a:fld id="{AFE74BE6-3F01-4C25-9B60-2EB5994FEE56}" type="slidenum">
              <a:rPr lang="en-CA" smtClean="0">
                <a:solidFill>
                  <a:prstClr val="black">
                    <a:tint val="75000"/>
                  </a:prstClr>
                </a:solidFill>
              </a:rPr>
              <a:pPr/>
              <a:t>8</a:t>
            </a:fld>
            <a:endParaRPr lang="en-CA" dirty="0">
              <a:solidFill>
                <a:prstClr val="black">
                  <a:tint val="75000"/>
                </a:prstClr>
              </a:solidFill>
            </a:endParaRPr>
          </a:p>
        </p:txBody>
      </p:sp>
      <p:sp>
        <p:nvSpPr>
          <p:cNvPr id="3" name="TextBox 2">
            <a:extLst>
              <a:ext uri="{FF2B5EF4-FFF2-40B4-BE49-F238E27FC236}">
                <a16:creationId xmlns:a16="http://schemas.microsoft.com/office/drawing/2014/main" id="{FA5E1335-A694-5C9B-968B-9C4F9C954B8D}"/>
              </a:ext>
            </a:extLst>
          </p:cNvPr>
          <p:cNvSpPr txBox="1"/>
          <p:nvPr/>
        </p:nvSpPr>
        <p:spPr>
          <a:xfrm>
            <a:off x="587965" y="512180"/>
            <a:ext cx="11012129" cy="6186309"/>
          </a:xfrm>
          <a:prstGeom prst="rect">
            <a:avLst/>
          </a:prstGeom>
          <a:noFill/>
        </p:spPr>
        <p:txBody>
          <a:bodyPr wrap="square" rtlCol="0">
            <a:spAutoFit/>
          </a:bodyPr>
          <a:lstStyle/>
          <a:p>
            <a:r>
              <a:rPr lang="en-US" sz="3600" b="1" dirty="0">
                <a:solidFill>
                  <a:srgbClr val="797805"/>
                </a:solidFill>
              </a:rPr>
              <a:t>CCS Services</a:t>
            </a:r>
          </a:p>
          <a:p>
            <a:pPr algn="just"/>
            <a:endParaRPr lang="en-US" sz="1600" dirty="0"/>
          </a:p>
          <a:p>
            <a:r>
              <a:rPr lang="en-US" sz="2400" dirty="0"/>
              <a:t>T</a:t>
            </a:r>
            <a:r>
              <a:rPr lang="en-US" sz="2800" dirty="0"/>
              <a:t>he following Governing Organizations and Associations recommends Biological, Medical and Environmental Variables (based on a Consensus of International Science) be assessed and treated as part of a complete Prevention and Support Program.</a:t>
            </a:r>
          </a:p>
          <a:p>
            <a:endParaRPr lang="en-US" sz="1200" dirty="0"/>
          </a:p>
          <a:p>
            <a:pPr marL="285750" indent="-285750" algn="just">
              <a:buFont typeface="Arial" panose="020B0604020202020204" pitchFamily="34" charset="0"/>
              <a:buChar char="•"/>
            </a:pPr>
            <a:r>
              <a:rPr lang="en-US" sz="2800" b="1" dirty="0">
                <a:solidFill>
                  <a:srgbClr val="797805"/>
                </a:solidFill>
              </a:rPr>
              <a:t>Ontario Association of Behaviour Analysis (ONTABA)</a:t>
            </a:r>
          </a:p>
          <a:p>
            <a:pPr marL="285750" indent="-285750" algn="just">
              <a:buFont typeface="Arial" panose="020B0604020202020204" pitchFamily="34" charset="0"/>
              <a:buChar char="•"/>
            </a:pPr>
            <a:endParaRPr lang="en-US" sz="1200" dirty="0">
              <a:solidFill>
                <a:srgbClr val="797805"/>
              </a:solidFill>
            </a:endParaRPr>
          </a:p>
          <a:p>
            <a:pPr marL="285750" indent="-285750" algn="just">
              <a:buFont typeface="Arial" panose="020B0604020202020204" pitchFamily="34" charset="0"/>
              <a:buChar char="•"/>
            </a:pPr>
            <a:r>
              <a:rPr lang="en-US" sz="2800" b="1" dirty="0">
                <a:solidFill>
                  <a:srgbClr val="797805"/>
                </a:solidFill>
              </a:rPr>
              <a:t>The College of Family Physicians of Canada</a:t>
            </a:r>
          </a:p>
          <a:p>
            <a:pPr marL="285750" indent="-285750" algn="just">
              <a:buFont typeface="Arial" panose="020B0604020202020204" pitchFamily="34" charset="0"/>
              <a:buChar char="•"/>
            </a:pPr>
            <a:endParaRPr lang="en-US" sz="1200" b="1" dirty="0">
              <a:solidFill>
                <a:srgbClr val="797805"/>
              </a:solidFill>
            </a:endParaRPr>
          </a:p>
          <a:p>
            <a:pPr marL="285750" indent="-285750" algn="just">
              <a:buFont typeface="Arial" panose="020B0604020202020204" pitchFamily="34" charset="0"/>
              <a:buChar char="•"/>
            </a:pPr>
            <a:r>
              <a:rPr lang="en-US" sz="2800" b="1" dirty="0">
                <a:solidFill>
                  <a:srgbClr val="797805"/>
                </a:solidFill>
              </a:rPr>
              <a:t>Canadian Consensus Guidelines for Clinical Practice for People with IDD</a:t>
            </a:r>
          </a:p>
          <a:p>
            <a:pPr marL="285750" indent="-285750" algn="just">
              <a:buFont typeface="Arial" panose="020B0604020202020204" pitchFamily="34" charset="0"/>
              <a:buChar char="•"/>
            </a:pPr>
            <a:endParaRPr lang="en-US" sz="1200" b="1" dirty="0">
              <a:solidFill>
                <a:srgbClr val="797805"/>
              </a:solidFill>
            </a:endParaRPr>
          </a:p>
          <a:p>
            <a:pPr marL="285750" indent="-285750" algn="just">
              <a:buFont typeface="Arial" panose="020B0604020202020204" pitchFamily="34" charset="0"/>
              <a:buChar char="•"/>
            </a:pPr>
            <a:r>
              <a:rPr lang="en-US" sz="2800" b="1" dirty="0">
                <a:solidFill>
                  <a:srgbClr val="797805"/>
                </a:solidFill>
              </a:rPr>
              <a:t>Behavioural Analyst Certification Board (BACB)</a:t>
            </a:r>
          </a:p>
          <a:p>
            <a:pPr marL="285750" indent="-285750" algn="just">
              <a:buFont typeface="Arial" panose="020B0604020202020204" pitchFamily="34" charset="0"/>
              <a:buChar char="•"/>
            </a:pPr>
            <a:endParaRPr lang="en-US" sz="1600" b="1" dirty="0">
              <a:solidFill>
                <a:srgbClr val="797805"/>
              </a:solidFill>
            </a:endParaRPr>
          </a:p>
          <a:p>
            <a:r>
              <a:rPr lang="en-US" sz="2800" b="1" dirty="0"/>
              <a:t>CCS is committed to facilitate inclusion of these recommendations          in families and agencies, supporting people with IDD and ASA. </a:t>
            </a:r>
            <a:endParaRPr lang="en-CA" sz="2800" b="1" dirty="0"/>
          </a:p>
        </p:txBody>
      </p:sp>
    </p:spTree>
    <p:extLst>
      <p:ext uri="{BB962C8B-B14F-4D97-AF65-F5344CB8AC3E}">
        <p14:creationId xmlns:p14="http://schemas.microsoft.com/office/powerpoint/2010/main" val="3950249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7951"/>
            <a:ext cx="12190413" cy="7249886"/>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487" y="5272726"/>
            <a:ext cx="1500677" cy="1116155"/>
          </a:xfrm>
          <a:prstGeom prst="rect">
            <a:avLst/>
          </a:prstGeom>
        </p:spPr>
      </p:pic>
      <p:sp>
        <p:nvSpPr>
          <p:cNvPr id="2" name="TextBox 1"/>
          <p:cNvSpPr txBox="1"/>
          <p:nvPr/>
        </p:nvSpPr>
        <p:spPr>
          <a:xfrm>
            <a:off x="553849" y="947585"/>
            <a:ext cx="11547309" cy="677108"/>
          </a:xfrm>
          <a:prstGeom prst="rect">
            <a:avLst/>
          </a:prstGeom>
          <a:noFill/>
        </p:spPr>
        <p:txBody>
          <a:bodyPr wrap="square" rtlCol="0">
            <a:spAutoFit/>
          </a:bodyPr>
          <a:lstStyle/>
          <a:p>
            <a:r>
              <a:rPr lang="en-CA" sz="3800" b="1" dirty="0">
                <a:solidFill>
                  <a:srgbClr val="797805"/>
                </a:solidFill>
              </a:rPr>
              <a:t>Behaviour Analyst Certification Board (BACB) Standards</a:t>
            </a:r>
          </a:p>
        </p:txBody>
      </p:sp>
      <p:sp>
        <p:nvSpPr>
          <p:cNvPr id="3" name="TextBox 2"/>
          <p:cNvSpPr txBox="1"/>
          <p:nvPr/>
        </p:nvSpPr>
        <p:spPr>
          <a:xfrm>
            <a:off x="772510" y="2050969"/>
            <a:ext cx="10042635" cy="461665"/>
          </a:xfrm>
          <a:prstGeom prst="rect">
            <a:avLst/>
          </a:prstGeom>
          <a:noFill/>
        </p:spPr>
        <p:txBody>
          <a:bodyPr wrap="square" rtlCol="0">
            <a:spAutoFit/>
          </a:bodyPr>
          <a:lstStyle/>
          <a:p>
            <a:r>
              <a:rPr lang="en-CA" sz="2400" dirty="0"/>
              <a:t>BACB 2023</a:t>
            </a:r>
          </a:p>
        </p:txBody>
      </p:sp>
      <p:sp>
        <p:nvSpPr>
          <p:cNvPr id="7" name="Slide Number Placeholder 6"/>
          <p:cNvSpPr>
            <a:spLocks noGrp="1"/>
          </p:cNvSpPr>
          <p:nvPr>
            <p:ph type="sldNum" sz="quarter" idx="12"/>
          </p:nvPr>
        </p:nvSpPr>
        <p:spPr>
          <a:xfrm>
            <a:off x="8461555" y="6364996"/>
            <a:ext cx="2844800" cy="365125"/>
          </a:xfrm>
        </p:spPr>
        <p:txBody>
          <a:bodyPr/>
          <a:lstStyle/>
          <a:p>
            <a:fld id="{AFE74BE6-3F01-4C25-9B60-2EB5994FEE56}" type="slidenum">
              <a:rPr lang="en-CA" smtClean="0"/>
              <a:pPr/>
              <a:t>9</a:t>
            </a:fld>
            <a:endParaRPr lang="en-CA" dirty="0"/>
          </a:p>
        </p:txBody>
      </p:sp>
      <p:sp>
        <p:nvSpPr>
          <p:cNvPr id="8" name="TextBox 7">
            <a:extLst>
              <a:ext uri="{FF2B5EF4-FFF2-40B4-BE49-F238E27FC236}">
                <a16:creationId xmlns:a16="http://schemas.microsoft.com/office/drawing/2014/main" id="{CCB24F45-0615-4D6C-ADBA-BE1B9D5C1171}"/>
              </a:ext>
            </a:extLst>
          </p:cNvPr>
          <p:cNvSpPr txBox="1"/>
          <p:nvPr/>
        </p:nvSpPr>
        <p:spPr>
          <a:xfrm>
            <a:off x="772510" y="3004739"/>
            <a:ext cx="9541529" cy="1384995"/>
          </a:xfrm>
          <a:prstGeom prst="rect">
            <a:avLst/>
          </a:prstGeom>
          <a:noFill/>
          <a:effectLst/>
        </p:spPr>
        <p:txBody>
          <a:bodyPr wrap="square" rtlCol="0">
            <a:spAutoFit/>
          </a:bodyPr>
          <a:lstStyle/>
          <a:p>
            <a:pPr algn="ctr"/>
            <a:r>
              <a:rPr lang="en-CA" sz="2800" dirty="0"/>
              <a:t>“Behaviour analysts recommend </a:t>
            </a:r>
            <a:r>
              <a:rPr lang="en-CA" sz="2800" dirty="0">
                <a:highlight>
                  <a:srgbClr val="FFFF00"/>
                </a:highlight>
              </a:rPr>
              <a:t>seeking a medical consultation</a:t>
            </a:r>
            <a:r>
              <a:rPr lang="en-CA" sz="2800" dirty="0"/>
              <a:t> if there is any reasonable possibility that a referred behaviour is </a:t>
            </a:r>
            <a:r>
              <a:rPr lang="en-CA" sz="2800" dirty="0">
                <a:highlight>
                  <a:srgbClr val="FFFF00"/>
                </a:highlight>
              </a:rPr>
              <a:t>influenced by medical or biological variables</a:t>
            </a:r>
            <a:r>
              <a:rPr lang="en-CA" sz="2800" dirty="0"/>
              <a:t>.”</a:t>
            </a:r>
            <a:endParaRPr lang="en-US" sz="2800" dirty="0"/>
          </a:p>
        </p:txBody>
      </p:sp>
    </p:spTree>
    <p:extLst>
      <p:ext uri="{BB962C8B-B14F-4D97-AF65-F5344CB8AC3E}">
        <p14:creationId xmlns:p14="http://schemas.microsoft.com/office/powerpoint/2010/main" val="32571282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52565</TotalTime>
  <Words>5580</Words>
  <Application>Microsoft Office PowerPoint</Application>
  <PresentationFormat>Widescreen</PresentationFormat>
  <Paragraphs>876</Paragraphs>
  <Slides>64</Slides>
  <Notes>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64</vt:i4>
      </vt:variant>
    </vt:vector>
  </HeadingPairs>
  <TitlesOfParts>
    <vt:vector size="76" baseType="lpstr">
      <vt:lpstr>Aharoni</vt:lpstr>
      <vt:lpstr>AR JULIAN</vt:lpstr>
      <vt:lpstr>Arial</vt:lpstr>
      <vt:lpstr>Arial Black</vt:lpstr>
      <vt:lpstr>Arial Narrow</vt:lpstr>
      <vt:lpstr>Calibri</vt:lpstr>
      <vt:lpstr>Symbol</vt:lpstr>
      <vt:lpstr>Times New Roman</vt:lpstr>
      <vt:lpstr>Tw Cen MT</vt:lpstr>
      <vt:lpstr>Tw Cen MT Condensed Extra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Peter Marks</cp:lastModifiedBy>
  <cp:revision>905</cp:revision>
  <cp:lastPrinted>2025-09-15T22:44:21Z</cp:lastPrinted>
  <dcterms:created xsi:type="dcterms:W3CDTF">2015-07-21T22:36:13Z</dcterms:created>
  <dcterms:modified xsi:type="dcterms:W3CDTF">2025-09-23T20:37:07Z</dcterms:modified>
</cp:coreProperties>
</file>