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4" r:id="rId1"/>
  </p:sldMasterIdLst>
  <p:notesMasterIdLst>
    <p:notesMasterId r:id="rId19"/>
  </p:notesMasterIdLst>
  <p:handoutMasterIdLst>
    <p:handoutMasterId r:id="rId20"/>
  </p:handoutMasterIdLst>
  <p:sldIdLst>
    <p:sldId id="369" r:id="rId2"/>
    <p:sldId id="416" r:id="rId3"/>
    <p:sldId id="383" r:id="rId4"/>
    <p:sldId id="385" r:id="rId5"/>
    <p:sldId id="390" r:id="rId6"/>
    <p:sldId id="394" r:id="rId7"/>
    <p:sldId id="397" r:id="rId8"/>
    <p:sldId id="396" r:id="rId9"/>
    <p:sldId id="398" r:id="rId10"/>
    <p:sldId id="401" r:id="rId11"/>
    <p:sldId id="402" r:id="rId12"/>
    <p:sldId id="404" r:id="rId13"/>
    <p:sldId id="408" r:id="rId14"/>
    <p:sldId id="409" r:id="rId15"/>
    <p:sldId id="411" r:id="rId16"/>
    <p:sldId id="412" r:id="rId17"/>
    <p:sldId id="414" r:id="rId18"/>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CC98"/>
    <a:srgbClr val="9A4E15"/>
    <a:srgbClr val="FEFADE"/>
    <a:srgbClr val="FFE599"/>
    <a:srgbClr val="C3AD05"/>
    <a:srgbClr val="FDF5B9"/>
    <a:srgbClr val="797805"/>
    <a:srgbClr val="D5DAC4"/>
    <a:srgbClr val="F7DA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84" autoAdjust="0"/>
    <p:restoredTop sz="94643" autoAdjust="0"/>
  </p:normalViewPr>
  <p:slideViewPr>
    <p:cSldViewPr snapToGrid="0">
      <p:cViewPr varScale="1">
        <p:scale>
          <a:sx n="99" d="100"/>
          <a:sy n="99" d="100"/>
        </p:scale>
        <p:origin x="768" y="30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750" y="-90"/>
      </p:cViewPr>
      <p:guideLst>
        <p:guide orient="horz" pos="2957"/>
        <p:guide pos="223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p:cNvSpPr>
            <a:spLocks noGrp="1"/>
          </p:cNvSpPr>
          <p:nvPr>
            <p:ph type="sldNum" sz="quarter" idx="3"/>
          </p:nvPr>
        </p:nvSpPr>
        <p:spPr>
          <a:xfrm>
            <a:off x="4022824" y="8917301"/>
            <a:ext cx="3078058" cy="469583"/>
          </a:xfrm>
          <a:prstGeom prst="rect">
            <a:avLst/>
          </a:prstGeom>
        </p:spPr>
        <p:txBody>
          <a:bodyPr vert="horz" lIns="91714" tIns="45857" rIns="91714" bIns="45857" rtlCol="0" anchor="b"/>
          <a:lstStyle>
            <a:lvl1pPr algn="r">
              <a:defRPr sz="1200"/>
            </a:lvl1pPr>
          </a:lstStyle>
          <a:p>
            <a:fld id="{719DF284-D90E-449C-B9C1-6A8A9FF2EE54}" type="slidenum">
              <a:rPr lang="en-CA" smtClean="0"/>
              <a:pPr/>
              <a:t>‹#›</a:t>
            </a:fld>
            <a:endParaRPr lang="en-CA" dirty="0"/>
          </a:p>
        </p:txBody>
      </p:sp>
    </p:spTree>
    <p:extLst>
      <p:ext uri="{BB962C8B-B14F-4D97-AF65-F5344CB8AC3E}">
        <p14:creationId xmlns:p14="http://schemas.microsoft.com/office/powerpoint/2010/main" val="20910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8058" cy="469583"/>
          </a:xfrm>
          <a:prstGeom prst="rect">
            <a:avLst/>
          </a:prstGeom>
        </p:spPr>
        <p:txBody>
          <a:bodyPr vert="horz" lIns="91714" tIns="45857" rIns="91714" bIns="45857" rtlCol="0"/>
          <a:lstStyle>
            <a:lvl1pPr algn="l">
              <a:defRPr sz="1200"/>
            </a:lvl1pPr>
          </a:lstStyle>
          <a:p>
            <a:endParaRPr lang="en-CA" dirty="0"/>
          </a:p>
        </p:txBody>
      </p:sp>
      <p:sp>
        <p:nvSpPr>
          <p:cNvPr id="3" name="Date Placeholder 2"/>
          <p:cNvSpPr>
            <a:spLocks noGrp="1"/>
          </p:cNvSpPr>
          <p:nvPr>
            <p:ph type="dt" idx="1"/>
          </p:nvPr>
        </p:nvSpPr>
        <p:spPr>
          <a:xfrm>
            <a:off x="4022824" y="1"/>
            <a:ext cx="3078058" cy="469583"/>
          </a:xfrm>
          <a:prstGeom prst="rect">
            <a:avLst/>
          </a:prstGeom>
        </p:spPr>
        <p:txBody>
          <a:bodyPr vert="horz" lIns="91714" tIns="45857" rIns="91714" bIns="45857" rtlCol="0"/>
          <a:lstStyle>
            <a:lvl1pPr algn="r">
              <a:defRPr sz="1200"/>
            </a:lvl1pPr>
          </a:lstStyle>
          <a:p>
            <a:fld id="{40A50079-E354-4B3F-AB85-008746CF03CE}" type="datetimeFigureOut">
              <a:rPr lang="en-CA" smtClean="0"/>
              <a:pPr/>
              <a:t>2025-09-15</a:t>
            </a:fld>
            <a:endParaRPr lang="en-CA" dirty="0"/>
          </a:p>
        </p:txBody>
      </p:sp>
      <p:sp>
        <p:nvSpPr>
          <p:cNvPr id="4" name="Slide Image Placeholder 3"/>
          <p:cNvSpPr>
            <a:spLocks noGrp="1" noRot="1" noChangeAspect="1"/>
          </p:cNvSpPr>
          <p:nvPr>
            <p:ph type="sldImg" idx="2"/>
          </p:nvPr>
        </p:nvSpPr>
        <p:spPr>
          <a:xfrm>
            <a:off x="420688" y="703263"/>
            <a:ext cx="6261100" cy="3521075"/>
          </a:xfrm>
          <a:prstGeom prst="rect">
            <a:avLst/>
          </a:prstGeom>
          <a:noFill/>
          <a:ln w="12700">
            <a:solidFill>
              <a:prstClr val="black"/>
            </a:solidFill>
          </a:ln>
        </p:spPr>
        <p:txBody>
          <a:bodyPr vert="horz" lIns="91714" tIns="45857" rIns="91714" bIns="45857" rtlCol="0" anchor="ctr"/>
          <a:lstStyle/>
          <a:p>
            <a:endParaRPr lang="en-CA" dirty="0"/>
          </a:p>
        </p:txBody>
      </p:sp>
      <p:sp>
        <p:nvSpPr>
          <p:cNvPr id="5" name="Notes Placeholder 4"/>
          <p:cNvSpPr>
            <a:spLocks noGrp="1"/>
          </p:cNvSpPr>
          <p:nvPr>
            <p:ph type="body" sz="quarter" idx="3"/>
          </p:nvPr>
        </p:nvSpPr>
        <p:spPr>
          <a:xfrm>
            <a:off x="710567" y="4460242"/>
            <a:ext cx="5681343" cy="4224655"/>
          </a:xfrm>
          <a:prstGeom prst="rect">
            <a:avLst/>
          </a:prstGeom>
        </p:spPr>
        <p:txBody>
          <a:bodyPr vert="horz" lIns="91714" tIns="45857" rIns="91714" bIns="4585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917301"/>
            <a:ext cx="3078058" cy="469583"/>
          </a:xfrm>
          <a:prstGeom prst="rect">
            <a:avLst/>
          </a:prstGeom>
        </p:spPr>
        <p:txBody>
          <a:bodyPr vert="horz" lIns="91714" tIns="45857" rIns="91714" bIns="45857" rtlCol="0" anchor="b"/>
          <a:lstStyle>
            <a:lvl1pPr algn="l">
              <a:defRPr sz="1200"/>
            </a:lvl1pPr>
          </a:lstStyle>
          <a:p>
            <a:endParaRPr lang="en-CA" dirty="0"/>
          </a:p>
        </p:txBody>
      </p:sp>
      <p:sp>
        <p:nvSpPr>
          <p:cNvPr id="7" name="Slide Number Placeholder 6"/>
          <p:cNvSpPr>
            <a:spLocks noGrp="1"/>
          </p:cNvSpPr>
          <p:nvPr>
            <p:ph type="sldNum" sz="quarter" idx="5"/>
          </p:nvPr>
        </p:nvSpPr>
        <p:spPr>
          <a:xfrm>
            <a:off x="4022824" y="8917301"/>
            <a:ext cx="3078058" cy="469583"/>
          </a:xfrm>
          <a:prstGeom prst="rect">
            <a:avLst/>
          </a:prstGeom>
        </p:spPr>
        <p:txBody>
          <a:bodyPr vert="horz" lIns="91714" tIns="45857" rIns="91714" bIns="45857" rtlCol="0" anchor="b"/>
          <a:lstStyle>
            <a:lvl1pPr algn="r">
              <a:defRPr sz="1200"/>
            </a:lvl1pPr>
          </a:lstStyle>
          <a:p>
            <a:fld id="{D86FE9D4-78C8-43A0-BD41-021821486FD7}" type="slidenum">
              <a:rPr lang="en-CA" smtClean="0"/>
              <a:pPr/>
              <a:t>‹#›</a:t>
            </a:fld>
            <a:endParaRPr lang="en-CA" dirty="0"/>
          </a:p>
        </p:txBody>
      </p:sp>
    </p:spTree>
    <p:extLst>
      <p:ext uri="{BB962C8B-B14F-4D97-AF65-F5344CB8AC3E}">
        <p14:creationId xmlns:p14="http://schemas.microsoft.com/office/powerpoint/2010/main" val="1084030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EE981260-1ED1-42A7-84C0-D56A753361E8}" type="datetime1">
              <a:rPr lang="en-CA" smtClean="0"/>
              <a:pPr/>
              <a:t>2025-09-15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2365553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EBD251A6-FE2B-4B8F-8BD8-A0FF3D243F5D}" type="datetime1">
              <a:rPr lang="en-CA" smtClean="0"/>
              <a:pPr/>
              <a:t>2025-09-15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689909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1"/>
            <a:ext cx="36576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12800" y="274641"/>
            <a:ext cx="10769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F68094E4-0CEB-44D6-9066-EB1D453770AB}" type="datetime1">
              <a:rPr lang="en-CA" smtClean="0"/>
              <a:pPr/>
              <a:t>2025-09-15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58834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9C717E68-7780-40AA-93DF-FAFF47A7F062}" type="datetime1">
              <a:rPr lang="en-CA" smtClean="0"/>
              <a:pPr/>
              <a:t>2025-09-15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72640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44DC3C-0B19-48D7-9DA9-A4A4146E2CF3}" type="datetime1">
              <a:rPr lang="en-CA" smtClean="0"/>
              <a:pPr/>
              <a:t>2025-09-15</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706734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308162EE-B2BC-4BD4-B329-49869D884CB8}" type="datetime1">
              <a:rPr lang="en-CA" smtClean="0"/>
              <a:pPr/>
              <a:t>2025-09-15</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643437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B0793E1D-4C64-4391-AB6C-78168FA11884}" type="datetime1">
              <a:rPr lang="en-CA" smtClean="0"/>
              <a:pPr/>
              <a:t>2025-09-15</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055968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694099E7-1DE9-43B0-99CF-8991087516B2}" type="datetime1">
              <a:rPr lang="en-CA" smtClean="0"/>
              <a:pPr/>
              <a:t>2025-09-15</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049381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E4763D-50FB-4C09-A6D4-9F1CE4DB1686}" type="datetime1">
              <a:rPr lang="en-CA" smtClean="0"/>
              <a:pPr/>
              <a:t>2025-09-15</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016196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018850-B83F-4A57-9595-F55F1FA8F7B5}" type="datetime1">
              <a:rPr lang="en-CA" smtClean="0"/>
              <a:pPr/>
              <a:t>2025-09-15</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375101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8FC237-AC5B-4226-A07A-071AB2156049}" type="datetime1">
              <a:rPr lang="en-CA" smtClean="0"/>
              <a:pPr/>
              <a:t>2025-09-15</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270756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1B4D19-74F1-42C4-B0FC-2687D1A64268}" type="datetime1">
              <a:rPr lang="en-CA" smtClean="0"/>
              <a:pPr/>
              <a:t>2025-09-15</a:t>
            </a:fld>
            <a:endParaRPr lang="en-CA" dirty="0"/>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229249652"/>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2.gif"/><Relationship Id="rId4" Type="http://schemas.openxmlformats.org/officeDocument/2006/relationships/image" Target="../media/image7.pn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 name="TextBox 4"/>
          <p:cNvSpPr txBox="1"/>
          <p:nvPr/>
        </p:nvSpPr>
        <p:spPr>
          <a:xfrm>
            <a:off x="335911" y="3031109"/>
            <a:ext cx="11541967" cy="22467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3600" dirty="0">
                <a:solidFill>
                  <a:srgbClr val="797805"/>
                </a:solidFill>
                <a:latin typeface="Tw Cen MT Condensed Extra Bold" panose="020B0803020202020204" pitchFamily="34" charset="0"/>
              </a:rPr>
              <a:t>Facilitating Optimal Living, Learning &amp; Well-being</a:t>
            </a:r>
          </a:p>
          <a:p>
            <a:pPr algn="ctr"/>
            <a:r>
              <a:rPr lang="en-CA" sz="3200" dirty="0">
                <a:solidFill>
                  <a:srgbClr val="9A4E15"/>
                </a:solidFill>
                <a:latin typeface="Tw Cen MT Condensed Extra Bold" panose="020B0803020202020204" pitchFamily="34" charset="0"/>
              </a:rPr>
              <a:t>Through  </a:t>
            </a:r>
          </a:p>
          <a:p>
            <a:pPr algn="ctr"/>
            <a:r>
              <a:rPr lang="en-CA" sz="3600" dirty="0">
                <a:solidFill>
                  <a:srgbClr val="9A4E15"/>
                </a:solidFill>
                <a:latin typeface="Tw Cen MT Condensed Extra Bold" panose="020B0803020202020204" pitchFamily="34" charset="0"/>
              </a:rPr>
              <a:t>Discovering and Disengaging From</a:t>
            </a:r>
            <a:endParaRPr lang="en-CA" sz="3200" dirty="0">
              <a:solidFill>
                <a:srgbClr val="9A4E15"/>
              </a:solidFill>
              <a:latin typeface="Tw Cen MT Condensed Extra Bold" panose="020B0803020202020204" pitchFamily="34" charset="0"/>
            </a:endParaRPr>
          </a:p>
          <a:p>
            <a:pPr algn="ctr"/>
            <a:r>
              <a:rPr lang="en-CA" sz="3600" dirty="0">
                <a:solidFill>
                  <a:srgbClr val="9A4E15"/>
                </a:solidFill>
                <a:latin typeface="Tw Cen MT Condensed Extra Bold" panose="020B0803020202020204" pitchFamily="34" charset="0"/>
              </a:rPr>
              <a:t>PFP Programming</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0236" y="530783"/>
            <a:ext cx="4702629" cy="2530869"/>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5849" y="4941136"/>
            <a:ext cx="1500872" cy="1116155"/>
          </a:xfrm>
          <a:prstGeom prst="rect">
            <a:avLst/>
          </a:prstGeom>
        </p:spPr>
      </p:pic>
      <p:sp>
        <p:nvSpPr>
          <p:cNvPr id="12" name="TextBox 11"/>
          <p:cNvSpPr txBox="1"/>
          <p:nvPr/>
        </p:nvSpPr>
        <p:spPr>
          <a:xfrm>
            <a:off x="4026030" y="5618390"/>
            <a:ext cx="4076700" cy="461665"/>
          </a:xfrm>
          <a:prstGeom prst="rect">
            <a:avLst/>
          </a:prstGeom>
          <a:noFill/>
        </p:spPr>
        <p:txBody>
          <a:bodyPr wrap="square" rtlCol="0">
            <a:spAutoFit/>
          </a:bodyPr>
          <a:lstStyle/>
          <a:p>
            <a:pPr algn="ctr"/>
            <a:r>
              <a:rPr lang="en-CA" sz="2400" b="1" dirty="0">
                <a:solidFill>
                  <a:srgbClr val="797805"/>
                </a:solidFill>
                <a:latin typeface="Tw Cen MT Condensed" pitchFamily="34" charset="0"/>
              </a:rPr>
              <a:t>Session 4 – Resource 1</a:t>
            </a:r>
          </a:p>
        </p:txBody>
      </p:sp>
    </p:spTree>
    <p:extLst>
      <p:ext uri="{BB962C8B-B14F-4D97-AF65-F5344CB8AC3E}">
        <p14:creationId xmlns:p14="http://schemas.microsoft.com/office/powerpoint/2010/main" val="2513750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10</a:t>
            </a:fld>
            <a:endParaRPr lang="en-CA" sz="2000" dirty="0"/>
          </a:p>
        </p:txBody>
      </p:sp>
      <p:sp>
        <p:nvSpPr>
          <p:cNvPr id="6" name="TextBox 5"/>
          <p:cNvSpPr txBox="1"/>
          <p:nvPr/>
        </p:nvSpPr>
        <p:spPr>
          <a:xfrm>
            <a:off x="1049490" y="1082934"/>
            <a:ext cx="10079183"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i="1" dirty="0">
                <a:latin typeface="Calibri" panose="020F0502020204030204" pitchFamily="34" charset="0"/>
              </a:rPr>
              <a:t>Consistent Behaviour is Purposeful</a:t>
            </a:r>
            <a:endParaRPr lang="en-CA" sz="4400" b="1" i="1" dirty="0">
              <a:latin typeface="Calibri" panose="020F0502020204030204" pitchFamily="34" charset="0"/>
            </a:endParaRPr>
          </a:p>
        </p:txBody>
      </p:sp>
      <p:sp>
        <p:nvSpPr>
          <p:cNvPr id="7" name="TextBox 6"/>
          <p:cNvSpPr txBox="1"/>
          <p:nvPr/>
        </p:nvSpPr>
        <p:spPr>
          <a:xfrm>
            <a:off x="2762732" y="2621848"/>
            <a:ext cx="6615184" cy="1384995"/>
          </a:xfrm>
          <a:prstGeom prst="rect">
            <a:avLst/>
          </a:prstGeom>
          <a:solidFill>
            <a:schemeClr val="bg2">
              <a:lumMod val="90000"/>
            </a:schemeClr>
          </a:solidFill>
          <a:scene3d>
            <a:camera prst="orthographicFront"/>
            <a:lightRig rig="threePt" dir="t"/>
          </a:scene3d>
          <a:sp3d>
            <a:bevelT/>
          </a:sp3d>
        </p:spPr>
        <p:txBody>
          <a:bodyPr wrap="square" rtlCol="0">
            <a:spAutoFit/>
          </a:bodyPr>
          <a:lstStyle/>
          <a:p>
            <a:pPr algn="ctr"/>
            <a:r>
              <a:rPr lang="en-CA" sz="2800" b="1" dirty="0">
                <a:latin typeface="Calibri" panose="020F0502020204030204" pitchFamily="34" charset="0"/>
              </a:rPr>
              <a:t>Consistent behaviour generally feeds the needs of PFP and in particular faulty filters. </a:t>
            </a:r>
            <a:br>
              <a:rPr lang="en-CA" sz="2800" b="1" dirty="0">
                <a:latin typeface="Calibri" panose="020F0502020204030204" pitchFamily="34" charset="0"/>
              </a:rPr>
            </a:br>
            <a:r>
              <a:rPr lang="en-CA" sz="2800" b="1" dirty="0">
                <a:latin typeface="Calibri" panose="020F0502020204030204" pitchFamily="34" charset="0"/>
              </a:rPr>
              <a:t>“No behaviour is ever crazy.”</a:t>
            </a: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11</a:t>
            </a:fld>
            <a:endParaRPr lang="en-CA" sz="2000" dirty="0"/>
          </a:p>
        </p:txBody>
      </p:sp>
      <p:sp>
        <p:nvSpPr>
          <p:cNvPr id="6" name="TextBox 5"/>
          <p:cNvSpPr txBox="1"/>
          <p:nvPr/>
        </p:nvSpPr>
        <p:spPr>
          <a:xfrm>
            <a:off x="2165025" y="1420559"/>
            <a:ext cx="7906767" cy="3539430"/>
          </a:xfrm>
          <a:prstGeom prst="rect">
            <a:avLst/>
          </a:prstGeom>
          <a:noFill/>
        </p:spPr>
        <p:txBody>
          <a:bodyPr wrap="square" rtlCol="0">
            <a:spAutoFit/>
          </a:bodyPr>
          <a:lstStyle/>
          <a:p>
            <a:pPr algn="just"/>
            <a:r>
              <a:rPr lang="en-CA" sz="3200" dirty="0">
                <a:latin typeface="Calibri" panose="020F0502020204030204" pitchFamily="34" charset="0"/>
              </a:rPr>
              <a:t>‘Filter Rules’ define a person’s gifts and assets, as well as their self-limiting beliefs, difficult feelings and maladaptive behaviours.         </a:t>
            </a:r>
          </a:p>
          <a:p>
            <a:pPr algn="just"/>
            <a:endParaRPr lang="en-CA" sz="3200" dirty="0">
              <a:latin typeface="Calibri" panose="020F0502020204030204" pitchFamily="34" charset="0"/>
            </a:endParaRPr>
          </a:p>
          <a:p>
            <a:pPr algn="just"/>
            <a:r>
              <a:rPr lang="en-CA" sz="3200" dirty="0">
                <a:latin typeface="Calibri" panose="020F0502020204030204" pitchFamily="34" charset="0"/>
              </a:rPr>
              <a:t>They create their own </a:t>
            </a:r>
            <a:r>
              <a:rPr lang="en-CA" sz="3200" b="1" dirty="0">
                <a:latin typeface="Calibri" panose="020F0502020204030204" pitchFamily="34" charset="0"/>
              </a:rPr>
              <a:t>subjective reality</a:t>
            </a:r>
            <a:r>
              <a:rPr lang="en-CA" sz="3200" dirty="0">
                <a:latin typeface="Calibri" panose="020F0502020204030204" pitchFamily="34" charset="0"/>
              </a:rPr>
              <a:t>, a “private illogic” that is learned up to the age of twelve. </a:t>
            </a:r>
          </a:p>
        </p:txBody>
      </p:sp>
    </p:spTree>
    <p:extLst>
      <p:ext uri="{BB962C8B-B14F-4D97-AF65-F5344CB8AC3E}">
        <p14:creationId xmlns:p14="http://schemas.microsoft.com/office/powerpoint/2010/main" val="4114778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12</a:t>
            </a:fld>
            <a:endParaRPr lang="en-CA" sz="2000" dirty="0"/>
          </a:p>
        </p:txBody>
      </p:sp>
      <p:sp>
        <p:nvSpPr>
          <p:cNvPr id="6" name="TextBox 5"/>
          <p:cNvSpPr txBox="1"/>
          <p:nvPr/>
        </p:nvSpPr>
        <p:spPr>
          <a:xfrm>
            <a:off x="1596369" y="1210285"/>
            <a:ext cx="9025558" cy="3539430"/>
          </a:xfrm>
          <a:prstGeom prst="rect">
            <a:avLst/>
          </a:prstGeom>
          <a:noFill/>
        </p:spPr>
        <p:txBody>
          <a:bodyPr wrap="square" rtlCol="0">
            <a:spAutoFit/>
          </a:bodyPr>
          <a:lstStyle/>
          <a:p>
            <a:r>
              <a:rPr lang="en-CA" sz="2800" dirty="0">
                <a:latin typeface="Calibri" panose="020F0502020204030204" pitchFamily="34" charset="0"/>
              </a:rPr>
              <a:t>Everyone develops Filter Rules as they attend “somebody school” from age zero to twelve.  This includes people with intellectual disabilities.  The three most prevalent Filters for people with intellectual disabilities are:</a:t>
            </a:r>
          </a:p>
          <a:p>
            <a:endParaRPr lang="en-CA" sz="2800" dirty="0">
              <a:latin typeface="Calibri" panose="020F0502020204030204" pitchFamily="34" charset="0"/>
            </a:endParaRPr>
          </a:p>
          <a:p>
            <a:pPr marL="457200" lvl="0" indent="-457200">
              <a:buFont typeface="Arial" panose="020B0604020202020204" pitchFamily="34" charset="0"/>
              <a:buChar char="•"/>
            </a:pPr>
            <a:r>
              <a:rPr lang="en-CA" sz="2800" dirty="0">
                <a:latin typeface="Calibri" panose="020F0502020204030204" pitchFamily="34" charset="0"/>
              </a:rPr>
              <a:t>I must be pleasing,</a:t>
            </a:r>
          </a:p>
          <a:p>
            <a:pPr marL="457200" lvl="0" indent="-457200">
              <a:buFont typeface="Arial" panose="020B0604020202020204" pitchFamily="34" charset="0"/>
              <a:buChar char="•"/>
            </a:pPr>
            <a:r>
              <a:rPr lang="en-CA" sz="2800" dirty="0">
                <a:latin typeface="Calibri" panose="020F0502020204030204" pitchFamily="34" charset="0"/>
              </a:rPr>
              <a:t>I must be in control,</a:t>
            </a:r>
          </a:p>
          <a:p>
            <a:pPr marL="457200" lvl="0" indent="-457200">
              <a:buFont typeface="Arial" panose="020B0604020202020204" pitchFamily="34" charset="0"/>
              <a:buChar char="•"/>
            </a:pPr>
            <a:r>
              <a:rPr lang="en-CA" sz="2800" dirty="0">
                <a:latin typeface="Calibri" panose="020F0502020204030204" pitchFamily="34" charset="0"/>
              </a:rPr>
              <a:t>Life must be fair.</a:t>
            </a: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13</a:t>
            </a:fld>
            <a:endParaRPr lang="en-CA" sz="2000" dirty="0"/>
          </a:p>
        </p:txBody>
      </p:sp>
      <p:sp>
        <p:nvSpPr>
          <p:cNvPr id="6" name="TextBox 5"/>
          <p:cNvSpPr txBox="1"/>
          <p:nvPr/>
        </p:nvSpPr>
        <p:spPr>
          <a:xfrm>
            <a:off x="1266757" y="1093327"/>
            <a:ext cx="9577911" cy="954107"/>
          </a:xfrm>
          <a:prstGeom prst="rect">
            <a:avLst/>
          </a:prstGeom>
          <a:noFill/>
        </p:spPr>
        <p:txBody>
          <a:bodyPr wrap="square" rtlCol="0">
            <a:spAutoFit/>
          </a:bodyPr>
          <a:lstStyle/>
          <a:p>
            <a:r>
              <a:rPr lang="en-CA" sz="2800" dirty="0">
                <a:latin typeface="Calibri" panose="020F0502020204030204" pitchFamily="34" charset="0"/>
              </a:rPr>
              <a:t>Filters not only define us, they define our reality.  “When I think I am a hammer, everything looks like a nail”.  </a:t>
            </a:r>
            <a:endParaRPr lang="en-CA" sz="2400" dirty="0">
              <a:latin typeface="Calibri" panose="020F0502020204030204" pitchFamily="34" charset="0"/>
            </a:endParaRPr>
          </a:p>
        </p:txBody>
      </p:sp>
      <p:sp>
        <p:nvSpPr>
          <p:cNvPr id="7" name="TextBox 6"/>
          <p:cNvSpPr txBox="1"/>
          <p:nvPr/>
        </p:nvSpPr>
        <p:spPr>
          <a:xfrm>
            <a:off x="1722474" y="2560443"/>
            <a:ext cx="8878186" cy="2092881"/>
          </a:xfrm>
          <a:prstGeom prst="rect">
            <a:avLst/>
          </a:prstGeom>
          <a:solidFill>
            <a:schemeClr val="bg2">
              <a:lumMod val="90000"/>
            </a:schemeClr>
          </a:solidFill>
          <a:effectLst/>
          <a:scene3d>
            <a:camera prst="orthographicFront"/>
            <a:lightRig rig="threePt" dir="t"/>
          </a:scene3d>
          <a:sp3d>
            <a:bevelT/>
          </a:sp3d>
        </p:spPr>
        <p:txBody>
          <a:bodyPr wrap="square" rtlCol="0">
            <a:spAutoFit/>
          </a:bodyPr>
          <a:lstStyle/>
          <a:p>
            <a:r>
              <a:rPr lang="en-US" sz="2800" b="1" i="1" dirty="0">
                <a:latin typeface="Calibri" panose="020F0502020204030204" pitchFamily="34" charset="0"/>
              </a:rPr>
              <a:t>I can win an argument on any topic against any opponent. People know this and steer clear of me at parties. </a:t>
            </a:r>
          </a:p>
          <a:p>
            <a:r>
              <a:rPr lang="en-US" sz="2800" b="1" i="1" dirty="0">
                <a:latin typeface="Calibri" panose="020F0502020204030204" pitchFamily="34" charset="0"/>
              </a:rPr>
              <a:t>Often as a sign of great respect, they don’t even invite me anymore.</a:t>
            </a:r>
            <a:r>
              <a:rPr lang="en-US" sz="2800" b="1" dirty="0">
                <a:latin typeface="Calibri" panose="020F0502020204030204" pitchFamily="34" charset="0"/>
              </a:rPr>
              <a:t> </a:t>
            </a:r>
            <a:endParaRPr lang="en-CA" sz="2800" b="1" dirty="0">
              <a:latin typeface="Calibri" panose="020F0502020204030204" pitchFamily="34" charset="0"/>
            </a:endParaRPr>
          </a:p>
          <a:p>
            <a:pPr algn="r"/>
            <a:r>
              <a:rPr lang="en-US" b="1" dirty="0">
                <a:latin typeface="Calibri" panose="020F0502020204030204" pitchFamily="34" charset="0"/>
              </a:rPr>
              <a:t>Lily Tomlin</a:t>
            </a:r>
            <a:endParaRPr lang="en-CA" b="1"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14</a:t>
            </a:fld>
            <a:endParaRPr lang="en-CA" sz="2000" dirty="0"/>
          </a:p>
        </p:txBody>
      </p:sp>
      <p:sp>
        <p:nvSpPr>
          <p:cNvPr id="6" name="TextBox 5"/>
          <p:cNvSpPr txBox="1"/>
          <p:nvPr/>
        </p:nvSpPr>
        <p:spPr>
          <a:xfrm>
            <a:off x="1213595" y="891307"/>
            <a:ext cx="9577911" cy="5139869"/>
          </a:xfrm>
          <a:prstGeom prst="rect">
            <a:avLst/>
          </a:prstGeom>
          <a:noFill/>
        </p:spPr>
        <p:txBody>
          <a:bodyPr wrap="square" rtlCol="0">
            <a:spAutoFit/>
          </a:bodyPr>
          <a:lstStyle/>
          <a:p>
            <a:pPr algn="just"/>
            <a:r>
              <a:rPr lang="en-CA" sz="2800" dirty="0">
                <a:latin typeface="Calibri" panose="020F0502020204030204" pitchFamily="34" charset="0"/>
              </a:rPr>
              <a:t>However, with insights into our personal filters and mindfulness skills, we can reframe filters to be positive and less addictive, driving and griping. </a:t>
            </a:r>
          </a:p>
          <a:p>
            <a:pPr algn="just"/>
            <a:endParaRPr lang="en-CA" sz="2800" dirty="0">
              <a:latin typeface="Calibri" panose="020F0502020204030204" pitchFamily="34" charset="0"/>
            </a:endParaRPr>
          </a:p>
          <a:p>
            <a:pPr algn="just"/>
            <a:r>
              <a:rPr lang="en-CA" sz="2800" dirty="0">
                <a:latin typeface="Calibri" panose="020F0502020204030204" pitchFamily="34" charset="0"/>
              </a:rPr>
              <a:t>The subconscious stores and prioritizes all of our filters’ data within its 11 million bits per second processing capacity. </a:t>
            </a:r>
          </a:p>
          <a:p>
            <a:pPr algn="just"/>
            <a:endParaRPr lang="en-CA" sz="2800" dirty="0">
              <a:latin typeface="Calibri" panose="020F0502020204030204" pitchFamily="34" charset="0"/>
            </a:endParaRPr>
          </a:p>
          <a:p>
            <a:pPr algn="just"/>
            <a:r>
              <a:rPr lang="en-CA" sz="2800" dirty="0">
                <a:latin typeface="Calibri" panose="020F0502020204030204" pitchFamily="34" charset="0"/>
              </a:rPr>
              <a:t>Discovery and mindfulness facilitates the conscious 50 bits per second of data processing to lessen the filters’ driving, gripping power.</a:t>
            </a:r>
          </a:p>
          <a:p>
            <a:pPr algn="just"/>
            <a:r>
              <a:rPr lang="en-CA" sz="2400" dirty="0">
                <a:latin typeface="Calibri" panose="020F0502020204030204" pitchFamily="34" charset="0"/>
              </a:rPr>
              <a:t> </a:t>
            </a:r>
          </a:p>
          <a:p>
            <a:pPr algn="just"/>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15</a:t>
            </a:fld>
            <a:endParaRPr lang="en-CA" sz="2000" dirty="0"/>
          </a:p>
        </p:txBody>
      </p:sp>
      <p:sp>
        <p:nvSpPr>
          <p:cNvPr id="6" name="TextBox 5"/>
          <p:cNvSpPr txBox="1"/>
          <p:nvPr/>
        </p:nvSpPr>
        <p:spPr>
          <a:xfrm>
            <a:off x="1049490" y="617843"/>
            <a:ext cx="10079183" cy="144655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latin typeface="Calibri" panose="020F0502020204030204" pitchFamily="34" charset="0"/>
              </a:rPr>
              <a:t>Factors Influencing our </a:t>
            </a:r>
            <a:br>
              <a:rPr lang="en-US" sz="4400" b="1" dirty="0">
                <a:latin typeface="Calibri" panose="020F0502020204030204" pitchFamily="34" charset="0"/>
              </a:rPr>
            </a:br>
            <a:r>
              <a:rPr lang="en-US" sz="4400" b="1" dirty="0">
                <a:latin typeface="Calibri" panose="020F0502020204030204" pitchFamily="34" charset="0"/>
              </a:rPr>
              <a:t>Programmed Priorities/Filters</a:t>
            </a:r>
            <a:endParaRPr lang="en-CA" sz="4400" dirty="0">
              <a:latin typeface="Calibri" panose="020F0502020204030204" pitchFamily="34" charset="0"/>
            </a:endParaRPr>
          </a:p>
        </p:txBody>
      </p:sp>
      <p:sp>
        <p:nvSpPr>
          <p:cNvPr id="7" name="TextBox 6"/>
          <p:cNvSpPr txBox="1"/>
          <p:nvPr/>
        </p:nvSpPr>
        <p:spPr>
          <a:xfrm>
            <a:off x="2005536" y="2590678"/>
            <a:ext cx="7906767" cy="2677656"/>
          </a:xfrm>
          <a:prstGeom prst="rect">
            <a:avLst/>
          </a:prstGeom>
          <a:noFill/>
        </p:spPr>
        <p:txBody>
          <a:bodyPr wrap="square" rtlCol="0">
            <a:spAutoFit/>
          </a:bodyPr>
          <a:lstStyle/>
          <a:p>
            <a:r>
              <a:rPr lang="en-CA" sz="2800" b="1" dirty="0">
                <a:latin typeface="Calibri" panose="020F0502020204030204" pitchFamily="34" charset="0"/>
              </a:rPr>
              <a:t>The Birth Order Influence</a:t>
            </a:r>
            <a:endParaRPr lang="en-CA" sz="2800" dirty="0">
              <a:latin typeface="Calibri" panose="020F0502020204030204" pitchFamily="34" charset="0"/>
            </a:endParaRPr>
          </a:p>
          <a:p>
            <a:pPr marL="457200" lvl="0" indent="-457200">
              <a:buFont typeface="Arial" panose="020B0604020202020204" pitchFamily="34" charset="0"/>
              <a:buChar char="•"/>
            </a:pPr>
            <a:r>
              <a:rPr lang="en-CA" sz="2800" dirty="0">
                <a:latin typeface="Calibri" panose="020F0502020204030204" pitchFamily="34" charset="0"/>
              </a:rPr>
              <a:t>firstborn, middle, youngest, only</a:t>
            </a:r>
          </a:p>
          <a:p>
            <a:pPr marL="457200" lvl="0" indent="-457200">
              <a:buFont typeface="Arial" panose="020B0604020202020204" pitchFamily="34" charset="0"/>
              <a:buChar char="•"/>
            </a:pPr>
            <a:endParaRPr lang="en-CA" sz="2800" dirty="0">
              <a:latin typeface="Calibri" panose="020F0502020204030204" pitchFamily="34" charset="0"/>
            </a:endParaRPr>
          </a:p>
          <a:p>
            <a:r>
              <a:rPr lang="en-CA" sz="2800" b="1" dirty="0">
                <a:latin typeface="Calibri" panose="020F0502020204030204" pitchFamily="34" charset="0"/>
              </a:rPr>
              <a:t>Heredity</a:t>
            </a:r>
            <a:endParaRPr lang="en-CA" sz="2800" dirty="0">
              <a:latin typeface="Calibri" panose="020F0502020204030204" pitchFamily="34" charset="0"/>
            </a:endParaRPr>
          </a:p>
          <a:p>
            <a:pPr marL="457200" lvl="0" indent="-457200">
              <a:buFont typeface="Arial" panose="020B0604020202020204" pitchFamily="34" charset="0"/>
              <a:buChar char="•"/>
            </a:pPr>
            <a:r>
              <a:rPr lang="en-CA" sz="2800" dirty="0">
                <a:latin typeface="Calibri" panose="020F0502020204030204" pitchFamily="34" charset="0"/>
              </a:rPr>
              <a:t>physical problems, for example delayed social or intellectual development gifts</a:t>
            </a: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16</a:t>
            </a:fld>
            <a:endParaRPr lang="en-CA" sz="2000" dirty="0"/>
          </a:p>
        </p:txBody>
      </p:sp>
      <p:sp>
        <p:nvSpPr>
          <p:cNvPr id="6" name="TextBox 5"/>
          <p:cNvSpPr txBox="1"/>
          <p:nvPr/>
        </p:nvSpPr>
        <p:spPr>
          <a:xfrm>
            <a:off x="2122495" y="819261"/>
            <a:ext cx="7906767" cy="5109091"/>
          </a:xfrm>
          <a:prstGeom prst="rect">
            <a:avLst/>
          </a:prstGeom>
          <a:noFill/>
        </p:spPr>
        <p:txBody>
          <a:bodyPr wrap="square" rtlCol="0">
            <a:spAutoFit/>
          </a:bodyPr>
          <a:lstStyle/>
          <a:p>
            <a:r>
              <a:rPr lang="en-CA" sz="3200" b="1" dirty="0">
                <a:latin typeface="Calibri" panose="020F0502020204030204" pitchFamily="34" charset="0"/>
              </a:rPr>
              <a:t>Family Atmosphere (climate at home)</a:t>
            </a:r>
            <a:endParaRPr lang="en-CA" sz="3200" dirty="0">
              <a:latin typeface="Calibri" panose="020F0502020204030204" pitchFamily="34" charset="0"/>
            </a:endParaRPr>
          </a:p>
          <a:p>
            <a:pPr marL="342900" lvl="0" indent="-342900">
              <a:lnSpc>
                <a:spcPct val="150000"/>
              </a:lnSpc>
              <a:buFont typeface="Arial" panose="020B0604020202020204" pitchFamily="34" charset="0"/>
              <a:buChar char="•"/>
            </a:pPr>
            <a:r>
              <a:rPr lang="en-CA" sz="2800" dirty="0">
                <a:latin typeface="Calibri" panose="020F0502020204030204" pitchFamily="34" charset="0"/>
              </a:rPr>
              <a:t>Competitive vs. cooperative</a:t>
            </a:r>
          </a:p>
          <a:p>
            <a:pPr marL="342900" lvl="0" indent="-342900">
              <a:lnSpc>
                <a:spcPct val="150000"/>
              </a:lnSpc>
              <a:buFont typeface="Arial" panose="020B0604020202020204" pitchFamily="34" charset="0"/>
              <a:buChar char="•"/>
            </a:pPr>
            <a:r>
              <a:rPr lang="en-CA" sz="2800" dirty="0">
                <a:latin typeface="Calibri" panose="020F0502020204030204" pitchFamily="34" charset="0"/>
              </a:rPr>
              <a:t>Authoritarian vs. egalitarian</a:t>
            </a:r>
          </a:p>
          <a:p>
            <a:pPr marL="342900" lvl="0" indent="-342900">
              <a:lnSpc>
                <a:spcPct val="150000"/>
              </a:lnSpc>
              <a:buFont typeface="Arial" panose="020B0604020202020204" pitchFamily="34" charset="0"/>
              <a:buChar char="•"/>
            </a:pPr>
            <a:r>
              <a:rPr lang="en-CA" sz="2800" dirty="0">
                <a:latin typeface="Calibri" panose="020F0502020204030204" pitchFamily="34" charset="0"/>
              </a:rPr>
              <a:t>Critical vs. encouraging</a:t>
            </a:r>
          </a:p>
          <a:p>
            <a:pPr marL="342900" lvl="0" indent="-342900">
              <a:lnSpc>
                <a:spcPct val="150000"/>
              </a:lnSpc>
              <a:buFont typeface="Arial" panose="020B0604020202020204" pitchFamily="34" charset="0"/>
              <a:buChar char="•"/>
            </a:pPr>
            <a:r>
              <a:rPr lang="en-CA" sz="2800" dirty="0">
                <a:latin typeface="Calibri" panose="020F0502020204030204" pitchFamily="34" charset="0"/>
              </a:rPr>
              <a:t>Excessively high standards</a:t>
            </a:r>
          </a:p>
          <a:p>
            <a:pPr marL="342900" lvl="0" indent="-342900">
              <a:lnSpc>
                <a:spcPct val="150000"/>
              </a:lnSpc>
              <a:buFont typeface="Arial" panose="020B0604020202020204" pitchFamily="34" charset="0"/>
              <a:buChar char="•"/>
            </a:pPr>
            <a:r>
              <a:rPr lang="en-CA" sz="2800" dirty="0">
                <a:latin typeface="Calibri" panose="020F0502020204030204" pitchFamily="34" charset="0"/>
              </a:rPr>
              <a:t>Overly-protective</a:t>
            </a:r>
          </a:p>
          <a:p>
            <a:pPr marL="342900" lvl="0" indent="-342900">
              <a:lnSpc>
                <a:spcPct val="150000"/>
              </a:lnSpc>
              <a:buFont typeface="Arial" panose="020B0604020202020204" pitchFamily="34" charset="0"/>
              <a:buChar char="•"/>
            </a:pPr>
            <a:r>
              <a:rPr lang="en-CA" sz="2800" dirty="0">
                <a:latin typeface="Calibri" panose="020F0502020204030204" pitchFamily="34" charset="0"/>
              </a:rPr>
              <a:t>Pampering/spoiling</a:t>
            </a:r>
          </a:p>
          <a:p>
            <a:pPr marL="342900" indent="-342900">
              <a:lnSpc>
                <a:spcPct val="150000"/>
              </a:lnSpc>
              <a:buFont typeface="Arial" panose="020B0604020202020204" pitchFamily="34" charset="0"/>
              <a:buChar char="•"/>
            </a:pPr>
            <a:r>
              <a:rPr lang="en-CA" sz="2800" dirty="0">
                <a:latin typeface="Calibri" panose="020F0502020204030204" pitchFamily="34" charset="0"/>
              </a:rPr>
              <a:t>Lots of messages that we must impress others</a:t>
            </a: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fade">
                                      <p:cBhvr>
                                        <p:cTn id="35" dur="1000"/>
                                        <p:tgtEl>
                                          <p:spTgt spid="6">
                                            <p:txEl>
                                              <p:pRg st="5" end="5"/>
                                            </p:txEl>
                                          </p:spTgt>
                                        </p:tgtEl>
                                      </p:cBhvr>
                                    </p:animEffect>
                                    <p:anim calcmode="lin" valueType="num">
                                      <p:cBhvr>
                                        <p:cTn id="36"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fade">
                                      <p:cBhvr>
                                        <p:cTn id="42" dur="1000"/>
                                        <p:tgtEl>
                                          <p:spTgt spid="6">
                                            <p:txEl>
                                              <p:pRg st="6" end="6"/>
                                            </p:txEl>
                                          </p:spTgt>
                                        </p:tgtEl>
                                      </p:cBhvr>
                                    </p:animEffect>
                                    <p:anim calcmode="lin" valueType="num">
                                      <p:cBhvr>
                                        <p:cTn id="43"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Effect transition="in" filter="fade">
                                      <p:cBhvr>
                                        <p:cTn id="49" dur="1000"/>
                                        <p:tgtEl>
                                          <p:spTgt spid="6">
                                            <p:txEl>
                                              <p:pRg st="7" end="7"/>
                                            </p:txEl>
                                          </p:spTgt>
                                        </p:tgtEl>
                                      </p:cBhvr>
                                    </p:animEffect>
                                    <p:anim calcmode="lin" valueType="num">
                                      <p:cBhvr>
                                        <p:cTn id="50"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17</a:t>
            </a:fld>
            <a:endParaRPr lang="en-CA" sz="2000" dirty="0"/>
          </a:p>
        </p:txBody>
      </p:sp>
      <p:sp>
        <p:nvSpPr>
          <p:cNvPr id="6" name="TextBox 5"/>
          <p:cNvSpPr txBox="1"/>
          <p:nvPr/>
        </p:nvSpPr>
        <p:spPr>
          <a:xfrm>
            <a:off x="1867314" y="670405"/>
            <a:ext cx="7906767" cy="5940088"/>
          </a:xfrm>
          <a:prstGeom prst="rect">
            <a:avLst/>
          </a:prstGeom>
          <a:noFill/>
          <a:effectLst/>
        </p:spPr>
        <p:txBody>
          <a:bodyPr wrap="square" rtlCol="0">
            <a:spAutoFit/>
          </a:bodyPr>
          <a:lstStyle/>
          <a:p>
            <a:r>
              <a:rPr lang="en-CA" sz="3200" b="1" dirty="0">
                <a:latin typeface="Calibri" panose="020F0502020204030204" pitchFamily="34" charset="0"/>
              </a:rPr>
              <a:t>Family Values </a:t>
            </a:r>
            <a:r>
              <a:rPr lang="en-CA" sz="3200" dirty="0">
                <a:latin typeface="Calibri" panose="020F0502020204030204" pitchFamily="34" charset="0"/>
              </a:rPr>
              <a:t>(Mom/Dad “ideals”)</a:t>
            </a:r>
          </a:p>
          <a:p>
            <a:pPr marL="457200" lvl="0" indent="-457200">
              <a:buFont typeface="Arial" panose="020B0604020202020204" pitchFamily="34" charset="0"/>
              <a:buChar char="•"/>
            </a:pPr>
            <a:r>
              <a:rPr lang="en-CA" sz="2800" dirty="0">
                <a:latin typeface="Calibri" panose="020F0502020204030204" pitchFamily="34" charset="0"/>
              </a:rPr>
              <a:t>honesty</a:t>
            </a:r>
          </a:p>
          <a:p>
            <a:pPr marL="457200" lvl="0" indent="-457200">
              <a:buFont typeface="Arial" panose="020B0604020202020204" pitchFamily="34" charset="0"/>
              <a:buChar char="•"/>
            </a:pPr>
            <a:r>
              <a:rPr lang="en-CA" sz="2800" dirty="0">
                <a:latin typeface="Calibri" panose="020F0502020204030204" pitchFamily="34" charset="0"/>
              </a:rPr>
              <a:t>caring</a:t>
            </a:r>
          </a:p>
          <a:p>
            <a:pPr marL="457200" lvl="0" indent="-457200">
              <a:buFont typeface="Arial" panose="020B0604020202020204" pitchFamily="34" charset="0"/>
              <a:buChar char="•"/>
            </a:pPr>
            <a:r>
              <a:rPr lang="en-CA" sz="2800" dirty="0">
                <a:latin typeface="Calibri" panose="020F0502020204030204" pitchFamily="34" charset="0"/>
              </a:rPr>
              <a:t>hard work</a:t>
            </a:r>
          </a:p>
          <a:p>
            <a:pPr marL="457200" lvl="0" indent="-457200">
              <a:buFont typeface="Arial" panose="020B0604020202020204" pitchFamily="34" charset="0"/>
              <a:buChar char="•"/>
            </a:pPr>
            <a:r>
              <a:rPr lang="en-CA" sz="2800" dirty="0">
                <a:latin typeface="Calibri" panose="020F0502020204030204" pitchFamily="34" charset="0"/>
              </a:rPr>
              <a:t>orderliness</a:t>
            </a:r>
          </a:p>
          <a:p>
            <a:pPr marL="457200" lvl="0" indent="-457200">
              <a:buFont typeface="Arial" panose="020B0604020202020204" pitchFamily="34" charset="0"/>
              <a:buChar char="•"/>
            </a:pPr>
            <a:r>
              <a:rPr lang="en-CA" sz="2800" dirty="0">
                <a:latin typeface="Calibri" panose="020F0502020204030204" pitchFamily="34" charset="0"/>
              </a:rPr>
              <a:t>impressing others</a:t>
            </a:r>
          </a:p>
          <a:p>
            <a:pPr marL="457200" lvl="0" indent="-457200">
              <a:buFont typeface="Arial" panose="020B0604020202020204" pitchFamily="34" charset="0"/>
              <a:buChar char="•"/>
            </a:pPr>
            <a:r>
              <a:rPr lang="en-CA" sz="2800" dirty="0">
                <a:latin typeface="Calibri" panose="020F0502020204030204" pitchFamily="34" charset="0"/>
              </a:rPr>
              <a:t>being good</a:t>
            </a:r>
          </a:p>
          <a:p>
            <a:r>
              <a:rPr lang="en-CA" sz="2800" b="1" dirty="0">
                <a:latin typeface="Calibri" panose="020F0502020204030204" pitchFamily="34" charset="0"/>
              </a:rPr>
              <a:t> </a:t>
            </a:r>
            <a:endParaRPr lang="en-CA" sz="2800" dirty="0">
              <a:latin typeface="Calibri" panose="020F0502020204030204" pitchFamily="34" charset="0"/>
            </a:endParaRPr>
          </a:p>
          <a:p>
            <a:r>
              <a:rPr lang="en-CA" sz="3200" b="1" dirty="0">
                <a:latin typeface="Calibri" panose="020F0502020204030204" pitchFamily="34" charset="0"/>
              </a:rPr>
              <a:t>Role Models</a:t>
            </a:r>
            <a:r>
              <a:rPr lang="en-CA" sz="2800" b="1" dirty="0">
                <a:latin typeface="Calibri" panose="020F0502020204030204" pitchFamily="34" charset="0"/>
              </a:rPr>
              <a:t>		</a:t>
            </a:r>
            <a:endParaRPr lang="en-CA" sz="2800" dirty="0">
              <a:latin typeface="Calibri" panose="020F0502020204030204" pitchFamily="34" charset="0"/>
            </a:endParaRPr>
          </a:p>
          <a:p>
            <a:r>
              <a:rPr lang="en-CA" sz="2800" dirty="0">
                <a:latin typeface="Calibri" panose="020F0502020204030204" pitchFamily="34" charset="0"/>
              </a:rPr>
              <a:t>How does Mom/Dad behave that makes the child feel secure/worthwhile or insecure/inferior?  As an adult, this same behaviour will be sought or resisted.</a:t>
            </a:r>
          </a:p>
          <a:p>
            <a:pPr marL="342900" lvl="0" indent="-342900">
              <a:lnSpc>
                <a:spcPct val="150000"/>
              </a:lnSpc>
              <a:buFont typeface="Arial" panose="020B0604020202020204" pitchFamily="34" charset="0"/>
              <a:buChar char="•"/>
            </a:pP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fade">
                                      <p:cBhvr>
                                        <p:cTn id="35" dur="1000"/>
                                        <p:tgtEl>
                                          <p:spTgt spid="6">
                                            <p:txEl>
                                              <p:pRg st="5" end="5"/>
                                            </p:txEl>
                                          </p:spTgt>
                                        </p:tgtEl>
                                      </p:cBhvr>
                                    </p:animEffect>
                                    <p:anim calcmode="lin" valueType="num">
                                      <p:cBhvr>
                                        <p:cTn id="36"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fade">
                                      <p:cBhvr>
                                        <p:cTn id="42" dur="1000"/>
                                        <p:tgtEl>
                                          <p:spTgt spid="6">
                                            <p:txEl>
                                              <p:pRg st="6" end="6"/>
                                            </p:txEl>
                                          </p:spTgt>
                                        </p:tgtEl>
                                      </p:cBhvr>
                                    </p:animEffect>
                                    <p:anim calcmode="lin" valueType="num">
                                      <p:cBhvr>
                                        <p:cTn id="43"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6">
                                            <p:txEl>
                                              <p:pRg st="9" end="9"/>
                                            </p:txEl>
                                          </p:spTgt>
                                        </p:tgtEl>
                                        <p:attrNameLst>
                                          <p:attrName>style.visibility</p:attrName>
                                        </p:attrNameLst>
                                      </p:cBhvr>
                                      <p:to>
                                        <p:strVal val="visible"/>
                                      </p:to>
                                    </p:set>
                                    <p:animEffect transition="in" filter="fade">
                                      <p:cBhvr>
                                        <p:cTn id="49"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9466" y="1052736"/>
            <a:ext cx="10581407" cy="5400600"/>
          </a:xfrm>
          <a:prstGeom prst="rect">
            <a:avLst/>
          </a:prstGeom>
          <a:effectLst/>
        </p:spPr>
      </p:pic>
      <p:sp>
        <p:nvSpPr>
          <p:cNvPr id="6" name="TextBox 5"/>
          <p:cNvSpPr txBox="1"/>
          <p:nvPr/>
        </p:nvSpPr>
        <p:spPr>
          <a:xfrm>
            <a:off x="335367" y="3284984"/>
            <a:ext cx="2385849" cy="584775"/>
          </a:xfrm>
          <a:prstGeom prst="rect">
            <a:avLst/>
          </a:prstGeom>
          <a:solidFill>
            <a:srgbClr val="FF0000"/>
          </a:solidFill>
        </p:spPr>
        <p:txBody>
          <a:bodyPr wrap="square" rtlCol="0">
            <a:spAutoFit/>
          </a:bodyPr>
          <a:lstStyle/>
          <a:p>
            <a:pPr algn="ctr"/>
            <a:r>
              <a:rPr lang="en-CA" sz="1600" b="1" dirty="0">
                <a:solidFill>
                  <a:schemeClr val="bg1"/>
                </a:solidFill>
              </a:rPr>
              <a:t>Primitive </a:t>
            </a:r>
          </a:p>
          <a:p>
            <a:pPr algn="ctr"/>
            <a:r>
              <a:rPr lang="en-CA" sz="1600" b="1" dirty="0">
                <a:solidFill>
                  <a:schemeClr val="bg1"/>
                </a:solidFill>
              </a:rPr>
              <a:t>Predispositions</a:t>
            </a:r>
          </a:p>
        </p:txBody>
      </p:sp>
      <p:sp>
        <p:nvSpPr>
          <p:cNvPr id="7" name="TextBox 6"/>
          <p:cNvSpPr txBox="1"/>
          <p:nvPr/>
        </p:nvSpPr>
        <p:spPr>
          <a:xfrm>
            <a:off x="2639617" y="3212979"/>
            <a:ext cx="3552395" cy="800219"/>
          </a:xfrm>
          <a:prstGeom prst="rect">
            <a:avLst/>
          </a:prstGeom>
          <a:noFill/>
        </p:spPr>
        <p:txBody>
          <a:bodyPr wrap="square" rtlCol="0">
            <a:spAutoFit/>
          </a:bodyPr>
          <a:lstStyle/>
          <a:p>
            <a:pPr>
              <a:buFont typeface="Wingdings" pitchFamily="2" charset="2"/>
              <a:buChar char="§"/>
            </a:pPr>
            <a:r>
              <a:rPr lang="en-US" sz="1600" dirty="0"/>
              <a:t>  </a:t>
            </a:r>
            <a:r>
              <a:rPr lang="en-US" sz="1500" b="1" dirty="0"/>
              <a:t>Inherited genetic makeup            </a:t>
            </a:r>
          </a:p>
          <a:p>
            <a:r>
              <a:rPr lang="en-US" sz="1500" b="1" dirty="0"/>
              <a:t>    re:  survival and reproduction </a:t>
            </a:r>
          </a:p>
          <a:p>
            <a:r>
              <a:rPr lang="en-US" sz="1500" b="1" dirty="0"/>
              <a:t>    drives (i.e. ‘</a:t>
            </a:r>
            <a:r>
              <a:rPr lang="en-US" sz="1500" b="1" dirty="0">
                <a:solidFill>
                  <a:srgbClr val="FF0000"/>
                </a:solidFill>
              </a:rPr>
              <a:t>N</a:t>
            </a:r>
            <a:r>
              <a:rPr lang="en-US" sz="1500" b="1" dirty="0"/>
              <a:t>ature’ You)</a:t>
            </a:r>
            <a:endParaRPr lang="en-CA" sz="1500" b="1" dirty="0"/>
          </a:p>
        </p:txBody>
      </p:sp>
      <p:sp>
        <p:nvSpPr>
          <p:cNvPr id="8" name="TextBox 7"/>
          <p:cNvSpPr txBox="1"/>
          <p:nvPr/>
        </p:nvSpPr>
        <p:spPr>
          <a:xfrm>
            <a:off x="335367" y="4149094"/>
            <a:ext cx="2385849" cy="584775"/>
          </a:xfrm>
          <a:prstGeom prst="rect">
            <a:avLst/>
          </a:prstGeom>
          <a:solidFill>
            <a:srgbClr val="FF0000"/>
          </a:solidFill>
        </p:spPr>
        <p:txBody>
          <a:bodyPr wrap="square" rtlCol="0">
            <a:spAutoFit/>
          </a:bodyPr>
          <a:lstStyle/>
          <a:p>
            <a:pPr algn="ctr"/>
            <a:r>
              <a:rPr lang="en-CA" sz="1600" b="1" dirty="0">
                <a:solidFill>
                  <a:schemeClr val="bg1"/>
                </a:solidFill>
              </a:rPr>
              <a:t>Filters </a:t>
            </a:r>
          </a:p>
          <a:p>
            <a:pPr algn="ctr"/>
            <a:endParaRPr lang="en-CA" sz="1600" b="1" dirty="0">
              <a:solidFill>
                <a:schemeClr val="bg1"/>
              </a:solidFill>
            </a:endParaRPr>
          </a:p>
        </p:txBody>
      </p:sp>
      <p:sp>
        <p:nvSpPr>
          <p:cNvPr id="9" name="TextBox 8"/>
          <p:cNvSpPr txBox="1"/>
          <p:nvPr/>
        </p:nvSpPr>
        <p:spPr>
          <a:xfrm>
            <a:off x="2639616" y="4077081"/>
            <a:ext cx="4512501" cy="800219"/>
          </a:xfrm>
          <a:prstGeom prst="rect">
            <a:avLst/>
          </a:prstGeom>
          <a:noFill/>
        </p:spPr>
        <p:txBody>
          <a:bodyPr wrap="square" rtlCol="0">
            <a:spAutoFit/>
          </a:bodyPr>
          <a:lstStyle/>
          <a:p>
            <a:pPr>
              <a:buFont typeface="Wingdings" pitchFamily="2" charset="2"/>
              <a:buChar char="§"/>
            </a:pPr>
            <a:r>
              <a:rPr lang="en-US" sz="1600" b="1" dirty="0"/>
              <a:t>  </a:t>
            </a:r>
            <a:r>
              <a:rPr lang="en-US" sz="1500" b="1" dirty="0"/>
              <a:t>Illogical beliefs/faulty filters from </a:t>
            </a:r>
          </a:p>
          <a:p>
            <a:r>
              <a:rPr lang="en-US" sz="1500" b="1" dirty="0"/>
              <a:t>    childhood conditioning e.g.  “I need”,                </a:t>
            </a:r>
          </a:p>
          <a:p>
            <a:r>
              <a:rPr lang="en-US" sz="1500" b="1" dirty="0"/>
              <a:t>    “I am”, “Others are” (i.e. ‘</a:t>
            </a:r>
            <a:r>
              <a:rPr lang="en-US" sz="1500" b="1" dirty="0">
                <a:solidFill>
                  <a:srgbClr val="FF0000"/>
                </a:solidFill>
              </a:rPr>
              <a:t>N</a:t>
            </a:r>
            <a:r>
              <a:rPr lang="en-US" sz="1500" b="1" dirty="0"/>
              <a:t>urture’ You)</a:t>
            </a:r>
            <a:endParaRPr lang="en-CA" sz="1500" b="1" dirty="0"/>
          </a:p>
        </p:txBody>
      </p:sp>
      <p:sp>
        <p:nvSpPr>
          <p:cNvPr id="10" name="TextBox 9"/>
          <p:cNvSpPr txBox="1"/>
          <p:nvPr/>
        </p:nvSpPr>
        <p:spPr>
          <a:xfrm>
            <a:off x="335367" y="5013191"/>
            <a:ext cx="2385849" cy="584775"/>
          </a:xfrm>
          <a:prstGeom prst="rect">
            <a:avLst/>
          </a:prstGeom>
          <a:solidFill>
            <a:srgbClr val="FF0000"/>
          </a:solidFill>
        </p:spPr>
        <p:txBody>
          <a:bodyPr wrap="square" rtlCol="0">
            <a:spAutoFit/>
          </a:bodyPr>
          <a:lstStyle/>
          <a:p>
            <a:pPr algn="ctr"/>
            <a:r>
              <a:rPr lang="en-CA" sz="1600" b="1" dirty="0">
                <a:solidFill>
                  <a:schemeClr val="bg1"/>
                </a:solidFill>
              </a:rPr>
              <a:t>Primed </a:t>
            </a:r>
          </a:p>
          <a:p>
            <a:pPr algn="ctr"/>
            <a:r>
              <a:rPr lang="en-CA" sz="1600" b="1" dirty="0">
                <a:solidFill>
                  <a:schemeClr val="bg1"/>
                </a:solidFill>
              </a:rPr>
              <a:t>Prompts</a:t>
            </a:r>
          </a:p>
        </p:txBody>
      </p:sp>
      <p:sp>
        <p:nvSpPr>
          <p:cNvPr id="11" name="TextBox 10"/>
          <p:cNvSpPr txBox="1"/>
          <p:nvPr/>
        </p:nvSpPr>
        <p:spPr>
          <a:xfrm>
            <a:off x="2639617" y="4941177"/>
            <a:ext cx="4416491" cy="800219"/>
          </a:xfrm>
          <a:prstGeom prst="rect">
            <a:avLst/>
          </a:prstGeom>
          <a:noFill/>
        </p:spPr>
        <p:txBody>
          <a:bodyPr wrap="square" rtlCol="0">
            <a:spAutoFit/>
          </a:bodyPr>
          <a:lstStyle/>
          <a:p>
            <a:pPr>
              <a:buFont typeface="Wingdings" pitchFamily="2" charset="2"/>
              <a:buChar char="§"/>
            </a:pPr>
            <a:r>
              <a:rPr lang="en-US" sz="1600" b="1" dirty="0"/>
              <a:t>  </a:t>
            </a:r>
            <a:r>
              <a:rPr lang="en-US" sz="1500" b="1" dirty="0"/>
              <a:t>Societal and cultural brain washing/ </a:t>
            </a:r>
          </a:p>
          <a:p>
            <a:r>
              <a:rPr lang="en-US" sz="1500" b="1" dirty="0"/>
              <a:t>    stereotyping/branding/bigotry           </a:t>
            </a:r>
          </a:p>
          <a:p>
            <a:r>
              <a:rPr lang="en-US" sz="1500" b="1" dirty="0"/>
              <a:t>    (i.e. ‘</a:t>
            </a:r>
            <a:r>
              <a:rPr lang="en-US" sz="1500" b="1" dirty="0">
                <a:solidFill>
                  <a:srgbClr val="FF0000"/>
                </a:solidFill>
              </a:rPr>
              <a:t>N</a:t>
            </a:r>
            <a:r>
              <a:rPr lang="en-US" sz="1500" b="1" dirty="0"/>
              <a:t>umbed’ You)</a:t>
            </a:r>
            <a:endParaRPr lang="en-CA" sz="1500" b="1" dirty="0"/>
          </a:p>
        </p:txBody>
      </p:sp>
      <p:sp>
        <p:nvSpPr>
          <p:cNvPr id="12" name="TextBox 11"/>
          <p:cNvSpPr txBox="1"/>
          <p:nvPr/>
        </p:nvSpPr>
        <p:spPr>
          <a:xfrm>
            <a:off x="346000" y="5877287"/>
            <a:ext cx="2385849" cy="584775"/>
          </a:xfrm>
          <a:prstGeom prst="rect">
            <a:avLst/>
          </a:prstGeom>
          <a:solidFill>
            <a:srgbClr val="FFFF00"/>
          </a:solidFill>
        </p:spPr>
        <p:txBody>
          <a:bodyPr wrap="square" rtlCol="0">
            <a:spAutoFit/>
          </a:bodyPr>
          <a:lstStyle/>
          <a:p>
            <a:pPr algn="ctr"/>
            <a:r>
              <a:rPr lang="en-CA" sz="1600" b="1" dirty="0"/>
              <a:t> Mindless  </a:t>
            </a:r>
          </a:p>
          <a:p>
            <a:pPr algn="ctr"/>
            <a:r>
              <a:rPr lang="en-CA" sz="1600" b="1" dirty="0"/>
              <a:t>Mind</a:t>
            </a:r>
          </a:p>
        </p:txBody>
      </p:sp>
      <p:sp>
        <p:nvSpPr>
          <p:cNvPr id="13" name="TextBox 12"/>
          <p:cNvSpPr txBox="1"/>
          <p:nvPr/>
        </p:nvSpPr>
        <p:spPr>
          <a:xfrm>
            <a:off x="2639627" y="5805264"/>
            <a:ext cx="4320479" cy="553998"/>
          </a:xfrm>
          <a:prstGeom prst="rect">
            <a:avLst/>
          </a:prstGeom>
          <a:noFill/>
        </p:spPr>
        <p:txBody>
          <a:bodyPr wrap="square" rtlCol="0">
            <a:spAutoFit/>
          </a:bodyPr>
          <a:lstStyle/>
          <a:p>
            <a:pPr marL="171450" indent="-171450">
              <a:buFont typeface="Wingdings" pitchFamily="2" charset="2"/>
              <a:buChar char="§"/>
            </a:pPr>
            <a:r>
              <a:rPr lang="en-US" sz="1500" b="1"/>
              <a:t>The ‘You’ </a:t>
            </a:r>
            <a:r>
              <a:rPr lang="en-US" sz="1500" b="1" dirty="0"/>
              <a:t>who is reading this but doesn’t know it (i.e. ‘</a:t>
            </a:r>
            <a:r>
              <a:rPr lang="en-US" sz="1500" b="1" dirty="0">
                <a:solidFill>
                  <a:srgbClr val="FF0000"/>
                </a:solidFill>
              </a:rPr>
              <a:t>N</a:t>
            </a:r>
            <a:r>
              <a:rPr lang="en-US" sz="1500" b="1" dirty="0"/>
              <a:t>ormal’ You)</a:t>
            </a:r>
            <a:endParaRPr lang="en-CA" sz="1500" b="1" dirty="0"/>
          </a:p>
        </p:txBody>
      </p:sp>
      <p:sp>
        <p:nvSpPr>
          <p:cNvPr id="26" name="Title 1"/>
          <p:cNvSpPr txBox="1">
            <a:spLocks/>
          </p:cNvSpPr>
          <p:nvPr/>
        </p:nvSpPr>
        <p:spPr>
          <a:xfrm>
            <a:off x="0" y="151814"/>
            <a:ext cx="12192000" cy="781563"/>
          </a:xfrm>
          <a:prstGeom prst="rect">
            <a:avLst/>
          </a:prstGeom>
          <a:noFill/>
          <a:ln>
            <a:noFill/>
          </a:ln>
        </p:spPr>
        <p:txBody>
          <a:bodyPr>
            <a:scene3d>
              <a:camera prst="orthographicFront"/>
              <a:lightRig rig="soft" dir="t">
                <a:rot lat="0" lon="0" rev="15600000"/>
              </a:lightRig>
            </a:scene3d>
            <a:sp3d extrusionH="57150" prstMaterial="softEdge">
              <a:bevelT w="25400" h="38100"/>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CA" sz="2400" b="1" dirty="0">
              <a:solidFill>
                <a:srgbClr val="00B0F0"/>
              </a:solidFill>
              <a:latin typeface="Cooper Black" panose="0208090404030B020404" pitchFamily="18" charset="0"/>
            </a:endParaRPr>
          </a:p>
          <a:p>
            <a:pPr algn="ctr"/>
            <a:r>
              <a:rPr lang="en-CA" sz="2800" b="1" dirty="0">
                <a:solidFill>
                  <a:srgbClr val="00B0F0"/>
                </a:solidFill>
                <a:latin typeface="Cooper Black" panose="0208090404030B020404" pitchFamily="18" charset="0"/>
              </a:rPr>
              <a:t>Understanding</a:t>
            </a:r>
            <a:r>
              <a:rPr lang="en-CA" sz="2800" b="1" dirty="0">
                <a:ln/>
                <a:solidFill>
                  <a:srgbClr val="00B0F0"/>
                </a:solidFill>
                <a:latin typeface="Cooper Black" panose="0208090404030B020404" pitchFamily="18" charset="0"/>
              </a:rPr>
              <a:t> and Knowing that You - are in PFP Prison</a:t>
            </a:r>
          </a:p>
        </p:txBody>
      </p:sp>
      <p:sp>
        <p:nvSpPr>
          <p:cNvPr id="18" name="TextBox 17"/>
          <p:cNvSpPr txBox="1"/>
          <p:nvPr/>
        </p:nvSpPr>
        <p:spPr>
          <a:xfrm>
            <a:off x="8016213" y="2564919"/>
            <a:ext cx="2880320" cy="353943"/>
          </a:xfrm>
          <a:prstGeom prst="rect">
            <a:avLst/>
          </a:prstGeom>
          <a:noFill/>
        </p:spPr>
        <p:txBody>
          <a:bodyPr wrap="square" rtlCol="0">
            <a:spAutoFit/>
          </a:bodyPr>
          <a:lstStyle/>
          <a:p>
            <a:pPr algn="ctr"/>
            <a:r>
              <a:rPr lang="en-CA" sz="1700" b="1" dirty="0">
                <a:ln>
                  <a:solidFill>
                    <a:schemeClr val="tx1"/>
                  </a:solidFill>
                </a:ln>
                <a:solidFill>
                  <a:srgbClr val="FFFF00"/>
                </a:solidFill>
                <a:latin typeface="Arial Black" panose="020B0A04020102020204" pitchFamily="34" charset="0"/>
                <a:cs typeface="Arial" panose="020B0604020202020204" pitchFamily="34" charset="0"/>
              </a:rPr>
              <a:t>Mindless Mind</a:t>
            </a:r>
          </a:p>
        </p:txBody>
      </p:sp>
      <p:sp>
        <p:nvSpPr>
          <p:cNvPr id="19" name="TextBox 18"/>
          <p:cNvSpPr txBox="1"/>
          <p:nvPr/>
        </p:nvSpPr>
        <p:spPr>
          <a:xfrm>
            <a:off x="8112234" y="3717033"/>
            <a:ext cx="2253343" cy="615553"/>
          </a:xfrm>
          <a:prstGeom prst="rect">
            <a:avLst/>
          </a:prstGeom>
          <a:noFill/>
        </p:spPr>
        <p:txBody>
          <a:bodyPr wrap="square" rtlCol="0">
            <a:spAutoFit/>
          </a:bodyPr>
          <a:lstStyle/>
          <a:p>
            <a:pPr algn="ctr"/>
            <a:r>
              <a:rPr lang="en-CA" sz="1700" b="1" dirty="0">
                <a:solidFill>
                  <a:schemeClr val="bg1"/>
                </a:solidFill>
                <a:latin typeface="Arial Black" panose="020B0A04020102020204" pitchFamily="34" charset="0"/>
                <a:cs typeface="Arial" panose="020B0604020202020204" pitchFamily="34" charset="0"/>
              </a:rPr>
              <a:t>PFP</a:t>
            </a:r>
          </a:p>
          <a:p>
            <a:pPr algn="ctr"/>
            <a:r>
              <a:rPr lang="en-CA" sz="1700" b="1" dirty="0">
                <a:solidFill>
                  <a:schemeClr val="bg1"/>
                </a:solidFill>
                <a:latin typeface="Arial Black" panose="020B0A04020102020204" pitchFamily="34" charset="0"/>
                <a:cs typeface="Arial" panose="020B0604020202020204" pitchFamily="34" charset="0"/>
              </a:rPr>
              <a:t>Brain</a:t>
            </a:r>
          </a:p>
        </p:txBody>
      </p:sp>
      <p:sp>
        <p:nvSpPr>
          <p:cNvPr id="20" name="TextBox 19"/>
          <p:cNvSpPr txBox="1"/>
          <p:nvPr/>
        </p:nvSpPr>
        <p:spPr>
          <a:xfrm>
            <a:off x="1775520" y="1916847"/>
            <a:ext cx="2301765" cy="584775"/>
          </a:xfrm>
          <a:prstGeom prst="rect">
            <a:avLst/>
          </a:prstGeom>
          <a:noFill/>
        </p:spPr>
        <p:txBody>
          <a:bodyPr wrap="square" rtlCol="0">
            <a:spAutoFit/>
          </a:bodyPr>
          <a:lstStyle/>
          <a:p>
            <a:pPr algn="ctr"/>
            <a:r>
              <a:rPr lang="en-CA" sz="1600" b="1" dirty="0">
                <a:solidFill>
                  <a:srgbClr val="FF0000"/>
                </a:solidFill>
                <a:latin typeface="Arial Black" panose="020B0A04020102020204" pitchFamily="34" charset="0"/>
                <a:cs typeface="Arial" panose="020B0604020202020204" pitchFamily="34" charset="0"/>
              </a:rPr>
              <a:t>P</a:t>
            </a:r>
            <a:r>
              <a:rPr lang="en-CA" sz="1600" b="1" dirty="0">
                <a:latin typeface="Arial" panose="020B0604020202020204" pitchFamily="34" charset="0"/>
                <a:cs typeface="Arial" panose="020B0604020202020204" pitchFamily="34" charset="0"/>
              </a:rPr>
              <a:t>rimitive </a:t>
            </a:r>
          </a:p>
          <a:p>
            <a:pPr algn="ctr"/>
            <a:r>
              <a:rPr lang="en-CA" sz="1600" b="1" dirty="0">
                <a:latin typeface="Arial" panose="020B0604020202020204" pitchFamily="34" charset="0"/>
                <a:cs typeface="Arial" panose="020B0604020202020204" pitchFamily="34" charset="0"/>
              </a:rPr>
              <a:t>Predispositions</a:t>
            </a:r>
          </a:p>
        </p:txBody>
      </p:sp>
      <p:sp>
        <p:nvSpPr>
          <p:cNvPr id="21" name="TextBox 20"/>
          <p:cNvSpPr txBox="1"/>
          <p:nvPr/>
        </p:nvSpPr>
        <p:spPr>
          <a:xfrm>
            <a:off x="3397386" y="1551014"/>
            <a:ext cx="2397776" cy="584775"/>
          </a:xfrm>
          <a:prstGeom prst="rect">
            <a:avLst/>
          </a:prstGeom>
          <a:noFill/>
        </p:spPr>
        <p:txBody>
          <a:bodyPr wrap="square" rtlCol="0">
            <a:spAutoFit/>
          </a:bodyPr>
          <a:lstStyle/>
          <a:p>
            <a:pPr algn="ctr"/>
            <a:r>
              <a:rPr lang="en-CA" sz="1600" b="1" dirty="0">
                <a:solidFill>
                  <a:srgbClr val="FF0000"/>
                </a:solidFill>
                <a:latin typeface="Arial" panose="020B0604020202020204" pitchFamily="34" charset="0"/>
                <a:cs typeface="Arial" panose="020B0604020202020204" pitchFamily="34" charset="0"/>
              </a:rPr>
              <a:t>F</a:t>
            </a:r>
            <a:r>
              <a:rPr lang="en-CA" sz="1600" b="1" dirty="0">
                <a:latin typeface="Arial" panose="020B0604020202020204" pitchFamily="34" charset="0"/>
                <a:cs typeface="Arial" panose="020B0604020202020204" pitchFamily="34" charset="0"/>
              </a:rPr>
              <a:t>ilters </a:t>
            </a:r>
          </a:p>
          <a:p>
            <a:pPr algn="ctr"/>
            <a:endParaRPr lang="en-CA" sz="1600" b="1" dirty="0">
              <a:latin typeface="Arial" panose="020B0604020202020204" pitchFamily="34" charset="0"/>
              <a:cs typeface="Arial" panose="020B0604020202020204" pitchFamily="34" charset="0"/>
            </a:endParaRPr>
          </a:p>
        </p:txBody>
      </p:sp>
      <p:sp>
        <p:nvSpPr>
          <p:cNvPr id="22" name="TextBox 21"/>
          <p:cNvSpPr txBox="1"/>
          <p:nvPr/>
        </p:nvSpPr>
        <p:spPr>
          <a:xfrm>
            <a:off x="4751856" y="1916849"/>
            <a:ext cx="2301765" cy="584775"/>
          </a:xfrm>
          <a:prstGeom prst="rect">
            <a:avLst/>
          </a:prstGeom>
          <a:noFill/>
        </p:spPr>
        <p:txBody>
          <a:bodyPr wrap="square" rtlCol="0">
            <a:spAutoFit/>
          </a:bodyPr>
          <a:lstStyle/>
          <a:p>
            <a:pPr algn="ctr"/>
            <a:r>
              <a:rPr lang="en-CA" sz="1600" b="1" dirty="0">
                <a:solidFill>
                  <a:srgbClr val="FF0000"/>
                </a:solidFill>
                <a:latin typeface="Arial Black" panose="020B0A04020102020204" pitchFamily="34" charset="0"/>
                <a:cs typeface="Arial" panose="020B0604020202020204" pitchFamily="34" charset="0"/>
              </a:rPr>
              <a:t>P</a:t>
            </a:r>
            <a:r>
              <a:rPr lang="en-CA" sz="1600" b="1" dirty="0">
                <a:latin typeface="Arial" panose="020B0604020202020204" pitchFamily="34" charset="0"/>
                <a:cs typeface="Arial" panose="020B0604020202020204" pitchFamily="34" charset="0"/>
              </a:rPr>
              <a:t>rimed</a:t>
            </a:r>
          </a:p>
          <a:p>
            <a:pPr algn="ctr"/>
            <a:r>
              <a:rPr lang="en-CA" sz="1600" b="1" dirty="0">
                <a:latin typeface="Arial" panose="020B0604020202020204" pitchFamily="34" charset="0"/>
                <a:cs typeface="Arial" panose="020B0604020202020204" pitchFamily="34" charset="0"/>
              </a:rPr>
              <a:t>Prompts</a:t>
            </a:r>
          </a:p>
        </p:txBody>
      </p:sp>
      <p:sp>
        <p:nvSpPr>
          <p:cNvPr id="23" name="Slide Number Placeholder 4"/>
          <p:cNvSpPr>
            <a:spLocks noGrp="1"/>
          </p:cNvSpPr>
          <p:nvPr>
            <p:ph type="sldNum" sz="quarter" idx="12"/>
          </p:nvPr>
        </p:nvSpPr>
        <p:spPr>
          <a:xfrm>
            <a:off x="10185991" y="6492875"/>
            <a:ext cx="1587796" cy="365125"/>
          </a:xfrm>
        </p:spPr>
        <p:txBody>
          <a:bodyPr/>
          <a:lstStyle/>
          <a:p>
            <a:fld id="{ACB02240-24A6-4AA6-8894-ADF9C5F8C4FB}" type="slidenum">
              <a:rPr lang="en-CA" sz="2000" smtClean="0"/>
              <a:pPr/>
              <a:t>2</a:t>
            </a:fld>
            <a:endParaRPr lang="en-CA" sz="2000" dirty="0"/>
          </a:p>
        </p:txBody>
      </p:sp>
    </p:spTree>
    <p:extLst>
      <p:ext uri="{BB962C8B-B14F-4D97-AF65-F5344CB8AC3E}">
        <p14:creationId xmlns:p14="http://schemas.microsoft.com/office/powerpoint/2010/main" val="218859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P spid="10" grpId="0" animBg="1"/>
      <p:bldP spid="11" grpId="0"/>
      <p:bldP spid="12" grpId="0" animBg="1"/>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7115" y="5292011"/>
            <a:ext cx="1500872" cy="1116155"/>
          </a:xfrm>
          <a:prstGeom prst="rect">
            <a:avLst/>
          </a:prstGeom>
        </p:spPr>
      </p:pic>
      <p:sp>
        <p:nvSpPr>
          <p:cNvPr id="4" name="Slide Number Placeholder 3"/>
          <p:cNvSpPr>
            <a:spLocks noGrp="1"/>
          </p:cNvSpPr>
          <p:nvPr>
            <p:ph type="sldNum" sz="quarter" idx="12"/>
          </p:nvPr>
        </p:nvSpPr>
        <p:spPr>
          <a:xfrm>
            <a:off x="8673805" y="6492875"/>
            <a:ext cx="2844800" cy="365125"/>
          </a:xfrm>
        </p:spPr>
        <p:txBody>
          <a:bodyPr/>
          <a:lstStyle/>
          <a:p>
            <a:fld id="{AFE74BE6-3F01-4C25-9B60-2EB5994FEE56}" type="slidenum">
              <a:rPr lang="en-CA" sz="2000" smtClean="0">
                <a:latin typeface="Calibri" pitchFamily="34" charset="0"/>
              </a:rPr>
              <a:pPr/>
              <a:t>3</a:t>
            </a:fld>
            <a:endParaRPr lang="en-CA" sz="2000" dirty="0">
              <a:latin typeface="Calibri"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2474" y="157199"/>
            <a:ext cx="8559209" cy="654360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4</a:t>
            </a:fld>
            <a:endParaRPr lang="en-CA" sz="2000" dirty="0"/>
          </a:p>
        </p:txBody>
      </p:sp>
      <p:sp>
        <p:nvSpPr>
          <p:cNvPr id="6" name="TextBox 5"/>
          <p:cNvSpPr txBox="1"/>
          <p:nvPr/>
        </p:nvSpPr>
        <p:spPr>
          <a:xfrm>
            <a:off x="417787" y="357721"/>
            <a:ext cx="11382704" cy="73866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200" b="1" i="1" dirty="0">
                <a:latin typeface="Calibri" panose="020F0502020204030204" pitchFamily="34" charset="0"/>
              </a:rPr>
              <a:t>Discovering &amp; Disengaging from Faulty Filters</a:t>
            </a:r>
            <a:endParaRPr lang="en-CA" sz="4200" b="1" i="1" dirty="0">
              <a:latin typeface="Calibri" panose="020F0502020204030204" pitchFamily="34" charset="0"/>
            </a:endParaRPr>
          </a:p>
        </p:txBody>
      </p:sp>
      <p:sp>
        <p:nvSpPr>
          <p:cNvPr id="7" name="TextBox 6"/>
          <p:cNvSpPr txBox="1"/>
          <p:nvPr/>
        </p:nvSpPr>
        <p:spPr>
          <a:xfrm>
            <a:off x="3767786" y="1368300"/>
            <a:ext cx="4714071" cy="1107996"/>
          </a:xfrm>
          <a:prstGeom prst="rect">
            <a:avLst/>
          </a:prstGeom>
          <a:solidFill>
            <a:schemeClr val="bg2">
              <a:lumMod val="90000"/>
            </a:schemeClr>
          </a:solidFill>
          <a:effectLst/>
          <a:scene3d>
            <a:camera prst="orthographicFront"/>
            <a:lightRig rig="threePt" dir="t"/>
          </a:scene3d>
          <a:sp3d>
            <a:bevelT/>
          </a:sp3d>
        </p:spPr>
        <p:txBody>
          <a:bodyPr wrap="square" rtlCol="0">
            <a:spAutoFit/>
          </a:bodyPr>
          <a:lstStyle/>
          <a:p>
            <a:pPr algn="just"/>
            <a:r>
              <a:rPr lang="en-US" sz="2400" b="1" dirty="0">
                <a:latin typeface="Calibri" panose="020F0502020204030204" pitchFamily="34" charset="0"/>
              </a:rPr>
              <a:t>When a pick pocket meets a saint – </a:t>
            </a:r>
            <a:endParaRPr lang="en-CA" sz="2400" b="1" dirty="0">
              <a:latin typeface="Calibri" panose="020F0502020204030204" pitchFamily="34" charset="0"/>
            </a:endParaRPr>
          </a:p>
          <a:p>
            <a:pPr algn="just"/>
            <a:r>
              <a:rPr lang="en-US" sz="2400" b="1" dirty="0">
                <a:latin typeface="Calibri" panose="020F0502020204030204" pitchFamily="34" charset="0"/>
              </a:rPr>
              <a:t>All he sees are the saint’s pockets.</a:t>
            </a:r>
            <a:endParaRPr lang="en-CA" sz="2400" b="1" dirty="0">
              <a:latin typeface="Calibri" panose="020F0502020204030204" pitchFamily="34" charset="0"/>
            </a:endParaRPr>
          </a:p>
          <a:p>
            <a:pPr algn="r"/>
            <a:r>
              <a:rPr lang="en-US" b="1" i="1" dirty="0">
                <a:latin typeface="Calibri" panose="020F0502020204030204" pitchFamily="34" charset="0"/>
              </a:rPr>
              <a:t>			Ram Dass</a:t>
            </a:r>
            <a:endParaRPr lang="en-CA" b="1" i="1" dirty="0">
              <a:latin typeface="Calibri" panose="020F0502020204030204" pitchFamily="34" charset="0"/>
            </a:endParaRPr>
          </a:p>
        </p:txBody>
      </p:sp>
      <p:sp>
        <p:nvSpPr>
          <p:cNvPr id="8" name="TextBox 7"/>
          <p:cNvSpPr txBox="1"/>
          <p:nvPr/>
        </p:nvSpPr>
        <p:spPr>
          <a:xfrm>
            <a:off x="1234856" y="2525975"/>
            <a:ext cx="9995697" cy="3908762"/>
          </a:xfrm>
          <a:prstGeom prst="rect">
            <a:avLst/>
          </a:prstGeom>
          <a:noFill/>
          <a:effectLst/>
        </p:spPr>
        <p:txBody>
          <a:bodyPr wrap="square" rtlCol="0">
            <a:spAutoFit/>
          </a:bodyPr>
          <a:lstStyle/>
          <a:p>
            <a:r>
              <a:rPr lang="en-CA" sz="3200" b="1" dirty="0">
                <a:latin typeface="Calibri" panose="020F0502020204030204" pitchFamily="34" charset="0"/>
              </a:rPr>
              <a:t>Why Bother?</a:t>
            </a:r>
          </a:p>
          <a:p>
            <a:r>
              <a:rPr lang="en-CA" sz="2400" dirty="0">
                <a:latin typeface="Calibri" panose="020F0502020204030204" pitchFamily="34" charset="0"/>
              </a:rPr>
              <a:t>You will find that discovering and disengaging from Faulty Filters is particularly helpful to you if:</a:t>
            </a:r>
          </a:p>
          <a:p>
            <a:pPr lvl="0"/>
            <a:endParaRPr lang="en-US" sz="2400" dirty="0">
              <a:latin typeface="Calibri" panose="020F0502020204030204" pitchFamily="34" charset="0"/>
            </a:endParaRPr>
          </a:p>
          <a:p>
            <a:pPr marL="285750" lvl="0" indent="-285750">
              <a:buFont typeface="Arial" panose="020B0604020202020204" pitchFamily="34" charset="0"/>
              <a:buChar char="•"/>
            </a:pPr>
            <a:r>
              <a:rPr lang="en-US" sz="2400" dirty="0">
                <a:latin typeface="Calibri" panose="020F0502020204030204" pitchFamily="34" charset="0"/>
              </a:rPr>
              <a:t>you logically know that you over-react to a certain situation or person but just can’t pull yourself out of it;</a:t>
            </a:r>
            <a:endParaRPr lang="en-CA" sz="2400" dirty="0">
              <a:latin typeface="Calibri" panose="020F0502020204030204" pitchFamily="34" charset="0"/>
            </a:endParaRPr>
          </a:p>
          <a:p>
            <a:pPr marL="285750" lvl="0" indent="-285750">
              <a:buFont typeface="Arial" panose="020B0604020202020204" pitchFamily="34" charset="0"/>
              <a:buChar char="•"/>
            </a:pPr>
            <a:endParaRPr lang="en-US" sz="2400" dirty="0">
              <a:latin typeface="Calibri" panose="020F0502020204030204" pitchFamily="34" charset="0"/>
            </a:endParaRPr>
          </a:p>
          <a:p>
            <a:pPr marL="285750" lvl="0" indent="-285750">
              <a:buFont typeface="Arial" panose="020B0604020202020204" pitchFamily="34" charset="0"/>
              <a:buChar char="•"/>
            </a:pPr>
            <a:r>
              <a:rPr lang="en-US" sz="2400" dirty="0">
                <a:latin typeface="Calibri" panose="020F0502020204030204" pitchFamily="34" charset="0"/>
              </a:rPr>
              <a:t>through-out your life you have had difficulty feeling close to another             or have fallen out of a relationship with someone and really                        can’t explain why (except to blame others);</a:t>
            </a:r>
            <a:endParaRPr lang="en-CA" sz="2400" dirty="0"/>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5</a:t>
            </a:fld>
            <a:endParaRPr lang="en-CA" sz="2000" dirty="0"/>
          </a:p>
        </p:txBody>
      </p:sp>
      <p:sp>
        <p:nvSpPr>
          <p:cNvPr id="9" name="TextBox 8"/>
          <p:cNvSpPr txBox="1"/>
          <p:nvPr/>
        </p:nvSpPr>
        <p:spPr>
          <a:xfrm>
            <a:off x="1234860" y="1315869"/>
            <a:ext cx="9577911" cy="3908762"/>
          </a:xfrm>
          <a:prstGeom prst="rect">
            <a:avLst/>
          </a:prstGeom>
          <a:noFill/>
        </p:spPr>
        <p:txBody>
          <a:bodyPr wrap="square" rtlCol="0">
            <a:spAutoFit/>
          </a:bodyPr>
          <a:lstStyle/>
          <a:p>
            <a:pPr marL="342900" lvl="0" indent="-342900">
              <a:buFont typeface="Arial" panose="020B0604020202020204" pitchFamily="34" charset="0"/>
              <a:buChar char="•"/>
            </a:pPr>
            <a:r>
              <a:rPr lang="en-US" sz="2800" dirty="0">
                <a:latin typeface="Calibri" panose="020F0502020204030204" pitchFamily="34" charset="0"/>
              </a:rPr>
              <a:t>you realize that what upsets you wouldn’t or doesn’t seem to upset others nearly as much as you, or that different things upset them but not you and you don’t know why.</a:t>
            </a:r>
            <a:endParaRPr lang="en-CA" sz="2800" dirty="0">
              <a:latin typeface="Calibri" panose="020F0502020204030204" pitchFamily="34" charset="0"/>
            </a:endParaRPr>
          </a:p>
          <a:p>
            <a:pPr marL="342900" lvl="0" indent="-342900"/>
            <a:endParaRPr lang="en-US" sz="2800" dirty="0">
              <a:latin typeface="Calibri" panose="020F0502020204030204" pitchFamily="34" charset="0"/>
            </a:endParaRPr>
          </a:p>
          <a:p>
            <a:pPr marL="342900" lvl="0" indent="-342900">
              <a:buFont typeface="Arial" panose="020B0604020202020204" pitchFamily="34" charset="0"/>
              <a:buChar char="•"/>
            </a:pPr>
            <a:r>
              <a:rPr lang="en-US" sz="2800" dirty="0">
                <a:latin typeface="Calibri" panose="020F0502020204030204" pitchFamily="34" charset="0"/>
              </a:rPr>
              <a:t>you feel that certain situations need to be changed now; others would generally agree that it is important, but your urgency is a little over the top. This is often a clue that you are being driven by your filters in this situation.</a:t>
            </a:r>
            <a:endParaRPr lang="en-CA" sz="2800" dirty="0">
              <a:latin typeface="Calibri" panose="020F0502020204030204" pitchFamily="34" charset="0"/>
            </a:endParaRPr>
          </a:p>
          <a:p>
            <a:pPr marL="342900" indent="-342900">
              <a:buFont typeface="Arial" panose="020B0604020202020204" pitchFamily="34" charset="0"/>
              <a:buChar char="•"/>
            </a:pP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6</a:t>
            </a:fld>
            <a:endParaRPr lang="en-CA" sz="2000" dirty="0"/>
          </a:p>
        </p:txBody>
      </p:sp>
      <p:sp>
        <p:nvSpPr>
          <p:cNvPr id="6" name="TextBox 5"/>
          <p:cNvSpPr txBox="1"/>
          <p:nvPr/>
        </p:nvSpPr>
        <p:spPr>
          <a:xfrm>
            <a:off x="1532573" y="1476092"/>
            <a:ext cx="9365800" cy="3908762"/>
          </a:xfrm>
          <a:prstGeom prst="rect">
            <a:avLst/>
          </a:prstGeom>
          <a:noFill/>
        </p:spPr>
        <p:txBody>
          <a:bodyPr wrap="square" rtlCol="0">
            <a:spAutoFit/>
          </a:bodyPr>
          <a:lstStyle/>
          <a:p>
            <a:r>
              <a:rPr lang="en-US" sz="3200" b="1" dirty="0">
                <a:latin typeface="Calibri" panose="020F0502020204030204" pitchFamily="34" charset="0"/>
              </a:rPr>
              <a:t>Understanding the Set-up</a:t>
            </a:r>
          </a:p>
          <a:p>
            <a:endParaRPr lang="en-CA" sz="2800" dirty="0">
              <a:latin typeface="Calibri" panose="020F0502020204030204" pitchFamily="34" charset="0"/>
            </a:endParaRPr>
          </a:p>
          <a:p>
            <a:r>
              <a:rPr lang="en-CA" sz="2800" dirty="0">
                <a:latin typeface="Calibri" panose="020F0502020204030204" pitchFamily="34" charset="0"/>
              </a:rPr>
              <a:t>The child starts life perceiving that “I am weak and vulnerable,” both emotionally and physically.  She therefore gropes for ways to feel secure through inclusion, which gives her a sense of counting for something and connection in the “herd”/family.  To figure this out, she becomes a good mind reader.</a:t>
            </a:r>
          </a:p>
          <a:p>
            <a:r>
              <a:rPr lang="en-CA" sz="2400" dirty="0">
                <a:latin typeface="Calibri" panose="020F0502020204030204" pitchFamily="34" charset="0"/>
              </a:rPr>
              <a:t> </a:t>
            </a:r>
          </a:p>
          <a:p>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2050" name="Picture 2" descr="http://www.clker.com/cliparts/k/1/R/8/m/2/jack-of-spades-m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89313" y="5185064"/>
            <a:ext cx="1084351" cy="147550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clker.com/cliparts/5/L/u/p/r/E/ace-of-spades-m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5541" y="150689"/>
            <a:ext cx="1070551" cy="145673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clker.com/cliparts/9/o/3/K/I/9/queen-of-spades-m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39994" y="3432217"/>
            <a:ext cx="1087956" cy="148041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www.clker.com/cliparts/v/2/e/h/h/m/king-of-spades-md.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85821" y="1776860"/>
            <a:ext cx="1091335" cy="1485011"/>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images.clipshrine.com/download/downloadpnglarge/Ornamental-deck-3-of-diamonds-11288-larg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06412" y="1762663"/>
            <a:ext cx="1091335" cy="1482396"/>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Free Clipart: Ornamental deck: 6 of diamonds | nicubunu"/>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92897" y="3460173"/>
            <a:ext cx="1077185" cy="146307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91735" y="5195454"/>
            <a:ext cx="1078159" cy="1465116"/>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92410" y="145472"/>
            <a:ext cx="1078159" cy="1465118"/>
          </a:xfrm>
          <a:prstGeom prst="rect">
            <a:avLst/>
          </a:prstGeom>
        </p:spPr>
      </p:pic>
      <p:sp>
        <p:nvSpPr>
          <p:cNvPr id="2" name="Rectangle 1"/>
          <p:cNvSpPr/>
          <p:nvPr/>
        </p:nvSpPr>
        <p:spPr>
          <a:xfrm>
            <a:off x="3584863" y="5035450"/>
            <a:ext cx="4540828"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3" name="Pictur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498380" y="4898605"/>
            <a:ext cx="1500872" cy="1116155"/>
          </a:xfrm>
          <a:prstGeom prst="rect">
            <a:avLst/>
          </a:prstGeom>
        </p:spPr>
      </p:pic>
      <p:sp>
        <p:nvSpPr>
          <p:cNvPr id="14" name="Slide Number Placeholder 13"/>
          <p:cNvSpPr>
            <a:spLocks noGrp="1"/>
          </p:cNvSpPr>
          <p:nvPr>
            <p:ph type="sldNum" sz="quarter" idx="12"/>
          </p:nvPr>
        </p:nvSpPr>
        <p:spPr/>
        <p:txBody>
          <a:bodyPr/>
          <a:lstStyle/>
          <a:p>
            <a:fld id="{AFE74BE6-3F01-4C25-9B60-2EB5994FEE56}" type="slidenum">
              <a:rPr lang="en-CA" sz="2000" smtClean="0">
                <a:latin typeface="Calibri" pitchFamily="34" charset="0"/>
              </a:rPr>
              <a:pPr/>
              <a:t>7</a:t>
            </a:fld>
            <a:endParaRPr lang="en-CA" sz="2000" dirty="0">
              <a:latin typeface="Calibri" pitchFamily="34" charset="0"/>
            </a:endParaRPr>
          </a:p>
        </p:txBody>
      </p:sp>
    </p:spTree>
    <p:extLst>
      <p:ext uri="{BB962C8B-B14F-4D97-AF65-F5344CB8AC3E}">
        <p14:creationId xmlns:p14="http://schemas.microsoft.com/office/powerpoint/2010/main" val="401326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additive="base">
                                        <p:cTn id="7" dur="500" fill="hold"/>
                                        <p:tgtEl>
                                          <p:spTgt spid="2052"/>
                                        </p:tgtEl>
                                        <p:attrNameLst>
                                          <p:attrName>ppt_x</p:attrName>
                                        </p:attrNameLst>
                                      </p:cBhvr>
                                      <p:tavLst>
                                        <p:tav tm="0">
                                          <p:val>
                                            <p:strVal val="0-#ppt_w/2"/>
                                          </p:val>
                                        </p:tav>
                                        <p:tav tm="100000">
                                          <p:val>
                                            <p:strVal val="#ppt_x"/>
                                          </p:val>
                                        </p:tav>
                                      </p:tavLst>
                                    </p:anim>
                                    <p:anim calcmode="lin" valueType="num">
                                      <p:cBhvr additive="base">
                                        <p:cTn id="8" dur="500" fill="hold"/>
                                        <p:tgtEl>
                                          <p:spTgt spid="205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060"/>
                                        </p:tgtEl>
                                        <p:attrNameLst>
                                          <p:attrName>style.visibility</p:attrName>
                                        </p:attrNameLst>
                                      </p:cBhvr>
                                      <p:to>
                                        <p:strVal val="visible"/>
                                      </p:to>
                                    </p:set>
                                    <p:anim calcmode="lin" valueType="num">
                                      <p:cBhvr additive="base">
                                        <p:cTn id="19" dur="500" fill="hold"/>
                                        <p:tgtEl>
                                          <p:spTgt spid="2060"/>
                                        </p:tgtEl>
                                        <p:attrNameLst>
                                          <p:attrName>ppt_x</p:attrName>
                                        </p:attrNameLst>
                                      </p:cBhvr>
                                      <p:tavLst>
                                        <p:tav tm="0">
                                          <p:val>
                                            <p:strVal val="0-#ppt_w/2"/>
                                          </p:val>
                                        </p:tav>
                                        <p:tav tm="100000">
                                          <p:val>
                                            <p:strVal val="#ppt_x"/>
                                          </p:val>
                                        </p:tav>
                                      </p:tavLst>
                                    </p:anim>
                                    <p:anim calcmode="lin" valueType="num">
                                      <p:cBhvr additive="base">
                                        <p:cTn id="20" dur="500" fill="hold"/>
                                        <p:tgtEl>
                                          <p:spTgt spid="206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056"/>
                                        </p:tgtEl>
                                        <p:attrNameLst>
                                          <p:attrName>style.visibility</p:attrName>
                                        </p:attrNameLst>
                                      </p:cBhvr>
                                      <p:to>
                                        <p:strVal val="visible"/>
                                      </p:to>
                                    </p:set>
                                    <p:anim calcmode="lin" valueType="num">
                                      <p:cBhvr additive="base">
                                        <p:cTn id="25" dur="500" fill="hold"/>
                                        <p:tgtEl>
                                          <p:spTgt spid="2056"/>
                                        </p:tgtEl>
                                        <p:attrNameLst>
                                          <p:attrName>ppt_x</p:attrName>
                                        </p:attrNameLst>
                                      </p:cBhvr>
                                      <p:tavLst>
                                        <p:tav tm="0">
                                          <p:val>
                                            <p:strVal val="0-#ppt_w/2"/>
                                          </p:val>
                                        </p:tav>
                                        <p:tav tm="100000">
                                          <p:val>
                                            <p:strVal val="#ppt_x"/>
                                          </p:val>
                                        </p:tav>
                                      </p:tavLst>
                                    </p:anim>
                                    <p:anim calcmode="lin" valueType="num">
                                      <p:cBhvr additive="base">
                                        <p:cTn id="26" dur="500" fill="hold"/>
                                        <p:tgtEl>
                                          <p:spTgt spid="205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054"/>
                                        </p:tgtEl>
                                        <p:attrNameLst>
                                          <p:attrName>style.visibility</p:attrName>
                                        </p:attrNameLst>
                                      </p:cBhvr>
                                      <p:to>
                                        <p:strVal val="visible"/>
                                      </p:to>
                                    </p:set>
                                    <p:anim calcmode="lin" valueType="num">
                                      <p:cBhvr additive="base">
                                        <p:cTn id="31" dur="500" fill="hold"/>
                                        <p:tgtEl>
                                          <p:spTgt spid="2054"/>
                                        </p:tgtEl>
                                        <p:attrNameLst>
                                          <p:attrName>ppt_x</p:attrName>
                                        </p:attrNameLst>
                                      </p:cBhvr>
                                      <p:tavLst>
                                        <p:tav tm="0">
                                          <p:val>
                                            <p:strVal val="0-#ppt_w/2"/>
                                          </p:val>
                                        </p:tav>
                                        <p:tav tm="100000">
                                          <p:val>
                                            <p:strVal val="#ppt_x"/>
                                          </p:val>
                                        </p:tav>
                                      </p:tavLst>
                                    </p:anim>
                                    <p:anim calcmode="lin" valueType="num">
                                      <p:cBhvr additive="base">
                                        <p:cTn id="32" dur="500" fill="hold"/>
                                        <p:tgtEl>
                                          <p:spTgt spid="205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062"/>
                                        </p:tgtEl>
                                        <p:attrNameLst>
                                          <p:attrName>style.visibility</p:attrName>
                                        </p:attrNameLst>
                                      </p:cBhvr>
                                      <p:to>
                                        <p:strVal val="visible"/>
                                      </p:to>
                                    </p:set>
                                    <p:anim calcmode="lin" valueType="num">
                                      <p:cBhvr additive="base">
                                        <p:cTn id="37" dur="500" fill="hold"/>
                                        <p:tgtEl>
                                          <p:spTgt spid="2062"/>
                                        </p:tgtEl>
                                        <p:attrNameLst>
                                          <p:attrName>ppt_x</p:attrName>
                                        </p:attrNameLst>
                                      </p:cBhvr>
                                      <p:tavLst>
                                        <p:tav tm="0">
                                          <p:val>
                                            <p:strVal val="0-#ppt_w/2"/>
                                          </p:val>
                                        </p:tav>
                                        <p:tav tm="100000">
                                          <p:val>
                                            <p:strVal val="#ppt_x"/>
                                          </p:val>
                                        </p:tav>
                                      </p:tavLst>
                                    </p:anim>
                                    <p:anim calcmode="lin" valueType="num">
                                      <p:cBhvr additive="base">
                                        <p:cTn id="38" dur="500" fill="hold"/>
                                        <p:tgtEl>
                                          <p:spTgt spid="2062"/>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0-#ppt_w/2"/>
                                          </p:val>
                                        </p:tav>
                                        <p:tav tm="100000">
                                          <p:val>
                                            <p:strVal val="#ppt_x"/>
                                          </p:val>
                                        </p:tav>
                                      </p:tavLst>
                                    </p:anim>
                                    <p:anim calcmode="lin" valueType="num">
                                      <p:cBhvr additive="base">
                                        <p:cTn id="4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050"/>
                                        </p:tgtEl>
                                        <p:attrNameLst>
                                          <p:attrName>style.visibility</p:attrName>
                                        </p:attrNameLst>
                                      </p:cBhvr>
                                      <p:to>
                                        <p:strVal val="visible"/>
                                      </p:to>
                                    </p:set>
                                    <p:anim calcmode="lin" valueType="num">
                                      <p:cBhvr additive="base">
                                        <p:cTn id="49" dur="500" fill="hold"/>
                                        <p:tgtEl>
                                          <p:spTgt spid="2050"/>
                                        </p:tgtEl>
                                        <p:attrNameLst>
                                          <p:attrName>ppt_x</p:attrName>
                                        </p:attrNameLst>
                                      </p:cBhvr>
                                      <p:tavLst>
                                        <p:tav tm="0">
                                          <p:val>
                                            <p:strVal val="0-#ppt_w/2"/>
                                          </p:val>
                                        </p:tav>
                                        <p:tav tm="100000">
                                          <p:val>
                                            <p:strVal val="#ppt_x"/>
                                          </p:val>
                                        </p:tav>
                                      </p:tavLst>
                                    </p:anim>
                                    <p:anim calcmode="lin" valueType="num">
                                      <p:cBhvr additive="base">
                                        <p:cTn id="50" dur="500" fill="hold"/>
                                        <p:tgtEl>
                                          <p:spTgt spid="20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8</a:t>
            </a:fld>
            <a:endParaRPr lang="en-CA" sz="2000" dirty="0"/>
          </a:p>
        </p:txBody>
      </p:sp>
      <p:sp>
        <p:nvSpPr>
          <p:cNvPr id="6" name="TextBox 5"/>
          <p:cNvSpPr txBox="1"/>
          <p:nvPr/>
        </p:nvSpPr>
        <p:spPr>
          <a:xfrm>
            <a:off x="1224228" y="866989"/>
            <a:ext cx="9577911" cy="4832092"/>
          </a:xfrm>
          <a:prstGeom prst="rect">
            <a:avLst/>
          </a:prstGeom>
          <a:noFill/>
        </p:spPr>
        <p:txBody>
          <a:bodyPr wrap="square" rtlCol="0">
            <a:spAutoFit/>
          </a:bodyPr>
          <a:lstStyle/>
          <a:p>
            <a:pPr marL="342900" indent="-342900">
              <a:buFont typeface="Arial" pitchFamily="34" charset="0"/>
              <a:buChar char="•"/>
            </a:pPr>
            <a:r>
              <a:rPr lang="en-US" sz="2800" dirty="0">
                <a:latin typeface="Calibri" panose="020F0502020204030204" pitchFamily="34" charset="0"/>
              </a:rPr>
              <a:t>With these deeply-rooted primary directives, the child observes and makes quick (usually very incomplete) judgments about how to win this game. </a:t>
            </a:r>
          </a:p>
          <a:p>
            <a:pPr marL="342900" indent="-342900">
              <a:buFont typeface="Arial" pitchFamily="34" charset="0"/>
              <a:buChar char="•"/>
            </a:pPr>
            <a:endParaRPr lang="en-US" sz="2800" dirty="0">
              <a:latin typeface="Calibri" panose="020F0502020204030204" pitchFamily="34" charset="0"/>
            </a:endParaRPr>
          </a:p>
          <a:p>
            <a:pPr marL="342900" indent="-342900">
              <a:buFont typeface="Arial" pitchFamily="34" charset="0"/>
              <a:buChar char="•"/>
            </a:pPr>
            <a:r>
              <a:rPr lang="en-US" sz="2800" dirty="0">
                <a:latin typeface="Calibri" panose="020F0502020204030204" pitchFamily="34" charset="0"/>
              </a:rPr>
              <a:t>The child learns very quickly what will bring reward (inclusion) and what will bring punishment (exclusion) and acts accordingly. </a:t>
            </a:r>
          </a:p>
          <a:p>
            <a:pPr marL="342900" indent="-342900">
              <a:buFont typeface="Arial" pitchFamily="34" charset="0"/>
              <a:buChar char="•"/>
            </a:pPr>
            <a:endParaRPr lang="en-US" sz="2800" dirty="0">
              <a:latin typeface="Calibri" panose="020F0502020204030204" pitchFamily="34" charset="0"/>
            </a:endParaRPr>
          </a:p>
          <a:p>
            <a:pPr marL="342900" indent="-342900">
              <a:buFont typeface="Arial" pitchFamily="34" charset="0"/>
              <a:buChar char="•"/>
            </a:pPr>
            <a:r>
              <a:rPr lang="en-US" sz="2800" dirty="0">
                <a:latin typeface="Calibri" panose="020F0502020204030204" pitchFamily="34" charset="0"/>
              </a:rPr>
              <a:t>Here many highly subjective judgments are made that soon become </a:t>
            </a:r>
            <a:r>
              <a:rPr lang="en-US" sz="2800" b="1" dirty="0">
                <a:latin typeface="Calibri" panose="020F0502020204030204" pitchFamily="34" charset="0"/>
              </a:rPr>
              <a:t>filters</a:t>
            </a:r>
            <a:r>
              <a:rPr lang="en-US" sz="2800" dirty="0">
                <a:latin typeface="Calibri" panose="020F0502020204030204" pitchFamily="34" charset="0"/>
              </a:rPr>
              <a:t> through which all adult life situations must  pass and be tested. </a:t>
            </a: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6000">
                <a:schemeClr val="accent3">
                  <a:lumMod val="0"/>
                  <a:lumOff val="100000"/>
                </a:schemeClr>
              </a:gs>
              <a:gs pos="100000">
                <a:srgbClr val="FEE2CF"/>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1218" y="5120285"/>
            <a:ext cx="1500872" cy="1116155"/>
          </a:xfrm>
          <a:prstGeom prst="rect">
            <a:avLst/>
          </a:prstGeom>
        </p:spPr>
      </p:pic>
      <p:sp>
        <p:nvSpPr>
          <p:cNvPr id="5" name="Slide Number Placeholder 4"/>
          <p:cNvSpPr>
            <a:spLocks noGrp="1"/>
          </p:cNvSpPr>
          <p:nvPr>
            <p:ph type="sldNum" sz="quarter" idx="12"/>
          </p:nvPr>
        </p:nvSpPr>
        <p:spPr/>
        <p:txBody>
          <a:bodyPr/>
          <a:lstStyle/>
          <a:p>
            <a:fld id="{ACB02240-24A6-4AA6-8894-ADF9C5F8C4FB}" type="slidenum">
              <a:rPr lang="en-CA" sz="2000" smtClean="0"/>
              <a:pPr/>
              <a:t>9</a:t>
            </a:fld>
            <a:endParaRPr lang="en-CA" sz="2000" dirty="0"/>
          </a:p>
        </p:txBody>
      </p:sp>
      <p:sp>
        <p:nvSpPr>
          <p:cNvPr id="6" name="TextBox 5"/>
          <p:cNvSpPr txBox="1"/>
          <p:nvPr/>
        </p:nvSpPr>
        <p:spPr>
          <a:xfrm>
            <a:off x="1213588" y="646399"/>
            <a:ext cx="9254717" cy="5632311"/>
          </a:xfrm>
          <a:prstGeom prst="rect">
            <a:avLst/>
          </a:prstGeom>
          <a:noFill/>
        </p:spPr>
        <p:txBody>
          <a:bodyPr wrap="square" rtlCol="0">
            <a:spAutoFit/>
          </a:bodyPr>
          <a:lstStyle/>
          <a:p>
            <a:r>
              <a:rPr lang="en-US" sz="3200" b="1" dirty="0">
                <a:latin typeface="Calibri" panose="020F0502020204030204" pitchFamily="34" charset="0"/>
              </a:rPr>
              <a:t>Examples of Faulty Filters</a:t>
            </a:r>
          </a:p>
          <a:p>
            <a:endParaRPr lang="en-CA" sz="2800" dirty="0">
              <a:latin typeface="Calibri" panose="020F0502020204030204" pitchFamily="34" charset="0"/>
            </a:endParaRPr>
          </a:p>
          <a:p>
            <a:pPr marL="457200" indent="-457200">
              <a:buFont typeface="+mj-lt"/>
              <a:buAutoNum type="arabicPeriod"/>
            </a:pPr>
            <a:r>
              <a:rPr lang="en-US" sz="2000" dirty="0">
                <a:latin typeface="Calibri" panose="020F0502020204030204" pitchFamily="34" charset="0"/>
              </a:rPr>
              <a:t>I think that I need to be in control of most situations and people in order to feel normal.</a:t>
            </a:r>
          </a:p>
          <a:p>
            <a:pPr marL="457200" indent="-457200">
              <a:buFont typeface="+mj-lt"/>
              <a:buAutoNum type="arabicPeriod"/>
            </a:pPr>
            <a:endParaRPr lang="en-CA" sz="2000" dirty="0">
              <a:latin typeface="Calibri" panose="020F0502020204030204" pitchFamily="34" charset="0"/>
            </a:endParaRPr>
          </a:p>
          <a:p>
            <a:pPr marL="457200" lvl="0" indent="-457200">
              <a:buFont typeface="+mj-lt"/>
              <a:buAutoNum type="arabicPeriod"/>
            </a:pPr>
            <a:r>
              <a:rPr lang="en-US" sz="2000" dirty="0">
                <a:latin typeface="Calibri" panose="020F0502020204030204" pitchFamily="34" charset="0"/>
              </a:rPr>
              <a:t>I think that I need to not be controlled by other people or circumstances.</a:t>
            </a:r>
          </a:p>
          <a:p>
            <a:pPr marL="457200" lvl="0" indent="-457200">
              <a:buFont typeface="+mj-lt"/>
              <a:buAutoNum type="arabicPeriod"/>
            </a:pPr>
            <a:endParaRPr lang="en-CA" sz="2000" dirty="0">
              <a:latin typeface="Calibri" panose="020F0502020204030204" pitchFamily="34" charset="0"/>
            </a:endParaRPr>
          </a:p>
          <a:p>
            <a:pPr marL="457200" lvl="0" indent="-457200">
              <a:buFont typeface="+mj-lt"/>
              <a:buAutoNum type="arabicPeriod"/>
            </a:pPr>
            <a:r>
              <a:rPr lang="en-US" sz="2000" dirty="0">
                <a:latin typeface="Calibri" panose="020F0502020204030204" pitchFamily="34" charset="0"/>
              </a:rPr>
              <a:t>I think that I need to be right and above criticism in order to feel normal.</a:t>
            </a:r>
          </a:p>
          <a:p>
            <a:pPr marL="457200" lvl="0" indent="-457200">
              <a:buFont typeface="+mj-lt"/>
              <a:buAutoNum type="arabicPeriod"/>
            </a:pPr>
            <a:endParaRPr lang="en-CA" sz="2000" dirty="0">
              <a:latin typeface="Calibri" panose="020F0502020204030204" pitchFamily="34" charset="0"/>
            </a:endParaRPr>
          </a:p>
          <a:p>
            <a:pPr marL="457200" lvl="0" indent="-457200">
              <a:buFont typeface="+mj-lt"/>
              <a:buAutoNum type="arabicPeriod"/>
            </a:pPr>
            <a:r>
              <a:rPr lang="en-US" sz="2000" dirty="0">
                <a:latin typeface="Calibri" panose="020F0502020204030204" pitchFamily="34" charset="0"/>
              </a:rPr>
              <a:t>I think that I need approval from important people in my life in order to feel worthwhile  and normal.  </a:t>
            </a:r>
          </a:p>
          <a:p>
            <a:pPr marL="457200" lvl="0" indent="-457200">
              <a:buFont typeface="+mj-lt"/>
              <a:buAutoNum type="arabicPeriod"/>
            </a:pPr>
            <a:endParaRPr lang="en-CA" sz="2000" dirty="0">
              <a:latin typeface="Calibri" panose="020F0502020204030204" pitchFamily="34" charset="0"/>
            </a:endParaRPr>
          </a:p>
          <a:p>
            <a:pPr marL="457200" lvl="0" indent="-457200">
              <a:buFont typeface="+mj-lt"/>
              <a:buAutoNum type="arabicPeriod"/>
            </a:pPr>
            <a:r>
              <a:rPr lang="en-US" sz="2000" dirty="0">
                <a:latin typeface="Calibri" panose="020F0502020204030204" pitchFamily="34" charset="0"/>
              </a:rPr>
              <a:t>I think that others and life must treat me fairly; otherwise I have a God-given right to feel awful.</a:t>
            </a:r>
          </a:p>
          <a:p>
            <a:pPr marL="457200" lvl="0" indent="-457200">
              <a:buFont typeface="+mj-lt"/>
              <a:buAutoNum type="arabicPeriod"/>
            </a:pPr>
            <a:endParaRPr lang="en-CA" sz="2000" dirty="0">
              <a:latin typeface="Calibri" panose="020F0502020204030204" pitchFamily="34" charset="0"/>
            </a:endParaRPr>
          </a:p>
          <a:p>
            <a:pPr marL="457200" lvl="0" indent="-457200">
              <a:buFont typeface="+mj-lt"/>
              <a:buAutoNum type="arabicPeriod"/>
            </a:pPr>
            <a:r>
              <a:rPr lang="en-US" sz="2000" dirty="0">
                <a:latin typeface="Calibri" panose="020F0502020204030204" pitchFamily="34" charset="0"/>
              </a:rPr>
              <a:t>I think that I must be included or not be excluded from social situations that I feel are important in order for me to have adequate self-worth.</a:t>
            </a:r>
            <a:endParaRPr lang="en-CA" sz="2400" dirty="0">
              <a:latin typeface="Calibri" panose="020F0502020204030204" pitchFamily="34" charset="0"/>
            </a:endParaRPr>
          </a:p>
        </p:txBody>
      </p:sp>
    </p:spTree>
    <p:extLst>
      <p:ext uri="{BB962C8B-B14F-4D97-AF65-F5344CB8AC3E}">
        <p14:creationId xmlns:p14="http://schemas.microsoft.com/office/powerpoint/2010/main" val="411477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1000"/>
                                        <p:tgtEl>
                                          <p:spTgt spid="6">
                                            <p:txEl>
                                              <p:pRg st="2" end="2"/>
                                            </p:txEl>
                                          </p:spTgt>
                                        </p:tgtEl>
                                      </p:cBhvr>
                                    </p:animEffect>
                                    <p:anim calcmode="lin" valueType="num">
                                      <p:cBhvr>
                                        <p:cTn id="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4" end="4"/>
                                            </p:txEl>
                                          </p:spTgt>
                                        </p:tgtEl>
                                        <p:attrNameLst>
                                          <p:attrName>style.visibility</p:attrName>
                                        </p:attrNameLst>
                                      </p:cBhvr>
                                      <p:to>
                                        <p:strVal val="visible"/>
                                      </p:to>
                                    </p:set>
                                    <p:animEffect transition="in" filter="fade">
                                      <p:cBhvr>
                                        <p:cTn id="14" dur="1000"/>
                                        <p:tgtEl>
                                          <p:spTgt spid="6">
                                            <p:txEl>
                                              <p:pRg st="4" end="4"/>
                                            </p:txEl>
                                          </p:spTgt>
                                        </p:tgtEl>
                                      </p:cBhvr>
                                    </p:animEffect>
                                    <p:anim calcmode="lin" valueType="num">
                                      <p:cBhvr>
                                        <p:cTn id="1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animEffect transition="in" filter="fade">
                                      <p:cBhvr>
                                        <p:cTn id="21" dur="1000"/>
                                        <p:tgtEl>
                                          <p:spTgt spid="6">
                                            <p:txEl>
                                              <p:pRg st="6" end="6"/>
                                            </p:txEl>
                                          </p:spTgt>
                                        </p:tgtEl>
                                      </p:cBhvr>
                                    </p:animEffect>
                                    <p:anim calcmode="lin" valueType="num">
                                      <p:cBhvr>
                                        <p:cTn id="22"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8" end="8"/>
                                            </p:txEl>
                                          </p:spTgt>
                                        </p:tgtEl>
                                        <p:attrNameLst>
                                          <p:attrName>style.visibility</p:attrName>
                                        </p:attrNameLst>
                                      </p:cBhvr>
                                      <p:to>
                                        <p:strVal val="visible"/>
                                      </p:to>
                                    </p:set>
                                    <p:animEffect transition="in" filter="fade">
                                      <p:cBhvr>
                                        <p:cTn id="28" dur="1000"/>
                                        <p:tgtEl>
                                          <p:spTgt spid="6">
                                            <p:txEl>
                                              <p:pRg st="8" end="8"/>
                                            </p:txEl>
                                          </p:spTgt>
                                        </p:tgtEl>
                                      </p:cBhvr>
                                    </p:animEffect>
                                    <p:anim calcmode="lin" valueType="num">
                                      <p:cBhvr>
                                        <p:cTn id="29"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10" end="10"/>
                                            </p:txEl>
                                          </p:spTgt>
                                        </p:tgtEl>
                                        <p:attrNameLst>
                                          <p:attrName>style.visibility</p:attrName>
                                        </p:attrNameLst>
                                      </p:cBhvr>
                                      <p:to>
                                        <p:strVal val="visible"/>
                                      </p:to>
                                    </p:set>
                                    <p:animEffect transition="in" filter="fade">
                                      <p:cBhvr>
                                        <p:cTn id="35" dur="1000"/>
                                        <p:tgtEl>
                                          <p:spTgt spid="6">
                                            <p:txEl>
                                              <p:pRg st="10" end="10"/>
                                            </p:txEl>
                                          </p:spTgt>
                                        </p:tgtEl>
                                      </p:cBhvr>
                                    </p:animEffect>
                                    <p:anim calcmode="lin" valueType="num">
                                      <p:cBhvr>
                                        <p:cTn id="36" dur="10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12" end="12"/>
                                            </p:txEl>
                                          </p:spTgt>
                                        </p:tgtEl>
                                        <p:attrNameLst>
                                          <p:attrName>style.visibility</p:attrName>
                                        </p:attrNameLst>
                                      </p:cBhvr>
                                      <p:to>
                                        <p:strVal val="visible"/>
                                      </p:to>
                                    </p:set>
                                    <p:animEffect transition="in" filter="fade">
                                      <p:cBhvr>
                                        <p:cTn id="42" dur="1000"/>
                                        <p:tgtEl>
                                          <p:spTgt spid="6">
                                            <p:txEl>
                                              <p:pRg st="12" end="12"/>
                                            </p:txEl>
                                          </p:spTgt>
                                        </p:tgtEl>
                                      </p:cBhvr>
                                    </p:animEffect>
                                    <p:anim calcmode="lin" valueType="num">
                                      <p:cBhvr>
                                        <p:cTn id="43" dur="1000" fill="hold"/>
                                        <p:tgtEl>
                                          <p:spTgt spid="6">
                                            <p:txEl>
                                              <p:pRg st="12" end="12"/>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3819</TotalTime>
  <Words>1041</Words>
  <Application>Microsoft Office PowerPoint</Application>
  <PresentationFormat>Widescreen</PresentationFormat>
  <Paragraphs>140</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Arial Black</vt:lpstr>
      <vt:lpstr>Calibri</vt:lpstr>
      <vt:lpstr>Cooper Black</vt:lpstr>
      <vt:lpstr>Tw Cen MT Condensed</vt:lpstr>
      <vt:lpstr>Tw Cen MT Condensed Extra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Peter Marks</cp:lastModifiedBy>
  <cp:revision>292</cp:revision>
  <cp:lastPrinted>2024-06-04T15:08:43Z</cp:lastPrinted>
  <dcterms:created xsi:type="dcterms:W3CDTF">2015-07-21T22:36:13Z</dcterms:created>
  <dcterms:modified xsi:type="dcterms:W3CDTF">2025-09-15T23:09:24Z</dcterms:modified>
</cp:coreProperties>
</file>