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47" r:id="rId2"/>
    <p:sldId id="344" r:id="rId3"/>
    <p:sldId id="285" r:id="rId4"/>
    <p:sldId id="261" r:id="rId5"/>
    <p:sldId id="269" r:id="rId6"/>
    <p:sldId id="351" r:id="rId7"/>
    <p:sldId id="352" r:id="rId8"/>
    <p:sldId id="354" r:id="rId9"/>
    <p:sldId id="357" r:id="rId10"/>
    <p:sldId id="355" r:id="rId11"/>
    <p:sldId id="280" r:id="rId12"/>
    <p:sldId id="259" r:id="rId13"/>
    <p:sldId id="342" r:id="rId14"/>
    <p:sldId id="272" r:id="rId15"/>
    <p:sldId id="273" r:id="rId16"/>
    <p:sldId id="340" r:id="rId17"/>
    <p:sldId id="307" r:id="rId18"/>
    <p:sldId id="308" r:id="rId19"/>
    <p:sldId id="336" r:id="rId20"/>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F4F9F1"/>
    <a:srgbClr val="D4BD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6" autoAdjust="0"/>
    <p:restoredTop sz="94660"/>
  </p:normalViewPr>
  <p:slideViewPr>
    <p:cSldViewPr snapToGrid="0">
      <p:cViewPr varScale="1">
        <p:scale>
          <a:sx n="114" d="100"/>
          <a:sy n="114" d="100"/>
        </p:scale>
        <p:origin x="510"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4008438" y="0"/>
            <a:ext cx="3067050" cy="468313"/>
          </a:xfrm>
          <a:prstGeom prst="rect">
            <a:avLst/>
          </a:prstGeom>
        </p:spPr>
        <p:txBody>
          <a:bodyPr vert="horz" lIns="91440" tIns="45720" rIns="91440" bIns="45720" rtlCol="0"/>
          <a:lstStyle>
            <a:lvl1pPr algn="r">
              <a:defRPr sz="1200"/>
            </a:lvl1pPr>
          </a:lstStyle>
          <a:p>
            <a:fld id="{3F9889FE-198C-46F6-BA1A-46DC09301CC7}" type="datetimeFigureOut">
              <a:rPr lang="en-CA" smtClean="0"/>
              <a:pPr/>
              <a:t>2021-05-24</a:t>
            </a:fld>
            <a:endParaRPr lang="en-CA" dirty="0"/>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8025" y="4448175"/>
            <a:ext cx="5661025" cy="42132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93175"/>
            <a:ext cx="3067050" cy="468313"/>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08438" y="8893175"/>
            <a:ext cx="3067050" cy="468313"/>
          </a:xfrm>
          <a:prstGeom prst="rect">
            <a:avLst/>
          </a:prstGeom>
        </p:spPr>
        <p:txBody>
          <a:bodyPr vert="horz" lIns="91440" tIns="45720" rIns="91440" bIns="45720" rtlCol="0" anchor="b"/>
          <a:lstStyle>
            <a:lvl1pPr algn="r">
              <a:defRPr sz="1200"/>
            </a:lvl1pPr>
          </a:lstStyle>
          <a:p>
            <a:fld id="{AD6DA995-E66C-4B31-9E66-9E27D8308FBF}"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1A2D2E4A-56FD-4809-80AC-80BBCE801E52}" type="datetime1">
              <a:rPr lang="en-CA" smtClean="0"/>
              <a:pPr/>
              <a:t>2021-05-24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606224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85EDB41-6247-48A4-9B0E-025E62E20974}" type="datetime1">
              <a:rPr lang="en-CA" smtClean="0"/>
              <a:pPr/>
              <a:t>2021-05-24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75938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7D625428-60CC-4619-8ECE-50BE1E7641AA}" type="datetime1">
              <a:rPr lang="en-CA" smtClean="0"/>
              <a:pPr/>
              <a:t>2021-05-24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237821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62B79C-9F35-410C-A70F-C1B959AD8205}" type="datetime1">
              <a:rPr lang="en-CA" smtClean="0"/>
              <a:pPr/>
              <a:t>2021-05-24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96990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77208B-0500-43F4-8F8E-38B4EC2C6041}" type="datetime1">
              <a:rPr lang="en-CA" smtClean="0"/>
              <a:pPr/>
              <a:t>2021-05-24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82006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071FA86-CB89-462A-B1AA-361C72BA11CB}" type="datetime1">
              <a:rPr lang="en-CA" smtClean="0"/>
              <a:pPr/>
              <a:t>2021-05-24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18666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DA50C29-8951-4E66-B437-7E92C828515B}" type="datetime1">
              <a:rPr lang="en-CA" smtClean="0"/>
              <a:pPr/>
              <a:t>2021-05-24</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484994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7D6C2732-A8BF-4022-8D35-E05AFF60A562}" type="datetime1">
              <a:rPr lang="en-CA" smtClean="0"/>
              <a:pPr/>
              <a:t>2021-05-24</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4205175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9C747-CBED-45D0-BB64-FF63656B8F0F}" type="datetime1">
              <a:rPr lang="en-CA" smtClean="0"/>
              <a:pPr/>
              <a:t>2021-05-24</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54649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7DA33B-3BD8-4A61-9CC7-51561F91879B}" type="datetime1">
              <a:rPr lang="en-CA" smtClean="0"/>
              <a:pPr/>
              <a:t>2021-05-24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99514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D762A2-9BF7-4B0B-8300-5A8B6F08A6ED}" type="datetime1">
              <a:rPr lang="en-CA" smtClean="0"/>
              <a:pPr/>
              <a:t>2021-05-24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611847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E0BDF-D192-49A4-B9AD-6DA3470A1D0A}" type="datetime1">
              <a:rPr lang="en-CA" smtClean="0"/>
              <a:pPr/>
              <a:t>2021-05-24</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528BC-EE74-45C6-BF8E-C976E0DB2146}" type="slidenum">
              <a:rPr lang="en-CA" smtClean="0"/>
              <a:pPr/>
              <a:t>‹#›</a:t>
            </a:fld>
            <a:endParaRPr lang="en-CA"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Tree>
    <p:extLst>
      <p:ext uri="{BB962C8B-B14F-4D97-AF65-F5344CB8AC3E}">
        <p14:creationId xmlns:p14="http://schemas.microsoft.com/office/powerpoint/2010/main" val="283594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gif"/></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2905217"/>
            <a:ext cx="12191999"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dirty="0">
                <a:solidFill>
                  <a:srgbClr val="9A4E15"/>
                </a:solidFill>
                <a:latin typeface="Tw Cen MT Condensed Extra Bold" panose="020B0803020202020204" pitchFamily="34" charset="0"/>
              </a:rPr>
              <a:t>Emotional Well-being</a:t>
            </a:r>
          </a:p>
          <a:p>
            <a:pPr algn="ctr"/>
            <a:r>
              <a:rPr lang="en-CA" sz="4000" dirty="0">
                <a:solidFill>
                  <a:srgbClr val="797805"/>
                </a:solidFill>
                <a:latin typeface="Tw Cen MT Condensed Extra Bold" panose="020B0803020202020204" pitchFamily="34" charset="0"/>
              </a:rPr>
              <a:t>PTSD Desensitization &amp; Triggers’ Prevention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9115" y="335474"/>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472752"/>
            <a:ext cx="1500872" cy="1116155"/>
          </a:xfrm>
          <a:prstGeom prst="rect">
            <a:avLst/>
          </a:prstGeom>
        </p:spPr>
      </p:pic>
      <p:sp>
        <p:nvSpPr>
          <p:cNvPr id="8" name="TextBox 7"/>
          <p:cNvSpPr txBox="1"/>
          <p:nvPr/>
        </p:nvSpPr>
        <p:spPr>
          <a:xfrm>
            <a:off x="4115024" y="5926593"/>
            <a:ext cx="4077231"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V – Resource 2</a:t>
            </a:r>
          </a:p>
        </p:txBody>
      </p:sp>
      <p:sp>
        <p:nvSpPr>
          <p:cNvPr id="10" name="TextBox 9"/>
          <p:cNvSpPr txBox="1"/>
          <p:nvPr/>
        </p:nvSpPr>
        <p:spPr>
          <a:xfrm>
            <a:off x="1311257" y="4203937"/>
            <a:ext cx="9670421" cy="2369880"/>
          </a:xfrm>
          <a:prstGeom prst="rect">
            <a:avLst/>
          </a:prstGeom>
          <a:noFill/>
        </p:spPr>
        <p:txBody>
          <a:bodyPr wrap="square" rtlCol="0">
            <a:spAutoFit/>
          </a:bodyPr>
          <a:lstStyle/>
          <a:p>
            <a:pPr algn="just"/>
            <a:r>
              <a:rPr lang="en-CA" sz="2400" b="1" i="1" dirty="0"/>
              <a:t>“Trauma results in a fundamental reorganization of the way mind and brain manage perceptions. It changes not only how we think and what we think about, but also our very capacity to think.”</a:t>
            </a:r>
          </a:p>
          <a:p>
            <a:pPr algn="just"/>
            <a:r>
              <a:rPr lang="en-CA" sz="2400" b="1" i="1" dirty="0"/>
              <a:t>							</a:t>
            </a:r>
            <a:r>
              <a:rPr lang="da-DK" sz="2400" dirty="0"/>
              <a:t> </a:t>
            </a:r>
            <a:r>
              <a:rPr lang="da-DK" sz="2000" dirty="0"/>
              <a:t>Bessel A. van der Kolk</a:t>
            </a:r>
            <a:endParaRPr lang="en-CA" sz="2000" b="1" i="1" dirty="0"/>
          </a:p>
          <a:p>
            <a:pPr algn="just"/>
            <a:endParaRPr lang="en-CA" sz="2400" b="1" i="1" dirty="0"/>
          </a:p>
          <a:p>
            <a:endParaRPr lang="en-CA" sz="2800" dirty="0">
              <a:solidFill>
                <a:srgbClr val="9A4E15"/>
              </a:solidFill>
              <a:effectLst>
                <a:innerShdw blurRad="63500" dist="63500">
                  <a:prstClr val="black">
                    <a:alpha val="50000"/>
                  </a:prstClr>
                </a:innerShdw>
              </a:effectLst>
            </a:endParaRPr>
          </a:p>
        </p:txBody>
      </p:sp>
    </p:spTree>
    <p:extLst>
      <p:ext uri="{BB962C8B-B14F-4D97-AF65-F5344CB8AC3E}">
        <p14:creationId xmlns:p14="http://schemas.microsoft.com/office/powerpoint/2010/main" val="351575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63866" y="6492875"/>
            <a:ext cx="2743200" cy="365125"/>
          </a:xfrm>
        </p:spPr>
        <p:txBody>
          <a:bodyPr/>
          <a:lstStyle/>
          <a:p>
            <a:fld id="{0D7528BC-EE74-45C6-BF8E-C976E0DB2146}" type="slidenum">
              <a:rPr lang="en-CA" smtClean="0"/>
              <a:pPr/>
              <a:t>10</a:t>
            </a:fld>
            <a:endParaRPr lang="en-CA"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872924" y="419827"/>
            <a:ext cx="8106772" cy="59504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pic>
        <p:nvPicPr>
          <p:cNvPr id="6" name="Picture 5"/>
          <p:cNvPicPr>
            <a:picLocks noChangeAspect="1"/>
          </p:cNvPicPr>
          <p:nvPr/>
        </p:nvPicPr>
        <p:blipFill>
          <a:blip r:embed="rId3" cstate="print"/>
          <a:stretch>
            <a:fillRect/>
          </a:stretch>
        </p:blipFill>
        <p:spPr>
          <a:xfrm>
            <a:off x="2299854" y="1579959"/>
            <a:ext cx="7610765" cy="2443846"/>
          </a:xfrm>
          <a:prstGeom prst="rect">
            <a:avLst/>
          </a:prstGeom>
        </p:spPr>
      </p:pic>
      <p:sp>
        <p:nvSpPr>
          <p:cNvPr id="3" name="TextBox 2"/>
          <p:cNvSpPr txBox="1"/>
          <p:nvPr/>
        </p:nvSpPr>
        <p:spPr>
          <a:xfrm>
            <a:off x="1062681" y="4066314"/>
            <a:ext cx="10074876" cy="2123658"/>
          </a:xfrm>
          <a:prstGeom prst="rect">
            <a:avLst/>
          </a:prstGeom>
          <a:noFill/>
        </p:spPr>
        <p:txBody>
          <a:bodyPr wrap="square" rtlCol="0">
            <a:spAutoFit/>
          </a:bodyPr>
          <a:lstStyle/>
          <a:p>
            <a:r>
              <a:rPr lang="en-CA" sz="2200" dirty="0"/>
              <a:t>Above is a comparison between a normal versus a PTSD brain.  </a:t>
            </a:r>
            <a:r>
              <a:rPr lang="en-CA" sz="2200" b="1" dirty="0"/>
              <a:t>Normally all regions of the brain collaborate in a synchronized pattern </a:t>
            </a:r>
            <a:r>
              <a:rPr lang="en-CA" sz="2200" dirty="0"/>
              <a:t>(left), while the brainwaves in PTSD are less well coordinated; the brain has trouble filtering out irrelevant information, and has problems attending to the stimulus at hand.  This causes anxiety that leads to agitation, anger and aggression especially if brain waves are destabilized through        inadvertently triggering PTSD symptoms.</a:t>
            </a:r>
          </a:p>
        </p:txBody>
      </p:sp>
      <p:sp>
        <p:nvSpPr>
          <p:cNvPr id="4" name="TextBox 3"/>
          <p:cNvSpPr txBox="1"/>
          <p:nvPr/>
        </p:nvSpPr>
        <p:spPr>
          <a:xfrm>
            <a:off x="337750" y="148528"/>
            <a:ext cx="11532973" cy="1077218"/>
          </a:xfrm>
          <a:prstGeom prst="rect">
            <a:avLst/>
          </a:prstGeom>
          <a:noFill/>
          <a:effectLst/>
        </p:spPr>
        <p:txBody>
          <a:bodyPr wrap="square" rtlCol="0">
            <a:spAutoFit/>
          </a:bodyPr>
          <a:lstStyle/>
          <a:p>
            <a:pPr algn="ctr"/>
            <a:r>
              <a:rPr lang="en-CA" sz="3200" b="1" dirty="0">
                <a:solidFill>
                  <a:srgbClr val="9A4E15"/>
                </a:solidFill>
                <a:effectLst>
                  <a:innerShdw blurRad="63500" dist="63500">
                    <a:prstClr val="black">
                      <a:alpha val="50000"/>
                    </a:prstClr>
                  </a:innerShdw>
                </a:effectLst>
              </a:rPr>
              <a:t>At Its Roots, PTSD Behaviour Is Not Based On Social Motives      Such As Task Avoidance, Attention Or Power And Control</a:t>
            </a:r>
          </a:p>
        </p:txBody>
      </p:sp>
      <p:sp>
        <p:nvSpPr>
          <p:cNvPr id="7" name="TextBox 6"/>
          <p:cNvSpPr txBox="1"/>
          <p:nvPr/>
        </p:nvSpPr>
        <p:spPr>
          <a:xfrm>
            <a:off x="1050844" y="6291568"/>
            <a:ext cx="10074876" cy="369332"/>
          </a:xfrm>
          <a:prstGeom prst="rect">
            <a:avLst/>
          </a:prstGeom>
          <a:noFill/>
        </p:spPr>
        <p:txBody>
          <a:bodyPr wrap="square" rtlCol="0">
            <a:spAutoFit/>
          </a:bodyPr>
          <a:lstStyle/>
          <a:p>
            <a:pPr algn="just"/>
            <a:r>
              <a:rPr lang="en-CA" dirty="0"/>
              <a:t>(Adapted from “The Body Keeps The Score” - </a:t>
            </a:r>
            <a:r>
              <a:rPr lang="da-DK" dirty="0"/>
              <a:t>Bessel A. van der Kolk)</a:t>
            </a:r>
            <a:endParaRPr lang="en-CA" dirty="0"/>
          </a:p>
        </p:txBody>
      </p:sp>
      <p:sp>
        <p:nvSpPr>
          <p:cNvPr id="8" name="Slide Number Placeholder 7"/>
          <p:cNvSpPr>
            <a:spLocks noGrp="1"/>
          </p:cNvSpPr>
          <p:nvPr>
            <p:ph type="sldNum" sz="quarter" idx="12"/>
          </p:nvPr>
        </p:nvSpPr>
        <p:spPr>
          <a:xfrm>
            <a:off x="8658687" y="6492875"/>
            <a:ext cx="2743200" cy="365125"/>
          </a:xfrm>
        </p:spPr>
        <p:txBody>
          <a:bodyPr/>
          <a:lstStyle/>
          <a:p>
            <a:fld id="{0D7528BC-EE74-45C6-BF8E-C976E0DB2146}" type="slidenum">
              <a:rPr lang="en-CA" sz="1400" smtClean="0"/>
              <a:pPr/>
              <a:t>11</a:t>
            </a:fld>
            <a:endParaRPr lang="en-CA" sz="1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6625" y="5469465"/>
            <a:ext cx="1500873" cy="1116155"/>
          </a:xfrm>
          <a:prstGeom prst="rect">
            <a:avLst/>
          </a:prstGeom>
        </p:spPr>
      </p:pic>
    </p:spTree>
    <p:extLst>
      <p:ext uri="{BB962C8B-B14F-4D97-AF65-F5344CB8AC3E}">
        <p14:creationId xmlns:p14="http://schemas.microsoft.com/office/powerpoint/2010/main" val="160258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1410351" y="1420428"/>
            <a:ext cx="8682681" cy="4616648"/>
          </a:xfrm>
          <a:prstGeom prst="rect">
            <a:avLst/>
          </a:prstGeom>
          <a:noFill/>
          <a:ln>
            <a:noFill/>
          </a:ln>
          <a:effectLst>
            <a:outerShdw blurRad="127000" dist="127000" dir="8100000" algn="tr" rotWithShape="0">
              <a:prstClr val="black">
                <a:alpha val="10000"/>
              </a:prstClr>
            </a:outerShdw>
          </a:effectLst>
        </p:spPr>
        <p:txBody>
          <a:bodyPr wrap="square" rtlCol="0">
            <a:spAutoFit/>
          </a:bodyPr>
          <a:lstStyle/>
          <a:p>
            <a:pPr algn="just"/>
            <a:r>
              <a:rPr lang="en-CA" sz="2800" dirty="0"/>
              <a:t>“Trauma results in a fundamental reorganization of the way mind and brain manage perceptions. It changes not only how we think and what we think about, but also our very capacity to think.”</a:t>
            </a:r>
          </a:p>
          <a:p>
            <a:pPr algn="just"/>
            <a:endParaRPr lang="en-US" sz="2800" dirty="0"/>
          </a:p>
          <a:p>
            <a:pPr algn="just"/>
            <a:r>
              <a:rPr lang="en-CA" sz="2800" dirty="0"/>
              <a:t>“The act of telling the story doesn’t alter the automatic physical and hormonal responses of the body that remains hyper vigilant as it prepares to be assaulted or violated at any time.”</a:t>
            </a:r>
          </a:p>
          <a:p>
            <a:pPr algn="r"/>
            <a:endParaRPr lang="da-DK" dirty="0"/>
          </a:p>
          <a:p>
            <a:pPr algn="r"/>
            <a:r>
              <a:rPr lang="da-DK" sz="2400" dirty="0"/>
              <a:t>                                            </a:t>
            </a:r>
            <a:r>
              <a:rPr lang="da-DK" dirty="0"/>
              <a:t>Bessel A. van der Kolk</a:t>
            </a:r>
            <a:endParaRPr lang="en-CA" dirty="0"/>
          </a:p>
        </p:txBody>
      </p:sp>
      <p:sp>
        <p:nvSpPr>
          <p:cNvPr id="4" name="TextBox 3"/>
          <p:cNvSpPr txBox="1"/>
          <p:nvPr/>
        </p:nvSpPr>
        <p:spPr>
          <a:xfrm>
            <a:off x="879800" y="404560"/>
            <a:ext cx="10431327" cy="707886"/>
          </a:xfrm>
          <a:prstGeom prst="rect">
            <a:avLst/>
          </a:prstGeom>
          <a:noFill/>
          <a:effectLst/>
          <a:scene3d>
            <a:camera prst="orthographicFront"/>
            <a:lightRig rig="threePt" dir="t"/>
          </a:scene3d>
          <a:sp3d>
            <a:bevelT/>
          </a:sp3d>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How PTSD Changes Body And Brain Hard Wiring</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49810" y="6492875"/>
            <a:ext cx="2743200" cy="365125"/>
          </a:xfrm>
        </p:spPr>
        <p:txBody>
          <a:bodyPr/>
          <a:lstStyle/>
          <a:p>
            <a:fld id="{0D7528BC-EE74-45C6-BF8E-C976E0DB2146}" type="slidenum">
              <a:rPr lang="en-CA" sz="1400" smtClean="0"/>
              <a:pPr/>
              <a:t>12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53564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4832092"/>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Behavioural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Maturity</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Delivery</a:t>
            </a:r>
            <a:endParaRPr lang="en-CA" sz="1400" b="1" i="1" dirty="0">
              <a:latin typeface="Arial Narrow" panose="020B0606020202030204" pitchFamily="34" charset="0"/>
            </a:endParaRP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Slide Number Placeholder 25"/>
          <p:cNvSpPr>
            <a:spLocks noGrp="1"/>
          </p:cNvSpPr>
          <p:nvPr>
            <p:ph type="sldNum" sz="quarter" idx="12"/>
          </p:nvPr>
        </p:nvSpPr>
        <p:spPr>
          <a:xfrm>
            <a:off x="8685320" y="6492875"/>
            <a:ext cx="2743200" cy="365125"/>
          </a:xfrm>
        </p:spPr>
        <p:txBody>
          <a:bodyPr/>
          <a:lstStyle/>
          <a:p>
            <a:fld id="{0D7528BC-EE74-45C6-BF8E-C976E0DB2146}" type="slidenum">
              <a:rPr lang="en-CA" sz="1400" smtClean="0"/>
              <a:pPr/>
              <a:t>13</a:t>
            </a:fld>
            <a:endParaRPr lang="en-CA" sz="1400" dirty="0"/>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Supporters – first do no harm</a:t>
            </a:r>
            <a:endParaRPr lang="en-CA" sz="40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1571349"/>
            <a:ext cx="10066638" cy="4893647"/>
          </a:xfrm>
          <a:prstGeom prst="rect">
            <a:avLst/>
          </a:prstGeom>
          <a:noFill/>
        </p:spPr>
        <p:txBody>
          <a:bodyPr wrap="square" rtlCol="0">
            <a:spAutoFit/>
          </a:bodyPr>
          <a:lstStyle/>
          <a:p>
            <a:r>
              <a:rPr lang="en-CA" sz="2800" b="1" dirty="0"/>
              <a:t>Let us ensure that Supporters do not become part of the reactive trauma response.</a:t>
            </a:r>
          </a:p>
          <a:p>
            <a:r>
              <a:rPr lang="en-CA" sz="2200" dirty="0"/>
              <a:t> </a:t>
            </a:r>
          </a:p>
          <a:p>
            <a:pPr marL="285750" lvl="0" indent="-285750">
              <a:buFont typeface="Wingdings" panose="05000000000000000000" pitchFamily="2" charset="2"/>
              <a:buChar char="§"/>
            </a:pPr>
            <a:r>
              <a:rPr lang="en-CA" sz="2400" dirty="0"/>
              <a:t>The Supporter must catch and calm themselves (become Mindful) to avoid fearful </a:t>
            </a:r>
            <a:r>
              <a:rPr lang="en-CA" sz="2400" b="1" dirty="0"/>
              <a:t>entrainment </a:t>
            </a:r>
            <a:r>
              <a:rPr lang="en-CA" sz="2400" dirty="0"/>
              <a:t>of the student.  "Fear begets fear, calm begets calm.“ (Reference CCS five step model)</a:t>
            </a:r>
          </a:p>
          <a:p>
            <a:pPr marL="285750" indent="-285750">
              <a:buFont typeface="Wingdings" panose="05000000000000000000" pitchFamily="2" charset="2"/>
              <a:buChar char="§"/>
            </a:pPr>
            <a:endParaRPr lang="en-CA" sz="2400" dirty="0"/>
          </a:p>
          <a:p>
            <a:pPr marL="285750" lvl="0" indent="-285750">
              <a:buFont typeface="Wingdings" panose="05000000000000000000" pitchFamily="2" charset="2"/>
              <a:buChar char="§"/>
            </a:pPr>
            <a:r>
              <a:rPr lang="en-CA" sz="2400" dirty="0"/>
              <a:t>Reduce/eliminate environmental triggers e.g. overwhelming stressors, people, places, situations etc. until coping skills are adequate.</a:t>
            </a:r>
          </a:p>
          <a:p>
            <a:r>
              <a:rPr lang="en-CA" sz="2400" dirty="0"/>
              <a:t> </a:t>
            </a:r>
          </a:p>
          <a:p>
            <a:pPr marL="285750" lvl="0" indent="-285750">
              <a:buFont typeface="Wingdings" panose="05000000000000000000" pitchFamily="2" charset="2"/>
              <a:buChar char="§"/>
            </a:pPr>
            <a:r>
              <a:rPr lang="en-CA" sz="2400" dirty="0"/>
              <a:t>Interact calmly - Power for example yelling, always creates fear and  manifests as challenging behaviours or withdraw.</a:t>
            </a:r>
          </a:p>
          <a:p>
            <a:r>
              <a:rPr lang="en-CA" dirty="0"/>
              <a:t> </a:t>
            </a:r>
          </a:p>
        </p:txBody>
      </p:sp>
      <p:sp>
        <p:nvSpPr>
          <p:cNvPr id="5" name="Slide Number Placeholder 4"/>
          <p:cNvSpPr>
            <a:spLocks noGrp="1"/>
          </p:cNvSpPr>
          <p:nvPr>
            <p:ph type="sldNum" sz="quarter" idx="12"/>
          </p:nvPr>
        </p:nvSpPr>
        <p:spPr>
          <a:xfrm>
            <a:off x="8694198" y="6492875"/>
            <a:ext cx="2743200" cy="365125"/>
          </a:xfrm>
        </p:spPr>
        <p:txBody>
          <a:bodyPr/>
          <a:lstStyle/>
          <a:p>
            <a:fld id="{0D7528BC-EE74-45C6-BF8E-C976E0DB2146}" type="slidenum">
              <a:rPr lang="en-CA" sz="1400" smtClean="0"/>
              <a:pPr/>
              <a:t>14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365401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43950" y="247640"/>
            <a:ext cx="11509694"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“Bottom Up” Supporting Strategies </a:t>
            </a:r>
          </a:p>
          <a:p>
            <a:pPr algn="ctr"/>
            <a:r>
              <a:rPr lang="en-CA" sz="4000" b="1" i="1" dirty="0">
                <a:solidFill>
                  <a:srgbClr val="9A4E15"/>
                </a:solidFill>
                <a:effectLst>
                  <a:innerShdw blurRad="63500" dist="63500">
                    <a:prstClr val="black">
                      <a:alpha val="50000"/>
                    </a:prstClr>
                  </a:innerShdw>
                </a:effectLst>
              </a:rPr>
              <a:t>to Heal the Brain, Body and Being</a:t>
            </a:r>
            <a:endParaRPr lang="en-CA" sz="4000" dirty="0">
              <a:solidFill>
                <a:srgbClr val="9A4E15"/>
              </a:solidFill>
              <a:effectLst>
                <a:innerShdw blurRad="63500" dist="63500">
                  <a:prstClr val="black">
                    <a:alpha val="50000"/>
                  </a:prstClr>
                </a:innerShdw>
              </a:effectLst>
            </a:endParaRPr>
          </a:p>
        </p:txBody>
      </p:sp>
      <p:sp>
        <p:nvSpPr>
          <p:cNvPr id="4" name="TextBox 3"/>
          <p:cNvSpPr txBox="1"/>
          <p:nvPr/>
        </p:nvSpPr>
        <p:spPr>
          <a:xfrm>
            <a:off x="1594504" y="2185496"/>
            <a:ext cx="8924823" cy="4093428"/>
          </a:xfrm>
          <a:prstGeom prst="rect">
            <a:avLst/>
          </a:prstGeom>
          <a:noFill/>
        </p:spPr>
        <p:txBody>
          <a:bodyPr wrap="square" rtlCol="0">
            <a:spAutoFit/>
          </a:bodyPr>
          <a:lstStyle/>
          <a:p>
            <a:pPr marL="457200" indent="-457200">
              <a:lnSpc>
                <a:spcPts val="2600"/>
              </a:lnSpc>
              <a:buFont typeface="+mj-lt"/>
              <a:buAutoNum type="arabicPeriod"/>
            </a:pPr>
            <a:r>
              <a:rPr lang="en-CA" sz="2800" dirty="0"/>
              <a:t>Cardio Exercise e.g. mini trampoline, platform swing.</a:t>
            </a:r>
            <a:br>
              <a:rPr lang="en-CA" sz="2800" dirty="0"/>
            </a:br>
            <a:endParaRPr lang="en-CA" sz="2800" dirty="0"/>
          </a:p>
          <a:p>
            <a:pPr marL="457200" indent="-457200">
              <a:lnSpc>
                <a:spcPts val="2600"/>
              </a:lnSpc>
              <a:buFont typeface="+mj-lt"/>
              <a:buAutoNum type="arabicPeriod"/>
            </a:pPr>
            <a:r>
              <a:rPr lang="en-CA" sz="2800" dirty="0"/>
              <a:t>Be intentional with positive emotions e.g. body, eyes, smile i.e. entrain positive.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Bilateral, Biomeridian Awareness Based Calming as much as is possible.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Provide prescribed sensory integration exercises.</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Hand massage.</a:t>
            </a:r>
          </a:p>
          <a:p>
            <a:pPr marL="457200" indent="-457200">
              <a:lnSpc>
                <a:spcPts val="2600"/>
              </a:lnSpc>
            </a:pPr>
            <a:endParaRPr lang="en-CA" sz="22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15</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6222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5" cy="3248478"/>
          </a:xfrm>
          <a:prstGeom prst="rect">
            <a:avLst/>
          </a:prstGeom>
        </p:spPr>
      </p:pic>
      <p:sp>
        <p:nvSpPr>
          <p:cNvPr id="4" name="TextBox 5"/>
          <p:cNvSpPr txBox="1"/>
          <p:nvPr/>
        </p:nvSpPr>
        <p:spPr>
          <a:xfrm>
            <a:off x="579012" y="492085"/>
            <a:ext cx="1008639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09"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7" y="2304171"/>
            <a:ext cx="2644346"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p:txBody>
      </p:sp>
      <p:sp>
        <p:nvSpPr>
          <p:cNvPr id="7" name="TextBox 8"/>
          <p:cNvSpPr txBox="1"/>
          <p:nvPr/>
        </p:nvSpPr>
        <p:spPr>
          <a:xfrm>
            <a:off x="7605040" y="2624356"/>
            <a:ext cx="2815825"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086" y="5268562"/>
            <a:ext cx="1500872" cy="1116155"/>
          </a:xfrm>
          <a:prstGeom prst="rect">
            <a:avLst/>
          </a:prstGeom>
        </p:spPr>
      </p:pic>
      <p:sp>
        <p:nvSpPr>
          <p:cNvPr id="12" name="Slide Number Placeholder 11"/>
          <p:cNvSpPr>
            <a:spLocks noGrp="1"/>
          </p:cNvSpPr>
          <p:nvPr>
            <p:ph type="sldNum" sz="quarter" idx="12"/>
          </p:nvPr>
        </p:nvSpPr>
        <p:spPr>
          <a:xfrm>
            <a:off x="9783193" y="6365227"/>
            <a:ext cx="1668262" cy="365125"/>
          </a:xfrm>
        </p:spPr>
        <p:txBody>
          <a:bodyPr/>
          <a:lstStyle/>
          <a:p>
            <a:fld id="{0D7528BC-EE74-45C6-BF8E-C976E0DB2146}" type="slidenum">
              <a:rPr lang="en-CA" sz="1400" smtClean="0"/>
              <a:pPr/>
              <a:t>16</a:t>
            </a:fld>
            <a:endParaRPr lang="en-CA" sz="1400" dirty="0"/>
          </a:p>
        </p:txBody>
      </p:sp>
    </p:spTree>
    <p:extLst>
      <p:ext uri="{BB962C8B-B14F-4D97-AF65-F5344CB8AC3E}">
        <p14:creationId xmlns:p14="http://schemas.microsoft.com/office/powerpoint/2010/main" val="994477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59859" y="0"/>
            <a:ext cx="11508509" cy="1200329"/>
          </a:xfrm>
          <a:prstGeom prst="rect">
            <a:avLst/>
          </a:prstGeom>
          <a:noFill/>
        </p:spPr>
        <p:txBody>
          <a:bodyPr wrap="square" rtlCol="0">
            <a:spAutoFit/>
          </a:bodyPr>
          <a:lstStyle/>
          <a:p>
            <a:pPr algn="ctr"/>
            <a:r>
              <a:rPr lang="en-CA" sz="3600" b="1" i="1" dirty="0">
                <a:solidFill>
                  <a:srgbClr val="9A4E15"/>
                </a:solidFill>
                <a:effectLst>
                  <a:innerShdw blurRad="63500" dist="63500">
                    <a:prstClr val="black">
                      <a:alpha val="50000"/>
                    </a:prstClr>
                  </a:innerShdw>
                </a:effectLst>
              </a:rPr>
              <a:t>“Bottom Up” </a:t>
            </a:r>
          </a:p>
          <a:p>
            <a:pPr algn="ctr"/>
            <a:r>
              <a:rPr lang="en-CA" sz="3600" b="1" i="1" dirty="0">
                <a:solidFill>
                  <a:srgbClr val="9A4E15"/>
                </a:solidFill>
                <a:effectLst>
                  <a:innerShdw blurRad="63500" dist="63500">
                    <a:prstClr val="black">
                      <a:alpha val="50000"/>
                    </a:prstClr>
                  </a:innerShdw>
                </a:effectLst>
              </a:rPr>
              <a:t>Support Strategies to Heal the Emotional Brain cont’d</a:t>
            </a:r>
            <a:endParaRPr lang="en-CA" sz="3600" dirty="0">
              <a:solidFill>
                <a:srgbClr val="9A4E15"/>
              </a:solidFill>
              <a:effectLst>
                <a:innerShdw blurRad="63500" dist="63500">
                  <a:prstClr val="black">
                    <a:alpha val="50000"/>
                  </a:prstClr>
                </a:innerShdw>
              </a:effectLst>
            </a:endParaRPr>
          </a:p>
        </p:txBody>
      </p:sp>
      <p:sp>
        <p:nvSpPr>
          <p:cNvPr id="3" name="TextBox 2"/>
          <p:cNvSpPr txBox="1"/>
          <p:nvPr/>
        </p:nvSpPr>
        <p:spPr>
          <a:xfrm>
            <a:off x="1027170" y="1465374"/>
            <a:ext cx="10066638" cy="4647426"/>
          </a:xfrm>
          <a:prstGeom prst="rect">
            <a:avLst/>
          </a:prstGeom>
          <a:noFill/>
        </p:spPr>
        <p:txBody>
          <a:bodyPr wrap="square" rtlCol="0">
            <a:spAutoFit/>
          </a:bodyPr>
          <a:lstStyle/>
          <a:p>
            <a:r>
              <a:rPr lang="en-CA" sz="2800" b="1" dirty="0"/>
              <a:t>Teach/Model individual to do Calming Breathing Exercises</a:t>
            </a:r>
            <a:endParaRPr lang="en-CA" sz="2800" dirty="0"/>
          </a:p>
          <a:p>
            <a:r>
              <a:rPr lang="en-CA" sz="2400" dirty="0"/>
              <a:t> </a:t>
            </a:r>
            <a:r>
              <a:rPr lang="en-CA" sz="2800" b="1" dirty="0"/>
              <a:t>Exercise:</a:t>
            </a:r>
          </a:p>
          <a:p>
            <a:r>
              <a:rPr lang="en-CA" sz="2800" dirty="0"/>
              <a:t>	</a:t>
            </a:r>
          </a:p>
          <a:p>
            <a:r>
              <a:rPr lang="en-CA" sz="2800" dirty="0"/>
              <a:t>	Mindfully inhale as arms are lifted to shoulder height.</a:t>
            </a:r>
          </a:p>
          <a:p>
            <a:r>
              <a:rPr lang="en-CA" sz="2800" dirty="0"/>
              <a:t>	Mindfully exhale as arms are lowered to side.</a:t>
            </a:r>
          </a:p>
          <a:p>
            <a:r>
              <a:rPr lang="en-CA" sz="2800" dirty="0"/>
              <a:t>	Let exhale be slower than inhale</a:t>
            </a:r>
          </a:p>
          <a:p>
            <a:r>
              <a:rPr lang="en-CA" dirty="0"/>
              <a:t> </a:t>
            </a:r>
          </a:p>
          <a:p>
            <a:r>
              <a:rPr lang="en-CA" sz="2200" b="1" dirty="0"/>
              <a:t>NOTE:</a:t>
            </a:r>
            <a:r>
              <a:rPr lang="en-CA" sz="2200" dirty="0"/>
              <a:t>	Mindful feeling body awareness activates the Vagus nerve.  80% of the fibres of the Vagus nerve run from the body into the brain. This means that one can directly calm an aroused (emotional brain) system by mindful movement practise,                   like Nei Yang Gong.</a:t>
            </a:r>
            <a:br>
              <a:rPr lang="en-CA" sz="2200" dirty="0"/>
            </a:br>
            <a:endParaRPr lang="en-CA" sz="2200" dirty="0"/>
          </a:p>
        </p:txBody>
      </p:sp>
      <p:sp>
        <p:nvSpPr>
          <p:cNvPr id="6" name="TextBox 5"/>
          <p:cNvSpPr txBox="1"/>
          <p:nvPr/>
        </p:nvSpPr>
        <p:spPr>
          <a:xfrm>
            <a:off x="1006373" y="6071970"/>
            <a:ext cx="7150608" cy="369332"/>
          </a:xfrm>
          <a:prstGeom prst="rect">
            <a:avLst/>
          </a:prstGeom>
          <a:noFill/>
        </p:spPr>
        <p:txBody>
          <a:bodyPr wrap="square" rtlCol="0">
            <a:spAutoFit/>
          </a:bodyPr>
          <a:lstStyle/>
          <a:p>
            <a:r>
              <a:rPr lang="en-CA" dirty="0"/>
              <a:t>(Reference </a:t>
            </a:r>
            <a:r>
              <a:rPr lang="en-CA" i="1" dirty="0"/>
              <a:t>Spark</a:t>
            </a:r>
            <a:r>
              <a:rPr lang="en-CA" dirty="0"/>
              <a:t>, Ratey, J.)</a:t>
            </a:r>
          </a:p>
        </p:txBody>
      </p:sp>
      <p:sp>
        <p:nvSpPr>
          <p:cNvPr id="7" name="Slide Number Placeholder 6"/>
          <p:cNvSpPr>
            <a:spLocks noGrp="1"/>
          </p:cNvSpPr>
          <p:nvPr>
            <p:ph type="sldNum" sz="quarter" idx="12"/>
          </p:nvPr>
        </p:nvSpPr>
        <p:spPr>
          <a:xfrm>
            <a:off x="8738587" y="6492875"/>
            <a:ext cx="2743200" cy="365125"/>
          </a:xfrm>
        </p:spPr>
        <p:txBody>
          <a:bodyPr/>
          <a:lstStyle/>
          <a:p>
            <a:fld id="{0D7528BC-EE74-45C6-BF8E-C976E0DB2146}" type="slidenum">
              <a:rPr lang="en-CA" sz="1400" smtClean="0"/>
              <a:pPr/>
              <a:t>17</a:t>
            </a:fld>
            <a:endParaRPr lang="en-CA" sz="14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5272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870814" y="2703016"/>
            <a:ext cx="8320751" cy="4154984"/>
          </a:xfrm>
          <a:prstGeom prst="rect">
            <a:avLst/>
          </a:prstGeom>
          <a:noFill/>
        </p:spPr>
        <p:txBody>
          <a:bodyPr wrap="square" rtlCol="0">
            <a:spAutoFit/>
          </a:bodyPr>
          <a:lstStyle/>
          <a:p>
            <a:pPr marL="285750" lvl="0" indent="-285750">
              <a:buFont typeface="Wingdings" pitchFamily="2" charset="2"/>
              <a:buChar char="Ø"/>
            </a:pPr>
            <a:r>
              <a:rPr lang="en-CA" sz="2400" dirty="0"/>
              <a:t>  A Qualified “Bottom Up” PTSD Counsellor e.g. EMDR Therapist</a:t>
            </a:r>
          </a:p>
          <a:p>
            <a:pPr marL="285750" indent="-285750"/>
            <a:endParaRPr lang="en-CA" sz="2400" dirty="0"/>
          </a:p>
          <a:p>
            <a:pPr marL="285750" lvl="0" indent="-285750">
              <a:buFont typeface="Wingdings" pitchFamily="2" charset="2"/>
              <a:buChar char="Ø"/>
            </a:pPr>
            <a:r>
              <a:rPr lang="en-CA" sz="2400" dirty="0"/>
              <a:t>  Occupational Therapist</a:t>
            </a:r>
          </a:p>
          <a:p>
            <a:r>
              <a:rPr lang="en-CA" sz="2400" dirty="0"/>
              <a:t>  </a:t>
            </a:r>
          </a:p>
          <a:p>
            <a:pPr marL="285750" indent="-285750">
              <a:buFont typeface="Wingdings" pitchFamily="2" charset="2"/>
              <a:buChar char="Ø"/>
            </a:pPr>
            <a:r>
              <a:rPr lang="en-CA" sz="2400" dirty="0"/>
              <a:t>  Naturopath</a:t>
            </a:r>
          </a:p>
          <a:p>
            <a:pPr marL="285750" indent="-285750"/>
            <a:endParaRPr lang="en-CA" sz="2400" dirty="0"/>
          </a:p>
          <a:p>
            <a:pPr marL="285750" indent="-285750">
              <a:buFont typeface="Wingdings" pitchFamily="2" charset="2"/>
              <a:buChar char="Ø"/>
            </a:pPr>
            <a:r>
              <a:rPr lang="en-CA" sz="2400" dirty="0"/>
              <a:t>  Psychiatrist</a:t>
            </a:r>
          </a:p>
          <a:p>
            <a:pPr marL="285750" indent="-285750">
              <a:buFont typeface="Wingdings" panose="05000000000000000000" pitchFamily="2" charset="2"/>
              <a:buChar char="§"/>
            </a:pPr>
            <a:endParaRPr lang="en-CA" sz="2400" dirty="0"/>
          </a:p>
          <a:p>
            <a:pPr marL="285750" lvl="0" indent="-285750">
              <a:buFont typeface="Wingdings" pitchFamily="2" charset="2"/>
              <a:buChar char="Ø"/>
            </a:pPr>
            <a:r>
              <a:rPr lang="en-CA" sz="2400" dirty="0"/>
              <a:t>  Neurofeedback Specialist</a:t>
            </a:r>
          </a:p>
          <a:p>
            <a:pPr marL="285750" lvl="0" indent="-285750"/>
            <a:endParaRPr lang="en-CA" sz="2400" dirty="0"/>
          </a:p>
          <a:p>
            <a:pPr marL="285750" lvl="0" indent="-285750">
              <a:buFont typeface="Wingdings" pitchFamily="2" charset="2"/>
              <a:buChar char="Ø"/>
            </a:pPr>
            <a:r>
              <a:rPr lang="en-US" sz="2400" dirty="0"/>
              <a:t>  Other</a:t>
            </a:r>
            <a:endParaRPr lang="en-CA" sz="2400" dirty="0"/>
          </a:p>
        </p:txBody>
      </p:sp>
      <p:sp>
        <p:nvSpPr>
          <p:cNvPr id="5" name="TextBox 4"/>
          <p:cNvSpPr txBox="1"/>
          <p:nvPr/>
        </p:nvSpPr>
        <p:spPr>
          <a:xfrm>
            <a:off x="352828" y="244496"/>
            <a:ext cx="11509694"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Engaging Family and Professionals</a:t>
            </a:r>
          </a:p>
        </p:txBody>
      </p:sp>
      <p:sp>
        <p:nvSpPr>
          <p:cNvPr id="6" name="Slide Number Placeholder 5"/>
          <p:cNvSpPr>
            <a:spLocks noGrp="1"/>
          </p:cNvSpPr>
          <p:nvPr>
            <p:ph type="sldNum" sz="quarter" idx="12"/>
          </p:nvPr>
        </p:nvSpPr>
        <p:spPr>
          <a:xfrm>
            <a:off x="8711953" y="6492875"/>
            <a:ext cx="2743200" cy="365125"/>
          </a:xfrm>
        </p:spPr>
        <p:txBody>
          <a:bodyPr/>
          <a:lstStyle/>
          <a:p>
            <a:fld id="{0D7528BC-EE74-45C6-BF8E-C976E0DB2146}" type="slidenum">
              <a:rPr lang="en-CA" sz="1400" smtClean="0"/>
              <a:pPr/>
              <a:t>18</a:t>
            </a:fld>
            <a:endParaRPr lang="en-CA" sz="1400" dirty="0"/>
          </a:p>
        </p:txBody>
      </p:sp>
      <p:sp>
        <p:nvSpPr>
          <p:cNvPr id="7" name="TextBox 6"/>
          <p:cNvSpPr txBox="1"/>
          <p:nvPr/>
        </p:nvSpPr>
        <p:spPr>
          <a:xfrm>
            <a:off x="1286464" y="1515483"/>
            <a:ext cx="9384495" cy="892552"/>
          </a:xfrm>
          <a:prstGeom prst="rect">
            <a:avLst/>
          </a:prstGeom>
          <a:noFill/>
        </p:spPr>
        <p:txBody>
          <a:bodyPr wrap="square" rtlCol="0">
            <a:spAutoFit/>
          </a:bodyPr>
          <a:lstStyle/>
          <a:p>
            <a:pPr marL="457200" indent="-457200"/>
            <a:r>
              <a:rPr lang="en-CA" sz="2800" b="1" dirty="0"/>
              <a:t>Engage the services of professionals.</a:t>
            </a:r>
          </a:p>
          <a:p>
            <a:r>
              <a:rPr lang="en-CA" sz="2400" dirty="0"/>
              <a:t> e.g.</a:t>
            </a:r>
            <a:endParaRPr lang="en-CA" sz="2800" b="1" i="1" dirty="0">
              <a:solidFill>
                <a:srgbClr val="9A4E15"/>
              </a:solidFill>
              <a:effectLst>
                <a:innerShdw blurRad="63500" dist="63500">
                  <a:prstClr val="black">
                    <a:alpha val="50000"/>
                  </a:prstClr>
                </a:innerShdw>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29113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89314" y="670624"/>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Supporting Others</a:t>
            </a:r>
          </a:p>
          <a:p>
            <a:pPr algn="ctr"/>
            <a:r>
              <a:rPr lang="en-CA" sz="4000" b="1" i="1" dirty="0">
                <a:solidFill>
                  <a:srgbClr val="9A4E15"/>
                </a:solidFill>
                <a:effectLst>
                  <a:innerShdw blurRad="63500" dist="63500">
                    <a:prstClr val="black">
                      <a:alpha val="50000"/>
                    </a:prstClr>
                  </a:innerShdw>
                </a:effectLst>
              </a:rPr>
              <a:t>Through Mindful Connecting</a:t>
            </a:r>
          </a:p>
        </p:txBody>
      </p:sp>
      <p:sp>
        <p:nvSpPr>
          <p:cNvPr id="3" name="TextBox 2"/>
          <p:cNvSpPr txBox="1"/>
          <p:nvPr/>
        </p:nvSpPr>
        <p:spPr>
          <a:xfrm>
            <a:off x="1068636" y="2341002"/>
            <a:ext cx="10080433" cy="3785652"/>
          </a:xfrm>
          <a:prstGeom prst="rect">
            <a:avLst/>
          </a:prstGeom>
          <a:noFill/>
          <a:effectLst>
            <a:outerShdw blurRad="127000" dist="127000" dir="8100000" algn="tr" rotWithShape="0">
              <a:prstClr val="black">
                <a:alpha val="10000"/>
              </a:prstClr>
            </a:outerShdw>
          </a:effectLst>
        </p:spPr>
        <p:txBody>
          <a:bodyPr wrap="square" rtlCol="0">
            <a:spAutoFit/>
          </a:bodyPr>
          <a:lstStyle/>
          <a:p>
            <a:pPr algn="just"/>
            <a:endParaRPr lang="en-CA" sz="3200" dirty="0"/>
          </a:p>
          <a:p>
            <a:pPr algn="just"/>
            <a:r>
              <a:rPr lang="en-CA" sz="3200" dirty="0"/>
              <a:t>As we quiet our mind and heart while supporting others, Our stillness nurtures their calm and courage.</a:t>
            </a:r>
          </a:p>
          <a:p>
            <a:pPr algn="just"/>
            <a:endParaRPr lang="en-CA" sz="3200" dirty="0"/>
          </a:p>
          <a:p>
            <a:pPr algn="just"/>
            <a:r>
              <a:rPr lang="en-CA" sz="3200" dirty="0"/>
              <a:t>Now they can peacefully manifest more of their complete Being, in part because of our mindful presence. </a:t>
            </a:r>
          </a:p>
          <a:p>
            <a:r>
              <a:rPr lang="en-CA" sz="2400" dirty="0"/>
              <a:t> </a:t>
            </a:r>
          </a:p>
          <a:p>
            <a:pPr lvl="0" algn="r"/>
            <a:endParaRPr lang="en-CA" sz="2400" dirty="0"/>
          </a:p>
        </p:txBody>
      </p:sp>
      <p:sp>
        <p:nvSpPr>
          <p:cNvPr id="5" name="Slide Number Placeholder 4"/>
          <p:cNvSpPr>
            <a:spLocks noGrp="1"/>
          </p:cNvSpPr>
          <p:nvPr>
            <p:ph type="sldNum" sz="quarter" idx="12"/>
          </p:nvPr>
        </p:nvSpPr>
        <p:spPr>
          <a:xfrm>
            <a:off x="7882632" y="6492875"/>
            <a:ext cx="3581400" cy="365125"/>
          </a:xfrm>
        </p:spPr>
        <p:txBody>
          <a:bodyPr/>
          <a:lstStyle/>
          <a:p>
            <a:fld id="{0D7528BC-EE74-45C6-BF8E-C976E0DB2146}" type="slidenum">
              <a:rPr lang="en-CA" sz="1400" smtClean="0"/>
              <a:pPr/>
              <a:t>19</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409063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553026" cy="6858000"/>
          </a:xfrm>
          <a:prstGeom prst="rect">
            <a:avLst/>
          </a:prstGeom>
        </p:spPr>
      </p:pic>
      <p:sp>
        <p:nvSpPr>
          <p:cNvPr id="8" name="TextBox 7"/>
          <p:cNvSpPr txBox="1"/>
          <p:nvPr/>
        </p:nvSpPr>
        <p:spPr>
          <a:xfrm>
            <a:off x="1975426" y="2803525"/>
            <a:ext cx="8213125" cy="1815882"/>
          </a:xfrm>
          <a:prstGeom prst="rect">
            <a:avLst/>
          </a:prstGeom>
          <a:noFill/>
        </p:spPr>
        <p:txBody>
          <a:bodyPr wrap="square" rtlCol="0">
            <a:spAutoFit/>
          </a:bodyPr>
          <a:lstStyle/>
          <a:p>
            <a:r>
              <a:rPr lang="en-CA" sz="2800" dirty="0"/>
              <a:t>Given most relevant findings and studies* it would appear that there is a reasonable probability that PTSD sufficient to cause maladaptive behaviours effects </a:t>
            </a:r>
            <a:r>
              <a:rPr lang="en-CA" sz="2800" b="1" dirty="0"/>
              <a:t>one out of every two to three supported people.</a:t>
            </a:r>
          </a:p>
        </p:txBody>
      </p:sp>
      <p:sp>
        <p:nvSpPr>
          <p:cNvPr id="9" name="TextBox 8"/>
          <p:cNvSpPr txBox="1"/>
          <p:nvPr/>
        </p:nvSpPr>
        <p:spPr>
          <a:xfrm>
            <a:off x="1271017" y="4797861"/>
            <a:ext cx="10506456" cy="369332"/>
          </a:xfrm>
          <a:prstGeom prst="rect">
            <a:avLst/>
          </a:prstGeom>
          <a:noFill/>
        </p:spPr>
        <p:txBody>
          <a:bodyPr wrap="square" rtlCol="0">
            <a:spAutoFit/>
          </a:bodyPr>
          <a:lstStyle/>
          <a:p>
            <a:r>
              <a:rPr lang="en-CA" dirty="0"/>
              <a:t>* Reference Adverse Childhood Experiences (ACE) Study of 17421 individuals Felitti V., Stevens, J.E., 2001 </a:t>
            </a:r>
          </a:p>
        </p:txBody>
      </p:sp>
      <p:sp>
        <p:nvSpPr>
          <p:cNvPr id="10" name="TextBox 9"/>
          <p:cNvSpPr txBox="1"/>
          <p:nvPr/>
        </p:nvSpPr>
        <p:spPr>
          <a:xfrm>
            <a:off x="329184" y="686361"/>
            <a:ext cx="11539727"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Prevalence of PTSD in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7646" y="5345178"/>
            <a:ext cx="1500873" cy="1116155"/>
          </a:xfrm>
          <a:prstGeom prst="rect">
            <a:avLst/>
          </a:prstGeom>
        </p:spPr>
      </p:pic>
    </p:spTree>
    <p:extLst>
      <p:ext uri="{BB962C8B-B14F-4D97-AF65-F5344CB8AC3E}">
        <p14:creationId xmlns:p14="http://schemas.microsoft.com/office/powerpoint/2010/main" val="147032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357717" cy="6858000"/>
          </a:xfrm>
          <a:prstGeom prst="rect">
            <a:avLst/>
          </a:prstGeom>
        </p:spPr>
      </p:pic>
      <p:sp>
        <p:nvSpPr>
          <p:cNvPr id="4" name="TextBox 3"/>
          <p:cNvSpPr txBox="1"/>
          <p:nvPr/>
        </p:nvSpPr>
        <p:spPr>
          <a:xfrm>
            <a:off x="1036048" y="0"/>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Abuse Data Implications for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62681" y="2185509"/>
            <a:ext cx="10066638" cy="3785652"/>
          </a:xfrm>
          <a:prstGeom prst="rect">
            <a:avLst/>
          </a:prstGeom>
          <a:noFill/>
        </p:spPr>
        <p:txBody>
          <a:bodyPr wrap="square" rtlCol="0">
            <a:spAutoFit/>
          </a:bodyPr>
          <a:lstStyle/>
          <a:p>
            <a:r>
              <a:rPr lang="en-CA" sz="2000" i="1" dirty="0"/>
              <a:t>Autism Speaks</a:t>
            </a:r>
          </a:p>
          <a:p>
            <a:endParaRPr lang="en-CA" sz="2000" dirty="0"/>
          </a:p>
          <a:p>
            <a:r>
              <a:rPr lang="en-CA" sz="2000" dirty="0"/>
              <a:t>“It is estimated that children with developmental disabilities are </a:t>
            </a:r>
            <a:r>
              <a:rPr lang="en-CA" sz="2000" b="1" dirty="0"/>
              <a:t>more than twice as likely to be physically or sexually abused</a:t>
            </a:r>
            <a:r>
              <a:rPr lang="en-CA" sz="2000" dirty="0"/>
              <a:t> as their typically-abled peers.”  (Petersilia, J., 2001).</a:t>
            </a:r>
          </a:p>
          <a:p>
            <a:endParaRPr lang="en-CA" sz="2000" dirty="0"/>
          </a:p>
          <a:p>
            <a:r>
              <a:rPr lang="en-CA" sz="2000" dirty="0"/>
              <a:t>Reference Sullivan and Knutson 2000 reports (from 55,000 studied) children with intellectual disabilities are </a:t>
            </a:r>
            <a:r>
              <a:rPr lang="en-CA" sz="2000" b="1" dirty="0"/>
              <a:t>3-4 times more likely to experience sexual abuse before age 18 </a:t>
            </a:r>
            <a:r>
              <a:rPr lang="en-CA" sz="2000" dirty="0"/>
              <a:t>than children in the general population.</a:t>
            </a:r>
          </a:p>
          <a:p>
            <a:r>
              <a:rPr lang="en-CA" sz="2000" dirty="0"/>
              <a:t> </a:t>
            </a:r>
          </a:p>
          <a:p>
            <a:r>
              <a:rPr lang="en-CA" sz="2000" i="1" dirty="0"/>
              <a:t>Kerry’s Place</a:t>
            </a:r>
            <a:endParaRPr lang="en-CA" sz="2000" dirty="0"/>
          </a:p>
          <a:p>
            <a:r>
              <a:rPr lang="en-CA" sz="2000" dirty="0"/>
              <a:t>“</a:t>
            </a:r>
            <a:r>
              <a:rPr lang="en-CA" sz="2000" b="1" dirty="0"/>
              <a:t>As children they are 5 times more likely to be abused </a:t>
            </a:r>
            <a:r>
              <a:rPr lang="en-CA" sz="2000" dirty="0"/>
              <a:t>than neurotypical individuals.”  </a:t>
            </a:r>
            <a:br>
              <a:rPr lang="en-CA" sz="2000" dirty="0"/>
            </a:br>
            <a:r>
              <a:rPr lang="en-CA" sz="2000" dirty="0"/>
              <a:t>(Monsell and Sobsey, 2001).</a:t>
            </a:r>
          </a:p>
        </p:txBody>
      </p:sp>
      <p:sp>
        <p:nvSpPr>
          <p:cNvPr id="6" name="Slide Number Placeholder 5"/>
          <p:cNvSpPr>
            <a:spLocks noGrp="1"/>
          </p:cNvSpPr>
          <p:nvPr>
            <p:ph type="sldNum" sz="quarter" idx="12"/>
          </p:nvPr>
        </p:nvSpPr>
        <p:spPr>
          <a:xfrm>
            <a:off x="8667564" y="6492875"/>
            <a:ext cx="2743200" cy="365125"/>
          </a:xfrm>
        </p:spPr>
        <p:txBody>
          <a:bodyPr/>
          <a:lstStyle/>
          <a:p>
            <a:fld id="{0D7528BC-EE74-45C6-BF8E-C976E0DB2146}" type="slidenum">
              <a:rPr lang="en-CA" sz="1400" smtClean="0"/>
              <a:pPr/>
              <a:t>3</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815882"/>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People with Developmental Disabilities</a:t>
            </a:r>
            <a:endParaRPr lang="en-CA" sz="4000" dirty="0">
              <a:solidFill>
                <a:srgbClr val="9A4E15"/>
              </a:solidFill>
              <a:effectLst>
                <a:innerShdw blurRad="63500" dist="63500">
                  <a:prstClr val="black">
                    <a:alpha val="50000"/>
                  </a:prstClr>
                </a:innerShdw>
              </a:effectLst>
            </a:endParaRPr>
          </a:p>
          <a:p>
            <a:pPr algn="ctr"/>
            <a:r>
              <a:rPr lang="en-CA" sz="4000" b="1" i="1" dirty="0">
                <a:solidFill>
                  <a:srgbClr val="9A4E15"/>
                </a:solidFill>
                <a:effectLst>
                  <a:innerShdw blurRad="63500" dist="63500">
                    <a:prstClr val="black">
                      <a:alpha val="50000"/>
                    </a:prstClr>
                  </a:innerShdw>
                </a:effectLst>
              </a:rPr>
              <a:t>Hypersensitivity to Non Traumatic Life Events</a:t>
            </a:r>
            <a:endParaRPr lang="en-CA" sz="4000" dirty="0">
              <a:solidFill>
                <a:srgbClr val="9A4E15"/>
              </a:solidFill>
              <a:effectLst>
                <a:innerShdw blurRad="63500" dist="63500">
                  <a:prstClr val="black">
                    <a:alpha val="50000"/>
                  </a:prstClr>
                </a:innerShdw>
              </a:effectLst>
            </a:endParaRPr>
          </a:p>
          <a:p>
            <a:pPr algn="ctr"/>
            <a:r>
              <a:rPr lang="en-CA" sz="3200" b="1" i="1" dirty="0">
                <a:solidFill>
                  <a:srgbClr val="9A4E15"/>
                </a:solidFill>
                <a:effectLst>
                  <a:innerShdw blurRad="63500" dist="63500">
                    <a:prstClr val="black">
                      <a:alpha val="50000"/>
                    </a:prstClr>
                  </a:innerShdw>
                </a:effectLst>
              </a:rPr>
              <a:t>(i.e. Emotional Dysregulation (ED)</a:t>
            </a:r>
            <a:endParaRPr lang="en-CA" sz="32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2464952"/>
            <a:ext cx="10066638" cy="4247317"/>
          </a:xfrm>
          <a:prstGeom prst="rect">
            <a:avLst/>
          </a:prstGeom>
          <a:noFill/>
        </p:spPr>
        <p:txBody>
          <a:bodyPr wrap="square" rtlCol="0">
            <a:spAutoFit/>
          </a:bodyPr>
          <a:lstStyle/>
          <a:p>
            <a:r>
              <a:rPr lang="en-CA" sz="2400" dirty="0"/>
              <a:t>It may well be that the fear created by:</a:t>
            </a:r>
          </a:p>
          <a:p>
            <a:pPr marL="285750" lvl="0" indent="-285750">
              <a:buFont typeface="Arial" panose="020B0604020202020204" pitchFamily="34" charset="0"/>
              <a:buChar char="•"/>
            </a:pPr>
            <a:r>
              <a:rPr lang="en-CA" sz="2200" dirty="0"/>
              <a:t>Sensory irregularities causing overwhelm</a:t>
            </a:r>
          </a:p>
          <a:p>
            <a:pPr marL="285750" lvl="0" indent="-285750">
              <a:buFont typeface="Arial" panose="020B0604020202020204" pitchFamily="34" charset="0"/>
              <a:buChar char="•"/>
            </a:pPr>
            <a:r>
              <a:rPr lang="en-CA" sz="2200" dirty="0"/>
              <a:t>Isolation and lack of socializing</a:t>
            </a:r>
          </a:p>
          <a:p>
            <a:pPr marL="285750" lvl="0" indent="-285750">
              <a:buFont typeface="Arial" panose="020B0604020202020204" pitchFamily="34" charset="0"/>
              <a:buChar char="•"/>
            </a:pPr>
            <a:r>
              <a:rPr lang="en-CA" sz="2200" dirty="0"/>
              <a:t>Inability to cognitively comprehend and assess the safety of many normally stressful situations</a:t>
            </a:r>
          </a:p>
          <a:p>
            <a:pPr marL="285750" lvl="0" indent="-285750">
              <a:buFont typeface="Arial" panose="020B0604020202020204" pitchFamily="34" charset="0"/>
              <a:buChar char="•"/>
            </a:pPr>
            <a:r>
              <a:rPr lang="en-CA" sz="2200" dirty="0"/>
              <a:t>‘Normal’ levels of yelling, shouting and criticism</a:t>
            </a:r>
          </a:p>
          <a:p>
            <a:pPr marL="285750" lvl="0" indent="-285750">
              <a:buFont typeface="Arial" panose="020B0604020202020204" pitchFamily="34" charset="0"/>
              <a:buChar char="•"/>
            </a:pPr>
            <a:r>
              <a:rPr lang="en-CA" sz="2200" dirty="0"/>
              <a:t>Exclusion, boredom and being bullied</a:t>
            </a:r>
          </a:p>
          <a:p>
            <a:pPr marL="285750" lvl="0" indent="-285750">
              <a:buFont typeface="Arial" panose="020B0604020202020204" pitchFamily="34" charset="0"/>
              <a:buChar char="•"/>
            </a:pPr>
            <a:r>
              <a:rPr lang="en-CA" sz="2200" dirty="0"/>
              <a:t>Other</a:t>
            </a:r>
          </a:p>
          <a:p>
            <a:r>
              <a:rPr lang="en-CA" sz="2400" dirty="0"/>
              <a:t>	….</a:t>
            </a:r>
            <a:r>
              <a:rPr lang="en-CA" sz="2400" b="1" dirty="0"/>
              <a:t>could result in traumatic stress </a:t>
            </a:r>
            <a:r>
              <a:rPr lang="en-CA" sz="2400" dirty="0"/>
              <a:t>for people who have autism                 	or other developmental disabilities. </a:t>
            </a:r>
          </a:p>
          <a:p>
            <a:endParaRPr lang="en-CA" sz="2400" dirty="0"/>
          </a:p>
          <a:p>
            <a:r>
              <a:rPr lang="en-CA" sz="2000" dirty="0"/>
              <a:t>(Reference American Academy of Neurology 2002)</a:t>
            </a:r>
            <a:endParaRPr lang="en-CA" sz="2400" dirty="0"/>
          </a:p>
        </p:txBody>
      </p:sp>
      <p:sp>
        <p:nvSpPr>
          <p:cNvPr id="5" name="Slide Number Placeholder 4"/>
          <p:cNvSpPr>
            <a:spLocks noGrp="1"/>
          </p:cNvSpPr>
          <p:nvPr>
            <p:ph type="sldNum" sz="quarter" idx="12"/>
          </p:nvPr>
        </p:nvSpPr>
        <p:spPr>
          <a:xfrm>
            <a:off x="8605421" y="6374167"/>
            <a:ext cx="2743200" cy="483833"/>
          </a:xfrm>
        </p:spPr>
        <p:txBody>
          <a:bodyPr/>
          <a:lstStyle/>
          <a:p>
            <a:fld id="{0D7528BC-EE74-45C6-BF8E-C976E0DB2146}" type="slidenum">
              <a:rPr lang="en-CA" sz="1400" smtClean="0"/>
              <a:pPr/>
              <a:t>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4481" y="5327423"/>
            <a:ext cx="1500873" cy="1116155"/>
          </a:xfrm>
          <a:prstGeom prst="rect">
            <a:avLst/>
          </a:prstGeom>
        </p:spPr>
      </p:pic>
    </p:spTree>
    <p:extLst>
      <p:ext uri="{BB962C8B-B14F-4D97-AF65-F5344CB8AC3E}">
        <p14:creationId xmlns:p14="http://schemas.microsoft.com/office/powerpoint/2010/main" val="123501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015663"/>
          </a:xfrm>
          <a:prstGeom prst="rect">
            <a:avLst/>
          </a:prstGeom>
          <a:noFill/>
        </p:spPr>
        <p:txBody>
          <a:bodyPr wrap="square" rtlCol="0">
            <a:spAutoFit/>
          </a:bodyPr>
          <a:lstStyle/>
          <a:p>
            <a:pPr algn="ctr"/>
            <a:r>
              <a:rPr lang="en-CA" sz="3000" b="1" i="1" dirty="0">
                <a:solidFill>
                  <a:srgbClr val="9A4E15"/>
                </a:solidFill>
                <a:effectLst>
                  <a:innerShdw blurRad="63500" dist="63500">
                    <a:prstClr val="black">
                      <a:alpha val="50000"/>
                    </a:prstClr>
                  </a:innerShdw>
                </a:effectLst>
              </a:rPr>
              <a:t>Symptoms of a Triggered Traumatized Emotional Brain </a:t>
            </a:r>
          </a:p>
          <a:p>
            <a:pPr algn="ctr"/>
            <a:r>
              <a:rPr lang="en-CA" sz="3000" b="1" i="1" dirty="0">
                <a:solidFill>
                  <a:srgbClr val="9A4E15"/>
                </a:solidFill>
                <a:effectLst>
                  <a:innerShdw blurRad="63500" dist="63500">
                    <a:prstClr val="black">
                      <a:alpha val="50000"/>
                    </a:prstClr>
                  </a:innerShdw>
                </a:effectLst>
              </a:rPr>
              <a:t>That Often Causes Challenging Behaviour</a:t>
            </a:r>
            <a:endParaRPr lang="en-CA" sz="3000" dirty="0">
              <a:solidFill>
                <a:srgbClr val="9A4E15"/>
              </a:solidFill>
              <a:effectLst>
                <a:innerShdw blurRad="63500" dist="63500">
                  <a:prstClr val="black">
                    <a:alpha val="50000"/>
                  </a:prstClr>
                </a:innerShdw>
              </a:effectLst>
            </a:endParaRPr>
          </a:p>
        </p:txBody>
      </p:sp>
      <p:sp>
        <p:nvSpPr>
          <p:cNvPr id="3" name="TextBox 2"/>
          <p:cNvSpPr txBox="1"/>
          <p:nvPr/>
        </p:nvSpPr>
        <p:spPr>
          <a:xfrm>
            <a:off x="2927927" y="1622853"/>
            <a:ext cx="8201392" cy="5016758"/>
          </a:xfrm>
          <a:prstGeom prst="rect">
            <a:avLst/>
          </a:prstGeom>
          <a:noFill/>
        </p:spPr>
        <p:txBody>
          <a:bodyPr wrap="square" rtlCol="0">
            <a:spAutoFit/>
          </a:bodyPr>
          <a:lstStyle/>
          <a:p>
            <a:pPr marL="285750" lvl="0" indent="-285750">
              <a:buFont typeface="Wingdings" panose="05000000000000000000" pitchFamily="2" charset="2"/>
              <a:buChar char="§"/>
            </a:pPr>
            <a:r>
              <a:rPr lang="en-CA" sz="1600" dirty="0"/>
              <a:t>sensory irregularity</a:t>
            </a:r>
          </a:p>
          <a:p>
            <a:pPr marL="285750" lvl="0" indent="-285750">
              <a:buFont typeface="Wingdings" panose="05000000000000000000" pitchFamily="2" charset="2"/>
              <a:buChar char="§"/>
            </a:pPr>
            <a:r>
              <a:rPr lang="en-CA" sz="1600" dirty="0"/>
              <a:t>inattention, anger, aggression</a:t>
            </a:r>
          </a:p>
          <a:p>
            <a:pPr marL="285750" lvl="0" indent="-285750">
              <a:buFont typeface="Wingdings" panose="05000000000000000000" pitchFamily="2" charset="2"/>
              <a:buChar char="§"/>
            </a:pPr>
            <a:r>
              <a:rPr lang="en-CA" sz="1600" dirty="0"/>
              <a:t>gut wrenching sensations</a:t>
            </a:r>
          </a:p>
          <a:p>
            <a:pPr marL="285750" lvl="0" indent="-285750">
              <a:buFont typeface="Wingdings" panose="05000000000000000000" pitchFamily="2" charset="2"/>
              <a:buChar char="§"/>
            </a:pPr>
            <a:r>
              <a:rPr lang="en-CA" sz="1600" dirty="0"/>
              <a:t>loss of control of bowels and urination</a:t>
            </a:r>
          </a:p>
          <a:p>
            <a:pPr marL="285750" lvl="0" indent="-285750">
              <a:buFont typeface="Wingdings" panose="05000000000000000000" pitchFamily="2" charset="2"/>
              <a:buChar char="§"/>
            </a:pPr>
            <a:r>
              <a:rPr lang="en-CA" sz="1600" dirty="0"/>
              <a:t>head pounding</a:t>
            </a:r>
          </a:p>
          <a:p>
            <a:pPr marL="285750" lvl="0" indent="-285750">
              <a:buFont typeface="Wingdings" panose="05000000000000000000" pitchFamily="2" charset="2"/>
              <a:buChar char="§"/>
            </a:pPr>
            <a:r>
              <a:rPr lang="en-CA" sz="1600" dirty="0"/>
              <a:t>breathing becomes fast and shallow</a:t>
            </a:r>
          </a:p>
          <a:p>
            <a:pPr marL="285750" lvl="0" indent="-285750">
              <a:buFont typeface="Wingdings" panose="05000000000000000000" pitchFamily="2" charset="2"/>
              <a:buChar char="§"/>
            </a:pPr>
            <a:r>
              <a:rPr lang="en-CA" sz="1600" dirty="0"/>
              <a:t>intense feelings of heartbreak, emptiness, sadness</a:t>
            </a:r>
          </a:p>
          <a:p>
            <a:pPr marL="285750" lvl="0" indent="-285750">
              <a:buFont typeface="Wingdings" panose="05000000000000000000" pitchFamily="2" charset="2"/>
              <a:buChar char="§"/>
            </a:pPr>
            <a:r>
              <a:rPr lang="en-CA" sz="1600" dirty="0"/>
              <a:t>speaking with an uptight and reactive argumentative voice</a:t>
            </a:r>
          </a:p>
          <a:p>
            <a:pPr marL="285750" lvl="0" indent="-285750">
              <a:buFont typeface="Wingdings" panose="05000000000000000000" pitchFamily="2" charset="2"/>
              <a:buChar char="§"/>
            </a:pPr>
            <a:r>
              <a:rPr lang="en-CA" sz="1600" dirty="0"/>
              <a:t>not speaking at all</a:t>
            </a:r>
          </a:p>
          <a:p>
            <a:pPr marL="285750" lvl="0" indent="-285750">
              <a:buFont typeface="Wingdings" panose="05000000000000000000" pitchFamily="2" charset="2"/>
              <a:buChar char="§"/>
            </a:pPr>
            <a:r>
              <a:rPr lang="en-CA" sz="1600" dirty="0"/>
              <a:t>body movements that signal collapse, rigidity, rage or defensiveness</a:t>
            </a:r>
          </a:p>
          <a:p>
            <a:pPr marL="285750" lvl="0" indent="-285750">
              <a:buFont typeface="Wingdings" panose="05000000000000000000" pitchFamily="2" charset="2"/>
              <a:buChar char="§"/>
            </a:pPr>
            <a:r>
              <a:rPr lang="en-CA" sz="1600" dirty="0"/>
              <a:t>reactive and disorganized</a:t>
            </a:r>
          </a:p>
          <a:p>
            <a:pPr marL="285750" lvl="0" indent="-285750">
              <a:buFont typeface="Wingdings" panose="05000000000000000000" pitchFamily="2" charset="2"/>
              <a:buChar char="§"/>
            </a:pPr>
            <a:r>
              <a:rPr lang="en-CA" sz="1600" dirty="0"/>
              <a:t>"self control strategies" stop working</a:t>
            </a:r>
          </a:p>
          <a:p>
            <a:pPr marL="285750" lvl="0" indent="-285750">
              <a:buFont typeface="Wingdings" panose="05000000000000000000" pitchFamily="2" charset="2"/>
              <a:buChar char="§"/>
            </a:pPr>
            <a:r>
              <a:rPr lang="en-CA" sz="1600" dirty="0"/>
              <a:t>sounds and lights are intense and therefore fearful</a:t>
            </a:r>
          </a:p>
          <a:p>
            <a:pPr marL="285750" lvl="0" indent="-285750">
              <a:buFont typeface="Wingdings" panose="05000000000000000000" pitchFamily="2" charset="2"/>
              <a:buChar char="§"/>
            </a:pPr>
            <a:r>
              <a:rPr lang="en-CA" sz="1600" dirty="0"/>
              <a:t>unwanted images from the past take control of the mind</a:t>
            </a:r>
          </a:p>
          <a:p>
            <a:pPr marL="285750" lvl="0" indent="-285750">
              <a:buFont typeface="Wingdings" panose="05000000000000000000" pitchFamily="2" charset="2"/>
              <a:buChar char="§"/>
            </a:pPr>
            <a:r>
              <a:rPr lang="en-CA" sz="1600" dirty="0"/>
              <a:t>ADHD like symptoms</a:t>
            </a:r>
          </a:p>
          <a:p>
            <a:pPr marL="285750" lvl="0" indent="-285750">
              <a:buFont typeface="Wingdings" panose="05000000000000000000" pitchFamily="2" charset="2"/>
              <a:buChar char="§"/>
            </a:pPr>
            <a:r>
              <a:rPr lang="en-CA" sz="1600" dirty="0"/>
              <a:t>panic, fear, rage</a:t>
            </a:r>
          </a:p>
          <a:p>
            <a:pPr marL="285750" lvl="0" indent="-285750">
              <a:buFont typeface="Wingdings" panose="05000000000000000000" pitchFamily="2" charset="2"/>
              <a:buChar char="§"/>
            </a:pPr>
            <a:r>
              <a:rPr lang="en-CA" sz="1600" dirty="0"/>
              <a:t>shut down</a:t>
            </a:r>
          </a:p>
          <a:p>
            <a:pPr marL="285750" lvl="0" indent="-285750">
              <a:buFont typeface="Wingdings" panose="05000000000000000000" pitchFamily="2" charset="2"/>
              <a:buChar char="§"/>
            </a:pPr>
            <a:r>
              <a:rPr lang="en-CA" sz="1600" dirty="0"/>
              <a:t>feel numb in body and mind</a:t>
            </a:r>
          </a:p>
          <a:p>
            <a:pPr marL="285750" lvl="0" indent="-285750">
              <a:buFont typeface="Wingdings" panose="05000000000000000000" pitchFamily="2" charset="2"/>
              <a:buChar char="§"/>
            </a:pPr>
            <a:r>
              <a:rPr lang="en-CA" sz="1600" dirty="0"/>
              <a:t>thinking becomes slow and sluggish</a:t>
            </a:r>
          </a:p>
          <a:p>
            <a:pPr marL="285750" lvl="0" indent="-285750">
              <a:buFont typeface="Wingdings" panose="05000000000000000000" pitchFamily="2" charset="2"/>
              <a:buChar char="§"/>
            </a:pPr>
            <a:r>
              <a:rPr lang="en-CA" sz="1600" dirty="0"/>
              <a:t>trouble standing up</a:t>
            </a:r>
          </a:p>
        </p:txBody>
      </p:sp>
      <p:sp>
        <p:nvSpPr>
          <p:cNvPr id="5" name="Slide Number Placeholder 4"/>
          <p:cNvSpPr>
            <a:spLocks noGrp="1"/>
          </p:cNvSpPr>
          <p:nvPr>
            <p:ph type="sldNum" sz="quarter" idx="12"/>
          </p:nvPr>
        </p:nvSpPr>
        <p:spPr>
          <a:xfrm>
            <a:off x="8694197" y="6492875"/>
            <a:ext cx="2743200" cy="365125"/>
          </a:xfrm>
        </p:spPr>
        <p:txBody>
          <a:bodyPr/>
          <a:lstStyle/>
          <a:p>
            <a:fld id="{0D7528BC-EE74-45C6-BF8E-C976E0DB2146}" type="slidenum">
              <a:rPr lang="en-CA" sz="1400" smtClean="0"/>
              <a:pPr/>
              <a:t>5</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02346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288" y="0"/>
            <a:ext cx="12316287" cy="6858000"/>
          </a:xfrm>
          <a:prstGeom prst="rect">
            <a:avLst/>
          </a:prstGeom>
        </p:spPr>
      </p:pic>
      <p:sp>
        <p:nvSpPr>
          <p:cNvPr id="4" name="TextBox 3"/>
          <p:cNvSpPr txBox="1"/>
          <p:nvPr/>
        </p:nvSpPr>
        <p:spPr>
          <a:xfrm>
            <a:off x="1062681" y="297762"/>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Triune Brain Theory</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8" y="1413151"/>
            <a:ext cx="10066638" cy="4339650"/>
          </a:xfrm>
          <a:prstGeom prst="rect">
            <a:avLst/>
          </a:prstGeom>
          <a:noFill/>
        </p:spPr>
        <p:txBody>
          <a:bodyPr wrap="square" rtlCol="0">
            <a:spAutoFit/>
          </a:bodyPr>
          <a:lstStyle/>
          <a:p>
            <a:r>
              <a:rPr lang="en-CA" sz="3200" b="1" dirty="0">
                <a:solidFill>
                  <a:srgbClr val="9A4E15"/>
                </a:solidFill>
              </a:rPr>
              <a:t>Thinking brain</a:t>
            </a:r>
            <a:r>
              <a:rPr lang="en-CA" sz="3200" dirty="0"/>
              <a:t>: reasoning, problem solving, verbal expression, memory for events and facts</a:t>
            </a:r>
          </a:p>
          <a:p>
            <a:endParaRPr lang="en-CA" sz="3200" dirty="0"/>
          </a:p>
          <a:p>
            <a:r>
              <a:rPr lang="en-CA" sz="3200" b="1" dirty="0">
                <a:solidFill>
                  <a:srgbClr val="9A4E15"/>
                </a:solidFill>
              </a:rPr>
              <a:t>Mammalian brain</a:t>
            </a:r>
            <a:r>
              <a:rPr lang="en-CA" sz="3200" dirty="0"/>
              <a:t>: non-verbal, emotional and relational experience, feeling and gut memories, and traumatic memory</a:t>
            </a:r>
          </a:p>
          <a:p>
            <a:endParaRPr lang="en-CA" sz="3200" dirty="0"/>
          </a:p>
          <a:p>
            <a:r>
              <a:rPr lang="en-CA" sz="3200" b="1" dirty="0">
                <a:solidFill>
                  <a:srgbClr val="9A4E15"/>
                </a:solidFill>
              </a:rPr>
              <a:t>Reptilian brain</a:t>
            </a:r>
            <a:r>
              <a:rPr lang="en-CA" sz="3200" dirty="0"/>
              <a:t>: instinctive responses, heart rate, breathing  </a:t>
            </a:r>
          </a:p>
          <a:p>
            <a:endParaRPr lang="en-CA" sz="2000" dirty="0"/>
          </a:p>
        </p:txBody>
      </p:sp>
      <p:sp>
        <p:nvSpPr>
          <p:cNvPr id="6" name="Slide Number Placeholder 5"/>
          <p:cNvSpPr>
            <a:spLocks noGrp="1"/>
          </p:cNvSpPr>
          <p:nvPr>
            <p:ph type="sldNum" sz="quarter" idx="12"/>
          </p:nvPr>
        </p:nvSpPr>
        <p:spPr>
          <a:xfrm>
            <a:off x="8658687" y="6492875"/>
            <a:ext cx="2743200" cy="365125"/>
          </a:xfrm>
        </p:spPr>
        <p:txBody>
          <a:bodyPr/>
          <a:lstStyle/>
          <a:p>
            <a:fld id="{0D7528BC-EE74-45C6-BF8E-C976E0DB2146}" type="slidenum">
              <a:rPr lang="en-CA" sz="1400" smtClean="0"/>
              <a:pPr/>
              <a:t>6</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973904" y="2647147"/>
            <a:ext cx="10066638" cy="2369880"/>
          </a:xfrm>
          <a:prstGeom prst="rect">
            <a:avLst/>
          </a:prstGeom>
          <a:noFill/>
        </p:spPr>
        <p:txBody>
          <a:bodyPr wrap="square" rtlCol="0">
            <a:spAutoFit/>
          </a:bodyPr>
          <a:lstStyle/>
          <a:p>
            <a:r>
              <a:rPr lang="en-CA" sz="3200" dirty="0"/>
              <a:t>Brain scan research shows when we remember a traumatic event, memory centres in </a:t>
            </a:r>
            <a:r>
              <a:rPr lang="en-CA" sz="3200" b="1" dirty="0"/>
              <a:t>the frontal lobes shut down</a:t>
            </a:r>
            <a:r>
              <a:rPr lang="en-CA" sz="3200" dirty="0"/>
              <a:t>, and we get overwhelmed by feelings and impulses instead of recalling events. </a:t>
            </a:r>
          </a:p>
          <a:p>
            <a:endParaRPr lang="en-CA" sz="2000" dirty="0"/>
          </a:p>
        </p:txBody>
      </p:sp>
      <p:sp>
        <p:nvSpPr>
          <p:cNvPr id="6" name="Slide Number Placeholder 5"/>
          <p:cNvSpPr>
            <a:spLocks noGrp="1"/>
          </p:cNvSpPr>
          <p:nvPr>
            <p:ph type="sldNum" sz="quarter" idx="12"/>
          </p:nvPr>
        </p:nvSpPr>
        <p:spPr>
          <a:xfrm>
            <a:off x="8676443" y="6492875"/>
            <a:ext cx="2743200" cy="365125"/>
          </a:xfrm>
        </p:spPr>
        <p:txBody>
          <a:bodyPr/>
          <a:lstStyle/>
          <a:p>
            <a:fld id="{0D7528BC-EE74-45C6-BF8E-C976E0DB2146}" type="slidenum">
              <a:rPr lang="en-CA" sz="1400" smtClean="0"/>
              <a:pPr/>
              <a:t>7</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063346"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7" y="1945812"/>
            <a:ext cx="10066638" cy="2369880"/>
          </a:xfrm>
          <a:prstGeom prst="rect">
            <a:avLst/>
          </a:prstGeom>
          <a:noFill/>
        </p:spPr>
        <p:txBody>
          <a:bodyPr wrap="square" rtlCol="0">
            <a:spAutoFit/>
          </a:bodyPr>
          <a:lstStyle/>
          <a:p>
            <a:r>
              <a:rPr lang="en-CA" sz="3200" dirty="0"/>
              <a:t>The Limbic system </a:t>
            </a:r>
            <a:r>
              <a:rPr lang="en-CA" sz="3200" b="1" dirty="0"/>
              <a:t>responds to memories with increased activity</a:t>
            </a:r>
            <a:r>
              <a:rPr lang="en-CA" sz="3200" dirty="0"/>
              <a:t>, especially the amygdala, the brain’s smoke detector and emotional memory centre. </a:t>
            </a:r>
            <a:r>
              <a:rPr lang="en-CA" sz="3200" b="1" dirty="0"/>
              <a:t>The amygdala sounds the alarm as if we were in danger right now. </a:t>
            </a:r>
          </a:p>
          <a:p>
            <a:endParaRPr lang="en-CA" sz="20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8</a:t>
            </a:fld>
            <a:endParaRPr lang="en-CA" sz="1400" dirty="0"/>
          </a:p>
        </p:txBody>
      </p:sp>
    </p:spTree>
    <p:extLst>
      <p:ext uri="{BB962C8B-B14F-4D97-AF65-F5344CB8AC3E}">
        <p14:creationId xmlns:p14="http://schemas.microsoft.com/office/powerpoint/2010/main" val="56570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44925" y="1626216"/>
            <a:ext cx="10066638" cy="4832092"/>
          </a:xfrm>
          <a:prstGeom prst="rect">
            <a:avLst/>
          </a:prstGeom>
          <a:noFill/>
        </p:spPr>
        <p:txBody>
          <a:bodyPr wrap="square" rtlCol="0">
            <a:spAutoFit/>
          </a:bodyPr>
          <a:lstStyle/>
          <a:p>
            <a:pPr>
              <a:buFont typeface="Wingdings" pitchFamily="2" charset="2"/>
              <a:buChar char="Ø"/>
            </a:pPr>
            <a:r>
              <a:rPr lang="en-CA" sz="3200" dirty="0"/>
              <a:t>  The reptilian brain reacts to the amygdala’s alarm.</a:t>
            </a:r>
          </a:p>
          <a:p>
            <a:r>
              <a:rPr lang="en-CA" sz="3200" dirty="0"/>
              <a:t> </a:t>
            </a:r>
          </a:p>
          <a:p>
            <a:pPr>
              <a:buFont typeface="Wingdings" pitchFamily="2" charset="2"/>
              <a:buChar char="Ø"/>
            </a:pPr>
            <a:r>
              <a:rPr lang="en-CA" sz="3200" dirty="0"/>
              <a:t>  Heart rate increases.</a:t>
            </a:r>
          </a:p>
          <a:p>
            <a:r>
              <a:rPr lang="en-CA" sz="3200" dirty="0"/>
              <a:t> </a:t>
            </a:r>
          </a:p>
          <a:p>
            <a:pPr>
              <a:buFont typeface="Wingdings" pitchFamily="2" charset="2"/>
              <a:buChar char="Ø"/>
            </a:pPr>
            <a:r>
              <a:rPr lang="en-CA" sz="3200" dirty="0"/>
              <a:t>  We stop breathing or hyperventilate. </a:t>
            </a:r>
          </a:p>
          <a:p>
            <a:endParaRPr lang="en-CA" sz="3200" dirty="0"/>
          </a:p>
          <a:p>
            <a:pPr>
              <a:buFont typeface="Wingdings" pitchFamily="2" charset="2"/>
              <a:buChar char="Ø"/>
            </a:pPr>
            <a:r>
              <a:rPr lang="en-CA" sz="3200" dirty="0"/>
              <a:t>  Muscles tense. </a:t>
            </a:r>
          </a:p>
          <a:p>
            <a:endParaRPr lang="en-CA" sz="3200" dirty="0"/>
          </a:p>
          <a:p>
            <a:pPr>
              <a:buFont typeface="Wingdings" pitchFamily="2" charset="2"/>
              <a:buChar char="Ø"/>
            </a:pPr>
            <a:r>
              <a:rPr lang="en-CA" sz="3200" dirty="0"/>
              <a:t>  We either speed up or shut down. </a:t>
            </a:r>
          </a:p>
          <a:p>
            <a:endParaRPr lang="en-CA" sz="2000" dirty="0"/>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9</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8161</TotalTime>
  <Words>1411</Words>
  <Application>Microsoft Office PowerPoint</Application>
  <PresentationFormat>Widescreen</PresentationFormat>
  <Paragraphs>214</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Arial Narrow</vt:lpstr>
      <vt:lpstr>Calibri</vt:lpstr>
      <vt:lpstr>Calibri Light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159</cp:revision>
  <dcterms:created xsi:type="dcterms:W3CDTF">2015-01-02T17:12:56Z</dcterms:created>
  <dcterms:modified xsi:type="dcterms:W3CDTF">2021-05-24T19:41:51Z</dcterms:modified>
</cp:coreProperties>
</file>