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62" r:id="rId2"/>
    <p:sldId id="361" r:id="rId3"/>
    <p:sldId id="333" r:id="rId4"/>
    <p:sldId id="379" r:id="rId5"/>
    <p:sldId id="381" r:id="rId6"/>
    <p:sldId id="335" r:id="rId7"/>
    <p:sldId id="364" r:id="rId8"/>
    <p:sldId id="338" r:id="rId9"/>
    <p:sldId id="366" r:id="rId10"/>
    <p:sldId id="368" r:id="rId11"/>
    <p:sldId id="370" r:id="rId12"/>
    <p:sldId id="372" r:id="rId13"/>
    <p:sldId id="375" r:id="rId14"/>
    <p:sldId id="377" r:id="rId15"/>
    <p:sldId id="339" r:id="rId16"/>
    <p:sldId id="341" r:id="rId17"/>
    <p:sldId id="344" r:id="rId18"/>
    <p:sldId id="345" r:id="rId19"/>
    <p:sldId id="348" r:id="rId20"/>
    <p:sldId id="349" r:id="rId21"/>
    <p:sldId id="352" r:id="rId22"/>
    <p:sldId id="353" r:id="rId23"/>
    <p:sldId id="355" r:id="rId24"/>
    <p:sldId id="357" r:id="rId25"/>
    <p:sldId id="359" r:id="rId26"/>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a:srgbClr val="FF9999"/>
    <a:srgbClr val="C3AD05"/>
    <a:srgbClr val="827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07" autoAdjust="0"/>
  </p:normalViewPr>
  <p:slideViewPr>
    <p:cSldViewPr snapToGrid="0">
      <p:cViewPr varScale="1">
        <p:scale>
          <a:sx n="99" d="100"/>
          <a:sy n="99" d="100"/>
        </p:scale>
        <p:origin x="750" y="30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CA"/>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4A24C165-7F6E-4935-B64B-FDAE19537F02}" type="datetimeFigureOut">
              <a:rPr lang="en-CA" smtClean="0"/>
              <a:pPr/>
              <a:t>2025-09-15</a:t>
            </a:fld>
            <a:endParaRPr lang="en-CA"/>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CA"/>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CA"/>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06E3943E-622F-465B-A662-529B5145C81B}" type="slidenum">
              <a:rPr lang="en-CA" smtClean="0"/>
              <a:pPr/>
              <a:t>‹#›</a:t>
            </a:fld>
            <a:endParaRPr lang="en-CA"/>
          </a:p>
        </p:txBody>
      </p:sp>
    </p:spTree>
    <p:extLst>
      <p:ext uri="{BB962C8B-B14F-4D97-AF65-F5344CB8AC3E}">
        <p14:creationId xmlns:p14="http://schemas.microsoft.com/office/powerpoint/2010/main" val="266341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12</a:t>
            </a:fld>
            <a:endParaRPr lang="en-CA" dirty="0"/>
          </a:p>
        </p:txBody>
      </p:sp>
    </p:spTree>
    <p:extLst>
      <p:ext uri="{BB962C8B-B14F-4D97-AF65-F5344CB8AC3E}">
        <p14:creationId xmlns:p14="http://schemas.microsoft.com/office/powerpoint/2010/main" val="3933831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44A31DAF-404B-4DF8-991D-9CEFB927D44A}"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176265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6895514-903E-42F3-A999-AEF7366B8B87}"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737336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C8A57E6-324C-40E6-A3A3-46671EA559C1}"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406281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74881F7C-9496-473E-B600-1E888073347F}"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362834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1783E-B171-4469-8055-9C81048DE22E}" type="datetime1">
              <a:rPr lang="en-CA" smtClean="0"/>
              <a:pPr/>
              <a:t>2025-09-15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72009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77D35E3A-C461-472B-8D34-987D663BE732}"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72456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7042063-2AA9-4030-A64E-25756FFA9994}" type="datetime1">
              <a:rPr lang="en-CA" smtClean="0"/>
              <a:pPr/>
              <a:t>2025-09-15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379185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758DA2-BB0D-4F2A-A119-F27C049E1FF4}" type="datetime1">
              <a:rPr lang="en-CA" smtClean="0"/>
              <a:pPr/>
              <a:t>2025-09-15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3737403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49706A-D1A8-4DD3-9C34-39F28B9A980F}" type="datetime1">
              <a:rPr lang="en-CA" smtClean="0"/>
              <a:pPr/>
              <a:t>2025-09-15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43648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F8D0E-7795-495D-A896-3E92961CB012}"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267753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825E4E-AF6D-4464-9FAD-3A2E260F7484}" type="datetime1">
              <a:rPr lang="en-CA" smtClean="0"/>
              <a:pPr/>
              <a:t>2025-09-15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B813401-6721-4377-B494-6B7F69AD44BE}" type="slidenum">
              <a:rPr lang="en-CA" smtClean="0"/>
              <a:pPr/>
              <a:t>‹#›</a:t>
            </a:fld>
            <a:endParaRPr lang="en-CA"/>
          </a:p>
        </p:txBody>
      </p:sp>
    </p:spTree>
    <p:extLst>
      <p:ext uri="{BB962C8B-B14F-4D97-AF65-F5344CB8AC3E}">
        <p14:creationId xmlns:p14="http://schemas.microsoft.com/office/powerpoint/2010/main" val="160451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CB184-8E46-45E8-894B-7A4E2ABEEBEB}" type="datetime1">
              <a:rPr lang="en-CA" smtClean="0"/>
              <a:pPr/>
              <a:t>2025-09-15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813401-6721-4377-B494-6B7F69AD44BE}" type="slidenum">
              <a:rPr lang="en-CA" smtClean="0"/>
              <a:pPr/>
              <a:t>‹#›</a:t>
            </a:fld>
            <a:endParaRPr lang="en-CA"/>
          </a:p>
        </p:txBody>
      </p:sp>
    </p:spTree>
    <p:extLst>
      <p:ext uri="{BB962C8B-B14F-4D97-AF65-F5344CB8AC3E}">
        <p14:creationId xmlns:p14="http://schemas.microsoft.com/office/powerpoint/2010/main" val="3664505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02" y="3682314"/>
            <a:ext cx="11541967"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797805"/>
                </a:solidFill>
                <a:latin typeface="Tw Cen MT Condensed Extra Bold" panose="020B0803020202020204" pitchFamily="34" charset="0"/>
              </a:rPr>
              <a:t>Making Sense of the Senses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
        <p:nvSpPr>
          <p:cNvPr id="8" name="TextBox 7"/>
          <p:cNvSpPr txBox="1"/>
          <p:nvPr/>
        </p:nvSpPr>
        <p:spPr>
          <a:xfrm>
            <a:off x="4126607" y="5370165"/>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8 – Resource 1</a:t>
            </a:r>
          </a:p>
        </p:txBody>
      </p:sp>
    </p:spTree>
    <p:extLst>
      <p:ext uri="{BB962C8B-B14F-4D97-AF65-F5344CB8AC3E}">
        <p14:creationId xmlns:p14="http://schemas.microsoft.com/office/powerpoint/2010/main" val="3596937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425669" y="1308538"/>
            <a:ext cx="11351171" cy="3354765"/>
          </a:xfrm>
          <a:prstGeom prst="rect">
            <a:avLst/>
          </a:prstGeom>
          <a:noFill/>
        </p:spPr>
        <p:txBody>
          <a:bodyPr wrap="square" rtlCol="0">
            <a:spAutoFit/>
          </a:bodyPr>
          <a:lstStyle/>
          <a:p>
            <a:r>
              <a:rPr lang="en-CA" sz="4400" b="1" i="1" dirty="0">
                <a:solidFill>
                  <a:schemeClr val="accent2">
                    <a:lumMod val="75000"/>
                  </a:schemeClr>
                </a:solidFill>
              </a:rPr>
              <a:t>Balanced Gastrointestinal (GI) </a:t>
            </a:r>
            <a:r>
              <a:rPr lang="en-CA" sz="3200" b="1" dirty="0"/>
              <a:t>is required for…. </a:t>
            </a:r>
          </a:p>
          <a:p>
            <a:endParaRPr lang="en-CA" sz="4000" b="1" dirty="0">
              <a:solidFill>
                <a:srgbClr val="9A4E15"/>
              </a:solidFill>
            </a:endParaRPr>
          </a:p>
          <a:p>
            <a:r>
              <a:rPr lang="en-CA" sz="4400" b="1" i="1" dirty="0">
                <a:solidFill>
                  <a:schemeClr val="accent2">
                    <a:lumMod val="75000"/>
                  </a:schemeClr>
                </a:solidFill>
              </a:rPr>
              <a:t>Balanced Neurotransmitters </a:t>
            </a:r>
            <a:r>
              <a:rPr lang="en-CA" sz="3200" b="1" dirty="0"/>
              <a:t>which are required for….   </a:t>
            </a:r>
          </a:p>
          <a:p>
            <a:endParaRPr lang="en-CA" sz="4000" b="1" dirty="0">
              <a:solidFill>
                <a:srgbClr val="9A4E15"/>
              </a:solidFill>
            </a:endParaRPr>
          </a:p>
          <a:p>
            <a:r>
              <a:rPr lang="en-CA" sz="4400" b="1" i="1" dirty="0">
                <a:solidFill>
                  <a:schemeClr val="accent2">
                    <a:lumMod val="75000"/>
                  </a:schemeClr>
                </a:solidFill>
              </a:rPr>
              <a:t>Balanced Sensory Integration &amp; Processing</a:t>
            </a:r>
            <a:r>
              <a:rPr lang="en-CA" sz="4000" b="1" dirty="0">
                <a:solidFill>
                  <a:srgbClr val="9A4E15"/>
                </a:solidFill>
              </a:rPr>
              <a:t>	  </a:t>
            </a:r>
            <a:r>
              <a:rPr lang="en-CA" sz="3200" dirty="0">
                <a:solidFill>
                  <a:srgbClr val="9A4E15"/>
                </a:solidFill>
              </a:rPr>
              <a:t> </a:t>
            </a:r>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10</a:t>
            </a:fld>
            <a:endParaRPr lang="en-CA" sz="2000" dirty="0">
              <a:solidFill>
                <a:prstClr val="black">
                  <a:tint val="75000"/>
                </a:prst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5" name="Rectangle 4"/>
          <p:cNvSpPr/>
          <p:nvPr/>
        </p:nvSpPr>
        <p:spPr>
          <a:xfrm>
            <a:off x="749510" y="350404"/>
            <a:ext cx="10508105" cy="707886"/>
          </a:xfrm>
          <a:prstGeom prst="rect">
            <a:avLst/>
          </a:prstGeom>
        </p:spPr>
        <p:txBody>
          <a:bodyPr wrap="square">
            <a:spAutoFit/>
          </a:bodyPr>
          <a:lstStyle/>
          <a:p>
            <a:pPr algn="ctr"/>
            <a:r>
              <a:rPr lang="en-CA" sz="4000" b="1" dirty="0">
                <a:solidFill>
                  <a:srgbClr val="9A4E15"/>
                </a:solidFill>
              </a:rPr>
              <a:t>Audio Sensory Processing Problems</a:t>
            </a:r>
            <a:endParaRPr lang="en-CA" sz="2600" b="1" i="1" dirty="0">
              <a:solidFill>
                <a:srgbClr val="9A4E15"/>
              </a:solidFill>
            </a:endParaRPr>
          </a:p>
        </p:txBody>
      </p:sp>
      <p:pic>
        <p:nvPicPr>
          <p:cNvPr id="6" name="Picture 2" descr="Image result for loud noi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1761" y="1706303"/>
            <a:ext cx="5943600" cy="3562351"/>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11</a:t>
            </a:fld>
            <a:endParaRPr lang="en-CA" sz="2000" dirty="0">
              <a:solidFill>
                <a:prstClr val="black">
                  <a:tint val="75000"/>
                </a:prstClr>
              </a:solidFill>
            </a:endParaRPr>
          </a:p>
        </p:txBody>
      </p:sp>
    </p:spTree>
    <p:extLst>
      <p:ext uri="{BB962C8B-B14F-4D97-AF65-F5344CB8AC3E}">
        <p14:creationId xmlns:p14="http://schemas.microsoft.com/office/powerpoint/2010/main" val="258938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3" name="Rectangle 2"/>
          <p:cNvSpPr/>
          <p:nvPr/>
        </p:nvSpPr>
        <p:spPr>
          <a:xfrm>
            <a:off x="1638301" y="425344"/>
            <a:ext cx="9210676"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Inner Ear Problems</a:t>
            </a:r>
            <a:endParaRPr lang="en-CA" sz="3600" b="1" dirty="0"/>
          </a:p>
        </p:txBody>
      </p:sp>
      <p:sp>
        <p:nvSpPr>
          <p:cNvPr id="4" name="TextBox 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5" name="TextBox 4"/>
          <p:cNvSpPr txBox="1"/>
          <p:nvPr/>
        </p:nvSpPr>
        <p:spPr>
          <a:xfrm>
            <a:off x="725215" y="1451307"/>
            <a:ext cx="10649708" cy="4401205"/>
          </a:xfrm>
          <a:prstGeom prst="rect">
            <a:avLst/>
          </a:prstGeom>
          <a:noFill/>
        </p:spPr>
        <p:txBody>
          <a:bodyPr wrap="square" rtlCol="0">
            <a:spAutoFit/>
          </a:bodyPr>
          <a:lstStyle/>
          <a:p>
            <a:pPr marL="457200" indent="-457200"/>
            <a:r>
              <a:rPr lang="en-CA" sz="2800" dirty="0"/>
              <a:t>PwDD often can not tune into human speech because they cannot use</a:t>
            </a:r>
          </a:p>
          <a:p>
            <a:pPr marL="457200" indent="-457200"/>
            <a:r>
              <a:rPr lang="en-CA" sz="2800" dirty="0"/>
              <a:t>their Middle Ear Muscles to dampen the lower sound frequencies as all</a:t>
            </a:r>
          </a:p>
          <a:p>
            <a:pPr marL="457200" indent="-457200"/>
            <a:r>
              <a:rPr lang="en-CA" sz="2800" dirty="0"/>
              <a:t>neurotypical people can do. </a:t>
            </a:r>
          </a:p>
          <a:p>
            <a:pPr marL="457200" indent="-457200"/>
            <a:endParaRPr lang="en-CA" sz="2800" dirty="0"/>
          </a:p>
          <a:p>
            <a:pPr marL="914400" lvl="1" indent="-457200">
              <a:buFont typeface="Arial" pitchFamily="34" charset="0"/>
              <a:buChar char="•"/>
            </a:pPr>
            <a:r>
              <a:rPr lang="en-CA" sz="2800" dirty="0"/>
              <a:t>Because lower frequencies are at full volume, they mask higher frequencies</a:t>
            </a:r>
          </a:p>
          <a:p>
            <a:pPr marL="914400" lvl="1" indent="-457200">
              <a:buFont typeface="Arial" pitchFamily="34" charset="0"/>
              <a:buChar char="•"/>
            </a:pPr>
            <a:r>
              <a:rPr lang="en-CA" sz="2800" dirty="0"/>
              <a:t>Lower frequencies trigger Fight/Flight brain responses</a:t>
            </a:r>
          </a:p>
          <a:p>
            <a:pPr marL="914400" lvl="1" indent="-457200">
              <a:buFont typeface="Arial" pitchFamily="34" charset="0"/>
              <a:buChar char="•"/>
            </a:pPr>
            <a:r>
              <a:rPr lang="en-CA" sz="2800" dirty="0"/>
              <a:t>Autopsies often find cerebellum inflammation which has close</a:t>
            </a:r>
            <a:r>
              <a:rPr lang="en-CA" sz="2800" dirty="0">
                <a:solidFill>
                  <a:srgbClr val="C00000"/>
                </a:solidFill>
              </a:rPr>
              <a:t> </a:t>
            </a:r>
            <a:r>
              <a:rPr lang="en-CA" sz="2800" dirty="0"/>
              <a:t>links to the vestibular inner ear system (ref. John Hopkins 2005)</a:t>
            </a:r>
          </a:p>
          <a:p>
            <a:pPr marL="914400" lvl="1" indent="-457200">
              <a:buFont typeface="Arial" pitchFamily="34" charset="0"/>
              <a:buChar char="•"/>
            </a:pPr>
            <a:r>
              <a:rPr lang="en-CA" sz="2800" dirty="0"/>
              <a:t>Sound Therapy is often an effective treatment</a:t>
            </a:r>
            <a:endParaRPr lang="en-CA"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14726"/>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12</a:t>
            </a:fld>
            <a:endParaRPr lang="en-CA" sz="2000" dirty="0">
              <a:solidFill>
                <a:prstClr val="black">
                  <a:tint val="75000"/>
                </a:prstClr>
              </a:solidFill>
            </a:endParaRPr>
          </a:p>
        </p:txBody>
      </p:sp>
    </p:spTree>
    <p:extLst>
      <p:ext uri="{BB962C8B-B14F-4D97-AF65-F5344CB8AC3E}">
        <p14:creationId xmlns:p14="http://schemas.microsoft.com/office/powerpoint/2010/main" val="321313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5" name="Slide Number Placeholder 4"/>
          <p:cNvSpPr>
            <a:spLocks noGrp="1"/>
          </p:cNvSpPr>
          <p:nvPr>
            <p:ph type="sldNum" sz="quarter" idx="12"/>
          </p:nvPr>
        </p:nvSpPr>
        <p:spPr/>
        <p:txBody>
          <a:bodyPr/>
          <a:lstStyle/>
          <a:p>
            <a:fld id="{5B813401-6721-4377-B494-6B7F69AD44BE}" type="slidenum">
              <a:rPr lang="en-CA" sz="2000" smtClean="0"/>
              <a:pPr/>
              <a:t>13</a:t>
            </a:fld>
            <a:endParaRPr lang="en-CA" sz="2000" dirty="0"/>
          </a:p>
        </p:txBody>
      </p:sp>
      <p:sp>
        <p:nvSpPr>
          <p:cNvPr id="8" name="Rectangle 7"/>
          <p:cNvSpPr/>
          <p:nvPr/>
        </p:nvSpPr>
        <p:spPr>
          <a:xfrm>
            <a:off x="1534184" y="1428425"/>
            <a:ext cx="9210676" cy="2677656"/>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Complete the Sensory Screening Tool</a:t>
            </a:r>
          </a:p>
          <a:p>
            <a:pPr algn="ctr"/>
            <a:endParaRPr lang="en-US" sz="3600" b="1" dirty="0"/>
          </a:p>
          <a:p>
            <a:pPr algn="ctr"/>
            <a:r>
              <a:rPr lang="en-US" sz="2400" b="1" dirty="0"/>
              <a:t>Session 8 – Resource 2</a:t>
            </a:r>
          </a:p>
          <a:p>
            <a:pPr algn="ctr"/>
            <a:endParaRPr lang="en-CA" sz="3600" b="1" dirty="0"/>
          </a:p>
        </p:txBody>
      </p:sp>
    </p:spTree>
    <p:extLst>
      <p:ext uri="{BB962C8B-B14F-4D97-AF65-F5344CB8AC3E}">
        <p14:creationId xmlns:p14="http://schemas.microsoft.com/office/powerpoint/2010/main" val="3596937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207817" y="403863"/>
            <a:ext cx="11523306" cy="707886"/>
          </a:xfrm>
          <a:prstGeom prst="rect">
            <a:avLst/>
          </a:prstGeom>
          <a:noFill/>
        </p:spPr>
        <p:txBody>
          <a:bodyPr wrap="square" rtlCol="0">
            <a:spAutoFit/>
          </a:bodyPr>
          <a:lstStyle/>
          <a:p>
            <a:r>
              <a:rPr lang="en-CA" sz="3600" b="1" dirty="0">
                <a:solidFill>
                  <a:srgbClr val="9A4E15"/>
                </a:solidFill>
                <a:latin typeface="Arial Black" panose="020B0A04020102020204" pitchFamily="34" charset="0"/>
              </a:rPr>
              <a:t>	</a:t>
            </a:r>
            <a:r>
              <a:rPr lang="en-CA" sz="4000" b="1" dirty="0">
                <a:solidFill>
                  <a:srgbClr val="9A4E15"/>
                </a:solidFill>
                <a:latin typeface="Arial Black" panose="020B0A04020102020204" pitchFamily="34" charset="0"/>
              </a:rPr>
              <a:t>What to do?</a:t>
            </a:r>
            <a:endParaRPr lang="en-CA" sz="4000" dirty="0">
              <a:solidFill>
                <a:srgbClr val="9A4E15"/>
              </a:solidFill>
              <a:latin typeface="Arial Black" panose="020B0A04020102020204" pitchFamily="34" charset="0"/>
            </a:endParaRPr>
          </a:p>
        </p:txBody>
      </p:sp>
      <p:sp>
        <p:nvSpPr>
          <p:cNvPr id="5" name="TextBox 4"/>
          <p:cNvSpPr txBox="1"/>
          <p:nvPr/>
        </p:nvSpPr>
        <p:spPr>
          <a:xfrm>
            <a:off x="951313" y="1583525"/>
            <a:ext cx="10023565" cy="4401205"/>
          </a:xfrm>
          <a:prstGeom prst="rect">
            <a:avLst/>
          </a:prstGeom>
          <a:noFill/>
        </p:spPr>
        <p:txBody>
          <a:bodyPr wrap="square" rtlCol="0">
            <a:spAutoFit/>
          </a:bodyPr>
          <a:lstStyle/>
          <a:p>
            <a:pPr marL="342900" indent="-342900">
              <a:buSzPct val="125000"/>
              <a:buFont typeface="Wingdings" pitchFamily="2" charset="2"/>
              <a:buChar char="Ø"/>
            </a:pPr>
            <a:r>
              <a:rPr lang="en-US" sz="3200" dirty="0"/>
              <a:t>  Occupational Therapists who are trained and certified  </a:t>
            </a:r>
          </a:p>
          <a:p>
            <a:pPr marL="342900" indent="-342900">
              <a:buSzPct val="125000"/>
            </a:pPr>
            <a:r>
              <a:rPr lang="en-US" sz="3200" dirty="0"/>
              <a:t>       in Sensory Integration methods are the best qualified   </a:t>
            </a:r>
          </a:p>
          <a:p>
            <a:pPr marL="342900" indent="-342900">
              <a:buSzPct val="125000"/>
            </a:pPr>
            <a:r>
              <a:rPr lang="en-US" sz="3200" dirty="0"/>
              <a:t>       to assess and plan interventions and daily sensory </a:t>
            </a:r>
          </a:p>
          <a:p>
            <a:pPr marL="342900" indent="-342900">
              <a:buSzPct val="125000"/>
            </a:pPr>
            <a:r>
              <a:rPr lang="en-US" sz="3200" dirty="0"/>
              <a:t>       diets.</a:t>
            </a:r>
          </a:p>
          <a:p>
            <a:pPr marL="342900" indent="-342900">
              <a:buSzPct val="125000"/>
            </a:pPr>
            <a:endParaRPr lang="en-US" sz="3200" dirty="0">
              <a:solidFill>
                <a:srgbClr val="9A4E15"/>
              </a:solidFill>
            </a:endParaRPr>
          </a:p>
          <a:p>
            <a:pPr marL="342900" indent="-342900">
              <a:buSzPct val="125000"/>
              <a:buFont typeface="Wingdings" pitchFamily="2" charset="2"/>
              <a:buChar char="Ø"/>
            </a:pPr>
            <a:r>
              <a:rPr lang="en-US" sz="3200" dirty="0"/>
              <a:t>  The following are examples of typical sensory processes </a:t>
            </a:r>
          </a:p>
          <a:p>
            <a:pPr marL="342900" indent="-342900">
              <a:buSzPct val="125000"/>
            </a:pPr>
            <a:r>
              <a:rPr lang="en-US" sz="3200" dirty="0"/>
              <a:t>       that are more often problematic for people with </a:t>
            </a:r>
          </a:p>
          <a:p>
            <a:pPr marL="342900" indent="-342900">
              <a:buSzPct val="125000"/>
            </a:pPr>
            <a:r>
              <a:rPr lang="en-US" sz="3200" dirty="0"/>
              <a:t>       developmental disabilities.</a:t>
            </a:r>
            <a:endParaRPr lang="en-CA" sz="3200" dirty="0"/>
          </a:p>
          <a:p>
            <a:pPr marL="342900" lvl="0" indent="-342900">
              <a:buSzPct val="125000"/>
            </a:pPr>
            <a:endParaRPr lang="en-US" sz="2400" b="1" dirty="0">
              <a:solidFill>
                <a:srgbClr val="9A4E15"/>
              </a:solidFill>
            </a:endParaRP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14</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207817" y="232413"/>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Proprioception – Sense of Movement of Body</a:t>
            </a:r>
            <a:endParaRPr lang="en-CA" sz="3000" dirty="0">
              <a:solidFill>
                <a:srgbClr val="9A4E15"/>
              </a:solidFill>
              <a:latin typeface="Arial Black" panose="020B0A04020102020204" pitchFamily="34" charset="0"/>
            </a:endParaRPr>
          </a:p>
        </p:txBody>
      </p:sp>
      <p:sp>
        <p:nvSpPr>
          <p:cNvPr id="5" name="TextBox 4"/>
          <p:cNvSpPr txBox="1"/>
          <p:nvPr/>
        </p:nvSpPr>
        <p:spPr>
          <a:xfrm>
            <a:off x="1065613" y="916775"/>
            <a:ext cx="10023565" cy="5693866"/>
          </a:xfrm>
          <a:prstGeom prst="rect">
            <a:avLst/>
          </a:prstGeom>
          <a:noFill/>
        </p:spPr>
        <p:txBody>
          <a:bodyPr wrap="square" rtlCol="0">
            <a:spAutoFit/>
          </a:bodyPr>
          <a:lstStyle/>
          <a:p>
            <a:pPr>
              <a:buSzPct val="125000"/>
            </a:pPr>
            <a:r>
              <a:rPr lang="en-CA" sz="2800" b="1" i="1" dirty="0"/>
              <a:t>What Is It?</a:t>
            </a:r>
          </a:p>
          <a:p>
            <a:pPr marL="342900" lvl="0" indent="-342900">
              <a:buSzPct val="125000"/>
              <a:buFont typeface="Arial" panose="020B0604020202020204" pitchFamily="34" charset="0"/>
              <a:buChar char="•"/>
            </a:pPr>
            <a:r>
              <a:rPr lang="en-CA" sz="2400" dirty="0"/>
              <a:t>This sense system receives sensory stimulus from the muscles and joints which affect fine and gross motor development skills and body awareness. </a:t>
            </a:r>
          </a:p>
          <a:p>
            <a:pPr>
              <a:buSzPct val="125000"/>
            </a:pPr>
            <a:r>
              <a:rPr lang="en-CA" sz="2400" dirty="0"/>
              <a:t> </a:t>
            </a:r>
            <a:endParaRPr lang="en-CA" sz="1200" dirty="0"/>
          </a:p>
          <a:p>
            <a:pPr marL="342900" lvl="0" indent="-342900">
              <a:buSzPct val="125000"/>
              <a:buFont typeface="Arial" panose="020B0604020202020204" pitchFamily="34" charset="0"/>
              <a:buChar char="•"/>
            </a:pPr>
            <a:r>
              <a:rPr lang="en-CA" sz="2400" dirty="0"/>
              <a:t>Brain should develop awareness and a subconscious ‘body map’ about our body parts position, orientation and location at all times.</a:t>
            </a:r>
          </a:p>
          <a:p>
            <a:pPr>
              <a:buSzPct val="125000"/>
            </a:pPr>
            <a:endParaRPr lang="en-CA" sz="2400" dirty="0"/>
          </a:p>
          <a:p>
            <a:pPr marL="342900" lvl="0" indent="-342900">
              <a:buSzPct val="125000"/>
              <a:buFont typeface="Arial" panose="020B0604020202020204" pitchFamily="34" charset="0"/>
              <a:buChar char="•"/>
            </a:pPr>
            <a:r>
              <a:rPr lang="en-CA" sz="2400" dirty="0"/>
              <a:t>An improved ‘map’ leads to better orientation, coordination of movements and the maintaining of position and balance.</a:t>
            </a:r>
          </a:p>
          <a:p>
            <a:pPr>
              <a:buSzPct val="125000"/>
            </a:pPr>
            <a:r>
              <a:rPr lang="en-CA" sz="2400" dirty="0"/>
              <a:t> </a:t>
            </a:r>
          </a:p>
          <a:p>
            <a:pPr marL="342900" lvl="0" indent="-342900">
              <a:buSzPct val="125000"/>
              <a:buFont typeface="Arial" panose="020B0604020202020204" pitchFamily="34" charset="0"/>
              <a:buChar char="•"/>
            </a:pPr>
            <a:r>
              <a:rPr lang="en-CA" sz="2400" dirty="0"/>
              <a:t>Often the real reason that s/he keeps crashing, jumping, tripping, falling, enjoys tight clothing, avoids playing sports, writing too dark, breaking   things, and bangs their head is that they are trying to reorganize/make stronger the messages from joints to the brain to improve motor skills        i.e. improve the map.</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15</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062446" y="174157"/>
            <a:ext cx="10458994" cy="6632585"/>
          </a:xfrm>
          <a:prstGeom prst="rect">
            <a:avLst/>
          </a:prstGeom>
          <a:noFill/>
        </p:spPr>
        <p:txBody>
          <a:bodyPr wrap="square" rtlCol="0">
            <a:spAutoFit/>
          </a:bodyPr>
          <a:lstStyle/>
          <a:p>
            <a:pPr>
              <a:lnSpc>
                <a:spcPts val="3000"/>
              </a:lnSpc>
              <a:buSzPct val="125000"/>
            </a:pPr>
            <a:r>
              <a:rPr lang="en-CA" sz="2400" b="1" i="1" dirty="0">
                <a:solidFill>
                  <a:srgbClr val="9A4E15"/>
                </a:solidFill>
              </a:rPr>
              <a:t>Proprioception Regulating Exercises – Daily Sensory Diet</a:t>
            </a:r>
            <a:endParaRPr lang="en-CA" sz="2400" b="1" dirty="0">
              <a:solidFill>
                <a:srgbClr val="9A4E15"/>
              </a:solidFill>
            </a:endParaRPr>
          </a:p>
          <a:p>
            <a:pPr marL="285750" lvl="0" indent="-285750">
              <a:lnSpc>
                <a:spcPts val="3000"/>
              </a:lnSpc>
              <a:buSzPct val="125000"/>
              <a:buFont typeface="Arial" panose="020B0604020202020204" pitchFamily="34" charset="0"/>
              <a:buChar char="•"/>
            </a:pPr>
            <a:r>
              <a:rPr lang="en-CA" dirty="0"/>
              <a:t>Vibration is highly stimulating to our proprioception sense e.g. massage chair.</a:t>
            </a:r>
          </a:p>
          <a:p>
            <a:pPr marL="285750" lvl="0" indent="-285750">
              <a:lnSpc>
                <a:spcPts val="3000"/>
              </a:lnSpc>
              <a:buSzPct val="125000"/>
              <a:buFont typeface="Arial" panose="020B0604020202020204" pitchFamily="34" charset="0"/>
              <a:buChar char="•"/>
            </a:pPr>
            <a:r>
              <a:rPr lang="en-CA" dirty="0"/>
              <a:t>Weighted/compression clothing and blankets are self calming to this sense.</a:t>
            </a:r>
          </a:p>
          <a:p>
            <a:pPr marL="285750" lvl="0" indent="-285750">
              <a:lnSpc>
                <a:spcPts val="3000"/>
              </a:lnSpc>
              <a:buSzPct val="125000"/>
              <a:buFont typeface="Arial" panose="020B0604020202020204" pitchFamily="34" charset="0"/>
              <a:buChar char="•"/>
            </a:pPr>
            <a:r>
              <a:rPr lang="en-CA" dirty="0"/>
              <a:t>Practice measured strengthening exercises to learn to use right level of force.</a:t>
            </a:r>
          </a:p>
          <a:p>
            <a:pPr marL="285750" lvl="0" indent="-285750">
              <a:lnSpc>
                <a:spcPts val="3000"/>
              </a:lnSpc>
              <a:buSzPct val="125000"/>
              <a:buFont typeface="Arial" panose="020B0604020202020204" pitchFamily="34" charset="0"/>
              <a:buChar char="•"/>
            </a:pPr>
            <a:r>
              <a:rPr lang="en-CA" dirty="0"/>
              <a:t>Squeeze machine.</a:t>
            </a:r>
          </a:p>
          <a:p>
            <a:pPr marL="285750" lvl="0" indent="-285750">
              <a:lnSpc>
                <a:spcPts val="3000"/>
              </a:lnSpc>
              <a:buSzPct val="125000"/>
              <a:buFont typeface="Arial" panose="020B0604020202020204" pitchFamily="34" charset="0"/>
              <a:buChar char="•"/>
            </a:pPr>
            <a:r>
              <a:rPr lang="en-CA" dirty="0"/>
              <a:t>Regular doses of touch from massage, brushing, handholding is excellent.</a:t>
            </a:r>
          </a:p>
          <a:p>
            <a:pPr marL="285750" lvl="0" indent="-285750">
              <a:lnSpc>
                <a:spcPts val="3000"/>
              </a:lnSpc>
              <a:buSzPct val="125000"/>
              <a:buFont typeface="Arial" panose="020B0604020202020204" pitchFamily="34" charset="0"/>
              <a:buChar char="•"/>
            </a:pPr>
            <a:r>
              <a:rPr lang="en-CA" dirty="0"/>
              <a:t>Caving/Rock climbing.</a:t>
            </a:r>
          </a:p>
          <a:p>
            <a:pPr marL="285750" lvl="0" indent="-285750">
              <a:lnSpc>
                <a:spcPts val="3000"/>
              </a:lnSpc>
              <a:buSzPct val="125000"/>
              <a:buFont typeface="Arial" panose="020B0604020202020204" pitchFamily="34" charset="0"/>
              <a:buChar char="•"/>
            </a:pPr>
            <a:r>
              <a:rPr lang="en-CA" dirty="0"/>
              <a:t>Pushing and pulling.</a:t>
            </a:r>
          </a:p>
          <a:p>
            <a:pPr marL="285750" lvl="0" indent="-285750">
              <a:lnSpc>
                <a:spcPts val="3000"/>
              </a:lnSpc>
              <a:buSzPct val="125000"/>
              <a:buFont typeface="Arial" panose="020B0604020202020204" pitchFamily="34" charset="0"/>
              <a:buChar char="•"/>
            </a:pPr>
            <a:r>
              <a:rPr lang="en-CA" dirty="0"/>
              <a:t>Carrying heavy objects.</a:t>
            </a:r>
          </a:p>
          <a:p>
            <a:pPr marL="285750" lvl="0" indent="-285750">
              <a:lnSpc>
                <a:spcPts val="3000"/>
              </a:lnSpc>
              <a:buSzPct val="125000"/>
              <a:buFont typeface="Arial" panose="020B0604020202020204" pitchFamily="34" charset="0"/>
              <a:buChar char="•"/>
            </a:pPr>
            <a:r>
              <a:rPr lang="en-CA" dirty="0"/>
              <a:t>Weight resistance and pressure work-outs.</a:t>
            </a:r>
          </a:p>
          <a:p>
            <a:pPr marL="285750" lvl="0" indent="-285750">
              <a:lnSpc>
                <a:spcPts val="3000"/>
              </a:lnSpc>
              <a:buSzPct val="125000"/>
              <a:buFont typeface="Arial" panose="020B0604020202020204" pitchFamily="34" charset="0"/>
              <a:buChar char="•"/>
            </a:pPr>
            <a:r>
              <a:rPr lang="en-CA" dirty="0"/>
              <a:t>Jumping on the trampoline</a:t>
            </a:r>
          </a:p>
          <a:p>
            <a:pPr marL="285750" lvl="0" indent="-285750">
              <a:lnSpc>
                <a:spcPts val="3000"/>
              </a:lnSpc>
              <a:buSzPct val="125000"/>
              <a:buFont typeface="Arial" panose="020B0604020202020204" pitchFamily="34" charset="0"/>
              <a:buChar char="•"/>
            </a:pPr>
            <a:r>
              <a:rPr lang="en-CA" dirty="0"/>
              <a:t>Throwing or catching a heavy ball or beanbag</a:t>
            </a:r>
          </a:p>
          <a:p>
            <a:pPr marL="285750" lvl="0" indent="-285750">
              <a:lnSpc>
                <a:spcPts val="3000"/>
              </a:lnSpc>
              <a:buSzPct val="125000"/>
              <a:buFont typeface="Arial" panose="020B0604020202020204" pitchFamily="34" charset="0"/>
              <a:buChar char="•"/>
            </a:pPr>
            <a:r>
              <a:rPr lang="en-CA" dirty="0"/>
              <a:t>Rolling up tightly in a blanket</a:t>
            </a:r>
          </a:p>
          <a:p>
            <a:pPr marL="285750" lvl="0" indent="-285750">
              <a:lnSpc>
                <a:spcPts val="3000"/>
              </a:lnSpc>
              <a:buSzPct val="125000"/>
              <a:buFont typeface="Arial" panose="020B0604020202020204" pitchFamily="34" charset="0"/>
              <a:buChar char="•"/>
            </a:pPr>
            <a:r>
              <a:rPr lang="en-CA" dirty="0"/>
              <a:t>Two people laying on backs playing bicycle together</a:t>
            </a:r>
          </a:p>
          <a:p>
            <a:pPr marL="285750" lvl="0" indent="-285750">
              <a:lnSpc>
                <a:spcPts val="3000"/>
              </a:lnSpc>
              <a:buSzPct val="125000"/>
              <a:buFont typeface="Arial" panose="020B0604020202020204" pitchFamily="34" charset="0"/>
              <a:buChar char="•"/>
            </a:pPr>
            <a:r>
              <a:rPr lang="en-CA" dirty="0"/>
              <a:t>Digging in heavy sand</a:t>
            </a:r>
          </a:p>
          <a:p>
            <a:pPr marL="285750" lvl="0" indent="-285750">
              <a:lnSpc>
                <a:spcPts val="3000"/>
              </a:lnSpc>
              <a:buSzPct val="125000"/>
              <a:buFont typeface="Arial" panose="020B0604020202020204" pitchFamily="34" charset="0"/>
              <a:buChar char="•"/>
            </a:pPr>
            <a:r>
              <a:rPr lang="en-CA" dirty="0"/>
              <a:t>Sucking on a water bottle</a:t>
            </a:r>
          </a:p>
          <a:p>
            <a:pPr marL="285750" lvl="0" indent="-285750">
              <a:lnSpc>
                <a:spcPts val="3000"/>
              </a:lnSpc>
              <a:buSzPct val="125000"/>
              <a:buFont typeface="Arial" panose="020B0604020202020204" pitchFamily="34" charset="0"/>
              <a:buChar char="•"/>
            </a:pPr>
            <a:r>
              <a:rPr lang="en-CA" dirty="0"/>
              <a:t>Chewing heavy crunchy food</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16</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541171"/>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Tactile – Sense of Touch</a:t>
            </a:r>
            <a:endParaRPr lang="en-CA" sz="3000" dirty="0">
              <a:solidFill>
                <a:srgbClr val="9A4E15"/>
              </a:solidFill>
              <a:latin typeface="Arial Black" panose="020B0A04020102020204" pitchFamily="34" charset="0"/>
            </a:endParaRPr>
          </a:p>
        </p:txBody>
      </p:sp>
      <p:sp>
        <p:nvSpPr>
          <p:cNvPr id="5" name="TextBox 4"/>
          <p:cNvSpPr txBox="1"/>
          <p:nvPr/>
        </p:nvSpPr>
        <p:spPr>
          <a:xfrm>
            <a:off x="1053737" y="1262747"/>
            <a:ext cx="8699863" cy="5201424"/>
          </a:xfrm>
          <a:prstGeom prst="rect">
            <a:avLst/>
          </a:prstGeom>
          <a:noFill/>
        </p:spPr>
        <p:txBody>
          <a:bodyPr wrap="square" rtlCol="0">
            <a:spAutoFit/>
          </a:bodyPr>
          <a:lstStyle/>
          <a:p>
            <a:pPr>
              <a:buSzPct val="125000"/>
            </a:pPr>
            <a:r>
              <a:rPr lang="en-CA" sz="2800" b="1" i="1" dirty="0"/>
              <a:t>What Is It?</a:t>
            </a:r>
          </a:p>
          <a:p>
            <a:pPr>
              <a:buSzPct val="125000"/>
            </a:pPr>
            <a:endParaRPr lang="en-CA" sz="2400" dirty="0"/>
          </a:p>
          <a:p>
            <a:pPr marL="342900" lvl="0" indent="-342900">
              <a:buSzPct val="125000"/>
              <a:buFont typeface="Arial" panose="020B0604020202020204" pitchFamily="34" charset="0"/>
              <a:buChar char="•"/>
            </a:pPr>
            <a:r>
              <a:rPr lang="en-CA" sz="2000" dirty="0"/>
              <a:t>The sense of touch is critical to lay the foundation for a more balanced, organized central nervous system.</a:t>
            </a:r>
          </a:p>
          <a:p>
            <a:pPr lvl="0">
              <a:buSzPct val="125000"/>
            </a:pPr>
            <a:endParaRPr lang="en-CA" sz="2000" dirty="0"/>
          </a:p>
          <a:p>
            <a:pPr marL="342900" lvl="0" indent="-342900">
              <a:buSzPct val="125000"/>
              <a:buFont typeface="Arial" panose="020B0604020202020204" pitchFamily="34" charset="0"/>
              <a:buChar char="•"/>
            </a:pPr>
            <a:r>
              <a:rPr lang="en-CA" sz="2000" dirty="0"/>
              <a:t>The Tactile system may need to be Stimulated if it is hyposensitive</a:t>
            </a:r>
          </a:p>
          <a:p>
            <a:pPr marL="800100" lvl="1" indent="-342900">
              <a:buSzPct val="125000"/>
              <a:buFontTx/>
              <a:buChar char="-"/>
            </a:pPr>
            <a:r>
              <a:rPr lang="en-CA" sz="2000" dirty="0"/>
              <a:t>therefore they may get too close to people and/or touch others too much </a:t>
            </a:r>
          </a:p>
          <a:p>
            <a:pPr marL="800100" lvl="1" indent="-342900">
              <a:buSzPct val="125000"/>
              <a:buFontTx/>
              <a:buChar char="-"/>
            </a:pPr>
            <a:r>
              <a:rPr lang="en-CA" sz="2000" dirty="0"/>
              <a:t>it may take a lot for them to feel pain</a:t>
            </a:r>
          </a:p>
          <a:p>
            <a:pPr marL="800100" lvl="1" indent="-342900">
              <a:buSzPct val="125000"/>
              <a:buFontTx/>
              <a:buChar char="-"/>
            </a:pPr>
            <a:r>
              <a:rPr lang="en-CA" sz="2000" dirty="0"/>
              <a:t>when they get agitated they need to hold or play with an object</a:t>
            </a:r>
          </a:p>
          <a:p>
            <a:pPr marL="342900" lvl="0" indent="-342900">
              <a:buSzPct val="125000"/>
              <a:buFontTx/>
              <a:buChar char="-"/>
            </a:pPr>
            <a:endParaRPr lang="en-CA" sz="2000" dirty="0"/>
          </a:p>
          <a:p>
            <a:pPr marL="342900" lvl="0" indent="-342900">
              <a:buSzPct val="125000"/>
              <a:buFont typeface="Arial" panose="020B0604020202020204" pitchFamily="34" charset="0"/>
              <a:buChar char="•"/>
            </a:pPr>
            <a:r>
              <a:rPr lang="en-CA" sz="2000" dirty="0"/>
              <a:t>The Tactile system may need to be inhibited if it is hypersensitive</a:t>
            </a:r>
          </a:p>
          <a:p>
            <a:pPr marL="800100" lvl="1" indent="-342900">
              <a:buSzPct val="125000"/>
              <a:buFontTx/>
              <a:buChar char="-"/>
            </a:pPr>
            <a:r>
              <a:rPr lang="en-CA" sz="2000" dirty="0"/>
              <a:t>therefore it may be hard for people with developmental disabilities to have people touch them</a:t>
            </a:r>
          </a:p>
          <a:p>
            <a:pPr marL="800100" lvl="1" indent="-342900">
              <a:buSzPct val="125000"/>
              <a:buFontTx/>
              <a:buChar char="-"/>
            </a:pPr>
            <a:r>
              <a:rPr lang="en-CA" sz="2000" dirty="0"/>
              <a:t>they take off their clothes when they are anxious</a:t>
            </a:r>
          </a:p>
          <a:p>
            <a:pPr marL="800100" lvl="1" indent="-342900">
              <a:buSzPct val="125000"/>
              <a:buFontTx/>
              <a:buChar char="-"/>
            </a:pPr>
            <a:r>
              <a:rPr lang="en-CA" sz="2000" dirty="0"/>
              <a:t>they may feel pain very easily</a:t>
            </a:r>
          </a:p>
          <a:p>
            <a:pPr marL="800100" lvl="1" indent="-342900">
              <a:buSzPct val="125000"/>
              <a:buFontTx/>
              <a:buChar char="-"/>
            </a:pPr>
            <a:r>
              <a:rPr lang="en-CA" sz="2000" dirty="0"/>
              <a:t>they may avoid certain textures like sand, grass or slimy foods</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17</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086197" y="408509"/>
            <a:ext cx="10458994" cy="6309420"/>
          </a:xfrm>
          <a:prstGeom prst="rect">
            <a:avLst/>
          </a:prstGeom>
          <a:noFill/>
        </p:spPr>
        <p:txBody>
          <a:bodyPr wrap="square" rtlCol="0">
            <a:spAutoFit/>
          </a:bodyPr>
          <a:lstStyle/>
          <a:p>
            <a:pPr>
              <a:buSzPct val="125000"/>
            </a:pPr>
            <a:r>
              <a:rPr lang="en-CA" sz="2800" b="1" i="1" dirty="0">
                <a:solidFill>
                  <a:srgbClr val="9A4E15"/>
                </a:solidFill>
              </a:rPr>
              <a:t>Tactile Regulating Exercises – Daily Sensory Diet</a:t>
            </a:r>
            <a:endParaRPr lang="en-CA" sz="2800" b="1" dirty="0">
              <a:solidFill>
                <a:srgbClr val="9A4E15"/>
              </a:solidFill>
            </a:endParaRPr>
          </a:p>
          <a:p>
            <a:pPr marL="285750" indent="-285750">
              <a:buSzPct val="125000"/>
              <a:buFont typeface="Arial" panose="020B0604020202020204" pitchFamily="34" charset="0"/>
              <a:buChar char="•"/>
            </a:pPr>
            <a:endParaRPr lang="en-CA" b="1" dirty="0"/>
          </a:p>
          <a:p>
            <a:pPr>
              <a:buSzPct val="125000"/>
            </a:pPr>
            <a:r>
              <a:rPr lang="en-CA" sz="2000" b="1" dirty="0"/>
              <a:t>To Stimulate:</a:t>
            </a:r>
            <a:endParaRPr lang="en-CA" sz="2000" dirty="0"/>
          </a:p>
          <a:p>
            <a:pPr marL="285750" lvl="0" indent="-285750">
              <a:buSzPct val="125000"/>
              <a:buFont typeface="Arial" panose="020B0604020202020204" pitchFamily="34" charset="0"/>
              <a:buChar char="•"/>
            </a:pPr>
            <a:r>
              <a:rPr lang="en-CA" sz="2000" dirty="0"/>
              <a:t>Chewing appliances</a:t>
            </a:r>
          </a:p>
          <a:p>
            <a:pPr marL="285750" lvl="0" indent="-285750">
              <a:buSzPct val="125000"/>
              <a:buFont typeface="Arial" panose="020B0604020202020204" pitchFamily="34" charset="0"/>
              <a:buChar char="•"/>
            </a:pPr>
            <a:r>
              <a:rPr lang="en-CA" sz="2000" dirty="0"/>
              <a:t>Walking on a variety of textures in bare feet  </a:t>
            </a:r>
          </a:p>
          <a:p>
            <a:pPr marL="285750" lvl="0" indent="-285750">
              <a:buSzPct val="125000"/>
              <a:buFont typeface="Arial" panose="020B0604020202020204" pitchFamily="34" charset="0"/>
              <a:buChar char="•"/>
            </a:pPr>
            <a:r>
              <a:rPr lang="en-CA" sz="2000" dirty="0"/>
              <a:t>Gripping appliances to stimulate ‘feel’</a:t>
            </a:r>
          </a:p>
          <a:p>
            <a:pPr marL="285750" lvl="0" indent="-285750">
              <a:buSzPct val="125000"/>
              <a:buFont typeface="Arial" panose="020B0604020202020204" pitchFamily="34" charset="0"/>
              <a:buChar char="•"/>
            </a:pPr>
            <a:r>
              <a:rPr lang="en-CA" sz="2000" dirty="0"/>
              <a:t>Colourful clothing, pictures etc.</a:t>
            </a:r>
          </a:p>
          <a:p>
            <a:pPr marL="285750" lvl="0" indent="-285750">
              <a:buSzPct val="125000"/>
              <a:buFont typeface="Arial" panose="020B0604020202020204" pitchFamily="34" charset="0"/>
              <a:buChar char="•"/>
            </a:pPr>
            <a:r>
              <a:rPr lang="en-CA" sz="2000" dirty="0"/>
              <a:t>Hand stimulation with many different textures -                                                                                                                e.g. 	-  from sand to water,                                   </a:t>
            </a:r>
            <a:br>
              <a:rPr lang="en-CA" sz="2000" dirty="0"/>
            </a:br>
            <a:r>
              <a:rPr lang="en-CA" sz="2000" dirty="0"/>
              <a:t>	-  to rough to smooth,                                 </a:t>
            </a:r>
            <a:br>
              <a:rPr lang="en-CA" sz="2000" dirty="0"/>
            </a:br>
            <a:r>
              <a:rPr lang="en-CA" sz="2000" dirty="0"/>
              <a:t>	-  to hot to cold</a:t>
            </a:r>
          </a:p>
          <a:p>
            <a:pPr>
              <a:buSzPct val="125000"/>
            </a:pPr>
            <a:r>
              <a:rPr lang="en-CA" dirty="0"/>
              <a:t> </a:t>
            </a:r>
          </a:p>
          <a:p>
            <a:pPr>
              <a:buSzPct val="125000"/>
            </a:pPr>
            <a:r>
              <a:rPr lang="en-CA" sz="2000" b="1" dirty="0"/>
              <a:t>To Calm:</a:t>
            </a:r>
          </a:p>
          <a:p>
            <a:pPr marL="285750" indent="-285750">
              <a:buSzPct val="125000"/>
              <a:buFont typeface="Arial" panose="020B0604020202020204" pitchFamily="34" charset="0"/>
              <a:buChar char="•"/>
            </a:pPr>
            <a:r>
              <a:rPr lang="en-CA" sz="2000" dirty="0"/>
              <a:t>Avoid people who get too close</a:t>
            </a:r>
          </a:p>
          <a:p>
            <a:pPr marL="285750" lvl="0" indent="-285750">
              <a:buSzPct val="125000"/>
              <a:buFont typeface="Arial" panose="020B0604020202020204" pitchFamily="34" charset="0"/>
              <a:buChar char="•"/>
            </a:pPr>
            <a:r>
              <a:rPr lang="en-CA" sz="2000" dirty="0"/>
              <a:t>User friendly clothing – not too tight or too scratchy</a:t>
            </a:r>
          </a:p>
          <a:p>
            <a:pPr marL="285750" lvl="0" indent="-285750">
              <a:buSzPct val="125000"/>
              <a:buFont typeface="Arial" panose="020B0604020202020204" pitchFamily="34" charset="0"/>
              <a:buChar char="•"/>
            </a:pPr>
            <a:r>
              <a:rPr lang="en-CA" sz="2000" dirty="0"/>
              <a:t>‘</a:t>
            </a:r>
            <a:r>
              <a:rPr lang="en-CA" sz="2000" dirty="0" err="1"/>
              <a:t>Snoozelin</a:t>
            </a:r>
            <a:r>
              <a:rPr lang="en-CA" sz="2000" dirty="0"/>
              <a:t> type’ environments, slow moving soft light, soft textures and colours, soft music/’bubble tubes’</a:t>
            </a:r>
          </a:p>
          <a:p>
            <a:pPr marL="285750" lvl="0" indent="-285750">
              <a:buSzPct val="125000"/>
              <a:buFont typeface="Arial" panose="020B0604020202020204" pitchFamily="34" charset="0"/>
              <a:buChar char="•"/>
            </a:pPr>
            <a:r>
              <a:rPr lang="en-CA" sz="2000" dirty="0"/>
              <a:t>Ear plugs/head phones</a:t>
            </a:r>
          </a:p>
          <a:p>
            <a:pPr marL="285750" lvl="0" indent="-285750">
              <a:buSzPct val="125000"/>
              <a:buFont typeface="Arial" panose="020B0604020202020204" pitchFamily="34" charset="0"/>
              <a:buChar char="•"/>
            </a:pPr>
            <a:r>
              <a:rPr lang="en-CA" sz="2000" dirty="0"/>
              <a:t>Soft food textures e.g. minced or puréed or smoothies</a:t>
            </a:r>
          </a:p>
          <a:p>
            <a:pPr marL="285750" lvl="0" indent="-285750">
              <a:buSzPct val="125000"/>
              <a:buFont typeface="Arial" panose="020B0604020202020204" pitchFamily="34" charset="0"/>
              <a:buChar char="•"/>
            </a:pPr>
            <a:r>
              <a:rPr lang="en-CA" sz="2000" dirty="0"/>
              <a:t>Sunglasses</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18</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335902" y="405453"/>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Vestibular – Sense of Balance – What to Do</a:t>
            </a:r>
            <a:endParaRPr lang="en-CA" sz="3000" dirty="0">
              <a:solidFill>
                <a:srgbClr val="9A4E15"/>
              </a:solidFill>
              <a:latin typeface="Arial Black" panose="020B0A04020102020204" pitchFamily="34" charset="0"/>
            </a:endParaRPr>
          </a:p>
        </p:txBody>
      </p:sp>
      <p:sp>
        <p:nvSpPr>
          <p:cNvPr id="5" name="TextBox 4"/>
          <p:cNvSpPr txBox="1"/>
          <p:nvPr/>
        </p:nvSpPr>
        <p:spPr>
          <a:xfrm>
            <a:off x="1041861" y="1318161"/>
            <a:ext cx="10119361" cy="4401205"/>
          </a:xfrm>
          <a:prstGeom prst="rect">
            <a:avLst/>
          </a:prstGeom>
          <a:noFill/>
        </p:spPr>
        <p:txBody>
          <a:bodyPr wrap="square" rtlCol="0">
            <a:spAutoFit/>
          </a:bodyPr>
          <a:lstStyle/>
          <a:p>
            <a:r>
              <a:rPr lang="en-CA" sz="2800" b="1" i="1" dirty="0"/>
              <a:t>What Is It?</a:t>
            </a:r>
            <a:endParaRPr lang="en-CA" sz="2800" dirty="0"/>
          </a:p>
          <a:p>
            <a:r>
              <a:rPr lang="en-CA" sz="2800" dirty="0"/>
              <a:t> </a:t>
            </a:r>
          </a:p>
          <a:p>
            <a:pPr lvl="0"/>
            <a:r>
              <a:rPr lang="en-CA" sz="2800" dirty="0"/>
              <a:t>•   The Vestibular system receptors are in the inner ear. </a:t>
            </a:r>
          </a:p>
          <a:p>
            <a:r>
              <a:rPr lang="en-CA" sz="2800" dirty="0"/>
              <a:t>  </a:t>
            </a:r>
          </a:p>
          <a:p>
            <a:pPr lvl="0"/>
            <a:r>
              <a:rPr lang="en-CA" sz="2800" dirty="0"/>
              <a:t>•   The system responds both to movement and gravity.</a:t>
            </a:r>
          </a:p>
          <a:p>
            <a:r>
              <a:rPr lang="en-CA" sz="2800" dirty="0"/>
              <a:t>  </a:t>
            </a:r>
          </a:p>
          <a:p>
            <a:pPr lvl="0"/>
            <a:r>
              <a:rPr lang="en-CA" sz="2800" dirty="0"/>
              <a:t>•   The system affects balance, eye movements, posture, muscle    </a:t>
            </a:r>
          </a:p>
          <a:p>
            <a:pPr lvl="0"/>
            <a:r>
              <a:rPr lang="en-CA" sz="2800" dirty="0"/>
              <a:t>      tone and attention.</a:t>
            </a:r>
          </a:p>
          <a:p>
            <a:pPr lvl="0"/>
            <a:endParaRPr lang="en-CA" sz="2800" dirty="0"/>
          </a:p>
          <a:p>
            <a:pPr lvl="0"/>
            <a:r>
              <a:rPr lang="en-CA" sz="2800" dirty="0"/>
              <a:t>•   Is often related to hearing regulation problems. </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19</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10" name="TextBox 9"/>
          <p:cNvSpPr txBox="1"/>
          <p:nvPr/>
        </p:nvSpPr>
        <p:spPr>
          <a:xfrm>
            <a:off x="1089986" y="245993"/>
            <a:ext cx="10086392"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MAKING SENSE OF THE SENSES</a:t>
            </a:r>
          </a:p>
        </p:txBody>
      </p:sp>
      <p:sp>
        <p:nvSpPr>
          <p:cNvPr id="12" name="TextBox 11"/>
          <p:cNvSpPr txBox="1"/>
          <p:nvPr/>
        </p:nvSpPr>
        <p:spPr>
          <a:xfrm>
            <a:off x="584352" y="1056293"/>
            <a:ext cx="11005751" cy="5632311"/>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Everyone’s ‘reality’/life experience comes through 8 senses</a:t>
            </a:r>
            <a:br>
              <a:rPr lang="en-CA" sz="2800" dirty="0"/>
            </a:br>
            <a:endParaRPr lang="en-CA" sz="1200" dirty="0"/>
          </a:p>
          <a:p>
            <a:pPr marL="342900" indent="-342900">
              <a:buClr>
                <a:srgbClr val="9A4E15"/>
              </a:buClr>
              <a:buSzPct val="125000"/>
              <a:buFont typeface="Wingdings" pitchFamily="2" charset="2"/>
              <a:buChar char="§"/>
            </a:pPr>
            <a:r>
              <a:rPr lang="en-CA" sz="2800" dirty="0"/>
              <a:t>Our sense doors are:</a:t>
            </a:r>
            <a:br>
              <a:rPr lang="en-CA" sz="2800" dirty="0"/>
            </a:br>
            <a:r>
              <a:rPr lang="en-CA" sz="2800" dirty="0"/>
              <a:t>	</a:t>
            </a:r>
            <a:r>
              <a:rPr lang="en-CA" sz="2800" dirty="0">
                <a:solidFill>
                  <a:srgbClr val="9A4E15"/>
                </a:solidFill>
              </a:rPr>
              <a:t> </a:t>
            </a:r>
            <a:r>
              <a:rPr lang="en-CA" sz="2800" dirty="0"/>
              <a:t>• Taste</a:t>
            </a:r>
          </a:p>
          <a:p>
            <a:pPr marL="342900" indent="-342900">
              <a:buClr>
                <a:srgbClr val="9A4E15"/>
              </a:buClr>
              <a:buSzPct val="125000"/>
            </a:pPr>
            <a:r>
              <a:rPr lang="en-CA" sz="2800" dirty="0"/>
              <a:t>	 	 • Smell</a:t>
            </a:r>
            <a:br>
              <a:rPr lang="en-CA" sz="2800" dirty="0"/>
            </a:br>
            <a:r>
              <a:rPr lang="en-CA" sz="2800" dirty="0"/>
              <a:t>	 • Hearing (Auditory)</a:t>
            </a:r>
            <a:br>
              <a:rPr lang="en-CA" sz="2800" dirty="0"/>
            </a:br>
            <a:r>
              <a:rPr lang="en-CA" sz="2800" dirty="0"/>
              <a:t>	 • Seeing (Visual)</a:t>
            </a:r>
            <a:br>
              <a:rPr lang="en-CA" sz="2800" dirty="0"/>
            </a:br>
            <a:r>
              <a:rPr lang="en-CA" sz="2800" dirty="0"/>
              <a:t>	 • Touching (Tactile)</a:t>
            </a:r>
            <a:br>
              <a:rPr lang="en-CA" sz="2800" dirty="0"/>
            </a:br>
            <a:r>
              <a:rPr lang="en-CA" sz="2800" dirty="0"/>
              <a:t>	 • Balancing (Vestibular)</a:t>
            </a:r>
            <a:br>
              <a:rPr lang="en-CA" sz="2800" dirty="0"/>
            </a:br>
            <a:r>
              <a:rPr lang="en-CA" sz="2800" dirty="0"/>
              <a:t>	 • Body Awareness (Proprioception)</a:t>
            </a:r>
          </a:p>
          <a:p>
            <a:pPr marL="342900" indent="-342900">
              <a:buClr>
                <a:srgbClr val="9A4E15"/>
              </a:buClr>
              <a:buSzPct val="125000"/>
            </a:pPr>
            <a:r>
              <a:rPr lang="en-CA" sz="2800" dirty="0"/>
              <a:t>		 • </a:t>
            </a:r>
            <a:r>
              <a:rPr lang="en-CA" sz="2800" dirty="0" err="1"/>
              <a:t>Interoception</a:t>
            </a:r>
            <a:r>
              <a:rPr lang="en-CA" sz="2800" dirty="0"/>
              <a:t> (sensing pain or too hot/cold</a:t>
            </a:r>
            <a:br>
              <a:rPr lang="en-CA" sz="2800" dirty="0"/>
            </a:br>
            <a:endParaRPr lang="en-CA" sz="1200" dirty="0"/>
          </a:p>
          <a:p>
            <a:pPr marL="342900" indent="-342900">
              <a:buClr>
                <a:srgbClr val="9A4E15"/>
              </a:buClr>
              <a:buSzPct val="125000"/>
              <a:buFont typeface="Wingdings" pitchFamily="2" charset="2"/>
              <a:buChar char="§"/>
            </a:pPr>
            <a:r>
              <a:rPr lang="en-CA" sz="2800" dirty="0"/>
              <a:t>If any sense door isn’t fully developed and operational, it can be                            overly sensitive (hyperactive) or under sensitive (hypoactive). </a:t>
            </a:r>
          </a:p>
        </p:txBody>
      </p:sp>
      <p:sp>
        <p:nvSpPr>
          <p:cNvPr id="13" name="Slide Number Placeholder 12"/>
          <p:cNvSpPr>
            <a:spLocks noGrp="1"/>
          </p:cNvSpPr>
          <p:nvPr>
            <p:ph type="sldNum" sz="quarter" idx="12"/>
          </p:nvPr>
        </p:nvSpPr>
        <p:spPr/>
        <p:txBody>
          <a:bodyPr/>
          <a:lstStyle/>
          <a:p>
            <a:fld id="{5B813401-6721-4377-B494-6B7F69AD44BE}" type="slidenum">
              <a:rPr lang="en-CA" sz="2000" smtClean="0"/>
              <a:pPr/>
              <a:t>2</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896983" y="208999"/>
            <a:ext cx="10624457" cy="6617196"/>
          </a:xfrm>
          <a:prstGeom prst="rect">
            <a:avLst/>
          </a:prstGeom>
          <a:noFill/>
        </p:spPr>
        <p:txBody>
          <a:bodyPr wrap="square" rtlCol="0">
            <a:spAutoFit/>
          </a:bodyPr>
          <a:lstStyle/>
          <a:p>
            <a:pPr>
              <a:lnSpc>
                <a:spcPct val="150000"/>
              </a:lnSpc>
              <a:spcAft>
                <a:spcPts val="600"/>
              </a:spcAft>
              <a:buSzPct val="125000"/>
            </a:pPr>
            <a:r>
              <a:rPr lang="en-CA" sz="2400" b="1" i="1" dirty="0">
                <a:solidFill>
                  <a:srgbClr val="9A4E15"/>
                </a:solidFill>
              </a:rPr>
              <a:t>Vestibular Regulating Exercises - Daily Sensory Diet</a:t>
            </a:r>
            <a:endParaRPr lang="en-CA" sz="1700" dirty="0">
              <a:solidFill>
                <a:srgbClr val="9A4E15"/>
              </a:solidFill>
            </a:endParaRPr>
          </a:p>
          <a:p>
            <a:pPr marL="285750" lvl="0" indent="-285750">
              <a:spcAft>
                <a:spcPts val="600"/>
              </a:spcAft>
              <a:buSzPct val="125000"/>
              <a:buFont typeface="Arial" panose="020B0604020202020204" pitchFamily="34" charset="0"/>
              <a:buChar char="•"/>
            </a:pPr>
            <a:r>
              <a:rPr lang="en-CA" sz="1700" dirty="0"/>
              <a:t>Through planned and controlled sensory stimuli with adaptive responses, levels of organization in the brain are</a:t>
            </a:r>
            <a:br>
              <a:rPr lang="en-CA" sz="1700" dirty="0"/>
            </a:br>
            <a:r>
              <a:rPr lang="en-CA" sz="1700" dirty="0"/>
              <a:t>enhanced.  New neuron cells are grown.</a:t>
            </a:r>
          </a:p>
          <a:p>
            <a:pPr marL="285750" lvl="0" indent="-285750">
              <a:spcAft>
                <a:spcPts val="600"/>
              </a:spcAft>
              <a:buSzPct val="125000"/>
              <a:buFont typeface="Arial" panose="020B0604020202020204" pitchFamily="34" charset="0"/>
              <a:buChar char="•"/>
            </a:pPr>
            <a:r>
              <a:rPr lang="en-CA" sz="1700" dirty="0"/>
              <a:t>Jumping, hopping, bouncing (on a mini trampoline or stabilization ball), catching, throwing, skipping and pogo stick.  </a:t>
            </a:r>
          </a:p>
          <a:p>
            <a:pPr marL="285750" lvl="0" indent="-285750">
              <a:spcAft>
                <a:spcPts val="600"/>
              </a:spcAft>
              <a:buSzPct val="125000"/>
              <a:buFont typeface="Arial" panose="020B0604020202020204" pitchFamily="34" charset="0"/>
              <a:buChar char="•"/>
            </a:pPr>
            <a:r>
              <a:rPr lang="en-CA" sz="1700" dirty="0"/>
              <a:t>Swinging, rotating and </a:t>
            </a:r>
            <a:r>
              <a:rPr lang="en-CA" sz="1700" dirty="0" err="1"/>
              <a:t>hammocking</a:t>
            </a:r>
            <a:r>
              <a:rPr lang="en-CA" sz="1700" dirty="0"/>
              <a:t> in all directions also improves inner ear functioning.</a:t>
            </a:r>
          </a:p>
          <a:p>
            <a:pPr marL="285750" lvl="0" indent="-285750">
              <a:spcAft>
                <a:spcPts val="600"/>
              </a:spcAft>
              <a:buSzPct val="125000"/>
              <a:buFont typeface="Arial" panose="020B0604020202020204" pitchFamily="34" charset="0"/>
              <a:buChar char="•"/>
            </a:pPr>
            <a:r>
              <a:rPr lang="en-CA" sz="1700" dirty="0"/>
              <a:t>Balance beam (1”x 6” x 8’ boards in pattern).  Walk toe to heel.</a:t>
            </a:r>
          </a:p>
          <a:p>
            <a:pPr marL="285750" lvl="0" indent="-285750">
              <a:spcAft>
                <a:spcPts val="600"/>
              </a:spcAft>
              <a:buSzPct val="125000"/>
              <a:buFont typeface="Arial" panose="020B0604020202020204" pitchFamily="34" charset="0"/>
              <a:buChar char="•"/>
            </a:pPr>
            <a:r>
              <a:rPr lang="en-CA" sz="1700" dirty="0"/>
              <a:t>Balance on boat bumpers.</a:t>
            </a:r>
          </a:p>
          <a:p>
            <a:pPr marL="285750" lvl="0" indent="-285750">
              <a:spcAft>
                <a:spcPts val="600"/>
              </a:spcAft>
              <a:buSzPct val="125000"/>
              <a:buFont typeface="Arial" panose="020B0604020202020204" pitchFamily="34" charset="0"/>
              <a:buChar char="•"/>
            </a:pPr>
            <a:r>
              <a:rPr lang="en-CA" sz="1700" dirty="0"/>
              <a:t>Boat in the ocean exercise.</a:t>
            </a:r>
          </a:p>
          <a:p>
            <a:pPr marL="285750" lvl="0" indent="-285750">
              <a:spcAft>
                <a:spcPts val="600"/>
              </a:spcAft>
              <a:buSzPct val="125000"/>
              <a:buFont typeface="Arial" panose="020B0604020202020204" pitchFamily="34" charset="0"/>
              <a:buChar char="•"/>
            </a:pPr>
            <a:r>
              <a:rPr lang="en-CA" sz="1700" dirty="0"/>
              <a:t>Vaulting – sudden jolts are very helpful.</a:t>
            </a:r>
          </a:p>
          <a:p>
            <a:pPr marL="285750" lvl="0" indent="-285750">
              <a:spcAft>
                <a:spcPts val="600"/>
              </a:spcAft>
              <a:buSzPct val="125000"/>
              <a:buFont typeface="Arial" panose="020B0604020202020204" pitchFamily="34" charset="0"/>
              <a:buChar char="•"/>
            </a:pPr>
            <a:r>
              <a:rPr lang="en-CA" sz="1700" dirty="0"/>
              <a:t>Standing and balancing on elliptical cushion while catching balls.</a:t>
            </a:r>
          </a:p>
          <a:p>
            <a:pPr marL="285750" lvl="0" indent="-285750">
              <a:spcAft>
                <a:spcPts val="600"/>
              </a:spcAft>
              <a:buSzPct val="125000"/>
              <a:buFont typeface="Arial" panose="020B0604020202020204" pitchFamily="34" charset="0"/>
              <a:buChar char="•"/>
            </a:pPr>
            <a:r>
              <a:rPr lang="en-CA" sz="1700" dirty="0"/>
              <a:t>Wii and Xbox balancing exercises.</a:t>
            </a:r>
          </a:p>
          <a:p>
            <a:pPr marL="285750" lvl="0" indent="-285750">
              <a:spcAft>
                <a:spcPts val="600"/>
              </a:spcAft>
              <a:buSzPct val="125000"/>
              <a:buFont typeface="Arial" panose="020B0604020202020204" pitchFamily="34" charset="0"/>
              <a:buChar char="•"/>
            </a:pPr>
            <a:r>
              <a:rPr lang="en-CA" sz="1700" dirty="0"/>
              <a:t>Sit on air cushion.</a:t>
            </a:r>
            <a:br>
              <a:rPr lang="en-CA" sz="1700" dirty="0"/>
            </a:br>
            <a:r>
              <a:rPr lang="en-CA" sz="1700" dirty="0"/>
              <a:t>	Weight shifting stimulates balance and improves            </a:t>
            </a:r>
            <a:br>
              <a:rPr lang="en-CA" sz="1700" dirty="0"/>
            </a:br>
            <a:r>
              <a:rPr lang="en-CA" sz="1700" dirty="0"/>
              <a:t>	inner ear and motor behaviour functioning.  This </a:t>
            </a:r>
            <a:br>
              <a:rPr lang="en-CA" sz="1700" dirty="0"/>
            </a:br>
            <a:r>
              <a:rPr lang="en-CA" sz="1700" dirty="0"/>
              <a:t>	reduces movement fear and anxiety that often </a:t>
            </a:r>
            <a:br>
              <a:rPr lang="en-CA" sz="1700" dirty="0"/>
            </a:br>
            <a:r>
              <a:rPr lang="en-CA" sz="1700" dirty="0"/>
              <a:t>	leads to agitation, anger or aggression.</a:t>
            </a:r>
          </a:p>
          <a:p>
            <a:pPr marL="285750" lvl="0" indent="-285750">
              <a:spcAft>
                <a:spcPts val="600"/>
              </a:spcAft>
              <a:buSzPct val="125000"/>
              <a:buFont typeface="Arial" panose="020B0604020202020204" pitchFamily="34" charset="0"/>
              <a:buChar char="•"/>
            </a:pPr>
            <a:r>
              <a:rPr lang="en-CA" sz="1700" dirty="0"/>
              <a:t>To be most effective, activities must be done frequently and consistently.</a:t>
            </a:r>
          </a:p>
          <a:p>
            <a:pPr>
              <a:spcAft>
                <a:spcPts val="600"/>
              </a:spcAft>
              <a:buSzPct val="125000"/>
            </a:pPr>
            <a:r>
              <a:rPr lang="en-CA" sz="1000" dirty="0"/>
              <a:t>    </a:t>
            </a:r>
          </a:p>
          <a:p>
            <a:pPr>
              <a:spcAft>
                <a:spcPts val="600"/>
              </a:spcAft>
              <a:buSzPct val="125000"/>
            </a:pPr>
            <a:r>
              <a:rPr lang="en-CA" sz="1700" b="1" dirty="0"/>
              <a:t>Note:</a:t>
            </a:r>
            <a:r>
              <a:rPr lang="en-CA" sz="1700" dirty="0"/>
              <a:t>  Pay attention as to how the individual responds to activity.  If they appear over or under-stimulated, </a:t>
            </a:r>
            <a:br>
              <a:rPr lang="en-CA" sz="1700" dirty="0"/>
            </a:br>
            <a:r>
              <a:rPr lang="en-CA" sz="1700" dirty="0"/>
              <a:t>adjust ‘speed’ accordingly.</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20</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76892" y="0"/>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Sensory Processing and Integration Summary</a:t>
            </a:r>
            <a:endParaRPr lang="en-CA" sz="3000" dirty="0">
              <a:solidFill>
                <a:srgbClr val="9A4E15"/>
              </a:solidFill>
              <a:latin typeface="Arial Black" panose="020B0A04020102020204" pitchFamily="34" charset="0"/>
            </a:endParaRPr>
          </a:p>
        </p:txBody>
      </p:sp>
      <p:sp>
        <p:nvSpPr>
          <p:cNvPr id="5" name="TextBox 4"/>
          <p:cNvSpPr txBox="1"/>
          <p:nvPr/>
        </p:nvSpPr>
        <p:spPr>
          <a:xfrm>
            <a:off x="502957" y="748635"/>
            <a:ext cx="11234057" cy="6109365"/>
          </a:xfrm>
          <a:prstGeom prst="rect">
            <a:avLst/>
          </a:prstGeom>
          <a:noFill/>
          <a:ln>
            <a:solidFill>
              <a:schemeClr val="accent2">
                <a:lumMod val="20000"/>
                <a:lumOff val="80000"/>
              </a:schemeClr>
            </a:solidFill>
          </a:ln>
        </p:spPr>
        <p:txBody>
          <a:bodyPr wrap="square" rtlCol="0">
            <a:spAutoFit/>
          </a:bodyPr>
          <a:lstStyle/>
          <a:p>
            <a:pPr marL="342900" indent="-342900">
              <a:buClr>
                <a:srgbClr val="9A4E15"/>
              </a:buClr>
              <a:buSzPct val="125000"/>
              <a:buFont typeface="+mj-lt"/>
              <a:buAutoNum type="arabicPeriod"/>
            </a:pPr>
            <a:r>
              <a:rPr lang="en-CA" sz="1700" dirty="0"/>
              <a:t>Any sense can be over or under stimulated. Observations should also be made concerning:</a:t>
            </a:r>
          </a:p>
          <a:p>
            <a:pPr marL="800100" lvl="1" indent="-342900">
              <a:buClr>
                <a:schemeClr val="tx1"/>
              </a:buClr>
              <a:buSzPct val="125000"/>
              <a:buFont typeface="Arial" panose="020B0604020202020204" pitchFamily="34" charset="0"/>
              <a:buChar char="•"/>
            </a:pPr>
            <a:r>
              <a:rPr lang="en-CA" sz="1700" dirty="0"/>
              <a:t>visual (sight) – too bright or too dull</a:t>
            </a:r>
          </a:p>
          <a:p>
            <a:pPr marL="800100" lvl="1" indent="-342900">
              <a:buClr>
                <a:schemeClr val="tx1"/>
              </a:buClr>
              <a:buSzPct val="125000"/>
              <a:buFont typeface="Arial" panose="020B0604020202020204" pitchFamily="34" charset="0"/>
              <a:buChar char="•"/>
            </a:pPr>
            <a:r>
              <a:rPr lang="en-CA" sz="1700" dirty="0"/>
              <a:t>auditory (hearing) – too loud or too quiet</a:t>
            </a:r>
          </a:p>
          <a:p>
            <a:pPr marL="800100" lvl="1" indent="-342900">
              <a:buClr>
                <a:schemeClr val="tx1"/>
              </a:buClr>
              <a:buSzPct val="125000"/>
              <a:buFont typeface="Arial" panose="020B0604020202020204" pitchFamily="34" charset="0"/>
              <a:buChar char="•"/>
            </a:pPr>
            <a:r>
              <a:rPr lang="en-CA" sz="1700" dirty="0"/>
              <a:t>gustatory (taste) – too sour or sweet, bitter or salty or spicy</a:t>
            </a:r>
          </a:p>
          <a:p>
            <a:pPr marL="800100" lvl="1" indent="-342900">
              <a:buClr>
                <a:schemeClr val="tx1"/>
              </a:buClr>
              <a:buSzPct val="125000"/>
              <a:buFont typeface="Arial" panose="020B0604020202020204" pitchFamily="34" charset="0"/>
              <a:buChar char="•"/>
            </a:pPr>
            <a:r>
              <a:rPr lang="en-CA" sz="1700" dirty="0"/>
              <a:t>olfactory (smell) – too musty, putrid, pungent or not enough</a:t>
            </a:r>
          </a:p>
          <a:p>
            <a:pPr lvl="1">
              <a:buClr>
                <a:schemeClr val="tx1"/>
              </a:buClr>
              <a:buSzPct val="125000"/>
            </a:pPr>
            <a:endParaRPr lang="en-CA" sz="1700" dirty="0"/>
          </a:p>
          <a:p>
            <a:pPr marL="342900" indent="-342900">
              <a:buClr>
                <a:srgbClr val="9A4E15"/>
              </a:buClr>
              <a:buSzPct val="125000"/>
              <a:buFont typeface="+mj-lt"/>
              <a:buAutoNum type="arabicPeriod"/>
            </a:pPr>
            <a:r>
              <a:rPr lang="en-CA" sz="1700" dirty="0"/>
              <a:t>Observe the people with developmental disabilities who you support to see what repetitive activities they prefer, and what their symptoms of sensory dysfunction might be.  Keep accurate records and share observations with an Occupational Therapist or Medical Doctor in order for them to plan a work-out sensory diet regime.</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People with developmental disabilities need patterns/order, organization and consistency/predictability to keep senses working properly.  Due to neurophysical irregularities (e.g. sensory dysfunction) always, always ask “Is their maladaptive behaviour to this experience, organizing their senses right now?”</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To ensure optimal sensory integration, absolutely no synthetic materials e.g. plastics, polyesters in shoes, clothes, carpets etc.  Use totally natural fibers to minimize risks of energy build up causing behavioural explosions.</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 Environmental toxins e.g. cell phone radiation, must be minimized.</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Whole Foods Nutrition is critical.</a:t>
            </a:r>
          </a:p>
          <a:p>
            <a:pPr marL="342900" indent="-342900">
              <a:buClr>
                <a:srgbClr val="9A4E15"/>
              </a:buClr>
              <a:buSzPct val="125000"/>
              <a:buFont typeface="+mj-lt"/>
              <a:buAutoNum type="arabicPeriod"/>
            </a:pPr>
            <a:endParaRPr lang="en-CA" sz="1700" dirty="0"/>
          </a:p>
          <a:p>
            <a:pPr marL="342900" indent="-342900">
              <a:buClr>
                <a:srgbClr val="9A4E15"/>
              </a:buClr>
              <a:buSzPct val="125000"/>
              <a:buFont typeface="+mj-lt"/>
              <a:buAutoNum type="arabicPeriod"/>
            </a:pPr>
            <a:r>
              <a:rPr lang="en-CA" sz="1700" dirty="0"/>
              <a:t>Consult a qualified Occupational Therapist for assessments and treatments.</a:t>
            </a:r>
          </a:p>
          <a:p>
            <a:pPr marL="342900" indent="-342900">
              <a:buClr>
                <a:srgbClr val="9A4E15"/>
              </a:buClr>
              <a:buSzPct val="125000"/>
              <a:buFont typeface="+mj-lt"/>
              <a:buAutoNum type="arabicPeriod"/>
            </a:pPr>
            <a:endParaRPr lang="en-CA" sz="1700" dirty="0"/>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21</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1" y="175413"/>
            <a:ext cx="11719833" cy="954107"/>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Essential Proprioception and Vestibular</a:t>
            </a:r>
          </a:p>
          <a:p>
            <a:pPr algn="ctr"/>
            <a:r>
              <a:rPr lang="en-CA" sz="2800" b="1" dirty="0">
                <a:solidFill>
                  <a:srgbClr val="9A4E15"/>
                </a:solidFill>
                <a:latin typeface="Arial Black" panose="020B0A04020102020204" pitchFamily="34" charset="0"/>
              </a:rPr>
              <a:t>Sensory Integration &amp; Processing Equipment &amp; Exercises  </a:t>
            </a:r>
            <a:endParaRPr lang="en-CA" sz="2800" dirty="0">
              <a:solidFill>
                <a:srgbClr val="9A4E15"/>
              </a:solidFill>
              <a:latin typeface="Arial Black" panose="020B0A04020102020204" pitchFamily="34" charset="0"/>
            </a:endParaRPr>
          </a:p>
        </p:txBody>
      </p:sp>
      <p:sp>
        <p:nvSpPr>
          <p:cNvPr id="5" name="TextBox 4"/>
          <p:cNvSpPr txBox="1"/>
          <p:nvPr/>
        </p:nvSpPr>
        <p:spPr>
          <a:xfrm>
            <a:off x="1217332" y="1290806"/>
            <a:ext cx="7459943" cy="5324535"/>
          </a:xfrm>
          <a:prstGeom prst="rect">
            <a:avLst/>
          </a:prstGeom>
          <a:noFill/>
        </p:spPr>
        <p:txBody>
          <a:bodyPr wrap="square" rtlCol="0">
            <a:spAutoFit/>
          </a:bodyPr>
          <a:lstStyle/>
          <a:p>
            <a:pPr marL="342900" indent="-342900">
              <a:buClr>
                <a:srgbClr val="9A4E15"/>
              </a:buClr>
              <a:buSzPct val="125000"/>
              <a:buFont typeface="+mj-lt"/>
              <a:buAutoNum type="arabicPeriod"/>
            </a:pPr>
            <a:r>
              <a:rPr lang="en-CA" sz="2000" dirty="0"/>
              <a:t>Mini-trampoline Workout.</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Trampoline and Medicine Ball Rebounding.</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Bosu Ball Exercise – ball catch, step-ups, and squats.   </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Weight Lifts (in gym).</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 Balance Beam – figure 8, toe to heel course.</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Vibrating Massage. </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CA" sz="2000" dirty="0"/>
              <a:t>Compression Vest.</a:t>
            </a:r>
          </a:p>
          <a:p>
            <a:pPr marL="342900" indent="-342900">
              <a:buClr>
                <a:srgbClr val="9A4E15"/>
              </a:buClr>
              <a:buSzPct val="125000"/>
              <a:buFont typeface="+mj-lt"/>
              <a:buAutoNum type="arabicPeriod"/>
            </a:pPr>
            <a:endParaRPr lang="en-CA" sz="2000" dirty="0"/>
          </a:p>
          <a:p>
            <a:pPr marL="342900" indent="-342900">
              <a:buClr>
                <a:srgbClr val="9A4E15"/>
              </a:buClr>
              <a:buSzPct val="125000"/>
              <a:buFont typeface="+mj-lt"/>
              <a:buAutoNum type="arabicPeriod"/>
            </a:pPr>
            <a:r>
              <a:rPr lang="en-US" sz="2000" dirty="0"/>
              <a:t>Weighted Blanket.</a:t>
            </a:r>
            <a:r>
              <a:rPr lang="en-CA" sz="2000" i="1" dirty="0"/>
              <a:t> </a:t>
            </a:r>
            <a:r>
              <a:rPr lang="en-CA" sz="2000" dirty="0"/>
              <a:t> </a:t>
            </a:r>
          </a:p>
          <a:p>
            <a:pPr marL="342900" indent="-342900">
              <a:buClr>
                <a:srgbClr val="9A4E15"/>
              </a:buClr>
              <a:buSzPct val="125000"/>
              <a:buFont typeface="+mj-lt"/>
              <a:buAutoNum type="arabicPeriod"/>
            </a:pPr>
            <a:endParaRPr lang="en-US" sz="2000" dirty="0"/>
          </a:p>
          <a:p>
            <a:pPr marL="342900" indent="-342900">
              <a:buClr>
                <a:srgbClr val="9A4E15"/>
              </a:buClr>
              <a:buSzPct val="125000"/>
              <a:buFont typeface="+mj-lt"/>
              <a:buAutoNum type="arabicPeriod"/>
            </a:pPr>
            <a:r>
              <a:rPr lang="en-US" sz="2000" dirty="0"/>
              <a:t>Wii and Xbox Balancing Exercises.</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22</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1" y="356388"/>
            <a:ext cx="11719833" cy="1384995"/>
          </a:xfrm>
          <a:prstGeom prst="rect">
            <a:avLst/>
          </a:prstGeom>
          <a:noFill/>
        </p:spPr>
        <p:txBody>
          <a:bodyPr wrap="square" rtlCol="0">
            <a:spAutoFit/>
          </a:bodyPr>
          <a:lstStyle/>
          <a:p>
            <a:pPr algn="ctr"/>
            <a:r>
              <a:rPr lang="en-CA" sz="2800" b="1" dirty="0">
                <a:solidFill>
                  <a:srgbClr val="9A4E15"/>
                </a:solidFill>
                <a:latin typeface="Arial Black" panose="020B0A04020102020204" pitchFamily="34" charset="0"/>
              </a:rPr>
              <a:t>Essential Proprioception and Vestibular</a:t>
            </a:r>
          </a:p>
          <a:p>
            <a:r>
              <a:rPr lang="en-CA" sz="2800" b="1" dirty="0">
                <a:solidFill>
                  <a:srgbClr val="9A4E15"/>
                </a:solidFill>
                <a:latin typeface="Arial Black" panose="020B0A04020102020204" pitchFamily="34" charset="0"/>
              </a:rPr>
              <a:t>  Sensory Integration &amp; Processing Equipment &amp; Exercises</a:t>
            </a:r>
          </a:p>
          <a:p>
            <a:pPr algn="ctr"/>
            <a:r>
              <a:rPr lang="en-US" sz="2800" b="1" dirty="0">
                <a:solidFill>
                  <a:srgbClr val="9A4E15"/>
                </a:solidFill>
                <a:latin typeface="Arial Black" panose="020B0A04020102020204" pitchFamily="34" charset="0"/>
              </a:rPr>
              <a:t>(continued)</a:t>
            </a:r>
            <a:endParaRPr lang="en-CA" sz="2800" dirty="0">
              <a:solidFill>
                <a:srgbClr val="9A4E15"/>
              </a:solidFill>
              <a:latin typeface="Arial Black" panose="020B0A04020102020204" pitchFamily="34" charset="0"/>
            </a:endParaRPr>
          </a:p>
        </p:txBody>
      </p:sp>
      <p:sp>
        <p:nvSpPr>
          <p:cNvPr id="5" name="TextBox 4"/>
          <p:cNvSpPr txBox="1"/>
          <p:nvPr/>
        </p:nvSpPr>
        <p:spPr>
          <a:xfrm>
            <a:off x="1226858" y="1619249"/>
            <a:ext cx="6821768" cy="4093428"/>
          </a:xfrm>
          <a:prstGeom prst="rect">
            <a:avLst/>
          </a:prstGeom>
          <a:noFill/>
        </p:spPr>
        <p:txBody>
          <a:bodyPr wrap="square" rtlCol="0">
            <a:spAutoFit/>
          </a:bodyPr>
          <a:lstStyle/>
          <a:p>
            <a:pPr marL="457200" indent="-457200">
              <a:buClr>
                <a:srgbClr val="9A4E15"/>
              </a:buClr>
              <a:buSzPct val="125000"/>
            </a:pPr>
            <a:endParaRPr lang="en-CA" sz="2000" dirty="0"/>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US" sz="2000" dirty="0"/>
              <a:t>  Sensory Regulator Proprioception Exercises.</a:t>
            </a:r>
            <a:endParaRPr lang="en-CA" sz="2000" dirty="0"/>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Stabilization Ball Exercises.  </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Elliptical Cushion.</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Treadmill (cardio).</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Stair Stepper (cardio).</a:t>
            </a:r>
          </a:p>
          <a:p>
            <a:pPr marL="342900" indent="-342900">
              <a:buClr>
                <a:srgbClr val="9A4E15"/>
              </a:buClr>
              <a:buSzPct val="125000"/>
              <a:buFont typeface="+mj-lt"/>
              <a:buAutoNum type="arabicPeriod" startAt="10"/>
            </a:pPr>
            <a:endParaRPr lang="en-CA" sz="2000" dirty="0"/>
          </a:p>
          <a:p>
            <a:pPr marL="342900" indent="-342900">
              <a:buClr>
                <a:srgbClr val="9A4E15"/>
              </a:buClr>
              <a:buSzPct val="125000"/>
              <a:buFont typeface="+mj-lt"/>
              <a:buAutoNum type="arabicPeriod" startAt="10"/>
            </a:pPr>
            <a:r>
              <a:rPr lang="en-CA" sz="2000" dirty="0"/>
              <a:t>  Elliptical (cardio).</a:t>
            </a:r>
          </a:p>
        </p:txBody>
      </p:sp>
      <p:sp>
        <p:nvSpPr>
          <p:cNvPr id="7" name="Slide Number Placeholder 6"/>
          <p:cNvSpPr>
            <a:spLocks noGrp="1"/>
          </p:cNvSpPr>
          <p:nvPr>
            <p:ph type="sldNum" sz="quarter" idx="12"/>
          </p:nvPr>
        </p:nvSpPr>
        <p:spPr/>
        <p:txBody>
          <a:bodyPr/>
          <a:lstStyle/>
          <a:p>
            <a:fld id="{5B813401-6721-4377-B494-6B7F69AD44BE}" type="slidenum">
              <a:rPr lang="en-CA" sz="2000" smtClean="0"/>
              <a:pPr/>
              <a:t>23</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429199"/>
            <a:ext cx="11523306" cy="923330"/>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Useful Equipment</a:t>
            </a:r>
            <a:endParaRPr lang="en-CA" sz="3000" dirty="0">
              <a:solidFill>
                <a:srgbClr val="9A4E15"/>
              </a:solidFill>
              <a:latin typeface="Arial Black" panose="020B0A04020102020204" pitchFamily="34" charset="0"/>
            </a:endParaRPr>
          </a:p>
          <a:p>
            <a:pPr algn="ctr"/>
            <a:r>
              <a:rPr lang="en-CA" sz="2400" b="1" dirty="0"/>
              <a:t>Examples of Equipment for Sensory Integration and Brain Coherence Exercise</a:t>
            </a:r>
            <a:endParaRPr lang="en-CA"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7021" y="1476297"/>
            <a:ext cx="6677957" cy="5249008"/>
          </a:xfrm>
          <a:prstGeom prst="rect">
            <a:avLst/>
          </a:prstGeom>
        </p:spPr>
      </p:pic>
      <p:sp>
        <p:nvSpPr>
          <p:cNvPr id="7" name="Slide Number Placeholder 6"/>
          <p:cNvSpPr>
            <a:spLocks noGrp="1"/>
          </p:cNvSpPr>
          <p:nvPr>
            <p:ph type="sldNum" sz="quarter" idx="12"/>
          </p:nvPr>
        </p:nvSpPr>
        <p:spPr/>
        <p:txBody>
          <a:bodyPr/>
          <a:lstStyle/>
          <a:p>
            <a:fld id="{5B813401-6721-4377-B494-6B7F69AD44BE}" type="slidenum">
              <a:rPr lang="en-CA" sz="2000" smtClean="0"/>
              <a:pPr/>
              <a:t>24</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195942" y="429199"/>
            <a:ext cx="11523306" cy="923330"/>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Useful Equipment</a:t>
            </a:r>
            <a:endParaRPr lang="en-CA" sz="3000" dirty="0">
              <a:solidFill>
                <a:srgbClr val="9A4E15"/>
              </a:solidFill>
              <a:latin typeface="Arial Black" panose="020B0A04020102020204" pitchFamily="34" charset="0"/>
            </a:endParaRPr>
          </a:p>
          <a:p>
            <a:pPr algn="ctr"/>
            <a:r>
              <a:rPr lang="en-CA" sz="2400" b="1" dirty="0"/>
              <a:t>Examples of Equipment for Sensory Integration and Brain Coherence Exercise</a:t>
            </a:r>
            <a:endParaRPr lang="en-CA"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6521" y="1476306"/>
            <a:ext cx="6858957" cy="5249008"/>
          </a:xfrm>
          <a:prstGeom prst="rect">
            <a:avLst/>
          </a:prstGeom>
        </p:spPr>
      </p:pic>
      <p:sp>
        <p:nvSpPr>
          <p:cNvPr id="7" name="Slide Number Placeholder 6"/>
          <p:cNvSpPr>
            <a:spLocks noGrp="1"/>
          </p:cNvSpPr>
          <p:nvPr>
            <p:ph type="sldNum" sz="quarter" idx="12"/>
          </p:nvPr>
        </p:nvSpPr>
        <p:spPr/>
        <p:txBody>
          <a:bodyPr/>
          <a:lstStyle/>
          <a:p>
            <a:fld id="{5B813401-6721-4377-B494-6B7F69AD44BE}" type="slidenum">
              <a:rPr lang="en-CA" sz="2000" smtClean="0"/>
              <a:pPr/>
              <a:t>25</a:t>
            </a:fld>
            <a:endParaRPr lang="en-CA" sz="2000" dirty="0"/>
          </a:p>
        </p:txBody>
      </p:sp>
    </p:spTree>
    <p:extLst>
      <p:ext uri="{BB962C8B-B14F-4D97-AF65-F5344CB8AC3E}">
        <p14:creationId xmlns:p14="http://schemas.microsoft.com/office/powerpoint/2010/main" val="359693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5262979"/>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Traditional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t>
            </a:r>
            <a:r>
              <a:rPr lang="en-US" sz="1400" b="1" i="1" dirty="0" err="1">
                <a:latin typeface="Arial Narrow" panose="020B0606020202030204" pitchFamily="34" charset="0"/>
              </a:rPr>
              <a:t>Behavioural</a:t>
            </a:r>
            <a:endParaRPr lang="en-US" sz="1400" b="1" i="1" dirty="0">
              <a:latin typeface="Arial Narrow" panose="020B0606020202030204" pitchFamily="34" charset="0"/>
            </a:endParaRP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Kindness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Intervention</a:t>
            </a:r>
          </a:p>
          <a:p>
            <a:pPr algn="ctr"/>
            <a:r>
              <a:rPr lang="en-CA" sz="1400" b="1" i="1" dirty="0">
                <a:latin typeface="Arial Narrow" panose="020B0606020202030204" pitchFamily="34" charset="0"/>
              </a:rPr>
              <a:t>Process</a:t>
            </a: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29664"/>
            <a:ext cx="1500872" cy="1116155"/>
          </a:xfrm>
          <a:prstGeom prst="rect">
            <a:avLst/>
          </a:prstGeom>
        </p:spPr>
      </p:pic>
      <p:sp>
        <p:nvSpPr>
          <p:cNvPr id="26" name="Slide Number Placeholder 2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3</a:t>
            </a:fld>
            <a:endParaRPr lang="en-CA" sz="2000" dirty="0">
              <a:solidFill>
                <a:prstClr val="black">
                  <a:tint val="75000"/>
                </a:prstClr>
              </a:solidFill>
            </a:endParaRPr>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Behaviours</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b="1" dirty="0"/>
              <a:t>means that</a:t>
            </a:r>
          </a:p>
          <a:p>
            <a:pPr algn="ctr"/>
            <a:r>
              <a:rPr lang="en-CA" sz="1600" b="1" dirty="0"/>
              <a:t>people, objects and places can be:</a:t>
            </a:r>
          </a:p>
          <a:p>
            <a:r>
              <a:rPr lang="en-CA" sz="1600" b="1" dirty="0"/>
              <a:t> e.g.	</a:t>
            </a:r>
          </a:p>
          <a:p>
            <a:pPr lvl="1">
              <a:lnSpc>
                <a:spcPct val="150000"/>
              </a:lnSpc>
              <a:buFont typeface="Arial" pitchFamily="34" charset="0"/>
              <a:buChar char="•"/>
            </a:pPr>
            <a:r>
              <a:rPr lang="en-CA" sz="1600" b="1" dirty="0"/>
              <a:t>    too loud</a:t>
            </a:r>
          </a:p>
          <a:p>
            <a:pPr lvl="1">
              <a:lnSpc>
                <a:spcPct val="150000"/>
              </a:lnSpc>
              <a:buFont typeface="Arial" pitchFamily="34" charset="0"/>
              <a:buChar char="•"/>
            </a:pPr>
            <a:r>
              <a:rPr lang="en-CA" sz="1600" b="1" dirty="0"/>
              <a:t>    too fast</a:t>
            </a:r>
          </a:p>
          <a:p>
            <a:pPr lvl="1">
              <a:lnSpc>
                <a:spcPct val="150000"/>
              </a:lnSpc>
              <a:buFont typeface="Arial" pitchFamily="34" charset="0"/>
              <a:buChar char="•"/>
            </a:pPr>
            <a:r>
              <a:rPr lang="en-CA" sz="1600" b="1" dirty="0"/>
              <a:t>    too scratchy</a:t>
            </a:r>
          </a:p>
          <a:p>
            <a:pPr lvl="1">
              <a:lnSpc>
                <a:spcPct val="150000"/>
              </a:lnSpc>
              <a:buFont typeface="Arial" pitchFamily="34" charset="0"/>
              <a:buChar char="•"/>
            </a:pPr>
            <a:r>
              <a:rPr lang="en-CA" sz="1600" b="1" dirty="0"/>
              <a:t>    too tight</a:t>
            </a:r>
          </a:p>
          <a:p>
            <a:pPr lvl="1">
              <a:lnSpc>
                <a:spcPct val="150000"/>
              </a:lnSpc>
              <a:buFont typeface="Arial" pitchFamily="34" charset="0"/>
              <a:buChar char="•"/>
            </a:pPr>
            <a:r>
              <a:rPr lang="en-CA" sz="1600" b="1" dirty="0"/>
              <a:t>    too bright</a:t>
            </a:r>
          </a:p>
          <a:p>
            <a:pPr lvl="1">
              <a:lnSpc>
                <a:spcPct val="150000"/>
              </a:lnSpc>
              <a:buFont typeface="Arial" pitchFamily="34" charset="0"/>
              <a:buChar char="•"/>
            </a:pPr>
            <a:r>
              <a:rPr lang="en-CA" sz="1600" b="1" dirty="0"/>
              <a:t>    too off balance</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endParaRPr lang="en-CA" dirty="0">
              <a:solidFill>
                <a:schemeClr val="bg1"/>
              </a:solidFill>
            </a:endParaRPr>
          </a:p>
          <a:p>
            <a:pPr>
              <a:lnSpc>
                <a:spcPct val="150000"/>
              </a:lnSpc>
            </a:pPr>
            <a:endParaRPr lang="en-CA" sz="1600"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indent="-285750">
              <a:lnSpc>
                <a:spcPct val="150000"/>
              </a:lnSpc>
              <a:buFont typeface="Arial" panose="020B0604020202020204" pitchFamily="34" charset="0"/>
              <a:buChar char="•"/>
            </a:pPr>
            <a:r>
              <a:rPr lang="en-CA" sz="1600" b="1"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2000" smtClean="0"/>
              <a:pPr/>
              <a:t>4</a:t>
            </a:fld>
            <a:endParaRPr lang="en-CA" sz="20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Behaviours</a:t>
            </a:r>
            <a:endParaRPr lang="en-CA" sz="3000" dirty="0">
              <a:solidFill>
                <a:srgbClr val="9A4E15"/>
              </a:solidFill>
              <a:latin typeface="Arial Black" panose="020B0A04020102020204" pitchFamily="34" charset="0"/>
            </a:endParaRPr>
          </a:p>
        </p:txBody>
      </p:sp>
      <p:sp>
        <p:nvSpPr>
          <p:cNvPr id="10" name="TextBox 9"/>
          <p:cNvSpPr txBox="1"/>
          <p:nvPr/>
        </p:nvSpPr>
        <p:spPr>
          <a:xfrm>
            <a:off x="1185185" y="2004332"/>
            <a:ext cx="2397967" cy="4062651"/>
          </a:xfrm>
          <a:prstGeom prst="rect">
            <a:avLst/>
          </a:prstGeom>
          <a:noFill/>
        </p:spPr>
        <p:txBody>
          <a:bodyPr wrap="square" rtlCol="0">
            <a:spAutoFit/>
          </a:bodyPr>
          <a:lstStyle/>
          <a:p>
            <a:pPr algn="ctr"/>
            <a:r>
              <a:rPr lang="en-CA" b="1" dirty="0"/>
              <a:t>Hypoactive Senses</a:t>
            </a:r>
          </a:p>
          <a:p>
            <a:pPr algn="ctr"/>
            <a:r>
              <a:rPr lang="en-CA" sz="1600" b="1" dirty="0"/>
              <a:t>means that</a:t>
            </a:r>
          </a:p>
          <a:p>
            <a:pPr algn="ctr"/>
            <a:r>
              <a:rPr lang="en-CA" sz="1600" b="1" dirty="0"/>
              <a:t>people, objects and places can be:</a:t>
            </a:r>
          </a:p>
          <a:p>
            <a:pPr>
              <a:lnSpc>
                <a:spcPct val="150000"/>
              </a:lnSpc>
            </a:pPr>
            <a:r>
              <a:rPr lang="en-CA" sz="1600" b="1" dirty="0"/>
              <a:t>e.g.	</a:t>
            </a:r>
          </a:p>
          <a:p>
            <a:pPr lvl="1">
              <a:lnSpc>
                <a:spcPct val="150000"/>
              </a:lnSpc>
              <a:buFont typeface="Arial" pitchFamily="34" charset="0"/>
              <a:buChar char="•"/>
            </a:pPr>
            <a:r>
              <a:rPr lang="en-CA" sz="1600" b="1" dirty="0"/>
              <a:t>    too quiet</a:t>
            </a:r>
          </a:p>
          <a:p>
            <a:pPr lvl="1">
              <a:lnSpc>
                <a:spcPct val="150000"/>
              </a:lnSpc>
              <a:buFont typeface="Arial" pitchFamily="34" charset="0"/>
              <a:buChar char="•"/>
            </a:pPr>
            <a:r>
              <a:rPr lang="en-CA" sz="1600" b="1" dirty="0"/>
              <a:t>    too slow</a:t>
            </a:r>
          </a:p>
          <a:p>
            <a:pPr lvl="1">
              <a:lnSpc>
                <a:spcPct val="150000"/>
              </a:lnSpc>
              <a:buFont typeface="Arial" pitchFamily="34" charset="0"/>
              <a:buChar char="•"/>
            </a:pPr>
            <a:r>
              <a:rPr lang="en-CA" sz="1600" b="1" dirty="0"/>
              <a:t>    too dark</a:t>
            </a:r>
          </a:p>
          <a:p>
            <a:pPr lvl="1">
              <a:lnSpc>
                <a:spcPct val="150000"/>
              </a:lnSpc>
              <a:buFont typeface="Arial" pitchFamily="34" charset="0"/>
              <a:buChar char="•"/>
            </a:pPr>
            <a:r>
              <a:rPr lang="en-CA" sz="1600" b="1" dirty="0"/>
              <a:t>    too loose</a:t>
            </a:r>
          </a:p>
          <a:p>
            <a:pPr lvl="1">
              <a:lnSpc>
                <a:spcPct val="150000"/>
              </a:lnSpc>
              <a:buFont typeface="Arial" pitchFamily="34" charset="0"/>
              <a:buChar char="•"/>
            </a:pPr>
            <a:r>
              <a:rPr lang="en-CA" sz="1600" b="1" dirty="0"/>
              <a:t>    too tickly</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endParaRPr lang="en-CA"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low energy</a:t>
            </a:r>
          </a:p>
          <a:p>
            <a:pPr marL="285750" lvl="0" indent="-285750">
              <a:lnSpc>
                <a:spcPct val="150000"/>
              </a:lnSpc>
              <a:buFont typeface="Arial" panose="020B0604020202020204" pitchFamily="34" charset="0"/>
              <a:buChar char="•"/>
            </a:pPr>
            <a:r>
              <a:rPr lang="en-CA" sz="1600" b="1" dirty="0">
                <a:solidFill>
                  <a:schemeClr val="bg1"/>
                </a:solidFill>
              </a:rPr>
              <a:t>low motivation</a:t>
            </a:r>
          </a:p>
          <a:p>
            <a:pPr marL="285750" lvl="0" indent="-285750">
              <a:lnSpc>
                <a:spcPct val="150000"/>
              </a:lnSpc>
              <a:buFont typeface="Arial" panose="020B0604020202020204" pitchFamily="34" charset="0"/>
              <a:buChar char="•"/>
            </a:pPr>
            <a:r>
              <a:rPr lang="en-CA" sz="1600" b="1" dirty="0">
                <a:solidFill>
                  <a:schemeClr val="bg1"/>
                </a:solidFill>
              </a:rPr>
              <a:t>quiet/withdrawn</a:t>
            </a:r>
          </a:p>
          <a:p>
            <a:pPr marL="285750" lvl="0" indent="-285750">
              <a:lnSpc>
                <a:spcPct val="150000"/>
              </a:lnSpc>
            </a:pPr>
            <a:r>
              <a:rPr lang="en-CA" sz="1600" b="1" i="1" dirty="0">
                <a:solidFill>
                  <a:schemeClr val="bg1"/>
                </a:solidFill>
              </a:rPr>
              <a:t>Eventually </a:t>
            </a:r>
            <a:r>
              <a:rPr lang="en-CA" sz="1600" b="1" dirty="0">
                <a:solidFill>
                  <a:schemeClr val="bg1"/>
                </a:solidFill>
              </a:rPr>
              <a:t>-  </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lvl="0" indent="-285750">
              <a:lnSpc>
                <a:spcPct val="150000"/>
              </a:lnSpc>
              <a:buFont typeface="Arial" panose="020B0604020202020204" pitchFamily="34" charset="0"/>
              <a:buChar char="•"/>
            </a:pPr>
            <a:r>
              <a:rPr lang="en-CA" sz="1600" b="1" dirty="0">
                <a:solidFill>
                  <a:schemeClr val="bg1"/>
                </a:solidFill>
              </a:rPr>
              <a:t>Injury to self or others</a:t>
            </a:r>
          </a:p>
          <a:p>
            <a:pPr marL="285750" lvl="0" indent="-285750">
              <a:lnSpc>
                <a:spcPct val="150000"/>
              </a:lnSpc>
              <a:buFont typeface="Arial" panose="020B0604020202020204" pitchFamily="34" charset="0"/>
              <a:buChar char="•"/>
            </a:pPr>
            <a:endParaRPr lang="en-CA" sz="1600" b="1"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2000" smtClean="0"/>
              <a:pPr/>
              <a:t>5</a:t>
            </a:fld>
            <a:endParaRPr lang="en-CA" sz="20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73020" y="2360279"/>
            <a:ext cx="11005751" cy="1815882"/>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People with autism and other developmental disabilities are at a much higher risk of having sensory integration problems (approximately 80%  of this population have sensory integration problems).</a:t>
            </a:r>
          </a:p>
          <a:p>
            <a:pPr marL="342900" indent="-342900">
              <a:buClr>
                <a:srgbClr val="9A4E15"/>
              </a:buClr>
              <a:buSzPct val="125000"/>
            </a:pPr>
            <a:endParaRPr lang="en-CA" sz="2800" dirty="0"/>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6</a:t>
            </a:fld>
            <a:endParaRPr lang="en-CA" sz="2000" dirty="0"/>
          </a:p>
        </p:txBody>
      </p:sp>
      <p:sp>
        <p:nvSpPr>
          <p:cNvPr id="7" name="TextBox 6"/>
          <p:cNvSpPr txBox="1"/>
          <p:nvPr/>
        </p:nvSpPr>
        <p:spPr>
          <a:xfrm>
            <a:off x="335902" y="72652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a:t>
            </a:r>
            <a:endParaRPr lang="en-CA" sz="36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82545" y="1445879"/>
            <a:ext cx="11005751" cy="4401205"/>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b="1" dirty="0"/>
              <a:t>Startle Response</a:t>
            </a:r>
            <a:br>
              <a:rPr lang="en-CA" sz="2800" dirty="0"/>
            </a:br>
            <a:r>
              <a:rPr lang="en-CA" sz="2800" dirty="0"/>
              <a:t>A majority of people with developmental disabilities </a:t>
            </a:r>
            <a:r>
              <a:rPr lang="en-CA" sz="2800" b="1" dirty="0"/>
              <a:t>startle much more readily </a:t>
            </a:r>
            <a:r>
              <a:rPr lang="en-CA" sz="2800" dirty="0"/>
              <a:t>due in part to hyperactive hearing (the inner ear does not form properly).  They also startle for up to 1 hour versus 5-10 seconds for neurotypical individuals.</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
            </a:pPr>
            <a:r>
              <a:rPr lang="en-CA" sz="2800" b="1" dirty="0"/>
              <a:t>Senses must all be working together </a:t>
            </a:r>
            <a:r>
              <a:rPr lang="en-CA" sz="2800" dirty="0"/>
              <a:t>i.e. be integrated.  If they              are not, several of the person’s senses can react to over            stimulation e.g. a startle often makes light seem 5 times                    brighter and noises 5 times louder.</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7</a:t>
            </a:fld>
            <a:endParaRPr lang="en-CA" sz="2000" dirty="0"/>
          </a:p>
        </p:txBody>
      </p:sp>
      <p:sp>
        <p:nvSpPr>
          <p:cNvPr id="7" name="TextBox 6"/>
          <p:cNvSpPr txBox="1"/>
          <p:nvPr/>
        </p:nvSpPr>
        <p:spPr>
          <a:xfrm>
            <a:off x="354952" y="55507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16118" y="2242516"/>
            <a:ext cx="11005751" cy="2492990"/>
          </a:xfrm>
          <a:prstGeom prst="rect">
            <a:avLst/>
          </a:prstGeom>
          <a:noFill/>
        </p:spPr>
        <p:txBody>
          <a:bodyPr wrap="square" rtlCol="0">
            <a:spAutoFit/>
          </a:bodyPr>
          <a:lstStyle/>
          <a:p>
            <a:pPr marL="457200" indent="-457200">
              <a:buClr>
                <a:srgbClr val="9A4E15"/>
              </a:buClr>
              <a:buSzPct val="125000"/>
              <a:buFont typeface="Wingdings" pitchFamily="2" charset="2"/>
              <a:buChar char="§"/>
            </a:pPr>
            <a:r>
              <a:rPr lang="en-CA" sz="2400" dirty="0"/>
              <a:t>A high percentage of challenging behaviours such as aggression or self harm are caused by sensory problems (reference Aggression to Calming).</a:t>
            </a:r>
            <a:br>
              <a:rPr lang="en-CA" sz="2400" dirty="0"/>
            </a:br>
            <a:endParaRPr lang="en-CA" sz="1200" dirty="0"/>
          </a:p>
          <a:p>
            <a:pPr marL="457200" indent="-457200">
              <a:buClr>
                <a:srgbClr val="9A4E15"/>
              </a:buClr>
              <a:buSzPct val="125000"/>
            </a:pPr>
            <a:r>
              <a:rPr lang="en-CA" sz="2400" dirty="0"/>
              <a:t>	A high percentage of these challenging behaviours can be prevented and deescalated with sensory interventions to improve sensory processing (in the moment) and sensory integration. </a:t>
            </a:r>
          </a:p>
          <a:p>
            <a:pPr marL="457200" indent="-457200">
              <a:buClr>
                <a:srgbClr val="9A4E15"/>
              </a:buClr>
              <a:buSzPct val="125000"/>
            </a:pPr>
            <a:endParaRPr lang="en-CA" sz="2400" dirty="0"/>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8</a:t>
            </a:fld>
            <a:endParaRPr lang="en-CA" sz="2000" dirty="0"/>
          </a:p>
        </p:txBody>
      </p:sp>
      <p:sp>
        <p:nvSpPr>
          <p:cNvPr id="7" name="TextBox 6"/>
          <p:cNvSpPr txBox="1"/>
          <p:nvPr/>
        </p:nvSpPr>
        <p:spPr>
          <a:xfrm>
            <a:off x="364477" y="831302"/>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32398"/>
            <a:ext cx="1500872" cy="1116155"/>
          </a:xfrm>
          <a:prstGeom prst="rect">
            <a:avLst/>
          </a:prstGeom>
        </p:spPr>
      </p:pic>
      <p:sp>
        <p:nvSpPr>
          <p:cNvPr id="4" name="TextBox 3"/>
          <p:cNvSpPr txBox="1"/>
          <p:nvPr/>
        </p:nvSpPr>
        <p:spPr>
          <a:xfrm>
            <a:off x="606593" y="1680541"/>
            <a:ext cx="11005751" cy="4154984"/>
          </a:xfrm>
          <a:prstGeom prst="rect">
            <a:avLst/>
          </a:prstGeom>
          <a:noFill/>
        </p:spPr>
        <p:txBody>
          <a:bodyPr wrap="square" rtlCol="0">
            <a:spAutoFit/>
          </a:bodyPr>
          <a:lstStyle/>
          <a:p>
            <a:pPr marL="457200" indent="-457200">
              <a:buClr>
                <a:srgbClr val="9A4E15"/>
              </a:buClr>
              <a:buSzPct val="125000"/>
              <a:buFont typeface="Wingdings" pitchFamily="2" charset="2"/>
              <a:buChar char="§"/>
            </a:pPr>
            <a:r>
              <a:rPr lang="en-CA" sz="2400" dirty="0"/>
              <a:t>A person’s preferred stimulating activities are often clues leading to what need they are trying to meet and how best to meet that need.  Encourage safe self stimulation and add a well balanced, prescribed (by Occupational Therapist if possible) daily sensory diet (reference below). </a:t>
            </a:r>
          </a:p>
          <a:p>
            <a:pPr marL="457200" indent="-457200">
              <a:buClr>
                <a:srgbClr val="9A4E15"/>
              </a:buClr>
              <a:buSzPct val="125000"/>
              <a:buFont typeface="Wingdings" pitchFamily="2" charset="2"/>
              <a:buChar char="§"/>
            </a:pPr>
            <a:endParaRPr lang="en-CA" sz="2400" dirty="0"/>
          </a:p>
          <a:p>
            <a:pPr marL="457200" indent="-457200">
              <a:buClr>
                <a:srgbClr val="9A4E15"/>
              </a:buClr>
              <a:buSzPct val="125000"/>
              <a:buFont typeface="Wingdings" pitchFamily="2" charset="2"/>
              <a:buChar char="§"/>
            </a:pPr>
            <a:r>
              <a:rPr lang="en-CA" sz="2400" dirty="0"/>
              <a:t>Occupational Therapists who are trained and certified in Sensory Integration methods are the best qualified to assess and plan interventions and                     daily sensory diets.</a:t>
            </a:r>
          </a:p>
          <a:p>
            <a:pPr marL="457200" indent="-457200">
              <a:buClr>
                <a:srgbClr val="9A4E15"/>
              </a:buClr>
              <a:buSzPct val="125000"/>
              <a:buFont typeface="Wingdings" pitchFamily="2" charset="2"/>
              <a:buChar char="§"/>
            </a:pPr>
            <a:endParaRPr lang="en-CA" sz="2400" dirty="0"/>
          </a:p>
          <a:p>
            <a:pPr marL="457200" indent="-457200">
              <a:buClr>
                <a:srgbClr val="9A4E15"/>
              </a:buClr>
              <a:buSzPct val="125000"/>
              <a:buFont typeface="Wingdings" pitchFamily="2" charset="2"/>
              <a:buChar char="§"/>
            </a:pPr>
            <a:r>
              <a:rPr lang="en-CA" sz="2400" dirty="0"/>
              <a:t>The following are examples of typical sensory processes that are                                      more often problematic for people with developmental disabilities.</a:t>
            </a:r>
          </a:p>
        </p:txBody>
      </p:sp>
      <p:sp>
        <p:nvSpPr>
          <p:cNvPr id="5" name="Slide Number Placeholder 4"/>
          <p:cNvSpPr>
            <a:spLocks noGrp="1"/>
          </p:cNvSpPr>
          <p:nvPr>
            <p:ph type="sldNum" sz="quarter" idx="12"/>
          </p:nvPr>
        </p:nvSpPr>
        <p:spPr/>
        <p:txBody>
          <a:bodyPr/>
          <a:lstStyle/>
          <a:p>
            <a:fld id="{5B813401-6721-4377-B494-6B7F69AD44BE}" type="slidenum">
              <a:rPr lang="en-CA" sz="2000" smtClean="0"/>
              <a:pPr/>
              <a:t>9</a:t>
            </a:fld>
            <a:endParaRPr lang="en-CA" sz="2000" dirty="0"/>
          </a:p>
        </p:txBody>
      </p:sp>
      <p:sp>
        <p:nvSpPr>
          <p:cNvPr id="7" name="TextBox 6"/>
          <p:cNvSpPr txBox="1"/>
          <p:nvPr/>
        </p:nvSpPr>
        <p:spPr>
          <a:xfrm>
            <a:off x="354952" y="555077"/>
            <a:ext cx="11523306"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Prevalence of Sensory Problems </a:t>
            </a:r>
            <a:r>
              <a:rPr lang="en-CA" sz="2800" b="1" dirty="0">
                <a:solidFill>
                  <a:srgbClr val="9A4E15"/>
                </a:solidFill>
                <a:latin typeface="Arial Black" panose="020B0A04020102020204" pitchFamily="34" charset="0"/>
              </a:rPr>
              <a:t>(cont’d)</a:t>
            </a:r>
            <a:endParaRPr lang="en-CA" sz="2800" dirty="0">
              <a:solidFill>
                <a:srgbClr val="9A4E15"/>
              </a:solidFill>
              <a:latin typeface="Arial Black" panose="020B0A04020102020204" pitchFamily="34" charset="0"/>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9593</TotalTime>
  <Words>2064</Words>
  <Application>Microsoft Office PowerPoint</Application>
  <PresentationFormat>Widescreen</PresentationFormat>
  <Paragraphs>335</Paragraphs>
  <Slides>25</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Arial Black</vt:lpstr>
      <vt:lpstr>Arial Narrow</vt:lpstr>
      <vt:lpstr>Calibri</vt:lpstr>
      <vt:lpstr>Calibri Light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118</cp:revision>
  <dcterms:created xsi:type="dcterms:W3CDTF">2014-10-16T15:01:24Z</dcterms:created>
  <dcterms:modified xsi:type="dcterms:W3CDTF">2025-09-15T23:20:06Z</dcterms:modified>
</cp:coreProperties>
</file>