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9"/>
  </p:notesMasterIdLst>
  <p:handoutMasterIdLst>
    <p:handoutMasterId r:id="rId90"/>
  </p:handoutMasterIdLst>
  <p:sldIdLst>
    <p:sldId id="633" r:id="rId2"/>
    <p:sldId id="1415" r:id="rId3"/>
    <p:sldId id="1347" r:id="rId4"/>
    <p:sldId id="1349" r:id="rId5"/>
    <p:sldId id="1600" r:id="rId6"/>
    <p:sldId id="267" r:id="rId7"/>
    <p:sldId id="268" r:id="rId8"/>
    <p:sldId id="1493" r:id="rId9"/>
    <p:sldId id="1552" r:id="rId10"/>
    <p:sldId id="1456" r:id="rId11"/>
    <p:sldId id="1477" r:id="rId12"/>
    <p:sldId id="1278" r:id="rId13"/>
    <p:sldId id="1353" r:id="rId14"/>
    <p:sldId id="1355" r:id="rId15"/>
    <p:sldId id="1357" r:id="rId16"/>
    <p:sldId id="1312" r:id="rId17"/>
    <p:sldId id="1313" r:id="rId18"/>
    <p:sldId id="1314" r:id="rId19"/>
    <p:sldId id="1315" r:id="rId20"/>
    <p:sldId id="1451" r:id="rId21"/>
    <p:sldId id="301" r:id="rId22"/>
    <p:sldId id="1508" r:id="rId23"/>
    <p:sldId id="406" r:id="rId24"/>
    <p:sldId id="264" r:id="rId25"/>
    <p:sldId id="265" r:id="rId26"/>
    <p:sldId id="276" r:id="rId27"/>
    <p:sldId id="418" r:id="rId28"/>
    <p:sldId id="274" r:id="rId29"/>
    <p:sldId id="523" r:id="rId30"/>
    <p:sldId id="412" r:id="rId31"/>
    <p:sldId id="415" r:id="rId32"/>
    <p:sldId id="1289" r:id="rId33"/>
    <p:sldId id="1293" r:id="rId34"/>
    <p:sldId id="1294" r:id="rId35"/>
    <p:sldId id="1296" r:id="rId36"/>
    <p:sldId id="1130" r:id="rId37"/>
    <p:sldId id="1131" r:id="rId38"/>
    <p:sldId id="1134" r:id="rId39"/>
    <p:sldId id="783" r:id="rId40"/>
    <p:sldId id="409" r:id="rId41"/>
    <p:sldId id="1585" r:id="rId42"/>
    <p:sldId id="281" r:id="rId43"/>
    <p:sldId id="1590" r:id="rId44"/>
    <p:sldId id="1458" r:id="rId45"/>
    <p:sldId id="1601" r:id="rId46"/>
    <p:sldId id="1460" r:id="rId47"/>
    <p:sldId id="1573" r:id="rId48"/>
    <p:sldId id="1461" r:id="rId49"/>
    <p:sldId id="1457" r:id="rId50"/>
    <p:sldId id="1602" r:id="rId51"/>
    <p:sldId id="1603" r:id="rId52"/>
    <p:sldId id="1583" r:id="rId53"/>
    <p:sldId id="279" r:id="rId54"/>
    <p:sldId id="1604" r:id="rId55"/>
    <p:sldId id="1605" r:id="rId56"/>
    <p:sldId id="1606" r:id="rId57"/>
    <p:sldId id="1483" r:id="rId58"/>
    <p:sldId id="938" r:id="rId59"/>
    <p:sldId id="944" r:id="rId60"/>
    <p:sldId id="1392" r:id="rId61"/>
    <p:sldId id="1334" r:id="rId62"/>
    <p:sldId id="1168" r:id="rId63"/>
    <p:sldId id="1180" r:id="rId64"/>
    <p:sldId id="1183" r:id="rId65"/>
    <p:sldId id="1040" r:id="rId66"/>
    <p:sldId id="1361" r:id="rId67"/>
    <p:sldId id="1609" r:id="rId68"/>
    <p:sldId id="1607" r:id="rId69"/>
    <p:sldId id="1608" r:id="rId70"/>
    <p:sldId id="1610" r:id="rId71"/>
    <p:sldId id="1611" r:id="rId72"/>
    <p:sldId id="1365" r:id="rId73"/>
    <p:sldId id="1367" r:id="rId74"/>
    <p:sldId id="1369" r:id="rId75"/>
    <p:sldId id="1382" r:id="rId76"/>
    <p:sldId id="1194" r:id="rId77"/>
    <p:sldId id="1390" r:id="rId78"/>
    <p:sldId id="1464" r:id="rId79"/>
    <p:sldId id="275" r:id="rId80"/>
    <p:sldId id="1466" r:id="rId81"/>
    <p:sldId id="399" r:id="rId82"/>
    <p:sldId id="396" r:id="rId83"/>
    <p:sldId id="1586" r:id="rId84"/>
    <p:sldId id="1587" r:id="rId85"/>
    <p:sldId id="1588" r:id="rId86"/>
    <p:sldId id="1060" r:id="rId87"/>
    <p:sldId id="1612" r:id="rId88"/>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7805"/>
    <a:srgbClr val="9A4E15"/>
    <a:srgbClr val="FF5050"/>
    <a:srgbClr val="660033"/>
    <a:srgbClr val="E4E1CE"/>
    <a:srgbClr val="E2EFD9"/>
    <a:srgbClr val="F6FB31"/>
    <a:srgbClr val="FFE599"/>
    <a:srgbClr val="FFCCCC"/>
    <a:srgbClr val="F7DA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989" autoAdjust="0"/>
    <p:restoredTop sz="94660"/>
  </p:normalViewPr>
  <p:slideViewPr>
    <p:cSldViewPr snapToGrid="0">
      <p:cViewPr varScale="1">
        <p:scale>
          <a:sx n="105" d="100"/>
          <a:sy n="105" d="100"/>
        </p:scale>
        <p:origin x="168" y="312"/>
      </p:cViewPr>
      <p:guideLst>
        <p:guide orient="horz" pos="2160"/>
        <p:guide pos="3840"/>
      </p:guideLst>
    </p:cSldViewPr>
  </p:slideViewPr>
  <p:notesTextViewPr>
    <p:cViewPr>
      <p:scale>
        <a:sx n="1" d="1"/>
        <a:sy n="1" d="1"/>
      </p:scale>
      <p:origin x="0" y="0"/>
    </p:cViewPr>
  </p:notesTextViewPr>
  <p:sorterViewPr>
    <p:cViewPr>
      <p:scale>
        <a:sx n="100" d="100"/>
        <a:sy n="100" d="100"/>
      </p:scale>
      <p:origin x="0" y="11892"/>
    </p:cViewPr>
  </p:sorterViewPr>
  <p:notesViewPr>
    <p:cSldViewPr snapToGrid="0">
      <p:cViewPr varScale="1">
        <p:scale>
          <a:sx n="86" d="100"/>
          <a:sy n="86" d="100"/>
        </p:scale>
        <p:origin x="-3750" y="-90"/>
      </p:cViewPr>
      <p:guideLst>
        <p:guide orient="horz" pos="2957"/>
        <p:guide pos="2237"/>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notesMaster" Target="notesMasters/notes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handoutMaster" Target="handoutMasters/handoutMaster1.xml"/><Relationship Id="rId95" Type="http://schemas.microsoft.com/office/2016/11/relationships/changesInfo" Target="changesInfos/changesInfo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ter Marks" userId="787d5f659be2085d" providerId="LiveId" clId="{C870FE97-AE14-4C9E-8018-D3A748493D3F}"/>
    <pc:docChg chg="modSld">
      <pc:chgData name="Peter Marks" userId="787d5f659be2085d" providerId="LiveId" clId="{C870FE97-AE14-4C9E-8018-D3A748493D3F}" dt="2025-09-23T20:37:35.350" v="1" actId="20577"/>
      <pc:docMkLst>
        <pc:docMk/>
      </pc:docMkLst>
      <pc:sldChg chg="modSp mod">
        <pc:chgData name="Peter Marks" userId="787d5f659be2085d" providerId="LiveId" clId="{C870FE97-AE14-4C9E-8018-D3A748493D3F}" dt="2025-09-23T20:37:35.350" v="1" actId="20577"/>
        <pc:sldMkLst>
          <pc:docMk/>
          <pc:sldMk cId="1101748354" sldId="633"/>
        </pc:sldMkLst>
        <pc:spChg chg="mod">
          <ac:chgData name="Peter Marks" userId="787d5f659be2085d" providerId="LiveId" clId="{C870FE97-AE14-4C9E-8018-D3A748493D3F}" dt="2025-09-23T20:37:35.350" v="1" actId="20577"/>
          <ac:spMkLst>
            <pc:docMk/>
            <pc:sldMk cId="1101748354" sldId="633"/>
            <ac:spMk id="2"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Number Placeholder 1"/>
          <p:cNvSpPr>
            <a:spLocks noGrp="1"/>
          </p:cNvSpPr>
          <p:nvPr>
            <p:ph type="sldNum" sz="quarter" idx="3"/>
          </p:nvPr>
        </p:nvSpPr>
        <p:spPr>
          <a:xfrm>
            <a:off x="4022824" y="8917301"/>
            <a:ext cx="3078058" cy="469583"/>
          </a:xfrm>
          <a:prstGeom prst="rect">
            <a:avLst/>
          </a:prstGeom>
        </p:spPr>
        <p:txBody>
          <a:bodyPr vert="horz" lIns="91714" tIns="45857" rIns="91714" bIns="45857" rtlCol="0" anchor="b"/>
          <a:lstStyle>
            <a:lvl1pPr algn="r">
              <a:defRPr sz="1200"/>
            </a:lvl1pPr>
          </a:lstStyle>
          <a:p>
            <a:fld id="{719DF284-D90E-449C-B9C1-6A8A9FF2EE54}" type="slidenum">
              <a:rPr lang="en-CA" smtClean="0"/>
              <a:pPr/>
              <a:t>‹#›</a:t>
            </a:fld>
            <a:endParaRPr lang="en-CA" dirty="0"/>
          </a:p>
        </p:txBody>
      </p:sp>
    </p:spTree>
    <p:extLst>
      <p:ext uri="{BB962C8B-B14F-4D97-AF65-F5344CB8AC3E}">
        <p14:creationId xmlns:p14="http://schemas.microsoft.com/office/powerpoint/2010/main" val="20910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8058" cy="469583"/>
          </a:xfrm>
          <a:prstGeom prst="rect">
            <a:avLst/>
          </a:prstGeom>
        </p:spPr>
        <p:txBody>
          <a:bodyPr vert="horz" lIns="91714" tIns="45857" rIns="91714" bIns="45857" rtlCol="0"/>
          <a:lstStyle>
            <a:lvl1pPr algn="l">
              <a:defRPr sz="1200"/>
            </a:lvl1pPr>
          </a:lstStyle>
          <a:p>
            <a:endParaRPr lang="en-CA" dirty="0"/>
          </a:p>
        </p:txBody>
      </p:sp>
      <p:sp>
        <p:nvSpPr>
          <p:cNvPr id="3" name="Date Placeholder 2"/>
          <p:cNvSpPr>
            <a:spLocks noGrp="1"/>
          </p:cNvSpPr>
          <p:nvPr>
            <p:ph type="dt" idx="1"/>
          </p:nvPr>
        </p:nvSpPr>
        <p:spPr>
          <a:xfrm>
            <a:off x="4022824" y="1"/>
            <a:ext cx="3078058" cy="469583"/>
          </a:xfrm>
          <a:prstGeom prst="rect">
            <a:avLst/>
          </a:prstGeom>
        </p:spPr>
        <p:txBody>
          <a:bodyPr vert="horz" lIns="91714" tIns="45857" rIns="91714" bIns="45857" rtlCol="0"/>
          <a:lstStyle>
            <a:lvl1pPr algn="r">
              <a:defRPr sz="1200"/>
            </a:lvl1pPr>
          </a:lstStyle>
          <a:p>
            <a:fld id="{40A50079-E354-4B3F-AB85-008746CF03CE}" type="datetimeFigureOut">
              <a:rPr lang="en-CA" smtClean="0"/>
              <a:pPr/>
              <a:t>2025-09-23</a:t>
            </a:fld>
            <a:endParaRPr lang="en-CA" dirty="0"/>
          </a:p>
        </p:txBody>
      </p:sp>
      <p:sp>
        <p:nvSpPr>
          <p:cNvPr id="4" name="Slide Image Placeholder 3"/>
          <p:cNvSpPr>
            <a:spLocks noGrp="1" noRot="1" noChangeAspect="1"/>
          </p:cNvSpPr>
          <p:nvPr>
            <p:ph type="sldImg" idx="2"/>
          </p:nvPr>
        </p:nvSpPr>
        <p:spPr>
          <a:xfrm>
            <a:off x="420688" y="703263"/>
            <a:ext cx="6261100" cy="3521075"/>
          </a:xfrm>
          <a:prstGeom prst="rect">
            <a:avLst/>
          </a:prstGeom>
          <a:noFill/>
          <a:ln w="12700">
            <a:solidFill>
              <a:prstClr val="black"/>
            </a:solidFill>
          </a:ln>
        </p:spPr>
        <p:txBody>
          <a:bodyPr vert="horz" lIns="91714" tIns="45857" rIns="91714" bIns="45857" rtlCol="0" anchor="ctr"/>
          <a:lstStyle/>
          <a:p>
            <a:endParaRPr lang="en-CA" dirty="0"/>
          </a:p>
        </p:txBody>
      </p:sp>
      <p:sp>
        <p:nvSpPr>
          <p:cNvPr id="5" name="Notes Placeholder 4"/>
          <p:cNvSpPr>
            <a:spLocks noGrp="1"/>
          </p:cNvSpPr>
          <p:nvPr>
            <p:ph type="body" sz="quarter" idx="3"/>
          </p:nvPr>
        </p:nvSpPr>
        <p:spPr>
          <a:xfrm>
            <a:off x="710567" y="4460242"/>
            <a:ext cx="5681343" cy="4224655"/>
          </a:xfrm>
          <a:prstGeom prst="rect">
            <a:avLst/>
          </a:prstGeom>
        </p:spPr>
        <p:txBody>
          <a:bodyPr vert="horz" lIns="91714" tIns="45857" rIns="91714" bIns="4585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917301"/>
            <a:ext cx="3078058" cy="469583"/>
          </a:xfrm>
          <a:prstGeom prst="rect">
            <a:avLst/>
          </a:prstGeom>
        </p:spPr>
        <p:txBody>
          <a:bodyPr vert="horz" lIns="91714" tIns="45857" rIns="91714" bIns="45857" rtlCol="0" anchor="b"/>
          <a:lstStyle>
            <a:lvl1pPr algn="l">
              <a:defRPr sz="1200"/>
            </a:lvl1pPr>
          </a:lstStyle>
          <a:p>
            <a:endParaRPr lang="en-CA" dirty="0"/>
          </a:p>
        </p:txBody>
      </p:sp>
      <p:sp>
        <p:nvSpPr>
          <p:cNvPr id="7" name="Slide Number Placeholder 6"/>
          <p:cNvSpPr>
            <a:spLocks noGrp="1"/>
          </p:cNvSpPr>
          <p:nvPr>
            <p:ph type="sldNum" sz="quarter" idx="5"/>
          </p:nvPr>
        </p:nvSpPr>
        <p:spPr>
          <a:xfrm>
            <a:off x="4022824" y="8917301"/>
            <a:ext cx="3078058" cy="469583"/>
          </a:xfrm>
          <a:prstGeom prst="rect">
            <a:avLst/>
          </a:prstGeom>
        </p:spPr>
        <p:txBody>
          <a:bodyPr vert="horz" lIns="91714" tIns="45857" rIns="91714" bIns="45857" rtlCol="0" anchor="b"/>
          <a:lstStyle>
            <a:lvl1pPr algn="r">
              <a:defRPr sz="1200"/>
            </a:lvl1pPr>
          </a:lstStyle>
          <a:p>
            <a:fld id="{D86FE9D4-78C8-43A0-BD41-021821486FD7}" type="slidenum">
              <a:rPr lang="en-CA" smtClean="0"/>
              <a:pPr/>
              <a:t>‹#›</a:t>
            </a:fld>
            <a:endParaRPr lang="en-CA" dirty="0"/>
          </a:p>
        </p:txBody>
      </p:sp>
    </p:spTree>
    <p:extLst>
      <p:ext uri="{BB962C8B-B14F-4D97-AF65-F5344CB8AC3E}">
        <p14:creationId xmlns:p14="http://schemas.microsoft.com/office/powerpoint/2010/main" val="1084030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58</a:t>
            </a:fld>
            <a:endParaRPr lang="en-CA" dirty="0"/>
          </a:p>
        </p:txBody>
      </p:sp>
      <p:sp>
        <p:nvSpPr>
          <p:cNvPr id="5" name="Footer Placeholder 4">
            <a:extLst>
              <a:ext uri="{FF2B5EF4-FFF2-40B4-BE49-F238E27FC236}">
                <a16:creationId xmlns:a16="http://schemas.microsoft.com/office/drawing/2014/main" id="{9DBB03E0-B070-4911-BFBE-A27FD5BE5B02}"/>
              </a:ext>
            </a:extLst>
          </p:cNvPr>
          <p:cNvSpPr>
            <a:spLocks noGrp="1"/>
          </p:cNvSpPr>
          <p:nvPr>
            <p:ph type="ftr" sz="quarter" idx="4"/>
          </p:nvPr>
        </p:nvSpPr>
        <p:spPr/>
        <p:txBody>
          <a:bodyPr/>
          <a:lstStyle/>
          <a:p>
            <a:r>
              <a:rPr lang="en-CA" dirty="0"/>
              <a:t>Session 2- Conscious Care and Support Resource 2</a:t>
            </a:r>
          </a:p>
        </p:txBody>
      </p:sp>
    </p:spTree>
    <p:extLst>
      <p:ext uri="{BB962C8B-B14F-4D97-AF65-F5344CB8AC3E}">
        <p14:creationId xmlns:p14="http://schemas.microsoft.com/office/powerpoint/2010/main" val="27179266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73</a:t>
            </a:fld>
            <a:endParaRPr lang="en-CA" dirty="0"/>
          </a:p>
        </p:txBody>
      </p:sp>
      <p:sp>
        <p:nvSpPr>
          <p:cNvPr id="5" name="Footer Placeholder 4">
            <a:extLst>
              <a:ext uri="{FF2B5EF4-FFF2-40B4-BE49-F238E27FC236}">
                <a16:creationId xmlns:a16="http://schemas.microsoft.com/office/drawing/2014/main" id="{1917A106-1D7C-4A7A-9F33-403686DA0969}"/>
              </a:ext>
            </a:extLst>
          </p:cNvPr>
          <p:cNvSpPr>
            <a:spLocks noGrp="1"/>
          </p:cNvSpPr>
          <p:nvPr>
            <p:ph type="ftr" sz="quarter" idx="4"/>
          </p:nvPr>
        </p:nvSpPr>
        <p:spPr/>
        <p:txBody>
          <a:bodyPr/>
          <a:lstStyle/>
          <a:p>
            <a:r>
              <a:rPr lang="en-CA" dirty="0"/>
              <a:t>Session 2- Conscious Care and Support Resource 2</a:t>
            </a:r>
          </a:p>
        </p:txBody>
      </p:sp>
    </p:spTree>
    <p:extLst>
      <p:ext uri="{BB962C8B-B14F-4D97-AF65-F5344CB8AC3E}">
        <p14:creationId xmlns:p14="http://schemas.microsoft.com/office/powerpoint/2010/main" val="3754002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74</a:t>
            </a:fld>
            <a:endParaRPr lang="en-CA" dirty="0"/>
          </a:p>
        </p:txBody>
      </p:sp>
      <p:sp>
        <p:nvSpPr>
          <p:cNvPr id="5" name="Footer Placeholder 4">
            <a:extLst>
              <a:ext uri="{FF2B5EF4-FFF2-40B4-BE49-F238E27FC236}">
                <a16:creationId xmlns:a16="http://schemas.microsoft.com/office/drawing/2014/main" id="{DC00B41A-9B98-4BB7-B28E-A9EDFC35A065}"/>
              </a:ext>
            </a:extLst>
          </p:cNvPr>
          <p:cNvSpPr>
            <a:spLocks noGrp="1"/>
          </p:cNvSpPr>
          <p:nvPr>
            <p:ph type="ftr" sz="quarter" idx="4"/>
          </p:nvPr>
        </p:nvSpPr>
        <p:spPr/>
        <p:txBody>
          <a:bodyPr/>
          <a:lstStyle/>
          <a:p>
            <a:r>
              <a:rPr lang="en-CA" dirty="0"/>
              <a:t>Session 2- Conscious Care and Support Resource 2</a:t>
            </a:r>
          </a:p>
        </p:txBody>
      </p:sp>
    </p:spTree>
    <p:extLst>
      <p:ext uri="{BB962C8B-B14F-4D97-AF65-F5344CB8AC3E}">
        <p14:creationId xmlns:p14="http://schemas.microsoft.com/office/powerpoint/2010/main" val="12938478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75</a:t>
            </a:fld>
            <a:endParaRPr lang="en-CA" dirty="0"/>
          </a:p>
        </p:txBody>
      </p:sp>
      <p:sp>
        <p:nvSpPr>
          <p:cNvPr id="5" name="Footer Placeholder 4">
            <a:extLst>
              <a:ext uri="{FF2B5EF4-FFF2-40B4-BE49-F238E27FC236}">
                <a16:creationId xmlns:a16="http://schemas.microsoft.com/office/drawing/2014/main" id="{DBE3C558-8056-4472-A438-1A2B570A5B3A}"/>
              </a:ext>
            </a:extLst>
          </p:cNvPr>
          <p:cNvSpPr>
            <a:spLocks noGrp="1"/>
          </p:cNvSpPr>
          <p:nvPr>
            <p:ph type="ftr" sz="quarter" idx="4"/>
          </p:nvPr>
        </p:nvSpPr>
        <p:spPr/>
        <p:txBody>
          <a:bodyPr/>
          <a:lstStyle/>
          <a:p>
            <a:r>
              <a:rPr lang="en-CA" dirty="0"/>
              <a:t>Session 2- Conscious Care and Support Resource 2</a:t>
            </a:r>
          </a:p>
        </p:txBody>
      </p:sp>
    </p:spTree>
    <p:extLst>
      <p:ext uri="{BB962C8B-B14F-4D97-AF65-F5344CB8AC3E}">
        <p14:creationId xmlns:p14="http://schemas.microsoft.com/office/powerpoint/2010/main" val="16046441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76</a:t>
            </a:fld>
            <a:endParaRPr lang="en-CA" dirty="0"/>
          </a:p>
        </p:txBody>
      </p:sp>
      <p:sp>
        <p:nvSpPr>
          <p:cNvPr id="5" name="Footer Placeholder 4">
            <a:extLst>
              <a:ext uri="{FF2B5EF4-FFF2-40B4-BE49-F238E27FC236}">
                <a16:creationId xmlns:a16="http://schemas.microsoft.com/office/drawing/2014/main" id="{B4B7C5F3-F38A-4CC2-8474-FBF96DC90BFE}"/>
              </a:ext>
            </a:extLst>
          </p:cNvPr>
          <p:cNvSpPr>
            <a:spLocks noGrp="1"/>
          </p:cNvSpPr>
          <p:nvPr>
            <p:ph type="ftr" sz="quarter" idx="4"/>
          </p:nvPr>
        </p:nvSpPr>
        <p:spPr/>
        <p:txBody>
          <a:bodyPr/>
          <a:lstStyle/>
          <a:p>
            <a:r>
              <a:rPr lang="en-CA" dirty="0"/>
              <a:t>Session 2- Conscious Care and Support Resource 2</a:t>
            </a:r>
          </a:p>
        </p:txBody>
      </p:sp>
    </p:spTree>
    <p:extLst>
      <p:ext uri="{BB962C8B-B14F-4D97-AF65-F5344CB8AC3E}">
        <p14:creationId xmlns:p14="http://schemas.microsoft.com/office/powerpoint/2010/main" val="2883391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6FE9D4-78C8-43A0-BD41-021821486FD7}"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DBE3C558-8056-4472-A438-1A2B570A5B3A}"/>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prstClr val="black"/>
                </a:solidFill>
                <a:effectLst/>
                <a:uLnTx/>
                <a:uFillTx/>
                <a:latin typeface="Calibri"/>
                <a:ea typeface="+mn-ea"/>
                <a:cs typeface="+mn-cs"/>
              </a:rPr>
              <a:t>Session 2- Conscious Care and Support Resource 2</a:t>
            </a:r>
          </a:p>
        </p:txBody>
      </p:sp>
    </p:spTree>
    <p:extLst>
      <p:ext uri="{BB962C8B-B14F-4D97-AF65-F5344CB8AC3E}">
        <p14:creationId xmlns:p14="http://schemas.microsoft.com/office/powerpoint/2010/main" val="16046441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6FE9D4-78C8-43A0-BD41-021821486FD7}"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B4B7C5F3-F38A-4CC2-8474-FBF96DC90BFE}"/>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prstClr val="black"/>
                </a:solidFill>
                <a:effectLst/>
                <a:uLnTx/>
                <a:uFillTx/>
                <a:latin typeface="Calibri"/>
                <a:ea typeface="+mn-ea"/>
                <a:cs typeface="+mn-cs"/>
              </a:rPr>
              <a:t>Session 2- Conscious Care and Support Resource 2</a:t>
            </a:r>
          </a:p>
        </p:txBody>
      </p:sp>
    </p:spTree>
    <p:extLst>
      <p:ext uri="{BB962C8B-B14F-4D97-AF65-F5344CB8AC3E}">
        <p14:creationId xmlns:p14="http://schemas.microsoft.com/office/powerpoint/2010/main" val="2883391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6FE9D4-78C8-43A0-BD41-021821486FD7}"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8BDFC805-39A1-4061-9792-28FAF358B7F3}"/>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prstClr val="black"/>
                </a:solidFill>
                <a:effectLst/>
                <a:uLnTx/>
                <a:uFillTx/>
                <a:latin typeface="Calibri"/>
                <a:ea typeface="+mn-ea"/>
                <a:cs typeface="+mn-cs"/>
              </a:rPr>
              <a:t>Session 2- Conscious Care and Support Resource 2</a:t>
            </a:r>
          </a:p>
        </p:txBody>
      </p:sp>
    </p:spTree>
    <p:extLst>
      <p:ext uri="{BB962C8B-B14F-4D97-AF65-F5344CB8AC3E}">
        <p14:creationId xmlns:p14="http://schemas.microsoft.com/office/powerpoint/2010/main" val="33578414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86</a:t>
            </a:fld>
            <a:endParaRPr lang="en-CA" dirty="0"/>
          </a:p>
        </p:txBody>
      </p:sp>
      <p:sp>
        <p:nvSpPr>
          <p:cNvPr id="5" name="Footer Placeholder 4">
            <a:extLst>
              <a:ext uri="{FF2B5EF4-FFF2-40B4-BE49-F238E27FC236}">
                <a16:creationId xmlns:a16="http://schemas.microsoft.com/office/drawing/2014/main" id="{8D106D21-91E4-4A8A-9FBC-E2B3FC91FD9D}"/>
              </a:ext>
            </a:extLst>
          </p:cNvPr>
          <p:cNvSpPr>
            <a:spLocks noGrp="1"/>
          </p:cNvSpPr>
          <p:nvPr>
            <p:ph type="ftr" sz="quarter" idx="4"/>
          </p:nvPr>
        </p:nvSpPr>
        <p:spPr/>
        <p:txBody>
          <a:bodyPr/>
          <a:lstStyle/>
          <a:p>
            <a:r>
              <a:rPr lang="en-CA" dirty="0"/>
              <a:t>Session 2- Conscious Care and Support Resource 2</a:t>
            </a:r>
          </a:p>
        </p:txBody>
      </p:sp>
    </p:spTree>
    <p:extLst>
      <p:ext uri="{BB962C8B-B14F-4D97-AF65-F5344CB8AC3E}">
        <p14:creationId xmlns:p14="http://schemas.microsoft.com/office/powerpoint/2010/main" val="31290171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59</a:t>
            </a:fld>
            <a:endParaRPr lang="en-CA" dirty="0"/>
          </a:p>
        </p:txBody>
      </p:sp>
      <p:sp>
        <p:nvSpPr>
          <p:cNvPr id="5" name="Footer Placeholder 4">
            <a:extLst>
              <a:ext uri="{FF2B5EF4-FFF2-40B4-BE49-F238E27FC236}">
                <a16:creationId xmlns:a16="http://schemas.microsoft.com/office/drawing/2014/main" id="{086CB11E-B48D-411D-9CF7-DCA7D0771804}"/>
              </a:ext>
            </a:extLst>
          </p:cNvPr>
          <p:cNvSpPr>
            <a:spLocks noGrp="1"/>
          </p:cNvSpPr>
          <p:nvPr>
            <p:ph type="ftr" sz="quarter" idx="4"/>
          </p:nvPr>
        </p:nvSpPr>
        <p:spPr/>
        <p:txBody>
          <a:bodyPr/>
          <a:lstStyle/>
          <a:p>
            <a:r>
              <a:rPr lang="en-CA" dirty="0"/>
              <a:t>Session 2- Conscious Care and Support Resource 2</a:t>
            </a:r>
          </a:p>
        </p:txBody>
      </p:sp>
    </p:spTree>
    <p:extLst>
      <p:ext uri="{BB962C8B-B14F-4D97-AF65-F5344CB8AC3E}">
        <p14:creationId xmlns:p14="http://schemas.microsoft.com/office/powerpoint/2010/main" val="2252423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61</a:t>
            </a:fld>
            <a:endParaRPr lang="en-CA" dirty="0"/>
          </a:p>
        </p:txBody>
      </p:sp>
      <p:sp>
        <p:nvSpPr>
          <p:cNvPr id="5" name="Footer Placeholder 4">
            <a:extLst>
              <a:ext uri="{FF2B5EF4-FFF2-40B4-BE49-F238E27FC236}">
                <a16:creationId xmlns:a16="http://schemas.microsoft.com/office/drawing/2014/main" id="{FFA888CE-D162-46A9-BCD2-68D7C0C0E62F}"/>
              </a:ext>
            </a:extLst>
          </p:cNvPr>
          <p:cNvSpPr>
            <a:spLocks noGrp="1"/>
          </p:cNvSpPr>
          <p:nvPr>
            <p:ph type="ftr" sz="quarter" idx="4"/>
          </p:nvPr>
        </p:nvSpPr>
        <p:spPr/>
        <p:txBody>
          <a:bodyPr/>
          <a:lstStyle/>
          <a:p>
            <a:r>
              <a:rPr lang="en-CA" dirty="0"/>
              <a:t>Session 2- Conscious Care and Support Resource 2</a:t>
            </a:r>
          </a:p>
        </p:txBody>
      </p:sp>
    </p:spTree>
    <p:extLst>
      <p:ext uri="{BB962C8B-B14F-4D97-AF65-F5344CB8AC3E}">
        <p14:creationId xmlns:p14="http://schemas.microsoft.com/office/powerpoint/2010/main" val="26458095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62</a:t>
            </a:fld>
            <a:endParaRPr lang="en-CA" dirty="0"/>
          </a:p>
        </p:txBody>
      </p:sp>
      <p:sp>
        <p:nvSpPr>
          <p:cNvPr id="5" name="Footer Placeholder 4">
            <a:extLst>
              <a:ext uri="{FF2B5EF4-FFF2-40B4-BE49-F238E27FC236}">
                <a16:creationId xmlns:a16="http://schemas.microsoft.com/office/drawing/2014/main" id="{50AE02E9-9666-4E30-80DA-2B82A49682E4}"/>
              </a:ext>
            </a:extLst>
          </p:cNvPr>
          <p:cNvSpPr>
            <a:spLocks noGrp="1"/>
          </p:cNvSpPr>
          <p:nvPr>
            <p:ph type="ftr" sz="quarter" idx="4"/>
          </p:nvPr>
        </p:nvSpPr>
        <p:spPr/>
        <p:txBody>
          <a:bodyPr/>
          <a:lstStyle/>
          <a:p>
            <a:r>
              <a:rPr lang="en-CA" dirty="0"/>
              <a:t>Session 2- Conscious Care and Support Resource 2</a:t>
            </a:r>
          </a:p>
        </p:txBody>
      </p:sp>
    </p:spTree>
    <p:extLst>
      <p:ext uri="{BB962C8B-B14F-4D97-AF65-F5344CB8AC3E}">
        <p14:creationId xmlns:p14="http://schemas.microsoft.com/office/powerpoint/2010/main" val="7226060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63</a:t>
            </a:fld>
            <a:endParaRPr lang="en-CA" dirty="0"/>
          </a:p>
        </p:txBody>
      </p:sp>
      <p:sp>
        <p:nvSpPr>
          <p:cNvPr id="5" name="Footer Placeholder 4">
            <a:extLst>
              <a:ext uri="{FF2B5EF4-FFF2-40B4-BE49-F238E27FC236}">
                <a16:creationId xmlns:a16="http://schemas.microsoft.com/office/drawing/2014/main" id="{FDB428FB-EEF3-428E-A9DD-5BACF4783B4C}"/>
              </a:ext>
            </a:extLst>
          </p:cNvPr>
          <p:cNvSpPr>
            <a:spLocks noGrp="1"/>
          </p:cNvSpPr>
          <p:nvPr>
            <p:ph type="ftr" sz="quarter" idx="4"/>
          </p:nvPr>
        </p:nvSpPr>
        <p:spPr/>
        <p:txBody>
          <a:bodyPr/>
          <a:lstStyle/>
          <a:p>
            <a:r>
              <a:rPr lang="en-CA" dirty="0"/>
              <a:t>Session 2- Conscious Care and Support Resource 2</a:t>
            </a:r>
          </a:p>
        </p:txBody>
      </p:sp>
    </p:spTree>
    <p:extLst>
      <p:ext uri="{BB962C8B-B14F-4D97-AF65-F5344CB8AC3E}">
        <p14:creationId xmlns:p14="http://schemas.microsoft.com/office/powerpoint/2010/main" val="29696614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64</a:t>
            </a:fld>
            <a:endParaRPr lang="en-CA" dirty="0"/>
          </a:p>
        </p:txBody>
      </p:sp>
      <p:sp>
        <p:nvSpPr>
          <p:cNvPr id="5" name="Footer Placeholder 4">
            <a:extLst>
              <a:ext uri="{FF2B5EF4-FFF2-40B4-BE49-F238E27FC236}">
                <a16:creationId xmlns:a16="http://schemas.microsoft.com/office/drawing/2014/main" id="{432DEEA1-E955-4519-9CD0-CE12D6E71E1D}"/>
              </a:ext>
            </a:extLst>
          </p:cNvPr>
          <p:cNvSpPr>
            <a:spLocks noGrp="1"/>
          </p:cNvSpPr>
          <p:nvPr>
            <p:ph type="ftr" sz="quarter" idx="4"/>
          </p:nvPr>
        </p:nvSpPr>
        <p:spPr/>
        <p:txBody>
          <a:bodyPr/>
          <a:lstStyle/>
          <a:p>
            <a:r>
              <a:rPr lang="en-CA" dirty="0"/>
              <a:t>Session 2- Conscious Care and Support Resource 2</a:t>
            </a:r>
          </a:p>
        </p:txBody>
      </p:sp>
    </p:spTree>
    <p:extLst>
      <p:ext uri="{BB962C8B-B14F-4D97-AF65-F5344CB8AC3E}">
        <p14:creationId xmlns:p14="http://schemas.microsoft.com/office/powerpoint/2010/main" val="23130242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65</a:t>
            </a:fld>
            <a:endParaRPr lang="en-CA" dirty="0"/>
          </a:p>
        </p:txBody>
      </p:sp>
      <p:sp>
        <p:nvSpPr>
          <p:cNvPr id="5" name="Footer Placeholder 4">
            <a:extLst>
              <a:ext uri="{FF2B5EF4-FFF2-40B4-BE49-F238E27FC236}">
                <a16:creationId xmlns:a16="http://schemas.microsoft.com/office/drawing/2014/main" id="{9606C94B-839D-4C6D-9A2D-5FBAD65F78B2}"/>
              </a:ext>
            </a:extLst>
          </p:cNvPr>
          <p:cNvSpPr>
            <a:spLocks noGrp="1"/>
          </p:cNvSpPr>
          <p:nvPr>
            <p:ph type="ftr" sz="quarter" idx="4"/>
          </p:nvPr>
        </p:nvSpPr>
        <p:spPr/>
        <p:txBody>
          <a:bodyPr/>
          <a:lstStyle/>
          <a:p>
            <a:r>
              <a:rPr lang="en-CA" dirty="0"/>
              <a:t>Session 2- Conscious Care and Support Resource 2</a:t>
            </a:r>
          </a:p>
        </p:txBody>
      </p:sp>
    </p:spTree>
    <p:extLst>
      <p:ext uri="{BB962C8B-B14F-4D97-AF65-F5344CB8AC3E}">
        <p14:creationId xmlns:p14="http://schemas.microsoft.com/office/powerpoint/2010/main" val="23796984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66</a:t>
            </a:fld>
            <a:endParaRPr lang="en-CA" dirty="0"/>
          </a:p>
        </p:txBody>
      </p:sp>
      <p:sp>
        <p:nvSpPr>
          <p:cNvPr id="5" name="Footer Placeholder 4">
            <a:extLst>
              <a:ext uri="{FF2B5EF4-FFF2-40B4-BE49-F238E27FC236}">
                <a16:creationId xmlns:a16="http://schemas.microsoft.com/office/drawing/2014/main" id="{C9DBC045-9480-4A44-A40F-327BE200F1C4}"/>
              </a:ext>
            </a:extLst>
          </p:cNvPr>
          <p:cNvSpPr>
            <a:spLocks noGrp="1"/>
          </p:cNvSpPr>
          <p:nvPr>
            <p:ph type="ftr" sz="quarter" idx="4"/>
          </p:nvPr>
        </p:nvSpPr>
        <p:spPr/>
        <p:txBody>
          <a:bodyPr/>
          <a:lstStyle/>
          <a:p>
            <a:r>
              <a:rPr lang="en-CA" dirty="0"/>
              <a:t>Session 2- Conscious Care and Support Resource 2</a:t>
            </a:r>
          </a:p>
        </p:txBody>
      </p:sp>
    </p:spTree>
    <p:extLst>
      <p:ext uri="{BB962C8B-B14F-4D97-AF65-F5344CB8AC3E}">
        <p14:creationId xmlns:p14="http://schemas.microsoft.com/office/powerpoint/2010/main" val="38552888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72</a:t>
            </a:fld>
            <a:endParaRPr lang="en-CA" dirty="0"/>
          </a:p>
        </p:txBody>
      </p:sp>
      <p:sp>
        <p:nvSpPr>
          <p:cNvPr id="5" name="Footer Placeholder 4">
            <a:extLst>
              <a:ext uri="{FF2B5EF4-FFF2-40B4-BE49-F238E27FC236}">
                <a16:creationId xmlns:a16="http://schemas.microsoft.com/office/drawing/2014/main" id="{B1EE60E4-1AA0-4463-AFED-6554E8AA9724}"/>
              </a:ext>
            </a:extLst>
          </p:cNvPr>
          <p:cNvSpPr>
            <a:spLocks noGrp="1"/>
          </p:cNvSpPr>
          <p:nvPr>
            <p:ph type="ftr" sz="quarter" idx="4"/>
          </p:nvPr>
        </p:nvSpPr>
        <p:spPr/>
        <p:txBody>
          <a:bodyPr/>
          <a:lstStyle/>
          <a:p>
            <a:r>
              <a:rPr lang="en-CA" dirty="0"/>
              <a:t>Session 2- Conscious Care and Support Resource 2</a:t>
            </a:r>
          </a:p>
        </p:txBody>
      </p:sp>
    </p:spTree>
    <p:extLst>
      <p:ext uri="{BB962C8B-B14F-4D97-AF65-F5344CB8AC3E}">
        <p14:creationId xmlns:p14="http://schemas.microsoft.com/office/powerpoint/2010/main" val="1074660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72E32EC8-DA67-4C7D-8553-003B22A7CA99}" type="datetime1">
              <a:rPr lang="en-CA" smtClean="0"/>
              <a:pPr/>
              <a:t>2025-09-23</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013384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E7A76ED6-6E6F-4DA6-A54E-E79AB4C50B3E}" type="datetime1">
              <a:rPr lang="en-CA" smtClean="0"/>
              <a:pPr/>
              <a:t>2025-09-23</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946740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D09899EB-D298-47B7-85B3-CCB3796A68B8}" type="datetime1">
              <a:rPr lang="en-CA" smtClean="0"/>
              <a:pPr/>
              <a:t>2025-09-23</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1940662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DEF4A011-74B1-427F-8CAA-276B8A000EE0}" type="datetime1">
              <a:rPr lang="en-CA" smtClean="0"/>
              <a:pPr/>
              <a:t>2025-09-23</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4121405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451798B-5C30-49F6-B2C6-30F4FBF8104E}" type="datetime1">
              <a:rPr lang="en-CA" smtClean="0"/>
              <a:pPr/>
              <a:t>2025-09-23</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343689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D45116F8-6490-43E3-8ABB-CCB24CE23706}" type="datetime1">
              <a:rPr lang="en-CA" smtClean="0"/>
              <a:pPr/>
              <a:t>2025-09-23</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677470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CB34A7E5-B4BC-4879-B691-2DE8556C0FD8}" type="datetime1">
              <a:rPr lang="en-CA" smtClean="0"/>
              <a:pPr/>
              <a:t>2025-09-23</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1186287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5CEC21C7-5689-4FED-A9E6-4324F4C6AD5E}" type="datetime1">
              <a:rPr lang="en-CA" smtClean="0"/>
              <a:pPr/>
              <a:t>2025-09-23</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589668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E2A20D-8BEA-4615-844A-C5F507AA2580}" type="datetime1">
              <a:rPr lang="en-CA" smtClean="0"/>
              <a:pPr/>
              <a:t>2025-09-23</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676209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7A4C7C-2CD8-4F7B-B8BD-F9D83C6AB0C1}" type="datetime1">
              <a:rPr lang="en-CA" smtClean="0"/>
              <a:pPr/>
              <a:t>2025-09-23</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1078513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8C1A1DA-4AA7-4775-A335-6659DA6950A8}" type="datetime1">
              <a:rPr lang="en-CA" smtClean="0"/>
              <a:pPr/>
              <a:t>2025-09-23</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4056585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56AC24-1614-44AC-8A90-4E708208CB55}" type="datetime1">
              <a:rPr lang="en-CA" smtClean="0"/>
              <a:pPr/>
              <a:t>2025-09-23</a:t>
            </a:fld>
            <a:endParaRPr lang="en-CA"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2171765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gif"/><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gif"/><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2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https://www.google.ca/url?sa=i&amp;rct=j&amp;q=&amp;esrc=s&amp;source=images&amp;cd=&amp;cad=rja&amp;uact=8&amp;ved=2ahUKEwj148b-hc7aAhVB44MKHVkxDQMQjRx6BAgAEAU&amp;url=https://www.independent.co.uk/news/science/duck-or-rabbit-the-100-year-old-optical-illusion-that-tells-you-how-creative-you-are-a6873106.html&amp;psig=AOvVaw2bR3pk_uS0ekPakrww4Iat&amp;ust=1524492146647750" TargetMode="External"/><Relationship Id="rId2" Type="http://schemas.openxmlformats.org/officeDocument/2006/relationships/image" Target="../media/image2.gif"/><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3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3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jpeg"/></Relationships>
</file>

<file path=ppt/slides/_rels/slide5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63.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6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hyperlink" Target="http://www.centreforconsciouscare.ca/"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7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2.gif"/><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0.pn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8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4"/>
          <p:cNvSpPr txBox="1"/>
          <p:nvPr/>
        </p:nvSpPr>
        <p:spPr>
          <a:xfrm>
            <a:off x="335902" y="3450278"/>
            <a:ext cx="11541967" cy="304698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3600" dirty="0">
                <a:solidFill>
                  <a:srgbClr val="9A4E15"/>
                </a:solidFill>
                <a:latin typeface="Tw Cen MT Condensed Extra Bold" panose="020B0803020202020204" pitchFamily="34" charset="0"/>
              </a:rPr>
              <a:t>Developing Emotionally Self-Regulated and Kind People</a:t>
            </a:r>
          </a:p>
          <a:p>
            <a:pPr algn="ctr"/>
            <a:endParaRPr lang="en-CA" sz="3600" i="1" dirty="0">
              <a:solidFill>
                <a:srgbClr val="9A4E15"/>
              </a:solidFill>
              <a:latin typeface="Tw Cen MT Condensed Extra Bold" panose="020B0803020202020204" pitchFamily="34" charset="0"/>
            </a:endParaRPr>
          </a:p>
          <a:p>
            <a:pPr algn="ctr"/>
            <a:r>
              <a:rPr lang="en-CA" sz="3600" b="1" dirty="0">
                <a:solidFill>
                  <a:srgbClr val="797805"/>
                </a:solidFill>
                <a:latin typeface="Tw Cen MT Condensed Extra Bold" pitchFamily="34" charset="0"/>
                <a:cs typeface="Times New Roman" panose="02020603050405020304" pitchFamily="18" charset="0"/>
              </a:rPr>
              <a:t>Claim Your Brain, Start Your Heart</a:t>
            </a:r>
          </a:p>
          <a:p>
            <a:pPr algn="ctr"/>
            <a:endParaRPr lang="en-CA" sz="2400" b="1" dirty="0">
              <a:solidFill>
                <a:srgbClr val="797805"/>
              </a:solidFill>
              <a:latin typeface="Tw Cen MT Condensed Extra Bold" pitchFamily="34" charset="0"/>
              <a:cs typeface="Times New Roman" panose="02020603050405020304" pitchFamily="18" charset="0"/>
            </a:endParaRPr>
          </a:p>
          <a:p>
            <a:pPr algn="ctr"/>
            <a:r>
              <a:rPr lang="en-CA" sz="2400" b="1" dirty="0">
                <a:solidFill>
                  <a:srgbClr val="797805"/>
                </a:solidFill>
                <a:latin typeface="Tw Cen MT Condensed Extra Bold" pitchFamily="34" charset="0"/>
                <a:cs typeface="Times New Roman" panose="02020603050405020304" pitchFamily="18" charset="0"/>
              </a:rPr>
              <a:t>Session 2 – Resource 1 and 2</a:t>
            </a:r>
          </a:p>
          <a:p>
            <a:pPr algn="ctr"/>
            <a:endParaRPr lang="en-CA" sz="3600" b="1" dirty="0">
              <a:solidFill>
                <a:srgbClr val="797805"/>
              </a:solidFill>
              <a:latin typeface="Tw Cen MT Condensed Extra Bold" pitchFamily="34" charset="0"/>
              <a:cs typeface="Times New Roman" panose="02020603050405020304" pitchFamily="18"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60236" y="530780"/>
            <a:ext cx="4702629" cy="2530869"/>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346621"/>
            <a:ext cx="1500872" cy="1116155"/>
          </a:xfrm>
          <a:prstGeom prst="rect">
            <a:avLst/>
          </a:prstGeom>
        </p:spPr>
      </p:pic>
    </p:spTree>
    <p:extLst>
      <p:ext uri="{BB962C8B-B14F-4D97-AF65-F5344CB8AC3E}">
        <p14:creationId xmlns:p14="http://schemas.microsoft.com/office/powerpoint/2010/main" val="11017483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75557DC-B1D5-144C-C400-4BD37E6A9151}"/>
              </a:ext>
            </a:extLst>
          </p:cNvPr>
          <p:cNvSpPr/>
          <p:nvPr/>
        </p:nvSpPr>
        <p:spPr>
          <a:xfrm>
            <a:off x="0" y="0"/>
            <a:ext cx="12192000" cy="6858000"/>
          </a:xfrm>
          <a:prstGeom prst="rect">
            <a:avLst/>
          </a:prstGeom>
          <a:gradFill flip="none" rotWithShape="1">
            <a:gsLst>
              <a:gs pos="0">
                <a:schemeClr val="accent3">
                  <a:lumMod val="0"/>
                  <a:lumOff val="100000"/>
                </a:schemeClr>
              </a:gs>
              <a:gs pos="59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6" name="Slide Number Placeholder 1">
            <a:extLst>
              <a:ext uri="{FF2B5EF4-FFF2-40B4-BE49-F238E27FC236}">
                <a16:creationId xmlns:a16="http://schemas.microsoft.com/office/drawing/2014/main" id="{BA549B38-2F4C-252E-7A29-8D1C6EF59609}"/>
              </a:ext>
            </a:extLst>
          </p:cNvPr>
          <p:cNvSpPr txBox="1">
            <a:spLocks/>
          </p:cNvSpPr>
          <p:nvPr/>
        </p:nvSpPr>
        <p:spPr>
          <a:xfrm>
            <a:off x="10517428" y="6356350"/>
            <a:ext cx="8363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ED3BE66F-978B-E20B-016A-F3698CCB4DE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41846"/>
            <a:ext cx="1500872" cy="1116155"/>
          </a:xfrm>
          <a:prstGeom prst="rect">
            <a:avLst/>
          </a:prstGeom>
        </p:spPr>
      </p:pic>
      <p:sp>
        <p:nvSpPr>
          <p:cNvPr id="2" name="TextBox 1">
            <a:extLst>
              <a:ext uri="{FF2B5EF4-FFF2-40B4-BE49-F238E27FC236}">
                <a16:creationId xmlns:a16="http://schemas.microsoft.com/office/drawing/2014/main" id="{BCA54008-6322-C19B-199C-800B438C5864}"/>
              </a:ext>
            </a:extLst>
          </p:cNvPr>
          <p:cNvSpPr txBox="1"/>
          <p:nvPr/>
        </p:nvSpPr>
        <p:spPr>
          <a:xfrm>
            <a:off x="2211860" y="733169"/>
            <a:ext cx="7768281"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9A4E28"/>
                </a:solidFill>
                <a:effectLst/>
                <a:uLnTx/>
                <a:uFillTx/>
                <a:latin typeface="Calibri" panose="020F0502020204030204"/>
                <a:ea typeface="+mn-ea"/>
                <a:cs typeface="+mn-cs"/>
              </a:rPr>
              <a:t>We Are in Effect, Most Often Walking in Our Sleep -  Semi-conscious</a:t>
            </a:r>
            <a:endParaRPr kumimoji="0" lang="en-CA" sz="3600" b="1" i="0" u="none" strike="noStrike" kern="1200" cap="none" spc="0" normalizeH="0" baseline="0" noProof="0" dirty="0">
              <a:ln>
                <a:noFill/>
              </a:ln>
              <a:solidFill>
                <a:srgbClr val="9A4E28"/>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DC7127FF-2D9E-6464-6ADD-24B1C1B13E24}"/>
              </a:ext>
            </a:extLst>
          </p:cNvPr>
          <p:cNvPicPr/>
          <p:nvPr/>
        </p:nvPicPr>
        <p:blipFill rotWithShape="1">
          <a:blip r:embed="rId3">
            <a:extLst>
              <a:ext uri="{28A0092B-C50C-407E-A947-70E740481C1C}">
                <a14:useLocalDpi xmlns:a14="http://schemas.microsoft.com/office/drawing/2010/main" val="0"/>
              </a:ext>
            </a:extLst>
          </a:blip>
          <a:srcRect l="8592" t="12122" r="46807" b="9673"/>
          <a:stretch/>
        </p:blipFill>
        <p:spPr bwMode="auto">
          <a:xfrm>
            <a:off x="4529632" y="2222376"/>
            <a:ext cx="3322206" cy="3450562"/>
          </a:xfrm>
          <a:prstGeom prst="rect">
            <a:avLst/>
          </a:prstGeom>
          <a:noFill/>
        </p:spPr>
      </p:pic>
      <p:sp>
        <p:nvSpPr>
          <p:cNvPr id="3" name="TextBox 2">
            <a:extLst>
              <a:ext uri="{FF2B5EF4-FFF2-40B4-BE49-F238E27FC236}">
                <a16:creationId xmlns:a16="http://schemas.microsoft.com/office/drawing/2014/main" id="{62627335-DCF2-C27A-E2B2-379BD79D37A7}"/>
              </a:ext>
            </a:extLst>
          </p:cNvPr>
          <p:cNvSpPr txBox="1"/>
          <p:nvPr/>
        </p:nvSpPr>
        <p:spPr>
          <a:xfrm>
            <a:off x="2286116" y="5877031"/>
            <a:ext cx="761976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A4E15"/>
                </a:solidFill>
                <a:effectLst/>
                <a:uLnTx/>
                <a:uFillTx/>
                <a:latin typeface="Calibri" panose="020F0502020204030204"/>
                <a:ea typeface="+mn-ea"/>
                <a:cs typeface="+mn-cs"/>
              </a:rPr>
              <a:t>Like how we drive our car most of the time.</a:t>
            </a:r>
          </a:p>
        </p:txBody>
      </p:sp>
      <p:sp>
        <p:nvSpPr>
          <p:cNvPr id="8" name="Slide Number Placeholder 7">
            <a:extLst>
              <a:ext uri="{FF2B5EF4-FFF2-40B4-BE49-F238E27FC236}">
                <a16:creationId xmlns:a16="http://schemas.microsoft.com/office/drawing/2014/main" id="{8919F60B-1BAE-E391-7AF4-41D3B45E6933}"/>
              </a:ext>
            </a:extLst>
          </p:cNvPr>
          <p:cNvSpPr>
            <a:spLocks noGrp="1"/>
          </p:cNvSpPr>
          <p:nvPr>
            <p:ph type="sldNum" sz="quarter" idx="12"/>
          </p:nvPr>
        </p:nvSpPr>
        <p:spPr/>
        <p:txBody>
          <a:bodyPr/>
          <a:lstStyle/>
          <a:p>
            <a:fld id="{B563EBFD-E007-4B56-AE65-B08DF8A9ED60}" type="slidenum">
              <a:rPr lang="en-CA" sz="1400" smtClean="0"/>
              <a:t>10</a:t>
            </a:fld>
            <a:endParaRPr lang="en-CA" sz="1400" dirty="0"/>
          </a:p>
        </p:txBody>
      </p:sp>
    </p:spTree>
    <p:extLst>
      <p:ext uri="{BB962C8B-B14F-4D97-AF65-F5344CB8AC3E}">
        <p14:creationId xmlns:p14="http://schemas.microsoft.com/office/powerpoint/2010/main" val="26687884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3575AE9-C886-F1DE-08C8-88DB0AC03A80}"/>
              </a:ext>
            </a:extLst>
          </p:cNvPr>
          <p:cNvSpPr/>
          <p:nvPr/>
        </p:nvSpPr>
        <p:spPr>
          <a:xfrm>
            <a:off x="795" y="0"/>
            <a:ext cx="12188826" cy="6858000"/>
          </a:xfrm>
          <a:prstGeom prst="rect">
            <a:avLst/>
          </a:prstGeom>
          <a:gradFill flip="none" rotWithShape="1">
            <a:gsLst>
              <a:gs pos="0">
                <a:schemeClr val="accent3">
                  <a:lumMod val="0"/>
                  <a:lumOff val="100000"/>
                </a:schemeClr>
              </a:gs>
              <a:gs pos="54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32DAC400-DCBE-EAB4-251E-F215ADEE13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012" y="5144746"/>
            <a:ext cx="1500677" cy="1116155"/>
          </a:xfrm>
          <a:prstGeom prst="rect">
            <a:avLst/>
          </a:prstGeom>
        </p:spPr>
      </p:pic>
      <p:sp>
        <p:nvSpPr>
          <p:cNvPr id="5" name="Slide Number Placeholder 1">
            <a:extLst>
              <a:ext uri="{FF2B5EF4-FFF2-40B4-BE49-F238E27FC236}">
                <a16:creationId xmlns:a16="http://schemas.microsoft.com/office/drawing/2014/main" id="{746A11F0-E665-C55D-4CF3-CC59E54FF581}"/>
              </a:ext>
            </a:extLst>
          </p:cNvPr>
          <p:cNvSpPr>
            <a:spLocks noGrp="1"/>
          </p:cNvSpPr>
          <p:nvPr>
            <p:ph type="sldNum" sz="quarter" idx="12"/>
          </p:nvPr>
        </p:nvSpPr>
        <p:spPr>
          <a:xfrm>
            <a:off x="8609480" y="6356353"/>
            <a:ext cx="2742843"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14BECE-2B89-4E4F-AD8F-D42A66FD9830}" type="slidenum">
              <a:rPr kumimoji="0" lang="en-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AB04E5A7-96C8-F813-0801-BFCE85E8F42D}"/>
              </a:ext>
            </a:extLst>
          </p:cNvPr>
          <p:cNvSpPr txBox="1"/>
          <p:nvPr/>
        </p:nvSpPr>
        <p:spPr>
          <a:xfrm>
            <a:off x="1114676" y="3673242"/>
            <a:ext cx="9482567" cy="25853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To be aware, i.e. more fully conscious, we start by paying attention to what we are doing. It is as if we were driving our car and a police car was right behind us - we are really focused on our driving and also 100% aware</a:t>
            </a:r>
            <a:r>
              <a:rPr kumimoji="0" lang="en-CA"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that</a:t>
            </a:r>
            <a:r>
              <a:rPr kumimoji="0" lang="en-CA"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we are being followed.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098" name="Picture 2" descr="Joke: Sign vs. Sign | Hooker Jokes">
            <a:extLst>
              <a:ext uri="{FF2B5EF4-FFF2-40B4-BE49-F238E27FC236}">
                <a16:creationId xmlns:a16="http://schemas.microsoft.com/office/drawing/2014/main" id="{B48C2EBB-B162-2870-FC5C-FD4F54D469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8740" y="998804"/>
            <a:ext cx="4422843" cy="2674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2978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63199"/>
            <a:ext cx="1500872" cy="1116155"/>
          </a:xfrm>
          <a:prstGeom prst="rect">
            <a:avLst/>
          </a:prstGeom>
        </p:spPr>
      </p:pic>
      <p:sp>
        <p:nvSpPr>
          <p:cNvPr id="7" name="TextBox 6"/>
          <p:cNvSpPr txBox="1"/>
          <p:nvPr/>
        </p:nvSpPr>
        <p:spPr>
          <a:xfrm>
            <a:off x="1023875" y="2045399"/>
            <a:ext cx="9825100" cy="4524315"/>
          </a:xfrm>
          <a:prstGeom prst="rect">
            <a:avLst/>
          </a:prstGeom>
          <a:noFill/>
        </p:spPr>
        <p:txBody>
          <a:bodyPr wrap="square" rtlCol="0">
            <a:spAutoFit/>
          </a:bodyPr>
          <a:lstStyle/>
          <a:p>
            <a:pPr marL="628650" indent="-628650">
              <a:buClr>
                <a:srgbClr val="9A4E15"/>
              </a:buClr>
              <a:buSzPct val="125000"/>
              <a:buFont typeface="Wingdings" pitchFamily="2" charset="2"/>
              <a:buChar char="Ø"/>
            </a:pPr>
            <a:endParaRPr lang="en-CA" sz="2800" b="1" dirty="0"/>
          </a:p>
          <a:p>
            <a:pPr marL="628650" indent="-628650">
              <a:buClr>
                <a:srgbClr val="9A4E15"/>
              </a:buClr>
              <a:buSzPct val="125000"/>
              <a:buFont typeface="Wingdings" pitchFamily="2" charset="2"/>
              <a:buChar char="Ø"/>
            </a:pPr>
            <a:r>
              <a:rPr lang="en-CA" sz="2800" b="1" dirty="0"/>
              <a:t>To survive in the early, dangerous Paleo jungles</a:t>
            </a:r>
            <a:r>
              <a:rPr lang="en-CA" sz="2800" dirty="0"/>
              <a:t>, we  needed Quick and Simple Reactions to solve life threatening problems.</a:t>
            </a:r>
          </a:p>
          <a:p>
            <a:pPr marL="628650" indent="-628650">
              <a:buClr>
                <a:srgbClr val="9A4E15"/>
              </a:buClr>
              <a:buSzPct val="125000"/>
            </a:pPr>
            <a:r>
              <a:rPr lang="en-CA" sz="2800" dirty="0"/>
              <a:t> </a:t>
            </a:r>
          </a:p>
          <a:p>
            <a:pPr marL="342900" indent="-342900">
              <a:buClr>
                <a:srgbClr val="9A4E15"/>
              </a:buClr>
              <a:buSzPct val="125000"/>
            </a:pPr>
            <a:r>
              <a:rPr lang="en-CA" sz="2800" dirty="0"/>
              <a:t>				“</a:t>
            </a:r>
            <a:r>
              <a:rPr lang="en-CA" sz="2800" i="1" dirty="0"/>
              <a:t>Our Brain hasn’t changed much </a:t>
            </a:r>
          </a:p>
          <a:p>
            <a:pPr marL="342900" indent="-342900">
              <a:buClr>
                <a:srgbClr val="9A4E15"/>
              </a:buClr>
              <a:buSzPct val="125000"/>
            </a:pPr>
            <a:r>
              <a:rPr lang="en-CA" sz="2800" i="1" dirty="0"/>
              <a:t>		  	  	over the last 50,000 years.”</a:t>
            </a:r>
          </a:p>
          <a:p>
            <a:pPr marL="342900" indent="-342900">
              <a:buClr>
                <a:srgbClr val="9A4E15"/>
              </a:buClr>
              <a:buSzPct val="125000"/>
            </a:pPr>
            <a:endParaRPr lang="en-CA" sz="3200" i="1" dirty="0"/>
          </a:p>
          <a:p>
            <a:pPr marL="4000500" lvl="8" indent="-342900">
              <a:buClr>
                <a:srgbClr val="9A4E15"/>
              </a:buClr>
              <a:buSzPct val="125000"/>
            </a:pPr>
            <a:r>
              <a:rPr lang="en-CA" sz="2000" dirty="0"/>
              <a:t>			</a:t>
            </a:r>
            <a:r>
              <a:rPr lang="en-CA" dirty="0"/>
              <a:t>Dr. John Ratey</a:t>
            </a:r>
          </a:p>
          <a:p>
            <a:pPr marL="4000500" lvl="8" indent="-342900">
              <a:buClr>
                <a:srgbClr val="9A4E15"/>
              </a:buClr>
              <a:buSzPct val="125000"/>
            </a:pPr>
            <a:r>
              <a:rPr lang="en-CA" dirty="0"/>
              <a:t>			Associate Professor of Psychiatry </a:t>
            </a:r>
          </a:p>
          <a:p>
            <a:pPr marL="4000500" lvl="8" indent="-342900">
              <a:buClr>
                <a:srgbClr val="9A4E15"/>
              </a:buClr>
              <a:buSzPct val="125000"/>
            </a:pPr>
            <a:r>
              <a:rPr lang="en-CA" dirty="0"/>
              <a:t>			Harvard Medical School</a:t>
            </a:r>
          </a:p>
          <a:p>
            <a:pPr marL="342900" indent="-342900">
              <a:buClr>
                <a:srgbClr val="9A4E15"/>
              </a:buClr>
              <a:buSzPct val="125000"/>
            </a:pPr>
            <a:r>
              <a:rPr lang="en-CA" sz="3200" dirty="0"/>
              <a:t>  </a:t>
            </a:r>
          </a:p>
        </p:txBody>
      </p:sp>
      <p:sp>
        <p:nvSpPr>
          <p:cNvPr id="8" name="Slide Number Placeholder 7"/>
          <p:cNvSpPr>
            <a:spLocks noGrp="1"/>
          </p:cNvSpPr>
          <p:nvPr>
            <p:ph type="sldNum" sz="quarter" idx="12"/>
          </p:nvPr>
        </p:nvSpPr>
        <p:spPr/>
        <p:txBody>
          <a:bodyPr/>
          <a:lstStyle/>
          <a:p>
            <a:fld id="{AFE74BE6-3F01-4C25-9B60-2EB5994FEE56}" type="slidenum">
              <a:rPr lang="en-CA" sz="1400" smtClean="0"/>
              <a:pPr/>
              <a:t>12</a:t>
            </a:fld>
            <a:endParaRPr lang="en-CA" sz="1400" dirty="0"/>
          </a:p>
        </p:txBody>
      </p:sp>
      <p:sp>
        <p:nvSpPr>
          <p:cNvPr id="9" name="TextBox 8"/>
          <p:cNvSpPr txBox="1"/>
          <p:nvPr/>
        </p:nvSpPr>
        <p:spPr>
          <a:xfrm>
            <a:off x="907030" y="368457"/>
            <a:ext cx="10086392" cy="1508105"/>
          </a:xfrm>
          <a:prstGeom prst="rect">
            <a:avLst/>
          </a:prstGeom>
          <a:noFill/>
        </p:spPr>
        <p:txBody>
          <a:bodyPr wrap="square" rtlCol="0">
            <a:spAutoFit/>
          </a:bodyPr>
          <a:lstStyle/>
          <a:p>
            <a:pPr algn="ctr"/>
            <a:r>
              <a:rPr lang="en-CA" sz="3600" b="1" dirty="0">
                <a:solidFill>
                  <a:srgbClr val="9A4E15"/>
                </a:solidFill>
                <a:latin typeface="Arial Black" panose="020B0A04020102020204" pitchFamily="34" charset="0"/>
              </a:rPr>
              <a:t>Life’s Set-up</a:t>
            </a:r>
          </a:p>
          <a:p>
            <a:pPr algn="ctr"/>
            <a:r>
              <a:rPr lang="en-CA" sz="2800" b="1" dirty="0">
                <a:solidFill>
                  <a:srgbClr val="9A4E15"/>
                </a:solidFill>
                <a:latin typeface="Arial Black" panose="020B0A04020102020204" pitchFamily="34" charset="0"/>
              </a:rPr>
              <a:t>Understanding The Main Sources of </a:t>
            </a:r>
            <a:br>
              <a:rPr lang="en-CA" sz="2800" b="1" dirty="0">
                <a:solidFill>
                  <a:srgbClr val="9A4E15"/>
                </a:solidFill>
                <a:latin typeface="Arial Black" panose="020B0A04020102020204" pitchFamily="34" charset="0"/>
              </a:rPr>
            </a:br>
            <a:r>
              <a:rPr lang="en-CA" sz="2800" b="1" dirty="0">
                <a:solidFill>
                  <a:srgbClr val="9A4E15"/>
                </a:solidFill>
                <a:latin typeface="Arial Black" panose="020B0A04020102020204" pitchFamily="34" charset="0"/>
              </a:rPr>
              <a:t>Our Loss of Emotional Self-Regulation</a:t>
            </a:r>
          </a:p>
        </p:txBody>
      </p:sp>
      <p:sp>
        <p:nvSpPr>
          <p:cNvPr id="2" name="TextBox 1">
            <a:extLst>
              <a:ext uri="{FF2B5EF4-FFF2-40B4-BE49-F238E27FC236}">
                <a16:creationId xmlns:a16="http://schemas.microsoft.com/office/drawing/2014/main" id="{62AAC942-DB15-D5BC-0A6C-02C9EC56A739}"/>
              </a:ext>
            </a:extLst>
          </p:cNvPr>
          <p:cNvSpPr txBox="1"/>
          <p:nvPr/>
        </p:nvSpPr>
        <p:spPr>
          <a:xfrm>
            <a:off x="1023875" y="5407121"/>
            <a:ext cx="4213413" cy="523220"/>
          </a:xfrm>
          <a:prstGeom prst="rect">
            <a:avLst/>
          </a:prstGeom>
          <a:noFill/>
        </p:spPr>
        <p:txBody>
          <a:bodyPr wrap="square" rtlCol="0">
            <a:spAutoFit/>
          </a:bodyPr>
          <a:lstStyle/>
          <a:p>
            <a:r>
              <a:rPr lang="en-US" sz="2800" dirty="0"/>
              <a:t>‘The Chemical Factory’</a:t>
            </a:r>
            <a:endParaRPr lang="en-CA" sz="2800" dirty="0"/>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63199"/>
            <a:ext cx="1500872" cy="1116155"/>
          </a:xfrm>
          <a:prstGeom prst="rect">
            <a:avLst/>
          </a:prstGeom>
        </p:spPr>
      </p:pic>
      <p:sp>
        <p:nvSpPr>
          <p:cNvPr id="7" name="TextBox 6"/>
          <p:cNvSpPr txBox="1"/>
          <p:nvPr/>
        </p:nvSpPr>
        <p:spPr>
          <a:xfrm>
            <a:off x="909574" y="2588324"/>
            <a:ext cx="10189029" cy="2739211"/>
          </a:xfrm>
          <a:prstGeom prst="rect">
            <a:avLst/>
          </a:prstGeom>
          <a:noFill/>
        </p:spPr>
        <p:txBody>
          <a:bodyPr wrap="square" rtlCol="0">
            <a:spAutoFit/>
          </a:bodyPr>
          <a:lstStyle/>
          <a:p>
            <a:pPr marL="628650" indent="-628650">
              <a:buClr>
                <a:srgbClr val="9A4E15"/>
              </a:buClr>
              <a:buSzPct val="125000"/>
              <a:buFont typeface="Wingdings" pitchFamily="2" charset="2"/>
              <a:buChar char="Ø"/>
            </a:pPr>
            <a:r>
              <a:rPr lang="en-CA" sz="2800" b="1" dirty="0"/>
              <a:t>The Brain therefore inherited and develops ‘Files’/a data bank </a:t>
            </a:r>
            <a:r>
              <a:rPr lang="en-CA" sz="2800" dirty="0"/>
              <a:t>from which to semiconsciously </a:t>
            </a:r>
            <a:r>
              <a:rPr lang="en-CA" sz="2800" u="sng" dirty="0"/>
              <a:t>speed-dial</a:t>
            </a:r>
            <a:r>
              <a:rPr lang="en-CA" sz="2800" dirty="0"/>
              <a:t> reactions to manage our world and keep us (mainly our ego) safe.</a:t>
            </a:r>
          </a:p>
          <a:p>
            <a:pPr marL="628650" indent="-628650">
              <a:buClr>
                <a:srgbClr val="9A4E15"/>
              </a:buClr>
              <a:buSzPct val="125000"/>
              <a:buFont typeface="Wingdings" pitchFamily="2" charset="2"/>
              <a:buChar char="Ø"/>
            </a:pPr>
            <a:endParaRPr lang="en-CA" sz="2800" dirty="0"/>
          </a:p>
          <a:p>
            <a:pPr>
              <a:buClr>
                <a:srgbClr val="9A4E15"/>
              </a:buClr>
              <a:buSzPct val="125000"/>
            </a:pPr>
            <a:r>
              <a:rPr lang="en-CA" sz="2800" dirty="0"/>
              <a:t>Workshop - with a partner determine teacher and student.  </a:t>
            </a:r>
            <a:r>
              <a:rPr lang="en-CA" sz="2800" i="1" dirty="0"/>
              <a:t> </a:t>
            </a:r>
            <a:endParaRPr lang="en-CA" sz="2800" dirty="0"/>
          </a:p>
          <a:p>
            <a:pPr marL="361950" indent="-361950">
              <a:buClr>
                <a:srgbClr val="9A4E15"/>
              </a:buClr>
              <a:buSzPct val="125000"/>
            </a:pPr>
            <a:r>
              <a:rPr lang="en-CA" sz="3200" dirty="0"/>
              <a:t>        </a:t>
            </a:r>
          </a:p>
        </p:txBody>
      </p:sp>
      <p:sp>
        <p:nvSpPr>
          <p:cNvPr id="8" name="Slide Number Placeholder 7"/>
          <p:cNvSpPr>
            <a:spLocks noGrp="1"/>
          </p:cNvSpPr>
          <p:nvPr>
            <p:ph type="sldNum" sz="quarter" idx="12"/>
          </p:nvPr>
        </p:nvSpPr>
        <p:spPr/>
        <p:txBody>
          <a:bodyPr/>
          <a:lstStyle/>
          <a:p>
            <a:fld id="{AFE74BE6-3F01-4C25-9B60-2EB5994FEE56}" type="slidenum">
              <a:rPr lang="en-CA" sz="1400" smtClean="0"/>
              <a:pPr/>
              <a:t>13</a:t>
            </a:fld>
            <a:endParaRPr lang="en-CA" sz="1400" dirty="0"/>
          </a:p>
        </p:txBody>
      </p:sp>
      <p:sp>
        <p:nvSpPr>
          <p:cNvPr id="9" name="TextBox 8"/>
          <p:cNvSpPr txBox="1"/>
          <p:nvPr/>
        </p:nvSpPr>
        <p:spPr>
          <a:xfrm>
            <a:off x="907030" y="501807"/>
            <a:ext cx="10086392" cy="1508105"/>
          </a:xfrm>
          <a:prstGeom prst="rect">
            <a:avLst/>
          </a:prstGeom>
          <a:noFill/>
        </p:spPr>
        <p:txBody>
          <a:bodyPr wrap="square" rtlCol="0">
            <a:spAutoFit/>
          </a:bodyPr>
          <a:lstStyle/>
          <a:p>
            <a:pPr algn="ctr"/>
            <a:r>
              <a:rPr lang="en-CA" sz="3600" b="1" dirty="0">
                <a:solidFill>
                  <a:srgbClr val="9A4E15"/>
                </a:solidFill>
                <a:latin typeface="Arial Black" panose="020B0A04020102020204" pitchFamily="34" charset="0"/>
              </a:rPr>
              <a:t>Life’s Set-up</a:t>
            </a:r>
          </a:p>
          <a:p>
            <a:pPr algn="ctr"/>
            <a:r>
              <a:rPr lang="en-CA" sz="2800" b="1" dirty="0">
                <a:solidFill>
                  <a:srgbClr val="9A4E15"/>
                </a:solidFill>
                <a:latin typeface="Arial Black" panose="020B0A04020102020204" pitchFamily="34" charset="0"/>
              </a:rPr>
              <a:t>Understanding The Main Sources of </a:t>
            </a:r>
            <a:br>
              <a:rPr lang="en-CA" sz="2800" b="1" dirty="0">
                <a:solidFill>
                  <a:srgbClr val="9A4E15"/>
                </a:solidFill>
                <a:latin typeface="Arial Black" panose="020B0A04020102020204" pitchFamily="34" charset="0"/>
              </a:rPr>
            </a:br>
            <a:r>
              <a:rPr lang="en-CA" sz="2800" b="1" dirty="0">
                <a:solidFill>
                  <a:srgbClr val="9A4E15"/>
                </a:solidFill>
                <a:latin typeface="Arial Black" panose="020B0A04020102020204" pitchFamily="34" charset="0"/>
              </a:rPr>
              <a:t>Our Loss of Emotional Self-Regulation </a:t>
            </a:r>
            <a:r>
              <a:rPr lang="en-CA" sz="2400" b="1" dirty="0">
                <a:solidFill>
                  <a:srgbClr val="9A4E15"/>
                </a:solidFill>
                <a:latin typeface="Arial Black" panose="020B0A04020102020204" pitchFamily="34" charset="0"/>
              </a:rPr>
              <a:t>(cont’d)</a:t>
            </a:r>
          </a:p>
        </p:txBody>
      </p:sp>
    </p:spTree>
    <p:extLst>
      <p:ext uri="{BB962C8B-B14F-4D97-AF65-F5344CB8AC3E}">
        <p14:creationId xmlns:p14="http://schemas.microsoft.com/office/powerpoint/2010/main" val="571990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03746"/>
            <a:ext cx="1500872" cy="1116155"/>
          </a:xfrm>
          <a:prstGeom prst="rect">
            <a:avLst/>
          </a:prstGeom>
        </p:spPr>
      </p:pic>
      <p:sp>
        <p:nvSpPr>
          <p:cNvPr id="5" name="Rectangle 4"/>
          <p:cNvSpPr/>
          <p:nvPr/>
        </p:nvSpPr>
        <p:spPr>
          <a:xfrm>
            <a:off x="1036094" y="409575"/>
            <a:ext cx="9841456" cy="707886"/>
          </a:xfrm>
          <a:prstGeom prst="rect">
            <a:avLst/>
          </a:prstGeom>
        </p:spPr>
        <p:txBody>
          <a:bodyPr wrap="square">
            <a:spAutoFit/>
          </a:bodyPr>
          <a:lstStyle/>
          <a:p>
            <a:r>
              <a:rPr lang="en-CA" sz="4000" b="1" dirty="0">
                <a:solidFill>
                  <a:srgbClr val="9A4E15"/>
                </a:solidFill>
                <a:latin typeface="Arial Black" panose="020B0A04020102020204" pitchFamily="34" charset="0"/>
              </a:rPr>
              <a:t>Speed Dialing Often Means…………</a:t>
            </a:r>
          </a:p>
        </p:txBody>
      </p:sp>
      <p:sp>
        <p:nvSpPr>
          <p:cNvPr id="6" name="TextBox 5"/>
          <p:cNvSpPr txBox="1"/>
          <p:nvPr/>
        </p:nvSpPr>
        <p:spPr>
          <a:xfrm>
            <a:off x="1163715" y="2505075"/>
            <a:ext cx="7256385" cy="3323987"/>
          </a:xfrm>
          <a:prstGeom prst="rect">
            <a:avLst/>
          </a:prstGeom>
          <a:noFill/>
        </p:spPr>
        <p:txBody>
          <a:bodyPr wrap="square" rtlCol="0">
            <a:spAutoFit/>
          </a:bodyPr>
          <a:lstStyle/>
          <a:p>
            <a:endParaRPr lang="en-CA" sz="1400" b="1" dirty="0">
              <a:solidFill>
                <a:srgbClr val="9A4E15"/>
              </a:solidFill>
            </a:endParaRPr>
          </a:p>
          <a:p>
            <a:pPr marL="971550" lvl="1" indent="-514350">
              <a:buFont typeface="Wingdings" pitchFamily="2" charset="2"/>
              <a:buChar char="Ø"/>
            </a:pPr>
            <a:r>
              <a:rPr lang="en-CA" sz="2800" dirty="0">
                <a:latin typeface="Arial Unicode MS" pitchFamily="34" charset="-128"/>
                <a:ea typeface="Arial Unicode MS" pitchFamily="34" charset="-128"/>
                <a:cs typeface="Arial Unicode MS" pitchFamily="34" charset="-128"/>
              </a:rPr>
              <a:t>look good and impress</a:t>
            </a:r>
          </a:p>
          <a:p>
            <a:pPr marL="971550" lvl="1" indent="-514350">
              <a:buFont typeface="Wingdings" pitchFamily="2" charset="2"/>
              <a:buChar char="Ø"/>
            </a:pPr>
            <a:r>
              <a:rPr lang="en-CA" sz="2800" dirty="0">
                <a:latin typeface="Arial Unicode MS" pitchFamily="34" charset="-128"/>
                <a:ea typeface="Arial Unicode MS" pitchFamily="34" charset="-128"/>
                <a:cs typeface="Arial Unicode MS" pitchFamily="34" charset="-128"/>
              </a:rPr>
              <a:t>be in control</a:t>
            </a:r>
          </a:p>
          <a:p>
            <a:pPr marL="971550" lvl="1" indent="-514350">
              <a:buFont typeface="Wingdings" pitchFamily="2" charset="2"/>
              <a:buChar char="Ø"/>
            </a:pPr>
            <a:r>
              <a:rPr lang="en-CA" sz="2800" dirty="0">
                <a:latin typeface="Arial Unicode MS" pitchFamily="34" charset="-128"/>
                <a:ea typeface="Arial Unicode MS" pitchFamily="34" charset="-128"/>
                <a:cs typeface="Arial Unicode MS" pitchFamily="34" charset="-128"/>
              </a:rPr>
              <a:t>be right</a:t>
            </a:r>
          </a:p>
          <a:p>
            <a:pPr marL="971550" lvl="1" indent="-514350">
              <a:buFont typeface="Wingdings" pitchFamily="2" charset="2"/>
              <a:buChar char="Ø"/>
            </a:pPr>
            <a:r>
              <a:rPr lang="en-CA" sz="2800" dirty="0">
                <a:latin typeface="Arial Unicode MS" pitchFamily="34" charset="-128"/>
                <a:ea typeface="Arial Unicode MS" pitchFamily="34" charset="-128"/>
                <a:cs typeface="Arial Unicode MS" pitchFamily="34" charset="-128"/>
              </a:rPr>
              <a:t>be treated fairly</a:t>
            </a:r>
          </a:p>
          <a:p>
            <a:pPr marL="971550" lvl="1" indent="-514350">
              <a:buFont typeface="Wingdings" pitchFamily="2" charset="2"/>
              <a:buChar char="Ø"/>
            </a:pPr>
            <a:r>
              <a:rPr lang="en-CA" sz="2800" dirty="0">
                <a:latin typeface="Arial Unicode MS" pitchFamily="34" charset="-128"/>
                <a:ea typeface="Arial Unicode MS" pitchFamily="34" charset="-128"/>
                <a:cs typeface="Arial Unicode MS" pitchFamily="34" charset="-128"/>
              </a:rPr>
              <a:t>not be criticized</a:t>
            </a:r>
          </a:p>
          <a:p>
            <a:pPr marL="971550" lvl="1" indent="-514350">
              <a:buFont typeface="Wingdings" pitchFamily="2" charset="2"/>
              <a:buChar char="Ø"/>
            </a:pPr>
            <a:r>
              <a:rPr lang="en-CA" sz="2800" dirty="0">
                <a:latin typeface="Arial Unicode MS" pitchFamily="34" charset="-128"/>
                <a:ea typeface="Arial Unicode MS" pitchFamily="34" charset="-128"/>
                <a:cs typeface="Arial Unicode MS" pitchFamily="34" charset="-128"/>
              </a:rPr>
              <a:t>be judgmental</a:t>
            </a:r>
          </a:p>
          <a:p>
            <a:pPr marL="971550" lvl="1" indent="-514350">
              <a:buFont typeface="Wingdings" pitchFamily="2" charset="2"/>
              <a:buChar char="Ø"/>
            </a:pPr>
            <a:r>
              <a:rPr lang="en-CA" sz="2800" dirty="0">
                <a:latin typeface="Arial Unicode MS" pitchFamily="34" charset="-128"/>
                <a:ea typeface="Arial Unicode MS" pitchFamily="34" charset="-128"/>
                <a:cs typeface="Arial Unicode MS" pitchFamily="34" charset="-128"/>
              </a:rPr>
              <a:t>be accepted by the ‘herd’</a:t>
            </a:r>
          </a:p>
        </p:txBody>
      </p:sp>
      <p:sp>
        <p:nvSpPr>
          <p:cNvPr id="7" name="Slide Number Placeholder 6"/>
          <p:cNvSpPr>
            <a:spLocks noGrp="1"/>
          </p:cNvSpPr>
          <p:nvPr>
            <p:ph type="sldNum" sz="quarter" idx="12"/>
          </p:nvPr>
        </p:nvSpPr>
        <p:spPr/>
        <p:txBody>
          <a:bodyPr/>
          <a:lstStyle/>
          <a:p>
            <a:fld id="{AFE74BE6-3F01-4C25-9B60-2EB5994FEE56}" type="slidenum">
              <a:rPr lang="en-CA" sz="1400" smtClean="0"/>
              <a:pPr/>
              <a:t>14</a:t>
            </a:fld>
            <a:endParaRPr lang="en-CA" sz="1400" dirty="0"/>
          </a:p>
        </p:txBody>
      </p:sp>
      <p:sp>
        <p:nvSpPr>
          <p:cNvPr id="8" name="TextBox 7"/>
          <p:cNvSpPr txBox="1"/>
          <p:nvPr/>
        </p:nvSpPr>
        <p:spPr>
          <a:xfrm>
            <a:off x="1104901" y="1368582"/>
            <a:ext cx="9810750" cy="1077218"/>
          </a:xfrm>
          <a:prstGeom prst="rect">
            <a:avLst/>
          </a:prstGeom>
          <a:noFill/>
        </p:spPr>
        <p:txBody>
          <a:bodyPr wrap="square" rtlCol="0">
            <a:spAutoFit/>
          </a:bodyPr>
          <a:lstStyle/>
          <a:p>
            <a:r>
              <a:rPr lang="en-CA" sz="3200" dirty="0">
                <a:latin typeface="Arial Unicode MS" pitchFamily="34" charset="-128"/>
                <a:ea typeface="Arial Unicode MS" pitchFamily="34" charset="-128"/>
                <a:cs typeface="Arial Unicode MS" pitchFamily="34" charset="-128"/>
              </a:rPr>
              <a:t>Being Semiconsciously Driven by the Brain’s</a:t>
            </a:r>
          </a:p>
          <a:p>
            <a:r>
              <a:rPr lang="en-CA" sz="3200" dirty="0">
                <a:latin typeface="Arial Unicode MS" pitchFamily="34" charset="-128"/>
                <a:ea typeface="Arial Unicode MS" pitchFamily="34" charset="-128"/>
                <a:cs typeface="Arial Unicode MS" pitchFamily="34" charset="-128"/>
              </a:rPr>
              <a:t>Primitive and Programmed Needs to: </a:t>
            </a:r>
          </a:p>
        </p:txBody>
      </p:sp>
    </p:spTree>
    <p:extLst>
      <p:ext uri="{BB962C8B-B14F-4D97-AF65-F5344CB8AC3E}">
        <p14:creationId xmlns:p14="http://schemas.microsoft.com/office/powerpoint/2010/main" val="29095185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63199"/>
            <a:ext cx="1500872" cy="1116155"/>
          </a:xfrm>
          <a:prstGeom prst="rect">
            <a:avLst/>
          </a:prstGeom>
        </p:spPr>
      </p:pic>
      <p:sp>
        <p:nvSpPr>
          <p:cNvPr id="5" name="TextBox 4"/>
          <p:cNvSpPr txBox="1"/>
          <p:nvPr/>
        </p:nvSpPr>
        <p:spPr>
          <a:xfrm>
            <a:off x="666539" y="546544"/>
            <a:ext cx="10563225" cy="1200329"/>
          </a:xfrm>
          <a:prstGeom prst="rect">
            <a:avLst/>
          </a:prstGeom>
          <a:noFill/>
        </p:spPr>
        <p:txBody>
          <a:bodyPr wrap="square" rtlCol="0">
            <a:spAutoFit/>
          </a:bodyPr>
          <a:lstStyle/>
          <a:p>
            <a:pPr algn="ctr"/>
            <a:r>
              <a:rPr lang="en-CA" sz="3600" b="1" dirty="0">
                <a:solidFill>
                  <a:srgbClr val="9A4E15"/>
                </a:solidFill>
                <a:latin typeface="Arial Black" panose="020B0A04020102020204" pitchFamily="34" charset="0"/>
              </a:rPr>
              <a:t>Life’s Set-up –                                     Being Mostly Semiconscious</a:t>
            </a:r>
          </a:p>
        </p:txBody>
      </p:sp>
      <p:sp>
        <p:nvSpPr>
          <p:cNvPr id="7" name="TextBox 6"/>
          <p:cNvSpPr txBox="1"/>
          <p:nvPr/>
        </p:nvSpPr>
        <p:spPr>
          <a:xfrm>
            <a:off x="1076326" y="2327192"/>
            <a:ext cx="9505949" cy="3170099"/>
          </a:xfrm>
          <a:prstGeom prst="rect">
            <a:avLst/>
          </a:prstGeom>
          <a:noFill/>
        </p:spPr>
        <p:txBody>
          <a:bodyPr wrap="square" rtlCol="0">
            <a:spAutoFit/>
          </a:bodyPr>
          <a:lstStyle/>
          <a:p>
            <a:pPr marL="342900" indent="-342900">
              <a:buClr>
                <a:srgbClr val="9A4E15"/>
              </a:buClr>
              <a:buSzPct val="125000"/>
              <a:buFont typeface="Wingdings" pitchFamily="2" charset="2"/>
              <a:buChar char="Ø"/>
            </a:pPr>
            <a:r>
              <a:rPr lang="en-CA" sz="3600" dirty="0"/>
              <a:t>	</a:t>
            </a:r>
            <a:r>
              <a:rPr lang="en-CA" sz="3200" dirty="0"/>
              <a:t>Means that we have insufficient consciousness 		</a:t>
            </a:r>
            <a:r>
              <a:rPr lang="en-CA" sz="3200" b="1" dirty="0"/>
              <a:t>to consistently offer our ‘A’ Game</a:t>
            </a:r>
          </a:p>
          <a:p>
            <a:pPr marL="342900" indent="-342900">
              <a:buClr>
                <a:srgbClr val="9A4E15"/>
              </a:buClr>
              <a:buSzPct val="125000"/>
              <a:buFont typeface="Wingdings" pitchFamily="2" charset="2"/>
              <a:buChar char="Ø"/>
            </a:pPr>
            <a:endParaRPr lang="en-CA" sz="3200" b="1" dirty="0"/>
          </a:p>
          <a:p>
            <a:pPr marL="342900" indent="-342900">
              <a:buClr>
                <a:srgbClr val="9A4E15"/>
              </a:buClr>
              <a:buSzPct val="125000"/>
              <a:buFont typeface="Wingdings" pitchFamily="2" charset="2"/>
              <a:buChar char="Ø"/>
            </a:pPr>
            <a:r>
              <a:rPr lang="en-CA" sz="3200" b="1" dirty="0"/>
              <a:t> 	</a:t>
            </a:r>
            <a:r>
              <a:rPr lang="en-CA" sz="3200" dirty="0"/>
              <a:t>Especially  in crisis, we speed dial our ‘C’ survival 	game as our ancestors have done for thousands of 	years.</a:t>
            </a:r>
            <a:r>
              <a:rPr lang="en-CA" sz="3600" dirty="0"/>
              <a:t>	</a:t>
            </a:r>
            <a:endParaRPr lang="en-CA" sz="3200" dirty="0"/>
          </a:p>
        </p:txBody>
      </p:sp>
      <p:sp>
        <p:nvSpPr>
          <p:cNvPr id="8" name="Slide Number Placeholder 7"/>
          <p:cNvSpPr>
            <a:spLocks noGrp="1"/>
          </p:cNvSpPr>
          <p:nvPr>
            <p:ph type="sldNum" sz="quarter" idx="12"/>
          </p:nvPr>
        </p:nvSpPr>
        <p:spPr/>
        <p:txBody>
          <a:bodyPr/>
          <a:lstStyle/>
          <a:p>
            <a:fld id="{AFE74BE6-3F01-4C25-9B60-2EB5994FEE56}" type="slidenum">
              <a:rPr lang="en-CA" sz="1400" smtClean="0"/>
              <a:pPr/>
              <a:t>15</a:t>
            </a:fld>
            <a:endParaRPr lang="en-CA" sz="1400" dirty="0"/>
          </a:p>
        </p:txBody>
      </p:sp>
    </p:spTree>
    <p:extLst>
      <p:ext uri="{BB962C8B-B14F-4D97-AF65-F5344CB8AC3E}">
        <p14:creationId xmlns:p14="http://schemas.microsoft.com/office/powerpoint/2010/main" val="2791105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Calibri"/>
                <a:ea typeface="+mn-ea"/>
                <a:cs typeface="+mn-cs"/>
              </a:rPr>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3463" y="1057182"/>
            <a:ext cx="8937305" cy="455835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19031"/>
            <a:ext cx="1500872" cy="1116155"/>
          </a:xfrm>
          <a:prstGeom prst="rect">
            <a:avLst/>
          </a:prstGeom>
        </p:spPr>
      </p:pic>
      <p:sp>
        <p:nvSpPr>
          <p:cNvPr id="6" name="Slide Number Placeholder 5"/>
          <p:cNvSpPr>
            <a:spLocks noGrp="1"/>
          </p:cNvSpPr>
          <p:nvPr>
            <p:ph type="sldNum" sz="quarter" idx="12"/>
          </p:nvPr>
        </p:nvSpPr>
        <p:spPr>
          <a:xfrm>
            <a:off x="8737600" y="6356369"/>
            <a:ext cx="2703033"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sz="14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CA" sz="14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824059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Calibri"/>
                <a:ea typeface="+mn-ea"/>
                <a:cs typeface="+mn-cs"/>
              </a:rPr>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7903" y="5165646"/>
            <a:ext cx="1500872" cy="1116155"/>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6160" y="786725"/>
            <a:ext cx="9512488" cy="5618919"/>
          </a:xfrm>
          <a:prstGeom prst="rect">
            <a:avLst/>
          </a:prstGeom>
        </p:spPr>
      </p:pic>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sz="14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CA" sz="14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666952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11490" y="2128641"/>
            <a:ext cx="4553586" cy="3248478"/>
          </a:xfrm>
          <a:prstGeom prst="rect">
            <a:avLst/>
          </a:prstGeom>
        </p:spPr>
      </p:pic>
      <p:sp>
        <p:nvSpPr>
          <p:cNvPr id="4" name="TextBox 5"/>
          <p:cNvSpPr txBox="1"/>
          <p:nvPr/>
        </p:nvSpPr>
        <p:spPr>
          <a:xfrm>
            <a:off x="579012" y="492086"/>
            <a:ext cx="10086393"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4000" b="1" dirty="0"/>
              <a:t>Mindful Emotional Self Regulation</a:t>
            </a:r>
            <a:endParaRPr lang="en-CA" sz="4000" dirty="0"/>
          </a:p>
        </p:txBody>
      </p:sp>
      <p:sp>
        <p:nvSpPr>
          <p:cNvPr id="5" name="TextBox 6"/>
          <p:cNvSpPr txBox="1"/>
          <p:nvPr/>
        </p:nvSpPr>
        <p:spPr>
          <a:xfrm>
            <a:off x="859811" y="1174543"/>
            <a:ext cx="10664926" cy="1015663"/>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2000" dirty="0">
                <a:latin typeface="Arial Narrow" panose="020B0606020202030204" pitchFamily="34" charset="0"/>
              </a:rPr>
              <a:t>The main way we can consciously access the emotional brain is through self awareness*, i.e. becoming mindful. Mindfulness increases connections in the medial pre-frontal cortex. This reduces anxiety for the Supporter and the Person Supported.</a:t>
            </a:r>
          </a:p>
        </p:txBody>
      </p:sp>
      <p:sp>
        <p:nvSpPr>
          <p:cNvPr id="6" name="TextBox 7"/>
          <p:cNvSpPr txBox="1"/>
          <p:nvPr/>
        </p:nvSpPr>
        <p:spPr>
          <a:xfrm>
            <a:off x="2064598" y="2304171"/>
            <a:ext cx="2644347" cy="147732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Dorsolateral pre-frontal Cortex</a:t>
            </a:r>
            <a:endParaRPr lang="en-CA" dirty="0"/>
          </a:p>
          <a:p>
            <a:r>
              <a:rPr lang="en-CA" b="1" i="1" dirty="0"/>
              <a:t>Working Memory</a:t>
            </a:r>
            <a:endParaRPr lang="en-CA" dirty="0"/>
          </a:p>
          <a:p>
            <a:r>
              <a:rPr lang="en-CA" b="1" i="1" dirty="0"/>
              <a:t>Impulse Control</a:t>
            </a:r>
          </a:p>
          <a:p>
            <a:endParaRPr lang="en-CA" b="1" i="1" dirty="0"/>
          </a:p>
        </p:txBody>
      </p:sp>
      <p:sp>
        <p:nvSpPr>
          <p:cNvPr id="7" name="TextBox 8"/>
          <p:cNvSpPr txBox="1"/>
          <p:nvPr/>
        </p:nvSpPr>
        <p:spPr>
          <a:xfrm>
            <a:off x="7605040" y="2624356"/>
            <a:ext cx="2815826" cy="8002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Medial pre-frontal Cortex </a:t>
            </a:r>
            <a:br>
              <a:rPr lang="en-CA" b="1" i="1" dirty="0"/>
            </a:br>
            <a:r>
              <a:rPr lang="en-CA" sz="1400" b="1" i="1" dirty="0"/>
              <a:t>(part of the brain that notices what’s going on)</a:t>
            </a:r>
          </a:p>
        </p:txBody>
      </p:sp>
      <p:sp>
        <p:nvSpPr>
          <p:cNvPr id="8" name="TextBox 9"/>
          <p:cNvSpPr txBox="1"/>
          <p:nvPr/>
        </p:nvSpPr>
        <p:spPr>
          <a:xfrm>
            <a:off x="7761066" y="4707125"/>
            <a:ext cx="2644347"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Amygdala</a:t>
            </a:r>
            <a:endParaRPr lang="en-CA" dirty="0"/>
          </a:p>
        </p:txBody>
      </p:sp>
      <p:sp>
        <p:nvSpPr>
          <p:cNvPr id="10" name="TextBox 6"/>
          <p:cNvSpPr txBox="1"/>
          <p:nvPr/>
        </p:nvSpPr>
        <p:spPr>
          <a:xfrm>
            <a:off x="490247" y="5912640"/>
            <a:ext cx="10565099" cy="369332"/>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Narrow" panose="020B0606020202030204" pitchFamily="34" charset="0"/>
              </a:rPr>
              <a:t>(*Research reference: J. LeDoux, “Emotion Circuits in the Brain”, Journal of Neuroscience 33, no. 9 (2013) 3815-23)</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745" y="5265232"/>
            <a:ext cx="1500873" cy="1116155"/>
          </a:xfrm>
          <a:prstGeom prst="rect">
            <a:avLst/>
          </a:prstGeom>
        </p:spPr>
      </p:pic>
      <p:sp>
        <p:nvSpPr>
          <p:cNvPr id="12" name="Slide Number Placeholder 11"/>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18</a:t>
            </a:fld>
            <a:endParaRPr lang="en-CA" sz="1400" dirty="0">
              <a:solidFill>
                <a:prstClr val="black">
                  <a:tint val="75000"/>
                </a:prstClr>
              </a:solidFill>
            </a:endParaRPr>
          </a:p>
        </p:txBody>
      </p:sp>
    </p:spTree>
    <p:extLst>
      <p:ext uri="{BB962C8B-B14F-4D97-AF65-F5344CB8AC3E}">
        <p14:creationId xmlns:p14="http://schemas.microsoft.com/office/powerpoint/2010/main" val="787420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extBox 1"/>
          <p:cNvSpPr txBox="1"/>
          <p:nvPr/>
        </p:nvSpPr>
        <p:spPr>
          <a:xfrm>
            <a:off x="439051" y="693501"/>
            <a:ext cx="11303876" cy="563231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According to many published Neuroscientists, including Dr. Daniel Siegel (UCLA) in his book called             </a:t>
            </a:r>
            <a:r>
              <a:rPr kumimoji="0" lang="en-US" sz="2000" b="1" i="1" u="none" strike="noStrike" kern="1200" cap="none" spc="0" normalizeH="0" baseline="0" noProof="0" dirty="0">
                <a:ln>
                  <a:noFill/>
                </a:ln>
                <a:solidFill>
                  <a:prstClr val="black"/>
                </a:solidFill>
                <a:effectLst/>
                <a:uLnTx/>
                <a:uFillTx/>
                <a:latin typeface="Calibri"/>
                <a:ea typeface="+mn-ea"/>
                <a:cs typeface="+mn-cs"/>
              </a:rPr>
              <a:t>The Mindful Brain</a:t>
            </a:r>
            <a:r>
              <a:rPr kumimoji="0" lang="en-US" sz="2000" b="0" i="0" u="none" strike="noStrike" kern="1200" cap="none" spc="0" normalizeH="0" baseline="0" noProof="0" dirty="0">
                <a:ln>
                  <a:noFill/>
                </a:ln>
                <a:solidFill>
                  <a:prstClr val="black"/>
                </a:solidFill>
                <a:effectLst/>
                <a:uLnTx/>
                <a:uFillTx/>
                <a:latin typeface="Calibri"/>
                <a:ea typeface="+mn-ea"/>
                <a:cs typeface="+mn-cs"/>
              </a:rPr>
              <a:t> (page 42 and 43) the following brain, body and being functions correlate with the activity of medial areas of the prefrontal cortex: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2000" b="0" i="0" u="none" strike="noStrike" kern="1200" cap="none" spc="0" normalizeH="0" baseline="0" noProof="0" dirty="0">
              <a:ln>
                <a:noFill/>
              </a:ln>
              <a:solidFill>
                <a:prstClr val="black"/>
              </a:solidFill>
              <a:effectLst/>
              <a:uLnTx/>
              <a:uFillTx/>
              <a:latin typeface="Calibri"/>
              <a:ea typeface="+mn-ea"/>
              <a:cs typeface="+mn-cs"/>
            </a:endParaRPr>
          </a:p>
          <a:p>
            <a:pPr marL="717550" marR="0" lvl="0" indent="-35560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1.  </a:t>
            </a:r>
            <a:r>
              <a:rPr kumimoji="0" lang="en-US" sz="2000" b="1" i="0" u="none" strike="noStrike" kern="1200" cap="none" spc="0" normalizeH="0" baseline="0" noProof="0" dirty="0">
                <a:ln>
                  <a:noFill/>
                </a:ln>
                <a:solidFill>
                  <a:prstClr val="black"/>
                </a:solidFill>
                <a:effectLst/>
                <a:uLnTx/>
                <a:uFillTx/>
                <a:latin typeface="Calibri"/>
                <a:ea typeface="+mn-ea"/>
                <a:cs typeface="+mn-cs"/>
              </a:rPr>
              <a:t>Body regulation</a:t>
            </a:r>
            <a:r>
              <a:rPr kumimoji="0" lang="en-US" sz="2000" b="0" i="0" u="none" strike="noStrike" kern="1200" cap="none" spc="0" normalizeH="0" baseline="0" noProof="0" dirty="0">
                <a:ln>
                  <a:noFill/>
                </a:ln>
                <a:solidFill>
                  <a:prstClr val="black"/>
                </a:solidFill>
                <a:effectLst/>
                <a:uLnTx/>
                <a:uFillTx/>
                <a:latin typeface="Calibri"/>
                <a:ea typeface="+mn-ea"/>
                <a:cs typeface="+mn-cs"/>
              </a:rPr>
              <a:t> – the emotional brakes and accelerator functions.</a:t>
            </a:r>
            <a:endParaRPr kumimoji="0" lang="en-CA" sz="2000" b="0" i="0" u="none" strike="noStrike" kern="1200" cap="none" spc="0" normalizeH="0" baseline="0" noProof="0" dirty="0">
              <a:ln>
                <a:noFill/>
              </a:ln>
              <a:solidFill>
                <a:prstClr val="black"/>
              </a:solidFill>
              <a:effectLst/>
              <a:uLnTx/>
              <a:uFillTx/>
              <a:latin typeface="Calibri"/>
              <a:ea typeface="+mn-ea"/>
              <a:cs typeface="+mn-cs"/>
            </a:endParaRPr>
          </a:p>
          <a:p>
            <a:pPr marL="717550" marR="0" lvl="0" indent="-35560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2.  	</a:t>
            </a:r>
            <a:r>
              <a:rPr kumimoji="0" lang="en-US" sz="2000" b="1" i="0" u="none" strike="noStrike" kern="1200" cap="none" spc="0" normalizeH="0" baseline="0" noProof="0" dirty="0">
                <a:ln>
                  <a:noFill/>
                </a:ln>
                <a:solidFill>
                  <a:prstClr val="black"/>
                </a:solidFill>
                <a:effectLst/>
                <a:uLnTx/>
                <a:uFillTx/>
                <a:latin typeface="Calibri"/>
                <a:ea typeface="+mn-ea"/>
                <a:cs typeface="+mn-cs"/>
              </a:rPr>
              <a:t>Attuned communication</a:t>
            </a:r>
            <a:r>
              <a:rPr kumimoji="0" lang="en-US" sz="2000" b="0" i="0" u="none" strike="noStrike" kern="1200" cap="none" spc="0" normalizeH="0" baseline="0" noProof="0" dirty="0">
                <a:ln>
                  <a:noFill/>
                </a:ln>
                <a:solidFill>
                  <a:prstClr val="black"/>
                </a:solidFill>
                <a:effectLst/>
                <a:uLnTx/>
                <a:uFillTx/>
                <a:latin typeface="Calibri"/>
                <a:ea typeface="+mn-ea"/>
                <a:cs typeface="+mn-cs"/>
              </a:rPr>
              <a:t> involves the coordination of the input from another person with the activity of one’s own (as with mirror neurons).</a:t>
            </a:r>
            <a:endParaRPr kumimoji="0" lang="en-CA" sz="2000" b="0" i="0" u="none" strike="noStrike" kern="1200" cap="none" spc="0" normalizeH="0" baseline="0" noProof="0" dirty="0">
              <a:ln>
                <a:noFill/>
              </a:ln>
              <a:solidFill>
                <a:prstClr val="black"/>
              </a:solidFill>
              <a:effectLst/>
              <a:uLnTx/>
              <a:uFillTx/>
              <a:latin typeface="Calibri"/>
              <a:ea typeface="+mn-ea"/>
              <a:cs typeface="+mn-cs"/>
            </a:endParaRPr>
          </a:p>
          <a:p>
            <a:pPr marL="717550" marR="0" lvl="0" indent="-35560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3.	</a:t>
            </a:r>
            <a:r>
              <a:rPr kumimoji="0" lang="en-US" sz="2000" b="1" i="0" u="none" strike="noStrike" kern="1200" cap="none" spc="0" normalizeH="0" baseline="0" noProof="0" dirty="0">
                <a:ln>
                  <a:noFill/>
                </a:ln>
                <a:solidFill>
                  <a:prstClr val="black"/>
                </a:solidFill>
                <a:effectLst/>
                <a:uLnTx/>
                <a:uFillTx/>
                <a:latin typeface="Calibri"/>
                <a:ea typeface="+mn-ea"/>
                <a:cs typeface="+mn-cs"/>
              </a:rPr>
              <a:t>Emotional balance</a:t>
            </a:r>
            <a:r>
              <a:rPr kumimoji="0" lang="en-US" sz="2000" b="0" i="0" u="none" strike="noStrike" kern="1200" cap="none" spc="0" normalizeH="0" baseline="0" noProof="0" dirty="0">
                <a:ln>
                  <a:noFill/>
                </a:ln>
                <a:solidFill>
                  <a:prstClr val="black"/>
                </a:solidFill>
                <a:effectLst/>
                <a:uLnTx/>
                <a:uFillTx/>
                <a:latin typeface="Calibri"/>
                <a:ea typeface="+mn-ea"/>
                <a:cs typeface="+mn-cs"/>
              </a:rPr>
              <a:t> to have enough activation so that life has meaning and vitality but not so much that life becomes chaotic.</a:t>
            </a:r>
            <a:endParaRPr kumimoji="0" lang="en-CA" sz="2000" b="0" i="0" u="none" strike="noStrike" kern="1200" cap="none" spc="0" normalizeH="0" baseline="0" noProof="0" dirty="0">
              <a:ln>
                <a:noFill/>
              </a:ln>
              <a:solidFill>
                <a:prstClr val="black"/>
              </a:solidFill>
              <a:effectLst/>
              <a:uLnTx/>
              <a:uFillTx/>
              <a:latin typeface="Calibri"/>
              <a:ea typeface="+mn-ea"/>
              <a:cs typeface="+mn-cs"/>
            </a:endParaRPr>
          </a:p>
          <a:p>
            <a:pPr marL="717550" marR="0" lvl="0" indent="-35560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4.	</a:t>
            </a:r>
            <a:r>
              <a:rPr kumimoji="0" lang="en-US" sz="2000" b="1" i="0" u="none" strike="noStrike" kern="1200" cap="none" spc="0" normalizeH="0" baseline="0" noProof="0" dirty="0">
                <a:ln>
                  <a:noFill/>
                </a:ln>
                <a:solidFill>
                  <a:prstClr val="black"/>
                </a:solidFill>
                <a:effectLst/>
                <a:uLnTx/>
                <a:uFillTx/>
                <a:latin typeface="Calibri"/>
                <a:ea typeface="+mn-ea"/>
                <a:cs typeface="+mn-cs"/>
              </a:rPr>
              <a:t>Response flexibility</a:t>
            </a:r>
            <a:r>
              <a:rPr kumimoji="0" lang="en-US" sz="2000" b="0" i="0" u="none" strike="noStrike" kern="1200" cap="none" spc="0" normalizeH="0" baseline="0" noProof="0" dirty="0">
                <a:ln>
                  <a:noFill/>
                </a:ln>
                <a:solidFill>
                  <a:prstClr val="black"/>
                </a:solidFill>
                <a:effectLst/>
                <a:uLnTx/>
                <a:uFillTx/>
                <a:latin typeface="Calibri"/>
                <a:ea typeface="+mn-ea"/>
                <a:cs typeface="+mn-cs"/>
              </a:rPr>
              <a:t> is the capacity to pause before action.</a:t>
            </a:r>
            <a:endParaRPr kumimoji="0" lang="en-CA" sz="2000" b="0" i="0" u="none" strike="noStrike" kern="1200" cap="none" spc="0" normalizeH="0" baseline="0" noProof="0" dirty="0">
              <a:ln>
                <a:noFill/>
              </a:ln>
              <a:solidFill>
                <a:prstClr val="black"/>
              </a:solidFill>
              <a:effectLst/>
              <a:uLnTx/>
              <a:uFillTx/>
              <a:latin typeface="Calibri"/>
              <a:ea typeface="+mn-ea"/>
              <a:cs typeface="+mn-cs"/>
            </a:endParaRPr>
          </a:p>
          <a:p>
            <a:pPr marL="717550" marR="0" lvl="0" indent="-35560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5.	</a:t>
            </a:r>
            <a:r>
              <a:rPr kumimoji="0" lang="en-US" sz="2000" b="1" i="0" u="none" strike="noStrike" kern="1200" cap="none" spc="0" normalizeH="0" baseline="0" noProof="0" dirty="0">
                <a:ln>
                  <a:noFill/>
                </a:ln>
                <a:solidFill>
                  <a:prstClr val="black"/>
                </a:solidFill>
                <a:effectLst/>
                <a:uLnTx/>
                <a:uFillTx/>
                <a:latin typeface="Calibri"/>
                <a:ea typeface="+mn-ea"/>
                <a:cs typeface="+mn-cs"/>
              </a:rPr>
              <a:t>Empathy</a:t>
            </a:r>
            <a:r>
              <a:rPr kumimoji="0" lang="en-US" sz="2000" b="0" i="0" u="none" strike="noStrike" kern="1200" cap="none" spc="0" normalizeH="0" baseline="0" noProof="0" dirty="0">
                <a:ln>
                  <a:noFill/>
                </a:ln>
                <a:solidFill>
                  <a:prstClr val="black"/>
                </a:solidFill>
                <a:effectLst/>
                <a:uLnTx/>
                <a:uFillTx/>
                <a:latin typeface="Calibri"/>
                <a:ea typeface="+mn-ea"/>
                <a:cs typeface="+mn-cs"/>
              </a:rPr>
              <a:t> – knowing what might be going on inside someone else.</a:t>
            </a:r>
            <a:endParaRPr kumimoji="0" lang="en-CA" sz="2000" b="0" i="0" u="none" strike="noStrike" kern="1200" cap="none" spc="0" normalizeH="0" baseline="0" noProof="0" dirty="0">
              <a:ln>
                <a:noFill/>
              </a:ln>
              <a:solidFill>
                <a:prstClr val="black"/>
              </a:solidFill>
              <a:effectLst/>
              <a:uLnTx/>
              <a:uFillTx/>
              <a:latin typeface="Calibri"/>
              <a:ea typeface="+mn-ea"/>
              <a:cs typeface="+mn-cs"/>
            </a:endParaRPr>
          </a:p>
          <a:p>
            <a:pPr marL="717550" marR="0" lvl="0" indent="-35560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6.	</a:t>
            </a:r>
            <a:r>
              <a:rPr kumimoji="0" lang="en-US" sz="2000" b="1" i="0" u="none" strike="noStrike" kern="1200" cap="none" spc="0" normalizeH="0" baseline="0" noProof="0" dirty="0">
                <a:ln>
                  <a:noFill/>
                </a:ln>
                <a:solidFill>
                  <a:prstClr val="black"/>
                </a:solidFill>
                <a:effectLst/>
                <a:uLnTx/>
                <a:uFillTx/>
                <a:latin typeface="Calibri"/>
                <a:ea typeface="+mn-ea"/>
                <a:cs typeface="+mn-cs"/>
              </a:rPr>
              <a:t>Insight or self-knowing</a:t>
            </a:r>
            <a:r>
              <a:rPr kumimoji="0" lang="en-US" sz="2000" b="0" i="0" u="none" strike="noStrike" kern="1200" cap="none" spc="0" normalizeH="0" baseline="0" noProof="0" dirty="0">
                <a:ln>
                  <a:noFill/>
                </a:ln>
                <a:solidFill>
                  <a:prstClr val="black"/>
                </a:solidFill>
                <a:effectLst/>
                <a:uLnTx/>
                <a:uFillTx/>
                <a:latin typeface="Calibri"/>
                <a:ea typeface="+mn-ea"/>
                <a:cs typeface="+mn-cs"/>
              </a:rPr>
              <a:t> awareness to be able to link the past, present and future.</a:t>
            </a:r>
            <a:endParaRPr kumimoji="0" lang="en-CA" sz="2000" b="0" i="0" u="none" strike="noStrike" kern="1200" cap="none" spc="0" normalizeH="0" baseline="0" noProof="0" dirty="0">
              <a:ln>
                <a:noFill/>
              </a:ln>
              <a:solidFill>
                <a:prstClr val="black"/>
              </a:solidFill>
              <a:effectLst/>
              <a:uLnTx/>
              <a:uFillTx/>
              <a:latin typeface="Calibri"/>
              <a:ea typeface="+mn-ea"/>
              <a:cs typeface="+mn-cs"/>
            </a:endParaRPr>
          </a:p>
          <a:p>
            <a:pPr marL="717550" marR="0" lvl="0" indent="-35560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7.  	</a:t>
            </a:r>
            <a:r>
              <a:rPr kumimoji="0" lang="en-US" sz="2000" b="1" i="0" u="none" strike="noStrike" kern="1200" cap="none" spc="0" normalizeH="0" baseline="0" noProof="0" dirty="0">
                <a:ln>
                  <a:noFill/>
                </a:ln>
                <a:solidFill>
                  <a:prstClr val="black"/>
                </a:solidFill>
                <a:effectLst/>
                <a:uLnTx/>
                <a:uFillTx/>
                <a:latin typeface="Calibri"/>
                <a:ea typeface="+mn-ea"/>
                <a:cs typeface="+mn-cs"/>
              </a:rPr>
              <a:t>Fear modulation</a:t>
            </a:r>
            <a:r>
              <a:rPr kumimoji="0" lang="en-US" sz="2000" b="0" i="0" u="none" strike="noStrike" kern="1200" cap="none" spc="0" normalizeH="0" baseline="0" noProof="0" dirty="0">
                <a:ln>
                  <a:noFill/>
                </a:ln>
                <a:solidFill>
                  <a:prstClr val="black"/>
                </a:solidFill>
                <a:effectLst/>
                <a:uLnTx/>
                <a:uFillTx/>
                <a:latin typeface="Calibri"/>
                <a:ea typeface="+mn-ea"/>
                <a:cs typeface="+mn-cs"/>
              </a:rPr>
              <a:t> that may be carried out by the release of the inhibitory neurotransmitter GABA.</a:t>
            </a:r>
            <a:endParaRPr kumimoji="0" lang="en-CA" sz="2000" b="0" i="0" u="none" strike="noStrike" kern="1200" cap="none" spc="0" normalizeH="0" baseline="0" noProof="0" dirty="0">
              <a:ln>
                <a:noFill/>
              </a:ln>
              <a:solidFill>
                <a:prstClr val="black"/>
              </a:solidFill>
              <a:effectLst/>
              <a:uLnTx/>
              <a:uFillTx/>
              <a:latin typeface="Calibri"/>
              <a:ea typeface="+mn-ea"/>
              <a:cs typeface="+mn-cs"/>
            </a:endParaRPr>
          </a:p>
          <a:p>
            <a:pPr marL="717550" marR="0" lvl="0" indent="-35560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8.	</a:t>
            </a:r>
            <a:r>
              <a:rPr kumimoji="0" lang="en-US" sz="2000" b="1" i="0" u="none" strike="noStrike" kern="1200" cap="none" spc="0" normalizeH="0" baseline="0" noProof="0" dirty="0">
                <a:ln>
                  <a:noFill/>
                </a:ln>
                <a:solidFill>
                  <a:prstClr val="black"/>
                </a:solidFill>
                <a:effectLst/>
                <a:uLnTx/>
                <a:uFillTx/>
                <a:latin typeface="Calibri"/>
                <a:ea typeface="+mn-ea"/>
                <a:cs typeface="+mn-cs"/>
              </a:rPr>
              <a:t>Intuition</a:t>
            </a:r>
            <a:r>
              <a:rPr kumimoji="0" lang="en-US" sz="2000" b="0" i="0" u="none" strike="noStrike" kern="1200" cap="none" spc="0" normalizeH="0" baseline="0" noProof="0" dirty="0">
                <a:ln>
                  <a:noFill/>
                </a:ln>
                <a:solidFill>
                  <a:prstClr val="black"/>
                </a:solidFill>
                <a:effectLst/>
                <a:uLnTx/>
                <a:uFillTx/>
                <a:latin typeface="Calibri"/>
                <a:ea typeface="+mn-ea"/>
                <a:cs typeface="+mn-cs"/>
              </a:rPr>
              <a:t> – a neural mechanism by which we process deep ways of knowing via our body </a:t>
            </a:r>
            <a:br>
              <a:rPr kumimoji="0" lang="en-US" sz="2000" b="0" i="0" u="none" strike="noStrike" kern="1200" cap="none" spc="0" normalizeH="0" baseline="0" noProof="0" dirty="0">
                <a:ln>
                  <a:noFill/>
                </a:ln>
                <a:solidFill>
                  <a:prstClr val="black"/>
                </a:solidFill>
                <a:effectLst/>
                <a:uLnTx/>
                <a:uFillTx/>
                <a:latin typeface="Calibri"/>
                <a:ea typeface="+mn-ea"/>
                <a:cs typeface="+mn-cs"/>
              </a:rPr>
            </a:br>
            <a:r>
              <a:rPr kumimoji="0" lang="en-US" sz="2000" b="0" i="0" u="none" strike="noStrike" kern="1200" cap="none" spc="0" normalizeH="0" baseline="0" noProof="0" dirty="0">
                <a:ln>
                  <a:noFill/>
                </a:ln>
                <a:solidFill>
                  <a:prstClr val="black"/>
                </a:solidFill>
                <a:effectLst/>
                <a:uLnTx/>
                <a:uFillTx/>
                <a:latin typeface="Calibri"/>
                <a:ea typeface="+mn-ea"/>
                <a:cs typeface="+mn-cs"/>
              </a:rPr>
              <a:t>i.e. ‘somatic intelligence’.</a:t>
            </a:r>
            <a:endParaRPr kumimoji="0" lang="en-CA" sz="2000" b="0" i="0" u="none" strike="noStrike" kern="1200" cap="none" spc="0" normalizeH="0" baseline="0" noProof="0" dirty="0">
              <a:ln>
                <a:noFill/>
              </a:ln>
              <a:solidFill>
                <a:prstClr val="black"/>
              </a:solidFill>
              <a:effectLst/>
              <a:uLnTx/>
              <a:uFillTx/>
              <a:latin typeface="Calibri"/>
              <a:ea typeface="+mn-ea"/>
              <a:cs typeface="+mn-cs"/>
            </a:endParaRPr>
          </a:p>
          <a:p>
            <a:pPr marL="717550" marR="0" lvl="0" indent="-35560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9.	</a:t>
            </a:r>
            <a:r>
              <a:rPr kumimoji="0" lang="en-US" sz="2000" b="1" i="0" u="none" strike="noStrike" kern="1200" cap="none" spc="0" normalizeH="0" baseline="0" noProof="0" dirty="0">
                <a:ln>
                  <a:noFill/>
                </a:ln>
                <a:solidFill>
                  <a:prstClr val="black"/>
                </a:solidFill>
                <a:effectLst/>
                <a:uLnTx/>
                <a:uFillTx/>
                <a:latin typeface="Calibri"/>
                <a:ea typeface="+mn-ea"/>
                <a:cs typeface="+mn-cs"/>
              </a:rPr>
              <a:t>Morality</a:t>
            </a:r>
            <a:r>
              <a:rPr kumimoji="0" lang="en-US" sz="2000" b="0" i="0" u="none" strike="noStrike" kern="1200" cap="none" spc="0" normalizeH="0" baseline="0" noProof="0" dirty="0">
                <a:ln>
                  <a:noFill/>
                </a:ln>
                <a:solidFill>
                  <a:prstClr val="black"/>
                </a:solidFill>
                <a:effectLst/>
                <a:uLnTx/>
                <a:uFillTx/>
                <a:latin typeface="Calibri"/>
                <a:ea typeface="+mn-ea"/>
                <a:cs typeface="+mn-cs"/>
              </a:rPr>
              <a:t> – taking into consideration the larger picture, to image what is best for the </a:t>
            </a:r>
            <a:br>
              <a:rPr kumimoji="0" lang="en-US" sz="2000" b="0" i="0" u="none" strike="noStrike" kern="1200" cap="none" spc="0" normalizeH="0" baseline="0" noProof="0" dirty="0">
                <a:ln>
                  <a:noFill/>
                </a:ln>
                <a:solidFill>
                  <a:prstClr val="black"/>
                </a:solidFill>
                <a:effectLst/>
                <a:uLnTx/>
                <a:uFillTx/>
                <a:latin typeface="Calibri"/>
                <a:ea typeface="+mn-ea"/>
                <a:cs typeface="+mn-cs"/>
              </a:rPr>
            </a:br>
            <a:r>
              <a:rPr kumimoji="0" lang="en-US" sz="2000" b="0" i="0" u="none" strike="noStrike" kern="1200" cap="none" spc="0" normalizeH="0" baseline="0" noProof="0" dirty="0">
                <a:ln>
                  <a:noFill/>
                </a:ln>
                <a:solidFill>
                  <a:prstClr val="black"/>
                </a:solidFill>
                <a:effectLst/>
                <a:uLnTx/>
                <a:uFillTx/>
                <a:latin typeface="Calibri"/>
                <a:ea typeface="+mn-ea"/>
                <a:cs typeface="+mn-cs"/>
              </a:rPr>
              <a:t>whole not just one’s self, even when alone.</a:t>
            </a:r>
            <a:endParaRPr kumimoji="0" lang="en-CA" sz="2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9643" y="5270731"/>
            <a:ext cx="1500873" cy="1116155"/>
          </a:xfrm>
          <a:prstGeom prst="rect">
            <a:avLst/>
          </a:prstGeo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sz="14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CA" sz="14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75008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 y="285750"/>
            <a:ext cx="12192000" cy="1569660"/>
          </a:xfrm>
          <a:prstGeom prst="rect">
            <a:avLst/>
          </a:prstGeom>
          <a:noFill/>
        </p:spPr>
        <p:txBody>
          <a:bodyPr wrap="square" rtlCol="0">
            <a:spAutoFit/>
          </a:bodyPr>
          <a:lstStyle/>
          <a:p>
            <a:pPr algn="ctr"/>
            <a:r>
              <a:rPr lang="en-CA" sz="3200" b="1" dirty="0">
                <a:solidFill>
                  <a:srgbClr val="9A4E15"/>
                </a:solidFill>
              </a:rPr>
              <a:t>To Consistently Deliver Optimal Support – The Supporter Needs </a:t>
            </a:r>
          </a:p>
          <a:p>
            <a:pPr algn="ctr"/>
            <a:r>
              <a:rPr lang="en-CA" sz="3200" b="1" dirty="0">
                <a:solidFill>
                  <a:srgbClr val="9A4E15"/>
                </a:solidFill>
              </a:rPr>
              <a:t>Three Key Professional and Intrapersonal Qualities</a:t>
            </a:r>
          </a:p>
          <a:p>
            <a:pPr algn="ctr"/>
            <a:endParaRPr lang="en-CA" sz="3200" b="1" dirty="0">
              <a:solidFill>
                <a:srgbClr val="9A4E15"/>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747" y="5250930"/>
            <a:ext cx="1500873" cy="1116155"/>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67075" y="1486662"/>
            <a:ext cx="5232274" cy="5162633"/>
          </a:xfrm>
          <a:prstGeom prst="rect">
            <a:avLst/>
          </a:prstGeom>
        </p:spPr>
      </p:pic>
      <p:sp>
        <p:nvSpPr>
          <p:cNvPr id="6" name="TextBox 5"/>
          <p:cNvSpPr txBox="1"/>
          <p:nvPr/>
        </p:nvSpPr>
        <p:spPr>
          <a:xfrm>
            <a:off x="3267077" y="4532147"/>
            <a:ext cx="2066924" cy="1477328"/>
          </a:xfrm>
          <a:prstGeom prst="rect">
            <a:avLst/>
          </a:prstGeom>
          <a:noFill/>
        </p:spPr>
        <p:txBody>
          <a:bodyPr wrap="square" rtlCol="0">
            <a:spAutoFit/>
          </a:bodyPr>
          <a:lstStyle/>
          <a:p>
            <a:pPr algn="ctr"/>
            <a:r>
              <a:rPr lang="en-US" dirty="0">
                <a:solidFill>
                  <a:schemeClr val="bg1"/>
                </a:solidFill>
                <a:latin typeface="Arial Black" panose="020B0A04020102020204" pitchFamily="34" charset="0"/>
              </a:rPr>
              <a:t>Knowledge </a:t>
            </a:r>
          </a:p>
          <a:p>
            <a:pPr algn="ctr"/>
            <a:r>
              <a:rPr lang="en-US" dirty="0">
                <a:solidFill>
                  <a:schemeClr val="bg1"/>
                </a:solidFill>
                <a:latin typeface="Arial Black" panose="020B0A04020102020204" pitchFamily="34" charset="0"/>
              </a:rPr>
              <a:t>and </a:t>
            </a:r>
          </a:p>
          <a:p>
            <a:pPr algn="ctr"/>
            <a:r>
              <a:rPr lang="en-US" dirty="0">
                <a:solidFill>
                  <a:schemeClr val="bg1"/>
                </a:solidFill>
                <a:latin typeface="Arial Black" panose="020B0A04020102020204" pitchFamily="34" charset="0"/>
              </a:rPr>
              <a:t>Understanding</a:t>
            </a:r>
          </a:p>
          <a:p>
            <a:pPr algn="ctr"/>
            <a:r>
              <a:rPr lang="en-US" dirty="0">
                <a:solidFill>
                  <a:schemeClr val="bg1"/>
                </a:solidFill>
                <a:latin typeface="Arial Black" panose="020B0A04020102020204" pitchFamily="34" charset="0"/>
              </a:rPr>
              <a:t>of Best </a:t>
            </a:r>
          </a:p>
          <a:p>
            <a:pPr algn="ctr"/>
            <a:r>
              <a:rPr lang="en-US" dirty="0">
                <a:solidFill>
                  <a:schemeClr val="bg1"/>
                </a:solidFill>
                <a:latin typeface="Arial Black" panose="020B0A04020102020204" pitchFamily="34" charset="0"/>
              </a:rPr>
              <a:t>Practices </a:t>
            </a:r>
            <a:endParaRPr lang="en-CA" dirty="0">
              <a:solidFill>
                <a:schemeClr val="bg1"/>
              </a:solidFill>
              <a:latin typeface="Arial Black" panose="020B0A04020102020204" pitchFamily="34" charset="0"/>
            </a:endParaRPr>
          </a:p>
        </p:txBody>
      </p:sp>
      <p:sp>
        <p:nvSpPr>
          <p:cNvPr id="7" name="TextBox 6"/>
          <p:cNvSpPr txBox="1"/>
          <p:nvPr/>
        </p:nvSpPr>
        <p:spPr>
          <a:xfrm>
            <a:off x="4801362" y="1855410"/>
            <a:ext cx="2163698" cy="1477328"/>
          </a:xfrm>
          <a:prstGeom prst="rect">
            <a:avLst/>
          </a:prstGeom>
          <a:noFill/>
        </p:spPr>
        <p:txBody>
          <a:bodyPr wrap="square" rtlCol="0">
            <a:spAutoFit/>
          </a:bodyPr>
          <a:lstStyle/>
          <a:p>
            <a:pPr algn="ctr"/>
            <a:r>
              <a:rPr lang="en-US" dirty="0">
                <a:solidFill>
                  <a:schemeClr val="bg1"/>
                </a:solidFill>
                <a:latin typeface="Arial Black" panose="020B0A04020102020204" pitchFamily="34" charset="0"/>
              </a:rPr>
              <a:t>Conscious</a:t>
            </a:r>
          </a:p>
          <a:p>
            <a:pPr algn="ctr"/>
            <a:r>
              <a:rPr lang="en-US" dirty="0">
                <a:solidFill>
                  <a:schemeClr val="bg1"/>
                </a:solidFill>
                <a:latin typeface="Arial Black" panose="020B0A04020102020204" pitchFamily="34" charset="0"/>
              </a:rPr>
              <a:t>and Caring</a:t>
            </a:r>
          </a:p>
          <a:p>
            <a:pPr algn="ctr"/>
            <a:r>
              <a:rPr lang="en-US" dirty="0">
                <a:solidFill>
                  <a:schemeClr val="bg1"/>
                </a:solidFill>
                <a:latin typeface="Arial Black" panose="020B0A04020102020204" pitchFamily="34" charset="0"/>
              </a:rPr>
              <a:t>Emotional</a:t>
            </a:r>
          </a:p>
          <a:p>
            <a:pPr algn="ctr"/>
            <a:r>
              <a:rPr lang="en-US" dirty="0">
                <a:solidFill>
                  <a:schemeClr val="bg1"/>
                </a:solidFill>
                <a:latin typeface="Arial Black" panose="020B0A04020102020204" pitchFamily="34" charset="0"/>
              </a:rPr>
              <a:t>Self-Regulation </a:t>
            </a:r>
          </a:p>
          <a:p>
            <a:pPr algn="ctr"/>
            <a:endParaRPr lang="en-CA" dirty="0">
              <a:solidFill>
                <a:schemeClr val="bg1"/>
              </a:solidFill>
              <a:latin typeface="Arial Black" panose="020B0A04020102020204" pitchFamily="34" charset="0"/>
            </a:endParaRPr>
          </a:p>
        </p:txBody>
      </p:sp>
      <p:sp>
        <p:nvSpPr>
          <p:cNvPr id="8" name="TextBox 7"/>
          <p:cNvSpPr txBox="1"/>
          <p:nvPr/>
        </p:nvSpPr>
        <p:spPr>
          <a:xfrm>
            <a:off x="6391138" y="4610509"/>
            <a:ext cx="2163697" cy="923330"/>
          </a:xfrm>
          <a:prstGeom prst="rect">
            <a:avLst/>
          </a:prstGeom>
          <a:noFill/>
        </p:spPr>
        <p:txBody>
          <a:bodyPr wrap="square" rtlCol="0">
            <a:spAutoFit/>
          </a:bodyPr>
          <a:lstStyle/>
          <a:p>
            <a:pPr algn="ctr"/>
            <a:r>
              <a:rPr lang="en-CA" dirty="0">
                <a:solidFill>
                  <a:schemeClr val="bg1"/>
                </a:solidFill>
                <a:latin typeface="Arial Black" panose="020B0A04020102020204" pitchFamily="34" charset="0"/>
              </a:rPr>
              <a:t>Unconditional</a:t>
            </a:r>
          </a:p>
          <a:p>
            <a:pPr algn="ctr"/>
            <a:r>
              <a:rPr lang="en-CA" dirty="0">
                <a:solidFill>
                  <a:schemeClr val="bg1"/>
                </a:solidFill>
                <a:latin typeface="Arial Black" panose="020B0A04020102020204" pitchFamily="34" charset="0"/>
              </a:rPr>
              <a:t>Compassion</a:t>
            </a:r>
          </a:p>
          <a:p>
            <a:pPr algn="ctr"/>
            <a:r>
              <a:rPr lang="en-CA" dirty="0">
                <a:solidFill>
                  <a:schemeClr val="bg1"/>
                </a:solidFill>
                <a:latin typeface="Arial Black" panose="020B0A04020102020204" pitchFamily="34" charset="0"/>
              </a:rPr>
              <a:t>Services</a:t>
            </a:r>
          </a:p>
        </p:txBody>
      </p:sp>
      <p:sp>
        <p:nvSpPr>
          <p:cNvPr id="9" name="TextBox 8"/>
          <p:cNvSpPr txBox="1"/>
          <p:nvPr/>
        </p:nvSpPr>
        <p:spPr>
          <a:xfrm>
            <a:off x="5286376" y="4114416"/>
            <a:ext cx="1209676" cy="536685"/>
          </a:xfrm>
          <a:prstGeom prst="rect">
            <a:avLst/>
          </a:prstGeom>
          <a:noFill/>
        </p:spPr>
        <p:txBody>
          <a:bodyPr wrap="square" rtlCol="0">
            <a:spAutoFit/>
          </a:bodyPr>
          <a:lstStyle/>
          <a:p>
            <a:pPr algn="ctr"/>
            <a:r>
              <a:rPr lang="en-CA" sz="1400" b="1" dirty="0">
                <a:latin typeface="Arial Narrow" panose="020B0606020202030204" pitchFamily="34" charset="0"/>
                <a:cs typeface="Arial" panose="020B0604020202020204" pitchFamily="34" charset="0"/>
              </a:rPr>
              <a:t>OPTIMAL </a:t>
            </a:r>
          </a:p>
          <a:p>
            <a:pPr algn="ctr"/>
            <a:r>
              <a:rPr lang="en-CA" sz="1400" b="1" dirty="0">
                <a:latin typeface="Arial Narrow" panose="020B0606020202030204" pitchFamily="34" charset="0"/>
                <a:cs typeface="Arial" panose="020B0604020202020204" pitchFamily="34" charset="0"/>
              </a:rPr>
              <a:t>SUPPORT</a:t>
            </a:r>
          </a:p>
        </p:txBody>
      </p:sp>
      <p:sp>
        <p:nvSpPr>
          <p:cNvPr id="10" name="Slide Number Placeholder 9"/>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a:t>
            </a:fld>
            <a:endParaRPr lang="en-CA" sz="1400" dirty="0">
              <a:solidFill>
                <a:prstClr val="black">
                  <a:tint val="75000"/>
                </a:prstClr>
              </a:solidFill>
            </a:endParaRPr>
          </a:p>
        </p:txBody>
      </p:sp>
    </p:spTree>
    <p:extLst>
      <p:ext uri="{BB962C8B-B14F-4D97-AF65-F5344CB8AC3E}">
        <p14:creationId xmlns:p14="http://schemas.microsoft.com/office/powerpoint/2010/main" val="3599721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Calibri"/>
                <a:ea typeface="+mn-ea"/>
                <a:cs typeface="+mn-cs"/>
              </a:rPr>
              <a:t>JJanuary 11, 2016</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08399"/>
            <a:ext cx="1500873" cy="1116155"/>
          </a:xfrm>
          <a:prstGeom prst="rect">
            <a:avLst/>
          </a:prstGeom>
        </p:spPr>
      </p:pic>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sz="14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CA" sz="14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7" name="TextBox 37">
            <a:extLst>
              <a:ext uri="{FF2B5EF4-FFF2-40B4-BE49-F238E27FC236}">
                <a16:creationId xmlns:a16="http://schemas.microsoft.com/office/drawing/2014/main" id="{7CF6095F-DF00-4C2C-8CDA-218BA82B846B}"/>
              </a:ext>
            </a:extLst>
          </p:cNvPr>
          <p:cNvSpPr txBox="1"/>
          <p:nvPr/>
        </p:nvSpPr>
        <p:spPr>
          <a:xfrm>
            <a:off x="2550104" y="843505"/>
            <a:ext cx="7091792" cy="5170990"/>
          </a:xfrm>
          <a:prstGeom prst="rect">
            <a:avLst/>
          </a:prstGeom>
          <a:solidFill>
            <a:srgbClr val="9A4E15"/>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00000"/>
              </a:lnSpc>
              <a:spcBef>
                <a:spcPts val="0"/>
              </a:spcBef>
              <a:spcAft>
                <a:spcPts val="0"/>
              </a:spcAft>
              <a:buClrTx/>
              <a:buSzTx/>
              <a:buFontTx/>
              <a:buNone/>
              <a:tabLst/>
              <a:defRPr/>
            </a:pPr>
            <a:r>
              <a:rPr kumimoji="0" lang="en-CA" sz="3600" b="1" i="1" u="none" strike="noStrike" kern="1200" cap="none" spc="0" normalizeH="0" baseline="0" noProof="0" dirty="0">
                <a:ln>
                  <a:noFill/>
                </a:ln>
                <a:solidFill>
                  <a:prstClr val="white"/>
                </a:solidFill>
                <a:effectLst/>
                <a:uLnTx/>
                <a:uFillTx/>
                <a:latin typeface="Calibri"/>
                <a:ea typeface="+mn-ea"/>
                <a:cs typeface="+mn-cs"/>
              </a:rPr>
              <a:t>The </a:t>
            </a:r>
            <a:r>
              <a:rPr kumimoji="0" lang="en-CA" sz="4800" b="1" i="1" u="none" strike="noStrike" kern="1200" cap="none" spc="0" normalizeH="0" baseline="0" noProof="0" dirty="0">
                <a:ln>
                  <a:noFill/>
                </a:ln>
                <a:solidFill>
                  <a:prstClr val="white"/>
                </a:solidFill>
                <a:effectLst/>
                <a:uLnTx/>
                <a:uFillTx/>
                <a:latin typeface="Calibri"/>
                <a:ea typeface="+mn-ea"/>
                <a:cs typeface="+mn-cs"/>
              </a:rPr>
              <a:t>You</a:t>
            </a:r>
          </a:p>
          <a:p>
            <a:pPr marL="457200" marR="0" lvl="0" indent="-457200" algn="l" defTabSz="914400" rtl="0" eaLnBrk="1" fontAlgn="auto" latinLnBrk="0" hangingPunct="1">
              <a:lnSpc>
                <a:spcPct val="100000"/>
              </a:lnSpc>
              <a:spcBef>
                <a:spcPts val="0"/>
              </a:spcBef>
              <a:spcAft>
                <a:spcPts val="0"/>
              </a:spcAft>
              <a:buClrTx/>
              <a:buSzTx/>
              <a:buFontTx/>
              <a:buNone/>
              <a:tabLst/>
              <a:defRPr/>
            </a:pPr>
            <a:endParaRPr kumimoji="0" lang="en-CA" sz="3200" b="1" i="1" u="none" strike="noStrike" kern="1200" cap="none" spc="0" normalizeH="0" baseline="0" noProof="0" dirty="0">
              <a:ln>
                <a:noFill/>
              </a:ln>
              <a:solidFill>
                <a:prstClr val="white"/>
              </a:solidFill>
              <a:effectLst/>
              <a:uLnTx/>
              <a:uFillTx/>
              <a:latin typeface="Calibri"/>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Tx/>
              <a:buNone/>
              <a:tabLst/>
              <a:defRPr/>
            </a:pPr>
            <a:r>
              <a:rPr kumimoji="0" lang="en-CA" sz="3200" b="1" i="1" u="none" strike="noStrike" kern="1200" cap="none" spc="0" normalizeH="0" baseline="0" noProof="0" dirty="0">
                <a:ln>
                  <a:noFill/>
                </a:ln>
                <a:solidFill>
                  <a:prstClr val="white"/>
                </a:solidFill>
                <a:effectLst/>
                <a:uLnTx/>
                <a:uFillTx/>
                <a:latin typeface="Calibri"/>
                <a:ea typeface="+mn-ea"/>
                <a:cs typeface="+mn-cs"/>
              </a:rPr>
              <a:t>Who is Listening to Me</a:t>
            </a:r>
          </a:p>
          <a:p>
            <a:pPr marL="457200" marR="0" lvl="0" indent="-457200" algn="l" defTabSz="914400" rtl="0" eaLnBrk="1" fontAlgn="auto" latinLnBrk="0" hangingPunct="1">
              <a:lnSpc>
                <a:spcPct val="100000"/>
              </a:lnSpc>
              <a:spcBef>
                <a:spcPts val="0"/>
              </a:spcBef>
              <a:spcAft>
                <a:spcPts val="0"/>
              </a:spcAft>
              <a:buClrTx/>
              <a:buSzTx/>
              <a:buFontTx/>
              <a:buNone/>
              <a:tabLst/>
              <a:defRPr/>
            </a:pPr>
            <a:r>
              <a:rPr kumimoji="0" lang="en-CA" sz="3200" b="1" i="1" u="none" strike="noStrike" kern="1200" cap="none" spc="0" normalizeH="0" baseline="0" noProof="0" dirty="0">
                <a:ln>
                  <a:noFill/>
                </a:ln>
                <a:solidFill>
                  <a:prstClr val="white"/>
                </a:solidFill>
                <a:effectLst/>
                <a:uLnTx/>
                <a:uFillTx/>
                <a:latin typeface="Calibri"/>
                <a:ea typeface="+mn-ea"/>
                <a:cs typeface="+mn-cs"/>
              </a:rPr>
              <a:t> </a:t>
            </a:r>
          </a:p>
          <a:p>
            <a:pPr marL="457200" marR="0" lvl="0" indent="-457200" algn="l" defTabSz="914400" rtl="0" eaLnBrk="1" fontAlgn="auto" latinLnBrk="0" hangingPunct="1">
              <a:lnSpc>
                <a:spcPct val="100000"/>
              </a:lnSpc>
              <a:spcBef>
                <a:spcPts val="0"/>
              </a:spcBef>
              <a:spcAft>
                <a:spcPts val="0"/>
              </a:spcAft>
              <a:buClrTx/>
              <a:buSzTx/>
              <a:buFontTx/>
              <a:buNone/>
              <a:tabLst/>
              <a:defRPr/>
            </a:pPr>
            <a:r>
              <a:rPr kumimoji="0" lang="en-CA" sz="3200" b="1" i="1" u="none" strike="noStrike" kern="1200" cap="none" spc="0" normalizeH="0" baseline="0" noProof="0" dirty="0">
                <a:ln>
                  <a:noFill/>
                </a:ln>
                <a:solidFill>
                  <a:prstClr val="white"/>
                </a:solidFill>
                <a:effectLst/>
                <a:uLnTx/>
                <a:uFillTx/>
                <a:latin typeface="Calibri"/>
                <a:ea typeface="+mn-ea"/>
                <a:cs typeface="+mn-cs"/>
              </a:rPr>
              <a:t>Did Not Make the Choice</a:t>
            </a:r>
          </a:p>
          <a:p>
            <a:pPr marL="457200" marR="0" lvl="0" indent="-457200" algn="l" defTabSz="914400" rtl="0" eaLnBrk="1" fontAlgn="auto" latinLnBrk="0" hangingPunct="1">
              <a:lnSpc>
                <a:spcPct val="100000"/>
              </a:lnSpc>
              <a:spcBef>
                <a:spcPts val="0"/>
              </a:spcBef>
              <a:spcAft>
                <a:spcPts val="0"/>
              </a:spcAft>
              <a:buClrTx/>
              <a:buSzTx/>
              <a:buFontTx/>
              <a:buNone/>
              <a:tabLst/>
              <a:defRPr/>
            </a:pPr>
            <a:endParaRPr kumimoji="0" lang="en-CA" sz="3200" b="1" i="1" u="none" strike="noStrike" kern="1200" cap="none" spc="0" normalizeH="0" baseline="0" noProof="0" dirty="0">
              <a:ln>
                <a:noFill/>
              </a:ln>
              <a:solidFill>
                <a:prstClr val="white"/>
              </a:solidFill>
              <a:effectLst/>
              <a:uLnTx/>
              <a:uFillTx/>
              <a:latin typeface="Calibri"/>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Tx/>
              <a:buNone/>
              <a:tabLst/>
              <a:defRPr/>
            </a:pPr>
            <a:r>
              <a:rPr kumimoji="0" lang="en-CA" sz="3200" b="1" i="1" u="none" strike="noStrike" kern="1200" cap="none" spc="0" normalizeH="0" baseline="0" noProof="0" dirty="0">
                <a:ln>
                  <a:noFill/>
                </a:ln>
                <a:solidFill>
                  <a:prstClr val="white"/>
                </a:solidFill>
                <a:effectLst/>
                <a:uLnTx/>
                <a:uFillTx/>
                <a:latin typeface="Calibri"/>
                <a:ea typeface="+mn-ea"/>
                <a:cs typeface="+mn-cs"/>
              </a:rPr>
              <a:t>To Push or Not!</a:t>
            </a:r>
          </a:p>
          <a:p>
            <a:pPr marL="457200" marR="0" lvl="0" indent="-457200" algn="l" defTabSz="914400" rtl="0" eaLnBrk="1" fontAlgn="auto" latinLnBrk="0" hangingPunct="1">
              <a:lnSpc>
                <a:spcPct val="100000"/>
              </a:lnSpc>
              <a:spcBef>
                <a:spcPts val="0"/>
              </a:spcBef>
              <a:spcAft>
                <a:spcPts val="0"/>
              </a:spcAft>
              <a:buClrTx/>
              <a:buSzTx/>
              <a:buFontTx/>
              <a:buNone/>
              <a:tabLst/>
              <a:defRPr/>
            </a:pPr>
            <a:endParaRPr kumimoji="0" lang="en-CA" sz="3200" b="1" i="1" u="none" strike="noStrike" kern="1200" cap="none" spc="0" normalizeH="0" baseline="0" noProof="0" dirty="0">
              <a:ln>
                <a:noFill/>
              </a:ln>
              <a:solidFill>
                <a:prstClr val="white"/>
              </a:solidFill>
              <a:effectLst/>
              <a:uLnTx/>
              <a:uFillTx/>
              <a:latin typeface="Calibri"/>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Tx/>
              <a:buNone/>
              <a:tabLst/>
              <a:defRPr/>
            </a:pPr>
            <a:r>
              <a:rPr kumimoji="0" lang="en-CA" sz="3200" b="1" i="1" u="none" strike="noStrike" kern="1200" cap="none" spc="0" normalizeH="0" baseline="0" noProof="0" dirty="0">
                <a:ln>
                  <a:noFill/>
                </a:ln>
                <a:solidFill>
                  <a:prstClr val="white"/>
                </a:solidFill>
                <a:effectLst/>
                <a:uLnTx/>
                <a:uFillTx/>
                <a:latin typeface="Calibri"/>
                <a:ea typeface="+mn-ea"/>
                <a:cs typeface="+mn-cs"/>
              </a:rPr>
              <a:t>(Unless you were mindful/conscious)</a:t>
            </a:r>
          </a:p>
          <a:p>
            <a:pPr marL="457200" marR="0" lvl="0" indent="-457200" algn="l" defTabSz="914400" rtl="0" eaLnBrk="1" fontAlgn="auto" latinLnBrk="0" hangingPunct="1">
              <a:lnSpc>
                <a:spcPct val="100000"/>
              </a:lnSpc>
              <a:spcBef>
                <a:spcPts val="0"/>
              </a:spcBef>
              <a:spcAft>
                <a:spcPts val="0"/>
              </a:spcAft>
              <a:buClrTx/>
              <a:buSzTx/>
              <a:buFontTx/>
              <a:buNone/>
              <a:tabLst/>
              <a:defRPr/>
            </a:pPr>
            <a:endParaRPr kumimoji="0" lang="en-CA" sz="2400" b="0"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7344274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0" y="0"/>
            <a:ext cx="12192000" cy="6858000"/>
          </a:xfrm>
          <a:prstGeom prst="rect">
            <a:avLst/>
          </a:prstGeom>
          <a:gradFill flip="none" rotWithShape="1">
            <a:gsLst>
              <a:gs pos="0">
                <a:schemeClr val="accent3">
                  <a:lumMod val="0"/>
                  <a:lumOff val="100000"/>
                </a:schemeClr>
              </a:gs>
              <a:gs pos="70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25" name="Slide Number Placeholder 1"/>
          <p:cNvSpPr txBox="1">
            <a:spLocks/>
          </p:cNvSpPr>
          <p:nvPr/>
        </p:nvSpPr>
        <p:spPr>
          <a:xfrm>
            <a:off x="10517428" y="6356350"/>
            <a:ext cx="8363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27" name="Picture 2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41846"/>
            <a:ext cx="1500872" cy="1116155"/>
          </a:xfrm>
          <a:prstGeom prst="rect">
            <a:avLst/>
          </a:prstGeom>
        </p:spPr>
      </p:pic>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0091" y="610141"/>
            <a:ext cx="10410226" cy="5400600"/>
          </a:xfrm>
          <a:prstGeom prst="rect">
            <a:avLst/>
          </a:prstGeom>
          <a:effectLst/>
        </p:spPr>
      </p:pic>
      <p:sp>
        <p:nvSpPr>
          <p:cNvPr id="6" name="TextBox 5"/>
          <p:cNvSpPr txBox="1"/>
          <p:nvPr/>
        </p:nvSpPr>
        <p:spPr>
          <a:xfrm>
            <a:off x="335367" y="2875409"/>
            <a:ext cx="2385849" cy="584775"/>
          </a:xfrm>
          <a:prstGeom prst="rect">
            <a:avLst/>
          </a:prstGeom>
          <a:solidFill>
            <a:srgbClr val="FF00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600" b="1" i="0" u="none" strike="noStrike" kern="1200" cap="none" spc="0" normalizeH="0" baseline="0" noProof="0" dirty="0">
                <a:ln>
                  <a:noFill/>
                </a:ln>
                <a:solidFill>
                  <a:prstClr val="white"/>
                </a:solidFill>
                <a:effectLst/>
                <a:uLnTx/>
                <a:uFillTx/>
                <a:latin typeface="Calibri" panose="020F0502020204030204"/>
                <a:ea typeface="+mn-ea"/>
                <a:cs typeface="+mn-cs"/>
              </a:rPr>
              <a:t>Primitive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600" b="1" i="0" u="none" strike="noStrike" kern="1200" cap="none" spc="0" normalizeH="0" baseline="0" noProof="0" dirty="0">
                <a:ln>
                  <a:noFill/>
                </a:ln>
                <a:solidFill>
                  <a:prstClr val="white"/>
                </a:solidFill>
                <a:effectLst/>
                <a:uLnTx/>
                <a:uFillTx/>
                <a:latin typeface="Calibri" panose="020F0502020204030204"/>
                <a:ea typeface="+mn-ea"/>
                <a:cs typeface="+mn-cs"/>
              </a:rPr>
              <a:t>Predispositions</a:t>
            </a:r>
          </a:p>
        </p:txBody>
      </p:sp>
      <p:sp>
        <p:nvSpPr>
          <p:cNvPr id="7" name="TextBox 6"/>
          <p:cNvSpPr txBox="1"/>
          <p:nvPr/>
        </p:nvSpPr>
        <p:spPr>
          <a:xfrm>
            <a:off x="2639617" y="2803404"/>
            <a:ext cx="3456383" cy="569387"/>
          </a:xfrm>
          <a:prstGeom prst="rect">
            <a:avLst/>
          </a:prstGeom>
          <a:noFill/>
        </p:spPr>
        <p:txBody>
          <a:bodyPr wrap="square" rtlCol="0">
            <a:spAutoFit/>
          </a:bodyPr>
          <a:lstStyle/>
          <a:p>
            <a:pPr marL="179388" marR="0" lvl="0" indent="-179388"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Inherited survival and sex driven </a:t>
            </a:r>
            <a:r>
              <a:rPr kumimoji="0" lang="en-US" sz="1500" b="1" i="0" u="none" strike="noStrike" kern="1200" cap="none" spc="0" normalizeH="0" baseline="0" noProof="0" dirty="0">
                <a:ln>
                  <a:noFill/>
                </a:ln>
                <a:effectLst/>
                <a:uLnTx/>
                <a:uFillTx/>
                <a:latin typeface="Calibri" panose="020F0502020204030204"/>
                <a:ea typeface="+mn-ea"/>
                <a:cs typeface="+mn-cs"/>
              </a:rPr>
              <a:t>‘</a:t>
            </a:r>
            <a:r>
              <a:rPr kumimoji="0" lang="en-US" sz="1500" b="1" i="0" u="none" strike="noStrike" kern="1200" cap="none" spc="0" normalizeH="0" baseline="0" noProof="0" dirty="0">
                <a:ln>
                  <a:noFill/>
                </a:ln>
                <a:solidFill>
                  <a:srgbClr val="FF5050"/>
                </a:solidFill>
                <a:effectLst/>
                <a:uLnTx/>
                <a:uFillTx/>
                <a:latin typeface="Calibri" panose="020F0502020204030204"/>
                <a:ea typeface="+mn-ea"/>
                <a:cs typeface="+mn-cs"/>
              </a:rPr>
              <a:t>N</a:t>
            </a:r>
            <a:r>
              <a:rPr kumimoji="0" lang="en-US" sz="1500" b="1" i="0" u="none" strike="noStrike" kern="1200" cap="none" spc="0" normalizeH="0" baseline="0" noProof="0" dirty="0">
                <a:ln>
                  <a:noFill/>
                </a:ln>
                <a:effectLst/>
                <a:uLnTx/>
                <a:uFillTx/>
                <a:latin typeface="Calibri" panose="020F0502020204030204"/>
                <a:ea typeface="+mn-ea"/>
                <a:cs typeface="+mn-cs"/>
              </a:rPr>
              <a:t>ature’ </a:t>
            </a: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brain.</a:t>
            </a:r>
            <a:endParaRPr kumimoji="0" lang="en-CA" sz="15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p:cNvSpPr txBox="1"/>
          <p:nvPr/>
        </p:nvSpPr>
        <p:spPr>
          <a:xfrm>
            <a:off x="335367" y="3739519"/>
            <a:ext cx="2385849" cy="338554"/>
          </a:xfrm>
          <a:prstGeom prst="rect">
            <a:avLst/>
          </a:prstGeom>
          <a:solidFill>
            <a:srgbClr val="FF00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600" b="1" i="0" u="none" strike="noStrike" kern="1200" cap="none" spc="0" normalizeH="0" baseline="0" noProof="0" dirty="0">
                <a:ln>
                  <a:noFill/>
                </a:ln>
                <a:solidFill>
                  <a:prstClr val="white"/>
                </a:solidFill>
                <a:effectLst/>
                <a:uLnTx/>
                <a:uFillTx/>
                <a:latin typeface="Calibri" panose="020F0502020204030204"/>
                <a:ea typeface="+mn-ea"/>
                <a:cs typeface="+mn-cs"/>
              </a:rPr>
              <a:t>Filters</a:t>
            </a:r>
          </a:p>
        </p:txBody>
      </p:sp>
      <p:sp>
        <p:nvSpPr>
          <p:cNvPr id="9" name="TextBox 8"/>
          <p:cNvSpPr txBox="1"/>
          <p:nvPr/>
        </p:nvSpPr>
        <p:spPr>
          <a:xfrm>
            <a:off x="2639616" y="3667506"/>
            <a:ext cx="4512501" cy="5693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1500" b="1" dirty="0">
                <a:solidFill>
                  <a:prstClr val="black"/>
                </a:solidFill>
                <a:latin typeface="Calibri" panose="020F0502020204030204"/>
              </a:rPr>
              <a:t>Our</a:t>
            </a: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 childhood learned  “I need”,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    “I am”, “Others are” </a:t>
            </a:r>
            <a:r>
              <a:rPr kumimoji="0" lang="en-US" sz="1500" b="1" i="0" u="none" strike="noStrike" kern="1200" cap="none" spc="0" normalizeH="0" baseline="0" noProof="0" dirty="0">
                <a:ln>
                  <a:noFill/>
                </a:ln>
                <a:effectLst/>
                <a:uLnTx/>
                <a:uFillTx/>
                <a:latin typeface="Calibri" panose="020F0502020204030204"/>
                <a:ea typeface="+mn-ea"/>
                <a:cs typeface="+mn-cs"/>
              </a:rPr>
              <a:t>‘</a:t>
            </a:r>
            <a:r>
              <a:rPr kumimoji="0" lang="en-US" sz="1500" b="1" i="0" u="none" strike="noStrike" kern="1200" cap="none" spc="0" normalizeH="0" baseline="0" noProof="0" dirty="0">
                <a:ln>
                  <a:noFill/>
                </a:ln>
                <a:solidFill>
                  <a:srgbClr val="FF0000"/>
                </a:solidFill>
                <a:effectLst/>
                <a:uLnTx/>
                <a:uFillTx/>
                <a:latin typeface="Calibri" panose="020F0502020204030204"/>
                <a:ea typeface="+mn-ea"/>
                <a:cs typeface="+mn-cs"/>
              </a:rPr>
              <a:t>N</a:t>
            </a:r>
            <a:r>
              <a:rPr kumimoji="0" lang="en-US" sz="1500" b="1" i="0" u="none" strike="noStrike" kern="1200" cap="none" spc="0" normalizeH="0" baseline="0" noProof="0" dirty="0">
                <a:ln>
                  <a:noFill/>
                </a:ln>
                <a:effectLst/>
                <a:uLnTx/>
                <a:uFillTx/>
                <a:latin typeface="Calibri" panose="020F0502020204030204"/>
                <a:ea typeface="+mn-ea"/>
                <a:cs typeface="+mn-cs"/>
              </a:rPr>
              <a:t>urtured’ brain</a:t>
            </a:r>
            <a:endParaRPr kumimoji="0" lang="en-CA" sz="1500" b="1" i="0" u="none" strike="noStrike" kern="1200" cap="none" spc="0" normalizeH="0" baseline="0" noProof="0" dirty="0">
              <a:ln>
                <a:noFill/>
              </a:ln>
              <a:effectLst/>
              <a:uLnTx/>
              <a:uFillTx/>
              <a:latin typeface="Calibri" panose="020F0502020204030204"/>
              <a:ea typeface="+mn-ea"/>
              <a:cs typeface="+mn-cs"/>
            </a:endParaRPr>
          </a:p>
        </p:txBody>
      </p:sp>
      <p:sp>
        <p:nvSpPr>
          <p:cNvPr id="10" name="TextBox 9"/>
          <p:cNvSpPr txBox="1"/>
          <p:nvPr/>
        </p:nvSpPr>
        <p:spPr>
          <a:xfrm>
            <a:off x="335367" y="4603616"/>
            <a:ext cx="2385849" cy="338554"/>
          </a:xfrm>
          <a:prstGeom prst="rect">
            <a:avLst/>
          </a:prstGeom>
          <a:solidFill>
            <a:srgbClr val="FF00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600" b="1" i="0" u="none" strike="noStrike" kern="1200" cap="none" spc="0" normalizeH="0" baseline="0" noProof="0" dirty="0">
                <a:ln>
                  <a:noFill/>
                </a:ln>
                <a:solidFill>
                  <a:prstClr val="white"/>
                </a:solidFill>
                <a:effectLst/>
                <a:uLnTx/>
                <a:uFillTx/>
                <a:latin typeface="Calibri" panose="020F0502020204030204"/>
                <a:ea typeface="+mn-ea"/>
                <a:cs typeface="+mn-cs"/>
              </a:rPr>
              <a:t>Pseudo-Awareness</a:t>
            </a:r>
          </a:p>
        </p:txBody>
      </p:sp>
      <p:sp>
        <p:nvSpPr>
          <p:cNvPr id="11" name="TextBox 10"/>
          <p:cNvSpPr txBox="1"/>
          <p:nvPr/>
        </p:nvSpPr>
        <p:spPr>
          <a:xfrm>
            <a:off x="2639617" y="4531602"/>
            <a:ext cx="4416491" cy="569387"/>
          </a:xfrm>
          <a:prstGeom prst="rect">
            <a:avLst/>
          </a:prstGeom>
          <a:noFill/>
        </p:spPr>
        <p:txBody>
          <a:bodyPr wrap="square" rtlCol="0">
            <a:spAutoFit/>
          </a:bodyPr>
          <a:lstStyle/>
          <a:p>
            <a:pPr marL="179388" marR="0" lvl="0" indent="-179388"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Erroneously believing that we ar</a:t>
            </a:r>
            <a:r>
              <a:rPr lang="en-US" sz="1500" b="1" dirty="0">
                <a:solidFill>
                  <a:prstClr val="black"/>
                </a:solidFill>
                <a:latin typeface="Calibri" panose="020F0502020204030204"/>
              </a:rPr>
              <a:t>e aware, here now when really we are not.</a:t>
            </a:r>
            <a:endParaRPr kumimoji="0" lang="en-CA" sz="15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Box 11"/>
          <p:cNvSpPr txBox="1"/>
          <p:nvPr/>
        </p:nvSpPr>
        <p:spPr>
          <a:xfrm>
            <a:off x="346000" y="5467712"/>
            <a:ext cx="2385849" cy="338554"/>
          </a:xfrm>
          <a:prstGeom prst="rect">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600" b="1" i="0" u="none" strike="noStrike" kern="1200" cap="none" spc="0" normalizeH="0" baseline="0" noProof="0" dirty="0">
                <a:ln>
                  <a:noFill/>
                </a:ln>
                <a:solidFill>
                  <a:prstClr val="black"/>
                </a:solidFill>
                <a:effectLst/>
                <a:uLnTx/>
                <a:uFillTx/>
                <a:latin typeface="Calibri" panose="020F0502020204030204"/>
                <a:ea typeface="+mn-ea"/>
                <a:cs typeface="+mn-cs"/>
              </a:rPr>
              <a:t> Me Mind</a:t>
            </a:r>
          </a:p>
        </p:txBody>
      </p:sp>
      <p:sp>
        <p:nvSpPr>
          <p:cNvPr id="13" name="TextBox 12"/>
          <p:cNvSpPr txBox="1"/>
          <p:nvPr/>
        </p:nvSpPr>
        <p:spPr>
          <a:xfrm>
            <a:off x="2639627" y="5395689"/>
            <a:ext cx="3796799" cy="323165"/>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Our semi-conscious ‘</a:t>
            </a:r>
            <a:r>
              <a:rPr kumimoji="0" lang="en-US" sz="1500" b="1" i="0" u="none" strike="noStrike" kern="1200" cap="none" spc="0" normalizeH="0" baseline="0" noProof="0" dirty="0">
                <a:ln>
                  <a:noFill/>
                </a:ln>
                <a:solidFill>
                  <a:srgbClr val="FF0000"/>
                </a:solidFill>
                <a:effectLst/>
                <a:uLnTx/>
                <a:uFillTx/>
                <a:latin typeface="Calibri" panose="020F0502020204030204"/>
                <a:ea typeface="+mn-ea"/>
                <a:cs typeface="+mn-cs"/>
              </a:rPr>
              <a:t>N</a:t>
            </a: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ot Here’ brain. </a:t>
            </a:r>
            <a:endParaRPr kumimoji="0" lang="en-CA" sz="15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p:cNvSpPr txBox="1"/>
          <p:nvPr/>
        </p:nvSpPr>
        <p:spPr>
          <a:xfrm>
            <a:off x="7711316" y="1944580"/>
            <a:ext cx="2880320" cy="6155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700" b="1" i="0" u="none" strike="noStrike" kern="1200" cap="none" spc="0" normalizeH="0" baseline="0" noProof="0" dirty="0">
                <a:ln>
                  <a:solidFill>
                    <a:prstClr val="black"/>
                  </a:solidFill>
                </a:ln>
                <a:solidFill>
                  <a:srgbClr val="FFFF00"/>
                </a:solidFill>
                <a:effectLst/>
                <a:uLnTx/>
                <a:uFillTx/>
                <a:latin typeface="Arial Black" panose="020B0A04020102020204" pitchFamily="34" charset="0"/>
                <a:ea typeface="+mn-ea"/>
                <a:cs typeface="Arial" panose="020B0604020202020204" pitchFamily="34" charset="0"/>
              </a:rPr>
              <a:t>Mindless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700" b="1" i="0" u="none" strike="noStrike" kern="1200" cap="none" spc="0" normalizeH="0" baseline="0" noProof="0" dirty="0">
                <a:ln>
                  <a:solidFill>
                    <a:prstClr val="black"/>
                  </a:solidFill>
                </a:ln>
                <a:solidFill>
                  <a:srgbClr val="FFFF00"/>
                </a:solidFill>
                <a:effectLst/>
                <a:uLnTx/>
                <a:uFillTx/>
                <a:latin typeface="Arial Black" panose="020B0A04020102020204" pitchFamily="34" charset="0"/>
                <a:ea typeface="+mn-ea"/>
                <a:cs typeface="Arial" panose="020B0604020202020204" pitchFamily="34" charset="0"/>
              </a:rPr>
              <a:t>Semi-Conscious Mind</a:t>
            </a:r>
          </a:p>
        </p:txBody>
      </p:sp>
      <p:sp>
        <p:nvSpPr>
          <p:cNvPr id="20" name="TextBox 19"/>
          <p:cNvSpPr txBox="1"/>
          <p:nvPr/>
        </p:nvSpPr>
        <p:spPr>
          <a:xfrm>
            <a:off x="1668641" y="1458834"/>
            <a:ext cx="230176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600" b="1" i="0" u="none" strike="noStrike" kern="1200" cap="none" spc="0" normalizeH="0" baseline="0" noProof="0" dirty="0">
                <a:ln>
                  <a:noFill/>
                </a:ln>
                <a:solidFill>
                  <a:srgbClr val="FF0000"/>
                </a:solidFill>
                <a:effectLst/>
                <a:uLnTx/>
                <a:uFillTx/>
                <a:latin typeface="Arial Black" panose="020B0A04020102020204" pitchFamily="34" charset="0"/>
                <a:ea typeface="+mn-ea"/>
                <a:cs typeface="Arial" panose="020B0604020202020204" pitchFamily="34" charset="0"/>
              </a:rPr>
              <a:t>P</a:t>
            </a:r>
            <a:r>
              <a:rPr kumimoji="0" lang="en-CA"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rimitive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Predispositions</a:t>
            </a:r>
          </a:p>
        </p:txBody>
      </p:sp>
      <p:sp>
        <p:nvSpPr>
          <p:cNvPr id="21" name="TextBox 20"/>
          <p:cNvSpPr txBox="1"/>
          <p:nvPr/>
        </p:nvSpPr>
        <p:spPr>
          <a:xfrm>
            <a:off x="3339138" y="1115803"/>
            <a:ext cx="239777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600" b="1" i="0" u="none" strike="noStrike" kern="1200" cap="none" spc="0" normalizeH="0" baseline="0" noProof="0" dirty="0">
                <a:ln>
                  <a:noFill/>
                </a:ln>
                <a:solidFill>
                  <a:srgbClr val="FF0000"/>
                </a:solidFill>
                <a:effectLst/>
                <a:uLnTx/>
                <a:uFillTx/>
                <a:latin typeface="Arial Black" panose="020B0A04020102020204" pitchFamily="34" charset="0"/>
                <a:ea typeface="+mn-ea"/>
                <a:cs typeface="Arial" panose="020B0604020202020204" pitchFamily="34" charset="0"/>
              </a:rPr>
              <a:t>F</a:t>
            </a:r>
            <a:r>
              <a:rPr kumimoji="0" lang="en-CA"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ilters</a:t>
            </a:r>
          </a:p>
        </p:txBody>
      </p:sp>
      <p:sp>
        <p:nvSpPr>
          <p:cNvPr id="22" name="TextBox 21"/>
          <p:cNvSpPr txBox="1"/>
          <p:nvPr/>
        </p:nvSpPr>
        <p:spPr>
          <a:xfrm>
            <a:off x="4714981" y="1454357"/>
            <a:ext cx="230176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600" b="1" i="0" u="none" strike="noStrike" kern="1200" cap="none" spc="0" normalizeH="0" baseline="0" noProof="0" dirty="0">
                <a:ln>
                  <a:noFill/>
                </a:ln>
                <a:solidFill>
                  <a:srgbClr val="FF0000"/>
                </a:solidFill>
                <a:effectLst/>
                <a:uLnTx/>
                <a:uFillTx/>
                <a:latin typeface="Arial Black" panose="020B0A04020102020204" pitchFamily="34" charset="0"/>
                <a:ea typeface="+mn-ea"/>
                <a:cs typeface="Arial" panose="020B0604020202020204" pitchFamily="34" charset="0"/>
              </a:rPr>
              <a:t>P</a:t>
            </a:r>
            <a:r>
              <a:rPr lang="en-CA" sz="1600" b="1" dirty="0">
                <a:solidFill>
                  <a:prstClr val="black"/>
                </a:solidFill>
                <a:latin typeface="Arial" panose="020B0604020202020204" pitchFamily="34" charset="0"/>
                <a:cs typeface="Arial" panose="020B0604020202020204" pitchFamily="34" charset="0"/>
              </a:rPr>
              <a:t>seudo-</a:t>
            </a:r>
            <a:endParaRPr kumimoji="0" lang="en-CA"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Awareness</a:t>
            </a:r>
          </a:p>
        </p:txBody>
      </p:sp>
      <p:sp>
        <p:nvSpPr>
          <p:cNvPr id="24" name="TextBox 23"/>
          <p:cNvSpPr txBox="1"/>
          <p:nvPr/>
        </p:nvSpPr>
        <p:spPr>
          <a:xfrm>
            <a:off x="7550679" y="3372791"/>
            <a:ext cx="2880320" cy="6155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700" b="1" i="0" u="none" strike="noStrike" kern="1200" cap="none" spc="0" normalizeH="0" baseline="0" noProof="0" dirty="0">
                <a:ln>
                  <a:solidFill>
                    <a:prstClr val="black"/>
                  </a:solidFill>
                </a:ln>
                <a:solidFill>
                  <a:prstClr val="white"/>
                </a:solidFill>
                <a:effectLst/>
                <a:uLnTx/>
                <a:uFillTx/>
                <a:latin typeface="Arial Black" panose="020B0A04020102020204" pitchFamily="34" charset="0"/>
                <a:ea typeface="+mn-ea"/>
                <a:cs typeface="Arial" panose="020B0604020202020204" pitchFamily="34" charset="0"/>
              </a:rPr>
              <a:t>PFP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700" b="1" i="0" u="none" strike="noStrike" kern="1200" cap="none" spc="0" normalizeH="0" baseline="0" noProof="0" dirty="0">
                <a:ln>
                  <a:solidFill>
                    <a:prstClr val="black"/>
                  </a:solidFill>
                </a:ln>
                <a:solidFill>
                  <a:prstClr val="white"/>
                </a:solidFill>
                <a:effectLst/>
                <a:uLnTx/>
                <a:uFillTx/>
                <a:latin typeface="Arial Black" panose="020B0A04020102020204" pitchFamily="34" charset="0"/>
                <a:ea typeface="+mn-ea"/>
                <a:cs typeface="Arial" panose="020B0604020202020204" pitchFamily="34" charset="0"/>
              </a:rPr>
              <a:t>Programming</a:t>
            </a:r>
          </a:p>
        </p:txBody>
      </p:sp>
      <p:sp>
        <p:nvSpPr>
          <p:cNvPr id="2" name="Slide Number Placeholder 1">
            <a:extLst>
              <a:ext uri="{FF2B5EF4-FFF2-40B4-BE49-F238E27FC236}">
                <a16:creationId xmlns:a16="http://schemas.microsoft.com/office/drawing/2014/main" id="{3252498A-D52D-6ED0-A7DD-7A13CA601367}"/>
              </a:ext>
            </a:extLst>
          </p:cNvPr>
          <p:cNvSpPr>
            <a:spLocks noGrp="1"/>
          </p:cNvSpPr>
          <p:nvPr>
            <p:ph type="sldNum" sz="quarter" idx="12"/>
          </p:nvPr>
        </p:nvSpPr>
        <p:spPr/>
        <p:txBody>
          <a:bodyPr/>
          <a:lstStyle/>
          <a:p>
            <a:fld id="{B563EBFD-E007-4B56-AE65-B08DF8A9ED60}" type="slidenum">
              <a:rPr lang="en-CA" smtClean="0"/>
              <a:t>21</a:t>
            </a:fld>
            <a:endParaRPr lang="en-CA" dirty="0"/>
          </a:p>
        </p:txBody>
      </p:sp>
    </p:spTree>
    <p:extLst>
      <p:ext uri="{BB962C8B-B14F-4D97-AF65-F5344CB8AC3E}">
        <p14:creationId xmlns:p14="http://schemas.microsoft.com/office/powerpoint/2010/main" val="1379009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1000"/>
                                        <p:tgtEl>
                                          <p:spTgt spid="12"/>
                                        </p:tgtEl>
                                      </p:cBhvr>
                                    </p:animEffect>
                                    <p:anim calcmode="lin" valueType="num">
                                      <p:cBhvr>
                                        <p:cTn id="44" dur="1000" fill="hold"/>
                                        <p:tgtEl>
                                          <p:spTgt spid="12"/>
                                        </p:tgtEl>
                                        <p:attrNameLst>
                                          <p:attrName>ppt_x</p:attrName>
                                        </p:attrNameLst>
                                      </p:cBhvr>
                                      <p:tavLst>
                                        <p:tav tm="0">
                                          <p:val>
                                            <p:strVal val="#ppt_x"/>
                                          </p:val>
                                        </p:tav>
                                        <p:tav tm="100000">
                                          <p:val>
                                            <p:strVal val="#ppt_x"/>
                                          </p:val>
                                        </p:tav>
                                      </p:tavLst>
                                    </p:anim>
                                    <p:anim calcmode="lin" valueType="num">
                                      <p:cBhvr>
                                        <p:cTn id="45" dur="1000" fill="hold"/>
                                        <p:tgtEl>
                                          <p:spTgt spid="12"/>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1000"/>
                                        <p:tgtEl>
                                          <p:spTgt spid="13"/>
                                        </p:tgtEl>
                                      </p:cBhvr>
                                    </p:animEffect>
                                    <p:anim calcmode="lin" valueType="num">
                                      <p:cBhvr>
                                        <p:cTn id="49" dur="1000" fill="hold"/>
                                        <p:tgtEl>
                                          <p:spTgt spid="13"/>
                                        </p:tgtEl>
                                        <p:attrNameLst>
                                          <p:attrName>ppt_x</p:attrName>
                                        </p:attrNameLst>
                                      </p:cBhvr>
                                      <p:tavLst>
                                        <p:tav tm="0">
                                          <p:val>
                                            <p:strVal val="#ppt_x"/>
                                          </p:val>
                                        </p:tav>
                                        <p:tav tm="100000">
                                          <p:val>
                                            <p:strVal val="#ppt_x"/>
                                          </p:val>
                                        </p:tav>
                                      </p:tavLst>
                                    </p:anim>
                                    <p:anim calcmode="lin" valueType="num">
                                      <p:cBhvr>
                                        <p:cTn id="5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p:bldP spid="10" grpId="0" animBg="1"/>
      <p:bldP spid="11" grpId="0"/>
      <p:bldP spid="12" grpId="0" animBg="1"/>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9C1F82A-DD14-0CBC-556A-E8DB6B89F272}"/>
              </a:ext>
            </a:extLst>
          </p:cNvPr>
          <p:cNvSpPr/>
          <p:nvPr/>
        </p:nvSpPr>
        <p:spPr>
          <a:xfrm>
            <a:off x="1589" y="0"/>
            <a:ext cx="12188826"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5" name="Slide Number Placeholder 1">
            <a:extLst>
              <a:ext uri="{FF2B5EF4-FFF2-40B4-BE49-F238E27FC236}">
                <a16:creationId xmlns:a16="http://schemas.microsoft.com/office/drawing/2014/main" id="{21BFEC8C-2072-99A9-9C9C-0D516ECEC534}"/>
              </a:ext>
            </a:extLst>
          </p:cNvPr>
          <p:cNvSpPr txBox="1">
            <a:spLocks/>
          </p:cNvSpPr>
          <p:nvPr/>
        </p:nvSpPr>
        <p:spPr>
          <a:xfrm>
            <a:off x="10973435" y="6356352"/>
            <a:ext cx="38263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DDDA7B21-7134-05AE-645D-6B9461830C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0540" y="5241848"/>
            <a:ext cx="1501068" cy="1116155"/>
          </a:xfrm>
          <a:prstGeom prst="rect">
            <a:avLst/>
          </a:prstGeom>
        </p:spPr>
      </p:pic>
      <p:sp>
        <p:nvSpPr>
          <p:cNvPr id="2" name="TextBox 1">
            <a:extLst>
              <a:ext uri="{FF2B5EF4-FFF2-40B4-BE49-F238E27FC236}">
                <a16:creationId xmlns:a16="http://schemas.microsoft.com/office/drawing/2014/main" id="{07DF9BC0-05F6-21CB-9362-DF78FD34BB9B}"/>
              </a:ext>
            </a:extLst>
          </p:cNvPr>
          <p:cNvSpPr txBox="1"/>
          <p:nvPr/>
        </p:nvSpPr>
        <p:spPr>
          <a:xfrm>
            <a:off x="1210641" y="688369"/>
            <a:ext cx="977072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9A4E15"/>
                </a:solidFill>
                <a:effectLst/>
                <a:uLnTx/>
                <a:uFillTx/>
                <a:latin typeface="Calibri" panose="020F0502020204030204"/>
                <a:ea typeface="+mn-ea"/>
                <a:cs typeface="+mn-cs"/>
              </a:rPr>
              <a:t>Question?</a:t>
            </a:r>
            <a:endParaRPr kumimoji="0" lang="en-CA" sz="7200" b="1" i="0" u="none" strike="noStrike" kern="1200" cap="none" spc="0" normalizeH="0" baseline="0" noProof="0" dirty="0">
              <a:ln>
                <a:noFill/>
              </a:ln>
              <a:solidFill>
                <a:srgbClr val="9A4E15"/>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AD7A34B9-1D53-2E59-4847-73915791D41F}"/>
              </a:ext>
            </a:extLst>
          </p:cNvPr>
          <p:cNvSpPr txBox="1"/>
          <p:nvPr/>
        </p:nvSpPr>
        <p:spPr>
          <a:xfrm>
            <a:off x="1339274" y="2151727"/>
            <a:ext cx="9161266" cy="273921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Why do people say and do things that they later regret, when they knew better?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and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Why don’t people say and do things                                       that later they wish they had?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A8A988BD-63F3-414F-D954-5A72EAF73864}"/>
              </a:ext>
            </a:extLst>
          </p:cNvPr>
          <p:cNvSpPr>
            <a:spLocks noGrp="1"/>
          </p:cNvSpPr>
          <p:nvPr>
            <p:ph type="sldNum" sz="quarter" idx="12"/>
          </p:nvPr>
        </p:nvSpPr>
        <p:spPr/>
        <p:txBody>
          <a:bodyPr/>
          <a:lstStyle/>
          <a:p>
            <a:fld id="{B563EBFD-E007-4B56-AE65-B08DF8A9ED60}" type="slidenum">
              <a:rPr lang="en-CA" smtClean="0"/>
              <a:t>22</a:t>
            </a:fld>
            <a:endParaRPr lang="en-CA" dirty="0"/>
          </a:p>
        </p:txBody>
      </p:sp>
    </p:spTree>
    <p:extLst>
      <p:ext uri="{BB962C8B-B14F-4D97-AF65-F5344CB8AC3E}">
        <p14:creationId xmlns:p14="http://schemas.microsoft.com/office/powerpoint/2010/main" val="3896128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89" y="0"/>
            <a:ext cx="12188826" cy="6858000"/>
          </a:xfrm>
          <a:prstGeom prst="rect">
            <a:avLst/>
          </a:prstGeom>
          <a:gradFill flip="none" rotWithShape="1">
            <a:gsLst>
              <a:gs pos="0">
                <a:schemeClr val="accent3">
                  <a:lumMod val="0"/>
                  <a:lumOff val="100000"/>
                </a:schemeClr>
              </a:gs>
              <a:gs pos="60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807" y="5144747"/>
            <a:ext cx="1500677" cy="1116155"/>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0713" y="397765"/>
            <a:ext cx="1330581" cy="708976"/>
          </a:xfrm>
          <a:prstGeom prst="rect">
            <a:avLst/>
          </a:prstGeom>
        </p:spPr>
      </p:pic>
      <p:pic>
        <p:nvPicPr>
          <p:cNvPr id="4" name="Picture 3"/>
          <p:cNvPicPr/>
          <p:nvPr/>
        </p:nvPicPr>
        <p:blipFill>
          <a:blip r:embed="rId4" cstate="print">
            <a:extLst>
              <a:ext uri="{28A0092B-C50C-407E-A947-70E740481C1C}">
                <a14:useLocalDpi xmlns:a14="http://schemas.microsoft.com/office/drawing/2010/main" val="0"/>
              </a:ext>
            </a:extLst>
          </a:blip>
          <a:stretch>
            <a:fillRect/>
          </a:stretch>
        </p:blipFill>
        <p:spPr>
          <a:xfrm>
            <a:off x="8112224" y="1457941"/>
            <a:ext cx="1811579" cy="3942117"/>
          </a:xfrm>
          <a:prstGeom prst="rect">
            <a:avLst/>
          </a:prstGeom>
        </p:spPr>
      </p:pic>
      <p:sp>
        <p:nvSpPr>
          <p:cNvPr id="2" name="TextBox 1"/>
          <p:cNvSpPr txBox="1"/>
          <p:nvPr/>
        </p:nvSpPr>
        <p:spPr>
          <a:xfrm>
            <a:off x="1847528" y="1772816"/>
            <a:ext cx="6264696" cy="298543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9A4E15"/>
                </a:solidFill>
                <a:effectLst/>
                <a:uLnTx/>
                <a:uFillTx/>
                <a:latin typeface="Calibri" panose="020F0502020204030204"/>
                <a:ea typeface="+mn-ea"/>
                <a:cs typeface="+mn-cs"/>
              </a:rPr>
              <a:t>Making Choices</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Place your hand on your desk or knee and sometime over the next 5 seconds, raise your index finger and watch it raise.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797805"/>
                </a:solidFill>
                <a:effectLst/>
                <a:uLnTx/>
                <a:uFillTx/>
                <a:latin typeface="Calibri" panose="020F0502020204030204"/>
                <a:ea typeface="+mn-ea"/>
                <a:cs typeface="+mn-cs"/>
              </a:rPr>
              <a:t>What happened?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lide Number Placeholder 1"/>
          <p:cNvSpPr txBox="1">
            <a:spLocks/>
          </p:cNvSpPr>
          <p:nvPr/>
        </p:nvSpPr>
        <p:spPr>
          <a:xfrm>
            <a:off x="10516854" y="6356354"/>
            <a:ext cx="8362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Slide Number Placeholder 2">
            <a:extLst>
              <a:ext uri="{FF2B5EF4-FFF2-40B4-BE49-F238E27FC236}">
                <a16:creationId xmlns:a16="http://schemas.microsoft.com/office/drawing/2014/main" id="{40CB6C69-A9BD-5C7F-7F2A-3EDBEE035550}"/>
              </a:ext>
            </a:extLst>
          </p:cNvPr>
          <p:cNvSpPr>
            <a:spLocks noGrp="1"/>
          </p:cNvSpPr>
          <p:nvPr>
            <p:ph type="sldNum" sz="quarter" idx="12"/>
          </p:nvPr>
        </p:nvSpPr>
        <p:spPr/>
        <p:txBody>
          <a:bodyPr/>
          <a:lstStyle/>
          <a:p>
            <a:fld id="{B563EBFD-E007-4B56-AE65-B08DF8A9ED60}" type="slidenum">
              <a:rPr lang="en-CA" smtClean="0"/>
              <a:t>23</a:t>
            </a:fld>
            <a:endParaRPr lang="en-CA" dirty="0"/>
          </a:p>
        </p:txBody>
      </p:sp>
    </p:spTree>
    <p:extLst>
      <p:ext uri="{BB962C8B-B14F-4D97-AF65-F5344CB8AC3E}">
        <p14:creationId xmlns:p14="http://schemas.microsoft.com/office/powerpoint/2010/main" val="3288941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589" y="0"/>
            <a:ext cx="12188826" cy="6858000"/>
          </a:xfrm>
          <a:prstGeom prst="rect">
            <a:avLst/>
          </a:prstGeom>
          <a:gradFill flip="none" rotWithShape="1">
            <a:gsLst>
              <a:gs pos="0">
                <a:schemeClr val="accent3">
                  <a:lumMod val="0"/>
                  <a:lumOff val="100000"/>
                </a:schemeClr>
              </a:gs>
              <a:gs pos="66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7" name="Slide Number Placeholder 1"/>
          <p:cNvSpPr txBox="1">
            <a:spLocks/>
          </p:cNvSpPr>
          <p:nvPr/>
        </p:nvSpPr>
        <p:spPr>
          <a:xfrm>
            <a:off x="10973435" y="6356352"/>
            <a:ext cx="38263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0540" y="5241848"/>
            <a:ext cx="1501068" cy="1116155"/>
          </a:xfrm>
          <a:prstGeom prst="rect">
            <a:avLst/>
          </a:prstGeom>
        </p:spPr>
      </p:pic>
      <p:sp>
        <p:nvSpPr>
          <p:cNvPr id="3" name="TextBox 2"/>
          <p:cNvSpPr txBox="1"/>
          <p:nvPr/>
        </p:nvSpPr>
        <p:spPr>
          <a:xfrm>
            <a:off x="2119227" y="228601"/>
            <a:ext cx="10605975"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A4E15"/>
                </a:solidFill>
                <a:effectLst/>
                <a:uLnTx/>
                <a:uFillTx/>
                <a:latin typeface="Calibri" panose="020F0502020204030204"/>
                <a:ea typeface="+mn-ea"/>
                <a:cs typeface="+mn-cs"/>
              </a:rPr>
              <a:t>The 4 Essential Inner and Outer Life Tools of </a:t>
            </a:r>
            <a:br>
              <a:rPr kumimoji="0" lang="en-US" sz="3200" b="1" i="0" u="none" strike="noStrike" kern="1200" cap="none" spc="0" normalizeH="0" baseline="0" noProof="0" dirty="0">
                <a:ln>
                  <a:noFill/>
                </a:ln>
                <a:solidFill>
                  <a:srgbClr val="9A4E15"/>
                </a:solidFill>
                <a:effectLst/>
                <a:uLnTx/>
                <a:uFillTx/>
                <a:latin typeface="Calibri" panose="020F0502020204030204"/>
                <a:ea typeface="+mn-ea"/>
                <a:cs typeface="+mn-cs"/>
              </a:rPr>
            </a:br>
            <a:r>
              <a:rPr kumimoji="0" lang="en-US" sz="3200" b="1" i="0" u="none" strike="noStrike" kern="1200" cap="none" spc="0" normalizeH="0" baseline="0" noProof="0" dirty="0">
                <a:ln>
                  <a:noFill/>
                </a:ln>
                <a:solidFill>
                  <a:srgbClr val="9A4E15"/>
                </a:solidFill>
                <a:effectLst/>
                <a:uLnTx/>
                <a:uFillTx/>
                <a:latin typeface="Calibri" panose="020F0502020204030204"/>
                <a:ea typeface="+mn-ea"/>
                <a:cs typeface="+mn-cs"/>
              </a:rPr>
              <a:t>Personal Development and Optimal Self-Expression</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1388" y="378770"/>
            <a:ext cx="1330581" cy="708976"/>
          </a:xfrm>
          <a:prstGeom prst="rect">
            <a:avLst/>
          </a:prstGeom>
        </p:spPr>
      </p:pic>
      <p:pic>
        <p:nvPicPr>
          <p:cNvPr id="6" name="Picture 5" descr="Diagram&#10;&#10;Description automatically generated">
            <a:extLst>
              <a:ext uri="{FF2B5EF4-FFF2-40B4-BE49-F238E27FC236}">
                <a16:creationId xmlns:a16="http://schemas.microsoft.com/office/drawing/2014/main" id="{A2374007-7329-CBD1-CACA-6F2E5EE9198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19227" y="1453737"/>
            <a:ext cx="7735778" cy="5044439"/>
          </a:xfrm>
          <a:prstGeom prst="rect">
            <a:avLst/>
          </a:prstGeom>
        </p:spPr>
      </p:pic>
      <p:sp>
        <p:nvSpPr>
          <p:cNvPr id="2" name="Slide Number Placeholder 1">
            <a:extLst>
              <a:ext uri="{FF2B5EF4-FFF2-40B4-BE49-F238E27FC236}">
                <a16:creationId xmlns:a16="http://schemas.microsoft.com/office/drawing/2014/main" id="{48F9F611-7333-B950-658B-0052A2D6DA93}"/>
              </a:ext>
            </a:extLst>
          </p:cNvPr>
          <p:cNvSpPr>
            <a:spLocks noGrp="1"/>
          </p:cNvSpPr>
          <p:nvPr>
            <p:ph type="sldNum" sz="quarter" idx="12"/>
          </p:nvPr>
        </p:nvSpPr>
        <p:spPr/>
        <p:txBody>
          <a:bodyPr/>
          <a:lstStyle/>
          <a:p>
            <a:fld id="{B563EBFD-E007-4B56-AE65-B08DF8A9ED60}" type="slidenum">
              <a:rPr lang="en-CA" smtClean="0"/>
              <a:t>24</a:t>
            </a:fld>
            <a:endParaRPr lang="en-CA" dirty="0"/>
          </a:p>
        </p:txBody>
      </p:sp>
    </p:spTree>
    <p:extLst>
      <p:ext uri="{BB962C8B-B14F-4D97-AF65-F5344CB8AC3E}">
        <p14:creationId xmlns:p14="http://schemas.microsoft.com/office/powerpoint/2010/main" val="31636704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589" y="0"/>
            <a:ext cx="12188826"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5" name="Slide Number Placeholder 1"/>
          <p:cNvSpPr txBox="1">
            <a:spLocks/>
          </p:cNvSpPr>
          <p:nvPr/>
        </p:nvSpPr>
        <p:spPr>
          <a:xfrm>
            <a:off x="10973435" y="6356352"/>
            <a:ext cx="38263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0540" y="5241848"/>
            <a:ext cx="1501068" cy="1116155"/>
          </a:xfrm>
          <a:prstGeom prst="rect">
            <a:avLst/>
          </a:prstGeom>
        </p:spPr>
      </p:pic>
      <p:sp>
        <p:nvSpPr>
          <p:cNvPr id="2" name="TextBox 1"/>
          <p:cNvSpPr txBox="1"/>
          <p:nvPr/>
        </p:nvSpPr>
        <p:spPr>
          <a:xfrm>
            <a:off x="495364" y="457202"/>
            <a:ext cx="10669390" cy="609397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9A4E15"/>
                </a:solidFill>
                <a:effectLst/>
                <a:uLnTx/>
                <a:uFillTx/>
                <a:latin typeface="Calibri" panose="020F0502020204030204"/>
                <a:ea typeface="+mn-ea"/>
                <a:cs typeface="+mn-cs"/>
              </a:rPr>
              <a:t>Optimal Self-Expression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is not consistently possible without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9A4E15"/>
                </a:solidFill>
                <a:effectLst/>
                <a:uLnTx/>
                <a:uFillTx/>
                <a:latin typeface="Calibri" panose="020F0502020204030204"/>
                <a:ea typeface="+mn-ea"/>
                <a:cs typeface="+mn-cs"/>
              </a:rPr>
              <a:t>Self-Awareness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which requires ongoing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9A4E15"/>
                </a:solidFill>
                <a:effectLst/>
                <a:uLnTx/>
                <a:uFillTx/>
                <a:latin typeface="Calibri" panose="020F0502020204030204"/>
                <a:ea typeface="+mn-ea"/>
                <a:cs typeface="+mn-cs"/>
              </a:rPr>
              <a:t>Self-Management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as a result of the motivation stimulated by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9A4E15"/>
                </a:solidFill>
                <a:effectLst/>
                <a:uLnTx/>
                <a:uFillTx/>
                <a:latin typeface="Calibri" panose="020F0502020204030204"/>
                <a:ea typeface="+mn-ea"/>
                <a:cs typeface="+mn-cs"/>
              </a:rPr>
              <a:t>Self-Understanding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9A4E15"/>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of the Human Predicament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lide Number Placeholder 2">
            <a:extLst>
              <a:ext uri="{FF2B5EF4-FFF2-40B4-BE49-F238E27FC236}">
                <a16:creationId xmlns:a16="http://schemas.microsoft.com/office/drawing/2014/main" id="{A50EA390-9DCF-F455-0D5D-36B8AC164CBD}"/>
              </a:ext>
            </a:extLst>
          </p:cNvPr>
          <p:cNvSpPr>
            <a:spLocks noGrp="1"/>
          </p:cNvSpPr>
          <p:nvPr>
            <p:ph type="sldNum" sz="quarter" idx="12"/>
          </p:nvPr>
        </p:nvSpPr>
        <p:spPr/>
        <p:txBody>
          <a:bodyPr/>
          <a:lstStyle/>
          <a:p>
            <a:fld id="{B563EBFD-E007-4B56-AE65-B08DF8A9ED60}" type="slidenum">
              <a:rPr lang="en-CA" smtClean="0"/>
              <a:t>25</a:t>
            </a:fld>
            <a:endParaRPr lang="en-CA" dirty="0"/>
          </a:p>
        </p:txBody>
      </p:sp>
    </p:spTree>
    <p:extLst>
      <p:ext uri="{BB962C8B-B14F-4D97-AF65-F5344CB8AC3E}">
        <p14:creationId xmlns:p14="http://schemas.microsoft.com/office/powerpoint/2010/main" val="2371703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12" end="1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589" y="0"/>
            <a:ext cx="12188826" cy="6858000"/>
          </a:xfrm>
          <a:prstGeom prst="rect">
            <a:avLst/>
          </a:prstGeom>
          <a:gradFill flip="none" rotWithShape="1">
            <a:gsLst>
              <a:gs pos="0">
                <a:schemeClr val="accent3">
                  <a:lumMod val="0"/>
                  <a:lumOff val="100000"/>
                </a:schemeClr>
              </a:gs>
              <a:gs pos="67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4" name="Slide Number Placeholder 1"/>
          <p:cNvSpPr txBox="1">
            <a:spLocks/>
          </p:cNvSpPr>
          <p:nvPr/>
        </p:nvSpPr>
        <p:spPr>
          <a:xfrm>
            <a:off x="10973435" y="6356352"/>
            <a:ext cx="38263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0540" y="5241848"/>
            <a:ext cx="1501068" cy="1116155"/>
          </a:xfrm>
          <a:prstGeom prst="rect">
            <a:avLst/>
          </a:prstGeom>
        </p:spPr>
      </p:pic>
      <p:sp>
        <p:nvSpPr>
          <p:cNvPr id="2" name="TextBox 1"/>
          <p:cNvSpPr txBox="1"/>
          <p:nvPr/>
        </p:nvSpPr>
        <p:spPr>
          <a:xfrm>
            <a:off x="1666859" y="2445486"/>
            <a:ext cx="8383092" cy="430887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3AD05"/>
                </a:solidFill>
                <a:effectLst/>
                <a:uLnTx/>
                <a:uFillTx/>
                <a:latin typeface="Arial Black" panose="020B0A04020102020204" pitchFamily="34" charset="0"/>
                <a:ea typeface="+mn-ea"/>
                <a:cs typeface="+mn-cs"/>
              </a:rPr>
              <a:t>Self-Understanding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CA" sz="2400" b="1" i="1" u="none" strike="noStrike" kern="1200" cap="none" spc="0" normalizeH="0" baseline="0" noProof="0" dirty="0">
                <a:ln>
                  <a:noFill/>
                </a:ln>
                <a:solidFill>
                  <a:prstClr val="black"/>
                </a:solidFill>
                <a:effectLst/>
                <a:uLnTx/>
                <a:uFillTx/>
                <a:latin typeface="Calibri" panose="020F0502020204030204"/>
                <a:ea typeface="+mn-ea"/>
                <a:cs typeface="+mn-cs"/>
              </a:rPr>
              <a:t>Self-Understanding</a:t>
            </a:r>
            <a:r>
              <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rPr>
              <a:t> is the first tool. This critical tool is applied to enhance our understanding of how deeply controlled we are by our </a:t>
            </a:r>
            <a:r>
              <a:rPr kumimoji="0" lang="en-CA" sz="2400" b="1" i="0" u="none" strike="noStrike" kern="1200" cap="none" spc="0" normalizeH="0" baseline="0" noProof="0" dirty="0">
                <a:ln>
                  <a:noFill/>
                </a:ln>
                <a:solidFill>
                  <a:srgbClr val="C00000"/>
                </a:solidFill>
                <a:effectLst/>
                <a:uLnTx/>
                <a:uFillTx/>
                <a:latin typeface="Calibri" panose="020F0502020204030204"/>
                <a:ea typeface="+mn-ea"/>
                <a:cs typeface="+mn-cs"/>
              </a:rPr>
              <a:t>P</a:t>
            </a:r>
            <a:r>
              <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rPr>
              <a:t>rimitive/nature brain, </a:t>
            </a:r>
            <a:r>
              <a:rPr kumimoji="0" lang="en-CA" sz="2400" b="1" i="0" u="none" strike="noStrike" kern="1200" cap="none" spc="0" normalizeH="0" baseline="0" noProof="0" dirty="0">
                <a:ln>
                  <a:noFill/>
                </a:ln>
                <a:solidFill>
                  <a:srgbClr val="C00000"/>
                </a:solidFill>
                <a:effectLst/>
                <a:uLnTx/>
                <a:uFillTx/>
                <a:latin typeface="Calibri" panose="020F0502020204030204"/>
                <a:ea typeface="+mn-ea"/>
                <a:cs typeface="+mn-cs"/>
              </a:rPr>
              <a:t>F</a:t>
            </a:r>
            <a:r>
              <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rPr>
              <a:t>ilters/nurture brain and </a:t>
            </a:r>
            <a:r>
              <a:rPr kumimoji="0" lang="en-CA" sz="2400" b="1" i="0" u="none" strike="noStrike" kern="1200" cap="none" spc="0" normalizeH="0" baseline="0" noProof="0" dirty="0">
                <a:ln>
                  <a:noFill/>
                </a:ln>
                <a:solidFill>
                  <a:srgbClr val="C00000"/>
                </a:solidFill>
                <a:effectLst/>
                <a:uLnTx/>
                <a:uFillTx/>
                <a:latin typeface="Calibri" panose="020F0502020204030204"/>
                <a:ea typeface="+mn-ea"/>
                <a:cs typeface="+mn-cs"/>
              </a:rPr>
              <a:t>P</a:t>
            </a:r>
            <a:r>
              <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rPr>
              <a:t>seudo-awareness that unknowingly drives most of our feelings and behaviours.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rPr>
              <a:t>We call this </a:t>
            </a:r>
            <a:r>
              <a:rPr kumimoji="0" lang="en-CA" sz="2400" b="1" i="0" u="none" strike="noStrike" kern="1200" cap="none" spc="0" normalizeH="0" baseline="0" noProof="0" dirty="0">
                <a:ln>
                  <a:noFill/>
                </a:ln>
                <a:solidFill>
                  <a:srgbClr val="C00000"/>
                </a:solidFill>
                <a:effectLst/>
                <a:uLnTx/>
                <a:uFillTx/>
                <a:latin typeface="Calibri" panose="020F0502020204030204"/>
                <a:ea typeface="+mn-ea"/>
                <a:cs typeface="+mn-cs"/>
              </a:rPr>
              <a:t>PFP</a:t>
            </a:r>
            <a:r>
              <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rPr>
              <a:t> Prison and most people are not motivated to break out of it until they better understand their predicament and its costs.</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8" descr="Graphical user interface, text, application&#10;&#10;Description automatically generated">
            <a:extLst>
              <a:ext uri="{FF2B5EF4-FFF2-40B4-BE49-F238E27FC236}">
                <a16:creationId xmlns:a16="http://schemas.microsoft.com/office/drawing/2014/main" id="{FF1AB124-A433-3A52-2CC9-2BB5EC249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2828" y="594237"/>
            <a:ext cx="8086344" cy="1755648"/>
          </a:xfrm>
          <a:prstGeom prst="rect">
            <a:avLst/>
          </a:prstGeom>
        </p:spPr>
      </p:pic>
      <p:sp>
        <p:nvSpPr>
          <p:cNvPr id="3" name="Slide Number Placeholder 2">
            <a:extLst>
              <a:ext uri="{FF2B5EF4-FFF2-40B4-BE49-F238E27FC236}">
                <a16:creationId xmlns:a16="http://schemas.microsoft.com/office/drawing/2014/main" id="{8258B9BD-BB73-320A-1E5E-A7223FA8A2EF}"/>
              </a:ext>
            </a:extLst>
          </p:cNvPr>
          <p:cNvSpPr>
            <a:spLocks noGrp="1"/>
          </p:cNvSpPr>
          <p:nvPr>
            <p:ph type="sldNum" sz="quarter" idx="12"/>
          </p:nvPr>
        </p:nvSpPr>
        <p:spPr/>
        <p:txBody>
          <a:bodyPr/>
          <a:lstStyle/>
          <a:p>
            <a:fld id="{B563EBFD-E007-4B56-AE65-B08DF8A9ED60}" type="slidenum">
              <a:rPr lang="en-CA" smtClean="0"/>
              <a:t>26</a:t>
            </a:fld>
            <a:endParaRPr lang="en-CA" dirty="0"/>
          </a:p>
        </p:txBody>
      </p:sp>
    </p:spTree>
    <p:extLst>
      <p:ext uri="{BB962C8B-B14F-4D97-AF65-F5344CB8AC3E}">
        <p14:creationId xmlns:p14="http://schemas.microsoft.com/office/powerpoint/2010/main" val="2316938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95"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806" y="5291776"/>
            <a:ext cx="1500677" cy="1116155"/>
          </a:xfrm>
          <a:prstGeom prst="rect">
            <a:avLst/>
          </a:prstGeom>
        </p:spPr>
      </p:pic>
      <p:sp>
        <p:nvSpPr>
          <p:cNvPr id="9" name="TextBox 8"/>
          <p:cNvSpPr txBox="1"/>
          <p:nvPr/>
        </p:nvSpPr>
        <p:spPr>
          <a:xfrm>
            <a:off x="710004" y="1259782"/>
            <a:ext cx="10790731"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600" b="1" i="0" u="none" strike="noStrike" kern="1200" cap="none" spc="0" normalizeH="0" baseline="0" noProof="0" dirty="0">
                <a:ln>
                  <a:noFill/>
                </a:ln>
                <a:solidFill>
                  <a:srgbClr val="9A4E15"/>
                </a:solidFill>
                <a:effectLst/>
                <a:uLnTx/>
                <a:uFillTx/>
                <a:latin typeface="Arial Black" panose="020B0A04020102020204" pitchFamily="34" charset="0"/>
                <a:ea typeface="+mn-ea"/>
                <a:cs typeface="+mn-cs"/>
              </a:rPr>
              <a:t>More of The Human Predicament of Being Semiconscious                                    Indicating Limitations of Free Will To Think and Feel </a:t>
            </a:r>
          </a:p>
        </p:txBody>
      </p:sp>
      <p:sp>
        <p:nvSpPr>
          <p:cNvPr id="10" name="TextBox 9"/>
          <p:cNvSpPr txBox="1"/>
          <p:nvPr/>
        </p:nvSpPr>
        <p:spPr>
          <a:xfrm>
            <a:off x="730437" y="2383928"/>
            <a:ext cx="10122104" cy="378565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
                <a:srgbClr val="9A4E15"/>
              </a:buClr>
              <a:buSzPct val="125000"/>
              <a:buFont typeface="Wingdings" pitchFamily="2" charset="2"/>
              <a:buChar char="§"/>
              <a:tabLst/>
              <a:defRPr/>
            </a:pPr>
            <a:r>
              <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rPr>
              <a:t>Do you know what your next thought will be before you have it?</a:t>
            </a:r>
            <a:br>
              <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
                <a:srgbClr val="9A4E15"/>
              </a:buClr>
              <a:buSzPct val="125000"/>
              <a:buFont typeface="Wingdings" pitchFamily="2" charset="2"/>
              <a:buChar char="§"/>
              <a:tabLst/>
              <a:defRPr/>
            </a:pPr>
            <a:r>
              <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rPr>
              <a:t>Do you have incessant talking thoughts with yourself all day long?</a:t>
            </a:r>
            <a:br>
              <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CA" sz="2400" b="0" i="0" u="none" strike="noStrike" kern="1200" cap="none" spc="0" normalizeH="0" baseline="0" noProof="0" dirty="0">
                <a:ln>
                  <a:noFill/>
                </a:ln>
                <a:solidFill>
                  <a:srgbClr val="9A4E15"/>
                </a:solidFill>
                <a:effectLst/>
                <a:uLnTx/>
                <a:uFillTx/>
                <a:latin typeface="Calibri" panose="020F0502020204030204"/>
                <a:ea typeface="+mn-ea"/>
                <a:cs typeface="+mn-cs"/>
              </a:rPr>
              <a:t> </a:t>
            </a:r>
            <a:endPar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
                <a:srgbClr val="9A4E15"/>
              </a:buClr>
              <a:buSzPct val="125000"/>
              <a:buFont typeface="Wingdings" pitchFamily="2" charset="2"/>
              <a:buChar char="§"/>
              <a:tabLst/>
              <a:defRPr/>
            </a:pPr>
            <a:r>
              <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rPr>
              <a:t>Can you stop these thoughts at will for even 15 seconds?</a:t>
            </a:r>
          </a:p>
          <a:p>
            <a:pPr marL="342900" marR="0" lvl="0" indent="-342900" algn="l" defTabSz="914400" rtl="0" eaLnBrk="1" fontAlgn="auto" latinLnBrk="0" hangingPunct="1">
              <a:lnSpc>
                <a:spcPct val="100000"/>
              </a:lnSpc>
              <a:spcBef>
                <a:spcPts val="0"/>
              </a:spcBef>
              <a:spcAft>
                <a:spcPts val="0"/>
              </a:spcAft>
              <a:buClr>
                <a:srgbClr val="9A4E15"/>
              </a:buClr>
              <a:buSzPct val="125000"/>
              <a:buFontTx/>
              <a:buNone/>
              <a:tabLst/>
              <a:defRPr/>
            </a:pPr>
            <a:endPar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
                <a:srgbClr val="9A4E15"/>
              </a:buClr>
              <a:buSzPct val="125000"/>
              <a:buFont typeface="Wingdings" pitchFamily="2" charset="2"/>
              <a:buChar char="§"/>
              <a:tabLst/>
              <a:defRPr/>
            </a:pPr>
            <a:r>
              <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rPr>
              <a:t>When you are emotionally hijacked, how long does it take you to realize it and stop it?</a:t>
            </a:r>
          </a:p>
          <a:p>
            <a:pPr marL="342900" marR="0" lvl="0" indent="-342900" algn="l" defTabSz="914400" rtl="0" eaLnBrk="1" fontAlgn="auto" latinLnBrk="0" hangingPunct="1">
              <a:lnSpc>
                <a:spcPct val="100000"/>
              </a:lnSpc>
              <a:spcBef>
                <a:spcPts val="0"/>
              </a:spcBef>
              <a:spcAft>
                <a:spcPts val="0"/>
              </a:spcAft>
              <a:buClr>
                <a:srgbClr val="9A4E15"/>
              </a:buClr>
              <a:buSzPct val="125000"/>
              <a:buFontTx/>
              <a:buNone/>
              <a:tabLst/>
              <a:defRPr/>
            </a:pPr>
            <a:endPar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
                <a:srgbClr val="9A4E15"/>
              </a:buClr>
              <a:buSzPct val="125000"/>
              <a:buFont typeface="Wingdings" pitchFamily="2" charset="2"/>
              <a:buChar char="§"/>
              <a:tabLst/>
              <a:defRPr/>
            </a:pPr>
            <a:r>
              <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rPr>
              <a:t>Would you share all the thoughts you had yesterday with anyone? </a:t>
            </a:r>
          </a:p>
        </p:txBody>
      </p:sp>
      <p:sp>
        <p:nvSpPr>
          <p:cNvPr id="2" name="TextBox 1">
            <a:extLst>
              <a:ext uri="{FF2B5EF4-FFF2-40B4-BE49-F238E27FC236}">
                <a16:creationId xmlns:a16="http://schemas.microsoft.com/office/drawing/2014/main" id="{8E42ABC4-28FA-4D94-8263-9C784D380CA2}"/>
              </a:ext>
            </a:extLst>
          </p:cNvPr>
          <p:cNvSpPr txBox="1"/>
          <p:nvPr/>
        </p:nvSpPr>
        <p:spPr>
          <a:xfrm>
            <a:off x="1923349" y="316196"/>
            <a:ext cx="8381631"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9A4E15"/>
                </a:solidFill>
                <a:effectLst/>
                <a:uLnTx/>
                <a:uFillTx/>
                <a:latin typeface="Arial Black" panose="020B0A04020102020204" pitchFamily="34" charset="0"/>
                <a:ea typeface="+mn-ea"/>
                <a:cs typeface="+mn-cs"/>
              </a:rPr>
              <a:t>Do You Have A Thinking Problem? </a:t>
            </a:r>
            <a:endParaRPr kumimoji="0" lang="en-CA" sz="2600" b="0" i="0" u="none" strike="noStrike" kern="1200" cap="none" spc="0" normalizeH="0" baseline="0" noProof="0" dirty="0">
              <a:ln>
                <a:noFill/>
              </a:ln>
              <a:solidFill>
                <a:srgbClr val="9A4E15"/>
              </a:solidFill>
              <a:effectLst/>
              <a:uLnTx/>
              <a:uFillTx/>
              <a:latin typeface="Arial Black" panose="020B0A04020102020204" pitchFamily="34" charset="0"/>
              <a:ea typeface="+mn-ea"/>
              <a:cs typeface="+mn-cs"/>
            </a:endParaRPr>
          </a:p>
        </p:txBody>
      </p:sp>
      <p:sp>
        <p:nvSpPr>
          <p:cNvPr id="8" name="Slide Number Placeholder 1"/>
          <p:cNvSpPr txBox="1">
            <a:spLocks/>
          </p:cNvSpPr>
          <p:nvPr/>
        </p:nvSpPr>
        <p:spPr>
          <a:xfrm>
            <a:off x="10516854" y="6356354"/>
            <a:ext cx="8362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Slide Number Placeholder 2">
            <a:extLst>
              <a:ext uri="{FF2B5EF4-FFF2-40B4-BE49-F238E27FC236}">
                <a16:creationId xmlns:a16="http://schemas.microsoft.com/office/drawing/2014/main" id="{6425D29E-8FBD-D835-3405-FBE7FFC0B308}"/>
              </a:ext>
            </a:extLst>
          </p:cNvPr>
          <p:cNvSpPr>
            <a:spLocks noGrp="1"/>
          </p:cNvSpPr>
          <p:nvPr>
            <p:ph type="sldNum" sz="quarter" idx="12"/>
          </p:nvPr>
        </p:nvSpPr>
        <p:spPr/>
        <p:txBody>
          <a:bodyPr/>
          <a:lstStyle/>
          <a:p>
            <a:fld id="{B563EBFD-E007-4B56-AE65-B08DF8A9ED60}" type="slidenum">
              <a:rPr lang="en-CA" smtClean="0"/>
              <a:t>27</a:t>
            </a:fld>
            <a:endParaRPr lang="en-CA" dirty="0"/>
          </a:p>
        </p:txBody>
      </p:sp>
    </p:spTree>
    <p:extLst>
      <p:ext uri="{BB962C8B-B14F-4D97-AF65-F5344CB8AC3E}">
        <p14:creationId xmlns:p14="http://schemas.microsoft.com/office/powerpoint/2010/main" val="578288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A3FF748-76AD-CA07-28F9-FE3DD14916E6}"/>
              </a:ext>
            </a:extLst>
          </p:cNvPr>
          <p:cNvSpPr/>
          <p:nvPr/>
        </p:nvSpPr>
        <p:spPr>
          <a:xfrm>
            <a:off x="795" y="0"/>
            <a:ext cx="12188826"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24ED7536-1641-609A-A2BB-AF8966793EE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012" y="5144746"/>
            <a:ext cx="1500677" cy="1116155"/>
          </a:xfrm>
          <a:prstGeom prst="rect">
            <a:avLst/>
          </a:prstGeom>
        </p:spPr>
      </p:pic>
      <p:sp>
        <p:nvSpPr>
          <p:cNvPr id="6" name="Slide Number Placeholder 1">
            <a:extLst>
              <a:ext uri="{FF2B5EF4-FFF2-40B4-BE49-F238E27FC236}">
                <a16:creationId xmlns:a16="http://schemas.microsoft.com/office/drawing/2014/main" id="{08010329-CC0D-E308-8D35-7824C3AC8FA4}"/>
              </a:ext>
            </a:extLst>
          </p:cNvPr>
          <p:cNvSpPr>
            <a:spLocks noGrp="1"/>
          </p:cNvSpPr>
          <p:nvPr>
            <p:ph type="sldNum" sz="quarter" idx="12"/>
          </p:nvPr>
        </p:nvSpPr>
        <p:spPr>
          <a:xfrm>
            <a:off x="8609480" y="6356353"/>
            <a:ext cx="2742843"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14BECE-2B89-4E4F-AD8F-D42A66FD9830}" type="slidenum">
              <a:rPr kumimoji="0" lang="en-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614B7388-4647-0934-8E08-75161EE7BAAD}"/>
              </a:ext>
            </a:extLst>
          </p:cNvPr>
          <p:cNvSpPr txBox="1"/>
          <p:nvPr/>
        </p:nvSpPr>
        <p:spPr>
          <a:xfrm>
            <a:off x="1047400" y="870731"/>
            <a:ext cx="9257680" cy="4401205"/>
          </a:xfrm>
          <a:custGeom>
            <a:avLst/>
            <a:gdLst>
              <a:gd name="connsiteX0" fmla="*/ 0 w 9257680"/>
              <a:gd name="connsiteY0" fmla="*/ 0 h 4401205"/>
              <a:gd name="connsiteX1" fmla="*/ 578605 w 9257680"/>
              <a:gd name="connsiteY1" fmla="*/ 0 h 4401205"/>
              <a:gd name="connsiteX2" fmla="*/ 1249787 w 9257680"/>
              <a:gd name="connsiteY2" fmla="*/ 0 h 4401205"/>
              <a:gd name="connsiteX3" fmla="*/ 1920969 w 9257680"/>
              <a:gd name="connsiteY3" fmla="*/ 0 h 4401205"/>
              <a:gd name="connsiteX4" fmla="*/ 2684727 w 9257680"/>
              <a:gd name="connsiteY4" fmla="*/ 0 h 4401205"/>
              <a:gd name="connsiteX5" fmla="*/ 3263332 w 9257680"/>
              <a:gd name="connsiteY5" fmla="*/ 0 h 4401205"/>
              <a:gd name="connsiteX6" fmla="*/ 3934514 w 9257680"/>
              <a:gd name="connsiteY6" fmla="*/ 0 h 4401205"/>
              <a:gd name="connsiteX7" fmla="*/ 4513119 w 9257680"/>
              <a:gd name="connsiteY7" fmla="*/ 0 h 4401205"/>
              <a:gd name="connsiteX8" fmla="*/ 5091724 w 9257680"/>
              <a:gd name="connsiteY8" fmla="*/ 0 h 4401205"/>
              <a:gd name="connsiteX9" fmla="*/ 5670329 w 9257680"/>
              <a:gd name="connsiteY9" fmla="*/ 0 h 4401205"/>
              <a:gd name="connsiteX10" fmla="*/ 5971204 w 9257680"/>
              <a:gd name="connsiteY10" fmla="*/ 0 h 4401205"/>
              <a:gd name="connsiteX11" fmla="*/ 6642385 w 9257680"/>
              <a:gd name="connsiteY11" fmla="*/ 0 h 4401205"/>
              <a:gd name="connsiteX12" fmla="*/ 6943260 w 9257680"/>
              <a:gd name="connsiteY12" fmla="*/ 0 h 4401205"/>
              <a:gd name="connsiteX13" fmla="*/ 7521865 w 9257680"/>
              <a:gd name="connsiteY13" fmla="*/ 0 h 4401205"/>
              <a:gd name="connsiteX14" fmla="*/ 8285624 w 9257680"/>
              <a:gd name="connsiteY14" fmla="*/ 0 h 4401205"/>
              <a:gd name="connsiteX15" fmla="*/ 9257680 w 9257680"/>
              <a:gd name="connsiteY15" fmla="*/ 0 h 4401205"/>
              <a:gd name="connsiteX16" fmla="*/ 9257680 w 9257680"/>
              <a:gd name="connsiteY16" fmla="*/ 594163 h 4401205"/>
              <a:gd name="connsiteX17" fmla="*/ 9257680 w 9257680"/>
              <a:gd name="connsiteY17" fmla="*/ 1056289 h 4401205"/>
              <a:gd name="connsiteX18" fmla="*/ 9257680 w 9257680"/>
              <a:gd name="connsiteY18" fmla="*/ 1518416 h 4401205"/>
              <a:gd name="connsiteX19" fmla="*/ 9257680 w 9257680"/>
              <a:gd name="connsiteY19" fmla="*/ 2068566 h 4401205"/>
              <a:gd name="connsiteX20" fmla="*/ 9257680 w 9257680"/>
              <a:gd name="connsiteY20" fmla="*/ 2618717 h 4401205"/>
              <a:gd name="connsiteX21" fmla="*/ 9257680 w 9257680"/>
              <a:gd name="connsiteY21" fmla="*/ 3124856 h 4401205"/>
              <a:gd name="connsiteX22" fmla="*/ 9257680 w 9257680"/>
              <a:gd name="connsiteY22" fmla="*/ 3763030 h 4401205"/>
              <a:gd name="connsiteX23" fmla="*/ 9257680 w 9257680"/>
              <a:gd name="connsiteY23" fmla="*/ 4401205 h 4401205"/>
              <a:gd name="connsiteX24" fmla="*/ 8493921 w 9257680"/>
              <a:gd name="connsiteY24" fmla="*/ 4401205 h 4401205"/>
              <a:gd name="connsiteX25" fmla="*/ 7822740 w 9257680"/>
              <a:gd name="connsiteY25" fmla="*/ 4401205 h 4401205"/>
              <a:gd name="connsiteX26" fmla="*/ 7521865 w 9257680"/>
              <a:gd name="connsiteY26" fmla="*/ 4401205 h 4401205"/>
              <a:gd name="connsiteX27" fmla="*/ 6758106 w 9257680"/>
              <a:gd name="connsiteY27" fmla="*/ 4401205 h 4401205"/>
              <a:gd name="connsiteX28" fmla="*/ 6272078 w 9257680"/>
              <a:gd name="connsiteY28" fmla="*/ 4401205 h 4401205"/>
              <a:gd name="connsiteX29" fmla="*/ 5600896 w 9257680"/>
              <a:gd name="connsiteY29" fmla="*/ 4401205 h 4401205"/>
              <a:gd name="connsiteX30" fmla="*/ 5300022 w 9257680"/>
              <a:gd name="connsiteY30" fmla="*/ 4401205 h 4401205"/>
              <a:gd name="connsiteX31" fmla="*/ 4536263 w 9257680"/>
              <a:gd name="connsiteY31" fmla="*/ 4401205 h 4401205"/>
              <a:gd name="connsiteX32" fmla="*/ 4050235 w 9257680"/>
              <a:gd name="connsiteY32" fmla="*/ 4401205 h 4401205"/>
              <a:gd name="connsiteX33" fmla="*/ 3471630 w 9257680"/>
              <a:gd name="connsiteY33" fmla="*/ 4401205 h 4401205"/>
              <a:gd name="connsiteX34" fmla="*/ 3078179 w 9257680"/>
              <a:gd name="connsiteY34" fmla="*/ 4401205 h 4401205"/>
              <a:gd name="connsiteX35" fmla="*/ 2406997 w 9257680"/>
              <a:gd name="connsiteY35" fmla="*/ 4401205 h 4401205"/>
              <a:gd name="connsiteX36" fmla="*/ 1643238 w 9257680"/>
              <a:gd name="connsiteY36" fmla="*/ 4401205 h 4401205"/>
              <a:gd name="connsiteX37" fmla="*/ 1157210 w 9257680"/>
              <a:gd name="connsiteY37" fmla="*/ 4401205 h 4401205"/>
              <a:gd name="connsiteX38" fmla="*/ 0 w 9257680"/>
              <a:gd name="connsiteY38" fmla="*/ 4401205 h 4401205"/>
              <a:gd name="connsiteX39" fmla="*/ 0 w 9257680"/>
              <a:gd name="connsiteY39" fmla="*/ 3851054 h 4401205"/>
              <a:gd name="connsiteX40" fmla="*/ 0 w 9257680"/>
              <a:gd name="connsiteY40" fmla="*/ 3300904 h 4401205"/>
              <a:gd name="connsiteX41" fmla="*/ 0 w 9257680"/>
              <a:gd name="connsiteY41" fmla="*/ 2706741 h 4401205"/>
              <a:gd name="connsiteX42" fmla="*/ 0 w 9257680"/>
              <a:gd name="connsiteY42" fmla="*/ 2156590 h 4401205"/>
              <a:gd name="connsiteX43" fmla="*/ 0 w 9257680"/>
              <a:gd name="connsiteY43" fmla="*/ 1562428 h 4401205"/>
              <a:gd name="connsiteX44" fmla="*/ 0 w 9257680"/>
              <a:gd name="connsiteY44" fmla="*/ 968265 h 4401205"/>
              <a:gd name="connsiteX45" fmla="*/ 0 w 9257680"/>
              <a:gd name="connsiteY45" fmla="*/ 0 h 440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57680" h="4401205" fill="none" extrusionOk="0">
                <a:moveTo>
                  <a:pt x="0" y="0"/>
                </a:moveTo>
                <a:cubicBezTo>
                  <a:pt x="188636" y="-49434"/>
                  <a:pt x="426499" y="3483"/>
                  <a:pt x="578605" y="0"/>
                </a:cubicBezTo>
                <a:cubicBezTo>
                  <a:pt x="730712" y="-3483"/>
                  <a:pt x="1040895" y="1717"/>
                  <a:pt x="1249787" y="0"/>
                </a:cubicBezTo>
                <a:cubicBezTo>
                  <a:pt x="1458679" y="-1717"/>
                  <a:pt x="1608626" y="46849"/>
                  <a:pt x="1920969" y="0"/>
                </a:cubicBezTo>
                <a:cubicBezTo>
                  <a:pt x="2233312" y="-46849"/>
                  <a:pt x="2318356" y="2237"/>
                  <a:pt x="2684727" y="0"/>
                </a:cubicBezTo>
                <a:cubicBezTo>
                  <a:pt x="3051098" y="-2237"/>
                  <a:pt x="2999486" y="40397"/>
                  <a:pt x="3263332" y="0"/>
                </a:cubicBezTo>
                <a:cubicBezTo>
                  <a:pt x="3527178" y="-40397"/>
                  <a:pt x="3696269" y="39947"/>
                  <a:pt x="3934514" y="0"/>
                </a:cubicBezTo>
                <a:cubicBezTo>
                  <a:pt x="4172759" y="-39947"/>
                  <a:pt x="4383369" y="53124"/>
                  <a:pt x="4513119" y="0"/>
                </a:cubicBezTo>
                <a:cubicBezTo>
                  <a:pt x="4642870" y="-53124"/>
                  <a:pt x="4811263" y="62598"/>
                  <a:pt x="5091724" y="0"/>
                </a:cubicBezTo>
                <a:cubicBezTo>
                  <a:pt x="5372186" y="-62598"/>
                  <a:pt x="5545019" y="36719"/>
                  <a:pt x="5670329" y="0"/>
                </a:cubicBezTo>
                <a:cubicBezTo>
                  <a:pt x="5795639" y="-36719"/>
                  <a:pt x="5843239" y="29498"/>
                  <a:pt x="5971204" y="0"/>
                </a:cubicBezTo>
                <a:cubicBezTo>
                  <a:pt x="6099170" y="-29498"/>
                  <a:pt x="6445465" y="28945"/>
                  <a:pt x="6642385" y="0"/>
                </a:cubicBezTo>
                <a:cubicBezTo>
                  <a:pt x="6839305" y="-28945"/>
                  <a:pt x="6881449" y="3229"/>
                  <a:pt x="6943260" y="0"/>
                </a:cubicBezTo>
                <a:cubicBezTo>
                  <a:pt x="7005071" y="-3229"/>
                  <a:pt x="7373338" y="45788"/>
                  <a:pt x="7521865" y="0"/>
                </a:cubicBezTo>
                <a:cubicBezTo>
                  <a:pt x="7670393" y="-45788"/>
                  <a:pt x="8023287" y="14378"/>
                  <a:pt x="8285624" y="0"/>
                </a:cubicBezTo>
                <a:cubicBezTo>
                  <a:pt x="8547961" y="-14378"/>
                  <a:pt x="9003311" y="113420"/>
                  <a:pt x="9257680" y="0"/>
                </a:cubicBezTo>
                <a:cubicBezTo>
                  <a:pt x="9292399" y="126793"/>
                  <a:pt x="9221649" y="356513"/>
                  <a:pt x="9257680" y="594163"/>
                </a:cubicBezTo>
                <a:cubicBezTo>
                  <a:pt x="9293711" y="831813"/>
                  <a:pt x="9254583" y="898196"/>
                  <a:pt x="9257680" y="1056289"/>
                </a:cubicBezTo>
                <a:cubicBezTo>
                  <a:pt x="9260777" y="1214382"/>
                  <a:pt x="9211432" y="1421416"/>
                  <a:pt x="9257680" y="1518416"/>
                </a:cubicBezTo>
                <a:cubicBezTo>
                  <a:pt x="9303928" y="1615416"/>
                  <a:pt x="9244341" y="1944217"/>
                  <a:pt x="9257680" y="2068566"/>
                </a:cubicBezTo>
                <a:cubicBezTo>
                  <a:pt x="9271019" y="2192915"/>
                  <a:pt x="9238037" y="2508586"/>
                  <a:pt x="9257680" y="2618717"/>
                </a:cubicBezTo>
                <a:cubicBezTo>
                  <a:pt x="9277323" y="2728848"/>
                  <a:pt x="9199450" y="2995120"/>
                  <a:pt x="9257680" y="3124856"/>
                </a:cubicBezTo>
                <a:cubicBezTo>
                  <a:pt x="9315910" y="3254592"/>
                  <a:pt x="9211025" y="3477641"/>
                  <a:pt x="9257680" y="3763030"/>
                </a:cubicBezTo>
                <a:cubicBezTo>
                  <a:pt x="9304335" y="4048419"/>
                  <a:pt x="9216338" y="4233926"/>
                  <a:pt x="9257680" y="4401205"/>
                </a:cubicBezTo>
                <a:cubicBezTo>
                  <a:pt x="8995497" y="4425762"/>
                  <a:pt x="8825165" y="4379867"/>
                  <a:pt x="8493921" y="4401205"/>
                </a:cubicBezTo>
                <a:cubicBezTo>
                  <a:pt x="8162677" y="4422543"/>
                  <a:pt x="7996080" y="4386885"/>
                  <a:pt x="7822740" y="4401205"/>
                </a:cubicBezTo>
                <a:cubicBezTo>
                  <a:pt x="7649400" y="4415525"/>
                  <a:pt x="7627307" y="4391970"/>
                  <a:pt x="7521865" y="4401205"/>
                </a:cubicBezTo>
                <a:cubicBezTo>
                  <a:pt x="7416423" y="4410440"/>
                  <a:pt x="6981231" y="4349224"/>
                  <a:pt x="6758106" y="4401205"/>
                </a:cubicBezTo>
                <a:cubicBezTo>
                  <a:pt x="6534981" y="4453186"/>
                  <a:pt x="6421061" y="4353750"/>
                  <a:pt x="6272078" y="4401205"/>
                </a:cubicBezTo>
                <a:cubicBezTo>
                  <a:pt x="6123095" y="4448660"/>
                  <a:pt x="5753117" y="4379520"/>
                  <a:pt x="5600896" y="4401205"/>
                </a:cubicBezTo>
                <a:cubicBezTo>
                  <a:pt x="5448675" y="4422890"/>
                  <a:pt x="5402267" y="4367512"/>
                  <a:pt x="5300022" y="4401205"/>
                </a:cubicBezTo>
                <a:cubicBezTo>
                  <a:pt x="5197777" y="4434898"/>
                  <a:pt x="4916177" y="4328605"/>
                  <a:pt x="4536263" y="4401205"/>
                </a:cubicBezTo>
                <a:cubicBezTo>
                  <a:pt x="4156349" y="4473805"/>
                  <a:pt x="4180599" y="4370562"/>
                  <a:pt x="4050235" y="4401205"/>
                </a:cubicBezTo>
                <a:cubicBezTo>
                  <a:pt x="3919871" y="4431848"/>
                  <a:pt x="3757872" y="4336149"/>
                  <a:pt x="3471630" y="4401205"/>
                </a:cubicBezTo>
                <a:cubicBezTo>
                  <a:pt x="3185388" y="4466261"/>
                  <a:pt x="3238521" y="4375438"/>
                  <a:pt x="3078179" y="4401205"/>
                </a:cubicBezTo>
                <a:cubicBezTo>
                  <a:pt x="2917837" y="4426972"/>
                  <a:pt x="2610420" y="4330562"/>
                  <a:pt x="2406997" y="4401205"/>
                </a:cubicBezTo>
                <a:cubicBezTo>
                  <a:pt x="2203574" y="4471848"/>
                  <a:pt x="1958869" y="4363374"/>
                  <a:pt x="1643238" y="4401205"/>
                </a:cubicBezTo>
                <a:cubicBezTo>
                  <a:pt x="1327607" y="4439036"/>
                  <a:pt x="1372804" y="4396085"/>
                  <a:pt x="1157210" y="4401205"/>
                </a:cubicBezTo>
                <a:cubicBezTo>
                  <a:pt x="941616" y="4406325"/>
                  <a:pt x="434895" y="4369781"/>
                  <a:pt x="0" y="4401205"/>
                </a:cubicBezTo>
                <a:cubicBezTo>
                  <a:pt x="-42348" y="4227555"/>
                  <a:pt x="65557" y="4062017"/>
                  <a:pt x="0" y="3851054"/>
                </a:cubicBezTo>
                <a:cubicBezTo>
                  <a:pt x="-65557" y="3640091"/>
                  <a:pt x="52990" y="3488706"/>
                  <a:pt x="0" y="3300904"/>
                </a:cubicBezTo>
                <a:cubicBezTo>
                  <a:pt x="-52990" y="3113102"/>
                  <a:pt x="1890" y="2896292"/>
                  <a:pt x="0" y="2706741"/>
                </a:cubicBezTo>
                <a:cubicBezTo>
                  <a:pt x="-1890" y="2517190"/>
                  <a:pt x="42343" y="2395055"/>
                  <a:pt x="0" y="2156590"/>
                </a:cubicBezTo>
                <a:cubicBezTo>
                  <a:pt x="-42343" y="1918125"/>
                  <a:pt x="53820" y="1842910"/>
                  <a:pt x="0" y="1562428"/>
                </a:cubicBezTo>
                <a:cubicBezTo>
                  <a:pt x="-53820" y="1281946"/>
                  <a:pt x="20489" y="1159697"/>
                  <a:pt x="0" y="968265"/>
                </a:cubicBezTo>
                <a:cubicBezTo>
                  <a:pt x="-20489" y="776833"/>
                  <a:pt x="53603" y="354160"/>
                  <a:pt x="0" y="0"/>
                </a:cubicBezTo>
                <a:close/>
              </a:path>
              <a:path w="9257680" h="4401205" stroke="0" extrusionOk="0">
                <a:moveTo>
                  <a:pt x="0" y="0"/>
                </a:moveTo>
                <a:cubicBezTo>
                  <a:pt x="154815" y="-36253"/>
                  <a:pt x="250495" y="37871"/>
                  <a:pt x="486028" y="0"/>
                </a:cubicBezTo>
                <a:cubicBezTo>
                  <a:pt x="721561" y="-37871"/>
                  <a:pt x="666035" y="9704"/>
                  <a:pt x="786903" y="0"/>
                </a:cubicBezTo>
                <a:cubicBezTo>
                  <a:pt x="907771" y="-9704"/>
                  <a:pt x="1306470" y="25561"/>
                  <a:pt x="1550661" y="0"/>
                </a:cubicBezTo>
                <a:cubicBezTo>
                  <a:pt x="1794852" y="-25561"/>
                  <a:pt x="1834370" y="16616"/>
                  <a:pt x="2036690" y="0"/>
                </a:cubicBezTo>
                <a:cubicBezTo>
                  <a:pt x="2239010" y="-16616"/>
                  <a:pt x="2408186" y="3515"/>
                  <a:pt x="2522718" y="0"/>
                </a:cubicBezTo>
                <a:cubicBezTo>
                  <a:pt x="2637250" y="-3515"/>
                  <a:pt x="3068433" y="40227"/>
                  <a:pt x="3286476" y="0"/>
                </a:cubicBezTo>
                <a:cubicBezTo>
                  <a:pt x="3504519" y="-40227"/>
                  <a:pt x="3598817" y="7264"/>
                  <a:pt x="3679928" y="0"/>
                </a:cubicBezTo>
                <a:cubicBezTo>
                  <a:pt x="3761039" y="-7264"/>
                  <a:pt x="4119068" y="67941"/>
                  <a:pt x="4443686" y="0"/>
                </a:cubicBezTo>
                <a:cubicBezTo>
                  <a:pt x="4768304" y="-67941"/>
                  <a:pt x="4943244" y="16561"/>
                  <a:pt x="5207445" y="0"/>
                </a:cubicBezTo>
                <a:cubicBezTo>
                  <a:pt x="5471646" y="-16561"/>
                  <a:pt x="5633748" y="3740"/>
                  <a:pt x="5786050" y="0"/>
                </a:cubicBezTo>
                <a:cubicBezTo>
                  <a:pt x="5938353" y="-3740"/>
                  <a:pt x="6232134" y="22616"/>
                  <a:pt x="6549809" y="0"/>
                </a:cubicBezTo>
                <a:cubicBezTo>
                  <a:pt x="6867484" y="-22616"/>
                  <a:pt x="6881650" y="44003"/>
                  <a:pt x="7035837" y="0"/>
                </a:cubicBezTo>
                <a:cubicBezTo>
                  <a:pt x="7190024" y="-44003"/>
                  <a:pt x="7338393" y="21508"/>
                  <a:pt x="7521865" y="0"/>
                </a:cubicBezTo>
                <a:cubicBezTo>
                  <a:pt x="7705337" y="-21508"/>
                  <a:pt x="7956782" y="26350"/>
                  <a:pt x="8193047" y="0"/>
                </a:cubicBezTo>
                <a:cubicBezTo>
                  <a:pt x="8429312" y="-26350"/>
                  <a:pt x="8545656" y="44812"/>
                  <a:pt x="8679075" y="0"/>
                </a:cubicBezTo>
                <a:cubicBezTo>
                  <a:pt x="8812494" y="-44812"/>
                  <a:pt x="9112177" y="9747"/>
                  <a:pt x="9257680" y="0"/>
                </a:cubicBezTo>
                <a:cubicBezTo>
                  <a:pt x="9322881" y="313852"/>
                  <a:pt x="9195347" y="443887"/>
                  <a:pt x="9257680" y="638175"/>
                </a:cubicBezTo>
                <a:cubicBezTo>
                  <a:pt x="9320013" y="832464"/>
                  <a:pt x="9203126" y="1035486"/>
                  <a:pt x="9257680" y="1232337"/>
                </a:cubicBezTo>
                <a:cubicBezTo>
                  <a:pt x="9312234" y="1429188"/>
                  <a:pt x="9195772" y="1642601"/>
                  <a:pt x="9257680" y="1826500"/>
                </a:cubicBezTo>
                <a:cubicBezTo>
                  <a:pt x="9319588" y="2010399"/>
                  <a:pt x="9232147" y="2065444"/>
                  <a:pt x="9257680" y="2244615"/>
                </a:cubicBezTo>
                <a:cubicBezTo>
                  <a:pt x="9283213" y="2423786"/>
                  <a:pt x="9216736" y="2552702"/>
                  <a:pt x="9257680" y="2706741"/>
                </a:cubicBezTo>
                <a:cubicBezTo>
                  <a:pt x="9298624" y="2860780"/>
                  <a:pt x="9246736" y="3024179"/>
                  <a:pt x="9257680" y="3300904"/>
                </a:cubicBezTo>
                <a:cubicBezTo>
                  <a:pt x="9268624" y="3577629"/>
                  <a:pt x="9229573" y="3602488"/>
                  <a:pt x="9257680" y="3807042"/>
                </a:cubicBezTo>
                <a:cubicBezTo>
                  <a:pt x="9285787" y="4011596"/>
                  <a:pt x="9223479" y="4209984"/>
                  <a:pt x="9257680" y="4401205"/>
                </a:cubicBezTo>
                <a:cubicBezTo>
                  <a:pt x="8940476" y="4447832"/>
                  <a:pt x="8897455" y="4371302"/>
                  <a:pt x="8586498" y="4401205"/>
                </a:cubicBezTo>
                <a:cubicBezTo>
                  <a:pt x="8275541" y="4431108"/>
                  <a:pt x="8395125" y="4400211"/>
                  <a:pt x="8285624" y="4401205"/>
                </a:cubicBezTo>
                <a:cubicBezTo>
                  <a:pt x="8176123" y="4402199"/>
                  <a:pt x="7958152" y="4382390"/>
                  <a:pt x="7707019" y="4401205"/>
                </a:cubicBezTo>
                <a:cubicBezTo>
                  <a:pt x="7455886" y="4420020"/>
                  <a:pt x="7498480" y="4360942"/>
                  <a:pt x="7313567" y="4401205"/>
                </a:cubicBezTo>
                <a:cubicBezTo>
                  <a:pt x="7128654" y="4441468"/>
                  <a:pt x="6854934" y="4331491"/>
                  <a:pt x="6642385" y="4401205"/>
                </a:cubicBezTo>
                <a:cubicBezTo>
                  <a:pt x="6429836" y="4470919"/>
                  <a:pt x="6438828" y="4387980"/>
                  <a:pt x="6248934" y="4401205"/>
                </a:cubicBezTo>
                <a:cubicBezTo>
                  <a:pt x="6059040" y="4414430"/>
                  <a:pt x="5889945" y="4399941"/>
                  <a:pt x="5577752" y="4401205"/>
                </a:cubicBezTo>
                <a:cubicBezTo>
                  <a:pt x="5265559" y="4402469"/>
                  <a:pt x="5364596" y="4387338"/>
                  <a:pt x="5276878" y="4401205"/>
                </a:cubicBezTo>
                <a:cubicBezTo>
                  <a:pt x="5189160" y="4415072"/>
                  <a:pt x="4756005" y="4348913"/>
                  <a:pt x="4605696" y="4401205"/>
                </a:cubicBezTo>
                <a:cubicBezTo>
                  <a:pt x="4455387" y="4453497"/>
                  <a:pt x="4351545" y="4373186"/>
                  <a:pt x="4212244" y="4401205"/>
                </a:cubicBezTo>
                <a:cubicBezTo>
                  <a:pt x="4072943" y="4429224"/>
                  <a:pt x="4040131" y="4397836"/>
                  <a:pt x="3911370" y="4401205"/>
                </a:cubicBezTo>
                <a:cubicBezTo>
                  <a:pt x="3782609" y="4404574"/>
                  <a:pt x="3658758" y="4390302"/>
                  <a:pt x="3517918" y="4401205"/>
                </a:cubicBezTo>
                <a:cubicBezTo>
                  <a:pt x="3377078" y="4412108"/>
                  <a:pt x="3126770" y="4357634"/>
                  <a:pt x="2846737" y="4401205"/>
                </a:cubicBezTo>
                <a:cubicBezTo>
                  <a:pt x="2566704" y="4444776"/>
                  <a:pt x="2597598" y="4383834"/>
                  <a:pt x="2453285" y="4401205"/>
                </a:cubicBezTo>
                <a:cubicBezTo>
                  <a:pt x="2308972" y="4418576"/>
                  <a:pt x="2213812" y="4397586"/>
                  <a:pt x="2152411" y="4401205"/>
                </a:cubicBezTo>
                <a:cubicBezTo>
                  <a:pt x="2091010" y="4404824"/>
                  <a:pt x="1859489" y="4400326"/>
                  <a:pt x="1758959" y="4401205"/>
                </a:cubicBezTo>
                <a:cubicBezTo>
                  <a:pt x="1658429" y="4402084"/>
                  <a:pt x="1435396" y="4398455"/>
                  <a:pt x="1272931" y="4401205"/>
                </a:cubicBezTo>
                <a:cubicBezTo>
                  <a:pt x="1110466" y="4403955"/>
                  <a:pt x="896001" y="4364226"/>
                  <a:pt x="694326" y="4401205"/>
                </a:cubicBezTo>
                <a:cubicBezTo>
                  <a:pt x="492651" y="4438184"/>
                  <a:pt x="283418" y="4322344"/>
                  <a:pt x="0" y="4401205"/>
                </a:cubicBezTo>
                <a:cubicBezTo>
                  <a:pt x="-32714" y="4087785"/>
                  <a:pt x="11070" y="4060466"/>
                  <a:pt x="0" y="3763030"/>
                </a:cubicBezTo>
                <a:cubicBezTo>
                  <a:pt x="-11070" y="3465595"/>
                  <a:pt x="44460" y="3348142"/>
                  <a:pt x="0" y="3212880"/>
                </a:cubicBezTo>
                <a:cubicBezTo>
                  <a:pt x="-44460" y="3077618"/>
                  <a:pt x="26539" y="2804974"/>
                  <a:pt x="0" y="2662729"/>
                </a:cubicBezTo>
                <a:cubicBezTo>
                  <a:pt x="-26539" y="2520484"/>
                  <a:pt x="21537" y="2328512"/>
                  <a:pt x="0" y="2112578"/>
                </a:cubicBezTo>
                <a:cubicBezTo>
                  <a:pt x="-21537" y="1896644"/>
                  <a:pt x="38108" y="1764509"/>
                  <a:pt x="0" y="1562428"/>
                </a:cubicBezTo>
                <a:cubicBezTo>
                  <a:pt x="-38108" y="1360347"/>
                  <a:pt x="51359" y="1189477"/>
                  <a:pt x="0" y="1056289"/>
                </a:cubicBezTo>
                <a:cubicBezTo>
                  <a:pt x="-51359" y="923101"/>
                  <a:pt x="28295" y="351759"/>
                  <a:pt x="0" y="0"/>
                </a:cubicBezTo>
                <a:close/>
              </a:path>
            </a:pathLst>
          </a:custGeom>
          <a:solidFill>
            <a:schemeClr val="accent6">
              <a:lumMod val="20000"/>
              <a:lumOff val="80000"/>
            </a:schemeClr>
          </a:solidFill>
          <a:ln w="31750">
            <a:solidFill>
              <a:schemeClr val="accent6">
                <a:lumMod val="75000"/>
              </a:schemeClr>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We are Born to Lose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80975"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One of the most significant and important parts of self- understanding is to know that we are only naturally prepared to survive and reproduce. </a:t>
            </a:r>
          </a:p>
          <a:p>
            <a:pPr marL="180975"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80975"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Personal qualities like meaning, purpose, compassion, love and unconditional caring, and even happiness must for the most part be learned and earned.</a:t>
            </a:r>
            <a:endPar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81346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DB4C35-EC79-F375-B6BA-F7F2B1BCDA7F}"/>
              </a:ext>
            </a:extLst>
          </p:cNvPr>
          <p:cNvSpPr/>
          <p:nvPr/>
        </p:nvSpPr>
        <p:spPr>
          <a:xfrm>
            <a:off x="0" y="0"/>
            <a:ext cx="12192000" cy="6858000"/>
          </a:xfrm>
          <a:prstGeom prst="rect">
            <a:avLst/>
          </a:prstGeom>
          <a:gradFill flip="none" rotWithShape="1">
            <a:gsLst>
              <a:gs pos="0">
                <a:schemeClr val="accent3">
                  <a:lumMod val="0"/>
                  <a:lumOff val="100000"/>
                </a:schemeClr>
              </a:gs>
              <a:gs pos="64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5" name="Slide Number Placeholder 1">
            <a:extLst>
              <a:ext uri="{FF2B5EF4-FFF2-40B4-BE49-F238E27FC236}">
                <a16:creationId xmlns:a16="http://schemas.microsoft.com/office/drawing/2014/main" id="{BECA16FE-FF3A-A44F-65BF-4F7C8E473F7E}"/>
              </a:ext>
            </a:extLst>
          </p:cNvPr>
          <p:cNvSpPr txBox="1">
            <a:spLocks/>
          </p:cNvSpPr>
          <p:nvPr/>
        </p:nvSpPr>
        <p:spPr>
          <a:xfrm>
            <a:off x="10517428" y="6356350"/>
            <a:ext cx="8363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8485D004-792E-7BA3-A425-37B555720B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41846"/>
            <a:ext cx="1500872" cy="1116155"/>
          </a:xfrm>
          <a:prstGeom prst="rect">
            <a:avLst/>
          </a:prstGeom>
        </p:spPr>
      </p:pic>
      <p:sp>
        <p:nvSpPr>
          <p:cNvPr id="2" name="TextBox 1">
            <a:extLst>
              <a:ext uri="{FF2B5EF4-FFF2-40B4-BE49-F238E27FC236}">
                <a16:creationId xmlns:a16="http://schemas.microsoft.com/office/drawing/2014/main" id="{9E84552F-8569-769E-5233-B766A84B7594}"/>
              </a:ext>
            </a:extLst>
          </p:cNvPr>
          <p:cNvSpPr txBox="1"/>
          <p:nvPr/>
        </p:nvSpPr>
        <p:spPr>
          <a:xfrm>
            <a:off x="1192306" y="1411455"/>
            <a:ext cx="9807388"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We Take In Only Some of What We See and Hear – Then Remember Less</a:t>
            </a:r>
            <a:endParaRPr kumimoji="0" lang="en-CA"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050" name="Picture 2" descr="Three monkeys sitting with closed eyes, mouth and ears 1233758 Vector ...">
            <a:extLst>
              <a:ext uri="{FF2B5EF4-FFF2-40B4-BE49-F238E27FC236}">
                <a16:creationId xmlns:a16="http://schemas.microsoft.com/office/drawing/2014/main" id="{D42A1111-9E02-DBD4-9288-789A6C39864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315" t="27500" r="11019" b="23566"/>
          <a:stretch/>
        </p:blipFill>
        <p:spPr bwMode="auto">
          <a:xfrm>
            <a:off x="2152650" y="2275826"/>
            <a:ext cx="7886701" cy="335589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BDDF73E-EA3C-A971-09B7-920C8610E8F7}"/>
              </a:ext>
            </a:extLst>
          </p:cNvPr>
          <p:cNvSpPr txBox="1"/>
          <p:nvPr/>
        </p:nvSpPr>
        <p:spPr>
          <a:xfrm>
            <a:off x="2054707" y="5754029"/>
            <a:ext cx="825092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We Miss… Buildings   -   Pain   -   Cars and Other Truths</a:t>
            </a:r>
          </a:p>
        </p:txBody>
      </p:sp>
      <p:sp>
        <p:nvSpPr>
          <p:cNvPr id="7" name="TextBox 6">
            <a:extLst>
              <a:ext uri="{FF2B5EF4-FFF2-40B4-BE49-F238E27FC236}">
                <a16:creationId xmlns:a16="http://schemas.microsoft.com/office/drawing/2014/main" id="{FF0696E6-DADB-1C5A-2857-CD42FA9BD611}"/>
              </a:ext>
            </a:extLst>
          </p:cNvPr>
          <p:cNvSpPr txBox="1"/>
          <p:nvPr/>
        </p:nvSpPr>
        <p:spPr>
          <a:xfrm>
            <a:off x="1970540" y="343448"/>
            <a:ext cx="8250921"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A4E15"/>
                </a:solidFill>
                <a:effectLst/>
                <a:uLnTx/>
                <a:uFillTx/>
                <a:latin typeface="Calibri" panose="020F0502020204030204"/>
                <a:ea typeface="+mn-ea"/>
                <a:cs typeface="+mn-cs"/>
              </a:rPr>
              <a:t>Monkey Business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A4E15"/>
                </a:solidFill>
                <a:effectLst/>
                <a:uLnTx/>
                <a:uFillTx/>
                <a:latin typeface="Calibri" panose="020F0502020204030204"/>
                <a:ea typeface="+mn-ea"/>
                <a:cs typeface="+mn-cs"/>
              </a:rPr>
              <a:t>Inattentional Blindness</a:t>
            </a:r>
            <a:endParaRPr kumimoji="0" lang="en-CA" sz="3200" b="1" i="0" u="none" strike="noStrike" kern="1200" cap="none" spc="0" normalizeH="0" baseline="0" noProof="0" dirty="0">
              <a:ln>
                <a:noFill/>
              </a:ln>
              <a:solidFill>
                <a:srgbClr val="9A4E15"/>
              </a:solidFill>
              <a:effectLst/>
              <a:uLnTx/>
              <a:uFillTx/>
              <a:latin typeface="Calibri" panose="020F0502020204030204"/>
              <a:ea typeface="+mn-ea"/>
              <a:cs typeface="+mn-cs"/>
            </a:endParaRPr>
          </a:p>
        </p:txBody>
      </p:sp>
      <p:sp>
        <p:nvSpPr>
          <p:cNvPr id="8" name="Slide Number Placeholder 7">
            <a:extLst>
              <a:ext uri="{FF2B5EF4-FFF2-40B4-BE49-F238E27FC236}">
                <a16:creationId xmlns:a16="http://schemas.microsoft.com/office/drawing/2014/main" id="{04E840C4-EC9C-70CD-6B62-9AEECAD84CEB}"/>
              </a:ext>
            </a:extLst>
          </p:cNvPr>
          <p:cNvSpPr>
            <a:spLocks noGrp="1"/>
          </p:cNvSpPr>
          <p:nvPr>
            <p:ph type="sldNum" sz="quarter" idx="12"/>
          </p:nvPr>
        </p:nvSpPr>
        <p:spPr/>
        <p:txBody>
          <a:bodyPr/>
          <a:lstStyle/>
          <a:p>
            <a:fld id="{B563EBFD-E007-4B56-AE65-B08DF8A9ED60}" type="slidenum">
              <a:rPr lang="en-CA" smtClean="0"/>
              <a:t>29</a:t>
            </a:fld>
            <a:endParaRPr lang="en-CA" dirty="0"/>
          </a:p>
        </p:txBody>
      </p:sp>
    </p:spTree>
    <p:extLst>
      <p:ext uri="{BB962C8B-B14F-4D97-AF65-F5344CB8AC3E}">
        <p14:creationId xmlns:p14="http://schemas.microsoft.com/office/powerpoint/2010/main" val="37884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51371"/>
            <a:ext cx="1500872" cy="1116155"/>
          </a:xfrm>
          <a:prstGeom prst="rect">
            <a:avLst/>
          </a:prstGeom>
        </p:spPr>
      </p:pic>
      <p:sp>
        <p:nvSpPr>
          <p:cNvPr id="6" name="TextBox 5"/>
          <p:cNvSpPr txBox="1"/>
          <p:nvPr/>
        </p:nvSpPr>
        <p:spPr>
          <a:xfrm>
            <a:off x="895351" y="675417"/>
            <a:ext cx="10315574" cy="1754326"/>
          </a:xfrm>
          <a:prstGeom prst="rect">
            <a:avLst/>
          </a:prstGeom>
          <a:noFill/>
        </p:spPr>
        <p:txBody>
          <a:bodyPr wrap="square" rtlCol="0">
            <a:spAutoFit/>
          </a:bodyPr>
          <a:lstStyle/>
          <a:p>
            <a:r>
              <a:rPr lang="en-CA" sz="3600" b="1" dirty="0">
                <a:solidFill>
                  <a:srgbClr val="9A4E15"/>
                </a:solidFill>
              </a:rPr>
              <a:t>How often do power struggles with supporters and people supported compromise the quality of the supported person’s well-being?</a:t>
            </a:r>
          </a:p>
        </p:txBody>
      </p:sp>
      <p:sp>
        <p:nvSpPr>
          <p:cNvPr id="8" name="TextBox 7"/>
          <p:cNvSpPr txBox="1"/>
          <p:nvPr/>
        </p:nvSpPr>
        <p:spPr>
          <a:xfrm>
            <a:off x="895351" y="2693755"/>
            <a:ext cx="10263116" cy="3046988"/>
          </a:xfrm>
          <a:prstGeom prst="rect">
            <a:avLst/>
          </a:prstGeom>
          <a:noFill/>
        </p:spPr>
        <p:txBody>
          <a:bodyPr wrap="square" rtlCol="0">
            <a:spAutoFit/>
          </a:bodyPr>
          <a:lstStyle/>
          <a:p>
            <a:pPr marL="361950" indent="-361950" algn="just"/>
            <a:r>
              <a:rPr lang="en-CA" sz="3200" dirty="0"/>
              <a:t>It appears that a minimum of 40% of behavioural incidents</a:t>
            </a:r>
          </a:p>
          <a:p>
            <a:pPr marL="361950" indent="-361950" algn="just"/>
            <a:r>
              <a:rPr lang="en-CA" sz="3200" dirty="0"/>
              <a:t>result from or are significantly influenced by generally good</a:t>
            </a:r>
          </a:p>
          <a:p>
            <a:pPr marL="361950" indent="-361950" algn="just"/>
            <a:r>
              <a:rPr lang="en-CA" sz="3200" dirty="0"/>
              <a:t>and caring supporters’ unintended and unaware loss of </a:t>
            </a:r>
          </a:p>
          <a:p>
            <a:pPr marL="361950" indent="-361950" algn="just"/>
            <a:r>
              <a:rPr lang="en-CA" sz="3200" dirty="0"/>
              <a:t>emotional self-regulation.  This often results in power  </a:t>
            </a:r>
          </a:p>
          <a:p>
            <a:pPr marL="361950" indent="-361950" algn="just"/>
            <a:r>
              <a:rPr lang="en-CA" sz="3200" dirty="0"/>
              <a:t>struggles and other supporter induced behavioural </a:t>
            </a:r>
          </a:p>
          <a:p>
            <a:pPr marL="361950" indent="-361950" algn="just"/>
            <a:r>
              <a:rPr lang="en-CA" sz="3200" dirty="0"/>
              <a:t>antecedents. </a:t>
            </a:r>
          </a:p>
        </p:txBody>
      </p:sp>
      <p:sp>
        <p:nvSpPr>
          <p:cNvPr id="7" name="Slide Number Placeholder 6"/>
          <p:cNvSpPr>
            <a:spLocks noGrp="1"/>
          </p:cNvSpPr>
          <p:nvPr>
            <p:ph type="sldNum" sz="quarter" idx="12"/>
          </p:nvPr>
        </p:nvSpPr>
        <p:spPr/>
        <p:txBody>
          <a:bodyPr/>
          <a:lstStyle/>
          <a:p>
            <a:fld id="{AFE74BE6-3F01-4C25-9B60-2EB5994FEE56}" type="slidenum">
              <a:rPr lang="en-CA" sz="1400" smtClean="0"/>
              <a:pPr/>
              <a:t>3</a:t>
            </a:fld>
            <a:endParaRPr lang="en-CA" sz="1400" dirty="0"/>
          </a:p>
        </p:txBody>
      </p:sp>
    </p:spTree>
    <p:extLst>
      <p:ext uri="{BB962C8B-B14F-4D97-AF65-F5344CB8AC3E}">
        <p14:creationId xmlns:p14="http://schemas.microsoft.com/office/powerpoint/2010/main" val="937931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95"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806" y="5263201"/>
            <a:ext cx="1500677" cy="1116155"/>
          </a:xfrm>
          <a:prstGeom prst="rect">
            <a:avLst/>
          </a:prstGeom>
        </p:spPr>
      </p:pic>
      <p:sp>
        <p:nvSpPr>
          <p:cNvPr id="5" name="TextBox 4"/>
          <p:cNvSpPr txBox="1"/>
          <p:nvPr/>
        </p:nvSpPr>
        <p:spPr>
          <a:xfrm>
            <a:off x="724601" y="539909"/>
            <a:ext cx="10542802"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9A4E15"/>
                </a:solidFill>
                <a:effectLst/>
                <a:uLnTx/>
                <a:uFillTx/>
                <a:latin typeface="Calibri" panose="020F0502020204030204"/>
                <a:ea typeface="+mn-ea"/>
                <a:cs typeface="+mn-cs"/>
              </a:rPr>
              <a:t>More Primitive Predisposition Problems </a:t>
            </a:r>
            <a:endParaRPr kumimoji="0" lang="en-CA" sz="2800" b="1" i="0" u="none" strike="noStrike" kern="1200" cap="none" spc="0" normalizeH="0" baseline="0" noProof="0" dirty="0">
              <a:ln>
                <a:noFill/>
              </a:ln>
              <a:solidFill>
                <a:srgbClr val="C00000"/>
              </a:solidFill>
              <a:effectLst/>
              <a:uLnTx/>
              <a:uFillTx/>
              <a:latin typeface="Arial Black" panose="020B0A040201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srgbClr val="C00000"/>
                </a:solidFill>
                <a:effectLst/>
                <a:uLnTx/>
                <a:uFillTx/>
                <a:latin typeface="Arial Black" panose="020B0A04020102020204" pitchFamily="34" charset="0"/>
                <a:ea typeface="+mn-ea"/>
                <a:cs typeface="+mn-cs"/>
              </a:rPr>
              <a:t>Examples of Inherited Primitive Predispositions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srgbClr val="C00000"/>
                </a:solidFill>
                <a:effectLst/>
                <a:uLnTx/>
                <a:uFillTx/>
                <a:latin typeface="Arial Black" panose="020B0A04020102020204" pitchFamily="34" charset="0"/>
                <a:ea typeface="+mn-ea"/>
                <a:cs typeface="+mn-cs"/>
              </a:rPr>
              <a:t>(The Hard-drive)</a:t>
            </a:r>
          </a:p>
        </p:txBody>
      </p:sp>
      <p:sp>
        <p:nvSpPr>
          <p:cNvPr id="7" name="Slide Number Placeholder 1"/>
          <p:cNvSpPr txBox="1">
            <a:spLocks/>
          </p:cNvSpPr>
          <p:nvPr/>
        </p:nvSpPr>
        <p:spPr>
          <a:xfrm>
            <a:off x="10516854" y="6356354"/>
            <a:ext cx="8362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20A004C2-4F08-8A34-E5D2-12F87D087D4C}"/>
              </a:ext>
            </a:extLst>
          </p:cNvPr>
          <p:cNvGrpSpPr/>
          <p:nvPr/>
        </p:nvGrpSpPr>
        <p:grpSpPr>
          <a:xfrm>
            <a:off x="457560" y="2253240"/>
            <a:ext cx="9847521" cy="3420034"/>
            <a:chOff x="620860" y="2057401"/>
            <a:chExt cx="9847521" cy="3420034"/>
          </a:xfrm>
        </p:grpSpPr>
        <p:pic>
          <p:nvPicPr>
            <p:cNvPr id="9" name="Picture 8" descr="Red and blue cards.jpg"/>
            <p:cNvPicPr/>
            <p:nvPr/>
          </p:nvPicPr>
          <p:blipFill rotWithShape="1">
            <a:blip r:embed="rId3" cstate="print">
              <a:extLst>
                <a:ext uri="{28A0092B-C50C-407E-A947-70E740481C1C}">
                  <a14:useLocalDpi xmlns:a14="http://schemas.microsoft.com/office/drawing/2010/main" val="0"/>
                </a:ext>
              </a:extLst>
            </a:blip>
            <a:srcRect l="49650"/>
            <a:stretch/>
          </p:blipFill>
          <p:spPr>
            <a:xfrm>
              <a:off x="620860" y="2057401"/>
              <a:ext cx="2461880" cy="3420033"/>
            </a:xfrm>
            <a:prstGeom prst="rect">
              <a:avLst/>
            </a:prstGeom>
            <a:ln/>
          </p:spPr>
        </p:pic>
        <p:pic>
          <p:nvPicPr>
            <p:cNvPr id="2" name="Picture 1" descr="Red and blue cards.jpg">
              <a:extLst>
                <a:ext uri="{FF2B5EF4-FFF2-40B4-BE49-F238E27FC236}">
                  <a16:creationId xmlns:a16="http://schemas.microsoft.com/office/drawing/2014/main" id="{B90343DF-7E1C-3C4B-A96F-EB21C1F20CD2}"/>
                </a:ext>
              </a:extLst>
            </p:cNvPr>
            <p:cNvPicPr/>
            <p:nvPr/>
          </p:nvPicPr>
          <p:blipFill rotWithShape="1">
            <a:blip r:embed="rId3" cstate="print">
              <a:extLst>
                <a:ext uri="{28A0092B-C50C-407E-A947-70E740481C1C}">
                  <a14:useLocalDpi xmlns:a14="http://schemas.microsoft.com/office/drawing/2010/main" val="0"/>
                </a:ext>
              </a:extLst>
            </a:blip>
            <a:srcRect r="49650"/>
            <a:stretch/>
          </p:blipFill>
          <p:spPr>
            <a:xfrm>
              <a:off x="3082740" y="2057402"/>
              <a:ext cx="2461881" cy="3420033"/>
            </a:xfrm>
            <a:prstGeom prst="rect">
              <a:avLst/>
            </a:prstGeom>
            <a:ln/>
          </p:spPr>
        </p:pic>
        <p:pic>
          <p:nvPicPr>
            <p:cNvPr id="3" name="Picture 2" descr="Red and blue cards.jpg">
              <a:extLst>
                <a:ext uri="{FF2B5EF4-FFF2-40B4-BE49-F238E27FC236}">
                  <a16:creationId xmlns:a16="http://schemas.microsoft.com/office/drawing/2014/main" id="{8A9D21BC-1D8F-EFB4-5597-5FB3635173FE}"/>
                </a:ext>
              </a:extLst>
            </p:cNvPr>
            <p:cNvPicPr/>
            <p:nvPr/>
          </p:nvPicPr>
          <p:blipFill rotWithShape="1">
            <a:blip r:embed="rId3" cstate="print">
              <a:extLst>
                <a:ext uri="{28A0092B-C50C-407E-A947-70E740481C1C}">
                  <a14:useLocalDpi xmlns:a14="http://schemas.microsoft.com/office/drawing/2010/main" val="0"/>
                </a:ext>
              </a:extLst>
            </a:blip>
            <a:srcRect l="49650"/>
            <a:stretch/>
          </p:blipFill>
          <p:spPr>
            <a:xfrm>
              <a:off x="5544620" y="2057401"/>
              <a:ext cx="2461880" cy="3420033"/>
            </a:xfrm>
            <a:prstGeom prst="rect">
              <a:avLst/>
            </a:prstGeom>
            <a:ln/>
          </p:spPr>
        </p:pic>
        <p:pic>
          <p:nvPicPr>
            <p:cNvPr id="4" name="Picture 3" descr="Red and blue cards.jpg">
              <a:extLst>
                <a:ext uri="{FF2B5EF4-FFF2-40B4-BE49-F238E27FC236}">
                  <a16:creationId xmlns:a16="http://schemas.microsoft.com/office/drawing/2014/main" id="{3E70D1D4-4D4E-D088-2E26-30D4C298E9F0}"/>
                </a:ext>
              </a:extLst>
            </p:cNvPr>
            <p:cNvPicPr/>
            <p:nvPr/>
          </p:nvPicPr>
          <p:blipFill rotWithShape="1">
            <a:blip r:embed="rId3" cstate="print">
              <a:extLst>
                <a:ext uri="{28A0092B-C50C-407E-A947-70E740481C1C}">
                  <a14:useLocalDpi xmlns:a14="http://schemas.microsoft.com/office/drawing/2010/main" val="0"/>
                </a:ext>
              </a:extLst>
            </a:blip>
            <a:srcRect r="49650"/>
            <a:stretch/>
          </p:blipFill>
          <p:spPr>
            <a:xfrm>
              <a:off x="8006500" y="2057402"/>
              <a:ext cx="2461881" cy="3420033"/>
            </a:xfrm>
            <a:prstGeom prst="rect">
              <a:avLst/>
            </a:prstGeom>
            <a:ln/>
          </p:spPr>
        </p:pic>
      </p:grpSp>
      <p:sp>
        <p:nvSpPr>
          <p:cNvPr id="10" name="Slide Number Placeholder 9">
            <a:extLst>
              <a:ext uri="{FF2B5EF4-FFF2-40B4-BE49-F238E27FC236}">
                <a16:creationId xmlns:a16="http://schemas.microsoft.com/office/drawing/2014/main" id="{04218737-DD4B-5F41-9077-A177966D5B49}"/>
              </a:ext>
            </a:extLst>
          </p:cNvPr>
          <p:cNvSpPr>
            <a:spLocks noGrp="1"/>
          </p:cNvSpPr>
          <p:nvPr>
            <p:ph type="sldNum" sz="quarter" idx="12"/>
          </p:nvPr>
        </p:nvSpPr>
        <p:spPr/>
        <p:txBody>
          <a:bodyPr/>
          <a:lstStyle/>
          <a:p>
            <a:fld id="{B563EBFD-E007-4B56-AE65-B08DF8A9ED60}" type="slidenum">
              <a:rPr lang="en-CA" smtClean="0"/>
              <a:t>30</a:t>
            </a:fld>
            <a:endParaRPr lang="en-CA" dirty="0"/>
          </a:p>
        </p:txBody>
      </p:sp>
      <p:sp>
        <p:nvSpPr>
          <p:cNvPr id="12" name="TextBox 11">
            <a:extLst>
              <a:ext uri="{FF2B5EF4-FFF2-40B4-BE49-F238E27FC236}">
                <a16:creationId xmlns:a16="http://schemas.microsoft.com/office/drawing/2014/main" id="{FCB4C46C-2187-B9EE-C94A-245DD2D44127}"/>
              </a:ext>
            </a:extLst>
          </p:cNvPr>
          <p:cNvSpPr txBox="1"/>
          <p:nvPr/>
        </p:nvSpPr>
        <p:spPr>
          <a:xfrm>
            <a:off x="627529" y="5943600"/>
            <a:ext cx="7037295" cy="461665"/>
          </a:xfrm>
          <a:prstGeom prst="rect">
            <a:avLst/>
          </a:prstGeom>
          <a:noFill/>
        </p:spPr>
        <p:txBody>
          <a:bodyPr wrap="square" rtlCol="0">
            <a:spAutoFit/>
          </a:bodyPr>
          <a:lstStyle/>
          <a:p>
            <a:r>
              <a:rPr lang="en-US" sz="2400" dirty="0"/>
              <a:t>75 – 45 - 10</a:t>
            </a:r>
            <a:endParaRPr lang="en-CA" sz="2400" dirty="0"/>
          </a:p>
        </p:txBody>
      </p:sp>
    </p:spTree>
    <p:extLst>
      <p:ext uri="{BB962C8B-B14F-4D97-AF65-F5344CB8AC3E}">
        <p14:creationId xmlns:p14="http://schemas.microsoft.com/office/powerpoint/2010/main" val="42889260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95" y="0"/>
            <a:ext cx="12190413" cy="6858000"/>
          </a:xfrm>
          <a:prstGeom prst="rect">
            <a:avLst/>
          </a:prstGeom>
          <a:gradFill flip="none" rotWithShape="1">
            <a:gsLst>
              <a:gs pos="0">
                <a:schemeClr val="accent3">
                  <a:lumMod val="0"/>
                  <a:lumOff val="100000"/>
                </a:schemeClr>
              </a:gs>
              <a:gs pos="62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Calibri" panose="020F0502020204030204"/>
                <a:ea typeface="+mn-ea"/>
                <a:cs typeface="+mn-cs"/>
              </a:rPr>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806" y="5222798"/>
            <a:ext cx="1500677" cy="1116155"/>
          </a:xfrm>
          <a:prstGeom prst="rect">
            <a:avLst/>
          </a:prstGeom>
        </p:spPr>
      </p:pic>
      <p:grpSp>
        <p:nvGrpSpPr>
          <p:cNvPr id="2" name="Group 4"/>
          <p:cNvGrpSpPr/>
          <p:nvPr/>
        </p:nvGrpSpPr>
        <p:grpSpPr>
          <a:xfrm>
            <a:off x="2161147" y="1144642"/>
            <a:ext cx="3140205" cy="3453803"/>
            <a:chOff x="3493828" y="632515"/>
            <a:chExt cx="5084359" cy="5591382"/>
          </a:xfrm>
        </p:grpSpPr>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93828" y="632515"/>
              <a:ext cx="1385816" cy="55913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92371" y="632515"/>
              <a:ext cx="1385816" cy="55913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3596185" y="3753136"/>
              <a:ext cx="1126509" cy="7473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$90</a:t>
              </a:r>
            </a:p>
          </p:txBody>
        </p:sp>
        <p:sp>
          <p:nvSpPr>
            <p:cNvPr id="9" name="TextBox 8"/>
            <p:cNvSpPr txBox="1"/>
            <p:nvPr/>
          </p:nvSpPr>
          <p:spPr>
            <a:xfrm>
              <a:off x="7322024" y="3753136"/>
              <a:ext cx="1126509" cy="7473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$10</a:t>
              </a:r>
            </a:p>
          </p:txBody>
        </p:sp>
      </p:grpSp>
      <p:sp>
        <p:nvSpPr>
          <p:cNvPr id="11" name="TextBox 10"/>
          <p:cNvSpPr txBox="1"/>
          <p:nvPr/>
        </p:nvSpPr>
        <p:spPr>
          <a:xfrm>
            <a:off x="2040782" y="4683316"/>
            <a:ext cx="3380935"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Calibri" panose="020F0502020204030204"/>
                <a:ea typeface="+mn-ea"/>
                <a:cs typeface="+mn-cs"/>
              </a:rPr>
              <a:t>MRI Research </a:t>
            </a:r>
          </a:p>
        </p:txBody>
      </p:sp>
      <p:sp>
        <p:nvSpPr>
          <p:cNvPr id="12" name="Slide Number Placeholder 1"/>
          <p:cNvSpPr txBox="1">
            <a:spLocks/>
          </p:cNvSpPr>
          <p:nvPr/>
        </p:nvSpPr>
        <p:spPr>
          <a:xfrm>
            <a:off x="10516854" y="6356354"/>
            <a:ext cx="8362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E1CADE64-6DD4-BFFD-8DA8-F66011AAE75A}"/>
              </a:ext>
            </a:extLst>
          </p:cNvPr>
          <p:cNvSpPr txBox="1"/>
          <p:nvPr/>
        </p:nvSpPr>
        <p:spPr>
          <a:xfrm>
            <a:off x="1536217" y="215757"/>
            <a:ext cx="9119569"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9A4E28"/>
                </a:solidFill>
                <a:effectLst/>
                <a:uLnTx/>
                <a:uFillTx/>
                <a:latin typeface="Calibri" panose="020F0502020204030204"/>
                <a:ea typeface="+mn-ea"/>
                <a:cs typeface="+mn-cs"/>
              </a:rPr>
              <a:t>Brain Priming – Cognitive Bias</a:t>
            </a:r>
            <a:endParaRPr kumimoji="0" lang="en-CA" sz="2800" b="1" i="0" u="none" strike="noStrike" kern="1200" cap="none" spc="0" normalizeH="0" baseline="0" noProof="0" dirty="0">
              <a:ln>
                <a:noFill/>
              </a:ln>
              <a:solidFill>
                <a:srgbClr val="9A4E28"/>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0CA9BBAD-E0CA-FC74-5229-7F2335D8E4FD}"/>
              </a:ext>
            </a:extLst>
          </p:cNvPr>
          <p:cNvSpPr txBox="1"/>
          <p:nvPr/>
        </p:nvSpPr>
        <p:spPr>
          <a:xfrm>
            <a:off x="565491" y="2686877"/>
            <a:ext cx="74960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1.</a:t>
            </a:r>
            <a:endParaRPr kumimoji="0" lang="en-CA"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CC6C81EF-5C3C-99B7-D6BD-6E6E36276DDD}"/>
              </a:ext>
            </a:extLst>
          </p:cNvPr>
          <p:cNvSpPr txBox="1"/>
          <p:nvPr/>
        </p:nvSpPr>
        <p:spPr>
          <a:xfrm>
            <a:off x="565490" y="5222798"/>
            <a:ext cx="8362753" cy="1477328"/>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Pct val="150000"/>
              <a:buFont typeface="+mj-lt"/>
              <a:buAutoNum type="arabicPeriod" startAt="2"/>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If you are shown a picture that you find disgusting, you will be much more likely to vote conservative.</a:t>
            </a:r>
          </a:p>
          <a:p>
            <a:pPr marL="342900" marR="0" lvl="0" indent="-342900" algn="l" defTabSz="914400" rtl="0" eaLnBrk="1" fontAlgn="auto" latinLnBrk="0" hangingPunct="1">
              <a:lnSpc>
                <a:spcPct val="100000"/>
              </a:lnSpc>
              <a:spcBef>
                <a:spcPts val="0"/>
              </a:spcBef>
              <a:spcAft>
                <a:spcPts val="0"/>
              </a:spcAft>
              <a:buClrTx/>
              <a:buSzPct val="150000"/>
              <a:buFont typeface="+mj-lt"/>
              <a:buAutoNum type="arabicPeriod" startAt="2"/>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Pct val="150000"/>
              <a:buFont typeface="+mj-lt"/>
              <a:buAutoNum type="arabicPeriod" startAt="2"/>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Sound waves can significantly change our moods and feelings (Classical versus Hip Hop, Rap music (Sound Waves/Sonication Science).</a:t>
            </a:r>
            <a:endParaRPr kumimoji="0" lang="en-CA"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lide Number Placeholder 13">
            <a:extLst>
              <a:ext uri="{FF2B5EF4-FFF2-40B4-BE49-F238E27FC236}">
                <a16:creationId xmlns:a16="http://schemas.microsoft.com/office/drawing/2014/main" id="{6D4542FA-90DF-606F-6FFF-A861B8A45A09}"/>
              </a:ext>
            </a:extLst>
          </p:cNvPr>
          <p:cNvSpPr>
            <a:spLocks noGrp="1"/>
          </p:cNvSpPr>
          <p:nvPr>
            <p:ph type="sldNum" sz="quarter" idx="12"/>
          </p:nvPr>
        </p:nvSpPr>
        <p:spPr/>
        <p:txBody>
          <a:bodyPr/>
          <a:lstStyle/>
          <a:p>
            <a:fld id="{B563EBFD-E007-4B56-AE65-B08DF8A9ED60}" type="slidenum">
              <a:rPr lang="en-CA" smtClean="0"/>
              <a:t>31</a:t>
            </a:fld>
            <a:endParaRPr lang="en-CA" dirty="0"/>
          </a:p>
        </p:txBody>
      </p:sp>
    </p:spTree>
    <p:extLst>
      <p:ext uri="{BB962C8B-B14F-4D97-AF65-F5344CB8AC3E}">
        <p14:creationId xmlns:p14="http://schemas.microsoft.com/office/powerpoint/2010/main" val="3036027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Calibri"/>
                <a:ea typeface="+mn-ea"/>
                <a:cs typeface="+mn-cs"/>
              </a:rPr>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03746"/>
            <a:ext cx="1500872" cy="1116155"/>
          </a:xfrm>
          <a:prstGeom prst="rect">
            <a:avLst/>
          </a:prstGeom>
        </p:spPr>
      </p:pic>
      <p:sp>
        <p:nvSpPr>
          <p:cNvPr id="5" name="Rectangle 4"/>
          <p:cNvSpPr/>
          <p:nvPr/>
        </p:nvSpPr>
        <p:spPr>
          <a:xfrm>
            <a:off x="655094" y="390525"/>
            <a:ext cx="10760532"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3600" b="1" i="0" u="none" strike="noStrike" kern="1200" cap="none" spc="0" normalizeH="0" baseline="0" noProof="0" dirty="0">
                <a:ln>
                  <a:noFill/>
                </a:ln>
                <a:solidFill>
                  <a:srgbClr val="9A4E15"/>
                </a:solidFill>
                <a:effectLst/>
                <a:uLnTx/>
                <a:uFillTx/>
                <a:latin typeface="Arial Black" panose="020B0A04020102020204" pitchFamily="34" charset="0"/>
                <a:ea typeface="+mn-ea"/>
                <a:cs typeface="+mn-cs"/>
              </a:rPr>
              <a:t>Experiment</a:t>
            </a:r>
          </a:p>
        </p:txBody>
      </p:sp>
      <p:sp>
        <p:nvSpPr>
          <p:cNvPr id="6" name="TextBox 5"/>
          <p:cNvSpPr txBox="1"/>
          <p:nvPr/>
        </p:nvSpPr>
        <p:spPr>
          <a:xfrm>
            <a:off x="811290" y="1866900"/>
            <a:ext cx="10465163" cy="22775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400" b="1" i="0" u="none" strike="noStrike" kern="1200" cap="none" spc="0" normalizeH="0" baseline="0" noProof="0" dirty="0">
              <a:ln>
                <a:noFill/>
              </a:ln>
              <a:solidFill>
                <a:srgbClr val="9A4E15"/>
              </a:solidFill>
              <a:effectLst/>
              <a:uLnTx/>
              <a:uFillTx/>
              <a:latin typeface="Calibri"/>
              <a:ea typeface="+mn-ea"/>
              <a:cs typeface="+mn-cs"/>
            </a:endParaRPr>
          </a:p>
          <a:p>
            <a:pPr marL="514350" marR="0" lvl="0" indent="-514350" algn="l" defTabSz="914400" rtl="0" eaLnBrk="1" fontAlgn="auto" latinLnBrk="0" hangingPunct="1">
              <a:lnSpc>
                <a:spcPct val="100000"/>
              </a:lnSpc>
              <a:spcBef>
                <a:spcPts val="0"/>
              </a:spcBef>
              <a:spcAft>
                <a:spcPts val="0"/>
              </a:spcAft>
              <a:buClrTx/>
              <a:buSzTx/>
              <a:buFontTx/>
              <a:buAutoNum type="arabicPeriod"/>
              <a:tabLst/>
              <a:defRPr/>
            </a:pPr>
            <a:r>
              <a:rPr kumimoji="0" lang="en-CA" sz="3200" b="0" i="0" u="none" strike="noStrike" kern="1200" cap="none" spc="0" normalizeH="0" baseline="0" noProof="0" dirty="0">
                <a:ln>
                  <a:noFill/>
                </a:ln>
                <a:solidFill>
                  <a:prstClr val="black"/>
                </a:solidFill>
                <a:effectLst/>
                <a:uLnTx/>
                <a:uFillTx/>
                <a:latin typeface="Arial Unicode MS" pitchFamily="34" charset="-128"/>
                <a:ea typeface="Arial Unicode MS" pitchFamily="34" charset="-128"/>
                <a:cs typeface="Arial Unicode MS" pitchFamily="34" charset="-128"/>
              </a:rPr>
              <a:t>Divide into pairs and decide who is #1 and who is #2.</a:t>
            </a:r>
          </a:p>
          <a:p>
            <a:pPr marL="514350" marR="0" lvl="0" indent="-514350" algn="l" defTabSz="914400" rtl="0" eaLnBrk="1" fontAlgn="auto" latinLnBrk="0" hangingPunct="1">
              <a:lnSpc>
                <a:spcPct val="100000"/>
              </a:lnSpc>
              <a:spcBef>
                <a:spcPts val="0"/>
              </a:spcBef>
              <a:spcAft>
                <a:spcPts val="0"/>
              </a:spcAft>
              <a:buClrTx/>
              <a:buSzTx/>
              <a:buFontTx/>
              <a:buNone/>
              <a:tabLst/>
              <a:defRPr/>
            </a:pPr>
            <a:endParaRPr kumimoji="0" lang="en-CA" sz="3200" b="0" i="0" u="none" strike="noStrike" kern="1200" cap="none" spc="0" normalizeH="0" baseline="0" noProof="0" dirty="0">
              <a:ln>
                <a:noFill/>
              </a:ln>
              <a:solidFill>
                <a:srgbClr val="9A4E15"/>
              </a:solidFill>
              <a:effectLst/>
              <a:uLnTx/>
              <a:uFillTx/>
              <a:latin typeface="Arial Unicode MS" pitchFamily="34" charset="-128"/>
              <a:ea typeface="Arial Unicode MS" pitchFamily="34" charset="-128"/>
              <a:cs typeface="Arial Unicode MS" pitchFamily="34" charset="-128"/>
            </a:endParaRPr>
          </a:p>
          <a:p>
            <a:pPr marL="514350" marR="0" lvl="0" indent="-514350" algn="l" defTabSz="914400" rtl="0" eaLnBrk="1" fontAlgn="auto" latinLnBrk="0" hangingPunct="1">
              <a:lnSpc>
                <a:spcPct val="100000"/>
              </a:lnSpc>
              <a:spcBef>
                <a:spcPts val="0"/>
              </a:spcBef>
              <a:spcAft>
                <a:spcPts val="0"/>
              </a:spcAft>
              <a:buClrTx/>
              <a:buSzTx/>
              <a:buFontTx/>
              <a:buNone/>
              <a:tabLst/>
              <a:defRPr/>
            </a:pPr>
            <a:endParaRPr kumimoji="0" lang="en-CA" sz="3200" b="0" i="0" u="none" strike="noStrike" kern="1200" cap="none" spc="0" normalizeH="0" baseline="0" noProof="0" dirty="0">
              <a:ln>
                <a:noFill/>
              </a:ln>
              <a:solidFill>
                <a:srgbClr val="9A4E15"/>
              </a:solidFill>
              <a:effectLst/>
              <a:uLnTx/>
              <a:uFillTx/>
              <a:latin typeface="Arial Unicode MS" pitchFamily="34" charset="-128"/>
              <a:ea typeface="Arial Unicode MS" pitchFamily="34" charset="-128"/>
              <a:cs typeface="Arial Unicode MS" pitchFamily="34" charset="-128"/>
            </a:endParaRPr>
          </a:p>
          <a:p>
            <a:pPr marL="514350" marR="0" lvl="0" indent="-514350" algn="l" defTabSz="914400" rtl="0" eaLnBrk="1" fontAlgn="auto" latinLnBrk="0" hangingPunct="1">
              <a:lnSpc>
                <a:spcPct val="100000"/>
              </a:lnSpc>
              <a:spcBef>
                <a:spcPts val="0"/>
              </a:spcBef>
              <a:spcAft>
                <a:spcPts val="0"/>
              </a:spcAft>
              <a:buClrTx/>
              <a:buSzTx/>
              <a:buFontTx/>
              <a:buNone/>
              <a:tabLst/>
              <a:defRPr/>
            </a:pPr>
            <a:r>
              <a:rPr kumimoji="0" lang="en-CA" sz="3200" b="0" i="0" u="none" strike="noStrike" kern="1200" cap="none" spc="0" normalizeH="0" baseline="0" noProof="0" dirty="0">
                <a:ln>
                  <a:noFill/>
                </a:ln>
                <a:solidFill>
                  <a:prstClr val="black"/>
                </a:solidFill>
                <a:effectLst/>
                <a:uLnTx/>
                <a:uFillTx/>
                <a:latin typeface="Arial Unicode MS" pitchFamily="34" charset="-128"/>
                <a:ea typeface="Arial Unicode MS" pitchFamily="34" charset="-128"/>
                <a:cs typeface="Arial Unicode MS" pitchFamily="34" charset="-128"/>
              </a:rPr>
              <a:t>2.  Everyone close your eyes.</a:t>
            </a:r>
            <a:endParaRPr kumimoji="0" lang="en-CA" sz="2600" b="0" i="1" u="none" strike="noStrike" kern="1200" cap="none" spc="0" normalizeH="0" baseline="0" noProof="0" dirty="0">
              <a:ln>
                <a:noFill/>
              </a:ln>
              <a:solidFill>
                <a:prstClr val="black"/>
              </a:solidFill>
              <a:effectLst/>
              <a:uLnTx/>
              <a:uFillTx/>
              <a:latin typeface="Arial Unicode MS" pitchFamily="34" charset="-128"/>
              <a:ea typeface="Arial Unicode MS" pitchFamily="34" charset="-128"/>
              <a:cs typeface="Arial Unicode MS" pitchFamily="34" charset="-128"/>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CA"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90782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Calibri"/>
                <a:ea typeface="+mn-ea"/>
                <a:cs typeface="+mn-cs"/>
              </a:rPr>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03746"/>
            <a:ext cx="1500872" cy="1116155"/>
          </a:xfrm>
          <a:prstGeom prst="rect">
            <a:avLst/>
          </a:prstGeom>
        </p:spPr>
      </p:pic>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CA"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95131" y="490389"/>
            <a:ext cx="6908979" cy="5811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542643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Calibri"/>
                <a:ea typeface="+mn-ea"/>
                <a:cs typeface="+mn-cs"/>
              </a:rPr>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03746"/>
            <a:ext cx="1500872" cy="1116155"/>
          </a:xfrm>
          <a:prstGeom prst="rect">
            <a:avLst/>
          </a:prstGeom>
        </p:spPr>
      </p:pic>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CA"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95131" y="212786"/>
            <a:ext cx="6841650" cy="6448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190675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Calibri"/>
                <a:ea typeface="+mn-ea"/>
                <a:cs typeface="+mn-cs"/>
              </a:rPr>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03746"/>
            <a:ext cx="1500872" cy="1116155"/>
          </a:xfrm>
          <a:prstGeom prst="rect">
            <a:avLst/>
          </a:prstGeom>
        </p:spPr>
      </p:pic>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CA"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8" name="Picture 2" descr="Image result for rabbit and goose optical illusion">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51096" y="1124744"/>
            <a:ext cx="6698460" cy="5023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7595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Calibri"/>
                <a:ea typeface="+mn-ea"/>
                <a:cs typeface="+mn-cs"/>
              </a:rPr>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7903" y="5203746"/>
            <a:ext cx="1500872" cy="1116155"/>
          </a:xfrm>
          <a:prstGeom prst="rect">
            <a:avLst/>
          </a:prstGeom>
        </p:spPr>
      </p:pic>
      <p:sp>
        <p:nvSpPr>
          <p:cNvPr id="5" name="TextBox 4"/>
          <p:cNvSpPr txBox="1"/>
          <p:nvPr/>
        </p:nvSpPr>
        <p:spPr>
          <a:xfrm>
            <a:off x="1487605" y="620688"/>
            <a:ext cx="889834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2400" b="1" i="1"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2400" b="1" i="1" u="none" strike="noStrike" kern="1200" cap="none" spc="0" normalizeH="0" baseline="0" noProof="0" dirty="0">
              <a:ln>
                <a:noFill/>
              </a:ln>
              <a:solidFill>
                <a:prstClr val="black"/>
              </a:solidFill>
              <a:effectLst/>
              <a:uLnTx/>
              <a:uFillTx/>
              <a:latin typeface="Calibri"/>
              <a:ea typeface="+mn-ea"/>
              <a:cs typeface="+mn-cs"/>
            </a:endParaRPr>
          </a:p>
        </p:txBody>
      </p:sp>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3188172" y="2103108"/>
            <a:ext cx="5691117" cy="2416145"/>
          </a:xfrm>
          <a:prstGeom prst="rect">
            <a:avLst/>
          </a:prstGeom>
        </p:spPr>
      </p:pic>
      <p:sp>
        <p:nvSpPr>
          <p:cNvPr id="7" name="TextBox 6"/>
          <p:cNvSpPr txBox="1"/>
          <p:nvPr/>
        </p:nvSpPr>
        <p:spPr>
          <a:xfrm>
            <a:off x="0" y="381422"/>
            <a:ext cx="1219200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3200" b="1" i="1" u="none" strike="noStrike" kern="1200" cap="none" spc="0" normalizeH="0" baseline="0" noProof="0" dirty="0">
                <a:ln>
                  <a:noFill/>
                </a:ln>
                <a:solidFill>
                  <a:srgbClr val="ED7D31">
                    <a:lumMod val="50000"/>
                  </a:srgbClr>
                </a:solidFill>
                <a:effectLst/>
                <a:uLnTx/>
                <a:uFillTx/>
                <a:latin typeface="Calibri"/>
                <a:ea typeface="+mn-ea"/>
                <a:cs typeface="+mn-cs"/>
              </a:rPr>
              <a:t>	</a:t>
            </a:r>
            <a:r>
              <a:rPr kumimoji="0" lang="en-CA" sz="3600" b="1" i="1" u="none" strike="noStrike" kern="1200" cap="none" spc="0" normalizeH="0" baseline="0" noProof="0" dirty="0">
                <a:ln>
                  <a:noFill/>
                </a:ln>
                <a:solidFill>
                  <a:srgbClr val="9A4E15"/>
                </a:solidFill>
                <a:effectLst/>
                <a:uLnTx/>
                <a:uFillTx/>
                <a:latin typeface="Calibri"/>
                <a:ea typeface="+mn-ea"/>
                <a:cs typeface="+mn-cs"/>
              </a:rPr>
              <a:t>Is Most Everyone’s Brain Designed to </a:t>
            </a:r>
            <a:br>
              <a:rPr kumimoji="0" lang="en-CA" sz="3600" b="1" i="1" u="none" strike="noStrike" kern="1200" cap="none" spc="0" normalizeH="0" baseline="0" noProof="0" dirty="0">
                <a:ln>
                  <a:noFill/>
                </a:ln>
                <a:solidFill>
                  <a:srgbClr val="9A4E15"/>
                </a:solidFill>
                <a:effectLst/>
                <a:uLnTx/>
                <a:uFillTx/>
                <a:latin typeface="Calibri"/>
                <a:ea typeface="+mn-ea"/>
                <a:cs typeface="+mn-cs"/>
              </a:rPr>
            </a:br>
            <a:r>
              <a:rPr kumimoji="0" lang="en-CA" sz="3600" b="1" i="1" u="none" strike="noStrike" kern="1200" cap="none" spc="0" normalizeH="0" baseline="0" noProof="0" dirty="0">
                <a:ln>
                  <a:noFill/>
                </a:ln>
                <a:solidFill>
                  <a:srgbClr val="9A4E15"/>
                </a:solidFill>
                <a:effectLst/>
                <a:uLnTx/>
                <a:uFillTx/>
                <a:latin typeface="Calibri"/>
                <a:ea typeface="+mn-ea"/>
                <a:cs typeface="+mn-cs"/>
              </a:rPr>
              <a:t>         Devalue People Supported?</a:t>
            </a:r>
            <a:endParaRPr kumimoji="0" lang="en-CA" sz="3600" b="0" i="0" u="none" strike="noStrike" kern="1200" cap="none" spc="0" normalizeH="0" baseline="0" noProof="0" dirty="0">
              <a:ln>
                <a:noFill/>
              </a:ln>
              <a:solidFill>
                <a:srgbClr val="9A4E15"/>
              </a:solidFill>
              <a:effectLst/>
              <a:uLnTx/>
              <a:uFillTx/>
              <a:latin typeface="Calibri"/>
              <a:ea typeface="+mn-ea"/>
              <a:cs typeface="+mn-cs"/>
            </a:endParaRPr>
          </a:p>
        </p:txBody>
      </p:sp>
      <p:sp>
        <p:nvSpPr>
          <p:cNvPr id="8" name="TextBox 7"/>
          <p:cNvSpPr txBox="1"/>
          <p:nvPr/>
        </p:nvSpPr>
        <p:spPr>
          <a:xfrm>
            <a:off x="2247901" y="4962525"/>
            <a:ext cx="787717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black"/>
                </a:solidFill>
                <a:effectLst/>
                <a:uLnTx/>
                <a:uFillTx/>
                <a:latin typeface="Calibri"/>
                <a:ea typeface="+mn-ea"/>
                <a:cs typeface="+mn-cs"/>
              </a:rPr>
              <a:t>MRIs indicate that most individuals’ brains react with strong pain empathy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black"/>
                </a:solidFill>
                <a:effectLst/>
                <a:uLnTx/>
                <a:uFillTx/>
                <a:latin typeface="Calibri"/>
                <a:ea typeface="+mn-ea"/>
                <a:cs typeface="+mn-cs"/>
              </a:rPr>
              <a:t>when they witness this painful procedure.</a:t>
            </a: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CA"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10" name="TextBox 9"/>
          <p:cNvSpPr txBox="1"/>
          <p:nvPr/>
        </p:nvSpPr>
        <p:spPr>
          <a:xfrm>
            <a:off x="2190751" y="5676900"/>
            <a:ext cx="7877174" cy="64633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3600" b="0" i="0" u="none" strike="noStrike" kern="1200" cap="none" spc="0" normalizeH="0" baseline="0" noProof="0" dirty="0">
                <a:ln>
                  <a:noFill/>
                </a:ln>
                <a:solidFill>
                  <a:prstClr val="black"/>
                </a:solidFill>
                <a:effectLst/>
                <a:uLnTx/>
                <a:uFillTx/>
                <a:latin typeface="Calibri"/>
                <a:ea typeface="+mn-ea"/>
                <a:cs typeface="+mn-cs"/>
              </a:rPr>
              <a:t>Provided…………………….</a:t>
            </a:r>
          </a:p>
        </p:txBody>
      </p:sp>
    </p:spTree>
    <p:extLst>
      <p:ext uri="{BB962C8B-B14F-4D97-AF65-F5344CB8AC3E}">
        <p14:creationId xmlns:p14="http://schemas.microsoft.com/office/powerpoint/2010/main" val="19825581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7405830">
            <a:off x="1289438" y="2069037"/>
            <a:ext cx="1917192" cy="1908048"/>
          </a:xfrm>
          <a:prstGeom prst="rect">
            <a:avLst/>
          </a:prstGeom>
        </p:spPr>
      </p:pic>
      <p:pic>
        <p:nvPicPr>
          <p:cNvPr id="31" name="Picture 3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2874802">
            <a:off x="2200220" y="4161249"/>
            <a:ext cx="1917192" cy="1908048"/>
          </a:xfrm>
          <a:prstGeom prst="rect">
            <a:avLst/>
          </a:prstGeom>
        </p:spPr>
      </p:pic>
      <p:pic>
        <p:nvPicPr>
          <p:cNvPr id="30" name="Picture 2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8055904">
            <a:off x="4858438" y="3911046"/>
            <a:ext cx="1917192" cy="1908048"/>
          </a:xfrm>
          <a:prstGeom prst="rect">
            <a:avLst/>
          </a:prstGeom>
        </p:spPr>
      </p:pic>
      <p:pic>
        <p:nvPicPr>
          <p:cNvPr id="28" name="Picture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4609359">
            <a:off x="5400031" y="1972519"/>
            <a:ext cx="1917192" cy="1908048"/>
          </a:xfrm>
          <a:prstGeom prst="rect">
            <a:avLst/>
          </a:prstGeom>
        </p:spPr>
      </p:pic>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45543" y="796855"/>
            <a:ext cx="1917192" cy="1908048"/>
          </a:xfrm>
          <a:prstGeom prst="rect">
            <a:avLst/>
          </a:prstGeom>
        </p:spPr>
      </p:pic>
      <p:pic>
        <p:nvPicPr>
          <p:cNvPr id="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12871" y="1719618"/>
            <a:ext cx="3576463" cy="3043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TextBox 18"/>
          <p:cNvSpPr txBox="1"/>
          <p:nvPr/>
        </p:nvSpPr>
        <p:spPr>
          <a:xfrm>
            <a:off x="2248033" y="2970192"/>
            <a:ext cx="136595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uLnTx/>
                <a:uFillTx/>
                <a:latin typeface="Calibri"/>
                <a:ea typeface="+mn-ea"/>
                <a:cs typeface="+mn-cs"/>
              </a:rPr>
              <a:t>Atheist</a:t>
            </a:r>
          </a:p>
        </p:txBody>
      </p:sp>
      <p:sp>
        <p:nvSpPr>
          <p:cNvPr id="20" name="TextBox 19"/>
          <p:cNvSpPr txBox="1"/>
          <p:nvPr/>
        </p:nvSpPr>
        <p:spPr>
          <a:xfrm>
            <a:off x="3753133" y="2098125"/>
            <a:ext cx="122681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uLnTx/>
                <a:uFillTx/>
                <a:latin typeface="Calibri"/>
                <a:ea typeface="+mn-ea"/>
                <a:cs typeface="+mn-cs"/>
              </a:rPr>
              <a:t>Muslim</a:t>
            </a:r>
          </a:p>
        </p:txBody>
      </p:sp>
      <p:sp>
        <p:nvSpPr>
          <p:cNvPr id="21" name="TextBox 20"/>
          <p:cNvSpPr txBox="1"/>
          <p:nvPr/>
        </p:nvSpPr>
        <p:spPr>
          <a:xfrm>
            <a:off x="5479718" y="2917790"/>
            <a:ext cx="12282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uLnTx/>
                <a:uFillTx/>
                <a:latin typeface="Calibri"/>
                <a:ea typeface="+mn-ea"/>
                <a:cs typeface="+mn-cs"/>
              </a:rPr>
              <a:t>Christian</a:t>
            </a:r>
          </a:p>
        </p:txBody>
      </p:sp>
      <p:sp>
        <p:nvSpPr>
          <p:cNvPr id="22" name="TextBox 21"/>
          <p:cNvSpPr txBox="1"/>
          <p:nvPr/>
        </p:nvSpPr>
        <p:spPr>
          <a:xfrm>
            <a:off x="4718684" y="4438588"/>
            <a:ext cx="124396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uLnTx/>
                <a:uFillTx/>
                <a:latin typeface="Calibri"/>
                <a:ea typeface="+mn-ea"/>
                <a:cs typeface="+mn-cs"/>
              </a:rPr>
              <a:t>Jew</a:t>
            </a:r>
          </a:p>
        </p:txBody>
      </p:sp>
      <p:sp>
        <p:nvSpPr>
          <p:cNvPr id="23" name="TextBox 22"/>
          <p:cNvSpPr txBox="1"/>
          <p:nvPr/>
        </p:nvSpPr>
        <p:spPr>
          <a:xfrm>
            <a:off x="2552131" y="4438588"/>
            <a:ext cx="147389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uLnTx/>
                <a:uFillTx/>
                <a:latin typeface="Calibri"/>
                <a:ea typeface="+mn-ea"/>
                <a:cs typeface="+mn-cs"/>
              </a:rPr>
              <a:t>Buddhist</a:t>
            </a:r>
          </a:p>
        </p:txBody>
      </p:sp>
      <p:sp>
        <p:nvSpPr>
          <p:cNvPr id="24" name="TextBox 23"/>
          <p:cNvSpPr txBox="1"/>
          <p:nvPr/>
        </p:nvSpPr>
        <p:spPr>
          <a:xfrm>
            <a:off x="9125699" y="2653731"/>
            <a:ext cx="136595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uLnTx/>
                <a:uFillTx/>
                <a:latin typeface="Calibri"/>
                <a:ea typeface="+mn-ea"/>
                <a:cs typeface="+mn-cs"/>
              </a:rPr>
              <a:t>Atheist</a:t>
            </a:r>
          </a:p>
        </p:txBody>
      </p:sp>
      <p:pic>
        <p:nvPicPr>
          <p:cNvPr id="25" name="Picture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8378" y="5184696"/>
            <a:ext cx="1500872" cy="1116155"/>
          </a:xfrm>
          <a:prstGeom prst="rect">
            <a:avLst/>
          </a:prstGeom>
        </p:spPr>
      </p:pic>
      <p:sp>
        <p:nvSpPr>
          <p:cNvPr id="26" name="TextBox 25"/>
          <p:cNvSpPr txBox="1"/>
          <p:nvPr/>
        </p:nvSpPr>
        <p:spPr>
          <a:xfrm>
            <a:off x="0" y="352425"/>
            <a:ext cx="121920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prstClr val="black"/>
                </a:solidFill>
                <a:effectLst/>
                <a:uLnTx/>
                <a:uFillTx/>
                <a:latin typeface="Calibri"/>
                <a:ea typeface="+mn-ea"/>
                <a:cs typeface="+mn-cs"/>
              </a:rPr>
              <a:t>Provided the brain relates to the injured hand as being a lot like its own!</a:t>
            </a:r>
          </a:p>
        </p:txBody>
      </p:sp>
      <p:sp>
        <p:nvSpPr>
          <p:cNvPr id="27" name="Slide Number Placeholder 2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CA"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427862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Calibri"/>
                <a:ea typeface="+mn-ea"/>
                <a:cs typeface="+mn-cs"/>
              </a:rPr>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60278" y="5175171"/>
            <a:ext cx="1500872" cy="1116155"/>
          </a:xfrm>
          <a:prstGeom prst="rect">
            <a:avLst/>
          </a:prstGeom>
        </p:spPr>
      </p:pic>
      <p:sp>
        <p:nvSpPr>
          <p:cNvPr id="5" name="TextBox 4"/>
          <p:cNvSpPr txBox="1"/>
          <p:nvPr/>
        </p:nvSpPr>
        <p:spPr>
          <a:xfrm>
            <a:off x="0" y="791570"/>
            <a:ext cx="121920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3200" b="1" i="1" u="none" strike="noStrike" kern="1200" cap="none" spc="0" normalizeH="0" baseline="0" noProof="0" dirty="0">
                <a:ln>
                  <a:noFill/>
                </a:ln>
                <a:solidFill>
                  <a:prstClr val="black"/>
                </a:solidFill>
                <a:effectLst/>
                <a:uLnTx/>
                <a:uFillTx/>
                <a:latin typeface="Calibri"/>
                <a:ea typeface="+mn-ea"/>
                <a:cs typeface="+mn-cs"/>
              </a:rPr>
              <a:t>	</a:t>
            </a:r>
            <a:endParaRPr kumimoji="0" lang="en-CA" sz="3200" b="1" i="1" u="none" strike="noStrike" kern="1200" cap="none" spc="0" normalizeH="0" baseline="0" noProof="0" dirty="0">
              <a:ln>
                <a:noFill/>
              </a:ln>
              <a:solidFill>
                <a:srgbClr val="9A4E15"/>
              </a:solidFill>
              <a:effectLst/>
              <a:uLnTx/>
              <a:uFillTx/>
              <a:latin typeface="Calibri"/>
              <a:ea typeface="+mn-ea"/>
              <a:cs typeface="+mn-cs"/>
            </a:endParaRPr>
          </a:p>
        </p:txBody>
      </p:sp>
      <p:sp>
        <p:nvSpPr>
          <p:cNvPr id="6" name="TextBox 5"/>
          <p:cNvSpPr txBox="1"/>
          <p:nvPr/>
        </p:nvSpPr>
        <p:spPr>
          <a:xfrm>
            <a:off x="866774" y="2322207"/>
            <a:ext cx="10325101" cy="206210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CA" sz="3200" b="0" i="0" u="none" strike="noStrike" kern="1200" cap="none" spc="0" normalizeH="0" baseline="0" noProof="0" dirty="0">
                <a:ln>
                  <a:noFill/>
                </a:ln>
                <a:solidFill>
                  <a:prstClr val="black"/>
                </a:solidFill>
                <a:effectLst/>
                <a:uLnTx/>
                <a:uFillTx/>
                <a:latin typeface="Calibri"/>
                <a:ea typeface="+mn-ea"/>
                <a:cs typeface="+mn-cs"/>
              </a:rPr>
              <a:t>The brain is wired to devalue/exclude others who it perceives to be different.  In the old days, in the jungle, </a:t>
            </a:r>
            <a:r>
              <a:rPr kumimoji="0" lang="en-CA" sz="3200" b="1" i="0" u="none" strike="noStrike" kern="1200" cap="none" spc="0" normalizeH="0" baseline="0" noProof="0" dirty="0">
                <a:ln>
                  <a:noFill/>
                </a:ln>
                <a:solidFill>
                  <a:prstClr val="black"/>
                </a:solidFill>
                <a:effectLst/>
                <a:uLnTx/>
                <a:uFillTx/>
                <a:latin typeface="Calibri"/>
                <a:ea typeface="+mn-ea"/>
                <a:cs typeface="+mn-cs"/>
              </a:rPr>
              <a:t>‘different was dangerous’ </a:t>
            </a:r>
            <a:r>
              <a:rPr kumimoji="0" lang="en-CA" sz="3200" b="0" i="0" u="none" strike="noStrike" kern="1200" cap="none" spc="0" normalizeH="0" baseline="0" noProof="0" dirty="0">
                <a:ln>
                  <a:noFill/>
                </a:ln>
                <a:solidFill>
                  <a:prstClr val="black"/>
                </a:solidFill>
                <a:effectLst/>
                <a:uLnTx/>
                <a:uFillTx/>
                <a:latin typeface="Calibri"/>
                <a:ea typeface="+mn-ea"/>
                <a:cs typeface="+mn-cs"/>
              </a:rPr>
              <a:t>so the brain evolved to reward taking care of our ‘in- group’ not other’s i.e. the ‘out-group’.  </a:t>
            </a: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CA"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2" name="TextBox 1"/>
          <p:cNvSpPr txBox="1"/>
          <p:nvPr/>
        </p:nvSpPr>
        <p:spPr>
          <a:xfrm>
            <a:off x="1209675" y="1076325"/>
            <a:ext cx="920115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3600" b="0" i="0" u="none" strike="noStrike" kern="1200" cap="none" spc="0" normalizeH="0" baseline="0" noProof="0" dirty="0">
                <a:ln>
                  <a:noFill/>
                </a:ln>
                <a:solidFill>
                  <a:srgbClr val="9A4E15"/>
                </a:solidFill>
                <a:effectLst/>
                <a:uLnTx/>
                <a:uFillTx/>
                <a:latin typeface="Arial Black" panose="020B0A04020102020204" pitchFamily="34" charset="0"/>
                <a:ea typeface="+mn-ea"/>
                <a:cs typeface="+mn-cs"/>
              </a:rPr>
              <a:t>Understanding ‘In’ and ‘Out’ Groups</a:t>
            </a:r>
          </a:p>
        </p:txBody>
      </p:sp>
    </p:spTree>
    <p:extLst>
      <p:ext uri="{BB962C8B-B14F-4D97-AF65-F5344CB8AC3E}">
        <p14:creationId xmlns:p14="http://schemas.microsoft.com/office/powerpoint/2010/main" val="4100465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64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Calibri"/>
                <a:ea typeface="+mn-ea"/>
                <a:cs typeface="+mn-cs"/>
              </a:rPr>
              <a:t>JJanuary 11, 2016</a:t>
            </a:r>
          </a:p>
        </p:txBody>
      </p:sp>
      <p:sp>
        <p:nvSpPr>
          <p:cNvPr id="2" name="TextBox 1"/>
          <p:cNvSpPr txBox="1"/>
          <p:nvPr/>
        </p:nvSpPr>
        <p:spPr>
          <a:xfrm>
            <a:off x="736980" y="339725"/>
            <a:ext cx="10633754"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800" b="0" i="0" u="none" strike="noStrike" kern="1200" cap="none" spc="0" normalizeH="0" baseline="0" noProof="0" dirty="0">
                <a:ln>
                  <a:noFill/>
                </a:ln>
                <a:solidFill>
                  <a:prstClr val="black"/>
                </a:solidFill>
                <a:effectLst/>
                <a:uLnTx/>
                <a:uFillTx/>
                <a:latin typeface="Calibri"/>
                <a:ea typeface="+mn-ea"/>
                <a:cs typeface="+mn-cs"/>
              </a:rPr>
              <a:t>Neuroscience research is showing that for average Canadians and Americans, </a:t>
            </a:r>
            <a:r>
              <a:rPr kumimoji="0" lang="en-CA" sz="2800" b="1" i="0" u="none" strike="noStrike" kern="1200" cap="none" spc="0" normalizeH="0" baseline="0" noProof="0" dirty="0">
                <a:ln>
                  <a:noFill/>
                </a:ln>
                <a:solidFill>
                  <a:prstClr val="black"/>
                </a:solidFill>
                <a:effectLst/>
                <a:uLnTx/>
                <a:uFillTx/>
                <a:latin typeface="Calibri"/>
                <a:ea typeface="+mn-ea"/>
                <a:cs typeface="+mn-cs"/>
              </a:rPr>
              <a:t>homeless people are dehumanized </a:t>
            </a:r>
            <a:r>
              <a:rPr kumimoji="0" lang="en-CA" sz="2800" b="0" i="0" u="none" strike="noStrike" kern="1200" cap="none" spc="0" normalizeH="0" baseline="0" noProof="0" dirty="0">
                <a:ln>
                  <a:noFill/>
                </a:ln>
                <a:solidFill>
                  <a:prstClr val="black"/>
                </a:solidFill>
                <a:effectLst/>
                <a:uLnTx/>
                <a:uFillTx/>
                <a:latin typeface="Calibri"/>
                <a:ea typeface="+mn-ea"/>
                <a:cs typeface="+mn-cs"/>
              </a:rPr>
              <a:t>by the semiconscious/mindless brain. They are </a:t>
            </a:r>
            <a:r>
              <a:rPr kumimoji="0" lang="en-CA" sz="2800" b="1" i="0" u="none" strike="noStrike" kern="1200" cap="none" spc="0" normalizeH="0" baseline="0" noProof="0" dirty="0">
                <a:ln>
                  <a:noFill/>
                </a:ln>
                <a:solidFill>
                  <a:prstClr val="black"/>
                </a:solidFill>
                <a:effectLst/>
                <a:uLnTx/>
                <a:uFillTx/>
                <a:latin typeface="Calibri"/>
                <a:ea typeface="+mn-ea"/>
                <a:cs typeface="+mn-cs"/>
              </a:rPr>
              <a:t>generally seen as ‘different’</a:t>
            </a:r>
            <a:r>
              <a:rPr kumimoji="0" lang="en-CA" sz="2800" b="0" i="0" u="none" strike="noStrike" kern="1200" cap="none" spc="0" normalizeH="0" baseline="0" noProof="0" dirty="0">
                <a:ln>
                  <a:noFill/>
                </a:ln>
                <a:solidFill>
                  <a:prstClr val="black"/>
                </a:solidFill>
                <a:effectLst/>
                <a:uLnTx/>
                <a:uFillTx/>
                <a:latin typeface="Calibri"/>
                <a:ea typeface="+mn-ea"/>
                <a:cs typeface="+mn-cs"/>
              </a:rPr>
              <a:t> and therefore our PFP Programming (not us) often relates to them impersonally, not like our ‘in’ group members who we feel with and for.</a:t>
            </a:r>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37012" y="2948938"/>
            <a:ext cx="4635500" cy="2622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8853" y="5156121"/>
            <a:ext cx="1500872" cy="1116155"/>
          </a:xfrm>
          <a:prstGeom prst="rect">
            <a:avLst/>
          </a:prstGeom>
        </p:spPr>
      </p:pic>
      <p:sp>
        <p:nvSpPr>
          <p:cNvPr id="3" name="TextBox 2"/>
          <p:cNvSpPr txBox="1"/>
          <p:nvPr/>
        </p:nvSpPr>
        <p:spPr>
          <a:xfrm>
            <a:off x="3090081" y="5834153"/>
            <a:ext cx="54864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400" b="0" i="1" u="none" strike="noStrike" kern="1200" cap="none" spc="0" normalizeH="0" baseline="0" noProof="0" dirty="0">
                <a:ln>
                  <a:noFill/>
                </a:ln>
                <a:solidFill>
                  <a:prstClr val="black"/>
                </a:solidFill>
                <a:effectLst/>
                <a:uLnTx/>
                <a:uFillTx/>
                <a:latin typeface="Calibri"/>
                <a:ea typeface="+mn-ea"/>
                <a:cs typeface="+mn-cs"/>
              </a:rPr>
              <a:t>Department store research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400" b="0" i="1" u="none" strike="noStrike" kern="1200" cap="none" spc="0" normalizeH="0" baseline="0" noProof="0" dirty="0">
                <a:ln>
                  <a:noFill/>
                </a:ln>
                <a:solidFill>
                  <a:prstClr val="black"/>
                </a:solidFill>
                <a:effectLst/>
                <a:uLnTx/>
                <a:uFillTx/>
                <a:latin typeface="Calibri"/>
                <a:ea typeface="+mn-ea"/>
                <a:cs typeface="+mn-cs"/>
              </a:rPr>
              <a:t>and MRI Research – Dr. L. Harris  </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CA"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18651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146598"/>
            <a:ext cx="1500873"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400" smtClean="0"/>
              <a:pPr/>
              <a:t>4</a:t>
            </a:fld>
            <a:endParaRPr lang="en-CA" sz="1400" dirty="0"/>
          </a:p>
        </p:txBody>
      </p:sp>
      <p:sp>
        <p:nvSpPr>
          <p:cNvPr id="8" name="Rectangle 7"/>
          <p:cNvSpPr/>
          <p:nvPr/>
        </p:nvSpPr>
        <p:spPr>
          <a:xfrm>
            <a:off x="1353209" y="1371600"/>
            <a:ext cx="9210676" cy="3416320"/>
          </a:xfrm>
          <a:prstGeom prst="rect">
            <a:avLst/>
          </a:prstGeom>
          <a:solidFill>
            <a:srgbClr val="C00000"/>
          </a:solidFill>
          <a:scene3d>
            <a:camera prst="orthographicFront"/>
            <a:lightRig rig="threePt" dir="t"/>
          </a:scene3d>
          <a:sp3d>
            <a:bevelT/>
          </a:sp3d>
        </p:spPr>
        <p:txBody>
          <a:bodyPr wrap="square" lIns="91440" tIns="45720" rIns="91440" bIns="45720">
            <a:spAutoFit/>
          </a:bodyPr>
          <a:lstStyle/>
          <a:p>
            <a:pPr algn="ctr"/>
            <a:endParaRPr lang="en-US" sz="3600" b="1" dirty="0">
              <a:solidFill>
                <a:srgbClr val="C00000"/>
              </a:solidFill>
            </a:endParaRPr>
          </a:p>
          <a:p>
            <a:pPr algn="ctr"/>
            <a:r>
              <a:rPr lang="en-US" sz="3600" b="1" dirty="0">
                <a:solidFill>
                  <a:schemeClr val="bg1"/>
                </a:solidFill>
              </a:rPr>
              <a:t>Why might the average good and caring supporter become emotionally hijacked into power struggles that can cause challenging behaviours in the person being supported?</a:t>
            </a:r>
          </a:p>
          <a:p>
            <a:pPr algn="ctr"/>
            <a:endParaRPr lang="en-CA" sz="3600" b="1" dirty="0">
              <a:solidFill>
                <a:schemeClr val="bg1"/>
              </a:solidFill>
            </a:endParaRPr>
          </a:p>
        </p:txBody>
      </p:sp>
    </p:spTree>
    <p:extLst>
      <p:ext uri="{BB962C8B-B14F-4D97-AF65-F5344CB8AC3E}">
        <p14:creationId xmlns:p14="http://schemas.microsoft.com/office/powerpoint/2010/main" val="42236435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95"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Calibri" panose="020F0502020204030204"/>
                <a:ea typeface="+mn-ea"/>
                <a:cs typeface="+mn-cs"/>
              </a:rPr>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30500" y="2299494"/>
            <a:ext cx="5727390" cy="3029974"/>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7806" y="5260898"/>
            <a:ext cx="1500677" cy="1116155"/>
          </a:xfrm>
          <a:prstGeom prst="rect">
            <a:avLst/>
          </a:prstGeom>
        </p:spPr>
      </p:pic>
      <p:sp>
        <p:nvSpPr>
          <p:cNvPr id="8" name="TextBox 7"/>
          <p:cNvSpPr txBox="1"/>
          <p:nvPr/>
        </p:nvSpPr>
        <p:spPr>
          <a:xfrm>
            <a:off x="795" y="789719"/>
            <a:ext cx="12190413"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srgbClr val="9A4E15"/>
                </a:solidFill>
                <a:effectLst/>
                <a:uLnTx/>
                <a:uFillTx/>
                <a:latin typeface="Arial Black" pitchFamily="34" charset="0"/>
                <a:ea typeface="+mn-ea"/>
                <a:cs typeface="+mn-cs"/>
              </a:rPr>
              <a:t>What do we mean by an ‘Inherited DATA BANK’ of Primitive Predispositions?  </a:t>
            </a:r>
          </a:p>
        </p:txBody>
      </p:sp>
      <p:sp>
        <p:nvSpPr>
          <p:cNvPr id="9" name="Slide Number Placeholder 1"/>
          <p:cNvSpPr txBox="1">
            <a:spLocks/>
          </p:cNvSpPr>
          <p:nvPr/>
        </p:nvSpPr>
        <p:spPr>
          <a:xfrm>
            <a:off x="10516854" y="6356354"/>
            <a:ext cx="8362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787E187E-4BDE-A0FC-FDF2-D13BD1EFCDEC}"/>
              </a:ext>
            </a:extLst>
          </p:cNvPr>
          <p:cNvSpPr txBox="1"/>
          <p:nvPr/>
        </p:nvSpPr>
        <p:spPr>
          <a:xfrm>
            <a:off x="4390491" y="5987022"/>
            <a:ext cx="341102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In – Out - We Start Early</a:t>
            </a:r>
            <a:endParaRPr kumimoji="0" lang="en-CA"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lide Number Placeholder 2">
            <a:extLst>
              <a:ext uri="{FF2B5EF4-FFF2-40B4-BE49-F238E27FC236}">
                <a16:creationId xmlns:a16="http://schemas.microsoft.com/office/drawing/2014/main" id="{3FAB2B9D-B54A-0A7D-F6DE-4BCF8AAD771A}"/>
              </a:ext>
            </a:extLst>
          </p:cNvPr>
          <p:cNvSpPr>
            <a:spLocks noGrp="1"/>
          </p:cNvSpPr>
          <p:nvPr>
            <p:ph type="sldNum" sz="quarter" idx="12"/>
          </p:nvPr>
        </p:nvSpPr>
        <p:spPr/>
        <p:txBody>
          <a:bodyPr/>
          <a:lstStyle/>
          <a:p>
            <a:fld id="{B563EBFD-E007-4B56-AE65-B08DF8A9ED60}" type="slidenum">
              <a:rPr lang="en-CA" smtClean="0"/>
              <a:t>40</a:t>
            </a:fld>
            <a:endParaRPr lang="en-CA" dirty="0"/>
          </a:p>
        </p:txBody>
      </p:sp>
    </p:spTree>
    <p:extLst>
      <p:ext uri="{BB962C8B-B14F-4D97-AF65-F5344CB8AC3E}">
        <p14:creationId xmlns:p14="http://schemas.microsoft.com/office/powerpoint/2010/main" val="5131703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BA3F2DB-5133-FC0D-97FB-4196B636B357}"/>
              </a:ext>
            </a:extLst>
          </p:cNvPr>
          <p:cNvSpPr/>
          <p:nvPr/>
        </p:nvSpPr>
        <p:spPr>
          <a:xfrm>
            <a:off x="795"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mn-cs"/>
              </a:rPr>
              <a:t>Jung</a:t>
            </a:r>
            <a:endParaRPr kumimoji="0" lang="en-C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5273E10C-0741-4DD1-87EB-F1CDE987EC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806" y="5291776"/>
            <a:ext cx="1500677" cy="1116155"/>
          </a:xfrm>
          <a:prstGeom prst="rect">
            <a:avLst/>
          </a:prstGeom>
        </p:spPr>
      </p:pic>
      <p:sp>
        <p:nvSpPr>
          <p:cNvPr id="6" name="Slide Number Placeholder 1">
            <a:extLst>
              <a:ext uri="{FF2B5EF4-FFF2-40B4-BE49-F238E27FC236}">
                <a16:creationId xmlns:a16="http://schemas.microsoft.com/office/drawing/2014/main" id="{C4E461E9-4831-B135-BD9A-5442E9495D7B}"/>
              </a:ext>
            </a:extLst>
          </p:cNvPr>
          <p:cNvSpPr txBox="1">
            <a:spLocks/>
          </p:cNvSpPr>
          <p:nvPr/>
        </p:nvSpPr>
        <p:spPr>
          <a:xfrm>
            <a:off x="10516854" y="6356354"/>
            <a:ext cx="8362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0A7883BE-8AE0-4406-7CD4-649CB071A1F3}"/>
              </a:ext>
            </a:extLst>
          </p:cNvPr>
          <p:cNvSpPr txBox="1"/>
          <p:nvPr/>
        </p:nvSpPr>
        <p:spPr>
          <a:xfrm>
            <a:off x="1909282" y="1078142"/>
            <a:ext cx="837343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A4E15"/>
                </a:solidFill>
                <a:effectLst/>
                <a:uLnTx/>
                <a:uFillTx/>
                <a:latin typeface="Calibri" panose="020F0502020204030204"/>
                <a:ea typeface="+mn-ea"/>
                <a:cs typeface="+mn-cs"/>
              </a:rPr>
              <a:t>Fellow Explorers</a:t>
            </a:r>
            <a:endParaRPr kumimoji="0" lang="en-CA" sz="3200" b="1" i="0" u="none" strike="noStrike" kern="1200" cap="none" spc="0" normalizeH="0" baseline="0" noProof="0" dirty="0">
              <a:ln>
                <a:noFill/>
              </a:ln>
              <a:solidFill>
                <a:srgbClr val="9A4E15"/>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51A8E89A-EC34-E984-45A0-CA884C2215B8}"/>
              </a:ext>
            </a:extLst>
          </p:cNvPr>
          <p:cNvSpPr txBox="1"/>
          <p:nvPr/>
        </p:nvSpPr>
        <p:spPr>
          <a:xfrm>
            <a:off x="1214921" y="2097581"/>
            <a:ext cx="9762161" cy="304698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2400" b="1" i="0" u="none" strike="noStrike" kern="1200" cap="none" spc="0" normalizeH="0" baseline="0" noProof="0" dirty="0">
                <a:ln>
                  <a:noFill/>
                </a:ln>
                <a:solidFill>
                  <a:prstClr val="black"/>
                </a:solidFill>
                <a:effectLst/>
                <a:uLnTx/>
                <a:uFillTx/>
                <a:latin typeface="Calibri" panose="020F0502020204030204"/>
                <a:ea typeface="+mn-ea"/>
                <a:cs typeface="+mn-cs"/>
              </a:rPr>
              <a:t>In each of us there is another whom we do not know</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 – </a:t>
            </a:r>
            <a:r>
              <a:rPr kumimoji="0" lang="en-CA" sz="2400" b="0" i="1" u="none" strike="noStrike" kern="1200" cap="none" spc="0" normalizeH="0" baseline="0" noProof="0" dirty="0">
                <a:ln>
                  <a:noFill/>
                </a:ln>
                <a:solidFill>
                  <a:prstClr val="black"/>
                </a:solidFill>
                <a:effectLst/>
                <a:uLnTx/>
                <a:uFillTx/>
                <a:latin typeface="Calibri" panose="020F0502020204030204"/>
                <a:ea typeface="+mn-ea"/>
                <a:cs typeface="+mn-cs"/>
              </a:rPr>
              <a:t>Carl Jung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There is someone in my head and it’s not me – </a:t>
            </a: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Pink Floyd</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We don’t really see things as they are, we see them as we are – </a:t>
            </a: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Anais Nin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How can I know what I think, until I hear what I say – </a:t>
            </a: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Forrester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CA"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0373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589" y="0"/>
            <a:ext cx="12188826" cy="6858000"/>
          </a:xfrm>
          <a:prstGeom prst="rect">
            <a:avLst/>
          </a:prstGeom>
          <a:gradFill flip="none" rotWithShape="1">
            <a:gsLst>
              <a:gs pos="0">
                <a:schemeClr val="accent3">
                  <a:lumMod val="0"/>
                  <a:lumOff val="100000"/>
                </a:schemeClr>
              </a:gs>
              <a:gs pos="54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4" name="Slide Number Placeholder 1"/>
          <p:cNvSpPr txBox="1">
            <a:spLocks/>
          </p:cNvSpPr>
          <p:nvPr/>
        </p:nvSpPr>
        <p:spPr>
          <a:xfrm>
            <a:off x="10973435" y="6356352"/>
            <a:ext cx="38263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0540" y="5241848"/>
            <a:ext cx="1501068" cy="1116155"/>
          </a:xfrm>
          <a:prstGeom prst="rect">
            <a:avLst/>
          </a:prstGeom>
        </p:spPr>
      </p:pic>
      <p:sp>
        <p:nvSpPr>
          <p:cNvPr id="2" name="TextBox 1"/>
          <p:cNvSpPr txBox="1"/>
          <p:nvPr/>
        </p:nvSpPr>
        <p:spPr>
          <a:xfrm>
            <a:off x="2133085" y="2845324"/>
            <a:ext cx="7239943" cy="224676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A4E15"/>
                </a:solidFill>
                <a:effectLst/>
                <a:uLnTx/>
                <a:uFillTx/>
                <a:latin typeface="Arial Black" panose="020B0A04020102020204" pitchFamily="34" charset="0"/>
                <a:ea typeface="+mn-ea"/>
                <a:cs typeface="+mn-cs"/>
              </a:rPr>
              <a:t>Self-Management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The Second tool is self management to more optimally manage our feelings, behaviour, growth and how we relate to others.</a:t>
            </a:r>
            <a:endParaRPr kumimoji="0" lang="en-CA"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8" descr="Graphical user interface&#10;&#10;Description automatically generated with medium confidence">
            <a:extLst>
              <a:ext uri="{FF2B5EF4-FFF2-40B4-BE49-F238E27FC236}">
                <a16:creationId xmlns:a16="http://schemas.microsoft.com/office/drawing/2014/main" id="{47051ADC-EE06-D222-EE04-4DB6E227E8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29128" y="705860"/>
            <a:ext cx="6333744" cy="1380744"/>
          </a:xfrm>
          <a:prstGeom prst="rect">
            <a:avLst/>
          </a:prstGeom>
        </p:spPr>
      </p:pic>
      <p:sp>
        <p:nvSpPr>
          <p:cNvPr id="3" name="Slide Number Placeholder 2">
            <a:extLst>
              <a:ext uri="{FF2B5EF4-FFF2-40B4-BE49-F238E27FC236}">
                <a16:creationId xmlns:a16="http://schemas.microsoft.com/office/drawing/2014/main" id="{38316235-87CC-890D-FB9B-60BC5A2046CA}"/>
              </a:ext>
            </a:extLst>
          </p:cNvPr>
          <p:cNvSpPr>
            <a:spLocks noGrp="1"/>
          </p:cNvSpPr>
          <p:nvPr>
            <p:ph type="sldNum" sz="quarter" idx="12"/>
          </p:nvPr>
        </p:nvSpPr>
        <p:spPr/>
        <p:txBody>
          <a:bodyPr/>
          <a:lstStyle/>
          <a:p>
            <a:fld id="{B563EBFD-E007-4B56-AE65-B08DF8A9ED60}" type="slidenum">
              <a:rPr lang="en-CA" smtClean="0"/>
              <a:t>42</a:t>
            </a:fld>
            <a:endParaRPr lang="en-CA" dirty="0"/>
          </a:p>
        </p:txBody>
      </p:sp>
    </p:spTree>
    <p:extLst>
      <p:ext uri="{BB962C8B-B14F-4D97-AF65-F5344CB8AC3E}">
        <p14:creationId xmlns:p14="http://schemas.microsoft.com/office/powerpoint/2010/main" val="3091602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tatue of a person with a mask&#10;&#10;Description automatically generated">
            <a:extLst>
              <a:ext uri="{FF2B5EF4-FFF2-40B4-BE49-F238E27FC236}">
                <a16:creationId xmlns:a16="http://schemas.microsoft.com/office/drawing/2014/main" id="{96E4B95D-E17E-3AD2-FB39-8BE0171ED3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3412" y="0"/>
            <a:ext cx="11659185" cy="6615953"/>
          </a:xfrm>
          <a:prstGeom prst="rect">
            <a:avLst/>
          </a:prstGeom>
        </p:spPr>
      </p:pic>
      <p:sp>
        <p:nvSpPr>
          <p:cNvPr id="3" name="TextBox 2">
            <a:extLst>
              <a:ext uri="{FF2B5EF4-FFF2-40B4-BE49-F238E27FC236}">
                <a16:creationId xmlns:a16="http://schemas.microsoft.com/office/drawing/2014/main" id="{EEDF7D6E-BEC1-5065-7ADC-C04501A3D26F}"/>
              </a:ext>
            </a:extLst>
          </p:cNvPr>
          <p:cNvSpPr txBox="1"/>
          <p:nvPr/>
        </p:nvSpPr>
        <p:spPr>
          <a:xfrm>
            <a:off x="1" y="367553"/>
            <a:ext cx="3846136" cy="646331"/>
          </a:xfrm>
          <a:prstGeom prst="rect">
            <a:avLst/>
          </a:prstGeom>
          <a:noFill/>
        </p:spPr>
        <p:txBody>
          <a:bodyPr wrap="square" rtlCol="0">
            <a:spAutoFit/>
          </a:bodyPr>
          <a:lstStyle/>
          <a:p>
            <a:pPr algn="ctr"/>
            <a:r>
              <a:rPr lang="en-CA" sz="3600" kern="0" dirty="0">
                <a:solidFill>
                  <a:srgbClr val="000000"/>
                </a:solidFill>
                <a:effectLst/>
                <a:latin typeface="ArmWrestler" panose="02000803060000020004" pitchFamily="2" charset="0"/>
                <a:ea typeface="Calibri" panose="020F0502020204030204" pitchFamily="34" charset="0"/>
                <a:cs typeface="Times New Roman" panose="02020603050405020304" pitchFamily="18" charset="0"/>
              </a:rPr>
              <a:t>From Masks</a:t>
            </a:r>
            <a:endParaRPr lang="en-CA" sz="3600" dirty="0"/>
          </a:p>
        </p:txBody>
      </p:sp>
      <p:sp>
        <p:nvSpPr>
          <p:cNvPr id="8" name="TextBox 7">
            <a:extLst>
              <a:ext uri="{FF2B5EF4-FFF2-40B4-BE49-F238E27FC236}">
                <a16:creationId xmlns:a16="http://schemas.microsoft.com/office/drawing/2014/main" id="{EE253272-A7B9-BF6B-D0B6-DAB1FCA06E83}"/>
              </a:ext>
            </a:extLst>
          </p:cNvPr>
          <p:cNvSpPr txBox="1"/>
          <p:nvPr/>
        </p:nvSpPr>
        <p:spPr>
          <a:xfrm>
            <a:off x="528918" y="4863899"/>
            <a:ext cx="3496235" cy="1556003"/>
          </a:xfrm>
          <a:prstGeom prst="rect">
            <a:avLst/>
          </a:prstGeom>
          <a:noFill/>
        </p:spPr>
        <p:txBody>
          <a:bodyPr wrap="square" rtlCol="0">
            <a:spAutoFit/>
          </a:bodyPr>
          <a:lstStyle/>
          <a:p>
            <a:pPr algn="ctr">
              <a:lnSpc>
                <a:spcPct val="115000"/>
              </a:lnSpc>
              <a:spcAft>
                <a:spcPts val="1000"/>
              </a:spcAft>
            </a:pPr>
            <a:r>
              <a:rPr lang="en-CA" sz="1800" b="1" dirty="0">
                <a:effectLst/>
                <a:latin typeface="ArmWrestler" panose="02000803060000020004" pitchFamily="2" charset="0"/>
                <a:ea typeface="Calibri" panose="020F0502020204030204" pitchFamily="34" charset="0"/>
                <a:cs typeface="Times New Roman" panose="02020603050405020304" pitchFamily="18" charset="0"/>
              </a:rPr>
              <a:t>Mask 1 – </a:t>
            </a:r>
            <a:r>
              <a:rPr lang="en-CA" sz="1400" b="1" dirty="0">
                <a:effectLst/>
                <a:latin typeface="ArmWrestler" panose="02000803060000020004" pitchFamily="2" charset="0"/>
                <a:ea typeface="Calibri" panose="020F0502020204030204" pitchFamily="34" charset="0"/>
                <a:cs typeface="Times New Roman" panose="02020603050405020304" pitchFamily="18" charset="0"/>
              </a:rPr>
              <a:t>Primitive Predispositions </a:t>
            </a:r>
            <a:endParaRPr lang="en-CA"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20000"/>
              </a:lnSpc>
              <a:spcAft>
                <a:spcPts val="1000"/>
              </a:spcAft>
            </a:pPr>
            <a:r>
              <a:rPr lang="en-CA" sz="1400" dirty="0">
                <a:effectLst/>
                <a:latin typeface="Calibri" panose="020F0502020204030204" pitchFamily="34" charset="0"/>
                <a:ea typeface="Calibri" panose="020F0502020204030204" pitchFamily="34" charset="0"/>
                <a:cs typeface="Times New Roman" panose="02020603050405020304" pitchFamily="18" charset="0"/>
              </a:rPr>
              <a:t>Our inherited ‘nature’ chemical factory’ that needs </a:t>
            </a:r>
            <a:r>
              <a:rPr lang="en-CA" sz="1400" b="1" dirty="0">
                <a:effectLst/>
                <a:latin typeface="Calibri" panose="020F0502020204030204" pitchFamily="34" charset="0"/>
                <a:ea typeface="Calibri" panose="020F0502020204030204" pitchFamily="34" charset="0"/>
                <a:cs typeface="Times New Roman" panose="02020603050405020304" pitchFamily="18" charset="0"/>
              </a:rPr>
              <a:t>Self-management</a:t>
            </a:r>
            <a:r>
              <a:rPr lang="en-CA" sz="1400" dirty="0">
                <a:effectLst/>
                <a:latin typeface="Calibri" panose="020F0502020204030204" pitchFamily="34" charset="0"/>
                <a:ea typeface="Calibri" panose="020F0502020204030204" pitchFamily="34" charset="0"/>
                <a:cs typeface="Times New Roman" panose="02020603050405020304" pitchFamily="18" charset="0"/>
              </a:rPr>
              <a:t> to skillfully manage the 4 essential life tasks of relationships, work, compassionate action and loving.</a:t>
            </a:r>
            <a:endParaRPr lang="en-CA" dirty="0"/>
          </a:p>
        </p:txBody>
      </p:sp>
      <p:sp>
        <p:nvSpPr>
          <p:cNvPr id="9" name="TextBox 8">
            <a:extLst>
              <a:ext uri="{FF2B5EF4-FFF2-40B4-BE49-F238E27FC236}">
                <a16:creationId xmlns:a16="http://schemas.microsoft.com/office/drawing/2014/main" id="{D4FEF689-D188-172E-4CF5-48C7AE009145}"/>
              </a:ext>
            </a:extLst>
          </p:cNvPr>
          <p:cNvSpPr txBox="1"/>
          <p:nvPr/>
        </p:nvSpPr>
        <p:spPr>
          <a:xfrm>
            <a:off x="4356847" y="4700457"/>
            <a:ext cx="3729318" cy="1882888"/>
          </a:xfrm>
          <a:prstGeom prst="rect">
            <a:avLst/>
          </a:prstGeom>
          <a:noFill/>
        </p:spPr>
        <p:txBody>
          <a:bodyPr wrap="square" rtlCol="0">
            <a:spAutoFit/>
          </a:bodyPr>
          <a:lstStyle/>
          <a:p>
            <a:pPr algn="ctr">
              <a:lnSpc>
                <a:spcPct val="115000"/>
              </a:lnSpc>
              <a:spcAft>
                <a:spcPts val="1000"/>
              </a:spcAft>
            </a:pPr>
            <a:r>
              <a:rPr lang="en-CA" sz="1800" b="1" dirty="0">
                <a:effectLst/>
                <a:latin typeface="ArmWrestler" panose="02000803060000020004" pitchFamily="2" charset="0"/>
                <a:ea typeface="Calibri" panose="020F0502020204030204" pitchFamily="34" charset="0"/>
                <a:cs typeface="Times New Roman" panose="02020603050405020304" pitchFamily="18" charset="0"/>
              </a:rPr>
              <a:t>Mask 2 – </a:t>
            </a:r>
            <a:r>
              <a:rPr lang="en-CA" sz="1400" b="1" dirty="0">
                <a:effectLst/>
                <a:latin typeface="ArmWrestler" panose="02000803060000020004" pitchFamily="2" charset="0"/>
                <a:ea typeface="Calibri" panose="020F0502020204030204" pitchFamily="34" charset="0"/>
                <a:cs typeface="Times New Roman" panose="02020603050405020304" pitchFamily="18" charset="0"/>
              </a:rPr>
              <a:t>Filters </a:t>
            </a:r>
            <a:br>
              <a:rPr lang="en-CA" sz="1400" b="1" dirty="0">
                <a:effectLst/>
                <a:latin typeface="ArmWrestler" panose="02000803060000020004" pitchFamily="2" charset="0"/>
                <a:ea typeface="Calibri" panose="020F0502020204030204" pitchFamily="34" charset="0"/>
                <a:cs typeface="Times New Roman" panose="02020603050405020304" pitchFamily="18" charset="0"/>
              </a:rPr>
            </a:br>
            <a:r>
              <a:rPr lang="en-CA" sz="1400" dirty="0">
                <a:effectLst/>
                <a:latin typeface="Calibri" panose="020F0502020204030204" pitchFamily="34" charset="0"/>
                <a:ea typeface="Calibri" panose="020F0502020204030204" pitchFamily="34" charset="0"/>
                <a:cs typeface="Calibri" panose="020F0502020204030204" pitchFamily="34" charset="0"/>
              </a:rPr>
              <a:t>Our childhood ‘nurtured’ programs, i.e. faulty and fruitful filters - pipelines that carry the chemicals that need </a:t>
            </a:r>
            <a:r>
              <a:rPr lang="en-CA" sz="1400" b="1" dirty="0">
                <a:effectLst/>
                <a:latin typeface="Calibri" panose="020F0502020204030204" pitchFamily="34" charset="0"/>
                <a:ea typeface="Calibri" panose="020F0502020204030204" pitchFamily="34" charset="0"/>
                <a:cs typeface="Calibri" panose="020F0502020204030204" pitchFamily="34" charset="0"/>
              </a:rPr>
              <a:t>self-understanding</a:t>
            </a:r>
            <a:r>
              <a:rPr lang="en-CA" sz="1400" dirty="0">
                <a:effectLst/>
                <a:latin typeface="Calibri" panose="020F0502020204030204" pitchFamily="34" charset="0"/>
                <a:ea typeface="Calibri" panose="020F0502020204030204" pitchFamily="34" charset="0"/>
                <a:cs typeface="Calibri" panose="020F0502020204030204" pitchFamily="34" charset="0"/>
              </a:rPr>
              <a:t> for us to know why we do what we do and to make positive changes, e.g. emotional </a:t>
            </a:r>
            <a:br>
              <a:rPr lang="en-CA" sz="1400" dirty="0">
                <a:effectLst/>
                <a:latin typeface="Calibri" panose="020F0502020204030204" pitchFamily="34" charset="0"/>
                <a:ea typeface="Calibri" panose="020F0502020204030204" pitchFamily="34" charset="0"/>
                <a:cs typeface="Calibri" panose="020F0502020204030204" pitchFamily="34" charset="0"/>
              </a:rPr>
            </a:br>
            <a:r>
              <a:rPr lang="en-CA" sz="1400" dirty="0">
                <a:effectLst/>
                <a:latin typeface="Calibri" panose="020F0502020204030204" pitchFamily="34" charset="0"/>
                <a:ea typeface="Calibri" panose="020F0502020204030204" pitchFamily="34" charset="0"/>
                <a:cs typeface="Calibri" panose="020F0502020204030204" pitchFamily="34" charset="0"/>
              </a:rPr>
              <a:t>self-regulation and unconditional compassion.</a:t>
            </a:r>
            <a:endParaRPr lang="en-C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746FD358-5145-5F6C-15C7-91BDC4D93D3F}"/>
              </a:ext>
            </a:extLst>
          </p:cNvPr>
          <p:cNvSpPr txBox="1"/>
          <p:nvPr/>
        </p:nvSpPr>
        <p:spPr>
          <a:xfrm>
            <a:off x="8333279" y="4745281"/>
            <a:ext cx="3729318" cy="1829283"/>
          </a:xfrm>
          <a:prstGeom prst="rect">
            <a:avLst/>
          </a:prstGeom>
          <a:noFill/>
        </p:spPr>
        <p:txBody>
          <a:bodyPr wrap="square" rtlCol="0">
            <a:spAutoFit/>
          </a:bodyPr>
          <a:lstStyle/>
          <a:p>
            <a:pPr algn="ctr">
              <a:lnSpc>
                <a:spcPts val="1700"/>
              </a:lnSpc>
              <a:spcAft>
                <a:spcPts val="1000"/>
              </a:spcAft>
            </a:pPr>
            <a:r>
              <a:rPr lang="en-CA" sz="1800" b="1" dirty="0">
                <a:effectLst/>
                <a:latin typeface="ArmWrestler" panose="02000803060000020004" pitchFamily="2" charset="0"/>
                <a:ea typeface="Calibri" panose="020F0502020204030204" pitchFamily="34" charset="0"/>
                <a:cs typeface="Calibri" panose="020F0502020204030204" pitchFamily="34" charset="0"/>
              </a:rPr>
              <a:t>Mask 3 - </a:t>
            </a:r>
            <a:r>
              <a:rPr lang="en-CA" sz="1400" b="1" dirty="0">
                <a:effectLst/>
                <a:latin typeface="ArmWrestler" panose="02000803060000020004" pitchFamily="2" charset="0"/>
                <a:ea typeface="Calibri" panose="020F0502020204030204" pitchFamily="34" charset="0"/>
                <a:cs typeface="Calibri" panose="020F0502020204030204" pitchFamily="34" charset="0"/>
              </a:rPr>
              <a:t>Pseudo-Awareness </a:t>
            </a:r>
            <a:br>
              <a:rPr lang="en-CA" sz="1400" b="1" dirty="0">
                <a:effectLst/>
                <a:latin typeface="ArmWrestler" panose="02000803060000020004" pitchFamily="2" charset="0"/>
                <a:ea typeface="Calibri" panose="020F0502020204030204" pitchFamily="34" charset="0"/>
                <a:cs typeface="Calibri" panose="020F0502020204030204" pitchFamily="34" charset="0"/>
              </a:rPr>
            </a:br>
            <a:r>
              <a:rPr lang="en-CA" sz="1400" dirty="0">
                <a:effectLst/>
                <a:latin typeface="Calibri" panose="020F0502020204030204" pitchFamily="34" charset="0"/>
                <a:ea typeface="Calibri" panose="020F0502020204030204" pitchFamily="34" charset="0"/>
                <a:cs typeface="Calibri" panose="020F0502020204030204" pitchFamily="34" charset="0"/>
              </a:rPr>
              <a:t>Our mindless semi-consciousness that needs </a:t>
            </a:r>
            <a:r>
              <a:rPr lang="en-CA" sz="1400" b="1" dirty="0">
                <a:effectLst/>
                <a:latin typeface="Calibri" panose="020F0502020204030204" pitchFamily="34" charset="0"/>
                <a:ea typeface="Calibri" panose="020F0502020204030204" pitchFamily="34" charset="0"/>
                <a:cs typeface="Calibri" panose="020F0502020204030204" pitchFamily="34" charset="0"/>
              </a:rPr>
              <a:t>self-awareness</a:t>
            </a:r>
            <a:r>
              <a:rPr lang="en-CA" sz="1400" dirty="0">
                <a:effectLst/>
                <a:latin typeface="Calibri" panose="020F0502020204030204" pitchFamily="34" charset="0"/>
                <a:ea typeface="Calibri" panose="020F0502020204030204" pitchFamily="34" charset="0"/>
                <a:cs typeface="Calibri" panose="020F0502020204030204" pitchFamily="34" charset="0"/>
              </a:rPr>
              <a:t> to actually be present and conscious, to turn off malfunctioning chemical factory pipeline valves and turn on Conscious Connecting switches to experience authentic happiness beyond do’n, get’n and hav’n to make our life and the world a better place.</a:t>
            </a:r>
            <a:endParaRPr lang="en-C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85FA18FC-33CC-C915-3754-71A68A0E936A}"/>
              </a:ext>
            </a:extLst>
          </p:cNvPr>
          <p:cNvSpPr txBox="1"/>
          <p:nvPr/>
        </p:nvSpPr>
        <p:spPr>
          <a:xfrm>
            <a:off x="7880808" y="367553"/>
            <a:ext cx="4311193" cy="646331"/>
          </a:xfrm>
          <a:prstGeom prst="rect">
            <a:avLst/>
          </a:prstGeom>
          <a:noFill/>
        </p:spPr>
        <p:txBody>
          <a:bodyPr wrap="square" rtlCol="0">
            <a:spAutoFit/>
          </a:bodyPr>
          <a:lstStyle/>
          <a:p>
            <a:pPr algn="ctr"/>
            <a:r>
              <a:rPr lang="en-CA" sz="3600" kern="0" dirty="0">
                <a:solidFill>
                  <a:srgbClr val="000000"/>
                </a:solidFill>
                <a:effectLst/>
                <a:latin typeface="ArmWrestler" panose="02000803060000020004" pitchFamily="2" charset="0"/>
                <a:ea typeface="Calibri" panose="020F0502020204030204" pitchFamily="34" charset="0"/>
                <a:cs typeface="Times New Roman" panose="02020603050405020304" pitchFamily="18" charset="0"/>
              </a:rPr>
              <a:t>to Meaning</a:t>
            </a:r>
            <a:endParaRPr lang="en-CA" sz="3600" dirty="0"/>
          </a:p>
        </p:txBody>
      </p:sp>
    </p:spTree>
    <p:extLst>
      <p:ext uri="{BB962C8B-B14F-4D97-AF65-F5344CB8AC3E}">
        <p14:creationId xmlns:p14="http://schemas.microsoft.com/office/powerpoint/2010/main" val="2333806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822A88-E1AC-8D1B-032E-EB6422BDE4D8}"/>
              </a:ext>
            </a:extLst>
          </p:cNvPr>
          <p:cNvSpPr/>
          <p:nvPr/>
        </p:nvSpPr>
        <p:spPr>
          <a:xfrm>
            <a:off x="795" y="0"/>
            <a:ext cx="12188826"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3F7AD101-7B99-327D-59E7-116574681C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012" y="5144746"/>
            <a:ext cx="1500677" cy="1116155"/>
          </a:xfrm>
          <a:prstGeom prst="rect">
            <a:avLst/>
          </a:prstGeom>
        </p:spPr>
      </p:pic>
      <p:sp>
        <p:nvSpPr>
          <p:cNvPr id="6" name="Slide Number Placeholder 1">
            <a:extLst>
              <a:ext uri="{FF2B5EF4-FFF2-40B4-BE49-F238E27FC236}">
                <a16:creationId xmlns:a16="http://schemas.microsoft.com/office/drawing/2014/main" id="{9573E697-83EE-4CCB-2BD3-AC3D4B235B3B}"/>
              </a:ext>
            </a:extLst>
          </p:cNvPr>
          <p:cNvSpPr>
            <a:spLocks noGrp="1"/>
          </p:cNvSpPr>
          <p:nvPr>
            <p:ph type="sldNum" sz="quarter" idx="12"/>
          </p:nvPr>
        </p:nvSpPr>
        <p:spPr>
          <a:xfrm>
            <a:off x="8609480" y="6356353"/>
            <a:ext cx="2742843"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14BECE-2B89-4E4F-AD8F-D42A66FD9830}" type="slidenum">
              <a:rPr kumimoji="0" lang="en-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3074" name="Picture 2" descr="Clipart Laptop Computer - Computer With Blank Screen Clipart ...">
            <a:extLst>
              <a:ext uri="{FF2B5EF4-FFF2-40B4-BE49-F238E27FC236}">
                <a16:creationId xmlns:a16="http://schemas.microsoft.com/office/drawing/2014/main" id="{D1178694-338B-8073-590B-ED55D35E04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9996" y="1882260"/>
            <a:ext cx="5037002" cy="418297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15B0522-1FFD-57E9-F8F4-0ED882FD1B1E}"/>
              </a:ext>
            </a:extLst>
          </p:cNvPr>
          <p:cNvSpPr txBox="1"/>
          <p:nvPr/>
        </p:nvSpPr>
        <p:spPr>
          <a:xfrm>
            <a:off x="1079770" y="502024"/>
            <a:ext cx="9462724"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Keep Feeling Reasons to Stay Motivated and Committed to Self-Management – Front and Centre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e.g. Screen Savers</a:t>
            </a:r>
            <a:endParaRPr kumimoji="0" lang="en-CA"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D2E4AE49-436E-799D-AF47-F097371852FC}"/>
              </a:ext>
            </a:extLst>
          </p:cNvPr>
          <p:cNvSpPr txBox="1"/>
          <p:nvPr/>
        </p:nvSpPr>
        <p:spPr>
          <a:xfrm>
            <a:off x="5262509" y="2439445"/>
            <a:ext cx="2511976"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0C0"/>
                </a:solidFill>
                <a:effectLst/>
                <a:uLnTx/>
                <a:uFillTx/>
                <a:latin typeface="Calibri" panose="020F0502020204030204"/>
                <a:ea typeface="+mn-ea"/>
                <a:cs typeface="+mn-cs"/>
              </a:rPr>
              <a:t>Friends, Parents, Children,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0C0"/>
                </a:solidFill>
                <a:effectLst/>
                <a:uLnTx/>
                <a:uFillTx/>
                <a:latin typeface="Calibri" panose="020F0502020204030204"/>
                <a:ea typeface="+mn-ea"/>
                <a:cs typeface="+mn-cs"/>
              </a:rPr>
              <a:t>Life Partners,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0C0"/>
                </a:solidFill>
                <a:effectLst/>
                <a:uLnTx/>
                <a:uFillTx/>
                <a:latin typeface="Calibri" panose="020F0502020204030204"/>
                <a:ea typeface="+mn-ea"/>
                <a:cs typeface="+mn-cs"/>
              </a:rPr>
              <a:t>Physical Health,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0C0"/>
                </a:solidFill>
                <a:effectLst/>
                <a:uLnTx/>
                <a:uFillTx/>
                <a:latin typeface="Calibri" panose="020F0502020204030204"/>
                <a:ea typeface="+mn-ea"/>
                <a:cs typeface="+mn-cs"/>
              </a:rPr>
              <a:t>Less Pain</a:t>
            </a:r>
            <a:endParaRPr kumimoji="0" lang="en-CA" sz="18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19088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6523062-0B57-C62A-B6DB-36C832C22354}"/>
              </a:ext>
            </a:extLst>
          </p:cNvPr>
          <p:cNvSpPr/>
          <p:nvPr/>
        </p:nvSpPr>
        <p:spPr>
          <a:xfrm>
            <a:off x="795" y="0"/>
            <a:ext cx="12188826"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AFC7DC4-E9DF-D2F8-B70C-94733FB749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012" y="5144746"/>
            <a:ext cx="1500677" cy="1116155"/>
          </a:xfrm>
          <a:prstGeom prst="rect">
            <a:avLst/>
          </a:prstGeom>
        </p:spPr>
      </p:pic>
      <p:sp>
        <p:nvSpPr>
          <p:cNvPr id="7" name="Slide Number Placeholder 1">
            <a:extLst>
              <a:ext uri="{FF2B5EF4-FFF2-40B4-BE49-F238E27FC236}">
                <a16:creationId xmlns:a16="http://schemas.microsoft.com/office/drawing/2014/main" id="{2EAC5D5A-E241-3ED1-69E7-B8A410F0BE08}"/>
              </a:ext>
            </a:extLst>
          </p:cNvPr>
          <p:cNvSpPr txBox="1">
            <a:spLocks/>
          </p:cNvSpPr>
          <p:nvPr/>
        </p:nvSpPr>
        <p:spPr>
          <a:xfrm>
            <a:off x="8609480" y="6356353"/>
            <a:ext cx="274284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C14BECE-2B89-4E4F-AD8F-D42A66FD9830}" type="slidenum">
              <a:rPr lang="en-CA" smtClean="0">
                <a:solidFill>
                  <a:prstClr val="black">
                    <a:tint val="75000"/>
                  </a:prstClr>
                </a:solidFill>
                <a:latin typeface="Calibri" panose="020F0502020204030204"/>
              </a:rPr>
              <a:pPr>
                <a:defRPr/>
              </a:pPr>
              <a:t>45</a:t>
            </a:fld>
            <a:endParaRPr lang="en-CA" dirty="0">
              <a:solidFill>
                <a:prstClr val="black">
                  <a:tint val="75000"/>
                </a:prstClr>
              </a:solidFill>
              <a:latin typeface="Calibri" panose="020F0502020204030204"/>
            </a:endParaRPr>
          </a:p>
        </p:txBody>
      </p:sp>
      <p:sp>
        <p:nvSpPr>
          <p:cNvPr id="2" name="Slide Number Placeholder 1">
            <a:extLst>
              <a:ext uri="{FF2B5EF4-FFF2-40B4-BE49-F238E27FC236}">
                <a16:creationId xmlns:a16="http://schemas.microsoft.com/office/drawing/2014/main" id="{53257996-7DE0-2AB5-B9DD-77FD4F1D7312}"/>
              </a:ext>
            </a:extLst>
          </p:cNvPr>
          <p:cNvSpPr>
            <a:spLocks noGrp="1"/>
          </p:cNvSpPr>
          <p:nvPr>
            <p:ph type="sldNum" sz="quarter" idx="12"/>
          </p:nvPr>
        </p:nvSpPr>
        <p:spPr/>
        <p:txBody>
          <a:bodyPr/>
          <a:lstStyle/>
          <a:p>
            <a:fld id="{AFE74BE6-3F01-4C25-9B60-2EB5994FEE56}" type="slidenum">
              <a:rPr lang="en-CA" smtClean="0"/>
              <a:pPr/>
              <a:t>45</a:t>
            </a:fld>
            <a:endParaRPr lang="en-CA" dirty="0"/>
          </a:p>
        </p:txBody>
      </p:sp>
      <p:pic>
        <p:nvPicPr>
          <p:cNvPr id="4" name="Picture 3" descr="Background pattern&#10;&#10;Description automatically generated">
            <a:extLst>
              <a:ext uri="{FF2B5EF4-FFF2-40B4-BE49-F238E27FC236}">
                <a16:creationId xmlns:a16="http://schemas.microsoft.com/office/drawing/2014/main" id="{5C19DB0A-AF5D-A9A5-1732-CB9A317CEF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3132" y="726141"/>
            <a:ext cx="7813573" cy="5209764"/>
          </a:xfrm>
          <a:prstGeom prst="rect">
            <a:avLst/>
          </a:prstGeom>
        </p:spPr>
      </p:pic>
    </p:spTree>
    <p:extLst>
      <p:ext uri="{BB962C8B-B14F-4D97-AF65-F5344CB8AC3E}">
        <p14:creationId xmlns:p14="http://schemas.microsoft.com/office/powerpoint/2010/main" val="25310419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7E90306-3D4C-DEFF-B07A-464764AC2325}"/>
              </a:ext>
            </a:extLst>
          </p:cNvPr>
          <p:cNvSpPr/>
          <p:nvPr/>
        </p:nvSpPr>
        <p:spPr>
          <a:xfrm>
            <a:off x="795" y="0"/>
            <a:ext cx="12188826"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969CC320-61F2-8BA4-DADC-CFF205F413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012" y="5144746"/>
            <a:ext cx="1500677" cy="1116155"/>
          </a:xfrm>
          <a:prstGeom prst="rect">
            <a:avLst/>
          </a:prstGeom>
        </p:spPr>
      </p:pic>
      <p:sp>
        <p:nvSpPr>
          <p:cNvPr id="6" name="Slide Number Placeholder 1">
            <a:extLst>
              <a:ext uri="{FF2B5EF4-FFF2-40B4-BE49-F238E27FC236}">
                <a16:creationId xmlns:a16="http://schemas.microsoft.com/office/drawing/2014/main" id="{64A20EA2-242F-4ADD-49DD-F86A623AD488}"/>
              </a:ext>
            </a:extLst>
          </p:cNvPr>
          <p:cNvSpPr>
            <a:spLocks noGrp="1"/>
          </p:cNvSpPr>
          <p:nvPr>
            <p:ph type="sldNum" sz="quarter" idx="12"/>
          </p:nvPr>
        </p:nvSpPr>
        <p:spPr>
          <a:xfrm>
            <a:off x="8609480" y="6356353"/>
            <a:ext cx="2742843"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14BECE-2B89-4E4F-AD8F-D42A66FD9830}" type="slidenum">
              <a:rPr kumimoji="0" lang="en-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EB5A9C9A-AE6E-DE53-F0A7-9D1126F773E2}"/>
              </a:ext>
            </a:extLst>
          </p:cNvPr>
          <p:cNvSpPr txBox="1"/>
          <p:nvPr/>
        </p:nvSpPr>
        <p:spPr>
          <a:xfrm>
            <a:off x="1002492" y="830415"/>
            <a:ext cx="10185432"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9A4E28"/>
                </a:solidFill>
                <a:effectLst/>
                <a:uLnTx/>
                <a:uFillTx/>
                <a:latin typeface="Calibri" panose="020F0502020204030204"/>
                <a:ea typeface="+mn-ea"/>
                <a:cs typeface="+mn-cs"/>
              </a:rPr>
              <a:t>We First Self-Manage by Applying the Following Growth and Development Principles</a:t>
            </a:r>
            <a:endParaRPr kumimoji="0" lang="en-CA" sz="2800" b="1" i="0" u="none" strike="noStrike" kern="1200" cap="none" spc="0" normalizeH="0" baseline="0" noProof="0" dirty="0">
              <a:ln>
                <a:noFill/>
              </a:ln>
              <a:solidFill>
                <a:srgbClr val="9A4E28"/>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652F7FA6-EE5C-6F09-6AFC-CE0D9E1315AD}"/>
              </a:ext>
            </a:extLst>
          </p:cNvPr>
          <p:cNvSpPr txBox="1"/>
          <p:nvPr/>
        </p:nvSpPr>
        <p:spPr>
          <a:xfrm>
            <a:off x="822845" y="1914442"/>
            <a:ext cx="10393146" cy="378565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Cultivate an attitude of indebtedness / gratitude instead of entitlement, especially about happiness – no one is entitled to it!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Ask yourself, “What am I missing at this moment that would be helpful?” Remember that every story has three sides because of inattentional blindness.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 best way to successfully change conditions in your life, to become happier or manage a crisis, is first to </a:t>
            </a:r>
            <a:r>
              <a:rPr kumimoji="0" lang="en-CA" sz="24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work hardest on changing and growing yourself</a:t>
            </a:r>
            <a:r>
              <a:rPr kumimoji="0" lang="en-CA"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—not more communications and behavioural strategies, e.g. can’t drift/sleep to the top of a mountain.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4174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7BD889F-737E-3981-AE5F-5372BB6CF075}"/>
              </a:ext>
            </a:extLst>
          </p:cNvPr>
          <p:cNvSpPr/>
          <p:nvPr/>
        </p:nvSpPr>
        <p:spPr>
          <a:xfrm>
            <a:off x="795" y="0"/>
            <a:ext cx="12188826"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BE629062-98F0-08F7-4DFF-7126DA02D9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012" y="5144746"/>
            <a:ext cx="1500677" cy="1116155"/>
          </a:xfrm>
          <a:prstGeom prst="rect">
            <a:avLst/>
          </a:prstGeom>
        </p:spPr>
      </p:pic>
      <p:sp>
        <p:nvSpPr>
          <p:cNvPr id="8" name="Slide Number Placeholder 1">
            <a:extLst>
              <a:ext uri="{FF2B5EF4-FFF2-40B4-BE49-F238E27FC236}">
                <a16:creationId xmlns:a16="http://schemas.microsoft.com/office/drawing/2014/main" id="{900FE267-FE8C-3E89-76A2-16EFDB1EC058}"/>
              </a:ext>
            </a:extLst>
          </p:cNvPr>
          <p:cNvSpPr>
            <a:spLocks noGrp="1"/>
          </p:cNvSpPr>
          <p:nvPr>
            <p:ph type="sldNum" sz="quarter" idx="12"/>
          </p:nvPr>
        </p:nvSpPr>
        <p:spPr>
          <a:xfrm>
            <a:off x="8609480" y="6356353"/>
            <a:ext cx="2742843"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14BECE-2B89-4E4F-AD8F-D42A66FD9830}" type="slidenum">
              <a:rPr kumimoji="0" lang="en-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7A54A026-0801-4A48-598D-6D55A683EF56}"/>
              </a:ext>
            </a:extLst>
          </p:cNvPr>
          <p:cNvSpPr txBox="1"/>
          <p:nvPr/>
        </p:nvSpPr>
        <p:spPr>
          <a:xfrm>
            <a:off x="670827" y="529490"/>
            <a:ext cx="897367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9A4E28"/>
                </a:solidFill>
                <a:effectLst/>
                <a:uLnTx/>
                <a:uFillTx/>
                <a:latin typeface="Calibri" panose="020F0502020204030204"/>
                <a:ea typeface="+mn-ea"/>
                <a:cs typeface="+mn-cs"/>
              </a:rPr>
              <a:t>Development Principles - </a:t>
            </a:r>
            <a:r>
              <a:rPr kumimoji="0" lang="en-US" sz="2800" b="1" i="1" u="none" strike="noStrike" kern="1200" cap="none" spc="0" normalizeH="0" baseline="0" noProof="0" dirty="0">
                <a:ln>
                  <a:noFill/>
                </a:ln>
                <a:solidFill>
                  <a:srgbClr val="9A4E28"/>
                </a:solidFill>
                <a:effectLst/>
                <a:uLnTx/>
                <a:uFillTx/>
                <a:latin typeface="Calibri" panose="020F0502020204030204"/>
                <a:ea typeface="+mn-ea"/>
                <a:cs typeface="+mn-cs"/>
              </a:rPr>
              <a:t>continued</a:t>
            </a:r>
            <a:endParaRPr kumimoji="0" lang="en-CA" sz="2800" b="1" i="1" u="none" strike="noStrike" kern="1200" cap="none" spc="0" normalizeH="0" baseline="0" noProof="0" dirty="0">
              <a:ln>
                <a:noFill/>
              </a:ln>
              <a:solidFill>
                <a:srgbClr val="9A4E28"/>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E1D6FFC4-AE71-F7CA-ACFF-4EF73DBC1EF1}"/>
              </a:ext>
            </a:extLst>
          </p:cNvPr>
          <p:cNvSpPr txBox="1"/>
          <p:nvPr/>
        </p:nvSpPr>
        <p:spPr>
          <a:xfrm>
            <a:off x="739302" y="1468877"/>
            <a:ext cx="10554511" cy="5093702"/>
          </a:xfrm>
          <a:prstGeom prst="rect">
            <a:avLst/>
          </a:prstGeom>
          <a:noFill/>
        </p:spPr>
        <p:txBody>
          <a:bodyPr wrap="square" rtlCol="0">
            <a:spAutoFit/>
          </a:bodyPr>
          <a:lstStyle/>
          <a:p>
            <a:pPr marL="360363" marR="0" lvl="0" indent="-360363" algn="l" defTabSz="914400" rtl="0" eaLnBrk="1" fontAlgn="auto" latinLnBrk="0" hangingPunct="1">
              <a:lnSpc>
                <a:spcPct val="100000"/>
              </a:lnSpc>
              <a:spcBef>
                <a:spcPts val="0"/>
              </a:spcBef>
              <a:spcAft>
                <a:spcPts val="600"/>
              </a:spcAft>
              <a:buClrTx/>
              <a:buSzPct val="100000"/>
              <a:buFont typeface="Arial" panose="020B0604020202020204" pitchFamily="34" charset="0"/>
              <a:buChar char="•"/>
              <a:tabLst>
                <a:tab pos="180340" algn="l"/>
              </a:tabLst>
              <a:defRPr/>
            </a:pPr>
            <a:r>
              <a:rPr kumimoji="0" lang="en-US" sz="2600" b="1" i="0" u="none" strike="noStrike" kern="1200" cap="none" spc="0" normalizeH="0" baseline="0" noProof="0" dirty="0">
                <a:ln>
                  <a:noFill/>
                </a:ln>
                <a:solidFill>
                  <a:prstClr val="black"/>
                </a:solidFill>
                <a:effectLst/>
                <a:uLnTx/>
                <a:uFillTx/>
                <a:latin typeface="Calibri" panose="020F0502020204030204"/>
                <a:ea typeface="+mn-ea"/>
                <a:cs typeface="+mn-cs"/>
              </a:rPr>
              <a:t>Some </a:t>
            </a:r>
            <a:r>
              <a:rPr kumimoji="0" lang="en-CA" sz="2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things in life are not fair or just</a:t>
            </a:r>
            <a:r>
              <a:rPr kumimoji="0" lang="en-CA"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You don’t have to like it; it is just the way it is.  Move on!  “When the horse is dead—get off”.</a:t>
            </a:r>
          </a:p>
          <a:p>
            <a:pPr marL="0" marR="0" lvl="0" indent="0" algn="l" defTabSz="914400" rtl="0" eaLnBrk="1" fontAlgn="auto" latinLnBrk="0" hangingPunct="1">
              <a:lnSpc>
                <a:spcPct val="100000"/>
              </a:lnSpc>
              <a:spcBef>
                <a:spcPts val="0"/>
              </a:spcBef>
              <a:spcAft>
                <a:spcPts val="600"/>
              </a:spcAft>
              <a:buClrTx/>
              <a:buSzPct val="100000"/>
              <a:buFontTx/>
              <a:buNone/>
              <a:tabLst>
                <a:tab pos="180340" algn="l"/>
              </a:tabLst>
              <a:defRPr/>
            </a:pPr>
            <a:endParaRPr kumimoji="0" lang="en-CA"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600"/>
              </a:spcAft>
              <a:buClrTx/>
              <a:buSzPct val="100000"/>
              <a:buFont typeface="Arial" panose="020B0604020202020204" pitchFamily="34" charset="0"/>
              <a:buChar char="•"/>
              <a:tabLst>
                <a:tab pos="180340" algn="l"/>
              </a:tabLst>
              <a:defRPr/>
            </a:pPr>
            <a:r>
              <a:rPr kumimoji="0" lang="en-CA" sz="2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Success leaves clues</a:t>
            </a:r>
            <a:r>
              <a:rPr kumimoji="0" lang="en-CA"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e.g. initiate connections with happy people who consistently manifest their</a:t>
            </a:r>
            <a:r>
              <a:rPr kumimoji="0" lang="en-CA" sz="2600" b="0" i="0" u="none" strike="noStrike" kern="1200" cap="none" spc="0" normalizeH="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 game even in chaos</a:t>
            </a:r>
            <a:r>
              <a:rPr kumimoji="0" lang="en-CA"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600"/>
              </a:spcAft>
              <a:buClrTx/>
              <a:buSzPct val="100000"/>
              <a:buFontTx/>
              <a:buNone/>
              <a:tabLst>
                <a:tab pos="180340" algn="l"/>
              </a:tabLst>
              <a:defRPr/>
            </a:pPr>
            <a:endParaRPr kumimoji="0" lang="en-CA"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600"/>
              </a:spcAft>
              <a:buClrTx/>
              <a:buSzPct val="100000"/>
              <a:buFont typeface="Arial" panose="020B0604020202020204" pitchFamily="34" charset="0"/>
              <a:buChar char="•"/>
              <a:tabLst>
                <a:tab pos="180340" algn="l"/>
              </a:tabLst>
              <a:defRPr/>
            </a:pPr>
            <a:r>
              <a:rPr kumimoji="0" lang="en-CA" sz="2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Life is a matter of odds, so plant many ‘crops’</a:t>
            </a:r>
            <a:r>
              <a:rPr kumimoji="0" lang="en-CA"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r>
              <a:rPr kumimoji="0" lang="en-CA" sz="2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CA"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interests, friends, etc. and expect some failures - gym.</a:t>
            </a:r>
          </a:p>
          <a:p>
            <a:pPr marL="0" marR="0" lvl="0" indent="0" algn="l" defTabSz="914400" rtl="0" eaLnBrk="1" fontAlgn="auto" latinLnBrk="0" hangingPunct="1">
              <a:lnSpc>
                <a:spcPct val="100000"/>
              </a:lnSpc>
              <a:spcBef>
                <a:spcPts val="0"/>
              </a:spcBef>
              <a:spcAft>
                <a:spcPts val="600"/>
              </a:spcAft>
              <a:buClrTx/>
              <a:buSzPct val="100000"/>
              <a:buFontTx/>
              <a:buNone/>
              <a:tabLst>
                <a:tab pos="180340" algn="l"/>
              </a:tabLst>
              <a:defRPr/>
            </a:pPr>
            <a:endParaRPr kumimoji="0" lang="en-CA"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600"/>
              </a:spcAft>
              <a:buClrTx/>
              <a:buSzPct val="100000"/>
              <a:buFont typeface="Arial" panose="020B0604020202020204" pitchFamily="34" charset="0"/>
              <a:buChar char="•"/>
              <a:tabLst>
                <a:tab pos="180340" algn="l"/>
              </a:tabLst>
              <a:defRPr/>
            </a:pPr>
            <a:r>
              <a:rPr kumimoji="0" lang="en-CA" sz="2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Ignorance is not bliss</a:t>
            </a:r>
            <a:r>
              <a:rPr kumimoji="0" lang="en-CA"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What we don’t know can and will hurt us. </a:t>
            </a:r>
            <a:br>
              <a:rPr kumimoji="0" lang="en-CA"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en-CA"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Pay attention to our physical and emotional health </a:t>
            </a:r>
            <a:br>
              <a:rPr kumimoji="0" lang="en-CA"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en-CA"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CA" sz="2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 Great Depression</a:t>
            </a:r>
            <a:r>
              <a:rPr kumimoji="0" lang="en-CA"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p>
          <a:p>
            <a:pPr marL="342900" marR="0" lvl="0" indent="-342900" algn="l" defTabSz="914400" rtl="0" eaLnBrk="1" fontAlgn="auto" latinLnBrk="0" hangingPunct="1">
              <a:lnSpc>
                <a:spcPct val="100000"/>
              </a:lnSpc>
              <a:spcBef>
                <a:spcPts val="0"/>
              </a:spcBef>
              <a:spcAft>
                <a:spcPts val="0"/>
              </a:spcAft>
              <a:buClrTx/>
              <a:buSzPct val="100000"/>
              <a:buFont typeface="Arial" panose="020B0604020202020204" pitchFamily="34" charset="0"/>
              <a:buChar char="•"/>
              <a:tabLst/>
              <a:defRPr/>
            </a:pPr>
            <a:endParaRPr kumimoji="0" lang="en-CA"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7363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A24DFF8-38F0-B2E8-C68E-901A6FC27046}"/>
              </a:ext>
            </a:extLst>
          </p:cNvPr>
          <p:cNvSpPr/>
          <p:nvPr/>
        </p:nvSpPr>
        <p:spPr>
          <a:xfrm>
            <a:off x="795" y="0"/>
            <a:ext cx="12188826"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FAB2E555-5A2B-2B46-5D0A-63981A37C8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012" y="5144746"/>
            <a:ext cx="1500677" cy="1116155"/>
          </a:xfrm>
          <a:prstGeom prst="rect">
            <a:avLst/>
          </a:prstGeom>
        </p:spPr>
      </p:pic>
      <p:sp>
        <p:nvSpPr>
          <p:cNvPr id="7" name="Slide Number Placeholder 1">
            <a:extLst>
              <a:ext uri="{FF2B5EF4-FFF2-40B4-BE49-F238E27FC236}">
                <a16:creationId xmlns:a16="http://schemas.microsoft.com/office/drawing/2014/main" id="{571C0C56-1BBF-DB93-7BEA-3EAE6B0098D6}"/>
              </a:ext>
            </a:extLst>
          </p:cNvPr>
          <p:cNvSpPr>
            <a:spLocks noGrp="1"/>
          </p:cNvSpPr>
          <p:nvPr>
            <p:ph type="sldNum" sz="quarter" idx="12"/>
          </p:nvPr>
        </p:nvSpPr>
        <p:spPr>
          <a:xfrm>
            <a:off x="8609480" y="6356353"/>
            <a:ext cx="2742843"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14BECE-2B89-4E4F-AD8F-D42A66FD9830}" type="slidenum">
              <a:rPr kumimoji="0" lang="en-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EF8B6C68-3576-126A-BDBD-390E61EA0D47}"/>
              </a:ext>
            </a:extLst>
          </p:cNvPr>
          <p:cNvSpPr txBox="1"/>
          <p:nvPr/>
        </p:nvSpPr>
        <p:spPr>
          <a:xfrm>
            <a:off x="670827" y="1478249"/>
            <a:ext cx="9634253" cy="4477316"/>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600"/>
              </a:spcAft>
              <a:buClrTx/>
              <a:buSzPct val="100000"/>
              <a:buFont typeface="Arial" panose="020B0604020202020204" pitchFamily="34" charset="0"/>
              <a:buChar char="•"/>
              <a:tabLst>
                <a:tab pos="180340" algn="l"/>
              </a:tabLst>
              <a:defRPr/>
            </a:pPr>
            <a:r>
              <a:rPr kumimoji="0" lang="en-CA"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Follow the laws of sowing and reaping.</a:t>
            </a:r>
          </a:p>
          <a:p>
            <a:pPr marL="342900" marR="0" lvl="0" indent="-342900" algn="l" defTabSz="914400" rtl="0" eaLnBrk="1" fontAlgn="auto" latinLnBrk="0" hangingPunct="1">
              <a:lnSpc>
                <a:spcPct val="150000"/>
              </a:lnSpc>
              <a:spcBef>
                <a:spcPts val="0"/>
              </a:spcBef>
              <a:spcAft>
                <a:spcPts val="600"/>
              </a:spcAft>
              <a:buClrTx/>
              <a:buSzPct val="100000"/>
              <a:buFont typeface="Arial" panose="020B0604020202020204" pitchFamily="34" charset="0"/>
              <a:buChar char="•"/>
              <a:tabLst>
                <a:tab pos="180340" algn="l"/>
              </a:tabLst>
              <a:defRPr/>
            </a:pPr>
            <a:r>
              <a:rPr kumimoji="0" lang="en-CA"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Honour mood disorders and get help, e.g. my resistance.   </a:t>
            </a:r>
          </a:p>
          <a:p>
            <a:pPr marL="342900" marR="0" lvl="0" indent="-342900" algn="l" defTabSz="914400" rtl="0" eaLnBrk="1" fontAlgn="auto" latinLnBrk="0" hangingPunct="1">
              <a:lnSpc>
                <a:spcPct val="150000"/>
              </a:lnSpc>
              <a:spcBef>
                <a:spcPts val="0"/>
              </a:spcBef>
              <a:spcAft>
                <a:spcPts val="600"/>
              </a:spcAft>
              <a:buClrTx/>
              <a:buSzPct val="100000"/>
              <a:buFont typeface="Arial" panose="020B0604020202020204" pitchFamily="34" charset="0"/>
              <a:buChar char="•"/>
              <a:tabLst>
                <a:tab pos="180340" algn="l"/>
              </a:tabLst>
              <a:defRPr/>
            </a:pPr>
            <a:r>
              <a:rPr kumimoji="0" lang="en-CA"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Life requires resolve:  “I will” - stay motivated, revisit self-understanding.</a:t>
            </a:r>
          </a:p>
          <a:p>
            <a:pPr marL="342900" marR="0" lvl="0" indent="-342900" algn="l" defTabSz="914400" rtl="0" eaLnBrk="1" fontAlgn="auto" latinLnBrk="0" hangingPunct="1">
              <a:lnSpc>
                <a:spcPct val="150000"/>
              </a:lnSpc>
              <a:spcBef>
                <a:spcPts val="0"/>
              </a:spcBef>
              <a:spcAft>
                <a:spcPts val="600"/>
              </a:spcAft>
              <a:buClrTx/>
              <a:buSzPct val="100000"/>
              <a:buFont typeface="Arial" panose="020B0604020202020204" pitchFamily="34" charset="0"/>
              <a:buChar char="•"/>
              <a:tabLst>
                <a:tab pos="180340" algn="l"/>
              </a:tabLst>
              <a:defRPr/>
            </a:pPr>
            <a:r>
              <a:rPr kumimoji="0" lang="en-CA"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Life requires action: “Do” - intentions without action breeds delusion.</a:t>
            </a:r>
          </a:p>
          <a:p>
            <a:pPr marL="342900" marR="0" lvl="0" indent="-342900" algn="l" defTabSz="914400" rtl="0" eaLnBrk="1" fontAlgn="auto" latinLnBrk="0" hangingPunct="1">
              <a:lnSpc>
                <a:spcPct val="150000"/>
              </a:lnSpc>
              <a:spcBef>
                <a:spcPts val="0"/>
              </a:spcBef>
              <a:spcAft>
                <a:spcPts val="1000"/>
              </a:spcAft>
              <a:buClrTx/>
              <a:buSzPct val="100000"/>
              <a:buFont typeface="Arial" panose="020B0604020202020204" pitchFamily="34" charset="0"/>
              <a:buChar char="•"/>
              <a:tabLst>
                <a:tab pos="180340" algn="l"/>
              </a:tabLst>
              <a:defRPr/>
            </a:pPr>
            <a:r>
              <a:rPr kumimoji="0" lang="en-CA"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Life demands commitment: “I am”. </a:t>
            </a:r>
          </a:p>
          <a:p>
            <a:pPr marL="342900" marR="0" lvl="0" indent="-342900" algn="l" defTabSz="914400" rtl="0" eaLnBrk="1" fontAlgn="auto" latinLnBrk="0" hangingPunct="1">
              <a:lnSpc>
                <a:spcPct val="150000"/>
              </a:lnSpc>
              <a:spcBef>
                <a:spcPts val="0"/>
              </a:spcBef>
              <a:spcAft>
                <a:spcPts val="1000"/>
              </a:spcAft>
              <a:buClrTx/>
              <a:buSzPct val="100000"/>
              <a:buFont typeface="Arial" panose="020B0604020202020204" pitchFamily="34" charset="0"/>
              <a:buChar char="•"/>
              <a:tabLst>
                <a:tab pos="180340" algn="l"/>
              </a:tabLst>
              <a:defRPr/>
            </a:pPr>
            <a:r>
              <a:rPr kumimoji="0" lang="en-CA"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Intention, intention, intention - beam and </a:t>
            </a:r>
            <a:r>
              <a:rPr kumimoji="0" lang="en-CA" sz="2400" b="0"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fire walk</a:t>
            </a:r>
            <a:r>
              <a:rPr kumimoji="0" lang="en-CA"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p>
          <a:p>
            <a:pPr marL="285750" marR="0" lvl="0" indent="-285750" algn="l" defTabSz="914400" rtl="0" eaLnBrk="1" fontAlgn="auto" latinLnBrk="0" hangingPunct="1">
              <a:lnSpc>
                <a:spcPct val="150000"/>
              </a:lnSpc>
              <a:spcBef>
                <a:spcPts val="0"/>
              </a:spcBef>
              <a:spcAft>
                <a:spcPts val="0"/>
              </a:spcAft>
              <a:buClrTx/>
              <a:buSzPct val="100000"/>
              <a:buFont typeface="Arial" panose="020B0604020202020204" pitchFamily="34" charset="0"/>
              <a:buChar char="•"/>
              <a:tabLst/>
              <a:defRPr/>
            </a:pPr>
            <a:endPar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55293524-BCA6-1B75-FA37-AB7625FAD19D}"/>
              </a:ext>
            </a:extLst>
          </p:cNvPr>
          <p:cNvSpPr txBox="1"/>
          <p:nvPr/>
        </p:nvSpPr>
        <p:spPr>
          <a:xfrm>
            <a:off x="670827" y="529490"/>
            <a:ext cx="897367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9A4E28"/>
                </a:solidFill>
                <a:effectLst/>
                <a:uLnTx/>
                <a:uFillTx/>
                <a:latin typeface="Calibri" panose="020F0502020204030204"/>
                <a:ea typeface="+mn-ea"/>
                <a:cs typeface="+mn-cs"/>
              </a:rPr>
              <a:t>Development Principles - </a:t>
            </a:r>
            <a:r>
              <a:rPr kumimoji="0" lang="en-US" sz="2800" b="1" i="1" u="none" strike="noStrike" kern="1200" cap="none" spc="0" normalizeH="0" baseline="0" noProof="0" dirty="0">
                <a:ln>
                  <a:noFill/>
                </a:ln>
                <a:solidFill>
                  <a:srgbClr val="9A4E28"/>
                </a:solidFill>
                <a:effectLst/>
                <a:uLnTx/>
                <a:uFillTx/>
                <a:latin typeface="Calibri" panose="020F0502020204030204"/>
                <a:ea typeface="+mn-ea"/>
                <a:cs typeface="+mn-cs"/>
              </a:rPr>
              <a:t>continued</a:t>
            </a:r>
            <a:endParaRPr kumimoji="0" lang="en-CA" sz="2800" b="1" i="1" u="none" strike="noStrike" kern="1200" cap="none" spc="0" normalizeH="0" baseline="0" noProof="0" dirty="0">
              <a:ln>
                <a:noFill/>
              </a:ln>
              <a:solidFill>
                <a:srgbClr val="9A4E28"/>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6664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41276CD-8ABA-4D92-2F24-D435D5B73778}"/>
              </a:ext>
            </a:extLst>
          </p:cNvPr>
          <p:cNvSpPr/>
          <p:nvPr/>
        </p:nvSpPr>
        <p:spPr>
          <a:xfrm>
            <a:off x="795" y="0"/>
            <a:ext cx="12188826"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B10E9B80-191B-94B0-48FF-B54C2CB996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012" y="5144746"/>
            <a:ext cx="1500677" cy="1116155"/>
          </a:xfrm>
          <a:prstGeom prst="rect">
            <a:avLst/>
          </a:prstGeom>
        </p:spPr>
      </p:pic>
      <p:sp>
        <p:nvSpPr>
          <p:cNvPr id="8" name="Slide Number Placeholder 1">
            <a:extLst>
              <a:ext uri="{FF2B5EF4-FFF2-40B4-BE49-F238E27FC236}">
                <a16:creationId xmlns:a16="http://schemas.microsoft.com/office/drawing/2014/main" id="{A1F76134-7D01-ACCD-6B7D-A28A453D6CE0}"/>
              </a:ext>
            </a:extLst>
          </p:cNvPr>
          <p:cNvSpPr>
            <a:spLocks noGrp="1"/>
          </p:cNvSpPr>
          <p:nvPr>
            <p:ph type="sldNum" sz="quarter" idx="12"/>
          </p:nvPr>
        </p:nvSpPr>
        <p:spPr>
          <a:xfrm>
            <a:off x="8609480" y="6356353"/>
            <a:ext cx="2742843"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14BECE-2B89-4E4F-AD8F-D42A66FD9830}" type="slidenum">
              <a:rPr kumimoji="0" lang="en-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9C4751F7-B20A-F46A-2F0C-C2EFAE228606}"/>
              </a:ext>
            </a:extLst>
          </p:cNvPr>
          <p:cNvSpPr txBox="1"/>
          <p:nvPr/>
        </p:nvSpPr>
        <p:spPr>
          <a:xfrm>
            <a:off x="979633" y="1123073"/>
            <a:ext cx="9932894" cy="5415842"/>
          </a:xfrm>
          <a:prstGeom prst="rect">
            <a:avLst/>
          </a:prstGeom>
          <a:noFill/>
        </p:spPr>
        <p:txBody>
          <a:bodyPr wrap="square" rtlCol="0">
            <a:spAutoFit/>
          </a:bodyPr>
          <a:lstStyle/>
          <a:p>
            <a:pPr marL="342900" marR="0" lvl="0" indent="-342900"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kumimoji="0" lang="en-CA"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Build muscles of resilience by </a:t>
            </a:r>
            <a:r>
              <a:rPr kumimoji="0" lang="en-CA" sz="24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stretching limits of </a:t>
            </a:r>
            <a:r>
              <a:rPr kumimoji="0" lang="en-CA" sz="2400" b="1" i="0" u="sng"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comfort</a:t>
            </a:r>
            <a:r>
              <a:rPr kumimoji="0" lang="en-CA"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each day, (e.g. make some sacrifices and be </a:t>
            </a:r>
            <a:r>
              <a:rPr kumimoji="0" lang="en-CA"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equanimous </a:t>
            </a:r>
            <a:r>
              <a:rPr kumimoji="0" lang="en-CA"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with them).</a:t>
            </a: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en-CA"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kumimoji="0" lang="en-CA" sz="24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Celebrate successes</a:t>
            </a:r>
            <a:r>
              <a:rPr kumimoji="0" lang="en-CA"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but </a:t>
            </a:r>
            <a:r>
              <a:rPr kumimoji="0" lang="en-CA" sz="24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make failures painful</a:t>
            </a:r>
            <a:r>
              <a:rPr kumimoji="0" lang="en-CA"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Own it!  “I am unhappy today because I didn’t or don’t _________________________________________________________.”</a:t>
            </a: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en-CA"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1200"/>
              </a:spcBef>
              <a:spcAft>
                <a:spcPts val="1000"/>
              </a:spcAft>
              <a:buClrTx/>
              <a:buSzTx/>
              <a:buFont typeface="Wingdings" panose="05000000000000000000" pitchFamily="2" charset="2"/>
              <a:buChar char=""/>
              <a:tabLst/>
              <a:defRPr/>
            </a:pPr>
            <a:r>
              <a:rPr kumimoji="0" lang="en-CA"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As you come to awareness throughout your day, </a:t>
            </a:r>
            <a:r>
              <a:rPr kumimoji="0" lang="en-CA" sz="24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activate intense awareness of the moment</a:t>
            </a:r>
            <a:r>
              <a:rPr kumimoji="0" lang="en-CA"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by moment pleasant experience that you have with routine interactions and situations, i.e. one bite of food or saying </a:t>
            </a:r>
            <a:br>
              <a:rPr kumimoji="0" lang="en-CA"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en-CA"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good morning to a friend.</a:t>
            </a:r>
            <a:endParaRPr kumimoji="0" lang="en-CA"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994A02-7258-C892-3DEF-D07C537920D0}"/>
              </a:ext>
            </a:extLst>
          </p:cNvPr>
          <p:cNvSpPr txBox="1"/>
          <p:nvPr/>
        </p:nvSpPr>
        <p:spPr>
          <a:xfrm>
            <a:off x="670827" y="529490"/>
            <a:ext cx="897367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9A4E28"/>
                </a:solidFill>
                <a:effectLst/>
                <a:uLnTx/>
                <a:uFillTx/>
                <a:latin typeface="Calibri" panose="020F0502020204030204"/>
                <a:ea typeface="+mn-ea"/>
                <a:cs typeface="+mn-cs"/>
              </a:rPr>
              <a:t>Development Principles - </a:t>
            </a:r>
            <a:r>
              <a:rPr kumimoji="0" lang="en-US" sz="2800" b="1" i="1" u="none" strike="noStrike" kern="1200" cap="none" spc="0" normalizeH="0" baseline="0" noProof="0" dirty="0">
                <a:ln>
                  <a:noFill/>
                </a:ln>
                <a:solidFill>
                  <a:srgbClr val="9A4E28"/>
                </a:solidFill>
                <a:effectLst/>
                <a:uLnTx/>
                <a:uFillTx/>
                <a:latin typeface="Calibri" panose="020F0502020204030204"/>
                <a:ea typeface="+mn-ea"/>
                <a:cs typeface="+mn-cs"/>
              </a:rPr>
              <a:t>continued</a:t>
            </a:r>
            <a:endParaRPr kumimoji="0" lang="en-CA" sz="2800" b="1" i="1" u="none" strike="noStrike" kern="1200" cap="none" spc="0" normalizeH="0" baseline="0" noProof="0" dirty="0">
              <a:ln>
                <a:noFill/>
              </a:ln>
              <a:solidFill>
                <a:srgbClr val="9A4E28"/>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4266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DE8F3B1-E49F-9F59-C131-A3319D6C3C1F}"/>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pic>
        <p:nvPicPr>
          <p:cNvPr id="6" name="Picture 5">
            <a:extLst>
              <a:ext uri="{FF2B5EF4-FFF2-40B4-BE49-F238E27FC236}">
                <a16:creationId xmlns:a16="http://schemas.microsoft.com/office/drawing/2014/main" id="{65E170E2-3A52-CBC5-8552-C5826BD1D9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146598"/>
            <a:ext cx="1500873" cy="1116155"/>
          </a:xfrm>
          <a:prstGeom prst="rect">
            <a:avLst/>
          </a:prstGeom>
        </p:spPr>
      </p:pic>
      <p:sp>
        <p:nvSpPr>
          <p:cNvPr id="7" name="Slide Number Placeholder 6">
            <a:extLst>
              <a:ext uri="{FF2B5EF4-FFF2-40B4-BE49-F238E27FC236}">
                <a16:creationId xmlns:a16="http://schemas.microsoft.com/office/drawing/2014/main" id="{991F9C2C-B331-A890-C68B-4F9AEA6BAE8C}"/>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5</a:t>
            </a:fld>
            <a:endParaRPr lang="en-CA" sz="1400" dirty="0"/>
          </a:p>
        </p:txBody>
      </p:sp>
      <p:sp>
        <p:nvSpPr>
          <p:cNvPr id="3" name="TextBox 2">
            <a:extLst>
              <a:ext uri="{FF2B5EF4-FFF2-40B4-BE49-F238E27FC236}">
                <a16:creationId xmlns:a16="http://schemas.microsoft.com/office/drawing/2014/main" id="{CA207E99-FD65-25FB-5EB5-A9176826F9B9}"/>
              </a:ext>
            </a:extLst>
          </p:cNvPr>
          <p:cNvSpPr txBox="1"/>
          <p:nvPr/>
        </p:nvSpPr>
        <p:spPr>
          <a:xfrm>
            <a:off x="932329" y="4093362"/>
            <a:ext cx="9744636" cy="1077218"/>
          </a:xfrm>
          <a:prstGeom prst="rect">
            <a:avLst/>
          </a:prstGeom>
          <a:noFill/>
        </p:spPr>
        <p:txBody>
          <a:bodyPr wrap="square" rtlCol="0">
            <a:spAutoFit/>
          </a:bodyPr>
          <a:lstStyle/>
          <a:p>
            <a:pPr algn="ctr"/>
            <a:r>
              <a:rPr lang="en-US" sz="3200" b="1" dirty="0"/>
              <a:t>Why might the average good and caring person at times only play our ‘C’ game?</a:t>
            </a:r>
            <a:endParaRPr lang="en-CA" sz="3200" b="1" dirty="0"/>
          </a:p>
        </p:txBody>
      </p:sp>
      <p:pic>
        <p:nvPicPr>
          <p:cNvPr id="1026" name="Picture 2" descr="Bellcartoon Question Mark Clipart Images | Free Download | PNG ...">
            <a:extLst>
              <a:ext uri="{FF2B5EF4-FFF2-40B4-BE49-F238E27FC236}">
                <a16:creationId xmlns:a16="http://schemas.microsoft.com/office/drawing/2014/main" id="{7A53F275-34A6-64D3-EA0A-3E00439539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0147" y="460051"/>
            <a:ext cx="3429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4709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DD9A0AA-BB9F-7B65-3DE0-8C166CA56E44}"/>
              </a:ext>
            </a:extLst>
          </p:cNvPr>
          <p:cNvSpPr/>
          <p:nvPr/>
        </p:nvSpPr>
        <p:spPr>
          <a:xfrm>
            <a:off x="795" y="0"/>
            <a:ext cx="12188826"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F18EA7E8-C791-CDA7-D1E2-8A952AD7EF5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012" y="5144746"/>
            <a:ext cx="1500677" cy="1116155"/>
          </a:xfrm>
          <a:prstGeom prst="rect">
            <a:avLst/>
          </a:prstGeom>
        </p:spPr>
      </p:pic>
      <p:sp>
        <p:nvSpPr>
          <p:cNvPr id="6" name="Slide Number Placeholder 1">
            <a:extLst>
              <a:ext uri="{FF2B5EF4-FFF2-40B4-BE49-F238E27FC236}">
                <a16:creationId xmlns:a16="http://schemas.microsoft.com/office/drawing/2014/main" id="{84989D27-016C-F146-9BE6-599ACAE406BA}"/>
              </a:ext>
            </a:extLst>
          </p:cNvPr>
          <p:cNvSpPr txBox="1">
            <a:spLocks/>
          </p:cNvSpPr>
          <p:nvPr/>
        </p:nvSpPr>
        <p:spPr>
          <a:xfrm>
            <a:off x="8609480" y="6356353"/>
            <a:ext cx="274284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C14BECE-2B89-4E4F-AD8F-D42A66FD9830}" type="slidenum">
              <a:rPr lang="en-CA" smtClean="0">
                <a:solidFill>
                  <a:prstClr val="black">
                    <a:tint val="75000"/>
                  </a:prstClr>
                </a:solidFill>
                <a:latin typeface="Calibri" panose="020F0502020204030204"/>
              </a:rPr>
              <a:pPr>
                <a:defRPr/>
              </a:pPr>
              <a:t>50</a:t>
            </a:fld>
            <a:endParaRPr lang="en-CA" dirty="0">
              <a:solidFill>
                <a:prstClr val="black">
                  <a:tint val="75000"/>
                </a:prstClr>
              </a:solidFill>
              <a:latin typeface="Calibri" panose="020F0502020204030204"/>
            </a:endParaRPr>
          </a:p>
        </p:txBody>
      </p:sp>
      <p:sp>
        <p:nvSpPr>
          <p:cNvPr id="2" name="Slide Number Placeholder 1">
            <a:extLst>
              <a:ext uri="{FF2B5EF4-FFF2-40B4-BE49-F238E27FC236}">
                <a16:creationId xmlns:a16="http://schemas.microsoft.com/office/drawing/2014/main" id="{E427ED99-0783-EDAF-29F8-025BC5CAE778}"/>
              </a:ext>
            </a:extLst>
          </p:cNvPr>
          <p:cNvSpPr>
            <a:spLocks noGrp="1"/>
          </p:cNvSpPr>
          <p:nvPr>
            <p:ph type="sldNum" sz="quarter" idx="12"/>
          </p:nvPr>
        </p:nvSpPr>
        <p:spPr/>
        <p:txBody>
          <a:bodyPr/>
          <a:lstStyle/>
          <a:p>
            <a:fld id="{AFE74BE6-3F01-4C25-9B60-2EB5994FEE56}" type="slidenum">
              <a:rPr lang="en-CA" smtClean="0"/>
              <a:pPr/>
              <a:t>50</a:t>
            </a:fld>
            <a:endParaRPr lang="en-CA" dirty="0"/>
          </a:p>
        </p:txBody>
      </p:sp>
      <p:sp>
        <p:nvSpPr>
          <p:cNvPr id="3" name="TextBox 2">
            <a:extLst>
              <a:ext uri="{FF2B5EF4-FFF2-40B4-BE49-F238E27FC236}">
                <a16:creationId xmlns:a16="http://schemas.microsoft.com/office/drawing/2014/main" id="{BA87ABF6-F011-A01F-7B2E-22B6ACB84426}"/>
              </a:ext>
            </a:extLst>
          </p:cNvPr>
          <p:cNvSpPr txBox="1"/>
          <p:nvPr/>
        </p:nvSpPr>
        <p:spPr>
          <a:xfrm>
            <a:off x="2017058" y="1305921"/>
            <a:ext cx="7628965" cy="4380686"/>
          </a:xfrm>
          <a:prstGeom prst="rect">
            <a:avLst/>
          </a:prstGeom>
          <a:noFill/>
        </p:spPr>
        <p:txBody>
          <a:bodyPr wrap="square" rtlCol="0">
            <a:spAutoFit/>
          </a:bodyPr>
          <a:lstStyle/>
          <a:p>
            <a:pPr algn="ctr">
              <a:lnSpc>
                <a:spcPct val="115000"/>
              </a:lnSpc>
              <a:spcAft>
                <a:spcPts val="1000"/>
              </a:spcAft>
            </a:pPr>
            <a:r>
              <a:rPr lang="en-CA" sz="3200" b="1" kern="0" dirty="0">
                <a:solidFill>
                  <a:srgbClr val="9A4E15"/>
                </a:solidFill>
                <a:effectLst/>
                <a:latin typeface="Calibri" panose="020F0502020204030204" pitchFamily="34" charset="0"/>
                <a:ea typeface="Calibri" panose="020F0502020204030204" pitchFamily="34" charset="0"/>
                <a:cs typeface="Times New Roman" panose="02020603050405020304" pitchFamily="18" charset="0"/>
              </a:rPr>
              <a:t>When People are Difficult</a:t>
            </a:r>
            <a:endParaRPr lang="en-CA" sz="3200" dirty="0">
              <a:solidFill>
                <a:srgbClr val="9A4E15"/>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CA" sz="28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When people are difficult people</a:t>
            </a:r>
            <a:br>
              <a:rPr lang="en-CA" sz="28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br>
            <a:r>
              <a:rPr lang="en-CA" sz="28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 their presence, a chore.</a:t>
            </a:r>
            <a:br>
              <a:rPr lang="en-CA" sz="28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br>
            <a:r>
              <a:rPr lang="en-CA" sz="28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With catch and calm their pain you’ll feel,</a:t>
            </a:r>
            <a:br>
              <a:rPr lang="en-CA" sz="28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br>
            <a:r>
              <a:rPr lang="en-CA" sz="28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when you question more!</a:t>
            </a:r>
            <a:br>
              <a:rPr lang="en-CA" sz="28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br>
            <a:r>
              <a:rPr lang="en-CA" sz="28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What sad life could that child have had,</a:t>
            </a:r>
            <a:br>
              <a:rPr lang="en-CA" sz="28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br>
            <a:r>
              <a:rPr lang="en-CA" sz="28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 have so </a:t>
            </a:r>
            <a:r>
              <a:rPr lang="en-CA" sz="2800"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rPr>
              <a:t>tightly </a:t>
            </a:r>
            <a:r>
              <a:rPr lang="en-CA" sz="28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closed their heart’s door.</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sz="3200" dirty="0"/>
          </a:p>
        </p:txBody>
      </p:sp>
    </p:spTree>
    <p:extLst>
      <p:ext uri="{BB962C8B-B14F-4D97-AF65-F5344CB8AC3E}">
        <p14:creationId xmlns:p14="http://schemas.microsoft.com/office/powerpoint/2010/main" val="24723462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33C1963-3887-8FE6-3BF2-CA2DD055E816}"/>
              </a:ext>
            </a:extLst>
          </p:cNvPr>
          <p:cNvSpPr/>
          <p:nvPr/>
        </p:nvSpPr>
        <p:spPr>
          <a:xfrm>
            <a:off x="795" y="0"/>
            <a:ext cx="12188826"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7D2A3A24-7460-19CF-1713-0C5273BA3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012" y="5144746"/>
            <a:ext cx="1500677" cy="1116155"/>
          </a:xfrm>
          <a:prstGeom prst="rect">
            <a:avLst/>
          </a:prstGeom>
        </p:spPr>
      </p:pic>
      <p:sp>
        <p:nvSpPr>
          <p:cNvPr id="7" name="Slide Number Placeholder 1">
            <a:extLst>
              <a:ext uri="{FF2B5EF4-FFF2-40B4-BE49-F238E27FC236}">
                <a16:creationId xmlns:a16="http://schemas.microsoft.com/office/drawing/2014/main" id="{FD45887E-9CF2-9221-A94B-04252166DACE}"/>
              </a:ext>
            </a:extLst>
          </p:cNvPr>
          <p:cNvSpPr txBox="1">
            <a:spLocks/>
          </p:cNvSpPr>
          <p:nvPr/>
        </p:nvSpPr>
        <p:spPr>
          <a:xfrm>
            <a:off x="8609480" y="6356353"/>
            <a:ext cx="274284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C14BECE-2B89-4E4F-AD8F-D42A66FD9830}" type="slidenum">
              <a:rPr lang="en-CA" smtClean="0">
                <a:solidFill>
                  <a:prstClr val="black">
                    <a:tint val="75000"/>
                  </a:prstClr>
                </a:solidFill>
                <a:latin typeface="Calibri" panose="020F0502020204030204"/>
              </a:rPr>
              <a:pPr>
                <a:defRPr/>
              </a:pPr>
              <a:t>51</a:t>
            </a:fld>
            <a:endParaRPr lang="en-CA" dirty="0">
              <a:solidFill>
                <a:prstClr val="black">
                  <a:tint val="75000"/>
                </a:prstClr>
              </a:solidFill>
              <a:latin typeface="Calibri" panose="020F0502020204030204"/>
            </a:endParaRPr>
          </a:p>
        </p:txBody>
      </p:sp>
      <p:sp>
        <p:nvSpPr>
          <p:cNvPr id="2" name="Slide Number Placeholder 1">
            <a:extLst>
              <a:ext uri="{FF2B5EF4-FFF2-40B4-BE49-F238E27FC236}">
                <a16:creationId xmlns:a16="http://schemas.microsoft.com/office/drawing/2014/main" id="{5A7C3AEF-C3DD-FF4D-C1BB-A0382279BED9}"/>
              </a:ext>
            </a:extLst>
          </p:cNvPr>
          <p:cNvSpPr>
            <a:spLocks noGrp="1"/>
          </p:cNvSpPr>
          <p:nvPr>
            <p:ph type="sldNum" sz="quarter" idx="12"/>
          </p:nvPr>
        </p:nvSpPr>
        <p:spPr/>
        <p:txBody>
          <a:bodyPr/>
          <a:lstStyle/>
          <a:p>
            <a:fld id="{AFE74BE6-3F01-4C25-9B60-2EB5994FEE56}" type="slidenum">
              <a:rPr lang="en-CA" smtClean="0"/>
              <a:pPr/>
              <a:t>51</a:t>
            </a:fld>
            <a:endParaRPr lang="en-CA" dirty="0"/>
          </a:p>
        </p:txBody>
      </p:sp>
      <p:pic>
        <p:nvPicPr>
          <p:cNvPr id="3" name="Picture 2" descr="A picture containing text, businesscard&#10;&#10;Description automatically generated">
            <a:extLst>
              <a:ext uri="{FF2B5EF4-FFF2-40B4-BE49-F238E27FC236}">
                <a16:creationId xmlns:a16="http://schemas.microsoft.com/office/drawing/2014/main" id="{CA21D065-7C01-6160-976A-47C13D9474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45976" y="1326181"/>
            <a:ext cx="6950449" cy="4605957"/>
          </a:xfrm>
          <a:prstGeom prst="rect">
            <a:avLst/>
          </a:prstGeom>
        </p:spPr>
      </p:pic>
      <p:sp>
        <p:nvSpPr>
          <p:cNvPr id="4" name="TextBox 3">
            <a:extLst>
              <a:ext uri="{FF2B5EF4-FFF2-40B4-BE49-F238E27FC236}">
                <a16:creationId xmlns:a16="http://schemas.microsoft.com/office/drawing/2014/main" id="{9A652835-483F-B0E9-3A9A-B3E511D55C79}"/>
              </a:ext>
            </a:extLst>
          </p:cNvPr>
          <p:cNvSpPr txBox="1"/>
          <p:nvPr/>
        </p:nvSpPr>
        <p:spPr>
          <a:xfrm>
            <a:off x="1604682" y="370703"/>
            <a:ext cx="8688496" cy="584775"/>
          </a:xfrm>
          <a:prstGeom prst="rect">
            <a:avLst/>
          </a:prstGeom>
          <a:noFill/>
        </p:spPr>
        <p:txBody>
          <a:bodyPr wrap="square" rtlCol="0">
            <a:spAutoFit/>
          </a:bodyPr>
          <a:lstStyle/>
          <a:p>
            <a:r>
              <a:rPr lang="en-US" sz="3200" b="1" kern="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Two Different Behaviours, One Erroneous Belief</a:t>
            </a:r>
            <a:endParaRPr lang="en-CA" sz="3200" dirty="0"/>
          </a:p>
        </p:txBody>
      </p:sp>
    </p:spTree>
    <p:extLst>
      <p:ext uri="{BB962C8B-B14F-4D97-AF65-F5344CB8AC3E}">
        <p14:creationId xmlns:p14="http://schemas.microsoft.com/office/powerpoint/2010/main" val="42370989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98A98FF-A175-0E7B-9D7C-5B5599A386C1}"/>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Calibri" panose="020F0502020204030204"/>
                <a:ea typeface="+mn-ea"/>
                <a:cs typeface="+mn-cs"/>
              </a:rPr>
              <a:t>JJanuary 11, 2016</a:t>
            </a:r>
          </a:p>
        </p:txBody>
      </p:sp>
      <p:pic>
        <p:nvPicPr>
          <p:cNvPr id="13" name="Picture 12">
            <a:extLst>
              <a:ext uri="{FF2B5EF4-FFF2-40B4-BE49-F238E27FC236}">
                <a16:creationId xmlns:a16="http://schemas.microsoft.com/office/drawing/2014/main" id="{044C63DE-EF33-73DF-CEF5-B1F7A43B019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grpSp>
        <p:nvGrpSpPr>
          <p:cNvPr id="10" name="Group 9">
            <a:extLst>
              <a:ext uri="{FF2B5EF4-FFF2-40B4-BE49-F238E27FC236}">
                <a16:creationId xmlns:a16="http://schemas.microsoft.com/office/drawing/2014/main" id="{F0F910A5-02FB-3DF7-04DF-8D27E9ECABF9}"/>
              </a:ext>
            </a:extLst>
          </p:cNvPr>
          <p:cNvGrpSpPr/>
          <p:nvPr/>
        </p:nvGrpSpPr>
        <p:grpSpPr>
          <a:xfrm>
            <a:off x="4952377" y="1056163"/>
            <a:ext cx="2070673" cy="1535030"/>
            <a:chOff x="4689276" y="725666"/>
            <a:chExt cx="2229417" cy="1622720"/>
          </a:xfrm>
        </p:grpSpPr>
        <p:sp>
          <p:nvSpPr>
            <p:cNvPr id="5" name="24-Point Star 3">
              <a:extLst>
                <a:ext uri="{FF2B5EF4-FFF2-40B4-BE49-F238E27FC236}">
                  <a16:creationId xmlns:a16="http://schemas.microsoft.com/office/drawing/2014/main" id="{9DD59F86-C2FD-2859-6FCD-B29D1EAAC365}"/>
                </a:ext>
              </a:extLst>
            </p:cNvPr>
            <p:cNvSpPr/>
            <p:nvPr/>
          </p:nvSpPr>
          <p:spPr>
            <a:xfrm>
              <a:off x="4689276" y="725666"/>
              <a:ext cx="2229417" cy="1622720"/>
            </a:xfrm>
            <a:prstGeom prst="star2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DC33E648-C171-455E-CF95-FE93B92C0EFA}"/>
                </a:ext>
              </a:extLst>
            </p:cNvPr>
            <p:cNvSpPr txBox="1"/>
            <p:nvPr/>
          </p:nvSpPr>
          <p:spPr>
            <a:xfrm>
              <a:off x="4763798" y="1142978"/>
              <a:ext cx="2080371"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4000" b="1" i="1"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Anger</a:t>
              </a:r>
              <a:endParaRPr kumimoji="0" lang="en-CA" sz="4000" b="0" i="1"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grpSp>
      <p:pic>
        <p:nvPicPr>
          <p:cNvPr id="7" name="Picture 6">
            <a:extLst>
              <a:ext uri="{FF2B5EF4-FFF2-40B4-BE49-F238E27FC236}">
                <a16:creationId xmlns:a16="http://schemas.microsoft.com/office/drawing/2014/main" id="{BA5ECCD8-D9DE-2AFB-0B30-5DA5F68801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5363" y="1868765"/>
            <a:ext cx="11071508" cy="3506281"/>
          </a:xfrm>
          <a:prstGeom prst="rect">
            <a:avLst/>
          </a:prstGeom>
        </p:spPr>
      </p:pic>
      <p:sp>
        <p:nvSpPr>
          <p:cNvPr id="8" name="TextBox 7">
            <a:extLst>
              <a:ext uri="{FF2B5EF4-FFF2-40B4-BE49-F238E27FC236}">
                <a16:creationId xmlns:a16="http://schemas.microsoft.com/office/drawing/2014/main" id="{448B0F3D-AAA7-5153-A737-41AF1A70305B}"/>
              </a:ext>
            </a:extLst>
          </p:cNvPr>
          <p:cNvSpPr txBox="1"/>
          <p:nvPr/>
        </p:nvSpPr>
        <p:spPr>
          <a:xfrm>
            <a:off x="850230" y="3415462"/>
            <a:ext cx="10274969"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200" b="1" i="0" u="none" strike="noStrike" kern="1200" cap="none" spc="0" normalizeH="0" baseline="0" noProof="0" dirty="0">
                <a:ln>
                  <a:noFill/>
                </a:ln>
                <a:solidFill>
                  <a:prstClr val="black"/>
                </a:solidFill>
                <a:effectLst/>
                <a:uLnTx/>
                <a:uFillTx/>
                <a:latin typeface="Calibri" panose="020F0502020204030204"/>
                <a:ea typeface="+mn-ea"/>
                <a:cs typeface="+mn-cs"/>
              </a:rPr>
              <a:t>Annoyed    Hurt/Upset    Frustrated    Resentful    Overwhelmed    Angry    Enraged</a:t>
            </a:r>
          </a:p>
        </p:txBody>
      </p:sp>
      <p:sp>
        <p:nvSpPr>
          <p:cNvPr id="9" name="TextBox 8">
            <a:extLst>
              <a:ext uri="{FF2B5EF4-FFF2-40B4-BE49-F238E27FC236}">
                <a16:creationId xmlns:a16="http://schemas.microsoft.com/office/drawing/2014/main" id="{E79722DE-5552-A3CD-6948-21ED6D350ED1}"/>
              </a:ext>
            </a:extLst>
          </p:cNvPr>
          <p:cNvSpPr txBox="1"/>
          <p:nvPr/>
        </p:nvSpPr>
        <p:spPr>
          <a:xfrm>
            <a:off x="645363" y="5008653"/>
            <a:ext cx="732322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000" b="1" i="0" u="none" strike="noStrike" kern="1200" cap="none" spc="0" normalizeH="0" baseline="0" noProof="0" dirty="0">
                <a:ln>
                  <a:noFill/>
                </a:ln>
                <a:solidFill>
                  <a:prstClr val="black"/>
                </a:solidFill>
                <a:effectLst/>
                <a:uLnTx/>
                <a:uFillTx/>
                <a:latin typeface="Calibri" panose="020F0502020204030204"/>
                <a:ea typeface="+mn-ea"/>
                <a:cs typeface="+mn-cs"/>
              </a:rPr>
              <a:t>The Anger Continuum</a:t>
            </a:r>
          </a:p>
        </p:txBody>
      </p:sp>
      <p:sp>
        <p:nvSpPr>
          <p:cNvPr id="2" name="Slide Number Placeholder 1">
            <a:extLst>
              <a:ext uri="{FF2B5EF4-FFF2-40B4-BE49-F238E27FC236}">
                <a16:creationId xmlns:a16="http://schemas.microsoft.com/office/drawing/2014/main" id="{60497CE1-3264-A096-509C-115E011125B7}"/>
              </a:ext>
            </a:extLst>
          </p:cNvPr>
          <p:cNvSpPr>
            <a:spLocks noGrp="1"/>
          </p:cNvSpPr>
          <p:nvPr>
            <p:ph type="sldNum" sz="quarter" idx="12"/>
          </p:nvPr>
        </p:nvSpPr>
        <p:spPr/>
        <p:txBody>
          <a:bodyPr/>
          <a:lstStyle/>
          <a:p>
            <a:fld id="{B563EBFD-E007-4B56-AE65-B08DF8A9ED60}" type="slidenum">
              <a:rPr lang="en-CA" smtClean="0"/>
              <a:t>52</a:t>
            </a:fld>
            <a:endParaRPr lang="en-CA" dirty="0"/>
          </a:p>
        </p:txBody>
      </p:sp>
      <p:sp>
        <p:nvSpPr>
          <p:cNvPr id="3" name="TextBox 2">
            <a:extLst>
              <a:ext uri="{FF2B5EF4-FFF2-40B4-BE49-F238E27FC236}">
                <a16:creationId xmlns:a16="http://schemas.microsoft.com/office/drawing/2014/main" id="{4A3C55AB-DC91-D261-1EAE-465369E80D53}"/>
              </a:ext>
            </a:extLst>
          </p:cNvPr>
          <p:cNvSpPr txBox="1"/>
          <p:nvPr/>
        </p:nvSpPr>
        <p:spPr>
          <a:xfrm>
            <a:off x="850230" y="188259"/>
            <a:ext cx="10104641" cy="369332"/>
          </a:xfrm>
          <a:prstGeom prst="rect">
            <a:avLst/>
          </a:prstGeom>
          <a:noFill/>
        </p:spPr>
        <p:txBody>
          <a:bodyPr wrap="square" rtlCol="0">
            <a:spAutoFit/>
          </a:bodyPr>
          <a:lstStyle/>
          <a:p>
            <a:r>
              <a:rPr lang="en-US" dirty="0"/>
              <a:t>Actually preventing and managing anger/emotional hijacks</a:t>
            </a:r>
            <a:endParaRPr lang="en-CA" dirty="0"/>
          </a:p>
        </p:txBody>
      </p:sp>
    </p:spTree>
    <p:extLst>
      <p:ext uri="{BB962C8B-B14F-4D97-AF65-F5344CB8AC3E}">
        <p14:creationId xmlns:p14="http://schemas.microsoft.com/office/powerpoint/2010/main" val="1544494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4C2F6A7-27C1-6E17-BCA1-7FBF404D7418}"/>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Calibri" panose="020F0502020204030204"/>
                <a:ea typeface="+mn-ea"/>
                <a:cs typeface="+mn-cs"/>
              </a:rPr>
              <a:t>JJanuary 11, 2016</a:t>
            </a:r>
          </a:p>
        </p:txBody>
      </p:sp>
      <p:pic>
        <p:nvPicPr>
          <p:cNvPr id="15" name="Picture 14" descr="A picture containing plate, electronics, white&#10;&#10;Description automatically generated">
            <a:extLst>
              <a:ext uri="{FF2B5EF4-FFF2-40B4-BE49-F238E27FC236}">
                <a16:creationId xmlns:a16="http://schemas.microsoft.com/office/drawing/2014/main" id="{1773D278-D350-888F-58A2-5F9E9D22C2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7587" y="142875"/>
            <a:ext cx="6648450" cy="6648450"/>
          </a:xfrm>
          <a:prstGeom prst="rect">
            <a:avLst/>
          </a:prstGeom>
        </p:spPr>
      </p:pic>
      <p:pic>
        <p:nvPicPr>
          <p:cNvPr id="7" name="Picture 6">
            <a:extLst>
              <a:ext uri="{FF2B5EF4-FFF2-40B4-BE49-F238E27FC236}">
                <a16:creationId xmlns:a16="http://schemas.microsoft.com/office/drawing/2014/main" id="{439AD17E-79F1-F9A8-D3D3-7CE1835F08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2" name="TextBox 1">
            <a:extLst>
              <a:ext uri="{FF2B5EF4-FFF2-40B4-BE49-F238E27FC236}">
                <a16:creationId xmlns:a16="http://schemas.microsoft.com/office/drawing/2014/main" id="{11580186-D367-4D81-A237-EEBCDC1E0349}"/>
              </a:ext>
            </a:extLst>
          </p:cNvPr>
          <p:cNvSpPr txBox="1"/>
          <p:nvPr/>
        </p:nvSpPr>
        <p:spPr>
          <a:xfrm>
            <a:off x="388620" y="1185467"/>
            <a:ext cx="3690321" cy="45243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Thank You Anger, </a:t>
            </a:r>
            <a:br>
              <a:rPr kumimoji="0" lang="en-CA"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en-CA"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My Dear Friend -</a:t>
            </a:r>
            <a:br>
              <a:rPr kumimoji="0" lang="en-CA"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en-CA"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Anger’s 3 PFP Survival Based Illusion of Hidden Benefits</a:t>
            </a:r>
            <a:br>
              <a:rPr kumimoji="0" lang="en-CA"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en-CA"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Payoffs and Purposes</a:t>
            </a:r>
            <a:endParaRPr kumimoji="0" lang="en-CA"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5C4F6CEC-0AE7-17A2-B8C9-515EA279A2FC}"/>
              </a:ext>
            </a:extLst>
          </p:cNvPr>
          <p:cNvSpPr txBox="1"/>
          <p:nvPr/>
        </p:nvSpPr>
        <p:spPr>
          <a:xfrm>
            <a:off x="6032560" y="1290377"/>
            <a:ext cx="300732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rPr>
              <a:t>Increases Brain Power to Focus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Anger focuses the mind. Focus is a primordial survival instinct which is therefore relatively calming.</a:t>
            </a:r>
            <a:endParaRPr kumimoji="0" lang="en-CA" sz="1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12" name="TextBox 11">
            <a:extLst>
              <a:ext uri="{FF2B5EF4-FFF2-40B4-BE49-F238E27FC236}">
                <a16:creationId xmlns:a16="http://schemas.microsoft.com/office/drawing/2014/main" id="{9FB44A22-D13A-E184-AF0B-3FF30D0FAF62}"/>
              </a:ext>
            </a:extLst>
          </p:cNvPr>
          <p:cNvSpPr txBox="1"/>
          <p:nvPr/>
        </p:nvSpPr>
        <p:spPr>
          <a:xfrm>
            <a:off x="5873827" y="347294"/>
            <a:ext cx="3324785"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rPr>
              <a:t>Control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The mind becomes relatively calm when it perceives it is in charge.</a:t>
            </a:r>
            <a:endParaRPr kumimoji="0" lang="en-CA" sz="1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13" name="TextBox 12">
            <a:extLst>
              <a:ext uri="{FF2B5EF4-FFF2-40B4-BE49-F238E27FC236}">
                <a16:creationId xmlns:a16="http://schemas.microsoft.com/office/drawing/2014/main" id="{A183E02F-7C8E-3EF7-5FC3-D58A5814573B}"/>
              </a:ext>
            </a:extLst>
          </p:cNvPr>
          <p:cNvSpPr txBox="1"/>
          <p:nvPr/>
        </p:nvSpPr>
        <p:spPr>
          <a:xfrm>
            <a:off x="6288953" y="2774602"/>
            <a:ext cx="2365718"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rPr>
              <a:t>Displacement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of the mind’s preoccupation with the ‘awful’ experience of </a:t>
            </a:r>
            <a:r>
              <a:rPr kumimoji="0" lang="en-US" sz="14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mn-cs"/>
              </a:rPr>
              <a:t>fear, embarrassment, sadness, pain, etc.</a:t>
            </a:r>
            <a:r>
              <a:rPr kumimoji="0" lang="en-US" sz="1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with the much less ‘awful’ experience of anger.</a:t>
            </a:r>
            <a:endParaRPr kumimoji="0" lang="en-CA" sz="1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3" name="Slide Number Placeholder 2">
            <a:extLst>
              <a:ext uri="{FF2B5EF4-FFF2-40B4-BE49-F238E27FC236}">
                <a16:creationId xmlns:a16="http://schemas.microsoft.com/office/drawing/2014/main" id="{1E623972-1F37-9B23-DA28-783FC302CE86}"/>
              </a:ext>
            </a:extLst>
          </p:cNvPr>
          <p:cNvSpPr>
            <a:spLocks noGrp="1"/>
          </p:cNvSpPr>
          <p:nvPr>
            <p:ph type="sldNum" sz="quarter" idx="12"/>
          </p:nvPr>
        </p:nvSpPr>
        <p:spPr/>
        <p:txBody>
          <a:bodyPr/>
          <a:lstStyle/>
          <a:p>
            <a:fld id="{B563EBFD-E007-4B56-AE65-B08DF8A9ED60}" type="slidenum">
              <a:rPr lang="en-CA" smtClean="0"/>
              <a:t>53</a:t>
            </a:fld>
            <a:endParaRPr lang="en-CA" dirty="0"/>
          </a:p>
        </p:txBody>
      </p:sp>
    </p:spTree>
    <p:extLst>
      <p:ext uri="{BB962C8B-B14F-4D97-AF65-F5344CB8AC3E}">
        <p14:creationId xmlns:p14="http://schemas.microsoft.com/office/powerpoint/2010/main" val="2473095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E3B9F62-431D-8779-062B-023B97B25BBB}"/>
              </a:ext>
            </a:extLst>
          </p:cNvPr>
          <p:cNvSpPr/>
          <p:nvPr/>
        </p:nvSpPr>
        <p:spPr>
          <a:xfrm>
            <a:off x="795" y="0"/>
            <a:ext cx="12188826"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32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0FE8F61E-3A96-892C-D4A9-8092F8FDC2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012" y="5144746"/>
            <a:ext cx="1500677" cy="1116155"/>
          </a:xfrm>
          <a:prstGeom prst="rect">
            <a:avLst/>
          </a:prstGeom>
        </p:spPr>
      </p:pic>
      <p:sp>
        <p:nvSpPr>
          <p:cNvPr id="6" name="Slide Number Placeholder 1">
            <a:extLst>
              <a:ext uri="{FF2B5EF4-FFF2-40B4-BE49-F238E27FC236}">
                <a16:creationId xmlns:a16="http://schemas.microsoft.com/office/drawing/2014/main" id="{2246D2F3-5BF3-243F-8652-745A077E6000}"/>
              </a:ext>
            </a:extLst>
          </p:cNvPr>
          <p:cNvSpPr txBox="1">
            <a:spLocks/>
          </p:cNvSpPr>
          <p:nvPr/>
        </p:nvSpPr>
        <p:spPr>
          <a:xfrm>
            <a:off x="8609480" y="6356353"/>
            <a:ext cx="274284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C14BECE-2B89-4E4F-AD8F-D42A66FD9830}" type="slidenum">
              <a:rPr lang="en-CA" smtClean="0">
                <a:solidFill>
                  <a:prstClr val="black">
                    <a:tint val="75000"/>
                  </a:prstClr>
                </a:solidFill>
                <a:latin typeface="Calibri" panose="020F0502020204030204"/>
              </a:rPr>
              <a:pPr>
                <a:defRPr/>
              </a:pPr>
              <a:t>54</a:t>
            </a:fld>
            <a:endParaRPr lang="en-CA" dirty="0">
              <a:solidFill>
                <a:prstClr val="black">
                  <a:tint val="75000"/>
                </a:prstClr>
              </a:solidFill>
              <a:latin typeface="Calibri" panose="020F0502020204030204"/>
            </a:endParaRPr>
          </a:p>
        </p:txBody>
      </p:sp>
      <p:sp>
        <p:nvSpPr>
          <p:cNvPr id="2" name="Slide Number Placeholder 1">
            <a:extLst>
              <a:ext uri="{FF2B5EF4-FFF2-40B4-BE49-F238E27FC236}">
                <a16:creationId xmlns:a16="http://schemas.microsoft.com/office/drawing/2014/main" id="{CB8E620B-FDB2-7F85-4374-03E0D38D688B}"/>
              </a:ext>
            </a:extLst>
          </p:cNvPr>
          <p:cNvSpPr>
            <a:spLocks noGrp="1"/>
          </p:cNvSpPr>
          <p:nvPr>
            <p:ph type="sldNum" sz="quarter" idx="12"/>
          </p:nvPr>
        </p:nvSpPr>
        <p:spPr/>
        <p:txBody>
          <a:bodyPr/>
          <a:lstStyle/>
          <a:p>
            <a:fld id="{AFE74BE6-3F01-4C25-9B60-2EB5994FEE56}" type="slidenum">
              <a:rPr lang="en-CA" smtClean="0"/>
              <a:pPr/>
              <a:t>54</a:t>
            </a:fld>
            <a:endParaRPr lang="en-CA" dirty="0"/>
          </a:p>
        </p:txBody>
      </p:sp>
      <p:sp>
        <p:nvSpPr>
          <p:cNvPr id="3" name="TextBox 2">
            <a:extLst>
              <a:ext uri="{FF2B5EF4-FFF2-40B4-BE49-F238E27FC236}">
                <a16:creationId xmlns:a16="http://schemas.microsoft.com/office/drawing/2014/main" id="{F8F4DAC7-90A9-33D6-CB06-C10B4755AC92}"/>
              </a:ext>
            </a:extLst>
          </p:cNvPr>
          <p:cNvSpPr txBox="1"/>
          <p:nvPr/>
        </p:nvSpPr>
        <p:spPr>
          <a:xfrm>
            <a:off x="995083" y="392796"/>
            <a:ext cx="9995647" cy="5570756"/>
          </a:xfrm>
          <a:prstGeom prst="rect">
            <a:avLst/>
          </a:prstGeom>
          <a:noFill/>
        </p:spPr>
        <p:txBody>
          <a:bodyPr wrap="square" rtlCol="0">
            <a:spAutoFit/>
          </a:bodyPr>
          <a:lstStyle/>
          <a:p>
            <a:r>
              <a:rPr lang="en-US" sz="3600" b="1" dirty="0">
                <a:solidFill>
                  <a:srgbClr val="9A4E15"/>
                </a:solidFill>
              </a:rPr>
              <a:t>Steps to Prevent and Manage Anger</a:t>
            </a:r>
          </a:p>
          <a:p>
            <a:endParaRPr lang="en-US" sz="3200" dirty="0"/>
          </a:p>
          <a:p>
            <a:pPr marL="627063" indent="-627063">
              <a:buAutoNum type="arabicPeriod"/>
            </a:pPr>
            <a:r>
              <a:rPr lang="en-US" sz="3200" dirty="0"/>
              <a:t>Catch yourself starting to become angry.</a:t>
            </a:r>
          </a:p>
          <a:p>
            <a:pPr marL="627063" indent="-627063">
              <a:buAutoNum type="arabicPeriod"/>
            </a:pPr>
            <a:endParaRPr lang="en-US" sz="3200" dirty="0"/>
          </a:p>
          <a:p>
            <a:pPr marL="627063" indent="-627063">
              <a:buAutoNum type="arabicPeriod"/>
            </a:pPr>
            <a:r>
              <a:rPr lang="en-US" sz="3200" dirty="0"/>
              <a:t>With mindfulness restructure belief, ‘the heart transplant’ – </a:t>
            </a:r>
            <a:r>
              <a:rPr lang="en-US" sz="3200" dirty="0">
                <a:solidFill>
                  <a:srgbClr val="FF0000"/>
                </a:solidFill>
              </a:rPr>
              <a:t>Who is to blame here?</a:t>
            </a:r>
          </a:p>
          <a:p>
            <a:pPr marL="627063" indent="-627063">
              <a:buAutoNum type="arabicPeriod"/>
            </a:pPr>
            <a:endParaRPr lang="en-US" sz="3200" dirty="0">
              <a:solidFill>
                <a:srgbClr val="FF0000"/>
              </a:solidFill>
            </a:endParaRPr>
          </a:p>
          <a:p>
            <a:pPr marL="627063" indent="-627063">
              <a:buAutoNum type="arabicPeriod"/>
            </a:pPr>
            <a:r>
              <a:rPr lang="en-US" sz="3200" dirty="0"/>
              <a:t>With mindfulness keep the ‘upper brain’ online to problem solve.</a:t>
            </a:r>
          </a:p>
          <a:p>
            <a:pPr marL="627063" indent="-627063">
              <a:buAutoNum type="arabicPeriod"/>
            </a:pPr>
            <a:endParaRPr lang="en-US" sz="3200" dirty="0"/>
          </a:p>
          <a:p>
            <a:pPr marL="627063" indent="-627063">
              <a:buAutoNum type="arabicPeriod"/>
            </a:pPr>
            <a:r>
              <a:rPr lang="en-US" sz="3200" dirty="0"/>
              <a:t>We don’t have to feel kind to authentically be it.</a:t>
            </a:r>
            <a:endParaRPr lang="en-CA" sz="3200" dirty="0"/>
          </a:p>
        </p:txBody>
      </p:sp>
    </p:spTree>
    <p:extLst>
      <p:ext uri="{BB962C8B-B14F-4D97-AF65-F5344CB8AC3E}">
        <p14:creationId xmlns:p14="http://schemas.microsoft.com/office/powerpoint/2010/main" val="20710274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3666C0E-2DD0-C2A0-006D-2EAA9B6704C8}"/>
              </a:ext>
            </a:extLst>
          </p:cNvPr>
          <p:cNvSpPr/>
          <p:nvPr/>
        </p:nvSpPr>
        <p:spPr>
          <a:xfrm>
            <a:off x="795" y="0"/>
            <a:ext cx="12188826"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ADE21FA5-8384-2D39-E8D7-F8B8246091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012" y="5144746"/>
            <a:ext cx="1500677" cy="1116155"/>
          </a:xfrm>
          <a:prstGeom prst="rect">
            <a:avLst/>
          </a:prstGeom>
        </p:spPr>
      </p:pic>
      <p:sp>
        <p:nvSpPr>
          <p:cNvPr id="7" name="Slide Number Placeholder 1">
            <a:extLst>
              <a:ext uri="{FF2B5EF4-FFF2-40B4-BE49-F238E27FC236}">
                <a16:creationId xmlns:a16="http://schemas.microsoft.com/office/drawing/2014/main" id="{7C2292C5-95B0-A682-6DE0-FC7036A33D33}"/>
              </a:ext>
            </a:extLst>
          </p:cNvPr>
          <p:cNvSpPr txBox="1">
            <a:spLocks/>
          </p:cNvSpPr>
          <p:nvPr/>
        </p:nvSpPr>
        <p:spPr>
          <a:xfrm>
            <a:off x="8609480" y="6356353"/>
            <a:ext cx="274284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C14BECE-2B89-4E4F-AD8F-D42A66FD9830}" type="slidenum">
              <a:rPr lang="en-CA" smtClean="0">
                <a:solidFill>
                  <a:prstClr val="black">
                    <a:tint val="75000"/>
                  </a:prstClr>
                </a:solidFill>
                <a:latin typeface="Calibri" panose="020F0502020204030204"/>
              </a:rPr>
              <a:pPr>
                <a:defRPr/>
              </a:pPr>
              <a:t>55</a:t>
            </a:fld>
            <a:endParaRPr lang="en-CA" dirty="0">
              <a:solidFill>
                <a:prstClr val="black">
                  <a:tint val="75000"/>
                </a:prstClr>
              </a:solidFill>
              <a:latin typeface="Calibri" panose="020F0502020204030204"/>
            </a:endParaRPr>
          </a:p>
        </p:txBody>
      </p:sp>
      <p:sp>
        <p:nvSpPr>
          <p:cNvPr id="2" name="Slide Number Placeholder 1">
            <a:extLst>
              <a:ext uri="{FF2B5EF4-FFF2-40B4-BE49-F238E27FC236}">
                <a16:creationId xmlns:a16="http://schemas.microsoft.com/office/drawing/2014/main" id="{F828FA68-A561-09AB-A293-959F94DF2B62}"/>
              </a:ext>
            </a:extLst>
          </p:cNvPr>
          <p:cNvSpPr>
            <a:spLocks noGrp="1"/>
          </p:cNvSpPr>
          <p:nvPr>
            <p:ph type="sldNum" sz="quarter" idx="12"/>
          </p:nvPr>
        </p:nvSpPr>
        <p:spPr/>
        <p:txBody>
          <a:bodyPr/>
          <a:lstStyle/>
          <a:p>
            <a:fld id="{AFE74BE6-3F01-4C25-9B60-2EB5994FEE56}" type="slidenum">
              <a:rPr lang="en-CA" smtClean="0"/>
              <a:pPr/>
              <a:t>55</a:t>
            </a:fld>
            <a:endParaRPr lang="en-CA" dirty="0"/>
          </a:p>
        </p:txBody>
      </p:sp>
      <p:sp>
        <p:nvSpPr>
          <p:cNvPr id="3" name="TextBox 2">
            <a:extLst>
              <a:ext uri="{FF2B5EF4-FFF2-40B4-BE49-F238E27FC236}">
                <a16:creationId xmlns:a16="http://schemas.microsoft.com/office/drawing/2014/main" id="{F1677BE0-F5E7-071A-EA3F-03242BD5891D}"/>
              </a:ext>
            </a:extLst>
          </p:cNvPr>
          <p:cNvSpPr txBox="1"/>
          <p:nvPr/>
        </p:nvSpPr>
        <p:spPr>
          <a:xfrm>
            <a:off x="378828" y="154397"/>
            <a:ext cx="10551459" cy="2062103"/>
          </a:xfrm>
          <a:prstGeom prst="rect">
            <a:avLst/>
          </a:prstGeom>
          <a:noFill/>
        </p:spPr>
        <p:txBody>
          <a:bodyPr wrap="square" rtlCol="0">
            <a:spAutoFit/>
          </a:bodyPr>
          <a:lstStyle/>
          <a:p>
            <a:pPr algn="ctr"/>
            <a:r>
              <a:rPr lang="en-US" sz="3200" b="1" dirty="0"/>
              <a:t>Effectively Expressing conflict – </a:t>
            </a:r>
          </a:p>
          <a:p>
            <a:pPr algn="ctr"/>
            <a:r>
              <a:rPr lang="en-US" sz="3200" b="1" dirty="0"/>
              <a:t>feelings to feelings and reasons to reasons</a:t>
            </a:r>
          </a:p>
          <a:p>
            <a:pPr algn="ctr"/>
            <a:endParaRPr lang="en-US" sz="3200" b="1" dirty="0"/>
          </a:p>
          <a:p>
            <a:pPr algn="ctr"/>
            <a:endParaRPr lang="en-CA" sz="3200" b="1" dirty="0"/>
          </a:p>
        </p:txBody>
      </p:sp>
      <p:pic>
        <p:nvPicPr>
          <p:cNvPr id="4" name="Picture 3">
            <a:extLst>
              <a:ext uri="{FF2B5EF4-FFF2-40B4-BE49-F238E27FC236}">
                <a16:creationId xmlns:a16="http://schemas.microsoft.com/office/drawing/2014/main" id="{AB665D79-8CF2-70E6-D257-90B62B2969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67851" y="1504537"/>
            <a:ext cx="6664085" cy="5034375"/>
          </a:xfrm>
          <a:prstGeom prst="rect">
            <a:avLst/>
          </a:prstGeom>
        </p:spPr>
      </p:pic>
    </p:spTree>
    <p:extLst>
      <p:ext uri="{BB962C8B-B14F-4D97-AF65-F5344CB8AC3E}">
        <p14:creationId xmlns:p14="http://schemas.microsoft.com/office/powerpoint/2010/main" val="36061219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A1CECFC-1DA4-A99C-4D85-21CB6E2DB600}"/>
              </a:ext>
            </a:extLst>
          </p:cNvPr>
          <p:cNvSpPr/>
          <p:nvPr/>
        </p:nvSpPr>
        <p:spPr>
          <a:xfrm>
            <a:off x="795" y="0"/>
            <a:ext cx="12188826" cy="6858000"/>
          </a:xfrm>
          <a:prstGeom prst="rect">
            <a:avLst/>
          </a:prstGeom>
          <a:gradFill flip="none" rotWithShape="1">
            <a:gsLst>
              <a:gs pos="0">
                <a:schemeClr val="accent3">
                  <a:lumMod val="0"/>
                  <a:lumOff val="100000"/>
                </a:schemeClr>
              </a:gs>
              <a:gs pos="63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19DDE35E-FCE2-6A06-6B87-EEE436EB86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012" y="5144746"/>
            <a:ext cx="1500677" cy="1116155"/>
          </a:xfrm>
          <a:prstGeom prst="rect">
            <a:avLst/>
          </a:prstGeom>
        </p:spPr>
      </p:pic>
      <p:sp>
        <p:nvSpPr>
          <p:cNvPr id="6" name="Slide Number Placeholder 1">
            <a:extLst>
              <a:ext uri="{FF2B5EF4-FFF2-40B4-BE49-F238E27FC236}">
                <a16:creationId xmlns:a16="http://schemas.microsoft.com/office/drawing/2014/main" id="{9812B9BA-5339-1DD7-7CB8-018F3EA1ABD4}"/>
              </a:ext>
            </a:extLst>
          </p:cNvPr>
          <p:cNvSpPr txBox="1">
            <a:spLocks/>
          </p:cNvSpPr>
          <p:nvPr/>
        </p:nvSpPr>
        <p:spPr>
          <a:xfrm>
            <a:off x="8609480" y="6356353"/>
            <a:ext cx="274284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C14BECE-2B89-4E4F-AD8F-D42A66FD9830}" type="slidenum">
              <a:rPr lang="en-CA" smtClean="0">
                <a:solidFill>
                  <a:prstClr val="black">
                    <a:tint val="75000"/>
                  </a:prstClr>
                </a:solidFill>
                <a:latin typeface="Calibri" panose="020F0502020204030204"/>
              </a:rPr>
              <a:pPr>
                <a:defRPr/>
              </a:pPr>
              <a:t>56</a:t>
            </a:fld>
            <a:endParaRPr lang="en-CA" dirty="0">
              <a:solidFill>
                <a:prstClr val="black">
                  <a:tint val="75000"/>
                </a:prstClr>
              </a:solidFill>
              <a:latin typeface="Calibri" panose="020F0502020204030204"/>
            </a:endParaRPr>
          </a:p>
        </p:txBody>
      </p:sp>
      <p:sp>
        <p:nvSpPr>
          <p:cNvPr id="2" name="Slide Number Placeholder 1">
            <a:extLst>
              <a:ext uri="{FF2B5EF4-FFF2-40B4-BE49-F238E27FC236}">
                <a16:creationId xmlns:a16="http://schemas.microsoft.com/office/drawing/2014/main" id="{352C04C4-9AC4-A6A0-82ED-D86046564313}"/>
              </a:ext>
            </a:extLst>
          </p:cNvPr>
          <p:cNvSpPr>
            <a:spLocks noGrp="1"/>
          </p:cNvSpPr>
          <p:nvPr>
            <p:ph type="sldNum" sz="quarter" idx="12"/>
          </p:nvPr>
        </p:nvSpPr>
        <p:spPr/>
        <p:txBody>
          <a:bodyPr/>
          <a:lstStyle/>
          <a:p>
            <a:fld id="{AFE74BE6-3F01-4C25-9B60-2EB5994FEE56}" type="slidenum">
              <a:rPr lang="en-CA" smtClean="0"/>
              <a:pPr/>
              <a:t>56</a:t>
            </a:fld>
            <a:endParaRPr lang="en-CA" dirty="0"/>
          </a:p>
        </p:txBody>
      </p:sp>
      <p:pic>
        <p:nvPicPr>
          <p:cNvPr id="3" name="Picture 2" descr="A picture containing text&#10;&#10;Description automatically generated">
            <a:extLst>
              <a:ext uri="{FF2B5EF4-FFF2-40B4-BE49-F238E27FC236}">
                <a16:creationId xmlns:a16="http://schemas.microsoft.com/office/drawing/2014/main" id="{00B67AFB-D803-A8CA-3456-D985A46E89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50969" y="710317"/>
            <a:ext cx="6945132" cy="5437365"/>
          </a:xfrm>
          <a:prstGeom prst="rect">
            <a:avLst/>
          </a:prstGeom>
        </p:spPr>
      </p:pic>
    </p:spTree>
    <p:extLst>
      <p:ext uri="{BB962C8B-B14F-4D97-AF65-F5344CB8AC3E}">
        <p14:creationId xmlns:p14="http://schemas.microsoft.com/office/powerpoint/2010/main" val="11039259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C9E135-8DA4-DCAE-781E-0366764471FB}"/>
              </a:ext>
            </a:extLst>
          </p:cNvPr>
          <p:cNvSpPr/>
          <p:nvPr/>
        </p:nvSpPr>
        <p:spPr>
          <a:xfrm>
            <a:off x="795" y="0"/>
            <a:ext cx="12188826"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DAB7A7A6-2B4C-CF8D-58F2-BB8DD33536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012" y="5144746"/>
            <a:ext cx="1500677" cy="1116155"/>
          </a:xfrm>
          <a:prstGeom prst="rect">
            <a:avLst/>
          </a:prstGeom>
        </p:spPr>
      </p:pic>
      <p:sp>
        <p:nvSpPr>
          <p:cNvPr id="6" name="Slide Number Placeholder 1">
            <a:extLst>
              <a:ext uri="{FF2B5EF4-FFF2-40B4-BE49-F238E27FC236}">
                <a16:creationId xmlns:a16="http://schemas.microsoft.com/office/drawing/2014/main" id="{21841C03-D964-2529-6BA9-036B8706B525}"/>
              </a:ext>
            </a:extLst>
          </p:cNvPr>
          <p:cNvSpPr>
            <a:spLocks noGrp="1"/>
          </p:cNvSpPr>
          <p:nvPr>
            <p:ph type="sldNum" sz="quarter" idx="12"/>
          </p:nvPr>
        </p:nvSpPr>
        <p:spPr>
          <a:xfrm>
            <a:off x="8609480" y="6356353"/>
            <a:ext cx="2742843"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14BECE-2B89-4E4F-AD8F-D42A66FD9830}" type="slidenum">
              <a:rPr kumimoji="0" lang="en-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9566FB08-B0F3-DCFC-6D69-BECD0FD01AFF}"/>
              </a:ext>
            </a:extLst>
          </p:cNvPr>
          <p:cNvSpPr txBox="1"/>
          <p:nvPr/>
        </p:nvSpPr>
        <p:spPr>
          <a:xfrm>
            <a:off x="2096950" y="2160092"/>
            <a:ext cx="7996517"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Most people go through their entire life being caught in, identified with, directed by their thousands of body, feeling and thought (BFT) reactions each day that pop in from their unique PFP programming.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When mind</a:t>
            </a:r>
            <a:r>
              <a:rPr kumimoji="0" lang="en-CA" sz="24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less</a:t>
            </a:r>
            <a:r>
              <a:rPr kumimoji="0" lang="en-CA"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we have relatively little influence in developing or managing our PFP.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2400" b="1"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When we are mind</a:t>
            </a:r>
            <a:r>
              <a:rPr kumimoji="0" lang="en-CA" sz="24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ful</a:t>
            </a:r>
            <a:r>
              <a:rPr kumimoji="0" lang="en-CA"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we have options.</a:t>
            </a:r>
            <a:endParaRPr kumimoji="0" lang="en-CA"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A510CCD8-4881-C207-668F-ACD20D0D37CC}"/>
              </a:ext>
            </a:extLst>
          </p:cNvPr>
          <p:cNvSpPr txBox="1"/>
          <p:nvPr/>
        </p:nvSpPr>
        <p:spPr>
          <a:xfrm>
            <a:off x="2096950" y="1152875"/>
            <a:ext cx="799651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A4E28"/>
                </a:solidFill>
                <a:effectLst/>
                <a:uLnTx/>
                <a:uFillTx/>
                <a:latin typeface="Calibri" panose="020F0502020204030204"/>
                <a:ea typeface="+mn-ea"/>
                <a:cs typeface="+mn-cs"/>
              </a:rPr>
              <a:t>The Human Predicament</a:t>
            </a:r>
            <a:endParaRPr kumimoji="0" lang="en-CA" sz="3200" b="1" i="0" u="none" strike="noStrike" kern="1200" cap="none" spc="0" normalizeH="0" baseline="0" noProof="0" dirty="0">
              <a:ln>
                <a:noFill/>
              </a:ln>
              <a:solidFill>
                <a:srgbClr val="9A4E28"/>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6596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9" y="5203748"/>
            <a:ext cx="1500872" cy="1116155"/>
          </a:xfrm>
          <a:prstGeom prst="rect">
            <a:avLst/>
          </a:prstGeom>
        </p:spPr>
      </p:pic>
      <p:sp>
        <p:nvSpPr>
          <p:cNvPr id="2" name="TextBox 1"/>
          <p:cNvSpPr txBox="1"/>
          <p:nvPr/>
        </p:nvSpPr>
        <p:spPr>
          <a:xfrm>
            <a:off x="1" y="332657"/>
            <a:ext cx="12192000" cy="2277547"/>
          </a:xfrm>
          <a:prstGeom prst="rect">
            <a:avLst/>
          </a:prstGeom>
          <a:noFill/>
        </p:spPr>
        <p:txBody>
          <a:bodyPr wrap="square" rtlCol="0">
            <a:spAutoFit/>
          </a:bodyPr>
          <a:lstStyle/>
          <a:p>
            <a:pPr algn="ctr"/>
            <a:endParaRPr lang="en-CA" sz="800" dirty="0"/>
          </a:p>
          <a:p>
            <a:pPr algn="ctr"/>
            <a:r>
              <a:rPr lang="en-CA" sz="4000" b="1" dirty="0"/>
              <a:t>Breaking Out of PFP Prison</a:t>
            </a:r>
          </a:p>
          <a:p>
            <a:pPr algn="ctr"/>
            <a:r>
              <a:rPr lang="en-CA" sz="4000" b="1" dirty="0"/>
              <a:t>Is An Inside Job</a:t>
            </a:r>
          </a:p>
          <a:p>
            <a:pPr algn="ctr"/>
            <a:endParaRPr lang="en-CA" dirty="0"/>
          </a:p>
          <a:p>
            <a:pPr algn="ctr"/>
            <a:endParaRPr lang="en-CA" dirty="0"/>
          </a:p>
          <a:p>
            <a:pPr algn="ctr"/>
            <a:endParaRPr lang="en-CA"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79776" y="1681551"/>
            <a:ext cx="4075176" cy="4059936"/>
          </a:xfrm>
          <a:prstGeom prst="rect">
            <a:avLst/>
          </a:prstGeom>
        </p:spPr>
      </p:pic>
      <p:sp>
        <p:nvSpPr>
          <p:cNvPr id="4" name="TextBox 3"/>
          <p:cNvSpPr txBox="1"/>
          <p:nvPr/>
        </p:nvSpPr>
        <p:spPr>
          <a:xfrm>
            <a:off x="0" y="3101112"/>
            <a:ext cx="4079776" cy="369332"/>
          </a:xfrm>
          <a:prstGeom prst="rect">
            <a:avLst/>
          </a:prstGeom>
          <a:noFill/>
        </p:spPr>
        <p:txBody>
          <a:bodyPr wrap="square" rtlCol="0">
            <a:spAutoFit/>
          </a:bodyPr>
          <a:lstStyle/>
          <a:p>
            <a:pPr algn="ctr"/>
            <a:r>
              <a:rPr lang="en-CA" b="1" dirty="0"/>
              <a:t>Consciousness/Mindfulness</a:t>
            </a:r>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5148159" y="3711519"/>
            <a:ext cx="373403" cy="536964"/>
          </a:xfrm>
          <a:prstGeom prst="rect">
            <a:avLst/>
          </a:prstGeom>
        </p:spPr>
      </p:pic>
      <p:cxnSp>
        <p:nvCxnSpPr>
          <p:cNvPr id="7" name="Straight Arrow Connector 6"/>
          <p:cNvCxnSpPr/>
          <p:nvPr/>
        </p:nvCxnSpPr>
        <p:spPr>
          <a:xfrm>
            <a:off x="3407701" y="3354794"/>
            <a:ext cx="1740457" cy="515889"/>
          </a:xfrm>
          <a:prstGeom prst="straightConnector1">
            <a:avLst/>
          </a:prstGeom>
          <a:ln w="22225" cmpd="sng">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Slide Number Placeholder 9"/>
          <p:cNvSpPr>
            <a:spLocks noGrp="1"/>
          </p:cNvSpPr>
          <p:nvPr>
            <p:ph type="sldNum" sz="quarter" idx="12"/>
          </p:nvPr>
        </p:nvSpPr>
        <p:spPr/>
        <p:txBody>
          <a:bodyPr/>
          <a:lstStyle/>
          <a:p>
            <a:fld id="{AFE74BE6-3F01-4C25-9B60-2EB5994FEE56}" type="slidenum">
              <a:rPr lang="en-CA" sz="1400" smtClean="0"/>
              <a:pPr/>
              <a:t>58</a:t>
            </a:fld>
            <a:endParaRPr lang="en-CA" sz="1400" dirty="0"/>
          </a:p>
        </p:txBody>
      </p:sp>
      <p:sp>
        <p:nvSpPr>
          <p:cNvPr id="6" name="TextBox 5">
            <a:extLst>
              <a:ext uri="{FF2B5EF4-FFF2-40B4-BE49-F238E27FC236}">
                <a16:creationId xmlns:a16="http://schemas.microsoft.com/office/drawing/2014/main" id="{6564224C-0B6E-FA1D-828D-48361D308305}"/>
              </a:ext>
            </a:extLst>
          </p:cNvPr>
          <p:cNvSpPr txBox="1"/>
          <p:nvPr/>
        </p:nvSpPr>
        <p:spPr>
          <a:xfrm>
            <a:off x="4541520" y="5984391"/>
            <a:ext cx="3108960" cy="461665"/>
          </a:xfrm>
          <a:prstGeom prst="rect">
            <a:avLst/>
          </a:prstGeom>
          <a:noFill/>
        </p:spPr>
        <p:txBody>
          <a:bodyPr wrap="square" rtlCol="0">
            <a:spAutoFit/>
          </a:bodyPr>
          <a:lstStyle/>
          <a:p>
            <a:pPr algn="ctr"/>
            <a:r>
              <a:rPr lang="en-US" sz="2400" b="1" dirty="0">
                <a:solidFill>
                  <a:srgbClr val="797805"/>
                </a:solidFill>
              </a:rPr>
              <a:t>Session 2 - Resource 2</a:t>
            </a:r>
            <a:endParaRPr lang="en-CA" sz="2400" b="1" dirty="0">
              <a:solidFill>
                <a:srgbClr val="797805"/>
              </a:solidFill>
            </a:endParaRPr>
          </a:p>
        </p:txBody>
      </p:sp>
    </p:spTree>
    <p:extLst>
      <p:ext uri="{BB962C8B-B14F-4D97-AF65-F5344CB8AC3E}">
        <p14:creationId xmlns:p14="http://schemas.microsoft.com/office/powerpoint/2010/main" val="20387473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9" y="5251373"/>
            <a:ext cx="1500872" cy="1116155"/>
          </a:xfrm>
          <a:prstGeom prst="rect">
            <a:avLst/>
          </a:prstGeom>
        </p:spPr>
      </p:pic>
      <p:sp>
        <p:nvSpPr>
          <p:cNvPr id="2" name="TextBox 1"/>
          <p:cNvSpPr txBox="1"/>
          <p:nvPr/>
        </p:nvSpPr>
        <p:spPr>
          <a:xfrm>
            <a:off x="527381" y="626542"/>
            <a:ext cx="11041227" cy="4339650"/>
          </a:xfrm>
          <a:prstGeom prst="rect">
            <a:avLst/>
          </a:prstGeom>
          <a:noFill/>
        </p:spPr>
        <p:txBody>
          <a:bodyPr wrap="square" rtlCol="0">
            <a:spAutoFit/>
          </a:bodyPr>
          <a:lstStyle/>
          <a:p>
            <a:pPr algn="ctr"/>
            <a:r>
              <a:rPr lang="en-CA" sz="4000" b="1" dirty="0">
                <a:solidFill>
                  <a:srgbClr val="9A4E15"/>
                </a:solidFill>
              </a:rPr>
              <a:t>The VERY, VERY GOOD NEWS</a:t>
            </a:r>
          </a:p>
          <a:p>
            <a:r>
              <a:rPr lang="en-CA" dirty="0"/>
              <a:t> </a:t>
            </a:r>
          </a:p>
          <a:p>
            <a:endParaRPr lang="en-CA" sz="3200" dirty="0"/>
          </a:p>
          <a:p>
            <a:pPr marL="457200" indent="-457200">
              <a:buFont typeface="Arial" panose="020B0604020202020204" pitchFamily="34" charset="0"/>
              <a:buChar char="•"/>
            </a:pPr>
            <a:r>
              <a:rPr lang="en-CA" sz="2800" dirty="0"/>
              <a:t>The Power/Influence of Negative PFP Programming can be significantly Reduced as a result of becoming more Mindful/Conscious.</a:t>
            </a:r>
          </a:p>
          <a:p>
            <a:pPr marL="457200" indent="-457200"/>
            <a:endParaRPr lang="en-CA" sz="2800" dirty="0"/>
          </a:p>
          <a:p>
            <a:pPr marL="457200" indent="-457200">
              <a:buFont typeface="Arial" panose="020B0604020202020204" pitchFamily="34" charset="0"/>
              <a:buChar char="•"/>
            </a:pPr>
            <a:r>
              <a:rPr lang="en-CA" sz="2800" dirty="0"/>
              <a:t>Mindfulness actually rewires the Brain's ‘Live’ Drive Modules like the Medial Prefrontal Cortex to give 5 ways to Prevent and Eliminate Emotional Hijacks and enhance our capacity to make better choices.</a:t>
            </a:r>
          </a:p>
          <a:p>
            <a:endParaRPr lang="en-CA" dirty="0"/>
          </a:p>
        </p:txBody>
      </p:sp>
      <p:sp>
        <p:nvSpPr>
          <p:cNvPr id="5" name="Slide Number Placeholder 4"/>
          <p:cNvSpPr>
            <a:spLocks noGrp="1"/>
          </p:cNvSpPr>
          <p:nvPr>
            <p:ph type="sldNum" sz="quarter" idx="12"/>
          </p:nvPr>
        </p:nvSpPr>
        <p:spPr/>
        <p:txBody>
          <a:bodyPr/>
          <a:lstStyle/>
          <a:p>
            <a:fld id="{AFE74BE6-3F01-4C25-9B60-2EB5994FEE56}" type="slidenum">
              <a:rPr lang="en-CA" sz="1400" smtClean="0"/>
              <a:pPr/>
              <a:t>59</a:t>
            </a:fld>
            <a:endParaRPr lang="en-CA" sz="1400" dirty="0"/>
          </a:p>
        </p:txBody>
      </p:sp>
    </p:spTree>
    <p:extLst>
      <p:ext uri="{BB962C8B-B14F-4D97-AF65-F5344CB8AC3E}">
        <p14:creationId xmlns:p14="http://schemas.microsoft.com/office/powerpoint/2010/main" val="1130412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589" y="0"/>
            <a:ext cx="12188826"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4" name="Slide Number Placeholder 1"/>
          <p:cNvSpPr txBox="1">
            <a:spLocks/>
          </p:cNvSpPr>
          <p:nvPr/>
        </p:nvSpPr>
        <p:spPr>
          <a:xfrm>
            <a:off x="10973435" y="6356352"/>
            <a:ext cx="38263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0540" y="5241848"/>
            <a:ext cx="1501068" cy="1116155"/>
          </a:xfrm>
          <a:prstGeom prst="rect">
            <a:avLst/>
          </a:prstGeom>
        </p:spPr>
      </p:pic>
      <p:sp>
        <p:nvSpPr>
          <p:cNvPr id="2" name="TextBox 1"/>
          <p:cNvSpPr txBox="1"/>
          <p:nvPr/>
        </p:nvSpPr>
        <p:spPr>
          <a:xfrm>
            <a:off x="532677" y="1362830"/>
            <a:ext cx="11050439" cy="48936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dirty="0">
                <a:ln>
                  <a:noFill/>
                </a:ln>
                <a:solidFill>
                  <a:srgbClr val="9A4E28"/>
                </a:solidFill>
                <a:effectLst/>
                <a:uLnTx/>
                <a:uFillTx/>
                <a:latin typeface="Calibri" panose="020F0502020204030204"/>
                <a:ea typeface="+mn-ea"/>
                <a:cs typeface="+mn-cs"/>
              </a:rPr>
              <a:t>Let’s start by reminding you of the human predicament, that  most everyone struggles with unless we personally and intra</a:t>
            </a:r>
            <a:r>
              <a:rPr lang="en-CA" sz="2400" b="1" dirty="0">
                <a:solidFill>
                  <a:srgbClr val="9A4E28"/>
                </a:solidFill>
                <a:latin typeface="Calibri" panose="020F0502020204030204"/>
              </a:rPr>
              <a:t>personally</a:t>
            </a:r>
            <a:r>
              <a:rPr kumimoji="0" lang="en-CA" sz="2400" b="1" i="0" u="none" strike="noStrike" kern="1200" cap="none" spc="0" normalizeH="0" baseline="0" noProof="0" dirty="0">
                <a:ln>
                  <a:noFill/>
                </a:ln>
                <a:solidFill>
                  <a:srgbClr val="9A4E28"/>
                </a:solidFill>
                <a:effectLst/>
                <a:uLnTx/>
                <a:uFillTx/>
                <a:latin typeface="Calibri" panose="020F0502020204030204"/>
                <a:ea typeface="+mn-ea"/>
                <a:cs typeface="+mn-cs"/>
              </a:rPr>
              <a:t> develop, e.g. becom</a:t>
            </a:r>
            <a:r>
              <a:rPr lang="en-CA" sz="2400" b="1" dirty="0">
                <a:solidFill>
                  <a:srgbClr val="9A4E28"/>
                </a:solidFill>
                <a:latin typeface="Calibri" panose="020F0502020204030204"/>
              </a:rPr>
              <a:t>e more emotionally self-regulated and conscious.</a:t>
            </a:r>
            <a:endParaRPr kumimoji="0" lang="en-CA" sz="2400" b="1" i="0" u="none" strike="noStrike" kern="1200" cap="none" spc="0" normalizeH="0" baseline="0" noProof="0" dirty="0">
              <a:ln>
                <a:noFill/>
              </a:ln>
              <a:solidFill>
                <a:srgbClr val="9A4E28"/>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2400" b="1" i="0" u="none" strike="noStrike" kern="1200" cap="none" spc="0" normalizeH="0" baseline="0" noProof="0" dirty="0">
              <a:ln>
                <a:noFill/>
              </a:ln>
              <a:solidFill>
                <a:srgbClr val="9A4E28"/>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2400" b="1" i="0" u="none" strike="noStrike" kern="1200" cap="none" spc="0" normalizeH="0" baseline="0" noProof="0" dirty="0">
                <a:ln>
                  <a:noFill/>
                </a:ln>
                <a:solidFill>
                  <a:prstClr val="black"/>
                </a:solidFill>
                <a:effectLst/>
                <a:uLnTx/>
                <a:uFillTx/>
                <a:latin typeface="Calibri" panose="020F0502020204030204"/>
                <a:ea typeface="+mn-ea"/>
                <a:cs typeface="+mn-cs"/>
              </a:rPr>
              <a:t>We worry about a concern that we have done all we can do to correct, but something won’t let us stop worrying.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CA"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2400" b="1" i="0" u="none" strike="noStrike" kern="1200" cap="none" spc="0" normalizeH="0" baseline="0" noProof="0" dirty="0">
                <a:ln>
                  <a:noFill/>
                </a:ln>
                <a:solidFill>
                  <a:prstClr val="black"/>
                </a:solidFill>
                <a:effectLst/>
                <a:uLnTx/>
                <a:uFillTx/>
                <a:latin typeface="Calibri" panose="020F0502020204030204"/>
                <a:ea typeface="+mn-ea"/>
                <a:cs typeface="+mn-cs"/>
              </a:rPr>
              <a:t>We can’t stop being angry or fearful, when we want to.</a:t>
            </a: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CA"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2400" b="1" i="0" u="none" strike="noStrike" kern="1200" cap="none" spc="0" normalizeH="0" baseline="0" noProof="0" dirty="0">
                <a:ln>
                  <a:noFill/>
                </a:ln>
                <a:solidFill>
                  <a:prstClr val="black"/>
                </a:solidFill>
                <a:effectLst/>
                <a:uLnTx/>
                <a:uFillTx/>
                <a:latin typeface="Calibri" panose="020F0502020204030204"/>
                <a:ea typeface="+mn-ea"/>
                <a:cs typeface="+mn-cs"/>
              </a:rPr>
              <a:t>We get pulled into harmful power struggles but can’t stop them from escalating.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2400" b="1" i="0" u="none" strike="noStrike" kern="1200" cap="none" spc="0" normalizeH="0" baseline="0" noProof="0" dirty="0">
                <a:ln>
                  <a:noFill/>
                </a:ln>
                <a:solidFill>
                  <a:prstClr val="black"/>
                </a:solidFill>
                <a:effectLst/>
                <a:uLnTx/>
                <a:uFillTx/>
                <a:latin typeface="Calibri" panose="020F0502020204030204"/>
                <a:ea typeface="+mn-ea"/>
                <a:cs typeface="+mn-cs"/>
              </a:rPr>
              <a:t>We are unable to forgive someone, even when we want to and know that </a:t>
            </a:r>
            <a:br>
              <a:rPr kumimoji="0" lang="en-CA" sz="24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CA" sz="2400" b="1" i="0" u="none" strike="noStrike" kern="1200" cap="none" spc="0" normalizeH="0" baseline="0" noProof="0" dirty="0">
                <a:ln>
                  <a:noFill/>
                </a:ln>
                <a:solidFill>
                  <a:prstClr val="black"/>
                </a:solidFill>
                <a:effectLst/>
                <a:uLnTx/>
                <a:uFillTx/>
                <a:latin typeface="Calibri" panose="020F0502020204030204"/>
                <a:ea typeface="+mn-ea"/>
                <a:cs typeface="+mn-cs"/>
              </a:rPr>
              <a:t>it would be helpful to forgive.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0713" y="397765"/>
            <a:ext cx="1330581" cy="708976"/>
          </a:xfrm>
          <a:prstGeom prst="rect">
            <a:avLst/>
          </a:prstGeom>
        </p:spPr>
      </p:pic>
      <p:sp>
        <p:nvSpPr>
          <p:cNvPr id="3" name="Slide Number Placeholder 2">
            <a:extLst>
              <a:ext uri="{FF2B5EF4-FFF2-40B4-BE49-F238E27FC236}">
                <a16:creationId xmlns:a16="http://schemas.microsoft.com/office/drawing/2014/main" id="{1ABC102D-E426-A2CF-9610-051C76DB7531}"/>
              </a:ext>
            </a:extLst>
          </p:cNvPr>
          <p:cNvSpPr>
            <a:spLocks noGrp="1"/>
          </p:cNvSpPr>
          <p:nvPr>
            <p:ph type="sldNum" sz="quarter" idx="12"/>
          </p:nvPr>
        </p:nvSpPr>
        <p:spPr/>
        <p:txBody>
          <a:bodyPr/>
          <a:lstStyle/>
          <a:p>
            <a:fld id="{B563EBFD-E007-4B56-AE65-B08DF8A9ED60}" type="slidenum">
              <a:rPr lang="en-CA" sz="1400" smtClean="0"/>
              <a:t>6</a:t>
            </a:fld>
            <a:endParaRPr lang="en-CA" sz="1400" dirty="0"/>
          </a:p>
        </p:txBody>
      </p:sp>
    </p:spTree>
    <p:extLst>
      <p:ext uri="{BB962C8B-B14F-4D97-AF65-F5344CB8AC3E}">
        <p14:creationId xmlns:p14="http://schemas.microsoft.com/office/powerpoint/2010/main" val="4193195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6401" y="973836"/>
            <a:ext cx="8982074" cy="4910328"/>
          </a:xfrm>
          <a:prstGeom prst="rect">
            <a:avLst/>
          </a:prstGeom>
        </p:spPr>
      </p:pic>
      <p:sp>
        <p:nvSpPr>
          <p:cNvPr id="4" name="TextBox 3"/>
          <p:cNvSpPr txBox="1"/>
          <p:nvPr/>
        </p:nvSpPr>
        <p:spPr>
          <a:xfrm>
            <a:off x="335902" y="1326691"/>
            <a:ext cx="11523306" cy="1938992"/>
          </a:xfrm>
          <a:prstGeom prst="rect">
            <a:avLst/>
          </a:prstGeom>
          <a:noFill/>
          <a:ln>
            <a:noFill/>
          </a:ln>
          <a:effectLst/>
        </p:spPr>
        <p:txBody>
          <a:bodyPr wrap="square" rtlCol="0">
            <a:spAutoFit/>
          </a:bodyPr>
          <a:lstStyle/>
          <a:p>
            <a:pPr algn="ctr"/>
            <a:r>
              <a:rPr lang="en-CA" sz="6000" b="1" i="1" dirty="0">
                <a:solidFill>
                  <a:srgbClr val="9A4E15"/>
                </a:solidFill>
                <a:effectLst>
                  <a:innerShdw blurRad="63500" dist="50800">
                    <a:prstClr val="black">
                      <a:alpha val="50000"/>
                    </a:prstClr>
                  </a:innerShdw>
                </a:effectLst>
                <a:latin typeface="Arial Black" panose="020B0A04020102020204" pitchFamily="34" charset="0"/>
              </a:rPr>
              <a:t>B-FIT </a:t>
            </a:r>
          </a:p>
          <a:p>
            <a:pPr algn="ctr"/>
            <a:r>
              <a:rPr lang="en-CA" sz="6000" b="1" i="1" dirty="0">
                <a:solidFill>
                  <a:srgbClr val="9A4E15"/>
                </a:solidFill>
                <a:effectLst>
                  <a:innerShdw blurRad="63500" dist="50800">
                    <a:prstClr val="black">
                      <a:alpha val="50000"/>
                    </a:prstClr>
                  </a:innerShdw>
                </a:effectLst>
                <a:latin typeface="Arial Black" panose="020B0A04020102020204" pitchFamily="34" charset="0"/>
              </a:rPr>
              <a:t>MINDFULNESS</a:t>
            </a:r>
            <a:endParaRPr lang="en-CA" dirty="0">
              <a:solidFill>
                <a:srgbClr val="827D0D"/>
              </a:solidFill>
              <a:effectLst>
                <a:innerShdw blurRad="63500" dist="50800">
                  <a:prstClr val="black">
                    <a:alpha val="50000"/>
                  </a:prstClr>
                </a:innerShdw>
              </a:effectLst>
            </a:endParaRPr>
          </a:p>
        </p:txBody>
      </p:sp>
      <p:sp>
        <p:nvSpPr>
          <p:cNvPr id="3" name="TextBox 2"/>
          <p:cNvSpPr txBox="1"/>
          <p:nvPr/>
        </p:nvSpPr>
        <p:spPr>
          <a:xfrm>
            <a:off x="1052945" y="3103431"/>
            <a:ext cx="10095346" cy="1200329"/>
          </a:xfrm>
          <a:prstGeom prst="rect">
            <a:avLst/>
          </a:prstGeom>
          <a:noFill/>
        </p:spPr>
        <p:txBody>
          <a:bodyPr wrap="square" rtlCol="0">
            <a:spAutoFit/>
          </a:bodyPr>
          <a:lstStyle/>
          <a:p>
            <a:pPr algn="ctr"/>
            <a:r>
              <a:rPr lang="en-CA" sz="7200" dirty="0">
                <a:latin typeface="Vivaldi" panose="03020602050506090804" pitchFamily="66" charset="0"/>
              </a:rPr>
              <a:t>it’s not what you think</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9803" y="5070396"/>
            <a:ext cx="1500872" cy="1116155"/>
          </a:xfrm>
          <a:prstGeom prst="rect">
            <a:avLst/>
          </a:prstGeom>
        </p:spPr>
      </p:pic>
      <p:sp>
        <p:nvSpPr>
          <p:cNvPr id="8" name="Slide Number Placeholder 4"/>
          <p:cNvSpPr>
            <a:spLocks noGrp="1"/>
          </p:cNvSpPr>
          <p:nvPr>
            <p:ph type="sldNum" sz="quarter" idx="12"/>
          </p:nvPr>
        </p:nvSpPr>
        <p:spPr>
          <a:xfrm>
            <a:off x="8610600" y="6356350"/>
            <a:ext cx="2743200" cy="365125"/>
          </a:xfrm>
        </p:spPr>
        <p:txBody>
          <a:bodyPr/>
          <a:lstStyle/>
          <a:p>
            <a:fld id="{AFE74BE6-3F01-4C25-9B60-2EB5994FEE56}" type="slidenum">
              <a:rPr lang="en-CA" sz="1400" smtClean="0"/>
              <a:pPr/>
              <a:t>60</a:t>
            </a:fld>
            <a:endParaRPr lang="en-CA" sz="1400" dirty="0"/>
          </a:p>
        </p:txBody>
      </p:sp>
    </p:spTree>
    <p:extLst>
      <p:ext uri="{BB962C8B-B14F-4D97-AF65-F5344CB8AC3E}">
        <p14:creationId xmlns:p14="http://schemas.microsoft.com/office/powerpoint/2010/main" val="9184948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844808" y="1431942"/>
            <a:ext cx="10804849" cy="2677656"/>
          </a:xfrm>
          <a:prstGeom prst="rect">
            <a:avLst/>
          </a:prstGeom>
          <a:noFill/>
        </p:spPr>
        <p:txBody>
          <a:bodyPr wrap="square" rtlCol="0">
            <a:spAutoFit/>
          </a:bodyPr>
          <a:lstStyle/>
          <a:p>
            <a:pPr algn="ctr"/>
            <a:endParaRPr lang="en-US" sz="4000" b="1" dirty="0">
              <a:ln w="12700">
                <a:noFill/>
              </a:ln>
              <a:latin typeface="Arial Black" panose="020B0A04020102020204" pitchFamily="34" charset="0"/>
            </a:endParaRPr>
          </a:p>
          <a:p>
            <a:pPr algn="ctr"/>
            <a:r>
              <a:rPr lang="en-US" sz="8800" b="1" dirty="0">
                <a:ln w="12700">
                  <a:noFill/>
                </a:ln>
                <a:latin typeface="Freestyle Script" pitchFamily="66" charset="0"/>
              </a:rPr>
              <a:t>Write Your Signature</a:t>
            </a:r>
            <a:endParaRPr lang="en-CA" sz="8800" b="1" dirty="0">
              <a:latin typeface="Freestyle Script" pitchFamily="66" charset="0"/>
            </a:endParaRPr>
          </a:p>
          <a:p>
            <a:pPr algn="ctr"/>
            <a:endParaRPr lang="en-CA" sz="4000" b="1" dirty="0">
              <a:latin typeface="Arial Black" panose="020B0A0402010202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65868"/>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pPr/>
              <a:t>61</a:t>
            </a:fld>
            <a:endParaRPr lang="en-CA" sz="1400" dirty="0"/>
          </a:p>
        </p:txBody>
      </p:sp>
    </p:spTree>
    <p:extLst>
      <p:ext uri="{BB962C8B-B14F-4D97-AF65-F5344CB8AC3E}">
        <p14:creationId xmlns:p14="http://schemas.microsoft.com/office/powerpoint/2010/main" val="59642657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8762" y="1831188"/>
            <a:ext cx="8581974" cy="4773921"/>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18757" y="268208"/>
            <a:ext cx="7954485" cy="685896"/>
          </a:xfrm>
          <a:prstGeom prst="rect">
            <a:avLst/>
          </a:prstGeom>
        </p:spPr>
      </p:pic>
      <p:sp>
        <p:nvSpPr>
          <p:cNvPr id="4" name="TextBox 3"/>
          <p:cNvSpPr txBox="1"/>
          <p:nvPr/>
        </p:nvSpPr>
        <p:spPr>
          <a:xfrm>
            <a:off x="1694667" y="1082351"/>
            <a:ext cx="8994201" cy="523220"/>
          </a:xfrm>
          <a:prstGeom prst="rect">
            <a:avLst/>
          </a:prstGeom>
          <a:noFill/>
        </p:spPr>
        <p:txBody>
          <a:bodyPr wrap="square" rtlCol="0">
            <a:spAutoFit/>
          </a:bodyPr>
          <a:lstStyle/>
          <a:p>
            <a:r>
              <a:rPr lang="en-US" sz="2800" b="1" dirty="0">
                <a:latin typeface="Arial Black" panose="020B0A04020102020204" pitchFamily="34" charset="0"/>
              </a:rPr>
              <a:t>Being Ahh-llowing* of and Paying Attention:</a:t>
            </a:r>
            <a:endParaRPr lang="en-CA" sz="2800" b="1" dirty="0">
              <a:latin typeface="Arial Black" panose="020B0A04020102020204" pitchFamily="34" charset="0"/>
            </a:endParaRP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02865" y="2542790"/>
            <a:ext cx="1524213" cy="1343212"/>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08528" y="2584092"/>
            <a:ext cx="1762371" cy="1409897"/>
          </a:xfrm>
          <a:prstGeom prst="rect">
            <a:avLst/>
          </a:prstGeom>
        </p:spPr>
      </p:pic>
      <p:sp>
        <p:nvSpPr>
          <p:cNvPr id="16" name="TextBox 15"/>
          <p:cNvSpPr txBox="1"/>
          <p:nvPr/>
        </p:nvSpPr>
        <p:spPr>
          <a:xfrm>
            <a:off x="1342768" y="4212814"/>
            <a:ext cx="4852086" cy="261610"/>
          </a:xfrm>
          <a:prstGeom prst="rect">
            <a:avLst/>
          </a:prstGeom>
          <a:noFill/>
        </p:spPr>
        <p:txBody>
          <a:bodyPr wrap="square" rtlCol="0">
            <a:spAutoFit/>
          </a:bodyPr>
          <a:lstStyle/>
          <a:p>
            <a:pPr algn="ctr"/>
            <a:r>
              <a:rPr lang="en-CA" sz="1100" dirty="0">
                <a:solidFill>
                  <a:schemeClr val="bg1"/>
                </a:solidFill>
                <a:latin typeface="Arial Black" panose="020B0A04020102020204" pitchFamily="34" charset="0"/>
              </a:rPr>
              <a:t>TO HOW SENSES ARE PERCEIVING WHAT IS HAPPENING</a:t>
            </a:r>
          </a:p>
        </p:txBody>
      </p:sp>
      <p:pic>
        <p:nvPicPr>
          <p:cNvPr id="19" name="Picture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74081" y="4728117"/>
            <a:ext cx="924054" cy="219106"/>
          </a:xfrm>
          <a:prstGeom prst="rect">
            <a:avLst/>
          </a:prstGeom>
        </p:spPr>
      </p:pic>
      <p:pic>
        <p:nvPicPr>
          <p:cNvPr id="21" name="Picture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58887" y="4752831"/>
            <a:ext cx="1428949" cy="219106"/>
          </a:xfrm>
          <a:prstGeom prst="rect">
            <a:avLst/>
          </a:prstGeom>
        </p:spPr>
      </p:pic>
      <p:sp>
        <p:nvSpPr>
          <p:cNvPr id="2" name="TextBox 1"/>
          <p:cNvSpPr txBox="1"/>
          <p:nvPr/>
        </p:nvSpPr>
        <p:spPr>
          <a:xfrm>
            <a:off x="7827581" y="4523784"/>
            <a:ext cx="3673364" cy="1661993"/>
          </a:xfrm>
          <a:prstGeom prst="rect">
            <a:avLst/>
          </a:prstGeom>
          <a:noFill/>
        </p:spPr>
        <p:txBody>
          <a:bodyPr wrap="square" rtlCol="0">
            <a:spAutoFit/>
          </a:bodyPr>
          <a:lstStyle/>
          <a:p>
            <a:r>
              <a:rPr lang="en-US" sz="1500" b="1" dirty="0"/>
              <a:t>*Ahh-llowing is to be subjectively/internally accepting of what B-FIT is doing moment by moment. It starts as an intended ‘let it be’ attitude of one’s inner world with a simultaneous passionate commitment to change objective/outside reality as useful.</a:t>
            </a:r>
            <a:endParaRPr lang="en-CA" sz="1500" b="1" dirty="0"/>
          </a:p>
          <a:p>
            <a:endParaRPr lang="en-CA" sz="1200" dirty="0"/>
          </a:p>
        </p:txBody>
      </p:sp>
      <p:sp>
        <p:nvSpPr>
          <p:cNvPr id="5" name="TextBox 4"/>
          <p:cNvSpPr txBox="1"/>
          <p:nvPr/>
        </p:nvSpPr>
        <p:spPr>
          <a:xfrm>
            <a:off x="6147556" y="1816847"/>
            <a:ext cx="3221421" cy="2908489"/>
          </a:xfrm>
          <a:prstGeom prst="rect">
            <a:avLst/>
          </a:prstGeom>
          <a:noFill/>
        </p:spPr>
        <p:txBody>
          <a:bodyPr wrap="square" rtlCol="0">
            <a:spAutoFit/>
          </a:bodyPr>
          <a:lstStyle/>
          <a:p>
            <a:r>
              <a:rPr lang="en-US" b="1" dirty="0"/>
              <a:t>Practical Outcomes Guaranteed</a:t>
            </a:r>
          </a:p>
          <a:p>
            <a:r>
              <a:rPr lang="en-US" sz="1500" b="1" dirty="0"/>
              <a:t>•</a:t>
            </a:r>
            <a:r>
              <a:rPr lang="en-US" sz="1500" dirty="0"/>
              <a:t> </a:t>
            </a:r>
            <a:r>
              <a:rPr lang="en-US" sz="1500" b="1" dirty="0"/>
              <a:t>fewer emotional hijacks, </a:t>
            </a:r>
          </a:p>
          <a:p>
            <a:r>
              <a:rPr lang="en-US" sz="1500" b="1" dirty="0"/>
              <a:t>   less intense and quicker recovery</a:t>
            </a:r>
          </a:p>
          <a:p>
            <a:r>
              <a:rPr lang="en-US" sz="1500" b="1" dirty="0"/>
              <a:t>• more experiences of happiness, </a:t>
            </a:r>
          </a:p>
          <a:p>
            <a:r>
              <a:rPr lang="en-US" sz="1500" b="1" dirty="0"/>
              <a:t>   more intense, last longer</a:t>
            </a:r>
          </a:p>
          <a:p>
            <a:r>
              <a:rPr lang="en-US" sz="1500" b="1" dirty="0"/>
              <a:t>• measurable growth of </a:t>
            </a:r>
          </a:p>
          <a:p>
            <a:r>
              <a:rPr lang="en-US" sz="1500" b="1" dirty="0"/>
              <a:t>   unconditional compassion</a:t>
            </a:r>
          </a:p>
          <a:p>
            <a:r>
              <a:rPr lang="en-US" sz="1500" b="1" dirty="0"/>
              <a:t>• </a:t>
            </a:r>
            <a:r>
              <a:rPr lang="en-CA" sz="1500" b="1" dirty="0"/>
              <a:t>increased intentional skills</a:t>
            </a:r>
          </a:p>
          <a:p>
            <a:r>
              <a:rPr lang="en-US" sz="1500" b="1" dirty="0"/>
              <a:t>• </a:t>
            </a:r>
            <a:r>
              <a:rPr lang="en-CA" sz="1500" b="1" dirty="0"/>
              <a:t>increased entrainment </a:t>
            </a:r>
          </a:p>
          <a:p>
            <a:r>
              <a:rPr lang="en-CA" sz="1500" b="1" dirty="0"/>
              <a:t>   skills</a:t>
            </a:r>
          </a:p>
          <a:p>
            <a:endParaRPr lang="en-CA" sz="1500" dirty="0"/>
          </a:p>
          <a:p>
            <a:endParaRPr lang="en-CA" sz="1500" dirty="0"/>
          </a:p>
        </p:txBody>
      </p:sp>
      <p:sp>
        <p:nvSpPr>
          <p:cNvPr id="6" name="TextBox 5"/>
          <p:cNvSpPr txBox="1"/>
          <p:nvPr/>
        </p:nvSpPr>
        <p:spPr>
          <a:xfrm>
            <a:off x="2764971" y="5793828"/>
            <a:ext cx="2216932" cy="461665"/>
          </a:xfrm>
          <a:prstGeom prst="rect">
            <a:avLst/>
          </a:prstGeom>
          <a:noFill/>
        </p:spPr>
        <p:txBody>
          <a:bodyPr wrap="square" rtlCol="0">
            <a:spAutoFit/>
          </a:bodyPr>
          <a:lstStyle/>
          <a:p>
            <a:r>
              <a:rPr lang="en-CA" sz="2400" dirty="0">
                <a:solidFill>
                  <a:srgbClr val="7030A0"/>
                </a:solidFill>
                <a:latin typeface="Arial Black" panose="020B0A04020102020204" pitchFamily="34" charset="0"/>
              </a:rPr>
              <a:t>THOUGHTS</a:t>
            </a:r>
          </a:p>
        </p:txBody>
      </p:sp>
      <p:sp>
        <p:nvSpPr>
          <p:cNvPr id="13" name="Slide Number Placeholder 12"/>
          <p:cNvSpPr>
            <a:spLocks noGrp="1"/>
          </p:cNvSpPr>
          <p:nvPr>
            <p:ph type="sldNum" sz="quarter" idx="12"/>
          </p:nvPr>
        </p:nvSpPr>
        <p:spPr/>
        <p:txBody>
          <a:bodyPr/>
          <a:lstStyle/>
          <a:p>
            <a:fld id="{AFE74BE6-3F01-4C25-9B60-2EB5994FEE56}" type="slidenum">
              <a:rPr lang="en-CA" sz="1400" smtClean="0"/>
              <a:pPr/>
              <a:t>62</a:t>
            </a:fld>
            <a:endParaRPr lang="en-CA" sz="1400" dirty="0"/>
          </a:p>
        </p:txBody>
      </p:sp>
    </p:spTree>
    <p:extLst>
      <p:ext uri="{BB962C8B-B14F-4D97-AF65-F5344CB8AC3E}">
        <p14:creationId xmlns:p14="http://schemas.microsoft.com/office/powerpoint/2010/main" val="2554198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296057" y="1064460"/>
            <a:ext cx="9868789" cy="1754326"/>
          </a:xfrm>
          <a:prstGeom prst="rect">
            <a:avLst/>
          </a:prstGeom>
          <a:noFill/>
          <a:ln>
            <a:noFill/>
          </a:ln>
          <a:effectLst/>
        </p:spPr>
        <p:txBody>
          <a:bodyPr wrap="square" rtlCol="0">
            <a:spAutoFit/>
          </a:bodyPr>
          <a:lstStyle/>
          <a:p>
            <a:pPr lvl="0" algn="just"/>
            <a:r>
              <a:rPr lang="en-CA" sz="3600" dirty="0">
                <a:latin typeface="Arial Narrow" panose="020B0606020202030204" pitchFamily="34" charset="0"/>
              </a:rPr>
              <a:t>The Mindfulness microscope reveals a more complete and accurate experience of one’s B-FIT senses, perceptions and misperceptions.</a:t>
            </a:r>
            <a:endParaRPr lang="en-CA" sz="3600" dirty="0">
              <a:solidFill>
                <a:srgbClr val="9A4E15"/>
              </a:solidFill>
              <a:latin typeface="Arial Narrow" panose="020B0606020202030204" pitchFamily="34" charset="0"/>
            </a:endParaRPr>
          </a:p>
        </p:txBody>
      </p:sp>
      <p:pic>
        <p:nvPicPr>
          <p:cNvPr id="5122" name="Picture 2" descr="http://www.epa.gov/owow/watershed/weather/microscope.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80454" y="2765501"/>
            <a:ext cx="2318531" cy="327877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745" y="5123337"/>
            <a:ext cx="1500872" cy="1116155"/>
          </a:xfrm>
          <a:prstGeom prst="rect">
            <a:avLst/>
          </a:prstGeom>
        </p:spPr>
      </p:pic>
      <p:sp>
        <p:nvSpPr>
          <p:cNvPr id="9" name="TextBox 8"/>
          <p:cNvSpPr txBox="1"/>
          <p:nvPr/>
        </p:nvSpPr>
        <p:spPr>
          <a:xfrm>
            <a:off x="3509798" y="415560"/>
            <a:ext cx="4964684" cy="584775"/>
          </a:xfrm>
          <a:prstGeom prst="rect">
            <a:avLst/>
          </a:prstGeom>
          <a:solidFill>
            <a:srgbClr val="F7DAC5"/>
          </a:solidFill>
          <a:scene3d>
            <a:camera prst="orthographicFront"/>
            <a:lightRig rig="threePt" dir="t"/>
          </a:scene3d>
          <a:sp3d>
            <a:bevelT/>
          </a:sp3d>
        </p:spPr>
        <p:txBody>
          <a:bodyPr wrap="square" rtlCol="0">
            <a:spAutoFit/>
          </a:bodyPr>
          <a:lstStyle/>
          <a:p>
            <a:pPr algn="ctr"/>
            <a:r>
              <a:rPr lang="en-CA" sz="3200" dirty="0"/>
              <a:t>Looking with greater clarity</a:t>
            </a:r>
          </a:p>
        </p:txBody>
      </p:sp>
      <p:sp>
        <p:nvSpPr>
          <p:cNvPr id="8" name="Slide Number Placeholder 7"/>
          <p:cNvSpPr>
            <a:spLocks noGrp="1"/>
          </p:cNvSpPr>
          <p:nvPr>
            <p:ph type="sldNum" sz="quarter" idx="12"/>
          </p:nvPr>
        </p:nvSpPr>
        <p:spPr/>
        <p:txBody>
          <a:bodyPr/>
          <a:lstStyle/>
          <a:p>
            <a:fld id="{AFE74BE6-3F01-4C25-9B60-2EB5994FEE56}" type="slidenum">
              <a:rPr lang="en-CA" sz="1400" smtClean="0"/>
              <a:pPr/>
              <a:t>63</a:t>
            </a:fld>
            <a:endParaRPr lang="en-CA" sz="1400" dirty="0"/>
          </a:p>
        </p:txBody>
      </p:sp>
      <p:sp>
        <p:nvSpPr>
          <p:cNvPr id="10" name="TextBox 6"/>
          <p:cNvSpPr txBox="1"/>
          <p:nvPr/>
        </p:nvSpPr>
        <p:spPr>
          <a:xfrm>
            <a:off x="2362199" y="6074565"/>
            <a:ext cx="7439025" cy="523220"/>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2800" b="1" i="1" dirty="0">
                <a:latin typeface="Arial Narrow" panose="020B0606020202030204" pitchFamily="34" charset="0"/>
              </a:rPr>
              <a:t>Complete the B-FIT Mindful Exercise </a:t>
            </a:r>
          </a:p>
        </p:txBody>
      </p:sp>
    </p:spTree>
    <p:extLst>
      <p:ext uri="{BB962C8B-B14F-4D97-AF65-F5344CB8AC3E}">
        <p14:creationId xmlns:p14="http://schemas.microsoft.com/office/powerpoint/2010/main" val="1596070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235034" y="501408"/>
            <a:ext cx="9440883" cy="707886"/>
          </a:xfrm>
          <a:prstGeom prst="rect">
            <a:avLst/>
          </a:prstGeom>
          <a:noFill/>
        </p:spPr>
        <p:txBody>
          <a:bodyPr wrap="square" rtlCol="0">
            <a:spAutoFit/>
          </a:bodyPr>
          <a:lstStyle/>
          <a:p>
            <a:pPr algn="ctr"/>
            <a:r>
              <a:rPr lang="en-CA" sz="4000" b="1" dirty="0">
                <a:solidFill>
                  <a:srgbClr val="9A4E15"/>
                </a:solidFill>
              </a:rPr>
              <a:t>Mindfulness Exercise Debrief</a:t>
            </a:r>
            <a:endParaRPr lang="en-CA" sz="4000" dirty="0">
              <a:solidFill>
                <a:srgbClr val="9A4E15"/>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77113" y="5240296"/>
            <a:ext cx="1500872" cy="1116155"/>
          </a:xfrm>
          <a:prstGeom prst="rect">
            <a:avLst/>
          </a:prstGeom>
        </p:spPr>
      </p:pic>
      <p:sp>
        <p:nvSpPr>
          <p:cNvPr id="5" name="TextBox 4"/>
          <p:cNvSpPr txBox="1"/>
          <p:nvPr/>
        </p:nvSpPr>
        <p:spPr>
          <a:xfrm>
            <a:off x="1104901" y="1467441"/>
            <a:ext cx="9367206" cy="5078313"/>
          </a:xfrm>
          <a:prstGeom prst="rect">
            <a:avLst/>
          </a:prstGeom>
          <a:noFill/>
          <a:ln>
            <a:noFill/>
          </a:ln>
          <a:effectLst/>
        </p:spPr>
        <p:txBody>
          <a:bodyPr wrap="square" rtlCol="0">
            <a:spAutoFit/>
          </a:bodyPr>
          <a:lstStyle/>
          <a:p>
            <a:pPr marL="342900" indent="-342900">
              <a:buFont typeface="Arial" panose="020B0604020202020204" pitchFamily="34" charset="0"/>
              <a:buChar char="•"/>
            </a:pPr>
            <a:r>
              <a:rPr lang="en-CA" sz="2400" dirty="0">
                <a:latin typeface="Arial Narrow" panose="020B0606020202030204" pitchFamily="34" charset="0"/>
              </a:rPr>
              <a:t>What was your Predominant Experience of Thinking - Image or Talk?  Conclusion? You are not your thoughts or feelings.</a:t>
            </a:r>
          </a:p>
          <a:p>
            <a:pPr marL="342900" indent="-342900">
              <a:buFont typeface="Arial" panose="020B0604020202020204" pitchFamily="34" charset="0"/>
              <a:buChar char="•"/>
            </a:pPr>
            <a:endParaRPr lang="en-CA" sz="2400" dirty="0">
              <a:latin typeface="Arial Narrow" panose="020B0606020202030204" pitchFamily="34" charset="0"/>
            </a:endParaRPr>
          </a:p>
          <a:p>
            <a:pPr marL="342900" indent="-342900">
              <a:buFont typeface="Arial" panose="020B0604020202020204" pitchFamily="34" charset="0"/>
              <a:buChar char="•"/>
            </a:pPr>
            <a:r>
              <a:rPr lang="en-CA" sz="2400" dirty="0">
                <a:latin typeface="Arial Narrow" panose="020B0606020202030204" pitchFamily="34" charset="0"/>
              </a:rPr>
              <a:t>What happened when you just noticed a thought?</a:t>
            </a:r>
          </a:p>
          <a:p>
            <a:pPr marL="342900" indent="-342900">
              <a:buFont typeface="Arial" panose="020B0604020202020204" pitchFamily="34" charset="0"/>
              <a:buChar char="•"/>
            </a:pPr>
            <a:endParaRPr lang="en-CA" sz="2400" dirty="0">
              <a:latin typeface="Arial Narrow" panose="020B0606020202030204" pitchFamily="34" charset="0"/>
            </a:endParaRPr>
          </a:p>
          <a:p>
            <a:pPr marL="342900" indent="-342900">
              <a:buFont typeface="Arial" panose="020B0604020202020204" pitchFamily="34" charset="0"/>
              <a:buChar char="•"/>
            </a:pPr>
            <a:r>
              <a:rPr lang="en-CA" sz="2400" dirty="0">
                <a:latin typeface="Arial Narrow" panose="020B0606020202030204" pitchFamily="34" charset="0"/>
              </a:rPr>
              <a:t>Did you feel relatively calm?  This means Set Point movement of the Parasympathetic Nervous System and Vagus Nerve activation =  Unconditional Compassion-after 25 hours some of the PNS stays turned on.</a:t>
            </a:r>
          </a:p>
          <a:p>
            <a:pPr marL="342900" indent="-342900">
              <a:buFont typeface="Arial" panose="020B0604020202020204" pitchFamily="34" charset="0"/>
              <a:buChar char="•"/>
            </a:pPr>
            <a:endParaRPr lang="en-CA" sz="2400" dirty="0">
              <a:latin typeface="Arial Narrow" panose="020B0606020202030204" pitchFamily="34" charset="0"/>
            </a:endParaRPr>
          </a:p>
          <a:p>
            <a:pPr marL="342900" indent="-342900">
              <a:buFont typeface="Arial" panose="020B0604020202020204" pitchFamily="34" charset="0"/>
              <a:buChar char="•"/>
            </a:pPr>
            <a:r>
              <a:rPr lang="en-CA" sz="2400" dirty="0">
                <a:latin typeface="Arial Narrow" panose="020B0606020202030204" pitchFamily="34" charset="0"/>
              </a:rPr>
              <a:t>Feelings – ‘There is’ versus ‘I am’.</a:t>
            </a:r>
          </a:p>
          <a:p>
            <a:pPr marL="342900" indent="-342900">
              <a:buFont typeface="Arial" panose="020B0604020202020204" pitchFamily="34" charset="0"/>
              <a:buChar char="•"/>
            </a:pPr>
            <a:endParaRPr lang="en-CA" sz="2400" dirty="0">
              <a:latin typeface="Arial Narrow" panose="020B0606020202030204" pitchFamily="34" charset="0"/>
            </a:endParaRPr>
          </a:p>
          <a:p>
            <a:r>
              <a:rPr lang="en-CA" sz="2000" dirty="0">
                <a:latin typeface="Arial Narrow" panose="020B0606020202030204" pitchFamily="34" charset="0"/>
              </a:rPr>
              <a:t>Mindfulness exercise reference </a:t>
            </a:r>
            <a:r>
              <a:rPr lang="en-CA" sz="2000" dirty="0">
                <a:latin typeface="Arial Narrow" panose="020B0606020202030204" pitchFamily="34" charset="0"/>
                <a:hlinkClick r:id="rId4"/>
              </a:rPr>
              <a:t>www.centreforconsciouscare.ca</a:t>
            </a:r>
            <a:r>
              <a:rPr lang="en-CA" sz="2000" dirty="0">
                <a:latin typeface="Arial Narrow" panose="020B0606020202030204" pitchFamily="34" charset="0"/>
              </a:rPr>
              <a:t> Audio Resources, </a:t>
            </a:r>
            <a:br>
              <a:rPr lang="en-CA" sz="2000" dirty="0">
                <a:latin typeface="Arial Narrow" panose="020B0606020202030204" pitchFamily="34" charset="0"/>
              </a:rPr>
            </a:br>
            <a:r>
              <a:rPr lang="en-CA" sz="2000" dirty="0">
                <a:latin typeface="Arial Narrow" panose="020B0606020202030204" pitchFamily="34" charset="0"/>
              </a:rPr>
              <a:t>Spotify Link ‘Stealing Happiness from Life’ – A Centre for Conscious Care</a:t>
            </a:r>
          </a:p>
          <a:p>
            <a:r>
              <a:rPr lang="en-CA" sz="2000" dirty="0">
                <a:latin typeface="Arial Narrow" panose="020B0606020202030204" pitchFamily="34" charset="0"/>
              </a:rPr>
              <a:t>Military 211</a:t>
            </a:r>
          </a:p>
        </p:txBody>
      </p:sp>
      <p:sp>
        <p:nvSpPr>
          <p:cNvPr id="6" name="Slide Number Placeholder 5"/>
          <p:cNvSpPr>
            <a:spLocks noGrp="1"/>
          </p:cNvSpPr>
          <p:nvPr>
            <p:ph type="sldNum" sz="quarter" idx="12"/>
          </p:nvPr>
        </p:nvSpPr>
        <p:spPr/>
        <p:txBody>
          <a:bodyPr/>
          <a:lstStyle/>
          <a:p>
            <a:fld id="{AFE74BE6-3F01-4C25-9B60-2EB5994FEE56}" type="slidenum">
              <a:rPr lang="en-CA" sz="1400" smtClean="0"/>
              <a:pPr/>
              <a:t>64</a:t>
            </a:fld>
            <a:endParaRPr lang="en-CA" sz="1400" dirty="0"/>
          </a:p>
        </p:txBody>
      </p:sp>
    </p:spTree>
    <p:extLst>
      <p:ext uri="{BB962C8B-B14F-4D97-AF65-F5344CB8AC3E}">
        <p14:creationId xmlns:p14="http://schemas.microsoft.com/office/powerpoint/2010/main" val="1464810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 </a:t>
            </a:r>
          </a:p>
        </p:txBody>
      </p:sp>
      <p:sp>
        <p:nvSpPr>
          <p:cNvPr id="14" name="Rectangle 13"/>
          <p:cNvSpPr/>
          <p:nvPr/>
        </p:nvSpPr>
        <p:spPr>
          <a:xfrm>
            <a:off x="866899" y="757854"/>
            <a:ext cx="10034649" cy="830997"/>
          </a:xfrm>
          <a:prstGeom prst="rect">
            <a:avLst/>
          </a:prstGeom>
          <a:solidFill>
            <a:srgbClr val="827D0D"/>
          </a:solidFill>
          <a:scene3d>
            <a:camera prst="orthographicFront"/>
            <a:lightRig rig="threePt" dir="t"/>
          </a:scene3d>
          <a:sp3d>
            <a:bevelT/>
          </a:sp3d>
        </p:spPr>
        <p:txBody>
          <a:bodyPr wrap="square" lIns="91440" tIns="45720" rIns="91440" bIns="45720">
            <a:spAutoFit/>
          </a:bodyPr>
          <a:lstStyle/>
          <a:p>
            <a:pPr algn="ctr"/>
            <a:r>
              <a:rPr lang="en-US" sz="2400" b="1" dirty="0">
                <a:solidFill>
                  <a:schemeClr val="bg1"/>
                </a:solidFill>
              </a:rPr>
              <a:t>The following 5 Ways are How We Accomplish Radical Changes                         to Nature, Nurture and Normal’s Nasty PFP Programming  </a:t>
            </a:r>
            <a:endParaRPr lang="en-CA" sz="2400" b="1" dirty="0">
              <a:solidFill>
                <a:schemeClr val="bg1"/>
              </a:solidFill>
            </a:endParaRPr>
          </a:p>
        </p:txBody>
      </p:sp>
      <p:sp>
        <p:nvSpPr>
          <p:cNvPr id="34" name="TextBox 33"/>
          <p:cNvSpPr txBox="1"/>
          <p:nvPr/>
        </p:nvSpPr>
        <p:spPr>
          <a:xfrm>
            <a:off x="90901" y="3157275"/>
            <a:ext cx="3867685" cy="400110"/>
          </a:xfrm>
          <a:prstGeom prst="rect">
            <a:avLst/>
          </a:prstGeom>
          <a:noFill/>
        </p:spPr>
        <p:txBody>
          <a:bodyPr wrap="square" rtlCol="0">
            <a:spAutoFit/>
          </a:bodyPr>
          <a:lstStyle/>
          <a:p>
            <a:pPr marL="228600" indent="-228600">
              <a:buFont typeface="+mj-lt"/>
              <a:buAutoNum type="arabicPeriod" startAt="3"/>
            </a:pPr>
            <a:endParaRPr lang="en-CA" sz="1000" dirty="0">
              <a:latin typeface="Arial Narrow" panose="020B0606020202030204" pitchFamily="34" charset="0"/>
            </a:endParaRPr>
          </a:p>
          <a:p>
            <a:pPr marL="228600" indent="-228600">
              <a:buFont typeface="+mj-lt"/>
              <a:buAutoNum type="arabicPeriod" startAt="3"/>
            </a:pPr>
            <a:endParaRPr lang="en-CA" sz="1000" dirty="0">
              <a:latin typeface="Arial Narrow" panose="020B0606020202030204" pitchFamily="34" charset="0"/>
            </a:endParaRPr>
          </a:p>
        </p:txBody>
      </p:sp>
      <p:sp>
        <p:nvSpPr>
          <p:cNvPr id="38" name="TextBox 37"/>
          <p:cNvSpPr txBox="1"/>
          <p:nvPr/>
        </p:nvSpPr>
        <p:spPr>
          <a:xfrm>
            <a:off x="947676" y="2042258"/>
            <a:ext cx="10056557" cy="1569660"/>
          </a:xfrm>
          <a:prstGeom prst="rect">
            <a:avLst/>
          </a:prstGeom>
          <a:noFill/>
        </p:spPr>
        <p:txBody>
          <a:bodyPr wrap="square" rtlCol="0">
            <a:spAutoFit/>
          </a:bodyPr>
          <a:lstStyle/>
          <a:p>
            <a:r>
              <a:rPr lang="en-CA" sz="3200" b="1" dirty="0"/>
              <a:t>B-FIT Mindfulness has been specifically designed to interrupt this authoritarian regime’s power in the following 5 ways:</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80" y="5308523"/>
            <a:ext cx="1500873" cy="1116155"/>
          </a:xfrm>
          <a:prstGeom prst="rect">
            <a:avLst/>
          </a:prstGeom>
        </p:spPr>
      </p:pic>
      <p:sp>
        <p:nvSpPr>
          <p:cNvPr id="7" name="TextBox 6"/>
          <p:cNvSpPr txBox="1"/>
          <p:nvPr/>
        </p:nvSpPr>
        <p:spPr>
          <a:xfrm>
            <a:off x="914400" y="3787932"/>
            <a:ext cx="10487025" cy="2554545"/>
          </a:xfrm>
          <a:prstGeom prst="rect">
            <a:avLst/>
          </a:prstGeom>
          <a:noFill/>
        </p:spPr>
        <p:txBody>
          <a:bodyPr wrap="square" rtlCol="0">
            <a:spAutoFit/>
          </a:bodyPr>
          <a:lstStyle/>
          <a:p>
            <a:pPr marL="457200" indent="-457200">
              <a:buFont typeface="+mj-lt"/>
              <a:buAutoNum type="arabicPeriod"/>
            </a:pPr>
            <a:r>
              <a:rPr lang="en-CA" sz="3200" b="1" dirty="0"/>
              <a:t>A reminder of being in prison:  </a:t>
            </a:r>
          </a:p>
          <a:p>
            <a:pPr marL="457200" indent="-457200"/>
            <a:r>
              <a:rPr lang="en-CA" sz="3200" b="1" dirty="0"/>
              <a:t>	</a:t>
            </a:r>
            <a:r>
              <a:rPr lang="en-CA" sz="3200" dirty="0"/>
              <a:t>Firstly, mindfulness reminds us that our Mind has a Mind of its own and that when we are only semiconscious           (like how we drive our car), our </a:t>
            </a:r>
            <a:r>
              <a:rPr lang="en-CA" sz="3200" b="1" dirty="0"/>
              <a:t>PFP</a:t>
            </a:r>
            <a:r>
              <a:rPr lang="en-CA" sz="3200" dirty="0"/>
              <a:t> (not mindful us)           is making many poor choices.   </a:t>
            </a:r>
          </a:p>
        </p:txBody>
      </p:sp>
      <p:sp>
        <p:nvSpPr>
          <p:cNvPr id="8" name="Slide Number Placeholder 7"/>
          <p:cNvSpPr>
            <a:spLocks noGrp="1"/>
          </p:cNvSpPr>
          <p:nvPr>
            <p:ph type="sldNum" sz="quarter" idx="12"/>
          </p:nvPr>
        </p:nvSpPr>
        <p:spPr/>
        <p:txBody>
          <a:bodyPr/>
          <a:lstStyle/>
          <a:p>
            <a:fld id="{AFE74BE6-3F01-4C25-9B60-2EB5994FEE56}" type="slidenum">
              <a:rPr lang="en-CA" sz="1400" smtClean="0"/>
              <a:pPr/>
              <a:t>65</a:t>
            </a:fld>
            <a:endParaRPr lang="en-CA" sz="1400" dirty="0"/>
          </a:p>
        </p:txBody>
      </p:sp>
    </p:spTree>
    <p:extLst>
      <p:ext uri="{BB962C8B-B14F-4D97-AF65-F5344CB8AC3E}">
        <p14:creationId xmlns:p14="http://schemas.microsoft.com/office/powerpoint/2010/main" val="3047276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65868"/>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pPr/>
              <a:t>66</a:t>
            </a:fld>
            <a:endParaRPr lang="en-CA" sz="1400" dirty="0"/>
          </a:p>
        </p:txBody>
      </p:sp>
      <p:sp>
        <p:nvSpPr>
          <p:cNvPr id="8" name="TextBox 7"/>
          <p:cNvSpPr txBox="1"/>
          <p:nvPr/>
        </p:nvSpPr>
        <p:spPr>
          <a:xfrm>
            <a:off x="678501" y="702449"/>
            <a:ext cx="10141527" cy="6001643"/>
          </a:xfrm>
          <a:prstGeom prst="rect">
            <a:avLst/>
          </a:prstGeom>
          <a:noFill/>
        </p:spPr>
        <p:txBody>
          <a:bodyPr wrap="square" rtlCol="0">
            <a:spAutoFit/>
          </a:bodyPr>
          <a:lstStyle/>
          <a:p>
            <a:pPr marL="971550" lvl="1" indent="-514350">
              <a:buAutoNum type="arabicPeriod" startAt="2"/>
            </a:pPr>
            <a:r>
              <a:rPr lang="en-CA" sz="3200" b="1" dirty="0"/>
              <a:t>Awareness </a:t>
            </a:r>
            <a:r>
              <a:rPr lang="en-CA" sz="3200" b="1" u="sng" dirty="0"/>
              <a:t>right now</a:t>
            </a:r>
            <a:r>
              <a:rPr lang="en-CA" sz="3200" b="1" dirty="0"/>
              <a:t> of More Optimal Responses:          </a:t>
            </a:r>
            <a:r>
              <a:rPr lang="en-CA" sz="3200" dirty="0"/>
              <a:t>The ‘mindful me’ has a much greater likelihood of not being as semiconsciously driven to behave in accordance with PFP Programming initial thoughts’ and feelings’ directives. </a:t>
            </a:r>
          </a:p>
          <a:p>
            <a:pPr marL="514350" indent="-514350"/>
            <a:endParaRPr lang="en-CA" sz="3200" dirty="0"/>
          </a:p>
          <a:p>
            <a:r>
              <a:rPr lang="en-CA" sz="3200" dirty="0"/>
              <a:t>	The more conscious we become in the moment, we 	immediately ‘rethink’ more optimal responses than 	initially offered by PFP. </a:t>
            </a:r>
          </a:p>
          <a:p>
            <a:endParaRPr lang="en-CA" sz="3200" dirty="0"/>
          </a:p>
          <a:p>
            <a:r>
              <a:rPr lang="en-CA" sz="3200" dirty="0"/>
              <a:t> 	I call this the Catch, Calm and Clarifying process.  </a:t>
            </a:r>
          </a:p>
          <a:p>
            <a:pPr marL="514350" indent="-514350">
              <a:buAutoNum type="arabicPeriod" startAt="2"/>
            </a:pPr>
            <a:endParaRPr lang="en-CA" sz="3200" dirty="0"/>
          </a:p>
        </p:txBody>
      </p:sp>
    </p:spTree>
    <p:extLst>
      <p:ext uri="{BB962C8B-B14F-4D97-AF65-F5344CB8AC3E}">
        <p14:creationId xmlns:p14="http://schemas.microsoft.com/office/powerpoint/2010/main" val="266109152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6F7E28-0897-6E36-C427-45B3B84ADD78}"/>
              </a:ext>
            </a:extLst>
          </p:cNvPr>
          <p:cNvSpPr/>
          <p:nvPr/>
        </p:nvSpPr>
        <p:spPr>
          <a:xfrm>
            <a:off x="3174" y="0"/>
            <a:ext cx="12188826" cy="6858000"/>
          </a:xfrm>
          <a:prstGeom prst="rect">
            <a:avLst/>
          </a:prstGeom>
          <a:gradFill flip="none" rotWithShape="1">
            <a:gsLst>
              <a:gs pos="0">
                <a:schemeClr val="accent3">
                  <a:lumMod val="0"/>
                  <a:lumOff val="100000"/>
                </a:schemeClr>
              </a:gs>
              <a:gs pos="57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98754C6F-17FD-4887-56EB-9E239CFE2A6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9391" y="5144746"/>
            <a:ext cx="1500677" cy="1116155"/>
          </a:xfrm>
          <a:prstGeom prst="rect">
            <a:avLst/>
          </a:prstGeom>
        </p:spPr>
      </p:pic>
      <p:sp>
        <p:nvSpPr>
          <p:cNvPr id="6" name="Slide Number Placeholder 1">
            <a:extLst>
              <a:ext uri="{FF2B5EF4-FFF2-40B4-BE49-F238E27FC236}">
                <a16:creationId xmlns:a16="http://schemas.microsoft.com/office/drawing/2014/main" id="{333A38F8-FBD1-7C58-D1B4-939F74F40F17}"/>
              </a:ext>
            </a:extLst>
          </p:cNvPr>
          <p:cNvSpPr txBox="1">
            <a:spLocks/>
          </p:cNvSpPr>
          <p:nvPr/>
        </p:nvSpPr>
        <p:spPr>
          <a:xfrm>
            <a:off x="8612979"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mtClean="0"/>
              <a:pPr/>
              <a:t>67</a:t>
            </a:fld>
            <a:endParaRPr lang="en-CA" dirty="0"/>
          </a:p>
        </p:txBody>
      </p:sp>
      <p:sp>
        <p:nvSpPr>
          <p:cNvPr id="2" name="Slide Number Placeholder 1">
            <a:extLst>
              <a:ext uri="{FF2B5EF4-FFF2-40B4-BE49-F238E27FC236}">
                <a16:creationId xmlns:a16="http://schemas.microsoft.com/office/drawing/2014/main" id="{EDC6AF68-BDE0-7D63-396E-6ED752A54179}"/>
              </a:ext>
            </a:extLst>
          </p:cNvPr>
          <p:cNvSpPr>
            <a:spLocks noGrp="1"/>
          </p:cNvSpPr>
          <p:nvPr>
            <p:ph type="sldNum" sz="quarter" idx="12"/>
          </p:nvPr>
        </p:nvSpPr>
        <p:spPr/>
        <p:txBody>
          <a:bodyPr/>
          <a:lstStyle/>
          <a:p>
            <a:fld id="{AFE74BE6-3F01-4C25-9B60-2EB5994FEE56}" type="slidenum">
              <a:rPr lang="en-CA" smtClean="0"/>
              <a:pPr/>
              <a:t>67</a:t>
            </a:fld>
            <a:endParaRPr lang="en-CA" dirty="0"/>
          </a:p>
        </p:txBody>
      </p:sp>
      <p:pic>
        <p:nvPicPr>
          <p:cNvPr id="3" name="Picture 2" descr="A step by step diagram of steps&#10;&#10;Description automatically generated">
            <a:extLst>
              <a:ext uri="{FF2B5EF4-FFF2-40B4-BE49-F238E27FC236}">
                <a16:creationId xmlns:a16="http://schemas.microsoft.com/office/drawing/2014/main" id="{0DB7CB49-068D-34C6-3BDA-5293A33F03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03787" y="956796"/>
            <a:ext cx="7672225" cy="4631204"/>
          </a:xfrm>
          <a:prstGeom prst="rect">
            <a:avLst/>
          </a:prstGeom>
        </p:spPr>
      </p:pic>
    </p:spTree>
    <p:extLst>
      <p:ext uri="{BB962C8B-B14F-4D97-AF65-F5344CB8AC3E}">
        <p14:creationId xmlns:p14="http://schemas.microsoft.com/office/powerpoint/2010/main" val="198762538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84BE84-F261-507B-EEA6-BE5733383597}"/>
              </a:ext>
            </a:extLst>
          </p:cNvPr>
          <p:cNvSpPr/>
          <p:nvPr/>
        </p:nvSpPr>
        <p:spPr>
          <a:xfrm>
            <a:off x="795" y="0"/>
            <a:ext cx="12188826"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3F3B77CF-56AB-F0FE-5702-DFDEAA2364B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012" y="5144746"/>
            <a:ext cx="1500677" cy="1116155"/>
          </a:xfrm>
          <a:prstGeom prst="rect">
            <a:avLst/>
          </a:prstGeom>
        </p:spPr>
      </p:pic>
      <p:sp>
        <p:nvSpPr>
          <p:cNvPr id="6" name="Slide Number Placeholder 1">
            <a:extLst>
              <a:ext uri="{FF2B5EF4-FFF2-40B4-BE49-F238E27FC236}">
                <a16:creationId xmlns:a16="http://schemas.microsoft.com/office/drawing/2014/main" id="{1CFAD4C1-42EE-FF5D-514D-4585AC5BCEB4}"/>
              </a:ext>
            </a:extLst>
          </p:cNvPr>
          <p:cNvSpPr txBox="1">
            <a:spLocks/>
          </p:cNvSpPr>
          <p:nvPr/>
        </p:nvSpPr>
        <p:spPr>
          <a:xfrm>
            <a:off x="8609480" y="6356353"/>
            <a:ext cx="274284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C14BECE-2B89-4E4F-AD8F-D42A66FD9830}" type="slidenum">
              <a:rPr lang="en-CA" smtClean="0">
                <a:solidFill>
                  <a:prstClr val="black">
                    <a:tint val="75000"/>
                  </a:prstClr>
                </a:solidFill>
                <a:latin typeface="Calibri" panose="020F0502020204030204"/>
              </a:rPr>
              <a:pPr>
                <a:defRPr/>
              </a:pPr>
              <a:t>68</a:t>
            </a:fld>
            <a:endParaRPr lang="en-CA" dirty="0">
              <a:solidFill>
                <a:prstClr val="black">
                  <a:tint val="75000"/>
                </a:prstClr>
              </a:solidFill>
              <a:latin typeface="Calibri" panose="020F0502020204030204"/>
            </a:endParaRPr>
          </a:p>
        </p:txBody>
      </p:sp>
      <p:sp>
        <p:nvSpPr>
          <p:cNvPr id="2" name="Slide Number Placeholder 1">
            <a:extLst>
              <a:ext uri="{FF2B5EF4-FFF2-40B4-BE49-F238E27FC236}">
                <a16:creationId xmlns:a16="http://schemas.microsoft.com/office/drawing/2014/main" id="{B1691597-0D4D-C10A-4BC1-5514506DFE7E}"/>
              </a:ext>
            </a:extLst>
          </p:cNvPr>
          <p:cNvSpPr>
            <a:spLocks noGrp="1"/>
          </p:cNvSpPr>
          <p:nvPr>
            <p:ph type="sldNum" sz="quarter" idx="12"/>
          </p:nvPr>
        </p:nvSpPr>
        <p:spPr/>
        <p:txBody>
          <a:bodyPr/>
          <a:lstStyle/>
          <a:p>
            <a:fld id="{AFE74BE6-3F01-4C25-9B60-2EB5994FEE56}" type="slidenum">
              <a:rPr lang="en-CA" smtClean="0"/>
              <a:pPr/>
              <a:t>68</a:t>
            </a:fld>
            <a:endParaRPr lang="en-CA" dirty="0"/>
          </a:p>
        </p:txBody>
      </p:sp>
      <p:sp>
        <p:nvSpPr>
          <p:cNvPr id="3" name="TextBox 2">
            <a:extLst>
              <a:ext uri="{FF2B5EF4-FFF2-40B4-BE49-F238E27FC236}">
                <a16:creationId xmlns:a16="http://schemas.microsoft.com/office/drawing/2014/main" id="{6AD25D3A-EBBC-38C0-C034-7061016DE78E}"/>
              </a:ext>
            </a:extLst>
          </p:cNvPr>
          <p:cNvSpPr txBox="1"/>
          <p:nvPr/>
        </p:nvSpPr>
        <p:spPr>
          <a:xfrm>
            <a:off x="806823" y="959223"/>
            <a:ext cx="9690189" cy="5495863"/>
          </a:xfrm>
          <a:prstGeom prst="rect">
            <a:avLst/>
          </a:prstGeom>
          <a:noFill/>
        </p:spPr>
        <p:txBody>
          <a:bodyPr wrap="square" rtlCol="0">
            <a:spAutoFit/>
          </a:bodyPr>
          <a:lstStyle/>
          <a:p>
            <a:pPr>
              <a:lnSpc>
                <a:spcPct val="115000"/>
              </a:lnSpc>
              <a:spcAft>
                <a:spcPts val="1000"/>
              </a:spcAft>
            </a:pPr>
            <a:r>
              <a:rPr lang="en-CA" sz="2800" dirty="0">
                <a:solidFill>
                  <a:srgbClr val="000000"/>
                </a:solidFill>
                <a:effectLst/>
                <a:latin typeface="Calibri" panose="020F0502020204030204" pitchFamily="34" charset="0"/>
                <a:ea typeface="ヒラギノ角ゴ Pro W3"/>
                <a:cs typeface="Times New Roman" panose="02020603050405020304" pitchFamily="18" charset="0"/>
              </a:rPr>
              <a:t>No matter what situation presents itself, from fun to fear, in order to respond optimally you will learn how to follow these steps:</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mj-lt"/>
              <a:buAutoNum type="arabicPeriod"/>
            </a:pPr>
            <a:r>
              <a:rPr lang="en-CA" sz="2800" b="1" dirty="0">
                <a:solidFill>
                  <a:srgbClr val="000000"/>
                </a:solidFill>
                <a:effectLst/>
                <a:latin typeface="Calibri" panose="020F0502020204030204" pitchFamily="34" charset="0"/>
                <a:ea typeface="ヒラギノ角ゴ Pro W3"/>
                <a:cs typeface="Times New Roman" panose="02020603050405020304" pitchFamily="18" charset="0"/>
              </a:rPr>
              <a:t>CATCH</a:t>
            </a:r>
            <a:r>
              <a:rPr lang="en-CA" sz="2800" dirty="0">
                <a:solidFill>
                  <a:srgbClr val="000000"/>
                </a:solidFill>
                <a:effectLst/>
                <a:latin typeface="Calibri" panose="020F0502020204030204" pitchFamily="34" charset="0"/>
                <a:ea typeface="ヒラギノ角ゴ Pro W3"/>
                <a:cs typeface="Times New Roman" panose="02020603050405020304" pitchFamily="18" charset="0"/>
              </a:rPr>
              <a:t> our self being </a:t>
            </a:r>
            <a:r>
              <a:rPr lang="en-CA" sz="2800" i="1" dirty="0">
                <a:solidFill>
                  <a:srgbClr val="000000"/>
                </a:solidFill>
                <a:effectLst/>
                <a:latin typeface="Calibri" panose="020F0502020204030204" pitchFamily="34" charset="0"/>
                <a:ea typeface="ヒラギノ角ゴ Pro W3"/>
                <a:cs typeface="Times New Roman" panose="02020603050405020304" pitchFamily="18" charset="0"/>
              </a:rPr>
              <a:t>here,</a:t>
            </a:r>
            <a:r>
              <a:rPr lang="en-CA" sz="2800" dirty="0">
                <a:solidFill>
                  <a:srgbClr val="000000"/>
                </a:solidFill>
                <a:effectLst/>
                <a:latin typeface="Calibri" panose="020F0502020204030204" pitchFamily="34" charset="0"/>
                <a:ea typeface="ヒラギノ角ゴ Pro W3"/>
                <a:cs typeface="Times New Roman" panose="02020603050405020304" pitchFamily="18" charset="0"/>
              </a:rPr>
              <a:t> in the moment with awareness and ahh-llowing (Tool #3). </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mj-lt"/>
              <a:buAutoNum type="arabicPeriod"/>
            </a:pPr>
            <a:r>
              <a:rPr lang="en-CA" sz="2800" dirty="0">
                <a:solidFill>
                  <a:srgbClr val="000000"/>
                </a:solidFill>
                <a:effectLst/>
                <a:latin typeface="Calibri" panose="020F0502020204030204" pitchFamily="34" charset="0"/>
                <a:ea typeface="ヒラギノ角ゴ Pro W3"/>
                <a:cs typeface="Times New Roman" panose="02020603050405020304" pitchFamily="18" charset="0"/>
              </a:rPr>
              <a:t>If applicable, we then become aware of getting stressed, impatient, angry and move into a </a:t>
            </a:r>
            <a:r>
              <a:rPr lang="en-CA" sz="2800" b="1" dirty="0">
                <a:solidFill>
                  <a:srgbClr val="000000"/>
                </a:solidFill>
                <a:effectLst/>
                <a:latin typeface="Calibri" panose="020F0502020204030204" pitchFamily="34" charset="0"/>
                <a:ea typeface="ヒラギノ角ゴ Pro W3"/>
                <a:cs typeface="Times New Roman" panose="02020603050405020304" pitchFamily="18" charset="0"/>
              </a:rPr>
              <a:t>CALMING</a:t>
            </a:r>
            <a:r>
              <a:rPr lang="en-CA" sz="2800" dirty="0">
                <a:solidFill>
                  <a:srgbClr val="000000"/>
                </a:solidFill>
                <a:effectLst/>
                <a:latin typeface="Calibri" panose="020F0502020204030204" pitchFamily="34" charset="0"/>
                <a:ea typeface="ヒラギノ角ゴ Pro W3"/>
                <a:cs typeface="Times New Roman" panose="02020603050405020304" pitchFamily="18" charset="0"/>
              </a:rPr>
              <a:t> strategy </a:t>
            </a:r>
            <a:r>
              <a:rPr lang="en-CA" sz="2800" i="1" dirty="0">
                <a:solidFill>
                  <a:srgbClr val="000000"/>
                </a:solidFill>
                <a:effectLst/>
                <a:latin typeface="Calibri" panose="020F0502020204030204" pitchFamily="34" charset="0"/>
                <a:ea typeface="ヒラギノ角ゴ Pro W3"/>
                <a:cs typeface="Times New Roman" panose="02020603050405020304" pitchFamily="18" charset="0"/>
              </a:rPr>
              <a:t>(applying for example the Awareness-Based Calming strategies outlined </a:t>
            </a:r>
            <a:r>
              <a:rPr lang="en-CA" sz="2800" i="1" dirty="0">
                <a:effectLst/>
                <a:latin typeface="Calibri" panose="020F0502020204030204" pitchFamily="34" charset="0"/>
                <a:ea typeface="ヒラギノ角ゴ Pro W3"/>
                <a:cs typeface="Times New Roman" panose="02020603050405020304" pitchFamily="18" charset="0"/>
              </a:rPr>
              <a:t>in Appendix 4</a:t>
            </a:r>
            <a:r>
              <a:rPr lang="en-CA" sz="2800" i="1" dirty="0">
                <a:solidFill>
                  <a:srgbClr val="000000"/>
                </a:solidFill>
                <a:effectLst/>
                <a:latin typeface="Calibri" panose="020F0502020204030204" pitchFamily="34" charset="0"/>
                <a:ea typeface="ヒラギノ角ゴ Pro W3"/>
                <a:cs typeface="Times New Roman" panose="02020603050405020304" pitchFamily="18" charset="0"/>
              </a:rPr>
              <a:t>).</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marL="358775" algn="just">
              <a:lnSpc>
                <a:spcPct val="115000"/>
              </a:lnSpc>
              <a:spcAft>
                <a:spcPts val="1000"/>
              </a:spcAft>
            </a:pPr>
            <a:r>
              <a:rPr lang="en-CA" sz="2800" dirty="0">
                <a:solidFill>
                  <a:srgbClr val="000000"/>
                </a:solidFill>
                <a:effectLst/>
                <a:latin typeface="Calibri" panose="020F0502020204030204" pitchFamily="34" charset="0"/>
                <a:ea typeface="ヒラギノ角ゴ Pro W3"/>
                <a:cs typeface="Times New Roman" panose="02020603050405020304" pitchFamily="18" charset="0"/>
              </a:rPr>
              <a:t>Just catching ourself starts the process of calming.</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sz="2800" dirty="0"/>
          </a:p>
        </p:txBody>
      </p:sp>
    </p:spTree>
    <p:extLst>
      <p:ext uri="{BB962C8B-B14F-4D97-AF65-F5344CB8AC3E}">
        <p14:creationId xmlns:p14="http://schemas.microsoft.com/office/powerpoint/2010/main" val="4253492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D0DD6C-12BA-1CFC-97BE-907267A03DF9}"/>
              </a:ext>
            </a:extLst>
          </p:cNvPr>
          <p:cNvSpPr/>
          <p:nvPr/>
        </p:nvSpPr>
        <p:spPr>
          <a:xfrm>
            <a:off x="795" y="0"/>
            <a:ext cx="12188826"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1E34BA83-9762-BF75-6F64-893282DDB0A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012" y="5144746"/>
            <a:ext cx="1500677" cy="1116155"/>
          </a:xfrm>
          <a:prstGeom prst="rect">
            <a:avLst/>
          </a:prstGeom>
        </p:spPr>
      </p:pic>
      <p:sp>
        <p:nvSpPr>
          <p:cNvPr id="6" name="Slide Number Placeholder 1">
            <a:extLst>
              <a:ext uri="{FF2B5EF4-FFF2-40B4-BE49-F238E27FC236}">
                <a16:creationId xmlns:a16="http://schemas.microsoft.com/office/drawing/2014/main" id="{424189C8-1494-1130-0120-3F7DB0EE65F3}"/>
              </a:ext>
            </a:extLst>
          </p:cNvPr>
          <p:cNvSpPr txBox="1">
            <a:spLocks/>
          </p:cNvSpPr>
          <p:nvPr/>
        </p:nvSpPr>
        <p:spPr>
          <a:xfrm>
            <a:off x="8609480" y="6356353"/>
            <a:ext cx="274284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C14BECE-2B89-4E4F-AD8F-D42A66FD9830}" type="slidenum">
              <a:rPr lang="en-CA" smtClean="0">
                <a:solidFill>
                  <a:prstClr val="black">
                    <a:tint val="75000"/>
                  </a:prstClr>
                </a:solidFill>
                <a:latin typeface="Calibri" panose="020F0502020204030204"/>
              </a:rPr>
              <a:pPr>
                <a:defRPr/>
              </a:pPr>
              <a:t>69</a:t>
            </a:fld>
            <a:endParaRPr lang="en-CA" dirty="0">
              <a:solidFill>
                <a:prstClr val="black">
                  <a:tint val="75000"/>
                </a:prstClr>
              </a:solidFill>
              <a:latin typeface="Calibri" panose="020F0502020204030204"/>
            </a:endParaRPr>
          </a:p>
        </p:txBody>
      </p:sp>
      <p:sp>
        <p:nvSpPr>
          <p:cNvPr id="2" name="Slide Number Placeholder 1">
            <a:extLst>
              <a:ext uri="{FF2B5EF4-FFF2-40B4-BE49-F238E27FC236}">
                <a16:creationId xmlns:a16="http://schemas.microsoft.com/office/drawing/2014/main" id="{E490CAB1-33AF-A84E-C124-0B17260F45DF}"/>
              </a:ext>
            </a:extLst>
          </p:cNvPr>
          <p:cNvSpPr>
            <a:spLocks noGrp="1"/>
          </p:cNvSpPr>
          <p:nvPr>
            <p:ph type="sldNum" sz="quarter" idx="12"/>
          </p:nvPr>
        </p:nvSpPr>
        <p:spPr/>
        <p:txBody>
          <a:bodyPr/>
          <a:lstStyle/>
          <a:p>
            <a:fld id="{AFE74BE6-3F01-4C25-9B60-2EB5994FEE56}" type="slidenum">
              <a:rPr lang="en-CA" smtClean="0"/>
              <a:pPr/>
              <a:t>69</a:t>
            </a:fld>
            <a:endParaRPr lang="en-CA" dirty="0"/>
          </a:p>
        </p:txBody>
      </p:sp>
      <p:sp>
        <p:nvSpPr>
          <p:cNvPr id="3" name="TextBox 2">
            <a:extLst>
              <a:ext uri="{FF2B5EF4-FFF2-40B4-BE49-F238E27FC236}">
                <a16:creationId xmlns:a16="http://schemas.microsoft.com/office/drawing/2014/main" id="{904EE5E3-4DD3-D1D9-3AC4-8F61DE03BAB1}"/>
              </a:ext>
            </a:extLst>
          </p:cNvPr>
          <p:cNvSpPr txBox="1"/>
          <p:nvPr/>
        </p:nvSpPr>
        <p:spPr>
          <a:xfrm>
            <a:off x="699247" y="1066800"/>
            <a:ext cx="10040471" cy="4401205"/>
          </a:xfrm>
          <a:prstGeom prst="rect">
            <a:avLst/>
          </a:prstGeom>
          <a:noFill/>
        </p:spPr>
        <p:txBody>
          <a:bodyPr wrap="square" rtlCol="0">
            <a:spAutoFit/>
          </a:bodyPr>
          <a:lstStyle/>
          <a:p>
            <a:pPr marL="342900" indent="-342900">
              <a:buFont typeface="+mj-lt"/>
              <a:buAutoNum type="arabicPeriod" startAt="3"/>
            </a:pPr>
            <a:r>
              <a:rPr lang="en-CA" sz="2800" dirty="0">
                <a:effectLst/>
                <a:latin typeface="Calibri" panose="020F0502020204030204" pitchFamily="34" charset="0"/>
                <a:ea typeface="ヒラギノ角ゴ Pro W3"/>
                <a:cs typeface="Times New Roman" panose="02020603050405020304" pitchFamily="18" charset="0"/>
              </a:rPr>
              <a:t>Now we </a:t>
            </a:r>
            <a:r>
              <a:rPr lang="en-CA" sz="2800" b="1" dirty="0">
                <a:effectLst/>
                <a:latin typeface="Calibri" panose="020F0502020204030204" pitchFamily="34" charset="0"/>
                <a:ea typeface="ヒラギノ角ゴ Pro W3"/>
                <a:cs typeface="Times New Roman" panose="02020603050405020304" pitchFamily="18" charset="0"/>
              </a:rPr>
              <a:t>CLARIFY</a:t>
            </a:r>
            <a:r>
              <a:rPr lang="en-CA" sz="2800" dirty="0">
                <a:effectLst/>
                <a:latin typeface="Calibri" panose="020F0502020204030204" pitchFamily="34" charset="0"/>
                <a:ea typeface="ヒラギノ角ゴ Pro W3"/>
                <a:cs typeface="Times New Roman" panose="02020603050405020304" pitchFamily="18" charset="0"/>
              </a:rPr>
              <a:t> the needs of the situation. What is happening? Should I back off? Should I say something useful, ethical, timely and kind? Should I be empathetic because they are upset?  What is the best way to meet their needs and mine?</a:t>
            </a:r>
          </a:p>
          <a:p>
            <a:pPr marL="342900" indent="-342900">
              <a:buFont typeface="+mj-lt"/>
              <a:buAutoNum type="arabicPeriod" startAt="3"/>
            </a:pPr>
            <a:endParaRPr lang="en-CA" sz="2800" dirty="0">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mj-lt"/>
              <a:buAutoNum type="arabicPeriod" startAt="3"/>
            </a:pPr>
            <a:r>
              <a:rPr lang="en-CA" sz="2800" dirty="0">
                <a:solidFill>
                  <a:srgbClr val="000000"/>
                </a:solidFill>
                <a:effectLst/>
                <a:latin typeface="Calibri" panose="020F0502020204030204" pitchFamily="34" charset="0"/>
                <a:ea typeface="ヒラギノ角ゴ Pro W3"/>
                <a:cs typeface="Times New Roman" panose="02020603050405020304" pitchFamily="18" charset="0"/>
              </a:rPr>
              <a:t>Now and only now can you </a:t>
            </a:r>
            <a:r>
              <a:rPr lang="en-CA" sz="2800" b="1" dirty="0">
                <a:solidFill>
                  <a:srgbClr val="000000"/>
                </a:solidFill>
                <a:effectLst/>
                <a:latin typeface="Calibri" panose="020F0502020204030204" pitchFamily="34" charset="0"/>
                <a:ea typeface="ヒラギノ角ゴ Pro W3"/>
                <a:cs typeface="Times New Roman" panose="02020603050405020304" pitchFamily="18" charset="0"/>
              </a:rPr>
              <a:t>CONSCIOUSLY CHOOSE (i.e. actually have some relative control to not be driven by the PFP thinking process) and CONNECT</a:t>
            </a:r>
            <a:r>
              <a:rPr lang="en-CA" sz="2800" dirty="0">
                <a:solidFill>
                  <a:srgbClr val="000000"/>
                </a:solidFill>
                <a:effectLst/>
                <a:latin typeface="Calibri" panose="020F0502020204030204" pitchFamily="34" charset="0"/>
                <a:ea typeface="ヒラギノ角ゴ Pro W3"/>
                <a:cs typeface="Times New Roman" panose="02020603050405020304" pitchFamily="18" charset="0"/>
              </a:rPr>
              <a:t> in the most helpful ways.</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mj-lt"/>
              <a:buAutoNum type="arabicPeriod" startAt="3"/>
            </a:pP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mj-lt"/>
              <a:buAutoNum type="arabicPeriod" startAt="3"/>
            </a:pPr>
            <a:endParaRPr lang="en-CA" sz="2800" dirty="0"/>
          </a:p>
        </p:txBody>
      </p:sp>
    </p:spTree>
    <p:extLst>
      <p:ext uri="{BB962C8B-B14F-4D97-AF65-F5344CB8AC3E}">
        <p14:creationId xmlns:p14="http://schemas.microsoft.com/office/powerpoint/2010/main" val="1035820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589" y="0"/>
            <a:ext cx="12188826"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4" name="Slide Number Placeholder 1"/>
          <p:cNvSpPr txBox="1">
            <a:spLocks/>
          </p:cNvSpPr>
          <p:nvPr/>
        </p:nvSpPr>
        <p:spPr>
          <a:xfrm>
            <a:off x="10973435" y="6356352"/>
            <a:ext cx="38263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0540" y="5241848"/>
            <a:ext cx="1501068" cy="1116155"/>
          </a:xfrm>
          <a:prstGeom prst="rect">
            <a:avLst/>
          </a:prstGeom>
        </p:spPr>
      </p:pic>
      <p:sp>
        <p:nvSpPr>
          <p:cNvPr id="2" name="TextBox 1"/>
          <p:cNvSpPr txBox="1"/>
          <p:nvPr/>
        </p:nvSpPr>
        <p:spPr>
          <a:xfrm>
            <a:off x="532678" y="1701430"/>
            <a:ext cx="10440758" cy="249299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2400" b="1" i="0" u="none" strike="noStrike" kern="1200" cap="none" spc="0" normalizeH="0" baseline="0" noProof="0" dirty="0">
                <a:ln>
                  <a:noFill/>
                </a:ln>
                <a:solidFill>
                  <a:prstClr val="black"/>
                </a:solidFill>
                <a:effectLst/>
                <a:uLnTx/>
                <a:uFillTx/>
                <a:latin typeface="Calibri" panose="020F0502020204030204"/>
                <a:ea typeface="+mn-ea"/>
                <a:cs typeface="+mn-cs"/>
              </a:rPr>
              <a:t>We don’t want to lose our temper or be moody, but it seems to just happen.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2400" b="1" i="0" u="none" strike="noStrike" kern="1200" cap="none" spc="0" normalizeH="0" baseline="0" noProof="0" dirty="0">
                <a:ln>
                  <a:noFill/>
                </a:ln>
                <a:solidFill>
                  <a:prstClr val="black"/>
                </a:solidFill>
                <a:effectLst/>
                <a:uLnTx/>
                <a:uFillTx/>
                <a:latin typeface="Calibri" panose="020F0502020204030204"/>
                <a:ea typeface="+mn-ea"/>
                <a:cs typeface="+mn-cs"/>
              </a:rPr>
              <a:t>We struggle to be motivated to self-manage and improve ourself, even though we realize we still have some ‘growing up’ to do.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2400" b="1" i="0" u="none" strike="noStrike" kern="1200" cap="none" spc="0" normalizeH="0" baseline="0" noProof="0" dirty="0">
                <a:ln>
                  <a:noFill/>
                </a:ln>
                <a:solidFill>
                  <a:prstClr val="black"/>
                </a:solidFill>
                <a:effectLst/>
                <a:uLnTx/>
                <a:uFillTx/>
                <a:latin typeface="Calibri" panose="020F0502020204030204"/>
                <a:ea typeface="+mn-ea"/>
                <a:cs typeface="+mn-cs"/>
              </a:rPr>
              <a:t>We too often do not play our A-game, then later regret what we said or did.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CA"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0713" y="397765"/>
            <a:ext cx="1330581" cy="708976"/>
          </a:xfrm>
          <a:prstGeom prst="rect">
            <a:avLst/>
          </a:prstGeom>
        </p:spPr>
      </p:pic>
      <p:sp>
        <p:nvSpPr>
          <p:cNvPr id="3" name="Slide Number Placeholder 2">
            <a:extLst>
              <a:ext uri="{FF2B5EF4-FFF2-40B4-BE49-F238E27FC236}">
                <a16:creationId xmlns:a16="http://schemas.microsoft.com/office/drawing/2014/main" id="{667E10F6-5742-A152-F3BF-707D6B8E561F}"/>
              </a:ext>
            </a:extLst>
          </p:cNvPr>
          <p:cNvSpPr>
            <a:spLocks noGrp="1"/>
          </p:cNvSpPr>
          <p:nvPr>
            <p:ph type="sldNum" sz="quarter" idx="12"/>
          </p:nvPr>
        </p:nvSpPr>
        <p:spPr/>
        <p:txBody>
          <a:bodyPr/>
          <a:lstStyle/>
          <a:p>
            <a:fld id="{B563EBFD-E007-4B56-AE65-B08DF8A9ED60}" type="slidenum">
              <a:rPr lang="en-CA" smtClean="0"/>
              <a:t>7</a:t>
            </a:fld>
            <a:endParaRPr lang="en-CA" dirty="0"/>
          </a:p>
        </p:txBody>
      </p:sp>
    </p:spTree>
    <p:extLst>
      <p:ext uri="{BB962C8B-B14F-4D97-AF65-F5344CB8AC3E}">
        <p14:creationId xmlns:p14="http://schemas.microsoft.com/office/powerpoint/2010/main" val="1426216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86D80F7-51EE-812D-7847-39D0FEC6888E}"/>
              </a:ext>
            </a:extLst>
          </p:cNvPr>
          <p:cNvSpPr/>
          <p:nvPr/>
        </p:nvSpPr>
        <p:spPr>
          <a:xfrm>
            <a:off x="795" y="0"/>
            <a:ext cx="12188826"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C4BE710E-8464-A829-C1A1-E6EE125EC6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012" y="5144746"/>
            <a:ext cx="1500677" cy="1116155"/>
          </a:xfrm>
          <a:prstGeom prst="rect">
            <a:avLst/>
          </a:prstGeom>
        </p:spPr>
      </p:pic>
      <p:sp>
        <p:nvSpPr>
          <p:cNvPr id="6" name="Slide Number Placeholder 1">
            <a:extLst>
              <a:ext uri="{FF2B5EF4-FFF2-40B4-BE49-F238E27FC236}">
                <a16:creationId xmlns:a16="http://schemas.microsoft.com/office/drawing/2014/main" id="{536BC255-CBDD-FEDF-0C1E-73694E35D468}"/>
              </a:ext>
            </a:extLst>
          </p:cNvPr>
          <p:cNvSpPr txBox="1">
            <a:spLocks/>
          </p:cNvSpPr>
          <p:nvPr/>
        </p:nvSpPr>
        <p:spPr>
          <a:xfrm>
            <a:off x="8609480" y="6356353"/>
            <a:ext cx="274284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C14BECE-2B89-4E4F-AD8F-D42A66FD9830}" type="slidenum">
              <a:rPr lang="en-CA" smtClean="0">
                <a:solidFill>
                  <a:prstClr val="black">
                    <a:tint val="75000"/>
                  </a:prstClr>
                </a:solidFill>
                <a:latin typeface="Calibri" panose="020F0502020204030204"/>
              </a:rPr>
              <a:pPr>
                <a:defRPr/>
              </a:pPr>
              <a:t>70</a:t>
            </a:fld>
            <a:endParaRPr lang="en-CA" dirty="0">
              <a:solidFill>
                <a:prstClr val="black">
                  <a:tint val="75000"/>
                </a:prstClr>
              </a:solidFill>
              <a:latin typeface="Calibri" panose="020F0502020204030204"/>
            </a:endParaRPr>
          </a:p>
        </p:txBody>
      </p:sp>
      <p:sp>
        <p:nvSpPr>
          <p:cNvPr id="2" name="Slide Number Placeholder 1">
            <a:extLst>
              <a:ext uri="{FF2B5EF4-FFF2-40B4-BE49-F238E27FC236}">
                <a16:creationId xmlns:a16="http://schemas.microsoft.com/office/drawing/2014/main" id="{5B06C949-874E-CC45-1628-C74CE0A3FCD2}"/>
              </a:ext>
            </a:extLst>
          </p:cNvPr>
          <p:cNvSpPr>
            <a:spLocks noGrp="1"/>
          </p:cNvSpPr>
          <p:nvPr>
            <p:ph type="sldNum" sz="quarter" idx="12"/>
          </p:nvPr>
        </p:nvSpPr>
        <p:spPr/>
        <p:txBody>
          <a:bodyPr/>
          <a:lstStyle/>
          <a:p>
            <a:fld id="{AFE74BE6-3F01-4C25-9B60-2EB5994FEE56}" type="slidenum">
              <a:rPr lang="en-CA" smtClean="0"/>
              <a:pPr/>
              <a:t>70</a:t>
            </a:fld>
            <a:endParaRPr lang="en-CA" dirty="0"/>
          </a:p>
        </p:txBody>
      </p:sp>
      <p:sp>
        <p:nvSpPr>
          <p:cNvPr id="3" name="TextBox 2">
            <a:extLst>
              <a:ext uri="{FF2B5EF4-FFF2-40B4-BE49-F238E27FC236}">
                <a16:creationId xmlns:a16="http://schemas.microsoft.com/office/drawing/2014/main" id="{71B5DC65-08EB-BA74-C642-CEECF768CC22}"/>
              </a:ext>
            </a:extLst>
          </p:cNvPr>
          <p:cNvSpPr txBox="1"/>
          <p:nvPr/>
        </p:nvSpPr>
        <p:spPr>
          <a:xfrm>
            <a:off x="420549" y="379867"/>
            <a:ext cx="11349318" cy="3514808"/>
          </a:xfrm>
          <a:prstGeom prst="rect">
            <a:avLst/>
          </a:prstGeom>
          <a:noFill/>
        </p:spPr>
        <p:txBody>
          <a:bodyPr wrap="square" rtlCol="0">
            <a:spAutoFit/>
          </a:bodyPr>
          <a:lstStyle/>
          <a:p>
            <a:pPr>
              <a:lnSpc>
                <a:spcPct val="107000"/>
              </a:lnSpc>
              <a:spcAft>
                <a:spcPts val="1000"/>
              </a:spcAft>
            </a:pPr>
            <a:r>
              <a:rPr lang="en-CA" sz="2800" b="1" dirty="0">
                <a:effectLst/>
                <a:latin typeface="Calibri" panose="020F0502020204030204" pitchFamily="34" charset="0"/>
                <a:ea typeface="Calibri" panose="020F0502020204030204" pitchFamily="34" charset="0"/>
                <a:cs typeface="Times New Roman" panose="02020603050405020304" pitchFamily="18" charset="0"/>
              </a:rPr>
              <a:t>How You Will Learn to Break Free of PFP Prison</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r>
              <a:rPr lang="en-CA" sz="2800" dirty="0">
                <a:effectLst/>
                <a:latin typeface="Calibri" panose="020F0502020204030204" pitchFamily="34" charset="0"/>
                <a:ea typeface="Calibri" panose="020F0502020204030204" pitchFamily="34" charset="0"/>
                <a:cs typeface="Calibri" panose="020F0502020204030204" pitchFamily="34" charset="0"/>
              </a:rPr>
              <a:t>• Become aware of the fact that you are here NOW;</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r>
              <a:rPr lang="en-CA" sz="2800" dirty="0">
                <a:effectLst/>
                <a:latin typeface="Calibri" panose="020F0502020204030204" pitchFamily="34" charset="0"/>
                <a:ea typeface="Calibri" panose="020F0502020204030204" pitchFamily="34" charset="0"/>
                <a:cs typeface="Calibri" panose="020F0502020204030204" pitchFamily="34" charset="0"/>
              </a:rPr>
              <a:t>• Become aware of what you are doing, saying, feeling and thinking NOW;</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r>
              <a:rPr lang="en-CA" sz="2800" dirty="0">
                <a:effectLst/>
                <a:latin typeface="Calibri" panose="020F0502020204030204" pitchFamily="34" charset="0"/>
                <a:ea typeface="Calibri" panose="020F0502020204030204" pitchFamily="34" charset="0"/>
                <a:cs typeface="Calibri" panose="020F0502020204030204" pitchFamily="34" charset="0"/>
              </a:rPr>
              <a:t>• Become aware of your body sensations, feeling and thought reactions;</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r>
              <a:rPr lang="en-CA" sz="2800" dirty="0">
                <a:effectLst/>
                <a:latin typeface="Calibri" panose="020F0502020204030204" pitchFamily="34" charset="0"/>
                <a:ea typeface="Calibri" panose="020F0502020204030204" pitchFamily="34" charset="0"/>
                <a:cs typeface="Calibri" panose="020F0502020204030204" pitchFamily="34" charset="0"/>
              </a:rPr>
              <a:t>• Deliberately self-talk conscious positive intentions, e.g. “may we be at peace now.”</a:t>
            </a:r>
            <a:endParaRPr lang="en-CA" sz="2800" dirty="0"/>
          </a:p>
        </p:txBody>
      </p:sp>
      <p:sp>
        <p:nvSpPr>
          <p:cNvPr id="7" name="TextBox 6">
            <a:extLst>
              <a:ext uri="{FF2B5EF4-FFF2-40B4-BE49-F238E27FC236}">
                <a16:creationId xmlns:a16="http://schemas.microsoft.com/office/drawing/2014/main" id="{78C52FE9-5B9A-50A1-CF1E-AF96D91273F8}"/>
              </a:ext>
            </a:extLst>
          </p:cNvPr>
          <p:cNvSpPr txBox="1"/>
          <p:nvPr/>
        </p:nvSpPr>
        <p:spPr>
          <a:xfrm>
            <a:off x="968188" y="4468396"/>
            <a:ext cx="8901953" cy="1815882"/>
          </a:xfrm>
          <a:prstGeom prst="rect">
            <a:avLst/>
          </a:prstGeom>
          <a:noFill/>
        </p:spPr>
        <p:txBody>
          <a:bodyPr wrap="square" rtlCol="0">
            <a:spAutoFit/>
          </a:bodyPr>
          <a:lstStyle/>
          <a:p>
            <a:r>
              <a:rPr lang="en-CA" sz="2800" dirty="0">
                <a:effectLst/>
                <a:latin typeface="Calibri" panose="020F0502020204030204" pitchFamily="34" charset="0"/>
                <a:ea typeface="Calibri" panose="020F0502020204030204" pitchFamily="34" charset="0"/>
                <a:cs typeface="Calibri" panose="020F0502020204030204" pitchFamily="34" charset="0"/>
              </a:rPr>
              <a:t>When we fully and consciously connect as described above, we move beyond what our survival reactive senses tell us to a place of stillness, wisdom and compassion. </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sz="2800" dirty="0"/>
          </a:p>
        </p:txBody>
      </p:sp>
    </p:spTree>
    <p:extLst>
      <p:ext uri="{BB962C8B-B14F-4D97-AF65-F5344CB8AC3E}">
        <p14:creationId xmlns:p14="http://schemas.microsoft.com/office/powerpoint/2010/main" val="9904882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BCCD9D5-5BE5-7FD2-DE3F-D917FAE41382}"/>
              </a:ext>
            </a:extLst>
          </p:cNvPr>
          <p:cNvSpPr/>
          <p:nvPr/>
        </p:nvSpPr>
        <p:spPr>
          <a:xfrm>
            <a:off x="1587" y="0"/>
            <a:ext cx="12188826"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097F65AC-6EA4-051D-F0CE-58CCF47EA01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804" y="5144746"/>
            <a:ext cx="1500677" cy="1116155"/>
          </a:xfrm>
          <a:prstGeom prst="rect">
            <a:avLst/>
          </a:prstGeom>
        </p:spPr>
      </p:pic>
      <p:sp>
        <p:nvSpPr>
          <p:cNvPr id="6" name="Slide Number Placeholder 1">
            <a:extLst>
              <a:ext uri="{FF2B5EF4-FFF2-40B4-BE49-F238E27FC236}">
                <a16:creationId xmlns:a16="http://schemas.microsoft.com/office/drawing/2014/main" id="{2A52B0E9-E076-16CB-34F5-0C2FF460D1A6}"/>
              </a:ext>
            </a:extLst>
          </p:cNvPr>
          <p:cNvSpPr txBox="1">
            <a:spLocks/>
          </p:cNvSpPr>
          <p:nvPr/>
        </p:nvSpPr>
        <p:spPr>
          <a:xfrm>
            <a:off x="8611392"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mtClean="0"/>
              <a:pPr/>
              <a:t>71</a:t>
            </a:fld>
            <a:endParaRPr lang="en-CA" dirty="0"/>
          </a:p>
        </p:txBody>
      </p:sp>
      <p:sp>
        <p:nvSpPr>
          <p:cNvPr id="2" name="Slide Number Placeholder 1">
            <a:extLst>
              <a:ext uri="{FF2B5EF4-FFF2-40B4-BE49-F238E27FC236}">
                <a16:creationId xmlns:a16="http://schemas.microsoft.com/office/drawing/2014/main" id="{81394806-3A87-7278-31D5-1302EC691C65}"/>
              </a:ext>
            </a:extLst>
          </p:cNvPr>
          <p:cNvSpPr>
            <a:spLocks noGrp="1"/>
          </p:cNvSpPr>
          <p:nvPr>
            <p:ph type="sldNum" sz="quarter" idx="12"/>
          </p:nvPr>
        </p:nvSpPr>
        <p:spPr/>
        <p:txBody>
          <a:bodyPr/>
          <a:lstStyle/>
          <a:p>
            <a:fld id="{AFE74BE6-3F01-4C25-9B60-2EB5994FEE56}" type="slidenum">
              <a:rPr lang="en-CA" smtClean="0"/>
              <a:pPr/>
              <a:t>71</a:t>
            </a:fld>
            <a:endParaRPr lang="en-CA" dirty="0"/>
          </a:p>
        </p:txBody>
      </p:sp>
      <p:sp>
        <p:nvSpPr>
          <p:cNvPr id="3" name="TextBox 2">
            <a:extLst>
              <a:ext uri="{FF2B5EF4-FFF2-40B4-BE49-F238E27FC236}">
                <a16:creationId xmlns:a16="http://schemas.microsoft.com/office/drawing/2014/main" id="{4C15D9AF-CAE2-7347-1E43-A860FC1AD288}"/>
              </a:ext>
            </a:extLst>
          </p:cNvPr>
          <p:cNvSpPr txBox="1"/>
          <p:nvPr/>
        </p:nvSpPr>
        <p:spPr>
          <a:xfrm>
            <a:off x="573740" y="340659"/>
            <a:ext cx="10421471" cy="6358664"/>
          </a:xfrm>
          <a:prstGeom prst="rect">
            <a:avLst/>
          </a:prstGeom>
          <a:noFill/>
        </p:spPr>
        <p:txBody>
          <a:bodyPr wrap="square" rtlCol="0">
            <a:spAutoFit/>
          </a:bodyPr>
          <a:lstStyle/>
          <a:p>
            <a:pPr algn="just">
              <a:lnSpc>
                <a:spcPct val="115000"/>
              </a:lnSpc>
            </a:pPr>
            <a:r>
              <a:rPr lang="en-CA" sz="2800" dirty="0">
                <a:effectLst/>
                <a:latin typeface="Calibri" panose="020F0502020204030204" pitchFamily="34" charset="0"/>
                <a:ea typeface="Calibri" panose="020F0502020204030204" pitchFamily="34" charset="0"/>
                <a:cs typeface="Times New Roman" panose="02020603050405020304" pitchFamily="18" charset="0"/>
              </a:rPr>
              <a:t>Social and neurosciences are clear that our happiness is in great part dependent on how often and how completely we give and share our time and resources with others. Research on the science of happiness shows that it is very much dependent on mindfully:</a:t>
            </a:r>
          </a:p>
          <a:p>
            <a:pPr marL="342900" lvl="0" indent="-342900" algn="just">
              <a:lnSpc>
                <a:spcPct val="115000"/>
              </a:lnSpc>
              <a:buSzPts val="1200"/>
              <a:buFont typeface="Symbol" panose="05050102010706020507" pitchFamily="18" charset="2"/>
              <a:buChar char=""/>
            </a:pPr>
            <a:r>
              <a:rPr lang="en-CA" sz="2800" dirty="0">
                <a:effectLst/>
                <a:latin typeface="Calibri" panose="020F0502020204030204" pitchFamily="34" charset="0"/>
                <a:ea typeface="Calibri" panose="020F0502020204030204" pitchFamily="34" charset="0"/>
                <a:cs typeface="Times New Roman" panose="02020603050405020304" pitchFamily="18" charset="0"/>
              </a:rPr>
              <a:t>Being useful, ethical and kind to others (even strangers).</a:t>
            </a:r>
          </a:p>
          <a:p>
            <a:pPr marL="342900" lvl="0" indent="-342900" algn="just">
              <a:lnSpc>
                <a:spcPct val="115000"/>
              </a:lnSpc>
              <a:buSzPts val="1200"/>
              <a:buFont typeface="Symbol" panose="05050102010706020507" pitchFamily="18" charset="2"/>
              <a:buChar char=""/>
            </a:pPr>
            <a:r>
              <a:rPr lang="en-CA" sz="2800" dirty="0">
                <a:effectLst/>
                <a:latin typeface="Calibri" panose="020F0502020204030204" pitchFamily="34" charset="0"/>
                <a:ea typeface="Calibri" panose="020F0502020204030204" pitchFamily="34" charset="0"/>
                <a:cs typeface="Times New Roman" panose="02020603050405020304" pitchFamily="18" charset="0"/>
              </a:rPr>
              <a:t>Being grateful for what we have.</a:t>
            </a:r>
          </a:p>
          <a:p>
            <a:pPr marL="342900" lvl="0" indent="-342900" algn="just">
              <a:lnSpc>
                <a:spcPct val="115000"/>
              </a:lnSpc>
              <a:buSzPts val="1200"/>
              <a:buFont typeface="Symbol" panose="05050102010706020507" pitchFamily="18" charset="2"/>
              <a:buChar char=""/>
            </a:pPr>
            <a:r>
              <a:rPr lang="en-CA" sz="2800" dirty="0">
                <a:effectLst/>
                <a:latin typeface="Calibri" panose="020F0502020204030204" pitchFamily="34" charset="0"/>
                <a:ea typeface="Calibri" panose="020F0502020204030204" pitchFamily="34" charset="0"/>
                <a:cs typeface="Times New Roman" panose="02020603050405020304" pitchFamily="18" charset="0"/>
              </a:rPr>
              <a:t>Having healthy physical habits (breathing, nutrition and exercise) and</a:t>
            </a:r>
          </a:p>
          <a:p>
            <a:pPr marL="342900" lvl="0" indent="-342900" algn="just">
              <a:lnSpc>
                <a:spcPct val="115000"/>
              </a:lnSpc>
              <a:spcAft>
                <a:spcPts val="1000"/>
              </a:spcAft>
              <a:buSzPts val="1200"/>
              <a:buFont typeface="Symbol" panose="05050102010706020507" pitchFamily="18" charset="2"/>
              <a:buChar char=""/>
            </a:pPr>
            <a:r>
              <a:rPr lang="en-CA" sz="2800" dirty="0">
                <a:effectLst/>
                <a:latin typeface="Calibri" panose="020F0502020204030204" pitchFamily="34" charset="0"/>
                <a:ea typeface="Calibri" panose="020F0502020204030204" pitchFamily="34" charset="0"/>
                <a:cs typeface="Times New Roman" panose="02020603050405020304" pitchFamily="18" charset="0"/>
              </a:rPr>
              <a:t>Offering unconditional compassion and help to others as applicable.</a:t>
            </a:r>
          </a:p>
          <a:p>
            <a:pPr marL="342900" lvl="0" indent="-342900" algn="just">
              <a:lnSpc>
                <a:spcPct val="115000"/>
              </a:lnSpc>
              <a:spcAft>
                <a:spcPts val="1000"/>
              </a:spcAft>
              <a:buSzPts val="1200"/>
              <a:buFont typeface="Symbol" panose="05050102010706020507" pitchFamily="18" charset="2"/>
              <a:buChar char=""/>
            </a:pP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spcAft>
                <a:spcPts val="1000"/>
              </a:spcAft>
              <a:buSzPts val="1200"/>
            </a:pPr>
            <a:r>
              <a:rPr lang="en-CA" sz="2800" b="1" kern="0" dirty="0">
                <a:effectLst/>
                <a:latin typeface="Calibri" panose="020F0502020204030204" pitchFamily="34" charset="0"/>
                <a:ea typeface="Calibri" panose="020F0502020204030204" pitchFamily="34" charset="0"/>
                <a:cs typeface="Times New Roman" panose="02020603050405020304" pitchFamily="18" charset="0"/>
              </a:rPr>
              <a:t>Ben, Me, and Me – Self-Management and the 5 ‘C’s</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sz="2800" dirty="0"/>
          </a:p>
        </p:txBody>
      </p:sp>
    </p:spTree>
    <p:extLst>
      <p:ext uri="{BB962C8B-B14F-4D97-AF65-F5344CB8AC3E}">
        <p14:creationId xmlns:p14="http://schemas.microsoft.com/office/powerpoint/2010/main" val="256751361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65868"/>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pPr/>
              <a:t>72</a:t>
            </a:fld>
            <a:endParaRPr lang="en-CA" sz="1400" dirty="0"/>
          </a:p>
        </p:txBody>
      </p:sp>
      <p:sp>
        <p:nvSpPr>
          <p:cNvPr id="9" name="TextBox 8"/>
          <p:cNvSpPr txBox="1"/>
          <p:nvPr/>
        </p:nvSpPr>
        <p:spPr>
          <a:xfrm>
            <a:off x="912050" y="1374519"/>
            <a:ext cx="10141527" cy="4031873"/>
          </a:xfrm>
          <a:prstGeom prst="rect">
            <a:avLst/>
          </a:prstGeom>
          <a:noFill/>
        </p:spPr>
        <p:txBody>
          <a:bodyPr wrap="square" rtlCol="0">
            <a:spAutoFit/>
          </a:bodyPr>
          <a:lstStyle/>
          <a:p>
            <a:pPr marL="514350" indent="-514350">
              <a:buAutoNum type="arabicPeriod" startAt="3"/>
            </a:pPr>
            <a:r>
              <a:rPr lang="en-CA" sz="3200" b="1" dirty="0"/>
              <a:t>Upgrade the Live-Drive:  </a:t>
            </a:r>
          </a:p>
          <a:p>
            <a:pPr marL="514350" indent="-514350"/>
            <a:r>
              <a:rPr lang="en-CA" sz="3200" b="1" dirty="0"/>
              <a:t>	</a:t>
            </a:r>
            <a:r>
              <a:rPr lang="en-CA" sz="3200" dirty="0"/>
              <a:t>As we mature to B-FIT wisdom and kindness and intrapersonal skills, the PFP live-drive seems to be upgraded to a more complete version (i.e. me version 2.0)  so even the PFP autopilot thoughts, feelings and actions are now more aligned with the more conscious ‘ideal self’ me.</a:t>
            </a:r>
          </a:p>
          <a:p>
            <a:pPr marL="514350" indent="-514350"/>
            <a:endParaRPr lang="en-CA" sz="3200" dirty="0"/>
          </a:p>
        </p:txBody>
      </p:sp>
    </p:spTree>
    <p:extLst>
      <p:ext uri="{BB962C8B-B14F-4D97-AF65-F5344CB8AC3E}">
        <p14:creationId xmlns:p14="http://schemas.microsoft.com/office/powerpoint/2010/main" val="280836251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65868"/>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pPr/>
              <a:t>73</a:t>
            </a:fld>
            <a:endParaRPr lang="en-CA" sz="1400" dirty="0"/>
          </a:p>
        </p:txBody>
      </p:sp>
      <p:sp>
        <p:nvSpPr>
          <p:cNvPr id="9" name="TextBox 8"/>
          <p:cNvSpPr txBox="1"/>
          <p:nvPr/>
        </p:nvSpPr>
        <p:spPr>
          <a:xfrm>
            <a:off x="933327" y="1188844"/>
            <a:ext cx="8085168" cy="5016758"/>
          </a:xfrm>
          <a:prstGeom prst="rect">
            <a:avLst/>
          </a:prstGeom>
          <a:noFill/>
        </p:spPr>
        <p:txBody>
          <a:bodyPr wrap="square" rtlCol="0">
            <a:spAutoFit/>
          </a:bodyPr>
          <a:lstStyle/>
          <a:p>
            <a:pPr marL="514350" indent="-514350"/>
            <a:r>
              <a:rPr lang="en-CA" sz="3200" b="1" dirty="0"/>
              <a:t>4.  Those Thoughts and Feelings Are Not Me: </a:t>
            </a:r>
          </a:p>
          <a:p>
            <a:pPr lvl="1"/>
            <a:r>
              <a:rPr lang="en-CA" sz="3200" dirty="0"/>
              <a:t>As we are ‘just naturally’ more and more mindful, the ‘Mindful Me’ (witness, noticer, observer), less and less identifies with ‘the’ thoughts and feelings as ‘me’.</a:t>
            </a:r>
          </a:p>
          <a:p>
            <a:pPr lvl="1"/>
            <a:endParaRPr lang="en-CA" sz="3200" dirty="0"/>
          </a:p>
          <a:p>
            <a:pPr lvl="1"/>
            <a:r>
              <a:rPr lang="en-CA" sz="3200" dirty="0"/>
              <a:t>This results in consistently manifesting our highest level of Competence, Calm and Care for </a:t>
            </a:r>
            <a:r>
              <a:rPr lang="en-CA" sz="3200" b="1" dirty="0"/>
              <a:t>all </a:t>
            </a:r>
            <a:r>
              <a:rPr lang="en-CA" sz="3200" dirty="0"/>
              <a:t>others.</a:t>
            </a:r>
          </a:p>
          <a:p>
            <a:pPr marL="514350" indent="-514350"/>
            <a:endParaRPr lang="en-CA" sz="3200" dirty="0"/>
          </a:p>
        </p:txBody>
      </p:sp>
      <p:pic>
        <p:nvPicPr>
          <p:cNvPr id="2" name="Picture 1" descr="A cartoon of two men&#10;&#10;Description automatically generated">
            <a:extLst>
              <a:ext uri="{FF2B5EF4-FFF2-40B4-BE49-F238E27FC236}">
                <a16:creationId xmlns:a16="http://schemas.microsoft.com/office/drawing/2014/main" id="{50EA3864-2AE9-E940-FC50-F176BB50A8C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0381" b="23777"/>
          <a:stretch/>
        </p:blipFill>
        <p:spPr bwMode="auto">
          <a:xfrm>
            <a:off x="8909570" y="1869039"/>
            <a:ext cx="2803525" cy="228790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084518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65868"/>
            <a:ext cx="1500872" cy="1116155"/>
          </a:xfrm>
          <a:prstGeom prst="rect">
            <a:avLst/>
          </a:prstGeom>
        </p:spPr>
      </p:pic>
      <p:sp>
        <p:nvSpPr>
          <p:cNvPr id="6" name="Slide Number Placeholder 5"/>
          <p:cNvSpPr>
            <a:spLocks noGrp="1"/>
          </p:cNvSpPr>
          <p:nvPr>
            <p:ph type="sldNum" sz="quarter" idx="12"/>
          </p:nvPr>
        </p:nvSpPr>
        <p:spPr/>
        <p:txBody>
          <a:bodyPr/>
          <a:lstStyle/>
          <a:p>
            <a:r>
              <a:rPr lang="en-US" sz="1400" dirty="0"/>
              <a:t>74</a:t>
            </a:r>
            <a:endParaRPr lang="en-CA" sz="1400" dirty="0"/>
          </a:p>
        </p:txBody>
      </p:sp>
      <p:sp>
        <p:nvSpPr>
          <p:cNvPr id="8" name="TextBox 7"/>
          <p:cNvSpPr txBox="1"/>
          <p:nvPr/>
        </p:nvSpPr>
        <p:spPr>
          <a:xfrm>
            <a:off x="857126" y="598294"/>
            <a:ext cx="10141527" cy="5509200"/>
          </a:xfrm>
          <a:prstGeom prst="rect">
            <a:avLst/>
          </a:prstGeom>
          <a:noFill/>
        </p:spPr>
        <p:txBody>
          <a:bodyPr wrap="square" rtlCol="0">
            <a:spAutoFit/>
          </a:bodyPr>
          <a:lstStyle/>
          <a:p>
            <a:r>
              <a:rPr lang="en-CA" sz="3200" b="1" dirty="0"/>
              <a:t>5. 	Wisdom and Authentic Kindness:  </a:t>
            </a:r>
          </a:p>
          <a:p>
            <a:r>
              <a:rPr lang="en-CA" sz="3200" dirty="0"/>
              <a:t>	With sufficient:</a:t>
            </a:r>
          </a:p>
          <a:p>
            <a:pPr marL="1428750" lvl="2" indent="-514350">
              <a:buFont typeface="Arial" panose="020B0604020202020204" pitchFamily="34" charset="0"/>
              <a:buChar char="•"/>
            </a:pPr>
            <a:r>
              <a:rPr lang="en-CA" sz="3200" dirty="0"/>
              <a:t>Time</a:t>
            </a:r>
          </a:p>
          <a:p>
            <a:pPr marL="1428750" lvl="2" indent="-514350">
              <a:buFont typeface="Arial" panose="020B0604020202020204" pitchFamily="34" charset="0"/>
              <a:buChar char="•"/>
            </a:pPr>
            <a:r>
              <a:rPr lang="en-CA" sz="3200" dirty="0"/>
              <a:t>Focus</a:t>
            </a:r>
          </a:p>
          <a:p>
            <a:pPr marL="1428750" lvl="2" indent="-514350">
              <a:buFont typeface="Arial" panose="020B0604020202020204" pitchFamily="34" charset="0"/>
              <a:buChar char="•"/>
            </a:pPr>
            <a:r>
              <a:rPr lang="en-CA" sz="3200" dirty="0"/>
              <a:t>Sensory clarity</a:t>
            </a:r>
          </a:p>
          <a:p>
            <a:pPr marL="1428750" lvl="2" indent="-514350">
              <a:buFont typeface="Arial" panose="020B0604020202020204" pitchFamily="34" charset="0"/>
              <a:buChar char="•"/>
            </a:pPr>
            <a:r>
              <a:rPr lang="en-CA" sz="3200" dirty="0"/>
              <a:t>Ahh-llowingness</a:t>
            </a:r>
          </a:p>
          <a:p>
            <a:endParaRPr lang="en-CA" sz="3200" dirty="0"/>
          </a:p>
          <a:p>
            <a:r>
              <a:rPr lang="en-CA" sz="3200" dirty="0"/>
              <a:t>	B-FIT starts to self-organize into flowing ‘emerging’ 	wisdom and ‘usness’ authentic kindness.       </a:t>
            </a:r>
          </a:p>
          <a:p>
            <a:endParaRPr lang="en-CA" sz="3200" dirty="0"/>
          </a:p>
          <a:p>
            <a:r>
              <a:rPr lang="en-CA" sz="3200" dirty="0"/>
              <a:t>	Consider the following…</a:t>
            </a:r>
          </a:p>
        </p:txBody>
      </p:sp>
    </p:spTree>
    <p:extLst>
      <p:ext uri="{BB962C8B-B14F-4D97-AF65-F5344CB8AC3E}">
        <p14:creationId xmlns:p14="http://schemas.microsoft.com/office/powerpoint/2010/main" val="56592201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97765"/>
            <a:ext cx="1500872" cy="1116155"/>
          </a:xfrm>
          <a:prstGeom prst="rect">
            <a:avLst/>
          </a:prstGeom>
        </p:spPr>
      </p:pic>
      <p:sp>
        <p:nvSpPr>
          <p:cNvPr id="5" name="TextBox 4"/>
          <p:cNvSpPr txBox="1"/>
          <p:nvPr/>
        </p:nvSpPr>
        <p:spPr>
          <a:xfrm>
            <a:off x="819397" y="1199409"/>
            <a:ext cx="10640291" cy="3385542"/>
          </a:xfrm>
          <a:prstGeom prst="rect">
            <a:avLst/>
          </a:prstGeom>
          <a:solidFill>
            <a:srgbClr val="9A4E15"/>
          </a:solidFill>
          <a:ln>
            <a:noFill/>
          </a:ln>
          <a:effectLst>
            <a:outerShdw blurRad="317500" dist="38100" dir="5400000" sx="103000" sy="103000" algn="t" rotWithShape="0">
              <a:prstClr val="black">
                <a:alpha val="35000"/>
              </a:prstClr>
            </a:outerShdw>
          </a:effectLst>
        </p:spPr>
        <p:txBody>
          <a:bodyPr wrap="square" rtlCol="0">
            <a:spAutoFit/>
          </a:bodyPr>
          <a:lstStyle/>
          <a:p>
            <a:pPr algn="ctr"/>
            <a:endParaRPr lang="en-CA" sz="2800" b="1" dirty="0">
              <a:solidFill>
                <a:schemeClr val="bg1"/>
              </a:solidFill>
              <a:latin typeface="Arial" panose="020B0604020202020204" pitchFamily="34" charset="0"/>
              <a:cs typeface="Arial" panose="020B0604020202020204" pitchFamily="34" charset="0"/>
            </a:endParaRPr>
          </a:p>
          <a:p>
            <a:pPr algn="ctr"/>
            <a:r>
              <a:rPr lang="en-CA" sz="2800" b="1" dirty="0">
                <a:solidFill>
                  <a:schemeClr val="bg1"/>
                </a:solidFill>
                <a:latin typeface="Arial" panose="020B0604020202020204" pitchFamily="34" charset="0"/>
                <a:cs typeface="Arial" panose="020B0604020202020204" pitchFamily="34" charset="0"/>
              </a:rPr>
              <a:t>“From a mindful centre we can respond instead of react. Unconscious reactions create problems. </a:t>
            </a:r>
          </a:p>
          <a:p>
            <a:pPr algn="ctr"/>
            <a:r>
              <a:rPr lang="en-CA" sz="2800" b="1" dirty="0">
                <a:solidFill>
                  <a:schemeClr val="bg1"/>
                </a:solidFill>
                <a:latin typeface="Arial" panose="020B0604020202020204" pitchFamily="34" charset="0"/>
                <a:cs typeface="Arial" panose="020B0604020202020204" pitchFamily="34" charset="0"/>
              </a:rPr>
              <a:t>Mindful responses bring peace. </a:t>
            </a:r>
          </a:p>
          <a:p>
            <a:pPr algn="ctr"/>
            <a:r>
              <a:rPr lang="en-CA" sz="2800" b="1" dirty="0">
                <a:solidFill>
                  <a:schemeClr val="bg1"/>
                </a:solidFill>
                <a:latin typeface="Arial" panose="020B0604020202020204" pitchFamily="34" charset="0"/>
                <a:cs typeface="Arial" panose="020B0604020202020204" pitchFamily="34" charset="0"/>
              </a:rPr>
              <a:t>Whatever happens can be met with wisdom and compassion.”</a:t>
            </a:r>
          </a:p>
          <a:p>
            <a:pPr algn="just"/>
            <a:endParaRPr lang="en-CA" sz="2800" b="1" dirty="0">
              <a:solidFill>
                <a:schemeClr val="bg1"/>
              </a:solidFill>
              <a:latin typeface="Arial" panose="020B0604020202020204" pitchFamily="34" charset="0"/>
              <a:cs typeface="Arial" panose="020B0604020202020204" pitchFamily="34" charset="0"/>
            </a:endParaRPr>
          </a:p>
          <a:p>
            <a:pPr algn="r"/>
            <a:r>
              <a:rPr lang="en-CA" b="1" i="1" dirty="0">
                <a:solidFill>
                  <a:schemeClr val="bg1"/>
                </a:solidFill>
                <a:latin typeface="Arial" panose="020B0604020202020204" pitchFamily="34" charset="0"/>
                <a:cs typeface="Arial" panose="020B0604020202020204" pitchFamily="34" charset="0"/>
              </a:rPr>
              <a:t>J</a:t>
            </a:r>
            <a:r>
              <a:rPr lang="en-CA" i="1" dirty="0">
                <a:solidFill>
                  <a:schemeClr val="bg1"/>
                </a:solidFill>
                <a:latin typeface="Arial" panose="020B0604020202020204" pitchFamily="34" charset="0"/>
                <a:cs typeface="Arial" panose="020B0604020202020204" pitchFamily="34" charset="0"/>
              </a:rPr>
              <a:t>ack Kornfield</a:t>
            </a:r>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z="1400" smtClean="0"/>
              <a:pPr/>
              <a:t>75</a:t>
            </a:fld>
            <a:endParaRPr lang="en-CA" sz="1400" dirty="0"/>
          </a:p>
        </p:txBody>
      </p:sp>
    </p:spTree>
    <p:extLst>
      <p:ext uri="{BB962C8B-B14F-4D97-AF65-F5344CB8AC3E}">
        <p14:creationId xmlns:p14="http://schemas.microsoft.com/office/powerpoint/2010/main" val="119258998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19031"/>
            <a:ext cx="1500872" cy="1116155"/>
          </a:xfrm>
          <a:prstGeom prst="rect">
            <a:avLst/>
          </a:prstGeom>
        </p:spPr>
      </p:pic>
      <p:sp>
        <p:nvSpPr>
          <p:cNvPr id="6" name="TextBox 5"/>
          <p:cNvSpPr txBox="1"/>
          <p:nvPr/>
        </p:nvSpPr>
        <p:spPr>
          <a:xfrm>
            <a:off x="1054359" y="557975"/>
            <a:ext cx="10086392" cy="707886"/>
          </a:xfrm>
          <a:prstGeom prst="rect">
            <a:avLst/>
          </a:prstGeom>
          <a:noFill/>
        </p:spPr>
        <p:txBody>
          <a:bodyPr wrap="square" rtlCol="0">
            <a:spAutoFit/>
          </a:bodyPr>
          <a:lstStyle/>
          <a:p>
            <a:pPr algn="ctr"/>
            <a:r>
              <a:rPr lang="en-CA" sz="4000" b="1" dirty="0"/>
              <a:t>WE MUST LEARN TO……</a:t>
            </a:r>
            <a:endParaRPr lang="en-CA" sz="4000" b="1" dirty="0">
              <a:latin typeface="Arial Black" panose="020B0A04020102020204" pitchFamily="34" charset="0"/>
            </a:endParaRPr>
          </a:p>
        </p:txBody>
      </p:sp>
      <p:sp>
        <p:nvSpPr>
          <p:cNvPr id="9" name="TextBox 8"/>
          <p:cNvSpPr txBox="1"/>
          <p:nvPr/>
        </p:nvSpPr>
        <p:spPr>
          <a:xfrm>
            <a:off x="1575425" y="1590694"/>
            <a:ext cx="8845187" cy="4585871"/>
          </a:xfrm>
          <a:prstGeom prst="rect">
            <a:avLst/>
          </a:prstGeom>
          <a:noFill/>
          <a:ln>
            <a:noFill/>
          </a:ln>
          <a:effectLst/>
        </p:spPr>
        <p:txBody>
          <a:bodyPr wrap="square" rtlCol="0">
            <a:spAutoFit/>
          </a:bodyPr>
          <a:lstStyle/>
          <a:p>
            <a:r>
              <a:rPr lang="en-CA" sz="2800" b="1" dirty="0">
                <a:solidFill>
                  <a:srgbClr val="9A4E15"/>
                </a:solidFill>
                <a:latin typeface="Arial Narrow" panose="020B0606020202030204" pitchFamily="34" charset="0"/>
              </a:rPr>
              <a:t>Be Self-Aware e.g. Mindful and Intentional in the Moment to: </a:t>
            </a:r>
          </a:p>
          <a:p>
            <a:endParaRPr lang="en-CA" sz="2400" dirty="0">
              <a:solidFill>
                <a:srgbClr val="9A4E15"/>
              </a:solidFill>
              <a:latin typeface="Arial Narrow" panose="020B0606020202030204" pitchFamily="34" charset="0"/>
            </a:endParaRPr>
          </a:p>
          <a:p>
            <a:pPr marL="342900" lvl="0" indent="-342900">
              <a:buFont typeface="Arial" panose="020B0604020202020204" pitchFamily="34" charset="0"/>
              <a:buChar char="•"/>
            </a:pPr>
            <a:r>
              <a:rPr lang="en-CA" sz="2400" dirty="0">
                <a:latin typeface="Arial Narrow" panose="020B0606020202030204" pitchFamily="34" charset="0"/>
              </a:rPr>
              <a:t>Know/realize</a:t>
            </a:r>
            <a:r>
              <a:rPr lang="en-CA" sz="2400" b="1" dirty="0">
                <a:latin typeface="Arial Narrow" panose="020B0606020202030204" pitchFamily="34" charset="0"/>
              </a:rPr>
              <a:t> that </a:t>
            </a:r>
            <a:r>
              <a:rPr lang="en-CA" sz="2400" dirty="0">
                <a:latin typeface="Arial Narrow" panose="020B0606020202030204" pitchFamily="34" charset="0"/>
              </a:rPr>
              <a:t>you are here now.</a:t>
            </a:r>
          </a:p>
          <a:p>
            <a:pPr marL="342900" indent="-342900">
              <a:buFont typeface="Arial" panose="020B0604020202020204" pitchFamily="34" charset="0"/>
              <a:buChar char="•"/>
            </a:pPr>
            <a:endParaRPr lang="en-CA" sz="2400" dirty="0">
              <a:latin typeface="Arial Narrow" panose="020B0606020202030204" pitchFamily="34" charset="0"/>
            </a:endParaRPr>
          </a:p>
          <a:p>
            <a:pPr marL="342900" lvl="0" indent="-342900">
              <a:buFont typeface="Arial" panose="020B0604020202020204" pitchFamily="34" charset="0"/>
              <a:buChar char="•"/>
            </a:pPr>
            <a:r>
              <a:rPr lang="en-CA" sz="2400" dirty="0">
                <a:latin typeface="Arial Narrow" panose="020B0606020202030204" pitchFamily="34" charset="0"/>
              </a:rPr>
              <a:t>Experience Thoughts and Feelings as messages – not you.</a:t>
            </a:r>
          </a:p>
          <a:p>
            <a:pPr marL="342900" indent="-342900">
              <a:buFont typeface="Arial" panose="020B0604020202020204" pitchFamily="34" charset="0"/>
              <a:buChar char="•"/>
            </a:pPr>
            <a:endParaRPr lang="en-CA" sz="2400" dirty="0">
              <a:latin typeface="Arial Narrow" panose="020B0606020202030204" pitchFamily="34" charset="0"/>
            </a:endParaRPr>
          </a:p>
          <a:p>
            <a:pPr marL="342900" lvl="0" indent="-342900">
              <a:buFont typeface="Arial" panose="020B0604020202020204" pitchFamily="34" charset="0"/>
              <a:buChar char="•"/>
            </a:pPr>
            <a:r>
              <a:rPr lang="en-CA" sz="2400" dirty="0">
                <a:latin typeface="Arial Narrow" panose="020B0606020202030204" pitchFamily="34" charset="0"/>
              </a:rPr>
              <a:t>Ahh-llow Thoughts and Feelings to come and go and not drive and distort your subjective experiences.</a:t>
            </a:r>
          </a:p>
          <a:p>
            <a:pPr marL="342900" indent="-342900">
              <a:buFont typeface="Arial" panose="020B0604020202020204" pitchFamily="34" charset="0"/>
              <a:buChar char="•"/>
            </a:pPr>
            <a:endParaRPr lang="en-CA" sz="2400" dirty="0">
              <a:latin typeface="Arial Narrow" panose="020B0606020202030204" pitchFamily="34" charset="0"/>
            </a:endParaRPr>
          </a:p>
          <a:p>
            <a:pPr marL="342900" lvl="0" indent="-342900">
              <a:buFont typeface="Arial" panose="020B0604020202020204" pitchFamily="34" charset="0"/>
              <a:buChar char="•"/>
            </a:pPr>
            <a:r>
              <a:rPr lang="en-CA" sz="2400" dirty="0">
                <a:latin typeface="Arial Narrow" panose="020B0606020202030204" pitchFamily="34" charset="0"/>
              </a:rPr>
              <a:t>Ensure emotional self regulation regardless of Thought content.</a:t>
            </a:r>
          </a:p>
          <a:p>
            <a:pPr marL="342900" indent="-342900">
              <a:buFont typeface="Arial" panose="020B0604020202020204" pitchFamily="34" charset="0"/>
              <a:buChar char="•"/>
            </a:pPr>
            <a:endParaRPr lang="en-CA" sz="2400" dirty="0">
              <a:latin typeface="Arial Narrow" panose="020B0606020202030204" pitchFamily="34" charset="0"/>
            </a:endParaRPr>
          </a:p>
          <a:p>
            <a:pPr marL="342900" lvl="0" indent="-342900">
              <a:buFont typeface="Arial" panose="020B0604020202020204" pitchFamily="34" charset="0"/>
              <a:buChar char="•"/>
            </a:pPr>
            <a:r>
              <a:rPr lang="en-CA" sz="2400" dirty="0">
                <a:latin typeface="Arial Narrow" panose="020B0606020202030204" pitchFamily="34" charset="0"/>
              </a:rPr>
              <a:t>Be unconditionally compassionate – regardless of how you are Feeling.</a:t>
            </a:r>
          </a:p>
        </p:txBody>
      </p:sp>
      <p:sp>
        <p:nvSpPr>
          <p:cNvPr id="7" name="Slide Number Placeholder 6"/>
          <p:cNvSpPr>
            <a:spLocks noGrp="1"/>
          </p:cNvSpPr>
          <p:nvPr>
            <p:ph type="sldNum" sz="quarter" idx="12"/>
          </p:nvPr>
        </p:nvSpPr>
        <p:spPr/>
        <p:txBody>
          <a:bodyPr/>
          <a:lstStyle/>
          <a:p>
            <a:fld id="{AFE74BE6-3F01-4C25-9B60-2EB5994FEE56}" type="slidenum">
              <a:rPr lang="en-CA" sz="1400" smtClean="0"/>
              <a:pPr/>
              <a:t>76</a:t>
            </a:fld>
            <a:endParaRPr lang="en-CA" sz="1400" dirty="0"/>
          </a:p>
        </p:txBody>
      </p:sp>
    </p:spTree>
    <p:extLst>
      <p:ext uri="{BB962C8B-B14F-4D97-AF65-F5344CB8AC3E}">
        <p14:creationId xmlns:p14="http://schemas.microsoft.com/office/powerpoint/2010/main" val="374080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4174259" y="3865311"/>
            <a:ext cx="6923808" cy="1631216"/>
          </a:xfrm>
          <a:prstGeom prst="rect">
            <a:avLst/>
          </a:prstGeom>
          <a:noFill/>
        </p:spPr>
        <p:txBody>
          <a:bodyPr wrap="square" rtlCol="0">
            <a:spAutoFit/>
          </a:bodyPr>
          <a:lstStyle/>
          <a:p>
            <a:r>
              <a:rPr lang="en-CA" sz="10000" dirty="0">
                <a:solidFill>
                  <a:srgbClr val="797805"/>
                </a:solidFill>
                <a:latin typeface="Arial Black" panose="020B0A04020102020204" pitchFamily="34" charset="0"/>
              </a:rPr>
              <a:t>Practise</a:t>
            </a:r>
          </a:p>
        </p:txBody>
      </p:sp>
      <p:sp>
        <p:nvSpPr>
          <p:cNvPr id="9" name="TextBox 8"/>
          <p:cNvSpPr txBox="1"/>
          <p:nvPr/>
        </p:nvSpPr>
        <p:spPr>
          <a:xfrm>
            <a:off x="4904510" y="1985817"/>
            <a:ext cx="5876925" cy="1323439"/>
          </a:xfrm>
          <a:prstGeom prst="rect">
            <a:avLst/>
          </a:prstGeom>
          <a:noFill/>
        </p:spPr>
        <p:txBody>
          <a:bodyPr wrap="square" rtlCol="0">
            <a:spAutoFit/>
          </a:bodyPr>
          <a:lstStyle/>
          <a:p>
            <a:r>
              <a:rPr lang="en-CA" sz="8000" dirty="0">
                <a:solidFill>
                  <a:srgbClr val="CDCC98"/>
                </a:solidFill>
                <a:latin typeface="Arial Black" panose="020B0A04020102020204" pitchFamily="34" charset="0"/>
              </a:rPr>
              <a:t>Practise</a:t>
            </a:r>
          </a:p>
        </p:txBody>
      </p:sp>
      <p:sp>
        <p:nvSpPr>
          <p:cNvPr id="5" name="TextBox 4"/>
          <p:cNvSpPr txBox="1"/>
          <p:nvPr/>
        </p:nvSpPr>
        <p:spPr>
          <a:xfrm>
            <a:off x="5648324" y="784802"/>
            <a:ext cx="5876925" cy="923330"/>
          </a:xfrm>
          <a:prstGeom prst="rect">
            <a:avLst/>
          </a:prstGeom>
          <a:noFill/>
        </p:spPr>
        <p:txBody>
          <a:bodyPr wrap="square" rtlCol="0">
            <a:spAutoFit/>
          </a:bodyPr>
          <a:lstStyle/>
          <a:p>
            <a:r>
              <a:rPr lang="en-CA" sz="5400" dirty="0">
                <a:solidFill>
                  <a:srgbClr val="D5DAC4"/>
                </a:solidFill>
                <a:latin typeface="Arial Black" panose="020B0A04020102020204" pitchFamily="34" charset="0"/>
              </a:rPr>
              <a:t>Practise</a:t>
            </a:r>
          </a:p>
        </p:txBody>
      </p:sp>
      <p:pic>
        <p:nvPicPr>
          <p:cNvPr id="73730" name="Picture 2" descr="http://thumbs.dreamstime.com/t/boy-guitar-cartoon-illustration-cute-playing-4099593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53102" y="1004539"/>
            <a:ext cx="3040207" cy="309830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87132"/>
            <a:ext cx="1500872" cy="1116155"/>
          </a:xfrm>
          <a:prstGeom prst="rect">
            <a:avLst/>
          </a:prstGeom>
        </p:spPr>
      </p:pic>
      <p:sp>
        <p:nvSpPr>
          <p:cNvPr id="8" name="Slide Number Placeholder 7"/>
          <p:cNvSpPr>
            <a:spLocks noGrp="1"/>
          </p:cNvSpPr>
          <p:nvPr>
            <p:ph type="sldNum" sz="quarter" idx="12"/>
          </p:nvPr>
        </p:nvSpPr>
        <p:spPr/>
        <p:txBody>
          <a:bodyPr/>
          <a:lstStyle/>
          <a:p>
            <a:fld id="{AFE74BE6-3F01-4C25-9B60-2EB5994FEE56}" type="slidenum">
              <a:rPr lang="en-CA" sz="1400" smtClean="0"/>
              <a:pPr/>
              <a:t>77</a:t>
            </a:fld>
            <a:endParaRPr lang="en-CA" sz="1400" dirty="0"/>
          </a:p>
        </p:txBody>
      </p:sp>
    </p:spTree>
    <p:extLst>
      <p:ext uri="{BB962C8B-B14F-4D97-AF65-F5344CB8AC3E}">
        <p14:creationId xmlns:p14="http://schemas.microsoft.com/office/powerpoint/2010/main" val="119009638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67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880845" y="503340"/>
            <a:ext cx="9286612" cy="5492648"/>
          </a:xfrm>
          <a:prstGeom prst="rect">
            <a:avLst/>
          </a:prstGeom>
        </p:spPr>
      </p:pic>
      <p:sp>
        <p:nvSpPr>
          <p:cNvPr id="4" name="Slide Number Placeholder 1"/>
          <p:cNvSpPr>
            <a:spLocks noGrp="1"/>
          </p:cNvSpPr>
          <p:nvPr>
            <p:ph type="sldNum" sz="quarter" idx="12"/>
          </p:nvPr>
        </p:nvSpPr>
        <p:spPr>
          <a:xfrm>
            <a:off x="10517428" y="6356350"/>
            <a:ext cx="836372" cy="365125"/>
          </a:xfrm>
        </p:spPr>
        <p:txBody>
          <a:bodyPr/>
          <a:lstStyle/>
          <a:p>
            <a:fld id="{AFE74BE6-3F01-4C25-9B60-2EB5994FEE56}" type="slidenum">
              <a:rPr lang="en-CA" sz="1400" smtClean="0"/>
              <a:pPr/>
              <a:t>78</a:t>
            </a:fld>
            <a:endParaRPr lang="en-CA" sz="14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41846"/>
            <a:ext cx="1500872" cy="1116155"/>
          </a:xfrm>
          <a:prstGeom prst="rect">
            <a:avLst/>
          </a:prstGeom>
        </p:spPr>
      </p:pic>
    </p:spTree>
    <p:extLst>
      <p:ext uri="{BB962C8B-B14F-4D97-AF65-F5344CB8AC3E}">
        <p14:creationId xmlns:p14="http://schemas.microsoft.com/office/powerpoint/2010/main" val="26856795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0CE6DB8-95C1-AE4F-8563-E291BA826680}"/>
              </a:ext>
            </a:extLst>
          </p:cNvPr>
          <p:cNvSpPr/>
          <p:nvPr/>
        </p:nvSpPr>
        <p:spPr>
          <a:xfrm>
            <a:off x="795" y="0"/>
            <a:ext cx="12188826" cy="6858000"/>
          </a:xfrm>
          <a:prstGeom prst="rect">
            <a:avLst/>
          </a:prstGeom>
          <a:gradFill flip="none" rotWithShape="1">
            <a:gsLst>
              <a:gs pos="0">
                <a:schemeClr val="accent3">
                  <a:lumMod val="0"/>
                  <a:lumOff val="100000"/>
                </a:schemeClr>
              </a:gs>
              <a:gs pos="77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1DA20CEC-1F6F-3DFC-3C45-0E9F3F7C48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012" y="5144746"/>
            <a:ext cx="1500677" cy="1116155"/>
          </a:xfrm>
          <a:prstGeom prst="rect">
            <a:avLst/>
          </a:prstGeom>
        </p:spPr>
      </p:pic>
      <p:sp>
        <p:nvSpPr>
          <p:cNvPr id="5" name="Slide Number Placeholder 1">
            <a:extLst>
              <a:ext uri="{FF2B5EF4-FFF2-40B4-BE49-F238E27FC236}">
                <a16:creationId xmlns:a16="http://schemas.microsoft.com/office/drawing/2014/main" id="{CF46D425-241D-DAF9-98DF-D8CDC6178E69}"/>
              </a:ext>
            </a:extLst>
          </p:cNvPr>
          <p:cNvSpPr>
            <a:spLocks noGrp="1"/>
          </p:cNvSpPr>
          <p:nvPr>
            <p:ph type="sldNum" sz="quarter" idx="12"/>
          </p:nvPr>
        </p:nvSpPr>
        <p:spPr>
          <a:xfrm>
            <a:off x="8609480" y="6356353"/>
            <a:ext cx="2742843"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14BECE-2B89-4E4F-AD8F-D42A66FD9830}" type="slidenum">
              <a:rPr kumimoji="0" lang="en-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35D4A260-2EFA-A9D0-04AC-7FA8A00F9984}"/>
              </a:ext>
            </a:extLst>
          </p:cNvPr>
          <p:cNvGrpSpPr/>
          <p:nvPr/>
        </p:nvGrpSpPr>
        <p:grpSpPr>
          <a:xfrm>
            <a:off x="1893028" y="215757"/>
            <a:ext cx="8404361" cy="6505721"/>
            <a:chOff x="2516221" y="524487"/>
            <a:chExt cx="7159557" cy="5809025"/>
          </a:xfrm>
        </p:grpSpPr>
        <p:pic>
          <p:nvPicPr>
            <p:cNvPr id="2" name="Picture 1">
              <a:extLst>
                <a:ext uri="{FF2B5EF4-FFF2-40B4-BE49-F238E27FC236}">
                  <a16:creationId xmlns:a16="http://schemas.microsoft.com/office/drawing/2014/main" id="{ADE26289-A22D-A264-198E-2887ECA99A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6221" y="524487"/>
              <a:ext cx="7159557" cy="5809025"/>
            </a:xfrm>
            <a:prstGeom prst="rect">
              <a:avLst/>
            </a:prstGeom>
          </p:spPr>
        </p:pic>
        <p:pic>
          <p:nvPicPr>
            <p:cNvPr id="9" name="Picture 8" descr="Diagram&#10;&#10;Description automatically generated with low confidence">
              <a:extLst>
                <a:ext uri="{FF2B5EF4-FFF2-40B4-BE49-F238E27FC236}">
                  <a16:creationId xmlns:a16="http://schemas.microsoft.com/office/drawing/2014/main" id="{C04D44D7-B47C-A732-3CAB-478209DF05B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30725" y="1473774"/>
              <a:ext cx="1824505" cy="2503613"/>
            </a:xfrm>
            <a:prstGeom prst="rect">
              <a:avLst/>
            </a:prstGeom>
          </p:spPr>
        </p:pic>
        <p:pic>
          <p:nvPicPr>
            <p:cNvPr id="11" name="Picture 10" descr="A picture containing diagram&#10;&#10;Description automatically generated">
              <a:extLst>
                <a:ext uri="{FF2B5EF4-FFF2-40B4-BE49-F238E27FC236}">
                  <a16:creationId xmlns:a16="http://schemas.microsoft.com/office/drawing/2014/main" id="{26940DF6-8ADE-3FDA-73F4-4588BE638F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8209" y="3840172"/>
              <a:ext cx="1817021" cy="2436189"/>
            </a:xfrm>
            <a:prstGeom prst="rect">
              <a:avLst/>
            </a:prstGeom>
          </p:spPr>
        </p:pic>
      </p:grpSp>
    </p:spTree>
    <p:extLst>
      <p:ext uri="{BB962C8B-B14F-4D97-AF65-F5344CB8AC3E}">
        <p14:creationId xmlns:p14="http://schemas.microsoft.com/office/powerpoint/2010/main" val="1814202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589" y="0"/>
            <a:ext cx="12188826"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4" name="Slide Number Placeholder 1"/>
          <p:cNvSpPr txBox="1">
            <a:spLocks/>
          </p:cNvSpPr>
          <p:nvPr/>
        </p:nvSpPr>
        <p:spPr>
          <a:xfrm>
            <a:off x="10973435" y="6356352"/>
            <a:ext cx="38263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0540" y="5241848"/>
            <a:ext cx="1501068" cy="1116155"/>
          </a:xfrm>
          <a:prstGeom prst="rect">
            <a:avLst/>
          </a:prstGeom>
        </p:spPr>
      </p:pic>
      <p:sp>
        <p:nvSpPr>
          <p:cNvPr id="2" name="TextBox 1"/>
          <p:cNvSpPr txBox="1"/>
          <p:nvPr/>
        </p:nvSpPr>
        <p:spPr>
          <a:xfrm>
            <a:off x="532678" y="1665470"/>
            <a:ext cx="10440758" cy="120032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2400" b="1" i="0" u="none" strike="noStrike" kern="1200" cap="none" spc="0" normalizeH="0" baseline="0" noProof="0" dirty="0">
                <a:ln>
                  <a:noFill/>
                </a:ln>
                <a:solidFill>
                  <a:prstClr val="black"/>
                </a:solidFill>
                <a:effectLst/>
                <a:uLnTx/>
                <a:uFillTx/>
                <a:latin typeface="Calibri" panose="020F0502020204030204"/>
                <a:ea typeface="+mn-ea"/>
                <a:cs typeface="+mn-cs"/>
              </a:rPr>
              <a:t>We know that some of the following life challenges are on their way into our life, but we just can’t ‘find the time’ to prepare to prevent them from being overwhelming.</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0713" y="397765"/>
            <a:ext cx="1330581" cy="708976"/>
          </a:xfrm>
          <a:prstGeom prst="rect">
            <a:avLst/>
          </a:prstGeom>
        </p:spPr>
      </p:pic>
      <p:graphicFrame>
        <p:nvGraphicFramePr>
          <p:cNvPr id="3" name="Table 2">
            <a:extLst>
              <a:ext uri="{FF2B5EF4-FFF2-40B4-BE49-F238E27FC236}">
                <a16:creationId xmlns:a16="http://schemas.microsoft.com/office/drawing/2014/main" id="{E935BC63-4A68-524C-B3EA-5311E3C72330}"/>
              </a:ext>
            </a:extLst>
          </p:cNvPr>
          <p:cNvGraphicFramePr>
            <a:graphicFrameLocks noGrp="1"/>
          </p:cNvGraphicFramePr>
          <p:nvPr/>
        </p:nvGraphicFramePr>
        <p:xfrm>
          <a:off x="1830734" y="2882483"/>
          <a:ext cx="8404261" cy="2505202"/>
        </p:xfrm>
        <a:graphic>
          <a:graphicData uri="http://schemas.openxmlformats.org/drawingml/2006/table">
            <a:tbl>
              <a:tblPr firstRow="1" firstCol="1" bandRow="1">
                <a:tableStyleId>{5C22544A-7EE6-4342-B048-85BDC9FD1C3A}</a:tableStyleId>
              </a:tblPr>
              <a:tblGrid>
                <a:gridCol w="3940727">
                  <a:extLst>
                    <a:ext uri="{9D8B030D-6E8A-4147-A177-3AD203B41FA5}">
                      <a16:colId xmlns:a16="http://schemas.microsoft.com/office/drawing/2014/main" val="1954525278"/>
                    </a:ext>
                  </a:extLst>
                </a:gridCol>
                <a:gridCol w="4463534">
                  <a:extLst>
                    <a:ext uri="{9D8B030D-6E8A-4147-A177-3AD203B41FA5}">
                      <a16:colId xmlns:a16="http://schemas.microsoft.com/office/drawing/2014/main" val="133221192"/>
                    </a:ext>
                  </a:extLst>
                </a:gridCol>
              </a:tblGrid>
              <a:tr h="0">
                <a:tc>
                  <a:txBody>
                    <a:bodyPr/>
                    <a:lstStyle/>
                    <a:p>
                      <a:pPr marL="342900" lvl="0" indent="-342900" algn="l">
                        <a:lnSpc>
                          <a:spcPct val="115000"/>
                        </a:lnSpc>
                        <a:buSzPts val="1200"/>
                        <a:buFont typeface="Arial" panose="020B0604020202020204" pitchFamily="34" charset="0"/>
                        <a:buChar char="•"/>
                      </a:pPr>
                      <a:r>
                        <a:rPr lang="en-CA" sz="1800" dirty="0">
                          <a:solidFill>
                            <a:schemeClr val="tx1"/>
                          </a:solidFill>
                          <a:effectLst/>
                        </a:rPr>
                        <a:t>loneliness</a:t>
                      </a:r>
                    </a:p>
                    <a:p>
                      <a:pPr marL="342900" lvl="0" indent="-342900" algn="l">
                        <a:lnSpc>
                          <a:spcPct val="115000"/>
                        </a:lnSpc>
                        <a:buSzPts val="1200"/>
                        <a:buFont typeface="Arial" panose="020B0604020202020204" pitchFamily="34" charset="0"/>
                        <a:buChar char="•"/>
                      </a:pPr>
                      <a:r>
                        <a:rPr lang="en-CA" sz="1800" dirty="0">
                          <a:solidFill>
                            <a:schemeClr val="tx1"/>
                          </a:solidFill>
                          <a:effectLst/>
                        </a:rPr>
                        <a:t>emotional insecurity</a:t>
                      </a:r>
                    </a:p>
                    <a:p>
                      <a:pPr marL="342900" lvl="0" indent="-342900" algn="l">
                        <a:lnSpc>
                          <a:spcPct val="115000"/>
                        </a:lnSpc>
                        <a:buSzPts val="1200"/>
                        <a:buFont typeface="Arial" panose="020B0604020202020204" pitchFamily="34" charset="0"/>
                        <a:buChar char="•"/>
                      </a:pPr>
                      <a:r>
                        <a:rPr lang="en-CA" sz="1800" dirty="0">
                          <a:solidFill>
                            <a:schemeClr val="tx1"/>
                          </a:solidFill>
                          <a:effectLst/>
                        </a:rPr>
                        <a:t>boredom</a:t>
                      </a:r>
                    </a:p>
                    <a:p>
                      <a:pPr marL="342900" lvl="0" indent="-342900" algn="l">
                        <a:lnSpc>
                          <a:spcPct val="115000"/>
                        </a:lnSpc>
                        <a:buSzPts val="1200"/>
                        <a:buFont typeface="Arial" panose="020B0604020202020204" pitchFamily="34" charset="0"/>
                        <a:buChar char="•"/>
                      </a:pPr>
                      <a:r>
                        <a:rPr lang="en-CA" sz="1800" dirty="0">
                          <a:solidFill>
                            <a:schemeClr val="tx1"/>
                          </a:solidFill>
                          <a:effectLst/>
                        </a:rPr>
                        <a:t>a challenging, disabled or ill child</a:t>
                      </a:r>
                    </a:p>
                    <a:p>
                      <a:pPr marL="342900" lvl="0" indent="-342900" algn="l">
                        <a:lnSpc>
                          <a:spcPct val="115000"/>
                        </a:lnSpc>
                        <a:buSzPts val="1200"/>
                        <a:buFont typeface="Arial" panose="020B0604020202020204" pitchFamily="34" charset="0"/>
                        <a:buChar char="•"/>
                      </a:pPr>
                      <a:r>
                        <a:rPr lang="en-CA" sz="1800" dirty="0">
                          <a:solidFill>
                            <a:schemeClr val="tx1"/>
                          </a:solidFill>
                          <a:effectLst/>
                        </a:rPr>
                        <a:t>blow ups in important relationships</a:t>
                      </a:r>
                    </a:p>
                    <a:p>
                      <a:pPr marL="342900" lvl="0" indent="-342900" algn="l">
                        <a:lnSpc>
                          <a:spcPct val="115000"/>
                        </a:lnSpc>
                        <a:buSzPts val="1200"/>
                        <a:buFont typeface="Arial" panose="020B0604020202020204" pitchFamily="34" charset="0"/>
                        <a:buChar char="•"/>
                      </a:pPr>
                      <a:r>
                        <a:rPr lang="en-CA" sz="1800" dirty="0">
                          <a:solidFill>
                            <a:schemeClr val="tx1"/>
                          </a:solidFill>
                          <a:effectLst/>
                        </a:rPr>
                        <a:t>unemployment</a:t>
                      </a:r>
                    </a:p>
                    <a:p>
                      <a:pPr marL="342900" lvl="0" indent="-342900" algn="l">
                        <a:lnSpc>
                          <a:spcPct val="115000"/>
                        </a:lnSpc>
                        <a:buSzPts val="1200"/>
                        <a:buFont typeface="Arial" panose="020B0604020202020204" pitchFamily="34" charset="0"/>
                        <a:buChar char="•"/>
                      </a:pPr>
                      <a:r>
                        <a:rPr lang="en-CA" sz="1800" dirty="0">
                          <a:solidFill>
                            <a:schemeClr val="tx1"/>
                          </a:solidFill>
                          <a:effectLst/>
                        </a:rPr>
                        <a:t>life-partner betrayals and break ups</a:t>
                      </a:r>
                    </a:p>
                    <a:p>
                      <a:pPr marL="342900" lvl="0" indent="-342900" algn="l">
                        <a:lnSpc>
                          <a:spcPct val="115000"/>
                        </a:lnSpc>
                        <a:buSzPts val="1200"/>
                        <a:buFont typeface="Arial" panose="020B0604020202020204" pitchFamily="34" charset="0"/>
                        <a:buChar char="•"/>
                      </a:pPr>
                      <a:r>
                        <a:rPr lang="en-CA" sz="1800" dirty="0">
                          <a:solidFill>
                            <a:schemeClr val="tx1"/>
                          </a:solidFill>
                          <a:effectLst/>
                        </a:rPr>
                        <a:t>depression/anxiety</a:t>
                      </a:r>
                      <a:endParaRPr lang="en-CA"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342900" lvl="0" indent="-342900" algn="l">
                        <a:lnSpc>
                          <a:spcPct val="115000"/>
                        </a:lnSpc>
                        <a:buSzPts val="1200"/>
                        <a:buFont typeface="Arial" panose="020B0604020202020204" pitchFamily="34" charset="0"/>
                        <a:buChar char="•"/>
                      </a:pPr>
                      <a:r>
                        <a:rPr lang="en-CA" sz="1800" dirty="0">
                          <a:solidFill>
                            <a:schemeClr val="tx1"/>
                          </a:solidFill>
                          <a:effectLst/>
                        </a:rPr>
                        <a:t>excessive chronic guilt</a:t>
                      </a:r>
                    </a:p>
                    <a:p>
                      <a:pPr marL="342900" lvl="0" indent="-342900" algn="l">
                        <a:lnSpc>
                          <a:spcPct val="115000"/>
                        </a:lnSpc>
                        <a:buSzPts val="1200"/>
                        <a:buFont typeface="Arial" panose="020B0604020202020204" pitchFamily="34" charset="0"/>
                        <a:buChar char="•"/>
                      </a:pPr>
                      <a:r>
                        <a:rPr lang="en-CA" sz="1800" dirty="0">
                          <a:solidFill>
                            <a:schemeClr val="tx1"/>
                          </a:solidFill>
                          <a:effectLst/>
                        </a:rPr>
                        <a:t>grief/loss</a:t>
                      </a:r>
                    </a:p>
                    <a:p>
                      <a:pPr marL="342900" lvl="0" indent="-342900" algn="l">
                        <a:lnSpc>
                          <a:spcPct val="115000"/>
                        </a:lnSpc>
                        <a:buSzPts val="1200"/>
                        <a:buFont typeface="Arial" panose="020B0604020202020204" pitchFamily="34" charset="0"/>
                        <a:buChar char="•"/>
                      </a:pPr>
                      <a:r>
                        <a:rPr lang="en-CA" sz="1800" dirty="0">
                          <a:solidFill>
                            <a:schemeClr val="tx1"/>
                          </a:solidFill>
                          <a:effectLst/>
                        </a:rPr>
                        <a:t>physical illness/disability</a:t>
                      </a:r>
                    </a:p>
                    <a:p>
                      <a:pPr marL="342900" lvl="0" indent="-342900" algn="l">
                        <a:lnSpc>
                          <a:spcPct val="115000"/>
                        </a:lnSpc>
                        <a:buSzPts val="1200"/>
                        <a:buFont typeface="Arial" panose="020B0604020202020204" pitchFamily="34" charset="0"/>
                        <a:buChar char="•"/>
                      </a:pPr>
                      <a:r>
                        <a:rPr lang="en-CA" sz="1800" dirty="0">
                          <a:solidFill>
                            <a:schemeClr val="tx1"/>
                          </a:solidFill>
                          <a:effectLst/>
                        </a:rPr>
                        <a:t>mental health disorders, e.g. ADHD</a:t>
                      </a:r>
                    </a:p>
                    <a:p>
                      <a:pPr marL="342900" lvl="0" indent="-342900" algn="l">
                        <a:lnSpc>
                          <a:spcPct val="115000"/>
                        </a:lnSpc>
                        <a:buSzPts val="1200"/>
                        <a:buFont typeface="Arial" panose="020B0604020202020204" pitchFamily="34" charset="0"/>
                        <a:buChar char="•"/>
                      </a:pPr>
                      <a:r>
                        <a:rPr lang="en-CA" sz="1800" dirty="0">
                          <a:solidFill>
                            <a:schemeClr val="tx1"/>
                          </a:solidFill>
                          <a:effectLst/>
                        </a:rPr>
                        <a:t>financial crisis</a:t>
                      </a:r>
                    </a:p>
                    <a:p>
                      <a:pPr marL="342900" lvl="0" indent="-342900" algn="l">
                        <a:lnSpc>
                          <a:spcPct val="115000"/>
                        </a:lnSpc>
                        <a:buSzPts val="1200"/>
                        <a:buFont typeface="Arial" panose="020B0604020202020204" pitchFamily="34" charset="0"/>
                        <a:buChar char="•"/>
                      </a:pPr>
                      <a:r>
                        <a:rPr lang="en-CA" sz="1800" dirty="0">
                          <a:solidFill>
                            <a:schemeClr val="tx1"/>
                          </a:solidFill>
                          <a:effectLst/>
                        </a:rPr>
                        <a:t>substance abuse</a:t>
                      </a:r>
                    </a:p>
                    <a:p>
                      <a:pPr marL="342900" lvl="0" indent="-342900" algn="l">
                        <a:lnSpc>
                          <a:spcPct val="115000"/>
                        </a:lnSpc>
                        <a:buSzPts val="1200"/>
                        <a:buFont typeface="Arial" panose="020B0604020202020204" pitchFamily="34" charset="0"/>
                        <a:buChar char="•"/>
                      </a:pPr>
                      <a:r>
                        <a:rPr lang="en-CA" sz="1800" dirty="0">
                          <a:solidFill>
                            <a:schemeClr val="tx1"/>
                          </a:solidFill>
                          <a:effectLst/>
                        </a:rPr>
                        <a:t>dementia</a:t>
                      </a:r>
                    </a:p>
                    <a:p>
                      <a:pPr marL="342900" lvl="0" indent="-342900" algn="l">
                        <a:lnSpc>
                          <a:spcPct val="115000"/>
                        </a:lnSpc>
                        <a:spcAft>
                          <a:spcPts val="1000"/>
                        </a:spcAft>
                        <a:buSzPts val="1200"/>
                        <a:buFont typeface="Arial" panose="020B0604020202020204" pitchFamily="34" charset="0"/>
                        <a:buChar char="•"/>
                      </a:pPr>
                      <a:r>
                        <a:rPr lang="en-CA" sz="1800" dirty="0">
                          <a:solidFill>
                            <a:schemeClr val="tx1"/>
                          </a:solidFill>
                          <a:effectLst/>
                        </a:rPr>
                        <a:t>life-threatening illness</a:t>
                      </a:r>
                      <a:endParaRPr lang="en-CA"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84386785"/>
                  </a:ext>
                </a:extLst>
              </a:tr>
            </a:tbl>
          </a:graphicData>
        </a:graphic>
      </p:graphicFrame>
      <p:sp>
        <p:nvSpPr>
          <p:cNvPr id="6" name="Slide Number Placeholder 5">
            <a:extLst>
              <a:ext uri="{FF2B5EF4-FFF2-40B4-BE49-F238E27FC236}">
                <a16:creationId xmlns:a16="http://schemas.microsoft.com/office/drawing/2014/main" id="{1E440F40-4629-1F4E-1CA2-8EC1194991AF}"/>
              </a:ext>
            </a:extLst>
          </p:cNvPr>
          <p:cNvSpPr>
            <a:spLocks noGrp="1"/>
          </p:cNvSpPr>
          <p:nvPr>
            <p:ph type="sldNum" sz="quarter" idx="12"/>
          </p:nvPr>
        </p:nvSpPr>
        <p:spPr/>
        <p:txBody>
          <a:bodyPr/>
          <a:lstStyle/>
          <a:p>
            <a:fld id="{B563EBFD-E007-4B56-AE65-B08DF8A9ED60}" type="slidenum">
              <a:rPr lang="en-CA" smtClean="0"/>
              <a:t>8</a:t>
            </a:fld>
            <a:endParaRPr lang="en-CA" dirty="0"/>
          </a:p>
        </p:txBody>
      </p:sp>
    </p:spTree>
    <p:extLst>
      <p:ext uri="{BB962C8B-B14F-4D97-AF65-F5344CB8AC3E}">
        <p14:creationId xmlns:p14="http://schemas.microsoft.com/office/powerpoint/2010/main" val="3597753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21297" y="0"/>
            <a:ext cx="12724451" cy="7348666"/>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0540" y="5241848"/>
            <a:ext cx="1501068" cy="1116155"/>
          </a:xfrm>
          <a:prstGeom prst="rect">
            <a:avLst/>
          </a:prstGeom>
        </p:spPr>
      </p:pic>
      <p:sp>
        <p:nvSpPr>
          <p:cNvPr id="2" name="TextBox 1"/>
          <p:cNvSpPr txBox="1"/>
          <p:nvPr/>
        </p:nvSpPr>
        <p:spPr>
          <a:xfrm>
            <a:off x="1116831" y="3283060"/>
            <a:ext cx="9273352" cy="34163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797805"/>
                </a:solidFill>
                <a:effectLst/>
                <a:uLnTx/>
                <a:uFillTx/>
                <a:latin typeface="Arial Black" panose="020B0A04020102020204" pitchFamily="34" charset="0"/>
                <a:ea typeface="+mn-ea"/>
                <a:cs typeface="+mn-cs"/>
              </a:rPr>
              <a:t>Self-Expression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CA"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CA" sz="2000" b="1" i="0" u="none" strike="noStrike" kern="1200" cap="none" spc="0" normalizeH="0" baseline="0" noProof="0" dirty="0">
                <a:ln>
                  <a:noFill/>
                </a:ln>
                <a:solidFill>
                  <a:prstClr val="black"/>
                </a:solidFill>
                <a:effectLst/>
                <a:uLnTx/>
                <a:uFillTx/>
                <a:latin typeface="Calibri" panose="020F0502020204030204"/>
                <a:ea typeface="+mn-ea"/>
                <a:cs typeface="+mn-cs"/>
              </a:rPr>
              <a:t>The fourth and last tool on the pyramid is </a:t>
            </a:r>
            <a:r>
              <a:rPr kumimoji="0" lang="en-CA" sz="2000" b="1" i="1" u="none" strike="noStrike" kern="1200" cap="none" spc="0" normalizeH="0" baseline="0" noProof="0" dirty="0">
                <a:ln>
                  <a:noFill/>
                </a:ln>
                <a:solidFill>
                  <a:prstClr val="black"/>
                </a:solidFill>
                <a:effectLst/>
                <a:uLnTx/>
                <a:uFillTx/>
                <a:latin typeface="Calibri" panose="020F0502020204030204"/>
                <a:ea typeface="+mn-ea"/>
                <a:cs typeface="+mn-cs"/>
              </a:rPr>
              <a:t>Self-Expression</a:t>
            </a:r>
            <a:r>
              <a:rPr kumimoji="0" lang="en-CA" sz="2000" b="1"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CA"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2000" b="1" i="0" u="none" strike="noStrike" kern="1200" cap="none" spc="0" normalizeH="0" baseline="0" noProof="0" dirty="0">
                <a:ln>
                  <a:noFill/>
                </a:ln>
                <a:solidFill>
                  <a:prstClr val="black"/>
                </a:solidFill>
                <a:effectLst/>
                <a:uLnTx/>
                <a:uFillTx/>
                <a:latin typeface="Calibri" panose="020F0502020204030204"/>
                <a:ea typeface="+mn-ea"/>
                <a:cs typeface="+mn-cs"/>
              </a:rPr>
              <a:t>Simply put, this is bringing our best self, our A-Game, to whatever we do and say.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CA"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2000" b="1" i="0" u="none" strike="noStrike" kern="1200" cap="none" spc="0" normalizeH="0" baseline="0" noProof="0" dirty="0">
                <a:ln>
                  <a:noFill/>
                </a:ln>
                <a:solidFill>
                  <a:prstClr val="black"/>
                </a:solidFill>
                <a:effectLst/>
                <a:uLnTx/>
                <a:uFillTx/>
                <a:latin typeface="Calibri" panose="020F0502020204030204"/>
                <a:ea typeface="+mn-ea"/>
                <a:cs typeface="+mn-cs"/>
              </a:rPr>
              <a:t>Not driven by the 4 outs of burn-out, tune-out, freak-out and space-out.</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CA"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2000" b="1" i="0" u="none" strike="noStrike" kern="1200" cap="none" spc="0" normalizeH="0" baseline="0" noProof="0" dirty="0">
                <a:ln>
                  <a:noFill/>
                </a:ln>
                <a:solidFill>
                  <a:prstClr val="black"/>
                </a:solidFill>
                <a:effectLst/>
                <a:uLnTx/>
                <a:uFillTx/>
                <a:latin typeface="Calibri" panose="020F0502020204030204"/>
                <a:ea typeface="+mn-ea"/>
                <a:cs typeface="+mn-cs"/>
              </a:rPr>
              <a:t>All speech and actions spontaneously become useful, ethical, kind, and timely.</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6440" y="928396"/>
            <a:ext cx="3423564" cy="2225466"/>
          </a:xfrm>
          <a:prstGeom prst="rect">
            <a:avLst/>
          </a:prstGeom>
        </p:spPr>
      </p:pic>
      <p:sp>
        <p:nvSpPr>
          <p:cNvPr id="3" name="Slide Number Placeholder 2">
            <a:extLst>
              <a:ext uri="{FF2B5EF4-FFF2-40B4-BE49-F238E27FC236}">
                <a16:creationId xmlns:a16="http://schemas.microsoft.com/office/drawing/2014/main" id="{BDE229B3-9128-CDA4-FA58-93FC6FDDB335}"/>
              </a:ext>
            </a:extLst>
          </p:cNvPr>
          <p:cNvSpPr>
            <a:spLocks noGrp="1"/>
          </p:cNvSpPr>
          <p:nvPr>
            <p:ph type="sldNum" sz="quarter" idx="12"/>
          </p:nvPr>
        </p:nvSpPr>
        <p:spPr/>
        <p:txBody>
          <a:bodyPr/>
          <a:lstStyle/>
          <a:p>
            <a:fld id="{B563EBFD-E007-4B56-AE65-B08DF8A9ED60}" type="slidenum">
              <a:rPr lang="en-CA" smtClean="0"/>
              <a:t>80</a:t>
            </a:fld>
            <a:endParaRPr lang="en-CA" dirty="0"/>
          </a:p>
        </p:txBody>
      </p:sp>
    </p:spTree>
    <p:extLst>
      <p:ext uri="{BB962C8B-B14F-4D97-AF65-F5344CB8AC3E}">
        <p14:creationId xmlns:p14="http://schemas.microsoft.com/office/powerpoint/2010/main" val="4039134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8314840-3FD7-665D-7195-3311849275E7}"/>
              </a:ext>
            </a:extLst>
          </p:cNvPr>
          <p:cNvSpPr/>
          <p:nvPr/>
        </p:nvSpPr>
        <p:spPr>
          <a:xfrm>
            <a:off x="795" y="0"/>
            <a:ext cx="12188826" cy="6858000"/>
          </a:xfrm>
          <a:prstGeom prst="rect">
            <a:avLst/>
          </a:prstGeom>
          <a:gradFill flip="none" rotWithShape="1">
            <a:gsLst>
              <a:gs pos="0">
                <a:schemeClr val="accent3">
                  <a:lumMod val="0"/>
                  <a:lumOff val="100000"/>
                </a:schemeClr>
              </a:gs>
              <a:gs pos="47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9966" y="5241848"/>
            <a:ext cx="1500872" cy="1116155"/>
          </a:xfrm>
          <a:prstGeom prst="rect">
            <a:avLst/>
          </a:prstGeom>
        </p:spPr>
      </p:pic>
      <p:sp>
        <p:nvSpPr>
          <p:cNvPr id="2" name="TextBox 1"/>
          <p:cNvSpPr txBox="1"/>
          <p:nvPr/>
        </p:nvSpPr>
        <p:spPr>
          <a:xfrm>
            <a:off x="658602" y="685800"/>
            <a:ext cx="10591800" cy="502105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CA" sz="24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Rid the Weeds that Kill Good Seeds in Life’s Garden –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CA" sz="2400" b="1" i="0" u="none" strike="noStrike" kern="1200" cap="none" spc="0" normalizeH="0" baseline="0" noProof="0" dirty="0">
                <a:ln>
                  <a:noFill/>
                </a:ln>
                <a:solidFill>
                  <a:prstClr val="black"/>
                </a:solidFill>
                <a:effectLst/>
                <a:uLnTx/>
                <a:uFillTx/>
                <a:latin typeface="Calibri" panose="020F0502020204030204"/>
                <a:ea typeface="+mn-ea"/>
                <a:cs typeface="+mn-cs"/>
              </a:rPr>
              <a:t>Indecision – get down off the fence. Even the wrong side is better because you will learn sooner what you must do;</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CA" sz="2400" b="1" i="0" u="none" strike="noStrike" kern="1200" cap="none" spc="0" normalizeH="0" baseline="0" noProof="0" dirty="0">
                <a:ln>
                  <a:noFill/>
                </a:ln>
                <a:solidFill>
                  <a:prstClr val="black"/>
                </a:solidFill>
                <a:effectLst/>
                <a:uLnTx/>
                <a:uFillTx/>
                <a:latin typeface="Calibri" panose="020F0502020204030204"/>
                <a:ea typeface="+mn-ea"/>
                <a:cs typeface="+mn-cs"/>
              </a:rPr>
              <a:t>Self-Doubt is in part a lack of awareness. Process it with mindfulness.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CA"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CA" sz="2400" b="1" i="0" u="none" strike="noStrike" kern="1200" cap="none" spc="0" normalizeH="0" baseline="0" noProof="0" dirty="0">
                <a:ln>
                  <a:noFill/>
                </a:ln>
                <a:solidFill>
                  <a:prstClr val="black"/>
                </a:solidFill>
                <a:effectLst/>
                <a:uLnTx/>
                <a:uFillTx/>
                <a:latin typeface="Calibri" panose="020F0502020204030204"/>
                <a:ea typeface="+mn-ea"/>
                <a:cs typeface="+mn-cs"/>
              </a:rPr>
              <a:t>Substitute worry with good activity. New behaviour almost always changes moods.</a:t>
            </a: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lide Number Placeholder 2">
            <a:extLst>
              <a:ext uri="{FF2B5EF4-FFF2-40B4-BE49-F238E27FC236}">
                <a16:creationId xmlns:a16="http://schemas.microsoft.com/office/drawing/2014/main" id="{7884E7BB-A2C7-ED84-8D92-E8A17D180DC4}"/>
              </a:ext>
            </a:extLst>
          </p:cNvPr>
          <p:cNvSpPr>
            <a:spLocks noGrp="1"/>
          </p:cNvSpPr>
          <p:nvPr>
            <p:ph type="sldNum" sz="quarter" idx="12"/>
          </p:nvPr>
        </p:nvSpPr>
        <p:spPr/>
        <p:txBody>
          <a:bodyPr/>
          <a:lstStyle/>
          <a:p>
            <a:fld id="{B563EBFD-E007-4B56-AE65-B08DF8A9ED60}" type="slidenum">
              <a:rPr lang="en-CA" smtClean="0"/>
              <a:t>81</a:t>
            </a:fld>
            <a:endParaRPr lang="en-CA" dirty="0"/>
          </a:p>
        </p:txBody>
      </p:sp>
    </p:spTree>
    <p:extLst>
      <p:ext uri="{BB962C8B-B14F-4D97-AF65-F5344CB8AC3E}">
        <p14:creationId xmlns:p14="http://schemas.microsoft.com/office/powerpoint/2010/main" val="233978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6EC59C-61B5-C705-DEA5-FCECC951A31C}"/>
              </a:ext>
            </a:extLst>
          </p:cNvPr>
          <p:cNvSpPr/>
          <p:nvPr/>
        </p:nvSpPr>
        <p:spPr>
          <a:xfrm>
            <a:off x="795" y="0"/>
            <a:ext cx="12188826" cy="6858000"/>
          </a:xfrm>
          <a:prstGeom prst="rect">
            <a:avLst/>
          </a:prstGeom>
          <a:gradFill flip="none" rotWithShape="1">
            <a:gsLst>
              <a:gs pos="0">
                <a:schemeClr val="accent3">
                  <a:lumMod val="0"/>
                  <a:lumOff val="100000"/>
                </a:schemeClr>
              </a:gs>
              <a:gs pos="47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9966" y="5241848"/>
            <a:ext cx="1500872" cy="1116155"/>
          </a:xfrm>
          <a:prstGeom prst="rect">
            <a:avLst/>
          </a:prstGeom>
        </p:spPr>
      </p:pic>
      <p:sp>
        <p:nvSpPr>
          <p:cNvPr id="2" name="TextBox 1"/>
          <p:cNvSpPr txBox="1"/>
          <p:nvPr/>
        </p:nvSpPr>
        <p:spPr>
          <a:xfrm>
            <a:off x="533400" y="457202"/>
            <a:ext cx="11049000" cy="5575052"/>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CA" sz="24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Rid the Weeds that Kill Good Seeds in Life’s Garden –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CA" sz="2400" b="1" i="0" u="none" strike="noStrike" kern="1200" cap="none" spc="0" normalizeH="0" baseline="0" noProof="0" dirty="0">
                <a:ln>
                  <a:noFill/>
                </a:ln>
                <a:solidFill>
                  <a:prstClr val="black"/>
                </a:solidFill>
                <a:effectLst/>
                <a:uLnTx/>
                <a:uFillTx/>
                <a:latin typeface="Calibri" panose="020F0502020204030204"/>
                <a:ea typeface="+mn-ea"/>
                <a:cs typeface="+mn-cs"/>
              </a:rPr>
              <a:t>Overcaution: take justified risks and process your reactions skillfully.</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CA" sz="2400" b="1" i="0" u="none" strike="noStrike" kern="1200" cap="none" spc="0" normalizeH="0" baseline="0" noProof="0" dirty="0">
                <a:ln>
                  <a:noFill/>
                </a:ln>
                <a:solidFill>
                  <a:prstClr val="black"/>
                </a:solidFill>
                <a:effectLst/>
                <a:uLnTx/>
                <a:uFillTx/>
                <a:latin typeface="Calibri" panose="020F0502020204030204"/>
                <a:ea typeface="+mn-ea"/>
                <a:cs typeface="+mn-cs"/>
              </a:rPr>
              <a:t>Pessimism:  “As you think, so you will become” beliefs – muscle testing.</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CA" sz="2400" b="1" i="0" u="none" strike="noStrike" kern="1200" cap="none" spc="0" normalizeH="0" baseline="0" noProof="0" dirty="0">
                <a:ln>
                  <a:noFill/>
                </a:ln>
                <a:solidFill>
                  <a:prstClr val="black"/>
                </a:solidFill>
                <a:effectLst/>
                <a:uLnTx/>
                <a:uFillTx/>
                <a:latin typeface="Calibri" panose="020F0502020204030204"/>
                <a:ea typeface="+mn-ea"/>
                <a:cs typeface="+mn-cs"/>
              </a:rPr>
              <a:t>Avoid passive hope –“Maybe it will get better”.  Avoid happy hope – “It’s not great, but it’s okay”.</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CA" sz="2400" b="1" i="0" u="none" strike="noStrike" kern="1200" cap="none" spc="0" normalizeH="0" baseline="0" noProof="0" dirty="0">
                <a:ln>
                  <a:noFill/>
                </a:ln>
                <a:solidFill>
                  <a:prstClr val="black"/>
                </a:solidFill>
                <a:effectLst/>
                <a:uLnTx/>
                <a:uFillTx/>
                <a:latin typeface="Calibri" panose="020F0502020204030204"/>
                <a:ea typeface="+mn-ea"/>
                <a:cs typeface="+mn-cs"/>
              </a:rPr>
              <a:t>Monitor your use of social media. Stand guard at the doorway of your mind: garbage in, garbage out.</a:t>
            </a: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lide Number Placeholder 2">
            <a:extLst>
              <a:ext uri="{FF2B5EF4-FFF2-40B4-BE49-F238E27FC236}">
                <a16:creationId xmlns:a16="http://schemas.microsoft.com/office/drawing/2014/main" id="{97840E4C-643C-B4F3-CAD3-0949F6DEDDC5}"/>
              </a:ext>
            </a:extLst>
          </p:cNvPr>
          <p:cNvSpPr>
            <a:spLocks noGrp="1"/>
          </p:cNvSpPr>
          <p:nvPr>
            <p:ph type="sldNum" sz="quarter" idx="12"/>
          </p:nvPr>
        </p:nvSpPr>
        <p:spPr/>
        <p:txBody>
          <a:bodyPr/>
          <a:lstStyle/>
          <a:p>
            <a:fld id="{B563EBFD-E007-4B56-AE65-B08DF8A9ED60}" type="slidenum">
              <a:rPr lang="en-CA" smtClean="0"/>
              <a:t>82</a:t>
            </a:fld>
            <a:endParaRPr lang="en-CA" dirty="0"/>
          </a:p>
        </p:txBody>
      </p:sp>
    </p:spTree>
    <p:extLst>
      <p:ext uri="{BB962C8B-B14F-4D97-AF65-F5344CB8AC3E}">
        <p14:creationId xmlns:p14="http://schemas.microsoft.com/office/powerpoint/2010/main" val="4147685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97765"/>
            <a:ext cx="1500872" cy="1116155"/>
          </a:xfrm>
          <a:prstGeom prst="rect">
            <a:avLst/>
          </a:prstGeom>
        </p:spPr>
      </p:pic>
      <p:sp>
        <p:nvSpPr>
          <p:cNvPr id="5" name="TextBox 4"/>
          <p:cNvSpPr txBox="1"/>
          <p:nvPr/>
        </p:nvSpPr>
        <p:spPr>
          <a:xfrm>
            <a:off x="819397" y="1199409"/>
            <a:ext cx="10640291" cy="3385542"/>
          </a:xfrm>
          <a:prstGeom prst="rect">
            <a:avLst/>
          </a:prstGeom>
          <a:solidFill>
            <a:srgbClr val="9A4E15"/>
          </a:solidFill>
          <a:ln>
            <a:noFill/>
          </a:ln>
          <a:effectLst>
            <a:outerShdw blurRad="317500" dist="38100" dir="5400000" sx="103000" sy="103000" algn="t" rotWithShape="0">
              <a:prstClr val="black">
                <a:alpha val="35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“From a mindful centre we can respond instead of react. Unconscious reactions create problems.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Mindful responses bring peace.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Whatever happens can be met with wisdom and compassion.”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CA"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8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J</a:t>
            </a:r>
            <a:r>
              <a:rPr kumimoji="0" lang="en-CA" sz="1800" b="0"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ack Kornfield</a:t>
            </a:r>
            <a:endParaRPr kumimoji="0" lang="en-CA"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Slide Number Placeholder 1">
            <a:extLst>
              <a:ext uri="{FF2B5EF4-FFF2-40B4-BE49-F238E27FC236}">
                <a16:creationId xmlns:a16="http://schemas.microsoft.com/office/drawing/2014/main" id="{7EE72C33-D112-6D52-397B-AF24F5AD20FC}"/>
              </a:ext>
            </a:extLst>
          </p:cNvPr>
          <p:cNvSpPr>
            <a:spLocks noGrp="1"/>
          </p:cNvSpPr>
          <p:nvPr>
            <p:ph type="sldNum" sz="quarter" idx="12"/>
          </p:nvPr>
        </p:nvSpPr>
        <p:spPr/>
        <p:txBody>
          <a:bodyPr/>
          <a:lstStyle/>
          <a:p>
            <a:fld id="{AFE74BE6-3F01-4C25-9B60-2EB5994FEE56}" type="slidenum">
              <a:rPr lang="en-CA" smtClean="0"/>
              <a:pPr/>
              <a:t>83</a:t>
            </a:fld>
            <a:endParaRPr lang="en-CA" dirty="0"/>
          </a:p>
        </p:txBody>
      </p:sp>
    </p:spTree>
    <p:extLst>
      <p:ext uri="{BB962C8B-B14F-4D97-AF65-F5344CB8AC3E}">
        <p14:creationId xmlns:p14="http://schemas.microsoft.com/office/powerpoint/2010/main" val="394008091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19031"/>
            <a:ext cx="1500872" cy="1116155"/>
          </a:xfrm>
          <a:prstGeom prst="rect">
            <a:avLst/>
          </a:prstGeom>
        </p:spPr>
      </p:pic>
      <p:sp>
        <p:nvSpPr>
          <p:cNvPr id="6" name="TextBox 5"/>
          <p:cNvSpPr txBox="1"/>
          <p:nvPr/>
        </p:nvSpPr>
        <p:spPr>
          <a:xfrm>
            <a:off x="1054359" y="557975"/>
            <a:ext cx="1008639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4000" b="1" i="0" u="none" strike="noStrike" kern="1200" cap="none" spc="0" normalizeH="0" baseline="0" noProof="0" dirty="0">
                <a:ln>
                  <a:noFill/>
                </a:ln>
                <a:solidFill>
                  <a:prstClr val="black"/>
                </a:solidFill>
                <a:effectLst/>
                <a:uLnTx/>
                <a:uFillTx/>
                <a:latin typeface="Calibri"/>
                <a:ea typeface="+mn-ea"/>
                <a:cs typeface="+mn-cs"/>
              </a:rPr>
              <a:t>WE MUST LEARN TO……</a:t>
            </a:r>
            <a:endParaRPr kumimoji="0" lang="en-CA" sz="40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p:txBody>
      </p:sp>
      <p:sp>
        <p:nvSpPr>
          <p:cNvPr id="9" name="TextBox 8"/>
          <p:cNvSpPr txBox="1"/>
          <p:nvPr/>
        </p:nvSpPr>
        <p:spPr>
          <a:xfrm>
            <a:off x="1575425" y="1590694"/>
            <a:ext cx="8845187" cy="4585871"/>
          </a:xfrm>
          <a:prstGeom prst="rect">
            <a:avLst/>
          </a:prstGeom>
          <a:noFill/>
          <a:ln>
            <a:noFill/>
          </a:ln>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srgbClr val="9A4E15"/>
                </a:solidFill>
                <a:effectLst/>
                <a:uLnTx/>
                <a:uFillTx/>
                <a:latin typeface="Arial Narrow" panose="020B0606020202030204" pitchFamily="34" charset="0"/>
                <a:ea typeface="+mn-ea"/>
                <a:cs typeface="+mn-cs"/>
              </a:rPr>
              <a:t>Be Self-Aware e.g. Mindful and Intentional in the Moment to: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2400" b="0" i="0" u="none" strike="noStrike" kern="1200" cap="none" spc="0" normalizeH="0" baseline="0" noProof="0" dirty="0">
              <a:ln>
                <a:noFill/>
              </a:ln>
              <a:solidFill>
                <a:srgbClr val="9A4E15"/>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2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Know/realize</a:t>
            </a:r>
            <a:r>
              <a:rPr kumimoji="0" lang="en-CA" sz="24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that </a:t>
            </a:r>
            <a:r>
              <a:rPr kumimoji="0" lang="en-CA" sz="2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you are here now.</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CA" sz="2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2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Experience Thoughts and Feelings as messages – not you.</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CA" sz="2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2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Ahh-llow Thoughts and Feelings to come and go and not drive and distort your subjective experiences.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CA" sz="2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2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Ensure emotional self regulation regardless of Thought content.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CA" sz="2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2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 unconditionally compassionate – regardless of how you are Feeling.</a:t>
            </a:r>
          </a:p>
        </p:txBody>
      </p:sp>
      <p:sp>
        <p:nvSpPr>
          <p:cNvPr id="2" name="Slide Number Placeholder 1">
            <a:extLst>
              <a:ext uri="{FF2B5EF4-FFF2-40B4-BE49-F238E27FC236}">
                <a16:creationId xmlns:a16="http://schemas.microsoft.com/office/drawing/2014/main" id="{915C24E1-944C-4836-7A48-D2663C5B8CB9}"/>
              </a:ext>
            </a:extLst>
          </p:cNvPr>
          <p:cNvSpPr>
            <a:spLocks noGrp="1"/>
          </p:cNvSpPr>
          <p:nvPr>
            <p:ph type="sldNum" sz="quarter" idx="12"/>
          </p:nvPr>
        </p:nvSpPr>
        <p:spPr/>
        <p:txBody>
          <a:bodyPr/>
          <a:lstStyle/>
          <a:p>
            <a:fld id="{AFE74BE6-3F01-4C25-9B60-2EB5994FEE56}" type="slidenum">
              <a:rPr lang="en-CA" smtClean="0"/>
              <a:pPr/>
              <a:t>84</a:t>
            </a:fld>
            <a:endParaRPr lang="en-CA" dirty="0"/>
          </a:p>
        </p:txBody>
      </p:sp>
    </p:spTree>
    <p:extLst>
      <p:ext uri="{BB962C8B-B14F-4D97-AF65-F5344CB8AC3E}">
        <p14:creationId xmlns:p14="http://schemas.microsoft.com/office/powerpoint/2010/main" val="2680316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TextBox 7"/>
          <p:cNvSpPr txBox="1"/>
          <p:nvPr/>
        </p:nvSpPr>
        <p:spPr>
          <a:xfrm>
            <a:off x="762000" y="1231047"/>
            <a:ext cx="9386171" cy="4832092"/>
          </a:xfrm>
          <a:prstGeom prst="rect">
            <a:avLst/>
          </a:prstGeom>
          <a:solidFill>
            <a:schemeClr val="accent2">
              <a:lumMod val="50000"/>
            </a:schemeClr>
          </a:solidFill>
          <a:ln>
            <a:noFill/>
          </a:ln>
          <a:effectLst/>
          <a:scene3d>
            <a:camera prst="orthographicFront"/>
            <a:lightRig rig="threePt" dir="t"/>
          </a:scene3d>
          <a:sp3d>
            <a:bevelT w="114300" prst="artDeco"/>
          </a:sp3d>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CA" sz="20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prstClr val="white"/>
                </a:solidFill>
                <a:effectLst/>
                <a:uLnTx/>
                <a:uFillTx/>
                <a:latin typeface="Calibri"/>
                <a:ea typeface="+mn-ea"/>
                <a:cs typeface="+mn-cs"/>
              </a:rPr>
              <a:t>As a result, happy and fulfilling and compassionate times can be more often, more intense and last longer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3200" b="1" i="1"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3200" b="1" i="1" u="none" strike="noStrike" kern="1200" cap="none" spc="0" normalizeH="0" baseline="0" noProof="0" dirty="0">
                <a:ln>
                  <a:noFill/>
                </a:ln>
                <a:solidFill>
                  <a:prstClr val="white"/>
                </a:solidFill>
                <a:effectLst/>
                <a:uLnTx/>
                <a:uFillTx/>
                <a:latin typeface="Calibri"/>
                <a:ea typeface="+mn-ea"/>
                <a:cs typeface="+mn-cs"/>
              </a:rPr>
              <a:t>and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3200" b="1" i="1"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prstClr val="white"/>
                </a:solidFill>
                <a:effectLst/>
                <a:uLnTx/>
                <a:uFillTx/>
                <a:latin typeface="Calibri"/>
                <a:ea typeface="+mn-ea"/>
                <a:cs typeface="+mn-cs"/>
              </a:rPr>
              <a:t>Times of suffering such as emotional hijacks and power struggles can be less frequent, less intense and recovery time will be quicker.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prstClr val="white"/>
                </a:solidFill>
                <a:effectLst/>
                <a:uLnTx/>
                <a:uFillTx/>
                <a:latin typeface="Calibri"/>
                <a:ea typeface="+mn-ea"/>
                <a:cs typeface="+mn-cs"/>
              </a:rPr>
              <a:t> </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70422"/>
            <a:ext cx="1500873" cy="1116155"/>
          </a:xfrm>
          <a:prstGeom prst="rect">
            <a:avLst/>
          </a:prstGeom>
        </p:spPr>
      </p:pic>
      <p:sp>
        <p:nvSpPr>
          <p:cNvPr id="6" name="TextBox 5"/>
          <p:cNvSpPr txBox="1"/>
          <p:nvPr/>
        </p:nvSpPr>
        <p:spPr>
          <a:xfrm>
            <a:off x="1" y="296335"/>
            <a:ext cx="1219199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4000" b="1" i="0" u="none" strike="noStrike" kern="1200" cap="none" spc="0" normalizeH="0" baseline="0" noProof="0" dirty="0">
                <a:ln>
                  <a:noFill/>
                </a:ln>
                <a:solidFill>
                  <a:prstClr val="black"/>
                </a:solidFill>
                <a:effectLst/>
                <a:uLnTx/>
                <a:uFillTx/>
                <a:latin typeface="Calibri"/>
                <a:ea typeface="+mn-ea"/>
                <a:cs typeface="+mn-cs"/>
              </a:rPr>
              <a:t>	  Start Your Heart – Money Back Guarantee</a:t>
            </a:r>
          </a:p>
        </p:txBody>
      </p:sp>
      <p:sp>
        <p:nvSpPr>
          <p:cNvPr id="2" name="Slide Number Placeholder 1">
            <a:extLst>
              <a:ext uri="{FF2B5EF4-FFF2-40B4-BE49-F238E27FC236}">
                <a16:creationId xmlns:a16="http://schemas.microsoft.com/office/drawing/2014/main" id="{D33090B8-E015-18AD-62EB-0037B7669E3E}"/>
              </a:ext>
            </a:extLst>
          </p:cNvPr>
          <p:cNvSpPr>
            <a:spLocks noGrp="1"/>
          </p:cNvSpPr>
          <p:nvPr>
            <p:ph type="sldNum" sz="quarter" idx="12"/>
          </p:nvPr>
        </p:nvSpPr>
        <p:spPr/>
        <p:txBody>
          <a:bodyPr/>
          <a:lstStyle/>
          <a:p>
            <a:fld id="{AFE74BE6-3F01-4C25-9B60-2EB5994FEE56}" type="slidenum">
              <a:rPr lang="en-CA" smtClean="0"/>
              <a:pPr/>
              <a:t>85</a:t>
            </a:fld>
            <a:endParaRPr lang="en-CA" dirty="0"/>
          </a:p>
        </p:txBody>
      </p:sp>
    </p:spTree>
    <p:extLst>
      <p:ext uri="{BB962C8B-B14F-4D97-AF65-F5344CB8AC3E}">
        <p14:creationId xmlns:p14="http://schemas.microsoft.com/office/powerpoint/2010/main" val="2352853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204700" cy="6858000"/>
          </a:xfrm>
          <a:prstGeom prst="rect">
            <a:avLst/>
          </a:prstGeom>
          <a:gradFill flip="none" rotWithShape="1">
            <a:gsLst>
              <a:gs pos="0">
                <a:schemeClr val="accent3">
                  <a:lumMod val="0"/>
                  <a:lumOff val="100000"/>
                </a:schemeClr>
              </a:gs>
              <a:gs pos="66000">
                <a:schemeClr val="accent3">
                  <a:lumMod val="0"/>
                  <a:lumOff val="100000"/>
                </a:schemeClr>
              </a:gs>
              <a:gs pos="100000">
                <a:srgbClr val="DFDCC3"/>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9626" y="4014069"/>
            <a:ext cx="5953649" cy="2430418"/>
          </a:xfrm>
          <a:prstGeom prst="rect">
            <a:avLst/>
          </a:prstGeom>
        </p:spPr>
      </p:pic>
      <p:sp>
        <p:nvSpPr>
          <p:cNvPr id="2" name="Rectangle 1"/>
          <p:cNvSpPr/>
          <p:nvPr/>
        </p:nvSpPr>
        <p:spPr>
          <a:xfrm>
            <a:off x="1744910" y="1333850"/>
            <a:ext cx="8956955" cy="2657112"/>
          </a:xfrm>
          <a:prstGeom prst="rect">
            <a:avLst/>
          </a:prstGeom>
          <a:solidFill>
            <a:schemeClr val="accent2">
              <a:lumMod val="50000"/>
            </a:schemeClr>
          </a:solidFill>
          <a:effectLst>
            <a:outerShdw blurRad="50800" dist="38100" dir="2700000" algn="tl" rotWithShape="0">
              <a:prstClr val="black">
                <a:alpha val="40000"/>
              </a:prstClr>
            </a:outerShdw>
          </a:effectLst>
        </p:spPr>
        <p:txBody>
          <a:bodyPr wrap="square">
            <a:spAutoFit/>
          </a:bodyPr>
          <a:lstStyle/>
          <a:p>
            <a:pPr algn="just"/>
            <a:r>
              <a:rPr lang="en-US" sz="2400" b="1" i="1" dirty="0">
                <a:solidFill>
                  <a:schemeClr val="bg1"/>
                </a:solidFill>
              </a:rPr>
              <a:t>Compassion appears as selfless service, yet in mindful care and support we do not serve the other; we serve “us”. Compassion’s communion brings us together in a whole. It does not see the world’s pain and sorrow as other, it is shared, and it is ours. When we allow our shared vulnerability and humanness, our compassion is as natural as our breath and without hesitation we act to help. </a:t>
            </a:r>
            <a:endParaRPr lang="en-CA" sz="2400" b="1" dirty="0">
              <a:solidFill>
                <a:schemeClr val="bg1"/>
              </a:solidFill>
            </a:endParaRPr>
          </a:p>
          <a:p>
            <a:pPr algn="r"/>
            <a:r>
              <a:rPr lang="en-US" sz="2400" b="1" dirty="0">
                <a:solidFill>
                  <a:schemeClr val="bg1"/>
                </a:solidFill>
              </a:rPr>
              <a:t>	</a:t>
            </a:r>
            <a:r>
              <a:rPr lang="en-US" b="1" dirty="0">
                <a:solidFill>
                  <a:schemeClr val="bg1"/>
                </a:solidFill>
              </a:rPr>
              <a:t>Thich Nhat Hanh</a:t>
            </a:r>
            <a:endParaRPr lang="en-CA" b="1" dirty="0">
              <a:solidFill>
                <a:schemeClr val="bg1"/>
              </a:solidFill>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8378" y="5165646"/>
            <a:ext cx="1500872"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400" smtClean="0"/>
              <a:pPr/>
              <a:t>86</a:t>
            </a:fld>
            <a:endParaRPr lang="en-CA" sz="1400" dirty="0"/>
          </a:p>
        </p:txBody>
      </p:sp>
    </p:spTree>
    <p:extLst>
      <p:ext uri="{BB962C8B-B14F-4D97-AF65-F5344CB8AC3E}">
        <p14:creationId xmlns:p14="http://schemas.microsoft.com/office/powerpoint/2010/main" val="158601719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AEBD42A-2B1F-E3FD-41AB-005CB6528C8C}"/>
              </a:ext>
            </a:extLst>
          </p:cNvPr>
          <p:cNvSpPr/>
          <p:nvPr/>
        </p:nvSpPr>
        <p:spPr>
          <a:xfrm>
            <a:off x="3174" y="-1164"/>
            <a:ext cx="12188826"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42077DA4-F490-3F99-9E67-C71163B0F4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9391" y="5198446"/>
            <a:ext cx="1500677" cy="1116155"/>
          </a:xfrm>
          <a:prstGeom prst="rect">
            <a:avLst/>
          </a:prstGeom>
        </p:spPr>
      </p:pic>
      <p:sp>
        <p:nvSpPr>
          <p:cNvPr id="6" name="Slide Number Placeholder 1">
            <a:extLst>
              <a:ext uri="{FF2B5EF4-FFF2-40B4-BE49-F238E27FC236}">
                <a16:creationId xmlns:a16="http://schemas.microsoft.com/office/drawing/2014/main" id="{DDC76A9F-7671-8737-ADE2-EF89C663280B}"/>
              </a:ext>
            </a:extLst>
          </p:cNvPr>
          <p:cNvSpPr txBox="1">
            <a:spLocks/>
          </p:cNvSpPr>
          <p:nvPr/>
        </p:nvSpPr>
        <p:spPr>
          <a:xfrm>
            <a:off x="8612979" y="64100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mtClean="0"/>
              <a:pPr/>
              <a:t>87</a:t>
            </a:fld>
            <a:endParaRPr lang="en-CA" dirty="0"/>
          </a:p>
        </p:txBody>
      </p:sp>
      <p:sp>
        <p:nvSpPr>
          <p:cNvPr id="3" name="TextBox 2">
            <a:extLst>
              <a:ext uri="{FF2B5EF4-FFF2-40B4-BE49-F238E27FC236}">
                <a16:creationId xmlns:a16="http://schemas.microsoft.com/office/drawing/2014/main" id="{6B0FD77C-D6ED-DB10-BBBE-5D5893EC0B36}"/>
              </a:ext>
            </a:extLst>
          </p:cNvPr>
          <p:cNvSpPr txBox="1"/>
          <p:nvPr/>
        </p:nvSpPr>
        <p:spPr>
          <a:xfrm>
            <a:off x="753036" y="1738144"/>
            <a:ext cx="10192870" cy="2677656"/>
          </a:xfrm>
          <a:prstGeom prst="rect">
            <a:avLst/>
          </a:prstGeom>
          <a:noFill/>
        </p:spPr>
        <p:txBody>
          <a:bodyPr wrap="square" rtlCol="0">
            <a:spAutoFit/>
          </a:bodyPr>
          <a:lstStyle/>
          <a:p>
            <a:pPr algn="ctr"/>
            <a:r>
              <a:rPr lang="en-US" sz="4400" b="1" dirty="0">
                <a:solidFill>
                  <a:srgbClr val="9A4E15"/>
                </a:solidFill>
              </a:rPr>
              <a:t>Think Big but Start Small </a:t>
            </a:r>
          </a:p>
          <a:p>
            <a:pPr algn="ctr"/>
            <a:r>
              <a:rPr lang="en-US" sz="4400" b="1" dirty="0">
                <a:solidFill>
                  <a:srgbClr val="9A4E15"/>
                </a:solidFill>
              </a:rPr>
              <a:t>and Do Small Everyday</a:t>
            </a:r>
          </a:p>
          <a:p>
            <a:endParaRPr lang="en-US" sz="4000" dirty="0"/>
          </a:p>
          <a:p>
            <a:endParaRPr lang="en-US" sz="4000" dirty="0"/>
          </a:p>
        </p:txBody>
      </p:sp>
    </p:spTree>
    <p:extLst>
      <p:ext uri="{BB962C8B-B14F-4D97-AF65-F5344CB8AC3E}">
        <p14:creationId xmlns:p14="http://schemas.microsoft.com/office/powerpoint/2010/main" val="2222193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Calibri"/>
                <a:ea typeface="+mn-ea"/>
                <a:cs typeface="+mn-cs"/>
              </a:rPr>
              <a:t>,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51371"/>
            <a:ext cx="1500872" cy="1116155"/>
          </a:xfrm>
          <a:prstGeom prst="rect">
            <a:avLst/>
          </a:prstGeom>
        </p:spPr>
      </p:pic>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sz="14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CA" sz="14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9" name="TextBox 8"/>
          <p:cNvSpPr txBox="1"/>
          <p:nvPr/>
        </p:nvSpPr>
        <p:spPr>
          <a:xfrm>
            <a:off x="0" y="503967"/>
            <a:ext cx="121920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3600" b="1" i="0" u="none" strike="noStrike" kern="1200" cap="none" spc="0" normalizeH="0" baseline="0" noProof="0" dirty="0">
                <a:ln>
                  <a:noFill/>
                </a:ln>
                <a:solidFill>
                  <a:srgbClr val="9A4E15"/>
                </a:solidFill>
                <a:effectLst/>
                <a:uLnTx/>
                <a:uFillTx/>
                <a:latin typeface="Arial Black" pitchFamily="34" charset="0"/>
                <a:ea typeface="+mn-ea"/>
                <a:cs typeface="+mn-cs"/>
              </a:rPr>
              <a:t>	</a:t>
            </a:r>
            <a:r>
              <a:rPr kumimoji="0" lang="en-CA" sz="3200" b="1" i="0" u="none" strike="noStrike" kern="1200" cap="none" spc="0" normalizeH="0" baseline="0" noProof="0" dirty="0">
                <a:ln>
                  <a:noFill/>
                </a:ln>
                <a:solidFill>
                  <a:srgbClr val="9A4E15"/>
                </a:solidFill>
                <a:effectLst/>
                <a:uLnTx/>
                <a:uFillTx/>
                <a:latin typeface="Arial Black" pitchFamily="34" charset="0"/>
                <a:ea typeface="+mn-ea"/>
                <a:cs typeface="+mn-cs"/>
              </a:rPr>
              <a:t>Definitions to Better Understand the ‘Set-up’</a:t>
            </a:r>
          </a:p>
        </p:txBody>
      </p:sp>
      <p:sp>
        <p:nvSpPr>
          <p:cNvPr id="10" name="TextBox 9"/>
          <p:cNvSpPr txBox="1"/>
          <p:nvPr/>
        </p:nvSpPr>
        <p:spPr>
          <a:xfrm>
            <a:off x="666751" y="1327198"/>
            <a:ext cx="10391774" cy="52629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400" b="0" i="0" u="none" strike="noStrike" kern="1200" cap="none" spc="0" normalizeH="0" baseline="0" noProof="0" dirty="0">
                <a:ln>
                  <a:noFill/>
                </a:ln>
                <a:solidFill>
                  <a:prstClr val="black"/>
                </a:solidFill>
                <a:effectLst/>
                <a:uLnTx/>
                <a:uFillTx/>
                <a:latin typeface="Calibri"/>
                <a:ea typeface="+mn-ea"/>
                <a:cs typeface="+mn-cs"/>
              </a:rPr>
              <a:t>Over each 24-hour period, we can be experiencing consciousness on a 1-10 continuum.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dirty="0">
                <a:ln>
                  <a:noFill/>
                </a:ln>
                <a:solidFill>
                  <a:srgbClr val="9A4E15"/>
                </a:solidFill>
                <a:effectLst/>
                <a:uLnTx/>
                <a:uFillTx/>
                <a:latin typeface="Calibri"/>
                <a:ea typeface="+mn-ea"/>
                <a:cs typeface="+mn-cs"/>
              </a:rPr>
              <a:t>Unconscious:  (1)</a:t>
            </a:r>
          </a:p>
          <a:p>
            <a:pPr marL="457200" marR="0" lvl="1"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CA" sz="2400" b="0" i="0" u="none" strike="noStrike" kern="1200" cap="none" spc="0" normalizeH="0" baseline="0" noProof="0" dirty="0">
                <a:ln>
                  <a:noFill/>
                </a:ln>
                <a:solidFill>
                  <a:prstClr val="black"/>
                </a:solidFill>
                <a:effectLst/>
                <a:uLnTx/>
                <a:uFillTx/>
                <a:latin typeface="Calibri"/>
                <a:ea typeface="+mn-ea"/>
                <a:cs typeface="+mn-cs"/>
              </a:rPr>
              <a:t>  	like when we are asleep in our bed.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dirty="0">
                <a:ln>
                  <a:noFill/>
                </a:ln>
                <a:solidFill>
                  <a:srgbClr val="9A4E15"/>
                </a:solidFill>
                <a:effectLst/>
                <a:uLnTx/>
                <a:uFillTx/>
                <a:latin typeface="Calibri"/>
                <a:ea typeface="+mn-ea"/>
                <a:cs typeface="+mn-cs"/>
              </a:rPr>
              <a:t>Semiconscious:  (autopilot)  (5)	</a:t>
            </a:r>
          </a:p>
          <a:p>
            <a:pPr marL="457200" marR="0" lvl="1"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CA" sz="2400" b="0" i="0" u="none" strike="noStrike" kern="1200" cap="none" spc="0" normalizeH="0" baseline="0" noProof="0" dirty="0">
                <a:ln>
                  <a:noFill/>
                </a:ln>
                <a:solidFill>
                  <a:prstClr val="black"/>
                </a:solidFill>
                <a:effectLst/>
                <a:uLnTx/>
                <a:uFillTx/>
                <a:latin typeface="Calibri"/>
                <a:ea typeface="+mn-ea"/>
                <a:cs typeface="+mn-cs"/>
              </a:rPr>
              <a:t>  	like how we typically drive our car, relate to people and do most ‘doings’.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dirty="0">
                <a:ln>
                  <a:noFill/>
                </a:ln>
                <a:solidFill>
                  <a:srgbClr val="9A4E15"/>
                </a:solidFill>
                <a:effectLst/>
                <a:uLnTx/>
                <a:uFillTx/>
                <a:latin typeface="Calibri"/>
                <a:ea typeface="+mn-ea"/>
                <a:cs typeface="+mn-cs"/>
              </a:rPr>
              <a:t>Fully Conscious:  (self-aware)  (10)</a:t>
            </a:r>
          </a:p>
          <a:p>
            <a:pPr marL="457200" marR="0" lvl="1"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CA" sz="2400" b="0" i="0" u="none" strike="noStrike" kern="1200" cap="none" spc="0" normalizeH="0" baseline="0" noProof="0" dirty="0">
                <a:ln>
                  <a:noFill/>
                </a:ln>
                <a:solidFill>
                  <a:prstClr val="black"/>
                </a:solidFill>
                <a:effectLst/>
                <a:uLnTx/>
                <a:uFillTx/>
                <a:latin typeface="Calibri"/>
                <a:ea typeface="+mn-ea"/>
                <a:cs typeface="+mn-cs"/>
              </a:rPr>
              <a:t>  	like when we are paying attention – noticing </a:t>
            </a:r>
            <a:r>
              <a:rPr kumimoji="0" lang="en-CA" sz="2400" b="1" i="0" u="none" strike="noStrike" kern="1200" cap="none" spc="0" normalizeH="0" baseline="0" noProof="0" dirty="0">
                <a:ln>
                  <a:noFill/>
                </a:ln>
                <a:solidFill>
                  <a:prstClr val="black"/>
                </a:solidFill>
                <a:effectLst/>
                <a:uLnTx/>
                <a:uFillTx/>
                <a:latin typeface="Calibri"/>
                <a:ea typeface="+mn-ea"/>
                <a:cs typeface="+mn-cs"/>
              </a:rPr>
              <a:t>what</a:t>
            </a:r>
            <a:r>
              <a:rPr kumimoji="0" lang="en-CA" sz="2400" b="0" i="0" u="none" strike="noStrike" kern="1200" cap="none" spc="0" normalizeH="0" baseline="0" noProof="0" dirty="0">
                <a:ln>
                  <a:noFill/>
                </a:ln>
                <a:solidFill>
                  <a:prstClr val="black"/>
                </a:solidFill>
                <a:effectLst/>
                <a:uLnTx/>
                <a:uFillTx/>
                <a:latin typeface="Calibri"/>
                <a:ea typeface="+mn-ea"/>
                <a:cs typeface="+mn-cs"/>
              </a:rPr>
              <a:t> we are doing e.g. how 	we drive when a police car is following us;</a:t>
            </a:r>
          </a:p>
          <a:p>
            <a:pPr marL="457200" marR="0" lvl="1"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CA" sz="2400" b="0" i="0" u="none" strike="noStrike" kern="1200" cap="none" spc="0" normalizeH="0" baseline="0" noProof="0" dirty="0">
                <a:ln>
                  <a:noFill/>
                </a:ln>
                <a:solidFill>
                  <a:prstClr val="black"/>
                </a:solidFill>
                <a:effectLst/>
                <a:uLnTx/>
                <a:uFillTx/>
                <a:latin typeface="Calibri"/>
                <a:ea typeface="+mn-ea"/>
                <a:cs typeface="+mn-cs"/>
              </a:rPr>
              <a:t>  	knowing </a:t>
            </a:r>
            <a:r>
              <a:rPr kumimoji="0" lang="en-CA" sz="2400" b="1" i="0" u="none" strike="noStrike" kern="1200" cap="none" spc="0" normalizeH="0" baseline="0" noProof="0" dirty="0">
                <a:ln>
                  <a:noFill/>
                </a:ln>
                <a:solidFill>
                  <a:prstClr val="black"/>
                </a:solidFill>
                <a:effectLst/>
                <a:uLnTx/>
                <a:uFillTx/>
                <a:latin typeface="Calibri"/>
                <a:ea typeface="+mn-ea"/>
                <a:cs typeface="+mn-cs"/>
              </a:rPr>
              <a:t>that </a:t>
            </a:r>
            <a:r>
              <a:rPr kumimoji="0" lang="en-CA" sz="2400" b="0" i="0" u="none" strike="noStrike" kern="1200" cap="none" spc="0" normalizeH="0" baseline="0" noProof="0" dirty="0">
                <a:ln>
                  <a:noFill/>
                </a:ln>
                <a:solidFill>
                  <a:prstClr val="black"/>
                </a:solidFill>
                <a:effectLst/>
                <a:uLnTx/>
                <a:uFillTx/>
                <a:latin typeface="Calibri"/>
                <a:ea typeface="+mn-ea"/>
                <a:cs typeface="+mn-cs"/>
              </a:rPr>
              <a:t>we are doing it and</a:t>
            </a:r>
          </a:p>
          <a:p>
            <a:pPr marL="457200" marR="0" lvl="1"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CA" sz="2400" b="0" i="0" u="none" strike="noStrike" kern="1200" cap="none" spc="0" normalizeH="0" baseline="0" noProof="0" dirty="0">
                <a:ln>
                  <a:noFill/>
                </a:ln>
                <a:solidFill>
                  <a:prstClr val="black"/>
                </a:solidFill>
                <a:effectLst/>
                <a:uLnTx/>
                <a:uFillTx/>
                <a:latin typeface="Calibri"/>
                <a:ea typeface="+mn-ea"/>
                <a:cs typeface="+mn-cs"/>
              </a:rPr>
              <a:t>  	knowing </a:t>
            </a:r>
            <a:r>
              <a:rPr kumimoji="0" lang="en-CA" sz="2400" b="1" i="0" u="none" strike="noStrike" kern="1200" cap="none" spc="0" normalizeH="0" baseline="0" noProof="0" dirty="0">
                <a:ln>
                  <a:noFill/>
                </a:ln>
                <a:solidFill>
                  <a:prstClr val="black"/>
                </a:solidFill>
                <a:effectLst/>
                <a:uLnTx/>
                <a:uFillTx/>
                <a:latin typeface="Calibri"/>
                <a:ea typeface="+mn-ea"/>
                <a:cs typeface="+mn-cs"/>
              </a:rPr>
              <a:t>how</a:t>
            </a:r>
            <a:r>
              <a:rPr kumimoji="0" lang="en-CA" sz="2400" b="0" i="0" u="none" strike="noStrike" kern="1200" cap="none" spc="0" normalizeH="0" baseline="0" noProof="0" dirty="0">
                <a:ln>
                  <a:noFill/>
                </a:ln>
                <a:solidFill>
                  <a:prstClr val="black"/>
                </a:solidFill>
                <a:effectLst/>
                <a:uLnTx/>
                <a:uFillTx/>
                <a:latin typeface="Calibri"/>
                <a:ea typeface="+mn-ea"/>
                <a:cs typeface="+mn-cs"/>
              </a:rPr>
              <a:t> our </a:t>
            </a:r>
            <a:r>
              <a:rPr kumimoji="0" lang="en-CA" sz="2400" b="1" i="0" u="none" strike="noStrike" kern="1200" cap="none" spc="0" normalizeH="0" baseline="0" noProof="0" dirty="0">
                <a:ln>
                  <a:noFill/>
                </a:ln>
                <a:solidFill>
                  <a:prstClr val="black"/>
                </a:solidFill>
                <a:effectLst/>
                <a:uLnTx/>
                <a:uFillTx/>
                <a:latin typeface="Calibri"/>
                <a:ea typeface="+mn-ea"/>
                <a:cs typeface="+mn-cs"/>
              </a:rPr>
              <a:t>body’s sensations, feelings and thoughts</a:t>
            </a:r>
            <a:r>
              <a:rPr kumimoji="0" lang="en-CA" sz="2400" b="0" i="0" u="none" strike="noStrike" kern="1200" cap="none" spc="0" normalizeH="0" baseline="0" noProof="0" dirty="0">
                <a:ln>
                  <a:noFill/>
                </a:ln>
                <a:solidFill>
                  <a:prstClr val="black"/>
                </a:solidFill>
                <a:effectLst/>
                <a:uLnTx/>
                <a:uFillTx/>
                <a:latin typeface="Calibri"/>
                <a:ea typeface="+mn-ea"/>
                <a:cs typeface="+mn-cs"/>
              </a:rPr>
              <a:t> are 	    </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CA" sz="2400" b="0" i="0" u="none" strike="noStrike" kern="1200" cap="none" spc="0" normalizeH="0" baseline="0" noProof="0" dirty="0">
                <a:ln>
                  <a:noFill/>
                </a:ln>
                <a:solidFill>
                  <a:prstClr val="black"/>
                </a:solidFill>
                <a:effectLst/>
                <a:uLnTx/>
                <a:uFillTx/>
                <a:latin typeface="Calibri"/>
                <a:ea typeface="+mn-ea"/>
                <a:cs typeface="+mn-cs"/>
              </a:rPr>
              <a:t>       reacting to what is happening.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dirty="0">
                <a:ln>
                  <a:noFill/>
                </a:ln>
                <a:solidFill>
                  <a:srgbClr val="9A4E15"/>
                </a:solidFill>
                <a:effectLst/>
                <a:uLnTx/>
                <a:uFillTx/>
                <a:latin typeface="Calibri"/>
                <a:ea typeface="+mn-ea"/>
                <a:cs typeface="+mn-cs"/>
              </a:rPr>
              <a:t>Subconscious:</a:t>
            </a:r>
          </a:p>
          <a:p>
            <a:pPr marL="457200" marR="0" lvl="1"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CA" sz="2400" b="0" i="0" u="none" strike="noStrike" kern="1200" cap="none" spc="0" normalizeH="0" baseline="0" noProof="0" dirty="0">
                <a:ln>
                  <a:noFill/>
                </a:ln>
                <a:solidFill>
                  <a:prstClr val="black"/>
                </a:solidFill>
                <a:effectLst/>
                <a:uLnTx/>
                <a:uFillTx/>
                <a:latin typeface="Calibri"/>
                <a:ea typeface="+mn-ea"/>
                <a:cs typeface="+mn-cs"/>
              </a:rPr>
              <a:t>  	our data bank of ‘files’ that we inherit and develop. </a:t>
            </a:r>
            <a:endParaRPr kumimoji="0" lang="en-CA" sz="36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72731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18479</TotalTime>
  <Words>4965</Words>
  <Application>Microsoft Office PowerPoint</Application>
  <PresentationFormat>Widescreen</PresentationFormat>
  <Paragraphs>683</Paragraphs>
  <Slides>87</Slides>
  <Notes>17</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87</vt:i4>
      </vt:variant>
    </vt:vector>
  </HeadingPairs>
  <TitlesOfParts>
    <vt:vector size="102" baseType="lpstr">
      <vt:lpstr>Aharoni</vt:lpstr>
      <vt:lpstr>Arial</vt:lpstr>
      <vt:lpstr>Arial Black</vt:lpstr>
      <vt:lpstr>Arial Narrow</vt:lpstr>
      <vt:lpstr>Arial Unicode MS</vt:lpstr>
      <vt:lpstr>ArmWrestler</vt:lpstr>
      <vt:lpstr>Calibri</vt:lpstr>
      <vt:lpstr>Calibri Light</vt:lpstr>
      <vt:lpstr>Freestyle Script</vt:lpstr>
      <vt:lpstr>Symbol</vt:lpstr>
      <vt:lpstr>Times New Roman</vt:lpstr>
      <vt:lpstr>Tw Cen MT Condensed Extra Bold</vt:lpstr>
      <vt:lpstr>Vivaldi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Osbourne</dc:creator>
  <cp:lastModifiedBy>Peter Marks</cp:lastModifiedBy>
  <cp:revision>843</cp:revision>
  <cp:lastPrinted>2024-11-24T18:56:01Z</cp:lastPrinted>
  <dcterms:created xsi:type="dcterms:W3CDTF">2015-07-21T22:36:13Z</dcterms:created>
  <dcterms:modified xsi:type="dcterms:W3CDTF">2025-09-23T20:37:42Z</dcterms:modified>
</cp:coreProperties>
</file>