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9" r:id="rId2"/>
    <p:sldId id="264" r:id="rId3"/>
    <p:sldId id="328" r:id="rId4"/>
    <p:sldId id="290" r:id="rId5"/>
    <p:sldId id="267" r:id="rId6"/>
    <p:sldId id="286" r:id="rId7"/>
    <p:sldId id="338" r:id="rId8"/>
    <p:sldId id="270" r:id="rId9"/>
    <p:sldId id="271" r:id="rId10"/>
    <p:sldId id="346" r:id="rId11"/>
    <p:sldId id="272" r:id="rId12"/>
    <p:sldId id="274" r:id="rId13"/>
    <p:sldId id="275" r:id="rId14"/>
    <p:sldId id="276" r:id="rId15"/>
    <p:sldId id="277" r:id="rId16"/>
    <p:sldId id="278" r:id="rId17"/>
    <p:sldId id="279" r:id="rId18"/>
    <p:sldId id="342" r:id="rId19"/>
    <p:sldId id="281" r:id="rId20"/>
    <p:sldId id="284" r:id="rId21"/>
    <p:sldId id="288" r:id="rId22"/>
    <p:sldId id="34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4E15"/>
    <a:srgbClr val="797805"/>
    <a:srgbClr val="DFDCC3"/>
    <a:srgbClr val="F1E9C9"/>
    <a:srgbClr val="E8D1C2"/>
    <a:srgbClr val="FEE2CF"/>
    <a:srgbClr val="C3AD05"/>
    <a:srgbClr val="DED3C5"/>
    <a:srgbClr val="FA8539"/>
    <a:srgbClr val="CC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-102" y="-2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7421C8-BA7D-4616-99E2-4D51D7DFE15A}" type="datetimeFigureOut">
              <a:rPr lang="en-CA" smtClean="0"/>
              <a:pPr/>
              <a:t>2019-02-21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62277A-D9E6-442D-94EA-19242A58FA6F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019E-C88E-4041-A6EE-5B5CCEF59230}" type="datetime1">
              <a:rPr lang="en-CA" smtClean="0"/>
              <a:pPr/>
              <a:t>2019-02-21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2240-24A6-4AA6-8894-ADF9C5F8C4FB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="" xmlns:p14="http://schemas.microsoft.com/office/powerpoint/2010/main" val="1016554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B530D-806B-49C2-BE59-D0B2BBBE9E15}" type="datetime1">
              <a:rPr lang="en-CA" smtClean="0"/>
              <a:pPr/>
              <a:t>2019-02-21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2240-24A6-4AA6-8894-ADF9C5F8C4FB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="" xmlns:p14="http://schemas.microsoft.com/office/powerpoint/2010/main" val="47120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E1295-973F-42CB-A2F1-BCD524F0FA8B}" type="datetime1">
              <a:rPr lang="en-CA" smtClean="0"/>
              <a:pPr/>
              <a:t>2019-02-21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2240-24A6-4AA6-8894-ADF9C5F8C4FB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="" xmlns:p14="http://schemas.microsoft.com/office/powerpoint/2010/main" val="287022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94E75-3FE6-4805-9566-5BE4EC169419}" type="datetime1">
              <a:rPr lang="en-CA" smtClean="0"/>
              <a:pPr/>
              <a:t>2019-02-21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2240-24A6-4AA6-8894-ADF9C5F8C4FB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="" xmlns:p14="http://schemas.microsoft.com/office/powerpoint/2010/main" val="2163515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8CA29-7A62-4C23-8EAD-3BC18B791CEE}" type="datetime1">
              <a:rPr lang="en-CA" smtClean="0"/>
              <a:pPr/>
              <a:t>2019-02-21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2240-24A6-4AA6-8894-ADF9C5F8C4FB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="" xmlns:p14="http://schemas.microsoft.com/office/powerpoint/2010/main" val="1063194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BB728-C0B6-4F97-B2FC-D81BEF244944}" type="datetime1">
              <a:rPr lang="en-CA" smtClean="0"/>
              <a:pPr/>
              <a:t>2019-02-21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2240-24A6-4AA6-8894-ADF9C5F8C4FB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="" xmlns:p14="http://schemas.microsoft.com/office/powerpoint/2010/main" val="3253191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B2769-7C5D-4C6F-9D0E-F489AE3125DE}" type="datetime1">
              <a:rPr lang="en-CA" smtClean="0"/>
              <a:pPr/>
              <a:t>2019-02-21</a:t>
            </a:fld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2240-24A6-4AA6-8894-ADF9C5F8C4FB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="" xmlns:p14="http://schemas.microsoft.com/office/powerpoint/2010/main" val="1824367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0DA39-0304-439A-AF22-CDE753BC73CD}" type="datetime1">
              <a:rPr lang="en-CA" smtClean="0"/>
              <a:pPr/>
              <a:t>2019-02-21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2240-24A6-4AA6-8894-ADF9C5F8C4FB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="" xmlns:p14="http://schemas.microsoft.com/office/powerpoint/2010/main" val="3878729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A454-C0C8-4F80-AABC-D5E3E2E96442}" type="datetime1">
              <a:rPr lang="en-CA" smtClean="0"/>
              <a:pPr/>
              <a:t>2019-02-21</a:t>
            </a:fld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2240-24A6-4AA6-8894-ADF9C5F8C4FB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="" xmlns:p14="http://schemas.microsoft.com/office/powerpoint/2010/main" val="138823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E8516-51AC-438A-A251-B03FD83939F4}" type="datetime1">
              <a:rPr lang="en-CA" smtClean="0"/>
              <a:pPr/>
              <a:t>2019-02-21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2240-24A6-4AA6-8894-ADF9C5F8C4FB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="" xmlns:p14="http://schemas.microsoft.com/office/powerpoint/2010/main" val="1326319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3B123-B7FD-41F9-8895-64D88918E069}" type="datetime1">
              <a:rPr lang="en-CA" smtClean="0"/>
              <a:pPr/>
              <a:t>2019-02-21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2240-24A6-4AA6-8894-ADF9C5F8C4FB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="" xmlns:p14="http://schemas.microsoft.com/office/powerpoint/2010/main" val="2649194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A2558-1DA5-49D9-B59F-4D810449DA31}" type="datetime1">
              <a:rPr lang="en-CA" smtClean="0"/>
              <a:pPr/>
              <a:t>2019-02-21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02240-24A6-4AA6-8894-ADF9C5F8C4FB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="" xmlns:p14="http://schemas.microsoft.com/office/powerpoint/2010/main" val="2766797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JJanuary 11, 2016</a:t>
            </a:r>
            <a:endParaRPr lang="en-CA" dirty="0"/>
          </a:p>
        </p:txBody>
      </p:sp>
      <p:sp>
        <p:nvSpPr>
          <p:cNvPr id="4" name="TextBox 4"/>
          <p:cNvSpPr txBox="1"/>
          <p:nvPr/>
        </p:nvSpPr>
        <p:spPr>
          <a:xfrm>
            <a:off x="335903" y="3404195"/>
            <a:ext cx="115419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CA" sz="6000" dirty="0" smtClean="0">
                <a:solidFill>
                  <a:srgbClr val="797805"/>
                </a:solidFill>
                <a:latin typeface="Tw Cen MT Condensed Extra Bold" panose="020B0803020202020204" pitchFamily="34" charset="0"/>
              </a:rPr>
              <a:t>Summary</a:t>
            </a:r>
            <a:endParaRPr lang="en-CA" sz="6000" b="1" dirty="0" smtClean="0">
              <a:solidFill>
                <a:srgbClr val="797805"/>
              </a:solidFill>
              <a:latin typeface="Freestyle Script" pitchFamily="66" charset="0"/>
            </a:endParaRPr>
          </a:p>
          <a:p>
            <a:pPr algn="ctr"/>
            <a:r>
              <a:rPr lang="en-CA" sz="6000" dirty="0" smtClean="0">
                <a:solidFill>
                  <a:srgbClr val="797805"/>
                </a:solidFill>
                <a:latin typeface="Tw Cen MT Condensed Extra Bold" panose="020B0803020202020204" pitchFamily="34" charset="0"/>
              </a:rPr>
              <a:t>The Five Stage CCS Process</a:t>
            </a:r>
            <a:endParaRPr lang="en-CA" sz="6000" b="1" dirty="0">
              <a:solidFill>
                <a:srgbClr val="797805"/>
              </a:solidFill>
              <a:latin typeface="Freestyle Script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236" y="530782"/>
            <a:ext cx="4702629" cy="25308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9" y="5346623"/>
            <a:ext cx="1500872" cy="111615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94132" y="5703450"/>
            <a:ext cx="4076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 smtClean="0">
                <a:solidFill>
                  <a:srgbClr val="797805"/>
                </a:solidFill>
                <a:latin typeface="Tw Cen MT Condensed" pitchFamily="34" charset="0"/>
              </a:rPr>
              <a:t>Session X – Resource 1</a:t>
            </a:r>
            <a:endParaRPr lang="en-CA" sz="2400" b="1" dirty="0">
              <a:solidFill>
                <a:srgbClr val="797805"/>
              </a:solidFill>
              <a:latin typeface="Tw Cen MT Condensed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7075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66000">
                <a:schemeClr val="accent3">
                  <a:lumMod val="0"/>
                  <a:lumOff val="100000"/>
                </a:schemeClr>
              </a:gs>
              <a:gs pos="100000">
                <a:srgbClr val="E8D1C2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JJanuary 11, 2016</a:t>
            </a:r>
            <a:endParaRPr lang="en-C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0271" y="5147444"/>
            <a:ext cx="1500872" cy="1116155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2240-24A6-4AA6-8894-ADF9C5F8C4FB}" type="slidenum">
              <a:rPr lang="en-CA" sz="2000" smtClean="0"/>
              <a:pPr/>
              <a:t>10</a:t>
            </a:fld>
            <a:endParaRPr lang="en-CA" sz="2000" dirty="0"/>
          </a:p>
        </p:txBody>
      </p:sp>
      <p:sp>
        <p:nvSpPr>
          <p:cNvPr id="8" name="Rectangle 7"/>
          <p:cNvSpPr/>
          <p:nvPr/>
        </p:nvSpPr>
        <p:spPr>
          <a:xfrm>
            <a:off x="1674891" y="392492"/>
            <a:ext cx="82477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smtClean="0">
                <a:solidFill>
                  <a:srgbClr val="9A4E15"/>
                </a:solidFill>
              </a:rPr>
              <a:t>Self Calming Strategies</a:t>
            </a:r>
            <a:endParaRPr lang="en-CA" sz="4000" dirty="0">
              <a:solidFill>
                <a:srgbClr val="9A4E15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84357" y="1659969"/>
            <a:ext cx="882712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CA" sz="2800" dirty="0" smtClean="0"/>
              <a:t>Basic B-FIT Stress Rehearsal</a:t>
            </a:r>
          </a:p>
          <a:p>
            <a:pPr marL="285750" indent="-285750"/>
            <a:endParaRPr lang="en-CA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 smtClean="0"/>
              <a:t>Full Field Focus</a:t>
            </a:r>
          </a:p>
          <a:p>
            <a:pPr marL="285750" indent="-285750"/>
            <a:endParaRPr lang="en-CA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 smtClean="0"/>
              <a:t>B-FIT Compassion Practice</a:t>
            </a:r>
          </a:p>
          <a:p>
            <a:pPr marL="285750" indent="-285750"/>
            <a:endParaRPr lang="en-CA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 smtClean="0"/>
              <a:t>Self Bilateral, Biomeridian Awareness Based Calming,   e.g. hands, butterfly hug, mindful movement/walks</a:t>
            </a:r>
          </a:p>
        </p:txBody>
      </p:sp>
    </p:spTree>
    <p:extLst>
      <p:ext uri="{BB962C8B-B14F-4D97-AF65-F5344CB8AC3E}">
        <p14:creationId xmlns="" xmlns:p14="http://schemas.microsoft.com/office/powerpoint/2010/main" val="194692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Content Placeholder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718" y="271276"/>
            <a:ext cx="9079085" cy="626295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093690" y="5566144"/>
            <a:ext cx="2545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dirty="0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itchFamily="34" charset="0"/>
              </a:rPr>
              <a:t>CATCH</a:t>
            </a:r>
            <a:r>
              <a:rPr lang="en-CA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endParaRPr lang="en-CA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182530" y="6027809"/>
            <a:ext cx="452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 smtClean="0">
                <a:solidFill>
                  <a:schemeClr val="bg1"/>
                </a:solidFill>
              </a:rPr>
              <a:t>“I catch myself being here, now, present”</a:t>
            </a:r>
            <a:endParaRPr lang="en-CA" b="1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12748" y="724836"/>
            <a:ext cx="43986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400" b="1" i="1" dirty="0" smtClean="0">
                <a:solidFill>
                  <a:srgbClr val="9A4E15"/>
                </a:solidFill>
              </a:rPr>
              <a:t>Making Optimal Care and Support Happen</a:t>
            </a:r>
            <a:endParaRPr lang="en-CA" sz="4400" b="1" i="1" dirty="0">
              <a:solidFill>
                <a:srgbClr val="9A4E15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715932" y="4557461"/>
            <a:ext cx="4351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“Being aware and ahh-llowing of B-FIT,</a:t>
            </a:r>
            <a:endParaRPr lang="en-CA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I calm myself and therefore calm others”.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802623" y="4171999"/>
            <a:ext cx="2299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dirty="0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itchFamily="34" charset="0"/>
              </a:rPr>
              <a:t>CALM</a:t>
            </a:r>
            <a:r>
              <a:rPr lang="en-CA" sz="2400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endParaRPr lang="en-CA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73131" y="3199549"/>
            <a:ext cx="44958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600" b="1" dirty="0">
                <a:solidFill>
                  <a:schemeClr val="bg1"/>
                </a:solidFill>
              </a:rPr>
              <a:t>“I objectively clarify my </a:t>
            </a:r>
            <a:r>
              <a:rPr lang="en-US" sz="1600" b="1" dirty="0" smtClean="0">
                <a:solidFill>
                  <a:schemeClr val="bg1"/>
                </a:solidFill>
              </a:rPr>
              <a:t> and their emotional state and </a:t>
            </a:r>
            <a:r>
              <a:rPr lang="en-US" sz="1600" b="1" dirty="0">
                <a:solidFill>
                  <a:schemeClr val="bg1"/>
                </a:solidFill>
              </a:rPr>
              <a:t>the needs of the situation and then choose what actions to take.”</a:t>
            </a:r>
            <a:endParaRPr lang="en-CA" sz="16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26497" y="2820446"/>
            <a:ext cx="4047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dirty="0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itchFamily="34" charset="0"/>
              </a:rPr>
              <a:t>CLARIFY AND CHOOSE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9324" y="5165551"/>
            <a:ext cx="1500872" cy="1116155"/>
          </a:xfrm>
          <a:prstGeom prst="rect">
            <a:avLst/>
          </a:prstGeom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2240-24A6-4AA6-8894-ADF9C5F8C4FB}" type="slidenum">
              <a:rPr lang="en-CA" sz="2000" smtClean="0"/>
              <a:pPr/>
              <a:t>11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278834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8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66000">
                <a:schemeClr val="accent3">
                  <a:lumMod val="0"/>
                  <a:lumOff val="100000"/>
                </a:schemeClr>
              </a:gs>
              <a:gs pos="100000">
                <a:srgbClr val="E8D1C2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JJanuary 11, 2016</a:t>
            </a:r>
            <a:endParaRPr lang="en-CA" dirty="0"/>
          </a:p>
        </p:txBody>
      </p:sp>
      <p:sp>
        <p:nvSpPr>
          <p:cNvPr id="3" name="TextBox 2"/>
          <p:cNvSpPr txBox="1"/>
          <p:nvPr/>
        </p:nvSpPr>
        <p:spPr>
          <a:xfrm>
            <a:off x="1307220" y="870066"/>
            <a:ext cx="963841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To clarify and choose </a:t>
            </a:r>
            <a:r>
              <a:rPr lang="en-US" sz="4400" b="1" dirty="0" smtClean="0"/>
              <a:t>is… </a:t>
            </a:r>
          </a:p>
          <a:p>
            <a:pPr algn="just"/>
            <a:r>
              <a:rPr lang="en-US" sz="2800" dirty="0" smtClean="0"/>
              <a:t>together with catch and calm, remain aware of mine and others’ Feelings and Filters that are influencing the situation and then to objectively make informed choices.</a:t>
            </a:r>
            <a:endParaRPr lang="en-CA" sz="2800" dirty="0"/>
          </a:p>
          <a:p>
            <a:endParaRPr lang="en-CA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252" y="3975828"/>
            <a:ext cx="5606486" cy="2367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0271" y="5147444"/>
            <a:ext cx="1500872" cy="1116155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2240-24A6-4AA6-8894-ADF9C5F8C4FB}" type="slidenum">
              <a:rPr lang="en-CA" sz="2000" smtClean="0"/>
              <a:pPr/>
              <a:t>12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194692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718" y="271276"/>
            <a:ext cx="9079085" cy="62629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093690" y="5566144"/>
            <a:ext cx="2545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dirty="0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itchFamily="34" charset="0"/>
              </a:rPr>
              <a:t>CATCH</a:t>
            </a:r>
            <a:r>
              <a:rPr lang="en-CA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endParaRPr lang="en-CA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82530" y="6027809"/>
            <a:ext cx="452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 smtClean="0">
                <a:solidFill>
                  <a:schemeClr val="bg1"/>
                </a:solidFill>
              </a:rPr>
              <a:t>“I catch myself being here, now, present”</a:t>
            </a:r>
            <a:endParaRPr lang="en-CA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2748" y="724836"/>
            <a:ext cx="43986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400" b="1" i="1" dirty="0" smtClean="0">
                <a:solidFill>
                  <a:srgbClr val="9A4E15"/>
                </a:solidFill>
              </a:rPr>
              <a:t>Making Optimal Care and Support Happen</a:t>
            </a:r>
            <a:endParaRPr lang="en-CA" sz="4400" b="1" i="1" dirty="0">
              <a:solidFill>
                <a:srgbClr val="9A4E15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15932" y="4557461"/>
            <a:ext cx="4351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“Being aware and ahh-llowing of B-FIT,</a:t>
            </a:r>
            <a:endParaRPr lang="en-CA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I calm myself and therefore calm others”.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802623" y="4171999"/>
            <a:ext cx="2299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dirty="0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itchFamily="34" charset="0"/>
              </a:rPr>
              <a:t>CALM</a:t>
            </a:r>
            <a:r>
              <a:rPr lang="en-CA" sz="2400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endParaRPr lang="en-CA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173131" y="3199549"/>
            <a:ext cx="4495802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b="1" dirty="0">
                <a:solidFill>
                  <a:schemeClr val="bg1"/>
                </a:solidFill>
              </a:rPr>
              <a:t>“I objectively clarify my </a:t>
            </a:r>
            <a:r>
              <a:rPr lang="en-US" b="1" dirty="0" smtClean="0">
                <a:solidFill>
                  <a:schemeClr val="bg1"/>
                </a:solidFill>
              </a:rPr>
              <a:t> and their emotional state and </a:t>
            </a:r>
            <a:r>
              <a:rPr lang="en-US" b="1" dirty="0">
                <a:solidFill>
                  <a:schemeClr val="bg1"/>
                </a:solidFill>
              </a:rPr>
              <a:t>the needs of the situation and then choose what actions to take.”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26497" y="2820446"/>
            <a:ext cx="4047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dirty="0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itchFamily="34" charset="0"/>
              </a:rPr>
              <a:t>CLARIFY AND CHOOSE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95472" y="1891224"/>
            <a:ext cx="4329059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b="1" dirty="0"/>
              <a:t>“I intend and become non-judgmental and unconditionally connected—regardless of how I feel”</a:t>
            </a:r>
            <a:endParaRPr lang="en-CA" dirty="0"/>
          </a:p>
        </p:txBody>
      </p:sp>
      <p:sp>
        <p:nvSpPr>
          <p:cNvPr id="30" name="TextBox 29"/>
          <p:cNvSpPr txBox="1"/>
          <p:nvPr/>
        </p:nvSpPr>
        <p:spPr>
          <a:xfrm>
            <a:off x="5560984" y="1532030"/>
            <a:ext cx="4598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dirty="0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itchFamily="34" charset="0"/>
              </a:rPr>
              <a:t>CONSCIOUSLY CONNECT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0271" y="5192712"/>
            <a:ext cx="1500872" cy="1116155"/>
          </a:xfrm>
          <a:prstGeom prst="rect">
            <a:avLst/>
          </a:prstGeom>
        </p:spPr>
      </p:pic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2240-24A6-4AA6-8894-ADF9C5F8C4FB}" type="slidenum">
              <a:rPr lang="en-CA" sz="2000" smtClean="0"/>
              <a:pPr/>
              <a:t>13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46006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  <p:bldP spid="33" grpId="0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2047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66000">
                <a:schemeClr val="accent3">
                  <a:lumMod val="0"/>
                  <a:lumOff val="100000"/>
                </a:schemeClr>
              </a:gs>
              <a:gs pos="100000">
                <a:srgbClr val="F1E9C9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JJanuary 11, 2016</a:t>
            </a:r>
            <a:endParaRPr lang="en-CA" dirty="0"/>
          </a:p>
        </p:txBody>
      </p:sp>
      <p:sp>
        <p:nvSpPr>
          <p:cNvPr id="3" name="Rectangle 2"/>
          <p:cNvSpPr/>
          <p:nvPr/>
        </p:nvSpPr>
        <p:spPr>
          <a:xfrm>
            <a:off x="1298085" y="578793"/>
            <a:ext cx="94031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/>
              <a:t>When we </a:t>
            </a:r>
            <a:r>
              <a:rPr lang="en-US" sz="2400" b="1" dirty="0" smtClean="0"/>
              <a:t>Mindfully </a:t>
            </a:r>
            <a:r>
              <a:rPr lang="en-US" sz="2400" dirty="0" smtClean="0"/>
              <a:t>C</a:t>
            </a:r>
            <a:r>
              <a:rPr lang="en-US" sz="2400" b="1" dirty="0" smtClean="0"/>
              <a:t>onsciously Connect </a:t>
            </a:r>
            <a:r>
              <a:rPr lang="en-US" sz="2400" dirty="0"/>
              <a:t>to </a:t>
            </a:r>
            <a:r>
              <a:rPr lang="en-US" sz="2400" dirty="0" smtClean="0"/>
              <a:t>another </a:t>
            </a:r>
            <a:r>
              <a:rPr lang="en-US" sz="2400" dirty="0"/>
              <a:t>person, we move </a:t>
            </a:r>
            <a:r>
              <a:rPr lang="en-US" sz="2400" b="1" dirty="0"/>
              <a:t>beyond </a:t>
            </a:r>
            <a:r>
              <a:rPr lang="en-US" sz="2400" b="1" dirty="0" smtClean="0"/>
              <a:t>our separate identity and roles </a:t>
            </a:r>
            <a:r>
              <a:rPr lang="en-US" sz="2400" dirty="0" smtClean="0"/>
              <a:t>to a place of shared unity and stillness – us-</a:t>
            </a:r>
            <a:r>
              <a:rPr lang="en-US" sz="2400" dirty="0" err="1" smtClean="0"/>
              <a:t>ness</a:t>
            </a:r>
            <a:r>
              <a:rPr lang="en-US" sz="2400" dirty="0" smtClean="0"/>
              <a:t>. </a:t>
            </a:r>
            <a:r>
              <a:rPr lang="en-US" sz="2400" dirty="0"/>
              <a:t>This guides our every action, not against anything but in harmony with it.  From this place of balance and no </a:t>
            </a:r>
            <a:r>
              <a:rPr lang="en-US" sz="2400" dirty="0" smtClean="0"/>
              <a:t>subjective resistance, </a:t>
            </a:r>
            <a:r>
              <a:rPr lang="en-US" sz="2400" b="1" dirty="0"/>
              <a:t>we know and can therefore positively facilitate what must be done to keep </a:t>
            </a:r>
            <a:r>
              <a:rPr lang="en-US" sz="2400" b="1" dirty="0" smtClean="0"/>
              <a:t>others </a:t>
            </a:r>
            <a:r>
              <a:rPr lang="en-US" sz="2400" b="1" dirty="0"/>
              <a:t>motivated, safe, respected, and still deeply connected with us</a:t>
            </a:r>
            <a:r>
              <a:rPr lang="en-US" sz="2400" dirty="0"/>
              <a:t>.</a:t>
            </a:r>
            <a:endParaRPr lang="en-CA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057" y="5102177"/>
            <a:ext cx="1500872" cy="111615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498" y="3489448"/>
            <a:ext cx="4611057" cy="31091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57133" y="4647343"/>
            <a:ext cx="86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b="1" dirty="0" smtClean="0"/>
              <a:t>ME</a:t>
            </a:r>
            <a:endParaRPr lang="en-CA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052733" y="4721955"/>
            <a:ext cx="86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b="1" dirty="0" smtClean="0"/>
              <a:t>YOU</a:t>
            </a:r>
            <a:endParaRPr lang="en-CA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596692" y="4661831"/>
            <a:ext cx="86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b="1" dirty="0" smtClean="0"/>
              <a:t>US</a:t>
            </a:r>
            <a:endParaRPr lang="en-CA" sz="2800" b="1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2240-24A6-4AA6-8894-ADF9C5F8C4FB}" type="slidenum">
              <a:rPr lang="en-CA" sz="2000" smtClean="0"/>
              <a:pPr/>
              <a:t>14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105147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Content Placeholder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718" y="271276"/>
            <a:ext cx="9079085" cy="626295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5093690" y="5566144"/>
            <a:ext cx="2545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dirty="0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itchFamily="34" charset="0"/>
              </a:rPr>
              <a:t>CATCH</a:t>
            </a:r>
            <a:r>
              <a:rPr lang="en-CA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endParaRPr lang="en-CA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182530" y="6027809"/>
            <a:ext cx="452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 smtClean="0">
                <a:solidFill>
                  <a:schemeClr val="bg1"/>
                </a:solidFill>
              </a:rPr>
              <a:t>“I catch myself being here, now, present”</a:t>
            </a:r>
            <a:endParaRPr lang="en-CA" b="1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12748" y="724836"/>
            <a:ext cx="43986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400" b="1" i="1" dirty="0" smtClean="0">
                <a:solidFill>
                  <a:srgbClr val="9A4E15"/>
                </a:solidFill>
              </a:rPr>
              <a:t>Making Optimal Care and Support Happen</a:t>
            </a:r>
            <a:endParaRPr lang="en-CA" sz="4400" b="1" i="1" dirty="0">
              <a:solidFill>
                <a:srgbClr val="9A4E15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715932" y="4557461"/>
            <a:ext cx="4351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“Being aware and </a:t>
            </a:r>
            <a:r>
              <a:rPr lang="en-US" b="1" dirty="0" err="1">
                <a:solidFill>
                  <a:schemeClr val="bg1"/>
                </a:solidFill>
              </a:rPr>
              <a:t>ahh-llowing</a:t>
            </a:r>
            <a:r>
              <a:rPr lang="en-US" b="1" dirty="0">
                <a:solidFill>
                  <a:schemeClr val="bg1"/>
                </a:solidFill>
              </a:rPr>
              <a:t> of B-FIT,</a:t>
            </a:r>
            <a:endParaRPr lang="en-CA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I calm myself and therefore calm others”.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802623" y="4171999"/>
            <a:ext cx="2299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dirty="0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itchFamily="34" charset="0"/>
              </a:rPr>
              <a:t>CALM</a:t>
            </a:r>
            <a:r>
              <a:rPr lang="en-CA" sz="2400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endParaRPr lang="en-CA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173131" y="3199549"/>
            <a:ext cx="4495802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b="1" dirty="0">
                <a:solidFill>
                  <a:schemeClr val="bg1"/>
                </a:solidFill>
              </a:rPr>
              <a:t>“I objectively clarify my </a:t>
            </a:r>
            <a:r>
              <a:rPr lang="en-US" b="1" dirty="0" smtClean="0">
                <a:solidFill>
                  <a:schemeClr val="bg1"/>
                </a:solidFill>
              </a:rPr>
              <a:t> and their emotional state and </a:t>
            </a:r>
            <a:r>
              <a:rPr lang="en-US" b="1" dirty="0">
                <a:solidFill>
                  <a:schemeClr val="bg1"/>
                </a:solidFill>
              </a:rPr>
              <a:t>the needs of the situation and then choose what actions to take.”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426497" y="2820446"/>
            <a:ext cx="4047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dirty="0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itchFamily="34" charset="0"/>
              </a:rPr>
              <a:t>CLARIFY AND CHOOSE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695472" y="1891224"/>
            <a:ext cx="4329059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b="1" dirty="0"/>
              <a:t>“I intend and become non-judgmental and unconditionally connected—regardless of how I feel”</a:t>
            </a:r>
            <a:endParaRPr lang="en-CA" dirty="0"/>
          </a:p>
        </p:txBody>
      </p:sp>
      <p:sp>
        <p:nvSpPr>
          <p:cNvPr id="43" name="TextBox 42"/>
          <p:cNvSpPr txBox="1"/>
          <p:nvPr/>
        </p:nvSpPr>
        <p:spPr>
          <a:xfrm>
            <a:off x="5560984" y="1532030"/>
            <a:ext cx="4598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dirty="0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itchFamily="34" charset="0"/>
              </a:rPr>
              <a:t>CONSCIOUSLY CONNECT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9324" y="5210820"/>
            <a:ext cx="1500872" cy="11161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04467" y="986102"/>
            <a:ext cx="4309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(Competence x Consciousness)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2908" y="3872468"/>
            <a:ext cx="3876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“My mindful, compassionate </a:t>
            </a:r>
            <a:r>
              <a:rPr lang="en-US" b="1" dirty="0" smtClean="0"/>
              <a:t>actions are useful, truthful</a:t>
            </a:r>
            <a:r>
              <a:rPr lang="en-US" b="1" dirty="0"/>
              <a:t>, timely and kind”</a:t>
            </a:r>
            <a:endParaRPr lang="en-CA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104466" y="544373"/>
            <a:ext cx="4309533" cy="6222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CA" sz="2400" dirty="0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itchFamily="34" charset="0"/>
              </a:rPr>
              <a:t>CARE AND SUPPORT </a:t>
            </a:r>
            <a:br>
              <a:rPr lang="en-CA" sz="2400" dirty="0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itchFamily="34" charset="0"/>
              </a:rPr>
            </a:br>
            <a:r>
              <a:rPr lang="en-CA" sz="2400" dirty="0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itchFamily="34" charset="0"/>
              </a:rPr>
              <a:t>IS OPTIMAL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2240-24A6-4AA6-8894-ADF9C5F8C4FB}" type="slidenum">
              <a:rPr lang="en-CA" sz="2000" smtClean="0"/>
              <a:pPr/>
              <a:t>15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151238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9" grpId="0"/>
      <p:bldP spid="41" grpId="0"/>
      <p:bldP spid="43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2047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66000">
                <a:schemeClr val="accent3">
                  <a:lumMod val="0"/>
                  <a:lumOff val="100000"/>
                </a:schemeClr>
              </a:gs>
              <a:gs pos="100000">
                <a:srgbClr val="DFDCC3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JJanuary 11, 2016</a:t>
            </a:r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090" y="3322352"/>
            <a:ext cx="7648109" cy="312213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879599" y="993339"/>
            <a:ext cx="8974667" cy="2677656"/>
          </a:xfrm>
          <a:prstGeom prst="rect">
            <a:avLst/>
          </a:prstGeom>
          <a:solidFill>
            <a:srgbClr val="9A4E1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en-US" sz="2400" i="1" dirty="0" smtClean="0">
                <a:solidFill>
                  <a:schemeClr val="bg1"/>
                </a:solidFill>
              </a:rPr>
              <a:t>Compassion appears </a:t>
            </a:r>
            <a:r>
              <a:rPr lang="en-US" sz="2400" i="1" dirty="0">
                <a:solidFill>
                  <a:schemeClr val="bg1"/>
                </a:solidFill>
              </a:rPr>
              <a:t>as selfless service, yet in mindful </a:t>
            </a:r>
            <a:r>
              <a:rPr lang="en-US" sz="2400" i="1" dirty="0" smtClean="0">
                <a:solidFill>
                  <a:schemeClr val="bg1"/>
                </a:solidFill>
              </a:rPr>
              <a:t>care and support </a:t>
            </a:r>
            <a:r>
              <a:rPr lang="en-US" sz="2400" i="1" dirty="0">
                <a:solidFill>
                  <a:schemeClr val="bg1"/>
                </a:solidFill>
              </a:rPr>
              <a:t>we do not serve the other; we serve “us”. Compassion’s communion brings us together in a whole. It does not see the world’s pain and sorrow as other, it is shared, and it is ours. When we allow our shared vulnerability and </a:t>
            </a:r>
            <a:r>
              <a:rPr lang="en-US" sz="2400" i="1" dirty="0" smtClean="0">
                <a:solidFill>
                  <a:schemeClr val="bg1"/>
                </a:solidFill>
              </a:rPr>
              <a:t>humanness, our compassion is </a:t>
            </a:r>
            <a:r>
              <a:rPr lang="en-US" sz="2400" i="1" dirty="0">
                <a:solidFill>
                  <a:schemeClr val="bg1"/>
                </a:solidFill>
              </a:rPr>
              <a:t>as natural as our breath and without hesitation we act to help</a:t>
            </a:r>
            <a:r>
              <a:rPr lang="en-US" sz="2400" i="1" dirty="0" smtClean="0">
                <a:solidFill>
                  <a:schemeClr val="bg1"/>
                </a:solidFill>
              </a:rPr>
              <a:t>.</a:t>
            </a:r>
            <a:r>
              <a:rPr lang="en-US" sz="2400" i="1" dirty="0">
                <a:solidFill>
                  <a:schemeClr val="bg1"/>
                </a:solidFill>
              </a:rPr>
              <a:t> </a:t>
            </a:r>
            <a:endParaRPr lang="en-CA" sz="2400" dirty="0">
              <a:solidFill>
                <a:schemeClr val="bg1"/>
              </a:solidFill>
            </a:endParaRPr>
          </a:p>
          <a:p>
            <a:pPr algn="r"/>
            <a:r>
              <a:rPr lang="en-US" sz="2400" dirty="0">
                <a:solidFill>
                  <a:schemeClr val="bg1"/>
                </a:solidFill>
              </a:rPr>
              <a:t>	</a:t>
            </a:r>
            <a:r>
              <a:rPr lang="en-US" dirty="0" err="1">
                <a:solidFill>
                  <a:schemeClr val="bg1"/>
                </a:solidFill>
              </a:rPr>
              <a:t>Thich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Nhat</a:t>
            </a:r>
            <a:r>
              <a:rPr lang="en-US" dirty="0">
                <a:solidFill>
                  <a:schemeClr val="bg1"/>
                </a:solidFill>
              </a:rPr>
              <a:t> Hanh</a:t>
            </a:r>
            <a:endParaRPr lang="en-CA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2164" y="5165552"/>
            <a:ext cx="1500872" cy="1116155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2240-24A6-4AA6-8894-ADF9C5F8C4FB}" type="slidenum">
              <a:rPr lang="en-CA" sz="2000" smtClean="0"/>
              <a:pPr/>
              <a:t>16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158601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2047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66000">
                <a:schemeClr val="accent3">
                  <a:lumMod val="0"/>
                  <a:lumOff val="100000"/>
                </a:schemeClr>
              </a:gs>
              <a:gs pos="100000">
                <a:srgbClr val="DFDCC3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JJanuary 11, 2016</a:t>
            </a:r>
            <a:endParaRPr lang="en-CA" dirty="0"/>
          </a:p>
        </p:txBody>
      </p:sp>
      <p:sp>
        <p:nvSpPr>
          <p:cNvPr id="2" name="Rectangle 1"/>
          <p:cNvSpPr/>
          <p:nvPr/>
        </p:nvSpPr>
        <p:spPr>
          <a:xfrm>
            <a:off x="1236133" y="841570"/>
            <a:ext cx="9880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/>
              <a:t>I listen to this </a:t>
            </a:r>
            <a:r>
              <a:rPr lang="en-US" sz="2800" dirty="0" smtClean="0"/>
              <a:t>person </a:t>
            </a:r>
            <a:r>
              <a:rPr lang="en-US" sz="2800" dirty="0"/>
              <a:t>with dementia as she shares her most important story with me for the fifth time this morning.  I listen and respond as excitedly as I did the first time she shared it with me. </a:t>
            </a:r>
            <a:r>
              <a:rPr lang="en-US" sz="2800" dirty="0" smtClean="0"/>
              <a:t>I </a:t>
            </a:r>
            <a:r>
              <a:rPr lang="en-US" sz="2800" dirty="0"/>
              <a:t>know that my words in this moment are almost insignificant compared to my intention to just be present, Here-Now, for her.</a:t>
            </a:r>
            <a:endParaRPr lang="en-CA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192713"/>
            <a:ext cx="1500872" cy="11161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325" y="3596979"/>
            <a:ext cx="3577552" cy="2789597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2240-24A6-4AA6-8894-ADF9C5F8C4FB}" type="slidenum">
              <a:rPr lang="en-CA" sz="2000" smtClean="0"/>
              <a:pPr/>
              <a:t>17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38171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52388" y="129464"/>
            <a:ext cx="112427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Evidence Based CCS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Components for     </a:t>
            </a:r>
            <a:b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Well-being and the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Prevention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b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De-escalation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Challenging Behaviours* </a:t>
            </a:r>
            <a:endParaRPr lang="en-C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38837" y="6301095"/>
            <a:ext cx="9723326" cy="338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* CCS reduces challenging behaviours by 50%-75% compared to MCSS current ‘must use’ </a:t>
            </a:r>
            <a:r>
              <a:rPr lang="en-US" sz="1600" b="1" dirty="0" smtClean="0"/>
              <a:t>crisis protocols </a:t>
            </a:r>
            <a:r>
              <a:rPr lang="en-US" sz="1600" b="1" dirty="0"/>
              <a:t>alone.</a:t>
            </a:r>
            <a:endParaRPr lang="en-CA" sz="1600" b="1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6337" y="1412151"/>
            <a:ext cx="9554811" cy="490021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965624" y="2099063"/>
            <a:ext cx="3003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Adequate Access to </a:t>
            </a:r>
          </a:p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Services to meet Physical, </a:t>
            </a:r>
          </a:p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Dental, Neurological and Mental </a:t>
            </a:r>
          </a:p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Health Services Needs</a:t>
            </a:r>
            <a:endParaRPr lang="en-CA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969273" y="1603981"/>
            <a:ext cx="2466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Crisis Interventions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</a:p>
          <a:p>
            <a:pPr algn="ctr"/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Learned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Life Skills</a:t>
            </a:r>
          </a:p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e.g.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ABA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, IBI</a:t>
            </a:r>
            <a:endParaRPr lang="en-CA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721905" y="2283688"/>
            <a:ext cx="2475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Socially Valued Roles,</a:t>
            </a:r>
          </a:p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Relationships and Meaningful</a:t>
            </a:r>
          </a:p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Life Experiences</a:t>
            </a:r>
            <a:endParaRPr lang="en-CA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61387" y="3595716"/>
            <a:ext cx="37083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Adequate Access to Services </a:t>
            </a:r>
          </a:p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to Meet Biomedical, Body, </a:t>
            </a:r>
          </a:p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Bowel, Brain, </a:t>
            </a:r>
          </a:p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Being, etc. Needs</a:t>
            </a:r>
            <a:endParaRPr lang="en-CA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298784" y="4456582"/>
            <a:ext cx="3607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Mindful, Emotionally </a:t>
            </a:r>
          </a:p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Self Regulated and Unconditionally</a:t>
            </a:r>
          </a:p>
          <a:p>
            <a:pPr algn="ctr"/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Caring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Supporters</a:t>
            </a:r>
            <a:endParaRPr lang="en-CA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15125" y="2694100"/>
            <a:ext cx="14347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Optimal</a:t>
            </a:r>
          </a:p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Well-being</a:t>
            </a:r>
          </a:p>
          <a:p>
            <a:pPr algn="ctr"/>
            <a:endParaRPr lang="en-C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691095" y="3538325"/>
            <a:ext cx="31020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‘How-Tos’ that Meet and </a:t>
            </a:r>
          </a:p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Exceed Professional Standards</a:t>
            </a:r>
          </a:p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e.g. 5 C’s Process</a:t>
            </a:r>
            <a:endParaRPr lang="en-CA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98380" y="5219033"/>
            <a:ext cx="1500873" cy="1116155"/>
          </a:xfrm>
          <a:prstGeom prst="rect">
            <a:avLst/>
          </a:prstGeom>
        </p:spPr>
      </p:pic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CA" sz="20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5368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/>
      <p:bldP spid="28" grpId="0"/>
      <p:bldP spid="29" grpId="0"/>
      <p:bldP spid="30" grpId="0"/>
      <p:bldP spid="3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2047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66000">
                <a:schemeClr val="accent3">
                  <a:lumMod val="0"/>
                  <a:lumOff val="100000"/>
                </a:schemeClr>
              </a:gs>
              <a:gs pos="100000">
                <a:srgbClr val="DFDCC3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JJanuary 11, 2016</a:t>
            </a:r>
            <a:endParaRPr lang="en-CA" dirty="0"/>
          </a:p>
        </p:txBody>
      </p:sp>
      <p:sp>
        <p:nvSpPr>
          <p:cNvPr id="2" name="TextBox 1"/>
          <p:cNvSpPr txBox="1"/>
          <p:nvPr/>
        </p:nvSpPr>
        <p:spPr>
          <a:xfrm>
            <a:off x="1930398" y="1668904"/>
            <a:ext cx="8212667" cy="2554545"/>
          </a:xfrm>
          <a:prstGeom prst="rect">
            <a:avLst/>
          </a:prstGeom>
          <a:solidFill>
            <a:srgbClr val="C3AD0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3600" i="1" dirty="0" smtClean="0">
                <a:solidFill>
                  <a:schemeClr val="bg1"/>
                </a:solidFill>
              </a:rPr>
              <a:t>For conscious care and support to happen supporters must grow and develop to become more fully human.</a:t>
            </a:r>
          </a:p>
          <a:p>
            <a:endParaRPr lang="en-CA" sz="2800" dirty="0">
              <a:solidFill>
                <a:schemeClr val="bg1"/>
              </a:solidFill>
            </a:endParaRPr>
          </a:p>
          <a:p>
            <a:pPr algn="r"/>
            <a:r>
              <a:rPr lang="en-CA" sz="2400" dirty="0" smtClean="0">
                <a:solidFill>
                  <a:schemeClr val="bg1"/>
                </a:solidFill>
              </a:rPr>
              <a:t>Jean Vanier</a:t>
            </a:r>
            <a:endParaRPr lang="en-CA" sz="24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217" y="5183659"/>
            <a:ext cx="1500872" cy="111615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2240-24A6-4AA6-8894-ADF9C5F8C4FB}" type="slidenum">
              <a:rPr lang="en-CA" sz="2000" smtClean="0"/>
              <a:pPr/>
              <a:t>19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351387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JJanuary 11, 2016</a:t>
            </a:r>
            <a:endParaRPr lang="en-CA" dirty="0"/>
          </a:p>
        </p:txBody>
      </p:sp>
      <p:sp>
        <p:nvSpPr>
          <p:cNvPr id="2" name="TextBox 1"/>
          <p:cNvSpPr txBox="1"/>
          <p:nvPr/>
        </p:nvSpPr>
        <p:spPr>
          <a:xfrm>
            <a:off x="1590584" y="826632"/>
            <a:ext cx="90000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400" b="1" dirty="0" smtClean="0">
                <a:solidFill>
                  <a:srgbClr val="797805"/>
                </a:solidFill>
              </a:rPr>
              <a:t>A More Complete Understanding of Optimal Care and Support</a:t>
            </a:r>
            <a:endParaRPr lang="en-CA" sz="4400" b="1" dirty="0">
              <a:solidFill>
                <a:srgbClr val="797805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191933"/>
            <a:ext cx="12192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b="1" dirty="0" smtClean="0"/>
              <a:t>Optimal Care and Support = Competence x Mindful/Conscious Compassion</a:t>
            </a:r>
          </a:p>
          <a:p>
            <a:pPr algn="ctr"/>
            <a:endParaRPr lang="en-CA" sz="2800" b="1" dirty="0"/>
          </a:p>
          <a:p>
            <a:pPr algn="ctr"/>
            <a:r>
              <a:rPr lang="en-CA" sz="2800" b="1" dirty="0" smtClean="0"/>
              <a:t>“We don’t have to feel it to be it”</a:t>
            </a:r>
            <a:endParaRPr lang="en-CA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237979"/>
            <a:ext cx="1500872" cy="111615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2240-24A6-4AA6-8894-ADF9C5F8C4FB}" type="slidenum">
              <a:rPr lang="en-CA" sz="2000" smtClean="0"/>
              <a:pPr/>
              <a:t>2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19402213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267" y="0"/>
            <a:ext cx="8875059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6485" y="5283247"/>
            <a:ext cx="1500872" cy="111615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2240-24A6-4AA6-8894-ADF9C5F8C4FB}" type="slidenum">
              <a:rPr lang="en-CA" sz="2000" smtClean="0"/>
              <a:pPr/>
              <a:t>20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360148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1999" y="1100669"/>
            <a:ext cx="1075266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6000" b="1" dirty="0" smtClean="0"/>
              <a:t>Our life’s most urgent and persistent question must be; what will I do for others today?</a:t>
            </a:r>
          </a:p>
          <a:p>
            <a:r>
              <a:rPr lang="en-CA" sz="2000" b="1" dirty="0" smtClean="0"/>
              <a:t/>
            </a:r>
            <a:br>
              <a:rPr lang="en-CA" sz="2000" b="1" dirty="0" smtClean="0"/>
            </a:br>
            <a:r>
              <a:rPr lang="en-CA" sz="2000" b="1" dirty="0" smtClean="0"/>
              <a:t>						Adapted from Martin Luther King Jr.</a:t>
            </a:r>
            <a:endParaRPr lang="en-CA" sz="2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201765"/>
            <a:ext cx="1500872" cy="111615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2240-24A6-4AA6-8894-ADF9C5F8C4FB}" type="slidenum">
              <a:rPr lang="en-CA" sz="2000" smtClean="0"/>
              <a:pPr/>
              <a:t>21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286729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JJanuary 11, 2016</a:t>
            </a:r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228926"/>
            <a:ext cx="1500872" cy="111615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2240-24A6-4AA6-8894-ADF9C5F8C4FB}" type="slidenum">
              <a:rPr lang="en-CA" sz="2000" smtClean="0"/>
              <a:pPr/>
              <a:t>22</a:t>
            </a:fld>
            <a:endParaRPr lang="en-CA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690546"/>
            <a:ext cx="1219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400" b="1" dirty="0" smtClean="0"/>
              <a:t>My plan to be a more complete supporter </a:t>
            </a:r>
          </a:p>
          <a:p>
            <a:pPr algn="ctr"/>
            <a:r>
              <a:rPr lang="en-CA" sz="4400" b="1" dirty="0" smtClean="0"/>
              <a:t>and more fully human</a:t>
            </a:r>
            <a:endParaRPr lang="en-CA" sz="4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422398" y="2218267"/>
            <a:ext cx="821266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 smtClean="0"/>
              <a:t>I will…</a:t>
            </a:r>
          </a:p>
          <a:p>
            <a:endParaRPr lang="en-CA" sz="2400" dirty="0"/>
          </a:p>
          <a:p>
            <a:r>
              <a:rPr lang="en-CA" sz="2400" dirty="0" smtClean="0"/>
              <a:t>Continue:</a:t>
            </a:r>
          </a:p>
          <a:p>
            <a:endParaRPr lang="en-CA" sz="2400" dirty="0"/>
          </a:p>
          <a:p>
            <a:endParaRPr lang="en-CA" sz="2400" dirty="0"/>
          </a:p>
          <a:p>
            <a:r>
              <a:rPr lang="en-CA" sz="2400" dirty="0" smtClean="0"/>
              <a:t>Stop:</a:t>
            </a:r>
          </a:p>
          <a:p>
            <a:endParaRPr lang="en-CA" sz="2400" dirty="0" smtClean="0"/>
          </a:p>
          <a:p>
            <a:endParaRPr lang="en-CA" sz="2400" dirty="0"/>
          </a:p>
          <a:p>
            <a:r>
              <a:rPr lang="en-CA" sz="2400" dirty="0" smtClean="0"/>
              <a:t>Start:</a:t>
            </a:r>
            <a:endParaRPr lang="en-CA" sz="2400" dirty="0"/>
          </a:p>
        </p:txBody>
      </p:sp>
    </p:spTree>
    <p:extLst>
      <p:ext uri="{BB962C8B-B14F-4D97-AF65-F5344CB8AC3E}">
        <p14:creationId xmlns="" xmlns:p14="http://schemas.microsoft.com/office/powerpoint/2010/main" val="276826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16200" y="742099"/>
            <a:ext cx="7229895" cy="558250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-8466"/>
            <a:ext cx="12191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400" b="1" dirty="0" smtClean="0"/>
              <a:t>Optimal Care and Support</a:t>
            </a:r>
            <a:endParaRPr lang="en-CA" sz="4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98378" y="5219873"/>
            <a:ext cx="1500872" cy="11161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01333" y="6324606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 smtClean="0"/>
              <a:t>0</a:t>
            </a:r>
            <a:endParaRPr lang="en-CA" b="1" dirty="0"/>
          </a:p>
        </p:txBody>
      </p:sp>
      <p:sp>
        <p:nvSpPr>
          <p:cNvPr id="9" name="TextBox 8"/>
          <p:cNvSpPr txBox="1"/>
          <p:nvPr/>
        </p:nvSpPr>
        <p:spPr>
          <a:xfrm>
            <a:off x="9574662" y="6324606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 smtClean="0"/>
              <a:t>10</a:t>
            </a:r>
            <a:endParaRPr lang="en-CA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980267" y="3759206"/>
            <a:ext cx="28532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600" b="1" dirty="0" smtClean="0">
                <a:solidFill>
                  <a:schemeClr val="bg1"/>
                </a:solidFill>
              </a:rPr>
              <a:t>Compromised</a:t>
            </a:r>
          </a:p>
          <a:p>
            <a:pPr algn="ctr"/>
            <a:r>
              <a:rPr lang="en-CA" sz="3600" b="1" dirty="0" smtClean="0">
                <a:solidFill>
                  <a:schemeClr val="bg1"/>
                </a:solidFill>
              </a:rPr>
              <a:t>4 Outs</a:t>
            </a:r>
          </a:p>
          <a:p>
            <a:pPr algn="ctr"/>
            <a:r>
              <a:rPr lang="en-CA" b="1" dirty="0" smtClean="0">
                <a:solidFill>
                  <a:schemeClr val="bg1"/>
                </a:solidFill>
              </a:rPr>
              <a:t>Burn-out</a:t>
            </a:r>
          </a:p>
          <a:p>
            <a:pPr algn="ctr"/>
            <a:r>
              <a:rPr lang="en-CA" b="1" dirty="0" smtClean="0">
                <a:solidFill>
                  <a:schemeClr val="bg1"/>
                </a:solidFill>
              </a:rPr>
              <a:t>Tune-out</a:t>
            </a:r>
          </a:p>
          <a:p>
            <a:pPr algn="ctr"/>
            <a:r>
              <a:rPr lang="en-CA" b="1" dirty="0" smtClean="0">
                <a:solidFill>
                  <a:schemeClr val="bg1"/>
                </a:solidFill>
              </a:rPr>
              <a:t>Freak-out</a:t>
            </a:r>
          </a:p>
          <a:p>
            <a:pPr algn="ctr"/>
            <a:r>
              <a:rPr lang="en-CA" b="1" dirty="0" smtClean="0">
                <a:solidFill>
                  <a:schemeClr val="bg1"/>
                </a:solidFill>
              </a:rPr>
              <a:t>Space-out</a:t>
            </a:r>
            <a:endParaRPr lang="en-CA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7254" y="1695586"/>
            <a:ext cx="28532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600" b="1" dirty="0" smtClean="0">
                <a:solidFill>
                  <a:schemeClr val="bg1"/>
                </a:solidFill>
              </a:rPr>
              <a:t>Cold</a:t>
            </a:r>
          </a:p>
          <a:p>
            <a:pPr algn="ctr"/>
            <a:r>
              <a:rPr lang="en-CA" sz="3600" b="1" dirty="0" smtClean="0">
                <a:solidFill>
                  <a:schemeClr val="bg1"/>
                </a:solidFill>
              </a:rPr>
              <a:t>Competence</a:t>
            </a:r>
            <a:endParaRPr lang="en-CA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10000" y="1492386"/>
            <a:ext cx="31980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600" b="1" dirty="0" smtClean="0">
                <a:solidFill>
                  <a:schemeClr val="bg1"/>
                </a:solidFill>
              </a:rPr>
              <a:t>Optimal Care and Support</a:t>
            </a:r>
          </a:p>
          <a:p>
            <a:pPr algn="ctr"/>
            <a:r>
              <a:rPr lang="en-CA" b="1" dirty="0" smtClean="0">
                <a:solidFill>
                  <a:schemeClr val="bg1"/>
                </a:solidFill>
              </a:rPr>
              <a:t>(Competent, Calm and Caring)</a:t>
            </a:r>
            <a:endParaRPr lang="en-CA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72200" y="4313203"/>
            <a:ext cx="3428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600" b="1" dirty="0" smtClean="0"/>
              <a:t>Caring Incompetence</a:t>
            </a:r>
            <a:endParaRPr lang="en-CA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616200" y="6324606"/>
            <a:ext cx="1549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b="1" dirty="0" smtClean="0"/>
              <a:t>Unconscious</a:t>
            </a:r>
            <a:endParaRPr lang="en-CA" sz="1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232400" y="6324606"/>
            <a:ext cx="1549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b="1" dirty="0" smtClean="0"/>
              <a:t>Semi Conscious</a:t>
            </a:r>
            <a:endParaRPr lang="en-CA" sz="1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7909032" y="6324606"/>
            <a:ext cx="17756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b="1" dirty="0" smtClean="0"/>
              <a:t>Fully Conscious/Mindful</a:t>
            </a:r>
            <a:endParaRPr lang="en-CA" sz="1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159000" y="618644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 smtClean="0"/>
              <a:t>10</a:t>
            </a:r>
            <a:endParaRPr lang="en-CA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524933" y="5531668"/>
            <a:ext cx="2014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1200" b="1" dirty="0" smtClean="0"/>
              <a:t>Incomplete </a:t>
            </a:r>
          </a:p>
          <a:p>
            <a:pPr algn="r"/>
            <a:r>
              <a:rPr lang="en-CA" sz="1200" b="1" dirty="0" smtClean="0"/>
              <a:t>Support </a:t>
            </a:r>
          </a:p>
          <a:p>
            <a:pPr algn="r"/>
            <a:r>
              <a:rPr lang="en-CA" sz="1200" b="1" dirty="0" smtClean="0"/>
              <a:t>Practices</a:t>
            </a:r>
            <a:endParaRPr lang="en-CA" sz="12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431800" y="971732"/>
            <a:ext cx="20994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1200" b="1" dirty="0" smtClean="0"/>
              <a:t>Fully </a:t>
            </a:r>
          </a:p>
          <a:p>
            <a:pPr algn="r"/>
            <a:r>
              <a:rPr lang="en-CA" sz="1200" b="1" dirty="0" smtClean="0"/>
              <a:t>Integrated</a:t>
            </a:r>
          </a:p>
          <a:p>
            <a:pPr algn="r"/>
            <a:r>
              <a:rPr lang="en-CA" sz="1200" b="1" dirty="0" smtClean="0"/>
              <a:t>Biomedical, </a:t>
            </a:r>
          </a:p>
          <a:p>
            <a:pPr algn="r"/>
            <a:r>
              <a:rPr lang="en-CA" sz="1200" b="1" dirty="0" smtClean="0"/>
              <a:t>Behavioural </a:t>
            </a:r>
          </a:p>
          <a:p>
            <a:pPr algn="r"/>
            <a:r>
              <a:rPr lang="en-CA" sz="1200" b="1" dirty="0" smtClean="0"/>
              <a:t>and Medical </a:t>
            </a:r>
          </a:p>
          <a:p>
            <a:pPr algn="r"/>
            <a:r>
              <a:rPr lang="en-CA" sz="1200" b="1" dirty="0" smtClean="0"/>
              <a:t>Best Practices</a:t>
            </a:r>
            <a:endParaRPr lang="en-CA" sz="12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713286" y="1695586"/>
            <a:ext cx="553998" cy="365388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CA" sz="2400" b="1" dirty="0" smtClean="0"/>
              <a:t>Competent Best Practices</a:t>
            </a:r>
            <a:endParaRPr lang="en-CA" sz="24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3395051" y="6462774"/>
            <a:ext cx="5604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 smtClean="0"/>
              <a:t>Conscious and therefore Calm and Caring </a:t>
            </a:r>
            <a:endParaRPr lang="en-CA" sz="2400" b="1" dirty="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2240-24A6-4AA6-8894-ADF9C5F8C4FB}" type="slidenum">
              <a:rPr lang="en-CA" sz="2000" smtClean="0"/>
              <a:pPr/>
              <a:t>3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xmlns="" val="324670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JJanuary 11, 2016</a:t>
            </a:r>
            <a:endParaRPr lang="en-CA" dirty="0"/>
          </a:p>
        </p:txBody>
      </p:sp>
      <p:sp>
        <p:nvSpPr>
          <p:cNvPr id="2" name="Rectangle 1"/>
          <p:cNvSpPr/>
          <p:nvPr/>
        </p:nvSpPr>
        <p:spPr>
          <a:xfrm>
            <a:off x="668867" y="612844"/>
            <a:ext cx="9829511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797805"/>
                </a:solidFill>
              </a:rPr>
              <a:t>We Don’t Have to Feel It to Be It</a:t>
            </a:r>
            <a:endParaRPr lang="en-CA" sz="3600" dirty="0">
              <a:solidFill>
                <a:srgbClr val="797805"/>
              </a:solidFill>
            </a:endParaRPr>
          </a:p>
          <a:p>
            <a:pPr algn="just"/>
            <a:r>
              <a:rPr lang="en-US" sz="2000" b="1" i="1" dirty="0"/>
              <a:t> </a:t>
            </a:r>
            <a:endParaRPr lang="en-CA" sz="2000" dirty="0"/>
          </a:p>
          <a:p>
            <a:pPr algn="just"/>
            <a:r>
              <a:rPr lang="en-US" sz="2000" i="1" dirty="0" smtClean="0"/>
              <a:t>“I </a:t>
            </a:r>
            <a:r>
              <a:rPr lang="en-US" sz="2000" i="1" dirty="0"/>
              <a:t>have supported a man for several years.  He is a very unlikeable, demeaning and unappreciative person.  Honestly, I could not stand him.  I tried to like him but he was so mean and self centred.  I talked to myself every day, reminding myself that it is his disabilities that are causing his negative behaviour, but still I couldn’t stand him.  </a:t>
            </a:r>
            <a:r>
              <a:rPr lang="en-US" sz="2000" b="1" i="1" dirty="0"/>
              <a:t>Then during my CCS training I </a:t>
            </a:r>
            <a:r>
              <a:rPr lang="en-US" sz="2000" b="1" i="1" dirty="0" smtClean="0"/>
              <a:t>learnt </a:t>
            </a:r>
            <a:r>
              <a:rPr lang="en-US" sz="2000" b="1" i="1" dirty="0"/>
              <a:t>that liking is not a necessary part of being a compassionate supporter</a:t>
            </a:r>
            <a:r>
              <a:rPr lang="en-US" sz="2000" i="1" dirty="0" smtClean="0"/>
              <a:t>.</a:t>
            </a:r>
          </a:p>
          <a:p>
            <a:pPr algn="just"/>
            <a:endParaRPr lang="en-CA" sz="2000" dirty="0"/>
          </a:p>
          <a:p>
            <a:pPr algn="just"/>
            <a:r>
              <a:rPr lang="en-US" sz="2000" i="1" dirty="0"/>
              <a:t>Liking is not the same as being competent and conscious.  Liking is a feeling that may or may not happen in support relationships.  Compassionate care is the ‘by product’ of being competent with best practices and being more conscious/mindful and skillfully ahh-llowing of internal/subjective B-FIT resistance</a:t>
            </a:r>
            <a:r>
              <a:rPr lang="en-US" sz="2000" i="1" dirty="0" smtClean="0"/>
              <a:t>.</a:t>
            </a:r>
          </a:p>
          <a:p>
            <a:pPr algn="just"/>
            <a:endParaRPr lang="en-CA" sz="2000" dirty="0"/>
          </a:p>
          <a:p>
            <a:pPr algn="just"/>
            <a:r>
              <a:rPr lang="en-US" sz="2000" i="1" dirty="0"/>
              <a:t>When I </a:t>
            </a:r>
            <a:r>
              <a:rPr lang="en-US" sz="2000" i="1" dirty="0" smtClean="0"/>
              <a:t>learnt </a:t>
            </a:r>
            <a:r>
              <a:rPr lang="en-US" sz="2000" i="1" dirty="0"/>
              <a:t>this and </a:t>
            </a:r>
            <a:r>
              <a:rPr lang="en-US" sz="2000" i="1" dirty="0" smtClean="0"/>
              <a:t>just started </a:t>
            </a:r>
            <a:r>
              <a:rPr lang="en-US" sz="2000" i="1" dirty="0"/>
              <a:t>to apply my B-FIT Mindfulness skill while supporting this man, everything started to change.  I lost my negativity toward him.  He is even it </a:t>
            </a:r>
            <a:r>
              <a:rPr lang="en-US" sz="2000" i="1" dirty="0" smtClean="0"/>
              <a:t>seems, </a:t>
            </a:r>
            <a:r>
              <a:rPr lang="en-US" sz="2000" i="1" dirty="0"/>
              <a:t>becoming a bit more likeable</a:t>
            </a:r>
            <a:r>
              <a:rPr lang="en-US" sz="2000" i="1" dirty="0" smtClean="0"/>
              <a:t>.”</a:t>
            </a:r>
          </a:p>
          <a:p>
            <a:pPr algn="just"/>
            <a:r>
              <a:rPr lang="en-US" sz="2000" i="1" dirty="0" smtClean="0"/>
              <a:t>							                        </a:t>
            </a:r>
            <a:r>
              <a:rPr lang="en-US" sz="1600" dirty="0" smtClean="0"/>
              <a:t>A Supporter</a:t>
            </a:r>
            <a:endParaRPr lang="en-CA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228926"/>
            <a:ext cx="1500872" cy="111615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2240-24A6-4AA6-8894-ADF9C5F8C4FB}" type="slidenum">
              <a:rPr lang="en-CA" sz="2000" smtClean="0"/>
              <a:pPr/>
              <a:t>4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276826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319" y="1065257"/>
            <a:ext cx="7334188" cy="50592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54821" y="1287448"/>
            <a:ext cx="3194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itchFamily="34" charset="0"/>
              </a:rPr>
              <a:t>CARING &amp; </a:t>
            </a:r>
            <a:br>
              <a:rPr lang="en-CA" b="1" dirty="0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itchFamily="34" charset="0"/>
              </a:rPr>
            </a:br>
            <a:r>
              <a:rPr lang="en-CA" b="1" dirty="0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itchFamily="34" charset="0"/>
              </a:rPr>
              <a:t>COMPETENT SERVICES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20637" y="2233969"/>
            <a:ext cx="2682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itchFamily="34" charset="0"/>
              </a:rPr>
              <a:t>CONSCIOUSLY CONNECT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73005" y="3237177"/>
            <a:ext cx="2735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itchFamily="34" charset="0"/>
              </a:rPr>
              <a:t>CLARIFY AND CHOOSE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8279" y="4486408"/>
            <a:ext cx="2299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itchFamily="34" charset="0"/>
              </a:rPr>
              <a:t>CALM</a:t>
            </a:r>
            <a:r>
              <a:rPr lang="en-CA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endParaRPr lang="en-CA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90600" y="5415919"/>
            <a:ext cx="2545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itchFamily="34" charset="0"/>
              </a:rPr>
              <a:t>CATCH</a:t>
            </a:r>
            <a:r>
              <a:rPr lang="en-CA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endParaRPr lang="en-CA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873005" y="1287448"/>
            <a:ext cx="8952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1600" b="1" dirty="0" smtClean="0"/>
              <a:t>Part 5</a:t>
            </a:r>
            <a:endParaRPr lang="en-CA" sz="1600" b="1" dirty="0"/>
          </a:p>
        </p:txBody>
      </p:sp>
      <p:sp>
        <p:nvSpPr>
          <p:cNvPr id="13" name="Rectangle 12"/>
          <p:cNvSpPr/>
          <p:nvPr/>
        </p:nvSpPr>
        <p:spPr>
          <a:xfrm>
            <a:off x="5538007" y="2077885"/>
            <a:ext cx="102516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1600" b="1" dirty="0" smtClean="0"/>
              <a:t>Part 4</a:t>
            </a:r>
            <a:endParaRPr lang="en-CA" sz="1600" b="1" dirty="0"/>
          </a:p>
        </p:txBody>
      </p:sp>
      <p:sp>
        <p:nvSpPr>
          <p:cNvPr id="14" name="Rectangle 13"/>
          <p:cNvSpPr/>
          <p:nvPr/>
        </p:nvSpPr>
        <p:spPr>
          <a:xfrm>
            <a:off x="5117299" y="3172687"/>
            <a:ext cx="9332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1600" b="1" dirty="0" smtClean="0"/>
              <a:t>Part 3</a:t>
            </a:r>
            <a:endParaRPr lang="en-CA" sz="1600" b="1" dirty="0"/>
          </a:p>
        </p:txBody>
      </p:sp>
      <p:sp>
        <p:nvSpPr>
          <p:cNvPr id="15" name="Rectangle 14"/>
          <p:cNvSpPr/>
          <p:nvPr/>
        </p:nvSpPr>
        <p:spPr>
          <a:xfrm>
            <a:off x="4788291" y="4181024"/>
            <a:ext cx="9442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1600" b="1" dirty="0" smtClean="0"/>
              <a:t>Part 2</a:t>
            </a:r>
            <a:endParaRPr lang="en-CA" sz="1600" b="1" dirty="0"/>
          </a:p>
        </p:txBody>
      </p:sp>
      <p:sp>
        <p:nvSpPr>
          <p:cNvPr id="16" name="Rectangle 15"/>
          <p:cNvSpPr/>
          <p:nvPr/>
        </p:nvSpPr>
        <p:spPr>
          <a:xfrm>
            <a:off x="4404857" y="5299651"/>
            <a:ext cx="101317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1600" b="1" dirty="0" smtClean="0"/>
              <a:t>Part 1</a:t>
            </a:r>
            <a:endParaRPr lang="en-CA" sz="1600" b="1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247033"/>
            <a:ext cx="1500872" cy="11161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34378" y="6304040"/>
            <a:ext cx="60265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 smtClean="0"/>
              <a:t>Ben’s story</a:t>
            </a:r>
            <a:endParaRPr lang="en-CA" sz="24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12748" y="724836"/>
            <a:ext cx="43986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400" b="1" i="1" dirty="0" smtClean="0">
                <a:solidFill>
                  <a:srgbClr val="9A4E15"/>
                </a:solidFill>
              </a:rPr>
              <a:t>Making Optimal Care and Support Happen</a:t>
            </a:r>
            <a:endParaRPr lang="en-CA" sz="4400" b="1" i="1" dirty="0">
              <a:solidFill>
                <a:srgbClr val="9A4E15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2240-24A6-4AA6-8894-ADF9C5F8C4FB}" type="slidenum">
              <a:rPr lang="en-CA" sz="2000" smtClean="0"/>
              <a:pPr/>
              <a:t>5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2756307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Content Placeholder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718" y="271276"/>
            <a:ext cx="9079085" cy="626295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5093690" y="5566144"/>
            <a:ext cx="2545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dirty="0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itchFamily="34" charset="0"/>
              </a:rPr>
              <a:t>CATCH</a:t>
            </a:r>
            <a:r>
              <a:rPr lang="en-CA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endParaRPr lang="en-CA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182530" y="6027809"/>
            <a:ext cx="452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 smtClean="0">
                <a:solidFill>
                  <a:schemeClr val="bg1"/>
                </a:solidFill>
              </a:rPr>
              <a:t>“I catch myself being here, now, present”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2604" y="3992883"/>
            <a:ext cx="44017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b="1" dirty="0" smtClean="0"/>
              <a:t>I pay attention to what I am doing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b="1" dirty="0" smtClean="0"/>
              <a:t>I am aware that I’m doing 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b="1" dirty="0" smtClean="0"/>
              <a:t>I am aware of what B-FIT is doing</a:t>
            </a:r>
            <a:endParaRPr lang="en-CA" sz="2000" b="1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165552"/>
            <a:ext cx="1500872" cy="111615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12748" y="724836"/>
            <a:ext cx="43986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400" b="1" i="1" dirty="0" smtClean="0">
                <a:solidFill>
                  <a:srgbClr val="9A4E15"/>
                </a:solidFill>
              </a:rPr>
              <a:t>Making Optimal Care and Support Happen</a:t>
            </a:r>
            <a:endParaRPr lang="en-CA" sz="4400" b="1" i="1" dirty="0">
              <a:solidFill>
                <a:srgbClr val="9A4E15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2240-24A6-4AA6-8894-ADF9C5F8C4FB}" type="slidenum">
              <a:rPr lang="en-CA" sz="2000" smtClean="0"/>
              <a:pPr/>
              <a:t>6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3500083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66000">
                <a:schemeClr val="accent3">
                  <a:lumMod val="0"/>
                  <a:lumOff val="100000"/>
                </a:schemeClr>
              </a:gs>
              <a:gs pos="100000">
                <a:srgbClr val="DED3C5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JJanuary 11, 2016</a:t>
            </a:r>
            <a:endParaRPr lang="en-CA" dirty="0"/>
          </a:p>
        </p:txBody>
      </p:sp>
      <p:sp>
        <p:nvSpPr>
          <p:cNvPr id="3" name="TextBox 2"/>
          <p:cNvSpPr txBox="1"/>
          <p:nvPr/>
        </p:nvSpPr>
        <p:spPr>
          <a:xfrm>
            <a:off x="795867" y="635000"/>
            <a:ext cx="108119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400" b="1" dirty="0" smtClean="0"/>
              <a:t>Catching Is…</a:t>
            </a:r>
          </a:p>
          <a:p>
            <a:r>
              <a:rPr lang="en-CA" sz="2800" dirty="0" smtClean="0"/>
              <a:t>e.g.</a:t>
            </a:r>
          </a:p>
          <a:p>
            <a:r>
              <a:rPr lang="en-CA" sz="2800" dirty="0" smtClean="0"/>
              <a:t>How aware you are when you are driving with a police car behind you?</a:t>
            </a:r>
            <a:endParaRPr lang="en-CA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9325" y="5247033"/>
            <a:ext cx="1500872" cy="111615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60079" y="5794218"/>
            <a:ext cx="9813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 smtClean="0"/>
              <a:t>Right Now – become Aware that you are reading this i.e. Catch</a:t>
            </a:r>
            <a:endParaRPr lang="en-CA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374" y="2793565"/>
            <a:ext cx="9021434" cy="2553056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2240-24A6-4AA6-8894-ADF9C5F8C4FB}" type="slidenum">
              <a:rPr lang="en-CA" sz="2000" smtClean="0"/>
              <a:pPr/>
              <a:t>7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214436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Content Placeholder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718" y="271276"/>
            <a:ext cx="9079085" cy="626295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093690" y="5566144"/>
            <a:ext cx="2545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dirty="0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itchFamily="34" charset="0"/>
              </a:rPr>
              <a:t>CATCH</a:t>
            </a:r>
            <a:r>
              <a:rPr lang="en-CA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endParaRPr lang="en-CA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82530" y="6027809"/>
            <a:ext cx="452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 smtClean="0">
                <a:solidFill>
                  <a:schemeClr val="bg1"/>
                </a:solidFill>
              </a:rPr>
              <a:t>“I catch myself being here, now, present”</a:t>
            </a:r>
            <a:endParaRPr lang="en-CA" b="1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12748" y="724836"/>
            <a:ext cx="43986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400" b="1" i="1" dirty="0" smtClean="0">
                <a:solidFill>
                  <a:srgbClr val="9A4E15"/>
                </a:solidFill>
              </a:rPr>
              <a:t>Making Optimal Care and Support Happen</a:t>
            </a:r>
            <a:endParaRPr lang="en-CA" sz="4400" b="1" i="1" dirty="0">
              <a:solidFill>
                <a:srgbClr val="9A4E15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15932" y="4557461"/>
            <a:ext cx="4351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“Being aware and ahh-llowing of B-FIT,</a:t>
            </a:r>
            <a:endParaRPr lang="en-CA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I calm myself and therefore calm others”.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02623" y="4171999"/>
            <a:ext cx="2299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dirty="0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itchFamily="34" charset="0"/>
              </a:rPr>
              <a:t>CALM</a:t>
            </a:r>
            <a:r>
              <a:rPr lang="en-CA" sz="2400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endParaRPr lang="en-CA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201766"/>
            <a:ext cx="1500872" cy="1116155"/>
          </a:xfrm>
          <a:prstGeom prst="rect">
            <a:avLst/>
          </a:prstGeom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2240-24A6-4AA6-8894-ADF9C5F8C4FB}" type="slidenum">
              <a:rPr lang="en-CA" sz="2000" smtClean="0"/>
              <a:pPr/>
              <a:t>8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260194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66000">
                <a:schemeClr val="accent3">
                  <a:lumMod val="0"/>
                  <a:lumOff val="100000"/>
                </a:schemeClr>
              </a:gs>
              <a:gs pos="100000">
                <a:srgbClr val="FEE2CF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JJanuary 11, 2016</a:t>
            </a:r>
            <a:endParaRPr lang="en-CA" dirty="0"/>
          </a:p>
        </p:txBody>
      </p:sp>
      <p:sp>
        <p:nvSpPr>
          <p:cNvPr id="3" name="TextBox 2"/>
          <p:cNvSpPr txBox="1"/>
          <p:nvPr/>
        </p:nvSpPr>
        <p:spPr>
          <a:xfrm>
            <a:off x="507998" y="2836333"/>
            <a:ext cx="33866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400" b="1" dirty="0" smtClean="0"/>
              <a:t>Calm Is…</a:t>
            </a:r>
            <a:endParaRPr lang="en-CA" sz="3600" dirty="0" smtClean="0"/>
          </a:p>
        </p:txBody>
      </p:sp>
      <p:pic>
        <p:nvPicPr>
          <p:cNvPr id="2054" name="Picture 6" descr="autumn calm environment evening forest lak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667" y="1683831"/>
            <a:ext cx="6366933" cy="4778945"/>
          </a:xfrm>
          <a:prstGeom prst="rect">
            <a:avLst/>
          </a:prstGeom>
          <a:noFill/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201765"/>
            <a:ext cx="1500872" cy="111615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22867" y="396937"/>
            <a:ext cx="103259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/>
              <a:t>To be calm is to </a:t>
            </a:r>
            <a:r>
              <a:rPr lang="en-US" sz="2400" b="1" dirty="0" smtClean="0"/>
              <a:t>subjectively (internally) </a:t>
            </a:r>
            <a:r>
              <a:rPr lang="en-US" sz="2400" b="1" dirty="0"/>
              <a:t>experience body sensations, feelings and </a:t>
            </a:r>
            <a:r>
              <a:rPr lang="en-US" sz="2400" b="1" dirty="0" smtClean="0"/>
              <a:t>thoughts with no/low resistance, as you work mindfully and passionately to solve problems or threats </a:t>
            </a:r>
            <a:r>
              <a:rPr lang="en-US" sz="2400" b="1" dirty="0"/>
              <a:t>happening in </a:t>
            </a:r>
            <a:r>
              <a:rPr lang="en-US" sz="2400" b="1" dirty="0" smtClean="0"/>
              <a:t>your </a:t>
            </a:r>
            <a:r>
              <a:rPr lang="en-US" sz="2400" b="1" dirty="0"/>
              <a:t>external world.</a:t>
            </a:r>
            <a:endParaRPr lang="en-CA" sz="2400" b="1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2240-24A6-4AA6-8894-ADF9C5F8C4FB}" type="slidenum">
              <a:rPr lang="en-CA" sz="2000" smtClean="0"/>
              <a:pPr/>
              <a:t>9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209918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6259</TotalTime>
  <Words>1046</Words>
  <Application>Microsoft Office PowerPoint</Application>
  <PresentationFormat>Custom</PresentationFormat>
  <Paragraphs>196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 Osbourne</dc:creator>
  <cp:lastModifiedBy>Joanne</cp:lastModifiedBy>
  <cp:revision>99</cp:revision>
  <dcterms:created xsi:type="dcterms:W3CDTF">2015-05-12T19:14:55Z</dcterms:created>
  <dcterms:modified xsi:type="dcterms:W3CDTF">2019-02-21T19:00:20Z</dcterms:modified>
</cp:coreProperties>
</file>