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36"/>
  </p:notesMasterIdLst>
  <p:handoutMasterIdLst>
    <p:handoutMasterId r:id="rId37"/>
  </p:handoutMasterIdLst>
  <p:sldIdLst>
    <p:sldId id="1195" r:id="rId5"/>
    <p:sldId id="1031" r:id="rId6"/>
    <p:sldId id="1097" r:id="rId7"/>
    <p:sldId id="857" r:id="rId8"/>
    <p:sldId id="1219" r:id="rId9"/>
    <p:sldId id="1216" r:id="rId10"/>
    <p:sldId id="965" r:id="rId11"/>
    <p:sldId id="1356" r:id="rId12"/>
    <p:sldId id="1357" r:id="rId13"/>
    <p:sldId id="1358" r:id="rId14"/>
    <p:sldId id="939" r:id="rId15"/>
    <p:sldId id="1359" r:id="rId16"/>
    <p:sldId id="1360" r:id="rId17"/>
    <p:sldId id="1155" r:id="rId18"/>
    <p:sldId id="945" r:id="rId19"/>
    <p:sldId id="1220" r:id="rId20"/>
    <p:sldId id="1361" r:id="rId21"/>
    <p:sldId id="1362" r:id="rId22"/>
    <p:sldId id="1406" r:id="rId23"/>
    <p:sldId id="1407" r:id="rId24"/>
    <p:sldId id="826" r:id="rId25"/>
    <p:sldId id="921" r:id="rId26"/>
    <p:sldId id="1408" r:id="rId27"/>
    <p:sldId id="1409" r:id="rId28"/>
    <p:sldId id="1410" r:id="rId29"/>
    <p:sldId id="1166" r:id="rId30"/>
    <p:sldId id="1334" r:id="rId31"/>
    <p:sldId id="1411" r:id="rId32"/>
    <p:sldId id="1412" r:id="rId33"/>
    <p:sldId id="1413" r:id="rId34"/>
    <p:sldId id="1351" r:id="rId35"/>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3399FF"/>
    <a:srgbClr val="E8E7D0"/>
    <a:srgbClr val="C3AD05"/>
    <a:srgbClr val="5A65CA"/>
    <a:srgbClr val="ACD5EA"/>
    <a:srgbClr val="81C0DF"/>
    <a:srgbClr val="D5DAC4"/>
    <a:srgbClr val="CDCC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2608DE-7DDE-4B33-8A81-FB4B452CC3C6}" v="37" dt="2020-01-10T19:26:58.5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9801" autoAdjust="0"/>
    <p:restoredTop sz="93184" autoAdjust="0"/>
  </p:normalViewPr>
  <p:slideViewPr>
    <p:cSldViewPr snapToGrid="0">
      <p:cViewPr varScale="1">
        <p:scale>
          <a:sx n="106" d="100"/>
          <a:sy n="106" d="100"/>
        </p:scale>
        <p:origin x="516" y="78"/>
      </p:cViewPr>
      <p:guideLst>
        <p:guide orient="horz" pos="2160"/>
        <p:guide pos="3840"/>
      </p:guideLst>
    </p:cSldViewPr>
  </p:slideViewPr>
  <p:outlineViewPr>
    <p:cViewPr>
      <p:scale>
        <a:sx n="33" d="100"/>
        <a:sy n="33" d="100"/>
      </p:scale>
      <p:origin x="0" y="-3462"/>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5" d="100"/>
          <a:sy n="85" d="100"/>
        </p:scale>
        <p:origin x="3846" y="96"/>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McVicker" userId="9297ee9c-3fb1-4a42-9a84-76fbb6a4bdf4" providerId="ADAL" clId="{3D85D656-FF1A-4FF4-970B-483D65B58567}"/>
    <pc:docChg chg="undo custSel addSld delSld modSld sldOrd">
      <pc:chgData name="Adriana McVicker" userId="9297ee9c-3fb1-4a42-9a84-76fbb6a4bdf4" providerId="ADAL" clId="{3D85D656-FF1A-4FF4-970B-483D65B58567}" dt="2020-01-10T19:39:09.826" v="334" actId="20577"/>
      <pc:docMkLst>
        <pc:docMk/>
      </pc:docMkLst>
      <pc:sldChg chg="del">
        <pc:chgData name="Adriana McVicker" userId="9297ee9c-3fb1-4a42-9a84-76fbb6a4bdf4" providerId="ADAL" clId="{3D85D656-FF1A-4FF4-970B-483D65B58567}" dt="2020-01-10T14:14:16.397" v="63" actId="47"/>
        <pc:sldMkLst>
          <pc:docMk/>
          <pc:sldMk cId="1774342860" sldId="772"/>
        </pc:sldMkLst>
      </pc:sldChg>
      <pc:sldChg chg="add del">
        <pc:chgData name="Adriana McVicker" userId="9297ee9c-3fb1-4a42-9a84-76fbb6a4bdf4" providerId="ADAL" clId="{3D85D656-FF1A-4FF4-970B-483D65B58567}" dt="2020-01-10T19:06:40.518" v="78" actId="47"/>
        <pc:sldMkLst>
          <pc:docMk/>
          <pc:sldMk cId="910085372" sldId="775"/>
        </pc:sldMkLst>
      </pc:sldChg>
      <pc:sldChg chg="del">
        <pc:chgData name="Adriana McVicker" userId="9297ee9c-3fb1-4a42-9a84-76fbb6a4bdf4" providerId="ADAL" clId="{3D85D656-FF1A-4FF4-970B-483D65B58567}" dt="2020-01-10T14:14:33.015" v="65" actId="47"/>
        <pc:sldMkLst>
          <pc:docMk/>
          <pc:sldMk cId="1662819336" sldId="791"/>
        </pc:sldMkLst>
      </pc:sldChg>
      <pc:sldChg chg="del">
        <pc:chgData name="Adriana McVicker" userId="9297ee9c-3fb1-4a42-9a84-76fbb6a4bdf4" providerId="ADAL" clId="{3D85D656-FF1A-4FF4-970B-483D65B58567}" dt="2020-01-10T14:14:34.093" v="66" actId="47"/>
        <pc:sldMkLst>
          <pc:docMk/>
          <pc:sldMk cId="3047276016" sldId="792"/>
        </pc:sldMkLst>
      </pc:sldChg>
      <pc:sldChg chg="del">
        <pc:chgData name="Adriana McVicker" userId="9297ee9c-3fb1-4a42-9a84-76fbb6a4bdf4" providerId="ADAL" clId="{3D85D656-FF1A-4FF4-970B-483D65B58567}" dt="2020-01-10T19:06:56.249" v="88" actId="47"/>
        <pc:sldMkLst>
          <pc:docMk/>
          <pc:sldMk cId="2892391851" sldId="794"/>
        </pc:sldMkLst>
      </pc:sldChg>
      <pc:sldChg chg="add modNotesTx">
        <pc:chgData name="Adriana McVicker" userId="9297ee9c-3fb1-4a42-9a84-76fbb6a4bdf4" providerId="ADAL" clId="{3D85D656-FF1A-4FF4-970B-483D65B58567}" dt="2020-01-10T19:10:31.096" v="103" actId="20577"/>
        <pc:sldMkLst>
          <pc:docMk/>
          <pc:sldMk cId="1311447865" sldId="826"/>
        </pc:sldMkLst>
      </pc:sldChg>
      <pc:sldChg chg="ord modNotesTx">
        <pc:chgData name="Adriana McVicker" userId="9297ee9c-3fb1-4a42-9a84-76fbb6a4bdf4" providerId="ADAL" clId="{3D85D656-FF1A-4FF4-970B-483D65B58567}" dt="2020-01-10T19:14:21.841" v="223" actId="113"/>
        <pc:sldMkLst>
          <pc:docMk/>
          <pc:sldMk cId="3599721984" sldId="857"/>
        </pc:sldMkLst>
      </pc:sldChg>
      <pc:sldChg chg="del">
        <pc:chgData name="Adriana McVicker" userId="9297ee9c-3fb1-4a42-9a84-76fbb6a4bdf4" providerId="ADAL" clId="{3D85D656-FF1A-4FF4-970B-483D65B58567}" dt="2020-01-10T14:13:44.954" v="60" actId="47"/>
        <pc:sldMkLst>
          <pc:docMk/>
          <pc:sldMk cId="605368456" sldId="917"/>
        </pc:sldMkLst>
      </pc:sldChg>
      <pc:sldChg chg="add">
        <pc:chgData name="Adriana McVicker" userId="9297ee9c-3fb1-4a42-9a84-76fbb6a4bdf4" providerId="ADAL" clId="{3D85D656-FF1A-4FF4-970B-483D65B58567}" dt="2020-01-10T19:09:57.970" v="101"/>
        <pc:sldMkLst>
          <pc:docMk/>
          <pc:sldMk cId="3510135784" sldId="921"/>
        </pc:sldMkLst>
      </pc:sldChg>
      <pc:sldChg chg="del">
        <pc:chgData name="Adriana McVicker" userId="9297ee9c-3fb1-4a42-9a84-76fbb6a4bdf4" providerId="ADAL" clId="{3D85D656-FF1A-4FF4-970B-483D65B58567}" dt="2020-01-10T19:06:39.862" v="77" actId="47"/>
        <pc:sldMkLst>
          <pc:docMk/>
          <pc:sldMk cId="2632010621" sldId="937"/>
        </pc:sldMkLst>
      </pc:sldChg>
      <pc:sldChg chg="modNotes">
        <pc:chgData name="Adriana McVicker" userId="9297ee9c-3fb1-4a42-9a84-76fbb6a4bdf4" providerId="ADAL" clId="{3D85D656-FF1A-4FF4-970B-483D65B58567}" dt="2020-01-10T19:23:32.628" v="303" actId="6549"/>
        <pc:sldMkLst>
          <pc:docMk/>
          <pc:sldMk cId="2632010621" sldId="965"/>
        </pc:sldMkLst>
      </pc:sldChg>
      <pc:sldChg chg="del">
        <pc:chgData name="Adriana McVicker" userId="9297ee9c-3fb1-4a42-9a84-76fbb6a4bdf4" providerId="ADAL" clId="{3D85D656-FF1A-4FF4-970B-483D65B58567}" dt="2020-01-10T19:04:34.902" v="69" actId="47"/>
        <pc:sldMkLst>
          <pc:docMk/>
          <pc:sldMk cId="0" sldId="968"/>
        </pc:sldMkLst>
      </pc:sldChg>
      <pc:sldChg chg="add del">
        <pc:chgData name="Adriana McVicker" userId="9297ee9c-3fb1-4a42-9a84-76fbb6a4bdf4" providerId="ADAL" clId="{3D85D656-FF1A-4FF4-970B-483D65B58567}" dt="2020-01-10T19:33:15.208" v="323" actId="47"/>
        <pc:sldMkLst>
          <pc:docMk/>
          <pc:sldMk cId="0" sldId="971"/>
        </pc:sldMkLst>
      </pc:sldChg>
      <pc:sldChg chg="del">
        <pc:chgData name="Adriana McVicker" userId="9297ee9c-3fb1-4a42-9a84-76fbb6a4bdf4" providerId="ADAL" clId="{3D85D656-FF1A-4FF4-970B-483D65B58567}" dt="2020-01-10T19:04:36.073" v="70" actId="47"/>
        <pc:sldMkLst>
          <pc:docMk/>
          <pc:sldMk cId="0" sldId="973"/>
        </pc:sldMkLst>
      </pc:sldChg>
      <pc:sldChg chg="add del">
        <pc:chgData name="Adriana McVicker" userId="9297ee9c-3fb1-4a42-9a84-76fbb6a4bdf4" providerId="ADAL" clId="{3D85D656-FF1A-4FF4-970B-483D65B58567}" dt="2020-01-10T19:06:51.937" v="84" actId="47"/>
        <pc:sldMkLst>
          <pc:docMk/>
          <pc:sldMk cId="3213139211" sldId="975"/>
        </pc:sldMkLst>
      </pc:sldChg>
      <pc:sldChg chg="del modNotes">
        <pc:chgData name="Adriana McVicker" userId="9297ee9c-3fb1-4a42-9a84-76fbb6a4bdf4" providerId="ADAL" clId="{3D85D656-FF1A-4FF4-970B-483D65B58567}" dt="2020-01-10T19:25:48.445" v="312" actId="47"/>
        <pc:sldMkLst>
          <pc:docMk/>
          <pc:sldMk cId="596426573" sldId="997"/>
        </pc:sldMkLst>
      </pc:sldChg>
      <pc:sldChg chg="del">
        <pc:chgData name="Adriana McVicker" userId="9297ee9c-3fb1-4a42-9a84-76fbb6a4bdf4" providerId="ADAL" clId="{3D85D656-FF1A-4FF4-970B-483D65B58567}" dt="2020-01-10T19:04:41.245" v="72" actId="47"/>
        <pc:sldMkLst>
          <pc:docMk/>
          <pc:sldMk cId="1940221366" sldId="1013"/>
        </pc:sldMkLst>
      </pc:sldChg>
      <pc:sldChg chg="add del">
        <pc:chgData name="Adriana McVicker" userId="9297ee9c-3fb1-4a42-9a84-76fbb6a4bdf4" providerId="ADAL" clId="{3D85D656-FF1A-4FF4-970B-483D65B58567}" dt="2020-01-10T19:13:03.273" v="118" actId="47"/>
        <pc:sldMkLst>
          <pc:docMk/>
          <pc:sldMk cId="2565858590" sldId="1019"/>
        </pc:sldMkLst>
      </pc:sldChg>
      <pc:sldChg chg="del">
        <pc:chgData name="Adriana McVicker" userId="9297ee9c-3fb1-4a42-9a84-76fbb6a4bdf4" providerId="ADAL" clId="{3D85D656-FF1A-4FF4-970B-483D65B58567}" dt="2020-01-10T19:13:19.976" v="122" actId="47"/>
        <pc:sldMkLst>
          <pc:docMk/>
          <pc:sldMk cId="2417799258" sldId="1023"/>
        </pc:sldMkLst>
      </pc:sldChg>
      <pc:sldChg chg="modNotes">
        <pc:chgData name="Adriana McVicker" userId="9297ee9c-3fb1-4a42-9a84-76fbb6a4bdf4" providerId="ADAL" clId="{3D85D656-FF1A-4FF4-970B-483D65B58567}" dt="2020-01-10T19:23:20.506" v="302" actId="20577"/>
        <pc:sldMkLst>
          <pc:docMk/>
          <pc:sldMk cId="0" sldId="1031"/>
        </pc:sldMkLst>
      </pc:sldChg>
      <pc:sldChg chg="del">
        <pc:chgData name="Adriana McVicker" userId="9297ee9c-3fb1-4a42-9a84-76fbb6a4bdf4" providerId="ADAL" clId="{3D85D656-FF1A-4FF4-970B-483D65B58567}" dt="2020-01-10T19:13:20.944" v="123" actId="47"/>
        <pc:sldMkLst>
          <pc:docMk/>
          <pc:sldMk cId="1476688132" sldId="1077"/>
        </pc:sldMkLst>
      </pc:sldChg>
      <pc:sldChg chg="del">
        <pc:chgData name="Adriana McVicker" userId="9297ee9c-3fb1-4a42-9a84-76fbb6a4bdf4" providerId="ADAL" clId="{3D85D656-FF1A-4FF4-970B-483D65B58567}" dt="2020-01-10T14:13:45.941" v="61" actId="47"/>
        <pc:sldMkLst>
          <pc:docMk/>
          <pc:sldMk cId="3317222945" sldId="1081"/>
        </pc:sldMkLst>
      </pc:sldChg>
      <pc:sldChg chg="del">
        <pc:chgData name="Adriana McVicker" userId="9297ee9c-3fb1-4a42-9a84-76fbb6a4bdf4" providerId="ADAL" clId="{3D85D656-FF1A-4FF4-970B-483D65B58567}" dt="2020-01-10T19:04:43.806" v="73" actId="47"/>
        <pc:sldMkLst>
          <pc:docMk/>
          <pc:sldMk cId="2890315358" sldId="1128"/>
        </pc:sldMkLst>
      </pc:sldChg>
      <pc:sldChg chg="add del">
        <pc:chgData name="Adriana McVicker" userId="9297ee9c-3fb1-4a42-9a84-76fbb6a4bdf4" providerId="ADAL" clId="{3D85D656-FF1A-4FF4-970B-483D65B58567}" dt="2020-01-10T14:11:09.980" v="16" actId="47"/>
        <pc:sldMkLst>
          <pc:docMk/>
          <pc:sldMk cId="1959490543" sldId="1132"/>
        </pc:sldMkLst>
      </pc:sldChg>
      <pc:sldChg chg="add">
        <pc:chgData name="Adriana McVicker" userId="9297ee9c-3fb1-4a42-9a84-76fbb6a4bdf4" providerId="ADAL" clId="{3D85D656-FF1A-4FF4-970B-483D65B58567}" dt="2020-01-10T19:04:21.844" v="67"/>
        <pc:sldMkLst>
          <pc:docMk/>
          <pc:sldMk cId="1910773670" sldId="1155"/>
        </pc:sldMkLst>
      </pc:sldChg>
      <pc:sldChg chg="del">
        <pc:chgData name="Adriana McVicker" userId="9297ee9c-3fb1-4a42-9a84-76fbb6a4bdf4" providerId="ADAL" clId="{3D85D656-FF1A-4FF4-970B-483D65B58567}" dt="2020-01-10T19:17:05.648" v="226" actId="47"/>
        <pc:sldMkLst>
          <pc:docMk/>
          <pc:sldMk cId="918494898" sldId="1159"/>
        </pc:sldMkLst>
      </pc:sldChg>
      <pc:sldChg chg="del">
        <pc:chgData name="Adriana McVicker" userId="9297ee9c-3fb1-4a42-9a84-76fbb6a4bdf4" providerId="ADAL" clId="{3D85D656-FF1A-4FF4-970B-483D65B58567}" dt="2020-01-10T19:17:55.207" v="229" actId="47"/>
        <pc:sldMkLst>
          <pc:docMk/>
          <pc:sldMk cId="800540031" sldId="1161"/>
        </pc:sldMkLst>
      </pc:sldChg>
      <pc:sldChg chg="del">
        <pc:chgData name="Adriana McVicker" userId="9297ee9c-3fb1-4a42-9a84-76fbb6a4bdf4" providerId="ADAL" clId="{3D85D656-FF1A-4FF4-970B-483D65B58567}" dt="2020-01-10T19:17:55.894" v="230" actId="47"/>
        <pc:sldMkLst>
          <pc:docMk/>
          <pc:sldMk cId="2069829574" sldId="1162"/>
        </pc:sldMkLst>
      </pc:sldChg>
      <pc:sldChg chg="add del">
        <pc:chgData name="Adriana McVicker" userId="9297ee9c-3fb1-4a42-9a84-76fbb6a4bdf4" providerId="ADAL" clId="{3D85D656-FF1A-4FF4-970B-483D65B58567}" dt="2020-01-10T19:06:49.719" v="82" actId="47"/>
        <pc:sldMkLst>
          <pc:docMk/>
          <pc:sldMk cId="2930414534" sldId="1165"/>
        </pc:sldMkLst>
      </pc:sldChg>
      <pc:sldChg chg="add">
        <pc:chgData name="Adriana McVicker" userId="9297ee9c-3fb1-4a42-9a84-76fbb6a4bdf4" providerId="ADAL" clId="{3D85D656-FF1A-4FF4-970B-483D65B58567}" dt="2020-01-10T19:17:29.525" v="227"/>
        <pc:sldMkLst>
          <pc:docMk/>
          <pc:sldMk cId="906769019" sldId="1166"/>
        </pc:sldMkLst>
      </pc:sldChg>
      <pc:sldChg chg="del">
        <pc:chgData name="Adriana McVicker" userId="9297ee9c-3fb1-4a42-9a84-76fbb6a4bdf4" providerId="ADAL" clId="{3D85D656-FF1A-4FF4-970B-483D65B58567}" dt="2020-01-10T19:18:24.836" v="232" actId="47"/>
        <pc:sldMkLst>
          <pc:docMk/>
          <pc:sldMk cId="2554198283" sldId="1168"/>
        </pc:sldMkLst>
      </pc:sldChg>
      <pc:sldChg chg="del">
        <pc:chgData name="Adriana McVicker" userId="9297ee9c-3fb1-4a42-9a84-76fbb6a4bdf4" providerId="ADAL" clId="{3D85D656-FF1A-4FF4-970B-483D65B58567}" dt="2020-01-10T19:18:26.227" v="233" actId="47"/>
        <pc:sldMkLst>
          <pc:docMk/>
          <pc:sldMk cId="1596070233" sldId="1180"/>
        </pc:sldMkLst>
      </pc:sldChg>
      <pc:sldChg chg="del">
        <pc:chgData name="Adriana McVicker" userId="9297ee9c-3fb1-4a42-9a84-76fbb6a4bdf4" providerId="ADAL" clId="{3D85D656-FF1A-4FF4-970B-483D65B58567}" dt="2020-01-10T19:18:27.070" v="234" actId="47"/>
        <pc:sldMkLst>
          <pc:docMk/>
          <pc:sldMk cId="1464810033" sldId="1183"/>
        </pc:sldMkLst>
      </pc:sldChg>
      <pc:sldChg chg="modSp modNotes">
        <pc:chgData name="Adriana McVicker" userId="9297ee9c-3fb1-4a42-9a84-76fbb6a4bdf4" providerId="ADAL" clId="{3D85D656-FF1A-4FF4-970B-483D65B58567}" dt="2020-01-10T19:23:14.195" v="300" actId="20577"/>
        <pc:sldMkLst>
          <pc:docMk/>
          <pc:sldMk cId="4037608575" sldId="1195"/>
        </pc:sldMkLst>
        <pc:spChg chg="mod">
          <ac:chgData name="Adriana McVicker" userId="9297ee9c-3fb1-4a42-9a84-76fbb6a4bdf4" providerId="ADAL" clId="{3D85D656-FF1A-4FF4-970B-483D65B58567}" dt="2020-01-10T19:12:26.469" v="116" actId="20577"/>
          <ac:spMkLst>
            <pc:docMk/>
            <pc:sldMk cId="4037608575" sldId="1195"/>
            <ac:spMk id="8" creationId="{00000000-0000-0000-0000-000000000000}"/>
          </ac:spMkLst>
        </pc:spChg>
      </pc:sldChg>
      <pc:sldChg chg="del">
        <pc:chgData name="Adriana McVicker" userId="9297ee9c-3fb1-4a42-9a84-76fbb6a4bdf4" providerId="ADAL" clId="{3D85D656-FF1A-4FF4-970B-483D65B58567}" dt="2020-01-10T19:06:53.437" v="86" actId="47"/>
        <pc:sldMkLst>
          <pc:docMk/>
          <pc:sldMk cId="1662819336" sldId="1203"/>
        </pc:sldMkLst>
      </pc:sldChg>
      <pc:sldChg chg="del">
        <pc:chgData name="Adriana McVicker" userId="9297ee9c-3fb1-4a42-9a84-76fbb6a4bdf4" providerId="ADAL" clId="{3D85D656-FF1A-4FF4-970B-483D65B58567}" dt="2020-01-10T19:06:54.921" v="87" actId="47"/>
        <pc:sldMkLst>
          <pc:docMk/>
          <pc:sldMk cId="1662819336" sldId="1205"/>
        </pc:sldMkLst>
      </pc:sldChg>
      <pc:sldChg chg="del">
        <pc:chgData name="Adriana McVicker" userId="9297ee9c-3fb1-4a42-9a84-76fbb6a4bdf4" providerId="ADAL" clId="{3D85D656-FF1A-4FF4-970B-483D65B58567}" dt="2020-01-10T19:13:05.616" v="121" actId="47"/>
        <pc:sldMkLst>
          <pc:docMk/>
          <pc:sldMk cId="1940221366" sldId="1209"/>
        </pc:sldMkLst>
      </pc:sldChg>
      <pc:sldChg chg="del">
        <pc:chgData name="Adriana McVicker" userId="9297ee9c-3fb1-4a42-9a84-76fbb6a4bdf4" providerId="ADAL" clId="{3D85D656-FF1A-4FF4-970B-483D65B58567}" dt="2020-01-10T14:05:25.272" v="0" actId="47"/>
        <pc:sldMkLst>
          <pc:docMk/>
          <pc:sldMk cId="2632010621" sldId="1211"/>
        </pc:sldMkLst>
      </pc:sldChg>
      <pc:sldChg chg="modSp">
        <pc:chgData name="Adriana McVicker" userId="9297ee9c-3fb1-4a42-9a84-76fbb6a4bdf4" providerId="ADAL" clId="{3D85D656-FF1A-4FF4-970B-483D65B58567}" dt="2020-01-10T19:14:55.630" v="224" actId="13926"/>
        <pc:sldMkLst>
          <pc:docMk/>
          <pc:sldMk cId="3699563149" sldId="1216"/>
        </pc:sldMkLst>
        <pc:spChg chg="mod">
          <ac:chgData name="Adriana McVicker" userId="9297ee9c-3fb1-4a42-9a84-76fbb6a4bdf4" providerId="ADAL" clId="{3D85D656-FF1A-4FF4-970B-483D65B58567}" dt="2020-01-10T19:14:55.630" v="224" actId="13926"/>
          <ac:spMkLst>
            <pc:docMk/>
            <pc:sldMk cId="3699563149" sldId="1216"/>
            <ac:spMk id="26" creationId="{00000000-0000-0000-0000-000000000000}"/>
          </ac:spMkLst>
        </pc:spChg>
      </pc:sldChg>
      <pc:sldChg chg="add del">
        <pc:chgData name="Adriana McVicker" userId="9297ee9c-3fb1-4a42-9a84-76fbb6a4bdf4" providerId="ADAL" clId="{3D85D656-FF1A-4FF4-970B-483D65B58567}" dt="2020-01-10T19:13:02.757" v="117" actId="47"/>
        <pc:sldMkLst>
          <pc:docMk/>
          <pc:sldMk cId="3234484829" sldId="1217"/>
        </pc:sldMkLst>
      </pc:sldChg>
      <pc:sldChg chg="del modNotes">
        <pc:chgData name="Adriana McVicker" userId="9297ee9c-3fb1-4a42-9a84-76fbb6a4bdf4" providerId="ADAL" clId="{3D85D656-FF1A-4FF4-970B-483D65B58567}" dt="2020-01-10T19:13:05.069" v="120" actId="47"/>
        <pc:sldMkLst>
          <pc:docMk/>
          <pc:sldMk cId="2702253186" sldId="1218"/>
        </pc:sldMkLst>
      </pc:sldChg>
      <pc:sldChg chg="del">
        <pc:chgData name="Adriana McVicker" userId="9297ee9c-3fb1-4a42-9a84-76fbb6a4bdf4" providerId="ADAL" clId="{3D85D656-FF1A-4FF4-970B-483D65B58567}" dt="2020-01-10T19:07:34.536" v="91" actId="47"/>
        <pc:sldMkLst>
          <pc:docMk/>
          <pc:sldMk cId="867680198" sldId="1221"/>
        </pc:sldMkLst>
      </pc:sldChg>
      <pc:sldChg chg="add del">
        <pc:chgData name="Adriana McVicker" userId="9297ee9c-3fb1-4a42-9a84-76fbb6a4bdf4" providerId="ADAL" clId="{3D85D656-FF1A-4FF4-970B-483D65B58567}" dt="2020-01-10T19:07:16.431" v="89" actId="47"/>
        <pc:sldMkLst>
          <pc:docMk/>
          <pc:sldMk cId="1192589989" sldId="1230"/>
        </pc:sldMkLst>
      </pc:sldChg>
      <pc:sldChg chg="del">
        <pc:chgData name="Adriana McVicker" userId="9297ee9c-3fb1-4a42-9a84-76fbb6a4bdf4" providerId="ADAL" clId="{3D85D656-FF1A-4FF4-970B-483D65B58567}" dt="2020-01-10T19:08:50.559" v="97" actId="47"/>
        <pc:sldMkLst>
          <pc:docMk/>
          <pc:sldMk cId="3596937799" sldId="1233"/>
        </pc:sldMkLst>
      </pc:sldChg>
      <pc:sldChg chg="del">
        <pc:chgData name="Adriana McVicker" userId="9297ee9c-3fb1-4a42-9a84-76fbb6a4bdf4" providerId="ADAL" clId="{3D85D656-FF1A-4FF4-970B-483D65B58567}" dt="2020-01-10T19:08:49.794" v="96" actId="47"/>
        <pc:sldMkLst>
          <pc:docMk/>
          <pc:sldMk cId="3864356810" sldId="1235"/>
        </pc:sldMkLst>
      </pc:sldChg>
      <pc:sldChg chg="add modNotes">
        <pc:chgData name="Adriana McVicker" userId="9297ee9c-3fb1-4a42-9a84-76fbb6a4bdf4" providerId="ADAL" clId="{3D85D656-FF1A-4FF4-970B-483D65B58567}" dt="2020-01-10T19:37:11.920" v="327" actId="20577"/>
        <pc:sldMkLst>
          <pc:docMk/>
          <pc:sldMk cId="1918179575" sldId="1334"/>
        </pc:sldMkLst>
      </pc:sldChg>
      <pc:sldChg chg="del">
        <pc:chgData name="Adriana McVicker" userId="9297ee9c-3fb1-4a42-9a84-76fbb6a4bdf4" providerId="ADAL" clId="{3D85D656-FF1A-4FF4-970B-483D65B58567}" dt="2020-01-10T19:09:28.643" v="100" actId="47"/>
        <pc:sldMkLst>
          <pc:docMk/>
          <pc:sldMk cId="60571429" sldId="1342"/>
        </pc:sldMkLst>
      </pc:sldChg>
      <pc:sldChg chg="del">
        <pc:chgData name="Adriana McVicker" userId="9297ee9c-3fb1-4a42-9a84-76fbb6a4bdf4" providerId="ADAL" clId="{3D85D656-FF1A-4FF4-970B-483D65B58567}" dt="2020-01-10T19:10:03.157" v="102" actId="47"/>
        <pc:sldMkLst>
          <pc:docMk/>
          <pc:sldMk cId="2309782807" sldId="1343"/>
        </pc:sldMkLst>
      </pc:sldChg>
      <pc:sldChg chg="del">
        <pc:chgData name="Adriana McVicker" userId="9297ee9c-3fb1-4a42-9a84-76fbb6a4bdf4" providerId="ADAL" clId="{3D85D656-FF1A-4FF4-970B-483D65B58567}" dt="2020-01-10T19:07:35.427" v="92" actId="47"/>
        <pc:sldMkLst>
          <pc:docMk/>
          <pc:sldMk cId="1977015645" sldId="1345"/>
        </pc:sldMkLst>
      </pc:sldChg>
      <pc:sldChg chg="del">
        <pc:chgData name="Adriana McVicker" userId="9297ee9c-3fb1-4a42-9a84-76fbb6a4bdf4" providerId="ADAL" clId="{3D85D656-FF1A-4FF4-970B-483D65B58567}" dt="2020-01-10T19:08:47.393" v="94" actId="47"/>
        <pc:sldMkLst>
          <pc:docMk/>
          <pc:sldMk cId="1390782825" sldId="1347"/>
        </pc:sldMkLst>
      </pc:sldChg>
      <pc:sldChg chg="del">
        <pc:chgData name="Adriana McVicker" userId="9297ee9c-3fb1-4a42-9a84-76fbb6a4bdf4" providerId="ADAL" clId="{3D85D656-FF1A-4FF4-970B-483D65B58567}" dt="2020-01-10T19:08:48.566" v="95" actId="47"/>
        <pc:sldMkLst>
          <pc:docMk/>
          <pc:sldMk cId="4223643542" sldId="1349"/>
        </pc:sldMkLst>
      </pc:sldChg>
      <pc:sldChg chg="del">
        <pc:chgData name="Adriana McVicker" userId="9297ee9c-3fb1-4a42-9a84-76fbb6a4bdf4" providerId="ADAL" clId="{3D85D656-FF1A-4FF4-970B-483D65B58567}" dt="2020-01-10T19:08:52.167" v="98" actId="47"/>
        <pc:sldMkLst>
          <pc:docMk/>
          <pc:sldMk cId="4149167816" sldId="1350"/>
        </pc:sldMkLst>
      </pc:sldChg>
      <pc:sldChg chg="ord modNotes">
        <pc:chgData name="Adriana McVicker" userId="9297ee9c-3fb1-4a42-9a84-76fbb6a4bdf4" providerId="ADAL" clId="{3D85D656-FF1A-4FF4-970B-483D65B58567}" dt="2020-01-10T19:39:09.826" v="334" actId="20577"/>
        <pc:sldMkLst>
          <pc:docMk/>
          <pc:sldMk cId="2082289479" sldId="1351"/>
        </pc:sldMkLst>
      </pc:sldChg>
      <pc:sldChg chg="del">
        <pc:chgData name="Adriana McVicker" userId="9297ee9c-3fb1-4a42-9a84-76fbb6a4bdf4" providerId="ADAL" clId="{3D85D656-FF1A-4FF4-970B-483D65B58567}" dt="2020-01-10T19:12:04.848" v="105" actId="47"/>
        <pc:sldMkLst>
          <pc:docMk/>
          <pc:sldMk cId="4198696722" sldId="1352"/>
        </pc:sldMkLst>
      </pc:sldChg>
      <pc:sldChg chg="add del">
        <pc:chgData name="Adriana McVicker" userId="9297ee9c-3fb1-4a42-9a84-76fbb6a4bdf4" providerId="ADAL" clId="{3D85D656-FF1A-4FF4-970B-483D65B58567}" dt="2020-01-10T19:13:04.194" v="119" actId="47"/>
        <pc:sldMkLst>
          <pc:docMk/>
          <pc:sldMk cId="4190255992" sldId="1353"/>
        </pc:sldMkLst>
      </pc:sldChg>
      <pc:sldChg chg="add del ord">
        <pc:chgData name="Adriana McVicker" userId="9297ee9c-3fb1-4a42-9a84-76fbb6a4bdf4" providerId="ADAL" clId="{3D85D656-FF1A-4FF4-970B-483D65B58567}" dt="2020-01-10T19:13:24.738" v="124" actId="47"/>
        <pc:sldMkLst>
          <pc:docMk/>
          <pc:sldMk cId="48477190" sldId="1354"/>
        </pc:sldMkLst>
      </pc:sldChg>
      <pc:sldChg chg="add del">
        <pc:chgData name="Adriana McVicker" userId="9297ee9c-3fb1-4a42-9a84-76fbb6a4bdf4" providerId="ADAL" clId="{3D85D656-FF1A-4FF4-970B-483D65B58567}" dt="2020-01-10T14:13:29.059" v="55" actId="47"/>
        <pc:sldMkLst>
          <pc:docMk/>
          <pc:sldMk cId="371853958" sldId="1354"/>
        </pc:sldMkLst>
      </pc:sldChg>
      <pc:sldChg chg="modSp add del">
        <pc:chgData name="Adriana McVicker" userId="9297ee9c-3fb1-4a42-9a84-76fbb6a4bdf4" providerId="ADAL" clId="{3D85D656-FF1A-4FF4-970B-483D65B58567}" dt="2020-01-10T14:13:18.702" v="53" actId="47"/>
        <pc:sldMkLst>
          <pc:docMk/>
          <pc:sldMk cId="3898570093" sldId="1354"/>
        </pc:sldMkLst>
        <pc:spChg chg="mod">
          <ac:chgData name="Adriana McVicker" userId="9297ee9c-3fb1-4a42-9a84-76fbb6a4bdf4" providerId="ADAL" clId="{3D85D656-FF1A-4FF4-970B-483D65B58567}" dt="2020-01-10T14:13:02.477" v="52" actId="20577"/>
          <ac:spMkLst>
            <pc:docMk/>
            <pc:sldMk cId="3898570093" sldId="1354"/>
            <ac:spMk id="2" creationId="{00000000-0000-0000-0000-000000000000}"/>
          </ac:spMkLst>
        </pc:spChg>
      </pc:sldChg>
      <pc:sldChg chg="add del ord">
        <pc:chgData name="Adriana McVicker" userId="9297ee9c-3fb1-4a42-9a84-76fbb6a4bdf4" providerId="ADAL" clId="{3D85D656-FF1A-4FF4-970B-483D65B58567}" dt="2020-01-10T19:13:25.253" v="125" actId="47"/>
        <pc:sldMkLst>
          <pc:docMk/>
          <pc:sldMk cId="3164613639" sldId="1355"/>
        </pc:sldMkLst>
      </pc:sldChg>
      <pc:sldChg chg="add">
        <pc:chgData name="Adriana McVicker" userId="9297ee9c-3fb1-4a42-9a84-76fbb6a4bdf4" providerId="ADAL" clId="{3D85D656-FF1A-4FF4-970B-483D65B58567}" dt="2020-01-10T14:14:13.335" v="62"/>
        <pc:sldMkLst>
          <pc:docMk/>
          <pc:sldMk cId="2322517213" sldId="1356"/>
        </pc:sldMkLst>
      </pc:sldChg>
      <pc:sldChg chg="add">
        <pc:chgData name="Adriana McVicker" userId="9297ee9c-3fb1-4a42-9a84-76fbb6a4bdf4" providerId="ADAL" clId="{3D85D656-FF1A-4FF4-970B-483D65B58567}" dt="2020-01-10T14:14:30.898" v="64"/>
        <pc:sldMkLst>
          <pc:docMk/>
          <pc:sldMk cId="1534187783" sldId="1357"/>
        </pc:sldMkLst>
      </pc:sldChg>
      <pc:sldChg chg="add">
        <pc:chgData name="Adriana McVicker" userId="9297ee9c-3fb1-4a42-9a84-76fbb6a4bdf4" providerId="ADAL" clId="{3D85D656-FF1A-4FF4-970B-483D65B58567}" dt="2020-01-10T14:14:30.898" v="64"/>
        <pc:sldMkLst>
          <pc:docMk/>
          <pc:sldMk cId="1385475886" sldId="1358"/>
        </pc:sldMkLst>
      </pc:sldChg>
      <pc:sldChg chg="add">
        <pc:chgData name="Adriana McVicker" userId="9297ee9c-3fb1-4a42-9a84-76fbb6a4bdf4" providerId="ADAL" clId="{3D85D656-FF1A-4FF4-970B-483D65B58567}" dt="2020-01-10T19:04:21.844" v="67"/>
        <pc:sldMkLst>
          <pc:docMk/>
          <pc:sldMk cId="251100044" sldId="1359"/>
        </pc:sldMkLst>
      </pc:sldChg>
      <pc:sldChg chg="add">
        <pc:chgData name="Adriana McVicker" userId="9297ee9c-3fb1-4a42-9a84-76fbb6a4bdf4" providerId="ADAL" clId="{3D85D656-FF1A-4FF4-970B-483D65B58567}" dt="2020-01-10T19:04:21.844" v="67"/>
        <pc:sldMkLst>
          <pc:docMk/>
          <pc:sldMk cId="2473951884" sldId="1360"/>
        </pc:sldMkLst>
      </pc:sldChg>
      <pc:sldChg chg="add del">
        <pc:chgData name="Adriana McVicker" userId="9297ee9c-3fb1-4a42-9a84-76fbb6a4bdf4" providerId="ADAL" clId="{3D85D656-FF1A-4FF4-970B-483D65B58567}" dt="2020-01-10T19:05:55.456" v="75"/>
        <pc:sldMkLst>
          <pc:docMk/>
          <pc:sldMk cId="163186803" sldId="1361"/>
        </pc:sldMkLst>
      </pc:sldChg>
      <pc:sldChg chg="add del">
        <pc:chgData name="Adriana McVicker" userId="9297ee9c-3fb1-4a42-9a84-76fbb6a4bdf4" providerId="ADAL" clId="{3D85D656-FF1A-4FF4-970B-483D65B58567}" dt="2020-01-10T19:06:41.002" v="79" actId="47"/>
        <pc:sldMkLst>
          <pc:docMk/>
          <pc:sldMk cId="216149497" sldId="1361"/>
        </pc:sldMkLst>
      </pc:sldChg>
      <pc:sldChg chg="add">
        <pc:chgData name="Adriana McVicker" userId="9297ee9c-3fb1-4a42-9a84-76fbb6a4bdf4" providerId="ADAL" clId="{3D85D656-FF1A-4FF4-970B-483D65B58567}" dt="2020-01-10T19:08:43.547" v="93"/>
        <pc:sldMkLst>
          <pc:docMk/>
          <pc:sldMk cId="3000090524" sldId="1361"/>
        </pc:sldMkLst>
      </pc:sldChg>
      <pc:sldChg chg="add del">
        <pc:chgData name="Adriana McVicker" userId="9297ee9c-3fb1-4a42-9a84-76fbb6a4bdf4" providerId="ADAL" clId="{3D85D656-FF1A-4FF4-970B-483D65B58567}" dt="2020-01-10T19:06:41.814" v="80" actId="47"/>
        <pc:sldMkLst>
          <pc:docMk/>
          <pc:sldMk cId="779758316" sldId="1362"/>
        </pc:sldMkLst>
      </pc:sldChg>
      <pc:sldChg chg="add">
        <pc:chgData name="Adriana McVicker" userId="9297ee9c-3fb1-4a42-9a84-76fbb6a4bdf4" providerId="ADAL" clId="{3D85D656-FF1A-4FF4-970B-483D65B58567}" dt="2020-01-10T19:08:43.547" v="93"/>
        <pc:sldMkLst>
          <pc:docMk/>
          <pc:sldMk cId="2465407411" sldId="1362"/>
        </pc:sldMkLst>
      </pc:sldChg>
      <pc:sldChg chg="add del">
        <pc:chgData name="Adriana McVicker" userId="9297ee9c-3fb1-4a42-9a84-76fbb6a4bdf4" providerId="ADAL" clId="{3D85D656-FF1A-4FF4-970B-483D65B58567}" dt="2020-01-10T19:05:55.456" v="75"/>
        <pc:sldMkLst>
          <pc:docMk/>
          <pc:sldMk cId="4179043777" sldId="1362"/>
        </pc:sldMkLst>
      </pc:sldChg>
      <pc:sldChg chg="add del">
        <pc:chgData name="Adriana McVicker" userId="9297ee9c-3fb1-4a42-9a84-76fbb6a4bdf4" providerId="ADAL" clId="{3D85D656-FF1A-4FF4-970B-483D65B58567}" dt="2020-01-10T19:06:47.626" v="81" actId="47"/>
        <pc:sldMkLst>
          <pc:docMk/>
          <pc:sldMk cId="540531236" sldId="1363"/>
        </pc:sldMkLst>
      </pc:sldChg>
      <pc:sldChg chg="add del">
        <pc:chgData name="Adriana McVicker" userId="9297ee9c-3fb1-4a42-9a84-76fbb6a4bdf4" providerId="ADAL" clId="{3D85D656-FF1A-4FF4-970B-483D65B58567}" dt="2020-01-10T19:06:50.219" v="83" actId="47"/>
        <pc:sldMkLst>
          <pc:docMk/>
          <pc:sldMk cId="0" sldId="1364"/>
        </pc:sldMkLst>
      </pc:sldChg>
      <pc:sldChg chg="add del">
        <pc:chgData name="Adriana McVicker" userId="9297ee9c-3fb1-4a42-9a84-76fbb6a4bdf4" providerId="ADAL" clId="{3D85D656-FF1A-4FF4-970B-483D65B58567}" dt="2020-01-10T19:05:55.456" v="75"/>
        <pc:sldMkLst>
          <pc:docMk/>
          <pc:sldMk cId="1492123514" sldId="1365"/>
        </pc:sldMkLst>
      </pc:sldChg>
      <pc:sldChg chg="add del">
        <pc:chgData name="Adriana McVicker" userId="9297ee9c-3fb1-4a42-9a84-76fbb6a4bdf4" providerId="ADAL" clId="{3D85D656-FF1A-4FF4-970B-483D65B58567}" dt="2020-01-10T19:06:52.843" v="85" actId="47"/>
        <pc:sldMkLst>
          <pc:docMk/>
          <pc:sldMk cId="3922509007" sldId="1365"/>
        </pc:sldMkLst>
      </pc:sldChg>
      <pc:sldChg chg="modSp add del ord">
        <pc:chgData name="Adriana McVicker" userId="9297ee9c-3fb1-4a42-9a84-76fbb6a4bdf4" providerId="ADAL" clId="{3D85D656-FF1A-4FF4-970B-483D65B58567}" dt="2020-01-10T19:30:02.747" v="317" actId="47"/>
        <pc:sldMkLst>
          <pc:docMk/>
          <pc:sldMk cId="971397400" sldId="1390"/>
        </pc:sldMkLst>
        <pc:spChg chg="mod">
          <ac:chgData name="Adriana McVicker" userId="9297ee9c-3fb1-4a42-9a84-76fbb6a4bdf4" providerId="ADAL" clId="{3D85D656-FF1A-4FF4-970B-483D65B58567}" dt="2020-01-10T19:27:12.155" v="316" actId="122"/>
          <ac:spMkLst>
            <pc:docMk/>
            <pc:sldMk cId="971397400" sldId="1390"/>
            <ac:spMk id="9" creationId="{00000000-0000-0000-0000-000000000000}"/>
          </ac:spMkLst>
        </pc:spChg>
      </pc:sldChg>
      <pc:sldChg chg="add del">
        <pc:chgData name="Adriana McVicker" userId="9297ee9c-3fb1-4a42-9a84-76fbb6a4bdf4" providerId="ADAL" clId="{3D85D656-FF1A-4FF4-970B-483D65B58567}" dt="2020-01-10T19:17:50.473" v="228" actId="47"/>
        <pc:sldMkLst>
          <pc:docMk/>
          <pc:sldMk cId="2880372656" sldId="1392"/>
        </pc:sldMkLst>
      </pc:sldChg>
      <pc:sldChg chg="modSp add">
        <pc:chgData name="Adriana McVicker" userId="9297ee9c-3fb1-4a42-9a84-76fbb6a4bdf4" providerId="ADAL" clId="{3D85D656-FF1A-4FF4-970B-483D65B58567}" dt="2020-01-10T19:24:33.527" v="311" actId="20577"/>
        <pc:sldMkLst>
          <pc:docMk/>
          <pc:sldMk cId="367482769" sldId="1406"/>
        </pc:sldMkLst>
        <pc:spChg chg="mod">
          <ac:chgData name="Adriana McVicker" userId="9297ee9c-3fb1-4a42-9a84-76fbb6a4bdf4" providerId="ADAL" clId="{3D85D656-FF1A-4FF4-970B-483D65B58567}" dt="2020-01-10T19:24:33.527" v="311" actId="20577"/>
          <ac:spMkLst>
            <pc:docMk/>
            <pc:sldMk cId="367482769" sldId="1406"/>
            <ac:spMk id="5" creationId="{00000000-0000-0000-0000-000000000000}"/>
          </ac:spMkLst>
        </pc:spChg>
      </pc:sldChg>
      <pc:sldChg chg="add">
        <pc:chgData name="Adriana McVicker" userId="9297ee9c-3fb1-4a42-9a84-76fbb6a4bdf4" providerId="ADAL" clId="{3D85D656-FF1A-4FF4-970B-483D65B58567}" dt="2020-01-10T19:08:43.547" v="93"/>
        <pc:sldMkLst>
          <pc:docMk/>
          <pc:sldMk cId="3166487013" sldId="1407"/>
        </pc:sldMkLst>
      </pc:sldChg>
      <pc:sldChg chg="add">
        <pc:chgData name="Adriana McVicker" userId="9297ee9c-3fb1-4a42-9a84-76fbb6a4bdf4" providerId="ADAL" clId="{3D85D656-FF1A-4FF4-970B-483D65B58567}" dt="2020-01-10T19:17:29.525" v="227"/>
        <pc:sldMkLst>
          <pc:docMk/>
          <pc:sldMk cId="918494898" sldId="1408"/>
        </pc:sldMkLst>
      </pc:sldChg>
      <pc:sldChg chg="add">
        <pc:chgData name="Adriana McVicker" userId="9297ee9c-3fb1-4a42-9a84-76fbb6a4bdf4" providerId="ADAL" clId="{3D85D656-FF1A-4FF4-970B-483D65B58567}" dt="2020-01-10T19:17:29.525" v="227"/>
        <pc:sldMkLst>
          <pc:docMk/>
          <pc:sldMk cId="2221120436" sldId="1409"/>
        </pc:sldMkLst>
      </pc:sldChg>
      <pc:sldChg chg="add">
        <pc:chgData name="Adriana McVicker" userId="9297ee9c-3fb1-4a42-9a84-76fbb6a4bdf4" providerId="ADAL" clId="{3D85D656-FF1A-4FF4-970B-483D65B58567}" dt="2020-01-10T19:17:29.525" v="227"/>
        <pc:sldMkLst>
          <pc:docMk/>
          <pc:sldMk cId="640640087" sldId="1410"/>
        </pc:sldMkLst>
      </pc:sldChg>
      <pc:sldChg chg="add modNotes">
        <pc:chgData name="Adriana McVicker" userId="9297ee9c-3fb1-4a42-9a84-76fbb6a4bdf4" providerId="ADAL" clId="{3D85D656-FF1A-4FF4-970B-483D65B58567}" dt="2020-01-10T19:37:03.507" v="325" actId="20577"/>
        <pc:sldMkLst>
          <pc:docMk/>
          <pc:sldMk cId="1754279869" sldId="1411"/>
        </pc:sldMkLst>
      </pc:sldChg>
      <pc:sldChg chg="add modNotes">
        <pc:chgData name="Adriana McVicker" userId="9297ee9c-3fb1-4a42-9a84-76fbb6a4bdf4" providerId="ADAL" clId="{3D85D656-FF1A-4FF4-970B-483D65B58567}" dt="2020-01-10T19:37:26.785" v="331" actId="20577"/>
        <pc:sldMkLst>
          <pc:docMk/>
          <pc:sldMk cId="3799158833" sldId="1412"/>
        </pc:sldMkLst>
      </pc:sldChg>
      <pc:sldChg chg="add modNotes">
        <pc:chgData name="Adriana McVicker" userId="9297ee9c-3fb1-4a42-9a84-76fbb6a4bdf4" providerId="ADAL" clId="{3D85D656-FF1A-4FF4-970B-483D65B58567}" dt="2020-01-10T19:21:17.226" v="297" actId="20577"/>
        <pc:sldMkLst>
          <pc:docMk/>
          <pc:sldMk cId="911461478" sldId="1413"/>
        </pc:sldMkLst>
      </pc:sldChg>
      <pc:sldChg chg="add del">
        <pc:chgData name="Adriana McVicker" userId="9297ee9c-3fb1-4a42-9a84-76fbb6a4bdf4" providerId="ADAL" clId="{3D85D656-FF1A-4FF4-970B-483D65B58567}" dt="2020-01-10T19:10:36.157" v="104" actId="47"/>
        <pc:sldMkLst>
          <pc:docMk/>
          <pc:sldMk cId="2803622326" sldId="141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658" cy="465613"/>
          </a:xfrm>
          <a:prstGeom prst="rect">
            <a:avLst/>
          </a:prstGeom>
        </p:spPr>
        <p:txBody>
          <a:bodyPr vert="horz" lIns="90836" tIns="45418" rIns="90836" bIns="45418" rtlCol="0"/>
          <a:lstStyle>
            <a:lvl1pPr algn="l">
              <a:defRPr sz="1200"/>
            </a:lvl1pPr>
          </a:lstStyle>
          <a:p>
            <a:endParaRPr lang="en-CA" dirty="0"/>
          </a:p>
        </p:txBody>
      </p:sp>
      <p:sp>
        <p:nvSpPr>
          <p:cNvPr id="3" name="Date Placeholder 2"/>
          <p:cNvSpPr>
            <a:spLocks noGrp="1"/>
          </p:cNvSpPr>
          <p:nvPr>
            <p:ph type="dt" idx="1"/>
          </p:nvPr>
        </p:nvSpPr>
        <p:spPr>
          <a:xfrm>
            <a:off x="3977867" y="1"/>
            <a:ext cx="3043658" cy="465613"/>
          </a:xfrm>
          <a:prstGeom prst="rect">
            <a:avLst/>
          </a:prstGeom>
        </p:spPr>
        <p:txBody>
          <a:bodyPr vert="horz" lIns="90836" tIns="45418" rIns="90836" bIns="45418" rtlCol="0"/>
          <a:lstStyle>
            <a:lvl1pPr algn="r">
              <a:defRPr sz="1200"/>
            </a:lvl1pPr>
          </a:lstStyle>
          <a:p>
            <a:fld id="{40A50079-E354-4B3F-AB85-008746CF03CE}" type="datetimeFigureOut">
              <a:rPr lang="en-CA" smtClean="0"/>
              <a:pPr/>
              <a:t>2020-01-10</a:t>
            </a:fld>
            <a:endParaRPr lang="en-CA" dirty="0"/>
          </a:p>
        </p:txBody>
      </p:sp>
      <p:sp>
        <p:nvSpPr>
          <p:cNvPr id="4" name="Slide Image Placeholder 3"/>
          <p:cNvSpPr>
            <a:spLocks noGrp="1" noRot="1" noChangeAspect="1"/>
          </p:cNvSpPr>
          <p:nvPr>
            <p:ph type="sldImg" idx="2"/>
          </p:nvPr>
        </p:nvSpPr>
        <p:spPr>
          <a:xfrm>
            <a:off x="407988" y="696913"/>
            <a:ext cx="6207125" cy="3492500"/>
          </a:xfrm>
          <a:prstGeom prst="rect">
            <a:avLst/>
          </a:prstGeom>
          <a:noFill/>
          <a:ln w="12700">
            <a:solidFill>
              <a:prstClr val="black"/>
            </a:solidFill>
          </a:ln>
        </p:spPr>
        <p:txBody>
          <a:bodyPr vert="horz" lIns="90836" tIns="45418" rIns="90836" bIns="45418" rtlCol="0" anchor="ctr"/>
          <a:lstStyle/>
          <a:p>
            <a:endParaRPr lang="en-CA" dirty="0"/>
          </a:p>
        </p:txBody>
      </p:sp>
      <p:sp>
        <p:nvSpPr>
          <p:cNvPr id="5" name="Notes Placeholder 4"/>
          <p:cNvSpPr>
            <a:spLocks noGrp="1"/>
          </p:cNvSpPr>
          <p:nvPr>
            <p:ph type="body" sz="quarter" idx="3"/>
          </p:nvPr>
        </p:nvSpPr>
        <p:spPr>
          <a:xfrm>
            <a:off x="702625" y="4422533"/>
            <a:ext cx="5617850" cy="4188937"/>
          </a:xfrm>
          <a:prstGeom prst="rect">
            <a:avLst/>
          </a:prstGeom>
        </p:spPr>
        <p:txBody>
          <a:bodyPr vert="horz" lIns="90836" tIns="45418" rIns="90836" bIns="454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41909"/>
            <a:ext cx="3043658" cy="465613"/>
          </a:xfrm>
          <a:prstGeom prst="rect">
            <a:avLst/>
          </a:prstGeom>
        </p:spPr>
        <p:txBody>
          <a:bodyPr vert="horz" lIns="90836" tIns="45418" rIns="90836" bIns="45418" rtlCol="0" anchor="b"/>
          <a:lstStyle>
            <a:lvl1pPr algn="l">
              <a:defRPr sz="1200"/>
            </a:lvl1pPr>
          </a:lstStyle>
          <a:p>
            <a:r>
              <a:rPr lang="en-US"/>
              <a:t>CCS- 45 min Orientation</a:t>
            </a:r>
            <a:endParaRPr lang="en-CA" dirty="0"/>
          </a:p>
        </p:txBody>
      </p:sp>
      <p:sp>
        <p:nvSpPr>
          <p:cNvPr id="7" name="Slide Number Placeholder 6"/>
          <p:cNvSpPr>
            <a:spLocks noGrp="1"/>
          </p:cNvSpPr>
          <p:nvPr>
            <p:ph type="sldNum" sz="quarter" idx="5"/>
          </p:nvPr>
        </p:nvSpPr>
        <p:spPr>
          <a:xfrm>
            <a:off x="3977867" y="8841909"/>
            <a:ext cx="3043658" cy="465613"/>
          </a:xfrm>
          <a:prstGeom prst="rect">
            <a:avLst/>
          </a:prstGeom>
        </p:spPr>
        <p:txBody>
          <a:bodyPr vert="horz" lIns="90836" tIns="45418" rIns="90836" bIns="45418"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mins</a:t>
            </a:r>
          </a:p>
          <a:p>
            <a:endParaRPr lang="en-US" dirty="0"/>
          </a:p>
          <a:p>
            <a:r>
              <a:rPr lang="en-US" b="1" dirty="0"/>
              <a:t>Welcome and Introductions </a:t>
            </a:r>
            <a:endParaRPr lang="en-US" dirty="0"/>
          </a:p>
          <a:p>
            <a:pPr lvl="0"/>
            <a:r>
              <a:rPr lang="en-US" dirty="0"/>
              <a:t>Introduction of Instructors. </a:t>
            </a:r>
          </a:p>
          <a:p>
            <a:pPr lvl="0"/>
            <a:endParaRPr lang="en-US" dirty="0"/>
          </a:p>
          <a:p>
            <a:pPr lvl="0"/>
            <a:r>
              <a:rPr lang="en-US" dirty="0"/>
              <a:t>Quick overview of what brings you here today and Icebreaker for class participants, if applicable.</a:t>
            </a:r>
          </a:p>
          <a:p>
            <a:endParaRPr lang="en-US" dirty="0"/>
          </a:p>
          <a:p>
            <a:endParaRPr lang="en-AU"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a:t>
            </a:fld>
            <a:endParaRPr lang="en-CA" dirty="0"/>
          </a:p>
        </p:txBody>
      </p:sp>
      <p:sp>
        <p:nvSpPr>
          <p:cNvPr id="5" name="Footer Placeholder 4">
            <a:extLst>
              <a:ext uri="{FF2B5EF4-FFF2-40B4-BE49-F238E27FC236}">
                <a16:creationId xmlns:a16="http://schemas.microsoft.com/office/drawing/2014/main" id="{50EFA4C3-47D4-455F-ADDE-C39F7FF9D3D4}"/>
              </a:ext>
            </a:extLst>
          </p:cNvPr>
          <p:cNvSpPr>
            <a:spLocks noGrp="1"/>
          </p:cNvSpPr>
          <p:nvPr>
            <p:ph type="ftr" sz="quarter" idx="4"/>
          </p:nvPr>
        </p:nvSpPr>
        <p:spPr/>
        <p:txBody>
          <a:bodyPr/>
          <a:lstStyle/>
          <a:p>
            <a:r>
              <a:rPr lang="en-US"/>
              <a:t>CCS- 45 min Orientation</a:t>
            </a:r>
            <a:endParaRPr lang="en-CA" dirty="0"/>
          </a:p>
        </p:txBody>
      </p:sp>
    </p:spTree>
    <p:extLst>
      <p:ext uri="{BB962C8B-B14F-4D97-AF65-F5344CB8AC3E}">
        <p14:creationId xmlns:p14="http://schemas.microsoft.com/office/powerpoint/2010/main" val="2273097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dirty="0"/>
          </a:p>
          <a:p>
            <a:r>
              <a:rPr lang="en-US" b="1" dirty="0"/>
              <a:t>Read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10</a:t>
            </a:fld>
            <a:endParaRPr lang="en-CA" dirty="0"/>
          </a:p>
        </p:txBody>
      </p:sp>
      <p:sp>
        <p:nvSpPr>
          <p:cNvPr id="5" name="Footer Placeholder 4">
            <a:extLst>
              <a:ext uri="{FF2B5EF4-FFF2-40B4-BE49-F238E27FC236}">
                <a16:creationId xmlns:a16="http://schemas.microsoft.com/office/drawing/2014/main" id="{730AC718-C6BB-4E5B-8976-48A368738DEE}"/>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190052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6FE9D4-78C8-43A0-BD41-021821486FD7}" type="slidenum">
              <a:rPr lang="en-CA" smtClean="0"/>
              <a:pPr/>
              <a:t>11</a:t>
            </a:fld>
            <a:endParaRPr lang="en-CA" dirty="0"/>
          </a:p>
        </p:txBody>
      </p:sp>
      <p:sp>
        <p:nvSpPr>
          <p:cNvPr id="5" name="Footer Placeholder 4">
            <a:extLst>
              <a:ext uri="{FF2B5EF4-FFF2-40B4-BE49-F238E27FC236}">
                <a16:creationId xmlns:a16="http://schemas.microsoft.com/office/drawing/2014/main" id="{9AD0B53B-F98C-4F57-BCB3-7B81E34E596C}"/>
              </a:ext>
            </a:extLst>
          </p:cNvPr>
          <p:cNvSpPr>
            <a:spLocks noGrp="1"/>
          </p:cNvSpPr>
          <p:nvPr>
            <p:ph type="ftr" sz="quarter" idx="4"/>
          </p:nvPr>
        </p:nvSpPr>
        <p:spPr/>
        <p:txBody>
          <a:bodyPr/>
          <a:lstStyle/>
          <a:p>
            <a:r>
              <a:rPr lang="en-US"/>
              <a:t>CCS- 45 min Orientation</a:t>
            </a:r>
            <a:endParaRPr lang="en-CA" dirty="0"/>
          </a:p>
        </p:txBody>
      </p:sp>
    </p:spTree>
    <p:extLst>
      <p:ext uri="{BB962C8B-B14F-4D97-AF65-F5344CB8AC3E}">
        <p14:creationId xmlns:p14="http://schemas.microsoft.com/office/powerpoint/2010/main" val="4011200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dirty="0"/>
          </a:p>
          <a:p>
            <a:pPr lvl="0"/>
            <a:r>
              <a:rPr lang="en-US" sz="1200" b="1" kern="1200" dirty="0">
                <a:solidFill>
                  <a:schemeClr val="tx1"/>
                </a:solidFill>
                <a:effectLst/>
                <a:latin typeface="+mn-lt"/>
                <a:ea typeface="+mn-ea"/>
                <a:cs typeface="+mn-cs"/>
              </a:rPr>
              <a:t>Review Brain Coherence illustration </a:t>
            </a:r>
            <a:endParaRPr lang="en-US" sz="18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Typical brain runs at 25 Hz of energy for processing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Atypical brain runs at 17Hz much like how we feel when we first open our eyes after sleeping.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Often people will aggress to raise the level of brain energy or, they can activate the cerebellum through activities of bouncing and balancing. </a:t>
            </a:r>
            <a:endParaRPr lang="en-US" sz="18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Reference work of John </a:t>
            </a:r>
            <a:r>
              <a:rPr lang="en-US" sz="1200" kern="1200" dirty="0" err="1">
                <a:solidFill>
                  <a:schemeClr val="tx1"/>
                </a:solidFill>
                <a:effectLst/>
                <a:latin typeface="+mn-lt"/>
                <a:ea typeface="+mn-ea"/>
                <a:cs typeface="+mn-cs"/>
              </a:rPr>
              <a:t>Ratey</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SPARK </a:t>
            </a:r>
            <a:r>
              <a:rPr lang="en-US" sz="1200" kern="1200" dirty="0">
                <a:solidFill>
                  <a:schemeClr val="tx1"/>
                </a:solidFill>
                <a:effectLst/>
                <a:latin typeface="+mn-lt"/>
                <a:ea typeface="+mn-ea"/>
                <a:cs typeface="+mn-cs"/>
              </a:rPr>
              <a:t>that speaks to exercise and revving up the brain to increase coherence. </a:t>
            </a:r>
            <a:endParaRPr lang="en-US" sz="18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When activities are in engaged that stimulate the above considerations, improve levels of anxiety and agitation can occur leading to improved quality of life. </a:t>
            </a:r>
          </a:p>
          <a:p>
            <a:endParaRPr lang="en-US" dirty="0"/>
          </a:p>
          <a:p>
            <a:r>
              <a:rPr lang="en-US" sz="1200" dirty="0"/>
              <a:t>Reference:</a:t>
            </a:r>
          </a:p>
          <a:p>
            <a:r>
              <a:rPr lang="en-US" sz="1200" dirty="0"/>
              <a:t>	N. Doidge – </a:t>
            </a:r>
            <a:r>
              <a:rPr lang="en-US" sz="1200" i="1" dirty="0"/>
              <a:t>The Brain’s Way of Healing</a:t>
            </a:r>
          </a:p>
          <a:p>
            <a:r>
              <a:rPr lang="en-US" sz="1200" dirty="0"/>
              <a:t>	D. Siegel – </a:t>
            </a:r>
            <a:r>
              <a:rPr lang="en-US" sz="1200" i="1" dirty="0"/>
              <a:t>The Mindful Brain </a:t>
            </a:r>
          </a:p>
          <a:p>
            <a:r>
              <a:rPr lang="en-US" sz="1200" dirty="0"/>
              <a:t>	D. Eagleman – </a:t>
            </a:r>
            <a:r>
              <a:rPr lang="en-US" sz="1200" i="1" dirty="0"/>
              <a:t>The Brain</a:t>
            </a:r>
            <a:r>
              <a:rPr lang="en-US" sz="1400" dirty="0"/>
              <a:t>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12</a:t>
            </a:fld>
            <a:endParaRPr lang="en-CA" dirty="0"/>
          </a:p>
        </p:txBody>
      </p:sp>
      <p:sp>
        <p:nvSpPr>
          <p:cNvPr id="5" name="Footer Placeholder 4">
            <a:extLst>
              <a:ext uri="{FF2B5EF4-FFF2-40B4-BE49-F238E27FC236}">
                <a16:creationId xmlns:a16="http://schemas.microsoft.com/office/drawing/2014/main" id="{CFA0AA79-8906-473A-82DA-CFF1E1EC11FB}"/>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596324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7125" cy="3492500"/>
          </a:xfrm>
        </p:spPr>
      </p:sp>
      <p:sp>
        <p:nvSpPr>
          <p:cNvPr id="3" name="Notes Placeholder 2"/>
          <p:cNvSpPr>
            <a:spLocks noGrp="1"/>
          </p:cNvSpPr>
          <p:nvPr>
            <p:ph type="body" idx="1"/>
          </p:nvPr>
        </p:nvSpPr>
        <p:spPr>
          <a:xfrm>
            <a:off x="702625" y="4423250"/>
            <a:ext cx="5617850" cy="4188937"/>
          </a:xfrm>
        </p:spPr>
        <p:txBody>
          <a:bodyPr>
            <a:normAutofit/>
          </a:bodyPr>
          <a:lstStyle/>
          <a:p>
            <a:r>
              <a:rPr lang="en-CA" b="1" dirty="0"/>
              <a:t>2 minutes</a:t>
            </a:r>
          </a:p>
          <a:p>
            <a:endParaRPr lang="en-CA" dirty="0"/>
          </a:p>
          <a:p>
            <a:r>
              <a:rPr lang="en-CA" b="1" dirty="0"/>
              <a:t>Read Slide</a:t>
            </a:r>
          </a:p>
          <a:p>
            <a:endParaRPr lang="en-CA" dirty="0"/>
          </a:p>
          <a:p>
            <a:pPr marL="457200" indent="-457200">
              <a:lnSpc>
                <a:spcPct val="150000"/>
              </a:lnSpc>
            </a:pPr>
            <a:r>
              <a:rPr lang="en-CA" b="1" dirty="0"/>
              <a:t>Controllable Mitochondria Killers:  </a:t>
            </a:r>
          </a:p>
          <a:p>
            <a:pPr marL="914400" lvl="1" indent="-457200">
              <a:buFont typeface="Arial" pitchFamily="34" charset="0"/>
              <a:buChar char="•"/>
            </a:pPr>
            <a:r>
              <a:rPr lang="en-CA" dirty="0"/>
              <a:t>Sugar and Simple Carbohydrates</a:t>
            </a:r>
          </a:p>
          <a:p>
            <a:pPr marL="914400" lvl="1" indent="-457200">
              <a:buFont typeface="Arial" pitchFamily="34" charset="0"/>
              <a:buChar char="•"/>
            </a:pPr>
            <a:r>
              <a:rPr lang="en-CA" dirty="0"/>
              <a:t>Oxidative Stress causing Brain Inflammation – low glutathione </a:t>
            </a:r>
          </a:p>
          <a:p>
            <a:pPr marL="914400" lvl="1" indent="-457200">
              <a:buFont typeface="Arial" pitchFamily="34" charset="0"/>
              <a:buChar char="•"/>
            </a:pPr>
            <a:r>
              <a:rPr lang="en-CA" dirty="0"/>
              <a:t>Medications such as Antibiotics and Antipsychotics</a:t>
            </a:r>
          </a:p>
          <a:p>
            <a:pPr marL="914400" lvl="1" indent="-457200">
              <a:buFont typeface="Arial" pitchFamily="34" charset="0"/>
              <a:buChar char="•"/>
            </a:pPr>
            <a:r>
              <a:rPr lang="en-CA" dirty="0"/>
              <a:t>Vitamins and Minerals Imbalance – low B vitamins, folic acid, magnesium, vitamin D</a:t>
            </a:r>
          </a:p>
        </p:txBody>
      </p:sp>
      <p:sp>
        <p:nvSpPr>
          <p:cNvPr id="4" name="Slide Number Placeholder 3"/>
          <p:cNvSpPr>
            <a:spLocks noGrp="1"/>
          </p:cNvSpPr>
          <p:nvPr>
            <p:ph type="sldNum" sz="quarter" idx="10"/>
          </p:nvPr>
        </p:nvSpPr>
        <p:spPr/>
        <p:txBody>
          <a:bodyPr/>
          <a:lstStyle/>
          <a:p>
            <a:fld id="{D86FE9D4-78C8-43A0-BD41-021821486FD7}" type="slidenum">
              <a:rPr lang="en-CA" smtClean="0"/>
              <a:pPr/>
              <a:t>13</a:t>
            </a:fld>
            <a:endParaRPr lang="en-CA" dirty="0"/>
          </a:p>
        </p:txBody>
      </p:sp>
      <p:sp>
        <p:nvSpPr>
          <p:cNvPr id="5" name="Footer Placeholder 4">
            <a:extLst>
              <a:ext uri="{FF2B5EF4-FFF2-40B4-BE49-F238E27FC236}">
                <a16:creationId xmlns:a16="http://schemas.microsoft.com/office/drawing/2014/main" id="{40C324A3-1EAE-4A86-B9F8-4445D32C679B}"/>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933831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14</a:t>
            </a:fld>
            <a:endParaRPr lang="en-CA" dirty="0"/>
          </a:p>
        </p:txBody>
      </p:sp>
      <p:sp>
        <p:nvSpPr>
          <p:cNvPr id="5" name="Footer Placeholder 4">
            <a:extLst>
              <a:ext uri="{FF2B5EF4-FFF2-40B4-BE49-F238E27FC236}">
                <a16:creationId xmlns:a16="http://schemas.microsoft.com/office/drawing/2014/main" id="{5AFA5274-313F-49B1-B121-8BF19C17675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515192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6FE9D4-78C8-43A0-BD41-021821486FD7}" type="slidenum">
              <a:rPr lang="en-CA" smtClean="0"/>
              <a:pPr/>
              <a:t>15</a:t>
            </a:fld>
            <a:endParaRPr lang="en-CA" dirty="0"/>
          </a:p>
        </p:txBody>
      </p:sp>
      <p:sp>
        <p:nvSpPr>
          <p:cNvPr id="5" name="Footer Placeholder 4">
            <a:extLst>
              <a:ext uri="{FF2B5EF4-FFF2-40B4-BE49-F238E27FC236}">
                <a16:creationId xmlns:a16="http://schemas.microsoft.com/office/drawing/2014/main" id="{6F5E2A29-3BA0-4854-A93B-EA29AA0F1DFD}"/>
              </a:ext>
            </a:extLst>
          </p:cNvPr>
          <p:cNvSpPr>
            <a:spLocks noGrp="1"/>
          </p:cNvSpPr>
          <p:nvPr>
            <p:ph type="ftr" sz="quarter" idx="4"/>
          </p:nvPr>
        </p:nvSpPr>
        <p:spPr/>
        <p:txBody>
          <a:bodyPr/>
          <a:lstStyle/>
          <a:p>
            <a:r>
              <a:rPr lang="en-US"/>
              <a:t>CCS- 45 min Orientation</a:t>
            </a:r>
            <a:endParaRPr lang="en-CA" dirty="0"/>
          </a:p>
        </p:txBody>
      </p:sp>
    </p:spTree>
    <p:extLst>
      <p:ext uri="{BB962C8B-B14F-4D97-AF65-F5344CB8AC3E}">
        <p14:creationId xmlns:p14="http://schemas.microsoft.com/office/powerpoint/2010/main" val="583956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6FE9D4-78C8-43A0-BD41-021821486FD7}" type="slidenum">
              <a:rPr lang="en-CA" smtClean="0"/>
              <a:pPr/>
              <a:t>16</a:t>
            </a:fld>
            <a:endParaRPr lang="en-CA" dirty="0"/>
          </a:p>
        </p:txBody>
      </p:sp>
      <p:sp>
        <p:nvSpPr>
          <p:cNvPr id="5" name="Footer Placeholder 4">
            <a:extLst>
              <a:ext uri="{FF2B5EF4-FFF2-40B4-BE49-F238E27FC236}">
                <a16:creationId xmlns:a16="http://schemas.microsoft.com/office/drawing/2014/main" id="{F89DD75C-DCBF-4E9D-865B-06BD9B5E7004}"/>
              </a:ext>
            </a:extLst>
          </p:cNvPr>
          <p:cNvSpPr>
            <a:spLocks noGrp="1"/>
          </p:cNvSpPr>
          <p:nvPr>
            <p:ph type="ftr" sz="quarter" idx="4"/>
          </p:nvPr>
        </p:nvSpPr>
        <p:spPr/>
        <p:txBody>
          <a:bodyPr/>
          <a:lstStyle/>
          <a:p>
            <a:r>
              <a:rPr lang="en-US"/>
              <a:t>CCS- 45 min Orientation</a:t>
            </a:r>
            <a:endParaRPr lang="en-CA" dirty="0"/>
          </a:p>
        </p:txBody>
      </p:sp>
    </p:spTree>
    <p:extLst>
      <p:ext uri="{BB962C8B-B14F-4D97-AF65-F5344CB8AC3E}">
        <p14:creationId xmlns:p14="http://schemas.microsoft.com/office/powerpoint/2010/main" val="2559845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p:txBody>
      </p:sp>
      <p:sp>
        <p:nvSpPr>
          <p:cNvPr id="4" name="Slide Number Placeholder 3"/>
          <p:cNvSpPr>
            <a:spLocks noGrp="1"/>
          </p:cNvSpPr>
          <p:nvPr>
            <p:ph type="sldNum" sz="quarter" idx="5"/>
          </p:nvPr>
        </p:nvSpPr>
        <p:spPr/>
        <p:txBody>
          <a:bodyPr/>
          <a:lstStyle/>
          <a:p>
            <a:fld id="{D86FE9D4-78C8-43A0-BD41-021821486FD7}" type="slidenum">
              <a:rPr lang="en-CA" smtClean="0"/>
              <a:pPr/>
              <a:t>17</a:t>
            </a:fld>
            <a:endParaRPr lang="en-CA" dirty="0"/>
          </a:p>
        </p:txBody>
      </p:sp>
      <p:sp>
        <p:nvSpPr>
          <p:cNvPr id="5" name="Footer Placeholder 4">
            <a:extLst>
              <a:ext uri="{FF2B5EF4-FFF2-40B4-BE49-F238E27FC236}">
                <a16:creationId xmlns:a16="http://schemas.microsoft.com/office/drawing/2014/main" id="{8A5C9F20-A7B7-4B7B-89DC-8F01505567FF}"/>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02635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a:t>
            </a:r>
          </a:p>
        </p:txBody>
      </p:sp>
      <p:sp>
        <p:nvSpPr>
          <p:cNvPr id="4" name="Slide Number Placeholder 3"/>
          <p:cNvSpPr>
            <a:spLocks noGrp="1"/>
          </p:cNvSpPr>
          <p:nvPr>
            <p:ph type="sldNum" sz="quarter" idx="5"/>
          </p:nvPr>
        </p:nvSpPr>
        <p:spPr/>
        <p:txBody>
          <a:bodyPr/>
          <a:lstStyle/>
          <a:p>
            <a:fld id="{D86FE9D4-78C8-43A0-BD41-021821486FD7}" type="slidenum">
              <a:rPr lang="en-CA" smtClean="0"/>
              <a:pPr/>
              <a:t>18</a:t>
            </a:fld>
            <a:endParaRPr lang="en-CA" dirty="0"/>
          </a:p>
        </p:txBody>
      </p:sp>
      <p:sp>
        <p:nvSpPr>
          <p:cNvPr id="5" name="Footer Placeholder 4">
            <a:extLst>
              <a:ext uri="{FF2B5EF4-FFF2-40B4-BE49-F238E27FC236}">
                <a16:creationId xmlns:a16="http://schemas.microsoft.com/office/drawing/2014/main" id="{33468547-18B4-41B2-9122-CB9A6D016DB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40086096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pPr lvl="0"/>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Review how many of us mindlessly go through our day affected by the 4 outs: </a:t>
            </a:r>
            <a:endParaRPr lang="en-US" sz="1800"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Burn Out-e.g. unfulfilled, worried, anxious, depressed, irritable </a:t>
            </a:r>
            <a:endParaRPr lang="en-US" sz="1800" b="1"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Freak Out-e.g. emotional hijacks (passive or active), unkind </a:t>
            </a:r>
            <a:endParaRPr lang="en-US" sz="1800" b="1"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Tune Out-e.g. indifferent, bored, uncaring </a:t>
            </a:r>
            <a:endParaRPr lang="en-US" sz="1800" b="1" kern="1200" dirty="0">
              <a:solidFill>
                <a:schemeClr val="tx1"/>
              </a:solidFill>
              <a:effectLst/>
              <a:latin typeface="+mn-lt"/>
              <a:ea typeface="+mn-ea"/>
              <a:cs typeface="+mn-cs"/>
            </a:endParaRPr>
          </a:p>
          <a:p>
            <a:pPr lvl="1"/>
            <a:r>
              <a:rPr lang="en-US" sz="1200" b="1" kern="1200" dirty="0">
                <a:solidFill>
                  <a:schemeClr val="tx1"/>
                </a:solidFill>
                <a:effectLst/>
                <a:latin typeface="+mn-lt"/>
                <a:ea typeface="+mn-ea"/>
                <a:cs typeface="+mn-cs"/>
              </a:rPr>
              <a:t>Space Out-e.g. mindless, unaware </a:t>
            </a:r>
            <a:endParaRPr lang="en-US" sz="1800" b="1"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86FE9D4-78C8-43A0-BD41-021821486FD7}" type="slidenum">
              <a:rPr lang="en-CA" smtClean="0"/>
              <a:pPr/>
              <a:t>19</a:t>
            </a:fld>
            <a:endParaRPr lang="en-CA" dirty="0"/>
          </a:p>
        </p:txBody>
      </p:sp>
      <p:sp>
        <p:nvSpPr>
          <p:cNvPr id="5" name="Footer Placeholder 4">
            <a:extLst>
              <a:ext uri="{FF2B5EF4-FFF2-40B4-BE49-F238E27FC236}">
                <a16:creationId xmlns:a16="http://schemas.microsoft.com/office/drawing/2014/main" id="{0605AA89-9B32-4F8B-9368-CB361EBD81B5}"/>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213675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minutes</a:t>
            </a:r>
          </a:p>
          <a:p>
            <a:endParaRPr lang="en-US" dirty="0"/>
          </a:p>
          <a:p>
            <a:r>
              <a:rPr lang="en-US" b="1" dirty="0"/>
              <a:t>Review Slide</a:t>
            </a:r>
          </a:p>
          <a:p>
            <a:pPr lvl="0"/>
            <a:r>
              <a:rPr lang="en-CA" dirty="0"/>
              <a:t>Overall, CCS is Based on the Consensus of Relevant Internationally Published Research in the Sciences of:</a:t>
            </a:r>
            <a:endParaRPr lang="en-US" sz="1800" dirty="0"/>
          </a:p>
          <a:p>
            <a:pPr marL="628650" lvl="1" indent="-171450">
              <a:buFont typeface="Arial" panose="020B0604020202020204" pitchFamily="34" charset="0"/>
              <a:buChar char="•"/>
            </a:pPr>
            <a:r>
              <a:rPr lang="en-CA" dirty="0"/>
              <a:t>Humanistic Psychology</a:t>
            </a:r>
            <a:endParaRPr lang="en-US" sz="1800" dirty="0"/>
          </a:p>
          <a:p>
            <a:pPr marL="628650" lvl="1" indent="-171450">
              <a:buFont typeface="Arial" panose="020B0604020202020204" pitchFamily="34" charset="0"/>
              <a:buChar char="•"/>
            </a:pPr>
            <a:r>
              <a:rPr lang="en-CA" dirty="0"/>
              <a:t>Social Neurobiology</a:t>
            </a:r>
            <a:endParaRPr lang="en-US" sz="1800" dirty="0"/>
          </a:p>
          <a:p>
            <a:pPr marL="628650" lvl="1" indent="-171450">
              <a:buFont typeface="Arial" panose="020B0604020202020204" pitchFamily="34" charset="0"/>
              <a:buChar char="•"/>
            </a:pPr>
            <a:r>
              <a:rPr lang="en-CA" dirty="0"/>
              <a:t>Integrative Biomedicines, e.g. GI, Sensory, Energy</a:t>
            </a:r>
            <a:endParaRPr lang="en-US" sz="1800" dirty="0"/>
          </a:p>
          <a:p>
            <a:pPr marL="628650" lvl="1" indent="-171450">
              <a:buFont typeface="Arial" panose="020B0604020202020204" pitchFamily="34" charset="0"/>
              <a:buChar char="•"/>
            </a:pPr>
            <a:r>
              <a:rPr lang="en-CA" dirty="0"/>
              <a:t>Developmental Cognitive Neuroscience</a:t>
            </a:r>
            <a:endParaRPr lang="en-US" sz="1800" dirty="0"/>
          </a:p>
          <a:p>
            <a:pPr marL="628650" lvl="1" indent="-171450">
              <a:buFont typeface="Arial" panose="020B0604020202020204" pitchFamily="34" charset="0"/>
              <a:buChar char="•"/>
            </a:pPr>
            <a:r>
              <a:rPr lang="en-CA" dirty="0"/>
              <a:t>Electromagnetic Fields (EMF)</a:t>
            </a:r>
            <a:endParaRPr lang="en-US" sz="1800" dirty="0"/>
          </a:p>
          <a:p>
            <a:pPr marL="628650" lvl="1" indent="-171450">
              <a:buFont typeface="Arial" panose="020B0604020202020204" pitchFamily="34" charset="0"/>
              <a:buChar char="•"/>
            </a:pPr>
            <a:r>
              <a:rPr lang="en-CA" dirty="0"/>
              <a:t>B-FIT Mindfulness</a:t>
            </a:r>
            <a:endParaRPr lang="en-US" sz="1800" dirty="0"/>
          </a:p>
          <a:p>
            <a:pPr marL="628650" lvl="1" indent="-171450">
              <a:buFont typeface="Arial" panose="020B0604020202020204" pitchFamily="34" charset="0"/>
              <a:buChar char="•"/>
            </a:pPr>
            <a:r>
              <a:rPr lang="en-CA" dirty="0"/>
              <a:t>Emotional Freedom Therapy (EFT)</a:t>
            </a:r>
            <a:endParaRPr lang="en-US" sz="1800" dirty="0"/>
          </a:p>
          <a:p>
            <a:pPr marL="628650" lvl="1" indent="-171450">
              <a:buFont typeface="Arial" panose="020B0604020202020204" pitchFamily="34" charset="0"/>
              <a:buChar char="•"/>
            </a:pPr>
            <a:r>
              <a:rPr lang="en-CA" dirty="0"/>
              <a:t>Behavioural Analyst Certification Board (BACB) </a:t>
            </a:r>
            <a:br>
              <a:rPr lang="en-CA" dirty="0"/>
            </a:br>
            <a:r>
              <a:rPr lang="en-CA" dirty="0"/>
              <a:t>Reference 3.02 and 4.07A</a:t>
            </a:r>
            <a:endParaRPr lang="en-US" sz="1800" dirty="0"/>
          </a:p>
          <a:p>
            <a:pPr marL="1085850" lvl="2" indent="-171450">
              <a:buFont typeface="Arial" panose="020B0604020202020204" pitchFamily="34" charset="0"/>
              <a:buChar char="•"/>
            </a:pPr>
            <a:r>
              <a:rPr lang="en-US" dirty="0"/>
              <a:t>3.02- seek consultation if possibly </a:t>
            </a:r>
            <a:r>
              <a:rPr lang="en-US" dirty="0" err="1"/>
              <a:t>behaviours</a:t>
            </a:r>
            <a:r>
              <a:rPr lang="en-US" dirty="0"/>
              <a:t> are biological or medical in nature</a:t>
            </a:r>
            <a:endParaRPr lang="en-US" sz="1800" dirty="0"/>
          </a:p>
          <a:p>
            <a:pPr marL="1085850" lvl="2" indent="-171450">
              <a:buFont typeface="Arial" panose="020B0604020202020204" pitchFamily="34" charset="0"/>
              <a:buChar char="•"/>
            </a:pPr>
            <a:r>
              <a:rPr lang="en-US" dirty="0"/>
              <a:t>4.07 –if conditions present implementation of a plan to be less than optimal or plan cannot be implemented to its effectiveness, consultation of other professionals should be sought out to help.</a:t>
            </a:r>
            <a:endParaRPr lang="en-US" sz="1800" dirty="0"/>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a:t>
            </a:fld>
            <a:endParaRPr lang="en-CA" dirty="0"/>
          </a:p>
        </p:txBody>
      </p:sp>
      <p:sp>
        <p:nvSpPr>
          <p:cNvPr id="5" name="Footer Placeholder 4">
            <a:extLst>
              <a:ext uri="{FF2B5EF4-FFF2-40B4-BE49-F238E27FC236}">
                <a16:creationId xmlns:a16="http://schemas.microsoft.com/office/drawing/2014/main" id="{DA797428-16F7-47B6-9FE1-00FC70F379CF}"/>
              </a:ext>
            </a:extLst>
          </p:cNvPr>
          <p:cNvSpPr>
            <a:spLocks noGrp="1"/>
          </p:cNvSpPr>
          <p:nvPr>
            <p:ph type="ftr" sz="quarter" idx="4"/>
          </p:nvPr>
        </p:nvSpPr>
        <p:spPr/>
        <p:txBody>
          <a:bodyPr/>
          <a:lstStyle/>
          <a:p>
            <a:r>
              <a:rPr lang="en-US"/>
              <a:t>CCS- 45 min Orientation</a:t>
            </a:r>
            <a:endParaRPr lang="en-CA" dirty="0"/>
          </a:p>
        </p:txBody>
      </p:sp>
    </p:spTree>
    <p:extLst>
      <p:ext uri="{BB962C8B-B14F-4D97-AF65-F5344CB8AC3E}">
        <p14:creationId xmlns:p14="http://schemas.microsoft.com/office/powerpoint/2010/main" val="3584574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2 minute</a:t>
            </a:r>
          </a:p>
          <a:p>
            <a:endParaRPr lang="en-US" b="1" dirty="0"/>
          </a:p>
          <a:p>
            <a:r>
              <a:rPr lang="en-US" b="1" dirty="0"/>
              <a:t>Read Slide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In the absence of staying dedicated to an internal growth process of mindful, emotional self-regulation, you will pretty much remain ‘normal’ and always be at significantly greater risk to the 4 Outs </a:t>
            </a:r>
            <a:endParaRPr lang="en-US" sz="18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20</a:t>
            </a:fld>
            <a:endParaRPr lang="en-CA" dirty="0"/>
          </a:p>
        </p:txBody>
      </p:sp>
      <p:sp>
        <p:nvSpPr>
          <p:cNvPr id="5" name="Footer Placeholder 4">
            <a:extLst>
              <a:ext uri="{FF2B5EF4-FFF2-40B4-BE49-F238E27FC236}">
                <a16:creationId xmlns:a16="http://schemas.microsoft.com/office/drawing/2014/main" id="{F6836E72-E82E-4E06-9F86-1D95F8305317}"/>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822490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dirty="0"/>
          </a:p>
          <a:p>
            <a:r>
              <a:rPr lang="en-US" dirty="0"/>
              <a:t>MPFC is activated when things get personal, or when feelings are involved  </a:t>
            </a:r>
          </a:p>
          <a:p>
            <a:endParaRPr lang="en-US" dirty="0"/>
          </a:p>
          <a:p>
            <a:r>
              <a:rPr lang="en-US" dirty="0"/>
              <a:t>MPFC is also connected with our limbic system (fight, flight or freeze) , our amygdala which fires twice a second to make that we are safe.  </a:t>
            </a:r>
          </a:p>
          <a:p>
            <a:endParaRPr lang="en-US" dirty="0"/>
          </a:p>
          <a:p>
            <a:r>
              <a:rPr lang="en-US" dirty="0"/>
              <a:t>MPFC acts as a big brother or sister and checks in with the amygdala to keep as regulated without need to go into fight flight or freeze.</a:t>
            </a:r>
          </a:p>
          <a:p>
            <a:endParaRPr lang="en-US" dirty="0"/>
          </a:p>
          <a:p>
            <a:r>
              <a:rPr lang="en-US" dirty="0"/>
              <a:t>If a person has an underactive MPFC, anxiety often results.  An underactive MPFC means that the person doesn’t experience the calming of the amygdala.</a:t>
            </a:r>
          </a:p>
          <a:p>
            <a:endParaRPr lang="en-US" dirty="0"/>
          </a:p>
          <a:p>
            <a:r>
              <a:rPr lang="en-US" b="1" dirty="0"/>
              <a:t>Increasing activation of MPFC is strongly influenced by exercises that develop self-awareness.</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Mindfulness (knowing what is happening when it’s happening) grows neurons in the MPFC.</a:t>
            </a:r>
            <a:endParaRPr lang="en-US" dirty="0"/>
          </a:p>
          <a:p>
            <a:endParaRPr lang="en-US" b="1"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21</a:t>
            </a:fld>
            <a:endParaRPr lang="en-CA" dirty="0"/>
          </a:p>
        </p:txBody>
      </p:sp>
      <p:sp>
        <p:nvSpPr>
          <p:cNvPr id="5" name="Footer Placeholder 4">
            <a:extLst>
              <a:ext uri="{FF2B5EF4-FFF2-40B4-BE49-F238E27FC236}">
                <a16:creationId xmlns:a16="http://schemas.microsoft.com/office/drawing/2014/main" id="{09645A2B-BBB5-4FD9-BD42-BC1E52D3BC70}"/>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5586562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 3 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1" dirty="0"/>
              <a:t>What fires, wires….what fires wires.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Siegel, 2007 determined that we can develop mindful awareness and grow new neurons  in the MPFC.</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22</a:t>
            </a:fld>
            <a:endParaRPr lang="en-CA" dirty="0"/>
          </a:p>
        </p:txBody>
      </p:sp>
      <p:sp>
        <p:nvSpPr>
          <p:cNvPr id="5" name="Footer Placeholder 4">
            <a:extLst>
              <a:ext uri="{FF2B5EF4-FFF2-40B4-BE49-F238E27FC236}">
                <a16:creationId xmlns:a16="http://schemas.microsoft.com/office/drawing/2014/main" id="{8E6199EB-ED69-43CB-B55D-FAE22D45AE4E}"/>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019512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 Title</a:t>
            </a:r>
          </a:p>
        </p:txBody>
      </p:sp>
      <p:sp>
        <p:nvSpPr>
          <p:cNvPr id="4" name="Slide Number Placeholder 3"/>
          <p:cNvSpPr>
            <a:spLocks noGrp="1"/>
          </p:cNvSpPr>
          <p:nvPr>
            <p:ph type="sldNum" sz="quarter" idx="5"/>
          </p:nvPr>
        </p:nvSpPr>
        <p:spPr/>
        <p:txBody>
          <a:bodyPr/>
          <a:lstStyle/>
          <a:p>
            <a:fld id="{D86FE9D4-78C8-43A0-BD41-021821486FD7}" type="slidenum">
              <a:rPr lang="en-CA" smtClean="0"/>
              <a:pPr/>
              <a:t>23</a:t>
            </a:fld>
            <a:endParaRPr lang="en-CA" dirty="0"/>
          </a:p>
        </p:txBody>
      </p:sp>
      <p:sp>
        <p:nvSpPr>
          <p:cNvPr id="5" name="Footer Placeholder 4">
            <a:extLst>
              <a:ext uri="{FF2B5EF4-FFF2-40B4-BE49-F238E27FC236}">
                <a16:creationId xmlns:a16="http://schemas.microsoft.com/office/drawing/2014/main" id="{D2D168E5-0E13-405E-AE32-04B317298845}"/>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422225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24</a:t>
            </a:fld>
            <a:endParaRPr lang="en-CA" dirty="0"/>
          </a:p>
        </p:txBody>
      </p:sp>
      <p:sp>
        <p:nvSpPr>
          <p:cNvPr id="5" name="Footer Placeholder 4">
            <a:extLst>
              <a:ext uri="{FF2B5EF4-FFF2-40B4-BE49-F238E27FC236}">
                <a16:creationId xmlns:a16="http://schemas.microsoft.com/office/drawing/2014/main" id="{3A9190E4-52CB-4E4E-A76A-90C23098275A}"/>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36474622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Show Slide</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25</a:t>
            </a:fld>
            <a:endParaRPr lang="en-CA" dirty="0"/>
          </a:p>
        </p:txBody>
      </p:sp>
      <p:sp>
        <p:nvSpPr>
          <p:cNvPr id="5" name="Footer Placeholder 4">
            <a:extLst>
              <a:ext uri="{FF2B5EF4-FFF2-40B4-BE49-F238E27FC236}">
                <a16:creationId xmlns:a16="http://schemas.microsoft.com/office/drawing/2014/main" id="{71F89018-A343-47F9-8702-C933174B0B42}"/>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359672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Read Slide</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26</a:t>
            </a:fld>
            <a:endParaRPr lang="en-CA" dirty="0"/>
          </a:p>
        </p:txBody>
      </p:sp>
      <p:sp>
        <p:nvSpPr>
          <p:cNvPr id="5" name="Footer Placeholder 4">
            <a:extLst>
              <a:ext uri="{FF2B5EF4-FFF2-40B4-BE49-F238E27FC236}">
                <a16:creationId xmlns:a16="http://schemas.microsoft.com/office/drawing/2014/main" id="{B0D7F7BC-DC44-4798-8EF7-C5E4A48C065B}"/>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9775608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minutes</a:t>
            </a:r>
          </a:p>
          <a:p>
            <a:endParaRPr lang="en-US" dirty="0"/>
          </a:p>
          <a:p>
            <a:r>
              <a:rPr lang="en-US" sz="1200" b="1" kern="1200" dirty="0">
                <a:solidFill>
                  <a:schemeClr val="tx1"/>
                </a:solidFill>
                <a:effectLst/>
                <a:latin typeface="+mn-lt"/>
                <a:ea typeface="+mn-ea"/>
                <a:cs typeface="+mn-cs"/>
              </a:rPr>
              <a:t>Write Your Signature Exercise </a:t>
            </a:r>
            <a:endParaRPr lang="en-US" sz="18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Firstly, have each person write their signature down how they normally would </a:t>
            </a:r>
            <a:endParaRPr lang="en-US" sz="18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Secondly, have them write their signature with their non-dominant hand </a:t>
            </a:r>
            <a:endParaRPr lang="en-US" sz="18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Thirdly, have them write their signature with their non-dominant hand and ask them to become aware of what they are doing.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Encourage they say to themselves “I am aware of writing with my non-dominant hand” </a:t>
            </a:r>
            <a:endParaRPr lang="en-US" sz="18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Explain that this exercise parallels the action of becoming more mindful/conscious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Semiconscious (the auto pilot experience of writing the signature normally)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Beginner’s mind/ More conscious (writing with your non-dominant hand)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Fully Conscious (writing with non-dominant hand but also being aware that you were doing it) </a:t>
            </a:r>
            <a:endParaRPr lang="en-US" sz="18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27</a:t>
            </a:fld>
            <a:endParaRPr lang="en-CA" dirty="0"/>
          </a:p>
        </p:txBody>
      </p:sp>
      <p:sp>
        <p:nvSpPr>
          <p:cNvPr id="5" name="Footer Placeholder 4">
            <a:extLst>
              <a:ext uri="{FF2B5EF4-FFF2-40B4-BE49-F238E27FC236}">
                <a16:creationId xmlns:a16="http://schemas.microsoft.com/office/drawing/2014/main" id="{FFA888CE-D162-46A9-BCD2-68D7C0C0E62F}"/>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645809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3</a:t>
            </a:r>
            <a:r>
              <a:rPr lang="en-US" sz="1200" b="1" kern="1200" dirty="0">
                <a:solidFill>
                  <a:schemeClr val="tx1"/>
                </a:solidFill>
                <a:effectLst/>
                <a:latin typeface="+mn-lt"/>
                <a:ea typeface="+mn-ea"/>
                <a:cs typeface="+mn-cs"/>
              </a:rPr>
              <a:t> minutes</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Explain that B-FIT is a set of intrapersonal tools to help develop capacity to be conscious (more fully awake) as much as possible.</a:t>
            </a:r>
          </a:p>
          <a:p>
            <a:pPr lvl="0"/>
            <a:endParaRPr lang="en-US" sz="1800" b="1"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Overview the skill set incorporating different areas of awareness: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a:t>
            </a:r>
            <a:r>
              <a:rPr lang="en-US" sz="1200" i="1" kern="1200" dirty="0">
                <a:solidFill>
                  <a:schemeClr val="tx1"/>
                </a:solidFill>
                <a:effectLst/>
                <a:latin typeface="+mn-lt"/>
                <a:ea typeface="+mn-ea"/>
                <a:cs typeface="+mn-cs"/>
              </a:rPr>
              <a:t>What You </a:t>
            </a:r>
            <a:r>
              <a:rPr lang="en-US" sz="1200" kern="1200" dirty="0">
                <a:solidFill>
                  <a:schemeClr val="tx1"/>
                </a:solidFill>
                <a:effectLst/>
                <a:latin typeface="+mn-lt"/>
                <a:ea typeface="+mn-ea"/>
                <a:cs typeface="+mn-cs"/>
              </a:rPr>
              <a:t>Are Saying/Doing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a:t>
            </a:r>
            <a:r>
              <a:rPr lang="en-US" sz="1200" i="1" kern="1200" dirty="0">
                <a:solidFill>
                  <a:schemeClr val="tx1"/>
                </a:solidFill>
                <a:effectLst/>
                <a:latin typeface="+mn-lt"/>
                <a:ea typeface="+mn-ea"/>
                <a:cs typeface="+mn-cs"/>
              </a:rPr>
              <a:t>That You </a:t>
            </a:r>
            <a:r>
              <a:rPr lang="en-US" sz="1200" kern="1200" dirty="0">
                <a:solidFill>
                  <a:schemeClr val="tx1"/>
                </a:solidFill>
                <a:effectLst/>
                <a:latin typeface="+mn-lt"/>
                <a:ea typeface="+mn-ea"/>
                <a:cs typeface="+mn-cs"/>
              </a:rPr>
              <a:t>Are Saying/Doing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B- Body sensations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F- Feelings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I- Image Thoughts </a:t>
            </a:r>
            <a:endParaRPr lang="en-US" sz="18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Notice T- Talk Thoughts </a:t>
            </a:r>
            <a:endParaRPr lang="en-US" sz="18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Discuss subjective ahh-</a:t>
            </a:r>
            <a:r>
              <a:rPr lang="en-US" sz="1200" b="1" kern="1200" dirty="0" err="1">
                <a:solidFill>
                  <a:schemeClr val="tx1"/>
                </a:solidFill>
                <a:effectLst/>
                <a:latin typeface="+mn-lt"/>
                <a:ea typeface="+mn-ea"/>
                <a:cs typeface="+mn-cs"/>
              </a:rPr>
              <a:t>llowingness</a:t>
            </a:r>
            <a:r>
              <a:rPr lang="en-US" sz="1200" b="1"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While we become aware, we still work passionately to change what we can objectively to make life better for others.</a:t>
            </a:r>
            <a:endParaRPr lang="en-US" sz="18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28</a:t>
            </a:fld>
            <a:endParaRPr lang="en-CA" dirty="0"/>
          </a:p>
        </p:txBody>
      </p:sp>
      <p:sp>
        <p:nvSpPr>
          <p:cNvPr id="5" name="Footer Placeholder 4">
            <a:extLst>
              <a:ext uri="{FF2B5EF4-FFF2-40B4-BE49-F238E27FC236}">
                <a16:creationId xmlns:a16="http://schemas.microsoft.com/office/drawing/2014/main" id="{50AE02E9-9666-4E30-80DA-2B82A49682E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7226060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6 minutes</a:t>
            </a:r>
          </a:p>
          <a:p>
            <a:r>
              <a:rPr lang="en-US" b="1" dirty="0"/>
              <a:t>Read Slide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Walk group through a </a:t>
            </a:r>
            <a:r>
              <a:rPr lang="en-US" dirty="0"/>
              <a:t>3</a:t>
            </a:r>
            <a:r>
              <a:rPr lang="en-US" sz="1200" kern="1200" dirty="0">
                <a:solidFill>
                  <a:schemeClr val="tx1"/>
                </a:solidFill>
                <a:effectLst/>
                <a:latin typeface="+mn-lt"/>
                <a:ea typeface="+mn-ea"/>
                <a:cs typeface="+mn-cs"/>
              </a:rPr>
              <a:t> minute BFIT Mindfulness exercise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 to CCS Textbook </a:t>
            </a:r>
            <a:r>
              <a:rPr lang="en-CA" sz="1200" kern="1200" dirty="0">
                <a:solidFill>
                  <a:schemeClr val="tx1"/>
                </a:solidFill>
                <a:effectLst/>
                <a:latin typeface="+mn-lt"/>
                <a:ea typeface="+mn-ea"/>
                <a:cs typeface="+mn-cs"/>
              </a:rPr>
              <a:t>(pgs. 266-267)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Debrief exercise with group referring to slide </a:t>
            </a:r>
            <a:r>
              <a:rPr lang="en-US" dirty="0"/>
              <a:t>31</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29</a:t>
            </a:fld>
            <a:endParaRPr lang="en-CA" dirty="0"/>
          </a:p>
        </p:txBody>
      </p:sp>
      <p:sp>
        <p:nvSpPr>
          <p:cNvPr id="5" name="Footer Placeholder 4">
            <a:extLst>
              <a:ext uri="{FF2B5EF4-FFF2-40B4-BE49-F238E27FC236}">
                <a16:creationId xmlns:a16="http://schemas.microsoft.com/office/drawing/2014/main" id="{FDB428FB-EEF3-428E-A9DD-5BACF4783B4C}"/>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969661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3</a:t>
            </a:fld>
            <a:endParaRPr lang="en-CA" dirty="0"/>
          </a:p>
        </p:txBody>
      </p:sp>
      <p:sp>
        <p:nvSpPr>
          <p:cNvPr id="5" name="Footer Placeholder 4">
            <a:extLst>
              <a:ext uri="{FF2B5EF4-FFF2-40B4-BE49-F238E27FC236}">
                <a16:creationId xmlns:a16="http://schemas.microsoft.com/office/drawing/2014/main" id="{BA09F3F5-FE1B-4EF5-9101-36707800E414}"/>
              </a:ext>
            </a:extLst>
          </p:cNvPr>
          <p:cNvSpPr>
            <a:spLocks noGrp="1"/>
          </p:cNvSpPr>
          <p:nvPr>
            <p:ph type="ftr" sz="quarter" idx="4"/>
          </p:nvPr>
        </p:nvSpPr>
        <p:spPr/>
        <p:txBody>
          <a:bodyPr/>
          <a:lstStyle/>
          <a:p>
            <a:r>
              <a:rPr lang="en-US"/>
              <a:t>CCS- 45 min Orientation</a:t>
            </a:r>
            <a:endParaRPr lang="en-CA" dirty="0"/>
          </a:p>
        </p:txBody>
      </p:sp>
    </p:spTree>
    <p:extLst>
      <p:ext uri="{BB962C8B-B14F-4D97-AF65-F5344CB8AC3E}">
        <p14:creationId xmlns:p14="http://schemas.microsoft.com/office/powerpoint/2010/main" val="237085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5 minutes</a:t>
            </a:r>
          </a:p>
          <a:p>
            <a:endParaRPr lang="en-US" b="1" dirty="0"/>
          </a:p>
          <a:p>
            <a:r>
              <a:rPr lang="en-US" b="1" dirty="0"/>
              <a:t>You are not your thoughts.</a:t>
            </a:r>
          </a:p>
          <a:p>
            <a:pPr lvl="1"/>
            <a:r>
              <a:rPr lang="en-US" dirty="0"/>
              <a:t>There was a part of you that was able just to label the thought instead of being gripped by its content.</a:t>
            </a:r>
          </a:p>
          <a:p>
            <a:endParaRPr lang="en-US" dirty="0"/>
          </a:p>
          <a:p>
            <a:r>
              <a:rPr lang="en-US" b="1" dirty="0"/>
              <a:t>What happened when you noticed a thought?</a:t>
            </a:r>
          </a:p>
          <a:p>
            <a:pPr lvl="1"/>
            <a:r>
              <a:rPr lang="en-US" dirty="0"/>
              <a:t>It left…or burst into another thought…or just dissolved</a:t>
            </a:r>
          </a:p>
          <a:p>
            <a:pPr lvl="1"/>
            <a:r>
              <a:rPr lang="en-US" dirty="0"/>
              <a:t>Thoughts are thought molecules.  There is only  finite amount of energy to hold onto a thought.  When we can build our skill set, we notice that thoughts are not unlike any other message from our sense stores.  We have the capacity to not be gripped our thoughts—especially our less than optimal ones.</a:t>
            </a:r>
          </a:p>
          <a:p>
            <a:endParaRPr lang="en-US" dirty="0"/>
          </a:p>
          <a:p>
            <a:r>
              <a:rPr lang="en-US" b="1" dirty="0"/>
              <a:t>Did you feel relative calm?</a:t>
            </a:r>
          </a:p>
          <a:p>
            <a:pPr lvl="1"/>
            <a:r>
              <a:rPr lang="en-US" dirty="0"/>
              <a:t>Activated the MPFC and </a:t>
            </a:r>
            <a:r>
              <a:rPr lang="en-US" dirty="0" err="1"/>
              <a:t>vagus</a:t>
            </a:r>
            <a:r>
              <a:rPr lang="en-US" dirty="0"/>
              <a:t> nerve.</a:t>
            </a:r>
          </a:p>
          <a:p>
            <a:pPr lvl="1"/>
            <a:endParaRPr lang="en-US" dirty="0"/>
          </a:p>
          <a:p>
            <a:r>
              <a:rPr lang="en-US" b="1" dirty="0"/>
              <a:t>Feelings- There is vs. I am </a:t>
            </a:r>
          </a:p>
          <a:p>
            <a:pPr lvl="1"/>
            <a:r>
              <a:rPr lang="en-US" dirty="0"/>
              <a:t>Similar to our thoughts.  Our feelings are just like any other message from our sense stores.  We have the capacity not to be so gripped by our feelings- our emotional hijacks of fear, anger or indifference.</a:t>
            </a:r>
          </a:p>
          <a:p>
            <a:endParaRPr lang="en-US" b="1" dirty="0"/>
          </a:p>
          <a:p>
            <a:endParaRPr lang="en-US" b="1" dirty="0"/>
          </a:p>
          <a:p>
            <a:endParaRPr lang="en-US" b="1" dirty="0"/>
          </a:p>
          <a:p>
            <a:endParaRPr lang="en-US" dirty="0"/>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30</a:t>
            </a:fld>
            <a:endParaRPr lang="en-CA" dirty="0"/>
          </a:p>
        </p:txBody>
      </p:sp>
      <p:sp>
        <p:nvSpPr>
          <p:cNvPr id="5" name="Footer Placeholder 4">
            <a:extLst>
              <a:ext uri="{FF2B5EF4-FFF2-40B4-BE49-F238E27FC236}">
                <a16:creationId xmlns:a16="http://schemas.microsoft.com/office/drawing/2014/main" id="{432DEEA1-E955-4519-9CD0-CE12D6E71E1D}"/>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23130242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endParaRPr lang="en-US" b="1" dirty="0"/>
          </a:p>
          <a:p>
            <a:r>
              <a:rPr lang="en-US" b="1" dirty="0"/>
              <a:t>Review Slide</a:t>
            </a:r>
          </a:p>
          <a:p>
            <a:endParaRPr lang="en-US" dirty="0"/>
          </a:p>
        </p:txBody>
      </p:sp>
      <p:sp>
        <p:nvSpPr>
          <p:cNvPr id="4" name="Slide Number Placeholder 3"/>
          <p:cNvSpPr>
            <a:spLocks noGrp="1"/>
          </p:cNvSpPr>
          <p:nvPr>
            <p:ph type="sldNum" sz="quarter" idx="10"/>
          </p:nvPr>
        </p:nvSpPr>
        <p:spPr/>
        <p:txBody>
          <a:bodyPr/>
          <a:lstStyle/>
          <a:p>
            <a:fld id="{D86FE9D4-78C8-43A0-BD41-021821486FD7}" type="slidenum">
              <a:rPr lang="en-CA" smtClean="0"/>
              <a:pPr/>
              <a:t>31</a:t>
            </a:fld>
            <a:endParaRPr lang="en-CA" dirty="0"/>
          </a:p>
        </p:txBody>
      </p:sp>
    </p:spTree>
    <p:extLst>
      <p:ext uri="{BB962C8B-B14F-4D97-AF65-F5344CB8AC3E}">
        <p14:creationId xmlns:p14="http://schemas.microsoft.com/office/powerpoint/2010/main" val="1722794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1 minute</a:t>
            </a:r>
          </a:p>
          <a:p>
            <a:r>
              <a:rPr lang="en-US" b="1" dirty="0"/>
              <a:t>Read Slide</a:t>
            </a:r>
          </a:p>
          <a:p>
            <a:endParaRPr lang="en-US" dirty="0"/>
          </a:p>
          <a:p>
            <a:r>
              <a:rPr lang="en-US" b="1" dirty="0"/>
              <a:t>Review 2 Main Pillars of Model</a:t>
            </a:r>
            <a:endParaRPr lang="en-US" dirty="0"/>
          </a:p>
          <a:p>
            <a:r>
              <a:rPr lang="en-US" b="1" dirty="0"/>
              <a:t> </a:t>
            </a:r>
            <a:endParaRPr lang="en-US" dirty="0"/>
          </a:p>
          <a:p>
            <a:r>
              <a:rPr lang="en-US" b="1" u="sng" dirty="0"/>
              <a:t>First Pillar</a:t>
            </a:r>
            <a:endParaRPr lang="en-US" dirty="0"/>
          </a:p>
          <a:p>
            <a:r>
              <a:rPr lang="en-US" dirty="0"/>
              <a:t>Optimal Supports for Wellness (looking deeper to complement and complete best practices).</a:t>
            </a:r>
          </a:p>
          <a:p>
            <a:r>
              <a:rPr lang="en-US" dirty="0"/>
              <a:t> </a:t>
            </a:r>
          </a:p>
          <a:p>
            <a:r>
              <a:rPr lang="en-US" b="1" u="sng" dirty="0"/>
              <a:t>Second Pillar</a:t>
            </a:r>
            <a:endParaRPr lang="en-US" dirty="0"/>
          </a:p>
          <a:p>
            <a:r>
              <a:rPr lang="en-US" dirty="0"/>
              <a:t>Development of the skills of emotional self-regulation, authenticity, compassion and kindness of the supporter </a:t>
            </a:r>
          </a:p>
          <a:p>
            <a:endParaRPr lang="en-US" dirty="0"/>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4</a:t>
            </a:fld>
            <a:endParaRPr lang="en-CA" dirty="0"/>
          </a:p>
        </p:txBody>
      </p:sp>
      <p:sp>
        <p:nvSpPr>
          <p:cNvPr id="5" name="Footer Placeholder 4">
            <a:extLst>
              <a:ext uri="{FF2B5EF4-FFF2-40B4-BE49-F238E27FC236}">
                <a16:creationId xmlns:a16="http://schemas.microsoft.com/office/drawing/2014/main" id="{48C9FBB5-F45A-4292-AAA8-ABC49000244D}"/>
              </a:ext>
            </a:extLst>
          </p:cNvPr>
          <p:cNvSpPr>
            <a:spLocks noGrp="1"/>
          </p:cNvSpPr>
          <p:nvPr>
            <p:ph type="ftr" sz="quarter" idx="4"/>
          </p:nvPr>
        </p:nvSpPr>
        <p:spPr/>
        <p:txBody>
          <a:bodyPr/>
          <a:lstStyle/>
          <a:p>
            <a:r>
              <a:rPr lang="en-US"/>
              <a:t>CCS- 45 min Orientation</a:t>
            </a:r>
            <a:endParaRPr lang="en-CA" dirty="0"/>
          </a:p>
        </p:txBody>
      </p:sp>
    </p:spTree>
    <p:extLst>
      <p:ext uri="{BB962C8B-B14F-4D97-AF65-F5344CB8AC3E}">
        <p14:creationId xmlns:p14="http://schemas.microsoft.com/office/powerpoint/2010/main" val="1388885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6FE9D4-78C8-43A0-BD41-021821486FD7}" type="slidenum">
              <a:rPr lang="en-CA" smtClean="0"/>
              <a:pPr/>
              <a:t>5</a:t>
            </a:fld>
            <a:endParaRPr lang="en-CA" dirty="0"/>
          </a:p>
        </p:txBody>
      </p:sp>
      <p:sp>
        <p:nvSpPr>
          <p:cNvPr id="5" name="Footer Placeholder 4">
            <a:extLst>
              <a:ext uri="{FF2B5EF4-FFF2-40B4-BE49-F238E27FC236}">
                <a16:creationId xmlns:a16="http://schemas.microsoft.com/office/drawing/2014/main" id="{F89DD75C-DCBF-4E9D-865B-06BD9B5E7004}"/>
              </a:ext>
            </a:extLst>
          </p:cNvPr>
          <p:cNvSpPr>
            <a:spLocks noGrp="1"/>
          </p:cNvSpPr>
          <p:nvPr>
            <p:ph type="ftr" sz="quarter" idx="4"/>
          </p:nvPr>
        </p:nvSpPr>
        <p:spPr/>
        <p:txBody>
          <a:bodyPr/>
          <a:lstStyle/>
          <a:p>
            <a:r>
              <a:rPr lang="en-US"/>
              <a:t>CCS- 45 min Orientation</a:t>
            </a:r>
            <a:endParaRPr lang="en-CA" dirty="0"/>
          </a:p>
        </p:txBody>
      </p:sp>
    </p:spTree>
    <p:extLst>
      <p:ext uri="{BB962C8B-B14F-4D97-AF65-F5344CB8AC3E}">
        <p14:creationId xmlns:p14="http://schemas.microsoft.com/office/powerpoint/2010/main" val="2346370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6FE9D4-78C8-43A0-BD41-021821486FD7}"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F5E2A29-3BA0-4854-A93B-EA29AA0F1DFD}"/>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CCS- 45 min Orientation</a:t>
            </a:r>
            <a:endParaRPr kumimoji="0" lang="en-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7025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7</a:t>
            </a:fld>
            <a:endParaRPr lang="en-CA" dirty="0"/>
          </a:p>
        </p:txBody>
      </p:sp>
      <p:sp>
        <p:nvSpPr>
          <p:cNvPr id="5" name="Footer Placeholder 4">
            <a:extLst>
              <a:ext uri="{FF2B5EF4-FFF2-40B4-BE49-F238E27FC236}">
                <a16:creationId xmlns:a16="http://schemas.microsoft.com/office/drawing/2014/main" id="{5436559B-46B8-4A85-81A8-756FA1D91D91}"/>
              </a:ext>
            </a:extLst>
          </p:cNvPr>
          <p:cNvSpPr>
            <a:spLocks noGrp="1"/>
          </p:cNvSpPr>
          <p:nvPr>
            <p:ph type="ftr" sz="quarter" idx="4"/>
          </p:nvPr>
        </p:nvSpPr>
        <p:spPr/>
        <p:txBody>
          <a:bodyPr/>
          <a:lstStyle/>
          <a:p>
            <a:r>
              <a:rPr lang="en-US"/>
              <a:t>CCS- 45 min Orientation</a:t>
            </a:r>
            <a:endParaRPr lang="en-CA" dirty="0"/>
          </a:p>
        </p:txBody>
      </p:sp>
    </p:spTree>
    <p:extLst>
      <p:ext uri="{BB962C8B-B14F-4D97-AF65-F5344CB8AC3E}">
        <p14:creationId xmlns:p14="http://schemas.microsoft.com/office/powerpoint/2010/main" val="852386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3 minutes</a:t>
            </a:r>
          </a:p>
          <a:p>
            <a:endParaRPr lang="en-US" b="1" dirty="0"/>
          </a:p>
          <a:p>
            <a:r>
              <a:rPr lang="en-US" b="1" dirty="0"/>
              <a:t>Review slide</a:t>
            </a:r>
          </a:p>
          <a:p>
            <a:endParaRPr lang="en-US" dirty="0"/>
          </a:p>
          <a:p>
            <a:r>
              <a:rPr lang="en-US" dirty="0" err="1"/>
              <a:t>Kilee</a:t>
            </a:r>
            <a:r>
              <a:rPr lang="en-US" dirty="0"/>
              <a:t> </a:t>
            </a:r>
            <a:r>
              <a:rPr lang="en-US" dirty="0" err="1"/>
              <a:t>Patchell</a:t>
            </a:r>
            <a:r>
              <a:rPr lang="en-US" dirty="0"/>
              <a:t> Evans Institute- London, ON</a:t>
            </a:r>
          </a:p>
          <a:p>
            <a:endParaRPr lang="en-US" dirty="0"/>
          </a:p>
          <a:p>
            <a:r>
              <a:rPr lang="en-US" dirty="0" err="1"/>
              <a:t>McFabe</a:t>
            </a:r>
            <a:r>
              <a:rPr lang="en-US" dirty="0"/>
              <a:t> (2014)- rodents ingest PPA and give birth to pups with top signs of autism</a:t>
            </a:r>
          </a:p>
          <a:p>
            <a:endParaRPr lang="en-US" dirty="0"/>
          </a:p>
          <a:p>
            <a:r>
              <a:rPr lang="en-US" dirty="0"/>
              <a:t>Yong (2016) PPA from stool sample of ASD, autism symptoms became noticeable and then after a while disappeared</a:t>
            </a:r>
          </a:p>
          <a:p>
            <a:endParaRPr lang="en-US" dirty="0"/>
          </a:p>
          <a:p>
            <a:r>
              <a:rPr lang="en-US" dirty="0"/>
              <a:t>PPA in guts of people with ASD are three times stronger- neurotypical we have 3 families, ASD has nine families</a:t>
            </a:r>
          </a:p>
          <a:p>
            <a:endParaRPr lang="en-US" dirty="0"/>
          </a:p>
          <a:p>
            <a:r>
              <a:rPr lang="en-CA" sz="1200" kern="1200" dirty="0">
                <a:solidFill>
                  <a:schemeClr val="tx1"/>
                </a:solidFill>
                <a:effectLst/>
                <a:latin typeface="+mn-lt"/>
                <a:ea typeface="+mn-ea"/>
                <a:cs typeface="+mn-cs"/>
              </a:rPr>
              <a:t>Suggest the Nature of Things Documentary titled </a:t>
            </a:r>
            <a:r>
              <a:rPr lang="en-CA" sz="1200" i="1" kern="1200" dirty="0">
                <a:solidFill>
                  <a:schemeClr val="tx1"/>
                </a:solidFill>
                <a:effectLst/>
                <a:latin typeface="+mn-lt"/>
                <a:ea typeface="+mn-ea"/>
                <a:cs typeface="+mn-cs"/>
              </a:rPr>
              <a:t>The Autism Enigma </a:t>
            </a:r>
            <a:r>
              <a:rPr lang="en-CA" sz="1200" kern="1200" dirty="0">
                <a:solidFill>
                  <a:schemeClr val="tx1"/>
                </a:solidFill>
                <a:effectLst/>
                <a:latin typeface="+mn-lt"/>
                <a:ea typeface="+mn-ea"/>
                <a:cs typeface="+mn-cs"/>
              </a:rPr>
              <a:t>for people to learn more about the work of </a:t>
            </a:r>
            <a:r>
              <a:rPr lang="en-CA" sz="1200" kern="1200" dirty="0" err="1">
                <a:solidFill>
                  <a:schemeClr val="tx1"/>
                </a:solidFill>
                <a:effectLst/>
                <a:latin typeface="+mn-lt"/>
                <a:ea typeface="+mn-ea"/>
                <a:cs typeface="+mn-cs"/>
              </a:rPr>
              <a:t>McFabe</a:t>
            </a:r>
            <a:r>
              <a:rPr lang="en-CA" sz="1200" kern="1200" dirty="0">
                <a:solidFill>
                  <a:schemeClr val="tx1"/>
                </a:solidFill>
                <a:effectLst/>
                <a:latin typeface="+mn-lt"/>
                <a:ea typeface="+mn-ea"/>
                <a:cs typeface="+mn-cs"/>
              </a:rPr>
              <a:t> and the brain gut connection. </a:t>
            </a:r>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8</a:t>
            </a:fld>
            <a:endParaRPr lang="en-CA" dirty="0"/>
          </a:p>
        </p:txBody>
      </p:sp>
      <p:sp>
        <p:nvSpPr>
          <p:cNvPr id="5" name="Footer Placeholder 4">
            <a:extLst>
              <a:ext uri="{FF2B5EF4-FFF2-40B4-BE49-F238E27FC236}">
                <a16:creationId xmlns:a16="http://schemas.microsoft.com/office/drawing/2014/main" id="{BE1BD265-0E0C-4E2C-8FC1-31C1F3918EE4}"/>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653367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1 minute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Read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Discuss the brain-bowel connection and how distressed microbes can lead the biological system into an anxious state. </a:t>
            </a:r>
          </a:p>
          <a:p>
            <a:endParaRPr lang="en-US"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9</a:t>
            </a:fld>
            <a:endParaRPr lang="en-CA" dirty="0"/>
          </a:p>
        </p:txBody>
      </p:sp>
      <p:sp>
        <p:nvSpPr>
          <p:cNvPr id="5" name="Footer Placeholder 4">
            <a:extLst>
              <a:ext uri="{FF2B5EF4-FFF2-40B4-BE49-F238E27FC236}">
                <a16:creationId xmlns:a16="http://schemas.microsoft.com/office/drawing/2014/main" id="{397EBAEE-D804-49E3-989D-A4DDAD4F49AC}"/>
              </a:ext>
            </a:extLst>
          </p:cNvPr>
          <p:cNvSpPr>
            <a:spLocks noGrp="1"/>
          </p:cNvSpPr>
          <p:nvPr>
            <p:ph type="ftr" sz="quarter" idx="4"/>
          </p:nvPr>
        </p:nvSpPr>
        <p:spPr/>
        <p:txBody>
          <a:bodyPr/>
          <a:lstStyle/>
          <a:p>
            <a:r>
              <a:rPr lang="en-CA"/>
              <a:t>CCS 3.5 hr Overview</a:t>
            </a:r>
            <a:endParaRPr lang="en-CA" dirty="0"/>
          </a:p>
        </p:txBody>
      </p:sp>
    </p:spTree>
    <p:extLst>
      <p:ext uri="{BB962C8B-B14F-4D97-AF65-F5344CB8AC3E}">
        <p14:creationId xmlns:p14="http://schemas.microsoft.com/office/powerpoint/2010/main" val="1166405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8097B14B-72BF-4AA6-AA29-CDE39E8AF9CF}" type="datetime1">
              <a:rPr lang="en-CA" smtClean="0">
                <a:solidFill>
                  <a:prstClr val="black">
                    <a:tint val="75000"/>
                  </a:prstClr>
                </a:solidFill>
              </a:rPr>
              <a:pPr/>
              <a:t>2020-01-10</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57586C6-3EC2-44CF-8171-DF3B5C5D5155}" type="datetime1">
              <a:rPr lang="en-CA" smtClean="0">
                <a:solidFill>
                  <a:prstClr val="black">
                    <a:tint val="75000"/>
                  </a:prstClr>
                </a:solidFill>
              </a:rPr>
              <a:pPr/>
              <a:t>2020-01-10</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57"/>
            <a:ext cx="36576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12800" y="274657"/>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16CEA42-6B1E-4EFF-AE60-7E34BBFD1CC6}" type="datetime1">
              <a:rPr lang="en-CA" smtClean="0">
                <a:solidFill>
                  <a:prstClr val="black">
                    <a:tint val="75000"/>
                  </a:prstClr>
                </a:solidFill>
              </a:rPr>
              <a:pPr/>
              <a:t>2020-01-10</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66452F0-D99F-484D-89B7-A015BA44EE9B}" type="datetime1">
              <a:rPr lang="en-CA" smtClean="0">
                <a:solidFill>
                  <a:prstClr val="black">
                    <a:tint val="75000"/>
                  </a:prstClr>
                </a:solidFill>
              </a:rPr>
              <a:pPr/>
              <a:t>2020-01-10</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9"/>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9660C7-B91C-41CD-92AE-3E427BBDE244}" type="datetime1">
              <a:rPr lang="en-CA" smtClean="0">
                <a:solidFill>
                  <a:prstClr val="black">
                    <a:tint val="75000"/>
                  </a:prstClr>
                </a:solidFill>
              </a:rPr>
              <a:pPr/>
              <a:t>2020-01-10</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5434096-780F-4ED3-BA7E-A53F4BFB233E}" type="datetime1">
              <a:rPr lang="en-CA" smtClean="0">
                <a:solidFill>
                  <a:prstClr val="black">
                    <a:tint val="75000"/>
                  </a:prstClr>
                </a:solidFill>
              </a:rPr>
              <a:pPr/>
              <a:t>2020-01-10</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8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29EC850E-D75F-45D6-868C-63566764EC6E}" type="datetime1">
              <a:rPr lang="en-CA" smtClean="0">
                <a:solidFill>
                  <a:prstClr val="black">
                    <a:tint val="75000"/>
                  </a:prstClr>
                </a:solidFill>
              </a:rPr>
              <a:pPr/>
              <a:t>2020-01-10</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B6E8ABB-F933-432D-A246-D4A38A400B92}" type="datetime1">
              <a:rPr lang="en-CA" smtClean="0">
                <a:solidFill>
                  <a:prstClr val="black">
                    <a:tint val="75000"/>
                  </a:prstClr>
                </a:solidFill>
              </a:rPr>
              <a:pPr/>
              <a:t>2020-01-10</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63CAE-EB99-42ED-87C8-F3D228F5DDFE}" type="datetime1">
              <a:rPr lang="en-CA" smtClean="0">
                <a:solidFill>
                  <a:prstClr val="black">
                    <a:tint val="75000"/>
                  </a:prstClr>
                </a:solidFill>
              </a:rPr>
              <a:pPr/>
              <a:t>2020-01-10</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6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6D7F75-E04E-459F-A229-8D4ACBD0C1CE}" type="datetime1">
              <a:rPr lang="en-CA" smtClean="0">
                <a:solidFill>
                  <a:prstClr val="black">
                    <a:tint val="75000"/>
                  </a:prstClr>
                </a:solidFill>
              </a:rPr>
              <a:pPr/>
              <a:t>2020-01-10</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0D5AD6-A7F6-4712-8823-4325A6947720}" type="datetime1">
              <a:rPr lang="en-CA" smtClean="0">
                <a:solidFill>
                  <a:prstClr val="black">
                    <a:tint val="75000"/>
                  </a:prstClr>
                </a:solidFill>
              </a:rPr>
              <a:pPr/>
              <a:t>2020-01-10</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600" y="635636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AB7A2-82E3-4774-9441-46B2444AA7E8}" type="datetime1">
              <a:rPr lang="en-CA" smtClean="0">
                <a:solidFill>
                  <a:prstClr val="black">
                    <a:tint val="75000"/>
                  </a:prstClr>
                </a:solidFill>
              </a:rPr>
              <a:pPr/>
              <a:t>2020-01-10</a:t>
            </a:fld>
            <a:endParaRPr lang="en-CA" dirty="0">
              <a:solidFill>
                <a:prstClr val="black">
                  <a:tint val="75000"/>
                </a:prstClr>
              </a:solidFill>
            </a:endParaRPr>
          </a:p>
        </p:txBody>
      </p:sp>
      <p:sp>
        <p:nvSpPr>
          <p:cNvPr id="5" name="Footer Placeholder 4"/>
          <p:cNvSpPr>
            <a:spLocks noGrp="1"/>
          </p:cNvSpPr>
          <p:nvPr>
            <p:ph type="ftr" sz="quarter" idx="3"/>
          </p:nvPr>
        </p:nvSpPr>
        <p:spPr>
          <a:xfrm>
            <a:off x="4165600" y="635636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8737600" y="635636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solidFill>
                  <a:prstClr val="black">
                    <a:tint val="75000"/>
                  </a:prstClr>
                </a:solidFill>
              </a:rPr>
              <a:pPr/>
              <a:t>‹#›</a:t>
            </a:fld>
            <a:endParaRPr lang="en-CA"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gif"/></Relationships>
</file>

<file path=ppt/slides/_rels/slide1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image" Target="../media/image6.gif"/></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hyperlink" Target="http://www.centreforconsciouscare.ca/"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1.gi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gi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gif"/></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rgbClr val="FFC000"/>
              </a:solidFill>
            </a:endParaRPr>
          </a:p>
        </p:txBody>
      </p:sp>
      <p:sp>
        <p:nvSpPr>
          <p:cNvPr id="7" name="TextBox 4"/>
          <p:cNvSpPr txBox="1"/>
          <p:nvPr/>
        </p:nvSpPr>
        <p:spPr>
          <a:xfrm>
            <a:off x="474125" y="3063002"/>
            <a:ext cx="11541967" cy="27392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b="1" dirty="0">
                <a:solidFill>
                  <a:srgbClr val="9A4E15"/>
                </a:solidFill>
                <a:latin typeface="Tw Cen MT" pitchFamily="34" charset="0"/>
              </a:rPr>
              <a:t>  </a:t>
            </a:r>
            <a:r>
              <a:rPr lang="en-CA" sz="3600" b="1" dirty="0">
                <a:solidFill>
                  <a:srgbClr val="9A4E15"/>
                </a:solidFill>
                <a:latin typeface="Tw Cen MT Condensed Extra Bold" panose="020B0803020202020204" pitchFamily="34" charset="0"/>
              </a:rPr>
              <a:t>Conscious Care and Support </a:t>
            </a:r>
            <a:endParaRPr lang="en-CA" sz="3600" b="1" dirty="0">
              <a:solidFill>
                <a:srgbClr val="9A4E15"/>
              </a:solidFill>
              <a:latin typeface="Tw Cen MT" pitchFamily="34" charset="0"/>
            </a:endParaRPr>
          </a:p>
          <a:p>
            <a:pPr algn="ctr"/>
            <a:r>
              <a:rPr lang="en-CA" sz="3200" b="1" i="1" dirty="0">
                <a:solidFill>
                  <a:srgbClr val="C3AD05"/>
                </a:solidFill>
                <a:latin typeface="Tw Cen MT Condensed Extra Bold" panose="020B0803020202020204" pitchFamily="34" charset="0"/>
              </a:rPr>
              <a:t>Developing </a:t>
            </a:r>
            <a:r>
              <a:rPr lang="en-CA" sz="3200" b="1" dirty="0">
                <a:solidFill>
                  <a:srgbClr val="C3AD05"/>
                </a:solidFill>
                <a:latin typeface="Tw Cen MT Condensed Extra Bold" panose="020B0803020202020204" pitchFamily="34" charset="0"/>
              </a:rPr>
              <a:t> </a:t>
            </a:r>
          </a:p>
          <a:p>
            <a:pPr algn="ctr"/>
            <a:r>
              <a:rPr lang="en-CA" sz="3600" b="1" dirty="0">
                <a:solidFill>
                  <a:srgbClr val="797805"/>
                </a:solidFill>
                <a:latin typeface="Tw Cen MT Condensed Extra Bold" panose="020B0803020202020204" pitchFamily="34" charset="0"/>
              </a:rPr>
              <a:t>Emotionally Self-Regulated &amp; Kind Supporters</a:t>
            </a:r>
          </a:p>
          <a:p>
            <a:pPr algn="ctr"/>
            <a:r>
              <a:rPr lang="en-CA" sz="3200" b="1" i="1" dirty="0">
                <a:solidFill>
                  <a:srgbClr val="C3AD05"/>
                </a:solidFill>
                <a:latin typeface="Tw Cen MT Condensed Extra Bold" panose="020B0803020202020204" pitchFamily="34" charset="0"/>
              </a:rPr>
              <a:t>Facilitating</a:t>
            </a:r>
          </a:p>
          <a:p>
            <a:pPr algn="ctr"/>
            <a:r>
              <a:rPr lang="en-CA" sz="3600" b="1" dirty="0">
                <a:solidFill>
                  <a:srgbClr val="797805"/>
                </a:solidFill>
                <a:latin typeface="Tw Cen MT Condensed Extra Bold" panose="020B0803020202020204" pitchFamily="34" charset="0"/>
              </a:rPr>
              <a:t>Comprehensive Biomedical Support &amp; Treatment</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4784" y="509515"/>
            <a:ext cx="4702629" cy="2530869"/>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472749"/>
            <a:ext cx="1500872" cy="1116155"/>
          </a:xfrm>
          <a:prstGeom prst="rect">
            <a:avLst/>
          </a:prstGeom>
        </p:spPr>
      </p:pic>
      <p:sp>
        <p:nvSpPr>
          <p:cNvPr id="8" name="TextBox 7"/>
          <p:cNvSpPr txBox="1"/>
          <p:nvPr/>
        </p:nvSpPr>
        <p:spPr>
          <a:xfrm>
            <a:off x="4012239" y="5975055"/>
            <a:ext cx="4076700" cy="369332"/>
          </a:xfrm>
          <a:prstGeom prst="rect">
            <a:avLst/>
          </a:prstGeom>
          <a:noFill/>
        </p:spPr>
        <p:txBody>
          <a:bodyPr wrap="square" rtlCol="0">
            <a:spAutoFit/>
          </a:bodyPr>
          <a:lstStyle/>
          <a:p>
            <a:pPr algn="ctr"/>
            <a:r>
              <a:rPr lang="en-CA" b="1" dirty="0">
                <a:solidFill>
                  <a:srgbClr val="797805"/>
                </a:solidFill>
                <a:latin typeface="Arial" panose="020B0604020202020204" pitchFamily="34" charset="0"/>
                <a:cs typeface="Arial" panose="020B0604020202020204" pitchFamily="34" charset="0"/>
              </a:rPr>
              <a:t>Orientation</a:t>
            </a:r>
          </a:p>
        </p:txBody>
      </p:sp>
    </p:spTree>
    <p:extLst>
      <p:ext uri="{BB962C8B-B14F-4D97-AF65-F5344CB8AC3E}">
        <p14:creationId xmlns:p14="http://schemas.microsoft.com/office/powerpoint/2010/main" val="4037608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892C71-3AFF-45A5-BBC3-CDD7EA30691B}"/>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Rectangle 13"/>
          <p:cNvSpPr/>
          <p:nvPr/>
        </p:nvSpPr>
        <p:spPr>
          <a:xfrm>
            <a:off x="1919289" y="425345"/>
            <a:ext cx="8353426" cy="1200329"/>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r>
              <a:rPr lang="en-US" sz="3600" b="1" dirty="0"/>
              <a:t>CCS GI and Bowel Management and Holistic Treatments</a:t>
            </a:r>
            <a:endParaRPr lang="en-CA" sz="3600" b="1" dirty="0"/>
          </a:p>
        </p:txBody>
      </p:sp>
      <p:sp>
        <p:nvSpPr>
          <p:cNvPr id="34" name="TextBox 33"/>
          <p:cNvSpPr txBox="1"/>
          <p:nvPr/>
        </p:nvSpPr>
        <p:spPr>
          <a:xfrm>
            <a:off x="90901" y="3157275"/>
            <a:ext cx="3867685" cy="400110"/>
          </a:xfrm>
          <a:prstGeom prst="rect">
            <a:avLst/>
          </a:prstGeom>
          <a:noFill/>
        </p:spPr>
        <p:txBody>
          <a:bodyPr wrap="square" rtlCol="0">
            <a:spAutoFit/>
          </a:bodyPr>
          <a:lstStyle/>
          <a:p>
            <a:pPr marL="228600" indent="-228600">
              <a:buFont typeface="+mj-lt"/>
              <a:buAutoNum type="arabicPeriod" startAt="3"/>
            </a:pPr>
            <a:endParaRPr lang="en-CA" sz="1000" dirty="0">
              <a:latin typeface="Arial Narrow" panose="020B0606020202030204" pitchFamily="34" charset="0"/>
            </a:endParaRPr>
          </a:p>
          <a:p>
            <a:pPr marL="228600" indent="-228600">
              <a:buFont typeface="+mj-lt"/>
              <a:buAutoNum type="arabicPeriod" startAt="3"/>
            </a:pPr>
            <a:endParaRPr lang="en-CA" sz="1000" dirty="0">
              <a:latin typeface="Arial Narrow" panose="020B0606020202030204" pitchFamily="34" charset="0"/>
            </a:endParaRPr>
          </a:p>
        </p:txBody>
      </p:sp>
      <p:sp>
        <p:nvSpPr>
          <p:cNvPr id="38" name="TextBox 37"/>
          <p:cNvSpPr txBox="1"/>
          <p:nvPr/>
        </p:nvSpPr>
        <p:spPr>
          <a:xfrm>
            <a:off x="1193369" y="2093458"/>
            <a:ext cx="10652436" cy="3046988"/>
          </a:xfrm>
          <a:prstGeom prst="rect">
            <a:avLst/>
          </a:prstGeom>
          <a:noFill/>
        </p:spPr>
        <p:txBody>
          <a:bodyPr wrap="square" rtlCol="0">
            <a:spAutoFit/>
          </a:bodyPr>
          <a:lstStyle/>
          <a:p>
            <a:r>
              <a:rPr lang="en-CA" sz="2400" dirty="0"/>
              <a:t>Engage a qualified holistic GI specialist, e.g. qualified and </a:t>
            </a:r>
            <a:r>
              <a:rPr lang="en-CA" sz="2400" u="sng" dirty="0"/>
              <a:t>available</a:t>
            </a:r>
            <a:r>
              <a:rPr lang="en-CA" sz="2400" dirty="0"/>
              <a:t> MD, ND or nutritionist who will, for example:</a:t>
            </a:r>
          </a:p>
          <a:p>
            <a:endParaRPr lang="en-CA" sz="2400" dirty="0"/>
          </a:p>
          <a:p>
            <a:pPr marL="457200" indent="-457200">
              <a:buFont typeface="+mj-lt"/>
              <a:buAutoNum type="arabicPeriod"/>
            </a:pPr>
            <a:r>
              <a:rPr lang="en-CA" sz="2400" dirty="0"/>
              <a:t>Complete a comprehensive biomedical assessment e.g. Organic Acid Test</a:t>
            </a:r>
          </a:p>
          <a:p>
            <a:pPr marL="457200" indent="-457200">
              <a:buFont typeface="+mj-lt"/>
              <a:buAutoNum type="arabicPeriod"/>
            </a:pPr>
            <a:r>
              <a:rPr lang="en-CA" sz="2400" dirty="0"/>
              <a:t>Remove food toxins/allergens and metals</a:t>
            </a:r>
          </a:p>
          <a:p>
            <a:pPr marL="457200" indent="-457200">
              <a:buFont typeface="+mj-lt"/>
              <a:buAutoNum type="arabicPeriod"/>
            </a:pPr>
            <a:r>
              <a:rPr lang="en-CA" sz="2400" dirty="0"/>
              <a:t>Balance minerals, vitamins and neurotransmitters </a:t>
            </a:r>
          </a:p>
          <a:p>
            <a:pPr marL="457200" indent="-457200">
              <a:buFont typeface="+mj-lt"/>
              <a:buAutoNum type="arabicPeriod"/>
            </a:pPr>
            <a:r>
              <a:rPr lang="en-CA" sz="2400" dirty="0"/>
              <a:t>Implement holistic bowel management</a:t>
            </a:r>
          </a:p>
          <a:p>
            <a:pPr marL="457200" indent="-457200">
              <a:buFont typeface="+mj-lt"/>
              <a:buAutoNum type="arabicPeriod"/>
            </a:pPr>
            <a:r>
              <a:rPr lang="en-CA" sz="2400" dirty="0"/>
              <a:t>Optimize nutrition</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115" y="5219033"/>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10</a:t>
            </a:fld>
            <a:endParaRPr lang="en-CA" sz="1600" dirty="0">
              <a:solidFill>
                <a:prstClr val="black">
                  <a:tint val="75000"/>
                </a:prstClr>
              </a:solidFill>
            </a:endParaRPr>
          </a:p>
        </p:txBody>
      </p:sp>
    </p:spTree>
    <p:extLst>
      <p:ext uri="{BB962C8B-B14F-4D97-AF65-F5344CB8AC3E}">
        <p14:creationId xmlns:p14="http://schemas.microsoft.com/office/powerpoint/2010/main" val="1385475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458446-FA7A-4220-9CEF-D9549ECB9D94}"/>
              </a:ext>
            </a:extLst>
          </p:cNvPr>
          <p:cNvPicPr>
            <a:picLocks noChangeAspect="1"/>
          </p:cNvPicPr>
          <p:nvPr/>
        </p:nvPicPr>
        <p:blipFill>
          <a:blip r:embed="rId3"/>
          <a:stretch>
            <a:fillRect/>
          </a:stretch>
        </p:blipFill>
        <p:spPr>
          <a:xfrm>
            <a:off x="0" y="0"/>
            <a:ext cx="12192000" cy="6857999"/>
          </a:xfrm>
          <a:prstGeom prst="rect">
            <a:avLst/>
          </a:prstGeom>
        </p:spPr>
      </p:pic>
      <p:pic>
        <p:nvPicPr>
          <p:cNvPr id="8" name="Picture 7"/>
          <p:cNvPicPr/>
          <p:nvPr/>
        </p:nvPicPr>
        <p:blipFill rotWithShape="1">
          <a:blip r:embed="rId4"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3"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18" name="Text Box 13"/>
          <p:cNvSpPr txBox="1"/>
          <p:nvPr/>
        </p:nvSpPr>
        <p:spPr>
          <a:xfrm>
            <a:off x="676822" y="1527136"/>
            <a:ext cx="4699004" cy="2068195"/>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effectLst/>
                <a:latin typeface="Arial Black"/>
                <a:ea typeface="Calibri"/>
                <a:cs typeface="Calibri"/>
              </a:rPr>
              <a:t>Toward A More Complete Understanding</a:t>
            </a:r>
            <a:br>
              <a:rPr lang="en-US" sz="2400" b="1" dirty="0">
                <a:effectLst/>
                <a:latin typeface="Univers 47 CondensedLight"/>
                <a:ea typeface="Calibri"/>
                <a:cs typeface="Calibri"/>
              </a:rPr>
            </a:br>
            <a:r>
              <a:rPr lang="en-US" sz="2400" b="1" dirty="0">
                <a:solidFill>
                  <a:srgbClr val="9A4E15"/>
                </a:solidFill>
                <a:effectLst/>
                <a:latin typeface="Univers 47 CondensedLight"/>
                <a:ea typeface="Calibri"/>
                <a:cs typeface="Calibri"/>
              </a:rPr>
              <a:t>of the Hierarchy of Special Needs to Facilitate Optimal Well-being</a:t>
            </a:r>
            <a:endParaRPr lang="en-CA" sz="2400" dirty="0">
              <a:effectLst/>
              <a:latin typeface="Times New Roman"/>
              <a:ea typeface="Calibri"/>
            </a:endParaRPr>
          </a:p>
        </p:txBody>
      </p:sp>
      <p:sp>
        <p:nvSpPr>
          <p:cNvPr id="14" name="Slide Number Placeholder 13"/>
          <p:cNvSpPr>
            <a:spLocks noGrp="1"/>
          </p:cNvSpPr>
          <p:nvPr>
            <p:ph type="sldNum" sz="quarter" idx="12"/>
          </p:nvPr>
        </p:nvSpPr>
        <p:spPr/>
        <p:txBody>
          <a:bodyPr/>
          <a:lstStyle/>
          <a:p>
            <a:fld id="{AFE74BE6-3F01-4C25-9B60-2EB5994FEE56}" type="slidenum">
              <a:rPr lang="en-CA" smtClean="0">
                <a:solidFill>
                  <a:prstClr val="black">
                    <a:tint val="75000"/>
                  </a:prstClr>
                </a:solidFill>
              </a:rPr>
              <a:pPr/>
              <a:t>11</a:t>
            </a:fld>
            <a:endParaRPr lang="en-CA" dirty="0">
              <a:solidFill>
                <a:prstClr val="black">
                  <a:tint val="75000"/>
                </a:prstClr>
              </a:solidFill>
            </a:endParaRPr>
          </a:p>
        </p:txBody>
      </p:sp>
    </p:spTree>
    <p:extLst>
      <p:ext uri="{BB962C8B-B14F-4D97-AF65-F5344CB8AC3E}">
        <p14:creationId xmlns:p14="http://schemas.microsoft.com/office/powerpoint/2010/main" val="2632010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118548-E42C-4FBF-90E6-30B29A4B9C12}"/>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0" name="TextBox 9"/>
          <p:cNvSpPr txBox="1"/>
          <p:nvPr/>
        </p:nvSpPr>
        <p:spPr>
          <a:xfrm>
            <a:off x="642551" y="185780"/>
            <a:ext cx="11055179" cy="1815882"/>
          </a:xfrm>
          <a:prstGeom prst="rect">
            <a:avLst/>
          </a:prstGeom>
          <a:noFill/>
        </p:spPr>
        <p:txBody>
          <a:bodyPr wrap="square" rtlCol="0">
            <a:spAutoFit/>
          </a:bodyPr>
          <a:lstStyle/>
          <a:p>
            <a:pPr algn="ctr"/>
            <a:r>
              <a:rPr lang="en-CA" sz="2400" b="1" dirty="0">
                <a:latin typeface="Arial Black" panose="020B0A04020102020204" pitchFamily="34" charset="0"/>
              </a:rPr>
              <a:t>Brain Coherence </a:t>
            </a:r>
            <a:br>
              <a:rPr lang="en-CA" sz="2800" b="1" dirty="0"/>
            </a:br>
            <a:r>
              <a:rPr lang="en-CA" sz="2400" b="1" dirty="0"/>
              <a:t>i.e. Many Parts of the Brian ‘Talking’ to Each Other</a:t>
            </a:r>
          </a:p>
          <a:p>
            <a:pPr algn="ctr"/>
            <a:endParaRPr lang="en-CA" sz="3000" dirty="0">
              <a:latin typeface="Arial Black" panose="020B0A04020102020204" pitchFamily="34" charset="0"/>
            </a:endParaRPr>
          </a:p>
          <a:p>
            <a:pPr algn="ctr"/>
            <a:endParaRPr lang="en-CA" sz="3000" dirty="0">
              <a:latin typeface="Arial Black" panose="020B0A04020102020204"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4903" y="3652255"/>
            <a:ext cx="4766842" cy="2949016"/>
          </a:xfrm>
          <a:prstGeom prst="rect">
            <a:avLst/>
          </a:prstGeom>
        </p:spPr>
      </p:pic>
      <p:sp>
        <p:nvSpPr>
          <p:cNvPr id="13" name="TextBox 12"/>
          <p:cNvSpPr txBox="1"/>
          <p:nvPr/>
        </p:nvSpPr>
        <p:spPr>
          <a:xfrm>
            <a:off x="1313628" y="1093721"/>
            <a:ext cx="10235821" cy="2831544"/>
          </a:xfrm>
          <a:prstGeom prst="rect">
            <a:avLst/>
          </a:prstGeom>
          <a:noFill/>
        </p:spPr>
        <p:txBody>
          <a:bodyPr wrap="square" rtlCol="0">
            <a:spAutoFit/>
          </a:bodyPr>
          <a:lstStyle/>
          <a:p>
            <a:r>
              <a:rPr lang="en-CA" sz="2000" b="1" i="1" dirty="0"/>
              <a:t>“Like you, I need to be able to understand and process information”.   </a:t>
            </a:r>
            <a:r>
              <a:rPr lang="en-CA" sz="2000" b="1" dirty="0"/>
              <a:t>This requires optimal Brain Functioning e.g. </a:t>
            </a:r>
          </a:p>
          <a:p>
            <a:pPr lvl="4" algn="just">
              <a:buFont typeface="Wingdings" pitchFamily="2" charset="2"/>
              <a:buChar char="§"/>
            </a:pPr>
            <a:r>
              <a:rPr lang="en-CA" sz="2000" b="1" dirty="0"/>
              <a:t>    neurogenesis (new neurons)</a:t>
            </a:r>
          </a:p>
          <a:p>
            <a:pPr lvl="4" algn="just">
              <a:buFont typeface="Wingdings" pitchFamily="2" charset="2"/>
              <a:buChar char="§"/>
            </a:pPr>
            <a:r>
              <a:rPr lang="en-CA" sz="2000" b="1" dirty="0"/>
              <a:t>    neuroplasticity (more complete neuro networks)</a:t>
            </a:r>
          </a:p>
          <a:p>
            <a:pPr lvl="4" algn="just">
              <a:buFont typeface="Wingdings" pitchFamily="2" charset="2"/>
              <a:buChar char="§"/>
            </a:pPr>
            <a:r>
              <a:rPr lang="en-CA" sz="2000" b="1" dirty="0"/>
              <a:t>    neuro electrical stimulation (brain firing)</a:t>
            </a:r>
          </a:p>
          <a:p>
            <a:pPr lvl="4" algn="just">
              <a:buFont typeface="Wingdings" pitchFamily="2" charset="2"/>
              <a:buChar char="§"/>
            </a:pPr>
            <a:r>
              <a:rPr lang="en-CA" sz="2000" b="1" dirty="0"/>
              <a:t>    neurochemicals production (endorphins, dopamine, serotonin, </a:t>
            </a:r>
            <a:r>
              <a:rPr lang="en-CA" sz="2000" b="1" dirty="0" err="1"/>
              <a:t>oxytocin</a:t>
            </a:r>
            <a:r>
              <a:rPr lang="en-CA" sz="2000" b="1" dirty="0"/>
              <a:t>)</a:t>
            </a:r>
          </a:p>
          <a:p>
            <a:pPr lvl="4" algn="just">
              <a:buFont typeface="Wingdings" pitchFamily="2" charset="2"/>
              <a:buChar char="§"/>
            </a:pPr>
            <a:r>
              <a:rPr lang="en-CA" sz="2000" b="1" dirty="0"/>
              <a:t>    Hertz e.g. Beta, Alpha, Theta, Delta</a:t>
            </a:r>
          </a:p>
          <a:p>
            <a:pPr algn="just"/>
            <a:endParaRPr lang="en-CA" sz="2000" dirty="0"/>
          </a:p>
          <a:p>
            <a:pPr algn="just"/>
            <a:endParaRPr lang="en-CA" dirty="0"/>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9010" y="5155235"/>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12</a:t>
            </a:fld>
            <a:endParaRPr lang="en-CA" sz="1600" dirty="0">
              <a:solidFill>
                <a:prstClr val="black">
                  <a:tint val="75000"/>
                </a:prstClr>
              </a:solidFill>
            </a:endParaRPr>
          </a:p>
        </p:txBody>
      </p:sp>
    </p:spTree>
    <p:extLst>
      <p:ext uri="{BB962C8B-B14F-4D97-AF65-F5344CB8AC3E}">
        <p14:creationId xmlns:p14="http://schemas.microsoft.com/office/powerpoint/2010/main" val="251100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E81D53-6E4B-4B7E-9381-9C3EAB8B134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c</a:t>
            </a:r>
            <a:endParaRPr lang="en-CA" dirty="0"/>
          </a:p>
        </p:txBody>
      </p:sp>
      <p:sp>
        <p:nvSpPr>
          <p:cNvPr id="3" name="Rectangle 2"/>
          <p:cNvSpPr/>
          <p:nvPr/>
        </p:nvSpPr>
        <p:spPr>
          <a:xfrm>
            <a:off x="1638301" y="425344"/>
            <a:ext cx="9210676" cy="1200329"/>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r>
              <a:rPr lang="en-US" sz="3600" b="1" dirty="0"/>
              <a:t>CCS Brain Coherence, Balancing &amp; Inflammation Regulating Interventions</a:t>
            </a:r>
            <a:endParaRPr lang="en-CA" sz="3600" b="1" dirty="0"/>
          </a:p>
        </p:txBody>
      </p:sp>
      <p:sp>
        <p:nvSpPr>
          <p:cNvPr id="5" name="TextBox 4"/>
          <p:cNvSpPr txBox="1"/>
          <p:nvPr/>
        </p:nvSpPr>
        <p:spPr>
          <a:xfrm>
            <a:off x="1115878" y="1852316"/>
            <a:ext cx="10904640" cy="4647426"/>
          </a:xfrm>
          <a:prstGeom prst="rect">
            <a:avLst/>
          </a:prstGeom>
          <a:noFill/>
        </p:spPr>
        <p:txBody>
          <a:bodyPr wrap="square" rtlCol="0">
            <a:spAutoFit/>
          </a:bodyPr>
          <a:lstStyle/>
          <a:p>
            <a:pPr marL="457200" indent="-457200">
              <a:buAutoNum type="arabicPeriod"/>
            </a:pPr>
            <a:r>
              <a:rPr lang="en-CA" sz="2400" b="1" dirty="0"/>
              <a:t>Connect with a biomedical practitioner to address:</a:t>
            </a:r>
          </a:p>
          <a:p>
            <a:pPr marL="914400" lvl="1" indent="-457200">
              <a:buFont typeface="+mj-lt"/>
              <a:buAutoNum type="arabicParenR"/>
            </a:pPr>
            <a:r>
              <a:rPr lang="en-CA" sz="2400" dirty="0"/>
              <a:t>Enhance essential brain calming elements   </a:t>
            </a:r>
            <a:r>
              <a:rPr lang="en-CA" sz="2000" dirty="0"/>
              <a:t>e.g. GABA, Serotonin, PPA</a:t>
            </a:r>
          </a:p>
          <a:p>
            <a:pPr marL="914400" lvl="1" indent="-457200">
              <a:buFont typeface="+mj-lt"/>
              <a:buAutoNum type="arabicParenR" startAt="2"/>
            </a:pPr>
            <a:r>
              <a:rPr lang="en-CA" sz="2400" dirty="0"/>
              <a:t>Balance anxiety producing vitamins and minerals   </a:t>
            </a:r>
            <a:r>
              <a:rPr lang="en-CA" sz="2000" dirty="0"/>
              <a:t>e.g. Magnesium, Vitamin B6, B12</a:t>
            </a:r>
            <a:endParaRPr lang="en-CA" sz="2400" dirty="0"/>
          </a:p>
          <a:p>
            <a:pPr marL="914400" lvl="1" indent="-457200">
              <a:buFont typeface="+mj-lt"/>
              <a:buAutoNum type="arabicParenR" startAt="2"/>
            </a:pPr>
            <a:r>
              <a:rPr lang="en-CA" sz="2400" dirty="0"/>
              <a:t>Maintain adequate glutathione levels to prevent brain inflammation </a:t>
            </a:r>
            <a:r>
              <a:rPr lang="en-CA" sz="2000" dirty="0"/>
              <a:t>e.g. NAC</a:t>
            </a:r>
          </a:p>
          <a:p>
            <a:pPr marL="914400" lvl="1" indent="-457200">
              <a:buFont typeface="+mj-lt"/>
              <a:buAutoNum type="arabicParenR" startAt="4"/>
            </a:pPr>
            <a:r>
              <a:rPr lang="en-CA" sz="2400" dirty="0"/>
              <a:t>Optimal Nutrition</a:t>
            </a:r>
          </a:p>
          <a:p>
            <a:pPr marL="914400" lvl="1" indent="-457200">
              <a:buFont typeface="+mj-lt"/>
              <a:buAutoNum type="arabicParenR" startAt="4"/>
            </a:pPr>
            <a:endParaRPr lang="en-CA" sz="2000" dirty="0"/>
          </a:p>
          <a:p>
            <a:pPr marL="457200" indent="-457200">
              <a:buAutoNum type="arabicPeriod"/>
            </a:pPr>
            <a:r>
              <a:rPr lang="en-CA" sz="2400" b="1" dirty="0"/>
              <a:t>Cerebellum Activation</a:t>
            </a:r>
            <a:r>
              <a:rPr lang="en-CA" sz="2400" dirty="0"/>
              <a:t>  </a:t>
            </a:r>
            <a:r>
              <a:rPr lang="en-CA" sz="2000" dirty="0"/>
              <a:t>e.g. 20 minutes of bouncing and balancing</a:t>
            </a:r>
          </a:p>
          <a:p>
            <a:pPr marL="457200" indent="-457200">
              <a:buAutoNum type="arabicPeriod"/>
            </a:pPr>
            <a:endParaRPr lang="en-CA" sz="1600" dirty="0"/>
          </a:p>
          <a:p>
            <a:pPr marL="457200" indent="-457200">
              <a:lnSpc>
                <a:spcPct val="150000"/>
              </a:lnSpc>
              <a:buFont typeface="+mj-lt"/>
              <a:buAutoNum type="arabicPeriod"/>
            </a:pPr>
            <a:r>
              <a:rPr lang="en-CA" sz="2400" b="1" dirty="0"/>
              <a:t>Keep the Mitochondria Cell System Healthy:</a:t>
            </a:r>
          </a:p>
          <a:p>
            <a:pPr marL="914400" lvl="1" indent="-457200">
              <a:buFont typeface="Arial" pitchFamily="34" charset="0"/>
              <a:buChar char="•"/>
            </a:pPr>
            <a:r>
              <a:rPr lang="en-CA" sz="2400" dirty="0"/>
              <a:t>Mitochondria are known as the powerhouse of each cell</a:t>
            </a:r>
          </a:p>
          <a:p>
            <a:pPr marL="914400" lvl="1" indent="-457200">
              <a:buFont typeface="Arial" pitchFamily="34" charset="0"/>
              <a:buChar char="•"/>
            </a:pPr>
            <a:r>
              <a:rPr lang="en-CA" sz="2400" dirty="0"/>
              <a:t>They give cells their energy to do their work such as maintaining </a:t>
            </a:r>
          </a:p>
          <a:p>
            <a:pPr lvl="1"/>
            <a:r>
              <a:rPr lang="en-CA" sz="2400" dirty="0"/>
              <a:t>	healthy brain functioning</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9645" y="5208399"/>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13</a:t>
            </a:fld>
            <a:endParaRPr lang="en-CA" sz="1600" dirty="0">
              <a:solidFill>
                <a:prstClr val="black">
                  <a:tint val="75000"/>
                </a:prstClr>
              </a:solidFill>
            </a:endParaRPr>
          </a:p>
        </p:txBody>
      </p:sp>
    </p:spTree>
    <p:extLst>
      <p:ext uri="{BB962C8B-B14F-4D97-AF65-F5344CB8AC3E}">
        <p14:creationId xmlns:p14="http://schemas.microsoft.com/office/powerpoint/2010/main" val="247395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8F1291-0529-4C46-A38E-61B6615B8F71}"/>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Rectangle 2"/>
          <p:cNvSpPr/>
          <p:nvPr/>
        </p:nvSpPr>
        <p:spPr>
          <a:xfrm>
            <a:off x="1007145" y="545102"/>
            <a:ext cx="9976023" cy="2369880"/>
          </a:xfrm>
          <a:prstGeom prst="rect">
            <a:avLst/>
          </a:prstGeom>
        </p:spPr>
        <p:txBody>
          <a:bodyPr wrap="square">
            <a:spAutoFit/>
          </a:bodyPr>
          <a:lstStyle/>
          <a:p>
            <a:pPr marL="514350" indent="-514350">
              <a:buFont typeface="+mj-lt"/>
              <a:buAutoNum type="arabicPeriod" startAt="4"/>
            </a:pPr>
            <a:r>
              <a:rPr lang="en-CA" sz="2400" b="1" dirty="0"/>
              <a:t>Cardio Exercise:</a:t>
            </a:r>
          </a:p>
          <a:p>
            <a:endParaRPr lang="en-CA" sz="2000" b="1" dirty="0"/>
          </a:p>
          <a:p>
            <a:pPr marL="342900" indent="-342900">
              <a:buFont typeface="Arial" panose="020B0604020202020204" pitchFamily="34" charset="0"/>
              <a:buChar char="•"/>
            </a:pPr>
            <a:r>
              <a:rPr lang="en-CA" sz="2400" dirty="0"/>
              <a:t>Cardio exercise, especially bouncing and balancing, increases brain wave activity (e.g. cerebellum) to give better brain coherence for optimal functioning.</a:t>
            </a:r>
          </a:p>
          <a:p>
            <a:pPr marL="514350" indent="-514350"/>
            <a:endParaRPr lang="en-CA" sz="2800" b="1" dirty="0"/>
          </a:p>
        </p:txBody>
      </p:sp>
      <p:sp>
        <p:nvSpPr>
          <p:cNvPr id="4" name="Rectangle 3"/>
          <p:cNvSpPr/>
          <p:nvPr/>
        </p:nvSpPr>
        <p:spPr>
          <a:xfrm>
            <a:off x="1007145" y="2561010"/>
            <a:ext cx="4850919" cy="1200329"/>
          </a:xfrm>
          <a:prstGeom prst="rect">
            <a:avLst/>
          </a:prstGeom>
        </p:spPr>
        <p:txBody>
          <a:bodyPr wrap="square">
            <a:spAutoFit/>
          </a:bodyPr>
          <a:lstStyle/>
          <a:p>
            <a:pPr marL="342900" indent="-342900">
              <a:buFont typeface="Arial" panose="020B0604020202020204" pitchFamily="34" charset="0"/>
              <a:buChar char="•"/>
            </a:pPr>
            <a:r>
              <a:rPr lang="en-CA" sz="2400" dirty="0"/>
              <a:t>Improved coherence results in thoughts becoming more organized and focused.</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0276" y="5289890"/>
            <a:ext cx="1462999" cy="1086385"/>
          </a:xfrm>
          <a:prstGeom prst="rect">
            <a:avLst/>
          </a:prstGeom>
        </p:spPr>
      </p:pic>
      <p:sp>
        <p:nvSpPr>
          <p:cNvPr id="6" name="Rectangle 5"/>
          <p:cNvSpPr/>
          <p:nvPr/>
        </p:nvSpPr>
        <p:spPr>
          <a:xfrm>
            <a:off x="1007145" y="4155726"/>
            <a:ext cx="4277777" cy="830997"/>
          </a:xfrm>
          <a:prstGeom prst="rect">
            <a:avLst/>
          </a:prstGeom>
        </p:spPr>
        <p:txBody>
          <a:bodyPr wrap="square">
            <a:spAutoFit/>
          </a:bodyPr>
          <a:lstStyle/>
          <a:p>
            <a:pPr marL="342900" indent="-342900">
              <a:buFont typeface="Arial" panose="020B0604020202020204" pitchFamily="34" charset="0"/>
              <a:buChar char="•"/>
            </a:pPr>
            <a:r>
              <a:rPr lang="en-CA" sz="2400" dirty="0"/>
              <a:t>This results in less fear and therefore more calm.</a:t>
            </a:r>
          </a:p>
        </p:txBody>
      </p:sp>
      <p:sp>
        <p:nvSpPr>
          <p:cNvPr id="8" name="Slide Number Placeholder 7"/>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14</a:t>
            </a:fld>
            <a:endParaRPr lang="en-CA" sz="1600" dirty="0">
              <a:solidFill>
                <a:prstClr val="black">
                  <a:tint val="75000"/>
                </a:prstClr>
              </a:solidFill>
            </a:endParaRPr>
          </a:p>
        </p:txBody>
      </p:sp>
      <p:pic>
        <p:nvPicPr>
          <p:cNvPr id="10" name="Picture 9">
            <a:extLst>
              <a:ext uri="{FF2B5EF4-FFF2-40B4-BE49-F238E27FC236}">
                <a16:creationId xmlns:a16="http://schemas.microsoft.com/office/drawing/2014/main" id="{72D18882-71B7-44E8-A16D-BA800E4A9229}"/>
              </a:ext>
            </a:extLst>
          </p:cNvPr>
          <p:cNvPicPr/>
          <p:nvPr/>
        </p:nvPicPr>
        <p:blipFill rotWithShape="1">
          <a:blip r:embed="rId4" cstate="print">
            <a:extLst>
              <a:ext uri="{28A0092B-C50C-407E-A947-70E740481C1C}">
                <a14:useLocalDpi xmlns:a14="http://schemas.microsoft.com/office/drawing/2010/main" val="0"/>
              </a:ext>
            </a:extLst>
          </a:blip>
          <a:srcRect b="10177"/>
          <a:stretch/>
        </p:blipFill>
        <p:spPr bwMode="auto">
          <a:xfrm>
            <a:off x="5568243" y="2248314"/>
            <a:ext cx="2713797" cy="3708245"/>
          </a:xfrm>
          <a:prstGeom prst="rect">
            <a:avLst/>
          </a:prstGeom>
          <a:ln>
            <a:noFill/>
          </a:ln>
          <a:extLst>
            <a:ext uri="{53640926-AAD7-44D8-BBD7-CCE9431645EC}">
              <a14:shadowObscured xmlns:a14="http://schemas.microsoft.com/office/drawing/2010/main"/>
            </a:ext>
          </a:extLst>
        </p:spPr>
      </p:pic>
      <p:pic>
        <p:nvPicPr>
          <p:cNvPr id="11" name="Picture 2" descr="Image result for stabilization balls">
            <a:extLst>
              <a:ext uri="{FF2B5EF4-FFF2-40B4-BE49-F238E27FC236}">
                <a16:creationId xmlns:a16="http://schemas.microsoft.com/office/drawing/2014/main" id="{60F73F2F-C108-4844-AB72-931C82B8F6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49206" y="2265795"/>
            <a:ext cx="3065392" cy="236988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A8207F5-CEBC-422D-AEF8-4A8BE4DDBE41}"/>
              </a:ext>
            </a:extLst>
          </p:cNvPr>
          <p:cNvSpPr txBox="1"/>
          <p:nvPr/>
        </p:nvSpPr>
        <p:spPr>
          <a:xfrm>
            <a:off x="7966279" y="4340392"/>
            <a:ext cx="4876859" cy="646331"/>
          </a:xfrm>
          <a:prstGeom prst="rect">
            <a:avLst/>
          </a:prstGeom>
          <a:noFill/>
        </p:spPr>
        <p:txBody>
          <a:bodyPr wrap="square" rtlCol="0">
            <a:spAutoFit/>
          </a:bodyPr>
          <a:lstStyle/>
          <a:p>
            <a:pPr algn="ctr"/>
            <a:r>
              <a:rPr lang="en-CA" dirty="0"/>
              <a:t>stabilization balls</a:t>
            </a:r>
          </a:p>
          <a:p>
            <a:pPr algn="ctr"/>
            <a:r>
              <a:rPr lang="en-CA" dirty="0"/>
              <a:t>and elliptical stabilization cushions</a:t>
            </a:r>
          </a:p>
        </p:txBody>
      </p:sp>
    </p:spTree>
    <p:extLst>
      <p:ext uri="{BB962C8B-B14F-4D97-AF65-F5344CB8AC3E}">
        <p14:creationId xmlns:p14="http://schemas.microsoft.com/office/powerpoint/2010/main" val="191077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8CC109-7170-497E-96BC-1A4009389941}"/>
              </a:ext>
            </a:extLst>
          </p:cNvPr>
          <p:cNvPicPr>
            <a:picLocks noChangeAspect="1"/>
          </p:cNvPicPr>
          <p:nvPr/>
        </p:nvPicPr>
        <p:blipFill>
          <a:blip r:embed="rId3"/>
          <a:stretch>
            <a:fillRect/>
          </a:stretch>
        </p:blipFill>
        <p:spPr>
          <a:xfrm>
            <a:off x="0" y="0"/>
            <a:ext cx="12192000" cy="6857999"/>
          </a:xfrm>
          <a:prstGeom prst="rect">
            <a:avLst/>
          </a:prstGeom>
        </p:spPr>
      </p:pic>
      <p:pic>
        <p:nvPicPr>
          <p:cNvPr id="8" name="Picture 7"/>
          <p:cNvPicPr/>
          <p:nvPr/>
        </p:nvPicPr>
        <p:blipFill rotWithShape="1">
          <a:blip r:embed="rId4"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CA" b="1" dirty="0">
                <a:solidFill>
                  <a:schemeClr val="bg1"/>
                </a:solidFill>
              </a:rPr>
              <a:t>   Environmental – supporter’s accommodations,          </a:t>
            </a:r>
          </a:p>
          <a:p>
            <a:r>
              <a:rPr lang="en-CA" b="1" dirty="0">
                <a:solidFill>
                  <a:schemeClr val="bg1"/>
                </a:solidFill>
              </a:rPr>
              <a:t>   behaviour (ABA learning), social interactions and   </a:t>
            </a:r>
          </a:p>
          <a:p>
            <a:r>
              <a:rPr lang="en-CA" b="1" dirty="0">
                <a:solidFill>
                  <a:schemeClr val="bg1"/>
                </a:solidFill>
              </a:rPr>
              <a:t>   contributing to others’ wellbeing</a:t>
            </a:r>
            <a:endParaRPr lang="en-CA" dirty="0">
              <a:solidFill>
                <a:schemeClr val="bg1"/>
              </a:solidFill>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8" name="Text Box 13"/>
          <p:cNvSpPr txBox="1"/>
          <p:nvPr/>
        </p:nvSpPr>
        <p:spPr>
          <a:xfrm>
            <a:off x="676822" y="1527136"/>
            <a:ext cx="4699004" cy="2068195"/>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effectLst/>
                <a:latin typeface="Arial Black"/>
                <a:ea typeface="Calibri"/>
                <a:cs typeface="Calibri"/>
              </a:rPr>
              <a:t>Toward A More Complete Understanding</a:t>
            </a:r>
            <a:br>
              <a:rPr lang="en-US" sz="2400" b="1" dirty="0">
                <a:effectLst/>
                <a:latin typeface="Univers 47 CondensedLight"/>
                <a:ea typeface="Calibri"/>
                <a:cs typeface="Calibri"/>
              </a:rPr>
            </a:br>
            <a:r>
              <a:rPr lang="en-US" sz="2400" b="1" dirty="0">
                <a:solidFill>
                  <a:srgbClr val="9A4E15"/>
                </a:solidFill>
                <a:effectLst/>
                <a:latin typeface="Univers 47 CondensedLight"/>
                <a:ea typeface="Calibri"/>
                <a:cs typeface="Calibri"/>
              </a:rPr>
              <a:t>of the Hierarchy of Special Needs to Facilitate Optimal Well-being</a:t>
            </a:r>
            <a:endParaRPr lang="en-CA" sz="2400" dirty="0">
              <a:effectLst/>
              <a:latin typeface="Times New Roman"/>
              <a:ea typeface="Calibri"/>
            </a:endParaRPr>
          </a:p>
        </p:txBody>
      </p:sp>
      <p:sp>
        <p:nvSpPr>
          <p:cNvPr id="17" name="Slide Number Placeholder 16"/>
          <p:cNvSpPr>
            <a:spLocks noGrp="1"/>
          </p:cNvSpPr>
          <p:nvPr>
            <p:ph type="sldNum" sz="quarter" idx="12"/>
          </p:nvPr>
        </p:nvSpPr>
        <p:spPr/>
        <p:txBody>
          <a:bodyPr/>
          <a:lstStyle/>
          <a:p>
            <a:fld id="{AFE74BE6-3F01-4C25-9B60-2EB5994FEE56}" type="slidenum">
              <a:rPr lang="en-CA" smtClean="0">
                <a:solidFill>
                  <a:prstClr val="black">
                    <a:tint val="75000"/>
                  </a:prstClr>
                </a:solidFill>
              </a:rPr>
              <a:pPr/>
              <a:t>15</a:t>
            </a:fld>
            <a:endParaRPr lang="en-CA"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a:t>
            </a:r>
            <a:r>
              <a:rPr lang="en-US" b="1" dirty="0" err="1">
                <a:solidFill>
                  <a:schemeClr val="bg1"/>
                </a:solidFill>
              </a:rPr>
              <a:t>myofunctional</a:t>
            </a:r>
            <a:r>
              <a:rPr lang="en-US" b="1" dirty="0">
                <a:solidFill>
                  <a:schemeClr val="bg1"/>
                </a:solidFill>
              </a:rPr>
              <a:t>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32697" y="4230327"/>
            <a:ext cx="3455582" cy="646331"/>
          </a:xfrm>
          <a:prstGeom prst="rect">
            <a:avLst/>
          </a:prstGeom>
          <a:noFill/>
        </p:spPr>
        <p:txBody>
          <a:bodyPr wrap="square" rtlCol="0">
            <a:spAutoFit/>
          </a:bodyPr>
          <a:lstStyle/>
          <a:p>
            <a:r>
              <a:rPr lang="en-US" sz="1200" b="1" dirty="0">
                <a:solidFill>
                  <a:schemeClr val="bg1"/>
                </a:solidFill>
              </a:rPr>
              <a:t>• mental  and neurological health and </a:t>
            </a:r>
            <a:br>
              <a:rPr lang="en-US" sz="1200" b="1" dirty="0">
                <a:solidFill>
                  <a:schemeClr val="bg1"/>
                </a:solidFill>
              </a:rPr>
            </a:br>
            <a:r>
              <a:rPr lang="en-US" sz="1200" b="1" dirty="0">
                <a:solidFill>
                  <a:schemeClr val="bg1"/>
                </a:solidFill>
              </a:rPr>
              <a:t>   disorders’ treatment </a:t>
            </a:r>
            <a:br>
              <a:rPr lang="en-US" sz="1200" b="1" dirty="0">
                <a:solidFill>
                  <a:schemeClr val="bg1"/>
                </a:solidFill>
              </a:rPr>
            </a:br>
            <a:r>
              <a:rPr lang="en-US" sz="1200" b="1" dirty="0">
                <a:solidFill>
                  <a:schemeClr val="bg1"/>
                </a:solidFill>
              </a:rPr>
              <a:t>• trauma desensitization and triggers’ elimination</a:t>
            </a:r>
            <a:endParaRPr lang="en-CA" sz="1200" b="1" dirty="0">
              <a:solidFill>
                <a:schemeClr val="bg1"/>
              </a:solidFill>
            </a:endParaRPr>
          </a:p>
        </p:txBody>
      </p:sp>
      <p:sp>
        <p:nvSpPr>
          <p:cNvPr id="28" name="TextBox 27"/>
          <p:cNvSpPr txBox="1"/>
          <p:nvPr/>
        </p:nvSpPr>
        <p:spPr>
          <a:xfrm>
            <a:off x="9791701" y="4221129"/>
            <a:ext cx="2400300" cy="646331"/>
          </a:xfrm>
          <a:prstGeom prst="rect">
            <a:avLst/>
          </a:prstGeom>
          <a:noFill/>
        </p:spPr>
        <p:txBody>
          <a:bodyPr wrap="square" rtlCol="0">
            <a:spAutoFit/>
          </a:bodyPr>
          <a:lstStyle/>
          <a:p>
            <a:r>
              <a:rPr lang="en-US" sz="1200" b="1" dirty="0">
                <a:solidFill>
                  <a:schemeClr val="bg1"/>
                </a:solidFill>
              </a:rPr>
              <a:t>• </a:t>
            </a:r>
            <a:r>
              <a:rPr lang="en-CA" sz="1200" b="1" dirty="0">
                <a:solidFill>
                  <a:schemeClr val="bg1"/>
                </a:solidFill>
              </a:rPr>
              <a:t>psychological wellbeing</a:t>
            </a:r>
            <a:br>
              <a:rPr lang="en-US" sz="1200" b="1" dirty="0">
                <a:solidFill>
                  <a:schemeClr val="bg1"/>
                </a:solidFill>
              </a:rPr>
            </a:br>
            <a:r>
              <a:rPr lang="en-US" sz="1200" b="1" dirty="0">
                <a:solidFill>
                  <a:schemeClr val="bg1"/>
                </a:solidFill>
              </a:rPr>
              <a:t>• medication side effects</a:t>
            </a:r>
            <a:br>
              <a:rPr lang="en-US" sz="1200" b="1" dirty="0">
                <a:solidFill>
                  <a:schemeClr val="bg1"/>
                </a:solidFill>
              </a:rPr>
            </a:br>
            <a:r>
              <a:rPr lang="en-US" sz="1200" b="1" dirty="0">
                <a:solidFill>
                  <a:schemeClr val="bg1"/>
                </a:solidFill>
              </a:rPr>
              <a:t>• ABA behavioural interventions</a:t>
            </a:r>
            <a:endParaRPr lang="en-CA" sz="12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549463" y="2412124"/>
            <a:ext cx="6642539"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from wireless radiation and electromagnetic fields (EMF)</a:t>
            </a:r>
            <a:endParaRPr lang="en-CA" dirty="0">
              <a:solidFill>
                <a:schemeClr val="bg1"/>
              </a:solidFill>
            </a:endParaRPr>
          </a:p>
          <a:p>
            <a:pPr>
              <a:lnSpc>
                <a:spcPct val="115000"/>
              </a:lnSpc>
              <a:spcAft>
                <a:spcPts val="1000"/>
              </a:spcAft>
            </a:pPr>
            <a:r>
              <a:rPr lang="en-US" sz="1200" dirty="0">
                <a:solidFill>
                  <a:schemeClr val="bg1"/>
                </a:solidFill>
                <a:effectLst/>
                <a:latin typeface="Times New Roman"/>
                <a:ea typeface="Calibri"/>
              </a:rPr>
              <a:t> </a:t>
            </a:r>
            <a:endParaRPr lang="en-CA" sz="1200"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a:extLst>
              <a:ext uri="{FF2B5EF4-FFF2-40B4-BE49-F238E27FC236}">
                <a16:creationId xmlns:a16="http://schemas.microsoft.com/office/drawing/2014/main" id="{DACEC85F-CFB2-4682-A593-DCA17F1FD8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066" y="205491"/>
            <a:ext cx="1500873" cy="1116155"/>
          </a:xfrm>
          <a:prstGeom prst="rect">
            <a:avLst/>
          </a:prstGeom>
        </p:spPr>
      </p:pic>
    </p:spTree>
    <p:extLst>
      <p:ext uri="{BB962C8B-B14F-4D97-AF65-F5344CB8AC3E}">
        <p14:creationId xmlns:p14="http://schemas.microsoft.com/office/powerpoint/2010/main" val="2632010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16</a:t>
            </a:fld>
            <a:endParaRPr lang="en-CA" sz="2000" dirty="0">
              <a:solidFill>
                <a:prstClr val="black">
                  <a:tint val="75000"/>
                </a:prstClr>
              </a:solidFill>
            </a:endParaRPr>
          </a:p>
        </p:txBody>
      </p:sp>
      <p:sp>
        <p:nvSpPr>
          <p:cNvPr id="11" name="TextBox 10">
            <a:extLst>
              <a:ext uri="{FF2B5EF4-FFF2-40B4-BE49-F238E27FC236}">
                <a16:creationId xmlns:a16="http://schemas.microsoft.com/office/drawing/2014/main" id="{149AA0B1-5E87-4BF2-9076-D8B819E5B5A1}"/>
              </a:ext>
            </a:extLst>
          </p:cNvPr>
          <p:cNvSpPr txBox="1"/>
          <p:nvPr/>
        </p:nvSpPr>
        <p:spPr>
          <a:xfrm>
            <a:off x="376135" y="2588729"/>
            <a:ext cx="11439729" cy="1569660"/>
          </a:xfrm>
          <a:prstGeom prst="rect">
            <a:avLst/>
          </a:prstGeom>
          <a:noFill/>
        </p:spPr>
        <p:txBody>
          <a:bodyPr wrap="square" rtlCol="0">
            <a:spAutoFit/>
          </a:bodyPr>
          <a:lstStyle/>
          <a:p>
            <a:pPr algn="ctr"/>
            <a:r>
              <a:rPr lang="en-US" sz="4800" b="1" dirty="0">
                <a:solidFill>
                  <a:srgbClr val="9A4E15"/>
                </a:solidFill>
              </a:rPr>
              <a:t>PART 2- Conscious and Caring </a:t>
            </a:r>
          </a:p>
          <a:p>
            <a:pPr algn="ctr"/>
            <a:r>
              <a:rPr lang="en-US" sz="4800" b="1" dirty="0">
                <a:solidFill>
                  <a:srgbClr val="9A4E15"/>
                </a:solidFill>
              </a:rPr>
              <a:t>Emotional Self-Regulation</a:t>
            </a:r>
          </a:p>
        </p:txBody>
      </p:sp>
      <p:sp>
        <p:nvSpPr>
          <p:cNvPr id="12" name="TextBox 11">
            <a:extLst>
              <a:ext uri="{FF2B5EF4-FFF2-40B4-BE49-F238E27FC236}">
                <a16:creationId xmlns:a16="http://schemas.microsoft.com/office/drawing/2014/main" id="{2946E633-82FE-451B-876E-4FECCBC4E871}"/>
              </a:ext>
            </a:extLst>
          </p:cNvPr>
          <p:cNvSpPr txBox="1"/>
          <p:nvPr/>
        </p:nvSpPr>
        <p:spPr>
          <a:xfrm>
            <a:off x="3001521" y="4077034"/>
            <a:ext cx="6188956" cy="523220"/>
          </a:xfrm>
          <a:prstGeom prst="rect">
            <a:avLst/>
          </a:prstGeom>
          <a:noFill/>
        </p:spPr>
        <p:txBody>
          <a:bodyPr wrap="square" rtlCol="0">
            <a:spAutoFit/>
          </a:bodyPr>
          <a:lstStyle/>
          <a:p>
            <a:pPr algn="ctr"/>
            <a:r>
              <a:rPr lang="en-CA" sz="2800" dirty="0"/>
              <a:t>Building Key Intrapersonal Skills</a:t>
            </a:r>
            <a:endParaRPr lang="en-US" sz="2800" dirty="0"/>
          </a:p>
        </p:txBody>
      </p:sp>
      <p:pic>
        <p:nvPicPr>
          <p:cNvPr id="15" name="Picture 14">
            <a:extLst>
              <a:ext uri="{FF2B5EF4-FFF2-40B4-BE49-F238E27FC236}">
                <a16:creationId xmlns:a16="http://schemas.microsoft.com/office/drawing/2014/main" id="{1B20C5CD-B359-4557-9219-4231876BA2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279" r="19431" b="39641"/>
          <a:stretch/>
        </p:blipFill>
        <p:spPr>
          <a:xfrm>
            <a:off x="9916627" y="136506"/>
            <a:ext cx="2071991" cy="2014350"/>
          </a:xfrm>
          <a:prstGeom prst="rect">
            <a:avLst/>
          </a:prstGeom>
        </p:spPr>
      </p:pic>
    </p:spTree>
    <p:extLst>
      <p:ext uri="{BB962C8B-B14F-4D97-AF65-F5344CB8AC3E}">
        <p14:creationId xmlns:p14="http://schemas.microsoft.com/office/powerpoint/2010/main" val="3616173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6" name="TextBox 5"/>
          <p:cNvSpPr txBox="1"/>
          <p:nvPr/>
        </p:nvSpPr>
        <p:spPr>
          <a:xfrm>
            <a:off x="895351" y="675417"/>
            <a:ext cx="10315574" cy="1200329"/>
          </a:xfrm>
          <a:prstGeom prst="rect">
            <a:avLst/>
          </a:prstGeom>
          <a:noFill/>
        </p:spPr>
        <p:txBody>
          <a:bodyPr wrap="square" rtlCol="0">
            <a:spAutoFit/>
          </a:bodyPr>
          <a:lstStyle/>
          <a:p>
            <a:r>
              <a:rPr lang="en-CA" sz="3600" b="1" dirty="0">
                <a:solidFill>
                  <a:srgbClr val="9A4E15"/>
                </a:solidFill>
              </a:rPr>
              <a:t>How often do power struggles compromise the quality of the supported person’s well-being?</a:t>
            </a:r>
          </a:p>
        </p:txBody>
      </p:sp>
      <p:sp>
        <p:nvSpPr>
          <p:cNvPr id="8" name="TextBox 7"/>
          <p:cNvSpPr txBox="1"/>
          <p:nvPr/>
        </p:nvSpPr>
        <p:spPr>
          <a:xfrm>
            <a:off x="997282" y="2155873"/>
            <a:ext cx="10263116" cy="3046988"/>
          </a:xfrm>
          <a:prstGeom prst="rect">
            <a:avLst/>
          </a:prstGeom>
          <a:noFill/>
        </p:spPr>
        <p:txBody>
          <a:bodyPr wrap="square" rtlCol="0">
            <a:spAutoFit/>
          </a:bodyPr>
          <a:lstStyle/>
          <a:p>
            <a:pPr marL="361950" indent="-361950"/>
            <a:r>
              <a:rPr lang="en-CA" sz="3200" dirty="0"/>
              <a:t>It appears that a minimum of 40% of incident reports based </a:t>
            </a:r>
          </a:p>
          <a:p>
            <a:pPr marL="361950" indent="-361950"/>
            <a:r>
              <a:rPr lang="en-CA" sz="3200" dirty="0"/>
              <a:t>on challenging expressions of behaviour result from or are </a:t>
            </a:r>
          </a:p>
          <a:p>
            <a:pPr marL="361950" indent="-361950"/>
            <a:r>
              <a:rPr lang="en-CA" sz="3200" dirty="0"/>
              <a:t>significantly influenced by generally good and caring </a:t>
            </a:r>
          </a:p>
          <a:p>
            <a:pPr marL="361950" indent="-361950"/>
            <a:r>
              <a:rPr lang="en-CA" sz="3200" dirty="0"/>
              <a:t>supporters’ unintended and unaware loss of mindful </a:t>
            </a:r>
          </a:p>
          <a:p>
            <a:pPr marL="361950" indent="-361950"/>
            <a:r>
              <a:rPr lang="en-CA" sz="3200" dirty="0"/>
              <a:t>emotional self-regulation.  This often results in power </a:t>
            </a:r>
          </a:p>
          <a:p>
            <a:pPr marL="361950" indent="-361950"/>
            <a:r>
              <a:rPr lang="en-CA" sz="3200" dirty="0"/>
              <a:t>struggles and other supporter induced antecedents. </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17</a:t>
            </a:fld>
            <a:endParaRPr lang="en-CA" sz="2000" dirty="0"/>
          </a:p>
        </p:txBody>
      </p:sp>
    </p:spTree>
    <p:extLst>
      <p:ext uri="{BB962C8B-B14F-4D97-AF65-F5344CB8AC3E}">
        <p14:creationId xmlns:p14="http://schemas.microsoft.com/office/powerpoint/2010/main" val="300009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146598"/>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18</a:t>
            </a:fld>
            <a:endParaRPr lang="en-CA" sz="2000" dirty="0"/>
          </a:p>
        </p:txBody>
      </p:sp>
      <p:sp>
        <p:nvSpPr>
          <p:cNvPr id="8" name="Rectangle 7"/>
          <p:cNvSpPr/>
          <p:nvPr/>
        </p:nvSpPr>
        <p:spPr>
          <a:xfrm>
            <a:off x="588936" y="1371600"/>
            <a:ext cx="10993463" cy="3416320"/>
          </a:xfrm>
          <a:prstGeom prst="rect">
            <a:avLst/>
          </a:prstGeom>
          <a:solidFill>
            <a:srgbClr val="C00000"/>
          </a:solidFill>
          <a:scene3d>
            <a:camera prst="orthographicFront"/>
            <a:lightRig rig="threePt" dir="t"/>
          </a:scene3d>
          <a:sp3d>
            <a:bevelT/>
          </a:sp3d>
        </p:spPr>
        <p:txBody>
          <a:bodyPr wrap="square" lIns="91440" tIns="45720" rIns="91440" bIns="45720">
            <a:spAutoFit/>
          </a:bodyPr>
          <a:lstStyle/>
          <a:p>
            <a:pPr algn="ctr"/>
            <a:endParaRPr lang="en-US" sz="3600" b="1" dirty="0">
              <a:solidFill>
                <a:srgbClr val="C00000"/>
              </a:solidFill>
            </a:endParaRPr>
          </a:p>
          <a:p>
            <a:pPr algn="ctr"/>
            <a:r>
              <a:rPr lang="en-US" sz="3600" b="1" dirty="0">
                <a:solidFill>
                  <a:schemeClr val="bg1"/>
                </a:solidFill>
              </a:rPr>
              <a:t>Why might the average good and caring supporter become emotionally hijacked into power struggles that can cause challenging expressions of </a:t>
            </a:r>
            <a:r>
              <a:rPr lang="en-US" sz="3600" b="1" dirty="0" err="1">
                <a:solidFill>
                  <a:schemeClr val="bg1"/>
                </a:solidFill>
              </a:rPr>
              <a:t>behaviour</a:t>
            </a:r>
            <a:r>
              <a:rPr lang="en-US" sz="3600" b="1" dirty="0">
                <a:solidFill>
                  <a:schemeClr val="bg1"/>
                </a:solidFill>
              </a:rPr>
              <a:t> in the person being supported?</a:t>
            </a:r>
          </a:p>
          <a:p>
            <a:pPr algn="ctr"/>
            <a:endParaRPr lang="en-CA" sz="3600" b="1" dirty="0">
              <a:solidFill>
                <a:schemeClr val="bg1"/>
              </a:solidFill>
            </a:endParaRPr>
          </a:p>
        </p:txBody>
      </p:sp>
    </p:spTree>
    <p:extLst>
      <p:ext uri="{BB962C8B-B14F-4D97-AF65-F5344CB8AC3E}">
        <p14:creationId xmlns:p14="http://schemas.microsoft.com/office/powerpoint/2010/main" val="2465407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5" name="TextBox 4"/>
          <p:cNvSpPr txBox="1"/>
          <p:nvPr/>
        </p:nvSpPr>
        <p:spPr>
          <a:xfrm>
            <a:off x="2809876" y="1495348"/>
            <a:ext cx="7688502" cy="4832092"/>
          </a:xfrm>
          <a:prstGeom prst="rect">
            <a:avLst/>
          </a:prstGeom>
          <a:noFill/>
        </p:spPr>
        <p:txBody>
          <a:bodyPr wrap="square" rtlCol="0">
            <a:spAutoFit/>
          </a:bodyPr>
          <a:lstStyle/>
          <a:p>
            <a:pPr marL="285750" indent="-285750"/>
            <a:r>
              <a:rPr lang="en-CA" sz="4400" b="1" dirty="0">
                <a:latin typeface="Calibri" panose="020F0502020204030204" pitchFamily="34" charset="0"/>
                <a:cs typeface="Calibri" panose="020F0502020204030204" pitchFamily="34" charset="0"/>
              </a:rPr>
              <a:t>Tune-out</a:t>
            </a:r>
            <a:r>
              <a:rPr lang="en-CA" sz="4400" dirty="0">
                <a:latin typeface="Calibri" panose="020F0502020204030204" pitchFamily="34" charset="0"/>
                <a:cs typeface="Calibri" panose="020F0502020204030204" pitchFamily="34" charset="0"/>
              </a:rPr>
              <a:t> is typically how the</a:t>
            </a:r>
          </a:p>
          <a:p>
            <a:pPr marL="285750" indent="-285750"/>
            <a:endParaRPr lang="en-CA" sz="4400" dirty="0">
              <a:latin typeface="Calibri" panose="020F0502020204030204" pitchFamily="34" charset="0"/>
              <a:cs typeface="Calibri" panose="020F0502020204030204" pitchFamily="34" charset="0"/>
            </a:endParaRPr>
          </a:p>
          <a:p>
            <a:pPr marL="285750" indent="-285750"/>
            <a:r>
              <a:rPr lang="en-CA" sz="4400" b="1" dirty="0">
                <a:latin typeface="Calibri" panose="020F0502020204030204" pitchFamily="34" charset="0"/>
                <a:cs typeface="Calibri" panose="020F0502020204030204" pitchFamily="34" charset="0"/>
              </a:rPr>
              <a:t>Spaced-out</a:t>
            </a:r>
            <a:r>
              <a:rPr lang="en-CA" sz="4400" dirty="0">
                <a:latin typeface="Calibri" panose="020F0502020204030204" pitchFamily="34" charset="0"/>
                <a:cs typeface="Calibri" panose="020F0502020204030204" pitchFamily="34" charset="0"/>
              </a:rPr>
              <a:t> Supporter</a:t>
            </a:r>
          </a:p>
          <a:p>
            <a:pPr marL="285750" indent="-285750"/>
            <a:endParaRPr lang="en-CA" sz="4400" dirty="0">
              <a:latin typeface="Calibri" panose="020F0502020204030204" pitchFamily="34" charset="0"/>
              <a:cs typeface="Calibri" panose="020F0502020204030204" pitchFamily="34" charset="0"/>
            </a:endParaRPr>
          </a:p>
          <a:p>
            <a:pPr marL="285750" indent="-285750"/>
            <a:r>
              <a:rPr lang="en-CA" sz="4400" dirty="0">
                <a:latin typeface="Calibri" panose="020F0502020204030204" pitchFamily="34" charset="0"/>
                <a:cs typeface="Calibri" panose="020F0502020204030204" pitchFamily="34" charset="0"/>
              </a:rPr>
              <a:t>Protects </a:t>
            </a:r>
            <a:r>
              <a:rPr lang="en-CA" sz="4400" dirty="0" err="1">
                <a:latin typeface="Calibri" panose="020F0502020204030204" pitchFamily="34" charset="0"/>
                <a:cs typeface="Calibri" panose="020F0502020204030204" pitchFamily="34" charset="0"/>
              </a:rPr>
              <a:t>themself</a:t>
            </a:r>
            <a:r>
              <a:rPr lang="en-CA" sz="4400" dirty="0">
                <a:latin typeface="Calibri" panose="020F0502020204030204" pitchFamily="34" charset="0"/>
                <a:cs typeface="Calibri" panose="020F0502020204030204" pitchFamily="34" charset="0"/>
              </a:rPr>
              <a:t> from</a:t>
            </a:r>
          </a:p>
          <a:p>
            <a:pPr marL="285750" indent="-285750"/>
            <a:endParaRPr lang="en-CA" sz="4400" dirty="0">
              <a:latin typeface="Calibri" panose="020F0502020204030204" pitchFamily="34" charset="0"/>
              <a:cs typeface="Calibri" panose="020F0502020204030204" pitchFamily="34" charset="0"/>
            </a:endParaRPr>
          </a:p>
          <a:p>
            <a:pPr marL="285750" indent="-285750"/>
            <a:r>
              <a:rPr lang="en-CA" sz="4400" b="1" dirty="0">
                <a:latin typeface="Calibri" panose="020F0502020204030204" pitchFamily="34" charset="0"/>
                <a:cs typeface="Calibri" panose="020F0502020204030204" pitchFamily="34" charset="0"/>
              </a:rPr>
              <a:t>Burn-out </a:t>
            </a:r>
            <a:r>
              <a:rPr lang="en-CA" sz="4400" dirty="0">
                <a:latin typeface="Calibri" panose="020F0502020204030204" pitchFamily="34" charset="0"/>
                <a:cs typeface="Calibri" panose="020F0502020204030204" pitchFamily="34" charset="0"/>
              </a:rPr>
              <a:t>and </a:t>
            </a:r>
            <a:r>
              <a:rPr lang="en-CA" sz="4400" b="1" dirty="0">
                <a:latin typeface="Calibri" panose="020F0502020204030204" pitchFamily="34" charset="0"/>
                <a:cs typeface="Calibri" panose="020F0502020204030204" pitchFamily="34" charset="0"/>
              </a:rPr>
              <a:t>Freak-out  </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19</a:t>
            </a:fld>
            <a:endParaRPr lang="en-CA" sz="2000" dirty="0"/>
          </a:p>
        </p:txBody>
      </p:sp>
      <p:sp>
        <p:nvSpPr>
          <p:cNvPr id="8" name="TextBox 7"/>
          <p:cNvSpPr txBox="1"/>
          <p:nvPr/>
        </p:nvSpPr>
        <p:spPr>
          <a:xfrm>
            <a:off x="2638425" y="457200"/>
            <a:ext cx="5448299" cy="1046440"/>
          </a:xfrm>
          <a:prstGeom prst="rect">
            <a:avLst/>
          </a:prstGeom>
          <a:noFill/>
        </p:spPr>
        <p:txBody>
          <a:bodyPr wrap="square" rtlCol="0">
            <a:spAutoFit/>
          </a:bodyPr>
          <a:lstStyle/>
          <a:p>
            <a:pPr algn="ctr"/>
            <a:r>
              <a:rPr lang="en-CA" sz="4400" b="1" dirty="0">
                <a:solidFill>
                  <a:srgbClr val="9A4E15"/>
                </a:solidFill>
                <a:latin typeface="Arial Black" panose="020B0A04020102020204" pitchFamily="34" charset="0"/>
              </a:rPr>
              <a:t>The 4 Outs</a:t>
            </a:r>
          </a:p>
          <a:p>
            <a:pPr algn="ctr"/>
            <a:endParaRPr lang="en-CA" dirty="0"/>
          </a:p>
        </p:txBody>
      </p:sp>
    </p:spTree>
    <p:extLst>
      <p:ext uri="{BB962C8B-B14F-4D97-AF65-F5344CB8AC3E}">
        <p14:creationId xmlns:p14="http://schemas.microsoft.com/office/powerpoint/2010/main" val="367482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2000" cy="584775"/>
          </a:xfrm>
          <a:prstGeom prst="rect">
            <a:avLst/>
          </a:prstGeom>
        </p:spPr>
        <p:txBody>
          <a:bodyPr wrap="square">
            <a:spAutoFit/>
          </a:bodyPr>
          <a:lstStyle/>
          <a:p>
            <a:pPr algn="ctr"/>
            <a:r>
              <a:rPr lang="en-US" sz="3200" b="1" dirty="0">
                <a:solidFill>
                  <a:srgbClr val="9A4E15"/>
                </a:solidFill>
              </a:rPr>
              <a:t>Contributors to Conscious Care and Support</a:t>
            </a:r>
            <a:endParaRPr lang="en-CA" sz="3200" dirty="0">
              <a:solidFill>
                <a:srgbClr val="9A4E15"/>
              </a:solidFill>
            </a:endParaRPr>
          </a:p>
        </p:txBody>
      </p:sp>
      <p:sp>
        <p:nvSpPr>
          <p:cNvPr id="4" name="TextBox 3"/>
          <p:cNvSpPr txBox="1"/>
          <p:nvPr/>
        </p:nvSpPr>
        <p:spPr>
          <a:xfrm>
            <a:off x="534076" y="1334126"/>
            <a:ext cx="11223653" cy="5386090"/>
          </a:xfrm>
          <a:prstGeom prst="rect">
            <a:avLst/>
          </a:prstGeom>
          <a:noFill/>
        </p:spPr>
        <p:txBody>
          <a:bodyPr wrap="square" rtlCol="0">
            <a:spAutoFit/>
          </a:bodyPr>
          <a:lstStyle/>
          <a:p>
            <a:r>
              <a:rPr lang="en-US" sz="2000" b="1" i="1" dirty="0"/>
              <a:t>Conscious Care and Support</a:t>
            </a:r>
            <a:r>
              <a:rPr lang="en-US" sz="2000" b="1" dirty="0"/>
              <a:t> has been developed while supporting, training or in direct consultation with:</a:t>
            </a:r>
            <a:endParaRPr lang="en-CA" sz="2000" b="1" dirty="0"/>
          </a:p>
          <a:p>
            <a:pPr lvl="0"/>
            <a:endParaRPr lang="en-US" dirty="0"/>
          </a:p>
          <a:p>
            <a:pPr marL="285750" lvl="0" indent="-285750">
              <a:buFont typeface="Arial" panose="020B0604020202020204" pitchFamily="34" charset="0"/>
              <a:buChar char="•"/>
            </a:pPr>
            <a:r>
              <a:rPr lang="en-US" dirty="0"/>
              <a:t>Approximately 3,000 Moms, Dads, and Support Professionals.</a:t>
            </a:r>
            <a:endParaRPr lang="en-CA" dirty="0"/>
          </a:p>
          <a:p>
            <a:endParaRPr lang="en-CA" dirty="0"/>
          </a:p>
          <a:p>
            <a:pPr marL="285750" lvl="0" indent="-285750">
              <a:buFont typeface="Arial" panose="020B0604020202020204" pitchFamily="34" charset="0"/>
              <a:buChar char="•"/>
            </a:pPr>
            <a:r>
              <a:rPr lang="en-US" dirty="0"/>
              <a:t>Dr. John Ratey, Associate Clinical Professor of Psychiatry at Harvard Medical School (reference 8 books on mental health and autism and other developmental disabilities including ‘Spark’ and ‘Shadow Syndromes’).</a:t>
            </a:r>
            <a:endParaRPr lang="en-CA" dirty="0"/>
          </a:p>
          <a:p>
            <a:r>
              <a:rPr lang="en-US" dirty="0"/>
              <a:t> </a:t>
            </a:r>
            <a:endParaRPr lang="en-CA" dirty="0"/>
          </a:p>
          <a:p>
            <a:pPr marL="285750" lvl="0" indent="-285750" algn="just">
              <a:buFont typeface="Arial" panose="020B0604020202020204" pitchFamily="34" charset="0"/>
              <a:buChar char="•"/>
            </a:pPr>
            <a:r>
              <a:rPr lang="en-US" dirty="0"/>
              <a:t>Dr. Theresa Hamlin, Associate Executive Director of The Center for Discovery and her staff.   Dr. Hamlin is the author of ‘Autism and the Stress Effect’. </a:t>
            </a:r>
            <a:endParaRPr lang="en-CA" dirty="0"/>
          </a:p>
          <a:p>
            <a:pPr marL="285750" indent="-285750">
              <a:buFont typeface="Arial" panose="020B0604020202020204" pitchFamily="34" charset="0"/>
              <a:buChar char="•"/>
            </a:pPr>
            <a:endParaRPr lang="en-CA" dirty="0"/>
          </a:p>
          <a:p>
            <a:pPr marL="285750" lvl="0" indent="-285750">
              <a:buFont typeface="Arial" panose="020B0604020202020204" pitchFamily="34" charset="0"/>
              <a:buChar char="•"/>
            </a:pPr>
            <a:r>
              <a:rPr lang="en-US" dirty="0"/>
              <a:t>Dr. Martha Herbert, Assistant Professor of Neurology at Harvard Medical School and a Pediatric Neurologist at Massachusetts General Hospital, where she is Director of the Transcend Research Program.  She sits on the Scientific Advisory Committee for Autism Speaks (reference ‘The Autism Revolution’).</a:t>
            </a:r>
            <a:endParaRPr lang="en-CA" dirty="0"/>
          </a:p>
          <a:p>
            <a:r>
              <a:rPr lang="en-US" dirty="0"/>
              <a:t> </a:t>
            </a:r>
            <a:endParaRPr lang="en-CA" dirty="0"/>
          </a:p>
          <a:p>
            <a:pPr marL="285750" lvl="0" indent="-285750">
              <a:buFont typeface="Arial" panose="020B0604020202020204" pitchFamily="34" charset="0"/>
              <a:buChar char="•"/>
            </a:pPr>
            <a:r>
              <a:rPr lang="en-US" dirty="0"/>
              <a:t>Dr. Shinzen Young, Mindfulness Research Consultant, Harvard Medical School.</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dirty="0"/>
              <a:t>Universities of Toronto and Western Ontario/London Health Sciences Centre and Centre for Addiction</a:t>
            </a:r>
          </a:p>
          <a:p>
            <a:pPr marL="285750" lvl="0" indent="-285750"/>
            <a:r>
              <a:rPr lang="en-US" dirty="0"/>
              <a:t>     and Mental Health (CAMH)</a:t>
            </a:r>
            <a:endParaRPr lang="en-CA" dirty="0"/>
          </a:p>
          <a:p>
            <a:endParaRPr lang="en-CA"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9013" y="5240297"/>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2</a:t>
            </a:fld>
            <a:endParaRPr lang="en-CA" sz="2000" dirty="0">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44149"/>
            <a:ext cx="1500872" cy="1116155"/>
          </a:xfrm>
          <a:prstGeom prst="rect">
            <a:avLst/>
          </a:prstGeom>
        </p:spPr>
      </p:pic>
      <p:sp>
        <p:nvSpPr>
          <p:cNvPr id="5" name="TextBox 4"/>
          <p:cNvSpPr txBox="1"/>
          <p:nvPr/>
        </p:nvSpPr>
        <p:spPr>
          <a:xfrm>
            <a:off x="1054359" y="578502"/>
            <a:ext cx="10251816" cy="1384995"/>
          </a:xfrm>
          <a:prstGeom prst="rect">
            <a:avLst/>
          </a:prstGeom>
          <a:noFill/>
        </p:spPr>
        <p:txBody>
          <a:bodyPr wrap="square" rtlCol="0">
            <a:spAutoFit/>
          </a:bodyPr>
          <a:lstStyle/>
          <a:p>
            <a:r>
              <a:rPr lang="en-CA" sz="2800" b="1" dirty="0">
                <a:solidFill>
                  <a:srgbClr val="9A4E15"/>
                </a:solidFill>
                <a:latin typeface="Arial Black" panose="020B0A04020102020204" pitchFamily="34" charset="0"/>
              </a:rPr>
              <a:t>Loss of Emotional Self-Regulation of Good and Caring Supporters Can Result in Some of the Following:</a:t>
            </a:r>
            <a:endParaRPr lang="en-CA" sz="3000" b="1" dirty="0">
              <a:solidFill>
                <a:srgbClr val="9A4E15"/>
              </a:solidFill>
              <a:latin typeface="Arial Black" panose="020B0A04020102020204" pitchFamily="34" charset="0"/>
            </a:endParaRPr>
          </a:p>
        </p:txBody>
      </p:sp>
      <p:sp>
        <p:nvSpPr>
          <p:cNvPr id="8" name="TextBox 7"/>
          <p:cNvSpPr txBox="1"/>
          <p:nvPr/>
        </p:nvSpPr>
        <p:spPr>
          <a:xfrm>
            <a:off x="885825" y="1963497"/>
            <a:ext cx="10189029" cy="5570756"/>
          </a:xfrm>
          <a:prstGeom prst="rect">
            <a:avLst/>
          </a:prstGeom>
          <a:noFill/>
        </p:spPr>
        <p:txBody>
          <a:bodyPr wrap="square" rtlCol="0">
            <a:spAutoFit/>
          </a:bodyPr>
          <a:lstStyle/>
          <a:p>
            <a:pPr marL="457200" indent="-457200">
              <a:buClr>
                <a:srgbClr val="9A4E15"/>
              </a:buClr>
              <a:buSzPct val="125000"/>
              <a:buFont typeface="Arial" panose="020B0604020202020204" pitchFamily="34" charset="0"/>
              <a:buChar char="•"/>
            </a:pPr>
            <a:r>
              <a:rPr lang="en-CA" sz="2800" dirty="0"/>
              <a:t>being impatient and becoming emotionally hijacked into power  struggles (i.e. silent temper tantrums or anger);</a:t>
            </a:r>
          </a:p>
          <a:p>
            <a:pPr marL="457200" indent="-457200">
              <a:buClr>
                <a:srgbClr val="9A4E15"/>
              </a:buClr>
              <a:buSzPct val="125000"/>
              <a:buFont typeface="Arial" panose="020B0604020202020204" pitchFamily="34" charset="0"/>
              <a:buChar char="•"/>
            </a:pPr>
            <a:r>
              <a:rPr lang="en-CA" sz="2800" dirty="0"/>
              <a:t>being self righteous, judgmental, critical and unforgiving;</a:t>
            </a:r>
          </a:p>
          <a:p>
            <a:pPr marL="457200" indent="-457200">
              <a:buClr>
                <a:srgbClr val="9A4E15"/>
              </a:buClr>
              <a:buSzPct val="125000"/>
              <a:buFont typeface="Arial" panose="020B0604020202020204" pitchFamily="34" charset="0"/>
              <a:buChar char="•"/>
            </a:pPr>
            <a:r>
              <a:rPr lang="en-CA" sz="2800" dirty="0"/>
              <a:t>being generally indifferent to some supported persons’ suffering;</a:t>
            </a:r>
          </a:p>
          <a:p>
            <a:pPr marL="457200" indent="-457200">
              <a:buClr>
                <a:srgbClr val="9A4E15"/>
              </a:buClr>
              <a:buSzPct val="125000"/>
              <a:buFont typeface="Arial" panose="020B0604020202020204" pitchFamily="34" charset="0"/>
              <a:buChar char="•"/>
            </a:pPr>
            <a:r>
              <a:rPr lang="en-CA" sz="2800" dirty="0"/>
              <a:t>being overtaken by 1 of the 4 outs – (Burn-out, Freak-out,              Tune-out, Space-out);</a:t>
            </a:r>
          </a:p>
          <a:p>
            <a:pPr marL="457200" indent="-457200">
              <a:buClr>
                <a:srgbClr val="9A4E15"/>
              </a:buClr>
              <a:buSzPct val="125000"/>
              <a:buFont typeface="Arial" panose="020B0604020202020204" pitchFamily="34" charset="0"/>
              <a:buChar char="•"/>
            </a:pPr>
            <a:r>
              <a:rPr lang="en-CA" sz="2800" dirty="0"/>
              <a:t>the physical redirect/restraint that is executed mindlessly, mechanically and without compassion;  </a:t>
            </a:r>
          </a:p>
          <a:p>
            <a:pPr marL="457200" indent="-457200">
              <a:buClr>
                <a:srgbClr val="9A4E15"/>
              </a:buClr>
              <a:buSzPct val="125000"/>
              <a:buFont typeface="Arial" panose="020B0604020202020204" pitchFamily="34" charset="0"/>
              <a:buChar char="•"/>
            </a:pPr>
            <a:r>
              <a:rPr lang="en-CA" sz="2800" dirty="0"/>
              <a:t>the closed, “whatever,” attitude that shows on the face of the supporter as they hear the same story over and over again;</a:t>
            </a:r>
          </a:p>
          <a:p>
            <a:pPr marL="457200" indent="-457200">
              <a:buClr>
                <a:srgbClr val="9A4E15"/>
              </a:buClr>
              <a:buSzPct val="125000"/>
              <a:buFont typeface="Arial" panose="020B0604020202020204" pitchFamily="34" charset="0"/>
              <a:buChar char="•"/>
            </a:pPr>
            <a:r>
              <a:rPr lang="en-CA" sz="2800" dirty="0"/>
              <a:t>the powerful enforcing of ‘unnecessary rules’. </a:t>
            </a:r>
          </a:p>
          <a:p>
            <a:pPr marL="457200" indent="-457200">
              <a:buClr>
                <a:srgbClr val="9A4E15"/>
              </a:buClr>
              <a:buSzPct val="125000"/>
              <a:buFont typeface="Arial" panose="020B0604020202020204" pitchFamily="34" charset="0"/>
              <a:buChar char="•"/>
            </a:pPr>
            <a:endParaRPr lang="en-CA" sz="2800" dirty="0"/>
          </a:p>
          <a:p>
            <a:pPr marL="457200" indent="-457200">
              <a:buClr>
                <a:srgbClr val="9A4E15"/>
              </a:buClr>
              <a:buSzPct val="125000"/>
              <a:buFont typeface="Arial" panose="020B0604020202020204" pitchFamily="34" charset="0"/>
              <a:buChar char="•"/>
            </a:pPr>
            <a:endParaRPr lang="en-CA" sz="2000" dirty="0"/>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20</a:t>
            </a:fld>
            <a:endParaRPr lang="en-CA" sz="2000" dirty="0"/>
          </a:p>
        </p:txBody>
      </p:sp>
    </p:spTree>
    <p:extLst>
      <p:ext uri="{BB962C8B-B14F-4D97-AF65-F5344CB8AC3E}">
        <p14:creationId xmlns:p14="http://schemas.microsoft.com/office/powerpoint/2010/main" val="316648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F967549-721E-4805-92A9-87E917E0B6BA}"/>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1490" y="2128641"/>
            <a:ext cx="4553586" cy="3248478"/>
          </a:xfrm>
          <a:prstGeom prst="rect">
            <a:avLst/>
          </a:prstGeom>
        </p:spPr>
      </p:pic>
      <p:sp>
        <p:nvSpPr>
          <p:cNvPr id="4" name="TextBox 5"/>
          <p:cNvSpPr txBox="1"/>
          <p:nvPr/>
        </p:nvSpPr>
        <p:spPr>
          <a:xfrm>
            <a:off x="579012" y="492086"/>
            <a:ext cx="1008639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dirty="0"/>
              <a:t>Mindful Emotional Self Regulation</a:t>
            </a:r>
            <a:endParaRPr lang="en-CA" sz="4000" dirty="0"/>
          </a:p>
        </p:txBody>
      </p:sp>
      <p:sp>
        <p:nvSpPr>
          <p:cNvPr id="5" name="TextBox 6"/>
          <p:cNvSpPr txBox="1"/>
          <p:nvPr/>
        </p:nvSpPr>
        <p:spPr>
          <a:xfrm>
            <a:off x="859811" y="1174543"/>
            <a:ext cx="10664926"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 awareness*, i.e. becoming mindful. Mindfulness increases connections in the medial pre-frontal cortex. This reduces anxiety for the Supporter and the Person Supported.</a:t>
            </a:r>
          </a:p>
        </p:txBody>
      </p:sp>
      <p:sp>
        <p:nvSpPr>
          <p:cNvPr id="6" name="TextBox 7"/>
          <p:cNvSpPr txBox="1"/>
          <p:nvPr/>
        </p:nvSpPr>
        <p:spPr>
          <a:xfrm>
            <a:off x="1518834" y="2304171"/>
            <a:ext cx="3190111"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p:txBody>
      </p:sp>
      <p:sp>
        <p:nvSpPr>
          <p:cNvPr id="7" name="TextBox 8"/>
          <p:cNvSpPr txBox="1"/>
          <p:nvPr/>
        </p:nvSpPr>
        <p:spPr>
          <a:xfrm>
            <a:off x="7605040" y="2624356"/>
            <a:ext cx="2815826"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1066" y="4707125"/>
            <a:ext cx="264434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490247" y="5912640"/>
            <a:ext cx="10565099"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dirty="0">
                <a:latin typeface="Arial Narrow" panose="020B0606020202030204" pitchFamily="34" charset="0"/>
              </a:rPr>
              <a:t>(*Research reference: J. LeDoux, “Emotion Circuits in the Brain”, Journal of Neuroscience 33, no. 9 (2013) 3815-23)</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265232"/>
            <a:ext cx="1500873" cy="1116155"/>
          </a:xfrm>
          <a:prstGeom prst="rect">
            <a:avLst/>
          </a:prstGeom>
        </p:spPr>
      </p:pic>
      <p:sp>
        <p:nvSpPr>
          <p:cNvPr id="12" name="Slide Number Placeholder 11"/>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21</a:t>
            </a:fld>
            <a:endParaRPr lang="en-CA" sz="1600" dirty="0">
              <a:solidFill>
                <a:prstClr val="black">
                  <a:tint val="75000"/>
                </a:prstClr>
              </a:solidFill>
            </a:endParaRPr>
          </a:p>
        </p:txBody>
      </p:sp>
    </p:spTree>
    <p:extLst>
      <p:ext uri="{BB962C8B-B14F-4D97-AF65-F5344CB8AC3E}">
        <p14:creationId xmlns:p14="http://schemas.microsoft.com/office/powerpoint/2010/main" val="1311447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DDF5E7-07E5-48C9-907E-444FC3978CAA}"/>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439051" y="693501"/>
            <a:ext cx="11303876" cy="5324535"/>
          </a:xfrm>
          <a:prstGeom prst="rect">
            <a:avLst/>
          </a:prstGeom>
          <a:noFill/>
        </p:spPr>
        <p:txBody>
          <a:bodyPr wrap="square" rtlCol="0">
            <a:spAutoFit/>
          </a:bodyPr>
          <a:lstStyle/>
          <a:p>
            <a:pPr algn="just"/>
            <a:r>
              <a:rPr lang="en-US" sz="2000" dirty="0"/>
              <a:t>According to many published Neuroscientists, including Dr. Daniel Siegel (UCLA) in his book called             </a:t>
            </a:r>
            <a:r>
              <a:rPr lang="en-US" sz="2000" b="1" i="1" dirty="0"/>
              <a:t>The Mindful Brain</a:t>
            </a:r>
            <a:r>
              <a:rPr lang="en-US" sz="2000" dirty="0"/>
              <a:t> (page 42 and 43) the following brain, body and being functions correlate with the activity of medial areas of the prefrontal cortex:</a:t>
            </a:r>
          </a:p>
          <a:p>
            <a:endParaRPr lang="en-CA" sz="2000" dirty="0"/>
          </a:p>
          <a:p>
            <a:pPr marL="717550" indent="-355600"/>
            <a:r>
              <a:rPr lang="en-US" sz="2000" dirty="0"/>
              <a:t>1.  </a:t>
            </a:r>
            <a:r>
              <a:rPr lang="en-US" sz="2000" b="1" dirty="0"/>
              <a:t>Body regulation</a:t>
            </a:r>
            <a:r>
              <a:rPr lang="en-US" sz="2000" dirty="0"/>
              <a:t> – the emotional brakes and accelerator functions.</a:t>
            </a:r>
            <a:endParaRPr lang="en-CA" sz="2000" dirty="0"/>
          </a:p>
          <a:p>
            <a:pPr marL="717550" indent="-355600"/>
            <a:r>
              <a:rPr lang="en-US" sz="2000" dirty="0"/>
              <a:t>2.  	</a:t>
            </a:r>
            <a:r>
              <a:rPr lang="en-US" sz="2000" b="1" dirty="0"/>
              <a:t>Attuned communication</a:t>
            </a:r>
            <a:r>
              <a:rPr lang="en-US" sz="2000" dirty="0"/>
              <a:t> involves the coordination of the input from another person with the activity of one’s own (as with mirror neurons).</a:t>
            </a:r>
            <a:endParaRPr lang="en-CA" sz="2000" dirty="0"/>
          </a:p>
          <a:p>
            <a:pPr marL="717550" indent="-355600"/>
            <a:r>
              <a:rPr lang="en-US" sz="2000" dirty="0"/>
              <a:t>3.	</a:t>
            </a:r>
            <a:r>
              <a:rPr lang="en-US" sz="2000" b="1" dirty="0"/>
              <a:t>Emotional balance</a:t>
            </a:r>
            <a:r>
              <a:rPr lang="en-US" sz="2000" dirty="0"/>
              <a:t> to have enough activation so that life has meaning and vitality but not so much that life becomes chaotic.</a:t>
            </a:r>
            <a:endParaRPr lang="en-CA" sz="2000" dirty="0"/>
          </a:p>
          <a:p>
            <a:pPr marL="717550" indent="-355600"/>
            <a:r>
              <a:rPr lang="en-US" sz="2000" dirty="0"/>
              <a:t>4.	</a:t>
            </a:r>
            <a:r>
              <a:rPr lang="en-US" sz="2000" b="1" dirty="0"/>
              <a:t>Response flexibility</a:t>
            </a:r>
            <a:r>
              <a:rPr lang="en-US" sz="2000" dirty="0"/>
              <a:t> is the capacity to pause before action.</a:t>
            </a:r>
            <a:endParaRPr lang="en-CA" sz="2000" dirty="0"/>
          </a:p>
          <a:p>
            <a:pPr marL="717550" indent="-355600"/>
            <a:r>
              <a:rPr lang="en-US" sz="2000" dirty="0"/>
              <a:t>5.	</a:t>
            </a:r>
            <a:r>
              <a:rPr lang="en-US" sz="2000" b="1" dirty="0"/>
              <a:t>Empathy</a:t>
            </a:r>
            <a:r>
              <a:rPr lang="en-US" sz="2000" dirty="0"/>
              <a:t> – knowing what might be going on inside someone else.</a:t>
            </a:r>
            <a:endParaRPr lang="en-CA" sz="2000" dirty="0"/>
          </a:p>
          <a:p>
            <a:pPr marL="717550" indent="-355600"/>
            <a:r>
              <a:rPr lang="en-US" sz="2000" dirty="0"/>
              <a:t>6.	</a:t>
            </a:r>
            <a:r>
              <a:rPr lang="en-US" sz="2000" b="1" dirty="0"/>
              <a:t>Insight or self-knowing</a:t>
            </a:r>
            <a:r>
              <a:rPr lang="en-US" sz="2000" dirty="0"/>
              <a:t> awareness to be able to link the past, present and future.</a:t>
            </a:r>
            <a:endParaRPr lang="en-CA" sz="2000" dirty="0"/>
          </a:p>
          <a:p>
            <a:pPr marL="717550" indent="-355600"/>
            <a:r>
              <a:rPr lang="en-US" sz="2000" dirty="0"/>
              <a:t>7.  	</a:t>
            </a:r>
            <a:r>
              <a:rPr lang="en-US" sz="2000" b="1" dirty="0"/>
              <a:t>Fear modulation</a:t>
            </a:r>
            <a:r>
              <a:rPr lang="en-US" sz="2000" dirty="0"/>
              <a:t> that may be carried out by the release of the inhibitory neurotransmitter GABA.</a:t>
            </a:r>
            <a:endParaRPr lang="en-CA" sz="2000" dirty="0"/>
          </a:p>
          <a:p>
            <a:pPr marL="717550" indent="-355600"/>
            <a:r>
              <a:rPr lang="en-US" sz="2000" dirty="0"/>
              <a:t>8.	</a:t>
            </a:r>
            <a:r>
              <a:rPr lang="en-US" sz="2000" b="1" dirty="0"/>
              <a:t>Intuition</a:t>
            </a:r>
            <a:r>
              <a:rPr lang="en-US" sz="2000" dirty="0"/>
              <a:t> – a neural mechanism by which we process deep ways of knowing via our body i.e. ‘somatic intelligence’.</a:t>
            </a:r>
            <a:endParaRPr lang="en-CA" sz="2000" dirty="0"/>
          </a:p>
          <a:p>
            <a:pPr marL="717550" indent="-355600"/>
            <a:r>
              <a:rPr lang="en-US" sz="2000" dirty="0"/>
              <a:t>9.	</a:t>
            </a:r>
            <a:r>
              <a:rPr lang="en-US" sz="2000" b="1" dirty="0"/>
              <a:t>Morality</a:t>
            </a:r>
            <a:r>
              <a:rPr lang="en-US" sz="2000" dirty="0"/>
              <a:t> – taking into consideration the larger picture, to image what is best for the </a:t>
            </a:r>
            <a:br>
              <a:rPr lang="en-US" sz="2000" dirty="0"/>
            </a:br>
            <a:r>
              <a:rPr lang="en-US" sz="2000" dirty="0"/>
              <a:t>whole not just one’s self, even when alone.</a:t>
            </a:r>
            <a:endParaRPr lang="en-CA"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9643" y="5270731"/>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22</a:t>
            </a:fld>
            <a:endParaRPr lang="en-CA" sz="1600" dirty="0">
              <a:solidFill>
                <a:prstClr val="black">
                  <a:tint val="75000"/>
                </a:prstClr>
              </a:solidFill>
            </a:endParaRPr>
          </a:p>
        </p:txBody>
      </p:sp>
    </p:spTree>
    <p:extLst>
      <p:ext uri="{BB962C8B-B14F-4D97-AF65-F5344CB8AC3E}">
        <p14:creationId xmlns:p14="http://schemas.microsoft.com/office/powerpoint/2010/main" val="351013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6ADBD0-CA93-4849-A50A-0EDA3B4EFDA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1" y="973836"/>
            <a:ext cx="8982074" cy="4910328"/>
          </a:xfrm>
          <a:prstGeom prst="rect">
            <a:avLst/>
          </a:prstGeom>
        </p:spPr>
      </p:pic>
      <p:sp>
        <p:nvSpPr>
          <p:cNvPr id="4" name="TextBox 3"/>
          <p:cNvSpPr txBox="1"/>
          <p:nvPr/>
        </p:nvSpPr>
        <p:spPr>
          <a:xfrm>
            <a:off x="335902" y="1326691"/>
            <a:ext cx="11523306" cy="1938992"/>
          </a:xfrm>
          <a:prstGeom prst="rect">
            <a:avLst/>
          </a:prstGeom>
          <a:noFill/>
          <a:ln>
            <a:noFill/>
          </a:ln>
          <a:effectLst/>
        </p:spPr>
        <p:txBody>
          <a:bodyPr wrap="square" rtlCol="0">
            <a:spAutoFit/>
          </a:bodyPr>
          <a:lstStyle/>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B-FIT </a:t>
            </a:r>
          </a:p>
          <a:p>
            <a:pPr algn="ctr"/>
            <a:r>
              <a:rPr lang="en-CA" sz="6000" b="1" i="1" dirty="0">
                <a:solidFill>
                  <a:srgbClr val="9A4E15"/>
                </a:solidFill>
                <a:effectLst>
                  <a:innerShdw blurRad="63500" dist="50800">
                    <a:prstClr val="black">
                      <a:alpha val="50000"/>
                    </a:prstClr>
                  </a:innerShdw>
                </a:effectLst>
                <a:latin typeface="Arial Black" panose="020B0A04020102020204" pitchFamily="34" charset="0"/>
              </a:rPr>
              <a:t>MINDFULNESS</a:t>
            </a:r>
            <a:endParaRPr lang="en-CA" dirty="0">
              <a:solidFill>
                <a:srgbClr val="827D0D"/>
              </a:solidFill>
              <a:effectLst>
                <a:innerShdw blurRad="63500" dist="50800">
                  <a:prstClr val="black">
                    <a:alpha val="50000"/>
                  </a:prstClr>
                </a:innerShdw>
              </a:effectLst>
            </a:endParaRPr>
          </a:p>
        </p:txBody>
      </p:sp>
      <p:sp>
        <p:nvSpPr>
          <p:cNvPr id="3" name="TextBox 2"/>
          <p:cNvSpPr txBox="1"/>
          <p:nvPr/>
        </p:nvSpPr>
        <p:spPr>
          <a:xfrm>
            <a:off x="1052945" y="3103431"/>
            <a:ext cx="10095346" cy="1200329"/>
          </a:xfrm>
          <a:prstGeom prst="rect">
            <a:avLst/>
          </a:prstGeom>
          <a:noFill/>
        </p:spPr>
        <p:txBody>
          <a:bodyPr wrap="square" rtlCol="0">
            <a:spAutoFit/>
          </a:bodyPr>
          <a:lstStyle/>
          <a:p>
            <a:pPr algn="ctr"/>
            <a:r>
              <a:rPr lang="en-CA" sz="7200" dirty="0">
                <a:latin typeface="Vivaldi" panose="03020602050506090804" pitchFamily="66" charset="0"/>
              </a:rPr>
              <a:t>it’s not what you think</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9803" y="5070396"/>
            <a:ext cx="1500872" cy="1116155"/>
          </a:xfrm>
          <a:prstGeom prst="rect">
            <a:avLst/>
          </a:prstGeom>
        </p:spPr>
      </p:pic>
      <p:sp>
        <p:nvSpPr>
          <p:cNvPr id="8" name="Slide Number Placeholder 4"/>
          <p:cNvSpPr>
            <a:spLocks noGrp="1"/>
          </p:cNvSpPr>
          <p:nvPr>
            <p:ph type="sldNum" sz="quarter" idx="12"/>
          </p:nvPr>
        </p:nvSpPr>
        <p:spPr>
          <a:xfrm>
            <a:off x="8610600" y="6356350"/>
            <a:ext cx="2743200" cy="365125"/>
          </a:xfrm>
        </p:spPr>
        <p:txBody>
          <a:bodyPr/>
          <a:lstStyle/>
          <a:p>
            <a:fld id="{AFE74BE6-3F01-4C25-9B60-2EB5994FEE56}" type="slidenum">
              <a:rPr lang="en-CA" sz="2000" smtClean="0"/>
              <a:pPr/>
              <a:t>23</a:t>
            </a:fld>
            <a:endParaRPr lang="en-CA" sz="2000" dirty="0"/>
          </a:p>
        </p:txBody>
      </p:sp>
    </p:spTree>
    <p:extLst>
      <p:ext uri="{BB962C8B-B14F-4D97-AF65-F5344CB8AC3E}">
        <p14:creationId xmlns:p14="http://schemas.microsoft.com/office/powerpoint/2010/main" val="918494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4358" y="212742"/>
            <a:ext cx="10804849" cy="1938992"/>
          </a:xfrm>
          <a:prstGeom prst="rect">
            <a:avLst/>
          </a:prstGeom>
          <a:noFill/>
        </p:spPr>
        <p:txBody>
          <a:bodyPr wrap="square" rtlCol="0">
            <a:spAutoFit/>
          </a:bodyPr>
          <a:lstStyle/>
          <a:p>
            <a:pPr algn="ctr"/>
            <a:r>
              <a:rPr lang="en-US" sz="4000" b="1" dirty="0">
                <a:ln w="12700">
                  <a:noFill/>
                </a:ln>
                <a:latin typeface="Arial Black" panose="020B0A04020102020204" pitchFamily="34" charset="0"/>
              </a:rPr>
              <a:t>H</a:t>
            </a:r>
            <a:r>
              <a:rPr lang="en-CA" sz="4000" b="1" dirty="0"/>
              <a:t>ow to Escape from </a:t>
            </a:r>
          </a:p>
          <a:p>
            <a:pPr algn="ctr"/>
            <a:r>
              <a:rPr lang="en-CA" sz="4000" b="1" dirty="0"/>
              <a:t>the ‘Dog Eat Dog’ World</a:t>
            </a:r>
            <a:endParaRPr lang="en-CA" sz="4000" b="1" dirty="0">
              <a:latin typeface="Arial Black" panose="020B0A04020102020204" pitchFamily="34" charset="0"/>
            </a:endParaRPr>
          </a:p>
          <a:p>
            <a:pPr algn="ctr"/>
            <a:endParaRPr lang="en-CA" sz="4000" b="1" dirty="0">
              <a:latin typeface="Arial Black" panose="020B0A04020102020204" pitchFamily="34" charset="0"/>
            </a:endParaRPr>
          </a:p>
        </p:txBody>
      </p:sp>
      <p:sp>
        <p:nvSpPr>
          <p:cNvPr id="3" name="TextBox 2"/>
          <p:cNvSpPr txBox="1"/>
          <p:nvPr/>
        </p:nvSpPr>
        <p:spPr>
          <a:xfrm>
            <a:off x="1787628" y="1994059"/>
            <a:ext cx="9442347" cy="3416320"/>
          </a:xfrm>
          <a:prstGeom prst="rect">
            <a:avLst/>
          </a:prstGeom>
          <a:noFill/>
          <a:ln>
            <a:noFill/>
          </a:ln>
          <a:effectLst/>
        </p:spPr>
        <p:txBody>
          <a:bodyPr wrap="square" rtlCol="0">
            <a:spAutoFit/>
          </a:bodyPr>
          <a:lstStyle/>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always be cheerful, ignoring aches and pains;</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resist complaining and boring people with your troubles;</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understand when your loved ones are too busy to give you any time;</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take criticism and blame without resentment;</a:t>
            </a:r>
          </a:p>
          <a:p>
            <a:pPr marL="342900" lvl="0" indent="-342900">
              <a:lnSpc>
                <a:spcPct val="150000"/>
              </a:lnSpc>
              <a:buFont typeface="Arial" panose="020B0604020202020204" pitchFamily="34" charset="0"/>
              <a:buChar char="•"/>
            </a:pPr>
            <a:r>
              <a:rPr lang="en-CA" sz="2400" dirty="0">
                <a:latin typeface="Arial Narrow" panose="020B0606020202030204" pitchFamily="34" charset="0"/>
              </a:rPr>
              <a:t>If you can relax without alcohol; </a:t>
            </a:r>
          </a:p>
          <a:p>
            <a:pPr>
              <a:lnSpc>
                <a:spcPct val="150000"/>
              </a:lnSpc>
            </a:pPr>
            <a:r>
              <a:rPr lang="en-CA" sz="2000" dirty="0">
                <a:latin typeface="Arial Narrow" panose="020B0606020202030204" pitchFamily="34" charset="0"/>
              </a:rPr>
              <a:t> </a:t>
            </a:r>
            <a:r>
              <a:rPr lang="en-CA" sz="2400" b="1" dirty="0">
                <a:solidFill>
                  <a:srgbClr val="9A4E15"/>
                </a:solidFill>
                <a:latin typeface="Arial Narrow" panose="020B0606020202030204" pitchFamily="34" charset="0"/>
              </a:rPr>
              <a:t>...Then You Are Probably ........... </a:t>
            </a:r>
            <a:endParaRPr lang="en-CA" sz="2400" dirty="0">
              <a:solidFill>
                <a:srgbClr val="9A4E15"/>
              </a:solidFill>
              <a:latin typeface="Arial Narrow" panose="020B060602020203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24</a:t>
            </a:fld>
            <a:endParaRPr lang="en-CA" sz="2000" dirty="0"/>
          </a:p>
        </p:txBody>
      </p:sp>
    </p:spTree>
    <p:extLst>
      <p:ext uri="{BB962C8B-B14F-4D97-AF65-F5344CB8AC3E}">
        <p14:creationId xmlns:p14="http://schemas.microsoft.com/office/powerpoint/2010/main" val="222112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7A75521-9E58-4C79-8A32-8E93ED81F0E0}"/>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4359" y="212742"/>
            <a:ext cx="10086392" cy="707886"/>
          </a:xfrm>
          <a:prstGeom prst="rect">
            <a:avLst/>
          </a:prstGeom>
          <a:noFill/>
        </p:spPr>
        <p:txBody>
          <a:bodyPr wrap="square" rtlCol="0">
            <a:spAutoFit/>
          </a:bodyPr>
          <a:lstStyle/>
          <a:p>
            <a:pPr algn="ctr"/>
            <a:r>
              <a:rPr lang="en-CA" sz="4000" b="1" dirty="0"/>
              <a:t>The Family Dog! </a:t>
            </a:r>
            <a:endParaRPr lang="en-CA" sz="4000" b="1" dirty="0">
              <a:latin typeface="Arial Black" panose="020B0A04020102020204" pitchFamily="34" charset="0"/>
            </a:endParaRPr>
          </a:p>
        </p:txBody>
      </p:sp>
      <p:pic>
        <p:nvPicPr>
          <p:cNvPr id="5" name="Picture 4" descr="Inner Peace - Dog Meditating"/>
          <p:cNvPicPr/>
          <p:nvPr/>
        </p:nvPicPr>
        <p:blipFill>
          <a:blip r:embed="rId3" cstate="print"/>
          <a:srcRect/>
          <a:stretch>
            <a:fillRect/>
          </a:stretch>
        </p:blipFill>
        <p:spPr bwMode="auto">
          <a:xfrm>
            <a:off x="3627721" y="966787"/>
            <a:ext cx="4969510" cy="5534025"/>
          </a:xfrm>
          <a:prstGeom prst="rect">
            <a:avLst/>
          </a:prstGeom>
          <a:noFill/>
          <a:ln w="9525">
            <a:noFill/>
            <a:miter lim="800000"/>
            <a:headEnd/>
            <a:tailEnd/>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66480" y="520839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25</a:t>
            </a:fld>
            <a:endParaRPr lang="en-CA" sz="2000" dirty="0"/>
          </a:p>
        </p:txBody>
      </p:sp>
    </p:spTree>
    <p:extLst>
      <p:ext uri="{BB962C8B-B14F-4D97-AF65-F5344CB8AC3E}">
        <p14:creationId xmlns:p14="http://schemas.microsoft.com/office/powerpoint/2010/main" val="640640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662151" y="1434677"/>
            <a:ext cx="10759965" cy="2677656"/>
          </a:xfrm>
          <a:prstGeom prst="rect">
            <a:avLst/>
          </a:prstGeom>
          <a:noFill/>
        </p:spPr>
        <p:txBody>
          <a:bodyPr wrap="square" rtlCol="0">
            <a:spAutoFit/>
          </a:bodyPr>
          <a:lstStyle/>
          <a:p>
            <a:pPr algn="just"/>
            <a:r>
              <a:rPr lang="en-CA" sz="2800" dirty="0"/>
              <a:t>We human folks are different from other animals with whom we share this planet.</a:t>
            </a:r>
          </a:p>
          <a:p>
            <a:pPr algn="just"/>
            <a:endParaRPr lang="en-CA" sz="2800" dirty="0"/>
          </a:p>
          <a:p>
            <a:pPr algn="just"/>
            <a:r>
              <a:rPr lang="en-CA" sz="2800" dirty="0"/>
              <a:t>This is because we have the potential to be conscious.  This is to know that we are here and as a result can make choices that your average dog likely can’t.</a:t>
            </a:r>
          </a:p>
        </p:txBody>
      </p:sp>
      <p:sp>
        <p:nvSpPr>
          <p:cNvPr id="3" name="TextBox 2"/>
          <p:cNvSpPr txBox="1"/>
          <p:nvPr/>
        </p:nvSpPr>
        <p:spPr>
          <a:xfrm>
            <a:off x="1046435" y="4574956"/>
            <a:ext cx="9073056" cy="1077218"/>
          </a:xfrm>
          <a:prstGeom prst="rect">
            <a:avLst/>
          </a:prstGeom>
          <a:solidFill>
            <a:srgbClr val="F7DAC5"/>
          </a:solidFill>
          <a:scene3d>
            <a:camera prst="orthographicFront"/>
            <a:lightRig rig="threePt" dir="t"/>
          </a:scene3d>
          <a:sp3d>
            <a:bevelT/>
          </a:sp3d>
        </p:spPr>
        <p:txBody>
          <a:bodyPr wrap="square" rtlCol="0">
            <a:spAutoFit/>
          </a:bodyPr>
          <a:lstStyle/>
          <a:p>
            <a:r>
              <a:rPr lang="en-CA" sz="3200" dirty="0"/>
              <a:t>Become aware that you are listening to me right now. Let’s call this being somewhat more conscious.</a:t>
            </a:r>
          </a:p>
        </p:txBody>
      </p:sp>
      <p:sp>
        <p:nvSpPr>
          <p:cNvPr id="4" name="TextBox 3"/>
          <p:cNvSpPr txBox="1"/>
          <p:nvPr/>
        </p:nvSpPr>
        <p:spPr>
          <a:xfrm>
            <a:off x="1054359" y="567307"/>
            <a:ext cx="10086392" cy="707886"/>
          </a:xfrm>
          <a:prstGeom prst="rect">
            <a:avLst/>
          </a:prstGeom>
          <a:noFill/>
        </p:spPr>
        <p:txBody>
          <a:bodyPr wrap="square" rtlCol="0">
            <a:spAutoFit/>
          </a:bodyPr>
          <a:lstStyle/>
          <a:p>
            <a:pPr algn="ctr"/>
            <a:r>
              <a:rPr lang="en-CA" sz="4000" b="1" dirty="0">
                <a:solidFill>
                  <a:srgbClr val="9A4E15"/>
                </a:solidFill>
              </a:rPr>
              <a:t>Our Human Predicament and Potential</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6" y="5208397"/>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26</a:t>
            </a:fld>
            <a:endParaRPr lang="en-CA" sz="2000" dirty="0"/>
          </a:p>
        </p:txBody>
      </p:sp>
    </p:spTree>
    <p:extLst>
      <p:ext uri="{BB962C8B-B14F-4D97-AF65-F5344CB8AC3E}">
        <p14:creationId xmlns:p14="http://schemas.microsoft.com/office/powerpoint/2010/main" val="90676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44808" y="1431942"/>
            <a:ext cx="10804849" cy="2677656"/>
          </a:xfrm>
          <a:prstGeom prst="rect">
            <a:avLst/>
          </a:prstGeom>
          <a:noFill/>
        </p:spPr>
        <p:txBody>
          <a:bodyPr wrap="square" rtlCol="0">
            <a:spAutoFit/>
          </a:bodyPr>
          <a:lstStyle/>
          <a:p>
            <a:pPr algn="ctr"/>
            <a:endParaRPr lang="en-US" sz="4000" b="1" dirty="0">
              <a:ln w="12700">
                <a:noFill/>
              </a:ln>
              <a:latin typeface="Arial Black" panose="020B0A04020102020204" pitchFamily="34" charset="0"/>
            </a:endParaRPr>
          </a:p>
          <a:p>
            <a:pPr algn="ctr"/>
            <a:r>
              <a:rPr lang="en-US" sz="8800" b="1" dirty="0">
                <a:ln w="12700">
                  <a:noFill/>
                </a:ln>
                <a:latin typeface="Freestyle Script" pitchFamily="66" charset="0"/>
              </a:rPr>
              <a:t>Write Your Signature</a:t>
            </a:r>
            <a:endParaRPr lang="en-CA" sz="8800" b="1" dirty="0">
              <a:latin typeface="Freestyle Script" pitchFamily="66" charset="0"/>
            </a:endParaRPr>
          </a:p>
          <a:p>
            <a:pPr algn="ctr"/>
            <a:endParaRPr lang="en-CA" sz="4000" b="1" dirty="0">
              <a:latin typeface="Arial Black" panose="020B0A040201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165868"/>
            <a:ext cx="1500872"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pPr/>
              <a:t>27</a:t>
            </a:fld>
            <a:endParaRPr lang="en-CA" sz="2000" dirty="0"/>
          </a:p>
        </p:txBody>
      </p:sp>
    </p:spTree>
    <p:extLst>
      <p:ext uri="{BB962C8B-B14F-4D97-AF65-F5344CB8AC3E}">
        <p14:creationId xmlns:p14="http://schemas.microsoft.com/office/powerpoint/2010/main" val="1918179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8762" y="1831188"/>
            <a:ext cx="8581974" cy="4773921"/>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8757" y="268208"/>
            <a:ext cx="7954485" cy="685896"/>
          </a:xfrm>
          <a:prstGeom prst="rect">
            <a:avLst/>
          </a:prstGeom>
        </p:spPr>
      </p:pic>
      <p:sp>
        <p:nvSpPr>
          <p:cNvPr id="4" name="TextBox 3"/>
          <p:cNvSpPr txBox="1"/>
          <p:nvPr/>
        </p:nvSpPr>
        <p:spPr>
          <a:xfrm>
            <a:off x="1694667" y="1082351"/>
            <a:ext cx="8994201" cy="523220"/>
          </a:xfrm>
          <a:prstGeom prst="rect">
            <a:avLst/>
          </a:prstGeom>
          <a:noFill/>
        </p:spPr>
        <p:txBody>
          <a:bodyPr wrap="square" rtlCol="0">
            <a:spAutoFit/>
          </a:bodyPr>
          <a:lstStyle/>
          <a:p>
            <a:r>
              <a:rPr lang="en-US" sz="2800" b="1" dirty="0">
                <a:latin typeface="Arial Black" panose="020B0A04020102020204" pitchFamily="34" charset="0"/>
              </a:rPr>
              <a:t>Being </a:t>
            </a:r>
            <a:r>
              <a:rPr lang="en-US" sz="2800" b="1" dirty="0" err="1">
                <a:latin typeface="Arial Black" panose="020B0A04020102020204" pitchFamily="34" charset="0"/>
              </a:rPr>
              <a:t>Ahh-llowing</a:t>
            </a:r>
            <a:r>
              <a:rPr lang="en-US" sz="2800" b="1" dirty="0">
                <a:latin typeface="Arial Black" panose="020B0A04020102020204" pitchFamily="34" charset="0"/>
              </a:rPr>
              <a:t>* of and Paying Attention:</a:t>
            </a:r>
            <a:endParaRPr lang="en-CA" sz="2800" b="1" dirty="0">
              <a:latin typeface="Arial Black" panose="020B0A04020102020204"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2865" y="2542790"/>
            <a:ext cx="1524213" cy="134321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8528" y="2584092"/>
            <a:ext cx="1762371" cy="1409897"/>
          </a:xfrm>
          <a:prstGeom prst="rect">
            <a:avLst/>
          </a:prstGeom>
        </p:spPr>
      </p:pic>
      <p:sp>
        <p:nvSpPr>
          <p:cNvPr id="16" name="TextBox 15"/>
          <p:cNvSpPr txBox="1"/>
          <p:nvPr/>
        </p:nvSpPr>
        <p:spPr>
          <a:xfrm>
            <a:off x="1342768" y="4212814"/>
            <a:ext cx="4852086" cy="261610"/>
          </a:xfrm>
          <a:prstGeom prst="rect">
            <a:avLst/>
          </a:prstGeom>
          <a:noFill/>
        </p:spPr>
        <p:txBody>
          <a:bodyPr wrap="square" rtlCol="0">
            <a:spAutoFit/>
          </a:bodyPr>
          <a:lstStyle/>
          <a:p>
            <a:pPr algn="ctr"/>
            <a:r>
              <a:rPr lang="en-CA" sz="1100" dirty="0">
                <a:solidFill>
                  <a:schemeClr val="bg1"/>
                </a:solidFill>
                <a:latin typeface="Arial Black" panose="020B0A04020102020204" pitchFamily="34" charset="0"/>
              </a:rPr>
              <a:t>TO HOW SENSES ARE PERCEIVING WHAT IS HAPPENING</a:t>
            </a:r>
          </a:p>
        </p:txBody>
      </p:sp>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4081" y="4728117"/>
            <a:ext cx="924054" cy="219106"/>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58887" y="4752831"/>
            <a:ext cx="1428949" cy="219106"/>
          </a:xfrm>
          <a:prstGeom prst="rect">
            <a:avLst/>
          </a:prstGeom>
        </p:spPr>
      </p:pic>
      <p:sp>
        <p:nvSpPr>
          <p:cNvPr id="2" name="TextBox 1"/>
          <p:cNvSpPr txBox="1"/>
          <p:nvPr/>
        </p:nvSpPr>
        <p:spPr>
          <a:xfrm>
            <a:off x="7827581" y="4523784"/>
            <a:ext cx="3673364" cy="1661993"/>
          </a:xfrm>
          <a:prstGeom prst="rect">
            <a:avLst/>
          </a:prstGeom>
          <a:noFill/>
        </p:spPr>
        <p:txBody>
          <a:bodyPr wrap="square" rtlCol="0">
            <a:spAutoFit/>
          </a:bodyPr>
          <a:lstStyle/>
          <a:p>
            <a:r>
              <a:rPr lang="en-US" sz="1500" b="1" dirty="0"/>
              <a:t>*</a:t>
            </a:r>
            <a:r>
              <a:rPr lang="en-US" sz="1500" b="1" dirty="0" err="1"/>
              <a:t>Ahh-llowing</a:t>
            </a:r>
            <a:r>
              <a:rPr lang="en-US" sz="1500" b="1" dirty="0"/>
              <a:t> is to be subjectively/internally accepting of what B-FIT is doing moment by moment. It starts as an intended ‘let it be’ attitude of one’s inner world with a simultaneous passionate commitment to change objective/outside reality as useful.</a:t>
            </a:r>
            <a:endParaRPr lang="en-CA" sz="1500" b="1" dirty="0"/>
          </a:p>
          <a:p>
            <a:endParaRPr lang="en-CA" sz="1200" dirty="0"/>
          </a:p>
        </p:txBody>
      </p:sp>
      <p:sp>
        <p:nvSpPr>
          <p:cNvPr id="5" name="TextBox 4"/>
          <p:cNvSpPr txBox="1"/>
          <p:nvPr/>
        </p:nvSpPr>
        <p:spPr>
          <a:xfrm>
            <a:off x="6147556" y="1816847"/>
            <a:ext cx="3221421" cy="2908489"/>
          </a:xfrm>
          <a:prstGeom prst="rect">
            <a:avLst/>
          </a:prstGeom>
          <a:noFill/>
        </p:spPr>
        <p:txBody>
          <a:bodyPr wrap="square" rtlCol="0">
            <a:spAutoFit/>
          </a:bodyPr>
          <a:lstStyle/>
          <a:p>
            <a:r>
              <a:rPr lang="en-US" b="1" dirty="0"/>
              <a:t>Practical Outcomes Guaranteed</a:t>
            </a:r>
          </a:p>
          <a:p>
            <a:r>
              <a:rPr lang="en-US" sz="1500" b="1" dirty="0"/>
              <a:t>•</a:t>
            </a:r>
            <a:r>
              <a:rPr lang="en-US" sz="1500" dirty="0"/>
              <a:t> </a:t>
            </a:r>
            <a:r>
              <a:rPr lang="en-US" sz="1500" b="1" dirty="0"/>
              <a:t>fewer emotional hijacks, </a:t>
            </a:r>
          </a:p>
          <a:p>
            <a:r>
              <a:rPr lang="en-US" sz="1500" b="1" dirty="0"/>
              <a:t>   less intense and quicker recovery</a:t>
            </a:r>
          </a:p>
          <a:p>
            <a:r>
              <a:rPr lang="en-US" sz="1500" b="1" dirty="0"/>
              <a:t>• more experiences of happiness, </a:t>
            </a:r>
          </a:p>
          <a:p>
            <a:r>
              <a:rPr lang="en-US" sz="1500" b="1" dirty="0"/>
              <a:t>   more intense, last longer</a:t>
            </a:r>
          </a:p>
          <a:p>
            <a:r>
              <a:rPr lang="en-US" sz="1500" b="1" dirty="0"/>
              <a:t>• measurable growth of </a:t>
            </a:r>
          </a:p>
          <a:p>
            <a:r>
              <a:rPr lang="en-US" sz="1500" b="1" dirty="0"/>
              <a:t>   unconditional compassion</a:t>
            </a:r>
          </a:p>
          <a:p>
            <a:r>
              <a:rPr lang="en-US" sz="1500" b="1" dirty="0"/>
              <a:t>• </a:t>
            </a:r>
            <a:r>
              <a:rPr lang="en-CA" sz="1500" b="1" dirty="0"/>
              <a:t>increased intentional skills</a:t>
            </a:r>
          </a:p>
          <a:p>
            <a:r>
              <a:rPr lang="en-US" sz="1500" b="1" dirty="0"/>
              <a:t>• </a:t>
            </a:r>
            <a:r>
              <a:rPr lang="en-CA" sz="1500" b="1" dirty="0"/>
              <a:t>increased entrainment </a:t>
            </a:r>
          </a:p>
          <a:p>
            <a:r>
              <a:rPr lang="en-CA" sz="1500" b="1" dirty="0"/>
              <a:t>   skills</a:t>
            </a:r>
          </a:p>
          <a:p>
            <a:endParaRPr lang="en-CA" sz="1500" dirty="0"/>
          </a:p>
          <a:p>
            <a:endParaRPr lang="en-CA" sz="1500" dirty="0"/>
          </a:p>
        </p:txBody>
      </p:sp>
      <p:sp>
        <p:nvSpPr>
          <p:cNvPr id="6" name="TextBox 5"/>
          <p:cNvSpPr txBox="1"/>
          <p:nvPr/>
        </p:nvSpPr>
        <p:spPr>
          <a:xfrm>
            <a:off x="2764971" y="5793828"/>
            <a:ext cx="2216932" cy="461665"/>
          </a:xfrm>
          <a:prstGeom prst="rect">
            <a:avLst/>
          </a:prstGeom>
          <a:noFill/>
        </p:spPr>
        <p:txBody>
          <a:bodyPr wrap="square" rtlCol="0">
            <a:spAutoFit/>
          </a:bodyPr>
          <a:lstStyle/>
          <a:p>
            <a:r>
              <a:rPr lang="en-CA" sz="2400" dirty="0">
                <a:solidFill>
                  <a:srgbClr val="7030A0"/>
                </a:solidFill>
                <a:latin typeface="Arial Black" panose="020B0A04020102020204" pitchFamily="34" charset="0"/>
              </a:rPr>
              <a:t>THOUGHTS</a:t>
            </a:r>
          </a:p>
        </p:txBody>
      </p:sp>
      <p:sp>
        <p:nvSpPr>
          <p:cNvPr id="13" name="Slide Number Placeholder 12"/>
          <p:cNvSpPr>
            <a:spLocks noGrp="1"/>
          </p:cNvSpPr>
          <p:nvPr>
            <p:ph type="sldNum" sz="quarter" idx="12"/>
          </p:nvPr>
        </p:nvSpPr>
        <p:spPr/>
        <p:txBody>
          <a:bodyPr/>
          <a:lstStyle/>
          <a:p>
            <a:fld id="{AFE74BE6-3F01-4C25-9B60-2EB5994FEE56}" type="slidenum">
              <a:rPr lang="en-CA" sz="2000" smtClean="0"/>
              <a:pPr/>
              <a:t>28</a:t>
            </a:fld>
            <a:endParaRPr lang="en-CA" sz="2000" dirty="0"/>
          </a:p>
        </p:txBody>
      </p:sp>
    </p:spTree>
    <p:extLst>
      <p:ext uri="{BB962C8B-B14F-4D97-AF65-F5344CB8AC3E}">
        <p14:creationId xmlns:p14="http://schemas.microsoft.com/office/powerpoint/2010/main" val="175427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96057" y="1064460"/>
            <a:ext cx="9868789" cy="1754326"/>
          </a:xfrm>
          <a:prstGeom prst="rect">
            <a:avLst/>
          </a:prstGeom>
          <a:noFill/>
          <a:ln>
            <a:noFill/>
          </a:ln>
          <a:effectLst/>
        </p:spPr>
        <p:txBody>
          <a:bodyPr wrap="square" rtlCol="0">
            <a:spAutoFit/>
          </a:bodyPr>
          <a:lstStyle/>
          <a:p>
            <a:pPr lvl="0" algn="just"/>
            <a:r>
              <a:rPr lang="en-CA" sz="3600" dirty="0">
                <a:latin typeface="Arial Narrow" panose="020B0606020202030204" pitchFamily="34" charset="0"/>
              </a:rPr>
              <a:t>The Mindfulness microscope reveals a more complete and accurate experience of one’s B-FIT senses, perceptions and misperceptions.</a:t>
            </a:r>
            <a:endParaRPr lang="en-CA" sz="3600" dirty="0">
              <a:solidFill>
                <a:srgbClr val="9A4E15"/>
              </a:solidFill>
              <a:latin typeface="Arial Narrow" panose="020B0606020202030204" pitchFamily="34" charset="0"/>
            </a:endParaRPr>
          </a:p>
        </p:txBody>
      </p:sp>
      <p:pic>
        <p:nvPicPr>
          <p:cNvPr id="5122" name="Picture 2" descr="http://www.epa.gov/owow/watershed/weather/microscop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0454" y="2765501"/>
            <a:ext cx="2318531" cy="32787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5" y="5123337"/>
            <a:ext cx="1500872" cy="1116155"/>
          </a:xfrm>
          <a:prstGeom prst="rect">
            <a:avLst/>
          </a:prstGeom>
        </p:spPr>
      </p:pic>
      <p:sp>
        <p:nvSpPr>
          <p:cNvPr id="9" name="TextBox 8"/>
          <p:cNvSpPr txBox="1"/>
          <p:nvPr/>
        </p:nvSpPr>
        <p:spPr>
          <a:xfrm>
            <a:off x="3509798" y="415560"/>
            <a:ext cx="4964684" cy="584775"/>
          </a:xfrm>
          <a:prstGeom prst="rect">
            <a:avLst/>
          </a:prstGeom>
          <a:solidFill>
            <a:srgbClr val="F7DAC5"/>
          </a:solidFill>
          <a:scene3d>
            <a:camera prst="orthographicFront"/>
            <a:lightRig rig="threePt" dir="t"/>
          </a:scene3d>
          <a:sp3d>
            <a:bevelT/>
          </a:sp3d>
        </p:spPr>
        <p:txBody>
          <a:bodyPr wrap="square" rtlCol="0">
            <a:spAutoFit/>
          </a:bodyPr>
          <a:lstStyle/>
          <a:p>
            <a:pPr algn="ctr"/>
            <a:r>
              <a:rPr lang="en-CA" sz="3200" dirty="0"/>
              <a:t>Looking with greater clarity</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29</a:t>
            </a:fld>
            <a:endParaRPr lang="en-CA" sz="2000" dirty="0"/>
          </a:p>
        </p:txBody>
      </p:sp>
      <p:sp>
        <p:nvSpPr>
          <p:cNvPr id="10" name="TextBox 6"/>
          <p:cNvSpPr txBox="1"/>
          <p:nvPr/>
        </p:nvSpPr>
        <p:spPr>
          <a:xfrm>
            <a:off x="2362199" y="6074565"/>
            <a:ext cx="7439025" cy="523220"/>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i="1" dirty="0">
                <a:latin typeface="Arial Narrow" panose="020B0606020202030204" pitchFamily="34" charset="0"/>
              </a:rPr>
              <a:t>Complete the B-FIT Mindful Exercise </a:t>
            </a:r>
          </a:p>
        </p:txBody>
      </p:sp>
    </p:spTree>
    <p:extLst>
      <p:ext uri="{BB962C8B-B14F-4D97-AF65-F5344CB8AC3E}">
        <p14:creationId xmlns:p14="http://schemas.microsoft.com/office/powerpoint/2010/main" val="3799158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2" name="Rectangle 1"/>
          <p:cNvSpPr/>
          <p:nvPr/>
        </p:nvSpPr>
        <p:spPr>
          <a:xfrm>
            <a:off x="0" y="248024"/>
            <a:ext cx="12192000" cy="584775"/>
          </a:xfrm>
          <a:prstGeom prst="rect">
            <a:avLst/>
          </a:prstGeom>
        </p:spPr>
        <p:txBody>
          <a:bodyPr wrap="square">
            <a:spAutoFit/>
          </a:bodyPr>
          <a:lstStyle/>
          <a:p>
            <a:pPr algn="ctr"/>
            <a:r>
              <a:rPr lang="en-US" sz="3200" b="1" dirty="0">
                <a:solidFill>
                  <a:srgbClr val="9A4E15"/>
                </a:solidFill>
              </a:rPr>
              <a:t>Contributing and/or Trained Organizations &amp; Agencies </a:t>
            </a:r>
            <a:endParaRPr lang="en-CA" sz="3200" dirty="0">
              <a:solidFill>
                <a:srgbClr val="9A4E15"/>
              </a:solidFill>
            </a:endParaRPr>
          </a:p>
        </p:txBody>
      </p:sp>
      <p:sp>
        <p:nvSpPr>
          <p:cNvPr id="3" name="TextBox 2"/>
          <p:cNvSpPr txBox="1"/>
          <p:nvPr/>
        </p:nvSpPr>
        <p:spPr>
          <a:xfrm>
            <a:off x="1297842" y="762421"/>
            <a:ext cx="4782393" cy="5697072"/>
          </a:xfrm>
          <a:prstGeom prst="rect">
            <a:avLst/>
          </a:prstGeom>
          <a:noFill/>
        </p:spPr>
        <p:txBody>
          <a:bodyPr wrap="square" rtlCol="0">
            <a:spAutoFit/>
          </a:bodyPr>
          <a:lstStyle/>
          <a:p>
            <a:pPr marL="285750" lvl="0" indent="-285750">
              <a:lnSpc>
                <a:spcPct val="150000"/>
              </a:lnSpc>
              <a:buFont typeface="Wingdings" pitchFamily="2" charset="2"/>
              <a:buChar char="§"/>
            </a:pPr>
            <a:r>
              <a:rPr lang="en-US" sz="1700" dirty="0"/>
              <a:t>Autism Ontario</a:t>
            </a:r>
          </a:p>
          <a:p>
            <a:pPr marL="285750" lvl="0" indent="-285750">
              <a:lnSpc>
                <a:spcPct val="150000"/>
              </a:lnSpc>
              <a:buFont typeface="Wingdings" pitchFamily="2" charset="2"/>
              <a:buChar char="§"/>
            </a:pPr>
            <a:r>
              <a:rPr lang="en-US" sz="1700" dirty="0"/>
              <a:t>Community Living Ontario</a:t>
            </a:r>
          </a:p>
          <a:p>
            <a:pPr marL="285750" lvl="0" indent="-285750">
              <a:lnSpc>
                <a:spcPct val="150000"/>
              </a:lnSpc>
              <a:buFont typeface="Wingdings" pitchFamily="2" charset="2"/>
              <a:buChar char="§"/>
            </a:pPr>
            <a:r>
              <a:rPr lang="en-US" sz="1700" dirty="0" err="1"/>
              <a:t>L’Arche</a:t>
            </a:r>
            <a:r>
              <a:rPr lang="en-US" sz="1700" dirty="0"/>
              <a:t> Daybreak</a:t>
            </a:r>
          </a:p>
          <a:p>
            <a:pPr marL="285750" lvl="0" indent="-285750">
              <a:buFont typeface="Wingdings" pitchFamily="2" charset="2"/>
              <a:buChar char="§"/>
            </a:pPr>
            <a:r>
              <a:rPr lang="en-US" sz="1700" dirty="0"/>
              <a:t>OASIS (Ontario Agencies Supporting Individuals with Special Needs)</a:t>
            </a:r>
          </a:p>
          <a:p>
            <a:pPr marL="285750" indent="-285750">
              <a:lnSpc>
                <a:spcPct val="150000"/>
              </a:lnSpc>
              <a:buFont typeface="Wingdings" pitchFamily="2" charset="2"/>
              <a:buChar char="§"/>
            </a:pPr>
            <a:r>
              <a:rPr lang="en-US" sz="1700" dirty="0"/>
              <a:t>Community Living Windsor</a:t>
            </a:r>
          </a:p>
          <a:p>
            <a:pPr marL="285750" indent="-285750">
              <a:lnSpc>
                <a:spcPct val="150000"/>
              </a:lnSpc>
              <a:buFont typeface="Wingdings" pitchFamily="2" charset="2"/>
              <a:buChar char="§"/>
            </a:pPr>
            <a:r>
              <a:rPr lang="en-US" sz="1700" dirty="0"/>
              <a:t>Community Living Cambridge</a:t>
            </a:r>
          </a:p>
          <a:p>
            <a:pPr marL="285750" lvl="0" indent="-285750">
              <a:lnSpc>
                <a:spcPct val="150000"/>
              </a:lnSpc>
              <a:buFont typeface="Wingdings" pitchFamily="2" charset="2"/>
              <a:buChar char="§"/>
            </a:pPr>
            <a:r>
              <a:rPr lang="en-US" sz="1700" dirty="0" err="1"/>
              <a:t>Rygiel</a:t>
            </a:r>
            <a:r>
              <a:rPr lang="en-US" sz="1700" dirty="0"/>
              <a:t> Supports for Community Living</a:t>
            </a:r>
          </a:p>
          <a:p>
            <a:pPr marL="285750" lvl="0" indent="-285750">
              <a:lnSpc>
                <a:spcPct val="150000"/>
              </a:lnSpc>
              <a:buFont typeface="Wingdings" pitchFamily="2" charset="2"/>
              <a:buChar char="§"/>
            </a:pPr>
            <a:r>
              <a:rPr lang="en-US" sz="1700" dirty="0"/>
              <a:t>Community Living Oakville</a:t>
            </a:r>
          </a:p>
          <a:p>
            <a:pPr marL="285750" lvl="0" indent="-285750">
              <a:lnSpc>
                <a:spcPct val="150000"/>
              </a:lnSpc>
              <a:buFont typeface="Wingdings" pitchFamily="2" charset="2"/>
              <a:buChar char="§"/>
            </a:pPr>
            <a:r>
              <a:rPr lang="en-US" sz="1700" dirty="0"/>
              <a:t>London Health Sciences Centre</a:t>
            </a:r>
          </a:p>
          <a:p>
            <a:pPr marL="285750" lvl="0" indent="-285750">
              <a:lnSpc>
                <a:spcPct val="150000"/>
              </a:lnSpc>
              <a:buFont typeface="Wingdings" pitchFamily="2" charset="2"/>
              <a:buChar char="§"/>
            </a:pPr>
            <a:r>
              <a:rPr lang="en-US" sz="1700" dirty="0"/>
              <a:t>Kerry’s Place</a:t>
            </a:r>
          </a:p>
          <a:p>
            <a:pPr marL="285750" indent="-285750">
              <a:lnSpc>
                <a:spcPct val="150000"/>
              </a:lnSpc>
              <a:buFont typeface="Wingdings" panose="05000000000000000000" pitchFamily="2" charset="2"/>
              <a:buChar char="§"/>
            </a:pPr>
            <a:r>
              <a:rPr lang="en-US" sz="1700" dirty="0"/>
              <a:t>Ministry of Education Special Needs Division</a:t>
            </a:r>
          </a:p>
          <a:p>
            <a:pPr marL="285750" indent="-285750">
              <a:lnSpc>
                <a:spcPct val="150000"/>
              </a:lnSpc>
              <a:buFont typeface="Wingdings" panose="05000000000000000000" pitchFamily="2" charset="2"/>
              <a:buChar char="§"/>
            </a:pPr>
            <a:r>
              <a:rPr lang="en-US" sz="1700" dirty="0" err="1"/>
              <a:t>Ongwanada</a:t>
            </a:r>
            <a:endParaRPr lang="en-US" sz="1700" dirty="0"/>
          </a:p>
          <a:p>
            <a:pPr marL="285750" indent="-285750">
              <a:lnSpc>
                <a:spcPct val="150000"/>
              </a:lnSpc>
              <a:buFont typeface="Wingdings" panose="05000000000000000000" pitchFamily="2" charset="2"/>
              <a:buChar char="§"/>
            </a:pPr>
            <a:r>
              <a:rPr lang="en-US" sz="1700" dirty="0"/>
              <a:t>Participation House</a:t>
            </a:r>
          </a:p>
          <a:p>
            <a:pPr marL="285750" indent="-285750">
              <a:lnSpc>
                <a:spcPct val="150000"/>
              </a:lnSpc>
              <a:buFont typeface="Wingdings" panose="05000000000000000000" pitchFamily="2" charset="2"/>
              <a:buChar char="§"/>
            </a:pPr>
            <a:r>
              <a:rPr lang="en-US" sz="1700" dirty="0" err="1"/>
              <a:t>Jeder</a:t>
            </a:r>
            <a:r>
              <a:rPr lang="en-US" sz="1700" dirty="0"/>
              <a:t> Group (NSW, Australia)</a:t>
            </a:r>
          </a:p>
        </p:txBody>
      </p:sp>
      <p:sp>
        <p:nvSpPr>
          <p:cNvPr id="5" name="TextBox 4"/>
          <p:cNvSpPr txBox="1"/>
          <p:nvPr/>
        </p:nvSpPr>
        <p:spPr>
          <a:xfrm>
            <a:off x="6165193" y="759267"/>
            <a:ext cx="5144813" cy="5545621"/>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sz="1700" dirty="0"/>
              <a:t>Community Living Trent Highlands</a:t>
            </a:r>
          </a:p>
          <a:p>
            <a:pPr marL="285750" indent="-285750">
              <a:lnSpc>
                <a:spcPct val="150000"/>
              </a:lnSpc>
              <a:buFont typeface="Wingdings" panose="05000000000000000000" pitchFamily="2" charset="2"/>
              <a:buChar char="§"/>
            </a:pPr>
            <a:r>
              <a:rPr lang="en-US" sz="1700" dirty="0"/>
              <a:t>Community Living Owen Sound &amp; District</a:t>
            </a:r>
          </a:p>
          <a:p>
            <a:pPr marL="285750" indent="-285750">
              <a:lnSpc>
                <a:spcPct val="150000"/>
              </a:lnSpc>
              <a:buFont typeface="Wingdings" panose="05000000000000000000" pitchFamily="2" charset="2"/>
              <a:buChar char="§"/>
            </a:pPr>
            <a:r>
              <a:rPr lang="en-US" sz="1700" dirty="0"/>
              <a:t>Durham Association for Family Respite Services</a:t>
            </a:r>
          </a:p>
          <a:p>
            <a:pPr marL="285750" indent="-285750">
              <a:lnSpc>
                <a:spcPct val="150000"/>
              </a:lnSpc>
              <a:buFont typeface="Wingdings" panose="05000000000000000000" pitchFamily="2" charset="2"/>
              <a:buChar char="§"/>
            </a:pPr>
            <a:r>
              <a:rPr lang="en-US" sz="1700" dirty="0"/>
              <a:t>Christian Horizons</a:t>
            </a:r>
            <a:endParaRPr lang="en-CA" sz="1700" dirty="0"/>
          </a:p>
          <a:p>
            <a:pPr marL="285750" indent="-285750">
              <a:lnSpc>
                <a:spcPct val="150000"/>
              </a:lnSpc>
              <a:buFont typeface="Wingdings" panose="05000000000000000000" pitchFamily="2" charset="2"/>
              <a:buChar char="§"/>
            </a:pPr>
            <a:r>
              <a:rPr lang="en-US" sz="1700" dirty="0"/>
              <a:t>Community Living Burlington</a:t>
            </a:r>
            <a:endParaRPr lang="en-CA" sz="1700" dirty="0"/>
          </a:p>
          <a:p>
            <a:pPr marL="285750" indent="-285750">
              <a:lnSpc>
                <a:spcPct val="150000"/>
              </a:lnSpc>
              <a:buFont typeface="Wingdings" panose="05000000000000000000" pitchFamily="2" charset="2"/>
              <a:buChar char="§"/>
            </a:pPr>
            <a:r>
              <a:rPr lang="en-US" sz="1700" dirty="0"/>
              <a:t>Parents for Community Living</a:t>
            </a:r>
            <a:endParaRPr lang="en-CA" sz="1700" dirty="0"/>
          </a:p>
          <a:p>
            <a:pPr marL="285750" indent="-285750">
              <a:lnSpc>
                <a:spcPct val="150000"/>
              </a:lnSpc>
              <a:buFont typeface="Wingdings" panose="05000000000000000000" pitchFamily="2" charset="2"/>
              <a:buChar char="§"/>
            </a:pPr>
            <a:r>
              <a:rPr lang="en-US" sz="1700" dirty="0"/>
              <a:t>Extend-A-Family Toronto and Waterloo</a:t>
            </a:r>
          </a:p>
          <a:p>
            <a:pPr marL="285750" indent="-285750">
              <a:lnSpc>
                <a:spcPct val="150000"/>
              </a:lnSpc>
              <a:buFont typeface="Wingdings" panose="05000000000000000000" pitchFamily="2" charset="2"/>
              <a:buChar char="§"/>
            </a:pPr>
            <a:r>
              <a:rPr lang="en-US" sz="1700" dirty="0"/>
              <a:t>Community Living Walkerton and District</a:t>
            </a:r>
            <a:endParaRPr lang="en-CA" sz="1700" dirty="0"/>
          </a:p>
          <a:p>
            <a:pPr marL="285750" indent="-285750">
              <a:lnSpc>
                <a:spcPct val="150000"/>
              </a:lnSpc>
              <a:buFont typeface="Wingdings" panose="05000000000000000000" pitchFamily="2" charset="2"/>
              <a:buChar char="§"/>
            </a:pPr>
            <a:r>
              <a:rPr lang="en-US" sz="1700" dirty="0"/>
              <a:t>Community Living  </a:t>
            </a:r>
            <a:r>
              <a:rPr lang="en-US" sz="1700" dirty="0" err="1"/>
              <a:t>Welland</a:t>
            </a:r>
            <a:r>
              <a:rPr lang="en-US" sz="1700" dirty="0"/>
              <a:t> Pelham</a:t>
            </a:r>
          </a:p>
          <a:p>
            <a:pPr marL="285750" indent="-285750">
              <a:lnSpc>
                <a:spcPct val="150000"/>
              </a:lnSpc>
              <a:buFont typeface="Wingdings" panose="05000000000000000000" pitchFamily="2" charset="2"/>
              <a:buChar char="§"/>
            </a:pPr>
            <a:r>
              <a:rPr lang="en-US" sz="1700" dirty="0"/>
              <a:t>Community Living St. </a:t>
            </a:r>
            <a:r>
              <a:rPr lang="en-US" sz="1700" dirty="0" err="1"/>
              <a:t>Marys</a:t>
            </a:r>
            <a:r>
              <a:rPr lang="en-US" sz="1700" dirty="0"/>
              <a:t> and Area</a:t>
            </a:r>
          </a:p>
          <a:p>
            <a:pPr marL="285750" indent="-285750">
              <a:lnSpc>
                <a:spcPct val="150000"/>
              </a:lnSpc>
              <a:buFont typeface="Wingdings" panose="05000000000000000000" pitchFamily="2" charset="2"/>
              <a:buChar char="§"/>
            </a:pPr>
            <a:r>
              <a:rPr lang="en-US" sz="1700" dirty="0"/>
              <a:t>Community Living Chatham-Kent</a:t>
            </a:r>
          </a:p>
          <a:p>
            <a:pPr marL="285750" indent="-285750">
              <a:lnSpc>
                <a:spcPct val="150000"/>
              </a:lnSpc>
              <a:buFont typeface="Wingdings" panose="05000000000000000000" pitchFamily="2" charset="2"/>
              <a:buChar char="§"/>
            </a:pPr>
            <a:r>
              <a:rPr lang="en-US" sz="1700" dirty="0"/>
              <a:t>Community Living Stratford and Area</a:t>
            </a:r>
          </a:p>
          <a:p>
            <a:pPr marL="285750" indent="-285750">
              <a:lnSpc>
                <a:spcPct val="150000"/>
              </a:lnSpc>
              <a:buFont typeface="Wingdings" panose="05000000000000000000" pitchFamily="2" charset="2"/>
              <a:buChar char="§"/>
            </a:pPr>
            <a:r>
              <a:rPr lang="en-US" sz="1700" dirty="0"/>
              <a:t>Windsor-Essex Family Network</a:t>
            </a:r>
          </a:p>
          <a:p>
            <a:pPr marL="285750" indent="-285750">
              <a:lnSpc>
                <a:spcPct val="150000"/>
              </a:lnSpc>
              <a:buFont typeface="Wingdings" panose="05000000000000000000" pitchFamily="2" charset="2"/>
              <a:buChar char="§"/>
            </a:pPr>
            <a:r>
              <a:rPr lang="en-US" sz="1700" dirty="0"/>
              <a:t>Community Living Prince Edward</a:t>
            </a:r>
            <a:endParaRPr lang="en-CA" sz="17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7" y="5272195"/>
            <a:ext cx="1500872"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3</a:t>
            </a:fld>
            <a:endParaRPr lang="en-CA" sz="2000" dirty="0">
              <a:solidFill>
                <a:prstClr val="black">
                  <a:tint val="75000"/>
                </a:prstClr>
              </a:solidFill>
            </a:endParaRPr>
          </a:p>
        </p:txBody>
      </p:sp>
    </p:spTree>
    <p:extLst>
      <p:ext uri="{BB962C8B-B14F-4D97-AF65-F5344CB8AC3E}">
        <p14:creationId xmlns:p14="http://schemas.microsoft.com/office/powerpoint/2010/main" val="306332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anim calcmode="lin" valueType="num">
                                      <p:cBhvr>
                                        <p:cTn id="5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1000"/>
                                        <p:tgtEl>
                                          <p:spTgt spid="3">
                                            <p:txEl>
                                              <p:pRg st="11" end="11"/>
                                            </p:txEl>
                                          </p:spTgt>
                                        </p:tgtEl>
                                      </p:cBhvr>
                                    </p:animEffect>
                                    <p:anim calcmode="lin" valueType="num">
                                      <p:cBhvr>
                                        <p:cTn id="6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1000"/>
                                        <p:tgtEl>
                                          <p:spTgt spid="3">
                                            <p:txEl>
                                              <p:pRg st="12" end="12"/>
                                            </p:txEl>
                                          </p:spTgt>
                                        </p:tgtEl>
                                      </p:cBhvr>
                                    </p:animEffect>
                                    <p:anim calcmode="lin" valueType="num">
                                      <p:cBhvr>
                                        <p:cTn id="68"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1000"/>
                                        <p:tgtEl>
                                          <p:spTgt spid="3">
                                            <p:txEl>
                                              <p:pRg st="13" end="13"/>
                                            </p:txEl>
                                          </p:spTgt>
                                        </p:tgtEl>
                                      </p:cBhvr>
                                    </p:animEffect>
                                    <p:anim calcmode="lin" valueType="num">
                                      <p:cBhvr>
                                        <p:cTn id="73"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4"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5">
                                            <p:txEl>
                                              <p:pRg st="2" end="2"/>
                                            </p:txEl>
                                          </p:spTgt>
                                        </p:tgtEl>
                                        <p:attrNameLst>
                                          <p:attrName>style.visibility</p:attrName>
                                        </p:attrNameLst>
                                      </p:cBhvr>
                                      <p:to>
                                        <p:strVal val="visible"/>
                                      </p:to>
                                    </p:set>
                                    <p:animEffect transition="in" filter="fade">
                                      <p:cBhvr>
                                        <p:cTn id="77" dur="1000"/>
                                        <p:tgtEl>
                                          <p:spTgt spid="5">
                                            <p:txEl>
                                              <p:pRg st="2" end="2"/>
                                            </p:txEl>
                                          </p:spTgt>
                                        </p:tgtEl>
                                      </p:cBhvr>
                                    </p:animEffect>
                                    <p:anim calcmode="lin" valueType="num">
                                      <p:cBhvr>
                                        <p:cTn id="7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7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5">
                                            <p:txEl>
                                              <p:pRg st="1" end="1"/>
                                            </p:txEl>
                                          </p:spTgt>
                                        </p:tgtEl>
                                        <p:attrNameLst>
                                          <p:attrName>style.visibility</p:attrName>
                                        </p:attrNameLst>
                                      </p:cBhvr>
                                      <p:to>
                                        <p:strVal val="visible"/>
                                      </p:to>
                                    </p:set>
                                    <p:animEffect transition="in" filter="fade">
                                      <p:cBhvr>
                                        <p:cTn id="82" dur="1000"/>
                                        <p:tgtEl>
                                          <p:spTgt spid="5">
                                            <p:txEl>
                                              <p:pRg st="1" end="1"/>
                                            </p:txEl>
                                          </p:spTgt>
                                        </p:tgtEl>
                                      </p:cBhvr>
                                    </p:animEffect>
                                    <p:anim calcmode="lin" valueType="num">
                                      <p:cBhvr>
                                        <p:cTn id="8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8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5">
                                            <p:txEl>
                                              <p:pRg st="0" end="0"/>
                                            </p:txEl>
                                          </p:spTgt>
                                        </p:tgtEl>
                                        <p:attrNameLst>
                                          <p:attrName>style.visibility</p:attrName>
                                        </p:attrNameLst>
                                      </p:cBhvr>
                                      <p:to>
                                        <p:strVal val="visible"/>
                                      </p:to>
                                    </p:set>
                                    <p:animEffect transition="in" filter="fade">
                                      <p:cBhvr>
                                        <p:cTn id="87" dur="1000"/>
                                        <p:tgtEl>
                                          <p:spTgt spid="5">
                                            <p:txEl>
                                              <p:pRg st="0" end="0"/>
                                            </p:txEl>
                                          </p:spTgt>
                                        </p:tgtEl>
                                      </p:cBhvr>
                                    </p:animEffect>
                                    <p:anim calcmode="lin" valueType="num">
                                      <p:cBhvr>
                                        <p:cTn id="8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8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xEl>
                                              <p:pRg st="3" end="3"/>
                                            </p:txEl>
                                          </p:spTgt>
                                        </p:tgtEl>
                                        <p:attrNameLst>
                                          <p:attrName>style.visibility</p:attrName>
                                        </p:attrNameLst>
                                      </p:cBhvr>
                                      <p:to>
                                        <p:strVal val="visible"/>
                                      </p:to>
                                    </p:set>
                                    <p:animEffect transition="in" filter="fade">
                                      <p:cBhvr>
                                        <p:cTn id="92" dur="1000"/>
                                        <p:tgtEl>
                                          <p:spTgt spid="5">
                                            <p:txEl>
                                              <p:pRg st="3" end="3"/>
                                            </p:txEl>
                                          </p:spTgt>
                                        </p:tgtEl>
                                      </p:cBhvr>
                                    </p:animEffect>
                                    <p:anim calcmode="lin" valueType="num">
                                      <p:cBhvr>
                                        <p:cTn id="9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9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5">
                                            <p:txEl>
                                              <p:pRg st="4" end="4"/>
                                            </p:txEl>
                                          </p:spTgt>
                                        </p:tgtEl>
                                        <p:attrNameLst>
                                          <p:attrName>style.visibility</p:attrName>
                                        </p:attrNameLst>
                                      </p:cBhvr>
                                      <p:to>
                                        <p:strVal val="visible"/>
                                      </p:to>
                                    </p:set>
                                    <p:animEffect transition="in" filter="fade">
                                      <p:cBhvr>
                                        <p:cTn id="97" dur="1000"/>
                                        <p:tgtEl>
                                          <p:spTgt spid="5">
                                            <p:txEl>
                                              <p:pRg st="4" end="4"/>
                                            </p:txEl>
                                          </p:spTgt>
                                        </p:tgtEl>
                                      </p:cBhvr>
                                    </p:animEffect>
                                    <p:anim calcmode="lin" valueType="num">
                                      <p:cBhvr>
                                        <p:cTn id="9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9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100" presetID="42" presetClass="entr" presetSubtype="0" fill="hold" nodeType="withEffect">
                                  <p:stCondLst>
                                    <p:cond delay="0"/>
                                  </p:stCondLst>
                                  <p:childTnLst>
                                    <p:set>
                                      <p:cBhvr>
                                        <p:cTn id="101" dur="1" fill="hold">
                                          <p:stCondLst>
                                            <p:cond delay="0"/>
                                          </p:stCondLst>
                                        </p:cTn>
                                        <p:tgtEl>
                                          <p:spTgt spid="5">
                                            <p:txEl>
                                              <p:pRg st="5" end="5"/>
                                            </p:txEl>
                                          </p:spTgt>
                                        </p:tgtEl>
                                        <p:attrNameLst>
                                          <p:attrName>style.visibility</p:attrName>
                                        </p:attrNameLst>
                                      </p:cBhvr>
                                      <p:to>
                                        <p:strVal val="visible"/>
                                      </p:to>
                                    </p:set>
                                    <p:animEffect transition="in" filter="fade">
                                      <p:cBhvr>
                                        <p:cTn id="102" dur="1000"/>
                                        <p:tgtEl>
                                          <p:spTgt spid="5">
                                            <p:txEl>
                                              <p:pRg st="5" end="5"/>
                                            </p:txEl>
                                          </p:spTgt>
                                        </p:tgtEl>
                                      </p:cBhvr>
                                    </p:animEffect>
                                    <p:anim calcmode="lin" valueType="num">
                                      <p:cBhvr>
                                        <p:cTn id="10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10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105" presetID="42" presetClass="entr" presetSubtype="0" fill="hold" nodeType="withEffect">
                                  <p:stCondLst>
                                    <p:cond delay="0"/>
                                  </p:stCondLst>
                                  <p:childTnLst>
                                    <p:set>
                                      <p:cBhvr>
                                        <p:cTn id="106" dur="1" fill="hold">
                                          <p:stCondLst>
                                            <p:cond delay="0"/>
                                          </p:stCondLst>
                                        </p:cTn>
                                        <p:tgtEl>
                                          <p:spTgt spid="5">
                                            <p:txEl>
                                              <p:pRg st="6" end="6"/>
                                            </p:txEl>
                                          </p:spTgt>
                                        </p:tgtEl>
                                        <p:attrNameLst>
                                          <p:attrName>style.visibility</p:attrName>
                                        </p:attrNameLst>
                                      </p:cBhvr>
                                      <p:to>
                                        <p:strVal val="visible"/>
                                      </p:to>
                                    </p:set>
                                    <p:animEffect transition="in" filter="fade">
                                      <p:cBhvr>
                                        <p:cTn id="107" dur="1000"/>
                                        <p:tgtEl>
                                          <p:spTgt spid="5">
                                            <p:txEl>
                                              <p:pRg st="6" end="6"/>
                                            </p:txEl>
                                          </p:spTgt>
                                        </p:tgtEl>
                                      </p:cBhvr>
                                    </p:animEffect>
                                    <p:anim calcmode="lin" valueType="num">
                                      <p:cBhvr>
                                        <p:cTn id="10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109" dur="1000" fill="hold"/>
                                        <p:tgtEl>
                                          <p:spTgt spid="5">
                                            <p:txEl>
                                              <p:pRg st="6" end="6"/>
                                            </p:txEl>
                                          </p:spTgt>
                                        </p:tgtEl>
                                        <p:attrNameLst>
                                          <p:attrName>ppt_y</p:attrName>
                                        </p:attrNameLst>
                                      </p:cBhvr>
                                      <p:tavLst>
                                        <p:tav tm="0">
                                          <p:val>
                                            <p:strVal val="#ppt_y+.1"/>
                                          </p:val>
                                        </p:tav>
                                        <p:tav tm="100000">
                                          <p:val>
                                            <p:strVal val="#ppt_y"/>
                                          </p:val>
                                        </p:tav>
                                      </p:tavLst>
                                    </p:anim>
                                  </p:childTnLst>
                                </p:cTn>
                              </p:par>
                              <p:par>
                                <p:cTn id="110" presetID="42" presetClass="entr" presetSubtype="0" fill="hold" nodeType="withEffect">
                                  <p:stCondLst>
                                    <p:cond delay="0"/>
                                  </p:stCondLst>
                                  <p:childTnLst>
                                    <p:set>
                                      <p:cBhvr>
                                        <p:cTn id="111" dur="1" fill="hold">
                                          <p:stCondLst>
                                            <p:cond delay="0"/>
                                          </p:stCondLst>
                                        </p:cTn>
                                        <p:tgtEl>
                                          <p:spTgt spid="5">
                                            <p:txEl>
                                              <p:pRg st="7" end="7"/>
                                            </p:txEl>
                                          </p:spTgt>
                                        </p:tgtEl>
                                        <p:attrNameLst>
                                          <p:attrName>style.visibility</p:attrName>
                                        </p:attrNameLst>
                                      </p:cBhvr>
                                      <p:to>
                                        <p:strVal val="visible"/>
                                      </p:to>
                                    </p:set>
                                    <p:animEffect transition="in" filter="fade">
                                      <p:cBhvr>
                                        <p:cTn id="112" dur="1000"/>
                                        <p:tgtEl>
                                          <p:spTgt spid="5">
                                            <p:txEl>
                                              <p:pRg st="7" end="7"/>
                                            </p:txEl>
                                          </p:spTgt>
                                        </p:tgtEl>
                                      </p:cBhvr>
                                    </p:animEffect>
                                    <p:anim calcmode="lin" valueType="num">
                                      <p:cBhvr>
                                        <p:cTn id="113"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114" dur="1000" fill="hold"/>
                                        <p:tgtEl>
                                          <p:spTgt spid="5">
                                            <p:txEl>
                                              <p:pRg st="7" end="7"/>
                                            </p:txEl>
                                          </p:spTgt>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0"/>
                                  </p:stCondLst>
                                  <p:childTnLst>
                                    <p:set>
                                      <p:cBhvr>
                                        <p:cTn id="116" dur="1" fill="hold">
                                          <p:stCondLst>
                                            <p:cond delay="0"/>
                                          </p:stCondLst>
                                        </p:cTn>
                                        <p:tgtEl>
                                          <p:spTgt spid="5">
                                            <p:txEl>
                                              <p:pRg st="8" end="8"/>
                                            </p:txEl>
                                          </p:spTgt>
                                        </p:tgtEl>
                                        <p:attrNameLst>
                                          <p:attrName>style.visibility</p:attrName>
                                        </p:attrNameLst>
                                      </p:cBhvr>
                                      <p:to>
                                        <p:strVal val="visible"/>
                                      </p:to>
                                    </p:set>
                                    <p:animEffect transition="in" filter="fade">
                                      <p:cBhvr>
                                        <p:cTn id="117" dur="1000"/>
                                        <p:tgtEl>
                                          <p:spTgt spid="5">
                                            <p:txEl>
                                              <p:pRg st="8" end="8"/>
                                            </p:txEl>
                                          </p:spTgt>
                                        </p:tgtEl>
                                      </p:cBhvr>
                                    </p:animEffect>
                                    <p:anim calcmode="lin" valueType="num">
                                      <p:cBhvr>
                                        <p:cTn id="118"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119" dur="1000" fill="hold"/>
                                        <p:tgtEl>
                                          <p:spTgt spid="5">
                                            <p:txEl>
                                              <p:pRg st="8" end="8"/>
                                            </p:txEl>
                                          </p:spTgt>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5">
                                            <p:txEl>
                                              <p:pRg st="9" end="9"/>
                                            </p:txEl>
                                          </p:spTgt>
                                        </p:tgtEl>
                                        <p:attrNameLst>
                                          <p:attrName>style.visibility</p:attrName>
                                        </p:attrNameLst>
                                      </p:cBhvr>
                                      <p:to>
                                        <p:strVal val="visible"/>
                                      </p:to>
                                    </p:set>
                                    <p:animEffect transition="in" filter="fade">
                                      <p:cBhvr>
                                        <p:cTn id="122" dur="1000"/>
                                        <p:tgtEl>
                                          <p:spTgt spid="5">
                                            <p:txEl>
                                              <p:pRg st="9" end="9"/>
                                            </p:txEl>
                                          </p:spTgt>
                                        </p:tgtEl>
                                      </p:cBhvr>
                                    </p:animEffect>
                                    <p:anim calcmode="lin" valueType="num">
                                      <p:cBhvr>
                                        <p:cTn id="123"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124" dur="1000" fill="hold"/>
                                        <p:tgtEl>
                                          <p:spTgt spid="5">
                                            <p:txEl>
                                              <p:pRg st="9" end="9"/>
                                            </p:txEl>
                                          </p:spTgt>
                                        </p:tgtEl>
                                        <p:attrNameLst>
                                          <p:attrName>ppt_y</p:attrName>
                                        </p:attrNameLst>
                                      </p:cBhvr>
                                      <p:tavLst>
                                        <p:tav tm="0">
                                          <p:val>
                                            <p:strVal val="#ppt_y+.1"/>
                                          </p:val>
                                        </p:tav>
                                        <p:tav tm="100000">
                                          <p:val>
                                            <p:strVal val="#ppt_y"/>
                                          </p:val>
                                        </p:tav>
                                      </p:tavLst>
                                    </p:anim>
                                  </p:childTnLst>
                                </p:cTn>
                              </p:par>
                              <p:par>
                                <p:cTn id="125" presetID="42" presetClass="entr" presetSubtype="0" fill="hold" nodeType="withEffect">
                                  <p:stCondLst>
                                    <p:cond delay="0"/>
                                  </p:stCondLst>
                                  <p:childTnLst>
                                    <p:set>
                                      <p:cBhvr>
                                        <p:cTn id="126" dur="1" fill="hold">
                                          <p:stCondLst>
                                            <p:cond delay="0"/>
                                          </p:stCondLst>
                                        </p:cTn>
                                        <p:tgtEl>
                                          <p:spTgt spid="5">
                                            <p:txEl>
                                              <p:pRg st="10" end="10"/>
                                            </p:txEl>
                                          </p:spTgt>
                                        </p:tgtEl>
                                        <p:attrNameLst>
                                          <p:attrName>style.visibility</p:attrName>
                                        </p:attrNameLst>
                                      </p:cBhvr>
                                      <p:to>
                                        <p:strVal val="visible"/>
                                      </p:to>
                                    </p:set>
                                    <p:animEffect transition="in" filter="fade">
                                      <p:cBhvr>
                                        <p:cTn id="127" dur="1000"/>
                                        <p:tgtEl>
                                          <p:spTgt spid="5">
                                            <p:txEl>
                                              <p:pRg st="10" end="10"/>
                                            </p:txEl>
                                          </p:spTgt>
                                        </p:tgtEl>
                                      </p:cBhvr>
                                    </p:animEffect>
                                    <p:anim calcmode="lin" valueType="num">
                                      <p:cBhvr>
                                        <p:cTn id="12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129" dur="1000" fill="hold"/>
                                        <p:tgtEl>
                                          <p:spTgt spid="5">
                                            <p:txEl>
                                              <p:pRg st="10" end="10"/>
                                            </p:txEl>
                                          </p:spTgt>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5">
                                            <p:txEl>
                                              <p:pRg st="11" end="11"/>
                                            </p:txEl>
                                          </p:spTgt>
                                        </p:tgtEl>
                                        <p:attrNameLst>
                                          <p:attrName>style.visibility</p:attrName>
                                        </p:attrNameLst>
                                      </p:cBhvr>
                                      <p:to>
                                        <p:strVal val="visible"/>
                                      </p:to>
                                    </p:set>
                                    <p:animEffect transition="in" filter="fade">
                                      <p:cBhvr>
                                        <p:cTn id="132" dur="1000"/>
                                        <p:tgtEl>
                                          <p:spTgt spid="5">
                                            <p:txEl>
                                              <p:pRg st="11" end="11"/>
                                            </p:txEl>
                                          </p:spTgt>
                                        </p:tgtEl>
                                      </p:cBhvr>
                                    </p:animEffect>
                                    <p:anim calcmode="lin" valueType="num">
                                      <p:cBhvr>
                                        <p:cTn id="133"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134"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135" presetID="42" presetClass="entr" presetSubtype="0" fill="hold" nodeType="withEffect">
                                  <p:stCondLst>
                                    <p:cond delay="0"/>
                                  </p:stCondLst>
                                  <p:childTnLst>
                                    <p:set>
                                      <p:cBhvr>
                                        <p:cTn id="136" dur="1" fill="hold">
                                          <p:stCondLst>
                                            <p:cond delay="0"/>
                                          </p:stCondLst>
                                        </p:cTn>
                                        <p:tgtEl>
                                          <p:spTgt spid="5">
                                            <p:txEl>
                                              <p:pRg st="12" end="12"/>
                                            </p:txEl>
                                          </p:spTgt>
                                        </p:tgtEl>
                                        <p:attrNameLst>
                                          <p:attrName>style.visibility</p:attrName>
                                        </p:attrNameLst>
                                      </p:cBhvr>
                                      <p:to>
                                        <p:strVal val="visible"/>
                                      </p:to>
                                    </p:set>
                                    <p:animEffect transition="in" filter="fade">
                                      <p:cBhvr>
                                        <p:cTn id="137" dur="1000"/>
                                        <p:tgtEl>
                                          <p:spTgt spid="5">
                                            <p:txEl>
                                              <p:pRg st="12" end="12"/>
                                            </p:txEl>
                                          </p:spTgt>
                                        </p:tgtEl>
                                      </p:cBhvr>
                                    </p:animEffect>
                                    <p:anim calcmode="lin" valueType="num">
                                      <p:cBhvr>
                                        <p:cTn id="138"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139" dur="1000" fill="hold"/>
                                        <p:tgtEl>
                                          <p:spTgt spid="5">
                                            <p:txEl>
                                              <p:pRg st="12" end="12"/>
                                            </p:txEl>
                                          </p:spTgt>
                                        </p:tgtEl>
                                        <p:attrNameLst>
                                          <p:attrName>ppt_y</p:attrName>
                                        </p:attrNameLst>
                                      </p:cBhvr>
                                      <p:tavLst>
                                        <p:tav tm="0">
                                          <p:val>
                                            <p:strVal val="#ppt_y+.1"/>
                                          </p:val>
                                        </p:tav>
                                        <p:tav tm="100000">
                                          <p:val>
                                            <p:strVal val="#ppt_y"/>
                                          </p:val>
                                        </p:tav>
                                      </p:tavLst>
                                    </p:anim>
                                  </p:childTnLst>
                                </p:cTn>
                              </p:par>
                              <p:par>
                                <p:cTn id="140" presetID="42" presetClass="entr" presetSubtype="0" fill="hold" nodeType="withEffect">
                                  <p:stCondLst>
                                    <p:cond delay="0"/>
                                  </p:stCondLst>
                                  <p:childTnLst>
                                    <p:set>
                                      <p:cBhvr>
                                        <p:cTn id="141" dur="1" fill="hold">
                                          <p:stCondLst>
                                            <p:cond delay="0"/>
                                          </p:stCondLst>
                                        </p:cTn>
                                        <p:tgtEl>
                                          <p:spTgt spid="5">
                                            <p:txEl>
                                              <p:pRg st="13" end="13"/>
                                            </p:txEl>
                                          </p:spTgt>
                                        </p:tgtEl>
                                        <p:attrNameLst>
                                          <p:attrName>style.visibility</p:attrName>
                                        </p:attrNameLst>
                                      </p:cBhvr>
                                      <p:to>
                                        <p:strVal val="visible"/>
                                      </p:to>
                                    </p:set>
                                    <p:animEffect transition="in" filter="fade">
                                      <p:cBhvr>
                                        <p:cTn id="142" dur="1000"/>
                                        <p:tgtEl>
                                          <p:spTgt spid="5">
                                            <p:txEl>
                                              <p:pRg st="13" end="13"/>
                                            </p:txEl>
                                          </p:spTgt>
                                        </p:tgtEl>
                                      </p:cBhvr>
                                    </p:animEffect>
                                    <p:anim calcmode="lin" valueType="num">
                                      <p:cBhvr>
                                        <p:cTn id="143"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144" dur="1000" fill="hold"/>
                                        <p:tgtEl>
                                          <p:spTgt spid="5">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35034" y="501408"/>
            <a:ext cx="9440883" cy="707886"/>
          </a:xfrm>
          <a:prstGeom prst="rect">
            <a:avLst/>
          </a:prstGeom>
          <a:noFill/>
        </p:spPr>
        <p:txBody>
          <a:bodyPr wrap="square" rtlCol="0">
            <a:spAutoFit/>
          </a:bodyPr>
          <a:lstStyle/>
          <a:p>
            <a:pPr algn="ctr"/>
            <a:r>
              <a:rPr lang="en-CA" sz="4000" b="1" dirty="0">
                <a:solidFill>
                  <a:srgbClr val="9A4E15"/>
                </a:solidFill>
              </a:rPr>
              <a:t>Mindfulness Exercise Debrief</a:t>
            </a:r>
            <a:endParaRPr lang="en-CA" sz="4000" dirty="0">
              <a:solidFill>
                <a:srgbClr val="9A4E15"/>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7113" y="5240296"/>
            <a:ext cx="1500872" cy="1116155"/>
          </a:xfrm>
          <a:prstGeom prst="rect">
            <a:avLst/>
          </a:prstGeom>
        </p:spPr>
      </p:pic>
      <p:sp>
        <p:nvSpPr>
          <p:cNvPr id="5" name="TextBox 4"/>
          <p:cNvSpPr txBox="1"/>
          <p:nvPr/>
        </p:nvSpPr>
        <p:spPr>
          <a:xfrm>
            <a:off x="1104901" y="1467441"/>
            <a:ext cx="9367206" cy="4832092"/>
          </a:xfrm>
          <a:prstGeom prst="rect">
            <a:avLst/>
          </a:prstGeom>
          <a:noFill/>
          <a:ln>
            <a:noFill/>
          </a:ln>
          <a:effectLst/>
        </p:spPr>
        <p:txBody>
          <a:bodyPr wrap="square" rtlCol="0">
            <a:spAutoFit/>
          </a:bodyPr>
          <a:lstStyle/>
          <a:p>
            <a:pPr marL="34290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What was your Predominant Experience of Thinking - Image or Talk?  Conclusion? You are not your thoughts or feelings.</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What happened when you just noticed a thought?</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Did you feel relatively calm?  This means Set Point movement of the Parasympathetic Nervous System and Vagus Nerve activation =  Unconditional Compassion-after 25 hours some of the PNS stays turned on.</a:t>
            </a:r>
          </a:p>
          <a:p>
            <a:pPr marL="342900" indent="-342900">
              <a:buFont typeface="Arial" panose="020B0604020202020204" pitchFamily="34" charset="0"/>
              <a:buChar char="•"/>
            </a:pPr>
            <a:endParaRPr lang="en-CA"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CA" sz="2400" dirty="0">
                <a:latin typeface="Arial" panose="020B0604020202020204" pitchFamily="34" charset="0"/>
                <a:cs typeface="Arial" panose="020B0604020202020204" pitchFamily="34" charset="0"/>
              </a:rPr>
              <a:t>Feelings – ‘There is’ versus ‘I am’.</a:t>
            </a:r>
          </a:p>
          <a:p>
            <a:pPr marL="342900" indent="-342900">
              <a:buFont typeface="Arial" panose="020B0604020202020204" pitchFamily="34" charset="0"/>
              <a:buChar char="•"/>
            </a:pPr>
            <a:endParaRPr lang="en-CA" sz="2400" dirty="0">
              <a:latin typeface="Arial Narrow" panose="020B0606020202030204" pitchFamily="34" charset="0"/>
            </a:endParaRPr>
          </a:p>
          <a:p>
            <a:pPr algn="ctr"/>
            <a:r>
              <a:rPr lang="en-CA" sz="2000" dirty="0">
                <a:latin typeface="Arial Narrow" panose="020B0606020202030204" pitchFamily="34" charset="0"/>
              </a:rPr>
              <a:t>Mindfulness exercise reference </a:t>
            </a:r>
            <a:r>
              <a:rPr lang="en-CA" sz="2000" dirty="0">
                <a:latin typeface="Arial Narrow" panose="020B0606020202030204" pitchFamily="34" charset="0"/>
                <a:hlinkClick r:id="rId4"/>
              </a:rPr>
              <a:t>www.centreforconsciouscare.ca</a:t>
            </a:r>
            <a:r>
              <a:rPr lang="en-CA" sz="2000" dirty="0">
                <a:latin typeface="Arial Narrow" panose="020B0606020202030204" pitchFamily="34" charset="0"/>
              </a:rPr>
              <a:t> Audio Resources</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30</a:t>
            </a:fld>
            <a:endParaRPr lang="en-CA" sz="2000" dirty="0"/>
          </a:p>
        </p:txBody>
      </p:sp>
    </p:spTree>
    <p:extLst>
      <p:ext uri="{BB962C8B-B14F-4D97-AF65-F5344CB8AC3E}">
        <p14:creationId xmlns:p14="http://schemas.microsoft.com/office/powerpoint/2010/main" val="91146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C964D12-A2CA-4A4B-8840-C2D5E6A954C3}"/>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0" y="190381"/>
            <a:ext cx="12192000" cy="646331"/>
          </a:xfrm>
          <a:prstGeom prst="rect">
            <a:avLst/>
          </a:prstGeom>
          <a:noFill/>
        </p:spPr>
        <p:txBody>
          <a:bodyPr wrap="square" rtlCol="0">
            <a:spAutoFit/>
          </a:bodyPr>
          <a:lstStyle/>
          <a:p>
            <a:pPr algn="ctr"/>
            <a:r>
              <a:rPr lang="en-CA" sz="3600" b="1" dirty="0">
                <a:solidFill>
                  <a:srgbClr val="9A4E15"/>
                </a:solidFill>
              </a:rPr>
              <a:t>Summing It Up</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2628872"/>
            <a:ext cx="1853184" cy="281635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3605" y="2528288"/>
            <a:ext cx="1743456" cy="291693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1797" y="2732504"/>
            <a:ext cx="1723136" cy="2712720"/>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99989" y="2601496"/>
            <a:ext cx="1775968" cy="2816352"/>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2352" y="2519144"/>
            <a:ext cx="1780032" cy="2926080"/>
          </a:xfrm>
          <a:prstGeom prst="rect">
            <a:avLst/>
          </a:prstGeom>
          <a:ln>
            <a:noFill/>
          </a:ln>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48320" y="2732504"/>
            <a:ext cx="1792224" cy="2712720"/>
          </a:xfrm>
          <a:prstGeom prst="rect">
            <a:avLst/>
          </a:prstGeom>
          <a:ln>
            <a:noFill/>
          </a:ln>
        </p:spPr>
      </p:pic>
      <p:pic>
        <p:nvPicPr>
          <p:cNvPr id="20" name="Picture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38816" y="848720"/>
            <a:ext cx="4073409" cy="1644176"/>
          </a:xfrm>
          <a:prstGeom prst="rect">
            <a:avLst/>
          </a:prstGeom>
        </p:spPr>
      </p:pic>
      <p:sp>
        <p:nvSpPr>
          <p:cNvPr id="5" name="TextBox 4"/>
          <p:cNvSpPr txBox="1"/>
          <p:nvPr/>
        </p:nvSpPr>
        <p:spPr>
          <a:xfrm>
            <a:off x="0" y="5017820"/>
            <a:ext cx="12192000" cy="1723549"/>
          </a:xfrm>
          <a:prstGeom prst="rect">
            <a:avLst/>
          </a:prstGeom>
          <a:noFill/>
        </p:spPr>
        <p:txBody>
          <a:bodyPr wrap="square" rtlCol="0">
            <a:spAutoFit/>
          </a:bodyPr>
          <a:lstStyle/>
          <a:p>
            <a:pPr algn="ctr"/>
            <a:r>
              <a:rPr lang="en-CA" sz="4000" b="1" i="1" dirty="0"/>
              <a:t>for</a:t>
            </a:r>
          </a:p>
          <a:p>
            <a:pPr algn="ctr"/>
            <a:r>
              <a:rPr lang="en-CA" sz="6600">
                <a:solidFill>
                  <a:srgbClr val="797805"/>
                </a:solidFill>
                <a:latin typeface="Arial Black" panose="020B0A04020102020204" pitchFamily="34" charset="0"/>
              </a:rPr>
              <a:t>Well-being</a:t>
            </a:r>
            <a:endParaRPr lang="en-CA" sz="6600" dirty="0">
              <a:solidFill>
                <a:srgbClr val="797805"/>
              </a:solidFill>
              <a:latin typeface="Arial Black" panose="020B0A04020102020204" pitchFamily="34" charset="0"/>
            </a:endParaRPr>
          </a:p>
        </p:txBody>
      </p:sp>
      <p:sp>
        <p:nvSpPr>
          <p:cNvPr id="11" name="Slide Number Placeholder 10"/>
          <p:cNvSpPr>
            <a:spLocks noGrp="1"/>
          </p:cNvSpPr>
          <p:nvPr>
            <p:ph type="sldNum" sz="quarter" idx="12"/>
          </p:nvPr>
        </p:nvSpPr>
        <p:spPr/>
        <p:txBody>
          <a:bodyPr/>
          <a:lstStyle/>
          <a:p>
            <a:fld id="{AFE74BE6-3F01-4C25-9B60-2EB5994FEE56}" type="slidenum">
              <a:rPr lang="en-CA" sz="2000" smtClean="0"/>
              <a:pPr/>
              <a:t>31</a:t>
            </a:fld>
            <a:endParaRPr lang="en-CA" sz="2000" dirty="0"/>
          </a:p>
        </p:txBody>
      </p:sp>
    </p:spTree>
    <p:extLst>
      <p:ext uri="{BB962C8B-B14F-4D97-AF65-F5344CB8AC3E}">
        <p14:creationId xmlns:p14="http://schemas.microsoft.com/office/powerpoint/2010/main" val="208228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72B9E9-A0ED-4204-B1F5-ADC8408F8520}"/>
              </a:ext>
            </a:extLst>
          </p:cNvPr>
          <p:cNvPicPr>
            <a:picLocks noChangeAspect="1"/>
          </p:cNvPicPr>
          <p:nvPr/>
        </p:nvPicPr>
        <p:blipFill>
          <a:blip r:embed="rId3"/>
          <a:stretch>
            <a:fillRect/>
          </a:stretch>
        </p:blipFill>
        <p:spPr>
          <a:xfrm>
            <a:off x="0" y="0"/>
            <a:ext cx="12192000" cy="6857999"/>
          </a:xfrm>
          <a:prstGeom prst="rect">
            <a:avLst/>
          </a:prstGeom>
        </p:spPr>
      </p:pic>
      <p:sp>
        <p:nvSpPr>
          <p:cNvPr id="2" name="TextBox 1"/>
          <p:cNvSpPr txBox="1"/>
          <p:nvPr/>
        </p:nvSpPr>
        <p:spPr>
          <a:xfrm>
            <a:off x="2" y="285750"/>
            <a:ext cx="12192000" cy="1569660"/>
          </a:xfrm>
          <a:prstGeom prst="rect">
            <a:avLst/>
          </a:prstGeom>
          <a:noFill/>
        </p:spPr>
        <p:txBody>
          <a:bodyPr wrap="square" rtlCol="0">
            <a:spAutoFit/>
          </a:bodyPr>
          <a:lstStyle/>
          <a:p>
            <a:pPr algn="ctr"/>
            <a:r>
              <a:rPr lang="en-CA" sz="3200" b="1" dirty="0">
                <a:solidFill>
                  <a:srgbClr val="9A4E15"/>
                </a:solidFill>
              </a:rPr>
              <a:t>To Consistently Deliver Optimal Support – The Supporter Needs </a:t>
            </a:r>
          </a:p>
          <a:p>
            <a:pPr algn="ctr"/>
            <a:r>
              <a:rPr lang="en-CA" sz="3200" b="1" dirty="0">
                <a:solidFill>
                  <a:srgbClr val="9A4E15"/>
                </a:solidFill>
              </a:rPr>
              <a:t>Three Key Professional and Intrapersonal Qualities</a:t>
            </a:r>
          </a:p>
          <a:p>
            <a:pPr algn="ctr"/>
            <a:endParaRPr lang="en-CA" sz="3200" b="1" dirty="0">
              <a:solidFill>
                <a:srgbClr val="9A4E15"/>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747" y="5250930"/>
            <a:ext cx="1500873" cy="1116155"/>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7075" y="1486662"/>
            <a:ext cx="5232274" cy="5162633"/>
          </a:xfrm>
          <a:prstGeom prst="rect">
            <a:avLst/>
          </a:prstGeom>
        </p:spPr>
      </p:pic>
      <p:sp>
        <p:nvSpPr>
          <p:cNvPr id="6" name="TextBox 5"/>
          <p:cNvSpPr txBox="1"/>
          <p:nvPr/>
        </p:nvSpPr>
        <p:spPr>
          <a:xfrm>
            <a:off x="3409192" y="4626253"/>
            <a:ext cx="2163698" cy="1477328"/>
          </a:xfrm>
          <a:prstGeom prst="rect">
            <a:avLst/>
          </a:prstGeom>
          <a:no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Knowledge </a:t>
            </a:r>
          </a:p>
          <a:p>
            <a:pPr algn="ctr"/>
            <a:r>
              <a:rPr lang="en-US" dirty="0">
                <a:solidFill>
                  <a:schemeClr val="bg1"/>
                </a:solidFill>
                <a:latin typeface="Arial" panose="020B0604020202020204" pitchFamily="34" charset="0"/>
                <a:cs typeface="Arial" panose="020B0604020202020204" pitchFamily="34" charset="0"/>
              </a:rPr>
              <a:t>and </a:t>
            </a:r>
          </a:p>
          <a:p>
            <a:pPr algn="ctr"/>
            <a:r>
              <a:rPr lang="en-US" dirty="0">
                <a:solidFill>
                  <a:schemeClr val="bg1"/>
                </a:solidFill>
                <a:latin typeface="Arial" panose="020B0604020202020204" pitchFamily="34" charset="0"/>
                <a:cs typeface="Arial" panose="020B0604020202020204" pitchFamily="34" charset="0"/>
              </a:rPr>
              <a:t>Understanding</a:t>
            </a:r>
          </a:p>
          <a:p>
            <a:pPr algn="ctr"/>
            <a:r>
              <a:rPr lang="en-US" dirty="0">
                <a:solidFill>
                  <a:schemeClr val="bg1"/>
                </a:solidFill>
                <a:latin typeface="Arial" panose="020B0604020202020204" pitchFamily="34" charset="0"/>
                <a:cs typeface="Arial" panose="020B0604020202020204" pitchFamily="34" charset="0"/>
              </a:rPr>
              <a:t>of Best </a:t>
            </a:r>
          </a:p>
          <a:p>
            <a:pPr algn="ctr"/>
            <a:r>
              <a:rPr lang="en-US" dirty="0">
                <a:solidFill>
                  <a:schemeClr val="bg1"/>
                </a:solidFill>
                <a:latin typeface="Arial" panose="020B0604020202020204" pitchFamily="34" charset="0"/>
                <a:cs typeface="Arial" panose="020B0604020202020204" pitchFamily="34" charset="0"/>
              </a:rPr>
              <a:t>Practices </a:t>
            </a:r>
            <a:endParaRPr lang="en-CA"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4809365" y="2154343"/>
            <a:ext cx="2163698" cy="1477328"/>
          </a:xfrm>
          <a:prstGeom prst="rect">
            <a:avLst/>
          </a:prstGeom>
          <a:noFill/>
        </p:spPr>
        <p:txBody>
          <a:bodyPr wrap="square" rtlCol="0">
            <a:spAutoFit/>
          </a:bodyPr>
          <a:lstStyle/>
          <a:p>
            <a:pPr algn="ctr"/>
            <a:r>
              <a:rPr lang="en-US" dirty="0">
                <a:solidFill>
                  <a:schemeClr val="bg1"/>
                </a:solidFill>
                <a:latin typeface="Arial" panose="020B0604020202020204" pitchFamily="34" charset="0"/>
                <a:cs typeface="Arial" panose="020B0604020202020204" pitchFamily="34" charset="0"/>
              </a:rPr>
              <a:t>Conscious</a:t>
            </a:r>
          </a:p>
          <a:p>
            <a:pPr algn="ctr"/>
            <a:r>
              <a:rPr lang="en-US" dirty="0">
                <a:solidFill>
                  <a:schemeClr val="bg1"/>
                </a:solidFill>
                <a:latin typeface="Arial" panose="020B0604020202020204" pitchFamily="34" charset="0"/>
                <a:cs typeface="Arial" panose="020B0604020202020204" pitchFamily="34" charset="0"/>
              </a:rPr>
              <a:t>and Caring</a:t>
            </a:r>
          </a:p>
          <a:p>
            <a:pPr algn="ctr"/>
            <a:r>
              <a:rPr lang="en-US" dirty="0">
                <a:solidFill>
                  <a:schemeClr val="bg1"/>
                </a:solidFill>
                <a:latin typeface="Arial" panose="020B0604020202020204" pitchFamily="34" charset="0"/>
                <a:cs typeface="Arial" panose="020B0604020202020204" pitchFamily="34" charset="0"/>
              </a:rPr>
              <a:t>Emotional</a:t>
            </a:r>
          </a:p>
          <a:p>
            <a:pPr algn="ctr"/>
            <a:r>
              <a:rPr lang="en-US" dirty="0">
                <a:solidFill>
                  <a:schemeClr val="bg1"/>
                </a:solidFill>
                <a:latin typeface="Arial" panose="020B0604020202020204" pitchFamily="34" charset="0"/>
                <a:cs typeface="Arial" panose="020B0604020202020204" pitchFamily="34" charset="0"/>
              </a:rPr>
              <a:t>Self-Regulation </a:t>
            </a:r>
          </a:p>
          <a:p>
            <a:pPr algn="ctr"/>
            <a:endParaRPr lang="en-CA" dirty="0">
              <a:solidFill>
                <a:schemeClr val="bg1"/>
              </a:solidFill>
              <a:latin typeface="Arial Black" panose="020B0A04020102020204" pitchFamily="34" charset="0"/>
            </a:endParaRPr>
          </a:p>
        </p:txBody>
      </p:sp>
      <p:sp>
        <p:nvSpPr>
          <p:cNvPr id="8" name="TextBox 7"/>
          <p:cNvSpPr txBox="1"/>
          <p:nvPr/>
        </p:nvSpPr>
        <p:spPr>
          <a:xfrm>
            <a:off x="6496052" y="4626253"/>
            <a:ext cx="1590674" cy="1200329"/>
          </a:xfrm>
          <a:prstGeom prst="rect">
            <a:avLst/>
          </a:prstGeom>
          <a:noFill/>
        </p:spPr>
        <p:txBody>
          <a:bodyPr wrap="square" rtlCol="0">
            <a:spAutoFit/>
          </a:bodyPr>
          <a:lstStyle/>
          <a:p>
            <a:pPr algn="ctr"/>
            <a:r>
              <a:rPr lang="en-CA" dirty="0">
                <a:solidFill>
                  <a:schemeClr val="bg1"/>
                </a:solidFill>
                <a:latin typeface="Arial" panose="020B0604020202020204" pitchFamily="34" charset="0"/>
                <a:cs typeface="Arial" panose="020B0604020202020204" pitchFamily="34" charset="0"/>
              </a:rPr>
              <a:t>Competent</a:t>
            </a:r>
          </a:p>
          <a:p>
            <a:pPr algn="ctr"/>
            <a:r>
              <a:rPr lang="en-CA" dirty="0">
                <a:solidFill>
                  <a:schemeClr val="bg1"/>
                </a:solidFill>
                <a:latin typeface="Arial" panose="020B0604020202020204" pitchFamily="34" charset="0"/>
                <a:cs typeface="Arial" panose="020B0604020202020204" pitchFamily="34" charset="0"/>
              </a:rPr>
              <a:t>Services </a:t>
            </a:r>
          </a:p>
          <a:p>
            <a:pPr algn="ctr"/>
            <a:r>
              <a:rPr lang="en-CA" dirty="0">
                <a:solidFill>
                  <a:schemeClr val="bg1"/>
                </a:solidFill>
                <a:latin typeface="Arial" panose="020B0604020202020204" pitchFamily="34" charset="0"/>
                <a:cs typeface="Arial" panose="020B0604020202020204" pitchFamily="34" charset="0"/>
              </a:rPr>
              <a:t>Delivery</a:t>
            </a:r>
          </a:p>
          <a:p>
            <a:pPr algn="ctr"/>
            <a:r>
              <a:rPr lang="en-CA" dirty="0">
                <a:solidFill>
                  <a:schemeClr val="bg1"/>
                </a:solidFill>
                <a:latin typeface="Arial" panose="020B0604020202020204" pitchFamily="34" charset="0"/>
                <a:cs typeface="Arial" panose="020B0604020202020204" pitchFamily="34" charset="0"/>
              </a:rPr>
              <a:t>Process</a:t>
            </a:r>
          </a:p>
        </p:txBody>
      </p:sp>
      <p:sp>
        <p:nvSpPr>
          <p:cNvPr id="9" name="TextBox 8"/>
          <p:cNvSpPr txBox="1"/>
          <p:nvPr/>
        </p:nvSpPr>
        <p:spPr>
          <a:xfrm>
            <a:off x="5286376" y="4051268"/>
            <a:ext cx="1209676" cy="536685"/>
          </a:xfrm>
          <a:prstGeom prst="rect">
            <a:avLst/>
          </a:prstGeom>
          <a:noFill/>
        </p:spPr>
        <p:txBody>
          <a:bodyPr wrap="square" rtlCol="0">
            <a:spAutoFit/>
          </a:bodyPr>
          <a:lstStyle/>
          <a:p>
            <a:pPr algn="ctr"/>
            <a:r>
              <a:rPr lang="en-CA" sz="1400" b="1" dirty="0">
                <a:latin typeface="Arial Narrow" panose="020B0606020202030204" pitchFamily="34" charset="0"/>
                <a:cs typeface="Arial" panose="020B0604020202020204" pitchFamily="34" charset="0"/>
              </a:rPr>
              <a:t>OPTIMAL </a:t>
            </a:r>
          </a:p>
          <a:p>
            <a:pPr algn="ctr"/>
            <a:r>
              <a:rPr lang="en-CA" sz="1400" b="1" dirty="0">
                <a:latin typeface="Arial Narrow" panose="020B0606020202030204" pitchFamily="34" charset="0"/>
                <a:cs typeface="Arial" panose="020B0604020202020204" pitchFamily="34" charset="0"/>
              </a:rPr>
              <a:t>SUPPORT</a:t>
            </a:r>
          </a:p>
        </p:txBody>
      </p:sp>
      <p:sp>
        <p:nvSpPr>
          <p:cNvPr id="10" name="Slide Number Placeholder 9"/>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4</a:t>
            </a:fld>
            <a:endParaRPr lang="en-CA" sz="2000" dirty="0">
              <a:solidFill>
                <a:prstClr val="black">
                  <a:tint val="75000"/>
                </a:prstClr>
              </a:solidFill>
            </a:endParaRPr>
          </a:p>
        </p:txBody>
      </p:sp>
    </p:spTree>
    <p:extLst>
      <p:ext uri="{BB962C8B-B14F-4D97-AF65-F5344CB8AC3E}">
        <p14:creationId xmlns:p14="http://schemas.microsoft.com/office/powerpoint/2010/main" val="359972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5" y="5176501"/>
            <a:ext cx="1500873" cy="111615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2000" smtClean="0">
                <a:solidFill>
                  <a:prstClr val="black">
                    <a:tint val="75000"/>
                  </a:prstClr>
                </a:solidFill>
              </a:rPr>
              <a:pPr/>
              <a:t>5</a:t>
            </a:fld>
            <a:endParaRPr lang="en-CA" sz="2000" dirty="0">
              <a:solidFill>
                <a:prstClr val="black">
                  <a:tint val="75000"/>
                </a:prstClr>
              </a:solidFill>
            </a:endParaRPr>
          </a:p>
        </p:txBody>
      </p:sp>
      <p:sp>
        <p:nvSpPr>
          <p:cNvPr id="11" name="TextBox 10">
            <a:extLst>
              <a:ext uri="{FF2B5EF4-FFF2-40B4-BE49-F238E27FC236}">
                <a16:creationId xmlns:a16="http://schemas.microsoft.com/office/drawing/2014/main" id="{149AA0B1-5E87-4BF2-9076-D8B819E5B5A1}"/>
              </a:ext>
            </a:extLst>
          </p:cNvPr>
          <p:cNvSpPr txBox="1"/>
          <p:nvPr/>
        </p:nvSpPr>
        <p:spPr>
          <a:xfrm>
            <a:off x="376135" y="2588729"/>
            <a:ext cx="11439729" cy="1569660"/>
          </a:xfrm>
          <a:prstGeom prst="rect">
            <a:avLst/>
          </a:prstGeom>
          <a:noFill/>
        </p:spPr>
        <p:txBody>
          <a:bodyPr wrap="square" rtlCol="0">
            <a:spAutoFit/>
          </a:bodyPr>
          <a:lstStyle/>
          <a:p>
            <a:pPr algn="ctr"/>
            <a:r>
              <a:rPr lang="en-US" sz="4800" b="1" dirty="0">
                <a:solidFill>
                  <a:srgbClr val="9A4E15"/>
                </a:solidFill>
              </a:rPr>
              <a:t>PART 1- Knowledge and Understanding </a:t>
            </a:r>
          </a:p>
          <a:p>
            <a:pPr algn="ctr"/>
            <a:r>
              <a:rPr lang="en-US" sz="4800" b="1" dirty="0">
                <a:solidFill>
                  <a:srgbClr val="9A4E15"/>
                </a:solidFill>
              </a:rPr>
              <a:t>of Best Practices</a:t>
            </a:r>
          </a:p>
        </p:txBody>
      </p:sp>
      <p:sp>
        <p:nvSpPr>
          <p:cNvPr id="12" name="TextBox 11">
            <a:extLst>
              <a:ext uri="{FF2B5EF4-FFF2-40B4-BE49-F238E27FC236}">
                <a16:creationId xmlns:a16="http://schemas.microsoft.com/office/drawing/2014/main" id="{2946E633-82FE-451B-876E-4FECCBC4E871}"/>
              </a:ext>
            </a:extLst>
          </p:cNvPr>
          <p:cNvSpPr txBox="1"/>
          <p:nvPr/>
        </p:nvSpPr>
        <p:spPr>
          <a:xfrm>
            <a:off x="3001521" y="4077034"/>
            <a:ext cx="6188956" cy="954107"/>
          </a:xfrm>
          <a:prstGeom prst="rect">
            <a:avLst/>
          </a:prstGeom>
          <a:noFill/>
        </p:spPr>
        <p:txBody>
          <a:bodyPr wrap="square" rtlCol="0">
            <a:spAutoFit/>
          </a:bodyPr>
          <a:lstStyle/>
          <a:p>
            <a:pPr algn="ctr"/>
            <a:r>
              <a:rPr lang="en-CA" sz="2800" dirty="0"/>
              <a:t>The Hierarchy of Special Needs to Facilitate Optimal Well-being</a:t>
            </a:r>
            <a:endParaRPr lang="en-US" sz="2800" dirty="0"/>
          </a:p>
        </p:txBody>
      </p:sp>
      <p:pic>
        <p:nvPicPr>
          <p:cNvPr id="15" name="Picture 14">
            <a:extLst>
              <a:ext uri="{FF2B5EF4-FFF2-40B4-BE49-F238E27FC236}">
                <a16:creationId xmlns:a16="http://schemas.microsoft.com/office/drawing/2014/main" id="{1B20C5CD-B359-4557-9219-4231876BA2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9641" r="38710"/>
          <a:stretch/>
        </p:blipFill>
        <p:spPr>
          <a:xfrm>
            <a:off x="9916627" y="136506"/>
            <a:ext cx="2071991" cy="2014350"/>
          </a:xfrm>
          <a:prstGeom prst="rect">
            <a:avLst/>
          </a:prstGeom>
        </p:spPr>
      </p:pic>
    </p:spTree>
    <p:extLst>
      <p:ext uri="{BB962C8B-B14F-4D97-AF65-F5344CB8AC3E}">
        <p14:creationId xmlns:p14="http://schemas.microsoft.com/office/powerpoint/2010/main" val="1286102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BFA5EC-CA43-4288-94B9-CA4390B0FFB5}"/>
              </a:ext>
            </a:extLst>
          </p:cNvPr>
          <p:cNvPicPr>
            <a:picLocks noChangeAspect="1"/>
          </p:cNvPicPr>
          <p:nvPr/>
        </p:nvPicPr>
        <p:blipFill>
          <a:blip r:embed="rId3"/>
          <a:stretch>
            <a:fillRect/>
          </a:stretch>
        </p:blipFill>
        <p:spPr>
          <a:xfrm>
            <a:off x="0" y="0"/>
            <a:ext cx="12192000" cy="6857999"/>
          </a:xfrm>
          <a:prstGeom prst="rect">
            <a:avLst/>
          </a:prstGeom>
        </p:spPr>
      </p:pic>
      <p:pic>
        <p:nvPicPr>
          <p:cNvPr id="8" name="Picture 7"/>
          <p:cNvPicPr/>
          <p:nvPr/>
        </p:nvPicPr>
        <p:blipFill rotWithShape="1">
          <a:blip r:embed="rId4"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400"/>
              </a:lnSpc>
              <a:spcBef>
                <a:spcPts val="0"/>
              </a:spcBef>
              <a:spcAft>
                <a:spcPts val="1000"/>
              </a:spcAft>
              <a:buClrTx/>
              <a:buSzTx/>
              <a:buFontTx/>
              <a:buNone/>
              <a:tabLst/>
              <a:defRPr/>
            </a:pPr>
            <a:r>
              <a:rPr kumimoji="0" lang="en-CA" sz="1600" b="1" i="0" u="none" strike="noStrike" kern="1200" cap="none" spc="0" normalizeH="0" baseline="0" noProof="0" dirty="0">
                <a:ln>
                  <a:noFill/>
                </a:ln>
                <a:solidFill>
                  <a:srgbClr val="9A4E15"/>
                </a:solidFill>
                <a:effectLst/>
                <a:uLnTx/>
                <a:uFillTx/>
                <a:latin typeface="Arial Black"/>
                <a:ea typeface="Calibri"/>
                <a:cs typeface="Calibri"/>
              </a:rPr>
              <a:t>Physical and </a:t>
            </a:r>
            <a:br>
              <a:rPr kumimoji="0" lang="en-CA" sz="1600" b="1" i="0" u="none" strike="noStrike" kern="1200" cap="none" spc="0" normalizeH="0" baseline="0" noProof="0" dirty="0">
                <a:ln>
                  <a:noFill/>
                </a:ln>
                <a:solidFill>
                  <a:srgbClr val="9A4E15"/>
                </a:solidFill>
                <a:effectLst/>
                <a:uLnTx/>
                <a:uFillTx/>
                <a:latin typeface="Arial Black"/>
                <a:ea typeface="Calibri"/>
                <a:cs typeface="Calibri"/>
              </a:rPr>
            </a:br>
            <a:r>
              <a:rPr kumimoji="0" lang="en-CA" sz="1600" b="1" i="0" u="none" strike="noStrike" kern="1200" cap="none" spc="0" normalizeH="0" baseline="0" noProof="0" dirty="0">
                <a:ln>
                  <a:noFill/>
                </a:ln>
                <a:solidFill>
                  <a:srgbClr val="9A4E15"/>
                </a:solidFill>
                <a:effectLst/>
                <a:uLnTx/>
                <a:uFillTx/>
                <a:latin typeface="Arial Black"/>
                <a:ea typeface="Calibri"/>
                <a:cs typeface="Calibri"/>
              </a:rPr>
              <a:t>Emotional Well-being</a:t>
            </a:r>
            <a:endParaRPr kumimoji="0" lang="en-CA" sz="12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a:ea typeface="+mn-ea"/>
                <a:cs typeface="+mn-cs"/>
              </a:rPr>
              <a:t>   Environmental – supporter’s accommodations,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a:ea typeface="+mn-ea"/>
                <a:cs typeface="+mn-cs"/>
              </a:rPr>
              <a:t>   behaviour (ABA learning), social interactions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a:ea typeface="+mn-ea"/>
                <a:cs typeface="+mn-cs"/>
              </a:rPr>
              <a:t>   contributing to others’ wellbeing</a:t>
            </a: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Times New Roman"/>
                <a:ea typeface="Calibri"/>
                <a:cs typeface="+mn-cs"/>
              </a:rPr>
              <a:t> </a:t>
            </a:r>
            <a:endParaRPr kumimoji="0" lang="en-CA" sz="1400" b="0" i="0" u="none" strike="noStrike" kern="1200" cap="none" spc="0" normalizeH="0" baseline="0" noProof="0" dirty="0">
              <a:ln>
                <a:noFill/>
              </a:ln>
              <a:solidFill>
                <a:prstClr val="white"/>
              </a:solidFill>
              <a:effectLst/>
              <a:uLnTx/>
              <a:uFillTx/>
              <a:latin typeface="Times New Roman"/>
              <a:ea typeface="Calibri"/>
              <a:cs typeface="+mn-cs"/>
            </a:endParaRPr>
          </a:p>
        </p:txBody>
      </p:sp>
      <p:sp>
        <p:nvSpPr>
          <p:cNvPr id="18" name="Text Box 13"/>
          <p:cNvSpPr txBox="1"/>
          <p:nvPr/>
        </p:nvSpPr>
        <p:spPr>
          <a:xfrm>
            <a:off x="549271" y="1452214"/>
            <a:ext cx="4699004" cy="1653594"/>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srgbClr val="797805"/>
                </a:solidFill>
                <a:effectLst/>
                <a:uLnTx/>
                <a:uFillTx/>
                <a:latin typeface="Arial Black"/>
                <a:ea typeface="Calibri"/>
                <a:cs typeface="Calibri"/>
              </a:rPr>
              <a:t>Toward A More Complete Understanding</a:t>
            </a:r>
            <a:br>
              <a:rPr kumimoji="0" lang="en-US" sz="2400" b="1" i="0" u="none" strike="noStrike" kern="1200" cap="none" spc="0" normalizeH="0" baseline="0" noProof="0" dirty="0">
                <a:ln>
                  <a:noFill/>
                </a:ln>
                <a:solidFill>
                  <a:prstClr val="black"/>
                </a:solidFill>
                <a:effectLst/>
                <a:uLnTx/>
                <a:uFillTx/>
                <a:latin typeface="Univers 47 CondensedLight"/>
                <a:ea typeface="Calibri"/>
                <a:cs typeface="Calibri"/>
              </a:rPr>
            </a:br>
            <a:r>
              <a:rPr lang="en-US" sz="2400" b="1" dirty="0">
                <a:solidFill>
                  <a:srgbClr val="9A4E15"/>
                </a:solidFill>
                <a:latin typeface="Univers 47 CondensedLight"/>
                <a:ea typeface="Calibri"/>
                <a:cs typeface="Calibri"/>
              </a:rPr>
              <a:t>T</a:t>
            </a:r>
            <a:r>
              <a:rPr kumimoji="0" lang="en-US" sz="2400" b="1" i="0" u="none" strike="noStrike" kern="1200" cap="none" spc="0" normalizeH="0" baseline="0" noProof="0" dirty="0">
                <a:ln>
                  <a:noFill/>
                </a:ln>
                <a:solidFill>
                  <a:srgbClr val="9A4E15"/>
                </a:solidFill>
                <a:effectLst/>
                <a:uLnTx/>
                <a:uFillTx/>
                <a:latin typeface="Univers 47 CondensedLight"/>
                <a:ea typeface="Calibri"/>
                <a:cs typeface="Calibri"/>
              </a:rPr>
              <a:t>he Hierarchy of Special Needs to Facilitate Optimal Wellbeing</a:t>
            </a:r>
            <a:endParaRPr kumimoji="0" lang="en-CA" sz="2400" b="0" i="0" u="none" strike="noStrike" kern="1200" cap="none" spc="0" normalizeH="0" baseline="0" noProof="0" dirty="0">
              <a:ln>
                <a:noFill/>
              </a:ln>
              <a:solidFill>
                <a:prstClr val="black"/>
              </a:solidFill>
              <a:effectLst/>
              <a:uLnTx/>
              <a:uFillTx/>
              <a:latin typeface="Times New Roman"/>
              <a:ea typeface="Calibri"/>
              <a:cs typeface="+mn-cs"/>
            </a:endParaRPr>
          </a:p>
        </p:txBody>
      </p:sp>
      <p:sp>
        <p:nvSpPr>
          <p:cNvPr id="17" name="Slide Number Placeholder 1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a:ea typeface="+mn-ea"/>
                <a:cs typeface="+mn-cs"/>
              </a:rPr>
              <a:t>Awareness-based calming and de-escalation skills offered by mindful, emotionally          self-regulated and kind supporters</a:t>
            </a: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a:ea typeface="Calibri"/>
                <a:cs typeface="+mn-cs"/>
              </a:rPr>
              <a:t>      </a:t>
            </a:r>
            <a:endParaRPr kumimoji="0" lang="en-CA" sz="1800" b="0" i="0" u="none" strike="noStrike" kern="1200" cap="none" spc="0" normalizeH="0" baseline="0" noProof="0" dirty="0">
              <a:ln>
                <a:noFill/>
              </a:ln>
              <a:solidFill>
                <a:prstClr val="white"/>
              </a:solidFill>
              <a:effectLst/>
              <a:uLnTx/>
              <a:uFillTx/>
              <a:latin typeface="Calibri"/>
              <a:ea typeface="Calibri"/>
              <a:cs typeface="+mn-cs"/>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Times New Roman"/>
                <a:ea typeface="Calibri"/>
                <a:cs typeface="+mn-cs"/>
              </a:rPr>
              <a:t> </a:t>
            </a:r>
            <a:endParaRPr kumimoji="0" lang="en-CA" sz="1400" b="0" i="0" u="none" strike="noStrike" kern="1200" cap="none" spc="0" normalizeH="0" baseline="0" noProof="0" dirty="0">
              <a:ln>
                <a:noFill/>
              </a:ln>
              <a:solidFill>
                <a:prstClr val="white"/>
              </a:solidFill>
              <a:effectLst/>
              <a:uLnTx/>
              <a:uFillTx/>
              <a:latin typeface="Times New Roman"/>
              <a:ea typeface="Calibri"/>
              <a:cs typeface="+mn-cs"/>
            </a:endParaRPr>
          </a:p>
        </p:txBody>
      </p:sp>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highlight>
                  <a:srgbClr val="9A4E15"/>
                </a:highlight>
                <a:uLnTx/>
                <a:uFillTx/>
                <a:latin typeface="Calibri"/>
                <a:cs typeface="+mn-cs"/>
              </a:rPr>
              <a:t>Gastrointestinal (GI), bowel, digestive and immune systems’ treatment, nutrition, pain management, dental and </a:t>
            </a:r>
            <a:r>
              <a:rPr kumimoji="0" lang="en-US" sz="1800" b="1" i="0" u="none" strike="noStrike" kern="1200" cap="none" spc="0" normalizeH="0" baseline="0" noProof="0" dirty="0" err="1">
                <a:ln>
                  <a:noFill/>
                </a:ln>
                <a:solidFill>
                  <a:prstClr val="white"/>
                </a:solidFill>
                <a:effectLst/>
                <a:highlight>
                  <a:srgbClr val="9A4E15"/>
                </a:highlight>
                <a:uLnTx/>
                <a:uFillTx/>
                <a:latin typeface="Calibri"/>
                <a:cs typeface="+mn-cs"/>
              </a:rPr>
              <a:t>myofunctional</a:t>
            </a:r>
            <a:r>
              <a:rPr kumimoji="0" lang="en-US" sz="1800" b="1" i="0" u="none" strike="noStrike" kern="1200" cap="none" spc="0" normalizeH="0" baseline="0" noProof="0" dirty="0">
                <a:ln>
                  <a:noFill/>
                </a:ln>
                <a:solidFill>
                  <a:prstClr val="white"/>
                </a:solidFill>
                <a:effectLst/>
                <a:highlight>
                  <a:srgbClr val="9A4E15"/>
                </a:highlight>
                <a:uLnTx/>
                <a:uFillTx/>
                <a:latin typeface="Calibri"/>
                <a:cs typeface="+mn-cs"/>
              </a:rPr>
              <a:t> disorders, illness prevention and treatment</a:t>
            </a:r>
            <a:endParaRPr kumimoji="0" lang="en-CA" sz="1800" b="0" i="0" u="none" strike="noStrike" kern="1200" cap="none" spc="0" normalizeH="0" baseline="0" noProof="0" dirty="0">
              <a:ln>
                <a:noFill/>
              </a:ln>
              <a:solidFill>
                <a:prstClr val="white"/>
              </a:solidFill>
              <a:effectLst/>
              <a:highlight>
                <a:srgbClr val="9A4E15"/>
              </a:highlight>
              <a:uLnTx/>
              <a:uFillTx/>
              <a:latin typeface="Calibri"/>
              <a:cs typeface="+mn-cs"/>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0" i="0" u="none" strike="noStrike" kern="1200" cap="none" spc="0" normalizeH="0" baseline="0" noProof="0" dirty="0">
                <a:ln>
                  <a:noFill/>
                </a:ln>
                <a:solidFill>
                  <a:prstClr val="white"/>
                </a:solidFill>
                <a:effectLst/>
                <a:highlight>
                  <a:srgbClr val="9A4E15"/>
                </a:highlight>
                <a:uLnTx/>
                <a:uFillTx/>
                <a:latin typeface="Times New Roman"/>
                <a:ea typeface="Calibri"/>
                <a:cs typeface="+mn-cs"/>
              </a:rPr>
              <a:t> </a:t>
            </a:r>
            <a:endParaRPr kumimoji="0" lang="en-CA" sz="1800" b="0" i="0" u="none" strike="noStrike" kern="1200" cap="none" spc="0" normalizeH="0" baseline="0" noProof="0" dirty="0">
              <a:ln>
                <a:noFill/>
              </a:ln>
              <a:solidFill>
                <a:prstClr val="white"/>
              </a:solidFill>
              <a:effectLst/>
              <a:highlight>
                <a:srgbClr val="9A4E15"/>
              </a:highlight>
              <a:uLnTx/>
              <a:uFillTx/>
              <a:latin typeface="Times New Roman"/>
              <a:ea typeface="Calibri"/>
              <a:cs typeface="+mn-cs"/>
            </a:endParaRPr>
          </a:p>
        </p:txBody>
      </p:sp>
      <p:sp>
        <p:nvSpPr>
          <p:cNvPr id="26" name="Rectangle 25"/>
          <p:cNvSpPr/>
          <p:nvPr/>
        </p:nvSpPr>
        <p:spPr>
          <a:xfrm>
            <a:off x="4171950" y="4191000"/>
            <a:ext cx="215265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white"/>
                </a:solidFill>
                <a:effectLst/>
                <a:uLnTx/>
                <a:uFillTx/>
                <a:latin typeface="Calibri"/>
                <a:ea typeface="+mn-ea"/>
                <a:cs typeface="+mn-cs"/>
              </a:rPr>
              <a:t>Emotional Wellness:</a:t>
            </a:r>
          </a:p>
        </p:txBody>
      </p:sp>
      <p:sp>
        <p:nvSpPr>
          <p:cNvPr id="27" name="TextBox 26"/>
          <p:cNvSpPr txBox="1"/>
          <p:nvPr/>
        </p:nvSpPr>
        <p:spPr>
          <a:xfrm>
            <a:off x="6432697" y="4230327"/>
            <a:ext cx="34555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mn-ea"/>
                <a:cs typeface="+mn-cs"/>
              </a:rPr>
              <a:t>• mental  and neurological health and </a:t>
            </a:r>
            <a:br>
              <a:rPr kumimoji="0" lang="en-US" sz="1200" b="1" i="0" u="none" strike="noStrike" kern="1200" cap="none" spc="0" normalizeH="0" baseline="0" noProof="0" dirty="0">
                <a:ln>
                  <a:noFill/>
                </a:ln>
                <a:solidFill>
                  <a:prstClr val="white"/>
                </a:solidFill>
                <a:effectLst/>
                <a:uLnTx/>
                <a:uFillTx/>
                <a:latin typeface="Calibri"/>
                <a:ea typeface="+mn-ea"/>
                <a:cs typeface="+mn-cs"/>
              </a:rPr>
            </a:br>
            <a:r>
              <a:rPr kumimoji="0" lang="en-US" sz="1200" b="1" i="0" u="none" strike="noStrike" kern="1200" cap="none" spc="0" normalizeH="0" baseline="0" noProof="0" dirty="0">
                <a:ln>
                  <a:noFill/>
                </a:ln>
                <a:solidFill>
                  <a:prstClr val="white"/>
                </a:solidFill>
                <a:effectLst/>
                <a:uLnTx/>
                <a:uFillTx/>
                <a:latin typeface="Calibri"/>
                <a:ea typeface="+mn-ea"/>
                <a:cs typeface="+mn-cs"/>
              </a:rPr>
              <a:t>   disorders’ treatment </a:t>
            </a:r>
            <a:br>
              <a:rPr kumimoji="0" lang="en-US" sz="1200" b="1" i="0" u="none" strike="noStrike" kern="1200" cap="none" spc="0" normalizeH="0" baseline="0" noProof="0" dirty="0">
                <a:ln>
                  <a:noFill/>
                </a:ln>
                <a:solidFill>
                  <a:prstClr val="white"/>
                </a:solidFill>
                <a:effectLst/>
                <a:uLnTx/>
                <a:uFillTx/>
                <a:latin typeface="Calibri"/>
                <a:ea typeface="+mn-ea"/>
                <a:cs typeface="+mn-cs"/>
              </a:rPr>
            </a:br>
            <a:r>
              <a:rPr kumimoji="0" lang="en-US" sz="1200" b="1" i="0" u="none" strike="noStrike" kern="1200" cap="none" spc="0" normalizeH="0" baseline="0" noProof="0" dirty="0">
                <a:ln>
                  <a:noFill/>
                </a:ln>
                <a:solidFill>
                  <a:prstClr val="white"/>
                </a:solidFill>
                <a:effectLst/>
                <a:uLnTx/>
                <a:uFillTx/>
                <a:latin typeface="Calibri"/>
                <a:ea typeface="+mn-ea"/>
                <a:cs typeface="+mn-cs"/>
              </a:rPr>
              <a:t>• trauma desensitization and triggers’ elimination</a:t>
            </a:r>
            <a:endParaRPr kumimoji="0" lang="en-CA"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28" name="TextBox 27"/>
          <p:cNvSpPr txBox="1"/>
          <p:nvPr/>
        </p:nvSpPr>
        <p:spPr>
          <a:xfrm>
            <a:off x="9791701" y="4221129"/>
            <a:ext cx="24003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mn-ea"/>
                <a:cs typeface="+mn-cs"/>
              </a:rPr>
              <a:t>• </a:t>
            </a:r>
            <a:r>
              <a:rPr kumimoji="0" lang="en-CA" sz="1200" b="1" i="0" u="none" strike="noStrike" kern="1200" cap="none" spc="0" normalizeH="0" baseline="0" noProof="0" dirty="0">
                <a:ln>
                  <a:noFill/>
                </a:ln>
                <a:solidFill>
                  <a:prstClr val="white"/>
                </a:solidFill>
                <a:effectLst/>
                <a:uLnTx/>
                <a:uFillTx/>
                <a:latin typeface="Calibri"/>
                <a:ea typeface="+mn-ea"/>
                <a:cs typeface="+mn-cs"/>
              </a:rPr>
              <a:t>psychological wellbeing</a:t>
            </a:r>
            <a:br>
              <a:rPr kumimoji="0" lang="en-US" sz="1200" b="1" i="0" u="none" strike="noStrike" kern="1200" cap="none" spc="0" normalizeH="0" baseline="0" noProof="0" dirty="0">
                <a:ln>
                  <a:noFill/>
                </a:ln>
                <a:solidFill>
                  <a:prstClr val="white"/>
                </a:solidFill>
                <a:effectLst/>
                <a:uLnTx/>
                <a:uFillTx/>
                <a:latin typeface="Calibri"/>
                <a:ea typeface="+mn-ea"/>
                <a:cs typeface="+mn-cs"/>
              </a:rPr>
            </a:br>
            <a:r>
              <a:rPr kumimoji="0" lang="en-US" sz="1200" b="1" i="0" u="none" strike="noStrike" kern="1200" cap="none" spc="0" normalizeH="0" baseline="0" noProof="0" dirty="0">
                <a:ln>
                  <a:noFill/>
                </a:ln>
                <a:solidFill>
                  <a:prstClr val="white"/>
                </a:solidFill>
                <a:effectLst/>
                <a:uLnTx/>
                <a:uFillTx/>
                <a:latin typeface="Calibri"/>
                <a:ea typeface="+mn-ea"/>
                <a:cs typeface="+mn-cs"/>
              </a:rPr>
              <a:t>• medication side effects</a:t>
            </a:r>
            <a:br>
              <a:rPr kumimoji="0" lang="en-US" sz="1200" b="1" i="0" u="none" strike="noStrike" kern="1200" cap="none" spc="0" normalizeH="0" baseline="0" noProof="0" dirty="0">
                <a:ln>
                  <a:noFill/>
                </a:ln>
                <a:solidFill>
                  <a:prstClr val="white"/>
                </a:solidFill>
                <a:effectLst/>
                <a:uLnTx/>
                <a:uFillTx/>
                <a:latin typeface="Calibri"/>
                <a:ea typeface="+mn-ea"/>
                <a:cs typeface="+mn-cs"/>
              </a:rPr>
            </a:br>
            <a:r>
              <a:rPr kumimoji="0" lang="en-US" sz="1200" b="1" i="0" u="none" strike="noStrike" kern="1200" cap="none" spc="0" normalizeH="0" baseline="0" noProof="0" dirty="0">
                <a:ln>
                  <a:noFill/>
                </a:ln>
                <a:solidFill>
                  <a:prstClr val="white"/>
                </a:solidFill>
                <a:effectLst/>
                <a:uLnTx/>
                <a:uFillTx/>
                <a:latin typeface="Calibri"/>
                <a:ea typeface="+mn-ea"/>
                <a:cs typeface="+mn-cs"/>
              </a:rPr>
              <a:t>• ABA behavioural interventions</a:t>
            </a:r>
            <a:endParaRPr kumimoji="0" lang="en-CA"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highlight>
                  <a:srgbClr val="9A4E15"/>
                </a:highlight>
                <a:uLnTx/>
                <a:uFillTx/>
                <a:latin typeface="Calibri"/>
                <a:cs typeface="+mn-cs"/>
              </a:rPr>
              <a:t>Brain development, coherence balancing and inflammation regulation</a:t>
            </a:r>
            <a:endParaRPr kumimoji="0" lang="en-CA" sz="1800" b="0" i="0" u="none" strike="noStrike" kern="1200" cap="none" spc="0" normalizeH="0" baseline="0" noProof="0" dirty="0">
              <a:ln>
                <a:noFill/>
              </a:ln>
              <a:solidFill>
                <a:prstClr val="white"/>
              </a:solidFill>
              <a:effectLst/>
              <a:highlight>
                <a:srgbClr val="9A4E15"/>
              </a:highlight>
              <a:uLnTx/>
              <a:uFillTx/>
              <a:latin typeface="Calibri"/>
              <a:cs typeface="+mn-cs"/>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0" i="0" u="none" strike="noStrike" kern="1200" cap="none" spc="0" normalizeH="0" baseline="0" noProof="0" dirty="0">
                <a:ln>
                  <a:noFill/>
                </a:ln>
                <a:solidFill>
                  <a:prstClr val="white"/>
                </a:solidFill>
                <a:effectLst/>
                <a:highlight>
                  <a:srgbClr val="9A4E15"/>
                </a:highlight>
                <a:uLnTx/>
                <a:uFillTx/>
                <a:latin typeface="Calibri"/>
                <a:ea typeface="Calibri"/>
                <a:cs typeface="+mn-cs"/>
              </a:rPr>
              <a:t> </a:t>
            </a:r>
            <a:endParaRPr kumimoji="0" lang="en-CA" sz="1800" b="0" i="0" u="none" strike="noStrike" kern="1200" cap="none" spc="0" normalizeH="0" baseline="0" noProof="0" dirty="0">
              <a:ln>
                <a:noFill/>
              </a:ln>
              <a:solidFill>
                <a:prstClr val="white"/>
              </a:solidFill>
              <a:effectLst/>
              <a:highlight>
                <a:srgbClr val="9A4E15"/>
              </a:highlight>
              <a:uLnTx/>
              <a:uFillTx/>
              <a:latin typeface="Calibri"/>
              <a:ea typeface="Calibri"/>
              <a:cs typeface="+mn-cs"/>
            </a:endParaRPr>
          </a:p>
        </p:txBody>
      </p:sp>
      <p:sp>
        <p:nvSpPr>
          <p:cNvPr id="30" name="Text Box 302"/>
          <p:cNvSpPr txBox="1">
            <a:spLocks/>
          </p:cNvSpPr>
          <p:nvPr/>
        </p:nvSpPr>
        <p:spPr>
          <a:xfrm>
            <a:off x="5549463" y="2412124"/>
            <a:ext cx="6642539"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a:ea typeface="+mn-ea"/>
                <a:cs typeface="+mn-cs"/>
              </a:rPr>
              <a:t>Human energy system – building, balancing and protecting</a:t>
            </a:r>
            <a:r>
              <a:rPr kumimoji="0" lang="en-US" sz="1800" b="0" i="0" u="none" strike="noStrike" kern="1200" cap="none" spc="0" normalizeH="0" baseline="0" noProof="0" dirty="0">
                <a:ln>
                  <a:noFill/>
                </a:ln>
                <a:solidFill>
                  <a:prstClr val="white"/>
                </a:solidFill>
                <a:effectLst/>
                <a:uLnTx/>
                <a:uFillTx/>
                <a:latin typeface="Calibri"/>
                <a:ea typeface="+mn-ea"/>
                <a:cs typeface="+mn-cs"/>
              </a:rPr>
              <a:t> from wireless radiation and electromagnetic fields (EMF)</a:t>
            </a: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Times New Roman"/>
                <a:ea typeface="Calibri"/>
                <a:cs typeface="+mn-cs"/>
              </a:rPr>
              <a:t> </a:t>
            </a:r>
            <a:endParaRPr kumimoji="0" lang="en-CA" sz="1200" b="0" i="0" u="none" strike="noStrike" kern="1200" cap="none" spc="0" normalizeH="0" baseline="0" noProof="0" dirty="0">
              <a:ln>
                <a:noFill/>
              </a:ln>
              <a:solidFill>
                <a:prstClr val="white"/>
              </a:solidFill>
              <a:effectLst/>
              <a:uLnTx/>
              <a:uFillTx/>
              <a:latin typeface="Times New Roman"/>
              <a:ea typeface="Calibri"/>
              <a:cs typeface="+mn-cs"/>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a:ea typeface="+mn-ea"/>
                <a:cs typeface="+mn-cs"/>
              </a:rPr>
              <a:t>Sensory integration and processing</a:t>
            </a: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9956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F6CF7D-8DD2-4EE1-88A4-B87463DC8BB6}"/>
              </a:ext>
            </a:extLst>
          </p:cNvPr>
          <p:cNvPicPr>
            <a:picLocks noChangeAspect="1"/>
          </p:cNvPicPr>
          <p:nvPr/>
        </p:nvPicPr>
        <p:blipFill>
          <a:blip r:embed="rId3"/>
          <a:stretch>
            <a:fillRect/>
          </a:stretch>
        </p:blipFill>
        <p:spPr>
          <a:xfrm>
            <a:off x="0" y="0"/>
            <a:ext cx="12192000" cy="6857999"/>
          </a:xfrm>
          <a:prstGeom prst="rect">
            <a:avLst/>
          </a:prstGeom>
        </p:spPr>
      </p:pic>
      <p:pic>
        <p:nvPicPr>
          <p:cNvPr id="8" name="Picture 7"/>
          <p:cNvPicPr/>
          <p:nvPr/>
        </p:nvPicPr>
        <p:blipFill rotWithShape="1">
          <a:blip r:embed="rId4"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6"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18" name="Text Box 13"/>
          <p:cNvSpPr txBox="1"/>
          <p:nvPr/>
        </p:nvSpPr>
        <p:spPr>
          <a:xfrm>
            <a:off x="676822" y="1527136"/>
            <a:ext cx="4699004" cy="2068195"/>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07000"/>
              </a:lnSpc>
              <a:spcAft>
                <a:spcPts val="800"/>
              </a:spcAft>
            </a:pPr>
            <a:r>
              <a:rPr lang="en-US" sz="2400" b="1" dirty="0">
                <a:solidFill>
                  <a:srgbClr val="797805"/>
                </a:solidFill>
                <a:effectLst/>
                <a:latin typeface="Arial Black"/>
                <a:ea typeface="Calibri"/>
                <a:cs typeface="Calibri"/>
              </a:rPr>
              <a:t>Toward A More Complete Understanding</a:t>
            </a:r>
            <a:br>
              <a:rPr lang="en-US" sz="2400" b="1" dirty="0">
                <a:effectLst/>
                <a:latin typeface="Univers 47 CondensedLight"/>
                <a:ea typeface="Calibri"/>
                <a:cs typeface="Calibri"/>
              </a:rPr>
            </a:br>
            <a:r>
              <a:rPr lang="en-US" sz="2400" b="1" dirty="0">
                <a:solidFill>
                  <a:srgbClr val="9A4E15"/>
                </a:solidFill>
                <a:effectLst/>
                <a:latin typeface="Univers 47 CondensedLight"/>
                <a:ea typeface="Calibri"/>
                <a:cs typeface="Calibri"/>
              </a:rPr>
              <a:t>of the Hierarchy of Special Needs to Facilitate Optimal Well-being</a:t>
            </a:r>
            <a:endParaRPr lang="en-CA" sz="2400" dirty="0">
              <a:effectLst/>
              <a:latin typeface="Times New Roman"/>
              <a:ea typeface="Calibri"/>
            </a:endParaRPr>
          </a:p>
        </p:txBody>
      </p:sp>
      <p:sp>
        <p:nvSpPr>
          <p:cNvPr id="11" name="Slide Number Placeholder 10"/>
          <p:cNvSpPr>
            <a:spLocks noGrp="1"/>
          </p:cNvSpPr>
          <p:nvPr>
            <p:ph type="sldNum" sz="quarter" idx="12"/>
          </p:nvPr>
        </p:nvSpPr>
        <p:spPr/>
        <p:txBody>
          <a:bodyPr/>
          <a:lstStyle/>
          <a:p>
            <a:fld id="{AFE74BE6-3F01-4C25-9B60-2EB5994FEE56}" type="slidenum">
              <a:rPr lang="en-CA" smtClean="0">
                <a:solidFill>
                  <a:prstClr val="black">
                    <a:tint val="75000"/>
                  </a:prstClr>
                </a:solidFill>
              </a:rPr>
              <a:pPr/>
              <a:t>7</a:t>
            </a:fld>
            <a:endParaRPr lang="en-CA" dirty="0">
              <a:solidFill>
                <a:prstClr val="black">
                  <a:tint val="75000"/>
                </a:prstClr>
              </a:solidFill>
            </a:endParaRPr>
          </a:p>
        </p:txBody>
      </p:sp>
      <p:sp>
        <p:nvSpPr>
          <p:cNvPr id="13"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endParaRPr lang="en-CA" sz="1400" dirty="0">
              <a:solidFill>
                <a:schemeClr val="bg1"/>
              </a:solidFill>
              <a:effectLst/>
              <a:latin typeface="Times New Roman"/>
              <a:ea typeface="Calibri"/>
            </a:endParaRPr>
          </a:p>
        </p:txBody>
      </p:sp>
    </p:spTree>
    <p:extLst>
      <p:ext uri="{BB962C8B-B14F-4D97-AF65-F5344CB8AC3E}">
        <p14:creationId xmlns:p14="http://schemas.microsoft.com/office/powerpoint/2010/main" val="2632010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DB8D9CD-E49F-4ADF-959B-7BF3B73B9E8D}"/>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January 11, 2016</a:t>
            </a:r>
          </a:p>
        </p:txBody>
      </p:sp>
      <p:sp>
        <p:nvSpPr>
          <p:cNvPr id="3" name="TextBox 2"/>
          <p:cNvSpPr txBox="1"/>
          <p:nvPr/>
        </p:nvSpPr>
        <p:spPr>
          <a:xfrm>
            <a:off x="-63061" y="309537"/>
            <a:ext cx="12255061" cy="605935"/>
          </a:xfrm>
          <a:prstGeom prst="rect">
            <a:avLst/>
          </a:prstGeom>
          <a:noFill/>
        </p:spPr>
        <p:txBody>
          <a:bodyPr wrap="square" rtlCol="0">
            <a:spAutoFit/>
          </a:bodyPr>
          <a:lstStyle/>
          <a:p>
            <a:pPr algn="ctr"/>
            <a:r>
              <a:rPr lang="en-US" sz="3200" b="1" dirty="0"/>
              <a:t>Needs for GI and Bowel Management and Holistic Treatment</a:t>
            </a:r>
            <a:endParaRPr lang="en-CA" sz="3200" dirty="0"/>
          </a:p>
        </p:txBody>
      </p:sp>
      <p:sp>
        <p:nvSpPr>
          <p:cNvPr id="4" name="TextBox 3"/>
          <p:cNvSpPr txBox="1"/>
          <p:nvPr/>
        </p:nvSpPr>
        <p:spPr>
          <a:xfrm>
            <a:off x="530053" y="990584"/>
            <a:ext cx="10718763" cy="1708160"/>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400" dirty="0"/>
              <a:t>Distressed Gut Microbes – produce Mind/Body Agitation, Pain and Anxiety which often leads to aggression.</a:t>
            </a:r>
            <a:br>
              <a:rPr lang="en-CA" sz="2400" dirty="0"/>
            </a:br>
            <a:r>
              <a:rPr lang="en-CA" sz="1900" dirty="0"/>
              <a:t> </a:t>
            </a:r>
          </a:p>
          <a:p>
            <a:pPr lvl="0"/>
            <a:br>
              <a:rPr lang="en-CA" sz="1900" dirty="0"/>
            </a:br>
            <a:endParaRPr lang="en-CA" sz="19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5620" y="1892292"/>
            <a:ext cx="2998556" cy="17954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80" y="5240298"/>
            <a:ext cx="1500873" cy="1116155"/>
          </a:xfrm>
          <a:prstGeom prst="rect">
            <a:avLst/>
          </a:prstGeom>
        </p:spPr>
      </p:pic>
      <p:sp>
        <p:nvSpPr>
          <p:cNvPr id="5" name="TextBox 4"/>
          <p:cNvSpPr txBox="1"/>
          <p:nvPr/>
        </p:nvSpPr>
        <p:spPr>
          <a:xfrm>
            <a:off x="7027200" y="2545842"/>
            <a:ext cx="2726400" cy="646331"/>
          </a:xfrm>
          <a:prstGeom prst="rect">
            <a:avLst/>
          </a:prstGeom>
          <a:noFill/>
        </p:spPr>
        <p:txBody>
          <a:bodyPr wrap="square" rtlCol="0">
            <a:spAutoFit/>
          </a:bodyPr>
          <a:lstStyle/>
          <a:p>
            <a:r>
              <a:rPr lang="en-CA" dirty="0"/>
              <a:t>1% Human</a:t>
            </a:r>
            <a:br>
              <a:rPr lang="en-CA" dirty="0"/>
            </a:br>
            <a:r>
              <a:rPr lang="en-CA" dirty="0"/>
              <a:t>99 % Bacterial and Fungal</a:t>
            </a:r>
          </a:p>
        </p:txBody>
      </p:sp>
      <p:sp>
        <p:nvSpPr>
          <p:cNvPr id="8" name="TextBox 7"/>
          <p:cNvSpPr txBox="1"/>
          <p:nvPr/>
        </p:nvSpPr>
        <p:spPr>
          <a:xfrm>
            <a:off x="530053" y="3780295"/>
            <a:ext cx="10158731" cy="2862322"/>
          </a:xfrm>
          <a:prstGeom prst="rect">
            <a:avLst/>
          </a:prstGeom>
          <a:noFill/>
          <a:ln>
            <a:noFill/>
          </a:ln>
          <a:effectLst/>
        </p:spPr>
        <p:txBody>
          <a:bodyPr wrap="square" rtlCol="0">
            <a:spAutoFit/>
          </a:bodyPr>
          <a:lstStyle/>
          <a:p>
            <a:pPr marL="342900" lvl="0" indent="-342900">
              <a:lnSpc>
                <a:spcPts val="2400"/>
              </a:lnSpc>
              <a:buFont typeface="Arial" panose="020B0604020202020204" pitchFamily="34" charset="0"/>
              <a:buChar char="•"/>
            </a:pPr>
            <a:r>
              <a:rPr lang="en-CA" sz="2400" dirty="0"/>
              <a:t>Some Microbes found in the gut of individuals with Autism, when introduced into healthy rodents, create numerous Autistic like symptoms.  </a:t>
            </a:r>
          </a:p>
          <a:p>
            <a:pPr lvl="0">
              <a:lnSpc>
                <a:spcPts val="2400"/>
              </a:lnSpc>
            </a:pPr>
            <a:r>
              <a:rPr lang="en-CA" sz="2400" dirty="0"/>
              <a:t>     e.g.</a:t>
            </a:r>
          </a:p>
          <a:p>
            <a:pPr marL="800100" lvl="1" indent="-342900">
              <a:lnSpc>
                <a:spcPts val="2400"/>
              </a:lnSpc>
              <a:buFont typeface="Calibri" panose="020F0502020204030204" pitchFamily="34" charset="0"/>
              <a:buChar char="-"/>
            </a:pPr>
            <a:r>
              <a:rPr lang="en-CA" sz="2400" dirty="0"/>
              <a:t>Repetitive expressions of behaviours</a:t>
            </a:r>
          </a:p>
          <a:p>
            <a:pPr marL="800100" lvl="1" indent="-342900">
              <a:lnSpc>
                <a:spcPts val="2400"/>
              </a:lnSpc>
              <a:buFont typeface="Calibri" panose="020F0502020204030204" pitchFamily="34" charset="0"/>
              <a:buChar char="-"/>
            </a:pPr>
            <a:r>
              <a:rPr lang="en-CA" sz="2400" dirty="0"/>
              <a:t>Social aversion</a:t>
            </a:r>
          </a:p>
          <a:p>
            <a:pPr marL="800100" lvl="1" indent="-342900">
              <a:lnSpc>
                <a:spcPts val="2400"/>
              </a:lnSpc>
              <a:buFont typeface="Calibri" panose="020F0502020204030204" pitchFamily="34" charset="0"/>
              <a:buChar char="-"/>
            </a:pPr>
            <a:r>
              <a:rPr lang="en-CA" sz="2400" dirty="0"/>
              <a:t>Easy to startle</a:t>
            </a:r>
          </a:p>
          <a:p>
            <a:pPr marL="285750" lvl="0" indent="-285750">
              <a:lnSpc>
                <a:spcPts val="2400"/>
              </a:lnSpc>
              <a:buFont typeface="Arial" panose="020B0604020202020204" pitchFamily="34" charset="0"/>
              <a:buChar char="•"/>
            </a:pPr>
            <a:endParaRPr lang="en-CA" sz="2400" dirty="0"/>
          </a:p>
          <a:p>
            <a:pPr lvl="0">
              <a:lnSpc>
                <a:spcPts val="2400"/>
              </a:lnSpc>
            </a:pPr>
            <a:r>
              <a:rPr lang="en-CA" sz="2000" dirty="0"/>
              <a:t>(Reference: Dr. Derrick MacFabe, The University of Western Ontario)</a:t>
            </a:r>
          </a:p>
          <a:p>
            <a:pPr lvl="0">
              <a:lnSpc>
                <a:spcPts val="2400"/>
              </a:lnSpc>
            </a:pPr>
            <a:r>
              <a:rPr lang="en-CA" sz="2000" dirty="0"/>
              <a:t>(Young, E. - </a:t>
            </a:r>
            <a:r>
              <a:rPr lang="en-CA" sz="2000" i="1" dirty="0"/>
              <a:t>I Contain Multitudes</a:t>
            </a:r>
            <a:r>
              <a:rPr lang="en-CA" sz="2000" dirty="0"/>
              <a:t>, pages 69 &amp; 70)</a:t>
            </a:r>
          </a:p>
        </p:txBody>
      </p:sp>
      <p:sp>
        <p:nvSpPr>
          <p:cNvPr id="9" name="Slide Number Placeholder 8"/>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8</a:t>
            </a:fld>
            <a:endParaRPr lang="en-CA" sz="1600" dirty="0">
              <a:solidFill>
                <a:prstClr val="black">
                  <a:tint val="75000"/>
                </a:prstClr>
              </a:solidFill>
            </a:endParaRPr>
          </a:p>
        </p:txBody>
      </p:sp>
    </p:spTree>
    <p:extLst>
      <p:ext uri="{BB962C8B-B14F-4D97-AF65-F5344CB8AC3E}">
        <p14:creationId xmlns:p14="http://schemas.microsoft.com/office/powerpoint/2010/main" val="232251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1000"/>
                                        <p:tgtEl>
                                          <p:spTgt spid="8">
                                            <p:txEl>
                                              <p:pRg st="7" end="7"/>
                                            </p:txEl>
                                          </p:spTgt>
                                        </p:tgtEl>
                                      </p:cBhvr>
                                    </p:animEffect>
                                    <p:anim calcmode="lin" valueType="num">
                                      <p:cBhvr>
                                        <p:cTn id="4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952B60-2B1D-4C0F-8A6C-01EA5829BFC1}"/>
              </a:ext>
            </a:extLst>
          </p:cNvPr>
          <p:cNvSpPr/>
          <p:nvPr/>
        </p:nvSpPr>
        <p:spPr>
          <a:xfrm>
            <a:off x="-2"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144958" y="1503095"/>
            <a:ext cx="9902084" cy="4832092"/>
          </a:xfrm>
          <a:prstGeom prst="rect">
            <a:avLst/>
          </a:prstGeom>
          <a:noFill/>
        </p:spPr>
        <p:txBody>
          <a:bodyPr wrap="square" rtlCol="0">
            <a:spAutoFit/>
          </a:bodyPr>
          <a:lstStyle/>
          <a:p>
            <a:r>
              <a:rPr lang="en-CA" sz="3200" dirty="0"/>
              <a:t>Chronic anxiety means excessive toxic cortisol in the body.  To neutralize this toxin, the body uses up basic building blocks like amino acids that are needed to: </a:t>
            </a:r>
          </a:p>
          <a:p>
            <a:pPr algn="ctr"/>
            <a:endParaRPr lang="en-CA" sz="3200" dirty="0"/>
          </a:p>
          <a:p>
            <a:pPr lvl="1">
              <a:buFont typeface="Wingdings" pitchFamily="2" charset="2"/>
              <a:buChar char="§"/>
            </a:pPr>
            <a:r>
              <a:rPr lang="en-CA" sz="4000" dirty="0"/>
              <a:t>  </a:t>
            </a:r>
            <a:r>
              <a:rPr lang="en-CA" sz="3600" dirty="0"/>
              <a:t>digest food </a:t>
            </a:r>
          </a:p>
          <a:p>
            <a:pPr lvl="1">
              <a:buFont typeface="Wingdings" pitchFamily="2" charset="2"/>
              <a:buChar char="§"/>
            </a:pPr>
            <a:r>
              <a:rPr lang="en-CA" sz="3600" dirty="0"/>
              <a:t>  build the immune system</a:t>
            </a:r>
          </a:p>
          <a:p>
            <a:pPr lvl="1">
              <a:buFont typeface="Wingdings" pitchFamily="2" charset="2"/>
              <a:buChar char="§"/>
            </a:pPr>
            <a:r>
              <a:rPr lang="en-CA" sz="3600" dirty="0"/>
              <a:t>  produce calming neurotransmitters </a:t>
            </a:r>
          </a:p>
          <a:p>
            <a:pPr lvl="1"/>
            <a:endParaRPr lang="en-CA" sz="3600" dirty="0"/>
          </a:p>
          <a:p>
            <a:pPr lvl="1"/>
            <a:r>
              <a:rPr lang="en-CA" sz="3200" dirty="0"/>
              <a:t>This depletion causes anxiety leading to aggression</a:t>
            </a:r>
            <a:endParaRPr lang="en-CA" sz="40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80" y="5219032"/>
            <a:ext cx="1500873" cy="1116155"/>
          </a:xfrm>
          <a:prstGeom prst="rect">
            <a:avLst/>
          </a:prstGeom>
        </p:spPr>
      </p:pic>
      <p:sp>
        <p:nvSpPr>
          <p:cNvPr id="5" name="TextBox 4"/>
          <p:cNvSpPr txBox="1"/>
          <p:nvPr/>
        </p:nvSpPr>
        <p:spPr>
          <a:xfrm>
            <a:off x="2" y="428626"/>
            <a:ext cx="12192000" cy="707886"/>
          </a:xfrm>
          <a:prstGeom prst="rect">
            <a:avLst/>
          </a:prstGeom>
          <a:noFill/>
        </p:spPr>
        <p:txBody>
          <a:bodyPr wrap="square" rtlCol="0">
            <a:spAutoFit/>
          </a:bodyPr>
          <a:lstStyle/>
          <a:p>
            <a:pPr algn="ctr"/>
            <a:r>
              <a:rPr lang="en-CA" sz="4000" b="1" dirty="0"/>
              <a:t>Microbes, Anxiety and Aggression</a:t>
            </a:r>
            <a:endParaRPr lang="en-CA" sz="4000" dirty="0"/>
          </a:p>
        </p:txBody>
      </p:sp>
      <p:sp>
        <p:nvSpPr>
          <p:cNvPr id="6" name="Slide Number Placeholder 5"/>
          <p:cNvSpPr>
            <a:spLocks noGrp="1"/>
          </p:cNvSpPr>
          <p:nvPr>
            <p:ph type="sldNum" sz="quarter" idx="12"/>
          </p:nvPr>
        </p:nvSpPr>
        <p:spPr/>
        <p:txBody>
          <a:bodyPr/>
          <a:lstStyle/>
          <a:p>
            <a:fld id="{AFE74BE6-3F01-4C25-9B60-2EB5994FEE56}" type="slidenum">
              <a:rPr lang="en-CA" sz="1600" smtClean="0">
                <a:solidFill>
                  <a:prstClr val="black">
                    <a:tint val="75000"/>
                  </a:prstClr>
                </a:solidFill>
              </a:rPr>
              <a:pPr/>
              <a:t>9</a:t>
            </a:fld>
            <a:endParaRPr lang="en-CA" sz="1600" dirty="0">
              <a:solidFill>
                <a:prstClr val="black">
                  <a:tint val="75000"/>
                </a:prstClr>
              </a:solidFill>
            </a:endParaRPr>
          </a:p>
        </p:txBody>
      </p:sp>
    </p:spTree>
    <p:extLst>
      <p:ext uri="{BB962C8B-B14F-4D97-AF65-F5344CB8AC3E}">
        <p14:creationId xmlns:p14="http://schemas.microsoft.com/office/powerpoint/2010/main" val="153418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B3E1E834ED40469265DE4216CE5030" ma:contentTypeVersion="11" ma:contentTypeDescription="Create a new document." ma:contentTypeScope="" ma:versionID="a82f4fcaeca7043a9929807ba931353d">
  <xsd:schema xmlns:xsd="http://www.w3.org/2001/XMLSchema" xmlns:xs="http://www.w3.org/2001/XMLSchema" xmlns:p="http://schemas.microsoft.com/office/2006/metadata/properties" xmlns:ns3="5a377860-7c4c-444e-91be-d6e22d34a615" xmlns:ns4="b4ed1f9e-39c3-42ad-943d-a2f3b90d3314" targetNamespace="http://schemas.microsoft.com/office/2006/metadata/properties" ma:root="true" ma:fieldsID="465fd044689abf4d4f3462c7acc68072" ns3:_="" ns4:_="">
    <xsd:import namespace="5a377860-7c4c-444e-91be-d6e22d34a615"/>
    <xsd:import namespace="b4ed1f9e-39c3-42ad-943d-a2f3b90d331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377860-7c4c-444e-91be-d6e22d34a6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ed1f9e-39c3-42ad-943d-a2f3b90d331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DBDD4E7-86F9-4240-AFEC-ACCAB6CE1D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377860-7c4c-444e-91be-d6e22d34a615"/>
    <ds:schemaRef ds:uri="b4ed1f9e-39c3-42ad-943d-a2f3b90d33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CE971-A5B6-430E-A2C0-13F8926C0E18}">
  <ds:schemaRefs>
    <ds:schemaRef ds:uri="http://schemas.microsoft.com/sharepoint/v3/contenttype/forms"/>
  </ds:schemaRefs>
</ds:datastoreItem>
</file>

<file path=customXml/itemProps3.xml><?xml version="1.0" encoding="utf-8"?>
<ds:datastoreItem xmlns:ds="http://schemas.openxmlformats.org/officeDocument/2006/customXml" ds:itemID="{A74B0051-DAAC-4655-8356-26F494251FCA}">
  <ds:schemaRefs>
    <ds:schemaRef ds:uri="http://purl.org/dc/dcmitype/"/>
    <ds:schemaRef ds:uri="http://purl.org/dc/elements/1.1/"/>
    <ds:schemaRef ds:uri="http://www.w3.org/XML/1998/namespace"/>
    <ds:schemaRef ds:uri="http://schemas.microsoft.com/office/2006/documentManagement/types"/>
    <ds:schemaRef ds:uri="http://purl.org/dc/terms/"/>
    <ds:schemaRef ds:uri="b4ed1f9e-39c3-42ad-943d-a2f3b90d3314"/>
    <ds:schemaRef ds:uri="http://schemas.microsoft.com/office/2006/metadata/properties"/>
    <ds:schemaRef ds:uri="http://schemas.microsoft.com/office/infopath/2007/PartnerControls"/>
    <ds:schemaRef ds:uri="http://schemas.openxmlformats.org/package/2006/metadata/core-properties"/>
    <ds:schemaRef ds:uri="5a377860-7c4c-444e-91be-d6e22d34a615"/>
  </ds:schemaRefs>
</ds:datastoreItem>
</file>

<file path=docProps/app.xml><?xml version="1.0" encoding="utf-8"?>
<Properties xmlns="http://schemas.openxmlformats.org/officeDocument/2006/extended-properties" xmlns:vt="http://schemas.openxmlformats.org/officeDocument/2006/docPropsVTypes">
  <Template/>
  <TotalTime>47655</TotalTime>
  <Words>3610</Words>
  <Application>Microsoft Office PowerPoint</Application>
  <PresentationFormat>Widescreen</PresentationFormat>
  <Paragraphs>545</Paragraphs>
  <Slides>31</Slides>
  <Notes>31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31</vt:i4>
      </vt:variant>
    </vt:vector>
  </HeadingPairs>
  <TitlesOfParts>
    <vt:vector size="44" baseType="lpstr">
      <vt:lpstr>Aharoni</vt:lpstr>
      <vt:lpstr>Arial</vt:lpstr>
      <vt:lpstr>Arial Black</vt:lpstr>
      <vt:lpstr>Arial Narrow</vt:lpstr>
      <vt:lpstr>Calibri</vt:lpstr>
      <vt:lpstr>Freestyle Script</vt:lpstr>
      <vt:lpstr>Times New Roman</vt:lpstr>
      <vt:lpstr>Tw Cen MT</vt:lpstr>
      <vt:lpstr>Tw Cen MT Condensed Extra Bold</vt:lpstr>
      <vt:lpstr>Univers 47 CondensedLight</vt:lpstr>
      <vt:lpstr>Vivaldi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811</cp:revision>
  <cp:lastPrinted>2018-10-23T00:15:57Z</cp:lastPrinted>
  <dcterms:created xsi:type="dcterms:W3CDTF">2015-07-21T22:36:13Z</dcterms:created>
  <dcterms:modified xsi:type="dcterms:W3CDTF">2020-01-10T19:39:17Z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0x0101006FB3E1E834ED40469265DE4216CE5030</vt:lpwstr>
  </property>
</Properties>
</file>