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06"/>
  </p:notesMasterIdLst>
  <p:handoutMasterIdLst>
    <p:handoutMasterId r:id="rId107"/>
  </p:handoutMasterIdLst>
  <p:sldIdLst>
    <p:sldId id="1195" r:id="rId2"/>
    <p:sldId id="1031" r:id="rId3"/>
    <p:sldId id="1037" r:id="rId4"/>
    <p:sldId id="1227" r:id="rId5"/>
    <p:sldId id="1019" r:id="rId6"/>
    <p:sldId id="1221" r:id="rId7"/>
    <p:sldId id="1228" r:id="rId8"/>
    <p:sldId id="1229" r:id="rId9"/>
    <p:sldId id="1045" r:id="rId10"/>
    <p:sldId id="1230" r:id="rId11"/>
    <p:sldId id="1023" r:id="rId12"/>
    <p:sldId id="1218" r:id="rId13"/>
    <p:sldId id="917" r:id="rId14"/>
    <p:sldId id="1219" r:id="rId15"/>
    <p:sldId id="1066" r:id="rId16"/>
    <p:sldId id="1231" r:id="rId17"/>
    <p:sldId id="1199" r:id="rId18"/>
    <p:sldId id="1198" r:id="rId19"/>
    <p:sldId id="826" r:id="rId20"/>
    <p:sldId id="921" r:id="rId21"/>
    <p:sldId id="769" r:id="rId22"/>
    <p:sldId id="1232" r:id="rId23"/>
    <p:sldId id="1237" r:id="rId24"/>
    <p:sldId id="772" r:id="rId25"/>
    <p:sldId id="791" r:id="rId26"/>
    <p:sldId id="792" r:id="rId27"/>
    <p:sldId id="1236" r:id="rId28"/>
    <p:sldId id="775" r:id="rId29"/>
    <p:sldId id="1203" r:id="rId30"/>
    <p:sldId id="794" r:id="rId31"/>
    <p:sldId id="1235" r:id="rId32"/>
    <p:sldId id="1165" r:id="rId33"/>
    <p:sldId id="971" r:id="rId34"/>
    <p:sldId id="975" r:id="rId35"/>
    <p:sldId id="1155" r:id="rId36"/>
    <p:sldId id="1234" r:id="rId37"/>
    <p:sldId id="978" r:id="rId38"/>
    <p:sldId id="780" r:id="rId39"/>
    <p:sldId id="1233" r:id="rId40"/>
    <p:sldId id="1223" r:id="rId41"/>
    <p:sldId id="1225" r:id="rId42"/>
    <p:sldId id="1110" r:id="rId43"/>
    <p:sldId id="945" r:id="rId44"/>
    <p:sldId id="871" r:id="rId45"/>
    <p:sldId id="1240" r:id="rId46"/>
    <p:sldId id="633" r:id="rId47"/>
    <p:sldId id="1347" r:id="rId48"/>
    <p:sldId id="1349" r:id="rId49"/>
    <p:sldId id="1406" r:id="rId50"/>
    <p:sldId id="1407" r:id="rId51"/>
    <p:sldId id="1390" r:id="rId52"/>
    <p:sldId id="1278" r:id="rId53"/>
    <p:sldId id="1353" r:id="rId54"/>
    <p:sldId id="1357" r:id="rId55"/>
    <p:sldId id="1011" r:id="rId56"/>
    <p:sldId id="1359" r:id="rId57"/>
    <p:sldId id="1301" r:id="rId58"/>
    <p:sldId id="1302" r:id="rId59"/>
    <p:sldId id="1303" r:id="rId60"/>
    <p:sldId id="1289" r:id="rId61"/>
    <p:sldId id="1293" r:id="rId62"/>
    <p:sldId id="1294" r:id="rId63"/>
    <p:sldId id="1296" r:id="rId64"/>
    <p:sldId id="1409" r:id="rId65"/>
    <p:sldId id="1408" r:id="rId66"/>
    <p:sldId id="1410" r:id="rId67"/>
    <p:sldId id="1130" r:id="rId68"/>
    <p:sldId id="1131" r:id="rId69"/>
    <p:sldId id="801" r:id="rId70"/>
    <p:sldId id="809" r:id="rId71"/>
    <p:sldId id="1151" r:id="rId72"/>
    <p:sldId id="834" r:id="rId73"/>
    <p:sldId id="926" r:id="rId74"/>
    <p:sldId id="1411" r:id="rId75"/>
    <p:sldId id="1412" r:id="rId76"/>
    <p:sldId id="938" r:id="rId77"/>
    <p:sldId id="944" r:id="rId78"/>
    <p:sldId id="1392" r:id="rId79"/>
    <p:sldId id="1161" r:id="rId80"/>
    <p:sldId id="1162" r:id="rId81"/>
    <p:sldId id="1166" r:id="rId82"/>
    <p:sldId id="1416" r:id="rId83"/>
    <p:sldId id="1334" r:id="rId84"/>
    <p:sldId id="1168" r:id="rId85"/>
    <p:sldId id="1180" r:id="rId86"/>
    <p:sldId id="1183" r:id="rId87"/>
    <p:sldId id="1040" r:id="rId88"/>
    <p:sldId id="1361" r:id="rId89"/>
    <p:sldId id="1395" r:id="rId90"/>
    <p:sldId id="1396" r:id="rId91"/>
    <p:sldId id="1400" r:id="rId92"/>
    <p:sldId id="1365" r:id="rId93"/>
    <p:sldId id="1367" r:id="rId94"/>
    <p:sldId id="1401" r:id="rId95"/>
    <p:sldId id="1404" r:id="rId96"/>
    <p:sldId id="1382" r:id="rId97"/>
    <p:sldId id="1194" r:id="rId98"/>
    <p:sldId id="1413" r:id="rId99"/>
    <p:sldId id="1387" r:id="rId100"/>
    <p:sldId id="1388" r:id="rId101"/>
    <p:sldId id="1048" r:id="rId102"/>
    <p:sldId id="1414" r:id="rId103"/>
    <p:sldId id="1062" r:id="rId104"/>
    <p:sldId id="1415" r:id="rId105"/>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4E15"/>
    <a:srgbClr val="797805"/>
    <a:srgbClr val="C3AD05"/>
    <a:srgbClr val="3399FF"/>
    <a:srgbClr val="5A65CA"/>
    <a:srgbClr val="ACD5EA"/>
    <a:srgbClr val="81C0DF"/>
    <a:srgbClr val="E8E7D0"/>
    <a:srgbClr val="D5DAC4"/>
    <a:srgbClr val="CDCC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07FC7C-97AF-4A81-9E22-28368F60A1BF}" v="1351" dt="2020-01-03T22:24:27.9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39390" autoAdjust="0"/>
    <p:restoredTop sz="54843" autoAdjust="0"/>
  </p:normalViewPr>
  <p:slideViewPr>
    <p:cSldViewPr snapToGrid="0">
      <p:cViewPr varScale="1">
        <p:scale>
          <a:sx n="62" d="100"/>
          <a:sy n="62" d="100"/>
        </p:scale>
        <p:origin x="1650" y="72"/>
      </p:cViewPr>
      <p:guideLst>
        <p:guide orient="horz" pos="2160"/>
        <p:guide pos="3840"/>
      </p:guideLst>
    </p:cSldViewPr>
  </p:slideViewPr>
  <p:outlineViewPr>
    <p:cViewPr>
      <p:scale>
        <a:sx n="33" d="100"/>
        <a:sy n="33" d="100"/>
      </p:scale>
      <p:origin x="0" y="0"/>
    </p:cViewPr>
  </p:outlineViewPr>
  <p:notesTextViewPr>
    <p:cViewPr>
      <p:scale>
        <a:sx n="1" d="1"/>
        <a:sy n="1" d="1"/>
      </p:scale>
      <p:origin x="0" y="-354"/>
    </p:cViewPr>
  </p:notesTextViewPr>
  <p:sorterViewPr>
    <p:cViewPr>
      <p:scale>
        <a:sx n="100" d="100"/>
        <a:sy n="100" d="100"/>
      </p:scale>
      <p:origin x="0" y="0"/>
    </p:cViewPr>
  </p:sorterViewPr>
  <p:notesViewPr>
    <p:cSldViewPr snapToGrid="0">
      <p:cViewPr varScale="1">
        <p:scale>
          <a:sx n="82" d="100"/>
          <a:sy n="82" d="100"/>
        </p:scale>
        <p:origin x="3912" y="102"/>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handoutMaster" Target="handoutMasters/handout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658" cy="465613"/>
          </a:xfrm>
          <a:prstGeom prst="rect">
            <a:avLst/>
          </a:prstGeom>
        </p:spPr>
        <p:txBody>
          <a:bodyPr vert="horz" lIns="90836" tIns="45418" rIns="90836" bIns="45418" rtlCol="0"/>
          <a:lstStyle>
            <a:lvl1pPr algn="l">
              <a:defRPr sz="1200"/>
            </a:lvl1pPr>
          </a:lstStyle>
          <a:p>
            <a:endParaRPr lang="en-CA" dirty="0"/>
          </a:p>
        </p:txBody>
      </p:sp>
      <p:sp>
        <p:nvSpPr>
          <p:cNvPr id="3" name="Date Placeholder 2"/>
          <p:cNvSpPr>
            <a:spLocks noGrp="1"/>
          </p:cNvSpPr>
          <p:nvPr>
            <p:ph type="dt" idx="1"/>
          </p:nvPr>
        </p:nvSpPr>
        <p:spPr>
          <a:xfrm>
            <a:off x="3977867" y="1"/>
            <a:ext cx="3043658" cy="465613"/>
          </a:xfrm>
          <a:prstGeom prst="rect">
            <a:avLst/>
          </a:prstGeom>
        </p:spPr>
        <p:txBody>
          <a:bodyPr vert="horz" lIns="90836" tIns="45418" rIns="90836" bIns="45418" rtlCol="0"/>
          <a:lstStyle>
            <a:lvl1pPr algn="r">
              <a:defRPr sz="1200"/>
            </a:lvl1pPr>
          </a:lstStyle>
          <a:p>
            <a:fld id="{40A50079-E354-4B3F-AB85-008746CF03CE}" type="datetimeFigureOut">
              <a:rPr lang="en-CA" smtClean="0"/>
              <a:pPr/>
              <a:t>2020-01-03</a:t>
            </a:fld>
            <a:endParaRPr lang="en-CA" dirty="0"/>
          </a:p>
        </p:txBody>
      </p:sp>
      <p:sp>
        <p:nvSpPr>
          <p:cNvPr id="4" name="Slide Image Placeholder 3"/>
          <p:cNvSpPr>
            <a:spLocks noGrp="1" noRot="1" noChangeAspect="1"/>
          </p:cNvSpPr>
          <p:nvPr>
            <p:ph type="sldImg" idx="2"/>
          </p:nvPr>
        </p:nvSpPr>
        <p:spPr>
          <a:xfrm>
            <a:off x="407988" y="696913"/>
            <a:ext cx="6207125" cy="3492500"/>
          </a:xfrm>
          <a:prstGeom prst="rect">
            <a:avLst/>
          </a:prstGeom>
          <a:noFill/>
          <a:ln w="12700">
            <a:solidFill>
              <a:prstClr val="black"/>
            </a:solidFill>
          </a:ln>
        </p:spPr>
        <p:txBody>
          <a:bodyPr vert="horz" lIns="90836" tIns="45418" rIns="90836" bIns="45418" rtlCol="0" anchor="ctr"/>
          <a:lstStyle/>
          <a:p>
            <a:endParaRPr lang="en-CA" dirty="0"/>
          </a:p>
        </p:txBody>
      </p:sp>
      <p:sp>
        <p:nvSpPr>
          <p:cNvPr id="5" name="Notes Placeholder 4"/>
          <p:cNvSpPr>
            <a:spLocks noGrp="1"/>
          </p:cNvSpPr>
          <p:nvPr>
            <p:ph type="body" sz="quarter" idx="3"/>
          </p:nvPr>
        </p:nvSpPr>
        <p:spPr>
          <a:xfrm>
            <a:off x="702625" y="4422533"/>
            <a:ext cx="5617850" cy="4188937"/>
          </a:xfrm>
          <a:prstGeom prst="rect">
            <a:avLst/>
          </a:prstGeom>
        </p:spPr>
        <p:txBody>
          <a:bodyPr vert="horz" lIns="90836" tIns="45418" rIns="90836" bIns="454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41909"/>
            <a:ext cx="3043658" cy="465613"/>
          </a:xfrm>
          <a:prstGeom prst="rect">
            <a:avLst/>
          </a:prstGeom>
        </p:spPr>
        <p:txBody>
          <a:bodyPr vert="horz" lIns="90836" tIns="45418" rIns="90836" bIns="45418" rtlCol="0" anchor="b"/>
          <a:lstStyle>
            <a:lvl1pPr algn="l">
              <a:defRPr sz="1200"/>
            </a:lvl1pPr>
          </a:lstStyle>
          <a:p>
            <a:r>
              <a:rPr lang="en-CA"/>
              <a:t>CCS 3.5 hr Overview</a:t>
            </a:r>
            <a:endParaRPr lang="en-CA" dirty="0"/>
          </a:p>
        </p:txBody>
      </p:sp>
      <p:sp>
        <p:nvSpPr>
          <p:cNvPr id="7" name="Slide Number Placeholder 6"/>
          <p:cNvSpPr>
            <a:spLocks noGrp="1"/>
          </p:cNvSpPr>
          <p:nvPr>
            <p:ph type="sldNum" sz="quarter" idx="5"/>
          </p:nvPr>
        </p:nvSpPr>
        <p:spPr>
          <a:xfrm>
            <a:off x="3977867" y="8841909"/>
            <a:ext cx="3043658" cy="465613"/>
          </a:xfrm>
          <a:prstGeom prst="rect">
            <a:avLst/>
          </a:prstGeom>
        </p:spPr>
        <p:txBody>
          <a:bodyPr vert="horz" lIns="90836" tIns="45418" rIns="90836" bIns="45418" rtlCol="0" anchor="b"/>
          <a:lstStyle>
            <a:lvl1pPr algn="r">
              <a:defRPr sz="1200"/>
            </a:lvl1pPr>
          </a:lstStyle>
          <a:p>
            <a:fld id="{D86FE9D4-78C8-43A0-BD41-021821486FD7}" type="slidenum">
              <a:rPr lang="en-CA" smtClean="0"/>
              <a:pPr/>
              <a:t>‹#›</a:t>
            </a:fld>
            <a:endParaRPr lang="en-CA" dirty="0"/>
          </a:p>
        </p:txBody>
      </p:sp>
    </p:spTree>
    <p:extLst>
      <p:ext uri="{BB962C8B-B14F-4D97-AF65-F5344CB8AC3E}">
        <p14:creationId xmlns:p14="http://schemas.microsoft.com/office/powerpoint/2010/main" val="108403054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mins</a:t>
            </a:r>
          </a:p>
          <a:p>
            <a:endParaRPr lang="en-US" dirty="0"/>
          </a:p>
          <a:p>
            <a:r>
              <a:rPr lang="en-US" b="1" dirty="0"/>
              <a:t>Welcome and Introductions </a:t>
            </a:r>
            <a:endParaRPr lang="en-US" dirty="0"/>
          </a:p>
          <a:p>
            <a:pPr lvl="0"/>
            <a:r>
              <a:rPr lang="en-US" dirty="0"/>
              <a:t>Introduction of Instructors. </a:t>
            </a:r>
          </a:p>
          <a:p>
            <a:pPr lvl="0"/>
            <a:endParaRPr lang="en-US" dirty="0"/>
          </a:p>
          <a:p>
            <a:pPr lvl="0"/>
            <a:r>
              <a:rPr lang="en-US" dirty="0"/>
              <a:t>Quick overview of what brings you here today and Icebreaker for class participants, if applicable.</a:t>
            </a:r>
          </a:p>
          <a:p>
            <a:endParaRPr lang="en-US" dirty="0"/>
          </a:p>
          <a:p>
            <a:r>
              <a:rPr lang="en-US" b="1" dirty="0"/>
              <a:t>Review 2 Main Pillars of Model</a:t>
            </a:r>
            <a:endParaRPr lang="en-US" dirty="0"/>
          </a:p>
          <a:p>
            <a:r>
              <a:rPr lang="en-US" b="1" dirty="0"/>
              <a:t> </a:t>
            </a:r>
            <a:endParaRPr lang="en-US" dirty="0"/>
          </a:p>
          <a:p>
            <a:r>
              <a:rPr lang="en-US" b="1" u="sng" dirty="0"/>
              <a:t>First Pillar</a:t>
            </a:r>
            <a:endParaRPr lang="en-US" dirty="0"/>
          </a:p>
          <a:p>
            <a:r>
              <a:rPr lang="en-US" dirty="0"/>
              <a:t>Optimal Supports for Wellness (looking deeper to complement and complete best practices).</a:t>
            </a:r>
          </a:p>
          <a:p>
            <a:r>
              <a:rPr lang="en-US" dirty="0"/>
              <a:t> </a:t>
            </a:r>
          </a:p>
          <a:p>
            <a:r>
              <a:rPr lang="en-US" b="1" u="sng" dirty="0"/>
              <a:t>Second Pillar</a:t>
            </a:r>
            <a:endParaRPr lang="en-US" dirty="0"/>
          </a:p>
          <a:p>
            <a:r>
              <a:rPr lang="en-US" dirty="0"/>
              <a:t>Development of the skills of emotional self-regulation, authenticity, compassion and kindness of the supporter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a:t>
            </a:fld>
            <a:endParaRPr lang="en-CA" dirty="0"/>
          </a:p>
        </p:txBody>
      </p:sp>
      <p:sp>
        <p:nvSpPr>
          <p:cNvPr id="5" name="Footer Placeholder 4">
            <a:extLst>
              <a:ext uri="{FF2B5EF4-FFF2-40B4-BE49-F238E27FC236}">
                <a16:creationId xmlns:a16="http://schemas.microsoft.com/office/drawing/2014/main" id="{17937493-498F-4CDC-B63B-16CE8FED2D81}"/>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88139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Review Title Slide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10</a:t>
            </a:fld>
            <a:endParaRPr lang="en-CA" dirty="0"/>
          </a:p>
        </p:txBody>
      </p:sp>
      <p:sp>
        <p:nvSpPr>
          <p:cNvPr id="5" name="Footer Placeholder 4">
            <a:extLst>
              <a:ext uri="{FF2B5EF4-FFF2-40B4-BE49-F238E27FC236}">
                <a16:creationId xmlns:a16="http://schemas.microsoft.com/office/drawing/2014/main" id="{666903BD-9AF4-4AE0-B577-AE5F5EC02949}"/>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29617272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100</a:t>
            </a:fld>
            <a:endParaRPr lang="en-CA" dirty="0"/>
          </a:p>
        </p:txBody>
      </p:sp>
      <p:sp>
        <p:nvSpPr>
          <p:cNvPr id="5" name="Footer Placeholder 4">
            <a:extLst>
              <a:ext uri="{FF2B5EF4-FFF2-40B4-BE49-F238E27FC236}">
                <a16:creationId xmlns:a16="http://schemas.microsoft.com/office/drawing/2014/main" id="{E88880CC-C1C7-4D86-8F89-CB4A698FB6C6}"/>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38650398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p:txBody>
      </p:sp>
      <p:sp>
        <p:nvSpPr>
          <p:cNvPr id="4" name="Slide Number Placeholder 3"/>
          <p:cNvSpPr>
            <a:spLocks noGrp="1"/>
          </p:cNvSpPr>
          <p:nvPr>
            <p:ph type="sldNum" sz="quarter" idx="10"/>
          </p:nvPr>
        </p:nvSpPr>
        <p:spPr/>
        <p:txBody>
          <a:bodyPr/>
          <a:lstStyle/>
          <a:p>
            <a:fld id="{D86FE9D4-78C8-43A0-BD41-021821486FD7}" type="slidenum">
              <a:rPr lang="en-CA" smtClean="0"/>
              <a:pPr/>
              <a:t>101</a:t>
            </a:fld>
            <a:endParaRPr lang="en-CA" dirty="0"/>
          </a:p>
        </p:txBody>
      </p:sp>
      <p:sp>
        <p:nvSpPr>
          <p:cNvPr id="5" name="Footer Placeholder 4">
            <a:extLst>
              <a:ext uri="{FF2B5EF4-FFF2-40B4-BE49-F238E27FC236}">
                <a16:creationId xmlns:a16="http://schemas.microsoft.com/office/drawing/2014/main" id="{8BDFC805-39A1-4061-9792-28FAF358B7F3}"/>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35784145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7988" y="4422533"/>
            <a:ext cx="6207125" cy="4188937"/>
          </a:xfrm>
        </p:spPr>
        <p:txBody>
          <a:bodyPr>
            <a:noAutofit/>
          </a:bodyPr>
          <a:lstStyle/>
          <a:p>
            <a:r>
              <a:rPr lang="en-US" b="1" dirty="0"/>
              <a:t>5 minutes</a:t>
            </a:r>
          </a:p>
          <a:p>
            <a:endParaRPr lang="en-US" dirty="0"/>
          </a:p>
          <a:p>
            <a:pPr lvl="0"/>
            <a:r>
              <a:rPr lang="en-US" kern="1200" dirty="0">
                <a:solidFill>
                  <a:schemeClr val="tx1"/>
                </a:solidFill>
                <a:effectLst/>
                <a:latin typeface="+mn-lt"/>
                <a:ea typeface="+mn-ea"/>
                <a:cs typeface="+mn-cs"/>
              </a:rPr>
              <a:t>1.  Encourage that You Review Support Interventions</a:t>
            </a:r>
          </a:p>
          <a:p>
            <a:pPr lvl="1"/>
            <a:r>
              <a:rPr lang="en-US" kern="1200" dirty="0">
                <a:solidFill>
                  <a:schemeClr val="tx1"/>
                </a:solidFill>
                <a:effectLst/>
                <a:latin typeface="+mn-lt"/>
                <a:ea typeface="+mn-ea"/>
                <a:cs typeface="+mn-cs"/>
              </a:rPr>
              <a:t>Does it recognize and address the unmet needs that are possibly causing the anxiety in the first place?</a:t>
            </a:r>
          </a:p>
          <a:p>
            <a:pPr lvl="1"/>
            <a:r>
              <a:rPr lang="en-US" kern="1200" dirty="0">
                <a:solidFill>
                  <a:schemeClr val="tx1"/>
                </a:solidFill>
                <a:effectLst/>
                <a:latin typeface="+mn-lt"/>
                <a:ea typeface="+mn-ea"/>
                <a:cs typeface="+mn-cs"/>
              </a:rPr>
              <a:t>Do you have all of the tools in your tool box?</a:t>
            </a:r>
          </a:p>
          <a:p>
            <a:pPr lvl="1"/>
            <a:r>
              <a:rPr lang="en-US" kern="1200" dirty="0">
                <a:solidFill>
                  <a:schemeClr val="tx1"/>
                </a:solidFill>
                <a:effectLst/>
                <a:latin typeface="+mn-lt"/>
                <a:ea typeface="+mn-ea"/>
                <a:cs typeface="+mn-cs"/>
              </a:rPr>
              <a:t>When we think of support teams, clinicians and practitioners, who is not around the care team that needs to be?  Seek out how to get folks involved.</a:t>
            </a:r>
          </a:p>
          <a:p>
            <a:pPr lvl="1"/>
            <a:endParaRPr lang="en-US" kern="1200" dirty="0">
              <a:solidFill>
                <a:schemeClr val="tx1"/>
              </a:solidFill>
              <a:effectLst/>
              <a:latin typeface="+mn-lt"/>
              <a:ea typeface="+mn-ea"/>
              <a:cs typeface="+mn-cs"/>
            </a:endParaRPr>
          </a:p>
          <a:p>
            <a:pPr marL="228600" lvl="0" indent="-228600">
              <a:buAutoNum type="arabicPeriod" startAt="2"/>
            </a:pPr>
            <a:r>
              <a:rPr lang="en-US" kern="1200" dirty="0">
                <a:solidFill>
                  <a:schemeClr val="tx1"/>
                </a:solidFill>
                <a:effectLst/>
                <a:latin typeface="+mn-lt"/>
                <a:ea typeface="+mn-ea"/>
                <a:cs typeface="+mn-cs"/>
              </a:rPr>
              <a:t>What you are Charting and What are you doing with it?</a:t>
            </a:r>
          </a:p>
          <a:p>
            <a:pPr lvl="1"/>
            <a:r>
              <a:rPr lang="en-US" kern="1200" dirty="0">
                <a:solidFill>
                  <a:schemeClr val="tx1"/>
                </a:solidFill>
                <a:effectLst/>
                <a:latin typeface="+mn-lt"/>
                <a:ea typeface="+mn-ea"/>
                <a:cs typeface="+mn-cs"/>
              </a:rPr>
              <a:t>Is what we are charting as accurate as possible (e.g. 40 % of incident reports are at cause of supporter, not person themselves)</a:t>
            </a:r>
          </a:p>
          <a:p>
            <a:pPr marL="457200" lvl="1" indent="0">
              <a:buNone/>
            </a:pPr>
            <a:r>
              <a:rPr lang="en-US" kern="1200" dirty="0">
                <a:solidFill>
                  <a:schemeClr val="tx1"/>
                </a:solidFill>
                <a:effectLst/>
                <a:latin typeface="+mn-lt"/>
                <a:ea typeface="+mn-ea"/>
                <a:cs typeface="+mn-cs"/>
              </a:rPr>
              <a:t>Are there patterns?</a:t>
            </a:r>
          </a:p>
          <a:p>
            <a:pPr marL="457200" lvl="1" indent="0">
              <a:buNone/>
            </a:pPr>
            <a:r>
              <a:rPr lang="en-US" kern="1200" dirty="0">
                <a:solidFill>
                  <a:schemeClr val="tx1"/>
                </a:solidFill>
                <a:effectLst/>
                <a:latin typeface="+mn-lt"/>
                <a:ea typeface="+mn-ea"/>
                <a:cs typeface="+mn-cs"/>
              </a:rPr>
              <a:t>Are we giving this information to physicians and other prescribing professionals?</a:t>
            </a:r>
          </a:p>
          <a:p>
            <a:pPr marL="228600" lvl="0" indent="-228600">
              <a:buAutoNum type="arabicPeriod" startAt="2"/>
            </a:pPr>
            <a:endParaRPr lang="en-US" kern="1200" dirty="0">
              <a:solidFill>
                <a:schemeClr val="tx1"/>
              </a:solidFill>
              <a:effectLst/>
              <a:latin typeface="+mn-lt"/>
              <a:ea typeface="+mn-ea"/>
              <a:cs typeface="+mn-cs"/>
            </a:endParaRPr>
          </a:p>
          <a:p>
            <a:pPr marL="228600" lvl="0" indent="-228600">
              <a:buAutoNum type="arabicPeriod" startAt="2"/>
            </a:pPr>
            <a:r>
              <a:rPr lang="en-US" kern="1200" dirty="0">
                <a:solidFill>
                  <a:schemeClr val="tx1"/>
                </a:solidFill>
                <a:effectLst/>
                <a:latin typeface="+mn-lt"/>
                <a:ea typeface="+mn-ea"/>
                <a:cs typeface="+mn-cs"/>
              </a:rPr>
              <a:t>How are decisions made to alter Support Plans</a:t>
            </a:r>
          </a:p>
          <a:p>
            <a:pPr lvl="1"/>
            <a:r>
              <a:rPr lang="en-US" kern="1200" dirty="0">
                <a:solidFill>
                  <a:schemeClr val="tx1"/>
                </a:solidFill>
                <a:effectLst/>
                <a:latin typeface="+mn-lt"/>
                <a:ea typeface="+mn-ea"/>
                <a:cs typeface="+mn-cs"/>
              </a:rPr>
              <a:t>Whenever possible, are choices not only self-directed but are they informed choices?</a:t>
            </a:r>
          </a:p>
          <a:p>
            <a:pPr lvl="2"/>
            <a:r>
              <a:rPr lang="en-US" kern="1200" dirty="0">
                <a:solidFill>
                  <a:schemeClr val="tx1"/>
                </a:solidFill>
                <a:effectLst/>
                <a:latin typeface="+mn-lt"/>
                <a:ea typeface="+mn-ea"/>
                <a:cs typeface="+mn-cs"/>
              </a:rPr>
              <a:t>Extreme example of intravenous drug user…</a:t>
            </a:r>
          </a:p>
          <a:p>
            <a:pPr lvl="3"/>
            <a:r>
              <a:rPr lang="en-US" kern="1200" dirty="0">
                <a:solidFill>
                  <a:schemeClr val="tx1"/>
                </a:solidFill>
                <a:effectLst/>
                <a:latin typeface="+mn-lt"/>
                <a:ea typeface="+mn-ea"/>
                <a:cs typeface="+mn-cs"/>
              </a:rPr>
              <a:t>Informed choice is knowing all of the ins and outs about drug use, options for harm reduction and safe injection, financial cost, relationship costs and truly informed choice would have the person experience what life is like sober to compare and feel the alternative.</a:t>
            </a:r>
          </a:p>
          <a:p>
            <a:pPr lvl="3"/>
            <a:endParaRPr lang="en-US" kern="1200" dirty="0">
              <a:solidFill>
                <a:schemeClr val="tx1"/>
              </a:solidFill>
              <a:effectLst/>
              <a:latin typeface="+mn-lt"/>
              <a:ea typeface="+mn-ea"/>
              <a:cs typeface="+mn-cs"/>
            </a:endParaRPr>
          </a:p>
          <a:p>
            <a:pPr lvl="0"/>
            <a:r>
              <a:rPr lang="en-US" kern="1200" dirty="0">
                <a:solidFill>
                  <a:schemeClr val="tx1"/>
                </a:solidFill>
                <a:effectLst/>
                <a:latin typeface="+mn-lt"/>
                <a:ea typeface="+mn-ea"/>
                <a:cs typeface="+mn-cs"/>
              </a:rPr>
              <a:t>4.  Encourage that you do some Self-Reflective practices, build your Self-Awareness and skills of Self-Regulation.</a:t>
            </a:r>
          </a:p>
          <a:p>
            <a:pPr lvl="1"/>
            <a:r>
              <a:rPr lang="en-US" kern="1200" dirty="0">
                <a:solidFill>
                  <a:schemeClr val="tx1"/>
                </a:solidFill>
                <a:effectLst/>
                <a:latin typeface="+mn-lt"/>
                <a:ea typeface="+mn-ea"/>
                <a:cs typeface="+mn-cs"/>
              </a:rPr>
              <a:t>Recognize that it’s not the you who is listening to me right now who struggles to bring their “A-Game”, yet it is very much deeply rooted within your PFP Brain.</a:t>
            </a:r>
          </a:p>
          <a:p>
            <a:pPr lvl="1"/>
            <a:r>
              <a:rPr lang="en-US" kern="1200" dirty="0">
                <a:solidFill>
                  <a:schemeClr val="tx1"/>
                </a:solidFill>
                <a:effectLst/>
                <a:latin typeface="+mn-lt"/>
                <a:ea typeface="+mn-ea"/>
                <a:cs typeface="+mn-cs"/>
              </a:rPr>
              <a:t>Everyone has the capacity to become more self-regulated and compassionate; it’s not something that you have or don’t.  It can be learned not unlike any other skill set you have learned.    </a:t>
            </a:r>
          </a:p>
          <a:p>
            <a:pPr lvl="1"/>
            <a:r>
              <a:rPr lang="en-US" kern="1200" dirty="0">
                <a:solidFill>
                  <a:schemeClr val="tx1"/>
                </a:solidFill>
                <a:effectLst/>
                <a:latin typeface="+mn-lt"/>
                <a:ea typeface="+mn-ea"/>
                <a:cs typeface="+mn-cs"/>
              </a:rPr>
              <a:t>The skill set of mindfulness is the tool to get you there.  If there was an easier way, I’d already have explored it by now and we wouldn’t be here today.  The more we practice mindfulness, the more you grow your competency and capacity for self-regulation along with building your conscious compassion for not only the people and families you serve but also your colleagues and your loved ones.  You just have to get your </a:t>
            </a:r>
            <a:r>
              <a:rPr lang="en-US" kern="1200" dirty="0" err="1">
                <a:solidFill>
                  <a:schemeClr val="tx1"/>
                </a:solidFill>
                <a:effectLst/>
                <a:latin typeface="+mn-lt"/>
                <a:ea typeface="+mn-ea"/>
                <a:cs typeface="+mn-cs"/>
              </a:rPr>
              <a:t>tush</a:t>
            </a:r>
            <a:r>
              <a:rPr lang="en-US" kern="1200" dirty="0">
                <a:solidFill>
                  <a:schemeClr val="tx1"/>
                </a:solidFill>
                <a:effectLst/>
                <a:latin typeface="+mn-lt"/>
                <a:ea typeface="+mn-ea"/>
                <a:cs typeface="+mn-cs"/>
              </a:rPr>
              <a:t> to the </a:t>
            </a:r>
            <a:r>
              <a:rPr lang="en-US" kern="1200" dirty="0" err="1">
                <a:solidFill>
                  <a:schemeClr val="tx1"/>
                </a:solidFill>
                <a:effectLst/>
                <a:latin typeface="+mn-lt"/>
                <a:ea typeface="+mn-ea"/>
                <a:cs typeface="+mn-cs"/>
              </a:rPr>
              <a:t>cush</a:t>
            </a:r>
            <a:r>
              <a:rPr lang="en-US" kern="1200" dirty="0">
                <a:solidFill>
                  <a:schemeClr val="tx1"/>
                </a:solidFill>
                <a:effectLst/>
                <a:latin typeface="+mn-lt"/>
                <a:ea typeface="+mn-ea"/>
                <a:cs typeface="+mn-cs"/>
              </a:rPr>
              <a:t>…</a:t>
            </a:r>
          </a:p>
          <a:p>
            <a:pPr lvl="1"/>
            <a:endParaRPr lang="en-US" kern="1200" dirty="0">
              <a:solidFill>
                <a:schemeClr val="tx1"/>
              </a:solidFill>
              <a:effectLst/>
              <a:latin typeface="+mn-lt"/>
              <a:ea typeface="+mn-ea"/>
              <a:cs typeface="+mn-cs"/>
            </a:endParaRPr>
          </a:p>
          <a:p>
            <a:pPr marL="228600" indent="-228600">
              <a:buAutoNum type="arabicPeriod" startAt="5"/>
            </a:pPr>
            <a:r>
              <a:rPr lang="en-US" dirty="0"/>
              <a:t>Share with others</a:t>
            </a:r>
          </a:p>
          <a:p>
            <a:pPr marL="457200" lvl="1" indent="0">
              <a:buNone/>
            </a:pPr>
            <a:r>
              <a:rPr lang="en-US" dirty="0"/>
              <a:t>Colleagues, other families, people you are supporting, clinicians</a:t>
            </a:r>
          </a:p>
        </p:txBody>
      </p:sp>
      <p:sp>
        <p:nvSpPr>
          <p:cNvPr id="4" name="Slide Number Placeholder 3"/>
          <p:cNvSpPr>
            <a:spLocks noGrp="1"/>
          </p:cNvSpPr>
          <p:nvPr>
            <p:ph type="sldNum" sz="quarter" idx="10"/>
          </p:nvPr>
        </p:nvSpPr>
        <p:spPr/>
        <p:txBody>
          <a:bodyPr/>
          <a:lstStyle/>
          <a:p>
            <a:fld id="{D86FE9D4-78C8-43A0-BD41-021821486FD7}" type="slidenum">
              <a:rPr lang="en-CA" smtClean="0"/>
              <a:pPr/>
              <a:t>102</a:t>
            </a:fld>
            <a:endParaRPr lang="en-CA" dirty="0"/>
          </a:p>
        </p:txBody>
      </p:sp>
      <p:sp>
        <p:nvSpPr>
          <p:cNvPr id="5" name="Footer Placeholder 4">
            <a:extLst>
              <a:ext uri="{FF2B5EF4-FFF2-40B4-BE49-F238E27FC236}">
                <a16:creationId xmlns:a16="http://schemas.microsoft.com/office/drawing/2014/main" id="{8BDFC805-39A1-4061-9792-28FAF358B7F3}"/>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67837189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Slide</a:t>
            </a:r>
          </a:p>
        </p:txBody>
      </p:sp>
      <p:sp>
        <p:nvSpPr>
          <p:cNvPr id="4" name="Slide Number Placeholder 3"/>
          <p:cNvSpPr>
            <a:spLocks noGrp="1"/>
          </p:cNvSpPr>
          <p:nvPr>
            <p:ph type="sldNum" sz="quarter" idx="10"/>
          </p:nvPr>
        </p:nvSpPr>
        <p:spPr/>
        <p:txBody>
          <a:bodyPr/>
          <a:lstStyle/>
          <a:p>
            <a:fld id="{D86FE9D4-78C8-43A0-BD41-021821486FD7}" type="slidenum">
              <a:rPr lang="en-CA" smtClean="0"/>
              <a:pPr/>
              <a:t>103</a:t>
            </a:fld>
            <a:endParaRPr lang="en-CA" dirty="0"/>
          </a:p>
        </p:txBody>
      </p:sp>
      <p:sp>
        <p:nvSpPr>
          <p:cNvPr id="5" name="Footer Placeholder 4">
            <a:extLst>
              <a:ext uri="{FF2B5EF4-FFF2-40B4-BE49-F238E27FC236}">
                <a16:creationId xmlns:a16="http://schemas.microsoft.com/office/drawing/2014/main" id="{C3FB7301-8500-431F-AE19-D85EB93C3056}"/>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54416305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For follow up or further questions.</a:t>
            </a:r>
          </a:p>
        </p:txBody>
      </p:sp>
      <p:sp>
        <p:nvSpPr>
          <p:cNvPr id="4" name="Slide Number Placeholder 3"/>
          <p:cNvSpPr>
            <a:spLocks noGrp="1"/>
          </p:cNvSpPr>
          <p:nvPr>
            <p:ph type="sldNum" sz="quarter" idx="10"/>
          </p:nvPr>
        </p:nvSpPr>
        <p:spPr/>
        <p:txBody>
          <a:bodyPr/>
          <a:lstStyle/>
          <a:p>
            <a:fld id="{D86FE9D4-78C8-43A0-BD41-021821486FD7}" type="slidenum">
              <a:rPr lang="en-CA" smtClean="0"/>
              <a:pPr/>
              <a:t>104</a:t>
            </a:fld>
            <a:endParaRPr lang="en-CA" dirty="0"/>
          </a:p>
        </p:txBody>
      </p:sp>
      <p:sp>
        <p:nvSpPr>
          <p:cNvPr id="5" name="Footer Placeholder 4">
            <a:extLst>
              <a:ext uri="{FF2B5EF4-FFF2-40B4-BE49-F238E27FC236}">
                <a16:creationId xmlns:a16="http://schemas.microsoft.com/office/drawing/2014/main" id="{C3FB7301-8500-431F-AE19-D85EB93C3056}"/>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650552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minutes</a:t>
            </a:r>
          </a:p>
          <a:p>
            <a:endParaRPr lang="en-US" dirty="0"/>
          </a:p>
          <a:p>
            <a:r>
              <a:rPr lang="en-US" b="1" dirty="0"/>
              <a:t>There is no such thing.  Many of the people we support are sitting in a state of hyperarousal most, if not all of the time…like running at 50 miles an hour.  </a:t>
            </a:r>
          </a:p>
          <a:p>
            <a:endParaRPr lang="en-US" dirty="0"/>
          </a:p>
          <a:p>
            <a:r>
              <a:rPr lang="en-US" dirty="0"/>
              <a:t>It then only take 1 thing to knock them up over 60 miles/ hr.</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11</a:t>
            </a:fld>
            <a:endParaRPr lang="en-CA" dirty="0"/>
          </a:p>
        </p:txBody>
      </p:sp>
      <p:sp>
        <p:nvSpPr>
          <p:cNvPr id="5" name="Footer Placeholder 4">
            <a:extLst>
              <a:ext uri="{FF2B5EF4-FFF2-40B4-BE49-F238E27FC236}">
                <a16:creationId xmlns:a16="http://schemas.microsoft.com/office/drawing/2014/main" id="{7DB19BAC-CF90-48D4-A505-B94020B6A1BF}"/>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859654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minutes</a:t>
            </a:r>
          </a:p>
          <a:p>
            <a:endParaRPr lang="en-US" dirty="0"/>
          </a:p>
          <a:p>
            <a:r>
              <a:rPr lang="en-US" b="1" dirty="0"/>
              <a:t>Run through slide</a:t>
            </a:r>
          </a:p>
          <a:p>
            <a:endParaRPr lang="en-US" b="1" dirty="0"/>
          </a:p>
          <a:p>
            <a:r>
              <a:rPr lang="en-US" b="1" dirty="0"/>
              <a:t>Highlight Blow In vs. Blow Out </a:t>
            </a:r>
            <a:r>
              <a:rPr lang="en-US" b="0" dirty="0"/>
              <a:t>and that many folks who may look calm from the outside may actually be quite anxious if we looked at their heartrate or cortisol levels.</a:t>
            </a:r>
          </a:p>
          <a:p>
            <a:endParaRPr lang="en-US" b="0" dirty="0"/>
          </a:p>
          <a:p>
            <a:pPr marL="514350" indent="-514350" algn="just"/>
            <a:r>
              <a:rPr lang="en-CA" sz="1200" b="1" dirty="0"/>
              <a:t>Note that Behavioural Interventions Are Often Necessary</a:t>
            </a:r>
          </a:p>
          <a:p>
            <a:pPr marL="514350" indent="-514350" algn="just"/>
            <a:endParaRPr lang="en-CA" sz="1200" dirty="0"/>
          </a:p>
          <a:p>
            <a:pPr marL="514350" indent="-514350" algn="just">
              <a:buFont typeface="Arial" pitchFamily="34" charset="0"/>
              <a:buChar char="•"/>
            </a:pPr>
            <a:r>
              <a:rPr lang="en-CA" sz="1200" dirty="0"/>
              <a:t>Behavioural interventions such as Applied Behaviour Analysis (ABA) and Intensive Behavioural Intervention (IBI) that follow the Behaviour Analyst Board Standards for Certification are useful and often necessary complements to the fully integrated biomedical support and supporter development process.  </a:t>
            </a:r>
          </a:p>
          <a:p>
            <a:pPr marL="514350" indent="-514350" algn="just"/>
            <a:endParaRPr lang="en-CA" sz="1200" dirty="0"/>
          </a:p>
          <a:p>
            <a:pPr marL="514350" indent="-514350" algn="just">
              <a:buFont typeface="Arial" pitchFamily="34" charset="0"/>
              <a:buChar char="•"/>
            </a:pPr>
            <a:r>
              <a:rPr lang="en-CA" sz="1200" dirty="0"/>
              <a:t>The more complete the integrated process, the greater the potential for ABA/IBI to enhance well-being and prevent and manage anxiety and aggression.</a:t>
            </a:r>
            <a:endParaRPr lang="en-CA" sz="1200" b="1" dirty="0">
              <a:solidFill>
                <a:srgbClr val="797805"/>
              </a:solidFill>
            </a:endParaRPr>
          </a:p>
          <a:p>
            <a:endParaRPr lang="en-US" b="1"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12</a:t>
            </a:fld>
            <a:endParaRPr lang="en-CA" dirty="0"/>
          </a:p>
        </p:txBody>
      </p:sp>
      <p:sp>
        <p:nvSpPr>
          <p:cNvPr id="5" name="Footer Placeholder 4">
            <a:extLst>
              <a:ext uri="{FF2B5EF4-FFF2-40B4-BE49-F238E27FC236}">
                <a16:creationId xmlns:a16="http://schemas.microsoft.com/office/drawing/2014/main" id="{36A0D48F-817A-4003-B104-7B4EC6A013FD}"/>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206415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a:t>
            </a:r>
          </a:p>
          <a:p>
            <a:endParaRPr lang="en-US" dirty="0"/>
          </a:p>
          <a:p>
            <a:r>
              <a:rPr lang="en-US" b="1" dirty="0"/>
              <a:t>Run through slide</a:t>
            </a:r>
          </a:p>
          <a:p>
            <a:endParaRPr lang="en-US" b="1" dirty="0"/>
          </a:p>
          <a:p>
            <a:r>
              <a:rPr lang="en-US" b="0" dirty="0"/>
              <a:t>The top pie pieces, we have done a pretty good job at as we look at providing support to the people and families we serve.  </a:t>
            </a:r>
          </a:p>
          <a:p>
            <a:endParaRPr lang="en-US" b="0" dirty="0"/>
          </a:p>
          <a:p>
            <a:r>
              <a:rPr lang="en-US" b="1" dirty="0"/>
              <a:t>Yet to be most optimal, CCS addresses the lower pieces of the pie.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13</a:t>
            </a:fld>
            <a:endParaRPr lang="en-CA" dirty="0"/>
          </a:p>
        </p:txBody>
      </p:sp>
      <p:sp>
        <p:nvSpPr>
          <p:cNvPr id="5" name="Footer Placeholder 4">
            <a:extLst>
              <a:ext uri="{FF2B5EF4-FFF2-40B4-BE49-F238E27FC236}">
                <a16:creationId xmlns:a16="http://schemas.microsoft.com/office/drawing/2014/main" id="{76598094-99F4-489D-B595-3ACB74CEA5ED}"/>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6773186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a:t>
            </a:r>
          </a:p>
          <a:p>
            <a:endParaRPr lang="en-US" dirty="0"/>
          </a:p>
          <a:p>
            <a:r>
              <a:rPr lang="en-US" b="1" dirty="0"/>
              <a:t>Run through slide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14</a:t>
            </a:fld>
            <a:endParaRPr lang="en-CA" dirty="0"/>
          </a:p>
        </p:txBody>
      </p:sp>
      <p:sp>
        <p:nvSpPr>
          <p:cNvPr id="5" name="Footer Placeholder 4">
            <a:extLst>
              <a:ext uri="{FF2B5EF4-FFF2-40B4-BE49-F238E27FC236}">
                <a16:creationId xmlns:a16="http://schemas.microsoft.com/office/drawing/2014/main" id="{D1C645E5-A423-4491-8C62-25D9799AB652}"/>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9947324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dirty="0"/>
          </a:p>
          <a:p>
            <a:pPr lvl="0"/>
            <a:r>
              <a:rPr lang="en-US" b="1" kern="1200" dirty="0">
                <a:solidFill>
                  <a:schemeClr val="tx1"/>
                </a:solidFill>
                <a:effectLst/>
                <a:latin typeface="+mn-lt"/>
                <a:ea typeface="+mn-ea"/>
                <a:cs typeface="+mn-cs"/>
              </a:rPr>
              <a:t>Note the model is in a hierarchy illustration but isn’t intended as an absolute hierarchy;</a:t>
            </a:r>
          </a:p>
          <a:p>
            <a:pPr marL="628650" lvl="1" indent="-171450">
              <a:buFont typeface="Arial" panose="020B0604020202020204" pitchFamily="34" charset="0"/>
              <a:buChar char="•"/>
            </a:pPr>
            <a:r>
              <a:rPr lang="en-US" kern="1200" dirty="0">
                <a:solidFill>
                  <a:schemeClr val="tx1"/>
                </a:solidFill>
                <a:effectLst/>
                <a:latin typeface="+mn-lt"/>
                <a:ea typeface="+mn-ea"/>
                <a:cs typeface="+mn-cs"/>
              </a:rPr>
              <a:t>We can still offer supports, thinking and opportunities at the top of the hierarchy before all of the lower levels are completed.</a:t>
            </a:r>
          </a:p>
          <a:p>
            <a:pPr marL="628650" lvl="1" indent="-171450">
              <a:buFont typeface="Arial" panose="020B0604020202020204" pitchFamily="34" charset="0"/>
              <a:buChar char="•"/>
            </a:pPr>
            <a:r>
              <a:rPr lang="en-US" kern="1200" dirty="0">
                <a:solidFill>
                  <a:schemeClr val="tx1"/>
                </a:solidFill>
                <a:effectLst/>
                <a:latin typeface="+mn-lt"/>
                <a:ea typeface="+mn-ea"/>
                <a:cs typeface="+mn-cs"/>
              </a:rPr>
              <a:t>People who experience heightened levels of agitation, aggression and anxiety may not necessarily have unmet nee</a:t>
            </a:r>
            <a:r>
              <a:rPr lang="en-US" sz="1200" kern="1200" dirty="0">
                <a:solidFill>
                  <a:schemeClr val="tx1"/>
                </a:solidFill>
                <a:effectLst/>
                <a:latin typeface="+mn-lt"/>
                <a:ea typeface="+mn-ea"/>
                <a:cs typeface="+mn-cs"/>
              </a:rPr>
              <a:t>ds within every level of the hierarchy.  Thought the entire hierarchy is worth noting and exploring a possible avenues, it could result in only one or two of the levels to explore much more deeply.</a:t>
            </a:r>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15</a:t>
            </a:fld>
            <a:endParaRPr lang="en-CA" dirty="0"/>
          </a:p>
        </p:txBody>
      </p:sp>
      <p:sp>
        <p:nvSpPr>
          <p:cNvPr id="5" name="Footer Placeholder 4">
            <a:extLst>
              <a:ext uri="{FF2B5EF4-FFF2-40B4-BE49-F238E27FC236}">
                <a16:creationId xmlns:a16="http://schemas.microsoft.com/office/drawing/2014/main" id="{B90EBC51-00EB-474E-B557-8F4A15408183}"/>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214105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dirty="0"/>
          </a:p>
          <a:p>
            <a:pPr lvl="0"/>
            <a:r>
              <a:rPr lang="en-US" sz="1200" b="1" kern="1200" dirty="0">
                <a:solidFill>
                  <a:schemeClr val="tx1"/>
                </a:solidFill>
                <a:effectLst/>
                <a:latin typeface="+mn-lt"/>
                <a:ea typeface="+mn-ea"/>
                <a:cs typeface="+mn-cs"/>
              </a:rPr>
              <a:t>State the importance of the foundation of support being built upon the skillsets of mindful, emotionally self-regulated and kind supporters</a:t>
            </a:r>
            <a:r>
              <a:rPr lang="en-US" sz="1200" kern="1200" dirty="0">
                <a:solidFill>
                  <a:schemeClr val="tx1"/>
                </a:solidFill>
                <a:effectLst/>
                <a:latin typeface="+mn-lt"/>
                <a:ea typeface="+mn-ea"/>
                <a:cs typeface="+mn-cs"/>
              </a:rPr>
              <a:t>.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State the importance of incorporating awareness-based calming and de-escalation skills into daily support as they are ways to calm the system without </a:t>
            </a:r>
            <a:r>
              <a:rPr lang="en-US" sz="1200" kern="1200" dirty="0" err="1">
                <a:solidFill>
                  <a:schemeClr val="tx1"/>
                </a:solidFill>
                <a:effectLst/>
                <a:latin typeface="+mn-lt"/>
                <a:ea typeface="+mn-ea"/>
                <a:cs typeface="+mn-cs"/>
              </a:rPr>
              <a:t>behavioural</a:t>
            </a:r>
            <a:r>
              <a:rPr lang="en-US" sz="1200" kern="1200" dirty="0">
                <a:solidFill>
                  <a:schemeClr val="tx1"/>
                </a:solidFill>
                <a:effectLst/>
                <a:latin typeface="+mn-lt"/>
                <a:ea typeface="+mn-ea"/>
                <a:cs typeface="+mn-cs"/>
              </a:rPr>
              <a:t> means or through the cognitive door.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16</a:t>
            </a:fld>
            <a:endParaRPr lang="en-CA" dirty="0"/>
          </a:p>
        </p:txBody>
      </p:sp>
      <p:sp>
        <p:nvSpPr>
          <p:cNvPr id="5" name="Footer Placeholder 4">
            <a:extLst>
              <a:ext uri="{FF2B5EF4-FFF2-40B4-BE49-F238E27FC236}">
                <a16:creationId xmlns:a16="http://schemas.microsoft.com/office/drawing/2014/main" id="{545EC8D0-B55A-4B66-9AE6-0BD981CB69AE}"/>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7800493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a:t>
            </a:r>
          </a:p>
          <a:p>
            <a:endParaRPr lang="en-US" dirty="0"/>
          </a:p>
          <a:p>
            <a:r>
              <a:rPr lang="en-US" sz="1200" b="1" u="sng" kern="1200" dirty="0">
                <a:solidFill>
                  <a:schemeClr val="tx1"/>
                </a:solidFill>
                <a:effectLst/>
                <a:latin typeface="+mn-lt"/>
                <a:ea typeface="+mn-ea"/>
                <a:cs typeface="+mn-cs"/>
              </a:rPr>
              <a:t>TRAIN SLIDE ONE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Script: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are part of a maintenance crew and the operator of the lever that directs trains through a work site. You notice a train coming towards you that has lost all brakes and is gaining speed. There is no time to warn your fellow maintenance team members, but have to make a millisecond decision- do you flick the switch and potentially kill one of your fellow team members, or keep the switch so the train continues ahead and potentially kills four of your fellow team members.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Ask for a show of hands for who would flick the switch?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Research and human conditioning tells us that most of you would flick the switch as one potential death is better than 4 (the numbers do the talking for you). It’s a logical math’s problem and solution.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17</a:t>
            </a:fld>
            <a:endParaRPr lang="en-CA" dirty="0"/>
          </a:p>
        </p:txBody>
      </p:sp>
      <p:sp>
        <p:nvSpPr>
          <p:cNvPr id="5" name="Footer Placeholder 4">
            <a:extLst>
              <a:ext uri="{FF2B5EF4-FFF2-40B4-BE49-F238E27FC236}">
                <a16:creationId xmlns:a16="http://schemas.microsoft.com/office/drawing/2014/main" id="{73EEEB7C-06A9-48FB-9F64-0A000B708A11}"/>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205038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none" kern="1200" dirty="0">
                <a:solidFill>
                  <a:schemeClr val="tx1"/>
                </a:solidFill>
                <a:effectLst/>
                <a:latin typeface="+mn-lt"/>
                <a:ea typeface="+mn-ea"/>
                <a:cs typeface="+mn-cs"/>
              </a:rPr>
              <a:t>2 minutes</a:t>
            </a:r>
          </a:p>
          <a:p>
            <a:endParaRPr lang="en-US" sz="1200" b="1" u="sng"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TRAIN SLIDE TWO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have the same scenario as before, but now the only option would be to push one of your colleagues off the water tower onto the rail track in the hope it will derail or slow down the train. Would you push the person?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Ask for a show of hands.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majority would now not push the individual but rather sacrifice the 4 workers on the track.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What is different now to the simple math’s problem/solution as outlined before? </a:t>
            </a: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 different part of your brain was activated to now take it from a logical problem to a humanistic one. When you are closer to the action and have activated a feelings response, you are activating the Medial Pre-Frontal Cortex, the part of the brain that houses many different responses of our humanistic self.</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18</a:t>
            </a:fld>
            <a:endParaRPr lang="en-CA" dirty="0"/>
          </a:p>
        </p:txBody>
      </p:sp>
      <p:sp>
        <p:nvSpPr>
          <p:cNvPr id="5" name="Footer Placeholder 4">
            <a:extLst>
              <a:ext uri="{FF2B5EF4-FFF2-40B4-BE49-F238E27FC236}">
                <a16:creationId xmlns:a16="http://schemas.microsoft.com/office/drawing/2014/main" id="{B4927399-D291-4B13-B1D5-7C5E5738E5BA}"/>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478004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minutes</a:t>
            </a:r>
          </a:p>
          <a:p>
            <a:endParaRPr lang="en-US" dirty="0"/>
          </a:p>
          <a:p>
            <a:r>
              <a:rPr lang="en-US" dirty="0"/>
              <a:t>MPFC is activated when things get personal, or when feelings are involved  </a:t>
            </a:r>
          </a:p>
          <a:p>
            <a:endParaRPr lang="en-US" dirty="0"/>
          </a:p>
          <a:p>
            <a:r>
              <a:rPr lang="en-US" dirty="0"/>
              <a:t>MPFC is also connected with our limbic system (fight, flight or freeze) , our amygdala which fires twice a second to make that we are safe.  </a:t>
            </a:r>
          </a:p>
          <a:p>
            <a:endParaRPr lang="en-US" dirty="0"/>
          </a:p>
          <a:p>
            <a:r>
              <a:rPr lang="en-US" dirty="0"/>
              <a:t>MPFC acts as a big brother or sister and checks in with the amygdala to keep as regulated without need to go into fight flight or freeze.</a:t>
            </a:r>
          </a:p>
          <a:p>
            <a:endParaRPr lang="en-US" dirty="0"/>
          </a:p>
          <a:p>
            <a:r>
              <a:rPr lang="en-US" dirty="0"/>
              <a:t>If a person has an underactive MPFC, anxiety often results.  An underactive MPFC means that the person doesn’t experience the calming of the amygdala.</a:t>
            </a:r>
          </a:p>
          <a:p>
            <a:endParaRPr lang="en-US" dirty="0"/>
          </a:p>
          <a:p>
            <a:r>
              <a:rPr lang="en-US" b="1" dirty="0"/>
              <a:t>Increasing activation of MPFC is strongly influenced by exercises that develop self-awareness.</a:t>
            </a:r>
          </a:p>
          <a:p>
            <a:endParaRPr lang="en-US" b="1"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19</a:t>
            </a:fld>
            <a:endParaRPr lang="en-CA" dirty="0"/>
          </a:p>
        </p:txBody>
      </p:sp>
      <p:sp>
        <p:nvSpPr>
          <p:cNvPr id="5" name="Footer Placeholder 4">
            <a:extLst>
              <a:ext uri="{FF2B5EF4-FFF2-40B4-BE49-F238E27FC236}">
                <a16:creationId xmlns:a16="http://schemas.microsoft.com/office/drawing/2014/main" id="{09645A2B-BBB5-4FD9-BD42-BC1E52D3BC70}"/>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558656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minutes</a:t>
            </a:r>
          </a:p>
          <a:p>
            <a:endParaRPr lang="en-US" dirty="0"/>
          </a:p>
          <a:p>
            <a:r>
              <a:rPr lang="en-US" b="1" dirty="0"/>
              <a:t>Review Slide</a:t>
            </a:r>
          </a:p>
          <a:p>
            <a:pPr lvl="0"/>
            <a:r>
              <a:rPr lang="en-CA" dirty="0"/>
              <a:t>Overall, CCS is Based on the Consensus of Relevant Internationally Published Research in the Sciences of:</a:t>
            </a:r>
            <a:endParaRPr lang="en-US" sz="1800" dirty="0"/>
          </a:p>
          <a:p>
            <a:pPr marL="628650" lvl="1" indent="-171450">
              <a:buFont typeface="Arial" panose="020B0604020202020204" pitchFamily="34" charset="0"/>
              <a:buChar char="•"/>
            </a:pPr>
            <a:r>
              <a:rPr lang="en-CA" dirty="0"/>
              <a:t>Humanistic Psychology</a:t>
            </a:r>
            <a:endParaRPr lang="en-US" sz="1800" dirty="0"/>
          </a:p>
          <a:p>
            <a:pPr marL="628650" lvl="1" indent="-171450">
              <a:buFont typeface="Arial" panose="020B0604020202020204" pitchFamily="34" charset="0"/>
              <a:buChar char="•"/>
            </a:pPr>
            <a:r>
              <a:rPr lang="en-CA" dirty="0"/>
              <a:t>Social Neurobiology</a:t>
            </a:r>
            <a:endParaRPr lang="en-US" sz="1800" dirty="0"/>
          </a:p>
          <a:p>
            <a:pPr marL="628650" lvl="1" indent="-171450">
              <a:buFont typeface="Arial" panose="020B0604020202020204" pitchFamily="34" charset="0"/>
              <a:buChar char="•"/>
            </a:pPr>
            <a:r>
              <a:rPr lang="en-CA" dirty="0"/>
              <a:t>Integrative Biomedicines, e.g. GI, Sensory, Energy</a:t>
            </a:r>
            <a:endParaRPr lang="en-US" sz="1800" dirty="0"/>
          </a:p>
          <a:p>
            <a:pPr marL="628650" lvl="1" indent="-171450">
              <a:buFont typeface="Arial" panose="020B0604020202020204" pitchFamily="34" charset="0"/>
              <a:buChar char="•"/>
            </a:pPr>
            <a:r>
              <a:rPr lang="en-CA" dirty="0"/>
              <a:t>Developmental Cognitive Neuroscience</a:t>
            </a:r>
            <a:endParaRPr lang="en-US" sz="1800" dirty="0"/>
          </a:p>
          <a:p>
            <a:pPr marL="628650" lvl="1" indent="-171450">
              <a:buFont typeface="Arial" panose="020B0604020202020204" pitchFamily="34" charset="0"/>
              <a:buChar char="•"/>
            </a:pPr>
            <a:r>
              <a:rPr lang="en-CA" dirty="0"/>
              <a:t>Electromagnetic Fields (EMF)</a:t>
            </a:r>
            <a:endParaRPr lang="en-US" sz="1800" dirty="0"/>
          </a:p>
          <a:p>
            <a:pPr marL="628650" lvl="1" indent="-171450">
              <a:buFont typeface="Arial" panose="020B0604020202020204" pitchFamily="34" charset="0"/>
              <a:buChar char="•"/>
            </a:pPr>
            <a:r>
              <a:rPr lang="en-CA" dirty="0"/>
              <a:t>B-FIT Mindfulness</a:t>
            </a:r>
            <a:endParaRPr lang="en-US" sz="1800" dirty="0"/>
          </a:p>
          <a:p>
            <a:pPr marL="628650" lvl="1" indent="-171450">
              <a:buFont typeface="Arial" panose="020B0604020202020204" pitchFamily="34" charset="0"/>
              <a:buChar char="•"/>
            </a:pPr>
            <a:r>
              <a:rPr lang="en-CA" dirty="0"/>
              <a:t>Emotional Freedom Therapy (EFT)</a:t>
            </a:r>
            <a:endParaRPr lang="en-US" sz="1800" dirty="0"/>
          </a:p>
          <a:p>
            <a:pPr marL="628650" lvl="1" indent="-171450">
              <a:buFont typeface="Arial" panose="020B0604020202020204" pitchFamily="34" charset="0"/>
              <a:buChar char="•"/>
            </a:pPr>
            <a:r>
              <a:rPr lang="en-CA" dirty="0"/>
              <a:t>Behavioural Analyst Certification Board (BACB) </a:t>
            </a:r>
            <a:br>
              <a:rPr lang="en-CA" dirty="0"/>
            </a:br>
            <a:r>
              <a:rPr lang="en-CA" dirty="0"/>
              <a:t>Reference 3.02 and 4.07A</a:t>
            </a:r>
            <a:endParaRPr lang="en-US" sz="1800" dirty="0"/>
          </a:p>
          <a:p>
            <a:pPr marL="1085850" lvl="2" indent="-171450">
              <a:buFont typeface="Arial" panose="020B0604020202020204" pitchFamily="34" charset="0"/>
              <a:buChar char="•"/>
            </a:pPr>
            <a:r>
              <a:rPr lang="en-US" dirty="0"/>
              <a:t>3.02- seek consultation if possibly </a:t>
            </a:r>
            <a:r>
              <a:rPr lang="en-US" dirty="0" err="1"/>
              <a:t>behaviours</a:t>
            </a:r>
            <a:r>
              <a:rPr lang="en-US" dirty="0"/>
              <a:t> are biological or medical in nature</a:t>
            </a:r>
            <a:endParaRPr lang="en-US" sz="1800" dirty="0"/>
          </a:p>
          <a:p>
            <a:pPr marL="1085850" lvl="2" indent="-171450">
              <a:buFont typeface="Arial" panose="020B0604020202020204" pitchFamily="34" charset="0"/>
              <a:buChar char="•"/>
            </a:pPr>
            <a:r>
              <a:rPr lang="en-US" dirty="0"/>
              <a:t>4.07 –if conditions present implementation of a plan to be less than optimal or plan cannot be implemented to its effectiveness, consultation of other professionals should be sought out to help.</a:t>
            </a:r>
            <a:endParaRPr lang="en-US" sz="1800" dirty="0"/>
          </a:p>
          <a:p>
            <a:endParaRPr lang="en-US" b="1"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a:t>
            </a:fld>
            <a:endParaRPr lang="en-CA" dirty="0"/>
          </a:p>
        </p:txBody>
      </p:sp>
      <p:sp>
        <p:nvSpPr>
          <p:cNvPr id="5" name="Footer Placeholder 4">
            <a:extLst>
              <a:ext uri="{FF2B5EF4-FFF2-40B4-BE49-F238E27FC236}">
                <a16:creationId xmlns:a16="http://schemas.microsoft.com/office/drawing/2014/main" id="{47FC54EC-85D7-4093-8331-44BBCFED0D12}"/>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4278888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 3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What fires, wires….what fires wires.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Siegel, 2007 determined that we can develop mindful awareness and grow new neurons  in the MPFC.</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20</a:t>
            </a:fld>
            <a:endParaRPr lang="en-CA" dirty="0"/>
          </a:p>
        </p:txBody>
      </p:sp>
      <p:sp>
        <p:nvSpPr>
          <p:cNvPr id="5" name="Footer Placeholder 4">
            <a:extLst>
              <a:ext uri="{FF2B5EF4-FFF2-40B4-BE49-F238E27FC236}">
                <a16:creationId xmlns:a16="http://schemas.microsoft.com/office/drawing/2014/main" id="{8E6199EB-ED69-43CB-B55D-FAE22D45AE4E}"/>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0195125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1 minute</a:t>
            </a:r>
          </a:p>
          <a:p>
            <a:endParaRPr lang="en-US" dirty="0"/>
          </a:p>
          <a:p>
            <a:r>
              <a:rPr lang="en-US" b="1" dirty="0"/>
              <a:t> Review Slide</a:t>
            </a:r>
          </a:p>
          <a:p>
            <a:endParaRPr lang="en-US" dirty="0"/>
          </a:p>
          <a:p>
            <a:r>
              <a:rPr lang="en-CA" b="1" dirty="0"/>
              <a:t>Mirror neurons enable us to perceive and understand others emotions-empathy as an example.</a:t>
            </a:r>
          </a:p>
          <a:p>
            <a:endParaRPr lang="en-CA" dirty="0"/>
          </a:p>
          <a:p>
            <a:r>
              <a:rPr lang="en-CA" dirty="0"/>
              <a:t>Studies show that the MPFC of neuro-atypical brains can be functional but they are not as readily activated as neurotypical brains. (</a:t>
            </a:r>
            <a:r>
              <a:rPr lang="en-CA" dirty="0" err="1"/>
              <a:t>Dichter</a:t>
            </a:r>
            <a:r>
              <a:rPr lang="en-CA" dirty="0"/>
              <a:t>, 2015)</a:t>
            </a:r>
          </a:p>
          <a:p>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err="1"/>
              <a:t>Blakslees</a:t>
            </a:r>
            <a:r>
              <a:rPr lang="en-CA" dirty="0"/>
              <a:t> (2007) study shows that students with ASD/DD, their mirror neuron activation compromised because they haven’t been sufficiently activated through appropriate exercises.</a:t>
            </a:r>
          </a:p>
          <a:p>
            <a:pPr marL="0" indent="0">
              <a:buFontTx/>
              <a:buNone/>
            </a:pPr>
            <a:endParaRPr lang="en-CA" dirty="0"/>
          </a:p>
          <a:p>
            <a:pPr marL="0" indent="0">
              <a:buFontTx/>
              <a:buNone/>
            </a:pPr>
            <a:r>
              <a:rPr lang="en-CA" dirty="0"/>
              <a:t>We have to help activate through teaching and through the science of mirror neurons</a:t>
            </a:r>
          </a:p>
          <a:p>
            <a:pPr lvl="1"/>
            <a:r>
              <a:rPr lang="en-CA" dirty="0"/>
              <a:t>Exercises like:</a:t>
            </a:r>
          </a:p>
          <a:p>
            <a:pPr lvl="1"/>
            <a:r>
              <a:rPr lang="en-CA" dirty="0"/>
              <a:t>Mindful movement</a:t>
            </a:r>
          </a:p>
          <a:p>
            <a:pPr lvl="1"/>
            <a:r>
              <a:rPr lang="en-CA" dirty="0"/>
              <a:t>Mindful walking</a:t>
            </a:r>
          </a:p>
          <a:p>
            <a:pPr lvl="1"/>
            <a:r>
              <a:rPr lang="en-CA" dirty="0"/>
              <a:t>Mindful breathing</a:t>
            </a:r>
          </a:p>
          <a:p>
            <a:pPr lvl="1"/>
            <a:r>
              <a:rPr lang="en-CA" dirty="0"/>
              <a:t>Mindful eating</a:t>
            </a:r>
          </a:p>
          <a:p>
            <a:pPr lvl="1"/>
            <a:r>
              <a:rPr lang="en-CA" dirty="0"/>
              <a:t>Bouncing on a rebounder</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21</a:t>
            </a:fld>
            <a:endParaRPr lang="en-CA" dirty="0"/>
          </a:p>
        </p:txBody>
      </p:sp>
      <p:sp>
        <p:nvSpPr>
          <p:cNvPr id="5" name="Footer Placeholder 4">
            <a:extLst>
              <a:ext uri="{FF2B5EF4-FFF2-40B4-BE49-F238E27FC236}">
                <a16:creationId xmlns:a16="http://schemas.microsoft.com/office/drawing/2014/main" id="{33E8B1ED-9D6E-4ABB-8465-64A353D7130B}"/>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1999506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5 minutes</a:t>
            </a:r>
          </a:p>
          <a:p>
            <a:endParaRPr lang="en-US" b="1" dirty="0"/>
          </a:p>
          <a:p>
            <a:r>
              <a:rPr lang="en-US" b="1" dirty="0"/>
              <a:t>Review Slide</a:t>
            </a:r>
          </a:p>
          <a:p>
            <a:endParaRPr lang="en-US" dirty="0"/>
          </a:p>
          <a:p>
            <a:pPr lvl="0"/>
            <a:r>
              <a:rPr lang="en-US" sz="1200" kern="1200" dirty="0">
                <a:solidFill>
                  <a:schemeClr val="tx1"/>
                </a:solidFill>
                <a:effectLst/>
                <a:latin typeface="+mn-lt"/>
                <a:ea typeface="+mn-ea"/>
                <a:cs typeface="+mn-cs"/>
              </a:rPr>
              <a:t>Engage group with 2-3 BB-ABC activities, depending on size following the </a:t>
            </a:r>
            <a:r>
              <a:rPr lang="en-US" sz="1200" b="1" i="1" kern="1200" dirty="0">
                <a:solidFill>
                  <a:schemeClr val="tx1"/>
                </a:solidFill>
                <a:effectLst/>
                <a:latin typeface="+mn-lt"/>
                <a:ea typeface="+mn-ea"/>
                <a:cs typeface="+mn-cs"/>
              </a:rPr>
              <a:t>Describe, Demonstrate, Do </a:t>
            </a:r>
            <a:r>
              <a:rPr lang="en-US" sz="1200" kern="1200" dirty="0">
                <a:solidFill>
                  <a:schemeClr val="tx1"/>
                </a:solidFill>
                <a:effectLst/>
                <a:latin typeface="+mn-lt"/>
                <a:ea typeface="+mn-ea"/>
                <a:cs typeface="+mn-cs"/>
              </a:rPr>
              <a:t>method.</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Butterfly Hugs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Collarbone Activation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Hand Activation </a:t>
            </a:r>
            <a:endParaRPr lang="en-US" sz="18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Review calming benefits of awareness based calming techniques:</a:t>
            </a:r>
            <a:endParaRPr lang="en-US" sz="18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Activates the MPFC which stays on to help regulate the amygdala (fight, flight or freeze responses). </a:t>
            </a:r>
            <a:endParaRPr lang="en-US" sz="18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 only activates but neurons can grow in MPFC therefore increasing capacity in the functioning of the MPFC around self-regulation. </a:t>
            </a:r>
            <a:endParaRPr lang="en-US" sz="18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Activates both hemispheres of brain in pattern with bilateral stimulation. Patterning calms. </a:t>
            </a:r>
            <a:endParaRPr lang="en-US" sz="18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Oxytocin levels increase with touch. Oxytocin is soothing. </a:t>
            </a:r>
            <a:endParaRPr lang="en-US" sz="18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Emotional contagion- calm of the support begets calm of the person supported. </a:t>
            </a:r>
            <a:endParaRPr lang="en-US" sz="18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22</a:t>
            </a:fld>
            <a:endParaRPr lang="en-CA" dirty="0"/>
          </a:p>
        </p:txBody>
      </p:sp>
      <p:sp>
        <p:nvSpPr>
          <p:cNvPr id="5" name="Footer Placeholder 4">
            <a:extLst>
              <a:ext uri="{FF2B5EF4-FFF2-40B4-BE49-F238E27FC236}">
                <a16:creationId xmlns:a16="http://schemas.microsoft.com/office/drawing/2014/main" id="{A4C7D4B7-8551-49B7-A9AB-CA59B460C4BB}"/>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41137616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State that there is leading science to suggest a greater gut brain connection than ever before. </a:t>
            </a:r>
            <a:r>
              <a:rPr lang="en-US" sz="1200" b="1" kern="1200" dirty="0">
                <a:solidFill>
                  <a:schemeClr val="tx1"/>
                </a:solidFill>
                <a:effectLst/>
                <a:latin typeface="+mn-lt"/>
                <a:ea typeface="+mn-ea"/>
                <a:cs typeface="+mn-cs"/>
              </a:rPr>
              <a:t> If you think your brain in running the show, many times it’s our gut that sets anyone up for irritability, agitation and even aggression.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23</a:t>
            </a:fld>
            <a:endParaRPr lang="en-CA" dirty="0"/>
          </a:p>
        </p:txBody>
      </p:sp>
      <p:sp>
        <p:nvSpPr>
          <p:cNvPr id="5" name="Footer Placeholder 4">
            <a:extLst>
              <a:ext uri="{FF2B5EF4-FFF2-40B4-BE49-F238E27FC236}">
                <a16:creationId xmlns:a16="http://schemas.microsoft.com/office/drawing/2014/main" id="{4CE3C429-3034-47A8-9BD0-21075A6C3EF2}"/>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358572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minutes</a:t>
            </a:r>
          </a:p>
          <a:p>
            <a:endParaRPr lang="en-US" b="1" dirty="0"/>
          </a:p>
          <a:p>
            <a:r>
              <a:rPr lang="en-US" b="1" dirty="0"/>
              <a:t>Review slide</a:t>
            </a:r>
          </a:p>
          <a:p>
            <a:endParaRPr lang="en-US" dirty="0"/>
          </a:p>
          <a:p>
            <a:r>
              <a:rPr lang="en-US" dirty="0" err="1"/>
              <a:t>Kilee</a:t>
            </a:r>
            <a:r>
              <a:rPr lang="en-US" dirty="0"/>
              <a:t> </a:t>
            </a:r>
            <a:r>
              <a:rPr lang="en-US" dirty="0" err="1"/>
              <a:t>Patchell</a:t>
            </a:r>
            <a:r>
              <a:rPr lang="en-US" dirty="0"/>
              <a:t> Evans Institute- London, ON</a:t>
            </a:r>
          </a:p>
          <a:p>
            <a:endParaRPr lang="en-US" dirty="0"/>
          </a:p>
          <a:p>
            <a:r>
              <a:rPr lang="en-US" dirty="0" err="1"/>
              <a:t>McFabe</a:t>
            </a:r>
            <a:r>
              <a:rPr lang="en-US" dirty="0"/>
              <a:t> (2014)- rodents ingest PPA and give birth to pups with top signs of autism</a:t>
            </a:r>
          </a:p>
          <a:p>
            <a:endParaRPr lang="en-US" dirty="0"/>
          </a:p>
          <a:p>
            <a:r>
              <a:rPr lang="en-US" dirty="0"/>
              <a:t>Yong (2016) PPA from stool sample of ASD, autism symptoms became noticeable and then after a while disappeared</a:t>
            </a:r>
          </a:p>
          <a:p>
            <a:endParaRPr lang="en-US" dirty="0"/>
          </a:p>
          <a:p>
            <a:r>
              <a:rPr lang="en-US" dirty="0"/>
              <a:t>PPA in guts of people with ASD are three times stronger- neurotypical we have 3 families, ASD has nine families</a:t>
            </a:r>
          </a:p>
          <a:p>
            <a:endParaRPr lang="en-US" dirty="0"/>
          </a:p>
          <a:p>
            <a:r>
              <a:rPr lang="en-CA" sz="1200" kern="1200" dirty="0">
                <a:solidFill>
                  <a:schemeClr val="tx1"/>
                </a:solidFill>
                <a:effectLst/>
                <a:latin typeface="+mn-lt"/>
                <a:ea typeface="+mn-ea"/>
                <a:cs typeface="+mn-cs"/>
              </a:rPr>
              <a:t>Suggest the Nature of Things Documentary titled </a:t>
            </a:r>
            <a:r>
              <a:rPr lang="en-CA" sz="1200" i="1" kern="1200" dirty="0">
                <a:solidFill>
                  <a:schemeClr val="tx1"/>
                </a:solidFill>
                <a:effectLst/>
                <a:latin typeface="+mn-lt"/>
                <a:ea typeface="+mn-ea"/>
                <a:cs typeface="+mn-cs"/>
              </a:rPr>
              <a:t>The Autism Enigma </a:t>
            </a:r>
            <a:r>
              <a:rPr lang="en-CA" sz="1200" kern="1200" dirty="0">
                <a:solidFill>
                  <a:schemeClr val="tx1"/>
                </a:solidFill>
                <a:effectLst/>
                <a:latin typeface="+mn-lt"/>
                <a:ea typeface="+mn-ea"/>
                <a:cs typeface="+mn-cs"/>
              </a:rPr>
              <a:t>for people to learn more about the work of </a:t>
            </a:r>
            <a:r>
              <a:rPr lang="en-CA" sz="1200" kern="1200" dirty="0" err="1">
                <a:solidFill>
                  <a:schemeClr val="tx1"/>
                </a:solidFill>
                <a:effectLst/>
                <a:latin typeface="+mn-lt"/>
                <a:ea typeface="+mn-ea"/>
                <a:cs typeface="+mn-cs"/>
              </a:rPr>
              <a:t>McFabe</a:t>
            </a:r>
            <a:r>
              <a:rPr lang="en-CA" sz="1200" kern="1200" dirty="0">
                <a:solidFill>
                  <a:schemeClr val="tx1"/>
                </a:solidFill>
                <a:effectLst/>
                <a:latin typeface="+mn-lt"/>
                <a:ea typeface="+mn-ea"/>
                <a:cs typeface="+mn-cs"/>
              </a:rPr>
              <a:t> and the brain gut connection. </a:t>
            </a:r>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24</a:t>
            </a:fld>
            <a:endParaRPr lang="en-CA" dirty="0"/>
          </a:p>
        </p:txBody>
      </p:sp>
      <p:sp>
        <p:nvSpPr>
          <p:cNvPr id="5" name="Footer Placeholder 4">
            <a:extLst>
              <a:ext uri="{FF2B5EF4-FFF2-40B4-BE49-F238E27FC236}">
                <a16:creationId xmlns:a16="http://schemas.microsoft.com/office/drawing/2014/main" id="{BE1BD265-0E0C-4E2C-8FC1-31C1F3918EE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6533679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1 minute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Read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Discuss the brain-bowel connection and how distressed microbes can lead the biological system into an anxious state.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25</a:t>
            </a:fld>
            <a:endParaRPr lang="en-CA" dirty="0"/>
          </a:p>
        </p:txBody>
      </p:sp>
      <p:sp>
        <p:nvSpPr>
          <p:cNvPr id="5" name="Footer Placeholder 4">
            <a:extLst>
              <a:ext uri="{FF2B5EF4-FFF2-40B4-BE49-F238E27FC236}">
                <a16:creationId xmlns:a16="http://schemas.microsoft.com/office/drawing/2014/main" id="{397EBAEE-D804-49E3-989D-A4DDAD4F49AC}"/>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166405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minutes</a:t>
            </a:r>
          </a:p>
          <a:p>
            <a:endParaRPr lang="en-US" dirty="0"/>
          </a:p>
          <a:p>
            <a:r>
              <a:rPr lang="en-US" b="1" dirty="0"/>
              <a:t>Read Slide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26</a:t>
            </a:fld>
            <a:endParaRPr lang="en-CA" dirty="0"/>
          </a:p>
        </p:txBody>
      </p:sp>
      <p:sp>
        <p:nvSpPr>
          <p:cNvPr id="5" name="Footer Placeholder 4">
            <a:extLst>
              <a:ext uri="{FF2B5EF4-FFF2-40B4-BE49-F238E27FC236}">
                <a16:creationId xmlns:a16="http://schemas.microsoft.com/office/drawing/2014/main" id="{730AC718-C6BB-4E5B-8976-48A368738DEE}"/>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41900522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27</a:t>
            </a:fld>
            <a:endParaRPr lang="en-CA" dirty="0"/>
          </a:p>
        </p:txBody>
      </p:sp>
      <p:sp>
        <p:nvSpPr>
          <p:cNvPr id="5" name="Footer Placeholder 4">
            <a:extLst>
              <a:ext uri="{FF2B5EF4-FFF2-40B4-BE49-F238E27FC236}">
                <a16:creationId xmlns:a16="http://schemas.microsoft.com/office/drawing/2014/main" id="{F2353DE2-0076-475A-8BD5-B47F97327A0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9625086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t>5</a:t>
            </a:r>
            <a:r>
              <a:rPr lang="en-US" sz="1200" b="1" kern="1200" dirty="0">
                <a:solidFill>
                  <a:schemeClr val="tx1"/>
                </a:solidFill>
                <a:effectLst/>
                <a:latin typeface="+mn-lt"/>
                <a:ea typeface="+mn-ea"/>
                <a:cs typeface="+mn-cs"/>
              </a:rPr>
              <a:t> minutes</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Discuss the importance of the great possibility of experienced trauma for someone who has a disability, for various reasons. </a:t>
            </a:r>
          </a:p>
          <a:p>
            <a:r>
              <a:rPr lang="en-US" sz="1200" b="1" kern="1200" dirty="0">
                <a:solidFill>
                  <a:schemeClr val="tx1"/>
                </a:solidFill>
                <a:effectLst/>
                <a:latin typeface="+mn-lt"/>
                <a:ea typeface="+mn-ea"/>
                <a:cs typeface="+mn-cs"/>
              </a:rPr>
              <a:t> </a:t>
            </a:r>
          </a:p>
          <a:p>
            <a:pPr lvl="0"/>
            <a:r>
              <a:rPr lang="en-US" sz="1200" b="1" kern="1200" dirty="0">
                <a:solidFill>
                  <a:schemeClr val="tx1"/>
                </a:solidFill>
                <a:effectLst/>
                <a:latin typeface="+mn-lt"/>
                <a:ea typeface="+mn-ea"/>
                <a:cs typeface="+mn-cs"/>
              </a:rPr>
              <a:t>Responses to trauma are a deep physiological response, not a cognitive decision.</a:t>
            </a:r>
          </a:p>
          <a:p>
            <a:r>
              <a:rPr lang="en-US" sz="1200" b="1"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Review the </a:t>
            </a:r>
            <a:r>
              <a:rPr lang="en-US" sz="1200" i="1" kern="1200" dirty="0">
                <a:solidFill>
                  <a:schemeClr val="tx1"/>
                </a:solidFill>
                <a:effectLst/>
                <a:latin typeface="+mn-lt"/>
                <a:ea typeface="+mn-ea"/>
                <a:cs typeface="+mn-cs"/>
              </a:rPr>
              <a:t>Window of Tolerance </a:t>
            </a:r>
            <a:r>
              <a:rPr lang="en-US" sz="1200" kern="1200" dirty="0">
                <a:solidFill>
                  <a:schemeClr val="tx1"/>
                </a:solidFill>
                <a:effectLst/>
                <a:latin typeface="+mn-lt"/>
                <a:ea typeface="+mn-ea"/>
                <a:cs typeface="+mn-cs"/>
              </a:rPr>
              <a:t>illustration which when someone is traumatized, the window of tolerance narrow leaving them to experience more signs of chronic hyper or hypo arousal. </a:t>
            </a:r>
          </a:p>
          <a:p>
            <a:r>
              <a:rPr lang="en-US" sz="1200" kern="1200" dirty="0">
                <a:solidFill>
                  <a:schemeClr val="tx1"/>
                </a:solidFill>
                <a:effectLst/>
                <a:latin typeface="+mn-lt"/>
                <a:ea typeface="+mn-ea"/>
                <a:cs typeface="+mn-cs"/>
              </a:rPr>
              <a:t> </a:t>
            </a:r>
          </a:p>
          <a:p>
            <a:r>
              <a:rPr lang="en-US" b="1" dirty="0"/>
              <a:t>Bessel </a:t>
            </a:r>
            <a:r>
              <a:rPr lang="en-US" b="1" dirty="0" err="1"/>
              <a:t>vanDerKolk</a:t>
            </a:r>
            <a:r>
              <a:rPr lang="en-US" b="1" dirty="0"/>
              <a:t> (2014)- The Body Keeps the Score</a:t>
            </a:r>
          </a:p>
          <a:p>
            <a:endParaRPr lang="en-US" dirty="0"/>
          </a:p>
          <a:p>
            <a:r>
              <a:rPr lang="en-US" b="1" dirty="0"/>
              <a:t>Grow the window through bottom up, instead of top down.</a:t>
            </a:r>
          </a:p>
          <a:p>
            <a:pPr marL="171450" indent="-171450">
              <a:buFont typeface="Arial" panose="020B0604020202020204" pitchFamily="34" charset="0"/>
              <a:buChar char="•"/>
            </a:pPr>
            <a:r>
              <a:rPr lang="en-US" b="1" dirty="0"/>
              <a:t>Activities like mindful movement and breathing</a:t>
            </a:r>
          </a:p>
          <a:p>
            <a:pPr marL="171450" indent="-171450">
              <a:buFont typeface="Arial" panose="020B0604020202020204" pitchFamily="34" charset="0"/>
              <a:buChar char="•"/>
            </a:pPr>
            <a:r>
              <a:rPr lang="en-US" b="1" dirty="0"/>
              <a:t>BB-ABC Exercises</a:t>
            </a:r>
          </a:p>
        </p:txBody>
      </p:sp>
      <p:sp>
        <p:nvSpPr>
          <p:cNvPr id="4" name="Slide Number Placeholder 3"/>
          <p:cNvSpPr>
            <a:spLocks noGrp="1"/>
          </p:cNvSpPr>
          <p:nvPr>
            <p:ph type="sldNum" sz="quarter" idx="5"/>
          </p:nvPr>
        </p:nvSpPr>
        <p:spPr/>
        <p:txBody>
          <a:bodyPr/>
          <a:lstStyle/>
          <a:p>
            <a:fld id="{D86FE9D4-78C8-43A0-BD41-021821486FD7}" type="slidenum">
              <a:rPr lang="en-CA" smtClean="0"/>
              <a:pPr/>
              <a:t>28</a:t>
            </a:fld>
            <a:endParaRPr lang="en-CA" dirty="0"/>
          </a:p>
        </p:txBody>
      </p:sp>
      <p:sp>
        <p:nvSpPr>
          <p:cNvPr id="5" name="Footer Placeholder 4">
            <a:extLst>
              <a:ext uri="{FF2B5EF4-FFF2-40B4-BE49-F238E27FC236}">
                <a16:creationId xmlns:a16="http://schemas.microsoft.com/office/drawing/2014/main" id="{0CDCBCAB-8A95-439B-8DCC-2AF79F7849CD}"/>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9479351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7988" y="4422533"/>
            <a:ext cx="6207125" cy="4188937"/>
          </a:xfrm>
        </p:spPr>
        <p:txBody>
          <a:bodyPr>
            <a:noAutofit/>
          </a:bodyPr>
          <a:lstStyle/>
          <a:p>
            <a:pPr lvl="0"/>
            <a:r>
              <a:rPr lang="en-US" b="1" kern="1200" dirty="0">
                <a:solidFill>
                  <a:schemeClr val="tx1"/>
                </a:solidFill>
                <a:effectLst/>
                <a:latin typeface="+mn-lt"/>
                <a:ea typeface="+mn-ea"/>
                <a:cs typeface="+mn-cs"/>
              </a:rPr>
              <a:t>5 minutes</a:t>
            </a:r>
          </a:p>
          <a:p>
            <a:pPr lvl="0"/>
            <a:endParaRPr lang="en-US" kern="1200" dirty="0">
              <a:solidFill>
                <a:schemeClr val="tx1"/>
              </a:solidFill>
              <a:effectLst/>
              <a:latin typeface="+mn-lt"/>
              <a:ea typeface="+mn-ea"/>
              <a:cs typeface="+mn-cs"/>
            </a:endParaRPr>
          </a:p>
          <a:p>
            <a:pPr lvl="0"/>
            <a:r>
              <a:rPr lang="en-US" kern="1200" dirty="0">
                <a:solidFill>
                  <a:schemeClr val="tx1"/>
                </a:solidFill>
                <a:effectLst/>
                <a:latin typeface="+mn-lt"/>
                <a:ea typeface="+mn-ea"/>
                <a:cs typeface="+mn-cs"/>
              </a:rPr>
              <a:t>Discuss that most often, supporters are not versed well to accurately document and track the symptoms of emotional and mental health.  Stress the importance that we as supporters must do a better job as emotional health can be tracked in other ways than just incident reports. </a:t>
            </a:r>
          </a:p>
          <a:p>
            <a:pPr lvl="0"/>
            <a:endParaRPr lang="en-US" kern="1200" dirty="0">
              <a:solidFill>
                <a:schemeClr val="tx1"/>
              </a:solidFill>
              <a:effectLst/>
              <a:latin typeface="+mn-lt"/>
              <a:ea typeface="+mn-ea"/>
              <a:cs typeface="+mn-cs"/>
            </a:endParaRPr>
          </a:p>
          <a:p>
            <a:pPr lvl="0"/>
            <a:r>
              <a:rPr lang="en-US" kern="1200" dirty="0">
                <a:solidFill>
                  <a:schemeClr val="tx1"/>
                </a:solidFill>
                <a:effectLst/>
                <a:latin typeface="+mn-lt"/>
                <a:ea typeface="+mn-ea"/>
                <a:cs typeface="+mn-cs"/>
              </a:rPr>
              <a:t>Review with participants that often incident reports are a reflection of what supporters lacked in the moment to ensure the situation did not escalate (lack of mindful emotional self-regulation) therefore misrepresenting that the incident report was indeed tracking an incident of challenging </a:t>
            </a:r>
            <a:r>
              <a:rPr lang="en-US" kern="1200" dirty="0" err="1">
                <a:solidFill>
                  <a:schemeClr val="tx1"/>
                </a:solidFill>
                <a:effectLst/>
                <a:latin typeface="+mn-lt"/>
                <a:ea typeface="+mn-ea"/>
                <a:cs typeface="+mn-cs"/>
              </a:rPr>
              <a:t>behaviour</a:t>
            </a:r>
            <a:r>
              <a:rPr lang="en-US" kern="1200" dirty="0">
                <a:solidFill>
                  <a:schemeClr val="tx1"/>
                </a:solidFill>
                <a:effectLst/>
                <a:latin typeface="+mn-lt"/>
                <a:ea typeface="+mn-ea"/>
                <a:cs typeface="+mn-cs"/>
              </a:rPr>
              <a:t>. </a:t>
            </a:r>
          </a:p>
          <a:p>
            <a:r>
              <a:rPr lang="en-US" kern="1200" dirty="0">
                <a:solidFill>
                  <a:schemeClr val="tx1"/>
                </a:solidFill>
                <a:effectLst/>
                <a:latin typeface="+mn-lt"/>
                <a:ea typeface="+mn-ea"/>
                <a:cs typeface="+mn-cs"/>
              </a:rPr>
              <a:t> </a:t>
            </a:r>
          </a:p>
          <a:p>
            <a:pPr lvl="0"/>
            <a:r>
              <a:rPr lang="en-US" kern="1200" dirty="0">
                <a:solidFill>
                  <a:schemeClr val="tx1"/>
                </a:solidFill>
                <a:effectLst/>
                <a:latin typeface="+mn-lt"/>
                <a:ea typeface="+mn-ea"/>
                <a:cs typeface="+mn-cs"/>
              </a:rPr>
              <a:t>Refer to Emotional Wellness Tracking Tool- Based on </a:t>
            </a:r>
            <a:r>
              <a:rPr lang="en-US" i="1" kern="1200" dirty="0">
                <a:solidFill>
                  <a:schemeClr val="tx1"/>
                </a:solidFill>
                <a:effectLst/>
                <a:latin typeface="+mn-lt"/>
                <a:ea typeface="+mn-ea"/>
                <a:cs typeface="+mn-cs"/>
              </a:rPr>
              <a:t>Becks Depression Inventory - </a:t>
            </a:r>
            <a:r>
              <a:rPr lang="en-US" kern="1200" dirty="0">
                <a:solidFill>
                  <a:schemeClr val="tx1"/>
                </a:solidFill>
                <a:effectLst/>
                <a:latin typeface="+mn-lt"/>
                <a:ea typeface="+mn-ea"/>
                <a:cs typeface="+mn-cs"/>
              </a:rPr>
              <a:t>Can possibly represent more accurate picture of emotional wellness outside of incidents of challenging </a:t>
            </a:r>
            <a:r>
              <a:rPr lang="en-US" kern="1200" dirty="0" err="1">
                <a:solidFill>
                  <a:schemeClr val="tx1"/>
                </a:solidFill>
                <a:effectLst/>
                <a:latin typeface="+mn-lt"/>
                <a:ea typeface="+mn-ea"/>
                <a:cs typeface="+mn-cs"/>
              </a:rPr>
              <a:t>behaviour</a:t>
            </a:r>
            <a:r>
              <a:rPr lang="en-US" kern="1200" dirty="0">
                <a:solidFill>
                  <a:schemeClr val="tx1"/>
                </a:solidFill>
                <a:effectLst/>
                <a:latin typeface="+mn-lt"/>
                <a:ea typeface="+mn-ea"/>
                <a:cs typeface="+mn-cs"/>
              </a:rPr>
              <a:t>. </a:t>
            </a:r>
            <a:endParaRPr lang="en-US" b="0" kern="1200" dirty="0">
              <a:solidFill>
                <a:schemeClr val="tx1"/>
              </a:solidFill>
              <a:effectLst/>
              <a:latin typeface="+mn-lt"/>
              <a:ea typeface="+mn-ea"/>
              <a:cs typeface="+mn-cs"/>
            </a:endParaRPr>
          </a:p>
          <a:p>
            <a:pPr lvl="1"/>
            <a:endParaRPr lang="en-US"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Benefits and Risks of Psychotropic Medications: </a:t>
            </a:r>
            <a:r>
              <a:rPr lang="en-CA" dirty="0"/>
              <a:t>Refer to </a:t>
            </a:r>
            <a:r>
              <a:rPr lang="en-US" dirty="0"/>
              <a:t>Refer to CAUTION: Medication Side Effects </a:t>
            </a:r>
            <a:r>
              <a:rPr lang="en-CA" kern="1200" dirty="0">
                <a:solidFill>
                  <a:schemeClr val="tx1"/>
                </a:solidFill>
                <a:effectLst/>
                <a:latin typeface="+mn-lt"/>
                <a:ea typeface="+mn-ea"/>
                <a:cs typeface="+mn-cs"/>
              </a:rPr>
              <a:t>CCS Textbook (pgs. 121-122) </a:t>
            </a:r>
            <a:endParaRPr lang="en-US" dirty="0"/>
          </a:p>
          <a:p>
            <a:pPr lvl="1">
              <a:buFont typeface="Arial" pitchFamily="34" charset="0"/>
              <a:buChar char="•"/>
            </a:pPr>
            <a:r>
              <a:rPr lang="en-CA" dirty="0"/>
              <a:t>  Anti-psychotics</a:t>
            </a:r>
          </a:p>
          <a:p>
            <a:pPr lvl="1">
              <a:buFont typeface="Arial" pitchFamily="34" charset="0"/>
              <a:buChar char="•"/>
            </a:pPr>
            <a:r>
              <a:rPr lang="en-CA" dirty="0"/>
              <a:t>  Anti-anxiety</a:t>
            </a:r>
            <a:r>
              <a:rPr lang="en-CA" i="1" dirty="0"/>
              <a:t> </a:t>
            </a:r>
            <a:endParaRPr lang="en-CA" dirty="0"/>
          </a:p>
          <a:p>
            <a:pPr lvl="1">
              <a:buFont typeface="Arial" pitchFamily="34" charset="0"/>
              <a:buChar char="•"/>
            </a:pPr>
            <a:r>
              <a:rPr lang="en-CA" dirty="0"/>
              <a:t>  Anti-depressants</a:t>
            </a:r>
          </a:p>
          <a:p>
            <a:pPr lvl="1">
              <a:buFont typeface="Arial" pitchFamily="34" charset="0"/>
              <a:buChar char="•"/>
            </a:pPr>
            <a:endParaRPr lang="en-CA" dirty="0"/>
          </a:p>
          <a:p>
            <a:pPr lvl="0">
              <a:buFont typeface="Wingdings" pitchFamily="2" charset="2"/>
              <a:buNone/>
            </a:pPr>
            <a:r>
              <a:rPr lang="en-CA" b="1" dirty="0"/>
              <a:t>Advocacy with Physicians</a:t>
            </a:r>
          </a:p>
          <a:p>
            <a:pPr lvl="0">
              <a:buFont typeface="Arial" pitchFamily="34" charset="0"/>
              <a:buChar char="•"/>
            </a:pPr>
            <a:r>
              <a:rPr lang="en-CA" dirty="0"/>
              <a:t>  How will we know that it is effective and helpful?</a:t>
            </a:r>
          </a:p>
          <a:p>
            <a:pPr lvl="0">
              <a:buFont typeface="Arial" pitchFamily="34" charset="0"/>
              <a:buChar char="•"/>
            </a:pPr>
            <a:r>
              <a:rPr lang="en-CA" dirty="0"/>
              <a:t>  What will we observe if there are unacceptable side </a:t>
            </a:r>
          </a:p>
          <a:p>
            <a:pPr lvl="0"/>
            <a:r>
              <a:rPr lang="en-CA" dirty="0"/>
              <a:t>    effects or risks e.g. Akathisia? </a:t>
            </a:r>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29</a:t>
            </a:fld>
            <a:endParaRPr lang="en-CA" dirty="0"/>
          </a:p>
        </p:txBody>
      </p:sp>
      <p:sp>
        <p:nvSpPr>
          <p:cNvPr id="5" name="Footer Placeholder 4">
            <a:extLst>
              <a:ext uri="{FF2B5EF4-FFF2-40B4-BE49-F238E27FC236}">
                <a16:creationId xmlns:a16="http://schemas.microsoft.com/office/drawing/2014/main" id="{E8A136DD-B3DD-4CE4-9D30-806155336785}"/>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86867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
            </a:r>
            <a:r>
              <a:rPr lang="en-US" b="1" dirty="0"/>
              <a:t>eview Title Slide</a:t>
            </a:r>
          </a:p>
        </p:txBody>
      </p:sp>
      <p:sp>
        <p:nvSpPr>
          <p:cNvPr id="4" name="Slide Number Placeholder 3"/>
          <p:cNvSpPr>
            <a:spLocks noGrp="1"/>
          </p:cNvSpPr>
          <p:nvPr>
            <p:ph type="sldNum" sz="quarter" idx="5"/>
          </p:nvPr>
        </p:nvSpPr>
        <p:spPr/>
        <p:txBody>
          <a:bodyPr/>
          <a:lstStyle/>
          <a:p>
            <a:fld id="{D86FE9D4-78C8-43A0-BD41-021821486FD7}" type="slidenum">
              <a:rPr lang="en-CA" smtClean="0"/>
              <a:pPr/>
              <a:t>3</a:t>
            </a:fld>
            <a:endParaRPr lang="en-CA" dirty="0"/>
          </a:p>
        </p:txBody>
      </p:sp>
      <p:sp>
        <p:nvSpPr>
          <p:cNvPr id="5" name="Footer Placeholder 4">
            <a:extLst>
              <a:ext uri="{FF2B5EF4-FFF2-40B4-BE49-F238E27FC236}">
                <a16:creationId xmlns:a16="http://schemas.microsoft.com/office/drawing/2014/main" id="{8CBF07B4-0BF4-4438-AC43-5DFA56A34BF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41049765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a:t>
            </a:r>
          </a:p>
          <a:p>
            <a:endParaRPr lang="en-US" dirty="0"/>
          </a:p>
          <a:p>
            <a:r>
              <a:rPr lang="en-US" b="1" dirty="0"/>
              <a:t>Read Slide</a:t>
            </a:r>
          </a:p>
        </p:txBody>
      </p:sp>
      <p:sp>
        <p:nvSpPr>
          <p:cNvPr id="4" name="Slide Number Placeholder 3"/>
          <p:cNvSpPr>
            <a:spLocks noGrp="1"/>
          </p:cNvSpPr>
          <p:nvPr>
            <p:ph type="sldNum" sz="quarter" idx="5"/>
          </p:nvPr>
        </p:nvSpPr>
        <p:spPr/>
        <p:txBody>
          <a:bodyPr/>
          <a:lstStyle/>
          <a:p>
            <a:fld id="{D86FE9D4-78C8-43A0-BD41-021821486FD7}" type="slidenum">
              <a:rPr lang="en-CA" smtClean="0"/>
              <a:pPr/>
              <a:t>30</a:t>
            </a:fld>
            <a:endParaRPr lang="en-CA" dirty="0"/>
          </a:p>
        </p:txBody>
      </p:sp>
      <p:sp>
        <p:nvSpPr>
          <p:cNvPr id="5" name="Footer Placeholder 4">
            <a:extLst>
              <a:ext uri="{FF2B5EF4-FFF2-40B4-BE49-F238E27FC236}">
                <a16:creationId xmlns:a16="http://schemas.microsoft.com/office/drawing/2014/main" id="{F06F7B08-3C18-4FB5-8FA4-2F35A5F65CF1}"/>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3858358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Explain that neurogenesis, neuroplasticity, neuro-stimulation and neurochemical production are not well explored when provided optimal supports for people who have a disability.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31</a:t>
            </a:fld>
            <a:endParaRPr lang="en-CA" dirty="0"/>
          </a:p>
        </p:txBody>
      </p:sp>
      <p:sp>
        <p:nvSpPr>
          <p:cNvPr id="5" name="Footer Placeholder 4">
            <a:extLst>
              <a:ext uri="{FF2B5EF4-FFF2-40B4-BE49-F238E27FC236}">
                <a16:creationId xmlns:a16="http://schemas.microsoft.com/office/drawing/2014/main" id="{7265DC26-DE61-442A-ABA3-B12CFAE84137}"/>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365109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minutes</a:t>
            </a:r>
          </a:p>
          <a:p>
            <a:endParaRPr lang="en-US" dirty="0"/>
          </a:p>
          <a:p>
            <a:pPr lvl="0"/>
            <a:r>
              <a:rPr lang="en-US" sz="1200" b="1" kern="1200" dirty="0">
                <a:solidFill>
                  <a:schemeClr val="tx1"/>
                </a:solidFill>
                <a:effectLst/>
                <a:latin typeface="+mn-lt"/>
                <a:ea typeface="+mn-ea"/>
                <a:cs typeface="+mn-cs"/>
              </a:rPr>
              <a:t>Review Brain Coherence illustration </a:t>
            </a:r>
            <a:endParaRPr lang="en-US" sz="1800" b="1"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Typical brain runs at 25 Hz of energy for processing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Atypical brain runs at 17Hz much like how we feel when we first open our eyes after sleeping.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Often people will aggress to raise the level of brain energy or, they can activate the cerebellum through activities of bouncing and balancing.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Reference work of John </a:t>
            </a:r>
            <a:r>
              <a:rPr lang="en-US" sz="1200" kern="1200" dirty="0" err="1">
                <a:solidFill>
                  <a:schemeClr val="tx1"/>
                </a:solidFill>
                <a:effectLst/>
                <a:latin typeface="+mn-lt"/>
                <a:ea typeface="+mn-ea"/>
                <a:cs typeface="+mn-cs"/>
              </a:rPr>
              <a:t>Ratey</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SPARK </a:t>
            </a:r>
            <a:r>
              <a:rPr lang="en-US" sz="1200" kern="1200" dirty="0">
                <a:solidFill>
                  <a:schemeClr val="tx1"/>
                </a:solidFill>
                <a:effectLst/>
                <a:latin typeface="+mn-lt"/>
                <a:ea typeface="+mn-ea"/>
                <a:cs typeface="+mn-cs"/>
              </a:rPr>
              <a:t>that speaks to exercise and revving up the brain to increase coherence. </a:t>
            </a:r>
            <a:endParaRPr lang="en-US" sz="18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When activities are in engaged that stimulate the above considerations, improve levels of anxiety and agitation can occur leading to improved quality of life. </a:t>
            </a:r>
          </a:p>
          <a:p>
            <a:endParaRPr lang="en-US" dirty="0"/>
          </a:p>
          <a:p>
            <a:r>
              <a:rPr lang="en-US" sz="1200" dirty="0"/>
              <a:t>Reference:</a:t>
            </a:r>
          </a:p>
          <a:p>
            <a:r>
              <a:rPr lang="en-US" sz="1200" dirty="0"/>
              <a:t>	N. Doidge – </a:t>
            </a:r>
            <a:r>
              <a:rPr lang="en-US" sz="1200" i="1" dirty="0"/>
              <a:t>The Brain’s Way of Healing</a:t>
            </a:r>
          </a:p>
          <a:p>
            <a:r>
              <a:rPr lang="en-US" sz="1200" dirty="0"/>
              <a:t>	D. Siegel – </a:t>
            </a:r>
            <a:r>
              <a:rPr lang="en-US" sz="1200" i="1" dirty="0"/>
              <a:t>The Mindful Brain </a:t>
            </a:r>
          </a:p>
          <a:p>
            <a:r>
              <a:rPr lang="en-US" sz="1200" dirty="0"/>
              <a:t>	D. Eagleman – </a:t>
            </a:r>
            <a:r>
              <a:rPr lang="en-US" sz="1200" i="1" dirty="0"/>
              <a:t>The Brain</a:t>
            </a:r>
            <a:r>
              <a:rPr lang="en-US" sz="1400" dirty="0"/>
              <a:t>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32</a:t>
            </a:fld>
            <a:endParaRPr lang="en-CA" dirty="0"/>
          </a:p>
        </p:txBody>
      </p:sp>
      <p:sp>
        <p:nvSpPr>
          <p:cNvPr id="5" name="Footer Placeholder 4">
            <a:extLst>
              <a:ext uri="{FF2B5EF4-FFF2-40B4-BE49-F238E27FC236}">
                <a16:creationId xmlns:a16="http://schemas.microsoft.com/office/drawing/2014/main" id="{CFA0AA79-8906-473A-82DA-CFF1E1EC11FB}"/>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5963245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1 minute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Consider Cameron Mott example (removal of half her brain because of a life-threatening seizure disorder) and how the brain has the potential to grow and adjust and accommodate our needs. </a:t>
            </a:r>
            <a:r>
              <a:rPr lang="en-US" sz="1200" b="1" kern="1200" dirty="0">
                <a:solidFill>
                  <a:schemeClr val="tx1"/>
                </a:solidFill>
                <a:effectLst/>
                <a:latin typeface="+mn-lt"/>
                <a:ea typeface="+mn-ea"/>
                <a:cs typeface="+mn-cs"/>
              </a:rPr>
              <a:t>Neurogenesis and neuroplasticity is possible!</a:t>
            </a:r>
            <a:r>
              <a:rPr lang="en-US" sz="1200" kern="1200" dirty="0">
                <a:solidFill>
                  <a:schemeClr val="tx1"/>
                </a:solidFill>
                <a:effectLst/>
                <a:latin typeface="+mn-lt"/>
                <a:ea typeface="+mn-ea"/>
                <a:cs typeface="+mn-cs"/>
              </a:rPr>
              <a:t>  We see this in adults who have experienced a stroke or traumatic brain injury.  Other parts of the brain take on responsibility for different functioning…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What Fires Wires!</a:t>
            </a:r>
            <a:endParaRPr lang="en-US" b="1"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33</a:t>
            </a:fld>
            <a:endParaRPr lang="en-CA" dirty="0"/>
          </a:p>
        </p:txBody>
      </p:sp>
      <p:sp>
        <p:nvSpPr>
          <p:cNvPr id="5" name="Footer Placeholder 4">
            <a:extLst>
              <a:ext uri="{FF2B5EF4-FFF2-40B4-BE49-F238E27FC236}">
                <a16:creationId xmlns:a16="http://schemas.microsoft.com/office/drawing/2014/main" id="{E5E2F50B-3E28-4BD5-BE45-A41CE646B4B9}"/>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9235917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7125" cy="3492500"/>
          </a:xfrm>
        </p:spPr>
      </p:sp>
      <p:sp>
        <p:nvSpPr>
          <p:cNvPr id="3" name="Notes Placeholder 2"/>
          <p:cNvSpPr>
            <a:spLocks noGrp="1"/>
          </p:cNvSpPr>
          <p:nvPr>
            <p:ph type="body" idx="1"/>
          </p:nvPr>
        </p:nvSpPr>
        <p:spPr>
          <a:xfrm>
            <a:off x="702625" y="4423250"/>
            <a:ext cx="5617850" cy="4188937"/>
          </a:xfrm>
        </p:spPr>
        <p:txBody>
          <a:bodyPr>
            <a:normAutofit/>
          </a:bodyPr>
          <a:lstStyle/>
          <a:p>
            <a:r>
              <a:rPr lang="en-CA" b="1" dirty="0"/>
              <a:t>2 minutes</a:t>
            </a:r>
          </a:p>
          <a:p>
            <a:endParaRPr lang="en-CA" dirty="0"/>
          </a:p>
          <a:p>
            <a:r>
              <a:rPr lang="en-CA" b="1" dirty="0"/>
              <a:t>Read Slide</a:t>
            </a:r>
          </a:p>
          <a:p>
            <a:endParaRPr lang="en-CA" dirty="0"/>
          </a:p>
          <a:p>
            <a:pPr marL="457200" indent="-457200">
              <a:lnSpc>
                <a:spcPct val="150000"/>
              </a:lnSpc>
            </a:pPr>
            <a:r>
              <a:rPr lang="en-CA" b="1" dirty="0"/>
              <a:t>Controllable Mitochondria Killers:  </a:t>
            </a:r>
          </a:p>
          <a:p>
            <a:pPr marL="914400" lvl="1" indent="-457200">
              <a:buFont typeface="Arial" pitchFamily="34" charset="0"/>
              <a:buChar char="•"/>
            </a:pPr>
            <a:r>
              <a:rPr lang="en-CA" dirty="0"/>
              <a:t>Sugar and Simple Carbohydrates</a:t>
            </a:r>
          </a:p>
          <a:p>
            <a:pPr marL="914400" lvl="1" indent="-457200">
              <a:buFont typeface="Arial" pitchFamily="34" charset="0"/>
              <a:buChar char="•"/>
            </a:pPr>
            <a:r>
              <a:rPr lang="en-CA" dirty="0"/>
              <a:t>Oxidative Stress causing Brain Inflammation – low glutathione </a:t>
            </a:r>
          </a:p>
          <a:p>
            <a:pPr marL="914400" lvl="1" indent="-457200">
              <a:buFont typeface="Arial" pitchFamily="34" charset="0"/>
              <a:buChar char="•"/>
            </a:pPr>
            <a:r>
              <a:rPr lang="en-CA" dirty="0"/>
              <a:t>Medications such as Antibiotics and Antipsychotics</a:t>
            </a:r>
          </a:p>
          <a:p>
            <a:pPr marL="914400" lvl="1" indent="-457200">
              <a:buFont typeface="Arial" pitchFamily="34" charset="0"/>
              <a:buChar char="•"/>
            </a:pPr>
            <a:r>
              <a:rPr lang="en-CA" dirty="0"/>
              <a:t>Vitamins and Minerals Imbalance – low B vitamins, folic acid, magnesium, vitamin D</a:t>
            </a:r>
          </a:p>
        </p:txBody>
      </p:sp>
      <p:sp>
        <p:nvSpPr>
          <p:cNvPr id="4" name="Slide Number Placeholder 3"/>
          <p:cNvSpPr>
            <a:spLocks noGrp="1"/>
          </p:cNvSpPr>
          <p:nvPr>
            <p:ph type="sldNum" sz="quarter" idx="10"/>
          </p:nvPr>
        </p:nvSpPr>
        <p:spPr/>
        <p:txBody>
          <a:bodyPr/>
          <a:lstStyle/>
          <a:p>
            <a:fld id="{D86FE9D4-78C8-43A0-BD41-021821486FD7}" type="slidenum">
              <a:rPr lang="en-CA" smtClean="0"/>
              <a:pPr/>
              <a:t>34</a:t>
            </a:fld>
            <a:endParaRPr lang="en-CA" dirty="0"/>
          </a:p>
        </p:txBody>
      </p:sp>
      <p:sp>
        <p:nvSpPr>
          <p:cNvPr id="5" name="Footer Placeholder 4">
            <a:extLst>
              <a:ext uri="{FF2B5EF4-FFF2-40B4-BE49-F238E27FC236}">
                <a16:creationId xmlns:a16="http://schemas.microsoft.com/office/drawing/2014/main" id="{40C324A3-1EAE-4A86-B9F8-4445D32C679B}"/>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9338313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35</a:t>
            </a:fld>
            <a:endParaRPr lang="en-CA" dirty="0"/>
          </a:p>
        </p:txBody>
      </p:sp>
      <p:sp>
        <p:nvSpPr>
          <p:cNvPr id="5" name="Footer Placeholder 4">
            <a:extLst>
              <a:ext uri="{FF2B5EF4-FFF2-40B4-BE49-F238E27FC236}">
                <a16:creationId xmlns:a16="http://schemas.microsoft.com/office/drawing/2014/main" id="{5AFA5274-313F-49B1-B121-8BF19C17675A}"/>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5151929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625" y="4423250"/>
            <a:ext cx="5617850" cy="4188937"/>
          </a:xfrm>
        </p:spPr>
        <p:txBody>
          <a:bodyPr/>
          <a:lstStyle/>
          <a:p>
            <a:r>
              <a:rPr lang="en-US" b="1" dirty="0"/>
              <a:t>1 minute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Describe that like many other allergens and pollutants that can compromise health, contaminants and electromagnetic pollution (EMF and Dirty Electricity) have been directly linked to compromised wellbeing.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Lack of focus and concentration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Irritability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Sleep dysregulation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dirty="0"/>
              <a:t>The </a:t>
            </a:r>
            <a:r>
              <a:rPr lang="en-US" sz="1200" b="1" i="0" dirty="0" err="1"/>
              <a:t>Bioinitiative</a:t>
            </a:r>
            <a:r>
              <a:rPr lang="en-US" sz="1200" b="1" i="0" dirty="0"/>
              <a:t> Report 2012 links EMF Exposure to Autism concluding: Based on strong evidence for vulnerable biology, in Autism, EMF/ Radio Frequency Radiation (RFR) can plausibly increase Autism risk and symptoms. –Martha Herbert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kern="1200" dirty="0">
              <a:solidFill>
                <a:schemeClr val="tx1"/>
              </a:solidFill>
              <a:effectLst/>
              <a:latin typeface="+mn-lt"/>
              <a:ea typeface="+mn-ea"/>
              <a:cs typeface="+mn-cs"/>
            </a:endParaRPr>
          </a:p>
          <a:p>
            <a:pPr algn="just"/>
            <a:endParaRPr lang="en-US" sz="1200" b="0" i="0" dirty="0"/>
          </a:p>
          <a:p>
            <a:pPr algn="just"/>
            <a:r>
              <a:rPr lang="en-US" sz="1200" b="0" i="0" dirty="0"/>
              <a:t>"While we aggressively investigate the links between Autism disorders and wireless technologies, we should minimize wireless and EMF exposures for people with Autism disorders, children of all ages, people planning a baby, and during pregnancy,” </a:t>
            </a:r>
          </a:p>
          <a:p>
            <a:pPr algn="just"/>
            <a:endParaRPr lang="en-US" sz="1200" b="1" i="1" dirty="0"/>
          </a:p>
          <a:p>
            <a:pPr algn="just"/>
            <a:r>
              <a:rPr lang="en-US" sz="1200" i="1" dirty="0"/>
              <a:t>says Martha Herbert, MD, PhD, Pediatric Neurologist Harvard Medical School.</a:t>
            </a:r>
            <a:endParaRPr lang="en-CA" sz="1200" dirty="0"/>
          </a:p>
          <a:p>
            <a:endParaRPr lang="en-US" b="1"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36</a:t>
            </a:fld>
            <a:endParaRPr lang="en-CA" dirty="0"/>
          </a:p>
        </p:txBody>
      </p:sp>
      <p:sp>
        <p:nvSpPr>
          <p:cNvPr id="5" name="Footer Placeholder 4">
            <a:extLst>
              <a:ext uri="{FF2B5EF4-FFF2-40B4-BE49-F238E27FC236}">
                <a16:creationId xmlns:a16="http://schemas.microsoft.com/office/drawing/2014/main" id="{FA4AFC53-F932-4F94-BFFF-045273EF4F70}"/>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9071758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US" sz="1200" b="1" i="0" dirty="0"/>
              <a:t>5 minutes</a:t>
            </a:r>
          </a:p>
          <a:p>
            <a:pPr algn="just"/>
            <a:endParaRPr lang="en-US" sz="1200" b="0" i="0" dirty="0"/>
          </a:p>
          <a:p>
            <a:r>
              <a:rPr lang="en-US" b="1" dirty="0"/>
              <a:t>Remind Participants that </a:t>
            </a:r>
          </a:p>
          <a:p>
            <a:r>
              <a:rPr lang="en-US" b="1" dirty="0"/>
              <a:t>	Who we are –Spiritual Beings- </a:t>
            </a:r>
          </a:p>
          <a:p>
            <a:r>
              <a:rPr lang="en-US" b="1" dirty="0"/>
              <a:t>	What we are – Electromagnetic Energy.  </a:t>
            </a:r>
          </a:p>
          <a:p>
            <a:endParaRPr lang="en-US" sz="1200" b="0" i="0" dirty="0"/>
          </a:p>
          <a:p>
            <a:r>
              <a:rPr lang="en-US" b="1" dirty="0"/>
              <a:t>Muscle Testing Exercise with Cell Phone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Engage participants with Muscle Testing with a Cellphone.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a volunteer to come up with their cellphone.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a pre-test with their non-dominant, non-injured arm by asking them to hold their arm out in front of them palm facing down.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the tester, you will approach them at a 90 degree angle with your dominant arm outstretched with your palm placed just above the wrist of their outstretched arm.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Asking the participant to just hold their arm up, not to push back forcefully, gently apply force downward lowering their arm.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them to grab their cellphone with their dominant hand ensuring that it is 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Repeat the muscle testing as described above for the post test.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larger group break off into pairs and experience the muscle testing with the cell phone.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r>
              <a:rPr lang="en-US" b="1" dirty="0"/>
              <a:t>Your Somatic Intelligence picked up that the cellphone was a frequency that didn’t “jive” with your own-wasn’t helpful to your frequency- resulting in less strength.</a:t>
            </a:r>
          </a:p>
          <a:p>
            <a:endParaRPr lang="en-US" b="1"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37</a:t>
            </a:fld>
            <a:endParaRPr lang="en-CA" dirty="0"/>
          </a:p>
        </p:txBody>
      </p:sp>
      <p:sp>
        <p:nvSpPr>
          <p:cNvPr id="5" name="Footer Placeholder 4">
            <a:extLst>
              <a:ext uri="{FF2B5EF4-FFF2-40B4-BE49-F238E27FC236}">
                <a16:creationId xmlns:a16="http://schemas.microsoft.com/office/drawing/2014/main" id="{6B33E583-7CD6-4C70-89DD-6DBF257B5658}"/>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0020968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dirty="0"/>
          </a:p>
          <a:p>
            <a:pPr lvl="0"/>
            <a:r>
              <a:rPr lang="en-US" sz="1200" kern="1200" dirty="0">
                <a:solidFill>
                  <a:schemeClr val="tx1"/>
                </a:solidFill>
                <a:effectLst/>
                <a:latin typeface="+mn-lt"/>
                <a:ea typeface="+mn-ea"/>
                <a:cs typeface="+mn-cs"/>
              </a:rPr>
              <a:t>Review that we can reduce the exposure of EMF by:</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turning off wi-fi when not needed,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get outside into mother nature,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grounding mats etc.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Review that we can reduce the exposure to Dirty Electricity from out 110 V outlets by using a GreenWave filter.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38</a:t>
            </a:fld>
            <a:endParaRPr lang="en-CA" dirty="0"/>
          </a:p>
        </p:txBody>
      </p:sp>
      <p:sp>
        <p:nvSpPr>
          <p:cNvPr id="5" name="Footer Placeholder 4">
            <a:extLst>
              <a:ext uri="{FF2B5EF4-FFF2-40B4-BE49-F238E27FC236}">
                <a16:creationId xmlns:a16="http://schemas.microsoft.com/office/drawing/2014/main" id="{51E8F3B7-D71D-456B-9755-4A2AEF620DF3}"/>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9592232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625" y="4423250"/>
            <a:ext cx="5617850" cy="4188937"/>
          </a:xfrm>
        </p:spPr>
        <p:txBody>
          <a:bodyPr>
            <a:normAutofit/>
          </a:bodyPr>
          <a:lstStyle/>
          <a:p>
            <a:r>
              <a:rPr lang="en-US" b="1" dirty="0"/>
              <a:t>4 minutes</a:t>
            </a:r>
          </a:p>
          <a:p>
            <a:endParaRPr lang="en-US" dirty="0"/>
          </a:p>
          <a:p>
            <a:r>
              <a:rPr lang="en-US" b="1" dirty="0"/>
              <a:t>Review Main Sense Stores</a:t>
            </a:r>
          </a:p>
          <a:p>
            <a:pPr marL="628650" lvl="1" indent="-171450">
              <a:buFont typeface="Arial" panose="020B0604020202020204" pitchFamily="34" charset="0"/>
              <a:buChar char="•"/>
            </a:pPr>
            <a:r>
              <a:rPr lang="en-US" dirty="0"/>
              <a:t>Sight</a:t>
            </a:r>
          </a:p>
          <a:p>
            <a:pPr marL="628650" lvl="1" indent="-171450">
              <a:buFont typeface="Arial" panose="020B0604020202020204" pitchFamily="34" charset="0"/>
              <a:buChar char="•"/>
            </a:pPr>
            <a:r>
              <a:rPr lang="en-US" dirty="0"/>
              <a:t>Sound,</a:t>
            </a:r>
          </a:p>
          <a:p>
            <a:pPr marL="628650" lvl="1" indent="-171450">
              <a:buFont typeface="Arial" panose="020B0604020202020204" pitchFamily="34" charset="0"/>
              <a:buChar char="•"/>
            </a:pPr>
            <a:r>
              <a:rPr lang="en-US" dirty="0"/>
              <a:t>Smell</a:t>
            </a:r>
          </a:p>
          <a:p>
            <a:pPr marL="628650" lvl="1" indent="-171450">
              <a:buFont typeface="Arial" panose="020B0604020202020204" pitchFamily="34" charset="0"/>
              <a:buChar char="•"/>
            </a:pPr>
            <a:r>
              <a:rPr lang="en-US" dirty="0"/>
              <a:t>Taste</a:t>
            </a:r>
          </a:p>
          <a:p>
            <a:pPr marL="628650" lvl="1" indent="-171450">
              <a:buFont typeface="Arial" panose="020B0604020202020204" pitchFamily="34" charset="0"/>
              <a:buChar char="•"/>
            </a:pPr>
            <a:r>
              <a:rPr lang="en-US" dirty="0"/>
              <a:t>Touch</a:t>
            </a:r>
          </a:p>
          <a:p>
            <a:endParaRPr lang="en-US" dirty="0"/>
          </a:p>
          <a:p>
            <a:r>
              <a:rPr lang="en-US" dirty="0"/>
              <a:t>Also, Vestibular and Proprioceptive.</a:t>
            </a:r>
          </a:p>
          <a:p>
            <a:endParaRPr lang="en-US" dirty="0"/>
          </a:p>
          <a:p>
            <a:r>
              <a:rPr lang="en-US" b="1" dirty="0"/>
              <a:t>Vestibular Exercise- Stork Stand then with eyes closed</a:t>
            </a:r>
          </a:p>
          <a:p>
            <a:r>
              <a:rPr lang="en-US" b="1" dirty="0"/>
              <a:t>Proprioception Exercise- finger to nose, then back to finger</a:t>
            </a:r>
            <a:endParaRPr lang="en-CA" b="1" dirty="0"/>
          </a:p>
          <a:p>
            <a:endParaRPr lang="en-US" dirty="0"/>
          </a:p>
          <a:p>
            <a:pPr marL="514350" indent="-514350"/>
            <a:r>
              <a:rPr lang="en-CA" sz="1200" dirty="0"/>
              <a:t>Because research indicates that there is an 80% likelihood that individuals with ASD/DD  </a:t>
            </a:r>
          </a:p>
          <a:p>
            <a:pPr marL="514350" indent="-514350"/>
            <a:r>
              <a:rPr lang="en-CA" dirty="0"/>
              <a:t>w</a:t>
            </a:r>
            <a:r>
              <a:rPr lang="en-CA" sz="1200" dirty="0"/>
              <a:t>ill have a sensory processing and integration challenges the cause or greatly influence</a:t>
            </a:r>
          </a:p>
          <a:p>
            <a:pPr marL="514350" indent="-514350"/>
            <a:r>
              <a:rPr lang="en-CA" sz="1200" dirty="0"/>
              <a:t>anxiety and for some, assessments and treatments by qualified Occupational </a:t>
            </a:r>
          </a:p>
          <a:p>
            <a:pPr marL="514350" indent="-514350"/>
            <a:r>
              <a:rPr lang="en-CA" sz="1200" dirty="0"/>
              <a:t>Therapists.</a:t>
            </a:r>
          </a:p>
          <a:p>
            <a:pPr marL="514350" indent="-514350"/>
            <a:endParaRPr lang="en-CA" sz="1200" dirty="0"/>
          </a:p>
          <a:p>
            <a:r>
              <a:rPr lang="en-CA" sz="1200" b="1" dirty="0"/>
              <a:t>This treatment does not generally appear to be the case for many people supported throughout Ontario.</a:t>
            </a:r>
            <a:endParaRPr lang="en-US" sz="1200" b="1" dirty="0"/>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39</a:t>
            </a:fld>
            <a:endParaRPr lang="en-CA" dirty="0"/>
          </a:p>
        </p:txBody>
      </p:sp>
      <p:sp>
        <p:nvSpPr>
          <p:cNvPr id="5" name="Footer Placeholder 4">
            <a:extLst>
              <a:ext uri="{FF2B5EF4-FFF2-40B4-BE49-F238E27FC236}">
                <a16:creationId xmlns:a16="http://schemas.microsoft.com/office/drawing/2014/main" id="{4D3A527D-93A7-45E8-B0DA-1D82FD407D20}"/>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224201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625" y="4423250"/>
            <a:ext cx="5617850" cy="418893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Review Title Slide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4</a:t>
            </a:fld>
            <a:endParaRPr lang="en-CA" dirty="0"/>
          </a:p>
        </p:txBody>
      </p:sp>
      <p:sp>
        <p:nvSpPr>
          <p:cNvPr id="5" name="Footer Placeholder 4">
            <a:extLst>
              <a:ext uri="{FF2B5EF4-FFF2-40B4-BE49-F238E27FC236}">
                <a16:creationId xmlns:a16="http://schemas.microsoft.com/office/drawing/2014/main" id="{BBE41B69-2432-4769-87D7-2DFDF1C66409}"/>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41186841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b="1" dirty="0"/>
              <a:t>2 minute</a:t>
            </a:r>
          </a:p>
          <a:p>
            <a:endParaRPr lang="en-CA" b="1" dirty="0"/>
          </a:p>
          <a:p>
            <a:r>
              <a:rPr lang="en-CA" b="1" dirty="0"/>
              <a:t>Review Slide</a:t>
            </a:r>
          </a:p>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40</a:t>
            </a:fld>
            <a:endParaRPr lang="en-CA" dirty="0"/>
          </a:p>
        </p:txBody>
      </p:sp>
      <p:sp>
        <p:nvSpPr>
          <p:cNvPr id="5" name="Footer Placeholder 4">
            <a:extLst>
              <a:ext uri="{FF2B5EF4-FFF2-40B4-BE49-F238E27FC236}">
                <a16:creationId xmlns:a16="http://schemas.microsoft.com/office/drawing/2014/main" id="{3A912837-22E2-4991-A7C9-EBD8629E48F3}"/>
              </a:ext>
            </a:extLst>
          </p:cNvPr>
          <p:cNvSpPr>
            <a:spLocks noGrp="1"/>
          </p:cNvSpPr>
          <p:nvPr>
            <p:ph type="ftr" sz="quarter" idx="4"/>
          </p:nvPr>
        </p:nvSpPr>
        <p:spPr/>
        <p:txBody>
          <a:bodyPr/>
          <a:lstStyle/>
          <a:p>
            <a:r>
              <a:rPr lang="en-CA"/>
              <a:t>CCS 3.5 hr Overview</a:t>
            </a:r>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b="1" dirty="0"/>
              <a:t>3 minute</a:t>
            </a:r>
          </a:p>
          <a:p>
            <a:endParaRPr lang="en-CA" b="1" dirty="0"/>
          </a:p>
          <a:p>
            <a:r>
              <a:rPr lang="en-CA" b="1" dirty="0"/>
              <a:t>Review Slide </a:t>
            </a:r>
          </a:p>
          <a:p>
            <a:endParaRPr lang="en-CA" dirty="0"/>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Even though the input might be different that can affect the sensory processing and integration system (hyper vs. hypo), the resulting behavior can look the same. </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Explain that people can have hyper-sensitivity in one sense store but a hypo sensitivity in another. </a:t>
            </a:r>
          </a:p>
          <a:p>
            <a:pPr lvl="0"/>
            <a:endParaRPr lang="en-US" sz="1200" b="1"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Stress the importance that we need to discern hyper vs. hypo to best be able to help the person with a prescribed sensory diet from a qualified Occupational Therapist. </a:t>
            </a:r>
            <a:endParaRPr lang="en-US" sz="1800" kern="1200" dirty="0">
              <a:solidFill>
                <a:schemeClr val="tx1"/>
              </a:solidFill>
              <a:effectLst/>
              <a:latin typeface="+mn-lt"/>
              <a:ea typeface="+mn-ea"/>
              <a:cs typeface="+mn-cs"/>
            </a:endParaRPr>
          </a:p>
          <a:p>
            <a:endParaRPr lang="en-CA" dirty="0"/>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Review two common hypo sensitivities that are most often seen and some activities that can help regulate </a:t>
            </a:r>
            <a:endParaRPr lang="en-US" sz="1800" b="1"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Hypo-Vestibular sense store (balance) </a:t>
            </a:r>
            <a:endParaRPr lang="en-US" sz="1800" b="1"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Hypo-Proprioceptive sense store (knowing where body is in space) </a:t>
            </a:r>
            <a:endParaRPr lang="en-US" sz="1800" b="1"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41</a:t>
            </a:fld>
            <a:endParaRPr lang="en-CA" dirty="0"/>
          </a:p>
        </p:txBody>
      </p:sp>
      <p:sp>
        <p:nvSpPr>
          <p:cNvPr id="5" name="Footer Placeholder 4">
            <a:extLst>
              <a:ext uri="{FF2B5EF4-FFF2-40B4-BE49-F238E27FC236}">
                <a16:creationId xmlns:a16="http://schemas.microsoft.com/office/drawing/2014/main" id="{82D2B7EB-C925-4437-8E93-AD7F46B1802D}"/>
              </a:ext>
            </a:extLst>
          </p:cNvPr>
          <p:cNvSpPr>
            <a:spLocks noGrp="1"/>
          </p:cNvSpPr>
          <p:nvPr>
            <p:ph type="ftr" sz="quarter" idx="4"/>
          </p:nvPr>
        </p:nvSpPr>
        <p:spPr/>
        <p:txBody>
          <a:bodyPr/>
          <a:lstStyle/>
          <a:p>
            <a:r>
              <a:rPr lang="en-CA"/>
              <a:t>CCS 3.5 hr Overview</a:t>
            </a:r>
            <a:endParaRPr lang="en-CA"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 </a:t>
            </a:r>
          </a:p>
          <a:p>
            <a:endParaRPr lang="en-US" b="1" dirty="0"/>
          </a:p>
          <a:p>
            <a:r>
              <a:rPr lang="en-US" b="1" dirty="0"/>
              <a:t>Read Slide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42</a:t>
            </a:fld>
            <a:endParaRPr lang="en-CA" dirty="0"/>
          </a:p>
        </p:txBody>
      </p:sp>
      <p:sp>
        <p:nvSpPr>
          <p:cNvPr id="5" name="Footer Placeholder 4">
            <a:extLst>
              <a:ext uri="{FF2B5EF4-FFF2-40B4-BE49-F238E27FC236}">
                <a16:creationId xmlns:a16="http://schemas.microsoft.com/office/drawing/2014/main" id="{9601A073-88CB-48BF-9941-79063A8E73FD}"/>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0091715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dirty="0"/>
          </a:p>
          <a:p>
            <a:pPr lvl="0"/>
            <a:r>
              <a:rPr lang="en-US" sz="1200" b="1" kern="1200" dirty="0">
                <a:solidFill>
                  <a:schemeClr val="tx1"/>
                </a:solidFill>
                <a:effectLst/>
                <a:latin typeface="+mn-lt"/>
                <a:ea typeface="+mn-ea"/>
                <a:cs typeface="+mn-cs"/>
              </a:rPr>
              <a:t>State that because we have addressed many other “upstream” potential causes of anxiety through the CCS Hierarchy of Needs, that are not through the cognitive door, the following engagements and technologies can be much more meaningful.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43</a:t>
            </a:fld>
            <a:endParaRPr lang="en-CA" dirty="0"/>
          </a:p>
        </p:txBody>
      </p:sp>
      <p:sp>
        <p:nvSpPr>
          <p:cNvPr id="5" name="Footer Placeholder 4">
            <a:extLst>
              <a:ext uri="{FF2B5EF4-FFF2-40B4-BE49-F238E27FC236}">
                <a16:creationId xmlns:a16="http://schemas.microsoft.com/office/drawing/2014/main" id="{601D93E4-E5D7-4A5A-8417-27E022B318D6}"/>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8339328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5 minutes</a:t>
            </a:r>
          </a:p>
          <a:p>
            <a:endParaRPr lang="en-US" b="1" dirty="0"/>
          </a:p>
          <a:p>
            <a:r>
              <a:rPr lang="en-US" b="1" dirty="0"/>
              <a:t>Read Slide</a:t>
            </a:r>
          </a:p>
          <a:p>
            <a:endParaRPr lang="en-US" dirty="0"/>
          </a:p>
          <a:p>
            <a:pPr marL="171450" indent="-171450">
              <a:buFont typeface="Arial" panose="020B0604020202020204" pitchFamily="34" charset="0"/>
              <a:buChar char="•"/>
            </a:pPr>
            <a:r>
              <a:rPr lang="en-US" dirty="0"/>
              <a:t>Recognize importance of introvert vs. extrovert</a:t>
            </a:r>
          </a:p>
          <a:p>
            <a:pPr marL="171450" indent="-171450">
              <a:buFont typeface="Arial" panose="020B0604020202020204" pitchFamily="34" charset="0"/>
              <a:buChar char="•"/>
            </a:pPr>
            <a:r>
              <a:rPr lang="en-US" dirty="0"/>
              <a:t>Reference John McKnight (2010) The Abundant Community</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44</a:t>
            </a:fld>
            <a:endParaRPr lang="en-CA" dirty="0"/>
          </a:p>
        </p:txBody>
      </p:sp>
      <p:sp>
        <p:nvSpPr>
          <p:cNvPr id="5" name="Footer Placeholder 4">
            <a:extLst>
              <a:ext uri="{FF2B5EF4-FFF2-40B4-BE49-F238E27FC236}">
                <a16:creationId xmlns:a16="http://schemas.microsoft.com/office/drawing/2014/main" id="{003EC1A6-8FEA-4FB5-83C0-F2544DACC3EA}"/>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4163686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15 minutes</a:t>
            </a:r>
          </a:p>
        </p:txBody>
      </p:sp>
      <p:sp>
        <p:nvSpPr>
          <p:cNvPr id="4" name="Footer Placeholder 3"/>
          <p:cNvSpPr>
            <a:spLocks noGrp="1"/>
          </p:cNvSpPr>
          <p:nvPr>
            <p:ph type="ftr" sz="quarter" idx="4"/>
          </p:nvPr>
        </p:nvSpPr>
        <p:spPr/>
        <p:txBody>
          <a:bodyPr/>
          <a:lstStyle/>
          <a:p>
            <a:r>
              <a:rPr lang="en-CA"/>
              <a:t>CCS 3.5 hr Overview</a:t>
            </a:r>
            <a:endParaRPr lang="en-CA" dirty="0"/>
          </a:p>
        </p:txBody>
      </p:sp>
      <p:sp>
        <p:nvSpPr>
          <p:cNvPr id="5" name="Slide Number Placeholder 4"/>
          <p:cNvSpPr>
            <a:spLocks noGrp="1"/>
          </p:cNvSpPr>
          <p:nvPr>
            <p:ph type="sldNum" sz="quarter" idx="5"/>
          </p:nvPr>
        </p:nvSpPr>
        <p:spPr/>
        <p:txBody>
          <a:bodyPr/>
          <a:lstStyle/>
          <a:p>
            <a:fld id="{D86FE9D4-78C8-43A0-BD41-021821486FD7}" type="slidenum">
              <a:rPr lang="en-CA" smtClean="0"/>
              <a:pPr/>
              <a:t>45</a:t>
            </a:fld>
            <a:endParaRPr lang="en-CA" dirty="0"/>
          </a:p>
        </p:txBody>
      </p:sp>
    </p:spTree>
    <p:extLst>
      <p:ext uri="{BB962C8B-B14F-4D97-AF65-F5344CB8AC3E}">
        <p14:creationId xmlns:p14="http://schemas.microsoft.com/office/powerpoint/2010/main" val="40650237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Title Slide</a:t>
            </a:r>
          </a:p>
        </p:txBody>
      </p:sp>
      <p:sp>
        <p:nvSpPr>
          <p:cNvPr id="4" name="Slide Number Placeholder 3"/>
          <p:cNvSpPr>
            <a:spLocks noGrp="1"/>
          </p:cNvSpPr>
          <p:nvPr>
            <p:ph type="sldNum" sz="quarter" idx="5"/>
          </p:nvPr>
        </p:nvSpPr>
        <p:spPr/>
        <p:txBody>
          <a:bodyPr/>
          <a:lstStyle/>
          <a:p>
            <a:fld id="{D86FE9D4-78C8-43A0-BD41-021821486FD7}" type="slidenum">
              <a:rPr lang="en-CA" smtClean="0"/>
              <a:pPr/>
              <a:t>46</a:t>
            </a:fld>
            <a:endParaRPr lang="en-CA" dirty="0"/>
          </a:p>
        </p:txBody>
      </p:sp>
      <p:sp>
        <p:nvSpPr>
          <p:cNvPr id="5" name="Footer Placeholder 4">
            <a:extLst>
              <a:ext uri="{FF2B5EF4-FFF2-40B4-BE49-F238E27FC236}">
                <a16:creationId xmlns:a16="http://schemas.microsoft.com/office/drawing/2014/main" id="{A2FF3DD0-C1BE-4509-81F3-7CAB9A434DB6}"/>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40371431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p:txBody>
      </p:sp>
      <p:sp>
        <p:nvSpPr>
          <p:cNvPr id="4" name="Slide Number Placeholder 3"/>
          <p:cNvSpPr>
            <a:spLocks noGrp="1"/>
          </p:cNvSpPr>
          <p:nvPr>
            <p:ph type="sldNum" sz="quarter" idx="5"/>
          </p:nvPr>
        </p:nvSpPr>
        <p:spPr/>
        <p:txBody>
          <a:bodyPr/>
          <a:lstStyle/>
          <a:p>
            <a:fld id="{D86FE9D4-78C8-43A0-BD41-021821486FD7}" type="slidenum">
              <a:rPr lang="en-CA" smtClean="0"/>
              <a:pPr/>
              <a:t>47</a:t>
            </a:fld>
            <a:endParaRPr lang="en-CA" dirty="0"/>
          </a:p>
        </p:txBody>
      </p:sp>
      <p:sp>
        <p:nvSpPr>
          <p:cNvPr id="5" name="Footer Placeholder 4">
            <a:extLst>
              <a:ext uri="{FF2B5EF4-FFF2-40B4-BE49-F238E27FC236}">
                <a16:creationId xmlns:a16="http://schemas.microsoft.com/office/drawing/2014/main" id="{8A5C9F20-A7B7-4B7B-89DC-8F01505567FF}"/>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026359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Slide</a:t>
            </a:r>
          </a:p>
        </p:txBody>
      </p:sp>
      <p:sp>
        <p:nvSpPr>
          <p:cNvPr id="4" name="Slide Number Placeholder 3"/>
          <p:cNvSpPr>
            <a:spLocks noGrp="1"/>
          </p:cNvSpPr>
          <p:nvPr>
            <p:ph type="sldNum" sz="quarter" idx="5"/>
          </p:nvPr>
        </p:nvSpPr>
        <p:spPr/>
        <p:txBody>
          <a:bodyPr/>
          <a:lstStyle/>
          <a:p>
            <a:fld id="{D86FE9D4-78C8-43A0-BD41-021821486FD7}" type="slidenum">
              <a:rPr lang="en-CA" smtClean="0"/>
              <a:pPr/>
              <a:t>48</a:t>
            </a:fld>
            <a:endParaRPr lang="en-CA" dirty="0"/>
          </a:p>
        </p:txBody>
      </p:sp>
      <p:sp>
        <p:nvSpPr>
          <p:cNvPr id="5" name="Footer Placeholder 4">
            <a:extLst>
              <a:ext uri="{FF2B5EF4-FFF2-40B4-BE49-F238E27FC236}">
                <a16:creationId xmlns:a16="http://schemas.microsoft.com/office/drawing/2014/main" id="{33468547-18B4-41B2-9122-CB9A6D016DBD}"/>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40086096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pPr lvl="0"/>
            <a:r>
              <a:rPr lang="en-US" sz="12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Review how many of us mindlessly go through our day affected by the 4 outs: </a:t>
            </a:r>
            <a:endParaRPr lang="en-US" sz="18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Burn Out-e.g. unfulfilled, worried, anxious, depressed, irritable </a:t>
            </a:r>
            <a:endParaRPr lang="en-US" sz="1800" b="1"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Freak Out-e.g. emotional hijacks (passive or active), unkind </a:t>
            </a:r>
            <a:endParaRPr lang="en-US" sz="1800" b="1"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Tune Out-e.g. indifferent, bored, uncaring </a:t>
            </a:r>
            <a:endParaRPr lang="en-US" sz="1800" b="1"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Space Out-e.g. mindless, unaware </a:t>
            </a:r>
            <a:endParaRPr lang="en-US" sz="1800" b="1"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86FE9D4-78C8-43A0-BD41-021821486FD7}" type="slidenum">
              <a:rPr lang="en-CA" smtClean="0"/>
              <a:pPr/>
              <a:t>49</a:t>
            </a:fld>
            <a:endParaRPr lang="en-CA" dirty="0"/>
          </a:p>
        </p:txBody>
      </p:sp>
      <p:sp>
        <p:nvSpPr>
          <p:cNvPr id="5" name="Footer Placeholder 4">
            <a:extLst>
              <a:ext uri="{FF2B5EF4-FFF2-40B4-BE49-F238E27FC236}">
                <a16:creationId xmlns:a16="http://schemas.microsoft.com/office/drawing/2014/main" id="{0605AA89-9B32-4F8B-9368-CB361EBD81B5}"/>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213675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a:t>
            </a:r>
          </a:p>
          <a:p>
            <a:endParaRPr lang="en-US" dirty="0"/>
          </a:p>
          <a:p>
            <a:r>
              <a:rPr lang="en-US" b="1" dirty="0"/>
              <a:t>Read Slide</a:t>
            </a:r>
          </a:p>
          <a:p>
            <a:endParaRPr lang="en-US" b="1" dirty="0"/>
          </a:p>
          <a:p>
            <a:r>
              <a:rPr lang="en-US" b="0" dirty="0"/>
              <a:t>It’s not the diagnosis that is responsible for maladaptive outcomes, yet it is various co-occurring conditions that are contributing to elevated levels of agitation, irritability or anxiety.</a:t>
            </a:r>
          </a:p>
        </p:txBody>
      </p:sp>
      <p:sp>
        <p:nvSpPr>
          <p:cNvPr id="4" name="Slide Number Placeholder 3"/>
          <p:cNvSpPr>
            <a:spLocks noGrp="1"/>
          </p:cNvSpPr>
          <p:nvPr>
            <p:ph type="sldNum" sz="quarter" idx="5"/>
          </p:nvPr>
        </p:nvSpPr>
        <p:spPr/>
        <p:txBody>
          <a:bodyPr/>
          <a:lstStyle/>
          <a:p>
            <a:fld id="{D86FE9D4-78C8-43A0-BD41-021821486FD7}" type="slidenum">
              <a:rPr lang="en-CA" smtClean="0"/>
              <a:pPr/>
              <a:t>5</a:t>
            </a:fld>
            <a:endParaRPr lang="en-CA" dirty="0"/>
          </a:p>
        </p:txBody>
      </p:sp>
      <p:sp>
        <p:nvSpPr>
          <p:cNvPr id="5" name="Footer Placeholder 4">
            <a:extLst>
              <a:ext uri="{FF2B5EF4-FFF2-40B4-BE49-F238E27FC236}">
                <a16:creationId xmlns:a16="http://schemas.microsoft.com/office/drawing/2014/main" id="{7C11AFA3-CBA2-4FF0-AB63-71C7E05122C5}"/>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1541453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a:t>
            </a:r>
          </a:p>
          <a:p>
            <a:endParaRPr lang="en-US" b="1" dirty="0"/>
          </a:p>
          <a:p>
            <a:r>
              <a:rPr lang="en-US" b="1" dirty="0"/>
              <a:t>Read Slide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In the absence of staying dedicated to an internal growth process of mindful, emotional self-regulation, you will pretty much remain ‘normal’ and always be at significantly greater risk to the 4 Outs </a:t>
            </a:r>
            <a:endParaRPr lang="en-US" sz="18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50</a:t>
            </a:fld>
            <a:endParaRPr lang="en-CA" dirty="0"/>
          </a:p>
        </p:txBody>
      </p:sp>
      <p:sp>
        <p:nvSpPr>
          <p:cNvPr id="5" name="Footer Placeholder 4">
            <a:extLst>
              <a:ext uri="{FF2B5EF4-FFF2-40B4-BE49-F238E27FC236}">
                <a16:creationId xmlns:a16="http://schemas.microsoft.com/office/drawing/2014/main" id="{F6836E72-E82E-4E06-9F86-1D95F8305317}"/>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8224907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a:t>
            </a:r>
          </a:p>
          <a:p>
            <a:endParaRPr lang="en-US" dirty="0"/>
          </a:p>
          <a:p>
            <a:pPr lvl="0"/>
            <a:r>
              <a:rPr lang="en-US" sz="1200" kern="1200" dirty="0">
                <a:solidFill>
                  <a:schemeClr val="tx1"/>
                </a:solidFill>
                <a:effectLst/>
                <a:latin typeface="+mn-lt"/>
                <a:ea typeface="+mn-ea"/>
                <a:cs typeface="+mn-cs"/>
              </a:rPr>
              <a:t>Review the various definitions to better understand the set-up using terms of consciousness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Unconscious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Semiconscious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Fully Conscious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Sub Conscious </a:t>
            </a:r>
            <a:endParaRPr lang="en-US" sz="18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State to be more mindfully, emotionally self-regulated and kind, we much strive to be more conscious. </a:t>
            </a:r>
            <a:endParaRPr lang="en-US" sz="18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51</a:t>
            </a:fld>
            <a:endParaRPr lang="en-CA" dirty="0"/>
          </a:p>
        </p:txBody>
      </p:sp>
      <p:sp>
        <p:nvSpPr>
          <p:cNvPr id="5" name="Footer Placeholder 4">
            <a:extLst>
              <a:ext uri="{FF2B5EF4-FFF2-40B4-BE49-F238E27FC236}">
                <a16:creationId xmlns:a16="http://schemas.microsoft.com/office/drawing/2014/main" id="{0E340E0E-6518-44D8-A292-E799F57DF52F}"/>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6529880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a:t>
            </a:r>
          </a:p>
          <a:p>
            <a:endParaRPr lang="en-US" b="1" dirty="0"/>
          </a:p>
          <a:p>
            <a:pPr lvl="0"/>
            <a:r>
              <a:rPr lang="en-US" sz="1200" b="1" kern="1200" dirty="0">
                <a:solidFill>
                  <a:schemeClr val="tx1"/>
                </a:solidFill>
                <a:effectLst/>
                <a:latin typeface="+mn-lt"/>
                <a:ea typeface="+mn-ea"/>
                <a:cs typeface="+mn-cs"/>
              </a:rPr>
              <a:t>Through evolution, our brain needs simple and quick responses. </a:t>
            </a:r>
            <a:endParaRPr lang="en-US" sz="1800" b="1"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1" kern="1200" dirty="0">
                <a:solidFill>
                  <a:schemeClr val="tx1"/>
                </a:solidFill>
                <a:effectLst/>
                <a:latin typeface="+mn-lt"/>
                <a:ea typeface="+mn-ea"/>
                <a:cs typeface="+mn-cs"/>
              </a:rPr>
              <a:t>We have 60 seconds of finite data processing energy. </a:t>
            </a:r>
            <a:endParaRPr lang="en-US" sz="1800" b="1"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1" kern="1200" dirty="0">
                <a:solidFill>
                  <a:schemeClr val="tx1"/>
                </a:solidFill>
                <a:effectLst/>
                <a:latin typeface="+mn-lt"/>
                <a:ea typeface="+mn-ea"/>
                <a:cs typeface="+mn-cs"/>
              </a:rPr>
              <a:t>Our brain doesn’t like when things take time to organize, process and sort out because it takes up our data processing energy. </a:t>
            </a:r>
            <a:endParaRPr lang="en-US" sz="1800" b="1"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1" kern="1200" dirty="0">
                <a:solidFill>
                  <a:schemeClr val="tx1"/>
                </a:solidFill>
                <a:effectLst/>
                <a:latin typeface="+mn-lt"/>
                <a:ea typeface="+mn-ea"/>
                <a:cs typeface="+mn-cs"/>
              </a:rPr>
              <a:t>Our brain is hardwired to save as much energy as possible. </a:t>
            </a:r>
            <a:endParaRPr lang="en-US" sz="18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52</a:t>
            </a:fld>
            <a:endParaRPr lang="en-CA" dirty="0"/>
          </a:p>
        </p:txBody>
      </p:sp>
      <p:sp>
        <p:nvSpPr>
          <p:cNvPr id="5" name="Footer Placeholder 4">
            <a:extLst>
              <a:ext uri="{FF2B5EF4-FFF2-40B4-BE49-F238E27FC236}">
                <a16:creationId xmlns:a16="http://schemas.microsoft.com/office/drawing/2014/main" id="{2A5FD58F-A263-49BD-AA69-D3225DB4B739}"/>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87195438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5 minutes</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Through evolution, we therefore store data banks/ “files” to which we can semiconsciously access. </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Counting Backwards Exercise</a:t>
            </a:r>
            <a:endParaRPr lang="en-US" sz="1800" b="1"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Have group divide into pairs.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One participant asks the other to count backwards from 100 by 10’s.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Repeat the process but by counting backwards from 100 by 7’s.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Demonstrates that new information (counting by 7’s) doesn’t match our pre-existing semiconscious file (counting back by 10’s) therefore it doesn’t carry as much value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Information that matches our “files” maintains our perceived sense of safety (mainly our ego). </a:t>
            </a:r>
            <a:endParaRPr lang="en-US" sz="18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53</a:t>
            </a:fld>
            <a:endParaRPr lang="en-CA" dirty="0"/>
          </a:p>
        </p:txBody>
      </p:sp>
      <p:sp>
        <p:nvSpPr>
          <p:cNvPr id="5" name="Footer Placeholder 4">
            <a:extLst>
              <a:ext uri="{FF2B5EF4-FFF2-40B4-BE49-F238E27FC236}">
                <a16:creationId xmlns:a16="http://schemas.microsoft.com/office/drawing/2014/main" id="{2B5ADEE0-88DC-4429-BF7B-AF6EA57987A6}"/>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5715787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p:txBody>
      </p:sp>
      <p:sp>
        <p:nvSpPr>
          <p:cNvPr id="4" name="Slide Number Placeholder 3"/>
          <p:cNvSpPr>
            <a:spLocks noGrp="1"/>
          </p:cNvSpPr>
          <p:nvPr>
            <p:ph type="sldNum" sz="quarter" idx="5"/>
          </p:nvPr>
        </p:nvSpPr>
        <p:spPr/>
        <p:txBody>
          <a:bodyPr/>
          <a:lstStyle/>
          <a:p>
            <a:fld id="{D86FE9D4-78C8-43A0-BD41-021821486FD7}" type="slidenum">
              <a:rPr lang="en-CA" smtClean="0"/>
              <a:pPr/>
              <a:t>54</a:t>
            </a:fld>
            <a:endParaRPr lang="en-CA" dirty="0"/>
          </a:p>
        </p:txBody>
      </p:sp>
      <p:sp>
        <p:nvSpPr>
          <p:cNvPr id="5" name="Footer Placeholder 4">
            <a:extLst>
              <a:ext uri="{FF2B5EF4-FFF2-40B4-BE49-F238E27FC236}">
                <a16:creationId xmlns:a16="http://schemas.microsoft.com/office/drawing/2014/main" id="{B7B3A6F7-0BD4-4DBB-A273-0D010914B057}"/>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88410802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minutes</a:t>
            </a:r>
          </a:p>
          <a:p>
            <a:endParaRPr lang="en-US" b="1" dirty="0"/>
          </a:p>
          <a:p>
            <a:pPr lvl="0"/>
            <a:r>
              <a:rPr lang="en-US" sz="1200" b="1" kern="1200" dirty="0">
                <a:solidFill>
                  <a:schemeClr val="tx1"/>
                </a:solidFill>
                <a:effectLst/>
                <a:latin typeface="+mn-lt"/>
                <a:ea typeface="+mn-ea"/>
                <a:cs typeface="+mn-cs"/>
              </a:rPr>
              <a:t>Review illustration of PFP Brain</a:t>
            </a:r>
            <a:endParaRPr lang="en-US" sz="1800" b="1"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Primitive Predispositions</a:t>
            </a:r>
            <a:endParaRPr lang="en-US" sz="180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Inherited genetic make up</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Filters</a:t>
            </a:r>
            <a:endParaRPr lang="en-US" sz="180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Illogical beliefs from childhood conditioning</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Primed Prompts</a:t>
            </a:r>
            <a:endParaRPr lang="en-US" sz="180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Societal and cultural brain washing</a:t>
            </a:r>
            <a:endParaRPr lang="en-US" sz="18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State that the PFP brain:</a:t>
            </a:r>
          </a:p>
          <a:p>
            <a:pPr marL="171450" indent="-171450">
              <a:buFont typeface="Arial" panose="020B0604020202020204" pitchFamily="34" charset="0"/>
              <a:buChar char="•"/>
            </a:pPr>
            <a:r>
              <a:rPr lang="en-CA" sz="1200" b="1" kern="1200" dirty="0">
                <a:solidFill>
                  <a:schemeClr val="tx1"/>
                </a:solidFill>
                <a:effectLst/>
                <a:latin typeface="+mn-lt"/>
                <a:ea typeface="+mn-ea"/>
                <a:cs typeface="+mn-cs"/>
              </a:rPr>
              <a:t>will die an hour after we </a:t>
            </a:r>
          </a:p>
          <a:p>
            <a:pPr marL="171450" indent="-171450">
              <a:buFont typeface="Arial" panose="020B0604020202020204" pitchFamily="34" charset="0"/>
              <a:buChar char="•"/>
            </a:pPr>
            <a:r>
              <a:rPr lang="en-CA" sz="1200" b="1" kern="1200" dirty="0">
                <a:solidFill>
                  <a:schemeClr val="tx1"/>
                </a:solidFill>
                <a:effectLst/>
                <a:latin typeface="+mn-lt"/>
                <a:ea typeface="+mn-ea"/>
                <a:cs typeface="+mn-cs"/>
              </a:rPr>
              <a:t>we can’t just willfully not let it affect us</a:t>
            </a:r>
          </a:p>
          <a:p>
            <a:pPr marL="171450" indent="-171450">
              <a:buFont typeface="Arial" panose="020B0604020202020204" pitchFamily="34" charset="0"/>
              <a:buChar char="•"/>
            </a:pPr>
            <a:r>
              <a:rPr lang="en-CA" sz="1200" b="1" kern="1200" dirty="0">
                <a:solidFill>
                  <a:schemeClr val="tx1"/>
                </a:solidFill>
                <a:effectLst/>
                <a:latin typeface="+mn-lt"/>
                <a:ea typeface="+mn-ea"/>
                <a:cs typeface="+mn-cs"/>
              </a:rPr>
              <a:t>we can however identify when it starts to take control and we can break free from its gripping power of less than optimal responses.</a:t>
            </a:r>
            <a:endParaRPr lang="en-US" b="1"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55</a:t>
            </a:fld>
            <a:endParaRPr lang="en-CA" dirty="0"/>
          </a:p>
        </p:txBody>
      </p:sp>
      <p:sp>
        <p:nvSpPr>
          <p:cNvPr id="5" name="Footer Placeholder 4">
            <a:extLst>
              <a:ext uri="{FF2B5EF4-FFF2-40B4-BE49-F238E27FC236}">
                <a16:creationId xmlns:a16="http://schemas.microsoft.com/office/drawing/2014/main" id="{97CF4983-AEB9-4839-AAF7-4611A45B74E8}"/>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44165855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minutes</a:t>
            </a:r>
          </a:p>
          <a:p>
            <a:endParaRPr lang="en-US" b="1" dirty="0"/>
          </a:p>
          <a:p>
            <a:pPr lvl="0"/>
            <a:r>
              <a:rPr lang="en-US" b="1" dirty="0"/>
              <a:t>Explain the red bear, blue bear experiment:</a:t>
            </a:r>
            <a:endParaRPr lang="en-US" sz="1800" b="1" dirty="0"/>
          </a:p>
          <a:p>
            <a:pPr marL="628650" lvl="1" indent="-171450">
              <a:buFont typeface="Arial" panose="020B0604020202020204" pitchFamily="34" charset="0"/>
              <a:buChar char="•"/>
            </a:pPr>
            <a:r>
              <a:rPr lang="en-US" dirty="0"/>
              <a:t>At 18 months old, a child is show a puppet show of a red bear and blue bear. A puppet of a duck is in a box and every time he struggles to try and lift the lid, the </a:t>
            </a:r>
            <a:r>
              <a:rPr lang="en-US" i="1" dirty="0"/>
              <a:t>blue </a:t>
            </a:r>
            <a:r>
              <a:rPr lang="en-US" dirty="0"/>
              <a:t>bear slams the lid down trapping the duck.</a:t>
            </a:r>
            <a:endParaRPr lang="en-US" sz="1800" dirty="0"/>
          </a:p>
          <a:p>
            <a:pPr lvl="1"/>
            <a:endParaRPr lang="en-US" sz="1800" dirty="0"/>
          </a:p>
          <a:p>
            <a:pPr marL="628650" lvl="1" indent="-171450">
              <a:buFont typeface="Arial" panose="020B0604020202020204" pitchFamily="34" charset="0"/>
              <a:buChar char="•"/>
            </a:pPr>
            <a:r>
              <a:rPr lang="en-US" dirty="0"/>
              <a:t>The show repeats itself with the duck again struggling to lift the lid. This time, the </a:t>
            </a:r>
            <a:r>
              <a:rPr lang="en-US" i="1" dirty="0"/>
              <a:t>red </a:t>
            </a:r>
            <a:r>
              <a:rPr lang="en-US" dirty="0"/>
              <a:t>bear sees the duck and lifts the lid to the box to help open the box. </a:t>
            </a:r>
            <a:endParaRPr lang="en-US" sz="1800" dirty="0"/>
          </a:p>
          <a:p>
            <a:endParaRPr lang="en-US" dirty="0"/>
          </a:p>
          <a:p>
            <a:pPr marL="628650" lvl="1" indent="-171450">
              <a:buFont typeface="Arial" panose="020B0604020202020204" pitchFamily="34" charset="0"/>
              <a:buChar char="•"/>
            </a:pPr>
            <a:r>
              <a:rPr lang="en-US" dirty="0"/>
              <a:t>After the puppet show, the 18 month old is offered their choice of the bear. They are more often drawn to choose the red bear.</a:t>
            </a:r>
            <a:endParaRPr lang="en-US" sz="1800" dirty="0"/>
          </a:p>
          <a:p>
            <a:pPr lvl="1"/>
            <a:endParaRPr lang="en-US" dirty="0"/>
          </a:p>
          <a:p>
            <a:r>
              <a:rPr lang="en-US" b="1" dirty="0"/>
              <a:t>There is an inherited data bank of the tendency for us humans to “be good”. </a:t>
            </a:r>
            <a:endParaRPr lang="en-US" sz="1800" b="1" dirty="0"/>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56</a:t>
            </a:fld>
            <a:endParaRPr lang="en-CA" dirty="0"/>
          </a:p>
        </p:txBody>
      </p:sp>
      <p:sp>
        <p:nvSpPr>
          <p:cNvPr id="5" name="Footer Placeholder 4">
            <a:extLst>
              <a:ext uri="{FF2B5EF4-FFF2-40B4-BE49-F238E27FC236}">
                <a16:creationId xmlns:a16="http://schemas.microsoft.com/office/drawing/2014/main" id="{73F98304-DD1A-43B1-A035-9A37685C8F68}"/>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9564779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a:t>
            </a:r>
          </a:p>
          <a:p>
            <a:endParaRPr lang="en-US" b="1" dirty="0"/>
          </a:p>
          <a:p>
            <a:r>
              <a:rPr lang="en-US" b="1" dirty="0"/>
              <a:t>Read slide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State that our filters are illogical beliefs that we created through our childhood conditioning up until the age of 10-12 yrs. of age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57</a:t>
            </a:fld>
            <a:endParaRPr lang="en-CA" dirty="0"/>
          </a:p>
        </p:txBody>
      </p:sp>
      <p:sp>
        <p:nvSpPr>
          <p:cNvPr id="5" name="Footer Placeholder 4">
            <a:extLst>
              <a:ext uri="{FF2B5EF4-FFF2-40B4-BE49-F238E27FC236}">
                <a16:creationId xmlns:a16="http://schemas.microsoft.com/office/drawing/2014/main" id="{DBDF9BF2-0A1D-4793-A342-F77A00CC30A3}"/>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52642468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7988" y="4423250"/>
            <a:ext cx="6207125" cy="4551417"/>
          </a:xfrm>
        </p:spPr>
        <p:txBody>
          <a:bodyPr>
            <a:normAutofit fontScale="92500" lnSpcReduction="20000"/>
          </a:bodyPr>
          <a:lstStyle/>
          <a:p>
            <a:r>
              <a:rPr lang="en-US" sz="1300" b="1" dirty="0"/>
              <a:t>4 minutes</a:t>
            </a:r>
          </a:p>
          <a:p>
            <a:endParaRPr lang="en-US" sz="1300" b="1" dirty="0"/>
          </a:p>
          <a:p>
            <a:pPr lvl="0"/>
            <a:r>
              <a:rPr lang="en-US" sz="1300" b="1" kern="1200" dirty="0">
                <a:solidFill>
                  <a:schemeClr val="tx1"/>
                </a:solidFill>
                <a:effectLst/>
                <a:latin typeface="+mn-lt"/>
                <a:ea typeface="+mn-ea"/>
                <a:cs typeface="+mn-cs"/>
              </a:rPr>
              <a:t>Review “Becoming A Good Mind Reader” Card exercise </a:t>
            </a:r>
          </a:p>
          <a:p>
            <a:pPr marL="285750" indent="-285750">
              <a:buFont typeface="Arial" panose="020B0604020202020204" pitchFamily="34" charset="0"/>
              <a:buChar char="•"/>
            </a:pPr>
            <a:r>
              <a:rPr lang="en-US" sz="1300" kern="1200" dirty="0">
                <a:solidFill>
                  <a:schemeClr val="tx1"/>
                </a:solidFill>
                <a:effectLst/>
                <a:latin typeface="+mn-lt"/>
                <a:ea typeface="+mn-ea"/>
                <a:cs typeface="+mn-cs"/>
              </a:rPr>
              <a:t>1st pair of cards (ace of spades and 7 of hearts) </a:t>
            </a:r>
          </a:p>
          <a:p>
            <a:pPr lvl="1"/>
            <a:r>
              <a:rPr lang="en-US" sz="1300" kern="1200" dirty="0">
                <a:solidFill>
                  <a:schemeClr val="tx1"/>
                </a:solidFill>
                <a:effectLst/>
                <a:latin typeface="+mn-lt"/>
                <a:ea typeface="+mn-ea"/>
                <a:cs typeface="+mn-cs"/>
              </a:rPr>
              <a:t>Ask the group to quietly to themselves guess which card you are thinking of. Afterwards, announce you were thinking of the ace of spades. </a:t>
            </a:r>
          </a:p>
          <a:p>
            <a:pPr marL="285750" indent="-285750">
              <a:buFont typeface="Arial" panose="020B0604020202020204" pitchFamily="34" charset="0"/>
              <a:buChar char="•"/>
            </a:pPr>
            <a:r>
              <a:rPr lang="en-US" sz="1300" kern="1200" dirty="0">
                <a:solidFill>
                  <a:schemeClr val="tx1"/>
                </a:solidFill>
                <a:effectLst/>
                <a:latin typeface="+mn-lt"/>
                <a:ea typeface="+mn-ea"/>
                <a:cs typeface="+mn-cs"/>
              </a:rPr>
              <a:t>2nd pair of cards (3 of diamonds and king of spades) </a:t>
            </a:r>
          </a:p>
          <a:p>
            <a:pPr lvl="1"/>
            <a:r>
              <a:rPr lang="en-US" sz="1300" kern="1200" dirty="0">
                <a:solidFill>
                  <a:schemeClr val="tx1"/>
                </a:solidFill>
                <a:effectLst/>
                <a:latin typeface="+mn-lt"/>
                <a:ea typeface="+mn-ea"/>
                <a:cs typeface="+mn-cs"/>
              </a:rPr>
              <a:t>Repeat question. Announce you were thinking of the king of spades </a:t>
            </a:r>
          </a:p>
          <a:p>
            <a:pPr marL="285750" indent="-285750">
              <a:buFont typeface="Arial" panose="020B0604020202020204" pitchFamily="34" charset="0"/>
              <a:buChar char="•"/>
            </a:pPr>
            <a:r>
              <a:rPr lang="en-US" sz="1300" kern="1200" dirty="0">
                <a:solidFill>
                  <a:schemeClr val="tx1"/>
                </a:solidFill>
                <a:effectLst/>
                <a:latin typeface="+mn-lt"/>
                <a:ea typeface="+mn-ea"/>
                <a:cs typeface="+mn-cs"/>
              </a:rPr>
              <a:t>3rd pair of cards (queen of spades and 6 of diamonds) </a:t>
            </a:r>
          </a:p>
          <a:p>
            <a:pPr lvl="1"/>
            <a:r>
              <a:rPr lang="en-US" sz="1300" kern="1200" dirty="0">
                <a:solidFill>
                  <a:schemeClr val="tx1"/>
                </a:solidFill>
                <a:effectLst/>
                <a:latin typeface="+mn-lt"/>
                <a:ea typeface="+mn-ea"/>
                <a:cs typeface="+mn-cs"/>
              </a:rPr>
              <a:t>Repeat question. Announce you were thinking of the queen of spades. </a:t>
            </a:r>
          </a:p>
          <a:p>
            <a:pPr marL="285750" indent="-285750">
              <a:buFont typeface="Arial" panose="020B0604020202020204" pitchFamily="34" charset="0"/>
              <a:buChar char="•"/>
            </a:pPr>
            <a:r>
              <a:rPr lang="en-US" sz="1300" kern="1200" dirty="0">
                <a:solidFill>
                  <a:schemeClr val="tx1"/>
                </a:solidFill>
                <a:effectLst/>
                <a:latin typeface="+mn-lt"/>
                <a:ea typeface="+mn-ea"/>
                <a:cs typeface="+mn-cs"/>
              </a:rPr>
              <a:t>4th pair of cards (8 of hearts and jack of spades) </a:t>
            </a:r>
          </a:p>
          <a:p>
            <a:pPr lvl="1"/>
            <a:r>
              <a:rPr lang="en-US" sz="1300" kern="1200" dirty="0">
                <a:solidFill>
                  <a:schemeClr val="tx1"/>
                </a:solidFill>
                <a:effectLst/>
                <a:latin typeface="+mn-lt"/>
                <a:ea typeface="+mn-ea"/>
                <a:cs typeface="+mn-cs"/>
              </a:rPr>
              <a:t>Repeat question. Announce you were thinking of the jack of spades. </a:t>
            </a:r>
          </a:p>
          <a:p>
            <a:pPr marL="285750" indent="-285750">
              <a:buFont typeface="Arial" panose="020B0604020202020204" pitchFamily="34" charset="0"/>
              <a:buChar char="•"/>
            </a:pPr>
            <a:r>
              <a:rPr lang="en-US" sz="1300" kern="1200" dirty="0">
                <a:solidFill>
                  <a:schemeClr val="tx1"/>
                </a:solidFill>
                <a:effectLst/>
                <a:latin typeface="+mn-lt"/>
                <a:ea typeface="+mn-ea"/>
                <a:cs typeface="+mn-cs"/>
              </a:rPr>
              <a:t>Review the blue rule line </a:t>
            </a:r>
          </a:p>
          <a:p>
            <a:pPr lvl="1"/>
            <a:r>
              <a:rPr lang="en-US" sz="1300" kern="1200" dirty="0">
                <a:solidFill>
                  <a:schemeClr val="tx1"/>
                </a:solidFill>
                <a:effectLst/>
                <a:latin typeface="+mn-lt"/>
                <a:ea typeface="+mn-ea"/>
                <a:cs typeface="+mn-cs"/>
              </a:rPr>
              <a:t>To help you predict which card was the correct cards, the group began to formulate some rules</a:t>
            </a:r>
          </a:p>
          <a:p>
            <a:pPr marL="285750" indent="-285750">
              <a:buFont typeface="Arial" panose="020B0604020202020204" pitchFamily="34" charset="0"/>
              <a:buChar char="•"/>
            </a:pPr>
            <a:r>
              <a:rPr lang="en-US" sz="1300" kern="1200" dirty="0">
                <a:solidFill>
                  <a:schemeClr val="tx1"/>
                </a:solidFill>
                <a:effectLst/>
                <a:latin typeface="+mn-lt"/>
                <a:ea typeface="+mn-ea"/>
                <a:cs typeface="+mn-cs"/>
              </a:rPr>
              <a:t>Ask the group for some examples of rules in this card scenario:</a:t>
            </a:r>
          </a:p>
          <a:p>
            <a:pPr lvl="2"/>
            <a:r>
              <a:rPr lang="en-US" sz="1300" kern="1200" dirty="0">
                <a:solidFill>
                  <a:schemeClr val="tx1"/>
                </a:solidFill>
                <a:effectLst/>
                <a:latin typeface="+mn-lt"/>
                <a:ea typeface="+mn-ea"/>
                <a:cs typeface="+mn-cs"/>
              </a:rPr>
              <a:t>All same suit</a:t>
            </a:r>
          </a:p>
          <a:p>
            <a:pPr lvl="2"/>
            <a:r>
              <a:rPr lang="en-US" sz="1300" kern="1200" dirty="0">
                <a:solidFill>
                  <a:schemeClr val="tx1"/>
                </a:solidFill>
                <a:effectLst/>
                <a:latin typeface="+mn-lt"/>
                <a:ea typeface="+mn-ea"/>
                <a:cs typeface="+mn-cs"/>
              </a:rPr>
              <a:t>All black cards</a:t>
            </a:r>
          </a:p>
          <a:p>
            <a:pPr lvl="2"/>
            <a:r>
              <a:rPr lang="en-US" sz="1300" kern="1200" dirty="0">
                <a:solidFill>
                  <a:schemeClr val="tx1"/>
                </a:solidFill>
                <a:effectLst/>
                <a:latin typeface="+mn-lt"/>
                <a:ea typeface="+mn-ea"/>
                <a:cs typeface="+mn-cs"/>
              </a:rPr>
              <a:t>Descending order</a:t>
            </a:r>
          </a:p>
          <a:p>
            <a:pPr lvl="2"/>
            <a:r>
              <a:rPr lang="en-US" sz="1300" kern="1200" dirty="0">
                <a:solidFill>
                  <a:schemeClr val="tx1"/>
                </a:solidFill>
                <a:effectLst/>
                <a:latin typeface="+mn-lt"/>
                <a:ea typeface="+mn-ea"/>
                <a:cs typeface="+mn-cs"/>
              </a:rPr>
              <a:t>Zig Zag pattern</a:t>
            </a:r>
          </a:p>
          <a:p>
            <a:pPr lvl="2"/>
            <a:r>
              <a:rPr lang="en-US" sz="1300" kern="1200" dirty="0">
                <a:solidFill>
                  <a:schemeClr val="tx1"/>
                </a:solidFill>
                <a:effectLst/>
                <a:latin typeface="+mn-lt"/>
                <a:ea typeface="+mn-ea"/>
                <a:cs typeface="+mn-cs"/>
              </a:rPr>
              <a:t>Highest card of the pair</a:t>
            </a:r>
          </a:p>
          <a:p>
            <a:pPr lvl="2"/>
            <a:endParaRPr lang="en-US" sz="1300" b="1" kern="1200" dirty="0">
              <a:solidFill>
                <a:schemeClr val="tx1"/>
              </a:solidFill>
              <a:effectLst/>
              <a:latin typeface="+mn-lt"/>
              <a:ea typeface="+mn-ea"/>
              <a:cs typeface="+mn-cs"/>
            </a:endParaRPr>
          </a:p>
          <a:p>
            <a:pPr lvl="0"/>
            <a:r>
              <a:rPr lang="en-US" sz="1300" b="1" kern="1200" dirty="0">
                <a:solidFill>
                  <a:schemeClr val="tx1"/>
                </a:solidFill>
                <a:effectLst/>
                <a:latin typeface="+mn-lt"/>
                <a:ea typeface="+mn-ea"/>
                <a:cs typeface="+mn-cs"/>
              </a:rPr>
              <a:t>State that as a child, we have created these perceived unwritten rules about the world around us hundreds of thousands of times in different situations. They have molded our belief systems including our own understanding of:</a:t>
            </a:r>
          </a:p>
          <a:p>
            <a:pPr lvl="1"/>
            <a:r>
              <a:rPr lang="en-US" sz="1300" b="1" kern="1200" dirty="0">
                <a:solidFill>
                  <a:schemeClr val="tx1"/>
                </a:solidFill>
                <a:effectLst/>
                <a:latin typeface="+mn-lt"/>
                <a:ea typeface="+mn-ea"/>
                <a:cs typeface="+mn-cs"/>
              </a:rPr>
              <a:t>What I must be…</a:t>
            </a:r>
          </a:p>
          <a:p>
            <a:pPr lvl="1"/>
            <a:r>
              <a:rPr lang="en-US" sz="1300" b="1" kern="1200" dirty="0">
                <a:solidFill>
                  <a:schemeClr val="tx1"/>
                </a:solidFill>
                <a:effectLst/>
                <a:latin typeface="+mn-lt"/>
                <a:ea typeface="+mn-ea"/>
                <a:cs typeface="+mn-cs"/>
              </a:rPr>
              <a:t>What women must be…</a:t>
            </a:r>
          </a:p>
          <a:p>
            <a:pPr lvl="1"/>
            <a:r>
              <a:rPr lang="en-US" sz="1300" b="1" kern="1200" dirty="0">
                <a:solidFill>
                  <a:schemeClr val="tx1"/>
                </a:solidFill>
                <a:effectLst/>
                <a:latin typeface="+mn-lt"/>
                <a:ea typeface="+mn-ea"/>
                <a:cs typeface="+mn-cs"/>
              </a:rPr>
              <a:t>What men must be…</a:t>
            </a:r>
          </a:p>
          <a:p>
            <a:pPr lvl="1"/>
            <a:r>
              <a:rPr lang="en-US" sz="1300" b="1" kern="1200" dirty="0">
                <a:solidFill>
                  <a:schemeClr val="tx1"/>
                </a:solidFill>
                <a:effectLst/>
                <a:latin typeface="+mn-lt"/>
                <a:ea typeface="+mn-ea"/>
                <a:cs typeface="+mn-cs"/>
              </a:rPr>
              <a:t>What the world must be…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58</a:t>
            </a:fld>
            <a:endParaRPr lang="en-CA" dirty="0"/>
          </a:p>
        </p:txBody>
      </p:sp>
      <p:sp>
        <p:nvSpPr>
          <p:cNvPr id="5" name="Footer Placeholder 4">
            <a:extLst>
              <a:ext uri="{FF2B5EF4-FFF2-40B4-BE49-F238E27FC236}">
                <a16:creationId xmlns:a16="http://schemas.microsoft.com/office/drawing/2014/main" id="{DA50A0F9-6201-4647-934E-7AC2D26A613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3053762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a:t>
            </a:r>
          </a:p>
          <a:p>
            <a:endParaRPr lang="en-US" b="1" dirty="0"/>
          </a:p>
          <a:p>
            <a:r>
              <a:rPr lang="en-US" b="1" dirty="0"/>
              <a:t>Read slide</a:t>
            </a:r>
          </a:p>
          <a:p>
            <a:endParaRPr lang="en-US" dirty="0"/>
          </a:p>
          <a:p>
            <a:pPr lvl="0"/>
            <a:r>
              <a:rPr lang="en-US" sz="1200" kern="1200" dirty="0">
                <a:solidFill>
                  <a:schemeClr val="tx1"/>
                </a:solidFill>
                <a:effectLst/>
                <a:latin typeface="+mn-lt"/>
                <a:ea typeface="+mn-ea"/>
                <a:cs typeface="+mn-cs"/>
              </a:rPr>
              <a:t>Recognize that birth order has a huge influence on our illogical beliefs/ rules/ filters along with the likes of parenting style and heredity.</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59</a:t>
            </a:fld>
            <a:endParaRPr lang="en-CA" dirty="0"/>
          </a:p>
        </p:txBody>
      </p:sp>
      <p:sp>
        <p:nvSpPr>
          <p:cNvPr id="5" name="Footer Placeholder 4">
            <a:extLst>
              <a:ext uri="{FF2B5EF4-FFF2-40B4-BE49-F238E27FC236}">
                <a16:creationId xmlns:a16="http://schemas.microsoft.com/office/drawing/2014/main" id="{0C419AF0-858A-4FBC-AC13-6DAB9F25D8EA}"/>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423805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a:t>
            </a:r>
          </a:p>
          <a:p>
            <a:endParaRPr lang="en-US" dirty="0"/>
          </a:p>
          <a:p>
            <a:r>
              <a:rPr lang="en-US" b="1" dirty="0"/>
              <a:t>Read Slide</a:t>
            </a:r>
          </a:p>
          <a:p>
            <a:endParaRPr lang="en-US" b="1" dirty="0"/>
          </a:p>
          <a:p>
            <a:pPr algn="l"/>
            <a:r>
              <a:rPr lang="en-CA" sz="1100" dirty="0"/>
              <a:t>*</a:t>
            </a:r>
            <a:r>
              <a:rPr lang="en-CA" dirty="0"/>
              <a:t>Reference Hamlin, T. -- Autism and The Stress Effect (The Centre for Discovery)</a:t>
            </a:r>
          </a:p>
          <a:p>
            <a:pPr algn="l"/>
            <a:endParaRPr lang="en-CA" sz="800" b="1" dirty="0"/>
          </a:p>
          <a:p>
            <a:endParaRPr lang="en-US" b="1"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6</a:t>
            </a:fld>
            <a:endParaRPr lang="en-CA" dirty="0"/>
          </a:p>
        </p:txBody>
      </p:sp>
      <p:sp>
        <p:nvSpPr>
          <p:cNvPr id="5" name="Footer Placeholder 4">
            <a:extLst>
              <a:ext uri="{FF2B5EF4-FFF2-40B4-BE49-F238E27FC236}">
                <a16:creationId xmlns:a16="http://schemas.microsoft.com/office/drawing/2014/main" id="{C2692F10-2204-4B66-88A8-877FA7146B0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564518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625" y="4422533"/>
            <a:ext cx="5617850" cy="4188937"/>
          </a:xfrm>
        </p:spPr>
        <p:txBody>
          <a:bodyPr/>
          <a:lstStyle/>
          <a:p>
            <a:r>
              <a:rPr lang="en-US" b="1" dirty="0"/>
              <a:t>5 minutes</a:t>
            </a:r>
          </a:p>
          <a:p>
            <a:endParaRPr lang="en-US" b="1" dirty="0"/>
          </a:p>
          <a:p>
            <a:pPr lvl="0"/>
            <a:r>
              <a:rPr lang="en-US" sz="1200" b="1" kern="1200" dirty="0">
                <a:solidFill>
                  <a:schemeClr val="tx1"/>
                </a:solidFill>
                <a:effectLst/>
                <a:latin typeface="+mn-lt"/>
                <a:ea typeface="+mn-ea"/>
                <a:cs typeface="+mn-cs"/>
              </a:rPr>
              <a:t>Rabbit or Duck Activity </a:t>
            </a:r>
            <a:endParaRPr lang="en-US" sz="1800" b="1"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Divide the group into pairs.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Have them number themselves as 1 or 2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Have both partners close their eyes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Ask for partner 1 to open their eyes and look at the screen with picture of rabbit displayed.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Have them close their eyes.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Ask for partner 2 to open their eyes and look at the screen with picture of duck displayed.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Have them close their eyes.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Have both partners open their eyes and look at displayed picture on screen and describe to one another what animal they see. </a:t>
            </a:r>
            <a:endParaRPr lang="en-US" sz="1800" dirty="0"/>
          </a:p>
          <a:p>
            <a:endParaRPr lang="en-US" kern="1200" dirty="0">
              <a:solidFill>
                <a:schemeClr val="tx1"/>
              </a:solidFill>
              <a:effectLst/>
              <a:latin typeface="+mn-lt"/>
              <a:ea typeface="+mn-ea"/>
              <a:cs typeface="+mn-cs"/>
            </a:endParaRPr>
          </a:p>
          <a:p>
            <a:r>
              <a:rPr lang="en-US" b="1" kern="1200" dirty="0">
                <a:solidFill>
                  <a:schemeClr val="tx1"/>
                </a:solidFill>
                <a:effectLst/>
                <a:latin typeface="+mn-lt"/>
                <a:ea typeface="+mn-ea"/>
                <a:cs typeface="+mn-cs"/>
              </a:rPr>
              <a:t>What you were primed to see before (either a rabbit or a duck) would influence what you saw afterwards (either a rabbit or a duck) </a:t>
            </a:r>
            <a:endParaRPr lang="en-US" sz="18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60</a:t>
            </a:fld>
            <a:endParaRPr lang="en-CA" dirty="0"/>
          </a:p>
        </p:txBody>
      </p:sp>
      <p:sp>
        <p:nvSpPr>
          <p:cNvPr id="5" name="Footer Placeholder 4">
            <a:extLst>
              <a:ext uri="{FF2B5EF4-FFF2-40B4-BE49-F238E27FC236}">
                <a16:creationId xmlns:a16="http://schemas.microsoft.com/office/drawing/2014/main" id="{F582348F-3938-4C1B-9203-5B6800FB818A}"/>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86619014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61</a:t>
            </a:fld>
            <a:endParaRPr lang="en-CA" dirty="0"/>
          </a:p>
        </p:txBody>
      </p:sp>
      <p:sp>
        <p:nvSpPr>
          <p:cNvPr id="5" name="Footer Placeholder 4">
            <a:extLst>
              <a:ext uri="{FF2B5EF4-FFF2-40B4-BE49-F238E27FC236}">
                <a16:creationId xmlns:a16="http://schemas.microsoft.com/office/drawing/2014/main" id="{3167224B-AAEA-415B-A891-9970A758925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99707143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62</a:t>
            </a:fld>
            <a:endParaRPr lang="en-CA" dirty="0"/>
          </a:p>
        </p:txBody>
      </p:sp>
      <p:sp>
        <p:nvSpPr>
          <p:cNvPr id="5" name="Footer Placeholder 4">
            <a:extLst>
              <a:ext uri="{FF2B5EF4-FFF2-40B4-BE49-F238E27FC236}">
                <a16:creationId xmlns:a16="http://schemas.microsoft.com/office/drawing/2014/main" id="{19FB6F6C-AFD3-4036-AACD-EA6AF9971B71}"/>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96185297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63</a:t>
            </a:fld>
            <a:endParaRPr lang="en-CA" dirty="0"/>
          </a:p>
        </p:txBody>
      </p:sp>
      <p:sp>
        <p:nvSpPr>
          <p:cNvPr id="5" name="Footer Placeholder 4">
            <a:extLst>
              <a:ext uri="{FF2B5EF4-FFF2-40B4-BE49-F238E27FC236}">
                <a16:creationId xmlns:a16="http://schemas.microsoft.com/office/drawing/2014/main" id="{CE213955-3B6C-42BB-BBD5-D68974C4DC65}"/>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5075120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64</a:t>
            </a:fld>
            <a:endParaRPr lang="en-CA" dirty="0"/>
          </a:p>
        </p:txBody>
      </p:sp>
      <p:sp>
        <p:nvSpPr>
          <p:cNvPr id="5" name="Footer Placeholder 4">
            <a:extLst>
              <a:ext uri="{FF2B5EF4-FFF2-40B4-BE49-F238E27FC236}">
                <a16:creationId xmlns:a16="http://schemas.microsoft.com/office/drawing/2014/main" id="{2A184CC1-E4AC-4E6F-9AAF-0059EF18557F}"/>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87856402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dirty="0"/>
          </a:p>
          <a:p>
            <a:pPr lvl="0"/>
            <a:r>
              <a:rPr lang="en-US" sz="1200" kern="1200" dirty="0">
                <a:solidFill>
                  <a:schemeClr val="tx1"/>
                </a:solidFill>
                <a:effectLst/>
                <a:latin typeface="+mn-lt"/>
                <a:ea typeface="+mn-ea"/>
                <a:cs typeface="+mn-cs"/>
              </a:rPr>
              <a:t>Review Priming of $90 bottle of wine over $10 </a:t>
            </a:r>
            <a:endParaRPr lang="en-US" sz="18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Under MRI, your brain would light up more in the pleasure regions if you tasted what you believed was a $90 bottle vs. $10…and yet both samples were from the $10 bottle </a:t>
            </a:r>
            <a:endParaRPr lang="en-US" sz="18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86FE9D4-78C8-43A0-BD41-021821486FD7}" type="slidenum">
              <a:rPr lang="en-CA" smtClean="0"/>
              <a:pPr/>
              <a:t>65</a:t>
            </a:fld>
            <a:endParaRPr lang="en-CA" dirty="0"/>
          </a:p>
        </p:txBody>
      </p:sp>
      <p:sp>
        <p:nvSpPr>
          <p:cNvPr id="5" name="Footer Placeholder 4">
            <a:extLst>
              <a:ext uri="{FF2B5EF4-FFF2-40B4-BE49-F238E27FC236}">
                <a16:creationId xmlns:a16="http://schemas.microsoft.com/office/drawing/2014/main" id="{C4949D81-152A-4DF0-82CF-18ED6901654D}"/>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48311640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Read slide</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with group that PFP is our semiconscious selves that drives the show of how we connect with the world around us. </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PFP is so deeply rooted and it isn’t until we can identify and recognize its gripping power that we can begin to unpack “the human predicament” to become most conscious therefore providing most optimal supports to others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66</a:t>
            </a:fld>
            <a:endParaRPr lang="en-CA" dirty="0"/>
          </a:p>
        </p:txBody>
      </p:sp>
      <p:sp>
        <p:nvSpPr>
          <p:cNvPr id="5" name="Footer Placeholder 4">
            <a:extLst>
              <a:ext uri="{FF2B5EF4-FFF2-40B4-BE49-F238E27FC236}">
                <a16:creationId xmlns:a16="http://schemas.microsoft.com/office/drawing/2014/main" id="{C723C8EC-605B-47F2-B7DE-1545DA836E2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52780683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t>3 minutes</a:t>
            </a:r>
          </a:p>
          <a:p>
            <a:pPr lvl="0"/>
            <a:endParaRPr lang="en-US" b="1" dirty="0"/>
          </a:p>
          <a:p>
            <a:pPr lvl="0"/>
            <a:r>
              <a:rPr lang="en-US" b="1" dirty="0"/>
              <a:t>Review hypodermic needle example </a:t>
            </a:r>
            <a:endParaRPr lang="en-US" sz="1800" b="1" dirty="0"/>
          </a:p>
          <a:p>
            <a:pPr marL="628650" lvl="1" indent="-171450">
              <a:buFont typeface="Arial" panose="020B0604020202020204" pitchFamily="34" charset="0"/>
              <a:buChar char="•"/>
            </a:pPr>
            <a:r>
              <a:rPr lang="en-US" dirty="0"/>
              <a:t>If we identify with the hand that is stuck with a hypodermic needle, (e.g. skin </a:t>
            </a:r>
            <a:r>
              <a:rPr lang="en-US" dirty="0" err="1"/>
              <a:t>colour</a:t>
            </a:r>
            <a:r>
              <a:rPr lang="en-US" dirty="0"/>
              <a:t>, religion, gender), the parts of our brain that house empathy would light up far more brightly (as seen under MRI) than if we saw a hand that was stuck with a needle with whom we did not identify. </a:t>
            </a:r>
            <a:endParaRPr lang="en-US" sz="1800" dirty="0"/>
          </a:p>
          <a:p>
            <a:pPr marL="628650" lvl="1" indent="-171450">
              <a:buFont typeface="Arial" panose="020B0604020202020204" pitchFamily="34" charset="0"/>
              <a:buChar char="•"/>
            </a:pPr>
            <a:r>
              <a:rPr lang="en-US" dirty="0"/>
              <a:t>Our brains are programmed to connect with “our herd”/ the “in group” and that different/ “the out group” is dangerous.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67</a:t>
            </a:fld>
            <a:endParaRPr lang="en-CA" dirty="0"/>
          </a:p>
        </p:txBody>
      </p:sp>
      <p:sp>
        <p:nvSpPr>
          <p:cNvPr id="5" name="Footer Placeholder 4">
            <a:extLst>
              <a:ext uri="{FF2B5EF4-FFF2-40B4-BE49-F238E27FC236}">
                <a16:creationId xmlns:a16="http://schemas.microsoft.com/office/drawing/2014/main" id="{9E7663E3-5F75-4A84-BD65-2F761C35AB80}"/>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51505462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b="1" dirty="0"/>
              <a:t>2 minutes</a:t>
            </a:r>
          </a:p>
          <a:p>
            <a:pPr>
              <a:defRPr/>
            </a:pPr>
            <a:endParaRPr lang="en-CA" b="1" dirty="0"/>
          </a:p>
          <a:p>
            <a:pPr>
              <a:defRPr/>
            </a:pPr>
            <a:r>
              <a:rPr lang="en-CA" b="1" dirty="0"/>
              <a:t>Review that the brain is wired to devalue/exclude others who it perceives to be different.  In the old days, in the jungle, ‘different was dangerous’ so the brain evolved to reward taking care of our ‘in- group’ not other’s i.e. the ‘out-group’.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68</a:t>
            </a:fld>
            <a:endParaRPr lang="en-CA" dirty="0"/>
          </a:p>
        </p:txBody>
      </p:sp>
      <p:sp>
        <p:nvSpPr>
          <p:cNvPr id="5" name="Footer Placeholder 4">
            <a:extLst>
              <a:ext uri="{FF2B5EF4-FFF2-40B4-BE49-F238E27FC236}">
                <a16:creationId xmlns:a16="http://schemas.microsoft.com/office/drawing/2014/main" id="{B337FD2C-A2F5-467C-A50E-3191E503C517}"/>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1680001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6 minutes</a:t>
            </a:r>
          </a:p>
          <a:p>
            <a:endParaRPr lang="en-US" b="1" dirty="0"/>
          </a:p>
          <a:p>
            <a:pPr lvl="0"/>
            <a:r>
              <a:rPr lang="en-US" sz="1200" b="1" kern="1200" dirty="0">
                <a:solidFill>
                  <a:schemeClr val="tx1"/>
                </a:solidFill>
                <a:effectLst/>
                <a:latin typeface="+mn-lt"/>
                <a:ea typeface="+mn-ea"/>
                <a:cs typeface="+mn-cs"/>
              </a:rPr>
              <a:t>Inattentional Blindness </a:t>
            </a:r>
            <a:endParaRPr lang="en-US" sz="1800" b="1" kern="1200" dirty="0">
              <a:solidFill>
                <a:schemeClr val="tx1"/>
              </a:solidFill>
              <a:effectLst/>
              <a:latin typeface="+mn-lt"/>
              <a:ea typeface="+mn-ea"/>
              <a:cs typeface="+mn-cs"/>
            </a:endParaRPr>
          </a:p>
          <a:p>
            <a:pPr lvl="1"/>
            <a:r>
              <a:rPr lang="en-US" kern="1200" dirty="0">
                <a:solidFill>
                  <a:schemeClr val="tx1"/>
                </a:solidFill>
                <a:effectLst/>
                <a:latin typeface="+mn-lt"/>
                <a:ea typeface="+mn-ea"/>
                <a:cs typeface="+mn-cs"/>
              </a:rPr>
              <a:t>Show the Monkey Business Illusion video that speaks to inattentional blindness and the 60 bits of finite data processing energy.</a:t>
            </a:r>
          </a:p>
          <a:p>
            <a:endParaRPr lang="en-US" dirty="0"/>
          </a:p>
          <a:p>
            <a:r>
              <a:rPr lang="en-US" kern="1200" dirty="0">
                <a:solidFill>
                  <a:schemeClr val="tx1"/>
                </a:solidFill>
                <a:effectLst/>
                <a:latin typeface="+mn-lt"/>
                <a:ea typeface="+mn-ea"/>
                <a:cs typeface="+mn-cs"/>
              </a:rPr>
              <a:t>We often as supporters miss the </a:t>
            </a:r>
            <a:r>
              <a:rPr lang="en-US" dirty="0"/>
              <a:t>seemingly insignificant changes that can manifest as an antecedent to an increase in anxiety.</a:t>
            </a:r>
          </a:p>
          <a:p>
            <a:endParaRPr lang="en-US" kern="1200" dirty="0">
              <a:solidFill>
                <a:schemeClr val="tx1"/>
              </a:solidFill>
              <a:effectLst/>
              <a:latin typeface="+mn-lt"/>
              <a:ea typeface="+mn-ea"/>
              <a:cs typeface="+mn-cs"/>
            </a:endParaRPr>
          </a:p>
          <a:p>
            <a:r>
              <a:rPr lang="en-US" b="1" dirty="0"/>
              <a:t>Subtle is significant!</a:t>
            </a:r>
            <a:endParaRPr lang="en-US"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69</a:t>
            </a:fld>
            <a:endParaRPr lang="en-CA" dirty="0"/>
          </a:p>
        </p:txBody>
      </p:sp>
      <p:sp>
        <p:nvSpPr>
          <p:cNvPr id="5" name="Footer Placeholder 4">
            <a:extLst>
              <a:ext uri="{FF2B5EF4-FFF2-40B4-BE49-F238E27FC236}">
                <a16:creationId xmlns:a16="http://schemas.microsoft.com/office/drawing/2014/main" id="{68EE8F47-41A7-4A82-905A-C77F088421C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847607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algn="just"/>
            <a:r>
              <a:rPr lang="en-CA" sz="1200" b="1" dirty="0"/>
              <a:t>3 minutes</a:t>
            </a:r>
          </a:p>
          <a:p>
            <a:pPr marL="514350" indent="-514350" algn="just"/>
            <a:endParaRPr lang="en-CA" sz="1200" b="0" dirty="0"/>
          </a:p>
          <a:p>
            <a:pPr marL="514350" indent="-514350" algn="just"/>
            <a:r>
              <a:rPr lang="en-CA" sz="1200" b="1" dirty="0"/>
              <a:t>Anxiety and Pain </a:t>
            </a:r>
            <a:r>
              <a:rPr lang="en-CA" sz="1200" b="1" dirty="0">
                <a:latin typeface="+mn-lt"/>
              </a:rPr>
              <a:t>→ Aggression → Calm</a:t>
            </a:r>
            <a:endParaRPr lang="en-CA" sz="1200" b="1" dirty="0"/>
          </a:p>
          <a:p>
            <a:pPr marL="514350" indent="-514350" algn="just"/>
            <a:endParaRPr lang="en-CA" sz="1200" dirty="0"/>
          </a:p>
          <a:p>
            <a:pPr marL="514350" indent="-514350" algn="just">
              <a:buFont typeface="Arial" pitchFamily="34" charset="0"/>
              <a:buChar char="•"/>
            </a:pPr>
            <a:r>
              <a:rPr lang="en-CA" sz="1200" dirty="0"/>
              <a:t>Unmet regulation needs result in physical and emotional pain e.g. anxiety and stress.</a:t>
            </a:r>
          </a:p>
          <a:p>
            <a:pPr marL="514350" indent="-514350" algn="just">
              <a:buFont typeface="Arial" pitchFamily="34" charset="0"/>
              <a:buChar char="•"/>
            </a:pPr>
            <a:endParaRPr lang="en-CA" sz="1200" dirty="0"/>
          </a:p>
          <a:p>
            <a:pPr marL="514350" indent="-514350" algn="just">
              <a:buFont typeface="Arial" pitchFamily="34" charset="0"/>
              <a:buChar char="•"/>
            </a:pPr>
            <a:r>
              <a:rPr lang="en-CA" sz="1200" dirty="0"/>
              <a:t>This often results in cycles of increased frequency and intensity of chronic and acute self injury and aggressions.</a:t>
            </a:r>
          </a:p>
          <a:p>
            <a:pPr marL="514350" indent="-514350" algn="just"/>
            <a:endParaRPr lang="en-CA" sz="1200" dirty="0"/>
          </a:p>
          <a:p>
            <a:pPr marL="514350" indent="-514350" algn="just">
              <a:buFont typeface="Arial" pitchFamily="34" charset="0"/>
              <a:buChar char="•"/>
            </a:pPr>
            <a:r>
              <a:rPr lang="en-CA" sz="1200" dirty="0"/>
              <a:t> This is very often because the behaviours reduce the person’s feelings of anxiety.</a:t>
            </a:r>
          </a:p>
          <a:p>
            <a:pPr marL="514350" indent="-514350" algn="just"/>
            <a:endParaRPr lang="en-CA" sz="1200" dirty="0"/>
          </a:p>
          <a:p>
            <a:pPr marL="514350" indent="-514350" algn="just">
              <a:buFont typeface="Arial" pitchFamily="34" charset="0"/>
              <a:buChar char="•"/>
            </a:pPr>
            <a:r>
              <a:rPr lang="en-CA" sz="1200" dirty="0"/>
              <a:t>This eventually results in temporary calm. </a:t>
            </a:r>
          </a:p>
          <a:p>
            <a:pPr marL="514350" indent="-514350" algn="just">
              <a:buFont typeface="Arial" pitchFamily="34" charset="0"/>
              <a:buChar char="•"/>
            </a:pPr>
            <a:endParaRPr lang="en-CA" sz="1200" b="1" dirty="0">
              <a:solidFill>
                <a:srgbClr val="797805"/>
              </a:solidFill>
            </a:endParaRPr>
          </a:p>
          <a:p>
            <a:pPr marL="514350" indent="-514350" algn="just">
              <a:buFont typeface="Arial" pitchFamily="34" charset="0"/>
              <a:buChar char="•"/>
            </a:pPr>
            <a:r>
              <a:rPr lang="en-CA" sz="1200" b="1" dirty="0">
                <a:solidFill>
                  <a:srgbClr val="797805"/>
                </a:solidFill>
              </a:rPr>
              <a:t>Anger is the body’s PRN for when it feels anxious.</a:t>
            </a:r>
          </a:p>
          <a:p>
            <a:pPr marL="514350" indent="-514350" algn="just">
              <a:buFont typeface="Arial" pitchFamily="34" charset="0"/>
              <a:buChar char="•"/>
            </a:pPr>
            <a:endParaRPr lang="en-CA" sz="1200" b="1" dirty="0">
              <a:solidFill>
                <a:srgbClr val="797805"/>
              </a:solidFill>
            </a:endParaRPr>
          </a:p>
          <a:p>
            <a:pPr marL="514350" indent="-514350" algn="just">
              <a:buFont typeface="Arial" pitchFamily="34" charset="0"/>
              <a:buChar char="•"/>
            </a:pPr>
            <a:r>
              <a:rPr lang="en-CA" sz="1200" b="1" dirty="0">
                <a:solidFill>
                  <a:srgbClr val="797805"/>
                </a:solidFill>
              </a:rPr>
              <a:t>Whenever you see someone who is angry, always remind yourself to look upstream at what is causing someone to feel unsafe, anxious or discouraged.</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7</a:t>
            </a:fld>
            <a:endParaRPr lang="en-CA" dirty="0"/>
          </a:p>
        </p:txBody>
      </p:sp>
      <p:sp>
        <p:nvSpPr>
          <p:cNvPr id="5" name="Footer Placeholder 4">
            <a:extLst>
              <a:ext uri="{FF2B5EF4-FFF2-40B4-BE49-F238E27FC236}">
                <a16:creationId xmlns:a16="http://schemas.microsoft.com/office/drawing/2014/main" id="{B458494A-5970-4029-A5E1-60E824B61990}"/>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37092180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2 minutes</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Focus and Concentration </a:t>
            </a:r>
            <a:endParaRPr lang="en-US" sz="1800" b="1"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Remind the group that the people we support most often process information much more slowly than neurotypical people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Review that focus and concentration makes our brain feel safe.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Electronic communications are destroying our ability to focus and concentrate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1" kern="1200" dirty="0">
                <a:solidFill>
                  <a:schemeClr val="tx1"/>
                </a:solidFill>
                <a:effectLst/>
                <a:latin typeface="+mn-lt"/>
                <a:ea typeface="+mn-ea"/>
                <a:cs typeface="+mn-cs"/>
              </a:rPr>
              <a:t>Learning new information like best practices of CCS thoroughly requires slow, systematic repetition…which is contrary to how the brain is being trained with the quick electronic and social media addictions. </a:t>
            </a:r>
            <a:endParaRPr lang="en-US" sz="18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70</a:t>
            </a:fld>
            <a:endParaRPr lang="en-CA" dirty="0"/>
          </a:p>
        </p:txBody>
      </p:sp>
      <p:sp>
        <p:nvSpPr>
          <p:cNvPr id="5" name="Footer Placeholder 4">
            <a:extLst>
              <a:ext uri="{FF2B5EF4-FFF2-40B4-BE49-F238E27FC236}">
                <a16:creationId xmlns:a16="http://schemas.microsoft.com/office/drawing/2014/main" id="{89A72516-0240-4301-ADA6-EF7CCB5D5E27}"/>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4392298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625" y="4423250"/>
            <a:ext cx="5617850" cy="4188937"/>
          </a:xfrm>
        </p:spPr>
        <p:txBody>
          <a:bodyPr/>
          <a:lstStyle/>
          <a:p>
            <a:r>
              <a:rPr lang="en-US" b="1" dirty="0"/>
              <a:t>3 minutes</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Review Checkboard Experiment as outlined on CCS Textbook pg. 299. </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that your PFP Brain is primed to think that the checkerboard should be complete so it, (not you) replaces the blank space with the pattern.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does this without your knowledge or consent.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State that much of how we see the world is filled in for us subjectively and our PFP prevents us from seeing the world objectively.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71</a:t>
            </a:fld>
            <a:endParaRPr lang="en-CA" dirty="0"/>
          </a:p>
        </p:txBody>
      </p:sp>
      <p:sp>
        <p:nvSpPr>
          <p:cNvPr id="5" name="Footer Placeholder 4">
            <a:extLst>
              <a:ext uri="{FF2B5EF4-FFF2-40B4-BE49-F238E27FC236}">
                <a16:creationId xmlns:a16="http://schemas.microsoft.com/office/drawing/2014/main" id="{F6CACED6-45D5-4E1B-B573-0047B98FEAC6}"/>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87287471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a:t>
            </a:r>
          </a:p>
          <a:p>
            <a:endParaRPr lang="en-US" b="1" dirty="0"/>
          </a:p>
          <a:p>
            <a:r>
              <a:rPr lang="en-US" b="1" dirty="0"/>
              <a:t>Read slide</a:t>
            </a:r>
          </a:p>
        </p:txBody>
      </p:sp>
      <p:sp>
        <p:nvSpPr>
          <p:cNvPr id="4" name="Slide Number Placeholder 3"/>
          <p:cNvSpPr>
            <a:spLocks noGrp="1"/>
          </p:cNvSpPr>
          <p:nvPr>
            <p:ph type="sldNum" sz="quarter" idx="5"/>
          </p:nvPr>
        </p:nvSpPr>
        <p:spPr/>
        <p:txBody>
          <a:bodyPr/>
          <a:lstStyle/>
          <a:p>
            <a:fld id="{D86FE9D4-78C8-43A0-BD41-021821486FD7}" type="slidenum">
              <a:rPr lang="en-CA" smtClean="0"/>
              <a:pPr/>
              <a:t>72</a:t>
            </a:fld>
            <a:endParaRPr lang="en-CA" dirty="0"/>
          </a:p>
        </p:txBody>
      </p:sp>
      <p:sp>
        <p:nvSpPr>
          <p:cNvPr id="5" name="Footer Placeholder 4">
            <a:extLst>
              <a:ext uri="{FF2B5EF4-FFF2-40B4-BE49-F238E27FC236}">
                <a16:creationId xmlns:a16="http://schemas.microsoft.com/office/drawing/2014/main" id="{DE553907-2014-464F-973F-F2E1D70C534A}"/>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56299905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73</a:t>
            </a:fld>
            <a:endParaRPr lang="en-CA" dirty="0"/>
          </a:p>
        </p:txBody>
      </p:sp>
      <p:sp>
        <p:nvSpPr>
          <p:cNvPr id="5" name="Footer Placeholder 4">
            <a:extLst>
              <a:ext uri="{FF2B5EF4-FFF2-40B4-BE49-F238E27FC236}">
                <a16:creationId xmlns:a16="http://schemas.microsoft.com/office/drawing/2014/main" id="{5F09A81B-A358-422F-9E70-5AB656E675F5}"/>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7676285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Allow for quick discussion</a:t>
            </a:r>
          </a:p>
        </p:txBody>
      </p:sp>
      <p:sp>
        <p:nvSpPr>
          <p:cNvPr id="4" name="Slide Number Placeholder 3"/>
          <p:cNvSpPr>
            <a:spLocks noGrp="1"/>
          </p:cNvSpPr>
          <p:nvPr>
            <p:ph type="sldNum" sz="quarter" idx="5"/>
          </p:nvPr>
        </p:nvSpPr>
        <p:spPr/>
        <p:txBody>
          <a:bodyPr/>
          <a:lstStyle/>
          <a:p>
            <a:fld id="{D86FE9D4-78C8-43A0-BD41-021821486FD7}" type="slidenum">
              <a:rPr lang="en-CA" smtClean="0"/>
              <a:pPr/>
              <a:t>74</a:t>
            </a:fld>
            <a:endParaRPr lang="en-CA" dirty="0"/>
          </a:p>
        </p:txBody>
      </p:sp>
      <p:sp>
        <p:nvSpPr>
          <p:cNvPr id="5" name="Footer Placeholder 4">
            <a:extLst>
              <a:ext uri="{FF2B5EF4-FFF2-40B4-BE49-F238E27FC236}">
                <a16:creationId xmlns:a16="http://schemas.microsoft.com/office/drawing/2014/main" id="{B89CAEE2-E661-455B-A21C-AE65D0EC27E8}"/>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27704451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Title Slide</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75</a:t>
            </a:fld>
            <a:endParaRPr lang="en-CA" dirty="0"/>
          </a:p>
        </p:txBody>
      </p:sp>
      <p:sp>
        <p:nvSpPr>
          <p:cNvPr id="5" name="Footer Placeholder 4">
            <a:extLst>
              <a:ext uri="{FF2B5EF4-FFF2-40B4-BE49-F238E27FC236}">
                <a16:creationId xmlns:a16="http://schemas.microsoft.com/office/drawing/2014/main" id="{C89DD363-9EEA-43C9-BE48-C856B83E26C1}"/>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68774735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State that now that we’ve identified the human predicament of PFP, we can break out of it…and the good news is that it is an inside job of becoming more mindful/ conscious. </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76</a:t>
            </a:fld>
            <a:endParaRPr lang="en-CA" dirty="0"/>
          </a:p>
        </p:txBody>
      </p:sp>
      <p:sp>
        <p:nvSpPr>
          <p:cNvPr id="5" name="Footer Placeholder 4">
            <a:extLst>
              <a:ext uri="{FF2B5EF4-FFF2-40B4-BE49-F238E27FC236}">
                <a16:creationId xmlns:a16="http://schemas.microsoft.com/office/drawing/2014/main" id="{9DBB03E0-B070-4911-BFBE-A27FD5BE5B02}"/>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71792666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slide</a:t>
            </a:r>
          </a:p>
        </p:txBody>
      </p:sp>
      <p:sp>
        <p:nvSpPr>
          <p:cNvPr id="4" name="Slide Number Placeholder 3"/>
          <p:cNvSpPr>
            <a:spLocks noGrp="1"/>
          </p:cNvSpPr>
          <p:nvPr>
            <p:ph type="sldNum" sz="quarter" idx="10"/>
          </p:nvPr>
        </p:nvSpPr>
        <p:spPr/>
        <p:txBody>
          <a:bodyPr/>
          <a:lstStyle/>
          <a:p>
            <a:fld id="{D86FE9D4-78C8-43A0-BD41-021821486FD7}" type="slidenum">
              <a:rPr lang="en-CA" smtClean="0"/>
              <a:pPr/>
              <a:t>77</a:t>
            </a:fld>
            <a:endParaRPr lang="en-CA" dirty="0"/>
          </a:p>
        </p:txBody>
      </p:sp>
      <p:sp>
        <p:nvSpPr>
          <p:cNvPr id="5" name="Footer Placeholder 4">
            <a:extLst>
              <a:ext uri="{FF2B5EF4-FFF2-40B4-BE49-F238E27FC236}">
                <a16:creationId xmlns:a16="http://schemas.microsoft.com/office/drawing/2014/main" id="{086CB11E-B48D-411D-9CF7-DCA7D077180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25242327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Slide Title</a:t>
            </a:r>
          </a:p>
        </p:txBody>
      </p:sp>
      <p:sp>
        <p:nvSpPr>
          <p:cNvPr id="4" name="Slide Number Placeholder 3"/>
          <p:cNvSpPr>
            <a:spLocks noGrp="1"/>
          </p:cNvSpPr>
          <p:nvPr>
            <p:ph type="sldNum" sz="quarter" idx="5"/>
          </p:nvPr>
        </p:nvSpPr>
        <p:spPr/>
        <p:txBody>
          <a:bodyPr/>
          <a:lstStyle/>
          <a:p>
            <a:fld id="{D86FE9D4-78C8-43A0-BD41-021821486FD7}" type="slidenum">
              <a:rPr lang="en-CA" smtClean="0"/>
              <a:pPr/>
              <a:t>78</a:t>
            </a:fld>
            <a:endParaRPr lang="en-CA" dirty="0"/>
          </a:p>
        </p:txBody>
      </p:sp>
      <p:sp>
        <p:nvSpPr>
          <p:cNvPr id="5" name="Footer Placeholder 4">
            <a:extLst>
              <a:ext uri="{FF2B5EF4-FFF2-40B4-BE49-F238E27FC236}">
                <a16:creationId xmlns:a16="http://schemas.microsoft.com/office/drawing/2014/main" id="{D2D168E5-0E13-405E-AE32-04B317298845}"/>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42222577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79</a:t>
            </a:fld>
            <a:endParaRPr lang="en-CA" dirty="0"/>
          </a:p>
        </p:txBody>
      </p:sp>
      <p:sp>
        <p:nvSpPr>
          <p:cNvPr id="5" name="Footer Placeholder 4">
            <a:extLst>
              <a:ext uri="{FF2B5EF4-FFF2-40B4-BE49-F238E27FC236}">
                <a16:creationId xmlns:a16="http://schemas.microsoft.com/office/drawing/2014/main" id="{3A9190E4-52CB-4E4E-A76A-90C23098275A}"/>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647462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Review Title Slide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8</a:t>
            </a:fld>
            <a:endParaRPr lang="en-CA" dirty="0"/>
          </a:p>
        </p:txBody>
      </p:sp>
      <p:sp>
        <p:nvSpPr>
          <p:cNvPr id="5" name="Footer Placeholder 4">
            <a:extLst>
              <a:ext uri="{FF2B5EF4-FFF2-40B4-BE49-F238E27FC236}">
                <a16:creationId xmlns:a16="http://schemas.microsoft.com/office/drawing/2014/main" id="{3456081C-90C0-4A59-B92B-B9A9F8C8C76D}"/>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91279133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Show Slide</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80</a:t>
            </a:fld>
            <a:endParaRPr lang="en-CA" dirty="0"/>
          </a:p>
        </p:txBody>
      </p:sp>
      <p:sp>
        <p:nvSpPr>
          <p:cNvPr id="5" name="Footer Placeholder 4">
            <a:extLst>
              <a:ext uri="{FF2B5EF4-FFF2-40B4-BE49-F238E27FC236}">
                <a16:creationId xmlns:a16="http://schemas.microsoft.com/office/drawing/2014/main" id="{71F89018-A343-47F9-8702-C933174B0B42}"/>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3596724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81</a:t>
            </a:fld>
            <a:endParaRPr lang="en-CA" dirty="0"/>
          </a:p>
        </p:txBody>
      </p:sp>
      <p:sp>
        <p:nvSpPr>
          <p:cNvPr id="5" name="Footer Placeholder 4">
            <a:extLst>
              <a:ext uri="{FF2B5EF4-FFF2-40B4-BE49-F238E27FC236}">
                <a16:creationId xmlns:a16="http://schemas.microsoft.com/office/drawing/2014/main" id="{B0D7F7BC-DC44-4798-8EF7-C5E4A48C065B}"/>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97756083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Mindfulness (knowing what is happening when it’s happening) grows neurons in the MPFC.</a:t>
            </a:r>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82</a:t>
            </a:fld>
            <a:endParaRPr lang="en-CA" dirty="0"/>
          </a:p>
        </p:txBody>
      </p:sp>
      <p:sp>
        <p:nvSpPr>
          <p:cNvPr id="5" name="Footer Placeholder 4">
            <a:extLst>
              <a:ext uri="{FF2B5EF4-FFF2-40B4-BE49-F238E27FC236}">
                <a16:creationId xmlns:a16="http://schemas.microsoft.com/office/drawing/2014/main" id="{09645A2B-BBB5-4FD9-BD42-BC1E52D3BC70}"/>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41705501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a:t>
            </a:r>
          </a:p>
          <a:p>
            <a:endParaRPr lang="en-US" dirty="0"/>
          </a:p>
          <a:p>
            <a:r>
              <a:rPr lang="en-US" sz="1200" b="1" kern="1200" dirty="0">
                <a:solidFill>
                  <a:schemeClr val="tx1"/>
                </a:solidFill>
                <a:effectLst/>
                <a:latin typeface="+mn-lt"/>
                <a:ea typeface="+mn-ea"/>
                <a:cs typeface="+mn-cs"/>
              </a:rPr>
              <a:t>Write Your Signature Exercise </a:t>
            </a:r>
            <a:endParaRPr lang="en-US" sz="18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Firstly, have each person write their signature down how they normally would </a:t>
            </a:r>
            <a:endParaRPr lang="en-US" sz="18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Secondly, have them write their signature with their non-dominant hand </a:t>
            </a:r>
            <a:endParaRPr lang="en-US" sz="18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Thirdly, have them write their signature with their non-dominant hand and ask them to become aware of what they are doing.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Encourage they say to themselves “I am aware of writing with my non-dominant hand” </a:t>
            </a:r>
            <a:endParaRPr lang="en-US" sz="18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Explain that this exercise parallels the action of becoming more mindful/conscious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Semiconscious (the auto pilot experience of writing the signature normally)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Beginner’s mind/ More conscious (writing with your non-dominant hand)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Fully Conscious (writing with non-dominant hand but also being aware that you were doing it) </a:t>
            </a:r>
            <a:endParaRPr lang="en-US" sz="18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83</a:t>
            </a:fld>
            <a:endParaRPr lang="en-CA" dirty="0"/>
          </a:p>
        </p:txBody>
      </p:sp>
      <p:sp>
        <p:nvSpPr>
          <p:cNvPr id="5" name="Footer Placeholder 4">
            <a:extLst>
              <a:ext uri="{FF2B5EF4-FFF2-40B4-BE49-F238E27FC236}">
                <a16:creationId xmlns:a16="http://schemas.microsoft.com/office/drawing/2014/main" id="{FFA888CE-D162-46A9-BCD2-68D7C0C0E62F}"/>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64580955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5 minutes</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Explain that B-FIT is a set of intrapersonal tools to help develop capacity to be conscious (more fully awake) as much as possible.</a:t>
            </a:r>
          </a:p>
          <a:p>
            <a:pPr lvl="0"/>
            <a:endParaRPr lang="en-US" sz="1800" b="1"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Overview the skill set incorporating different areas of awareness: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Notice </a:t>
            </a:r>
            <a:r>
              <a:rPr lang="en-US" sz="1200" i="1" kern="1200" dirty="0">
                <a:solidFill>
                  <a:schemeClr val="tx1"/>
                </a:solidFill>
                <a:effectLst/>
                <a:latin typeface="+mn-lt"/>
                <a:ea typeface="+mn-ea"/>
                <a:cs typeface="+mn-cs"/>
              </a:rPr>
              <a:t>What You </a:t>
            </a:r>
            <a:r>
              <a:rPr lang="en-US" sz="1200" kern="1200" dirty="0">
                <a:solidFill>
                  <a:schemeClr val="tx1"/>
                </a:solidFill>
                <a:effectLst/>
                <a:latin typeface="+mn-lt"/>
                <a:ea typeface="+mn-ea"/>
                <a:cs typeface="+mn-cs"/>
              </a:rPr>
              <a:t>Are Saying/Doing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Notice </a:t>
            </a:r>
            <a:r>
              <a:rPr lang="en-US" sz="1200" i="1" kern="1200" dirty="0">
                <a:solidFill>
                  <a:schemeClr val="tx1"/>
                </a:solidFill>
                <a:effectLst/>
                <a:latin typeface="+mn-lt"/>
                <a:ea typeface="+mn-ea"/>
                <a:cs typeface="+mn-cs"/>
              </a:rPr>
              <a:t>That You </a:t>
            </a:r>
            <a:r>
              <a:rPr lang="en-US" sz="1200" kern="1200" dirty="0">
                <a:solidFill>
                  <a:schemeClr val="tx1"/>
                </a:solidFill>
                <a:effectLst/>
                <a:latin typeface="+mn-lt"/>
                <a:ea typeface="+mn-ea"/>
                <a:cs typeface="+mn-cs"/>
              </a:rPr>
              <a:t>Are Saying/Doing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Notice B- Body sensations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Notice F- Feelings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Notice I- Image Thoughts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Notice T- Talk Thoughts </a:t>
            </a:r>
            <a:endParaRPr lang="en-US" sz="18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Discuss subjective ahh-</a:t>
            </a:r>
            <a:r>
              <a:rPr lang="en-US" sz="1200" b="1" kern="1200" dirty="0" err="1">
                <a:solidFill>
                  <a:schemeClr val="tx1"/>
                </a:solidFill>
                <a:effectLst/>
                <a:latin typeface="+mn-lt"/>
                <a:ea typeface="+mn-ea"/>
                <a:cs typeface="+mn-cs"/>
              </a:rPr>
              <a:t>llowingness</a:t>
            </a:r>
            <a:r>
              <a:rPr lang="en-US" sz="1200" b="1"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While we become aware, we still work passionately to change what we can objectively to make life better for others.</a:t>
            </a:r>
            <a:endParaRPr lang="en-US" sz="18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84</a:t>
            </a:fld>
            <a:endParaRPr lang="en-CA" dirty="0"/>
          </a:p>
        </p:txBody>
      </p:sp>
      <p:sp>
        <p:nvSpPr>
          <p:cNvPr id="5" name="Footer Placeholder 4">
            <a:extLst>
              <a:ext uri="{FF2B5EF4-FFF2-40B4-BE49-F238E27FC236}">
                <a16:creationId xmlns:a16="http://schemas.microsoft.com/office/drawing/2014/main" id="{50AE02E9-9666-4E30-80DA-2B82A49682E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72260603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8 minutes</a:t>
            </a:r>
          </a:p>
          <a:p>
            <a:r>
              <a:rPr lang="en-US" b="1" dirty="0"/>
              <a:t>Read Slide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Walk group through a 5 minute BFIT Mindfulness exercise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 to CCS Textbook </a:t>
            </a:r>
            <a:r>
              <a:rPr lang="en-CA" sz="1200" kern="1200" dirty="0">
                <a:solidFill>
                  <a:schemeClr val="tx1"/>
                </a:solidFill>
                <a:effectLst/>
                <a:latin typeface="+mn-lt"/>
                <a:ea typeface="+mn-ea"/>
                <a:cs typeface="+mn-cs"/>
              </a:rPr>
              <a:t>(pgs. 266-267)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Debrief exercise with group referring to slide 102</a:t>
            </a:r>
          </a:p>
          <a:p>
            <a:endParaRPr lang="en-US" dirty="0"/>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85</a:t>
            </a:fld>
            <a:endParaRPr lang="en-CA" dirty="0"/>
          </a:p>
        </p:txBody>
      </p:sp>
      <p:sp>
        <p:nvSpPr>
          <p:cNvPr id="5" name="Footer Placeholder 4">
            <a:extLst>
              <a:ext uri="{FF2B5EF4-FFF2-40B4-BE49-F238E27FC236}">
                <a16:creationId xmlns:a16="http://schemas.microsoft.com/office/drawing/2014/main" id="{FDB428FB-EEF3-428E-A9DD-5BACF4783B4C}"/>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96966142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5 minutes</a:t>
            </a:r>
          </a:p>
          <a:p>
            <a:endParaRPr lang="en-US" b="1" dirty="0"/>
          </a:p>
          <a:p>
            <a:r>
              <a:rPr lang="en-US" b="1" dirty="0"/>
              <a:t>You are not your thoughts.</a:t>
            </a:r>
          </a:p>
          <a:p>
            <a:pPr lvl="1"/>
            <a:r>
              <a:rPr lang="en-US" dirty="0"/>
              <a:t>There was a part of you that was able just to label the thought instead of being gripped by its content.</a:t>
            </a:r>
          </a:p>
          <a:p>
            <a:endParaRPr lang="en-US" dirty="0"/>
          </a:p>
          <a:p>
            <a:r>
              <a:rPr lang="en-US" b="1" dirty="0"/>
              <a:t>What happened when you noticed a thought?</a:t>
            </a:r>
          </a:p>
          <a:p>
            <a:pPr lvl="1"/>
            <a:r>
              <a:rPr lang="en-US" dirty="0"/>
              <a:t>It left…or burst into another thought…or just dissolved</a:t>
            </a:r>
          </a:p>
          <a:p>
            <a:pPr lvl="1"/>
            <a:r>
              <a:rPr lang="en-US" dirty="0"/>
              <a:t>Thoughts are thought molecules.  There is only  finite amount of energy to hold on to a thought.  When we can build our skill set, we notice that thoughts are not unlike any other message from our sense stores.  We have the capacity to not be gripped our thoughts—especially our less than optimal ones.</a:t>
            </a:r>
          </a:p>
          <a:p>
            <a:endParaRPr lang="en-US" dirty="0"/>
          </a:p>
          <a:p>
            <a:r>
              <a:rPr lang="en-US" b="1" dirty="0"/>
              <a:t>Did you feel relative calm?</a:t>
            </a:r>
          </a:p>
          <a:p>
            <a:pPr lvl="1"/>
            <a:r>
              <a:rPr lang="en-US" dirty="0"/>
              <a:t>Activated the MPFC and </a:t>
            </a:r>
            <a:r>
              <a:rPr lang="en-US" dirty="0" err="1"/>
              <a:t>vagus</a:t>
            </a:r>
            <a:r>
              <a:rPr lang="en-US" dirty="0"/>
              <a:t> nerve.</a:t>
            </a:r>
          </a:p>
          <a:p>
            <a:pPr lvl="1"/>
            <a:endParaRPr lang="en-US" dirty="0"/>
          </a:p>
          <a:p>
            <a:r>
              <a:rPr lang="en-US" b="1" dirty="0"/>
              <a:t>Feelings- There is vs. I am </a:t>
            </a:r>
          </a:p>
          <a:p>
            <a:pPr lvl="1"/>
            <a:r>
              <a:rPr lang="en-US" dirty="0"/>
              <a:t>Similar to out thoughts.  Our feelings are just like any other message from our sense stores.  We have the capacity not to be so gripped by our feelings- our emotional hijacks of fear, anger or indifference.</a:t>
            </a:r>
          </a:p>
          <a:p>
            <a:endParaRPr lang="en-US" b="1" dirty="0"/>
          </a:p>
          <a:p>
            <a:endParaRPr lang="en-US" b="1" dirty="0"/>
          </a:p>
          <a:p>
            <a:endParaRPr lang="en-US" b="1" dirty="0"/>
          </a:p>
          <a:p>
            <a:endParaRPr lang="en-US" dirty="0"/>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86</a:t>
            </a:fld>
            <a:endParaRPr lang="en-CA" dirty="0"/>
          </a:p>
        </p:txBody>
      </p:sp>
      <p:sp>
        <p:nvSpPr>
          <p:cNvPr id="5" name="Footer Placeholder 4">
            <a:extLst>
              <a:ext uri="{FF2B5EF4-FFF2-40B4-BE49-F238E27FC236}">
                <a16:creationId xmlns:a16="http://schemas.microsoft.com/office/drawing/2014/main" id="{432DEEA1-E955-4519-9CD0-CE12D6E71E1D}"/>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31302427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endParaRPr lang="en-US" dirty="0"/>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87</a:t>
            </a:fld>
            <a:endParaRPr lang="en-CA" dirty="0"/>
          </a:p>
        </p:txBody>
      </p:sp>
      <p:sp>
        <p:nvSpPr>
          <p:cNvPr id="5" name="Footer Placeholder 4">
            <a:extLst>
              <a:ext uri="{FF2B5EF4-FFF2-40B4-BE49-F238E27FC236}">
                <a16:creationId xmlns:a16="http://schemas.microsoft.com/office/drawing/2014/main" id="{9606C94B-839D-4C6D-9A2D-5FBAD65F78B2}"/>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37969840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a:t>
            </a:r>
          </a:p>
          <a:p>
            <a:endParaRPr lang="en-US" b="1" dirty="0"/>
          </a:p>
          <a:p>
            <a:r>
              <a:rPr lang="en-US" b="1" dirty="0"/>
              <a:t>Read slide</a:t>
            </a:r>
          </a:p>
          <a:p>
            <a:endParaRPr lang="en-US" dirty="0"/>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88</a:t>
            </a:fld>
            <a:endParaRPr lang="en-CA" dirty="0"/>
          </a:p>
        </p:txBody>
      </p:sp>
      <p:sp>
        <p:nvSpPr>
          <p:cNvPr id="5" name="Footer Placeholder 4">
            <a:extLst>
              <a:ext uri="{FF2B5EF4-FFF2-40B4-BE49-F238E27FC236}">
                <a16:creationId xmlns:a16="http://schemas.microsoft.com/office/drawing/2014/main" id="{C9DBC045-9480-4A44-A40F-327BE200F1C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85528889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1 minute</a:t>
            </a:r>
          </a:p>
          <a:p>
            <a:endParaRPr lang="en-US" b="1" dirty="0"/>
          </a:p>
          <a:p>
            <a:r>
              <a:rPr lang="en-US" b="1" dirty="0"/>
              <a:t>Read Slide</a:t>
            </a:r>
          </a:p>
          <a:p>
            <a:endParaRPr lang="en-US" dirty="0"/>
          </a:p>
          <a:p>
            <a:pPr lvl="0"/>
            <a:r>
              <a:rPr lang="en-US" b="1" kern="1200" dirty="0">
                <a:solidFill>
                  <a:schemeClr val="tx1"/>
                </a:solidFill>
                <a:effectLst/>
                <a:latin typeface="+mn-lt"/>
                <a:ea typeface="+mn-ea"/>
                <a:cs typeface="+mn-cs"/>
              </a:rPr>
              <a:t>Explain that just as EMS personnel have their “go-to” steps in an emergency situation (A-airway, B-breathing, C-circulation), CCS also has a “go-to” process.</a:t>
            </a:r>
          </a:p>
          <a:p>
            <a:pPr lvl="0"/>
            <a:endParaRPr lang="en-US" kern="1200" dirty="0">
              <a:solidFill>
                <a:schemeClr val="tx1"/>
              </a:solidFill>
              <a:effectLst/>
              <a:latin typeface="+mn-lt"/>
              <a:ea typeface="+mn-ea"/>
              <a:cs typeface="+mn-cs"/>
            </a:endParaRPr>
          </a:p>
          <a:p>
            <a:pPr lvl="0"/>
            <a:r>
              <a:rPr lang="en-US" kern="1200" dirty="0">
                <a:solidFill>
                  <a:schemeClr val="tx1"/>
                </a:solidFill>
                <a:effectLst/>
                <a:latin typeface="+mn-lt"/>
                <a:ea typeface="+mn-ea"/>
                <a:cs typeface="+mn-cs"/>
              </a:rPr>
              <a:t>The stages of the CCS 5 Step Process are organized qualities of being mindfully, emotionally self-regulated and mature. The process is explained in steps because there is a natural order to how we move through them; in practice, however, you will find that once you have mastered them they occur almost concurrently when you are called upon to respond to someone in need. </a:t>
            </a:r>
          </a:p>
          <a:p>
            <a:pPr lvl="0"/>
            <a:endParaRPr lang="en-US" dirty="0"/>
          </a:p>
          <a:p>
            <a:r>
              <a:rPr lang="en-US" b="1" dirty="0"/>
              <a:t>Review the first 3 steps of the 5 Step Conscious Care and Support Process</a:t>
            </a:r>
          </a:p>
          <a:p>
            <a:pPr lvl="0"/>
            <a:endParaRPr lang="en-US" kern="1200" dirty="0">
              <a:solidFill>
                <a:schemeClr val="tx1"/>
              </a:solidFill>
              <a:effectLst/>
              <a:latin typeface="+mn-lt"/>
              <a:ea typeface="+mn-ea"/>
              <a:cs typeface="+mn-cs"/>
            </a:endParaRPr>
          </a:p>
          <a:p>
            <a:pPr lvl="1"/>
            <a:r>
              <a:rPr lang="en-US" kern="1200" dirty="0">
                <a:solidFill>
                  <a:schemeClr val="tx1"/>
                </a:solidFill>
                <a:effectLst/>
                <a:latin typeface="+mn-lt"/>
                <a:ea typeface="+mn-ea"/>
                <a:cs typeface="+mn-cs"/>
              </a:rPr>
              <a:t>Catch</a:t>
            </a:r>
          </a:p>
          <a:p>
            <a:pPr lvl="1"/>
            <a:r>
              <a:rPr lang="en-US" kern="1200" dirty="0">
                <a:solidFill>
                  <a:schemeClr val="tx1"/>
                </a:solidFill>
                <a:effectLst/>
                <a:latin typeface="+mn-lt"/>
                <a:ea typeface="+mn-ea"/>
                <a:cs typeface="+mn-cs"/>
              </a:rPr>
              <a:t>Calm</a:t>
            </a:r>
          </a:p>
          <a:p>
            <a:pPr lvl="1"/>
            <a:r>
              <a:rPr lang="en-US" kern="1200" dirty="0">
                <a:solidFill>
                  <a:schemeClr val="tx1"/>
                </a:solidFill>
                <a:effectLst/>
                <a:latin typeface="+mn-lt"/>
                <a:ea typeface="+mn-ea"/>
                <a:cs typeface="+mn-cs"/>
              </a:rPr>
              <a:t>Clarify and Choose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89</a:t>
            </a:fld>
            <a:endParaRPr lang="en-CA" dirty="0"/>
          </a:p>
        </p:txBody>
      </p:sp>
      <p:sp>
        <p:nvSpPr>
          <p:cNvPr id="5" name="Footer Placeholder 4">
            <a:extLst>
              <a:ext uri="{FF2B5EF4-FFF2-40B4-BE49-F238E27FC236}">
                <a16:creationId xmlns:a16="http://schemas.microsoft.com/office/drawing/2014/main" id="{AD7B31E9-2CAF-47EB-BA77-81B58446B64E}"/>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506490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Support interventions that increase anxiety and stress are counterproductive and often increase challenging expressions of behaviour.  This then can lead to the eventual compromise of the regulation of the sympathetic nervous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t>Anxious brains cannot focus learn, focus or remember because of the release of adrenaline and cortisol as defense mechanisms.  This de-regulates the body and brain and leads to problems in learning and maladaptive expressions of behaviour and added health problems.</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9</a:t>
            </a:fld>
            <a:endParaRPr lang="en-CA" dirty="0"/>
          </a:p>
        </p:txBody>
      </p:sp>
      <p:sp>
        <p:nvSpPr>
          <p:cNvPr id="5" name="Footer Placeholder 4">
            <a:extLst>
              <a:ext uri="{FF2B5EF4-FFF2-40B4-BE49-F238E27FC236}">
                <a16:creationId xmlns:a16="http://schemas.microsoft.com/office/drawing/2014/main" id="{04301C7B-EABE-4037-8E4E-849F307ED878}"/>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61104172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90</a:t>
            </a:fld>
            <a:endParaRPr lang="en-CA" dirty="0"/>
          </a:p>
        </p:txBody>
      </p:sp>
      <p:sp>
        <p:nvSpPr>
          <p:cNvPr id="5" name="Footer Placeholder 4">
            <a:extLst>
              <a:ext uri="{FF2B5EF4-FFF2-40B4-BE49-F238E27FC236}">
                <a16:creationId xmlns:a16="http://schemas.microsoft.com/office/drawing/2014/main" id="{337C5F88-6E08-45C7-B8F2-37AAC1571216}"/>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77212859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91</a:t>
            </a:fld>
            <a:endParaRPr lang="en-CA" dirty="0"/>
          </a:p>
        </p:txBody>
      </p:sp>
      <p:sp>
        <p:nvSpPr>
          <p:cNvPr id="5" name="Footer Placeholder 4">
            <a:extLst>
              <a:ext uri="{FF2B5EF4-FFF2-40B4-BE49-F238E27FC236}">
                <a16:creationId xmlns:a16="http://schemas.microsoft.com/office/drawing/2014/main" id="{7B8FEC56-585E-4EAC-BF32-C25F95F0F28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47692824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p:txBody>
      </p:sp>
      <p:sp>
        <p:nvSpPr>
          <p:cNvPr id="4" name="Slide Number Placeholder 3"/>
          <p:cNvSpPr>
            <a:spLocks noGrp="1"/>
          </p:cNvSpPr>
          <p:nvPr>
            <p:ph type="sldNum" sz="quarter" idx="10"/>
          </p:nvPr>
        </p:nvSpPr>
        <p:spPr/>
        <p:txBody>
          <a:bodyPr/>
          <a:lstStyle/>
          <a:p>
            <a:fld id="{D86FE9D4-78C8-43A0-BD41-021821486FD7}" type="slidenum">
              <a:rPr lang="en-CA" smtClean="0"/>
              <a:pPr/>
              <a:t>92</a:t>
            </a:fld>
            <a:endParaRPr lang="en-CA" dirty="0"/>
          </a:p>
        </p:txBody>
      </p:sp>
      <p:sp>
        <p:nvSpPr>
          <p:cNvPr id="5" name="Footer Placeholder 4">
            <a:extLst>
              <a:ext uri="{FF2B5EF4-FFF2-40B4-BE49-F238E27FC236}">
                <a16:creationId xmlns:a16="http://schemas.microsoft.com/office/drawing/2014/main" id="{B1EE60E4-1AA0-4463-AFED-6554E8AA972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07466060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p:txBody>
      </p:sp>
      <p:sp>
        <p:nvSpPr>
          <p:cNvPr id="4" name="Slide Number Placeholder 3"/>
          <p:cNvSpPr>
            <a:spLocks noGrp="1"/>
          </p:cNvSpPr>
          <p:nvPr>
            <p:ph type="sldNum" sz="quarter" idx="10"/>
          </p:nvPr>
        </p:nvSpPr>
        <p:spPr/>
        <p:txBody>
          <a:bodyPr/>
          <a:lstStyle/>
          <a:p>
            <a:fld id="{D86FE9D4-78C8-43A0-BD41-021821486FD7}" type="slidenum">
              <a:rPr lang="en-CA" smtClean="0"/>
              <a:pPr/>
              <a:t>93</a:t>
            </a:fld>
            <a:endParaRPr lang="en-CA" dirty="0"/>
          </a:p>
        </p:txBody>
      </p:sp>
      <p:sp>
        <p:nvSpPr>
          <p:cNvPr id="5" name="Footer Placeholder 4">
            <a:extLst>
              <a:ext uri="{FF2B5EF4-FFF2-40B4-BE49-F238E27FC236}">
                <a16:creationId xmlns:a16="http://schemas.microsoft.com/office/drawing/2014/main" id="{1917A106-1D7C-4A7A-9F33-403686DA0969}"/>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7540022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endParaRPr lang="en-US" dirty="0"/>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94</a:t>
            </a:fld>
            <a:endParaRPr lang="en-CA" dirty="0"/>
          </a:p>
        </p:txBody>
      </p:sp>
      <p:sp>
        <p:nvSpPr>
          <p:cNvPr id="5" name="Footer Placeholder 4">
            <a:extLst>
              <a:ext uri="{FF2B5EF4-FFF2-40B4-BE49-F238E27FC236}">
                <a16:creationId xmlns:a16="http://schemas.microsoft.com/office/drawing/2014/main" id="{6DD05023-7B6A-4E5A-81FD-3BA97B956799}"/>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11017485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Through learning and understanding each step and the essential competency that it supports, practicing mindful exercises over and over again until they become second nature, you will find that even in an emergency or a crisis situation you will complete each step automatically and almost simultaneously.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When this happens, you will also change your outcomes and the experience of both you and the person you are supporting.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95</a:t>
            </a:fld>
            <a:endParaRPr lang="en-CA" dirty="0"/>
          </a:p>
        </p:txBody>
      </p:sp>
      <p:sp>
        <p:nvSpPr>
          <p:cNvPr id="5" name="Footer Placeholder 4">
            <a:extLst>
              <a:ext uri="{FF2B5EF4-FFF2-40B4-BE49-F238E27FC236}">
                <a16:creationId xmlns:a16="http://schemas.microsoft.com/office/drawing/2014/main" id="{DE8D85CC-FD64-4ED6-A600-19BD5C040F96}"/>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39217820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Slide</a:t>
            </a:r>
          </a:p>
        </p:txBody>
      </p:sp>
      <p:sp>
        <p:nvSpPr>
          <p:cNvPr id="4" name="Slide Number Placeholder 3"/>
          <p:cNvSpPr>
            <a:spLocks noGrp="1"/>
          </p:cNvSpPr>
          <p:nvPr>
            <p:ph type="sldNum" sz="quarter" idx="10"/>
          </p:nvPr>
        </p:nvSpPr>
        <p:spPr/>
        <p:txBody>
          <a:bodyPr/>
          <a:lstStyle/>
          <a:p>
            <a:fld id="{D86FE9D4-78C8-43A0-BD41-021821486FD7}" type="slidenum">
              <a:rPr lang="en-CA" smtClean="0"/>
              <a:pPr/>
              <a:t>96</a:t>
            </a:fld>
            <a:endParaRPr lang="en-CA" dirty="0"/>
          </a:p>
        </p:txBody>
      </p:sp>
      <p:sp>
        <p:nvSpPr>
          <p:cNvPr id="5" name="Footer Placeholder 4">
            <a:extLst>
              <a:ext uri="{FF2B5EF4-FFF2-40B4-BE49-F238E27FC236}">
                <a16:creationId xmlns:a16="http://schemas.microsoft.com/office/drawing/2014/main" id="{DBE3C558-8056-4472-A438-1A2B570A5B3A}"/>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60464419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 </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97</a:t>
            </a:fld>
            <a:endParaRPr lang="en-CA" dirty="0"/>
          </a:p>
        </p:txBody>
      </p:sp>
      <p:sp>
        <p:nvSpPr>
          <p:cNvPr id="5" name="Footer Placeholder 4">
            <a:extLst>
              <a:ext uri="{FF2B5EF4-FFF2-40B4-BE49-F238E27FC236}">
                <a16:creationId xmlns:a16="http://schemas.microsoft.com/office/drawing/2014/main" id="{B4B7C5F3-F38A-4CC2-8474-FBF96DC90BFE}"/>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8833917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a:t>
            </a:r>
          </a:p>
          <a:p>
            <a:endParaRPr lang="en-US" dirty="0"/>
          </a:p>
          <a:p>
            <a:r>
              <a:rPr lang="en-US" dirty="0"/>
              <a:t>Parallel to calisthenics at the gym.  To get stronger, you need to work the muscles.</a:t>
            </a:r>
          </a:p>
        </p:txBody>
      </p:sp>
      <p:sp>
        <p:nvSpPr>
          <p:cNvPr id="4" name="Footer Placeholder 3"/>
          <p:cNvSpPr>
            <a:spLocks noGrp="1"/>
          </p:cNvSpPr>
          <p:nvPr>
            <p:ph type="ftr" sz="quarter" idx="4"/>
          </p:nvPr>
        </p:nvSpPr>
        <p:spPr/>
        <p:txBody>
          <a:bodyPr/>
          <a:lstStyle/>
          <a:p>
            <a:r>
              <a:rPr lang="en-CA"/>
              <a:t>CCS 3.5 hr Overview</a:t>
            </a:r>
            <a:endParaRPr lang="en-CA" dirty="0"/>
          </a:p>
        </p:txBody>
      </p:sp>
      <p:sp>
        <p:nvSpPr>
          <p:cNvPr id="5" name="Slide Number Placeholder 4"/>
          <p:cNvSpPr>
            <a:spLocks noGrp="1"/>
          </p:cNvSpPr>
          <p:nvPr>
            <p:ph type="sldNum" sz="quarter" idx="5"/>
          </p:nvPr>
        </p:nvSpPr>
        <p:spPr/>
        <p:txBody>
          <a:bodyPr/>
          <a:lstStyle/>
          <a:p>
            <a:fld id="{D86FE9D4-78C8-43A0-BD41-021821486FD7}" type="slidenum">
              <a:rPr lang="en-CA" smtClean="0"/>
              <a:pPr/>
              <a:t>98</a:t>
            </a:fld>
            <a:endParaRPr lang="en-CA" dirty="0"/>
          </a:p>
        </p:txBody>
      </p:sp>
    </p:spTree>
    <p:extLst>
      <p:ext uri="{BB962C8B-B14F-4D97-AF65-F5344CB8AC3E}">
        <p14:creationId xmlns:p14="http://schemas.microsoft.com/office/powerpoint/2010/main" val="104389224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p:txBody>
      </p:sp>
      <p:sp>
        <p:nvSpPr>
          <p:cNvPr id="4" name="Slide Number Placeholder 3"/>
          <p:cNvSpPr>
            <a:spLocks noGrp="1"/>
          </p:cNvSpPr>
          <p:nvPr>
            <p:ph type="sldNum" sz="quarter" idx="10"/>
          </p:nvPr>
        </p:nvSpPr>
        <p:spPr/>
        <p:txBody>
          <a:bodyPr/>
          <a:lstStyle/>
          <a:p>
            <a:fld id="{D86FE9D4-78C8-43A0-BD41-021821486FD7}" type="slidenum">
              <a:rPr lang="en-CA" smtClean="0"/>
              <a:pPr/>
              <a:t>99</a:t>
            </a:fld>
            <a:endParaRPr lang="en-CA" dirty="0"/>
          </a:p>
        </p:txBody>
      </p:sp>
      <p:sp>
        <p:nvSpPr>
          <p:cNvPr id="5" name="Footer Placeholder 4">
            <a:extLst>
              <a:ext uri="{FF2B5EF4-FFF2-40B4-BE49-F238E27FC236}">
                <a16:creationId xmlns:a16="http://schemas.microsoft.com/office/drawing/2014/main" id="{7A1494E7-4638-4E12-95E1-B6B387B6E622}"/>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912632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4"/>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7F61DFFC-E63B-4F62-B65B-4BEAE7F32170}" type="datetime1">
              <a:rPr lang="en-CA" smtClean="0">
                <a:solidFill>
                  <a:prstClr val="black">
                    <a:tint val="75000"/>
                  </a:prstClr>
                </a:solidFill>
              </a:rPr>
              <a:t>2020-01-03</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r>
              <a:rPr lang="en-CA">
                <a:solidFill>
                  <a:prstClr val="black">
                    <a:tint val="75000"/>
                  </a:prstClr>
                </a:solidFill>
              </a:rPr>
              <a:t>CCS</a:t>
            </a:r>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FEB38AA-F1F7-447E-9576-2BD749E1D180}" type="datetime1">
              <a:rPr lang="en-CA" smtClean="0">
                <a:solidFill>
                  <a:prstClr val="black">
                    <a:tint val="75000"/>
                  </a:prstClr>
                </a:solidFill>
              </a:rPr>
              <a:t>2020-01-03</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r>
              <a:rPr lang="en-CA">
                <a:solidFill>
                  <a:prstClr val="black">
                    <a:tint val="75000"/>
                  </a:prstClr>
                </a:solidFill>
              </a:rPr>
              <a:t>CCS</a:t>
            </a:r>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57"/>
            <a:ext cx="36576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12800" y="274657"/>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D9B220F-D949-4786-BB3C-3BCEA86C0E3D}" type="datetime1">
              <a:rPr lang="en-CA" smtClean="0">
                <a:solidFill>
                  <a:prstClr val="black">
                    <a:tint val="75000"/>
                  </a:prstClr>
                </a:solidFill>
              </a:rPr>
              <a:t>2020-01-03</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r>
              <a:rPr lang="en-CA">
                <a:solidFill>
                  <a:prstClr val="black">
                    <a:tint val="75000"/>
                  </a:prstClr>
                </a:solidFill>
              </a:rPr>
              <a:t>CCS</a:t>
            </a:r>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A1F81F50-0DE0-4B3C-AD9D-A5D9DC1F1247}" type="datetime1">
              <a:rPr lang="en-CA" smtClean="0">
                <a:solidFill>
                  <a:prstClr val="black">
                    <a:tint val="75000"/>
                  </a:prstClr>
                </a:solidFill>
              </a:rPr>
              <a:t>2020-01-03</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r>
              <a:rPr lang="en-CA">
                <a:solidFill>
                  <a:prstClr val="black">
                    <a:tint val="75000"/>
                  </a:prstClr>
                </a:solidFill>
              </a:rPr>
              <a:t>CCS</a:t>
            </a:r>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9"/>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F1B44-3E2A-4E19-8A38-7AC48E552351}" type="datetime1">
              <a:rPr lang="en-CA" smtClean="0">
                <a:solidFill>
                  <a:prstClr val="black">
                    <a:tint val="75000"/>
                  </a:prstClr>
                </a:solidFill>
              </a:rPr>
              <a:t>2020-01-03</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r>
              <a:rPr lang="en-CA">
                <a:solidFill>
                  <a:prstClr val="black">
                    <a:tint val="75000"/>
                  </a:prstClr>
                </a:solidFill>
              </a:rPr>
              <a:t>CCS</a:t>
            </a:r>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95CCB3B9-107C-4BE6-B52F-F2C4AB2F738C}" type="datetime1">
              <a:rPr lang="en-CA" smtClean="0">
                <a:solidFill>
                  <a:prstClr val="black">
                    <a:tint val="75000"/>
                  </a:prstClr>
                </a:solidFill>
              </a:rPr>
              <a:t>2020-01-03</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r>
              <a:rPr lang="en-CA">
                <a:solidFill>
                  <a:prstClr val="black">
                    <a:tint val="75000"/>
                  </a:prstClr>
                </a:solidFill>
              </a:rPr>
              <a:t>CCS</a:t>
            </a:r>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8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DB96B3D1-CDA7-469A-B754-938E4684BA78}" type="datetime1">
              <a:rPr lang="en-CA" smtClean="0">
                <a:solidFill>
                  <a:prstClr val="black">
                    <a:tint val="75000"/>
                  </a:prstClr>
                </a:solidFill>
              </a:rPr>
              <a:t>2020-01-03</a:t>
            </a:fld>
            <a:endParaRPr lang="en-CA" dirty="0">
              <a:solidFill>
                <a:prstClr val="black">
                  <a:tint val="75000"/>
                </a:prstClr>
              </a:solidFill>
            </a:endParaRPr>
          </a:p>
        </p:txBody>
      </p:sp>
      <p:sp>
        <p:nvSpPr>
          <p:cNvPr id="8" name="Footer Placeholder 7"/>
          <p:cNvSpPr>
            <a:spLocks noGrp="1"/>
          </p:cNvSpPr>
          <p:nvPr>
            <p:ph type="ftr" sz="quarter" idx="11"/>
          </p:nvPr>
        </p:nvSpPr>
        <p:spPr/>
        <p:txBody>
          <a:bodyPr/>
          <a:lstStyle/>
          <a:p>
            <a:r>
              <a:rPr lang="en-CA">
                <a:solidFill>
                  <a:prstClr val="black">
                    <a:tint val="75000"/>
                  </a:prstClr>
                </a:solidFill>
              </a:rPr>
              <a:t>CCS</a:t>
            </a:r>
            <a:endParaRPr lang="en-CA"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6DE51CCF-B6C7-454D-84BF-98BF8DE4659E}" type="datetime1">
              <a:rPr lang="en-CA" smtClean="0">
                <a:solidFill>
                  <a:prstClr val="black">
                    <a:tint val="75000"/>
                  </a:prstClr>
                </a:solidFill>
              </a:rPr>
              <a:t>2020-01-03</a:t>
            </a:fld>
            <a:endParaRPr lang="en-CA" dirty="0">
              <a:solidFill>
                <a:prstClr val="black">
                  <a:tint val="75000"/>
                </a:prstClr>
              </a:solidFill>
            </a:endParaRPr>
          </a:p>
        </p:txBody>
      </p:sp>
      <p:sp>
        <p:nvSpPr>
          <p:cNvPr id="4" name="Footer Placeholder 3"/>
          <p:cNvSpPr>
            <a:spLocks noGrp="1"/>
          </p:cNvSpPr>
          <p:nvPr>
            <p:ph type="ftr" sz="quarter" idx="11"/>
          </p:nvPr>
        </p:nvSpPr>
        <p:spPr/>
        <p:txBody>
          <a:bodyPr/>
          <a:lstStyle/>
          <a:p>
            <a:r>
              <a:rPr lang="en-CA">
                <a:solidFill>
                  <a:prstClr val="black">
                    <a:tint val="75000"/>
                  </a:prstClr>
                </a:solidFill>
              </a:rPr>
              <a:t>CCS</a:t>
            </a:r>
            <a:endParaRPr lang="en-CA"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8B693A-C60C-4FAE-80C7-9100A0C31D38}" type="datetime1">
              <a:rPr lang="en-CA" smtClean="0">
                <a:solidFill>
                  <a:prstClr val="black">
                    <a:tint val="75000"/>
                  </a:prstClr>
                </a:solidFill>
              </a:rPr>
              <a:t>2020-01-03</a:t>
            </a:fld>
            <a:endParaRPr lang="en-CA" dirty="0">
              <a:solidFill>
                <a:prstClr val="black">
                  <a:tint val="75000"/>
                </a:prstClr>
              </a:solidFill>
            </a:endParaRPr>
          </a:p>
        </p:txBody>
      </p:sp>
      <p:sp>
        <p:nvSpPr>
          <p:cNvPr id="3" name="Footer Placeholder 2"/>
          <p:cNvSpPr>
            <a:spLocks noGrp="1"/>
          </p:cNvSpPr>
          <p:nvPr>
            <p:ph type="ftr" sz="quarter" idx="11"/>
          </p:nvPr>
        </p:nvSpPr>
        <p:spPr/>
        <p:txBody>
          <a:bodyPr/>
          <a:lstStyle/>
          <a:p>
            <a:r>
              <a:rPr lang="en-CA">
                <a:solidFill>
                  <a:prstClr val="black">
                    <a:tint val="75000"/>
                  </a:prstClr>
                </a:solidFill>
              </a:rPr>
              <a:t>CCS</a:t>
            </a:r>
            <a:endParaRPr lang="en-CA"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6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99D1C17-7DE0-42FE-9557-E6FA78BA0DEE}" type="datetime1">
              <a:rPr lang="en-CA" smtClean="0">
                <a:solidFill>
                  <a:prstClr val="black">
                    <a:tint val="75000"/>
                  </a:prstClr>
                </a:solidFill>
              </a:rPr>
              <a:t>2020-01-03</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r>
              <a:rPr lang="en-CA">
                <a:solidFill>
                  <a:prstClr val="black">
                    <a:tint val="75000"/>
                  </a:prstClr>
                </a:solidFill>
              </a:rPr>
              <a:t>CCS</a:t>
            </a:r>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625C68-324B-4D83-99F6-71A8704823AB}" type="datetime1">
              <a:rPr lang="en-CA" smtClean="0">
                <a:solidFill>
                  <a:prstClr val="black">
                    <a:tint val="75000"/>
                  </a:prstClr>
                </a:solidFill>
              </a:rPr>
              <a:t>2020-01-03</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r>
              <a:rPr lang="en-CA">
                <a:solidFill>
                  <a:prstClr val="black">
                    <a:tint val="75000"/>
                  </a:prstClr>
                </a:solidFill>
              </a:rPr>
              <a:t>CCS</a:t>
            </a:r>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09600" y="635636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DB5AAD-9055-4804-A46F-CCDF80CFCC1D}" type="datetime1">
              <a:rPr lang="en-CA" smtClean="0">
                <a:solidFill>
                  <a:prstClr val="black">
                    <a:tint val="75000"/>
                  </a:prstClr>
                </a:solidFill>
              </a:rPr>
              <a:t>2020-01-03</a:t>
            </a:fld>
            <a:endParaRPr lang="en-CA" dirty="0">
              <a:solidFill>
                <a:prstClr val="black">
                  <a:tint val="75000"/>
                </a:prstClr>
              </a:solidFill>
            </a:endParaRPr>
          </a:p>
        </p:txBody>
      </p:sp>
      <p:sp>
        <p:nvSpPr>
          <p:cNvPr id="5" name="Footer Placeholder 4"/>
          <p:cNvSpPr>
            <a:spLocks noGrp="1"/>
          </p:cNvSpPr>
          <p:nvPr>
            <p:ph type="ftr" sz="quarter" idx="3"/>
          </p:nvPr>
        </p:nvSpPr>
        <p:spPr>
          <a:xfrm>
            <a:off x="4165600" y="635636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CA">
                <a:solidFill>
                  <a:prstClr val="black">
                    <a:tint val="75000"/>
                  </a:prstClr>
                </a:solidFill>
              </a:rPr>
              <a:t>CCS</a:t>
            </a:r>
            <a:endParaRPr lang="en-CA" dirty="0">
              <a:solidFill>
                <a:prstClr val="black">
                  <a:tint val="75000"/>
                </a:prstClr>
              </a:solidFill>
            </a:endParaRPr>
          </a:p>
        </p:txBody>
      </p:sp>
      <p:sp>
        <p:nvSpPr>
          <p:cNvPr id="6" name="Slide Number Placeholder 5"/>
          <p:cNvSpPr>
            <a:spLocks noGrp="1"/>
          </p:cNvSpPr>
          <p:nvPr>
            <p:ph type="sldNum" sz="quarter" idx="4"/>
          </p:nvPr>
        </p:nvSpPr>
        <p:spPr>
          <a:xfrm>
            <a:off x="8737600" y="635636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hyperlink" Target="http://www.centreforconsciouscare.ca/" TargetMode="External"/><Relationship Id="rId2" Type="http://schemas.openxmlformats.org/officeDocument/2006/relationships/notesSlide" Target="../notesSlides/notesSlide104.xml"/><Relationship Id="rId1" Type="http://schemas.openxmlformats.org/officeDocument/2006/relationships/slideLayout" Target="../slideLayouts/slideLayout1.xml"/><Relationship Id="rId6" Type="http://schemas.openxmlformats.org/officeDocument/2006/relationships/image" Target="../media/image2.gif"/><Relationship Id="rId5" Type="http://schemas.openxmlformats.org/officeDocument/2006/relationships/hyperlink" Target="mailto:erica.taylor@clwindsor.org" TargetMode="External"/><Relationship Id="rId4" Type="http://schemas.openxmlformats.org/officeDocument/2006/relationships/hyperlink" Target="mailto:adriana@clwindsor.or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2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2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2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3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3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3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3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37.xml.rels><?xml version="1.0" encoding="UTF-8" standalone="yes"?>
<Relationships xmlns="http://schemas.openxmlformats.org/package/2006/relationships"><Relationship Id="rId3" Type="http://schemas.openxmlformats.org/officeDocument/2006/relationships/hyperlink" Target="https://www.cbc.ca/marketplace/m_episodes/2016-2017/the-secret-inside-your-phone"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2.gif"/></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3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23.jpeg"/><Relationship Id="rId4" Type="http://schemas.openxmlformats.org/officeDocument/2006/relationships/image" Target="../media/image22.jpeg"/></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23.jpeg"/><Relationship Id="rId4" Type="http://schemas.openxmlformats.org/officeDocument/2006/relationships/image" Target="../media/image22.jpeg"/></Relationships>
</file>

<file path=ppt/slides/_rels/slide4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5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5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2.gif"/><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5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6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6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3.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hyperlink" Target="https://www.google.ca/url?sa=i&amp;rct=j&amp;q=&amp;esrc=s&amp;source=images&amp;cd=&amp;cad=rja&amp;uact=8&amp;ved=2ahUKEwj148b-hc7aAhVB44MKHVkxDQMQjRx6BAgAEAU&amp;url=https://www.independent.co.uk/news/science/duck-or-rabbit-the-100-year-old-optical-illusion-that-tells-you-how-creative-you-are-a6873106.html&amp;psig=AOvVaw2bR3pk_uS0ekPakrww4Iat&amp;ust=1524492146647750"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6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6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8.xml"/><Relationship Id="rId1" Type="http://schemas.openxmlformats.org/officeDocument/2006/relationships/slideLayout" Target="../slideLayouts/slideLayout7.xml"/><Relationship Id="rId5" Type="http://schemas.openxmlformats.org/officeDocument/2006/relationships/image" Target="../media/image2.gif"/><Relationship Id="rId4" Type="http://schemas.openxmlformats.org/officeDocument/2006/relationships/image" Target="../media/image40.png"/></Relationships>
</file>

<file path=ppt/slides/_rels/slide6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7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7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1.xml"/><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7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7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6.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jpeg"/></Relationships>
</file>

<file path=ppt/slides/_rels/slide7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7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8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0.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8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2.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8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84.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85.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notesSlide" Target="../notesSlides/notesSlide85.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8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hyperlink" Target="http://www.centreforconsciouscare.ca/"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98.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9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9331"/>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C000"/>
              </a:solidFill>
            </a:endParaRPr>
          </a:p>
        </p:txBody>
      </p:sp>
      <p:sp>
        <p:nvSpPr>
          <p:cNvPr id="7" name="TextBox 4"/>
          <p:cNvSpPr txBox="1"/>
          <p:nvPr/>
        </p:nvSpPr>
        <p:spPr>
          <a:xfrm>
            <a:off x="474125" y="3063002"/>
            <a:ext cx="11541967" cy="329320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b="1" dirty="0">
                <a:solidFill>
                  <a:srgbClr val="9A4E15"/>
                </a:solidFill>
                <a:latin typeface="Tw Cen MT" pitchFamily="34" charset="0"/>
              </a:rPr>
              <a:t>  </a:t>
            </a:r>
          </a:p>
          <a:p>
            <a:pPr algn="ctr"/>
            <a:r>
              <a:rPr lang="en-CA" sz="3200" b="1" dirty="0">
                <a:solidFill>
                  <a:srgbClr val="C3AD05"/>
                </a:solidFill>
                <a:latin typeface="Tw Cen MT Condensed Extra Bold" panose="020B0803020202020204" pitchFamily="34" charset="0"/>
              </a:rPr>
              <a:t>Developing  </a:t>
            </a:r>
          </a:p>
          <a:p>
            <a:pPr algn="ctr"/>
            <a:r>
              <a:rPr lang="en-CA" sz="3600" b="1" dirty="0">
                <a:solidFill>
                  <a:srgbClr val="797805"/>
                </a:solidFill>
                <a:latin typeface="Tw Cen MT Condensed Extra Bold" panose="020B0803020202020204" pitchFamily="34" charset="0"/>
              </a:rPr>
              <a:t>Emotionally Self-Regulated &amp; Kind Supporters</a:t>
            </a:r>
          </a:p>
          <a:p>
            <a:pPr algn="ctr"/>
            <a:endParaRPr lang="en-CA" sz="3600" b="1" dirty="0">
              <a:solidFill>
                <a:srgbClr val="797805"/>
              </a:solidFill>
              <a:latin typeface="Tw Cen MT Condensed Extra Bold" panose="020B0803020202020204" pitchFamily="34" charset="0"/>
            </a:endParaRPr>
          </a:p>
          <a:p>
            <a:pPr algn="ctr"/>
            <a:r>
              <a:rPr lang="en-CA" sz="3200" b="1" dirty="0">
                <a:solidFill>
                  <a:srgbClr val="C3AD05"/>
                </a:solidFill>
                <a:latin typeface="Tw Cen MT Condensed Extra Bold" panose="020B0803020202020204" pitchFamily="34" charset="0"/>
              </a:rPr>
              <a:t>Facilitating</a:t>
            </a:r>
          </a:p>
          <a:p>
            <a:pPr algn="ctr"/>
            <a:r>
              <a:rPr lang="en-CA" sz="3600" b="1" dirty="0">
                <a:solidFill>
                  <a:srgbClr val="797805"/>
                </a:solidFill>
                <a:latin typeface="Tw Cen MT Condensed Extra Bold" panose="020B0803020202020204" pitchFamily="34" charset="0"/>
              </a:rPr>
              <a:t>Comprehensive Biomedical Support &amp; Treatment</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04784" y="509515"/>
            <a:ext cx="4702629" cy="2530869"/>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472749"/>
            <a:ext cx="1500872" cy="1116155"/>
          </a:xfrm>
          <a:prstGeom prst="rect">
            <a:avLst/>
          </a:prstGeom>
        </p:spPr>
      </p:pic>
      <p:sp>
        <p:nvSpPr>
          <p:cNvPr id="2" name="Slide Number Placeholder 1">
            <a:extLst>
              <a:ext uri="{FF2B5EF4-FFF2-40B4-BE49-F238E27FC236}">
                <a16:creationId xmlns:a16="http://schemas.microsoft.com/office/drawing/2014/main" id="{2BF789CC-AC28-4AC4-820A-03D8E0B4B1A5}"/>
              </a:ext>
            </a:extLst>
          </p:cNvPr>
          <p:cNvSpPr>
            <a:spLocks noGrp="1"/>
          </p:cNvSpPr>
          <p:nvPr>
            <p:ph type="sldNum" sz="quarter" idx="12"/>
          </p:nvPr>
        </p:nvSpPr>
        <p:spPr/>
        <p:txBody>
          <a:bodyPr/>
          <a:lstStyle/>
          <a:p>
            <a:fld id="{AFE74BE6-3F01-4C25-9B60-2EB5994FEE56}" type="slidenum">
              <a:rPr lang="en-CA" smtClean="0">
                <a:solidFill>
                  <a:prstClr val="black">
                    <a:tint val="75000"/>
                  </a:prstClr>
                </a:solidFill>
              </a:rPr>
              <a:pPr/>
              <a:t>1</a:t>
            </a:fld>
            <a:endParaRPr lang="en-CA" dirty="0">
              <a:solidFill>
                <a:prstClr val="black">
                  <a:tint val="75000"/>
                </a:prstClr>
              </a:solidFill>
            </a:endParaRPr>
          </a:p>
        </p:txBody>
      </p:sp>
    </p:spTree>
    <p:extLst>
      <p:ext uri="{BB962C8B-B14F-4D97-AF65-F5344CB8AC3E}">
        <p14:creationId xmlns:p14="http://schemas.microsoft.com/office/powerpoint/2010/main" val="4037608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F8578C-12AA-48C4-8B78-7C212AEB69C6}"/>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258264" y="2168035"/>
            <a:ext cx="10806217" cy="923330"/>
          </a:xfrm>
          <a:prstGeom prst="rect">
            <a:avLst/>
          </a:prstGeom>
          <a:noFill/>
        </p:spPr>
        <p:txBody>
          <a:bodyPr wrap="square" rtlCol="0">
            <a:spAutoFit/>
          </a:bodyPr>
          <a:lstStyle/>
          <a:p>
            <a:pPr marL="914400" indent="-914400" algn="ctr">
              <a:buFont typeface="+mj-lt"/>
              <a:buAutoNum type="arabicPeriod" startAt="4"/>
            </a:pPr>
            <a:r>
              <a:rPr lang="en-CA" sz="5400" b="1" dirty="0">
                <a:solidFill>
                  <a:srgbClr val="9A4E15"/>
                </a:solidFill>
              </a:rPr>
              <a:t>From 0 – 60 mph in seconds?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5" y="517650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10</a:t>
            </a:fld>
            <a:endParaRPr lang="en-CA" sz="1600" dirty="0">
              <a:solidFill>
                <a:prstClr val="black">
                  <a:tint val="75000"/>
                </a:prstClr>
              </a:solidFill>
            </a:endParaRPr>
          </a:p>
        </p:txBody>
      </p:sp>
    </p:spTree>
    <p:extLst>
      <p:ext uri="{BB962C8B-B14F-4D97-AF65-F5344CB8AC3E}">
        <p14:creationId xmlns:p14="http://schemas.microsoft.com/office/powerpoint/2010/main" val="119559876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9" name="Slide Number Placeholder 4"/>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2000" smtClean="0"/>
              <a:pPr/>
              <a:t>100</a:t>
            </a:fld>
            <a:endParaRPr lang="en-CA" sz="20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51373"/>
            <a:ext cx="1500872" cy="1116155"/>
          </a:xfrm>
          <a:prstGeom prst="rect">
            <a:avLst/>
          </a:prstGeom>
        </p:spPr>
      </p:pic>
      <p:sp>
        <p:nvSpPr>
          <p:cNvPr id="3" name="TextBox 2"/>
          <p:cNvSpPr txBox="1"/>
          <p:nvPr/>
        </p:nvSpPr>
        <p:spPr>
          <a:xfrm>
            <a:off x="416152" y="256457"/>
            <a:ext cx="11234710" cy="4508927"/>
          </a:xfrm>
          <a:prstGeom prst="rect">
            <a:avLst/>
          </a:prstGeom>
          <a:noFill/>
        </p:spPr>
        <p:txBody>
          <a:bodyPr wrap="square" rtlCol="0">
            <a:spAutoFit/>
          </a:bodyPr>
          <a:lstStyle/>
          <a:p>
            <a:r>
              <a:rPr lang="en-US" sz="3600" b="1" i="1" dirty="0">
                <a:solidFill>
                  <a:schemeClr val="accent2">
                    <a:lumMod val="50000"/>
                  </a:schemeClr>
                </a:solidFill>
                <a:latin typeface="Arial Narrow" panose="020B0606020202030204" pitchFamily="34" charset="0"/>
              </a:rPr>
              <a:t>Potential Accelerators </a:t>
            </a:r>
            <a:r>
              <a:rPr lang="en-US" sz="2800" b="1" i="1" dirty="0">
                <a:solidFill>
                  <a:schemeClr val="accent2">
                    <a:lumMod val="50000"/>
                  </a:schemeClr>
                </a:solidFill>
                <a:latin typeface="Arial Narrow" panose="020B0606020202030204" pitchFamily="34" charset="0"/>
              </a:rPr>
              <a:t>continued:</a:t>
            </a:r>
          </a:p>
          <a:p>
            <a:pPr marL="177800" indent="-177800">
              <a:buFont typeface="Arial" panose="020B0604020202020204" pitchFamily="34" charset="0"/>
              <a:buChar char="•"/>
            </a:pPr>
            <a:endParaRPr lang="en-US" sz="1100" dirty="0">
              <a:solidFill>
                <a:srgbClr val="9A4E15"/>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When possible, we relieve the suffering and enhance the well-being of others</a:t>
            </a:r>
          </a:p>
          <a:p>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Our heart stays ‘open’ and non-self-righteously judgmental of others who are causing suffering as we work to help them change.</a:t>
            </a:r>
          </a:p>
          <a:p>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We have less of a sense of ‘me’ and more of ‘we’, i.e. ‘usness’ and life ‘emerges’ beyond dualities.</a:t>
            </a:r>
          </a:p>
          <a:p>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After we do our Best, we Rest with the Rest - cause it’s all good.</a:t>
            </a:r>
            <a:endParaRPr lang="en-CA" sz="2400"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822839CD-D4B2-4BAB-83C6-C4E959E63E74}"/>
              </a:ext>
            </a:extLst>
          </p:cNvPr>
          <p:cNvSpPr>
            <a:spLocks noGrp="1"/>
          </p:cNvSpPr>
          <p:nvPr>
            <p:ph type="sldNum" sz="quarter" idx="12"/>
          </p:nvPr>
        </p:nvSpPr>
        <p:spPr/>
        <p:txBody>
          <a:bodyPr/>
          <a:lstStyle/>
          <a:p>
            <a:fld id="{AFE74BE6-3F01-4C25-9B60-2EB5994FEE56}" type="slidenum">
              <a:rPr lang="en-CA" smtClean="0">
                <a:solidFill>
                  <a:prstClr val="black">
                    <a:tint val="75000"/>
                  </a:prstClr>
                </a:solidFill>
              </a:rPr>
              <a:pPr/>
              <a:t>100</a:t>
            </a:fld>
            <a:endParaRPr lang="en-CA" dirty="0">
              <a:solidFill>
                <a:prstClr val="black">
                  <a:tint val="75000"/>
                </a:prstClr>
              </a:solidFill>
            </a:endParaRPr>
          </a:p>
        </p:txBody>
      </p:sp>
    </p:spTree>
    <p:extLst>
      <p:ext uri="{BB962C8B-B14F-4D97-AF65-F5344CB8AC3E}">
        <p14:creationId xmlns:p14="http://schemas.microsoft.com/office/powerpoint/2010/main" val="402173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TextBox 7"/>
          <p:cNvSpPr txBox="1"/>
          <p:nvPr/>
        </p:nvSpPr>
        <p:spPr>
          <a:xfrm>
            <a:off x="762000" y="1231047"/>
            <a:ext cx="9386171" cy="4832092"/>
          </a:xfrm>
          <a:prstGeom prst="rect">
            <a:avLst/>
          </a:prstGeom>
          <a:solidFill>
            <a:schemeClr val="accent2">
              <a:lumMod val="50000"/>
            </a:schemeClr>
          </a:solidFill>
          <a:ln>
            <a:noFill/>
          </a:ln>
          <a:effectLst/>
          <a:scene3d>
            <a:camera prst="orthographicFront"/>
            <a:lightRig rig="threePt" dir="t"/>
          </a:scene3d>
          <a:sp3d>
            <a:bevelT w="114300" prst="artDeco"/>
          </a:sp3d>
        </p:spPr>
        <p:txBody>
          <a:bodyPr wrap="square" rtlCol="0">
            <a:spAutoFit/>
          </a:bodyPr>
          <a:lstStyle/>
          <a:p>
            <a:pPr algn="just"/>
            <a:endParaRPr lang="en-CA" sz="2000" dirty="0">
              <a:solidFill>
                <a:schemeClr val="bg1"/>
              </a:solidFill>
            </a:endParaRPr>
          </a:p>
          <a:p>
            <a:pPr algn="ctr"/>
            <a:r>
              <a:rPr lang="en-CA" sz="3200" b="1" dirty="0">
                <a:solidFill>
                  <a:schemeClr val="bg1"/>
                </a:solidFill>
              </a:rPr>
              <a:t>As a result, happy and fulfilling and compassionate times can be more often, more intense and last longer</a:t>
            </a:r>
          </a:p>
          <a:p>
            <a:pPr algn="ctr"/>
            <a:endParaRPr lang="en-CA" sz="3200" b="1" i="1" dirty="0">
              <a:solidFill>
                <a:schemeClr val="bg1"/>
              </a:solidFill>
            </a:endParaRPr>
          </a:p>
          <a:p>
            <a:pPr algn="ctr"/>
            <a:r>
              <a:rPr lang="en-CA" sz="3200" b="1" i="1" dirty="0">
                <a:solidFill>
                  <a:schemeClr val="bg1"/>
                </a:solidFill>
              </a:rPr>
              <a:t>and</a:t>
            </a:r>
          </a:p>
          <a:p>
            <a:pPr algn="ctr"/>
            <a:endParaRPr lang="en-CA" sz="3200" b="1" i="1" dirty="0">
              <a:solidFill>
                <a:schemeClr val="bg1"/>
              </a:solidFill>
            </a:endParaRPr>
          </a:p>
          <a:p>
            <a:pPr algn="ctr"/>
            <a:r>
              <a:rPr lang="en-CA" sz="3200" b="1" dirty="0">
                <a:solidFill>
                  <a:schemeClr val="bg1"/>
                </a:solidFill>
              </a:rPr>
              <a:t>Times of suffering such as emotional hijacks and power struggles can be less frequent, less intense and recovery time will be quicker.</a:t>
            </a:r>
          </a:p>
          <a:p>
            <a:r>
              <a:rPr lang="en-CA" sz="3200" b="1" dirty="0">
                <a:solidFill>
                  <a:schemeClr val="bg1"/>
                </a:solidFill>
              </a:rPr>
              <a:t> </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70422"/>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2000" smtClean="0"/>
              <a:pPr/>
              <a:t>101</a:t>
            </a:fld>
            <a:endParaRPr lang="en-CA" sz="2000" dirty="0"/>
          </a:p>
        </p:txBody>
      </p:sp>
      <p:sp>
        <p:nvSpPr>
          <p:cNvPr id="6" name="TextBox 5"/>
          <p:cNvSpPr txBox="1"/>
          <p:nvPr/>
        </p:nvSpPr>
        <p:spPr>
          <a:xfrm>
            <a:off x="1" y="296335"/>
            <a:ext cx="12191999" cy="707886"/>
          </a:xfrm>
          <a:prstGeom prst="rect">
            <a:avLst/>
          </a:prstGeom>
          <a:noFill/>
        </p:spPr>
        <p:txBody>
          <a:bodyPr wrap="square" rtlCol="0">
            <a:spAutoFit/>
          </a:bodyPr>
          <a:lstStyle/>
          <a:p>
            <a:r>
              <a:rPr lang="en-CA" sz="4000" b="1" dirty="0"/>
              <a:t>	  Start Your Heart – Money Back Guarantee</a:t>
            </a:r>
          </a:p>
        </p:txBody>
      </p:sp>
    </p:spTree>
    <p:extLst>
      <p:ext uri="{BB962C8B-B14F-4D97-AF65-F5344CB8AC3E}">
        <p14:creationId xmlns:p14="http://schemas.microsoft.com/office/powerpoint/2010/main" val="319867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70422"/>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2000" smtClean="0"/>
              <a:pPr/>
              <a:t>102</a:t>
            </a:fld>
            <a:endParaRPr lang="en-CA" sz="2000" dirty="0"/>
          </a:p>
        </p:txBody>
      </p:sp>
      <p:sp>
        <p:nvSpPr>
          <p:cNvPr id="6" name="TextBox 5"/>
          <p:cNvSpPr txBox="1"/>
          <p:nvPr/>
        </p:nvSpPr>
        <p:spPr>
          <a:xfrm>
            <a:off x="-192748" y="462737"/>
            <a:ext cx="12575894" cy="707886"/>
          </a:xfrm>
          <a:prstGeom prst="rect">
            <a:avLst/>
          </a:prstGeom>
          <a:noFill/>
        </p:spPr>
        <p:txBody>
          <a:bodyPr wrap="square" rtlCol="0">
            <a:spAutoFit/>
          </a:bodyPr>
          <a:lstStyle/>
          <a:p>
            <a:pPr algn="ctr"/>
            <a:r>
              <a:rPr lang="en-CA" sz="4000" b="1" dirty="0"/>
              <a:t>	  Moving Forward:</a:t>
            </a:r>
          </a:p>
        </p:txBody>
      </p:sp>
      <p:sp>
        <p:nvSpPr>
          <p:cNvPr id="2" name="TextBox 1">
            <a:extLst>
              <a:ext uri="{FF2B5EF4-FFF2-40B4-BE49-F238E27FC236}">
                <a16:creationId xmlns:a16="http://schemas.microsoft.com/office/drawing/2014/main" id="{18C1A3F0-0D58-4950-AA9F-6F4A4AAC1C4A}"/>
              </a:ext>
            </a:extLst>
          </p:cNvPr>
          <p:cNvSpPr txBox="1"/>
          <p:nvPr/>
        </p:nvSpPr>
        <p:spPr>
          <a:xfrm>
            <a:off x="557939" y="1495081"/>
            <a:ext cx="10690875" cy="4370427"/>
          </a:xfrm>
          <a:prstGeom prst="rect">
            <a:avLst/>
          </a:prstGeom>
          <a:noFill/>
        </p:spPr>
        <p:txBody>
          <a:bodyPr wrap="square" rtlCol="0">
            <a:spAutoFit/>
          </a:bodyPr>
          <a:lstStyle/>
          <a:p>
            <a:pPr marL="342900" indent="-342900">
              <a:buFont typeface="+mj-lt"/>
              <a:buAutoNum type="arabicPeriod"/>
            </a:pPr>
            <a:r>
              <a:rPr lang="en-US" sz="2800" dirty="0"/>
              <a:t>Review support interventions and consider additional areas of wellness as part of the support plan.</a:t>
            </a:r>
          </a:p>
          <a:p>
            <a:pPr marL="342900" indent="-342900">
              <a:buFont typeface="+mj-lt"/>
              <a:buAutoNum type="arabicPeriod"/>
            </a:pPr>
            <a:endParaRPr lang="en-US" sz="1600" dirty="0"/>
          </a:p>
          <a:p>
            <a:pPr marL="342900" indent="-342900">
              <a:buFont typeface="+mj-lt"/>
              <a:buAutoNum type="arabicPeriod"/>
            </a:pPr>
            <a:r>
              <a:rPr lang="en-CA" sz="2800" dirty="0"/>
              <a:t>What is being charted and what are you doing with it? </a:t>
            </a:r>
          </a:p>
          <a:p>
            <a:pPr marL="342900" indent="-342900">
              <a:buFont typeface="+mj-lt"/>
              <a:buAutoNum type="arabicPeriod"/>
            </a:pPr>
            <a:endParaRPr lang="en-CA" sz="1600" dirty="0"/>
          </a:p>
          <a:p>
            <a:pPr marL="342900" indent="-342900">
              <a:buFont typeface="+mj-lt"/>
              <a:buAutoNum type="arabicPeriod"/>
            </a:pPr>
            <a:r>
              <a:rPr lang="en-CA" sz="2800" dirty="0"/>
              <a:t>How are decisions made to alter a support plan?</a:t>
            </a:r>
          </a:p>
          <a:p>
            <a:pPr marL="342900" indent="-342900">
              <a:buFont typeface="+mj-lt"/>
              <a:buAutoNum type="arabicPeriod"/>
            </a:pPr>
            <a:endParaRPr lang="en-CA" sz="1600" dirty="0"/>
          </a:p>
          <a:p>
            <a:pPr marL="342900" indent="-342900">
              <a:buFont typeface="+mj-lt"/>
              <a:buAutoNum type="arabicPeriod"/>
            </a:pPr>
            <a:r>
              <a:rPr lang="en-CA" sz="2800" dirty="0"/>
              <a:t>Build some skills and practices of self-reflection, self-awareness and self-regulation.</a:t>
            </a:r>
          </a:p>
          <a:p>
            <a:pPr marL="342900" indent="-342900">
              <a:buFont typeface="+mj-lt"/>
              <a:buAutoNum type="arabicPeriod"/>
            </a:pPr>
            <a:endParaRPr lang="en-CA" sz="1600" dirty="0"/>
          </a:p>
          <a:p>
            <a:pPr marL="342900" indent="-342900">
              <a:buFont typeface="+mj-lt"/>
              <a:buAutoNum type="arabicPeriod"/>
            </a:pPr>
            <a:r>
              <a:rPr lang="en-US" sz="2800" dirty="0"/>
              <a:t>Share with others.</a:t>
            </a:r>
          </a:p>
          <a:p>
            <a:endParaRPr lang="en-US" dirty="0"/>
          </a:p>
        </p:txBody>
      </p:sp>
    </p:spTree>
    <p:extLst>
      <p:ext uri="{BB962C8B-B14F-4D97-AF65-F5344CB8AC3E}">
        <p14:creationId xmlns:p14="http://schemas.microsoft.com/office/powerpoint/2010/main" val="147432960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gradFill flip="none" rotWithShape="1">
            <a:gsLst>
              <a:gs pos="0">
                <a:schemeClr val="accent3">
                  <a:lumMod val="0"/>
                  <a:lumOff val="100000"/>
                </a:schemeClr>
              </a:gs>
              <a:gs pos="58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4" name="TextBox 3"/>
          <p:cNvSpPr txBox="1"/>
          <p:nvPr/>
        </p:nvSpPr>
        <p:spPr>
          <a:xfrm>
            <a:off x="806360" y="860080"/>
            <a:ext cx="10392777" cy="4308872"/>
          </a:xfrm>
          <a:prstGeom prst="rect">
            <a:avLst/>
          </a:prstGeom>
          <a:noFill/>
        </p:spPr>
        <p:txBody>
          <a:bodyPr wrap="square" rtlCol="0">
            <a:spAutoFit/>
          </a:bodyPr>
          <a:lstStyle/>
          <a:p>
            <a:pPr marL="514350" indent="-514350"/>
            <a:endParaRPr lang="en-CA" sz="2800" dirty="0"/>
          </a:p>
          <a:p>
            <a:pPr algn="ctr"/>
            <a:r>
              <a:rPr lang="en-CA" sz="6000" b="1" dirty="0"/>
              <a:t>Our life’s most urgent and persistent question must be; what will I do for others today?</a:t>
            </a:r>
          </a:p>
          <a:p>
            <a:br>
              <a:rPr lang="en-CA" sz="1000" b="1" dirty="0"/>
            </a:br>
            <a:r>
              <a:rPr lang="en-CA" sz="1000" b="1" dirty="0"/>
              <a:t>		</a:t>
            </a:r>
            <a:r>
              <a:rPr lang="en-CA" sz="1000" b="1"/>
              <a:t>	                                                                             </a:t>
            </a:r>
            <a:r>
              <a:rPr lang="en-CA" sz="2400" b="1"/>
              <a:t>Adapted </a:t>
            </a:r>
            <a:r>
              <a:rPr lang="en-CA" sz="2400" b="1" dirty="0"/>
              <a:t>from Martin Luther King Jr.</a:t>
            </a:r>
          </a:p>
          <a:p>
            <a:pPr marL="514350" indent="-514350" algn="ctr"/>
            <a:endParaRPr lang="en-CA" sz="28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84696"/>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103</a:t>
            </a:fld>
            <a:endParaRPr lang="en-CA" sz="2000" dirty="0"/>
          </a:p>
        </p:txBody>
      </p:sp>
    </p:spTree>
    <p:extLst>
      <p:ext uri="{BB962C8B-B14F-4D97-AF65-F5344CB8AC3E}">
        <p14:creationId xmlns:p14="http://schemas.microsoft.com/office/powerpoint/2010/main" val="120774082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gradFill flip="none" rotWithShape="1">
            <a:gsLst>
              <a:gs pos="0">
                <a:schemeClr val="accent3">
                  <a:lumMod val="0"/>
                  <a:lumOff val="100000"/>
                </a:schemeClr>
              </a:gs>
              <a:gs pos="58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4" name="TextBox 3"/>
          <p:cNvSpPr txBox="1"/>
          <p:nvPr/>
        </p:nvSpPr>
        <p:spPr>
          <a:xfrm>
            <a:off x="806360" y="860080"/>
            <a:ext cx="10392777" cy="5201424"/>
          </a:xfrm>
          <a:prstGeom prst="rect">
            <a:avLst/>
          </a:prstGeom>
          <a:noFill/>
        </p:spPr>
        <p:txBody>
          <a:bodyPr wrap="square" rtlCol="0">
            <a:spAutoFit/>
          </a:bodyPr>
          <a:lstStyle/>
          <a:p>
            <a:pPr algn="ctr"/>
            <a:r>
              <a:rPr lang="en-CA" sz="4000" b="1" dirty="0"/>
              <a:t>Check out A Centre for Conscious Care Website</a:t>
            </a:r>
          </a:p>
          <a:p>
            <a:pPr algn="ctr"/>
            <a:r>
              <a:rPr lang="en-CA" sz="3200" dirty="0">
                <a:hlinkClick r:id="rId3"/>
              </a:rPr>
              <a:t>www.centreforconsciouscare.ca</a:t>
            </a:r>
            <a:endParaRPr lang="en-CA" sz="3200" dirty="0"/>
          </a:p>
          <a:p>
            <a:pPr algn="ctr"/>
            <a:endParaRPr lang="en-CA" sz="4000" dirty="0"/>
          </a:p>
          <a:p>
            <a:pPr algn="ctr"/>
            <a:r>
              <a:rPr lang="en-CA" sz="4000" b="1" dirty="0"/>
              <a:t>Connect with Adriana (Addy) McVicker</a:t>
            </a:r>
          </a:p>
          <a:p>
            <a:pPr algn="ctr"/>
            <a:r>
              <a:rPr lang="en-CA" sz="3200" dirty="0">
                <a:hlinkClick r:id="rId4"/>
              </a:rPr>
              <a:t>adriana@clwindsor.org</a:t>
            </a:r>
            <a:r>
              <a:rPr lang="en-CA" sz="3200" dirty="0"/>
              <a:t>  or ext. 257</a:t>
            </a:r>
          </a:p>
          <a:p>
            <a:pPr algn="ctr"/>
            <a:endParaRPr lang="en-CA" sz="4000" b="1" dirty="0"/>
          </a:p>
          <a:p>
            <a:pPr algn="ctr"/>
            <a:r>
              <a:rPr lang="en-CA" sz="4000" b="1" dirty="0"/>
              <a:t>or </a:t>
            </a:r>
            <a:r>
              <a:rPr lang="en-CA" sz="4000" b="1" dirty="0" err="1"/>
              <a:t>EricaTaylor</a:t>
            </a:r>
            <a:endParaRPr lang="en-CA" sz="4000" b="1" dirty="0"/>
          </a:p>
          <a:p>
            <a:pPr algn="ctr"/>
            <a:r>
              <a:rPr lang="en-CA" sz="3200" dirty="0">
                <a:hlinkClick r:id="rId5"/>
              </a:rPr>
              <a:t>erica.taylor@clwindsor.org</a:t>
            </a:r>
            <a:r>
              <a:rPr lang="en-CA" sz="3200" dirty="0"/>
              <a:t> or ext. 258</a:t>
            </a:r>
          </a:p>
          <a:p>
            <a:pPr marL="514350" indent="-514350" algn="ctr"/>
            <a:endParaRPr lang="en-CA" sz="2800" dirty="0"/>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98378" y="5184696"/>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104</a:t>
            </a:fld>
            <a:endParaRPr lang="en-CA" sz="2000" dirty="0"/>
          </a:p>
        </p:txBody>
      </p:sp>
    </p:spTree>
    <p:extLst>
      <p:ext uri="{BB962C8B-B14F-4D97-AF65-F5344CB8AC3E}">
        <p14:creationId xmlns:p14="http://schemas.microsoft.com/office/powerpoint/2010/main" val="1258350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TextBox 7"/>
          <p:cNvSpPr txBox="1"/>
          <p:nvPr/>
        </p:nvSpPr>
        <p:spPr>
          <a:xfrm>
            <a:off x="1358540" y="1397729"/>
            <a:ext cx="8827454" cy="4001095"/>
          </a:xfrm>
          <a:prstGeom prst="rect">
            <a:avLst/>
          </a:prstGeom>
          <a:solidFill>
            <a:srgbClr val="797805"/>
          </a:solidFill>
          <a:ln>
            <a:noFill/>
          </a:ln>
          <a:effectLst/>
          <a:scene3d>
            <a:camera prst="orthographicFront"/>
            <a:lightRig rig="threePt" dir="t"/>
          </a:scene3d>
          <a:sp3d>
            <a:bevelT w="114300" prst="artDeco"/>
          </a:sp3d>
        </p:spPr>
        <p:txBody>
          <a:bodyPr wrap="square" rtlCol="0">
            <a:spAutoFit/>
          </a:bodyPr>
          <a:lstStyle/>
          <a:p>
            <a:pPr algn="just"/>
            <a:endParaRPr lang="en-CA" sz="2000" dirty="0">
              <a:solidFill>
                <a:schemeClr val="bg1"/>
              </a:solidFill>
            </a:endParaRPr>
          </a:p>
          <a:p>
            <a:pPr algn="just"/>
            <a:r>
              <a:rPr lang="en-CA" sz="2400" dirty="0">
                <a:solidFill>
                  <a:schemeClr val="bg1"/>
                </a:solidFill>
              </a:rPr>
              <a:t>“Individuals with Autism live in a challenging state of hyperarousal.      Many live in pre-panic states day in and day out.”</a:t>
            </a:r>
          </a:p>
          <a:p>
            <a:pPr algn="just"/>
            <a:endParaRPr lang="en-CA" sz="2400" dirty="0">
              <a:solidFill>
                <a:schemeClr val="bg1"/>
              </a:solidFill>
            </a:endParaRPr>
          </a:p>
          <a:p>
            <a:pPr algn="just"/>
            <a:r>
              <a:rPr lang="en-CA" sz="2400" dirty="0">
                <a:solidFill>
                  <a:schemeClr val="bg1"/>
                </a:solidFill>
              </a:rPr>
              <a:t>“Anger can be a strangely soothing emotion – Rage is organizing: </a:t>
            </a:r>
          </a:p>
          <a:p>
            <a:pPr algn="just"/>
            <a:r>
              <a:rPr lang="en-CA" sz="2400" dirty="0">
                <a:solidFill>
                  <a:schemeClr val="bg1"/>
                </a:solidFill>
              </a:rPr>
              <a:t>When we have worked ourselves up into a fury, we are completely focused, involved and unified…….”</a:t>
            </a:r>
          </a:p>
          <a:p>
            <a:pPr algn="just"/>
            <a:r>
              <a:rPr lang="en-CA" sz="2400" dirty="0">
                <a:solidFill>
                  <a:schemeClr val="bg1"/>
                </a:solidFill>
              </a:rPr>
              <a:t> </a:t>
            </a:r>
          </a:p>
          <a:p>
            <a:pPr algn="just"/>
            <a:r>
              <a:rPr lang="en-CA" sz="2400" dirty="0">
                <a:solidFill>
                  <a:schemeClr val="bg1"/>
                </a:solidFill>
              </a:rPr>
              <a:t>(Our fear is replaced by anger – a much more ‘user friendly’ emotion).</a:t>
            </a:r>
          </a:p>
          <a:p>
            <a:pPr algn="r"/>
            <a:r>
              <a:rPr lang="en-CA" i="1" dirty="0">
                <a:solidFill>
                  <a:schemeClr val="bg1"/>
                </a:solidFill>
              </a:rPr>
              <a:t>Shadow Syndrome</a:t>
            </a:r>
            <a:endParaRPr lang="en-CA" dirty="0">
              <a:solidFill>
                <a:schemeClr val="bg1"/>
              </a:solidFill>
            </a:endParaRPr>
          </a:p>
        </p:txBody>
      </p:sp>
      <p:sp>
        <p:nvSpPr>
          <p:cNvPr id="9" name="TextBox 8"/>
          <p:cNvSpPr txBox="1"/>
          <p:nvPr/>
        </p:nvSpPr>
        <p:spPr>
          <a:xfrm>
            <a:off x="1308538" y="471017"/>
            <a:ext cx="8884773" cy="800219"/>
          </a:xfrm>
          <a:prstGeom prst="rect">
            <a:avLst/>
          </a:prstGeom>
          <a:noFill/>
        </p:spPr>
        <p:txBody>
          <a:bodyPr wrap="square" rtlCol="0">
            <a:spAutoFit/>
          </a:bodyPr>
          <a:lstStyle/>
          <a:p>
            <a:r>
              <a:rPr lang="en-CA" sz="2800" b="1" dirty="0"/>
              <a:t>    From 0-60 mph in Seconds?</a:t>
            </a:r>
          </a:p>
          <a:p>
            <a:pPr algn="ctr"/>
            <a:endParaRPr lang="en-CA" dirty="0"/>
          </a:p>
        </p:txBody>
      </p:sp>
      <p:sp>
        <p:nvSpPr>
          <p:cNvPr id="10" name="TextBox 9"/>
          <p:cNvSpPr txBox="1"/>
          <p:nvPr/>
        </p:nvSpPr>
        <p:spPr>
          <a:xfrm>
            <a:off x="1332413" y="5558658"/>
            <a:ext cx="7001691" cy="954107"/>
          </a:xfrm>
          <a:prstGeom prst="rect">
            <a:avLst/>
          </a:prstGeom>
          <a:noFill/>
        </p:spPr>
        <p:txBody>
          <a:bodyPr wrap="square" rtlCol="0">
            <a:spAutoFit/>
          </a:bodyPr>
          <a:lstStyle/>
          <a:p>
            <a:r>
              <a:rPr lang="en-CA" sz="1400" i="1" dirty="0"/>
              <a:t>John Ratey M.D.</a:t>
            </a:r>
          </a:p>
          <a:p>
            <a:r>
              <a:rPr lang="en-CA" sz="1400" i="1" dirty="0"/>
              <a:t>Associate Clinical Professor, Harvard Medical School</a:t>
            </a:r>
            <a:endParaRPr lang="en-CA" sz="1400" dirty="0"/>
          </a:p>
          <a:p>
            <a:r>
              <a:rPr lang="en-CA" sz="1400" i="1" dirty="0"/>
              <a:t>Author and Co-author of 8 Books</a:t>
            </a:r>
          </a:p>
          <a:p>
            <a:r>
              <a:rPr lang="en-CA" sz="1400" i="1" dirty="0"/>
              <a:t>Over 60 Peer Reviewed Papers</a:t>
            </a:r>
            <a:endParaRPr lang="en-CA" sz="140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7113" y="5197766"/>
            <a:ext cx="1500873" cy="1116155"/>
          </a:xfrm>
          <a:prstGeom prst="rect">
            <a:avLst/>
          </a:prstGeom>
        </p:spPr>
      </p:pic>
      <p:sp>
        <p:nvSpPr>
          <p:cNvPr id="11" name="Slide Number Placeholder 10"/>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11</a:t>
            </a:fld>
            <a:endParaRPr lang="en-CA" sz="1600" dirty="0">
              <a:solidFill>
                <a:prstClr val="black">
                  <a:tint val="75000"/>
                </a:prstClr>
              </a:solidFill>
            </a:endParaRPr>
          </a:p>
        </p:txBody>
      </p:sp>
    </p:spTree>
    <p:extLst>
      <p:ext uri="{BB962C8B-B14F-4D97-AF65-F5344CB8AC3E}">
        <p14:creationId xmlns:p14="http://schemas.microsoft.com/office/powerpoint/2010/main" val="241779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4346" y="260343"/>
            <a:ext cx="11523307" cy="954107"/>
          </a:xfrm>
          <a:prstGeom prst="rect">
            <a:avLst/>
          </a:prstGeom>
        </p:spPr>
        <p:txBody>
          <a:bodyPr wrap="square">
            <a:spAutoFit/>
          </a:bodyPr>
          <a:lstStyle/>
          <a:p>
            <a:pPr algn="ctr">
              <a:spcAft>
                <a:spcPts val="1800"/>
              </a:spcAft>
            </a:pPr>
            <a:r>
              <a:rPr lang="en-US" sz="2800" b="1" dirty="0">
                <a:ln w="0"/>
                <a:latin typeface="Arial" panose="020B0604020202020204" pitchFamily="34" charset="0"/>
                <a:ea typeface="Ackbar" pitchFamily="2" charset="0"/>
                <a:cs typeface="Arial" panose="020B0604020202020204" pitchFamily="34" charset="0"/>
              </a:rPr>
              <a:t>The Recurring Cycles</a:t>
            </a:r>
            <a:b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br>
            <a:endParaRPr lang="en-CA"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endParaRPr>
          </a:p>
        </p:txBody>
      </p:sp>
      <p:pic>
        <p:nvPicPr>
          <p:cNvPr id="42" name="Picture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97363">
            <a:off x="6413697" y="4593302"/>
            <a:ext cx="3909244" cy="1889760"/>
          </a:xfrm>
          <a:prstGeom prst="rect">
            <a:avLst/>
          </a:prstGeom>
        </p:spPr>
      </p:pic>
      <p:pic>
        <p:nvPicPr>
          <p:cNvPr id="74" name="Picture 7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40909" y="5261562"/>
            <a:ext cx="1500872" cy="1116155"/>
          </a:xfrm>
          <a:prstGeom prst="rect">
            <a:avLst/>
          </a:prstGeom>
        </p:spPr>
      </p:pic>
      <p:grpSp>
        <p:nvGrpSpPr>
          <p:cNvPr id="3" name="Group 11"/>
          <p:cNvGrpSpPr/>
          <p:nvPr/>
        </p:nvGrpSpPr>
        <p:grpSpPr>
          <a:xfrm>
            <a:off x="460276" y="2226300"/>
            <a:ext cx="1521475" cy="3320772"/>
            <a:chOff x="460276" y="2226300"/>
            <a:chExt cx="1521475" cy="3320772"/>
          </a:xfrm>
        </p:grpSpPr>
        <p:sp>
          <p:nvSpPr>
            <p:cNvPr id="75" name="Oval 74"/>
            <p:cNvSpPr/>
            <p:nvPr/>
          </p:nvSpPr>
          <p:spPr>
            <a:xfrm>
              <a:off x="530452" y="2226300"/>
              <a:ext cx="1381125" cy="33207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6" name="TextBox 75"/>
            <p:cNvSpPr txBox="1"/>
            <p:nvPr/>
          </p:nvSpPr>
          <p:spPr>
            <a:xfrm>
              <a:off x="460276" y="2637453"/>
              <a:ext cx="1521475" cy="2308324"/>
            </a:xfrm>
            <a:prstGeom prst="rect">
              <a:avLst/>
            </a:prstGeom>
            <a:noFill/>
          </p:spPr>
          <p:txBody>
            <a:bodyPr wrap="square" rtlCol="0">
              <a:spAutoFit/>
            </a:bodyPr>
            <a:lstStyle/>
            <a:p>
              <a:pPr algn="ctr"/>
              <a:r>
                <a:rPr lang="en-CA" dirty="0">
                  <a:solidFill>
                    <a:schemeClr val="bg1"/>
                  </a:solidFill>
                  <a:latin typeface="Arial Narrow" panose="020B0606020202030204" pitchFamily="34" charset="0"/>
                </a:rPr>
                <a:t>People </a:t>
              </a:r>
            </a:p>
            <a:p>
              <a:pPr algn="ctr"/>
              <a:r>
                <a:rPr lang="en-CA" dirty="0">
                  <a:solidFill>
                    <a:schemeClr val="bg1"/>
                  </a:solidFill>
                  <a:latin typeface="Arial Narrow" panose="020B0606020202030204" pitchFamily="34" charset="0"/>
                </a:rPr>
                <a:t>with </a:t>
              </a:r>
            </a:p>
            <a:p>
              <a:pPr algn="ctr"/>
              <a:r>
                <a:rPr lang="en-CA" dirty="0">
                  <a:solidFill>
                    <a:schemeClr val="bg1"/>
                  </a:solidFill>
                  <a:latin typeface="Arial Narrow" panose="020B0606020202030204" pitchFamily="34" charset="0"/>
                </a:rPr>
                <a:t>Autism and Developmental Disabilities</a:t>
              </a:r>
            </a:p>
            <a:p>
              <a:pPr algn="ctr"/>
              <a:r>
                <a:rPr lang="en-CA" dirty="0">
                  <a:solidFill>
                    <a:schemeClr val="bg1"/>
                  </a:solidFill>
                  <a:latin typeface="Arial Narrow" panose="020B0606020202030204" pitchFamily="34" charset="0"/>
                </a:rPr>
                <a:t>with </a:t>
              </a:r>
            </a:p>
            <a:p>
              <a:pPr algn="ctr"/>
              <a:r>
                <a:rPr lang="en-CA" dirty="0">
                  <a:solidFill>
                    <a:schemeClr val="bg1"/>
                  </a:solidFill>
                  <a:latin typeface="Arial Narrow" panose="020B0606020202030204" pitchFamily="34" charset="0"/>
                </a:rPr>
                <a:t>Complex</a:t>
              </a:r>
            </a:p>
            <a:p>
              <a:pPr algn="ctr"/>
              <a:r>
                <a:rPr lang="en-CA" dirty="0">
                  <a:solidFill>
                    <a:schemeClr val="bg1"/>
                  </a:solidFill>
                  <a:latin typeface="Arial Narrow" panose="020B0606020202030204" pitchFamily="34" charset="0"/>
                </a:rPr>
                <a:t>Needs</a:t>
              </a:r>
            </a:p>
          </p:txBody>
        </p:sp>
      </p:grpSp>
      <p:grpSp>
        <p:nvGrpSpPr>
          <p:cNvPr id="4" name="Group 2"/>
          <p:cNvGrpSpPr/>
          <p:nvPr/>
        </p:nvGrpSpPr>
        <p:grpSpPr>
          <a:xfrm>
            <a:off x="1878240" y="3389585"/>
            <a:ext cx="561975" cy="1015663"/>
            <a:chOff x="1878240" y="3389585"/>
            <a:chExt cx="561975" cy="1015663"/>
          </a:xfrm>
        </p:grpSpPr>
        <p:sp>
          <p:nvSpPr>
            <p:cNvPr id="67" name="Right Arrow 66"/>
            <p:cNvSpPr/>
            <p:nvPr/>
          </p:nvSpPr>
          <p:spPr>
            <a:xfrm>
              <a:off x="1968154" y="3601406"/>
              <a:ext cx="382148"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77" name="TextBox 76"/>
            <p:cNvSpPr txBox="1"/>
            <p:nvPr/>
          </p:nvSpPr>
          <p:spPr>
            <a:xfrm>
              <a:off x="1878240" y="3389585"/>
              <a:ext cx="561975" cy="1015663"/>
            </a:xfrm>
            <a:prstGeom prst="rect">
              <a:avLst/>
            </a:prstGeom>
            <a:noFill/>
          </p:spPr>
          <p:txBody>
            <a:bodyPr wrap="square" rtlCol="0">
              <a:spAutoFit/>
            </a:bodyPr>
            <a:lstStyle/>
            <a:p>
              <a:pPr algn="ctr"/>
              <a:r>
                <a:rPr lang="en-CA" sz="1200" dirty="0">
                  <a:latin typeface="Arial Narrow" panose="020B0606020202030204" pitchFamily="34" charset="0"/>
                </a:rPr>
                <a:t>Have</a:t>
              </a:r>
            </a:p>
            <a:p>
              <a:pPr algn="ctr"/>
              <a:endParaRPr lang="en-CA" sz="1200" dirty="0">
                <a:latin typeface="Arial Narrow" panose="020B0606020202030204" pitchFamily="34" charset="0"/>
              </a:endParaRPr>
            </a:p>
            <a:p>
              <a:pPr algn="ctr"/>
              <a:r>
                <a:rPr lang="en-CA" sz="1200" dirty="0">
                  <a:latin typeface="Arial Narrow" panose="020B0606020202030204" pitchFamily="34" charset="0"/>
                </a:rPr>
                <a:t>One</a:t>
              </a:r>
            </a:p>
            <a:p>
              <a:pPr algn="ctr"/>
              <a:r>
                <a:rPr lang="en-CA" sz="1200" dirty="0">
                  <a:latin typeface="Arial Narrow" panose="020B0606020202030204" pitchFamily="34" charset="0"/>
                </a:rPr>
                <a:t>or</a:t>
              </a:r>
            </a:p>
            <a:p>
              <a:pPr algn="ctr"/>
              <a:r>
                <a:rPr lang="en-CA" sz="1200" dirty="0">
                  <a:latin typeface="Arial Narrow" panose="020B0606020202030204" pitchFamily="34" charset="0"/>
                </a:rPr>
                <a:t>More</a:t>
              </a:r>
            </a:p>
          </p:txBody>
        </p:sp>
      </p:grpSp>
      <p:grpSp>
        <p:nvGrpSpPr>
          <p:cNvPr id="5" name="Group 7"/>
          <p:cNvGrpSpPr/>
          <p:nvPr/>
        </p:nvGrpSpPr>
        <p:grpSpPr>
          <a:xfrm>
            <a:off x="4174837" y="3266337"/>
            <a:ext cx="903205" cy="662906"/>
            <a:chOff x="4174837" y="3266337"/>
            <a:chExt cx="903205" cy="662906"/>
          </a:xfrm>
        </p:grpSpPr>
        <p:sp>
          <p:nvSpPr>
            <p:cNvPr id="78" name="Right Arrow 77"/>
            <p:cNvSpPr/>
            <p:nvPr/>
          </p:nvSpPr>
          <p:spPr>
            <a:xfrm>
              <a:off x="4358945" y="3676050"/>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79" name="TextBox 78"/>
            <p:cNvSpPr txBox="1"/>
            <p:nvPr/>
          </p:nvSpPr>
          <p:spPr>
            <a:xfrm>
              <a:off x="4174837" y="3266337"/>
              <a:ext cx="903205" cy="461665"/>
            </a:xfrm>
            <a:prstGeom prst="rect">
              <a:avLst/>
            </a:prstGeom>
            <a:noFill/>
          </p:spPr>
          <p:txBody>
            <a:bodyPr wrap="square" rtlCol="0">
              <a:spAutoFit/>
            </a:bodyPr>
            <a:lstStyle/>
            <a:p>
              <a:pPr algn="ctr"/>
              <a:r>
                <a:rPr lang="en-CA" sz="1200" dirty="0">
                  <a:latin typeface="Arial Narrow" panose="020B0606020202030204" pitchFamily="34" charset="0"/>
                </a:rPr>
                <a:t>Contributing To</a:t>
              </a:r>
            </a:p>
          </p:txBody>
        </p:sp>
      </p:grpSp>
      <p:grpSp>
        <p:nvGrpSpPr>
          <p:cNvPr id="6" name="Group 3"/>
          <p:cNvGrpSpPr/>
          <p:nvPr/>
        </p:nvGrpSpPr>
        <p:grpSpPr>
          <a:xfrm>
            <a:off x="4980385" y="1582504"/>
            <a:ext cx="1526966" cy="3740680"/>
            <a:chOff x="4980385" y="1582504"/>
            <a:chExt cx="1526966" cy="3740680"/>
          </a:xfrm>
        </p:grpSpPr>
        <p:sp>
          <p:nvSpPr>
            <p:cNvPr id="73" name="TextBox 72"/>
            <p:cNvSpPr txBox="1"/>
            <p:nvPr/>
          </p:nvSpPr>
          <p:spPr>
            <a:xfrm>
              <a:off x="4980385" y="2014586"/>
              <a:ext cx="1526966" cy="3308598"/>
            </a:xfrm>
            <a:prstGeom prst="rect">
              <a:avLst/>
            </a:prstGeom>
            <a:solidFill>
              <a:srgbClr val="FFFF00"/>
            </a:solidFill>
          </p:spPr>
          <p:txBody>
            <a:bodyPr wrap="square" rtlCol="0">
              <a:spAutoFit/>
            </a:bodyPr>
            <a:lstStyle/>
            <a:p>
              <a:endParaRPr lang="en-CA" sz="1100" dirty="0">
                <a:latin typeface="Arial Narrow" panose="020B0606020202030204" pitchFamily="34" charset="0"/>
              </a:endParaRPr>
            </a:p>
            <a:p>
              <a:r>
                <a:rPr lang="en-CA" sz="1100" b="1" i="1" dirty="0">
                  <a:latin typeface="Arial Narrow" panose="020B0606020202030204" pitchFamily="34" charset="0"/>
                </a:rPr>
                <a:t>• Physical pain</a:t>
              </a:r>
            </a:p>
            <a:p>
              <a:endParaRPr lang="en-CA" sz="1100" b="1" i="1" dirty="0">
                <a:latin typeface="Arial Narrow" panose="020B0606020202030204" pitchFamily="34" charset="0"/>
              </a:endParaRPr>
            </a:p>
            <a:p>
              <a:r>
                <a:rPr lang="en-CA" sz="1100" b="1" i="1" dirty="0">
                  <a:latin typeface="Arial Narrow" panose="020B0606020202030204" pitchFamily="34" charset="0"/>
                </a:rPr>
                <a:t>• Sensory over/under</a:t>
              </a:r>
            </a:p>
            <a:p>
              <a:r>
                <a:rPr lang="en-CA" sz="1100" b="1" i="1" dirty="0">
                  <a:latin typeface="Arial Narrow" panose="020B0606020202030204" pitchFamily="34" charset="0"/>
                </a:rPr>
                <a:t>   load</a:t>
              </a:r>
            </a:p>
            <a:p>
              <a:endParaRPr lang="en-CA" sz="1100" b="1" i="1" dirty="0">
                <a:latin typeface="Arial Narrow" panose="020B0606020202030204" pitchFamily="34" charset="0"/>
              </a:endParaRPr>
            </a:p>
            <a:p>
              <a:r>
                <a:rPr lang="en-CA" sz="1100" b="1" i="1" dirty="0">
                  <a:latin typeface="Arial Narrow" panose="020B0606020202030204" pitchFamily="34" charset="0"/>
                </a:rPr>
                <a:t>• Psychological distress</a:t>
              </a:r>
            </a:p>
            <a:p>
              <a:endParaRPr lang="en-CA" sz="1100" b="1" i="1" dirty="0">
                <a:latin typeface="Arial Narrow" panose="020B0606020202030204" pitchFamily="34" charset="0"/>
              </a:endParaRPr>
            </a:p>
            <a:p>
              <a:r>
                <a:rPr lang="en-CA" sz="1100" b="1" i="1" dirty="0">
                  <a:latin typeface="Arial Narrow" panose="020B0606020202030204" pitchFamily="34" charset="0"/>
                </a:rPr>
                <a:t>• Speech/hearing</a:t>
              </a:r>
            </a:p>
            <a:p>
              <a:r>
                <a:rPr lang="en-CA" sz="1100" b="1" i="1" dirty="0">
                  <a:latin typeface="Arial Narrow" panose="020B0606020202030204" pitchFamily="34" charset="0"/>
                </a:rPr>
                <a:t>   limitations</a:t>
              </a:r>
            </a:p>
            <a:p>
              <a:endParaRPr lang="en-CA" sz="1100" b="1" i="1" dirty="0">
                <a:latin typeface="Arial Narrow" panose="020B0606020202030204" pitchFamily="34" charset="0"/>
              </a:endParaRPr>
            </a:p>
            <a:p>
              <a:r>
                <a:rPr lang="en-CA" sz="1100" b="1" i="1" dirty="0">
                  <a:latin typeface="Arial Narrow" panose="020B0606020202030204" pitchFamily="34" charset="0"/>
                </a:rPr>
                <a:t>• PTSD/Trauma</a:t>
              </a:r>
            </a:p>
            <a:p>
              <a:endParaRPr lang="en-CA" sz="1100" b="1" i="1" dirty="0">
                <a:latin typeface="Arial Narrow" panose="020B0606020202030204" pitchFamily="34" charset="0"/>
              </a:endParaRPr>
            </a:p>
            <a:p>
              <a:r>
                <a:rPr lang="en-CA" sz="1100" b="1" i="1" dirty="0">
                  <a:latin typeface="Arial Narrow" panose="020B0606020202030204" pitchFamily="34" charset="0"/>
                </a:rPr>
                <a:t>• Environmental stress</a:t>
              </a:r>
            </a:p>
            <a:p>
              <a:endParaRPr lang="en-CA" sz="1100" b="1" i="1" dirty="0">
                <a:latin typeface="Arial Narrow" panose="020B0606020202030204" pitchFamily="34" charset="0"/>
              </a:endParaRPr>
            </a:p>
            <a:p>
              <a:r>
                <a:rPr lang="en-CA" sz="1100" b="1" i="1" dirty="0">
                  <a:latin typeface="Arial Narrow" panose="020B0606020202030204" pitchFamily="34" charset="0"/>
                </a:rPr>
                <a:t>• Neglect/Abuse,</a:t>
              </a:r>
            </a:p>
            <a:p>
              <a:r>
                <a:rPr lang="en-CA" sz="1100" b="1" i="1" dirty="0">
                  <a:latin typeface="Arial Narrow" panose="020B0606020202030204" pitchFamily="34" charset="0"/>
                </a:rPr>
                <a:t>   Isolation/Loneliness</a:t>
              </a:r>
            </a:p>
            <a:p>
              <a:endParaRPr lang="en-CA" sz="1100" b="1" i="1" dirty="0">
                <a:latin typeface="Arial Narrow" panose="020B0606020202030204" pitchFamily="34" charset="0"/>
              </a:endParaRPr>
            </a:p>
            <a:p>
              <a:r>
                <a:rPr lang="en-CA" sz="1100" b="1" i="1" dirty="0">
                  <a:latin typeface="Arial Narrow" panose="020B0606020202030204" pitchFamily="34" charset="0"/>
                </a:rPr>
                <a:t>• Supporter 4 outs</a:t>
              </a:r>
            </a:p>
          </p:txBody>
        </p:sp>
        <p:sp>
          <p:nvSpPr>
            <p:cNvPr id="80" name="TextBox 79"/>
            <p:cNvSpPr txBox="1"/>
            <p:nvPr/>
          </p:nvSpPr>
          <p:spPr>
            <a:xfrm>
              <a:off x="4980385" y="1582504"/>
              <a:ext cx="1526966" cy="461665"/>
            </a:xfrm>
            <a:prstGeom prst="rect">
              <a:avLst/>
            </a:prstGeom>
            <a:noFill/>
          </p:spPr>
          <p:txBody>
            <a:bodyPr wrap="square" rtlCol="0">
              <a:spAutoFit/>
            </a:bodyPr>
            <a:lstStyle/>
            <a:p>
              <a:pPr algn="ctr"/>
              <a:r>
                <a:rPr lang="en-US" sz="1200" dirty="0">
                  <a:latin typeface="Arial Narrow" panose="020B0606020202030204" pitchFamily="34" charset="0"/>
                </a:rPr>
                <a:t>LIVING &amp; LEARNING</a:t>
              </a:r>
            </a:p>
            <a:p>
              <a:pPr algn="ctr"/>
              <a:r>
                <a:rPr lang="en-US" sz="1200" dirty="0">
                  <a:latin typeface="Arial Narrow" panose="020B0606020202030204" pitchFamily="34" charset="0"/>
                </a:rPr>
                <a:t>CHALLENGES</a:t>
              </a:r>
              <a:endParaRPr lang="en-CA" sz="1200" dirty="0">
                <a:latin typeface="Arial Narrow" panose="020B0606020202030204" pitchFamily="34" charset="0"/>
              </a:endParaRPr>
            </a:p>
          </p:txBody>
        </p:sp>
      </p:grpSp>
      <p:grpSp>
        <p:nvGrpSpPr>
          <p:cNvPr id="7" name="Group 9"/>
          <p:cNvGrpSpPr/>
          <p:nvPr/>
        </p:nvGrpSpPr>
        <p:grpSpPr>
          <a:xfrm>
            <a:off x="6507351" y="3042680"/>
            <a:ext cx="903205" cy="1187478"/>
            <a:chOff x="6507351" y="3042680"/>
            <a:chExt cx="903205" cy="1187478"/>
          </a:xfrm>
        </p:grpSpPr>
        <p:grpSp>
          <p:nvGrpSpPr>
            <p:cNvPr id="8" name="Group 45"/>
            <p:cNvGrpSpPr/>
            <p:nvPr/>
          </p:nvGrpSpPr>
          <p:grpSpPr>
            <a:xfrm>
              <a:off x="6564978" y="3392626"/>
              <a:ext cx="697094" cy="837532"/>
              <a:chOff x="5942618" y="2546123"/>
              <a:chExt cx="988695" cy="832662"/>
            </a:xfrm>
          </p:grpSpPr>
          <p:sp>
            <p:nvSpPr>
              <p:cNvPr id="64" name="Right Arrow 63"/>
              <p:cNvSpPr/>
              <p:nvPr/>
            </p:nvSpPr>
            <p:spPr>
              <a:xfrm>
                <a:off x="5942618" y="2845598"/>
                <a:ext cx="485175" cy="225166"/>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5" name="Right Arrow 64"/>
              <p:cNvSpPr/>
              <p:nvPr/>
            </p:nvSpPr>
            <p:spPr>
              <a:xfrm rot="19228095">
                <a:off x="6348108" y="2546123"/>
                <a:ext cx="583202" cy="26375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6" name="Right Arrow 65"/>
              <p:cNvSpPr/>
              <p:nvPr/>
            </p:nvSpPr>
            <p:spPr>
              <a:xfrm rot="2371905" flipV="1">
                <a:off x="6348111" y="3115033"/>
                <a:ext cx="583202" cy="26375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81" name="TextBox 80"/>
            <p:cNvSpPr txBox="1"/>
            <p:nvPr/>
          </p:nvSpPr>
          <p:spPr>
            <a:xfrm>
              <a:off x="6507351" y="3042680"/>
              <a:ext cx="903205" cy="276999"/>
            </a:xfrm>
            <a:prstGeom prst="rect">
              <a:avLst/>
            </a:prstGeom>
            <a:noFill/>
          </p:spPr>
          <p:txBody>
            <a:bodyPr wrap="square" rtlCol="0">
              <a:spAutoFit/>
            </a:bodyPr>
            <a:lstStyle/>
            <a:p>
              <a:pPr algn="ctr"/>
              <a:r>
                <a:rPr lang="en-CA" sz="1200" dirty="0">
                  <a:latin typeface="Arial Narrow" panose="020B0606020202030204" pitchFamily="34" charset="0"/>
                </a:rPr>
                <a:t>Resulting In</a:t>
              </a:r>
            </a:p>
          </p:txBody>
        </p:sp>
      </p:grpSp>
      <p:grpSp>
        <p:nvGrpSpPr>
          <p:cNvPr id="9" name="Group 10"/>
          <p:cNvGrpSpPr/>
          <p:nvPr/>
        </p:nvGrpSpPr>
        <p:grpSpPr>
          <a:xfrm>
            <a:off x="7304139" y="1941181"/>
            <a:ext cx="2273849" cy="3564448"/>
            <a:chOff x="7304139" y="1941181"/>
            <a:chExt cx="2273849" cy="3564448"/>
          </a:xfrm>
        </p:grpSpPr>
        <p:sp>
          <p:nvSpPr>
            <p:cNvPr id="69" name="24-Point Star 68"/>
            <p:cNvSpPr/>
            <p:nvPr/>
          </p:nvSpPr>
          <p:spPr>
            <a:xfrm>
              <a:off x="7348571" y="3882909"/>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0" name="24-Point Star 69"/>
            <p:cNvSpPr/>
            <p:nvPr/>
          </p:nvSpPr>
          <p:spPr>
            <a:xfrm>
              <a:off x="7304139" y="2225603"/>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1" name="TextBox 70"/>
            <p:cNvSpPr txBox="1"/>
            <p:nvPr/>
          </p:nvSpPr>
          <p:spPr>
            <a:xfrm>
              <a:off x="7371446" y="2551491"/>
              <a:ext cx="2080371" cy="938719"/>
            </a:xfrm>
            <a:prstGeom prst="rect">
              <a:avLst/>
            </a:prstGeom>
            <a:noFill/>
          </p:spPr>
          <p:txBody>
            <a:bodyPr wrap="square" rtlCol="0">
              <a:spAutoFit/>
            </a:bodyPr>
            <a:lstStyle/>
            <a:p>
              <a:pPr algn="ctr"/>
              <a:r>
                <a:rPr lang="en-CA" sz="1600" b="1" i="1" dirty="0">
                  <a:solidFill>
                    <a:schemeClr val="bg1"/>
                  </a:solidFill>
                  <a:latin typeface="Arial Narrow" panose="020B0606020202030204" pitchFamily="34" charset="0"/>
                </a:rPr>
                <a:t>BLOW-OUTS</a:t>
              </a:r>
            </a:p>
            <a:p>
              <a:pPr marL="177800" indent="88900"/>
              <a:r>
                <a:rPr lang="en-US" sz="1300" i="1" dirty="0">
                  <a:solidFill>
                    <a:schemeClr val="bg1"/>
                  </a:solidFill>
                  <a:latin typeface="Arial Narrow" panose="020B0606020202030204" pitchFamily="34" charset="0"/>
                </a:rPr>
                <a:t>• Repetitive expressions of    </a:t>
              </a:r>
            </a:p>
            <a:p>
              <a:pPr marL="177800" indent="88900"/>
              <a:r>
                <a:rPr lang="en-US" sz="1300" i="1" dirty="0">
                  <a:solidFill>
                    <a:schemeClr val="bg1"/>
                  </a:solidFill>
                  <a:latin typeface="Arial Narrow" panose="020B0606020202030204" pitchFamily="34" charset="0"/>
                </a:rPr>
                <a:t>  </a:t>
              </a:r>
              <a:r>
                <a:rPr lang="en-US" sz="1300" i="1" dirty="0" err="1">
                  <a:solidFill>
                    <a:schemeClr val="bg1"/>
                  </a:solidFill>
                  <a:latin typeface="Arial Narrow" panose="020B0606020202030204" pitchFamily="34" charset="0"/>
                </a:rPr>
                <a:t>behaviour</a:t>
              </a:r>
              <a:endParaRPr lang="en-US" sz="1300" i="1" dirty="0">
                <a:solidFill>
                  <a:schemeClr val="bg1"/>
                </a:solidFill>
                <a:latin typeface="Arial Narrow" panose="020B0606020202030204" pitchFamily="34" charset="0"/>
              </a:endParaRPr>
            </a:p>
            <a:p>
              <a:pPr marL="177800" indent="88900"/>
              <a:r>
                <a:rPr lang="en-US" sz="1300" i="1" dirty="0">
                  <a:solidFill>
                    <a:schemeClr val="bg1"/>
                  </a:solidFill>
                  <a:latin typeface="Arial Narrow" panose="020B0606020202030204" pitchFamily="34" charset="0"/>
                </a:rPr>
                <a:t>• SIB and aggression</a:t>
              </a:r>
              <a:endParaRPr lang="en-CA" sz="1300" i="1" dirty="0">
                <a:solidFill>
                  <a:schemeClr val="bg1"/>
                </a:solidFill>
                <a:latin typeface="Arial Narrow" panose="020B0606020202030204" pitchFamily="34" charset="0"/>
              </a:endParaRPr>
            </a:p>
          </p:txBody>
        </p:sp>
        <p:sp>
          <p:nvSpPr>
            <p:cNvPr id="72" name="TextBox 71"/>
            <p:cNvSpPr txBox="1"/>
            <p:nvPr/>
          </p:nvSpPr>
          <p:spPr>
            <a:xfrm>
              <a:off x="7740660" y="4209839"/>
              <a:ext cx="1395495" cy="984885"/>
            </a:xfrm>
            <a:prstGeom prst="rect">
              <a:avLst/>
            </a:prstGeom>
            <a:noFill/>
          </p:spPr>
          <p:txBody>
            <a:bodyPr wrap="square" rtlCol="0">
              <a:spAutoFit/>
            </a:bodyPr>
            <a:lstStyle/>
            <a:p>
              <a:pPr algn="ctr"/>
              <a:r>
                <a:rPr lang="en-CA" sz="1600" b="1" i="1" dirty="0">
                  <a:solidFill>
                    <a:schemeClr val="bg1"/>
                  </a:solidFill>
                  <a:latin typeface="Arial Narrow" panose="020B0606020202030204" pitchFamily="34" charset="0"/>
                </a:rPr>
                <a:t>BLOW-INs</a:t>
              </a:r>
            </a:p>
            <a:p>
              <a:pPr indent="177800"/>
              <a:r>
                <a:rPr lang="en-CA" sz="1400" i="1" dirty="0">
                  <a:solidFill>
                    <a:schemeClr val="bg1"/>
                  </a:solidFill>
                  <a:latin typeface="Arial Narrow" panose="020B0606020202030204" pitchFamily="34" charset="0"/>
                </a:rPr>
                <a:t>• Withdrawal</a:t>
              </a:r>
            </a:p>
            <a:p>
              <a:pPr indent="177800"/>
              <a:r>
                <a:rPr lang="en-CA" sz="1400" i="1" dirty="0">
                  <a:solidFill>
                    <a:schemeClr val="bg1"/>
                  </a:solidFill>
                  <a:latin typeface="Arial Narrow" panose="020B0606020202030204" pitchFamily="34" charset="0"/>
                </a:rPr>
                <a:t>• Compliance</a:t>
              </a:r>
            </a:p>
            <a:p>
              <a:pPr indent="177800"/>
              <a:r>
                <a:rPr lang="en-CA" sz="1400" i="1" dirty="0">
                  <a:solidFill>
                    <a:schemeClr val="bg1"/>
                  </a:solidFill>
                  <a:latin typeface="Arial Narrow" panose="020B0606020202030204" pitchFamily="34" charset="0"/>
                </a:rPr>
                <a:t>• Depression</a:t>
              </a:r>
            </a:p>
          </p:txBody>
        </p:sp>
        <p:sp>
          <p:nvSpPr>
            <p:cNvPr id="82" name="TextBox 81"/>
            <p:cNvSpPr txBox="1"/>
            <p:nvPr/>
          </p:nvSpPr>
          <p:spPr>
            <a:xfrm>
              <a:off x="7389133" y="1941181"/>
              <a:ext cx="2059427" cy="276999"/>
            </a:xfrm>
            <a:prstGeom prst="rect">
              <a:avLst/>
            </a:prstGeom>
            <a:noFill/>
          </p:spPr>
          <p:txBody>
            <a:bodyPr wrap="square" rtlCol="0">
              <a:spAutoFit/>
            </a:bodyPr>
            <a:lstStyle/>
            <a:p>
              <a:pPr algn="ctr"/>
              <a:r>
                <a:rPr lang="en-US" sz="1200" dirty="0">
                  <a:latin typeface="Arial Narrow" panose="020B0606020202030204" pitchFamily="34" charset="0"/>
                </a:rPr>
                <a:t>ANXIOUS REACTIONS</a:t>
              </a:r>
              <a:endParaRPr lang="en-CA" sz="1200" dirty="0">
                <a:latin typeface="Arial Narrow" panose="020B0606020202030204" pitchFamily="34" charset="0"/>
              </a:endParaRPr>
            </a:p>
          </p:txBody>
        </p:sp>
      </p:grpSp>
      <p:grpSp>
        <p:nvGrpSpPr>
          <p:cNvPr id="10" name="Group 20"/>
          <p:cNvGrpSpPr/>
          <p:nvPr/>
        </p:nvGrpSpPr>
        <p:grpSpPr>
          <a:xfrm>
            <a:off x="9408983" y="2428215"/>
            <a:ext cx="2070660" cy="2523929"/>
            <a:chOff x="9408983" y="2428215"/>
            <a:chExt cx="2070660" cy="2523929"/>
          </a:xfrm>
        </p:grpSpPr>
        <p:sp>
          <p:nvSpPr>
            <p:cNvPr id="68" name="TextBox 67"/>
            <p:cNvSpPr txBox="1"/>
            <p:nvPr/>
          </p:nvSpPr>
          <p:spPr>
            <a:xfrm>
              <a:off x="10254524" y="2705375"/>
              <a:ext cx="1225119" cy="2246769"/>
            </a:xfrm>
            <a:prstGeom prst="rect">
              <a:avLst/>
            </a:prstGeom>
            <a:solidFill>
              <a:srgbClr val="F2850E"/>
            </a:solidFill>
          </p:spPr>
          <p:txBody>
            <a:bodyPr wrap="square" rtlCol="0">
              <a:spAutoFit/>
            </a:bodyPr>
            <a:lstStyle/>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Primarily</a:t>
              </a:r>
            </a:p>
            <a:p>
              <a:pPr algn="ctr"/>
              <a:r>
                <a:rPr lang="en-US" sz="1400" b="1" i="1" dirty="0">
                  <a:solidFill>
                    <a:schemeClr val="bg1"/>
                  </a:solidFill>
                  <a:latin typeface="Arial Narrow" panose="020B0606020202030204" pitchFamily="34" charset="0"/>
                </a:rPr>
                <a:t>Only Behavioural Interventions </a:t>
              </a:r>
            </a:p>
            <a:p>
              <a:pPr algn="ctr"/>
              <a:r>
                <a:rPr lang="en-US" sz="1400" b="1" i="1" dirty="0">
                  <a:solidFill>
                    <a:schemeClr val="bg1"/>
                  </a:solidFill>
                  <a:latin typeface="Arial Narrow" panose="020B0606020202030204" pitchFamily="34" charset="0"/>
                </a:rPr>
                <a:t>Without</a:t>
              </a:r>
            </a:p>
            <a:p>
              <a:pPr algn="ctr"/>
              <a:r>
                <a:rPr lang="en-US" sz="1400" b="1" i="1" dirty="0">
                  <a:solidFill>
                    <a:schemeClr val="bg1"/>
                  </a:solidFill>
                  <a:latin typeface="Arial Narrow" panose="020B0606020202030204" pitchFamily="34" charset="0"/>
                </a:rPr>
                <a:t>Meeting</a:t>
              </a:r>
            </a:p>
            <a:p>
              <a:pPr algn="ctr"/>
              <a:r>
                <a:rPr lang="en-US" sz="1400" b="1" i="1" dirty="0">
                  <a:solidFill>
                    <a:schemeClr val="bg1"/>
                  </a:solidFill>
                  <a:latin typeface="Arial Narrow" panose="020B0606020202030204" pitchFamily="34" charset="0"/>
                </a:rPr>
                <a:t>The Other</a:t>
              </a:r>
            </a:p>
            <a:p>
              <a:pPr algn="ctr"/>
              <a:r>
                <a:rPr lang="en-US" sz="1400" b="1" i="1" dirty="0">
                  <a:solidFill>
                    <a:schemeClr val="bg1"/>
                  </a:solidFill>
                  <a:latin typeface="Arial Narrow" panose="020B0606020202030204" pitchFamily="34" charset="0"/>
                </a:rPr>
                <a:t>Needs</a:t>
              </a:r>
              <a:r>
                <a:rPr lang="en-CA" sz="1400" b="1" i="1" dirty="0">
                  <a:solidFill>
                    <a:schemeClr val="bg1"/>
                  </a:solidFill>
                  <a:latin typeface="Arial Narrow" panose="020B0606020202030204" pitchFamily="34" charset="0"/>
                </a:rPr>
                <a:t> </a:t>
              </a:r>
            </a:p>
            <a:p>
              <a:pPr algn="ctr"/>
              <a:endParaRPr lang="en-CA" sz="1400" i="1" dirty="0">
                <a:solidFill>
                  <a:schemeClr val="bg1"/>
                </a:solidFill>
                <a:latin typeface="Arial Narrow" panose="020B0606020202030204" pitchFamily="34" charset="0"/>
              </a:endParaRPr>
            </a:p>
          </p:txBody>
        </p:sp>
        <p:sp>
          <p:nvSpPr>
            <p:cNvPr id="83" name="Right Arrow 82"/>
            <p:cNvSpPr/>
            <p:nvPr/>
          </p:nvSpPr>
          <p:spPr>
            <a:xfrm>
              <a:off x="9677917" y="3758382"/>
              <a:ext cx="312021" cy="22648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4" name="Right Arrow 83"/>
            <p:cNvSpPr/>
            <p:nvPr/>
          </p:nvSpPr>
          <p:spPr>
            <a:xfrm rot="3028095">
              <a:off x="9354101" y="3457155"/>
              <a:ext cx="375063" cy="26529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5" name="Right Arrow 84"/>
            <p:cNvSpPr/>
            <p:nvPr/>
          </p:nvSpPr>
          <p:spPr>
            <a:xfrm rot="7771905" flipH="1">
              <a:off x="9354099" y="4029392"/>
              <a:ext cx="375063" cy="26529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6" name="TextBox 85"/>
            <p:cNvSpPr txBox="1"/>
            <p:nvPr/>
          </p:nvSpPr>
          <p:spPr>
            <a:xfrm>
              <a:off x="9472617" y="3127837"/>
              <a:ext cx="903205" cy="461665"/>
            </a:xfrm>
            <a:prstGeom prst="rect">
              <a:avLst/>
            </a:prstGeom>
            <a:noFill/>
          </p:spPr>
          <p:txBody>
            <a:bodyPr wrap="square" rtlCol="0">
              <a:spAutoFit/>
            </a:bodyPr>
            <a:lstStyle/>
            <a:p>
              <a:pPr algn="ctr"/>
              <a:r>
                <a:rPr lang="en-CA" sz="1200" dirty="0">
                  <a:latin typeface="Arial Narrow" panose="020B0606020202030204" pitchFamily="34" charset="0"/>
                </a:rPr>
                <a:t>Supporter</a:t>
              </a:r>
            </a:p>
            <a:p>
              <a:pPr algn="ctr"/>
              <a:r>
                <a:rPr lang="en-CA" sz="1200" dirty="0">
                  <a:latin typeface="Arial Narrow" panose="020B0606020202030204" pitchFamily="34" charset="0"/>
                </a:rPr>
                <a:t>Response</a:t>
              </a:r>
            </a:p>
          </p:txBody>
        </p:sp>
        <p:sp>
          <p:nvSpPr>
            <p:cNvPr id="87" name="TextBox 86"/>
            <p:cNvSpPr txBox="1"/>
            <p:nvPr/>
          </p:nvSpPr>
          <p:spPr>
            <a:xfrm>
              <a:off x="10254524" y="2428215"/>
              <a:ext cx="1225119" cy="276999"/>
            </a:xfrm>
            <a:prstGeom prst="rect">
              <a:avLst/>
            </a:prstGeom>
            <a:noFill/>
          </p:spPr>
          <p:txBody>
            <a:bodyPr wrap="square" rtlCol="0">
              <a:spAutoFit/>
            </a:bodyPr>
            <a:lstStyle/>
            <a:p>
              <a:pPr algn="ctr"/>
              <a:r>
                <a:rPr lang="en-US" sz="1200" dirty="0">
                  <a:latin typeface="Arial Narrow" panose="020B0606020202030204" pitchFamily="34" charset="0"/>
                </a:rPr>
                <a:t>IF</a:t>
              </a:r>
              <a:endParaRPr lang="en-CA" sz="1200" dirty="0">
                <a:latin typeface="Arial Narrow" panose="020B0606020202030204" pitchFamily="34" charset="0"/>
              </a:endParaRPr>
            </a:p>
          </p:txBody>
        </p:sp>
      </p:grpSp>
      <p:grpSp>
        <p:nvGrpSpPr>
          <p:cNvPr id="11" name="Group 19"/>
          <p:cNvGrpSpPr/>
          <p:nvPr/>
        </p:nvGrpSpPr>
        <p:grpSpPr>
          <a:xfrm>
            <a:off x="1802300" y="1002485"/>
            <a:ext cx="3018281" cy="5720384"/>
            <a:chOff x="1802300" y="1002485"/>
            <a:chExt cx="3018281" cy="5720384"/>
          </a:xfrm>
        </p:grpSpPr>
        <p:grpSp>
          <p:nvGrpSpPr>
            <p:cNvPr id="12" name="Group 17"/>
            <p:cNvGrpSpPr/>
            <p:nvPr/>
          </p:nvGrpSpPr>
          <p:grpSpPr>
            <a:xfrm>
              <a:off x="1802300" y="1002485"/>
              <a:ext cx="3018281" cy="5720384"/>
              <a:chOff x="1802300" y="1002485"/>
              <a:chExt cx="3018281" cy="5720384"/>
            </a:xfrm>
          </p:grpSpPr>
          <p:sp>
            <p:nvSpPr>
              <p:cNvPr id="88" name="TextBox 87"/>
              <p:cNvSpPr txBox="1"/>
              <p:nvPr/>
            </p:nvSpPr>
            <p:spPr>
              <a:xfrm>
                <a:off x="2394691" y="1398334"/>
                <a:ext cx="1875468" cy="5324535"/>
              </a:xfrm>
              <a:prstGeom prst="rect">
                <a:avLst/>
              </a:prstGeom>
              <a:solidFill>
                <a:srgbClr val="7F501A"/>
              </a:solidFill>
            </p:spPr>
            <p:txBody>
              <a:bodyPr wrap="square" rtlCol="0">
                <a:spAutoFit/>
              </a:bodyPr>
              <a:lstStyle/>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Gastrointestinal</a:t>
                </a:r>
              </a:p>
              <a:p>
                <a:pPr>
                  <a:lnSpc>
                    <a:spcPts val="1200"/>
                  </a:lnSpc>
                </a:pPr>
                <a:r>
                  <a:rPr lang="en-US" sz="1100" i="1" dirty="0">
                    <a:solidFill>
                      <a:schemeClr val="bg1"/>
                    </a:solidFill>
                    <a:latin typeface="Arial Narrow" panose="020B0606020202030204" pitchFamily="34" charset="0"/>
                  </a:rPr>
                  <a:t>  - infections</a:t>
                </a:r>
              </a:p>
              <a:p>
                <a:pPr>
                  <a:lnSpc>
                    <a:spcPts val="1200"/>
                  </a:lnSpc>
                </a:pPr>
                <a:r>
                  <a:rPr lang="en-US" sz="1100" i="1" dirty="0">
                    <a:solidFill>
                      <a:schemeClr val="bg1"/>
                    </a:solidFill>
                    <a:latin typeface="Arial Narrow" panose="020B0606020202030204" pitchFamily="34" charset="0"/>
                  </a:rPr>
                  <a:t>  - intolerances</a:t>
                </a:r>
              </a:p>
              <a:p>
                <a:pPr>
                  <a:lnSpc>
                    <a:spcPts val="1200"/>
                  </a:lnSpc>
                </a:pPr>
                <a:r>
                  <a:rPr lang="en-US" sz="1100" i="1" dirty="0">
                    <a:solidFill>
                      <a:schemeClr val="bg1"/>
                    </a:solidFill>
                    <a:latin typeface="Arial Narrow" panose="020B0606020202030204" pitchFamily="34" charset="0"/>
                  </a:rPr>
                  <a:t>  - imbalances</a:t>
                </a:r>
              </a:p>
              <a:p>
                <a:pPr>
                  <a:lnSpc>
                    <a:spcPts val="1200"/>
                  </a:lnSpc>
                </a:pPr>
                <a:r>
                  <a:rPr lang="en-US" sz="1100" i="1" dirty="0">
                    <a:solidFill>
                      <a:schemeClr val="bg1"/>
                    </a:solidFill>
                    <a:latin typeface="Arial Narrow" panose="020B0606020202030204" pitchFamily="34" charset="0"/>
                  </a:rPr>
                  <a:t>    (e.g. vitamins/minerals)</a:t>
                </a:r>
              </a:p>
              <a:p>
                <a:pPr>
                  <a:lnSpc>
                    <a:spcPts val="1200"/>
                  </a:lnSpc>
                </a:pPr>
                <a:r>
                  <a:rPr lang="en-US" sz="1100" i="1" dirty="0">
                    <a:solidFill>
                      <a:schemeClr val="bg1"/>
                    </a:solidFill>
                    <a:latin typeface="Arial Narrow" panose="020B0606020202030204" pitchFamily="34" charset="0"/>
                  </a:rPr>
                  <a:t>  - physical pain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Mental &amp; Neurological</a:t>
                </a:r>
              </a:p>
              <a:p>
                <a:pPr>
                  <a:lnSpc>
                    <a:spcPts val="1200"/>
                  </a:lnSpc>
                </a:pPr>
                <a:r>
                  <a:rPr lang="en-US" sz="1100" i="1" dirty="0">
                    <a:solidFill>
                      <a:schemeClr val="bg1"/>
                    </a:solidFill>
                    <a:latin typeface="Arial Narrow" panose="020B0606020202030204" pitchFamily="34" charset="0"/>
                  </a:rPr>
                  <a:t>e.g. seizures and mood disorders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Brain Imbalances</a:t>
                </a:r>
              </a:p>
              <a:p>
                <a:pPr>
                  <a:lnSpc>
                    <a:spcPts val="1200"/>
                  </a:lnSpc>
                </a:pPr>
                <a:r>
                  <a:rPr lang="en-US" sz="1100" i="1" dirty="0">
                    <a:solidFill>
                      <a:schemeClr val="bg1"/>
                    </a:solidFill>
                    <a:latin typeface="Arial Narrow" panose="020B0606020202030204" pitchFamily="34" charset="0"/>
                  </a:rPr>
                  <a:t>  - inflammations</a:t>
                </a:r>
              </a:p>
              <a:p>
                <a:pPr>
                  <a:lnSpc>
                    <a:spcPts val="1200"/>
                  </a:lnSpc>
                </a:pPr>
                <a:r>
                  <a:rPr lang="en-US" sz="1100" i="1" dirty="0">
                    <a:solidFill>
                      <a:schemeClr val="bg1"/>
                    </a:solidFill>
                    <a:latin typeface="Arial Narrow" panose="020B0606020202030204" pitchFamily="34" charset="0"/>
                  </a:rPr>
                  <a:t>  - coherence (lack of)</a:t>
                </a:r>
              </a:p>
              <a:p>
                <a:pPr>
                  <a:lnSpc>
                    <a:spcPts val="1200"/>
                  </a:lnSpc>
                </a:pPr>
                <a:r>
                  <a:rPr lang="en-US" sz="1100" i="1" dirty="0">
                    <a:solidFill>
                      <a:schemeClr val="bg1"/>
                    </a:solidFill>
                    <a:latin typeface="Arial Narrow" panose="020B0606020202030204" pitchFamily="34" charset="0"/>
                  </a:rPr>
                  <a:t>  - under development</a:t>
                </a:r>
              </a:p>
              <a:p>
                <a:pPr>
                  <a:lnSpc>
                    <a:spcPts val="1200"/>
                  </a:lnSpc>
                </a:pPr>
                <a:r>
                  <a:rPr lang="en-US" sz="1100" i="1" dirty="0">
                    <a:solidFill>
                      <a:schemeClr val="bg1"/>
                    </a:solidFill>
                    <a:latin typeface="Arial Narrow" panose="020B0606020202030204" pitchFamily="34" charset="0"/>
                  </a:rPr>
                  <a:t>  - motor planning problems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Sensory Integration</a:t>
                </a:r>
              </a:p>
              <a:p>
                <a:pPr>
                  <a:lnSpc>
                    <a:spcPts val="1200"/>
                  </a:lnSpc>
                </a:pPr>
                <a:r>
                  <a:rPr lang="en-US" sz="1100" i="1" dirty="0">
                    <a:solidFill>
                      <a:schemeClr val="bg1"/>
                    </a:solidFill>
                    <a:latin typeface="Arial Narrow" panose="020B0606020202030204" pitchFamily="34" charset="0"/>
                  </a:rPr>
                  <a:t>  and Processing  </a:t>
                </a:r>
              </a:p>
              <a:p>
                <a:pPr>
                  <a:lnSpc>
                    <a:spcPts val="1200"/>
                  </a:lnSpc>
                </a:pPr>
                <a:r>
                  <a:rPr lang="en-US" sz="1100" i="1" dirty="0">
                    <a:solidFill>
                      <a:schemeClr val="bg1"/>
                    </a:solidFill>
                    <a:latin typeface="Arial Narrow" panose="020B0606020202030204" pitchFamily="34" charset="0"/>
                  </a:rPr>
                  <a:t>- hyper/hypo activation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Human Energy</a:t>
                </a:r>
              </a:p>
              <a:p>
                <a:pPr>
                  <a:lnSpc>
                    <a:spcPts val="1200"/>
                  </a:lnSpc>
                </a:pPr>
                <a:r>
                  <a:rPr lang="en-US" sz="1100" i="1" dirty="0">
                    <a:solidFill>
                      <a:schemeClr val="bg1"/>
                    </a:solidFill>
                    <a:latin typeface="Arial Narrow" panose="020B0606020202030204" pitchFamily="34" charset="0"/>
                  </a:rPr>
                  <a:t>  - sensitivities</a:t>
                </a:r>
              </a:p>
              <a:p>
                <a:pPr>
                  <a:lnSpc>
                    <a:spcPts val="1200"/>
                  </a:lnSpc>
                </a:pPr>
                <a:r>
                  <a:rPr lang="en-US" sz="1100" i="1" dirty="0">
                    <a:solidFill>
                      <a:schemeClr val="bg1"/>
                    </a:solidFill>
                    <a:latin typeface="Arial Narrow" panose="020B0606020202030204" pitchFamily="34" charset="0"/>
                  </a:rPr>
                  <a:t>   (e.g. EMF/ RWF)</a:t>
                </a:r>
              </a:p>
              <a:p>
                <a:pPr>
                  <a:lnSpc>
                    <a:spcPts val="1200"/>
                  </a:lnSpc>
                </a:pPr>
                <a:r>
                  <a:rPr lang="en-US" sz="1100" i="1" dirty="0">
                    <a:solidFill>
                      <a:schemeClr val="bg1"/>
                    </a:solidFill>
                    <a:latin typeface="Arial Narrow" panose="020B0606020202030204" pitchFamily="34" charset="0"/>
                  </a:rPr>
                  <a:t>  - intolerances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Cellular </a:t>
                </a:r>
              </a:p>
              <a:p>
                <a:pPr>
                  <a:lnSpc>
                    <a:spcPts val="1200"/>
                  </a:lnSpc>
                </a:pPr>
                <a:r>
                  <a:rPr lang="en-US" sz="1100" i="1" dirty="0">
                    <a:solidFill>
                      <a:schemeClr val="bg1"/>
                    </a:solidFill>
                    <a:latin typeface="Arial Narrow" panose="020B0606020202030204" pitchFamily="34" charset="0"/>
                  </a:rPr>
                  <a:t>  - mitochondria dysfunction</a:t>
                </a:r>
              </a:p>
              <a:p>
                <a:pPr>
                  <a:lnSpc>
                    <a:spcPts val="1200"/>
                  </a:lnSpc>
                </a:pPr>
                <a:endParaRPr lang="en-US" sz="6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Emotional</a:t>
                </a:r>
              </a:p>
              <a:p>
                <a:pPr>
                  <a:lnSpc>
                    <a:spcPts val="1200"/>
                  </a:lnSpc>
                </a:pPr>
                <a:r>
                  <a:rPr lang="en-US" sz="1100" i="1" dirty="0">
                    <a:solidFill>
                      <a:schemeClr val="bg1"/>
                    </a:solidFill>
                    <a:latin typeface="Arial Narrow" panose="020B0606020202030204" pitchFamily="34" charset="0"/>
                  </a:rPr>
                  <a:t>  - fears and phobias</a:t>
                </a:r>
              </a:p>
              <a:p>
                <a:pPr>
                  <a:lnSpc>
                    <a:spcPts val="1200"/>
                  </a:lnSpc>
                </a:pPr>
                <a:endParaRPr lang="en-US" sz="8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Adrenal Glands </a:t>
                </a:r>
              </a:p>
              <a:p>
                <a:pPr>
                  <a:lnSpc>
                    <a:spcPts val="1200"/>
                  </a:lnSpc>
                </a:pPr>
                <a:r>
                  <a:rPr lang="en-US" sz="1100" i="1" dirty="0">
                    <a:solidFill>
                      <a:schemeClr val="bg1"/>
                    </a:solidFill>
                    <a:latin typeface="Arial Narrow" panose="020B0606020202030204" pitchFamily="34" charset="0"/>
                  </a:rPr>
                  <a:t>  - over production of cortisol</a:t>
                </a:r>
              </a:p>
            </p:txBody>
          </p:sp>
          <p:sp>
            <p:nvSpPr>
              <p:cNvPr id="89" name="TextBox 88"/>
              <p:cNvSpPr txBox="1"/>
              <p:nvPr/>
            </p:nvSpPr>
            <p:spPr>
              <a:xfrm>
                <a:off x="1802300" y="1002485"/>
                <a:ext cx="3018281" cy="461665"/>
              </a:xfrm>
              <a:prstGeom prst="rect">
                <a:avLst/>
              </a:prstGeom>
              <a:noFill/>
            </p:spPr>
            <p:txBody>
              <a:bodyPr wrap="square" rtlCol="0">
                <a:spAutoFit/>
              </a:bodyPr>
              <a:lstStyle/>
              <a:p>
                <a:pPr algn="ctr"/>
                <a:r>
                  <a:rPr lang="en-US" sz="1200" dirty="0">
                    <a:latin typeface="Arial Narrow" panose="020B0606020202030204" pitchFamily="34" charset="0"/>
                  </a:rPr>
                  <a:t>CO-OCCURRING CONDITIONS’ AND </a:t>
                </a:r>
              </a:p>
              <a:p>
                <a:pPr algn="ctr"/>
                <a:r>
                  <a:rPr lang="en-US" sz="1200" dirty="0">
                    <a:latin typeface="Arial Narrow" panose="020B0606020202030204" pitchFamily="34" charset="0"/>
                  </a:rPr>
                  <a:t>AREAS OF POTENTIAL UNMET NEEDS</a:t>
                </a:r>
                <a:endParaRPr lang="en-CA" sz="1200" dirty="0">
                  <a:latin typeface="Arial Narrow" panose="020B0606020202030204" pitchFamily="34" charset="0"/>
                </a:endParaRPr>
              </a:p>
            </p:txBody>
          </p:sp>
        </p:grpSp>
        <p:grpSp>
          <p:nvGrpSpPr>
            <p:cNvPr id="13" name="Group 18"/>
            <p:cNvGrpSpPr/>
            <p:nvPr/>
          </p:nvGrpSpPr>
          <p:grpSpPr>
            <a:xfrm>
              <a:off x="2552004" y="1490784"/>
              <a:ext cx="1425205" cy="4971994"/>
              <a:chOff x="2552004" y="1490784"/>
              <a:chExt cx="1425205" cy="4971994"/>
            </a:xfrm>
          </p:grpSpPr>
          <p:sp>
            <p:nvSpPr>
              <p:cNvPr id="90" name="TextBox 89"/>
              <p:cNvSpPr txBox="1"/>
              <p:nvPr/>
            </p:nvSpPr>
            <p:spPr>
              <a:xfrm>
                <a:off x="2552004" y="1490784"/>
                <a:ext cx="1148128"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Gastrointestinal</a:t>
                </a:r>
              </a:p>
            </p:txBody>
          </p:sp>
          <p:sp>
            <p:nvSpPr>
              <p:cNvPr id="91" name="TextBox 90"/>
              <p:cNvSpPr txBox="1"/>
              <p:nvPr/>
            </p:nvSpPr>
            <p:spPr>
              <a:xfrm>
                <a:off x="2552004" y="2550253"/>
                <a:ext cx="14252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Mental &amp; Neurological</a:t>
                </a:r>
              </a:p>
            </p:txBody>
          </p:sp>
          <p:sp>
            <p:nvSpPr>
              <p:cNvPr id="92" name="TextBox 91"/>
              <p:cNvSpPr txBox="1"/>
              <p:nvPr/>
            </p:nvSpPr>
            <p:spPr>
              <a:xfrm>
                <a:off x="2565965" y="3006631"/>
                <a:ext cx="1211650"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Brain Imbalances</a:t>
                </a:r>
              </a:p>
            </p:txBody>
          </p:sp>
          <p:sp>
            <p:nvSpPr>
              <p:cNvPr id="93" name="TextBox 92"/>
              <p:cNvSpPr txBox="1"/>
              <p:nvPr/>
            </p:nvSpPr>
            <p:spPr>
              <a:xfrm>
                <a:off x="2560620" y="3909996"/>
                <a:ext cx="1314099" cy="430887"/>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Sensory Integration</a:t>
                </a:r>
              </a:p>
              <a:p>
                <a:r>
                  <a:rPr lang="en-CA" sz="1100" b="1" dirty="0">
                    <a:solidFill>
                      <a:srgbClr val="7F501A"/>
                    </a:solidFill>
                    <a:latin typeface="Arial Narrow" panose="020B0606020202030204" pitchFamily="34" charset="0"/>
                  </a:rPr>
                  <a:t>and processing</a:t>
                </a:r>
              </a:p>
            </p:txBody>
          </p:sp>
          <p:sp>
            <p:nvSpPr>
              <p:cNvPr id="94" name="TextBox 93"/>
              <p:cNvSpPr txBox="1"/>
              <p:nvPr/>
            </p:nvSpPr>
            <p:spPr>
              <a:xfrm>
                <a:off x="2557087" y="4540310"/>
                <a:ext cx="1038383"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Human Energy</a:t>
                </a:r>
              </a:p>
            </p:txBody>
          </p:sp>
          <p:sp>
            <p:nvSpPr>
              <p:cNvPr id="95" name="TextBox 94"/>
              <p:cNvSpPr txBox="1"/>
              <p:nvPr/>
            </p:nvSpPr>
            <p:spPr>
              <a:xfrm>
                <a:off x="2552005" y="5294912"/>
                <a:ext cx="61978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Cellular</a:t>
                </a:r>
              </a:p>
            </p:txBody>
          </p:sp>
          <p:sp>
            <p:nvSpPr>
              <p:cNvPr id="96" name="TextBox 95"/>
              <p:cNvSpPr txBox="1"/>
              <p:nvPr/>
            </p:nvSpPr>
            <p:spPr>
              <a:xfrm>
                <a:off x="2565965" y="5753774"/>
                <a:ext cx="905204"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Emotional</a:t>
                </a:r>
              </a:p>
            </p:txBody>
          </p:sp>
          <p:sp>
            <p:nvSpPr>
              <p:cNvPr id="97" name="TextBox 96"/>
              <p:cNvSpPr txBox="1"/>
              <p:nvPr/>
            </p:nvSpPr>
            <p:spPr>
              <a:xfrm>
                <a:off x="2565964" y="6201168"/>
                <a:ext cx="10295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Adrenal Glands</a:t>
                </a:r>
              </a:p>
            </p:txBody>
          </p:sp>
        </p:grpSp>
      </p:grpSp>
      <p:sp>
        <p:nvSpPr>
          <p:cNvPr id="49" name="Slide Number Placeholder 48"/>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12</a:t>
            </a:fld>
            <a:endParaRPr lang="en-CA" sz="1600" dirty="0">
              <a:solidFill>
                <a:prstClr val="black">
                  <a:tint val="75000"/>
                </a:prstClr>
              </a:solidFill>
            </a:endParaRPr>
          </a:p>
        </p:txBody>
      </p:sp>
    </p:spTree>
    <p:extLst>
      <p:ext uri="{BB962C8B-B14F-4D97-AF65-F5344CB8AC3E}">
        <p14:creationId xmlns:p14="http://schemas.microsoft.com/office/powerpoint/2010/main" val="37185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0-#ppt_w/2"/>
                                          </p:val>
                                        </p:tav>
                                        <p:tav tm="100000">
                                          <p:val>
                                            <p:strVal val="#ppt_x"/>
                                          </p:val>
                                        </p:tav>
                                      </p:tavLst>
                                    </p:anim>
                                    <p:anim calcmode="lin" valueType="num">
                                      <p:cBhvr additive="base">
                                        <p:cTn id="18" dur="500" fill="hold"/>
                                        <p:tgtEl>
                                          <p:spTgt spid="11"/>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0-#ppt_w/2"/>
                                          </p:val>
                                        </p:tav>
                                        <p:tav tm="100000">
                                          <p:val>
                                            <p:strVal val="#ppt_x"/>
                                          </p:val>
                                        </p:tav>
                                      </p:tavLst>
                                    </p:anim>
                                    <p:anim calcmode="lin" valueType="num">
                                      <p:cBhvr additive="base">
                                        <p:cTn id="2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0-#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0-#ppt_w/2"/>
                                          </p:val>
                                        </p:tav>
                                        <p:tav tm="100000">
                                          <p:val>
                                            <p:strVal val="#ppt_x"/>
                                          </p:val>
                                        </p:tav>
                                      </p:tavLst>
                                    </p:anim>
                                    <p:anim calcmode="lin" valueType="num">
                                      <p:cBhvr additive="base">
                                        <p:cTn id="3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fltVal val="0"/>
                                          </p:val>
                                        </p:tav>
                                        <p:tav tm="100000">
                                          <p:val>
                                            <p:strVal val="#ppt_w"/>
                                          </p:val>
                                        </p:tav>
                                      </p:tavLst>
                                    </p:anim>
                                    <p:anim calcmode="lin" valueType="num">
                                      <p:cBhvr>
                                        <p:cTn id="38" dur="1000" fill="hold"/>
                                        <p:tgtEl>
                                          <p:spTgt spid="9"/>
                                        </p:tgtEl>
                                        <p:attrNameLst>
                                          <p:attrName>ppt_h</p:attrName>
                                        </p:attrNameLst>
                                      </p:cBhvr>
                                      <p:tavLst>
                                        <p:tav tm="0">
                                          <p:val>
                                            <p:fltVal val="0"/>
                                          </p:val>
                                        </p:tav>
                                        <p:tav tm="100000">
                                          <p:val>
                                            <p:strVal val="#ppt_h"/>
                                          </p:val>
                                        </p:tav>
                                      </p:tavLst>
                                    </p:anim>
                                    <p:anim calcmode="lin" valueType="num">
                                      <p:cBhvr>
                                        <p:cTn id="39" dur="1000" fill="hold"/>
                                        <p:tgtEl>
                                          <p:spTgt spid="9"/>
                                        </p:tgtEl>
                                        <p:attrNameLst>
                                          <p:attrName>style.rotation</p:attrName>
                                        </p:attrNameLst>
                                      </p:cBhvr>
                                      <p:tavLst>
                                        <p:tav tm="0">
                                          <p:val>
                                            <p:fltVal val="90"/>
                                          </p:val>
                                        </p:tav>
                                        <p:tav tm="100000">
                                          <p:val>
                                            <p:fltVal val="0"/>
                                          </p:val>
                                        </p:tav>
                                      </p:tavLst>
                                    </p:anim>
                                    <p:animEffect transition="in" filter="fade">
                                      <p:cBhvr>
                                        <p:cTn id="40" dur="10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0-#ppt_w/2"/>
                                          </p:val>
                                        </p:tav>
                                        <p:tav tm="100000">
                                          <p:val>
                                            <p:strVal val="#ppt_x"/>
                                          </p:val>
                                        </p:tav>
                                      </p:tavLst>
                                    </p:anim>
                                    <p:anim calcmode="lin" valueType="num">
                                      <p:cBhvr additive="base">
                                        <p:cTn id="4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wipe(right)">
                                      <p:cBhvr>
                                        <p:cTn id="5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52388" y="129464"/>
            <a:ext cx="11242709" cy="830997"/>
          </a:xfrm>
          <a:prstGeom prst="rect">
            <a:avLst/>
          </a:prstGeom>
        </p:spPr>
        <p:txBody>
          <a:bodyPr wrap="square">
            <a:spAutoFit/>
          </a:bodyPr>
          <a:lstStyle/>
          <a:p>
            <a:pPr algn="ctr"/>
            <a:r>
              <a:rPr lang="en-US" sz="2400" b="1" dirty="0">
                <a:latin typeface="Arial" panose="020B0604020202020204" pitchFamily="34" charset="0"/>
                <a:cs typeface="Arial" panose="020B0604020202020204" pitchFamily="34" charset="0"/>
              </a:rPr>
              <a:t>Components for  Well-being and the Prevention and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De-escalation of Challenging Expressions of </a:t>
            </a:r>
            <a:r>
              <a:rPr lang="en-US" sz="2400" b="1" dirty="0" err="1">
                <a:latin typeface="Arial" panose="020B0604020202020204" pitchFamily="34" charset="0"/>
                <a:cs typeface="Arial" panose="020B0604020202020204" pitchFamily="34" charset="0"/>
              </a:rPr>
              <a:t>Behaviour</a:t>
            </a:r>
            <a:r>
              <a:rPr lang="en-US" sz="2400" b="1" dirty="0">
                <a:latin typeface="Arial" panose="020B0604020202020204" pitchFamily="34" charset="0"/>
                <a:cs typeface="Arial" panose="020B0604020202020204" pitchFamily="34" charset="0"/>
              </a:rPr>
              <a:t>* </a:t>
            </a:r>
            <a:endParaRPr lang="en-CA" sz="2400" b="1" dirty="0">
              <a:latin typeface="Arial" panose="020B0604020202020204" pitchFamily="34" charset="0"/>
              <a:cs typeface="Arial" panose="020B0604020202020204" pitchFamily="34" charset="0"/>
            </a:endParaRPr>
          </a:p>
        </p:txBody>
      </p:sp>
      <p:sp>
        <p:nvSpPr>
          <p:cNvPr id="14" name="Rectangle 13"/>
          <p:cNvSpPr/>
          <p:nvPr/>
        </p:nvSpPr>
        <p:spPr>
          <a:xfrm>
            <a:off x="738837" y="6301095"/>
            <a:ext cx="9723326" cy="584775"/>
          </a:xfrm>
          <a:prstGeom prst="rect">
            <a:avLst/>
          </a:prstGeom>
        </p:spPr>
        <p:txBody>
          <a:bodyPr wrap="square">
            <a:spAutoFit/>
          </a:bodyPr>
          <a:lstStyle/>
          <a:p>
            <a:r>
              <a:rPr lang="en-US" sz="1600" b="1" dirty="0"/>
              <a:t>* CCS reduces challenging expressions of </a:t>
            </a:r>
            <a:r>
              <a:rPr lang="en-US" sz="1600" b="1" dirty="0" err="1"/>
              <a:t>behaviours</a:t>
            </a:r>
            <a:r>
              <a:rPr lang="en-US" sz="1600" b="1" dirty="0"/>
              <a:t> by 50%-75% compared to MCSS current ‘must use’ crisis protocols alone.</a:t>
            </a:r>
            <a:endParaRPr lang="en-CA" sz="1600" b="1" dirty="0"/>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6337" y="1412151"/>
            <a:ext cx="9554811" cy="4900216"/>
          </a:xfrm>
          <a:prstGeom prst="rect">
            <a:avLst/>
          </a:prstGeom>
        </p:spPr>
      </p:pic>
      <p:sp>
        <p:nvSpPr>
          <p:cNvPr id="17" name="TextBox 16"/>
          <p:cNvSpPr txBox="1"/>
          <p:nvPr/>
        </p:nvSpPr>
        <p:spPr>
          <a:xfrm>
            <a:off x="1965624" y="2099063"/>
            <a:ext cx="3003650" cy="830997"/>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Adequate Access to </a:t>
            </a:r>
          </a:p>
          <a:p>
            <a:pPr algn="ctr"/>
            <a:r>
              <a:rPr lang="en-US" sz="1200" b="1" dirty="0">
                <a:latin typeface="Arial" panose="020B0604020202020204" pitchFamily="34" charset="0"/>
                <a:cs typeface="Arial" panose="020B0604020202020204" pitchFamily="34" charset="0"/>
              </a:rPr>
              <a:t>Services to meet Physical, </a:t>
            </a:r>
          </a:p>
          <a:p>
            <a:pPr algn="ctr"/>
            <a:r>
              <a:rPr lang="en-US" sz="1200" b="1" dirty="0">
                <a:latin typeface="Arial" panose="020B0604020202020204" pitchFamily="34" charset="0"/>
                <a:cs typeface="Arial" panose="020B0604020202020204" pitchFamily="34" charset="0"/>
              </a:rPr>
              <a:t>Dental, Neurological and Mental </a:t>
            </a:r>
          </a:p>
          <a:p>
            <a:pPr algn="ctr"/>
            <a:r>
              <a:rPr lang="en-US" sz="1200" b="1" dirty="0">
                <a:latin typeface="Arial" panose="020B0604020202020204" pitchFamily="34" charset="0"/>
                <a:cs typeface="Arial" panose="020B0604020202020204" pitchFamily="34" charset="0"/>
              </a:rPr>
              <a:t>Health Services Needs</a:t>
            </a:r>
            <a:endParaRPr lang="en-CA" sz="1200" b="1" dirty="0">
              <a:latin typeface="Arial" panose="020B0604020202020204" pitchFamily="34" charset="0"/>
              <a:cs typeface="Arial" panose="020B0604020202020204" pitchFamily="34" charset="0"/>
            </a:endParaRPr>
          </a:p>
        </p:txBody>
      </p:sp>
      <p:sp>
        <p:nvSpPr>
          <p:cNvPr id="27" name="TextBox 26"/>
          <p:cNvSpPr txBox="1"/>
          <p:nvPr/>
        </p:nvSpPr>
        <p:spPr>
          <a:xfrm>
            <a:off x="4969273" y="1603981"/>
            <a:ext cx="2466684"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Crisis Interventions and </a:t>
            </a:r>
          </a:p>
          <a:p>
            <a:pPr algn="ctr"/>
            <a:r>
              <a:rPr lang="en-US" sz="1200" b="1" dirty="0">
                <a:latin typeface="Arial" panose="020B0604020202020204" pitchFamily="34" charset="0"/>
                <a:cs typeface="Arial" panose="020B0604020202020204" pitchFamily="34" charset="0"/>
              </a:rPr>
              <a:t>Learned Life Skills</a:t>
            </a:r>
          </a:p>
          <a:p>
            <a:pPr algn="ctr"/>
            <a:r>
              <a:rPr lang="en-US" sz="1200" b="1" dirty="0">
                <a:latin typeface="Arial" panose="020B0604020202020204" pitchFamily="34" charset="0"/>
                <a:cs typeface="Arial" panose="020B0604020202020204" pitchFamily="34" charset="0"/>
              </a:rPr>
              <a:t>e.g. ABA, IBI</a:t>
            </a:r>
            <a:endParaRPr lang="en-CA" sz="1200" b="1" dirty="0">
              <a:latin typeface="Arial" panose="020B0604020202020204" pitchFamily="34" charset="0"/>
              <a:cs typeface="Arial" panose="020B0604020202020204" pitchFamily="34" charset="0"/>
            </a:endParaRPr>
          </a:p>
        </p:txBody>
      </p:sp>
      <p:sp>
        <p:nvSpPr>
          <p:cNvPr id="28" name="TextBox 27"/>
          <p:cNvSpPr txBox="1"/>
          <p:nvPr/>
        </p:nvSpPr>
        <p:spPr>
          <a:xfrm>
            <a:off x="7721905" y="2283688"/>
            <a:ext cx="2475074"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Socially Valued Roles,</a:t>
            </a:r>
          </a:p>
          <a:p>
            <a:pPr algn="ctr"/>
            <a:r>
              <a:rPr lang="en-US" sz="1200" b="1" dirty="0">
                <a:latin typeface="Arial" panose="020B0604020202020204" pitchFamily="34" charset="0"/>
                <a:cs typeface="Arial" panose="020B0604020202020204" pitchFamily="34" charset="0"/>
              </a:rPr>
              <a:t>Relationships and Meaningful</a:t>
            </a:r>
          </a:p>
          <a:p>
            <a:pPr algn="ctr"/>
            <a:r>
              <a:rPr lang="en-US" sz="1200" b="1" dirty="0">
                <a:latin typeface="Arial" panose="020B0604020202020204" pitchFamily="34" charset="0"/>
                <a:cs typeface="Arial" panose="020B0604020202020204" pitchFamily="34" charset="0"/>
              </a:rPr>
              <a:t>Life Experiences</a:t>
            </a:r>
            <a:endParaRPr lang="en-CA" sz="1200" b="1" dirty="0">
              <a:latin typeface="Arial" panose="020B0604020202020204" pitchFamily="34" charset="0"/>
              <a:cs typeface="Arial" panose="020B0604020202020204" pitchFamily="34" charset="0"/>
            </a:endParaRPr>
          </a:p>
        </p:txBody>
      </p:sp>
      <p:sp>
        <p:nvSpPr>
          <p:cNvPr id="29" name="TextBox 28"/>
          <p:cNvSpPr txBox="1"/>
          <p:nvPr/>
        </p:nvSpPr>
        <p:spPr>
          <a:xfrm>
            <a:off x="961387" y="3595716"/>
            <a:ext cx="3708345" cy="830997"/>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Adequate Access to Services </a:t>
            </a:r>
          </a:p>
          <a:p>
            <a:pPr algn="ctr"/>
            <a:r>
              <a:rPr lang="en-US" sz="1200" b="1" dirty="0">
                <a:latin typeface="Arial" panose="020B0604020202020204" pitchFamily="34" charset="0"/>
                <a:cs typeface="Arial" panose="020B0604020202020204" pitchFamily="34" charset="0"/>
              </a:rPr>
              <a:t>to Meet Biomedical, Body, </a:t>
            </a:r>
          </a:p>
          <a:p>
            <a:pPr algn="ctr"/>
            <a:r>
              <a:rPr lang="en-US" sz="1200" b="1" dirty="0">
                <a:latin typeface="Arial" panose="020B0604020202020204" pitchFamily="34" charset="0"/>
                <a:cs typeface="Arial" panose="020B0604020202020204" pitchFamily="34" charset="0"/>
              </a:rPr>
              <a:t>Bowel, Brain, </a:t>
            </a:r>
          </a:p>
          <a:p>
            <a:pPr algn="ctr"/>
            <a:r>
              <a:rPr lang="en-US" sz="1200" b="1" dirty="0">
                <a:latin typeface="Arial" panose="020B0604020202020204" pitchFamily="34" charset="0"/>
                <a:cs typeface="Arial" panose="020B0604020202020204" pitchFamily="34" charset="0"/>
              </a:rPr>
              <a:t>Being, etc. Needs</a:t>
            </a:r>
            <a:endParaRPr lang="en-CA" sz="1200" b="1" dirty="0">
              <a:latin typeface="Arial" panose="020B0604020202020204" pitchFamily="34" charset="0"/>
              <a:cs typeface="Arial" panose="020B0604020202020204" pitchFamily="34" charset="0"/>
            </a:endParaRPr>
          </a:p>
        </p:txBody>
      </p:sp>
      <p:sp>
        <p:nvSpPr>
          <p:cNvPr id="30" name="TextBox 29"/>
          <p:cNvSpPr txBox="1"/>
          <p:nvPr/>
        </p:nvSpPr>
        <p:spPr>
          <a:xfrm>
            <a:off x="3298784" y="4456582"/>
            <a:ext cx="3607300"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Mindful, Emotionally </a:t>
            </a:r>
          </a:p>
          <a:p>
            <a:pPr algn="ctr"/>
            <a:r>
              <a:rPr lang="en-US" sz="1200" b="1" dirty="0">
                <a:latin typeface="Arial" panose="020B0604020202020204" pitchFamily="34" charset="0"/>
                <a:cs typeface="Arial" panose="020B0604020202020204" pitchFamily="34" charset="0"/>
              </a:rPr>
              <a:t>Self Regulated and Unconditionally</a:t>
            </a:r>
          </a:p>
          <a:p>
            <a:pPr algn="ctr"/>
            <a:r>
              <a:rPr lang="en-US" sz="1200" b="1" dirty="0">
                <a:latin typeface="Arial" panose="020B0604020202020204" pitchFamily="34" charset="0"/>
                <a:cs typeface="Arial" panose="020B0604020202020204" pitchFamily="34" charset="0"/>
              </a:rPr>
              <a:t>Caring Supporters</a:t>
            </a:r>
            <a:endParaRPr lang="en-CA" sz="1200" b="1" dirty="0">
              <a:latin typeface="Arial" panose="020B0604020202020204" pitchFamily="34" charset="0"/>
              <a:cs typeface="Arial" panose="020B0604020202020204" pitchFamily="34" charset="0"/>
            </a:endParaRPr>
          </a:p>
        </p:txBody>
      </p:sp>
      <p:sp>
        <p:nvSpPr>
          <p:cNvPr id="31" name="TextBox 30"/>
          <p:cNvSpPr txBox="1"/>
          <p:nvPr/>
        </p:nvSpPr>
        <p:spPr>
          <a:xfrm>
            <a:off x="5015125" y="2694100"/>
            <a:ext cx="1434706" cy="1200329"/>
          </a:xfrm>
          <a:prstGeom prst="rect">
            <a:avLst/>
          </a:prstGeom>
          <a:noFill/>
        </p:spPr>
        <p:txBody>
          <a:bodyPr wrap="square" rtlCol="0">
            <a:spAutoFit/>
          </a:bodyPr>
          <a:lstStyle/>
          <a:p>
            <a:pPr algn="ctr"/>
            <a:endParaRPr lang="en-US" b="1"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Optimal</a:t>
            </a:r>
          </a:p>
          <a:p>
            <a:pPr algn="ctr"/>
            <a:r>
              <a:rPr lang="en-US" b="1" dirty="0">
                <a:latin typeface="Times New Roman" panose="02020603050405020304" pitchFamily="18" charset="0"/>
                <a:cs typeface="Times New Roman" panose="02020603050405020304" pitchFamily="18" charset="0"/>
              </a:rPr>
              <a:t>Well-being</a:t>
            </a:r>
          </a:p>
          <a:p>
            <a:pPr algn="ctr"/>
            <a:endParaRPr lang="en-CA" b="1" dirty="0">
              <a:latin typeface="Times New Roman" panose="02020603050405020304" pitchFamily="18" charset="0"/>
              <a:cs typeface="Times New Roman" panose="02020603050405020304" pitchFamily="18" charset="0"/>
            </a:endParaRPr>
          </a:p>
        </p:txBody>
      </p:sp>
      <p:sp>
        <p:nvSpPr>
          <p:cNvPr id="32" name="TextBox 31"/>
          <p:cNvSpPr txBox="1"/>
          <p:nvPr/>
        </p:nvSpPr>
        <p:spPr>
          <a:xfrm>
            <a:off x="6691095" y="3538325"/>
            <a:ext cx="3102073"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‘How-Tos’ that Meet and </a:t>
            </a:r>
          </a:p>
          <a:p>
            <a:pPr algn="ctr"/>
            <a:r>
              <a:rPr lang="en-US" sz="1200" b="1" dirty="0">
                <a:latin typeface="Arial" panose="020B0604020202020204" pitchFamily="34" charset="0"/>
                <a:cs typeface="Arial" panose="020B0604020202020204" pitchFamily="34" charset="0"/>
              </a:rPr>
              <a:t>Exceed Professional Standards</a:t>
            </a:r>
          </a:p>
          <a:p>
            <a:pPr algn="ctr"/>
            <a:r>
              <a:rPr lang="en-US" sz="1200" b="1" dirty="0">
                <a:latin typeface="Arial" panose="020B0604020202020204" pitchFamily="34" charset="0"/>
                <a:cs typeface="Arial" panose="020B0604020202020204" pitchFamily="34" charset="0"/>
              </a:rPr>
              <a:t>e.g. 5 C’s Process</a:t>
            </a:r>
            <a:endParaRPr lang="en-CA" sz="1200" b="1" dirty="0">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80" y="5219033"/>
            <a:ext cx="1500873" cy="1116155"/>
          </a:xfrm>
          <a:prstGeom prst="rect">
            <a:avLst/>
          </a:prstGeom>
        </p:spPr>
      </p:pic>
      <p:sp>
        <p:nvSpPr>
          <p:cNvPr id="15" name="Slide Number Placeholder 14"/>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13</a:t>
            </a:fld>
            <a:endParaRPr lang="en-CA" sz="2000" dirty="0">
              <a:solidFill>
                <a:prstClr val="black">
                  <a:tint val="75000"/>
                </a:prstClr>
              </a:solidFill>
            </a:endParaRPr>
          </a:p>
        </p:txBody>
      </p:sp>
    </p:spTree>
    <p:extLst>
      <p:ext uri="{BB962C8B-B14F-4D97-AF65-F5344CB8AC3E}">
        <p14:creationId xmlns:p14="http://schemas.microsoft.com/office/powerpoint/2010/main" val="60536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7" grpId="0"/>
      <p:bldP spid="28" grpId="0"/>
      <p:bldP spid="29" grpId="0"/>
      <p:bldP spid="30"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900" y="199764"/>
            <a:ext cx="11523307" cy="523220"/>
          </a:xfrm>
          <a:prstGeom prst="rect">
            <a:avLst/>
          </a:prstGeom>
        </p:spPr>
        <p:txBody>
          <a:bodyPr wrap="square">
            <a:spAutoFit/>
          </a:bodyPr>
          <a:lstStyle/>
          <a:p>
            <a:pPr algn="ctr">
              <a:spcAft>
                <a:spcPts val="1800"/>
              </a:spcAft>
            </a:pPr>
            <a:r>
              <a:rPr lang="en-US" sz="2800" dirty="0">
                <a:ln w="0"/>
                <a:latin typeface="Arial Black" panose="020B0A04020102020204" pitchFamily="34" charset="0"/>
                <a:ea typeface="Ackbar" pitchFamily="2" charset="0"/>
              </a:rPr>
              <a:t>Breaking the Recurring Cycles</a:t>
            </a:r>
            <a:endParaRPr lang="en-CA" sz="2800" dirty="0">
              <a:ln w="0"/>
              <a:latin typeface="Arial Black" panose="020B0A04020102020204" pitchFamily="34" charset="0"/>
              <a:ea typeface="Ackbar" pitchFamily="2" charset="0"/>
            </a:endParaRPr>
          </a:p>
        </p:txBody>
      </p:sp>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2175" y="5176501"/>
            <a:ext cx="1500872" cy="1116155"/>
          </a:xfrm>
          <a:prstGeom prst="rect">
            <a:avLst/>
          </a:prstGeom>
        </p:spPr>
      </p:pic>
      <p:sp>
        <p:nvSpPr>
          <p:cNvPr id="51" name="TextBox 50"/>
          <p:cNvSpPr txBox="1"/>
          <p:nvPr/>
        </p:nvSpPr>
        <p:spPr>
          <a:xfrm>
            <a:off x="9827589" y="1797877"/>
            <a:ext cx="2015231" cy="646331"/>
          </a:xfrm>
          <a:prstGeom prst="rect">
            <a:avLst/>
          </a:prstGeom>
          <a:noFill/>
        </p:spPr>
        <p:txBody>
          <a:bodyPr wrap="square" rtlCol="0">
            <a:spAutoFit/>
          </a:bodyPr>
          <a:lstStyle/>
          <a:p>
            <a:pPr algn="ctr"/>
            <a:r>
              <a:rPr lang="en-US" sz="1200" dirty="0">
                <a:latin typeface="Arial Black" panose="020B0A04020102020204" pitchFamily="34" charset="0"/>
              </a:rPr>
              <a:t>BETTER AND BETTER</a:t>
            </a:r>
          </a:p>
          <a:p>
            <a:pPr algn="ctr"/>
            <a:r>
              <a:rPr lang="en-US" sz="1200" dirty="0">
                <a:latin typeface="Arial Narrow" panose="020B0606020202030204" pitchFamily="34" charset="0"/>
              </a:rPr>
              <a:t>OPTIMAL LIVING</a:t>
            </a:r>
          </a:p>
          <a:p>
            <a:pPr algn="ctr"/>
            <a:r>
              <a:rPr lang="en-US" sz="1200" dirty="0">
                <a:latin typeface="Arial Narrow" panose="020B0606020202030204" pitchFamily="34" charset="0"/>
              </a:rPr>
              <a:t>CONDITIONS</a:t>
            </a:r>
            <a:endParaRPr lang="en-CA" sz="1200" dirty="0">
              <a:latin typeface="Arial Narrow" panose="020B0606020202030204" pitchFamily="34" charset="0"/>
            </a:endParaRPr>
          </a:p>
        </p:txBody>
      </p:sp>
      <p:sp>
        <p:nvSpPr>
          <p:cNvPr id="68" name="Right Arrow 67"/>
          <p:cNvSpPr/>
          <p:nvPr/>
        </p:nvSpPr>
        <p:spPr>
          <a:xfrm>
            <a:off x="9388868" y="346297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69" name="TextBox 68"/>
          <p:cNvSpPr txBox="1"/>
          <p:nvPr/>
        </p:nvSpPr>
        <p:spPr>
          <a:xfrm>
            <a:off x="9204760" y="3053265"/>
            <a:ext cx="903205" cy="461665"/>
          </a:xfrm>
          <a:prstGeom prst="rect">
            <a:avLst/>
          </a:prstGeom>
          <a:noFill/>
        </p:spPr>
        <p:txBody>
          <a:bodyPr wrap="square" rtlCol="0">
            <a:spAutoFit/>
          </a:bodyPr>
          <a:lstStyle/>
          <a:p>
            <a:pPr algn="ctr"/>
            <a:r>
              <a:rPr lang="en-CA" sz="1200" dirty="0">
                <a:latin typeface="Arial Narrow" panose="020B0606020202030204" pitchFamily="34" charset="0"/>
              </a:rPr>
              <a:t>Resulting</a:t>
            </a:r>
          </a:p>
          <a:p>
            <a:pPr algn="ctr"/>
            <a:r>
              <a:rPr lang="en-CA" sz="1200" dirty="0">
                <a:latin typeface="Arial Narrow" panose="020B0606020202030204" pitchFamily="34" charset="0"/>
              </a:rPr>
              <a:t>In</a:t>
            </a:r>
          </a:p>
        </p:txBody>
      </p:sp>
      <p:sp>
        <p:nvSpPr>
          <p:cNvPr id="70" name="TextBox 69"/>
          <p:cNvSpPr txBox="1"/>
          <p:nvPr/>
        </p:nvSpPr>
        <p:spPr>
          <a:xfrm>
            <a:off x="10015072" y="2519430"/>
            <a:ext cx="1721777" cy="2031325"/>
          </a:xfrm>
          <a:prstGeom prst="rect">
            <a:avLst/>
          </a:prstGeom>
          <a:solidFill>
            <a:srgbClr val="00B050"/>
          </a:solidFill>
        </p:spPr>
        <p:txBody>
          <a:bodyPr wrap="square" rtlCol="0">
            <a:spAutoFit/>
          </a:bodyPr>
          <a:lstStyle/>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Self Regulated </a:t>
            </a:r>
          </a:p>
          <a:p>
            <a:pPr algn="ctr"/>
            <a:r>
              <a:rPr lang="en-US" sz="1400" b="1" i="1" dirty="0">
                <a:solidFill>
                  <a:schemeClr val="bg1"/>
                </a:solidFill>
                <a:latin typeface="Arial Narrow" panose="020B0606020202030204" pitchFamily="34" charset="0"/>
              </a:rPr>
              <a:t>Nervous System</a:t>
            </a:r>
          </a:p>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Relative </a:t>
            </a:r>
          </a:p>
          <a:p>
            <a:pPr algn="ctr"/>
            <a:r>
              <a:rPr lang="en-US" sz="1400" b="1" i="1" dirty="0">
                <a:solidFill>
                  <a:schemeClr val="bg1"/>
                </a:solidFill>
                <a:latin typeface="Arial Narrow" panose="020B0606020202030204" pitchFamily="34" charset="0"/>
              </a:rPr>
              <a:t>Calm</a:t>
            </a:r>
          </a:p>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Well-being</a:t>
            </a:r>
            <a:r>
              <a:rPr lang="en-CA" sz="1400" dirty="0">
                <a:solidFill>
                  <a:schemeClr val="bg1"/>
                </a:solidFill>
                <a:latin typeface="Arial Narrow" panose="020B0606020202030204" pitchFamily="34" charset="0"/>
              </a:rPr>
              <a:t>  </a:t>
            </a:r>
          </a:p>
          <a:p>
            <a:pPr algn="ctr"/>
            <a:endParaRPr lang="en-CA" sz="1400" dirty="0">
              <a:solidFill>
                <a:schemeClr val="bg1"/>
              </a:solidFill>
              <a:latin typeface="Arial Narrow" panose="020B0606020202030204" pitchFamily="34" charset="0"/>
            </a:endParaRPr>
          </a:p>
        </p:txBody>
      </p:sp>
      <p:grpSp>
        <p:nvGrpSpPr>
          <p:cNvPr id="3" name="Group 5"/>
          <p:cNvGrpSpPr/>
          <p:nvPr/>
        </p:nvGrpSpPr>
        <p:grpSpPr>
          <a:xfrm>
            <a:off x="237562" y="1036173"/>
            <a:ext cx="3018281" cy="5720384"/>
            <a:chOff x="237562" y="1036173"/>
            <a:chExt cx="3018281" cy="5720384"/>
          </a:xfrm>
        </p:grpSpPr>
        <p:sp>
          <p:nvSpPr>
            <p:cNvPr id="24" name="TextBox 23"/>
            <p:cNvSpPr txBox="1"/>
            <p:nvPr/>
          </p:nvSpPr>
          <p:spPr>
            <a:xfrm>
              <a:off x="237562" y="1036173"/>
              <a:ext cx="3018281" cy="461665"/>
            </a:xfrm>
            <a:prstGeom prst="rect">
              <a:avLst/>
            </a:prstGeom>
            <a:noFill/>
          </p:spPr>
          <p:txBody>
            <a:bodyPr wrap="square" rtlCol="0">
              <a:spAutoFit/>
            </a:bodyPr>
            <a:lstStyle/>
            <a:p>
              <a:pPr algn="ctr"/>
              <a:r>
                <a:rPr lang="en-US" sz="1200" dirty="0">
                  <a:latin typeface="Arial Narrow" panose="020B0606020202030204" pitchFamily="34" charset="0"/>
                </a:rPr>
                <a:t>CO-OCCURRING CONDITIONS’ AND </a:t>
              </a:r>
            </a:p>
            <a:p>
              <a:pPr algn="ctr"/>
              <a:r>
                <a:rPr lang="en-US" sz="1200" dirty="0">
                  <a:latin typeface="Arial Narrow" panose="020B0606020202030204" pitchFamily="34" charset="0"/>
                </a:rPr>
                <a:t>AREAS OF POTENTIAL UNMET NEEDS</a:t>
              </a:r>
              <a:endParaRPr lang="en-CA" sz="1200" dirty="0">
                <a:latin typeface="Arial Narrow" panose="020B0606020202030204" pitchFamily="34" charset="0"/>
              </a:endParaRPr>
            </a:p>
          </p:txBody>
        </p:sp>
        <p:grpSp>
          <p:nvGrpSpPr>
            <p:cNvPr id="4" name="Group 3"/>
            <p:cNvGrpSpPr/>
            <p:nvPr/>
          </p:nvGrpSpPr>
          <p:grpSpPr>
            <a:xfrm>
              <a:off x="829953" y="1432022"/>
              <a:ext cx="1875468" cy="5324535"/>
              <a:chOff x="829953" y="1432022"/>
              <a:chExt cx="1875468" cy="5324535"/>
            </a:xfrm>
          </p:grpSpPr>
          <p:sp>
            <p:nvSpPr>
              <p:cNvPr id="23" name="TextBox 22"/>
              <p:cNvSpPr txBox="1"/>
              <p:nvPr/>
            </p:nvSpPr>
            <p:spPr>
              <a:xfrm>
                <a:off x="829953" y="1432022"/>
                <a:ext cx="1875468" cy="5324535"/>
              </a:xfrm>
              <a:prstGeom prst="rect">
                <a:avLst/>
              </a:prstGeom>
              <a:solidFill>
                <a:srgbClr val="7F501A"/>
              </a:solidFill>
            </p:spPr>
            <p:txBody>
              <a:bodyPr wrap="square" rtlCol="0">
                <a:spAutoFit/>
              </a:bodyPr>
              <a:lstStyle/>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Gastrointestinal</a:t>
                </a:r>
              </a:p>
              <a:p>
                <a:pPr>
                  <a:lnSpc>
                    <a:spcPts val="1200"/>
                  </a:lnSpc>
                </a:pPr>
                <a:r>
                  <a:rPr lang="en-US" sz="1100" i="1" dirty="0">
                    <a:solidFill>
                      <a:schemeClr val="bg1"/>
                    </a:solidFill>
                    <a:latin typeface="Arial Narrow" panose="020B0606020202030204" pitchFamily="34" charset="0"/>
                  </a:rPr>
                  <a:t>  - infections</a:t>
                </a:r>
              </a:p>
              <a:p>
                <a:pPr>
                  <a:lnSpc>
                    <a:spcPts val="1200"/>
                  </a:lnSpc>
                </a:pPr>
                <a:r>
                  <a:rPr lang="en-US" sz="1100" i="1" dirty="0">
                    <a:solidFill>
                      <a:schemeClr val="bg1"/>
                    </a:solidFill>
                    <a:latin typeface="Arial Narrow" panose="020B0606020202030204" pitchFamily="34" charset="0"/>
                  </a:rPr>
                  <a:t>  - intolerances</a:t>
                </a:r>
              </a:p>
              <a:p>
                <a:pPr>
                  <a:lnSpc>
                    <a:spcPts val="1200"/>
                  </a:lnSpc>
                </a:pPr>
                <a:r>
                  <a:rPr lang="en-US" sz="1100" i="1" dirty="0">
                    <a:solidFill>
                      <a:schemeClr val="bg1"/>
                    </a:solidFill>
                    <a:latin typeface="Arial Narrow" panose="020B0606020202030204" pitchFamily="34" charset="0"/>
                  </a:rPr>
                  <a:t>  - imbalances</a:t>
                </a:r>
              </a:p>
              <a:p>
                <a:pPr>
                  <a:lnSpc>
                    <a:spcPts val="1200"/>
                  </a:lnSpc>
                </a:pPr>
                <a:r>
                  <a:rPr lang="en-US" sz="1100" i="1" dirty="0">
                    <a:solidFill>
                      <a:schemeClr val="bg1"/>
                    </a:solidFill>
                    <a:latin typeface="Arial Narrow" panose="020B0606020202030204" pitchFamily="34" charset="0"/>
                  </a:rPr>
                  <a:t>    (e.g. vitamins/minerals)</a:t>
                </a:r>
              </a:p>
              <a:p>
                <a:pPr>
                  <a:lnSpc>
                    <a:spcPts val="1200"/>
                  </a:lnSpc>
                </a:pPr>
                <a:r>
                  <a:rPr lang="en-US" sz="1100" i="1" dirty="0">
                    <a:solidFill>
                      <a:schemeClr val="bg1"/>
                    </a:solidFill>
                    <a:latin typeface="Arial Narrow" panose="020B0606020202030204" pitchFamily="34" charset="0"/>
                  </a:rPr>
                  <a:t>  - physical pain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Mental &amp; Neurological</a:t>
                </a:r>
              </a:p>
              <a:p>
                <a:pPr>
                  <a:lnSpc>
                    <a:spcPts val="1200"/>
                  </a:lnSpc>
                </a:pPr>
                <a:r>
                  <a:rPr lang="en-US" sz="1100" i="1" dirty="0">
                    <a:solidFill>
                      <a:schemeClr val="bg1"/>
                    </a:solidFill>
                    <a:latin typeface="Arial Narrow" panose="020B0606020202030204" pitchFamily="34" charset="0"/>
                  </a:rPr>
                  <a:t>e.g. seizures and mood disorders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Brain Imbalances</a:t>
                </a:r>
              </a:p>
              <a:p>
                <a:pPr>
                  <a:lnSpc>
                    <a:spcPts val="1200"/>
                  </a:lnSpc>
                </a:pPr>
                <a:r>
                  <a:rPr lang="en-US" sz="1100" i="1" dirty="0">
                    <a:solidFill>
                      <a:schemeClr val="bg1"/>
                    </a:solidFill>
                    <a:latin typeface="Arial Narrow" panose="020B0606020202030204" pitchFamily="34" charset="0"/>
                  </a:rPr>
                  <a:t>  - inflammations</a:t>
                </a:r>
              </a:p>
              <a:p>
                <a:pPr>
                  <a:lnSpc>
                    <a:spcPts val="1200"/>
                  </a:lnSpc>
                </a:pPr>
                <a:r>
                  <a:rPr lang="en-US" sz="1100" i="1" dirty="0">
                    <a:solidFill>
                      <a:schemeClr val="bg1"/>
                    </a:solidFill>
                    <a:latin typeface="Arial Narrow" panose="020B0606020202030204" pitchFamily="34" charset="0"/>
                  </a:rPr>
                  <a:t>  - coherence (lack of)</a:t>
                </a:r>
              </a:p>
              <a:p>
                <a:pPr>
                  <a:lnSpc>
                    <a:spcPts val="1200"/>
                  </a:lnSpc>
                </a:pPr>
                <a:r>
                  <a:rPr lang="en-US" sz="1100" i="1" dirty="0">
                    <a:solidFill>
                      <a:schemeClr val="bg1"/>
                    </a:solidFill>
                    <a:latin typeface="Arial Narrow" panose="020B0606020202030204" pitchFamily="34" charset="0"/>
                  </a:rPr>
                  <a:t>  - under development</a:t>
                </a:r>
              </a:p>
              <a:p>
                <a:pPr>
                  <a:lnSpc>
                    <a:spcPts val="1200"/>
                  </a:lnSpc>
                </a:pPr>
                <a:r>
                  <a:rPr lang="en-US" sz="1100" i="1" dirty="0">
                    <a:solidFill>
                      <a:schemeClr val="bg1"/>
                    </a:solidFill>
                    <a:latin typeface="Arial Narrow" panose="020B0606020202030204" pitchFamily="34" charset="0"/>
                  </a:rPr>
                  <a:t>  - motor planning problems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Sensory Integration</a:t>
                </a:r>
              </a:p>
              <a:p>
                <a:pPr>
                  <a:lnSpc>
                    <a:spcPts val="1200"/>
                  </a:lnSpc>
                </a:pPr>
                <a:r>
                  <a:rPr lang="en-US" sz="1100" i="1" dirty="0">
                    <a:solidFill>
                      <a:schemeClr val="bg1"/>
                    </a:solidFill>
                    <a:latin typeface="Arial Narrow" panose="020B0606020202030204" pitchFamily="34" charset="0"/>
                  </a:rPr>
                  <a:t>  and Processing  </a:t>
                </a:r>
              </a:p>
              <a:p>
                <a:pPr>
                  <a:lnSpc>
                    <a:spcPts val="1200"/>
                  </a:lnSpc>
                </a:pPr>
                <a:r>
                  <a:rPr lang="en-US" sz="1100" i="1" dirty="0">
                    <a:solidFill>
                      <a:schemeClr val="bg1"/>
                    </a:solidFill>
                    <a:latin typeface="Arial Narrow" panose="020B0606020202030204" pitchFamily="34" charset="0"/>
                  </a:rPr>
                  <a:t>- hyper/hypo activation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Human Energy</a:t>
                </a:r>
              </a:p>
              <a:p>
                <a:pPr>
                  <a:lnSpc>
                    <a:spcPts val="1200"/>
                  </a:lnSpc>
                </a:pPr>
                <a:r>
                  <a:rPr lang="en-US" sz="1100" i="1" dirty="0">
                    <a:solidFill>
                      <a:schemeClr val="bg1"/>
                    </a:solidFill>
                    <a:latin typeface="Arial Narrow" panose="020B0606020202030204" pitchFamily="34" charset="0"/>
                  </a:rPr>
                  <a:t>  - sensitivities</a:t>
                </a:r>
              </a:p>
              <a:p>
                <a:pPr>
                  <a:lnSpc>
                    <a:spcPts val="1200"/>
                  </a:lnSpc>
                </a:pPr>
                <a:r>
                  <a:rPr lang="en-US" sz="1100" i="1" dirty="0">
                    <a:solidFill>
                      <a:schemeClr val="bg1"/>
                    </a:solidFill>
                    <a:latin typeface="Arial Narrow" panose="020B0606020202030204" pitchFamily="34" charset="0"/>
                  </a:rPr>
                  <a:t>   (e.g. EMF/ RWF)</a:t>
                </a:r>
              </a:p>
              <a:p>
                <a:pPr>
                  <a:lnSpc>
                    <a:spcPts val="1200"/>
                  </a:lnSpc>
                </a:pPr>
                <a:r>
                  <a:rPr lang="en-US" sz="1100" i="1" dirty="0">
                    <a:solidFill>
                      <a:schemeClr val="bg1"/>
                    </a:solidFill>
                    <a:latin typeface="Arial Narrow" panose="020B0606020202030204" pitchFamily="34" charset="0"/>
                  </a:rPr>
                  <a:t>  - intolerances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Cellular </a:t>
                </a:r>
              </a:p>
              <a:p>
                <a:pPr>
                  <a:lnSpc>
                    <a:spcPts val="1200"/>
                  </a:lnSpc>
                </a:pPr>
                <a:r>
                  <a:rPr lang="en-US" sz="1100" i="1" dirty="0">
                    <a:solidFill>
                      <a:schemeClr val="bg1"/>
                    </a:solidFill>
                    <a:latin typeface="Arial Narrow" panose="020B0606020202030204" pitchFamily="34" charset="0"/>
                  </a:rPr>
                  <a:t>  - mitochondria dysfunction</a:t>
                </a:r>
              </a:p>
              <a:p>
                <a:pPr>
                  <a:lnSpc>
                    <a:spcPts val="1200"/>
                  </a:lnSpc>
                </a:pPr>
                <a:endParaRPr lang="en-US" sz="6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Emotional</a:t>
                </a:r>
              </a:p>
              <a:p>
                <a:pPr>
                  <a:lnSpc>
                    <a:spcPts val="1200"/>
                  </a:lnSpc>
                </a:pPr>
                <a:r>
                  <a:rPr lang="en-US" sz="1100" i="1" dirty="0">
                    <a:solidFill>
                      <a:schemeClr val="bg1"/>
                    </a:solidFill>
                    <a:latin typeface="Arial Narrow" panose="020B0606020202030204" pitchFamily="34" charset="0"/>
                  </a:rPr>
                  <a:t>  - fears and phobias</a:t>
                </a:r>
              </a:p>
              <a:p>
                <a:pPr>
                  <a:lnSpc>
                    <a:spcPts val="1200"/>
                  </a:lnSpc>
                </a:pPr>
                <a:endParaRPr lang="en-US" sz="8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Adrenal Glands </a:t>
                </a:r>
              </a:p>
              <a:p>
                <a:pPr>
                  <a:lnSpc>
                    <a:spcPts val="1200"/>
                  </a:lnSpc>
                </a:pPr>
                <a:r>
                  <a:rPr lang="en-US" sz="1100" i="1" dirty="0">
                    <a:solidFill>
                      <a:schemeClr val="bg1"/>
                    </a:solidFill>
                    <a:latin typeface="Arial Narrow" panose="020B0606020202030204" pitchFamily="34" charset="0"/>
                  </a:rPr>
                  <a:t>  - over production of cortisol</a:t>
                </a:r>
              </a:p>
            </p:txBody>
          </p:sp>
          <p:sp>
            <p:nvSpPr>
              <p:cNvPr id="30" name="TextBox 29"/>
              <p:cNvSpPr txBox="1"/>
              <p:nvPr/>
            </p:nvSpPr>
            <p:spPr>
              <a:xfrm>
                <a:off x="987266" y="1524472"/>
                <a:ext cx="1148128"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Gastrointestinal</a:t>
                </a:r>
              </a:p>
            </p:txBody>
          </p:sp>
          <p:sp>
            <p:nvSpPr>
              <p:cNvPr id="31" name="TextBox 30"/>
              <p:cNvSpPr txBox="1"/>
              <p:nvPr/>
            </p:nvSpPr>
            <p:spPr>
              <a:xfrm>
                <a:off x="987266" y="2583941"/>
                <a:ext cx="14252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Mental &amp; Neurological</a:t>
                </a:r>
              </a:p>
            </p:txBody>
          </p:sp>
          <p:sp>
            <p:nvSpPr>
              <p:cNvPr id="32" name="TextBox 31"/>
              <p:cNvSpPr txBox="1"/>
              <p:nvPr/>
            </p:nvSpPr>
            <p:spPr>
              <a:xfrm>
                <a:off x="1001227" y="3040319"/>
                <a:ext cx="1211650"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Brain Imbalances</a:t>
                </a:r>
              </a:p>
            </p:txBody>
          </p:sp>
          <p:sp>
            <p:nvSpPr>
              <p:cNvPr id="33" name="TextBox 32"/>
              <p:cNvSpPr txBox="1"/>
              <p:nvPr/>
            </p:nvSpPr>
            <p:spPr>
              <a:xfrm>
                <a:off x="995882" y="3943684"/>
                <a:ext cx="1314099" cy="430887"/>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Sensory Integration</a:t>
                </a:r>
              </a:p>
              <a:p>
                <a:r>
                  <a:rPr lang="en-CA" sz="1100" b="1" dirty="0">
                    <a:solidFill>
                      <a:srgbClr val="7F501A"/>
                    </a:solidFill>
                    <a:latin typeface="Arial Narrow" panose="020B0606020202030204" pitchFamily="34" charset="0"/>
                  </a:rPr>
                  <a:t>and processing</a:t>
                </a:r>
              </a:p>
            </p:txBody>
          </p:sp>
          <p:sp>
            <p:nvSpPr>
              <p:cNvPr id="35" name="TextBox 34"/>
              <p:cNvSpPr txBox="1"/>
              <p:nvPr/>
            </p:nvSpPr>
            <p:spPr>
              <a:xfrm>
                <a:off x="992349" y="4573998"/>
                <a:ext cx="1038383"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Human Energy</a:t>
                </a:r>
              </a:p>
            </p:txBody>
          </p:sp>
          <p:sp>
            <p:nvSpPr>
              <p:cNvPr id="36" name="TextBox 35"/>
              <p:cNvSpPr txBox="1"/>
              <p:nvPr/>
            </p:nvSpPr>
            <p:spPr>
              <a:xfrm>
                <a:off x="987267" y="5328600"/>
                <a:ext cx="61978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Cellular</a:t>
                </a:r>
              </a:p>
            </p:txBody>
          </p:sp>
          <p:sp>
            <p:nvSpPr>
              <p:cNvPr id="37" name="TextBox 36"/>
              <p:cNvSpPr txBox="1"/>
              <p:nvPr/>
            </p:nvSpPr>
            <p:spPr>
              <a:xfrm>
                <a:off x="1001227" y="5787462"/>
                <a:ext cx="905204"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Emotional</a:t>
                </a:r>
              </a:p>
            </p:txBody>
          </p:sp>
          <p:sp>
            <p:nvSpPr>
              <p:cNvPr id="38" name="TextBox 37"/>
              <p:cNvSpPr txBox="1"/>
              <p:nvPr/>
            </p:nvSpPr>
            <p:spPr>
              <a:xfrm>
                <a:off x="1001226" y="6234856"/>
                <a:ext cx="10295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Adrenal Glands</a:t>
                </a:r>
              </a:p>
            </p:txBody>
          </p:sp>
        </p:grpSp>
      </p:grpSp>
      <p:grpSp>
        <p:nvGrpSpPr>
          <p:cNvPr id="5" name="Group 45"/>
          <p:cNvGrpSpPr/>
          <p:nvPr/>
        </p:nvGrpSpPr>
        <p:grpSpPr>
          <a:xfrm>
            <a:off x="7758591" y="1357378"/>
            <a:ext cx="1545168" cy="4295114"/>
            <a:chOff x="3468031" y="1369432"/>
            <a:chExt cx="1545168" cy="4295114"/>
          </a:xfrm>
        </p:grpSpPr>
        <p:sp>
          <p:nvSpPr>
            <p:cNvPr id="47" name="TextBox 46"/>
            <p:cNvSpPr txBox="1"/>
            <p:nvPr/>
          </p:nvSpPr>
          <p:spPr>
            <a:xfrm>
              <a:off x="3486233" y="1369432"/>
              <a:ext cx="1526966" cy="646331"/>
            </a:xfrm>
            <a:prstGeom prst="rect">
              <a:avLst/>
            </a:prstGeom>
            <a:noFill/>
          </p:spPr>
          <p:txBody>
            <a:bodyPr wrap="square" rtlCol="0">
              <a:spAutoFit/>
            </a:bodyPr>
            <a:lstStyle/>
            <a:p>
              <a:pPr algn="ctr"/>
              <a:r>
                <a:rPr lang="en-US" sz="1200" dirty="0">
                  <a:latin typeface="Arial Black" panose="020B0A04020102020204" pitchFamily="34" charset="0"/>
                </a:rPr>
                <a:t>LESS AND LESS</a:t>
              </a:r>
            </a:p>
            <a:p>
              <a:pPr algn="ctr"/>
              <a:r>
                <a:rPr lang="en-US" sz="1200" dirty="0">
                  <a:latin typeface="Arial Narrow" panose="020B0606020202030204" pitchFamily="34" charset="0"/>
                </a:rPr>
                <a:t>LIVING &amp; LEARNING</a:t>
              </a:r>
            </a:p>
            <a:p>
              <a:pPr algn="ctr"/>
              <a:r>
                <a:rPr lang="en-US" sz="1200" dirty="0">
                  <a:latin typeface="Arial Narrow" panose="020B0606020202030204" pitchFamily="34" charset="0"/>
                </a:rPr>
                <a:t>CHALLENGES</a:t>
              </a:r>
              <a:endParaRPr lang="en-CA" sz="1200" dirty="0">
                <a:latin typeface="Arial Narrow" panose="020B0606020202030204" pitchFamily="34" charset="0"/>
              </a:endParaRPr>
            </a:p>
          </p:txBody>
        </p:sp>
        <p:sp>
          <p:nvSpPr>
            <p:cNvPr id="48" name="TextBox 47"/>
            <p:cNvSpPr txBox="1"/>
            <p:nvPr/>
          </p:nvSpPr>
          <p:spPr>
            <a:xfrm>
              <a:off x="3468031" y="2017394"/>
              <a:ext cx="1526966" cy="3647152"/>
            </a:xfrm>
            <a:prstGeom prst="rect">
              <a:avLst/>
            </a:prstGeom>
            <a:solidFill>
              <a:srgbClr val="FFFF00"/>
            </a:solidFill>
          </p:spPr>
          <p:txBody>
            <a:bodyPr wrap="square" rtlCol="0">
              <a:spAutoFit/>
            </a:bodyPr>
            <a:lstStyle/>
            <a:p>
              <a:endParaRPr lang="en-CA" sz="1100" dirty="0">
                <a:latin typeface="Arial Narrow" panose="020B0606020202030204" pitchFamily="34" charset="0"/>
              </a:endParaRPr>
            </a:p>
            <a:p>
              <a:r>
                <a:rPr lang="en-CA" sz="1100" b="1" i="1" dirty="0">
                  <a:latin typeface="Arial Narrow" panose="020B0606020202030204" pitchFamily="34" charset="0"/>
                </a:rPr>
                <a:t>• Physical pain</a:t>
              </a:r>
            </a:p>
            <a:p>
              <a:endParaRPr lang="en-CA" sz="1100" b="1" i="1" dirty="0">
                <a:latin typeface="Arial Narrow" panose="020B0606020202030204" pitchFamily="34" charset="0"/>
              </a:endParaRPr>
            </a:p>
            <a:p>
              <a:r>
                <a:rPr lang="en-CA" sz="1100" b="1" i="1" dirty="0">
                  <a:latin typeface="Arial Narrow" panose="020B0606020202030204" pitchFamily="34" charset="0"/>
                </a:rPr>
                <a:t>• Fears and phobias</a:t>
              </a:r>
            </a:p>
            <a:p>
              <a:endParaRPr lang="en-CA" sz="1100" b="1" i="1" dirty="0">
                <a:latin typeface="Arial Narrow" panose="020B0606020202030204" pitchFamily="34" charset="0"/>
              </a:endParaRPr>
            </a:p>
            <a:p>
              <a:r>
                <a:rPr lang="en-CA" sz="1100" b="1" i="1" dirty="0">
                  <a:latin typeface="Arial Narrow" panose="020B0606020202030204" pitchFamily="34" charset="0"/>
                </a:rPr>
                <a:t>• Sensory over/under</a:t>
              </a:r>
            </a:p>
            <a:p>
              <a:r>
                <a:rPr lang="en-CA" sz="1100" b="1" i="1" dirty="0">
                  <a:latin typeface="Arial Narrow" panose="020B0606020202030204" pitchFamily="34" charset="0"/>
                </a:rPr>
                <a:t>   load</a:t>
              </a:r>
            </a:p>
            <a:p>
              <a:endParaRPr lang="en-CA" sz="1100" b="1" i="1" dirty="0">
                <a:latin typeface="Arial Narrow" panose="020B0606020202030204" pitchFamily="34" charset="0"/>
              </a:endParaRPr>
            </a:p>
            <a:p>
              <a:r>
                <a:rPr lang="en-CA" sz="1100" b="1" i="1" dirty="0">
                  <a:latin typeface="Arial Narrow" panose="020B0606020202030204" pitchFamily="34" charset="0"/>
                </a:rPr>
                <a:t>• Psychological distress</a:t>
              </a:r>
            </a:p>
            <a:p>
              <a:endParaRPr lang="en-CA" sz="1100" b="1" i="1" dirty="0">
                <a:latin typeface="Arial Narrow" panose="020B0606020202030204" pitchFamily="34" charset="0"/>
              </a:endParaRPr>
            </a:p>
            <a:p>
              <a:r>
                <a:rPr lang="en-CA" sz="1100" b="1" i="1" dirty="0">
                  <a:latin typeface="Arial Narrow" panose="020B0606020202030204" pitchFamily="34" charset="0"/>
                </a:rPr>
                <a:t>• Speech/hearing</a:t>
              </a:r>
            </a:p>
            <a:p>
              <a:r>
                <a:rPr lang="en-CA" sz="1100" b="1" i="1" dirty="0">
                  <a:latin typeface="Arial Narrow" panose="020B0606020202030204" pitchFamily="34" charset="0"/>
                </a:rPr>
                <a:t>   limitations</a:t>
              </a:r>
            </a:p>
            <a:p>
              <a:endParaRPr lang="en-CA" sz="1100" b="1" i="1" dirty="0">
                <a:latin typeface="Arial Narrow" panose="020B0606020202030204" pitchFamily="34" charset="0"/>
              </a:endParaRPr>
            </a:p>
            <a:p>
              <a:r>
                <a:rPr lang="en-CA" sz="1100" b="1" i="1" dirty="0">
                  <a:latin typeface="Arial Narrow" panose="020B0606020202030204" pitchFamily="34" charset="0"/>
                </a:rPr>
                <a:t>• PTSD/Trauma</a:t>
              </a:r>
            </a:p>
            <a:p>
              <a:endParaRPr lang="en-CA" sz="1100" b="1" i="1" dirty="0">
                <a:latin typeface="Arial Narrow" panose="020B0606020202030204" pitchFamily="34" charset="0"/>
              </a:endParaRPr>
            </a:p>
            <a:p>
              <a:r>
                <a:rPr lang="en-CA" sz="1100" b="1" i="1" dirty="0">
                  <a:latin typeface="Arial Narrow" panose="020B0606020202030204" pitchFamily="34" charset="0"/>
                </a:rPr>
                <a:t>• Environmental stress</a:t>
              </a:r>
            </a:p>
            <a:p>
              <a:endParaRPr lang="en-CA" sz="1100" b="1" i="1" dirty="0">
                <a:latin typeface="Arial Narrow" panose="020B0606020202030204" pitchFamily="34" charset="0"/>
              </a:endParaRPr>
            </a:p>
            <a:p>
              <a:r>
                <a:rPr lang="en-CA" sz="1100" b="1" i="1" dirty="0">
                  <a:latin typeface="Arial Narrow" panose="020B0606020202030204" pitchFamily="34" charset="0"/>
                </a:rPr>
                <a:t>• Neglect/Abuse,</a:t>
              </a:r>
            </a:p>
            <a:p>
              <a:r>
                <a:rPr lang="en-CA" sz="1100" b="1" i="1" dirty="0">
                  <a:latin typeface="Arial Narrow" panose="020B0606020202030204" pitchFamily="34" charset="0"/>
                </a:rPr>
                <a:t>   Isolation/Loneliness</a:t>
              </a:r>
            </a:p>
            <a:p>
              <a:endParaRPr lang="en-CA" sz="1100" b="1" i="1" dirty="0">
                <a:latin typeface="Arial Narrow" panose="020B0606020202030204" pitchFamily="34" charset="0"/>
              </a:endParaRPr>
            </a:p>
            <a:p>
              <a:r>
                <a:rPr lang="en-CA" sz="1100" b="1" i="1" dirty="0">
                  <a:latin typeface="Arial Narrow" panose="020B0606020202030204" pitchFamily="34" charset="0"/>
                </a:rPr>
                <a:t>• Supporter 4 outs</a:t>
              </a:r>
            </a:p>
          </p:txBody>
        </p:sp>
      </p:grpSp>
      <p:pic>
        <p:nvPicPr>
          <p:cNvPr id="49" name="Picture 4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5353" y="2636566"/>
            <a:ext cx="3377184" cy="1917192"/>
          </a:xfrm>
          <a:prstGeom prst="rect">
            <a:avLst/>
          </a:prstGeom>
        </p:spPr>
      </p:pic>
      <p:sp>
        <p:nvSpPr>
          <p:cNvPr id="50" name="Right Arrow 49"/>
          <p:cNvSpPr/>
          <p:nvPr/>
        </p:nvSpPr>
        <p:spPr>
          <a:xfrm>
            <a:off x="7125046" y="3543210"/>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52" name="TextBox 51"/>
          <p:cNvSpPr txBox="1"/>
          <p:nvPr/>
        </p:nvSpPr>
        <p:spPr>
          <a:xfrm>
            <a:off x="6940938" y="3133497"/>
            <a:ext cx="903205" cy="461665"/>
          </a:xfrm>
          <a:prstGeom prst="rect">
            <a:avLst/>
          </a:prstGeom>
          <a:noFill/>
        </p:spPr>
        <p:txBody>
          <a:bodyPr wrap="square" rtlCol="0">
            <a:spAutoFit/>
          </a:bodyPr>
          <a:lstStyle/>
          <a:p>
            <a:pPr algn="ctr"/>
            <a:r>
              <a:rPr lang="en-CA" sz="1200" dirty="0">
                <a:latin typeface="Arial Narrow" panose="020B0606020202030204" pitchFamily="34" charset="0"/>
              </a:rPr>
              <a:t>Contributing To</a:t>
            </a:r>
          </a:p>
        </p:txBody>
      </p:sp>
      <p:sp>
        <p:nvSpPr>
          <p:cNvPr id="53" name="TextBox 52"/>
          <p:cNvSpPr txBox="1"/>
          <p:nvPr/>
        </p:nvSpPr>
        <p:spPr>
          <a:xfrm>
            <a:off x="3026959" y="5780703"/>
            <a:ext cx="7294912" cy="461665"/>
          </a:xfrm>
          <a:prstGeom prst="rect">
            <a:avLst/>
          </a:prstGeom>
          <a:noFill/>
        </p:spPr>
        <p:txBody>
          <a:bodyPr wrap="square" rtlCol="0">
            <a:spAutoFit/>
          </a:bodyPr>
          <a:lstStyle/>
          <a:p>
            <a:r>
              <a:rPr lang="en-US" sz="1200" b="1" dirty="0">
                <a:latin typeface="Arial Narrow" panose="020B0606020202030204" pitchFamily="34" charset="0"/>
              </a:rPr>
              <a:t>Note: </a:t>
            </a:r>
            <a:r>
              <a:rPr lang="en-US" sz="1200" dirty="0">
                <a:latin typeface="Arial Narrow" panose="020B0606020202030204" pitchFamily="34" charset="0"/>
              </a:rPr>
              <a:t>living and learning challenges become less, directly proportionate to the implementation of CCS interventions resulting in enhanced optimal learning conditions.</a:t>
            </a:r>
            <a:endParaRPr lang="en-CA" sz="1200" dirty="0">
              <a:latin typeface="Arial Narrow" panose="020B0606020202030204" pitchFamily="34" charset="0"/>
            </a:endParaRPr>
          </a:p>
        </p:txBody>
      </p:sp>
      <p:grpSp>
        <p:nvGrpSpPr>
          <p:cNvPr id="6" name="Group 6"/>
          <p:cNvGrpSpPr/>
          <p:nvPr/>
        </p:nvGrpSpPr>
        <p:grpSpPr>
          <a:xfrm>
            <a:off x="2717404" y="3124299"/>
            <a:ext cx="903205" cy="636262"/>
            <a:chOff x="2717404" y="3124299"/>
            <a:chExt cx="903205" cy="636262"/>
          </a:xfrm>
        </p:grpSpPr>
        <p:sp>
          <p:nvSpPr>
            <p:cNvPr id="39" name="Right Arrow 38"/>
            <p:cNvSpPr/>
            <p:nvPr/>
          </p:nvSpPr>
          <p:spPr>
            <a:xfrm>
              <a:off x="2909184" y="350736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54" name="TextBox 53"/>
            <p:cNvSpPr txBox="1"/>
            <p:nvPr/>
          </p:nvSpPr>
          <p:spPr>
            <a:xfrm>
              <a:off x="2717404" y="3124299"/>
              <a:ext cx="903205" cy="461665"/>
            </a:xfrm>
            <a:prstGeom prst="rect">
              <a:avLst/>
            </a:prstGeom>
            <a:noFill/>
          </p:spPr>
          <p:txBody>
            <a:bodyPr wrap="square" rtlCol="0">
              <a:spAutoFit/>
            </a:bodyPr>
            <a:lstStyle/>
            <a:p>
              <a:pPr algn="ctr"/>
              <a:r>
                <a:rPr lang="en-CA" sz="1200" dirty="0">
                  <a:latin typeface="Arial Narrow" panose="020B0606020202030204" pitchFamily="34" charset="0"/>
                </a:rPr>
                <a:t>CC</a:t>
              </a:r>
            </a:p>
            <a:p>
              <a:pPr algn="ctr"/>
              <a:r>
                <a:rPr lang="en-CA" sz="1200" dirty="0">
                  <a:latin typeface="Arial Narrow" panose="020B0606020202030204" pitchFamily="34" charset="0"/>
                </a:rPr>
                <a:t>Interventions</a:t>
              </a:r>
            </a:p>
          </p:txBody>
        </p:sp>
      </p:grpSp>
      <p:sp>
        <p:nvSpPr>
          <p:cNvPr id="34" name="Slide Number Placeholder 33"/>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14</a:t>
            </a:fld>
            <a:endParaRPr lang="en-CA" sz="2000" dirty="0">
              <a:solidFill>
                <a:prstClr val="black">
                  <a:tint val="75000"/>
                </a:prstClr>
              </a:solidFill>
            </a:endParaRPr>
          </a:p>
        </p:txBody>
      </p:sp>
    </p:spTree>
    <p:extLst>
      <p:ext uri="{BB962C8B-B14F-4D97-AF65-F5344CB8AC3E}">
        <p14:creationId xmlns:p14="http://schemas.microsoft.com/office/powerpoint/2010/main" val="316461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wheel(1)">
                                      <p:cBhvr>
                                        <p:cTn id="17" dur="20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52"/>
                                        </p:tgtEl>
                                        <p:attrNameLst>
                                          <p:attrName>style.visibility</p:attrName>
                                        </p:attrNameLst>
                                      </p:cBhvr>
                                      <p:to>
                                        <p:strVal val="visible"/>
                                      </p:to>
                                    </p:set>
                                    <p:anim calcmode="lin" valueType="num">
                                      <p:cBhvr additive="base">
                                        <p:cTn id="22" dur="500" fill="hold"/>
                                        <p:tgtEl>
                                          <p:spTgt spid="52"/>
                                        </p:tgtEl>
                                        <p:attrNameLst>
                                          <p:attrName>ppt_x</p:attrName>
                                        </p:attrNameLst>
                                      </p:cBhvr>
                                      <p:tavLst>
                                        <p:tav tm="0">
                                          <p:val>
                                            <p:strVal val="0-#ppt_w/2"/>
                                          </p:val>
                                        </p:tav>
                                        <p:tav tm="100000">
                                          <p:val>
                                            <p:strVal val="#ppt_x"/>
                                          </p:val>
                                        </p:tav>
                                      </p:tavLst>
                                    </p:anim>
                                    <p:anim calcmode="lin" valueType="num">
                                      <p:cBhvr additive="base">
                                        <p:cTn id="23" dur="500" fill="hold"/>
                                        <p:tgtEl>
                                          <p:spTgt spid="52"/>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50"/>
                                        </p:tgtEl>
                                        <p:attrNameLst>
                                          <p:attrName>style.visibility</p:attrName>
                                        </p:attrNameLst>
                                      </p:cBhvr>
                                      <p:to>
                                        <p:strVal val="visible"/>
                                      </p:to>
                                    </p:set>
                                    <p:anim calcmode="lin" valueType="num">
                                      <p:cBhvr additive="base">
                                        <p:cTn id="26" dur="500" fill="hold"/>
                                        <p:tgtEl>
                                          <p:spTgt spid="50"/>
                                        </p:tgtEl>
                                        <p:attrNameLst>
                                          <p:attrName>ppt_x</p:attrName>
                                        </p:attrNameLst>
                                      </p:cBhvr>
                                      <p:tavLst>
                                        <p:tav tm="0">
                                          <p:val>
                                            <p:strVal val="0-#ppt_w/2"/>
                                          </p:val>
                                        </p:tav>
                                        <p:tav tm="100000">
                                          <p:val>
                                            <p:strVal val="#ppt_x"/>
                                          </p:val>
                                        </p:tav>
                                      </p:tavLst>
                                    </p:anim>
                                    <p:anim calcmode="lin" valueType="num">
                                      <p:cBhvr additive="base">
                                        <p:cTn id="27" dur="500" fill="hold"/>
                                        <p:tgtEl>
                                          <p:spTgt spid="50"/>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0-#ppt_w/2"/>
                                          </p:val>
                                        </p:tav>
                                        <p:tav tm="100000">
                                          <p:val>
                                            <p:strVal val="#ppt_x"/>
                                          </p:val>
                                        </p:tav>
                                      </p:tavLst>
                                    </p:anim>
                                    <p:anim calcmode="lin" valueType="num">
                                      <p:cBhvr additive="base">
                                        <p:cTn id="31"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69"/>
                                        </p:tgtEl>
                                        <p:attrNameLst>
                                          <p:attrName>style.visibility</p:attrName>
                                        </p:attrNameLst>
                                      </p:cBhvr>
                                      <p:to>
                                        <p:strVal val="visible"/>
                                      </p:to>
                                    </p:set>
                                    <p:anim calcmode="lin" valueType="num">
                                      <p:cBhvr additive="base">
                                        <p:cTn id="36" dur="500" fill="hold"/>
                                        <p:tgtEl>
                                          <p:spTgt spid="69"/>
                                        </p:tgtEl>
                                        <p:attrNameLst>
                                          <p:attrName>ppt_x</p:attrName>
                                        </p:attrNameLst>
                                      </p:cBhvr>
                                      <p:tavLst>
                                        <p:tav tm="0">
                                          <p:val>
                                            <p:strVal val="0-#ppt_w/2"/>
                                          </p:val>
                                        </p:tav>
                                        <p:tav tm="100000">
                                          <p:val>
                                            <p:strVal val="#ppt_x"/>
                                          </p:val>
                                        </p:tav>
                                      </p:tavLst>
                                    </p:anim>
                                    <p:anim calcmode="lin" valueType="num">
                                      <p:cBhvr additive="base">
                                        <p:cTn id="37" dur="500" fill="hold"/>
                                        <p:tgtEl>
                                          <p:spTgt spid="69"/>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68"/>
                                        </p:tgtEl>
                                        <p:attrNameLst>
                                          <p:attrName>style.visibility</p:attrName>
                                        </p:attrNameLst>
                                      </p:cBhvr>
                                      <p:to>
                                        <p:strVal val="visible"/>
                                      </p:to>
                                    </p:set>
                                    <p:anim calcmode="lin" valueType="num">
                                      <p:cBhvr additive="base">
                                        <p:cTn id="40" dur="500" fill="hold"/>
                                        <p:tgtEl>
                                          <p:spTgt spid="68"/>
                                        </p:tgtEl>
                                        <p:attrNameLst>
                                          <p:attrName>ppt_x</p:attrName>
                                        </p:attrNameLst>
                                      </p:cBhvr>
                                      <p:tavLst>
                                        <p:tav tm="0">
                                          <p:val>
                                            <p:strVal val="0-#ppt_w/2"/>
                                          </p:val>
                                        </p:tav>
                                        <p:tav tm="100000">
                                          <p:val>
                                            <p:strVal val="#ppt_x"/>
                                          </p:val>
                                        </p:tav>
                                      </p:tavLst>
                                    </p:anim>
                                    <p:anim calcmode="lin" valueType="num">
                                      <p:cBhvr additive="base">
                                        <p:cTn id="41" dur="500" fill="hold"/>
                                        <p:tgtEl>
                                          <p:spTgt spid="68"/>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51"/>
                                        </p:tgtEl>
                                        <p:attrNameLst>
                                          <p:attrName>style.visibility</p:attrName>
                                        </p:attrNameLst>
                                      </p:cBhvr>
                                      <p:to>
                                        <p:strVal val="visible"/>
                                      </p:to>
                                    </p:set>
                                    <p:anim calcmode="lin" valueType="num">
                                      <p:cBhvr additive="base">
                                        <p:cTn id="44" dur="500" fill="hold"/>
                                        <p:tgtEl>
                                          <p:spTgt spid="51"/>
                                        </p:tgtEl>
                                        <p:attrNameLst>
                                          <p:attrName>ppt_x</p:attrName>
                                        </p:attrNameLst>
                                      </p:cBhvr>
                                      <p:tavLst>
                                        <p:tav tm="0">
                                          <p:val>
                                            <p:strVal val="0-#ppt_w/2"/>
                                          </p:val>
                                        </p:tav>
                                        <p:tav tm="100000">
                                          <p:val>
                                            <p:strVal val="#ppt_x"/>
                                          </p:val>
                                        </p:tav>
                                      </p:tavLst>
                                    </p:anim>
                                    <p:anim calcmode="lin" valueType="num">
                                      <p:cBhvr additive="base">
                                        <p:cTn id="45" dur="500" fill="hold"/>
                                        <p:tgtEl>
                                          <p:spTgt spid="51"/>
                                        </p:tgtEl>
                                        <p:attrNameLst>
                                          <p:attrName>ppt_y</p:attrName>
                                        </p:attrNameLst>
                                      </p:cBhvr>
                                      <p:tavLst>
                                        <p:tav tm="0">
                                          <p:val>
                                            <p:strVal val="#ppt_y"/>
                                          </p:val>
                                        </p:tav>
                                        <p:tav tm="100000">
                                          <p:val>
                                            <p:strVal val="#ppt_y"/>
                                          </p:val>
                                        </p:tav>
                                      </p:tavLst>
                                    </p:anim>
                                  </p:childTnLst>
                                </p:cTn>
                              </p:par>
                              <p:par>
                                <p:cTn id="46" presetID="2" presetClass="entr" presetSubtype="8" fill="hold" grpId="0" nodeType="withEffect">
                                  <p:stCondLst>
                                    <p:cond delay="0"/>
                                  </p:stCondLst>
                                  <p:childTnLst>
                                    <p:set>
                                      <p:cBhvr>
                                        <p:cTn id="47" dur="1" fill="hold">
                                          <p:stCondLst>
                                            <p:cond delay="0"/>
                                          </p:stCondLst>
                                        </p:cTn>
                                        <p:tgtEl>
                                          <p:spTgt spid="70"/>
                                        </p:tgtEl>
                                        <p:attrNameLst>
                                          <p:attrName>style.visibility</p:attrName>
                                        </p:attrNameLst>
                                      </p:cBhvr>
                                      <p:to>
                                        <p:strVal val="visible"/>
                                      </p:to>
                                    </p:set>
                                    <p:anim calcmode="lin" valueType="num">
                                      <p:cBhvr additive="base">
                                        <p:cTn id="48" dur="500" fill="hold"/>
                                        <p:tgtEl>
                                          <p:spTgt spid="70"/>
                                        </p:tgtEl>
                                        <p:attrNameLst>
                                          <p:attrName>ppt_x</p:attrName>
                                        </p:attrNameLst>
                                      </p:cBhvr>
                                      <p:tavLst>
                                        <p:tav tm="0">
                                          <p:val>
                                            <p:strVal val="0-#ppt_w/2"/>
                                          </p:val>
                                        </p:tav>
                                        <p:tav tm="100000">
                                          <p:val>
                                            <p:strVal val="#ppt_x"/>
                                          </p:val>
                                        </p:tav>
                                      </p:tavLst>
                                    </p:anim>
                                    <p:anim calcmode="lin" valueType="num">
                                      <p:cBhvr additive="base">
                                        <p:cTn id="49" dur="500" fill="hold"/>
                                        <p:tgtEl>
                                          <p:spTgt spid="70"/>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fade">
                                      <p:cBhvr>
                                        <p:cTn id="54" dur="1000"/>
                                        <p:tgtEl>
                                          <p:spTgt spid="53"/>
                                        </p:tgtEl>
                                      </p:cBhvr>
                                    </p:animEffect>
                                    <p:anim calcmode="lin" valueType="num">
                                      <p:cBhvr>
                                        <p:cTn id="55" dur="1000" fill="hold"/>
                                        <p:tgtEl>
                                          <p:spTgt spid="53"/>
                                        </p:tgtEl>
                                        <p:attrNameLst>
                                          <p:attrName>ppt_x</p:attrName>
                                        </p:attrNameLst>
                                      </p:cBhvr>
                                      <p:tavLst>
                                        <p:tav tm="0">
                                          <p:val>
                                            <p:strVal val="#ppt_x"/>
                                          </p:val>
                                        </p:tav>
                                        <p:tav tm="100000">
                                          <p:val>
                                            <p:strVal val="#ppt_x"/>
                                          </p:val>
                                        </p:tav>
                                      </p:tavLst>
                                    </p:anim>
                                    <p:anim calcmode="lin" valueType="num">
                                      <p:cBhvr>
                                        <p:cTn id="56"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68" grpId="0" animBg="1"/>
      <p:bldP spid="69" grpId="0"/>
      <p:bldP spid="70" grpId="0" animBg="1"/>
      <p:bldP spid="50" grpId="0" animBg="1"/>
      <p:bldP spid="52" grpId="0"/>
      <p:bldP spid="5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5521B44-4DFF-46AB-9C4A-1C496759ECC3}"/>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January 11, 2016</a:t>
            </a:r>
          </a:p>
        </p:txBody>
      </p:sp>
      <p:pic>
        <p:nvPicPr>
          <p:cNvPr id="8" name="Picture 7"/>
          <p:cNvPicPr/>
          <p:nvPr/>
        </p:nvPicPr>
        <p:blipFill rotWithShape="1">
          <a:blip r:embed="rId3"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8" name="Text Box 13"/>
          <p:cNvSpPr txBox="1"/>
          <p:nvPr/>
        </p:nvSpPr>
        <p:spPr>
          <a:xfrm>
            <a:off x="676822" y="1527136"/>
            <a:ext cx="4699004" cy="2144177"/>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07000"/>
              </a:lnSpc>
              <a:spcAft>
                <a:spcPts val="800"/>
              </a:spcAft>
            </a:pPr>
            <a:r>
              <a:rPr lang="en-US" sz="2400" b="1" dirty="0">
                <a:solidFill>
                  <a:srgbClr val="797805"/>
                </a:solidFill>
                <a:latin typeface="Arial Black"/>
                <a:ea typeface="Calibri"/>
                <a:cs typeface="Calibri"/>
              </a:rPr>
              <a:t>Toward A More Complete Understanding</a:t>
            </a:r>
            <a:br>
              <a:rPr lang="en-US" sz="2400" b="1" dirty="0">
                <a:latin typeface="Univers 47 CondensedLight"/>
                <a:ea typeface="Calibri"/>
                <a:cs typeface="Calibri"/>
              </a:rPr>
            </a:br>
            <a:r>
              <a:rPr lang="en-US" sz="2400" b="1" dirty="0">
                <a:solidFill>
                  <a:srgbClr val="9A4E15"/>
                </a:solidFill>
                <a:latin typeface="Univers 47 CondensedLight"/>
                <a:ea typeface="Calibri"/>
                <a:cs typeface="Calibri"/>
              </a:rPr>
              <a:t>of the Hierarchy of Unmet Needs</a:t>
            </a:r>
            <a:endParaRPr lang="en-CA" sz="2400" dirty="0">
              <a:latin typeface="Times New Roman"/>
              <a:ea typeface="Calibri"/>
            </a:endParaRPr>
          </a:p>
          <a:p>
            <a:pPr algn="ctr">
              <a:lnSpc>
                <a:spcPct val="107000"/>
              </a:lnSpc>
              <a:spcAft>
                <a:spcPts val="800"/>
              </a:spcAft>
            </a:pPr>
            <a:br>
              <a:rPr lang="en-US" sz="2400" b="1" dirty="0">
                <a:effectLst/>
                <a:latin typeface="Univers 47 CondensedLight"/>
                <a:ea typeface="Calibri"/>
                <a:cs typeface="Calibri"/>
              </a:rPr>
            </a:br>
            <a:endParaRPr lang="en-CA" sz="2400" dirty="0">
              <a:effectLst/>
              <a:latin typeface="Times New Roman"/>
              <a:ea typeface="Calibri"/>
            </a:endParaRPr>
          </a:p>
        </p:txBody>
      </p:sp>
      <p:sp>
        <p:nvSpPr>
          <p:cNvPr id="7" name="Slide Number Placeholder 6"/>
          <p:cNvSpPr>
            <a:spLocks noGrp="1"/>
          </p:cNvSpPr>
          <p:nvPr>
            <p:ph type="sldNum" sz="quarter" idx="12"/>
          </p:nvPr>
        </p:nvSpPr>
        <p:spPr>
          <a:xfrm>
            <a:off x="457201" y="6492875"/>
            <a:ext cx="457199" cy="365125"/>
          </a:xfrm>
        </p:spPr>
        <p:txBody>
          <a:bodyPr/>
          <a:lstStyle/>
          <a:p>
            <a:fld id="{AFE74BE6-3F01-4C25-9B60-2EB5994FEE56}" type="slidenum">
              <a:rPr lang="en-CA" sz="1600" smtClean="0">
                <a:solidFill>
                  <a:prstClr val="black">
                    <a:tint val="75000"/>
                  </a:prstClr>
                </a:solidFill>
              </a:rPr>
              <a:pPr/>
              <a:t>15</a:t>
            </a:fld>
            <a:endParaRPr lang="en-CA" sz="1600" dirty="0">
              <a:solidFill>
                <a:prstClr val="black">
                  <a:tint val="75000"/>
                </a:prstClr>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224" y="5387692"/>
            <a:ext cx="1488558" cy="1116155"/>
          </a:xfrm>
          <a:prstGeom prst="rect">
            <a:avLst/>
          </a:prstGeom>
        </p:spPr>
      </p:pic>
    </p:spTree>
    <p:extLst>
      <p:ext uri="{BB962C8B-B14F-4D97-AF65-F5344CB8AC3E}">
        <p14:creationId xmlns:p14="http://schemas.microsoft.com/office/powerpoint/2010/main" val="2632010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5676285-0496-4333-8D3D-528F9EAEEC6A}"/>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January 11, 2016</a:t>
            </a:r>
          </a:p>
        </p:txBody>
      </p:sp>
      <p:pic>
        <p:nvPicPr>
          <p:cNvPr id="8" name="Picture 7"/>
          <p:cNvPicPr/>
          <p:nvPr/>
        </p:nvPicPr>
        <p:blipFill rotWithShape="1">
          <a:blip r:embed="rId3"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18" name="Text Box 13"/>
          <p:cNvSpPr txBox="1"/>
          <p:nvPr/>
        </p:nvSpPr>
        <p:spPr>
          <a:xfrm>
            <a:off x="676822" y="1527136"/>
            <a:ext cx="4699004" cy="2144177"/>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07000"/>
              </a:lnSpc>
              <a:spcAft>
                <a:spcPts val="800"/>
              </a:spcAft>
            </a:pPr>
            <a:r>
              <a:rPr lang="en-US" sz="2400" b="1" dirty="0">
                <a:solidFill>
                  <a:srgbClr val="797805"/>
                </a:solidFill>
                <a:latin typeface="Arial Black"/>
                <a:ea typeface="Calibri"/>
                <a:cs typeface="Calibri"/>
              </a:rPr>
              <a:t>Toward A More Complete Understanding</a:t>
            </a:r>
            <a:br>
              <a:rPr lang="en-US" sz="2400" b="1" dirty="0">
                <a:latin typeface="Univers 47 CondensedLight"/>
                <a:ea typeface="Calibri"/>
                <a:cs typeface="Calibri"/>
              </a:rPr>
            </a:br>
            <a:r>
              <a:rPr lang="en-US" sz="2400" b="1" dirty="0">
                <a:solidFill>
                  <a:srgbClr val="9A4E15"/>
                </a:solidFill>
                <a:latin typeface="Univers 47 CondensedLight"/>
                <a:ea typeface="Calibri"/>
                <a:cs typeface="Calibri"/>
              </a:rPr>
              <a:t>of the Hierarchy of Unmet Needs</a:t>
            </a:r>
            <a:endParaRPr lang="en-CA" sz="2400" dirty="0">
              <a:latin typeface="Times New Roman"/>
              <a:ea typeface="Calibri"/>
            </a:endParaRPr>
          </a:p>
          <a:p>
            <a:pPr algn="ctr">
              <a:lnSpc>
                <a:spcPct val="107000"/>
              </a:lnSpc>
              <a:spcAft>
                <a:spcPts val="800"/>
              </a:spcAft>
            </a:pPr>
            <a:br>
              <a:rPr lang="en-US" sz="2400" b="1" dirty="0">
                <a:effectLst/>
                <a:latin typeface="Univers 47 CondensedLight"/>
                <a:ea typeface="Calibri"/>
                <a:cs typeface="Calibri"/>
              </a:rPr>
            </a:br>
            <a:endParaRPr lang="en-CA" sz="2400" dirty="0">
              <a:effectLst/>
              <a:latin typeface="Times New Roman"/>
              <a:ea typeface="Calibri"/>
            </a:endParaRPr>
          </a:p>
        </p:txBody>
      </p:sp>
      <p:sp>
        <p:nvSpPr>
          <p:cNvPr id="7" name="Slide Number Placeholder 6"/>
          <p:cNvSpPr>
            <a:spLocks noGrp="1"/>
          </p:cNvSpPr>
          <p:nvPr>
            <p:ph type="sldNum" sz="quarter" idx="12"/>
          </p:nvPr>
        </p:nvSpPr>
        <p:spPr>
          <a:xfrm>
            <a:off x="457201" y="6492875"/>
            <a:ext cx="457199" cy="365125"/>
          </a:xfrm>
        </p:spPr>
        <p:txBody>
          <a:bodyPr/>
          <a:lstStyle/>
          <a:p>
            <a:fld id="{AFE74BE6-3F01-4C25-9B60-2EB5994FEE56}" type="slidenum">
              <a:rPr lang="en-CA" sz="1600" smtClean="0">
                <a:solidFill>
                  <a:prstClr val="black">
                    <a:tint val="75000"/>
                  </a:prstClr>
                </a:solidFill>
              </a:rPr>
              <a:pPr/>
              <a:t>16</a:t>
            </a:fld>
            <a:endParaRPr lang="en-CA" sz="1600" dirty="0">
              <a:solidFill>
                <a:prstClr val="black">
                  <a:tint val="75000"/>
                </a:prstClr>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224" y="5387692"/>
            <a:ext cx="1488558" cy="1116155"/>
          </a:xfrm>
          <a:prstGeom prst="rect">
            <a:avLst/>
          </a:prstGeom>
        </p:spPr>
      </p:pic>
    </p:spTree>
    <p:extLst>
      <p:ext uri="{BB962C8B-B14F-4D97-AF65-F5344CB8AC3E}">
        <p14:creationId xmlns:p14="http://schemas.microsoft.com/office/powerpoint/2010/main" val="1143695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3463" y="1057182"/>
            <a:ext cx="8937305" cy="455835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219031"/>
            <a:ext cx="1500872" cy="1116155"/>
          </a:xfrm>
          <a:prstGeom prst="rect">
            <a:avLst/>
          </a:prstGeom>
        </p:spPr>
      </p:pic>
      <p:sp>
        <p:nvSpPr>
          <p:cNvPr id="6" name="Slide Number Placeholder 5"/>
          <p:cNvSpPr>
            <a:spLocks noGrp="1"/>
          </p:cNvSpPr>
          <p:nvPr>
            <p:ph type="sldNum" sz="quarter" idx="12"/>
          </p:nvPr>
        </p:nvSpPr>
        <p:spPr>
          <a:xfrm>
            <a:off x="8737600" y="6356369"/>
            <a:ext cx="2703033" cy="365125"/>
          </a:xfrm>
        </p:spPr>
        <p:txBody>
          <a:bodyPr/>
          <a:lstStyle/>
          <a:p>
            <a:fld id="{AFE74BE6-3F01-4C25-9B60-2EB5994FEE56}" type="slidenum">
              <a:rPr lang="en-CA" sz="1600" smtClean="0"/>
              <a:pPr/>
              <a:t>17</a:t>
            </a:fld>
            <a:endParaRPr lang="en-CA" sz="1600" dirty="0"/>
          </a:p>
        </p:txBody>
      </p:sp>
    </p:spTree>
    <p:extLst>
      <p:ext uri="{BB962C8B-B14F-4D97-AF65-F5344CB8AC3E}">
        <p14:creationId xmlns:p14="http://schemas.microsoft.com/office/powerpoint/2010/main" val="4286189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7903" y="5165646"/>
            <a:ext cx="1500872" cy="111615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6160" y="786725"/>
            <a:ext cx="9512488" cy="5618919"/>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600" smtClean="0"/>
              <a:pPr/>
              <a:t>18</a:t>
            </a:fld>
            <a:endParaRPr lang="en-CA" sz="1600" dirty="0"/>
          </a:p>
        </p:txBody>
      </p:sp>
    </p:spTree>
    <p:extLst>
      <p:ext uri="{BB962C8B-B14F-4D97-AF65-F5344CB8AC3E}">
        <p14:creationId xmlns:p14="http://schemas.microsoft.com/office/powerpoint/2010/main" val="533863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F967549-721E-4805-92A9-87E917E0B6BA}"/>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1490" y="2128641"/>
            <a:ext cx="4553586" cy="3248478"/>
          </a:xfrm>
          <a:prstGeom prst="rect">
            <a:avLst/>
          </a:prstGeom>
        </p:spPr>
      </p:pic>
      <p:sp>
        <p:nvSpPr>
          <p:cNvPr id="4" name="TextBox 5"/>
          <p:cNvSpPr txBox="1"/>
          <p:nvPr/>
        </p:nvSpPr>
        <p:spPr>
          <a:xfrm>
            <a:off x="579012" y="492086"/>
            <a:ext cx="10086393"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dirty="0"/>
              <a:t>Mindful Emotional Self Regulation</a:t>
            </a:r>
            <a:endParaRPr lang="en-CA" sz="4000" dirty="0"/>
          </a:p>
        </p:txBody>
      </p:sp>
      <p:sp>
        <p:nvSpPr>
          <p:cNvPr id="5" name="TextBox 6"/>
          <p:cNvSpPr txBox="1"/>
          <p:nvPr/>
        </p:nvSpPr>
        <p:spPr>
          <a:xfrm>
            <a:off x="859811" y="1174543"/>
            <a:ext cx="10664926"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a:latin typeface="Arial Narrow" panose="020B0606020202030204" pitchFamily="34" charset="0"/>
              </a:rPr>
              <a:t>The main way we can consciously access the emotional brain is through self awareness*, i.e. becoming mindful. Mindfulness increases connections in the medial pre-frontal cortex. This reduces anxiety for the Supporter and the Person Supported.</a:t>
            </a:r>
          </a:p>
        </p:txBody>
      </p:sp>
      <p:sp>
        <p:nvSpPr>
          <p:cNvPr id="6" name="TextBox 7"/>
          <p:cNvSpPr txBox="1"/>
          <p:nvPr/>
        </p:nvSpPr>
        <p:spPr>
          <a:xfrm>
            <a:off x="1518834" y="2304171"/>
            <a:ext cx="3190111"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Memory</a:t>
            </a:r>
            <a:endParaRPr lang="en-CA" dirty="0"/>
          </a:p>
        </p:txBody>
      </p:sp>
      <p:sp>
        <p:nvSpPr>
          <p:cNvPr id="7" name="TextBox 8"/>
          <p:cNvSpPr txBox="1"/>
          <p:nvPr/>
        </p:nvSpPr>
        <p:spPr>
          <a:xfrm>
            <a:off x="7605040" y="2624356"/>
            <a:ext cx="2815826"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Cortex </a:t>
            </a:r>
            <a:br>
              <a:rPr lang="en-CA" b="1" i="1" dirty="0"/>
            </a:br>
            <a:r>
              <a:rPr lang="en-CA" sz="1400" b="1" i="1" dirty="0"/>
              <a:t>(part of the brain that notices what’s going on)</a:t>
            </a:r>
          </a:p>
        </p:txBody>
      </p:sp>
      <p:sp>
        <p:nvSpPr>
          <p:cNvPr id="8" name="TextBox 9"/>
          <p:cNvSpPr txBox="1"/>
          <p:nvPr/>
        </p:nvSpPr>
        <p:spPr>
          <a:xfrm>
            <a:off x="7761066" y="4707125"/>
            <a:ext cx="264434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490247" y="5912640"/>
            <a:ext cx="10565099"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Narrow" panose="020B0606020202030204" pitchFamily="34" charset="0"/>
              </a:rPr>
              <a:t>(*Research reference: J. LeDoux, “Emotion Circuits in the Brain”, Journal of Neuroscience 33, no. 9 (2013) 3815-23)</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745" y="5265232"/>
            <a:ext cx="1500873" cy="1116155"/>
          </a:xfrm>
          <a:prstGeom prst="rect">
            <a:avLst/>
          </a:prstGeom>
        </p:spPr>
      </p:pic>
      <p:sp>
        <p:nvSpPr>
          <p:cNvPr id="12" name="Slide Number Placeholder 11"/>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19</a:t>
            </a:fld>
            <a:endParaRPr lang="en-CA" sz="1600" dirty="0">
              <a:solidFill>
                <a:prstClr val="black">
                  <a:tint val="75000"/>
                </a:prstClr>
              </a:solidFill>
            </a:endParaRPr>
          </a:p>
        </p:txBody>
      </p:sp>
    </p:spTree>
    <p:extLst>
      <p:ext uri="{BB962C8B-B14F-4D97-AF65-F5344CB8AC3E}">
        <p14:creationId xmlns:p14="http://schemas.microsoft.com/office/powerpoint/2010/main" val="1311447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6"/>
            <a:ext cx="12192000" cy="605935"/>
          </a:xfrm>
          <a:prstGeom prst="rect">
            <a:avLst/>
          </a:prstGeom>
        </p:spPr>
        <p:txBody>
          <a:bodyPr wrap="square">
            <a:spAutoFit/>
          </a:bodyPr>
          <a:lstStyle/>
          <a:p>
            <a:pPr algn="ctr"/>
            <a:r>
              <a:rPr lang="en-US" sz="3200" b="1" i="1" dirty="0">
                <a:solidFill>
                  <a:srgbClr val="9A4E15"/>
                </a:solidFill>
              </a:rPr>
              <a:t>Contributors to Conscious Care and Support</a:t>
            </a:r>
            <a:endParaRPr lang="en-CA" sz="3200" dirty="0">
              <a:solidFill>
                <a:srgbClr val="9A4E15"/>
              </a:solidFill>
            </a:endParaRPr>
          </a:p>
        </p:txBody>
      </p:sp>
      <p:sp>
        <p:nvSpPr>
          <p:cNvPr id="4" name="TextBox 3"/>
          <p:cNvSpPr txBox="1"/>
          <p:nvPr/>
        </p:nvSpPr>
        <p:spPr>
          <a:xfrm>
            <a:off x="534076" y="1334126"/>
            <a:ext cx="11223653" cy="5386090"/>
          </a:xfrm>
          <a:prstGeom prst="rect">
            <a:avLst/>
          </a:prstGeom>
          <a:noFill/>
        </p:spPr>
        <p:txBody>
          <a:bodyPr wrap="square" rtlCol="0">
            <a:spAutoFit/>
          </a:bodyPr>
          <a:lstStyle/>
          <a:p>
            <a:r>
              <a:rPr lang="en-US" sz="2000" b="1" i="1" dirty="0"/>
              <a:t>Conscious Care and Support</a:t>
            </a:r>
            <a:r>
              <a:rPr lang="en-US" sz="2000" b="1" dirty="0"/>
              <a:t> has been developed while supporting, training or in direct consultation with:</a:t>
            </a:r>
            <a:endParaRPr lang="en-CA" sz="2000" b="1" dirty="0"/>
          </a:p>
          <a:p>
            <a:pPr lvl="0"/>
            <a:endParaRPr lang="en-US" dirty="0"/>
          </a:p>
          <a:p>
            <a:pPr marL="285750" lvl="0" indent="-285750">
              <a:buFont typeface="Arial" panose="020B0604020202020204" pitchFamily="34" charset="0"/>
              <a:buChar char="•"/>
            </a:pPr>
            <a:r>
              <a:rPr lang="en-US" dirty="0"/>
              <a:t>Approximately 3,000 Moms, Dads, and Support Professionals.</a:t>
            </a:r>
            <a:endParaRPr lang="en-CA" dirty="0"/>
          </a:p>
          <a:p>
            <a:endParaRPr lang="en-CA" dirty="0"/>
          </a:p>
          <a:p>
            <a:pPr marL="285750" lvl="0" indent="-285750">
              <a:buFont typeface="Arial" panose="020B0604020202020204" pitchFamily="34" charset="0"/>
              <a:buChar char="•"/>
            </a:pPr>
            <a:r>
              <a:rPr lang="en-US" dirty="0"/>
              <a:t>Dr. John Ratey, Associate Clinical Professor of Psychiatry at Harvard Medical School (reference 8 books on mental health and autism and other developmental disabilities including ‘Spark’ and ‘Shadow Syndromes’).</a:t>
            </a:r>
            <a:endParaRPr lang="en-CA" dirty="0"/>
          </a:p>
          <a:p>
            <a:r>
              <a:rPr lang="en-US" dirty="0"/>
              <a:t> </a:t>
            </a:r>
            <a:endParaRPr lang="en-CA" dirty="0"/>
          </a:p>
          <a:p>
            <a:pPr marL="285750" lvl="0" indent="-285750" algn="just">
              <a:buFont typeface="Arial" panose="020B0604020202020204" pitchFamily="34" charset="0"/>
              <a:buChar char="•"/>
            </a:pPr>
            <a:r>
              <a:rPr lang="en-US" dirty="0"/>
              <a:t>Dr. Theresa Hamlin, Associate Executive Director of The Center for Discovery and her staff.   Dr. Hamlin is the author of ‘Autism and the Stress Effect’. </a:t>
            </a:r>
            <a:endParaRPr lang="en-CA" dirty="0"/>
          </a:p>
          <a:p>
            <a:pPr marL="285750" indent="-285750">
              <a:buFont typeface="Arial" panose="020B0604020202020204" pitchFamily="34" charset="0"/>
              <a:buChar char="•"/>
            </a:pPr>
            <a:endParaRPr lang="en-CA" dirty="0"/>
          </a:p>
          <a:p>
            <a:pPr marL="285750" lvl="0" indent="-285750">
              <a:buFont typeface="Arial" panose="020B0604020202020204" pitchFamily="34" charset="0"/>
              <a:buChar char="•"/>
            </a:pPr>
            <a:r>
              <a:rPr lang="en-US" dirty="0"/>
              <a:t>Dr. Martha Herbert, Assistant Professor of Neurology at Harvard Medical School and a Pediatric Neurologist at Massachusetts General Hospital, where she is Director of the Transcend Research Program.  She sits on the Scientific Advisory Committee for Autism Speaks (reference ‘The Autism Revolution’).</a:t>
            </a:r>
            <a:endParaRPr lang="en-CA" dirty="0"/>
          </a:p>
          <a:p>
            <a:r>
              <a:rPr lang="en-US" dirty="0"/>
              <a:t> </a:t>
            </a:r>
            <a:endParaRPr lang="en-CA" dirty="0"/>
          </a:p>
          <a:p>
            <a:pPr marL="285750" lvl="0" indent="-285750">
              <a:buFont typeface="Arial" panose="020B0604020202020204" pitchFamily="34" charset="0"/>
              <a:buChar char="•"/>
            </a:pPr>
            <a:r>
              <a:rPr lang="en-US" dirty="0"/>
              <a:t>Dr. Shinzen Young, Mindfulness Research Consultant, Harvard Medical School.</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Universities of Toronto and Western Ontario/London Health Sciences Centre and Centre for Addiction</a:t>
            </a:r>
          </a:p>
          <a:p>
            <a:pPr marL="285750" lvl="0" indent="-285750"/>
            <a:r>
              <a:rPr lang="en-US" dirty="0"/>
              <a:t>     and Mental Health (CAMH)</a:t>
            </a:r>
            <a:endParaRPr lang="en-CA" dirty="0"/>
          </a:p>
          <a:p>
            <a:endParaRPr lang="en-CA"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9013" y="5240297"/>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2</a:t>
            </a:fld>
            <a:endParaRPr lang="en-CA" sz="1600" dirty="0">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DDF5E7-07E5-48C9-907E-444FC3978CAA}"/>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439051" y="693501"/>
            <a:ext cx="11303876" cy="5324535"/>
          </a:xfrm>
          <a:prstGeom prst="rect">
            <a:avLst/>
          </a:prstGeom>
          <a:noFill/>
        </p:spPr>
        <p:txBody>
          <a:bodyPr wrap="square" rtlCol="0">
            <a:spAutoFit/>
          </a:bodyPr>
          <a:lstStyle/>
          <a:p>
            <a:pPr algn="just"/>
            <a:r>
              <a:rPr lang="en-US" sz="2000" dirty="0"/>
              <a:t>According to many published Neuroscientists, including Dr. Daniel Siegel (UCLA) in his book called             </a:t>
            </a:r>
            <a:r>
              <a:rPr lang="en-US" sz="2000" b="1" i="1" dirty="0"/>
              <a:t>The Mindful Brain</a:t>
            </a:r>
            <a:r>
              <a:rPr lang="en-US" sz="2000" dirty="0"/>
              <a:t> (page 42 and 43) the following brain, body and being functions correlate with the activity of medial areas of the prefrontal cortex:</a:t>
            </a:r>
          </a:p>
          <a:p>
            <a:endParaRPr lang="en-CA" sz="2000" dirty="0"/>
          </a:p>
          <a:p>
            <a:pPr marL="717550" indent="-355600"/>
            <a:r>
              <a:rPr lang="en-US" sz="2000" dirty="0"/>
              <a:t>1.  </a:t>
            </a:r>
            <a:r>
              <a:rPr lang="en-US" sz="2000" b="1" dirty="0"/>
              <a:t>Body regulation</a:t>
            </a:r>
            <a:r>
              <a:rPr lang="en-US" sz="2000" dirty="0"/>
              <a:t> – the emotional brakes and accelerator functions.</a:t>
            </a:r>
            <a:endParaRPr lang="en-CA" sz="2000" dirty="0"/>
          </a:p>
          <a:p>
            <a:pPr marL="717550" indent="-355600"/>
            <a:r>
              <a:rPr lang="en-US" sz="2000" dirty="0"/>
              <a:t>2.  	</a:t>
            </a:r>
            <a:r>
              <a:rPr lang="en-US" sz="2000" b="1" dirty="0"/>
              <a:t>Attuned communication</a:t>
            </a:r>
            <a:r>
              <a:rPr lang="en-US" sz="2000" dirty="0"/>
              <a:t> involves the coordination of the input from another person with the activity of one’s own (as with mirror neurons).</a:t>
            </a:r>
            <a:endParaRPr lang="en-CA" sz="2000" dirty="0"/>
          </a:p>
          <a:p>
            <a:pPr marL="717550" indent="-355600"/>
            <a:r>
              <a:rPr lang="en-US" sz="2000" dirty="0"/>
              <a:t>3.	</a:t>
            </a:r>
            <a:r>
              <a:rPr lang="en-US" sz="2000" b="1" dirty="0"/>
              <a:t>Emotional balance</a:t>
            </a:r>
            <a:r>
              <a:rPr lang="en-US" sz="2000" dirty="0"/>
              <a:t> to have enough activation so that life has meaning and vitality but not so much that life becomes chaotic.</a:t>
            </a:r>
            <a:endParaRPr lang="en-CA" sz="2000" dirty="0"/>
          </a:p>
          <a:p>
            <a:pPr marL="717550" indent="-355600"/>
            <a:r>
              <a:rPr lang="en-US" sz="2000" dirty="0"/>
              <a:t>4.	</a:t>
            </a:r>
            <a:r>
              <a:rPr lang="en-US" sz="2000" b="1" dirty="0"/>
              <a:t>Response flexibility</a:t>
            </a:r>
            <a:r>
              <a:rPr lang="en-US" sz="2000" dirty="0"/>
              <a:t> is the capacity to pause before action.</a:t>
            </a:r>
            <a:endParaRPr lang="en-CA" sz="2000" dirty="0"/>
          </a:p>
          <a:p>
            <a:pPr marL="717550" indent="-355600"/>
            <a:r>
              <a:rPr lang="en-US" sz="2000" dirty="0"/>
              <a:t>5.	</a:t>
            </a:r>
            <a:r>
              <a:rPr lang="en-US" sz="2000" b="1" dirty="0"/>
              <a:t>Empathy</a:t>
            </a:r>
            <a:r>
              <a:rPr lang="en-US" sz="2000" dirty="0"/>
              <a:t> – knowing what might be going on inside someone else.</a:t>
            </a:r>
            <a:endParaRPr lang="en-CA" sz="2000" dirty="0"/>
          </a:p>
          <a:p>
            <a:pPr marL="717550" indent="-355600"/>
            <a:r>
              <a:rPr lang="en-US" sz="2000" dirty="0"/>
              <a:t>6.	</a:t>
            </a:r>
            <a:r>
              <a:rPr lang="en-US" sz="2000" b="1" dirty="0"/>
              <a:t>Insight or self-knowing</a:t>
            </a:r>
            <a:r>
              <a:rPr lang="en-US" sz="2000" dirty="0"/>
              <a:t> awareness to be able to link the past, present and future.</a:t>
            </a:r>
            <a:endParaRPr lang="en-CA" sz="2000" dirty="0"/>
          </a:p>
          <a:p>
            <a:pPr marL="717550" indent="-355600"/>
            <a:r>
              <a:rPr lang="en-US" sz="2000" dirty="0"/>
              <a:t>7.  	</a:t>
            </a:r>
            <a:r>
              <a:rPr lang="en-US" sz="2000" b="1" dirty="0"/>
              <a:t>Fear modulation</a:t>
            </a:r>
            <a:r>
              <a:rPr lang="en-US" sz="2000" dirty="0"/>
              <a:t> that may be carried out by the release of the inhibitory neurotransmitter GABA.</a:t>
            </a:r>
            <a:endParaRPr lang="en-CA" sz="2000" dirty="0"/>
          </a:p>
          <a:p>
            <a:pPr marL="717550" indent="-355600"/>
            <a:r>
              <a:rPr lang="en-US" sz="2000" dirty="0"/>
              <a:t>8.	</a:t>
            </a:r>
            <a:r>
              <a:rPr lang="en-US" sz="2000" b="1" dirty="0"/>
              <a:t>Intuition</a:t>
            </a:r>
            <a:r>
              <a:rPr lang="en-US" sz="2000" dirty="0"/>
              <a:t> – a neural mechanism by which we process deep ways of knowing via our body i.e. ‘somatic intelligence’.</a:t>
            </a:r>
            <a:endParaRPr lang="en-CA" sz="2000" dirty="0"/>
          </a:p>
          <a:p>
            <a:pPr marL="717550" indent="-355600"/>
            <a:r>
              <a:rPr lang="en-US" sz="2000" dirty="0"/>
              <a:t>9.	</a:t>
            </a:r>
            <a:r>
              <a:rPr lang="en-US" sz="2000" b="1" dirty="0"/>
              <a:t>Morality</a:t>
            </a:r>
            <a:r>
              <a:rPr lang="en-US" sz="2000" dirty="0"/>
              <a:t> – taking into consideration the larger picture, to image what is best for the </a:t>
            </a:r>
            <a:br>
              <a:rPr lang="en-US" sz="2000" dirty="0"/>
            </a:br>
            <a:r>
              <a:rPr lang="en-US" sz="2000" dirty="0"/>
              <a:t>whole not just one’s self, even when alone.</a:t>
            </a:r>
            <a:endParaRPr lang="en-CA"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9643" y="5270731"/>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20</a:t>
            </a:fld>
            <a:endParaRPr lang="en-CA" sz="1600" dirty="0">
              <a:solidFill>
                <a:prstClr val="black">
                  <a:tint val="75000"/>
                </a:prstClr>
              </a:solidFill>
            </a:endParaRPr>
          </a:p>
        </p:txBody>
      </p:sp>
    </p:spTree>
    <p:extLst>
      <p:ext uri="{BB962C8B-B14F-4D97-AF65-F5344CB8AC3E}">
        <p14:creationId xmlns:p14="http://schemas.microsoft.com/office/powerpoint/2010/main" val="3510135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January 11, 2016</a:t>
            </a:r>
          </a:p>
        </p:txBody>
      </p:sp>
      <p:sp>
        <p:nvSpPr>
          <p:cNvPr id="4" name="Rectangle 3"/>
          <p:cNvSpPr/>
          <p:nvPr/>
        </p:nvSpPr>
        <p:spPr>
          <a:xfrm>
            <a:off x="0" y="464706"/>
            <a:ext cx="12192000" cy="1200329"/>
          </a:xfrm>
          <a:prstGeom prst="rect">
            <a:avLst/>
          </a:prstGeom>
        </p:spPr>
        <p:txBody>
          <a:bodyPr wrap="square">
            <a:spAutoFit/>
          </a:bodyPr>
          <a:lstStyle/>
          <a:p>
            <a:pPr algn="ctr"/>
            <a:r>
              <a:rPr lang="en-CA" sz="3600" b="1" i="1" dirty="0">
                <a:solidFill>
                  <a:srgbClr val="9A4E15"/>
                </a:solidFill>
              </a:rPr>
              <a:t>Examples of CCS Tools to Enhance Self and </a:t>
            </a:r>
          </a:p>
          <a:p>
            <a:pPr algn="ctr"/>
            <a:r>
              <a:rPr lang="en-CA" sz="3600" b="1" i="1" dirty="0">
                <a:solidFill>
                  <a:srgbClr val="9A4E15"/>
                </a:solidFill>
              </a:rPr>
              <a:t>Others’ Mindful Emotional Self Regulation</a:t>
            </a:r>
            <a:endParaRPr lang="en-CA" sz="3600" i="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9013" y="5208400"/>
            <a:ext cx="1500873" cy="1116155"/>
          </a:xfrm>
          <a:prstGeom prst="rect">
            <a:avLst/>
          </a:prstGeom>
        </p:spPr>
      </p:pic>
      <p:sp>
        <p:nvSpPr>
          <p:cNvPr id="2" name="TextBox 1"/>
          <p:cNvSpPr txBox="1"/>
          <p:nvPr/>
        </p:nvSpPr>
        <p:spPr>
          <a:xfrm>
            <a:off x="1050880" y="2029301"/>
            <a:ext cx="10754436" cy="3539430"/>
          </a:xfrm>
          <a:prstGeom prst="rect">
            <a:avLst/>
          </a:prstGeom>
          <a:noFill/>
        </p:spPr>
        <p:txBody>
          <a:bodyPr wrap="square" rtlCol="0">
            <a:spAutoFit/>
          </a:bodyPr>
          <a:lstStyle/>
          <a:p>
            <a:pPr marL="285750" indent="-285750">
              <a:buFont typeface="Arial" panose="020B0604020202020204" pitchFamily="34" charset="0"/>
              <a:buChar char="•"/>
            </a:pPr>
            <a:r>
              <a:rPr lang="en-CA" sz="2800" dirty="0"/>
              <a:t>B-FIT Mindfulness (the essential tool to initiate Conscious Care and Support) </a:t>
            </a:r>
          </a:p>
          <a:p>
            <a:pPr marL="285750" indent="-285750">
              <a:buFont typeface="Arial" panose="020B0604020202020204" pitchFamily="34" charset="0"/>
              <a:buChar char="•"/>
            </a:pPr>
            <a:endParaRPr lang="en-CA" sz="2800" dirty="0"/>
          </a:p>
          <a:p>
            <a:pPr marL="285750" indent="-285750">
              <a:buFont typeface="Arial" panose="020B0604020202020204" pitchFamily="34" charset="0"/>
              <a:buChar char="•"/>
            </a:pPr>
            <a:r>
              <a:rPr lang="en-CA" sz="2800" dirty="0"/>
              <a:t>Calming others by calming oneself – emotional contagion and mirror neurons</a:t>
            </a:r>
          </a:p>
          <a:p>
            <a:endParaRPr lang="en-CA" sz="2800" dirty="0"/>
          </a:p>
          <a:p>
            <a:pPr marL="285750" indent="-285750">
              <a:buFont typeface="Arial" panose="020B0604020202020204" pitchFamily="34" charset="0"/>
              <a:buChar char="•"/>
            </a:pPr>
            <a:r>
              <a:rPr lang="en-CA" sz="2800" dirty="0"/>
              <a:t>Bilateral, Biomeridian Awareness Based Calming </a:t>
            </a:r>
          </a:p>
          <a:p>
            <a:pPr marL="285750" indent="-285750"/>
            <a:r>
              <a:rPr lang="en-CA" sz="2800" dirty="0"/>
              <a:t>   (BB-ABC) e.g. Rocking, Butterfly Hugs, Hand Activation</a:t>
            </a:r>
            <a:endParaRPr lang="en-CA" sz="2400" i="1" dirty="0"/>
          </a:p>
        </p:txBody>
      </p:sp>
      <p:sp>
        <p:nvSpPr>
          <p:cNvPr id="6" name="TextBox 5"/>
          <p:cNvSpPr txBox="1"/>
          <p:nvPr/>
        </p:nvSpPr>
        <p:spPr>
          <a:xfrm>
            <a:off x="1434663" y="5896303"/>
            <a:ext cx="8387254" cy="523220"/>
          </a:xfrm>
          <a:prstGeom prst="rect">
            <a:avLst/>
          </a:prstGeom>
          <a:noFill/>
        </p:spPr>
        <p:txBody>
          <a:bodyPr wrap="square" rtlCol="0">
            <a:spAutoFit/>
          </a:bodyPr>
          <a:lstStyle/>
          <a:p>
            <a:pPr algn="ctr"/>
            <a:r>
              <a:rPr lang="en-CA" sz="2800" i="1" dirty="0">
                <a:solidFill>
                  <a:schemeClr val="accent2">
                    <a:lumMod val="75000"/>
                  </a:schemeClr>
                </a:solidFill>
              </a:rPr>
              <a:t>All Tools must be practised during times of calm.</a:t>
            </a:r>
          </a:p>
        </p:txBody>
      </p:sp>
      <p:sp>
        <p:nvSpPr>
          <p:cNvPr id="7" name="Slide Number Placeholder 6"/>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21</a:t>
            </a:fld>
            <a:endParaRPr lang="en-CA" sz="1600" dirty="0">
              <a:solidFill>
                <a:prstClr val="black">
                  <a:tint val="75000"/>
                </a:prstClr>
              </a:solidFill>
            </a:endParaRPr>
          </a:p>
        </p:txBody>
      </p:sp>
    </p:spTree>
    <p:extLst>
      <p:ext uri="{BB962C8B-B14F-4D97-AF65-F5344CB8AC3E}">
        <p14:creationId xmlns:p14="http://schemas.microsoft.com/office/powerpoint/2010/main" val="4223643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January 11, 2016</a:t>
            </a:r>
          </a:p>
        </p:txBody>
      </p:sp>
      <p:sp>
        <p:nvSpPr>
          <p:cNvPr id="4" name="Rectangle 3"/>
          <p:cNvSpPr/>
          <p:nvPr/>
        </p:nvSpPr>
        <p:spPr>
          <a:xfrm>
            <a:off x="0" y="464706"/>
            <a:ext cx="12192000" cy="1200329"/>
          </a:xfrm>
          <a:prstGeom prst="rect">
            <a:avLst/>
          </a:prstGeom>
        </p:spPr>
        <p:txBody>
          <a:bodyPr wrap="square">
            <a:spAutoFit/>
          </a:bodyPr>
          <a:lstStyle/>
          <a:p>
            <a:pPr algn="ctr"/>
            <a:r>
              <a:rPr lang="en-CA" sz="3600" b="1" i="1" dirty="0">
                <a:solidFill>
                  <a:srgbClr val="9A4E15"/>
                </a:solidFill>
              </a:rPr>
              <a:t>Examples of CCS Tools to Enhance Self and </a:t>
            </a:r>
          </a:p>
          <a:p>
            <a:pPr algn="ctr"/>
            <a:r>
              <a:rPr lang="en-CA" sz="3600" b="1" i="1" dirty="0">
                <a:solidFill>
                  <a:srgbClr val="9A4E15"/>
                </a:solidFill>
              </a:rPr>
              <a:t>Others’ Mindful Emotional Self Regulation</a:t>
            </a:r>
            <a:endParaRPr lang="en-CA" sz="3600" i="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9013" y="5208400"/>
            <a:ext cx="1500873" cy="1116155"/>
          </a:xfrm>
          <a:prstGeom prst="rect">
            <a:avLst/>
          </a:prstGeom>
        </p:spPr>
      </p:pic>
      <p:sp>
        <p:nvSpPr>
          <p:cNvPr id="2" name="TextBox 1"/>
          <p:cNvSpPr txBox="1"/>
          <p:nvPr/>
        </p:nvSpPr>
        <p:spPr>
          <a:xfrm>
            <a:off x="1050880" y="2029301"/>
            <a:ext cx="10754436" cy="2616101"/>
          </a:xfrm>
          <a:prstGeom prst="rect">
            <a:avLst/>
          </a:prstGeom>
          <a:noFill/>
        </p:spPr>
        <p:txBody>
          <a:bodyPr wrap="square" rtlCol="0">
            <a:spAutoFit/>
          </a:bodyPr>
          <a:lstStyle/>
          <a:p>
            <a:endParaRPr lang="en-CA" sz="2800" dirty="0"/>
          </a:p>
          <a:p>
            <a:r>
              <a:rPr lang="en-CA" sz="2800" dirty="0"/>
              <a:t>Bilateral, Biomeridian Awareness Based Calming (BB-ABC)</a:t>
            </a:r>
          </a:p>
          <a:p>
            <a:pPr marL="3200400" lvl="6" indent="-457200">
              <a:buFont typeface="Arial" panose="020B0604020202020204" pitchFamily="34" charset="0"/>
              <a:buChar char="•"/>
            </a:pPr>
            <a:r>
              <a:rPr lang="en-US" sz="2800" b="1" dirty="0">
                <a:solidFill>
                  <a:schemeClr val="accent2">
                    <a:lumMod val="50000"/>
                  </a:schemeClr>
                </a:solidFill>
              </a:rPr>
              <a:t>Butterfly Hug</a:t>
            </a:r>
          </a:p>
          <a:p>
            <a:pPr marL="3200400" lvl="6" indent="-457200">
              <a:buFont typeface="Arial" panose="020B0604020202020204" pitchFamily="34" charset="0"/>
              <a:buChar char="•"/>
            </a:pPr>
            <a:r>
              <a:rPr lang="en-US" sz="2800" b="1" dirty="0">
                <a:solidFill>
                  <a:schemeClr val="accent2">
                    <a:lumMod val="50000"/>
                  </a:schemeClr>
                </a:solidFill>
              </a:rPr>
              <a:t>Collar Bone Activation</a:t>
            </a:r>
          </a:p>
          <a:p>
            <a:pPr marL="3200400" lvl="6" indent="-457200">
              <a:buFont typeface="Arial" panose="020B0604020202020204" pitchFamily="34" charset="0"/>
              <a:buChar char="•"/>
            </a:pPr>
            <a:r>
              <a:rPr lang="en-US" sz="2800" b="1" dirty="0">
                <a:solidFill>
                  <a:schemeClr val="accent2">
                    <a:lumMod val="50000"/>
                  </a:schemeClr>
                </a:solidFill>
              </a:rPr>
              <a:t>Hand Activation </a:t>
            </a:r>
            <a:endParaRPr lang="en-CA" sz="2800" dirty="0"/>
          </a:p>
          <a:p>
            <a:pPr marL="285750" indent="-285750"/>
            <a:endParaRPr lang="en-CA" sz="2400" i="1" dirty="0"/>
          </a:p>
        </p:txBody>
      </p:sp>
      <p:sp>
        <p:nvSpPr>
          <p:cNvPr id="6" name="TextBox 5"/>
          <p:cNvSpPr txBox="1"/>
          <p:nvPr/>
        </p:nvSpPr>
        <p:spPr>
          <a:xfrm>
            <a:off x="1620642" y="4946790"/>
            <a:ext cx="8387254" cy="523220"/>
          </a:xfrm>
          <a:prstGeom prst="rect">
            <a:avLst/>
          </a:prstGeom>
          <a:noFill/>
        </p:spPr>
        <p:txBody>
          <a:bodyPr wrap="square" rtlCol="0">
            <a:spAutoFit/>
          </a:bodyPr>
          <a:lstStyle/>
          <a:p>
            <a:pPr algn="ctr"/>
            <a:r>
              <a:rPr lang="en-CA" sz="2800" i="1" dirty="0">
                <a:solidFill>
                  <a:schemeClr val="accent2">
                    <a:lumMod val="75000"/>
                  </a:schemeClr>
                </a:solidFill>
              </a:rPr>
              <a:t>All Tools must be practised during times of calm.</a:t>
            </a:r>
          </a:p>
        </p:txBody>
      </p:sp>
      <p:sp>
        <p:nvSpPr>
          <p:cNvPr id="7" name="Slide Number Placeholder 6"/>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22</a:t>
            </a:fld>
            <a:endParaRPr lang="en-CA" sz="1600" dirty="0">
              <a:solidFill>
                <a:prstClr val="black">
                  <a:tint val="75000"/>
                </a:prstClr>
              </a:solidFill>
            </a:endParaRPr>
          </a:p>
        </p:txBody>
      </p:sp>
    </p:spTree>
    <p:extLst>
      <p:ext uri="{BB962C8B-B14F-4D97-AF65-F5344CB8AC3E}">
        <p14:creationId xmlns:p14="http://schemas.microsoft.com/office/powerpoint/2010/main" val="120251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F716DF6-AB30-4C0C-8AA8-AA7954448A14}"/>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8" name="Picture 7"/>
          <p:cNvPicPr/>
          <p:nvPr/>
        </p:nvPicPr>
        <p:blipFill rotWithShape="1">
          <a:blip r:embed="rId3"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0" name="Text Box 215070"/>
          <p:cNvSpPr txBox="1">
            <a:spLocks/>
          </p:cNvSpPr>
          <p:nvPr/>
        </p:nvSpPr>
        <p:spPr>
          <a:xfrm>
            <a:off x="6730410" y="489098"/>
            <a:ext cx="5007934" cy="8718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18" name="Text Box 13"/>
          <p:cNvSpPr txBox="1"/>
          <p:nvPr/>
        </p:nvSpPr>
        <p:spPr>
          <a:xfrm>
            <a:off x="676822" y="1527136"/>
            <a:ext cx="4699004" cy="1258421"/>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07000"/>
              </a:lnSpc>
              <a:spcAft>
                <a:spcPts val="800"/>
              </a:spcAft>
            </a:pPr>
            <a:r>
              <a:rPr lang="en-US" sz="2400" b="1" dirty="0">
                <a:solidFill>
                  <a:srgbClr val="797805"/>
                </a:solidFill>
                <a:effectLst/>
                <a:latin typeface="Arial Black"/>
                <a:ea typeface="Calibri"/>
                <a:cs typeface="Calibri"/>
              </a:rPr>
              <a:t>Toward A More Complete Understanding</a:t>
            </a:r>
            <a:br>
              <a:rPr lang="en-US" sz="2400" b="1" dirty="0">
                <a:effectLst/>
                <a:latin typeface="Univers 47 CondensedLight"/>
                <a:ea typeface="Calibri"/>
                <a:cs typeface="Calibri"/>
              </a:rPr>
            </a:br>
            <a:r>
              <a:rPr lang="en-US" sz="2400" b="1" dirty="0">
                <a:solidFill>
                  <a:srgbClr val="9A4E15"/>
                </a:solidFill>
                <a:effectLst/>
                <a:latin typeface="Univers 47 CondensedLight"/>
                <a:ea typeface="Calibri"/>
                <a:cs typeface="Calibri"/>
              </a:rPr>
              <a:t>of the Hierarchy of Unmet Needs</a:t>
            </a:r>
            <a:endParaRPr lang="en-CA" sz="24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600" smtClean="0">
                <a:solidFill>
                  <a:prstClr val="black">
                    <a:tint val="75000"/>
                  </a:prstClr>
                </a:solidFill>
              </a:rPr>
              <a:pPr/>
              <a:t>23</a:t>
            </a:fld>
            <a:endParaRPr lang="en-CA" sz="16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etc. </a:t>
            </a: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Tree>
    <p:extLst>
      <p:ext uri="{BB962C8B-B14F-4D97-AF65-F5344CB8AC3E}">
        <p14:creationId xmlns:p14="http://schemas.microsoft.com/office/powerpoint/2010/main" val="12360327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DB8D9CD-E49F-4ADF-959B-7BF3B73B9E8D}"/>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January 11, 2016</a:t>
            </a:r>
          </a:p>
        </p:txBody>
      </p:sp>
      <p:sp>
        <p:nvSpPr>
          <p:cNvPr id="3" name="TextBox 2"/>
          <p:cNvSpPr txBox="1"/>
          <p:nvPr/>
        </p:nvSpPr>
        <p:spPr>
          <a:xfrm>
            <a:off x="-63061" y="309537"/>
            <a:ext cx="12255061" cy="605935"/>
          </a:xfrm>
          <a:prstGeom prst="rect">
            <a:avLst/>
          </a:prstGeom>
          <a:noFill/>
        </p:spPr>
        <p:txBody>
          <a:bodyPr wrap="square" rtlCol="0">
            <a:spAutoFit/>
          </a:bodyPr>
          <a:lstStyle/>
          <a:p>
            <a:pPr algn="ctr"/>
            <a:r>
              <a:rPr lang="en-US" sz="3200" b="1" dirty="0"/>
              <a:t>Needs for GI and Bowel Management and Holistic Treatment</a:t>
            </a:r>
            <a:endParaRPr lang="en-CA" sz="3200" dirty="0"/>
          </a:p>
        </p:txBody>
      </p:sp>
      <p:sp>
        <p:nvSpPr>
          <p:cNvPr id="4" name="TextBox 3"/>
          <p:cNvSpPr txBox="1"/>
          <p:nvPr/>
        </p:nvSpPr>
        <p:spPr>
          <a:xfrm>
            <a:off x="530053" y="990584"/>
            <a:ext cx="10718763" cy="1708160"/>
          </a:xfrm>
          <a:prstGeom prst="rect">
            <a:avLst/>
          </a:prstGeom>
          <a:noFill/>
          <a:ln>
            <a:noFill/>
          </a:ln>
          <a:effectLst/>
        </p:spPr>
        <p:txBody>
          <a:bodyPr wrap="square" rtlCol="0">
            <a:spAutoFit/>
          </a:bodyPr>
          <a:lstStyle/>
          <a:p>
            <a:pPr marL="342900" lvl="0" indent="-342900">
              <a:buFont typeface="Arial" panose="020B0604020202020204" pitchFamily="34" charset="0"/>
              <a:buChar char="•"/>
            </a:pPr>
            <a:r>
              <a:rPr lang="en-CA" sz="2400" dirty="0"/>
              <a:t>Distressed Gut Microbes – produce Mind/Body Agitation, Pain and Anxiety which often leads to aggression.</a:t>
            </a:r>
            <a:br>
              <a:rPr lang="en-CA" sz="2400" dirty="0"/>
            </a:br>
            <a:r>
              <a:rPr lang="en-CA" sz="1900" dirty="0"/>
              <a:t> </a:t>
            </a:r>
          </a:p>
          <a:p>
            <a:pPr lvl="0"/>
            <a:br>
              <a:rPr lang="en-CA" sz="1900" dirty="0"/>
            </a:br>
            <a:endParaRPr lang="en-CA" sz="19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5620" y="1892292"/>
            <a:ext cx="2998556" cy="1795463"/>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80" y="5240298"/>
            <a:ext cx="1500873" cy="1116155"/>
          </a:xfrm>
          <a:prstGeom prst="rect">
            <a:avLst/>
          </a:prstGeom>
        </p:spPr>
      </p:pic>
      <p:sp>
        <p:nvSpPr>
          <p:cNvPr id="5" name="TextBox 4"/>
          <p:cNvSpPr txBox="1"/>
          <p:nvPr/>
        </p:nvSpPr>
        <p:spPr>
          <a:xfrm>
            <a:off x="7027200" y="2545842"/>
            <a:ext cx="2726400" cy="646331"/>
          </a:xfrm>
          <a:prstGeom prst="rect">
            <a:avLst/>
          </a:prstGeom>
          <a:noFill/>
        </p:spPr>
        <p:txBody>
          <a:bodyPr wrap="square" rtlCol="0">
            <a:spAutoFit/>
          </a:bodyPr>
          <a:lstStyle/>
          <a:p>
            <a:r>
              <a:rPr lang="en-CA" dirty="0"/>
              <a:t>1% Human</a:t>
            </a:r>
            <a:br>
              <a:rPr lang="en-CA" dirty="0"/>
            </a:br>
            <a:r>
              <a:rPr lang="en-CA" dirty="0"/>
              <a:t>99 % Bacterial and Fungal</a:t>
            </a:r>
          </a:p>
        </p:txBody>
      </p:sp>
      <p:sp>
        <p:nvSpPr>
          <p:cNvPr id="8" name="TextBox 7"/>
          <p:cNvSpPr txBox="1"/>
          <p:nvPr/>
        </p:nvSpPr>
        <p:spPr>
          <a:xfrm>
            <a:off x="530053" y="3780295"/>
            <a:ext cx="10158731" cy="2862322"/>
          </a:xfrm>
          <a:prstGeom prst="rect">
            <a:avLst/>
          </a:prstGeom>
          <a:noFill/>
          <a:ln>
            <a:noFill/>
          </a:ln>
          <a:effectLst/>
        </p:spPr>
        <p:txBody>
          <a:bodyPr wrap="square" rtlCol="0">
            <a:spAutoFit/>
          </a:bodyPr>
          <a:lstStyle/>
          <a:p>
            <a:pPr marL="342900" lvl="0" indent="-342900">
              <a:lnSpc>
                <a:spcPts val="2400"/>
              </a:lnSpc>
              <a:buFont typeface="Arial" panose="020B0604020202020204" pitchFamily="34" charset="0"/>
              <a:buChar char="•"/>
            </a:pPr>
            <a:r>
              <a:rPr lang="en-CA" sz="2400" dirty="0"/>
              <a:t>Some Microbes found in the gut of individuals with Autism, when introduced into healthy rodents, create numerous Autistic like symptoms.  </a:t>
            </a:r>
          </a:p>
          <a:p>
            <a:pPr lvl="0">
              <a:lnSpc>
                <a:spcPts val="2400"/>
              </a:lnSpc>
            </a:pPr>
            <a:r>
              <a:rPr lang="en-CA" sz="2400" dirty="0"/>
              <a:t>     e.g.</a:t>
            </a:r>
          </a:p>
          <a:p>
            <a:pPr marL="800100" lvl="1" indent="-342900">
              <a:lnSpc>
                <a:spcPts val="2400"/>
              </a:lnSpc>
              <a:buFont typeface="Calibri" panose="020F0502020204030204" pitchFamily="34" charset="0"/>
              <a:buChar char="-"/>
            </a:pPr>
            <a:r>
              <a:rPr lang="en-CA" sz="2400" dirty="0"/>
              <a:t>Repetitive expressions of behaviours</a:t>
            </a:r>
          </a:p>
          <a:p>
            <a:pPr marL="800100" lvl="1" indent="-342900">
              <a:lnSpc>
                <a:spcPts val="2400"/>
              </a:lnSpc>
              <a:buFont typeface="Calibri" panose="020F0502020204030204" pitchFamily="34" charset="0"/>
              <a:buChar char="-"/>
            </a:pPr>
            <a:r>
              <a:rPr lang="en-CA" sz="2400" dirty="0"/>
              <a:t>Social aversion</a:t>
            </a:r>
          </a:p>
          <a:p>
            <a:pPr marL="800100" lvl="1" indent="-342900">
              <a:lnSpc>
                <a:spcPts val="2400"/>
              </a:lnSpc>
              <a:buFont typeface="Calibri" panose="020F0502020204030204" pitchFamily="34" charset="0"/>
              <a:buChar char="-"/>
            </a:pPr>
            <a:r>
              <a:rPr lang="en-CA" sz="2400" dirty="0"/>
              <a:t>Easy to startle</a:t>
            </a:r>
          </a:p>
          <a:p>
            <a:pPr marL="285750" lvl="0" indent="-285750">
              <a:lnSpc>
                <a:spcPts val="2400"/>
              </a:lnSpc>
              <a:buFont typeface="Arial" panose="020B0604020202020204" pitchFamily="34" charset="0"/>
              <a:buChar char="•"/>
            </a:pPr>
            <a:endParaRPr lang="en-CA" sz="2400" dirty="0"/>
          </a:p>
          <a:p>
            <a:pPr lvl="0">
              <a:lnSpc>
                <a:spcPts val="2400"/>
              </a:lnSpc>
            </a:pPr>
            <a:r>
              <a:rPr lang="en-CA" sz="2000" dirty="0"/>
              <a:t>(Reference: Dr. Derrick MacFabe, The University of Western Ontario)</a:t>
            </a:r>
          </a:p>
          <a:p>
            <a:pPr lvl="0">
              <a:lnSpc>
                <a:spcPts val="2400"/>
              </a:lnSpc>
            </a:pPr>
            <a:r>
              <a:rPr lang="en-CA" sz="2000" dirty="0"/>
              <a:t>(Young, E. - </a:t>
            </a:r>
            <a:r>
              <a:rPr lang="en-CA" sz="2000" i="1" dirty="0"/>
              <a:t>I Contain Multitudes</a:t>
            </a:r>
            <a:r>
              <a:rPr lang="en-CA" sz="2000" dirty="0"/>
              <a:t>, pages 69 &amp; 70)</a:t>
            </a:r>
          </a:p>
        </p:txBody>
      </p:sp>
      <p:sp>
        <p:nvSpPr>
          <p:cNvPr id="9" name="Slide Number Placeholder 8"/>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24</a:t>
            </a:fld>
            <a:endParaRPr lang="en-CA" sz="1600" dirty="0">
              <a:solidFill>
                <a:prstClr val="black">
                  <a:tint val="75000"/>
                </a:prstClr>
              </a:solidFill>
            </a:endParaRPr>
          </a:p>
        </p:txBody>
      </p:sp>
    </p:spTree>
    <p:extLst>
      <p:ext uri="{BB962C8B-B14F-4D97-AF65-F5344CB8AC3E}">
        <p14:creationId xmlns:p14="http://schemas.microsoft.com/office/powerpoint/2010/main" val="177434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1000"/>
                                        <p:tgtEl>
                                          <p:spTgt spid="8">
                                            <p:txEl>
                                              <p:pRg st="6" end="6"/>
                                            </p:txEl>
                                          </p:spTgt>
                                        </p:tgtEl>
                                      </p:cBhvr>
                                    </p:animEffect>
                                    <p:anim calcmode="lin" valueType="num">
                                      <p:cBhvr>
                                        <p:cTn id="3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8">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fade">
                                      <p:cBhvr>
                                        <p:cTn id="42" dur="1000"/>
                                        <p:tgtEl>
                                          <p:spTgt spid="8">
                                            <p:txEl>
                                              <p:pRg st="7" end="7"/>
                                            </p:txEl>
                                          </p:spTgt>
                                        </p:tgtEl>
                                      </p:cBhvr>
                                    </p:animEffect>
                                    <p:anim calcmode="lin" valueType="num">
                                      <p:cBhvr>
                                        <p:cTn id="43"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952B60-2B1D-4C0F-8A6C-01EA5829BFC1}"/>
              </a:ext>
            </a:extLst>
          </p:cNvPr>
          <p:cNvSpPr/>
          <p:nvPr/>
        </p:nvSpPr>
        <p:spPr>
          <a:xfrm>
            <a:off x="-2"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144958" y="1503095"/>
            <a:ext cx="9902084" cy="4832092"/>
          </a:xfrm>
          <a:prstGeom prst="rect">
            <a:avLst/>
          </a:prstGeom>
          <a:noFill/>
        </p:spPr>
        <p:txBody>
          <a:bodyPr wrap="square" rtlCol="0">
            <a:spAutoFit/>
          </a:bodyPr>
          <a:lstStyle/>
          <a:p>
            <a:r>
              <a:rPr lang="en-CA" sz="3200" dirty="0"/>
              <a:t>Chronic anxiety means excessive toxic cortisol in the body.  To neutralize this toxin, the body uses up basic building blocks like amino acids that are needed to: </a:t>
            </a:r>
          </a:p>
          <a:p>
            <a:pPr algn="ctr"/>
            <a:endParaRPr lang="en-CA" sz="3200" dirty="0"/>
          </a:p>
          <a:p>
            <a:pPr lvl="1">
              <a:buFont typeface="Wingdings" pitchFamily="2" charset="2"/>
              <a:buChar char="§"/>
            </a:pPr>
            <a:r>
              <a:rPr lang="en-CA" sz="4000" dirty="0"/>
              <a:t>  </a:t>
            </a:r>
            <a:r>
              <a:rPr lang="en-CA" sz="3600" dirty="0"/>
              <a:t>digest food </a:t>
            </a:r>
          </a:p>
          <a:p>
            <a:pPr lvl="1">
              <a:buFont typeface="Wingdings" pitchFamily="2" charset="2"/>
              <a:buChar char="§"/>
            </a:pPr>
            <a:r>
              <a:rPr lang="en-CA" sz="3600" dirty="0"/>
              <a:t>  build the immune system</a:t>
            </a:r>
          </a:p>
          <a:p>
            <a:pPr lvl="1">
              <a:buFont typeface="Wingdings" pitchFamily="2" charset="2"/>
              <a:buChar char="§"/>
            </a:pPr>
            <a:r>
              <a:rPr lang="en-CA" sz="3600" dirty="0"/>
              <a:t>  produce calming neurotransmitters </a:t>
            </a:r>
          </a:p>
          <a:p>
            <a:pPr lvl="1"/>
            <a:endParaRPr lang="en-CA" sz="3600" dirty="0"/>
          </a:p>
          <a:p>
            <a:pPr lvl="1"/>
            <a:r>
              <a:rPr lang="en-CA" sz="3200" dirty="0"/>
              <a:t>This depletion causes anxiety leading to aggression</a:t>
            </a:r>
            <a:endParaRPr lang="en-CA" sz="4000"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19032"/>
            <a:ext cx="1500873" cy="1116155"/>
          </a:xfrm>
          <a:prstGeom prst="rect">
            <a:avLst/>
          </a:prstGeom>
        </p:spPr>
      </p:pic>
      <p:sp>
        <p:nvSpPr>
          <p:cNvPr id="5" name="TextBox 4"/>
          <p:cNvSpPr txBox="1"/>
          <p:nvPr/>
        </p:nvSpPr>
        <p:spPr>
          <a:xfrm>
            <a:off x="2" y="428626"/>
            <a:ext cx="12192000" cy="707886"/>
          </a:xfrm>
          <a:prstGeom prst="rect">
            <a:avLst/>
          </a:prstGeom>
          <a:noFill/>
        </p:spPr>
        <p:txBody>
          <a:bodyPr wrap="square" rtlCol="0">
            <a:spAutoFit/>
          </a:bodyPr>
          <a:lstStyle/>
          <a:p>
            <a:pPr algn="ctr"/>
            <a:r>
              <a:rPr lang="en-CA" sz="4000" b="1" dirty="0"/>
              <a:t>Microbes, Anxiety and Aggression</a:t>
            </a:r>
            <a:endParaRPr lang="en-CA" sz="4000" dirty="0"/>
          </a:p>
        </p:txBody>
      </p:sp>
      <p:sp>
        <p:nvSpPr>
          <p:cNvPr id="6" name="Slide Number Placeholder 5"/>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25</a:t>
            </a:fld>
            <a:endParaRPr lang="en-CA" sz="1600" dirty="0">
              <a:solidFill>
                <a:prstClr val="black">
                  <a:tint val="75000"/>
                </a:prstClr>
              </a:solidFill>
            </a:endParaRPr>
          </a:p>
        </p:txBody>
      </p:sp>
    </p:spTree>
    <p:extLst>
      <p:ext uri="{BB962C8B-B14F-4D97-AF65-F5344CB8AC3E}">
        <p14:creationId xmlns:p14="http://schemas.microsoft.com/office/powerpoint/2010/main" val="166281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892C71-3AFF-45A5-BBC3-CDD7EA30691B}"/>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4" name="Rectangle 13"/>
          <p:cNvSpPr/>
          <p:nvPr/>
        </p:nvSpPr>
        <p:spPr>
          <a:xfrm>
            <a:off x="1919289" y="425345"/>
            <a:ext cx="8353426" cy="1200329"/>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r>
              <a:rPr lang="en-US" sz="3600" b="1" dirty="0"/>
              <a:t>CCS GI and Bowel Management and Holistic Treatments</a:t>
            </a:r>
            <a:endParaRPr lang="en-CA" sz="3600" b="1" dirty="0"/>
          </a:p>
        </p:txBody>
      </p:sp>
      <p:sp>
        <p:nvSpPr>
          <p:cNvPr id="34" name="TextBox 33"/>
          <p:cNvSpPr txBox="1"/>
          <p:nvPr/>
        </p:nvSpPr>
        <p:spPr>
          <a:xfrm>
            <a:off x="90901" y="3157275"/>
            <a:ext cx="3867685" cy="400110"/>
          </a:xfrm>
          <a:prstGeom prst="rect">
            <a:avLst/>
          </a:prstGeom>
          <a:noFill/>
        </p:spPr>
        <p:txBody>
          <a:bodyPr wrap="square" rtlCol="0">
            <a:spAutoFit/>
          </a:bodyPr>
          <a:lstStyle/>
          <a:p>
            <a:pPr marL="228600" indent="-228600">
              <a:buFont typeface="+mj-lt"/>
              <a:buAutoNum type="arabicPeriod" startAt="3"/>
            </a:pPr>
            <a:endParaRPr lang="en-CA" sz="1000" dirty="0">
              <a:latin typeface="Arial Narrow" panose="020B0606020202030204" pitchFamily="34" charset="0"/>
            </a:endParaRPr>
          </a:p>
          <a:p>
            <a:pPr marL="228600" indent="-228600">
              <a:buFont typeface="+mj-lt"/>
              <a:buAutoNum type="arabicPeriod" startAt="3"/>
            </a:pPr>
            <a:endParaRPr lang="en-CA" sz="1000" dirty="0">
              <a:latin typeface="Arial Narrow" panose="020B0606020202030204" pitchFamily="34" charset="0"/>
            </a:endParaRPr>
          </a:p>
        </p:txBody>
      </p:sp>
      <p:sp>
        <p:nvSpPr>
          <p:cNvPr id="38" name="TextBox 37"/>
          <p:cNvSpPr txBox="1"/>
          <p:nvPr/>
        </p:nvSpPr>
        <p:spPr>
          <a:xfrm>
            <a:off x="1193369" y="2093458"/>
            <a:ext cx="10652436" cy="3046988"/>
          </a:xfrm>
          <a:prstGeom prst="rect">
            <a:avLst/>
          </a:prstGeom>
          <a:noFill/>
        </p:spPr>
        <p:txBody>
          <a:bodyPr wrap="square" rtlCol="0">
            <a:spAutoFit/>
          </a:bodyPr>
          <a:lstStyle/>
          <a:p>
            <a:r>
              <a:rPr lang="en-CA" sz="2400" dirty="0"/>
              <a:t>Engage a qualified holistic GI specialist, e.g. qualified and </a:t>
            </a:r>
            <a:r>
              <a:rPr lang="en-CA" sz="2400" u="sng" dirty="0"/>
              <a:t>available</a:t>
            </a:r>
            <a:r>
              <a:rPr lang="en-CA" sz="2400" dirty="0"/>
              <a:t> MD, ND or nutritionist who will, for example:</a:t>
            </a:r>
          </a:p>
          <a:p>
            <a:endParaRPr lang="en-CA" sz="2400" dirty="0"/>
          </a:p>
          <a:p>
            <a:pPr marL="457200" indent="-457200">
              <a:buFont typeface="+mj-lt"/>
              <a:buAutoNum type="arabicPeriod"/>
            </a:pPr>
            <a:r>
              <a:rPr lang="en-CA" sz="2400" dirty="0"/>
              <a:t>Complete a comprehensive biomedical assessment e.g. Organic Acid Test</a:t>
            </a:r>
          </a:p>
          <a:p>
            <a:pPr marL="457200" indent="-457200">
              <a:buFont typeface="+mj-lt"/>
              <a:buAutoNum type="arabicPeriod"/>
            </a:pPr>
            <a:r>
              <a:rPr lang="en-CA" sz="2400" dirty="0"/>
              <a:t>Remove food toxins/allergens and metals</a:t>
            </a:r>
          </a:p>
          <a:p>
            <a:pPr marL="457200" indent="-457200">
              <a:buFont typeface="+mj-lt"/>
              <a:buAutoNum type="arabicPeriod"/>
            </a:pPr>
            <a:r>
              <a:rPr lang="en-CA" sz="2400" dirty="0"/>
              <a:t>Balance minerals, vitamins and neurotransmitters </a:t>
            </a:r>
          </a:p>
          <a:p>
            <a:pPr marL="457200" indent="-457200">
              <a:buFont typeface="+mj-lt"/>
              <a:buAutoNum type="arabicPeriod"/>
            </a:pPr>
            <a:r>
              <a:rPr lang="en-CA" sz="2400" dirty="0"/>
              <a:t>Implement holistic bowel management</a:t>
            </a:r>
          </a:p>
          <a:p>
            <a:pPr marL="457200" indent="-457200">
              <a:buFont typeface="+mj-lt"/>
              <a:buAutoNum type="arabicPeriod"/>
            </a:pPr>
            <a:r>
              <a:rPr lang="en-CA" sz="2400" dirty="0"/>
              <a:t>Optimize nutrition</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7115" y="5219033"/>
            <a:ext cx="1500873"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26</a:t>
            </a:fld>
            <a:endParaRPr lang="en-CA" sz="1600" dirty="0">
              <a:solidFill>
                <a:prstClr val="black">
                  <a:tint val="75000"/>
                </a:prstClr>
              </a:solidFill>
            </a:endParaRPr>
          </a:p>
        </p:txBody>
      </p:sp>
    </p:spTree>
    <p:extLst>
      <p:ext uri="{BB962C8B-B14F-4D97-AF65-F5344CB8AC3E}">
        <p14:creationId xmlns:p14="http://schemas.microsoft.com/office/powerpoint/2010/main" val="304727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F716DF6-AB30-4C0C-8AA8-AA7954448A14}"/>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8" name="Picture 7"/>
          <p:cNvPicPr/>
          <p:nvPr/>
        </p:nvPicPr>
        <p:blipFill rotWithShape="1">
          <a:blip r:embed="rId3"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0" name="Text Box 215070"/>
          <p:cNvSpPr txBox="1">
            <a:spLocks/>
          </p:cNvSpPr>
          <p:nvPr/>
        </p:nvSpPr>
        <p:spPr>
          <a:xfrm>
            <a:off x="6730410" y="489098"/>
            <a:ext cx="5007934" cy="8718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18" name="Text Box 13"/>
          <p:cNvSpPr txBox="1"/>
          <p:nvPr/>
        </p:nvSpPr>
        <p:spPr>
          <a:xfrm>
            <a:off x="676822" y="1527136"/>
            <a:ext cx="4699004" cy="1258421"/>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07000"/>
              </a:lnSpc>
              <a:spcAft>
                <a:spcPts val="800"/>
              </a:spcAft>
            </a:pPr>
            <a:r>
              <a:rPr lang="en-US" sz="2400" b="1" dirty="0">
                <a:solidFill>
                  <a:srgbClr val="797805"/>
                </a:solidFill>
                <a:effectLst/>
                <a:latin typeface="Arial Black"/>
                <a:ea typeface="Calibri"/>
                <a:cs typeface="Calibri"/>
              </a:rPr>
              <a:t>Toward A More Complete Understanding</a:t>
            </a:r>
            <a:br>
              <a:rPr lang="en-US" sz="2400" b="1" dirty="0">
                <a:effectLst/>
                <a:latin typeface="Univers 47 CondensedLight"/>
                <a:ea typeface="Calibri"/>
                <a:cs typeface="Calibri"/>
              </a:rPr>
            </a:br>
            <a:r>
              <a:rPr lang="en-US" sz="2400" b="1" dirty="0">
                <a:solidFill>
                  <a:srgbClr val="9A4E15"/>
                </a:solidFill>
                <a:effectLst/>
                <a:latin typeface="Univers 47 CondensedLight"/>
                <a:ea typeface="Calibri"/>
                <a:cs typeface="Calibri"/>
              </a:rPr>
              <a:t>of the Hierarchy of Unmet Needs</a:t>
            </a:r>
            <a:endParaRPr lang="en-CA" sz="24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600" smtClean="0">
                <a:solidFill>
                  <a:prstClr val="black">
                    <a:tint val="75000"/>
                  </a:prstClr>
                </a:solidFill>
              </a:rPr>
              <a:pPr/>
              <a:t>27</a:t>
            </a:fld>
            <a:endParaRPr lang="en-CA" sz="16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etc. </a:t>
            </a: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32697" y="4230327"/>
            <a:ext cx="3455582" cy="646331"/>
          </a:xfrm>
          <a:prstGeom prst="rect">
            <a:avLst/>
          </a:prstGeom>
          <a:noFill/>
        </p:spPr>
        <p:txBody>
          <a:bodyPr wrap="square" rtlCol="0">
            <a:spAutoFit/>
          </a:bodyPr>
          <a:lstStyle/>
          <a:p>
            <a:r>
              <a:rPr lang="en-US" sz="1200" b="1" dirty="0">
                <a:solidFill>
                  <a:schemeClr val="bg1"/>
                </a:solidFill>
              </a:rPr>
              <a:t>• mental  and neurological health and </a:t>
            </a:r>
            <a:br>
              <a:rPr lang="en-US" sz="1200" b="1" dirty="0">
                <a:solidFill>
                  <a:schemeClr val="bg1"/>
                </a:solidFill>
              </a:rPr>
            </a:br>
            <a:r>
              <a:rPr lang="en-US" sz="1200" b="1" dirty="0">
                <a:solidFill>
                  <a:schemeClr val="bg1"/>
                </a:solidFill>
              </a:rPr>
              <a:t>   disorders’ treatment </a:t>
            </a:r>
            <a:br>
              <a:rPr lang="en-US" sz="1200" b="1" dirty="0">
                <a:solidFill>
                  <a:schemeClr val="bg1"/>
                </a:solidFill>
              </a:rPr>
            </a:br>
            <a:r>
              <a:rPr lang="en-US" sz="1200" b="1" dirty="0">
                <a:solidFill>
                  <a:schemeClr val="bg1"/>
                </a:solidFill>
              </a:rPr>
              <a:t>• trauma desensitization and triggers’ elimination</a:t>
            </a:r>
            <a:endParaRPr lang="en-CA" sz="1200" b="1" dirty="0">
              <a:solidFill>
                <a:schemeClr val="bg1"/>
              </a:solidFill>
            </a:endParaRPr>
          </a:p>
        </p:txBody>
      </p:sp>
      <p:sp>
        <p:nvSpPr>
          <p:cNvPr id="28" name="TextBox 27"/>
          <p:cNvSpPr txBox="1"/>
          <p:nvPr/>
        </p:nvSpPr>
        <p:spPr>
          <a:xfrm>
            <a:off x="9791700" y="4230327"/>
            <a:ext cx="2400300" cy="461665"/>
          </a:xfrm>
          <a:prstGeom prst="rect">
            <a:avLst/>
          </a:prstGeom>
          <a:noFill/>
        </p:spPr>
        <p:txBody>
          <a:bodyPr wrap="square" rtlCol="0">
            <a:spAutoFit/>
          </a:bodyPr>
          <a:lstStyle/>
          <a:p>
            <a:r>
              <a:rPr lang="en-US" sz="1200" b="1" dirty="0">
                <a:solidFill>
                  <a:schemeClr val="bg1"/>
                </a:solidFill>
              </a:rPr>
              <a:t>• </a:t>
            </a:r>
            <a:r>
              <a:rPr lang="en-CA" sz="1200" b="1" dirty="0">
                <a:solidFill>
                  <a:schemeClr val="bg1"/>
                </a:solidFill>
              </a:rPr>
              <a:t>psychological well-being</a:t>
            </a:r>
            <a:br>
              <a:rPr lang="en-US" sz="1200" b="1" dirty="0">
                <a:solidFill>
                  <a:schemeClr val="bg1"/>
                </a:solidFill>
              </a:rPr>
            </a:br>
            <a:r>
              <a:rPr lang="en-US" sz="1200" b="1" dirty="0">
                <a:solidFill>
                  <a:schemeClr val="bg1"/>
                </a:solidFill>
              </a:rPr>
              <a:t>• medication side effects</a:t>
            </a:r>
            <a:endParaRPr lang="en-CA" sz="1200" b="1"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Tree>
    <p:extLst>
      <p:ext uri="{BB962C8B-B14F-4D97-AF65-F5344CB8AC3E}">
        <p14:creationId xmlns:p14="http://schemas.microsoft.com/office/powerpoint/2010/main" val="1230773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E1348C1-81B9-48F9-8163-AEBA4236F77F}"/>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2" name="Picture 1"/>
          <p:cNvPicPr/>
          <p:nvPr/>
        </p:nvPicPr>
        <p:blipFill>
          <a:blip r:embed="rId3" cstate="print">
            <a:extLst>
              <a:ext uri="{28A0092B-C50C-407E-A947-70E740481C1C}">
                <a14:useLocalDpi xmlns:a14="http://schemas.microsoft.com/office/drawing/2010/main" val="0"/>
              </a:ext>
            </a:extLst>
          </a:blip>
          <a:stretch>
            <a:fillRect/>
          </a:stretch>
        </p:blipFill>
        <p:spPr>
          <a:xfrm>
            <a:off x="1633333" y="453788"/>
            <a:ext cx="8106772" cy="5950424"/>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747" y="5176502"/>
            <a:ext cx="1500873" cy="1116155"/>
          </a:xfrm>
          <a:prstGeom prst="rect">
            <a:avLst/>
          </a:prstGeom>
        </p:spPr>
      </p:pic>
      <p:sp>
        <p:nvSpPr>
          <p:cNvPr id="4" name="Slide Number Placeholder 3"/>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28</a:t>
            </a:fld>
            <a:endParaRPr lang="en-CA" sz="1600" dirty="0">
              <a:solidFill>
                <a:prstClr val="black">
                  <a:tint val="75000"/>
                </a:prstClr>
              </a:solidFill>
            </a:endParaRPr>
          </a:p>
        </p:txBody>
      </p:sp>
    </p:spTree>
    <p:extLst>
      <p:ext uri="{BB962C8B-B14F-4D97-AF65-F5344CB8AC3E}">
        <p14:creationId xmlns:p14="http://schemas.microsoft.com/office/powerpoint/2010/main" val="9100853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459C7C-819B-48DA-95F2-064984811D59}"/>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January 11, 2016</a:t>
            </a:r>
          </a:p>
        </p:txBody>
      </p:sp>
      <p:sp>
        <p:nvSpPr>
          <p:cNvPr id="2" name="TextBox 1"/>
          <p:cNvSpPr txBox="1"/>
          <p:nvPr/>
        </p:nvSpPr>
        <p:spPr>
          <a:xfrm>
            <a:off x="847432" y="1410355"/>
            <a:ext cx="10518773" cy="6001643"/>
          </a:xfrm>
          <a:prstGeom prst="rect">
            <a:avLst/>
          </a:prstGeom>
          <a:noFill/>
        </p:spPr>
        <p:txBody>
          <a:bodyPr wrap="square" rtlCol="0">
            <a:spAutoFit/>
          </a:bodyPr>
          <a:lstStyle/>
          <a:p>
            <a:pPr lvl="1">
              <a:buFont typeface="Wingdings" pitchFamily="2" charset="2"/>
              <a:buChar char="§"/>
            </a:pPr>
            <a:r>
              <a:rPr lang="en-CA" sz="2800" dirty="0"/>
              <a:t>  	Ensure accurate tracking of symptoms and report to the Primary 	Care Physician.</a:t>
            </a:r>
          </a:p>
          <a:p>
            <a:pPr lvl="1"/>
            <a:endParaRPr lang="en-CA" sz="2800" dirty="0"/>
          </a:p>
          <a:p>
            <a:pPr lvl="1">
              <a:buFont typeface="Wingdings" pitchFamily="2" charset="2"/>
              <a:buChar char="§"/>
            </a:pPr>
            <a:r>
              <a:rPr lang="en-CA" sz="2800" dirty="0"/>
              <a:t>  	Incident reports or “checklists” must be an accurate reflection of </a:t>
            </a:r>
          </a:p>
          <a:p>
            <a:pPr lvl="1"/>
            <a:r>
              <a:rPr lang="en-CA" sz="2800" dirty="0"/>
              <a:t>	the person’s expression of behaviour – not contaminated with  </a:t>
            </a:r>
          </a:p>
          <a:p>
            <a:pPr lvl="1"/>
            <a:r>
              <a:rPr lang="en-CA" sz="2800" dirty="0"/>
              <a:t>	the supporter’s inadvertent ‘Challenging Expression of </a:t>
            </a:r>
          </a:p>
          <a:p>
            <a:pPr lvl="1"/>
            <a:r>
              <a:rPr lang="en-CA" sz="2800" dirty="0"/>
              <a:t> 	Behaviour’ </a:t>
            </a:r>
          </a:p>
          <a:p>
            <a:pPr lvl="1"/>
            <a:endParaRPr lang="en-CA" sz="2800" dirty="0"/>
          </a:p>
          <a:p>
            <a:pPr marL="914400" lvl="1" indent="-457200">
              <a:buFont typeface="Wingdings" panose="05000000000000000000" pitchFamily="2" charset="2"/>
              <a:buChar char="§"/>
            </a:pPr>
            <a:r>
              <a:rPr lang="en-CA" sz="2800" dirty="0"/>
              <a:t>Benefits and Risks of Psychotropic Medications</a:t>
            </a:r>
          </a:p>
          <a:p>
            <a:pPr marL="914400" lvl="1" indent="-457200">
              <a:buFont typeface="Wingdings" panose="05000000000000000000" pitchFamily="2" charset="2"/>
              <a:buChar char="§"/>
            </a:pPr>
            <a:endParaRPr lang="en-CA" sz="2800" dirty="0"/>
          </a:p>
          <a:p>
            <a:pPr marL="914400" lvl="1" indent="-457200">
              <a:buFont typeface="Wingdings" panose="05000000000000000000" pitchFamily="2" charset="2"/>
              <a:buChar char="§"/>
            </a:pPr>
            <a:r>
              <a:rPr lang="en-CA" sz="2800" dirty="0"/>
              <a:t>Advocacy with Physicians</a:t>
            </a:r>
          </a:p>
          <a:p>
            <a:pPr lvl="2"/>
            <a:r>
              <a:rPr lang="en-CA" sz="3600" dirty="0"/>
              <a:t> </a:t>
            </a:r>
          </a:p>
          <a:p>
            <a:pPr lvl="1"/>
            <a:endParaRPr lang="en-CA" sz="4000"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19032"/>
            <a:ext cx="1500873" cy="1116155"/>
          </a:xfrm>
          <a:prstGeom prst="rect">
            <a:avLst/>
          </a:prstGeom>
        </p:spPr>
      </p:pic>
      <p:sp>
        <p:nvSpPr>
          <p:cNvPr id="5" name="TextBox 4"/>
          <p:cNvSpPr txBox="1"/>
          <p:nvPr/>
        </p:nvSpPr>
        <p:spPr>
          <a:xfrm>
            <a:off x="2" y="428626"/>
            <a:ext cx="12192000" cy="707886"/>
          </a:xfrm>
          <a:prstGeom prst="rect">
            <a:avLst/>
          </a:prstGeom>
          <a:noFill/>
        </p:spPr>
        <p:txBody>
          <a:bodyPr wrap="square" rtlCol="0">
            <a:spAutoFit/>
          </a:bodyPr>
          <a:lstStyle/>
          <a:p>
            <a:pPr algn="ctr"/>
            <a:r>
              <a:rPr lang="en-CA" sz="4000" b="1" dirty="0"/>
              <a:t>Mental and Neurological Health</a:t>
            </a:r>
            <a:endParaRPr lang="en-CA" sz="4000" dirty="0"/>
          </a:p>
        </p:txBody>
      </p:sp>
      <p:sp>
        <p:nvSpPr>
          <p:cNvPr id="6" name="Slide Number Placeholder 5"/>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29</a:t>
            </a:fld>
            <a:endParaRPr lang="en-CA" sz="1600" dirty="0">
              <a:solidFill>
                <a:prstClr val="black">
                  <a:tint val="75000"/>
                </a:prstClr>
              </a:solidFill>
            </a:endParaRPr>
          </a:p>
        </p:txBody>
      </p:sp>
    </p:spTree>
    <p:extLst>
      <p:ext uri="{BB962C8B-B14F-4D97-AF65-F5344CB8AC3E}">
        <p14:creationId xmlns:p14="http://schemas.microsoft.com/office/powerpoint/2010/main" val="166281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258265" y="2168035"/>
            <a:ext cx="9347200" cy="1754326"/>
          </a:xfrm>
          <a:prstGeom prst="rect">
            <a:avLst/>
          </a:prstGeom>
          <a:noFill/>
        </p:spPr>
        <p:txBody>
          <a:bodyPr wrap="square" rtlCol="0">
            <a:spAutoFit/>
          </a:bodyPr>
          <a:lstStyle/>
          <a:p>
            <a:pPr algn="ctr"/>
            <a:r>
              <a:rPr lang="en-CA" sz="5400" b="1" dirty="0">
                <a:solidFill>
                  <a:srgbClr val="9A4E15"/>
                </a:solidFill>
              </a:rPr>
              <a:t>Conscious Care and Support</a:t>
            </a:r>
          </a:p>
          <a:p>
            <a:pPr algn="ctr"/>
            <a:r>
              <a:rPr lang="en-CA" sz="5400" b="1" dirty="0">
                <a:solidFill>
                  <a:srgbClr val="9A4E15"/>
                </a:solidFill>
              </a:rPr>
              <a:t>     First Principles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5" y="517650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3</a:t>
            </a:fld>
            <a:endParaRPr lang="en-CA" sz="1600" dirty="0">
              <a:solidFill>
                <a:prstClr val="black">
                  <a:tint val="75000"/>
                </a:prstClr>
              </a:solidFill>
            </a:endParaRPr>
          </a:p>
        </p:txBody>
      </p:sp>
    </p:spTree>
    <p:extLst>
      <p:ext uri="{BB962C8B-B14F-4D97-AF65-F5344CB8AC3E}">
        <p14:creationId xmlns:p14="http://schemas.microsoft.com/office/powerpoint/2010/main" val="3787267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82147A4-24BD-43EE-86A1-58312AF11A10}"/>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Rectangle 4"/>
          <p:cNvSpPr/>
          <p:nvPr/>
        </p:nvSpPr>
        <p:spPr>
          <a:xfrm>
            <a:off x="1200151" y="425344"/>
            <a:ext cx="10029824" cy="1200329"/>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r>
              <a:rPr lang="en-CA" sz="3600" b="1" dirty="0">
                <a:cs typeface="Arial" panose="020B0604020202020204" pitchFamily="34" charset="0"/>
              </a:rPr>
              <a:t>Trauma Desensitization and Mood Disorders </a:t>
            </a:r>
            <a:br>
              <a:rPr lang="en-CA" sz="3600" b="1" dirty="0">
                <a:cs typeface="Arial" panose="020B0604020202020204" pitchFamily="34" charset="0"/>
              </a:rPr>
            </a:br>
            <a:r>
              <a:rPr lang="en-CA" sz="3600" b="1" dirty="0">
                <a:cs typeface="Arial" panose="020B0604020202020204" pitchFamily="34" charset="0"/>
              </a:rPr>
              <a:t>Prevention and Treatment Interventions</a:t>
            </a:r>
            <a:endParaRPr lang="en-CA" sz="3600" dirty="0"/>
          </a:p>
        </p:txBody>
      </p:sp>
      <p:sp>
        <p:nvSpPr>
          <p:cNvPr id="3" name="TextBox 2"/>
          <p:cNvSpPr txBox="1"/>
          <p:nvPr/>
        </p:nvSpPr>
        <p:spPr>
          <a:xfrm>
            <a:off x="2447792" y="1832054"/>
            <a:ext cx="10086110" cy="4524315"/>
          </a:xfrm>
          <a:prstGeom prst="rect">
            <a:avLst/>
          </a:prstGeom>
          <a:noFill/>
        </p:spPr>
        <p:txBody>
          <a:bodyPr wrap="square" rtlCol="0">
            <a:spAutoFit/>
          </a:bodyPr>
          <a:lstStyle/>
          <a:p>
            <a:pPr marL="457200" indent="-457200">
              <a:buFont typeface="+mj-lt"/>
              <a:buAutoNum type="arabicPeriod"/>
            </a:pPr>
            <a:r>
              <a:rPr lang="en-CA" sz="2400" dirty="0"/>
              <a:t>First do no harm, STOP triggering trauma symptoms</a:t>
            </a:r>
            <a:br>
              <a:rPr lang="en-CA" sz="2400" dirty="0"/>
            </a:br>
            <a:r>
              <a:rPr lang="en-CA" sz="2400" dirty="0"/>
              <a:t>e.g. startle from yelling.</a:t>
            </a:r>
          </a:p>
          <a:p>
            <a:pPr marL="457200" indent="-457200">
              <a:buFont typeface="+mj-lt"/>
              <a:buAutoNum type="arabicPeriod"/>
            </a:pPr>
            <a:endParaRPr lang="en-CA" sz="2400" dirty="0">
              <a:solidFill>
                <a:srgbClr val="FF0000"/>
              </a:solidFill>
            </a:endParaRPr>
          </a:p>
          <a:p>
            <a:pPr marL="457200" indent="-457200">
              <a:buFont typeface="+mj-lt"/>
              <a:buAutoNum type="arabicPeriod"/>
              <a:tabLst>
                <a:tab pos="982663" algn="l"/>
              </a:tabLst>
            </a:pPr>
            <a:r>
              <a:rPr lang="en-CA" sz="2400" dirty="0"/>
              <a:t>Awareness based calming and de-escalation strategies</a:t>
            </a:r>
            <a:br>
              <a:rPr lang="en-CA" sz="2400" dirty="0"/>
            </a:br>
            <a:r>
              <a:rPr lang="en-CA" sz="2400" dirty="0"/>
              <a:t>e.g. 	- BB-ABC</a:t>
            </a:r>
          </a:p>
          <a:p>
            <a:pPr>
              <a:tabLst>
                <a:tab pos="982663" algn="l"/>
              </a:tabLst>
            </a:pPr>
            <a:r>
              <a:rPr lang="en-CA" sz="2400" dirty="0"/>
              <a:t>	          - exercise – aerobic, strengthening, balancing and core</a:t>
            </a:r>
            <a:br>
              <a:rPr lang="en-CA" sz="2400" dirty="0"/>
            </a:br>
            <a:r>
              <a:rPr lang="en-CA" sz="2400" dirty="0"/>
              <a:t>        	          - mindful movement and breathing</a:t>
            </a:r>
            <a:br>
              <a:rPr lang="en-CA" sz="2400" dirty="0"/>
            </a:br>
            <a:r>
              <a:rPr lang="en-CA" sz="2400" dirty="0"/>
              <a:t>       	</a:t>
            </a:r>
          </a:p>
          <a:p>
            <a:pPr marL="457200" indent="-457200">
              <a:tabLst>
                <a:tab pos="982663" algn="l"/>
              </a:tabLst>
            </a:pPr>
            <a:r>
              <a:rPr lang="en-CA" sz="2400" dirty="0"/>
              <a:t>3.	Mental health and mood disorders’ treatment</a:t>
            </a:r>
            <a:br>
              <a:rPr lang="en-CA" sz="2400" dirty="0"/>
            </a:br>
            <a:r>
              <a:rPr lang="en-CA" sz="2400" dirty="0"/>
              <a:t>e.g. 	- identification</a:t>
            </a:r>
            <a:br>
              <a:rPr lang="en-CA" sz="2400" dirty="0"/>
            </a:br>
            <a:r>
              <a:rPr lang="en-CA" sz="2400" dirty="0"/>
              <a:t>       	- tracking </a:t>
            </a:r>
            <a:r>
              <a:rPr lang="en-CA" sz="2000" dirty="0">
                <a:solidFill>
                  <a:srgbClr val="C00000"/>
                </a:solidFill>
              </a:rPr>
              <a:t>(</a:t>
            </a:r>
            <a:r>
              <a:rPr lang="en-CA" sz="2000" i="1" dirty="0">
                <a:solidFill>
                  <a:srgbClr val="C00000"/>
                </a:solidFill>
              </a:rPr>
              <a:t>Not Only Incident Reports</a:t>
            </a:r>
            <a:r>
              <a:rPr lang="en-CA" sz="2000" dirty="0">
                <a:solidFill>
                  <a:srgbClr val="C00000"/>
                </a:solidFill>
              </a:rPr>
              <a:t>)</a:t>
            </a:r>
            <a:br>
              <a:rPr lang="en-CA" sz="2000" dirty="0"/>
            </a:br>
            <a:r>
              <a:rPr lang="en-CA" sz="2400" dirty="0"/>
              <a:t>       	- advocacy.</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7115" y="5187135"/>
            <a:ext cx="1500873"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30</a:t>
            </a:fld>
            <a:endParaRPr lang="en-CA" sz="1600" dirty="0">
              <a:solidFill>
                <a:prstClr val="black">
                  <a:tint val="75000"/>
                </a:prstClr>
              </a:solidFill>
            </a:endParaRPr>
          </a:p>
        </p:txBody>
      </p:sp>
    </p:spTree>
    <p:extLst>
      <p:ext uri="{BB962C8B-B14F-4D97-AF65-F5344CB8AC3E}">
        <p14:creationId xmlns:p14="http://schemas.microsoft.com/office/powerpoint/2010/main" val="289239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F716DF6-AB30-4C0C-8AA8-AA7954448A14}"/>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8" name="Picture 7"/>
          <p:cNvPicPr/>
          <p:nvPr/>
        </p:nvPicPr>
        <p:blipFill rotWithShape="1">
          <a:blip r:embed="rId3"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0" name="Text Box 215070"/>
          <p:cNvSpPr txBox="1">
            <a:spLocks/>
          </p:cNvSpPr>
          <p:nvPr/>
        </p:nvSpPr>
        <p:spPr>
          <a:xfrm>
            <a:off x="6730410" y="489098"/>
            <a:ext cx="5007934" cy="8718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18" name="Text Box 13"/>
          <p:cNvSpPr txBox="1"/>
          <p:nvPr/>
        </p:nvSpPr>
        <p:spPr>
          <a:xfrm>
            <a:off x="676822" y="1527136"/>
            <a:ext cx="4699004" cy="1258421"/>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07000"/>
              </a:lnSpc>
              <a:spcAft>
                <a:spcPts val="800"/>
              </a:spcAft>
            </a:pPr>
            <a:r>
              <a:rPr lang="en-US" sz="2400" b="1" dirty="0">
                <a:solidFill>
                  <a:srgbClr val="797805"/>
                </a:solidFill>
                <a:effectLst/>
                <a:latin typeface="Arial Black"/>
                <a:ea typeface="Calibri"/>
                <a:cs typeface="Calibri"/>
              </a:rPr>
              <a:t>Toward A More Complete Understanding</a:t>
            </a:r>
            <a:br>
              <a:rPr lang="en-US" sz="2400" b="1" dirty="0">
                <a:effectLst/>
                <a:latin typeface="Univers 47 CondensedLight"/>
                <a:ea typeface="Calibri"/>
                <a:cs typeface="Calibri"/>
              </a:rPr>
            </a:br>
            <a:r>
              <a:rPr lang="en-US" sz="2400" b="1" dirty="0">
                <a:solidFill>
                  <a:srgbClr val="9A4E15"/>
                </a:solidFill>
                <a:effectLst/>
                <a:latin typeface="Univers 47 CondensedLight"/>
                <a:ea typeface="Calibri"/>
                <a:cs typeface="Calibri"/>
              </a:rPr>
              <a:t>of the Hierarchy of Unmet Needs</a:t>
            </a:r>
            <a:endParaRPr lang="en-CA" sz="24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600" smtClean="0">
                <a:solidFill>
                  <a:prstClr val="black">
                    <a:tint val="75000"/>
                  </a:prstClr>
                </a:solidFill>
              </a:rPr>
              <a:pPr/>
              <a:t>31</a:t>
            </a:fld>
            <a:endParaRPr lang="en-CA" sz="16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etc. </a:t>
            </a: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32697" y="4230327"/>
            <a:ext cx="3455582" cy="646331"/>
          </a:xfrm>
          <a:prstGeom prst="rect">
            <a:avLst/>
          </a:prstGeom>
          <a:noFill/>
        </p:spPr>
        <p:txBody>
          <a:bodyPr wrap="square" rtlCol="0">
            <a:spAutoFit/>
          </a:bodyPr>
          <a:lstStyle/>
          <a:p>
            <a:r>
              <a:rPr lang="en-US" sz="1200" b="1" dirty="0">
                <a:solidFill>
                  <a:schemeClr val="bg1"/>
                </a:solidFill>
              </a:rPr>
              <a:t>• mental  and neurological health and </a:t>
            </a:r>
            <a:br>
              <a:rPr lang="en-US" sz="1200" b="1" dirty="0">
                <a:solidFill>
                  <a:schemeClr val="bg1"/>
                </a:solidFill>
              </a:rPr>
            </a:br>
            <a:r>
              <a:rPr lang="en-US" sz="1200" b="1" dirty="0">
                <a:solidFill>
                  <a:schemeClr val="bg1"/>
                </a:solidFill>
              </a:rPr>
              <a:t>   disorders’ treatment </a:t>
            </a:r>
            <a:br>
              <a:rPr lang="en-US" sz="1200" b="1" dirty="0">
                <a:solidFill>
                  <a:schemeClr val="bg1"/>
                </a:solidFill>
              </a:rPr>
            </a:br>
            <a:r>
              <a:rPr lang="en-US" sz="1200" b="1" dirty="0">
                <a:solidFill>
                  <a:schemeClr val="bg1"/>
                </a:solidFill>
              </a:rPr>
              <a:t>• trauma desensitization and triggers’ elimination</a:t>
            </a:r>
            <a:endParaRPr lang="en-CA" sz="1200" b="1" dirty="0">
              <a:solidFill>
                <a:schemeClr val="bg1"/>
              </a:solidFill>
            </a:endParaRPr>
          </a:p>
        </p:txBody>
      </p:sp>
      <p:sp>
        <p:nvSpPr>
          <p:cNvPr id="28" name="TextBox 27"/>
          <p:cNvSpPr txBox="1"/>
          <p:nvPr/>
        </p:nvSpPr>
        <p:spPr>
          <a:xfrm>
            <a:off x="9791700" y="4230327"/>
            <a:ext cx="2400300" cy="461665"/>
          </a:xfrm>
          <a:prstGeom prst="rect">
            <a:avLst/>
          </a:prstGeom>
          <a:noFill/>
        </p:spPr>
        <p:txBody>
          <a:bodyPr wrap="square" rtlCol="0">
            <a:spAutoFit/>
          </a:bodyPr>
          <a:lstStyle/>
          <a:p>
            <a:r>
              <a:rPr lang="en-US" sz="1200" b="1" dirty="0">
                <a:solidFill>
                  <a:schemeClr val="bg1"/>
                </a:solidFill>
              </a:rPr>
              <a:t>• </a:t>
            </a:r>
            <a:r>
              <a:rPr lang="en-CA" sz="1200" b="1" dirty="0">
                <a:solidFill>
                  <a:schemeClr val="bg1"/>
                </a:solidFill>
              </a:rPr>
              <a:t>psychological well-being</a:t>
            </a:r>
            <a:br>
              <a:rPr lang="en-US" sz="1200" b="1" dirty="0">
                <a:solidFill>
                  <a:schemeClr val="bg1"/>
                </a:solidFill>
              </a:rPr>
            </a:br>
            <a:r>
              <a:rPr lang="en-US" sz="1200" b="1" dirty="0">
                <a:solidFill>
                  <a:schemeClr val="bg1"/>
                </a:solidFill>
              </a:rPr>
              <a:t>• medication side effects</a:t>
            </a:r>
            <a:endParaRPr lang="en-CA" sz="12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549463" y="2412124"/>
            <a:ext cx="6642539"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1200" dirty="0">
                <a:solidFill>
                  <a:schemeClr val="bg1"/>
                </a:solidFill>
                <a:effectLst/>
                <a:latin typeface="Times New Roman"/>
                <a:ea typeface="Calibri"/>
              </a:rPr>
              <a:t> </a:t>
            </a:r>
            <a:endParaRPr lang="en-CA" sz="1200" dirty="0">
              <a:solidFill>
                <a:schemeClr val="bg1"/>
              </a:solidFill>
              <a:effectLst/>
              <a:latin typeface="Times New Roman"/>
              <a:ea typeface="Calibri"/>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Tree>
    <p:extLst>
      <p:ext uri="{BB962C8B-B14F-4D97-AF65-F5344CB8AC3E}">
        <p14:creationId xmlns:p14="http://schemas.microsoft.com/office/powerpoint/2010/main" val="540531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118548-E42C-4FBF-90E6-30B29A4B9C12}"/>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0" name="TextBox 9"/>
          <p:cNvSpPr txBox="1"/>
          <p:nvPr/>
        </p:nvSpPr>
        <p:spPr>
          <a:xfrm>
            <a:off x="642551" y="185780"/>
            <a:ext cx="11055179" cy="1815882"/>
          </a:xfrm>
          <a:prstGeom prst="rect">
            <a:avLst/>
          </a:prstGeom>
          <a:noFill/>
        </p:spPr>
        <p:txBody>
          <a:bodyPr wrap="square" rtlCol="0">
            <a:spAutoFit/>
          </a:bodyPr>
          <a:lstStyle/>
          <a:p>
            <a:pPr algn="ctr"/>
            <a:r>
              <a:rPr lang="en-CA" sz="2400" b="1" dirty="0">
                <a:latin typeface="Arial Black" panose="020B0A04020102020204" pitchFamily="34" charset="0"/>
              </a:rPr>
              <a:t>Brain Coherence </a:t>
            </a:r>
            <a:br>
              <a:rPr lang="en-CA" sz="2800" b="1" dirty="0"/>
            </a:br>
            <a:r>
              <a:rPr lang="en-CA" sz="2400" b="1" dirty="0"/>
              <a:t>i.e. Many Parts of the Brian ‘Talking’ to Each Other</a:t>
            </a:r>
          </a:p>
          <a:p>
            <a:pPr algn="ctr"/>
            <a:endParaRPr lang="en-CA" sz="3000" dirty="0">
              <a:latin typeface="Arial Black" panose="020B0A04020102020204" pitchFamily="34" charset="0"/>
            </a:endParaRPr>
          </a:p>
          <a:p>
            <a:pPr algn="ctr"/>
            <a:endParaRPr lang="en-CA" sz="3000" dirty="0">
              <a:latin typeface="Arial Black" panose="020B0A04020102020204"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4903" y="3652255"/>
            <a:ext cx="4766842" cy="2949016"/>
          </a:xfrm>
          <a:prstGeom prst="rect">
            <a:avLst/>
          </a:prstGeom>
        </p:spPr>
      </p:pic>
      <p:sp>
        <p:nvSpPr>
          <p:cNvPr id="13" name="TextBox 12"/>
          <p:cNvSpPr txBox="1"/>
          <p:nvPr/>
        </p:nvSpPr>
        <p:spPr>
          <a:xfrm>
            <a:off x="1313628" y="1093721"/>
            <a:ext cx="10235821" cy="2831544"/>
          </a:xfrm>
          <a:prstGeom prst="rect">
            <a:avLst/>
          </a:prstGeom>
          <a:noFill/>
        </p:spPr>
        <p:txBody>
          <a:bodyPr wrap="square" rtlCol="0">
            <a:spAutoFit/>
          </a:bodyPr>
          <a:lstStyle/>
          <a:p>
            <a:r>
              <a:rPr lang="en-CA" sz="2000" b="1" i="1" dirty="0"/>
              <a:t>“Like you, I need to be able to understand and process information”.   </a:t>
            </a:r>
            <a:r>
              <a:rPr lang="en-CA" sz="2000" b="1" dirty="0"/>
              <a:t>This requires optimal Brain Functioning e.g. </a:t>
            </a:r>
          </a:p>
          <a:p>
            <a:pPr lvl="4" algn="just">
              <a:buFont typeface="Wingdings" pitchFamily="2" charset="2"/>
              <a:buChar char="§"/>
            </a:pPr>
            <a:r>
              <a:rPr lang="en-CA" sz="2000" b="1" dirty="0"/>
              <a:t>    neurogenesis (new neurons)</a:t>
            </a:r>
          </a:p>
          <a:p>
            <a:pPr lvl="4" algn="just">
              <a:buFont typeface="Wingdings" pitchFamily="2" charset="2"/>
              <a:buChar char="§"/>
            </a:pPr>
            <a:r>
              <a:rPr lang="en-CA" sz="2000" b="1" dirty="0"/>
              <a:t>    neuroplasticity (more complete neuro networks)</a:t>
            </a:r>
          </a:p>
          <a:p>
            <a:pPr lvl="4" algn="just">
              <a:buFont typeface="Wingdings" pitchFamily="2" charset="2"/>
              <a:buChar char="§"/>
            </a:pPr>
            <a:r>
              <a:rPr lang="en-CA" sz="2000" b="1" dirty="0"/>
              <a:t>    neuro electrical stimulation (brain firing)</a:t>
            </a:r>
          </a:p>
          <a:p>
            <a:pPr lvl="4" algn="just">
              <a:buFont typeface="Wingdings" pitchFamily="2" charset="2"/>
              <a:buChar char="§"/>
            </a:pPr>
            <a:r>
              <a:rPr lang="en-CA" sz="2000" b="1" dirty="0"/>
              <a:t>    neurochemicals production (endorphins, dopamine, serotonin, </a:t>
            </a:r>
            <a:r>
              <a:rPr lang="en-CA" sz="2000" b="1" dirty="0" err="1"/>
              <a:t>oxytocin</a:t>
            </a:r>
            <a:r>
              <a:rPr lang="en-CA" sz="2000" b="1" dirty="0"/>
              <a:t>)</a:t>
            </a:r>
          </a:p>
          <a:p>
            <a:pPr lvl="4" algn="just">
              <a:buFont typeface="Wingdings" pitchFamily="2" charset="2"/>
              <a:buChar char="§"/>
            </a:pPr>
            <a:r>
              <a:rPr lang="en-CA" sz="2000" b="1" dirty="0"/>
              <a:t>    Hertz e.g. Beta, Alpha, Theta, Delta</a:t>
            </a:r>
          </a:p>
          <a:p>
            <a:pPr algn="just"/>
            <a:endParaRPr lang="en-CA" sz="2000" dirty="0"/>
          </a:p>
          <a:p>
            <a:pPr algn="just"/>
            <a:endParaRPr lang="en-CA" dirty="0"/>
          </a:p>
        </p:txBody>
      </p: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09010" y="5155235"/>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32</a:t>
            </a:fld>
            <a:endParaRPr lang="en-CA" sz="1600" dirty="0">
              <a:solidFill>
                <a:prstClr val="black">
                  <a:tint val="75000"/>
                </a:prstClr>
              </a:solidFill>
            </a:endParaRPr>
          </a:p>
        </p:txBody>
      </p:sp>
    </p:spTree>
    <p:extLst>
      <p:ext uri="{BB962C8B-B14F-4D97-AF65-F5344CB8AC3E}">
        <p14:creationId xmlns:p14="http://schemas.microsoft.com/office/powerpoint/2010/main" val="29304145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6"/>
            <a:ext cx="12192000" cy="605935"/>
          </a:xfrm>
          <a:prstGeom prst="rect">
            <a:avLst/>
          </a:prstGeom>
        </p:spPr>
        <p:txBody>
          <a:bodyPr wrap="square">
            <a:spAutoFit/>
          </a:bodyPr>
          <a:lstStyle/>
          <a:p>
            <a:pPr algn="ctr"/>
            <a:r>
              <a:rPr lang="en-US" sz="3200" b="1" i="1" dirty="0">
                <a:solidFill>
                  <a:srgbClr val="9A4E15"/>
                </a:solidFill>
              </a:rPr>
              <a:t>Could This Indicate Potential for Well-being for People Supported?</a:t>
            </a:r>
            <a:endParaRPr lang="en-CA" sz="3200" dirty="0">
              <a:solidFill>
                <a:srgbClr val="9A4E15"/>
              </a:solidFill>
            </a:endParaRPr>
          </a:p>
        </p:txBody>
      </p:sp>
      <p:sp>
        <p:nvSpPr>
          <p:cNvPr id="4" name="TextBox 3"/>
          <p:cNvSpPr txBox="1"/>
          <p:nvPr/>
        </p:nvSpPr>
        <p:spPr>
          <a:xfrm>
            <a:off x="818708" y="1270330"/>
            <a:ext cx="10334844" cy="536685"/>
          </a:xfrm>
          <a:prstGeom prst="rect">
            <a:avLst/>
          </a:prstGeom>
          <a:noFill/>
        </p:spPr>
        <p:txBody>
          <a:bodyPr wrap="square" rtlCol="0">
            <a:spAutoFit/>
          </a:bodyPr>
          <a:lstStyle/>
          <a:p>
            <a:pPr algn="ctr"/>
            <a:r>
              <a:rPr lang="en-US" sz="2800" b="1" dirty="0"/>
              <a:t>In 2007, Neurosurgeons removed half of Cameron Mott’s Brain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72195"/>
            <a:ext cx="1500873" cy="1116155"/>
          </a:xfrm>
          <a:prstGeom prst="rect">
            <a:avLst/>
          </a:prstGeom>
        </p:spPr>
      </p:pic>
      <p:sp>
        <p:nvSpPr>
          <p:cNvPr id="6" name="TextBox 5"/>
          <p:cNvSpPr txBox="1"/>
          <p:nvPr/>
        </p:nvSpPr>
        <p:spPr>
          <a:xfrm>
            <a:off x="864780" y="4208461"/>
            <a:ext cx="10813312" cy="1938992"/>
          </a:xfrm>
          <a:prstGeom prst="rect">
            <a:avLst/>
          </a:prstGeom>
          <a:noFill/>
        </p:spPr>
        <p:txBody>
          <a:bodyPr wrap="square" rtlCol="0">
            <a:spAutoFit/>
          </a:bodyPr>
          <a:lstStyle/>
          <a:p>
            <a:pPr algn="just"/>
            <a:r>
              <a:rPr lang="en-US" sz="2400" b="1" dirty="0"/>
              <a:t>The Results:</a:t>
            </a:r>
          </a:p>
          <a:p>
            <a:pPr algn="just"/>
            <a:r>
              <a:rPr lang="en-US" sz="2400" dirty="0"/>
              <a:t>Aside from some weakening on one side of her body, she is indistinguishable from her classmates.  She is a good student and participates in sports.</a:t>
            </a:r>
          </a:p>
          <a:p>
            <a:pPr algn="just"/>
            <a:endParaRPr lang="en-US" sz="2400" dirty="0"/>
          </a:p>
          <a:p>
            <a:pPr algn="just"/>
            <a:r>
              <a:rPr lang="en-US" sz="2400" dirty="0"/>
              <a:t>(Reference D. </a:t>
            </a:r>
            <a:r>
              <a:rPr lang="en-US" sz="2400" dirty="0" err="1"/>
              <a:t>Eagleman</a:t>
            </a:r>
            <a:r>
              <a:rPr lang="en-US" sz="2400" dirty="0"/>
              <a:t> </a:t>
            </a:r>
            <a:r>
              <a:rPr lang="en-US" sz="2400" i="1" dirty="0"/>
              <a:t>The Brain)</a:t>
            </a:r>
          </a:p>
        </p:txBody>
      </p:sp>
      <p:pic>
        <p:nvPicPr>
          <p:cNvPr id="7" name="Picture 6"/>
          <p:cNvPicPr/>
          <p:nvPr/>
        </p:nvPicPr>
        <p:blipFill rotWithShape="1">
          <a:blip r:embed="rId4" cstate="print">
            <a:extLst>
              <a:ext uri="{28A0092B-C50C-407E-A947-70E740481C1C}">
                <a14:useLocalDpi xmlns:a14="http://schemas.microsoft.com/office/drawing/2010/main" val="0"/>
              </a:ext>
            </a:extLst>
          </a:blip>
          <a:srcRect l="15865" t="27243" r="17789" b="51705"/>
          <a:stretch/>
        </p:blipFill>
        <p:spPr bwMode="auto">
          <a:xfrm>
            <a:off x="3433305" y="1974665"/>
            <a:ext cx="5219065" cy="2143125"/>
          </a:xfrm>
          <a:prstGeom prst="rect">
            <a:avLst/>
          </a:prstGeom>
          <a:ln>
            <a:noFill/>
          </a:ln>
          <a:extLst>
            <a:ext uri="{53640926-AAD7-44D8-BBD7-CCE9431645EC}">
              <a14:shadowObscured xmlns:a14="http://schemas.microsoft.com/office/drawing/2010/main"/>
            </a:ext>
          </a:extLst>
        </p:spPr>
      </p:pic>
      <p:sp>
        <p:nvSpPr>
          <p:cNvPr id="8" name="Slide Number Placeholder 7"/>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33</a:t>
            </a:fld>
            <a:endParaRPr lang="en-CA" sz="1600" dirty="0">
              <a:solidFill>
                <a:prstClr val="black">
                  <a:tint val="75000"/>
                </a:prstClr>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EE81D53-6E4B-4B7E-9381-9C3EAB8B1340}"/>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c</a:t>
            </a:r>
            <a:endParaRPr lang="en-CA" dirty="0"/>
          </a:p>
        </p:txBody>
      </p:sp>
      <p:sp>
        <p:nvSpPr>
          <p:cNvPr id="3" name="Rectangle 2"/>
          <p:cNvSpPr/>
          <p:nvPr/>
        </p:nvSpPr>
        <p:spPr>
          <a:xfrm>
            <a:off x="1638301" y="425344"/>
            <a:ext cx="9210676" cy="1200329"/>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r>
              <a:rPr lang="en-US" sz="3600" b="1" dirty="0"/>
              <a:t>CCS Brain Coherence, Balancing &amp; Inflammation Regulating Interventions</a:t>
            </a:r>
            <a:endParaRPr lang="en-CA" sz="3600" b="1" dirty="0"/>
          </a:p>
        </p:txBody>
      </p:sp>
      <p:sp>
        <p:nvSpPr>
          <p:cNvPr id="5" name="TextBox 4"/>
          <p:cNvSpPr txBox="1"/>
          <p:nvPr/>
        </p:nvSpPr>
        <p:spPr>
          <a:xfrm>
            <a:off x="1115878" y="1852316"/>
            <a:ext cx="10904640" cy="4647426"/>
          </a:xfrm>
          <a:prstGeom prst="rect">
            <a:avLst/>
          </a:prstGeom>
          <a:noFill/>
        </p:spPr>
        <p:txBody>
          <a:bodyPr wrap="square" rtlCol="0">
            <a:spAutoFit/>
          </a:bodyPr>
          <a:lstStyle/>
          <a:p>
            <a:pPr marL="457200" indent="-457200">
              <a:buAutoNum type="arabicPeriod"/>
            </a:pPr>
            <a:r>
              <a:rPr lang="en-CA" sz="2400" b="1" dirty="0"/>
              <a:t>Connect with a biomedical practitioner to address:</a:t>
            </a:r>
          </a:p>
          <a:p>
            <a:pPr marL="914400" lvl="1" indent="-457200">
              <a:buFont typeface="+mj-lt"/>
              <a:buAutoNum type="arabicParenR"/>
            </a:pPr>
            <a:r>
              <a:rPr lang="en-CA" sz="2400" dirty="0"/>
              <a:t>Enhance essential brain calming elements   </a:t>
            </a:r>
            <a:r>
              <a:rPr lang="en-CA" sz="2000" dirty="0"/>
              <a:t>e.g. GABA, Serotonin, PPA</a:t>
            </a:r>
          </a:p>
          <a:p>
            <a:pPr marL="914400" lvl="1" indent="-457200">
              <a:buFont typeface="+mj-lt"/>
              <a:buAutoNum type="arabicParenR" startAt="2"/>
            </a:pPr>
            <a:r>
              <a:rPr lang="en-CA" sz="2400" dirty="0"/>
              <a:t>Balance anxiety producing vitamins and minerals   </a:t>
            </a:r>
            <a:r>
              <a:rPr lang="en-CA" sz="2000" dirty="0"/>
              <a:t>e.g. Magnesium, Vitamin B6, B12</a:t>
            </a:r>
            <a:endParaRPr lang="en-CA" sz="2400" dirty="0"/>
          </a:p>
          <a:p>
            <a:pPr marL="914400" lvl="1" indent="-457200">
              <a:buFont typeface="+mj-lt"/>
              <a:buAutoNum type="arabicParenR" startAt="2"/>
            </a:pPr>
            <a:r>
              <a:rPr lang="en-CA" sz="2400" dirty="0"/>
              <a:t>Maintain adequate glutathione levels to prevent brain inflammation </a:t>
            </a:r>
            <a:r>
              <a:rPr lang="en-CA" sz="2000" dirty="0"/>
              <a:t>e.g. NAC</a:t>
            </a:r>
          </a:p>
          <a:p>
            <a:pPr marL="914400" lvl="1" indent="-457200">
              <a:buFont typeface="+mj-lt"/>
              <a:buAutoNum type="arabicParenR" startAt="4"/>
            </a:pPr>
            <a:r>
              <a:rPr lang="en-CA" sz="2400" dirty="0"/>
              <a:t>Optimal Nutrition</a:t>
            </a:r>
          </a:p>
          <a:p>
            <a:pPr marL="914400" lvl="1" indent="-457200">
              <a:buFont typeface="+mj-lt"/>
              <a:buAutoNum type="arabicParenR" startAt="4"/>
            </a:pPr>
            <a:endParaRPr lang="en-CA" sz="2000" dirty="0"/>
          </a:p>
          <a:p>
            <a:pPr marL="457200" indent="-457200">
              <a:buAutoNum type="arabicPeriod"/>
            </a:pPr>
            <a:r>
              <a:rPr lang="en-CA" sz="2400" b="1" dirty="0"/>
              <a:t>Cerebellum Activation</a:t>
            </a:r>
            <a:r>
              <a:rPr lang="en-CA" sz="2400" dirty="0"/>
              <a:t>  </a:t>
            </a:r>
            <a:r>
              <a:rPr lang="en-CA" sz="2000" dirty="0"/>
              <a:t>e.g. 20 minutes of bouncing and balancing</a:t>
            </a:r>
          </a:p>
          <a:p>
            <a:pPr marL="457200" indent="-457200">
              <a:buAutoNum type="arabicPeriod"/>
            </a:pPr>
            <a:endParaRPr lang="en-CA" sz="1600" dirty="0"/>
          </a:p>
          <a:p>
            <a:pPr marL="457200" indent="-457200">
              <a:lnSpc>
                <a:spcPct val="150000"/>
              </a:lnSpc>
              <a:buFont typeface="+mj-lt"/>
              <a:buAutoNum type="arabicPeriod"/>
            </a:pPr>
            <a:r>
              <a:rPr lang="en-CA" sz="2400" b="1" dirty="0"/>
              <a:t>Keep the Mitochondria Cell System Healthy:</a:t>
            </a:r>
          </a:p>
          <a:p>
            <a:pPr marL="914400" lvl="1" indent="-457200">
              <a:buFont typeface="Arial" pitchFamily="34" charset="0"/>
              <a:buChar char="•"/>
            </a:pPr>
            <a:r>
              <a:rPr lang="en-CA" sz="2400" dirty="0"/>
              <a:t>Mitochondria are known as the powerhouse of each cell</a:t>
            </a:r>
          </a:p>
          <a:p>
            <a:pPr marL="914400" lvl="1" indent="-457200">
              <a:buFont typeface="Arial" pitchFamily="34" charset="0"/>
              <a:buChar char="•"/>
            </a:pPr>
            <a:r>
              <a:rPr lang="en-CA" sz="2400" dirty="0"/>
              <a:t>They give cells their energy to do their work such as maintaining </a:t>
            </a:r>
          </a:p>
          <a:p>
            <a:pPr lvl="1"/>
            <a:r>
              <a:rPr lang="en-CA" sz="2400" dirty="0"/>
              <a:t>	healthy brain functioning</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9645" y="5208399"/>
            <a:ext cx="1500873"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34</a:t>
            </a:fld>
            <a:endParaRPr lang="en-CA" sz="1600" dirty="0">
              <a:solidFill>
                <a:prstClr val="black">
                  <a:tint val="75000"/>
                </a:prstClr>
              </a:solidFill>
            </a:endParaRPr>
          </a:p>
        </p:txBody>
      </p:sp>
    </p:spTree>
    <p:extLst>
      <p:ext uri="{BB962C8B-B14F-4D97-AF65-F5344CB8AC3E}">
        <p14:creationId xmlns:p14="http://schemas.microsoft.com/office/powerpoint/2010/main" val="321313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8F1291-0529-4C46-A38E-61B6615B8F71}"/>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Rectangle 2"/>
          <p:cNvSpPr/>
          <p:nvPr/>
        </p:nvSpPr>
        <p:spPr>
          <a:xfrm>
            <a:off x="1007145" y="545102"/>
            <a:ext cx="9976023" cy="2369880"/>
          </a:xfrm>
          <a:prstGeom prst="rect">
            <a:avLst/>
          </a:prstGeom>
        </p:spPr>
        <p:txBody>
          <a:bodyPr wrap="square">
            <a:spAutoFit/>
          </a:bodyPr>
          <a:lstStyle/>
          <a:p>
            <a:pPr marL="514350" indent="-514350">
              <a:buFont typeface="+mj-lt"/>
              <a:buAutoNum type="arabicPeriod" startAt="4"/>
            </a:pPr>
            <a:r>
              <a:rPr lang="en-CA" sz="2400" b="1" dirty="0"/>
              <a:t>Cardio Exercise:</a:t>
            </a:r>
          </a:p>
          <a:p>
            <a:endParaRPr lang="en-CA" sz="2000" b="1" dirty="0"/>
          </a:p>
          <a:p>
            <a:pPr marL="342900" indent="-342900">
              <a:buFont typeface="Arial" panose="020B0604020202020204" pitchFamily="34" charset="0"/>
              <a:buChar char="•"/>
            </a:pPr>
            <a:r>
              <a:rPr lang="en-CA" sz="2400" dirty="0"/>
              <a:t>Cardio exercise, especially bouncing and balancing, increases brain wave activity (e.g. cerebellum) to give better brain coherence for optimal functioning.</a:t>
            </a:r>
          </a:p>
          <a:p>
            <a:pPr marL="514350" indent="-514350"/>
            <a:endParaRPr lang="en-CA" sz="2800" b="1" dirty="0"/>
          </a:p>
        </p:txBody>
      </p:sp>
      <p:sp>
        <p:nvSpPr>
          <p:cNvPr id="4" name="Rectangle 3"/>
          <p:cNvSpPr/>
          <p:nvPr/>
        </p:nvSpPr>
        <p:spPr>
          <a:xfrm>
            <a:off x="1007145" y="2561010"/>
            <a:ext cx="4850919" cy="1200329"/>
          </a:xfrm>
          <a:prstGeom prst="rect">
            <a:avLst/>
          </a:prstGeom>
        </p:spPr>
        <p:txBody>
          <a:bodyPr wrap="square">
            <a:spAutoFit/>
          </a:bodyPr>
          <a:lstStyle/>
          <a:p>
            <a:pPr marL="342900" indent="-342900">
              <a:buFont typeface="Arial" panose="020B0604020202020204" pitchFamily="34" charset="0"/>
              <a:buChar char="•"/>
            </a:pPr>
            <a:r>
              <a:rPr lang="en-CA" sz="2400" dirty="0"/>
              <a:t>Improved coherence results in thoughts becoming more organized and focused.</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0276" y="5289890"/>
            <a:ext cx="1462999" cy="1086385"/>
          </a:xfrm>
          <a:prstGeom prst="rect">
            <a:avLst/>
          </a:prstGeom>
        </p:spPr>
      </p:pic>
      <p:sp>
        <p:nvSpPr>
          <p:cNvPr id="6" name="Rectangle 5"/>
          <p:cNvSpPr/>
          <p:nvPr/>
        </p:nvSpPr>
        <p:spPr>
          <a:xfrm>
            <a:off x="1007145" y="4155726"/>
            <a:ext cx="4277777" cy="830997"/>
          </a:xfrm>
          <a:prstGeom prst="rect">
            <a:avLst/>
          </a:prstGeom>
        </p:spPr>
        <p:txBody>
          <a:bodyPr wrap="square">
            <a:spAutoFit/>
          </a:bodyPr>
          <a:lstStyle/>
          <a:p>
            <a:pPr marL="342900" indent="-342900">
              <a:buFont typeface="Arial" panose="020B0604020202020204" pitchFamily="34" charset="0"/>
              <a:buChar char="•"/>
            </a:pPr>
            <a:r>
              <a:rPr lang="en-CA" sz="2400" dirty="0"/>
              <a:t>This results in less fear and therefore more calm.</a:t>
            </a:r>
          </a:p>
        </p:txBody>
      </p:sp>
      <p:sp>
        <p:nvSpPr>
          <p:cNvPr id="8" name="Slide Number Placeholder 7"/>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35</a:t>
            </a:fld>
            <a:endParaRPr lang="en-CA" sz="1600" dirty="0">
              <a:solidFill>
                <a:prstClr val="black">
                  <a:tint val="75000"/>
                </a:prstClr>
              </a:solidFill>
            </a:endParaRPr>
          </a:p>
        </p:txBody>
      </p:sp>
      <p:pic>
        <p:nvPicPr>
          <p:cNvPr id="10" name="Picture 9">
            <a:extLst>
              <a:ext uri="{FF2B5EF4-FFF2-40B4-BE49-F238E27FC236}">
                <a16:creationId xmlns:a16="http://schemas.microsoft.com/office/drawing/2014/main" id="{72D18882-71B7-44E8-A16D-BA800E4A9229}"/>
              </a:ext>
            </a:extLst>
          </p:cNvPr>
          <p:cNvPicPr/>
          <p:nvPr/>
        </p:nvPicPr>
        <p:blipFill rotWithShape="1">
          <a:blip r:embed="rId4" cstate="print">
            <a:extLst>
              <a:ext uri="{28A0092B-C50C-407E-A947-70E740481C1C}">
                <a14:useLocalDpi xmlns:a14="http://schemas.microsoft.com/office/drawing/2010/main" val="0"/>
              </a:ext>
            </a:extLst>
          </a:blip>
          <a:srcRect b="10177"/>
          <a:stretch/>
        </p:blipFill>
        <p:spPr bwMode="auto">
          <a:xfrm>
            <a:off x="5568243" y="2248314"/>
            <a:ext cx="2713797" cy="3708245"/>
          </a:xfrm>
          <a:prstGeom prst="rect">
            <a:avLst/>
          </a:prstGeom>
          <a:ln>
            <a:noFill/>
          </a:ln>
          <a:extLst>
            <a:ext uri="{53640926-AAD7-44D8-BBD7-CCE9431645EC}">
              <a14:shadowObscured xmlns:a14="http://schemas.microsoft.com/office/drawing/2010/main"/>
            </a:ext>
          </a:extLst>
        </p:spPr>
      </p:pic>
      <p:pic>
        <p:nvPicPr>
          <p:cNvPr id="11" name="Picture 2" descr="Image result for stabilization balls">
            <a:extLst>
              <a:ext uri="{FF2B5EF4-FFF2-40B4-BE49-F238E27FC236}">
                <a16:creationId xmlns:a16="http://schemas.microsoft.com/office/drawing/2014/main" id="{60F73F2F-C108-4844-AB72-931C82B8F6A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49206" y="2265795"/>
            <a:ext cx="3065392" cy="236988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A8207F5-CEBC-422D-AEF8-4A8BE4DDBE41}"/>
              </a:ext>
            </a:extLst>
          </p:cNvPr>
          <p:cNvSpPr txBox="1"/>
          <p:nvPr/>
        </p:nvSpPr>
        <p:spPr>
          <a:xfrm>
            <a:off x="7966279" y="4340392"/>
            <a:ext cx="4876859" cy="646331"/>
          </a:xfrm>
          <a:prstGeom prst="rect">
            <a:avLst/>
          </a:prstGeom>
          <a:noFill/>
        </p:spPr>
        <p:txBody>
          <a:bodyPr wrap="square" rtlCol="0">
            <a:spAutoFit/>
          </a:bodyPr>
          <a:lstStyle/>
          <a:p>
            <a:pPr algn="ctr"/>
            <a:r>
              <a:rPr lang="en-CA" dirty="0"/>
              <a:t>stabilization balls</a:t>
            </a:r>
          </a:p>
          <a:p>
            <a:pPr algn="ctr"/>
            <a:r>
              <a:rPr lang="en-CA" dirty="0"/>
              <a:t>and elliptical stabilization cushions</a:t>
            </a:r>
          </a:p>
        </p:txBody>
      </p:sp>
    </p:spTree>
    <p:extLst>
      <p:ext uri="{BB962C8B-B14F-4D97-AF65-F5344CB8AC3E}">
        <p14:creationId xmlns:p14="http://schemas.microsoft.com/office/powerpoint/2010/main" val="1910773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F716DF6-AB30-4C0C-8AA8-AA7954448A14}"/>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8" name="Picture 7"/>
          <p:cNvPicPr/>
          <p:nvPr/>
        </p:nvPicPr>
        <p:blipFill rotWithShape="1">
          <a:blip r:embed="rId3"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0" name="Text Box 215070"/>
          <p:cNvSpPr txBox="1">
            <a:spLocks/>
          </p:cNvSpPr>
          <p:nvPr/>
        </p:nvSpPr>
        <p:spPr>
          <a:xfrm>
            <a:off x="6730410" y="489098"/>
            <a:ext cx="5007934" cy="8718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18" name="Text Box 13"/>
          <p:cNvSpPr txBox="1"/>
          <p:nvPr/>
        </p:nvSpPr>
        <p:spPr>
          <a:xfrm>
            <a:off x="676822" y="1527136"/>
            <a:ext cx="4699004" cy="1258421"/>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07000"/>
              </a:lnSpc>
              <a:spcAft>
                <a:spcPts val="800"/>
              </a:spcAft>
            </a:pPr>
            <a:r>
              <a:rPr lang="en-US" sz="2400" b="1" dirty="0">
                <a:solidFill>
                  <a:srgbClr val="797805"/>
                </a:solidFill>
                <a:effectLst/>
                <a:latin typeface="Arial Black"/>
                <a:ea typeface="Calibri"/>
                <a:cs typeface="Calibri"/>
              </a:rPr>
              <a:t>Toward A More Complete Understanding</a:t>
            </a:r>
            <a:br>
              <a:rPr lang="en-US" sz="2400" b="1" dirty="0">
                <a:effectLst/>
                <a:latin typeface="Univers 47 CondensedLight"/>
                <a:ea typeface="Calibri"/>
                <a:cs typeface="Calibri"/>
              </a:rPr>
            </a:br>
            <a:r>
              <a:rPr lang="en-US" sz="2400" b="1" dirty="0">
                <a:solidFill>
                  <a:srgbClr val="9A4E15"/>
                </a:solidFill>
                <a:effectLst/>
                <a:latin typeface="Univers 47 CondensedLight"/>
                <a:ea typeface="Calibri"/>
                <a:cs typeface="Calibri"/>
              </a:rPr>
              <a:t>of the Hierarchy of Unmet Needs</a:t>
            </a:r>
            <a:endParaRPr lang="en-CA" sz="24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600" smtClean="0">
                <a:solidFill>
                  <a:prstClr val="black">
                    <a:tint val="75000"/>
                  </a:prstClr>
                </a:solidFill>
              </a:rPr>
              <a:pPr/>
              <a:t>36</a:t>
            </a:fld>
            <a:endParaRPr lang="en-CA" sz="16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etc. </a:t>
            </a: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32697" y="4230327"/>
            <a:ext cx="3455582" cy="646331"/>
          </a:xfrm>
          <a:prstGeom prst="rect">
            <a:avLst/>
          </a:prstGeom>
          <a:noFill/>
        </p:spPr>
        <p:txBody>
          <a:bodyPr wrap="square" rtlCol="0">
            <a:spAutoFit/>
          </a:bodyPr>
          <a:lstStyle/>
          <a:p>
            <a:r>
              <a:rPr lang="en-US" sz="1200" b="1" dirty="0">
                <a:solidFill>
                  <a:schemeClr val="bg1"/>
                </a:solidFill>
              </a:rPr>
              <a:t>• mental  and neurological health and </a:t>
            </a:r>
            <a:br>
              <a:rPr lang="en-US" sz="1200" b="1" dirty="0">
                <a:solidFill>
                  <a:schemeClr val="bg1"/>
                </a:solidFill>
              </a:rPr>
            </a:br>
            <a:r>
              <a:rPr lang="en-US" sz="1200" b="1" dirty="0">
                <a:solidFill>
                  <a:schemeClr val="bg1"/>
                </a:solidFill>
              </a:rPr>
              <a:t>   disorders’ treatment </a:t>
            </a:r>
            <a:br>
              <a:rPr lang="en-US" sz="1200" b="1" dirty="0">
                <a:solidFill>
                  <a:schemeClr val="bg1"/>
                </a:solidFill>
              </a:rPr>
            </a:br>
            <a:r>
              <a:rPr lang="en-US" sz="1200" b="1" dirty="0">
                <a:solidFill>
                  <a:schemeClr val="bg1"/>
                </a:solidFill>
              </a:rPr>
              <a:t>• trauma desensitization and triggers’ elimination</a:t>
            </a:r>
            <a:endParaRPr lang="en-CA" sz="1200" b="1" dirty="0">
              <a:solidFill>
                <a:schemeClr val="bg1"/>
              </a:solidFill>
            </a:endParaRPr>
          </a:p>
        </p:txBody>
      </p:sp>
      <p:sp>
        <p:nvSpPr>
          <p:cNvPr id="28" name="TextBox 27"/>
          <p:cNvSpPr txBox="1"/>
          <p:nvPr/>
        </p:nvSpPr>
        <p:spPr>
          <a:xfrm>
            <a:off x="9791701" y="4221129"/>
            <a:ext cx="2400300" cy="646331"/>
          </a:xfrm>
          <a:prstGeom prst="rect">
            <a:avLst/>
          </a:prstGeom>
          <a:noFill/>
        </p:spPr>
        <p:txBody>
          <a:bodyPr wrap="square" rtlCol="0">
            <a:spAutoFit/>
          </a:bodyPr>
          <a:lstStyle/>
          <a:p>
            <a:r>
              <a:rPr lang="en-US" sz="1200" b="1" dirty="0">
                <a:solidFill>
                  <a:schemeClr val="bg1"/>
                </a:solidFill>
              </a:rPr>
              <a:t>• </a:t>
            </a:r>
            <a:r>
              <a:rPr lang="en-CA" sz="1200" b="1" dirty="0">
                <a:solidFill>
                  <a:schemeClr val="bg1"/>
                </a:solidFill>
              </a:rPr>
              <a:t>psychological well-being</a:t>
            </a:r>
            <a:br>
              <a:rPr lang="en-US" sz="1200" b="1" dirty="0">
                <a:solidFill>
                  <a:schemeClr val="bg1"/>
                </a:solidFill>
              </a:rPr>
            </a:br>
            <a:r>
              <a:rPr lang="en-US" sz="1200" b="1" dirty="0">
                <a:solidFill>
                  <a:schemeClr val="bg1"/>
                </a:solidFill>
              </a:rPr>
              <a:t>• medication side effects</a:t>
            </a:r>
            <a:br>
              <a:rPr lang="en-US" sz="1200" b="1" dirty="0">
                <a:solidFill>
                  <a:schemeClr val="bg1"/>
                </a:solidFill>
              </a:rPr>
            </a:br>
            <a:endParaRPr lang="en-CA" sz="12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549463" y="2412124"/>
            <a:ext cx="6642539"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from wireless radiation and electromagnetic fields (EMF)</a:t>
            </a:r>
            <a:endParaRPr lang="en-CA" dirty="0">
              <a:solidFill>
                <a:schemeClr val="bg1"/>
              </a:solidFill>
            </a:endParaRPr>
          </a:p>
          <a:p>
            <a:pPr>
              <a:lnSpc>
                <a:spcPct val="115000"/>
              </a:lnSpc>
              <a:spcAft>
                <a:spcPts val="1000"/>
              </a:spcAft>
            </a:pPr>
            <a:r>
              <a:rPr lang="en-US" sz="1200" dirty="0">
                <a:solidFill>
                  <a:schemeClr val="bg1"/>
                </a:solidFill>
                <a:effectLst/>
                <a:latin typeface="Times New Roman"/>
                <a:ea typeface="Calibri"/>
              </a:rPr>
              <a:t> </a:t>
            </a:r>
            <a:endParaRPr lang="en-CA" sz="1200" dirty="0">
              <a:solidFill>
                <a:schemeClr val="bg1"/>
              </a:solidFill>
              <a:effectLst/>
              <a:latin typeface="Times New Roman"/>
              <a:ea typeface="Calibri"/>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Tree>
    <p:extLst>
      <p:ext uri="{BB962C8B-B14F-4D97-AF65-F5344CB8AC3E}">
        <p14:creationId xmlns:p14="http://schemas.microsoft.com/office/powerpoint/2010/main" val="13679263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9E32537-B00D-4E86-AE3E-E0E77582985E}"/>
              </a:ext>
            </a:extLst>
          </p:cNvPr>
          <p:cNvSpPr/>
          <p:nvPr/>
        </p:nvSpPr>
        <p:spPr>
          <a:xfrm>
            <a:off x="0" y="19373"/>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1736212" y="2249242"/>
            <a:ext cx="8957701" cy="3077766"/>
          </a:xfrm>
          <a:prstGeom prst="rect">
            <a:avLst/>
          </a:prstGeom>
          <a:noFill/>
        </p:spPr>
        <p:txBody>
          <a:bodyPr wrap="square" rtlCol="0">
            <a:spAutoFit/>
          </a:bodyPr>
          <a:lstStyle/>
          <a:p>
            <a:r>
              <a:rPr lang="en-CA" sz="2400" dirty="0"/>
              <a:t>Protection from Environmental Toxins</a:t>
            </a:r>
            <a:br>
              <a:rPr lang="en-CA" sz="2400" dirty="0"/>
            </a:br>
            <a:r>
              <a:rPr lang="en-CA" sz="2400" dirty="0"/>
              <a:t>e.g.  - reduce electromagnetic energy fields (EMF)</a:t>
            </a:r>
            <a:br>
              <a:rPr lang="en-CA" sz="2400" dirty="0"/>
            </a:br>
            <a:r>
              <a:rPr lang="en-CA" sz="2400" dirty="0"/>
              <a:t>          (a.k.a. dirty electricity)</a:t>
            </a:r>
            <a:br>
              <a:rPr lang="en-CA" sz="2400" dirty="0"/>
            </a:br>
            <a:r>
              <a:rPr lang="en-CA" sz="2400" dirty="0"/>
              <a:t>        - reduce Wi-Fi and cell phone radiation</a:t>
            </a:r>
          </a:p>
          <a:p>
            <a:endParaRPr lang="en-CA" sz="2000" dirty="0"/>
          </a:p>
          <a:p>
            <a:endParaRPr lang="en-CA" sz="2000" i="1" dirty="0"/>
          </a:p>
          <a:p>
            <a:r>
              <a:rPr lang="en-CA" sz="2000" i="1" dirty="0"/>
              <a:t>CBC Marketplace </a:t>
            </a:r>
            <a:r>
              <a:rPr lang="en-CA" sz="2000" i="1" dirty="0">
                <a:hlinkClick r:id="rId3"/>
              </a:rPr>
              <a:t>The secret inside your phone</a:t>
            </a:r>
            <a:endParaRPr lang="en-CA" sz="2000" i="1" dirty="0"/>
          </a:p>
          <a:p>
            <a:endParaRPr lang="en-CA" sz="2000" dirty="0"/>
          </a:p>
          <a:p>
            <a:endParaRPr lang="en-CA" dirty="0"/>
          </a:p>
        </p:txBody>
      </p:sp>
      <p:sp>
        <p:nvSpPr>
          <p:cNvPr id="7" name="Rectangle 6"/>
          <p:cNvSpPr/>
          <p:nvPr/>
        </p:nvSpPr>
        <p:spPr>
          <a:xfrm>
            <a:off x="1200151" y="425345"/>
            <a:ext cx="10029824" cy="646331"/>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r>
              <a:rPr lang="en-CA" sz="3600" b="1" dirty="0"/>
              <a:t>Human Energy – Building, Balancing and Protection</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80" y="5250930"/>
            <a:ext cx="1500873" cy="1116155"/>
          </a:xfrm>
          <a:prstGeom prst="rect">
            <a:avLst/>
          </a:prstGeom>
        </p:spPr>
      </p:pic>
      <p:pic>
        <p:nvPicPr>
          <p:cNvPr id="4102" name="Picture 6" descr="Image result for cell phone clip 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37600" y="1674410"/>
            <a:ext cx="1262708" cy="1959827"/>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8"/>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37</a:t>
            </a:fld>
            <a:endParaRPr lang="en-CA" sz="1600" dirty="0">
              <a:solidFill>
                <a:prstClr val="black">
                  <a:tint val="75000"/>
                </a:prstClr>
              </a:solidFill>
            </a:endParaRPr>
          </a:p>
        </p:txBody>
      </p:sp>
    </p:spTree>
    <p:extLst>
      <p:ext uri="{BB962C8B-B14F-4D97-AF65-F5344CB8AC3E}">
        <p14:creationId xmlns:p14="http://schemas.microsoft.com/office/powerpoint/2010/main" val="98495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4102"/>
                                        </p:tgtEl>
                                        <p:attrNameLst>
                                          <p:attrName>style.visibility</p:attrName>
                                        </p:attrNameLst>
                                      </p:cBhvr>
                                      <p:to>
                                        <p:strVal val="visible"/>
                                      </p:to>
                                    </p:set>
                                    <p:animEffect transition="in" filter="fade">
                                      <p:cBhvr>
                                        <p:cTn id="15" dur="2000"/>
                                        <p:tgtEl>
                                          <p:spTgt spid="4102"/>
                                        </p:tgtEl>
                                      </p:cBhvr>
                                    </p:animEffect>
                                    <p:anim calcmode="lin" valueType="num">
                                      <p:cBhvr>
                                        <p:cTn id="16" dur="2000" fill="hold"/>
                                        <p:tgtEl>
                                          <p:spTgt spid="4102"/>
                                        </p:tgtEl>
                                        <p:attrNameLst>
                                          <p:attrName>ppt_w</p:attrName>
                                        </p:attrNameLst>
                                      </p:cBhvr>
                                      <p:tavLst>
                                        <p:tav tm="0" fmla="#ppt_w*sin(2.5*pi*$)">
                                          <p:val>
                                            <p:fltVal val="0"/>
                                          </p:val>
                                        </p:tav>
                                        <p:tav tm="100000">
                                          <p:val>
                                            <p:fltVal val="1"/>
                                          </p:val>
                                        </p:tav>
                                      </p:tavLst>
                                    </p:anim>
                                    <p:anim calcmode="lin" valueType="num">
                                      <p:cBhvr>
                                        <p:cTn id="17" dur="2000" fill="hold"/>
                                        <p:tgtEl>
                                          <p:spTgt spid="410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8141126-A518-42EB-8DD0-95973C2A3939}"/>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Gastrointestinal (GI), bowel, digestive and </a:t>
            </a:r>
            <a:endParaRPr lang="en-CA" dirty="0"/>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499" t="36781" r="20360" b="18405"/>
          <a:stretch/>
        </p:blipFill>
        <p:spPr bwMode="auto">
          <a:xfrm>
            <a:off x="976251" y="728784"/>
            <a:ext cx="10239497" cy="4364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9645" y="5229664"/>
            <a:ext cx="1500873" cy="1116155"/>
          </a:xfrm>
          <a:prstGeom prst="rect">
            <a:avLst/>
          </a:prstGeom>
        </p:spPr>
      </p:pic>
      <p:sp>
        <p:nvSpPr>
          <p:cNvPr id="4" name="Slide Number Placeholder 3"/>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38</a:t>
            </a:fld>
            <a:endParaRPr lang="en-CA" sz="1600" dirty="0">
              <a:solidFill>
                <a:prstClr val="black">
                  <a:tint val="75000"/>
                </a:prstClr>
              </a:solidFill>
            </a:endParaRPr>
          </a:p>
        </p:txBody>
      </p:sp>
    </p:spTree>
    <p:extLst>
      <p:ext uri="{BB962C8B-B14F-4D97-AF65-F5344CB8AC3E}">
        <p14:creationId xmlns:p14="http://schemas.microsoft.com/office/powerpoint/2010/main" val="14219221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F716DF6-AB30-4C0C-8AA8-AA7954448A14}"/>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8" name="Picture 7"/>
          <p:cNvPicPr/>
          <p:nvPr/>
        </p:nvPicPr>
        <p:blipFill rotWithShape="1">
          <a:blip r:embed="rId3"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0" name="Text Box 215070"/>
          <p:cNvSpPr txBox="1">
            <a:spLocks/>
          </p:cNvSpPr>
          <p:nvPr/>
        </p:nvSpPr>
        <p:spPr>
          <a:xfrm>
            <a:off x="6730410" y="489098"/>
            <a:ext cx="5007934" cy="8718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18" name="Text Box 13"/>
          <p:cNvSpPr txBox="1"/>
          <p:nvPr/>
        </p:nvSpPr>
        <p:spPr>
          <a:xfrm>
            <a:off x="676822" y="1527136"/>
            <a:ext cx="4699004" cy="1258421"/>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07000"/>
              </a:lnSpc>
              <a:spcAft>
                <a:spcPts val="800"/>
              </a:spcAft>
            </a:pPr>
            <a:r>
              <a:rPr lang="en-US" sz="2400" b="1" dirty="0">
                <a:solidFill>
                  <a:srgbClr val="797805"/>
                </a:solidFill>
                <a:effectLst/>
                <a:latin typeface="Arial Black"/>
                <a:ea typeface="Calibri"/>
                <a:cs typeface="Calibri"/>
              </a:rPr>
              <a:t>Toward A More Complete Understanding</a:t>
            </a:r>
            <a:br>
              <a:rPr lang="en-US" sz="2400" b="1" dirty="0">
                <a:effectLst/>
                <a:latin typeface="Univers 47 CondensedLight"/>
                <a:ea typeface="Calibri"/>
                <a:cs typeface="Calibri"/>
              </a:rPr>
            </a:br>
            <a:r>
              <a:rPr lang="en-US" sz="2400" b="1" dirty="0">
                <a:solidFill>
                  <a:srgbClr val="9A4E15"/>
                </a:solidFill>
                <a:effectLst/>
                <a:latin typeface="Univers 47 CondensedLight"/>
                <a:ea typeface="Calibri"/>
                <a:cs typeface="Calibri"/>
              </a:rPr>
              <a:t>of the Hierarchy of Unmet Needs</a:t>
            </a:r>
            <a:endParaRPr lang="en-CA" sz="24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600" smtClean="0">
                <a:solidFill>
                  <a:prstClr val="black">
                    <a:tint val="75000"/>
                  </a:prstClr>
                </a:solidFill>
              </a:rPr>
              <a:pPr/>
              <a:t>39</a:t>
            </a:fld>
            <a:endParaRPr lang="en-CA" sz="16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etc. </a:t>
            </a: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32697" y="4230327"/>
            <a:ext cx="3455582" cy="646331"/>
          </a:xfrm>
          <a:prstGeom prst="rect">
            <a:avLst/>
          </a:prstGeom>
          <a:noFill/>
        </p:spPr>
        <p:txBody>
          <a:bodyPr wrap="square" rtlCol="0">
            <a:spAutoFit/>
          </a:bodyPr>
          <a:lstStyle/>
          <a:p>
            <a:r>
              <a:rPr lang="en-US" sz="1200" b="1" dirty="0">
                <a:solidFill>
                  <a:schemeClr val="bg1"/>
                </a:solidFill>
              </a:rPr>
              <a:t>• mental  and neurological health and </a:t>
            </a:r>
            <a:br>
              <a:rPr lang="en-US" sz="1200" b="1" dirty="0">
                <a:solidFill>
                  <a:schemeClr val="bg1"/>
                </a:solidFill>
              </a:rPr>
            </a:br>
            <a:r>
              <a:rPr lang="en-US" sz="1200" b="1" dirty="0">
                <a:solidFill>
                  <a:schemeClr val="bg1"/>
                </a:solidFill>
              </a:rPr>
              <a:t>   disorders’ treatment </a:t>
            </a:r>
            <a:br>
              <a:rPr lang="en-US" sz="1200" b="1" dirty="0">
                <a:solidFill>
                  <a:schemeClr val="bg1"/>
                </a:solidFill>
              </a:rPr>
            </a:br>
            <a:r>
              <a:rPr lang="en-US" sz="1200" b="1" dirty="0">
                <a:solidFill>
                  <a:schemeClr val="bg1"/>
                </a:solidFill>
              </a:rPr>
              <a:t>• trauma desensitization and triggers’ elimination</a:t>
            </a:r>
            <a:endParaRPr lang="en-CA" sz="1200" b="1" dirty="0">
              <a:solidFill>
                <a:schemeClr val="bg1"/>
              </a:solidFill>
            </a:endParaRPr>
          </a:p>
        </p:txBody>
      </p:sp>
      <p:sp>
        <p:nvSpPr>
          <p:cNvPr id="28" name="TextBox 27"/>
          <p:cNvSpPr txBox="1"/>
          <p:nvPr/>
        </p:nvSpPr>
        <p:spPr>
          <a:xfrm>
            <a:off x="9791701" y="4221129"/>
            <a:ext cx="2400300" cy="461665"/>
          </a:xfrm>
          <a:prstGeom prst="rect">
            <a:avLst/>
          </a:prstGeom>
          <a:noFill/>
        </p:spPr>
        <p:txBody>
          <a:bodyPr wrap="square" rtlCol="0">
            <a:spAutoFit/>
          </a:bodyPr>
          <a:lstStyle/>
          <a:p>
            <a:r>
              <a:rPr lang="en-US" sz="1200" b="1" dirty="0">
                <a:solidFill>
                  <a:schemeClr val="bg1"/>
                </a:solidFill>
              </a:rPr>
              <a:t>• </a:t>
            </a:r>
            <a:r>
              <a:rPr lang="en-CA" sz="1200" b="1" dirty="0">
                <a:solidFill>
                  <a:schemeClr val="bg1"/>
                </a:solidFill>
              </a:rPr>
              <a:t>psychological well-being</a:t>
            </a:r>
            <a:br>
              <a:rPr lang="en-US" sz="1200" b="1" dirty="0">
                <a:solidFill>
                  <a:schemeClr val="bg1"/>
                </a:solidFill>
              </a:rPr>
            </a:br>
            <a:r>
              <a:rPr lang="en-US" sz="1200" b="1" dirty="0">
                <a:solidFill>
                  <a:schemeClr val="bg1"/>
                </a:solidFill>
              </a:rPr>
              <a:t>• medication side effects</a:t>
            </a:r>
            <a:endParaRPr lang="en-CA" sz="12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549463" y="2412124"/>
            <a:ext cx="6642539"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from wireless radiation and electromagnetic fields (EMF)</a:t>
            </a:r>
            <a:endParaRPr lang="en-CA" dirty="0">
              <a:solidFill>
                <a:schemeClr val="bg1"/>
              </a:solidFill>
            </a:endParaRPr>
          </a:p>
          <a:p>
            <a:pPr>
              <a:lnSpc>
                <a:spcPct val="115000"/>
              </a:lnSpc>
              <a:spcAft>
                <a:spcPts val="1000"/>
              </a:spcAft>
            </a:pPr>
            <a:r>
              <a:rPr lang="en-US" sz="1200" dirty="0">
                <a:solidFill>
                  <a:schemeClr val="bg1"/>
                </a:solidFill>
                <a:effectLst/>
                <a:latin typeface="Times New Roman"/>
                <a:ea typeface="Calibri"/>
              </a:rPr>
              <a:t> </a:t>
            </a:r>
            <a:endParaRPr lang="en-CA" sz="1200" dirty="0">
              <a:solidFill>
                <a:schemeClr val="bg1"/>
              </a:solidFill>
              <a:effectLst/>
              <a:latin typeface="Times New Roman"/>
              <a:ea typeface="Calibri"/>
            </a:endParaRPr>
          </a:p>
        </p:txBody>
      </p:sp>
      <p:sp>
        <p:nvSpPr>
          <p:cNvPr id="31" name="Text Box 215069"/>
          <p:cNvSpPr txBox="1">
            <a:spLocks/>
          </p:cNvSpPr>
          <p:nvPr/>
        </p:nvSpPr>
        <p:spPr>
          <a:xfrm>
            <a:off x="6357348" y="1725092"/>
            <a:ext cx="4654843" cy="3357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Sensory integration and processing</a:t>
            </a:r>
            <a:endParaRPr lang="en-CA"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Tree>
    <p:extLst>
      <p:ext uri="{BB962C8B-B14F-4D97-AF65-F5344CB8AC3E}">
        <p14:creationId xmlns:p14="http://schemas.microsoft.com/office/powerpoint/2010/main" val="1259844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8BE692-0ABE-45C6-B62A-311A8844143D}"/>
              </a:ext>
            </a:extLst>
          </p:cNvPr>
          <p:cNvPicPr>
            <a:picLocks noChangeAspect="1"/>
          </p:cNvPicPr>
          <p:nvPr/>
        </p:nvPicPr>
        <p:blipFill>
          <a:blip r:embed="rId3"/>
          <a:stretch>
            <a:fillRect/>
          </a:stretch>
        </p:blipFill>
        <p:spPr>
          <a:xfrm>
            <a:off x="0" y="0"/>
            <a:ext cx="12192000" cy="6857999"/>
          </a:xfrm>
          <a:prstGeom prst="rect">
            <a:avLst/>
          </a:prstGeom>
        </p:spPr>
      </p:pic>
      <p:sp>
        <p:nvSpPr>
          <p:cNvPr id="2" name="TextBox 1"/>
          <p:cNvSpPr txBox="1"/>
          <p:nvPr/>
        </p:nvSpPr>
        <p:spPr>
          <a:xfrm>
            <a:off x="1258265" y="2168035"/>
            <a:ext cx="9347200" cy="1754326"/>
          </a:xfrm>
          <a:prstGeom prst="rect">
            <a:avLst/>
          </a:prstGeom>
          <a:noFill/>
        </p:spPr>
        <p:txBody>
          <a:bodyPr wrap="square" rtlCol="0">
            <a:spAutoFit/>
          </a:bodyPr>
          <a:lstStyle/>
          <a:p>
            <a:pPr marL="914400" indent="-914400" algn="ctr">
              <a:buFont typeface="+mj-lt"/>
              <a:buAutoNum type="arabicPeriod"/>
            </a:pPr>
            <a:r>
              <a:rPr lang="en-CA" sz="5400" b="1" dirty="0">
                <a:solidFill>
                  <a:srgbClr val="9A4E15"/>
                </a:solidFill>
              </a:rPr>
              <a:t>Co-Occurring Conditions not the Diagnosis</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745" y="517650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4</a:t>
            </a:fld>
            <a:endParaRPr lang="en-CA" sz="1600" dirty="0">
              <a:solidFill>
                <a:prstClr val="black">
                  <a:tint val="75000"/>
                </a:prstClr>
              </a:solidFill>
            </a:endParaRPr>
          </a:p>
        </p:txBody>
      </p:sp>
    </p:spTree>
    <p:extLst>
      <p:ext uri="{BB962C8B-B14F-4D97-AF65-F5344CB8AC3E}">
        <p14:creationId xmlns:p14="http://schemas.microsoft.com/office/powerpoint/2010/main" val="1193808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DA9127B-D374-4039-B15D-DC5E614D2895}"/>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745" y="1826978"/>
            <a:ext cx="2798071" cy="432533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121" y="1806700"/>
            <a:ext cx="2219965" cy="4345611"/>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376" y="1784601"/>
            <a:ext cx="2811189" cy="4345611"/>
          </a:xfrm>
          <a:prstGeom prst="rect">
            <a:avLst/>
          </a:prstGeom>
        </p:spPr>
      </p:pic>
      <p:sp>
        <p:nvSpPr>
          <p:cNvPr id="2" name="TextBox 1"/>
          <p:cNvSpPr txBox="1"/>
          <p:nvPr/>
        </p:nvSpPr>
        <p:spPr>
          <a:xfrm>
            <a:off x="335902" y="726527"/>
            <a:ext cx="11523306" cy="1015663"/>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Hyperactive Senses Lead to Challenging </a:t>
            </a:r>
          </a:p>
          <a:p>
            <a:pPr algn="ctr"/>
            <a:r>
              <a:rPr lang="en-CA" sz="3000" b="1" dirty="0">
                <a:solidFill>
                  <a:srgbClr val="9A4E15"/>
                </a:solidFill>
                <a:latin typeface="Arial Black" panose="020B0A04020102020204" pitchFamily="34" charset="0"/>
              </a:rPr>
              <a:t>Expressions of Behaviour</a:t>
            </a:r>
            <a:endParaRPr lang="en-CA" sz="3000" dirty="0">
              <a:solidFill>
                <a:srgbClr val="9A4E15"/>
              </a:solidFill>
              <a:latin typeface="Arial Black" panose="020B0A04020102020204" pitchFamily="34" charset="0"/>
            </a:endParaRPr>
          </a:p>
        </p:txBody>
      </p:sp>
      <p:sp>
        <p:nvSpPr>
          <p:cNvPr id="15" name="TextBox 14"/>
          <p:cNvSpPr txBox="1"/>
          <p:nvPr/>
        </p:nvSpPr>
        <p:spPr>
          <a:xfrm>
            <a:off x="1147860" y="1865539"/>
            <a:ext cx="2397967" cy="4308872"/>
          </a:xfrm>
          <a:prstGeom prst="rect">
            <a:avLst/>
          </a:prstGeom>
          <a:noFill/>
        </p:spPr>
        <p:txBody>
          <a:bodyPr wrap="square" rtlCol="0">
            <a:spAutoFit/>
          </a:bodyPr>
          <a:lstStyle/>
          <a:p>
            <a:pPr algn="ctr"/>
            <a:r>
              <a:rPr lang="en-CA" b="1" dirty="0"/>
              <a:t>Hyperactive Senses</a:t>
            </a:r>
          </a:p>
          <a:p>
            <a:pPr algn="ctr"/>
            <a:r>
              <a:rPr lang="en-CA" sz="1600" dirty="0"/>
              <a:t>means that</a:t>
            </a:r>
          </a:p>
          <a:p>
            <a:pPr algn="ctr"/>
            <a:r>
              <a:rPr lang="en-CA" sz="1600" dirty="0"/>
              <a:t>people, objects and places can be:</a:t>
            </a:r>
          </a:p>
          <a:p>
            <a:r>
              <a:rPr lang="en-CA" sz="1600" dirty="0"/>
              <a:t> e.g.	</a:t>
            </a:r>
          </a:p>
          <a:p>
            <a:pPr lvl="1">
              <a:lnSpc>
                <a:spcPct val="150000"/>
              </a:lnSpc>
              <a:buFont typeface="Arial" pitchFamily="34" charset="0"/>
              <a:buChar char="•"/>
            </a:pPr>
            <a:r>
              <a:rPr lang="en-CA" sz="1600" dirty="0"/>
              <a:t>    too loud</a:t>
            </a:r>
          </a:p>
          <a:p>
            <a:pPr lvl="1">
              <a:lnSpc>
                <a:spcPct val="150000"/>
              </a:lnSpc>
              <a:buFont typeface="Arial" pitchFamily="34" charset="0"/>
              <a:buChar char="•"/>
            </a:pPr>
            <a:r>
              <a:rPr lang="en-CA" sz="1600" dirty="0"/>
              <a:t>    too fast</a:t>
            </a:r>
          </a:p>
          <a:p>
            <a:pPr lvl="1">
              <a:lnSpc>
                <a:spcPct val="150000"/>
              </a:lnSpc>
              <a:buFont typeface="Arial" pitchFamily="34" charset="0"/>
              <a:buChar char="•"/>
            </a:pPr>
            <a:r>
              <a:rPr lang="en-CA" sz="1600" dirty="0"/>
              <a:t>    too scratchy</a:t>
            </a:r>
          </a:p>
          <a:p>
            <a:pPr lvl="1">
              <a:lnSpc>
                <a:spcPct val="150000"/>
              </a:lnSpc>
              <a:buFont typeface="Arial" pitchFamily="34" charset="0"/>
              <a:buChar char="•"/>
            </a:pPr>
            <a:r>
              <a:rPr lang="en-CA" sz="1600" dirty="0"/>
              <a:t>    too tight</a:t>
            </a:r>
          </a:p>
          <a:p>
            <a:pPr lvl="1">
              <a:lnSpc>
                <a:spcPct val="150000"/>
              </a:lnSpc>
              <a:buFont typeface="Arial" pitchFamily="34" charset="0"/>
              <a:buChar char="•"/>
            </a:pPr>
            <a:r>
              <a:rPr lang="en-CA" sz="1600" dirty="0"/>
              <a:t>    too bright</a:t>
            </a:r>
          </a:p>
          <a:p>
            <a:pPr lvl="1">
              <a:lnSpc>
                <a:spcPct val="150000"/>
              </a:lnSpc>
              <a:buFont typeface="Arial" pitchFamily="34" charset="0"/>
              <a:buChar char="•"/>
            </a:pPr>
            <a:r>
              <a:rPr lang="en-CA" sz="1600" dirty="0"/>
              <a:t>    too off balance</a:t>
            </a:r>
          </a:p>
          <a:p>
            <a:pPr lvl="1">
              <a:lnSpc>
                <a:spcPct val="150000"/>
              </a:lnSpc>
              <a:buFont typeface="Arial" pitchFamily="34" charset="0"/>
              <a:buChar char="•"/>
            </a:pPr>
            <a:r>
              <a:rPr lang="en-CA" sz="1600" dirty="0"/>
              <a:t>    too confusing</a:t>
            </a:r>
          </a:p>
          <a:p>
            <a:pPr lvl="1">
              <a:lnSpc>
                <a:spcPct val="150000"/>
              </a:lnSpc>
              <a:buFont typeface="Arial" pitchFamily="34" charset="0"/>
              <a:buChar char="•"/>
            </a:pPr>
            <a:r>
              <a:rPr lang="en-CA" sz="1600" dirty="0"/>
              <a:t>    too chaotic</a:t>
            </a:r>
          </a:p>
        </p:txBody>
      </p:sp>
      <p:sp>
        <p:nvSpPr>
          <p:cNvPr id="16" name="TextBox 15"/>
          <p:cNvSpPr txBox="1"/>
          <p:nvPr/>
        </p:nvSpPr>
        <p:spPr>
          <a:xfrm>
            <a:off x="5095482" y="2995128"/>
            <a:ext cx="1296955" cy="2308324"/>
          </a:xfrm>
          <a:prstGeom prst="rect">
            <a:avLst/>
          </a:prstGeom>
          <a:noFill/>
        </p:spPr>
        <p:txBody>
          <a:bodyPr wrap="square" rtlCol="0">
            <a:spAutoFit/>
          </a:bodyPr>
          <a:lstStyle/>
          <a:p>
            <a:pPr algn="ctr"/>
            <a:r>
              <a:rPr lang="en-CA" b="1" dirty="0"/>
              <a:t>A</a:t>
            </a:r>
          </a:p>
          <a:p>
            <a:pPr algn="ctr"/>
            <a:r>
              <a:rPr lang="en-CA" b="1" dirty="0"/>
              <a:t>N</a:t>
            </a:r>
          </a:p>
          <a:p>
            <a:pPr algn="ctr"/>
            <a:r>
              <a:rPr lang="en-CA" b="1" dirty="0"/>
              <a:t>X</a:t>
            </a:r>
          </a:p>
          <a:p>
            <a:pPr algn="ctr"/>
            <a:r>
              <a:rPr lang="en-CA" b="1" dirty="0"/>
              <a:t>I</a:t>
            </a:r>
          </a:p>
          <a:p>
            <a:pPr algn="ctr"/>
            <a:r>
              <a:rPr lang="en-CA" b="1" dirty="0"/>
              <a:t>E</a:t>
            </a:r>
          </a:p>
          <a:p>
            <a:pPr algn="ctr"/>
            <a:r>
              <a:rPr lang="en-CA" b="1" dirty="0"/>
              <a:t>T</a:t>
            </a:r>
          </a:p>
          <a:p>
            <a:pPr algn="ctr"/>
            <a:r>
              <a:rPr lang="en-CA" b="1" dirty="0"/>
              <a:t>Y </a:t>
            </a:r>
          </a:p>
          <a:p>
            <a:pPr algn="ctr"/>
            <a:endParaRPr lang="en-CA" b="1" dirty="0"/>
          </a:p>
        </p:txBody>
      </p:sp>
      <p:sp>
        <p:nvSpPr>
          <p:cNvPr id="18" name="TextBox 17"/>
          <p:cNvSpPr txBox="1"/>
          <p:nvPr/>
        </p:nvSpPr>
        <p:spPr>
          <a:xfrm>
            <a:off x="3872204" y="3396343"/>
            <a:ext cx="587828" cy="1200329"/>
          </a:xfrm>
          <a:prstGeom prst="rect">
            <a:avLst/>
          </a:prstGeom>
          <a:noFill/>
        </p:spPr>
        <p:txBody>
          <a:bodyPr wrap="square" rtlCol="0">
            <a:spAutoFit/>
          </a:bodyPr>
          <a:lstStyle/>
          <a:p>
            <a:r>
              <a:rPr lang="en-CA" sz="7200" dirty="0"/>
              <a:t>=</a:t>
            </a:r>
          </a:p>
        </p:txBody>
      </p:sp>
      <p:sp>
        <p:nvSpPr>
          <p:cNvPr id="19" name="TextBox 18"/>
          <p:cNvSpPr txBox="1"/>
          <p:nvPr/>
        </p:nvSpPr>
        <p:spPr>
          <a:xfrm>
            <a:off x="6876661" y="3396343"/>
            <a:ext cx="587828" cy="1200329"/>
          </a:xfrm>
          <a:prstGeom prst="rect">
            <a:avLst/>
          </a:prstGeom>
          <a:noFill/>
        </p:spPr>
        <p:txBody>
          <a:bodyPr wrap="square" rtlCol="0">
            <a:spAutoFit/>
          </a:bodyPr>
          <a:lstStyle/>
          <a:p>
            <a:r>
              <a:rPr lang="en-CA" sz="7200" dirty="0"/>
              <a:t>=</a:t>
            </a:r>
          </a:p>
        </p:txBody>
      </p:sp>
      <p:sp>
        <p:nvSpPr>
          <p:cNvPr id="20" name="TextBox 19"/>
          <p:cNvSpPr txBox="1"/>
          <p:nvPr/>
        </p:nvSpPr>
        <p:spPr>
          <a:xfrm>
            <a:off x="7725745" y="2304655"/>
            <a:ext cx="2509935" cy="2492990"/>
          </a:xfrm>
          <a:prstGeom prst="rect">
            <a:avLst/>
          </a:prstGeom>
          <a:noFill/>
        </p:spPr>
        <p:txBody>
          <a:bodyPr wrap="square" rtlCol="0">
            <a:spAutoFit/>
          </a:bodyPr>
          <a:lstStyle/>
          <a:p>
            <a:pPr algn="ctr"/>
            <a:r>
              <a:rPr lang="en-CA" b="1" dirty="0">
                <a:solidFill>
                  <a:schemeClr val="bg1"/>
                </a:solidFill>
              </a:rPr>
              <a:t>Agitation, Anger and/or Aggression</a:t>
            </a:r>
            <a:endParaRPr lang="en-CA" dirty="0">
              <a:solidFill>
                <a:schemeClr val="bg1"/>
              </a:solidFill>
            </a:endParaRPr>
          </a:p>
          <a:p>
            <a:pPr>
              <a:lnSpc>
                <a:spcPct val="150000"/>
              </a:lnSpc>
            </a:pPr>
            <a:endParaRPr lang="en-CA" sz="1600" dirty="0">
              <a:solidFill>
                <a:schemeClr val="bg1"/>
              </a:solidFill>
            </a:endParaRPr>
          </a:p>
          <a:p>
            <a:r>
              <a:rPr lang="en-CA" sz="1600" dirty="0">
                <a:solidFill>
                  <a:schemeClr val="bg1"/>
                </a:solidFill>
              </a:rPr>
              <a:t>e.g.</a:t>
            </a:r>
          </a:p>
          <a:p>
            <a:pPr marL="285750" lvl="0" indent="-285750">
              <a:buFont typeface="Arial" panose="020B0604020202020204" pitchFamily="34" charset="0"/>
              <a:buChar char="•"/>
            </a:pPr>
            <a:r>
              <a:rPr lang="en-CA" sz="1600" dirty="0">
                <a:solidFill>
                  <a:schemeClr val="bg1"/>
                </a:solidFill>
              </a:rPr>
              <a:t>Repetitive expressions of behaviour</a:t>
            </a:r>
          </a:p>
          <a:p>
            <a:pPr marL="285750" lvl="0" indent="-285750">
              <a:buFont typeface="Arial" panose="020B0604020202020204" pitchFamily="34" charset="0"/>
              <a:buChar char="•"/>
            </a:pPr>
            <a:r>
              <a:rPr lang="en-CA" sz="1600" dirty="0">
                <a:solidFill>
                  <a:schemeClr val="bg1"/>
                </a:solidFill>
              </a:rPr>
              <a:t>challenging expressions of behaviour</a:t>
            </a:r>
          </a:p>
          <a:p>
            <a:pPr marL="285750" indent="-285750">
              <a:buFont typeface="Arial" panose="020B0604020202020204" pitchFamily="34" charset="0"/>
              <a:buChar char="•"/>
            </a:pPr>
            <a:r>
              <a:rPr lang="en-CA" sz="1600" dirty="0">
                <a:solidFill>
                  <a:schemeClr val="bg1"/>
                </a:solidFill>
              </a:rPr>
              <a:t>Injury to self or others</a:t>
            </a: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10253" y="5211492"/>
            <a:ext cx="1500872" cy="1116155"/>
          </a:xfrm>
          <a:prstGeom prst="rect">
            <a:avLst/>
          </a:prstGeom>
        </p:spPr>
      </p:pic>
      <p:sp>
        <p:nvSpPr>
          <p:cNvPr id="21" name="Slide Number Placeholder 20"/>
          <p:cNvSpPr>
            <a:spLocks noGrp="1"/>
          </p:cNvSpPr>
          <p:nvPr>
            <p:ph type="sldNum" sz="quarter" idx="12"/>
          </p:nvPr>
        </p:nvSpPr>
        <p:spPr/>
        <p:txBody>
          <a:bodyPr/>
          <a:lstStyle/>
          <a:p>
            <a:fld id="{5B813401-6721-4377-B494-6B7F69AD44BE}" type="slidenum">
              <a:rPr lang="en-CA" sz="1600" smtClean="0"/>
              <a:pPr/>
              <a:t>40</a:t>
            </a:fld>
            <a:endParaRPr lang="en-CA" sz="1600" dirty="0"/>
          </a:p>
        </p:txBody>
      </p:sp>
    </p:spTree>
    <p:extLst>
      <p:ext uri="{BB962C8B-B14F-4D97-AF65-F5344CB8AC3E}">
        <p14:creationId xmlns:p14="http://schemas.microsoft.com/office/powerpoint/2010/main" val="61838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0F17E44-0C89-455A-903C-F328692CA67C}"/>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745" y="1826978"/>
            <a:ext cx="2798071" cy="4325333"/>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121" y="1806700"/>
            <a:ext cx="2219965" cy="4345611"/>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376" y="1784601"/>
            <a:ext cx="2811189" cy="4345611"/>
          </a:xfrm>
          <a:prstGeom prst="rect">
            <a:avLst/>
          </a:prstGeom>
        </p:spPr>
      </p:pic>
      <p:sp>
        <p:nvSpPr>
          <p:cNvPr id="2" name="TextBox 1"/>
          <p:cNvSpPr txBox="1"/>
          <p:nvPr/>
        </p:nvSpPr>
        <p:spPr>
          <a:xfrm>
            <a:off x="334347" y="712913"/>
            <a:ext cx="11523306" cy="1015663"/>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Hypoactive Senses Lead to Challenging </a:t>
            </a:r>
          </a:p>
          <a:p>
            <a:pPr algn="ctr"/>
            <a:r>
              <a:rPr lang="en-CA" sz="3000" b="1" dirty="0">
                <a:solidFill>
                  <a:srgbClr val="9A4E15"/>
                </a:solidFill>
                <a:latin typeface="Arial Black" panose="020B0A04020102020204" pitchFamily="34" charset="0"/>
              </a:rPr>
              <a:t>Expressions of Behaviour</a:t>
            </a:r>
            <a:endParaRPr lang="en-CA" sz="3000" dirty="0">
              <a:solidFill>
                <a:srgbClr val="9A4E15"/>
              </a:solidFill>
              <a:latin typeface="Arial Black" panose="020B0A04020102020204" pitchFamily="34" charset="0"/>
            </a:endParaRPr>
          </a:p>
        </p:txBody>
      </p:sp>
      <p:sp>
        <p:nvSpPr>
          <p:cNvPr id="10" name="TextBox 9"/>
          <p:cNvSpPr txBox="1"/>
          <p:nvPr/>
        </p:nvSpPr>
        <p:spPr>
          <a:xfrm>
            <a:off x="1175660" y="2090057"/>
            <a:ext cx="2397967" cy="4062651"/>
          </a:xfrm>
          <a:prstGeom prst="rect">
            <a:avLst/>
          </a:prstGeom>
          <a:noFill/>
        </p:spPr>
        <p:txBody>
          <a:bodyPr wrap="square" rtlCol="0">
            <a:spAutoFit/>
          </a:bodyPr>
          <a:lstStyle/>
          <a:p>
            <a:pPr algn="ctr"/>
            <a:r>
              <a:rPr lang="en-CA" b="1" dirty="0"/>
              <a:t>Hypoactive Senses</a:t>
            </a:r>
          </a:p>
          <a:p>
            <a:pPr algn="ctr"/>
            <a:r>
              <a:rPr lang="en-CA" sz="1600" dirty="0"/>
              <a:t>means that</a:t>
            </a:r>
          </a:p>
          <a:p>
            <a:pPr algn="ctr"/>
            <a:r>
              <a:rPr lang="en-CA" sz="1600" dirty="0"/>
              <a:t>people, objects and places</a:t>
            </a:r>
          </a:p>
          <a:p>
            <a:pPr algn="ctr"/>
            <a:r>
              <a:rPr lang="en-CA" sz="1600" dirty="0"/>
              <a:t>can be:</a:t>
            </a:r>
          </a:p>
          <a:p>
            <a:pPr>
              <a:lnSpc>
                <a:spcPct val="150000"/>
              </a:lnSpc>
            </a:pPr>
            <a:r>
              <a:rPr lang="en-CA" sz="1600" dirty="0"/>
              <a:t>e.g.	</a:t>
            </a:r>
          </a:p>
          <a:p>
            <a:pPr lvl="1">
              <a:lnSpc>
                <a:spcPct val="150000"/>
              </a:lnSpc>
              <a:buFont typeface="Arial" pitchFamily="34" charset="0"/>
              <a:buChar char="•"/>
            </a:pPr>
            <a:r>
              <a:rPr lang="en-CA" sz="1600" dirty="0"/>
              <a:t>    too quiet</a:t>
            </a:r>
          </a:p>
          <a:p>
            <a:pPr lvl="1">
              <a:lnSpc>
                <a:spcPct val="150000"/>
              </a:lnSpc>
              <a:buFont typeface="Arial" pitchFamily="34" charset="0"/>
              <a:buChar char="•"/>
            </a:pPr>
            <a:r>
              <a:rPr lang="en-CA" sz="1600" dirty="0"/>
              <a:t>    too slow</a:t>
            </a:r>
          </a:p>
          <a:p>
            <a:pPr lvl="1">
              <a:lnSpc>
                <a:spcPct val="150000"/>
              </a:lnSpc>
              <a:buFont typeface="Arial" pitchFamily="34" charset="0"/>
              <a:buChar char="•"/>
            </a:pPr>
            <a:r>
              <a:rPr lang="en-CA" sz="1600" dirty="0"/>
              <a:t>    too dark</a:t>
            </a:r>
          </a:p>
          <a:p>
            <a:pPr lvl="1">
              <a:lnSpc>
                <a:spcPct val="150000"/>
              </a:lnSpc>
              <a:buFont typeface="Arial" pitchFamily="34" charset="0"/>
              <a:buChar char="•"/>
            </a:pPr>
            <a:r>
              <a:rPr lang="en-CA" sz="1600" dirty="0"/>
              <a:t>    too loose</a:t>
            </a:r>
          </a:p>
          <a:p>
            <a:pPr lvl="1">
              <a:lnSpc>
                <a:spcPct val="150000"/>
              </a:lnSpc>
              <a:buFont typeface="Arial" pitchFamily="34" charset="0"/>
              <a:buChar char="•"/>
            </a:pPr>
            <a:r>
              <a:rPr lang="en-CA" sz="1600" dirty="0"/>
              <a:t>    too tickly</a:t>
            </a:r>
          </a:p>
          <a:p>
            <a:pPr lvl="1">
              <a:lnSpc>
                <a:spcPct val="150000"/>
              </a:lnSpc>
              <a:buFont typeface="Arial" pitchFamily="34" charset="0"/>
              <a:buChar char="•"/>
            </a:pPr>
            <a:r>
              <a:rPr lang="en-CA" sz="1600" dirty="0"/>
              <a:t>   too confusing</a:t>
            </a:r>
          </a:p>
          <a:p>
            <a:pPr lvl="1">
              <a:lnSpc>
                <a:spcPct val="150000"/>
              </a:lnSpc>
              <a:buFont typeface="Arial" pitchFamily="34" charset="0"/>
              <a:buChar char="•"/>
            </a:pPr>
            <a:r>
              <a:rPr lang="en-CA" sz="1600" dirty="0"/>
              <a:t>   too chaotic  </a:t>
            </a:r>
          </a:p>
        </p:txBody>
      </p:sp>
      <p:sp>
        <p:nvSpPr>
          <p:cNvPr id="11" name="TextBox 10"/>
          <p:cNvSpPr txBox="1"/>
          <p:nvPr/>
        </p:nvSpPr>
        <p:spPr>
          <a:xfrm>
            <a:off x="5047857" y="2995128"/>
            <a:ext cx="1296955" cy="2308324"/>
          </a:xfrm>
          <a:prstGeom prst="rect">
            <a:avLst/>
          </a:prstGeom>
          <a:noFill/>
        </p:spPr>
        <p:txBody>
          <a:bodyPr wrap="square" rtlCol="0">
            <a:spAutoFit/>
          </a:bodyPr>
          <a:lstStyle/>
          <a:p>
            <a:pPr algn="ctr"/>
            <a:r>
              <a:rPr lang="en-CA" b="1" dirty="0"/>
              <a:t>A</a:t>
            </a:r>
          </a:p>
          <a:p>
            <a:pPr algn="ctr"/>
            <a:r>
              <a:rPr lang="en-CA" b="1" dirty="0"/>
              <a:t>N</a:t>
            </a:r>
          </a:p>
          <a:p>
            <a:pPr algn="ctr"/>
            <a:r>
              <a:rPr lang="en-CA" b="1" dirty="0"/>
              <a:t>X</a:t>
            </a:r>
          </a:p>
          <a:p>
            <a:pPr algn="ctr"/>
            <a:r>
              <a:rPr lang="en-CA" b="1" dirty="0"/>
              <a:t>I</a:t>
            </a:r>
          </a:p>
          <a:p>
            <a:pPr algn="ctr"/>
            <a:r>
              <a:rPr lang="en-CA" b="1" dirty="0"/>
              <a:t>E</a:t>
            </a:r>
          </a:p>
          <a:p>
            <a:pPr algn="ctr"/>
            <a:r>
              <a:rPr lang="en-CA" b="1" dirty="0"/>
              <a:t>T</a:t>
            </a:r>
          </a:p>
          <a:p>
            <a:pPr algn="ctr"/>
            <a:r>
              <a:rPr lang="en-CA" b="1" dirty="0"/>
              <a:t>Y </a:t>
            </a:r>
          </a:p>
          <a:p>
            <a:pPr algn="ctr"/>
            <a:endParaRPr lang="en-CA" b="1" dirty="0"/>
          </a:p>
        </p:txBody>
      </p:sp>
      <p:sp>
        <p:nvSpPr>
          <p:cNvPr id="13" name="TextBox 12"/>
          <p:cNvSpPr txBox="1"/>
          <p:nvPr/>
        </p:nvSpPr>
        <p:spPr>
          <a:xfrm>
            <a:off x="3872204" y="3396343"/>
            <a:ext cx="587828" cy="1200329"/>
          </a:xfrm>
          <a:prstGeom prst="rect">
            <a:avLst/>
          </a:prstGeom>
          <a:noFill/>
        </p:spPr>
        <p:txBody>
          <a:bodyPr wrap="square" rtlCol="0">
            <a:spAutoFit/>
          </a:bodyPr>
          <a:lstStyle/>
          <a:p>
            <a:r>
              <a:rPr lang="en-CA" sz="7200" dirty="0"/>
              <a:t>=</a:t>
            </a:r>
          </a:p>
        </p:txBody>
      </p:sp>
      <p:sp>
        <p:nvSpPr>
          <p:cNvPr id="14" name="TextBox 13"/>
          <p:cNvSpPr txBox="1"/>
          <p:nvPr/>
        </p:nvSpPr>
        <p:spPr>
          <a:xfrm>
            <a:off x="6876661" y="3396343"/>
            <a:ext cx="587828" cy="1200329"/>
          </a:xfrm>
          <a:prstGeom prst="rect">
            <a:avLst/>
          </a:prstGeom>
          <a:noFill/>
        </p:spPr>
        <p:txBody>
          <a:bodyPr wrap="square" rtlCol="0">
            <a:spAutoFit/>
          </a:bodyPr>
          <a:lstStyle/>
          <a:p>
            <a:r>
              <a:rPr lang="en-CA" sz="7200" dirty="0"/>
              <a:t>=</a:t>
            </a:r>
          </a:p>
        </p:txBody>
      </p:sp>
      <p:sp>
        <p:nvSpPr>
          <p:cNvPr id="15" name="TextBox 14"/>
          <p:cNvSpPr txBox="1"/>
          <p:nvPr/>
        </p:nvSpPr>
        <p:spPr>
          <a:xfrm>
            <a:off x="7716218" y="1848238"/>
            <a:ext cx="2509935" cy="4332212"/>
          </a:xfrm>
          <a:prstGeom prst="rect">
            <a:avLst/>
          </a:prstGeom>
          <a:noFill/>
        </p:spPr>
        <p:txBody>
          <a:bodyPr wrap="square" rtlCol="0">
            <a:spAutoFit/>
          </a:bodyPr>
          <a:lstStyle/>
          <a:p>
            <a:pPr algn="ctr"/>
            <a:endParaRPr lang="en-CA" b="1" dirty="0">
              <a:solidFill>
                <a:schemeClr val="bg1"/>
              </a:solidFill>
            </a:endParaRPr>
          </a:p>
          <a:p>
            <a:pPr algn="ctr"/>
            <a:r>
              <a:rPr lang="en-CA" b="1" dirty="0">
                <a:solidFill>
                  <a:schemeClr val="bg1"/>
                </a:solidFill>
              </a:rPr>
              <a:t>Agitation, Anger and/or Aggression</a:t>
            </a:r>
            <a:endParaRPr lang="en-CA" dirty="0">
              <a:solidFill>
                <a:schemeClr val="bg1"/>
              </a:solidFill>
            </a:endParaRPr>
          </a:p>
          <a:p>
            <a:pPr>
              <a:lnSpc>
                <a:spcPct val="150000"/>
              </a:lnSpc>
            </a:pPr>
            <a:r>
              <a:rPr lang="en-CA" sz="1600" dirty="0">
                <a:solidFill>
                  <a:schemeClr val="bg1"/>
                </a:solidFill>
              </a:rPr>
              <a:t>e.g.</a:t>
            </a:r>
          </a:p>
          <a:p>
            <a:pPr marL="285750" lvl="0" indent="-285750">
              <a:buFont typeface="Arial" panose="020B0604020202020204" pitchFamily="34" charset="0"/>
              <a:buChar char="•"/>
            </a:pPr>
            <a:r>
              <a:rPr lang="en-CA" sz="1600" dirty="0">
                <a:solidFill>
                  <a:schemeClr val="bg1"/>
                </a:solidFill>
              </a:rPr>
              <a:t>low energy</a:t>
            </a:r>
          </a:p>
          <a:p>
            <a:pPr marL="285750" lvl="0" indent="-285750">
              <a:buFont typeface="Arial" panose="020B0604020202020204" pitchFamily="34" charset="0"/>
              <a:buChar char="•"/>
            </a:pPr>
            <a:r>
              <a:rPr lang="en-CA" sz="1600" dirty="0">
                <a:solidFill>
                  <a:schemeClr val="bg1"/>
                </a:solidFill>
              </a:rPr>
              <a:t>low motivation</a:t>
            </a:r>
          </a:p>
          <a:p>
            <a:pPr marL="285750" lvl="0" indent="-285750">
              <a:buFont typeface="Arial" panose="020B0604020202020204" pitchFamily="34" charset="0"/>
              <a:buChar char="•"/>
            </a:pPr>
            <a:r>
              <a:rPr lang="en-CA" sz="1600" dirty="0">
                <a:solidFill>
                  <a:schemeClr val="bg1"/>
                </a:solidFill>
              </a:rPr>
              <a:t>quiet/withdrawn</a:t>
            </a:r>
          </a:p>
          <a:p>
            <a:pPr marL="285750" lvl="0" indent="-285750">
              <a:lnSpc>
                <a:spcPct val="150000"/>
              </a:lnSpc>
            </a:pPr>
            <a:endParaRPr lang="en-CA" sz="1600" i="1" dirty="0">
              <a:solidFill>
                <a:schemeClr val="bg1"/>
              </a:solidFill>
            </a:endParaRPr>
          </a:p>
          <a:p>
            <a:pPr marL="285750" lvl="0" indent="-285750">
              <a:lnSpc>
                <a:spcPct val="150000"/>
              </a:lnSpc>
            </a:pPr>
            <a:r>
              <a:rPr lang="en-CA" sz="1600" i="1" dirty="0">
                <a:solidFill>
                  <a:schemeClr val="bg1"/>
                </a:solidFill>
              </a:rPr>
              <a:t>Eventually </a:t>
            </a:r>
            <a:r>
              <a:rPr lang="en-CA" sz="1600" dirty="0">
                <a:solidFill>
                  <a:schemeClr val="bg1"/>
                </a:solidFill>
              </a:rPr>
              <a:t>-  </a:t>
            </a:r>
          </a:p>
          <a:p>
            <a:pPr marL="285750" lvl="0" indent="-285750">
              <a:buFont typeface="Arial" panose="020B0604020202020204" pitchFamily="34" charset="0"/>
              <a:buChar char="•"/>
            </a:pPr>
            <a:r>
              <a:rPr lang="en-CA" sz="1600" dirty="0">
                <a:solidFill>
                  <a:schemeClr val="bg1"/>
                </a:solidFill>
              </a:rPr>
              <a:t>repetitive expressions of behaviour</a:t>
            </a:r>
          </a:p>
          <a:p>
            <a:pPr marL="285750" lvl="0" indent="-285750">
              <a:buFont typeface="Arial" panose="020B0604020202020204" pitchFamily="34" charset="0"/>
              <a:buChar char="•"/>
            </a:pPr>
            <a:r>
              <a:rPr lang="en-CA" sz="1600" dirty="0">
                <a:solidFill>
                  <a:schemeClr val="bg1"/>
                </a:solidFill>
              </a:rPr>
              <a:t>challenging expressions of behaviour</a:t>
            </a:r>
          </a:p>
          <a:p>
            <a:pPr marL="285750" lvl="0" indent="-285750">
              <a:buFont typeface="Arial" panose="020B0604020202020204" pitchFamily="34" charset="0"/>
              <a:buChar char="•"/>
            </a:pPr>
            <a:r>
              <a:rPr lang="en-CA" sz="1600" dirty="0">
                <a:solidFill>
                  <a:schemeClr val="bg1"/>
                </a:solidFill>
              </a:rPr>
              <a:t>Injury to self or others</a:t>
            </a:r>
          </a:p>
          <a:p>
            <a:pPr marL="285750" lvl="0" indent="-285750">
              <a:lnSpc>
                <a:spcPct val="150000"/>
              </a:lnSpc>
              <a:buFont typeface="Arial" panose="020B0604020202020204" pitchFamily="34" charset="0"/>
              <a:buChar char="•"/>
            </a:pPr>
            <a:endParaRPr lang="en-CA" sz="1600" dirty="0">
              <a:solidFill>
                <a:schemeClr val="bg1"/>
              </a:solidFill>
            </a:endParaRPr>
          </a:p>
        </p:txBody>
      </p:sp>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22129" y="5247118"/>
            <a:ext cx="1500872" cy="1116155"/>
          </a:xfrm>
          <a:prstGeom prst="rect">
            <a:avLst/>
          </a:prstGeom>
        </p:spPr>
      </p:pic>
      <p:sp>
        <p:nvSpPr>
          <p:cNvPr id="17" name="Slide Number Placeholder 16"/>
          <p:cNvSpPr>
            <a:spLocks noGrp="1"/>
          </p:cNvSpPr>
          <p:nvPr>
            <p:ph type="sldNum" sz="quarter" idx="12"/>
          </p:nvPr>
        </p:nvSpPr>
        <p:spPr/>
        <p:txBody>
          <a:bodyPr/>
          <a:lstStyle/>
          <a:p>
            <a:fld id="{5B813401-6721-4377-B494-6B7F69AD44BE}" type="slidenum">
              <a:rPr lang="en-CA" sz="1600" smtClean="0"/>
              <a:pPr/>
              <a:t>41</a:t>
            </a:fld>
            <a:endParaRPr lang="en-CA" sz="1600" dirty="0"/>
          </a:p>
        </p:txBody>
      </p:sp>
    </p:spTree>
    <p:extLst>
      <p:ext uri="{BB962C8B-B14F-4D97-AF65-F5344CB8AC3E}">
        <p14:creationId xmlns:p14="http://schemas.microsoft.com/office/powerpoint/2010/main" val="176180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4" name="TextBox 3"/>
          <p:cNvSpPr txBox="1"/>
          <p:nvPr/>
        </p:nvSpPr>
        <p:spPr>
          <a:xfrm>
            <a:off x="425669" y="1308538"/>
            <a:ext cx="11351171" cy="3354765"/>
          </a:xfrm>
          <a:prstGeom prst="rect">
            <a:avLst/>
          </a:prstGeom>
          <a:noFill/>
        </p:spPr>
        <p:txBody>
          <a:bodyPr wrap="square" rtlCol="0">
            <a:spAutoFit/>
          </a:bodyPr>
          <a:lstStyle/>
          <a:p>
            <a:r>
              <a:rPr lang="en-CA" sz="4400" b="1" i="1" dirty="0">
                <a:solidFill>
                  <a:schemeClr val="accent2">
                    <a:lumMod val="75000"/>
                  </a:schemeClr>
                </a:solidFill>
              </a:rPr>
              <a:t>Balanced Gastrointestinal (GI) </a:t>
            </a:r>
            <a:r>
              <a:rPr lang="en-CA" sz="3200" b="1" dirty="0"/>
              <a:t>is required for…. </a:t>
            </a:r>
          </a:p>
          <a:p>
            <a:endParaRPr lang="en-CA" sz="4000" b="1" dirty="0">
              <a:solidFill>
                <a:srgbClr val="9A4E15"/>
              </a:solidFill>
            </a:endParaRPr>
          </a:p>
          <a:p>
            <a:r>
              <a:rPr lang="en-CA" sz="4400" b="1" i="1" dirty="0">
                <a:solidFill>
                  <a:schemeClr val="accent2">
                    <a:lumMod val="75000"/>
                  </a:schemeClr>
                </a:solidFill>
              </a:rPr>
              <a:t>Balanced Neurotransmitters </a:t>
            </a:r>
            <a:r>
              <a:rPr lang="en-CA" sz="3200" b="1" dirty="0"/>
              <a:t>which are required for….   </a:t>
            </a:r>
          </a:p>
          <a:p>
            <a:endParaRPr lang="en-CA" sz="4000" b="1" dirty="0">
              <a:solidFill>
                <a:srgbClr val="9A4E15"/>
              </a:solidFill>
            </a:endParaRPr>
          </a:p>
          <a:p>
            <a:r>
              <a:rPr lang="en-CA" sz="4400" b="1" i="1" dirty="0">
                <a:solidFill>
                  <a:schemeClr val="accent2">
                    <a:lumMod val="75000"/>
                  </a:schemeClr>
                </a:solidFill>
              </a:rPr>
              <a:t>Balanced Sensory Integration &amp; Processing</a:t>
            </a:r>
            <a:r>
              <a:rPr lang="en-CA" sz="4000" b="1" dirty="0">
                <a:solidFill>
                  <a:srgbClr val="9A4E15"/>
                </a:solidFill>
              </a:rPr>
              <a:t>	  </a:t>
            </a:r>
            <a:r>
              <a:rPr lang="en-CA" sz="3200" dirty="0">
                <a:solidFill>
                  <a:srgbClr val="9A4E15"/>
                </a:solidFill>
              </a:rPr>
              <a:t> </a:t>
            </a:r>
            <a:endParaRPr lang="en-US" sz="32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29665"/>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42</a:t>
            </a:fld>
            <a:endParaRPr lang="en-CA" sz="1600" dirty="0">
              <a:solidFill>
                <a:prstClr val="black">
                  <a:tint val="75000"/>
                </a:prstClr>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F716DF6-AB30-4C0C-8AA8-AA7954448A14}"/>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8" name="Picture 7"/>
          <p:cNvPicPr/>
          <p:nvPr/>
        </p:nvPicPr>
        <p:blipFill rotWithShape="1">
          <a:blip r:embed="rId3"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0" name="Text Box 215070"/>
          <p:cNvSpPr txBox="1">
            <a:spLocks/>
          </p:cNvSpPr>
          <p:nvPr/>
        </p:nvSpPr>
        <p:spPr>
          <a:xfrm>
            <a:off x="6730410" y="489098"/>
            <a:ext cx="5007934" cy="8718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CA" b="1" dirty="0">
                <a:solidFill>
                  <a:schemeClr val="bg1"/>
                </a:solidFill>
              </a:rPr>
              <a:t>   Environmental – supporter’s accommodations,          </a:t>
            </a:r>
          </a:p>
          <a:p>
            <a:r>
              <a:rPr lang="en-CA" b="1" dirty="0">
                <a:solidFill>
                  <a:schemeClr val="bg1"/>
                </a:solidFill>
              </a:rPr>
              <a:t>   behavioural learning, social interactions and   </a:t>
            </a:r>
          </a:p>
          <a:p>
            <a:r>
              <a:rPr lang="en-CA" b="1" dirty="0">
                <a:solidFill>
                  <a:schemeClr val="bg1"/>
                </a:solidFill>
              </a:rPr>
              <a:t>   contributing to others’ well-being</a:t>
            </a:r>
            <a:endParaRPr lang="en-CA" dirty="0">
              <a:solidFill>
                <a:schemeClr val="bg1"/>
              </a:solidFill>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18" name="Text Box 13"/>
          <p:cNvSpPr txBox="1"/>
          <p:nvPr/>
        </p:nvSpPr>
        <p:spPr>
          <a:xfrm>
            <a:off x="676822" y="1527136"/>
            <a:ext cx="4699004" cy="1258421"/>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07000"/>
              </a:lnSpc>
              <a:spcAft>
                <a:spcPts val="800"/>
              </a:spcAft>
            </a:pPr>
            <a:r>
              <a:rPr lang="en-US" sz="2400" b="1" dirty="0">
                <a:solidFill>
                  <a:srgbClr val="797805"/>
                </a:solidFill>
                <a:effectLst/>
                <a:latin typeface="Arial Black"/>
                <a:ea typeface="Calibri"/>
                <a:cs typeface="Calibri"/>
              </a:rPr>
              <a:t>Toward A More Complete Understanding</a:t>
            </a:r>
            <a:br>
              <a:rPr lang="en-US" sz="2400" b="1" dirty="0">
                <a:effectLst/>
                <a:latin typeface="Univers 47 CondensedLight"/>
                <a:ea typeface="Calibri"/>
                <a:cs typeface="Calibri"/>
              </a:rPr>
            </a:br>
            <a:r>
              <a:rPr lang="en-US" sz="2400" b="1" dirty="0">
                <a:solidFill>
                  <a:srgbClr val="9A4E15"/>
                </a:solidFill>
                <a:effectLst/>
                <a:latin typeface="Univers 47 CondensedLight"/>
                <a:ea typeface="Calibri"/>
                <a:cs typeface="Calibri"/>
              </a:rPr>
              <a:t>of the Hierarchy of Unmet Needs</a:t>
            </a:r>
            <a:endParaRPr lang="en-CA" sz="24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600" smtClean="0">
                <a:solidFill>
                  <a:prstClr val="black">
                    <a:tint val="75000"/>
                  </a:prstClr>
                </a:solidFill>
              </a:rPr>
              <a:pPr/>
              <a:t>43</a:t>
            </a:fld>
            <a:endParaRPr lang="en-CA" sz="16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etc. </a:t>
            </a: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32697" y="4230327"/>
            <a:ext cx="3455582" cy="646331"/>
          </a:xfrm>
          <a:prstGeom prst="rect">
            <a:avLst/>
          </a:prstGeom>
          <a:noFill/>
        </p:spPr>
        <p:txBody>
          <a:bodyPr wrap="square" rtlCol="0">
            <a:spAutoFit/>
          </a:bodyPr>
          <a:lstStyle/>
          <a:p>
            <a:r>
              <a:rPr lang="en-US" sz="1200" b="1" dirty="0">
                <a:solidFill>
                  <a:schemeClr val="bg1"/>
                </a:solidFill>
              </a:rPr>
              <a:t>• mental  and neurological health and </a:t>
            </a:r>
            <a:br>
              <a:rPr lang="en-US" sz="1200" b="1" dirty="0">
                <a:solidFill>
                  <a:schemeClr val="bg1"/>
                </a:solidFill>
              </a:rPr>
            </a:br>
            <a:r>
              <a:rPr lang="en-US" sz="1200" b="1" dirty="0">
                <a:solidFill>
                  <a:schemeClr val="bg1"/>
                </a:solidFill>
              </a:rPr>
              <a:t>   disorders’ treatment </a:t>
            </a:r>
            <a:br>
              <a:rPr lang="en-US" sz="1200" b="1" dirty="0">
                <a:solidFill>
                  <a:schemeClr val="bg1"/>
                </a:solidFill>
              </a:rPr>
            </a:br>
            <a:r>
              <a:rPr lang="en-US" sz="1200" b="1" dirty="0">
                <a:solidFill>
                  <a:schemeClr val="bg1"/>
                </a:solidFill>
              </a:rPr>
              <a:t>• trauma desensitization and triggers’ elimination</a:t>
            </a:r>
            <a:endParaRPr lang="en-CA" sz="1200" b="1" dirty="0">
              <a:solidFill>
                <a:schemeClr val="bg1"/>
              </a:solidFill>
            </a:endParaRPr>
          </a:p>
        </p:txBody>
      </p:sp>
      <p:sp>
        <p:nvSpPr>
          <p:cNvPr id="28" name="TextBox 27"/>
          <p:cNvSpPr txBox="1"/>
          <p:nvPr/>
        </p:nvSpPr>
        <p:spPr>
          <a:xfrm>
            <a:off x="9791701" y="4221129"/>
            <a:ext cx="2400300" cy="461665"/>
          </a:xfrm>
          <a:prstGeom prst="rect">
            <a:avLst/>
          </a:prstGeom>
          <a:noFill/>
        </p:spPr>
        <p:txBody>
          <a:bodyPr wrap="square" rtlCol="0">
            <a:spAutoFit/>
          </a:bodyPr>
          <a:lstStyle/>
          <a:p>
            <a:r>
              <a:rPr lang="en-US" sz="1200" b="1" dirty="0">
                <a:solidFill>
                  <a:schemeClr val="bg1"/>
                </a:solidFill>
              </a:rPr>
              <a:t>• </a:t>
            </a:r>
            <a:r>
              <a:rPr lang="en-CA" sz="1200" b="1" dirty="0">
                <a:solidFill>
                  <a:schemeClr val="bg1"/>
                </a:solidFill>
              </a:rPr>
              <a:t>psychological well-being</a:t>
            </a:r>
            <a:br>
              <a:rPr lang="en-US" sz="1200" b="1" dirty="0">
                <a:solidFill>
                  <a:schemeClr val="bg1"/>
                </a:solidFill>
              </a:rPr>
            </a:br>
            <a:r>
              <a:rPr lang="en-US" sz="1200" b="1" dirty="0">
                <a:solidFill>
                  <a:schemeClr val="bg1"/>
                </a:solidFill>
              </a:rPr>
              <a:t>• medication side effects</a:t>
            </a:r>
            <a:endParaRPr lang="en-CA" sz="12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549463" y="2412124"/>
            <a:ext cx="6642539"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from wireless radiation and electromagnetic fields (EMF)</a:t>
            </a:r>
            <a:endParaRPr lang="en-CA" dirty="0">
              <a:solidFill>
                <a:schemeClr val="bg1"/>
              </a:solidFill>
            </a:endParaRPr>
          </a:p>
          <a:p>
            <a:pPr>
              <a:lnSpc>
                <a:spcPct val="115000"/>
              </a:lnSpc>
              <a:spcAft>
                <a:spcPts val="1000"/>
              </a:spcAft>
            </a:pPr>
            <a:r>
              <a:rPr lang="en-US" sz="1200" dirty="0">
                <a:solidFill>
                  <a:schemeClr val="bg1"/>
                </a:solidFill>
                <a:effectLst/>
                <a:latin typeface="Times New Roman"/>
                <a:ea typeface="Calibri"/>
              </a:rPr>
              <a:t> </a:t>
            </a:r>
            <a:endParaRPr lang="en-CA" sz="1200" dirty="0">
              <a:solidFill>
                <a:schemeClr val="bg1"/>
              </a:solidFill>
              <a:effectLst/>
              <a:latin typeface="Times New Roman"/>
              <a:ea typeface="Calibri"/>
            </a:endParaRPr>
          </a:p>
        </p:txBody>
      </p:sp>
      <p:sp>
        <p:nvSpPr>
          <p:cNvPr id="31" name="Text Box 215069"/>
          <p:cNvSpPr txBox="1">
            <a:spLocks/>
          </p:cNvSpPr>
          <p:nvPr/>
        </p:nvSpPr>
        <p:spPr>
          <a:xfrm>
            <a:off x="6357348" y="1725092"/>
            <a:ext cx="4654843" cy="3357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Sensory integration and processing</a:t>
            </a:r>
            <a:endParaRPr lang="en-CA"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Tree>
    <p:extLst>
      <p:ext uri="{BB962C8B-B14F-4D97-AF65-F5344CB8AC3E}">
        <p14:creationId xmlns:p14="http://schemas.microsoft.com/office/powerpoint/2010/main" val="26320106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229844" y="959467"/>
            <a:ext cx="10018972" cy="6432530"/>
          </a:xfrm>
          <a:prstGeom prst="rect">
            <a:avLst/>
          </a:prstGeom>
          <a:noFill/>
        </p:spPr>
        <p:txBody>
          <a:bodyPr wrap="square" rtlCol="0">
            <a:spAutoFit/>
          </a:bodyPr>
          <a:lstStyle/>
          <a:p>
            <a:r>
              <a:rPr lang="en-CA" sz="2800" b="1" dirty="0"/>
              <a:t>Communications and Accommodations</a:t>
            </a:r>
          </a:p>
          <a:p>
            <a:pPr marL="914400" lvl="1" indent="-457200">
              <a:buFont typeface="Arial" panose="020B0604020202020204" pitchFamily="34" charset="0"/>
              <a:buChar char="•"/>
            </a:pPr>
            <a:r>
              <a:rPr lang="en-CA" sz="2800" dirty="0"/>
              <a:t>Validate not Vet</a:t>
            </a:r>
          </a:p>
          <a:p>
            <a:pPr marL="914400" lvl="1" indent="-457200">
              <a:buFont typeface="Arial" panose="020B0604020202020204" pitchFamily="34" charset="0"/>
              <a:buChar char="•"/>
            </a:pPr>
            <a:r>
              <a:rPr lang="en-CA" sz="2800" dirty="0"/>
              <a:t>Limited Choices</a:t>
            </a:r>
          </a:p>
          <a:p>
            <a:pPr marL="914400" lvl="1" indent="-457200">
              <a:buFont typeface="Arial" panose="020B0604020202020204" pitchFamily="34" charset="0"/>
              <a:buChar char="•"/>
            </a:pPr>
            <a:r>
              <a:rPr lang="en-CA" sz="2800" dirty="0"/>
              <a:t>Avoid ‘No’ </a:t>
            </a:r>
          </a:p>
          <a:p>
            <a:endParaRPr lang="en-CA" sz="1200" dirty="0"/>
          </a:p>
          <a:p>
            <a:r>
              <a:rPr lang="en-CA" sz="2800" b="1" dirty="0"/>
              <a:t>Behavioural Learning </a:t>
            </a:r>
          </a:p>
          <a:p>
            <a:pPr marL="914400" lvl="1" indent="-457200">
              <a:buFont typeface="Arial" panose="020B0604020202020204" pitchFamily="34" charset="0"/>
              <a:buChar char="•"/>
            </a:pPr>
            <a:r>
              <a:rPr lang="en-CA" sz="2800" dirty="0"/>
              <a:t>Applied Behavioural Analysis (ABA)</a:t>
            </a:r>
          </a:p>
          <a:p>
            <a:pPr marL="914400" lvl="1" indent="-457200">
              <a:buFont typeface="Arial" panose="020B0604020202020204" pitchFamily="34" charset="0"/>
              <a:buChar char="•"/>
            </a:pPr>
            <a:r>
              <a:rPr lang="en-CA" sz="2800" dirty="0"/>
              <a:t>Intensive Behavioural Interventions (IBI)</a:t>
            </a:r>
          </a:p>
          <a:p>
            <a:pPr marL="914400" lvl="1" indent="-457200">
              <a:buFont typeface="Arial" panose="020B0604020202020204" pitchFamily="34" charset="0"/>
              <a:buChar char="•"/>
            </a:pPr>
            <a:r>
              <a:rPr lang="en-CA" sz="2800" dirty="0"/>
              <a:t>Natural and Rational Consequences</a:t>
            </a:r>
            <a:endParaRPr lang="en-CA" sz="2800" b="1" dirty="0"/>
          </a:p>
          <a:p>
            <a:endParaRPr lang="en-CA" sz="1200" dirty="0"/>
          </a:p>
          <a:p>
            <a:r>
              <a:rPr lang="en-CA" sz="2800" b="1" dirty="0"/>
              <a:t>Social Interactions </a:t>
            </a:r>
          </a:p>
          <a:p>
            <a:pPr marL="914400" lvl="1" indent="-457200">
              <a:buFont typeface="Arial" panose="020B0604020202020204" pitchFamily="34" charset="0"/>
              <a:buChar char="•"/>
            </a:pPr>
            <a:r>
              <a:rPr lang="en-CA" sz="2800" dirty="0"/>
              <a:t>“Go slow in ways I know”</a:t>
            </a:r>
          </a:p>
          <a:p>
            <a:endParaRPr lang="en-CA" sz="1200" b="1" dirty="0"/>
          </a:p>
          <a:p>
            <a:r>
              <a:rPr lang="en-CA" sz="2800" b="1" dirty="0"/>
              <a:t>Contributing to Others’ Well-being </a:t>
            </a:r>
          </a:p>
          <a:p>
            <a:pPr marL="914400" lvl="1" indent="-457200">
              <a:buFont typeface="Arial" panose="020B0604020202020204" pitchFamily="34" charset="0"/>
              <a:buChar char="•"/>
            </a:pPr>
            <a:r>
              <a:rPr lang="en-CA" sz="2800" dirty="0"/>
              <a:t>Socially Valued Roles</a:t>
            </a:r>
            <a:r>
              <a:rPr lang="en-CA" sz="3200" dirty="0"/>
              <a:t>               </a:t>
            </a:r>
            <a:endParaRPr lang="en-CA" sz="3200" b="1" dirty="0">
              <a:solidFill>
                <a:srgbClr val="9A4E15"/>
              </a:solidFill>
            </a:endParaRPr>
          </a:p>
          <a:p>
            <a:endParaRPr lang="en-CA" sz="2400"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61562"/>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44</a:t>
            </a:fld>
            <a:endParaRPr lang="en-CA" sz="1600" dirty="0">
              <a:solidFill>
                <a:prstClr val="black">
                  <a:tint val="75000"/>
                </a:prstClr>
              </a:solidFill>
            </a:endParaRPr>
          </a:p>
        </p:txBody>
      </p:sp>
      <p:sp>
        <p:nvSpPr>
          <p:cNvPr id="6" name="Rectangle 5"/>
          <p:cNvSpPr/>
          <p:nvPr/>
        </p:nvSpPr>
        <p:spPr>
          <a:xfrm>
            <a:off x="1863429" y="181548"/>
            <a:ext cx="8569843" cy="646331"/>
          </a:xfrm>
          <a:prstGeom prst="rect">
            <a:avLst/>
          </a:prstGeom>
          <a:solidFill>
            <a:schemeClr val="accent2">
              <a:lumMod val="50000"/>
            </a:schemeClr>
          </a:solidFill>
          <a:scene3d>
            <a:camera prst="orthographicFront"/>
            <a:lightRig rig="threePt" dir="t"/>
          </a:scene3d>
          <a:sp3d>
            <a:bevelT/>
          </a:sp3d>
        </p:spPr>
        <p:txBody>
          <a:bodyPr wrap="square" lIns="91440" tIns="45720" rIns="91440" bIns="45720">
            <a:spAutoFit/>
          </a:bodyPr>
          <a:lstStyle/>
          <a:p>
            <a:pPr algn="ctr"/>
            <a:r>
              <a:rPr lang="en-CA" sz="3600" b="1" dirty="0">
                <a:solidFill>
                  <a:schemeClr val="bg1"/>
                </a:solidFill>
              </a:rPr>
              <a:t>Environmental Well-being  </a:t>
            </a:r>
          </a:p>
        </p:txBody>
      </p:sp>
    </p:spTree>
    <p:extLst>
      <p:ext uri="{BB962C8B-B14F-4D97-AF65-F5344CB8AC3E}">
        <p14:creationId xmlns:p14="http://schemas.microsoft.com/office/powerpoint/2010/main" val="71718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500" fill="hold"/>
                                        <p:tgtEl>
                                          <p:spTgt spid="2">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
                                            <p:txEl>
                                              <p:pRg st="7" end="7"/>
                                            </p:txEl>
                                          </p:spTgt>
                                        </p:tgtEl>
                                        <p:attrNameLst>
                                          <p:attrName>style.visibility</p:attrName>
                                        </p:attrNameLst>
                                      </p:cBhvr>
                                      <p:to>
                                        <p:strVal val="visible"/>
                                      </p:to>
                                    </p:set>
                                    <p:anim calcmode="lin" valueType="num">
                                      <p:cBhvr additive="base">
                                        <p:cTn id="43" dur="500" fill="hold"/>
                                        <p:tgtEl>
                                          <p:spTgt spid="2">
                                            <p:txEl>
                                              <p:pRg st="7" end="7"/>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 calcmode="lin" valueType="num">
                                      <p:cBhvr additive="base">
                                        <p:cTn id="49" dur="500" fill="hold"/>
                                        <p:tgtEl>
                                          <p:spTgt spid="2">
                                            <p:txEl>
                                              <p:pRg st="8" end="8"/>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
                                            <p:txEl>
                                              <p:pRg st="10" end="10"/>
                                            </p:txEl>
                                          </p:spTgt>
                                        </p:tgtEl>
                                        <p:attrNameLst>
                                          <p:attrName>style.visibility</p:attrName>
                                        </p:attrNameLst>
                                      </p:cBhvr>
                                      <p:to>
                                        <p:strVal val="visible"/>
                                      </p:to>
                                    </p:set>
                                    <p:anim calcmode="lin" valueType="num">
                                      <p:cBhvr additive="base">
                                        <p:cTn id="55" dur="500" fill="hold"/>
                                        <p:tgtEl>
                                          <p:spTgt spid="2">
                                            <p:txEl>
                                              <p:pRg st="10" end="10"/>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
                                            <p:txEl>
                                              <p:pRg st="11" end="11"/>
                                            </p:txEl>
                                          </p:spTgt>
                                        </p:tgtEl>
                                        <p:attrNameLst>
                                          <p:attrName>style.visibility</p:attrName>
                                        </p:attrNameLst>
                                      </p:cBhvr>
                                      <p:to>
                                        <p:strVal val="visible"/>
                                      </p:to>
                                    </p:set>
                                    <p:anim calcmode="lin" valueType="num">
                                      <p:cBhvr additive="base">
                                        <p:cTn id="61" dur="500" fill="hold"/>
                                        <p:tgtEl>
                                          <p:spTgt spid="2">
                                            <p:txEl>
                                              <p:pRg st="11" end="11"/>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
                                            <p:txEl>
                                              <p:pRg st="13" end="13"/>
                                            </p:txEl>
                                          </p:spTgt>
                                        </p:tgtEl>
                                        <p:attrNameLst>
                                          <p:attrName>style.visibility</p:attrName>
                                        </p:attrNameLst>
                                      </p:cBhvr>
                                      <p:to>
                                        <p:strVal val="visible"/>
                                      </p:to>
                                    </p:set>
                                    <p:anim calcmode="lin" valueType="num">
                                      <p:cBhvr additive="base">
                                        <p:cTn id="67" dur="500" fill="hold"/>
                                        <p:tgtEl>
                                          <p:spTgt spid="2">
                                            <p:txEl>
                                              <p:pRg st="13" end="13"/>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nodeType="clickEffect">
                                  <p:stCondLst>
                                    <p:cond delay="0"/>
                                  </p:stCondLst>
                                  <p:childTnLst>
                                    <p:set>
                                      <p:cBhvr>
                                        <p:cTn id="72" dur="1" fill="hold">
                                          <p:stCondLst>
                                            <p:cond delay="0"/>
                                          </p:stCondLst>
                                        </p:cTn>
                                        <p:tgtEl>
                                          <p:spTgt spid="2">
                                            <p:txEl>
                                              <p:pRg st="14" end="14"/>
                                            </p:txEl>
                                          </p:spTgt>
                                        </p:tgtEl>
                                        <p:attrNameLst>
                                          <p:attrName>style.visibility</p:attrName>
                                        </p:attrNameLst>
                                      </p:cBhvr>
                                      <p:to>
                                        <p:strVal val="visible"/>
                                      </p:to>
                                    </p:set>
                                    <p:anim calcmode="lin" valueType="num">
                                      <p:cBhvr additive="base">
                                        <p:cTn id="73" dur="500" fill="hold"/>
                                        <p:tgtEl>
                                          <p:spTgt spid="2">
                                            <p:txEl>
                                              <p:pRg st="14" end="14"/>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2">
                                            <p:txEl>
                                              <p:pRg st="14" end="1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3DF458D-CC4F-45F7-839C-75CB71936D22}"/>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Rectangle 2"/>
          <p:cNvSpPr/>
          <p:nvPr/>
        </p:nvSpPr>
        <p:spPr>
          <a:xfrm>
            <a:off x="0" y="2646602"/>
            <a:ext cx="12192000" cy="1569660"/>
          </a:xfrm>
          <a:prstGeom prst="rect">
            <a:avLst/>
          </a:prstGeom>
        </p:spPr>
        <p:txBody>
          <a:bodyPr wrap="square">
            <a:spAutoFit/>
          </a:bodyPr>
          <a:lstStyle/>
          <a:p>
            <a:pPr algn="ctr"/>
            <a:r>
              <a:rPr lang="en-US" sz="6000" b="1" i="1" dirty="0">
                <a:solidFill>
                  <a:srgbClr val="9A4E15"/>
                </a:solidFill>
              </a:rPr>
              <a:t>BREAK TIME</a:t>
            </a:r>
          </a:p>
          <a:p>
            <a:pPr algn="ctr"/>
            <a:r>
              <a:rPr lang="en-US" sz="3600" i="1" dirty="0">
                <a:solidFill>
                  <a:srgbClr val="9A4E15"/>
                </a:solidFill>
              </a:rPr>
              <a:t>15 minutes please</a:t>
            </a:r>
            <a:endParaRPr lang="en-CA" sz="3600" dirty="0">
              <a:solidFill>
                <a:srgbClr val="9A4E15"/>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9013" y="5240297"/>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45</a:t>
            </a:fld>
            <a:endParaRPr lang="en-CA" sz="1600" dirty="0">
              <a:solidFill>
                <a:prstClr val="black">
                  <a:tint val="75000"/>
                </a:prstClr>
              </a:solidFill>
            </a:endParaRPr>
          </a:p>
        </p:txBody>
      </p:sp>
    </p:spTree>
    <p:extLst>
      <p:ext uri="{BB962C8B-B14F-4D97-AF65-F5344CB8AC3E}">
        <p14:creationId xmlns:p14="http://schemas.microsoft.com/office/powerpoint/2010/main" val="26520253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4"/>
          <p:cNvSpPr txBox="1"/>
          <p:nvPr/>
        </p:nvSpPr>
        <p:spPr>
          <a:xfrm>
            <a:off x="335902" y="3450278"/>
            <a:ext cx="11541967" cy="144655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dirty="0">
                <a:solidFill>
                  <a:srgbClr val="9A4E15"/>
                </a:solidFill>
                <a:latin typeface="Tw Cen MT Condensed Extra Bold" panose="020B0803020202020204" pitchFamily="34" charset="0"/>
              </a:rPr>
              <a:t>Developing Emotionally Self-Regulated and Kind Supporters</a:t>
            </a:r>
          </a:p>
          <a:p>
            <a:pPr algn="ctr"/>
            <a:endParaRPr lang="en-CA" sz="1600" i="1" dirty="0">
              <a:solidFill>
                <a:srgbClr val="9A4E15"/>
              </a:solidFill>
              <a:latin typeface="Tw Cen MT Condensed Extra Bold" panose="020B0803020202020204" pitchFamily="34" charset="0"/>
            </a:endParaRPr>
          </a:p>
          <a:p>
            <a:pPr algn="ctr"/>
            <a:r>
              <a:rPr lang="en-CA" sz="3600" b="1" dirty="0">
                <a:solidFill>
                  <a:srgbClr val="797805"/>
                </a:solidFill>
                <a:latin typeface="Tw Cen MT Condensed Extra Bold" pitchFamily="34" charset="0"/>
                <a:cs typeface="Times New Roman" panose="02020603050405020304" pitchFamily="18" charset="0"/>
              </a:rPr>
              <a:t>Claim Your Brain, Start Your Heart</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0236" y="530780"/>
            <a:ext cx="4702629" cy="253086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346621"/>
            <a:ext cx="1500872" cy="1116155"/>
          </a:xfrm>
          <a:prstGeom prst="rect">
            <a:avLst/>
          </a:prstGeom>
        </p:spPr>
      </p:pic>
      <p:sp>
        <p:nvSpPr>
          <p:cNvPr id="3" name="Slide Number Placeholder 2">
            <a:extLst>
              <a:ext uri="{FF2B5EF4-FFF2-40B4-BE49-F238E27FC236}">
                <a16:creationId xmlns:a16="http://schemas.microsoft.com/office/drawing/2014/main" id="{C42BC011-0660-4772-BBD3-58D2E8A9223F}"/>
              </a:ext>
            </a:extLst>
          </p:cNvPr>
          <p:cNvSpPr>
            <a:spLocks noGrp="1"/>
          </p:cNvSpPr>
          <p:nvPr>
            <p:ph type="sldNum" sz="quarter" idx="12"/>
          </p:nvPr>
        </p:nvSpPr>
        <p:spPr/>
        <p:txBody>
          <a:bodyPr/>
          <a:lstStyle/>
          <a:p>
            <a:fld id="{AFE74BE6-3F01-4C25-9B60-2EB5994FEE56}" type="slidenum">
              <a:rPr lang="en-CA" smtClean="0">
                <a:solidFill>
                  <a:prstClr val="black">
                    <a:tint val="75000"/>
                  </a:prstClr>
                </a:solidFill>
              </a:rPr>
              <a:pPr/>
              <a:t>46</a:t>
            </a:fld>
            <a:endParaRPr lang="en-CA" dirty="0">
              <a:solidFill>
                <a:prstClr val="black">
                  <a:tint val="75000"/>
                </a:prstClr>
              </a:solidFill>
            </a:endParaRPr>
          </a:p>
        </p:txBody>
      </p:sp>
    </p:spTree>
    <p:extLst>
      <p:ext uri="{BB962C8B-B14F-4D97-AF65-F5344CB8AC3E}">
        <p14:creationId xmlns:p14="http://schemas.microsoft.com/office/powerpoint/2010/main" val="11017483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51371"/>
            <a:ext cx="1500872" cy="1116155"/>
          </a:xfrm>
          <a:prstGeom prst="rect">
            <a:avLst/>
          </a:prstGeom>
        </p:spPr>
      </p:pic>
      <p:sp>
        <p:nvSpPr>
          <p:cNvPr id="6" name="TextBox 5"/>
          <p:cNvSpPr txBox="1"/>
          <p:nvPr/>
        </p:nvSpPr>
        <p:spPr>
          <a:xfrm>
            <a:off x="895351" y="675417"/>
            <a:ext cx="10315574" cy="1200329"/>
          </a:xfrm>
          <a:prstGeom prst="rect">
            <a:avLst/>
          </a:prstGeom>
          <a:noFill/>
        </p:spPr>
        <p:txBody>
          <a:bodyPr wrap="square" rtlCol="0">
            <a:spAutoFit/>
          </a:bodyPr>
          <a:lstStyle/>
          <a:p>
            <a:r>
              <a:rPr lang="en-CA" sz="3600" b="1" dirty="0">
                <a:solidFill>
                  <a:srgbClr val="9A4E15"/>
                </a:solidFill>
              </a:rPr>
              <a:t>How often do power struggles compromise the quality of the supported person’s well-being?</a:t>
            </a:r>
          </a:p>
        </p:txBody>
      </p:sp>
      <p:sp>
        <p:nvSpPr>
          <p:cNvPr id="8" name="TextBox 7"/>
          <p:cNvSpPr txBox="1"/>
          <p:nvPr/>
        </p:nvSpPr>
        <p:spPr>
          <a:xfrm>
            <a:off x="997282" y="2155873"/>
            <a:ext cx="10263116" cy="3046988"/>
          </a:xfrm>
          <a:prstGeom prst="rect">
            <a:avLst/>
          </a:prstGeom>
          <a:noFill/>
        </p:spPr>
        <p:txBody>
          <a:bodyPr wrap="square" rtlCol="0">
            <a:spAutoFit/>
          </a:bodyPr>
          <a:lstStyle/>
          <a:p>
            <a:pPr marL="361950" indent="-361950"/>
            <a:r>
              <a:rPr lang="en-CA" sz="3200" dirty="0"/>
              <a:t>It appears that a minimum of 40% of incident reports based </a:t>
            </a:r>
          </a:p>
          <a:p>
            <a:pPr marL="361950" indent="-361950"/>
            <a:r>
              <a:rPr lang="en-CA" sz="3200" dirty="0"/>
              <a:t>on challenging expressions of behaviour result from or are </a:t>
            </a:r>
          </a:p>
          <a:p>
            <a:pPr marL="361950" indent="-361950"/>
            <a:r>
              <a:rPr lang="en-CA" sz="3200" dirty="0"/>
              <a:t>significantly influenced by generally good and caring </a:t>
            </a:r>
          </a:p>
          <a:p>
            <a:pPr marL="361950" indent="-361950"/>
            <a:r>
              <a:rPr lang="en-CA" sz="3200" dirty="0"/>
              <a:t>supporters’ unintended and unaware loss of mindful </a:t>
            </a:r>
          </a:p>
          <a:p>
            <a:pPr marL="361950" indent="-361950"/>
            <a:r>
              <a:rPr lang="en-CA" sz="3200" dirty="0"/>
              <a:t>emotional self-regulation.  This often results in power </a:t>
            </a:r>
          </a:p>
          <a:p>
            <a:pPr marL="361950" indent="-361950"/>
            <a:r>
              <a:rPr lang="en-CA" sz="3200" dirty="0"/>
              <a:t>struggles and other supporter induced antecedents. </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47</a:t>
            </a:fld>
            <a:endParaRPr lang="en-CA" sz="2000" dirty="0"/>
          </a:p>
        </p:txBody>
      </p:sp>
    </p:spTree>
    <p:extLst>
      <p:ext uri="{BB962C8B-B14F-4D97-AF65-F5344CB8AC3E}">
        <p14:creationId xmlns:p14="http://schemas.microsoft.com/office/powerpoint/2010/main" val="139078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146598"/>
            <a:ext cx="1500873"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48</a:t>
            </a:fld>
            <a:endParaRPr lang="en-CA" sz="2000" dirty="0"/>
          </a:p>
        </p:txBody>
      </p:sp>
      <p:sp>
        <p:nvSpPr>
          <p:cNvPr id="8" name="Rectangle 7"/>
          <p:cNvSpPr/>
          <p:nvPr/>
        </p:nvSpPr>
        <p:spPr>
          <a:xfrm>
            <a:off x="588936" y="1371600"/>
            <a:ext cx="10993463" cy="3416320"/>
          </a:xfrm>
          <a:prstGeom prst="rect">
            <a:avLst/>
          </a:prstGeom>
          <a:solidFill>
            <a:srgbClr val="C00000"/>
          </a:solidFill>
          <a:scene3d>
            <a:camera prst="orthographicFront"/>
            <a:lightRig rig="threePt" dir="t"/>
          </a:scene3d>
          <a:sp3d>
            <a:bevelT/>
          </a:sp3d>
        </p:spPr>
        <p:txBody>
          <a:bodyPr wrap="square" lIns="91440" tIns="45720" rIns="91440" bIns="45720">
            <a:spAutoFit/>
          </a:bodyPr>
          <a:lstStyle/>
          <a:p>
            <a:pPr algn="ctr"/>
            <a:endParaRPr lang="en-US" sz="3600" b="1" dirty="0">
              <a:solidFill>
                <a:srgbClr val="C00000"/>
              </a:solidFill>
            </a:endParaRPr>
          </a:p>
          <a:p>
            <a:pPr algn="ctr"/>
            <a:r>
              <a:rPr lang="en-US" sz="3600" b="1" dirty="0">
                <a:solidFill>
                  <a:schemeClr val="bg1"/>
                </a:solidFill>
              </a:rPr>
              <a:t>Why might the average good and caring supporter become emotionally hijacked into power struggles that can cause challenging expressions of </a:t>
            </a:r>
            <a:r>
              <a:rPr lang="en-US" sz="3600" b="1" dirty="0" err="1">
                <a:solidFill>
                  <a:schemeClr val="bg1"/>
                </a:solidFill>
              </a:rPr>
              <a:t>behaviour</a:t>
            </a:r>
            <a:r>
              <a:rPr lang="en-US" sz="3600" b="1" dirty="0">
                <a:solidFill>
                  <a:schemeClr val="bg1"/>
                </a:solidFill>
              </a:rPr>
              <a:t> in the person being supported?</a:t>
            </a:r>
          </a:p>
          <a:p>
            <a:pPr algn="ctr"/>
            <a:endParaRPr lang="en-CA" sz="3600" b="1" dirty="0">
              <a:solidFill>
                <a:schemeClr val="bg1"/>
              </a:solidFill>
            </a:endParaRPr>
          </a:p>
        </p:txBody>
      </p:sp>
    </p:spTree>
    <p:extLst>
      <p:ext uri="{BB962C8B-B14F-4D97-AF65-F5344CB8AC3E}">
        <p14:creationId xmlns:p14="http://schemas.microsoft.com/office/powerpoint/2010/main" val="24654074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51371"/>
            <a:ext cx="1500872" cy="1116155"/>
          </a:xfrm>
          <a:prstGeom prst="rect">
            <a:avLst/>
          </a:prstGeom>
        </p:spPr>
      </p:pic>
      <p:sp>
        <p:nvSpPr>
          <p:cNvPr id="5" name="TextBox 4"/>
          <p:cNvSpPr txBox="1"/>
          <p:nvPr/>
        </p:nvSpPr>
        <p:spPr>
          <a:xfrm>
            <a:off x="2809876" y="1495348"/>
            <a:ext cx="7688502" cy="4832092"/>
          </a:xfrm>
          <a:prstGeom prst="rect">
            <a:avLst/>
          </a:prstGeom>
          <a:noFill/>
        </p:spPr>
        <p:txBody>
          <a:bodyPr wrap="square" rtlCol="0">
            <a:spAutoFit/>
          </a:bodyPr>
          <a:lstStyle/>
          <a:p>
            <a:pPr marL="285750" indent="-285750"/>
            <a:r>
              <a:rPr lang="en-CA" sz="4400" b="1" dirty="0">
                <a:latin typeface="Calibri" panose="020F0502020204030204" pitchFamily="34" charset="0"/>
                <a:cs typeface="Calibri" panose="020F0502020204030204" pitchFamily="34" charset="0"/>
              </a:rPr>
              <a:t>Tune-out</a:t>
            </a:r>
            <a:r>
              <a:rPr lang="en-CA" sz="4400" dirty="0">
                <a:latin typeface="Calibri" panose="020F0502020204030204" pitchFamily="34" charset="0"/>
                <a:cs typeface="Calibri" panose="020F0502020204030204" pitchFamily="34" charset="0"/>
              </a:rPr>
              <a:t> is typically how the</a:t>
            </a:r>
          </a:p>
          <a:p>
            <a:pPr marL="285750" indent="-285750"/>
            <a:endParaRPr lang="en-CA" sz="4400" dirty="0">
              <a:latin typeface="Calibri" panose="020F0502020204030204" pitchFamily="34" charset="0"/>
              <a:cs typeface="Calibri" panose="020F0502020204030204" pitchFamily="34" charset="0"/>
            </a:endParaRPr>
          </a:p>
          <a:p>
            <a:pPr marL="285750" indent="-285750"/>
            <a:r>
              <a:rPr lang="en-CA" sz="4400" b="1" dirty="0">
                <a:latin typeface="Calibri" panose="020F0502020204030204" pitchFamily="34" charset="0"/>
                <a:cs typeface="Calibri" panose="020F0502020204030204" pitchFamily="34" charset="0"/>
              </a:rPr>
              <a:t>Spaced-out</a:t>
            </a:r>
            <a:r>
              <a:rPr lang="en-CA" sz="4400" dirty="0">
                <a:latin typeface="Calibri" panose="020F0502020204030204" pitchFamily="34" charset="0"/>
                <a:cs typeface="Calibri" panose="020F0502020204030204" pitchFamily="34" charset="0"/>
              </a:rPr>
              <a:t> Supporter</a:t>
            </a:r>
          </a:p>
          <a:p>
            <a:pPr marL="285750" indent="-285750"/>
            <a:endParaRPr lang="en-CA" sz="4400" dirty="0">
              <a:latin typeface="Calibri" panose="020F0502020204030204" pitchFamily="34" charset="0"/>
              <a:cs typeface="Calibri" panose="020F0502020204030204" pitchFamily="34" charset="0"/>
            </a:endParaRPr>
          </a:p>
          <a:p>
            <a:pPr marL="285750" indent="-285750"/>
            <a:r>
              <a:rPr lang="en-CA" sz="4400" dirty="0">
                <a:latin typeface="Calibri" panose="020F0502020204030204" pitchFamily="34" charset="0"/>
                <a:cs typeface="Calibri" panose="020F0502020204030204" pitchFamily="34" charset="0"/>
              </a:rPr>
              <a:t>Protects our self from</a:t>
            </a:r>
          </a:p>
          <a:p>
            <a:pPr marL="285750" indent="-285750"/>
            <a:endParaRPr lang="en-CA" sz="4400" dirty="0">
              <a:latin typeface="Calibri" panose="020F0502020204030204" pitchFamily="34" charset="0"/>
              <a:cs typeface="Calibri" panose="020F0502020204030204" pitchFamily="34" charset="0"/>
            </a:endParaRPr>
          </a:p>
          <a:p>
            <a:pPr marL="285750" indent="-285750"/>
            <a:r>
              <a:rPr lang="en-CA" sz="4400" b="1" dirty="0">
                <a:latin typeface="Calibri" panose="020F0502020204030204" pitchFamily="34" charset="0"/>
                <a:cs typeface="Calibri" panose="020F0502020204030204" pitchFamily="34" charset="0"/>
              </a:rPr>
              <a:t>Burn-out </a:t>
            </a:r>
            <a:r>
              <a:rPr lang="en-CA" sz="4400" dirty="0">
                <a:latin typeface="Calibri" panose="020F0502020204030204" pitchFamily="34" charset="0"/>
                <a:cs typeface="Calibri" panose="020F0502020204030204" pitchFamily="34" charset="0"/>
              </a:rPr>
              <a:t>and </a:t>
            </a:r>
            <a:r>
              <a:rPr lang="en-CA" sz="4400" b="1" dirty="0">
                <a:latin typeface="Calibri" panose="020F0502020204030204" pitchFamily="34" charset="0"/>
                <a:cs typeface="Calibri" panose="020F0502020204030204" pitchFamily="34" charset="0"/>
              </a:rPr>
              <a:t>Freak-out  </a:t>
            </a:r>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49</a:t>
            </a:fld>
            <a:endParaRPr lang="en-CA" sz="2000" dirty="0"/>
          </a:p>
        </p:txBody>
      </p:sp>
      <p:sp>
        <p:nvSpPr>
          <p:cNvPr id="8" name="TextBox 7"/>
          <p:cNvSpPr txBox="1"/>
          <p:nvPr/>
        </p:nvSpPr>
        <p:spPr>
          <a:xfrm>
            <a:off x="2638425" y="457200"/>
            <a:ext cx="5448299" cy="1046440"/>
          </a:xfrm>
          <a:prstGeom prst="rect">
            <a:avLst/>
          </a:prstGeom>
          <a:noFill/>
        </p:spPr>
        <p:txBody>
          <a:bodyPr wrap="square" rtlCol="0">
            <a:spAutoFit/>
          </a:bodyPr>
          <a:lstStyle/>
          <a:p>
            <a:pPr algn="ctr"/>
            <a:r>
              <a:rPr lang="en-CA" sz="4400" b="1" dirty="0">
                <a:solidFill>
                  <a:srgbClr val="9A4E15"/>
                </a:solidFill>
                <a:latin typeface="Arial Black" panose="020B0A04020102020204" pitchFamily="34" charset="0"/>
              </a:rPr>
              <a:t>The 4 Outs</a:t>
            </a:r>
          </a:p>
          <a:p>
            <a:pPr algn="ctr"/>
            <a:endParaRPr lang="en-CA" dirty="0"/>
          </a:p>
        </p:txBody>
      </p:sp>
    </p:spTree>
    <p:extLst>
      <p:ext uri="{BB962C8B-B14F-4D97-AF65-F5344CB8AC3E}">
        <p14:creationId xmlns:p14="http://schemas.microsoft.com/office/powerpoint/2010/main" val="367482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58000">
                <a:schemeClr val="accent3">
                  <a:lumMod val="0"/>
                  <a:lumOff val="100000"/>
                </a:schemeClr>
              </a:gs>
              <a:gs pos="92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5" y="652887"/>
            <a:ext cx="12191998" cy="374461"/>
          </a:xfrm>
          <a:prstGeom prst="rect">
            <a:avLst/>
          </a:prstGeom>
          <a:noFill/>
        </p:spPr>
        <p:txBody>
          <a:bodyPr wrap="square" rtlCol="0">
            <a:spAutoFit/>
          </a:bodyPr>
          <a:lstStyle/>
          <a:p>
            <a:pPr algn="ctr">
              <a:lnSpc>
                <a:spcPts val="2200"/>
              </a:lnSpc>
            </a:pPr>
            <a:r>
              <a:rPr lang="en-CA" sz="3600" b="1" dirty="0"/>
              <a:t>Facts About Autism and Other Developmental Disabilities</a:t>
            </a:r>
          </a:p>
        </p:txBody>
      </p:sp>
      <p:sp>
        <p:nvSpPr>
          <p:cNvPr id="4" name="TextBox 3"/>
          <p:cNvSpPr txBox="1"/>
          <p:nvPr/>
        </p:nvSpPr>
        <p:spPr>
          <a:xfrm>
            <a:off x="4141080" y="1568604"/>
            <a:ext cx="5696606" cy="707886"/>
          </a:xfrm>
          <a:prstGeom prst="rect">
            <a:avLst/>
          </a:prstGeom>
          <a:noFill/>
          <a:ln>
            <a:noFill/>
          </a:ln>
          <a:effectLst/>
        </p:spPr>
        <p:txBody>
          <a:bodyPr wrap="square" rtlCol="0">
            <a:spAutoFit/>
          </a:bodyPr>
          <a:lstStyle/>
          <a:p>
            <a:pPr lvl="0">
              <a:lnSpc>
                <a:spcPts val="2400"/>
              </a:lnSpc>
            </a:pPr>
            <a:r>
              <a:rPr lang="en-CA" sz="2400" i="1" dirty="0"/>
              <a:t>The American Academy of Pediatrics dedicated to the health of all children.</a:t>
            </a:r>
          </a:p>
        </p:txBody>
      </p:sp>
      <p:pic>
        <p:nvPicPr>
          <p:cNvPr id="5122" name="Picture 2" descr="http://www.babyledweaningblog.com/wp-content/uploads/2011/03/circl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8573" y="1171013"/>
            <a:ext cx="1410466" cy="132913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218870" y="4583649"/>
            <a:ext cx="9896805" cy="1323439"/>
          </a:xfrm>
          <a:prstGeom prst="rect">
            <a:avLst/>
          </a:prstGeom>
          <a:noFill/>
          <a:ln>
            <a:noFill/>
          </a:ln>
          <a:effectLst/>
        </p:spPr>
        <p:txBody>
          <a:bodyPr wrap="square" rtlCol="0">
            <a:spAutoFit/>
          </a:bodyPr>
          <a:lstStyle/>
          <a:p>
            <a:pPr lvl="0">
              <a:lnSpc>
                <a:spcPts val="2400"/>
              </a:lnSpc>
            </a:pPr>
            <a:r>
              <a:rPr lang="en-CA" sz="2000" dirty="0"/>
              <a:t>(Buie, T., Harvard Medical School – Professional of the Year, Autism Society of America, 2009)</a:t>
            </a:r>
          </a:p>
          <a:p>
            <a:pPr lvl="0">
              <a:lnSpc>
                <a:spcPts val="2400"/>
              </a:lnSpc>
            </a:pPr>
            <a:r>
              <a:rPr lang="en-CA" sz="2000" dirty="0"/>
              <a:t>(Reference: Evaluation, Diagnosis and Treatment of Gastrointestinal Disorders in Individuals with ASD; A Consensus Report)</a:t>
            </a:r>
          </a:p>
          <a:p>
            <a:pPr lvl="0" algn="ctr">
              <a:lnSpc>
                <a:spcPts val="2400"/>
              </a:lnSpc>
            </a:pPr>
            <a:endParaRPr lang="en-CA" sz="240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748" y="5250930"/>
            <a:ext cx="1500873" cy="1116155"/>
          </a:xfrm>
          <a:prstGeom prst="rect">
            <a:avLst/>
          </a:prstGeom>
        </p:spPr>
      </p:pic>
      <p:sp>
        <p:nvSpPr>
          <p:cNvPr id="5" name="TextBox 4"/>
          <p:cNvSpPr txBox="1"/>
          <p:nvPr/>
        </p:nvSpPr>
        <p:spPr>
          <a:xfrm>
            <a:off x="2085976" y="2833485"/>
            <a:ext cx="7723134" cy="1477328"/>
          </a:xfrm>
          <a:prstGeom prst="rect">
            <a:avLst/>
          </a:prstGeom>
          <a:solidFill>
            <a:srgbClr val="9A4E15"/>
          </a:solidFill>
        </p:spPr>
        <p:txBody>
          <a:bodyPr wrap="square" rtlCol="0">
            <a:spAutoFit/>
          </a:bodyPr>
          <a:lstStyle/>
          <a:p>
            <a:pPr lvl="0" algn="just"/>
            <a:r>
              <a:rPr lang="en-CA" b="1" dirty="0">
                <a:solidFill>
                  <a:schemeClr val="bg1"/>
                </a:solidFill>
              </a:rPr>
              <a:t>“Autism </a:t>
            </a:r>
            <a:r>
              <a:rPr lang="en-CA" b="1" u="sng" dirty="0">
                <a:solidFill>
                  <a:schemeClr val="bg1"/>
                </a:solidFill>
              </a:rPr>
              <a:t>behaviours</a:t>
            </a:r>
            <a:r>
              <a:rPr lang="en-CA" b="1" dirty="0">
                <a:solidFill>
                  <a:schemeClr val="bg1"/>
                </a:solidFill>
              </a:rPr>
              <a:t> have been adopted as unofficial criteria in the assessment of Autism, but there is </a:t>
            </a:r>
            <a:r>
              <a:rPr lang="en-CA" b="1" u="sng" dirty="0">
                <a:solidFill>
                  <a:schemeClr val="bg1"/>
                </a:solidFill>
              </a:rPr>
              <a:t>no evidence</a:t>
            </a:r>
            <a:r>
              <a:rPr lang="en-CA" b="1" dirty="0">
                <a:solidFill>
                  <a:schemeClr val="bg1"/>
                </a:solidFill>
              </a:rPr>
              <a:t> supporting the attribution of behaviours such as head banging, aggression and night waking to the pathophysiology of Autism. Parents and supporters should be aware that these maybe the primary or sole symptom of underlying (bio) medical conditions.” (Buie et al, 2010)</a:t>
            </a:r>
          </a:p>
        </p:txBody>
      </p:sp>
      <p:sp>
        <p:nvSpPr>
          <p:cNvPr id="10" name="Slide Number Placeholder 9"/>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5</a:t>
            </a:fld>
            <a:endParaRPr lang="en-CA" sz="1600" dirty="0">
              <a:solidFill>
                <a:prstClr val="black">
                  <a:tint val="75000"/>
                </a:prstClr>
              </a:solidFill>
            </a:endParaRPr>
          </a:p>
        </p:txBody>
      </p:sp>
    </p:spTree>
    <p:extLst>
      <p:ext uri="{BB962C8B-B14F-4D97-AF65-F5344CB8AC3E}">
        <p14:creationId xmlns:p14="http://schemas.microsoft.com/office/powerpoint/2010/main" val="25658585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44149"/>
            <a:ext cx="1500872" cy="1116155"/>
          </a:xfrm>
          <a:prstGeom prst="rect">
            <a:avLst/>
          </a:prstGeom>
        </p:spPr>
      </p:pic>
      <p:sp>
        <p:nvSpPr>
          <p:cNvPr id="5" name="TextBox 4"/>
          <p:cNvSpPr txBox="1"/>
          <p:nvPr/>
        </p:nvSpPr>
        <p:spPr>
          <a:xfrm>
            <a:off x="1054359" y="578502"/>
            <a:ext cx="10251816" cy="1384995"/>
          </a:xfrm>
          <a:prstGeom prst="rect">
            <a:avLst/>
          </a:prstGeom>
          <a:noFill/>
        </p:spPr>
        <p:txBody>
          <a:bodyPr wrap="square" rtlCol="0">
            <a:spAutoFit/>
          </a:bodyPr>
          <a:lstStyle/>
          <a:p>
            <a:r>
              <a:rPr lang="en-CA" sz="2800" b="1" dirty="0">
                <a:solidFill>
                  <a:srgbClr val="9A4E15"/>
                </a:solidFill>
                <a:latin typeface="Arial Black" panose="020B0A04020102020204" pitchFamily="34" charset="0"/>
              </a:rPr>
              <a:t>Loss of Emotional Self-Regulation of Good and Caring Supporters Can Result in Some of the Following:</a:t>
            </a:r>
            <a:endParaRPr lang="en-CA" sz="3000" b="1" dirty="0">
              <a:solidFill>
                <a:srgbClr val="9A4E15"/>
              </a:solidFill>
              <a:latin typeface="Arial Black" panose="020B0A04020102020204" pitchFamily="34" charset="0"/>
            </a:endParaRPr>
          </a:p>
        </p:txBody>
      </p:sp>
      <p:sp>
        <p:nvSpPr>
          <p:cNvPr id="8" name="TextBox 7"/>
          <p:cNvSpPr txBox="1"/>
          <p:nvPr/>
        </p:nvSpPr>
        <p:spPr>
          <a:xfrm>
            <a:off x="885825" y="1963497"/>
            <a:ext cx="10189029" cy="5570756"/>
          </a:xfrm>
          <a:prstGeom prst="rect">
            <a:avLst/>
          </a:prstGeom>
          <a:noFill/>
        </p:spPr>
        <p:txBody>
          <a:bodyPr wrap="square" rtlCol="0">
            <a:spAutoFit/>
          </a:bodyPr>
          <a:lstStyle/>
          <a:p>
            <a:pPr marL="457200" indent="-457200">
              <a:buClr>
                <a:srgbClr val="9A4E15"/>
              </a:buClr>
              <a:buSzPct val="125000"/>
              <a:buFont typeface="Arial" panose="020B0604020202020204" pitchFamily="34" charset="0"/>
              <a:buChar char="•"/>
            </a:pPr>
            <a:r>
              <a:rPr lang="en-CA" sz="2800" dirty="0"/>
              <a:t>being impatient and becoming emotionally hijacked into power  struggles (i.e. silent temper tantrums or anger);</a:t>
            </a:r>
          </a:p>
          <a:p>
            <a:pPr marL="457200" indent="-457200">
              <a:buClr>
                <a:srgbClr val="9A4E15"/>
              </a:buClr>
              <a:buSzPct val="125000"/>
              <a:buFont typeface="Arial" panose="020B0604020202020204" pitchFamily="34" charset="0"/>
              <a:buChar char="•"/>
            </a:pPr>
            <a:r>
              <a:rPr lang="en-CA" sz="2800" dirty="0"/>
              <a:t>being self righteous, judgmental, critical and unforgiving;</a:t>
            </a:r>
          </a:p>
          <a:p>
            <a:pPr marL="457200" indent="-457200">
              <a:buClr>
                <a:srgbClr val="9A4E15"/>
              </a:buClr>
              <a:buSzPct val="125000"/>
              <a:buFont typeface="Arial" panose="020B0604020202020204" pitchFamily="34" charset="0"/>
              <a:buChar char="•"/>
            </a:pPr>
            <a:r>
              <a:rPr lang="en-CA" sz="2800" dirty="0"/>
              <a:t>being generally indifferent to some supported persons’ suffering;</a:t>
            </a:r>
          </a:p>
          <a:p>
            <a:pPr marL="457200" indent="-457200">
              <a:buClr>
                <a:srgbClr val="9A4E15"/>
              </a:buClr>
              <a:buSzPct val="125000"/>
              <a:buFont typeface="Arial" panose="020B0604020202020204" pitchFamily="34" charset="0"/>
              <a:buChar char="•"/>
            </a:pPr>
            <a:r>
              <a:rPr lang="en-CA" sz="2800" dirty="0"/>
              <a:t>being overtaken by 1 of the 4 outs – (Burn-out, Freak-out,              Tune-out, Space-out);</a:t>
            </a:r>
          </a:p>
          <a:p>
            <a:pPr marL="457200" indent="-457200">
              <a:buClr>
                <a:srgbClr val="9A4E15"/>
              </a:buClr>
              <a:buSzPct val="125000"/>
              <a:buFont typeface="Arial" panose="020B0604020202020204" pitchFamily="34" charset="0"/>
              <a:buChar char="•"/>
            </a:pPr>
            <a:r>
              <a:rPr lang="en-CA" sz="2800" dirty="0"/>
              <a:t>the physical redirect/restraint that is executed mindlessly, mechanically and without compassion;  </a:t>
            </a:r>
          </a:p>
          <a:p>
            <a:pPr marL="457200" indent="-457200">
              <a:buClr>
                <a:srgbClr val="9A4E15"/>
              </a:buClr>
              <a:buSzPct val="125000"/>
              <a:buFont typeface="Arial" panose="020B0604020202020204" pitchFamily="34" charset="0"/>
              <a:buChar char="•"/>
            </a:pPr>
            <a:r>
              <a:rPr lang="en-CA" sz="2800" dirty="0"/>
              <a:t>the closed, “whatever,” attitude that shows on the face of the supporter as they hear the same story over and over again;</a:t>
            </a:r>
          </a:p>
          <a:p>
            <a:pPr marL="457200" indent="-457200">
              <a:buClr>
                <a:srgbClr val="9A4E15"/>
              </a:buClr>
              <a:buSzPct val="125000"/>
              <a:buFont typeface="Arial" panose="020B0604020202020204" pitchFamily="34" charset="0"/>
              <a:buChar char="•"/>
            </a:pPr>
            <a:r>
              <a:rPr lang="en-CA" sz="2800" dirty="0"/>
              <a:t>the powerful enforcing of ‘unnecessary rules’. </a:t>
            </a:r>
          </a:p>
          <a:p>
            <a:pPr marL="457200" indent="-457200">
              <a:buClr>
                <a:srgbClr val="9A4E15"/>
              </a:buClr>
              <a:buSzPct val="125000"/>
              <a:buFont typeface="Arial" panose="020B0604020202020204" pitchFamily="34" charset="0"/>
              <a:buChar char="•"/>
            </a:pPr>
            <a:endParaRPr lang="en-CA" sz="2800" dirty="0"/>
          </a:p>
          <a:p>
            <a:pPr marL="457200" indent="-457200">
              <a:buClr>
                <a:srgbClr val="9A4E15"/>
              </a:buClr>
              <a:buSzPct val="125000"/>
              <a:buFont typeface="Arial" panose="020B0604020202020204" pitchFamily="34" charset="0"/>
              <a:buChar char="•"/>
            </a:pPr>
            <a:endParaRPr lang="en-CA" sz="2000" dirty="0"/>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50</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dirty="0"/>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51371"/>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51</a:t>
            </a:fld>
            <a:endParaRPr lang="en-CA" sz="2000" dirty="0"/>
          </a:p>
        </p:txBody>
      </p:sp>
      <p:sp>
        <p:nvSpPr>
          <p:cNvPr id="9" name="TextBox 8"/>
          <p:cNvSpPr txBox="1"/>
          <p:nvPr/>
        </p:nvSpPr>
        <p:spPr>
          <a:xfrm>
            <a:off x="0" y="513558"/>
            <a:ext cx="12192000" cy="646331"/>
          </a:xfrm>
          <a:prstGeom prst="rect">
            <a:avLst/>
          </a:prstGeom>
          <a:noFill/>
        </p:spPr>
        <p:txBody>
          <a:bodyPr wrap="square" rtlCol="0">
            <a:spAutoFit/>
          </a:bodyPr>
          <a:lstStyle/>
          <a:p>
            <a:r>
              <a:rPr lang="en-CA" sz="3600" b="1" dirty="0">
                <a:solidFill>
                  <a:srgbClr val="9A4E15"/>
                </a:solidFill>
                <a:latin typeface="Arial Black" pitchFamily="34" charset="0"/>
              </a:rPr>
              <a:t>	</a:t>
            </a:r>
            <a:r>
              <a:rPr lang="en-CA" sz="3200" b="1" dirty="0">
                <a:solidFill>
                  <a:srgbClr val="9A4E15"/>
                </a:solidFill>
                <a:latin typeface="Arial Black" pitchFamily="34" charset="0"/>
              </a:rPr>
              <a:t>Definitions to Better Understand Life’s Set-up</a:t>
            </a:r>
          </a:p>
        </p:txBody>
      </p:sp>
      <p:sp>
        <p:nvSpPr>
          <p:cNvPr id="10" name="TextBox 9"/>
          <p:cNvSpPr txBox="1"/>
          <p:nvPr/>
        </p:nvSpPr>
        <p:spPr>
          <a:xfrm>
            <a:off x="666751" y="1327198"/>
            <a:ext cx="10391774" cy="5262979"/>
          </a:xfrm>
          <a:prstGeom prst="rect">
            <a:avLst/>
          </a:prstGeom>
          <a:noFill/>
        </p:spPr>
        <p:txBody>
          <a:bodyPr wrap="square" rtlCol="0">
            <a:spAutoFit/>
          </a:bodyPr>
          <a:lstStyle/>
          <a:p>
            <a:r>
              <a:rPr lang="en-CA" sz="2400" dirty="0"/>
              <a:t>Over each 24 hour period, we can be experiencing consciousness on a 1-10 continuum.</a:t>
            </a:r>
          </a:p>
          <a:p>
            <a:r>
              <a:rPr lang="en-CA" sz="2400" b="1" dirty="0">
                <a:solidFill>
                  <a:srgbClr val="9A4E15"/>
                </a:solidFill>
              </a:rPr>
              <a:t>Unconscious:  (1)</a:t>
            </a:r>
          </a:p>
          <a:p>
            <a:pPr lvl="1">
              <a:buFont typeface="Arial" pitchFamily="34" charset="0"/>
              <a:buChar char="•"/>
            </a:pPr>
            <a:r>
              <a:rPr lang="en-CA" sz="2400" dirty="0"/>
              <a:t>  	like when we are asleep in our bed.</a:t>
            </a:r>
          </a:p>
          <a:p>
            <a:r>
              <a:rPr lang="en-CA" sz="2400" b="1" dirty="0">
                <a:solidFill>
                  <a:srgbClr val="9A4E15"/>
                </a:solidFill>
              </a:rPr>
              <a:t>Semiconscious:  (autopilot)  (5)	</a:t>
            </a:r>
          </a:p>
          <a:p>
            <a:pPr lvl="1">
              <a:buFont typeface="Arial" pitchFamily="34" charset="0"/>
              <a:buChar char="•"/>
            </a:pPr>
            <a:r>
              <a:rPr lang="en-CA" sz="2400" dirty="0"/>
              <a:t>  	like how we typically drive our car, relate to people and do most ‘doings’.</a:t>
            </a:r>
          </a:p>
          <a:p>
            <a:r>
              <a:rPr lang="en-CA" sz="2400" b="1" dirty="0">
                <a:solidFill>
                  <a:srgbClr val="9A4E15"/>
                </a:solidFill>
              </a:rPr>
              <a:t>Fully Conscious:  (self aware)  (10)</a:t>
            </a:r>
          </a:p>
          <a:p>
            <a:pPr lvl="1">
              <a:buFont typeface="Arial" pitchFamily="34" charset="0"/>
              <a:buChar char="•"/>
            </a:pPr>
            <a:r>
              <a:rPr lang="en-CA" sz="2400" dirty="0"/>
              <a:t>  	like when we are paying attention – noticing </a:t>
            </a:r>
            <a:r>
              <a:rPr lang="en-CA" sz="2400" b="1" dirty="0"/>
              <a:t>what</a:t>
            </a:r>
            <a:r>
              <a:rPr lang="en-CA" sz="2400" dirty="0"/>
              <a:t> we are doing e.g. how 	we drive when a police car is following us;</a:t>
            </a:r>
          </a:p>
          <a:p>
            <a:pPr lvl="1">
              <a:buFont typeface="Arial" pitchFamily="34" charset="0"/>
              <a:buChar char="•"/>
            </a:pPr>
            <a:r>
              <a:rPr lang="en-CA" sz="2400" dirty="0"/>
              <a:t>  	knowing </a:t>
            </a:r>
            <a:r>
              <a:rPr lang="en-CA" sz="2400" b="1" dirty="0"/>
              <a:t>that </a:t>
            </a:r>
            <a:r>
              <a:rPr lang="en-CA" sz="2400" dirty="0"/>
              <a:t>we are doing it and</a:t>
            </a:r>
          </a:p>
          <a:p>
            <a:pPr lvl="1">
              <a:buFont typeface="Arial" pitchFamily="34" charset="0"/>
              <a:buChar char="•"/>
            </a:pPr>
            <a:r>
              <a:rPr lang="en-CA" sz="2400" dirty="0"/>
              <a:t>  	knowing </a:t>
            </a:r>
            <a:r>
              <a:rPr lang="en-CA" sz="2400" b="1" dirty="0"/>
              <a:t>how</a:t>
            </a:r>
            <a:r>
              <a:rPr lang="en-CA" sz="2400" dirty="0"/>
              <a:t> our </a:t>
            </a:r>
            <a:r>
              <a:rPr lang="en-CA" sz="2400" b="1" dirty="0"/>
              <a:t>body’s sensations, feelings and thoughts</a:t>
            </a:r>
            <a:r>
              <a:rPr lang="en-CA" sz="2400" dirty="0"/>
              <a:t> are 	    </a:t>
            </a:r>
          </a:p>
          <a:p>
            <a:pPr lvl="1"/>
            <a:r>
              <a:rPr lang="en-CA" sz="2400" dirty="0"/>
              <a:t>       reacting to what is happening.</a:t>
            </a:r>
          </a:p>
          <a:p>
            <a:r>
              <a:rPr lang="en-CA" sz="2400" b="1" dirty="0">
                <a:solidFill>
                  <a:srgbClr val="9A4E15"/>
                </a:solidFill>
              </a:rPr>
              <a:t>Subconscious:</a:t>
            </a:r>
          </a:p>
          <a:p>
            <a:pPr lvl="1">
              <a:buFont typeface="Arial" pitchFamily="34" charset="0"/>
              <a:buChar char="•"/>
            </a:pPr>
            <a:r>
              <a:rPr lang="en-CA" sz="2400" dirty="0"/>
              <a:t>  	our data bank of ‘files’ that we inherit and develop. </a:t>
            </a:r>
            <a:endParaRPr lang="en-CA" sz="3600" dirty="0"/>
          </a:p>
        </p:txBody>
      </p:sp>
    </p:spTree>
    <p:extLst>
      <p:ext uri="{BB962C8B-B14F-4D97-AF65-F5344CB8AC3E}">
        <p14:creationId xmlns:p14="http://schemas.microsoft.com/office/powerpoint/2010/main" val="9713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9328" y="5263199"/>
            <a:ext cx="1500872" cy="1116155"/>
          </a:xfrm>
          <a:prstGeom prst="rect">
            <a:avLst/>
          </a:prstGeom>
        </p:spPr>
      </p:pic>
      <p:sp>
        <p:nvSpPr>
          <p:cNvPr id="7" name="TextBox 6"/>
          <p:cNvSpPr txBox="1"/>
          <p:nvPr/>
        </p:nvSpPr>
        <p:spPr>
          <a:xfrm>
            <a:off x="1183450" y="1695548"/>
            <a:ext cx="9825100" cy="5139869"/>
          </a:xfrm>
          <a:prstGeom prst="rect">
            <a:avLst/>
          </a:prstGeom>
          <a:noFill/>
        </p:spPr>
        <p:txBody>
          <a:bodyPr wrap="square" rtlCol="0">
            <a:spAutoFit/>
          </a:bodyPr>
          <a:lstStyle/>
          <a:p>
            <a:pPr>
              <a:buClr>
                <a:srgbClr val="9A4E15"/>
              </a:buClr>
              <a:buSzPct val="125000"/>
            </a:pPr>
            <a:endParaRPr lang="en-CA" sz="2800" b="1" dirty="0"/>
          </a:p>
          <a:p>
            <a:pPr marL="628650" indent="-628650">
              <a:buClr>
                <a:srgbClr val="9A4E15"/>
              </a:buClr>
              <a:buSzPct val="125000"/>
              <a:buFont typeface="Wingdings" pitchFamily="2" charset="2"/>
              <a:buChar char="Ø"/>
            </a:pPr>
            <a:r>
              <a:rPr lang="en-CA" sz="3200" b="1" dirty="0"/>
              <a:t>To survive in the early, dangerous Paleo jungles</a:t>
            </a:r>
            <a:r>
              <a:rPr lang="en-CA" sz="3200" dirty="0"/>
              <a:t>, we  needed Quick and Simple Reactions to solve life threatening problems.</a:t>
            </a:r>
          </a:p>
          <a:p>
            <a:pPr marL="628650" indent="-628650">
              <a:buClr>
                <a:srgbClr val="9A4E15"/>
              </a:buClr>
              <a:buSzPct val="125000"/>
            </a:pPr>
            <a:r>
              <a:rPr lang="en-CA" sz="2800" dirty="0"/>
              <a:t> </a:t>
            </a:r>
          </a:p>
          <a:p>
            <a:pPr marL="342900" indent="-342900">
              <a:buClr>
                <a:srgbClr val="9A4E15"/>
              </a:buClr>
              <a:buSzPct val="125000"/>
            </a:pPr>
            <a:r>
              <a:rPr lang="en-CA" sz="2800" dirty="0"/>
              <a:t>				“</a:t>
            </a:r>
            <a:r>
              <a:rPr lang="en-CA" sz="2800" i="1" dirty="0"/>
              <a:t>Our Brain hasn’t changed much </a:t>
            </a:r>
          </a:p>
          <a:p>
            <a:pPr marL="342900" indent="-342900">
              <a:buClr>
                <a:srgbClr val="9A4E15"/>
              </a:buClr>
              <a:buSzPct val="125000"/>
            </a:pPr>
            <a:r>
              <a:rPr lang="en-CA" sz="2800" i="1" dirty="0"/>
              <a:t>		  	  	over the last 50,000 years.”</a:t>
            </a:r>
          </a:p>
          <a:p>
            <a:pPr marL="342900" indent="-342900">
              <a:buClr>
                <a:srgbClr val="9A4E15"/>
              </a:buClr>
              <a:buSzPct val="125000"/>
            </a:pPr>
            <a:endParaRPr lang="en-CA" sz="3200" i="1" dirty="0"/>
          </a:p>
          <a:p>
            <a:pPr marL="4000500" lvl="8" indent="-342900">
              <a:buClr>
                <a:srgbClr val="9A4E15"/>
              </a:buClr>
              <a:buSzPct val="125000"/>
            </a:pPr>
            <a:r>
              <a:rPr lang="en-CA" sz="2000" dirty="0"/>
              <a:t>			</a:t>
            </a:r>
            <a:r>
              <a:rPr lang="en-CA" dirty="0"/>
              <a:t>Dr. John </a:t>
            </a:r>
            <a:r>
              <a:rPr lang="en-CA" dirty="0" err="1"/>
              <a:t>Ratey</a:t>
            </a:r>
            <a:endParaRPr lang="en-CA" dirty="0"/>
          </a:p>
          <a:p>
            <a:pPr marL="4000500" lvl="8" indent="-342900">
              <a:buClr>
                <a:srgbClr val="9A4E15"/>
              </a:buClr>
              <a:buSzPct val="125000"/>
            </a:pPr>
            <a:r>
              <a:rPr lang="en-CA" dirty="0"/>
              <a:t>			Associate Professor of Psychiatry </a:t>
            </a:r>
          </a:p>
          <a:p>
            <a:pPr marL="4000500" lvl="8" indent="-342900">
              <a:buClr>
                <a:srgbClr val="9A4E15"/>
              </a:buClr>
              <a:buSzPct val="125000"/>
            </a:pPr>
            <a:r>
              <a:rPr lang="en-CA" dirty="0"/>
              <a:t>			Harvard Medical School</a:t>
            </a:r>
          </a:p>
          <a:p>
            <a:pPr marL="342900" indent="-342900">
              <a:buClr>
                <a:srgbClr val="9A4E15"/>
              </a:buClr>
              <a:buSzPct val="125000"/>
            </a:pPr>
            <a:r>
              <a:rPr lang="en-CA" sz="3200" dirty="0"/>
              <a:t>  </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52</a:t>
            </a:fld>
            <a:endParaRPr lang="en-CA" sz="2000" dirty="0"/>
          </a:p>
        </p:txBody>
      </p:sp>
      <p:sp>
        <p:nvSpPr>
          <p:cNvPr id="9" name="TextBox 8"/>
          <p:cNvSpPr txBox="1"/>
          <p:nvPr/>
        </p:nvSpPr>
        <p:spPr>
          <a:xfrm>
            <a:off x="907030" y="368457"/>
            <a:ext cx="10086392" cy="954107"/>
          </a:xfrm>
          <a:prstGeom prst="rect">
            <a:avLst/>
          </a:prstGeom>
          <a:noFill/>
        </p:spPr>
        <p:txBody>
          <a:bodyPr wrap="square" rtlCol="0">
            <a:spAutoFit/>
          </a:bodyPr>
          <a:lstStyle/>
          <a:p>
            <a:pPr algn="ctr"/>
            <a:r>
              <a:rPr lang="en-CA" sz="2800" b="1" dirty="0">
                <a:solidFill>
                  <a:srgbClr val="9A4E15"/>
                </a:solidFill>
                <a:latin typeface="Arial Black" panose="020B0A04020102020204" pitchFamily="34" charset="0"/>
              </a:rPr>
              <a:t>Understanding The Main Sources of </a:t>
            </a:r>
            <a:br>
              <a:rPr lang="en-CA" sz="2800" b="1" dirty="0">
                <a:solidFill>
                  <a:srgbClr val="9A4E15"/>
                </a:solidFill>
                <a:latin typeface="Arial Black" panose="020B0A04020102020204" pitchFamily="34" charset="0"/>
              </a:rPr>
            </a:br>
            <a:r>
              <a:rPr lang="en-CA" sz="2800" b="1" dirty="0">
                <a:solidFill>
                  <a:srgbClr val="9A4E15"/>
                </a:solidFill>
                <a:latin typeface="Arial Black" panose="020B0A04020102020204" pitchFamily="34" charset="0"/>
              </a:rPr>
              <a:t>Our Loss of Emotional Self-Regulation</a:t>
            </a:r>
          </a:p>
        </p:txBody>
      </p:sp>
    </p:spTree>
    <p:extLst>
      <p:ext uri="{BB962C8B-B14F-4D97-AF65-F5344CB8AC3E}">
        <p14:creationId xmlns:p14="http://schemas.microsoft.com/office/powerpoint/2010/main" val="2494003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9328" y="5263199"/>
            <a:ext cx="1500872" cy="1116155"/>
          </a:xfrm>
          <a:prstGeom prst="rect">
            <a:avLst/>
          </a:prstGeom>
        </p:spPr>
      </p:pic>
      <p:sp>
        <p:nvSpPr>
          <p:cNvPr id="7" name="TextBox 6"/>
          <p:cNvSpPr txBox="1"/>
          <p:nvPr/>
        </p:nvSpPr>
        <p:spPr>
          <a:xfrm>
            <a:off x="1001485" y="2211266"/>
            <a:ext cx="10189029" cy="2062103"/>
          </a:xfrm>
          <a:prstGeom prst="rect">
            <a:avLst/>
          </a:prstGeom>
          <a:noFill/>
        </p:spPr>
        <p:txBody>
          <a:bodyPr wrap="square" rtlCol="0">
            <a:spAutoFit/>
          </a:bodyPr>
          <a:lstStyle/>
          <a:p>
            <a:pPr marL="628650" indent="-628650">
              <a:buClr>
                <a:srgbClr val="9A4E15"/>
              </a:buClr>
              <a:buSzPct val="125000"/>
              <a:buFont typeface="Wingdings" pitchFamily="2" charset="2"/>
              <a:buChar char="Ø"/>
            </a:pPr>
            <a:r>
              <a:rPr lang="en-CA" sz="3200" b="1" dirty="0"/>
              <a:t>The Brain therefore inherited and develops ‘Files’/a data bank </a:t>
            </a:r>
            <a:r>
              <a:rPr lang="en-CA" sz="3200" dirty="0"/>
              <a:t>from which to semiconsciously </a:t>
            </a:r>
            <a:r>
              <a:rPr lang="en-CA" sz="3200" u="sng" dirty="0"/>
              <a:t>speed-dial</a:t>
            </a:r>
            <a:r>
              <a:rPr lang="en-CA" sz="3200" dirty="0"/>
              <a:t> reactions to manage our world and keep us safe.  </a:t>
            </a:r>
            <a:r>
              <a:rPr lang="en-CA" sz="3200" i="1" dirty="0"/>
              <a:t> </a:t>
            </a:r>
            <a:endParaRPr lang="en-CA" sz="3200" dirty="0"/>
          </a:p>
          <a:p>
            <a:pPr marL="361950" indent="-361950">
              <a:buClr>
                <a:srgbClr val="9A4E15"/>
              </a:buClr>
              <a:buSzPct val="125000"/>
            </a:pPr>
            <a:r>
              <a:rPr lang="en-CA" sz="3200" dirty="0"/>
              <a:t>        </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53</a:t>
            </a:fld>
            <a:endParaRPr lang="en-CA" sz="2000" dirty="0"/>
          </a:p>
        </p:txBody>
      </p:sp>
      <p:sp>
        <p:nvSpPr>
          <p:cNvPr id="9" name="TextBox 8"/>
          <p:cNvSpPr txBox="1"/>
          <p:nvPr/>
        </p:nvSpPr>
        <p:spPr>
          <a:xfrm>
            <a:off x="907030" y="501807"/>
            <a:ext cx="10086392" cy="954107"/>
          </a:xfrm>
          <a:prstGeom prst="rect">
            <a:avLst/>
          </a:prstGeom>
          <a:noFill/>
        </p:spPr>
        <p:txBody>
          <a:bodyPr wrap="square" rtlCol="0">
            <a:spAutoFit/>
          </a:bodyPr>
          <a:lstStyle/>
          <a:p>
            <a:pPr algn="ctr"/>
            <a:r>
              <a:rPr lang="en-CA" sz="2800" b="1" dirty="0">
                <a:solidFill>
                  <a:srgbClr val="9A4E15"/>
                </a:solidFill>
                <a:latin typeface="Arial Black" panose="020B0A04020102020204" pitchFamily="34" charset="0"/>
              </a:rPr>
              <a:t>Understanding The Main Sources of </a:t>
            </a:r>
            <a:br>
              <a:rPr lang="en-CA" sz="2800" b="1" dirty="0">
                <a:solidFill>
                  <a:srgbClr val="9A4E15"/>
                </a:solidFill>
                <a:latin typeface="Arial Black" panose="020B0A04020102020204" pitchFamily="34" charset="0"/>
              </a:rPr>
            </a:br>
            <a:r>
              <a:rPr lang="en-CA" sz="2800" b="1" dirty="0">
                <a:solidFill>
                  <a:srgbClr val="9A4E15"/>
                </a:solidFill>
                <a:latin typeface="Arial Black" panose="020B0A04020102020204" pitchFamily="34" charset="0"/>
              </a:rPr>
              <a:t>Our Loss of Emotional Self-Regulation </a:t>
            </a:r>
            <a:r>
              <a:rPr lang="en-CA" sz="2400" b="1" dirty="0">
                <a:solidFill>
                  <a:srgbClr val="9A4E15"/>
                </a:solidFill>
                <a:latin typeface="Arial Black" panose="020B0A04020102020204" pitchFamily="34" charset="0"/>
              </a:rPr>
              <a:t>(cont’d)</a:t>
            </a:r>
          </a:p>
        </p:txBody>
      </p:sp>
    </p:spTree>
    <p:extLst>
      <p:ext uri="{BB962C8B-B14F-4D97-AF65-F5344CB8AC3E}">
        <p14:creationId xmlns:p14="http://schemas.microsoft.com/office/powerpoint/2010/main" val="1810151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63199"/>
            <a:ext cx="1500872" cy="1116155"/>
          </a:xfrm>
          <a:prstGeom prst="rect">
            <a:avLst/>
          </a:prstGeom>
        </p:spPr>
      </p:pic>
      <p:sp>
        <p:nvSpPr>
          <p:cNvPr id="5" name="TextBox 4"/>
          <p:cNvSpPr txBox="1"/>
          <p:nvPr/>
        </p:nvSpPr>
        <p:spPr>
          <a:xfrm>
            <a:off x="666539" y="546544"/>
            <a:ext cx="10563225" cy="646331"/>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Being Mostly Semiconscious</a:t>
            </a:r>
          </a:p>
        </p:txBody>
      </p:sp>
      <p:sp>
        <p:nvSpPr>
          <p:cNvPr id="7" name="TextBox 6"/>
          <p:cNvSpPr txBox="1"/>
          <p:nvPr/>
        </p:nvSpPr>
        <p:spPr>
          <a:xfrm>
            <a:off x="1195176" y="1795276"/>
            <a:ext cx="9505949" cy="3170099"/>
          </a:xfrm>
          <a:prstGeom prst="rect">
            <a:avLst/>
          </a:prstGeom>
          <a:noFill/>
        </p:spPr>
        <p:txBody>
          <a:bodyPr wrap="square" rtlCol="0">
            <a:spAutoFit/>
          </a:bodyPr>
          <a:lstStyle/>
          <a:p>
            <a:pPr marL="342900" indent="-342900">
              <a:buClr>
                <a:srgbClr val="9A4E15"/>
              </a:buClr>
              <a:buSzPct val="125000"/>
              <a:buFont typeface="Wingdings" pitchFamily="2" charset="2"/>
              <a:buChar char="Ø"/>
            </a:pPr>
            <a:r>
              <a:rPr lang="en-CA" sz="3600" dirty="0"/>
              <a:t>	</a:t>
            </a:r>
            <a:r>
              <a:rPr lang="en-CA" sz="3200" dirty="0"/>
              <a:t>Means that we have insufficient consciousness 		</a:t>
            </a:r>
            <a:r>
              <a:rPr lang="en-CA" sz="3200" b="1" dirty="0"/>
              <a:t>to consistently offer our ‘A’ Game</a:t>
            </a:r>
          </a:p>
          <a:p>
            <a:pPr marL="342900" indent="-342900">
              <a:buClr>
                <a:srgbClr val="9A4E15"/>
              </a:buClr>
              <a:buSzPct val="125000"/>
              <a:buFont typeface="Wingdings" pitchFamily="2" charset="2"/>
              <a:buChar char="Ø"/>
            </a:pPr>
            <a:endParaRPr lang="en-CA" sz="3200" b="1" dirty="0"/>
          </a:p>
          <a:p>
            <a:pPr marL="342900" indent="-342900">
              <a:buClr>
                <a:srgbClr val="9A4E15"/>
              </a:buClr>
              <a:buSzPct val="125000"/>
              <a:buFont typeface="Wingdings" pitchFamily="2" charset="2"/>
              <a:buChar char="Ø"/>
            </a:pPr>
            <a:r>
              <a:rPr lang="en-CA" sz="3200" b="1" dirty="0"/>
              <a:t> 	</a:t>
            </a:r>
            <a:r>
              <a:rPr lang="en-CA" sz="3200" dirty="0"/>
              <a:t>Especially  in crisis, we speed dial our ‘C’ survival 	game as our ancestors have done for thousands of 	years.</a:t>
            </a:r>
            <a:r>
              <a:rPr lang="en-CA" sz="3600" dirty="0"/>
              <a:t>	</a:t>
            </a:r>
            <a:endParaRPr lang="en-CA" sz="3200" dirty="0"/>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54</a:t>
            </a:fld>
            <a:endParaRPr lang="en-CA" sz="2000" dirty="0"/>
          </a:p>
        </p:txBody>
      </p:sp>
    </p:spTree>
    <p:extLst>
      <p:ext uri="{BB962C8B-B14F-4D97-AF65-F5344CB8AC3E}">
        <p14:creationId xmlns:p14="http://schemas.microsoft.com/office/powerpoint/2010/main" val="373139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0090" y="714414"/>
            <a:ext cx="10713937" cy="5400600"/>
          </a:xfrm>
          <a:prstGeom prst="rect">
            <a:avLst/>
          </a:prstGeom>
          <a:effectLst/>
        </p:spPr>
      </p:pic>
      <p:sp>
        <p:nvSpPr>
          <p:cNvPr id="6" name="TextBox 5"/>
          <p:cNvSpPr txBox="1"/>
          <p:nvPr/>
        </p:nvSpPr>
        <p:spPr>
          <a:xfrm>
            <a:off x="335367" y="2875409"/>
            <a:ext cx="2385849" cy="584775"/>
          </a:xfrm>
          <a:prstGeom prst="rect">
            <a:avLst/>
          </a:prstGeom>
          <a:solidFill>
            <a:srgbClr val="FF0000"/>
          </a:solidFill>
        </p:spPr>
        <p:txBody>
          <a:bodyPr wrap="square" rtlCol="0">
            <a:spAutoFit/>
          </a:bodyPr>
          <a:lstStyle/>
          <a:p>
            <a:pPr algn="ctr"/>
            <a:r>
              <a:rPr lang="en-CA" sz="1600" b="1" dirty="0">
                <a:solidFill>
                  <a:schemeClr val="bg1"/>
                </a:solidFill>
              </a:rPr>
              <a:t>Primitive </a:t>
            </a:r>
          </a:p>
          <a:p>
            <a:pPr algn="ctr"/>
            <a:r>
              <a:rPr lang="en-CA" sz="1600" b="1" dirty="0">
                <a:solidFill>
                  <a:schemeClr val="bg1"/>
                </a:solidFill>
              </a:rPr>
              <a:t>Predispositions</a:t>
            </a:r>
          </a:p>
        </p:txBody>
      </p:sp>
      <p:sp>
        <p:nvSpPr>
          <p:cNvPr id="7" name="TextBox 6"/>
          <p:cNvSpPr txBox="1"/>
          <p:nvPr/>
        </p:nvSpPr>
        <p:spPr>
          <a:xfrm>
            <a:off x="2639617" y="2803404"/>
            <a:ext cx="3552395" cy="800219"/>
          </a:xfrm>
          <a:prstGeom prst="rect">
            <a:avLst/>
          </a:prstGeom>
          <a:noFill/>
        </p:spPr>
        <p:txBody>
          <a:bodyPr wrap="square" rtlCol="0">
            <a:spAutoFit/>
          </a:bodyPr>
          <a:lstStyle/>
          <a:p>
            <a:pPr>
              <a:buFont typeface="Wingdings" pitchFamily="2" charset="2"/>
              <a:buChar char="§"/>
            </a:pPr>
            <a:r>
              <a:rPr lang="en-US" sz="1600" b="1" dirty="0"/>
              <a:t>  </a:t>
            </a:r>
            <a:r>
              <a:rPr lang="en-US" sz="1500" b="1" dirty="0"/>
              <a:t>Inherited genetic makeup            </a:t>
            </a:r>
          </a:p>
          <a:p>
            <a:r>
              <a:rPr lang="en-US" sz="1500" b="1" dirty="0"/>
              <a:t>    re:  survival and reproduction </a:t>
            </a:r>
          </a:p>
          <a:p>
            <a:r>
              <a:rPr lang="en-US" sz="1500" b="1" dirty="0"/>
              <a:t>    drives (i.e. </a:t>
            </a:r>
            <a:r>
              <a:rPr lang="en-US" sz="1500" b="1" dirty="0">
                <a:solidFill>
                  <a:srgbClr val="FF0000"/>
                </a:solidFill>
              </a:rPr>
              <a:t>‘Nature’</a:t>
            </a:r>
            <a:r>
              <a:rPr lang="en-US" sz="1500" b="1" dirty="0"/>
              <a:t> You)</a:t>
            </a:r>
            <a:endParaRPr lang="en-CA" sz="1500" b="1" dirty="0"/>
          </a:p>
        </p:txBody>
      </p:sp>
      <p:sp>
        <p:nvSpPr>
          <p:cNvPr id="8" name="TextBox 7"/>
          <p:cNvSpPr txBox="1"/>
          <p:nvPr/>
        </p:nvSpPr>
        <p:spPr>
          <a:xfrm>
            <a:off x="335367" y="3739519"/>
            <a:ext cx="2385849" cy="338554"/>
          </a:xfrm>
          <a:prstGeom prst="rect">
            <a:avLst/>
          </a:prstGeom>
          <a:solidFill>
            <a:srgbClr val="FF0000"/>
          </a:solidFill>
        </p:spPr>
        <p:txBody>
          <a:bodyPr wrap="square" rtlCol="0">
            <a:spAutoFit/>
          </a:bodyPr>
          <a:lstStyle/>
          <a:p>
            <a:pPr algn="ctr"/>
            <a:r>
              <a:rPr lang="en-CA" sz="1600" b="1" dirty="0">
                <a:solidFill>
                  <a:schemeClr val="bg1"/>
                </a:solidFill>
              </a:rPr>
              <a:t>Filters</a:t>
            </a:r>
          </a:p>
        </p:txBody>
      </p:sp>
      <p:sp>
        <p:nvSpPr>
          <p:cNvPr id="9" name="TextBox 8"/>
          <p:cNvSpPr txBox="1"/>
          <p:nvPr/>
        </p:nvSpPr>
        <p:spPr>
          <a:xfrm>
            <a:off x="2639616" y="3667506"/>
            <a:ext cx="4512501" cy="800219"/>
          </a:xfrm>
          <a:prstGeom prst="rect">
            <a:avLst/>
          </a:prstGeom>
          <a:noFill/>
        </p:spPr>
        <p:txBody>
          <a:bodyPr wrap="square" rtlCol="0">
            <a:spAutoFit/>
          </a:bodyPr>
          <a:lstStyle/>
          <a:p>
            <a:pPr>
              <a:buFont typeface="Wingdings" pitchFamily="2" charset="2"/>
              <a:buChar char="§"/>
            </a:pPr>
            <a:r>
              <a:rPr lang="en-US" sz="1600" b="1" dirty="0"/>
              <a:t>  </a:t>
            </a:r>
            <a:r>
              <a:rPr lang="en-US" sz="1500" b="1" dirty="0"/>
              <a:t>Illogical beliefs/faulty filters from </a:t>
            </a:r>
          </a:p>
          <a:p>
            <a:r>
              <a:rPr lang="en-US" sz="1500" b="1" dirty="0"/>
              <a:t>    childhood conditioning e.g.  “I need”,                </a:t>
            </a:r>
          </a:p>
          <a:p>
            <a:r>
              <a:rPr lang="en-US" sz="1500" b="1" dirty="0"/>
              <a:t>    “I am”, “Others are” (i.e. </a:t>
            </a:r>
            <a:r>
              <a:rPr lang="en-US" sz="1500" b="1" dirty="0">
                <a:solidFill>
                  <a:srgbClr val="FF0000"/>
                </a:solidFill>
              </a:rPr>
              <a:t>‘Nurture’ </a:t>
            </a:r>
            <a:r>
              <a:rPr lang="en-US" sz="1500" b="1" dirty="0"/>
              <a:t>You)</a:t>
            </a:r>
            <a:endParaRPr lang="en-CA" sz="1500" b="1" dirty="0"/>
          </a:p>
        </p:txBody>
      </p:sp>
      <p:sp>
        <p:nvSpPr>
          <p:cNvPr id="10" name="TextBox 9"/>
          <p:cNvSpPr txBox="1"/>
          <p:nvPr/>
        </p:nvSpPr>
        <p:spPr>
          <a:xfrm>
            <a:off x="335367" y="4603616"/>
            <a:ext cx="2385849" cy="584775"/>
          </a:xfrm>
          <a:prstGeom prst="rect">
            <a:avLst/>
          </a:prstGeom>
          <a:solidFill>
            <a:srgbClr val="FF0000"/>
          </a:solidFill>
        </p:spPr>
        <p:txBody>
          <a:bodyPr wrap="square" rtlCol="0">
            <a:spAutoFit/>
          </a:bodyPr>
          <a:lstStyle/>
          <a:p>
            <a:pPr algn="ctr"/>
            <a:r>
              <a:rPr lang="en-CA" sz="1600" b="1" dirty="0">
                <a:solidFill>
                  <a:schemeClr val="bg1"/>
                </a:solidFill>
              </a:rPr>
              <a:t>Primed </a:t>
            </a:r>
          </a:p>
          <a:p>
            <a:pPr algn="ctr"/>
            <a:r>
              <a:rPr lang="en-CA" sz="1600" b="1" dirty="0">
                <a:solidFill>
                  <a:schemeClr val="bg1"/>
                </a:solidFill>
              </a:rPr>
              <a:t>Prompts</a:t>
            </a:r>
          </a:p>
        </p:txBody>
      </p:sp>
      <p:sp>
        <p:nvSpPr>
          <p:cNvPr id="11" name="TextBox 10"/>
          <p:cNvSpPr txBox="1"/>
          <p:nvPr/>
        </p:nvSpPr>
        <p:spPr>
          <a:xfrm>
            <a:off x="2639617" y="4531602"/>
            <a:ext cx="4416491" cy="800219"/>
          </a:xfrm>
          <a:prstGeom prst="rect">
            <a:avLst/>
          </a:prstGeom>
          <a:noFill/>
        </p:spPr>
        <p:txBody>
          <a:bodyPr wrap="square" rtlCol="0">
            <a:spAutoFit/>
          </a:bodyPr>
          <a:lstStyle/>
          <a:p>
            <a:pPr>
              <a:buFont typeface="Wingdings" pitchFamily="2" charset="2"/>
              <a:buChar char="§"/>
            </a:pPr>
            <a:r>
              <a:rPr lang="en-US" sz="1600" dirty="0"/>
              <a:t>  </a:t>
            </a:r>
            <a:r>
              <a:rPr lang="en-US" sz="1500" b="1" dirty="0"/>
              <a:t>Societal and cultural brain washing/ </a:t>
            </a:r>
          </a:p>
          <a:p>
            <a:r>
              <a:rPr lang="en-US" sz="1500" b="1" dirty="0"/>
              <a:t>    stereotyping/branding/bigotry           </a:t>
            </a:r>
          </a:p>
          <a:p>
            <a:r>
              <a:rPr lang="en-US" sz="1500" b="1" dirty="0"/>
              <a:t>    (i.e. </a:t>
            </a:r>
            <a:r>
              <a:rPr lang="en-US" sz="1500" b="1" dirty="0">
                <a:solidFill>
                  <a:srgbClr val="FF0000"/>
                </a:solidFill>
              </a:rPr>
              <a:t>‘Numbed’ </a:t>
            </a:r>
            <a:r>
              <a:rPr lang="en-US" sz="1500" b="1" dirty="0"/>
              <a:t>You)</a:t>
            </a:r>
            <a:endParaRPr lang="en-CA" sz="1500" b="1" dirty="0"/>
          </a:p>
        </p:txBody>
      </p:sp>
      <p:sp>
        <p:nvSpPr>
          <p:cNvPr id="12" name="TextBox 11"/>
          <p:cNvSpPr txBox="1"/>
          <p:nvPr/>
        </p:nvSpPr>
        <p:spPr>
          <a:xfrm>
            <a:off x="346000" y="5467712"/>
            <a:ext cx="2385849" cy="584775"/>
          </a:xfrm>
          <a:prstGeom prst="rect">
            <a:avLst/>
          </a:prstGeom>
          <a:solidFill>
            <a:srgbClr val="FFFF00"/>
          </a:solidFill>
        </p:spPr>
        <p:txBody>
          <a:bodyPr wrap="square" rtlCol="0">
            <a:spAutoFit/>
          </a:bodyPr>
          <a:lstStyle/>
          <a:p>
            <a:pPr algn="ctr"/>
            <a:r>
              <a:rPr lang="en-CA" sz="1600" b="1" dirty="0"/>
              <a:t> Semi-Conscious</a:t>
            </a:r>
          </a:p>
          <a:p>
            <a:pPr algn="ctr"/>
            <a:r>
              <a:rPr lang="en-CA" sz="1600" b="1" dirty="0"/>
              <a:t>Mindless Mind</a:t>
            </a:r>
          </a:p>
        </p:txBody>
      </p:sp>
      <p:sp>
        <p:nvSpPr>
          <p:cNvPr id="13" name="TextBox 12"/>
          <p:cNvSpPr txBox="1"/>
          <p:nvPr/>
        </p:nvSpPr>
        <p:spPr>
          <a:xfrm>
            <a:off x="2639627" y="5395689"/>
            <a:ext cx="3796799" cy="553998"/>
          </a:xfrm>
          <a:prstGeom prst="rect">
            <a:avLst/>
          </a:prstGeom>
          <a:noFill/>
        </p:spPr>
        <p:txBody>
          <a:bodyPr wrap="square" rtlCol="0">
            <a:spAutoFit/>
          </a:bodyPr>
          <a:lstStyle/>
          <a:p>
            <a:pPr marL="171450" indent="-171450">
              <a:buFont typeface="Wingdings" pitchFamily="2" charset="2"/>
              <a:buChar char="§"/>
            </a:pPr>
            <a:r>
              <a:rPr lang="en-US" sz="1500" b="1" dirty="0"/>
              <a:t>The “You” who is reading this but doesn’t         know it (i.e. </a:t>
            </a:r>
            <a:r>
              <a:rPr lang="en-US" sz="1500" b="1" dirty="0">
                <a:solidFill>
                  <a:srgbClr val="FF0000"/>
                </a:solidFill>
              </a:rPr>
              <a:t>‘Normal’ </a:t>
            </a:r>
            <a:r>
              <a:rPr lang="en-US" sz="1500" b="1" dirty="0"/>
              <a:t>You)</a:t>
            </a:r>
            <a:endParaRPr lang="en-CA" sz="1500" b="1" dirty="0"/>
          </a:p>
        </p:txBody>
      </p:sp>
      <p:sp>
        <p:nvSpPr>
          <p:cNvPr id="26" name="Title 1"/>
          <p:cNvSpPr txBox="1">
            <a:spLocks/>
          </p:cNvSpPr>
          <p:nvPr/>
        </p:nvSpPr>
        <p:spPr>
          <a:xfrm>
            <a:off x="0" y="180389"/>
            <a:ext cx="12192000" cy="676861"/>
          </a:xfrm>
          <a:prstGeom prst="rect">
            <a:avLst/>
          </a:prstGeom>
          <a:noFill/>
          <a:ln>
            <a:noFill/>
          </a:ln>
        </p:spPr>
        <p:txBody>
          <a:bodyPr>
            <a:scene3d>
              <a:camera prst="orthographicFront"/>
              <a:lightRig rig="soft" dir="t">
                <a:rot lat="0" lon="0" rev="15600000"/>
              </a:lightRig>
            </a:scene3d>
            <a:sp3d extrusionH="57150" prstMaterial="softEdge">
              <a:bevelT w="25400" h="38100"/>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600" b="1" dirty="0">
                <a:solidFill>
                  <a:srgbClr val="00B0F0"/>
                </a:solidFill>
                <a:latin typeface="Cooper Black" panose="0208090404030B020404" pitchFamily="18" charset="0"/>
              </a:rPr>
              <a:t>What Do We Speed Dial?</a:t>
            </a:r>
            <a:endParaRPr lang="en-CA" sz="2400" b="1" dirty="0">
              <a:solidFill>
                <a:srgbClr val="00B0F0"/>
              </a:solidFill>
              <a:latin typeface="Cooper Black" panose="0208090404030B020404" pitchFamily="18" charset="0"/>
            </a:endParaRPr>
          </a:p>
        </p:txBody>
      </p:sp>
      <p:sp>
        <p:nvSpPr>
          <p:cNvPr id="18" name="TextBox 17"/>
          <p:cNvSpPr txBox="1"/>
          <p:nvPr/>
        </p:nvSpPr>
        <p:spPr>
          <a:xfrm>
            <a:off x="7826208" y="2155344"/>
            <a:ext cx="2880320" cy="615553"/>
          </a:xfrm>
          <a:prstGeom prst="rect">
            <a:avLst/>
          </a:prstGeom>
          <a:noFill/>
        </p:spPr>
        <p:txBody>
          <a:bodyPr wrap="square" rtlCol="0">
            <a:spAutoFit/>
          </a:bodyPr>
          <a:lstStyle/>
          <a:p>
            <a:pPr algn="ctr"/>
            <a:r>
              <a:rPr lang="en-CA" sz="1700" b="1" dirty="0">
                <a:ln>
                  <a:solidFill>
                    <a:schemeClr val="tx1"/>
                  </a:solidFill>
                </a:ln>
                <a:solidFill>
                  <a:srgbClr val="FFFF00"/>
                </a:solidFill>
                <a:latin typeface="Arial Black" panose="020B0A04020102020204" pitchFamily="34" charset="0"/>
                <a:cs typeface="Arial" panose="020B0604020202020204" pitchFamily="34" charset="0"/>
              </a:rPr>
              <a:t>Semi-Conscious Mindless Mind</a:t>
            </a:r>
          </a:p>
        </p:txBody>
      </p:sp>
      <p:sp>
        <p:nvSpPr>
          <p:cNvPr id="20" name="TextBox 19"/>
          <p:cNvSpPr txBox="1"/>
          <p:nvPr/>
        </p:nvSpPr>
        <p:spPr>
          <a:xfrm>
            <a:off x="1668641" y="1531023"/>
            <a:ext cx="2301765" cy="584775"/>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P</a:t>
            </a:r>
            <a:r>
              <a:rPr lang="en-CA" sz="1600" b="1" dirty="0">
                <a:latin typeface="Arial" panose="020B0604020202020204" pitchFamily="34" charset="0"/>
                <a:cs typeface="Arial" panose="020B0604020202020204" pitchFamily="34" charset="0"/>
              </a:rPr>
              <a:t>rimitive </a:t>
            </a:r>
          </a:p>
          <a:p>
            <a:pPr algn="ctr"/>
            <a:r>
              <a:rPr lang="en-CA" sz="1600" b="1" dirty="0">
                <a:latin typeface="Arial" panose="020B0604020202020204" pitchFamily="34" charset="0"/>
                <a:cs typeface="Arial" panose="020B0604020202020204" pitchFamily="34" charset="0"/>
              </a:rPr>
              <a:t>Predispositions</a:t>
            </a:r>
          </a:p>
        </p:txBody>
      </p:sp>
      <p:sp>
        <p:nvSpPr>
          <p:cNvPr id="21" name="TextBox 20"/>
          <p:cNvSpPr txBox="1"/>
          <p:nvPr/>
        </p:nvSpPr>
        <p:spPr>
          <a:xfrm>
            <a:off x="3339138" y="1228097"/>
            <a:ext cx="2397776" cy="338554"/>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F</a:t>
            </a:r>
            <a:r>
              <a:rPr lang="en-CA" sz="1600" b="1" dirty="0">
                <a:latin typeface="Arial" panose="020B0604020202020204" pitchFamily="34" charset="0"/>
                <a:cs typeface="Arial" panose="020B0604020202020204" pitchFamily="34" charset="0"/>
              </a:rPr>
              <a:t>ilters</a:t>
            </a:r>
          </a:p>
        </p:txBody>
      </p:sp>
      <p:sp>
        <p:nvSpPr>
          <p:cNvPr id="22" name="TextBox 21"/>
          <p:cNvSpPr txBox="1"/>
          <p:nvPr/>
        </p:nvSpPr>
        <p:spPr>
          <a:xfrm>
            <a:off x="4811233" y="1566651"/>
            <a:ext cx="2301765" cy="584775"/>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P</a:t>
            </a:r>
            <a:r>
              <a:rPr lang="en-CA" sz="1600" b="1" dirty="0">
                <a:latin typeface="Arial" panose="020B0604020202020204" pitchFamily="34" charset="0"/>
                <a:cs typeface="Arial" panose="020B0604020202020204" pitchFamily="34" charset="0"/>
              </a:rPr>
              <a:t>rimed</a:t>
            </a:r>
          </a:p>
          <a:p>
            <a:pPr algn="ctr"/>
            <a:r>
              <a:rPr lang="en-CA" sz="1600" b="1" dirty="0">
                <a:latin typeface="Arial" panose="020B0604020202020204" pitchFamily="34" charset="0"/>
                <a:cs typeface="Arial" panose="020B0604020202020204" pitchFamily="34" charset="0"/>
              </a:rPr>
              <a:t>Prompts</a:t>
            </a:r>
          </a:p>
        </p:txBody>
      </p:sp>
      <p:sp>
        <p:nvSpPr>
          <p:cNvPr id="23" name="Slide Number Placeholder 22"/>
          <p:cNvSpPr>
            <a:spLocks noGrp="1"/>
          </p:cNvSpPr>
          <p:nvPr>
            <p:ph type="sldNum" sz="quarter" idx="12"/>
          </p:nvPr>
        </p:nvSpPr>
        <p:spPr/>
        <p:txBody>
          <a:bodyPr/>
          <a:lstStyle/>
          <a:p>
            <a:fld id="{AFE74BE6-3F01-4C25-9B60-2EB5994FEE56}" type="slidenum">
              <a:rPr lang="en-CA" sz="2000" smtClean="0"/>
              <a:pPr/>
              <a:t>55</a:t>
            </a:fld>
            <a:endParaRPr lang="en-CA" sz="2000" dirty="0"/>
          </a:p>
        </p:txBody>
      </p:sp>
      <p:sp>
        <p:nvSpPr>
          <p:cNvPr id="2" name="TextBox 1"/>
          <p:cNvSpPr txBox="1"/>
          <p:nvPr/>
        </p:nvSpPr>
        <p:spPr>
          <a:xfrm>
            <a:off x="346000" y="6323668"/>
            <a:ext cx="10360528" cy="707886"/>
          </a:xfrm>
          <a:prstGeom prst="rect">
            <a:avLst/>
          </a:prstGeom>
          <a:noFill/>
        </p:spPr>
        <p:txBody>
          <a:bodyPr wrap="square" rtlCol="0">
            <a:spAutoFit/>
          </a:bodyPr>
          <a:lstStyle/>
          <a:p>
            <a:pPr algn="ctr"/>
            <a:r>
              <a:rPr lang="en-CA" sz="2000" dirty="0">
                <a:solidFill>
                  <a:schemeClr val="tx2"/>
                </a:solidFill>
                <a:latin typeface="Cooper Black" panose="0208090404030B020404" pitchFamily="18" charset="0"/>
              </a:rPr>
              <a:t>Because</a:t>
            </a:r>
            <a:r>
              <a:rPr lang="en-CA" sz="2000" dirty="0">
                <a:solidFill>
                  <a:srgbClr val="00B0F0"/>
                </a:solidFill>
                <a:latin typeface="Cooper Black" panose="0208090404030B020404" pitchFamily="18" charset="0"/>
              </a:rPr>
              <a:t> </a:t>
            </a:r>
            <a:r>
              <a:rPr lang="en-CA" sz="2000" dirty="0">
                <a:solidFill>
                  <a:srgbClr val="FF0000"/>
                </a:solidFill>
                <a:latin typeface="Cooper Black" panose="0208090404030B020404" pitchFamily="18" charset="0"/>
              </a:rPr>
              <a:t>PFP</a:t>
            </a:r>
            <a:r>
              <a:rPr lang="en-CA" sz="2000" dirty="0">
                <a:solidFill>
                  <a:srgbClr val="00B0F0"/>
                </a:solidFill>
                <a:latin typeface="Cooper Black" panose="0208090404030B020404" pitchFamily="18" charset="0"/>
              </a:rPr>
              <a:t> </a:t>
            </a:r>
            <a:r>
              <a:rPr lang="en-CA" sz="2000" dirty="0">
                <a:solidFill>
                  <a:schemeClr val="tx2"/>
                </a:solidFill>
                <a:latin typeface="Cooper Black" panose="0208090404030B020404" pitchFamily="18" charset="0"/>
              </a:rPr>
              <a:t>So Controls Our Life – We Call It PFP Prison!</a:t>
            </a:r>
          </a:p>
          <a:p>
            <a:endParaRPr lang="en-CA" sz="2000" dirty="0"/>
          </a:p>
        </p:txBody>
      </p:sp>
      <p:sp>
        <p:nvSpPr>
          <p:cNvPr id="24" name="TextBox 23"/>
          <p:cNvSpPr txBox="1"/>
          <p:nvPr/>
        </p:nvSpPr>
        <p:spPr>
          <a:xfrm>
            <a:off x="7759533" y="3366834"/>
            <a:ext cx="2880320" cy="877163"/>
          </a:xfrm>
          <a:prstGeom prst="rect">
            <a:avLst/>
          </a:prstGeom>
          <a:noFill/>
        </p:spPr>
        <p:txBody>
          <a:bodyPr wrap="square" rtlCol="0">
            <a:spAutoFit/>
          </a:bodyPr>
          <a:lstStyle/>
          <a:p>
            <a:pPr algn="ctr"/>
            <a:r>
              <a:rPr lang="en-CA" sz="1700" b="1" dirty="0">
                <a:ln>
                  <a:solidFill>
                    <a:schemeClr val="tx1"/>
                  </a:solidFill>
                </a:ln>
                <a:solidFill>
                  <a:schemeClr val="bg1"/>
                </a:solidFill>
                <a:latin typeface="Arial Black" panose="020B0A04020102020204" pitchFamily="34" charset="0"/>
                <a:cs typeface="Arial" panose="020B0604020202020204" pitchFamily="34" charset="0"/>
              </a:rPr>
              <a:t>PFP</a:t>
            </a:r>
          </a:p>
          <a:p>
            <a:pPr algn="ctr"/>
            <a:r>
              <a:rPr lang="en-CA" sz="1700" b="1" dirty="0">
                <a:ln>
                  <a:solidFill>
                    <a:schemeClr val="tx1"/>
                  </a:solidFill>
                </a:ln>
                <a:solidFill>
                  <a:schemeClr val="bg1"/>
                </a:solidFill>
                <a:latin typeface="Arial Black" panose="020B0A04020102020204" pitchFamily="34" charset="0"/>
                <a:cs typeface="Arial" panose="020B0604020202020204" pitchFamily="34" charset="0"/>
              </a:rPr>
              <a:t>Subconscious</a:t>
            </a:r>
          </a:p>
          <a:p>
            <a:pPr algn="ctr"/>
            <a:r>
              <a:rPr lang="en-CA" sz="1700" b="1" dirty="0">
                <a:ln>
                  <a:solidFill>
                    <a:schemeClr val="tx1"/>
                  </a:solidFill>
                </a:ln>
                <a:solidFill>
                  <a:schemeClr val="bg1"/>
                </a:solidFill>
                <a:latin typeface="Arial Black" panose="020B0A04020102020204" pitchFamily="34" charset="0"/>
                <a:cs typeface="Arial" panose="020B0604020202020204" pitchFamily="34" charset="0"/>
              </a:rPr>
              <a:t>Programming</a:t>
            </a:r>
          </a:p>
        </p:txBody>
      </p:sp>
    </p:spTree>
    <p:extLst>
      <p:ext uri="{BB962C8B-B14F-4D97-AF65-F5344CB8AC3E}">
        <p14:creationId xmlns:p14="http://schemas.microsoft.com/office/powerpoint/2010/main" val="21885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2" grpId="0" animBg="1"/>
      <p:bldP spid="1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903BFD-3EC6-48B0-991E-1B572C701C1C}"/>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0139" y="2299494"/>
            <a:ext cx="5728136" cy="3029974"/>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260896"/>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56</a:t>
            </a:fld>
            <a:endParaRPr lang="en-CA" sz="2000" dirty="0"/>
          </a:p>
        </p:txBody>
      </p:sp>
      <p:sp>
        <p:nvSpPr>
          <p:cNvPr id="8" name="TextBox 7"/>
          <p:cNvSpPr txBox="1"/>
          <p:nvPr/>
        </p:nvSpPr>
        <p:spPr>
          <a:xfrm>
            <a:off x="0" y="789717"/>
            <a:ext cx="12192000" cy="584775"/>
          </a:xfrm>
          <a:prstGeom prst="rect">
            <a:avLst/>
          </a:prstGeom>
          <a:noFill/>
        </p:spPr>
        <p:txBody>
          <a:bodyPr wrap="square" rtlCol="0">
            <a:spAutoFit/>
          </a:bodyPr>
          <a:lstStyle/>
          <a:p>
            <a:pPr algn="ctr"/>
            <a:r>
              <a:rPr lang="en-CA" sz="3200" b="1" dirty="0">
                <a:solidFill>
                  <a:srgbClr val="9A4E15"/>
                </a:solidFill>
                <a:latin typeface="Arial Black" pitchFamily="34" charset="0"/>
              </a:rPr>
              <a:t>What do we mean by an ‘Inherited DATA BANK’?  </a:t>
            </a:r>
          </a:p>
        </p:txBody>
      </p:sp>
    </p:spTree>
    <p:extLst>
      <p:ext uri="{BB962C8B-B14F-4D97-AF65-F5344CB8AC3E}">
        <p14:creationId xmlns:p14="http://schemas.microsoft.com/office/powerpoint/2010/main" val="21149005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41848"/>
            <a:ext cx="1500872" cy="1116155"/>
          </a:xfrm>
          <a:prstGeom prst="rect">
            <a:avLst/>
          </a:prstGeom>
        </p:spPr>
      </p:pic>
      <p:sp>
        <p:nvSpPr>
          <p:cNvPr id="6" name="Rectangle 5"/>
          <p:cNvSpPr/>
          <p:nvPr/>
        </p:nvSpPr>
        <p:spPr>
          <a:xfrm>
            <a:off x="502125" y="1675548"/>
            <a:ext cx="10569463" cy="523220"/>
          </a:xfrm>
          <a:prstGeom prst="rect">
            <a:avLst/>
          </a:prstGeom>
        </p:spPr>
        <p:txBody>
          <a:bodyPr wrap="square">
            <a:spAutoFit/>
          </a:bodyPr>
          <a:lstStyle/>
          <a:p>
            <a:r>
              <a:rPr lang="en-CA" sz="2800" b="1" i="1" dirty="0">
                <a:solidFill>
                  <a:srgbClr val="797805"/>
                </a:solidFill>
              </a:rPr>
              <a:t>Installing Our Subjective Software</a:t>
            </a:r>
          </a:p>
        </p:txBody>
      </p:sp>
      <p:sp>
        <p:nvSpPr>
          <p:cNvPr id="9" name="TextBox 8"/>
          <p:cNvSpPr txBox="1"/>
          <p:nvPr/>
        </p:nvSpPr>
        <p:spPr>
          <a:xfrm>
            <a:off x="690827" y="2305050"/>
            <a:ext cx="10840252" cy="3908762"/>
          </a:xfrm>
          <a:prstGeom prst="rect">
            <a:avLst/>
          </a:prstGeom>
          <a:noFill/>
        </p:spPr>
        <p:txBody>
          <a:bodyPr wrap="square" rtlCol="0">
            <a:spAutoFit/>
          </a:bodyPr>
          <a:lstStyle/>
          <a:p>
            <a:r>
              <a:rPr lang="en-US" sz="2800" b="1" dirty="0"/>
              <a:t>Understanding the Filters’ Set-up:</a:t>
            </a:r>
          </a:p>
          <a:p>
            <a:endParaRPr lang="en-CA" sz="1000" b="1" dirty="0"/>
          </a:p>
          <a:p>
            <a:r>
              <a:rPr lang="en-CA" sz="2800" dirty="0"/>
              <a:t>We start our life perceiving that </a:t>
            </a:r>
            <a:r>
              <a:rPr lang="en-CA" sz="2800" b="1" dirty="0"/>
              <a:t>“I am weak and vulnerable,”</a:t>
            </a:r>
            <a:r>
              <a:rPr lang="en-CA" sz="2800" dirty="0"/>
              <a:t> both emotionally and physically.  We therefore groped for ways to feel secure through inclusion in our family (the herd).  This gives a sense of counting for something and connection which our brain registers as being safe and secure.  </a:t>
            </a:r>
          </a:p>
          <a:p>
            <a:endParaRPr lang="en-CA" sz="1400" dirty="0"/>
          </a:p>
          <a:p>
            <a:r>
              <a:rPr lang="en-CA" sz="2800" dirty="0"/>
              <a:t>To figure out how to meet these needs, we became                                          </a:t>
            </a:r>
            <a:r>
              <a:rPr lang="en-CA" sz="2800" b="1" dirty="0"/>
              <a:t>a good mind reader</a:t>
            </a:r>
            <a:r>
              <a:rPr lang="en-CA" sz="2800" dirty="0"/>
              <a:t>.</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57</a:t>
            </a:fld>
            <a:endParaRPr lang="en-CA" sz="2000" dirty="0"/>
          </a:p>
        </p:txBody>
      </p:sp>
      <p:sp>
        <p:nvSpPr>
          <p:cNvPr id="10" name="TextBox 9"/>
          <p:cNvSpPr txBox="1"/>
          <p:nvPr/>
        </p:nvSpPr>
        <p:spPr>
          <a:xfrm>
            <a:off x="926081" y="492282"/>
            <a:ext cx="10086392" cy="584775"/>
          </a:xfrm>
          <a:prstGeom prst="rect">
            <a:avLst/>
          </a:prstGeom>
          <a:noFill/>
        </p:spPr>
        <p:txBody>
          <a:bodyPr wrap="square" rtlCol="0">
            <a:spAutoFit/>
          </a:bodyPr>
          <a:lstStyle/>
          <a:p>
            <a:pPr algn="ctr"/>
            <a:r>
              <a:rPr lang="en-CA" sz="3200" b="1" dirty="0">
                <a:solidFill>
                  <a:srgbClr val="9A4E15"/>
                </a:solidFill>
                <a:latin typeface="Arial Black" panose="020B0A04020102020204" pitchFamily="34" charset="0"/>
              </a:rPr>
              <a:t>Understanding Our Filters’ Part of PFP</a:t>
            </a:r>
          </a:p>
        </p:txBody>
      </p:sp>
    </p:spTree>
    <p:extLst>
      <p:ext uri="{BB962C8B-B14F-4D97-AF65-F5344CB8AC3E}">
        <p14:creationId xmlns:p14="http://schemas.microsoft.com/office/powerpoint/2010/main" val="13705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27915" y="1477544"/>
            <a:ext cx="6048672" cy="4062651"/>
          </a:xfrm>
          <a:prstGeom prst="rect">
            <a:avLst/>
          </a:prstGeom>
          <a:noFill/>
        </p:spPr>
        <p:txBody>
          <a:bodyPr wrap="square" rtlCol="0">
            <a:spAutoFit/>
          </a:bodyPr>
          <a:lstStyle/>
          <a:p>
            <a:r>
              <a:rPr lang="en-CA" sz="2400" b="1" i="1" dirty="0"/>
              <a:t>How you learnt to read minds to get included and protected and in so doing, became you i.e. got programmed with rules about:</a:t>
            </a:r>
          </a:p>
          <a:p>
            <a:endParaRPr lang="en-CA" sz="2400" i="1" dirty="0"/>
          </a:p>
          <a:p>
            <a:pPr lvl="1">
              <a:buFont typeface="Arial" pitchFamily="34" charset="0"/>
              <a:buChar char="•"/>
            </a:pPr>
            <a:r>
              <a:rPr lang="en-CA" sz="2400" i="1" dirty="0"/>
              <a:t>  I must be ……….</a:t>
            </a:r>
          </a:p>
          <a:p>
            <a:pPr lvl="1">
              <a:buFont typeface="Arial" pitchFamily="34" charset="0"/>
              <a:buChar char="•"/>
            </a:pPr>
            <a:r>
              <a:rPr lang="en-CA" sz="2400" i="1" dirty="0"/>
              <a:t>  Men are ……….</a:t>
            </a:r>
          </a:p>
          <a:p>
            <a:pPr lvl="1">
              <a:buFont typeface="Arial" pitchFamily="34" charset="0"/>
              <a:buChar char="•"/>
            </a:pPr>
            <a:r>
              <a:rPr lang="en-CA" sz="2400" i="1" dirty="0"/>
              <a:t>  Women are ……….</a:t>
            </a:r>
          </a:p>
          <a:p>
            <a:pPr lvl="1">
              <a:buFont typeface="Arial" pitchFamily="34" charset="0"/>
              <a:buChar char="•"/>
            </a:pPr>
            <a:r>
              <a:rPr lang="en-CA" sz="2400" i="1" dirty="0"/>
              <a:t>  The world is ……….</a:t>
            </a:r>
          </a:p>
          <a:p>
            <a:pPr lvl="1"/>
            <a:r>
              <a:rPr lang="en-CA" sz="2400" i="1" dirty="0">
                <a:solidFill>
                  <a:srgbClr val="C00000"/>
                </a:solidFill>
              </a:rPr>
              <a:t>           </a:t>
            </a:r>
            <a:r>
              <a:rPr lang="en-CA" sz="2400" b="1" i="1" dirty="0">
                <a:solidFill>
                  <a:srgbClr val="FF0000"/>
                </a:solidFill>
              </a:rPr>
              <a:t>and</a:t>
            </a:r>
          </a:p>
          <a:p>
            <a:pPr lvl="1"/>
            <a:r>
              <a:rPr lang="en-CA" sz="2400" b="1" i="1" dirty="0">
                <a:solidFill>
                  <a:srgbClr val="FF0000"/>
                </a:solidFill>
              </a:rPr>
              <a:t>    Who my ‘In-Group’ is </a:t>
            </a:r>
          </a:p>
          <a:p>
            <a:endParaRPr lang="en-CA" i="1" dirty="0"/>
          </a:p>
        </p:txBody>
      </p:sp>
      <p:pic>
        <p:nvPicPr>
          <p:cNvPr id="5" name="Picture 2" descr="http://www.clker.com/cliparts/k/1/R/8/m/2/jack-of-spades-m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07564" y="5333600"/>
            <a:ext cx="1173420" cy="11975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www.clker.com/cliparts/5/L/u/p/r/E/ace-of-spades-m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77776" y="863793"/>
            <a:ext cx="1158488" cy="11822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www.clker.com/cliparts/9/o/3/K/I/9/queen-of-spades-m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13794" y="3782387"/>
            <a:ext cx="1177320" cy="12015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http://www.clker.com/cliparts/v/2/e/h/h/m/king-of-spades-md.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93385" y="2373553"/>
            <a:ext cx="1180975" cy="12052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http://images.clipshrine.com/download/downloadpnglarge/Ornamental-deck-3-of-diamonds-11288-larg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11546" y="2284927"/>
            <a:ext cx="1180975" cy="120311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4" descr="Free Clipart: Ornamental deck: 6 of diamonds | nicubunu"/>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02818" y="3820448"/>
            <a:ext cx="1165665" cy="118743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44128" y="5345804"/>
            <a:ext cx="1166717" cy="1189096"/>
          </a:xfrm>
          <a:prstGeom prst="rect">
            <a:avLst/>
          </a:prstGeom>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83117" y="942845"/>
            <a:ext cx="1166719" cy="1189097"/>
          </a:xfrm>
          <a:prstGeom prst="rect">
            <a:avLst/>
          </a:prstGeom>
        </p:spPr>
      </p:pic>
      <p:sp>
        <p:nvSpPr>
          <p:cNvPr id="13" name="Rectangle 12"/>
          <p:cNvSpPr/>
          <p:nvPr/>
        </p:nvSpPr>
        <p:spPr>
          <a:xfrm>
            <a:off x="1264044" y="5108836"/>
            <a:ext cx="3504768" cy="511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4" name="Picture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479329" y="5175173"/>
            <a:ext cx="1500872" cy="1116155"/>
          </a:xfrm>
          <a:prstGeom prst="rect">
            <a:avLst/>
          </a:prstGeom>
        </p:spPr>
      </p:pic>
      <p:sp>
        <p:nvSpPr>
          <p:cNvPr id="15" name="Slide Number Placeholder 14"/>
          <p:cNvSpPr>
            <a:spLocks noGrp="1"/>
          </p:cNvSpPr>
          <p:nvPr>
            <p:ph type="sldNum" sz="quarter" idx="12"/>
          </p:nvPr>
        </p:nvSpPr>
        <p:spPr/>
        <p:txBody>
          <a:bodyPr/>
          <a:lstStyle/>
          <a:p>
            <a:fld id="{AFE74BE6-3F01-4C25-9B60-2EB5994FEE56}" type="slidenum">
              <a:rPr lang="en-CA" sz="2000" smtClean="0"/>
              <a:pPr/>
              <a:t>58</a:t>
            </a:fld>
            <a:endParaRPr lang="en-CA" sz="2000" dirty="0"/>
          </a:p>
        </p:txBody>
      </p:sp>
    </p:spTree>
    <p:extLst>
      <p:ext uri="{BB962C8B-B14F-4D97-AF65-F5344CB8AC3E}">
        <p14:creationId xmlns:p14="http://schemas.microsoft.com/office/powerpoint/2010/main" val="3251314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0-#ppt_w/2"/>
                                          </p:val>
                                        </p:tav>
                                        <p:tav tm="100000">
                                          <p:val>
                                            <p:strVal val="#ppt_x"/>
                                          </p:val>
                                        </p:tav>
                                      </p:tavLst>
                                    </p:anim>
                                    <p:anim calcmode="lin" valueType="num">
                                      <p:cBhvr additive="base">
                                        <p:cTn id="3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0-#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0-#ppt_w/2"/>
                                          </p:val>
                                        </p:tav>
                                        <p:tav tm="100000">
                                          <p:val>
                                            <p:strVal val="#ppt_x"/>
                                          </p:val>
                                        </p:tav>
                                      </p:tavLst>
                                    </p:anim>
                                    <p:anim calcmode="lin" valueType="num">
                                      <p:cBhvr additive="base">
                                        <p:cTn id="4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0-#ppt_w/2"/>
                                          </p:val>
                                        </p:tav>
                                        <p:tav tm="100000">
                                          <p:val>
                                            <p:strVal val="#ppt_x"/>
                                          </p:val>
                                        </p:tav>
                                      </p:tavLst>
                                    </p:anim>
                                    <p:anim calcmode="lin" valueType="num">
                                      <p:cBhvr additive="base">
                                        <p:cTn id="5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9804" y="5222798"/>
            <a:ext cx="1500872" cy="1116155"/>
          </a:xfrm>
          <a:prstGeom prst="rect">
            <a:avLst/>
          </a:prstGeom>
        </p:spPr>
      </p:pic>
      <p:sp>
        <p:nvSpPr>
          <p:cNvPr id="5" name="TextBox 4"/>
          <p:cNvSpPr txBox="1"/>
          <p:nvPr/>
        </p:nvSpPr>
        <p:spPr>
          <a:xfrm>
            <a:off x="911425" y="332656"/>
            <a:ext cx="10185012" cy="6247864"/>
          </a:xfrm>
          <a:prstGeom prst="rect">
            <a:avLst/>
          </a:prstGeom>
          <a:noFill/>
        </p:spPr>
        <p:txBody>
          <a:bodyPr wrap="square" rtlCol="0">
            <a:spAutoFit/>
          </a:bodyPr>
          <a:lstStyle/>
          <a:p>
            <a:r>
              <a:rPr lang="en-CA" sz="3200" b="1" dirty="0"/>
              <a:t>Examples of  Filters</a:t>
            </a:r>
          </a:p>
          <a:p>
            <a:endParaRPr lang="en-CA" sz="1200" b="1" dirty="0"/>
          </a:p>
          <a:p>
            <a:endParaRPr lang="en-CA" sz="1200" b="1" dirty="0"/>
          </a:p>
          <a:p>
            <a:pPr marL="355600" lvl="0" indent="-355600">
              <a:buFont typeface="Arial" panose="020B0604020202020204" pitchFamily="34" charset="0"/>
              <a:buChar char="•"/>
            </a:pPr>
            <a:r>
              <a:rPr lang="en-US" sz="2600" dirty="0"/>
              <a:t>I think that I </a:t>
            </a:r>
            <a:r>
              <a:rPr lang="en-US" sz="2600" b="1" dirty="0"/>
              <a:t>need to be in control </a:t>
            </a:r>
            <a:r>
              <a:rPr lang="en-US" sz="2600" dirty="0"/>
              <a:t>or not out of control of most situations and people in order to feel okay.</a:t>
            </a:r>
            <a:endParaRPr lang="en-CA" sz="2600" dirty="0"/>
          </a:p>
          <a:p>
            <a:pPr marL="355600" lvl="0" indent="-355600">
              <a:buFont typeface="Arial" panose="020B0604020202020204" pitchFamily="34" charset="0"/>
              <a:buChar char="•"/>
            </a:pPr>
            <a:r>
              <a:rPr lang="en-US" sz="2600" dirty="0"/>
              <a:t>I think that </a:t>
            </a:r>
            <a:r>
              <a:rPr lang="en-US" sz="2600" b="1" dirty="0"/>
              <a:t>I need to be right </a:t>
            </a:r>
            <a:r>
              <a:rPr lang="en-US" sz="2600" dirty="0"/>
              <a:t>and above criticism in order to feel okay.</a:t>
            </a:r>
            <a:endParaRPr lang="en-CA" sz="2600" dirty="0"/>
          </a:p>
          <a:p>
            <a:pPr marL="355600" lvl="0" indent="-355600">
              <a:buFont typeface="Arial" panose="020B0604020202020204" pitchFamily="34" charset="0"/>
              <a:buChar char="•"/>
            </a:pPr>
            <a:r>
              <a:rPr lang="en-US" sz="2600" dirty="0"/>
              <a:t>I think that </a:t>
            </a:r>
            <a:r>
              <a:rPr lang="en-US" sz="2600" b="1" dirty="0"/>
              <a:t>I need approval </a:t>
            </a:r>
            <a:r>
              <a:rPr lang="en-US" sz="2600" dirty="0"/>
              <a:t>from important people in my life in order for me to feel worthwhile  and okay.  </a:t>
            </a:r>
            <a:endParaRPr lang="en-CA" sz="2600" dirty="0"/>
          </a:p>
          <a:p>
            <a:pPr marL="355600" lvl="0" indent="-355600">
              <a:buFont typeface="Arial" panose="020B0604020202020204" pitchFamily="34" charset="0"/>
              <a:buChar char="•"/>
            </a:pPr>
            <a:r>
              <a:rPr lang="en-US" sz="2600" dirty="0"/>
              <a:t>I think that </a:t>
            </a:r>
            <a:r>
              <a:rPr lang="en-US" sz="2600" b="1" dirty="0"/>
              <a:t>others and life must treat me fairly </a:t>
            </a:r>
            <a:r>
              <a:rPr lang="en-US" sz="2600" dirty="0"/>
              <a:t>otherwise, I have a God-given right to feel awful.</a:t>
            </a:r>
            <a:endParaRPr lang="en-CA" sz="2600" dirty="0"/>
          </a:p>
          <a:p>
            <a:pPr marL="355600" lvl="0" indent="-355600">
              <a:buFont typeface="Arial" panose="020B0604020202020204" pitchFamily="34" charset="0"/>
              <a:buChar char="•"/>
            </a:pPr>
            <a:r>
              <a:rPr lang="en-US" sz="2600" dirty="0"/>
              <a:t>I think that </a:t>
            </a:r>
            <a:r>
              <a:rPr lang="en-US" sz="2600" b="1" dirty="0"/>
              <a:t>I must be included </a:t>
            </a:r>
            <a:r>
              <a:rPr lang="en-US" sz="2600" dirty="0"/>
              <a:t>or not be excluded from social situations that I feel are important in order for me to have adequate self-worth.</a:t>
            </a:r>
          </a:p>
          <a:p>
            <a:pPr marL="355600" indent="-355600">
              <a:buFont typeface="Arial" panose="020B0604020202020204" pitchFamily="34" charset="0"/>
              <a:buChar char="•"/>
            </a:pPr>
            <a:r>
              <a:rPr lang="en-US" sz="2600" dirty="0"/>
              <a:t>I think that </a:t>
            </a:r>
            <a:r>
              <a:rPr lang="en-US" sz="2600" b="1" dirty="0"/>
              <a:t>I need to be superior </a:t>
            </a:r>
            <a:r>
              <a:rPr lang="en-US" sz="2600" dirty="0"/>
              <a:t>to others in order to feel okay and worthwhile.</a:t>
            </a:r>
            <a:endParaRPr lang="en-CA" sz="2600" dirty="0"/>
          </a:p>
          <a:p>
            <a:pPr marL="355600" indent="-355600">
              <a:buFont typeface="Arial" panose="020B0604020202020204" pitchFamily="34" charset="0"/>
              <a:buChar char="•"/>
            </a:pPr>
            <a:r>
              <a:rPr lang="en-US" sz="2600" dirty="0"/>
              <a:t>I think that </a:t>
            </a:r>
            <a:r>
              <a:rPr lang="en-US" sz="2600" b="1" dirty="0"/>
              <a:t>I need to achieve and be busy </a:t>
            </a:r>
            <a:r>
              <a:rPr lang="en-US" sz="2600" dirty="0"/>
              <a:t>in order to feel okay and     that boredom is very emotionally painful and anxiety producing.</a:t>
            </a:r>
            <a:endParaRPr lang="en-CA" sz="2600" dirty="0"/>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59</a:t>
            </a:fld>
            <a:endParaRPr lang="en-CA" sz="2000" dirty="0"/>
          </a:p>
        </p:txBody>
      </p:sp>
    </p:spTree>
    <p:extLst>
      <p:ext uri="{BB962C8B-B14F-4D97-AF65-F5344CB8AC3E}">
        <p14:creationId xmlns:p14="http://schemas.microsoft.com/office/powerpoint/2010/main" val="1312961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11, 2016</a:t>
            </a:r>
          </a:p>
        </p:txBody>
      </p:sp>
      <p:sp>
        <p:nvSpPr>
          <p:cNvPr id="15" name="TextBox 14"/>
          <p:cNvSpPr txBox="1"/>
          <p:nvPr/>
        </p:nvSpPr>
        <p:spPr>
          <a:xfrm>
            <a:off x="744322" y="235256"/>
            <a:ext cx="10515601" cy="1200329"/>
          </a:xfrm>
          <a:prstGeom prst="rect">
            <a:avLst/>
          </a:prstGeom>
          <a:noFill/>
        </p:spPr>
        <p:txBody>
          <a:bodyPr wrap="square" rtlCol="0">
            <a:spAutoFit/>
          </a:bodyPr>
          <a:lstStyle/>
          <a:p>
            <a:pPr algn="ctr"/>
            <a:r>
              <a:rPr lang="en-CA" sz="2400" b="1" dirty="0">
                <a:solidFill>
                  <a:srgbClr val="9A4E15"/>
                </a:solidFill>
              </a:rPr>
              <a:t>Examples of Prevalence (30% - 88%) of Co-occurring Conditions </a:t>
            </a:r>
          </a:p>
          <a:p>
            <a:pPr algn="ctr"/>
            <a:r>
              <a:rPr lang="en-CA" sz="2400" b="1" dirty="0">
                <a:solidFill>
                  <a:srgbClr val="9A4E15"/>
                </a:solidFill>
              </a:rPr>
              <a:t>Contributing to Anxiety, Self-Injury &amp; Aggression </a:t>
            </a:r>
            <a:br>
              <a:rPr lang="en-CA" sz="2400" b="1" dirty="0">
                <a:solidFill>
                  <a:srgbClr val="9A4E15"/>
                </a:solidFill>
              </a:rPr>
            </a:br>
            <a:endParaRPr lang="en-CA" sz="2400" b="1" dirty="0">
              <a:solidFill>
                <a:srgbClr val="9A4E15"/>
              </a:solidFill>
            </a:endParaRPr>
          </a:p>
        </p:txBody>
      </p:sp>
      <p:sp>
        <p:nvSpPr>
          <p:cNvPr id="16" name="TextBox 15"/>
          <p:cNvSpPr txBox="1"/>
          <p:nvPr/>
        </p:nvSpPr>
        <p:spPr>
          <a:xfrm>
            <a:off x="1860786" y="5784103"/>
            <a:ext cx="8282674" cy="400110"/>
          </a:xfrm>
          <a:prstGeom prst="rect">
            <a:avLst/>
          </a:prstGeom>
          <a:noFill/>
        </p:spPr>
        <p:txBody>
          <a:bodyPr wrap="square" rtlCol="0">
            <a:spAutoFit/>
          </a:bodyPr>
          <a:lstStyle/>
          <a:p>
            <a:pPr algn="ctr"/>
            <a:r>
              <a:rPr lang="en-CA" sz="2000" b="1" dirty="0">
                <a:solidFill>
                  <a:srgbClr val="9A4E15"/>
                </a:solidFill>
              </a:rPr>
              <a:t>“Autism itself does not cause challenging behaviour” – Autism Speaks 2012</a:t>
            </a:r>
          </a:p>
        </p:txBody>
      </p:sp>
      <p:sp>
        <p:nvSpPr>
          <p:cNvPr id="13" name="Rectangle 12"/>
          <p:cNvSpPr/>
          <p:nvPr/>
        </p:nvSpPr>
        <p:spPr>
          <a:xfrm>
            <a:off x="1421130" y="1261688"/>
            <a:ext cx="8910084" cy="4540102"/>
          </a:xfrm>
          <a:prstGeom prst="rect">
            <a:avLst/>
          </a:prstGeom>
          <a:solidFill>
            <a:srgbClr val="7978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1616149" y="1414130"/>
            <a:ext cx="3965944" cy="4241418"/>
          </a:xfrm>
          <a:prstGeom prst="rect">
            <a:avLst/>
          </a:prstGeom>
          <a:noFill/>
        </p:spPr>
        <p:txBody>
          <a:bodyPr wrap="square" rtlCol="0">
            <a:spAutoFit/>
          </a:bodyPr>
          <a:lstStyle/>
          <a:p>
            <a:pPr marL="342900" lvl="0" indent="-342900">
              <a:lnSpc>
                <a:spcPct val="107000"/>
              </a:lnSpc>
              <a:spcAft>
                <a:spcPts val="0"/>
              </a:spcAft>
              <a:buFont typeface="Wingdings"/>
              <a:buChar char=""/>
            </a:pPr>
            <a:r>
              <a:rPr lang="en-CA" b="1" dirty="0">
                <a:solidFill>
                  <a:schemeClr val="bg1"/>
                </a:solidFill>
                <a:ea typeface="Calibri"/>
                <a:cs typeface="Calibri"/>
              </a:rPr>
              <a:t>Gastrointestinal</a:t>
            </a:r>
          </a:p>
          <a:p>
            <a:pPr lvl="0">
              <a:lnSpc>
                <a:spcPct val="107000"/>
              </a:lnSpc>
            </a:pPr>
            <a:r>
              <a:rPr lang="fr-FR" b="1" dirty="0">
                <a:solidFill>
                  <a:schemeClr val="bg1"/>
                </a:solidFill>
                <a:ea typeface="Calibri"/>
                <a:cs typeface="Calibri"/>
              </a:rPr>
              <a:t>        - infections</a:t>
            </a:r>
          </a:p>
          <a:p>
            <a:pPr lvl="0">
              <a:lnSpc>
                <a:spcPct val="107000"/>
              </a:lnSpc>
            </a:pPr>
            <a:r>
              <a:rPr lang="fr-FR" b="1" dirty="0">
                <a:solidFill>
                  <a:schemeClr val="bg1"/>
                </a:solidFill>
                <a:ea typeface="Calibri"/>
                <a:cs typeface="Calibri"/>
              </a:rPr>
              <a:t>        - intolerances</a:t>
            </a:r>
          </a:p>
          <a:p>
            <a:pPr lvl="0">
              <a:lnSpc>
                <a:spcPct val="107000"/>
              </a:lnSpc>
            </a:pPr>
            <a:r>
              <a:rPr lang="fr-FR" b="1" dirty="0">
                <a:solidFill>
                  <a:schemeClr val="bg1"/>
                </a:solidFill>
                <a:ea typeface="Calibri"/>
                <a:cs typeface="Calibri"/>
              </a:rPr>
              <a:t>        - imbalances (e.g. vit/min)</a:t>
            </a:r>
          </a:p>
          <a:p>
            <a:pPr lvl="0">
              <a:lnSpc>
                <a:spcPct val="107000"/>
              </a:lnSpc>
            </a:pPr>
            <a:r>
              <a:rPr lang="fr-FR" b="1" dirty="0">
                <a:solidFill>
                  <a:schemeClr val="bg1"/>
                </a:solidFill>
                <a:ea typeface="Calibri"/>
                <a:cs typeface="Calibri"/>
              </a:rPr>
              <a:t>        - physical pain</a:t>
            </a:r>
          </a:p>
          <a:p>
            <a:pPr lvl="0">
              <a:lnSpc>
                <a:spcPct val="107000"/>
              </a:lnSpc>
            </a:pPr>
            <a:endParaRPr lang="fr-FR"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Mental &amp; Neurological</a:t>
            </a:r>
          </a:p>
          <a:p>
            <a:pPr lvl="0">
              <a:lnSpc>
                <a:spcPct val="107000"/>
              </a:lnSpc>
            </a:pPr>
            <a:r>
              <a:rPr lang="en-CA" b="1" dirty="0">
                <a:solidFill>
                  <a:schemeClr val="bg1"/>
                </a:solidFill>
                <a:ea typeface="Calibri"/>
                <a:cs typeface="Calibri"/>
              </a:rPr>
              <a:t>        e.g. seizures and mood disorders</a:t>
            </a:r>
          </a:p>
          <a:p>
            <a:pPr lvl="0">
              <a:lnSpc>
                <a:spcPct val="107000"/>
              </a:lnSpc>
            </a:pPr>
            <a:endParaRPr lang="en-CA"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Brain Imbalances</a:t>
            </a:r>
          </a:p>
          <a:p>
            <a:pPr lvl="0">
              <a:lnSpc>
                <a:spcPct val="107000"/>
              </a:lnSpc>
            </a:pPr>
            <a:r>
              <a:rPr lang="en-US" b="1" dirty="0">
                <a:solidFill>
                  <a:schemeClr val="bg1"/>
                </a:solidFill>
                <a:ea typeface="Calibri"/>
                <a:cs typeface="Calibri"/>
              </a:rPr>
              <a:t>        - inflammations</a:t>
            </a:r>
          </a:p>
          <a:p>
            <a:pPr lvl="0">
              <a:lnSpc>
                <a:spcPct val="107000"/>
              </a:lnSpc>
            </a:pPr>
            <a:r>
              <a:rPr lang="en-US" b="1" dirty="0">
                <a:solidFill>
                  <a:schemeClr val="bg1"/>
                </a:solidFill>
                <a:ea typeface="Calibri"/>
                <a:cs typeface="Calibri"/>
              </a:rPr>
              <a:t>        - coherence (lack of)</a:t>
            </a:r>
          </a:p>
          <a:p>
            <a:pPr lvl="0">
              <a:lnSpc>
                <a:spcPct val="107000"/>
              </a:lnSpc>
            </a:pPr>
            <a:r>
              <a:rPr lang="en-US" b="1" dirty="0">
                <a:solidFill>
                  <a:schemeClr val="bg1"/>
                </a:solidFill>
                <a:ea typeface="Calibri"/>
                <a:cs typeface="Calibri"/>
              </a:rPr>
              <a:t>        - under development</a:t>
            </a:r>
          </a:p>
          <a:p>
            <a:pPr lvl="0">
              <a:lnSpc>
                <a:spcPct val="107000"/>
              </a:lnSpc>
            </a:pPr>
            <a:r>
              <a:rPr lang="en-US" b="1" dirty="0">
                <a:solidFill>
                  <a:schemeClr val="bg1"/>
                </a:solidFill>
                <a:ea typeface="Calibri"/>
                <a:cs typeface="Calibri"/>
              </a:rPr>
              <a:t>        - motor planning problems</a:t>
            </a:r>
            <a:endParaRPr lang="en-CA" dirty="0">
              <a:solidFill>
                <a:schemeClr val="bg1"/>
              </a:solidFill>
            </a:endParaRPr>
          </a:p>
        </p:txBody>
      </p:sp>
      <p:sp>
        <p:nvSpPr>
          <p:cNvPr id="4" name="TextBox 3"/>
          <p:cNvSpPr txBox="1"/>
          <p:nvPr/>
        </p:nvSpPr>
        <p:spPr>
          <a:xfrm>
            <a:off x="6134987" y="1446027"/>
            <a:ext cx="3965944" cy="4834272"/>
          </a:xfrm>
          <a:prstGeom prst="rect">
            <a:avLst/>
          </a:prstGeom>
          <a:noFill/>
        </p:spPr>
        <p:txBody>
          <a:bodyPr wrap="square" rtlCol="0">
            <a:spAutoFit/>
          </a:bodyPr>
          <a:lstStyle/>
          <a:p>
            <a:pPr marL="342900" lvl="0" indent="-342900">
              <a:lnSpc>
                <a:spcPct val="107000"/>
              </a:lnSpc>
              <a:spcAft>
                <a:spcPts val="0"/>
              </a:spcAft>
              <a:buFont typeface="Wingdings"/>
              <a:buChar char=""/>
            </a:pPr>
            <a:r>
              <a:rPr lang="en-CA" b="1" dirty="0">
                <a:solidFill>
                  <a:schemeClr val="bg1"/>
                </a:solidFill>
                <a:ea typeface="Calibri"/>
                <a:cs typeface="Calibri"/>
              </a:rPr>
              <a:t>Sensory Processing </a:t>
            </a:r>
          </a:p>
          <a:p>
            <a:pPr lvl="0">
              <a:lnSpc>
                <a:spcPct val="107000"/>
              </a:lnSpc>
            </a:pPr>
            <a:r>
              <a:rPr lang="en-CA" b="1" dirty="0">
                <a:solidFill>
                  <a:schemeClr val="bg1"/>
                </a:solidFill>
                <a:ea typeface="Calibri"/>
                <a:cs typeface="Calibri"/>
              </a:rPr>
              <a:t>        - hyper/hypo activation</a:t>
            </a:r>
          </a:p>
          <a:p>
            <a:pPr lvl="0">
              <a:lnSpc>
                <a:spcPct val="107000"/>
              </a:lnSpc>
            </a:pPr>
            <a:endParaRPr lang="fr-FR"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Human Energy</a:t>
            </a:r>
          </a:p>
          <a:p>
            <a:pPr lvl="0">
              <a:lnSpc>
                <a:spcPct val="107000"/>
              </a:lnSpc>
            </a:pPr>
            <a:r>
              <a:rPr lang="en-CA" b="1" dirty="0">
                <a:solidFill>
                  <a:schemeClr val="bg1"/>
                </a:solidFill>
                <a:ea typeface="Calibri"/>
                <a:cs typeface="Calibri"/>
              </a:rPr>
              <a:t>        - sensitivities (e.g. EMF/ RWF)</a:t>
            </a:r>
          </a:p>
          <a:p>
            <a:pPr lvl="0">
              <a:lnSpc>
                <a:spcPct val="107000"/>
              </a:lnSpc>
            </a:pPr>
            <a:r>
              <a:rPr lang="en-CA" b="1" dirty="0">
                <a:solidFill>
                  <a:schemeClr val="bg1"/>
                </a:solidFill>
                <a:ea typeface="Calibri"/>
                <a:cs typeface="Calibri"/>
              </a:rPr>
              <a:t>        - intolerances</a:t>
            </a:r>
          </a:p>
          <a:p>
            <a:pPr lvl="0">
              <a:lnSpc>
                <a:spcPct val="107000"/>
              </a:lnSpc>
            </a:pPr>
            <a:endParaRPr lang="en-CA" sz="1200"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Cellular </a:t>
            </a:r>
          </a:p>
          <a:p>
            <a:pPr lvl="0">
              <a:lnSpc>
                <a:spcPct val="107000"/>
              </a:lnSpc>
            </a:pPr>
            <a:r>
              <a:rPr lang="en-CA" b="1" dirty="0">
                <a:solidFill>
                  <a:schemeClr val="bg1"/>
                </a:solidFill>
                <a:ea typeface="Calibri"/>
                <a:cs typeface="Calibri"/>
              </a:rPr>
              <a:t>        - mitochondria dysfunction</a:t>
            </a:r>
          </a:p>
          <a:p>
            <a:pPr lvl="0">
              <a:lnSpc>
                <a:spcPct val="107000"/>
              </a:lnSpc>
            </a:pPr>
            <a:endParaRPr lang="en-CA" sz="1200"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Emotional</a:t>
            </a:r>
          </a:p>
          <a:p>
            <a:pPr lvl="0">
              <a:lnSpc>
                <a:spcPct val="107000"/>
              </a:lnSpc>
            </a:pPr>
            <a:r>
              <a:rPr lang="en-CA" b="1" dirty="0">
                <a:solidFill>
                  <a:schemeClr val="bg1"/>
                </a:solidFill>
                <a:ea typeface="Calibri"/>
                <a:cs typeface="Calibri"/>
              </a:rPr>
              <a:t>        - fears and phobias</a:t>
            </a:r>
          </a:p>
          <a:p>
            <a:pPr lvl="0">
              <a:lnSpc>
                <a:spcPct val="107000"/>
              </a:lnSpc>
            </a:pPr>
            <a:endParaRPr lang="en-CA" sz="1200"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Adrenal Glands</a:t>
            </a:r>
          </a:p>
          <a:p>
            <a:pPr lvl="0">
              <a:lnSpc>
                <a:spcPct val="107000"/>
              </a:lnSpc>
            </a:pPr>
            <a:r>
              <a:rPr lang="en-CA" b="1" dirty="0">
                <a:solidFill>
                  <a:schemeClr val="bg1"/>
                </a:solidFill>
                <a:ea typeface="Calibri"/>
                <a:cs typeface="Calibri"/>
              </a:rPr>
              <a:t>        - over production of cortisol</a:t>
            </a:r>
          </a:p>
          <a:p>
            <a:pPr lvl="0">
              <a:lnSpc>
                <a:spcPct val="107000"/>
              </a:lnSpc>
            </a:pPr>
            <a:endParaRPr lang="en-CA" b="1" dirty="0">
              <a:solidFill>
                <a:schemeClr val="bg1"/>
              </a:solidFill>
              <a:ea typeface="Calibri"/>
              <a:cs typeface="Calibri"/>
            </a:endParaRPr>
          </a:p>
          <a:p>
            <a:pPr lvl="0">
              <a:lnSpc>
                <a:spcPct val="107000"/>
              </a:lnSpc>
            </a:pPr>
            <a:endParaRPr lang="en-CA" b="1" dirty="0">
              <a:solidFill>
                <a:schemeClr val="bg1"/>
              </a:solidFill>
              <a:ea typeface="Calibri"/>
              <a:cs typeface="Calibri"/>
            </a:endParaRPr>
          </a:p>
        </p:txBody>
      </p:sp>
      <p:sp>
        <p:nvSpPr>
          <p:cNvPr id="5" name="TextBox 4"/>
          <p:cNvSpPr txBox="1"/>
          <p:nvPr/>
        </p:nvSpPr>
        <p:spPr>
          <a:xfrm>
            <a:off x="1972335" y="1397045"/>
            <a:ext cx="1775637" cy="369332"/>
          </a:xfrm>
          <a:prstGeom prst="rect">
            <a:avLst/>
          </a:prstGeom>
          <a:solidFill>
            <a:schemeClr val="bg1"/>
          </a:solidFill>
        </p:spPr>
        <p:txBody>
          <a:bodyPr wrap="square" rtlCol="0">
            <a:spAutoFit/>
          </a:bodyPr>
          <a:lstStyle/>
          <a:p>
            <a:pPr lvl="0"/>
            <a:r>
              <a:rPr lang="en-CA" b="1" dirty="0">
                <a:solidFill>
                  <a:srgbClr val="7F581A"/>
                </a:solidFill>
                <a:ea typeface="Calibri"/>
                <a:cs typeface="Calibri"/>
              </a:rPr>
              <a:t>Gastrointestinal</a:t>
            </a:r>
            <a:endParaRPr lang="en-CA" dirty="0">
              <a:solidFill>
                <a:srgbClr val="7F581A"/>
              </a:solidFill>
            </a:endParaRPr>
          </a:p>
        </p:txBody>
      </p:sp>
      <p:sp>
        <p:nvSpPr>
          <p:cNvPr id="6" name="TextBox 5"/>
          <p:cNvSpPr txBox="1"/>
          <p:nvPr/>
        </p:nvSpPr>
        <p:spPr>
          <a:xfrm>
            <a:off x="1972335" y="3143043"/>
            <a:ext cx="2413592"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Mental &amp; Neurological</a:t>
            </a:r>
          </a:p>
        </p:txBody>
      </p:sp>
      <p:sp>
        <p:nvSpPr>
          <p:cNvPr id="7" name="TextBox 6"/>
          <p:cNvSpPr txBox="1"/>
          <p:nvPr/>
        </p:nvSpPr>
        <p:spPr>
          <a:xfrm>
            <a:off x="1972335" y="4033941"/>
            <a:ext cx="1881963"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Brain Imbalances</a:t>
            </a:r>
          </a:p>
        </p:txBody>
      </p:sp>
      <p:sp>
        <p:nvSpPr>
          <p:cNvPr id="8" name="TextBox 7"/>
          <p:cNvSpPr txBox="1"/>
          <p:nvPr/>
        </p:nvSpPr>
        <p:spPr>
          <a:xfrm>
            <a:off x="6512442" y="1407726"/>
            <a:ext cx="3551275"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Sensory Integration and Processing</a:t>
            </a:r>
          </a:p>
        </p:txBody>
      </p:sp>
      <p:sp>
        <p:nvSpPr>
          <p:cNvPr id="9" name="TextBox 8"/>
          <p:cNvSpPr txBox="1"/>
          <p:nvPr/>
        </p:nvSpPr>
        <p:spPr>
          <a:xfrm>
            <a:off x="6512442" y="2308869"/>
            <a:ext cx="1626782"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Human Energy</a:t>
            </a:r>
          </a:p>
        </p:txBody>
      </p:sp>
      <p:sp>
        <p:nvSpPr>
          <p:cNvPr id="10" name="TextBox 9"/>
          <p:cNvSpPr txBox="1"/>
          <p:nvPr/>
        </p:nvSpPr>
        <p:spPr>
          <a:xfrm>
            <a:off x="6512442" y="3388172"/>
            <a:ext cx="925036"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Cellular</a:t>
            </a:r>
          </a:p>
        </p:txBody>
      </p:sp>
      <p:sp>
        <p:nvSpPr>
          <p:cNvPr id="11" name="TextBox 10"/>
          <p:cNvSpPr txBox="1"/>
          <p:nvPr/>
        </p:nvSpPr>
        <p:spPr>
          <a:xfrm>
            <a:off x="6512442" y="4175124"/>
            <a:ext cx="1238696"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Emotional</a:t>
            </a:r>
          </a:p>
        </p:txBody>
      </p:sp>
      <p:sp>
        <p:nvSpPr>
          <p:cNvPr id="12" name="TextBox 11"/>
          <p:cNvSpPr txBox="1"/>
          <p:nvPr/>
        </p:nvSpPr>
        <p:spPr>
          <a:xfrm>
            <a:off x="6512441" y="4940665"/>
            <a:ext cx="1775637"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Adrenal Glands</a:t>
            </a:r>
          </a:p>
        </p:txBody>
      </p:sp>
      <p:sp>
        <p:nvSpPr>
          <p:cNvPr id="17" name="Slide Number Placeholder 16"/>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6</a:t>
            </a:fld>
            <a:endParaRPr lang="en-CA" sz="1600" dirty="0">
              <a:solidFill>
                <a:prstClr val="black">
                  <a:tint val="75000"/>
                </a:prstClr>
              </a:solidFill>
            </a:endParaRPr>
          </a:p>
        </p:txBody>
      </p:sp>
    </p:spTree>
    <p:extLst>
      <p:ext uri="{BB962C8B-B14F-4D97-AF65-F5344CB8AC3E}">
        <p14:creationId xmlns:p14="http://schemas.microsoft.com/office/powerpoint/2010/main" val="41902559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5" name="Rectangle 4"/>
          <p:cNvSpPr/>
          <p:nvPr/>
        </p:nvSpPr>
        <p:spPr>
          <a:xfrm>
            <a:off x="655094" y="390525"/>
            <a:ext cx="10760532" cy="646331"/>
          </a:xfrm>
          <a:prstGeom prst="rect">
            <a:avLst/>
          </a:prstGeom>
        </p:spPr>
        <p:txBody>
          <a:bodyPr wrap="square">
            <a:spAutoFit/>
          </a:bodyPr>
          <a:lstStyle/>
          <a:p>
            <a:pPr algn="ctr"/>
            <a:r>
              <a:rPr lang="en-CA" sz="3600" b="1" dirty="0">
                <a:solidFill>
                  <a:srgbClr val="9A4E15"/>
                </a:solidFill>
                <a:latin typeface="Arial Black" panose="020B0A04020102020204" pitchFamily="34" charset="0"/>
              </a:rPr>
              <a:t>Experiment</a:t>
            </a:r>
          </a:p>
        </p:txBody>
      </p:sp>
      <p:sp>
        <p:nvSpPr>
          <p:cNvPr id="6" name="TextBox 5"/>
          <p:cNvSpPr txBox="1"/>
          <p:nvPr/>
        </p:nvSpPr>
        <p:spPr>
          <a:xfrm>
            <a:off x="811290" y="1866900"/>
            <a:ext cx="10465163" cy="2277547"/>
          </a:xfrm>
          <a:prstGeom prst="rect">
            <a:avLst/>
          </a:prstGeom>
          <a:noFill/>
        </p:spPr>
        <p:txBody>
          <a:bodyPr wrap="square" rtlCol="0">
            <a:spAutoFit/>
          </a:bodyPr>
          <a:lstStyle/>
          <a:p>
            <a:endParaRPr lang="en-CA" sz="1400" b="1" dirty="0">
              <a:solidFill>
                <a:srgbClr val="9A4E15"/>
              </a:solidFill>
            </a:endParaRPr>
          </a:p>
          <a:p>
            <a:pPr marL="514350" indent="-514350">
              <a:buAutoNum type="arabicPeriod"/>
            </a:pPr>
            <a:r>
              <a:rPr lang="en-CA" sz="3200" dirty="0">
                <a:latin typeface="Arial Unicode MS" pitchFamily="34" charset="-128"/>
                <a:ea typeface="Arial Unicode MS" pitchFamily="34" charset="-128"/>
                <a:cs typeface="Arial Unicode MS" pitchFamily="34" charset="-128"/>
              </a:rPr>
              <a:t>Divide into pairs and decide who is #1 and who is #2.</a:t>
            </a:r>
          </a:p>
          <a:p>
            <a:pPr marL="514350" indent="-514350"/>
            <a:endParaRPr lang="en-CA" sz="3200" dirty="0">
              <a:solidFill>
                <a:srgbClr val="9A4E15"/>
              </a:solidFill>
              <a:latin typeface="Arial Unicode MS" pitchFamily="34" charset="-128"/>
              <a:ea typeface="Arial Unicode MS" pitchFamily="34" charset="-128"/>
              <a:cs typeface="Arial Unicode MS" pitchFamily="34" charset="-128"/>
            </a:endParaRPr>
          </a:p>
          <a:p>
            <a:pPr marL="514350" indent="-514350"/>
            <a:endParaRPr lang="en-CA" sz="3200" dirty="0">
              <a:solidFill>
                <a:srgbClr val="9A4E15"/>
              </a:solidFill>
              <a:latin typeface="Arial Unicode MS" pitchFamily="34" charset="-128"/>
              <a:ea typeface="Arial Unicode MS" pitchFamily="34" charset="-128"/>
              <a:cs typeface="Arial Unicode MS" pitchFamily="34" charset="-128"/>
            </a:endParaRPr>
          </a:p>
          <a:p>
            <a:pPr marL="514350" indent="-514350"/>
            <a:r>
              <a:rPr lang="en-CA" sz="3200" dirty="0">
                <a:latin typeface="Arial Unicode MS" pitchFamily="34" charset="-128"/>
                <a:ea typeface="Arial Unicode MS" pitchFamily="34" charset="-128"/>
                <a:cs typeface="Arial Unicode MS" pitchFamily="34" charset="-128"/>
              </a:rPr>
              <a:t>2.  Everyone close your eyes.</a:t>
            </a:r>
            <a:endParaRPr lang="en-CA" sz="2600" i="1" dirty="0">
              <a:latin typeface="Arial Unicode MS" pitchFamily="34" charset="-128"/>
              <a:ea typeface="Arial Unicode MS" pitchFamily="34" charset="-128"/>
              <a:cs typeface="Arial Unicode MS" pitchFamily="34" charset="-128"/>
            </a:endParaRP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60</a:t>
            </a:fld>
            <a:endParaRPr lang="en-CA" sz="2000" dirty="0"/>
          </a:p>
        </p:txBody>
      </p:sp>
    </p:spTree>
    <p:extLst>
      <p:ext uri="{BB962C8B-B14F-4D97-AF65-F5344CB8AC3E}">
        <p14:creationId xmlns:p14="http://schemas.microsoft.com/office/powerpoint/2010/main" val="275515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61</a:t>
            </a:fld>
            <a:endParaRPr lang="en-CA" sz="2000" dirty="0"/>
          </a:p>
        </p:txBody>
      </p:sp>
      <p:pic>
        <p:nvPicPr>
          <p:cNvPr id="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95131" y="490389"/>
            <a:ext cx="6908979" cy="5811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58440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62</a:t>
            </a:fld>
            <a:endParaRPr lang="en-CA" sz="2000" dirty="0"/>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95131" y="212786"/>
            <a:ext cx="6841650" cy="6448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26866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63</a:t>
            </a:fld>
            <a:endParaRPr lang="en-CA" sz="2000" dirty="0"/>
          </a:p>
        </p:txBody>
      </p:sp>
      <p:pic>
        <p:nvPicPr>
          <p:cNvPr id="8" name="Picture 2" descr="Image result for rabbit and goose optical illusion">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51096" y="1124744"/>
            <a:ext cx="6698460" cy="5023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9665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TextBox 4"/>
          <p:cNvSpPr txBox="1"/>
          <p:nvPr/>
        </p:nvSpPr>
        <p:spPr>
          <a:xfrm>
            <a:off x="1767146" y="1623461"/>
            <a:ext cx="8157903" cy="3416320"/>
          </a:xfrm>
          <a:prstGeom prst="rect">
            <a:avLst/>
          </a:prstGeom>
          <a:solidFill>
            <a:srgbClr val="797805"/>
          </a:solidFill>
          <a:effectLst>
            <a:outerShdw blurRad="50800" dist="63500" dir="2700000" algn="tl" rotWithShape="0">
              <a:prstClr val="black">
                <a:alpha val="40000"/>
              </a:prstClr>
            </a:outerShdw>
          </a:effectLst>
        </p:spPr>
        <p:txBody>
          <a:bodyPr wrap="square" rtlCol="0">
            <a:spAutoFit/>
          </a:bodyPr>
          <a:lstStyle/>
          <a:p>
            <a:pPr algn="ctr"/>
            <a:endParaRPr lang="en-US" sz="3600" b="1" i="1" dirty="0">
              <a:solidFill>
                <a:srgbClr val="797805"/>
              </a:solidFill>
            </a:endParaRPr>
          </a:p>
          <a:p>
            <a:pPr algn="ctr"/>
            <a:r>
              <a:rPr lang="en-US" sz="3600" b="1" i="1" dirty="0">
                <a:solidFill>
                  <a:schemeClr val="bg1"/>
                </a:solidFill>
              </a:rPr>
              <a:t>Our Brain Fabricates</a:t>
            </a:r>
            <a:endParaRPr lang="en-CA" sz="3600" b="1" dirty="0">
              <a:solidFill>
                <a:schemeClr val="bg1"/>
              </a:solidFill>
            </a:endParaRPr>
          </a:p>
          <a:p>
            <a:pPr algn="ctr"/>
            <a:r>
              <a:rPr lang="en-CA" sz="3600" b="1" i="1" dirty="0">
                <a:solidFill>
                  <a:schemeClr val="bg1"/>
                </a:solidFill>
              </a:rPr>
              <a:t>Much of Our Reality</a:t>
            </a:r>
          </a:p>
          <a:p>
            <a:pPr algn="ctr"/>
            <a:r>
              <a:rPr lang="en-CA" sz="3600" b="1" i="1" dirty="0">
                <a:solidFill>
                  <a:schemeClr val="bg1"/>
                </a:solidFill>
              </a:rPr>
              <a:t>Based on</a:t>
            </a:r>
          </a:p>
          <a:p>
            <a:pPr algn="ctr"/>
            <a:r>
              <a:rPr lang="en-CA" sz="3600" b="1" i="1" dirty="0">
                <a:solidFill>
                  <a:schemeClr val="bg1"/>
                </a:solidFill>
              </a:rPr>
              <a:t>How our 7 Senses have been Primed</a:t>
            </a:r>
          </a:p>
          <a:p>
            <a:pPr algn="ctr"/>
            <a:endParaRPr lang="en-CA" sz="3600" b="1" i="1" dirty="0">
              <a:solidFill>
                <a:schemeClr val="bg1"/>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64</a:t>
            </a:fld>
            <a:endParaRPr lang="en-CA" sz="2000" dirty="0"/>
          </a:p>
        </p:txBody>
      </p:sp>
      <p:sp>
        <p:nvSpPr>
          <p:cNvPr id="7" name="TextBox 6"/>
          <p:cNvSpPr txBox="1"/>
          <p:nvPr/>
        </p:nvSpPr>
        <p:spPr>
          <a:xfrm>
            <a:off x="916555" y="368457"/>
            <a:ext cx="10086392" cy="584775"/>
          </a:xfrm>
          <a:prstGeom prst="rect">
            <a:avLst/>
          </a:prstGeom>
          <a:noFill/>
        </p:spPr>
        <p:txBody>
          <a:bodyPr wrap="square" rtlCol="0">
            <a:spAutoFit/>
          </a:bodyPr>
          <a:lstStyle/>
          <a:p>
            <a:pPr algn="ctr"/>
            <a:r>
              <a:rPr lang="en-CA" sz="3200" b="1" dirty="0">
                <a:solidFill>
                  <a:srgbClr val="9A4E15"/>
                </a:solidFill>
                <a:latin typeface="Arial Black" panose="020B0A04020102020204" pitchFamily="34" charset="0"/>
              </a:rPr>
              <a:t>Primed Prompts</a:t>
            </a:r>
          </a:p>
        </p:txBody>
      </p:sp>
    </p:spTree>
    <p:extLst>
      <p:ext uri="{BB962C8B-B14F-4D97-AF65-F5344CB8AC3E}">
        <p14:creationId xmlns:p14="http://schemas.microsoft.com/office/powerpoint/2010/main" val="41300139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22796"/>
            <a:ext cx="1500872" cy="1116155"/>
          </a:xfrm>
          <a:prstGeom prst="rect">
            <a:avLst/>
          </a:prstGeom>
        </p:spPr>
      </p:pic>
      <p:grpSp>
        <p:nvGrpSpPr>
          <p:cNvPr id="2" name="Group 4"/>
          <p:cNvGrpSpPr/>
          <p:nvPr/>
        </p:nvGrpSpPr>
        <p:grpSpPr>
          <a:xfrm>
            <a:off x="4067887" y="1144640"/>
            <a:ext cx="3140614" cy="3453803"/>
            <a:chOff x="3493828" y="632515"/>
            <a:chExt cx="5084359" cy="5591382"/>
          </a:xfrm>
        </p:grpSpPr>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93828" y="632515"/>
              <a:ext cx="1385816" cy="5591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92371" y="632515"/>
              <a:ext cx="1385816" cy="5591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596185" y="3753136"/>
              <a:ext cx="1126509" cy="747392"/>
            </a:xfrm>
            <a:prstGeom prst="rect">
              <a:avLst/>
            </a:prstGeom>
            <a:noFill/>
          </p:spPr>
          <p:txBody>
            <a:bodyPr wrap="square" rtlCol="0">
              <a:spAutoFit/>
            </a:bodyPr>
            <a:lstStyle/>
            <a:p>
              <a:pPr algn="ctr"/>
              <a:r>
                <a:rPr lang="en-CA" sz="2400" b="1" dirty="0">
                  <a:latin typeface="Arial Narrow" panose="020B0606020202030204" pitchFamily="34" charset="0"/>
                </a:rPr>
                <a:t>$90</a:t>
              </a:r>
            </a:p>
          </p:txBody>
        </p:sp>
        <p:sp>
          <p:nvSpPr>
            <p:cNvPr id="9" name="TextBox 8"/>
            <p:cNvSpPr txBox="1"/>
            <p:nvPr/>
          </p:nvSpPr>
          <p:spPr>
            <a:xfrm>
              <a:off x="7322024" y="3753136"/>
              <a:ext cx="1126509" cy="747392"/>
            </a:xfrm>
            <a:prstGeom prst="rect">
              <a:avLst/>
            </a:prstGeom>
            <a:noFill/>
          </p:spPr>
          <p:txBody>
            <a:bodyPr wrap="square" rtlCol="0">
              <a:spAutoFit/>
            </a:bodyPr>
            <a:lstStyle/>
            <a:p>
              <a:pPr algn="ctr"/>
              <a:r>
                <a:rPr lang="en-CA" sz="2400" b="1" dirty="0">
                  <a:latin typeface="Arial Narrow" panose="020B0606020202030204" pitchFamily="34" charset="0"/>
                </a:rPr>
                <a:t>$10</a:t>
              </a:r>
            </a:p>
          </p:txBody>
        </p:sp>
      </p:grpSp>
      <p:sp>
        <p:nvSpPr>
          <p:cNvPr id="10" name="Slide Number Placeholder 9"/>
          <p:cNvSpPr>
            <a:spLocks noGrp="1"/>
          </p:cNvSpPr>
          <p:nvPr>
            <p:ph type="sldNum" sz="quarter" idx="12"/>
          </p:nvPr>
        </p:nvSpPr>
        <p:spPr/>
        <p:txBody>
          <a:bodyPr/>
          <a:lstStyle/>
          <a:p>
            <a:fld id="{AFE74BE6-3F01-4C25-9B60-2EB5994FEE56}" type="slidenum">
              <a:rPr lang="en-CA" sz="2000" smtClean="0"/>
              <a:pPr/>
              <a:t>65</a:t>
            </a:fld>
            <a:endParaRPr lang="en-CA" sz="2000" dirty="0"/>
          </a:p>
        </p:txBody>
      </p:sp>
      <p:sp>
        <p:nvSpPr>
          <p:cNvPr id="11" name="TextBox 10"/>
          <p:cNvSpPr txBox="1"/>
          <p:nvPr/>
        </p:nvSpPr>
        <p:spPr>
          <a:xfrm>
            <a:off x="4029075" y="5391150"/>
            <a:ext cx="3381375" cy="369332"/>
          </a:xfrm>
          <a:prstGeom prst="rect">
            <a:avLst/>
          </a:prstGeom>
          <a:noFill/>
        </p:spPr>
        <p:txBody>
          <a:bodyPr wrap="square" rtlCol="0">
            <a:spAutoFit/>
          </a:bodyPr>
          <a:lstStyle/>
          <a:p>
            <a:pPr algn="ctr"/>
            <a:r>
              <a:rPr lang="en-CA" dirty="0"/>
              <a:t>MRI Research </a:t>
            </a:r>
          </a:p>
        </p:txBody>
      </p:sp>
    </p:spTree>
    <p:extLst>
      <p:ext uri="{BB962C8B-B14F-4D97-AF65-F5344CB8AC3E}">
        <p14:creationId xmlns:p14="http://schemas.microsoft.com/office/powerpoint/2010/main" val="33977412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8" name="Slide Number Placeholder 5"/>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2000" smtClean="0"/>
              <a:pPr/>
              <a:t>66</a:t>
            </a:fld>
            <a:endParaRPr lang="en-CA" sz="20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TextBox 4"/>
          <p:cNvSpPr txBox="1"/>
          <p:nvPr/>
        </p:nvSpPr>
        <p:spPr>
          <a:xfrm>
            <a:off x="916555" y="368457"/>
            <a:ext cx="10086392" cy="584775"/>
          </a:xfrm>
          <a:prstGeom prst="rect">
            <a:avLst/>
          </a:prstGeom>
          <a:noFill/>
        </p:spPr>
        <p:txBody>
          <a:bodyPr wrap="square" rtlCol="0">
            <a:spAutoFit/>
          </a:bodyPr>
          <a:lstStyle/>
          <a:p>
            <a:pPr algn="ctr"/>
            <a:r>
              <a:rPr lang="en-CA" sz="3200" b="1" dirty="0">
                <a:solidFill>
                  <a:srgbClr val="9A4E15"/>
                </a:solidFill>
                <a:latin typeface="Arial Black" panose="020B0A04020102020204" pitchFamily="34" charset="0"/>
              </a:rPr>
              <a:t>Priming Problems</a:t>
            </a:r>
          </a:p>
        </p:txBody>
      </p:sp>
      <p:sp>
        <p:nvSpPr>
          <p:cNvPr id="3" name="TextBox 2"/>
          <p:cNvSpPr txBox="1"/>
          <p:nvPr/>
        </p:nvSpPr>
        <p:spPr>
          <a:xfrm>
            <a:off x="1400175" y="1257300"/>
            <a:ext cx="8972550" cy="4585871"/>
          </a:xfrm>
          <a:prstGeom prst="rect">
            <a:avLst/>
          </a:prstGeom>
          <a:noFill/>
        </p:spPr>
        <p:txBody>
          <a:bodyPr wrap="square" rtlCol="0">
            <a:spAutoFit/>
          </a:bodyPr>
          <a:lstStyle/>
          <a:p>
            <a:r>
              <a:rPr lang="en-CA" sz="3200" dirty="0">
                <a:latin typeface="Arial Unicode MS" panose="020B0604020202020204" pitchFamily="34" charset="-128"/>
                <a:ea typeface="Arial Unicode MS" panose="020B0604020202020204" pitchFamily="34" charset="-128"/>
                <a:cs typeface="Arial Unicode MS" panose="020B0604020202020204" pitchFamily="34" charset="-128"/>
              </a:rPr>
              <a:t>Possibly one of the most serious brain primes that negatively impacts current services is most </a:t>
            </a:r>
            <a:r>
              <a:rPr lang="en-CA" sz="3200" b="1" dirty="0">
                <a:latin typeface="Arial Unicode MS" panose="020B0604020202020204" pitchFamily="34" charset="-128"/>
                <a:ea typeface="Arial Unicode MS" panose="020B0604020202020204" pitchFamily="34" charset="-128"/>
                <a:cs typeface="Arial Unicode MS" panose="020B0604020202020204" pitchFamily="34" charset="-128"/>
              </a:rPr>
              <a:t>supporters’ limited beliefs regarding the potential </a:t>
            </a:r>
            <a:r>
              <a:rPr lang="en-CA" sz="3200" dirty="0">
                <a:latin typeface="Arial Unicode MS" panose="020B0604020202020204" pitchFamily="34" charset="-128"/>
                <a:ea typeface="Arial Unicode MS" panose="020B0604020202020204" pitchFamily="34" charset="-128"/>
                <a:cs typeface="Arial Unicode MS" panose="020B0604020202020204" pitchFamily="34" charset="-128"/>
              </a:rPr>
              <a:t>of people who we are supporting.</a:t>
            </a:r>
          </a:p>
          <a:p>
            <a:endParaRPr lang="en-CA" dirty="0"/>
          </a:p>
          <a:p>
            <a:r>
              <a:rPr lang="en-CA" sz="3200" b="1" dirty="0">
                <a:solidFill>
                  <a:srgbClr val="C00000"/>
                </a:solidFill>
              </a:rPr>
              <a:t>As we observe the </a:t>
            </a:r>
            <a:r>
              <a:rPr lang="en-CA" sz="3200" b="1" u="sng" dirty="0">
                <a:solidFill>
                  <a:srgbClr val="C00000"/>
                </a:solidFill>
              </a:rPr>
              <a:t>highest level</a:t>
            </a:r>
            <a:r>
              <a:rPr lang="en-CA" sz="3200" b="1" dirty="0">
                <a:solidFill>
                  <a:srgbClr val="C00000"/>
                </a:solidFill>
              </a:rPr>
              <a:t> of a person supported experiencing life, know that this is probably representative of the </a:t>
            </a:r>
            <a:r>
              <a:rPr lang="en-CA" sz="3200" b="1" u="sng" dirty="0">
                <a:solidFill>
                  <a:srgbClr val="C00000"/>
                </a:solidFill>
              </a:rPr>
              <a:t>lowest level</a:t>
            </a:r>
            <a:r>
              <a:rPr lang="en-CA" sz="3200" b="1" dirty="0">
                <a:solidFill>
                  <a:srgbClr val="C00000"/>
                </a:solidFill>
              </a:rPr>
              <a:t> of    their potential.</a:t>
            </a:r>
            <a:endParaRPr lang="en-CA" sz="3200" dirty="0"/>
          </a:p>
          <a:p>
            <a:endParaRPr lang="en-CA" dirty="0"/>
          </a:p>
        </p:txBody>
      </p:sp>
      <p:sp>
        <p:nvSpPr>
          <p:cNvPr id="9" name="Slide Number Placeholder 8"/>
          <p:cNvSpPr>
            <a:spLocks noGrp="1"/>
          </p:cNvSpPr>
          <p:nvPr>
            <p:ph type="sldNum" sz="quarter" idx="12"/>
          </p:nvPr>
        </p:nvSpPr>
        <p:spPr/>
        <p:txBody>
          <a:bodyPr/>
          <a:lstStyle/>
          <a:p>
            <a:fld id="{AFE74BE6-3F01-4C25-9B60-2EB5994FEE56}" type="slidenum">
              <a:rPr lang="en-CA" smtClean="0"/>
              <a:pPr/>
              <a:t>66</a:t>
            </a:fld>
            <a:endParaRPr lang="en-CA" dirty="0"/>
          </a:p>
        </p:txBody>
      </p:sp>
    </p:spTree>
    <p:extLst>
      <p:ext uri="{BB962C8B-B14F-4D97-AF65-F5344CB8AC3E}">
        <p14:creationId xmlns:p14="http://schemas.microsoft.com/office/powerpoint/2010/main" val="135022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7903" y="5203746"/>
            <a:ext cx="1500872" cy="1116155"/>
          </a:xfrm>
          <a:prstGeom prst="rect">
            <a:avLst/>
          </a:prstGeom>
        </p:spPr>
      </p:pic>
      <p:sp>
        <p:nvSpPr>
          <p:cNvPr id="5" name="TextBox 4"/>
          <p:cNvSpPr txBox="1"/>
          <p:nvPr/>
        </p:nvSpPr>
        <p:spPr>
          <a:xfrm>
            <a:off x="1487605" y="620688"/>
            <a:ext cx="8898341" cy="830997"/>
          </a:xfrm>
          <a:prstGeom prst="rect">
            <a:avLst/>
          </a:prstGeom>
          <a:noFill/>
        </p:spPr>
        <p:txBody>
          <a:bodyPr wrap="square" rtlCol="0">
            <a:spAutoFit/>
          </a:bodyPr>
          <a:lstStyle/>
          <a:p>
            <a:endParaRPr lang="en-CA" sz="2400" b="1" i="1" dirty="0"/>
          </a:p>
          <a:p>
            <a:endParaRPr lang="en-CA" sz="2400" b="1" i="1" dirty="0"/>
          </a:p>
        </p:txBody>
      </p:sp>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3188172" y="2103108"/>
            <a:ext cx="5691117" cy="2416145"/>
          </a:xfrm>
          <a:prstGeom prst="rect">
            <a:avLst/>
          </a:prstGeom>
        </p:spPr>
      </p:pic>
      <p:sp>
        <p:nvSpPr>
          <p:cNvPr id="7" name="TextBox 6"/>
          <p:cNvSpPr txBox="1"/>
          <p:nvPr/>
        </p:nvSpPr>
        <p:spPr>
          <a:xfrm>
            <a:off x="387458" y="251356"/>
            <a:ext cx="12192000" cy="1200329"/>
          </a:xfrm>
          <a:prstGeom prst="rect">
            <a:avLst/>
          </a:prstGeom>
          <a:noFill/>
        </p:spPr>
        <p:txBody>
          <a:bodyPr wrap="square" rtlCol="0">
            <a:spAutoFit/>
          </a:bodyPr>
          <a:lstStyle/>
          <a:p>
            <a:pPr algn="ctr"/>
            <a:r>
              <a:rPr lang="en-CA" sz="3200" b="1" i="1" dirty="0">
                <a:solidFill>
                  <a:srgbClr val="9A4E15"/>
                </a:solidFill>
              </a:rPr>
              <a:t>I</a:t>
            </a:r>
            <a:r>
              <a:rPr lang="en-CA" sz="3600" b="1" i="1" dirty="0">
                <a:solidFill>
                  <a:srgbClr val="9A4E15"/>
                </a:solidFill>
              </a:rPr>
              <a:t>s Most Everyone’s Brain Designed to </a:t>
            </a:r>
          </a:p>
          <a:p>
            <a:pPr algn="ctr"/>
            <a:r>
              <a:rPr lang="en-CA" sz="3600" b="1" i="1" dirty="0">
                <a:solidFill>
                  <a:srgbClr val="9A4E15"/>
                </a:solidFill>
              </a:rPr>
              <a:t>Devalue People Supported?</a:t>
            </a:r>
            <a:endParaRPr lang="en-CA" sz="3600" dirty="0">
              <a:solidFill>
                <a:srgbClr val="9A4E15"/>
              </a:solidFill>
            </a:endParaRPr>
          </a:p>
        </p:txBody>
      </p:sp>
      <p:sp>
        <p:nvSpPr>
          <p:cNvPr id="8" name="TextBox 7"/>
          <p:cNvSpPr txBox="1"/>
          <p:nvPr/>
        </p:nvSpPr>
        <p:spPr>
          <a:xfrm>
            <a:off x="2247901" y="4962525"/>
            <a:ext cx="7877174" cy="707886"/>
          </a:xfrm>
          <a:prstGeom prst="rect">
            <a:avLst/>
          </a:prstGeom>
          <a:noFill/>
        </p:spPr>
        <p:txBody>
          <a:bodyPr wrap="square" rtlCol="0">
            <a:spAutoFit/>
          </a:bodyPr>
          <a:lstStyle/>
          <a:p>
            <a:r>
              <a:rPr lang="en-CA" sz="2000" dirty="0"/>
              <a:t>MRIs indicate that most individuals’ brains react with strong pain empathy</a:t>
            </a:r>
          </a:p>
          <a:p>
            <a:pPr algn="ctr"/>
            <a:r>
              <a:rPr lang="en-CA" sz="2000" dirty="0"/>
              <a:t>when they witness this painful procedure.</a:t>
            </a:r>
          </a:p>
        </p:txBody>
      </p:sp>
      <p:sp>
        <p:nvSpPr>
          <p:cNvPr id="9" name="Slide Number Placeholder 8"/>
          <p:cNvSpPr>
            <a:spLocks noGrp="1"/>
          </p:cNvSpPr>
          <p:nvPr>
            <p:ph type="sldNum" sz="quarter" idx="12"/>
          </p:nvPr>
        </p:nvSpPr>
        <p:spPr/>
        <p:txBody>
          <a:bodyPr/>
          <a:lstStyle/>
          <a:p>
            <a:fld id="{AFE74BE6-3F01-4C25-9B60-2EB5994FEE56}" type="slidenum">
              <a:rPr lang="en-CA" sz="2000" smtClean="0"/>
              <a:pPr/>
              <a:t>67</a:t>
            </a:fld>
            <a:endParaRPr lang="en-CA" sz="2000" dirty="0"/>
          </a:p>
        </p:txBody>
      </p:sp>
      <p:sp>
        <p:nvSpPr>
          <p:cNvPr id="10" name="TextBox 9"/>
          <p:cNvSpPr txBox="1"/>
          <p:nvPr/>
        </p:nvSpPr>
        <p:spPr>
          <a:xfrm>
            <a:off x="2190751" y="5676900"/>
            <a:ext cx="7877174" cy="646331"/>
          </a:xfrm>
          <a:prstGeom prst="rect">
            <a:avLst/>
          </a:prstGeom>
          <a:noFill/>
        </p:spPr>
        <p:txBody>
          <a:bodyPr wrap="square" rtlCol="0">
            <a:spAutoFit/>
          </a:bodyPr>
          <a:lstStyle/>
          <a:p>
            <a:pPr algn="r"/>
            <a:r>
              <a:rPr lang="en-CA" sz="3600" dirty="0"/>
              <a:t>Provided…………………….</a:t>
            </a:r>
          </a:p>
        </p:txBody>
      </p:sp>
    </p:spTree>
    <p:extLst>
      <p:ext uri="{BB962C8B-B14F-4D97-AF65-F5344CB8AC3E}">
        <p14:creationId xmlns:p14="http://schemas.microsoft.com/office/powerpoint/2010/main" val="41350023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405830">
            <a:off x="1289438" y="2069037"/>
            <a:ext cx="1917192" cy="1908048"/>
          </a:xfrm>
          <a:prstGeom prst="rect">
            <a:avLst/>
          </a:prstGeom>
        </p:spPr>
      </p:pic>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874802">
            <a:off x="2200220" y="4161249"/>
            <a:ext cx="1917192" cy="1908048"/>
          </a:xfrm>
          <a:prstGeom prst="rect">
            <a:avLst/>
          </a:prstGeom>
        </p:spPr>
      </p:pic>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055904">
            <a:off x="4858438" y="3911046"/>
            <a:ext cx="1917192" cy="1908048"/>
          </a:xfrm>
          <a:prstGeom prst="rect">
            <a:avLst/>
          </a:prstGeom>
        </p:spPr>
      </p:pic>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609359">
            <a:off x="5400031" y="1972519"/>
            <a:ext cx="1917192" cy="1908048"/>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5543" y="796855"/>
            <a:ext cx="1917192" cy="1908048"/>
          </a:xfrm>
          <a:prstGeom prst="rect">
            <a:avLst/>
          </a:prstGeom>
        </p:spPr>
      </p:pic>
      <p:pic>
        <p:nvPicPr>
          <p:cNvPr id="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12871" y="1719618"/>
            <a:ext cx="3576463" cy="3043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2248033" y="2970192"/>
            <a:ext cx="1365956" cy="369332"/>
          </a:xfrm>
          <a:prstGeom prst="rect">
            <a:avLst/>
          </a:prstGeom>
          <a:noFill/>
        </p:spPr>
        <p:txBody>
          <a:bodyPr wrap="square" rtlCol="0">
            <a:spAutoFit/>
          </a:bodyPr>
          <a:lstStyle/>
          <a:p>
            <a:r>
              <a:rPr lang="en-CA" b="1" dirty="0"/>
              <a:t>Atheist</a:t>
            </a:r>
          </a:p>
        </p:txBody>
      </p:sp>
      <p:sp>
        <p:nvSpPr>
          <p:cNvPr id="20" name="TextBox 19"/>
          <p:cNvSpPr txBox="1"/>
          <p:nvPr/>
        </p:nvSpPr>
        <p:spPr>
          <a:xfrm>
            <a:off x="3753133" y="2098125"/>
            <a:ext cx="1226811" cy="369332"/>
          </a:xfrm>
          <a:prstGeom prst="rect">
            <a:avLst/>
          </a:prstGeom>
          <a:noFill/>
        </p:spPr>
        <p:txBody>
          <a:bodyPr wrap="square" rtlCol="0">
            <a:spAutoFit/>
          </a:bodyPr>
          <a:lstStyle/>
          <a:p>
            <a:r>
              <a:rPr lang="en-CA" b="1" dirty="0"/>
              <a:t>Muslim</a:t>
            </a:r>
          </a:p>
        </p:txBody>
      </p:sp>
      <p:sp>
        <p:nvSpPr>
          <p:cNvPr id="21" name="TextBox 20"/>
          <p:cNvSpPr txBox="1"/>
          <p:nvPr/>
        </p:nvSpPr>
        <p:spPr>
          <a:xfrm>
            <a:off x="5479718" y="2917790"/>
            <a:ext cx="1228299" cy="369332"/>
          </a:xfrm>
          <a:prstGeom prst="rect">
            <a:avLst/>
          </a:prstGeom>
          <a:noFill/>
        </p:spPr>
        <p:txBody>
          <a:bodyPr wrap="square" rtlCol="0">
            <a:spAutoFit/>
          </a:bodyPr>
          <a:lstStyle/>
          <a:p>
            <a:r>
              <a:rPr lang="en-CA" b="1" dirty="0"/>
              <a:t>Christian</a:t>
            </a:r>
          </a:p>
        </p:txBody>
      </p:sp>
      <p:sp>
        <p:nvSpPr>
          <p:cNvPr id="22" name="TextBox 21"/>
          <p:cNvSpPr txBox="1"/>
          <p:nvPr/>
        </p:nvSpPr>
        <p:spPr>
          <a:xfrm>
            <a:off x="4718684" y="4438588"/>
            <a:ext cx="1243966" cy="369332"/>
          </a:xfrm>
          <a:prstGeom prst="rect">
            <a:avLst/>
          </a:prstGeom>
          <a:noFill/>
        </p:spPr>
        <p:txBody>
          <a:bodyPr wrap="square" rtlCol="0">
            <a:spAutoFit/>
          </a:bodyPr>
          <a:lstStyle/>
          <a:p>
            <a:pPr algn="ctr"/>
            <a:r>
              <a:rPr lang="en-CA" b="1" dirty="0"/>
              <a:t>Jew</a:t>
            </a:r>
          </a:p>
        </p:txBody>
      </p:sp>
      <p:sp>
        <p:nvSpPr>
          <p:cNvPr id="23" name="TextBox 22"/>
          <p:cNvSpPr txBox="1"/>
          <p:nvPr/>
        </p:nvSpPr>
        <p:spPr>
          <a:xfrm>
            <a:off x="2552131" y="4438588"/>
            <a:ext cx="1473899" cy="369332"/>
          </a:xfrm>
          <a:prstGeom prst="rect">
            <a:avLst/>
          </a:prstGeom>
          <a:noFill/>
        </p:spPr>
        <p:txBody>
          <a:bodyPr wrap="square" rtlCol="0">
            <a:spAutoFit/>
          </a:bodyPr>
          <a:lstStyle/>
          <a:p>
            <a:pPr algn="ctr"/>
            <a:r>
              <a:rPr lang="en-CA" b="1" dirty="0"/>
              <a:t>Buddhist</a:t>
            </a:r>
          </a:p>
        </p:txBody>
      </p:sp>
      <p:sp>
        <p:nvSpPr>
          <p:cNvPr id="24" name="TextBox 23"/>
          <p:cNvSpPr txBox="1"/>
          <p:nvPr/>
        </p:nvSpPr>
        <p:spPr>
          <a:xfrm>
            <a:off x="9125699" y="2653731"/>
            <a:ext cx="1365956" cy="369332"/>
          </a:xfrm>
          <a:prstGeom prst="rect">
            <a:avLst/>
          </a:prstGeom>
          <a:noFill/>
        </p:spPr>
        <p:txBody>
          <a:bodyPr wrap="square" rtlCol="0">
            <a:spAutoFit/>
          </a:bodyPr>
          <a:lstStyle/>
          <a:p>
            <a:r>
              <a:rPr lang="en-CA" b="1" dirty="0"/>
              <a:t>Atheist</a:t>
            </a:r>
          </a:p>
        </p:txBody>
      </p:sp>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8378" y="5184696"/>
            <a:ext cx="1500872" cy="1116155"/>
          </a:xfrm>
          <a:prstGeom prst="rect">
            <a:avLst/>
          </a:prstGeom>
        </p:spPr>
      </p:pic>
      <p:sp>
        <p:nvSpPr>
          <p:cNvPr id="26" name="TextBox 25"/>
          <p:cNvSpPr txBox="1"/>
          <p:nvPr/>
        </p:nvSpPr>
        <p:spPr>
          <a:xfrm>
            <a:off x="0" y="352425"/>
            <a:ext cx="12192000" cy="523220"/>
          </a:xfrm>
          <a:prstGeom prst="rect">
            <a:avLst/>
          </a:prstGeom>
          <a:noFill/>
        </p:spPr>
        <p:txBody>
          <a:bodyPr wrap="square" rtlCol="0">
            <a:spAutoFit/>
          </a:bodyPr>
          <a:lstStyle/>
          <a:p>
            <a:pPr algn="ctr"/>
            <a:r>
              <a:rPr lang="en-CA" sz="2800" b="1" dirty="0"/>
              <a:t>Provided the brain relates to the injured hand as being a lot like its own!</a:t>
            </a:r>
          </a:p>
        </p:txBody>
      </p:sp>
      <p:sp>
        <p:nvSpPr>
          <p:cNvPr id="27" name="Slide Number Placeholder 26"/>
          <p:cNvSpPr>
            <a:spLocks noGrp="1"/>
          </p:cNvSpPr>
          <p:nvPr>
            <p:ph type="sldNum" sz="quarter" idx="12"/>
          </p:nvPr>
        </p:nvSpPr>
        <p:spPr/>
        <p:txBody>
          <a:bodyPr/>
          <a:lstStyle/>
          <a:p>
            <a:fld id="{AFE74BE6-3F01-4C25-9B60-2EB5994FEE56}" type="slidenum">
              <a:rPr lang="en-CA" sz="2000" smtClean="0"/>
              <a:pPr/>
              <a:t>68</a:t>
            </a:fld>
            <a:endParaRPr lang="en-CA" sz="2000" dirty="0"/>
          </a:p>
        </p:txBody>
      </p:sp>
    </p:spTree>
    <p:extLst>
      <p:ext uri="{BB962C8B-B14F-4D97-AF65-F5344CB8AC3E}">
        <p14:creationId xmlns:p14="http://schemas.microsoft.com/office/powerpoint/2010/main" val="27427862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58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736978" y="2073461"/>
            <a:ext cx="10721597" cy="4524315"/>
          </a:xfrm>
          <a:prstGeom prst="rect">
            <a:avLst/>
          </a:prstGeom>
          <a:noFill/>
        </p:spPr>
        <p:txBody>
          <a:bodyPr wrap="square" rtlCol="0">
            <a:spAutoFit/>
          </a:bodyPr>
          <a:lstStyle/>
          <a:p>
            <a:pPr marL="914400" lvl="1" indent="-457200"/>
            <a:r>
              <a:rPr lang="en-CA" sz="3000" dirty="0"/>
              <a:t>Because of only 60 bits per second of data processing capacity,</a:t>
            </a:r>
            <a:endParaRPr lang="en-CA" sz="3000" b="1" dirty="0"/>
          </a:p>
          <a:p>
            <a:pPr marL="914400" lvl="1" indent="-457200"/>
            <a:r>
              <a:rPr lang="en-CA" sz="3000" b="1" dirty="0"/>
              <a:t>our brain filters out</a:t>
            </a:r>
            <a:r>
              <a:rPr lang="en-CA" sz="3000" dirty="0"/>
              <a:t> much information that comes our way.  </a:t>
            </a:r>
          </a:p>
          <a:p>
            <a:pPr marL="914400" lvl="1" indent="-457200"/>
            <a:r>
              <a:rPr lang="en-CA" sz="3000" dirty="0"/>
              <a:t>This filtering prioritizing is based on what it remembers is</a:t>
            </a:r>
          </a:p>
          <a:p>
            <a:pPr marL="914400" lvl="1" indent="-457200"/>
            <a:r>
              <a:rPr lang="en-CA" sz="3000" dirty="0"/>
              <a:t>important and meaningful to it at the time, e.g. what it believes</a:t>
            </a:r>
          </a:p>
          <a:p>
            <a:pPr marL="914400" lvl="1" indent="-457200"/>
            <a:r>
              <a:rPr lang="en-CA" sz="3000" dirty="0"/>
              <a:t>and wants to hear.  We therefore </a:t>
            </a:r>
            <a:r>
              <a:rPr lang="en-CA" sz="3000" b="1" dirty="0"/>
              <a:t>miss buildings, pain, gorillas</a:t>
            </a:r>
          </a:p>
          <a:p>
            <a:pPr marL="914400" lvl="1" indent="-457200"/>
            <a:r>
              <a:rPr lang="en-CA" sz="3000" b="1" dirty="0"/>
              <a:t>and other truths</a:t>
            </a:r>
            <a:r>
              <a:rPr lang="en-CA" sz="3000" dirty="0"/>
              <a:t>.</a:t>
            </a:r>
          </a:p>
          <a:p>
            <a:pPr marL="914400" lvl="1" indent="-457200"/>
            <a:endParaRPr lang="en-CA" sz="3000" dirty="0"/>
          </a:p>
          <a:p>
            <a:pPr lvl="1"/>
            <a:r>
              <a:rPr lang="en-CA" sz="2400" b="1" i="1" dirty="0">
                <a:solidFill>
                  <a:srgbClr val="C00000"/>
                </a:solidFill>
              </a:rPr>
              <a:t>Might our brain’s limited energy and narrow band</a:t>
            </a:r>
            <a:r>
              <a:rPr lang="en-CA" sz="2400" b="1" i="1" dirty="0">
                <a:solidFill>
                  <a:srgbClr val="FF0000"/>
                </a:solidFill>
              </a:rPr>
              <a:t> </a:t>
            </a:r>
            <a:r>
              <a:rPr lang="en-CA" sz="2400" b="1" i="1" dirty="0">
                <a:solidFill>
                  <a:srgbClr val="C00000"/>
                </a:solidFill>
              </a:rPr>
              <a:t>width </a:t>
            </a:r>
          </a:p>
          <a:p>
            <a:pPr lvl="1"/>
            <a:r>
              <a:rPr lang="en-CA" sz="2400" b="1" i="1" dirty="0">
                <a:solidFill>
                  <a:srgbClr val="C00000"/>
                </a:solidFill>
              </a:rPr>
              <a:t>be compromising some of the quality of our support?</a:t>
            </a:r>
          </a:p>
          <a:p>
            <a:pPr marL="914400" lvl="1" indent="-457200"/>
            <a:endParaRPr lang="en-CA" sz="3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32323"/>
            <a:ext cx="1500872" cy="1116155"/>
          </a:xfrm>
          <a:prstGeom prst="rect">
            <a:avLst/>
          </a:prstGeom>
        </p:spPr>
      </p:pic>
      <p:pic>
        <p:nvPicPr>
          <p:cNvPr id="8194" name="Picture 2" descr="Image result for gorilla carto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8559732" y="4547186"/>
            <a:ext cx="1728191" cy="172819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614149"/>
            <a:ext cx="12191999" cy="1200329"/>
          </a:xfrm>
          <a:prstGeom prst="rect">
            <a:avLst/>
          </a:prstGeom>
          <a:noFill/>
        </p:spPr>
        <p:txBody>
          <a:bodyPr wrap="square" rtlCol="0">
            <a:spAutoFit/>
          </a:bodyPr>
          <a:lstStyle/>
          <a:p>
            <a:pPr algn="ctr"/>
            <a:r>
              <a:rPr lang="en-CA" sz="3600" b="1" i="1" dirty="0">
                <a:solidFill>
                  <a:srgbClr val="9A4E15"/>
                </a:solidFill>
              </a:rPr>
              <a:t>Managing Information Overload Results </a:t>
            </a:r>
            <a:br>
              <a:rPr lang="en-CA" sz="3600" b="1" i="1" dirty="0">
                <a:solidFill>
                  <a:srgbClr val="9A4E15"/>
                </a:solidFill>
              </a:rPr>
            </a:br>
            <a:r>
              <a:rPr lang="en-CA" sz="3600" b="1" i="1" dirty="0">
                <a:solidFill>
                  <a:srgbClr val="9A4E15"/>
                </a:solidFill>
              </a:rPr>
              <a:t>in </a:t>
            </a:r>
            <a:r>
              <a:rPr lang="en-CA" sz="3600" b="1" i="1" u="sng" dirty="0" err="1">
                <a:solidFill>
                  <a:srgbClr val="9A4E15"/>
                </a:solidFill>
              </a:rPr>
              <a:t>Inattentional</a:t>
            </a:r>
            <a:r>
              <a:rPr lang="en-CA" sz="3600" b="1" i="1" u="sng" dirty="0">
                <a:solidFill>
                  <a:srgbClr val="9A4E15"/>
                </a:solidFill>
              </a:rPr>
              <a:t> Blindness</a:t>
            </a:r>
            <a:endParaRPr lang="en-CA" sz="3200" b="1" i="1" u="sng" dirty="0">
              <a:solidFill>
                <a:srgbClr val="9A4E15"/>
              </a:solidFill>
            </a:endParaRPr>
          </a:p>
        </p:txBody>
      </p:sp>
      <p:sp>
        <p:nvSpPr>
          <p:cNvPr id="9" name="Slide Number Placeholder 8"/>
          <p:cNvSpPr>
            <a:spLocks noGrp="1"/>
          </p:cNvSpPr>
          <p:nvPr>
            <p:ph type="sldNum" sz="quarter" idx="12"/>
          </p:nvPr>
        </p:nvSpPr>
        <p:spPr/>
        <p:txBody>
          <a:bodyPr/>
          <a:lstStyle/>
          <a:p>
            <a:fld id="{AFE74BE6-3F01-4C25-9B60-2EB5994FEE56}" type="slidenum">
              <a:rPr lang="en-CA" sz="2000" smtClean="0"/>
              <a:pPr/>
              <a:t>69</a:t>
            </a:fld>
            <a:endParaRPr lang="en-CA" sz="2000" dirty="0"/>
          </a:p>
        </p:txBody>
      </p:sp>
    </p:spTree>
    <p:extLst>
      <p:ext uri="{BB962C8B-B14F-4D97-AF65-F5344CB8AC3E}">
        <p14:creationId xmlns:p14="http://schemas.microsoft.com/office/powerpoint/2010/main" val="97206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8BE692-0ABE-45C6-B62A-311A8844143D}"/>
              </a:ext>
            </a:extLst>
          </p:cNvPr>
          <p:cNvPicPr>
            <a:picLocks noChangeAspect="1"/>
          </p:cNvPicPr>
          <p:nvPr/>
        </p:nvPicPr>
        <p:blipFill>
          <a:blip r:embed="rId3"/>
          <a:stretch>
            <a:fillRect/>
          </a:stretch>
        </p:blipFill>
        <p:spPr>
          <a:xfrm>
            <a:off x="0" y="0"/>
            <a:ext cx="12192000" cy="6857999"/>
          </a:xfrm>
          <a:prstGeom prst="rect">
            <a:avLst/>
          </a:prstGeom>
        </p:spPr>
      </p:pic>
      <p:sp>
        <p:nvSpPr>
          <p:cNvPr id="2" name="TextBox 1"/>
          <p:cNvSpPr txBox="1"/>
          <p:nvPr/>
        </p:nvSpPr>
        <p:spPr>
          <a:xfrm>
            <a:off x="1268360" y="2168035"/>
            <a:ext cx="10314039" cy="923330"/>
          </a:xfrm>
          <a:prstGeom prst="rect">
            <a:avLst/>
          </a:prstGeom>
          <a:noFill/>
        </p:spPr>
        <p:txBody>
          <a:bodyPr wrap="square" rtlCol="0">
            <a:spAutoFit/>
          </a:bodyPr>
          <a:lstStyle/>
          <a:p>
            <a:pPr marL="914400" indent="-914400" algn="ctr">
              <a:buFont typeface="+mj-lt"/>
              <a:buAutoNum type="arabicPeriod" startAt="2"/>
            </a:pPr>
            <a:r>
              <a:rPr lang="en-CA" sz="5400" b="1" dirty="0">
                <a:solidFill>
                  <a:srgbClr val="9A4E15"/>
                </a:solidFill>
              </a:rPr>
              <a:t>Anxiety      Aggression      Calm</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745" y="517650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7</a:t>
            </a:fld>
            <a:endParaRPr lang="en-CA" sz="1600" dirty="0">
              <a:solidFill>
                <a:prstClr val="black">
                  <a:tint val="75000"/>
                </a:prstClr>
              </a:solidFill>
            </a:endParaRPr>
          </a:p>
        </p:txBody>
      </p:sp>
      <p:sp>
        <p:nvSpPr>
          <p:cNvPr id="5" name="Arrow: Right 4">
            <a:extLst>
              <a:ext uri="{FF2B5EF4-FFF2-40B4-BE49-F238E27FC236}">
                <a16:creationId xmlns:a16="http://schemas.microsoft.com/office/drawing/2014/main" id="{6A733525-0D0F-462E-8657-349060F9D0C6}"/>
              </a:ext>
            </a:extLst>
          </p:cNvPr>
          <p:cNvSpPr/>
          <p:nvPr/>
        </p:nvSpPr>
        <p:spPr>
          <a:xfrm>
            <a:off x="4984953" y="2398867"/>
            <a:ext cx="530943" cy="461665"/>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3A4CEC16-A8DD-42F1-90D0-A8E10268BDBC}"/>
              </a:ext>
            </a:extLst>
          </p:cNvPr>
          <p:cNvSpPr/>
          <p:nvPr/>
        </p:nvSpPr>
        <p:spPr>
          <a:xfrm>
            <a:off x="8967017" y="2398867"/>
            <a:ext cx="530943" cy="461665"/>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83145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32321"/>
            <a:ext cx="1500872" cy="1116155"/>
          </a:xfrm>
          <a:prstGeom prst="rect">
            <a:avLst/>
          </a:prstGeom>
        </p:spPr>
      </p:pic>
      <p:sp>
        <p:nvSpPr>
          <p:cNvPr id="5" name="TextBox 4"/>
          <p:cNvSpPr txBox="1"/>
          <p:nvPr/>
        </p:nvSpPr>
        <p:spPr>
          <a:xfrm>
            <a:off x="854266" y="1233700"/>
            <a:ext cx="10185210" cy="1692771"/>
          </a:xfrm>
          <a:prstGeom prst="rect">
            <a:avLst/>
          </a:prstGeom>
          <a:noFill/>
        </p:spPr>
        <p:txBody>
          <a:bodyPr wrap="square" rtlCol="0">
            <a:spAutoFit/>
          </a:bodyPr>
          <a:lstStyle/>
          <a:p>
            <a:r>
              <a:rPr lang="en-CA" sz="2600" dirty="0"/>
              <a:t>The brain needs to be focused and this makes it feel safe. More and more in great part because of the speed and sensory stimulation of electronic devices, </a:t>
            </a:r>
            <a:r>
              <a:rPr lang="en-CA" sz="2600" b="1" dirty="0"/>
              <a:t>our brain is being trained to lose focus quickly </a:t>
            </a:r>
            <a:r>
              <a:rPr lang="en-CA" sz="2600" dirty="0"/>
              <a:t>if the communication is not fast and multisensory appealing.</a:t>
            </a:r>
            <a:endParaRPr lang="en-CA" sz="1000" dirty="0"/>
          </a:p>
        </p:txBody>
      </p:sp>
      <p:sp>
        <p:nvSpPr>
          <p:cNvPr id="7" name="TextBox 6"/>
          <p:cNvSpPr txBox="1"/>
          <p:nvPr/>
        </p:nvSpPr>
        <p:spPr>
          <a:xfrm>
            <a:off x="713948" y="513234"/>
            <a:ext cx="11878101" cy="646331"/>
          </a:xfrm>
          <a:prstGeom prst="rect">
            <a:avLst/>
          </a:prstGeom>
          <a:noFill/>
        </p:spPr>
        <p:txBody>
          <a:bodyPr wrap="square" rtlCol="0">
            <a:spAutoFit/>
          </a:bodyPr>
          <a:lstStyle/>
          <a:p>
            <a:r>
              <a:rPr lang="en-CA" sz="3600" b="1" i="1" dirty="0">
                <a:solidFill>
                  <a:srgbClr val="9A4E15"/>
                </a:solidFill>
              </a:rPr>
              <a:t>Focusing and Concentrating:</a:t>
            </a:r>
            <a:endParaRPr lang="en-CA" sz="3600" dirty="0">
              <a:solidFill>
                <a:srgbClr val="9A4E15"/>
              </a:solidFill>
            </a:endParaRPr>
          </a:p>
        </p:txBody>
      </p:sp>
      <p:sp>
        <p:nvSpPr>
          <p:cNvPr id="9" name="Slide Number Placeholder 8"/>
          <p:cNvSpPr>
            <a:spLocks noGrp="1"/>
          </p:cNvSpPr>
          <p:nvPr>
            <p:ph type="sldNum" sz="quarter" idx="12"/>
          </p:nvPr>
        </p:nvSpPr>
        <p:spPr/>
        <p:txBody>
          <a:bodyPr/>
          <a:lstStyle/>
          <a:p>
            <a:fld id="{AFE74BE6-3F01-4C25-9B60-2EB5994FEE56}" type="slidenum">
              <a:rPr lang="en-CA" sz="2000" smtClean="0"/>
              <a:pPr/>
              <a:t>70</a:t>
            </a:fld>
            <a:endParaRPr lang="en-CA" sz="2000" dirty="0"/>
          </a:p>
        </p:txBody>
      </p:sp>
      <p:sp>
        <p:nvSpPr>
          <p:cNvPr id="10" name="TextBox 9"/>
          <p:cNvSpPr txBox="1"/>
          <p:nvPr/>
        </p:nvSpPr>
        <p:spPr>
          <a:xfrm>
            <a:off x="890372" y="3087862"/>
            <a:ext cx="11430001" cy="1692771"/>
          </a:xfrm>
          <a:prstGeom prst="rect">
            <a:avLst/>
          </a:prstGeom>
          <a:noFill/>
        </p:spPr>
        <p:txBody>
          <a:bodyPr wrap="square" rtlCol="0">
            <a:spAutoFit/>
          </a:bodyPr>
          <a:lstStyle/>
          <a:p>
            <a:r>
              <a:rPr lang="en-CA" sz="2600" dirty="0"/>
              <a:t>This fast form of communication is one of the worst ways to learn and retain new information needed for implementation of new and more complete interventions e.g. CCS Best Practices.</a:t>
            </a:r>
          </a:p>
          <a:p>
            <a:endParaRPr lang="en-CA" sz="2600" dirty="0"/>
          </a:p>
        </p:txBody>
      </p:sp>
      <p:pic>
        <p:nvPicPr>
          <p:cNvPr id="11" name="Picture 6" descr="Image result for cell phone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63134" y="4388649"/>
            <a:ext cx="1262707" cy="195982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876301" y="4715222"/>
            <a:ext cx="6334124" cy="1200329"/>
          </a:xfrm>
          <a:prstGeom prst="rect">
            <a:avLst/>
          </a:prstGeom>
          <a:noFill/>
        </p:spPr>
        <p:txBody>
          <a:bodyPr wrap="square" rtlCol="0">
            <a:spAutoFit/>
          </a:bodyPr>
          <a:lstStyle/>
          <a:p>
            <a:r>
              <a:rPr lang="en-CA" sz="2400" b="1" i="1" dirty="0">
                <a:solidFill>
                  <a:srgbClr val="C00000"/>
                </a:solidFill>
              </a:rPr>
              <a:t>Many people supported, process information much slower than neurotypical people – we need to slow down!</a:t>
            </a:r>
          </a:p>
        </p:txBody>
      </p:sp>
    </p:spTree>
    <p:extLst>
      <p:ext uri="{BB962C8B-B14F-4D97-AF65-F5344CB8AC3E}">
        <p14:creationId xmlns:p14="http://schemas.microsoft.com/office/powerpoint/2010/main" val="2144509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8853" y="5232321"/>
            <a:ext cx="1500872" cy="1116155"/>
          </a:xfrm>
          <a:prstGeom prst="rect">
            <a:avLst/>
          </a:prstGeom>
        </p:spPr>
      </p:pic>
      <p:sp>
        <p:nvSpPr>
          <p:cNvPr id="5" name="TextBox 4"/>
          <p:cNvSpPr txBox="1"/>
          <p:nvPr/>
        </p:nvSpPr>
        <p:spPr>
          <a:xfrm>
            <a:off x="695324" y="476672"/>
            <a:ext cx="11496675" cy="892552"/>
          </a:xfrm>
          <a:prstGeom prst="rect">
            <a:avLst/>
          </a:prstGeom>
          <a:noFill/>
        </p:spPr>
        <p:txBody>
          <a:bodyPr wrap="square" rtlCol="0">
            <a:spAutoFit/>
          </a:bodyPr>
          <a:lstStyle/>
          <a:p>
            <a:pPr lvl="1"/>
            <a:r>
              <a:rPr lang="en-CA" sz="2800" b="1" i="1" dirty="0">
                <a:solidFill>
                  <a:srgbClr val="9A4E15"/>
                </a:solidFill>
              </a:rPr>
              <a:t>If I hadn’t seen it, I would not believe it! </a:t>
            </a:r>
          </a:p>
          <a:p>
            <a:pPr lvl="1"/>
            <a:endParaRPr lang="en-CA" sz="2400" dirty="0"/>
          </a:p>
        </p:txBody>
      </p:sp>
      <p:pic>
        <p:nvPicPr>
          <p:cNvPr id="6" name="Picture 3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4329" y="1561986"/>
            <a:ext cx="2459038" cy="4730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2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65607" y="2420830"/>
            <a:ext cx="5489575" cy="2752725"/>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7"/>
          <p:cNvSpPr>
            <a:spLocks noGrp="1"/>
          </p:cNvSpPr>
          <p:nvPr>
            <p:ph type="sldNum" sz="quarter" idx="12"/>
          </p:nvPr>
        </p:nvSpPr>
        <p:spPr/>
        <p:txBody>
          <a:bodyPr/>
          <a:lstStyle/>
          <a:p>
            <a:fld id="{AFE74BE6-3F01-4C25-9B60-2EB5994FEE56}" type="slidenum">
              <a:rPr lang="en-CA" sz="2000" smtClean="0"/>
              <a:pPr/>
              <a:t>71</a:t>
            </a:fld>
            <a:endParaRPr lang="en-CA" sz="2000" dirty="0"/>
          </a:p>
        </p:txBody>
      </p:sp>
      <p:sp>
        <p:nvSpPr>
          <p:cNvPr id="9" name="TextBox 8"/>
          <p:cNvSpPr txBox="1"/>
          <p:nvPr/>
        </p:nvSpPr>
        <p:spPr>
          <a:xfrm>
            <a:off x="533399" y="5582072"/>
            <a:ext cx="11496675" cy="954107"/>
          </a:xfrm>
          <a:prstGeom prst="rect">
            <a:avLst/>
          </a:prstGeom>
          <a:noFill/>
        </p:spPr>
        <p:txBody>
          <a:bodyPr wrap="square" rtlCol="0">
            <a:spAutoFit/>
          </a:bodyPr>
          <a:lstStyle/>
          <a:p>
            <a:pPr lvl="1"/>
            <a:r>
              <a:rPr lang="en-CA" sz="2800" b="1" i="1" dirty="0">
                <a:solidFill>
                  <a:srgbClr val="9A4E15"/>
                </a:solidFill>
              </a:rPr>
              <a:t>OR – could it be ……..</a:t>
            </a:r>
          </a:p>
          <a:p>
            <a:pPr lvl="1"/>
            <a:r>
              <a:rPr lang="en-CA" sz="2800" b="1" i="1" dirty="0">
                <a:solidFill>
                  <a:srgbClr val="9A4E15"/>
                </a:solidFill>
              </a:rPr>
              <a:t>If I hadn’t believed it – I would not have seen it!</a:t>
            </a:r>
            <a:endParaRPr lang="en-CA" sz="2800" dirty="0"/>
          </a:p>
        </p:txBody>
      </p:sp>
    </p:spTree>
    <p:extLst>
      <p:ext uri="{BB962C8B-B14F-4D97-AF65-F5344CB8AC3E}">
        <p14:creationId xmlns:p14="http://schemas.microsoft.com/office/powerpoint/2010/main" val="5290796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79946"/>
            <a:ext cx="1500872" cy="1116155"/>
          </a:xfrm>
          <a:prstGeom prst="rect">
            <a:avLst/>
          </a:prstGeom>
        </p:spPr>
      </p:pic>
      <p:sp>
        <p:nvSpPr>
          <p:cNvPr id="5" name="TextBox 4"/>
          <p:cNvSpPr txBox="1"/>
          <p:nvPr/>
        </p:nvSpPr>
        <p:spPr>
          <a:xfrm>
            <a:off x="649587" y="451538"/>
            <a:ext cx="10185012" cy="5878532"/>
          </a:xfrm>
          <a:prstGeom prst="rect">
            <a:avLst/>
          </a:prstGeom>
          <a:noFill/>
        </p:spPr>
        <p:txBody>
          <a:bodyPr wrap="square" rtlCol="0">
            <a:spAutoFit/>
          </a:bodyPr>
          <a:lstStyle/>
          <a:p>
            <a:r>
              <a:rPr lang="en-CA" sz="3200" b="1" dirty="0">
                <a:solidFill>
                  <a:srgbClr val="9A4E15"/>
                </a:solidFill>
              </a:rPr>
              <a:t>In summary, internationally published neuroscience &amp; research indicates that your brain (not the mindful you):</a:t>
            </a:r>
          </a:p>
          <a:p>
            <a:endParaRPr lang="en-CA" sz="1200" b="1" dirty="0"/>
          </a:p>
          <a:p>
            <a:endParaRPr lang="en-CA" sz="1200" b="1" dirty="0"/>
          </a:p>
          <a:p>
            <a:pPr marL="514350" lvl="0" indent="-514350">
              <a:buFont typeface="+mj-lt"/>
              <a:buAutoNum type="arabicPeriod"/>
            </a:pPr>
            <a:r>
              <a:rPr lang="en-US" sz="2400" dirty="0"/>
              <a:t>makes things up based on PFP directives;</a:t>
            </a:r>
          </a:p>
          <a:p>
            <a:pPr marL="514350" lvl="0" indent="-514350">
              <a:buFont typeface="+mj-lt"/>
              <a:buAutoNum type="arabicPeriod"/>
            </a:pPr>
            <a:r>
              <a:rPr lang="en-US" sz="2400" dirty="0"/>
              <a:t>is prejudice against one’s out-groups;</a:t>
            </a:r>
          </a:p>
          <a:p>
            <a:pPr marL="514350" lvl="0" indent="-514350">
              <a:buFont typeface="+mj-lt"/>
              <a:buAutoNum type="arabicPeriod"/>
            </a:pPr>
            <a:r>
              <a:rPr lang="en-US" sz="2400" dirty="0"/>
              <a:t>is driven by feelings, not logic and  doesn’t feel the same empathy for perceived out-groups e.g. hand needle experiment;</a:t>
            </a:r>
          </a:p>
          <a:p>
            <a:pPr marL="514350" lvl="0" indent="-514350">
              <a:buFont typeface="+mj-lt"/>
              <a:buAutoNum type="arabicPeriod"/>
            </a:pPr>
            <a:r>
              <a:rPr lang="en-CA" sz="2400" dirty="0"/>
              <a:t>is cognitively biased and addicted to opening existing ‘old files’ versus new files (e.g. CCS) and therefore misses 3 storey buildings and others’ support needs etc.;</a:t>
            </a:r>
          </a:p>
          <a:p>
            <a:pPr marL="514350" lvl="0" indent="-514350">
              <a:buFont typeface="+mj-lt"/>
              <a:buAutoNum type="arabicPeriod"/>
            </a:pPr>
            <a:r>
              <a:rPr lang="en-CA" sz="2400" dirty="0"/>
              <a:t>needs to process things very, very fast and therefore demands simple and easy solutions;</a:t>
            </a:r>
          </a:p>
          <a:p>
            <a:pPr marL="514350" lvl="0" indent="-514350">
              <a:buFont typeface="+mj-lt"/>
              <a:buAutoNum type="arabicPeriod"/>
            </a:pPr>
            <a:r>
              <a:rPr lang="en-CA" sz="2400" dirty="0"/>
              <a:t>is losing its focusing power due to devices’ screen addiction; and</a:t>
            </a:r>
          </a:p>
          <a:p>
            <a:pPr marL="514350" lvl="0" indent="-514350">
              <a:buFont typeface="+mj-lt"/>
              <a:buAutoNum type="arabicPeriod"/>
            </a:pPr>
            <a:r>
              <a:rPr lang="en-CA" sz="2400" dirty="0"/>
              <a:t>is programmed from childhood with many illogical and outdated programs of “I must, and should”.</a:t>
            </a:r>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72</a:t>
            </a:fld>
            <a:endParaRPr lang="en-CA" sz="2000" dirty="0"/>
          </a:p>
        </p:txBody>
      </p:sp>
    </p:spTree>
    <p:extLst>
      <p:ext uri="{BB962C8B-B14F-4D97-AF65-F5344CB8AC3E}">
        <p14:creationId xmlns:p14="http://schemas.microsoft.com/office/powerpoint/2010/main" val="129771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TextBox 4"/>
          <p:cNvSpPr txBox="1"/>
          <p:nvPr/>
        </p:nvSpPr>
        <p:spPr>
          <a:xfrm>
            <a:off x="0" y="913400"/>
            <a:ext cx="12192000" cy="769441"/>
          </a:xfrm>
          <a:prstGeom prst="rect">
            <a:avLst/>
          </a:prstGeom>
          <a:noFill/>
        </p:spPr>
        <p:txBody>
          <a:bodyPr wrap="square" rtlCol="0">
            <a:spAutoFit/>
          </a:bodyPr>
          <a:lstStyle/>
          <a:p>
            <a:r>
              <a:rPr lang="en-CA" sz="3600" b="1" i="1" dirty="0">
                <a:solidFill>
                  <a:srgbClr val="9A4E15"/>
                </a:solidFill>
              </a:rPr>
              <a:t>    	</a:t>
            </a:r>
            <a:r>
              <a:rPr lang="en-CA" sz="4400" b="1" i="1" dirty="0">
                <a:solidFill>
                  <a:srgbClr val="9A4E15"/>
                </a:solidFill>
              </a:rPr>
              <a:t>So then ……..</a:t>
            </a:r>
            <a:endParaRPr lang="en-CA" sz="4400" dirty="0">
              <a:solidFill>
                <a:srgbClr val="9A4E15"/>
              </a:solidFill>
            </a:endParaRPr>
          </a:p>
        </p:txBody>
      </p:sp>
      <p:sp>
        <p:nvSpPr>
          <p:cNvPr id="6" name="TextBox 5"/>
          <p:cNvSpPr txBox="1"/>
          <p:nvPr/>
        </p:nvSpPr>
        <p:spPr>
          <a:xfrm>
            <a:off x="1050877" y="2448059"/>
            <a:ext cx="9693323" cy="1938992"/>
          </a:xfrm>
          <a:prstGeom prst="rect">
            <a:avLst/>
          </a:prstGeom>
          <a:noFill/>
        </p:spPr>
        <p:txBody>
          <a:bodyPr wrap="square" rtlCol="0">
            <a:spAutoFit/>
          </a:bodyPr>
          <a:lstStyle/>
          <a:p>
            <a:r>
              <a:rPr lang="en-US" sz="4000" dirty="0"/>
              <a:t>Could it be that PFP Programming, at times is causing or seriously contributing to how we offer significantly less than optimal support?</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73</a:t>
            </a:fld>
            <a:endParaRPr lang="en-CA" sz="2000" dirty="0"/>
          </a:p>
        </p:txBody>
      </p:sp>
    </p:spTree>
    <p:extLst>
      <p:ext uri="{BB962C8B-B14F-4D97-AF65-F5344CB8AC3E}">
        <p14:creationId xmlns:p14="http://schemas.microsoft.com/office/powerpoint/2010/main" val="26293709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22796"/>
            <a:ext cx="1500872" cy="1116155"/>
          </a:xfrm>
          <a:prstGeom prst="rect">
            <a:avLst/>
          </a:prstGeom>
        </p:spPr>
      </p:pic>
      <p:sp>
        <p:nvSpPr>
          <p:cNvPr id="5" name="TextBox 4"/>
          <p:cNvSpPr txBox="1"/>
          <p:nvPr/>
        </p:nvSpPr>
        <p:spPr>
          <a:xfrm>
            <a:off x="0" y="572206"/>
            <a:ext cx="12192000" cy="707886"/>
          </a:xfrm>
          <a:prstGeom prst="rect">
            <a:avLst/>
          </a:prstGeom>
          <a:noFill/>
        </p:spPr>
        <p:txBody>
          <a:bodyPr wrap="square" rtlCol="0">
            <a:spAutoFit/>
          </a:bodyPr>
          <a:lstStyle/>
          <a:p>
            <a:r>
              <a:rPr lang="en-CA" sz="3600" b="1" i="1" dirty="0">
                <a:solidFill>
                  <a:srgbClr val="9A4E15"/>
                </a:solidFill>
              </a:rPr>
              <a:t>    	</a:t>
            </a:r>
            <a:r>
              <a:rPr lang="en-CA" sz="4000" b="1" i="1" dirty="0">
                <a:solidFill>
                  <a:srgbClr val="9A4E15"/>
                </a:solidFill>
              </a:rPr>
              <a:t>With your partner:</a:t>
            </a:r>
            <a:endParaRPr lang="en-CA" sz="4000" dirty="0">
              <a:solidFill>
                <a:srgbClr val="9A4E15"/>
              </a:solidFill>
            </a:endParaRPr>
          </a:p>
        </p:txBody>
      </p:sp>
      <p:sp>
        <p:nvSpPr>
          <p:cNvPr id="6" name="TextBox 5"/>
          <p:cNvSpPr txBox="1"/>
          <p:nvPr/>
        </p:nvSpPr>
        <p:spPr>
          <a:xfrm>
            <a:off x="1343026" y="2052274"/>
            <a:ext cx="8972550" cy="2369880"/>
          </a:xfrm>
          <a:prstGeom prst="rect">
            <a:avLst/>
          </a:prstGeom>
          <a:noFill/>
        </p:spPr>
        <p:txBody>
          <a:bodyPr wrap="square" rtlCol="0">
            <a:spAutoFit/>
          </a:bodyPr>
          <a:lstStyle/>
          <a:p>
            <a:pPr marL="514350" indent="-514350"/>
            <a:r>
              <a:rPr lang="en-US" sz="4000" dirty="0"/>
              <a:t>	</a:t>
            </a:r>
            <a:r>
              <a:rPr lang="en-US" sz="3600" dirty="0"/>
              <a:t>Name what you feel are 2 of the most concerning ways that PFP Programming is unknowingly compromising the quality       of our support for others.	</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74</a:t>
            </a:fld>
            <a:endParaRPr lang="en-CA" sz="2000" dirty="0"/>
          </a:p>
        </p:txBody>
      </p:sp>
    </p:spTree>
    <p:extLst>
      <p:ext uri="{BB962C8B-B14F-4D97-AF65-F5344CB8AC3E}">
        <p14:creationId xmlns:p14="http://schemas.microsoft.com/office/powerpoint/2010/main" val="36806503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4"/>
          <p:cNvSpPr txBox="1"/>
          <p:nvPr/>
        </p:nvSpPr>
        <p:spPr>
          <a:xfrm>
            <a:off x="335902" y="3450278"/>
            <a:ext cx="11541967" cy="144655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dirty="0">
                <a:solidFill>
                  <a:srgbClr val="9A4E15"/>
                </a:solidFill>
                <a:latin typeface="Tw Cen MT Condensed Extra Bold" panose="020B0803020202020204" pitchFamily="34" charset="0"/>
              </a:rPr>
              <a:t>Developing Emotionally Self-Regulated and Kind Supporters</a:t>
            </a:r>
          </a:p>
          <a:p>
            <a:pPr algn="ctr"/>
            <a:endParaRPr lang="en-CA" sz="1600" i="1" dirty="0">
              <a:solidFill>
                <a:srgbClr val="9A4E15"/>
              </a:solidFill>
              <a:latin typeface="Tw Cen MT Condensed Extra Bold" panose="020B0803020202020204" pitchFamily="34" charset="0"/>
            </a:endParaRPr>
          </a:p>
          <a:p>
            <a:pPr algn="ctr"/>
            <a:r>
              <a:rPr lang="en-CA" sz="3600" b="1" dirty="0">
                <a:solidFill>
                  <a:srgbClr val="797805"/>
                </a:solidFill>
                <a:latin typeface="Tw Cen MT Condensed Extra Bold" pitchFamily="34" charset="0"/>
                <a:cs typeface="Times New Roman" panose="02020603050405020304" pitchFamily="18" charset="0"/>
              </a:rPr>
              <a:t>Breaking Out of PFP Prison</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0236" y="530780"/>
            <a:ext cx="4702629" cy="253086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346621"/>
            <a:ext cx="1500872" cy="1116155"/>
          </a:xfrm>
          <a:prstGeom prst="rect">
            <a:avLst/>
          </a:prstGeom>
        </p:spPr>
      </p:pic>
      <p:sp>
        <p:nvSpPr>
          <p:cNvPr id="3" name="Slide Number Placeholder 2">
            <a:extLst>
              <a:ext uri="{FF2B5EF4-FFF2-40B4-BE49-F238E27FC236}">
                <a16:creationId xmlns:a16="http://schemas.microsoft.com/office/drawing/2014/main" id="{5B7CFB38-6D83-4F61-ADE3-86BC0B082F3F}"/>
              </a:ext>
            </a:extLst>
          </p:cNvPr>
          <p:cNvSpPr>
            <a:spLocks noGrp="1"/>
          </p:cNvSpPr>
          <p:nvPr>
            <p:ph type="sldNum" sz="quarter" idx="12"/>
          </p:nvPr>
        </p:nvSpPr>
        <p:spPr/>
        <p:txBody>
          <a:bodyPr/>
          <a:lstStyle/>
          <a:p>
            <a:fld id="{AFE74BE6-3F01-4C25-9B60-2EB5994FEE56}" type="slidenum">
              <a:rPr lang="en-CA" smtClean="0">
                <a:solidFill>
                  <a:prstClr val="black">
                    <a:tint val="75000"/>
                  </a:prstClr>
                </a:solidFill>
              </a:rPr>
              <a:pPr/>
              <a:t>75</a:t>
            </a:fld>
            <a:endParaRPr lang="en-CA" dirty="0">
              <a:solidFill>
                <a:prstClr val="black">
                  <a:tint val="75000"/>
                </a:prstClr>
              </a:solidFill>
            </a:endParaRPr>
          </a:p>
        </p:txBody>
      </p:sp>
    </p:spTree>
    <p:extLst>
      <p:ext uri="{BB962C8B-B14F-4D97-AF65-F5344CB8AC3E}">
        <p14:creationId xmlns:p14="http://schemas.microsoft.com/office/powerpoint/2010/main" val="7349348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03748"/>
            <a:ext cx="1500872" cy="1116155"/>
          </a:xfrm>
          <a:prstGeom prst="rect">
            <a:avLst/>
          </a:prstGeom>
        </p:spPr>
      </p:pic>
      <p:sp>
        <p:nvSpPr>
          <p:cNvPr id="2" name="TextBox 1"/>
          <p:cNvSpPr txBox="1"/>
          <p:nvPr/>
        </p:nvSpPr>
        <p:spPr>
          <a:xfrm>
            <a:off x="1" y="332657"/>
            <a:ext cx="12192000" cy="2277547"/>
          </a:xfrm>
          <a:prstGeom prst="rect">
            <a:avLst/>
          </a:prstGeom>
          <a:noFill/>
        </p:spPr>
        <p:txBody>
          <a:bodyPr wrap="square" rtlCol="0">
            <a:spAutoFit/>
          </a:bodyPr>
          <a:lstStyle/>
          <a:p>
            <a:pPr algn="ctr"/>
            <a:endParaRPr lang="en-CA" sz="800" dirty="0"/>
          </a:p>
          <a:p>
            <a:pPr algn="ctr"/>
            <a:r>
              <a:rPr lang="en-CA" sz="4000" b="1" dirty="0"/>
              <a:t>Breaking Out of PFP Prison</a:t>
            </a:r>
          </a:p>
          <a:p>
            <a:pPr algn="ctr"/>
            <a:r>
              <a:rPr lang="en-CA" sz="4000" b="1" dirty="0"/>
              <a:t>Is An Inside Job</a:t>
            </a:r>
          </a:p>
          <a:p>
            <a:pPr algn="ctr"/>
            <a:endParaRPr lang="en-CA" dirty="0"/>
          </a:p>
          <a:p>
            <a:pPr algn="ctr"/>
            <a:endParaRPr lang="en-CA" dirty="0"/>
          </a:p>
          <a:p>
            <a:pPr algn="ctr"/>
            <a:endParaRPr lang="en-CA"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12079" y="2498943"/>
            <a:ext cx="4075176" cy="4059936"/>
          </a:xfrm>
          <a:prstGeom prst="rect">
            <a:avLst/>
          </a:prstGeom>
        </p:spPr>
      </p:pic>
      <p:sp>
        <p:nvSpPr>
          <p:cNvPr id="4" name="TextBox 3"/>
          <p:cNvSpPr txBox="1"/>
          <p:nvPr/>
        </p:nvSpPr>
        <p:spPr>
          <a:xfrm>
            <a:off x="0" y="4149511"/>
            <a:ext cx="4079776" cy="369332"/>
          </a:xfrm>
          <a:prstGeom prst="rect">
            <a:avLst/>
          </a:prstGeom>
          <a:noFill/>
        </p:spPr>
        <p:txBody>
          <a:bodyPr wrap="square" rtlCol="0">
            <a:spAutoFit/>
          </a:bodyPr>
          <a:lstStyle/>
          <a:p>
            <a:pPr algn="ctr"/>
            <a:r>
              <a:rPr lang="en-CA" b="1" dirty="0"/>
              <a:t>Consciousness/Mindfulness</a:t>
            </a: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148159" y="4518843"/>
            <a:ext cx="373403" cy="536964"/>
          </a:xfrm>
          <a:prstGeom prst="rect">
            <a:avLst/>
          </a:prstGeom>
        </p:spPr>
      </p:pic>
      <p:cxnSp>
        <p:nvCxnSpPr>
          <p:cNvPr id="7" name="Straight Arrow Connector 6"/>
          <p:cNvCxnSpPr/>
          <p:nvPr/>
        </p:nvCxnSpPr>
        <p:spPr>
          <a:xfrm>
            <a:off x="3407702" y="4437113"/>
            <a:ext cx="1740457" cy="515889"/>
          </a:xfrm>
          <a:prstGeom prst="straightConnector1">
            <a:avLst/>
          </a:prstGeom>
          <a:ln w="22225" cmpd="sng">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Slide Number Placeholder 9"/>
          <p:cNvSpPr>
            <a:spLocks noGrp="1"/>
          </p:cNvSpPr>
          <p:nvPr>
            <p:ph type="sldNum" sz="quarter" idx="12"/>
          </p:nvPr>
        </p:nvSpPr>
        <p:spPr/>
        <p:txBody>
          <a:bodyPr/>
          <a:lstStyle/>
          <a:p>
            <a:fld id="{AFE74BE6-3F01-4C25-9B60-2EB5994FEE56}" type="slidenum">
              <a:rPr lang="en-CA" sz="2000" smtClean="0"/>
              <a:pPr/>
              <a:t>76</a:t>
            </a:fld>
            <a:endParaRPr lang="en-CA" sz="2000" dirty="0"/>
          </a:p>
        </p:txBody>
      </p:sp>
    </p:spTree>
    <p:extLst>
      <p:ext uri="{BB962C8B-B14F-4D97-AF65-F5344CB8AC3E}">
        <p14:creationId xmlns:p14="http://schemas.microsoft.com/office/powerpoint/2010/main" val="20387473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51373"/>
            <a:ext cx="1500872" cy="1116155"/>
          </a:xfrm>
          <a:prstGeom prst="rect">
            <a:avLst/>
          </a:prstGeom>
        </p:spPr>
      </p:pic>
      <p:sp>
        <p:nvSpPr>
          <p:cNvPr id="2" name="TextBox 1"/>
          <p:cNvSpPr txBox="1"/>
          <p:nvPr/>
        </p:nvSpPr>
        <p:spPr>
          <a:xfrm>
            <a:off x="527381" y="626542"/>
            <a:ext cx="11041227" cy="4339650"/>
          </a:xfrm>
          <a:prstGeom prst="rect">
            <a:avLst/>
          </a:prstGeom>
          <a:noFill/>
        </p:spPr>
        <p:txBody>
          <a:bodyPr wrap="square" rtlCol="0">
            <a:spAutoFit/>
          </a:bodyPr>
          <a:lstStyle/>
          <a:p>
            <a:pPr algn="ctr"/>
            <a:r>
              <a:rPr lang="en-CA" sz="4000" b="1" dirty="0">
                <a:solidFill>
                  <a:srgbClr val="9A4E15"/>
                </a:solidFill>
              </a:rPr>
              <a:t>The VERY, VERY GOOD NEWS</a:t>
            </a:r>
          </a:p>
          <a:p>
            <a:r>
              <a:rPr lang="en-CA" dirty="0"/>
              <a:t> </a:t>
            </a:r>
          </a:p>
          <a:p>
            <a:endParaRPr lang="en-CA" sz="3200" dirty="0"/>
          </a:p>
          <a:p>
            <a:pPr marL="457200" indent="-457200">
              <a:buFont typeface="Arial" panose="020B0604020202020204" pitchFamily="34" charset="0"/>
              <a:buChar char="•"/>
            </a:pPr>
            <a:r>
              <a:rPr lang="en-CA" sz="2800" dirty="0"/>
              <a:t>The Power/Influence of Negative PFP Programming can be significantly Reduced as a result of becoming more Mindful/Conscious.</a:t>
            </a:r>
          </a:p>
          <a:p>
            <a:pPr marL="457200" indent="-457200"/>
            <a:endParaRPr lang="en-CA" sz="2800" dirty="0"/>
          </a:p>
          <a:p>
            <a:pPr marL="457200" indent="-457200">
              <a:buFont typeface="Arial" panose="020B0604020202020204" pitchFamily="34" charset="0"/>
              <a:buChar char="•"/>
            </a:pPr>
            <a:r>
              <a:rPr lang="en-CA" sz="2800" dirty="0"/>
              <a:t>Mindfulness actually rewires the Brain's ‘Live’ Drive Modules like the Medial Prefrontal Cortex to give ways to prevent and eliminate emotional hijacks and enhance our capacity to make better choices.</a:t>
            </a:r>
          </a:p>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z="2000" smtClean="0"/>
              <a:pPr/>
              <a:t>77</a:t>
            </a:fld>
            <a:endParaRPr lang="en-CA" sz="2000" dirty="0"/>
          </a:p>
        </p:txBody>
      </p:sp>
    </p:spTree>
    <p:extLst>
      <p:ext uri="{BB962C8B-B14F-4D97-AF65-F5344CB8AC3E}">
        <p14:creationId xmlns:p14="http://schemas.microsoft.com/office/powerpoint/2010/main" val="113041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16ADBD0-CA93-4849-A50A-0EDA3B4EFDA8}"/>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1" y="973836"/>
            <a:ext cx="8982074" cy="4910328"/>
          </a:xfrm>
          <a:prstGeom prst="rect">
            <a:avLst/>
          </a:prstGeom>
        </p:spPr>
      </p:pic>
      <p:sp>
        <p:nvSpPr>
          <p:cNvPr id="4" name="TextBox 3"/>
          <p:cNvSpPr txBox="1"/>
          <p:nvPr/>
        </p:nvSpPr>
        <p:spPr>
          <a:xfrm>
            <a:off x="335902" y="1326691"/>
            <a:ext cx="11523306" cy="1938992"/>
          </a:xfrm>
          <a:prstGeom prst="rect">
            <a:avLst/>
          </a:prstGeom>
          <a:noFill/>
          <a:ln>
            <a:noFill/>
          </a:ln>
          <a:effectLst/>
        </p:spPr>
        <p:txBody>
          <a:bodyPr wrap="square" rtlCol="0">
            <a:spAutoFit/>
          </a:bodyPr>
          <a:lstStyle/>
          <a:p>
            <a:pPr algn="ctr"/>
            <a:r>
              <a:rPr lang="en-CA" sz="6000" b="1" i="1" dirty="0">
                <a:solidFill>
                  <a:srgbClr val="9A4E15"/>
                </a:solidFill>
                <a:effectLst>
                  <a:innerShdw blurRad="63500" dist="50800">
                    <a:prstClr val="black">
                      <a:alpha val="50000"/>
                    </a:prstClr>
                  </a:innerShdw>
                </a:effectLst>
                <a:latin typeface="Arial Black" panose="020B0A04020102020204" pitchFamily="34" charset="0"/>
              </a:rPr>
              <a:t>B-FIT </a:t>
            </a:r>
          </a:p>
          <a:p>
            <a:pPr algn="ctr"/>
            <a:r>
              <a:rPr lang="en-CA" sz="6000" b="1" i="1" dirty="0">
                <a:solidFill>
                  <a:srgbClr val="9A4E15"/>
                </a:solidFill>
                <a:effectLst>
                  <a:innerShdw blurRad="63500" dist="50800">
                    <a:prstClr val="black">
                      <a:alpha val="50000"/>
                    </a:prstClr>
                  </a:innerShdw>
                </a:effectLst>
                <a:latin typeface="Arial Black" panose="020B0A04020102020204" pitchFamily="34" charset="0"/>
              </a:rPr>
              <a:t>MINDFULNESS</a:t>
            </a:r>
            <a:endParaRPr lang="en-CA" dirty="0">
              <a:solidFill>
                <a:srgbClr val="827D0D"/>
              </a:solidFill>
              <a:effectLst>
                <a:innerShdw blurRad="63500" dist="50800">
                  <a:prstClr val="black">
                    <a:alpha val="50000"/>
                  </a:prstClr>
                </a:innerShdw>
              </a:effectLst>
            </a:endParaRPr>
          </a:p>
        </p:txBody>
      </p:sp>
      <p:sp>
        <p:nvSpPr>
          <p:cNvPr id="3" name="TextBox 2"/>
          <p:cNvSpPr txBox="1"/>
          <p:nvPr/>
        </p:nvSpPr>
        <p:spPr>
          <a:xfrm>
            <a:off x="1052945" y="3103431"/>
            <a:ext cx="10095346" cy="1200329"/>
          </a:xfrm>
          <a:prstGeom prst="rect">
            <a:avLst/>
          </a:prstGeom>
          <a:noFill/>
        </p:spPr>
        <p:txBody>
          <a:bodyPr wrap="square" rtlCol="0">
            <a:spAutoFit/>
          </a:bodyPr>
          <a:lstStyle/>
          <a:p>
            <a:pPr algn="ctr"/>
            <a:r>
              <a:rPr lang="en-CA" sz="7200" dirty="0">
                <a:latin typeface="Vivaldi" panose="03020602050506090804" pitchFamily="66" charset="0"/>
              </a:rPr>
              <a:t>it’s not what you think</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69803" y="5070396"/>
            <a:ext cx="1500872" cy="1116155"/>
          </a:xfrm>
          <a:prstGeom prst="rect">
            <a:avLst/>
          </a:prstGeom>
        </p:spPr>
      </p:pic>
      <p:sp>
        <p:nvSpPr>
          <p:cNvPr id="8" name="Slide Number Placeholder 4"/>
          <p:cNvSpPr>
            <a:spLocks noGrp="1"/>
          </p:cNvSpPr>
          <p:nvPr>
            <p:ph type="sldNum" sz="quarter" idx="12"/>
          </p:nvPr>
        </p:nvSpPr>
        <p:spPr>
          <a:xfrm>
            <a:off x="8610600" y="6356350"/>
            <a:ext cx="2743200" cy="365125"/>
          </a:xfrm>
        </p:spPr>
        <p:txBody>
          <a:bodyPr/>
          <a:lstStyle/>
          <a:p>
            <a:fld id="{AFE74BE6-3F01-4C25-9B60-2EB5994FEE56}" type="slidenum">
              <a:rPr lang="en-CA" sz="2000" smtClean="0"/>
              <a:pPr/>
              <a:t>78</a:t>
            </a:fld>
            <a:endParaRPr lang="en-CA" sz="2000" dirty="0"/>
          </a:p>
        </p:txBody>
      </p:sp>
    </p:spTree>
    <p:extLst>
      <p:ext uri="{BB962C8B-B14F-4D97-AF65-F5344CB8AC3E}">
        <p14:creationId xmlns:p14="http://schemas.microsoft.com/office/powerpoint/2010/main" val="91849489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054358" y="212742"/>
            <a:ext cx="10804849" cy="1938992"/>
          </a:xfrm>
          <a:prstGeom prst="rect">
            <a:avLst/>
          </a:prstGeom>
          <a:noFill/>
        </p:spPr>
        <p:txBody>
          <a:bodyPr wrap="square" rtlCol="0">
            <a:spAutoFit/>
          </a:bodyPr>
          <a:lstStyle/>
          <a:p>
            <a:pPr algn="ctr"/>
            <a:r>
              <a:rPr lang="en-US" sz="4000" b="1" dirty="0">
                <a:ln w="12700">
                  <a:noFill/>
                </a:ln>
                <a:latin typeface="Arial Black" panose="020B0A04020102020204" pitchFamily="34" charset="0"/>
              </a:rPr>
              <a:t>H</a:t>
            </a:r>
            <a:r>
              <a:rPr lang="en-CA" sz="4000" b="1" dirty="0"/>
              <a:t>ow to Escape from </a:t>
            </a:r>
          </a:p>
          <a:p>
            <a:pPr algn="ctr"/>
            <a:r>
              <a:rPr lang="en-CA" sz="4000" b="1" dirty="0"/>
              <a:t>the ‘Dog Eat Dog’ World</a:t>
            </a:r>
            <a:endParaRPr lang="en-CA" sz="4000" b="1" dirty="0">
              <a:latin typeface="Arial Black" panose="020B0A04020102020204" pitchFamily="34" charset="0"/>
            </a:endParaRPr>
          </a:p>
          <a:p>
            <a:pPr algn="ctr"/>
            <a:endParaRPr lang="en-CA" sz="4000" b="1" dirty="0">
              <a:latin typeface="Arial Black" panose="020B0A04020102020204" pitchFamily="34" charset="0"/>
            </a:endParaRPr>
          </a:p>
        </p:txBody>
      </p:sp>
      <p:sp>
        <p:nvSpPr>
          <p:cNvPr id="3" name="TextBox 2"/>
          <p:cNvSpPr txBox="1"/>
          <p:nvPr/>
        </p:nvSpPr>
        <p:spPr>
          <a:xfrm>
            <a:off x="1787628" y="1994059"/>
            <a:ext cx="9442347" cy="3416320"/>
          </a:xfrm>
          <a:prstGeom prst="rect">
            <a:avLst/>
          </a:prstGeom>
          <a:noFill/>
          <a:ln>
            <a:noFill/>
          </a:ln>
          <a:effectLst/>
        </p:spPr>
        <p:txBody>
          <a:bodyPr wrap="square" rtlCol="0">
            <a:spAutoFit/>
          </a:bodyPr>
          <a:lstStyle/>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always be cheerful, ignoring aches and pains;</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resist complaining and boring people with your troubles;</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understand when your loved ones are too busy to give you any time;</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take criticism and blame without resentment;</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relax without alcohol; </a:t>
            </a:r>
          </a:p>
          <a:p>
            <a:pPr>
              <a:lnSpc>
                <a:spcPct val="150000"/>
              </a:lnSpc>
            </a:pPr>
            <a:r>
              <a:rPr lang="en-CA" sz="2000" dirty="0">
                <a:latin typeface="Arial Narrow" panose="020B0606020202030204" pitchFamily="34" charset="0"/>
              </a:rPr>
              <a:t> </a:t>
            </a:r>
            <a:r>
              <a:rPr lang="en-CA" sz="2400" b="1" dirty="0">
                <a:solidFill>
                  <a:srgbClr val="9A4E15"/>
                </a:solidFill>
                <a:latin typeface="Arial Narrow" panose="020B0606020202030204" pitchFamily="34" charset="0"/>
              </a:rPr>
              <a:t>...Then You Are Probably ........... </a:t>
            </a:r>
            <a:endParaRPr lang="en-CA" sz="2400" dirty="0">
              <a:solidFill>
                <a:srgbClr val="9A4E15"/>
              </a:solidFill>
              <a:latin typeface="Arial Narrow" panose="020B060602020203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79</a:t>
            </a:fld>
            <a:endParaRPr lang="en-CA" sz="2000" dirty="0"/>
          </a:p>
        </p:txBody>
      </p:sp>
    </p:spTree>
    <p:extLst>
      <p:ext uri="{BB962C8B-B14F-4D97-AF65-F5344CB8AC3E}">
        <p14:creationId xmlns:p14="http://schemas.microsoft.com/office/powerpoint/2010/main" val="222112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0C24621-7E09-4FE4-8AF7-6326B65C9CEC}"/>
              </a:ext>
            </a:extLst>
          </p:cNvPr>
          <p:cNvPicPr>
            <a:picLocks noChangeAspect="1"/>
          </p:cNvPicPr>
          <p:nvPr/>
        </p:nvPicPr>
        <p:blipFill>
          <a:blip r:embed="rId3"/>
          <a:stretch>
            <a:fillRect/>
          </a:stretch>
        </p:blipFill>
        <p:spPr>
          <a:xfrm>
            <a:off x="0" y="0"/>
            <a:ext cx="12192000" cy="6857999"/>
          </a:xfrm>
          <a:prstGeom prst="rect">
            <a:avLst/>
          </a:prstGeom>
        </p:spPr>
      </p:pic>
      <p:sp>
        <p:nvSpPr>
          <p:cNvPr id="2" name="TextBox 1"/>
          <p:cNvSpPr txBox="1"/>
          <p:nvPr/>
        </p:nvSpPr>
        <p:spPr>
          <a:xfrm>
            <a:off x="1258264" y="2168035"/>
            <a:ext cx="10806217" cy="923330"/>
          </a:xfrm>
          <a:prstGeom prst="rect">
            <a:avLst/>
          </a:prstGeom>
          <a:noFill/>
        </p:spPr>
        <p:txBody>
          <a:bodyPr wrap="square" rtlCol="0">
            <a:spAutoFit/>
          </a:bodyPr>
          <a:lstStyle/>
          <a:p>
            <a:pPr marL="914400" indent="-914400" algn="ctr">
              <a:buFont typeface="+mj-lt"/>
              <a:buAutoNum type="arabicPeriod" startAt="3"/>
            </a:pPr>
            <a:r>
              <a:rPr lang="en-CA" sz="5400" b="1" dirty="0">
                <a:solidFill>
                  <a:srgbClr val="9A4E15"/>
                </a:solidFill>
              </a:rPr>
              <a:t>Anxiety  is Counterproductive</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745" y="517650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8</a:t>
            </a:fld>
            <a:endParaRPr lang="en-CA" sz="1600" dirty="0">
              <a:solidFill>
                <a:prstClr val="black">
                  <a:tint val="75000"/>
                </a:prstClr>
              </a:solidFill>
            </a:endParaRPr>
          </a:p>
        </p:txBody>
      </p:sp>
    </p:spTree>
    <p:extLst>
      <p:ext uri="{BB962C8B-B14F-4D97-AF65-F5344CB8AC3E}">
        <p14:creationId xmlns:p14="http://schemas.microsoft.com/office/powerpoint/2010/main" val="7732101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7A75521-9E58-4C79-8A32-8E93ED81F0E0}"/>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054359" y="212742"/>
            <a:ext cx="10086392" cy="707886"/>
          </a:xfrm>
          <a:prstGeom prst="rect">
            <a:avLst/>
          </a:prstGeom>
          <a:noFill/>
        </p:spPr>
        <p:txBody>
          <a:bodyPr wrap="square" rtlCol="0">
            <a:spAutoFit/>
          </a:bodyPr>
          <a:lstStyle/>
          <a:p>
            <a:pPr algn="ctr"/>
            <a:r>
              <a:rPr lang="en-CA" sz="4000" b="1" dirty="0"/>
              <a:t>The Family Dog! </a:t>
            </a:r>
            <a:endParaRPr lang="en-CA" sz="4000" b="1" dirty="0">
              <a:latin typeface="Arial Black" panose="020B0A04020102020204" pitchFamily="34" charset="0"/>
            </a:endParaRPr>
          </a:p>
        </p:txBody>
      </p:sp>
      <p:pic>
        <p:nvPicPr>
          <p:cNvPr id="5" name="Picture 4" descr="Inner Peace - Dog Meditating"/>
          <p:cNvPicPr/>
          <p:nvPr/>
        </p:nvPicPr>
        <p:blipFill>
          <a:blip r:embed="rId3" cstate="print"/>
          <a:srcRect/>
          <a:stretch>
            <a:fillRect/>
          </a:stretch>
        </p:blipFill>
        <p:spPr bwMode="auto">
          <a:xfrm>
            <a:off x="3627721" y="966787"/>
            <a:ext cx="4969510" cy="5534025"/>
          </a:xfrm>
          <a:prstGeom prst="rect">
            <a:avLst/>
          </a:prstGeom>
          <a:noFill/>
          <a:ln w="9525">
            <a:noFill/>
            <a:miter lim="800000"/>
            <a:headEnd/>
            <a:tailEnd/>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66480" y="520839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80</a:t>
            </a:fld>
            <a:endParaRPr lang="en-CA" sz="2000" dirty="0"/>
          </a:p>
        </p:txBody>
      </p:sp>
    </p:spTree>
    <p:extLst>
      <p:ext uri="{BB962C8B-B14F-4D97-AF65-F5344CB8AC3E}">
        <p14:creationId xmlns:p14="http://schemas.microsoft.com/office/powerpoint/2010/main" val="20698295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662151" y="1434677"/>
            <a:ext cx="10759965" cy="2677656"/>
          </a:xfrm>
          <a:prstGeom prst="rect">
            <a:avLst/>
          </a:prstGeom>
          <a:noFill/>
        </p:spPr>
        <p:txBody>
          <a:bodyPr wrap="square" rtlCol="0">
            <a:spAutoFit/>
          </a:bodyPr>
          <a:lstStyle/>
          <a:p>
            <a:pPr algn="just"/>
            <a:r>
              <a:rPr lang="en-CA" sz="2800" dirty="0"/>
              <a:t>We human folks are different from other animals with whom we share this planet.</a:t>
            </a:r>
          </a:p>
          <a:p>
            <a:pPr algn="just"/>
            <a:endParaRPr lang="en-CA" sz="2800" dirty="0"/>
          </a:p>
          <a:p>
            <a:pPr algn="just"/>
            <a:r>
              <a:rPr lang="en-CA" sz="2800" dirty="0"/>
              <a:t>This is because we have the potential to be conscious.  This is to know that we are here and as a result can make choices that your average dog likely can’t.</a:t>
            </a:r>
          </a:p>
        </p:txBody>
      </p:sp>
      <p:sp>
        <p:nvSpPr>
          <p:cNvPr id="3" name="TextBox 2"/>
          <p:cNvSpPr txBox="1"/>
          <p:nvPr/>
        </p:nvSpPr>
        <p:spPr>
          <a:xfrm>
            <a:off x="1046435" y="4574956"/>
            <a:ext cx="9073056" cy="1077218"/>
          </a:xfrm>
          <a:prstGeom prst="rect">
            <a:avLst/>
          </a:prstGeom>
          <a:solidFill>
            <a:srgbClr val="F7DAC5"/>
          </a:solidFill>
          <a:scene3d>
            <a:camera prst="orthographicFront"/>
            <a:lightRig rig="threePt" dir="t"/>
          </a:scene3d>
          <a:sp3d>
            <a:bevelT/>
          </a:sp3d>
        </p:spPr>
        <p:txBody>
          <a:bodyPr wrap="square" rtlCol="0">
            <a:spAutoFit/>
          </a:bodyPr>
          <a:lstStyle/>
          <a:p>
            <a:r>
              <a:rPr lang="en-CA" sz="3200" dirty="0"/>
              <a:t>Become aware that you are listening to me right now. Let’s call this being somewhat more conscious.</a:t>
            </a:r>
          </a:p>
        </p:txBody>
      </p:sp>
      <p:sp>
        <p:nvSpPr>
          <p:cNvPr id="4" name="TextBox 3"/>
          <p:cNvSpPr txBox="1"/>
          <p:nvPr/>
        </p:nvSpPr>
        <p:spPr>
          <a:xfrm>
            <a:off x="1054359" y="567307"/>
            <a:ext cx="10086392" cy="707886"/>
          </a:xfrm>
          <a:prstGeom prst="rect">
            <a:avLst/>
          </a:prstGeom>
          <a:noFill/>
        </p:spPr>
        <p:txBody>
          <a:bodyPr wrap="square" rtlCol="0">
            <a:spAutoFit/>
          </a:bodyPr>
          <a:lstStyle/>
          <a:p>
            <a:pPr algn="ctr"/>
            <a:r>
              <a:rPr lang="en-CA" sz="4000" b="1" dirty="0">
                <a:solidFill>
                  <a:srgbClr val="9A4E15"/>
                </a:solidFill>
              </a:rPr>
              <a:t>Our Human Predicament and Potential</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6" y="5208397"/>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81</a:t>
            </a:fld>
            <a:endParaRPr lang="en-CA" sz="2000" dirty="0"/>
          </a:p>
        </p:txBody>
      </p:sp>
    </p:spTree>
    <p:extLst>
      <p:ext uri="{BB962C8B-B14F-4D97-AF65-F5344CB8AC3E}">
        <p14:creationId xmlns:p14="http://schemas.microsoft.com/office/powerpoint/2010/main" val="90676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F967549-721E-4805-92A9-87E917E0B6BA}"/>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1490" y="2128641"/>
            <a:ext cx="4553586" cy="3248478"/>
          </a:xfrm>
          <a:prstGeom prst="rect">
            <a:avLst/>
          </a:prstGeom>
        </p:spPr>
      </p:pic>
      <p:sp>
        <p:nvSpPr>
          <p:cNvPr id="4" name="TextBox 5"/>
          <p:cNvSpPr txBox="1"/>
          <p:nvPr/>
        </p:nvSpPr>
        <p:spPr>
          <a:xfrm>
            <a:off x="579012" y="492086"/>
            <a:ext cx="10086393"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dirty="0"/>
              <a:t>Mindful Emotional Self Regulation</a:t>
            </a:r>
            <a:endParaRPr lang="en-CA" sz="4000" dirty="0"/>
          </a:p>
        </p:txBody>
      </p:sp>
      <p:sp>
        <p:nvSpPr>
          <p:cNvPr id="5" name="TextBox 6"/>
          <p:cNvSpPr txBox="1"/>
          <p:nvPr/>
        </p:nvSpPr>
        <p:spPr>
          <a:xfrm>
            <a:off x="859811" y="1174543"/>
            <a:ext cx="10664926"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a:latin typeface="Arial Narrow" panose="020B0606020202030204" pitchFamily="34" charset="0"/>
              </a:rPr>
              <a:t>The main way we can consciously access the emotional brain is through self awareness*, i.e. becoming mindful. Mindfulness increases connections in the medial pre-frontal cortex. This reduces anxiety for the Supporter and the Person Supported.</a:t>
            </a:r>
          </a:p>
        </p:txBody>
      </p:sp>
      <p:sp>
        <p:nvSpPr>
          <p:cNvPr id="6" name="TextBox 7"/>
          <p:cNvSpPr txBox="1"/>
          <p:nvPr/>
        </p:nvSpPr>
        <p:spPr>
          <a:xfrm>
            <a:off x="1518834" y="2304171"/>
            <a:ext cx="3190111"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Memory</a:t>
            </a:r>
            <a:endParaRPr lang="en-CA" dirty="0"/>
          </a:p>
        </p:txBody>
      </p:sp>
      <p:sp>
        <p:nvSpPr>
          <p:cNvPr id="7" name="TextBox 8"/>
          <p:cNvSpPr txBox="1"/>
          <p:nvPr/>
        </p:nvSpPr>
        <p:spPr>
          <a:xfrm>
            <a:off x="7605040" y="2624356"/>
            <a:ext cx="2815826"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Cortex </a:t>
            </a:r>
            <a:br>
              <a:rPr lang="en-CA" b="1" i="1" dirty="0"/>
            </a:br>
            <a:r>
              <a:rPr lang="en-CA" sz="1400" b="1" i="1" dirty="0"/>
              <a:t>(part of the brain that notices what’s going on)</a:t>
            </a:r>
          </a:p>
        </p:txBody>
      </p:sp>
      <p:sp>
        <p:nvSpPr>
          <p:cNvPr id="8" name="TextBox 9"/>
          <p:cNvSpPr txBox="1"/>
          <p:nvPr/>
        </p:nvSpPr>
        <p:spPr>
          <a:xfrm>
            <a:off x="7761066" y="4707125"/>
            <a:ext cx="264434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490247" y="5912640"/>
            <a:ext cx="10565099"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Narrow" panose="020B0606020202030204" pitchFamily="34" charset="0"/>
              </a:rPr>
              <a:t>(*Research reference: J. LeDoux, “Emotion Circuits in the Brain”, Journal of Neuroscience 33, no. 9 (2013) 3815-23)</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745" y="5265232"/>
            <a:ext cx="1500873" cy="1116155"/>
          </a:xfrm>
          <a:prstGeom prst="rect">
            <a:avLst/>
          </a:prstGeom>
        </p:spPr>
      </p:pic>
      <p:sp>
        <p:nvSpPr>
          <p:cNvPr id="12" name="Slide Number Placeholder 11"/>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82</a:t>
            </a:fld>
            <a:endParaRPr lang="en-CA" sz="1600" dirty="0">
              <a:solidFill>
                <a:prstClr val="black">
                  <a:tint val="75000"/>
                </a:prstClr>
              </a:solidFill>
            </a:endParaRPr>
          </a:p>
        </p:txBody>
      </p:sp>
    </p:spTree>
    <p:extLst>
      <p:ext uri="{BB962C8B-B14F-4D97-AF65-F5344CB8AC3E}">
        <p14:creationId xmlns:p14="http://schemas.microsoft.com/office/powerpoint/2010/main" val="28036223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44808" y="1431942"/>
            <a:ext cx="10804849" cy="2677656"/>
          </a:xfrm>
          <a:prstGeom prst="rect">
            <a:avLst/>
          </a:prstGeom>
          <a:noFill/>
        </p:spPr>
        <p:txBody>
          <a:bodyPr wrap="square" rtlCol="0">
            <a:spAutoFit/>
          </a:bodyPr>
          <a:lstStyle/>
          <a:p>
            <a:pPr algn="ctr"/>
            <a:endParaRPr lang="en-US" sz="4000" b="1" dirty="0">
              <a:ln w="12700">
                <a:noFill/>
              </a:ln>
              <a:latin typeface="Arial Black" panose="020B0A04020102020204" pitchFamily="34" charset="0"/>
            </a:endParaRPr>
          </a:p>
          <a:p>
            <a:pPr algn="ctr"/>
            <a:r>
              <a:rPr lang="en-US" sz="8800" b="1" dirty="0">
                <a:ln w="12700">
                  <a:noFill/>
                </a:ln>
                <a:latin typeface="Freestyle Script" pitchFamily="66" charset="0"/>
              </a:rPr>
              <a:t>Write Your Signature</a:t>
            </a:r>
            <a:endParaRPr lang="en-CA" sz="8800" b="1" dirty="0">
              <a:latin typeface="Freestyle Script" pitchFamily="66" charset="0"/>
            </a:endParaRPr>
          </a:p>
          <a:p>
            <a:pPr algn="ctr"/>
            <a:endParaRPr lang="en-CA" sz="4000" b="1" dirty="0">
              <a:latin typeface="Arial Black" panose="020B0A040201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83</a:t>
            </a:fld>
            <a:endParaRPr lang="en-CA" sz="2000" dirty="0"/>
          </a:p>
        </p:txBody>
      </p:sp>
    </p:spTree>
    <p:extLst>
      <p:ext uri="{BB962C8B-B14F-4D97-AF65-F5344CB8AC3E}">
        <p14:creationId xmlns:p14="http://schemas.microsoft.com/office/powerpoint/2010/main" val="19181795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8762" y="1831188"/>
            <a:ext cx="8581974" cy="4773921"/>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8757" y="268208"/>
            <a:ext cx="7954485" cy="685896"/>
          </a:xfrm>
          <a:prstGeom prst="rect">
            <a:avLst/>
          </a:prstGeom>
        </p:spPr>
      </p:pic>
      <p:sp>
        <p:nvSpPr>
          <p:cNvPr id="4" name="TextBox 3"/>
          <p:cNvSpPr txBox="1"/>
          <p:nvPr/>
        </p:nvSpPr>
        <p:spPr>
          <a:xfrm>
            <a:off x="1694667" y="1082351"/>
            <a:ext cx="8994201" cy="523220"/>
          </a:xfrm>
          <a:prstGeom prst="rect">
            <a:avLst/>
          </a:prstGeom>
          <a:noFill/>
        </p:spPr>
        <p:txBody>
          <a:bodyPr wrap="square" rtlCol="0">
            <a:spAutoFit/>
          </a:bodyPr>
          <a:lstStyle/>
          <a:p>
            <a:r>
              <a:rPr lang="en-US" sz="2800" b="1" dirty="0">
                <a:latin typeface="Arial Black" panose="020B0A04020102020204" pitchFamily="34" charset="0"/>
              </a:rPr>
              <a:t>Being </a:t>
            </a:r>
            <a:r>
              <a:rPr lang="en-US" sz="2800" b="1" dirty="0" err="1">
                <a:latin typeface="Arial Black" panose="020B0A04020102020204" pitchFamily="34" charset="0"/>
              </a:rPr>
              <a:t>Ahh-llowing</a:t>
            </a:r>
            <a:r>
              <a:rPr lang="en-US" sz="2800" b="1" dirty="0">
                <a:latin typeface="Arial Black" panose="020B0A04020102020204" pitchFamily="34" charset="0"/>
              </a:rPr>
              <a:t>* of and Paying Attention:</a:t>
            </a:r>
            <a:endParaRPr lang="en-CA" sz="2800" b="1" dirty="0">
              <a:latin typeface="Arial Black" panose="020B0A04020102020204" pitchFamily="34"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02865" y="2542790"/>
            <a:ext cx="1524213" cy="1343212"/>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8528" y="2584092"/>
            <a:ext cx="1762371" cy="1409897"/>
          </a:xfrm>
          <a:prstGeom prst="rect">
            <a:avLst/>
          </a:prstGeom>
        </p:spPr>
      </p:pic>
      <p:sp>
        <p:nvSpPr>
          <p:cNvPr id="16" name="TextBox 15"/>
          <p:cNvSpPr txBox="1"/>
          <p:nvPr/>
        </p:nvSpPr>
        <p:spPr>
          <a:xfrm>
            <a:off x="1342768" y="4212814"/>
            <a:ext cx="4852086" cy="261610"/>
          </a:xfrm>
          <a:prstGeom prst="rect">
            <a:avLst/>
          </a:prstGeom>
          <a:noFill/>
        </p:spPr>
        <p:txBody>
          <a:bodyPr wrap="square" rtlCol="0">
            <a:spAutoFit/>
          </a:bodyPr>
          <a:lstStyle/>
          <a:p>
            <a:pPr algn="ctr"/>
            <a:r>
              <a:rPr lang="en-CA" sz="1100" dirty="0">
                <a:solidFill>
                  <a:schemeClr val="bg1"/>
                </a:solidFill>
                <a:latin typeface="Arial Black" panose="020B0A04020102020204" pitchFamily="34" charset="0"/>
              </a:rPr>
              <a:t>TO HOW SENSES ARE PERCEIVING WHAT IS HAPPENING</a:t>
            </a:r>
          </a:p>
        </p:txBody>
      </p:sp>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4081" y="4728117"/>
            <a:ext cx="924054" cy="219106"/>
          </a:xfrm>
          <a:prstGeom prst="rect">
            <a:avLst/>
          </a:prstGeom>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58887" y="4752831"/>
            <a:ext cx="1428949" cy="219106"/>
          </a:xfrm>
          <a:prstGeom prst="rect">
            <a:avLst/>
          </a:prstGeom>
        </p:spPr>
      </p:pic>
      <p:sp>
        <p:nvSpPr>
          <p:cNvPr id="2" name="TextBox 1"/>
          <p:cNvSpPr txBox="1"/>
          <p:nvPr/>
        </p:nvSpPr>
        <p:spPr>
          <a:xfrm>
            <a:off x="7827581" y="4523784"/>
            <a:ext cx="3673364" cy="1661993"/>
          </a:xfrm>
          <a:prstGeom prst="rect">
            <a:avLst/>
          </a:prstGeom>
          <a:noFill/>
        </p:spPr>
        <p:txBody>
          <a:bodyPr wrap="square" rtlCol="0">
            <a:spAutoFit/>
          </a:bodyPr>
          <a:lstStyle/>
          <a:p>
            <a:r>
              <a:rPr lang="en-US" sz="1500" b="1" dirty="0"/>
              <a:t>*</a:t>
            </a:r>
            <a:r>
              <a:rPr lang="en-US" sz="1500" b="1" dirty="0" err="1"/>
              <a:t>Ahh-llowing</a:t>
            </a:r>
            <a:r>
              <a:rPr lang="en-US" sz="1500" b="1" dirty="0"/>
              <a:t> is to be subjectively/internally accepting of what B-FIT is doing moment by moment. It starts as an intended ‘let it be’ attitude of one’s inner world with a simultaneous passionate commitment to change objective/outside reality as useful.</a:t>
            </a:r>
            <a:endParaRPr lang="en-CA" sz="1500" b="1" dirty="0"/>
          </a:p>
          <a:p>
            <a:endParaRPr lang="en-CA" sz="1200" dirty="0"/>
          </a:p>
        </p:txBody>
      </p:sp>
      <p:sp>
        <p:nvSpPr>
          <p:cNvPr id="5" name="TextBox 4"/>
          <p:cNvSpPr txBox="1"/>
          <p:nvPr/>
        </p:nvSpPr>
        <p:spPr>
          <a:xfrm>
            <a:off x="6147556" y="1816847"/>
            <a:ext cx="3221421" cy="2908489"/>
          </a:xfrm>
          <a:prstGeom prst="rect">
            <a:avLst/>
          </a:prstGeom>
          <a:noFill/>
        </p:spPr>
        <p:txBody>
          <a:bodyPr wrap="square" rtlCol="0">
            <a:spAutoFit/>
          </a:bodyPr>
          <a:lstStyle/>
          <a:p>
            <a:r>
              <a:rPr lang="en-US" b="1" dirty="0"/>
              <a:t>Practical Outcomes Guaranteed</a:t>
            </a:r>
          </a:p>
          <a:p>
            <a:r>
              <a:rPr lang="en-US" sz="1500" b="1" dirty="0"/>
              <a:t>•</a:t>
            </a:r>
            <a:r>
              <a:rPr lang="en-US" sz="1500" dirty="0"/>
              <a:t> </a:t>
            </a:r>
            <a:r>
              <a:rPr lang="en-US" sz="1500" b="1" dirty="0"/>
              <a:t>fewer emotional hijacks, </a:t>
            </a:r>
          </a:p>
          <a:p>
            <a:r>
              <a:rPr lang="en-US" sz="1500" b="1" dirty="0"/>
              <a:t>   less intense and quicker recovery</a:t>
            </a:r>
          </a:p>
          <a:p>
            <a:r>
              <a:rPr lang="en-US" sz="1500" b="1" dirty="0"/>
              <a:t>• more experiences of happiness, </a:t>
            </a:r>
          </a:p>
          <a:p>
            <a:r>
              <a:rPr lang="en-US" sz="1500" b="1" dirty="0"/>
              <a:t>   more intense, last longer</a:t>
            </a:r>
          </a:p>
          <a:p>
            <a:r>
              <a:rPr lang="en-US" sz="1500" b="1" dirty="0"/>
              <a:t>• measurable growth of </a:t>
            </a:r>
          </a:p>
          <a:p>
            <a:r>
              <a:rPr lang="en-US" sz="1500" b="1" dirty="0"/>
              <a:t>   unconditional compassion</a:t>
            </a:r>
          </a:p>
          <a:p>
            <a:r>
              <a:rPr lang="en-US" sz="1500" b="1" dirty="0"/>
              <a:t>• </a:t>
            </a:r>
            <a:r>
              <a:rPr lang="en-CA" sz="1500" b="1" dirty="0"/>
              <a:t>increased intentional skills</a:t>
            </a:r>
          </a:p>
          <a:p>
            <a:r>
              <a:rPr lang="en-US" sz="1500" b="1" dirty="0"/>
              <a:t>• </a:t>
            </a:r>
            <a:r>
              <a:rPr lang="en-CA" sz="1500" b="1" dirty="0"/>
              <a:t>increased entrainment </a:t>
            </a:r>
          </a:p>
          <a:p>
            <a:r>
              <a:rPr lang="en-CA" sz="1500" b="1" dirty="0"/>
              <a:t>   skills</a:t>
            </a:r>
          </a:p>
          <a:p>
            <a:endParaRPr lang="en-CA" sz="1500" dirty="0"/>
          </a:p>
          <a:p>
            <a:endParaRPr lang="en-CA" sz="1500" dirty="0"/>
          </a:p>
        </p:txBody>
      </p:sp>
      <p:sp>
        <p:nvSpPr>
          <p:cNvPr id="6" name="TextBox 5"/>
          <p:cNvSpPr txBox="1"/>
          <p:nvPr/>
        </p:nvSpPr>
        <p:spPr>
          <a:xfrm>
            <a:off x="2764971" y="5793828"/>
            <a:ext cx="2216932" cy="461665"/>
          </a:xfrm>
          <a:prstGeom prst="rect">
            <a:avLst/>
          </a:prstGeom>
          <a:noFill/>
        </p:spPr>
        <p:txBody>
          <a:bodyPr wrap="square" rtlCol="0">
            <a:spAutoFit/>
          </a:bodyPr>
          <a:lstStyle/>
          <a:p>
            <a:r>
              <a:rPr lang="en-CA" sz="2400" dirty="0">
                <a:solidFill>
                  <a:srgbClr val="7030A0"/>
                </a:solidFill>
                <a:latin typeface="Arial Black" panose="020B0A04020102020204" pitchFamily="34" charset="0"/>
              </a:rPr>
              <a:t>THOUGHTS</a:t>
            </a:r>
          </a:p>
        </p:txBody>
      </p:sp>
      <p:sp>
        <p:nvSpPr>
          <p:cNvPr id="13" name="Slide Number Placeholder 12"/>
          <p:cNvSpPr>
            <a:spLocks noGrp="1"/>
          </p:cNvSpPr>
          <p:nvPr>
            <p:ph type="sldNum" sz="quarter" idx="12"/>
          </p:nvPr>
        </p:nvSpPr>
        <p:spPr/>
        <p:txBody>
          <a:bodyPr/>
          <a:lstStyle/>
          <a:p>
            <a:fld id="{AFE74BE6-3F01-4C25-9B60-2EB5994FEE56}" type="slidenum">
              <a:rPr lang="en-CA" sz="2000" smtClean="0"/>
              <a:pPr/>
              <a:t>84</a:t>
            </a:fld>
            <a:endParaRPr lang="en-CA" sz="2000" dirty="0"/>
          </a:p>
        </p:txBody>
      </p:sp>
    </p:spTree>
    <p:extLst>
      <p:ext uri="{BB962C8B-B14F-4D97-AF65-F5344CB8AC3E}">
        <p14:creationId xmlns:p14="http://schemas.microsoft.com/office/powerpoint/2010/main" val="255419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296057" y="1064460"/>
            <a:ext cx="9868789" cy="1754326"/>
          </a:xfrm>
          <a:prstGeom prst="rect">
            <a:avLst/>
          </a:prstGeom>
          <a:noFill/>
          <a:ln>
            <a:noFill/>
          </a:ln>
          <a:effectLst/>
        </p:spPr>
        <p:txBody>
          <a:bodyPr wrap="square" rtlCol="0">
            <a:spAutoFit/>
          </a:bodyPr>
          <a:lstStyle/>
          <a:p>
            <a:pPr lvl="0" algn="just"/>
            <a:r>
              <a:rPr lang="en-CA" sz="3600" dirty="0">
                <a:latin typeface="Arial Narrow" panose="020B0606020202030204" pitchFamily="34" charset="0"/>
              </a:rPr>
              <a:t>The Mindfulness microscope reveals a more complete and accurate experience of one’s B-FIT senses, perceptions and misperceptions.</a:t>
            </a:r>
            <a:endParaRPr lang="en-CA" sz="3600" dirty="0">
              <a:solidFill>
                <a:srgbClr val="9A4E15"/>
              </a:solidFill>
              <a:latin typeface="Arial Narrow" panose="020B0606020202030204" pitchFamily="34" charset="0"/>
            </a:endParaRPr>
          </a:p>
        </p:txBody>
      </p:sp>
      <p:pic>
        <p:nvPicPr>
          <p:cNvPr id="5122" name="Picture 2" descr="http://www.epa.gov/owow/watershed/weather/microscop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0454" y="2765501"/>
            <a:ext cx="2318531" cy="32787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745" y="5123337"/>
            <a:ext cx="1500872" cy="1116155"/>
          </a:xfrm>
          <a:prstGeom prst="rect">
            <a:avLst/>
          </a:prstGeom>
        </p:spPr>
      </p:pic>
      <p:sp>
        <p:nvSpPr>
          <p:cNvPr id="9" name="TextBox 8"/>
          <p:cNvSpPr txBox="1"/>
          <p:nvPr/>
        </p:nvSpPr>
        <p:spPr>
          <a:xfrm>
            <a:off x="3509798" y="415560"/>
            <a:ext cx="4964684" cy="584775"/>
          </a:xfrm>
          <a:prstGeom prst="rect">
            <a:avLst/>
          </a:prstGeom>
          <a:solidFill>
            <a:srgbClr val="F7DAC5"/>
          </a:solidFill>
          <a:scene3d>
            <a:camera prst="orthographicFront"/>
            <a:lightRig rig="threePt" dir="t"/>
          </a:scene3d>
          <a:sp3d>
            <a:bevelT/>
          </a:sp3d>
        </p:spPr>
        <p:txBody>
          <a:bodyPr wrap="square" rtlCol="0">
            <a:spAutoFit/>
          </a:bodyPr>
          <a:lstStyle/>
          <a:p>
            <a:pPr algn="ctr"/>
            <a:r>
              <a:rPr lang="en-CA" sz="3200" dirty="0"/>
              <a:t>Looking with greater clarity</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85</a:t>
            </a:fld>
            <a:endParaRPr lang="en-CA" sz="2000" dirty="0"/>
          </a:p>
        </p:txBody>
      </p:sp>
      <p:sp>
        <p:nvSpPr>
          <p:cNvPr id="10" name="TextBox 6"/>
          <p:cNvSpPr txBox="1"/>
          <p:nvPr/>
        </p:nvSpPr>
        <p:spPr>
          <a:xfrm>
            <a:off x="2362199" y="6074565"/>
            <a:ext cx="7439025" cy="523220"/>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800" b="1" i="1" dirty="0">
                <a:latin typeface="Arial Narrow" panose="020B0606020202030204" pitchFamily="34" charset="0"/>
              </a:rPr>
              <a:t>Complete the B-FIT Mindful Exercise </a:t>
            </a:r>
          </a:p>
        </p:txBody>
      </p:sp>
    </p:spTree>
    <p:extLst>
      <p:ext uri="{BB962C8B-B14F-4D97-AF65-F5344CB8AC3E}">
        <p14:creationId xmlns:p14="http://schemas.microsoft.com/office/powerpoint/2010/main" val="159607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235034" y="501408"/>
            <a:ext cx="9440883" cy="707886"/>
          </a:xfrm>
          <a:prstGeom prst="rect">
            <a:avLst/>
          </a:prstGeom>
          <a:noFill/>
        </p:spPr>
        <p:txBody>
          <a:bodyPr wrap="square" rtlCol="0">
            <a:spAutoFit/>
          </a:bodyPr>
          <a:lstStyle/>
          <a:p>
            <a:pPr algn="ctr"/>
            <a:r>
              <a:rPr lang="en-CA" sz="4000" b="1" dirty="0">
                <a:solidFill>
                  <a:srgbClr val="9A4E15"/>
                </a:solidFill>
              </a:rPr>
              <a:t>Mindfulness Exercise Debrief</a:t>
            </a:r>
            <a:endParaRPr lang="en-CA" sz="4000" dirty="0">
              <a:solidFill>
                <a:srgbClr val="9A4E15"/>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7113" y="5240296"/>
            <a:ext cx="1500872" cy="1116155"/>
          </a:xfrm>
          <a:prstGeom prst="rect">
            <a:avLst/>
          </a:prstGeom>
        </p:spPr>
      </p:pic>
      <p:sp>
        <p:nvSpPr>
          <p:cNvPr id="5" name="TextBox 4"/>
          <p:cNvSpPr txBox="1"/>
          <p:nvPr/>
        </p:nvSpPr>
        <p:spPr>
          <a:xfrm>
            <a:off x="1104901" y="1467441"/>
            <a:ext cx="9367206" cy="4832092"/>
          </a:xfrm>
          <a:prstGeom prst="rect">
            <a:avLst/>
          </a:prstGeom>
          <a:noFill/>
          <a:ln>
            <a:noFill/>
          </a:ln>
          <a:effectLst/>
        </p:spPr>
        <p:txBody>
          <a:bodyPr wrap="square" rtlCol="0">
            <a:spAutoFit/>
          </a:bodyPr>
          <a:lstStyle/>
          <a:p>
            <a:pPr marL="342900" indent="-342900">
              <a:buFont typeface="Arial" panose="020B0604020202020204" pitchFamily="34" charset="0"/>
              <a:buChar char="•"/>
            </a:pPr>
            <a:r>
              <a:rPr lang="en-CA" sz="2400" dirty="0">
                <a:latin typeface="Arial" panose="020B0604020202020204" pitchFamily="34" charset="0"/>
                <a:cs typeface="Arial" panose="020B0604020202020204" pitchFamily="34" charset="0"/>
              </a:rPr>
              <a:t>What was your Predominant Experience of Thinking - Image or Talk?  Conclusion? You are not your thoughts or feelings.</a:t>
            </a:r>
          </a:p>
          <a:p>
            <a:pPr marL="342900" indent="-342900">
              <a:buFont typeface="Arial" panose="020B0604020202020204" pitchFamily="34" charset="0"/>
              <a:buChar char="•"/>
            </a:pPr>
            <a:endParaRPr lang="en-CA"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CA" sz="2400" dirty="0">
                <a:latin typeface="Arial" panose="020B0604020202020204" pitchFamily="34" charset="0"/>
                <a:cs typeface="Arial" panose="020B0604020202020204" pitchFamily="34" charset="0"/>
              </a:rPr>
              <a:t>What happened when you just noticed a thought?</a:t>
            </a:r>
          </a:p>
          <a:p>
            <a:pPr marL="342900" indent="-342900">
              <a:buFont typeface="Arial" panose="020B0604020202020204" pitchFamily="34" charset="0"/>
              <a:buChar char="•"/>
            </a:pPr>
            <a:endParaRPr lang="en-CA"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CA" sz="2400" dirty="0">
                <a:latin typeface="Arial" panose="020B0604020202020204" pitchFamily="34" charset="0"/>
                <a:cs typeface="Arial" panose="020B0604020202020204" pitchFamily="34" charset="0"/>
              </a:rPr>
              <a:t>Did you feel relatively calm?  This means Set Point movement of the Parasympathetic Nervous System and Vagus Nerve activation =  Unconditional Compassion-after 25 hours some of the PNS stays turned on.</a:t>
            </a:r>
          </a:p>
          <a:p>
            <a:pPr marL="342900" indent="-342900">
              <a:buFont typeface="Arial" panose="020B0604020202020204" pitchFamily="34" charset="0"/>
              <a:buChar char="•"/>
            </a:pPr>
            <a:endParaRPr lang="en-CA"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CA" sz="2400" dirty="0">
                <a:latin typeface="Arial" panose="020B0604020202020204" pitchFamily="34" charset="0"/>
                <a:cs typeface="Arial" panose="020B0604020202020204" pitchFamily="34" charset="0"/>
              </a:rPr>
              <a:t>Feelings – ‘There is’ versus ‘I am’.</a:t>
            </a:r>
          </a:p>
          <a:p>
            <a:pPr marL="342900" indent="-342900">
              <a:buFont typeface="Arial" panose="020B0604020202020204" pitchFamily="34" charset="0"/>
              <a:buChar char="•"/>
            </a:pPr>
            <a:endParaRPr lang="en-CA" sz="2400" dirty="0">
              <a:latin typeface="Arial Narrow" panose="020B0606020202030204" pitchFamily="34" charset="0"/>
            </a:endParaRPr>
          </a:p>
          <a:p>
            <a:pPr algn="ctr"/>
            <a:r>
              <a:rPr lang="en-CA" sz="2000" dirty="0">
                <a:latin typeface="Arial Narrow" panose="020B0606020202030204" pitchFamily="34" charset="0"/>
              </a:rPr>
              <a:t>Mindfulness exercise reference </a:t>
            </a:r>
            <a:r>
              <a:rPr lang="en-CA" sz="2000" dirty="0">
                <a:latin typeface="Arial Narrow" panose="020B0606020202030204" pitchFamily="34" charset="0"/>
                <a:hlinkClick r:id="rId4"/>
              </a:rPr>
              <a:t>www.centreforconsciouscare.ca</a:t>
            </a:r>
            <a:r>
              <a:rPr lang="en-CA" sz="2000" dirty="0">
                <a:latin typeface="Arial Narrow" panose="020B0606020202030204" pitchFamily="34" charset="0"/>
              </a:rPr>
              <a:t> Audio Resources</a:t>
            </a:r>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86</a:t>
            </a:fld>
            <a:endParaRPr lang="en-CA" sz="2000" dirty="0"/>
          </a:p>
        </p:txBody>
      </p:sp>
    </p:spTree>
    <p:extLst>
      <p:ext uri="{BB962C8B-B14F-4D97-AF65-F5344CB8AC3E}">
        <p14:creationId xmlns:p14="http://schemas.microsoft.com/office/powerpoint/2010/main" val="146481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C03E49-C8E6-4475-ABFA-786DE330EDF8}"/>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4" name="Rectangle 13"/>
          <p:cNvSpPr/>
          <p:nvPr/>
        </p:nvSpPr>
        <p:spPr>
          <a:xfrm>
            <a:off x="866899" y="757854"/>
            <a:ext cx="10034649" cy="461665"/>
          </a:xfrm>
          <a:prstGeom prst="rect">
            <a:avLst/>
          </a:prstGeom>
          <a:solidFill>
            <a:srgbClr val="827D0D"/>
          </a:solidFill>
          <a:scene3d>
            <a:camera prst="orthographicFront"/>
            <a:lightRig rig="threePt" dir="t"/>
          </a:scene3d>
          <a:sp3d>
            <a:bevelT/>
          </a:sp3d>
        </p:spPr>
        <p:txBody>
          <a:bodyPr wrap="square" lIns="91440" tIns="45720" rIns="91440" bIns="45720">
            <a:spAutoFit/>
          </a:bodyPr>
          <a:lstStyle/>
          <a:p>
            <a:pPr algn="ctr"/>
            <a:r>
              <a:rPr lang="en-US" sz="2400" b="1" dirty="0">
                <a:solidFill>
                  <a:schemeClr val="bg1"/>
                </a:solidFill>
                <a:latin typeface="Arial" panose="020B0604020202020204" pitchFamily="34" charset="0"/>
                <a:ea typeface="Calibri" panose="020F0502020204030204" pitchFamily="34" charset="0"/>
              </a:rPr>
              <a:t>Five Ways We Can Accomplish Radical Changes to our PFP </a:t>
            </a:r>
            <a:endParaRPr lang="en-US" sz="3600" dirty="0">
              <a:solidFill>
                <a:schemeClr val="bg1"/>
              </a:solidFill>
              <a:latin typeface="Arial" panose="020B0604020202020204" pitchFamily="34" charset="0"/>
              <a:ea typeface="Calibri" panose="020F0502020204030204" pitchFamily="34" charset="0"/>
            </a:endParaRPr>
          </a:p>
        </p:txBody>
      </p:sp>
      <p:sp>
        <p:nvSpPr>
          <p:cNvPr id="34" name="TextBox 33"/>
          <p:cNvSpPr txBox="1"/>
          <p:nvPr/>
        </p:nvSpPr>
        <p:spPr>
          <a:xfrm>
            <a:off x="90901" y="3157275"/>
            <a:ext cx="3867685" cy="400110"/>
          </a:xfrm>
          <a:prstGeom prst="rect">
            <a:avLst/>
          </a:prstGeom>
          <a:noFill/>
        </p:spPr>
        <p:txBody>
          <a:bodyPr wrap="square" rtlCol="0">
            <a:spAutoFit/>
          </a:bodyPr>
          <a:lstStyle/>
          <a:p>
            <a:pPr marL="228600" indent="-228600">
              <a:buFont typeface="+mj-lt"/>
              <a:buAutoNum type="arabicPeriod" startAt="3"/>
            </a:pPr>
            <a:endParaRPr lang="en-CA" sz="1000" dirty="0">
              <a:latin typeface="Arial Narrow" panose="020B0606020202030204" pitchFamily="34" charset="0"/>
            </a:endParaRPr>
          </a:p>
          <a:p>
            <a:pPr marL="228600" indent="-228600">
              <a:buFont typeface="+mj-lt"/>
              <a:buAutoNum type="arabicPeriod" startAt="3"/>
            </a:pPr>
            <a:endParaRPr lang="en-CA" sz="1000" dirty="0">
              <a:latin typeface="Arial Narrow" panose="020B0606020202030204" pitchFamily="34" charset="0"/>
            </a:endParaRPr>
          </a:p>
        </p:txBody>
      </p:sp>
      <p:sp>
        <p:nvSpPr>
          <p:cNvPr id="38" name="TextBox 37"/>
          <p:cNvSpPr txBox="1"/>
          <p:nvPr/>
        </p:nvSpPr>
        <p:spPr>
          <a:xfrm>
            <a:off x="914400" y="1587615"/>
            <a:ext cx="10910807" cy="1077218"/>
          </a:xfrm>
          <a:prstGeom prst="rect">
            <a:avLst/>
          </a:prstGeom>
          <a:noFill/>
        </p:spPr>
        <p:txBody>
          <a:bodyPr wrap="square" rtlCol="0">
            <a:spAutoFit/>
          </a:bodyPr>
          <a:lstStyle/>
          <a:p>
            <a:r>
              <a:rPr lang="en-CA" sz="3200" b="1" dirty="0"/>
              <a:t>B-FIT Mindfulness has been specifically designed to interrupt this authoritarian regime’s power in the following ways:</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308523"/>
            <a:ext cx="1500873" cy="1116155"/>
          </a:xfrm>
          <a:prstGeom prst="rect">
            <a:avLst/>
          </a:prstGeom>
        </p:spPr>
      </p:pic>
      <p:sp>
        <p:nvSpPr>
          <p:cNvPr id="7" name="TextBox 6"/>
          <p:cNvSpPr txBox="1"/>
          <p:nvPr/>
        </p:nvSpPr>
        <p:spPr>
          <a:xfrm>
            <a:off x="914400" y="3032929"/>
            <a:ext cx="10487025" cy="2554545"/>
          </a:xfrm>
          <a:prstGeom prst="rect">
            <a:avLst/>
          </a:prstGeom>
          <a:noFill/>
        </p:spPr>
        <p:txBody>
          <a:bodyPr wrap="square" rtlCol="0">
            <a:spAutoFit/>
          </a:bodyPr>
          <a:lstStyle/>
          <a:p>
            <a:pPr marL="457200" indent="-457200">
              <a:buFont typeface="+mj-lt"/>
              <a:buAutoNum type="arabicPeriod"/>
            </a:pPr>
            <a:r>
              <a:rPr lang="en-CA" sz="3200" b="1" dirty="0"/>
              <a:t>A reminder of being in prison:  </a:t>
            </a:r>
          </a:p>
          <a:p>
            <a:pPr marL="457200" indent="-457200"/>
            <a:r>
              <a:rPr lang="en-CA" sz="3200" b="1" dirty="0"/>
              <a:t>	</a:t>
            </a:r>
            <a:r>
              <a:rPr lang="en-CA" sz="3200" dirty="0"/>
              <a:t>Firstly, mindfulness reminds us that our Mind has a Mind of its own and that when we are only semiconscious           (like how we drive our car), our </a:t>
            </a:r>
            <a:r>
              <a:rPr lang="en-CA" sz="3200" b="1" dirty="0"/>
              <a:t>PFP</a:t>
            </a:r>
            <a:r>
              <a:rPr lang="en-CA" sz="3200" dirty="0"/>
              <a:t> (not mindful us)           is making many poor choices.   </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87</a:t>
            </a:fld>
            <a:endParaRPr lang="en-CA" sz="2000" dirty="0"/>
          </a:p>
        </p:txBody>
      </p:sp>
    </p:spTree>
    <p:extLst>
      <p:ext uri="{BB962C8B-B14F-4D97-AF65-F5344CB8AC3E}">
        <p14:creationId xmlns:p14="http://schemas.microsoft.com/office/powerpoint/2010/main" val="180920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88</a:t>
            </a:fld>
            <a:endParaRPr lang="en-CA" sz="2000" dirty="0"/>
          </a:p>
        </p:txBody>
      </p:sp>
      <p:sp>
        <p:nvSpPr>
          <p:cNvPr id="8" name="TextBox 7"/>
          <p:cNvSpPr txBox="1"/>
          <p:nvPr/>
        </p:nvSpPr>
        <p:spPr>
          <a:xfrm>
            <a:off x="678501" y="702449"/>
            <a:ext cx="10141527" cy="6001643"/>
          </a:xfrm>
          <a:prstGeom prst="rect">
            <a:avLst/>
          </a:prstGeom>
          <a:noFill/>
        </p:spPr>
        <p:txBody>
          <a:bodyPr wrap="square" rtlCol="0">
            <a:spAutoFit/>
          </a:bodyPr>
          <a:lstStyle/>
          <a:p>
            <a:pPr marL="971550" lvl="1" indent="-514350">
              <a:buAutoNum type="arabicPeriod" startAt="2"/>
            </a:pPr>
            <a:r>
              <a:rPr lang="en-CA" sz="3200" b="1" dirty="0"/>
              <a:t>Awareness </a:t>
            </a:r>
            <a:r>
              <a:rPr lang="en-CA" sz="3200" b="1" u="sng" dirty="0"/>
              <a:t>right now</a:t>
            </a:r>
            <a:r>
              <a:rPr lang="en-CA" sz="3200" b="1" dirty="0"/>
              <a:t> of More Optimal Responses:          </a:t>
            </a:r>
            <a:r>
              <a:rPr lang="en-CA" sz="3200" dirty="0"/>
              <a:t>The ‘mindful me’ has a much greater likelihood of not being as semiconsciously driven to behave in accordance with PFP Programming initial thoughts’ and feelings’ directives. </a:t>
            </a:r>
          </a:p>
          <a:p>
            <a:pPr marL="514350" indent="-514350"/>
            <a:endParaRPr lang="en-CA" sz="3200" dirty="0"/>
          </a:p>
          <a:p>
            <a:r>
              <a:rPr lang="en-CA" sz="3200" dirty="0"/>
              <a:t>	The more conscious we become in the moment, we 	immediately ‘rethink’ more optimal responses than 	initially offered by PFP. </a:t>
            </a:r>
          </a:p>
          <a:p>
            <a:endParaRPr lang="en-CA" sz="3200" dirty="0"/>
          </a:p>
          <a:p>
            <a:r>
              <a:rPr lang="en-CA" sz="3200" dirty="0"/>
              <a:t> 	I call this the Catch, Calm and Clarifying process.  </a:t>
            </a:r>
          </a:p>
          <a:p>
            <a:pPr marL="514350" indent="-514350">
              <a:buAutoNum type="arabicPeriod" startAt="2"/>
            </a:pPr>
            <a:endParaRPr lang="en-CA" sz="3200" dirty="0"/>
          </a:p>
        </p:txBody>
      </p:sp>
    </p:spTree>
    <p:extLst>
      <p:ext uri="{BB962C8B-B14F-4D97-AF65-F5344CB8AC3E}">
        <p14:creationId xmlns:p14="http://schemas.microsoft.com/office/powerpoint/2010/main" val="28006127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7A6681C-C6E9-41C5-BC1A-86A433327C9B}"/>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2509" y="1844843"/>
            <a:ext cx="5786982" cy="3941224"/>
          </a:xfrm>
          <a:prstGeom prst="rect">
            <a:avLst/>
          </a:prstGeom>
        </p:spPr>
      </p:pic>
      <p:sp>
        <p:nvSpPr>
          <p:cNvPr id="6" name="TextBox 5"/>
          <p:cNvSpPr txBox="1"/>
          <p:nvPr/>
        </p:nvSpPr>
        <p:spPr>
          <a:xfrm>
            <a:off x="3202509" y="5229727"/>
            <a:ext cx="3783827"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CATCH</a:t>
            </a:r>
            <a:endParaRPr lang="en-CA" sz="2400" dirty="0"/>
          </a:p>
        </p:txBody>
      </p:sp>
      <p:sp>
        <p:nvSpPr>
          <p:cNvPr id="7" name="TextBox 6"/>
          <p:cNvSpPr txBox="1"/>
          <p:nvPr/>
        </p:nvSpPr>
        <p:spPr>
          <a:xfrm>
            <a:off x="0" y="1360204"/>
            <a:ext cx="12192000" cy="646331"/>
          </a:xfrm>
          <a:prstGeom prst="rect">
            <a:avLst/>
          </a:prstGeom>
          <a:noFill/>
        </p:spPr>
        <p:txBody>
          <a:bodyPr wrap="square" rtlCol="0">
            <a:spAutoFit/>
          </a:bodyPr>
          <a:lstStyle/>
          <a:p>
            <a:pPr algn="ctr"/>
            <a:r>
              <a:rPr lang="en-CA" b="1" cap="small" dirty="0">
                <a:latin typeface="Times New Roman" panose="02020603050405020304" pitchFamily="18" charset="0"/>
                <a:cs typeface="Times New Roman" panose="02020603050405020304" pitchFamily="18" charset="0"/>
              </a:rPr>
              <a:t>Step One: CATCH</a:t>
            </a:r>
          </a:p>
          <a:p>
            <a:pPr algn="ctr"/>
            <a:endParaRPr lang="en-CA"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84485" y="5872500"/>
            <a:ext cx="12192000" cy="923330"/>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“I catch myself being Here, Now: present.”</a:t>
            </a:r>
          </a:p>
          <a:p>
            <a:pPr algn="ctr"/>
            <a:r>
              <a:rPr lang="en-US" b="1" dirty="0">
                <a:latin typeface="Times New Roman" panose="02020603050405020304" pitchFamily="18" charset="0"/>
                <a:cs typeface="Times New Roman" panose="02020603050405020304" pitchFamily="18" charset="0"/>
              </a:rPr>
              <a:t>I AM AWARE</a:t>
            </a:r>
            <a:endParaRPr lang="en-CA" dirty="0">
              <a:latin typeface="Times New Roman" panose="02020603050405020304" pitchFamily="18" charset="0"/>
              <a:cs typeface="Times New Roman" panose="02020603050405020304" pitchFamily="18" charset="0"/>
            </a:endParaRPr>
          </a:p>
          <a:p>
            <a:pPr algn="ctr"/>
            <a:endParaRPr lang="en-CA" dirty="0">
              <a:latin typeface="Times New Roman" panose="02020603050405020304" pitchFamily="18" charset="0"/>
              <a:cs typeface="Times New Roman" panose="02020603050405020304" pitchFamily="18" charset="0"/>
            </a:endParaRPr>
          </a:p>
        </p:txBody>
      </p:sp>
      <p:sp>
        <p:nvSpPr>
          <p:cNvPr id="9" name="Rectangle 8"/>
          <p:cNvSpPr/>
          <p:nvPr/>
        </p:nvSpPr>
        <p:spPr>
          <a:xfrm>
            <a:off x="3216326" y="512200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0" y="23292"/>
            <a:ext cx="12192000" cy="1200329"/>
          </a:xfrm>
          <a:prstGeom prst="rect">
            <a:avLst/>
          </a:prstGeom>
          <a:noFill/>
        </p:spPr>
        <p:txBody>
          <a:bodyPr wrap="square" rtlCol="0">
            <a:spAutoFit/>
          </a:bodyPr>
          <a:lstStyle/>
          <a:p>
            <a:pPr algn="ctr"/>
            <a:r>
              <a:rPr lang="en-CA" sz="3600" dirty="0">
                <a:solidFill>
                  <a:srgbClr val="9A4E15"/>
                </a:solidFill>
                <a:latin typeface="Arial Black" panose="020B0A04020102020204" pitchFamily="34" charset="0"/>
              </a:rPr>
              <a:t>The 5 Step </a:t>
            </a:r>
          </a:p>
          <a:p>
            <a:pPr algn="ctr"/>
            <a:r>
              <a:rPr lang="en-CA" sz="3600" dirty="0">
                <a:solidFill>
                  <a:srgbClr val="9A4E15"/>
                </a:solidFill>
                <a:latin typeface="Arial Black" panose="020B0A04020102020204" pitchFamily="34" charset="0"/>
              </a:rPr>
              <a:t>Conscious Care and Support Process</a:t>
            </a:r>
          </a:p>
        </p:txBody>
      </p:sp>
      <p:sp>
        <p:nvSpPr>
          <p:cNvPr id="11" name="Slide Number Placeholder 10"/>
          <p:cNvSpPr>
            <a:spLocks noGrp="1"/>
          </p:cNvSpPr>
          <p:nvPr>
            <p:ph type="sldNum" sz="quarter" idx="12"/>
          </p:nvPr>
        </p:nvSpPr>
        <p:spPr/>
        <p:txBody>
          <a:bodyPr/>
          <a:lstStyle/>
          <a:p>
            <a:fld id="{AFE74BE6-3F01-4C25-9B60-2EB5994FEE56}" type="slidenum">
              <a:rPr lang="en-CA" sz="2000" smtClean="0"/>
              <a:pPr/>
              <a:t>89</a:t>
            </a:fld>
            <a:endParaRPr lang="en-CA" sz="2000" dirty="0"/>
          </a:p>
        </p:txBody>
      </p:sp>
    </p:spTree>
    <p:extLst>
      <p:ext uri="{BB962C8B-B14F-4D97-AF65-F5344CB8AC3E}">
        <p14:creationId xmlns:p14="http://schemas.microsoft.com/office/powerpoint/2010/main" val="484003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421395" y="651849"/>
            <a:ext cx="9604568" cy="1384995"/>
          </a:xfrm>
          <a:prstGeom prst="rect">
            <a:avLst/>
          </a:prstGeom>
          <a:noFill/>
        </p:spPr>
        <p:txBody>
          <a:bodyPr wrap="square" rtlCol="0">
            <a:spAutoFit/>
          </a:bodyPr>
          <a:lstStyle/>
          <a:p>
            <a:pPr marL="514350" indent="-514350" algn="just"/>
            <a:r>
              <a:rPr lang="en-CA" sz="2800" b="1" dirty="0"/>
              <a:t>Anxiety is Counterproductive</a:t>
            </a:r>
          </a:p>
          <a:p>
            <a:pPr marL="514350" indent="-514350" algn="just"/>
            <a:endParaRPr lang="en-CA" sz="2800" b="1" dirty="0"/>
          </a:p>
          <a:p>
            <a:pPr marL="514350" indent="-514350"/>
            <a:endParaRPr lang="en-CA" sz="28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8399"/>
            <a:ext cx="1500873" cy="1116155"/>
          </a:xfrm>
          <a:prstGeom prst="rect">
            <a:avLst/>
          </a:prstGeom>
        </p:spPr>
      </p:pic>
      <p:sp>
        <p:nvSpPr>
          <p:cNvPr id="7" name="TextBox 6"/>
          <p:cNvSpPr txBox="1"/>
          <p:nvPr/>
        </p:nvSpPr>
        <p:spPr>
          <a:xfrm>
            <a:off x="2558196" y="2411502"/>
            <a:ext cx="7330965" cy="1785104"/>
          </a:xfrm>
          <a:prstGeom prst="rect">
            <a:avLst/>
          </a:prstGeom>
          <a:solidFill>
            <a:schemeClr val="accent2">
              <a:lumMod val="50000"/>
            </a:schemeClr>
          </a:solidFill>
        </p:spPr>
        <p:txBody>
          <a:bodyPr wrap="square" rtlCol="0">
            <a:spAutoFit/>
          </a:bodyPr>
          <a:lstStyle/>
          <a:p>
            <a:pPr algn="ctr"/>
            <a:r>
              <a:rPr lang="en-CA" sz="2800" dirty="0">
                <a:solidFill>
                  <a:schemeClr val="bg1"/>
                </a:solidFill>
              </a:rPr>
              <a:t>“For us to live our life to the fullest, we must prevent and better manage our fears.”</a:t>
            </a:r>
          </a:p>
          <a:p>
            <a:pPr algn="ctr"/>
            <a:endParaRPr lang="en-CA" sz="2800" dirty="0">
              <a:solidFill>
                <a:schemeClr val="bg1"/>
              </a:solidFill>
            </a:endParaRPr>
          </a:p>
          <a:p>
            <a:pPr algn="r"/>
            <a:r>
              <a:rPr lang="en-CA" sz="2600" dirty="0">
                <a:solidFill>
                  <a:schemeClr val="bg1"/>
                </a:solidFill>
              </a:rPr>
              <a:t>Temple Grandin</a:t>
            </a:r>
          </a:p>
        </p:txBody>
      </p:sp>
      <p:sp>
        <p:nvSpPr>
          <p:cNvPr id="6" name="Slide Number Placeholder 5"/>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9</a:t>
            </a:fld>
            <a:endParaRPr lang="en-CA" sz="1600" dirty="0">
              <a:solidFill>
                <a:prstClr val="black">
                  <a:tint val="75000"/>
                </a:prstClr>
              </a:solidFill>
            </a:endParaRPr>
          </a:p>
        </p:txBody>
      </p:sp>
    </p:spTree>
    <p:extLst>
      <p:ext uri="{BB962C8B-B14F-4D97-AF65-F5344CB8AC3E}">
        <p14:creationId xmlns:p14="http://schemas.microsoft.com/office/powerpoint/2010/main" val="194022136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7B7B6BC-241E-420C-A815-FEA3DC1566A9}"/>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2509" y="1844843"/>
            <a:ext cx="5786982" cy="3941224"/>
          </a:xfrm>
          <a:prstGeom prst="rect">
            <a:avLst/>
          </a:prstGeom>
        </p:spPr>
      </p:pic>
      <p:sp>
        <p:nvSpPr>
          <p:cNvPr id="6" name="TextBox 5"/>
          <p:cNvSpPr txBox="1"/>
          <p:nvPr/>
        </p:nvSpPr>
        <p:spPr>
          <a:xfrm>
            <a:off x="3202509" y="5229727"/>
            <a:ext cx="3783827"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CATCH</a:t>
            </a:r>
            <a:endParaRPr lang="en-CA" sz="2400" dirty="0"/>
          </a:p>
        </p:txBody>
      </p:sp>
      <p:sp>
        <p:nvSpPr>
          <p:cNvPr id="7" name="TextBox 6"/>
          <p:cNvSpPr txBox="1"/>
          <p:nvPr/>
        </p:nvSpPr>
        <p:spPr>
          <a:xfrm>
            <a:off x="0" y="1360204"/>
            <a:ext cx="12192000" cy="646331"/>
          </a:xfrm>
          <a:prstGeom prst="rect">
            <a:avLst/>
          </a:prstGeom>
          <a:noFill/>
        </p:spPr>
        <p:txBody>
          <a:bodyPr wrap="square" rtlCol="0">
            <a:spAutoFit/>
          </a:bodyPr>
          <a:lstStyle/>
          <a:p>
            <a:pPr algn="ctr"/>
            <a:r>
              <a:rPr lang="en-CA" b="1" cap="small" dirty="0">
                <a:latin typeface="Times New Roman" panose="02020603050405020304" pitchFamily="18" charset="0"/>
                <a:cs typeface="Times New Roman" panose="02020603050405020304" pitchFamily="18" charset="0"/>
              </a:rPr>
              <a:t>Step Two: CALM</a:t>
            </a:r>
          </a:p>
          <a:p>
            <a:pPr algn="ctr"/>
            <a:endParaRPr lang="en-CA"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84485" y="5872500"/>
            <a:ext cx="12192000" cy="369332"/>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Being aware and ahh-</a:t>
            </a:r>
            <a:r>
              <a:rPr lang="en-US" b="1" dirty="0" err="1">
                <a:latin typeface="Times New Roman" panose="02020603050405020304" pitchFamily="18" charset="0"/>
                <a:cs typeface="Times New Roman" panose="02020603050405020304" pitchFamily="18" charset="0"/>
              </a:rPr>
              <a:t>llowing</a:t>
            </a:r>
            <a:r>
              <a:rPr lang="en-US" b="1" dirty="0">
                <a:latin typeface="Times New Roman" panose="02020603050405020304" pitchFamily="18" charset="0"/>
                <a:cs typeface="Times New Roman" panose="02020603050405020304" pitchFamily="18" charset="0"/>
              </a:rPr>
              <a:t> of B-FIT, I calm myself and therefore calm others.</a:t>
            </a:r>
            <a:endParaRPr lang="en-CA" b="1" dirty="0">
              <a:latin typeface="Times New Roman" panose="02020603050405020304" pitchFamily="18" charset="0"/>
              <a:cs typeface="Times New Roman" panose="02020603050405020304" pitchFamily="18" charset="0"/>
            </a:endParaRPr>
          </a:p>
        </p:txBody>
      </p:sp>
      <p:sp>
        <p:nvSpPr>
          <p:cNvPr id="9" name="Rectangle 8"/>
          <p:cNvSpPr/>
          <p:nvPr/>
        </p:nvSpPr>
        <p:spPr>
          <a:xfrm>
            <a:off x="3216326" y="512200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3611251" y="4363454"/>
            <a:ext cx="3783827"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CALM</a:t>
            </a:r>
            <a:endParaRPr lang="en-CA" sz="2400" dirty="0"/>
          </a:p>
        </p:txBody>
      </p:sp>
      <p:sp>
        <p:nvSpPr>
          <p:cNvPr id="11" name="Rectangle 10"/>
          <p:cNvSpPr/>
          <p:nvPr/>
        </p:nvSpPr>
        <p:spPr>
          <a:xfrm>
            <a:off x="3625068" y="4255732"/>
            <a:ext cx="854019" cy="338554"/>
          </a:xfrm>
          <a:prstGeom prst="rect">
            <a:avLst/>
          </a:prstGeom>
        </p:spPr>
        <p:txBody>
          <a:bodyPr wrap="square">
            <a:spAutoFit/>
          </a:bodyPr>
          <a:lstStyle/>
          <a:p>
            <a:r>
              <a:rPr lang="en-CA" sz="1600" b="1" dirty="0"/>
              <a:t>Step 2</a:t>
            </a:r>
          </a:p>
        </p:txBody>
      </p:sp>
      <p:sp>
        <p:nvSpPr>
          <p:cNvPr id="13" name="Slide Number Placeholder 12"/>
          <p:cNvSpPr>
            <a:spLocks noGrp="1"/>
          </p:cNvSpPr>
          <p:nvPr>
            <p:ph type="sldNum" sz="quarter" idx="12"/>
          </p:nvPr>
        </p:nvSpPr>
        <p:spPr/>
        <p:txBody>
          <a:bodyPr/>
          <a:lstStyle/>
          <a:p>
            <a:fld id="{AFE74BE6-3F01-4C25-9B60-2EB5994FEE56}" type="slidenum">
              <a:rPr lang="en-CA" sz="2000" smtClean="0"/>
              <a:pPr/>
              <a:t>90</a:t>
            </a:fld>
            <a:endParaRPr lang="en-CA" sz="2000" dirty="0"/>
          </a:p>
        </p:txBody>
      </p:sp>
      <p:sp>
        <p:nvSpPr>
          <p:cNvPr id="15" name="TextBox 14">
            <a:extLst>
              <a:ext uri="{FF2B5EF4-FFF2-40B4-BE49-F238E27FC236}">
                <a16:creationId xmlns:a16="http://schemas.microsoft.com/office/drawing/2014/main" id="{27E69424-EADE-4CEA-B8C6-28DB649DF042}"/>
              </a:ext>
            </a:extLst>
          </p:cNvPr>
          <p:cNvSpPr txBox="1"/>
          <p:nvPr/>
        </p:nvSpPr>
        <p:spPr>
          <a:xfrm>
            <a:off x="0" y="23292"/>
            <a:ext cx="12192000" cy="1200329"/>
          </a:xfrm>
          <a:prstGeom prst="rect">
            <a:avLst/>
          </a:prstGeom>
          <a:noFill/>
        </p:spPr>
        <p:txBody>
          <a:bodyPr wrap="square" rtlCol="0">
            <a:spAutoFit/>
          </a:bodyPr>
          <a:lstStyle/>
          <a:p>
            <a:pPr algn="ctr"/>
            <a:r>
              <a:rPr lang="en-CA" sz="3600" dirty="0">
                <a:solidFill>
                  <a:srgbClr val="9A4E15"/>
                </a:solidFill>
                <a:latin typeface="Arial Black" panose="020B0A04020102020204" pitchFamily="34" charset="0"/>
              </a:rPr>
              <a:t>The 5 Step </a:t>
            </a:r>
          </a:p>
          <a:p>
            <a:pPr algn="ctr"/>
            <a:r>
              <a:rPr lang="en-CA" sz="3600" dirty="0">
                <a:solidFill>
                  <a:srgbClr val="9A4E15"/>
                </a:solidFill>
                <a:latin typeface="Arial Black" panose="020B0A04020102020204" pitchFamily="34" charset="0"/>
              </a:rPr>
              <a:t>Conscious Care and Support Process</a:t>
            </a:r>
          </a:p>
        </p:txBody>
      </p:sp>
    </p:spTree>
    <p:extLst>
      <p:ext uri="{BB962C8B-B14F-4D97-AF65-F5344CB8AC3E}">
        <p14:creationId xmlns:p14="http://schemas.microsoft.com/office/powerpoint/2010/main" val="2380626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F54A207-A541-424A-857E-84765F09ED20}"/>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2509" y="1844843"/>
            <a:ext cx="5786982" cy="3941224"/>
          </a:xfrm>
          <a:prstGeom prst="rect">
            <a:avLst/>
          </a:prstGeom>
        </p:spPr>
      </p:pic>
      <p:sp>
        <p:nvSpPr>
          <p:cNvPr id="6" name="TextBox 5"/>
          <p:cNvSpPr txBox="1"/>
          <p:nvPr/>
        </p:nvSpPr>
        <p:spPr>
          <a:xfrm>
            <a:off x="3202509" y="52778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CATCH</a:t>
            </a:r>
            <a:endParaRPr lang="en-CA" sz="2000" dirty="0"/>
          </a:p>
        </p:txBody>
      </p:sp>
      <p:sp>
        <p:nvSpPr>
          <p:cNvPr id="7" name="TextBox 6"/>
          <p:cNvSpPr txBox="1"/>
          <p:nvPr/>
        </p:nvSpPr>
        <p:spPr>
          <a:xfrm>
            <a:off x="0" y="1360204"/>
            <a:ext cx="12192000" cy="646331"/>
          </a:xfrm>
          <a:prstGeom prst="rect">
            <a:avLst/>
          </a:prstGeom>
          <a:noFill/>
        </p:spPr>
        <p:txBody>
          <a:bodyPr wrap="square" rtlCol="0">
            <a:spAutoFit/>
          </a:bodyPr>
          <a:lstStyle/>
          <a:p>
            <a:pPr algn="ctr"/>
            <a:r>
              <a:rPr lang="en-CA" b="1" cap="small" dirty="0">
                <a:latin typeface="Times New Roman" panose="02020603050405020304" pitchFamily="18" charset="0"/>
                <a:cs typeface="Times New Roman" panose="02020603050405020304" pitchFamily="18" charset="0"/>
              </a:rPr>
              <a:t>Step Three: CLARIFY AND CHOOSE</a:t>
            </a:r>
          </a:p>
          <a:p>
            <a:pPr algn="ctr"/>
            <a:endParaRPr lang="en-CA"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84485" y="5872500"/>
            <a:ext cx="12192000" cy="646331"/>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I objectively clarify my emotional state, the emotional state of the person and the needs of the situation. </a:t>
            </a:r>
          </a:p>
          <a:p>
            <a:pPr algn="ctr"/>
            <a:r>
              <a:rPr lang="en-US" b="1" dirty="0">
                <a:latin typeface="Times New Roman" panose="02020603050405020304" pitchFamily="18" charset="0"/>
                <a:cs typeface="Times New Roman" panose="02020603050405020304" pitchFamily="18" charset="0"/>
              </a:rPr>
              <a:t>I then choose what actions to take.</a:t>
            </a:r>
            <a:endParaRPr lang="en-CA" dirty="0">
              <a:latin typeface="Times New Roman" panose="02020603050405020304" pitchFamily="18" charset="0"/>
              <a:cs typeface="Times New Roman" panose="02020603050405020304" pitchFamily="18" charset="0"/>
            </a:endParaRPr>
          </a:p>
        </p:txBody>
      </p:sp>
      <p:sp>
        <p:nvSpPr>
          <p:cNvPr id="9" name="Rectangle 8"/>
          <p:cNvSpPr/>
          <p:nvPr/>
        </p:nvSpPr>
        <p:spPr>
          <a:xfrm>
            <a:off x="3216326" y="512200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3611251" y="442762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CALM</a:t>
            </a:r>
            <a:endParaRPr lang="en-CA" sz="2000" dirty="0"/>
          </a:p>
        </p:txBody>
      </p:sp>
      <p:sp>
        <p:nvSpPr>
          <p:cNvPr id="11" name="Rectangle 10"/>
          <p:cNvSpPr/>
          <p:nvPr/>
        </p:nvSpPr>
        <p:spPr>
          <a:xfrm>
            <a:off x="3625068" y="4255732"/>
            <a:ext cx="854019" cy="338554"/>
          </a:xfrm>
          <a:prstGeom prst="rect">
            <a:avLst/>
          </a:prstGeom>
        </p:spPr>
        <p:txBody>
          <a:bodyPr wrap="square">
            <a:spAutoFit/>
          </a:bodyPr>
          <a:lstStyle/>
          <a:p>
            <a:r>
              <a:rPr lang="en-CA" sz="1600" b="1" dirty="0"/>
              <a:t>Step 2</a:t>
            </a:r>
          </a:p>
        </p:txBody>
      </p:sp>
      <p:sp>
        <p:nvSpPr>
          <p:cNvPr id="12" name="TextBox 11"/>
          <p:cNvSpPr txBox="1"/>
          <p:nvPr/>
        </p:nvSpPr>
        <p:spPr>
          <a:xfrm>
            <a:off x="4019601" y="367364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CLARIFY AND CHOOSE</a:t>
            </a:r>
            <a:endParaRPr lang="en-CA" sz="2000" dirty="0"/>
          </a:p>
        </p:txBody>
      </p:sp>
      <p:sp>
        <p:nvSpPr>
          <p:cNvPr id="13" name="Rectangle 12"/>
          <p:cNvSpPr/>
          <p:nvPr/>
        </p:nvSpPr>
        <p:spPr>
          <a:xfrm>
            <a:off x="4033418" y="3429563"/>
            <a:ext cx="854019" cy="338554"/>
          </a:xfrm>
          <a:prstGeom prst="rect">
            <a:avLst/>
          </a:prstGeom>
        </p:spPr>
        <p:txBody>
          <a:bodyPr wrap="square">
            <a:spAutoFit/>
          </a:bodyPr>
          <a:lstStyle/>
          <a:p>
            <a:r>
              <a:rPr lang="en-CA" sz="1600" b="1" dirty="0"/>
              <a:t>Step 3</a:t>
            </a:r>
          </a:p>
        </p:txBody>
      </p:sp>
      <p:sp>
        <p:nvSpPr>
          <p:cNvPr id="15" name="Slide Number Placeholder 14"/>
          <p:cNvSpPr>
            <a:spLocks noGrp="1"/>
          </p:cNvSpPr>
          <p:nvPr>
            <p:ph type="sldNum" sz="quarter" idx="12"/>
          </p:nvPr>
        </p:nvSpPr>
        <p:spPr/>
        <p:txBody>
          <a:bodyPr/>
          <a:lstStyle/>
          <a:p>
            <a:fld id="{AFE74BE6-3F01-4C25-9B60-2EB5994FEE56}" type="slidenum">
              <a:rPr lang="en-CA" sz="2000" smtClean="0"/>
              <a:pPr/>
              <a:t>91</a:t>
            </a:fld>
            <a:endParaRPr lang="en-CA" sz="2000" dirty="0"/>
          </a:p>
        </p:txBody>
      </p:sp>
      <p:sp>
        <p:nvSpPr>
          <p:cNvPr id="17" name="TextBox 16">
            <a:extLst>
              <a:ext uri="{FF2B5EF4-FFF2-40B4-BE49-F238E27FC236}">
                <a16:creationId xmlns:a16="http://schemas.microsoft.com/office/drawing/2014/main" id="{EDDABD8E-2631-4BC7-8156-5CE8FF3E9115}"/>
              </a:ext>
            </a:extLst>
          </p:cNvPr>
          <p:cNvSpPr txBox="1"/>
          <p:nvPr/>
        </p:nvSpPr>
        <p:spPr>
          <a:xfrm>
            <a:off x="0" y="23292"/>
            <a:ext cx="12192000" cy="1200329"/>
          </a:xfrm>
          <a:prstGeom prst="rect">
            <a:avLst/>
          </a:prstGeom>
          <a:noFill/>
        </p:spPr>
        <p:txBody>
          <a:bodyPr wrap="square" rtlCol="0">
            <a:spAutoFit/>
          </a:bodyPr>
          <a:lstStyle/>
          <a:p>
            <a:pPr algn="ctr"/>
            <a:r>
              <a:rPr lang="en-CA" sz="3600" dirty="0">
                <a:solidFill>
                  <a:srgbClr val="9A4E15"/>
                </a:solidFill>
                <a:latin typeface="Arial Black" panose="020B0A04020102020204" pitchFamily="34" charset="0"/>
              </a:rPr>
              <a:t>The 5 Step </a:t>
            </a:r>
          </a:p>
          <a:p>
            <a:pPr algn="ctr"/>
            <a:r>
              <a:rPr lang="en-CA" sz="3600" dirty="0">
                <a:solidFill>
                  <a:srgbClr val="9A4E15"/>
                </a:solidFill>
                <a:latin typeface="Arial Black" panose="020B0A04020102020204" pitchFamily="34" charset="0"/>
              </a:rPr>
              <a:t>Conscious Care and Support Process</a:t>
            </a:r>
          </a:p>
        </p:txBody>
      </p:sp>
    </p:spTree>
    <p:extLst>
      <p:ext uri="{BB962C8B-B14F-4D97-AF65-F5344CB8AC3E}">
        <p14:creationId xmlns:p14="http://schemas.microsoft.com/office/powerpoint/2010/main" val="144481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92</a:t>
            </a:fld>
            <a:endParaRPr lang="en-CA" sz="2000" dirty="0"/>
          </a:p>
        </p:txBody>
      </p:sp>
      <p:sp>
        <p:nvSpPr>
          <p:cNvPr id="9" name="TextBox 8"/>
          <p:cNvSpPr txBox="1"/>
          <p:nvPr/>
        </p:nvSpPr>
        <p:spPr>
          <a:xfrm>
            <a:off x="912050" y="1374519"/>
            <a:ext cx="10141527" cy="4031873"/>
          </a:xfrm>
          <a:prstGeom prst="rect">
            <a:avLst/>
          </a:prstGeom>
          <a:noFill/>
        </p:spPr>
        <p:txBody>
          <a:bodyPr wrap="square" rtlCol="0">
            <a:spAutoFit/>
          </a:bodyPr>
          <a:lstStyle/>
          <a:p>
            <a:pPr marL="514350" indent="-514350">
              <a:buAutoNum type="arabicPeriod" startAt="3"/>
            </a:pPr>
            <a:r>
              <a:rPr lang="en-CA" sz="3200" b="1" dirty="0"/>
              <a:t>Upgrade the Live-Drive:  </a:t>
            </a:r>
          </a:p>
          <a:p>
            <a:pPr marL="514350" indent="-514350"/>
            <a:r>
              <a:rPr lang="en-CA" sz="3200" b="1" dirty="0"/>
              <a:t>	</a:t>
            </a:r>
            <a:r>
              <a:rPr lang="en-CA" sz="3200" dirty="0"/>
              <a:t>As we mature to B-FIT wisdom and kindness and intrapersonal skills, the PFP live-drive seems to be upgraded to a more complete version (i.e. me version 2.0)  so even the PFP autopilot thoughts, feelings and actions are now more aligned with the more conscious ‘ideal self’ me.</a:t>
            </a:r>
          </a:p>
          <a:p>
            <a:pPr marL="514350" indent="-514350"/>
            <a:endParaRPr lang="en-CA" sz="3200" dirty="0"/>
          </a:p>
        </p:txBody>
      </p:sp>
    </p:spTree>
    <p:extLst>
      <p:ext uri="{BB962C8B-B14F-4D97-AF65-F5344CB8AC3E}">
        <p14:creationId xmlns:p14="http://schemas.microsoft.com/office/powerpoint/2010/main" val="178735188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93</a:t>
            </a:fld>
            <a:endParaRPr lang="en-CA" sz="2000" dirty="0"/>
          </a:p>
        </p:txBody>
      </p:sp>
      <p:sp>
        <p:nvSpPr>
          <p:cNvPr id="9" name="TextBox 8"/>
          <p:cNvSpPr txBox="1"/>
          <p:nvPr/>
        </p:nvSpPr>
        <p:spPr>
          <a:xfrm>
            <a:off x="933326" y="1188844"/>
            <a:ext cx="10141527" cy="4031873"/>
          </a:xfrm>
          <a:prstGeom prst="rect">
            <a:avLst/>
          </a:prstGeom>
          <a:noFill/>
        </p:spPr>
        <p:txBody>
          <a:bodyPr wrap="square" rtlCol="0">
            <a:spAutoFit/>
          </a:bodyPr>
          <a:lstStyle/>
          <a:p>
            <a:pPr marL="514350" indent="-514350"/>
            <a:r>
              <a:rPr lang="en-CA" sz="3200" b="1" dirty="0"/>
              <a:t>4.  Those Thoughts and Feelings Are Not Me: </a:t>
            </a:r>
          </a:p>
          <a:p>
            <a:pPr lvl="1"/>
            <a:r>
              <a:rPr lang="en-CA" sz="3200" dirty="0"/>
              <a:t>As we are ‘just naturally’ more and more mindful, the ‘Mindful Me’ (witness, </a:t>
            </a:r>
            <a:r>
              <a:rPr lang="en-CA" sz="3200" dirty="0" err="1"/>
              <a:t>noticer</a:t>
            </a:r>
            <a:r>
              <a:rPr lang="en-CA" sz="3200" dirty="0"/>
              <a:t>, observer), less and less identifies with ‘the’ thoughts and feelings as ‘me’.</a:t>
            </a:r>
          </a:p>
          <a:p>
            <a:pPr lvl="1"/>
            <a:endParaRPr lang="en-CA" sz="3200" dirty="0"/>
          </a:p>
          <a:p>
            <a:pPr lvl="1"/>
            <a:r>
              <a:rPr lang="en-CA" sz="3200" dirty="0"/>
              <a:t>This results in consistently manifesting our highest level of Competence, Calm and Care for </a:t>
            </a:r>
            <a:r>
              <a:rPr lang="en-CA" sz="3200" b="1" dirty="0"/>
              <a:t>all </a:t>
            </a:r>
            <a:r>
              <a:rPr lang="en-CA" sz="3200" dirty="0"/>
              <a:t>others.</a:t>
            </a:r>
          </a:p>
          <a:p>
            <a:pPr marL="514350" indent="-514350"/>
            <a:endParaRPr lang="en-CA" sz="3200" dirty="0"/>
          </a:p>
        </p:txBody>
      </p:sp>
    </p:spTree>
    <p:extLst>
      <p:ext uri="{BB962C8B-B14F-4D97-AF65-F5344CB8AC3E}">
        <p14:creationId xmlns:p14="http://schemas.microsoft.com/office/powerpoint/2010/main" val="122028977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EB92493-EB2B-4905-A84E-83608EFE1194}"/>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2509" y="1844843"/>
            <a:ext cx="5786982" cy="3941224"/>
          </a:xfrm>
          <a:prstGeom prst="rect">
            <a:avLst/>
          </a:prstGeom>
        </p:spPr>
      </p:pic>
      <p:sp>
        <p:nvSpPr>
          <p:cNvPr id="6" name="TextBox 5"/>
          <p:cNvSpPr txBox="1"/>
          <p:nvPr/>
        </p:nvSpPr>
        <p:spPr>
          <a:xfrm>
            <a:off x="3202509" y="52778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CATCH</a:t>
            </a:r>
            <a:endParaRPr lang="en-CA" sz="2000" dirty="0"/>
          </a:p>
        </p:txBody>
      </p:sp>
      <p:sp>
        <p:nvSpPr>
          <p:cNvPr id="7" name="TextBox 6"/>
          <p:cNvSpPr txBox="1"/>
          <p:nvPr/>
        </p:nvSpPr>
        <p:spPr>
          <a:xfrm>
            <a:off x="0" y="1360204"/>
            <a:ext cx="12192000" cy="646331"/>
          </a:xfrm>
          <a:prstGeom prst="rect">
            <a:avLst/>
          </a:prstGeom>
          <a:noFill/>
        </p:spPr>
        <p:txBody>
          <a:bodyPr wrap="square" rtlCol="0">
            <a:spAutoFit/>
          </a:bodyPr>
          <a:lstStyle/>
          <a:p>
            <a:pPr algn="ctr"/>
            <a:r>
              <a:rPr lang="en-CA" b="1" cap="small" dirty="0">
                <a:latin typeface="Times New Roman" panose="02020603050405020304" pitchFamily="18" charset="0"/>
                <a:cs typeface="Times New Roman" panose="02020603050405020304" pitchFamily="18" charset="0"/>
              </a:rPr>
              <a:t>Step Four: CONSCIOUSLY CONNECT</a:t>
            </a:r>
          </a:p>
          <a:p>
            <a:pPr algn="ctr"/>
            <a:endParaRPr lang="en-CA"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84485" y="5872500"/>
            <a:ext cx="12192000" cy="646331"/>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“I intend and become non-judgmental and authentically connected—no matter how I feel.”</a:t>
            </a:r>
            <a:endParaRPr lang="en-CA" dirty="0">
              <a:latin typeface="Times New Roman" panose="02020603050405020304" pitchFamily="18" charset="0"/>
              <a:cs typeface="Times New Roman" panose="02020603050405020304" pitchFamily="18" charset="0"/>
            </a:endParaRPr>
          </a:p>
          <a:p>
            <a:pPr algn="ctr"/>
            <a:endParaRPr lang="en-CA" dirty="0">
              <a:latin typeface="Times New Roman" panose="02020603050405020304" pitchFamily="18" charset="0"/>
              <a:cs typeface="Times New Roman" panose="02020603050405020304" pitchFamily="18" charset="0"/>
            </a:endParaRPr>
          </a:p>
        </p:txBody>
      </p:sp>
      <p:sp>
        <p:nvSpPr>
          <p:cNvPr id="9" name="Rectangle 8"/>
          <p:cNvSpPr/>
          <p:nvPr/>
        </p:nvSpPr>
        <p:spPr>
          <a:xfrm>
            <a:off x="3216326" y="512200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3611251" y="442762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CALM</a:t>
            </a:r>
            <a:endParaRPr lang="en-CA" sz="2000" dirty="0"/>
          </a:p>
        </p:txBody>
      </p:sp>
      <p:sp>
        <p:nvSpPr>
          <p:cNvPr id="11" name="Rectangle 10"/>
          <p:cNvSpPr/>
          <p:nvPr/>
        </p:nvSpPr>
        <p:spPr>
          <a:xfrm>
            <a:off x="3625068" y="4255732"/>
            <a:ext cx="854019" cy="338554"/>
          </a:xfrm>
          <a:prstGeom prst="rect">
            <a:avLst/>
          </a:prstGeom>
        </p:spPr>
        <p:txBody>
          <a:bodyPr wrap="square">
            <a:spAutoFit/>
          </a:bodyPr>
          <a:lstStyle/>
          <a:p>
            <a:r>
              <a:rPr lang="en-CA" sz="1600" b="1" dirty="0"/>
              <a:t>Step 2</a:t>
            </a:r>
          </a:p>
        </p:txBody>
      </p:sp>
      <p:sp>
        <p:nvSpPr>
          <p:cNvPr id="12" name="TextBox 11"/>
          <p:cNvSpPr txBox="1"/>
          <p:nvPr/>
        </p:nvSpPr>
        <p:spPr>
          <a:xfrm>
            <a:off x="4019601" y="367364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CLARIFY AND CHOOSE</a:t>
            </a:r>
            <a:endParaRPr lang="en-CA" sz="2000" dirty="0"/>
          </a:p>
        </p:txBody>
      </p:sp>
      <p:sp>
        <p:nvSpPr>
          <p:cNvPr id="13" name="Rectangle 12"/>
          <p:cNvSpPr/>
          <p:nvPr/>
        </p:nvSpPr>
        <p:spPr>
          <a:xfrm>
            <a:off x="4033418" y="3429563"/>
            <a:ext cx="854019" cy="338554"/>
          </a:xfrm>
          <a:prstGeom prst="rect">
            <a:avLst/>
          </a:prstGeom>
        </p:spPr>
        <p:txBody>
          <a:bodyPr wrap="square">
            <a:spAutoFit/>
          </a:bodyPr>
          <a:lstStyle/>
          <a:p>
            <a:r>
              <a:rPr lang="en-CA" sz="1600" b="1" dirty="0"/>
              <a:t>Step 3</a:t>
            </a:r>
          </a:p>
        </p:txBody>
      </p:sp>
      <p:sp>
        <p:nvSpPr>
          <p:cNvPr id="14" name="TextBox 13"/>
          <p:cNvSpPr txBox="1"/>
          <p:nvPr/>
        </p:nvSpPr>
        <p:spPr>
          <a:xfrm>
            <a:off x="4428343" y="28394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CONSIOUSLY CONNECT</a:t>
            </a:r>
            <a:endParaRPr lang="en-CA" sz="2000" dirty="0"/>
          </a:p>
        </p:txBody>
      </p:sp>
      <p:sp>
        <p:nvSpPr>
          <p:cNvPr id="15" name="Rectangle 14"/>
          <p:cNvSpPr/>
          <p:nvPr/>
        </p:nvSpPr>
        <p:spPr>
          <a:xfrm>
            <a:off x="4442160" y="2595374"/>
            <a:ext cx="854019" cy="338554"/>
          </a:xfrm>
          <a:prstGeom prst="rect">
            <a:avLst/>
          </a:prstGeom>
        </p:spPr>
        <p:txBody>
          <a:bodyPr wrap="square">
            <a:spAutoFit/>
          </a:bodyPr>
          <a:lstStyle/>
          <a:p>
            <a:r>
              <a:rPr lang="en-CA" sz="1600" b="1" dirty="0"/>
              <a:t>Step 4</a:t>
            </a:r>
          </a:p>
        </p:txBody>
      </p:sp>
      <p:sp>
        <p:nvSpPr>
          <p:cNvPr id="17" name="Slide Number Placeholder 16"/>
          <p:cNvSpPr>
            <a:spLocks noGrp="1"/>
          </p:cNvSpPr>
          <p:nvPr>
            <p:ph type="sldNum" sz="quarter" idx="12"/>
          </p:nvPr>
        </p:nvSpPr>
        <p:spPr/>
        <p:txBody>
          <a:bodyPr/>
          <a:lstStyle/>
          <a:p>
            <a:fld id="{AFE74BE6-3F01-4C25-9B60-2EB5994FEE56}" type="slidenum">
              <a:rPr lang="en-CA" sz="2000" smtClean="0"/>
              <a:pPr/>
              <a:t>94</a:t>
            </a:fld>
            <a:endParaRPr lang="en-CA" sz="2000" dirty="0"/>
          </a:p>
        </p:txBody>
      </p:sp>
      <p:sp>
        <p:nvSpPr>
          <p:cNvPr id="19" name="TextBox 18">
            <a:extLst>
              <a:ext uri="{FF2B5EF4-FFF2-40B4-BE49-F238E27FC236}">
                <a16:creationId xmlns:a16="http://schemas.microsoft.com/office/drawing/2014/main" id="{FB507FE7-8186-4340-B483-FEE0C588E27A}"/>
              </a:ext>
            </a:extLst>
          </p:cNvPr>
          <p:cNvSpPr txBox="1"/>
          <p:nvPr/>
        </p:nvSpPr>
        <p:spPr>
          <a:xfrm>
            <a:off x="0" y="23292"/>
            <a:ext cx="12192000" cy="1200329"/>
          </a:xfrm>
          <a:prstGeom prst="rect">
            <a:avLst/>
          </a:prstGeom>
          <a:noFill/>
        </p:spPr>
        <p:txBody>
          <a:bodyPr wrap="square" rtlCol="0">
            <a:spAutoFit/>
          </a:bodyPr>
          <a:lstStyle/>
          <a:p>
            <a:pPr algn="ctr"/>
            <a:r>
              <a:rPr lang="en-CA" sz="3600" dirty="0">
                <a:solidFill>
                  <a:srgbClr val="9A4E15"/>
                </a:solidFill>
                <a:latin typeface="Arial Black" panose="020B0A04020102020204" pitchFamily="34" charset="0"/>
              </a:rPr>
              <a:t>The 5 Step </a:t>
            </a:r>
          </a:p>
          <a:p>
            <a:pPr algn="ctr"/>
            <a:r>
              <a:rPr lang="en-CA" sz="3600" dirty="0">
                <a:solidFill>
                  <a:srgbClr val="9A4E15"/>
                </a:solidFill>
                <a:latin typeface="Arial Black" panose="020B0A04020102020204" pitchFamily="34" charset="0"/>
              </a:rPr>
              <a:t>Conscious Care and Support Process</a:t>
            </a:r>
          </a:p>
        </p:txBody>
      </p:sp>
    </p:spTree>
    <p:extLst>
      <p:ext uri="{BB962C8B-B14F-4D97-AF65-F5344CB8AC3E}">
        <p14:creationId xmlns:p14="http://schemas.microsoft.com/office/powerpoint/2010/main" val="212908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9AEE276-F26C-4515-9302-9751C0AF4627}"/>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2509" y="1844843"/>
            <a:ext cx="5786982" cy="3941224"/>
          </a:xfrm>
          <a:prstGeom prst="rect">
            <a:avLst/>
          </a:prstGeom>
        </p:spPr>
      </p:pic>
      <p:sp>
        <p:nvSpPr>
          <p:cNvPr id="6" name="TextBox 5"/>
          <p:cNvSpPr txBox="1"/>
          <p:nvPr/>
        </p:nvSpPr>
        <p:spPr>
          <a:xfrm>
            <a:off x="3202509" y="52778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CATCH</a:t>
            </a:r>
            <a:endParaRPr lang="en-CA" sz="2000" dirty="0"/>
          </a:p>
        </p:txBody>
      </p:sp>
      <p:sp>
        <p:nvSpPr>
          <p:cNvPr id="7" name="TextBox 6"/>
          <p:cNvSpPr txBox="1"/>
          <p:nvPr/>
        </p:nvSpPr>
        <p:spPr>
          <a:xfrm>
            <a:off x="0" y="1360204"/>
            <a:ext cx="12192000" cy="646331"/>
          </a:xfrm>
          <a:prstGeom prst="rect">
            <a:avLst/>
          </a:prstGeom>
          <a:noFill/>
        </p:spPr>
        <p:txBody>
          <a:bodyPr wrap="square" rtlCol="0">
            <a:spAutoFit/>
          </a:bodyPr>
          <a:lstStyle/>
          <a:p>
            <a:pPr algn="ctr"/>
            <a:r>
              <a:rPr lang="en-CA" b="1" cap="small" dirty="0">
                <a:latin typeface="Times New Roman" panose="02020603050405020304" pitchFamily="18" charset="0"/>
                <a:cs typeface="Times New Roman" panose="02020603050405020304" pitchFamily="18" charset="0"/>
              </a:rPr>
              <a:t>Step Five: CARING &amp; COMPETENT SERVICES</a:t>
            </a:r>
          </a:p>
          <a:p>
            <a:pPr algn="ctr"/>
            <a:endParaRPr lang="en-CA"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84485" y="5872500"/>
            <a:ext cx="12192000" cy="646331"/>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 “My mindful words and actions are useful, truthful, timely and kind”</a:t>
            </a:r>
            <a:endParaRPr lang="en-CA" dirty="0">
              <a:latin typeface="Times New Roman" panose="02020603050405020304" pitchFamily="18" charset="0"/>
              <a:cs typeface="Times New Roman" panose="02020603050405020304" pitchFamily="18" charset="0"/>
            </a:endParaRPr>
          </a:p>
          <a:p>
            <a:pPr algn="ctr"/>
            <a:endParaRPr lang="en-CA" dirty="0">
              <a:latin typeface="Times New Roman" panose="02020603050405020304" pitchFamily="18" charset="0"/>
              <a:cs typeface="Times New Roman" panose="02020603050405020304" pitchFamily="18" charset="0"/>
            </a:endParaRPr>
          </a:p>
        </p:txBody>
      </p:sp>
      <p:sp>
        <p:nvSpPr>
          <p:cNvPr id="9" name="Rectangle 8"/>
          <p:cNvSpPr/>
          <p:nvPr/>
        </p:nvSpPr>
        <p:spPr>
          <a:xfrm>
            <a:off x="3216326" y="512200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3611251" y="442762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CALM</a:t>
            </a:r>
            <a:endParaRPr lang="en-CA" sz="2000" dirty="0"/>
          </a:p>
        </p:txBody>
      </p:sp>
      <p:sp>
        <p:nvSpPr>
          <p:cNvPr id="11" name="Rectangle 10"/>
          <p:cNvSpPr/>
          <p:nvPr/>
        </p:nvSpPr>
        <p:spPr>
          <a:xfrm>
            <a:off x="3625068" y="4255732"/>
            <a:ext cx="854019" cy="338554"/>
          </a:xfrm>
          <a:prstGeom prst="rect">
            <a:avLst/>
          </a:prstGeom>
        </p:spPr>
        <p:txBody>
          <a:bodyPr wrap="square">
            <a:spAutoFit/>
          </a:bodyPr>
          <a:lstStyle/>
          <a:p>
            <a:r>
              <a:rPr lang="en-CA" sz="1600" b="1" dirty="0"/>
              <a:t>Step 2</a:t>
            </a:r>
          </a:p>
        </p:txBody>
      </p:sp>
      <p:sp>
        <p:nvSpPr>
          <p:cNvPr id="12" name="TextBox 11"/>
          <p:cNvSpPr txBox="1"/>
          <p:nvPr/>
        </p:nvSpPr>
        <p:spPr>
          <a:xfrm>
            <a:off x="4019601" y="367364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CLARIFY AND CHOOSE</a:t>
            </a:r>
            <a:endParaRPr lang="en-CA" sz="2000" dirty="0"/>
          </a:p>
        </p:txBody>
      </p:sp>
      <p:sp>
        <p:nvSpPr>
          <p:cNvPr id="13" name="Rectangle 12"/>
          <p:cNvSpPr/>
          <p:nvPr/>
        </p:nvSpPr>
        <p:spPr>
          <a:xfrm>
            <a:off x="4033418" y="3429563"/>
            <a:ext cx="854019" cy="338554"/>
          </a:xfrm>
          <a:prstGeom prst="rect">
            <a:avLst/>
          </a:prstGeom>
        </p:spPr>
        <p:txBody>
          <a:bodyPr wrap="square">
            <a:spAutoFit/>
          </a:bodyPr>
          <a:lstStyle/>
          <a:p>
            <a:r>
              <a:rPr lang="en-CA" sz="1600" b="1" dirty="0"/>
              <a:t>Step 3</a:t>
            </a:r>
          </a:p>
        </p:txBody>
      </p:sp>
      <p:sp>
        <p:nvSpPr>
          <p:cNvPr id="14" name="TextBox 13"/>
          <p:cNvSpPr txBox="1"/>
          <p:nvPr/>
        </p:nvSpPr>
        <p:spPr>
          <a:xfrm>
            <a:off x="4428343" y="28394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CONSIOUSLY CONNECT</a:t>
            </a:r>
            <a:endParaRPr lang="en-CA" sz="2000" dirty="0"/>
          </a:p>
        </p:txBody>
      </p:sp>
      <p:sp>
        <p:nvSpPr>
          <p:cNvPr id="15" name="Rectangle 14"/>
          <p:cNvSpPr/>
          <p:nvPr/>
        </p:nvSpPr>
        <p:spPr>
          <a:xfrm>
            <a:off x="4442160" y="2595374"/>
            <a:ext cx="854019" cy="338554"/>
          </a:xfrm>
          <a:prstGeom prst="rect">
            <a:avLst/>
          </a:prstGeom>
        </p:spPr>
        <p:txBody>
          <a:bodyPr wrap="square">
            <a:spAutoFit/>
          </a:bodyPr>
          <a:lstStyle/>
          <a:p>
            <a:r>
              <a:rPr lang="en-CA" sz="1600" b="1" dirty="0"/>
              <a:t>Step 4</a:t>
            </a:r>
          </a:p>
        </p:txBody>
      </p:sp>
      <p:sp>
        <p:nvSpPr>
          <p:cNvPr id="16" name="TextBox 15"/>
          <p:cNvSpPr txBox="1"/>
          <p:nvPr/>
        </p:nvSpPr>
        <p:spPr>
          <a:xfrm>
            <a:off x="4789290" y="1864334"/>
            <a:ext cx="3783827" cy="707886"/>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CARING &amp;</a:t>
            </a:r>
          </a:p>
          <a:p>
            <a:pPr algn="ctr"/>
            <a:r>
              <a:rPr lang="en-CA" sz="2000" dirty="0">
                <a:ln w="12700">
                  <a:solidFill>
                    <a:schemeClr val="tx1"/>
                  </a:solidFill>
                </a:ln>
                <a:solidFill>
                  <a:schemeClr val="bg1"/>
                </a:solidFill>
                <a:latin typeface="Arial Black" pitchFamily="34" charset="0"/>
              </a:rPr>
              <a:t>COMPETENT SERVICES</a:t>
            </a:r>
            <a:endParaRPr lang="en-CA" sz="2000" dirty="0"/>
          </a:p>
        </p:txBody>
      </p:sp>
      <p:sp>
        <p:nvSpPr>
          <p:cNvPr id="17" name="Rectangle 16"/>
          <p:cNvSpPr/>
          <p:nvPr/>
        </p:nvSpPr>
        <p:spPr>
          <a:xfrm>
            <a:off x="4803107" y="1876927"/>
            <a:ext cx="854019" cy="338554"/>
          </a:xfrm>
          <a:prstGeom prst="rect">
            <a:avLst/>
          </a:prstGeom>
        </p:spPr>
        <p:txBody>
          <a:bodyPr wrap="square">
            <a:spAutoFit/>
          </a:bodyPr>
          <a:lstStyle/>
          <a:p>
            <a:r>
              <a:rPr lang="en-CA" sz="1600" b="1" dirty="0"/>
              <a:t>Step 5</a:t>
            </a:r>
          </a:p>
        </p:txBody>
      </p:sp>
      <p:sp>
        <p:nvSpPr>
          <p:cNvPr id="19" name="Slide Number Placeholder 18"/>
          <p:cNvSpPr>
            <a:spLocks noGrp="1"/>
          </p:cNvSpPr>
          <p:nvPr>
            <p:ph type="sldNum" sz="quarter" idx="12"/>
          </p:nvPr>
        </p:nvSpPr>
        <p:spPr/>
        <p:txBody>
          <a:bodyPr/>
          <a:lstStyle/>
          <a:p>
            <a:fld id="{AFE74BE6-3F01-4C25-9B60-2EB5994FEE56}" type="slidenum">
              <a:rPr lang="en-CA" sz="2000" smtClean="0"/>
              <a:pPr/>
              <a:t>95</a:t>
            </a:fld>
            <a:endParaRPr lang="en-CA" sz="2000" dirty="0"/>
          </a:p>
        </p:txBody>
      </p:sp>
      <p:sp>
        <p:nvSpPr>
          <p:cNvPr id="21" name="TextBox 20">
            <a:extLst>
              <a:ext uri="{FF2B5EF4-FFF2-40B4-BE49-F238E27FC236}">
                <a16:creationId xmlns:a16="http://schemas.microsoft.com/office/drawing/2014/main" id="{545615AC-8539-4DAB-B216-FAEEE0C760A4}"/>
              </a:ext>
            </a:extLst>
          </p:cNvPr>
          <p:cNvSpPr txBox="1"/>
          <p:nvPr/>
        </p:nvSpPr>
        <p:spPr>
          <a:xfrm>
            <a:off x="0" y="23292"/>
            <a:ext cx="12192000" cy="1200329"/>
          </a:xfrm>
          <a:prstGeom prst="rect">
            <a:avLst/>
          </a:prstGeom>
          <a:noFill/>
        </p:spPr>
        <p:txBody>
          <a:bodyPr wrap="square" rtlCol="0">
            <a:spAutoFit/>
          </a:bodyPr>
          <a:lstStyle/>
          <a:p>
            <a:pPr algn="ctr"/>
            <a:r>
              <a:rPr lang="en-CA" sz="3600" dirty="0">
                <a:solidFill>
                  <a:srgbClr val="9A4E15"/>
                </a:solidFill>
                <a:latin typeface="Arial Black" panose="020B0A04020102020204" pitchFamily="34" charset="0"/>
              </a:rPr>
              <a:t>The 5 Step </a:t>
            </a:r>
          </a:p>
          <a:p>
            <a:pPr algn="ctr"/>
            <a:r>
              <a:rPr lang="en-CA" sz="3600" dirty="0">
                <a:solidFill>
                  <a:srgbClr val="9A4E15"/>
                </a:solidFill>
                <a:latin typeface="Arial Black" panose="020B0A04020102020204" pitchFamily="34" charset="0"/>
              </a:rPr>
              <a:t>Conscious Care and Support Process</a:t>
            </a:r>
          </a:p>
        </p:txBody>
      </p:sp>
    </p:spTree>
    <p:extLst>
      <p:ext uri="{BB962C8B-B14F-4D97-AF65-F5344CB8AC3E}">
        <p14:creationId xmlns:p14="http://schemas.microsoft.com/office/powerpoint/2010/main" val="2760260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P spid="17"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97765"/>
            <a:ext cx="1500872" cy="1116155"/>
          </a:xfrm>
          <a:prstGeom prst="rect">
            <a:avLst/>
          </a:prstGeom>
        </p:spPr>
      </p:pic>
      <p:sp>
        <p:nvSpPr>
          <p:cNvPr id="5" name="TextBox 4"/>
          <p:cNvSpPr txBox="1"/>
          <p:nvPr/>
        </p:nvSpPr>
        <p:spPr>
          <a:xfrm>
            <a:off x="819397" y="1199409"/>
            <a:ext cx="10640291" cy="3385542"/>
          </a:xfrm>
          <a:prstGeom prst="rect">
            <a:avLst/>
          </a:prstGeom>
          <a:solidFill>
            <a:srgbClr val="9A4E15"/>
          </a:solidFill>
          <a:ln>
            <a:noFill/>
          </a:ln>
          <a:effectLst>
            <a:outerShdw blurRad="317500" dist="38100" dir="5400000" sx="103000" sy="103000" algn="t" rotWithShape="0">
              <a:prstClr val="black">
                <a:alpha val="35000"/>
              </a:prstClr>
            </a:outerShdw>
          </a:effectLst>
        </p:spPr>
        <p:txBody>
          <a:bodyPr wrap="square" rtlCol="0">
            <a:spAutoFit/>
          </a:bodyPr>
          <a:lstStyle/>
          <a:p>
            <a:pPr algn="ctr"/>
            <a:endParaRPr lang="en-CA" sz="2800" b="1" dirty="0">
              <a:solidFill>
                <a:schemeClr val="bg1"/>
              </a:solidFill>
              <a:latin typeface="Arial" panose="020B0604020202020204" pitchFamily="34" charset="0"/>
              <a:cs typeface="Arial" panose="020B0604020202020204" pitchFamily="34" charset="0"/>
            </a:endParaRPr>
          </a:p>
          <a:p>
            <a:pPr algn="ctr"/>
            <a:r>
              <a:rPr lang="en-CA" sz="2800" b="1" dirty="0">
                <a:solidFill>
                  <a:schemeClr val="bg1"/>
                </a:solidFill>
                <a:latin typeface="Arial" panose="020B0604020202020204" pitchFamily="34" charset="0"/>
                <a:cs typeface="Arial" panose="020B0604020202020204" pitchFamily="34" charset="0"/>
              </a:rPr>
              <a:t>“From a mindful centre we can respond instead of react. Unconscious reactions create problems. </a:t>
            </a:r>
          </a:p>
          <a:p>
            <a:pPr algn="ctr"/>
            <a:r>
              <a:rPr lang="en-CA" sz="2800" b="1" dirty="0">
                <a:solidFill>
                  <a:schemeClr val="bg1"/>
                </a:solidFill>
                <a:latin typeface="Arial" panose="020B0604020202020204" pitchFamily="34" charset="0"/>
                <a:cs typeface="Arial" panose="020B0604020202020204" pitchFamily="34" charset="0"/>
              </a:rPr>
              <a:t>Mindful responses bring peace. </a:t>
            </a:r>
          </a:p>
          <a:p>
            <a:pPr algn="ctr"/>
            <a:r>
              <a:rPr lang="en-CA" sz="2800" b="1" dirty="0">
                <a:solidFill>
                  <a:schemeClr val="bg1"/>
                </a:solidFill>
                <a:latin typeface="Arial" panose="020B0604020202020204" pitchFamily="34" charset="0"/>
                <a:cs typeface="Arial" panose="020B0604020202020204" pitchFamily="34" charset="0"/>
              </a:rPr>
              <a:t>Whatever happens can be met with wisdom and compassion.”</a:t>
            </a:r>
          </a:p>
          <a:p>
            <a:pPr algn="just"/>
            <a:endParaRPr lang="en-CA" sz="2800" b="1" dirty="0">
              <a:solidFill>
                <a:schemeClr val="bg1"/>
              </a:solidFill>
              <a:latin typeface="Arial" panose="020B0604020202020204" pitchFamily="34" charset="0"/>
              <a:cs typeface="Arial" panose="020B0604020202020204" pitchFamily="34" charset="0"/>
            </a:endParaRPr>
          </a:p>
          <a:p>
            <a:pPr algn="r"/>
            <a:r>
              <a:rPr lang="en-CA" b="1" i="1" dirty="0">
                <a:solidFill>
                  <a:schemeClr val="bg1"/>
                </a:solidFill>
                <a:latin typeface="Arial" panose="020B0604020202020204" pitchFamily="34" charset="0"/>
                <a:cs typeface="Arial" panose="020B0604020202020204" pitchFamily="34" charset="0"/>
              </a:rPr>
              <a:t>J</a:t>
            </a:r>
            <a:r>
              <a:rPr lang="en-CA" i="1" dirty="0">
                <a:solidFill>
                  <a:schemeClr val="bg1"/>
                </a:solidFill>
                <a:latin typeface="Arial" panose="020B0604020202020204" pitchFamily="34" charset="0"/>
                <a:cs typeface="Arial" panose="020B0604020202020204" pitchFamily="34" charset="0"/>
              </a:rPr>
              <a:t>ack Kornfield</a:t>
            </a:r>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96</a:t>
            </a:fld>
            <a:endParaRPr lang="en-CA" sz="2000" dirty="0"/>
          </a:p>
        </p:txBody>
      </p:sp>
    </p:spTree>
    <p:extLst>
      <p:ext uri="{BB962C8B-B14F-4D97-AF65-F5344CB8AC3E}">
        <p14:creationId xmlns:p14="http://schemas.microsoft.com/office/powerpoint/2010/main" val="211264183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19031"/>
            <a:ext cx="1500872" cy="1116155"/>
          </a:xfrm>
          <a:prstGeom prst="rect">
            <a:avLst/>
          </a:prstGeom>
        </p:spPr>
      </p:pic>
      <p:sp>
        <p:nvSpPr>
          <p:cNvPr id="6" name="TextBox 5"/>
          <p:cNvSpPr txBox="1"/>
          <p:nvPr/>
        </p:nvSpPr>
        <p:spPr>
          <a:xfrm>
            <a:off x="1054359" y="557975"/>
            <a:ext cx="10086392" cy="707886"/>
          </a:xfrm>
          <a:prstGeom prst="rect">
            <a:avLst/>
          </a:prstGeom>
          <a:noFill/>
        </p:spPr>
        <p:txBody>
          <a:bodyPr wrap="square" rtlCol="0">
            <a:spAutoFit/>
          </a:bodyPr>
          <a:lstStyle/>
          <a:p>
            <a:pPr algn="ctr"/>
            <a:r>
              <a:rPr lang="en-CA" sz="4000" b="1" dirty="0"/>
              <a:t>WE MUST LEARN TO……</a:t>
            </a:r>
            <a:endParaRPr lang="en-CA" sz="4000" b="1" dirty="0">
              <a:latin typeface="Arial Black" panose="020B0A04020102020204" pitchFamily="34" charset="0"/>
            </a:endParaRPr>
          </a:p>
        </p:txBody>
      </p:sp>
      <p:sp>
        <p:nvSpPr>
          <p:cNvPr id="9" name="TextBox 8"/>
          <p:cNvSpPr txBox="1"/>
          <p:nvPr/>
        </p:nvSpPr>
        <p:spPr>
          <a:xfrm>
            <a:off x="1460441" y="1396959"/>
            <a:ext cx="8845187" cy="5324535"/>
          </a:xfrm>
          <a:prstGeom prst="rect">
            <a:avLst/>
          </a:prstGeom>
          <a:noFill/>
          <a:ln>
            <a:noFill/>
          </a:ln>
          <a:effectLst/>
        </p:spPr>
        <p:txBody>
          <a:bodyPr wrap="square" rtlCol="0">
            <a:spAutoFit/>
          </a:bodyPr>
          <a:lstStyle/>
          <a:p>
            <a:r>
              <a:rPr lang="en-CA" sz="2800" b="1" dirty="0">
                <a:solidFill>
                  <a:srgbClr val="9A4E15"/>
                </a:solidFill>
                <a:latin typeface="Arial Narrow" panose="020B0606020202030204" pitchFamily="34" charset="0"/>
              </a:rPr>
              <a:t>Be Self-Aware e.g. Mindful and Intentional in the Moment to: </a:t>
            </a:r>
          </a:p>
          <a:p>
            <a:endParaRPr lang="en-CA" sz="2400" dirty="0">
              <a:solidFill>
                <a:srgbClr val="9A4E15"/>
              </a:solidFill>
              <a:latin typeface="Arial Narrow" panose="020B0606020202030204" pitchFamily="34" charset="0"/>
            </a:endParaRPr>
          </a:p>
          <a:p>
            <a:pPr marL="342900" lvl="0" indent="-342900">
              <a:buFont typeface="Arial" panose="020B0604020202020204" pitchFamily="34" charset="0"/>
              <a:buChar char="•"/>
            </a:pPr>
            <a:r>
              <a:rPr lang="en-CA" sz="2400" dirty="0">
                <a:latin typeface="Arial" panose="020B0604020202020204" pitchFamily="34" charset="0"/>
                <a:cs typeface="Arial" panose="020B0604020202020204" pitchFamily="34" charset="0"/>
              </a:rPr>
              <a:t>Know/realize</a:t>
            </a:r>
            <a:r>
              <a:rPr lang="en-CA" sz="2400" b="1" dirty="0">
                <a:latin typeface="Arial" panose="020B0604020202020204" pitchFamily="34" charset="0"/>
                <a:cs typeface="Arial" panose="020B0604020202020204" pitchFamily="34" charset="0"/>
              </a:rPr>
              <a:t> that </a:t>
            </a:r>
            <a:r>
              <a:rPr lang="en-CA" sz="2400" dirty="0">
                <a:latin typeface="Arial" panose="020B0604020202020204" pitchFamily="34" charset="0"/>
                <a:cs typeface="Arial" panose="020B0604020202020204" pitchFamily="34" charset="0"/>
              </a:rPr>
              <a:t>you are here now.</a:t>
            </a:r>
          </a:p>
          <a:p>
            <a:pPr marL="342900" indent="-342900">
              <a:buFont typeface="Arial" panose="020B0604020202020204" pitchFamily="34" charset="0"/>
              <a:buChar char="•"/>
            </a:pPr>
            <a:endParaRPr lang="en-CA" sz="24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CA" sz="2400" dirty="0">
                <a:latin typeface="Arial" panose="020B0604020202020204" pitchFamily="34" charset="0"/>
                <a:cs typeface="Arial" panose="020B0604020202020204" pitchFamily="34" charset="0"/>
              </a:rPr>
              <a:t>Experience Thoughts and Feelings as messages – not you.</a:t>
            </a:r>
          </a:p>
          <a:p>
            <a:pPr marL="342900" indent="-342900">
              <a:buFont typeface="Arial" panose="020B0604020202020204" pitchFamily="34" charset="0"/>
              <a:buChar char="•"/>
            </a:pPr>
            <a:endParaRPr lang="en-CA" sz="24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CA" sz="2400" dirty="0">
                <a:latin typeface="Arial" panose="020B0604020202020204" pitchFamily="34" charset="0"/>
                <a:cs typeface="Arial" panose="020B0604020202020204" pitchFamily="34" charset="0"/>
              </a:rPr>
              <a:t>Ahh-llow Thoughts and Feelings to come and go and not drive and distort your subjective experiences.</a:t>
            </a:r>
          </a:p>
          <a:p>
            <a:pPr marL="342900" indent="-342900">
              <a:buFont typeface="Arial" panose="020B0604020202020204" pitchFamily="34" charset="0"/>
              <a:buChar char="•"/>
            </a:pPr>
            <a:endParaRPr lang="en-CA" sz="24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CA" sz="2400" dirty="0">
                <a:latin typeface="Arial" panose="020B0604020202020204" pitchFamily="34" charset="0"/>
                <a:cs typeface="Arial" panose="020B0604020202020204" pitchFamily="34" charset="0"/>
              </a:rPr>
              <a:t>Ensure emotional self regulation regardless of Thought content.</a:t>
            </a:r>
          </a:p>
          <a:p>
            <a:pPr marL="342900" indent="-342900">
              <a:buFont typeface="Arial" panose="020B0604020202020204" pitchFamily="34" charset="0"/>
              <a:buChar char="•"/>
            </a:pPr>
            <a:endParaRPr lang="en-CA" sz="24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CA" sz="2400" dirty="0">
                <a:latin typeface="Arial" panose="020B0604020202020204" pitchFamily="34" charset="0"/>
                <a:cs typeface="Arial" panose="020B0604020202020204" pitchFamily="34" charset="0"/>
              </a:rPr>
              <a:t>Be unconditionally compassionate – regardless of how you are Feeling.</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97</a:t>
            </a:fld>
            <a:endParaRPr lang="en-CA" sz="2000" dirty="0"/>
          </a:p>
        </p:txBody>
      </p:sp>
    </p:spTree>
    <p:extLst>
      <p:ext uri="{BB962C8B-B14F-4D97-AF65-F5344CB8AC3E}">
        <p14:creationId xmlns:p14="http://schemas.microsoft.com/office/powerpoint/2010/main" val="2835160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174259" y="3865311"/>
            <a:ext cx="6923808" cy="1631216"/>
          </a:xfrm>
          <a:prstGeom prst="rect">
            <a:avLst/>
          </a:prstGeom>
          <a:noFill/>
        </p:spPr>
        <p:txBody>
          <a:bodyPr wrap="square" rtlCol="0">
            <a:spAutoFit/>
          </a:bodyPr>
          <a:lstStyle/>
          <a:p>
            <a:r>
              <a:rPr lang="en-CA" sz="10000" dirty="0">
                <a:solidFill>
                  <a:srgbClr val="797805"/>
                </a:solidFill>
                <a:latin typeface="Arial Black" panose="020B0A04020102020204" pitchFamily="34" charset="0"/>
              </a:rPr>
              <a:t>Practise</a:t>
            </a:r>
          </a:p>
        </p:txBody>
      </p:sp>
      <p:sp>
        <p:nvSpPr>
          <p:cNvPr id="9" name="TextBox 8"/>
          <p:cNvSpPr txBox="1"/>
          <p:nvPr/>
        </p:nvSpPr>
        <p:spPr>
          <a:xfrm>
            <a:off x="4904510" y="1985817"/>
            <a:ext cx="5876925" cy="1323439"/>
          </a:xfrm>
          <a:prstGeom prst="rect">
            <a:avLst/>
          </a:prstGeom>
          <a:noFill/>
        </p:spPr>
        <p:txBody>
          <a:bodyPr wrap="square" rtlCol="0">
            <a:spAutoFit/>
          </a:bodyPr>
          <a:lstStyle/>
          <a:p>
            <a:r>
              <a:rPr lang="en-CA" sz="8000" dirty="0">
                <a:solidFill>
                  <a:srgbClr val="CDCC98"/>
                </a:solidFill>
                <a:latin typeface="Arial Black" panose="020B0A04020102020204" pitchFamily="34" charset="0"/>
              </a:rPr>
              <a:t>Practise</a:t>
            </a:r>
          </a:p>
        </p:txBody>
      </p:sp>
      <p:sp>
        <p:nvSpPr>
          <p:cNvPr id="5" name="TextBox 4"/>
          <p:cNvSpPr txBox="1"/>
          <p:nvPr/>
        </p:nvSpPr>
        <p:spPr>
          <a:xfrm>
            <a:off x="5648324" y="784802"/>
            <a:ext cx="5876925" cy="923330"/>
          </a:xfrm>
          <a:prstGeom prst="rect">
            <a:avLst/>
          </a:prstGeom>
          <a:noFill/>
        </p:spPr>
        <p:txBody>
          <a:bodyPr wrap="square" rtlCol="0">
            <a:spAutoFit/>
          </a:bodyPr>
          <a:lstStyle/>
          <a:p>
            <a:r>
              <a:rPr lang="en-CA" sz="5400" dirty="0">
                <a:solidFill>
                  <a:srgbClr val="D5DAC4"/>
                </a:solidFill>
                <a:latin typeface="Arial Black" panose="020B0A04020102020204" pitchFamily="34" charset="0"/>
              </a:rPr>
              <a:t>Practise</a:t>
            </a:r>
          </a:p>
        </p:txBody>
      </p:sp>
      <p:pic>
        <p:nvPicPr>
          <p:cNvPr id="73730" name="Picture 2" descr="http://thumbs.dreamstime.com/t/boy-guitar-cartoon-illustration-cute-playing-4099593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3102" y="1004539"/>
            <a:ext cx="3040207" cy="309830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187132"/>
            <a:ext cx="1500872"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2000" smtClean="0"/>
              <a:pPr/>
              <a:t>98</a:t>
            </a:fld>
            <a:endParaRPr lang="en-CA" sz="2000" dirty="0"/>
          </a:p>
        </p:txBody>
      </p:sp>
    </p:spTree>
    <p:extLst>
      <p:ext uri="{BB962C8B-B14F-4D97-AF65-F5344CB8AC3E}">
        <p14:creationId xmlns:p14="http://schemas.microsoft.com/office/powerpoint/2010/main" val="119009638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51373"/>
            <a:ext cx="1500872" cy="1116155"/>
          </a:xfrm>
          <a:prstGeom prst="rect">
            <a:avLst/>
          </a:prstGeom>
        </p:spPr>
      </p:pic>
      <p:sp>
        <p:nvSpPr>
          <p:cNvPr id="10" name="Slide Number Placeholder 4"/>
          <p:cNvSpPr>
            <a:spLocks noGrp="1"/>
          </p:cNvSpPr>
          <p:nvPr>
            <p:ph type="sldNum" sz="quarter" idx="12"/>
          </p:nvPr>
        </p:nvSpPr>
        <p:spPr>
          <a:xfrm>
            <a:off x="8610600" y="6356350"/>
            <a:ext cx="2743200" cy="365125"/>
          </a:xfrm>
        </p:spPr>
        <p:txBody>
          <a:bodyPr/>
          <a:lstStyle/>
          <a:p>
            <a:fld id="{AFE74BE6-3F01-4C25-9B60-2EB5994FEE56}" type="slidenum">
              <a:rPr lang="en-CA" sz="2000" smtClean="0"/>
              <a:pPr/>
              <a:t>99</a:t>
            </a:fld>
            <a:endParaRPr lang="en-CA" sz="2000" dirty="0"/>
          </a:p>
        </p:txBody>
      </p:sp>
      <p:sp>
        <p:nvSpPr>
          <p:cNvPr id="7" name="TextBox 6"/>
          <p:cNvSpPr txBox="1"/>
          <p:nvPr/>
        </p:nvSpPr>
        <p:spPr>
          <a:xfrm>
            <a:off x="478645" y="256457"/>
            <a:ext cx="11234710" cy="6370975"/>
          </a:xfrm>
          <a:prstGeom prst="rect">
            <a:avLst/>
          </a:prstGeom>
          <a:noFill/>
        </p:spPr>
        <p:txBody>
          <a:bodyPr wrap="square" rtlCol="0">
            <a:spAutoFit/>
          </a:bodyPr>
          <a:lstStyle/>
          <a:p>
            <a:r>
              <a:rPr lang="en-US" sz="3600" b="1" i="1" dirty="0">
                <a:solidFill>
                  <a:schemeClr val="accent2">
                    <a:lumMod val="50000"/>
                  </a:schemeClr>
                </a:solidFill>
                <a:latin typeface="Arial Narrow" panose="020B0606020202030204" pitchFamily="34" charset="0"/>
              </a:rPr>
              <a:t>Potential Accelerators:</a:t>
            </a:r>
          </a:p>
          <a:p>
            <a:pPr marL="171450" indent="-171450">
              <a:buFont typeface="Arial" panose="020B0604020202020204" pitchFamily="34" charset="0"/>
              <a:buChar char="•"/>
            </a:pPr>
            <a:endParaRPr lang="en-US" sz="1200" dirty="0">
              <a:solidFill>
                <a:srgbClr val="9A4E15"/>
              </a:solidFill>
              <a:latin typeface="Arial Narrow" panose="020B0606020202030204" pitchFamily="34" charset="0"/>
            </a:endParaRP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We keep 1st world problems in perspective. </a:t>
            </a:r>
            <a:r>
              <a:rPr lang="en-US" sz="2400" i="1" dirty="0">
                <a:latin typeface="Arial" panose="020B0604020202020204" pitchFamily="34" charset="0"/>
                <a:cs typeface="Arial" panose="020B0604020202020204" pitchFamily="34" charset="0"/>
              </a:rPr>
              <a:t>‘Awful’, relative to what?</a:t>
            </a: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Our actions are consistently aligned with secular moral ethics and our words are useful, truthful, timely and kind.</a:t>
            </a: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We live as simply as possible and consume only what we need.</a:t>
            </a: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We consistently take massive action on good ideas as a result of our discipline, right effort and integrity.</a:t>
            </a:r>
          </a:p>
          <a:p>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We have a ‘non-negotiable’ commitment to daily challenging formal </a:t>
            </a:r>
          </a:p>
          <a:p>
            <a:r>
              <a:rPr lang="en-US" sz="2400" dirty="0">
                <a:latin typeface="Arial" panose="020B0604020202020204" pitchFamily="34" charset="0"/>
                <a:cs typeface="Arial" panose="020B0604020202020204" pitchFamily="34" charset="0"/>
              </a:rPr>
              <a:t>    exercises and practice programs to develop our body, brain, </a:t>
            </a:r>
          </a:p>
          <a:p>
            <a:r>
              <a:rPr lang="en-US" sz="2400" dirty="0">
                <a:latin typeface="Arial" panose="020B0604020202020204" pitchFamily="34" charset="0"/>
                <a:cs typeface="Arial" panose="020B0604020202020204" pitchFamily="34" charset="0"/>
              </a:rPr>
              <a:t>    consciousness and mindful emotional self-regulation.</a:t>
            </a:r>
          </a:p>
          <a:p>
            <a:endParaRPr lang="en-CA" sz="2400" dirty="0">
              <a:latin typeface="Arial Narrow" panose="020B0606020202030204" pitchFamily="34" charset="0"/>
            </a:endParaRPr>
          </a:p>
        </p:txBody>
      </p:sp>
    </p:spTree>
    <p:extLst>
      <p:ext uri="{BB962C8B-B14F-4D97-AF65-F5344CB8AC3E}">
        <p14:creationId xmlns:p14="http://schemas.microsoft.com/office/powerpoint/2010/main" val="390931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48499</TotalTime>
  <Words>12798</Words>
  <Application>Microsoft Office PowerPoint</Application>
  <PresentationFormat>Widescreen</PresentationFormat>
  <Paragraphs>2013</Paragraphs>
  <Slides>104</Slides>
  <Notes>104</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104</vt:i4>
      </vt:variant>
    </vt:vector>
  </HeadingPairs>
  <TitlesOfParts>
    <vt:vector size="119" baseType="lpstr">
      <vt:lpstr>Arial Unicode MS</vt:lpstr>
      <vt:lpstr>Aharoni</vt:lpstr>
      <vt:lpstr>Arial</vt:lpstr>
      <vt:lpstr>Arial Black</vt:lpstr>
      <vt:lpstr>Arial Narrow</vt:lpstr>
      <vt:lpstr>Calibri</vt:lpstr>
      <vt:lpstr>Cooper Black</vt:lpstr>
      <vt:lpstr>Freestyle Script</vt:lpstr>
      <vt:lpstr>Times New Roman</vt:lpstr>
      <vt:lpstr>Tw Cen MT</vt:lpstr>
      <vt:lpstr>Tw Cen MT Condensed Extra Bold</vt:lpstr>
      <vt:lpstr>Univers 47 CondensedLight</vt:lpstr>
      <vt:lpstr>Vivaldi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Adriana McVicker</cp:lastModifiedBy>
  <cp:revision>817</cp:revision>
  <cp:lastPrinted>2020-01-03T21:23:58Z</cp:lastPrinted>
  <dcterms:created xsi:type="dcterms:W3CDTF">2015-07-21T22:36:13Z</dcterms:created>
  <dcterms:modified xsi:type="dcterms:W3CDTF">2020-01-03T23:13:39Z</dcterms:modified>
</cp:coreProperties>
</file>