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1"/>
  </p:notesMasterIdLst>
  <p:handoutMasterIdLst>
    <p:handoutMasterId r:id="rId62"/>
  </p:handoutMasterIdLst>
  <p:sldIdLst>
    <p:sldId id="633" r:id="rId2"/>
    <p:sldId id="1394" r:id="rId3"/>
    <p:sldId id="1395" r:id="rId4"/>
    <p:sldId id="1396" r:id="rId5"/>
    <p:sldId id="1400" r:id="rId6"/>
    <p:sldId id="1401" r:id="rId7"/>
    <p:sldId id="1404" r:id="rId8"/>
    <p:sldId id="1405" r:id="rId9"/>
    <p:sldId id="1347" r:id="rId10"/>
    <p:sldId id="1349" r:id="rId11"/>
    <p:sldId id="869" r:id="rId12"/>
    <p:sldId id="1235" r:id="rId13"/>
    <p:sldId id="1233" r:id="rId14"/>
    <p:sldId id="1308" r:id="rId15"/>
    <p:sldId id="997" r:id="rId16"/>
    <p:sldId id="1390" r:id="rId17"/>
    <p:sldId id="1278" r:id="rId18"/>
    <p:sldId id="1353" r:id="rId19"/>
    <p:sldId id="1355" r:id="rId20"/>
    <p:sldId id="1357" r:id="rId21"/>
    <p:sldId id="1011" r:id="rId22"/>
    <p:sldId id="1359" r:id="rId23"/>
    <p:sldId id="1070" r:id="rId24"/>
    <p:sldId id="1072" r:id="rId25"/>
    <p:sldId id="1301" r:id="rId26"/>
    <p:sldId id="1302" r:id="rId27"/>
    <p:sldId id="1311" r:id="rId28"/>
    <p:sldId id="1303" r:id="rId29"/>
    <p:sldId id="1306" r:id="rId30"/>
    <p:sldId id="1289" r:id="rId31"/>
    <p:sldId id="1293" r:id="rId32"/>
    <p:sldId id="1294" r:id="rId33"/>
    <p:sldId id="1296" r:id="rId34"/>
    <p:sldId id="1090" r:id="rId35"/>
    <p:sldId id="1092" r:id="rId36"/>
    <p:sldId id="1094" r:id="rId37"/>
    <p:sldId id="1096" r:id="rId38"/>
    <p:sldId id="1312" r:id="rId39"/>
    <p:sldId id="1107" r:id="rId40"/>
    <p:sldId id="880" r:id="rId41"/>
    <p:sldId id="1119" r:id="rId42"/>
    <p:sldId id="1120" r:id="rId43"/>
    <p:sldId id="1125" r:id="rId44"/>
    <p:sldId id="1126" r:id="rId45"/>
    <p:sldId id="1130" r:id="rId46"/>
    <p:sldId id="1131" r:id="rId47"/>
    <p:sldId id="1134" r:id="rId48"/>
    <p:sldId id="783" r:id="rId49"/>
    <p:sldId id="888" r:id="rId50"/>
    <p:sldId id="861" r:id="rId51"/>
    <p:sldId id="1324" r:id="rId52"/>
    <p:sldId id="801" r:id="rId53"/>
    <p:sldId id="809" r:id="rId54"/>
    <p:sldId id="1314" r:id="rId55"/>
    <p:sldId id="1151" r:id="rId56"/>
    <p:sldId id="834" r:id="rId57"/>
    <p:sldId id="930" r:id="rId58"/>
    <p:sldId id="926" r:id="rId59"/>
    <p:sldId id="917" r:id="rId60"/>
  </p:sldIdLst>
  <p:sldSz cx="12192000" cy="6858000"/>
  <p:notesSz cx="6858000" cy="99472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3133" userDrawn="1">
          <p15:clr>
            <a:srgbClr val="A4A3A4"/>
          </p15:clr>
        </p15:guide>
        <p15:guide id="2" pos="216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A4E15"/>
    <a:srgbClr val="797805"/>
    <a:srgbClr val="660033"/>
    <a:srgbClr val="E4E1CE"/>
    <a:srgbClr val="E2EFD9"/>
    <a:srgbClr val="FF5050"/>
    <a:srgbClr val="F6FB31"/>
    <a:srgbClr val="FFE599"/>
    <a:srgbClr val="FFCCCC"/>
    <a:srgbClr val="F7DAC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7104AF0-ACB9-4505-B434-BD7546C3026A}" v="1" dt="2021-02-17T13:18:58.98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246" autoAdjust="0"/>
    <p:restoredTop sz="94660"/>
  </p:normalViewPr>
  <p:slideViewPr>
    <p:cSldViewPr snapToGrid="0">
      <p:cViewPr varScale="1">
        <p:scale>
          <a:sx n="48" d="100"/>
          <a:sy n="48" d="100"/>
        </p:scale>
        <p:origin x="72" y="996"/>
      </p:cViewPr>
      <p:guideLst>
        <p:guide orient="horz" pos="2160"/>
        <p:guide pos="3840"/>
      </p:guideLst>
    </p:cSldViewPr>
  </p:slideViewPr>
  <p:notesTextViewPr>
    <p:cViewPr>
      <p:scale>
        <a:sx n="1" d="1"/>
        <a:sy n="1" d="1"/>
      </p:scale>
      <p:origin x="0" y="0"/>
    </p:cViewPr>
  </p:notesTextViewPr>
  <p:sorterViewPr>
    <p:cViewPr>
      <p:scale>
        <a:sx n="100" d="100"/>
        <a:sy n="100" d="100"/>
      </p:scale>
      <p:origin x="0" y="11892"/>
    </p:cViewPr>
  </p:sorterViewPr>
  <p:notesViewPr>
    <p:cSldViewPr snapToGrid="0">
      <p:cViewPr varScale="1">
        <p:scale>
          <a:sx n="86" d="100"/>
          <a:sy n="86" d="100"/>
        </p:scale>
        <p:origin x="-3750" y="-90"/>
      </p:cViewPr>
      <p:guideLst>
        <p:guide orient="horz" pos="3133"/>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notesMaster" Target="notesMasters/notesMaster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microsoft.com/office/2015/10/relationships/revisionInfo" Target="revisionInfo.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Number Placeholder 1"/>
          <p:cNvSpPr>
            <a:spLocks noGrp="1"/>
          </p:cNvSpPr>
          <p:nvPr>
            <p:ph type="sldNum" sz="quarter" idx="3"/>
          </p:nvPr>
        </p:nvSpPr>
        <p:spPr>
          <a:xfrm>
            <a:off x="3884354" y="9448057"/>
            <a:ext cx="2972108" cy="497533"/>
          </a:xfrm>
          <a:prstGeom prst="rect">
            <a:avLst/>
          </a:prstGeom>
        </p:spPr>
        <p:txBody>
          <a:bodyPr vert="horz" lIns="91440" tIns="45720" rIns="91440" bIns="45720" rtlCol="0" anchor="b"/>
          <a:lstStyle>
            <a:lvl1pPr algn="r">
              <a:defRPr sz="1200"/>
            </a:lvl1pPr>
          </a:lstStyle>
          <a:p>
            <a:fld id="{719DF284-D90E-449C-B9C1-6A8A9FF2EE54}" type="slidenum">
              <a:rPr lang="en-CA" smtClean="0"/>
              <a:pPr/>
              <a:t>‹#›</a:t>
            </a:fld>
            <a:endParaRPr lang="en-CA" dirty="0"/>
          </a:p>
        </p:txBody>
      </p:sp>
    </p:spTree>
    <p:extLst>
      <p:ext uri="{BB962C8B-B14F-4D97-AF65-F5344CB8AC3E}">
        <p14:creationId xmlns:p14="http://schemas.microsoft.com/office/powerpoint/2010/main" val="2091065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2108" cy="497533"/>
          </a:xfrm>
          <a:prstGeom prst="rect">
            <a:avLst/>
          </a:prstGeom>
        </p:spPr>
        <p:txBody>
          <a:bodyPr vert="horz" lIns="91440" tIns="45720" rIns="91440" bIns="45720" rtlCol="0"/>
          <a:lstStyle>
            <a:lvl1pPr algn="l">
              <a:defRPr sz="1200"/>
            </a:lvl1pPr>
          </a:lstStyle>
          <a:p>
            <a:endParaRPr lang="en-CA" dirty="0"/>
          </a:p>
        </p:txBody>
      </p:sp>
      <p:sp>
        <p:nvSpPr>
          <p:cNvPr id="3" name="Date Placeholder 2"/>
          <p:cNvSpPr>
            <a:spLocks noGrp="1"/>
          </p:cNvSpPr>
          <p:nvPr>
            <p:ph type="dt" idx="1"/>
          </p:nvPr>
        </p:nvSpPr>
        <p:spPr>
          <a:xfrm>
            <a:off x="3884354" y="0"/>
            <a:ext cx="2972108" cy="497533"/>
          </a:xfrm>
          <a:prstGeom prst="rect">
            <a:avLst/>
          </a:prstGeom>
        </p:spPr>
        <p:txBody>
          <a:bodyPr vert="horz" lIns="91440" tIns="45720" rIns="91440" bIns="45720" rtlCol="0"/>
          <a:lstStyle>
            <a:lvl1pPr algn="r">
              <a:defRPr sz="1200"/>
            </a:lvl1pPr>
          </a:lstStyle>
          <a:p>
            <a:fld id="{40A50079-E354-4B3F-AB85-008746CF03CE}" type="datetimeFigureOut">
              <a:rPr lang="en-CA" smtClean="0"/>
              <a:pPr/>
              <a:t>2021-05-19</a:t>
            </a:fld>
            <a:endParaRPr lang="en-CA" dirty="0"/>
          </a:p>
        </p:txBody>
      </p:sp>
      <p:sp>
        <p:nvSpPr>
          <p:cNvPr id="4" name="Slide Image Placeholder 3"/>
          <p:cNvSpPr>
            <a:spLocks noGrp="1" noRot="1" noChangeAspect="1"/>
          </p:cNvSpPr>
          <p:nvPr>
            <p:ph type="sldImg" idx="2"/>
          </p:nvPr>
        </p:nvSpPr>
        <p:spPr>
          <a:xfrm>
            <a:off x="114300" y="746125"/>
            <a:ext cx="6629400" cy="3730625"/>
          </a:xfrm>
          <a:prstGeom prst="rect">
            <a:avLst/>
          </a:prstGeom>
          <a:noFill/>
          <a:ln w="12700">
            <a:solidFill>
              <a:prstClr val="black"/>
            </a:solidFill>
          </a:ln>
        </p:spPr>
        <p:txBody>
          <a:bodyPr vert="horz" lIns="91440" tIns="45720" rIns="91440" bIns="45720" rtlCol="0" anchor="ctr"/>
          <a:lstStyle/>
          <a:p>
            <a:endParaRPr lang="en-CA" dirty="0"/>
          </a:p>
        </p:txBody>
      </p:sp>
      <p:sp>
        <p:nvSpPr>
          <p:cNvPr id="5" name="Notes Placeholder 4"/>
          <p:cNvSpPr>
            <a:spLocks noGrp="1"/>
          </p:cNvSpPr>
          <p:nvPr>
            <p:ph type="body" sz="quarter" idx="3"/>
          </p:nvPr>
        </p:nvSpPr>
        <p:spPr>
          <a:xfrm>
            <a:off x="686108" y="4725715"/>
            <a:ext cx="5485785" cy="447610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9448057"/>
            <a:ext cx="2972108" cy="497533"/>
          </a:xfrm>
          <a:prstGeom prst="rect">
            <a:avLst/>
          </a:prstGeom>
        </p:spPr>
        <p:txBody>
          <a:bodyPr vert="horz" lIns="91440" tIns="45720" rIns="91440" bIns="45720" rtlCol="0" anchor="b"/>
          <a:lstStyle>
            <a:lvl1pPr algn="l">
              <a:defRPr sz="1200"/>
            </a:lvl1pPr>
          </a:lstStyle>
          <a:p>
            <a:endParaRPr lang="en-CA" dirty="0"/>
          </a:p>
        </p:txBody>
      </p:sp>
      <p:sp>
        <p:nvSpPr>
          <p:cNvPr id="7" name="Slide Number Placeholder 6"/>
          <p:cNvSpPr>
            <a:spLocks noGrp="1"/>
          </p:cNvSpPr>
          <p:nvPr>
            <p:ph type="sldNum" sz="quarter" idx="5"/>
          </p:nvPr>
        </p:nvSpPr>
        <p:spPr>
          <a:xfrm>
            <a:off x="3884354" y="9448057"/>
            <a:ext cx="2972108" cy="497533"/>
          </a:xfrm>
          <a:prstGeom prst="rect">
            <a:avLst/>
          </a:prstGeom>
        </p:spPr>
        <p:txBody>
          <a:bodyPr vert="horz" lIns="91440" tIns="45720" rIns="91440" bIns="45720" rtlCol="0" anchor="b"/>
          <a:lstStyle>
            <a:lvl1pPr algn="r">
              <a:defRPr sz="1200"/>
            </a:lvl1pPr>
          </a:lstStyle>
          <a:p>
            <a:fld id="{D86FE9D4-78C8-43A0-BD41-021821486FD7}" type="slidenum">
              <a:rPr lang="en-CA" smtClean="0"/>
              <a:pPr/>
              <a:t>‹#›</a:t>
            </a:fld>
            <a:endParaRPr lang="en-CA" dirty="0"/>
          </a:p>
        </p:txBody>
      </p:sp>
    </p:spTree>
    <p:extLst>
      <p:ext uri="{BB962C8B-B14F-4D97-AF65-F5344CB8AC3E}">
        <p14:creationId xmlns:p14="http://schemas.microsoft.com/office/powerpoint/2010/main" val="10840305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CA"/>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A"/>
          </a:p>
        </p:txBody>
      </p:sp>
      <p:sp>
        <p:nvSpPr>
          <p:cNvPr id="4" name="Date Placeholder 3"/>
          <p:cNvSpPr>
            <a:spLocks noGrp="1"/>
          </p:cNvSpPr>
          <p:nvPr>
            <p:ph type="dt" sz="half" idx="10"/>
          </p:nvPr>
        </p:nvSpPr>
        <p:spPr/>
        <p:txBody>
          <a:bodyPr/>
          <a:lstStyle/>
          <a:p>
            <a:fld id="{72E32EC8-DA67-4C7D-8553-003B22A7CA99}" type="datetime1">
              <a:rPr lang="en-CA" smtClean="0"/>
              <a:pPr/>
              <a:t>2021-05-19</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AFE74BE6-3F01-4C25-9B60-2EB5994FEE56}" type="slidenum">
              <a:rPr lang="en-CA" smtClean="0"/>
              <a:pPr/>
              <a:t>‹#›</a:t>
            </a:fld>
            <a:endParaRPr lang="en-CA" dirty="0"/>
          </a:p>
        </p:txBody>
      </p:sp>
    </p:spTree>
    <p:extLst>
      <p:ext uri="{BB962C8B-B14F-4D97-AF65-F5344CB8AC3E}">
        <p14:creationId xmlns:p14="http://schemas.microsoft.com/office/powerpoint/2010/main" val="30133847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E7A76ED6-6E6F-4DA6-A54E-E79AB4C50B3E}" type="datetime1">
              <a:rPr lang="en-CA" smtClean="0"/>
              <a:pPr/>
              <a:t>2021-05-19</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AFE74BE6-3F01-4C25-9B60-2EB5994FEE56}" type="slidenum">
              <a:rPr lang="en-CA" smtClean="0"/>
              <a:pPr/>
              <a:t>‹#›</a:t>
            </a:fld>
            <a:endParaRPr lang="en-CA" dirty="0"/>
          </a:p>
        </p:txBody>
      </p:sp>
    </p:spTree>
    <p:extLst>
      <p:ext uri="{BB962C8B-B14F-4D97-AF65-F5344CB8AC3E}">
        <p14:creationId xmlns:p14="http://schemas.microsoft.com/office/powerpoint/2010/main" val="39467407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CA"/>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D09899EB-D298-47B7-85B3-CCB3796A68B8}" type="datetime1">
              <a:rPr lang="en-CA" smtClean="0"/>
              <a:pPr/>
              <a:t>2021-05-19</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AFE74BE6-3F01-4C25-9B60-2EB5994FEE56}" type="slidenum">
              <a:rPr lang="en-CA" smtClean="0"/>
              <a:pPr/>
              <a:t>‹#›</a:t>
            </a:fld>
            <a:endParaRPr lang="en-CA" dirty="0"/>
          </a:p>
        </p:txBody>
      </p:sp>
    </p:spTree>
    <p:extLst>
      <p:ext uri="{BB962C8B-B14F-4D97-AF65-F5344CB8AC3E}">
        <p14:creationId xmlns:p14="http://schemas.microsoft.com/office/powerpoint/2010/main" val="19406621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DEF4A011-74B1-427F-8CAA-276B8A000EE0}" type="datetime1">
              <a:rPr lang="en-CA" smtClean="0"/>
              <a:pPr/>
              <a:t>2021-05-19</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AFE74BE6-3F01-4C25-9B60-2EB5994FEE56}" type="slidenum">
              <a:rPr lang="en-CA" smtClean="0"/>
              <a:pPr/>
              <a:t>‹#›</a:t>
            </a:fld>
            <a:endParaRPr lang="en-CA" dirty="0"/>
          </a:p>
        </p:txBody>
      </p:sp>
    </p:spTree>
    <p:extLst>
      <p:ext uri="{BB962C8B-B14F-4D97-AF65-F5344CB8AC3E}">
        <p14:creationId xmlns:p14="http://schemas.microsoft.com/office/powerpoint/2010/main" val="41214050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CA"/>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451798B-5C30-49F6-B2C6-30F4FBF8104E}" type="datetime1">
              <a:rPr lang="en-CA" smtClean="0"/>
              <a:pPr/>
              <a:t>2021-05-19</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AFE74BE6-3F01-4C25-9B60-2EB5994FEE56}" type="slidenum">
              <a:rPr lang="en-CA" smtClean="0"/>
              <a:pPr/>
              <a:t>‹#›</a:t>
            </a:fld>
            <a:endParaRPr lang="en-CA" dirty="0"/>
          </a:p>
        </p:txBody>
      </p:sp>
    </p:spTree>
    <p:extLst>
      <p:ext uri="{BB962C8B-B14F-4D97-AF65-F5344CB8AC3E}">
        <p14:creationId xmlns:p14="http://schemas.microsoft.com/office/powerpoint/2010/main" val="33436897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p:cNvSpPr>
            <a:spLocks noGrp="1"/>
          </p:cNvSpPr>
          <p:nvPr>
            <p:ph type="dt" sz="half" idx="10"/>
          </p:nvPr>
        </p:nvSpPr>
        <p:spPr/>
        <p:txBody>
          <a:bodyPr/>
          <a:lstStyle/>
          <a:p>
            <a:fld id="{D45116F8-6490-43E3-8ABB-CCB24CE23706}" type="datetime1">
              <a:rPr lang="en-CA" smtClean="0"/>
              <a:pPr/>
              <a:t>2021-05-19</a:t>
            </a:fld>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AFE74BE6-3F01-4C25-9B60-2EB5994FEE56}" type="slidenum">
              <a:rPr lang="en-CA" smtClean="0"/>
              <a:pPr/>
              <a:t>‹#›</a:t>
            </a:fld>
            <a:endParaRPr lang="en-CA" dirty="0"/>
          </a:p>
        </p:txBody>
      </p:sp>
    </p:spTree>
    <p:extLst>
      <p:ext uri="{BB962C8B-B14F-4D97-AF65-F5344CB8AC3E}">
        <p14:creationId xmlns:p14="http://schemas.microsoft.com/office/powerpoint/2010/main" val="6774702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CA"/>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p:cNvSpPr>
            <a:spLocks noGrp="1"/>
          </p:cNvSpPr>
          <p:nvPr>
            <p:ph type="dt" sz="half" idx="10"/>
          </p:nvPr>
        </p:nvSpPr>
        <p:spPr/>
        <p:txBody>
          <a:bodyPr/>
          <a:lstStyle/>
          <a:p>
            <a:fld id="{CB34A7E5-B4BC-4879-B691-2DE8556C0FD8}" type="datetime1">
              <a:rPr lang="en-CA" smtClean="0"/>
              <a:pPr/>
              <a:t>2021-05-19</a:t>
            </a:fld>
            <a:endParaRPr lang="en-CA" dirty="0"/>
          </a:p>
        </p:txBody>
      </p:sp>
      <p:sp>
        <p:nvSpPr>
          <p:cNvPr id="8" name="Footer Placeholder 7"/>
          <p:cNvSpPr>
            <a:spLocks noGrp="1"/>
          </p:cNvSpPr>
          <p:nvPr>
            <p:ph type="ftr" sz="quarter" idx="11"/>
          </p:nvPr>
        </p:nvSpPr>
        <p:spPr/>
        <p:txBody>
          <a:bodyPr/>
          <a:lstStyle/>
          <a:p>
            <a:endParaRPr lang="en-CA" dirty="0"/>
          </a:p>
        </p:txBody>
      </p:sp>
      <p:sp>
        <p:nvSpPr>
          <p:cNvPr id="9" name="Slide Number Placeholder 8"/>
          <p:cNvSpPr>
            <a:spLocks noGrp="1"/>
          </p:cNvSpPr>
          <p:nvPr>
            <p:ph type="sldNum" sz="quarter" idx="12"/>
          </p:nvPr>
        </p:nvSpPr>
        <p:spPr/>
        <p:txBody>
          <a:bodyPr/>
          <a:lstStyle/>
          <a:p>
            <a:fld id="{AFE74BE6-3F01-4C25-9B60-2EB5994FEE56}" type="slidenum">
              <a:rPr lang="en-CA" smtClean="0"/>
              <a:pPr/>
              <a:t>‹#›</a:t>
            </a:fld>
            <a:endParaRPr lang="en-CA" dirty="0"/>
          </a:p>
        </p:txBody>
      </p:sp>
    </p:spTree>
    <p:extLst>
      <p:ext uri="{BB962C8B-B14F-4D97-AF65-F5344CB8AC3E}">
        <p14:creationId xmlns:p14="http://schemas.microsoft.com/office/powerpoint/2010/main" val="11862871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Date Placeholder 2"/>
          <p:cNvSpPr>
            <a:spLocks noGrp="1"/>
          </p:cNvSpPr>
          <p:nvPr>
            <p:ph type="dt" sz="half" idx="10"/>
          </p:nvPr>
        </p:nvSpPr>
        <p:spPr/>
        <p:txBody>
          <a:bodyPr/>
          <a:lstStyle/>
          <a:p>
            <a:fld id="{5CEC21C7-5689-4FED-A9E6-4324F4C6AD5E}" type="datetime1">
              <a:rPr lang="en-CA" smtClean="0"/>
              <a:pPr/>
              <a:t>2021-05-19</a:t>
            </a:fld>
            <a:endParaRPr lang="en-CA" dirty="0"/>
          </a:p>
        </p:txBody>
      </p:sp>
      <p:sp>
        <p:nvSpPr>
          <p:cNvPr id="4" name="Footer Placeholder 3"/>
          <p:cNvSpPr>
            <a:spLocks noGrp="1"/>
          </p:cNvSpPr>
          <p:nvPr>
            <p:ph type="ftr" sz="quarter" idx="11"/>
          </p:nvPr>
        </p:nvSpPr>
        <p:spPr/>
        <p:txBody>
          <a:bodyPr/>
          <a:lstStyle/>
          <a:p>
            <a:endParaRPr lang="en-CA" dirty="0"/>
          </a:p>
        </p:txBody>
      </p:sp>
      <p:sp>
        <p:nvSpPr>
          <p:cNvPr id="5" name="Slide Number Placeholder 4"/>
          <p:cNvSpPr>
            <a:spLocks noGrp="1"/>
          </p:cNvSpPr>
          <p:nvPr>
            <p:ph type="sldNum" sz="quarter" idx="12"/>
          </p:nvPr>
        </p:nvSpPr>
        <p:spPr/>
        <p:txBody>
          <a:bodyPr/>
          <a:lstStyle/>
          <a:p>
            <a:fld id="{AFE74BE6-3F01-4C25-9B60-2EB5994FEE56}" type="slidenum">
              <a:rPr lang="en-CA" smtClean="0"/>
              <a:pPr/>
              <a:t>‹#›</a:t>
            </a:fld>
            <a:endParaRPr lang="en-CA" dirty="0"/>
          </a:p>
        </p:txBody>
      </p:sp>
    </p:spTree>
    <p:extLst>
      <p:ext uri="{BB962C8B-B14F-4D97-AF65-F5344CB8AC3E}">
        <p14:creationId xmlns:p14="http://schemas.microsoft.com/office/powerpoint/2010/main" val="5896687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4E2A20D-8BEA-4615-844A-C5F507AA2580}" type="datetime1">
              <a:rPr lang="en-CA" smtClean="0"/>
              <a:pPr/>
              <a:t>2021-05-19</a:t>
            </a:fld>
            <a:endParaRPr lang="en-CA" dirty="0"/>
          </a:p>
        </p:txBody>
      </p:sp>
      <p:sp>
        <p:nvSpPr>
          <p:cNvPr id="3" name="Footer Placeholder 2"/>
          <p:cNvSpPr>
            <a:spLocks noGrp="1"/>
          </p:cNvSpPr>
          <p:nvPr>
            <p:ph type="ftr" sz="quarter" idx="11"/>
          </p:nvPr>
        </p:nvSpPr>
        <p:spPr/>
        <p:txBody>
          <a:bodyPr/>
          <a:lstStyle/>
          <a:p>
            <a:endParaRPr lang="en-CA" dirty="0"/>
          </a:p>
        </p:txBody>
      </p:sp>
      <p:sp>
        <p:nvSpPr>
          <p:cNvPr id="4" name="Slide Number Placeholder 3"/>
          <p:cNvSpPr>
            <a:spLocks noGrp="1"/>
          </p:cNvSpPr>
          <p:nvPr>
            <p:ph type="sldNum" sz="quarter" idx="12"/>
          </p:nvPr>
        </p:nvSpPr>
        <p:spPr/>
        <p:txBody>
          <a:bodyPr/>
          <a:lstStyle/>
          <a:p>
            <a:fld id="{AFE74BE6-3F01-4C25-9B60-2EB5994FEE56}" type="slidenum">
              <a:rPr lang="en-CA" smtClean="0"/>
              <a:pPr/>
              <a:t>‹#›</a:t>
            </a:fld>
            <a:endParaRPr lang="en-CA" dirty="0"/>
          </a:p>
        </p:txBody>
      </p:sp>
    </p:spTree>
    <p:extLst>
      <p:ext uri="{BB962C8B-B14F-4D97-AF65-F5344CB8AC3E}">
        <p14:creationId xmlns:p14="http://schemas.microsoft.com/office/powerpoint/2010/main" val="36762099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37A4C7C-2CD8-4F7B-B8BD-F9D83C6AB0C1}" type="datetime1">
              <a:rPr lang="en-CA" smtClean="0"/>
              <a:pPr/>
              <a:t>2021-05-19</a:t>
            </a:fld>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AFE74BE6-3F01-4C25-9B60-2EB5994FEE56}" type="slidenum">
              <a:rPr lang="en-CA" smtClean="0"/>
              <a:pPr/>
              <a:t>‹#›</a:t>
            </a:fld>
            <a:endParaRPr lang="en-CA" dirty="0"/>
          </a:p>
        </p:txBody>
      </p:sp>
    </p:spTree>
    <p:extLst>
      <p:ext uri="{BB962C8B-B14F-4D97-AF65-F5344CB8AC3E}">
        <p14:creationId xmlns:p14="http://schemas.microsoft.com/office/powerpoint/2010/main" val="10785132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8C1A1DA-4AA7-4775-A335-6659DA6950A8}" type="datetime1">
              <a:rPr lang="en-CA" smtClean="0"/>
              <a:pPr/>
              <a:t>2021-05-19</a:t>
            </a:fld>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AFE74BE6-3F01-4C25-9B60-2EB5994FEE56}" type="slidenum">
              <a:rPr lang="en-CA" smtClean="0"/>
              <a:pPr/>
              <a:t>‹#›</a:t>
            </a:fld>
            <a:endParaRPr lang="en-CA" dirty="0"/>
          </a:p>
        </p:txBody>
      </p:sp>
    </p:spTree>
    <p:extLst>
      <p:ext uri="{BB962C8B-B14F-4D97-AF65-F5344CB8AC3E}">
        <p14:creationId xmlns:p14="http://schemas.microsoft.com/office/powerpoint/2010/main" val="40565856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56AC24-1614-44AC-8A90-4E708208CB55}" type="datetime1">
              <a:rPr lang="en-CA" smtClean="0"/>
              <a:pPr/>
              <a:t>2021-05-19</a:t>
            </a:fld>
            <a:endParaRPr lang="en-CA"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FE74BE6-3F01-4C25-9B60-2EB5994FEE56}" type="slidenum">
              <a:rPr lang="en-CA" smtClean="0"/>
              <a:pPr/>
              <a:t>‹#›</a:t>
            </a:fld>
            <a:endParaRPr lang="en-CA" dirty="0"/>
          </a:p>
        </p:txBody>
      </p:sp>
    </p:spTree>
    <p:extLst>
      <p:ext uri="{BB962C8B-B14F-4D97-AF65-F5344CB8AC3E}">
        <p14:creationId xmlns:p14="http://schemas.microsoft.com/office/powerpoint/2010/main" val="21717655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gif"/><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10" Type="http://schemas.openxmlformats.org/officeDocument/2006/relationships/image" Target="../media/image2.gif"/><Relationship Id="rId4" Type="http://schemas.openxmlformats.org/officeDocument/2006/relationships/image" Target="../media/image10.png"/><Relationship Id="rId9" Type="http://schemas.openxmlformats.org/officeDocument/2006/relationships/image" Target="../media/image15.png"/></Relationships>
</file>

<file path=ppt/slides/_rels/slide27.xml.rels><?xml version="1.0" encoding="UTF-8" standalone="yes"?>
<Relationships xmlns="http://schemas.openxmlformats.org/package/2006/relationships"><Relationship Id="rId3" Type="http://schemas.openxmlformats.org/officeDocument/2006/relationships/hyperlink" Target="https://www.google.ca/url?sa=i&amp;rct=j&amp;q=&amp;esrc=s&amp;source=images&amp;cd=&amp;cad=rja&amp;uact=8&amp;ved=2ahUKEwiQwqL6lODaAhXqxYMKHQApBTYQjRx6BAgBEAU&amp;url=https://pngtree.com/freepng/family-of-five_1456574.html&amp;psig=AOvVaw0V6DrbtgUTwjhMEWo5yuTa&amp;ust=1525114640904267" TargetMode="External"/><Relationship Id="rId2" Type="http://schemas.openxmlformats.org/officeDocument/2006/relationships/image" Target="../media/image2.gif"/><Relationship Id="rId1" Type="http://schemas.openxmlformats.org/officeDocument/2006/relationships/slideLayout" Target="../slideLayouts/slideLayout7.xml"/><Relationship Id="rId4" Type="http://schemas.openxmlformats.org/officeDocument/2006/relationships/image" Target="../media/image16.jpeg"/></Relationships>
</file>

<file path=ppt/slides/_rels/slide28.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hyperlink" Target="https://www.google.ca/url?sa=i&amp;rct=j&amp;q=&amp;esrc=s&amp;source=images&amp;cd=&amp;cad=rja&amp;uact=8&amp;ved=2ahUKEwj148b-hc7aAhVB44MKHVkxDQMQjRx6BAgAEAU&amp;url=https://www.independent.co.uk/news/science/duck-or-rabbit-the-100-year-old-optical-illusion-that-tells-you-how-creative-you-are-a6873106.html&amp;psig=AOvVaw2bR3pk_uS0ekPakrww4Iat&amp;ust=1524492146647750" TargetMode="External"/><Relationship Id="rId2" Type="http://schemas.openxmlformats.org/officeDocument/2006/relationships/image" Target="../media/image2.gif"/><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3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Layout" Target="../slideLayouts/slideLayout7.xml"/><Relationship Id="rId4" Type="http://schemas.openxmlformats.org/officeDocument/2006/relationships/image" Target="../media/image2.gif"/></Relationships>
</file>

<file path=ppt/slides/_rels/slide47.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xml"/><Relationship Id="rId4" Type="http://schemas.openxmlformats.org/officeDocument/2006/relationships/image" Target="../media/image2.gif"/></Relationships>
</file>

<file path=ppt/slides/_rels/slide5.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2.gif"/><Relationship Id="rId1" Type="http://schemas.openxmlformats.org/officeDocument/2006/relationships/slideLayout" Target="../slideLayouts/slideLayout7.xml"/><Relationship Id="rId4" Type="http://schemas.openxmlformats.org/officeDocument/2006/relationships/image" Target="../media/image33.jpeg"/></Relationships>
</file>

<file path=ppt/slides/_rels/slide56.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sp>
        <p:nvSpPr>
          <p:cNvPr id="2" name="TextBox 4"/>
          <p:cNvSpPr txBox="1"/>
          <p:nvPr/>
        </p:nvSpPr>
        <p:spPr>
          <a:xfrm>
            <a:off x="335902" y="3450278"/>
            <a:ext cx="11541967" cy="175432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CA" sz="3600" dirty="0">
                <a:solidFill>
                  <a:srgbClr val="9A4E15"/>
                </a:solidFill>
                <a:latin typeface="Tw Cen MT Condensed Extra Bold" panose="020B0803020202020204" pitchFamily="34" charset="0"/>
              </a:rPr>
              <a:t>Developing Emotionally Self-Regulated and Kind Supporters</a:t>
            </a:r>
          </a:p>
          <a:p>
            <a:pPr algn="ctr"/>
            <a:endParaRPr lang="en-CA" sz="3600" i="1" dirty="0">
              <a:solidFill>
                <a:srgbClr val="9A4E15"/>
              </a:solidFill>
              <a:latin typeface="Tw Cen MT Condensed Extra Bold" panose="020B0803020202020204" pitchFamily="34" charset="0"/>
            </a:endParaRPr>
          </a:p>
          <a:p>
            <a:pPr algn="ctr"/>
            <a:r>
              <a:rPr lang="en-CA" sz="3600" b="1" dirty="0">
                <a:solidFill>
                  <a:srgbClr val="797805"/>
                </a:solidFill>
                <a:latin typeface="Tw Cen MT Condensed Extra Bold" pitchFamily="34" charset="0"/>
                <a:cs typeface="Times New Roman" panose="02020603050405020304" pitchFamily="18" charset="0"/>
              </a:rPr>
              <a:t>Claim Your Brain, Start Your Heart</a:t>
            </a: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60236" y="530780"/>
            <a:ext cx="4702629" cy="2530869"/>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78" y="5346621"/>
            <a:ext cx="1500872" cy="1116155"/>
          </a:xfrm>
          <a:prstGeom prst="rect">
            <a:avLst/>
          </a:prstGeom>
        </p:spPr>
      </p:pic>
      <p:sp>
        <p:nvSpPr>
          <p:cNvPr id="8" name="TextBox 7"/>
          <p:cNvSpPr txBox="1"/>
          <p:nvPr/>
        </p:nvSpPr>
        <p:spPr>
          <a:xfrm>
            <a:off x="3990975" y="5581650"/>
            <a:ext cx="4076700" cy="461665"/>
          </a:xfrm>
          <a:prstGeom prst="rect">
            <a:avLst/>
          </a:prstGeom>
          <a:noFill/>
        </p:spPr>
        <p:txBody>
          <a:bodyPr wrap="square" rtlCol="0">
            <a:spAutoFit/>
          </a:bodyPr>
          <a:lstStyle/>
          <a:p>
            <a:pPr algn="ctr"/>
            <a:r>
              <a:rPr lang="en-CA" sz="2400" b="1" dirty="0">
                <a:solidFill>
                  <a:srgbClr val="797805"/>
                </a:solidFill>
                <a:latin typeface="Tw Cen MT Condensed" pitchFamily="34" charset="0"/>
              </a:rPr>
              <a:t>Session II – Resource 1</a:t>
            </a:r>
          </a:p>
        </p:txBody>
      </p:sp>
    </p:spTree>
    <p:extLst>
      <p:ext uri="{BB962C8B-B14F-4D97-AF65-F5344CB8AC3E}">
        <p14:creationId xmlns:p14="http://schemas.microsoft.com/office/powerpoint/2010/main" val="11017483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b="1" i="1" dirty="0">
              <a:solidFill>
                <a:srgbClr val="9A4E15"/>
              </a:solidFill>
              <a:latin typeface="Aharoni" pitchFamily="2" charset="-79"/>
              <a:cs typeface="Aharoni" pitchFamily="2" charset="-79"/>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80" y="5146598"/>
            <a:ext cx="1500873" cy="1116155"/>
          </a:xfrm>
          <a:prstGeom prst="rect">
            <a:avLst/>
          </a:prstGeom>
        </p:spPr>
      </p:pic>
      <p:sp>
        <p:nvSpPr>
          <p:cNvPr id="7" name="Slide Number Placeholder 6"/>
          <p:cNvSpPr>
            <a:spLocks noGrp="1"/>
          </p:cNvSpPr>
          <p:nvPr>
            <p:ph type="sldNum" sz="quarter" idx="12"/>
          </p:nvPr>
        </p:nvSpPr>
        <p:spPr/>
        <p:txBody>
          <a:bodyPr/>
          <a:lstStyle/>
          <a:p>
            <a:fld id="{AFE74BE6-3F01-4C25-9B60-2EB5994FEE56}" type="slidenum">
              <a:rPr lang="en-CA" sz="2000" smtClean="0"/>
              <a:pPr/>
              <a:t>10</a:t>
            </a:fld>
            <a:endParaRPr lang="en-CA" sz="2000" dirty="0"/>
          </a:p>
        </p:txBody>
      </p:sp>
      <p:sp>
        <p:nvSpPr>
          <p:cNvPr id="8" name="Rectangle 7"/>
          <p:cNvSpPr/>
          <p:nvPr/>
        </p:nvSpPr>
        <p:spPr>
          <a:xfrm>
            <a:off x="1353209" y="1371600"/>
            <a:ext cx="9210676" cy="3416320"/>
          </a:xfrm>
          <a:prstGeom prst="rect">
            <a:avLst/>
          </a:prstGeom>
          <a:solidFill>
            <a:srgbClr val="C00000"/>
          </a:solidFill>
          <a:scene3d>
            <a:camera prst="orthographicFront"/>
            <a:lightRig rig="threePt" dir="t"/>
          </a:scene3d>
          <a:sp3d>
            <a:bevelT/>
          </a:sp3d>
        </p:spPr>
        <p:txBody>
          <a:bodyPr wrap="square" lIns="91440" tIns="45720" rIns="91440" bIns="45720">
            <a:spAutoFit/>
          </a:bodyPr>
          <a:lstStyle/>
          <a:p>
            <a:pPr algn="ctr"/>
            <a:endParaRPr lang="en-US" sz="3600" b="1" dirty="0">
              <a:solidFill>
                <a:srgbClr val="C00000"/>
              </a:solidFill>
            </a:endParaRPr>
          </a:p>
          <a:p>
            <a:pPr algn="ctr"/>
            <a:r>
              <a:rPr lang="en-US" sz="3600" b="1" dirty="0">
                <a:solidFill>
                  <a:schemeClr val="bg1"/>
                </a:solidFill>
              </a:rPr>
              <a:t>Why might the average good and caring supporter become emotionally hijacked into power struggles that can cause challenging </a:t>
            </a:r>
            <a:r>
              <a:rPr lang="en-US" sz="3600" b="1" dirty="0" err="1">
                <a:solidFill>
                  <a:schemeClr val="bg1"/>
                </a:solidFill>
              </a:rPr>
              <a:t>behaviours</a:t>
            </a:r>
            <a:r>
              <a:rPr lang="en-US" sz="3600" b="1" dirty="0">
                <a:solidFill>
                  <a:schemeClr val="bg1"/>
                </a:solidFill>
              </a:rPr>
              <a:t> in the person being supported?</a:t>
            </a:r>
          </a:p>
          <a:p>
            <a:pPr algn="ctr"/>
            <a:endParaRPr lang="en-CA" sz="3600" b="1" dirty="0">
              <a:solidFill>
                <a:schemeClr val="bg1"/>
              </a:solidFill>
            </a:endParaRPr>
          </a:p>
        </p:txBody>
      </p:sp>
    </p:spTree>
    <p:extLst>
      <p:ext uri="{BB962C8B-B14F-4D97-AF65-F5344CB8AC3E}">
        <p14:creationId xmlns:p14="http://schemas.microsoft.com/office/powerpoint/2010/main" val="42236435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b="1" i="1" dirty="0">
              <a:solidFill>
                <a:srgbClr val="9A4E15"/>
              </a:solidFill>
              <a:latin typeface="Aharoni" pitchFamily="2" charset="-79"/>
              <a:cs typeface="Aharoni" pitchFamily="2" charset="-79"/>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60280" y="5251373"/>
            <a:ext cx="1500873" cy="1116155"/>
          </a:xfrm>
          <a:prstGeom prst="rect">
            <a:avLst/>
          </a:prstGeom>
        </p:spPr>
      </p:pic>
      <p:sp>
        <p:nvSpPr>
          <p:cNvPr id="6" name="Rectangle 5"/>
          <p:cNvSpPr/>
          <p:nvPr/>
        </p:nvSpPr>
        <p:spPr>
          <a:xfrm>
            <a:off x="1571005" y="2333442"/>
            <a:ext cx="9210676" cy="1815882"/>
          </a:xfrm>
          <a:prstGeom prst="rect">
            <a:avLst/>
          </a:prstGeom>
          <a:solidFill>
            <a:srgbClr val="CDCC98"/>
          </a:solidFill>
          <a:scene3d>
            <a:camera prst="orthographicFront"/>
            <a:lightRig rig="threePt" dir="t"/>
          </a:scene3d>
          <a:sp3d>
            <a:bevelT/>
          </a:sp3d>
        </p:spPr>
        <p:txBody>
          <a:bodyPr wrap="square" lIns="91440" tIns="45720" rIns="91440" bIns="45720">
            <a:spAutoFit/>
          </a:bodyPr>
          <a:lstStyle/>
          <a:p>
            <a:pPr algn="ctr"/>
            <a:endParaRPr lang="en-US" sz="3600" b="1" dirty="0"/>
          </a:p>
          <a:p>
            <a:pPr algn="ctr"/>
            <a:r>
              <a:rPr lang="en-US" sz="4000" b="1" dirty="0"/>
              <a:t>The 4 Outs in Action</a:t>
            </a:r>
          </a:p>
          <a:p>
            <a:pPr algn="ctr"/>
            <a:endParaRPr lang="en-CA" sz="3600" b="1" dirty="0"/>
          </a:p>
        </p:txBody>
      </p:sp>
      <p:sp>
        <p:nvSpPr>
          <p:cNvPr id="7" name="TextBox 6"/>
          <p:cNvSpPr txBox="1"/>
          <p:nvPr/>
        </p:nvSpPr>
        <p:spPr>
          <a:xfrm>
            <a:off x="0" y="940696"/>
            <a:ext cx="12192000" cy="707886"/>
          </a:xfrm>
          <a:prstGeom prst="rect">
            <a:avLst/>
          </a:prstGeom>
          <a:noFill/>
        </p:spPr>
        <p:txBody>
          <a:bodyPr wrap="square" rtlCol="0">
            <a:spAutoFit/>
          </a:bodyPr>
          <a:lstStyle/>
          <a:p>
            <a:pPr algn="ctr"/>
            <a:r>
              <a:rPr lang="en-CA" sz="4000" b="1" i="1" dirty="0"/>
              <a:t>Diane and Me</a:t>
            </a:r>
            <a:endParaRPr lang="en-CA" sz="4000" i="1" dirty="0"/>
          </a:p>
        </p:txBody>
      </p:sp>
      <p:sp>
        <p:nvSpPr>
          <p:cNvPr id="8" name="Slide Number Placeholder 7"/>
          <p:cNvSpPr>
            <a:spLocks noGrp="1"/>
          </p:cNvSpPr>
          <p:nvPr>
            <p:ph type="sldNum" sz="quarter" idx="12"/>
          </p:nvPr>
        </p:nvSpPr>
        <p:spPr/>
        <p:txBody>
          <a:bodyPr/>
          <a:lstStyle/>
          <a:p>
            <a:fld id="{AFE74BE6-3F01-4C25-9B60-2EB5994FEE56}" type="slidenum">
              <a:rPr lang="en-CA" sz="2000" smtClean="0"/>
              <a:pPr/>
              <a:t>11</a:t>
            </a:fld>
            <a:endParaRPr lang="en-CA" sz="2000" dirty="0"/>
          </a:p>
        </p:txBody>
      </p:sp>
    </p:spTree>
    <p:extLst>
      <p:ext uri="{BB962C8B-B14F-4D97-AF65-F5344CB8AC3E}">
        <p14:creationId xmlns:p14="http://schemas.microsoft.com/office/powerpoint/2010/main" val="42236435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11, 2016</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78" y="5251371"/>
            <a:ext cx="1500872" cy="1116155"/>
          </a:xfrm>
          <a:prstGeom prst="rect">
            <a:avLst/>
          </a:prstGeom>
        </p:spPr>
      </p:pic>
      <p:sp>
        <p:nvSpPr>
          <p:cNvPr id="5" name="TextBox 4"/>
          <p:cNvSpPr txBox="1"/>
          <p:nvPr/>
        </p:nvSpPr>
        <p:spPr>
          <a:xfrm>
            <a:off x="2809876" y="1495348"/>
            <a:ext cx="6229349" cy="4401205"/>
          </a:xfrm>
          <a:prstGeom prst="rect">
            <a:avLst/>
          </a:prstGeom>
          <a:noFill/>
        </p:spPr>
        <p:txBody>
          <a:bodyPr wrap="square" rtlCol="0">
            <a:spAutoFit/>
          </a:bodyPr>
          <a:lstStyle/>
          <a:p>
            <a:pPr marL="285750" indent="-285750"/>
            <a:r>
              <a:rPr lang="en-CA" sz="4000" b="1" dirty="0">
                <a:latin typeface="Baskerville Old Face" pitchFamily="18" charset="0"/>
              </a:rPr>
              <a:t>Tune-out</a:t>
            </a:r>
            <a:r>
              <a:rPr lang="en-CA" sz="4000" dirty="0">
                <a:latin typeface="Baskerville Old Face" pitchFamily="18" charset="0"/>
              </a:rPr>
              <a:t> is typically how the</a:t>
            </a:r>
          </a:p>
          <a:p>
            <a:pPr marL="285750" indent="-285750"/>
            <a:endParaRPr lang="en-CA" sz="4000" dirty="0">
              <a:latin typeface="Baskerville Old Face" pitchFamily="18" charset="0"/>
            </a:endParaRPr>
          </a:p>
          <a:p>
            <a:pPr marL="285750" indent="-285750"/>
            <a:r>
              <a:rPr lang="en-CA" sz="4000" b="1" dirty="0">
                <a:latin typeface="Baskerville Old Face" pitchFamily="18" charset="0"/>
              </a:rPr>
              <a:t>Spaced-out</a:t>
            </a:r>
            <a:r>
              <a:rPr lang="en-CA" sz="4000" dirty="0">
                <a:latin typeface="Baskerville Old Face" pitchFamily="18" charset="0"/>
              </a:rPr>
              <a:t> Supporter</a:t>
            </a:r>
          </a:p>
          <a:p>
            <a:pPr marL="285750" indent="-285750"/>
            <a:endParaRPr lang="en-CA" sz="4000" dirty="0">
              <a:latin typeface="Baskerville Old Face" pitchFamily="18" charset="0"/>
            </a:endParaRPr>
          </a:p>
          <a:p>
            <a:pPr marL="285750" indent="-285750"/>
            <a:r>
              <a:rPr lang="en-CA" sz="4000" dirty="0">
                <a:latin typeface="Baskerville Old Face" pitchFamily="18" charset="0"/>
              </a:rPr>
              <a:t>Protects our self from</a:t>
            </a:r>
          </a:p>
          <a:p>
            <a:pPr marL="285750" indent="-285750"/>
            <a:endParaRPr lang="en-CA" sz="4000" dirty="0">
              <a:latin typeface="Baskerville Old Face" pitchFamily="18" charset="0"/>
            </a:endParaRPr>
          </a:p>
          <a:p>
            <a:pPr marL="285750" indent="-285750"/>
            <a:r>
              <a:rPr lang="en-CA" sz="4000" b="1" dirty="0">
                <a:latin typeface="Baskerville Old Face" pitchFamily="18" charset="0"/>
              </a:rPr>
              <a:t>Burn-out </a:t>
            </a:r>
            <a:r>
              <a:rPr lang="en-CA" sz="4000" dirty="0">
                <a:latin typeface="Baskerville Old Face" pitchFamily="18" charset="0"/>
              </a:rPr>
              <a:t>and </a:t>
            </a:r>
            <a:r>
              <a:rPr lang="en-CA" sz="4000" b="1" dirty="0">
                <a:latin typeface="Baskerville Old Face" pitchFamily="18" charset="0"/>
              </a:rPr>
              <a:t>Freak-out  </a:t>
            </a:r>
          </a:p>
        </p:txBody>
      </p:sp>
      <p:sp>
        <p:nvSpPr>
          <p:cNvPr id="6" name="Slide Number Placeholder 5"/>
          <p:cNvSpPr>
            <a:spLocks noGrp="1"/>
          </p:cNvSpPr>
          <p:nvPr>
            <p:ph type="sldNum" sz="quarter" idx="12"/>
          </p:nvPr>
        </p:nvSpPr>
        <p:spPr/>
        <p:txBody>
          <a:bodyPr/>
          <a:lstStyle/>
          <a:p>
            <a:fld id="{AFE74BE6-3F01-4C25-9B60-2EB5994FEE56}" type="slidenum">
              <a:rPr lang="en-CA" sz="2000" smtClean="0"/>
              <a:pPr/>
              <a:t>12</a:t>
            </a:fld>
            <a:endParaRPr lang="en-CA" sz="2000" dirty="0"/>
          </a:p>
        </p:txBody>
      </p:sp>
      <p:sp>
        <p:nvSpPr>
          <p:cNvPr id="8" name="TextBox 7"/>
          <p:cNvSpPr txBox="1"/>
          <p:nvPr/>
        </p:nvSpPr>
        <p:spPr>
          <a:xfrm>
            <a:off x="2638425" y="457200"/>
            <a:ext cx="5448299" cy="1046440"/>
          </a:xfrm>
          <a:prstGeom prst="rect">
            <a:avLst/>
          </a:prstGeom>
          <a:noFill/>
        </p:spPr>
        <p:txBody>
          <a:bodyPr wrap="square" rtlCol="0">
            <a:spAutoFit/>
          </a:bodyPr>
          <a:lstStyle/>
          <a:p>
            <a:pPr algn="ctr"/>
            <a:r>
              <a:rPr lang="en-CA" sz="4400" b="1" dirty="0">
                <a:solidFill>
                  <a:srgbClr val="9A4E15"/>
                </a:solidFill>
                <a:latin typeface="Arial Black" panose="020B0A04020102020204" pitchFamily="34" charset="0"/>
              </a:rPr>
              <a:t>The 4 Outs</a:t>
            </a:r>
          </a:p>
          <a:p>
            <a:pPr algn="ctr"/>
            <a:endParaRPr lang="en-CA" dirty="0"/>
          </a:p>
        </p:txBody>
      </p:sp>
    </p:spTree>
    <p:extLst>
      <p:ext uri="{BB962C8B-B14F-4D97-AF65-F5344CB8AC3E}">
        <p14:creationId xmlns:p14="http://schemas.microsoft.com/office/powerpoint/2010/main" val="13907828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78" y="5244149"/>
            <a:ext cx="1500872" cy="1116155"/>
          </a:xfrm>
          <a:prstGeom prst="rect">
            <a:avLst/>
          </a:prstGeom>
        </p:spPr>
      </p:pic>
      <p:sp>
        <p:nvSpPr>
          <p:cNvPr id="5" name="TextBox 4"/>
          <p:cNvSpPr txBox="1"/>
          <p:nvPr/>
        </p:nvSpPr>
        <p:spPr>
          <a:xfrm>
            <a:off x="1054359" y="578502"/>
            <a:ext cx="10251816" cy="1384995"/>
          </a:xfrm>
          <a:prstGeom prst="rect">
            <a:avLst/>
          </a:prstGeom>
          <a:noFill/>
        </p:spPr>
        <p:txBody>
          <a:bodyPr wrap="square" rtlCol="0">
            <a:spAutoFit/>
          </a:bodyPr>
          <a:lstStyle/>
          <a:p>
            <a:r>
              <a:rPr lang="en-CA" sz="2800" b="1" dirty="0">
                <a:solidFill>
                  <a:srgbClr val="9A4E15"/>
                </a:solidFill>
                <a:latin typeface="Arial Black" panose="020B0A04020102020204" pitchFamily="34" charset="0"/>
              </a:rPr>
              <a:t>Loss of Emotional Self-Regulation of Good and Caring Supporters Can Result in Some of the Following:</a:t>
            </a:r>
            <a:endParaRPr lang="en-CA" sz="3000" b="1" dirty="0">
              <a:solidFill>
                <a:srgbClr val="9A4E15"/>
              </a:solidFill>
              <a:latin typeface="Arial Black" panose="020B0A04020102020204" pitchFamily="34" charset="0"/>
            </a:endParaRPr>
          </a:p>
        </p:txBody>
      </p:sp>
      <p:sp>
        <p:nvSpPr>
          <p:cNvPr id="8" name="TextBox 7"/>
          <p:cNvSpPr txBox="1"/>
          <p:nvPr/>
        </p:nvSpPr>
        <p:spPr>
          <a:xfrm>
            <a:off x="985652" y="2161308"/>
            <a:ext cx="10189029" cy="3970318"/>
          </a:xfrm>
          <a:prstGeom prst="rect">
            <a:avLst/>
          </a:prstGeom>
          <a:noFill/>
        </p:spPr>
        <p:txBody>
          <a:bodyPr wrap="square" rtlCol="0">
            <a:spAutoFit/>
          </a:bodyPr>
          <a:lstStyle/>
          <a:p>
            <a:pPr marL="342900" indent="-342900">
              <a:buClr>
                <a:srgbClr val="9A4E15"/>
              </a:buClr>
              <a:buSzPct val="125000"/>
              <a:buFont typeface="Wingdings" pitchFamily="2" charset="2"/>
              <a:buChar char="Ø"/>
            </a:pPr>
            <a:r>
              <a:rPr lang="en-CA" sz="2800" dirty="0"/>
              <a:t>   being impatient and becoming emotionally hijacked into power  </a:t>
            </a:r>
          </a:p>
          <a:p>
            <a:pPr marL="342900" indent="-342900">
              <a:buClr>
                <a:srgbClr val="9A4E15"/>
              </a:buClr>
              <a:buSzPct val="125000"/>
            </a:pPr>
            <a:r>
              <a:rPr lang="en-CA" sz="2800" dirty="0"/>
              <a:t>       struggles (i.e. silent temper tantrums or anger);</a:t>
            </a:r>
            <a:br>
              <a:rPr lang="en-CA" sz="2800" dirty="0"/>
            </a:br>
            <a:endParaRPr lang="en-CA" sz="2800" dirty="0"/>
          </a:p>
          <a:p>
            <a:pPr marL="342900" indent="-342900">
              <a:buClr>
                <a:srgbClr val="9A4E15"/>
              </a:buClr>
              <a:buSzPct val="125000"/>
              <a:buFont typeface="Wingdings" pitchFamily="2" charset="2"/>
              <a:buChar char="Ø"/>
            </a:pPr>
            <a:r>
              <a:rPr lang="en-CA" sz="2800" dirty="0"/>
              <a:t>   being self righteous, judgmental, critical and unforgiving;  </a:t>
            </a:r>
          </a:p>
          <a:p>
            <a:pPr marL="342900" indent="-342900">
              <a:buClr>
                <a:srgbClr val="9A4E15"/>
              </a:buClr>
              <a:buSzPct val="125000"/>
              <a:buFont typeface="Wingdings" pitchFamily="2" charset="2"/>
              <a:buChar char="§"/>
            </a:pPr>
            <a:endParaRPr lang="en-CA" sz="2800" dirty="0"/>
          </a:p>
          <a:p>
            <a:pPr marL="342900" indent="-342900">
              <a:buClr>
                <a:srgbClr val="9A4E15"/>
              </a:buClr>
              <a:buSzPct val="125000"/>
              <a:buFont typeface="Wingdings" pitchFamily="2" charset="2"/>
              <a:buChar char="Ø"/>
            </a:pPr>
            <a:r>
              <a:rPr lang="en-CA" sz="2800" dirty="0"/>
              <a:t>   being generally indifferent to some supported persons’ suffering;</a:t>
            </a:r>
          </a:p>
          <a:p>
            <a:pPr marL="342900" indent="-342900">
              <a:buClr>
                <a:srgbClr val="9A4E15"/>
              </a:buClr>
              <a:buSzPct val="125000"/>
            </a:pPr>
            <a:endParaRPr lang="en-CA" sz="2800" dirty="0"/>
          </a:p>
          <a:p>
            <a:pPr marL="342900" indent="-342900">
              <a:buClr>
                <a:srgbClr val="9A4E15"/>
              </a:buClr>
              <a:buSzPct val="125000"/>
              <a:buFont typeface="Wingdings" pitchFamily="2" charset="2"/>
              <a:buChar char="Ø"/>
            </a:pPr>
            <a:r>
              <a:rPr lang="en-CA" sz="2800" dirty="0"/>
              <a:t>   being overtaken by 1 of the 4 outs – (Burn-out, Freak-out,                 </a:t>
            </a:r>
          </a:p>
          <a:p>
            <a:pPr marL="342900" indent="-342900">
              <a:buClr>
                <a:srgbClr val="9A4E15"/>
              </a:buClr>
              <a:buSzPct val="125000"/>
            </a:pPr>
            <a:r>
              <a:rPr lang="en-CA" sz="2800" dirty="0"/>
              <a:t>       Tune-out, Space-out);</a:t>
            </a:r>
            <a:endParaRPr lang="en-CA" sz="2000" dirty="0"/>
          </a:p>
        </p:txBody>
      </p:sp>
      <p:sp>
        <p:nvSpPr>
          <p:cNvPr id="7" name="Slide Number Placeholder 6"/>
          <p:cNvSpPr>
            <a:spLocks noGrp="1"/>
          </p:cNvSpPr>
          <p:nvPr>
            <p:ph type="sldNum" sz="quarter" idx="12"/>
          </p:nvPr>
        </p:nvSpPr>
        <p:spPr/>
        <p:txBody>
          <a:bodyPr/>
          <a:lstStyle/>
          <a:p>
            <a:fld id="{AFE74BE6-3F01-4C25-9B60-2EB5994FEE56}" type="slidenum">
              <a:rPr lang="en-CA" sz="2000" smtClean="0"/>
              <a:pPr/>
              <a:t>13</a:t>
            </a:fld>
            <a:endParaRPr lang="en-CA" sz="2000" dirty="0"/>
          </a:p>
        </p:txBody>
      </p:sp>
    </p:spTree>
    <p:extLst>
      <p:ext uri="{BB962C8B-B14F-4D97-AF65-F5344CB8AC3E}">
        <p14:creationId xmlns:p14="http://schemas.microsoft.com/office/powerpoint/2010/main" val="3596937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8">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8">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78" y="5232321"/>
            <a:ext cx="1500872" cy="1116155"/>
          </a:xfrm>
          <a:prstGeom prst="rect">
            <a:avLst/>
          </a:prstGeom>
        </p:spPr>
      </p:pic>
      <p:sp>
        <p:nvSpPr>
          <p:cNvPr id="6" name="TextBox 5"/>
          <p:cNvSpPr txBox="1"/>
          <p:nvPr/>
        </p:nvSpPr>
        <p:spPr>
          <a:xfrm>
            <a:off x="786037" y="2188160"/>
            <a:ext cx="10185012" cy="3970318"/>
          </a:xfrm>
          <a:prstGeom prst="rect">
            <a:avLst/>
          </a:prstGeom>
          <a:noFill/>
        </p:spPr>
        <p:txBody>
          <a:bodyPr wrap="square" rtlCol="0">
            <a:spAutoFit/>
          </a:bodyPr>
          <a:lstStyle/>
          <a:p>
            <a:pPr lvl="0">
              <a:buClr>
                <a:srgbClr val="9A4E15"/>
              </a:buClr>
              <a:buFont typeface="Wingdings" pitchFamily="2" charset="2"/>
              <a:buChar char="Ø"/>
            </a:pPr>
            <a:r>
              <a:rPr lang="en-US" sz="2800" dirty="0"/>
              <a:t>   the physical redirect/restraint that is executed mindlessly, </a:t>
            </a:r>
          </a:p>
          <a:p>
            <a:pPr lvl="0">
              <a:buClr>
                <a:srgbClr val="9A4E15"/>
              </a:buClr>
            </a:pPr>
            <a:r>
              <a:rPr lang="en-US" sz="2800" dirty="0"/>
              <a:t>      mechanically and without compassion;  </a:t>
            </a:r>
          </a:p>
          <a:p>
            <a:pPr lvl="0">
              <a:buClr>
                <a:srgbClr val="9A4E15"/>
              </a:buClr>
            </a:pPr>
            <a:endParaRPr lang="en-CA" sz="2800" dirty="0"/>
          </a:p>
          <a:p>
            <a:pPr lvl="0">
              <a:buClr>
                <a:srgbClr val="9A4E15"/>
              </a:buClr>
              <a:buFont typeface="Wingdings" pitchFamily="2" charset="2"/>
              <a:buChar char="Ø"/>
            </a:pPr>
            <a:r>
              <a:rPr lang="en-US" sz="2800" dirty="0"/>
              <a:t>   the closed, “whatever,” attitude that shows on the face of the </a:t>
            </a:r>
          </a:p>
          <a:p>
            <a:pPr lvl="0">
              <a:buClr>
                <a:srgbClr val="9A4E15"/>
              </a:buClr>
            </a:pPr>
            <a:r>
              <a:rPr lang="en-US" sz="2800" dirty="0"/>
              <a:t>       supporter as they hear the same story over and over again;</a:t>
            </a:r>
          </a:p>
          <a:p>
            <a:pPr lvl="0">
              <a:buClr>
                <a:srgbClr val="9A4E15"/>
              </a:buClr>
            </a:pPr>
            <a:endParaRPr lang="en-US" sz="2800" dirty="0"/>
          </a:p>
          <a:p>
            <a:pPr lvl="0">
              <a:buClr>
                <a:srgbClr val="9A4E15"/>
              </a:buClr>
              <a:buFont typeface="Wingdings" pitchFamily="2" charset="2"/>
              <a:buChar char="Ø"/>
            </a:pPr>
            <a:r>
              <a:rPr lang="en-US" sz="2800" dirty="0"/>
              <a:t>   the change and clean-up that is now hours overdue;</a:t>
            </a:r>
          </a:p>
          <a:p>
            <a:pPr lvl="0">
              <a:buClr>
                <a:srgbClr val="9A4E15"/>
              </a:buClr>
            </a:pPr>
            <a:endParaRPr lang="en-US" sz="2800" dirty="0"/>
          </a:p>
          <a:p>
            <a:pPr lvl="0">
              <a:buClr>
                <a:srgbClr val="9A4E15"/>
              </a:buClr>
              <a:buFont typeface="Wingdings" pitchFamily="2" charset="2"/>
              <a:buChar char="Ø"/>
            </a:pPr>
            <a:r>
              <a:rPr lang="en-US" sz="2800" dirty="0"/>
              <a:t>   the powerful enforcing of ‘unnecessary rules’. </a:t>
            </a:r>
          </a:p>
        </p:txBody>
      </p:sp>
      <p:sp>
        <p:nvSpPr>
          <p:cNvPr id="7" name="Slide Number Placeholder 6"/>
          <p:cNvSpPr>
            <a:spLocks noGrp="1"/>
          </p:cNvSpPr>
          <p:nvPr>
            <p:ph type="sldNum" sz="quarter" idx="12"/>
          </p:nvPr>
        </p:nvSpPr>
        <p:spPr/>
        <p:txBody>
          <a:bodyPr/>
          <a:lstStyle/>
          <a:p>
            <a:fld id="{AFE74BE6-3F01-4C25-9B60-2EB5994FEE56}" type="slidenum">
              <a:rPr lang="en-CA" sz="2000" smtClean="0"/>
              <a:pPr/>
              <a:t>14</a:t>
            </a:fld>
            <a:endParaRPr lang="en-CA" sz="2000" dirty="0"/>
          </a:p>
        </p:txBody>
      </p:sp>
      <p:sp>
        <p:nvSpPr>
          <p:cNvPr id="9" name="TextBox 8"/>
          <p:cNvSpPr txBox="1"/>
          <p:nvPr/>
        </p:nvSpPr>
        <p:spPr>
          <a:xfrm>
            <a:off x="1063884" y="483252"/>
            <a:ext cx="10251816" cy="1384995"/>
          </a:xfrm>
          <a:prstGeom prst="rect">
            <a:avLst/>
          </a:prstGeom>
          <a:noFill/>
        </p:spPr>
        <p:txBody>
          <a:bodyPr wrap="square" rtlCol="0">
            <a:spAutoFit/>
          </a:bodyPr>
          <a:lstStyle/>
          <a:p>
            <a:r>
              <a:rPr lang="en-CA" sz="2800" b="1" dirty="0">
                <a:solidFill>
                  <a:srgbClr val="9A4E15"/>
                </a:solidFill>
                <a:latin typeface="Arial Black" panose="020B0A04020102020204" pitchFamily="34" charset="0"/>
              </a:rPr>
              <a:t>Loss of Emotional Self-Regulation of Good and Caring Supporters Can Result in Some of the Following:  </a:t>
            </a:r>
            <a:r>
              <a:rPr lang="en-CA" sz="2000" b="1" dirty="0">
                <a:solidFill>
                  <a:srgbClr val="9A4E15"/>
                </a:solidFill>
                <a:latin typeface="Arial Black" panose="020B0A04020102020204" pitchFamily="34" charset="0"/>
              </a:rPr>
              <a:t>(cont’d)</a:t>
            </a:r>
          </a:p>
        </p:txBody>
      </p:sp>
    </p:spTree>
    <p:extLst>
      <p:ext uri="{BB962C8B-B14F-4D97-AF65-F5344CB8AC3E}">
        <p14:creationId xmlns:p14="http://schemas.microsoft.com/office/powerpoint/2010/main" val="1025508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78" y="5222796"/>
            <a:ext cx="1500872" cy="1116155"/>
          </a:xfrm>
          <a:prstGeom prst="rect">
            <a:avLst/>
          </a:prstGeom>
        </p:spPr>
      </p:pic>
      <p:sp>
        <p:nvSpPr>
          <p:cNvPr id="6" name="TextBox 5"/>
          <p:cNvSpPr txBox="1"/>
          <p:nvPr/>
        </p:nvSpPr>
        <p:spPr>
          <a:xfrm>
            <a:off x="1377538" y="695660"/>
            <a:ext cx="8823368" cy="5447645"/>
          </a:xfrm>
          <a:prstGeom prst="rect">
            <a:avLst/>
          </a:prstGeom>
          <a:solidFill>
            <a:srgbClr val="D5DAC4"/>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pPr marL="514350" indent="-514350"/>
            <a:r>
              <a:rPr lang="en-CA" sz="3600" dirty="0">
                <a:latin typeface="Arial Narrow" panose="020B0606020202030204" pitchFamily="34" charset="0"/>
              </a:rPr>
              <a:t>Could it be that these Supporters’ 4 Outs too often</a:t>
            </a:r>
          </a:p>
          <a:p>
            <a:pPr marL="514350" indent="-514350"/>
            <a:r>
              <a:rPr lang="en-CA" sz="3600" dirty="0">
                <a:latin typeface="Arial Narrow" panose="020B0606020202030204" pitchFamily="34" charset="0"/>
              </a:rPr>
              <a:t>drive Emotionally and Biologically Vulnerable </a:t>
            </a:r>
          </a:p>
          <a:p>
            <a:pPr marL="514350" indent="-514350"/>
            <a:r>
              <a:rPr lang="en-CA" sz="3600" dirty="0">
                <a:latin typeface="Arial Narrow" panose="020B0606020202030204" pitchFamily="34" charset="0"/>
              </a:rPr>
              <a:t>People into: </a:t>
            </a:r>
          </a:p>
          <a:p>
            <a:pPr marL="1885950" lvl="3" indent="-514350">
              <a:lnSpc>
                <a:spcPct val="150000"/>
              </a:lnSpc>
              <a:buFont typeface="Wingdings" pitchFamily="2" charset="2"/>
              <a:buChar char="Ø"/>
            </a:pPr>
            <a:r>
              <a:rPr lang="en-CA" sz="3200" dirty="0">
                <a:latin typeface="Arial Narrow" panose="020B0606020202030204" pitchFamily="34" charset="0"/>
              </a:rPr>
              <a:t>elevated levels of anxiety;</a:t>
            </a:r>
          </a:p>
          <a:p>
            <a:pPr marL="1885950" lvl="3" indent="-514350">
              <a:lnSpc>
                <a:spcPct val="150000"/>
              </a:lnSpc>
              <a:buFont typeface="Wingdings" pitchFamily="2" charset="2"/>
              <a:buChar char="Ø"/>
            </a:pPr>
            <a:r>
              <a:rPr lang="en-CA" sz="3200" dirty="0">
                <a:latin typeface="Arial Narrow" panose="020B0606020202030204" pitchFamily="34" charset="0"/>
              </a:rPr>
              <a:t>anxious repetitive behaviour;</a:t>
            </a:r>
          </a:p>
          <a:p>
            <a:pPr marL="1885950" lvl="3" indent="-514350">
              <a:lnSpc>
                <a:spcPct val="150000"/>
              </a:lnSpc>
              <a:buFont typeface="Wingdings" pitchFamily="2" charset="2"/>
              <a:buChar char="Ø"/>
            </a:pPr>
            <a:r>
              <a:rPr lang="en-CA" sz="3200" dirty="0">
                <a:latin typeface="Arial Narrow" panose="020B0606020202030204" pitchFamily="34" charset="0"/>
              </a:rPr>
              <a:t>self injurious behaviour;</a:t>
            </a:r>
          </a:p>
          <a:p>
            <a:pPr marL="1885950" lvl="3" indent="-514350">
              <a:lnSpc>
                <a:spcPct val="150000"/>
              </a:lnSpc>
              <a:buFont typeface="Wingdings" pitchFamily="2" charset="2"/>
              <a:buChar char="Ø"/>
            </a:pPr>
            <a:r>
              <a:rPr lang="en-CA" sz="3200" dirty="0">
                <a:latin typeface="Arial Narrow" panose="020B0606020202030204" pitchFamily="34" charset="0"/>
              </a:rPr>
              <a:t>aggression towards peers and supporters;</a:t>
            </a:r>
          </a:p>
          <a:p>
            <a:pPr marL="1885950" lvl="3" indent="-514350">
              <a:lnSpc>
                <a:spcPct val="150000"/>
              </a:lnSpc>
              <a:buFont typeface="Wingdings" pitchFamily="2" charset="2"/>
              <a:buChar char="Ø"/>
            </a:pPr>
            <a:r>
              <a:rPr lang="en-CA" sz="3200" dirty="0">
                <a:latin typeface="Arial Narrow" panose="020B0606020202030204" pitchFamily="34" charset="0"/>
              </a:rPr>
              <a:t>property destruction.</a:t>
            </a:r>
          </a:p>
        </p:txBody>
      </p:sp>
      <p:sp>
        <p:nvSpPr>
          <p:cNvPr id="8" name="Slide Number Placeholder 7"/>
          <p:cNvSpPr>
            <a:spLocks noGrp="1"/>
          </p:cNvSpPr>
          <p:nvPr>
            <p:ph type="sldNum" sz="quarter" idx="12"/>
          </p:nvPr>
        </p:nvSpPr>
        <p:spPr/>
        <p:txBody>
          <a:bodyPr/>
          <a:lstStyle/>
          <a:p>
            <a:fld id="{AFE74BE6-3F01-4C25-9B60-2EB5994FEE56}" type="slidenum">
              <a:rPr lang="en-CA" sz="2000" smtClean="0"/>
              <a:pPr/>
              <a:t>15</a:t>
            </a:fld>
            <a:endParaRPr lang="en-CA" sz="2000" dirty="0"/>
          </a:p>
        </p:txBody>
      </p:sp>
    </p:spTree>
    <p:extLst>
      <p:ext uri="{BB962C8B-B14F-4D97-AF65-F5344CB8AC3E}">
        <p14:creationId xmlns:p14="http://schemas.microsoft.com/office/powerpoint/2010/main" val="5964265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dirty="0"/>
              <a:t>, </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78" y="5251371"/>
            <a:ext cx="1500872" cy="1116155"/>
          </a:xfrm>
          <a:prstGeom prst="rect">
            <a:avLst/>
          </a:prstGeom>
        </p:spPr>
      </p:pic>
      <p:sp>
        <p:nvSpPr>
          <p:cNvPr id="7" name="Slide Number Placeholder 6"/>
          <p:cNvSpPr>
            <a:spLocks noGrp="1"/>
          </p:cNvSpPr>
          <p:nvPr>
            <p:ph type="sldNum" sz="quarter" idx="12"/>
          </p:nvPr>
        </p:nvSpPr>
        <p:spPr/>
        <p:txBody>
          <a:bodyPr/>
          <a:lstStyle/>
          <a:p>
            <a:fld id="{AFE74BE6-3F01-4C25-9B60-2EB5994FEE56}" type="slidenum">
              <a:rPr lang="en-CA" sz="2000" smtClean="0"/>
              <a:pPr/>
              <a:t>16</a:t>
            </a:fld>
            <a:endParaRPr lang="en-CA" sz="2000" dirty="0"/>
          </a:p>
        </p:txBody>
      </p:sp>
      <p:sp>
        <p:nvSpPr>
          <p:cNvPr id="9" name="TextBox 8"/>
          <p:cNvSpPr txBox="1"/>
          <p:nvPr/>
        </p:nvSpPr>
        <p:spPr>
          <a:xfrm>
            <a:off x="0" y="503967"/>
            <a:ext cx="12192000" cy="646331"/>
          </a:xfrm>
          <a:prstGeom prst="rect">
            <a:avLst/>
          </a:prstGeom>
          <a:noFill/>
        </p:spPr>
        <p:txBody>
          <a:bodyPr wrap="square" rtlCol="0">
            <a:spAutoFit/>
          </a:bodyPr>
          <a:lstStyle/>
          <a:p>
            <a:r>
              <a:rPr lang="en-CA" sz="3600" b="1" dirty="0">
                <a:solidFill>
                  <a:srgbClr val="9A4E15"/>
                </a:solidFill>
                <a:latin typeface="Arial Black" pitchFamily="34" charset="0"/>
              </a:rPr>
              <a:t>	</a:t>
            </a:r>
            <a:r>
              <a:rPr lang="en-CA" sz="3200" b="1" dirty="0">
                <a:solidFill>
                  <a:srgbClr val="9A4E15"/>
                </a:solidFill>
                <a:latin typeface="Arial Black" pitchFamily="34" charset="0"/>
              </a:rPr>
              <a:t>Definitions to Better Understand the ‘Set-up’</a:t>
            </a:r>
          </a:p>
        </p:txBody>
      </p:sp>
      <p:sp>
        <p:nvSpPr>
          <p:cNvPr id="10" name="TextBox 9"/>
          <p:cNvSpPr txBox="1"/>
          <p:nvPr/>
        </p:nvSpPr>
        <p:spPr>
          <a:xfrm>
            <a:off x="666751" y="1327198"/>
            <a:ext cx="10391774" cy="5262979"/>
          </a:xfrm>
          <a:prstGeom prst="rect">
            <a:avLst/>
          </a:prstGeom>
          <a:noFill/>
        </p:spPr>
        <p:txBody>
          <a:bodyPr wrap="square" rtlCol="0">
            <a:spAutoFit/>
          </a:bodyPr>
          <a:lstStyle/>
          <a:p>
            <a:r>
              <a:rPr lang="en-CA" sz="2400" dirty="0"/>
              <a:t>Over each 24 hour period, we can be experiencing consciousness on a 1-10 continuum.</a:t>
            </a:r>
          </a:p>
          <a:p>
            <a:r>
              <a:rPr lang="en-CA" sz="2400" b="1" dirty="0">
                <a:solidFill>
                  <a:srgbClr val="9A4E15"/>
                </a:solidFill>
              </a:rPr>
              <a:t>Unconscious:  (1)</a:t>
            </a:r>
          </a:p>
          <a:p>
            <a:pPr lvl="1">
              <a:buFont typeface="Arial" pitchFamily="34" charset="0"/>
              <a:buChar char="•"/>
            </a:pPr>
            <a:r>
              <a:rPr lang="en-CA" sz="2400" dirty="0"/>
              <a:t>  	like when we are asleep in our bed.</a:t>
            </a:r>
          </a:p>
          <a:p>
            <a:r>
              <a:rPr lang="en-CA" sz="2400" b="1" dirty="0">
                <a:solidFill>
                  <a:srgbClr val="9A4E15"/>
                </a:solidFill>
              </a:rPr>
              <a:t>Semiconscious:  (autopilot)  (5)	</a:t>
            </a:r>
          </a:p>
          <a:p>
            <a:pPr lvl="1">
              <a:buFont typeface="Arial" pitchFamily="34" charset="0"/>
              <a:buChar char="•"/>
            </a:pPr>
            <a:r>
              <a:rPr lang="en-CA" sz="2400" dirty="0"/>
              <a:t>  	like how we typically drive our car, relate to people and do most ‘doings’.</a:t>
            </a:r>
          </a:p>
          <a:p>
            <a:r>
              <a:rPr lang="en-CA" sz="2400" b="1" dirty="0">
                <a:solidFill>
                  <a:srgbClr val="9A4E15"/>
                </a:solidFill>
              </a:rPr>
              <a:t>Fully Conscious:  (self aware)  (10)</a:t>
            </a:r>
          </a:p>
          <a:p>
            <a:pPr lvl="1">
              <a:buFont typeface="Arial" pitchFamily="34" charset="0"/>
              <a:buChar char="•"/>
            </a:pPr>
            <a:r>
              <a:rPr lang="en-CA" sz="2400" dirty="0"/>
              <a:t>  	like when we are paying attention – noticing </a:t>
            </a:r>
            <a:r>
              <a:rPr lang="en-CA" sz="2400" b="1" dirty="0"/>
              <a:t>what</a:t>
            </a:r>
            <a:r>
              <a:rPr lang="en-CA" sz="2400" dirty="0"/>
              <a:t> we are doing e.g. how 	we drive when a police car is following us;</a:t>
            </a:r>
          </a:p>
          <a:p>
            <a:pPr lvl="1">
              <a:buFont typeface="Arial" pitchFamily="34" charset="0"/>
              <a:buChar char="•"/>
            </a:pPr>
            <a:r>
              <a:rPr lang="en-CA" sz="2400" dirty="0"/>
              <a:t>  	knowing </a:t>
            </a:r>
            <a:r>
              <a:rPr lang="en-CA" sz="2400" b="1" dirty="0"/>
              <a:t>that </a:t>
            </a:r>
            <a:r>
              <a:rPr lang="en-CA" sz="2400" dirty="0"/>
              <a:t>we are doing it and</a:t>
            </a:r>
          </a:p>
          <a:p>
            <a:pPr lvl="1">
              <a:buFont typeface="Arial" pitchFamily="34" charset="0"/>
              <a:buChar char="•"/>
            </a:pPr>
            <a:r>
              <a:rPr lang="en-CA" sz="2400" dirty="0"/>
              <a:t>  	knowing </a:t>
            </a:r>
            <a:r>
              <a:rPr lang="en-CA" sz="2400" b="1" dirty="0"/>
              <a:t>how</a:t>
            </a:r>
            <a:r>
              <a:rPr lang="en-CA" sz="2400" dirty="0"/>
              <a:t> our </a:t>
            </a:r>
            <a:r>
              <a:rPr lang="en-CA" sz="2400" b="1" dirty="0"/>
              <a:t>body’s sensations, feelings and thoughts</a:t>
            </a:r>
            <a:r>
              <a:rPr lang="en-CA" sz="2400" dirty="0"/>
              <a:t> are 	    </a:t>
            </a:r>
          </a:p>
          <a:p>
            <a:pPr lvl="1"/>
            <a:r>
              <a:rPr lang="en-CA" sz="2400" dirty="0"/>
              <a:t>       reacting to what is happening.</a:t>
            </a:r>
          </a:p>
          <a:p>
            <a:r>
              <a:rPr lang="en-CA" sz="2400" b="1" dirty="0">
                <a:solidFill>
                  <a:srgbClr val="9A4E15"/>
                </a:solidFill>
              </a:rPr>
              <a:t>Subconscious:</a:t>
            </a:r>
          </a:p>
          <a:p>
            <a:pPr lvl="1">
              <a:buFont typeface="Arial" pitchFamily="34" charset="0"/>
              <a:buChar char="•"/>
            </a:pPr>
            <a:r>
              <a:rPr lang="en-CA" sz="2400" dirty="0"/>
              <a:t>  	our data bank of ‘files’ that we inherit and develop. </a:t>
            </a:r>
            <a:endParaRPr lang="en-CA" sz="3600" dirty="0"/>
          </a:p>
        </p:txBody>
      </p:sp>
    </p:spTree>
    <p:extLst>
      <p:ext uri="{BB962C8B-B14F-4D97-AF65-F5344CB8AC3E}">
        <p14:creationId xmlns:p14="http://schemas.microsoft.com/office/powerpoint/2010/main" val="1390782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0">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0">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0">
                                            <p:txEl>
                                              <p:pRg st="8" end="8"/>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0">
                                            <p:txEl>
                                              <p:pRg st="9" end="9"/>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
                                            <p:txEl>
                                              <p:pRg st="10" end="10"/>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0">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79328" y="5263199"/>
            <a:ext cx="1500872" cy="1116155"/>
          </a:xfrm>
          <a:prstGeom prst="rect">
            <a:avLst/>
          </a:prstGeom>
        </p:spPr>
      </p:pic>
      <p:sp>
        <p:nvSpPr>
          <p:cNvPr id="7" name="TextBox 6"/>
          <p:cNvSpPr txBox="1"/>
          <p:nvPr/>
        </p:nvSpPr>
        <p:spPr>
          <a:xfrm>
            <a:off x="1023875" y="2045399"/>
            <a:ext cx="9825100" cy="4524315"/>
          </a:xfrm>
          <a:prstGeom prst="rect">
            <a:avLst/>
          </a:prstGeom>
          <a:noFill/>
        </p:spPr>
        <p:txBody>
          <a:bodyPr wrap="square" rtlCol="0">
            <a:spAutoFit/>
          </a:bodyPr>
          <a:lstStyle/>
          <a:p>
            <a:pPr marL="628650" indent="-628650">
              <a:buClr>
                <a:srgbClr val="9A4E15"/>
              </a:buClr>
              <a:buSzPct val="125000"/>
              <a:buFont typeface="Wingdings" pitchFamily="2" charset="2"/>
              <a:buChar char="Ø"/>
            </a:pPr>
            <a:endParaRPr lang="en-CA" sz="2800" b="1" dirty="0"/>
          </a:p>
          <a:p>
            <a:pPr marL="628650" indent="-628650">
              <a:buClr>
                <a:srgbClr val="9A4E15"/>
              </a:buClr>
              <a:buSzPct val="125000"/>
              <a:buFont typeface="Wingdings" pitchFamily="2" charset="2"/>
              <a:buChar char="Ø"/>
            </a:pPr>
            <a:r>
              <a:rPr lang="en-CA" sz="2800" b="1" dirty="0"/>
              <a:t>To survive in the early, dangerous Paleo jungles</a:t>
            </a:r>
            <a:r>
              <a:rPr lang="en-CA" sz="2800" dirty="0"/>
              <a:t>, we  needed Quick and Simple Reactions to solve life threatening problems.</a:t>
            </a:r>
          </a:p>
          <a:p>
            <a:pPr marL="628650" indent="-628650">
              <a:buClr>
                <a:srgbClr val="9A4E15"/>
              </a:buClr>
              <a:buSzPct val="125000"/>
            </a:pPr>
            <a:r>
              <a:rPr lang="en-CA" sz="2800" dirty="0"/>
              <a:t> </a:t>
            </a:r>
          </a:p>
          <a:p>
            <a:pPr marL="342900" indent="-342900">
              <a:buClr>
                <a:srgbClr val="9A4E15"/>
              </a:buClr>
              <a:buSzPct val="125000"/>
            </a:pPr>
            <a:r>
              <a:rPr lang="en-CA" sz="2800" dirty="0"/>
              <a:t>				“</a:t>
            </a:r>
            <a:r>
              <a:rPr lang="en-CA" sz="2800" i="1" dirty="0"/>
              <a:t>Our Brain hasn’t changed much </a:t>
            </a:r>
          </a:p>
          <a:p>
            <a:pPr marL="342900" indent="-342900">
              <a:buClr>
                <a:srgbClr val="9A4E15"/>
              </a:buClr>
              <a:buSzPct val="125000"/>
            </a:pPr>
            <a:r>
              <a:rPr lang="en-CA" sz="2800" i="1" dirty="0"/>
              <a:t>		  	  	over the last 50,000 years.”</a:t>
            </a:r>
          </a:p>
          <a:p>
            <a:pPr marL="342900" indent="-342900">
              <a:buClr>
                <a:srgbClr val="9A4E15"/>
              </a:buClr>
              <a:buSzPct val="125000"/>
            </a:pPr>
            <a:endParaRPr lang="en-CA" sz="3200" i="1" dirty="0"/>
          </a:p>
          <a:p>
            <a:pPr marL="4000500" lvl="8" indent="-342900">
              <a:buClr>
                <a:srgbClr val="9A4E15"/>
              </a:buClr>
              <a:buSzPct val="125000"/>
            </a:pPr>
            <a:r>
              <a:rPr lang="en-CA" sz="2000" dirty="0"/>
              <a:t>			</a:t>
            </a:r>
            <a:r>
              <a:rPr lang="en-CA" dirty="0"/>
              <a:t>Dr. John </a:t>
            </a:r>
            <a:r>
              <a:rPr lang="en-CA" dirty="0" err="1"/>
              <a:t>Ratey</a:t>
            </a:r>
            <a:endParaRPr lang="en-CA" dirty="0"/>
          </a:p>
          <a:p>
            <a:pPr marL="4000500" lvl="8" indent="-342900">
              <a:buClr>
                <a:srgbClr val="9A4E15"/>
              </a:buClr>
              <a:buSzPct val="125000"/>
            </a:pPr>
            <a:r>
              <a:rPr lang="en-CA" dirty="0"/>
              <a:t>			Associate Professor of Psychiatry </a:t>
            </a:r>
          </a:p>
          <a:p>
            <a:pPr marL="4000500" lvl="8" indent="-342900">
              <a:buClr>
                <a:srgbClr val="9A4E15"/>
              </a:buClr>
              <a:buSzPct val="125000"/>
            </a:pPr>
            <a:r>
              <a:rPr lang="en-CA" dirty="0"/>
              <a:t>			Harvard Medical School</a:t>
            </a:r>
          </a:p>
          <a:p>
            <a:pPr marL="342900" indent="-342900">
              <a:buClr>
                <a:srgbClr val="9A4E15"/>
              </a:buClr>
              <a:buSzPct val="125000"/>
            </a:pPr>
            <a:r>
              <a:rPr lang="en-CA" sz="3200" dirty="0"/>
              <a:t>  </a:t>
            </a:r>
          </a:p>
        </p:txBody>
      </p:sp>
      <p:sp>
        <p:nvSpPr>
          <p:cNvPr id="8" name="Slide Number Placeholder 7"/>
          <p:cNvSpPr>
            <a:spLocks noGrp="1"/>
          </p:cNvSpPr>
          <p:nvPr>
            <p:ph type="sldNum" sz="quarter" idx="12"/>
          </p:nvPr>
        </p:nvSpPr>
        <p:spPr/>
        <p:txBody>
          <a:bodyPr/>
          <a:lstStyle/>
          <a:p>
            <a:fld id="{AFE74BE6-3F01-4C25-9B60-2EB5994FEE56}" type="slidenum">
              <a:rPr lang="en-CA" sz="2000" smtClean="0"/>
              <a:pPr/>
              <a:t>17</a:t>
            </a:fld>
            <a:endParaRPr lang="en-CA" sz="2000" dirty="0"/>
          </a:p>
        </p:txBody>
      </p:sp>
      <p:sp>
        <p:nvSpPr>
          <p:cNvPr id="9" name="TextBox 8"/>
          <p:cNvSpPr txBox="1"/>
          <p:nvPr/>
        </p:nvSpPr>
        <p:spPr>
          <a:xfrm>
            <a:off x="907030" y="368457"/>
            <a:ext cx="10086392" cy="1508105"/>
          </a:xfrm>
          <a:prstGeom prst="rect">
            <a:avLst/>
          </a:prstGeom>
          <a:noFill/>
        </p:spPr>
        <p:txBody>
          <a:bodyPr wrap="square" rtlCol="0">
            <a:spAutoFit/>
          </a:bodyPr>
          <a:lstStyle/>
          <a:p>
            <a:pPr algn="ctr"/>
            <a:r>
              <a:rPr lang="en-CA" sz="3600" b="1" dirty="0">
                <a:solidFill>
                  <a:srgbClr val="9A4E15"/>
                </a:solidFill>
                <a:latin typeface="Arial Black" panose="020B0A04020102020204" pitchFamily="34" charset="0"/>
              </a:rPr>
              <a:t>Life’s Set-up</a:t>
            </a:r>
          </a:p>
          <a:p>
            <a:pPr algn="ctr"/>
            <a:r>
              <a:rPr lang="en-CA" sz="2800" b="1" dirty="0">
                <a:solidFill>
                  <a:srgbClr val="9A4E15"/>
                </a:solidFill>
                <a:latin typeface="Arial Black" panose="020B0A04020102020204" pitchFamily="34" charset="0"/>
              </a:rPr>
              <a:t>Understanding The Main Sources of </a:t>
            </a:r>
            <a:br>
              <a:rPr lang="en-CA" sz="2800" b="1" dirty="0">
                <a:solidFill>
                  <a:srgbClr val="9A4E15"/>
                </a:solidFill>
                <a:latin typeface="Arial Black" panose="020B0A04020102020204" pitchFamily="34" charset="0"/>
              </a:rPr>
            </a:br>
            <a:r>
              <a:rPr lang="en-CA" sz="2800" b="1" dirty="0">
                <a:solidFill>
                  <a:srgbClr val="9A4E15"/>
                </a:solidFill>
                <a:latin typeface="Arial Black" panose="020B0A04020102020204" pitchFamily="34" charset="0"/>
              </a:rPr>
              <a:t>Our Loss of Emotional Self-Regulation</a:t>
            </a:r>
          </a:p>
        </p:txBody>
      </p:sp>
    </p:spTree>
    <p:extLst>
      <p:ext uri="{BB962C8B-B14F-4D97-AF65-F5344CB8AC3E}">
        <p14:creationId xmlns:p14="http://schemas.microsoft.com/office/powerpoint/2010/main" val="3596937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7">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79328" y="5263199"/>
            <a:ext cx="1500872" cy="1116155"/>
          </a:xfrm>
          <a:prstGeom prst="rect">
            <a:avLst/>
          </a:prstGeom>
        </p:spPr>
      </p:pic>
      <p:sp>
        <p:nvSpPr>
          <p:cNvPr id="7" name="TextBox 6"/>
          <p:cNvSpPr txBox="1"/>
          <p:nvPr/>
        </p:nvSpPr>
        <p:spPr>
          <a:xfrm>
            <a:off x="909574" y="2588324"/>
            <a:ext cx="10189029" cy="1877437"/>
          </a:xfrm>
          <a:prstGeom prst="rect">
            <a:avLst/>
          </a:prstGeom>
          <a:noFill/>
        </p:spPr>
        <p:txBody>
          <a:bodyPr wrap="square" rtlCol="0">
            <a:spAutoFit/>
          </a:bodyPr>
          <a:lstStyle/>
          <a:p>
            <a:pPr marL="628650" indent="-628650">
              <a:buClr>
                <a:srgbClr val="9A4E15"/>
              </a:buClr>
              <a:buSzPct val="125000"/>
              <a:buFont typeface="Wingdings" pitchFamily="2" charset="2"/>
              <a:buChar char="Ø"/>
            </a:pPr>
            <a:r>
              <a:rPr lang="en-CA" sz="2800" b="1" dirty="0"/>
              <a:t>The Brain therefore inherited and develops ‘Files’/a data bank </a:t>
            </a:r>
            <a:r>
              <a:rPr lang="en-CA" sz="2800" dirty="0"/>
              <a:t>from which to semiconsciously </a:t>
            </a:r>
            <a:r>
              <a:rPr lang="en-CA" sz="2800" u="sng" dirty="0"/>
              <a:t>speed-dial</a:t>
            </a:r>
            <a:r>
              <a:rPr lang="en-CA" sz="2800" dirty="0"/>
              <a:t> reactions to manage our world and keep us (mainly our ego) safe.  </a:t>
            </a:r>
            <a:r>
              <a:rPr lang="en-CA" sz="2800" i="1" dirty="0"/>
              <a:t> </a:t>
            </a:r>
            <a:endParaRPr lang="en-CA" sz="2800" dirty="0"/>
          </a:p>
          <a:p>
            <a:pPr marL="361950" indent="-361950">
              <a:buClr>
                <a:srgbClr val="9A4E15"/>
              </a:buClr>
              <a:buSzPct val="125000"/>
            </a:pPr>
            <a:r>
              <a:rPr lang="en-CA" sz="3200" dirty="0"/>
              <a:t>        </a:t>
            </a:r>
          </a:p>
        </p:txBody>
      </p:sp>
      <p:sp>
        <p:nvSpPr>
          <p:cNvPr id="8" name="Slide Number Placeholder 7"/>
          <p:cNvSpPr>
            <a:spLocks noGrp="1"/>
          </p:cNvSpPr>
          <p:nvPr>
            <p:ph type="sldNum" sz="quarter" idx="12"/>
          </p:nvPr>
        </p:nvSpPr>
        <p:spPr/>
        <p:txBody>
          <a:bodyPr/>
          <a:lstStyle/>
          <a:p>
            <a:fld id="{AFE74BE6-3F01-4C25-9B60-2EB5994FEE56}" type="slidenum">
              <a:rPr lang="en-CA" sz="2000" smtClean="0"/>
              <a:pPr/>
              <a:t>18</a:t>
            </a:fld>
            <a:endParaRPr lang="en-CA" sz="2000" dirty="0"/>
          </a:p>
        </p:txBody>
      </p:sp>
      <p:sp>
        <p:nvSpPr>
          <p:cNvPr id="9" name="TextBox 8"/>
          <p:cNvSpPr txBox="1"/>
          <p:nvPr/>
        </p:nvSpPr>
        <p:spPr>
          <a:xfrm>
            <a:off x="907030" y="501807"/>
            <a:ext cx="10086392" cy="1508105"/>
          </a:xfrm>
          <a:prstGeom prst="rect">
            <a:avLst/>
          </a:prstGeom>
          <a:noFill/>
        </p:spPr>
        <p:txBody>
          <a:bodyPr wrap="square" rtlCol="0">
            <a:spAutoFit/>
          </a:bodyPr>
          <a:lstStyle/>
          <a:p>
            <a:pPr algn="ctr"/>
            <a:r>
              <a:rPr lang="en-CA" sz="3600" b="1" dirty="0">
                <a:solidFill>
                  <a:srgbClr val="9A4E15"/>
                </a:solidFill>
                <a:latin typeface="Arial Black" panose="020B0A04020102020204" pitchFamily="34" charset="0"/>
              </a:rPr>
              <a:t>Life’s Set-up</a:t>
            </a:r>
          </a:p>
          <a:p>
            <a:pPr algn="ctr"/>
            <a:r>
              <a:rPr lang="en-CA" sz="2800" b="1" dirty="0">
                <a:solidFill>
                  <a:srgbClr val="9A4E15"/>
                </a:solidFill>
                <a:latin typeface="Arial Black" panose="020B0A04020102020204" pitchFamily="34" charset="0"/>
              </a:rPr>
              <a:t>Understanding The Main Sources of </a:t>
            </a:r>
            <a:br>
              <a:rPr lang="en-CA" sz="2800" b="1" dirty="0">
                <a:solidFill>
                  <a:srgbClr val="9A4E15"/>
                </a:solidFill>
                <a:latin typeface="Arial Black" panose="020B0A04020102020204" pitchFamily="34" charset="0"/>
              </a:rPr>
            </a:br>
            <a:r>
              <a:rPr lang="en-CA" sz="2800" b="1" dirty="0">
                <a:solidFill>
                  <a:srgbClr val="9A4E15"/>
                </a:solidFill>
                <a:latin typeface="Arial Black" panose="020B0A04020102020204" pitchFamily="34" charset="0"/>
              </a:rPr>
              <a:t>Our Loss of Emotional Self-Regulation </a:t>
            </a:r>
            <a:r>
              <a:rPr lang="en-CA" sz="2400" b="1" dirty="0">
                <a:solidFill>
                  <a:srgbClr val="9A4E15"/>
                </a:solidFill>
                <a:latin typeface="Arial Black" panose="020B0A04020102020204" pitchFamily="34" charset="0"/>
              </a:rPr>
              <a:t>(cont’d)</a:t>
            </a:r>
          </a:p>
        </p:txBody>
      </p:sp>
    </p:spTree>
    <p:extLst>
      <p:ext uri="{BB962C8B-B14F-4D97-AF65-F5344CB8AC3E}">
        <p14:creationId xmlns:p14="http://schemas.microsoft.com/office/powerpoint/2010/main" val="3596937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78" y="5203746"/>
            <a:ext cx="1500872" cy="1116155"/>
          </a:xfrm>
          <a:prstGeom prst="rect">
            <a:avLst/>
          </a:prstGeom>
        </p:spPr>
      </p:pic>
      <p:sp>
        <p:nvSpPr>
          <p:cNvPr id="5" name="Rectangle 4"/>
          <p:cNvSpPr/>
          <p:nvPr/>
        </p:nvSpPr>
        <p:spPr>
          <a:xfrm>
            <a:off x="1036094" y="409575"/>
            <a:ext cx="9841456" cy="707886"/>
          </a:xfrm>
          <a:prstGeom prst="rect">
            <a:avLst/>
          </a:prstGeom>
        </p:spPr>
        <p:txBody>
          <a:bodyPr wrap="square">
            <a:spAutoFit/>
          </a:bodyPr>
          <a:lstStyle/>
          <a:p>
            <a:r>
              <a:rPr lang="en-CA" sz="4000" b="1" dirty="0">
                <a:solidFill>
                  <a:srgbClr val="9A4E15"/>
                </a:solidFill>
                <a:latin typeface="Arial Black" panose="020B0A04020102020204" pitchFamily="34" charset="0"/>
              </a:rPr>
              <a:t>Speed Dialing Often Means…………</a:t>
            </a:r>
          </a:p>
        </p:txBody>
      </p:sp>
      <p:sp>
        <p:nvSpPr>
          <p:cNvPr id="6" name="TextBox 5"/>
          <p:cNvSpPr txBox="1"/>
          <p:nvPr/>
        </p:nvSpPr>
        <p:spPr>
          <a:xfrm>
            <a:off x="1163715" y="2505075"/>
            <a:ext cx="7256385" cy="3323987"/>
          </a:xfrm>
          <a:prstGeom prst="rect">
            <a:avLst/>
          </a:prstGeom>
          <a:noFill/>
        </p:spPr>
        <p:txBody>
          <a:bodyPr wrap="square" rtlCol="0">
            <a:spAutoFit/>
          </a:bodyPr>
          <a:lstStyle/>
          <a:p>
            <a:endParaRPr lang="en-CA" sz="1400" b="1" dirty="0">
              <a:solidFill>
                <a:srgbClr val="9A4E15"/>
              </a:solidFill>
            </a:endParaRPr>
          </a:p>
          <a:p>
            <a:pPr marL="971550" lvl="1" indent="-514350">
              <a:buFont typeface="Wingdings" pitchFamily="2" charset="2"/>
              <a:buChar char="Ø"/>
            </a:pPr>
            <a:r>
              <a:rPr lang="en-CA" sz="2800" dirty="0">
                <a:latin typeface="Arial Unicode MS" pitchFamily="34" charset="-128"/>
                <a:ea typeface="Arial Unicode MS" pitchFamily="34" charset="-128"/>
                <a:cs typeface="Arial Unicode MS" pitchFamily="34" charset="-128"/>
              </a:rPr>
              <a:t>look good and impress</a:t>
            </a:r>
          </a:p>
          <a:p>
            <a:pPr marL="971550" lvl="1" indent="-514350">
              <a:buFont typeface="Wingdings" pitchFamily="2" charset="2"/>
              <a:buChar char="Ø"/>
            </a:pPr>
            <a:r>
              <a:rPr lang="en-CA" sz="2800" dirty="0">
                <a:latin typeface="Arial Unicode MS" pitchFamily="34" charset="-128"/>
                <a:ea typeface="Arial Unicode MS" pitchFamily="34" charset="-128"/>
                <a:cs typeface="Arial Unicode MS" pitchFamily="34" charset="-128"/>
              </a:rPr>
              <a:t>be in control</a:t>
            </a:r>
          </a:p>
          <a:p>
            <a:pPr marL="971550" lvl="1" indent="-514350">
              <a:buFont typeface="Wingdings" pitchFamily="2" charset="2"/>
              <a:buChar char="Ø"/>
            </a:pPr>
            <a:r>
              <a:rPr lang="en-CA" sz="2800" dirty="0">
                <a:latin typeface="Arial Unicode MS" pitchFamily="34" charset="-128"/>
                <a:ea typeface="Arial Unicode MS" pitchFamily="34" charset="-128"/>
                <a:cs typeface="Arial Unicode MS" pitchFamily="34" charset="-128"/>
              </a:rPr>
              <a:t>be right</a:t>
            </a:r>
          </a:p>
          <a:p>
            <a:pPr marL="971550" lvl="1" indent="-514350">
              <a:buFont typeface="Wingdings" pitchFamily="2" charset="2"/>
              <a:buChar char="Ø"/>
            </a:pPr>
            <a:r>
              <a:rPr lang="en-CA" sz="2800" dirty="0">
                <a:latin typeface="Arial Unicode MS" pitchFamily="34" charset="-128"/>
                <a:ea typeface="Arial Unicode MS" pitchFamily="34" charset="-128"/>
                <a:cs typeface="Arial Unicode MS" pitchFamily="34" charset="-128"/>
              </a:rPr>
              <a:t>be treated fairly</a:t>
            </a:r>
          </a:p>
          <a:p>
            <a:pPr marL="971550" lvl="1" indent="-514350">
              <a:buFont typeface="Wingdings" pitchFamily="2" charset="2"/>
              <a:buChar char="Ø"/>
            </a:pPr>
            <a:r>
              <a:rPr lang="en-CA" sz="2800" dirty="0">
                <a:latin typeface="Arial Unicode MS" pitchFamily="34" charset="-128"/>
                <a:ea typeface="Arial Unicode MS" pitchFamily="34" charset="-128"/>
                <a:cs typeface="Arial Unicode MS" pitchFamily="34" charset="-128"/>
              </a:rPr>
              <a:t>not be criticized</a:t>
            </a:r>
          </a:p>
          <a:p>
            <a:pPr marL="971550" lvl="1" indent="-514350">
              <a:buFont typeface="Wingdings" pitchFamily="2" charset="2"/>
              <a:buChar char="Ø"/>
            </a:pPr>
            <a:r>
              <a:rPr lang="en-CA" sz="2800" dirty="0">
                <a:latin typeface="Arial Unicode MS" pitchFamily="34" charset="-128"/>
                <a:ea typeface="Arial Unicode MS" pitchFamily="34" charset="-128"/>
                <a:cs typeface="Arial Unicode MS" pitchFamily="34" charset="-128"/>
              </a:rPr>
              <a:t>be judgmental</a:t>
            </a:r>
          </a:p>
          <a:p>
            <a:pPr marL="971550" lvl="1" indent="-514350">
              <a:buFont typeface="Wingdings" pitchFamily="2" charset="2"/>
              <a:buChar char="Ø"/>
            </a:pPr>
            <a:r>
              <a:rPr lang="en-CA" sz="2800" dirty="0">
                <a:latin typeface="Arial Unicode MS" pitchFamily="34" charset="-128"/>
                <a:ea typeface="Arial Unicode MS" pitchFamily="34" charset="-128"/>
                <a:cs typeface="Arial Unicode MS" pitchFamily="34" charset="-128"/>
              </a:rPr>
              <a:t>be accepted by the ‘herd’</a:t>
            </a:r>
          </a:p>
        </p:txBody>
      </p:sp>
      <p:sp>
        <p:nvSpPr>
          <p:cNvPr id="7" name="Slide Number Placeholder 6"/>
          <p:cNvSpPr>
            <a:spLocks noGrp="1"/>
          </p:cNvSpPr>
          <p:nvPr>
            <p:ph type="sldNum" sz="quarter" idx="12"/>
          </p:nvPr>
        </p:nvSpPr>
        <p:spPr/>
        <p:txBody>
          <a:bodyPr/>
          <a:lstStyle/>
          <a:p>
            <a:fld id="{AFE74BE6-3F01-4C25-9B60-2EB5994FEE56}" type="slidenum">
              <a:rPr lang="en-CA" sz="2000" smtClean="0"/>
              <a:pPr/>
              <a:t>19</a:t>
            </a:fld>
            <a:endParaRPr lang="en-CA" sz="2000" dirty="0"/>
          </a:p>
        </p:txBody>
      </p:sp>
      <p:sp>
        <p:nvSpPr>
          <p:cNvPr id="8" name="TextBox 7"/>
          <p:cNvSpPr txBox="1"/>
          <p:nvPr/>
        </p:nvSpPr>
        <p:spPr>
          <a:xfrm>
            <a:off x="1104901" y="1368582"/>
            <a:ext cx="9810750" cy="1077218"/>
          </a:xfrm>
          <a:prstGeom prst="rect">
            <a:avLst/>
          </a:prstGeom>
          <a:noFill/>
        </p:spPr>
        <p:txBody>
          <a:bodyPr wrap="square" rtlCol="0">
            <a:spAutoFit/>
          </a:bodyPr>
          <a:lstStyle/>
          <a:p>
            <a:r>
              <a:rPr lang="en-CA" sz="3200" dirty="0">
                <a:latin typeface="Arial Unicode MS" pitchFamily="34" charset="-128"/>
                <a:ea typeface="Arial Unicode MS" pitchFamily="34" charset="-128"/>
                <a:cs typeface="Arial Unicode MS" pitchFamily="34" charset="-128"/>
              </a:rPr>
              <a:t>Being Semiconsciously Driven by the Ego’s</a:t>
            </a:r>
          </a:p>
          <a:p>
            <a:r>
              <a:rPr lang="en-CA" sz="3200" dirty="0">
                <a:latin typeface="Arial Unicode MS" pitchFamily="34" charset="-128"/>
                <a:ea typeface="Arial Unicode MS" pitchFamily="34" charset="-128"/>
                <a:cs typeface="Arial Unicode MS" pitchFamily="34" charset="-128"/>
              </a:rPr>
              <a:t>Primitive and Programmed Needs to: </a:t>
            </a:r>
          </a:p>
        </p:txBody>
      </p:sp>
    </p:spTree>
    <p:extLst>
      <p:ext uri="{BB962C8B-B14F-4D97-AF65-F5344CB8AC3E}">
        <p14:creationId xmlns:p14="http://schemas.microsoft.com/office/powerpoint/2010/main" val="13907828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02509" y="1844843"/>
            <a:ext cx="5786982" cy="3941224"/>
          </a:xfrm>
          <a:prstGeom prst="rect">
            <a:avLst/>
          </a:prstGeom>
        </p:spPr>
      </p:pic>
      <p:sp>
        <p:nvSpPr>
          <p:cNvPr id="5" name="TextBox 4"/>
          <p:cNvSpPr txBox="1"/>
          <p:nvPr/>
        </p:nvSpPr>
        <p:spPr>
          <a:xfrm>
            <a:off x="0" y="473243"/>
            <a:ext cx="12192000" cy="646331"/>
          </a:xfrm>
          <a:prstGeom prst="rect">
            <a:avLst/>
          </a:prstGeom>
          <a:noFill/>
        </p:spPr>
        <p:txBody>
          <a:bodyPr wrap="square" rtlCol="0">
            <a:spAutoFit/>
          </a:bodyPr>
          <a:lstStyle/>
          <a:p>
            <a:pPr algn="ctr"/>
            <a:r>
              <a:rPr lang="en-CA" sz="3600" dirty="0">
                <a:latin typeface="AR JULIAN" panose="02000000000000000000" pitchFamily="2" charset="0"/>
              </a:rPr>
              <a:t>The 5 Step Conscious Care and Support Process</a:t>
            </a:r>
          </a:p>
        </p:txBody>
      </p:sp>
      <p:sp>
        <p:nvSpPr>
          <p:cNvPr id="6" name="Slide Number Placeholder 5"/>
          <p:cNvSpPr>
            <a:spLocks noGrp="1"/>
          </p:cNvSpPr>
          <p:nvPr>
            <p:ph type="sldNum" sz="quarter" idx="12"/>
          </p:nvPr>
        </p:nvSpPr>
        <p:spPr/>
        <p:txBody>
          <a:bodyPr/>
          <a:lstStyle/>
          <a:p>
            <a:fld id="{AFE74BE6-3F01-4C25-9B60-2EB5994FEE56}" type="slidenum">
              <a:rPr lang="en-CA" sz="2000" smtClean="0"/>
              <a:pPr/>
              <a:t>2</a:t>
            </a:fld>
            <a:endParaRPr lang="en-CA" sz="2000" dirty="0"/>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86502" y="5215992"/>
            <a:ext cx="1500872" cy="1116155"/>
          </a:xfrm>
          <a:prstGeom prst="rect">
            <a:avLst/>
          </a:prstGeom>
        </p:spPr>
      </p:pic>
    </p:spTree>
    <p:extLst>
      <p:ext uri="{BB962C8B-B14F-4D97-AF65-F5344CB8AC3E}">
        <p14:creationId xmlns:p14="http://schemas.microsoft.com/office/powerpoint/2010/main" val="24018699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78" y="5263199"/>
            <a:ext cx="1500872" cy="1116155"/>
          </a:xfrm>
          <a:prstGeom prst="rect">
            <a:avLst/>
          </a:prstGeom>
        </p:spPr>
      </p:pic>
      <p:sp>
        <p:nvSpPr>
          <p:cNvPr id="5" name="TextBox 4"/>
          <p:cNvSpPr txBox="1"/>
          <p:nvPr/>
        </p:nvSpPr>
        <p:spPr>
          <a:xfrm>
            <a:off x="666539" y="546544"/>
            <a:ext cx="10563225" cy="1200329"/>
          </a:xfrm>
          <a:prstGeom prst="rect">
            <a:avLst/>
          </a:prstGeom>
          <a:noFill/>
        </p:spPr>
        <p:txBody>
          <a:bodyPr wrap="square" rtlCol="0">
            <a:spAutoFit/>
          </a:bodyPr>
          <a:lstStyle/>
          <a:p>
            <a:pPr algn="ctr"/>
            <a:r>
              <a:rPr lang="en-CA" sz="3600" b="1" dirty="0">
                <a:solidFill>
                  <a:srgbClr val="9A4E15"/>
                </a:solidFill>
                <a:latin typeface="Arial Black" panose="020B0A04020102020204" pitchFamily="34" charset="0"/>
              </a:rPr>
              <a:t>Life’s Set-up –                                     Being Mostly Semiconscious</a:t>
            </a:r>
          </a:p>
        </p:txBody>
      </p:sp>
      <p:sp>
        <p:nvSpPr>
          <p:cNvPr id="7" name="TextBox 6"/>
          <p:cNvSpPr txBox="1"/>
          <p:nvPr/>
        </p:nvSpPr>
        <p:spPr>
          <a:xfrm>
            <a:off x="1076326" y="2327192"/>
            <a:ext cx="9505949" cy="3170099"/>
          </a:xfrm>
          <a:prstGeom prst="rect">
            <a:avLst/>
          </a:prstGeom>
          <a:noFill/>
        </p:spPr>
        <p:txBody>
          <a:bodyPr wrap="square" rtlCol="0">
            <a:spAutoFit/>
          </a:bodyPr>
          <a:lstStyle/>
          <a:p>
            <a:pPr marL="342900" indent="-342900">
              <a:buClr>
                <a:srgbClr val="9A4E15"/>
              </a:buClr>
              <a:buSzPct val="125000"/>
              <a:buFont typeface="Wingdings" pitchFamily="2" charset="2"/>
              <a:buChar char="Ø"/>
            </a:pPr>
            <a:r>
              <a:rPr lang="en-CA" sz="3600" dirty="0"/>
              <a:t>	</a:t>
            </a:r>
            <a:r>
              <a:rPr lang="en-CA" sz="3200" dirty="0"/>
              <a:t>Means that we have insufficient consciousness 		</a:t>
            </a:r>
            <a:r>
              <a:rPr lang="en-CA" sz="3200" b="1" dirty="0"/>
              <a:t>to consistently offer our ‘A’ Game</a:t>
            </a:r>
          </a:p>
          <a:p>
            <a:pPr marL="342900" indent="-342900">
              <a:buClr>
                <a:srgbClr val="9A4E15"/>
              </a:buClr>
              <a:buSzPct val="125000"/>
              <a:buFont typeface="Wingdings" pitchFamily="2" charset="2"/>
              <a:buChar char="Ø"/>
            </a:pPr>
            <a:endParaRPr lang="en-CA" sz="3200" b="1" dirty="0"/>
          </a:p>
          <a:p>
            <a:pPr marL="342900" indent="-342900">
              <a:buClr>
                <a:srgbClr val="9A4E15"/>
              </a:buClr>
              <a:buSzPct val="125000"/>
              <a:buFont typeface="Wingdings" pitchFamily="2" charset="2"/>
              <a:buChar char="Ø"/>
            </a:pPr>
            <a:r>
              <a:rPr lang="en-CA" sz="3200" b="1" dirty="0"/>
              <a:t> 	</a:t>
            </a:r>
            <a:r>
              <a:rPr lang="en-CA" sz="3200" dirty="0"/>
              <a:t>Especially  in crisis, we speed dial our ‘C’ survival 	game as our ancestors have done for thousands of 	years.</a:t>
            </a:r>
            <a:r>
              <a:rPr lang="en-CA" sz="3600" dirty="0"/>
              <a:t>	</a:t>
            </a:r>
            <a:endParaRPr lang="en-CA" sz="3200" dirty="0"/>
          </a:p>
        </p:txBody>
      </p:sp>
      <p:sp>
        <p:nvSpPr>
          <p:cNvPr id="8" name="Slide Number Placeholder 7"/>
          <p:cNvSpPr>
            <a:spLocks noGrp="1"/>
          </p:cNvSpPr>
          <p:nvPr>
            <p:ph type="sldNum" sz="quarter" idx="12"/>
          </p:nvPr>
        </p:nvSpPr>
        <p:spPr/>
        <p:txBody>
          <a:bodyPr/>
          <a:lstStyle/>
          <a:p>
            <a:fld id="{AFE74BE6-3F01-4C25-9B60-2EB5994FEE56}" type="slidenum">
              <a:rPr lang="en-CA" sz="2000" smtClean="0"/>
              <a:pPr/>
              <a:t>20</a:t>
            </a:fld>
            <a:endParaRPr lang="en-CA" sz="2000" dirty="0"/>
          </a:p>
        </p:txBody>
      </p:sp>
    </p:spTree>
    <p:extLst>
      <p:ext uri="{BB962C8B-B14F-4D97-AF65-F5344CB8AC3E}">
        <p14:creationId xmlns:p14="http://schemas.microsoft.com/office/powerpoint/2010/main" val="3596937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40090" y="714414"/>
            <a:ext cx="10713937" cy="5400600"/>
          </a:xfrm>
          <a:prstGeom prst="rect">
            <a:avLst/>
          </a:prstGeom>
          <a:effectLst/>
        </p:spPr>
      </p:pic>
      <p:sp>
        <p:nvSpPr>
          <p:cNvPr id="6" name="TextBox 5"/>
          <p:cNvSpPr txBox="1"/>
          <p:nvPr/>
        </p:nvSpPr>
        <p:spPr>
          <a:xfrm>
            <a:off x="335367" y="2875409"/>
            <a:ext cx="2385849" cy="584775"/>
          </a:xfrm>
          <a:prstGeom prst="rect">
            <a:avLst/>
          </a:prstGeom>
          <a:solidFill>
            <a:srgbClr val="FF0000"/>
          </a:solidFill>
        </p:spPr>
        <p:txBody>
          <a:bodyPr wrap="square" rtlCol="0">
            <a:spAutoFit/>
          </a:bodyPr>
          <a:lstStyle/>
          <a:p>
            <a:pPr algn="ctr"/>
            <a:r>
              <a:rPr lang="en-CA" sz="1600" b="1" dirty="0">
                <a:solidFill>
                  <a:schemeClr val="bg1"/>
                </a:solidFill>
              </a:rPr>
              <a:t>Primitive </a:t>
            </a:r>
          </a:p>
          <a:p>
            <a:pPr algn="ctr"/>
            <a:r>
              <a:rPr lang="en-CA" sz="1600" b="1" dirty="0">
                <a:solidFill>
                  <a:schemeClr val="bg1"/>
                </a:solidFill>
              </a:rPr>
              <a:t>Predispositions</a:t>
            </a:r>
          </a:p>
        </p:txBody>
      </p:sp>
      <p:sp>
        <p:nvSpPr>
          <p:cNvPr id="7" name="TextBox 6"/>
          <p:cNvSpPr txBox="1"/>
          <p:nvPr/>
        </p:nvSpPr>
        <p:spPr>
          <a:xfrm>
            <a:off x="2639617" y="2803404"/>
            <a:ext cx="3552395" cy="800219"/>
          </a:xfrm>
          <a:prstGeom prst="rect">
            <a:avLst/>
          </a:prstGeom>
          <a:noFill/>
        </p:spPr>
        <p:txBody>
          <a:bodyPr wrap="square" rtlCol="0">
            <a:spAutoFit/>
          </a:bodyPr>
          <a:lstStyle/>
          <a:p>
            <a:pPr>
              <a:buFont typeface="Wingdings" pitchFamily="2" charset="2"/>
              <a:buChar char="§"/>
            </a:pPr>
            <a:r>
              <a:rPr lang="en-US" sz="1600" b="1" dirty="0"/>
              <a:t>  </a:t>
            </a:r>
            <a:r>
              <a:rPr lang="en-US" sz="1500" b="1" dirty="0"/>
              <a:t>Inherited genetic makeup            </a:t>
            </a:r>
          </a:p>
          <a:p>
            <a:r>
              <a:rPr lang="en-US" sz="1500" b="1" dirty="0"/>
              <a:t>    re:  survival and reproduction </a:t>
            </a:r>
          </a:p>
          <a:p>
            <a:r>
              <a:rPr lang="en-US" sz="1500" b="1" dirty="0"/>
              <a:t>    drives (i.e. </a:t>
            </a:r>
            <a:r>
              <a:rPr lang="en-US" sz="1500" b="1" dirty="0">
                <a:solidFill>
                  <a:srgbClr val="FF0000"/>
                </a:solidFill>
              </a:rPr>
              <a:t>‘Nature’</a:t>
            </a:r>
            <a:r>
              <a:rPr lang="en-US" sz="1500" b="1" dirty="0"/>
              <a:t> You)</a:t>
            </a:r>
            <a:endParaRPr lang="en-CA" sz="1500" b="1" dirty="0"/>
          </a:p>
        </p:txBody>
      </p:sp>
      <p:sp>
        <p:nvSpPr>
          <p:cNvPr id="8" name="TextBox 7"/>
          <p:cNvSpPr txBox="1"/>
          <p:nvPr/>
        </p:nvSpPr>
        <p:spPr>
          <a:xfrm>
            <a:off x="335367" y="3739519"/>
            <a:ext cx="2385849" cy="338554"/>
          </a:xfrm>
          <a:prstGeom prst="rect">
            <a:avLst/>
          </a:prstGeom>
          <a:solidFill>
            <a:srgbClr val="FF0000"/>
          </a:solidFill>
        </p:spPr>
        <p:txBody>
          <a:bodyPr wrap="square" rtlCol="0">
            <a:spAutoFit/>
          </a:bodyPr>
          <a:lstStyle/>
          <a:p>
            <a:pPr algn="ctr"/>
            <a:r>
              <a:rPr lang="en-CA" sz="1600" b="1" dirty="0">
                <a:solidFill>
                  <a:schemeClr val="bg1"/>
                </a:solidFill>
              </a:rPr>
              <a:t>Filters</a:t>
            </a:r>
          </a:p>
        </p:txBody>
      </p:sp>
      <p:sp>
        <p:nvSpPr>
          <p:cNvPr id="9" name="TextBox 8"/>
          <p:cNvSpPr txBox="1"/>
          <p:nvPr/>
        </p:nvSpPr>
        <p:spPr>
          <a:xfrm>
            <a:off x="2639616" y="3667506"/>
            <a:ext cx="4512501" cy="800219"/>
          </a:xfrm>
          <a:prstGeom prst="rect">
            <a:avLst/>
          </a:prstGeom>
          <a:noFill/>
        </p:spPr>
        <p:txBody>
          <a:bodyPr wrap="square" rtlCol="0">
            <a:spAutoFit/>
          </a:bodyPr>
          <a:lstStyle/>
          <a:p>
            <a:pPr>
              <a:buFont typeface="Wingdings" pitchFamily="2" charset="2"/>
              <a:buChar char="§"/>
            </a:pPr>
            <a:r>
              <a:rPr lang="en-US" sz="1600" b="1" dirty="0"/>
              <a:t>  </a:t>
            </a:r>
            <a:r>
              <a:rPr lang="en-US" sz="1500" b="1" dirty="0"/>
              <a:t>Illogical beliefs/faulty filters from </a:t>
            </a:r>
          </a:p>
          <a:p>
            <a:r>
              <a:rPr lang="en-US" sz="1500" b="1" dirty="0"/>
              <a:t>    childhood conditioning e.g.  “I need”,                </a:t>
            </a:r>
          </a:p>
          <a:p>
            <a:r>
              <a:rPr lang="en-US" sz="1500" b="1" dirty="0"/>
              <a:t>    “I am”, “Others are” (i.e. </a:t>
            </a:r>
            <a:r>
              <a:rPr lang="en-US" sz="1500" b="1" dirty="0">
                <a:solidFill>
                  <a:srgbClr val="FF0000"/>
                </a:solidFill>
              </a:rPr>
              <a:t>‘Nurture’ </a:t>
            </a:r>
            <a:r>
              <a:rPr lang="en-US" sz="1500" b="1" dirty="0"/>
              <a:t>You)</a:t>
            </a:r>
            <a:endParaRPr lang="en-CA" sz="1500" b="1" dirty="0"/>
          </a:p>
        </p:txBody>
      </p:sp>
      <p:sp>
        <p:nvSpPr>
          <p:cNvPr id="10" name="TextBox 9"/>
          <p:cNvSpPr txBox="1"/>
          <p:nvPr/>
        </p:nvSpPr>
        <p:spPr>
          <a:xfrm>
            <a:off x="335367" y="4603616"/>
            <a:ext cx="2385849" cy="584775"/>
          </a:xfrm>
          <a:prstGeom prst="rect">
            <a:avLst/>
          </a:prstGeom>
          <a:solidFill>
            <a:srgbClr val="FF0000"/>
          </a:solidFill>
        </p:spPr>
        <p:txBody>
          <a:bodyPr wrap="square" rtlCol="0">
            <a:spAutoFit/>
          </a:bodyPr>
          <a:lstStyle/>
          <a:p>
            <a:pPr algn="ctr"/>
            <a:r>
              <a:rPr lang="en-CA" sz="1600" b="1" dirty="0">
                <a:solidFill>
                  <a:schemeClr val="bg1"/>
                </a:solidFill>
              </a:rPr>
              <a:t>Primed </a:t>
            </a:r>
          </a:p>
          <a:p>
            <a:pPr algn="ctr"/>
            <a:r>
              <a:rPr lang="en-CA" sz="1600" b="1" dirty="0">
                <a:solidFill>
                  <a:schemeClr val="bg1"/>
                </a:solidFill>
              </a:rPr>
              <a:t>Prompts</a:t>
            </a:r>
          </a:p>
        </p:txBody>
      </p:sp>
      <p:sp>
        <p:nvSpPr>
          <p:cNvPr id="11" name="TextBox 10"/>
          <p:cNvSpPr txBox="1"/>
          <p:nvPr/>
        </p:nvSpPr>
        <p:spPr>
          <a:xfrm>
            <a:off x="2639617" y="4531602"/>
            <a:ext cx="4416491" cy="800219"/>
          </a:xfrm>
          <a:prstGeom prst="rect">
            <a:avLst/>
          </a:prstGeom>
          <a:noFill/>
        </p:spPr>
        <p:txBody>
          <a:bodyPr wrap="square" rtlCol="0">
            <a:spAutoFit/>
          </a:bodyPr>
          <a:lstStyle/>
          <a:p>
            <a:pPr>
              <a:buFont typeface="Wingdings" pitchFamily="2" charset="2"/>
              <a:buChar char="§"/>
            </a:pPr>
            <a:r>
              <a:rPr lang="en-US" sz="1600" dirty="0"/>
              <a:t>  </a:t>
            </a:r>
            <a:r>
              <a:rPr lang="en-US" sz="1500" b="1" dirty="0"/>
              <a:t>Societal and cultural brain washing/ </a:t>
            </a:r>
          </a:p>
          <a:p>
            <a:r>
              <a:rPr lang="en-US" sz="1500" b="1" dirty="0"/>
              <a:t>    stereotyping/branding/bigotry           </a:t>
            </a:r>
          </a:p>
          <a:p>
            <a:r>
              <a:rPr lang="en-US" sz="1500" b="1" dirty="0"/>
              <a:t>    (i.e. </a:t>
            </a:r>
            <a:r>
              <a:rPr lang="en-US" sz="1500" b="1" dirty="0">
                <a:solidFill>
                  <a:srgbClr val="FF0000"/>
                </a:solidFill>
              </a:rPr>
              <a:t>‘Numbed’ </a:t>
            </a:r>
            <a:r>
              <a:rPr lang="en-US" sz="1500" b="1" dirty="0"/>
              <a:t>You)</a:t>
            </a:r>
            <a:endParaRPr lang="en-CA" sz="1500" b="1" dirty="0"/>
          </a:p>
        </p:txBody>
      </p:sp>
      <p:sp>
        <p:nvSpPr>
          <p:cNvPr id="12" name="TextBox 11"/>
          <p:cNvSpPr txBox="1"/>
          <p:nvPr/>
        </p:nvSpPr>
        <p:spPr>
          <a:xfrm>
            <a:off x="346000" y="5467712"/>
            <a:ext cx="2385849" cy="584775"/>
          </a:xfrm>
          <a:prstGeom prst="rect">
            <a:avLst/>
          </a:prstGeom>
          <a:solidFill>
            <a:srgbClr val="FFFF00"/>
          </a:solidFill>
        </p:spPr>
        <p:txBody>
          <a:bodyPr wrap="square" rtlCol="0">
            <a:spAutoFit/>
          </a:bodyPr>
          <a:lstStyle/>
          <a:p>
            <a:pPr algn="ctr"/>
            <a:r>
              <a:rPr lang="en-CA" sz="1600" b="1" dirty="0"/>
              <a:t> Semi-Conscious</a:t>
            </a:r>
          </a:p>
          <a:p>
            <a:pPr algn="ctr"/>
            <a:r>
              <a:rPr lang="en-CA" sz="1600" b="1" dirty="0"/>
              <a:t>Mindless Mind</a:t>
            </a:r>
          </a:p>
        </p:txBody>
      </p:sp>
      <p:sp>
        <p:nvSpPr>
          <p:cNvPr id="13" name="TextBox 12"/>
          <p:cNvSpPr txBox="1"/>
          <p:nvPr/>
        </p:nvSpPr>
        <p:spPr>
          <a:xfrm>
            <a:off x="2639627" y="5395689"/>
            <a:ext cx="3796799" cy="553998"/>
          </a:xfrm>
          <a:prstGeom prst="rect">
            <a:avLst/>
          </a:prstGeom>
          <a:noFill/>
        </p:spPr>
        <p:txBody>
          <a:bodyPr wrap="square" rtlCol="0">
            <a:spAutoFit/>
          </a:bodyPr>
          <a:lstStyle/>
          <a:p>
            <a:pPr marL="171450" indent="-171450">
              <a:buFont typeface="Wingdings" pitchFamily="2" charset="2"/>
              <a:buChar char="§"/>
            </a:pPr>
            <a:r>
              <a:rPr lang="en-US" sz="1500" b="1" dirty="0"/>
              <a:t>The “You” who is reading this but doesn’t         know it (i.e. </a:t>
            </a:r>
            <a:r>
              <a:rPr lang="en-US" sz="1500" b="1" dirty="0">
                <a:solidFill>
                  <a:srgbClr val="FF0000"/>
                </a:solidFill>
              </a:rPr>
              <a:t>‘Normal’ </a:t>
            </a:r>
            <a:r>
              <a:rPr lang="en-US" sz="1500" b="1" dirty="0"/>
              <a:t>You)</a:t>
            </a:r>
            <a:endParaRPr lang="en-CA" sz="1500" b="1" dirty="0"/>
          </a:p>
        </p:txBody>
      </p:sp>
      <p:sp>
        <p:nvSpPr>
          <p:cNvPr id="26" name="Title 1"/>
          <p:cNvSpPr txBox="1">
            <a:spLocks/>
          </p:cNvSpPr>
          <p:nvPr/>
        </p:nvSpPr>
        <p:spPr>
          <a:xfrm>
            <a:off x="0" y="180389"/>
            <a:ext cx="12192000" cy="676861"/>
          </a:xfrm>
          <a:prstGeom prst="rect">
            <a:avLst/>
          </a:prstGeom>
          <a:noFill/>
          <a:ln>
            <a:noFill/>
          </a:ln>
        </p:spPr>
        <p:txBody>
          <a:bodyPr>
            <a:scene3d>
              <a:camera prst="orthographicFront"/>
              <a:lightRig rig="soft" dir="t">
                <a:rot lat="0" lon="0" rev="15600000"/>
              </a:lightRig>
            </a:scene3d>
            <a:sp3d extrusionH="57150" prstMaterial="softEdge">
              <a:bevelT w="25400" h="38100"/>
            </a:sp3d>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CA" sz="3600" b="1" dirty="0">
                <a:solidFill>
                  <a:srgbClr val="00B0F0"/>
                </a:solidFill>
                <a:latin typeface="Cooper Black" panose="0208090404030B020404" pitchFamily="18" charset="0"/>
              </a:rPr>
              <a:t>What Do We Speed Dial?</a:t>
            </a:r>
            <a:endParaRPr lang="en-CA" sz="2400" b="1" dirty="0">
              <a:solidFill>
                <a:srgbClr val="00B0F0"/>
              </a:solidFill>
              <a:latin typeface="Cooper Black" panose="0208090404030B020404" pitchFamily="18" charset="0"/>
            </a:endParaRPr>
          </a:p>
        </p:txBody>
      </p:sp>
      <p:sp>
        <p:nvSpPr>
          <p:cNvPr id="18" name="TextBox 17"/>
          <p:cNvSpPr txBox="1"/>
          <p:nvPr/>
        </p:nvSpPr>
        <p:spPr>
          <a:xfrm>
            <a:off x="7826208" y="2155344"/>
            <a:ext cx="2880320" cy="615553"/>
          </a:xfrm>
          <a:prstGeom prst="rect">
            <a:avLst/>
          </a:prstGeom>
          <a:noFill/>
        </p:spPr>
        <p:txBody>
          <a:bodyPr wrap="square" rtlCol="0">
            <a:spAutoFit/>
          </a:bodyPr>
          <a:lstStyle/>
          <a:p>
            <a:pPr algn="ctr"/>
            <a:r>
              <a:rPr lang="en-CA" sz="1700" b="1" dirty="0">
                <a:ln>
                  <a:solidFill>
                    <a:schemeClr val="tx1"/>
                  </a:solidFill>
                </a:ln>
                <a:solidFill>
                  <a:srgbClr val="FFFF00"/>
                </a:solidFill>
                <a:latin typeface="Arial Black" panose="020B0A04020102020204" pitchFamily="34" charset="0"/>
                <a:cs typeface="Arial" panose="020B0604020202020204" pitchFamily="34" charset="0"/>
              </a:rPr>
              <a:t>Semi-Conscious Mindless Mind</a:t>
            </a:r>
          </a:p>
        </p:txBody>
      </p:sp>
      <p:sp>
        <p:nvSpPr>
          <p:cNvPr id="20" name="TextBox 19"/>
          <p:cNvSpPr txBox="1"/>
          <p:nvPr/>
        </p:nvSpPr>
        <p:spPr>
          <a:xfrm>
            <a:off x="1668641" y="1531023"/>
            <a:ext cx="2301765" cy="584775"/>
          </a:xfrm>
          <a:prstGeom prst="rect">
            <a:avLst/>
          </a:prstGeom>
          <a:noFill/>
        </p:spPr>
        <p:txBody>
          <a:bodyPr wrap="square" rtlCol="0">
            <a:spAutoFit/>
          </a:bodyPr>
          <a:lstStyle/>
          <a:p>
            <a:pPr algn="ctr"/>
            <a:r>
              <a:rPr lang="en-CA" sz="1600" b="1" dirty="0">
                <a:solidFill>
                  <a:srgbClr val="FF0000"/>
                </a:solidFill>
                <a:latin typeface="Arial Black" panose="020B0A04020102020204" pitchFamily="34" charset="0"/>
                <a:cs typeface="Arial" panose="020B0604020202020204" pitchFamily="34" charset="0"/>
              </a:rPr>
              <a:t>P</a:t>
            </a:r>
            <a:r>
              <a:rPr lang="en-CA" sz="1600" b="1" dirty="0">
                <a:latin typeface="Arial" panose="020B0604020202020204" pitchFamily="34" charset="0"/>
                <a:cs typeface="Arial" panose="020B0604020202020204" pitchFamily="34" charset="0"/>
              </a:rPr>
              <a:t>rimitive </a:t>
            </a:r>
          </a:p>
          <a:p>
            <a:pPr algn="ctr"/>
            <a:r>
              <a:rPr lang="en-CA" sz="1600" b="1" dirty="0">
                <a:latin typeface="Arial" panose="020B0604020202020204" pitchFamily="34" charset="0"/>
                <a:cs typeface="Arial" panose="020B0604020202020204" pitchFamily="34" charset="0"/>
              </a:rPr>
              <a:t>Predispositions</a:t>
            </a:r>
          </a:p>
        </p:txBody>
      </p:sp>
      <p:sp>
        <p:nvSpPr>
          <p:cNvPr id="21" name="TextBox 20"/>
          <p:cNvSpPr txBox="1"/>
          <p:nvPr/>
        </p:nvSpPr>
        <p:spPr>
          <a:xfrm>
            <a:off x="3339138" y="1228097"/>
            <a:ext cx="2397776" cy="338554"/>
          </a:xfrm>
          <a:prstGeom prst="rect">
            <a:avLst/>
          </a:prstGeom>
          <a:noFill/>
        </p:spPr>
        <p:txBody>
          <a:bodyPr wrap="square" rtlCol="0">
            <a:spAutoFit/>
          </a:bodyPr>
          <a:lstStyle/>
          <a:p>
            <a:pPr algn="ctr"/>
            <a:r>
              <a:rPr lang="en-CA" sz="1600" b="1" dirty="0">
                <a:solidFill>
                  <a:srgbClr val="FF0000"/>
                </a:solidFill>
                <a:latin typeface="Arial Black" panose="020B0A04020102020204" pitchFamily="34" charset="0"/>
                <a:cs typeface="Arial" panose="020B0604020202020204" pitchFamily="34" charset="0"/>
              </a:rPr>
              <a:t>F</a:t>
            </a:r>
            <a:r>
              <a:rPr lang="en-CA" sz="1600" b="1" dirty="0">
                <a:latin typeface="Arial" panose="020B0604020202020204" pitchFamily="34" charset="0"/>
                <a:cs typeface="Arial" panose="020B0604020202020204" pitchFamily="34" charset="0"/>
              </a:rPr>
              <a:t>ilters</a:t>
            </a:r>
          </a:p>
        </p:txBody>
      </p:sp>
      <p:sp>
        <p:nvSpPr>
          <p:cNvPr id="22" name="TextBox 21"/>
          <p:cNvSpPr txBox="1"/>
          <p:nvPr/>
        </p:nvSpPr>
        <p:spPr>
          <a:xfrm>
            <a:off x="4811233" y="1566651"/>
            <a:ext cx="2301765" cy="584775"/>
          </a:xfrm>
          <a:prstGeom prst="rect">
            <a:avLst/>
          </a:prstGeom>
          <a:noFill/>
        </p:spPr>
        <p:txBody>
          <a:bodyPr wrap="square" rtlCol="0">
            <a:spAutoFit/>
          </a:bodyPr>
          <a:lstStyle/>
          <a:p>
            <a:pPr algn="ctr"/>
            <a:r>
              <a:rPr lang="en-CA" sz="1600" b="1" dirty="0">
                <a:solidFill>
                  <a:srgbClr val="FF0000"/>
                </a:solidFill>
                <a:latin typeface="Arial Black" panose="020B0A04020102020204" pitchFamily="34" charset="0"/>
                <a:cs typeface="Arial" panose="020B0604020202020204" pitchFamily="34" charset="0"/>
              </a:rPr>
              <a:t>P</a:t>
            </a:r>
            <a:r>
              <a:rPr lang="en-CA" sz="1600" b="1" dirty="0">
                <a:latin typeface="Arial" panose="020B0604020202020204" pitchFamily="34" charset="0"/>
                <a:cs typeface="Arial" panose="020B0604020202020204" pitchFamily="34" charset="0"/>
              </a:rPr>
              <a:t>rimed</a:t>
            </a:r>
          </a:p>
          <a:p>
            <a:pPr algn="ctr"/>
            <a:r>
              <a:rPr lang="en-CA" sz="1600" b="1" dirty="0">
                <a:latin typeface="Arial" panose="020B0604020202020204" pitchFamily="34" charset="0"/>
                <a:cs typeface="Arial" panose="020B0604020202020204" pitchFamily="34" charset="0"/>
              </a:rPr>
              <a:t>Prompts</a:t>
            </a:r>
          </a:p>
        </p:txBody>
      </p:sp>
      <p:sp>
        <p:nvSpPr>
          <p:cNvPr id="23" name="Slide Number Placeholder 22"/>
          <p:cNvSpPr>
            <a:spLocks noGrp="1"/>
          </p:cNvSpPr>
          <p:nvPr>
            <p:ph type="sldNum" sz="quarter" idx="12"/>
          </p:nvPr>
        </p:nvSpPr>
        <p:spPr/>
        <p:txBody>
          <a:bodyPr/>
          <a:lstStyle/>
          <a:p>
            <a:fld id="{AFE74BE6-3F01-4C25-9B60-2EB5994FEE56}" type="slidenum">
              <a:rPr lang="en-CA" sz="2000" smtClean="0"/>
              <a:pPr/>
              <a:t>21</a:t>
            </a:fld>
            <a:endParaRPr lang="en-CA" sz="2000" dirty="0"/>
          </a:p>
        </p:txBody>
      </p:sp>
      <p:sp>
        <p:nvSpPr>
          <p:cNvPr id="2" name="TextBox 1"/>
          <p:cNvSpPr txBox="1"/>
          <p:nvPr/>
        </p:nvSpPr>
        <p:spPr>
          <a:xfrm>
            <a:off x="346000" y="6248400"/>
            <a:ext cx="10360528" cy="707886"/>
          </a:xfrm>
          <a:prstGeom prst="rect">
            <a:avLst/>
          </a:prstGeom>
          <a:noFill/>
        </p:spPr>
        <p:txBody>
          <a:bodyPr wrap="square" rtlCol="0">
            <a:spAutoFit/>
          </a:bodyPr>
          <a:lstStyle/>
          <a:p>
            <a:pPr algn="ctr"/>
            <a:r>
              <a:rPr lang="en-CA" sz="2000" b="1" dirty="0">
                <a:solidFill>
                  <a:srgbClr val="00B0F0"/>
                </a:solidFill>
                <a:latin typeface="Cooper Black" panose="0208090404030B020404" pitchFamily="18" charset="0"/>
              </a:rPr>
              <a:t>Because </a:t>
            </a:r>
            <a:r>
              <a:rPr lang="en-CA" sz="2000" b="1" dirty="0">
                <a:solidFill>
                  <a:srgbClr val="FF0000"/>
                </a:solidFill>
                <a:latin typeface="Cooper Black" panose="0208090404030B020404" pitchFamily="18" charset="0"/>
              </a:rPr>
              <a:t>PFP</a:t>
            </a:r>
            <a:r>
              <a:rPr lang="en-CA" sz="2000" b="1" dirty="0">
                <a:solidFill>
                  <a:srgbClr val="00B0F0"/>
                </a:solidFill>
                <a:latin typeface="Cooper Black" panose="0208090404030B020404" pitchFamily="18" charset="0"/>
              </a:rPr>
              <a:t> So Controls Our Life – We Call It PFP Prison!</a:t>
            </a:r>
          </a:p>
          <a:p>
            <a:endParaRPr lang="en-CA" sz="2000" dirty="0"/>
          </a:p>
        </p:txBody>
      </p:sp>
      <p:sp>
        <p:nvSpPr>
          <p:cNvPr id="24" name="TextBox 23"/>
          <p:cNvSpPr txBox="1"/>
          <p:nvPr/>
        </p:nvSpPr>
        <p:spPr>
          <a:xfrm>
            <a:off x="7759533" y="3366834"/>
            <a:ext cx="2880320" cy="877163"/>
          </a:xfrm>
          <a:prstGeom prst="rect">
            <a:avLst/>
          </a:prstGeom>
          <a:noFill/>
        </p:spPr>
        <p:txBody>
          <a:bodyPr wrap="square" rtlCol="0">
            <a:spAutoFit/>
          </a:bodyPr>
          <a:lstStyle/>
          <a:p>
            <a:pPr algn="ctr"/>
            <a:r>
              <a:rPr lang="en-CA" sz="1700" b="1" dirty="0">
                <a:ln>
                  <a:solidFill>
                    <a:schemeClr val="tx1"/>
                  </a:solidFill>
                </a:ln>
                <a:solidFill>
                  <a:schemeClr val="bg1"/>
                </a:solidFill>
                <a:latin typeface="Arial Black" panose="020B0A04020102020204" pitchFamily="34" charset="0"/>
                <a:cs typeface="Arial" panose="020B0604020202020204" pitchFamily="34" charset="0"/>
              </a:rPr>
              <a:t>PFP</a:t>
            </a:r>
          </a:p>
          <a:p>
            <a:pPr algn="ctr"/>
            <a:r>
              <a:rPr lang="en-CA" sz="1700" b="1" dirty="0">
                <a:ln>
                  <a:solidFill>
                    <a:schemeClr val="tx1"/>
                  </a:solidFill>
                </a:ln>
                <a:solidFill>
                  <a:schemeClr val="bg1"/>
                </a:solidFill>
                <a:latin typeface="Arial Black" panose="020B0A04020102020204" pitchFamily="34" charset="0"/>
                <a:cs typeface="Arial" panose="020B0604020202020204" pitchFamily="34" charset="0"/>
              </a:rPr>
              <a:t>Subconscious</a:t>
            </a:r>
          </a:p>
          <a:p>
            <a:pPr algn="ctr"/>
            <a:r>
              <a:rPr lang="en-CA" sz="1700" b="1" dirty="0">
                <a:ln>
                  <a:solidFill>
                    <a:schemeClr val="tx1"/>
                  </a:solidFill>
                </a:ln>
                <a:solidFill>
                  <a:schemeClr val="bg1"/>
                </a:solidFill>
                <a:latin typeface="Arial Black" panose="020B0A04020102020204" pitchFamily="34" charset="0"/>
                <a:cs typeface="Arial" panose="020B0604020202020204" pitchFamily="34" charset="0"/>
              </a:rPr>
              <a:t>Programming</a:t>
            </a:r>
          </a:p>
        </p:txBody>
      </p:sp>
    </p:spTree>
    <p:extLst>
      <p:ext uri="{BB962C8B-B14F-4D97-AF65-F5344CB8AC3E}">
        <p14:creationId xmlns:p14="http://schemas.microsoft.com/office/powerpoint/2010/main" val="2188593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1000"/>
                                        <p:tgtEl>
                                          <p:spTgt spid="8"/>
                                        </p:tgtEl>
                                      </p:cBhvr>
                                    </p:animEffect>
                                    <p:anim calcmode="lin" valueType="num">
                                      <p:cBhvr>
                                        <p:cTn id="20" dur="1000" fill="hold"/>
                                        <p:tgtEl>
                                          <p:spTgt spid="8"/>
                                        </p:tgtEl>
                                        <p:attrNameLst>
                                          <p:attrName>ppt_x</p:attrName>
                                        </p:attrNameLst>
                                      </p:cBhvr>
                                      <p:tavLst>
                                        <p:tav tm="0">
                                          <p:val>
                                            <p:strVal val="#ppt_x"/>
                                          </p:val>
                                        </p:tav>
                                        <p:tav tm="100000">
                                          <p:val>
                                            <p:strVal val="#ppt_x"/>
                                          </p:val>
                                        </p:tav>
                                      </p:tavLst>
                                    </p:anim>
                                    <p:anim calcmode="lin" valueType="num">
                                      <p:cBhvr>
                                        <p:cTn id="21" dur="1000" fill="hold"/>
                                        <p:tgtEl>
                                          <p:spTgt spid="8"/>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1000"/>
                                        <p:tgtEl>
                                          <p:spTgt spid="9"/>
                                        </p:tgtEl>
                                      </p:cBhvr>
                                    </p:animEffect>
                                    <p:anim calcmode="lin" valueType="num">
                                      <p:cBhvr>
                                        <p:cTn id="25" dur="1000" fill="hold"/>
                                        <p:tgtEl>
                                          <p:spTgt spid="9"/>
                                        </p:tgtEl>
                                        <p:attrNameLst>
                                          <p:attrName>ppt_x</p:attrName>
                                        </p:attrNameLst>
                                      </p:cBhvr>
                                      <p:tavLst>
                                        <p:tav tm="0">
                                          <p:val>
                                            <p:strVal val="#ppt_x"/>
                                          </p:val>
                                        </p:tav>
                                        <p:tav tm="100000">
                                          <p:val>
                                            <p:strVal val="#ppt_x"/>
                                          </p:val>
                                        </p:tav>
                                      </p:tavLst>
                                    </p:anim>
                                    <p:anim calcmode="lin" valueType="num">
                                      <p:cBhvr>
                                        <p:cTn id="2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1000"/>
                                        <p:tgtEl>
                                          <p:spTgt spid="10"/>
                                        </p:tgtEl>
                                      </p:cBhvr>
                                    </p:animEffect>
                                    <p:anim calcmode="lin" valueType="num">
                                      <p:cBhvr>
                                        <p:cTn id="32" dur="1000" fill="hold"/>
                                        <p:tgtEl>
                                          <p:spTgt spid="10"/>
                                        </p:tgtEl>
                                        <p:attrNameLst>
                                          <p:attrName>ppt_x</p:attrName>
                                        </p:attrNameLst>
                                      </p:cBhvr>
                                      <p:tavLst>
                                        <p:tav tm="0">
                                          <p:val>
                                            <p:strVal val="#ppt_x"/>
                                          </p:val>
                                        </p:tav>
                                        <p:tav tm="100000">
                                          <p:val>
                                            <p:strVal val="#ppt_x"/>
                                          </p:val>
                                        </p:tav>
                                      </p:tavLst>
                                    </p:anim>
                                    <p:anim calcmode="lin" valueType="num">
                                      <p:cBhvr>
                                        <p:cTn id="33" dur="1000" fill="hold"/>
                                        <p:tgtEl>
                                          <p:spTgt spid="10"/>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fade">
                                      <p:cBhvr>
                                        <p:cTn id="36" dur="1000"/>
                                        <p:tgtEl>
                                          <p:spTgt spid="11"/>
                                        </p:tgtEl>
                                      </p:cBhvr>
                                    </p:animEffect>
                                    <p:anim calcmode="lin" valueType="num">
                                      <p:cBhvr>
                                        <p:cTn id="37" dur="1000" fill="hold"/>
                                        <p:tgtEl>
                                          <p:spTgt spid="11"/>
                                        </p:tgtEl>
                                        <p:attrNameLst>
                                          <p:attrName>ppt_x</p:attrName>
                                        </p:attrNameLst>
                                      </p:cBhvr>
                                      <p:tavLst>
                                        <p:tav tm="0">
                                          <p:val>
                                            <p:strVal val="#ppt_x"/>
                                          </p:val>
                                        </p:tav>
                                        <p:tav tm="100000">
                                          <p:val>
                                            <p:strVal val="#ppt_x"/>
                                          </p:val>
                                        </p:tav>
                                      </p:tavLst>
                                    </p:anim>
                                    <p:anim calcmode="lin" valueType="num">
                                      <p:cBhvr>
                                        <p:cTn id="38"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fade">
                                      <p:cBhvr>
                                        <p:cTn id="43" dur="1000"/>
                                        <p:tgtEl>
                                          <p:spTgt spid="12"/>
                                        </p:tgtEl>
                                      </p:cBhvr>
                                    </p:animEffect>
                                    <p:anim calcmode="lin" valueType="num">
                                      <p:cBhvr>
                                        <p:cTn id="44" dur="1000" fill="hold"/>
                                        <p:tgtEl>
                                          <p:spTgt spid="12"/>
                                        </p:tgtEl>
                                        <p:attrNameLst>
                                          <p:attrName>ppt_x</p:attrName>
                                        </p:attrNameLst>
                                      </p:cBhvr>
                                      <p:tavLst>
                                        <p:tav tm="0">
                                          <p:val>
                                            <p:strVal val="#ppt_x"/>
                                          </p:val>
                                        </p:tav>
                                        <p:tav tm="100000">
                                          <p:val>
                                            <p:strVal val="#ppt_x"/>
                                          </p:val>
                                        </p:tav>
                                      </p:tavLst>
                                    </p:anim>
                                    <p:anim calcmode="lin" valueType="num">
                                      <p:cBhvr>
                                        <p:cTn id="45" dur="1000" fill="hold"/>
                                        <p:tgtEl>
                                          <p:spTgt spid="12"/>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gtEl>
                                        <p:attrNameLst>
                                          <p:attrName>style.visibility</p:attrName>
                                        </p:attrNameLst>
                                      </p:cBhvr>
                                      <p:to>
                                        <p:strVal val="visible"/>
                                      </p:to>
                                    </p:set>
                                    <p:animEffect transition="in" filter="fade">
                                      <p:cBhvr>
                                        <p:cTn id="48" dur="1000"/>
                                        <p:tgtEl>
                                          <p:spTgt spid="13"/>
                                        </p:tgtEl>
                                      </p:cBhvr>
                                    </p:animEffect>
                                    <p:anim calcmode="lin" valueType="num">
                                      <p:cBhvr>
                                        <p:cTn id="49" dur="1000" fill="hold"/>
                                        <p:tgtEl>
                                          <p:spTgt spid="13"/>
                                        </p:tgtEl>
                                        <p:attrNameLst>
                                          <p:attrName>ppt_x</p:attrName>
                                        </p:attrNameLst>
                                      </p:cBhvr>
                                      <p:tavLst>
                                        <p:tav tm="0">
                                          <p:val>
                                            <p:strVal val="#ppt_x"/>
                                          </p:val>
                                        </p:tav>
                                        <p:tav tm="100000">
                                          <p:val>
                                            <p:strVal val="#ppt_x"/>
                                          </p:val>
                                        </p:tav>
                                      </p:tavLst>
                                    </p:anim>
                                    <p:anim calcmode="lin" valueType="num">
                                      <p:cBhvr>
                                        <p:cTn id="50"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8" grpId="0" animBg="1"/>
      <p:bldP spid="9" grpId="0"/>
      <p:bldP spid="10" grpId="0" animBg="1"/>
      <p:bldP spid="11" grpId="0"/>
      <p:bldP spid="12" grpId="0" animBg="1"/>
      <p:bldP spid="1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30139" y="2299494"/>
            <a:ext cx="5728136" cy="3029974"/>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78" y="5260896"/>
            <a:ext cx="1500872" cy="1116155"/>
          </a:xfrm>
          <a:prstGeom prst="rect">
            <a:avLst/>
          </a:prstGeom>
        </p:spPr>
      </p:pic>
      <p:sp>
        <p:nvSpPr>
          <p:cNvPr id="7" name="Slide Number Placeholder 6"/>
          <p:cNvSpPr>
            <a:spLocks noGrp="1"/>
          </p:cNvSpPr>
          <p:nvPr>
            <p:ph type="sldNum" sz="quarter" idx="12"/>
          </p:nvPr>
        </p:nvSpPr>
        <p:spPr/>
        <p:txBody>
          <a:bodyPr/>
          <a:lstStyle/>
          <a:p>
            <a:fld id="{AFE74BE6-3F01-4C25-9B60-2EB5994FEE56}" type="slidenum">
              <a:rPr lang="en-CA" sz="2000" smtClean="0"/>
              <a:pPr/>
              <a:t>22</a:t>
            </a:fld>
            <a:endParaRPr lang="en-CA" sz="2000" dirty="0"/>
          </a:p>
        </p:txBody>
      </p:sp>
      <p:sp>
        <p:nvSpPr>
          <p:cNvPr id="8" name="TextBox 7"/>
          <p:cNvSpPr txBox="1"/>
          <p:nvPr/>
        </p:nvSpPr>
        <p:spPr>
          <a:xfrm>
            <a:off x="0" y="789717"/>
            <a:ext cx="12192000" cy="584775"/>
          </a:xfrm>
          <a:prstGeom prst="rect">
            <a:avLst/>
          </a:prstGeom>
          <a:noFill/>
        </p:spPr>
        <p:txBody>
          <a:bodyPr wrap="square" rtlCol="0">
            <a:spAutoFit/>
          </a:bodyPr>
          <a:lstStyle/>
          <a:p>
            <a:pPr algn="ctr"/>
            <a:r>
              <a:rPr lang="en-CA" sz="3200" b="1" dirty="0">
                <a:solidFill>
                  <a:srgbClr val="9A4E15"/>
                </a:solidFill>
                <a:latin typeface="Arial Black" pitchFamily="34" charset="0"/>
              </a:rPr>
              <a:t>What do we mean by an ‘Inherited DATA BANK’?  </a:t>
            </a:r>
          </a:p>
        </p:txBody>
      </p:sp>
    </p:spTree>
    <p:extLst>
      <p:ext uri="{BB962C8B-B14F-4D97-AF65-F5344CB8AC3E}">
        <p14:creationId xmlns:p14="http://schemas.microsoft.com/office/powerpoint/2010/main" val="21149005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78" y="5263199"/>
            <a:ext cx="1500872" cy="1116155"/>
          </a:xfrm>
          <a:prstGeom prst="rect">
            <a:avLst/>
          </a:prstGeom>
        </p:spPr>
      </p:pic>
      <p:sp>
        <p:nvSpPr>
          <p:cNvPr id="5" name="TextBox 4"/>
          <p:cNvSpPr txBox="1"/>
          <p:nvPr/>
        </p:nvSpPr>
        <p:spPr>
          <a:xfrm>
            <a:off x="723900" y="539907"/>
            <a:ext cx="10544175" cy="954107"/>
          </a:xfrm>
          <a:prstGeom prst="rect">
            <a:avLst/>
          </a:prstGeom>
          <a:noFill/>
        </p:spPr>
        <p:txBody>
          <a:bodyPr wrap="square" rtlCol="0">
            <a:spAutoFit/>
          </a:bodyPr>
          <a:lstStyle/>
          <a:p>
            <a:pPr algn="ctr"/>
            <a:r>
              <a:rPr lang="en-CA" sz="2800" b="1" dirty="0">
                <a:solidFill>
                  <a:srgbClr val="C00000"/>
                </a:solidFill>
                <a:latin typeface="Arial Black" panose="020B0A04020102020204" pitchFamily="34" charset="0"/>
              </a:rPr>
              <a:t>Examples of Inherited Primitive Predispositions</a:t>
            </a:r>
          </a:p>
          <a:p>
            <a:pPr algn="ctr"/>
            <a:r>
              <a:rPr lang="en-CA" sz="2800" b="1" dirty="0">
                <a:solidFill>
                  <a:srgbClr val="C00000"/>
                </a:solidFill>
                <a:latin typeface="Arial Black" panose="020B0A04020102020204" pitchFamily="34" charset="0"/>
              </a:rPr>
              <a:t>(The Hard-drive)</a:t>
            </a:r>
          </a:p>
        </p:txBody>
      </p:sp>
      <p:sp>
        <p:nvSpPr>
          <p:cNvPr id="8" name="Slide Number Placeholder 7"/>
          <p:cNvSpPr>
            <a:spLocks noGrp="1"/>
          </p:cNvSpPr>
          <p:nvPr>
            <p:ph type="sldNum" sz="quarter" idx="12"/>
          </p:nvPr>
        </p:nvSpPr>
        <p:spPr/>
        <p:txBody>
          <a:bodyPr/>
          <a:lstStyle/>
          <a:p>
            <a:fld id="{AFE74BE6-3F01-4C25-9B60-2EB5994FEE56}" type="slidenum">
              <a:rPr lang="en-CA" sz="2000" smtClean="0"/>
              <a:pPr/>
              <a:t>23</a:t>
            </a:fld>
            <a:endParaRPr lang="en-CA" sz="2000" dirty="0"/>
          </a:p>
        </p:txBody>
      </p:sp>
      <p:pic>
        <p:nvPicPr>
          <p:cNvPr id="9" name="Picture 8" descr="Red and blue cards.jpg"/>
          <p:cNvPicPr/>
          <p:nvPr/>
        </p:nvPicPr>
        <p:blipFill>
          <a:blip r:embed="rId3" cstate="print">
            <a:extLst>
              <a:ext uri="{28A0092B-C50C-407E-A947-70E740481C1C}">
                <a14:useLocalDpi xmlns:a14="http://schemas.microsoft.com/office/drawing/2010/main" val="0"/>
              </a:ext>
            </a:extLst>
          </a:blip>
          <a:srcRect/>
          <a:stretch>
            <a:fillRect/>
          </a:stretch>
        </p:blipFill>
        <p:spPr>
          <a:xfrm>
            <a:off x="2943225" y="2057400"/>
            <a:ext cx="6115050" cy="4276725"/>
          </a:xfrm>
          <a:prstGeom prst="rect">
            <a:avLst/>
          </a:prstGeom>
          <a:ln/>
        </p:spPr>
      </p:pic>
    </p:spTree>
    <p:extLst>
      <p:ext uri="{BB962C8B-B14F-4D97-AF65-F5344CB8AC3E}">
        <p14:creationId xmlns:p14="http://schemas.microsoft.com/office/powerpoint/2010/main" val="35969377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78" y="5203746"/>
            <a:ext cx="1500872" cy="1116155"/>
          </a:xfrm>
          <a:prstGeom prst="rect">
            <a:avLst/>
          </a:prstGeom>
        </p:spPr>
      </p:pic>
      <p:sp>
        <p:nvSpPr>
          <p:cNvPr id="5" name="Rectangle 4"/>
          <p:cNvSpPr/>
          <p:nvPr/>
        </p:nvSpPr>
        <p:spPr>
          <a:xfrm>
            <a:off x="655094" y="390525"/>
            <a:ext cx="10760532" cy="584775"/>
          </a:xfrm>
          <a:prstGeom prst="rect">
            <a:avLst/>
          </a:prstGeom>
        </p:spPr>
        <p:txBody>
          <a:bodyPr wrap="square">
            <a:spAutoFit/>
          </a:bodyPr>
          <a:lstStyle/>
          <a:p>
            <a:pPr algn="ctr"/>
            <a:r>
              <a:rPr lang="en-CA" sz="3200" b="1" dirty="0">
                <a:solidFill>
                  <a:srgbClr val="C00000"/>
                </a:solidFill>
                <a:latin typeface="Arial Black" panose="020B0A04020102020204" pitchFamily="34" charset="0"/>
              </a:rPr>
              <a:t>More Examples of Primitive Predispositions</a:t>
            </a:r>
            <a:endParaRPr lang="en-CA" sz="3200" b="1" dirty="0">
              <a:solidFill>
                <a:srgbClr val="9A4E15"/>
              </a:solidFill>
              <a:latin typeface="Arial Black" pitchFamily="34" charset="0"/>
            </a:endParaRPr>
          </a:p>
        </p:txBody>
      </p:sp>
      <p:sp>
        <p:nvSpPr>
          <p:cNvPr id="6" name="TextBox 5"/>
          <p:cNvSpPr txBox="1"/>
          <p:nvPr/>
        </p:nvSpPr>
        <p:spPr>
          <a:xfrm>
            <a:off x="811290" y="1152526"/>
            <a:ext cx="10465163" cy="4031873"/>
          </a:xfrm>
          <a:prstGeom prst="rect">
            <a:avLst/>
          </a:prstGeom>
          <a:noFill/>
        </p:spPr>
        <p:txBody>
          <a:bodyPr wrap="square" rtlCol="0">
            <a:spAutoFit/>
          </a:bodyPr>
          <a:lstStyle/>
          <a:p>
            <a:r>
              <a:rPr lang="en-CA" sz="3200" b="1" dirty="0"/>
              <a:t>Who Are We – Really?</a:t>
            </a:r>
          </a:p>
          <a:p>
            <a:endParaRPr lang="en-CA" sz="1400" b="1" dirty="0">
              <a:solidFill>
                <a:srgbClr val="9A4E15"/>
              </a:solidFill>
            </a:endParaRPr>
          </a:p>
          <a:p>
            <a:r>
              <a:rPr lang="en-CA" sz="2800" dirty="0"/>
              <a:t>Many, many decisions are made according to how hungry, tired or sensory stimulated or depleted we are and the reactions of for example, our accompanying hormone levels, neurotransmitter balances and gut health.</a:t>
            </a:r>
          </a:p>
          <a:p>
            <a:endParaRPr lang="en-CA" sz="1400" dirty="0"/>
          </a:p>
          <a:p>
            <a:r>
              <a:rPr lang="en-CA" sz="2800" dirty="0"/>
              <a:t>For example, for the same offense and similar conditions, if our case for parole is heard just after lunch rather than just before lunch, we will have a </a:t>
            </a:r>
            <a:r>
              <a:rPr lang="en-CA" sz="2800" b="1" dirty="0"/>
              <a:t>30% better chance of gaining parole</a:t>
            </a:r>
            <a:r>
              <a:rPr lang="en-CA" sz="2800" dirty="0"/>
              <a:t>.</a:t>
            </a:r>
          </a:p>
        </p:txBody>
      </p:sp>
      <p:sp>
        <p:nvSpPr>
          <p:cNvPr id="7" name="Slide Number Placeholder 6"/>
          <p:cNvSpPr>
            <a:spLocks noGrp="1"/>
          </p:cNvSpPr>
          <p:nvPr>
            <p:ph type="sldNum" sz="quarter" idx="12"/>
          </p:nvPr>
        </p:nvSpPr>
        <p:spPr/>
        <p:txBody>
          <a:bodyPr/>
          <a:lstStyle/>
          <a:p>
            <a:fld id="{AFE74BE6-3F01-4C25-9B60-2EB5994FEE56}" type="slidenum">
              <a:rPr lang="en-CA" sz="2000" smtClean="0"/>
              <a:pPr/>
              <a:t>24</a:t>
            </a:fld>
            <a:endParaRPr lang="en-CA" sz="2000" dirty="0"/>
          </a:p>
        </p:txBody>
      </p:sp>
    </p:spTree>
    <p:extLst>
      <p:ext uri="{BB962C8B-B14F-4D97-AF65-F5344CB8AC3E}">
        <p14:creationId xmlns:p14="http://schemas.microsoft.com/office/powerpoint/2010/main" val="1390782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78" y="5241848"/>
            <a:ext cx="1500872" cy="1116155"/>
          </a:xfrm>
          <a:prstGeom prst="rect">
            <a:avLst/>
          </a:prstGeom>
        </p:spPr>
      </p:pic>
      <p:sp>
        <p:nvSpPr>
          <p:cNvPr id="6" name="Rectangle 5"/>
          <p:cNvSpPr/>
          <p:nvPr/>
        </p:nvSpPr>
        <p:spPr>
          <a:xfrm>
            <a:off x="502125" y="1675548"/>
            <a:ext cx="10569463" cy="523220"/>
          </a:xfrm>
          <a:prstGeom prst="rect">
            <a:avLst/>
          </a:prstGeom>
        </p:spPr>
        <p:txBody>
          <a:bodyPr wrap="square">
            <a:spAutoFit/>
          </a:bodyPr>
          <a:lstStyle/>
          <a:p>
            <a:r>
              <a:rPr lang="en-CA" sz="2800" b="1" i="1" dirty="0">
                <a:solidFill>
                  <a:srgbClr val="797805"/>
                </a:solidFill>
              </a:rPr>
              <a:t>Installing Our Subjective Software</a:t>
            </a:r>
          </a:p>
        </p:txBody>
      </p:sp>
      <p:sp>
        <p:nvSpPr>
          <p:cNvPr id="9" name="TextBox 8"/>
          <p:cNvSpPr txBox="1"/>
          <p:nvPr/>
        </p:nvSpPr>
        <p:spPr>
          <a:xfrm>
            <a:off x="690827" y="2305050"/>
            <a:ext cx="10840252" cy="3908762"/>
          </a:xfrm>
          <a:prstGeom prst="rect">
            <a:avLst/>
          </a:prstGeom>
          <a:noFill/>
        </p:spPr>
        <p:txBody>
          <a:bodyPr wrap="square" rtlCol="0">
            <a:spAutoFit/>
          </a:bodyPr>
          <a:lstStyle/>
          <a:p>
            <a:r>
              <a:rPr lang="en-US" sz="2800" b="1" dirty="0"/>
              <a:t>Understanding the Filters’ Set-up:</a:t>
            </a:r>
          </a:p>
          <a:p>
            <a:endParaRPr lang="en-CA" sz="1000" b="1" dirty="0"/>
          </a:p>
          <a:p>
            <a:r>
              <a:rPr lang="en-CA" sz="2800" dirty="0"/>
              <a:t>We start our life perceiving that </a:t>
            </a:r>
            <a:r>
              <a:rPr lang="en-CA" sz="2800" b="1" dirty="0"/>
              <a:t>“I am weak and vulnerable,”</a:t>
            </a:r>
            <a:r>
              <a:rPr lang="en-CA" sz="2800" dirty="0"/>
              <a:t> both emotionally and physically.  We therefore groped for ways to feel secure through inclusion in our family (the herd).  This gives a sense of counting for something and connection which our brain registers as being safe and secure.  </a:t>
            </a:r>
          </a:p>
          <a:p>
            <a:endParaRPr lang="en-CA" sz="1400" dirty="0"/>
          </a:p>
          <a:p>
            <a:r>
              <a:rPr lang="en-CA" sz="2800" dirty="0"/>
              <a:t>To figure out how to meet these needs, we became                                          </a:t>
            </a:r>
            <a:r>
              <a:rPr lang="en-CA" sz="2800" b="1" dirty="0"/>
              <a:t>a good mind reader</a:t>
            </a:r>
            <a:r>
              <a:rPr lang="en-CA" sz="2800" dirty="0"/>
              <a:t>.</a:t>
            </a:r>
          </a:p>
        </p:txBody>
      </p:sp>
      <p:sp>
        <p:nvSpPr>
          <p:cNvPr id="8" name="Slide Number Placeholder 7"/>
          <p:cNvSpPr>
            <a:spLocks noGrp="1"/>
          </p:cNvSpPr>
          <p:nvPr>
            <p:ph type="sldNum" sz="quarter" idx="12"/>
          </p:nvPr>
        </p:nvSpPr>
        <p:spPr/>
        <p:txBody>
          <a:bodyPr/>
          <a:lstStyle/>
          <a:p>
            <a:fld id="{AFE74BE6-3F01-4C25-9B60-2EB5994FEE56}" type="slidenum">
              <a:rPr lang="en-CA" sz="2000" smtClean="0"/>
              <a:pPr/>
              <a:t>25</a:t>
            </a:fld>
            <a:endParaRPr lang="en-CA" sz="2000" dirty="0"/>
          </a:p>
        </p:txBody>
      </p:sp>
      <p:sp>
        <p:nvSpPr>
          <p:cNvPr id="10" name="TextBox 9"/>
          <p:cNvSpPr txBox="1"/>
          <p:nvPr/>
        </p:nvSpPr>
        <p:spPr>
          <a:xfrm>
            <a:off x="926081" y="492282"/>
            <a:ext cx="10086392" cy="584775"/>
          </a:xfrm>
          <a:prstGeom prst="rect">
            <a:avLst/>
          </a:prstGeom>
          <a:noFill/>
        </p:spPr>
        <p:txBody>
          <a:bodyPr wrap="square" rtlCol="0">
            <a:spAutoFit/>
          </a:bodyPr>
          <a:lstStyle/>
          <a:p>
            <a:pPr algn="ctr"/>
            <a:r>
              <a:rPr lang="en-CA" sz="3200" b="1" dirty="0">
                <a:solidFill>
                  <a:srgbClr val="C00000"/>
                </a:solidFill>
                <a:latin typeface="Arial Black" panose="020B0A04020102020204" pitchFamily="34" charset="0"/>
              </a:rPr>
              <a:t>Understanding Our Filters’ Part of PFP</a:t>
            </a:r>
          </a:p>
        </p:txBody>
      </p:sp>
    </p:spTree>
    <p:extLst>
      <p:ext uri="{BB962C8B-B14F-4D97-AF65-F5344CB8AC3E}">
        <p14:creationId xmlns:p14="http://schemas.microsoft.com/office/powerpoint/2010/main" val="1370540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27915" y="1477544"/>
            <a:ext cx="6048672" cy="4431983"/>
          </a:xfrm>
          <a:prstGeom prst="rect">
            <a:avLst/>
          </a:prstGeom>
          <a:noFill/>
        </p:spPr>
        <p:txBody>
          <a:bodyPr wrap="square" rtlCol="0">
            <a:spAutoFit/>
          </a:bodyPr>
          <a:lstStyle/>
          <a:p>
            <a:r>
              <a:rPr lang="en-CA" sz="2400" b="1" i="1" dirty="0"/>
              <a:t>How </a:t>
            </a:r>
            <a:r>
              <a:rPr lang="en-CA" sz="2400" b="1" i="1"/>
              <a:t>you learned </a:t>
            </a:r>
            <a:r>
              <a:rPr lang="en-CA" sz="2400" b="1" i="1" dirty="0"/>
              <a:t>to read minds to get included and protected and in so doing, became you i.e. got programmed with rules about:</a:t>
            </a:r>
          </a:p>
          <a:p>
            <a:endParaRPr lang="en-CA" sz="2400" i="1" dirty="0"/>
          </a:p>
          <a:p>
            <a:pPr lvl="1">
              <a:buFont typeface="Arial" pitchFamily="34" charset="0"/>
              <a:buChar char="•"/>
            </a:pPr>
            <a:r>
              <a:rPr lang="en-CA" sz="2400" i="1" dirty="0"/>
              <a:t>  I must be ……….</a:t>
            </a:r>
          </a:p>
          <a:p>
            <a:pPr lvl="1">
              <a:buFont typeface="Arial" pitchFamily="34" charset="0"/>
              <a:buChar char="•"/>
            </a:pPr>
            <a:r>
              <a:rPr lang="en-CA" sz="2400" i="1" dirty="0"/>
              <a:t>  Men are ……….</a:t>
            </a:r>
          </a:p>
          <a:p>
            <a:pPr lvl="1">
              <a:buFont typeface="Arial" pitchFamily="34" charset="0"/>
              <a:buChar char="•"/>
            </a:pPr>
            <a:r>
              <a:rPr lang="en-CA" sz="2400" i="1" dirty="0"/>
              <a:t>  Women are ……….</a:t>
            </a:r>
          </a:p>
          <a:p>
            <a:pPr lvl="1">
              <a:buFont typeface="Arial" pitchFamily="34" charset="0"/>
              <a:buChar char="•"/>
            </a:pPr>
            <a:r>
              <a:rPr lang="en-CA" sz="2400" i="1" dirty="0"/>
              <a:t>  The world is ……….</a:t>
            </a:r>
          </a:p>
          <a:p>
            <a:pPr lvl="1"/>
            <a:r>
              <a:rPr lang="en-CA" sz="2400" i="1" dirty="0">
                <a:solidFill>
                  <a:srgbClr val="C00000"/>
                </a:solidFill>
              </a:rPr>
              <a:t>           </a:t>
            </a:r>
            <a:r>
              <a:rPr lang="en-CA" sz="2400" b="1" i="1" dirty="0">
                <a:solidFill>
                  <a:srgbClr val="FF0000"/>
                </a:solidFill>
              </a:rPr>
              <a:t>and</a:t>
            </a:r>
          </a:p>
          <a:p>
            <a:pPr lvl="1"/>
            <a:r>
              <a:rPr lang="en-CA" sz="2400" b="1" i="1" dirty="0">
                <a:solidFill>
                  <a:srgbClr val="FF0000"/>
                </a:solidFill>
              </a:rPr>
              <a:t>    Who my ‘In-Group’ is </a:t>
            </a:r>
          </a:p>
          <a:p>
            <a:endParaRPr lang="en-CA" i="1" dirty="0"/>
          </a:p>
        </p:txBody>
      </p:sp>
      <p:pic>
        <p:nvPicPr>
          <p:cNvPr id="5" name="Picture 2" descr="http://www.clker.com/cliparts/k/1/R/8/m/2/jack-of-spades-md.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307564" y="5333600"/>
            <a:ext cx="1173420" cy="119753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http://www.clker.com/cliparts/5/L/u/p/r/E/ace-of-spades-md.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77776" y="863793"/>
            <a:ext cx="1158488" cy="118229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http://www.clker.com/cliparts/9/o/3/K/I/9/queen-of-spades-md.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513794" y="3782387"/>
            <a:ext cx="1177320" cy="1201513"/>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http://www.clker.com/cliparts/v/2/e/h/h/m/king-of-spades-md.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293385" y="2373553"/>
            <a:ext cx="1180975" cy="120524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12" descr="http://images.clipshrine.com/download/downloadpnglarge/Ornamental-deck-3-of-diamonds-11288-large.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511546" y="2284927"/>
            <a:ext cx="1180975" cy="120311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14" descr="Free Clipart: Ornamental deck: 6 of diamonds | nicubunu"/>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302818" y="3820448"/>
            <a:ext cx="1165665" cy="118743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444128" y="5345804"/>
            <a:ext cx="1166717" cy="1189096"/>
          </a:xfrm>
          <a:prstGeom prst="rect">
            <a:avLst/>
          </a:prstGeom>
        </p:spPr>
      </p:pic>
      <p:pic>
        <p:nvPicPr>
          <p:cNvPr id="12" name="Picture 1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283117" y="942845"/>
            <a:ext cx="1166719" cy="1189097"/>
          </a:xfrm>
          <a:prstGeom prst="rect">
            <a:avLst/>
          </a:prstGeom>
        </p:spPr>
      </p:pic>
      <p:sp>
        <p:nvSpPr>
          <p:cNvPr id="13" name="Rectangle 12"/>
          <p:cNvSpPr/>
          <p:nvPr/>
        </p:nvSpPr>
        <p:spPr>
          <a:xfrm>
            <a:off x="1264044" y="5108836"/>
            <a:ext cx="3504768" cy="5119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14" name="Picture 13"/>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0479329" y="5175173"/>
            <a:ext cx="1500872" cy="1116155"/>
          </a:xfrm>
          <a:prstGeom prst="rect">
            <a:avLst/>
          </a:prstGeom>
        </p:spPr>
      </p:pic>
      <p:sp>
        <p:nvSpPr>
          <p:cNvPr id="15" name="Slide Number Placeholder 14"/>
          <p:cNvSpPr>
            <a:spLocks noGrp="1"/>
          </p:cNvSpPr>
          <p:nvPr>
            <p:ph type="sldNum" sz="quarter" idx="12"/>
          </p:nvPr>
        </p:nvSpPr>
        <p:spPr/>
        <p:txBody>
          <a:bodyPr/>
          <a:lstStyle/>
          <a:p>
            <a:fld id="{AFE74BE6-3F01-4C25-9B60-2EB5994FEE56}" type="slidenum">
              <a:rPr lang="en-CA" sz="2000" smtClean="0"/>
              <a:pPr/>
              <a:t>26</a:t>
            </a:fld>
            <a:endParaRPr lang="en-CA" sz="2000" dirty="0"/>
          </a:p>
        </p:txBody>
      </p:sp>
    </p:spTree>
    <p:extLst>
      <p:ext uri="{BB962C8B-B14F-4D97-AF65-F5344CB8AC3E}">
        <p14:creationId xmlns:p14="http://schemas.microsoft.com/office/powerpoint/2010/main" val="32513145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0-#ppt_w/2"/>
                                          </p:val>
                                        </p:tav>
                                        <p:tav tm="100000">
                                          <p:val>
                                            <p:strVal val="#ppt_x"/>
                                          </p:val>
                                        </p:tav>
                                      </p:tavLst>
                                    </p:anim>
                                    <p:anim calcmode="lin" valueType="num">
                                      <p:cBhvr additive="base">
                                        <p:cTn id="14"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0-#ppt_w/2"/>
                                          </p:val>
                                        </p:tav>
                                        <p:tav tm="100000">
                                          <p:val>
                                            <p:strVal val="#ppt_x"/>
                                          </p:val>
                                        </p:tav>
                                      </p:tavLst>
                                    </p:anim>
                                    <p:anim calcmode="lin" valueType="num">
                                      <p:cBhvr additive="base">
                                        <p:cTn id="20"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0-#ppt_w/2"/>
                                          </p:val>
                                        </p:tav>
                                        <p:tav tm="100000">
                                          <p:val>
                                            <p:strVal val="#ppt_x"/>
                                          </p:val>
                                        </p:tav>
                                      </p:tavLst>
                                    </p:anim>
                                    <p:anim calcmode="lin" valueType="num">
                                      <p:cBhvr additive="base">
                                        <p:cTn id="26"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additive="base">
                                        <p:cTn id="31" dur="500" fill="hold"/>
                                        <p:tgtEl>
                                          <p:spTgt spid="7"/>
                                        </p:tgtEl>
                                        <p:attrNameLst>
                                          <p:attrName>ppt_x</p:attrName>
                                        </p:attrNameLst>
                                      </p:cBhvr>
                                      <p:tavLst>
                                        <p:tav tm="0">
                                          <p:val>
                                            <p:strVal val="0-#ppt_w/2"/>
                                          </p:val>
                                        </p:tav>
                                        <p:tav tm="100000">
                                          <p:val>
                                            <p:strVal val="#ppt_x"/>
                                          </p:val>
                                        </p:tav>
                                      </p:tavLst>
                                    </p:anim>
                                    <p:anim calcmode="lin" valueType="num">
                                      <p:cBhvr additive="base">
                                        <p:cTn id="32"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nodeType="clickEffect">
                                  <p:stCondLst>
                                    <p:cond delay="0"/>
                                  </p:stCondLst>
                                  <p:childTnLst>
                                    <p:set>
                                      <p:cBhvr>
                                        <p:cTn id="36" dur="1" fill="hold">
                                          <p:stCondLst>
                                            <p:cond delay="0"/>
                                          </p:stCondLst>
                                        </p:cTn>
                                        <p:tgtEl>
                                          <p:spTgt spid="10"/>
                                        </p:tgtEl>
                                        <p:attrNameLst>
                                          <p:attrName>style.visibility</p:attrName>
                                        </p:attrNameLst>
                                      </p:cBhvr>
                                      <p:to>
                                        <p:strVal val="visible"/>
                                      </p:to>
                                    </p:set>
                                    <p:anim calcmode="lin" valueType="num">
                                      <p:cBhvr additive="base">
                                        <p:cTn id="37" dur="500" fill="hold"/>
                                        <p:tgtEl>
                                          <p:spTgt spid="10"/>
                                        </p:tgtEl>
                                        <p:attrNameLst>
                                          <p:attrName>ppt_x</p:attrName>
                                        </p:attrNameLst>
                                      </p:cBhvr>
                                      <p:tavLst>
                                        <p:tav tm="0">
                                          <p:val>
                                            <p:strVal val="0-#ppt_w/2"/>
                                          </p:val>
                                        </p:tav>
                                        <p:tav tm="100000">
                                          <p:val>
                                            <p:strVal val="#ppt_x"/>
                                          </p:val>
                                        </p:tav>
                                      </p:tavLst>
                                    </p:anim>
                                    <p:anim calcmode="lin" valueType="num">
                                      <p:cBhvr additive="base">
                                        <p:cTn id="38"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nodeType="clickEffect">
                                  <p:stCondLst>
                                    <p:cond delay="0"/>
                                  </p:stCondLst>
                                  <p:childTnLst>
                                    <p:set>
                                      <p:cBhvr>
                                        <p:cTn id="42" dur="1" fill="hold">
                                          <p:stCondLst>
                                            <p:cond delay="0"/>
                                          </p:stCondLst>
                                        </p:cTn>
                                        <p:tgtEl>
                                          <p:spTgt spid="11"/>
                                        </p:tgtEl>
                                        <p:attrNameLst>
                                          <p:attrName>style.visibility</p:attrName>
                                        </p:attrNameLst>
                                      </p:cBhvr>
                                      <p:to>
                                        <p:strVal val="visible"/>
                                      </p:to>
                                    </p:set>
                                    <p:anim calcmode="lin" valueType="num">
                                      <p:cBhvr additive="base">
                                        <p:cTn id="43" dur="500" fill="hold"/>
                                        <p:tgtEl>
                                          <p:spTgt spid="11"/>
                                        </p:tgtEl>
                                        <p:attrNameLst>
                                          <p:attrName>ppt_x</p:attrName>
                                        </p:attrNameLst>
                                      </p:cBhvr>
                                      <p:tavLst>
                                        <p:tav tm="0">
                                          <p:val>
                                            <p:strVal val="0-#ppt_w/2"/>
                                          </p:val>
                                        </p:tav>
                                        <p:tav tm="100000">
                                          <p:val>
                                            <p:strVal val="#ppt_x"/>
                                          </p:val>
                                        </p:tav>
                                      </p:tavLst>
                                    </p:anim>
                                    <p:anim calcmode="lin" valueType="num">
                                      <p:cBhvr additive="base">
                                        <p:cTn id="44"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8" fill="hold" nodeType="clickEffect">
                                  <p:stCondLst>
                                    <p:cond delay="0"/>
                                  </p:stCondLst>
                                  <p:childTnLst>
                                    <p:set>
                                      <p:cBhvr>
                                        <p:cTn id="48" dur="1" fill="hold">
                                          <p:stCondLst>
                                            <p:cond delay="0"/>
                                          </p:stCondLst>
                                        </p:cTn>
                                        <p:tgtEl>
                                          <p:spTgt spid="5"/>
                                        </p:tgtEl>
                                        <p:attrNameLst>
                                          <p:attrName>style.visibility</p:attrName>
                                        </p:attrNameLst>
                                      </p:cBhvr>
                                      <p:to>
                                        <p:strVal val="visible"/>
                                      </p:to>
                                    </p:set>
                                    <p:anim calcmode="lin" valueType="num">
                                      <p:cBhvr additive="base">
                                        <p:cTn id="49" dur="500" fill="hold"/>
                                        <p:tgtEl>
                                          <p:spTgt spid="5"/>
                                        </p:tgtEl>
                                        <p:attrNameLst>
                                          <p:attrName>ppt_x</p:attrName>
                                        </p:attrNameLst>
                                      </p:cBhvr>
                                      <p:tavLst>
                                        <p:tav tm="0">
                                          <p:val>
                                            <p:strVal val="0-#ppt_w/2"/>
                                          </p:val>
                                        </p:tav>
                                        <p:tav tm="100000">
                                          <p:val>
                                            <p:strVal val="#ppt_x"/>
                                          </p:val>
                                        </p:tav>
                                      </p:tavLst>
                                    </p:anim>
                                    <p:anim calcmode="lin" valueType="num">
                                      <p:cBhvr additive="base">
                                        <p:cTn id="50"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sp>
        <p:nvSpPr>
          <p:cNvPr id="3" name="TextBox 2"/>
          <p:cNvSpPr txBox="1"/>
          <p:nvPr/>
        </p:nvSpPr>
        <p:spPr>
          <a:xfrm>
            <a:off x="0" y="571500"/>
            <a:ext cx="12192000" cy="769441"/>
          </a:xfrm>
          <a:prstGeom prst="rect">
            <a:avLst/>
          </a:prstGeom>
          <a:noFill/>
        </p:spPr>
        <p:txBody>
          <a:bodyPr wrap="square" rtlCol="0">
            <a:spAutoFit/>
          </a:bodyPr>
          <a:lstStyle/>
          <a:p>
            <a:pPr algn="ctr"/>
            <a:r>
              <a:rPr lang="en-CA" sz="4400" dirty="0">
                <a:latin typeface="Arial Black" panose="020B0A04020102020204" pitchFamily="34" charset="0"/>
              </a:rPr>
              <a:t>The Birth Order Experiment</a:t>
            </a: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78" y="5260896"/>
            <a:ext cx="1500872" cy="1116155"/>
          </a:xfrm>
          <a:prstGeom prst="rect">
            <a:avLst/>
          </a:prstGeom>
        </p:spPr>
      </p:pic>
      <p:sp>
        <p:nvSpPr>
          <p:cNvPr id="8" name="Slide Number Placeholder 6"/>
          <p:cNvSpPr>
            <a:spLocks noGrp="1"/>
          </p:cNvSpPr>
          <p:nvPr>
            <p:ph type="sldNum" sz="quarter" idx="12"/>
          </p:nvPr>
        </p:nvSpPr>
        <p:spPr>
          <a:xfrm>
            <a:off x="8610600" y="6356350"/>
            <a:ext cx="2743200" cy="365125"/>
          </a:xfrm>
        </p:spPr>
        <p:txBody>
          <a:bodyPr/>
          <a:lstStyle/>
          <a:p>
            <a:fld id="{AFE74BE6-3F01-4C25-9B60-2EB5994FEE56}" type="slidenum">
              <a:rPr lang="en-CA" sz="2000" smtClean="0"/>
              <a:pPr/>
              <a:t>27</a:t>
            </a:fld>
            <a:endParaRPr lang="en-CA" sz="2000" dirty="0"/>
          </a:p>
        </p:txBody>
      </p:sp>
      <p:pic>
        <p:nvPicPr>
          <p:cNvPr id="3074" name="Picture 2" descr="Image result for family of five graphic">
            <a:hlinkClick r:id="rId3"/>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1380" t="10817" r="20527" b="6019"/>
          <a:stretch/>
        </p:blipFill>
        <p:spPr bwMode="auto">
          <a:xfrm>
            <a:off x="4495800" y="1457325"/>
            <a:ext cx="3248025" cy="4657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745632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69804" y="5222798"/>
            <a:ext cx="1500872" cy="1116155"/>
          </a:xfrm>
          <a:prstGeom prst="rect">
            <a:avLst/>
          </a:prstGeom>
        </p:spPr>
      </p:pic>
      <p:sp>
        <p:nvSpPr>
          <p:cNvPr id="5" name="TextBox 4"/>
          <p:cNvSpPr txBox="1"/>
          <p:nvPr/>
        </p:nvSpPr>
        <p:spPr>
          <a:xfrm>
            <a:off x="911425" y="332656"/>
            <a:ext cx="10185012" cy="6247864"/>
          </a:xfrm>
          <a:prstGeom prst="rect">
            <a:avLst/>
          </a:prstGeom>
          <a:noFill/>
        </p:spPr>
        <p:txBody>
          <a:bodyPr wrap="square" rtlCol="0">
            <a:spAutoFit/>
          </a:bodyPr>
          <a:lstStyle/>
          <a:p>
            <a:r>
              <a:rPr lang="en-CA" sz="3200" b="1" dirty="0"/>
              <a:t>Examples of  Filters</a:t>
            </a:r>
          </a:p>
          <a:p>
            <a:endParaRPr lang="en-CA" sz="1200" b="1" dirty="0"/>
          </a:p>
          <a:p>
            <a:endParaRPr lang="en-CA" sz="1200" b="1" dirty="0"/>
          </a:p>
          <a:p>
            <a:pPr marL="355600" lvl="0" indent="-355600">
              <a:buFont typeface="Arial" panose="020B0604020202020204" pitchFamily="34" charset="0"/>
              <a:buChar char="•"/>
            </a:pPr>
            <a:r>
              <a:rPr lang="en-US" sz="2600" dirty="0"/>
              <a:t>I think that I </a:t>
            </a:r>
            <a:r>
              <a:rPr lang="en-US" sz="2600" b="1" dirty="0"/>
              <a:t>need to be in control </a:t>
            </a:r>
            <a:r>
              <a:rPr lang="en-US" sz="2600" dirty="0"/>
              <a:t>or not out of control of most situations and people in order to feel okay.</a:t>
            </a:r>
            <a:endParaRPr lang="en-CA" sz="2600" dirty="0"/>
          </a:p>
          <a:p>
            <a:pPr marL="355600" lvl="0" indent="-355600">
              <a:buFont typeface="Arial" panose="020B0604020202020204" pitchFamily="34" charset="0"/>
              <a:buChar char="•"/>
            </a:pPr>
            <a:r>
              <a:rPr lang="en-US" sz="2600" dirty="0"/>
              <a:t>I think that </a:t>
            </a:r>
            <a:r>
              <a:rPr lang="en-US" sz="2600" b="1" dirty="0"/>
              <a:t>I need to be right </a:t>
            </a:r>
            <a:r>
              <a:rPr lang="en-US" sz="2600" dirty="0"/>
              <a:t>and above criticism in order to feel okay.</a:t>
            </a:r>
            <a:endParaRPr lang="en-CA" sz="2600" dirty="0"/>
          </a:p>
          <a:p>
            <a:pPr marL="355600" lvl="0" indent="-355600">
              <a:buFont typeface="Arial" panose="020B0604020202020204" pitchFamily="34" charset="0"/>
              <a:buChar char="•"/>
            </a:pPr>
            <a:r>
              <a:rPr lang="en-US" sz="2600" dirty="0"/>
              <a:t>I think that </a:t>
            </a:r>
            <a:r>
              <a:rPr lang="en-US" sz="2600" b="1" dirty="0"/>
              <a:t>I need approval </a:t>
            </a:r>
            <a:r>
              <a:rPr lang="en-US" sz="2600" dirty="0"/>
              <a:t>from important people in my life in order for me to feel worthwhile  and okay.  </a:t>
            </a:r>
            <a:endParaRPr lang="en-CA" sz="2600" dirty="0"/>
          </a:p>
          <a:p>
            <a:pPr marL="355600" lvl="0" indent="-355600">
              <a:buFont typeface="Arial" panose="020B0604020202020204" pitchFamily="34" charset="0"/>
              <a:buChar char="•"/>
            </a:pPr>
            <a:r>
              <a:rPr lang="en-US" sz="2600" dirty="0"/>
              <a:t>I think that </a:t>
            </a:r>
            <a:r>
              <a:rPr lang="en-US" sz="2600" b="1" dirty="0"/>
              <a:t>others and life must treat me fairly </a:t>
            </a:r>
            <a:r>
              <a:rPr lang="en-US" sz="2600" dirty="0"/>
              <a:t>otherwise, I have a God-given right to feel awful.</a:t>
            </a:r>
            <a:endParaRPr lang="en-CA" sz="2600" dirty="0"/>
          </a:p>
          <a:p>
            <a:pPr marL="355600" lvl="0" indent="-355600">
              <a:buFont typeface="Arial" panose="020B0604020202020204" pitchFamily="34" charset="0"/>
              <a:buChar char="•"/>
            </a:pPr>
            <a:r>
              <a:rPr lang="en-US" sz="2600" dirty="0"/>
              <a:t>I think that </a:t>
            </a:r>
            <a:r>
              <a:rPr lang="en-US" sz="2600" b="1" dirty="0"/>
              <a:t>I must be included </a:t>
            </a:r>
            <a:r>
              <a:rPr lang="en-US" sz="2600" dirty="0"/>
              <a:t>or not be excluded from social situations that I feel are important in order for me to have adequate self-worth.</a:t>
            </a:r>
          </a:p>
          <a:p>
            <a:pPr marL="355600" indent="-355600">
              <a:buFont typeface="Arial" panose="020B0604020202020204" pitchFamily="34" charset="0"/>
              <a:buChar char="•"/>
            </a:pPr>
            <a:r>
              <a:rPr lang="en-US" sz="2600" dirty="0"/>
              <a:t>I think that </a:t>
            </a:r>
            <a:r>
              <a:rPr lang="en-US" sz="2600" b="1" dirty="0"/>
              <a:t>I need to be superior </a:t>
            </a:r>
            <a:r>
              <a:rPr lang="en-US" sz="2600" dirty="0"/>
              <a:t>to others in order to feel okay and worthwhile.</a:t>
            </a:r>
            <a:endParaRPr lang="en-CA" sz="2600" dirty="0"/>
          </a:p>
          <a:p>
            <a:pPr marL="355600" indent="-355600">
              <a:buFont typeface="Arial" panose="020B0604020202020204" pitchFamily="34" charset="0"/>
              <a:buChar char="•"/>
            </a:pPr>
            <a:r>
              <a:rPr lang="en-US" sz="2600" dirty="0"/>
              <a:t>I think that </a:t>
            </a:r>
            <a:r>
              <a:rPr lang="en-US" sz="2600" b="1" dirty="0"/>
              <a:t>I need to achieve and be busy </a:t>
            </a:r>
            <a:r>
              <a:rPr lang="en-US" sz="2600" dirty="0"/>
              <a:t>in order to feel okay and     that boredom is very emotionally painful and anxiety producing.</a:t>
            </a:r>
            <a:endParaRPr lang="en-CA" sz="2600" dirty="0"/>
          </a:p>
        </p:txBody>
      </p:sp>
      <p:sp>
        <p:nvSpPr>
          <p:cNvPr id="6" name="Slide Number Placeholder 5"/>
          <p:cNvSpPr>
            <a:spLocks noGrp="1"/>
          </p:cNvSpPr>
          <p:nvPr>
            <p:ph type="sldNum" sz="quarter" idx="12"/>
          </p:nvPr>
        </p:nvSpPr>
        <p:spPr/>
        <p:txBody>
          <a:bodyPr/>
          <a:lstStyle/>
          <a:p>
            <a:fld id="{AFE74BE6-3F01-4C25-9B60-2EB5994FEE56}" type="slidenum">
              <a:rPr lang="en-CA" sz="2000" smtClean="0"/>
              <a:pPr/>
              <a:t>28</a:t>
            </a:fld>
            <a:endParaRPr lang="en-CA" sz="2000" dirty="0"/>
          </a:p>
        </p:txBody>
      </p:sp>
    </p:spTree>
    <p:extLst>
      <p:ext uri="{BB962C8B-B14F-4D97-AF65-F5344CB8AC3E}">
        <p14:creationId xmlns:p14="http://schemas.microsoft.com/office/powerpoint/2010/main" val="13129616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88854" y="5232323"/>
            <a:ext cx="1500872" cy="1116155"/>
          </a:xfrm>
          <a:prstGeom prst="rect">
            <a:avLst/>
          </a:prstGeom>
        </p:spPr>
      </p:pic>
      <p:sp>
        <p:nvSpPr>
          <p:cNvPr id="5" name="Rectangle 4"/>
          <p:cNvSpPr/>
          <p:nvPr/>
        </p:nvSpPr>
        <p:spPr>
          <a:xfrm>
            <a:off x="832622" y="373039"/>
            <a:ext cx="10177131" cy="646331"/>
          </a:xfrm>
          <a:prstGeom prst="rect">
            <a:avLst/>
          </a:prstGeom>
        </p:spPr>
        <p:txBody>
          <a:bodyPr wrap="square">
            <a:spAutoFit/>
          </a:bodyPr>
          <a:lstStyle/>
          <a:p>
            <a:r>
              <a:rPr lang="en-CA" sz="3600" b="1" i="1" dirty="0"/>
              <a:t>An Example of a Program/Filter</a:t>
            </a:r>
          </a:p>
        </p:txBody>
      </p:sp>
      <p:sp>
        <p:nvSpPr>
          <p:cNvPr id="6" name="Text Box 769"/>
          <p:cNvSpPr txBox="1">
            <a:spLocks noChangeArrowheads="1"/>
          </p:cNvSpPr>
          <p:nvPr/>
        </p:nvSpPr>
        <p:spPr bwMode="auto">
          <a:xfrm>
            <a:off x="1436836" y="1219200"/>
            <a:ext cx="8968702" cy="2505075"/>
          </a:xfrm>
          <a:prstGeom prst="rect">
            <a:avLst/>
          </a:prstGeom>
          <a:solidFill>
            <a:srgbClr val="9A4E15"/>
          </a:solidFill>
          <a:ln w="19050">
            <a:noFill/>
            <a:miter lim="800000"/>
            <a:headEnd/>
            <a:tailEnd/>
          </a:ln>
          <a:effectLst>
            <a:outerShdw blurRad="50800" dist="63500" dir="2700000" algn="tl" rotWithShape="0">
              <a:prstClr val="black">
                <a:alpha val="40000"/>
              </a:prstClr>
            </a:outerShdw>
          </a:effectLst>
        </p:spPr>
        <p:txBody>
          <a:bodyPr rot="0" vert="horz" wrap="square" lIns="91440" tIns="45720" rIns="91440" bIns="45720" anchor="ctr" anchorCtr="0" upright="1">
            <a:noAutofit/>
          </a:bodyPr>
          <a:lstStyle/>
          <a:p>
            <a:pPr algn="ctr">
              <a:lnSpc>
                <a:spcPct val="115000"/>
              </a:lnSpc>
              <a:spcAft>
                <a:spcPts val="0"/>
              </a:spcAft>
            </a:pPr>
            <a:r>
              <a:rPr lang="en-US" sz="2800" b="1" i="1" dirty="0">
                <a:solidFill>
                  <a:srgbClr val="FFFFFF"/>
                </a:solidFill>
                <a:effectLst/>
                <a:latin typeface="Calibri"/>
                <a:ea typeface="Calibri"/>
                <a:cs typeface="Times New Roman"/>
              </a:rPr>
              <a:t>I can win an argument on any topic against any opponent.  </a:t>
            </a:r>
          </a:p>
          <a:p>
            <a:pPr algn="ctr">
              <a:lnSpc>
                <a:spcPct val="115000"/>
              </a:lnSpc>
              <a:spcAft>
                <a:spcPts val="0"/>
              </a:spcAft>
            </a:pPr>
            <a:r>
              <a:rPr lang="en-US" sz="2800" b="1" i="1" dirty="0">
                <a:solidFill>
                  <a:srgbClr val="FFFFFF"/>
                </a:solidFill>
                <a:effectLst/>
                <a:latin typeface="Calibri"/>
                <a:ea typeface="Calibri"/>
                <a:cs typeface="Times New Roman"/>
              </a:rPr>
              <a:t>People know this and steer clear of me at parties. </a:t>
            </a:r>
          </a:p>
          <a:p>
            <a:pPr algn="ctr">
              <a:lnSpc>
                <a:spcPct val="115000"/>
              </a:lnSpc>
              <a:spcAft>
                <a:spcPts val="0"/>
              </a:spcAft>
            </a:pPr>
            <a:r>
              <a:rPr lang="en-US" sz="2800" b="1" i="1" dirty="0">
                <a:solidFill>
                  <a:srgbClr val="FFFFFF"/>
                </a:solidFill>
                <a:effectLst/>
                <a:latin typeface="Calibri"/>
                <a:ea typeface="Calibri"/>
                <a:cs typeface="Times New Roman"/>
              </a:rPr>
              <a:t>Often as a sign of great respect, </a:t>
            </a:r>
          </a:p>
          <a:p>
            <a:pPr algn="ctr">
              <a:lnSpc>
                <a:spcPct val="115000"/>
              </a:lnSpc>
              <a:spcAft>
                <a:spcPts val="0"/>
              </a:spcAft>
            </a:pPr>
            <a:r>
              <a:rPr lang="en-US" sz="2800" b="1" i="1" dirty="0">
                <a:solidFill>
                  <a:srgbClr val="FFFFFF"/>
                </a:solidFill>
                <a:effectLst/>
                <a:latin typeface="Calibri"/>
                <a:ea typeface="Calibri"/>
                <a:cs typeface="Times New Roman"/>
              </a:rPr>
              <a:t>they don’t even invite me anymore.</a:t>
            </a:r>
            <a:endParaRPr lang="en-CA" sz="2800" dirty="0">
              <a:effectLst/>
              <a:latin typeface="Times New Roman"/>
              <a:ea typeface="Calibri"/>
            </a:endParaRPr>
          </a:p>
          <a:p>
            <a:pPr algn="r">
              <a:lnSpc>
                <a:spcPct val="115000"/>
              </a:lnSpc>
              <a:spcAft>
                <a:spcPts val="0"/>
              </a:spcAft>
            </a:pPr>
            <a:r>
              <a:rPr lang="en-US" sz="2000" dirty="0">
                <a:solidFill>
                  <a:srgbClr val="FFFFFF"/>
                </a:solidFill>
                <a:effectLst/>
                <a:latin typeface="Calibri"/>
                <a:ea typeface="Calibri"/>
                <a:cs typeface="Times New Roman"/>
              </a:rPr>
              <a:t>Lily Tomlin</a:t>
            </a:r>
            <a:endParaRPr lang="en-CA" sz="2000" dirty="0">
              <a:effectLst/>
              <a:latin typeface="Times New Roman"/>
              <a:ea typeface="Calibri"/>
            </a:endParaRPr>
          </a:p>
        </p:txBody>
      </p:sp>
      <p:sp>
        <p:nvSpPr>
          <p:cNvPr id="7" name="Slide Number Placeholder 6"/>
          <p:cNvSpPr>
            <a:spLocks noGrp="1"/>
          </p:cNvSpPr>
          <p:nvPr>
            <p:ph type="sldNum" sz="quarter" idx="12"/>
          </p:nvPr>
        </p:nvSpPr>
        <p:spPr/>
        <p:txBody>
          <a:bodyPr/>
          <a:lstStyle/>
          <a:p>
            <a:fld id="{AFE74BE6-3F01-4C25-9B60-2EB5994FEE56}" type="slidenum">
              <a:rPr lang="en-CA" sz="2000" smtClean="0"/>
              <a:pPr/>
              <a:t>29</a:t>
            </a:fld>
            <a:endParaRPr lang="en-CA" sz="2000" dirty="0"/>
          </a:p>
        </p:txBody>
      </p:sp>
      <p:sp>
        <p:nvSpPr>
          <p:cNvPr id="8" name="Text Box 71"/>
          <p:cNvSpPr txBox="1">
            <a:spLocks noChangeArrowheads="1"/>
          </p:cNvSpPr>
          <p:nvPr/>
        </p:nvSpPr>
        <p:spPr bwMode="auto">
          <a:xfrm>
            <a:off x="2085974" y="4257489"/>
            <a:ext cx="7858125" cy="1657536"/>
          </a:xfrm>
          <a:prstGeom prst="rect">
            <a:avLst/>
          </a:prstGeom>
          <a:solidFill>
            <a:srgbClr val="9A4E15"/>
          </a:solidFill>
          <a:ln w="19050">
            <a:noFill/>
            <a:miter lim="800000"/>
            <a:headEnd/>
            <a:tailEnd/>
          </a:ln>
          <a:effectLst>
            <a:outerShdw blurRad="50800" dist="63500" dir="2700000" algn="tl" rotWithShape="0">
              <a:prstClr val="black">
                <a:alpha val="40000"/>
              </a:prstClr>
            </a:outerShdw>
          </a:effectLst>
        </p:spPr>
        <p:txBody>
          <a:bodyPr rot="0" vert="horz" wrap="square" lIns="91440" tIns="45720" rIns="91440" bIns="45720" anchor="t" anchorCtr="0" upright="1">
            <a:noAutofit/>
          </a:bodyPr>
          <a:lstStyle/>
          <a:p>
            <a:pPr algn="ctr">
              <a:lnSpc>
                <a:spcPct val="115000"/>
              </a:lnSpc>
              <a:spcAft>
                <a:spcPts val="0"/>
              </a:spcAft>
            </a:pPr>
            <a:r>
              <a:rPr lang="en-US" sz="2800" b="1" i="1" dirty="0">
                <a:solidFill>
                  <a:srgbClr val="FFFFFF"/>
                </a:solidFill>
                <a:effectLst/>
                <a:ea typeface="Calibri"/>
                <a:cs typeface="Times New Roman"/>
              </a:rPr>
              <a:t>When a pick pocket meets a saint – </a:t>
            </a:r>
            <a:endParaRPr lang="en-CA" sz="2800" dirty="0">
              <a:effectLst/>
              <a:ea typeface="Calibri"/>
            </a:endParaRPr>
          </a:p>
          <a:p>
            <a:pPr algn="ctr">
              <a:lnSpc>
                <a:spcPct val="115000"/>
              </a:lnSpc>
              <a:spcAft>
                <a:spcPts val="1000"/>
              </a:spcAft>
            </a:pPr>
            <a:r>
              <a:rPr lang="en-US" sz="2800" b="1" i="1" dirty="0">
                <a:solidFill>
                  <a:srgbClr val="FFFFFF"/>
                </a:solidFill>
                <a:effectLst/>
                <a:ea typeface="Calibri"/>
                <a:cs typeface="Times New Roman"/>
              </a:rPr>
              <a:t>All they see are the saint’s pockets.</a:t>
            </a:r>
          </a:p>
          <a:p>
            <a:pPr algn="r">
              <a:lnSpc>
                <a:spcPct val="115000"/>
              </a:lnSpc>
              <a:spcAft>
                <a:spcPts val="1000"/>
              </a:spcAft>
            </a:pPr>
            <a:r>
              <a:rPr lang="en-US" sz="2000" dirty="0">
                <a:solidFill>
                  <a:srgbClr val="FFFFFF"/>
                </a:solidFill>
                <a:ea typeface="Calibri"/>
                <a:cs typeface="Times New Roman"/>
              </a:rPr>
              <a:t>Ram Dass</a:t>
            </a:r>
            <a:endParaRPr lang="en-CA" sz="2000" dirty="0">
              <a:latin typeface="Times New Roman"/>
              <a:ea typeface="Calibri"/>
            </a:endParaRPr>
          </a:p>
          <a:p>
            <a:pPr algn="ctr">
              <a:lnSpc>
                <a:spcPct val="115000"/>
              </a:lnSpc>
              <a:spcAft>
                <a:spcPts val="1000"/>
              </a:spcAft>
            </a:pPr>
            <a:endParaRPr lang="en-CA" sz="1200" dirty="0">
              <a:effectLst/>
              <a:latin typeface="Times New Roman"/>
              <a:ea typeface="Calibri"/>
            </a:endParaRPr>
          </a:p>
          <a:p>
            <a:pPr algn="ctr">
              <a:lnSpc>
                <a:spcPct val="115000"/>
              </a:lnSpc>
              <a:spcAft>
                <a:spcPts val="0"/>
              </a:spcAft>
            </a:pPr>
            <a:r>
              <a:rPr lang="en-US" sz="1200" i="1" dirty="0">
                <a:solidFill>
                  <a:srgbClr val="FFFFFF"/>
                </a:solidFill>
                <a:effectLst/>
                <a:latin typeface="Times New Roman"/>
                <a:ea typeface="Calibri"/>
              </a:rPr>
              <a:t>				</a:t>
            </a:r>
            <a:endParaRPr lang="en-CA" sz="1200" dirty="0">
              <a:effectLst/>
              <a:latin typeface="Times New Roman"/>
              <a:ea typeface="Calibri"/>
            </a:endParaRPr>
          </a:p>
          <a:p>
            <a:pPr algn="ctr">
              <a:lnSpc>
                <a:spcPct val="115000"/>
              </a:lnSpc>
              <a:spcAft>
                <a:spcPts val="1000"/>
              </a:spcAft>
            </a:pPr>
            <a:r>
              <a:rPr lang="en-US" sz="1200" i="1" dirty="0">
                <a:solidFill>
                  <a:srgbClr val="FFFFFF"/>
                </a:solidFill>
                <a:effectLst/>
                <a:latin typeface="Times New Roman"/>
                <a:ea typeface="Calibri"/>
              </a:rPr>
              <a:t> </a:t>
            </a:r>
            <a:endParaRPr lang="en-CA" sz="1200" dirty="0">
              <a:effectLst/>
              <a:latin typeface="Times New Roman"/>
              <a:ea typeface="Calibri"/>
            </a:endParaRPr>
          </a:p>
          <a:p>
            <a:pPr algn="ctr">
              <a:lnSpc>
                <a:spcPct val="115000"/>
              </a:lnSpc>
              <a:spcAft>
                <a:spcPts val="1000"/>
              </a:spcAft>
            </a:pPr>
            <a:r>
              <a:rPr lang="en-US" sz="1200" dirty="0">
                <a:solidFill>
                  <a:srgbClr val="FFFFFF"/>
                </a:solidFill>
                <a:effectLst/>
                <a:latin typeface="Times New Roman"/>
                <a:ea typeface="Calibri"/>
              </a:rPr>
              <a:t> </a:t>
            </a:r>
            <a:endParaRPr lang="en-CA" sz="1200" dirty="0">
              <a:effectLst/>
              <a:latin typeface="Times New Roman"/>
              <a:ea typeface="Calibri"/>
            </a:endParaRPr>
          </a:p>
        </p:txBody>
      </p:sp>
    </p:spTree>
    <p:extLst>
      <p:ext uri="{BB962C8B-B14F-4D97-AF65-F5344CB8AC3E}">
        <p14:creationId xmlns:p14="http://schemas.microsoft.com/office/powerpoint/2010/main" val="11361646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02509" y="1844843"/>
            <a:ext cx="5786982" cy="3941224"/>
          </a:xfrm>
          <a:prstGeom prst="rect">
            <a:avLst/>
          </a:prstGeom>
        </p:spPr>
      </p:pic>
      <p:sp>
        <p:nvSpPr>
          <p:cNvPr id="6" name="TextBox 5"/>
          <p:cNvSpPr txBox="1"/>
          <p:nvPr/>
        </p:nvSpPr>
        <p:spPr>
          <a:xfrm>
            <a:off x="3202509" y="5229727"/>
            <a:ext cx="3783827" cy="461665"/>
          </a:xfrm>
          <a:prstGeom prst="rect">
            <a:avLst/>
          </a:prstGeom>
          <a:noFill/>
        </p:spPr>
        <p:txBody>
          <a:bodyPr wrap="square" rtlCol="0">
            <a:spAutoFit/>
          </a:bodyPr>
          <a:lstStyle/>
          <a:p>
            <a:pPr algn="ctr"/>
            <a:r>
              <a:rPr lang="en-CA" sz="2400" dirty="0">
                <a:ln w="12700">
                  <a:solidFill>
                    <a:schemeClr val="tx1"/>
                  </a:solidFill>
                </a:ln>
                <a:solidFill>
                  <a:schemeClr val="bg1"/>
                </a:solidFill>
                <a:latin typeface="Arial Black" pitchFamily="34" charset="0"/>
              </a:rPr>
              <a:t>CATCH</a:t>
            </a:r>
            <a:endParaRPr lang="en-CA" sz="2400" dirty="0"/>
          </a:p>
        </p:txBody>
      </p:sp>
      <p:sp>
        <p:nvSpPr>
          <p:cNvPr id="7" name="TextBox 6"/>
          <p:cNvSpPr txBox="1"/>
          <p:nvPr/>
        </p:nvSpPr>
        <p:spPr>
          <a:xfrm>
            <a:off x="0" y="1360204"/>
            <a:ext cx="12192000" cy="646331"/>
          </a:xfrm>
          <a:prstGeom prst="rect">
            <a:avLst/>
          </a:prstGeom>
          <a:noFill/>
        </p:spPr>
        <p:txBody>
          <a:bodyPr wrap="square" rtlCol="0">
            <a:spAutoFit/>
          </a:bodyPr>
          <a:lstStyle/>
          <a:p>
            <a:pPr algn="ctr"/>
            <a:r>
              <a:rPr lang="en-CA" b="1" cap="small" dirty="0">
                <a:latin typeface="Times New Roman" panose="02020603050405020304" pitchFamily="18" charset="0"/>
                <a:cs typeface="Times New Roman" panose="02020603050405020304" pitchFamily="18" charset="0"/>
              </a:rPr>
              <a:t>Step One: CATCH</a:t>
            </a:r>
          </a:p>
          <a:p>
            <a:pPr algn="ctr"/>
            <a:endParaRPr lang="en-CA" dirty="0">
              <a:latin typeface="Times New Roman" panose="02020603050405020304" pitchFamily="18" charset="0"/>
              <a:cs typeface="Times New Roman" panose="02020603050405020304" pitchFamily="18" charset="0"/>
            </a:endParaRPr>
          </a:p>
        </p:txBody>
      </p:sp>
      <p:sp>
        <p:nvSpPr>
          <p:cNvPr id="8" name="TextBox 7"/>
          <p:cNvSpPr txBox="1"/>
          <p:nvPr/>
        </p:nvSpPr>
        <p:spPr>
          <a:xfrm>
            <a:off x="-184485" y="5872500"/>
            <a:ext cx="12192000" cy="923330"/>
          </a:xfrm>
          <a:prstGeom prst="rect">
            <a:avLst/>
          </a:prstGeom>
          <a:noFill/>
        </p:spPr>
        <p:txBody>
          <a:bodyPr wrap="square" rtlCol="0">
            <a:spAutoFit/>
          </a:bodyPr>
          <a:lstStyle/>
          <a:p>
            <a:pPr algn="ctr"/>
            <a:r>
              <a:rPr lang="en-US" b="1" dirty="0">
                <a:latin typeface="Times New Roman" panose="02020603050405020304" pitchFamily="18" charset="0"/>
                <a:cs typeface="Times New Roman" panose="02020603050405020304" pitchFamily="18" charset="0"/>
              </a:rPr>
              <a:t>“I catch myself being Here, Now: present.”</a:t>
            </a:r>
          </a:p>
          <a:p>
            <a:pPr algn="ctr"/>
            <a:r>
              <a:rPr lang="en-US" b="1" dirty="0">
                <a:latin typeface="Times New Roman" panose="02020603050405020304" pitchFamily="18" charset="0"/>
                <a:cs typeface="Times New Roman" panose="02020603050405020304" pitchFamily="18" charset="0"/>
              </a:rPr>
              <a:t>I AM AWARE</a:t>
            </a:r>
            <a:endParaRPr lang="en-CA" dirty="0">
              <a:latin typeface="Times New Roman" panose="02020603050405020304" pitchFamily="18" charset="0"/>
              <a:cs typeface="Times New Roman" panose="02020603050405020304" pitchFamily="18" charset="0"/>
            </a:endParaRPr>
          </a:p>
          <a:p>
            <a:pPr algn="ctr"/>
            <a:endParaRPr lang="en-CA" dirty="0">
              <a:latin typeface="Times New Roman" panose="02020603050405020304" pitchFamily="18" charset="0"/>
              <a:cs typeface="Times New Roman" panose="02020603050405020304" pitchFamily="18" charset="0"/>
            </a:endParaRPr>
          </a:p>
        </p:txBody>
      </p:sp>
      <p:sp>
        <p:nvSpPr>
          <p:cNvPr id="9" name="Rectangle 8"/>
          <p:cNvSpPr/>
          <p:nvPr/>
        </p:nvSpPr>
        <p:spPr>
          <a:xfrm>
            <a:off x="3216326" y="5122005"/>
            <a:ext cx="854019" cy="338554"/>
          </a:xfrm>
          <a:prstGeom prst="rect">
            <a:avLst/>
          </a:prstGeom>
        </p:spPr>
        <p:txBody>
          <a:bodyPr wrap="square">
            <a:spAutoFit/>
          </a:bodyPr>
          <a:lstStyle/>
          <a:p>
            <a:r>
              <a:rPr lang="en-CA" sz="1600" b="1" dirty="0"/>
              <a:t>Step 1</a:t>
            </a:r>
          </a:p>
        </p:txBody>
      </p:sp>
      <p:sp>
        <p:nvSpPr>
          <p:cNvPr id="10" name="TextBox 9"/>
          <p:cNvSpPr txBox="1"/>
          <p:nvPr/>
        </p:nvSpPr>
        <p:spPr>
          <a:xfrm>
            <a:off x="0" y="473243"/>
            <a:ext cx="12192000" cy="646331"/>
          </a:xfrm>
          <a:prstGeom prst="rect">
            <a:avLst/>
          </a:prstGeom>
          <a:noFill/>
        </p:spPr>
        <p:txBody>
          <a:bodyPr wrap="square" rtlCol="0">
            <a:spAutoFit/>
          </a:bodyPr>
          <a:lstStyle/>
          <a:p>
            <a:pPr algn="ctr"/>
            <a:r>
              <a:rPr lang="en-CA" sz="3600" dirty="0">
                <a:latin typeface="AR JULIAN" panose="02000000000000000000" pitchFamily="2" charset="0"/>
              </a:rPr>
              <a:t>The 5 Step Conscious Care and Support Process</a:t>
            </a:r>
          </a:p>
        </p:txBody>
      </p:sp>
      <p:sp>
        <p:nvSpPr>
          <p:cNvPr id="11" name="Slide Number Placeholder 10"/>
          <p:cNvSpPr>
            <a:spLocks noGrp="1"/>
          </p:cNvSpPr>
          <p:nvPr>
            <p:ph type="sldNum" sz="quarter" idx="12"/>
          </p:nvPr>
        </p:nvSpPr>
        <p:spPr/>
        <p:txBody>
          <a:bodyPr/>
          <a:lstStyle/>
          <a:p>
            <a:fld id="{AFE74BE6-3F01-4C25-9B60-2EB5994FEE56}" type="slidenum">
              <a:rPr lang="en-CA" sz="2000" smtClean="0"/>
              <a:pPr/>
              <a:t>3</a:t>
            </a:fld>
            <a:endParaRPr lang="en-CA" sz="2000" dirty="0"/>
          </a:p>
        </p:txBody>
      </p: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10253" y="5073488"/>
            <a:ext cx="1500872" cy="1116155"/>
          </a:xfrm>
          <a:prstGeom prst="rect">
            <a:avLst/>
          </a:prstGeom>
        </p:spPr>
      </p:pic>
    </p:spTree>
    <p:extLst>
      <p:ext uri="{BB962C8B-B14F-4D97-AF65-F5344CB8AC3E}">
        <p14:creationId xmlns:p14="http://schemas.microsoft.com/office/powerpoint/2010/main" val="19843784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78" y="5203746"/>
            <a:ext cx="1500872" cy="1116155"/>
          </a:xfrm>
          <a:prstGeom prst="rect">
            <a:avLst/>
          </a:prstGeom>
        </p:spPr>
      </p:pic>
      <p:sp>
        <p:nvSpPr>
          <p:cNvPr id="5" name="Rectangle 4"/>
          <p:cNvSpPr/>
          <p:nvPr/>
        </p:nvSpPr>
        <p:spPr>
          <a:xfrm>
            <a:off x="655094" y="390525"/>
            <a:ext cx="10760532" cy="646331"/>
          </a:xfrm>
          <a:prstGeom prst="rect">
            <a:avLst/>
          </a:prstGeom>
        </p:spPr>
        <p:txBody>
          <a:bodyPr wrap="square">
            <a:spAutoFit/>
          </a:bodyPr>
          <a:lstStyle/>
          <a:p>
            <a:pPr algn="ctr"/>
            <a:r>
              <a:rPr lang="en-CA" sz="3600" b="1" dirty="0">
                <a:solidFill>
                  <a:srgbClr val="9A4E15"/>
                </a:solidFill>
                <a:latin typeface="Arial Black" panose="020B0A04020102020204" pitchFamily="34" charset="0"/>
              </a:rPr>
              <a:t>Experiment</a:t>
            </a:r>
          </a:p>
        </p:txBody>
      </p:sp>
      <p:sp>
        <p:nvSpPr>
          <p:cNvPr id="6" name="TextBox 5"/>
          <p:cNvSpPr txBox="1"/>
          <p:nvPr/>
        </p:nvSpPr>
        <p:spPr>
          <a:xfrm>
            <a:off x="811290" y="1866900"/>
            <a:ext cx="10465163" cy="2277547"/>
          </a:xfrm>
          <a:prstGeom prst="rect">
            <a:avLst/>
          </a:prstGeom>
          <a:noFill/>
        </p:spPr>
        <p:txBody>
          <a:bodyPr wrap="square" rtlCol="0">
            <a:spAutoFit/>
          </a:bodyPr>
          <a:lstStyle/>
          <a:p>
            <a:endParaRPr lang="en-CA" sz="1400" b="1" dirty="0">
              <a:solidFill>
                <a:srgbClr val="9A4E15"/>
              </a:solidFill>
            </a:endParaRPr>
          </a:p>
          <a:p>
            <a:pPr marL="514350" indent="-514350">
              <a:buAutoNum type="arabicPeriod"/>
            </a:pPr>
            <a:r>
              <a:rPr lang="en-CA" sz="3200" dirty="0">
                <a:latin typeface="Arial Unicode MS" pitchFamily="34" charset="-128"/>
                <a:ea typeface="Arial Unicode MS" pitchFamily="34" charset="-128"/>
                <a:cs typeface="Arial Unicode MS" pitchFamily="34" charset="-128"/>
              </a:rPr>
              <a:t>Divide into pairs and decide who is #1 and who is #2.</a:t>
            </a:r>
          </a:p>
          <a:p>
            <a:pPr marL="514350" indent="-514350"/>
            <a:endParaRPr lang="en-CA" sz="3200" dirty="0">
              <a:solidFill>
                <a:srgbClr val="9A4E15"/>
              </a:solidFill>
              <a:latin typeface="Arial Unicode MS" pitchFamily="34" charset="-128"/>
              <a:ea typeface="Arial Unicode MS" pitchFamily="34" charset="-128"/>
              <a:cs typeface="Arial Unicode MS" pitchFamily="34" charset="-128"/>
            </a:endParaRPr>
          </a:p>
          <a:p>
            <a:pPr marL="514350" indent="-514350"/>
            <a:endParaRPr lang="en-CA" sz="3200" dirty="0">
              <a:solidFill>
                <a:srgbClr val="9A4E15"/>
              </a:solidFill>
              <a:latin typeface="Arial Unicode MS" pitchFamily="34" charset="-128"/>
              <a:ea typeface="Arial Unicode MS" pitchFamily="34" charset="-128"/>
              <a:cs typeface="Arial Unicode MS" pitchFamily="34" charset="-128"/>
            </a:endParaRPr>
          </a:p>
          <a:p>
            <a:pPr marL="514350" indent="-514350"/>
            <a:r>
              <a:rPr lang="en-CA" sz="3200" dirty="0">
                <a:latin typeface="Arial Unicode MS" pitchFamily="34" charset="-128"/>
                <a:ea typeface="Arial Unicode MS" pitchFamily="34" charset="-128"/>
                <a:cs typeface="Arial Unicode MS" pitchFamily="34" charset="-128"/>
              </a:rPr>
              <a:t>2.  Everyone close your eyes.</a:t>
            </a:r>
            <a:endParaRPr lang="en-CA" sz="2600" i="1" dirty="0">
              <a:latin typeface="Arial Unicode MS" pitchFamily="34" charset="-128"/>
              <a:ea typeface="Arial Unicode MS" pitchFamily="34" charset="-128"/>
              <a:cs typeface="Arial Unicode MS" pitchFamily="34" charset="-128"/>
            </a:endParaRPr>
          </a:p>
        </p:txBody>
      </p:sp>
      <p:sp>
        <p:nvSpPr>
          <p:cNvPr id="7" name="Slide Number Placeholder 6"/>
          <p:cNvSpPr>
            <a:spLocks noGrp="1"/>
          </p:cNvSpPr>
          <p:nvPr>
            <p:ph type="sldNum" sz="quarter" idx="12"/>
          </p:nvPr>
        </p:nvSpPr>
        <p:spPr/>
        <p:txBody>
          <a:bodyPr/>
          <a:lstStyle/>
          <a:p>
            <a:fld id="{AFE74BE6-3F01-4C25-9B60-2EB5994FEE56}" type="slidenum">
              <a:rPr lang="en-CA" sz="2000" smtClean="0"/>
              <a:pPr/>
              <a:t>30</a:t>
            </a:fld>
            <a:endParaRPr lang="en-CA" sz="2000" dirty="0"/>
          </a:p>
        </p:txBody>
      </p:sp>
    </p:spTree>
    <p:extLst>
      <p:ext uri="{BB962C8B-B14F-4D97-AF65-F5344CB8AC3E}">
        <p14:creationId xmlns:p14="http://schemas.microsoft.com/office/powerpoint/2010/main" val="1390782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78" y="5203746"/>
            <a:ext cx="1500872" cy="1116155"/>
          </a:xfrm>
          <a:prstGeom prst="rect">
            <a:avLst/>
          </a:prstGeom>
        </p:spPr>
      </p:pic>
      <p:sp>
        <p:nvSpPr>
          <p:cNvPr id="7" name="Slide Number Placeholder 6"/>
          <p:cNvSpPr>
            <a:spLocks noGrp="1"/>
          </p:cNvSpPr>
          <p:nvPr>
            <p:ph type="sldNum" sz="quarter" idx="12"/>
          </p:nvPr>
        </p:nvSpPr>
        <p:spPr/>
        <p:txBody>
          <a:bodyPr/>
          <a:lstStyle/>
          <a:p>
            <a:fld id="{AFE74BE6-3F01-4C25-9B60-2EB5994FEE56}" type="slidenum">
              <a:rPr lang="en-CA" sz="2000" smtClean="0"/>
              <a:pPr/>
              <a:t>31</a:t>
            </a:fld>
            <a:endParaRPr lang="en-CA" sz="2000" dirty="0"/>
          </a:p>
        </p:txBody>
      </p:sp>
      <p:pic>
        <p:nvPicPr>
          <p:cNvPr id="8"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95131" y="490389"/>
            <a:ext cx="6908979" cy="58117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9078282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78" y="5203746"/>
            <a:ext cx="1500872" cy="1116155"/>
          </a:xfrm>
          <a:prstGeom prst="rect">
            <a:avLst/>
          </a:prstGeom>
        </p:spPr>
      </p:pic>
      <p:sp>
        <p:nvSpPr>
          <p:cNvPr id="7" name="Slide Number Placeholder 6"/>
          <p:cNvSpPr>
            <a:spLocks noGrp="1"/>
          </p:cNvSpPr>
          <p:nvPr>
            <p:ph type="sldNum" sz="quarter" idx="12"/>
          </p:nvPr>
        </p:nvSpPr>
        <p:spPr/>
        <p:txBody>
          <a:bodyPr/>
          <a:lstStyle/>
          <a:p>
            <a:fld id="{AFE74BE6-3F01-4C25-9B60-2EB5994FEE56}" type="slidenum">
              <a:rPr lang="en-CA" sz="2000" smtClean="0"/>
              <a:pPr/>
              <a:t>32</a:t>
            </a:fld>
            <a:endParaRPr lang="en-CA" sz="2000" dirty="0"/>
          </a:p>
        </p:txBody>
      </p:sp>
      <p:pic>
        <p:nvPicPr>
          <p:cNvPr id="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95131" y="212786"/>
            <a:ext cx="6841650" cy="64488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9078282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78" y="5203746"/>
            <a:ext cx="1500872" cy="1116155"/>
          </a:xfrm>
          <a:prstGeom prst="rect">
            <a:avLst/>
          </a:prstGeom>
        </p:spPr>
      </p:pic>
      <p:sp>
        <p:nvSpPr>
          <p:cNvPr id="7" name="Slide Number Placeholder 6"/>
          <p:cNvSpPr>
            <a:spLocks noGrp="1"/>
          </p:cNvSpPr>
          <p:nvPr>
            <p:ph type="sldNum" sz="quarter" idx="12"/>
          </p:nvPr>
        </p:nvSpPr>
        <p:spPr/>
        <p:txBody>
          <a:bodyPr/>
          <a:lstStyle/>
          <a:p>
            <a:fld id="{AFE74BE6-3F01-4C25-9B60-2EB5994FEE56}" type="slidenum">
              <a:rPr lang="en-CA" sz="2000" smtClean="0"/>
              <a:pPr/>
              <a:t>33</a:t>
            </a:fld>
            <a:endParaRPr lang="en-CA" sz="2000" dirty="0"/>
          </a:p>
        </p:txBody>
      </p:sp>
      <p:pic>
        <p:nvPicPr>
          <p:cNvPr id="8" name="Picture 2" descr="Image result for rabbit and goose optical illusion">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51096" y="1124744"/>
            <a:ext cx="6698460" cy="50231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078282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88853" y="5213271"/>
            <a:ext cx="1500872" cy="1116155"/>
          </a:xfrm>
          <a:prstGeom prst="rect">
            <a:avLst/>
          </a:prstGeom>
        </p:spPr>
      </p:pic>
      <p:pic>
        <p:nvPicPr>
          <p:cNvPr id="5" name="Picture 4" descr="Image result for barn yard graphic"/>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11189" y="968023"/>
            <a:ext cx="5813946" cy="3317799"/>
          </a:xfrm>
          <a:prstGeom prst="rect">
            <a:avLst/>
          </a:prstGeom>
          <a:noFill/>
          <a:ln>
            <a:noFill/>
          </a:ln>
        </p:spPr>
      </p:pic>
      <p:sp>
        <p:nvSpPr>
          <p:cNvPr id="6" name="TextBox 5"/>
          <p:cNvSpPr txBox="1"/>
          <p:nvPr/>
        </p:nvSpPr>
        <p:spPr>
          <a:xfrm>
            <a:off x="1624084" y="4869659"/>
            <a:ext cx="7983940" cy="523220"/>
          </a:xfrm>
          <a:prstGeom prst="rect">
            <a:avLst/>
          </a:prstGeom>
          <a:noFill/>
        </p:spPr>
        <p:txBody>
          <a:bodyPr wrap="square" rtlCol="0">
            <a:spAutoFit/>
          </a:bodyPr>
          <a:lstStyle/>
          <a:p>
            <a:pPr algn="ctr"/>
            <a:r>
              <a:rPr lang="en-US" sz="2800" i="1" dirty="0"/>
              <a:t>How many farm animals do you see in this picture?</a:t>
            </a:r>
            <a:endParaRPr lang="en-CA" sz="2800" dirty="0"/>
          </a:p>
        </p:txBody>
      </p:sp>
      <p:sp>
        <p:nvSpPr>
          <p:cNvPr id="8" name="Slide Number Placeholder 7"/>
          <p:cNvSpPr>
            <a:spLocks noGrp="1"/>
          </p:cNvSpPr>
          <p:nvPr>
            <p:ph type="sldNum" sz="quarter" idx="12"/>
          </p:nvPr>
        </p:nvSpPr>
        <p:spPr/>
        <p:txBody>
          <a:bodyPr/>
          <a:lstStyle/>
          <a:p>
            <a:fld id="{AFE74BE6-3F01-4C25-9B60-2EB5994FEE56}" type="slidenum">
              <a:rPr lang="en-CA" sz="2000" smtClean="0"/>
              <a:pPr/>
              <a:t>34</a:t>
            </a:fld>
            <a:endParaRPr lang="en-CA" sz="2000" dirty="0"/>
          </a:p>
        </p:txBody>
      </p:sp>
    </p:spTree>
    <p:extLst>
      <p:ext uri="{BB962C8B-B14F-4D97-AF65-F5344CB8AC3E}">
        <p14:creationId xmlns:p14="http://schemas.microsoft.com/office/powerpoint/2010/main" val="139078282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78" y="5241846"/>
            <a:ext cx="1500872" cy="1116155"/>
          </a:xfrm>
          <a:prstGeom prst="rect">
            <a:avLst/>
          </a:prstGeom>
        </p:spPr>
      </p:pic>
      <p:pic>
        <p:nvPicPr>
          <p:cNvPr id="6" name="Picture 5"/>
          <p:cNvPicPr/>
          <p:nvPr/>
        </p:nvPicPr>
        <p:blipFill>
          <a:blip r:embed="rId3" cstate="print">
            <a:extLst>
              <a:ext uri="{28A0092B-C50C-407E-A947-70E740481C1C}">
                <a14:useLocalDpi xmlns:a14="http://schemas.microsoft.com/office/drawing/2010/main" val="0"/>
              </a:ext>
            </a:extLst>
          </a:blip>
          <a:stretch>
            <a:fillRect/>
          </a:stretch>
        </p:blipFill>
        <p:spPr>
          <a:xfrm>
            <a:off x="4520766" y="968753"/>
            <a:ext cx="2795627" cy="3255467"/>
          </a:xfrm>
          <a:prstGeom prst="rect">
            <a:avLst/>
          </a:prstGeom>
        </p:spPr>
      </p:pic>
      <p:sp>
        <p:nvSpPr>
          <p:cNvPr id="7" name="TextBox 6"/>
          <p:cNvSpPr txBox="1"/>
          <p:nvPr/>
        </p:nvSpPr>
        <p:spPr>
          <a:xfrm>
            <a:off x="2320119" y="4941168"/>
            <a:ext cx="7124132" cy="523220"/>
          </a:xfrm>
          <a:prstGeom prst="rect">
            <a:avLst/>
          </a:prstGeom>
          <a:noFill/>
        </p:spPr>
        <p:txBody>
          <a:bodyPr wrap="square" rtlCol="0">
            <a:spAutoFit/>
          </a:bodyPr>
          <a:lstStyle/>
          <a:p>
            <a:pPr algn="ctr"/>
            <a:r>
              <a:rPr lang="en-US" sz="2800" i="1" dirty="0"/>
              <a:t>Now tell me what you </a:t>
            </a:r>
            <a:r>
              <a:rPr lang="en-US" sz="2800" b="1" i="1" dirty="0"/>
              <a:t>first see </a:t>
            </a:r>
            <a:r>
              <a:rPr lang="en-US" sz="2800" i="1" dirty="0"/>
              <a:t>in this picture.</a:t>
            </a:r>
            <a:endParaRPr lang="en-CA" sz="2800" i="1" dirty="0"/>
          </a:p>
        </p:txBody>
      </p:sp>
      <p:sp>
        <p:nvSpPr>
          <p:cNvPr id="8" name="Slide Number Placeholder 7"/>
          <p:cNvSpPr>
            <a:spLocks noGrp="1"/>
          </p:cNvSpPr>
          <p:nvPr>
            <p:ph type="sldNum" sz="quarter" idx="12"/>
          </p:nvPr>
        </p:nvSpPr>
        <p:spPr/>
        <p:txBody>
          <a:bodyPr/>
          <a:lstStyle/>
          <a:p>
            <a:fld id="{AFE74BE6-3F01-4C25-9B60-2EB5994FEE56}" type="slidenum">
              <a:rPr lang="en-CA" sz="2000" smtClean="0"/>
              <a:pPr/>
              <a:t>35</a:t>
            </a:fld>
            <a:endParaRPr lang="en-CA" sz="2000" dirty="0"/>
          </a:p>
        </p:txBody>
      </p:sp>
    </p:spTree>
    <p:extLst>
      <p:ext uri="{BB962C8B-B14F-4D97-AF65-F5344CB8AC3E}">
        <p14:creationId xmlns:p14="http://schemas.microsoft.com/office/powerpoint/2010/main" val="139078282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78" y="5222796"/>
            <a:ext cx="1500872" cy="1116155"/>
          </a:xfrm>
          <a:prstGeom prst="rect">
            <a:avLst/>
          </a:prstGeom>
        </p:spPr>
      </p:pic>
      <p:grpSp>
        <p:nvGrpSpPr>
          <p:cNvPr id="2" name="Group 4"/>
          <p:cNvGrpSpPr/>
          <p:nvPr/>
        </p:nvGrpSpPr>
        <p:grpSpPr>
          <a:xfrm>
            <a:off x="4067887" y="1144640"/>
            <a:ext cx="3140614" cy="3453803"/>
            <a:chOff x="3493828" y="632515"/>
            <a:chExt cx="5084359" cy="5591382"/>
          </a:xfrm>
        </p:grpSpPr>
        <p:pic>
          <p:nvPicPr>
            <p:cNvPr id="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93828" y="632515"/>
              <a:ext cx="1385816" cy="55913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192371" y="632515"/>
              <a:ext cx="1385816" cy="55913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Box 7"/>
            <p:cNvSpPr txBox="1"/>
            <p:nvPr/>
          </p:nvSpPr>
          <p:spPr>
            <a:xfrm>
              <a:off x="3596185" y="3753136"/>
              <a:ext cx="1126509" cy="747392"/>
            </a:xfrm>
            <a:prstGeom prst="rect">
              <a:avLst/>
            </a:prstGeom>
            <a:noFill/>
          </p:spPr>
          <p:txBody>
            <a:bodyPr wrap="square" rtlCol="0">
              <a:spAutoFit/>
            </a:bodyPr>
            <a:lstStyle/>
            <a:p>
              <a:pPr algn="ctr"/>
              <a:r>
                <a:rPr lang="en-CA" sz="2400" b="1" dirty="0">
                  <a:latin typeface="Arial Narrow" panose="020B0606020202030204" pitchFamily="34" charset="0"/>
                </a:rPr>
                <a:t>$90</a:t>
              </a:r>
            </a:p>
          </p:txBody>
        </p:sp>
        <p:sp>
          <p:nvSpPr>
            <p:cNvPr id="9" name="TextBox 8"/>
            <p:cNvSpPr txBox="1"/>
            <p:nvPr/>
          </p:nvSpPr>
          <p:spPr>
            <a:xfrm>
              <a:off x="7322024" y="3753136"/>
              <a:ext cx="1126509" cy="747392"/>
            </a:xfrm>
            <a:prstGeom prst="rect">
              <a:avLst/>
            </a:prstGeom>
            <a:noFill/>
          </p:spPr>
          <p:txBody>
            <a:bodyPr wrap="square" rtlCol="0">
              <a:spAutoFit/>
            </a:bodyPr>
            <a:lstStyle/>
            <a:p>
              <a:pPr algn="ctr"/>
              <a:r>
                <a:rPr lang="en-CA" sz="2400" b="1" dirty="0">
                  <a:latin typeface="Arial Narrow" panose="020B0606020202030204" pitchFamily="34" charset="0"/>
                </a:rPr>
                <a:t>$10</a:t>
              </a:r>
            </a:p>
          </p:txBody>
        </p:sp>
      </p:grpSp>
      <p:sp>
        <p:nvSpPr>
          <p:cNvPr id="10" name="Slide Number Placeholder 9"/>
          <p:cNvSpPr>
            <a:spLocks noGrp="1"/>
          </p:cNvSpPr>
          <p:nvPr>
            <p:ph type="sldNum" sz="quarter" idx="12"/>
          </p:nvPr>
        </p:nvSpPr>
        <p:spPr/>
        <p:txBody>
          <a:bodyPr/>
          <a:lstStyle/>
          <a:p>
            <a:fld id="{AFE74BE6-3F01-4C25-9B60-2EB5994FEE56}" type="slidenum">
              <a:rPr lang="en-CA" sz="2000" smtClean="0"/>
              <a:pPr/>
              <a:t>36</a:t>
            </a:fld>
            <a:endParaRPr lang="en-CA" sz="2000" dirty="0"/>
          </a:p>
        </p:txBody>
      </p:sp>
      <p:sp>
        <p:nvSpPr>
          <p:cNvPr id="11" name="TextBox 10"/>
          <p:cNvSpPr txBox="1"/>
          <p:nvPr/>
        </p:nvSpPr>
        <p:spPr>
          <a:xfrm>
            <a:off x="4029075" y="5391150"/>
            <a:ext cx="3381375" cy="369332"/>
          </a:xfrm>
          <a:prstGeom prst="rect">
            <a:avLst/>
          </a:prstGeom>
          <a:noFill/>
        </p:spPr>
        <p:txBody>
          <a:bodyPr wrap="square" rtlCol="0">
            <a:spAutoFit/>
          </a:bodyPr>
          <a:lstStyle/>
          <a:p>
            <a:pPr algn="ctr"/>
            <a:r>
              <a:rPr lang="en-CA" dirty="0"/>
              <a:t>MRI Research </a:t>
            </a:r>
          </a:p>
        </p:txBody>
      </p:sp>
    </p:spTree>
    <p:extLst>
      <p:ext uri="{BB962C8B-B14F-4D97-AF65-F5344CB8AC3E}">
        <p14:creationId xmlns:p14="http://schemas.microsoft.com/office/powerpoint/2010/main" val="139078282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78" y="5194221"/>
            <a:ext cx="1500872" cy="1116155"/>
          </a:xfrm>
          <a:prstGeom prst="rect">
            <a:avLst/>
          </a:prstGeom>
        </p:spPr>
      </p:pic>
      <p:sp>
        <p:nvSpPr>
          <p:cNvPr id="5" name="TextBox 4"/>
          <p:cNvSpPr txBox="1"/>
          <p:nvPr/>
        </p:nvSpPr>
        <p:spPr>
          <a:xfrm>
            <a:off x="1767146" y="1623461"/>
            <a:ext cx="8157903" cy="3416320"/>
          </a:xfrm>
          <a:prstGeom prst="rect">
            <a:avLst/>
          </a:prstGeom>
          <a:solidFill>
            <a:srgbClr val="797805"/>
          </a:solidFill>
          <a:effectLst>
            <a:outerShdw blurRad="50800" dist="63500" dir="2700000" algn="tl" rotWithShape="0">
              <a:prstClr val="black">
                <a:alpha val="40000"/>
              </a:prstClr>
            </a:outerShdw>
          </a:effectLst>
        </p:spPr>
        <p:txBody>
          <a:bodyPr wrap="square" rtlCol="0">
            <a:spAutoFit/>
          </a:bodyPr>
          <a:lstStyle/>
          <a:p>
            <a:pPr algn="ctr"/>
            <a:endParaRPr lang="en-US" sz="3600" b="1" i="1" dirty="0">
              <a:solidFill>
                <a:srgbClr val="797805"/>
              </a:solidFill>
            </a:endParaRPr>
          </a:p>
          <a:p>
            <a:pPr algn="ctr"/>
            <a:r>
              <a:rPr lang="en-US" sz="3600" b="1" i="1" dirty="0">
                <a:solidFill>
                  <a:schemeClr val="bg1"/>
                </a:solidFill>
              </a:rPr>
              <a:t>Our Brain Fabricates</a:t>
            </a:r>
            <a:endParaRPr lang="en-CA" sz="3600" b="1" dirty="0">
              <a:solidFill>
                <a:schemeClr val="bg1"/>
              </a:solidFill>
            </a:endParaRPr>
          </a:p>
          <a:p>
            <a:pPr algn="ctr"/>
            <a:r>
              <a:rPr lang="en-CA" sz="3600" b="1" i="1" dirty="0">
                <a:solidFill>
                  <a:schemeClr val="bg1"/>
                </a:solidFill>
              </a:rPr>
              <a:t>Much of Our Reality</a:t>
            </a:r>
          </a:p>
          <a:p>
            <a:pPr algn="ctr"/>
            <a:r>
              <a:rPr lang="en-CA" sz="3600" b="1" i="1" dirty="0">
                <a:solidFill>
                  <a:schemeClr val="bg1"/>
                </a:solidFill>
              </a:rPr>
              <a:t>Based on</a:t>
            </a:r>
          </a:p>
          <a:p>
            <a:pPr algn="ctr"/>
            <a:r>
              <a:rPr lang="en-CA" sz="3600" b="1" i="1" dirty="0">
                <a:solidFill>
                  <a:schemeClr val="bg1"/>
                </a:solidFill>
              </a:rPr>
              <a:t>How our 7 Senses have been Primed</a:t>
            </a:r>
          </a:p>
          <a:p>
            <a:pPr algn="ctr"/>
            <a:endParaRPr lang="en-CA" sz="3600" b="1" i="1" dirty="0">
              <a:solidFill>
                <a:schemeClr val="bg1"/>
              </a:solidFill>
            </a:endParaRPr>
          </a:p>
        </p:txBody>
      </p:sp>
      <p:sp>
        <p:nvSpPr>
          <p:cNvPr id="6" name="Slide Number Placeholder 5"/>
          <p:cNvSpPr>
            <a:spLocks noGrp="1"/>
          </p:cNvSpPr>
          <p:nvPr>
            <p:ph type="sldNum" sz="quarter" idx="12"/>
          </p:nvPr>
        </p:nvSpPr>
        <p:spPr/>
        <p:txBody>
          <a:bodyPr/>
          <a:lstStyle/>
          <a:p>
            <a:fld id="{AFE74BE6-3F01-4C25-9B60-2EB5994FEE56}" type="slidenum">
              <a:rPr lang="en-CA" sz="2000" smtClean="0"/>
              <a:pPr/>
              <a:t>37</a:t>
            </a:fld>
            <a:endParaRPr lang="en-CA" sz="2000" dirty="0"/>
          </a:p>
        </p:txBody>
      </p:sp>
      <p:sp>
        <p:nvSpPr>
          <p:cNvPr id="7" name="TextBox 6"/>
          <p:cNvSpPr txBox="1"/>
          <p:nvPr/>
        </p:nvSpPr>
        <p:spPr>
          <a:xfrm>
            <a:off x="916555" y="368457"/>
            <a:ext cx="10086392" cy="584775"/>
          </a:xfrm>
          <a:prstGeom prst="rect">
            <a:avLst/>
          </a:prstGeom>
          <a:noFill/>
        </p:spPr>
        <p:txBody>
          <a:bodyPr wrap="square" rtlCol="0">
            <a:spAutoFit/>
          </a:bodyPr>
          <a:lstStyle/>
          <a:p>
            <a:pPr algn="ctr"/>
            <a:r>
              <a:rPr lang="en-CA" sz="3200" b="1" dirty="0">
                <a:solidFill>
                  <a:srgbClr val="C00000"/>
                </a:solidFill>
                <a:latin typeface="Arial Black" panose="020B0A04020102020204" pitchFamily="34" charset="0"/>
              </a:rPr>
              <a:t>Primed Prompts</a:t>
            </a:r>
          </a:p>
        </p:txBody>
      </p:sp>
    </p:spTree>
    <p:extLst>
      <p:ext uri="{BB962C8B-B14F-4D97-AF65-F5344CB8AC3E}">
        <p14:creationId xmlns:p14="http://schemas.microsoft.com/office/powerpoint/2010/main" val="139078282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sp>
        <p:nvSpPr>
          <p:cNvPr id="8" name="Slide Number Placeholder 5"/>
          <p:cNvSpPr txBox="1">
            <a:spLocks/>
          </p:cNvSpPr>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FE74BE6-3F01-4C25-9B60-2EB5994FEE56}" type="slidenum">
              <a:rPr lang="en-CA" sz="2000" smtClean="0"/>
              <a:pPr/>
              <a:t>38</a:t>
            </a:fld>
            <a:endParaRPr lang="en-CA" sz="2000" dirty="0"/>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78" y="5194221"/>
            <a:ext cx="1500872" cy="1116155"/>
          </a:xfrm>
          <a:prstGeom prst="rect">
            <a:avLst/>
          </a:prstGeom>
        </p:spPr>
      </p:pic>
      <p:sp>
        <p:nvSpPr>
          <p:cNvPr id="5" name="TextBox 4"/>
          <p:cNvSpPr txBox="1"/>
          <p:nvPr/>
        </p:nvSpPr>
        <p:spPr>
          <a:xfrm>
            <a:off x="916555" y="368457"/>
            <a:ext cx="10086392" cy="584775"/>
          </a:xfrm>
          <a:prstGeom prst="rect">
            <a:avLst/>
          </a:prstGeom>
          <a:noFill/>
        </p:spPr>
        <p:txBody>
          <a:bodyPr wrap="square" rtlCol="0">
            <a:spAutoFit/>
          </a:bodyPr>
          <a:lstStyle/>
          <a:p>
            <a:pPr algn="ctr"/>
            <a:r>
              <a:rPr lang="en-CA" sz="3200" b="1" dirty="0">
                <a:solidFill>
                  <a:srgbClr val="C00000"/>
                </a:solidFill>
                <a:latin typeface="Arial Black" panose="020B0A04020102020204" pitchFamily="34" charset="0"/>
              </a:rPr>
              <a:t>Priming Problems</a:t>
            </a:r>
          </a:p>
        </p:txBody>
      </p:sp>
      <p:sp>
        <p:nvSpPr>
          <p:cNvPr id="3" name="TextBox 2"/>
          <p:cNvSpPr txBox="1"/>
          <p:nvPr/>
        </p:nvSpPr>
        <p:spPr>
          <a:xfrm>
            <a:off x="1400175" y="1257300"/>
            <a:ext cx="8972550" cy="4585871"/>
          </a:xfrm>
          <a:prstGeom prst="rect">
            <a:avLst/>
          </a:prstGeom>
          <a:noFill/>
        </p:spPr>
        <p:txBody>
          <a:bodyPr wrap="square" rtlCol="0">
            <a:spAutoFit/>
          </a:bodyPr>
          <a:lstStyle/>
          <a:p>
            <a:r>
              <a:rPr lang="en-CA" sz="3200" dirty="0">
                <a:latin typeface="Arial Unicode MS" panose="020B0604020202020204" pitchFamily="34" charset="-128"/>
                <a:ea typeface="Arial Unicode MS" panose="020B0604020202020204" pitchFamily="34" charset="-128"/>
                <a:cs typeface="Arial Unicode MS" panose="020B0604020202020204" pitchFamily="34" charset="-128"/>
              </a:rPr>
              <a:t>Possibly one of the most serious brain primes that negatively impacts current services is most </a:t>
            </a:r>
            <a:r>
              <a:rPr lang="en-CA" sz="3200" b="1" dirty="0">
                <a:latin typeface="Arial Unicode MS" panose="020B0604020202020204" pitchFamily="34" charset="-128"/>
                <a:ea typeface="Arial Unicode MS" panose="020B0604020202020204" pitchFamily="34" charset="-128"/>
                <a:cs typeface="Arial Unicode MS" panose="020B0604020202020204" pitchFamily="34" charset="-128"/>
              </a:rPr>
              <a:t>supporters’ limited beliefs regarding the potential </a:t>
            </a:r>
            <a:r>
              <a:rPr lang="en-CA" sz="3200" dirty="0">
                <a:latin typeface="Arial Unicode MS" panose="020B0604020202020204" pitchFamily="34" charset="-128"/>
                <a:ea typeface="Arial Unicode MS" panose="020B0604020202020204" pitchFamily="34" charset="-128"/>
                <a:cs typeface="Arial Unicode MS" panose="020B0604020202020204" pitchFamily="34" charset="-128"/>
              </a:rPr>
              <a:t>of people who we are supporting.</a:t>
            </a:r>
          </a:p>
          <a:p>
            <a:endParaRPr lang="en-CA" dirty="0"/>
          </a:p>
          <a:p>
            <a:r>
              <a:rPr lang="en-CA" sz="3200" b="1" dirty="0">
                <a:solidFill>
                  <a:srgbClr val="C00000"/>
                </a:solidFill>
              </a:rPr>
              <a:t>As we observe the </a:t>
            </a:r>
            <a:r>
              <a:rPr lang="en-CA" sz="3200" b="1" u="sng" dirty="0">
                <a:solidFill>
                  <a:srgbClr val="C00000"/>
                </a:solidFill>
              </a:rPr>
              <a:t>highest level</a:t>
            </a:r>
            <a:r>
              <a:rPr lang="en-CA" sz="3200" b="1" dirty="0">
                <a:solidFill>
                  <a:srgbClr val="C00000"/>
                </a:solidFill>
              </a:rPr>
              <a:t> of a person supported experiencing life, know that this is probably representative of the </a:t>
            </a:r>
            <a:r>
              <a:rPr lang="en-CA" sz="3200" b="1" u="sng" dirty="0">
                <a:solidFill>
                  <a:srgbClr val="C00000"/>
                </a:solidFill>
              </a:rPr>
              <a:t>lowest level</a:t>
            </a:r>
            <a:r>
              <a:rPr lang="en-CA" sz="3200" b="1" dirty="0">
                <a:solidFill>
                  <a:srgbClr val="C00000"/>
                </a:solidFill>
              </a:rPr>
              <a:t> of    their potential.</a:t>
            </a:r>
            <a:endParaRPr lang="en-CA" sz="3200" dirty="0"/>
          </a:p>
          <a:p>
            <a:endParaRPr lang="en-CA" dirty="0"/>
          </a:p>
        </p:txBody>
      </p:sp>
    </p:spTree>
    <p:extLst>
      <p:ext uri="{BB962C8B-B14F-4D97-AF65-F5344CB8AC3E}">
        <p14:creationId xmlns:p14="http://schemas.microsoft.com/office/powerpoint/2010/main" val="24755926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8" name="TextBox 7"/>
          <p:cNvSpPr txBox="1"/>
          <p:nvPr/>
        </p:nvSpPr>
        <p:spPr>
          <a:xfrm>
            <a:off x="1143001" y="1412590"/>
            <a:ext cx="9202978" cy="3785652"/>
          </a:xfrm>
          <a:prstGeom prst="rect">
            <a:avLst/>
          </a:prstGeom>
          <a:solidFill>
            <a:srgbClr val="797805"/>
          </a:solidFill>
          <a:ln>
            <a:noFill/>
          </a:ln>
          <a:effectLst/>
          <a:scene3d>
            <a:camera prst="orthographicFront"/>
            <a:lightRig rig="threePt" dir="t"/>
          </a:scene3d>
          <a:sp3d>
            <a:bevelT w="114300" prst="artDeco"/>
          </a:sp3d>
        </p:spPr>
        <p:txBody>
          <a:bodyPr wrap="square" rtlCol="0">
            <a:spAutoFit/>
          </a:bodyPr>
          <a:lstStyle/>
          <a:p>
            <a:pPr algn="just"/>
            <a:endParaRPr lang="en-CA" sz="2000" dirty="0">
              <a:solidFill>
                <a:schemeClr val="bg1"/>
              </a:solidFill>
            </a:endParaRPr>
          </a:p>
          <a:p>
            <a:r>
              <a:rPr lang="en-CA" sz="2400" b="1" i="1" dirty="0">
                <a:solidFill>
                  <a:schemeClr val="bg1"/>
                </a:solidFill>
              </a:rPr>
              <a:t>“In each of us there is another whom we do not know.”</a:t>
            </a:r>
          </a:p>
          <a:p>
            <a:pPr algn="r"/>
            <a:r>
              <a:rPr lang="en-CA" sz="2400" dirty="0">
                <a:solidFill>
                  <a:schemeClr val="bg1"/>
                </a:solidFill>
              </a:rPr>
              <a:t>							</a:t>
            </a:r>
            <a:r>
              <a:rPr lang="en-CA" sz="2000" dirty="0">
                <a:solidFill>
                  <a:schemeClr val="bg1"/>
                </a:solidFill>
              </a:rPr>
              <a:t>Carl Jung</a:t>
            </a:r>
          </a:p>
          <a:p>
            <a:pPr algn="r"/>
            <a:endParaRPr lang="en-CA" sz="2400" dirty="0">
              <a:solidFill>
                <a:schemeClr val="bg1"/>
              </a:solidFill>
            </a:endParaRPr>
          </a:p>
          <a:p>
            <a:r>
              <a:rPr lang="en-CA" sz="2400" b="1" i="1" dirty="0">
                <a:solidFill>
                  <a:schemeClr val="bg1"/>
                </a:solidFill>
              </a:rPr>
              <a:t>“There’s someone in my head and it’s not me.”</a:t>
            </a:r>
          </a:p>
          <a:p>
            <a:pPr algn="r"/>
            <a:r>
              <a:rPr lang="en-CA" sz="2400" dirty="0">
                <a:solidFill>
                  <a:schemeClr val="bg1"/>
                </a:solidFill>
              </a:rPr>
              <a:t>							</a:t>
            </a:r>
            <a:r>
              <a:rPr lang="en-CA" sz="2000" dirty="0">
                <a:solidFill>
                  <a:schemeClr val="bg1"/>
                </a:solidFill>
              </a:rPr>
              <a:t>Pink Floyd</a:t>
            </a:r>
          </a:p>
          <a:p>
            <a:pPr algn="r"/>
            <a:endParaRPr lang="en-CA" sz="2800" dirty="0">
              <a:solidFill>
                <a:schemeClr val="bg1"/>
              </a:solidFill>
            </a:endParaRPr>
          </a:p>
          <a:p>
            <a:r>
              <a:rPr lang="en-CA" sz="2400" b="1" i="1" dirty="0">
                <a:solidFill>
                  <a:schemeClr val="bg1"/>
                </a:solidFill>
              </a:rPr>
              <a:t>“How can I tell what I think till I hear what I say?”</a:t>
            </a:r>
          </a:p>
          <a:p>
            <a:pPr algn="r"/>
            <a:r>
              <a:rPr lang="en-CA" sz="2400" dirty="0">
                <a:solidFill>
                  <a:schemeClr val="bg1"/>
                </a:solidFill>
              </a:rPr>
              <a:t>							</a:t>
            </a:r>
            <a:r>
              <a:rPr lang="en-CA" sz="2000" dirty="0">
                <a:solidFill>
                  <a:schemeClr val="bg1"/>
                </a:solidFill>
              </a:rPr>
              <a:t>E.M. Forester</a:t>
            </a:r>
          </a:p>
          <a:p>
            <a:endParaRPr lang="en-CA" sz="2400" b="1" i="1" dirty="0">
              <a:solidFill>
                <a:schemeClr val="bg1"/>
              </a:solidFill>
            </a:endParaRPr>
          </a:p>
        </p:txBody>
      </p:sp>
      <p:pic>
        <p:nvPicPr>
          <p:cNvPr id="12"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79328" y="5203747"/>
            <a:ext cx="1500873" cy="1116155"/>
          </a:xfrm>
          <a:prstGeom prst="rect">
            <a:avLst/>
          </a:prstGeom>
        </p:spPr>
      </p:pic>
      <p:sp>
        <p:nvSpPr>
          <p:cNvPr id="5" name="Slide Number Placeholder 4"/>
          <p:cNvSpPr>
            <a:spLocks noGrp="1"/>
          </p:cNvSpPr>
          <p:nvPr>
            <p:ph type="sldNum" sz="quarter" idx="12"/>
          </p:nvPr>
        </p:nvSpPr>
        <p:spPr/>
        <p:txBody>
          <a:bodyPr/>
          <a:lstStyle/>
          <a:p>
            <a:fld id="{AFE74BE6-3F01-4C25-9B60-2EB5994FEE56}" type="slidenum">
              <a:rPr lang="en-CA" sz="2000" smtClean="0"/>
              <a:pPr/>
              <a:t>39</a:t>
            </a:fld>
            <a:endParaRPr lang="en-CA" sz="2000" dirty="0"/>
          </a:p>
        </p:txBody>
      </p:sp>
      <p:sp>
        <p:nvSpPr>
          <p:cNvPr id="9" name="Rectangle 8"/>
          <p:cNvSpPr/>
          <p:nvPr/>
        </p:nvSpPr>
        <p:spPr>
          <a:xfrm>
            <a:off x="1585914" y="568220"/>
            <a:ext cx="8353426" cy="523220"/>
          </a:xfrm>
          <a:prstGeom prst="rect">
            <a:avLst/>
          </a:prstGeom>
          <a:solidFill>
            <a:srgbClr val="797805"/>
          </a:solidFill>
          <a:scene3d>
            <a:camera prst="orthographicFront"/>
            <a:lightRig rig="threePt" dir="t"/>
          </a:scene3d>
          <a:sp3d>
            <a:bevelT/>
          </a:sp3d>
        </p:spPr>
        <p:txBody>
          <a:bodyPr wrap="square" lIns="91440" tIns="45720" rIns="91440" bIns="45720">
            <a:spAutoFit/>
          </a:bodyPr>
          <a:lstStyle/>
          <a:p>
            <a:pPr algn="ctr"/>
            <a:r>
              <a:rPr lang="en-US" sz="2800" b="1" dirty="0">
                <a:solidFill>
                  <a:schemeClr val="bg1"/>
                </a:solidFill>
              </a:rPr>
              <a:t>Examples of PFP Prison –  Fellow ‘Conspiracy’ Theorists</a:t>
            </a:r>
            <a:endParaRPr lang="en-CA" sz="2800" b="1" dirty="0">
              <a:solidFill>
                <a:schemeClr val="bg1"/>
              </a:solidFill>
            </a:endParaRPr>
          </a:p>
        </p:txBody>
      </p:sp>
      <p:sp>
        <p:nvSpPr>
          <p:cNvPr id="2" name="TextBox 1"/>
          <p:cNvSpPr txBox="1"/>
          <p:nvPr/>
        </p:nvSpPr>
        <p:spPr>
          <a:xfrm>
            <a:off x="1149589" y="5532928"/>
            <a:ext cx="7556261" cy="830997"/>
          </a:xfrm>
          <a:prstGeom prst="rect">
            <a:avLst/>
          </a:prstGeom>
          <a:noFill/>
        </p:spPr>
        <p:txBody>
          <a:bodyPr wrap="square" rtlCol="0">
            <a:spAutoFit/>
          </a:bodyPr>
          <a:lstStyle/>
          <a:p>
            <a:r>
              <a:rPr lang="en-CA" sz="2400" b="1" i="1" dirty="0">
                <a:solidFill>
                  <a:srgbClr val="FF0000"/>
                </a:solidFill>
              </a:rPr>
              <a:t>Could our PFP Programming be compromising the quality of some of how we offer support or leadership?</a:t>
            </a:r>
          </a:p>
        </p:txBody>
      </p:sp>
    </p:spTree>
    <p:extLst>
      <p:ext uri="{BB962C8B-B14F-4D97-AF65-F5344CB8AC3E}">
        <p14:creationId xmlns:p14="http://schemas.microsoft.com/office/powerpoint/2010/main" val="2417799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02509" y="1844843"/>
            <a:ext cx="5786982" cy="3941224"/>
          </a:xfrm>
          <a:prstGeom prst="rect">
            <a:avLst/>
          </a:prstGeom>
        </p:spPr>
      </p:pic>
      <p:sp>
        <p:nvSpPr>
          <p:cNvPr id="6" name="TextBox 5"/>
          <p:cNvSpPr txBox="1"/>
          <p:nvPr/>
        </p:nvSpPr>
        <p:spPr>
          <a:xfrm>
            <a:off x="3202509" y="5229727"/>
            <a:ext cx="3783827" cy="461665"/>
          </a:xfrm>
          <a:prstGeom prst="rect">
            <a:avLst/>
          </a:prstGeom>
          <a:noFill/>
        </p:spPr>
        <p:txBody>
          <a:bodyPr wrap="square" rtlCol="0">
            <a:spAutoFit/>
          </a:bodyPr>
          <a:lstStyle/>
          <a:p>
            <a:pPr algn="ctr"/>
            <a:r>
              <a:rPr lang="en-CA" sz="2400" dirty="0">
                <a:ln w="12700">
                  <a:solidFill>
                    <a:schemeClr val="tx1"/>
                  </a:solidFill>
                </a:ln>
                <a:solidFill>
                  <a:schemeClr val="bg1"/>
                </a:solidFill>
                <a:latin typeface="Arial Black" pitchFamily="34" charset="0"/>
              </a:rPr>
              <a:t>CATCH</a:t>
            </a:r>
            <a:endParaRPr lang="en-CA" sz="2400" dirty="0"/>
          </a:p>
        </p:txBody>
      </p:sp>
      <p:sp>
        <p:nvSpPr>
          <p:cNvPr id="7" name="TextBox 6"/>
          <p:cNvSpPr txBox="1"/>
          <p:nvPr/>
        </p:nvSpPr>
        <p:spPr>
          <a:xfrm>
            <a:off x="0" y="1360204"/>
            <a:ext cx="12192000" cy="646331"/>
          </a:xfrm>
          <a:prstGeom prst="rect">
            <a:avLst/>
          </a:prstGeom>
          <a:noFill/>
        </p:spPr>
        <p:txBody>
          <a:bodyPr wrap="square" rtlCol="0">
            <a:spAutoFit/>
          </a:bodyPr>
          <a:lstStyle/>
          <a:p>
            <a:pPr algn="ctr"/>
            <a:r>
              <a:rPr lang="en-CA" b="1" cap="small" dirty="0">
                <a:latin typeface="Times New Roman" panose="02020603050405020304" pitchFamily="18" charset="0"/>
                <a:cs typeface="Times New Roman" panose="02020603050405020304" pitchFamily="18" charset="0"/>
              </a:rPr>
              <a:t>Step Two: CALM</a:t>
            </a:r>
          </a:p>
          <a:p>
            <a:pPr algn="ctr"/>
            <a:endParaRPr lang="en-CA" dirty="0">
              <a:latin typeface="Times New Roman" panose="02020603050405020304" pitchFamily="18" charset="0"/>
              <a:cs typeface="Times New Roman" panose="02020603050405020304" pitchFamily="18" charset="0"/>
            </a:endParaRPr>
          </a:p>
        </p:txBody>
      </p:sp>
      <p:sp>
        <p:nvSpPr>
          <p:cNvPr id="8" name="TextBox 7"/>
          <p:cNvSpPr txBox="1"/>
          <p:nvPr/>
        </p:nvSpPr>
        <p:spPr>
          <a:xfrm>
            <a:off x="-184485" y="5872500"/>
            <a:ext cx="12192000" cy="646331"/>
          </a:xfrm>
          <a:prstGeom prst="rect">
            <a:avLst/>
          </a:prstGeom>
          <a:noFill/>
        </p:spPr>
        <p:txBody>
          <a:bodyPr wrap="square" rtlCol="0">
            <a:spAutoFit/>
          </a:bodyPr>
          <a:lstStyle/>
          <a:p>
            <a:pPr algn="ctr"/>
            <a:r>
              <a:rPr lang="en-US" b="1" dirty="0">
                <a:latin typeface="Times New Roman" panose="02020603050405020304" pitchFamily="18" charset="0"/>
                <a:cs typeface="Times New Roman" panose="02020603050405020304" pitchFamily="18" charset="0"/>
              </a:rPr>
              <a:t>Being aware and </a:t>
            </a:r>
            <a:r>
              <a:rPr lang="en-US" b="1" dirty="0" err="1">
                <a:latin typeface="Times New Roman" panose="02020603050405020304" pitchFamily="18" charset="0"/>
                <a:cs typeface="Times New Roman" panose="02020603050405020304" pitchFamily="18" charset="0"/>
              </a:rPr>
              <a:t>ahh-llowing</a:t>
            </a:r>
            <a:r>
              <a:rPr lang="en-US" b="1" dirty="0">
                <a:latin typeface="Times New Roman" panose="02020603050405020304" pitchFamily="18" charset="0"/>
                <a:cs typeface="Times New Roman" panose="02020603050405020304" pitchFamily="18" charset="0"/>
              </a:rPr>
              <a:t> of B-FIT, I calm myself and therefore calm others.</a:t>
            </a:r>
            <a:endParaRPr lang="en-CA" b="1" dirty="0">
              <a:latin typeface="Times New Roman" panose="02020603050405020304" pitchFamily="18" charset="0"/>
              <a:cs typeface="Times New Roman" panose="02020603050405020304" pitchFamily="18" charset="0"/>
            </a:endParaRPr>
          </a:p>
          <a:p>
            <a:pPr algn="ctr"/>
            <a:r>
              <a:rPr lang="en-US" b="1" dirty="0">
                <a:latin typeface="Times New Roman" panose="02020603050405020304" pitchFamily="18" charset="0"/>
                <a:cs typeface="Times New Roman" panose="02020603050405020304" pitchFamily="18" charset="0"/>
              </a:rPr>
              <a:t>(Reference B-FIT Mindfulness Tool # 3, Ahh-llowing)</a:t>
            </a:r>
            <a:endParaRPr lang="en-CA" b="1" dirty="0">
              <a:latin typeface="Times New Roman" panose="02020603050405020304" pitchFamily="18" charset="0"/>
              <a:cs typeface="Times New Roman" panose="02020603050405020304" pitchFamily="18" charset="0"/>
            </a:endParaRPr>
          </a:p>
        </p:txBody>
      </p:sp>
      <p:sp>
        <p:nvSpPr>
          <p:cNvPr id="9" name="Rectangle 8"/>
          <p:cNvSpPr/>
          <p:nvPr/>
        </p:nvSpPr>
        <p:spPr>
          <a:xfrm>
            <a:off x="3216326" y="5122005"/>
            <a:ext cx="854019" cy="338554"/>
          </a:xfrm>
          <a:prstGeom prst="rect">
            <a:avLst/>
          </a:prstGeom>
        </p:spPr>
        <p:txBody>
          <a:bodyPr wrap="square">
            <a:spAutoFit/>
          </a:bodyPr>
          <a:lstStyle/>
          <a:p>
            <a:r>
              <a:rPr lang="en-CA" sz="1600" b="1" dirty="0"/>
              <a:t>Step 1</a:t>
            </a:r>
          </a:p>
        </p:txBody>
      </p:sp>
      <p:sp>
        <p:nvSpPr>
          <p:cNvPr id="10" name="TextBox 9"/>
          <p:cNvSpPr txBox="1"/>
          <p:nvPr/>
        </p:nvSpPr>
        <p:spPr>
          <a:xfrm>
            <a:off x="3611251" y="4363454"/>
            <a:ext cx="3783827" cy="461665"/>
          </a:xfrm>
          <a:prstGeom prst="rect">
            <a:avLst/>
          </a:prstGeom>
          <a:noFill/>
        </p:spPr>
        <p:txBody>
          <a:bodyPr wrap="square" rtlCol="0">
            <a:spAutoFit/>
          </a:bodyPr>
          <a:lstStyle/>
          <a:p>
            <a:pPr algn="ctr"/>
            <a:r>
              <a:rPr lang="en-CA" sz="2400" dirty="0">
                <a:ln w="12700">
                  <a:solidFill>
                    <a:schemeClr val="tx1"/>
                  </a:solidFill>
                </a:ln>
                <a:solidFill>
                  <a:schemeClr val="bg1"/>
                </a:solidFill>
                <a:latin typeface="Arial Black" pitchFamily="34" charset="0"/>
              </a:rPr>
              <a:t>CALM</a:t>
            </a:r>
            <a:endParaRPr lang="en-CA" sz="2400" dirty="0"/>
          </a:p>
        </p:txBody>
      </p:sp>
      <p:sp>
        <p:nvSpPr>
          <p:cNvPr id="11" name="Rectangle 10"/>
          <p:cNvSpPr/>
          <p:nvPr/>
        </p:nvSpPr>
        <p:spPr>
          <a:xfrm>
            <a:off x="3625068" y="4255732"/>
            <a:ext cx="854019" cy="338554"/>
          </a:xfrm>
          <a:prstGeom prst="rect">
            <a:avLst/>
          </a:prstGeom>
        </p:spPr>
        <p:txBody>
          <a:bodyPr wrap="square">
            <a:spAutoFit/>
          </a:bodyPr>
          <a:lstStyle/>
          <a:p>
            <a:r>
              <a:rPr lang="en-CA" sz="1600" b="1" dirty="0"/>
              <a:t>Step 2</a:t>
            </a:r>
          </a:p>
        </p:txBody>
      </p:sp>
      <p:sp>
        <p:nvSpPr>
          <p:cNvPr id="12" name="TextBox 11"/>
          <p:cNvSpPr txBox="1"/>
          <p:nvPr/>
        </p:nvSpPr>
        <p:spPr>
          <a:xfrm>
            <a:off x="0" y="473243"/>
            <a:ext cx="12192000" cy="646331"/>
          </a:xfrm>
          <a:prstGeom prst="rect">
            <a:avLst/>
          </a:prstGeom>
          <a:noFill/>
        </p:spPr>
        <p:txBody>
          <a:bodyPr wrap="square" rtlCol="0">
            <a:spAutoFit/>
          </a:bodyPr>
          <a:lstStyle/>
          <a:p>
            <a:pPr algn="ctr"/>
            <a:r>
              <a:rPr lang="en-CA" sz="3600" dirty="0">
                <a:latin typeface="AR JULIAN" panose="02000000000000000000" pitchFamily="2" charset="0"/>
              </a:rPr>
              <a:t>The 5 Step Conscious Care and Support Process</a:t>
            </a:r>
          </a:p>
        </p:txBody>
      </p:sp>
      <p:sp>
        <p:nvSpPr>
          <p:cNvPr id="13" name="Slide Number Placeholder 12"/>
          <p:cNvSpPr>
            <a:spLocks noGrp="1"/>
          </p:cNvSpPr>
          <p:nvPr>
            <p:ph type="sldNum" sz="quarter" idx="12"/>
          </p:nvPr>
        </p:nvSpPr>
        <p:spPr/>
        <p:txBody>
          <a:bodyPr/>
          <a:lstStyle/>
          <a:p>
            <a:fld id="{AFE74BE6-3F01-4C25-9B60-2EB5994FEE56}" type="slidenum">
              <a:rPr lang="en-CA" sz="2000" smtClean="0"/>
              <a:pPr/>
              <a:t>4</a:t>
            </a:fld>
            <a:endParaRPr lang="en-CA" sz="2000" dirty="0"/>
          </a:p>
        </p:txBody>
      </p:sp>
      <p:pic>
        <p:nvPicPr>
          <p:cNvPr id="14" name="Pictur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86503" y="5227868"/>
            <a:ext cx="1500872" cy="1116155"/>
          </a:xfrm>
          <a:prstGeom prst="rect">
            <a:avLst/>
          </a:prstGeom>
        </p:spPr>
      </p:pic>
    </p:spTree>
    <p:extLst>
      <p:ext uri="{BB962C8B-B14F-4D97-AF65-F5344CB8AC3E}">
        <p14:creationId xmlns:p14="http://schemas.microsoft.com/office/powerpoint/2010/main" val="1097273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b="1" i="1" dirty="0">
              <a:solidFill>
                <a:srgbClr val="9A4E15"/>
              </a:solidFill>
              <a:latin typeface="Aharoni" pitchFamily="2" charset="-79"/>
              <a:cs typeface="Aharoni" pitchFamily="2" charset="-79"/>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80" y="5146598"/>
            <a:ext cx="1500873" cy="1116155"/>
          </a:xfrm>
          <a:prstGeom prst="rect">
            <a:avLst/>
          </a:prstGeom>
        </p:spPr>
      </p:pic>
      <p:sp>
        <p:nvSpPr>
          <p:cNvPr id="6" name="Rectangle 5"/>
          <p:cNvSpPr/>
          <p:nvPr/>
        </p:nvSpPr>
        <p:spPr>
          <a:xfrm>
            <a:off x="1019175" y="1314450"/>
            <a:ext cx="10010566" cy="3046988"/>
          </a:xfrm>
          <a:prstGeom prst="rect">
            <a:avLst/>
          </a:prstGeom>
          <a:solidFill>
            <a:srgbClr val="C00000"/>
          </a:solidFill>
          <a:scene3d>
            <a:camera prst="orthographicFront"/>
            <a:lightRig rig="threePt" dir="t"/>
          </a:scene3d>
          <a:sp3d>
            <a:bevelT/>
          </a:sp3d>
        </p:spPr>
        <p:txBody>
          <a:bodyPr wrap="square" lIns="91440" tIns="45720" rIns="91440" bIns="45720">
            <a:spAutoFit/>
          </a:bodyPr>
          <a:lstStyle/>
          <a:p>
            <a:pPr algn="ctr"/>
            <a:r>
              <a:rPr lang="en-US" sz="4800" b="1" dirty="0">
                <a:solidFill>
                  <a:schemeClr val="bg1"/>
                </a:solidFill>
              </a:rPr>
              <a:t>Examples of Supporters’                     PFP Programming Prison’s                   Mostly Unknown Causes</a:t>
            </a:r>
          </a:p>
          <a:p>
            <a:pPr algn="ctr"/>
            <a:r>
              <a:rPr lang="en-US" sz="4800" b="1" dirty="0">
                <a:solidFill>
                  <a:schemeClr val="bg1"/>
                </a:solidFill>
              </a:rPr>
              <a:t>For Less Than Optimal Support</a:t>
            </a:r>
            <a:endParaRPr lang="en-CA" sz="4800" b="1" dirty="0">
              <a:solidFill>
                <a:schemeClr val="bg1"/>
              </a:solidFill>
            </a:endParaRPr>
          </a:p>
        </p:txBody>
      </p:sp>
      <p:sp>
        <p:nvSpPr>
          <p:cNvPr id="7" name="Slide Number Placeholder 6"/>
          <p:cNvSpPr>
            <a:spLocks noGrp="1"/>
          </p:cNvSpPr>
          <p:nvPr>
            <p:ph type="sldNum" sz="quarter" idx="12"/>
          </p:nvPr>
        </p:nvSpPr>
        <p:spPr/>
        <p:txBody>
          <a:bodyPr/>
          <a:lstStyle/>
          <a:p>
            <a:fld id="{AFE74BE6-3F01-4C25-9B60-2EB5994FEE56}" type="slidenum">
              <a:rPr lang="en-CA" sz="2000" smtClean="0"/>
              <a:pPr/>
              <a:t>40</a:t>
            </a:fld>
            <a:endParaRPr lang="en-CA" sz="2000" dirty="0"/>
          </a:p>
        </p:txBody>
      </p:sp>
    </p:spTree>
    <p:extLst>
      <p:ext uri="{BB962C8B-B14F-4D97-AF65-F5344CB8AC3E}">
        <p14:creationId xmlns:p14="http://schemas.microsoft.com/office/powerpoint/2010/main" val="422364354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78" y="5186999"/>
            <a:ext cx="1500872" cy="1116155"/>
          </a:xfrm>
          <a:prstGeom prst="rect">
            <a:avLst/>
          </a:prstGeom>
        </p:spPr>
      </p:pic>
      <p:sp>
        <p:nvSpPr>
          <p:cNvPr id="7" name="TextBox 6"/>
          <p:cNvSpPr txBox="1"/>
          <p:nvPr/>
        </p:nvSpPr>
        <p:spPr>
          <a:xfrm>
            <a:off x="1294410" y="2149433"/>
            <a:ext cx="9191503" cy="3539430"/>
          </a:xfrm>
          <a:prstGeom prst="rect">
            <a:avLst/>
          </a:prstGeom>
          <a:noFill/>
        </p:spPr>
        <p:txBody>
          <a:bodyPr wrap="square" rtlCol="0">
            <a:spAutoFit/>
          </a:bodyPr>
          <a:lstStyle/>
          <a:p>
            <a:pPr marL="514350" indent="-514350">
              <a:buClr>
                <a:srgbClr val="9A4E15"/>
              </a:buClr>
              <a:buSzPct val="125000"/>
              <a:buFont typeface="Arial" pitchFamily="34" charset="0"/>
              <a:buChar char="•"/>
            </a:pPr>
            <a:r>
              <a:rPr lang="en-CA" sz="3200" dirty="0"/>
              <a:t>Think of any city in the world.</a:t>
            </a:r>
            <a:br>
              <a:rPr lang="en-CA" sz="3200" dirty="0"/>
            </a:br>
            <a:endParaRPr lang="en-CA" sz="3200" dirty="0"/>
          </a:p>
          <a:p>
            <a:pPr marL="514350" indent="-514350">
              <a:buClr>
                <a:srgbClr val="9A4E15"/>
              </a:buClr>
              <a:buSzPct val="125000"/>
              <a:buFont typeface="Arial" pitchFamily="34" charset="0"/>
              <a:buChar char="•"/>
            </a:pPr>
            <a:r>
              <a:rPr lang="en-CA" sz="3200" dirty="0"/>
              <a:t>Now think of another city.</a:t>
            </a:r>
          </a:p>
          <a:p>
            <a:pPr marL="514350" indent="-514350">
              <a:buClr>
                <a:srgbClr val="9A4E15"/>
              </a:buClr>
              <a:buSzPct val="125000"/>
              <a:buFont typeface="+mj-lt"/>
              <a:buAutoNum type="arabicPeriod"/>
            </a:pPr>
            <a:endParaRPr lang="en-CA" sz="3200" dirty="0"/>
          </a:p>
          <a:p>
            <a:pPr marL="514350" indent="-514350">
              <a:buClr>
                <a:srgbClr val="9A4E15"/>
              </a:buClr>
              <a:buSzPct val="125000"/>
              <a:buFont typeface="Arial" pitchFamily="34" charset="0"/>
              <a:buChar char="•"/>
            </a:pPr>
            <a:r>
              <a:rPr lang="en-CA" sz="3200" dirty="0"/>
              <a:t>Think of someone you know.</a:t>
            </a:r>
          </a:p>
          <a:p>
            <a:pPr marL="514350" indent="-514350">
              <a:buClr>
                <a:srgbClr val="9A4E15"/>
              </a:buClr>
              <a:buSzPct val="125000"/>
              <a:buFont typeface="+mj-lt"/>
              <a:buAutoNum type="arabicPeriod"/>
            </a:pPr>
            <a:endParaRPr lang="en-CA" sz="3200" dirty="0"/>
          </a:p>
          <a:p>
            <a:pPr marL="514350" indent="-514350">
              <a:buClr>
                <a:srgbClr val="9A4E15"/>
              </a:buClr>
              <a:buSzPct val="125000"/>
              <a:buFont typeface="Arial" pitchFamily="34" charset="0"/>
              <a:buChar char="•"/>
            </a:pPr>
            <a:r>
              <a:rPr lang="en-CA" sz="3200" dirty="0"/>
              <a:t>Now think of someone else you know.</a:t>
            </a:r>
          </a:p>
        </p:txBody>
      </p:sp>
      <p:sp>
        <p:nvSpPr>
          <p:cNvPr id="8" name="Slide Number Placeholder 7"/>
          <p:cNvSpPr>
            <a:spLocks noGrp="1"/>
          </p:cNvSpPr>
          <p:nvPr>
            <p:ph type="sldNum" sz="quarter" idx="12"/>
          </p:nvPr>
        </p:nvSpPr>
        <p:spPr/>
        <p:txBody>
          <a:bodyPr/>
          <a:lstStyle/>
          <a:p>
            <a:fld id="{AFE74BE6-3F01-4C25-9B60-2EB5994FEE56}" type="slidenum">
              <a:rPr lang="en-CA" sz="2000" smtClean="0"/>
              <a:pPr/>
              <a:t>41</a:t>
            </a:fld>
            <a:endParaRPr lang="en-CA" sz="2000" dirty="0"/>
          </a:p>
        </p:txBody>
      </p:sp>
      <p:sp>
        <p:nvSpPr>
          <p:cNvPr id="10" name="TextBox 9"/>
          <p:cNvSpPr txBox="1"/>
          <p:nvPr/>
        </p:nvSpPr>
        <p:spPr>
          <a:xfrm>
            <a:off x="581025" y="657647"/>
            <a:ext cx="10363200" cy="1200329"/>
          </a:xfrm>
          <a:prstGeom prst="rect">
            <a:avLst/>
          </a:prstGeom>
          <a:noFill/>
        </p:spPr>
        <p:txBody>
          <a:bodyPr wrap="square" rtlCol="0">
            <a:spAutoFit/>
          </a:bodyPr>
          <a:lstStyle/>
          <a:p>
            <a:r>
              <a:rPr lang="en-CA" sz="3600" b="1" i="1" dirty="0">
                <a:solidFill>
                  <a:srgbClr val="9A4E15"/>
                </a:solidFill>
              </a:rPr>
              <a:t>Could it be that we have Limited Free Will to Make Optimal Choices?</a:t>
            </a:r>
            <a:endParaRPr lang="en-CA" sz="3600" dirty="0">
              <a:solidFill>
                <a:srgbClr val="9A4E15"/>
              </a:solidFill>
            </a:endParaRPr>
          </a:p>
        </p:txBody>
      </p:sp>
    </p:spTree>
    <p:extLst>
      <p:ext uri="{BB962C8B-B14F-4D97-AF65-F5344CB8AC3E}">
        <p14:creationId xmlns:p14="http://schemas.microsoft.com/office/powerpoint/2010/main" val="3596937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79328" y="5301299"/>
            <a:ext cx="1500872" cy="1116155"/>
          </a:xfrm>
          <a:prstGeom prst="rect">
            <a:avLst/>
          </a:prstGeom>
        </p:spPr>
      </p:pic>
      <p:sp>
        <p:nvSpPr>
          <p:cNvPr id="5" name="TextBox 4"/>
          <p:cNvSpPr txBox="1"/>
          <p:nvPr/>
        </p:nvSpPr>
        <p:spPr>
          <a:xfrm>
            <a:off x="1044834" y="616973"/>
            <a:ext cx="9728436" cy="954107"/>
          </a:xfrm>
          <a:prstGeom prst="rect">
            <a:avLst/>
          </a:prstGeom>
          <a:noFill/>
        </p:spPr>
        <p:txBody>
          <a:bodyPr wrap="square" rtlCol="0">
            <a:spAutoFit/>
          </a:bodyPr>
          <a:lstStyle/>
          <a:p>
            <a:r>
              <a:rPr lang="en-CA" sz="2800" b="1" dirty="0">
                <a:solidFill>
                  <a:srgbClr val="9A4E15"/>
                </a:solidFill>
                <a:latin typeface="Arial Black" panose="020B0A04020102020204" pitchFamily="34" charset="0"/>
              </a:rPr>
              <a:t>So then, let’s explore our capacity for free will – Optimal Choices. </a:t>
            </a:r>
          </a:p>
        </p:txBody>
      </p:sp>
      <p:sp>
        <p:nvSpPr>
          <p:cNvPr id="7" name="TextBox 6"/>
          <p:cNvSpPr txBox="1"/>
          <p:nvPr/>
        </p:nvSpPr>
        <p:spPr>
          <a:xfrm>
            <a:off x="992826" y="1550100"/>
            <a:ext cx="10189029" cy="1815882"/>
          </a:xfrm>
          <a:prstGeom prst="rect">
            <a:avLst/>
          </a:prstGeom>
          <a:noFill/>
        </p:spPr>
        <p:txBody>
          <a:bodyPr wrap="square" rtlCol="0">
            <a:spAutoFit/>
          </a:bodyPr>
          <a:lstStyle/>
          <a:p>
            <a:pPr marL="342900" indent="-342900">
              <a:buClr>
                <a:srgbClr val="9A4E15"/>
              </a:buClr>
              <a:buSzPct val="125000"/>
              <a:buFont typeface="Wingdings" pitchFamily="2" charset="2"/>
              <a:buChar char="§"/>
            </a:pPr>
            <a:r>
              <a:rPr lang="en-CA" sz="2800" dirty="0"/>
              <a:t>Why did you think of the first city?</a:t>
            </a:r>
          </a:p>
          <a:p>
            <a:pPr marL="342900" indent="-342900">
              <a:buClr>
                <a:srgbClr val="9A4E15"/>
              </a:buClr>
              <a:buSzPct val="125000"/>
              <a:buFont typeface="Wingdings" pitchFamily="2" charset="2"/>
              <a:buChar char="§"/>
            </a:pPr>
            <a:r>
              <a:rPr lang="en-CA" sz="2800" dirty="0"/>
              <a:t>Why didn’t you think of the second city first?  </a:t>
            </a:r>
          </a:p>
          <a:p>
            <a:pPr marL="342900" indent="-342900">
              <a:buClr>
                <a:srgbClr val="9A4E15"/>
              </a:buClr>
              <a:buSzPct val="125000"/>
              <a:buFont typeface="Wingdings" pitchFamily="2" charset="2"/>
              <a:buChar char="§"/>
            </a:pPr>
            <a:r>
              <a:rPr lang="en-CA" sz="2800" dirty="0"/>
              <a:t>Why did you think of the first person?</a:t>
            </a:r>
          </a:p>
          <a:p>
            <a:pPr marL="342900" indent="-342900">
              <a:buClr>
                <a:srgbClr val="9A4E15"/>
              </a:buClr>
              <a:buSzPct val="125000"/>
              <a:buFont typeface="Wingdings" pitchFamily="2" charset="2"/>
              <a:buChar char="§"/>
            </a:pPr>
            <a:r>
              <a:rPr lang="en-CA" sz="2800" dirty="0"/>
              <a:t>Why didn’t you think of the second person first?</a:t>
            </a:r>
            <a:endParaRPr lang="en-CA" sz="2000" dirty="0"/>
          </a:p>
        </p:txBody>
      </p:sp>
      <p:sp>
        <p:nvSpPr>
          <p:cNvPr id="8" name="TextBox 7"/>
          <p:cNvSpPr txBox="1"/>
          <p:nvPr/>
        </p:nvSpPr>
        <p:spPr>
          <a:xfrm>
            <a:off x="1102427" y="3662300"/>
            <a:ext cx="8860972" cy="3046988"/>
          </a:xfrm>
          <a:prstGeom prst="rect">
            <a:avLst/>
          </a:prstGeom>
          <a:noFill/>
        </p:spPr>
        <p:txBody>
          <a:bodyPr wrap="square" rtlCol="0">
            <a:spAutoFit/>
          </a:bodyPr>
          <a:lstStyle/>
          <a:p>
            <a:pPr marL="342900" indent="-342900">
              <a:buClr>
                <a:srgbClr val="9A4E15"/>
              </a:buClr>
              <a:buSzPct val="125000"/>
            </a:pPr>
            <a:r>
              <a:rPr lang="en-CA" sz="3200" b="1" dirty="0">
                <a:solidFill>
                  <a:srgbClr val="9A4E15"/>
                </a:solidFill>
              </a:rPr>
              <a:t>Really</a:t>
            </a:r>
            <a:r>
              <a:rPr lang="en-CA" sz="3200" dirty="0"/>
              <a:t> – did the you who is listening to me actually 	     plan and decide what city or person ‘you’ 	     would think about</a:t>
            </a:r>
          </a:p>
          <a:p>
            <a:pPr marL="342900" indent="-342900" algn="ctr">
              <a:buClr>
                <a:srgbClr val="9A4E15"/>
              </a:buClr>
              <a:buSzPct val="125000"/>
            </a:pPr>
            <a:r>
              <a:rPr lang="en-CA" sz="3200" b="1" i="1" dirty="0">
                <a:solidFill>
                  <a:srgbClr val="9A4E15"/>
                </a:solidFill>
              </a:rPr>
              <a:t>or</a:t>
            </a:r>
          </a:p>
          <a:p>
            <a:pPr marL="342900" indent="-342900">
              <a:buClr>
                <a:srgbClr val="9A4E15"/>
              </a:buClr>
              <a:buSzPct val="125000"/>
            </a:pPr>
            <a:r>
              <a:rPr lang="en-CA" sz="3200" b="1" i="1" dirty="0"/>
              <a:t>		     </a:t>
            </a:r>
            <a:r>
              <a:rPr lang="en-CA" sz="3200" dirty="0"/>
              <a:t>did it just pop into your mind as directed by 	     your PFP subconscious?</a:t>
            </a:r>
            <a:endParaRPr lang="en-CA" sz="3200" b="1" i="1" dirty="0"/>
          </a:p>
        </p:txBody>
      </p:sp>
      <p:sp>
        <p:nvSpPr>
          <p:cNvPr id="9" name="Slide Number Placeholder 8"/>
          <p:cNvSpPr>
            <a:spLocks noGrp="1"/>
          </p:cNvSpPr>
          <p:nvPr>
            <p:ph type="sldNum" sz="quarter" idx="12"/>
          </p:nvPr>
        </p:nvSpPr>
        <p:spPr/>
        <p:txBody>
          <a:bodyPr/>
          <a:lstStyle/>
          <a:p>
            <a:fld id="{AFE74BE6-3F01-4C25-9B60-2EB5994FEE56}" type="slidenum">
              <a:rPr lang="en-CA" sz="2000" smtClean="0"/>
              <a:pPr/>
              <a:t>42</a:t>
            </a:fld>
            <a:endParaRPr lang="en-CA" sz="2000" dirty="0"/>
          </a:p>
        </p:txBody>
      </p:sp>
    </p:spTree>
    <p:extLst>
      <p:ext uri="{BB962C8B-B14F-4D97-AF65-F5344CB8AC3E}">
        <p14:creationId xmlns:p14="http://schemas.microsoft.com/office/powerpoint/2010/main" val="3596937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78" y="5291774"/>
            <a:ext cx="1500872" cy="1116155"/>
          </a:xfrm>
          <a:prstGeom prst="rect">
            <a:avLst/>
          </a:prstGeom>
        </p:spPr>
      </p:pic>
      <p:sp>
        <p:nvSpPr>
          <p:cNvPr id="9" name="TextBox 8"/>
          <p:cNvSpPr txBox="1"/>
          <p:nvPr/>
        </p:nvSpPr>
        <p:spPr>
          <a:xfrm>
            <a:off x="647701" y="454677"/>
            <a:ext cx="10810874" cy="892552"/>
          </a:xfrm>
          <a:prstGeom prst="rect">
            <a:avLst/>
          </a:prstGeom>
          <a:noFill/>
        </p:spPr>
        <p:txBody>
          <a:bodyPr wrap="square" rtlCol="0">
            <a:spAutoFit/>
          </a:bodyPr>
          <a:lstStyle/>
          <a:p>
            <a:pPr algn="ctr"/>
            <a:r>
              <a:rPr lang="en-CA" sz="2600" b="1" dirty="0">
                <a:solidFill>
                  <a:srgbClr val="9A4E15"/>
                </a:solidFill>
                <a:latin typeface="Arial Black" panose="020B0A04020102020204" pitchFamily="34" charset="0"/>
              </a:rPr>
              <a:t>More Of The Human Predicament of Being Semiconscious                                    Indicating Limitations Of Free Will To Think and Feel </a:t>
            </a:r>
          </a:p>
        </p:txBody>
      </p:sp>
      <p:sp>
        <p:nvSpPr>
          <p:cNvPr id="10" name="TextBox 9"/>
          <p:cNvSpPr txBox="1"/>
          <p:nvPr/>
        </p:nvSpPr>
        <p:spPr>
          <a:xfrm>
            <a:off x="736257" y="1704110"/>
            <a:ext cx="10519077" cy="4832092"/>
          </a:xfrm>
          <a:prstGeom prst="rect">
            <a:avLst/>
          </a:prstGeom>
          <a:noFill/>
        </p:spPr>
        <p:txBody>
          <a:bodyPr wrap="square" rtlCol="0">
            <a:spAutoFit/>
          </a:bodyPr>
          <a:lstStyle/>
          <a:p>
            <a:pPr marL="342900" indent="-342900">
              <a:buClr>
                <a:srgbClr val="9A4E15"/>
              </a:buClr>
              <a:buSzPct val="125000"/>
              <a:buFont typeface="Wingdings" pitchFamily="2" charset="2"/>
              <a:buChar char="§"/>
            </a:pPr>
            <a:r>
              <a:rPr lang="en-CA" sz="2800" dirty="0"/>
              <a:t>Do you know what your next thought will be before you have it?</a:t>
            </a:r>
            <a:br>
              <a:rPr lang="en-CA" sz="2800" dirty="0"/>
            </a:br>
            <a:endParaRPr lang="en-CA" sz="2800" dirty="0"/>
          </a:p>
          <a:p>
            <a:pPr marL="342900" indent="-342900">
              <a:buClr>
                <a:srgbClr val="9A4E15"/>
              </a:buClr>
              <a:buSzPct val="125000"/>
              <a:buFont typeface="Wingdings" pitchFamily="2" charset="2"/>
              <a:buChar char="§"/>
            </a:pPr>
            <a:r>
              <a:rPr lang="en-CA" sz="2800" dirty="0"/>
              <a:t>Do you have incessant talking thoughts with yourself all day long?</a:t>
            </a:r>
            <a:br>
              <a:rPr lang="en-CA" sz="2800" dirty="0"/>
            </a:br>
            <a:r>
              <a:rPr lang="en-CA" sz="2800" dirty="0"/>
              <a:t>	</a:t>
            </a:r>
            <a:r>
              <a:rPr lang="en-CA" sz="2800" dirty="0">
                <a:solidFill>
                  <a:srgbClr val="9A4E15"/>
                </a:solidFill>
              </a:rPr>
              <a:t> </a:t>
            </a:r>
            <a:endParaRPr lang="en-CA" sz="2800" dirty="0"/>
          </a:p>
          <a:p>
            <a:pPr marL="342900" indent="-342900">
              <a:buClr>
                <a:srgbClr val="9A4E15"/>
              </a:buClr>
              <a:buSzPct val="125000"/>
              <a:buFont typeface="Wingdings" pitchFamily="2" charset="2"/>
              <a:buChar char="§"/>
            </a:pPr>
            <a:r>
              <a:rPr lang="en-CA" sz="2800" dirty="0"/>
              <a:t>Can you stop these thoughts at will for even 15 seconds?</a:t>
            </a:r>
          </a:p>
          <a:p>
            <a:pPr marL="342900" indent="-342900">
              <a:buClr>
                <a:srgbClr val="9A4E15"/>
              </a:buClr>
              <a:buSzPct val="125000"/>
            </a:pPr>
            <a:endParaRPr lang="en-CA" sz="2800" dirty="0"/>
          </a:p>
          <a:p>
            <a:pPr marL="342900" indent="-342900">
              <a:buClr>
                <a:srgbClr val="9A4E15"/>
              </a:buClr>
              <a:buSzPct val="125000"/>
              <a:buFont typeface="Wingdings" pitchFamily="2" charset="2"/>
              <a:buChar char="§"/>
            </a:pPr>
            <a:r>
              <a:rPr lang="en-CA" sz="2800" dirty="0"/>
              <a:t>When you are emotionally hijacked, how long does it take you to realize it and stop it?</a:t>
            </a:r>
          </a:p>
          <a:p>
            <a:pPr marL="342900" indent="-342900">
              <a:buClr>
                <a:srgbClr val="9A4E15"/>
              </a:buClr>
              <a:buSzPct val="125000"/>
            </a:pPr>
            <a:endParaRPr lang="en-CA" sz="2800" dirty="0"/>
          </a:p>
          <a:p>
            <a:pPr marL="342900" indent="-342900">
              <a:buClr>
                <a:srgbClr val="9A4E15"/>
              </a:buClr>
              <a:buSzPct val="125000"/>
              <a:buFont typeface="Wingdings" pitchFamily="2" charset="2"/>
              <a:buChar char="§"/>
            </a:pPr>
            <a:r>
              <a:rPr lang="en-CA" sz="2800" dirty="0"/>
              <a:t>Would you share all the thoughts you had yesterday with </a:t>
            </a:r>
          </a:p>
          <a:p>
            <a:pPr marL="342900" indent="-342900">
              <a:buClr>
                <a:srgbClr val="9A4E15"/>
              </a:buClr>
              <a:buSzPct val="125000"/>
            </a:pPr>
            <a:r>
              <a:rPr lang="en-CA" sz="2800" dirty="0"/>
              <a:t>    anyone? </a:t>
            </a:r>
          </a:p>
        </p:txBody>
      </p:sp>
      <p:sp>
        <p:nvSpPr>
          <p:cNvPr id="7" name="Slide Number Placeholder 6"/>
          <p:cNvSpPr>
            <a:spLocks noGrp="1"/>
          </p:cNvSpPr>
          <p:nvPr>
            <p:ph type="sldNum" sz="quarter" idx="12"/>
          </p:nvPr>
        </p:nvSpPr>
        <p:spPr/>
        <p:txBody>
          <a:bodyPr/>
          <a:lstStyle/>
          <a:p>
            <a:fld id="{AFE74BE6-3F01-4C25-9B60-2EB5994FEE56}" type="slidenum">
              <a:rPr lang="en-CA" sz="2000" smtClean="0"/>
              <a:pPr/>
              <a:t>43</a:t>
            </a:fld>
            <a:endParaRPr lang="en-CA" sz="2000" dirty="0"/>
          </a:p>
        </p:txBody>
      </p:sp>
    </p:spTree>
    <p:extLst>
      <p:ext uri="{BB962C8B-B14F-4D97-AF65-F5344CB8AC3E}">
        <p14:creationId xmlns:p14="http://schemas.microsoft.com/office/powerpoint/2010/main" val="3596937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i="1" dirty="0">
                <a:solidFill>
                  <a:srgbClr val="9A4E15"/>
                </a:solidFill>
                <a:latin typeface="Aharoni" pitchFamily="2" charset="-79"/>
                <a:cs typeface="Aharoni" pitchFamily="2" charset="-79"/>
              </a:rPr>
              <a:t>I</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80" y="5194223"/>
            <a:ext cx="1500873" cy="1116155"/>
          </a:xfrm>
          <a:prstGeom prst="rect">
            <a:avLst/>
          </a:prstGeom>
        </p:spPr>
      </p:pic>
      <p:sp>
        <p:nvSpPr>
          <p:cNvPr id="6" name="Rectangle 5"/>
          <p:cNvSpPr/>
          <p:nvPr/>
        </p:nvSpPr>
        <p:spPr>
          <a:xfrm>
            <a:off x="1572284" y="1419225"/>
            <a:ext cx="9210676" cy="2862322"/>
          </a:xfrm>
          <a:prstGeom prst="rect">
            <a:avLst/>
          </a:prstGeom>
          <a:solidFill>
            <a:srgbClr val="E4E1CE"/>
          </a:solidFill>
          <a:scene3d>
            <a:camera prst="orthographicFront"/>
            <a:lightRig rig="threePt" dir="t"/>
          </a:scene3d>
          <a:sp3d>
            <a:bevelT/>
          </a:sp3d>
        </p:spPr>
        <p:txBody>
          <a:bodyPr wrap="square" lIns="91440" tIns="45720" rIns="91440" bIns="45720">
            <a:spAutoFit/>
          </a:bodyPr>
          <a:lstStyle/>
          <a:p>
            <a:pPr algn="ctr"/>
            <a:endParaRPr lang="en-US" sz="3600" b="1" dirty="0">
              <a:solidFill>
                <a:srgbClr val="C00000"/>
              </a:solidFill>
            </a:endParaRPr>
          </a:p>
          <a:p>
            <a:pPr algn="ctr"/>
            <a:r>
              <a:rPr lang="en-US" sz="3600" b="1" dirty="0">
                <a:solidFill>
                  <a:srgbClr val="C00000"/>
                </a:solidFill>
              </a:rPr>
              <a:t>Might this Limited*  </a:t>
            </a:r>
          </a:p>
          <a:p>
            <a:pPr algn="ctr"/>
            <a:r>
              <a:rPr lang="en-US" sz="3600" b="1" dirty="0">
                <a:solidFill>
                  <a:srgbClr val="C00000"/>
                </a:solidFill>
              </a:rPr>
              <a:t>Free Will Prison be Compromising Some of the Quality of Our Support?</a:t>
            </a:r>
          </a:p>
          <a:p>
            <a:endParaRPr lang="en-CA" sz="3600" b="1" dirty="0"/>
          </a:p>
        </p:txBody>
      </p:sp>
      <p:sp>
        <p:nvSpPr>
          <p:cNvPr id="7" name="Slide Number Placeholder 6"/>
          <p:cNvSpPr>
            <a:spLocks noGrp="1"/>
          </p:cNvSpPr>
          <p:nvPr>
            <p:ph type="sldNum" sz="quarter" idx="12"/>
          </p:nvPr>
        </p:nvSpPr>
        <p:spPr/>
        <p:txBody>
          <a:bodyPr/>
          <a:lstStyle/>
          <a:p>
            <a:fld id="{AFE74BE6-3F01-4C25-9B60-2EB5994FEE56}" type="slidenum">
              <a:rPr lang="en-CA" sz="2000" smtClean="0"/>
              <a:pPr/>
              <a:t>44</a:t>
            </a:fld>
            <a:endParaRPr lang="en-CA" sz="2000" dirty="0"/>
          </a:p>
        </p:txBody>
      </p:sp>
      <p:sp>
        <p:nvSpPr>
          <p:cNvPr id="8" name="TextBox 7"/>
          <p:cNvSpPr txBox="1"/>
          <p:nvPr/>
        </p:nvSpPr>
        <p:spPr>
          <a:xfrm>
            <a:off x="1495425" y="4772025"/>
            <a:ext cx="7715249" cy="523220"/>
          </a:xfrm>
          <a:prstGeom prst="rect">
            <a:avLst/>
          </a:prstGeom>
          <a:noFill/>
        </p:spPr>
        <p:txBody>
          <a:bodyPr wrap="square" rtlCol="0">
            <a:spAutoFit/>
          </a:bodyPr>
          <a:lstStyle/>
          <a:p>
            <a:r>
              <a:rPr lang="en-CA" sz="2800" b="1" dirty="0">
                <a:solidFill>
                  <a:srgbClr val="FF0000"/>
                </a:solidFill>
              </a:rPr>
              <a:t>*  That is if we are only semiconscious i.e. mindless </a:t>
            </a:r>
          </a:p>
        </p:txBody>
      </p:sp>
    </p:spTree>
    <p:extLst>
      <p:ext uri="{BB962C8B-B14F-4D97-AF65-F5344CB8AC3E}">
        <p14:creationId xmlns:p14="http://schemas.microsoft.com/office/powerpoint/2010/main" val="422364354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07903" y="5203746"/>
            <a:ext cx="1500872" cy="1116155"/>
          </a:xfrm>
          <a:prstGeom prst="rect">
            <a:avLst/>
          </a:prstGeom>
        </p:spPr>
      </p:pic>
      <p:sp>
        <p:nvSpPr>
          <p:cNvPr id="5" name="TextBox 4"/>
          <p:cNvSpPr txBox="1"/>
          <p:nvPr/>
        </p:nvSpPr>
        <p:spPr>
          <a:xfrm>
            <a:off x="1487605" y="620688"/>
            <a:ext cx="8898341" cy="830997"/>
          </a:xfrm>
          <a:prstGeom prst="rect">
            <a:avLst/>
          </a:prstGeom>
          <a:noFill/>
        </p:spPr>
        <p:txBody>
          <a:bodyPr wrap="square" rtlCol="0">
            <a:spAutoFit/>
          </a:bodyPr>
          <a:lstStyle/>
          <a:p>
            <a:endParaRPr lang="en-CA" sz="2400" b="1" i="1" dirty="0"/>
          </a:p>
          <a:p>
            <a:endParaRPr lang="en-CA" sz="2400" b="1" i="1" dirty="0"/>
          </a:p>
        </p:txBody>
      </p:sp>
      <p:pic>
        <p:nvPicPr>
          <p:cNvPr id="6" name="Picture 5"/>
          <p:cNvPicPr/>
          <p:nvPr/>
        </p:nvPicPr>
        <p:blipFill>
          <a:blip r:embed="rId3" cstate="print">
            <a:extLst>
              <a:ext uri="{28A0092B-C50C-407E-A947-70E740481C1C}">
                <a14:useLocalDpi xmlns:a14="http://schemas.microsoft.com/office/drawing/2010/main" val="0"/>
              </a:ext>
            </a:extLst>
          </a:blip>
          <a:stretch>
            <a:fillRect/>
          </a:stretch>
        </p:blipFill>
        <p:spPr>
          <a:xfrm>
            <a:off x="3188172" y="2103108"/>
            <a:ext cx="5691117" cy="2416145"/>
          </a:xfrm>
          <a:prstGeom prst="rect">
            <a:avLst/>
          </a:prstGeom>
        </p:spPr>
      </p:pic>
      <p:sp>
        <p:nvSpPr>
          <p:cNvPr id="7" name="TextBox 6"/>
          <p:cNvSpPr txBox="1"/>
          <p:nvPr/>
        </p:nvSpPr>
        <p:spPr>
          <a:xfrm>
            <a:off x="0" y="381422"/>
            <a:ext cx="12192000" cy="1200329"/>
          </a:xfrm>
          <a:prstGeom prst="rect">
            <a:avLst/>
          </a:prstGeom>
          <a:noFill/>
        </p:spPr>
        <p:txBody>
          <a:bodyPr wrap="square" rtlCol="0">
            <a:spAutoFit/>
          </a:bodyPr>
          <a:lstStyle/>
          <a:p>
            <a:r>
              <a:rPr lang="en-CA" sz="3200" b="1" i="1" dirty="0">
                <a:solidFill>
                  <a:schemeClr val="accent2">
                    <a:lumMod val="50000"/>
                  </a:schemeClr>
                </a:solidFill>
              </a:rPr>
              <a:t>	</a:t>
            </a:r>
            <a:r>
              <a:rPr lang="en-CA" sz="3600" b="1" i="1" dirty="0">
                <a:solidFill>
                  <a:srgbClr val="9A4E15"/>
                </a:solidFill>
              </a:rPr>
              <a:t>Is Most Everyone’s Brain Designed to </a:t>
            </a:r>
            <a:br>
              <a:rPr lang="en-CA" sz="3600" b="1" i="1" dirty="0">
                <a:solidFill>
                  <a:srgbClr val="9A4E15"/>
                </a:solidFill>
              </a:rPr>
            </a:br>
            <a:r>
              <a:rPr lang="en-CA" sz="3600" b="1" i="1" dirty="0">
                <a:solidFill>
                  <a:srgbClr val="9A4E15"/>
                </a:solidFill>
              </a:rPr>
              <a:t>         Devalue People Supported?</a:t>
            </a:r>
            <a:endParaRPr lang="en-CA" sz="3600" dirty="0">
              <a:solidFill>
                <a:srgbClr val="9A4E15"/>
              </a:solidFill>
            </a:endParaRPr>
          </a:p>
        </p:txBody>
      </p:sp>
      <p:sp>
        <p:nvSpPr>
          <p:cNvPr id="8" name="TextBox 7"/>
          <p:cNvSpPr txBox="1"/>
          <p:nvPr/>
        </p:nvSpPr>
        <p:spPr>
          <a:xfrm>
            <a:off x="2247901" y="4962525"/>
            <a:ext cx="7877174" cy="707886"/>
          </a:xfrm>
          <a:prstGeom prst="rect">
            <a:avLst/>
          </a:prstGeom>
          <a:noFill/>
        </p:spPr>
        <p:txBody>
          <a:bodyPr wrap="square" rtlCol="0">
            <a:spAutoFit/>
          </a:bodyPr>
          <a:lstStyle/>
          <a:p>
            <a:r>
              <a:rPr lang="en-CA" sz="2000" dirty="0"/>
              <a:t>MRIs indicate that most individuals’ brains react with strong pain empathy</a:t>
            </a:r>
          </a:p>
          <a:p>
            <a:pPr algn="ctr"/>
            <a:r>
              <a:rPr lang="en-CA" sz="2000" dirty="0"/>
              <a:t>when they witness this painful procedure.</a:t>
            </a:r>
          </a:p>
        </p:txBody>
      </p:sp>
      <p:sp>
        <p:nvSpPr>
          <p:cNvPr id="9" name="Slide Number Placeholder 8"/>
          <p:cNvSpPr>
            <a:spLocks noGrp="1"/>
          </p:cNvSpPr>
          <p:nvPr>
            <p:ph type="sldNum" sz="quarter" idx="12"/>
          </p:nvPr>
        </p:nvSpPr>
        <p:spPr/>
        <p:txBody>
          <a:bodyPr/>
          <a:lstStyle/>
          <a:p>
            <a:fld id="{AFE74BE6-3F01-4C25-9B60-2EB5994FEE56}" type="slidenum">
              <a:rPr lang="en-CA" sz="2000" smtClean="0"/>
              <a:pPr/>
              <a:t>45</a:t>
            </a:fld>
            <a:endParaRPr lang="en-CA" sz="2000" dirty="0"/>
          </a:p>
        </p:txBody>
      </p:sp>
      <p:sp>
        <p:nvSpPr>
          <p:cNvPr id="10" name="TextBox 9"/>
          <p:cNvSpPr txBox="1"/>
          <p:nvPr/>
        </p:nvSpPr>
        <p:spPr>
          <a:xfrm>
            <a:off x="2190751" y="5676900"/>
            <a:ext cx="7877174" cy="646331"/>
          </a:xfrm>
          <a:prstGeom prst="rect">
            <a:avLst/>
          </a:prstGeom>
          <a:noFill/>
        </p:spPr>
        <p:txBody>
          <a:bodyPr wrap="square" rtlCol="0">
            <a:spAutoFit/>
          </a:bodyPr>
          <a:lstStyle/>
          <a:p>
            <a:pPr algn="r"/>
            <a:r>
              <a:rPr lang="en-CA" sz="3600" dirty="0"/>
              <a:t>Provided…………………….</a:t>
            </a:r>
          </a:p>
        </p:txBody>
      </p:sp>
    </p:spTree>
    <p:extLst>
      <p:ext uri="{BB962C8B-B14F-4D97-AF65-F5344CB8AC3E}">
        <p14:creationId xmlns:p14="http://schemas.microsoft.com/office/powerpoint/2010/main" val="139078282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Picture 3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7405830">
            <a:off x="1289438" y="2069037"/>
            <a:ext cx="1917192" cy="1908048"/>
          </a:xfrm>
          <a:prstGeom prst="rect">
            <a:avLst/>
          </a:prstGeom>
        </p:spPr>
      </p:pic>
      <p:pic>
        <p:nvPicPr>
          <p:cNvPr id="31" name="Picture 3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2874802">
            <a:off x="2200220" y="4161249"/>
            <a:ext cx="1917192" cy="1908048"/>
          </a:xfrm>
          <a:prstGeom prst="rect">
            <a:avLst/>
          </a:prstGeom>
        </p:spPr>
      </p:pic>
      <p:pic>
        <p:nvPicPr>
          <p:cNvPr id="30" name="Picture 2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8055904">
            <a:off x="4858438" y="3911046"/>
            <a:ext cx="1917192" cy="1908048"/>
          </a:xfrm>
          <a:prstGeom prst="rect">
            <a:avLst/>
          </a:prstGeom>
        </p:spPr>
      </p:pic>
      <p:pic>
        <p:nvPicPr>
          <p:cNvPr id="28" name="Picture 2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4609359">
            <a:off x="5400031" y="1972519"/>
            <a:ext cx="1917192" cy="1908048"/>
          </a:xfrm>
          <a:prstGeom prst="rect">
            <a:avLst/>
          </a:prstGeom>
        </p:spPr>
      </p:pic>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45543" y="796855"/>
            <a:ext cx="1917192" cy="1908048"/>
          </a:xfrm>
          <a:prstGeom prst="rect">
            <a:avLst/>
          </a:prstGeom>
        </p:spPr>
      </p:pic>
      <p:pic>
        <p:nvPicPr>
          <p:cNvPr id="1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12871" y="1719618"/>
            <a:ext cx="3576463" cy="30434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9" name="TextBox 18"/>
          <p:cNvSpPr txBox="1"/>
          <p:nvPr/>
        </p:nvSpPr>
        <p:spPr>
          <a:xfrm>
            <a:off x="2248033" y="2970192"/>
            <a:ext cx="1365956" cy="369332"/>
          </a:xfrm>
          <a:prstGeom prst="rect">
            <a:avLst/>
          </a:prstGeom>
          <a:noFill/>
        </p:spPr>
        <p:txBody>
          <a:bodyPr wrap="square" rtlCol="0">
            <a:spAutoFit/>
          </a:bodyPr>
          <a:lstStyle/>
          <a:p>
            <a:r>
              <a:rPr lang="en-CA" b="1" dirty="0"/>
              <a:t>Atheist</a:t>
            </a:r>
          </a:p>
        </p:txBody>
      </p:sp>
      <p:sp>
        <p:nvSpPr>
          <p:cNvPr id="20" name="TextBox 19"/>
          <p:cNvSpPr txBox="1"/>
          <p:nvPr/>
        </p:nvSpPr>
        <p:spPr>
          <a:xfrm>
            <a:off x="3753133" y="2098125"/>
            <a:ext cx="1226811" cy="369332"/>
          </a:xfrm>
          <a:prstGeom prst="rect">
            <a:avLst/>
          </a:prstGeom>
          <a:noFill/>
        </p:spPr>
        <p:txBody>
          <a:bodyPr wrap="square" rtlCol="0">
            <a:spAutoFit/>
          </a:bodyPr>
          <a:lstStyle/>
          <a:p>
            <a:r>
              <a:rPr lang="en-CA" b="1" dirty="0"/>
              <a:t>Muslim</a:t>
            </a:r>
          </a:p>
        </p:txBody>
      </p:sp>
      <p:sp>
        <p:nvSpPr>
          <p:cNvPr id="21" name="TextBox 20"/>
          <p:cNvSpPr txBox="1"/>
          <p:nvPr/>
        </p:nvSpPr>
        <p:spPr>
          <a:xfrm>
            <a:off x="5479718" y="2917790"/>
            <a:ext cx="1228299" cy="369332"/>
          </a:xfrm>
          <a:prstGeom prst="rect">
            <a:avLst/>
          </a:prstGeom>
          <a:noFill/>
        </p:spPr>
        <p:txBody>
          <a:bodyPr wrap="square" rtlCol="0">
            <a:spAutoFit/>
          </a:bodyPr>
          <a:lstStyle/>
          <a:p>
            <a:r>
              <a:rPr lang="en-CA" b="1" dirty="0"/>
              <a:t>Christian</a:t>
            </a:r>
          </a:p>
        </p:txBody>
      </p:sp>
      <p:sp>
        <p:nvSpPr>
          <p:cNvPr id="22" name="TextBox 21"/>
          <p:cNvSpPr txBox="1"/>
          <p:nvPr/>
        </p:nvSpPr>
        <p:spPr>
          <a:xfrm>
            <a:off x="4718684" y="4438588"/>
            <a:ext cx="1243966" cy="369332"/>
          </a:xfrm>
          <a:prstGeom prst="rect">
            <a:avLst/>
          </a:prstGeom>
          <a:noFill/>
        </p:spPr>
        <p:txBody>
          <a:bodyPr wrap="square" rtlCol="0">
            <a:spAutoFit/>
          </a:bodyPr>
          <a:lstStyle/>
          <a:p>
            <a:pPr algn="ctr"/>
            <a:r>
              <a:rPr lang="en-CA" b="1" dirty="0"/>
              <a:t>Jew</a:t>
            </a:r>
          </a:p>
        </p:txBody>
      </p:sp>
      <p:sp>
        <p:nvSpPr>
          <p:cNvPr id="23" name="TextBox 22"/>
          <p:cNvSpPr txBox="1"/>
          <p:nvPr/>
        </p:nvSpPr>
        <p:spPr>
          <a:xfrm>
            <a:off x="2552131" y="4438588"/>
            <a:ext cx="1473899" cy="369332"/>
          </a:xfrm>
          <a:prstGeom prst="rect">
            <a:avLst/>
          </a:prstGeom>
          <a:noFill/>
        </p:spPr>
        <p:txBody>
          <a:bodyPr wrap="square" rtlCol="0">
            <a:spAutoFit/>
          </a:bodyPr>
          <a:lstStyle/>
          <a:p>
            <a:pPr algn="ctr"/>
            <a:r>
              <a:rPr lang="en-CA" b="1" dirty="0"/>
              <a:t>Buddhist</a:t>
            </a:r>
          </a:p>
        </p:txBody>
      </p:sp>
      <p:sp>
        <p:nvSpPr>
          <p:cNvPr id="24" name="TextBox 23"/>
          <p:cNvSpPr txBox="1"/>
          <p:nvPr/>
        </p:nvSpPr>
        <p:spPr>
          <a:xfrm>
            <a:off x="9125699" y="2653731"/>
            <a:ext cx="1365956" cy="369332"/>
          </a:xfrm>
          <a:prstGeom prst="rect">
            <a:avLst/>
          </a:prstGeom>
          <a:noFill/>
        </p:spPr>
        <p:txBody>
          <a:bodyPr wrap="square" rtlCol="0">
            <a:spAutoFit/>
          </a:bodyPr>
          <a:lstStyle/>
          <a:p>
            <a:r>
              <a:rPr lang="en-CA" b="1" dirty="0"/>
              <a:t>Atheist</a:t>
            </a:r>
          </a:p>
        </p:txBody>
      </p:sp>
      <p:pic>
        <p:nvPicPr>
          <p:cNvPr id="25" name="Picture 2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98378" y="5184696"/>
            <a:ext cx="1500872" cy="1116155"/>
          </a:xfrm>
          <a:prstGeom prst="rect">
            <a:avLst/>
          </a:prstGeom>
        </p:spPr>
      </p:pic>
      <p:sp>
        <p:nvSpPr>
          <p:cNvPr id="26" name="TextBox 25"/>
          <p:cNvSpPr txBox="1"/>
          <p:nvPr/>
        </p:nvSpPr>
        <p:spPr>
          <a:xfrm>
            <a:off x="0" y="352425"/>
            <a:ext cx="12192000" cy="523220"/>
          </a:xfrm>
          <a:prstGeom prst="rect">
            <a:avLst/>
          </a:prstGeom>
          <a:noFill/>
        </p:spPr>
        <p:txBody>
          <a:bodyPr wrap="square" rtlCol="0">
            <a:spAutoFit/>
          </a:bodyPr>
          <a:lstStyle/>
          <a:p>
            <a:pPr algn="ctr"/>
            <a:r>
              <a:rPr lang="en-CA" sz="2800" b="1" dirty="0"/>
              <a:t>Provided the brain relates to the injured hand as being a lot like its own!</a:t>
            </a:r>
          </a:p>
        </p:txBody>
      </p:sp>
      <p:sp>
        <p:nvSpPr>
          <p:cNvPr id="27" name="Slide Number Placeholder 26"/>
          <p:cNvSpPr>
            <a:spLocks noGrp="1"/>
          </p:cNvSpPr>
          <p:nvPr>
            <p:ph type="sldNum" sz="quarter" idx="12"/>
          </p:nvPr>
        </p:nvSpPr>
        <p:spPr/>
        <p:txBody>
          <a:bodyPr/>
          <a:lstStyle/>
          <a:p>
            <a:fld id="{AFE74BE6-3F01-4C25-9B60-2EB5994FEE56}" type="slidenum">
              <a:rPr lang="en-CA" sz="2000" smtClean="0"/>
              <a:pPr/>
              <a:t>46</a:t>
            </a:fld>
            <a:endParaRPr lang="en-CA" sz="2000" dirty="0"/>
          </a:p>
        </p:txBody>
      </p:sp>
    </p:spTree>
    <p:extLst>
      <p:ext uri="{BB962C8B-B14F-4D97-AF65-F5344CB8AC3E}">
        <p14:creationId xmlns:p14="http://schemas.microsoft.com/office/powerpoint/2010/main" val="274278628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60278" y="5175171"/>
            <a:ext cx="1500872" cy="1116155"/>
          </a:xfrm>
          <a:prstGeom prst="rect">
            <a:avLst/>
          </a:prstGeom>
        </p:spPr>
      </p:pic>
      <p:sp>
        <p:nvSpPr>
          <p:cNvPr id="5" name="TextBox 4"/>
          <p:cNvSpPr txBox="1"/>
          <p:nvPr/>
        </p:nvSpPr>
        <p:spPr>
          <a:xfrm>
            <a:off x="0" y="791570"/>
            <a:ext cx="12192000" cy="584775"/>
          </a:xfrm>
          <a:prstGeom prst="rect">
            <a:avLst/>
          </a:prstGeom>
          <a:noFill/>
        </p:spPr>
        <p:txBody>
          <a:bodyPr wrap="square" rtlCol="0">
            <a:spAutoFit/>
          </a:bodyPr>
          <a:lstStyle/>
          <a:p>
            <a:r>
              <a:rPr lang="en-CA" sz="3200" b="1" i="1" dirty="0"/>
              <a:t>	</a:t>
            </a:r>
            <a:endParaRPr lang="en-CA" sz="3200" b="1" i="1" dirty="0">
              <a:solidFill>
                <a:srgbClr val="9A4E15"/>
              </a:solidFill>
            </a:endParaRPr>
          </a:p>
        </p:txBody>
      </p:sp>
      <p:sp>
        <p:nvSpPr>
          <p:cNvPr id="6" name="TextBox 5"/>
          <p:cNvSpPr txBox="1"/>
          <p:nvPr/>
        </p:nvSpPr>
        <p:spPr>
          <a:xfrm>
            <a:off x="866774" y="2322207"/>
            <a:ext cx="10325101" cy="2062103"/>
          </a:xfrm>
          <a:prstGeom prst="rect">
            <a:avLst/>
          </a:prstGeom>
          <a:noFill/>
        </p:spPr>
        <p:txBody>
          <a:bodyPr wrap="square" rtlCol="0">
            <a:spAutoFit/>
          </a:bodyPr>
          <a:lstStyle/>
          <a:p>
            <a:pPr marL="285750" indent="-285750">
              <a:buFont typeface="Arial" pitchFamily="34" charset="0"/>
              <a:buChar char="•"/>
            </a:pPr>
            <a:r>
              <a:rPr lang="en-CA" sz="3200" dirty="0"/>
              <a:t>The brain is wired to devalue/exclude others who it perceives to be different.  In the old days, in the jungle, </a:t>
            </a:r>
            <a:r>
              <a:rPr lang="en-CA" sz="3200" b="1" dirty="0"/>
              <a:t>‘different was dangerous’ </a:t>
            </a:r>
            <a:r>
              <a:rPr lang="en-CA" sz="3200" dirty="0"/>
              <a:t>so the brain evolved to reward taking care of our ‘in- group’ not other’s i.e. the ‘out-group’.  </a:t>
            </a:r>
          </a:p>
        </p:txBody>
      </p:sp>
      <p:sp>
        <p:nvSpPr>
          <p:cNvPr id="7" name="Slide Number Placeholder 6"/>
          <p:cNvSpPr>
            <a:spLocks noGrp="1"/>
          </p:cNvSpPr>
          <p:nvPr>
            <p:ph type="sldNum" sz="quarter" idx="12"/>
          </p:nvPr>
        </p:nvSpPr>
        <p:spPr/>
        <p:txBody>
          <a:bodyPr/>
          <a:lstStyle/>
          <a:p>
            <a:fld id="{AFE74BE6-3F01-4C25-9B60-2EB5994FEE56}" type="slidenum">
              <a:rPr lang="en-CA" sz="2000" smtClean="0"/>
              <a:pPr/>
              <a:t>47</a:t>
            </a:fld>
            <a:endParaRPr lang="en-CA" sz="2000" dirty="0"/>
          </a:p>
        </p:txBody>
      </p:sp>
      <p:sp>
        <p:nvSpPr>
          <p:cNvPr id="2" name="TextBox 1"/>
          <p:cNvSpPr txBox="1"/>
          <p:nvPr/>
        </p:nvSpPr>
        <p:spPr>
          <a:xfrm>
            <a:off x="1209675" y="1076325"/>
            <a:ext cx="9201150" cy="646331"/>
          </a:xfrm>
          <a:prstGeom prst="rect">
            <a:avLst/>
          </a:prstGeom>
          <a:noFill/>
        </p:spPr>
        <p:txBody>
          <a:bodyPr wrap="square" rtlCol="0">
            <a:spAutoFit/>
          </a:bodyPr>
          <a:lstStyle/>
          <a:p>
            <a:pPr algn="ctr"/>
            <a:r>
              <a:rPr lang="en-CA" sz="3600" dirty="0">
                <a:solidFill>
                  <a:srgbClr val="9A4E15"/>
                </a:solidFill>
                <a:latin typeface="Arial Black" panose="020B0A04020102020204" pitchFamily="34" charset="0"/>
              </a:rPr>
              <a:t>Understanding ‘In’ and ‘Out’ Groups</a:t>
            </a:r>
          </a:p>
        </p:txBody>
      </p:sp>
    </p:spTree>
    <p:extLst>
      <p:ext uri="{BB962C8B-B14F-4D97-AF65-F5344CB8AC3E}">
        <p14:creationId xmlns:p14="http://schemas.microsoft.com/office/powerpoint/2010/main" val="1390782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6858000"/>
          </a:xfrm>
          <a:prstGeom prst="rect">
            <a:avLst/>
          </a:prstGeom>
          <a:gradFill flip="none" rotWithShape="1">
            <a:gsLst>
              <a:gs pos="0">
                <a:schemeClr val="accent3">
                  <a:lumMod val="0"/>
                  <a:lumOff val="100000"/>
                </a:schemeClr>
              </a:gs>
              <a:gs pos="64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sp>
        <p:nvSpPr>
          <p:cNvPr id="2" name="TextBox 1"/>
          <p:cNvSpPr txBox="1"/>
          <p:nvPr/>
        </p:nvSpPr>
        <p:spPr>
          <a:xfrm>
            <a:off x="736980" y="339725"/>
            <a:ext cx="10633754" cy="2246769"/>
          </a:xfrm>
          <a:prstGeom prst="rect">
            <a:avLst/>
          </a:prstGeom>
          <a:noFill/>
        </p:spPr>
        <p:txBody>
          <a:bodyPr wrap="square" rtlCol="0">
            <a:spAutoFit/>
          </a:bodyPr>
          <a:lstStyle/>
          <a:p>
            <a:r>
              <a:rPr lang="en-CA" sz="2800" dirty="0"/>
              <a:t>Neuroscience research is showing that for average Canadians and Americans, </a:t>
            </a:r>
            <a:r>
              <a:rPr lang="en-CA" sz="2800" b="1" dirty="0"/>
              <a:t>homeless people are dehumanized </a:t>
            </a:r>
            <a:r>
              <a:rPr lang="en-CA" sz="2800" dirty="0"/>
              <a:t>by the semiconscious/mindless brain. They are </a:t>
            </a:r>
            <a:r>
              <a:rPr lang="en-CA" sz="2800" b="1" dirty="0"/>
              <a:t>generally seen as ‘different’</a:t>
            </a:r>
            <a:r>
              <a:rPr lang="en-CA" sz="2800" dirty="0"/>
              <a:t> and therefore our PFP Programming (not us) often relates to them impersonally, not like our ‘in’ group members who we feel with and for.</a:t>
            </a:r>
          </a:p>
        </p:txBody>
      </p:sp>
      <p:pic>
        <p:nvPicPr>
          <p:cNvPr id="717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37012" y="2948938"/>
            <a:ext cx="4635500" cy="26224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88853" y="5156121"/>
            <a:ext cx="1500872" cy="1116155"/>
          </a:xfrm>
          <a:prstGeom prst="rect">
            <a:avLst/>
          </a:prstGeom>
        </p:spPr>
      </p:pic>
      <p:sp>
        <p:nvSpPr>
          <p:cNvPr id="3" name="TextBox 2"/>
          <p:cNvSpPr txBox="1"/>
          <p:nvPr/>
        </p:nvSpPr>
        <p:spPr>
          <a:xfrm>
            <a:off x="3090081" y="5834153"/>
            <a:ext cx="5486400" cy="830997"/>
          </a:xfrm>
          <a:prstGeom prst="rect">
            <a:avLst/>
          </a:prstGeom>
          <a:noFill/>
        </p:spPr>
        <p:txBody>
          <a:bodyPr wrap="square" rtlCol="0">
            <a:spAutoFit/>
          </a:bodyPr>
          <a:lstStyle/>
          <a:p>
            <a:pPr algn="ctr"/>
            <a:r>
              <a:rPr lang="en-CA" sz="2400" i="1" dirty="0"/>
              <a:t>Department store research</a:t>
            </a:r>
          </a:p>
          <a:p>
            <a:pPr algn="ctr"/>
            <a:r>
              <a:rPr lang="en-CA" sz="2400" i="1" dirty="0"/>
              <a:t>and MRI Research – Dr. L. Harris  </a:t>
            </a:r>
          </a:p>
        </p:txBody>
      </p:sp>
      <p:sp>
        <p:nvSpPr>
          <p:cNvPr id="8" name="Slide Number Placeholder 7"/>
          <p:cNvSpPr>
            <a:spLocks noGrp="1"/>
          </p:cNvSpPr>
          <p:nvPr>
            <p:ph type="sldNum" sz="quarter" idx="12"/>
          </p:nvPr>
        </p:nvSpPr>
        <p:spPr/>
        <p:txBody>
          <a:bodyPr/>
          <a:lstStyle/>
          <a:p>
            <a:fld id="{AFE74BE6-3F01-4C25-9B60-2EB5994FEE56}" type="slidenum">
              <a:rPr lang="en-CA" sz="2000" smtClean="0"/>
              <a:pPr/>
              <a:t>48</a:t>
            </a:fld>
            <a:endParaRPr lang="en-CA" sz="2000" dirty="0"/>
          </a:p>
        </p:txBody>
      </p:sp>
    </p:spTree>
    <p:extLst>
      <p:ext uri="{BB962C8B-B14F-4D97-AF65-F5344CB8AC3E}">
        <p14:creationId xmlns:p14="http://schemas.microsoft.com/office/powerpoint/2010/main" val="331865199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9" name="Picture 7"/>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63553" y="1916832"/>
            <a:ext cx="4572809" cy="33123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81" name="Picture 9" descr="Image result for business man cartoon"/>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32171" y="1412776"/>
            <a:ext cx="2397271" cy="3744416"/>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504824" y="5429597"/>
            <a:ext cx="9782175" cy="892552"/>
          </a:xfrm>
          <a:prstGeom prst="rect">
            <a:avLst/>
          </a:prstGeom>
          <a:noFill/>
        </p:spPr>
        <p:txBody>
          <a:bodyPr wrap="square" rtlCol="0">
            <a:spAutoFit/>
          </a:bodyPr>
          <a:lstStyle/>
          <a:p>
            <a:r>
              <a:rPr lang="en-CA" sz="2600" b="1" i="1" dirty="0">
                <a:solidFill>
                  <a:srgbClr val="C00000"/>
                </a:solidFill>
              </a:rPr>
              <a:t>Might our mindless mind’s semiconscious dehumanizing of ‘different’ be unknowingly compromising the quality of our support?</a:t>
            </a:r>
          </a:p>
        </p:txBody>
      </p:sp>
      <p:sp>
        <p:nvSpPr>
          <p:cNvPr id="6" name="TextBox 5"/>
          <p:cNvSpPr txBox="1"/>
          <p:nvPr/>
        </p:nvSpPr>
        <p:spPr>
          <a:xfrm>
            <a:off x="0" y="299251"/>
            <a:ext cx="12192000" cy="954107"/>
          </a:xfrm>
          <a:prstGeom prst="rect">
            <a:avLst/>
          </a:prstGeom>
          <a:noFill/>
        </p:spPr>
        <p:txBody>
          <a:bodyPr wrap="square" rtlCol="0">
            <a:spAutoFit/>
          </a:bodyPr>
          <a:lstStyle/>
          <a:p>
            <a:pPr algn="ctr"/>
            <a:r>
              <a:rPr lang="en-CA" sz="2800" b="1" i="1" dirty="0"/>
              <a:t>Often (good and caring) people therefore refuse to help a homeless hungry person who is asking for a toonie – Why? </a:t>
            </a:r>
          </a:p>
        </p:txBody>
      </p:sp>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98378" y="5184696"/>
            <a:ext cx="1500872" cy="1116155"/>
          </a:xfrm>
          <a:prstGeom prst="rect">
            <a:avLst/>
          </a:prstGeom>
        </p:spPr>
      </p:pic>
      <p:sp>
        <p:nvSpPr>
          <p:cNvPr id="8" name="Slide Number Placeholder 7"/>
          <p:cNvSpPr>
            <a:spLocks noGrp="1"/>
          </p:cNvSpPr>
          <p:nvPr>
            <p:ph type="sldNum" sz="quarter" idx="12"/>
          </p:nvPr>
        </p:nvSpPr>
        <p:spPr/>
        <p:txBody>
          <a:bodyPr/>
          <a:lstStyle/>
          <a:p>
            <a:fld id="{AFE74BE6-3F01-4C25-9B60-2EB5994FEE56}" type="slidenum">
              <a:rPr lang="en-CA" sz="2000" smtClean="0"/>
              <a:pPr/>
              <a:t>49</a:t>
            </a:fld>
            <a:endParaRPr lang="en-CA" sz="2000" dirty="0"/>
          </a:p>
        </p:txBody>
      </p:sp>
    </p:spTree>
    <p:extLst>
      <p:ext uri="{BB962C8B-B14F-4D97-AF65-F5344CB8AC3E}">
        <p14:creationId xmlns:p14="http://schemas.microsoft.com/office/powerpoint/2010/main" val="2986509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02509" y="1844843"/>
            <a:ext cx="5786982" cy="3941224"/>
          </a:xfrm>
          <a:prstGeom prst="rect">
            <a:avLst/>
          </a:prstGeom>
        </p:spPr>
      </p:pic>
      <p:sp>
        <p:nvSpPr>
          <p:cNvPr id="6" name="TextBox 5"/>
          <p:cNvSpPr txBox="1"/>
          <p:nvPr/>
        </p:nvSpPr>
        <p:spPr>
          <a:xfrm>
            <a:off x="3202509" y="5277853"/>
            <a:ext cx="3783827" cy="400110"/>
          </a:xfrm>
          <a:prstGeom prst="rect">
            <a:avLst/>
          </a:prstGeom>
          <a:noFill/>
        </p:spPr>
        <p:txBody>
          <a:bodyPr wrap="square" rtlCol="0">
            <a:spAutoFit/>
          </a:bodyPr>
          <a:lstStyle/>
          <a:p>
            <a:pPr algn="ctr"/>
            <a:r>
              <a:rPr lang="en-CA" sz="2000" dirty="0">
                <a:ln w="12700">
                  <a:solidFill>
                    <a:schemeClr val="tx1"/>
                  </a:solidFill>
                </a:ln>
                <a:solidFill>
                  <a:schemeClr val="bg1"/>
                </a:solidFill>
                <a:latin typeface="Arial Black" pitchFamily="34" charset="0"/>
              </a:rPr>
              <a:t>CATCH</a:t>
            </a:r>
            <a:endParaRPr lang="en-CA" sz="2000" dirty="0"/>
          </a:p>
        </p:txBody>
      </p:sp>
      <p:sp>
        <p:nvSpPr>
          <p:cNvPr id="7" name="TextBox 6"/>
          <p:cNvSpPr txBox="1"/>
          <p:nvPr/>
        </p:nvSpPr>
        <p:spPr>
          <a:xfrm>
            <a:off x="0" y="1360204"/>
            <a:ext cx="12192000" cy="646331"/>
          </a:xfrm>
          <a:prstGeom prst="rect">
            <a:avLst/>
          </a:prstGeom>
          <a:noFill/>
        </p:spPr>
        <p:txBody>
          <a:bodyPr wrap="square" rtlCol="0">
            <a:spAutoFit/>
          </a:bodyPr>
          <a:lstStyle/>
          <a:p>
            <a:pPr algn="ctr"/>
            <a:r>
              <a:rPr lang="en-CA" b="1" cap="small" dirty="0">
                <a:latin typeface="Times New Roman" panose="02020603050405020304" pitchFamily="18" charset="0"/>
                <a:cs typeface="Times New Roman" panose="02020603050405020304" pitchFamily="18" charset="0"/>
              </a:rPr>
              <a:t>Step Three: CLARIFY AND CHOOSE</a:t>
            </a:r>
          </a:p>
          <a:p>
            <a:pPr algn="ctr"/>
            <a:endParaRPr lang="en-CA" dirty="0">
              <a:latin typeface="Times New Roman" panose="02020603050405020304" pitchFamily="18" charset="0"/>
              <a:cs typeface="Times New Roman" panose="02020603050405020304" pitchFamily="18" charset="0"/>
            </a:endParaRPr>
          </a:p>
        </p:txBody>
      </p:sp>
      <p:sp>
        <p:nvSpPr>
          <p:cNvPr id="8" name="TextBox 7"/>
          <p:cNvSpPr txBox="1"/>
          <p:nvPr/>
        </p:nvSpPr>
        <p:spPr>
          <a:xfrm>
            <a:off x="-184485" y="5872500"/>
            <a:ext cx="12192000" cy="646331"/>
          </a:xfrm>
          <a:prstGeom prst="rect">
            <a:avLst/>
          </a:prstGeom>
          <a:noFill/>
        </p:spPr>
        <p:txBody>
          <a:bodyPr wrap="square" rtlCol="0">
            <a:spAutoFit/>
          </a:bodyPr>
          <a:lstStyle/>
          <a:p>
            <a:pPr algn="ctr"/>
            <a:r>
              <a:rPr lang="en-US" b="1" dirty="0">
                <a:latin typeface="Times New Roman" panose="02020603050405020304" pitchFamily="18" charset="0"/>
                <a:cs typeface="Times New Roman" panose="02020603050405020304" pitchFamily="18" charset="0"/>
              </a:rPr>
              <a:t>I objectively clarify my emotional state, the emotional state of the PwDD and the needs of the situation. </a:t>
            </a:r>
          </a:p>
          <a:p>
            <a:pPr algn="ctr"/>
            <a:r>
              <a:rPr lang="en-US" b="1" dirty="0">
                <a:latin typeface="Times New Roman" panose="02020603050405020304" pitchFamily="18" charset="0"/>
                <a:cs typeface="Times New Roman" panose="02020603050405020304" pitchFamily="18" charset="0"/>
              </a:rPr>
              <a:t>I then choose what actions to take.</a:t>
            </a:r>
            <a:endParaRPr lang="en-CA" dirty="0">
              <a:latin typeface="Times New Roman" panose="02020603050405020304" pitchFamily="18" charset="0"/>
              <a:cs typeface="Times New Roman" panose="02020603050405020304" pitchFamily="18" charset="0"/>
            </a:endParaRPr>
          </a:p>
        </p:txBody>
      </p:sp>
      <p:sp>
        <p:nvSpPr>
          <p:cNvPr id="9" name="Rectangle 8"/>
          <p:cNvSpPr/>
          <p:nvPr/>
        </p:nvSpPr>
        <p:spPr>
          <a:xfrm>
            <a:off x="3216326" y="5122005"/>
            <a:ext cx="854019" cy="338554"/>
          </a:xfrm>
          <a:prstGeom prst="rect">
            <a:avLst/>
          </a:prstGeom>
        </p:spPr>
        <p:txBody>
          <a:bodyPr wrap="square">
            <a:spAutoFit/>
          </a:bodyPr>
          <a:lstStyle/>
          <a:p>
            <a:r>
              <a:rPr lang="en-CA" sz="1600" b="1" dirty="0"/>
              <a:t>Step 1</a:t>
            </a:r>
          </a:p>
        </p:txBody>
      </p:sp>
      <p:sp>
        <p:nvSpPr>
          <p:cNvPr id="10" name="TextBox 9"/>
          <p:cNvSpPr txBox="1"/>
          <p:nvPr/>
        </p:nvSpPr>
        <p:spPr>
          <a:xfrm>
            <a:off x="3611251" y="4427622"/>
            <a:ext cx="3783827" cy="400110"/>
          </a:xfrm>
          <a:prstGeom prst="rect">
            <a:avLst/>
          </a:prstGeom>
          <a:noFill/>
        </p:spPr>
        <p:txBody>
          <a:bodyPr wrap="square" rtlCol="0">
            <a:spAutoFit/>
          </a:bodyPr>
          <a:lstStyle/>
          <a:p>
            <a:pPr algn="ctr"/>
            <a:r>
              <a:rPr lang="en-CA" sz="2000" dirty="0">
                <a:ln w="12700">
                  <a:solidFill>
                    <a:schemeClr val="tx1"/>
                  </a:solidFill>
                </a:ln>
                <a:solidFill>
                  <a:schemeClr val="bg1"/>
                </a:solidFill>
                <a:latin typeface="Arial Black" pitchFamily="34" charset="0"/>
              </a:rPr>
              <a:t>CALM</a:t>
            </a:r>
            <a:endParaRPr lang="en-CA" sz="2000" dirty="0"/>
          </a:p>
        </p:txBody>
      </p:sp>
      <p:sp>
        <p:nvSpPr>
          <p:cNvPr id="11" name="Rectangle 10"/>
          <p:cNvSpPr/>
          <p:nvPr/>
        </p:nvSpPr>
        <p:spPr>
          <a:xfrm>
            <a:off x="3625068" y="4255732"/>
            <a:ext cx="854019" cy="338554"/>
          </a:xfrm>
          <a:prstGeom prst="rect">
            <a:avLst/>
          </a:prstGeom>
        </p:spPr>
        <p:txBody>
          <a:bodyPr wrap="square">
            <a:spAutoFit/>
          </a:bodyPr>
          <a:lstStyle/>
          <a:p>
            <a:r>
              <a:rPr lang="en-CA" sz="1600" b="1" dirty="0"/>
              <a:t>Step 2</a:t>
            </a:r>
          </a:p>
        </p:txBody>
      </p:sp>
      <p:sp>
        <p:nvSpPr>
          <p:cNvPr id="12" name="TextBox 11"/>
          <p:cNvSpPr txBox="1"/>
          <p:nvPr/>
        </p:nvSpPr>
        <p:spPr>
          <a:xfrm>
            <a:off x="4019601" y="3673642"/>
            <a:ext cx="3783827" cy="400110"/>
          </a:xfrm>
          <a:prstGeom prst="rect">
            <a:avLst/>
          </a:prstGeom>
          <a:noFill/>
        </p:spPr>
        <p:txBody>
          <a:bodyPr wrap="square" rtlCol="0">
            <a:spAutoFit/>
          </a:bodyPr>
          <a:lstStyle/>
          <a:p>
            <a:pPr algn="ctr"/>
            <a:r>
              <a:rPr lang="en-CA" sz="2000" dirty="0">
                <a:ln w="12700">
                  <a:solidFill>
                    <a:schemeClr val="tx1"/>
                  </a:solidFill>
                </a:ln>
                <a:solidFill>
                  <a:schemeClr val="bg1"/>
                </a:solidFill>
                <a:latin typeface="Arial Black" pitchFamily="34" charset="0"/>
              </a:rPr>
              <a:t>CLARIFY AND CHOOSE</a:t>
            </a:r>
            <a:endParaRPr lang="en-CA" sz="2000" dirty="0"/>
          </a:p>
        </p:txBody>
      </p:sp>
      <p:sp>
        <p:nvSpPr>
          <p:cNvPr id="13" name="Rectangle 12"/>
          <p:cNvSpPr/>
          <p:nvPr/>
        </p:nvSpPr>
        <p:spPr>
          <a:xfrm>
            <a:off x="4033418" y="3429563"/>
            <a:ext cx="854019" cy="338554"/>
          </a:xfrm>
          <a:prstGeom prst="rect">
            <a:avLst/>
          </a:prstGeom>
        </p:spPr>
        <p:txBody>
          <a:bodyPr wrap="square">
            <a:spAutoFit/>
          </a:bodyPr>
          <a:lstStyle/>
          <a:p>
            <a:r>
              <a:rPr lang="en-CA" sz="1600" b="1" dirty="0"/>
              <a:t>Step 3</a:t>
            </a:r>
          </a:p>
        </p:txBody>
      </p:sp>
      <p:sp>
        <p:nvSpPr>
          <p:cNvPr id="14" name="TextBox 13"/>
          <p:cNvSpPr txBox="1"/>
          <p:nvPr/>
        </p:nvSpPr>
        <p:spPr>
          <a:xfrm>
            <a:off x="0" y="473243"/>
            <a:ext cx="12192000" cy="646331"/>
          </a:xfrm>
          <a:prstGeom prst="rect">
            <a:avLst/>
          </a:prstGeom>
          <a:noFill/>
        </p:spPr>
        <p:txBody>
          <a:bodyPr wrap="square" rtlCol="0">
            <a:spAutoFit/>
          </a:bodyPr>
          <a:lstStyle/>
          <a:p>
            <a:pPr algn="ctr"/>
            <a:r>
              <a:rPr lang="en-CA" sz="3600" dirty="0">
                <a:latin typeface="AR JULIAN" panose="02000000000000000000" pitchFamily="2" charset="0"/>
              </a:rPr>
              <a:t>The 5 Step Conscious Care and Support Process</a:t>
            </a:r>
          </a:p>
        </p:txBody>
      </p:sp>
      <p:sp>
        <p:nvSpPr>
          <p:cNvPr id="15" name="Slide Number Placeholder 14"/>
          <p:cNvSpPr>
            <a:spLocks noGrp="1"/>
          </p:cNvSpPr>
          <p:nvPr>
            <p:ph type="sldNum" sz="quarter" idx="12"/>
          </p:nvPr>
        </p:nvSpPr>
        <p:spPr>
          <a:xfrm>
            <a:off x="11008426" y="5964464"/>
            <a:ext cx="665018" cy="365125"/>
          </a:xfrm>
        </p:spPr>
        <p:txBody>
          <a:bodyPr/>
          <a:lstStyle/>
          <a:p>
            <a:fld id="{AFE74BE6-3F01-4C25-9B60-2EB5994FEE56}" type="slidenum">
              <a:rPr lang="en-CA" sz="2000" smtClean="0"/>
              <a:pPr/>
              <a:t>5</a:t>
            </a:fld>
            <a:endParaRPr lang="en-CA" sz="2000" dirty="0"/>
          </a:p>
        </p:txBody>
      </p:sp>
      <p:pic>
        <p:nvPicPr>
          <p:cNvPr id="16" name="Picture 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79" y="4776606"/>
            <a:ext cx="1500872" cy="1116155"/>
          </a:xfrm>
          <a:prstGeom prst="rect">
            <a:avLst/>
          </a:prstGeom>
        </p:spPr>
      </p:pic>
    </p:spTree>
    <p:extLst>
      <p:ext uri="{BB962C8B-B14F-4D97-AF65-F5344CB8AC3E}">
        <p14:creationId xmlns:p14="http://schemas.microsoft.com/office/powerpoint/2010/main" val="3938786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3"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07903" y="5165646"/>
            <a:ext cx="1500872" cy="1116155"/>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6160" y="786725"/>
            <a:ext cx="9512488" cy="5618919"/>
          </a:xfrm>
          <a:prstGeom prst="rect">
            <a:avLst/>
          </a:prstGeom>
        </p:spPr>
      </p:pic>
      <p:sp>
        <p:nvSpPr>
          <p:cNvPr id="6" name="TextBox 5"/>
          <p:cNvSpPr txBox="1"/>
          <p:nvPr/>
        </p:nvSpPr>
        <p:spPr>
          <a:xfrm>
            <a:off x="773801" y="128516"/>
            <a:ext cx="6703324" cy="646331"/>
          </a:xfrm>
          <a:prstGeom prst="rect">
            <a:avLst/>
          </a:prstGeom>
          <a:noFill/>
        </p:spPr>
        <p:txBody>
          <a:bodyPr wrap="square" rtlCol="0">
            <a:spAutoFit/>
          </a:bodyPr>
          <a:lstStyle/>
          <a:p>
            <a:r>
              <a:rPr lang="en-CA" sz="3600" b="1" i="1" dirty="0">
                <a:solidFill>
                  <a:srgbClr val="660033"/>
                </a:solidFill>
              </a:rPr>
              <a:t>  </a:t>
            </a:r>
            <a:r>
              <a:rPr lang="en-CA" sz="3600" b="1" i="1" dirty="0">
                <a:solidFill>
                  <a:srgbClr val="9A4E15"/>
                </a:solidFill>
              </a:rPr>
              <a:t>PFP-Feelings versus Logic</a:t>
            </a:r>
          </a:p>
        </p:txBody>
      </p:sp>
      <p:sp>
        <p:nvSpPr>
          <p:cNvPr id="7" name="Slide Number Placeholder 6"/>
          <p:cNvSpPr>
            <a:spLocks noGrp="1"/>
          </p:cNvSpPr>
          <p:nvPr>
            <p:ph type="sldNum" sz="quarter" idx="12"/>
          </p:nvPr>
        </p:nvSpPr>
        <p:spPr/>
        <p:txBody>
          <a:bodyPr/>
          <a:lstStyle/>
          <a:p>
            <a:fld id="{AFE74BE6-3F01-4C25-9B60-2EB5994FEE56}" type="slidenum">
              <a:rPr lang="en-CA" sz="2000" smtClean="0"/>
              <a:pPr/>
              <a:t>50</a:t>
            </a:fld>
            <a:endParaRPr lang="en-CA" sz="2000" dirty="0"/>
          </a:p>
        </p:txBody>
      </p:sp>
    </p:spTree>
    <p:extLst>
      <p:ext uri="{BB962C8B-B14F-4D97-AF65-F5344CB8AC3E}">
        <p14:creationId xmlns:p14="http://schemas.microsoft.com/office/powerpoint/2010/main" val="53386370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78" y="5194221"/>
            <a:ext cx="1500872" cy="1116155"/>
          </a:xfrm>
          <a:prstGeom prst="rect">
            <a:avLst/>
          </a:prstGeom>
        </p:spPr>
      </p:pic>
      <p:sp>
        <p:nvSpPr>
          <p:cNvPr id="3" name="TextBox 2"/>
          <p:cNvSpPr txBox="1"/>
          <p:nvPr/>
        </p:nvSpPr>
        <p:spPr>
          <a:xfrm>
            <a:off x="791569" y="1222820"/>
            <a:ext cx="10190755" cy="3539430"/>
          </a:xfrm>
          <a:prstGeom prst="rect">
            <a:avLst/>
          </a:prstGeom>
          <a:noFill/>
          <a:ln>
            <a:noFill/>
          </a:ln>
        </p:spPr>
        <p:txBody>
          <a:bodyPr wrap="square" rtlCol="0">
            <a:spAutoFit/>
          </a:bodyPr>
          <a:lstStyle/>
          <a:p>
            <a:pPr marL="285750" indent="-285750">
              <a:buFont typeface="Arial" pitchFamily="34" charset="0"/>
              <a:buChar char="•"/>
            </a:pPr>
            <a:r>
              <a:rPr lang="en-CA" sz="3200" dirty="0"/>
              <a:t>Might the example of how we supporters get our </a:t>
            </a:r>
            <a:r>
              <a:rPr lang="en-CA" sz="3200" b="1" dirty="0"/>
              <a:t>good feelings by giving unhealthy snacks </a:t>
            </a:r>
            <a:r>
              <a:rPr lang="en-CA" sz="3200" dirty="0"/>
              <a:t>or avoiding bad feelings by not encouraging more healthy life styles, be an </a:t>
            </a:r>
            <a:br>
              <a:rPr lang="en-CA" sz="3200" dirty="0"/>
            </a:br>
            <a:r>
              <a:rPr lang="en-CA" sz="3200" dirty="0"/>
              <a:t>example of feelings overpowering logic?  </a:t>
            </a:r>
          </a:p>
          <a:p>
            <a:pPr marL="285750" indent="-285750">
              <a:buFont typeface="Arial" pitchFamily="34" charset="0"/>
              <a:buChar char="•"/>
            </a:pPr>
            <a:endParaRPr lang="en-CA" sz="3200" dirty="0"/>
          </a:p>
          <a:p>
            <a:r>
              <a:rPr lang="en-CA" sz="3200" b="1" i="1" dirty="0">
                <a:solidFill>
                  <a:srgbClr val="FF0000"/>
                </a:solidFill>
              </a:rPr>
              <a:t>	Might our mindless feelings be compromising the 	quality  of our support?</a:t>
            </a:r>
            <a:endParaRPr lang="en-CA" sz="3200" i="1" dirty="0"/>
          </a:p>
        </p:txBody>
      </p:sp>
      <p:sp>
        <p:nvSpPr>
          <p:cNvPr id="6" name="Slide Number Placeholder 7"/>
          <p:cNvSpPr>
            <a:spLocks noGrp="1"/>
          </p:cNvSpPr>
          <p:nvPr>
            <p:ph type="sldNum" sz="quarter" idx="12"/>
          </p:nvPr>
        </p:nvSpPr>
        <p:spPr>
          <a:xfrm>
            <a:off x="8610600" y="6356350"/>
            <a:ext cx="2743200" cy="365125"/>
          </a:xfrm>
        </p:spPr>
        <p:txBody>
          <a:bodyPr/>
          <a:lstStyle/>
          <a:p>
            <a:fld id="{AFE74BE6-3F01-4C25-9B60-2EB5994FEE56}" type="slidenum">
              <a:rPr lang="en-CA" sz="2000" smtClean="0"/>
              <a:pPr/>
              <a:t>51</a:t>
            </a:fld>
            <a:endParaRPr lang="en-CA" sz="2000" dirty="0"/>
          </a:p>
        </p:txBody>
      </p:sp>
    </p:spTree>
    <p:extLst>
      <p:ext uri="{BB962C8B-B14F-4D97-AF65-F5344CB8AC3E}">
        <p14:creationId xmlns:p14="http://schemas.microsoft.com/office/powerpoint/2010/main" val="702658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58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sp>
        <p:nvSpPr>
          <p:cNvPr id="2" name="TextBox 1"/>
          <p:cNvSpPr txBox="1"/>
          <p:nvPr/>
        </p:nvSpPr>
        <p:spPr>
          <a:xfrm>
            <a:off x="736978" y="2073461"/>
            <a:ext cx="10721597" cy="4524315"/>
          </a:xfrm>
          <a:prstGeom prst="rect">
            <a:avLst/>
          </a:prstGeom>
          <a:noFill/>
        </p:spPr>
        <p:txBody>
          <a:bodyPr wrap="square" rtlCol="0">
            <a:spAutoFit/>
          </a:bodyPr>
          <a:lstStyle/>
          <a:p>
            <a:pPr marL="914400" lvl="1" indent="-457200"/>
            <a:r>
              <a:rPr lang="en-CA" sz="3000" dirty="0"/>
              <a:t>Because of only 60 bits per second of data processing capacity,</a:t>
            </a:r>
            <a:endParaRPr lang="en-CA" sz="3000" b="1" dirty="0"/>
          </a:p>
          <a:p>
            <a:pPr marL="914400" lvl="1" indent="-457200"/>
            <a:r>
              <a:rPr lang="en-CA" sz="3000" b="1" dirty="0"/>
              <a:t>our brain filters out</a:t>
            </a:r>
            <a:r>
              <a:rPr lang="en-CA" sz="3000" dirty="0"/>
              <a:t> much information that comes our way.  </a:t>
            </a:r>
          </a:p>
          <a:p>
            <a:pPr marL="914400" lvl="1" indent="-457200"/>
            <a:r>
              <a:rPr lang="en-CA" sz="3000" dirty="0"/>
              <a:t>This filtering prioritizing is based on what it remembers is</a:t>
            </a:r>
          </a:p>
          <a:p>
            <a:pPr marL="914400" lvl="1" indent="-457200"/>
            <a:r>
              <a:rPr lang="en-CA" sz="3000" dirty="0"/>
              <a:t>important and meaningful to it at the time, e.g. what it believes</a:t>
            </a:r>
          </a:p>
          <a:p>
            <a:pPr marL="914400" lvl="1" indent="-457200"/>
            <a:r>
              <a:rPr lang="en-CA" sz="3000" dirty="0"/>
              <a:t>and wants to hear.  We therefore </a:t>
            </a:r>
            <a:r>
              <a:rPr lang="en-CA" sz="3000" b="1" dirty="0"/>
              <a:t>miss buildings, pain, gorillas</a:t>
            </a:r>
          </a:p>
          <a:p>
            <a:pPr marL="914400" lvl="1" indent="-457200"/>
            <a:r>
              <a:rPr lang="en-CA" sz="3000" b="1" dirty="0"/>
              <a:t>and other truths</a:t>
            </a:r>
            <a:r>
              <a:rPr lang="en-CA" sz="3000" dirty="0"/>
              <a:t>.</a:t>
            </a:r>
          </a:p>
          <a:p>
            <a:pPr marL="914400" lvl="1" indent="-457200"/>
            <a:endParaRPr lang="en-CA" sz="3000" dirty="0"/>
          </a:p>
          <a:p>
            <a:pPr lvl="1"/>
            <a:r>
              <a:rPr lang="en-CA" sz="2400" b="1" i="1" dirty="0">
                <a:solidFill>
                  <a:srgbClr val="C00000"/>
                </a:solidFill>
              </a:rPr>
              <a:t>Might our brain’s limited energy and narrow band</a:t>
            </a:r>
            <a:r>
              <a:rPr lang="en-CA" sz="2400" b="1" i="1" dirty="0">
                <a:solidFill>
                  <a:srgbClr val="FF0000"/>
                </a:solidFill>
              </a:rPr>
              <a:t> </a:t>
            </a:r>
            <a:r>
              <a:rPr lang="en-CA" sz="2400" b="1" i="1" dirty="0">
                <a:solidFill>
                  <a:srgbClr val="C00000"/>
                </a:solidFill>
              </a:rPr>
              <a:t>width </a:t>
            </a:r>
          </a:p>
          <a:p>
            <a:pPr lvl="1"/>
            <a:r>
              <a:rPr lang="en-CA" sz="2400" b="1" i="1" dirty="0">
                <a:solidFill>
                  <a:srgbClr val="C00000"/>
                </a:solidFill>
              </a:rPr>
              <a:t>be compromising some of the quality of our support?</a:t>
            </a:r>
          </a:p>
          <a:p>
            <a:pPr marL="914400" lvl="1" indent="-457200"/>
            <a:endParaRPr lang="en-CA" sz="3000"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79" y="5232323"/>
            <a:ext cx="1500872" cy="1116155"/>
          </a:xfrm>
          <a:prstGeom prst="rect">
            <a:avLst/>
          </a:prstGeom>
        </p:spPr>
      </p:pic>
      <p:pic>
        <p:nvPicPr>
          <p:cNvPr id="8194" name="Picture 2" descr="Image result for gorilla cartoon"/>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8559732" y="4547186"/>
            <a:ext cx="1728191" cy="172819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0" y="614149"/>
            <a:ext cx="12191999" cy="1200329"/>
          </a:xfrm>
          <a:prstGeom prst="rect">
            <a:avLst/>
          </a:prstGeom>
          <a:noFill/>
        </p:spPr>
        <p:txBody>
          <a:bodyPr wrap="square" rtlCol="0">
            <a:spAutoFit/>
          </a:bodyPr>
          <a:lstStyle/>
          <a:p>
            <a:pPr algn="ctr"/>
            <a:r>
              <a:rPr lang="en-CA" sz="3600" b="1" i="1" dirty="0">
                <a:solidFill>
                  <a:srgbClr val="9A4E15"/>
                </a:solidFill>
              </a:rPr>
              <a:t>Managing Information Overload Results </a:t>
            </a:r>
            <a:br>
              <a:rPr lang="en-CA" sz="3600" b="1" i="1" dirty="0">
                <a:solidFill>
                  <a:srgbClr val="9A4E15"/>
                </a:solidFill>
              </a:rPr>
            </a:br>
            <a:r>
              <a:rPr lang="en-CA" sz="3600" b="1" i="1" dirty="0">
                <a:solidFill>
                  <a:srgbClr val="9A4E15"/>
                </a:solidFill>
              </a:rPr>
              <a:t>in </a:t>
            </a:r>
            <a:r>
              <a:rPr lang="en-CA" sz="3600" b="1" i="1" u="sng" dirty="0" err="1">
                <a:solidFill>
                  <a:srgbClr val="9A4E15"/>
                </a:solidFill>
              </a:rPr>
              <a:t>Inattentional</a:t>
            </a:r>
            <a:r>
              <a:rPr lang="en-CA" sz="3600" b="1" i="1" u="sng" dirty="0">
                <a:solidFill>
                  <a:srgbClr val="9A4E15"/>
                </a:solidFill>
              </a:rPr>
              <a:t> Blindness</a:t>
            </a:r>
            <a:endParaRPr lang="en-CA" sz="3200" b="1" i="1" u="sng" dirty="0">
              <a:solidFill>
                <a:srgbClr val="9A4E15"/>
              </a:solidFill>
            </a:endParaRPr>
          </a:p>
        </p:txBody>
      </p:sp>
      <p:sp>
        <p:nvSpPr>
          <p:cNvPr id="9" name="Slide Number Placeholder 8"/>
          <p:cNvSpPr>
            <a:spLocks noGrp="1"/>
          </p:cNvSpPr>
          <p:nvPr>
            <p:ph type="sldNum" sz="quarter" idx="12"/>
          </p:nvPr>
        </p:nvSpPr>
        <p:spPr/>
        <p:txBody>
          <a:bodyPr/>
          <a:lstStyle/>
          <a:p>
            <a:fld id="{AFE74BE6-3F01-4C25-9B60-2EB5994FEE56}" type="slidenum">
              <a:rPr lang="en-CA" sz="2000" smtClean="0"/>
              <a:pPr/>
              <a:t>52</a:t>
            </a:fld>
            <a:endParaRPr lang="en-CA" sz="2000" dirty="0"/>
          </a:p>
        </p:txBody>
      </p:sp>
    </p:spTree>
    <p:extLst>
      <p:ext uri="{BB962C8B-B14F-4D97-AF65-F5344CB8AC3E}">
        <p14:creationId xmlns:p14="http://schemas.microsoft.com/office/powerpoint/2010/main" val="9720687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78" y="5232321"/>
            <a:ext cx="1500872" cy="1116155"/>
          </a:xfrm>
          <a:prstGeom prst="rect">
            <a:avLst/>
          </a:prstGeom>
        </p:spPr>
      </p:pic>
      <p:sp>
        <p:nvSpPr>
          <p:cNvPr id="5" name="TextBox 4"/>
          <p:cNvSpPr txBox="1"/>
          <p:nvPr/>
        </p:nvSpPr>
        <p:spPr>
          <a:xfrm>
            <a:off x="854266" y="1233700"/>
            <a:ext cx="10185210" cy="1692771"/>
          </a:xfrm>
          <a:prstGeom prst="rect">
            <a:avLst/>
          </a:prstGeom>
          <a:noFill/>
        </p:spPr>
        <p:txBody>
          <a:bodyPr wrap="square" rtlCol="0">
            <a:spAutoFit/>
          </a:bodyPr>
          <a:lstStyle/>
          <a:p>
            <a:r>
              <a:rPr lang="en-CA" sz="2600" dirty="0"/>
              <a:t>The brain needs to be focused and this makes it feel safe. More and more in great part because of the speed and sensory stimulation of electronic devices, </a:t>
            </a:r>
            <a:r>
              <a:rPr lang="en-CA" sz="2600" b="1" dirty="0"/>
              <a:t>our brain is being trained to lose focus quickly </a:t>
            </a:r>
            <a:r>
              <a:rPr lang="en-CA" sz="2600" dirty="0"/>
              <a:t>if the communication is not fast and multisensory appealing.</a:t>
            </a:r>
            <a:endParaRPr lang="en-CA" sz="1000" dirty="0"/>
          </a:p>
        </p:txBody>
      </p:sp>
      <p:sp>
        <p:nvSpPr>
          <p:cNvPr id="7" name="TextBox 6"/>
          <p:cNvSpPr txBox="1"/>
          <p:nvPr/>
        </p:nvSpPr>
        <p:spPr>
          <a:xfrm>
            <a:off x="713948" y="513234"/>
            <a:ext cx="11878101" cy="646331"/>
          </a:xfrm>
          <a:prstGeom prst="rect">
            <a:avLst/>
          </a:prstGeom>
          <a:noFill/>
        </p:spPr>
        <p:txBody>
          <a:bodyPr wrap="square" rtlCol="0">
            <a:spAutoFit/>
          </a:bodyPr>
          <a:lstStyle/>
          <a:p>
            <a:r>
              <a:rPr lang="en-CA" sz="3600" b="1" i="1" dirty="0">
                <a:solidFill>
                  <a:srgbClr val="9A4E15"/>
                </a:solidFill>
              </a:rPr>
              <a:t>Focusing and Concentrating:</a:t>
            </a:r>
            <a:endParaRPr lang="en-CA" sz="3600" dirty="0">
              <a:solidFill>
                <a:srgbClr val="9A4E15"/>
              </a:solidFill>
            </a:endParaRPr>
          </a:p>
        </p:txBody>
      </p:sp>
      <p:sp>
        <p:nvSpPr>
          <p:cNvPr id="9" name="Slide Number Placeholder 8"/>
          <p:cNvSpPr>
            <a:spLocks noGrp="1"/>
          </p:cNvSpPr>
          <p:nvPr>
            <p:ph type="sldNum" sz="quarter" idx="12"/>
          </p:nvPr>
        </p:nvSpPr>
        <p:spPr/>
        <p:txBody>
          <a:bodyPr/>
          <a:lstStyle/>
          <a:p>
            <a:fld id="{AFE74BE6-3F01-4C25-9B60-2EB5994FEE56}" type="slidenum">
              <a:rPr lang="en-CA" sz="2000" smtClean="0"/>
              <a:pPr/>
              <a:t>53</a:t>
            </a:fld>
            <a:endParaRPr lang="en-CA" sz="2000" dirty="0"/>
          </a:p>
        </p:txBody>
      </p:sp>
      <p:sp>
        <p:nvSpPr>
          <p:cNvPr id="10" name="TextBox 9"/>
          <p:cNvSpPr txBox="1"/>
          <p:nvPr/>
        </p:nvSpPr>
        <p:spPr>
          <a:xfrm>
            <a:off x="890372" y="3087862"/>
            <a:ext cx="11430001" cy="1692771"/>
          </a:xfrm>
          <a:prstGeom prst="rect">
            <a:avLst/>
          </a:prstGeom>
          <a:noFill/>
        </p:spPr>
        <p:txBody>
          <a:bodyPr wrap="square" rtlCol="0">
            <a:spAutoFit/>
          </a:bodyPr>
          <a:lstStyle/>
          <a:p>
            <a:r>
              <a:rPr lang="en-CA" sz="2600" dirty="0"/>
              <a:t>This fast form of communication is one of the worst ways to learn and retain new information needed for implementation of new and more complete interventions e.g. CCS Best Practices.</a:t>
            </a:r>
          </a:p>
          <a:p>
            <a:endParaRPr lang="en-CA" sz="2600" dirty="0"/>
          </a:p>
        </p:txBody>
      </p:sp>
      <p:pic>
        <p:nvPicPr>
          <p:cNvPr id="11" name="Picture 6" descr="Image result for cell phone clip ar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63134" y="4388649"/>
            <a:ext cx="1262707" cy="1959827"/>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p:cNvSpPr txBox="1"/>
          <p:nvPr/>
        </p:nvSpPr>
        <p:spPr>
          <a:xfrm>
            <a:off x="876301" y="4715222"/>
            <a:ext cx="6334124" cy="1200329"/>
          </a:xfrm>
          <a:prstGeom prst="rect">
            <a:avLst/>
          </a:prstGeom>
          <a:noFill/>
        </p:spPr>
        <p:txBody>
          <a:bodyPr wrap="square" rtlCol="0">
            <a:spAutoFit/>
          </a:bodyPr>
          <a:lstStyle/>
          <a:p>
            <a:r>
              <a:rPr lang="en-CA" sz="2400" b="1" i="1" dirty="0">
                <a:solidFill>
                  <a:srgbClr val="C00000"/>
                </a:solidFill>
              </a:rPr>
              <a:t>Many people supported, process information much slower than neurotypical people – we need to slow down!</a:t>
            </a:r>
          </a:p>
        </p:txBody>
      </p:sp>
    </p:spTree>
    <p:extLst>
      <p:ext uri="{BB962C8B-B14F-4D97-AF65-F5344CB8AC3E}">
        <p14:creationId xmlns:p14="http://schemas.microsoft.com/office/powerpoint/2010/main" val="1390782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0"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78" y="5232321"/>
            <a:ext cx="1500872" cy="1116155"/>
          </a:xfrm>
          <a:prstGeom prst="rect">
            <a:avLst/>
          </a:prstGeom>
        </p:spPr>
      </p:pic>
      <p:sp>
        <p:nvSpPr>
          <p:cNvPr id="8" name="Slide Number Placeholder 8"/>
          <p:cNvSpPr txBox="1">
            <a:spLocks/>
          </p:cNvSpPr>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FE74BE6-3F01-4C25-9B60-2EB5994FEE56}" type="slidenum">
              <a:rPr lang="en-CA" sz="2000" smtClean="0"/>
              <a:pPr/>
              <a:t>54</a:t>
            </a:fld>
            <a:endParaRPr lang="en-CA" sz="2000" dirty="0"/>
          </a:p>
        </p:txBody>
      </p:sp>
      <p:sp>
        <p:nvSpPr>
          <p:cNvPr id="5" name="TextBox 4"/>
          <p:cNvSpPr txBox="1"/>
          <p:nvPr/>
        </p:nvSpPr>
        <p:spPr>
          <a:xfrm>
            <a:off x="1352550" y="2397917"/>
            <a:ext cx="9258300" cy="2246769"/>
          </a:xfrm>
          <a:prstGeom prst="rect">
            <a:avLst/>
          </a:prstGeom>
          <a:noFill/>
        </p:spPr>
        <p:txBody>
          <a:bodyPr wrap="square" rtlCol="0">
            <a:spAutoFit/>
          </a:bodyPr>
          <a:lstStyle/>
          <a:p>
            <a:r>
              <a:rPr lang="en-CA" sz="2800" dirty="0"/>
              <a:t>To learn and retain and feel motivated to want to implement </a:t>
            </a:r>
            <a:r>
              <a:rPr lang="en-CA" sz="2800" b="1" dirty="0"/>
              <a:t>Best Practices</a:t>
            </a:r>
            <a:r>
              <a:rPr lang="en-CA" sz="2800" dirty="0"/>
              <a:t> thoroughly requires slow systematic repetition and persistence. This process is </a:t>
            </a:r>
            <a:r>
              <a:rPr lang="en-CA" sz="2800" b="1" dirty="0"/>
              <a:t>contrary to how the brain is being trained</a:t>
            </a:r>
            <a:r>
              <a:rPr lang="en-CA" sz="2800" dirty="0"/>
              <a:t> to learn through devices ‘sound bites’ and social media addictions.</a:t>
            </a:r>
          </a:p>
        </p:txBody>
      </p:sp>
      <p:sp>
        <p:nvSpPr>
          <p:cNvPr id="9" name="TextBox 8"/>
          <p:cNvSpPr txBox="1"/>
          <p:nvPr/>
        </p:nvSpPr>
        <p:spPr>
          <a:xfrm>
            <a:off x="1000125" y="557209"/>
            <a:ext cx="9953626" cy="1200329"/>
          </a:xfrm>
          <a:prstGeom prst="rect">
            <a:avLst/>
          </a:prstGeom>
          <a:noFill/>
        </p:spPr>
        <p:txBody>
          <a:bodyPr wrap="square" rtlCol="0">
            <a:spAutoFit/>
          </a:bodyPr>
          <a:lstStyle/>
          <a:p>
            <a:pPr algn="ctr"/>
            <a:r>
              <a:rPr lang="en-CA" sz="3600" b="1" i="1" dirty="0">
                <a:solidFill>
                  <a:srgbClr val="C00000"/>
                </a:solidFill>
              </a:rPr>
              <a:t>Might Lack of Focus and Concentration be Compromising Some of the Quality of our Support?</a:t>
            </a:r>
          </a:p>
        </p:txBody>
      </p:sp>
    </p:spTree>
    <p:extLst>
      <p:ext uri="{BB962C8B-B14F-4D97-AF65-F5344CB8AC3E}">
        <p14:creationId xmlns:p14="http://schemas.microsoft.com/office/powerpoint/2010/main" val="306011898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88853" y="5232321"/>
            <a:ext cx="1500872" cy="1116155"/>
          </a:xfrm>
          <a:prstGeom prst="rect">
            <a:avLst/>
          </a:prstGeom>
        </p:spPr>
      </p:pic>
      <p:sp>
        <p:nvSpPr>
          <p:cNvPr id="5" name="TextBox 4"/>
          <p:cNvSpPr txBox="1"/>
          <p:nvPr/>
        </p:nvSpPr>
        <p:spPr>
          <a:xfrm>
            <a:off x="695324" y="476672"/>
            <a:ext cx="11496675" cy="892552"/>
          </a:xfrm>
          <a:prstGeom prst="rect">
            <a:avLst/>
          </a:prstGeom>
          <a:noFill/>
        </p:spPr>
        <p:txBody>
          <a:bodyPr wrap="square" rtlCol="0">
            <a:spAutoFit/>
          </a:bodyPr>
          <a:lstStyle/>
          <a:p>
            <a:pPr lvl="1"/>
            <a:r>
              <a:rPr lang="en-CA" sz="2800" b="1" i="1" dirty="0">
                <a:solidFill>
                  <a:srgbClr val="9A4E15"/>
                </a:solidFill>
              </a:rPr>
              <a:t>If I hadn’t seen it, I would not believe it! </a:t>
            </a:r>
          </a:p>
          <a:p>
            <a:pPr lvl="1"/>
            <a:endParaRPr lang="en-CA" sz="2400" dirty="0"/>
          </a:p>
        </p:txBody>
      </p:sp>
      <p:pic>
        <p:nvPicPr>
          <p:cNvPr id="6" name="Picture 32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54329" y="1561986"/>
            <a:ext cx="2459038" cy="47307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2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65607" y="2420830"/>
            <a:ext cx="5489575" cy="2752725"/>
          </a:xfrm>
          <a:prstGeom prst="rect">
            <a:avLst/>
          </a:prstGeom>
          <a:noFill/>
          <a:extLst>
            <a:ext uri="{909E8E84-426E-40DD-AFC4-6F175D3DCCD1}">
              <a14:hiddenFill xmlns:a14="http://schemas.microsoft.com/office/drawing/2010/main">
                <a:solidFill>
                  <a:srgbClr val="FFFFFF"/>
                </a:solidFill>
              </a14:hiddenFill>
            </a:ext>
          </a:extLst>
        </p:spPr>
      </p:pic>
      <p:sp>
        <p:nvSpPr>
          <p:cNvPr id="8" name="Slide Number Placeholder 7"/>
          <p:cNvSpPr>
            <a:spLocks noGrp="1"/>
          </p:cNvSpPr>
          <p:nvPr>
            <p:ph type="sldNum" sz="quarter" idx="12"/>
          </p:nvPr>
        </p:nvSpPr>
        <p:spPr/>
        <p:txBody>
          <a:bodyPr/>
          <a:lstStyle/>
          <a:p>
            <a:fld id="{AFE74BE6-3F01-4C25-9B60-2EB5994FEE56}" type="slidenum">
              <a:rPr lang="en-CA" sz="2000" smtClean="0"/>
              <a:pPr/>
              <a:t>55</a:t>
            </a:fld>
            <a:endParaRPr lang="en-CA" sz="2000" dirty="0"/>
          </a:p>
        </p:txBody>
      </p:sp>
      <p:sp>
        <p:nvSpPr>
          <p:cNvPr id="9" name="TextBox 8"/>
          <p:cNvSpPr txBox="1"/>
          <p:nvPr/>
        </p:nvSpPr>
        <p:spPr>
          <a:xfrm>
            <a:off x="533399" y="5582072"/>
            <a:ext cx="11496675" cy="954107"/>
          </a:xfrm>
          <a:prstGeom prst="rect">
            <a:avLst/>
          </a:prstGeom>
          <a:noFill/>
        </p:spPr>
        <p:txBody>
          <a:bodyPr wrap="square" rtlCol="0">
            <a:spAutoFit/>
          </a:bodyPr>
          <a:lstStyle/>
          <a:p>
            <a:pPr lvl="1"/>
            <a:r>
              <a:rPr lang="en-CA" sz="2800" b="1" i="1" dirty="0">
                <a:solidFill>
                  <a:srgbClr val="9A4E15"/>
                </a:solidFill>
              </a:rPr>
              <a:t>OR – could it be ……..</a:t>
            </a:r>
          </a:p>
          <a:p>
            <a:pPr lvl="1"/>
            <a:r>
              <a:rPr lang="en-CA" sz="2800" b="1" i="1" dirty="0">
                <a:solidFill>
                  <a:srgbClr val="9A4E15"/>
                </a:solidFill>
              </a:rPr>
              <a:t>If I hadn’t believed it – I would not have seen it!</a:t>
            </a:r>
            <a:endParaRPr lang="en-CA" sz="2800" dirty="0"/>
          </a:p>
        </p:txBody>
      </p:sp>
    </p:spTree>
    <p:extLst>
      <p:ext uri="{BB962C8B-B14F-4D97-AF65-F5344CB8AC3E}">
        <p14:creationId xmlns:p14="http://schemas.microsoft.com/office/powerpoint/2010/main" val="139078282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78" y="5279946"/>
            <a:ext cx="1500872" cy="1116155"/>
          </a:xfrm>
          <a:prstGeom prst="rect">
            <a:avLst/>
          </a:prstGeom>
        </p:spPr>
      </p:pic>
      <p:sp>
        <p:nvSpPr>
          <p:cNvPr id="5" name="TextBox 4"/>
          <p:cNvSpPr txBox="1"/>
          <p:nvPr/>
        </p:nvSpPr>
        <p:spPr>
          <a:xfrm>
            <a:off x="788595" y="564668"/>
            <a:ext cx="10185012" cy="4893647"/>
          </a:xfrm>
          <a:prstGeom prst="rect">
            <a:avLst/>
          </a:prstGeom>
          <a:noFill/>
        </p:spPr>
        <p:txBody>
          <a:bodyPr wrap="square" rtlCol="0">
            <a:spAutoFit/>
          </a:bodyPr>
          <a:lstStyle/>
          <a:p>
            <a:r>
              <a:rPr lang="en-CA" sz="3200" b="1" dirty="0">
                <a:solidFill>
                  <a:srgbClr val="9A4E15"/>
                </a:solidFill>
              </a:rPr>
              <a:t>To summarize, internationally published and peer reviewed neuroscience research (reference last page) indicates that our brain (not the mindful you):</a:t>
            </a:r>
          </a:p>
          <a:p>
            <a:endParaRPr lang="en-CA" sz="1200" b="1" dirty="0"/>
          </a:p>
          <a:p>
            <a:endParaRPr lang="en-CA" sz="1200" b="1" dirty="0"/>
          </a:p>
          <a:p>
            <a:pPr marL="514350" lvl="0" indent="-514350">
              <a:buFont typeface="+mj-lt"/>
              <a:buAutoNum type="arabicPeriod"/>
            </a:pPr>
            <a:r>
              <a:rPr lang="en-US" sz="2400" dirty="0"/>
              <a:t>makes things up based on PFP directives;</a:t>
            </a:r>
          </a:p>
          <a:p>
            <a:pPr marL="514350" lvl="0" indent="-514350"/>
            <a:endParaRPr lang="en-US" sz="2400" dirty="0"/>
          </a:p>
          <a:p>
            <a:pPr marL="514350" lvl="0" indent="-514350"/>
            <a:r>
              <a:rPr lang="en-US" sz="2400" dirty="0"/>
              <a:t>2.	has a serious ‘thinking’ problem;</a:t>
            </a:r>
          </a:p>
          <a:p>
            <a:pPr marL="514350" lvl="0" indent="-514350"/>
            <a:endParaRPr lang="en-US" sz="2400" dirty="0"/>
          </a:p>
          <a:p>
            <a:pPr marL="514350" lvl="0" indent="-514350"/>
            <a:r>
              <a:rPr lang="en-US" sz="2400" dirty="0"/>
              <a:t>3.	is prejudice against one’s out-groups;</a:t>
            </a:r>
          </a:p>
          <a:p>
            <a:pPr marL="514350" lvl="0" indent="-514350">
              <a:buFont typeface="+mj-lt"/>
              <a:buAutoNum type="arabicPeriod"/>
            </a:pPr>
            <a:endParaRPr lang="en-US" sz="2400" dirty="0"/>
          </a:p>
          <a:p>
            <a:pPr marL="514350" lvl="0" indent="-514350"/>
            <a:r>
              <a:rPr lang="en-US" sz="2400" dirty="0"/>
              <a:t>4.	is driven by feelings, not logic and  doesn’t feel the same empathy for perceived out-groups e.g. hand needle experiment;</a:t>
            </a:r>
          </a:p>
        </p:txBody>
      </p:sp>
      <p:sp>
        <p:nvSpPr>
          <p:cNvPr id="6" name="Slide Number Placeholder 5"/>
          <p:cNvSpPr>
            <a:spLocks noGrp="1"/>
          </p:cNvSpPr>
          <p:nvPr>
            <p:ph type="sldNum" sz="quarter" idx="12"/>
          </p:nvPr>
        </p:nvSpPr>
        <p:spPr/>
        <p:txBody>
          <a:bodyPr/>
          <a:lstStyle/>
          <a:p>
            <a:fld id="{AFE74BE6-3F01-4C25-9B60-2EB5994FEE56}" type="slidenum">
              <a:rPr lang="en-CA" sz="2000" smtClean="0"/>
              <a:pPr/>
              <a:t>56</a:t>
            </a:fld>
            <a:endParaRPr lang="en-CA" sz="2000" dirty="0"/>
          </a:p>
        </p:txBody>
      </p:sp>
    </p:spTree>
    <p:extLst>
      <p:ext uri="{BB962C8B-B14F-4D97-AF65-F5344CB8AC3E}">
        <p14:creationId xmlns:p14="http://schemas.microsoft.com/office/powerpoint/2010/main" val="1390782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36345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78" y="5232321"/>
            <a:ext cx="1500872" cy="1116155"/>
          </a:xfrm>
          <a:prstGeom prst="rect">
            <a:avLst/>
          </a:prstGeom>
        </p:spPr>
      </p:pic>
      <p:sp>
        <p:nvSpPr>
          <p:cNvPr id="5" name="TextBox 4"/>
          <p:cNvSpPr txBox="1"/>
          <p:nvPr/>
        </p:nvSpPr>
        <p:spPr>
          <a:xfrm>
            <a:off x="762000" y="201865"/>
            <a:ext cx="10706100" cy="6432530"/>
          </a:xfrm>
          <a:prstGeom prst="rect">
            <a:avLst/>
          </a:prstGeom>
          <a:noFill/>
        </p:spPr>
        <p:txBody>
          <a:bodyPr wrap="square" rtlCol="0">
            <a:spAutoFit/>
          </a:bodyPr>
          <a:lstStyle/>
          <a:p>
            <a:endParaRPr lang="en-CA" sz="1200" b="1" dirty="0"/>
          </a:p>
          <a:p>
            <a:r>
              <a:rPr lang="en-CA" sz="2000" i="1" dirty="0"/>
              <a:t>(cont’d)</a:t>
            </a:r>
          </a:p>
          <a:p>
            <a:endParaRPr lang="en-CA" sz="2000" i="1" dirty="0"/>
          </a:p>
          <a:p>
            <a:pPr marL="514350" indent="-514350"/>
            <a:r>
              <a:rPr lang="en-US" sz="2400" dirty="0"/>
              <a:t>5.	is cognitively biased and addicted to opening existing ‘old files’ versus new files (e.g. CCS) and therefore misses 3 storey buildings and others’ support needs etc.;</a:t>
            </a:r>
          </a:p>
          <a:p>
            <a:pPr marL="514350" indent="-514350">
              <a:buAutoNum type="arabicPeriod" startAt="6"/>
            </a:pPr>
            <a:endParaRPr lang="en-US" sz="2400" dirty="0"/>
          </a:p>
          <a:p>
            <a:pPr marL="514350" lvl="0" indent="-514350">
              <a:buAutoNum type="arabicPeriod" startAt="6"/>
            </a:pPr>
            <a:r>
              <a:rPr lang="en-US" sz="2400" dirty="0"/>
              <a:t>needs to process things very, very fast and therefore demands simple and easy solutions;</a:t>
            </a:r>
          </a:p>
          <a:p>
            <a:pPr marL="514350" lvl="0" indent="-514350"/>
            <a:endParaRPr lang="en-US" sz="2400" dirty="0"/>
          </a:p>
          <a:p>
            <a:pPr marL="514350" lvl="0" indent="-514350"/>
            <a:r>
              <a:rPr lang="en-US" sz="2400" dirty="0"/>
              <a:t>7.	is losing its focusing power due to devices’ screen addiction;</a:t>
            </a:r>
          </a:p>
          <a:p>
            <a:pPr marL="514350" lvl="0" indent="-514350">
              <a:buAutoNum type="arabicPeriod" startAt="8"/>
            </a:pPr>
            <a:endParaRPr lang="en-US" sz="2400" dirty="0"/>
          </a:p>
          <a:p>
            <a:pPr marL="514350" lvl="0" indent="-514350"/>
            <a:r>
              <a:rPr lang="en-US" sz="2400" dirty="0"/>
              <a:t>8.	is programmed from childhood with many illogical and outdated programs of     “I must, and should”;</a:t>
            </a:r>
          </a:p>
          <a:p>
            <a:pPr marL="514350" lvl="0" indent="-514350">
              <a:buAutoNum type="arabicPeriod" startAt="9"/>
            </a:pPr>
            <a:endParaRPr lang="en-US" sz="2400" dirty="0"/>
          </a:p>
          <a:p>
            <a:pPr marL="514350" lvl="0" indent="-514350"/>
            <a:r>
              <a:rPr lang="en-US" sz="2400" dirty="0"/>
              <a:t>9.</a:t>
            </a:r>
            <a:r>
              <a:rPr lang="en-US" sz="2400" dirty="0">
                <a:solidFill>
                  <a:srgbClr val="FF0000"/>
                </a:solidFill>
              </a:rPr>
              <a:t>	gets ‘primed’ and acts as it has been directed e.g. when people                supported  have challenging behaviour, might they become an                            out-group for us, who we can then support in less than optimal                         ways without us feeling guilty?</a:t>
            </a:r>
          </a:p>
        </p:txBody>
      </p:sp>
      <p:sp>
        <p:nvSpPr>
          <p:cNvPr id="6" name="Slide Number Placeholder 5"/>
          <p:cNvSpPr>
            <a:spLocks noGrp="1"/>
          </p:cNvSpPr>
          <p:nvPr>
            <p:ph type="sldNum" sz="quarter" idx="12"/>
          </p:nvPr>
        </p:nvSpPr>
        <p:spPr/>
        <p:txBody>
          <a:bodyPr/>
          <a:lstStyle/>
          <a:p>
            <a:fld id="{AFE74BE6-3F01-4C25-9B60-2EB5994FEE56}" type="slidenum">
              <a:rPr lang="en-CA" sz="2000" smtClean="0"/>
              <a:pPr/>
              <a:t>57</a:t>
            </a:fld>
            <a:endParaRPr lang="en-CA" sz="2000" dirty="0"/>
          </a:p>
        </p:txBody>
      </p:sp>
    </p:spTree>
    <p:extLst>
      <p:ext uri="{BB962C8B-B14F-4D97-AF65-F5344CB8AC3E}">
        <p14:creationId xmlns:p14="http://schemas.microsoft.com/office/powerpoint/2010/main" val="1390782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78" y="5194221"/>
            <a:ext cx="1500872" cy="1116155"/>
          </a:xfrm>
          <a:prstGeom prst="rect">
            <a:avLst/>
          </a:prstGeom>
        </p:spPr>
      </p:pic>
      <p:sp>
        <p:nvSpPr>
          <p:cNvPr id="5" name="TextBox 4"/>
          <p:cNvSpPr txBox="1"/>
          <p:nvPr/>
        </p:nvSpPr>
        <p:spPr>
          <a:xfrm>
            <a:off x="0" y="913400"/>
            <a:ext cx="12192000" cy="769441"/>
          </a:xfrm>
          <a:prstGeom prst="rect">
            <a:avLst/>
          </a:prstGeom>
          <a:noFill/>
        </p:spPr>
        <p:txBody>
          <a:bodyPr wrap="square" rtlCol="0">
            <a:spAutoFit/>
          </a:bodyPr>
          <a:lstStyle/>
          <a:p>
            <a:r>
              <a:rPr lang="en-CA" sz="3600" b="1" i="1" dirty="0">
                <a:solidFill>
                  <a:srgbClr val="9A4E15"/>
                </a:solidFill>
              </a:rPr>
              <a:t>    	</a:t>
            </a:r>
            <a:r>
              <a:rPr lang="en-CA" sz="4400" b="1" i="1" dirty="0">
                <a:solidFill>
                  <a:srgbClr val="9A4E15"/>
                </a:solidFill>
              </a:rPr>
              <a:t>So then ……..</a:t>
            </a:r>
            <a:endParaRPr lang="en-CA" sz="4400" dirty="0">
              <a:solidFill>
                <a:srgbClr val="9A4E15"/>
              </a:solidFill>
            </a:endParaRPr>
          </a:p>
        </p:txBody>
      </p:sp>
      <p:sp>
        <p:nvSpPr>
          <p:cNvPr id="6" name="TextBox 5"/>
          <p:cNvSpPr txBox="1"/>
          <p:nvPr/>
        </p:nvSpPr>
        <p:spPr>
          <a:xfrm>
            <a:off x="1050877" y="2448059"/>
            <a:ext cx="9693323" cy="1938992"/>
          </a:xfrm>
          <a:prstGeom prst="rect">
            <a:avLst/>
          </a:prstGeom>
          <a:noFill/>
        </p:spPr>
        <p:txBody>
          <a:bodyPr wrap="square" rtlCol="0">
            <a:spAutoFit/>
          </a:bodyPr>
          <a:lstStyle/>
          <a:p>
            <a:r>
              <a:rPr lang="en-US" sz="4000" dirty="0"/>
              <a:t>Could it be that PFP Programming, at times is causing or seriously contributing to how we offer significantly less than optimal support?</a:t>
            </a:r>
          </a:p>
        </p:txBody>
      </p:sp>
      <p:sp>
        <p:nvSpPr>
          <p:cNvPr id="7" name="Slide Number Placeholder 6"/>
          <p:cNvSpPr>
            <a:spLocks noGrp="1"/>
          </p:cNvSpPr>
          <p:nvPr>
            <p:ph type="sldNum" sz="quarter" idx="12"/>
          </p:nvPr>
        </p:nvSpPr>
        <p:spPr/>
        <p:txBody>
          <a:bodyPr/>
          <a:lstStyle/>
          <a:p>
            <a:fld id="{AFE74BE6-3F01-4C25-9B60-2EB5994FEE56}" type="slidenum">
              <a:rPr lang="en-CA" sz="2000" smtClean="0"/>
              <a:pPr/>
              <a:t>58</a:t>
            </a:fld>
            <a:endParaRPr lang="en-CA" sz="2000" dirty="0"/>
          </a:p>
        </p:txBody>
      </p:sp>
    </p:spTree>
    <p:extLst>
      <p:ext uri="{BB962C8B-B14F-4D97-AF65-F5344CB8AC3E}">
        <p14:creationId xmlns:p14="http://schemas.microsoft.com/office/powerpoint/2010/main" val="139078282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78" y="5222796"/>
            <a:ext cx="1500872" cy="1116155"/>
          </a:xfrm>
          <a:prstGeom prst="rect">
            <a:avLst/>
          </a:prstGeom>
        </p:spPr>
      </p:pic>
      <p:sp>
        <p:nvSpPr>
          <p:cNvPr id="5" name="TextBox 4"/>
          <p:cNvSpPr txBox="1"/>
          <p:nvPr/>
        </p:nvSpPr>
        <p:spPr>
          <a:xfrm>
            <a:off x="0" y="572206"/>
            <a:ext cx="12192000" cy="707886"/>
          </a:xfrm>
          <a:prstGeom prst="rect">
            <a:avLst/>
          </a:prstGeom>
          <a:noFill/>
        </p:spPr>
        <p:txBody>
          <a:bodyPr wrap="square" rtlCol="0">
            <a:spAutoFit/>
          </a:bodyPr>
          <a:lstStyle/>
          <a:p>
            <a:r>
              <a:rPr lang="en-CA" sz="3600" b="1" i="1" dirty="0">
                <a:solidFill>
                  <a:srgbClr val="9A4E15"/>
                </a:solidFill>
              </a:rPr>
              <a:t>    	</a:t>
            </a:r>
            <a:r>
              <a:rPr lang="en-CA" sz="4000" b="1" i="1" dirty="0">
                <a:solidFill>
                  <a:srgbClr val="9A4E15"/>
                </a:solidFill>
              </a:rPr>
              <a:t>With your partner:</a:t>
            </a:r>
            <a:endParaRPr lang="en-CA" sz="4000" dirty="0">
              <a:solidFill>
                <a:srgbClr val="9A4E15"/>
              </a:solidFill>
            </a:endParaRPr>
          </a:p>
        </p:txBody>
      </p:sp>
      <p:sp>
        <p:nvSpPr>
          <p:cNvPr id="6" name="TextBox 5"/>
          <p:cNvSpPr txBox="1"/>
          <p:nvPr/>
        </p:nvSpPr>
        <p:spPr>
          <a:xfrm>
            <a:off x="1343026" y="2052274"/>
            <a:ext cx="8972550" cy="2369880"/>
          </a:xfrm>
          <a:prstGeom prst="rect">
            <a:avLst/>
          </a:prstGeom>
          <a:noFill/>
        </p:spPr>
        <p:txBody>
          <a:bodyPr wrap="square" rtlCol="0">
            <a:spAutoFit/>
          </a:bodyPr>
          <a:lstStyle/>
          <a:p>
            <a:pPr marL="514350" indent="-514350"/>
            <a:r>
              <a:rPr lang="en-US" sz="4000" dirty="0"/>
              <a:t>	</a:t>
            </a:r>
            <a:r>
              <a:rPr lang="en-US" sz="3600" dirty="0"/>
              <a:t>Name what you feel are 2 of the most concerning ways that PFP Programming is unknowingly compromising the quality       of our support for others.	</a:t>
            </a:r>
          </a:p>
        </p:txBody>
      </p:sp>
      <p:sp>
        <p:nvSpPr>
          <p:cNvPr id="7" name="Slide Number Placeholder 6"/>
          <p:cNvSpPr>
            <a:spLocks noGrp="1"/>
          </p:cNvSpPr>
          <p:nvPr>
            <p:ph type="sldNum" sz="quarter" idx="12"/>
          </p:nvPr>
        </p:nvSpPr>
        <p:spPr/>
        <p:txBody>
          <a:bodyPr/>
          <a:lstStyle/>
          <a:p>
            <a:fld id="{AFE74BE6-3F01-4C25-9B60-2EB5994FEE56}" type="slidenum">
              <a:rPr lang="en-CA" sz="2000" smtClean="0"/>
              <a:pPr/>
              <a:t>59</a:t>
            </a:fld>
            <a:endParaRPr lang="en-CA" sz="2000" dirty="0"/>
          </a:p>
        </p:txBody>
      </p:sp>
    </p:spTree>
    <p:extLst>
      <p:ext uri="{BB962C8B-B14F-4D97-AF65-F5344CB8AC3E}">
        <p14:creationId xmlns:p14="http://schemas.microsoft.com/office/powerpoint/2010/main" val="13907828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02509" y="1844843"/>
            <a:ext cx="5786982" cy="3941224"/>
          </a:xfrm>
          <a:prstGeom prst="rect">
            <a:avLst/>
          </a:prstGeom>
        </p:spPr>
      </p:pic>
      <p:sp>
        <p:nvSpPr>
          <p:cNvPr id="6" name="TextBox 5"/>
          <p:cNvSpPr txBox="1"/>
          <p:nvPr/>
        </p:nvSpPr>
        <p:spPr>
          <a:xfrm>
            <a:off x="3202509" y="5277853"/>
            <a:ext cx="3783827" cy="400110"/>
          </a:xfrm>
          <a:prstGeom prst="rect">
            <a:avLst/>
          </a:prstGeom>
          <a:noFill/>
        </p:spPr>
        <p:txBody>
          <a:bodyPr wrap="square" rtlCol="0">
            <a:spAutoFit/>
          </a:bodyPr>
          <a:lstStyle/>
          <a:p>
            <a:pPr algn="ctr"/>
            <a:r>
              <a:rPr lang="en-CA" sz="2000" dirty="0">
                <a:ln w="12700">
                  <a:solidFill>
                    <a:schemeClr val="tx1"/>
                  </a:solidFill>
                </a:ln>
                <a:solidFill>
                  <a:schemeClr val="bg1"/>
                </a:solidFill>
                <a:latin typeface="Arial Black" pitchFamily="34" charset="0"/>
              </a:rPr>
              <a:t>CATCH</a:t>
            </a:r>
            <a:endParaRPr lang="en-CA" sz="2000" dirty="0"/>
          </a:p>
        </p:txBody>
      </p:sp>
      <p:sp>
        <p:nvSpPr>
          <p:cNvPr id="7" name="TextBox 6"/>
          <p:cNvSpPr txBox="1"/>
          <p:nvPr/>
        </p:nvSpPr>
        <p:spPr>
          <a:xfrm>
            <a:off x="0" y="1360204"/>
            <a:ext cx="12192000" cy="646331"/>
          </a:xfrm>
          <a:prstGeom prst="rect">
            <a:avLst/>
          </a:prstGeom>
          <a:noFill/>
        </p:spPr>
        <p:txBody>
          <a:bodyPr wrap="square" rtlCol="0">
            <a:spAutoFit/>
          </a:bodyPr>
          <a:lstStyle/>
          <a:p>
            <a:pPr algn="ctr"/>
            <a:r>
              <a:rPr lang="en-CA" b="1" cap="small" dirty="0">
                <a:latin typeface="Times New Roman" panose="02020603050405020304" pitchFamily="18" charset="0"/>
                <a:cs typeface="Times New Roman" panose="02020603050405020304" pitchFamily="18" charset="0"/>
              </a:rPr>
              <a:t>Step Four: CONSCIOUSLY CONNECT</a:t>
            </a:r>
          </a:p>
          <a:p>
            <a:pPr algn="ctr"/>
            <a:endParaRPr lang="en-CA" dirty="0">
              <a:latin typeface="Times New Roman" panose="02020603050405020304" pitchFamily="18" charset="0"/>
              <a:cs typeface="Times New Roman" panose="02020603050405020304" pitchFamily="18" charset="0"/>
            </a:endParaRPr>
          </a:p>
        </p:txBody>
      </p:sp>
      <p:sp>
        <p:nvSpPr>
          <p:cNvPr id="8" name="TextBox 7"/>
          <p:cNvSpPr txBox="1"/>
          <p:nvPr/>
        </p:nvSpPr>
        <p:spPr>
          <a:xfrm>
            <a:off x="-184485" y="5872500"/>
            <a:ext cx="12192000" cy="646331"/>
          </a:xfrm>
          <a:prstGeom prst="rect">
            <a:avLst/>
          </a:prstGeom>
          <a:noFill/>
        </p:spPr>
        <p:txBody>
          <a:bodyPr wrap="square" rtlCol="0">
            <a:spAutoFit/>
          </a:bodyPr>
          <a:lstStyle/>
          <a:p>
            <a:pPr algn="ctr"/>
            <a:r>
              <a:rPr lang="en-US" b="1" dirty="0">
                <a:latin typeface="Times New Roman" panose="02020603050405020304" pitchFamily="18" charset="0"/>
                <a:cs typeface="Times New Roman" panose="02020603050405020304" pitchFamily="18" charset="0"/>
              </a:rPr>
              <a:t>“I intend and become non-judgmental and authentically connected—no matter how I feel.”</a:t>
            </a:r>
            <a:endParaRPr lang="en-CA" dirty="0">
              <a:latin typeface="Times New Roman" panose="02020603050405020304" pitchFamily="18" charset="0"/>
              <a:cs typeface="Times New Roman" panose="02020603050405020304" pitchFamily="18" charset="0"/>
            </a:endParaRPr>
          </a:p>
          <a:p>
            <a:pPr algn="ctr"/>
            <a:endParaRPr lang="en-CA" dirty="0">
              <a:latin typeface="Times New Roman" panose="02020603050405020304" pitchFamily="18" charset="0"/>
              <a:cs typeface="Times New Roman" panose="02020603050405020304" pitchFamily="18" charset="0"/>
            </a:endParaRPr>
          </a:p>
        </p:txBody>
      </p:sp>
      <p:sp>
        <p:nvSpPr>
          <p:cNvPr id="9" name="Rectangle 8"/>
          <p:cNvSpPr/>
          <p:nvPr/>
        </p:nvSpPr>
        <p:spPr>
          <a:xfrm>
            <a:off x="3216326" y="5122005"/>
            <a:ext cx="854019" cy="338554"/>
          </a:xfrm>
          <a:prstGeom prst="rect">
            <a:avLst/>
          </a:prstGeom>
        </p:spPr>
        <p:txBody>
          <a:bodyPr wrap="square">
            <a:spAutoFit/>
          </a:bodyPr>
          <a:lstStyle/>
          <a:p>
            <a:r>
              <a:rPr lang="en-CA" sz="1600" b="1" dirty="0"/>
              <a:t>Step 1</a:t>
            </a:r>
          </a:p>
        </p:txBody>
      </p:sp>
      <p:sp>
        <p:nvSpPr>
          <p:cNvPr id="10" name="TextBox 9"/>
          <p:cNvSpPr txBox="1"/>
          <p:nvPr/>
        </p:nvSpPr>
        <p:spPr>
          <a:xfrm>
            <a:off x="3611251" y="4427622"/>
            <a:ext cx="3783827" cy="400110"/>
          </a:xfrm>
          <a:prstGeom prst="rect">
            <a:avLst/>
          </a:prstGeom>
          <a:noFill/>
        </p:spPr>
        <p:txBody>
          <a:bodyPr wrap="square" rtlCol="0">
            <a:spAutoFit/>
          </a:bodyPr>
          <a:lstStyle/>
          <a:p>
            <a:pPr algn="ctr"/>
            <a:r>
              <a:rPr lang="en-CA" sz="2000" dirty="0">
                <a:ln w="12700">
                  <a:solidFill>
                    <a:schemeClr val="tx1"/>
                  </a:solidFill>
                </a:ln>
                <a:solidFill>
                  <a:schemeClr val="bg1"/>
                </a:solidFill>
                <a:latin typeface="Arial Black" pitchFamily="34" charset="0"/>
              </a:rPr>
              <a:t>CALM</a:t>
            </a:r>
            <a:endParaRPr lang="en-CA" sz="2000" dirty="0"/>
          </a:p>
        </p:txBody>
      </p:sp>
      <p:sp>
        <p:nvSpPr>
          <p:cNvPr id="11" name="Rectangle 10"/>
          <p:cNvSpPr/>
          <p:nvPr/>
        </p:nvSpPr>
        <p:spPr>
          <a:xfrm>
            <a:off x="3625068" y="4255732"/>
            <a:ext cx="854019" cy="338554"/>
          </a:xfrm>
          <a:prstGeom prst="rect">
            <a:avLst/>
          </a:prstGeom>
        </p:spPr>
        <p:txBody>
          <a:bodyPr wrap="square">
            <a:spAutoFit/>
          </a:bodyPr>
          <a:lstStyle/>
          <a:p>
            <a:r>
              <a:rPr lang="en-CA" sz="1600" b="1" dirty="0"/>
              <a:t>Step 2</a:t>
            </a:r>
          </a:p>
        </p:txBody>
      </p:sp>
      <p:sp>
        <p:nvSpPr>
          <p:cNvPr id="12" name="TextBox 11"/>
          <p:cNvSpPr txBox="1"/>
          <p:nvPr/>
        </p:nvSpPr>
        <p:spPr>
          <a:xfrm>
            <a:off x="4019601" y="3673642"/>
            <a:ext cx="3783827" cy="400110"/>
          </a:xfrm>
          <a:prstGeom prst="rect">
            <a:avLst/>
          </a:prstGeom>
          <a:noFill/>
        </p:spPr>
        <p:txBody>
          <a:bodyPr wrap="square" rtlCol="0">
            <a:spAutoFit/>
          </a:bodyPr>
          <a:lstStyle/>
          <a:p>
            <a:pPr algn="ctr"/>
            <a:r>
              <a:rPr lang="en-CA" sz="2000" dirty="0">
                <a:ln w="12700">
                  <a:solidFill>
                    <a:schemeClr val="tx1"/>
                  </a:solidFill>
                </a:ln>
                <a:solidFill>
                  <a:schemeClr val="bg1"/>
                </a:solidFill>
                <a:latin typeface="Arial Black" pitchFamily="34" charset="0"/>
              </a:rPr>
              <a:t>CLARIFY AND CHOOSE</a:t>
            </a:r>
            <a:endParaRPr lang="en-CA" sz="2000" dirty="0"/>
          </a:p>
        </p:txBody>
      </p:sp>
      <p:sp>
        <p:nvSpPr>
          <p:cNvPr id="13" name="Rectangle 12"/>
          <p:cNvSpPr/>
          <p:nvPr/>
        </p:nvSpPr>
        <p:spPr>
          <a:xfrm>
            <a:off x="4033418" y="3429563"/>
            <a:ext cx="854019" cy="338554"/>
          </a:xfrm>
          <a:prstGeom prst="rect">
            <a:avLst/>
          </a:prstGeom>
        </p:spPr>
        <p:txBody>
          <a:bodyPr wrap="square">
            <a:spAutoFit/>
          </a:bodyPr>
          <a:lstStyle/>
          <a:p>
            <a:r>
              <a:rPr lang="en-CA" sz="1600" b="1" dirty="0"/>
              <a:t>Step 3</a:t>
            </a:r>
          </a:p>
        </p:txBody>
      </p:sp>
      <p:sp>
        <p:nvSpPr>
          <p:cNvPr id="14" name="TextBox 13"/>
          <p:cNvSpPr txBox="1"/>
          <p:nvPr/>
        </p:nvSpPr>
        <p:spPr>
          <a:xfrm>
            <a:off x="4428343" y="2839453"/>
            <a:ext cx="3783827" cy="400110"/>
          </a:xfrm>
          <a:prstGeom prst="rect">
            <a:avLst/>
          </a:prstGeom>
          <a:noFill/>
        </p:spPr>
        <p:txBody>
          <a:bodyPr wrap="square" rtlCol="0">
            <a:spAutoFit/>
          </a:bodyPr>
          <a:lstStyle/>
          <a:p>
            <a:pPr algn="ctr"/>
            <a:r>
              <a:rPr lang="en-CA" sz="2000" dirty="0">
                <a:ln w="12700">
                  <a:solidFill>
                    <a:schemeClr val="tx1"/>
                  </a:solidFill>
                </a:ln>
                <a:solidFill>
                  <a:schemeClr val="bg1"/>
                </a:solidFill>
                <a:latin typeface="Arial Black" pitchFamily="34" charset="0"/>
              </a:rPr>
              <a:t>CONSIOUSLY CONNECT</a:t>
            </a:r>
            <a:endParaRPr lang="en-CA" sz="2000" dirty="0"/>
          </a:p>
        </p:txBody>
      </p:sp>
      <p:sp>
        <p:nvSpPr>
          <p:cNvPr id="15" name="Rectangle 14"/>
          <p:cNvSpPr/>
          <p:nvPr/>
        </p:nvSpPr>
        <p:spPr>
          <a:xfrm>
            <a:off x="4442160" y="2595374"/>
            <a:ext cx="854019" cy="338554"/>
          </a:xfrm>
          <a:prstGeom prst="rect">
            <a:avLst/>
          </a:prstGeom>
        </p:spPr>
        <p:txBody>
          <a:bodyPr wrap="square">
            <a:spAutoFit/>
          </a:bodyPr>
          <a:lstStyle/>
          <a:p>
            <a:r>
              <a:rPr lang="en-CA" sz="1600" b="1" dirty="0"/>
              <a:t>Step 4</a:t>
            </a:r>
          </a:p>
        </p:txBody>
      </p:sp>
      <p:sp>
        <p:nvSpPr>
          <p:cNvPr id="16" name="TextBox 15"/>
          <p:cNvSpPr txBox="1"/>
          <p:nvPr/>
        </p:nvSpPr>
        <p:spPr>
          <a:xfrm>
            <a:off x="0" y="473243"/>
            <a:ext cx="12192000" cy="646331"/>
          </a:xfrm>
          <a:prstGeom prst="rect">
            <a:avLst/>
          </a:prstGeom>
          <a:noFill/>
        </p:spPr>
        <p:txBody>
          <a:bodyPr wrap="square" rtlCol="0">
            <a:spAutoFit/>
          </a:bodyPr>
          <a:lstStyle/>
          <a:p>
            <a:pPr algn="ctr"/>
            <a:r>
              <a:rPr lang="en-CA" sz="3600" dirty="0">
                <a:latin typeface="AR JULIAN" panose="02000000000000000000" pitchFamily="2" charset="0"/>
              </a:rPr>
              <a:t>The 5 Step Conscious Care and Support Process</a:t>
            </a:r>
          </a:p>
        </p:txBody>
      </p:sp>
      <p:sp>
        <p:nvSpPr>
          <p:cNvPr id="17" name="Slide Number Placeholder 16"/>
          <p:cNvSpPr>
            <a:spLocks noGrp="1"/>
          </p:cNvSpPr>
          <p:nvPr>
            <p:ph type="sldNum" sz="quarter" idx="12"/>
          </p:nvPr>
        </p:nvSpPr>
        <p:spPr/>
        <p:txBody>
          <a:bodyPr/>
          <a:lstStyle/>
          <a:p>
            <a:fld id="{AFE74BE6-3F01-4C25-9B60-2EB5994FEE56}" type="slidenum">
              <a:rPr lang="en-CA" sz="2000" smtClean="0"/>
              <a:pPr/>
              <a:t>6</a:t>
            </a:fld>
            <a:endParaRPr lang="en-CA" sz="2000" dirty="0"/>
          </a:p>
        </p:txBody>
      </p:sp>
      <p:pic>
        <p:nvPicPr>
          <p:cNvPr id="18" name="Picture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74627" y="5204116"/>
            <a:ext cx="1500872" cy="1116155"/>
          </a:xfrm>
          <a:prstGeom prst="rect">
            <a:avLst/>
          </a:prstGeom>
        </p:spPr>
      </p:pic>
    </p:spTree>
    <p:extLst>
      <p:ext uri="{BB962C8B-B14F-4D97-AF65-F5344CB8AC3E}">
        <p14:creationId xmlns:p14="http://schemas.microsoft.com/office/powerpoint/2010/main" val="2426758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3" grpId="0"/>
      <p:bldP spid="1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02509" y="1844843"/>
            <a:ext cx="5786982" cy="3941224"/>
          </a:xfrm>
          <a:prstGeom prst="rect">
            <a:avLst/>
          </a:prstGeom>
        </p:spPr>
      </p:pic>
      <p:sp>
        <p:nvSpPr>
          <p:cNvPr id="6" name="TextBox 5"/>
          <p:cNvSpPr txBox="1"/>
          <p:nvPr/>
        </p:nvSpPr>
        <p:spPr>
          <a:xfrm>
            <a:off x="3202509" y="5277853"/>
            <a:ext cx="3783827" cy="400110"/>
          </a:xfrm>
          <a:prstGeom prst="rect">
            <a:avLst/>
          </a:prstGeom>
          <a:noFill/>
        </p:spPr>
        <p:txBody>
          <a:bodyPr wrap="square" rtlCol="0">
            <a:spAutoFit/>
          </a:bodyPr>
          <a:lstStyle/>
          <a:p>
            <a:pPr algn="ctr"/>
            <a:r>
              <a:rPr lang="en-CA" sz="2000" dirty="0">
                <a:ln w="12700">
                  <a:solidFill>
                    <a:schemeClr val="tx1"/>
                  </a:solidFill>
                </a:ln>
                <a:solidFill>
                  <a:schemeClr val="bg1"/>
                </a:solidFill>
                <a:latin typeface="Arial Black" pitchFamily="34" charset="0"/>
              </a:rPr>
              <a:t>CATCH</a:t>
            </a:r>
            <a:endParaRPr lang="en-CA" sz="2000" dirty="0"/>
          </a:p>
        </p:txBody>
      </p:sp>
      <p:sp>
        <p:nvSpPr>
          <p:cNvPr id="7" name="TextBox 6"/>
          <p:cNvSpPr txBox="1"/>
          <p:nvPr/>
        </p:nvSpPr>
        <p:spPr>
          <a:xfrm>
            <a:off x="0" y="1360204"/>
            <a:ext cx="12192000" cy="646331"/>
          </a:xfrm>
          <a:prstGeom prst="rect">
            <a:avLst/>
          </a:prstGeom>
          <a:noFill/>
        </p:spPr>
        <p:txBody>
          <a:bodyPr wrap="square" rtlCol="0">
            <a:spAutoFit/>
          </a:bodyPr>
          <a:lstStyle/>
          <a:p>
            <a:pPr algn="ctr"/>
            <a:r>
              <a:rPr lang="en-CA" b="1" cap="small" dirty="0">
                <a:latin typeface="Times New Roman" panose="02020603050405020304" pitchFamily="18" charset="0"/>
                <a:cs typeface="Times New Roman" panose="02020603050405020304" pitchFamily="18" charset="0"/>
              </a:rPr>
              <a:t>Step Five: CARING &amp; COMPETENT SERVICES</a:t>
            </a:r>
          </a:p>
          <a:p>
            <a:pPr algn="ctr"/>
            <a:endParaRPr lang="en-CA" dirty="0">
              <a:latin typeface="Times New Roman" panose="02020603050405020304" pitchFamily="18" charset="0"/>
              <a:cs typeface="Times New Roman" panose="02020603050405020304" pitchFamily="18" charset="0"/>
            </a:endParaRPr>
          </a:p>
        </p:txBody>
      </p:sp>
      <p:sp>
        <p:nvSpPr>
          <p:cNvPr id="8" name="TextBox 7"/>
          <p:cNvSpPr txBox="1"/>
          <p:nvPr/>
        </p:nvSpPr>
        <p:spPr>
          <a:xfrm>
            <a:off x="-184485" y="5872500"/>
            <a:ext cx="12192000" cy="646331"/>
          </a:xfrm>
          <a:prstGeom prst="rect">
            <a:avLst/>
          </a:prstGeom>
          <a:noFill/>
        </p:spPr>
        <p:txBody>
          <a:bodyPr wrap="square" rtlCol="0">
            <a:spAutoFit/>
          </a:bodyPr>
          <a:lstStyle/>
          <a:p>
            <a:pPr algn="ctr"/>
            <a:r>
              <a:rPr lang="en-US" b="1" dirty="0">
                <a:latin typeface="Times New Roman" panose="02020603050405020304" pitchFamily="18" charset="0"/>
                <a:cs typeface="Times New Roman" panose="02020603050405020304" pitchFamily="18" charset="0"/>
              </a:rPr>
              <a:t> “My mindful words and actions are useful, truthful, timely and kind”</a:t>
            </a:r>
            <a:endParaRPr lang="en-CA" dirty="0">
              <a:latin typeface="Times New Roman" panose="02020603050405020304" pitchFamily="18" charset="0"/>
              <a:cs typeface="Times New Roman" panose="02020603050405020304" pitchFamily="18" charset="0"/>
            </a:endParaRPr>
          </a:p>
          <a:p>
            <a:pPr algn="ctr"/>
            <a:endParaRPr lang="en-CA" dirty="0">
              <a:latin typeface="Times New Roman" panose="02020603050405020304" pitchFamily="18" charset="0"/>
              <a:cs typeface="Times New Roman" panose="02020603050405020304" pitchFamily="18" charset="0"/>
            </a:endParaRPr>
          </a:p>
        </p:txBody>
      </p:sp>
      <p:sp>
        <p:nvSpPr>
          <p:cNvPr id="9" name="Rectangle 8"/>
          <p:cNvSpPr/>
          <p:nvPr/>
        </p:nvSpPr>
        <p:spPr>
          <a:xfrm>
            <a:off x="3216326" y="5122005"/>
            <a:ext cx="854019" cy="338554"/>
          </a:xfrm>
          <a:prstGeom prst="rect">
            <a:avLst/>
          </a:prstGeom>
        </p:spPr>
        <p:txBody>
          <a:bodyPr wrap="square">
            <a:spAutoFit/>
          </a:bodyPr>
          <a:lstStyle/>
          <a:p>
            <a:r>
              <a:rPr lang="en-CA" sz="1600" b="1" dirty="0"/>
              <a:t>Step 1</a:t>
            </a:r>
          </a:p>
        </p:txBody>
      </p:sp>
      <p:sp>
        <p:nvSpPr>
          <p:cNvPr id="10" name="TextBox 9"/>
          <p:cNvSpPr txBox="1"/>
          <p:nvPr/>
        </p:nvSpPr>
        <p:spPr>
          <a:xfrm>
            <a:off x="3611251" y="4427622"/>
            <a:ext cx="3783827" cy="400110"/>
          </a:xfrm>
          <a:prstGeom prst="rect">
            <a:avLst/>
          </a:prstGeom>
          <a:noFill/>
        </p:spPr>
        <p:txBody>
          <a:bodyPr wrap="square" rtlCol="0">
            <a:spAutoFit/>
          </a:bodyPr>
          <a:lstStyle/>
          <a:p>
            <a:pPr algn="ctr"/>
            <a:r>
              <a:rPr lang="en-CA" sz="2000" dirty="0">
                <a:ln w="12700">
                  <a:solidFill>
                    <a:schemeClr val="tx1"/>
                  </a:solidFill>
                </a:ln>
                <a:solidFill>
                  <a:schemeClr val="bg1"/>
                </a:solidFill>
                <a:latin typeface="Arial Black" pitchFamily="34" charset="0"/>
              </a:rPr>
              <a:t>CALM</a:t>
            </a:r>
            <a:endParaRPr lang="en-CA" sz="2000" dirty="0"/>
          </a:p>
        </p:txBody>
      </p:sp>
      <p:sp>
        <p:nvSpPr>
          <p:cNvPr id="11" name="Rectangle 10"/>
          <p:cNvSpPr/>
          <p:nvPr/>
        </p:nvSpPr>
        <p:spPr>
          <a:xfrm>
            <a:off x="3625068" y="4255732"/>
            <a:ext cx="854019" cy="338554"/>
          </a:xfrm>
          <a:prstGeom prst="rect">
            <a:avLst/>
          </a:prstGeom>
        </p:spPr>
        <p:txBody>
          <a:bodyPr wrap="square">
            <a:spAutoFit/>
          </a:bodyPr>
          <a:lstStyle/>
          <a:p>
            <a:r>
              <a:rPr lang="en-CA" sz="1600" b="1" dirty="0"/>
              <a:t>Step 2</a:t>
            </a:r>
          </a:p>
        </p:txBody>
      </p:sp>
      <p:sp>
        <p:nvSpPr>
          <p:cNvPr id="12" name="TextBox 11"/>
          <p:cNvSpPr txBox="1"/>
          <p:nvPr/>
        </p:nvSpPr>
        <p:spPr>
          <a:xfrm>
            <a:off x="4019601" y="3673642"/>
            <a:ext cx="3783827" cy="400110"/>
          </a:xfrm>
          <a:prstGeom prst="rect">
            <a:avLst/>
          </a:prstGeom>
          <a:noFill/>
        </p:spPr>
        <p:txBody>
          <a:bodyPr wrap="square" rtlCol="0">
            <a:spAutoFit/>
          </a:bodyPr>
          <a:lstStyle/>
          <a:p>
            <a:pPr algn="ctr"/>
            <a:r>
              <a:rPr lang="en-CA" sz="2000" dirty="0">
                <a:ln w="12700">
                  <a:solidFill>
                    <a:schemeClr val="tx1"/>
                  </a:solidFill>
                </a:ln>
                <a:solidFill>
                  <a:schemeClr val="bg1"/>
                </a:solidFill>
                <a:latin typeface="Arial Black" pitchFamily="34" charset="0"/>
              </a:rPr>
              <a:t>CLARIFY AND CHOOSE</a:t>
            </a:r>
            <a:endParaRPr lang="en-CA" sz="2000" dirty="0"/>
          </a:p>
        </p:txBody>
      </p:sp>
      <p:sp>
        <p:nvSpPr>
          <p:cNvPr id="13" name="Rectangle 12"/>
          <p:cNvSpPr/>
          <p:nvPr/>
        </p:nvSpPr>
        <p:spPr>
          <a:xfrm>
            <a:off x="4033418" y="3429563"/>
            <a:ext cx="854019" cy="338554"/>
          </a:xfrm>
          <a:prstGeom prst="rect">
            <a:avLst/>
          </a:prstGeom>
        </p:spPr>
        <p:txBody>
          <a:bodyPr wrap="square">
            <a:spAutoFit/>
          </a:bodyPr>
          <a:lstStyle/>
          <a:p>
            <a:r>
              <a:rPr lang="en-CA" sz="1600" b="1" dirty="0"/>
              <a:t>Step 3</a:t>
            </a:r>
          </a:p>
        </p:txBody>
      </p:sp>
      <p:sp>
        <p:nvSpPr>
          <p:cNvPr id="14" name="TextBox 13"/>
          <p:cNvSpPr txBox="1"/>
          <p:nvPr/>
        </p:nvSpPr>
        <p:spPr>
          <a:xfrm>
            <a:off x="4428343" y="2839453"/>
            <a:ext cx="3783827" cy="400110"/>
          </a:xfrm>
          <a:prstGeom prst="rect">
            <a:avLst/>
          </a:prstGeom>
          <a:noFill/>
        </p:spPr>
        <p:txBody>
          <a:bodyPr wrap="square" rtlCol="0">
            <a:spAutoFit/>
          </a:bodyPr>
          <a:lstStyle/>
          <a:p>
            <a:pPr algn="ctr"/>
            <a:r>
              <a:rPr lang="en-CA" sz="2000" dirty="0">
                <a:ln w="12700">
                  <a:solidFill>
                    <a:schemeClr val="tx1"/>
                  </a:solidFill>
                </a:ln>
                <a:solidFill>
                  <a:schemeClr val="bg1"/>
                </a:solidFill>
                <a:latin typeface="Arial Black" pitchFamily="34" charset="0"/>
              </a:rPr>
              <a:t>CONSIOUSLY CONNECT</a:t>
            </a:r>
            <a:endParaRPr lang="en-CA" sz="2000" dirty="0"/>
          </a:p>
        </p:txBody>
      </p:sp>
      <p:sp>
        <p:nvSpPr>
          <p:cNvPr id="15" name="Rectangle 14"/>
          <p:cNvSpPr/>
          <p:nvPr/>
        </p:nvSpPr>
        <p:spPr>
          <a:xfrm>
            <a:off x="4442160" y="2595374"/>
            <a:ext cx="854019" cy="338554"/>
          </a:xfrm>
          <a:prstGeom prst="rect">
            <a:avLst/>
          </a:prstGeom>
        </p:spPr>
        <p:txBody>
          <a:bodyPr wrap="square">
            <a:spAutoFit/>
          </a:bodyPr>
          <a:lstStyle/>
          <a:p>
            <a:r>
              <a:rPr lang="en-CA" sz="1600" b="1" dirty="0"/>
              <a:t>Step 4</a:t>
            </a:r>
          </a:p>
        </p:txBody>
      </p:sp>
      <p:sp>
        <p:nvSpPr>
          <p:cNvPr id="16" name="TextBox 15"/>
          <p:cNvSpPr txBox="1"/>
          <p:nvPr/>
        </p:nvSpPr>
        <p:spPr>
          <a:xfrm>
            <a:off x="4789290" y="1864334"/>
            <a:ext cx="3783827" cy="707886"/>
          </a:xfrm>
          <a:prstGeom prst="rect">
            <a:avLst/>
          </a:prstGeom>
          <a:noFill/>
        </p:spPr>
        <p:txBody>
          <a:bodyPr wrap="square" rtlCol="0">
            <a:spAutoFit/>
          </a:bodyPr>
          <a:lstStyle/>
          <a:p>
            <a:pPr algn="ctr"/>
            <a:r>
              <a:rPr lang="en-CA" sz="2000" dirty="0">
                <a:ln w="12700">
                  <a:solidFill>
                    <a:schemeClr val="tx1"/>
                  </a:solidFill>
                </a:ln>
                <a:solidFill>
                  <a:schemeClr val="bg1"/>
                </a:solidFill>
                <a:latin typeface="Arial Black" pitchFamily="34" charset="0"/>
              </a:rPr>
              <a:t>CARING &amp;</a:t>
            </a:r>
          </a:p>
          <a:p>
            <a:pPr algn="ctr"/>
            <a:r>
              <a:rPr lang="en-CA" sz="2000" dirty="0">
                <a:ln w="12700">
                  <a:solidFill>
                    <a:schemeClr val="tx1"/>
                  </a:solidFill>
                </a:ln>
                <a:solidFill>
                  <a:schemeClr val="bg1"/>
                </a:solidFill>
                <a:latin typeface="Arial Black" pitchFamily="34" charset="0"/>
              </a:rPr>
              <a:t>COMPETENT SERVICES</a:t>
            </a:r>
            <a:endParaRPr lang="en-CA" sz="2000" dirty="0"/>
          </a:p>
        </p:txBody>
      </p:sp>
      <p:sp>
        <p:nvSpPr>
          <p:cNvPr id="17" name="Rectangle 16"/>
          <p:cNvSpPr/>
          <p:nvPr/>
        </p:nvSpPr>
        <p:spPr>
          <a:xfrm>
            <a:off x="4803107" y="1876927"/>
            <a:ext cx="854019" cy="338554"/>
          </a:xfrm>
          <a:prstGeom prst="rect">
            <a:avLst/>
          </a:prstGeom>
        </p:spPr>
        <p:txBody>
          <a:bodyPr wrap="square">
            <a:spAutoFit/>
          </a:bodyPr>
          <a:lstStyle/>
          <a:p>
            <a:r>
              <a:rPr lang="en-CA" sz="1600" b="1" dirty="0"/>
              <a:t>Step 5</a:t>
            </a:r>
          </a:p>
        </p:txBody>
      </p:sp>
      <p:sp>
        <p:nvSpPr>
          <p:cNvPr id="18" name="TextBox 17"/>
          <p:cNvSpPr txBox="1"/>
          <p:nvPr/>
        </p:nvSpPr>
        <p:spPr>
          <a:xfrm>
            <a:off x="0" y="473243"/>
            <a:ext cx="12192000" cy="646331"/>
          </a:xfrm>
          <a:prstGeom prst="rect">
            <a:avLst/>
          </a:prstGeom>
          <a:noFill/>
        </p:spPr>
        <p:txBody>
          <a:bodyPr wrap="square" rtlCol="0">
            <a:spAutoFit/>
          </a:bodyPr>
          <a:lstStyle/>
          <a:p>
            <a:pPr algn="ctr"/>
            <a:r>
              <a:rPr lang="en-CA" sz="3600" dirty="0">
                <a:latin typeface="AR JULIAN" panose="02000000000000000000" pitchFamily="2" charset="0"/>
              </a:rPr>
              <a:t>The 5 Step Conscious Care and Support Process</a:t>
            </a:r>
          </a:p>
        </p:txBody>
      </p:sp>
      <p:sp>
        <p:nvSpPr>
          <p:cNvPr id="19" name="Slide Number Placeholder 18"/>
          <p:cNvSpPr>
            <a:spLocks noGrp="1"/>
          </p:cNvSpPr>
          <p:nvPr>
            <p:ph type="sldNum" sz="quarter" idx="12"/>
          </p:nvPr>
        </p:nvSpPr>
        <p:spPr>
          <a:xfrm>
            <a:off x="10664042" y="6356350"/>
            <a:ext cx="689758" cy="365125"/>
          </a:xfrm>
        </p:spPr>
        <p:txBody>
          <a:bodyPr/>
          <a:lstStyle/>
          <a:p>
            <a:fld id="{AFE74BE6-3F01-4C25-9B60-2EB5994FEE56}" type="slidenum">
              <a:rPr lang="en-CA" sz="2000" smtClean="0"/>
              <a:pPr/>
              <a:t>7</a:t>
            </a:fld>
            <a:endParaRPr lang="en-CA" sz="2000" dirty="0"/>
          </a:p>
        </p:txBody>
      </p:sp>
      <p:pic>
        <p:nvPicPr>
          <p:cNvPr id="20" name="Picture 1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78" y="5204117"/>
            <a:ext cx="1500872" cy="1116155"/>
          </a:xfrm>
          <a:prstGeom prst="rect">
            <a:avLst/>
          </a:prstGeom>
        </p:spPr>
      </p:pic>
    </p:spTree>
    <p:extLst>
      <p:ext uri="{BB962C8B-B14F-4D97-AF65-F5344CB8AC3E}">
        <p14:creationId xmlns:p14="http://schemas.microsoft.com/office/powerpoint/2010/main" val="2108863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3" grpId="0"/>
      <p:bldP spid="15" grpId="0"/>
      <p:bldP spid="1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55908" y="72189"/>
            <a:ext cx="11179944" cy="6689177"/>
          </a:xfrm>
          <a:prstGeom prst="rect">
            <a:avLst/>
          </a:prstGeom>
        </p:spPr>
      </p:pic>
      <p:sp>
        <p:nvSpPr>
          <p:cNvPr id="6" name="TextBox 5"/>
          <p:cNvSpPr txBox="1"/>
          <p:nvPr/>
        </p:nvSpPr>
        <p:spPr>
          <a:xfrm>
            <a:off x="5690221" y="390557"/>
            <a:ext cx="3004601" cy="369332"/>
          </a:xfrm>
          <a:prstGeom prst="rect">
            <a:avLst/>
          </a:prstGeom>
          <a:noFill/>
        </p:spPr>
        <p:txBody>
          <a:bodyPr wrap="square" rtlCol="0">
            <a:spAutoFit/>
          </a:bodyPr>
          <a:lstStyle/>
          <a:p>
            <a:r>
              <a:rPr lang="en-CA" b="1" dirty="0">
                <a:solidFill>
                  <a:schemeClr val="bg1"/>
                </a:solidFill>
                <a:latin typeface="Arial Black" panose="020B0A04020102020204" pitchFamily="34" charset="0"/>
              </a:rPr>
              <a:t>SELF-EXPRESSION</a:t>
            </a:r>
          </a:p>
        </p:txBody>
      </p:sp>
      <p:sp>
        <p:nvSpPr>
          <p:cNvPr id="31" name="TextBox 30"/>
          <p:cNvSpPr txBox="1"/>
          <p:nvPr/>
        </p:nvSpPr>
        <p:spPr>
          <a:xfrm>
            <a:off x="6737682" y="2092206"/>
            <a:ext cx="2954842" cy="369332"/>
          </a:xfrm>
          <a:prstGeom prst="rect">
            <a:avLst/>
          </a:prstGeom>
          <a:noFill/>
        </p:spPr>
        <p:txBody>
          <a:bodyPr wrap="square" rtlCol="0">
            <a:spAutoFit/>
          </a:bodyPr>
          <a:lstStyle/>
          <a:p>
            <a:r>
              <a:rPr lang="en-CA" b="1" dirty="0">
                <a:solidFill>
                  <a:schemeClr val="bg1"/>
                </a:solidFill>
                <a:latin typeface="Arial Black" panose="020B0A04020102020204" pitchFamily="34" charset="0"/>
              </a:rPr>
              <a:t>SELF-MANAGEMENT</a:t>
            </a:r>
          </a:p>
        </p:txBody>
      </p:sp>
      <p:sp>
        <p:nvSpPr>
          <p:cNvPr id="32" name="TextBox 31"/>
          <p:cNvSpPr txBox="1"/>
          <p:nvPr/>
        </p:nvSpPr>
        <p:spPr>
          <a:xfrm>
            <a:off x="7482779" y="3489539"/>
            <a:ext cx="3218423" cy="369332"/>
          </a:xfrm>
          <a:prstGeom prst="rect">
            <a:avLst/>
          </a:prstGeom>
          <a:noFill/>
        </p:spPr>
        <p:txBody>
          <a:bodyPr wrap="square" rtlCol="0">
            <a:spAutoFit/>
          </a:bodyPr>
          <a:lstStyle/>
          <a:p>
            <a:r>
              <a:rPr lang="en-CA" b="1" dirty="0">
                <a:solidFill>
                  <a:schemeClr val="bg1"/>
                </a:solidFill>
                <a:latin typeface="Arial Black" panose="020B0A04020102020204" pitchFamily="34" charset="0"/>
              </a:rPr>
              <a:t>SELF-UNDERSTANDING</a:t>
            </a:r>
          </a:p>
        </p:txBody>
      </p:sp>
      <p:sp>
        <p:nvSpPr>
          <p:cNvPr id="33" name="TextBox 32"/>
          <p:cNvSpPr txBox="1"/>
          <p:nvPr/>
        </p:nvSpPr>
        <p:spPr>
          <a:xfrm>
            <a:off x="9193243" y="5472749"/>
            <a:ext cx="2516460" cy="369332"/>
          </a:xfrm>
          <a:prstGeom prst="rect">
            <a:avLst/>
          </a:prstGeom>
          <a:noFill/>
        </p:spPr>
        <p:txBody>
          <a:bodyPr wrap="square" rtlCol="0">
            <a:spAutoFit/>
          </a:bodyPr>
          <a:lstStyle/>
          <a:p>
            <a:r>
              <a:rPr lang="en-CA" b="1" dirty="0">
                <a:solidFill>
                  <a:schemeClr val="bg1"/>
                </a:solidFill>
                <a:latin typeface="Arial Black" panose="020B0A04020102020204" pitchFamily="34" charset="0"/>
              </a:rPr>
              <a:t>SELF-AWARENESS</a:t>
            </a:r>
          </a:p>
        </p:txBody>
      </p:sp>
      <p:sp>
        <p:nvSpPr>
          <p:cNvPr id="8" name="Rectangle 7"/>
          <p:cNvSpPr/>
          <p:nvPr/>
        </p:nvSpPr>
        <p:spPr>
          <a:xfrm>
            <a:off x="2334643" y="5847937"/>
            <a:ext cx="8438148" cy="954107"/>
          </a:xfrm>
          <a:prstGeom prst="rect">
            <a:avLst/>
          </a:prstGeom>
        </p:spPr>
        <p:txBody>
          <a:bodyPr wrap="square">
            <a:spAutoFit/>
          </a:bodyPr>
          <a:lstStyle/>
          <a:p>
            <a:r>
              <a:rPr lang="en-US" sz="1400" b="1" dirty="0"/>
              <a:t>• Awareness of being stuck in a ‘Good Place’, e.g. semiconscious</a:t>
            </a:r>
          </a:p>
          <a:p>
            <a:r>
              <a:rPr lang="en-US" sz="1400" b="1" dirty="0"/>
              <a:t>• Awareness of the actual cause of Suffering and what to do about it</a:t>
            </a:r>
          </a:p>
          <a:p>
            <a:r>
              <a:rPr lang="en-US" sz="1400" b="1" i="1" dirty="0"/>
              <a:t>   i.e. suffering = pain x resistance + pleasure x attachment</a:t>
            </a:r>
          </a:p>
          <a:p>
            <a:r>
              <a:rPr lang="en-US" sz="1400" b="1" dirty="0"/>
              <a:t>• B-FIT Mindfulness, i.e. Concentration, Sensory Clarity, </a:t>
            </a:r>
            <a:r>
              <a:rPr lang="en-US" sz="1400" b="1" dirty="0" err="1"/>
              <a:t>Ahh-llowing</a:t>
            </a:r>
            <a:r>
              <a:rPr lang="en-US" sz="1400" b="1" dirty="0"/>
              <a:t> and be ‘Here Now’</a:t>
            </a:r>
            <a:endParaRPr lang="en-CA" sz="1400" b="1" dirty="0"/>
          </a:p>
        </p:txBody>
      </p:sp>
      <p:pic>
        <p:nvPicPr>
          <p:cNvPr id="40" name="Picture 3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5472" y="4914671"/>
            <a:ext cx="1500872" cy="1116155"/>
          </a:xfrm>
          <a:prstGeom prst="rect">
            <a:avLst/>
          </a:prstGeom>
        </p:spPr>
      </p:pic>
      <p:sp>
        <p:nvSpPr>
          <p:cNvPr id="2" name="TextBox 1"/>
          <p:cNvSpPr txBox="1"/>
          <p:nvPr/>
        </p:nvSpPr>
        <p:spPr>
          <a:xfrm>
            <a:off x="553453" y="860555"/>
            <a:ext cx="3689684" cy="2246769"/>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CA" sz="28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latin typeface="Arial Black" panose="020B0A04020102020204" pitchFamily="34" charset="0"/>
              </a:rPr>
              <a:t>The Four Personal Qualities of </a:t>
            </a:r>
          </a:p>
          <a:p>
            <a:pPr algn="ctr"/>
            <a:r>
              <a:rPr lang="en-CA" sz="2800" b="1" dirty="0">
                <a:ln w="0">
                  <a:noFill/>
                </a:ln>
                <a:solidFill>
                  <a:srgbClr val="7030A0"/>
                </a:solidFill>
                <a:effectLst>
                  <a:outerShdw blurRad="50800" dist="38100" dir="2700000" algn="tl" rotWithShape="0">
                    <a:prstClr val="black">
                      <a:alpha val="40000"/>
                    </a:prstClr>
                  </a:outerShdw>
                </a:effectLst>
                <a:latin typeface="ArtBrush" panose="020B0500000000000000" pitchFamily="34" charset="0"/>
              </a:rPr>
              <a:t>Mindful Emotional </a:t>
            </a:r>
          </a:p>
          <a:p>
            <a:pPr algn="ctr"/>
            <a:r>
              <a:rPr lang="en-CA" sz="2800" b="1" dirty="0">
                <a:ln w="0">
                  <a:noFill/>
                </a:ln>
                <a:solidFill>
                  <a:srgbClr val="7030A0"/>
                </a:solidFill>
                <a:effectLst>
                  <a:outerShdw blurRad="50800" dist="38100" dir="2700000" algn="tl" rotWithShape="0">
                    <a:prstClr val="black">
                      <a:alpha val="40000"/>
                    </a:prstClr>
                  </a:outerShdw>
                </a:effectLst>
                <a:latin typeface="ArtBrush" panose="020B0500000000000000" pitchFamily="34" charset="0"/>
              </a:rPr>
              <a:t>Self-Regulation</a:t>
            </a:r>
          </a:p>
        </p:txBody>
      </p:sp>
      <p:sp>
        <p:nvSpPr>
          <p:cNvPr id="19" name="Rectangle 18"/>
          <p:cNvSpPr/>
          <p:nvPr/>
        </p:nvSpPr>
        <p:spPr>
          <a:xfrm>
            <a:off x="3230034" y="3793644"/>
            <a:ext cx="5645390" cy="307777"/>
          </a:xfrm>
          <a:prstGeom prst="rect">
            <a:avLst/>
          </a:prstGeom>
        </p:spPr>
        <p:txBody>
          <a:bodyPr wrap="square">
            <a:spAutoFit/>
          </a:bodyPr>
          <a:lstStyle/>
          <a:p>
            <a:r>
              <a:rPr lang="en-US" sz="1400" dirty="0"/>
              <a:t>• </a:t>
            </a:r>
            <a:r>
              <a:rPr lang="en-US" sz="1400" b="1" dirty="0"/>
              <a:t>Discovering and Disengaging from PFP Brain</a:t>
            </a:r>
          </a:p>
        </p:txBody>
      </p:sp>
      <p:sp>
        <p:nvSpPr>
          <p:cNvPr id="20" name="Rectangle 19"/>
          <p:cNvSpPr/>
          <p:nvPr/>
        </p:nvSpPr>
        <p:spPr>
          <a:xfrm>
            <a:off x="4227095" y="2501511"/>
            <a:ext cx="5645390" cy="738664"/>
          </a:xfrm>
          <a:prstGeom prst="rect">
            <a:avLst/>
          </a:prstGeom>
        </p:spPr>
        <p:txBody>
          <a:bodyPr wrap="square">
            <a:spAutoFit/>
          </a:bodyPr>
          <a:lstStyle/>
          <a:p>
            <a:r>
              <a:rPr lang="en-US" sz="1400" dirty="0"/>
              <a:t>• </a:t>
            </a:r>
            <a:r>
              <a:rPr lang="en-US" sz="1400" b="1" dirty="0"/>
              <a:t>Catch, Calm, Clarify and Consciously Connect</a:t>
            </a:r>
          </a:p>
          <a:p>
            <a:r>
              <a:rPr lang="en-US" sz="1400" b="1" dirty="0"/>
              <a:t>• Private Victories, i.e. Self-Discipline/Sacrifice, </a:t>
            </a:r>
          </a:p>
          <a:p>
            <a:r>
              <a:rPr lang="en-US" sz="1400" b="1" dirty="0"/>
              <a:t>   Persistence, &amp; Secular Moral Ethics</a:t>
            </a:r>
          </a:p>
        </p:txBody>
      </p:sp>
      <p:sp>
        <p:nvSpPr>
          <p:cNvPr id="21" name="Rectangle 20"/>
          <p:cNvSpPr/>
          <p:nvPr/>
        </p:nvSpPr>
        <p:spPr>
          <a:xfrm>
            <a:off x="3185384" y="925649"/>
            <a:ext cx="5589243" cy="1015663"/>
          </a:xfrm>
          <a:prstGeom prst="rect">
            <a:avLst/>
          </a:prstGeom>
        </p:spPr>
        <p:txBody>
          <a:bodyPr wrap="square">
            <a:spAutoFit/>
          </a:bodyPr>
          <a:lstStyle/>
          <a:p>
            <a:pPr algn="ctr"/>
            <a:r>
              <a:rPr lang="en-US" sz="1200" dirty="0"/>
              <a:t>• ‘</a:t>
            </a:r>
            <a:r>
              <a:rPr lang="en-US" sz="1200" b="1" dirty="0"/>
              <a:t>Here Now’</a:t>
            </a:r>
          </a:p>
          <a:p>
            <a:pPr algn="ctr"/>
            <a:r>
              <a:rPr lang="en-US" sz="1200" b="1" dirty="0"/>
              <a:t>• Right Speech</a:t>
            </a:r>
          </a:p>
          <a:p>
            <a:pPr algn="ctr"/>
            <a:r>
              <a:rPr lang="en-US" sz="1200" b="1" dirty="0"/>
              <a:t>• Feelings to Feelings </a:t>
            </a:r>
          </a:p>
          <a:p>
            <a:pPr algn="ctr"/>
            <a:r>
              <a:rPr lang="en-US" sz="1200" b="1" dirty="0"/>
              <a:t>and Reasons to Reasons</a:t>
            </a:r>
          </a:p>
          <a:p>
            <a:pPr algn="ctr"/>
            <a:r>
              <a:rPr lang="en-US" sz="1200" b="1" dirty="0"/>
              <a:t>• Authentic Kindness in all Relationships</a:t>
            </a:r>
            <a:endParaRPr lang="en-CA" sz="1200" b="1" dirty="0"/>
          </a:p>
        </p:txBody>
      </p:sp>
      <p:sp>
        <p:nvSpPr>
          <p:cNvPr id="13" name="Rectangle 12"/>
          <p:cNvSpPr/>
          <p:nvPr/>
        </p:nvSpPr>
        <p:spPr>
          <a:xfrm>
            <a:off x="3434038" y="4021271"/>
            <a:ext cx="6399370" cy="1323439"/>
          </a:xfrm>
          <a:prstGeom prst="rect">
            <a:avLst/>
          </a:prstGeom>
        </p:spPr>
        <p:txBody>
          <a:bodyPr wrap="square">
            <a:spAutoFit/>
          </a:bodyPr>
          <a:lstStyle/>
          <a:p>
            <a:pPr>
              <a:lnSpc>
                <a:spcPts val="1200"/>
              </a:lnSpc>
            </a:pPr>
            <a:r>
              <a:rPr lang="en-US" sz="1100" b="1" dirty="0"/>
              <a:t>- no/low free will, e.g. choices of cities</a:t>
            </a:r>
          </a:p>
          <a:p>
            <a:pPr>
              <a:lnSpc>
                <a:spcPts val="1200"/>
              </a:lnSpc>
            </a:pPr>
            <a:r>
              <a:rPr lang="en-US" sz="1100" b="1" dirty="0"/>
              <a:t>- we have a thinking problem, e.g. your next thought?</a:t>
            </a:r>
          </a:p>
          <a:p>
            <a:pPr>
              <a:lnSpc>
                <a:spcPts val="1200"/>
              </a:lnSpc>
            </a:pPr>
            <a:r>
              <a:rPr lang="en-US" sz="1100" b="1" dirty="0"/>
              <a:t>- </a:t>
            </a:r>
            <a:r>
              <a:rPr lang="en-US" sz="1100" b="1" dirty="0" err="1"/>
              <a:t>inattentional</a:t>
            </a:r>
            <a:r>
              <a:rPr lang="en-US" sz="1100" b="1" dirty="0"/>
              <a:t> blindness, e.g. missing buildings, cuts and cars with 60 bits</a:t>
            </a:r>
          </a:p>
          <a:p>
            <a:pPr>
              <a:lnSpc>
                <a:spcPts val="1200"/>
              </a:lnSpc>
            </a:pPr>
            <a:r>
              <a:rPr lang="en-US" sz="1100" b="1" dirty="0"/>
              <a:t>- PFP brain cheats and makes things up, e.g. checker board, memory</a:t>
            </a:r>
          </a:p>
          <a:p>
            <a:pPr>
              <a:lnSpc>
                <a:spcPts val="1200"/>
              </a:lnSpc>
            </a:pPr>
            <a:r>
              <a:rPr lang="en-US" sz="1100" b="1" dirty="0"/>
              <a:t>- the body keeps the score, but ‘we’ ignore, e.g. cards</a:t>
            </a:r>
          </a:p>
          <a:p>
            <a:pPr>
              <a:lnSpc>
                <a:spcPts val="1200"/>
              </a:lnSpc>
            </a:pPr>
            <a:r>
              <a:rPr lang="en-US" sz="1100" b="1" dirty="0"/>
              <a:t>- we are prejudice and racist, e.g. hurting hands</a:t>
            </a:r>
          </a:p>
          <a:p>
            <a:pPr>
              <a:lnSpc>
                <a:spcPts val="1200"/>
              </a:lnSpc>
            </a:pPr>
            <a:r>
              <a:rPr lang="en-US" sz="1100" b="1" dirty="0"/>
              <a:t>- feelings not facts make our decisions, e.g. train trolley</a:t>
            </a:r>
          </a:p>
          <a:p>
            <a:pPr>
              <a:lnSpc>
                <a:spcPts val="1200"/>
              </a:lnSpc>
            </a:pPr>
            <a:r>
              <a:rPr lang="en-US" sz="1100" b="1" dirty="0"/>
              <a:t>- cognitive bias – we speed dial feeling’s reactions in 1.4 seconds</a:t>
            </a:r>
          </a:p>
        </p:txBody>
      </p:sp>
      <p:sp>
        <p:nvSpPr>
          <p:cNvPr id="14" name="Slide Number Placeholder 18"/>
          <p:cNvSpPr>
            <a:spLocks noGrp="1"/>
          </p:cNvSpPr>
          <p:nvPr>
            <p:ph type="sldNum" sz="quarter" idx="12"/>
          </p:nvPr>
        </p:nvSpPr>
        <p:spPr>
          <a:xfrm>
            <a:off x="261257" y="6059466"/>
            <a:ext cx="689758" cy="365125"/>
          </a:xfrm>
        </p:spPr>
        <p:txBody>
          <a:bodyPr/>
          <a:lstStyle/>
          <a:p>
            <a:fld id="{AFE74BE6-3F01-4C25-9B60-2EB5994FEE56}" type="slidenum">
              <a:rPr lang="en-CA" sz="2000" smtClean="0"/>
              <a:pPr/>
              <a:t>8</a:t>
            </a:fld>
            <a:endParaRPr lang="en-CA" sz="2000" dirty="0"/>
          </a:p>
        </p:txBody>
      </p:sp>
    </p:spTree>
    <p:extLst>
      <p:ext uri="{BB962C8B-B14F-4D97-AF65-F5344CB8AC3E}">
        <p14:creationId xmlns:p14="http://schemas.microsoft.com/office/powerpoint/2010/main" val="609877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1">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1">
                                            <p:txEl>
                                              <p:pRg st="1" end="1"/>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1">
                                            <p:txEl>
                                              <p:pRg st="2" end="2"/>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1">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1">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31"/>
                                        </p:tgtEl>
                                        <p:attrNameLst>
                                          <p:attrName>style.visibility</p:attrName>
                                        </p:attrNameLst>
                                      </p:cBhvr>
                                      <p:to>
                                        <p:strVal val="visible"/>
                                      </p:to>
                                    </p:set>
                                    <p:anim calcmode="lin" valueType="num">
                                      <p:cBhvr additive="base">
                                        <p:cTn id="31" dur="500" fill="hold"/>
                                        <p:tgtEl>
                                          <p:spTgt spid="31"/>
                                        </p:tgtEl>
                                        <p:attrNameLst>
                                          <p:attrName>ppt_x</p:attrName>
                                        </p:attrNameLst>
                                      </p:cBhvr>
                                      <p:tavLst>
                                        <p:tav tm="0">
                                          <p:val>
                                            <p:strVal val="0-#ppt_w/2"/>
                                          </p:val>
                                        </p:tav>
                                        <p:tav tm="100000">
                                          <p:val>
                                            <p:strVal val="#ppt_x"/>
                                          </p:val>
                                        </p:tav>
                                      </p:tavLst>
                                    </p:anim>
                                    <p:anim calcmode="lin" valueType="num">
                                      <p:cBhvr additive="base">
                                        <p:cTn id="32" dur="500" fill="hold"/>
                                        <p:tgtEl>
                                          <p:spTgt spid="31"/>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20">
                                            <p:txEl>
                                              <p:pRg st="0" end="0"/>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20">
                                            <p:txEl>
                                              <p:pRg st="1" end="1"/>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20">
                                            <p:txEl>
                                              <p:pRg st="2" end="2"/>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2" presetClass="entr" presetSubtype="8" fill="hold" grpId="0" nodeType="clickEffect">
                                  <p:stCondLst>
                                    <p:cond delay="0"/>
                                  </p:stCondLst>
                                  <p:childTnLst>
                                    <p:set>
                                      <p:cBhvr>
                                        <p:cTn id="46" dur="1" fill="hold">
                                          <p:stCondLst>
                                            <p:cond delay="0"/>
                                          </p:stCondLst>
                                        </p:cTn>
                                        <p:tgtEl>
                                          <p:spTgt spid="32"/>
                                        </p:tgtEl>
                                        <p:attrNameLst>
                                          <p:attrName>style.visibility</p:attrName>
                                        </p:attrNameLst>
                                      </p:cBhvr>
                                      <p:to>
                                        <p:strVal val="visible"/>
                                      </p:to>
                                    </p:set>
                                    <p:anim calcmode="lin" valueType="num">
                                      <p:cBhvr additive="base">
                                        <p:cTn id="47" dur="500" fill="hold"/>
                                        <p:tgtEl>
                                          <p:spTgt spid="32"/>
                                        </p:tgtEl>
                                        <p:attrNameLst>
                                          <p:attrName>ppt_x</p:attrName>
                                        </p:attrNameLst>
                                      </p:cBhvr>
                                      <p:tavLst>
                                        <p:tav tm="0">
                                          <p:val>
                                            <p:strVal val="0-#ppt_w/2"/>
                                          </p:val>
                                        </p:tav>
                                        <p:tav tm="100000">
                                          <p:val>
                                            <p:strVal val="#ppt_x"/>
                                          </p:val>
                                        </p:tav>
                                      </p:tavLst>
                                    </p:anim>
                                    <p:anim calcmode="lin" valueType="num">
                                      <p:cBhvr additive="base">
                                        <p:cTn id="48" dur="500" fill="hold"/>
                                        <p:tgtEl>
                                          <p:spTgt spid="32"/>
                                        </p:tgtEl>
                                        <p:attrNameLst>
                                          <p:attrName>ppt_y</p:attrName>
                                        </p:attrNameLst>
                                      </p:cBhvr>
                                      <p:tavLst>
                                        <p:tav tm="0">
                                          <p:val>
                                            <p:strVal val="#ppt_y"/>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19"/>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13"/>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2" presetClass="entr" presetSubtype="8" fill="hold" grpId="0" nodeType="clickEffect">
                                  <p:stCondLst>
                                    <p:cond delay="0"/>
                                  </p:stCondLst>
                                  <p:childTnLst>
                                    <p:set>
                                      <p:cBhvr>
                                        <p:cTn id="60" dur="1" fill="hold">
                                          <p:stCondLst>
                                            <p:cond delay="0"/>
                                          </p:stCondLst>
                                        </p:cTn>
                                        <p:tgtEl>
                                          <p:spTgt spid="33"/>
                                        </p:tgtEl>
                                        <p:attrNameLst>
                                          <p:attrName>style.visibility</p:attrName>
                                        </p:attrNameLst>
                                      </p:cBhvr>
                                      <p:to>
                                        <p:strVal val="visible"/>
                                      </p:to>
                                    </p:set>
                                    <p:anim calcmode="lin" valueType="num">
                                      <p:cBhvr additive="base">
                                        <p:cTn id="61" dur="500" fill="hold"/>
                                        <p:tgtEl>
                                          <p:spTgt spid="33"/>
                                        </p:tgtEl>
                                        <p:attrNameLst>
                                          <p:attrName>ppt_x</p:attrName>
                                        </p:attrNameLst>
                                      </p:cBhvr>
                                      <p:tavLst>
                                        <p:tav tm="0">
                                          <p:val>
                                            <p:strVal val="0-#ppt_w/2"/>
                                          </p:val>
                                        </p:tav>
                                        <p:tav tm="100000">
                                          <p:val>
                                            <p:strVal val="#ppt_x"/>
                                          </p:val>
                                        </p:tav>
                                      </p:tavLst>
                                    </p:anim>
                                    <p:anim calcmode="lin" valueType="num">
                                      <p:cBhvr additive="base">
                                        <p:cTn id="62" dur="500" fill="hold"/>
                                        <p:tgtEl>
                                          <p:spTgt spid="33"/>
                                        </p:tgtEl>
                                        <p:attrNameLst>
                                          <p:attrName>ppt_y</p:attrName>
                                        </p:attrNameLst>
                                      </p:cBhvr>
                                      <p:tavLst>
                                        <p:tav tm="0">
                                          <p:val>
                                            <p:strVal val="#ppt_y"/>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8">
                                            <p:txEl>
                                              <p:pRg st="1" end="1"/>
                                            </p:txEl>
                                          </p:spTgt>
                                        </p:tgtEl>
                                        <p:attrNameLst>
                                          <p:attrName>style.visibility</p:attrName>
                                        </p:attrNameLst>
                                      </p:cBhvr>
                                      <p:to>
                                        <p:strVal val="visible"/>
                                      </p:to>
                                    </p:set>
                                  </p:childTnLst>
                                </p:cTn>
                              </p:par>
                              <p:par>
                                <p:cTn id="71" presetID="1" presetClass="entr" presetSubtype="0" fill="hold" nodeType="withEffect">
                                  <p:stCondLst>
                                    <p:cond delay="0"/>
                                  </p:stCondLst>
                                  <p:childTnLst>
                                    <p:set>
                                      <p:cBhvr>
                                        <p:cTn id="72"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1" presetClass="entr" presetSubtype="0" fill="hold" nodeType="clickEffect">
                                  <p:stCondLst>
                                    <p:cond delay="0"/>
                                  </p:stCondLst>
                                  <p:childTnLst>
                                    <p:set>
                                      <p:cBhvr>
                                        <p:cTn id="76"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31" grpId="0"/>
      <p:bldP spid="32" grpId="0"/>
      <p:bldP spid="33" grpId="0"/>
      <p:bldP spid="19" grpId="0"/>
      <p:bldP spid="1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8378" y="5251371"/>
            <a:ext cx="1500872" cy="1116155"/>
          </a:xfrm>
          <a:prstGeom prst="rect">
            <a:avLst/>
          </a:prstGeom>
        </p:spPr>
      </p:pic>
      <p:sp>
        <p:nvSpPr>
          <p:cNvPr id="6" name="TextBox 5"/>
          <p:cNvSpPr txBox="1"/>
          <p:nvPr/>
        </p:nvSpPr>
        <p:spPr>
          <a:xfrm>
            <a:off x="895351" y="675417"/>
            <a:ext cx="10315574" cy="1200329"/>
          </a:xfrm>
          <a:prstGeom prst="rect">
            <a:avLst/>
          </a:prstGeom>
          <a:noFill/>
        </p:spPr>
        <p:txBody>
          <a:bodyPr wrap="square" rtlCol="0">
            <a:spAutoFit/>
          </a:bodyPr>
          <a:lstStyle/>
          <a:p>
            <a:r>
              <a:rPr lang="en-CA" sz="3600" b="1" dirty="0">
                <a:solidFill>
                  <a:srgbClr val="9A4E15"/>
                </a:solidFill>
              </a:rPr>
              <a:t>How often do power struggles compromise the quality of the supported person’s well-being?</a:t>
            </a:r>
          </a:p>
        </p:txBody>
      </p:sp>
      <p:sp>
        <p:nvSpPr>
          <p:cNvPr id="8" name="TextBox 7"/>
          <p:cNvSpPr txBox="1"/>
          <p:nvPr/>
        </p:nvSpPr>
        <p:spPr>
          <a:xfrm>
            <a:off x="997282" y="2155873"/>
            <a:ext cx="10263116" cy="3046988"/>
          </a:xfrm>
          <a:prstGeom prst="rect">
            <a:avLst/>
          </a:prstGeom>
          <a:noFill/>
        </p:spPr>
        <p:txBody>
          <a:bodyPr wrap="square" rtlCol="0">
            <a:spAutoFit/>
          </a:bodyPr>
          <a:lstStyle/>
          <a:p>
            <a:pPr marL="361950" indent="-361950"/>
            <a:r>
              <a:rPr lang="en-CA" sz="3200" dirty="0"/>
              <a:t>It appears that a minimum of 40% of behavioural incidents</a:t>
            </a:r>
          </a:p>
          <a:p>
            <a:pPr marL="361950" indent="-361950"/>
            <a:r>
              <a:rPr lang="en-CA" sz="3200" dirty="0"/>
              <a:t>result from or are significantly influenced by generally good</a:t>
            </a:r>
          </a:p>
          <a:p>
            <a:pPr marL="361950" indent="-361950"/>
            <a:r>
              <a:rPr lang="en-CA" sz="3200" dirty="0"/>
              <a:t>and caring supporters’ unintended and unaware loss of </a:t>
            </a:r>
          </a:p>
          <a:p>
            <a:pPr marL="361950" indent="-361950"/>
            <a:r>
              <a:rPr lang="en-CA" sz="3200" dirty="0"/>
              <a:t>mindful emotional self-regulation.  This often results in </a:t>
            </a:r>
          </a:p>
          <a:p>
            <a:pPr marL="361950" indent="-361950"/>
            <a:r>
              <a:rPr lang="en-CA" sz="3200" dirty="0"/>
              <a:t>power struggles and other supporter induced behavioural </a:t>
            </a:r>
          </a:p>
          <a:p>
            <a:pPr marL="361950" indent="-361950"/>
            <a:r>
              <a:rPr lang="en-CA" sz="3200" dirty="0"/>
              <a:t>antecedents. </a:t>
            </a:r>
          </a:p>
        </p:txBody>
      </p:sp>
      <p:sp>
        <p:nvSpPr>
          <p:cNvPr id="7" name="Slide Number Placeholder 6"/>
          <p:cNvSpPr>
            <a:spLocks noGrp="1"/>
          </p:cNvSpPr>
          <p:nvPr>
            <p:ph type="sldNum" sz="quarter" idx="12"/>
          </p:nvPr>
        </p:nvSpPr>
        <p:spPr/>
        <p:txBody>
          <a:bodyPr/>
          <a:lstStyle/>
          <a:p>
            <a:fld id="{AFE74BE6-3F01-4C25-9B60-2EB5994FEE56}" type="slidenum">
              <a:rPr lang="en-CA" sz="2000" smtClean="0"/>
              <a:pPr/>
              <a:t>9</a:t>
            </a:fld>
            <a:endParaRPr lang="en-CA" sz="2000" dirty="0"/>
          </a:p>
        </p:txBody>
      </p:sp>
    </p:spTree>
    <p:extLst>
      <p:ext uri="{BB962C8B-B14F-4D97-AF65-F5344CB8AC3E}">
        <p14:creationId xmlns:p14="http://schemas.microsoft.com/office/powerpoint/2010/main" val="1390782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18061</TotalTime>
  <Words>3380</Words>
  <Application>Microsoft Office PowerPoint</Application>
  <PresentationFormat>Widescreen</PresentationFormat>
  <Paragraphs>472</Paragraphs>
  <Slides>59</Slides>
  <Notes>0</Notes>
  <HiddenSlides>0</HiddenSlides>
  <MMClips>0</MMClips>
  <ScaleCrop>false</ScaleCrop>
  <HeadingPairs>
    <vt:vector size="6" baseType="variant">
      <vt:variant>
        <vt:lpstr>Fonts Used</vt:lpstr>
      </vt:variant>
      <vt:variant>
        <vt:i4>15</vt:i4>
      </vt:variant>
      <vt:variant>
        <vt:lpstr>Theme</vt:lpstr>
      </vt:variant>
      <vt:variant>
        <vt:i4>1</vt:i4>
      </vt:variant>
      <vt:variant>
        <vt:lpstr>Slide Titles</vt:lpstr>
      </vt:variant>
      <vt:variant>
        <vt:i4>59</vt:i4>
      </vt:variant>
    </vt:vector>
  </HeadingPairs>
  <TitlesOfParts>
    <vt:vector size="75" baseType="lpstr">
      <vt:lpstr>Aharoni</vt:lpstr>
      <vt:lpstr>AR JULIAN</vt:lpstr>
      <vt:lpstr>Arial</vt:lpstr>
      <vt:lpstr>Arial Black</vt:lpstr>
      <vt:lpstr>Arial Narrow</vt:lpstr>
      <vt:lpstr>Arial Unicode MS</vt:lpstr>
      <vt:lpstr>ArtBrush</vt:lpstr>
      <vt:lpstr>Baskerville Old Face</vt:lpstr>
      <vt:lpstr>Calibri</vt:lpstr>
      <vt:lpstr>Calibri Light</vt:lpstr>
      <vt:lpstr>Cooper Black</vt:lpstr>
      <vt:lpstr>Times New Roman</vt:lpstr>
      <vt:lpstr>Tw Cen MT Condensed</vt:lpstr>
      <vt:lpstr>Tw Cen MT Condensed Extra Bold</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Kim Osbourne</dc:creator>
  <cp:lastModifiedBy>Adriana McVicker</cp:lastModifiedBy>
  <cp:revision>827</cp:revision>
  <cp:lastPrinted>2021-02-17T13:19:02Z</cp:lastPrinted>
  <dcterms:created xsi:type="dcterms:W3CDTF">2015-07-21T22:36:13Z</dcterms:created>
  <dcterms:modified xsi:type="dcterms:W3CDTF">2021-05-19T04:54:59Z</dcterms:modified>
</cp:coreProperties>
</file>