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633" r:id="rId2"/>
    <p:sldId id="938" r:id="rId3"/>
    <p:sldId id="944" r:id="rId4"/>
    <p:sldId id="1392" r:id="rId5"/>
    <p:sldId id="1161" r:id="rId6"/>
    <p:sldId id="1162" r:id="rId7"/>
    <p:sldId id="1166" r:id="rId8"/>
    <p:sldId id="1342" r:id="rId9"/>
    <p:sldId id="1343" r:id="rId10"/>
    <p:sldId id="1334" r:id="rId11"/>
    <p:sldId id="1168" r:id="rId12"/>
    <p:sldId id="1180" r:id="rId13"/>
    <p:sldId id="1183" r:id="rId14"/>
    <p:sldId id="1184" r:id="rId15"/>
    <p:sldId id="1040" r:id="rId16"/>
    <p:sldId id="1361" r:id="rId17"/>
    <p:sldId id="1345" r:id="rId18"/>
    <p:sldId id="1365" r:id="rId19"/>
    <p:sldId id="1367" r:id="rId20"/>
    <p:sldId id="1369" r:id="rId21"/>
    <p:sldId id="1395" r:id="rId22"/>
    <p:sldId id="1396" r:id="rId23"/>
    <p:sldId id="1382" r:id="rId24"/>
    <p:sldId id="1194" r:id="rId25"/>
    <p:sldId id="1390" r:id="rId26"/>
    <p:sldId id="1307" r:id="rId27"/>
    <p:sldId id="1384" r:id="rId28"/>
    <p:sldId id="1387" r:id="rId29"/>
    <p:sldId id="1388" r:id="rId30"/>
    <p:sldId id="1048" r:id="rId31"/>
    <p:sldId id="1060" r:id="rId32"/>
    <p:sldId id="1217" r:id="rId33"/>
    <p:sldId id="1062" r:id="rId34"/>
    <p:sldId id="965" r:id="rId35"/>
    <p:sldId id="1378" r:id="rId36"/>
    <p:sldId id="1230" r:id="rId37"/>
    <p:sldId id="947" r:id="rId38"/>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660033"/>
    <a:srgbClr val="E4E1CE"/>
    <a:srgbClr val="E2EFD9"/>
    <a:srgbClr val="FF5050"/>
    <a:srgbClr val="F6FB31"/>
    <a:srgbClr val="FFE599"/>
    <a:srgbClr val="FFCCCC"/>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47F5BB-EC69-40C8-A655-FC118FACDC11}" v="1" dt="2021-02-17T13:18:43.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6" autoAdjust="0"/>
    <p:restoredTop sz="94660"/>
  </p:normalViewPr>
  <p:slideViewPr>
    <p:cSldViewPr snapToGrid="0">
      <p:cViewPr varScale="1">
        <p:scale>
          <a:sx n="121" d="100"/>
          <a:sy n="121" d="100"/>
        </p:scale>
        <p:origin x="120"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46" y="96"/>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5647F5BB-EC69-40C8-A655-FC118FACDC11}"/>
    <pc:docChg chg="modNotesMaster modHandout">
      <pc:chgData name="Adriana McVicker" userId="9297ee9c-3fb1-4a42-9a84-76fbb6a4bdf4" providerId="ADAL" clId="{5647F5BB-EC69-40C8-A655-FC118FACDC11}" dt="2021-02-17T13:18:43.433" v="0"/>
      <pc:docMkLst>
        <pc:docMk/>
      </pc:docMkLst>
    </pc:docChg>
  </pc:docChgLst>
  <pc:docChgLst>
    <pc:chgData name="Adriana McVicker" userId="9297ee9c-3fb1-4a42-9a84-76fbb6a4bdf4" providerId="ADAL" clId="{45D47FA1-D08F-42B2-A89A-5369D012B22B}"/>
    <pc:docChg chg="modSld">
      <pc:chgData name="Adriana McVicker" userId="9297ee9c-3fb1-4a42-9a84-76fbb6a4bdf4" providerId="ADAL" clId="{45D47FA1-D08F-42B2-A89A-5369D012B22B}" dt="2019-01-25T19:32:00.816" v="2"/>
      <pc:docMkLst>
        <pc:docMk/>
      </pc:docMkLst>
      <pc:sldChg chg="modTransition">
        <pc:chgData name="Adriana McVicker" userId="9297ee9c-3fb1-4a42-9a84-76fbb6a4bdf4" providerId="ADAL" clId="{45D47FA1-D08F-42B2-A89A-5369D012B22B}" dt="2019-01-25T19:31:50.923" v="1"/>
        <pc:sldMkLst>
          <pc:docMk/>
          <pc:sldMk cId="596426573" sldId="1372"/>
        </pc:sldMkLst>
      </pc:sldChg>
      <pc:sldChg chg="modTransition">
        <pc:chgData name="Adriana McVicker" userId="9297ee9c-3fb1-4a42-9a84-76fbb6a4bdf4" providerId="ADAL" clId="{45D47FA1-D08F-42B2-A89A-5369D012B22B}" dt="2019-01-25T19:31:48.412" v="0"/>
        <pc:sldMkLst>
          <pc:docMk/>
          <pc:sldMk cId="596426573" sldId="1373"/>
        </pc:sldMkLst>
      </pc:sldChg>
      <pc:sldChg chg="modTransition">
        <pc:chgData name="Adriana McVicker" userId="9297ee9c-3fb1-4a42-9a84-76fbb6a4bdf4" providerId="ADAL" clId="{45D47FA1-D08F-42B2-A89A-5369D012B22B}" dt="2019-01-25T19:32:00.816" v="2"/>
        <pc:sldMkLst>
          <pc:docMk/>
          <pc:sldMk cId="2399065633" sldId="13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3884355" y="9448057"/>
            <a:ext cx="2972107" cy="497533"/>
          </a:xfrm>
          <a:prstGeom prst="rect">
            <a:avLst/>
          </a:prstGeom>
        </p:spPr>
        <p:txBody>
          <a:bodyPr vert="horz" lIns="90836" tIns="45418" rIns="90836" bIns="45418"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2107" cy="497533"/>
          </a:xfrm>
          <a:prstGeom prst="rect">
            <a:avLst/>
          </a:prstGeom>
        </p:spPr>
        <p:txBody>
          <a:bodyPr vert="horz" lIns="90836" tIns="45418" rIns="90836" bIns="45418" rtlCol="0"/>
          <a:lstStyle>
            <a:lvl1pPr algn="l">
              <a:defRPr sz="1200"/>
            </a:lvl1pPr>
          </a:lstStyle>
          <a:p>
            <a:endParaRPr lang="en-CA" dirty="0"/>
          </a:p>
        </p:txBody>
      </p:sp>
      <p:sp>
        <p:nvSpPr>
          <p:cNvPr id="3" name="Date Placeholder 2"/>
          <p:cNvSpPr>
            <a:spLocks noGrp="1"/>
          </p:cNvSpPr>
          <p:nvPr>
            <p:ph type="dt" idx="1"/>
          </p:nvPr>
        </p:nvSpPr>
        <p:spPr>
          <a:xfrm>
            <a:off x="3884355" y="1"/>
            <a:ext cx="2972107" cy="497533"/>
          </a:xfrm>
          <a:prstGeom prst="rect">
            <a:avLst/>
          </a:prstGeom>
        </p:spPr>
        <p:txBody>
          <a:bodyPr vert="horz" lIns="90836" tIns="45418" rIns="90836" bIns="45418" rtlCol="0"/>
          <a:lstStyle>
            <a:lvl1pPr algn="r">
              <a:defRPr sz="1200"/>
            </a:lvl1pPr>
          </a:lstStyle>
          <a:p>
            <a:fld id="{40A50079-E354-4B3F-AB85-008746CF03CE}" type="datetimeFigureOut">
              <a:rPr lang="en-CA" smtClean="0"/>
              <a:pPr/>
              <a:t>2021-02-17</a:t>
            </a:fld>
            <a:endParaRPr lang="en-CA" dirty="0"/>
          </a:p>
        </p:txBody>
      </p:sp>
      <p:sp>
        <p:nvSpPr>
          <p:cNvPr id="4" name="Slide Image Placeholder 3"/>
          <p:cNvSpPr>
            <a:spLocks noGrp="1" noRot="1" noChangeAspect="1"/>
          </p:cNvSpPr>
          <p:nvPr>
            <p:ph type="sldImg" idx="2"/>
          </p:nvPr>
        </p:nvSpPr>
        <p:spPr>
          <a:xfrm>
            <a:off x="112713" y="744538"/>
            <a:ext cx="6632575" cy="3732212"/>
          </a:xfrm>
          <a:prstGeom prst="rect">
            <a:avLst/>
          </a:prstGeom>
          <a:noFill/>
          <a:ln w="12700">
            <a:solidFill>
              <a:prstClr val="black"/>
            </a:solidFill>
          </a:ln>
        </p:spPr>
        <p:txBody>
          <a:bodyPr vert="horz" lIns="90836" tIns="45418" rIns="90836" bIns="45418" rtlCol="0" anchor="ctr"/>
          <a:lstStyle/>
          <a:p>
            <a:endParaRPr lang="en-CA" dirty="0"/>
          </a:p>
        </p:txBody>
      </p:sp>
      <p:sp>
        <p:nvSpPr>
          <p:cNvPr id="5" name="Notes Placeholder 4"/>
          <p:cNvSpPr>
            <a:spLocks noGrp="1"/>
          </p:cNvSpPr>
          <p:nvPr>
            <p:ph type="body" sz="quarter" idx="3"/>
          </p:nvPr>
        </p:nvSpPr>
        <p:spPr>
          <a:xfrm>
            <a:off x="686108" y="4725715"/>
            <a:ext cx="5485785" cy="4476105"/>
          </a:xfrm>
          <a:prstGeom prst="rect">
            <a:avLst/>
          </a:prstGeom>
        </p:spPr>
        <p:txBody>
          <a:bodyPr vert="horz" lIns="90836" tIns="45418" rIns="90836" bIns="454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448057"/>
            <a:ext cx="2972107" cy="497533"/>
          </a:xfrm>
          <a:prstGeom prst="rect">
            <a:avLst/>
          </a:prstGeom>
        </p:spPr>
        <p:txBody>
          <a:bodyPr vert="horz" lIns="90836" tIns="45418" rIns="90836" bIns="45418" rtlCol="0" anchor="b"/>
          <a:lstStyle>
            <a:lvl1pPr algn="l">
              <a:defRPr sz="1200"/>
            </a:lvl1pPr>
          </a:lstStyle>
          <a:p>
            <a:r>
              <a:rPr lang="en-CA"/>
              <a:t>Session 2- Conscious Care and Support Resource 2</a:t>
            </a:r>
            <a:endParaRPr lang="en-CA" dirty="0"/>
          </a:p>
        </p:txBody>
      </p:sp>
      <p:sp>
        <p:nvSpPr>
          <p:cNvPr id="7" name="Slide Number Placeholder 6"/>
          <p:cNvSpPr>
            <a:spLocks noGrp="1"/>
          </p:cNvSpPr>
          <p:nvPr>
            <p:ph type="sldNum" sz="quarter" idx="5"/>
          </p:nvPr>
        </p:nvSpPr>
        <p:spPr>
          <a:xfrm>
            <a:off x="3884355" y="9448057"/>
            <a:ext cx="2972107" cy="497533"/>
          </a:xfrm>
          <a:prstGeom prst="rect">
            <a:avLst/>
          </a:prstGeom>
        </p:spPr>
        <p:txBody>
          <a:bodyPr vert="horz" lIns="90836" tIns="45418" rIns="90836" bIns="45418"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a:t>
            </a:fld>
            <a:endParaRPr lang="en-CA" dirty="0"/>
          </a:p>
        </p:txBody>
      </p:sp>
      <p:sp>
        <p:nvSpPr>
          <p:cNvPr id="5" name="Footer Placeholder 4">
            <a:extLst>
              <a:ext uri="{FF2B5EF4-FFF2-40B4-BE49-F238E27FC236}">
                <a16:creationId xmlns:a16="http://schemas.microsoft.com/office/drawing/2014/main" id="{C89DD363-9EEA-43C9-BE48-C856B83E26C1}"/>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687747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11</a:t>
            </a:fld>
            <a:endParaRPr lang="en-CA" dirty="0"/>
          </a:p>
        </p:txBody>
      </p:sp>
      <p:sp>
        <p:nvSpPr>
          <p:cNvPr id="5" name="Footer Placeholder 4">
            <a:extLst>
              <a:ext uri="{FF2B5EF4-FFF2-40B4-BE49-F238E27FC236}">
                <a16:creationId xmlns:a16="http://schemas.microsoft.com/office/drawing/2014/main" id="{50AE02E9-9666-4E30-80DA-2B82A49682E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722606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12</a:t>
            </a:fld>
            <a:endParaRPr lang="en-CA" dirty="0"/>
          </a:p>
        </p:txBody>
      </p:sp>
      <p:sp>
        <p:nvSpPr>
          <p:cNvPr id="5" name="Footer Placeholder 4">
            <a:extLst>
              <a:ext uri="{FF2B5EF4-FFF2-40B4-BE49-F238E27FC236}">
                <a16:creationId xmlns:a16="http://schemas.microsoft.com/office/drawing/2014/main" id="{FDB428FB-EEF3-428E-A9DD-5BACF4783B4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69661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13</a:t>
            </a:fld>
            <a:endParaRPr lang="en-CA" dirty="0"/>
          </a:p>
        </p:txBody>
      </p:sp>
      <p:sp>
        <p:nvSpPr>
          <p:cNvPr id="5" name="Footer Placeholder 4">
            <a:extLst>
              <a:ext uri="{FF2B5EF4-FFF2-40B4-BE49-F238E27FC236}">
                <a16:creationId xmlns:a16="http://schemas.microsoft.com/office/drawing/2014/main" id="{432DEEA1-E955-4519-9CD0-CE12D6E71E1D}"/>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13024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14</a:t>
            </a:fld>
            <a:endParaRPr lang="en-CA" dirty="0"/>
          </a:p>
        </p:txBody>
      </p:sp>
      <p:sp>
        <p:nvSpPr>
          <p:cNvPr id="5" name="Footer Placeholder 4">
            <a:extLst>
              <a:ext uri="{FF2B5EF4-FFF2-40B4-BE49-F238E27FC236}">
                <a16:creationId xmlns:a16="http://schemas.microsoft.com/office/drawing/2014/main" id="{15217A3D-7A3B-415F-9AAF-0D86DF7DC0D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52547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15</a:t>
            </a:fld>
            <a:endParaRPr lang="en-CA" dirty="0"/>
          </a:p>
        </p:txBody>
      </p:sp>
      <p:sp>
        <p:nvSpPr>
          <p:cNvPr id="5" name="Footer Placeholder 4">
            <a:extLst>
              <a:ext uri="{FF2B5EF4-FFF2-40B4-BE49-F238E27FC236}">
                <a16:creationId xmlns:a16="http://schemas.microsoft.com/office/drawing/2014/main" id="{9606C94B-839D-4C6D-9A2D-5FBAD65F78B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79698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16</a:t>
            </a:fld>
            <a:endParaRPr lang="en-CA" dirty="0"/>
          </a:p>
        </p:txBody>
      </p:sp>
      <p:sp>
        <p:nvSpPr>
          <p:cNvPr id="5" name="Footer Placeholder 4">
            <a:extLst>
              <a:ext uri="{FF2B5EF4-FFF2-40B4-BE49-F238E27FC236}">
                <a16:creationId xmlns:a16="http://schemas.microsoft.com/office/drawing/2014/main" id="{C9DBC045-9480-4A44-A40F-327BE200F1C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855288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17</a:t>
            </a:fld>
            <a:endParaRPr lang="en-CA" dirty="0"/>
          </a:p>
        </p:txBody>
      </p:sp>
      <p:sp>
        <p:nvSpPr>
          <p:cNvPr id="5" name="Footer Placeholder 4">
            <a:extLst>
              <a:ext uri="{FF2B5EF4-FFF2-40B4-BE49-F238E27FC236}">
                <a16:creationId xmlns:a16="http://schemas.microsoft.com/office/drawing/2014/main" id="{9B97FCDE-14E0-4585-8B0D-65C7418BB5B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919613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18</a:t>
            </a:fld>
            <a:endParaRPr lang="en-CA" dirty="0"/>
          </a:p>
        </p:txBody>
      </p:sp>
      <p:sp>
        <p:nvSpPr>
          <p:cNvPr id="5" name="Footer Placeholder 4">
            <a:extLst>
              <a:ext uri="{FF2B5EF4-FFF2-40B4-BE49-F238E27FC236}">
                <a16:creationId xmlns:a16="http://schemas.microsoft.com/office/drawing/2014/main" id="{B1EE60E4-1AA0-4463-AFED-6554E8AA972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074660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19</a:t>
            </a:fld>
            <a:endParaRPr lang="en-CA" dirty="0"/>
          </a:p>
        </p:txBody>
      </p:sp>
      <p:sp>
        <p:nvSpPr>
          <p:cNvPr id="5" name="Footer Placeholder 4">
            <a:extLst>
              <a:ext uri="{FF2B5EF4-FFF2-40B4-BE49-F238E27FC236}">
                <a16:creationId xmlns:a16="http://schemas.microsoft.com/office/drawing/2014/main" id="{1917A106-1D7C-4A7A-9F33-403686DA0969}"/>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75400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20</a:t>
            </a:fld>
            <a:endParaRPr lang="en-CA" dirty="0"/>
          </a:p>
        </p:txBody>
      </p:sp>
      <p:sp>
        <p:nvSpPr>
          <p:cNvPr id="5" name="Footer Placeholder 4">
            <a:extLst>
              <a:ext uri="{FF2B5EF4-FFF2-40B4-BE49-F238E27FC236}">
                <a16:creationId xmlns:a16="http://schemas.microsoft.com/office/drawing/2014/main" id="{DC00B41A-9B98-4BB7-B28E-A9EDFC35A065}"/>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293847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a:t>
            </a:fld>
            <a:endParaRPr lang="en-CA" dirty="0"/>
          </a:p>
        </p:txBody>
      </p:sp>
      <p:sp>
        <p:nvSpPr>
          <p:cNvPr id="5" name="Footer Placeholder 4">
            <a:extLst>
              <a:ext uri="{FF2B5EF4-FFF2-40B4-BE49-F238E27FC236}">
                <a16:creationId xmlns:a16="http://schemas.microsoft.com/office/drawing/2014/main" id="{9DBB03E0-B070-4911-BFBE-A27FD5BE5B0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717926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23</a:t>
            </a:fld>
            <a:endParaRPr lang="en-CA" dirty="0"/>
          </a:p>
        </p:txBody>
      </p:sp>
      <p:sp>
        <p:nvSpPr>
          <p:cNvPr id="5" name="Footer Placeholder 4">
            <a:extLst>
              <a:ext uri="{FF2B5EF4-FFF2-40B4-BE49-F238E27FC236}">
                <a16:creationId xmlns:a16="http://schemas.microsoft.com/office/drawing/2014/main" id="{DBE3C558-8056-4472-A438-1A2B570A5B3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604644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24</a:t>
            </a:fld>
            <a:endParaRPr lang="en-CA" dirty="0"/>
          </a:p>
        </p:txBody>
      </p:sp>
      <p:sp>
        <p:nvSpPr>
          <p:cNvPr id="5" name="Footer Placeholder 4">
            <a:extLst>
              <a:ext uri="{FF2B5EF4-FFF2-40B4-BE49-F238E27FC236}">
                <a16:creationId xmlns:a16="http://schemas.microsoft.com/office/drawing/2014/main" id="{B4B7C5F3-F38A-4CC2-8474-FBF96DC90BFE}"/>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88339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26</a:t>
            </a:fld>
            <a:endParaRPr lang="en-CA" dirty="0"/>
          </a:p>
        </p:txBody>
      </p:sp>
      <p:sp>
        <p:nvSpPr>
          <p:cNvPr id="5" name="Footer Placeholder 4">
            <a:extLst>
              <a:ext uri="{FF2B5EF4-FFF2-40B4-BE49-F238E27FC236}">
                <a16:creationId xmlns:a16="http://schemas.microsoft.com/office/drawing/2014/main" id="{85B7DB12-78C9-4EBF-AE5E-BE8C13957F7E}"/>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889922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27</a:t>
            </a:fld>
            <a:endParaRPr lang="en-CA" dirty="0"/>
          </a:p>
        </p:txBody>
      </p:sp>
      <p:sp>
        <p:nvSpPr>
          <p:cNvPr id="5" name="Footer Placeholder 4">
            <a:extLst>
              <a:ext uri="{FF2B5EF4-FFF2-40B4-BE49-F238E27FC236}">
                <a16:creationId xmlns:a16="http://schemas.microsoft.com/office/drawing/2014/main" id="{43B26736-2495-4BB3-A4B9-60A5D1875C7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184081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28</a:t>
            </a:fld>
            <a:endParaRPr lang="en-CA" dirty="0"/>
          </a:p>
        </p:txBody>
      </p:sp>
      <p:sp>
        <p:nvSpPr>
          <p:cNvPr id="5" name="Footer Placeholder 4">
            <a:extLst>
              <a:ext uri="{FF2B5EF4-FFF2-40B4-BE49-F238E27FC236}">
                <a16:creationId xmlns:a16="http://schemas.microsoft.com/office/drawing/2014/main" id="{7A1494E7-4638-4E12-95E1-B6B387B6E62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912632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29</a:t>
            </a:fld>
            <a:endParaRPr lang="en-CA" dirty="0"/>
          </a:p>
        </p:txBody>
      </p:sp>
      <p:sp>
        <p:nvSpPr>
          <p:cNvPr id="5" name="Footer Placeholder 4">
            <a:extLst>
              <a:ext uri="{FF2B5EF4-FFF2-40B4-BE49-F238E27FC236}">
                <a16:creationId xmlns:a16="http://schemas.microsoft.com/office/drawing/2014/main" id="{E88880CC-C1C7-4D86-8F89-CB4A698FB6C6}"/>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386503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30</a:t>
            </a:fld>
            <a:endParaRPr lang="en-CA" dirty="0"/>
          </a:p>
        </p:txBody>
      </p:sp>
      <p:sp>
        <p:nvSpPr>
          <p:cNvPr id="5" name="Footer Placeholder 4">
            <a:extLst>
              <a:ext uri="{FF2B5EF4-FFF2-40B4-BE49-F238E27FC236}">
                <a16:creationId xmlns:a16="http://schemas.microsoft.com/office/drawing/2014/main" id="{8BDFC805-39A1-4061-9792-28FAF358B7F3}"/>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357841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31</a:t>
            </a:fld>
            <a:endParaRPr lang="en-CA" dirty="0"/>
          </a:p>
        </p:txBody>
      </p:sp>
      <p:sp>
        <p:nvSpPr>
          <p:cNvPr id="5" name="Footer Placeholder 4">
            <a:extLst>
              <a:ext uri="{FF2B5EF4-FFF2-40B4-BE49-F238E27FC236}">
                <a16:creationId xmlns:a16="http://schemas.microsoft.com/office/drawing/2014/main" id="{8D106D21-91E4-4A8A-9FBC-E2B3FC91FD9D}"/>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129017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32</a:t>
            </a:fld>
            <a:endParaRPr lang="en-CA" dirty="0"/>
          </a:p>
        </p:txBody>
      </p:sp>
      <p:sp>
        <p:nvSpPr>
          <p:cNvPr id="5" name="Footer Placeholder 4">
            <a:extLst>
              <a:ext uri="{FF2B5EF4-FFF2-40B4-BE49-F238E27FC236}">
                <a16:creationId xmlns:a16="http://schemas.microsoft.com/office/drawing/2014/main" id="{562FFDE0-2648-4292-87A6-A881EC59E82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7227946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33</a:t>
            </a:fld>
            <a:endParaRPr lang="en-CA" dirty="0"/>
          </a:p>
        </p:txBody>
      </p:sp>
      <p:sp>
        <p:nvSpPr>
          <p:cNvPr id="5" name="Footer Placeholder 4">
            <a:extLst>
              <a:ext uri="{FF2B5EF4-FFF2-40B4-BE49-F238E27FC236}">
                <a16:creationId xmlns:a16="http://schemas.microsoft.com/office/drawing/2014/main" id="{C3FB7301-8500-431F-AE19-D85EB93C3056}"/>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54416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a:t>
            </a:fld>
            <a:endParaRPr lang="en-CA" dirty="0"/>
          </a:p>
        </p:txBody>
      </p:sp>
      <p:sp>
        <p:nvSpPr>
          <p:cNvPr id="5" name="Footer Placeholder 4">
            <a:extLst>
              <a:ext uri="{FF2B5EF4-FFF2-40B4-BE49-F238E27FC236}">
                <a16:creationId xmlns:a16="http://schemas.microsoft.com/office/drawing/2014/main" id="{086CB11E-B48D-411D-9CF7-DCA7D077180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252423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34</a:t>
            </a:fld>
            <a:endParaRPr lang="en-CA" dirty="0"/>
          </a:p>
        </p:txBody>
      </p:sp>
      <p:sp>
        <p:nvSpPr>
          <p:cNvPr id="5" name="Footer Placeholder 4">
            <a:extLst>
              <a:ext uri="{FF2B5EF4-FFF2-40B4-BE49-F238E27FC236}">
                <a16:creationId xmlns:a16="http://schemas.microsoft.com/office/drawing/2014/main" id="{3D4E4AE7-2FDA-4686-84B4-479D5BBFBAD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8635342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35</a:t>
            </a:fld>
            <a:endParaRPr lang="en-CA" dirty="0"/>
          </a:p>
        </p:txBody>
      </p:sp>
      <p:sp>
        <p:nvSpPr>
          <p:cNvPr id="5" name="Footer Placeholder 4">
            <a:extLst>
              <a:ext uri="{FF2B5EF4-FFF2-40B4-BE49-F238E27FC236}">
                <a16:creationId xmlns:a16="http://schemas.microsoft.com/office/drawing/2014/main" id="{407D00DC-40D6-4EE1-A5C6-D2161A23EBB5}"/>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5938456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36</a:t>
            </a:fld>
            <a:endParaRPr lang="en-CA" dirty="0"/>
          </a:p>
        </p:txBody>
      </p:sp>
      <p:sp>
        <p:nvSpPr>
          <p:cNvPr id="5" name="Footer Placeholder 4">
            <a:extLst>
              <a:ext uri="{FF2B5EF4-FFF2-40B4-BE49-F238E27FC236}">
                <a16:creationId xmlns:a16="http://schemas.microsoft.com/office/drawing/2014/main" id="{DE3FBD0F-C730-4AD3-87D8-2A1C2F2FB6A8}"/>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2080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37</a:t>
            </a:fld>
            <a:endParaRPr lang="en-CA" dirty="0"/>
          </a:p>
        </p:txBody>
      </p:sp>
      <p:sp>
        <p:nvSpPr>
          <p:cNvPr id="5" name="Footer Placeholder 4">
            <a:extLst>
              <a:ext uri="{FF2B5EF4-FFF2-40B4-BE49-F238E27FC236}">
                <a16:creationId xmlns:a16="http://schemas.microsoft.com/office/drawing/2014/main" id="{1E18BC1C-CC6D-4B64-9C3E-2B46E586FF9F}"/>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577860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5</a:t>
            </a:fld>
            <a:endParaRPr lang="en-CA" dirty="0"/>
          </a:p>
        </p:txBody>
      </p:sp>
      <p:sp>
        <p:nvSpPr>
          <p:cNvPr id="5" name="Footer Placeholder 4">
            <a:extLst>
              <a:ext uri="{FF2B5EF4-FFF2-40B4-BE49-F238E27FC236}">
                <a16:creationId xmlns:a16="http://schemas.microsoft.com/office/drawing/2014/main" id="{3A9190E4-52CB-4E4E-A76A-90C23098275A}"/>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3647462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6</a:t>
            </a:fld>
            <a:endParaRPr lang="en-CA" dirty="0"/>
          </a:p>
        </p:txBody>
      </p:sp>
      <p:sp>
        <p:nvSpPr>
          <p:cNvPr id="5" name="Footer Placeholder 4">
            <a:extLst>
              <a:ext uri="{FF2B5EF4-FFF2-40B4-BE49-F238E27FC236}">
                <a16:creationId xmlns:a16="http://schemas.microsoft.com/office/drawing/2014/main" id="{71F89018-A343-47F9-8702-C933174B0B42}"/>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35967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7</a:t>
            </a:fld>
            <a:endParaRPr lang="en-CA" dirty="0"/>
          </a:p>
        </p:txBody>
      </p:sp>
      <p:sp>
        <p:nvSpPr>
          <p:cNvPr id="5" name="Footer Placeholder 4">
            <a:extLst>
              <a:ext uri="{FF2B5EF4-FFF2-40B4-BE49-F238E27FC236}">
                <a16:creationId xmlns:a16="http://schemas.microsoft.com/office/drawing/2014/main" id="{B0D7F7BC-DC44-4798-8EF7-C5E4A48C065B}"/>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97756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8</a:t>
            </a:fld>
            <a:endParaRPr lang="en-CA" dirty="0"/>
          </a:p>
        </p:txBody>
      </p:sp>
      <p:sp>
        <p:nvSpPr>
          <p:cNvPr id="5" name="Footer Placeholder 4">
            <a:extLst>
              <a:ext uri="{FF2B5EF4-FFF2-40B4-BE49-F238E27FC236}">
                <a16:creationId xmlns:a16="http://schemas.microsoft.com/office/drawing/2014/main" id="{E990AACE-E84F-46F6-A358-1501A850C334}"/>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609168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9</a:t>
            </a:fld>
            <a:endParaRPr lang="en-CA" dirty="0"/>
          </a:p>
        </p:txBody>
      </p:sp>
      <p:sp>
        <p:nvSpPr>
          <p:cNvPr id="5" name="Footer Placeholder 4">
            <a:extLst>
              <a:ext uri="{FF2B5EF4-FFF2-40B4-BE49-F238E27FC236}">
                <a16:creationId xmlns:a16="http://schemas.microsoft.com/office/drawing/2014/main" id="{058C9BE3-1517-4B66-845E-88476B299F5C}"/>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1142361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10</a:t>
            </a:fld>
            <a:endParaRPr lang="en-CA" dirty="0"/>
          </a:p>
        </p:txBody>
      </p:sp>
      <p:sp>
        <p:nvSpPr>
          <p:cNvPr id="5" name="Footer Placeholder 4">
            <a:extLst>
              <a:ext uri="{FF2B5EF4-FFF2-40B4-BE49-F238E27FC236}">
                <a16:creationId xmlns:a16="http://schemas.microsoft.com/office/drawing/2014/main" id="{FFA888CE-D162-46A9-BCD2-68D7C0C0E62F}"/>
              </a:ext>
            </a:extLst>
          </p:cNvPr>
          <p:cNvSpPr>
            <a:spLocks noGrp="1"/>
          </p:cNvSpPr>
          <p:nvPr>
            <p:ph type="ftr" sz="quarter" idx="4"/>
          </p:nvPr>
        </p:nvSpPr>
        <p:spPr/>
        <p:txBody>
          <a:bodyPr/>
          <a:lstStyle/>
          <a:p>
            <a:r>
              <a:rPr lang="en-CA"/>
              <a:t>Session 2- Conscious Care and Support Resource 2</a:t>
            </a:r>
            <a:endParaRPr lang="en-CA" dirty="0"/>
          </a:p>
        </p:txBody>
      </p:sp>
    </p:spTree>
    <p:extLst>
      <p:ext uri="{BB962C8B-B14F-4D97-AF65-F5344CB8AC3E}">
        <p14:creationId xmlns:p14="http://schemas.microsoft.com/office/powerpoint/2010/main" val="2645809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6021A8B5-BB58-4B2D-B1FF-FD5B9AEB956E}" type="datetime1">
              <a:rPr lang="en-CA" smtClean="0"/>
              <a:pPr/>
              <a:t>2021-02-17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185226A6-266E-48D7-BD89-B0EA4D2A9F21}" type="datetime1">
              <a:rPr lang="en-CA" smtClean="0"/>
              <a:pPr/>
              <a:t>2021-02-17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42BFC9F-AAED-4349-994B-C1E41BC6F814}" type="datetime1">
              <a:rPr lang="en-CA" smtClean="0"/>
              <a:pPr/>
              <a:t>2021-02-17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BDE64D7-F977-4868-B868-EA08EE034106}" type="datetime1">
              <a:rPr lang="en-CA" smtClean="0"/>
              <a:pPr/>
              <a:t>2021-02-17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CA1D7-9553-4265-8311-713208EA348F}" type="datetime1">
              <a:rPr lang="en-CA" smtClean="0"/>
              <a:pPr/>
              <a:t>2021-02-17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02F92EE-7805-4B79-A229-48264E88D8F0}" type="datetime1">
              <a:rPr lang="en-CA" smtClean="0"/>
              <a:pPr/>
              <a:t>2021-02-17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C49590-B00F-42C4-AA46-E20C0D305DF8}" type="datetime1">
              <a:rPr lang="en-CA" smtClean="0"/>
              <a:pPr/>
              <a:t>2021-02-17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EE4B578-0864-4702-BABF-69E3EBB14E24}" type="datetime1">
              <a:rPr lang="en-CA" smtClean="0"/>
              <a:pPr/>
              <a:t>2021-02-17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F00C5-B3D9-4FBE-808A-04E467FF61CE}" type="datetime1">
              <a:rPr lang="en-CA" smtClean="0"/>
              <a:pPr/>
              <a:t>2021-02-17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F37EE2-A4FE-4E71-8E81-2E2FEC35504C}" type="datetime1">
              <a:rPr lang="en-CA" smtClean="0"/>
              <a:pPr/>
              <a:t>2021-02-17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74D5C8-AC8A-4A8C-979E-E8EE5A7C92C6}" type="datetime1">
              <a:rPr lang="en-CA" smtClean="0"/>
              <a:pPr/>
              <a:t>2021-02-17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BD3AF-918F-4869-AFE0-5664D489E574}" type="datetime1">
              <a:rPr lang="en-CA" smtClean="0"/>
              <a:pPr/>
              <a:t>2021-02-17</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www.centreforconsciouscare.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16.gif"/></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1.gif"/></Relationships>
</file>

<file path=ppt/slides/_rels/slide3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Supporters</a:t>
            </a:r>
          </a:p>
          <a:p>
            <a:pPr algn="ctr"/>
            <a:endParaRPr lang="en-CA" sz="3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Breaking Out of PFP Prison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
        <p:nvSpPr>
          <p:cNvPr id="8" name="TextBox 7"/>
          <p:cNvSpPr txBox="1"/>
          <p:nvPr/>
        </p:nvSpPr>
        <p:spPr>
          <a:xfrm>
            <a:off x="3990975" y="558165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II – Resource 2</a:t>
            </a:r>
          </a:p>
        </p:txBody>
      </p:sp>
    </p:spTree>
    <p:extLst>
      <p:ext uri="{BB962C8B-B14F-4D97-AF65-F5344CB8AC3E}">
        <p14:creationId xmlns:p14="http://schemas.microsoft.com/office/powerpoint/2010/main" val="1101748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4808" y="1431942"/>
            <a:ext cx="10804849" cy="2677656"/>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latin typeface="Freestyle Script" pitchFamily="66" charset="0"/>
              </a:rPr>
              <a:t>Write Your Signature</a:t>
            </a:r>
            <a:endParaRPr lang="en-CA" sz="8800" b="1" dirty="0">
              <a:latin typeface="Freestyle Script" pitchFamily="66" charset="0"/>
            </a:endParaRPr>
          </a:p>
          <a:p>
            <a:pPr algn="ctr"/>
            <a:endParaRPr lang="en-CA" sz="4000" b="1" dirty="0">
              <a:latin typeface="Arial Black" panose="020B0A04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10</a:t>
            </a:fld>
            <a:endParaRPr lang="en-CA" sz="2000" dirty="0"/>
          </a:p>
        </p:txBody>
      </p:sp>
    </p:spTree>
    <p:extLst>
      <p:ext uri="{BB962C8B-B14F-4D97-AF65-F5344CB8AC3E}">
        <p14:creationId xmlns:p14="http://schemas.microsoft.com/office/powerpoint/2010/main" val="596426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8762" y="1831188"/>
            <a:ext cx="8581974" cy="477392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8757" y="268208"/>
            <a:ext cx="7954485" cy="685896"/>
          </a:xfrm>
          <a:prstGeom prst="rect">
            <a:avLst/>
          </a:prstGeom>
        </p:spPr>
      </p:pic>
      <p:sp>
        <p:nvSpPr>
          <p:cNvPr id="4" name="TextBox 3"/>
          <p:cNvSpPr txBox="1"/>
          <p:nvPr/>
        </p:nvSpPr>
        <p:spPr>
          <a:xfrm>
            <a:off x="1694667" y="1082351"/>
            <a:ext cx="8994201" cy="523220"/>
          </a:xfrm>
          <a:prstGeom prst="rect">
            <a:avLst/>
          </a:prstGeom>
          <a:noFill/>
        </p:spPr>
        <p:txBody>
          <a:bodyPr wrap="square" rtlCol="0">
            <a:spAutoFit/>
          </a:bodyPr>
          <a:lstStyle/>
          <a:p>
            <a:r>
              <a:rPr lang="en-US" sz="2800" b="1" dirty="0">
                <a:latin typeface="Arial Black" panose="020B0A04020102020204" pitchFamily="34" charset="0"/>
              </a:rPr>
              <a:t>Being </a:t>
            </a:r>
            <a:r>
              <a:rPr lang="en-US" sz="2800" b="1" dirty="0" err="1">
                <a:latin typeface="Arial Black" panose="020B0A04020102020204" pitchFamily="34" charset="0"/>
              </a:rPr>
              <a:t>Ahh-llowing</a:t>
            </a:r>
            <a:r>
              <a:rPr lang="en-US" sz="2800" b="1" dirty="0">
                <a:latin typeface="Arial Black" panose="020B0A04020102020204" pitchFamily="34" charset="0"/>
              </a:rPr>
              <a:t>* of and Paying Attention:</a:t>
            </a:r>
            <a:endParaRPr lang="en-CA" sz="2800" b="1" dirty="0">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2865" y="2542790"/>
            <a:ext cx="1524213" cy="1343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528" y="2584092"/>
            <a:ext cx="1762371" cy="1409897"/>
          </a:xfrm>
          <a:prstGeom prst="rect">
            <a:avLst/>
          </a:prstGeom>
        </p:spPr>
      </p:pic>
      <p:sp>
        <p:nvSpPr>
          <p:cNvPr id="16" name="TextBox 15"/>
          <p:cNvSpPr txBox="1"/>
          <p:nvPr/>
        </p:nvSpPr>
        <p:spPr>
          <a:xfrm>
            <a:off x="1342768" y="4212814"/>
            <a:ext cx="4852086" cy="261610"/>
          </a:xfrm>
          <a:prstGeom prst="rect">
            <a:avLst/>
          </a:prstGeom>
          <a:noFill/>
        </p:spPr>
        <p:txBody>
          <a:bodyPr wrap="square" rtlCol="0">
            <a:spAutoFit/>
          </a:bodyPr>
          <a:lstStyle/>
          <a:p>
            <a:pPr algn="ctr"/>
            <a:r>
              <a:rPr lang="en-CA" sz="1100" dirty="0">
                <a:solidFill>
                  <a:schemeClr val="bg1"/>
                </a:solidFill>
                <a:latin typeface="Arial Black" panose="020B0A04020102020204" pitchFamily="34" charset="0"/>
              </a:rPr>
              <a:t>TO HOW SENSES ARE PERCEIVING WHAT IS HAPPENING</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81" y="4728117"/>
            <a:ext cx="924054" cy="219106"/>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8887" y="4752831"/>
            <a:ext cx="1428949" cy="219106"/>
          </a:xfrm>
          <a:prstGeom prst="rect">
            <a:avLst/>
          </a:prstGeom>
        </p:spPr>
      </p:pic>
      <p:sp>
        <p:nvSpPr>
          <p:cNvPr id="2" name="TextBox 1"/>
          <p:cNvSpPr txBox="1"/>
          <p:nvPr/>
        </p:nvSpPr>
        <p:spPr>
          <a:xfrm>
            <a:off x="7827581" y="4523784"/>
            <a:ext cx="3673364" cy="1661993"/>
          </a:xfrm>
          <a:prstGeom prst="rect">
            <a:avLst/>
          </a:prstGeom>
          <a:noFill/>
        </p:spPr>
        <p:txBody>
          <a:bodyPr wrap="square" rtlCol="0">
            <a:spAutoFit/>
          </a:bodyPr>
          <a:lstStyle/>
          <a:p>
            <a:r>
              <a:rPr lang="en-US" sz="1500" b="1" dirty="0"/>
              <a:t>*</a:t>
            </a:r>
            <a:r>
              <a:rPr lang="en-US" sz="1500" b="1" dirty="0" err="1"/>
              <a:t>Ahh-llowing</a:t>
            </a:r>
            <a:r>
              <a:rPr lang="en-US" sz="1500" b="1" dirty="0"/>
              <a:t> is to be subjectively/internally accepting of what B-FIT is doing moment by moment. It starts as an intended ‘let it be’ attitude of one’s inner world with a simultaneous passionate commitment to change objective/outside reality as useful.</a:t>
            </a:r>
            <a:endParaRPr lang="en-CA" sz="1500" b="1" dirty="0"/>
          </a:p>
          <a:p>
            <a:endParaRPr lang="en-CA" sz="1200" dirty="0"/>
          </a:p>
        </p:txBody>
      </p:sp>
      <p:sp>
        <p:nvSpPr>
          <p:cNvPr id="5" name="TextBox 4"/>
          <p:cNvSpPr txBox="1"/>
          <p:nvPr/>
        </p:nvSpPr>
        <p:spPr>
          <a:xfrm>
            <a:off x="6147556" y="1816847"/>
            <a:ext cx="3221421" cy="2908489"/>
          </a:xfrm>
          <a:prstGeom prst="rect">
            <a:avLst/>
          </a:prstGeom>
          <a:noFill/>
        </p:spPr>
        <p:txBody>
          <a:bodyPr wrap="square" rtlCol="0">
            <a:spAutoFit/>
          </a:bodyPr>
          <a:lstStyle/>
          <a:p>
            <a:r>
              <a:rPr lang="en-US" b="1" dirty="0"/>
              <a:t>Practical Outcomes Guaranteed</a:t>
            </a:r>
          </a:p>
          <a:p>
            <a:r>
              <a:rPr lang="en-US" sz="1500" b="1" dirty="0"/>
              <a:t>•</a:t>
            </a:r>
            <a:r>
              <a:rPr lang="en-US" sz="1500" dirty="0"/>
              <a:t> </a:t>
            </a:r>
            <a:r>
              <a:rPr lang="en-US" sz="1500" b="1" dirty="0"/>
              <a:t>fewer emotional hijacks, </a:t>
            </a:r>
          </a:p>
          <a:p>
            <a:r>
              <a:rPr lang="en-US" sz="1500" b="1" dirty="0"/>
              <a:t>   less intense and quicker recovery</a:t>
            </a:r>
          </a:p>
          <a:p>
            <a:r>
              <a:rPr lang="en-US" sz="1500" b="1" dirty="0"/>
              <a:t>• more experiences of happiness, </a:t>
            </a:r>
          </a:p>
          <a:p>
            <a:r>
              <a:rPr lang="en-US" sz="1500" b="1" dirty="0"/>
              <a:t>   more intense, last longer</a:t>
            </a:r>
          </a:p>
          <a:p>
            <a:r>
              <a:rPr lang="en-US" sz="1500" b="1" dirty="0"/>
              <a:t>• measurable growth of </a:t>
            </a:r>
          </a:p>
          <a:p>
            <a:r>
              <a:rPr lang="en-US" sz="1500" b="1" dirty="0"/>
              <a:t>   unconditional compassion</a:t>
            </a:r>
          </a:p>
          <a:p>
            <a:r>
              <a:rPr lang="en-US" sz="1500" b="1" dirty="0"/>
              <a:t>• </a:t>
            </a:r>
            <a:r>
              <a:rPr lang="en-CA" sz="1500" b="1" dirty="0"/>
              <a:t>increased intentional skills</a:t>
            </a:r>
          </a:p>
          <a:p>
            <a:r>
              <a:rPr lang="en-US" sz="1500" b="1" dirty="0"/>
              <a:t>• </a:t>
            </a:r>
            <a:r>
              <a:rPr lang="en-CA" sz="1500" b="1" dirty="0"/>
              <a:t>increased entrainment </a:t>
            </a:r>
          </a:p>
          <a:p>
            <a:r>
              <a:rPr lang="en-CA" sz="1500" b="1" dirty="0"/>
              <a:t>   skills</a:t>
            </a:r>
          </a:p>
          <a:p>
            <a:endParaRPr lang="en-CA" sz="1500" dirty="0"/>
          </a:p>
          <a:p>
            <a:endParaRPr lang="en-CA" sz="1500" dirty="0"/>
          </a:p>
        </p:txBody>
      </p:sp>
      <p:sp>
        <p:nvSpPr>
          <p:cNvPr id="6" name="TextBox 5"/>
          <p:cNvSpPr txBox="1"/>
          <p:nvPr/>
        </p:nvSpPr>
        <p:spPr>
          <a:xfrm>
            <a:off x="2764971" y="5793828"/>
            <a:ext cx="2216932" cy="461665"/>
          </a:xfrm>
          <a:prstGeom prst="rect">
            <a:avLst/>
          </a:prstGeom>
          <a:noFill/>
        </p:spPr>
        <p:txBody>
          <a:bodyPr wrap="square" rtlCol="0">
            <a:spAutoFit/>
          </a:bodyPr>
          <a:lstStyle/>
          <a:p>
            <a:r>
              <a:rPr lang="en-CA" sz="2400" dirty="0">
                <a:solidFill>
                  <a:srgbClr val="7030A0"/>
                </a:solidFill>
                <a:latin typeface="Arial Black" panose="020B0A04020102020204" pitchFamily="34" charset="0"/>
              </a:rPr>
              <a:t>THOUGHTS</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11</a:t>
            </a:fld>
            <a:endParaRPr lang="en-CA" sz="2000" dirty="0"/>
          </a:p>
        </p:txBody>
      </p:sp>
    </p:spTree>
    <p:extLst>
      <p:ext uri="{BB962C8B-B14F-4D97-AF65-F5344CB8AC3E}">
        <p14:creationId xmlns:p14="http://schemas.microsoft.com/office/powerpoint/2010/main" val="255419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96057" y="1064460"/>
            <a:ext cx="9868789" cy="1754326"/>
          </a:xfrm>
          <a:prstGeom prst="rect">
            <a:avLst/>
          </a:prstGeom>
          <a:noFill/>
          <a:ln>
            <a:noFill/>
          </a:ln>
          <a:effectLst/>
        </p:spPr>
        <p:txBody>
          <a:bodyPr wrap="square" rtlCol="0">
            <a:spAutoFit/>
          </a:bodyPr>
          <a:lstStyle/>
          <a:p>
            <a:pPr lvl="0" algn="just"/>
            <a:r>
              <a:rPr lang="en-CA" sz="3600" dirty="0">
                <a:latin typeface="Arial Narrow" panose="020B0606020202030204" pitchFamily="34" charset="0"/>
              </a:rPr>
              <a:t>The Mindfulness microscope reveals a more complete and accurate experience of one’s B-FIT senses, perceptions and misperceptions.</a:t>
            </a:r>
            <a:endParaRPr lang="en-CA" sz="3600" dirty="0">
              <a:solidFill>
                <a:srgbClr val="9A4E15"/>
              </a:solidFill>
              <a:latin typeface="Arial Narrow" panose="020B0606020202030204" pitchFamily="34" charset="0"/>
            </a:endParaRPr>
          </a:p>
        </p:txBody>
      </p:sp>
      <p:pic>
        <p:nvPicPr>
          <p:cNvPr id="5122" name="Picture 2" descr="http://www.epa.gov/owow/watershed/weather/microscop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454" y="2765501"/>
            <a:ext cx="2318531" cy="3278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23337"/>
            <a:ext cx="1500872" cy="1116155"/>
          </a:xfrm>
          <a:prstGeom prst="rect">
            <a:avLst/>
          </a:prstGeom>
        </p:spPr>
      </p:pic>
      <p:sp>
        <p:nvSpPr>
          <p:cNvPr id="9" name="TextBox 8"/>
          <p:cNvSpPr txBox="1"/>
          <p:nvPr/>
        </p:nvSpPr>
        <p:spPr>
          <a:xfrm>
            <a:off x="3509798" y="415560"/>
            <a:ext cx="4964684" cy="584775"/>
          </a:xfrm>
          <a:prstGeom prst="rect">
            <a:avLst/>
          </a:prstGeom>
          <a:solidFill>
            <a:srgbClr val="F7DAC5"/>
          </a:solidFill>
          <a:scene3d>
            <a:camera prst="orthographicFront"/>
            <a:lightRig rig="threePt" dir="t"/>
          </a:scene3d>
          <a:sp3d>
            <a:bevelT/>
          </a:sp3d>
        </p:spPr>
        <p:txBody>
          <a:bodyPr wrap="square" rtlCol="0">
            <a:spAutoFit/>
          </a:bodyPr>
          <a:lstStyle/>
          <a:p>
            <a:pPr algn="ctr"/>
            <a:r>
              <a:rPr lang="en-CA" sz="3200" dirty="0"/>
              <a:t>Looking with greater clarity</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12</a:t>
            </a:fld>
            <a:endParaRPr lang="en-CA" sz="2000" dirty="0"/>
          </a:p>
        </p:txBody>
      </p:sp>
      <p:sp>
        <p:nvSpPr>
          <p:cNvPr id="10" name="TextBox 6"/>
          <p:cNvSpPr txBox="1"/>
          <p:nvPr/>
        </p:nvSpPr>
        <p:spPr>
          <a:xfrm>
            <a:off x="2362199" y="6074565"/>
            <a:ext cx="7439025" cy="523220"/>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i="1" dirty="0">
                <a:latin typeface="Arial Narrow" panose="020B0606020202030204" pitchFamily="34" charset="0"/>
              </a:rPr>
              <a:t>Complete the B-FIT Mindful Exercise </a:t>
            </a:r>
          </a:p>
        </p:txBody>
      </p:sp>
    </p:spTree>
    <p:extLst>
      <p:ext uri="{BB962C8B-B14F-4D97-AF65-F5344CB8AC3E}">
        <p14:creationId xmlns:p14="http://schemas.microsoft.com/office/powerpoint/2010/main" val="15960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35034" y="501408"/>
            <a:ext cx="9440883" cy="707886"/>
          </a:xfrm>
          <a:prstGeom prst="rect">
            <a:avLst/>
          </a:prstGeom>
          <a:noFill/>
        </p:spPr>
        <p:txBody>
          <a:bodyPr wrap="square" rtlCol="0">
            <a:spAutoFit/>
          </a:bodyPr>
          <a:lstStyle/>
          <a:p>
            <a:pPr algn="ctr"/>
            <a:r>
              <a:rPr lang="en-CA" sz="4000" b="1" dirty="0">
                <a:solidFill>
                  <a:srgbClr val="9A4E15"/>
                </a:solidFill>
              </a:rPr>
              <a:t>Mindfulness Exercise Debrief</a:t>
            </a:r>
            <a:endParaRPr lang="en-CA" sz="4000" dirty="0">
              <a:solidFill>
                <a:srgbClr val="9A4E15"/>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240296"/>
            <a:ext cx="1500872" cy="1116155"/>
          </a:xfrm>
          <a:prstGeom prst="rect">
            <a:avLst/>
          </a:prstGeom>
        </p:spPr>
      </p:pic>
      <p:sp>
        <p:nvSpPr>
          <p:cNvPr id="5" name="TextBox 4"/>
          <p:cNvSpPr txBox="1"/>
          <p:nvPr/>
        </p:nvSpPr>
        <p:spPr>
          <a:xfrm>
            <a:off x="1104901" y="1467441"/>
            <a:ext cx="9367206" cy="4462760"/>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400" dirty="0">
                <a:latin typeface="Arial Narrow" panose="020B0606020202030204" pitchFamily="34" charset="0"/>
              </a:rPr>
              <a:t>What was your Predominant Experience of Thinking - Image or Talk?  Conclusion? You are not your thoughts or feelings.</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What happened when you just noticed a thought?</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Did you feel relatively calm?  This means Set Point movement of the Parasympathetic Nervous System and Vagus Nerve activation =  Unconditional Compassion-after 25 hours some of the PNS stays turned on.</a:t>
            </a:r>
          </a:p>
          <a:p>
            <a:pPr marL="342900" indent="-342900">
              <a:buFont typeface="Arial" panose="020B0604020202020204" pitchFamily="34" charset="0"/>
              <a:buChar char="•"/>
            </a:pPr>
            <a:endParaRPr lang="en-CA" sz="2400" dirty="0">
              <a:latin typeface="Arial Narrow" panose="020B0606020202030204" pitchFamily="34" charset="0"/>
            </a:endParaRPr>
          </a:p>
          <a:p>
            <a:pPr marL="342900" indent="-342900">
              <a:buFont typeface="Arial" panose="020B0604020202020204" pitchFamily="34" charset="0"/>
              <a:buChar char="•"/>
            </a:pPr>
            <a:r>
              <a:rPr lang="en-CA" sz="2400" dirty="0">
                <a:latin typeface="Arial Narrow" panose="020B0606020202030204" pitchFamily="34" charset="0"/>
              </a:rPr>
              <a:t>Feelings – ‘There is’ versus ‘I am’.</a:t>
            </a:r>
          </a:p>
          <a:p>
            <a:pPr marL="342900" indent="-342900">
              <a:buFont typeface="Arial" panose="020B0604020202020204" pitchFamily="34" charset="0"/>
              <a:buChar char="•"/>
            </a:pPr>
            <a:endParaRPr lang="en-CA" sz="2400" dirty="0">
              <a:latin typeface="Arial Narrow" panose="020B0606020202030204" pitchFamily="34" charset="0"/>
            </a:endParaRPr>
          </a:p>
          <a:p>
            <a:r>
              <a:rPr lang="en-CA" sz="2000" dirty="0">
                <a:latin typeface="Arial Narrow" panose="020B0606020202030204" pitchFamily="34" charset="0"/>
              </a:rPr>
              <a:t>Mindfulness exercise reference </a:t>
            </a:r>
            <a:r>
              <a:rPr lang="en-CA" sz="2000" dirty="0">
                <a:latin typeface="Arial Narrow" panose="020B0606020202030204" pitchFamily="34" charset="0"/>
                <a:hlinkClick r:id="rId4"/>
              </a:rPr>
              <a:t>www.centreforconsciouscare.ca</a:t>
            </a:r>
            <a:r>
              <a:rPr lang="en-CA" sz="2000" dirty="0">
                <a:latin typeface="Arial Narrow" panose="020B0606020202030204" pitchFamily="34" charset="0"/>
              </a:rPr>
              <a:t> Audio Resources, Disk 9, Track 1</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13</a:t>
            </a:fld>
            <a:endParaRPr lang="en-CA" sz="2000" dirty="0"/>
          </a:p>
        </p:txBody>
      </p:sp>
    </p:spTree>
    <p:extLst>
      <p:ext uri="{BB962C8B-B14F-4D97-AF65-F5344CB8AC3E}">
        <p14:creationId xmlns:p14="http://schemas.microsoft.com/office/powerpoint/2010/main" val="14648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0295"/>
            <a:ext cx="1500872" cy="1116155"/>
          </a:xfrm>
          <a:prstGeom prst="rect">
            <a:avLst/>
          </a:prstGeom>
        </p:spPr>
      </p:pic>
      <p:sp>
        <p:nvSpPr>
          <p:cNvPr id="5" name="TextBox 4"/>
          <p:cNvSpPr txBox="1"/>
          <p:nvPr/>
        </p:nvSpPr>
        <p:spPr>
          <a:xfrm>
            <a:off x="1717967" y="1671782"/>
            <a:ext cx="8746836" cy="2616101"/>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r>
              <a:rPr lang="en-CA" sz="4800" dirty="0">
                <a:solidFill>
                  <a:schemeClr val="bg1"/>
                </a:solidFill>
                <a:latin typeface="Arial" panose="020B0604020202020204" pitchFamily="34" charset="0"/>
                <a:cs typeface="Arial" panose="020B0604020202020204" pitchFamily="34" charset="0"/>
              </a:rPr>
              <a:t>“It is the mind and only the mind that determines the quality of one’s life.”</a:t>
            </a:r>
          </a:p>
          <a:p>
            <a:pPr algn="r"/>
            <a:r>
              <a:rPr lang="en-CA" sz="2000" dirty="0">
                <a:solidFill>
                  <a:schemeClr val="bg1"/>
                </a:solidFill>
                <a:latin typeface="Arial" panose="020B0604020202020204" pitchFamily="34" charset="0"/>
                <a:cs typeface="Arial" panose="020B0604020202020204" pitchFamily="34" charset="0"/>
              </a:rPr>
              <a:t>Siddhartha</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14</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sp>
        <p:nvSpPr>
          <p:cNvPr id="14" name="Rectangle 13"/>
          <p:cNvSpPr/>
          <p:nvPr/>
        </p:nvSpPr>
        <p:spPr>
          <a:xfrm>
            <a:off x="866899" y="757854"/>
            <a:ext cx="10034649" cy="830997"/>
          </a:xfrm>
          <a:prstGeom prst="rect">
            <a:avLst/>
          </a:prstGeom>
          <a:solidFill>
            <a:srgbClr val="827D0D"/>
          </a:solidFill>
          <a:scene3d>
            <a:camera prst="orthographicFront"/>
            <a:lightRig rig="threePt" dir="t"/>
          </a:scene3d>
          <a:sp3d>
            <a:bevelT/>
          </a:sp3d>
        </p:spPr>
        <p:txBody>
          <a:bodyPr wrap="square" lIns="91440" tIns="45720" rIns="91440" bIns="45720">
            <a:spAutoFit/>
          </a:bodyPr>
          <a:lstStyle/>
          <a:p>
            <a:pPr algn="ctr"/>
            <a:r>
              <a:rPr lang="en-US" sz="2400" b="1" dirty="0">
                <a:solidFill>
                  <a:schemeClr val="bg1"/>
                </a:solidFill>
              </a:rPr>
              <a:t>The following 5 Ways are How We Accomplish Radical Changes                         to Nature, Nurture and Normal’s Nasty PFP Programming  </a:t>
            </a:r>
            <a:endParaRPr lang="en-CA" sz="2400" b="1" dirty="0">
              <a:solidFill>
                <a:schemeClr val="bg1"/>
              </a:solidFill>
            </a:endParaRPr>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947676" y="2042258"/>
            <a:ext cx="10056557" cy="1569660"/>
          </a:xfrm>
          <a:prstGeom prst="rect">
            <a:avLst/>
          </a:prstGeom>
          <a:noFill/>
        </p:spPr>
        <p:txBody>
          <a:bodyPr wrap="square" rtlCol="0">
            <a:spAutoFit/>
          </a:bodyPr>
          <a:lstStyle/>
          <a:p>
            <a:r>
              <a:rPr lang="en-CA" sz="3200" b="1" dirty="0"/>
              <a:t>B-FIT Mindfulness has been specifically designed to interrupt this authoritarian regime’s power in the following 5 ways: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308523"/>
            <a:ext cx="1500873" cy="1116155"/>
          </a:xfrm>
          <a:prstGeom prst="rect">
            <a:avLst/>
          </a:prstGeom>
        </p:spPr>
      </p:pic>
      <p:sp>
        <p:nvSpPr>
          <p:cNvPr id="7" name="TextBox 6"/>
          <p:cNvSpPr txBox="1"/>
          <p:nvPr/>
        </p:nvSpPr>
        <p:spPr>
          <a:xfrm>
            <a:off x="914400" y="3787932"/>
            <a:ext cx="10487025" cy="2554545"/>
          </a:xfrm>
          <a:prstGeom prst="rect">
            <a:avLst/>
          </a:prstGeom>
          <a:noFill/>
        </p:spPr>
        <p:txBody>
          <a:bodyPr wrap="square" rtlCol="0">
            <a:spAutoFit/>
          </a:bodyPr>
          <a:lstStyle/>
          <a:p>
            <a:pPr marL="457200" indent="-457200">
              <a:buFont typeface="+mj-lt"/>
              <a:buAutoNum type="arabicPeriod"/>
            </a:pPr>
            <a:r>
              <a:rPr lang="en-CA" sz="3200" b="1" dirty="0"/>
              <a:t>A reminder of being in prison:  </a:t>
            </a:r>
          </a:p>
          <a:p>
            <a:pPr marL="457200" indent="-457200"/>
            <a:r>
              <a:rPr lang="en-CA" sz="3200" b="1" dirty="0"/>
              <a:t>	</a:t>
            </a:r>
            <a:r>
              <a:rPr lang="en-CA" sz="3200" dirty="0"/>
              <a:t>Firstly, mindfulness reminds us that our Mind has a Mind of its own and that when we are only semiconscious           (like how we drive our car), our </a:t>
            </a:r>
            <a:r>
              <a:rPr lang="en-CA" sz="3200" b="1" dirty="0"/>
              <a:t>PFP</a:t>
            </a:r>
            <a:r>
              <a:rPr lang="en-CA" sz="3200" dirty="0"/>
              <a:t> (not mindful us)           is making many poor choices.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15</a:t>
            </a:fld>
            <a:endParaRPr lang="en-CA" sz="2000" dirty="0"/>
          </a:p>
        </p:txBody>
      </p:sp>
    </p:spTree>
    <p:extLst>
      <p:ext uri="{BB962C8B-B14F-4D97-AF65-F5344CB8AC3E}">
        <p14:creationId xmlns:p14="http://schemas.microsoft.com/office/powerpoint/2010/main" val="304727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16</a:t>
            </a:fld>
            <a:endParaRPr lang="en-CA" sz="2000" dirty="0"/>
          </a:p>
        </p:txBody>
      </p:sp>
      <p:sp>
        <p:nvSpPr>
          <p:cNvPr id="8" name="TextBox 7"/>
          <p:cNvSpPr txBox="1"/>
          <p:nvPr/>
        </p:nvSpPr>
        <p:spPr>
          <a:xfrm>
            <a:off x="678501" y="702449"/>
            <a:ext cx="10141527" cy="6001643"/>
          </a:xfrm>
          <a:prstGeom prst="rect">
            <a:avLst/>
          </a:prstGeom>
          <a:noFill/>
        </p:spPr>
        <p:txBody>
          <a:bodyPr wrap="square" rtlCol="0">
            <a:spAutoFit/>
          </a:bodyPr>
          <a:lstStyle/>
          <a:p>
            <a:pPr marL="971550" lvl="1" indent="-514350">
              <a:buAutoNum type="arabicPeriod" startAt="2"/>
            </a:pPr>
            <a:r>
              <a:rPr lang="en-CA" sz="3200" b="1" dirty="0"/>
              <a:t>Awareness </a:t>
            </a:r>
            <a:r>
              <a:rPr lang="en-CA" sz="3200" b="1" u="sng" dirty="0"/>
              <a:t>right now</a:t>
            </a:r>
            <a:r>
              <a:rPr lang="en-CA" sz="3200" b="1" dirty="0"/>
              <a:t> of More Optimal Responses:          </a:t>
            </a:r>
            <a:r>
              <a:rPr lang="en-CA" sz="3200" dirty="0"/>
              <a:t>The ‘mindful me’ has a much greater likelihood of not being as semiconsciously driven to behave in accordance with PFP Programming initial thoughts’ and feelings’ directives. </a:t>
            </a:r>
          </a:p>
          <a:p>
            <a:pPr marL="514350" indent="-514350"/>
            <a:endParaRPr lang="en-CA" sz="3200" dirty="0"/>
          </a:p>
          <a:p>
            <a:r>
              <a:rPr lang="en-CA" sz="3200" dirty="0"/>
              <a:t>	The more conscious we become in the moment, we 	immediately ‘rethink’ more optimal responses than 	initially offered by PFP. </a:t>
            </a:r>
          </a:p>
          <a:p>
            <a:endParaRPr lang="en-CA" sz="3200" dirty="0"/>
          </a:p>
          <a:p>
            <a:r>
              <a:rPr lang="en-CA" sz="3200" dirty="0"/>
              <a:t> 	I call this the Catch, Calm and Clarifying process.  </a:t>
            </a:r>
          </a:p>
          <a:p>
            <a:pPr marL="514350" indent="-514350">
              <a:buAutoNum type="arabicPeriod" startAt="2"/>
            </a:pPr>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986" y="180675"/>
            <a:ext cx="9382212" cy="6472052"/>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379" y="251926"/>
            <a:ext cx="3473801" cy="6410130"/>
          </a:xfrm>
          <a:prstGeom prst="rect">
            <a:avLst/>
          </a:prstGeom>
        </p:spPr>
      </p:pic>
      <p:sp>
        <p:nvSpPr>
          <p:cNvPr id="4" name="TextBox 3"/>
          <p:cNvSpPr txBox="1"/>
          <p:nvPr/>
        </p:nvSpPr>
        <p:spPr>
          <a:xfrm>
            <a:off x="5357271" y="509250"/>
            <a:ext cx="4971097" cy="830997"/>
          </a:xfrm>
          <a:prstGeom prst="rect">
            <a:avLst/>
          </a:prstGeom>
          <a:noFill/>
        </p:spPr>
        <p:txBody>
          <a:bodyPr wrap="square" rtlCol="0">
            <a:spAutoFit/>
          </a:bodyPr>
          <a:lstStyle/>
          <a:p>
            <a:pPr algn="ctr"/>
            <a:r>
              <a:rPr lang="en-CA" sz="2400" b="1" dirty="0">
                <a:ln w="12700">
                  <a:solidFill>
                    <a:schemeClr val="tx1"/>
                  </a:solidFill>
                </a:ln>
                <a:solidFill>
                  <a:schemeClr val="bg1"/>
                </a:solidFill>
                <a:latin typeface="Arial Black" pitchFamily="34" charset="0"/>
              </a:rPr>
              <a:t>CARING &amp; COMPETENT SERVICES</a:t>
            </a:r>
          </a:p>
        </p:txBody>
      </p:sp>
      <p:sp>
        <p:nvSpPr>
          <p:cNvPr id="5" name="TextBox 4"/>
          <p:cNvSpPr txBox="1"/>
          <p:nvPr/>
        </p:nvSpPr>
        <p:spPr>
          <a:xfrm>
            <a:off x="4924425" y="1920997"/>
            <a:ext cx="4787236" cy="467436"/>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CONSCIOUSLY CONNECT</a:t>
            </a:r>
          </a:p>
        </p:txBody>
      </p:sp>
      <p:sp>
        <p:nvSpPr>
          <p:cNvPr id="6" name="TextBox 5"/>
          <p:cNvSpPr txBox="1"/>
          <p:nvPr/>
        </p:nvSpPr>
        <p:spPr>
          <a:xfrm>
            <a:off x="4399177" y="3168473"/>
            <a:ext cx="4881515" cy="467436"/>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CLARIFY AND CHOOSE</a:t>
            </a:r>
          </a:p>
        </p:txBody>
      </p:sp>
      <p:sp>
        <p:nvSpPr>
          <p:cNvPr id="7" name="TextBox 6"/>
          <p:cNvSpPr txBox="1"/>
          <p:nvPr/>
        </p:nvSpPr>
        <p:spPr>
          <a:xfrm>
            <a:off x="4329912" y="4444490"/>
            <a:ext cx="410445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r>
              <a:rPr lang="en-CA" sz="2400" dirty="0">
                <a:solidFill>
                  <a:schemeClr val="bg1"/>
                </a:solidFill>
                <a:latin typeface="Arial Black" pitchFamily="34" charset="0"/>
              </a:rPr>
              <a:t> </a:t>
            </a:r>
            <a:endParaRPr lang="en-CA" sz="2400" b="1" dirty="0">
              <a:solidFill>
                <a:schemeClr val="bg1"/>
              </a:solidFill>
              <a:latin typeface="Arial Narrow" panose="020B0606020202030204" pitchFamily="34" charset="0"/>
            </a:endParaRPr>
          </a:p>
        </p:txBody>
      </p:sp>
      <p:sp>
        <p:nvSpPr>
          <p:cNvPr id="8" name="TextBox 7"/>
          <p:cNvSpPr txBox="1"/>
          <p:nvPr/>
        </p:nvSpPr>
        <p:spPr>
          <a:xfrm>
            <a:off x="3574111" y="5893710"/>
            <a:ext cx="4541961"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r>
              <a:rPr lang="en-CA" sz="2400" b="1" dirty="0">
                <a:solidFill>
                  <a:schemeClr val="bg1"/>
                </a:solidFill>
                <a:latin typeface="Arial Narrow" panose="020B0606020202030204" pitchFamily="34" charset="0"/>
              </a:rPr>
              <a:t> </a:t>
            </a:r>
          </a:p>
        </p:txBody>
      </p:sp>
      <p:sp>
        <p:nvSpPr>
          <p:cNvPr id="9" name="Rectangle 8"/>
          <p:cNvSpPr/>
          <p:nvPr/>
        </p:nvSpPr>
        <p:spPr>
          <a:xfrm>
            <a:off x="5528121" y="375966"/>
            <a:ext cx="854020" cy="338554"/>
          </a:xfrm>
          <a:prstGeom prst="rect">
            <a:avLst/>
          </a:prstGeom>
        </p:spPr>
        <p:txBody>
          <a:bodyPr wrap="square">
            <a:spAutoFit/>
          </a:bodyPr>
          <a:lstStyle/>
          <a:p>
            <a:r>
              <a:rPr lang="en-CA" sz="1600" b="1" dirty="0"/>
              <a:t>Part 5</a:t>
            </a:r>
          </a:p>
        </p:txBody>
      </p:sp>
      <p:sp>
        <p:nvSpPr>
          <p:cNvPr id="10" name="Rectangle 9"/>
          <p:cNvSpPr/>
          <p:nvPr/>
        </p:nvSpPr>
        <p:spPr>
          <a:xfrm>
            <a:off x="5098912" y="1439656"/>
            <a:ext cx="854020" cy="338554"/>
          </a:xfrm>
          <a:prstGeom prst="rect">
            <a:avLst/>
          </a:prstGeom>
        </p:spPr>
        <p:txBody>
          <a:bodyPr wrap="square">
            <a:spAutoFit/>
          </a:bodyPr>
          <a:lstStyle/>
          <a:p>
            <a:r>
              <a:rPr lang="en-CA" sz="1600" b="1" dirty="0"/>
              <a:t>Part 4</a:t>
            </a:r>
          </a:p>
        </p:txBody>
      </p:sp>
      <p:sp>
        <p:nvSpPr>
          <p:cNvPr id="11" name="Rectangle 10"/>
          <p:cNvSpPr/>
          <p:nvPr/>
        </p:nvSpPr>
        <p:spPr>
          <a:xfrm>
            <a:off x="4595059" y="2829917"/>
            <a:ext cx="854020" cy="338554"/>
          </a:xfrm>
          <a:prstGeom prst="rect">
            <a:avLst/>
          </a:prstGeom>
        </p:spPr>
        <p:txBody>
          <a:bodyPr wrap="square">
            <a:spAutoFit/>
          </a:bodyPr>
          <a:lstStyle/>
          <a:p>
            <a:r>
              <a:rPr lang="en-CA" sz="1600" b="1" dirty="0"/>
              <a:t>Part 3</a:t>
            </a:r>
          </a:p>
        </p:txBody>
      </p:sp>
      <p:sp>
        <p:nvSpPr>
          <p:cNvPr id="12" name="Rectangle 11"/>
          <p:cNvSpPr/>
          <p:nvPr/>
        </p:nvSpPr>
        <p:spPr>
          <a:xfrm>
            <a:off x="4137859" y="4108211"/>
            <a:ext cx="854020" cy="338554"/>
          </a:xfrm>
          <a:prstGeom prst="rect">
            <a:avLst/>
          </a:prstGeom>
        </p:spPr>
        <p:txBody>
          <a:bodyPr wrap="square">
            <a:spAutoFit/>
          </a:bodyPr>
          <a:lstStyle/>
          <a:p>
            <a:r>
              <a:rPr lang="en-CA" sz="1600" b="1" dirty="0"/>
              <a:t>Part 2</a:t>
            </a:r>
          </a:p>
        </p:txBody>
      </p:sp>
      <p:sp>
        <p:nvSpPr>
          <p:cNvPr id="13" name="Rectangle 12"/>
          <p:cNvSpPr/>
          <p:nvPr/>
        </p:nvSpPr>
        <p:spPr>
          <a:xfrm>
            <a:off x="3643337" y="5554456"/>
            <a:ext cx="854020" cy="338554"/>
          </a:xfrm>
          <a:prstGeom prst="rect">
            <a:avLst/>
          </a:prstGeom>
        </p:spPr>
        <p:txBody>
          <a:bodyPr wrap="square">
            <a:spAutoFit/>
          </a:bodyPr>
          <a:lstStyle/>
          <a:p>
            <a:r>
              <a:rPr lang="en-CA" sz="1600" b="1" dirty="0"/>
              <a:t>Part 1</a:t>
            </a: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98380" y="5250930"/>
            <a:ext cx="1500873" cy="1116155"/>
          </a:xfrm>
          <a:prstGeom prst="rect">
            <a:avLst/>
          </a:prstGeom>
        </p:spPr>
      </p:pic>
      <p:sp>
        <p:nvSpPr>
          <p:cNvPr id="16" name="Slide Number Placeholder 1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17</a:t>
            </a:fld>
            <a:endParaRPr lang="en-CA" sz="2000" dirty="0">
              <a:solidFill>
                <a:prstClr val="black">
                  <a:tint val="75000"/>
                </a:prstClr>
              </a:solidFill>
            </a:endParaRPr>
          </a:p>
        </p:txBody>
      </p:sp>
    </p:spTree>
    <p:extLst>
      <p:ext uri="{BB962C8B-B14F-4D97-AF65-F5344CB8AC3E}">
        <p14:creationId xmlns:p14="http://schemas.microsoft.com/office/powerpoint/2010/main" val="197701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18</a:t>
            </a:fld>
            <a:endParaRPr lang="en-CA" sz="2000" dirty="0"/>
          </a:p>
        </p:txBody>
      </p:sp>
      <p:sp>
        <p:nvSpPr>
          <p:cNvPr id="9" name="TextBox 8"/>
          <p:cNvSpPr txBox="1"/>
          <p:nvPr/>
        </p:nvSpPr>
        <p:spPr>
          <a:xfrm>
            <a:off x="912050" y="1374519"/>
            <a:ext cx="10141527" cy="4031873"/>
          </a:xfrm>
          <a:prstGeom prst="rect">
            <a:avLst/>
          </a:prstGeom>
          <a:noFill/>
        </p:spPr>
        <p:txBody>
          <a:bodyPr wrap="square" rtlCol="0">
            <a:spAutoFit/>
          </a:bodyPr>
          <a:lstStyle/>
          <a:p>
            <a:pPr marL="514350" indent="-514350">
              <a:buAutoNum type="arabicPeriod" startAt="3"/>
            </a:pPr>
            <a:r>
              <a:rPr lang="en-CA" sz="3200" b="1" dirty="0"/>
              <a:t>Upgrade the Live-Drive:  </a:t>
            </a:r>
          </a:p>
          <a:p>
            <a:pPr marL="514350" indent="-514350"/>
            <a:r>
              <a:rPr lang="en-CA" sz="3200" b="1" dirty="0"/>
              <a:t>	</a:t>
            </a:r>
            <a:r>
              <a:rPr lang="en-CA" sz="3200" dirty="0"/>
              <a:t>As we mature to B-FIT wisdom and kindness and intrapersonal skills, the PFP live-drive seems to be upgraded to a more complete version (i.e. me version 2.0)  so even the PFP autopilot thoughts, feelings and actions are now more aligned with the more conscious ‘ideal self’ me.</a:t>
            </a:r>
          </a:p>
          <a:p>
            <a:pPr marL="514350" indent="-514350"/>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19</a:t>
            </a:fld>
            <a:endParaRPr lang="en-CA" sz="2000" dirty="0"/>
          </a:p>
        </p:txBody>
      </p:sp>
      <p:sp>
        <p:nvSpPr>
          <p:cNvPr id="9" name="TextBox 8"/>
          <p:cNvSpPr txBox="1"/>
          <p:nvPr/>
        </p:nvSpPr>
        <p:spPr>
          <a:xfrm>
            <a:off x="933326" y="1188844"/>
            <a:ext cx="10141527" cy="4031873"/>
          </a:xfrm>
          <a:prstGeom prst="rect">
            <a:avLst/>
          </a:prstGeom>
          <a:noFill/>
        </p:spPr>
        <p:txBody>
          <a:bodyPr wrap="square" rtlCol="0">
            <a:spAutoFit/>
          </a:bodyPr>
          <a:lstStyle/>
          <a:p>
            <a:pPr marL="514350" indent="-514350"/>
            <a:r>
              <a:rPr lang="en-CA" sz="3200" b="1" dirty="0"/>
              <a:t>4.  Those Thoughts and Feelings Are Not Me: </a:t>
            </a:r>
          </a:p>
          <a:p>
            <a:pPr lvl="1"/>
            <a:r>
              <a:rPr lang="en-CA" sz="3200" dirty="0"/>
              <a:t>As we are ‘just naturally’ more and more mindful, the ‘Mindful Me’ (witness, </a:t>
            </a:r>
            <a:r>
              <a:rPr lang="en-CA" sz="3200" dirty="0" err="1"/>
              <a:t>noticer</a:t>
            </a:r>
            <a:r>
              <a:rPr lang="en-CA" sz="3200" dirty="0"/>
              <a:t>, observer), less and less identifies with ‘the’ thoughts and feelings as ‘me’.</a:t>
            </a:r>
          </a:p>
          <a:p>
            <a:pPr lvl="1"/>
            <a:endParaRPr lang="en-CA" sz="3200" dirty="0"/>
          </a:p>
          <a:p>
            <a:pPr lvl="1"/>
            <a:r>
              <a:rPr lang="en-CA" sz="3200" dirty="0"/>
              <a:t>This results in consistently manifesting our highest level of Competence, Calm and Care for </a:t>
            </a:r>
            <a:r>
              <a:rPr lang="en-CA" sz="3200" b="1" dirty="0"/>
              <a:t>all </a:t>
            </a:r>
            <a:r>
              <a:rPr lang="en-CA" sz="3200" dirty="0"/>
              <a:t>others.</a:t>
            </a:r>
          </a:p>
          <a:p>
            <a:pPr marL="514350" indent="-514350"/>
            <a:endParaRPr lang="en-CA" sz="3200" dirty="0"/>
          </a:p>
        </p:txBody>
      </p:sp>
    </p:spTree>
    <p:extLst>
      <p:ext uri="{BB962C8B-B14F-4D97-AF65-F5344CB8AC3E}">
        <p14:creationId xmlns:p14="http://schemas.microsoft.com/office/powerpoint/2010/main" val="59642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03748"/>
            <a:ext cx="1500872" cy="1116155"/>
          </a:xfrm>
          <a:prstGeom prst="rect">
            <a:avLst/>
          </a:prstGeom>
        </p:spPr>
      </p:pic>
      <p:sp>
        <p:nvSpPr>
          <p:cNvPr id="2" name="TextBox 1"/>
          <p:cNvSpPr txBox="1"/>
          <p:nvPr/>
        </p:nvSpPr>
        <p:spPr>
          <a:xfrm>
            <a:off x="1" y="332657"/>
            <a:ext cx="12192000" cy="2277547"/>
          </a:xfrm>
          <a:prstGeom prst="rect">
            <a:avLst/>
          </a:prstGeom>
          <a:noFill/>
        </p:spPr>
        <p:txBody>
          <a:bodyPr wrap="square" rtlCol="0">
            <a:spAutoFit/>
          </a:bodyPr>
          <a:lstStyle/>
          <a:p>
            <a:pPr algn="ctr"/>
            <a:endParaRPr lang="en-CA" sz="800" dirty="0"/>
          </a:p>
          <a:p>
            <a:pPr algn="ctr"/>
            <a:r>
              <a:rPr lang="en-CA" sz="4000" b="1" dirty="0"/>
              <a:t>Breaking Out of PFP Prison</a:t>
            </a:r>
          </a:p>
          <a:p>
            <a:pPr algn="ctr"/>
            <a:r>
              <a:rPr lang="en-CA" sz="4000" b="1" dirty="0"/>
              <a:t>Is An Inside Job</a:t>
            </a:r>
          </a:p>
          <a:p>
            <a:pPr algn="ctr"/>
            <a:endParaRPr lang="en-CA" dirty="0"/>
          </a:p>
          <a:p>
            <a:pPr algn="ctr"/>
            <a:endParaRPr lang="en-CA" dirty="0"/>
          </a:p>
          <a:p>
            <a:pPr algn="ctr"/>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2079" y="2498943"/>
            <a:ext cx="4075176" cy="4059936"/>
          </a:xfrm>
          <a:prstGeom prst="rect">
            <a:avLst/>
          </a:prstGeom>
        </p:spPr>
      </p:pic>
      <p:sp>
        <p:nvSpPr>
          <p:cNvPr id="4" name="TextBox 3"/>
          <p:cNvSpPr txBox="1"/>
          <p:nvPr/>
        </p:nvSpPr>
        <p:spPr>
          <a:xfrm>
            <a:off x="0" y="4149511"/>
            <a:ext cx="4079776" cy="369332"/>
          </a:xfrm>
          <a:prstGeom prst="rect">
            <a:avLst/>
          </a:prstGeom>
          <a:noFill/>
        </p:spPr>
        <p:txBody>
          <a:bodyPr wrap="square" rtlCol="0">
            <a:spAutoFit/>
          </a:bodyPr>
          <a:lstStyle/>
          <a:p>
            <a:pPr algn="ctr"/>
            <a:r>
              <a:rPr lang="en-CA" b="1" dirty="0"/>
              <a:t>Consciousness/Mindfulness</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148159" y="4518843"/>
            <a:ext cx="373403" cy="536964"/>
          </a:xfrm>
          <a:prstGeom prst="rect">
            <a:avLst/>
          </a:prstGeom>
        </p:spPr>
      </p:pic>
      <p:cxnSp>
        <p:nvCxnSpPr>
          <p:cNvPr id="7" name="Straight Arrow Connector 6"/>
          <p:cNvCxnSpPr/>
          <p:nvPr/>
        </p:nvCxnSpPr>
        <p:spPr>
          <a:xfrm>
            <a:off x="3407702" y="4437113"/>
            <a:ext cx="1740457" cy="515889"/>
          </a:xfrm>
          <a:prstGeom prst="straightConnector1">
            <a:avLst/>
          </a:prstGeom>
          <a:ln w="22225" cmpd="sng">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AFE74BE6-3F01-4C25-9B60-2EB5994FEE56}" type="slidenum">
              <a:rPr lang="en-CA" sz="2000" smtClean="0"/>
              <a:pPr/>
              <a:t>2</a:t>
            </a:fld>
            <a:endParaRPr lang="en-CA" sz="2000" dirty="0"/>
          </a:p>
        </p:txBody>
      </p:sp>
    </p:spTree>
    <p:extLst>
      <p:ext uri="{BB962C8B-B14F-4D97-AF65-F5344CB8AC3E}">
        <p14:creationId xmlns:p14="http://schemas.microsoft.com/office/powerpoint/2010/main" val="2038747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20</a:t>
            </a:fld>
            <a:endParaRPr lang="en-CA" sz="2000" dirty="0"/>
          </a:p>
        </p:txBody>
      </p:sp>
      <p:sp>
        <p:nvSpPr>
          <p:cNvPr id="8" name="TextBox 7"/>
          <p:cNvSpPr txBox="1"/>
          <p:nvPr/>
        </p:nvSpPr>
        <p:spPr>
          <a:xfrm>
            <a:off x="857126" y="598294"/>
            <a:ext cx="10141527" cy="5509200"/>
          </a:xfrm>
          <a:prstGeom prst="rect">
            <a:avLst/>
          </a:prstGeom>
          <a:noFill/>
        </p:spPr>
        <p:txBody>
          <a:bodyPr wrap="square" rtlCol="0">
            <a:spAutoFit/>
          </a:bodyPr>
          <a:lstStyle/>
          <a:p>
            <a:r>
              <a:rPr lang="en-CA" sz="3200" b="1" dirty="0"/>
              <a:t>5. 	Wisdom and Authentic Kindness:  </a:t>
            </a:r>
          </a:p>
          <a:p>
            <a:r>
              <a:rPr lang="en-CA" sz="3200" dirty="0"/>
              <a:t>	With sufficient:</a:t>
            </a:r>
          </a:p>
          <a:p>
            <a:pPr marL="1428750" lvl="2" indent="-514350">
              <a:buFont typeface="Arial" panose="020B0604020202020204" pitchFamily="34" charset="0"/>
              <a:buChar char="•"/>
            </a:pPr>
            <a:r>
              <a:rPr lang="en-CA" sz="3200" dirty="0"/>
              <a:t>Time</a:t>
            </a:r>
          </a:p>
          <a:p>
            <a:pPr marL="1428750" lvl="2" indent="-514350">
              <a:buFont typeface="Arial" panose="020B0604020202020204" pitchFamily="34" charset="0"/>
              <a:buChar char="•"/>
            </a:pPr>
            <a:r>
              <a:rPr lang="en-CA" sz="3200" dirty="0"/>
              <a:t>Focus</a:t>
            </a:r>
          </a:p>
          <a:p>
            <a:pPr marL="1428750" lvl="2" indent="-514350">
              <a:buFont typeface="Arial" panose="020B0604020202020204" pitchFamily="34" charset="0"/>
              <a:buChar char="•"/>
            </a:pPr>
            <a:r>
              <a:rPr lang="en-CA" sz="3200" dirty="0"/>
              <a:t>Sensory clarity</a:t>
            </a:r>
          </a:p>
          <a:p>
            <a:pPr marL="1428750" lvl="2" indent="-514350">
              <a:buFont typeface="Arial" panose="020B0604020202020204" pitchFamily="34" charset="0"/>
              <a:buChar char="•"/>
            </a:pPr>
            <a:r>
              <a:rPr lang="en-CA" sz="3200" dirty="0" err="1"/>
              <a:t>Ahh-llowingness</a:t>
            </a:r>
            <a:endParaRPr lang="en-CA" sz="3200" dirty="0"/>
          </a:p>
          <a:p>
            <a:endParaRPr lang="en-CA" sz="3200" dirty="0"/>
          </a:p>
          <a:p>
            <a:r>
              <a:rPr lang="en-CA" sz="3200" dirty="0"/>
              <a:t>	B-FIT starts to self-organize into flowing ‘emerging’ 	wisdom and ‘</a:t>
            </a:r>
            <a:r>
              <a:rPr lang="en-CA" sz="3200" dirty="0" err="1"/>
              <a:t>usness</a:t>
            </a:r>
            <a:r>
              <a:rPr lang="en-CA" sz="3200" dirty="0"/>
              <a:t>’ authentic kindness.       </a:t>
            </a:r>
          </a:p>
          <a:p>
            <a:endParaRPr lang="en-CA" sz="3200" dirty="0"/>
          </a:p>
          <a:p>
            <a:r>
              <a:rPr lang="en-CA" sz="3200" dirty="0"/>
              <a:t>	Consider the following…</a:t>
            </a:r>
          </a:p>
        </p:txBody>
      </p:sp>
    </p:spTree>
    <p:extLst>
      <p:ext uri="{BB962C8B-B14F-4D97-AF65-F5344CB8AC3E}">
        <p14:creationId xmlns:p14="http://schemas.microsoft.com/office/powerpoint/2010/main" val="59642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21</a:t>
            </a:fld>
            <a:endParaRPr lang="en-CA" sz="2000" dirty="0"/>
          </a:p>
        </p:txBody>
      </p:sp>
      <p:sp>
        <p:nvSpPr>
          <p:cNvPr id="9" name="TextBox 8"/>
          <p:cNvSpPr txBox="1"/>
          <p:nvPr/>
        </p:nvSpPr>
        <p:spPr>
          <a:xfrm>
            <a:off x="742950" y="438150"/>
            <a:ext cx="10229850" cy="5663089"/>
          </a:xfrm>
          <a:prstGeom prst="rect">
            <a:avLst/>
          </a:prstGeom>
          <a:noFill/>
        </p:spPr>
        <p:txBody>
          <a:bodyPr wrap="square" rtlCol="0">
            <a:spAutoFit/>
          </a:bodyPr>
          <a:lstStyle/>
          <a:p>
            <a:r>
              <a:rPr lang="en-CA" sz="3600" b="1" dirty="0">
                <a:solidFill>
                  <a:srgbClr val="9A4E15"/>
                </a:solidFill>
              </a:rPr>
              <a:t>Mindful Emergence</a:t>
            </a:r>
          </a:p>
          <a:p>
            <a:endParaRPr lang="en-CA" dirty="0"/>
          </a:p>
          <a:p>
            <a:pPr marL="342900" indent="-342900">
              <a:buFont typeface="+mj-lt"/>
              <a:buAutoNum type="arabicPeriod"/>
            </a:pPr>
            <a:r>
              <a:rPr lang="en-CA" sz="2800" dirty="0"/>
              <a:t>Emergence is found in all biological (and other) systems, e.g. birds, fish, ants and drumming circles</a:t>
            </a:r>
          </a:p>
          <a:p>
            <a:pPr marL="342900" indent="-342900">
              <a:buFont typeface="+mj-lt"/>
              <a:buAutoNum type="arabicPeriod"/>
            </a:pPr>
            <a:endParaRPr lang="en-CA" sz="1400" dirty="0"/>
          </a:p>
          <a:p>
            <a:pPr marL="342900" indent="-342900">
              <a:buFont typeface="+mj-lt"/>
              <a:buAutoNum type="arabicPeriod"/>
            </a:pPr>
            <a:r>
              <a:rPr lang="en-CA" sz="2800" dirty="0"/>
              <a:t>Mindful emergence is…</a:t>
            </a:r>
          </a:p>
          <a:p>
            <a:pPr marL="361950"/>
            <a:r>
              <a:rPr lang="en-CA" sz="2800" dirty="0"/>
              <a:t>Mindfulness (and several other practices) changes normal sensory conditions into sufficient qualitative and quantitative experiences so as to transform solid form (B-FIT) into flowing energy.</a:t>
            </a:r>
          </a:p>
          <a:p>
            <a:pPr marL="361950"/>
            <a:endParaRPr lang="en-CA" sz="1400" dirty="0"/>
          </a:p>
          <a:p>
            <a:pPr marL="361950"/>
            <a:r>
              <a:rPr lang="en-CA" sz="2800" dirty="0"/>
              <a:t>This flowing energy then ‘</a:t>
            </a:r>
            <a:r>
              <a:rPr lang="en-CA" sz="2800" b="1" dirty="0"/>
              <a:t>emerges</a:t>
            </a:r>
            <a:r>
              <a:rPr lang="en-CA" sz="2800" dirty="0"/>
              <a:t>’ as</a:t>
            </a:r>
            <a:br>
              <a:rPr lang="en-CA" sz="2800" dirty="0"/>
            </a:br>
            <a:r>
              <a:rPr lang="en-CA" sz="2800" dirty="0"/>
              <a:t>radically re-ordered B-FIT wisdom and </a:t>
            </a:r>
            <a:br>
              <a:rPr lang="en-CA" sz="2800" dirty="0"/>
            </a:br>
            <a:r>
              <a:rPr lang="en-CA" sz="2800" dirty="0"/>
              <a:t>authentic compassion e.g. B-FIT exercise –                               Listening to the ringing of a </a:t>
            </a:r>
            <a:r>
              <a:rPr lang="en-CA" sz="2400" dirty="0"/>
              <a:t>bell.</a:t>
            </a:r>
          </a:p>
        </p:txBody>
      </p:sp>
      <p:graphicFrame>
        <p:nvGraphicFramePr>
          <p:cNvPr id="95234" name="Object 2"/>
          <p:cNvGraphicFramePr>
            <a:graphicFrameLocks noChangeAspect="1"/>
          </p:cNvGraphicFramePr>
          <p:nvPr/>
        </p:nvGraphicFramePr>
        <p:xfrm>
          <a:off x="7591425" y="4168775"/>
          <a:ext cx="2816224" cy="2311400"/>
        </p:xfrm>
        <a:graphic>
          <a:graphicData uri="http://schemas.openxmlformats.org/presentationml/2006/ole">
            <mc:AlternateContent xmlns:mc="http://schemas.openxmlformats.org/markup-compatibility/2006">
              <mc:Choice xmlns:v="urn:schemas-microsoft-com:vml" Requires="v">
                <p:oleObj name="CorelDRAW" r:id="rId3" imgW="5594760" imgH="3757680" progId="">
                  <p:embed/>
                </p:oleObj>
              </mc:Choice>
              <mc:Fallback>
                <p:oleObj name="CorelDRAW" r:id="rId3" imgW="5594760" imgH="3757680" progId="">
                  <p:embed/>
                  <p:pic>
                    <p:nvPicPr>
                      <p:cNvPr id="952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1425" y="4168775"/>
                        <a:ext cx="2816224" cy="231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9642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5234"/>
                                        </p:tgtEl>
                                        <p:attrNameLst>
                                          <p:attrName>style.visibility</p:attrName>
                                        </p:attrNameLst>
                                      </p:cBhvr>
                                      <p:to>
                                        <p:strVal val="visible"/>
                                      </p:to>
                                    </p:set>
                                    <p:animEffect transition="in" filter="fade">
                                      <p:cBhvr>
                                        <p:cTn id="19" dur="500"/>
                                        <p:tgtEl>
                                          <p:spTgt spid="95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22</a:t>
            </a:fld>
            <a:endParaRPr lang="en-CA" sz="2000" dirty="0"/>
          </a:p>
        </p:txBody>
      </p:sp>
      <p:sp>
        <p:nvSpPr>
          <p:cNvPr id="9" name="TextBox 8"/>
          <p:cNvSpPr txBox="1"/>
          <p:nvPr/>
        </p:nvSpPr>
        <p:spPr>
          <a:xfrm>
            <a:off x="1257300" y="390525"/>
            <a:ext cx="9401175" cy="3231654"/>
          </a:xfrm>
          <a:prstGeom prst="rect">
            <a:avLst/>
          </a:prstGeom>
          <a:noFill/>
        </p:spPr>
        <p:txBody>
          <a:bodyPr wrap="square" rtlCol="0">
            <a:spAutoFit/>
          </a:bodyPr>
          <a:lstStyle/>
          <a:p>
            <a:r>
              <a:rPr lang="en-CA" sz="3600" b="1" dirty="0">
                <a:solidFill>
                  <a:srgbClr val="9A4E15"/>
                </a:solidFill>
              </a:rPr>
              <a:t>Mindful Exercise – Emergence</a:t>
            </a:r>
          </a:p>
          <a:p>
            <a:endParaRPr lang="en-CA" sz="2800" dirty="0"/>
          </a:p>
          <a:p>
            <a:pPr marL="514350" indent="-514350"/>
            <a:r>
              <a:rPr lang="en-CA" sz="2800" dirty="0"/>
              <a:t>3.  Job #1 and Job#2</a:t>
            </a:r>
          </a:p>
          <a:p>
            <a:pPr marL="342900" indent="-342900">
              <a:buFont typeface="+mj-lt"/>
              <a:buAutoNum type="arabicPeriod" startAt="3"/>
            </a:pPr>
            <a:endParaRPr lang="en-CA" sz="2800" dirty="0"/>
          </a:p>
          <a:p>
            <a:pPr marL="342900" indent="-342900"/>
            <a:r>
              <a:rPr lang="en-CA" sz="2800" dirty="0"/>
              <a:t>4.  Support examples of flow</a:t>
            </a:r>
            <a:br>
              <a:rPr lang="en-CA" sz="2800" dirty="0"/>
            </a:br>
            <a:r>
              <a:rPr lang="en-CA" sz="2800" dirty="0"/>
              <a:t>• wisdom – self-ordering special thoughts</a:t>
            </a:r>
            <a:br>
              <a:rPr lang="en-CA" sz="2800" dirty="0"/>
            </a:br>
            <a:r>
              <a:rPr lang="en-CA" sz="2800" dirty="0"/>
              <a:t>• authentic kindness – beyond feelings</a:t>
            </a:r>
          </a:p>
        </p:txBody>
      </p:sp>
      <p:pic>
        <p:nvPicPr>
          <p:cNvPr id="10" name="Picture 9" descr="Image result for photos two birds on a wire"/>
          <p:cNvPicPr/>
          <p:nvPr/>
        </p:nvPicPr>
        <p:blipFill rotWithShape="1">
          <a:blip r:embed="rId3" cstate="print">
            <a:extLst>
              <a:ext uri="{28A0092B-C50C-407E-A947-70E740481C1C}">
                <a14:useLocalDpi xmlns:a14="http://schemas.microsoft.com/office/drawing/2010/main" val="0"/>
              </a:ext>
            </a:extLst>
          </a:blip>
          <a:srcRect l="20513" t="10470" r="34776" b="45299"/>
          <a:stretch/>
        </p:blipFill>
        <p:spPr bwMode="auto">
          <a:xfrm>
            <a:off x="4158297" y="3981449"/>
            <a:ext cx="2884805" cy="22955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642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5" name="TextBox 4"/>
          <p:cNvSpPr txBox="1"/>
          <p:nvPr/>
        </p:nvSpPr>
        <p:spPr>
          <a:xfrm>
            <a:off x="819397" y="1199409"/>
            <a:ext cx="10640291" cy="3385542"/>
          </a:xfrm>
          <a:prstGeom prst="rect">
            <a:avLst/>
          </a:prstGeom>
          <a:solidFill>
            <a:srgbClr val="9A4E15"/>
          </a:solidFill>
          <a:ln>
            <a:noFill/>
          </a:ln>
          <a:effectLst>
            <a:outerShdw blurRad="317500" dist="38100" dir="5400000" sx="103000" sy="103000" algn="t" rotWithShape="0">
              <a:prstClr val="black">
                <a:alpha val="35000"/>
              </a:prstClr>
            </a:outerShdw>
          </a:effectLst>
        </p:spPr>
        <p:txBody>
          <a:bodyPr wrap="square" rtlCol="0">
            <a:spAutoFit/>
          </a:bodyPr>
          <a:lstStyle/>
          <a:p>
            <a:pPr algn="ctr"/>
            <a:endParaRPr lang="en-CA" sz="2800" b="1" dirty="0">
              <a:solidFill>
                <a:schemeClr val="bg1"/>
              </a:solidFill>
              <a:latin typeface="Arial" panose="020B0604020202020204" pitchFamily="34" charset="0"/>
              <a:cs typeface="Arial" panose="020B0604020202020204" pitchFamily="34" charset="0"/>
            </a:endParaRPr>
          </a:p>
          <a:p>
            <a:pPr algn="ctr"/>
            <a:r>
              <a:rPr lang="en-CA" sz="2800" b="1" dirty="0">
                <a:solidFill>
                  <a:schemeClr val="bg1"/>
                </a:solidFill>
                <a:latin typeface="Arial" panose="020B0604020202020204" pitchFamily="34" charset="0"/>
                <a:cs typeface="Arial" panose="020B0604020202020204" pitchFamily="34" charset="0"/>
              </a:rPr>
              <a:t>“From a mindful centre we can respond instead of react. Unconscious reactions create problems. </a:t>
            </a:r>
          </a:p>
          <a:p>
            <a:pPr algn="ctr"/>
            <a:r>
              <a:rPr lang="en-CA" sz="2800" b="1" dirty="0">
                <a:solidFill>
                  <a:schemeClr val="bg1"/>
                </a:solidFill>
                <a:latin typeface="Arial" panose="020B0604020202020204" pitchFamily="34" charset="0"/>
                <a:cs typeface="Arial" panose="020B0604020202020204" pitchFamily="34" charset="0"/>
              </a:rPr>
              <a:t>Mindful responses bring peace. </a:t>
            </a:r>
          </a:p>
          <a:p>
            <a:pPr algn="ctr"/>
            <a:r>
              <a:rPr lang="en-CA" sz="2800" b="1" dirty="0">
                <a:solidFill>
                  <a:schemeClr val="bg1"/>
                </a:solidFill>
                <a:latin typeface="Arial" panose="020B0604020202020204" pitchFamily="34" charset="0"/>
                <a:cs typeface="Arial" panose="020B0604020202020204" pitchFamily="34" charset="0"/>
              </a:rPr>
              <a:t>Whatever happens can be met with wisdom and compassion.”</a:t>
            </a:r>
          </a:p>
          <a:p>
            <a:pPr algn="just"/>
            <a:endParaRPr lang="en-CA" sz="2800" b="1" dirty="0">
              <a:solidFill>
                <a:schemeClr val="bg1"/>
              </a:solidFill>
              <a:latin typeface="Arial" panose="020B0604020202020204" pitchFamily="34" charset="0"/>
              <a:cs typeface="Arial" panose="020B0604020202020204" pitchFamily="34" charset="0"/>
            </a:endParaRPr>
          </a:p>
          <a:p>
            <a:pPr algn="r"/>
            <a:r>
              <a:rPr lang="en-CA" b="1" i="1" dirty="0">
                <a:solidFill>
                  <a:schemeClr val="bg1"/>
                </a:solidFill>
                <a:latin typeface="Arial" panose="020B0604020202020204" pitchFamily="34" charset="0"/>
                <a:cs typeface="Arial" panose="020B0604020202020204" pitchFamily="34" charset="0"/>
              </a:rPr>
              <a:t>J</a:t>
            </a:r>
            <a:r>
              <a:rPr lang="en-CA" i="1" dirty="0">
                <a:solidFill>
                  <a:schemeClr val="bg1"/>
                </a:solidFill>
                <a:latin typeface="Arial" panose="020B0604020202020204" pitchFamily="34" charset="0"/>
                <a:cs typeface="Arial" panose="020B0604020202020204" pitchFamily="34" charset="0"/>
              </a:rPr>
              <a:t>ack Kornfield</a:t>
            </a:r>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23</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19031"/>
            <a:ext cx="1500872" cy="1116155"/>
          </a:xfrm>
          <a:prstGeom prst="rect">
            <a:avLst/>
          </a:prstGeom>
        </p:spPr>
      </p:pic>
      <p:sp>
        <p:nvSpPr>
          <p:cNvPr id="6" name="TextBox 5"/>
          <p:cNvSpPr txBox="1"/>
          <p:nvPr/>
        </p:nvSpPr>
        <p:spPr>
          <a:xfrm>
            <a:off x="1054359" y="557975"/>
            <a:ext cx="10086392" cy="707886"/>
          </a:xfrm>
          <a:prstGeom prst="rect">
            <a:avLst/>
          </a:prstGeom>
          <a:noFill/>
        </p:spPr>
        <p:txBody>
          <a:bodyPr wrap="square" rtlCol="0">
            <a:spAutoFit/>
          </a:bodyPr>
          <a:lstStyle/>
          <a:p>
            <a:pPr algn="ctr"/>
            <a:r>
              <a:rPr lang="en-CA" sz="4000" b="1" dirty="0"/>
              <a:t>WE MUST LEARN TO……</a:t>
            </a:r>
            <a:endParaRPr lang="en-CA" sz="4000" b="1" dirty="0">
              <a:latin typeface="Arial Black" panose="020B0A04020102020204" pitchFamily="34" charset="0"/>
            </a:endParaRPr>
          </a:p>
        </p:txBody>
      </p:sp>
      <p:sp>
        <p:nvSpPr>
          <p:cNvPr id="9" name="TextBox 8"/>
          <p:cNvSpPr txBox="1"/>
          <p:nvPr/>
        </p:nvSpPr>
        <p:spPr>
          <a:xfrm>
            <a:off x="1575425" y="1590694"/>
            <a:ext cx="8845187" cy="4585871"/>
          </a:xfrm>
          <a:prstGeom prst="rect">
            <a:avLst/>
          </a:prstGeom>
          <a:noFill/>
          <a:ln>
            <a:noFill/>
          </a:ln>
          <a:effectLst/>
        </p:spPr>
        <p:txBody>
          <a:bodyPr wrap="square" rtlCol="0">
            <a:spAutoFit/>
          </a:bodyPr>
          <a:lstStyle/>
          <a:p>
            <a:r>
              <a:rPr lang="en-CA" sz="2800" b="1" dirty="0">
                <a:solidFill>
                  <a:srgbClr val="9A4E15"/>
                </a:solidFill>
                <a:latin typeface="Arial Narrow" panose="020B0606020202030204" pitchFamily="34" charset="0"/>
              </a:rPr>
              <a:t>Be Self-Aware e.g. Mindful and Intentional in the Moment to: </a:t>
            </a:r>
          </a:p>
          <a:p>
            <a:endParaRPr lang="en-CA" sz="2400" dirty="0">
              <a:solidFill>
                <a:srgbClr val="9A4E15"/>
              </a:solidFill>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Know/realize</a:t>
            </a:r>
            <a:r>
              <a:rPr lang="en-CA" sz="2400" b="1" dirty="0">
                <a:latin typeface="Arial Narrow" panose="020B0606020202030204" pitchFamily="34" charset="0"/>
              </a:rPr>
              <a:t> that </a:t>
            </a:r>
            <a:r>
              <a:rPr lang="en-CA" sz="2400" dirty="0">
                <a:latin typeface="Arial Narrow" panose="020B0606020202030204" pitchFamily="34" charset="0"/>
              </a:rPr>
              <a:t>you are here now.</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Experience Thoughts and Feelings as messages – not you.</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Ahh-llow Thoughts and Feelings to come and go and not drive and distort your subjective experiences.</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Ensure emotional self regulation regardless of Thought content.</a:t>
            </a:r>
          </a:p>
          <a:p>
            <a:pPr marL="342900" indent="-342900">
              <a:buFont typeface="Arial" panose="020B0604020202020204" pitchFamily="34" charset="0"/>
              <a:buChar char="•"/>
            </a:pPr>
            <a:endParaRPr lang="en-CA" sz="2400" dirty="0">
              <a:latin typeface="Arial Narrow" panose="020B0606020202030204" pitchFamily="34" charset="0"/>
            </a:endParaRPr>
          </a:p>
          <a:p>
            <a:pPr marL="342900" lvl="0" indent="-342900">
              <a:buFont typeface="Arial" panose="020B0604020202020204" pitchFamily="34" charset="0"/>
              <a:buChar char="•"/>
            </a:pPr>
            <a:r>
              <a:rPr lang="en-CA" sz="2400" dirty="0">
                <a:latin typeface="Arial Narrow" panose="020B0606020202030204" pitchFamily="34" charset="0"/>
              </a:rPr>
              <a:t>Be unconditionally compassionate – regardless of how you are Feeling.</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24</a:t>
            </a:fld>
            <a:endParaRPr lang="en-CA" sz="2000" dirty="0"/>
          </a:p>
        </p:txBody>
      </p:sp>
    </p:spTree>
    <p:extLst>
      <p:ext uri="{BB962C8B-B14F-4D97-AF65-F5344CB8AC3E}">
        <p14:creationId xmlns:p14="http://schemas.microsoft.com/office/powerpoint/2010/main" val="119258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74259" y="3865311"/>
            <a:ext cx="6923808" cy="1631216"/>
          </a:xfrm>
          <a:prstGeom prst="rect">
            <a:avLst/>
          </a:prstGeom>
          <a:noFill/>
        </p:spPr>
        <p:txBody>
          <a:bodyPr wrap="square" rtlCol="0">
            <a:spAutoFit/>
          </a:bodyPr>
          <a:lstStyle/>
          <a:p>
            <a:r>
              <a:rPr lang="en-CA" sz="10000" dirty="0">
                <a:solidFill>
                  <a:srgbClr val="797805"/>
                </a:solidFill>
                <a:latin typeface="Arial Black" panose="020B0A04020102020204" pitchFamily="34" charset="0"/>
              </a:rPr>
              <a:t>Practise</a:t>
            </a:r>
          </a:p>
        </p:txBody>
      </p:sp>
      <p:sp>
        <p:nvSpPr>
          <p:cNvPr id="9" name="TextBox 8"/>
          <p:cNvSpPr txBox="1"/>
          <p:nvPr/>
        </p:nvSpPr>
        <p:spPr>
          <a:xfrm>
            <a:off x="4904510" y="1985817"/>
            <a:ext cx="5876925" cy="1323439"/>
          </a:xfrm>
          <a:prstGeom prst="rect">
            <a:avLst/>
          </a:prstGeom>
          <a:noFill/>
        </p:spPr>
        <p:txBody>
          <a:bodyPr wrap="square" rtlCol="0">
            <a:spAutoFit/>
          </a:bodyPr>
          <a:lstStyle/>
          <a:p>
            <a:r>
              <a:rPr lang="en-CA" sz="8000" dirty="0">
                <a:solidFill>
                  <a:srgbClr val="CDCC98"/>
                </a:solidFill>
                <a:latin typeface="Arial Black" panose="020B0A04020102020204" pitchFamily="34" charset="0"/>
              </a:rPr>
              <a:t>Practise</a:t>
            </a:r>
          </a:p>
        </p:txBody>
      </p:sp>
      <p:sp>
        <p:nvSpPr>
          <p:cNvPr id="5" name="TextBox 4"/>
          <p:cNvSpPr txBox="1"/>
          <p:nvPr/>
        </p:nvSpPr>
        <p:spPr>
          <a:xfrm>
            <a:off x="5648324" y="784802"/>
            <a:ext cx="5876925" cy="923330"/>
          </a:xfrm>
          <a:prstGeom prst="rect">
            <a:avLst/>
          </a:prstGeom>
          <a:noFill/>
        </p:spPr>
        <p:txBody>
          <a:bodyPr wrap="square" rtlCol="0">
            <a:spAutoFit/>
          </a:bodyPr>
          <a:lstStyle/>
          <a:p>
            <a:r>
              <a:rPr lang="en-CA" sz="5400" dirty="0">
                <a:solidFill>
                  <a:srgbClr val="D5DAC4"/>
                </a:solidFill>
                <a:latin typeface="Arial Black" panose="020B0A04020102020204" pitchFamily="34" charset="0"/>
              </a:rPr>
              <a:t>Practise</a:t>
            </a:r>
          </a:p>
        </p:txBody>
      </p:sp>
      <p:pic>
        <p:nvPicPr>
          <p:cNvPr id="73730" name="Picture 2" descr="http://thumbs.dreamstime.com/t/boy-guitar-cartoon-illustration-cute-playing-409959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3102" y="1004539"/>
            <a:ext cx="3040207" cy="30983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87132"/>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2000" smtClean="0"/>
              <a:pPr/>
              <a:t>25</a:t>
            </a:fld>
            <a:endParaRPr lang="en-CA" sz="2000" dirty="0"/>
          </a:p>
        </p:txBody>
      </p:sp>
    </p:spTree>
    <p:extLst>
      <p:ext uri="{BB962C8B-B14F-4D97-AF65-F5344CB8AC3E}">
        <p14:creationId xmlns:p14="http://schemas.microsoft.com/office/powerpoint/2010/main" val="1190096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26</a:t>
            </a:fld>
            <a:endParaRPr lang="en-CA" sz="2000" dirty="0"/>
          </a:p>
        </p:txBody>
      </p:sp>
      <p:graphicFrame>
        <p:nvGraphicFramePr>
          <p:cNvPr id="14" name="Table 13"/>
          <p:cNvGraphicFramePr>
            <a:graphicFrameLocks noGrp="1"/>
          </p:cNvGraphicFramePr>
          <p:nvPr>
            <p:extLst>
              <p:ext uri="{D42A27DB-BD31-4B8C-83A1-F6EECF244321}">
                <p14:modId xmlns:p14="http://schemas.microsoft.com/office/powerpoint/2010/main" val="558242813"/>
              </p:ext>
            </p:extLst>
          </p:nvPr>
        </p:nvGraphicFramePr>
        <p:xfrm>
          <a:off x="723899" y="219074"/>
          <a:ext cx="9534526" cy="5785482"/>
        </p:xfrm>
        <a:graphic>
          <a:graphicData uri="http://schemas.openxmlformats.org/drawingml/2006/table">
            <a:tbl>
              <a:tblPr/>
              <a:tblGrid>
                <a:gridCol w="9534526">
                  <a:extLst>
                    <a:ext uri="{9D8B030D-6E8A-4147-A177-3AD203B41FA5}">
                      <a16:colId xmlns:a16="http://schemas.microsoft.com/office/drawing/2014/main" val="20000"/>
                    </a:ext>
                  </a:extLst>
                </a:gridCol>
              </a:tblGrid>
              <a:tr h="888861">
                <a:tc>
                  <a:txBody>
                    <a:bodyPr/>
                    <a:lstStyle/>
                    <a:p>
                      <a:pPr marL="457200" algn="ctr">
                        <a:lnSpc>
                          <a:spcPct val="115000"/>
                        </a:lnSpc>
                        <a:spcAft>
                          <a:spcPts val="0"/>
                        </a:spcAft>
                      </a:pPr>
                      <a:r>
                        <a:rPr lang="en-US" sz="1600" b="1" i="1" dirty="0">
                          <a:solidFill>
                            <a:srgbClr val="FFFFFF"/>
                          </a:solidFill>
                          <a:latin typeface="Times New Roman"/>
                          <a:ea typeface="Calibri"/>
                          <a:cs typeface="Calibri"/>
                        </a:rPr>
                        <a:t>STAGES of DEVELOPMENT of MINDFUL </a:t>
                      </a:r>
                      <a:endParaRPr lang="en-CA" sz="1600" b="1" dirty="0">
                        <a:latin typeface="Times New Roman"/>
                        <a:ea typeface="Calibri"/>
                        <a:cs typeface="Times New Roman"/>
                      </a:endParaRPr>
                    </a:p>
                    <a:p>
                      <a:pPr marL="457200" algn="ctr">
                        <a:lnSpc>
                          <a:spcPct val="115000"/>
                        </a:lnSpc>
                        <a:spcAft>
                          <a:spcPts val="1000"/>
                        </a:spcAft>
                      </a:pPr>
                      <a:r>
                        <a:rPr lang="en-US" sz="1600" b="1" i="1" dirty="0">
                          <a:solidFill>
                            <a:srgbClr val="FFFFFF"/>
                          </a:solidFill>
                          <a:latin typeface="Times New Roman"/>
                          <a:ea typeface="Calibri"/>
                          <a:cs typeface="Calibri"/>
                        </a:rPr>
                        <a:t>EMOTIONAL SELF-REGULATION (MESR)</a:t>
                      </a:r>
                      <a:endParaRPr lang="en-CA" sz="1600" b="1" dirty="0">
                        <a:latin typeface="Times New Roman"/>
                        <a:ea typeface="Calibri"/>
                        <a:cs typeface="Times New Roman"/>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780188">
                <a:tc>
                  <a:txBody>
                    <a:bodyPr/>
                    <a:lstStyle/>
                    <a:p>
                      <a:pPr marL="342900" lvl="0" indent="-342900">
                        <a:lnSpc>
                          <a:spcPct val="100000"/>
                        </a:lnSpc>
                        <a:spcAft>
                          <a:spcPts val="1000"/>
                        </a:spcAft>
                        <a:buFont typeface="+mj-lt"/>
                        <a:buNone/>
                        <a:tabLst>
                          <a:tab pos="457200" algn="l"/>
                        </a:tabLst>
                      </a:pPr>
                      <a:endParaRPr lang="en-CA" sz="1600" dirty="0">
                        <a:latin typeface="Times New Roman"/>
                        <a:ea typeface="Calibri"/>
                        <a:cs typeface="Times New Roman"/>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3737"/>
                    </a:solidFill>
                  </a:tcPr>
                </a:tc>
                <a:extLst>
                  <a:ext uri="{0D108BD9-81ED-4DB2-BD59-A6C34878D82A}">
                    <a16:rowId xmlns:a16="http://schemas.microsoft.com/office/drawing/2014/main" val="10001"/>
                  </a:ext>
                </a:extLst>
              </a:tr>
              <a:tr h="780188">
                <a:tc>
                  <a:txBody>
                    <a:bodyPr/>
                    <a:lstStyle/>
                    <a:p>
                      <a:pPr marL="342900" lvl="0" indent="-342900">
                        <a:lnSpc>
                          <a:spcPct val="100000"/>
                        </a:lnSpc>
                        <a:spcAft>
                          <a:spcPts val="1000"/>
                        </a:spcAft>
                        <a:buFont typeface="+mj-lt"/>
                        <a:buNone/>
                        <a:tabLst>
                          <a:tab pos="457200" algn="l"/>
                        </a:tabLst>
                      </a:pPr>
                      <a:endParaRPr lang="en-CA" sz="1600" dirty="0">
                        <a:latin typeface="Times New Roman"/>
                        <a:ea typeface="Calibri"/>
                        <a:cs typeface="Times New Roman"/>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7D7D"/>
                    </a:solidFill>
                  </a:tcPr>
                </a:tc>
                <a:extLst>
                  <a:ext uri="{0D108BD9-81ED-4DB2-BD59-A6C34878D82A}">
                    <a16:rowId xmlns:a16="http://schemas.microsoft.com/office/drawing/2014/main" val="10002"/>
                  </a:ext>
                </a:extLst>
              </a:tr>
              <a:tr h="1047391">
                <a:tc>
                  <a:txBody>
                    <a:bodyPr/>
                    <a:lstStyle/>
                    <a:p>
                      <a:pPr marL="342900" lvl="0" indent="-342900">
                        <a:lnSpc>
                          <a:spcPct val="100000"/>
                        </a:lnSpc>
                        <a:spcAft>
                          <a:spcPts val="1000"/>
                        </a:spcAft>
                        <a:buFont typeface="+mj-lt"/>
                        <a:buNone/>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CA" sz="800" dirty="0">
                        <a:latin typeface="Times New Roman"/>
                        <a:ea typeface="Calibri"/>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1C1"/>
                    </a:solidFill>
                  </a:tcPr>
                </a:tc>
                <a:extLst>
                  <a:ext uri="{0D108BD9-81ED-4DB2-BD59-A6C34878D82A}">
                    <a16:rowId xmlns:a16="http://schemas.microsoft.com/office/drawing/2014/main" val="10003"/>
                  </a:ext>
                </a:extLst>
              </a:tr>
              <a:tr h="916513">
                <a:tc>
                  <a:txBody>
                    <a:bodyPr/>
                    <a:lstStyle/>
                    <a:p>
                      <a:pPr marL="342900" lvl="0" indent="-342900">
                        <a:lnSpc>
                          <a:spcPct val="100000"/>
                        </a:lnSpc>
                        <a:spcAft>
                          <a:spcPts val="1000"/>
                        </a:spcAft>
                        <a:buFont typeface="+mj-lt"/>
                        <a:buNone/>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CA" sz="800" dirty="0">
                        <a:latin typeface="Times New Roman"/>
                        <a:ea typeface="Calibri"/>
                        <a:cs typeface="Times New Roman"/>
                      </a:endParaRPr>
                    </a:p>
                  </a:txBody>
                  <a:tcPr marL="68580" marR="6858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E5E5"/>
                    </a:solidFill>
                  </a:tcPr>
                </a:tc>
                <a:extLst>
                  <a:ext uri="{0D108BD9-81ED-4DB2-BD59-A6C34878D82A}">
                    <a16:rowId xmlns:a16="http://schemas.microsoft.com/office/drawing/2014/main" val="10004"/>
                  </a:ext>
                </a:extLst>
              </a:tr>
              <a:tr h="1171254">
                <a:tc>
                  <a:txBody>
                    <a:bodyPr/>
                    <a:lstStyle/>
                    <a:p>
                      <a:pPr marL="342900" lvl="0" indent="-342900">
                        <a:lnSpc>
                          <a:spcPct val="100000"/>
                        </a:lnSpc>
                        <a:spcAft>
                          <a:spcPts val="1000"/>
                        </a:spcAft>
                        <a:buFont typeface="+mj-lt"/>
                        <a:buAutoNum type="arabicPeriod" startAt="5"/>
                        <a:tabLst>
                          <a:tab pos="457200" algn="l"/>
                        </a:tabLst>
                      </a:pPr>
                      <a:endParaRPr lang="en-US" sz="800" b="1" dirty="0">
                        <a:latin typeface="Times New Roman"/>
                        <a:ea typeface="Calibri"/>
                        <a:cs typeface="Calibri"/>
                      </a:endParaRPr>
                    </a:p>
                    <a:p>
                      <a:pPr marL="342900" lvl="0" indent="-342900">
                        <a:lnSpc>
                          <a:spcPct val="100000"/>
                        </a:lnSpc>
                        <a:spcAft>
                          <a:spcPts val="1000"/>
                        </a:spcAft>
                        <a:buFont typeface="+mj-lt"/>
                        <a:buNone/>
                        <a:tabLst>
                          <a:tab pos="457200" algn="l"/>
                        </a:tabLst>
                      </a:pPr>
                      <a:endParaRPr lang="en-CA" sz="800" dirty="0">
                        <a:latin typeface="Times New Roman"/>
                        <a:ea typeface="Calibri"/>
                        <a:cs typeface="Times New Roman"/>
                      </a:endParaRPr>
                    </a:p>
                  </a:txBody>
                  <a:tcPr marL="68580" marR="6858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2" name="TextBox 1"/>
          <p:cNvSpPr txBox="1"/>
          <p:nvPr/>
        </p:nvSpPr>
        <p:spPr>
          <a:xfrm>
            <a:off x="819150" y="1200150"/>
            <a:ext cx="9305925" cy="646331"/>
          </a:xfrm>
          <a:prstGeom prst="rect">
            <a:avLst/>
          </a:prstGeom>
          <a:noFill/>
        </p:spPr>
        <p:txBody>
          <a:bodyPr wrap="square" rtlCol="0">
            <a:spAutoFit/>
          </a:bodyPr>
          <a:lstStyle/>
          <a:p>
            <a:pPr marL="361950" lvl="0" indent="-361950"/>
            <a:r>
              <a:rPr lang="en-US" b="1" dirty="0">
                <a:solidFill>
                  <a:srgbClr val="000000"/>
                </a:solidFill>
                <a:latin typeface="Times New Roman"/>
                <a:ea typeface="Calibri"/>
                <a:cs typeface="Calibri"/>
              </a:rPr>
              <a:t>1.    No awareness</a:t>
            </a:r>
            <a:r>
              <a:rPr lang="en-US" dirty="0">
                <a:solidFill>
                  <a:srgbClr val="000000"/>
                </a:solidFill>
                <a:latin typeface="Times New Roman"/>
                <a:ea typeface="Calibri"/>
                <a:cs typeface="Calibri"/>
              </a:rPr>
              <a:t> at the time or after the situation of being emotionally hijacked and therefore no at the time emotional self-regulation.</a:t>
            </a:r>
            <a:endParaRPr lang="en-CA" dirty="0"/>
          </a:p>
        </p:txBody>
      </p:sp>
      <p:sp>
        <p:nvSpPr>
          <p:cNvPr id="8" name="TextBox 7"/>
          <p:cNvSpPr txBox="1"/>
          <p:nvPr/>
        </p:nvSpPr>
        <p:spPr>
          <a:xfrm>
            <a:off x="819149" y="1952625"/>
            <a:ext cx="9305925" cy="646331"/>
          </a:xfrm>
          <a:prstGeom prst="rect">
            <a:avLst/>
          </a:prstGeom>
          <a:noFill/>
        </p:spPr>
        <p:txBody>
          <a:bodyPr wrap="square" rtlCol="0">
            <a:spAutoFit/>
          </a:bodyPr>
          <a:lstStyle/>
          <a:p>
            <a:pPr marL="342900" lvl="0" indent="-342900">
              <a:lnSpc>
                <a:spcPct val="100000"/>
              </a:lnSpc>
              <a:spcAft>
                <a:spcPts val="1000"/>
              </a:spcAft>
              <a:buFont typeface="+mj-lt"/>
              <a:buNone/>
              <a:tabLst>
                <a:tab pos="457200" algn="l"/>
              </a:tabLst>
            </a:pPr>
            <a:r>
              <a:rPr lang="en-US" b="1" dirty="0">
                <a:latin typeface="Times New Roman"/>
                <a:ea typeface="Calibri"/>
                <a:cs typeface="Calibri"/>
              </a:rPr>
              <a:t>2.   Late awareness </a:t>
            </a:r>
            <a:r>
              <a:rPr lang="en-US" dirty="0">
                <a:latin typeface="Times New Roman"/>
                <a:ea typeface="Calibri"/>
                <a:cs typeface="Calibri"/>
              </a:rPr>
              <a:t>(after the situation)</a:t>
            </a:r>
            <a:r>
              <a:rPr lang="en-US" b="1" dirty="0">
                <a:latin typeface="Times New Roman"/>
                <a:ea typeface="Calibri"/>
                <a:cs typeface="Calibri"/>
              </a:rPr>
              <a:t> </a:t>
            </a:r>
            <a:r>
              <a:rPr lang="en-US" dirty="0">
                <a:latin typeface="Times New Roman"/>
                <a:ea typeface="Calibri"/>
                <a:cs typeface="Calibri"/>
              </a:rPr>
              <a:t>of having been in an emotional hijack with some understanding of what went wrong and better intentions for the next time.</a:t>
            </a:r>
            <a:endParaRPr lang="en-CA" dirty="0">
              <a:latin typeface="Times New Roman"/>
              <a:ea typeface="Calibri"/>
              <a:cs typeface="Times New Roman"/>
            </a:endParaRPr>
          </a:p>
        </p:txBody>
      </p:sp>
      <p:sp>
        <p:nvSpPr>
          <p:cNvPr id="9" name="TextBox 8"/>
          <p:cNvSpPr txBox="1"/>
          <p:nvPr/>
        </p:nvSpPr>
        <p:spPr>
          <a:xfrm>
            <a:off x="819148" y="2743200"/>
            <a:ext cx="9305925" cy="923330"/>
          </a:xfrm>
          <a:prstGeom prst="rect">
            <a:avLst/>
          </a:prstGeom>
          <a:noFill/>
        </p:spPr>
        <p:txBody>
          <a:bodyPr wrap="square" rtlCol="0">
            <a:spAutoFit/>
          </a:bodyPr>
          <a:lstStyle/>
          <a:p>
            <a:pPr marL="342900" lvl="0" indent="-342900">
              <a:lnSpc>
                <a:spcPct val="100000"/>
              </a:lnSpc>
              <a:spcAft>
                <a:spcPts val="1000"/>
              </a:spcAft>
              <a:buFont typeface="+mj-lt"/>
              <a:buAutoNum type="arabicPeriod" startAt="3"/>
              <a:tabLst>
                <a:tab pos="457200" algn="l"/>
              </a:tabLst>
            </a:pPr>
            <a:r>
              <a:rPr lang="en-US" b="1" dirty="0">
                <a:latin typeface="Times New Roman"/>
                <a:ea typeface="Calibri"/>
                <a:cs typeface="Calibri"/>
              </a:rPr>
              <a:t>At the time, there is some awareness </a:t>
            </a:r>
            <a:r>
              <a:rPr lang="en-US" dirty="0">
                <a:latin typeface="Times New Roman"/>
                <a:ea typeface="Calibri"/>
                <a:cs typeface="Calibri"/>
              </a:rPr>
              <a:t>of being emotionally hijacked but with no ability to be emotionally self-regulated. There is however, some in the moment regrets for not being emotionally self-regulated and a desire to be more </a:t>
            </a:r>
            <a:r>
              <a:rPr lang="en-US" dirty="0">
                <a:solidFill>
                  <a:srgbClr val="000000"/>
                </a:solidFill>
                <a:latin typeface="Times New Roman"/>
                <a:ea typeface="Calibri"/>
                <a:cs typeface="Calibri"/>
              </a:rPr>
              <a:t>skillful.</a:t>
            </a:r>
          </a:p>
        </p:txBody>
      </p:sp>
      <p:sp>
        <p:nvSpPr>
          <p:cNvPr id="10" name="TextBox 9"/>
          <p:cNvSpPr txBox="1"/>
          <p:nvPr/>
        </p:nvSpPr>
        <p:spPr>
          <a:xfrm>
            <a:off x="819150" y="3810000"/>
            <a:ext cx="9305925" cy="923330"/>
          </a:xfrm>
          <a:prstGeom prst="rect">
            <a:avLst/>
          </a:prstGeom>
          <a:noFill/>
        </p:spPr>
        <p:txBody>
          <a:bodyPr wrap="square" rtlCol="0">
            <a:spAutoFit/>
          </a:bodyPr>
          <a:lstStyle/>
          <a:p>
            <a:pPr marL="342900" lvl="0" indent="-342900">
              <a:lnSpc>
                <a:spcPct val="100000"/>
              </a:lnSpc>
              <a:spcAft>
                <a:spcPts val="1000"/>
              </a:spcAft>
              <a:buFont typeface="+mj-lt"/>
              <a:buAutoNum type="arabicPeriod" startAt="4"/>
              <a:tabLst>
                <a:tab pos="457200" algn="l"/>
              </a:tabLst>
            </a:pPr>
            <a:r>
              <a:rPr lang="en-US" b="1" dirty="0">
                <a:latin typeface="Times New Roman"/>
                <a:ea typeface="Calibri"/>
                <a:cs typeface="Calibri"/>
              </a:rPr>
              <a:t>At the time of the situation, there is some awareness </a:t>
            </a:r>
            <a:r>
              <a:rPr lang="en-US" dirty="0">
                <a:latin typeface="Times New Roman"/>
                <a:ea typeface="Calibri"/>
                <a:cs typeface="Calibri"/>
              </a:rPr>
              <a:t>of being emotionally hijacked (i.e. Catch) with some in the </a:t>
            </a:r>
            <a:r>
              <a:rPr lang="en-US" dirty="0">
                <a:solidFill>
                  <a:srgbClr val="000000"/>
                </a:solidFill>
                <a:latin typeface="Times New Roman"/>
                <a:ea typeface="Calibri"/>
                <a:cs typeface="Calibri"/>
              </a:rPr>
              <a:t>moment </a:t>
            </a:r>
            <a:r>
              <a:rPr lang="en-CA" dirty="0">
                <a:solidFill>
                  <a:srgbClr val="000000"/>
                </a:solidFill>
                <a:latin typeface="Times New Roman"/>
                <a:ea typeface="Calibri"/>
                <a:cs typeface="Times New Roman"/>
              </a:rPr>
              <a:t>mindful, emotional self-regulation skills and kindness</a:t>
            </a:r>
            <a:r>
              <a:rPr lang="en-CA" dirty="0">
                <a:solidFill>
                  <a:srgbClr val="000000"/>
                </a:solidFill>
                <a:latin typeface="Times New Roman"/>
                <a:ea typeface="Calibri"/>
                <a:cs typeface="Calibri"/>
              </a:rPr>
              <a:t> </a:t>
            </a:r>
            <a:r>
              <a:rPr lang="en-US" dirty="0">
                <a:solidFill>
                  <a:srgbClr val="000000"/>
                </a:solidFill>
                <a:latin typeface="Times New Roman"/>
                <a:ea typeface="Calibri"/>
                <a:cs typeface="Calibri"/>
              </a:rPr>
              <a:t>(i.e. Calm) and therefore lessening of the emotional hijack.</a:t>
            </a:r>
          </a:p>
        </p:txBody>
      </p:sp>
      <p:sp>
        <p:nvSpPr>
          <p:cNvPr id="11" name="TextBox 10"/>
          <p:cNvSpPr txBox="1"/>
          <p:nvPr/>
        </p:nvSpPr>
        <p:spPr>
          <a:xfrm>
            <a:off x="819147" y="4800600"/>
            <a:ext cx="9305925" cy="1200329"/>
          </a:xfrm>
          <a:prstGeom prst="rect">
            <a:avLst/>
          </a:prstGeom>
          <a:noFill/>
        </p:spPr>
        <p:txBody>
          <a:bodyPr wrap="square" rtlCol="0">
            <a:spAutoFit/>
          </a:bodyPr>
          <a:lstStyle/>
          <a:p>
            <a:pPr marL="342900" lvl="0" indent="-342900">
              <a:lnSpc>
                <a:spcPct val="100000"/>
              </a:lnSpc>
              <a:spcAft>
                <a:spcPts val="1000"/>
              </a:spcAft>
              <a:buFont typeface="+mj-lt"/>
              <a:buAutoNum type="arabicPeriod" startAt="5"/>
              <a:tabLst>
                <a:tab pos="457200" algn="l"/>
              </a:tabLst>
            </a:pPr>
            <a:r>
              <a:rPr lang="en-US" b="1" dirty="0">
                <a:latin typeface="Times New Roman"/>
                <a:ea typeface="Calibri"/>
                <a:cs typeface="Calibri"/>
              </a:rPr>
              <a:t>At the time of the situation, there is ongoing awareness </a:t>
            </a:r>
            <a:r>
              <a:rPr lang="en-US" dirty="0">
                <a:latin typeface="Times New Roman"/>
                <a:ea typeface="Calibri"/>
                <a:cs typeface="Calibri"/>
              </a:rPr>
              <a:t>and </a:t>
            </a:r>
            <a:r>
              <a:rPr lang="en-CA" dirty="0">
                <a:latin typeface="Times New Roman"/>
                <a:ea typeface="Calibri"/>
                <a:cs typeface="Times New Roman"/>
              </a:rPr>
              <a:t>mindful, emotional self-regulation </a:t>
            </a:r>
            <a:r>
              <a:rPr lang="en-US" dirty="0">
                <a:latin typeface="Times New Roman"/>
                <a:ea typeface="Calibri"/>
                <a:cs typeface="Calibri"/>
              </a:rPr>
              <a:t>of B-FIT, including insights, awareness and skillful communications that are </a:t>
            </a:r>
            <a:r>
              <a:rPr lang="en-US" b="1" dirty="0">
                <a:solidFill>
                  <a:schemeClr val="accent6">
                    <a:lumMod val="75000"/>
                  </a:schemeClr>
                </a:solidFill>
                <a:latin typeface="Times New Roman"/>
                <a:ea typeface="Calibri"/>
                <a:cs typeface="Calibri"/>
              </a:rPr>
              <a:t>useful, truthful, timely and kind.</a:t>
            </a:r>
            <a:r>
              <a:rPr lang="en-US" dirty="0">
                <a:latin typeface="Times New Roman"/>
                <a:ea typeface="Calibri"/>
                <a:cs typeface="Calibri"/>
              </a:rPr>
              <a:t>  Therefore there is no emotional hijack and there is catch, calm, clarify, conscious connecting and compassionate care.</a:t>
            </a:r>
          </a:p>
        </p:txBody>
      </p:sp>
    </p:spTree>
    <p:extLst>
      <p:ext uri="{BB962C8B-B14F-4D97-AF65-F5344CB8AC3E}">
        <p14:creationId xmlns:p14="http://schemas.microsoft.com/office/powerpoint/2010/main" val="244523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7409" y="292608"/>
            <a:ext cx="6380295" cy="6272784"/>
          </a:xfrm>
          <a:prstGeom prst="rect">
            <a:avLst/>
          </a:prstGeom>
        </p:spPr>
      </p:pic>
      <p:sp>
        <p:nvSpPr>
          <p:cNvPr id="5" name="TextBox 4"/>
          <p:cNvSpPr txBox="1"/>
          <p:nvPr/>
        </p:nvSpPr>
        <p:spPr>
          <a:xfrm>
            <a:off x="262592" y="292609"/>
            <a:ext cx="3240782" cy="1446550"/>
          </a:xfrm>
          <a:prstGeom prst="rect">
            <a:avLst/>
          </a:prstGeom>
          <a:noFill/>
        </p:spPr>
        <p:txBody>
          <a:bodyPr wrap="square" rtlCol="0">
            <a:spAutoFit/>
          </a:bodyPr>
          <a:lstStyle/>
          <a:p>
            <a:r>
              <a:rPr lang="en-US" sz="4400" b="1" dirty="0">
                <a:solidFill>
                  <a:srgbClr val="797805"/>
                </a:solidFill>
              </a:rPr>
              <a:t>Mindful Happiness Is:</a:t>
            </a:r>
          </a:p>
        </p:txBody>
      </p:sp>
      <p:sp>
        <p:nvSpPr>
          <p:cNvPr id="6" name="TextBox 5"/>
          <p:cNvSpPr txBox="1"/>
          <p:nvPr/>
        </p:nvSpPr>
        <p:spPr>
          <a:xfrm>
            <a:off x="5138391" y="1484785"/>
            <a:ext cx="1893835" cy="830997"/>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with daily acts of kindness, help all others to:</a:t>
            </a:r>
            <a:endParaRPr lang="en-CA" sz="1600" b="1" dirty="0">
              <a:solidFill>
                <a:schemeClr val="bg1"/>
              </a:solidFill>
              <a:latin typeface="Arial Narrow" panose="020B0606020202030204" pitchFamily="34" charset="0"/>
            </a:endParaRPr>
          </a:p>
        </p:txBody>
      </p:sp>
      <p:sp>
        <p:nvSpPr>
          <p:cNvPr id="7" name="TextBox 6"/>
          <p:cNvSpPr txBox="1"/>
          <p:nvPr/>
        </p:nvSpPr>
        <p:spPr>
          <a:xfrm>
            <a:off x="5066373" y="2419206"/>
            <a:ext cx="1728417" cy="830997"/>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 construct</a:t>
            </a:r>
          </a:p>
          <a:p>
            <a:r>
              <a:rPr lang="en-US" sz="1600" b="1" dirty="0">
                <a:solidFill>
                  <a:schemeClr val="bg1"/>
                </a:solidFill>
                <a:latin typeface="Arial Narrow" panose="020B0606020202030204" pitchFamily="34" charset="0"/>
              </a:rPr>
              <a:t>• correct</a:t>
            </a:r>
          </a:p>
          <a:p>
            <a:r>
              <a:rPr lang="en-US" sz="1600" b="1" dirty="0">
                <a:solidFill>
                  <a:schemeClr val="bg1"/>
                </a:solidFill>
                <a:latin typeface="Arial Narrow" panose="020B0606020202030204" pitchFamily="34" charset="0"/>
              </a:rPr>
              <a:t>• cultivate</a:t>
            </a:r>
            <a:endParaRPr lang="en-CA" sz="1600" b="1" dirty="0">
              <a:solidFill>
                <a:schemeClr val="bg1"/>
              </a:solidFill>
              <a:latin typeface="Arial Narrow" panose="020B0606020202030204" pitchFamily="34" charset="0"/>
            </a:endParaRPr>
          </a:p>
        </p:txBody>
      </p:sp>
      <p:sp>
        <p:nvSpPr>
          <p:cNvPr id="8" name="TextBox 7"/>
          <p:cNvSpPr txBox="1"/>
          <p:nvPr/>
        </p:nvSpPr>
        <p:spPr>
          <a:xfrm>
            <a:off x="7104243" y="1523714"/>
            <a:ext cx="2376573" cy="338554"/>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as good a life as possible</a:t>
            </a:r>
            <a:endParaRPr lang="en-CA" sz="1600" b="1" dirty="0">
              <a:solidFill>
                <a:schemeClr val="bg1"/>
              </a:solidFill>
              <a:latin typeface="Arial Narrow" panose="020B0606020202030204" pitchFamily="34" charset="0"/>
            </a:endParaRPr>
          </a:p>
        </p:txBody>
      </p:sp>
      <p:sp>
        <p:nvSpPr>
          <p:cNvPr id="9" name="TextBox 8"/>
          <p:cNvSpPr txBox="1"/>
          <p:nvPr/>
        </p:nvSpPr>
        <p:spPr>
          <a:xfrm>
            <a:off x="7542812" y="1859340"/>
            <a:ext cx="2520608" cy="1569660"/>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 nutrition &amp; fitness</a:t>
            </a:r>
          </a:p>
          <a:p>
            <a:r>
              <a:rPr lang="en-US" sz="1600" b="1" dirty="0">
                <a:solidFill>
                  <a:schemeClr val="bg1"/>
                </a:solidFill>
                <a:latin typeface="Arial Narrow" panose="020B0606020202030204" pitchFamily="34" charset="0"/>
              </a:rPr>
              <a:t>• responsible lifestyle</a:t>
            </a:r>
          </a:p>
          <a:p>
            <a:r>
              <a:rPr lang="en-US" sz="1600" b="1" dirty="0">
                <a:solidFill>
                  <a:schemeClr val="bg1"/>
                </a:solidFill>
                <a:latin typeface="Arial Narrow" panose="020B0606020202030204" pitchFamily="34" charset="0"/>
              </a:rPr>
              <a:t>• fulfilling relationships</a:t>
            </a:r>
          </a:p>
          <a:p>
            <a:r>
              <a:rPr lang="en-US" sz="1600" b="1" dirty="0">
                <a:solidFill>
                  <a:schemeClr val="bg1"/>
                </a:solidFill>
                <a:latin typeface="Arial Narrow" panose="020B0606020202030204" pitchFamily="34" charset="0"/>
              </a:rPr>
              <a:t>• meaningful work</a:t>
            </a:r>
          </a:p>
          <a:p>
            <a:r>
              <a:rPr lang="en-US" sz="1600" b="1" dirty="0">
                <a:solidFill>
                  <a:schemeClr val="bg1"/>
                </a:solidFill>
                <a:latin typeface="Arial Narrow" panose="020B0606020202030204" pitchFamily="34" charset="0"/>
              </a:rPr>
              <a:t>• voluntary simplicity</a:t>
            </a:r>
          </a:p>
          <a:p>
            <a:r>
              <a:rPr lang="en-US" sz="1600" b="1" dirty="0">
                <a:solidFill>
                  <a:schemeClr val="bg1"/>
                </a:solidFill>
                <a:latin typeface="Arial Narrow" panose="020B0606020202030204" pitchFamily="34" charset="0"/>
              </a:rPr>
              <a:t>• service to others</a:t>
            </a:r>
            <a:endParaRPr lang="en-CA" sz="1600" b="1" dirty="0">
              <a:solidFill>
                <a:schemeClr val="bg1"/>
              </a:solidFill>
              <a:latin typeface="Arial Narrow" panose="020B0606020202030204" pitchFamily="34" charset="0"/>
            </a:endParaRPr>
          </a:p>
        </p:txBody>
      </p:sp>
      <p:sp>
        <p:nvSpPr>
          <p:cNvPr id="10" name="TextBox 9"/>
          <p:cNvSpPr txBox="1"/>
          <p:nvPr/>
        </p:nvSpPr>
        <p:spPr>
          <a:xfrm>
            <a:off x="7185334" y="1844824"/>
            <a:ext cx="495047" cy="338554"/>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e.g.</a:t>
            </a:r>
            <a:endParaRPr lang="en-CA" sz="1600" b="1" dirty="0">
              <a:solidFill>
                <a:schemeClr val="bg1"/>
              </a:solidFill>
              <a:latin typeface="Arial Narrow" panose="020B0606020202030204" pitchFamily="34" charset="0"/>
            </a:endParaRPr>
          </a:p>
        </p:txBody>
      </p:sp>
      <p:sp>
        <p:nvSpPr>
          <p:cNvPr id="11" name="TextBox 10"/>
          <p:cNvSpPr txBox="1"/>
          <p:nvPr/>
        </p:nvSpPr>
        <p:spPr>
          <a:xfrm>
            <a:off x="7185333" y="3996354"/>
            <a:ext cx="2842370" cy="584775"/>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PFP Brain’s ‘driven’ thoughts, feelings and behaviours</a:t>
            </a:r>
            <a:endParaRPr lang="en-CA" sz="1600" b="1" dirty="0">
              <a:solidFill>
                <a:schemeClr val="bg1"/>
              </a:solidFill>
              <a:latin typeface="Arial Narrow" panose="020B0606020202030204" pitchFamily="34" charset="0"/>
            </a:endParaRPr>
          </a:p>
        </p:txBody>
      </p:sp>
      <p:sp>
        <p:nvSpPr>
          <p:cNvPr id="12" name="TextBox 11"/>
          <p:cNvSpPr txBox="1"/>
          <p:nvPr/>
        </p:nvSpPr>
        <p:spPr>
          <a:xfrm>
            <a:off x="7286602" y="4542220"/>
            <a:ext cx="2842370" cy="830997"/>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 primitive predispositions</a:t>
            </a:r>
          </a:p>
          <a:p>
            <a:r>
              <a:rPr lang="en-US" sz="1600" b="1" dirty="0">
                <a:solidFill>
                  <a:schemeClr val="bg1"/>
                </a:solidFill>
                <a:latin typeface="Arial Narrow" panose="020B0606020202030204" pitchFamily="34" charset="0"/>
              </a:rPr>
              <a:t>• filters</a:t>
            </a:r>
          </a:p>
          <a:p>
            <a:r>
              <a:rPr lang="en-US" sz="1600" b="1" dirty="0">
                <a:solidFill>
                  <a:schemeClr val="bg1"/>
                </a:solidFill>
                <a:latin typeface="Arial Narrow" panose="020B0606020202030204" pitchFamily="34" charset="0"/>
              </a:rPr>
              <a:t>• primed prompts</a:t>
            </a:r>
            <a:endParaRPr lang="en-CA" sz="1600" b="1" dirty="0">
              <a:solidFill>
                <a:schemeClr val="bg1"/>
              </a:solidFill>
              <a:latin typeface="Arial Narrow" panose="020B0606020202030204" pitchFamily="34" charset="0"/>
            </a:endParaRPr>
          </a:p>
        </p:txBody>
      </p:sp>
      <p:sp>
        <p:nvSpPr>
          <p:cNvPr id="13" name="TextBox 12"/>
          <p:cNvSpPr txBox="1"/>
          <p:nvPr/>
        </p:nvSpPr>
        <p:spPr>
          <a:xfrm>
            <a:off x="7041300" y="4509120"/>
            <a:ext cx="495047" cy="338554"/>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i.e.</a:t>
            </a:r>
            <a:endParaRPr lang="en-CA" sz="1600" b="1" dirty="0">
              <a:solidFill>
                <a:schemeClr val="bg1"/>
              </a:solidFill>
              <a:latin typeface="Arial Narrow" panose="020B0606020202030204" pitchFamily="34" charset="0"/>
            </a:endParaRPr>
          </a:p>
        </p:txBody>
      </p:sp>
      <p:sp>
        <p:nvSpPr>
          <p:cNvPr id="14" name="TextBox 13"/>
          <p:cNvSpPr txBox="1"/>
          <p:nvPr/>
        </p:nvSpPr>
        <p:spPr>
          <a:xfrm>
            <a:off x="4693977" y="4630778"/>
            <a:ext cx="2592625" cy="1246495"/>
          </a:xfrm>
          <a:prstGeom prst="rect">
            <a:avLst/>
          </a:prstGeom>
          <a:noFill/>
        </p:spPr>
        <p:txBody>
          <a:bodyPr wrap="square" rtlCol="0">
            <a:spAutoFit/>
          </a:bodyPr>
          <a:lstStyle/>
          <a:p>
            <a:r>
              <a:rPr lang="en-US" sz="1500" b="1" dirty="0">
                <a:solidFill>
                  <a:schemeClr val="bg1"/>
                </a:solidFill>
                <a:latin typeface="Arial Narrow" panose="020B0606020202030204" pitchFamily="34" charset="0"/>
              </a:rPr>
              <a:t>• enhance secular moral ethics</a:t>
            </a:r>
          </a:p>
          <a:p>
            <a:r>
              <a:rPr lang="en-US" sz="1500" b="1" dirty="0">
                <a:solidFill>
                  <a:schemeClr val="bg1"/>
                </a:solidFill>
                <a:latin typeface="Arial Narrow" panose="020B0606020202030204" pitchFamily="34" charset="0"/>
              </a:rPr>
              <a:t>   • be naturally kind and </a:t>
            </a:r>
          </a:p>
          <a:p>
            <a:r>
              <a:rPr lang="en-US" sz="1500" b="1" dirty="0">
                <a:solidFill>
                  <a:schemeClr val="bg1"/>
                </a:solidFill>
                <a:latin typeface="Arial Narrow" panose="020B0606020202030204" pitchFamily="34" charset="0"/>
              </a:rPr>
              <a:t>        calm in chaos</a:t>
            </a:r>
          </a:p>
          <a:p>
            <a:r>
              <a:rPr lang="en-US" sz="1500" b="1" dirty="0">
                <a:solidFill>
                  <a:schemeClr val="bg1"/>
                </a:solidFill>
                <a:latin typeface="Arial Narrow" panose="020B0606020202030204" pitchFamily="34" charset="0"/>
              </a:rPr>
              <a:t>             • be happy for no </a:t>
            </a:r>
          </a:p>
          <a:p>
            <a:r>
              <a:rPr lang="en-US" sz="1500" b="1" dirty="0">
                <a:solidFill>
                  <a:schemeClr val="bg1"/>
                </a:solidFill>
                <a:latin typeface="Arial Narrow" panose="020B0606020202030204" pitchFamily="34" charset="0"/>
              </a:rPr>
              <a:t>                      particular reason</a:t>
            </a:r>
            <a:endParaRPr lang="en-CA" sz="1500" b="1" dirty="0">
              <a:solidFill>
                <a:schemeClr val="bg1"/>
              </a:solidFill>
              <a:latin typeface="Arial Narrow" panose="020B0606020202030204" pitchFamily="34" charset="0"/>
            </a:endParaRPr>
          </a:p>
        </p:txBody>
      </p:sp>
      <p:sp>
        <p:nvSpPr>
          <p:cNvPr id="15" name="TextBox 14"/>
          <p:cNvSpPr txBox="1"/>
          <p:nvPr/>
        </p:nvSpPr>
        <p:spPr>
          <a:xfrm>
            <a:off x="4446453" y="3894148"/>
            <a:ext cx="2738881" cy="830997"/>
          </a:xfrm>
          <a:prstGeom prst="rect">
            <a:avLst/>
          </a:prstGeom>
          <a:noFill/>
        </p:spPr>
        <p:txBody>
          <a:bodyPr wrap="square" rtlCol="0">
            <a:spAutoFit/>
          </a:bodyPr>
          <a:lstStyle/>
          <a:p>
            <a:r>
              <a:rPr lang="en-US" sz="1600" b="1" dirty="0">
                <a:solidFill>
                  <a:schemeClr val="bg1"/>
                </a:solidFill>
                <a:latin typeface="Arial Narrow" panose="020B0606020202030204" pitchFamily="34" charset="0"/>
              </a:rPr>
              <a:t>awareness and </a:t>
            </a:r>
            <a:r>
              <a:rPr lang="en-US" sz="1600" b="1" dirty="0" err="1">
                <a:solidFill>
                  <a:schemeClr val="bg1"/>
                </a:solidFill>
                <a:latin typeface="Arial Narrow" panose="020B0606020202030204" pitchFamily="34" charset="0"/>
              </a:rPr>
              <a:t>ahh-llowingness</a:t>
            </a:r>
            <a:r>
              <a:rPr lang="en-US" sz="1600" b="1" dirty="0">
                <a:solidFill>
                  <a:schemeClr val="bg1"/>
                </a:solidFill>
                <a:latin typeface="Arial Narrow" panose="020B0606020202030204" pitchFamily="34" charset="0"/>
              </a:rPr>
              <a:t> </a:t>
            </a:r>
          </a:p>
          <a:p>
            <a:r>
              <a:rPr lang="en-US" sz="1600" b="1" dirty="0">
                <a:solidFill>
                  <a:schemeClr val="bg1"/>
                </a:solidFill>
                <a:latin typeface="Arial Narrow" panose="020B0606020202030204" pitchFamily="34" charset="0"/>
              </a:rPr>
              <a:t> of thoughts, feelings and body     </a:t>
            </a:r>
            <a:br>
              <a:rPr lang="en-US" sz="1600" b="1" dirty="0">
                <a:solidFill>
                  <a:schemeClr val="bg1"/>
                </a:solidFill>
                <a:latin typeface="Arial Narrow" panose="020B0606020202030204" pitchFamily="34" charset="0"/>
              </a:rPr>
            </a:br>
            <a:r>
              <a:rPr lang="en-US" sz="1600" b="1" dirty="0">
                <a:solidFill>
                  <a:schemeClr val="bg1"/>
                </a:solidFill>
                <a:latin typeface="Arial Narrow" panose="020B0606020202030204" pitchFamily="34" charset="0"/>
              </a:rPr>
              <a:t>   sensations to:</a:t>
            </a:r>
            <a:endParaRPr lang="en-CA" sz="1600" b="1" dirty="0">
              <a:solidFill>
                <a:schemeClr val="bg1"/>
              </a:solidFill>
              <a:latin typeface="Arial Narrow" panose="020B0606020202030204" pitchFamily="34"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6603" y="1195224"/>
            <a:ext cx="1402266" cy="289561"/>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1293" y="3465567"/>
            <a:ext cx="1414459" cy="539497"/>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93978" y="3417944"/>
            <a:ext cx="1615653" cy="515113"/>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21422" y="1195224"/>
            <a:ext cx="734665" cy="289561"/>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89113" y="5217584"/>
            <a:ext cx="1501067" cy="1116155"/>
          </a:xfrm>
          <a:prstGeom prst="rect">
            <a:avLst/>
          </a:prstGeom>
        </p:spPr>
      </p:pic>
      <p:sp>
        <p:nvSpPr>
          <p:cNvPr id="2" name="TextBox 1"/>
          <p:cNvSpPr txBox="1"/>
          <p:nvPr/>
        </p:nvSpPr>
        <p:spPr>
          <a:xfrm>
            <a:off x="6427911" y="2989397"/>
            <a:ext cx="1226778" cy="461665"/>
          </a:xfrm>
          <a:prstGeom prst="rect">
            <a:avLst/>
          </a:prstGeom>
          <a:noFill/>
        </p:spPr>
        <p:txBody>
          <a:bodyPr wrap="none" rtlCol="0">
            <a:spAutoFit/>
          </a:bodyPr>
          <a:lstStyle/>
          <a:p>
            <a:r>
              <a:rPr lang="en-CA" sz="2400" dirty="0">
                <a:latin typeface="Impact" panose="020B0806030902050204" pitchFamily="34" charset="0"/>
              </a:rPr>
              <a:t>‘USNESS’</a:t>
            </a:r>
          </a:p>
        </p:txBody>
      </p:sp>
      <p:sp>
        <p:nvSpPr>
          <p:cNvPr id="21" name="Slide Number Placeholder 20"/>
          <p:cNvSpPr>
            <a:spLocks noGrp="1"/>
          </p:cNvSpPr>
          <p:nvPr>
            <p:ph type="sldNum" sz="quarter" idx="12"/>
          </p:nvPr>
        </p:nvSpPr>
        <p:spPr/>
        <p:txBody>
          <a:bodyPr/>
          <a:lstStyle/>
          <a:p>
            <a:fld id="{AFE74BE6-3F01-4C25-9B60-2EB5994FEE56}" type="slidenum">
              <a:rPr lang="en-CA" sz="2000" smtClean="0"/>
              <a:pPr/>
              <a:t>27</a:t>
            </a:fld>
            <a:endParaRPr lang="en-CA" sz="2000" dirty="0"/>
          </a:p>
        </p:txBody>
      </p:sp>
    </p:spTree>
    <p:extLst>
      <p:ext uri="{BB962C8B-B14F-4D97-AF65-F5344CB8AC3E}">
        <p14:creationId xmlns:p14="http://schemas.microsoft.com/office/powerpoint/2010/main" val="23990656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par>
                                <p:cTn id="54" presetID="10" presetClass="entr" presetSubtype="0" fill="hold"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10"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28</a:t>
            </a:fld>
            <a:endParaRPr lang="en-CA" sz="2000" dirty="0"/>
          </a:p>
        </p:txBody>
      </p:sp>
      <p:sp>
        <p:nvSpPr>
          <p:cNvPr id="7" name="TextBox 6"/>
          <p:cNvSpPr txBox="1"/>
          <p:nvPr/>
        </p:nvSpPr>
        <p:spPr>
          <a:xfrm>
            <a:off x="416152" y="256457"/>
            <a:ext cx="11234710" cy="5632311"/>
          </a:xfrm>
          <a:prstGeom prst="rect">
            <a:avLst/>
          </a:prstGeom>
          <a:noFill/>
        </p:spPr>
        <p:txBody>
          <a:bodyPr wrap="square" rtlCol="0">
            <a:spAutoFit/>
          </a:bodyPr>
          <a:lstStyle/>
          <a:p>
            <a:r>
              <a:rPr lang="en-US" sz="3600" b="1" i="1" dirty="0">
                <a:solidFill>
                  <a:schemeClr val="accent2">
                    <a:lumMod val="50000"/>
                  </a:schemeClr>
                </a:solidFill>
                <a:latin typeface="Arial Narrow" panose="020B0606020202030204" pitchFamily="34" charset="0"/>
              </a:rPr>
              <a:t>Potential Accelerators:</a:t>
            </a:r>
          </a:p>
          <a:p>
            <a:pPr marL="171450" indent="-171450">
              <a:buFont typeface="Arial" panose="020B0604020202020204" pitchFamily="34" charset="0"/>
              <a:buChar char="•"/>
            </a:pPr>
            <a:endParaRPr lang="en-US" sz="1200" dirty="0">
              <a:solidFill>
                <a:srgbClr val="9A4E15"/>
              </a:solidFill>
              <a:latin typeface="Arial Narrow" panose="020B0606020202030204" pitchFamily="34" charset="0"/>
            </a:endParaRPr>
          </a:p>
          <a:p>
            <a:pPr marL="342900" indent="-342900">
              <a:buFont typeface="Arial" panose="020B0604020202020204" pitchFamily="34" charset="0"/>
              <a:buChar char="•"/>
            </a:pPr>
            <a:r>
              <a:rPr lang="en-US" sz="3200" dirty="0">
                <a:latin typeface="Arial Narrow" panose="020B0606020202030204" pitchFamily="34" charset="0"/>
              </a:rPr>
              <a:t>We keep 1st world problems in perspective. ‘Awful’, relative to what?</a:t>
            </a:r>
          </a:p>
          <a:p>
            <a:pPr marL="342900" indent="-342900">
              <a:buFont typeface="Arial" panose="020B0604020202020204" pitchFamily="34" charset="0"/>
              <a:buChar char="•"/>
            </a:pPr>
            <a:endParaRPr lang="en-US" sz="3200" dirty="0">
              <a:latin typeface="Arial Narrow" panose="020B0606020202030204" pitchFamily="34" charset="0"/>
            </a:endParaRPr>
          </a:p>
          <a:p>
            <a:pPr marL="342900" indent="-342900">
              <a:buFont typeface="Arial" panose="020B0604020202020204" pitchFamily="34" charset="0"/>
              <a:buChar char="•"/>
            </a:pPr>
            <a:r>
              <a:rPr lang="en-US" sz="3200" dirty="0">
                <a:latin typeface="Arial Narrow" panose="020B0606020202030204" pitchFamily="34" charset="0"/>
              </a:rPr>
              <a:t>Our actions are consistently aligned with secular moral ethics and our words are useful, truthful, timely and kind.</a:t>
            </a:r>
          </a:p>
          <a:p>
            <a:pPr marL="342900" indent="-342900">
              <a:buFont typeface="Arial" panose="020B0604020202020204" pitchFamily="34" charset="0"/>
              <a:buChar char="•"/>
            </a:pPr>
            <a:endParaRPr lang="en-US" sz="3200" dirty="0">
              <a:latin typeface="Arial Narrow" panose="020B0606020202030204" pitchFamily="34" charset="0"/>
            </a:endParaRPr>
          </a:p>
          <a:p>
            <a:pPr marL="342900" indent="-342900">
              <a:buFont typeface="Arial" panose="020B0604020202020204" pitchFamily="34" charset="0"/>
              <a:buChar char="•"/>
            </a:pPr>
            <a:r>
              <a:rPr lang="en-US" sz="3200" dirty="0">
                <a:latin typeface="Arial Narrow" panose="020B0606020202030204" pitchFamily="34" charset="0"/>
              </a:rPr>
              <a:t>We live as simply as possible and consume only what we need.</a:t>
            </a:r>
          </a:p>
          <a:p>
            <a:pPr marL="342900" indent="-342900">
              <a:buFont typeface="Arial" panose="020B0604020202020204" pitchFamily="34" charset="0"/>
              <a:buChar char="•"/>
            </a:pPr>
            <a:endParaRPr lang="en-US" sz="3200" dirty="0">
              <a:latin typeface="Arial Narrow" panose="020B0606020202030204" pitchFamily="34" charset="0"/>
            </a:endParaRPr>
          </a:p>
          <a:p>
            <a:pPr marL="342900" indent="-342900">
              <a:buFont typeface="Arial" panose="020B0604020202020204" pitchFamily="34" charset="0"/>
              <a:buChar char="•"/>
            </a:pPr>
            <a:r>
              <a:rPr lang="en-US" sz="3200" dirty="0">
                <a:latin typeface="Arial Narrow" panose="020B0606020202030204" pitchFamily="34" charset="0"/>
              </a:rPr>
              <a:t>We consistently take massive action on good ideas as a result of our discipline, right effort and integrity.</a:t>
            </a:r>
          </a:p>
          <a:p>
            <a:endParaRPr lang="en-CA" sz="2400" dirty="0">
              <a:latin typeface="Arial Narrow" panose="020B0606020202030204" pitchFamily="34" charset="0"/>
            </a:endParaRPr>
          </a:p>
        </p:txBody>
      </p:sp>
    </p:spTree>
    <p:extLst>
      <p:ext uri="{BB962C8B-B14F-4D97-AF65-F5344CB8AC3E}">
        <p14:creationId xmlns:p14="http://schemas.microsoft.com/office/powerpoint/2010/main" val="390931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9" name="Slide Number Placeholder 4"/>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2000" smtClean="0"/>
              <a:pPr/>
              <a:t>29</a:t>
            </a:fld>
            <a:endParaRPr lang="en-CA" sz="20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3" name="TextBox 2"/>
          <p:cNvSpPr txBox="1"/>
          <p:nvPr/>
        </p:nvSpPr>
        <p:spPr>
          <a:xfrm>
            <a:off x="416152" y="256457"/>
            <a:ext cx="11234710" cy="5755422"/>
          </a:xfrm>
          <a:prstGeom prst="rect">
            <a:avLst/>
          </a:prstGeom>
          <a:noFill/>
        </p:spPr>
        <p:txBody>
          <a:bodyPr wrap="square" rtlCol="0">
            <a:spAutoFit/>
          </a:bodyPr>
          <a:lstStyle/>
          <a:p>
            <a:r>
              <a:rPr lang="en-US" sz="3600" b="1" i="1" dirty="0">
                <a:solidFill>
                  <a:schemeClr val="accent2">
                    <a:lumMod val="50000"/>
                  </a:schemeClr>
                </a:solidFill>
                <a:latin typeface="Arial Narrow" panose="020B0606020202030204" pitchFamily="34" charset="0"/>
              </a:rPr>
              <a:t>Potential Accelerators </a:t>
            </a:r>
            <a:r>
              <a:rPr lang="en-US" sz="2800" b="1" i="1" dirty="0">
                <a:solidFill>
                  <a:schemeClr val="accent2">
                    <a:lumMod val="50000"/>
                  </a:schemeClr>
                </a:solidFill>
                <a:latin typeface="Arial Narrow" panose="020B0606020202030204" pitchFamily="34" charset="0"/>
              </a:rPr>
              <a:t>continued:</a:t>
            </a:r>
          </a:p>
          <a:p>
            <a:pPr marL="177800" indent="-177800">
              <a:buFont typeface="Arial" panose="020B0604020202020204" pitchFamily="34" charset="0"/>
              <a:buChar char="•"/>
            </a:pPr>
            <a:endParaRPr lang="en-US" sz="1200" dirty="0">
              <a:solidFill>
                <a:srgbClr val="9A4E15"/>
              </a:solidFill>
              <a:latin typeface="Arial Narrow" panose="020B0606020202030204" pitchFamily="34" charset="0"/>
            </a:endParaRPr>
          </a:p>
          <a:p>
            <a:pPr marL="342900" indent="-342900">
              <a:buFont typeface="Arial" panose="020B0604020202020204" pitchFamily="34" charset="0"/>
              <a:buChar char="•"/>
            </a:pPr>
            <a:r>
              <a:rPr lang="en-US" sz="3200" dirty="0">
                <a:latin typeface="Arial Narrow" panose="020B0606020202030204" pitchFamily="34" charset="0"/>
              </a:rPr>
              <a:t>‎We have a ‘non-negotiable’ commitment to daily challenging formal exercises and practice programs to develop our body, brain, consciousness and mindful emotional self-regulation.</a:t>
            </a:r>
          </a:p>
          <a:p>
            <a:pPr marL="342900" indent="-342900">
              <a:buFont typeface="Arial" panose="020B0604020202020204" pitchFamily="34" charset="0"/>
              <a:buChar char="•"/>
            </a:pPr>
            <a:r>
              <a:rPr lang="en-US" sz="3200" dirty="0">
                <a:latin typeface="Arial Narrow" panose="020B0606020202030204" pitchFamily="34" charset="0"/>
              </a:rPr>
              <a:t>When possible, we relieve the suffering and enhance the well-being of others.</a:t>
            </a:r>
          </a:p>
          <a:p>
            <a:pPr marL="342900" indent="-342900">
              <a:buFont typeface="Arial" panose="020B0604020202020204" pitchFamily="34" charset="0"/>
              <a:buChar char="•"/>
            </a:pPr>
            <a:r>
              <a:rPr lang="en-US" sz="3200" dirty="0">
                <a:latin typeface="Arial Narrow" panose="020B0606020202030204" pitchFamily="34" charset="0"/>
              </a:rPr>
              <a:t>Our heart stays ‘open’ and non-self-righteously judgmental of others who are causing suffering as we work to change them.</a:t>
            </a:r>
          </a:p>
          <a:p>
            <a:pPr marL="342900" indent="-342900">
              <a:buFont typeface="Arial" panose="020B0604020202020204" pitchFamily="34" charset="0"/>
              <a:buChar char="•"/>
            </a:pPr>
            <a:r>
              <a:rPr lang="en-US" sz="3200" dirty="0">
                <a:latin typeface="Arial Narrow" panose="020B0606020202030204" pitchFamily="34" charset="0"/>
              </a:rPr>
              <a:t>We have less of a sense of ‘me’ and more of ‘we’, i.e. ‘</a:t>
            </a:r>
            <a:r>
              <a:rPr lang="en-US" sz="3200" dirty="0" err="1">
                <a:latin typeface="Arial Narrow" panose="020B0606020202030204" pitchFamily="34" charset="0"/>
              </a:rPr>
              <a:t>usness</a:t>
            </a:r>
            <a:r>
              <a:rPr lang="en-US" sz="3200" dirty="0">
                <a:latin typeface="Arial Narrow" panose="020B0606020202030204" pitchFamily="34" charset="0"/>
              </a:rPr>
              <a:t>’ and life ‘emerges’ beyond dualities.</a:t>
            </a:r>
          </a:p>
          <a:p>
            <a:pPr marL="342900" indent="-342900">
              <a:buFont typeface="Arial" panose="020B0604020202020204" pitchFamily="34" charset="0"/>
              <a:buChar char="•"/>
            </a:pPr>
            <a:r>
              <a:rPr lang="en-US" sz="3200" dirty="0">
                <a:latin typeface="Arial Narrow" panose="020B0606020202030204" pitchFamily="34" charset="0"/>
              </a:rPr>
              <a:t>After we do our Best, we Rest with the Rest - cause it’s all good.</a:t>
            </a:r>
            <a:endParaRPr lang="en-CA" sz="3200" dirty="0">
              <a:latin typeface="Arial Narrow" panose="020B0606020202030204" pitchFamily="34" charset="0"/>
            </a:endParaRPr>
          </a:p>
        </p:txBody>
      </p:sp>
    </p:spTree>
    <p:extLst>
      <p:ext uri="{BB962C8B-B14F-4D97-AF65-F5344CB8AC3E}">
        <p14:creationId xmlns:p14="http://schemas.microsoft.com/office/powerpoint/2010/main" val="402173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sp>
        <p:nvSpPr>
          <p:cNvPr id="2" name="TextBox 1"/>
          <p:cNvSpPr txBox="1"/>
          <p:nvPr/>
        </p:nvSpPr>
        <p:spPr>
          <a:xfrm>
            <a:off x="527381" y="626542"/>
            <a:ext cx="11041227" cy="4339650"/>
          </a:xfrm>
          <a:prstGeom prst="rect">
            <a:avLst/>
          </a:prstGeom>
          <a:noFill/>
        </p:spPr>
        <p:txBody>
          <a:bodyPr wrap="square" rtlCol="0">
            <a:spAutoFit/>
          </a:bodyPr>
          <a:lstStyle/>
          <a:p>
            <a:pPr algn="ctr"/>
            <a:r>
              <a:rPr lang="en-CA" sz="4000" b="1" dirty="0">
                <a:solidFill>
                  <a:srgbClr val="9A4E15"/>
                </a:solidFill>
              </a:rPr>
              <a:t>The VERY, VERY GOOD NEWS</a:t>
            </a:r>
          </a:p>
          <a:p>
            <a:r>
              <a:rPr lang="en-CA" dirty="0"/>
              <a:t> </a:t>
            </a:r>
          </a:p>
          <a:p>
            <a:endParaRPr lang="en-CA" sz="3200" dirty="0"/>
          </a:p>
          <a:p>
            <a:pPr marL="457200" indent="-457200">
              <a:buFont typeface="Arial" panose="020B0604020202020204" pitchFamily="34" charset="0"/>
              <a:buChar char="•"/>
            </a:pPr>
            <a:r>
              <a:rPr lang="en-CA" sz="2800" dirty="0"/>
              <a:t>The Power/Influence of Negative PFP Programming can be significantly Reduced as a result of becoming more Mindful/Conscious.</a:t>
            </a:r>
          </a:p>
          <a:p>
            <a:pPr marL="457200" indent="-457200"/>
            <a:endParaRPr lang="en-CA" sz="2800" dirty="0"/>
          </a:p>
          <a:p>
            <a:pPr marL="457200" indent="-457200">
              <a:buFont typeface="Arial" panose="020B0604020202020204" pitchFamily="34" charset="0"/>
              <a:buChar char="•"/>
            </a:pPr>
            <a:r>
              <a:rPr lang="en-CA" sz="2800" dirty="0"/>
              <a:t>Mindfulness actually rewires the Brain's ‘Live’ Drive Modules like the Medial Prefrontal Cortex to give 5 ways to Prevent and Eliminate Emotional Hijacks and enhance our capacity to make better choices.</a:t>
            </a:r>
          </a:p>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z="2000" smtClean="0"/>
              <a:pPr/>
              <a:t>3</a:t>
            </a:fld>
            <a:endParaRPr lang="en-CA" sz="2000" dirty="0"/>
          </a:p>
        </p:txBody>
      </p:sp>
    </p:spTree>
    <p:extLst>
      <p:ext uri="{BB962C8B-B14F-4D97-AF65-F5344CB8AC3E}">
        <p14:creationId xmlns:p14="http://schemas.microsoft.com/office/powerpoint/2010/main" val="113041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762000" y="1231047"/>
            <a:ext cx="9386171" cy="4832092"/>
          </a:xfrm>
          <a:prstGeom prst="rect">
            <a:avLst/>
          </a:prstGeom>
          <a:solidFill>
            <a:schemeClr val="accent2">
              <a:lumMod val="50000"/>
            </a:schemeClr>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pPr algn="ctr"/>
            <a:r>
              <a:rPr lang="en-CA" sz="3200" b="1" dirty="0">
                <a:solidFill>
                  <a:schemeClr val="bg1"/>
                </a:solidFill>
              </a:rPr>
              <a:t>As a result, happy and fulfilling and compassionate times can be more often, more intense and last longer</a:t>
            </a:r>
          </a:p>
          <a:p>
            <a:pPr algn="ctr"/>
            <a:endParaRPr lang="en-CA" sz="3200" b="1" i="1" dirty="0">
              <a:solidFill>
                <a:schemeClr val="bg1"/>
              </a:solidFill>
            </a:endParaRPr>
          </a:p>
          <a:p>
            <a:pPr algn="ctr"/>
            <a:r>
              <a:rPr lang="en-CA" sz="3200" b="1" i="1" dirty="0">
                <a:solidFill>
                  <a:schemeClr val="bg1"/>
                </a:solidFill>
              </a:rPr>
              <a:t>and</a:t>
            </a:r>
          </a:p>
          <a:p>
            <a:pPr algn="ctr"/>
            <a:endParaRPr lang="en-CA" sz="3200" b="1" i="1" dirty="0">
              <a:solidFill>
                <a:schemeClr val="bg1"/>
              </a:solidFill>
            </a:endParaRPr>
          </a:p>
          <a:p>
            <a:pPr algn="ctr"/>
            <a:r>
              <a:rPr lang="en-CA" sz="3200" b="1" dirty="0">
                <a:solidFill>
                  <a:schemeClr val="bg1"/>
                </a:solidFill>
              </a:rPr>
              <a:t>Times of suffering such as emotional hijacks and power struggles can be less frequent, less intense and recovery time will be quicker.</a:t>
            </a:r>
          </a:p>
          <a:p>
            <a:r>
              <a:rPr lang="en-CA" sz="3200" b="1" dirty="0">
                <a:solidFill>
                  <a:schemeClr val="bg1"/>
                </a:solidFill>
              </a:rPr>
              <a:t> </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70422"/>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30</a:t>
            </a:fld>
            <a:endParaRPr lang="en-CA" sz="2000" dirty="0"/>
          </a:p>
        </p:txBody>
      </p:sp>
      <p:sp>
        <p:nvSpPr>
          <p:cNvPr id="6" name="TextBox 5"/>
          <p:cNvSpPr txBox="1"/>
          <p:nvPr/>
        </p:nvSpPr>
        <p:spPr>
          <a:xfrm>
            <a:off x="1" y="296335"/>
            <a:ext cx="12191999" cy="707886"/>
          </a:xfrm>
          <a:prstGeom prst="rect">
            <a:avLst/>
          </a:prstGeom>
          <a:noFill/>
        </p:spPr>
        <p:txBody>
          <a:bodyPr wrap="square" rtlCol="0">
            <a:spAutoFit/>
          </a:bodyPr>
          <a:lstStyle/>
          <a:p>
            <a:r>
              <a:rPr lang="en-CA" sz="4000" b="1" dirty="0"/>
              <a:t>	  Start Your Heart – Money Back Guarantee</a:t>
            </a: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204700" cy="6858000"/>
          </a:xfrm>
          <a:prstGeom prst="rect">
            <a:avLst/>
          </a:prstGeom>
          <a:gradFill flip="none" rotWithShape="1">
            <a:gsLst>
              <a:gs pos="0">
                <a:schemeClr val="accent3">
                  <a:lumMod val="0"/>
                  <a:lumOff val="100000"/>
                </a:schemeClr>
              </a:gs>
              <a:gs pos="66000">
                <a:schemeClr val="accent3">
                  <a:lumMod val="0"/>
                  <a:lumOff val="100000"/>
                </a:schemeClr>
              </a:gs>
              <a:gs pos="100000">
                <a:srgbClr val="DFDCC3"/>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1090" y="4010584"/>
            <a:ext cx="5962185" cy="2433903"/>
          </a:xfrm>
          <a:prstGeom prst="rect">
            <a:avLst/>
          </a:prstGeom>
        </p:spPr>
      </p:pic>
      <p:sp>
        <p:nvSpPr>
          <p:cNvPr id="2" name="Rectangle 1"/>
          <p:cNvSpPr/>
          <p:nvPr/>
        </p:nvSpPr>
        <p:spPr>
          <a:xfrm>
            <a:off x="1727198" y="1313306"/>
            <a:ext cx="8974667" cy="2677656"/>
          </a:xfrm>
          <a:prstGeom prst="rect">
            <a:avLst/>
          </a:prstGeom>
          <a:solidFill>
            <a:schemeClr val="accent2">
              <a:lumMod val="50000"/>
            </a:schemeClr>
          </a:solidFill>
          <a:effectLst>
            <a:outerShdw blurRad="50800" dist="38100" dir="2700000" algn="tl" rotWithShape="0">
              <a:prstClr val="black">
                <a:alpha val="40000"/>
              </a:prstClr>
            </a:outerShdw>
          </a:effectLst>
        </p:spPr>
        <p:txBody>
          <a:bodyPr wrap="square">
            <a:spAutoFit/>
          </a:bodyPr>
          <a:lstStyle/>
          <a:p>
            <a:pPr algn="just"/>
            <a:r>
              <a:rPr lang="en-US" sz="2400" b="1" i="1" dirty="0">
                <a:solidFill>
                  <a:schemeClr val="bg1"/>
                </a:solidFill>
              </a:rPr>
              <a:t>Compassion appears as selfless service, yet in mindful care and support we do not serve the other; we serve “us”. Compassion’s communion brings us together in a whole. It does not see the world’s pain and sorrow as other, it is shared, and it is ours. When we allow our shared vulnerability and humanness, our compassion is as natural as our breath and without hesitation we act to help. </a:t>
            </a:r>
            <a:endParaRPr lang="en-CA" sz="2400" b="1" dirty="0">
              <a:solidFill>
                <a:schemeClr val="bg1"/>
              </a:solidFill>
            </a:endParaRPr>
          </a:p>
          <a:p>
            <a:pPr algn="r"/>
            <a:r>
              <a:rPr lang="en-US" sz="2400" b="1" dirty="0">
                <a:solidFill>
                  <a:schemeClr val="bg1"/>
                </a:solidFill>
              </a:rPr>
              <a:t>	</a:t>
            </a:r>
            <a:r>
              <a:rPr lang="en-US" b="1" dirty="0" err="1">
                <a:solidFill>
                  <a:schemeClr val="bg1"/>
                </a:solidFill>
              </a:rPr>
              <a:t>Thich</a:t>
            </a:r>
            <a:r>
              <a:rPr lang="en-US" b="1" dirty="0">
                <a:solidFill>
                  <a:schemeClr val="bg1"/>
                </a:solidFill>
              </a:rPr>
              <a:t> </a:t>
            </a:r>
            <a:r>
              <a:rPr lang="en-US" b="1" dirty="0" err="1">
                <a:solidFill>
                  <a:schemeClr val="bg1"/>
                </a:solidFill>
              </a:rPr>
              <a:t>Nhat</a:t>
            </a:r>
            <a:r>
              <a:rPr lang="en-US" b="1" dirty="0">
                <a:solidFill>
                  <a:schemeClr val="bg1"/>
                </a:solidFill>
              </a:rPr>
              <a:t> Hanh</a:t>
            </a:r>
            <a:endParaRPr lang="en-CA" b="1" dirty="0">
              <a:solidFill>
                <a:schemeClr val="bg1"/>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656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31</a:t>
            </a:fld>
            <a:endParaRPr lang="en-CA" sz="2000" dirty="0"/>
          </a:p>
        </p:txBody>
      </p:sp>
    </p:spTree>
    <p:extLst>
      <p:ext uri="{BB962C8B-B14F-4D97-AF65-F5344CB8AC3E}">
        <p14:creationId xmlns:p14="http://schemas.microsoft.com/office/powerpoint/2010/main" val="1586017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90381"/>
            <a:ext cx="12192000" cy="646331"/>
          </a:xfrm>
          <a:prstGeom prst="rect">
            <a:avLst/>
          </a:prstGeom>
          <a:noFill/>
        </p:spPr>
        <p:txBody>
          <a:bodyPr wrap="square" rtlCol="0">
            <a:spAutoFit/>
          </a:bodyPr>
          <a:lstStyle/>
          <a:p>
            <a:pPr algn="ctr"/>
            <a:r>
              <a:rPr lang="en-CA" sz="3600" b="1" dirty="0"/>
              <a:t>Summing It Up</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2628872"/>
            <a:ext cx="1853184" cy="281635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3605" y="2528288"/>
            <a:ext cx="1743456" cy="291693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1797" y="2732504"/>
            <a:ext cx="1723136" cy="2712720"/>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9989" y="2601496"/>
            <a:ext cx="1775968" cy="281635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2352" y="2519144"/>
            <a:ext cx="1780032" cy="2926080"/>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84363" y="2726087"/>
            <a:ext cx="1792224" cy="2712720"/>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38816" y="848720"/>
            <a:ext cx="4073409" cy="1644176"/>
          </a:xfrm>
          <a:prstGeom prst="rect">
            <a:avLst/>
          </a:prstGeom>
        </p:spPr>
      </p:pic>
      <p:sp>
        <p:nvSpPr>
          <p:cNvPr id="5" name="TextBox 4"/>
          <p:cNvSpPr txBox="1"/>
          <p:nvPr/>
        </p:nvSpPr>
        <p:spPr>
          <a:xfrm>
            <a:off x="0" y="5017820"/>
            <a:ext cx="12192000" cy="1723549"/>
          </a:xfrm>
          <a:prstGeom prst="rect">
            <a:avLst/>
          </a:prstGeom>
          <a:noFill/>
        </p:spPr>
        <p:txBody>
          <a:bodyPr wrap="square" rtlCol="0">
            <a:spAutoFit/>
          </a:bodyPr>
          <a:lstStyle/>
          <a:p>
            <a:pPr algn="ctr"/>
            <a:r>
              <a:rPr lang="en-CA" sz="4000" b="1" i="1" dirty="0"/>
              <a:t>for</a:t>
            </a:r>
          </a:p>
          <a:p>
            <a:pPr algn="ctr"/>
            <a:r>
              <a:rPr lang="en-CA" sz="6600">
                <a:solidFill>
                  <a:srgbClr val="797805"/>
                </a:solidFill>
                <a:latin typeface="Arial Black" panose="020B0A04020102020204" pitchFamily="34" charset="0"/>
              </a:rPr>
              <a:t>Well-being</a:t>
            </a:r>
            <a:endParaRPr lang="en-CA" sz="6600" dirty="0">
              <a:solidFill>
                <a:srgbClr val="797805"/>
              </a:solidFill>
              <a:latin typeface="Arial Black" panose="020B0A04020102020204" pitchFamily="34" charset="0"/>
            </a:endParaRPr>
          </a:p>
        </p:txBody>
      </p:sp>
      <p:sp>
        <p:nvSpPr>
          <p:cNvPr id="11" name="Slide Number Placeholder 10"/>
          <p:cNvSpPr>
            <a:spLocks noGrp="1"/>
          </p:cNvSpPr>
          <p:nvPr>
            <p:ph type="sldNum" sz="quarter" idx="12"/>
          </p:nvPr>
        </p:nvSpPr>
        <p:spPr/>
        <p:txBody>
          <a:bodyPr/>
          <a:lstStyle/>
          <a:p>
            <a:fld id="{AFE74BE6-3F01-4C25-9B60-2EB5994FEE56}" type="slidenum">
              <a:rPr lang="en-CA" sz="2000" smtClean="0"/>
              <a:pPr/>
              <a:t>32</a:t>
            </a:fld>
            <a:endParaRPr lang="en-CA" sz="2000" dirty="0"/>
          </a:p>
        </p:txBody>
      </p:sp>
    </p:spTree>
    <p:extLst>
      <p:ext uri="{BB962C8B-B14F-4D97-AF65-F5344CB8AC3E}">
        <p14:creationId xmlns:p14="http://schemas.microsoft.com/office/powerpoint/2010/main" val="208228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806360" y="860080"/>
            <a:ext cx="10392777" cy="4308872"/>
          </a:xfrm>
          <a:prstGeom prst="rect">
            <a:avLst/>
          </a:prstGeom>
          <a:noFill/>
        </p:spPr>
        <p:txBody>
          <a:bodyPr wrap="square" rtlCol="0">
            <a:spAutoFit/>
          </a:bodyPr>
          <a:lstStyle/>
          <a:p>
            <a:pPr marL="514350" indent="-514350"/>
            <a:endParaRPr lang="en-CA" sz="2800" dirty="0"/>
          </a:p>
          <a:p>
            <a:pPr algn="ctr"/>
            <a:r>
              <a:rPr lang="en-CA" sz="6000" b="1" dirty="0"/>
              <a:t>Our life’s most urgent and persistent question must be; what will I do for others today?</a:t>
            </a:r>
          </a:p>
          <a:p>
            <a:br>
              <a:rPr lang="en-CA" sz="1000" b="1" dirty="0"/>
            </a:br>
            <a:r>
              <a:rPr lang="en-CA" sz="1000" b="1" dirty="0"/>
              <a:t>		</a:t>
            </a:r>
            <a:r>
              <a:rPr lang="en-CA" sz="1000" b="1"/>
              <a:t>	                                                                             </a:t>
            </a:r>
            <a:r>
              <a:rPr lang="en-CA" sz="2400" b="1"/>
              <a:t>Adapted </a:t>
            </a:r>
            <a:r>
              <a:rPr lang="en-CA" sz="2400" b="1" dirty="0"/>
              <a:t>from Martin Luther King Jr.</a:t>
            </a:r>
          </a:p>
          <a:p>
            <a:pPr marL="514350" indent="-514350" algn="ctr"/>
            <a:endParaRPr lang="en-CA"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33</a:t>
            </a:fld>
            <a:endParaRPr lang="en-CA" sz="2000" dirty="0"/>
          </a:p>
        </p:txBody>
      </p:sp>
    </p:spTree>
    <p:extLst>
      <p:ext uri="{BB962C8B-B14F-4D97-AF65-F5344CB8AC3E}">
        <p14:creationId xmlns:p14="http://schemas.microsoft.com/office/powerpoint/2010/main" val="1207740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4" name="TextBox 3"/>
          <p:cNvSpPr txBox="1"/>
          <p:nvPr/>
        </p:nvSpPr>
        <p:spPr>
          <a:xfrm>
            <a:off x="786838" y="730797"/>
            <a:ext cx="10392777" cy="4770537"/>
          </a:xfrm>
          <a:prstGeom prst="rect">
            <a:avLst/>
          </a:prstGeom>
          <a:noFill/>
        </p:spPr>
        <p:txBody>
          <a:bodyPr wrap="square" rtlCol="0">
            <a:spAutoFit/>
          </a:bodyPr>
          <a:lstStyle/>
          <a:p>
            <a:pPr algn="ctr"/>
            <a:r>
              <a:rPr lang="en-CA" sz="2400" dirty="0">
                <a:solidFill>
                  <a:srgbClr val="797805"/>
                </a:solidFill>
                <a:latin typeface="Arial Black" pitchFamily="34" charset="0"/>
              </a:rPr>
              <a:t>How I Will </a:t>
            </a:r>
            <a:br>
              <a:rPr lang="en-CA" sz="2400" dirty="0">
                <a:solidFill>
                  <a:srgbClr val="797805"/>
                </a:solidFill>
                <a:latin typeface="Arial Black" pitchFamily="34" charset="0"/>
              </a:rPr>
            </a:br>
            <a:r>
              <a:rPr lang="en-CA" sz="2400" dirty="0">
                <a:solidFill>
                  <a:srgbClr val="797805"/>
                </a:solidFill>
                <a:latin typeface="Arial Black" pitchFamily="34" charset="0"/>
              </a:rPr>
              <a:t>Further Develop and Maintain </a:t>
            </a:r>
          </a:p>
          <a:p>
            <a:pPr algn="ctr"/>
            <a:r>
              <a:rPr lang="en-CA" sz="2400" dirty="0">
                <a:solidFill>
                  <a:srgbClr val="797805"/>
                </a:solidFill>
                <a:latin typeface="Arial Black" pitchFamily="34" charset="0"/>
              </a:rPr>
              <a:t>My Emotional Self-Regulation, Maturity and </a:t>
            </a:r>
          </a:p>
          <a:p>
            <a:pPr algn="ctr"/>
            <a:r>
              <a:rPr lang="en-CA" sz="2400" dirty="0">
                <a:solidFill>
                  <a:srgbClr val="797805"/>
                </a:solidFill>
                <a:latin typeface="Arial Black" pitchFamily="34" charset="0"/>
              </a:rPr>
              <a:t>Motivation to Consistently Offer More Optimal Support</a:t>
            </a:r>
          </a:p>
          <a:p>
            <a:endParaRPr lang="en-CA" sz="2400" dirty="0">
              <a:solidFill>
                <a:srgbClr val="797805"/>
              </a:solidFill>
              <a:latin typeface="Arial Black" pitchFamily="34" charset="0"/>
            </a:endParaRPr>
          </a:p>
          <a:p>
            <a:endParaRPr lang="en-CA" sz="1600" b="1" dirty="0">
              <a:latin typeface="Arial" pitchFamily="34" charset="0"/>
              <a:cs typeface="Arial" pitchFamily="34" charset="0"/>
            </a:endParaRPr>
          </a:p>
          <a:p>
            <a:r>
              <a:rPr lang="en-CA" sz="2000" b="1" dirty="0">
                <a:latin typeface="Arial" pitchFamily="34" charset="0"/>
                <a:cs typeface="Arial" pitchFamily="34" charset="0"/>
              </a:rPr>
              <a:t>Continue:</a:t>
            </a:r>
            <a:r>
              <a:rPr lang="en-CA" sz="1600" b="1" dirty="0">
                <a:latin typeface="Arial" pitchFamily="34" charset="0"/>
                <a:cs typeface="Arial" pitchFamily="34" charset="0"/>
              </a:rPr>
              <a:t>  _______________________________________________________________________________</a:t>
            </a:r>
          </a:p>
          <a:p>
            <a:endParaRPr lang="en-CA" sz="1600" b="1" dirty="0">
              <a:latin typeface="Arial" pitchFamily="34" charset="0"/>
              <a:cs typeface="Arial" pitchFamily="34" charset="0"/>
            </a:endParaRPr>
          </a:p>
          <a:p>
            <a:r>
              <a:rPr lang="en-CA" sz="1600" b="1" dirty="0">
                <a:latin typeface="Arial" pitchFamily="34" charset="0"/>
                <a:cs typeface="Arial" pitchFamily="34" charset="0"/>
              </a:rPr>
              <a:t>	        </a:t>
            </a:r>
          </a:p>
          <a:p>
            <a:r>
              <a:rPr lang="en-CA" sz="2000" b="1" dirty="0">
                <a:latin typeface="Arial" pitchFamily="34" charset="0"/>
                <a:cs typeface="Arial" pitchFamily="34" charset="0"/>
              </a:rPr>
              <a:t>Stop:</a:t>
            </a:r>
            <a:r>
              <a:rPr lang="en-CA" sz="2800" dirty="0"/>
              <a:t>	     __________________________________________________</a:t>
            </a:r>
          </a:p>
          <a:p>
            <a:endParaRPr lang="en-CA" sz="1600" b="1" dirty="0">
              <a:latin typeface="Arial" pitchFamily="34" charset="0"/>
              <a:cs typeface="Arial" pitchFamily="34" charset="0"/>
            </a:endParaRPr>
          </a:p>
          <a:p>
            <a:endParaRPr lang="en-CA" sz="1600" b="1" dirty="0">
              <a:latin typeface="Arial" pitchFamily="34" charset="0"/>
              <a:cs typeface="Arial" pitchFamily="34" charset="0"/>
            </a:endParaRPr>
          </a:p>
          <a:p>
            <a:r>
              <a:rPr lang="en-CA" sz="2000" b="1" dirty="0">
                <a:latin typeface="Arial" pitchFamily="34" charset="0"/>
                <a:cs typeface="Arial" pitchFamily="34" charset="0"/>
              </a:rPr>
              <a:t>Start:</a:t>
            </a:r>
            <a:r>
              <a:rPr lang="en-CA" sz="2800" dirty="0"/>
              <a:t>	     __________________________________________________</a:t>
            </a:r>
          </a:p>
          <a:p>
            <a:endParaRPr lang="en-CA"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194221"/>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34</a:t>
            </a:fld>
            <a:endParaRPr lang="en-CA" sz="2000" dirty="0"/>
          </a:p>
        </p:txBody>
      </p:sp>
    </p:spTree>
    <p:extLst>
      <p:ext uri="{BB962C8B-B14F-4D97-AF65-F5344CB8AC3E}">
        <p14:creationId xmlns:p14="http://schemas.microsoft.com/office/powerpoint/2010/main" val="1207740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97765"/>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35</a:t>
            </a:fld>
            <a:endParaRPr lang="en-CA" sz="2000" dirty="0"/>
          </a:p>
        </p:txBody>
      </p:sp>
      <p:sp>
        <p:nvSpPr>
          <p:cNvPr id="7" name="TextBox 6"/>
          <p:cNvSpPr txBox="1"/>
          <p:nvPr/>
        </p:nvSpPr>
        <p:spPr>
          <a:xfrm>
            <a:off x="1857375" y="1057276"/>
            <a:ext cx="7820025" cy="4031873"/>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solidFill>
                  <a:srgbClr val="797805"/>
                </a:solidFill>
                <a:latin typeface="Freestyle Script" pitchFamily="66" charset="0"/>
              </a:rPr>
              <a:t>Growing Up</a:t>
            </a:r>
          </a:p>
          <a:p>
            <a:pPr algn="ctr"/>
            <a:r>
              <a:rPr lang="en-US" sz="8800" b="1" dirty="0">
                <a:ln w="12700">
                  <a:noFill/>
                </a:ln>
                <a:solidFill>
                  <a:srgbClr val="797805"/>
                </a:solidFill>
                <a:latin typeface="Freestyle Script" pitchFamily="66" charset="0"/>
              </a:rPr>
              <a:t>With A Disability </a:t>
            </a:r>
            <a:endParaRPr lang="en-CA" sz="8800" b="1" dirty="0">
              <a:solidFill>
                <a:srgbClr val="797805"/>
              </a:solidFill>
              <a:latin typeface="Freestyle Script" pitchFamily="66" charset="0"/>
            </a:endParaRPr>
          </a:p>
          <a:p>
            <a:pPr algn="ctr"/>
            <a:endParaRPr lang="en-CA" sz="4000" b="1" dirty="0">
              <a:latin typeface="Arial Black" panose="020B0A04020102020204" pitchFamily="34" charset="0"/>
            </a:endParaRPr>
          </a:p>
        </p:txBody>
      </p:sp>
    </p:spTree>
    <p:extLst>
      <p:ext uri="{BB962C8B-B14F-4D97-AF65-F5344CB8AC3E}">
        <p14:creationId xmlns:p14="http://schemas.microsoft.com/office/powerpoint/2010/main" val="1192589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0928"/>
            <a:ext cx="1500872" cy="1116155"/>
          </a:xfrm>
          <a:prstGeom prst="rect">
            <a:avLst/>
          </a:prstGeom>
        </p:spPr>
      </p:pic>
      <p:sp>
        <p:nvSpPr>
          <p:cNvPr id="5" name="TextBox 4"/>
          <p:cNvSpPr txBox="1"/>
          <p:nvPr/>
        </p:nvSpPr>
        <p:spPr>
          <a:xfrm>
            <a:off x="1054359" y="557974"/>
            <a:ext cx="10086392" cy="707886"/>
          </a:xfrm>
          <a:prstGeom prst="rect">
            <a:avLst/>
          </a:prstGeom>
          <a:noFill/>
        </p:spPr>
        <p:txBody>
          <a:bodyPr wrap="square" rtlCol="0">
            <a:spAutoFit/>
          </a:bodyPr>
          <a:lstStyle/>
          <a:p>
            <a:pPr algn="ctr"/>
            <a:r>
              <a:rPr lang="en-CA" sz="4000" b="1" dirty="0">
                <a:solidFill>
                  <a:srgbClr val="9A4E15"/>
                </a:solidFill>
              </a:rPr>
              <a:t>The Mindfulness Alternative</a:t>
            </a:r>
            <a:endParaRPr lang="en-CA" sz="4000" b="1" dirty="0">
              <a:solidFill>
                <a:srgbClr val="9A4E15"/>
              </a:solidFill>
              <a:latin typeface="Arial Black" panose="020B0A04020102020204" pitchFamily="34" charset="0"/>
            </a:endParaRPr>
          </a:p>
        </p:txBody>
      </p:sp>
      <p:sp>
        <p:nvSpPr>
          <p:cNvPr id="6" name="TextBox 5"/>
          <p:cNvSpPr txBox="1"/>
          <p:nvPr/>
        </p:nvSpPr>
        <p:spPr>
          <a:xfrm>
            <a:off x="1720210" y="1592390"/>
            <a:ext cx="9090035" cy="4924425"/>
          </a:xfrm>
          <a:prstGeom prst="rect">
            <a:avLst/>
          </a:prstGeom>
          <a:noFill/>
          <a:ln>
            <a:noFill/>
          </a:ln>
          <a:effectLst/>
        </p:spPr>
        <p:txBody>
          <a:bodyPr wrap="square" rtlCol="0">
            <a:spAutoFit/>
          </a:bodyPr>
          <a:lstStyle/>
          <a:p>
            <a:r>
              <a:rPr lang="en-CA" sz="3200" dirty="0">
                <a:latin typeface="Arial Narrow" panose="020B0606020202030204" pitchFamily="34" charset="0"/>
              </a:rPr>
              <a:t>Approximately 25 hours of Mindfulness Training and Practise significantly reduces these risks and enhances your Conscious and Unconditional Compassionate Thoughts, Feelings, Care and Support Skills.</a:t>
            </a:r>
          </a:p>
          <a:p>
            <a:endParaRPr lang="en-CA" sz="2400" dirty="0">
              <a:latin typeface="Arial Narrow" panose="020B0606020202030204" pitchFamily="34" charset="0"/>
            </a:endParaRPr>
          </a:p>
          <a:p>
            <a:r>
              <a:rPr lang="en-CA" i="1" dirty="0">
                <a:latin typeface="Arial Narrow" panose="020B0606020202030204" pitchFamily="34" charset="0"/>
              </a:rPr>
              <a:t>References:	</a:t>
            </a:r>
          </a:p>
          <a:p>
            <a:pPr marL="457200" indent="-457200">
              <a:buFont typeface="+mj-lt"/>
              <a:buAutoNum type="arabicPeriod"/>
            </a:pPr>
            <a:r>
              <a:rPr lang="en-CA" i="1" dirty="0">
                <a:latin typeface="Arial Narrow" panose="020B0606020202030204" pitchFamily="34" charset="0"/>
              </a:rPr>
              <a:t>basicmindfulness.org – Shinzen Young</a:t>
            </a:r>
          </a:p>
          <a:p>
            <a:pPr marL="457200" indent="-457200">
              <a:buFont typeface="+mj-lt"/>
              <a:buAutoNum type="arabicPeriod"/>
            </a:pPr>
            <a:r>
              <a:rPr lang="en-CA" i="1" dirty="0">
                <a:latin typeface="Arial Narrow" panose="020B0606020202030204" pitchFamily="34" charset="0"/>
              </a:rPr>
              <a:t>University of Wisconsin, R. Davidson</a:t>
            </a:r>
          </a:p>
          <a:p>
            <a:pPr marL="457200" indent="-457200">
              <a:buFont typeface="+mj-lt"/>
              <a:buAutoNum type="arabicPeriod"/>
            </a:pPr>
            <a:r>
              <a:rPr lang="en-CA" i="1" dirty="0">
                <a:latin typeface="Arial Narrow" panose="020B0606020202030204" pitchFamily="34" charset="0"/>
              </a:rPr>
              <a:t>Full Catastrophe Living, J. Kabat-Zinn</a:t>
            </a:r>
          </a:p>
          <a:p>
            <a:pPr marL="457200" indent="-457200">
              <a:buFont typeface="+mj-lt"/>
              <a:buAutoNum type="arabicPeriod"/>
            </a:pPr>
            <a:r>
              <a:rPr lang="en-CA" i="1" dirty="0">
                <a:latin typeface="Arial Narrow" panose="020B0606020202030204" pitchFamily="34" charset="0"/>
              </a:rPr>
              <a:t>The Effect of Mindfulness on Anxiety and Depression – A Meta Analytic Review, S.G. Hofmann</a:t>
            </a:r>
          </a:p>
          <a:p>
            <a:pPr marL="457200" indent="-457200">
              <a:buFont typeface="+mj-lt"/>
              <a:buAutoNum type="arabicPeriod"/>
            </a:pPr>
            <a:r>
              <a:rPr lang="en-CA" i="1" dirty="0">
                <a:latin typeface="Arial Narrow" panose="020B0606020202030204" pitchFamily="34" charset="0"/>
              </a:rPr>
              <a:t>Stress and Parasympathetic Control, S.W. Pargee</a:t>
            </a:r>
          </a:p>
          <a:p>
            <a:pPr marL="457200" indent="-457200">
              <a:buFont typeface="+mj-lt"/>
              <a:buAutoNum type="arabicPeriod"/>
            </a:pPr>
            <a:r>
              <a:rPr lang="en-CA" i="1" dirty="0">
                <a:latin typeface="Arial Narrow" panose="020B0606020202030204" pitchFamily="34" charset="0"/>
              </a:rPr>
              <a:t>The Mindful Brain, D.J. Siegel</a:t>
            </a:r>
          </a:p>
          <a:p>
            <a:pPr marL="457200" indent="-457200">
              <a:buFont typeface="+mj-lt"/>
              <a:buAutoNum type="arabicPeriod"/>
            </a:pPr>
            <a:r>
              <a:rPr lang="en-CA" i="1" dirty="0">
                <a:latin typeface="Arial Narrow" panose="020B0606020202030204" pitchFamily="34" charset="0"/>
              </a:rPr>
              <a:t>The Body Keeps the Score – Bessel van </a:t>
            </a:r>
            <a:r>
              <a:rPr lang="en-CA" i="1" dirty="0" err="1">
                <a:latin typeface="Arial Narrow" panose="020B0606020202030204" pitchFamily="34" charset="0"/>
              </a:rPr>
              <a:t>der</a:t>
            </a:r>
            <a:r>
              <a:rPr lang="en-CA" i="1" dirty="0">
                <a:latin typeface="Arial Narrow" panose="020B0606020202030204" pitchFamily="34" charset="0"/>
              </a:rPr>
              <a:t> </a:t>
            </a:r>
            <a:r>
              <a:rPr lang="en-CA" i="1" dirty="0" err="1">
                <a:latin typeface="Arial Narrow" panose="020B0606020202030204" pitchFamily="34" charset="0"/>
              </a:rPr>
              <a:t>Kolk</a:t>
            </a:r>
            <a:r>
              <a:rPr lang="en-CA" i="1" dirty="0">
                <a:latin typeface="Arial Narrow" panose="020B0606020202030204" pitchFamily="34" charset="0"/>
              </a:rPr>
              <a:t> (pages 203-218)</a:t>
            </a:r>
          </a:p>
          <a:p>
            <a:pPr marL="457200" indent="-457200">
              <a:buFont typeface="+mj-lt"/>
              <a:buAutoNum type="arabicPeriod"/>
            </a:pPr>
            <a:r>
              <a:rPr lang="en-CA" i="1" dirty="0">
                <a:latin typeface="Arial Narrow" panose="020B0606020202030204" pitchFamily="34" charset="0"/>
              </a:rPr>
              <a:t>Waking Up – Sam Harris (pages 119-123)</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36</a:t>
            </a:fld>
            <a:endParaRPr lang="en-CA" sz="2000" dirty="0"/>
          </a:p>
        </p:txBody>
      </p:sp>
    </p:spTree>
    <p:extLst>
      <p:ext uri="{BB962C8B-B14F-4D97-AF65-F5344CB8AC3E}">
        <p14:creationId xmlns:p14="http://schemas.microsoft.com/office/powerpoint/2010/main" val="1192589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7428" y="5184696"/>
            <a:ext cx="1500872" cy="1116155"/>
          </a:xfrm>
          <a:prstGeom prst="rect">
            <a:avLst/>
          </a:prstGeom>
        </p:spPr>
      </p:pic>
      <p:sp>
        <p:nvSpPr>
          <p:cNvPr id="2" name="Rectangle 1"/>
          <p:cNvSpPr/>
          <p:nvPr/>
        </p:nvSpPr>
        <p:spPr>
          <a:xfrm>
            <a:off x="2066925" y="707693"/>
            <a:ext cx="7562850" cy="5724644"/>
          </a:xfrm>
          <a:prstGeom prst="rect">
            <a:avLst/>
          </a:prstGeom>
        </p:spPr>
        <p:txBody>
          <a:bodyPr wrap="square">
            <a:spAutoFit/>
          </a:bodyPr>
          <a:lstStyle/>
          <a:p>
            <a:pPr algn="ctr"/>
            <a:r>
              <a:rPr lang="en-US" sz="2800" b="1" i="1" dirty="0"/>
              <a:t>PFP Brain Research References</a:t>
            </a:r>
            <a:endParaRPr lang="en-CA" sz="2800" dirty="0"/>
          </a:p>
          <a:p>
            <a:r>
              <a:rPr lang="en-US" dirty="0"/>
              <a:t> </a:t>
            </a:r>
            <a:endParaRPr lang="en-CA" dirty="0"/>
          </a:p>
          <a:p>
            <a:r>
              <a:rPr lang="en-US" sz="2000" dirty="0"/>
              <a:t>Blakeslee, M &amp; S			</a:t>
            </a:r>
            <a:r>
              <a:rPr lang="en-US" sz="2000" i="1" dirty="0"/>
              <a:t>The Body Has A Mind of Its Own</a:t>
            </a:r>
            <a:endParaRPr lang="en-CA" sz="2000" dirty="0"/>
          </a:p>
          <a:p>
            <a:r>
              <a:rPr lang="en-US" sz="2000" dirty="0"/>
              <a:t>Doidge, N.			</a:t>
            </a:r>
            <a:r>
              <a:rPr lang="en-US" sz="2000" i="1" dirty="0"/>
              <a:t>The Brain’s Way of Healing</a:t>
            </a:r>
            <a:endParaRPr lang="en-CA" sz="2000" dirty="0"/>
          </a:p>
          <a:p>
            <a:r>
              <a:rPr lang="en-US" sz="2000" dirty="0"/>
              <a:t>Eagleman, D.			</a:t>
            </a:r>
            <a:r>
              <a:rPr lang="en-US" sz="2000" i="1" dirty="0"/>
              <a:t>Incognito</a:t>
            </a:r>
          </a:p>
          <a:p>
            <a:r>
              <a:rPr lang="en-US" sz="2000" dirty="0"/>
              <a:t>Eagleman, D. </a:t>
            </a:r>
            <a:r>
              <a:rPr lang="en-US" sz="2000" i="1" dirty="0"/>
              <a:t>			The Brain</a:t>
            </a:r>
            <a:r>
              <a:rPr lang="en-US" sz="2000" dirty="0"/>
              <a:t> </a:t>
            </a:r>
            <a:endParaRPr lang="en-CA" sz="2000" dirty="0"/>
          </a:p>
          <a:p>
            <a:r>
              <a:rPr lang="en-US" sz="2000" dirty="0"/>
              <a:t>Fine, C.	</a:t>
            </a:r>
            <a:r>
              <a:rPr lang="en-US" sz="2000" i="1" dirty="0"/>
              <a:t>			A Mind of Its Own</a:t>
            </a:r>
            <a:endParaRPr lang="en-CA" sz="2000" dirty="0"/>
          </a:p>
          <a:p>
            <a:r>
              <a:rPr lang="en-US" sz="2000" dirty="0" err="1"/>
              <a:t>Gazzaniga</a:t>
            </a:r>
            <a:r>
              <a:rPr lang="en-US" sz="2000" dirty="0"/>
              <a:t>, M.S.			</a:t>
            </a:r>
            <a:r>
              <a:rPr lang="en-US" sz="2000" i="1" dirty="0"/>
              <a:t>Who’s In Charge?</a:t>
            </a:r>
            <a:endParaRPr lang="en-CA" sz="2000" dirty="0"/>
          </a:p>
          <a:p>
            <a:r>
              <a:rPr lang="en-US" sz="2000" dirty="0"/>
              <a:t>Gladwell, M.			</a:t>
            </a:r>
            <a:r>
              <a:rPr lang="en-US" sz="2000" i="1" dirty="0"/>
              <a:t>Blink</a:t>
            </a:r>
            <a:endParaRPr lang="en-CA" sz="2000" dirty="0"/>
          </a:p>
          <a:p>
            <a:r>
              <a:rPr lang="en-US" sz="2000" dirty="0"/>
              <a:t>Goldstein, J.; </a:t>
            </a:r>
            <a:r>
              <a:rPr lang="en-US" sz="2000" dirty="0" err="1"/>
              <a:t>Kornfield</a:t>
            </a:r>
            <a:r>
              <a:rPr lang="en-US" sz="2000" dirty="0"/>
              <a:t>, J.		</a:t>
            </a:r>
            <a:r>
              <a:rPr lang="en-US" sz="2000" i="1" dirty="0"/>
              <a:t>Seeking the Heart of Wisdom</a:t>
            </a:r>
            <a:r>
              <a:rPr lang="en-US" sz="2000" dirty="0"/>
              <a:t>	</a:t>
            </a:r>
            <a:endParaRPr lang="en-CA" sz="2000" dirty="0"/>
          </a:p>
          <a:p>
            <a:r>
              <a:rPr lang="en-US" sz="2000" dirty="0"/>
              <a:t>Goleman, D.			</a:t>
            </a:r>
            <a:r>
              <a:rPr lang="en-US" sz="2000" i="1" dirty="0"/>
              <a:t>Emotional Intelligence</a:t>
            </a:r>
            <a:endParaRPr lang="en-CA" sz="2000" dirty="0"/>
          </a:p>
          <a:p>
            <a:r>
              <a:rPr lang="en-US" sz="2000" dirty="0"/>
              <a:t>Goleman, T. 			</a:t>
            </a:r>
            <a:r>
              <a:rPr lang="en-US" sz="2000" i="1" dirty="0"/>
              <a:t>Emotional Alchemy</a:t>
            </a:r>
            <a:endParaRPr lang="en-CA" sz="2000" dirty="0"/>
          </a:p>
          <a:p>
            <a:r>
              <a:rPr lang="en-US" sz="2000" dirty="0"/>
              <a:t>Hawkins, D.			</a:t>
            </a:r>
            <a:r>
              <a:rPr lang="en-US" sz="2000" i="1" dirty="0"/>
              <a:t>Power vs. Force</a:t>
            </a:r>
            <a:endParaRPr lang="en-CA" sz="2000" dirty="0"/>
          </a:p>
          <a:p>
            <a:r>
              <a:rPr lang="en-US" sz="2000" dirty="0"/>
              <a:t>Johnson, S.			</a:t>
            </a:r>
            <a:r>
              <a:rPr lang="en-US" sz="2000" i="1" dirty="0"/>
              <a:t>Mind Wide Open</a:t>
            </a:r>
            <a:endParaRPr lang="en-CA" sz="2000" dirty="0"/>
          </a:p>
          <a:p>
            <a:r>
              <a:rPr lang="en-US" sz="2000" dirty="0"/>
              <a:t>Marks, P. &amp; G			</a:t>
            </a:r>
            <a:r>
              <a:rPr lang="en-US" sz="2000" i="1" dirty="0"/>
              <a:t>Conscious Care and Support</a:t>
            </a:r>
            <a:endParaRPr lang="en-CA" sz="2000" dirty="0"/>
          </a:p>
          <a:p>
            <a:r>
              <a:rPr lang="en-US" sz="2000" dirty="0" err="1"/>
              <a:t>Mlodinow</a:t>
            </a:r>
            <a:r>
              <a:rPr lang="en-US" sz="2000" dirty="0"/>
              <a:t>, L.			</a:t>
            </a:r>
            <a:r>
              <a:rPr lang="en-US" sz="2000" i="1" dirty="0"/>
              <a:t>Subliminal</a:t>
            </a:r>
            <a:endParaRPr lang="en-CA" sz="2000" dirty="0"/>
          </a:p>
          <a:p>
            <a:r>
              <a:rPr lang="en-US" sz="2000" dirty="0"/>
              <a:t>Van der </a:t>
            </a:r>
            <a:r>
              <a:rPr lang="en-US" sz="2000" dirty="0" err="1"/>
              <a:t>Kolk</a:t>
            </a:r>
            <a:r>
              <a:rPr lang="en-US" sz="2000" dirty="0"/>
              <a:t>, B.			</a:t>
            </a:r>
            <a:r>
              <a:rPr lang="en-US" sz="2000" i="1" dirty="0"/>
              <a:t>The Body Keeps the Score</a:t>
            </a:r>
            <a:endParaRPr lang="en-CA" sz="2000" dirty="0"/>
          </a:p>
          <a:p>
            <a:r>
              <a:rPr lang="en-US" sz="2000" dirty="0"/>
              <a:t>Young, S.			</a:t>
            </a:r>
            <a:r>
              <a:rPr lang="en-US" sz="2000" i="1" dirty="0"/>
              <a:t>The Science of Enlightenment</a:t>
            </a:r>
            <a:endParaRPr lang="en-CA" sz="2000"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37</a:t>
            </a:fld>
            <a:endParaRPr lang="en-CA" sz="2000" dirty="0"/>
          </a:p>
        </p:txBody>
      </p:sp>
    </p:spTree>
    <p:extLst>
      <p:ext uri="{BB962C8B-B14F-4D97-AF65-F5344CB8AC3E}">
        <p14:creationId xmlns:p14="http://schemas.microsoft.com/office/powerpoint/2010/main" val="1340764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1" y="973836"/>
            <a:ext cx="8982074" cy="4910328"/>
          </a:xfrm>
          <a:prstGeom prst="rect">
            <a:avLst/>
          </a:prstGeom>
        </p:spPr>
      </p:pic>
      <p:sp>
        <p:nvSpPr>
          <p:cNvPr id="4" name="TextBox 3"/>
          <p:cNvSpPr txBox="1"/>
          <p:nvPr/>
        </p:nvSpPr>
        <p:spPr>
          <a:xfrm>
            <a:off x="335902" y="1326691"/>
            <a:ext cx="11523306" cy="1938992"/>
          </a:xfrm>
          <a:prstGeom prst="rect">
            <a:avLst/>
          </a:prstGeom>
          <a:noFill/>
          <a:ln>
            <a:noFill/>
          </a:ln>
          <a:effectLst/>
        </p:spPr>
        <p:txBody>
          <a:bodyPr wrap="square" rtlCol="0">
            <a:spAutoFit/>
          </a:bodyPr>
          <a:lstStyle/>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B-FIT </a:t>
            </a:r>
          </a:p>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MINDFULNESS</a:t>
            </a:r>
            <a:endParaRPr lang="en-CA" dirty="0">
              <a:solidFill>
                <a:srgbClr val="827D0D"/>
              </a:solidFill>
              <a:effectLst>
                <a:innerShdw blurRad="63500" dist="50800">
                  <a:prstClr val="black">
                    <a:alpha val="50000"/>
                  </a:prstClr>
                </a:innerShdw>
              </a:effectLst>
            </a:endParaRPr>
          </a:p>
        </p:txBody>
      </p:sp>
      <p:sp>
        <p:nvSpPr>
          <p:cNvPr id="3" name="TextBox 2"/>
          <p:cNvSpPr txBox="1"/>
          <p:nvPr/>
        </p:nvSpPr>
        <p:spPr>
          <a:xfrm>
            <a:off x="1052945" y="3103431"/>
            <a:ext cx="10095346" cy="1200329"/>
          </a:xfrm>
          <a:prstGeom prst="rect">
            <a:avLst/>
          </a:prstGeom>
          <a:noFill/>
        </p:spPr>
        <p:txBody>
          <a:bodyPr wrap="square" rtlCol="0">
            <a:spAutoFit/>
          </a:bodyPr>
          <a:lstStyle/>
          <a:p>
            <a:pPr algn="ctr"/>
            <a:r>
              <a:rPr lang="en-CA" sz="7200" dirty="0">
                <a:latin typeface="Vivaldi" panose="03020602050506090804" pitchFamily="66" charset="0"/>
              </a:rPr>
              <a:t>it’s not what you think</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9803" y="5070396"/>
            <a:ext cx="1500872" cy="1116155"/>
          </a:xfrm>
          <a:prstGeom prst="rect">
            <a:avLst/>
          </a:prstGeom>
        </p:spPr>
      </p:pic>
      <p:sp>
        <p:nvSpPr>
          <p:cNvPr id="8"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4</a:t>
            </a:fld>
            <a:endParaRPr lang="en-CA" sz="2000" dirty="0"/>
          </a:p>
        </p:txBody>
      </p:sp>
    </p:spTree>
    <p:extLst>
      <p:ext uri="{BB962C8B-B14F-4D97-AF65-F5344CB8AC3E}">
        <p14:creationId xmlns:p14="http://schemas.microsoft.com/office/powerpoint/2010/main" val="918494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8" y="212742"/>
            <a:ext cx="10804849" cy="1938992"/>
          </a:xfrm>
          <a:prstGeom prst="rect">
            <a:avLst/>
          </a:prstGeom>
          <a:noFill/>
        </p:spPr>
        <p:txBody>
          <a:bodyPr wrap="square" rtlCol="0">
            <a:spAutoFit/>
          </a:bodyPr>
          <a:lstStyle/>
          <a:p>
            <a:pPr algn="ctr"/>
            <a:r>
              <a:rPr lang="en-US" sz="4000" b="1" dirty="0">
                <a:ln w="12700">
                  <a:noFill/>
                </a:ln>
                <a:latin typeface="Arial Black" panose="020B0A04020102020204" pitchFamily="34" charset="0"/>
              </a:rPr>
              <a:t>H</a:t>
            </a:r>
            <a:r>
              <a:rPr lang="en-CA" sz="4000" b="1" dirty="0"/>
              <a:t>ow to Escape from </a:t>
            </a:r>
          </a:p>
          <a:p>
            <a:pPr algn="ctr"/>
            <a:r>
              <a:rPr lang="en-CA" sz="4000" b="1" dirty="0"/>
              <a:t>the ‘Dog Eat Dog’ World</a:t>
            </a:r>
            <a:endParaRPr lang="en-CA" sz="4000" b="1" dirty="0">
              <a:latin typeface="Arial Black" panose="020B0A04020102020204" pitchFamily="34" charset="0"/>
            </a:endParaRPr>
          </a:p>
          <a:p>
            <a:pPr algn="ctr"/>
            <a:endParaRPr lang="en-CA" sz="4000" b="1" dirty="0">
              <a:latin typeface="Arial Black" panose="020B0A04020102020204" pitchFamily="34" charset="0"/>
            </a:endParaRPr>
          </a:p>
        </p:txBody>
      </p:sp>
      <p:sp>
        <p:nvSpPr>
          <p:cNvPr id="3" name="TextBox 2"/>
          <p:cNvSpPr txBox="1"/>
          <p:nvPr/>
        </p:nvSpPr>
        <p:spPr>
          <a:xfrm>
            <a:off x="1787628" y="1994059"/>
            <a:ext cx="9442347" cy="3416320"/>
          </a:xfrm>
          <a:prstGeom prst="rect">
            <a:avLst/>
          </a:prstGeom>
          <a:noFill/>
          <a:ln>
            <a:noFill/>
          </a:ln>
          <a:effectLst/>
        </p:spPr>
        <p:txBody>
          <a:bodyPr wrap="square" rtlCol="0">
            <a:spAutoFit/>
          </a:bodyPr>
          <a:lstStyle/>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always be cheerful, ignoring aches and pains;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resist complaining and boring people with your troubles;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understand when your loved ones are too busy to give you any time;</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take criticism and blame without resentment;</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relax without alcohol; </a:t>
            </a:r>
          </a:p>
          <a:p>
            <a:pPr>
              <a:lnSpc>
                <a:spcPct val="150000"/>
              </a:lnSpc>
            </a:pPr>
            <a:r>
              <a:rPr lang="en-CA" sz="2000" dirty="0">
                <a:latin typeface="Arial Narrow" panose="020B0606020202030204" pitchFamily="34" charset="0"/>
              </a:rPr>
              <a:t> </a:t>
            </a:r>
            <a:r>
              <a:rPr lang="en-CA" sz="2400" b="1" dirty="0">
                <a:solidFill>
                  <a:srgbClr val="9A4E15"/>
                </a:solidFill>
                <a:latin typeface="Arial Narrow" panose="020B0606020202030204" pitchFamily="34" charset="0"/>
              </a:rPr>
              <a:t>...Then You Are Probably ........... </a:t>
            </a:r>
            <a:endParaRPr lang="en-CA" sz="2400" dirty="0">
              <a:solidFill>
                <a:srgbClr val="9A4E15"/>
              </a:solidFill>
              <a:latin typeface="Arial Narrow" panose="020B060602020203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5</a:t>
            </a:fld>
            <a:endParaRPr lang="en-CA" sz="2000" dirty="0"/>
          </a:p>
        </p:txBody>
      </p:sp>
    </p:spTree>
    <p:extLst>
      <p:ext uri="{BB962C8B-B14F-4D97-AF65-F5344CB8AC3E}">
        <p14:creationId xmlns:p14="http://schemas.microsoft.com/office/powerpoint/2010/main" val="59642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4359" y="212742"/>
            <a:ext cx="10086392" cy="707886"/>
          </a:xfrm>
          <a:prstGeom prst="rect">
            <a:avLst/>
          </a:prstGeom>
          <a:noFill/>
        </p:spPr>
        <p:txBody>
          <a:bodyPr wrap="square" rtlCol="0">
            <a:spAutoFit/>
          </a:bodyPr>
          <a:lstStyle/>
          <a:p>
            <a:pPr algn="ctr"/>
            <a:r>
              <a:rPr lang="en-CA" sz="4000" b="1" dirty="0"/>
              <a:t>The Family Dog! </a:t>
            </a:r>
            <a:endParaRPr lang="en-CA" sz="4000" b="1" dirty="0">
              <a:latin typeface="Arial Black" panose="020B0A04020102020204" pitchFamily="34" charset="0"/>
            </a:endParaRPr>
          </a:p>
        </p:txBody>
      </p:sp>
      <p:pic>
        <p:nvPicPr>
          <p:cNvPr id="5" name="Picture 4" descr="Inner Peace - Dog Meditating"/>
          <p:cNvPicPr/>
          <p:nvPr/>
        </p:nvPicPr>
        <p:blipFill>
          <a:blip r:embed="rId3" cstate="print"/>
          <a:srcRect/>
          <a:stretch>
            <a:fillRect/>
          </a:stretch>
        </p:blipFill>
        <p:spPr bwMode="auto">
          <a:xfrm>
            <a:off x="3627721" y="966787"/>
            <a:ext cx="4969510" cy="5534025"/>
          </a:xfrm>
          <a:prstGeom prst="rect">
            <a:avLst/>
          </a:prstGeom>
          <a:noFill/>
          <a:ln w="9525">
            <a:noFill/>
            <a:miter lim="800000"/>
            <a:headEnd/>
            <a:tailEnd/>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6480" y="520839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6</a:t>
            </a:fld>
            <a:endParaRPr lang="en-CA" sz="2000" dirty="0"/>
          </a:p>
        </p:txBody>
      </p:sp>
    </p:spTree>
    <p:extLst>
      <p:ext uri="{BB962C8B-B14F-4D97-AF65-F5344CB8AC3E}">
        <p14:creationId xmlns:p14="http://schemas.microsoft.com/office/powerpoint/2010/main" val="206982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62151" y="1434677"/>
            <a:ext cx="10759965" cy="2677656"/>
          </a:xfrm>
          <a:prstGeom prst="rect">
            <a:avLst/>
          </a:prstGeom>
          <a:noFill/>
        </p:spPr>
        <p:txBody>
          <a:bodyPr wrap="square" rtlCol="0">
            <a:spAutoFit/>
          </a:bodyPr>
          <a:lstStyle/>
          <a:p>
            <a:pPr algn="just"/>
            <a:r>
              <a:rPr lang="en-CA" sz="2800" dirty="0"/>
              <a:t>We human folks are different from other animals with whom we share this planet.</a:t>
            </a:r>
          </a:p>
          <a:p>
            <a:pPr algn="just"/>
            <a:endParaRPr lang="en-CA" sz="2800" dirty="0"/>
          </a:p>
          <a:p>
            <a:pPr algn="just"/>
            <a:r>
              <a:rPr lang="en-CA" sz="2800" dirty="0"/>
              <a:t>This is because we have the potential to be conscious.  This is to know that we are here and as a result can make choices that your average dog likely can’t.</a:t>
            </a:r>
          </a:p>
        </p:txBody>
      </p:sp>
      <p:sp>
        <p:nvSpPr>
          <p:cNvPr id="3" name="TextBox 2"/>
          <p:cNvSpPr txBox="1"/>
          <p:nvPr/>
        </p:nvSpPr>
        <p:spPr>
          <a:xfrm>
            <a:off x="1046435" y="4574956"/>
            <a:ext cx="9073056" cy="1077218"/>
          </a:xfrm>
          <a:prstGeom prst="rect">
            <a:avLst/>
          </a:prstGeom>
          <a:solidFill>
            <a:srgbClr val="F7DAC5"/>
          </a:solidFill>
          <a:scene3d>
            <a:camera prst="orthographicFront"/>
            <a:lightRig rig="threePt" dir="t"/>
          </a:scene3d>
          <a:sp3d>
            <a:bevelT/>
          </a:sp3d>
        </p:spPr>
        <p:txBody>
          <a:bodyPr wrap="square" rtlCol="0">
            <a:spAutoFit/>
          </a:bodyPr>
          <a:lstStyle/>
          <a:p>
            <a:r>
              <a:rPr lang="en-CA" sz="3200" dirty="0"/>
              <a:t>Become aware that you are listening to me right now. Let’s call this being somewhat more conscious.</a:t>
            </a:r>
          </a:p>
        </p:txBody>
      </p:sp>
      <p:sp>
        <p:nvSpPr>
          <p:cNvPr id="4" name="TextBox 3"/>
          <p:cNvSpPr txBox="1"/>
          <p:nvPr/>
        </p:nvSpPr>
        <p:spPr>
          <a:xfrm>
            <a:off x="1054359" y="567307"/>
            <a:ext cx="10086392" cy="707886"/>
          </a:xfrm>
          <a:prstGeom prst="rect">
            <a:avLst/>
          </a:prstGeom>
          <a:noFill/>
        </p:spPr>
        <p:txBody>
          <a:bodyPr wrap="square" rtlCol="0">
            <a:spAutoFit/>
          </a:bodyPr>
          <a:lstStyle/>
          <a:p>
            <a:pPr algn="ctr"/>
            <a:r>
              <a:rPr lang="en-CA" sz="4000" b="1" dirty="0">
                <a:solidFill>
                  <a:srgbClr val="9A4E15"/>
                </a:solidFill>
              </a:rPr>
              <a:t>Our Human Predicament and Potential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6" y="5208397"/>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7</a:t>
            </a:fld>
            <a:endParaRPr lang="en-CA" sz="2000" dirty="0"/>
          </a:p>
        </p:txBody>
      </p:sp>
    </p:spTree>
    <p:extLst>
      <p:ext uri="{BB962C8B-B14F-4D97-AF65-F5344CB8AC3E}">
        <p14:creationId xmlns:p14="http://schemas.microsoft.com/office/powerpoint/2010/main" val="90676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490" y="2128641"/>
            <a:ext cx="4553585" cy="3248478"/>
          </a:xfrm>
          <a:prstGeom prst="rect">
            <a:avLst/>
          </a:prstGeom>
        </p:spPr>
      </p:pic>
      <p:sp>
        <p:nvSpPr>
          <p:cNvPr id="4" name="TextBox 5"/>
          <p:cNvSpPr txBox="1"/>
          <p:nvPr/>
        </p:nvSpPr>
        <p:spPr>
          <a:xfrm>
            <a:off x="579012" y="492085"/>
            <a:ext cx="1008639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09"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2064597" y="2304171"/>
            <a:ext cx="2644346"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p:txBody>
      </p:sp>
      <p:sp>
        <p:nvSpPr>
          <p:cNvPr id="7" name="TextBox 8"/>
          <p:cNvSpPr txBox="1"/>
          <p:nvPr/>
        </p:nvSpPr>
        <p:spPr>
          <a:xfrm>
            <a:off x="7605040" y="2624356"/>
            <a:ext cx="2815825"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a:t>
            </a:r>
            <a:r>
              <a:rPr lang="en-CA" dirty="0" err="1">
                <a:latin typeface="Arial Narrow" panose="020B0606020202030204" pitchFamily="34" charset="0"/>
              </a:rPr>
              <a:t>LeDoux</a:t>
            </a:r>
            <a:r>
              <a:rPr lang="en-CA" dirty="0">
                <a:latin typeface="Arial Narrow" panose="020B0606020202030204" pitchFamily="34" charset="0"/>
              </a:rPr>
              <a:t>, “Emotion Circuits in the Brain”, Journal of Neuroscience 33, no. 9 (2013) 3815-23)</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282249"/>
            <a:ext cx="1500872"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2000" smtClean="0"/>
              <a:pPr/>
              <a:t>8</a:t>
            </a:fld>
            <a:endParaRPr lang="en-CA" sz="2000" dirty="0"/>
          </a:p>
        </p:txBody>
      </p:sp>
    </p:spTree>
    <p:extLst>
      <p:ext uri="{BB962C8B-B14F-4D97-AF65-F5344CB8AC3E}">
        <p14:creationId xmlns:p14="http://schemas.microsoft.com/office/powerpoint/2010/main" val="60571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417786" y="938049"/>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01299"/>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9</a:t>
            </a:fld>
            <a:endParaRPr lang="en-CA" sz="2000" dirty="0"/>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18069</TotalTime>
  <Words>2892</Words>
  <Application>Microsoft Office PowerPoint</Application>
  <PresentationFormat>Widescreen</PresentationFormat>
  <Paragraphs>410</Paragraphs>
  <Slides>37</Slides>
  <Notes>33</Notes>
  <HiddenSlides>1</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50" baseType="lpstr">
      <vt:lpstr>Arial</vt:lpstr>
      <vt:lpstr>Arial Black</vt:lpstr>
      <vt:lpstr>Arial Narrow</vt:lpstr>
      <vt:lpstr>Calibri</vt:lpstr>
      <vt:lpstr>Calibri Light</vt:lpstr>
      <vt:lpstr>Freestyle Script</vt:lpstr>
      <vt:lpstr>Impact</vt:lpstr>
      <vt:lpstr>Times New Roman</vt:lpstr>
      <vt:lpstr>Tw Cen MT Condensed</vt:lpstr>
      <vt:lpstr>Tw Cen MT Condensed Extra Bold</vt:lpstr>
      <vt:lpstr>Vivaldi</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822</cp:revision>
  <cp:lastPrinted>2018-10-23T01:48:37Z</cp:lastPrinted>
  <dcterms:created xsi:type="dcterms:W3CDTF">2015-07-21T22:36:13Z</dcterms:created>
  <dcterms:modified xsi:type="dcterms:W3CDTF">2021-02-17T13:18:45Z</dcterms:modified>
</cp:coreProperties>
</file>