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1257" r:id="rId2"/>
    <p:sldId id="1437" r:id="rId3"/>
    <p:sldId id="333" r:id="rId4"/>
    <p:sldId id="361" r:id="rId5"/>
    <p:sldId id="1431" r:id="rId6"/>
    <p:sldId id="379" r:id="rId7"/>
    <p:sldId id="381" r:id="rId8"/>
    <p:sldId id="335" r:id="rId9"/>
    <p:sldId id="338" r:id="rId10"/>
    <p:sldId id="364" r:id="rId11"/>
    <p:sldId id="366" r:id="rId12"/>
    <p:sldId id="1434" r:id="rId13"/>
    <p:sldId id="368" r:id="rId14"/>
    <p:sldId id="370" r:id="rId15"/>
    <p:sldId id="372" r:id="rId16"/>
    <p:sldId id="352" r:id="rId17"/>
    <p:sldId id="341" r:id="rId18"/>
    <p:sldId id="349" r:id="rId19"/>
    <p:sldId id="34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310561-0451-40A2-A28D-68405FF4B103}" v="160" dt="2024-03-06T22:29:47.0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58166" autoAdjust="0"/>
  </p:normalViewPr>
  <p:slideViewPr>
    <p:cSldViewPr snapToGrid="0">
      <p:cViewPr varScale="1">
        <p:scale>
          <a:sx n="50" d="100"/>
          <a:sy n="50" d="100"/>
        </p:scale>
        <p:origin x="1843"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McVicker" userId="9297ee9c-3fb1-4a42-9a84-76fbb6a4bdf4" providerId="ADAL" clId="{7A0598EB-F367-452C-9C32-9FECB04E6A0E}"/>
    <pc:docChg chg="custSel addSld modSld sldOrd">
      <pc:chgData name="Adriana McVicker" userId="9297ee9c-3fb1-4a42-9a84-76fbb6a4bdf4" providerId="ADAL" clId="{7A0598EB-F367-452C-9C32-9FECB04E6A0E}" dt="2024-02-13T21:29:48.363" v="45"/>
      <pc:docMkLst>
        <pc:docMk/>
      </pc:docMkLst>
      <pc:sldChg chg="modSp mod">
        <pc:chgData name="Adriana McVicker" userId="9297ee9c-3fb1-4a42-9a84-76fbb6a4bdf4" providerId="ADAL" clId="{7A0598EB-F367-452C-9C32-9FECB04E6A0E}" dt="2024-02-13T21:25:15.995" v="23" actId="1076"/>
        <pc:sldMkLst>
          <pc:docMk/>
          <pc:sldMk cId="1476688132" sldId="333"/>
        </pc:sldMkLst>
        <pc:picChg chg="mod">
          <ac:chgData name="Adriana McVicker" userId="9297ee9c-3fb1-4a42-9a84-76fbb6a4bdf4" providerId="ADAL" clId="{7A0598EB-F367-452C-9C32-9FECB04E6A0E}" dt="2024-02-13T21:25:15.995" v="23" actId="1076"/>
          <ac:picMkLst>
            <pc:docMk/>
            <pc:sldMk cId="1476688132" sldId="333"/>
            <ac:picMk id="62" creationId="{00000000-0000-0000-0000-000000000000}"/>
          </ac:picMkLst>
        </pc:picChg>
      </pc:sldChg>
      <pc:sldChg chg="delSp modSp mod">
        <pc:chgData name="Adriana McVicker" userId="9297ee9c-3fb1-4a42-9a84-76fbb6a4bdf4" providerId="ADAL" clId="{7A0598EB-F367-452C-9C32-9FECB04E6A0E}" dt="2024-02-13T21:24:31.847" v="21" actId="20577"/>
        <pc:sldMkLst>
          <pc:docMk/>
          <pc:sldMk cId="2354347154" sldId="338"/>
        </pc:sldMkLst>
        <pc:spChg chg="mod">
          <ac:chgData name="Adriana McVicker" userId="9297ee9c-3fb1-4a42-9a84-76fbb6a4bdf4" providerId="ADAL" clId="{7A0598EB-F367-452C-9C32-9FECB04E6A0E}" dt="2024-02-13T21:24:31.847" v="21" actId="20577"/>
          <ac:spMkLst>
            <pc:docMk/>
            <pc:sldMk cId="2354347154" sldId="338"/>
            <ac:spMk id="4" creationId="{00000000-0000-0000-0000-000000000000}"/>
          </ac:spMkLst>
        </pc:spChg>
        <pc:spChg chg="del">
          <ac:chgData name="Adriana McVicker" userId="9297ee9c-3fb1-4a42-9a84-76fbb6a4bdf4" providerId="ADAL" clId="{7A0598EB-F367-452C-9C32-9FECB04E6A0E}" dt="2024-02-13T21:23:40.693" v="14" actId="478"/>
          <ac:spMkLst>
            <pc:docMk/>
            <pc:sldMk cId="2354347154" sldId="338"/>
            <ac:spMk id="6" creationId="{00000000-0000-0000-0000-000000000000}"/>
          </ac:spMkLst>
        </pc:spChg>
        <pc:spChg chg="mod">
          <ac:chgData name="Adriana McVicker" userId="9297ee9c-3fb1-4a42-9a84-76fbb6a4bdf4" providerId="ADAL" clId="{7A0598EB-F367-452C-9C32-9FECB04E6A0E}" dt="2024-02-13T21:24:03.667" v="17" actId="255"/>
          <ac:spMkLst>
            <pc:docMk/>
            <pc:sldMk cId="2354347154" sldId="338"/>
            <ac:spMk id="7" creationId="{00000000-0000-0000-0000-000000000000}"/>
          </ac:spMkLst>
        </pc:spChg>
        <pc:picChg chg="del">
          <ac:chgData name="Adriana McVicker" userId="9297ee9c-3fb1-4a42-9a84-76fbb6a4bdf4" providerId="ADAL" clId="{7A0598EB-F367-452C-9C32-9FECB04E6A0E}" dt="2024-02-13T21:23:41.940" v="15" actId="478"/>
          <ac:picMkLst>
            <pc:docMk/>
            <pc:sldMk cId="2354347154" sldId="338"/>
            <ac:picMk id="11" creationId="{00000000-0000-0000-0000-000000000000}"/>
          </ac:picMkLst>
        </pc:picChg>
      </pc:sldChg>
      <pc:sldChg chg="delSp modSp mod ord">
        <pc:chgData name="Adriana McVicker" userId="9297ee9c-3fb1-4a42-9a84-76fbb6a4bdf4" providerId="ADAL" clId="{7A0598EB-F367-452C-9C32-9FECB04E6A0E}" dt="2024-02-13T21:26:05.638" v="25"/>
        <pc:sldMkLst>
          <pc:docMk/>
          <pc:sldMk cId="463407833" sldId="364"/>
        </pc:sldMkLst>
        <pc:spChg chg="del">
          <ac:chgData name="Adriana McVicker" userId="9297ee9c-3fb1-4a42-9a84-76fbb6a4bdf4" providerId="ADAL" clId="{7A0598EB-F367-452C-9C32-9FECB04E6A0E}" dt="2024-02-13T21:20:02.131" v="0" actId="478"/>
          <ac:spMkLst>
            <pc:docMk/>
            <pc:sldMk cId="463407833" sldId="364"/>
            <ac:spMk id="6" creationId="{00000000-0000-0000-0000-000000000000}"/>
          </ac:spMkLst>
        </pc:spChg>
        <pc:spChg chg="mod">
          <ac:chgData name="Adriana McVicker" userId="9297ee9c-3fb1-4a42-9a84-76fbb6a4bdf4" providerId="ADAL" clId="{7A0598EB-F367-452C-9C32-9FECB04E6A0E}" dt="2024-02-13T21:24:15.450" v="19" actId="255"/>
          <ac:spMkLst>
            <pc:docMk/>
            <pc:sldMk cId="463407833" sldId="364"/>
            <ac:spMk id="7" creationId="{00000000-0000-0000-0000-000000000000}"/>
          </ac:spMkLst>
        </pc:spChg>
        <pc:picChg chg="del">
          <ac:chgData name="Adriana McVicker" userId="9297ee9c-3fb1-4a42-9a84-76fbb6a4bdf4" providerId="ADAL" clId="{7A0598EB-F367-452C-9C32-9FECB04E6A0E}" dt="2024-02-13T21:20:06.963" v="1" actId="478"/>
          <ac:picMkLst>
            <pc:docMk/>
            <pc:sldMk cId="463407833" sldId="364"/>
            <ac:picMk id="11" creationId="{00000000-0000-0000-0000-000000000000}"/>
          </ac:picMkLst>
        </pc:picChg>
      </pc:sldChg>
      <pc:sldChg chg="modSp">
        <pc:chgData name="Adriana McVicker" userId="9297ee9c-3fb1-4a42-9a84-76fbb6a4bdf4" providerId="ADAL" clId="{7A0598EB-F367-452C-9C32-9FECB04E6A0E}" dt="2024-02-13T21:20:41.360" v="13" actId="6549"/>
        <pc:sldMkLst>
          <pc:docMk/>
          <pc:sldMk cId="363745777" sldId="366"/>
        </pc:sldMkLst>
        <pc:spChg chg="mod">
          <ac:chgData name="Adriana McVicker" userId="9297ee9c-3fb1-4a42-9a84-76fbb6a4bdf4" providerId="ADAL" clId="{7A0598EB-F367-452C-9C32-9FECB04E6A0E}" dt="2024-02-13T21:20:41.360" v="13" actId="6549"/>
          <ac:spMkLst>
            <pc:docMk/>
            <pc:sldMk cId="363745777" sldId="366"/>
            <ac:spMk id="4" creationId="{00000000-0000-0000-0000-000000000000}"/>
          </ac:spMkLst>
        </pc:spChg>
      </pc:sldChg>
      <pc:sldChg chg="delSp add mod">
        <pc:chgData name="Adriana McVicker" userId="9297ee9c-3fb1-4a42-9a84-76fbb6a4bdf4" providerId="ADAL" clId="{7A0598EB-F367-452C-9C32-9FECB04E6A0E}" dt="2024-02-13T21:27:09.116" v="30" actId="478"/>
        <pc:sldMkLst>
          <pc:docMk/>
          <pc:sldMk cId="0" sldId="368"/>
        </pc:sldMkLst>
        <pc:spChg chg="del">
          <ac:chgData name="Adriana McVicker" userId="9297ee9c-3fb1-4a42-9a84-76fbb6a4bdf4" providerId="ADAL" clId="{7A0598EB-F367-452C-9C32-9FECB04E6A0E}" dt="2024-02-13T21:27:02.975" v="27" actId="478"/>
          <ac:spMkLst>
            <pc:docMk/>
            <pc:sldMk cId="0" sldId="368"/>
            <ac:spMk id="2" creationId="{00000000-0000-0000-0000-000000000000}"/>
          </ac:spMkLst>
        </pc:spChg>
        <pc:picChg chg="del">
          <ac:chgData name="Adriana McVicker" userId="9297ee9c-3fb1-4a42-9a84-76fbb6a4bdf4" providerId="ADAL" clId="{7A0598EB-F367-452C-9C32-9FECB04E6A0E}" dt="2024-02-13T21:27:09.116" v="30" actId="478"/>
          <ac:picMkLst>
            <pc:docMk/>
            <pc:sldMk cId="0" sldId="368"/>
            <ac:picMk id="5" creationId="{00000000-0000-0000-0000-000000000000}"/>
          </ac:picMkLst>
        </pc:picChg>
      </pc:sldChg>
      <pc:sldChg chg="addSp delSp modSp add mod">
        <pc:chgData name="Adriana McVicker" userId="9297ee9c-3fb1-4a42-9a84-76fbb6a4bdf4" providerId="ADAL" clId="{7A0598EB-F367-452C-9C32-9FECB04E6A0E}" dt="2024-02-13T21:28:40.036" v="43" actId="1076"/>
        <pc:sldMkLst>
          <pc:docMk/>
          <pc:sldMk cId="2589387349" sldId="370"/>
        </pc:sldMkLst>
        <pc:spChg chg="add del mod">
          <ac:chgData name="Adriana McVicker" userId="9297ee9c-3fb1-4a42-9a84-76fbb6a4bdf4" providerId="ADAL" clId="{7A0598EB-F367-452C-9C32-9FECB04E6A0E}" dt="2024-02-13T21:28:33.242" v="41" actId="478"/>
          <ac:spMkLst>
            <pc:docMk/>
            <pc:sldMk cId="2589387349" sldId="370"/>
            <ac:spMk id="2" creationId="{7AAA615A-48EA-99FC-A0B9-2819AD417B34}"/>
          </ac:spMkLst>
        </pc:spChg>
        <pc:spChg chg="del">
          <ac:chgData name="Adriana McVicker" userId="9297ee9c-3fb1-4a42-9a84-76fbb6a4bdf4" providerId="ADAL" clId="{7A0598EB-F367-452C-9C32-9FECB04E6A0E}" dt="2024-02-13T21:27:05.350" v="28" actId="478"/>
          <ac:spMkLst>
            <pc:docMk/>
            <pc:sldMk cId="2589387349" sldId="370"/>
            <ac:spMk id="3" creationId="{00000000-0000-0000-0000-000000000000}"/>
          </ac:spMkLst>
        </pc:spChg>
        <pc:picChg chg="del">
          <ac:chgData name="Adriana McVicker" userId="9297ee9c-3fb1-4a42-9a84-76fbb6a4bdf4" providerId="ADAL" clId="{7A0598EB-F367-452C-9C32-9FECB04E6A0E}" dt="2024-02-13T21:27:06.276" v="29" actId="478"/>
          <ac:picMkLst>
            <pc:docMk/>
            <pc:sldMk cId="2589387349" sldId="370"/>
            <ac:picMk id="4" creationId="{00000000-0000-0000-0000-000000000000}"/>
          </ac:picMkLst>
        </pc:picChg>
        <pc:picChg chg="mod">
          <ac:chgData name="Adriana McVicker" userId="9297ee9c-3fb1-4a42-9a84-76fbb6a4bdf4" providerId="ADAL" clId="{7A0598EB-F367-452C-9C32-9FECB04E6A0E}" dt="2024-02-13T21:28:40.036" v="43" actId="1076"/>
          <ac:picMkLst>
            <pc:docMk/>
            <pc:sldMk cId="2589387349" sldId="370"/>
            <ac:picMk id="6" creationId="{00000000-0000-0000-0000-000000000000}"/>
          </ac:picMkLst>
        </pc:picChg>
      </pc:sldChg>
      <pc:sldChg chg="delSp modSp add mod">
        <pc:chgData name="Adriana McVicker" userId="9297ee9c-3fb1-4a42-9a84-76fbb6a4bdf4" providerId="ADAL" clId="{7A0598EB-F367-452C-9C32-9FECB04E6A0E}" dt="2024-02-13T21:27:43.101" v="38" actId="1076"/>
        <pc:sldMkLst>
          <pc:docMk/>
          <pc:sldMk cId="3213139211" sldId="372"/>
        </pc:sldMkLst>
        <pc:spChg chg="del">
          <ac:chgData name="Adriana McVicker" userId="9297ee9c-3fb1-4a42-9a84-76fbb6a4bdf4" providerId="ADAL" clId="{7A0598EB-F367-452C-9C32-9FECB04E6A0E}" dt="2024-02-13T21:27:11.246" v="31" actId="478"/>
          <ac:spMkLst>
            <pc:docMk/>
            <pc:sldMk cId="3213139211" sldId="372"/>
            <ac:spMk id="2" creationId="{00000000-0000-0000-0000-000000000000}"/>
          </ac:spMkLst>
        </pc:spChg>
        <pc:spChg chg="mod">
          <ac:chgData name="Adriana McVicker" userId="9297ee9c-3fb1-4a42-9a84-76fbb6a4bdf4" providerId="ADAL" clId="{7A0598EB-F367-452C-9C32-9FECB04E6A0E}" dt="2024-02-13T21:27:43.101" v="38" actId="1076"/>
          <ac:spMkLst>
            <pc:docMk/>
            <pc:sldMk cId="3213139211" sldId="372"/>
            <ac:spMk id="3" creationId="{00000000-0000-0000-0000-000000000000}"/>
          </ac:spMkLst>
        </pc:spChg>
        <pc:spChg chg="mod">
          <ac:chgData name="Adriana McVicker" userId="9297ee9c-3fb1-4a42-9a84-76fbb6a4bdf4" providerId="ADAL" clId="{7A0598EB-F367-452C-9C32-9FECB04E6A0E}" dt="2024-02-13T21:27:37.086" v="36" actId="1076"/>
          <ac:spMkLst>
            <pc:docMk/>
            <pc:sldMk cId="3213139211" sldId="372"/>
            <ac:spMk id="5" creationId="{00000000-0000-0000-0000-000000000000}"/>
          </ac:spMkLst>
        </pc:spChg>
        <pc:picChg chg="del">
          <ac:chgData name="Adriana McVicker" userId="9297ee9c-3fb1-4a42-9a84-76fbb6a4bdf4" providerId="ADAL" clId="{7A0598EB-F367-452C-9C32-9FECB04E6A0E}" dt="2024-02-13T21:27:14.922" v="32" actId="478"/>
          <ac:picMkLst>
            <pc:docMk/>
            <pc:sldMk cId="3213139211" sldId="372"/>
            <ac:picMk id="6" creationId="{00000000-0000-0000-0000-000000000000}"/>
          </ac:picMkLst>
        </pc:picChg>
      </pc:sldChg>
      <pc:sldChg chg="modNotesTx">
        <pc:chgData name="Adriana McVicker" userId="9297ee9c-3fb1-4a42-9a84-76fbb6a4bdf4" providerId="ADAL" clId="{7A0598EB-F367-452C-9C32-9FECB04E6A0E}" dt="2024-02-13T21:29:48.363" v="45"/>
        <pc:sldMkLst>
          <pc:docMk/>
          <pc:sldMk cId="1780463909" sldId="1257"/>
        </pc:sldMkLst>
      </pc:sldChg>
    </pc:docChg>
  </pc:docChgLst>
  <pc:docChgLst>
    <pc:chgData name="Adriana McVicker" userId="9297ee9c-3fb1-4a42-9a84-76fbb6a4bdf4" providerId="ADAL" clId="{B8310561-0451-40A2-A28D-68405FF4B103}"/>
    <pc:docChg chg="custSel modSld">
      <pc:chgData name="Adriana McVicker" userId="9297ee9c-3fb1-4a42-9a84-76fbb6a4bdf4" providerId="ADAL" clId="{B8310561-0451-40A2-A28D-68405FF4B103}" dt="2024-03-06T22:29:47.004" v="160" actId="20577"/>
      <pc:docMkLst>
        <pc:docMk/>
      </pc:docMkLst>
      <pc:sldChg chg="modSp modAnim">
        <pc:chgData name="Adriana McVicker" userId="9297ee9c-3fb1-4a42-9a84-76fbb6a4bdf4" providerId="ADAL" clId="{B8310561-0451-40A2-A28D-68405FF4B103}" dt="2024-03-06T22:29:47.004" v="160" actId="20577"/>
        <pc:sldMkLst>
          <pc:docMk/>
          <pc:sldMk cId="3213139211" sldId="372"/>
        </pc:sldMkLst>
        <pc:spChg chg="mod">
          <ac:chgData name="Adriana McVicker" userId="9297ee9c-3fb1-4a42-9a84-76fbb6a4bdf4" providerId="ADAL" clId="{B8310561-0451-40A2-A28D-68405FF4B103}" dt="2024-03-06T22:29:47.004" v="160" actId="20577"/>
          <ac:spMkLst>
            <pc:docMk/>
            <pc:sldMk cId="3213139211" sldId="372"/>
            <ac:spMk id="5" creationId="{00000000-0000-0000-0000-000000000000}"/>
          </ac:spMkLst>
        </pc:spChg>
      </pc:sldChg>
      <pc:sldChg chg="modNotes">
        <pc:chgData name="Adriana McVicker" userId="9297ee9c-3fb1-4a42-9a84-76fbb6a4bdf4" providerId="ADAL" clId="{B8310561-0451-40A2-A28D-68405FF4B103}" dt="2024-03-06T22:28:34.135" v="1" actId="27636"/>
        <pc:sldMkLst>
          <pc:docMk/>
          <pc:sldMk cId="1780463909" sldId="125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A7595E-B705-4452-976B-72C2FF249381}"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FA06D0A0-9D9E-44EB-B6A0-9393827A6945}">
      <dgm:prSet custT="1"/>
      <dgm:spPr/>
      <dgm:t>
        <a:bodyPr/>
        <a:lstStyle/>
        <a:p>
          <a:r>
            <a:rPr lang="en-US" sz="5400" b="1" dirty="0">
              <a:solidFill>
                <a:srgbClr val="9A4E15"/>
              </a:solidFill>
            </a:rPr>
            <a:t>Proprioception</a:t>
          </a:r>
        </a:p>
      </dgm:t>
    </dgm:pt>
    <dgm:pt modelId="{4EA16301-CE3B-458D-B7FF-27CA91CAA12E}" type="parTrans" cxnId="{7E97ECDC-6F4B-48A5-8AC1-2257B6CE519F}">
      <dgm:prSet/>
      <dgm:spPr/>
      <dgm:t>
        <a:bodyPr/>
        <a:lstStyle/>
        <a:p>
          <a:endParaRPr lang="en-US"/>
        </a:p>
      </dgm:t>
    </dgm:pt>
    <dgm:pt modelId="{45B09957-FC9E-4DEC-9C86-C0737B1632FF}" type="sibTrans" cxnId="{7E97ECDC-6F4B-48A5-8AC1-2257B6CE519F}">
      <dgm:prSet/>
      <dgm:spPr/>
      <dgm:t>
        <a:bodyPr/>
        <a:lstStyle/>
        <a:p>
          <a:endParaRPr lang="en-US"/>
        </a:p>
      </dgm:t>
    </dgm:pt>
    <dgm:pt modelId="{9530A96D-E09C-4DD8-A857-51AE0FB1E709}">
      <dgm:prSet custT="1"/>
      <dgm:spPr/>
      <dgm:t>
        <a:bodyPr/>
        <a:lstStyle/>
        <a:p>
          <a:r>
            <a:rPr lang="en-US" sz="5400" b="1" dirty="0">
              <a:solidFill>
                <a:srgbClr val="9A4E15"/>
              </a:solidFill>
            </a:rPr>
            <a:t>Vestibular</a:t>
          </a:r>
        </a:p>
      </dgm:t>
    </dgm:pt>
    <dgm:pt modelId="{065288B9-846D-4F6D-A5DA-651EC7BCFD8C}" type="parTrans" cxnId="{F87F5ADF-B55D-4F7B-937D-B10A06DA0C93}">
      <dgm:prSet/>
      <dgm:spPr/>
      <dgm:t>
        <a:bodyPr/>
        <a:lstStyle/>
        <a:p>
          <a:endParaRPr lang="en-US"/>
        </a:p>
      </dgm:t>
    </dgm:pt>
    <dgm:pt modelId="{7ABE931C-B811-477B-B2F4-0BF735CBCF14}" type="sibTrans" cxnId="{F87F5ADF-B55D-4F7B-937D-B10A06DA0C93}">
      <dgm:prSet/>
      <dgm:spPr/>
      <dgm:t>
        <a:bodyPr/>
        <a:lstStyle/>
        <a:p>
          <a:endParaRPr lang="en-US"/>
        </a:p>
      </dgm:t>
    </dgm:pt>
    <dgm:pt modelId="{2225DE41-F7AF-4824-8E33-8EB7330696BC}">
      <dgm:prSet custT="1"/>
      <dgm:spPr/>
      <dgm:t>
        <a:bodyPr/>
        <a:lstStyle/>
        <a:p>
          <a:r>
            <a:rPr lang="en-US" sz="5400" b="1" dirty="0">
              <a:solidFill>
                <a:srgbClr val="9A4E15"/>
              </a:solidFill>
            </a:rPr>
            <a:t>Tactile</a:t>
          </a:r>
        </a:p>
      </dgm:t>
    </dgm:pt>
    <dgm:pt modelId="{3DCB10C4-F442-4B67-B545-77ED402A4C9A}" type="parTrans" cxnId="{BA24158B-E141-4C9A-AF2F-2C5D277BB04B}">
      <dgm:prSet/>
      <dgm:spPr/>
      <dgm:t>
        <a:bodyPr/>
        <a:lstStyle/>
        <a:p>
          <a:endParaRPr lang="en-US"/>
        </a:p>
      </dgm:t>
    </dgm:pt>
    <dgm:pt modelId="{CCA1FB68-3342-495A-A99D-2C53430783B6}" type="sibTrans" cxnId="{BA24158B-E141-4C9A-AF2F-2C5D277BB04B}">
      <dgm:prSet/>
      <dgm:spPr/>
      <dgm:t>
        <a:bodyPr/>
        <a:lstStyle/>
        <a:p>
          <a:endParaRPr lang="en-US"/>
        </a:p>
      </dgm:t>
    </dgm:pt>
    <dgm:pt modelId="{F2C377CB-5814-4D93-8D60-94C9D92381F4}" type="pres">
      <dgm:prSet presAssocID="{D5A7595E-B705-4452-976B-72C2FF249381}" presName="vert0" presStyleCnt="0">
        <dgm:presLayoutVars>
          <dgm:dir/>
          <dgm:animOne val="branch"/>
          <dgm:animLvl val="lvl"/>
        </dgm:presLayoutVars>
      </dgm:prSet>
      <dgm:spPr/>
    </dgm:pt>
    <dgm:pt modelId="{A1394AB1-A4C0-4D8E-91BA-9EE6C875CD0C}" type="pres">
      <dgm:prSet presAssocID="{FA06D0A0-9D9E-44EB-B6A0-9393827A6945}" presName="thickLine" presStyleLbl="alignNode1" presStyleIdx="0" presStyleCnt="3"/>
      <dgm:spPr/>
    </dgm:pt>
    <dgm:pt modelId="{6037194E-CC77-4ED8-B430-BB324D71CFC9}" type="pres">
      <dgm:prSet presAssocID="{FA06D0A0-9D9E-44EB-B6A0-9393827A6945}" presName="horz1" presStyleCnt="0"/>
      <dgm:spPr/>
    </dgm:pt>
    <dgm:pt modelId="{202D2F10-1387-4B34-BE93-44C010E2C5C4}" type="pres">
      <dgm:prSet presAssocID="{FA06D0A0-9D9E-44EB-B6A0-9393827A6945}" presName="tx1" presStyleLbl="revTx" presStyleIdx="0" presStyleCnt="3"/>
      <dgm:spPr/>
    </dgm:pt>
    <dgm:pt modelId="{B45E4782-C3D5-47A0-8CC7-BB54C848FB48}" type="pres">
      <dgm:prSet presAssocID="{FA06D0A0-9D9E-44EB-B6A0-9393827A6945}" presName="vert1" presStyleCnt="0"/>
      <dgm:spPr/>
    </dgm:pt>
    <dgm:pt modelId="{53DB49C0-7340-4365-9058-A1436720B60F}" type="pres">
      <dgm:prSet presAssocID="{9530A96D-E09C-4DD8-A857-51AE0FB1E709}" presName="thickLine" presStyleLbl="alignNode1" presStyleIdx="1" presStyleCnt="3"/>
      <dgm:spPr/>
    </dgm:pt>
    <dgm:pt modelId="{1B89139A-32CF-4057-B41F-6EFBD778EFFA}" type="pres">
      <dgm:prSet presAssocID="{9530A96D-E09C-4DD8-A857-51AE0FB1E709}" presName="horz1" presStyleCnt="0"/>
      <dgm:spPr/>
    </dgm:pt>
    <dgm:pt modelId="{D8242662-4449-4AF3-A9F0-B37E43356EDD}" type="pres">
      <dgm:prSet presAssocID="{9530A96D-E09C-4DD8-A857-51AE0FB1E709}" presName="tx1" presStyleLbl="revTx" presStyleIdx="1" presStyleCnt="3"/>
      <dgm:spPr/>
    </dgm:pt>
    <dgm:pt modelId="{A942962B-4E6F-4E2B-9D97-3529C12EC49C}" type="pres">
      <dgm:prSet presAssocID="{9530A96D-E09C-4DD8-A857-51AE0FB1E709}" presName="vert1" presStyleCnt="0"/>
      <dgm:spPr/>
    </dgm:pt>
    <dgm:pt modelId="{FC1F70BA-DDFD-40CD-8604-EA1D931A7459}" type="pres">
      <dgm:prSet presAssocID="{2225DE41-F7AF-4824-8E33-8EB7330696BC}" presName="thickLine" presStyleLbl="alignNode1" presStyleIdx="2" presStyleCnt="3"/>
      <dgm:spPr/>
    </dgm:pt>
    <dgm:pt modelId="{8BEEBAED-97BC-4F5F-892A-DB861F66530F}" type="pres">
      <dgm:prSet presAssocID="{2225DE41-F7AF-4824-8E33-8EB7330696BC}" presName="horz1" presStyleCnt="0"/>
      <dgm:spPr/>
    </dgm:pt>
    <dgm:pt modelId="{6DD3D973-6E53-49C4-8D76-6667F799B852}" type="pres">
      <dgm:prSet presAssocID="{2225DE41-F7AF-4824-8E33-8EB7330696BC}" presName="tx1" presStyleLbl="revTx" presStyleIdx="2" presStyleCnt="3"/>
      <dgm:spPr/>
    </dgm:pt>
    <dgm:pt modelId="{B782D6BE-D69F-4BBB-9C44-C909DE59FFCD}" type="pres">
      <dgm:prSet presAssocID="{2225DE41-F7AF-4824-8E33-8EB7330696BC}" presName="vert1" presStyleCnt="0"/>
      <dgm:spPr/>
    </dgm:pt>
  </dgm:ptLst>
  <dgm:cxnLst>
    <dgm:cxn modelId="{7237132C-1D11-4F5E-AB5A-863D542B84C8}" type="presOf" srcId="{9530A96D-E09C-4DD8-A857-51AE0FB1E709}" destId="{D8242662-4449-4AF3-A9F0-B37E43356EDD}" srcOrd="0" destOrd="0" presId="urn:microsoft.com/office/officeart/2008/layout/LinedList"/>
    <dgm:cxn modelId="{28F87275-2E38-4895-8BF2-5D3F3C7EE064}" type="presOf" srcId="{2225DE41-F7AF-4824-8E33-8EB7330696BC}" destId="{6DD3D973-6E53-49C4-8D76-6667F799B852}" srcOrd="0" destOrd="0" presId="urn:microsoft.com/office/officeart/2008/layout/LinedList"/>
    <dgm:cxn modelId="{BA24158B-E141-4C9A-AF2F-2C5D277BB04B}" srcId="{D5A7595E-B705-4452-976B-72C2FF249381}" destId="{2225DE41-F7AF-4824-8E33-8EB7330696BC}" srcOrd="2" destOrd="0" parTransId="{3DCB10C4-F442-4B67-B545-77ED402A4C9A}" sibTransId="{CCA1FB68-3342-495A-A99D-2C53430783B6}"/>
    <dgm:cxn modelId="{7E97ECDC-6F4B-48A5-8AC1-2257B6CE519F}" srcId="{D5A7595E-B705-4452-976B-72C2FF249381}" destId="{FA06D0A0-9D9E-44EB-B6A0-9393827A6945}" srcOrd="0" destOrd="0" parTransId="{4EA16301-CE3B-458D-B7FF-27CA91CAA12E}" sibTransId="{45B09957-FC9E-4DEC-9C86-C0737B1632FF}"/>
    <dgm:cxn modelId="{F87F5ADF-B55D-4F7B-937D-B10A06DA0C93}" srcId="{D5A7595E-B705-4452-976B-72C2FF249381}" destId="{9530A96D-E09C-4DD8-A857-51AE0FB1E709}" srcOrd="1" destOrd="0" parTransId="{065288B9-846D-4F6D-A5DA-651EC7BCFD8C}" sibTransId="{7ABE931C-B811-477B-B2F4-0BF735CBCF14}"/>
    <dgm:cxn modelId="{FD6007EE-C7AB-489D-99CA-0F4382B65CAE}" type="presOf" srcId="{FA06D0A0-9D9E-44EB-B6A0-9393827A6945}" destId="{202D2F10-1387-4B34-BE93-44C010E2C5C4}" srcOrd="0" destOrd="0" presId="urn:microsoft.com/office/officeart/2008/layout/LinedList"/>
    <dgm:cxn modelId="{777EF0F0-69C3-4154-8CBC-7CBE2001301F}" type="presOf" srcId="{D5A7595E-B705-4452-976B-72C2FF249381}" destId="{F2C377CB-5814-4D93-8D60-94C9D92381F4}" srcOrd="0" destOrd="0" presId="urn:microsoft.com/office/officeart/2008/layout/LinedList"/>
    <dgm:cxn modelId="{AEA6A866-25C5-4BD5-A963-60587D2A93FD}" type="presParOf" srcId="{F2C377CB-5814-4D93-8D60-94C9D92381F4}" destId="{A1394AB1-A4C0-4D8E-91BA-9EE6C875CD0C}" srcOrd="0" destOrd="0" presId="urn:microsoft.com/office/officeart/2008/layout/LinedList"/>
    <dgm:cxn modelId="{5FD0A5BD-B730-4DDB-9C37-82F7AE16DD6F}" type="presParOf" srcId="{F2C377CB-5814-4D93-8D60-94C9D92381F4}" destId="{6037194E-CC77-4ED8-B430-BB324D71CFC9}" srcOrd="1" destOrd="0" presId="urn:microsoft.com/office/officeart/2008/layout/LinedList"/>
    <dgm:cxn modelId="{B4B3C073-30C4-429E-BDBC-4E088FD15105}" type="presParOf" srcId="{6037194E-CC77-4ED8-B430-BB324D71CFC9}" destId="{202D2F10-1387-4B34-BE93-44C010E2C5C4}" srcOrd="0" destOrd="0" presId="urn:microsoft.com/office/officeart/2008/layout/LinedList"/>
    <dgm:cxn modelId="{71181254-5C84-4457-A0CC-4CE9F758EAF6}" type="presParOf" srcId="{6037194E-CC77-4ED8-B430-BB324D71CFC9}" destId="{B45E4782-C3D5-47A0-8CC7-BB54C848FB48}" srcOrd="1" destOrd="0" presId="urn:microsoft.com/office/officeart/2008/layout/LinedList"/>
    <dgm:cxn modelId="{4ECE59A5-46F4-4A41-ABCB-CF38AA46C5B9}" type="presParOf" srcId="{F2C377CB-5814-4D93-8D60-94C9D92381F4}" destId="{53DB49C0-7340-4365-9058-A1436720B60F}" srcOrd="2" destOrd="0" presId="urn:microsoft.com/office/officeart/2008/layout/LinedList"/>
    <dgm:cxn modelId="{D40A363A-7C70-49AD-9294-8B82487EF237}" type="presParOf" srcId="{F2C377CB-5814-4D93-8D60-94C9D92381F4}" destId="{1B89139A-32CF-4057-B41F-6EFBD778EFFA}" srcOrd="3" destOrd="0" presId="urn:microsoft.com/office/officeart/2008/layout/LinedList"/>
    <dgm:cxn modelId="{BBCFF7EB-8F54-4701-99A0-177BCBD6A38E}" type="presParOf" srcId="{1B89139A-32CF-4057-B41F-6EFBD778EFFA}" destId="{D8242662-4449-4AF3-A9F0-B37E43356EDD}" srcOrd="0" destOrd="0" presId="urn:microsoft.com/office/officeart/2008/layout/LinedList"/>
    <dgm:cxn modelId="{1B9BE57F-915E-44DB-8B6B-BA5B0848D093}" type="presParOf" srcId="{1B89139A-32CF-4057-B41F-6EFBD778EFFA}" destId="{A942962B-4E6F-4E2B-9D97-3529C12EC49C}" srcOrd="1" destOrd="0" presId="urn:microsoft.com/office/officeart/2008/layout/LinedList"/>
    <dgm:cxn modelId="{D6A769A1-DFE5-40AE-8118-84895959A141}" type="presParOf" srcId="{F2C377CB-5814-4D93-8D60-94C9D92381F4}" destId="{FC1F70BA-DDFD-40CD-8604-EA1D931A7459}" srcOrd="4" destOrd="0" presId="urn:microsoft.com/office/officeart/2008/layout/LinedList"/>
    <dgm:cxn modelId="{EB185358-F15C-4557-8971-DDB8D6878B3A}" type="presParOf" srcId="{F2C377CB-5814-4D93-8D60-94C9D92381F4}" destId="{8BEEBAED-97BC-4F5F-892A-DB861F66530F}" srcOrd="5" destOrd="0" presId="urn:microsoft.com/office/officeart/2008/layout/LinedList"/>
    <dgm:cxn modelId="{C8AE4610-5D28-4570-BDC5-AAAC49B01DE3}" type="presParOf" srcId="{8BEEBAED-97BC-4F5F-892A-DB861F66530F}" destId="{6DD3D973-6E53-49C4-8D76-6667F799B852}" srcOrd="0" destOrd="0" presId="urn:microsoft.com/office/officeart/2008/layout/LinedList"/>
    <dgm:cxn modelId="{8F96F9AE-F3E7-477B-9BE3-BF8266DCDD0B}" type="presParOf" srcId="{8BEEBAED-97BC-4F5F-892A-DB861F66530F}" destId="{B782D6BE-D69F-4BBB-9C44-C909DE59FFC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94AB1-A4C0-4D8E-91BA-9EE6C875CD0C}">
      <dsp:nvSpPr>
        <dsp:cNvPr id="0" name=""/>
        <dsp:cNvSpPr/>
      </dsp:nvSpPr>
      <dsp:spPr>
        <a:xfrm>
          <a:off x="0" y="2758"/>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2D2F10-1387-4B34-BE93-44C010E2C5C4}">
      <dsp:nvSpPr>
        <dsp:cNvPr id="0" name=""/>
        <dsp:cNvSpPr/>
      </dsp:nvSpPr>
      <dsp:spPr>
        <a:xfrm>
          <a:off x="0" y="2758"/>
          <a:ext cx="6797675" cy="1881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740" tIns="205740" rIns="205740" bIns="205740" numCol="1" spcCol="1270" anchor="t" anchorCtr="0">
          <a:noAutofit/>
        </a:bodyPr>
        <a:lstStyle/>
        <a:p>
          <a:pPr marL="0" lvl="0" indent="0" algn="l" defTabSz="2400300">
            <a:lnSpc>
              <a:spcPct val="90000"/>
            </a:lnSpc>
            <a:spcBef>
              <a:spcPct val="0"/>
            </a:spcBef>
            <a:spcAft>
              <a:spcPct val="35000"/>
            </a:spcAft>
            <a:buNone/>
          </a:pPr>
          <a:r>
            <a:rPr lang="en-US" sz="5400" b="1" kern="1200" dirty="0">
              <a:solidFill>
                <a:srgbClr val="9A4E15"/>
              </a:solidFill>
            </a:rPr>
            <a:t>Proprioception</a:t>
          </a:r>
        </a:p>
      </dsp:txBody>
      <dsp:txXfrm>
        <a:off x="0" y="2758"/>
        <a:ext cx="6797675" cy="1881464"/>
      </dsp:txXfrm>
    </dsp:sp>
    <dsp:sp modelId="{53DB49C0-7340-4365-9058-A1436720B60F}">
      <dsp:nvSpPr>
        <dsp:cNvPr id="0" name=""/>
        <dsp:cNvSpPr/>
      </dsp:nvSpPr>
      <dsp:spPr>
        <a:xfrm>
          <a:off x="0" y="1884223"/>
          <a:ext cx="6797675" cy="0"/>
        </a:xfrm>
        <a:prstGeom prst="line">
          <a:avLst/>
        </a:prstGeom>
        <a:solidFill>
          <a:schemeClr val="accent2">
            <a:hueOff val="1620045"/>
            <a:satOff val="225"/>
            <a:lumOff val="196"/>
            <a:alphaOff val="0"/>
          </a:schemeClr>
        </a:solidFill>
        <a:ln w="15875" cap="flat" cmpd="sng" algn="ctr">
          <a:solidFill>
            <a:schemeClr val="accent2">
              <a:hueOff val="1620045"/>
              <a:satOff val="225"/>
              <a:lumOff val="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242662-4449-4AF3-A9F0-B37E43356EDD}">
      <dsp:nvSpPr>
        <dsp:cNvPr id="0" name=""/>
        <dsp:cNvSpPr/>
      </dsp:nvSpPr>
      <dsp:spPr>
        <a:xfrm>
          <a:off x="0" y="1884223"/>
          <a:ext cx="6797675" cy="1881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740" tIns="205740" rIns="205740" bIns="205740" numCol="1" spcCol="1270" anchor="t" anchorCtr="0">
          <a:noAutofit/>
        </a:bodyPr>
        <a:lstStyle/>
        <a:p>
          <a:pPr marL="0" lvl="0" indent="0" algn="l" defTabSz="2400300">
            <a:lnSpc>
              <a:spcPct val="90000"/>
            </a:lnSpc>
            <a:spcBef>
              <a:spcPct val="0"/>
            </a:spcBef>
            <a:spcAft>
              <a:spcPct val="35000"/>
            </a:spcAft>
            <a:buNone/>
          </a:pPr>
          <a:r>
            <a:rPr lang="en-US" sz="5400" b="1" kern="1200" dirty="0">
              <a:solidFill>
                <a:srgbClr val="9A4E15"/>
              </a:solidFill>
            </a:rPr>
            <a:t>Vestibular</a:t>
          </a:r>
        </a:p>
      </dsp:txBody>
      <dsp:txXfrm>
        <a:off x="0" y="1884223"/>
        <a:ext cx="6797675" cy="1881464"/>
      </dsp:txXfrm>
    </dsp:sp>
    <dsp:sp modelId="{FC1F70BA-DDFD-40CD-8604-EA1D931A7459}">
      <dsp:nvSpPr>
        <dsp:cNvPr id="0" name=""/>
        <dsp:cNvSpPr/>
      </dsp:nvSpPr>
      <dsp:spPr>
        <a:xfrm>
          <a:off x="0" y="3765688"/>
          <a:ext cx="6797675" cy="0"/>
        </a:xfrm>
        <a:prstGeom prst="line">
          <a:avLst/>
        </a:prstGeom>
        <a:solidFill>
          <a:schemeClr val="accent2">
            <a:hueOff val="3240090"/>
            <a:satOff val="451"/>
            <a:lumOff val="392"/>
            <a:alphaOff val="0"/>
          </a:schemeClr>
        </a:solidFill>
        <a:ln w="15875" cap="flat" cmpd="sng" algn="ctr">
          <a:solidFill>
            <a:schemeClr val="accent2">
              <a:hueOff val="3240090"/>
              <a:satOff val="451"/>
              <a:lumOff val="3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D3D973-6E53-49C4-8D76-6667F799B852}">
      <dsp:nvSpPr>
        <dsp:cNvPr id="0" name=""/>
        <dsp:cNvSpPr/>
      </dsp:nvSpPr>
      <dsp:spPr>
        <a:xfrm>
          <a:off x="0" y="3765688"/>
          <a:ext cx="6797675" cy="1881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740" tIns="205740" rIns="205740" bIns="205740" numCol="1" spcCol="1270" anchor="t" anchorCtr="0">
          <a:noAutofit/>
        </a:bodyPr>
        <a:lstStyle/>
        <a:p>
          <a:pPr marL="0" lvl="0" indent="0" algn="l" defTabSz="2400300">
            <a:lnSpc>
              <a:spcPct val="90000"/>
            </a:lnSpc>
            <a:spcBef>
              <a:spcPct val="0"/>
            </a:spcBef>
            <a:spcAft>
              <a:spcPct val="35000"/>
            </a:spcAft>
            <a:buNone/>
          </a:pPr>
          <a:r>
            <a:rPr lang="en-US" sz="5400" b="1" kern="1200" dirty="0">
              <a:solidFill>
                <a:srgbClr val="9A4E15"/>
              </a:solidFill>
            </a:rPr>
            <a:t>Tactile</a:t>
          </a:r>
        </a:p>
      </dsp:txBody>
      <dsp:txXfrm>
        <a:off x="0" y="3765688"/>
        <a:ext cx="6797675" cy="188146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74104D-6C58-47B2-B9BC-C51A4D003A5E}" type="datetimeFigureOut">
              <a:rPr lang="en-CA" smtClean="0"/>
              <a:t>2024-03-06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2A11F3-2104-464C-90C1-74576878DE12}" type="slidenum">
              <a:rPr lang="en-CA" smtClean="0"/>
              <a:t>‹#›</a:t>
            </a:fld>
            <a:endParaRPr lang="en-CA"/>
          </a:p>
        </p:txBody>
      </p:sp>
    </p:spTree>
    <p:extLst>
      <p:ext uri="{BB962C8B-B14F-4D97-AF65-F5344CB8AC3E}">
        <p14:creationId xmlns:p14="http://schemas.microsoft.com/office/powerpoint/2010/main" val="1925870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a:lnSpc>
                <a:spcPct val="107000"/>
              </a:lnSpc>
              <a:spcAft>
                <a:spcPts val="800"/>
              </a:spcAft>
            </a:pPr>
            <a:r>
              <a:rPr lang="en-CA" sz="1800" b="1" u="sng" kern="100" dirty="0" err="1">
                <a:solidFill>
                  <a:srgbClr val="515151"/>
                </a:solidFill>
                <a:effectLst/>
                <a:latin typeface="Calibri" panose="020F0502020204030204" pitchFamily="34" charset="0"/>
                <a:ea typeface="Calibri" panose="020F0502020204030204" pitchFamily="34" charset="0"/>
                <a:cs typeface="Calibri" panose="020F0502020204030204" pitchFamily="34" charset="0"/>
              </a:rPr>
              <a:t>Picton</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acknowledge that </a:t>
            </a:r>
            <a:r>
              <a:rPr lang="en-CA" sz="18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Picton</a:t>
            </a:r>
            <a:r>
              <a:rPr lang="en-CA"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and Prince Edward County is on the traditional territory of the Huron-Wendat, Anishinaabe, and Haudenosaunee peoples </a:t>
            </a:r>
            <a:r>
              <a:rPr lang="en-CA" sz="1800" kern="100" dirty="0">
                <a:effectLst/>
                <a:latin typeface="Calibri" panose="020F0502020204030204" pitchFamily="34" charset="0"/>
                <a:ea typeface="Calibri" panose="020F0502020204030204" pitchFamily="34" charset="0"/>
                <a:cs typeface="Calibri" panose="020F0502020204030204" pitchFamily="34" charset="0"/>
              </a:rPr>
              <a:t>and adjacent to the Mohawk community of Tyendinaga (tie-</a:t>
            </a:r>
            <a:r>
              <a:rPr lang="en-CA" sz="1800" kern="100" dirty="0" err="1">
                <a:effectLst/>
                <a:latin typeface="Calibri" panose="020F0502020204030204" pitchFamily="34" charset="0"/>
                <a:ea typeface="Calibri" panose="020F0502020204030204" pitchFamily="34" charset="0"/>
                <a:cs typeface="Calibri" panose="020F0502020204030204" pitchFamily="34" charset="0"/>
              </a:rPr>
              <a:t>en</a:t>
            </a:r>
            <a:r>
              <a:rPr lang="en-CA" sz="1800" kern="100" dirty="0">
                <a:effectLst/>
                <a:latin typeface="Calibri" panose="020F0502020204030204" pitchFamily="34" charset="0"/>
                <a:ea typeface="Calibri" panose="020F0502020204030204" pitchFamily="34" charset="0"/>
                <a:cs typeface="Calibri" panose="020F0502020204030204" pitchFamily="34" charset="0"/>
              </a:rPr>
              <a:t>-de-</a:t>
            </a:r>
            <a:r>
              <a:rPr lang="en-CA" sz="1800" kern="100" dirty="0" err="1">
                <a:effectLst/>
                <a:latin typeface="Calibri" panose="020F0502020204030204" pitchFamily="34" charset="0"/>
                <a:ea typeface="Calibri" panose="020F0502020204030204" pitchFamily="34" charset="0"/>
                <a:cs typeface="Calibri" panose="020F0502020204030204" pitchFamily="34" charset="0"/>
              </a:rPr>
              <a:t>neh</a:t>
            </a:r>
            <a:r>
              <a:rPr lang="en-CA" sz="1800" kern="100" dirty="0">
                <a:effectLst/>
                <a:latin typeface="Calibri" panose="020F0502020204030204" pitchFamily="34" charset="0"/>
                <a:ea typeface="Calibri" panose="020F0502020204030204" pitchFamily="34" charset="0"/>
                <a:cs typeface="Calibri" panose="020F0502020204030204" pitchFamily="34" charset="0"/>
              </a:rPr>
              <a:t>-ga).</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These peoples agreed to mutual sharing obligations and responsibilities as stewards of the land and water. We recognize that these are now our shared obligations in partnership, to continue to protect the land and water. In doing our work we honour the Indigenous ancestors who came before us and who continue to be present in lands which we occupy.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b="1" u="sng"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Windsor</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We acknowledge that we are on land and surrounded by water, originally inhabited by Indigenous Peoples who have travelled this area since time immemorial.  This territory is within the lands honoured by the Wampum Treaties; agreements between the Anishinaabe (Ah-</a:t>
            </a:r>
            <a:r>
              <a:rPr lang="en-CA" sz="1800" kern="100" dirty="0" err="1">
                <a:effectLst/>
                <a:latin typeface="Calibri" panose="020F0502020204030204" pitchFamily="34" charset="0"/>
                <a:ea typeface="Calibri" panose="020F0502020204030204" pitchFamily="34" charset="0"/>
                <a:cs typeface="Times New Roman" panose="02020603050405020304" pitchFamily="18" charset="0"/>
              </a:rPr>
              <a:t>nish</a:t>
            </a: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n-CA" sz="1800" kern="100" dirty="0" err="1">
                <a:effectLst/>
                <a:latin typeface="Calibri" panose="020F0502020204030204" pitchFamily="34" charset="0"/>
                <a:ea typeface="Calibri" panose="020F0502020204030204" pitchFamily="34" charset="0"/>
                <a:cs typeface="Times New Roman" panose="02020603050405020304" pitchFamily="18" charset="0"/>
              </a:rPr>
              <a:t>naw-beh</a:t>
            </a: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CA"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Haudenosaunee</a:t>
            </a: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Lenny </a:t>
            </a:r>
            <a:r>
              <a:rPr lang="en-CA" sz="1800" kern="100" dirty="0" err="1">
                <a:effectLst/>
                <a:latin typeface="Calibri" panose="020F0502020204030204" pitchFamily="34" charset="0"/>
                <a:ea typeface="Calibri" panose="020F0502020204030204" pitchFamily="34" charset="0"/>
                <a:cs typeface="Times New Roman" panose="02020603050405020304" pitchFamily="18" charset="0"/>
              </a:rPr>
              <a:t>Lenopee</a:t>
            </a: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and allied Nations to peacefully share and care for the resources around the Great Lakes.  Specifically, we would like to acknowledge the presence of the Three Fires Confederacy (including the Ojibwe , Odawa , Potawatomi)  and Huron/Wendat Peoples. .   </a:t>
            </a:r>
            <a:r>
              <a:rPr lang="en-CA" sz="1800" kern="100">
                <a:effectLst/>
                <a:latin typeface="Calibri" panose="020F0502020204030204" pitchFamily="34" charset="0"/>
                <a:ea typeface="Calibri" panose="020F0502020204030204" pitchFamily="34" charset="0"/>
                <a:cs typeface="Times New Roman" panose="02020603050405020304" pitchFamily="18" charset="0"/>
              </a:rPr>
              <a:t>We respect the longstanding relationships with First Nations people in this place and we are dedicated to honouring Indigenous history and culture while remaining committed to moving forward respectfully with all First Nations, Inuit and Métis.</a:t>
            </a:r>
          </a:p>
          <a:p>
            <a:pPr marL="0" indent="0">
              <a:buFontTx/>
              <a:buNone/>
            </a:pPr>
            <a:endParaRPr lang="en-US" b="0"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a:t>
            </a:fld>
            <a:endParaRPr lang="en-CA" dirty="0"/>
          </a:p>
        </p:txBody>
      </p:sp>
      <p:sp>
        <p:nvSpPr>
          <p:cNvPr id="5" name="Footer Placeholder 4">
            <a:extLst>
              <a:ext uri="{FF2B5EF4-FFF2-40B4-BE49-F238E27FC236}">
                <a16:creationId xmlns:a16="http://schemas.microsoft.com/office/drawing/2014/main" id="{17937493-498F-4CDC-B63B-16CE8FED2D81}"/>
              </a:ext>
            </a:extLst>
          </p:cNvPr>
          <p:cNvSpPr>
            <a:spLocks noGrp="1"/>
          </p:cNvSpPr>
          <p:nvPr>
            <p:ph type="ftr" sz="quarter" idx="4"/>
          </p:nvPr>
        </p:nvSpPr>
        <p:spPr/>
        <p:txBody>
          <a:bodyPr/>
          <a:lstStyle/>
          <a:p>
            <a:r>
              <a:rPr lang="en-CA" dirty="0"/>
              <a:t>CCS 3.5 hr Overview</a:t>
            </a:r>
          </a:p>
        </p:txBody>
      </p:sp>
    </p:spTree>
    <p:extLst>
      <p:ext uri="{BB962C8B-B14F-4D97-AF65-F5344CB8AC3E}">
        <p14:creationId xmlns:p14="http://schemas.microsoft.com/office/powerpoint/2010/main" val="188139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7513" y="701675"/>
            <a:ext cx="6242050" cy="351155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15</a:t>
            </a:fld>
            <a:endParaRPr lang="en-CA" dirty="0"/>
          </a:p>
        </p:txBody>
      </p:sp>
    </p:spTree>
    <p:extLst>
      <p:ext uri="{BB962C8B-B14F-4D97-AF65-F5344CB8AC3E}">
        <p14:creationId xmlns:p14="http://schemas.microsoft.com/office/powerpoint/2010/main" val="3933831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342900" indent="-342900">
              <a:buClr>
                <a:srgbClr val="9A4E15"/>
              </a:buClr>
              <a:buSzPct val="125000"/>
              <a:buFont typeface="+mj-lt"/>
              <a:buAutoNum type="arabicPeriod"/>
            </a:pPr>
            <a:r>
              <a:rPr lang="en-CA" sz="1700" dirty="0"/>
              <a:t>Any sense can be over or under stimulated. Observations should also be made concerning:</a:t>
            </a:r>
          </a:p>
          <a:p>
            <a:pPr marL="800100" lvl="1" indent="-342900">
              <a:buClr>
                <a:schemeClr val="tx1"/>
              </a:buClr>
              <a:buSzPct val="125000"/>
              <a:buFont typeface="Arial" panose="020B0604020202020204" pitchFamily="34" charset="0"/>
              <a:buChar char="•"/>
            </a:pPr>
            <a:r>
              <a:rPr lang="en-CA" sz="1700" dirty="0"/>
              <a:t>visual (sight) – too bright or too dull</a:t>
            </a:r>
          </a:p>
          <a:p>
            <a:pPr marL="800100" lvl="1" indent="-342900">
              <a:buClr>
                <a:schemeClr val="tx1"/>
              </a:buClr>
              <a:buSzPct val="125000"/>
              <a:buFont typeface="Arial" panose="020B0604020202020204" pitchFamily="34" charset="0"/>
              <a:buChar char="•"/>
            </a:pPr>
            <a:r>
              <a:rPr lang="en-CA" sz="1700" dirty="0"/>
              <a:t>auditory (hearing) – too loud or too quiet</a:t>
            </a:r>
          </a:p>
          <a:p>
            <a:pPr marL="800100" lvl="1" indent="-342900">
              <a:buClr>
                <a:schemeClr val="tx1"/>
              </a:buClr>
              <a:buSzPct val="125000"/>
              <a:buFont typeface="Arial" panose="020B0604020202020204" pitchFamily="34" charset="0"/>
              <a:buChar char="•"/>
            </a:pPr>
            <a:r>
              <a:rPr lang="en-CA" sz="1700" dirty="0"/>
              <a:t>gustatory (taste) – too sour or sweet, bitter or salty or spicy</a:t>
            </a:r>
          </a:p>
          <a:p>
            <a:pPr marL="800100" lvl="1" indent="-342900">
              <a:buClr>
                <a:schemeClr val="tx1"/>
              </a:buClr>
              <a:buSzPct val="125000"/>
              <a:buFont typeface="Arial" panose="020B0604020202020204" pitchFamily="34" charset="0"/>
              <a:buChar char="•"/>
            </a:pPr>
            <a:r>
              <a:rPr lang="en-CA" sz="1700" dirty="0"/>
              <a:t>olfactory (smell) – too musty, putrid, pungent or not enough</a:t>
            </a:r>
          </a:p>
          <a:p>
            <a:pPr lvl="1">
              <a:buClr>
                <a:schemeClr val="tx1"/>
              </a:buClr>
              <a:buSzPct val="125000"/>
            </a:pPr>
            <a:endParaRPr lang="en-CA" sz="1700" dirty="0"/>
          </a:p>
          <a:p>
            <a:pPr marL="342900" indent="-342900">
              <a:buClr>
                <a:srgbClr val="9A4E15"/>
              </a:buClr>
              <a:buSzPct val="125000"/>
              <a:buFont typeface="+mj-lt"/>
              <a:buAutoNum type="arabicPeriod"/>
            </a:pPr>
            <a:r>
              <a:rPr lang="en-CA" sz="1700" dirty="0"/>
              <a:t>Observe those you support to see what repetitive activities they prefer, and what their symptoms of sensory dysfunction might be.  Keep accurate records and share observations with an Occupational Therapist or Medical Doctor in order for them to plan a work-out sensory diet regime.</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People with developmental disabilities need patterns/order, organization and consistency/predictability to keep senses working properly.  Due to neurophysical irregularities (e.g. sensory dysfunction) always, always ask “Is their expression of agitation to this experience, organizing their senses right now?”</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Whole Foods Nutrition is critical.</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Consult a qualified Occupational Therapist for assessments and treatments.</a:t>
            </a:r>
          </a:p>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F9F90-56CC-484A-A79C-A48B0201ADF2}"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7905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F9F90-56CC-484A-A79C-A48B0201ADF2}"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3622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buSzPct val="125000"/>
            </a:pPr>
            <a:r>
              <a:rPr lang="en-CA" sz="800" dirty="0"/>
              <a:t> </a:t>
            </a:r>
          </a:p>
          <a:p>
            <a:pPr>
              <a:spcAft>
                <a:spcPts val="600"/>
              </a:spcAft>
              <a:buSzPct val="125000"/>
            </a:pPr>
            <a:r>
              <a:rPr lang="en-CA" sz="1200" b="1" dirty="0"/>
              <a:t>Note:</a:t>
            </a:r>
            <a:r>
              <a:rPr lang="en-CA" sz="1200" dirty="0"/>
              <a:t>  Pay attention as to how the individual responds to activity.  If they appear over or under-stimulated, adjust ‘speed’ accordingly.</a:t>
            </a:r>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F9F90-56CC-484A-A79C-A48B0201ADF2}"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0731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F9F90-56CC-484A-A79C-A48B0201ADF2}"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025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6FE9D4-78C8-43A0-BD41-021821486FD7}"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01D93E4-E5D7-4A5A-8417-27E022B318D6}"/>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a:ea typeface="+mn-ea"/>
                <a:cs typeface="+mn-cs"/>
              </a:rPr>
              <a:t>CCS 3.5 hr Overview</a:t>
            </a:r>
          </a:p>
        </p:txBody>
      </p:sp>
    </p:spTree>
    <p:extLst>
      <p:ext uri="{BB962C8B-B14F-4D97-AF65-F5344CB8AC3E}">
        <p14:creationId xmlns:p14="http://schemas.microsoft.com/office/powerpoint/2010/main" val="1263741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If any sense door isn’t fully developed and operational, it can be overly sensitive (hyperactive) or under sensitive (hypoactive). </a:t>
            </a:r>
          </a:p>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F9F90-56CC-484A-A79C-A48B0201ADF2}"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3839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endParaRPr lang="en-US" b="0" i="0" dirty="0"/>
          </a:p>
          <a:p>
            <a:pPr algn="l"/>
            <a:endParaRPr lang="en-US" b="0" i="0"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5</a:t>
            </a:fld>
            <a:endParaRPr lang="en-CA" dirty="0"/>
          </a:p>
        </p:txBody>
      </p:sp>
      <p:sp>
        <p:nvSpPr>
          <p:cNvPr id="5" name="Footer Placeholder 4">
            <a:extLst>
              <a:ext uri="{FF2B5EF4-FFF2-40B4-BE49-F238E27FC236}">
                <a16:creationId xmlns:a16="http://schemas.microsoft.com/office/drawing/2014/main" id="{666903BD-9AF4-4AE0-B577-AE5F5EC02949}"/>
              </a:ext>
            </a:extLst>
          </p:cNvPr>
          <p:cNvSpPr>
            <a:spLocks noGrp="1"/>
          </p:cNvSpPr>
          <p:nvPr>
            <p:ph type="ftr" sz="quarter" idx="4"/>
          </p:nvPr>
        </p:nvSpPr>
        <p:spPr/>
        <p:txBody>
          <a:bodyPr/>
          <a:lstStyle/>
          <a:p>
            <a:r>
              <a:rPr lang="en-CA" dirty="0"/>
              <a:t>CCS 3.5 hr Overview</a:t>
            </a:r>
          </a:p>
        </p:txBody>
      </p:sp>
    </p:spTree>
    <p:extLst>
      <p:ext uri="{BB962C8B-B14F-4D97-AF65-F5344CB8AC3E}">
        <p14:creationId xmlns:p14="http://schemas.microsoft.com/office/powerpoint/2010/main" val="3805980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6FE9D4-78C8-43A0-BD41-021821486FD7}"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6FE9D4-78C8-43A0-BD41-021821486FD7}"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t>(approximately 80%  of this population have sensory integration problems).</a:t>
            </a:r>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F9F90-56CC-484A-A79C-A48B0201ADF2}"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9273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F9F90-56CC-484A-A79C-A48B0201ADF2}"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5500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solidFill>
                  <a:srgbClr val="9A4E15"/>
                </a:solidFill>
                <a:latin typeface="Arial Black" panose="020B0A04020102020204" pitchFamily="34" charset="0"/>
              </a:rPr>
              <a:t>Proprioception – Sense of Movement of Body</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Often the real reason that s/he keeps crashing, jumping, tripping, falling, enjoys tight clothing, avoids playing sports, writing too dark, breaking things, and bangs their head is that they are trying to reorganize/make stronger the messages from joints to the brain to improve motor skills i.e. improve the map.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dirty="0">
              <a:solidFill>
                <a:srgbClr val="9A4E15"/>
              </a:solidFill>
              <a:latin typeface="Arial Black" panose="020B0A040201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solidFill>
                  <a:srgbClr val="9A4E15"/>
                </a:solidFill>
              </a:rPr>
              <a:t>Vestibular – Sense of Balance</a:t>
            </a:r>
          </a:p>
          <a:p>
            <a:pPr lvl="0"/>
            <a:r>
              <a:rPr lang="en-CA" sz="1200" dirty="0"/>
              <a:t>The Vestibular system receptors are in the inner ear. The system responds both to movement and gravity and affects balance, eye movements, posture, muscle tone and attention.  This system can also often be related to hearing regulation problems.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dirty="0">
              <a:solidFill>
                <a:srgbClr val="9A4E15"/>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solidFill>
                  <a:srgbClr val="9A4E15"/>
                </a:solidFill>
              </a:rPr>
              <a:t>Tactile – Sense of Touch</a:t>
            </a:r>
            <a:endParaRPr lang="en-CA" sz="1200" dirty="0">
              <a:solidFill>
                <a:srgbClr val="9A4E15"/>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The sense of touch is critical to lay the foundation for a more balanced, organized central nervous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solidFill>
                <a:srgbClr val="9A4E15"/>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solidFill>
                <a:srgbClr val="9A4E15"/>
              </a:solidFill>
              <a:latin typeface="Arial Black" panose="020B0A04020102020204" pitchFamily="34"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F9F90-56CC-484A-A79C-A48B0201ADF2}"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0712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F021A0B-F4A6-4092-B0FB-70448E8CE2FA}" type="datetime1">
              <a:rPr lang="en-CA" smtClean="0"/>
              <a:pPr/>
              <a:t>2024-03-06</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987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30D2A3-51E1-4FA8-A8EC-C2FA94C3E2FF}" type="datetime1">
              <a:rPr lang="en-CA" smtClean="0"/>
              <a:pPr/>
              <a:t>2024-03-06</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943475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5086C1-572F-4EA4-9FC0-29C53C67ED91}" type="datetime1">
              <a:rPr lang="en-CA" smtClean="0"/>
              <a:pPr/>
              <a:t>2024-03-06</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84201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880AD8-9872-4CE8-A936-918E1805A703}" type="datetime1">
              <a:rPr lang="en-CA" smtClean="0"/>
              <a:pPr/>
              <a:t>2024-03-06</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465075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5D7EAD-6F4B-4F5A-BE08-FF07B08A2375}" type="datetime1">
              <a:rPr lang="en-CA" smtClean="0"/>
              <a:pPr/>
              <a:t>2024-03-06</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2985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AB6457-4F2F-4B17-B085-191D42A456D5}" type="datetime1">
              <a:rPr lang="en-CA" smtClean="0"/>
              <a:pPr/>
              <a:t>2024-03-06</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128175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8789340-70B8-492A-AF17-D7F80FE9B50A}" type="datetime1">
              <a:rPr lang="en-CA" smtClean="0"/>
              <a:pPr/>
              <a:t>2024-03-06</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849377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0EDC6AB-451A-48DA-A0D9-EF35CC6DE8A8}" type="datetime1">
              <a:rPr lang="en-CA" smtClean="0"/>
              <a:pPr/>
              <a:t>2024-03-06</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752375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FA83CDC-EA9C-4EFF-A9E8-F7E0520AD69B}" type="datetime1">
              <a:rPr lang="en-CA" smtClean="0"/>
              <a:pPr/>
              <a:t>2024-03-06</a:t>
            </a:fld>
            <a:endParaRPr lang="en-CA"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670749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A1C29A6-0438-4E0B-A148-F09EE4ABE9F1}" type="datetime1">
              <a:rPr lang="en-CA" smtClean="0"/>
              <a:pPr/>
              <a:t>2024-03-06</a:t>
            </a:fld>
            <a:endParaRPr lang="en-CA"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CA"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95181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6756E2-AACE-41C8-8EE2-101B7AB85210}" type="datetime1">
              <a:rPr lang="en-CA" smtClean="0"/>
              <a:pPr/>
              <a:t>2024-03-06</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655451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3FB5F6D-DBA7-43E6-9AD0-64CE644A18C4}" type="datetime1">
              <a:rPr lang="en-CA" smtClean="0"/>
              <a:pPr/>
              <a:t>2024-03-06</a:t>
            </a:fld>
            <a:endParaRPr lang="en-CA"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CA"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FE74BE6-3F01-4C25-9B60-2EB5994FEE56}" type="slidenum">
              <a:rPr lang="en-CA" smtClean="0"/>
              <a:pPr/>
              <a:t>‹#›</a:t>
            </a:fld>
            <a:endParaRPr lang="en-CA"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58195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4.svg"/><Relationship Id="rId5" Type="http://schemas.openxmlformats.org/officeDocument/2006/relationships/diagramQuickStyle" Target="../diagrams/quickStyle1.xml"/><Relationship Id="rId10" Type="http://schemas.openxmlformats.org/officeDocument/2006/relationships/image" Target="../media/image13.png"/><Relationship Id="rId4" Type="http://schemas.openxmlformats.org/officeDocument/2006/relationships/diagramLayout" Target="../diagrams/layout1.xml"/><Relationship Id="rId9" Type="http://schemas.openxmlformats.org/officeDocument/2006/relationships/image" Target="../media/image12.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flickr.com/photos/49503124519@N01/527052055/" TargetMode="External"/><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25016" y="2448011"/>
            <a:ext cx="11541967" cy="169277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b="1" dirty="0">
                <a:solidFill>
                  <a:srgbClr val="9A4E15"/>
                </a:solidFill>
                <a:latin typeface="Tw Cen MT" pitchFamily="34" charset="0"/>
              </a:rPr>
              <a:t>  </a:t>
            </a:r>
          </a:p>
          <a:p>
            <a:pPr algn="ctr"/>
            <a:r>
              <a:rPr lang="en-CA" sz="3200" b="1" dirty="0">
                <a:solidFill>
                  <a:srgbClr val="C3AD05"/>
                </a:solidFill>
                <a:latin typeface="Tw Cen MT Condensed Extra Bold" panose="020B0803020202020204" pitchFamily="34" charset="0"/>
              </a:rPr>
              <a:t>Week Five</a:t>
            </a:r>
          </a:p>
          <a:p>
            <a:pPr algn="ctr"/>
            <a:r>
              <a:rPr lang="en-US" sz="3600" dirty="0">
                <a:solidFill>
                  <a:srgbClr val="797805"/>
                </a:solidFill>
                <a:latin typeface="Tw Cen MT Condensed Extra Bold" panose="020B0803020202020204" pitchFamily="34" charset="0"/>
              </a:rPr>
              <a:t>Sensory Integration and Processing</a:t>
            </a:r>
            <a:endParaRPr lang="en-CA" sz="3600" dirty="0">
              <a:solidFill>
                <a:srgbClr val="9A4E15"/>
              </a:solidFill>
              <a:latin typeface="Tw Cen MT Condensed Extra Bold" panose="020B0803020202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04784" y="509515"/>
            <a:ext cx="4702629" cy="2530869"/>
          </a:xfrm>
          <a:prstGeom prst="rect">
            <a:avLst/>
          </a:prstGeom>
        </p:spPr>
      </p:pic>
      <p:sp>
        <p:nvSpPr>
          <p:cNvPr id="2" name="Slide Number Placeholder 1">
            <a:extLst>
              <a:ext uri="{FF2B5EF4-FFF2-40B4-BE49-F238E27FC236}">
                <a16:creationId xmlns:a16="http://schemas.microsoft.com/office/drawing/2014/main" id="{2BF789CC-AC28-4AC4-820A-03D8E0B4B1A5}"/>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1</a:t>
            </a:fld>
            <a:endParaRPr lang="en-CA" dirty="0">
              <a:solidFill>
                <a:prstClr val="black">
                  <a:tint val="75000"/>
                </a:prstClr>
              </a:solidFill>
            </a:endParaRPr>
          </a:p>
        </p:txBody>
      </p:sp>
      <p:pic>
        <p:nvPicPr>
          <p:cNvPr id="3" name="Picture 2" descr="A picture containing text&#10;&#10;Description automatically generated">
            <a:extLst>
              <a:ext uri="{FF2B5EF4-FFF2-40B4-BE49-F238E27FC236}">
                <a16:creationId xmlns:a16="http://schemas.microsoft.com/office/drawing/2014/main" id="{4D1611AF-5DA2-0856-FDE2-1DB90C30E6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3786" y="5280492"/>
            <a:ext cx="1589315" cy="946021"/>
          </a:xfrm>
          <a:prstGeom prst="rect">
            <a:avLst/>
          </a:prstGeom>
        </p:spPr>
      </p:pic>
      <p:pic>
        <p:nvPicPr>
          <p:cNvPr id="5" name="Picture 4" descr="A blue and green logo&#10;&#10;Description automatically generated with low confidence">
            <a:extLst>
              <a:ext uri="{FF2B5EF4-FFF2-40B4-BE49-F238E27FC236}">
                <a16:creationId xmlns:a16="http://schemas.microsoft.com/office/drawing/2014/main" id="{52C5D6E2-3E24-9966-84A2-D51378E4B2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8900" y="5368756"/>
            <a:ext cx="3194958" cy="761352"/>
          </a:xfrm>
          <a:prstGeom prst="rect">
            <a:avLst/>
          </a:prstGeom>
        </p:spPr>
      </p:pic>
    </p:spTree>
    <p:extLst>
      <p:ext uri="{BB962C8B-B14F-4D97-AF65-F5344CB8AC3E}">
        <p14:creationId xmlns:p14="http://schemas.microsoft.com/office/powerpoint/2010/main" val="1780463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2545" y="1445879"/>
            <a:ext cx="11005751" cy="4401205"/>
          </a:xfrm>
          <a:prstGeom prst="rect">
            <a:avLst/>
          </a:prstGeom>
          <a:noFill/>
        </p:spPr>
        <p:txBody>
          <a:bodyPr wrap="square" rtlCol="0">
            <a:spAutoFit/>
          </a:bodyPr>
          <a:lstStyle/>
          <a:p>
            <a:pPr marL="342900" indent="-342900">
              <a:buClr>
                <a:srgbClr val="9A4E15"/>
              </a:buClr>
              <a:buSzPct val="125000"/>
              <a:buFont typeface="Wingdings" pitchFamily="2" charset="2"/>
              <a:buChar char="§"/>
            </a:pPr>
            <a:r>
              <a:rPr lang="en-CA" sz="2800" b="1" dirty="0"/>
              <a:t>Startle Response</a:t>
            </a:r>
            <a:br>
              <a:rPr lang="en-CA" sz="2800" dirty="0"/>
            </a:br>
            <a:r>
              <a:rPr lang="en-CA" sz="2800" dirty="0"/>
              <a:t>A majority of people with developmental disabilities </a:t>
            </a:r>
            <a:r>
              <a:rPr lang="en-CA" sz="2800" b="1" dirty="0"/>
              <a:t>startle much more readily </a:t>
            </a:r>
            <a:r>
              <a:rPr lang="en-CA" sz="2800" dirty="0"/>
              <a:t>due in part to hyperactive hearing (the inner ear does not form properly).  They also startle for up to 1 hour versus 5-10 seconds for neurotypical individuals.</a:t>
            </a:r>
          </a:p>
          <a:p>
            <a:pPr marL="342900" indent="-342900">
              <a:buClr>
                <a:srgbClr val="9A4E15"/>
              </a:buClr>
              <a:buSzPct val="125000"/>
            </a:pPr>
            <a:endParaRPr lang="en-CA" sz="2800" dirty="0"/>
          </a:p>
          <a:p>
            <a:pPr marL="342900" indent="-342900">
              <a:buClr>
                <a:srgbClr val="9A4E15"/>
              </a:buClr>
              <a:buSzPct val="125000"/>
              <a:buFont typeface="Wingdings" pitchFamily="2" charset="2"/>
              <a:buChar char="§"/>
            </a:pPr>
            <a:r>
              <a:rPr lang="en-CA" sz="2800" b="1" dirty="0"/>
              <a:t>Senses must all be working together </a:t>
            </a:r>
            <a:r>
              <a:rPr lang="en-CA" sz="2800" dirty="0"/>
              <a:t>i.e. be integrated.  If they              are not, several of the person’s senses can react to over            stimulation e.g. a startle often makes light seem 5 times                    brighter and noises 5 times louder.</a:t>
            </a:r>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10</a:t>
            </a:fld>
            <a:endParaRPr lang="en-CA" sz="2000" dirty="0"/>
          </a:p>
        </p:txBody>
      </p:sp>
      <p:sp>
        <p:nvSpPr>
          <p:cNvPr id="7" name="TextBox 6"/>
          <p:cNvSpPr txBox="1"/>
          <p:nvPr/>
        </p:nvSpPr>
        <p:spPr>
          <a:xfrm>
            <a:off x="354952" y="555077"/>
            <a:ext cx="11523306" cy="646331"/>
          </a:xfrm>
          <a:prstGeom prst="rect">
            <a:avLst/>
          </a:prstGeom>
          <a:noFill/>
        </p:spPr>
        <p:txBody>
          <a:bodyPr wrap="square" rtlCol="0">
            <a:spAutoFit/>
          </a:bodyPr>
          <a:lstStyle/>
          <a:p>
            <a:pPr algn="ctr"/>
            <a:r>
              <a:rPr lang="en-CA" sz="3600" b="1" dirty="0">
                <a:solidFill>
                  <a:srgbClr val="9A4E15"/>
                </a:solidFill>
                <a:latin typeface="Calibri" panose="020F0502020204030204" pitchFamily="34" charset="0"/>
                <a:cs typeface="Calibri" panose="020F0502020204030204" pitchFamily="34" charset="0"/>
              </a:rPr>
              <a:t>Prevalence of Sensory Problems (cont’d)</a:t>
            </a:r>
            <a:endParaRPr lang="en-CA" sz="3600" dirty="0">
              <a:solidFill>
                <a:srgbClr val="9A4E1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3407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6593" y="1680541"/>
            <a:ext cx="11005751" cy="4154984"/>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A person’s preferred stimulating activities are often clues </a:t>
            </a: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leading to what need they are trying to meet and how best to meet that need.  Encourage safe self</a:t>
            </a:r>
            <a:r>
              <a:rPr lang="en-CA" sz="2400" dirty="0">
                <a:solidFill>
                  <a:prstClr val="black"/>
                </a:solidFill>
                <a:latin typeface="Calibri" panose="020F0502020204030204"/>
              </a:rPr>
              <a:t>-</a:t>
            </a: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stimulation and add a well-balanced, prescribed (by Occupational Therapist if possible) daily sensory diet. </a:t>
            </a:r>
          </a:p>
          <a:p>
            <a:pPr marL="457200" marR="0" lvl="0" indent="-457200" algn="l" defTabSz="4572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4572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r>
              <a:rPr kumimoji="0" lang="en-CA" sz="2400" b="1" i="0" u="none" strike="noStrike" kern="1200" cap="none" spc="0" normalizeH="0" baseline="0" noProof="0" dirty="0">
                <a:ln>
                  <a:noFill/>
                </a:ln>
                <a:solidFill>
                  <a:prstClr val="black"/>
                </a:solidFill>
                <a:effectLst/>
                <a:uLnTx/>
                <a:uFillTx/>
                <a:latin typeface="Calibri" panose="020F0502020204030204"/>
                <a:ea typeface="+mn-ea"/>
                <a:cs typeface="+mn-cs"/>
              </a:rPr>
              <a:t>Occupational Therapists </a:t>
            </a: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who are trained and certified in Sensory Integration methods are the best qualified to assess and plan interventions and                     daily sensory diets.</a:t>
            </a:r>
          </a:p>
          <a:p>
            <a:pPr marL="457200" marR="0" lvl="0" indent="-457200" algn="l" defTabSz="4572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4572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The following are examples of typical sensory processes that are                                      more often problematic for people with developmental disabilities.</a:t>
            </a: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813401-6721-4377-B494-6B7F69AD44BE}" type="slidenum">
              <a:rPr kumimoji="0" lang="en-CA" sz="2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CA"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TextBox 6"/>
          <p:cNvSpPr txBox="1"/>
          <p:nvPr/>
        </p:nvSpPr>
        <p:spPr>
          <a:xfrm>
            <a:off x="354952" y="555077"/>
            <a:ext cx="11523306"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srgbClr val="9A4E15"/>
                </a:solidFill>
                <a:effectLst/>
                <a:uLnTx/>
                <a:uFillTx/>
                <a:latin typeface="Calibri" panose="020F0502020204030204"/>
                <a:ea typeface="+mn-ea"/>
                <a:cs typeface="+mn-cs"/>
              </a:rPr>
              <a:t>Prevalence of Sensory Problems (cont’d)</a:t>
            </a:r>
            <a:endParaRPr kumimoji="0" lang="en-CA" sz="3600" b="0" i="0" u="none" strike="noStrike" kern="1200" cap="none" spc="0" normalizeH="0" baseline="0" noProof="0" dirty="0">
              <a:ln>
                <a:noFill/>
              </a:ln>
              <a:solidFill>
                <a:srgbClr val="9A4E15"/>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745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3">
            <a:extLst>
              <a:ext uri="{FF2B5EF4-FFF2-40B4-BE49-F238E27FC236}">
                <a16:creationId xmlns:a16="http://schemas.microsoft.com/office/drawing/2014/main" id="{9F5E263C-FB7E-4A3E-AD04-5140CD3D1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25">
            <a:extLst>
              <a:ext uri="{FF2B5EF4-FFF2-40B4-BE49-F238E27FC236}">
                <a16:creationId xmlns:a16="http://schemas.microsoft.com/office/drawing/2014/main" id="{9E65ED8C-90F7-4EB0-ACCB-64AEF411E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32" name="Rectangle 27">
            <a:extLst>
              <a:ext uri="{FF2B5EF4-FFF2-40B4-BE49-F238E27FC236}">
                <a16:creationId xmlns:a16="http://schemas.microsoft.com/office/drawing/2014/main" id="{6604E3BF-88F7-4D19-BEC9-8486966EA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4" name="Slide Number Placeholder 3">
            <a:extLst>
              <a:ext uri="{FF2B5EF4-FFF2-40B4-BE49-F238E27FC236}">
                <a16:creationId xmlns:a16="http://schemas.microsoft.com/office/drawing/2014/main" id="{DDD343C6-CB6B-4337-ACBB-1D8D9AEB02A7}"/>
              </a:ext>
            </a:extLst>
          </p:cNvPr>
          <p:cNvSpPr>
            <a:spLocks noGrp="1"/>
          </p:cNvSpPr>
          <p:nvPr>
            <p:ph type="sldNum" sz="quarter" idx="12"/>
          </p:nvPr>
        </p:nvSpPr>
        <p:spPr>
          <a:xfrm>
            <a:off x="10123055" y="6459785"/>
            <a:ext cx="1089428"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AFE74BE6-3F01-4C25-9B60-2EB5994FEE56}" type="slidenum">
              <a:rPr kumimoji="0" lang="en-CA" sz="1050" b="0" i="0" u="none" strike="noStrike" kern="1200" cap="none" spc="0" normalizeH="0" baseline="0" noProof="0">
                <a:ln>
                  <a:noFill/>
                </a:ln>
                <a:solidFill>
                  <a:srgbClr val="455F5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12</a:t>
            </a:fld>
            <a:endParaRPr kumimoji="0" lang="en-CA" sz="1050" b="0" i="0" u="none" strike="noStrike" kern="1200" cap="none" spc="0" normalizeH="0" baseline="0" noProof="0" dirty="0">
              <a:ln>
                <a:noFill/>
              </a:ln>
              <a:solidFill>
                <a:srgbClr val="455F51"/>
              </a:solidFill>
              <a:effectLst/>
              <a:uLnTx/>
              <a:uFillTx/>
              <a:latin typeface="Calibri" panose="020F0502020204030204"/>
              <a:ea typeface="+mn-ea"/>
              <a:cs typeface="+mn-cs"/>
            </a:endParaRPr>
          </a:p>
        </p:txBody>
      </p:sp>
      <p:graphicFrame>
        <p:nvGraphicFramePr>
          <p:cNvPr id="19" name="Content Placeholder 2">
            <a:extLst>
              <a:ext uri="{FF2B5EF4-FFF2-40B4-BE49-F238E27FC236}">
                <a16:creationId xmlns:a16="http://schemas.microsoft.com/office/drawing/2014/main" id="{DF493E7B-EC73-4D6C-B12E-97C378A91EB5}"/>
              </a:ext>
            </a:extLst>
          </p:cNvPr>
          <p:cNvGraphicFramePr>
            <a:graphicFrameLocks noGrp="1"/>
          </p:cNvGraphicFramePr>
          <p:nvPr>
            <p:ph idx="1"/>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Dance steps with solid fill">
            <a:extLst>
              <a:ext uri="{FF2B5EF4-FFF2-40B4-BE49-F238E27FC236}">
                <a16:creationId xmlns:a16="http://schemas.microsoft.com/office/drawing/2014/main" id="{92D9E931-9AB5-4D9B-A6DE-42477A33721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636166" y="749322"/>
            <a:ext cx="1321459" cy="1321459"/>
          </a:xfrm>
          <a:prstGeom prst="rect">
            <a:avLst/>
          </a:prstGeom>
        </p:spPr>
      </p:pic>
      <p:pic>
        <p:nvPicPr>
          <p:cNvPr id="9" name="Graphic 8" descr="Yoga with solid fill">
            <a:extLst>
              <a:ext uri="{FF2B5EF4-FFF2-40B4-BE49-F238E27FC236}">
                <a16:creationId xmlns:a16="http://schemas.microsoft.com/office/drawing/2014/main" id="{0F4C3342-8423-4152-8783-2D66E3AA34F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651010" y="2757715"/>
            <a:ext cx="1291770" cy="1291770"/>
          </a:xfrm>
          <a:prstGeom prst="rect">
            <a:avLst/>
          </a:prstGeom>
        </p:spPr>
      </p:pic>
      <p:pic>
        <p:nvPicPr>
          <p:cNvPr id="13" name="Graphic 12" descr="Touch Screen with solid fill">
            <a:extLst>
              <a:ext uri="{FF2B5EF4-FFF2-40B4-BE49-F238E27FC236}">
                <a16:creationId xmlns:a16="http://schemas.microsoft.com/office/drawing/2014/main" id="{837ACEEF-3B69-44ED-A512-2D7B1BD67F8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636166" y="4787220"/>
            <a:ext cx="1291770" cy="1291770"/>
          </a:xfrm>
          <a:prstGeom prst="rect">
            <a:avLst/>
          </a:prstGeom>
        </p:spPr>
      </p:pic>
    </p:spTree>
    <p:extLst>
      <p:ext uri="{BB962C8B-B14F-4D97-AF65-F5344CB8AC3E}">
        <p14:creationId xmlns:p14="http://schemas.microsoft.com/office/powerpoint/2010/main" val="22888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5669" y="1308538"/>
            <a:ext cx="11351171" cy="3354765"/>
          </a:xfrm>
          <a:prstGeom prst="rect">
            <a:avLst/>
          </a:prstGeom>
          <a:noFill/>
        </p:spPr>
        <p:txBody>
          <a:bodyPr wrap="square" rtlCol="0">
            <a:spAutoFit/>
          </a:bodyPr>
          <a:lstStyle/>
          <a:p>
            <a:r>
              <a:rPr lang="en-CA" sz="4400" b="1" i="1" dirty="0">
                <a:solidFill>
                  <a:schemeClr val="accent2">
                    <a:lumMod val="75000"/>
                  </a:schemeClr>
                </a:solidFill>
              </a:rPr>
              <a:t>Balanced Gastrointestinal (GI) </a:t>
            </a:r>
            <a:r>
              <a:rPr lang="en-CA" sz="3200" b="1" dirty="0"/>
              <a:t>is required for…. </a:t>
            </a:r>
          </a:p>
          <a:p>
            <a:endParaRPr lang="en-CA" sz="4000" b="1" dirty="0">
              <a:solidFill>
                <a:srgbClr val="9A4E15"/>
              </a:solidFill>
            </a:endParaRPr>
          </a:p>
          <a:p>
            <a:r>
              <a:rPr lang="en-CA" sz="4400" b="1" i="1" dirty="0">
                <a:solidFill>
                  <a:schemeClr val="accent2">
                    <a:lumMod val="75000"/>
                  </a:schemeClr>
                </a:solidFill>
              </a:rPr>
              <a:t>Balanced Neurotransmitters </a:t>
            </a:r>
            <a:r>
              <a:rPr lang="en-CA" sz="3200" b="1" dirty="0"/>
              <a:t>which are required for….   </a:t>
            </a:r>
          </a:p>
          <a:p>
            <a:endParaRPr lang="en-CA" sz="4000" b="1" dirty="0">
              <a:solidFill>
                <a:srgbClr val="9A4E15"/>
              </a:solidFill>
            </a:endParaRPr>
          </a:p>
          <a:p>
            <a:r>
              <a:rPr lang="en-CA" sz="4400" b="1" i="1" dirty="0">
                <a:solidFill>
                  <a:schemeClr val="accent2">
                    <a:lumMod val="75000"/>
                  </a:schemeClr>
                </a:solidFill>
              </a:rPr>
              <a:t>Balanced Sensory Integration &amp; Processing</a:t>
            </a:r>
            <a:r>
              <a:rPr lang="en-CA" sz="4000" b="1" dirty="0">
                <a:solidFill>
                  <a:srgbClr val="9A4E15"/>
                </a:solidFill>
              </a:rPr>
              <a:t>	  </a:t>
            </a:r>
            <a:r>
              <a:rPr lang="en-CA" sz="3200" dirty="0">
                <a:solidFill>
                  <a:srgbClr val="9A4E15"/>
                </a:solidFill>
              </a:rPr>
              <a:t> </a:t>
            </a:r>
            <a:endParaRPr lang="en-US" sz="3200" dirty="0"/>
          </a:p>
        </p:txBody>
      </p:sp>
      <p:sp>
        <p:nvSpPr>
          <p:cNvPr id="6" name="Slide Number Placeholder 5"/>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13</a:t>
            </a:fld>
            <a:endParaRPr lang="en-CA" sz="2000" dirty="0">
              <a:solidFill>
                <a:prstClr val="black">
                  <a:tint val="75000"/>
                </a:prst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9510" y="350404"/>
            <a:ext cx="10508105" cy="707886"/>
          </a:xfrm>
          <a:prstGeom prst="rect">
            <a:avLst/>
          </a:prstGeom>
        </p:spPr>
        <p:txBody>
          <a:bodyPr wrap="square">
            <a:spAutoFit/>
          </a:bodyPr>
          <a:lstStyle/>
          <a:p>
            <a:pPr algn="ctr"/>
            <a:r>
              <a:rPr lang="en-CA" sz="4000" b="1" dirty="0">
                <a:solidFill>
                  <a:srgbClr val="9A4E15"/>
                </a:solidFill>
              </a:rPr>
              <a:t>Audio Sensory Processing Problems</a:t>
            </a:r>
            <a:endParaRPr lang="en-CA" sz="2600" b="1" i="1" dirty="0">
              <a:solidFill>
                <a:srgbClr val="9A4E15"/>
              </a:solidFill>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bwMode="auto">
          <a:xfrm>
            <a:off x="2810364" y="1240714"/>
            <a:ext cx="6571272" cy="4376571"/>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14</a:t>
            </a:fld>
            <a:endParaRPr lang="en-CA" sz="2000" dirty="0">
              <a:solidFill>
                <a:prstClr val="black">
                  <a:tint val="75000"/>
                </a:prstClr>
              </a:solidFill>
            </a:endParaRPr>
          </a:p>
        </p:txBody>
      </p:sp>
    </p:spTree>
    <p:extLst>
      <p:ext uri="{BB962C8B-B14F-4D97-AF65-F5344CB8AC3E}">
        <p14:creationId xmlns:p14="http://schemas.microsoft.com/office/powerpoint/2010/main" val="2589387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90662" y="669125"/>
            <a:ext cx="9210676" cy="64633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r>
              <a:rPr lang="en-US" sz="3600" b="1" dirty="0"/>
              <a:t>Inner Ear Problems</a:t>
            </a:r>
            <a:endParaRPr lang="en-CA" sz="3600" b="1" dirty="0"/>
          </a:p>
        </p:txBody>
      </p:sp>
      <p:sp>
        <p:nvSpPr>
          <p:cNvPr id="4" name="TextBox 3"/>
          <p:cNvSpPr txBox="1"/>
          <p:nvPr/>
        </p:nvSpPr>
        <p:spPr>
          <a:xfrm>
            <a:off x="90901" y="3157275"/>
            <a:ext cx="3867685" cy="400110"/>
          </a:xfrm>
          <a:prstGeom prst="rect">
            <a:avLst/>
          </a:prstGeom>
          <a:noFill/>
        </p:spPr>
        <p:txBody>
          <a:bodyPr wrap="square" rtlCol="0">
            <a:spAutoFit/>
          </a:bodyPr>
          <a:lstStyle/>
          <a:p>
            <a:pPr marL="228600" indent="-228600">
              <a:buFont typeface="+mj-lt"/>
              <a:buAutoNum type="arabicPeriod" startAt="3"/>
            </a:pPr>
            <a:endParaRPr lang="en-CA" sz="1000" dirty="0">
              <a:latin typeface="Arial Narrow" panose="020B0606020202030204" pitchFamily="34" charset="0"/>
            </a:endParaRPr>
          </a:p>
          <a:p>
            <a:pPr marL="228600" indent="-228600">
              <a:buFont typeface="+mj-lt"/>
              <a:buAutoNum type="arabicPeriod" startAt="3"/>
            </a:pPr>
            <a:endParaRPr lang="en-CA" sz="1000" dirty="0">
              <a:latin typeface="Arial Narrow" panose="020B0606020202030204" pitchFamily="34" charset="0"/>
            </a:endParaRPr>
          </a:p>
        </p:txBody>
      </p:sp>
      <p:sp>
        <p:nvSpPr>
          <p:cNvPr id="5" name="TextBox 4"/>
          <p:cNvSpPr txBox="1"/>
          <p:nvPr/>
        </p:nvSpPr>
        <p:spPr>
          <a:xfrm>
            <a:off x="771146" y="1572226"/>
            <a:ext cx="10649708" cy="4401205"/>
          </a:xfrm>
          <a:prstGeom prst="rect">
            <a:avLst/>
          </a:prstGeom>
          <a:noFill/>
        </p:spPr>
        <p:txBody>
          <a:bodyPr wrap="square" rtlCol="0">
            <a:spAutoFit/>
          </a:bodyPr>
          <a:lstStyle/>
          <a:p>
            <a:pPr marL="457200" indent="-457200"/>
            <a:r>
              <a:rPr lang="en-CA" sz="2800" dirty="0"/>
              <a:t>People with developmental disabilities or autism often cannot tune into </a:t>
            </a:r>
          </a:p>
          <a:p>
            <a:pPr marL="457200" indent="-457200"/>
            <a:r>
              <a:rPr lang="en-CA" sz="2800" dirty="0"/>
              <a:t>human speech because they cannot use their Middle Ear Muscles to </a:t>
            </a:r>
          </a:p>
          <a:p>
            <a:pPr marL="457200" indent="-457200"/>
            <a:r>
              <a:rPr lang="en-CA" sz="2800" dirty="0"/>
              <a:t>dampen the lower sound frequencies as others can. </a:t>
            </a:r>
          </a:p>
          <a:p>
            <a:pPr marL="914400" lvl="1" indent="-457200">
              <a:buFont typeface="Arial" pitchFamily="34" charset="0"/>
              <a:buChar char="•"/>
            </a:pPr>
            <a:r>
              <a:rPr lang="en-CA" sz="2800" dirty="0"/>
              <a:t>Because lower frequencies are at full volume, they mask higher frequencies</a:t>
            </a:r>
          </a:p>
          <a:p>
            <a:pPr marL="914400" lvl="1" indent="-457200">
              <a:buFont typeface="Arial" pitchFamily="34" charset="0"/>
              <a:buChar char="•"/>
            </a:pPr>
            <a:r>
              <a:rPr lang="en-CA" sz="2800" dirty="0"/>
              <a:t>Lower frequencies trigger Fight/Flight brain responses</a:t>
            </a:r>
          </a:p>
          <a:p>
            <a:pPr marL="914400" lvl="1" indent="-457200">
              <a:buFont typeface="Arial" pitchFamily="34" charset="0"/>
              <a:buChar char="•"/>
            </a:pPr>
            <a:r>
              <a:rPr lang="en-CA" sz="2800" dirty="0"/>
              <a:t>Autopsies often find cerebellum inflammation which has close</a:t>
            </a:r>
            <a:r>
              <a:rPr lang="en-CA" sz="2800" dirty="0">
                <a:solidFill>
                  <a:srgbClr val="C00000"/>
                </a:solidFill>
              </a:rPr>
              <a:t> </a:t>
            </a:r>
            <a:r>
              <a:rPr lang="en-CA" sz="2800" dirty="0"/>
              <a:t>links to the vestibular inner ear system (ref. John Hopkins, 2005)</a:t>
            </a:r>
          </a:p>
          <a:p>
            <a:pPr marL="914400" lvl="1" indent="-457200">
              <a:buFont typeface="Arial" pitchFamily="34" charset="0"/>
              <a:buChar char="•"/>
            </a:pPr>
            <a:r>
              <a:rPr lang="en-CA" sz="2800" dirty="0"/>
              <a:t>Sound Therapy is often an effective treatment (RE: The Listening Centre in Toronto, ON)</a:t>
            </a:r>
            <a:endParaRPr lang="en-CA" sz="2400" dirty="0"/>
          </a:p>
        </p:txBody>
      </p:sp>
      <p:sp>
        <p:nvSpPr>
          <p:cNvPr id="7" name="Slide Number Placeholder 6"/>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15</a:t>
            </a:fld>
            <a:endParaRPr lang="en-CA" sz="2000" dirty="0">
              <a:solidFill>
                <a:prstClr val="black">
                  <a:tint val="75000"/>
                </a:prstClr>
              </a:solidFill>
            </a:endParaRPr>
          </a:p>
        </p:txBody>
      </p:sp>
    </p:spTree>
    <p:extLst>
      <p:ext uri="{BB962C8B-B14F-4D97-AF65-F5344CB8AC3E}">
        <p14:creationId xmlns:p14="http://schemas.microsoft.com/office/powerpoint/2010/main" val="321313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5418" y="398215"/>
            <a:ext cx="11523306"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srgbClr val="9A4E15"/>
                </a:solidFill>
                <a:effectLst/>
                <a:uLnTx/>
                <a:uFillTx/>
                <a:latin typeface="Calibri" panose="020F0502020204030204"/>
                <a:ea typeface="+mn-ea"/>
                <a:cs typeface="+mn-cs"/>
              </a:rPr>
              <a:t>Sensory Processing and Integration Summary</a:t>
            </a:r>
            <a:endParaRPr kumimoji="0" lang="en-CA" sz="3600" b="0" i="0" u="none" strike="noStrike" kern="1200" cap="none" spc="0" normalizeH="0" baseline="0" noProof="0" dirty="0">
              <a:ln>
                <a:noFill/>
              </a:ln>
              <a:solidFill>
                <a:srgbClr val="9A4E15"/>
              </a:solidFill>
              <a:effectLst/>
              <a:uLnTx/>
              <a:uFillTx/>
              <a:latin typeface="Calibri" panose="020F0502020204030204"/>
              <a:ea typeface="+mn-ea"/>
              <a:cs typeface="+mn-cs"/>
            </a:endParaRPr>
          </a:p>
        </p:txBody>
      </p:sp>
      <p:sp>
        <p:nvSpPr>
          <p:cNvPr id="5" name="TextBox 4"/>
          <p:cNvSpPr txBox="1"/>
          <p:nvPr/>
        </p:nvSpPr>
        <p:spPr>
          <a:xfrm>
            <a:off x="590043" y="1220703"/>
            <a:ext cx="11234057" cy="4416594"/>
          </a:xfrm>
          <a:prstGeom prst="rect">
            <a:avLst/>
          </a:prstGeom>
          <a:noFill/>
          <a:ln>
            <a:noFill/>
          </a:ln>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srgbClr val="9A4E15"/>
              </a:buClr>
              <a:buSzPct val="125000"/>
              <a:buFont typeface="+mj-lt"/>
              <a:buAutoNum type="arabicPeriod"/>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Any sense can be over or under stimulated.</a:t>
            </a:r>
          </a:p>
          <a:p>
            <a:pPr marL="342900" marR="0" lvl="0" indent="-342900" algn="l" defTabSz="457200" rtl="0" eaLnBrk="1" fontAlgn="auto" latinLnBrk="0" hangingPunct="1">
              <a:lnSpc>
                <a:spcPct val="100000"/>
              </a:lnSpc>
              <a:spcBef>
                <a:spcPts val="0"/>
              </a:spcBef>
              <a:spcAft>
                <a:spcPts val="0"/>
              </a:spcAft>
              <a:buClr>
                <a:srgbClr val="9A4E15"/>
              </a:buClr>
              <a:buSzPct val="125000"/>
              <a:buFont typeface="+mj-lt"/>
              <a:buAutoNum type="arabicPeriod"/>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
                <a:srgbClr val="9A4E15"/>
              </a:buClr>
              <a:buSzPct val="125000"/>
              <a:buFont typeface="+mj-lt"/>
              <a:buAutoNum type="arabicPeriod"/>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Observe to see what repetitive activities people prefer and their possible symptoms of sensory dysfunction. </a:t>
            </a:r>
          </a:p>
          <a:p>
            <a:pPr marL="342900" marR="0" lvl="0" indent="-342900" algn="l" defTabSz="457200" rtl="0" eaLnBrk="1" fontAlgn="auto" latinLnBrk="0" hangingPunct="1">
              <a:lnSpc>
                <a:spcPct val="100000"/>
              </a:lnSpc>
              <a:spcBef>
                <a:spcPts val="0"/>
              </a:spcBef>
              <a:spcAft>
                <a:spcPts val="0"/>
              </a:spcAft>
              <a:buClr>
                <a:srgbClr val="9A4E15"/>
              </a:buClr>
              <a:buSzPct val="125000"/>
              <a:buFont typeface="+mj-lt"/>
              <a:buAutoNum type="arabicPeriod"/>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
                <a:srgbClr val="9A4E15"/>
              </a:buClr>
              <a:buSzPct val="125000"/>
              <a:buFont typeface="+mj-lt"/>
              <a:buAutoNum type="arabicPeriod"/>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The need for patterns/order, organization and consistency/predictability is to keep senses working properly.  </a:t>
            </a:r>
          </a:p>
          <a:p>
            <a:pPr marL="342900" marR="0" lvl="0" indent="-342900" algn="l" defTabSz="457200" rtl="0" eaLnBrk="1" fontAlgn="auto" latinLnBrk="0" hangingPunct="1">
              <a:lnSpc>
                <a:spcPct val="100000"/>
              </a:lnSpc>
              <a:spcBef>
                <a:spcPts val="0"/>
              </a:spcBef>
              <a:spcAft>
                <a:spcPts val="0"/>
              </a:spcAft>
              <a:buClr>
                <a:srgbClr val="9A4E15"/>
              </a:buClr>
              <a:buSzPct val="125000"/>
              <a:buFont typeface="+mj-lt"/>
              <a:buAutoNum type="arabicPeriod"/>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
                <a:srgbClr val="9A4E15"/>
              </a:buClr>
              <a:buSzPct val="125000"/>
              <a:buFont typeface="+mj-lt"/>
              <a:buAutoNum type="arabicPeriod"/>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Nutrition is critical.</a:t>
            </a:r>
          </a:p>
          <a:p>
            <a:pPr marL="342900" marR="0" lvl="0" indent="-342900" algn="l" defTabSz="457200" rtl="0" eaLnBrk="1" fontAlgn="auto" latinLnBrk="0" hangingPunct="1">
              <a:lnSpc>
                <a:spcPct val="100000"/>
              </a:lnSpc>
              <a:spcBef>
                <a:spcPts val="0"/>
              </a:spcBef>
              <a:spcAft>
                <a:spcPts val="0"/>
              </a:spcAft>
              <a:buClr>
                <a:srgbClr val="9A4E15"/>
              </a:buClr>
              <a:buSzPct val="125000"/>
              <a:buFont typeface="+mj-lt"/>
              <a:buAutoNum type="arabicPeriod"/>
              <a:tabLst/>
              <a:defRPr/>
            </a:pPr>
            <a:endPar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
                <a:srgbClr val="9A4E15"/>
              </a:buClr>
              <a:buSzPct val="125000"/>
              <a:buFont typeface="+mj-lt"/>
              <a:buAutoNum type="arabicPeriod"/>
              <a:tabLst/>
              <a:defRPr/>
            </a:pPr>
            <a:r>
              <a:rPr kumimoji="0" lang="en-CA" sz="2400" b="0" i="0" u="none" strike="noStrike" kern="1200" cap="none" spc="0" normalizeH="0" baseline="0" noProof="0" dirty="0">
                <a:ln>
                  <a:noFill/>
                </a:ln>
                <a:solidFill>
                  <a:prstClr val="black"/>
                </a:solidFill>
                <a:effectLst/>
                <a:uLnTx/>
                <a:uFillTx/>
                <a:latin typeface="Calibri" panose="020F0502020204030204"/>
                <a:ea typeface="+mn-ea"/>
                <a:cs typeface="+mn-cs"/>
              </a:rPr>
              <a:t>Consult a qualified Occupational Therapist for assessments and treatments.</a:t>
            </a:r>
          </a:p>
          <a:p>
            <a:pPr marL="342900" marR="0" lvl="0" indent="-342900" algn="l" defTabSz="457200" rtl="0" eaLnBrk="1" fontAlgn="auto" latinLnBrk="0" hangingPunct="1">
              <a:lnSpc>
                <a:spcPct val="100000"/>
              </a:lnSpc>
              <a:spcBef>
                <a:spcPts val="0"/>
              </a:spcBef>
              <a:spcAft>
                <a:spcPts val="0"/>
              </a:spcAft>
              <a:buClr>
                <a:srgbClr val="9A4E15"/>
              </a:buClr>
              <a:buSzPct val="125000"/>
              <a:buFont typeface="+mj-lt"/>
              <a:buAutoNum type="arabicPeriod"/>
              <a:tabLst/>
              <a:defRPr/>
            </a:pPr>
            <a:endPar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813401-6721-4377-B494-6B7F69AD44BE}" type="slidenum">
              <a:rPr kumimoji="0" lang="en-CA" sz="2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CA"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2699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2446" y="174157"/>
            <a:ext cx="10458994" cy="5827877"/>
          </a:xfrm>
          <a:prstGeom prst="rect">
            <a:avLst/>
          </a:prstGeom>
          <a:noFill/>
        </p:spPr>
        <p:txBody>
          <a:bodyPr wrap="square" rtlCol="0">
            <a:spAutoFit/>
          </a:bodyPr>
          <a:lstStyle/>
          <a:p>
            <a:pPr marL="0" marR="0" lvl="0" indent="0" algn="ctr" defTabSz="457200" rtl="0" eaLnBrk="1" fontAlgn="auto" latinLnBrk="0" hangingPunct="1">
              <a:lnSpc>
                <a:spcPts val="3000"/>
              </a:lnSpc>
              <a:spcBef>
                <a:spcPts val="0"/>
              </a:spcBef>
              <a:spcAft>
                <a:spcPts val="0"/>
              </a:spcAft>
              <a:buClrTx/>
              <a:buSzPct val="125000"/>
              <a:buFontTx/>
              <a:buNone/>
              <a:tabLst/>
              <a:defRPr/>
            </a:pPr>
            <a:r>
              <a:rPr kumimoji="0" lang="en-CA" sz="2800" b="1" i="0" u="none" strike="noStrike" kern="1200" cap="none" spc="0" normalizeH="0" baseline="0" noProof="0" dirty="0">
                <a:ln>
                  <a:noFill/>
                </a:ln>
                <a:solidFill>
                  <a:srgbClr val="9A4E15"/>
                </a:solidFill>
                <a:effectLst/>
                <a:uLnTx/>
                <a:uFillTx/>
                <a:latin typeface="Calibri" panose="020F0502020204030204"/>
                <a:ea typeface="+mn-ea"/>
                <a:cs typeface="+mn-cs"/>
              </a:rPr>
              <a:t>Proprioception Regulating Exercises</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Vibration is highly stimulating to our proprioception sense e.g. massage chair</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Weighted/compression clothing and blankets are self calming to this sense</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Practice measured strengthening exercises to learn to use right level of force</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Squeeze machine</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Regular doses of touch from massage, brushing, handholding is excellent</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Pushing and pulling</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Carrying heavy objects</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Weight resistance and pressure work-outs</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Jumping on the trampoline</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Throwing or catching a heavy ball or beanbag</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Rolling up tightly in a blanket</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Two people laying on backs playing bicycle together</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Digging in heavy sand</a:t>
            </a:r>
          </a:p>
          <a:p>
            <a:pPr marL="285750" marR="0" lvl="0" indent="-285750" algn="l" defTabSz="457200" rtl="0" eaLnBrk="1" fontAlgn="auto" latinLnBrk="0" hangingPunct="1">
              <a:lnSpc>
                <a:spcPts val="3000"/>
              </a:lnSpc>
              <a:spcBef>
                <a:spcPts val="0"/>
              </a:spcBef>
              <a:spcAft>
                <a:spcPts val="0"/>
              </a:spcAft>
              <a:buClrTx/>
              <a:buSzPct val="125000"/>
              <a:buFont typeface="Arial"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Sucking on a water bottle</a:t>
            </a: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813401-6721-4377-B494-6B7F69AD44BE}" type="slidenum">
              <a:rPr kumimoji="0" lang="en-CA" sz="2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CA"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26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6983" y="208999"/>
            <a:ext cx="10624457" cy="5863144"/>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600"/>
              </a:spcAft>
              <a:buClrTx/>
              <a:buSzPct val="125000"/>
              <a:buFontTx/>
              <a:buNone/>
              <a:tabLst/>
              <a:defRPr/>
            </a:pPr>
            <a:r>
              <a:rPr kumimoji="0" lang="en-CA" sz="3200" b="1" i="0" u="none" strike="noStrike" kern="1200" cap="none" spc="0" normalizeH="0" baseline="0" noProof="0" dirty="0">
                <a:ln>
                  <a:noFill/>
                </a:ln>
                <a:solidFill>
                  <a:srgbClr val="9A4E15"/>
                </a:solidFill>
                <a:effectLst/>
                <a:uLnTx/>
                <a:uFillTx/>
                <a:latin typeface="Calibri" panose="020F0502020204030204"/>
                <a:ea typeface="+mn-ea"/>
                <a:cs typeface="+mn-cs"/>
              </a:rPr>
              <a:t>Vestibular Regulating Exercises</a:t>
            </a:r>
            <a:endParaRPr kumimoji="0" lang="en-CA" sz="2000" b="0" i="0" u="none" strike="noStrike" kern="1200" cap="none" spc="0" normalizeH="0" baseline="0" noProof="0" dirty="0">
              <a:ln>
                <a:noFill/>
              </a:ln>
              <a:solidFill>
                <a:srgbClr val="9A4E15"/>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Through planned and controlled sensory stimuli with adaptive responses, levels of organization in the brain are</a:t>
            </a:r>
            <a:b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enhanced.  New neuron cells are grown.</a:t>
            </a:r>
          </a:p>
          <a:p>
            <a:pPr marL="285750" marR="0" lvl="0" indent="-285750" algn="l" defTabSz="4572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Jumping, hopping, bouncing (on a mini trampoline or stabilization ball), catching, throwing, skipping and pogo stick.  </a:t>
            </a:r>
          </a:p>
          <a:p>
            <a:pPr marL="285750" marR="0" lvl="0" indent="-285750" algn="l" defTabSz="4572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Swinging, rotating and hammocking in all directions also improves inner ear functioning.</a:t>
            </a:r>
          </a:p>
          <a:p>
            <a:pPr marL="285750" marR="0" lvl="0" indent="-285750" algn="l" defTabSz="4572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Balance beam (1”x 6” x 8’ boards in pattern).  Walk toe to heel.</a:t>
            </a:r>
          </a:p>
          <a:p>
            <a:pPr marL="285750" marR="0" lvl="0" indent="-285750" algn="l" defTabSz="4572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Balance on boat bumpers.</a:t>
            </a:r>
          </a:p>
          <a:p>
            <a:pPr marL="285750" marR="0" lvl="0" indent="-285750" algn="l" defTabSz="4572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Boat in the ocean exercise.</a:t>
            </a:r>
          </a:p>
          <a:p>
            <a:pPr marL="285750" marR="0" lvl="0" indent="-285750" algn="l" defTabSz="4572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Vaulting – sudden jolts are very helpful.</a:t>
            </a:r>
          </a:p>
          <a:p>
            <a:pPr marL="285750" marR="0" lvl="0" indent="-285750" algn="l" defTabSz="4572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Standing and balancing on elliptical cushion while catching balls.</a:t>
            </a:r>
          </a:p>
          <a:p>
            <a:pPr marL="285750" marR="0" lvl="0" indent="-285750" algn="l" defTabSz="4572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Wii and Xbox balancing exercises.</a:t>
            </a:r>
          </a:p>
          <a:p>
            <a:pPr marL="285750" marR="0" lvl="0" indent="-285750" algn="l" defTabSz="4572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Sit on air cushion.</a:t>
            </a:r>
            <a:b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	Weight shifting stimulates balance and improves            </a:t>
            </a:r>
            <a:b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	inner ear and motor behaviour functioning.  This </a:t>
            </a:r>
            <a:b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	reduces movement fear and anxiety that often </a:t>
            </a:r>
            <a:b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	leads to agitation, anger or aggression.</a:t>
            </a:r>
          </a:p>
          <a:p>
            <a:pPr marL="285750" marR="0" lvl="0" indent="-285750" algn="l" defTabSz="4572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CA" sz="1700" b="0" i="0" u="none" strike="noStrike" kern="1200" cap="none" spc="0" normalizeH="0" baseline="0" noProof="0" dirty="0">
                <a:ln>
                  <a:noFill/>
                </a:ln>
                <a:solidFill>
                  <a:prstClr val="black"/>
                </a:solidFill>
                <a:effectLst/>
                <a:uLnTx/>
                <a:uFillTx/>
                <a:latin typeface="Calibri" panose="020F0502020204030204"/>
                <a:ea typeface="+mn-ea"/>
                <a:cs typeface="+mn-cs"/>
              </a:rPr>
              <a:t>To be most effective, activities must be done frequently and consistently.</a:t>
            </a: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813401-6721-4377-B494-6B7F69AD44BE}" type="slidenum">
              <a:rPr kumimoji="0" lang="en-CA" sz="2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CA"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456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86197" y="408509"/>
            <a:ext cx="10458994" cy="60631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Pct val="125000"/>
              <a:buFontTx/>
              <a:buNone/>
              <a:tabLst/>
              <a:defRPr/>
            </a:pPr>
            <a:r>
              <a:rPr kumimoji="0" lang="en-CA" sz="3200" b="1" i="0" u="none" strike="noStrike" kern="1200" cap="none" spc="0" normalizeH="0" baseline="0" noProof="0" dirty="0">
                <a:ln>
                  <a:noFill/>
                </a:ln>
                <a:solidFill>
                  <a:srgbClr val="9A4E15"/>
                </a:solidFill>
                <a:effectLst/>
                <a:uLnTx/>
                <a:uFillTx/>
                <a:latin typeface="Calibri" panose="020F0502020204030204"/>
                <a:ea typeface="+mn-ea"/>
                <a:cs typeface="+mn-cs"/>
              </a:rPr>
              <a:t>Tactile Regulating Exercises</a:t>
            </a:r>
          </a:p>
          <a:p>
            <a:pPr marL="285750" marR="0" lvl="0" indent="-285750" algn="l" defTabSz="4572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Pct val="125000"/>
              <a:buFontTx/>
              <a:buNone/>
              <a:tabLst/>
              <a:defRPr/>
            </a:pPr>
            <a:r>
              <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rPr>
              <a:t>To Stimulate:</a:t>
            </a:r>
            <a:endPar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Chewing appliances</a:t>
            </a:r>
          </a:p>
          <a:p>
            <a:pPr marL="285750" marR="0" lvl="0" indent="-285750" algn="l" defTabSz="4572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Walking on a variety of textures in bare feet  </a:t>
            </a:r>
          </a:p>
          <a:p>
            <a:pPr marL="285750" marR="0" lvl="0" indent="-285750" algn="l" defTabSz="4572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Gripping appliances to stimulate ‘feel’</a:t>
            </a:r>
          </a:p>
          <a:p>
            <a:pPr marL="285750" marR="0" lvl="0" indent="-285750" algn="l" defTabSz="4572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Colourful clothing, pictures etc.</a:t>
            </a:r>
          </a:p>
          <a:p>
            <a:pPr marL="285750" marR="0" lvl="0" indent="-285750" algn="l" defTabSz="4572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Hand stimulation with many different textures -                                                                                                                e.g. 	-  from sand to water,                                   </a:t>
            </a:r>
            <a:b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	-  to rough to smooth,                                 </a:t>
            </a:r>
            <a:b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	-  to hot to cold</a:t>
            </a:r>
          </a:p>
          <a:p>
            <a:pPr marL="0" marR="0" lvl="0" indent="0" algn="l" defTabSz="457200" rtl="0" eaLnBrk="1" fontAlgn="auto" latinLnBrk="0" hangingPunct="1">
              <a:lnSpc>
                <a:spcPct val="100000"/>
              </a:lnSpc>
              <a:spcBef>
                <a:spcPts val="0"/>
              </a:spcBef>
              <a:spcAft>
                <a:spcPts val="0"/>
              </a:spcAft>
              <a:buClrTx/>
              <a:buSzPct val="125000"/>
              <a:buFontTx/>
              <a:buNone/>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Pct val="125000"/>
              <a:buFontTx/>
              <a:buNone/>
              <a:tabLst/>
              <a:defRPr/>
            </a:pPr>
            <a:r>
              <a:rPr kumimoji="0" lang="en-CA" sz="2000" b="1" i="0" u="none" strike="noStrike" kern="1200" cap="none" spc="0" normalizeH="0" baseline="0" noProof="0" dirty="0">
                <a:ln>
                  <a:noFill/>
                </a:ln>
                <a:solidFill>
                  <a:prstClr val="black"/>
                </a:solidFill>
                <a:effectLst/>
                <a:uLnTx/>
                <a:uFillTx/>
                <a:latin typeface="Calibri" panose="020F0502020204030204"/>
                <a:ea typeface="+mn-ea"/>
                <a:cs typeface="+mn-cs"/>
              </a:rPr>
              <a:t>To Calm:</a:t>
            </a:r>
          </a:p>
          <a:p>
            <a:pPr marL="285750" marR="0" lvl="0" indent="-285750" algn="l" defTabSz="4572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Avoid people who get too close</a:t>
            </a:r>
          </a:p>
          <a:p>
            <a:pPr marL="285750" marR="0" lvl="0" indent="-285750" algn="l" defTabSz="4572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User friendly clothing – not too tight or too scratchy</a:t>
            </a:r>
          </a:p>
          <a:p>
            <a:pPr marL="285750" marR="0" lvl="0" indent="-285750" algn="l" defTabSz="4572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‘Snoezelen type’ environments, slow moving soft light, soft textures and colours, soft music/’bubble tubes’</a:t>
            </a:r>
          </a:p>
          <a:p>
            <a:pPr marL="285750" marR="0" lvl="0" indent="-285750" algn="l" defTabSz="4572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Ear plugs/head phones</a:t>
            </a:r>
          </a:p>
          <a:p>
            <a:pPr marL="285750" marR="0" lvl="0" indent="-285750" algn="l" defTabSz="4572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Calibri" panose="020F0502020204030204"/>
                <a:ea typeface="+mn-ea"/>
                <a:cs typeface="+mn-cs"/>
              </a:rPr>
              <a:t>Soft food textures e.g. minced or puréed or smoothies</a:t>
            </a: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813401-6721-4377-B494-6B7F69AD44BE}" type="slidenum">
              <a:rPr kumimoji="0" lang="en-CA" sz="2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CA"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37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3"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ts val="1400"/>
              </a:lnSpc>
              <a:spcBef>
                <a:spcPts val="0"/>
              </a:spcBef>
              <a:spcAft>
                <a:spcPts val="1000"/>
              </a:spcAft>
              <a:buClrTx/>
              <a:buSzTx/>
              <a:buFontTx/>
              <a:buNone/>
              <a:tabLst/>
              <a:defRPr/>
            </a:pPr>
            <a:r>
              <a:rPr kumimoji="0" lang="en-CA" sz="1600" b="1" i="0" u="none" strike="noStrike" kern="1200" cap="none" spc="0" normalizeH="0" baseline="0" noProof="0" dirty="0">
                <a:ln>
                  <a:noFill/>
                </a:ln>
                <a:solidFill>
                  <a:srgbClr val="9A4E15"/>
                </a:solidFill>
                <a:effectLst/>
                <a:uLnTx/>
                <a:uFillTx/>
                <a:latin typeface="Arial Black"/>
                <a:ea typeface="Calibri"/>
                <a:cs typeface="Calibri"/>
              </a:rPr>
              <a:t>Physical and </a:t>
            </a:r>
            <a:br>
              <a:rPr kumimoji="0" lang="en-CA" sz="1600" b="1" i="0" u="none" strike="noStrike" kern="1200" cap="none" spc="0" normalizeH="0" baseline="0" noProof="0" dirty="0">
                <a:ln>
                  <a:noFill/>
                </a:ln>
                <a:solidFill>
                  <a:srgbClr val="9A4E15"/>
                </a:solidFill>
                <a:effectLst/>
                <a:uLnTx/>
                <a:uFillTx/>
                <a:latin typeface="Arial Black"/>
                <a:ea typeface="Calibri"/>
                <a:cs typeface="Calibri"/>
              </a:rPr>
            </a:br>
            <a:r>
              <a:rPr kumimoji="0" lang="en-CA" sz="1600" b="1" i="0" u="none" strike="noStrike" kern="1200" cap="none" spc="0" normalizeH="0" baseline="0" noProof="0" dirty="0">
                <a:ln>
                  <a:noFill/>
                </a:ln>
                <a:solidFill>
                  <a:srgbClr val="9A4E15"/>
                </a:solidFill>
                <a:effectLst/>
                <a:uLnTx/>
                <a:uFillTx/>
                <a:latin typeface="Arial Black"/>
                <a:ea typeface="Calibri"/>
                <a:cs typeface="Calibri"/>
              </a:rPr>
              <a:t>Emotional Well-being</a:t>
            </a:r>
            <a:endParaRPr kumimoji="0" lang="en-CA" sz="1200" b="0" i="0" u="none" strike="noStrike" kern="1200" cap="none" spc="0" normalizeH="0" baseline="0" noProof="0" dirty="0">
              <a:ln>
                <a:noFill/>
              </a:ln>
              <a:solidFill>
                <a:prstClr val="black"/>
              </a:solidFill>
              <a:effectLst/>
              <a:uLnTx/>
              <a:uFillTx/>
              <a:latin typeface="Times New Roman"/>
              <a:ea typeface="Calibri"/>
              <a:cs typeface="+mn-cs"/>
            </a:endParaRPr>
          </a:p>
        </p:txBody>
      </p:sp>
      <p:sp>
        <p:nvSpPr>
          <p:cNvPr id="18" name="Text Box 13"/>
          <p:cNvSpPr txBox="1"/>
          <p:nvPr/>
        </p:nvSpPr>
        <p:spPr>
          <a:xfrm>
            <a:off x="676822" y="1527136"/>
            <a:ext cx="4699004" cy="1258421"/>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srgbClr val="797805"/>
                </a:solidFill>
                <a:effectLst/>
                <a:uLnTx/>
                <a:uFillTx/>
                <a:latin typeface="Arial Black"/>
                <a:ea typeface="Calibri"/>
                <a:cs typeface="Calibri"/>
              </a:rPr>
              <a:t>Toward A More Complete Understanding</a:t>
            </a:r>
            <a:br>
              <a:rPr kumimoji="0" lang="en-US" sz="2400" b="1" i="0" u="none" strike="noStrike" kern="1200" cap="none" spc="0" normalizeH="0" baseline="0" noProof="0" dirty="0">
                <a:ln>
                  <a:noFill/>
                </a:ln>
                <a:solidFill>
                  <a:prstClr val="black"/>
                </a:solidFill>
                <a:effectLst/>
                <a:uLnTx/>
                <a:uFillTx/>
                <a:latin typeface="Univers 47 CondensedLight"/>
                <a:ea typeface="Calibri"/>
                <a:cs typeface="Calibri"/>
              </a:rPr>
            </a:br>
            <a:r>
              <a:rPr kumimoji="0" lang="en-US" sz="2400" b="1" i="0" u="none" strike="noStrike" kern="1200" cap="none" spc="0" normalizeH="0" baseline="0" noProof="0" dirty="0">
                <a:ln>
                  <a:noFill/>
                </a:ln>
                <a:solidFill>
                  <a:srgbClr val="9A4E15"/>
                </a:solidFill>
                <a:effectLst/>
                <a:uLnTx/>
                <a:uFillTx/>
                <a:latin typeface="Univers 47 CondensedLight"/>
                <a:ea typeface="Calibri"/>
                <a:cs typeface="Calibri"/>
              </a:rPr>
              <a:t>of the Hierarchy of Unmet Needs</a:t>
            </a:r>
            <a:endParaRPr kumimoji="0" lang="en-CA" sz="2400" b="0" i="0" u="none" strike="noStrike" kern="1200" cap="none" spc="0" normalizeH="0" baseline="0" noProof="0" dirty="0">
              <a:ln>
                <a:noFill/>
              </a:ln>
              <a:solidFill>
                <a:prstClr val="black"/>
              </a:solidFill>
              <a:effectLst/>
              <a:uLnTx/>
              <a:uFillTx/>
              <a:latin typeface="Times New Roman"/>
              <a:ea typeface="Calibri"/>
              <a:cs typeface="+mn-cs"/>
            </a:endParaRPr>
          </a:p>
        </p:txBody>
      </p:sp>
      <p:sp>
        <p:nvSpPr>
          <p:cNvPr id="17" name="Slide Number Placeholder 16"/>
          <p:cNvSpPr>
            <a:spLocks noGrp="1"/>
          </p:cNvSpPr>
          <p:nvPr>
            <p:ph type="sldNum" sz="quarter" idx="12"/>
          </p:nvPr>
        </p:nvSpPr>
        <p:spPr>
          <a:xfrm>
            <a:off x="414670" y="6492875"/>
            <a:ext cx="79744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CA" sz="16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Awareness-based calming and de-escalation skills offered by mindful, emotionally          self-regulated and kind supporters</a:t>
            </a: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Calibri"/>
                <a:cs typeface="+mn-cs"/>
              </a:rPr>
              <a:t>      </a:t>
            </a:r>
            <a:endParaRPr kumimoji="0" lang="en-CA" sz="1800" b="0" i="0" u="none" strike="noStrike" kern="1200" cap="none" spc="0" normalizeH="0" baseline="0" noProof="0" dirty="0">
              <a:ln>
                <a:noFill/>
              </a:ln>
              <a:solidFill>
                <a:prstClr val="white"/>
              </a:solidFill>
              <a:effectLst/>
              <a:uLnTx/>
              <a:uFillTx/>
              <a:latin typeface="Calibri" panose="020F0502020204030204"/>
              <a:ea typeface="Calibri"/>
              <a:cs typeface="+mn-cs"/>
            </a:endParaRPr>
          </a:p>
          <a:p>
            <a:pPr marL="0" marR="0" lvl="0" indent="0" algn="l" defTabSz="457200" rtl="0" eaLnBrk="1" fontAlgn="auto" latinLnBrk="0" hangingPunct="1">
              <a:lnSpc>
                <a:spcPct val="115000"/>
              </a:lnSpc>
              <a:spcBef>
                <a:spcPts val="0"/>
              </a:spcBef>
              <a:spcAft>
                <a:spcPts val="10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Times New Roman"/>
                <a:ea typeface="Calibri"/>
                <a:cs typeface="+mn-cs"/>
              </a:rPr>
              <a:t> </a:t>
            </a:r>
            <a:endParaRPr kumimoji="0" lang="en-CA" sz="1400" b="0" i="0" u="none" strike="noStrike" kern="1200" cap="none" spc="0" normalizeH="0" baseline="0" noProof="0" dirty="0">
              <a:ln>
                <a:noFill/>
              </a:ln>
              <a:solidFill>
                <a:prstClr val="white"/>
              </a:solidFill>
              <a:effectLst/>
              <a:uLnTx/>
              <a:uFillTx/>
              <a:latin typeface="Times New Roman"/>
              <a:ea typeface="Calibri"/>
              <a:cs typeface="+mn-cs"/>
            </a:endParaRPr>
          </a:p>
        </p:txBody>
      </p:sp>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Gastrointestinal (GI), bowel, digestive and immune systems’ treatment, nutrition etc. </a:t>
            </a:r>
            <a:r>
              <a:rPr kumimoji="0" lang="en-US" sz="1800" b="0" i="0" u="none" strike="noStrike" kern="1200" cap="none" spc="0" normalizeH="0" baseline="0" noProof="0" dirty="0">
                <a:ln>
                  <a:noFill/>
                </a:ln>
                <a:solidFill>
                  <a:prstClr val="white"/>
                </a:solidFill>
                <a:effectLst/>
                <a:uLnTx/>
                <a:uFillTx/>
                <a:latin typeface="Times New Roman"/>
                <a:ea typeface="Calibri"/>
                <a:cs typeface="+mn-cs"/>
              </a:rPr>
              <a:t> </a:t>
            </a:r>
            <a:endParaRPr kumimoji="0" lang="en-CA" sz="1800" b="0" i="0" u="none" strike="noStrike" kern="1200" cap="none" spc="0" normalizeH="0" baseline="0" noProof="0" dirty="0">
              <a:ln>
                <a:noFill/>
              </a:ln>
              <a:solidFill>
                <a:prstClr val="white"/>
              </a:solidFill>
              <a:effectLst/>
              <a:uLnTx/>
              <a:uFillTx/>
              <a:latin typeface="Times New Roman"/>
              <a:ea typeface="Calibri"/>
              <a:cs typeface="+mn-cs"/>
            </a:endParaRPr>
          </a:p>
        </p:txBody>
      </p:sp>
      <p:sp>
        <p:nvSpPr>
          <p:cNvPr id="26" name="Rectangle 25"/>
          <p:cNvSpPr/>
          <p:nvPr/>
        </p:nvSpPr>
        <p:spPr>
          <a:xfrm>
            <a:off x="4171950" y="4191000"/>
            <a:ext cx="2152651"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alibri" panose="020F0502020204030204"/>
                <a:ea typeface="+mn-ea"/>
                <a:cs typeface="+mn-cs"/>
              </a:rPr>
              <a:t>Emotional wellness:</a:t>
            </a:r>
          </a:p>
        </p:txBody>
      </p:sp>
      <p:sp>
        <p:nvSpPr>
          <p:cNvPr id="27" name="TextBox 26"/>
          <p:cNvSpPr txBox="1"/>
          <p:nvPr/>
        </p:nvSpPr>
        <p:spPr>
          <a:xfrm>
            <a:off x="6432697" y="4230327"/>
            <a:ext cx="345558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 mental  and neurological health and </a:t>
            </a:r>
            <a:b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   disorders’ treatment </a:t>
            </a:r>
            <a:b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 trauma desensitization and triggers’ elimination</a:t>
            </a:r>
            <a:endParaRPr kumimoji="0" lang="en-CA" sz="1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p:cNvSpPr txBox="1"/>
          <p:nvPr/>
        </p:nvSpPr>
        <p:spPr>
          <a:xfrm>
            <a:off x="9791701" y="4221129"/>
            <a:ext cx="24003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CA" sz="1200" b="1" i="0" u="none" strike="noStrike" kern="1200" cap="none" spc="0" normalizeH="0" baseline="0" noProof="0" dirty="0">
                <a:ln>
                  <a:noFill/>
                </a:ln>
                <a:solidFill>
                  <a:prstClr val="white"/>
                </a:solidFill>
                <a:effectLst/>
                <a:uLnTx/>
                <a:uFillTx/>
                <a:latin typeface="Calibri" panose="020F0502020204030204"/>
                <a:ea typeface="+mn-ea"/>
                <a:cs typeface="+mn-cs"/>
              </a:rPr>
              <a:t>psychological well-being</a:t>
            </a:r>
            <a:b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 medication side effects</a:t>
            </a:r>
            <a:endParaRPr kumimoji="0" lang="en-CA" sz="1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Brain development, coherence balancing and inflammation regulation</a:t>
            </a: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15000"/>
              </a:lnSpc>
              <a:spcBef>
                <a:spcPts val="0"/>
              </a:spcBef>
              <a:spcAft>
                <a:spcPts val="100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mn-cs"/>
              </a:rPr>
              <a:t> </a:t>
            </a:r>
            <a:endParaRPr kumimoji="0" lang="en-CA" sz="1800" b="0" i="0" u="none" strike="noStrike" kern="1200" cap="none" spc="0" normalizeH="0" baseline="0" noProof="0" dirty="0">
              <a:ln>
                <a:noFill/>
              </a:ln>
              <a:solidFill>
                <a:prstClr val="white"/>
              </a:solidFill>
              <a:effectLst/>
              <a:uLnTx/>
              <a:uFillTx/>
              <a:latin typeface="Calibri" panose="020F0502020204030204"/>
              <a:ea typeface="Calibri"/>
              <a:cs typeface="+mn-cs"/>
            </a:endParaRPr>
          </a:p>
        </p:txBody>
      </p:sp>
      <p:sp>
        <p:nvSpPr>
          <p:cNvPr id="30" name="Text Box 302"/>
          <p:cNvSpPr txBox="1">
            <a:spLocks/>
          </p:cNvSpPr>
          <p:nvPr/>
        </p:nvSpPr>
        <p:spPr>
          <a:xfrm>
            <a:off x="5549463" y="2412124"/>
            <a:ext cx="6642539"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Human energy system – building, balancing and protecting</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from wireless radiation and electromagnetic fields (EMF)</a:t>
            </a: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15000"/>
              </a:lnSpc>
              <a:spcBef>
                <a:spcPts val="0"/>
              </a:spcBef>
              <a:spcAft>
                <a:spcPts val="100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a:ea typeface="Calibri"/>
                <a:cs typeface="+mn-cs"/>
              </a:rPr>
              <a:t> </a:t>
            </a:r>
            <a:endParaRPr kumimoji="0" lang="en-CA" sz="1200" b="0" i="0" u="none" strike="noStrike" kern="1200" cap="none" spc="0" normalizeH="0" baseline="0" noProof="0" dirty="0">
              <a:ln>
                <a:noFill/>
              </a:ln>
              <a:solidFill>
                <a:prstClr val="white"/>
              </a:solidFill>
              <a:effectLst/>
              <a:uLnTx/>
              <a:uFillTx/>
              <a:latin typeface="Times New Roman"/>
              <a:ea typeface="Calibri"/>
              <a:cs typeface="+mn-cs"/>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Sensory integration and processing</a:t>
            </a: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7089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35901" y="275497"/>
            <a:ext cx="11523307" cy="487506"/>
          </a:xfrm>
          <a:prstGeom prst="rect">
            <a:avLst/>
          </a:prstGeom>
        </p:spPr>
        <p:txBody>
          <a:bodyPr wrap="square">
            <a:spAutoFit/>
          </a:bodyPr>
          <a:lstStyle/>
          <a:p>
            <a:pPr algn="ctr">
              <a:lnSpc>
                <a:spcPct val="107000"/>
              </a:lnSpc>
              <a:spcAft>
                <a:spcPts val="1800"/>
              </a:spcAft>
            </a:pPr>
            <a:r>
              <a:rPr lang="en-CA" sz="24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The Recurring Cycles of Behaviour to Calm to Behaviour</a:t>
            </a:r>
          </a:p>
        </p:txBody>
      </p:sp>
      <p:sp>
        <p:nvSpPr>
          <p:cNvPr id="10" name="TextBox 9"/>
          <p:cNvSpPr txBox="1"/>
          <p:nvPr/>
        </p:nvSpPr>
        <p:spPr>
          <a:xfrm>
            <a:off x="185057" y="1012231"/>
            <a:ext cx="1211943" cy="5262979"/>
          </a:xfrm>
          <a:prstGeom prst="rect">
            <a:avLst/>
          </a:prstGeom>
          <a:solidFill>
            <a:srgbClr val="FFFF00"/>
          </a:solidFill>
        </p:spPr>
        <p:txBody>
          <a:bodyPr wrap="square" rtlCol="0">
            <a:spAutoFit/>
          </a:bodyPr>
          <a:lstStyle/>
          <a:p>
            <a:pPr algn="ctr"/>
            <a:endParaRPr lang="en-CA" sz="1400" b="1" i="1" u="sng" dirty="0">
              <a:latin typeface="Arial Narrow" panose="020B0606020202030204" pitchFamily="34" charset="0"/>
            </a:endParaRPr>
          </a:p>
          <a:p>
            <a:pPr algn="ctr"/>
            <a:r>
              <a:rPr lang="en-CA" sz="1400" b="1" i="1" dirty="0">
                <a:latin typeface="Arial Narrow" panose="020B0606020202030204" pitchFamily="34" charset="0"/>
              </a:rPr>
              <a:t>UNMET NEEDS</a:t>
            </a:r>
            <a:br>
              <a:rPr lang="en-CA" sz="1400" b="1" i="1" dirty="0">
                <a:latin typeface="Arial Narrow" panose="020B0606020202030204" pitchFamily="34" charset="0"/>
              </a:rPr>
            </a:br>
            <a:endParaRPr lang="en-CA" sz="1400" b="1" i="1" dirty="0">
              <a:latin typeface="Arial Narrow" panose="020B0606020202030204" pitchFamily="34" charset="0"/>
            </a:endParaRPr>
          </a:p>
          <a:p>
            <a:pPr algn="ctr"/>
            <a:r>
              <a:rPr lang="en-US" sz="1400" b="1" i="1" dirty="0">
                <a:latin typeface="Arial Narrow" panose="020B0606020202030204" pitchFamily="34" charset="0"/>
              </a:rPr>
              <a:t>• Traditional Medical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a:t>
            </a:r>
            <a:r>
              <a:rPr lang="en-US" sz="1400" b="1" i="1" dirty="0" err="1">
                <a:latin typeface="Arial Narrow" panose="020B0606020202030204" pitchFamily="34" charset="0"/>
              </a:rPr>
              <a:t>Behavioural</a:t>
            </a:r>
            <a:endParaRPr lang="en-US" sz="1400" b="1" i="1" dirty="0">
              <a:latin typeface="Arial Narrow" panose="020B0606020202030204" pitchFamily="34" charset="0"/>
            </a:endParaRP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Social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Biomedical</a:t>
            </a:r>
          </a:p>
          <a:p>
            <a:pPr algn="ctr"/>
            <a:r>
              <a:rPr lang="en-US" sz="1400" b="1" i="1" dirty="0">
                <a:latin typeface="Arial Narrow" panose="020B0606020202030204" pitchFamily="34" charset="0"/>
              </a:rPr>
              <a:t>Best Practices</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Supporter’s</a:t>
            </a:r>
          </a:p>
          <a:p>
            <a:pPr algn="ctr"/>
            <a:r>
              <a:rPr lang="en-US" sz="1400" b="1" i="1" dirty="0">
                <a:latin typeface="Arial Narrow" panose="020B0606020202030204" pitchFamily="34" charset="0"/>
              </a:rPr>
              <a:t>Mindful</a:t>
            </a:r>
          </a:p>
          <a:p>
            <a:pPr algn="ctr"/>
            <a:r>
              <a:rPr lang="en-US" sz="1400" b="1" i="1" dirty="0">
                <a:latin typeface="Arial Narrow" panose="020B0606020202030204" pitchFamily="34" charset="0"/>
              </a:rPr>
              <a:t>Emotional</a:t>
            </a:r>
          </a:p>
          <a:p>
            <a:pPr algn="ctr"/>
            <a:r>
              <a:rPr lang="en-US" sz="1400" b="1" i="1" dirty="0">
                <a:latin typeface="Arial Narrow" panose="020B0606020202030204" pitchFamily="34" charset="0"/>
              </a:rPr>
              <a:t>Self Regulation</a:t>
            </a:r>
          </a:p>
          <a:p>
            <a:pPr algn="ctr"/>
            <a:r>
              <a:rPr lang="en-US" sz="1400" b="1" i="1" dirty="0">
                <a:latin typeface="Arial Narrow" panose="020B0606020202030204" pitchFamily="34" charset="0"/>
              </a:rPr>
              <a:t>and Kindness</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Competent</a:t>
            </a:r>
          </a:p>
          <a:p>
            <a:pPr algn="ctr"/>
            <a:r>
              <a:rPr lang="en-US" sz="1400" b="1" i="1" dirty="0">
                <a:latin typeface="Arial Narrow" panose="020B0606020202030204" pitchFamily="34" charset="0"/>
              </a:rPr>
              <a:t>Intervention</a:t>
            </a:r>
          </a:p>
          <a:p>
            <a:pPr algn="ctr"/>
            <a:r>
              <a:rPr lang="en-CA" sz="1400" b="1" i="1" dirty="0">
                <a:latin typeface="Arial Narrow" panose="020B0606020202030204" pitchFamily="34" charset="0"/>
              </a:rPr>
              <a:t>Process</a:t>
            </a:r>
          </a:p>
        </p:txBody>
      </p:sp>
      <p:grpSp>
        <p:nvGrpSpPr>
          <p:cNvPr id="2" name="Group 2"/>
          <p:cNvGrpSpPr/>
          <p:nvPr/>
        </p:nvGrpSpPr>
        <p:grpSpPr>
          <a:xfrm>
            <a:off x="4059204" y="2483620"/>
            <a:ext cx="988695" cy="832662"/>
            <a:chOff x="5898069" y="2487893"/>
            <a:chExt cx="586551" cy="624163"/>
          </a:xfrm>
          <a:solidFill>
            <a:schemeClr val="tx1"/>
          </a:solidFill>
        </p:grpSpPr>
        <p:sp>
          <p:nvSpPr>
            <p:cNvPr id="32" name="Right Arrow 31"/>
            <p:cNvSpPr/>
            <p:nvPr/>
          </p:nvSpPr>
          <p:spPr>
            <a:xfrm>
              <a:off x="5898069" y="2712379"/>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1" name="Right Arrow 30"/>
            <p:cNvSpPr/>
            <p:nvPr/>
          </p:nvSpPr>
          <p:spPr>
            <a:xfrm rot="19228095">
              <a:off x="6138629" y="2487893"/>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9" name="Right Arrow 38"/>
            <p:cNvSpPr/>
            <p:nvPr/>
          </p:nvSpPr>
          <p:spPr>
            <a:xfrm rot="2371905" flipV="1">
              <a:off x="6138631" y="2914348"/>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45" name="TextBox 44"/>
          <p:cNvSpPr txBox="1"/>
          <p:nvPr/>
        </p:nvSpPr>
        <p:spPr>
          <a:xfrm>
            <a:off x="9993641" y="2089642"/>
            <a:ext cx="1999703" cy="1818447"/>
          </a:xfrm>
          <a:prstGeom prst="rect">
            <a:avLst/>
          </a:prstGeom>
          <a:solidFill>
            <a:schemeClr val="tx1"/>
          </a:solidFill>
          <a:ln>
            <a:noFill/>
          </a:ln>
        </p:spPr>
        <p:txBody>
          <a:bodyPr wrap="square" rtlCol="0">
            <a:spAutoFit/>
          </a:bodyPr>
          <a:lstStyle/>
          <a:p>
            <a:pPr algn="ctr"/>
            <a:endParaRPr lang="en-CA" sz="1300" b="1" i="1" dirty="0">
              <a:latin typeface="Arial Narrow" panose="020B0606020202030204" pitchFamily="34" charset="0"/>
            </a:endParaRPr>
          </a:p>
          <a:p>
            <a:pPr algn="ctr">
              <a:lnSpc>
                <a:spcPts val="1700"/>
              </a:lnSpc>
            </a:pPr>
            <a:endParaRPr lang="en-CA" sz="1300" b="1"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r>
              <a:rPr lang="en-CA" sz="1300" b="1" i="1" dirty="0">
                <a:solidFill>
                  <a:schemeClr val="bg1"/>
                </a:solidFill>
                <a:latin typeface="Arial Narrow" panose="020B0606020202030204" pitchFamily="34" charset="0"/>
              </a:rPr>
              <a:t>Mainly behavioural compliance, e.g. reduction of functional goals</a:t>
            </a:r>
          </a:p>
          <a:p>
            <a:pPr algn="ctr">
              <a:lnSpc>
                <a:spcPts val="1700"/>
              </a:lnSpc>
            </a:pPr>
            <a:endParaRPr lang="en-CA" sz="1300" i="1" dirty="0">
              <a:latin typeface="Arial Narrow" panose="020B0606020202030204" pitchFamily="34" charset="0"/>
            </a:endParaRPr>
          </a:p>
        </p:txBody>
      </p:sp>
      <p:sp>
        <p:nvSpPr>
          <p:cNvPr id="29" name="Right Arrow 28"/>
          <p:cNvSpPr/>
          <p:nvPr/>
        </p:nvSpPr>
        <p:spPr>
          <a:xfrm>
            <a:off x="1446653" y="2712376"/>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00000">
            <a:off x="1459248" y="4538013"/>
            <a:ext cx="9262612" cy="1333686"/>
          </a:xfrm>
          <a:prstGeom prst="rect">
            <a:avLst/>
          </a:prstGeom>
        </p:spPr>
      </p:pic>
      <p:sp>
        <p:nvSpPr>
          <p:cNvPr id="7" name="TextBox 6"/>
          <p:cNvSpPr txBox="1"/>
          <p:nvPr/>
        </p:nvSpPr>
        <p:spPr>
          <a:xfrm>
            <a:off x="9993641" y="1737003"/>
            <a:ext cx="1881785" cy="307777"/>
          </a:xfrm>
          <a:prstGeom prst="rect">
            <a:avLst/>
          </a:prstGeom>
          <a:noFill/>
        </p:spPr>
        <p:txBody>
          <a:bodyPr wrap="square" rtlCol="0">
            <a:spAutoFit/>
          </a:bodyPr>
          <a:lstStyle/>
          <a:p>
            <a:pPr algn="ctr"/>
            <a:r>
              <a:rPr lang="en-CA" sz="1400" b="1" i="1" dirty="0">
                <a:latin typeface="Arial Narrow" panose="020B0606020202030204" pitchFamily="34" charset="0"/>
              </a:rPr>
              <a:t>GOALS’ ACHIEVEMENT</a:t>
            </a:r>
            <a:endParaRPr lang="en-CA" sz="1400" dirty="0"/>
          </a:p>
        </p:txBody>
      </p:sp>
      <p:sp>
        <p:nvSpPr>
          <p:cNvPr id="40" name="TextBox 39"/>
          <p:cNvSpPr txBox="1"/>
          <p:nvPr/>
        </p:nvSpPr>
        <p:spPr>
          <a:xfrm>
            <a:off x="10216445" y="2418826"/>
            <a:ext cx="1554095" cy="338554"/>
          </a:xfrm>
          <a:prstGeom prst="rect">
            <a:avLst/>
          </a:prstGeom>
          <a:solidFill>
            <a:schemeClr val="bg1"/>
          </a:solidFill>
        </p:spPr>
        <p:txBody>
          <a:bodyPr wrap="square" rtlCol="0">
            <a:spAutoFit/>
          </a:bodyPr>
          <a:lstStyle/>
          <a:p>
            <a:pPr algn="ctr"/>
            <a:r>
              <a:rPr lang="en-CA" sz="1600" b="1" i="1" dirty="0">
                <a:latin typeface="Arial Narrow" panose="020B0606020202030204" pitchFamily="34" charset="0"/>
              </a:rPr>
              <a:t>Behavioural</a:t>
            </a:r>
            <a:endParaRPr lang="en-CA" sz="1600" dirty="0"/>
          </a:p>
        </p:txBody>
      </p:sp>
      <p:sp>
        <p:nvSpPr>
          <p:cNvPr id="34" name="TextBox 33"/>
          <p:cNvSpPr txBox="1"/>
          <p:nvPr/>
        </p:nvSpPr>
        <p:spPr>
          <a:xfrm>
            <a:off x="2051957" y="1943090"/>
            <a:ext cx="1977118" cy="1600438"/>
          </a:xfrm>
          <a:prstGeom prst="rect">
            <a:avLst/>
          </a:prstGeom>
          <a:solidFill>
            <a:srgbClr val="F2850E"/>
          </a:solidFill>
        </p:spPr>
        <p:txBody>
          <a:bodyPr wrap="square" rtlCol="0">
            <a:spAutoFit/>
          </a:bodyPr>
          <a:lstStyle/>
          <a:p>
            <a:pPr algn="ctr"/>
            <a:endParaRPr lang="en-CA" sz="1400" b="1" i="1" u="sng" dirty="0">
              <a:solidFill>
                <a:schemeClr val="bg1"/>
              </a:solidFill>
              <a:latin typeface="Arial Narrow" panose="020B0606020202030204" pitchFamily="34" charset="0"/>
            </a:endParaRPr>
          </a:p>
          <a:p>
            <a:pPr algn="ctr"/>
            <a:r>
              <a:rPr lang="en-CA" sz="1400" b="1" i="1" dirty="0">
                <a:solidFill>
                  <a:schemeClr val="bg1"/>
                </a:solidFill>
                <a:latin typeface="Arial Narrow" panose="020B0606020202030204" pitchFamily="34" charset="0"/>
              </a:rPr>
              <a:t>OUTCOMES OF</a:t>
            </a:r>
          </a:p>
          <a:p>
            <a:pPr algn="ctr"/>
            <a:r>
              <a:rPr lang="en-CA" sz="1400" b="1" i="1" dirty="0">
                <a:solidFill>
                  <a:schemeClr val="bg1"/>
                </a:solidFill>
                <a:latin typeface="Arial Narrow" panose="020B0606020202030204" pitchFamily="34" charset="0"/>
              </a:rPr>
              <a:t>UNMET NEEDS</a:t>
            </a:r>
            <a:br>
              <a:rPr lang="en-CA" sz="1400" b="1" i="1" dirty="0">
                <a:solidFill>
                  <a:schemeClr val="bg1"/>
                </a:solidFill>
                <a:latin typeface="Arial Narrow" panose="020B0606020202030204" pitchFamily="34" charset="0"/>
              </a:rPr>
            </a:br>
            <a:endParaRPr lang="en-CA" sz="1400" b="1" i="1" dirty="0">
              <a:solidFill>
                <a:schemeClr val="bg1"/>
              </a:solidFill>
              <a:latin typeface="Arial Narrow" panose="020B0606020202030204" pitchFamily="34" charset="0"/>
            </a:endParaRPr>
          </a:p>
          <a:p>
            <a:pPr algn="ctr"/>
            <a:r>
              <a:rPr lang="en-US" sz="1400" b="1" i="1" dirty="0">
                <a:latin typeface="Arial Narrow" panose="020B0606020202030204" pitchFamily="34" charset="0"/>
              </a:rPr>
              <a:t>• Agitation</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Anxiety</a:t>
            </a:r>
            <a:endParaRPr lang="en-CA" sz="1400" b="1" i="1" dirty="0">
              <a:latin typeface="Arial Narrow" panose="020B0606020202030204" pitchFamily="34" charset="0"/>
            </a:endParaRPr>
          </a:p>
        </p:txBody>
      </p:sp>
      <p:sp>
        <p:nvSpPr>
          <p:cNvPr id="41" name="24-Point Star 40"/>
          <p:cNvSpPr/>
          <p:nvPr/>
        </p:nvSpPr>
        <p:spPr>
          <a:xfrm>
            <a:off x="4941314" y="300826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3" name="24-Point Star 42"/>
          <p:cNvSpPr/>
          <p:nvPr/>
        </p:nvSpPr>
        <p:spPr>
          <a:xfrm>
            <a:off x="4896882" y="96920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4" name="TextBox 43"/>
          <p:cNvSpPr txBox="1"/>
          <p:nvPr/>
        </p:nvSpPr>
        <p:spPr>
          <a:xfrm>
            <a:off x="4981945" y="1188553"/>
            <a:ext cx="2080371" cy="1107996"/>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Blow-Out </a:t>
            </a:r>
          </a:p>
          <a:p>
            <a:pPr algn="ctr"/>
            <a:r>
              <a:rPr lang="en-CA" sz="1300" b="1" i="1" dirty="0">
                <a:latin typeface="Arial Narrow" panose="020B0606020202030204" pitchFamily="34" charset="0"/>
              </a:rPr>
              <a:t>(fight or flight)</a:t>
            </a:r>
          </a:p>
          <a:p>
            <a:pPr algn="ctr"/>
            <a:r>
              <a:rPr lang="en-CA" sz="1300" b="1" i="1" dirty="0">
                <a:latin typeface="Arial Narrow" panose="020B0606020202030204" pitchFamily="34" charset="0"/>
              </a:rPr>
              <a:t>e.g. • anger • SIB</a:t>
            </a:r>
          </a:p>
          <a:p>
            <a:pPr algn="ctr"/>
            <a:r>
              <a:rPr lang="en-CA" sz="1300" b="1" i="1" dirty="0">
                <a:latin typeface="Arial Narrow" panose="020B0606020202030204" pitchFamily="34" charset="0"/>
              </a:rPr>
              <a:t>• external aggression</a:t>
            </a:r>
          </a:p>
          <a:p>
            <a:pPr algn="ctr"/>
            <a:r>
              <a:rPr lang="en-CA" sz="1300" b="1" i="1" dirty="0">
                <a:latin typeface="Arial Narrow" panose="020B0606020202030204" pitchFamily="34" charset="0"/>
              </a:rPr>
              <a:t>(people and property)</a:t>
            </a:r>
          </a:p>
        </p:txBody>
      </p:sp>
      <p:sp>
        <p:nvSpPr>
          <p:cNvPr id="46" name="TextBox 45"/>
          <p:cNvSpPr txBox="1"/>
          <p:nvPr/>
        </p:nvSpPr>
        <p:spPr>
          <a:xfrm>
            <a:off x="5333403" y="3335191"/>
            <a:ext cx="1395495" cy="954107"/>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Blow-In</a:t>
            </a:r>
          </a:p>
          <a:p>
            <a:pPr algn="ctr"/>
            <a:r>
              <a:rPr lang="en-CA" sz="1400" b="1" i="1" dirty="0">
                <a:latin typeface="Arial Narrow" panose="020B0606020202030204" pitchFamily="34" charset="0"/>
              </a:rPr>
              <a:t>(freeze)</a:t>
            </a:r>
          </a:p>
          <a:p>
            <a:pPr algn="ctr"/>
            <a:r>
              <a:rPr lang="en-CA" sz="1400" b="1" i="1" dirty="0">
                <a:latin typeface="Arial Narrow" panose="020B0606020202030204" pitchFamily="34" charset="0"/>
              </a:rPr>
              <a:t>e.g. • withdraw</a:t>
            </a:r>
          </a:p>
          <a:p>
            <a:pPr algn="ctr"/>
            <a:r>
              <a:rPr lang="en-CA" sz="1400" b="1" i="1" dirty="0">
                <a:latin typeface="Arial Narrow" panose="020B0606020202030204" pitchFamily="34" charset="0"/>
              </a:rPr>
              <a:t>• depression</a:t>
            </a:r>
          </a:p>
        </p:txBody>
      </p:sp>
      <p:sp>
        <p:nvSpPr>
          <p:cNvPr id="47" name="TextBox 46"/>
          <p:cNvSpPr txBox="1"/>
          <p:nvPr/>
        </p:nvSpPr>
        <p:spPr>
          <a:xfrm>
            <a:off x="5628171" y="2522432"/>
            <a:ext cx="605063" cy="400110"/>
          </a:xfrm>
          <a:prstGeom prst="rect">
            <a:avLst/>
          </a:prstGeom>
          <a:noFill/>
        </p:spPr>
        <p:txBody>
          <a:bodyPr wrap="square" rtlCol="0">
            <a:spAutoFit/>
          </a:bodyPr>
          <a:lstStyle/>
          <a:p>
            <a:pPr algn="ctr"/>
            <a:r>
              <a:rPr lang="en-CA" sz="2000" dirty="0">
                <a:solidFill>
                  <a:schemeClr val="bg1"/>
                </a:solidFill>
              </a:rPr>
              <a:t>or</a:t>
            </a:r>
          </a:p>
        </p:txBody>
      </p:sp>
      <p:grpSp>
        <p:nvGrpSpPr>
          <p:cNvPr id="3" name="Group 49"/>
          <p:cNvGrpSpPr/>
          <p:nvPr/>
        </p:nvGrpSpPr>
        <p:grpSpPr>
          <a:xfrm>
            <a:off x="6770075" y="2447925"/>
            <a:ext cx="1240460" cy="746699"/>
            <a:chOff x="8026311" y="2487891"/>
            <a:chExt cx="631038" cy="615696"/>
          </a:xfrm>
          <a:solidFill>
            <a:schemeClr val="tx1"/>
          </a:solidFill>
        </p:grpSpPr>
        <p:sp>
          <p:nvSpPr>
            <p:cNvPr id="51" name="Right Arrow 50"/>
            <p:cNvSpPr/>
            <p:nvPr/>
          </p:nvSpPr>
          <p:spPr>
            <a:xfrm rot="13171905" flipH="1">
              <a:off x="8026313" y="2487891"/>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2" name="Right Arrow 51"/>
            <p:cNvSpPr/>
            <p:nvPr/>
          </p:nvSpPr>
          <p:spPr>
            <a:xfrm rot="8428095" flipH="1" flipV="1">
              <a:off x="8026311" y="2905879"/>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4" name="Right Arrow 53"/>
            <p:cNvSpPr/>
            <p:nvPr/>
          </p:nvSpPr>
          <p:spPr>
            <a:xfrm>
              <a:off x="8369515" y="2712377"/>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60" name="TextBox 59"/>
          <p:cNvSpPr txBox="1"/>
          <p:nvPr/>
        </p:nvSpPr>
        <p:spPr>
          <a:xfrm>
            <a:off x="8060054" y="1215312"/>
            <a:ext cx="1236860" cy="3354765"/>
          </a:xfrm>
          <a:prstGeom prst="rect">
            <a:avLst/>
          </a:prstGeom>
          <a:solidFill>
            <a:srgbClr val="FFFF00"/>
          </a:solidFill>
        </p:spPr>
        <p:txBody>
          <a:bodyPr wrap="square" rtlCol="0">
            <a:spAutoFit/>
          </a:bodyPr>
          <a:lstStyle/>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r>
              <a:rPr lang="en-CA" sz="1600" b="1" i="1" dirty="0">
                <a:latin typeface="Arial Narrow" panose="020B0606020202030204" pitchFamily="34" charset="0"/>
              </a:rPr>
              <a:t>Primarily</a:t>
            </a:r>
          </a:p>
          <a:p>
            <a:pPr algn="ctr"/>
            <a:r>
              <a:rPr lang="en-CA" sz="1600" b="1" i="1" dirty="0">
                <a:latin typeface="Arial Narrow" panose="020B0606020202030204" pitchFamily="34" charset="0"/>
              </a:rPr>
              <a:t>Behavioural </a:t>
            </a:r>
            <a:br>
              <a:rPr lang="en-CA" sz="1600" b="1" i="1" dirty="0">
                <a:latin typeface="Arial Narrow" panose="020B0606020202030204" pitchFamily="34" charset="0"/>
              </a:rPr>
            </a:br>
            <a:r>
              <a:rPr lang="en-CA" sz="1600" b="1" i="1" dirty="0">
                <a:latin typeface="Arial Narrow" panose="020B0606020202030204" pitchFamily="34" charset="0"/>
              </a:rPr>
              <a:t>and </a:t>
            </a:r>
          </a:p>
          <a:p>
            <a:pPr algn="ctr"/>
            <a:r>
              <a:rPr lang="en-CA" sz="1600" b="1" i="1" dirty="0">
                <a:latin typeface="Arial Narrow" panose="020B0606020202030204" pitchFamily="34" charset="0"/>
              </a:rPr>
              <a:t>Traditional</a:t>
            </a:r>
          </a:p>
          <a:p>
            <a:pPr algn="ctr"/>
            <a:r>
              <a:rPr lang="en-CA" sz="1600" b="1" i="1" dirty="0">
                <a:latin typeface="Arial Narrow" panose="020B0606020202030204" pitchFamily="34" charset="0"/>
              </a:rPr>
              <a:t>Medical</a:t>
            </a:r>
          </a:p>
          <a:p>
            <a:pPr algn="ctr"/>
            <a:r>
              <a:rPr lang="en-CA" sz="1600" b="1" i="1" dirty="0">
                <a:latin typeface="Arial Narrow" panose="020B0606020202030204" pitchFamily="34" charset="0"/>
              </a:rPr>
              <a:t>Responses </a:t>
            </a:r>
          </a:p>
          <a:p>
            <a:pPr algn="ctr"/>
            <a:r>
              <a:rPr lang="en-CA" sz="1600" b="1" i="1" dirty="0">
                <a:latin typeface="Arial Narrow" panose="020B0606020202030204" pitchFamily="34" charset="0"/>
              </a:rPr>
              <a:t>and </a:t>
            </a:r>
          </a:p>
          <a:p>
            <a:pPr algn="ctr"/>
            <a:r>
              <a:rPr lang="en-CA" sz="1600" b="1" i="1" dirty="0">
                <a:latin typeface="Arial Narrow" panose="020B0606020202030204" pitchFamily="34" charset="0"/>
              </a:rPr>
              <a:t>Follow Up</a:t>
            </a: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r>
              <a:rPr lang="en-CA" sz="1400" dirty="0">
                <a:latin typeface="Arial Narrow" panose="020B0606020202030204" pitchFamily="34" charset="0"/>
              </a:rPr>
              <a:t>  </a:t>
            </a:r>
          </a:p>
        </p:txBody>
      </p:sp>
      <p:sp>
        <p:nvSpPr>
          <p:cNvPr id="61" name="Right Arrow 60"/>
          <p:cNvSpPr/>
          <p:nvPr/>
        </p:nvSpPr>
        <p:spPr>
          <a:xfrm>
            <a:off x="9378452" y="2654424"/>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62" name="Picture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6071" y="5074566"/>
            <a:ext cx="1500872" cy="1116155"/>
          </a:xfrm>
          <a:prstGeom prst="rect">
            <a:avLst/>
          </a:prstGeom>
        </p:spPr>
      </p:pic>
      <p:sp>
        <p:nvSpPr>
          <p:cNvPr id="26" name="Slide Number Placeholder 25"/>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3</a:t>
            </a:fld>
            <a:endParaRPr lang="en-CA" sz="2000" dirty="0">
              <a:solidFill>
                <a:prstClr val="black">
                  <a:tint val="75000"/>
                </a:prstClr>
              </a:solidFill>
            </a:endParaRPr>
          </a:p>
        </p:txBody>
      </p:sp>
    </p:spTree>
    <p:extLst>
      <p:ext uri="{BB962C8B-B14F-4D97-AF65-F5344CB8AC3E}">
        <p14:creationId xmlns:p14="http://schemas.microsoft.com/office/powerpoint/2010/main" val="147668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0-#ppt_w/2"/>
                                          </p:val>
                                        </p:tav>
                                        <p:tav tm="100000">
                                          <p:val>
                                            <p:strVal val="#ppt_x"/>
                                          </p:val>
                                        </p:tav>
                                      </p:tavLst>
                                    </p:anim>
                                    <p:anim calcmode="lin" valueType="num">
                                      <p:cBhvr additive="base">
                                        <p:cTn id="12"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0-#ppt_w/2"/>
                                          </p:val>
                                        </p:tav>
                                        <p:tav tm="100000">
                                          <p:val>
                                            <p:strVal val="#ppt_x"/>
                                          </p:val>
                                        </p:tav>
                                      </p:tavLst>
                                    </p:anim>
                                    <p:anim calcmode="lin" valueType="num">
                                      <p:cBhvr additive="base">
                                        <p:cTn id="18" dur="500" fill="hold"/>
                                        <p:tgtEl>
                                          <p:spTgt spid="34"/>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p:cTn id="27" dur="500" fill="hold"/>
                                        <p:tgtEl>
                                          <p:spTgt spid="44"/>
                                        </p:tgtEl>
                                        <p:attrNameLst>
                                          <p:attrName>ppt_w</p:attrName>
                                        </p:attrNameLst>
                                      </p:cBhvr>
                                      <p:tavLst>
                                        <p:tav tm="0">
                                          <p:val>
                                            <p:fltVal val="0"/>
                                          </p:val>
                                        </p:tav>
                                        <p:tav tm="100000">
                                          <p:val>
                                            <p:strVal val="#ppt_w"/>
                                          </p:val>
                                        </p:tav>
                                      </p:tavLst>
                                    </p:anim>
                                    <p:anim calcmode="lin" valueType="num">
                                      <p:cBhvr>
                                        <p:cTn id="28" dur="500" fill="hold"/>
                                        <p:tgtEl>
                                          <p:spTgt spid="44"/>
                                        </p:tgtEl>
                                        <p:attrNameLst>
                                          <p:attrName>ppt_h</p:attrName>
                                        </p:attrNameLst>
                                      </p:cBhvr>
                                      <p:tavLst>
                                        <p:tav tm="0">
                                          <p:val>
                                            <p:fltVal val="0"/>
                                          </p:val>
                                        </p:tav>
                                        <p:tav tm="100000">
                                          <p:val>
                                            <p:strVal val="#ppt_h"/>
                                          </p:val>
                                        </p:tav>
                                      </p:tavLst>
                                    </p:anim>
                                    <p:animEffect transition="in" filter="fade">
                                      <p:cBhvr>
                                        <p:cTn id="29" dur="500"/>
                                        <p:tgtEl>
                                          <p:spTgt spid="4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 calcmode="lin" valueType="num">
                                      <p:cBhvr>
                                        <p:cTn id="32" dur="500" fill="hold"/>
                                        <p:tgtEl>
                                          <p:spTgt spid="43"/>
                                        </p:tgtEl>
                                        <p:attrNameLst>
                                          <p:attrName>ppt_w</p:attrName>
                                        </p:attrNameLst>
                                      </p:cBhvr>
                                      <p:tavLst>
                                        <p:tav tm="0">
                                          <p:val>
                                            <p:fltVal val="0"/>
                                          </p:val>
                                        </p:tav>
                                        <p:tav tm="100000">
                                          <p:val>
                                            <p:strVal val="#ppt_w"/>
                                          </p:val>
                                        </p:tav>
                                      </p:tavLst>
                                    </p:anim>
                                    <p:anim calcmode="lin" valueType="num">
                                      <p:cBhvr>
                                        <p:cTn id="33" dur="500" fill="hold"/>
                                        <p:tgtEl>
                                          <p:spTgt spid="43"/>
                                        </p:tgtEl>
                                        <p:attrNameLst>
                                          <p:attrName>ppt_h</p:attrName>
                                        </p:attrNameLst>
                                      </p:cBhvr>
                                      <p:tavLst>
                                        <p:tav tm="0">
                                          <p:val>
                                            <p:fltVal val="0"/>
                                          </p:val>
                                        </p:tav>
                                        <p:tav tm="100000">
                                          <p:val>
                                            <p:strVal val="#ppt_h"/>
                                          </p:val>
                                        </p:tav>
                                      </p:tavLst>
                                    </p:anim>
                                    <p:animEffect transition="in" filter="fade">
                                      <p:cBhvr>
                                        <p:cTn id="34" dur="500"/>
                                        <p:tgtEl>
                                          <p:spTgt spid="43"/>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p:cTn id="37" dur="500" fill="hold"/>
                                        <p:tgtEl>
                                          <p:spTgt spid="47"/>
                                        </p:tgtEl>
                                        <p:attrNameLst>
                                          <p:attrName>ppt_w</p:attrName>
                                        </p:attrNameLst>
                                      </p:cBhvr>
                                      <p:tavLst>
                                        <p:tav tm="0">
                                          <p:val>
                                            <p:fltVal val="0"/>
                                          </p:val>
                                        </p:tav>
                                        <p:tav tm="100000">
                                          <p:val>
                                            <p:strVal val="#ppt_w"/>
                                          </p:val>
                                        </p:tav>
                                      </p:tavLst>
                                    </p:anim>
                                    <p:anim calcmode="lin" valueType="num">
                                      <p:cBhvr>
                                        <p:cTn id="38" dur="500" fill="hold"/>
                                        <p:tgtEl>
                                          <p:spTgt spid="47"/>
                                        </p:tgtEl>
                                        <p:attrNameLst>
                                          <p:attrName>ppt_h</p:attrName>
                                        </p:attrNameLst>
                                      </p:cBhvr>
                                      <p:tavLst>
                                        <p:tav tm="0">
                                          <p:val>
                                            <p:fltVal val="0"/>
                                          </p:val>
                                        </p:tav>
                                        <p:tav tm="100000">
                                          <p:val>
                                            <p:strVal val="#ppt_h"/>
                                          </p:val>
                                        </p:tav>
                                      </p:tavLst>
                                    </p:anim>
                                    <p:animEffect transition="in" filter="fade">
                                      <p:cBhvr>
                                        <p:cTn id="39" dur="500"/>
                                        <p:tgtEl>
                                          <p:spTgt spid="47"/>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46"/>
                                        </p:tgtEl>
                                        <p:attrNameLst>
                                          <p:attrName>style.visibility</p:attrName>
                                        </p:attrNameLst>
                                      </p:cBhvr>
                                      <p:to>
                                        <p:strVal val="visible"/>
                                      </p:to>
                                    </p:set>
                                    <p:anim calcmode="lin" valueType="num">
                                      <p:cBhvr>
                                        <p:cTn id="42" dur="500" fill="hold"/>
                                        <p:tgtEl>
                                          <p:spTgt spid="46"/>
                                        </p:tgtEl>
                                        <p:attrNameLst>
                                          <p:attrName>ppt_w</p:attrName>
                                        </p:attrNameLst>
                                      </p:cBhvr>
                                      <p:tavLst>
                                        <p:tav tm="0">
                                          <p:val>
                                            <p:fltVal val="0"/>
                                          </p:val>
                                        </p:tav>
                                        <p:tav tm="100000">
                                          <p:val>
                                            <p:strVal val="#ppt_w"/>
                                          </p:val>
                                        </p:tav>
                                      </p:tavLst>
                                    </p:anim>
                                    <p:anim calcmode="lin" valueType="num">
                                      <p:cBhvr>
                                        <p:cTn id="43" dur="500" fill="hold"/>
                                        <p:tgtEl>
                                          <p:spTgt spid="46"/>
                                        </p:tgtEl>
                                        <p:attrNameLst>
                                          <p:attrName>ppt_h</p:attrName>
                                        </p:attrNameLst>
                                      </p:cBhvr>
                                      <p:tavLst>
                                        <p:tav tm="0">
                                          <p:val>
                                            <p:fltVal val="0"/>
                                          </p:val>
                                        </p:tav>
                                        <p:tav tm="100000">
                                          <p:val>
                                            <p:strVal val="#ppt_h"/>
                                          </p:val>
                                        </p:tav>
                                      </p:tavLst>
                                    </p:anim>
                                    <p:animEffect transition="in" filter="fade">
                                      <p:cBhvr>
                                        <p:cTn id="44" dur="500"/>
                                        <p:tgtEl>
                                          <p:spTgt spid="4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p:cTn id="47" dur="500" fill="hold"/>
                                        <p:tgtEl>
                                          <p:spTgt spid="41"/>
                                        </p:tgtEl>
                                        <p:attrNameLst>
                                          <p:attrName>ppt_w</p:attrName>
                                        </p:attrNameLst>
                                      </p:cBhvr>
                                      <p:tavLst>
                                        <p:tav tm="0">
                                          <p:val>
                                            <p:fltVal val="0"/>
                                          </p:val>
                                        </p:tav>
                                        <p:tav tm="100000">
                                          <p:val>
                                            <p:strVal val="#ppt_w"/>
                                          </p:val>
                                        </p:tav>
                                      </p:tavLst>
                                    </p:anim>
                                    <p:anim calcmode="lin" valueType="num">
                                      <p:cBhvr>
                                        <p:cTn id="48" dur="500" fill="hold"/>
                                        <p:tgtEl>
                                          <p:spTgt spid="41"/>
                                        </p:tgtEl>
                                        <p:attrNameLst>
                                          <p:attrName>ppt_h</p:attrName>
                                        </p:attrNameLst>
                                      </p:cBhvr>
                                      <p:tavLst>
                                        <p:tav tm="0">
                                          <p:val>
                                            <p:fltVal val="0"/>
                                          </p:val>
                                        </p:tav>
                                        <p:tav tm="100000">
                                          <p:val>
                                            <p:strVal val="#ppt_h"/>
                                          </p:val>
                                        </p:tav>
                                      </p:tavLst>
                                    </p:anim>
                                    <p:animEffect transition="in" filter="fade">
                                      <p:cBhvr>
                                        <p:cTn id="49" dur="500"/>
                                        <p:tgtEl>
                                          <p:spTgt spid="41"/>
                                        </p:tgtEl>
                                      </p:cBhvr>
                                    </p:animEffect>
                                  </p:childTnLst>
                                </p:cTn>
                              </p:par>
                              <p:par>
                                <p:cTn id="50" presetID="53" presetClass="entr" presetSubtype="16" fill="hold" nodeType="with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500" fill="hold"/>
                                        <p:tgtEl>
                                          <p:spTgt spid="3"/>
                                        </p:tgtEl>
                                        <p:attrNameLst>
                                          <p:attrName>ppt_w</p:attrName>
                                        </p:attrNameLst>
                                      </p:cBhvr>
                                      <p:tavLst>
                                        <p:tav tm="0">
                                          <p:val>
                                            <p:fltVal val="0"/>
                                          </p:val>
                                        </p:tav>
                                        <p:tav tm="100000">
                                          <p:val>
                                            <p:strVal val="#ppt_w"/>
                                          </p:val>
                                        </p:tav>
                                      </p:tavLst>
                                    </p:anim>
                                    <p:anim calcmode="lin" valueType="num">
                                      <p:cBhvr>
                                        <p:cTn id="53" dur="500" fill="hold"/>
                                        <p:tgtEl>
                                          <p:spTgt spid="3"/>
                                        </p:tgtEl>
                                        <p:attrNameLst>
                                          <p:attrName>ppt_h</p:attrName>
                                        </p:attrNameLst>
                                      </p:cBhvr>
                                      <p:tavLst>
                                        <p:tav tm="0">
                                          <p:val>
                                            <p:fltVal val="0"/>
                                          </p:val>
                                        </p:tav>
                                        <p:tav tm="100000">
                                          <p:val>
                                            <p:strVal val="#ppt_h"/>
                                          </p:val>
                                        </p:tav>
                                      </p:tavLst>
                                    </p:anim>
                                    <p:animEffect transition="in" filter="fade">
                                      <p:cBhvr>
                                        <p:cTn id="54" dur="5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60"/>
                                        </p:tgtEl>
                                        <p:attrNameLst>
                                          <p:attrName>style.visibility</p:attrName>
                                        </p:attrNameLst>
                                      </p:cBhvr>
                                      <p:to>
                                        <p:strVal val="visible"/>
                                      </p:to>
                                    </p:set>
                                    <p:anim calcmode="lin" valueType="num">
                                      <p:cBhvr additive="base">
                                        <p:cTn id="59" dur="500" fill="hold"/>
                                        <p:tgtEl>
                                          <p:spTgt spid="60"/>
                                        </p:tgtEl>
                                        <p:attrNameLst>
                                          <p:attrName>ppt_x</p:attrName>
                                        </p:attrNameLst>
                                      </p:cBhvr>
                                      <p:tavLst>
                                        <p:tav tm="0">
                                          <p:val>
                                            <p:strVal val="0-#ppt_w/2"/>
                                          </p:val>
                                        </p:tav>
                                        <p:tav tm="100000">
                                          <p:val>
                                            <p:strVal val="#ppt_x"/>
                                          </p:val>
                                        </p:tav>
                                      </p:tavLst>
                                    </p:anim>
                                    <p:anim calcmode="lin" valueType="num">
                                      <p:cBhvr additive="base">
                                        <p:cTn id="60" dur="500" fill="hold"/>
                                        <p:tgtEl>
                                          <p:spTgt spid="60"/>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61"/>
                                        </p:tgtEl>
                                        <p:attrNameLst>
                                          <p:attrName>style.visibility</p:attrName>
                                        </p:attrNameLst>
                                      </p:cBhvr>
                                      <p:to>
                                        <p:strVal val="visible"/>
                                      </p:to>
                                    </p:set>
                                    <p:anim calcmode="lin" valueType="num">
                                      <p:cBhvr additive="base">
                                        <p:cTn id="63" dur="500" fill="hold"/>
                                        <p:tgtEl>
                                          <p:spTgt spid="61"/>
                                        </p:tgtEl>
                                        <p:attrNameLst>
                                          <p:attrName>ppt_x</p:attrName>
                                        </p:attrNameLst>
                                      </p:cBhvr>
                                      <p:tavLst>
                                        <p:tav tm="0">
                                          <p:val>
                                            <p:strVal val="0-#ppt_w/2"/>
                                          </p:val>
                                        </p:tav>
                                        <p:tav tm="100000">
                                          <p:val>
                                            <p:strVal val="#ppt_x"/>
                                          </p:val>
                                        </p:tav>
                                      </p:tavLst>
                                    </p:anim>
                                    <p:anim calcmode="lin" valueType="num">
                                      <p:cBhvr additive="base">
                                        <p:cTn id="64"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additive="base">
                                        <p:cTn id="69" dur="500" fill="hold"/>
                                        <p:tgtEl>
                                          <p:spTgt spid="7"/>
                                        </p:tgtEl>
                                        <p:attrNameLst>
                                          <p:attrName>ppt_x</p:attrName>
                                        </p:attrNameLst>
                                      </p:cBhvr>
                                      <p:tavLst>
                                        <p:tav tm="0">
                                          <p:val>
                                            <p:strVal val="0-#ppt_w/2"/>
                                          </p:val>
                                        </p:tav>
                                        <p:tav tm="100000">
                                          <p:val>
                                            <p:strVal val="#ppt_x"/>
                                          </p:val>
                                        </p:tav>
                                      </p:tavLst>
                                    </p:anim>
                                    <p:anim calcmode="lin" valueType="num">
                                      <p:cBhvr additive="base">
                                        <p:cTn id="70" dur="500" fill="hold"/>
                                        <p:tgtEl>
                                          <p:spTgt spid="7"/>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anim calcmode="lin" valueType="num">
                                      <p:cBhvr additive="base">
                                        <p:cTn id="73" dur="500" fill="hold"/>
                                        <p:tgtEl>
                                          <p:spTgt spid="40"/>
                                        </p:tgtEl>
                                        <p:attrNameLst>
                                          <p:attrName>ppt_x</p:attrName>
                                        </p:attrNameLst>
                                      </p:cBhvr>
                                      <p:tavLst>
                                        <p:tav tm="0">
                                          <p:val>
                                            <p:strVal val="0-#ppt_w/2"/>
                                          </p:val>
                                        </p:tav>
                                        <p:tav tm="100000">
                                          <p:val>
                                            <p:strVal val="#ppt_x"/>
                                          </p:val>
                                        </p:tav>
                                      </p:tavLst>
                                    </p:anim>
                                    <p:anim calcmode="lin" valueType="num">
                                      <p:cBhvr additive="base">
                                        <p:cTn id="74" dur="500" fill="hold"/>
                                        <p:tgtEl>
                                          <p:spTgt spid="40"/>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500" fill="hold"/>
                                        <p:tgtEl>
                                          <p:spTgt spid="45"/>
                                        </p:tgtEl>
                                        <p:attrNameLst>
                                          <p:attrName>ppt_x</p:attrName>
                                        </p:attrNameLst>
                                      </p:cBhvr>
                                      <p:tavLst>
                                        <p:tav tm="0">
                                          <p:val>
                                            <p:strVal val="0-#ppt_w/2"/>
                                          </p:val>
                                        </p:tav>
                                        <p:tav tm="100000">
                                          <p:val>
                                            <p:strVal val="#ppt_x"/>
                                          </p:val>
                                        </p:tav>
                                      </p:tavLst>
                                    </p:anim>
                                    <p:anim calcmode="lin" valueType="num">
                                      <p:cBhvr additive="base">
                                        <p:cTn id="78"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2" fill="hold" nodeType="click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wipe(right)">
                                      <p:cBhvr>
                                        <p:cTn id="8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5" grpId="0" animBg="1"/>
      <p:bldP spid="29" grpId="0" animBg="1"/>
      <p:bldP spid="7" grpId="0"/>
      <p:bldP spid="40" grpId="0" animBg="1"/>
      <p:bldP spid="34" grpId="0" animBg="1"/>
      <p:bldP spid="41" grpId="0" animBg="1"/>
      <p:bldP spid="43" grpId="0" animBg="1"/>
      <p:bldP spid="44" grpId="0"/>
      <p:bldP spid="46" grpId="0"/>
      <p:bldP spid="47" grpId="0"/>
      <p:bldP spid="60" grpId="0" animBg="1"/>
      <p:bldP spid="6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089986" y="245993"/>
            <a:ext cx="10086392"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srgbClr val="9A4E15"/>
                </a:solidFill>
                <a:effectLst/>
                <a:uLnTx/>
                <a:uFillTx/>
                <a:latin typeface="Arial Black" panose="020B0A04020102020204" pitchFamily="34" charset="0"/>
                <a:ea typeface="+mn-ea"/>
                <a:cs typeface="+mn-cs"/>
              </a:rPr>
              <a:t>MAKING SENSE OF THE SENSES</a:t>
            </a:r>
          </a:p>
        </p:txBody>
      </p:sp>
      <p:sp>
        <p:nvSpPr>
          <p:cNvPr id="12" name="TextBox 11"/>
          <p:cNvSpPr txBox="1"/>
          <p:nvPr/>
        </p:nvSpPr>
        <p:spPr>
          <a:xfrm>
            <a:off x="584352" y="1056293"/>
            <a:ext cx="11005751" cy="4770537"/>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t>Everyone’s ‘reality’/life experience comes through 8 senses</a:t>
            </a:r>
            <a:b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
                <a:srgbClr val="9A4E15"/>
              </a:buClr>
              <a:buSzPct val="125000"/>
              <a:buFont typeface="Wingdings" pitchFamily="2" charset="2"/>
              <a:buChar char="§"/>
              <a:tabLst/>
              <a:defRPr/>
            </a:pPr>
            <a: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t>Our sense doors are:</a:t>
            </a:r>
            <a:b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CA" sz="2800" b="0" i="0" u="none" strike="noStrike" kern="1200" cap="none" spc="0" normalizeH="0" baseline="0" noProof="0" dirty="0">
                <a:ln>
                  <a:noFill/>
                </a:ln>
                <a:solidFill>
                  <a:srgbClr val="9A4E15"/>
                </a:solidFill>
                <a:effectLst/>
                <a:uLnTx/>
                <a:uFillTx/>
                <a:latin typeface="Calibri" panose="020F0502020204030204"/>
                <a:ea typeface="+mn-ea"/>
                <a:cs typeface="+mn-cs"/>
              </a:rPr>
              <a:t> </a:t>
            </a:r>
            <a: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t>• Taste</a:t>
            </a:r>
          </a:p>
          <a:p>
            <a:pPr marL="342900" marR="0" lvl="0" indent="-342900" algn="l" defTabSz="457200" rtl="0" eaLnBrk="1" fontAlgn="auto" latinLnBrk="0" hangingPunct="1">
              <a:lnSpc>
                <a:spcPct val="100000"/>
              </a:lnSpc>
              <a:spcBef>
                <a:spcPts val="0"/>
              </a:spcBef>
              <a:spcAft>
                <a:spcPts val="0"/>
              </a:spcAft>
              <a:buClr>
                <a:srgbClr val="9A4E15"/>
              </a:buClr>
              <a:buSzPct val="125000"/>
              <a:buFontTx/>
              <a:buNone/>
              <a:tabLst/>
              <a:defRPr/>
            </a:pPr>
            <a: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t>	 	 • Smell</a:t>
            </a:r>
            <a:b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t>	 • Hearing (Auditory)</a:t>
            </a:r>
            <a:b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t>	 • Seeing (Visual)</a:t>
            </a:r>
            <a:b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t>	 • Touching (Tactile)</a:t>
            </a:r>
            <a:b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t>	 • Balancing (Vestibular)</a:t>
            </a:r>
            <a:b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t>	 • Body Awareness (Proprioception)</a:t>
            </a:r>
          </a:p>
          <a:p>
            <a:pPr marL="342900" marR="0" lvl="0" indent="-342900" algn="l" defTabSz="457200" rtl="0" eaLnBrk="1" fontAlgn="auto" latinLnBrk="0" hangingPunct="1">
              <a:lnSpc>
                <a:spcPct val="100000"/>
              </a:lnSpc>
              <a:spcBef>
                <a:spcPts val="0"/>
              </a:spcBef>
              <a:spcAft>
                <a:spcPts val="0"/>
              </a:spcAft>
              <a:buClr>
                <a:srgbClr val="9A4E15"/>
              </a:buClr>
              <a:buSzPct val="125000"/>
              <a:buFontTx/>
              <a:buNone/>
              <a:tabLst/>
              <a:defRPr/>
            </a:pPr>
            <a: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t>		 • Interoception (sensing pain or too hot/cold)</a:t>
            </a:r>
            <a:br>
              <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lide Number Placeholder 1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813401-6721-4377-B494-6B7F69AD44BE}" type="slidenum">
              <a:rPr kumimoji="0" lang="en-CA" sz="2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CA"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2891" y="2405779"/>
            <a:ext cx="10806217" cy="923330"/>
          </a:xfrm>
          <a:prstGeom prst="rect">
            <a:avLst/>
          </a:prstGeom>
          <a:noFill/>
        </p:spPr>
        <p:txBody>
          <a:bodyPr wrap="square" rtlCol="0">
            <a:spAutoFit/>
          </a:bodyPr>
          <a:lstStyle/>
          <a:p>
            <a:pPr algn="ctr"/>
            <a:r>
              <a:rPr lang="en-US" sz="5400" b="1" dirty="0">
                <a:solidFill>
                  <a:srgbClr val="9A4E15"/>
                </a:solidFill>
                <a:effectLst/>
                <a:ea typeface="MS Mincho" panose="02020609040205080304" pitchFamily="49" charset="-128"/>
                <a:cs typeface="Times New Roman" panose="02020603050405020304" pitchFamily="18" charset="0"/>
              </a:rPr>
              <a:t>Hyper vs. Hypo Sensitivities</a:t>
            </a:r>
            <a:endParaRPr lang="en-CA" sz="5400" b="1" dirty="0">
              <a:solidFill>
                <a:srgbClr val="9A4E15"/>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5</a:t>
            </a:fld>
            <a:endParaRPr lang="en-CA" sz="1600" dirty="0">
              <a:solidFill>
                <a:prstClr val="black">
                  <a:tint val="75000"/>
                </a:prstClr>
              </a:solidFill>
            </a:endParaRPr>
          </a:p>
        </p:txBody>
      </p:sp>
      <p:pic>
        <p:nvPicPr>
          <p:cNvPr id="3" name="Picture 2" descr="A picture containing text&#10;&#10;Description automatically generated">
            <a:extLst>
              <a:ext uri="{FF2B5EF4-FFF2-40B4-BE49-F238E27FC236}">
                <a16:creationId xmlns:a16="http://schemas.microsoft.com/office/drawing/2014/main" id="{50951E42-C55A-8E25-93F6-39CCDAC0B8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3786" y="5280492"/>
            <a:ext cx="1589315" cy="946021"/>
          </a:xfrm>
          <a:prstGeom prst="rect">
            <a:avLst/>
          </a:prstGeom>
        </p:spPr>
      </p:pic>
      <p:pic>
        <p:nvPicPr>
          <p:cNvPr id="8" name="Picture 7" descr="A blue and green logo&#10;&#10;Description automatically generated with low confidence">
            <a:extLst>
              <a:ext uri="{FF2B5EF4-FFF2-40B4-BE49-F238E27FC236}">
                <a16:creationId xmlns:a16="http://schemas.microsoft.com/office/drawing/2014/main" id="{45C24E60-B51B-30AE-8667-884510F9E6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8900" y="5368756"/>
            <a:ext cx="3194958" cy="761352"/>
          </a:xfrm>
          <a:prstGeom prst="rect">
            <a:avLst/>
          </a:prstGeom>
        </p:spPr>
      </p:pic>
    </p:spTree>
    <p:extLst>
      <p:ext uri="{BB962C8B-B14F-4D97-AF65-F5344CB8AC3E}">
        <p14:creationId xmlns:p14="http://schemas.microsoft.com/office/powerpoint/2010/main" val="3588964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35902" y="726527"/>
            <a:ext cx="11523306"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3000" b="1" i="0" u="none" strike="noStrike" kern="1200" cap="none" spc="0" normalizeH="0" baseline="0" noProof="0" dirty="0">
                <a:ln>
                  <a:noFill/>
                </a:ln>
                <a:solidFill>
                  <a:srgbClr val="9A4E15"/>
                </a:solidFill>
                <a:effectLst/>
                <a:uLnTx/>
                <a:uFillTx/>
                <a:latin typeface="Arial Black" panose="020B0A04020102020204" pitchFamily="34" charset="0"/>
                <a:ea typeface="+mn-ea"/>
                <a:cs typeface="+mn-cs"/>
              </a:rPr>
              <a:t>Hyperactive Senses Lead to Challenging Behaviours</a:t>
            </a:r>
            <a:endParaRPr kumimoji="0" lang="en-CA" sz="3000" b="0" i="0" u="none" strike="noStrike" kern="1200" cap="none" spc="0" normalizeH="0" baseline="0" noProof="0" dirty="0">
              <a:ln>
                <a:noFill/>
              </a:ln>
              <a:solidFill>
                <a:srgbClr val="9A4E15"/>
              </a:solidFill>
              <a:effectLst/>
              <a:uLnTx/>
              <a:uFillTx/>
              <a:latin typeface="Arial Black" panose="020B0A04020102020204" pitchFamily="34" charset="0"/>
              <a:ea typeface="+mn-ea"/>
              <a:cs typeface="+mn-cs"/>
            </a:endParaRPr>
          </a:p>
        </p:txBody>
      </p:sp>
      <p:sp>
        <p:nvSpPr>
          <p:cNvPr id="15" name="TextBox 14"/>
          <p:cNvSpPr txBox="1"/>
          <p:nvPr/>
        </p:nvSpPr>
        <p:spPr>
          <a:xfrm>
            <a:off x="1147860" y="1865539"/>
            <a:ext cx="2397967" cy="430887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Hyperactive Senses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means that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people, objects and places can be: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e.g.	</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loud</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fast</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scratchy</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tight</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bright</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off balance</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confusing</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chaotic</a:t>
            </a:r>
          </a:p>
        </p:txBody>
      </p:sp>
      <p:sp>
        <p:nvSpPr>
          <p:cNvPr id="16" name="TextBox 15"/>
          <p:cNvSpPr txBox="1"/>
          <p:nvPr/>
        </p:nvSpPr>
        <p:spPr>
          <a:xfrm>
            <a:off x="5095482" y="2995128"/>
            <a:ext cx="1296955" cy="23083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X</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I</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Y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p:cNvSpPr txBox="1"/>
          <p:nvPr/>
        </p:nvSpPr>
        <p:spPr>
          <a:xfrm>
            <a:off x="3872204" y="3396343"/>
            <a:ext cx="587828"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7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TextBox 18"/>
          <p:cNvSpPr txBox="1"/>
          <p:nvPr/>
        </p:nvSpPr>
        <p:spPr>
          <a:xfrm>
            <a:off x="6876661" y="3396343"/>
            <a:ext cx="587828"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7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0" name="TextBox 19"/>
          <p:cNvSpPr txBox="1"/>
          <p:nvPr/>
        </p:nvSpPr>
        <p:spPr>
          <a:xfrm>
            <a:off x="7725745" y="2304655"/>
            <a:ext cx="2509935" cy="249299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alibri" panose="020F0502020204030204"/>
                <a:ea typeface="+mn-ea"/>
                <a:cs typeface="+mn-cs"/>
              </a:rPr>
              <a:t>Agitation, Anger and/or Aggression</a:t>
            </a: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CA"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e.g.</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repetitive behaviour</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challenging behaviour</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Injury to self or others</a:t>
            </a:r>
          </a:p>
        </p:txBody>
      </p:sp>
      <p:sp>
        <p:nvSpPr>
          <p:cNvPr id="21" name="Slide Number Placeholder 20"/>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813401-6721-4377-B494-6B7F69AD44BE}" type="slidenum">
              <a:rPr kumimoji="0" lang="en-CA" sz="2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CA"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838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48259" y="652386"/>
            <a:ext cx="11523306"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3000" b="1" i="0" u="none" strike="noStrike" kern="1200" cap="none" spc="0" normalizeH="0" baseline="0" noProof="0" dirty="0">
                <a:ln>
                  <a:noFill/>
                </a:ln>
                <a:solidFill>
                  <a:srgbClr val="9A4E15"/>
                </a:solidFill>
                <a:effectLst/>
                <a:uLnTx/>
                <a:uFillTx/>
                <a:latin typeface="Arial Black" panose="020B0A04020102020204" pitchFamily="34" charset="0"/>
                <a:ea typeface="+mn-ea"/>
                <a:cs typeface="+mn-cs"/>
              </a:rPr>
              <a:t>Hypoactive Senses Lead to Challenging Behaviours</a:t>
            </a:r>
            <a:endParaRPr kumimoji="0" lang="en-CA" sz="3000" b="0" i="0" u="none" strike="noStrike" kern="1200" cap="none" spc="0" normalizeH="0" baseline="0" noProof="0" dirty="0">
              <a:ln>
                <a:noFill/>
              </a:ln>
              <a:solidFill>
                <a:srgbClr val="9A4E15"/>
              </a:solidFill>
              <a:effectLst/>
              <a:uLnTx/>
              <a:uFillTx/>
              <a:latin typeface="Arial Black" panose="020B0A04020102020204" pitchFamily="34" charset="0"/>
              <a:ea typeface="+mn-ea"/>
              <a:cs typeface="+mn-cs"/>
            </a:endParaRPr>
          </a:p>
        </p:txBody>
      </p:sp>
      <p:sp>
        <p:nvSpPr>
          <p:cNvPr id="10" name="TextBox 9"/>
          <p:cNvSpPr txBox="1"/>
          <p:nvPr/>
        </p:nvSpPr>
        <p:spPr>
          <a:xfrm>
            <a:off x="1185185" y="2004332"/>
            <a:ext cx="2397967" cy="406265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Hypoactive Senses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means that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people, objects and places can be:</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e.g.	</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quiet</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slow</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dark</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loose</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tickly</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confusing</a:t>
            </a:r>
          </a:p>
          <a:p>
            <a:pPr marL="457200" marR="0" lvl="1" indent="0" algn="l" defTabSz="457200" rtl="0" eaLnBrk="1" fontAlgn="auto" latinLnBrk="0" hangingPunct="1">
              <a:lnSpc>
                <a:spcPct val="150000"/>
              </a:lnSpc>
              <a:spcBef>
                <a:spcPts val="0"/>
              </a:spcBef>
              <a:spcAft>
                <a:spcPts val="0"/>
              </a:spcAft>
              <a:buClrTx/>
              <a:buSzTx/>
              <a:buFont typeface="Arial" pitchFamily="34" charset="0"/>
              <a:buChar char="•"/>
              <a:tabLst/>
              <a:defRPr/>
            </a:pPr>
            <a:r>
              <a:rPr kumimoji="0" lang="en-CA" sz="1600" b="1" i="0" u="none" strike="noStrike" kern="1200" cap="none" spc="0" normalizeH="0" baseline="0" noProof="0" dirty="0">
                <a:ln>
                  <a:noFill/>
                </a:ln>
                <a:solidFill>
                  <a:prstClr val="black"/>
                </a:solidFill>
                <a:effectLst/>
                <a:uLnTx/>
                <a:uFillTx/>
                <a:latin typeface="Calibri" panose="020F0502020204030204"/>
                <a:ea typeface="+mn-ea"/>
                <a:cs typeface="+mn-cs"/>
              </a:rPr>
              <a:t>   too chaotic  </a:t>
            </a:r>
          </a:p>
        </p:txBody>
      </p:sp>
      <p:sp>
        <p:nvSpPr>
          <p:cNvPr id="11" name="TextBox 10"/>
          <p:cNvSpPr txBox="1"/>
          <p:nvPr/>
        </p:nvSpPr>
        <p:spPr>
          <a:xfrm>
            <a:off x="5047857" y="2995128"/>
            <a:ext cx="1296955" cy="23083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X</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I</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rPr>
              <a:t>Y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A"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3872204" y="3396343"/>
            <a:ext cx="587828"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7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4" name="TextBox 13"/>
          <p:cNvSpPr txBox="1"/>
          <p:nvPr/>
        </p:nvSpPr>
        <p:spPr>
          <a:xfrm>
            <a:off x="6876661" y="3396343"/>
            <a:ext cx="587828"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7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5" name="TextBox 14"/>
          <p:cNvSpPr txBox="1"/>
          <p:nvPr/>
        </p:nvSpPr>
        <p:spPr>
          <a:xfrm>
            <a:off x="7716218" y="1848238"/>
            <a:ext cx="2509935" cy="424731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A"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alibri" panose="020F0502020204030204"/>
                <a:ea typeface="+mn-ea"/>
                <a:cs typeface="+mn-cs"/>
              </a:rPr>
              <a:t>Agitation, Anger and/or Aggression</a:t>
            </a: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e.g.</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low energy</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low motivation</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quiet/withdrawn</a:t>
            </a:r>
          </a:p>
          <a:p>
            <a:pPr marL="285750" marR="0" lvl="0" indent="-285750" algn="l" defTabSz="457200" rtl="0" eaLnBrk="1" fontAlgn="auto" latinLnBrk="0" hangingPunct="1">
              <a:lnSpc>
                <a:spcPct val="150000"/>
              </a:lnSpc>
              <a:spcBef>
                <a:spcPts val="0"/>
              </a:spcBef>
              <a:spcAft>
                <a:spcPts val="0"/>
              </a:spcAft>
              <a:buClrTx/>
              <a:buSzTx/>
              <a:buFontTx/>
              <a:buNone/>
              <a:tabLst/>
              <a:defRPr/>
            </a:pPr>
            <a:r>
              <a:rPr kumimoji="0" lang="en-CA" sz="1600" b="1" i="1" u="none" strike="noStrike" kern="1200" cap="none" spc="0" normalizeH="0" baseline="0" noProof="0" dirty="0">
                <a:ln>
                  <a:noFill/>
                </a:ln>
                <a:solidFill>
                  <a:prstClr val="white"/>
                </a:solidFill>
                <a:effectLst/>
                <a:uLnTx/>
                <a:uFillTx/>
                <a:latin typeface="Calibri" panose="020F0502020204030204"/>
                <a:ea typeface="+mn-ea"/>
                <a:cs typeface="+mn-cs"/>
              </a:rPr>
              <a:t>Eventually </a:t>
            </a: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repetitive behaviour</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challenging behaviour</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rPr>
              <a:t>Injury to self or others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CA"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Slide Number Placeholder 1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813401-6721-4377-B494-6B7F69AD44BE}" type="slidenum">
              <a:rPr kumimoji="0" lang="en-CA" sz="2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CA"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180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3CFC9789-57F4-4B9C-ABAA-6F7C8BADC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73" name="Rectangle 72">
            <a:extLst>
              <a:ext uri="{FF2B5EF4-FFF2-40B4-BE49-F238E27FC236}">
                <a16:creationId xmlns:a16="http://schemas.microsoft.com/office/drawing/2014/main" id="{9B54F538-07DE-4652-B506-5D16E3EBB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75" name="Straight Connector 74">
            <a:extLst>
              <a:ext uri="{FF2B5EF4-FFF2-40B4-BE49-F238E27FC236}">
                <a16:creationId xmlns:a16="http://schemas.microsoft.com/office/drawing/2014/main" id="{03D56195-A6AC-4958-8B87-F7D009353E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77" name="Rectangle 76">
            <a:extLst>
              <a:ext uri="{FF2B5EF4-FFF2-40B4-BE49-F238E27FC236}">
                <a16:creationId xmlns:a16="http://schemas.microsoft.com/office/drawing/2014/main" id="{038B8727-D318-4B70-B353-C390602FF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1B0C8367-28B6-4EF1-B182-01BEC9872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7" name="TextBox 6"/>
          <p:cNvSpPr txBox="1"/>
          <p:nvPr/>
        </p:nvSpPr>
        <p:spPr>
          <a:xfrm>
            <a:off x="492370" y="516835"/>
            <a:ext cx="3084844" cy="2103875"/>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85000"/>
              </a:lnSpc>
              <a:spcBef>
                <a:spcPct val="0"/>
              </a:spcBef>
              <a:spcAft>
                <a:spcPts val="600"/>
              </a:spcAft>
              <a:buClrTx/>
              <a:buSzTx/>
              <a:buFontTx/>
              <a:buNone/>
              <a:tabLst/>
              <a:defRPr/>
            </a:pPr>
            <a:r>
              <a:rPr kumimoji="0" lang="en-US" sz="4400" b="1" i="0" u="none" strike="noStrike" kern="1200" cap="none" spc="-50" normalizeH="0" baseline="0" noProof="0" dirty="0">
                <a:ln>
                  <a:noFill/>
                </a:ln>
                <a:solidFill>
                  <a:srgbClr val="FFFFFF"/>
                </a:solidFill>
                <a:effectLst/>
                <a:uLnTx/>
                <a:uFillTx/>
                <a:latin typeface="Calibri Light" panose="020F0302020204030204"/>
                <a:ea typeface="+mn-ea"/>
                <a:cs typeface="+mn-cs"/>
              </a:rPr>
              <a:t>Prevalence of Sensory Problems</a:t>
            </a:r>
            <a:endParaRPr kumimoji="0" lang="en-US" sz="4400" b="0" i="0" u="none" strike="noStrike" kern="1200" cap="none" spc="-50" normalizeH="0" baseline="0" noProof="0" dirty="0">
              <a:ln>
                <a:noFill/>
              </a:ln>
              <a:solidFill>
                <a:srgbClr val="FFFFFF"/>
              </a:solidFill>
              <a:effectLst/>
              <a:uLnTx/>
              <a:uFillTx/>
              <a:latin typeface="Calibri Light" panose="020F0302020204030204"/>
              <a:ea typeface="+mn-ea"/>
              <a:cs typeface="+mn-cs"/>
            </a:endParaRPr>
          </a:p>
        </p:txBody>
      </p:sp>
      <p:sp>
        <p:nvSpPr>
          <p:cNvPr id="4" name="TextBox 3"/>
          <p:cNvSpPr txBox="1"/>
          <p:nvPr/>
        </p:nvSpPr>
        <p:spPr>
          <a:xfrm>
            <a:off x="492370" y="2803641"/>
            <a:ext cx="3084844" cy="3335519"/>
          </a:xfrm>
          <a:prstGeom prst="rect">
            <a:avLst/>
          </a:prstGeom>
        </p:spPr>
        <p:txBody>
          <a:bodyPr vert="horz" lIns="0" tIns="45720" rIns="0" bIns="45720" rtlCol="0">
            <a:normAutofit/>
          </a:bodyPr>
          <a:lstStyle/>
          <a:p>
            <a:pPr marL="342900" marR="0" lvl="0" indent="-342900" algn="l" defTabSz="914400" rtl="0" eaLnBrk="1" fontAlgn="auto" latinLnBrk="0" hangingPunct="1">
              <a:lnSpc>
                <a:spcPct val="90000"/>
              </a:lnSpc>
              <a:spcBef>
                <a:spcPts val="0"/>
              </a:spcBef>
              <a:spcAft>
                <a:spcPts val="600"/>
              </a:spcAft>
              <a:buClr>
                <a:srgbClr val="99CB38"/>
              </a:buClr>
              <a:buSzPct val="125000"/>
              <a:buFont typeface="Calibri" panose="020F0502020204030204" pitchFamily="34" charset="0"/>
              <a:buChar char="§"/>
              <a:tabLst/>
              <a:defRPr/>
            </a:pPr>
            <a:r>
              <a:rPr kumimoji="0" lang="en-US" sz="2800" b="0" i="0" u="none" strike="noStrike" kern="1200" cap="none" spc="0" normalizeH="0" baseline="0" noProof="0" dirty="0">
                <a:ln>
                  <a:noFill/>
                </a:ln>
                <a:solidFill>
                  <a:srgbClr val="FFFFFF"/>
                </a:solidFill>
                <a:effectLst/>
                <a:uLnTx/>
                <a:uFillTx/>
                <a:latin typeface="Calibri" panose="020F0502020204030204"/>
                <a:ea typeface="+mn-ea"/>
                <a:cs typeface="+mn-cs"/>
              </a:rPr>
              <a:t>People with autism and other developmental disabilities are at a much higher risk of having sensory integration problems</a:t>
            </a:r>
          </a:p>
        </p:txBody>
      </p:sp>
      <p:sp>
        <p:nvSpPr>
          <p:cNvPr id="81" name="Rectangle 80">
            <a:extLst>
              <a:ext uri="{FF2B5EF4-FFF2-40B4-BE49-F238E27FC236}">
                <a16:creationId xmlns:a16="http://schemas.microsoft.com/office/drawing/2014/main" id="{649E3F4C-17F5-49E4-B05F-80C6B348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pic>
        <p:nvPicPr>
          <p:cNvPr id="1026" name="Picture 2" descr="80-percent-reduction | SafelyYou">
            <a:extLst>
              <a:ext uri="{FF2B5EF4-FFF2-40B4-BE49-F238E27FC236}">
                <a16:creationId xmlns:a16="http://schemas.microsoft.com/office/drawing/2014/main" id="{7655A5EA-E88B-4DCB-967E-F1A464C51E9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3157" y="1003447"/>
            <a:ext cx="4851106" cy="4851106"/>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5B813401-6721-4377-B494-6B7F69AD44BE}" type="slidenum">
              <a:rPr kumimoji="0" lang="en-US" sz="1050" b="0" i="0" u="none" strike="noStrike" kern="1200" cap="none" spc="0" normalizeH="0" baseline="0" noProof="0">
                <a:ln>
                  <a:noFill/>
                </a:ln>
                <a:solidFill>
                  <a:srgbClr val="455F5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050" b="0" i="0" u="none" strike="noStrike" kern="1200" cap="none" spc="0" normalizeH="0" baseline="0" noProof="0" dirty="0">
              <a:ln>
                <a:noFill/>
              </a:ln>
              <a:solidFill>
                <a:srgbClr val="455F5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7410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6118" y="2242516"/>
            <a:ext cx="11005751" cy="2492990"/>
          </a:xfrm>
          <a:prstGeom prst="rect">
            <a:avLst/>
          </a:prstGeom>
          <a:noFill/>
        </p:spPr>
        <p:txBody>
          <a:bodyPr wrap="square" rtlCol="0">
            <a:spAutoFit/>
          </a:bodyPr>
          <a:lstStyle/>
          <a:p>
            <a:pPr marL="457200" indent="-457200">
              <a:buClr>
                <a:srgbClr val="9A4E15"/>
              </a:buClr>
              <a:buSzPct val="125000"/>
              <a:buFont typeface="Wingdings" pitchFamily="2" charset="2"/>
              <a:buChar char="§"/>
            </a:pPr>
            <a:r>
              <a:rPr lang="en-CA" sz="2400" dirty="0"/>
              <a:t>A high percentage of challenging behaviours such as aggression or self-harm are caused by sensory problems (reference Aggression to Calming).</a:t>
            </a:r>
            <a:br>
              <a:rPr lang="en-CA" sz="2400" dirty="0"/>
            </a:br>
            <a:endParaRPr lang="en-CA" sz="1200" dirty="0"/>
          </a:p>
          <a:p>
            <a:pPr marL="457200" indent="-457200">
              <a:buClr>
                <a:srgbClr val="9A4E15"/>
              </a:buClr>
              <a:buSzPct val="125000"/>
            </a:pPr>
            <a:r>
              <a:rPr lang="en-CA" sz="2400" dirty="0"/>
              <a:t>	A high percentage of these challenging behaviours can be prevented and deescalated with sensory interventions to improve sensory processing (in the moment) and sensory integration. </a:t>
            </a:r>
          </a:p>
          <a:p>
            <a:pPr marL="457200" indent="-457200">
              <a:buClr>
                <a:srgbClr val="9A4E15"/>
              </a:buClr>
              <a:buSzPct val="125000"/>
            </a:pPr>
            <a:endParaRPr lang="en-CA" sz="2400" dirty="0"/>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9</a:t>
            </a:fld>
            <a:endParaRPr lang="en-CA" sz="2000" dirty="0"/>
          </a:p>
        </p:txBody>
      </p:sp>
      <p:sp>
        <p:nvSpPr>
          <p:cNvPr id="7" name="TextBox 6"/>
          <p:cNvSpPr txBox="1"/>
          <p:nvPr/>
        </p:nvSpPr>
        <p:spPr>
          <a:xfrm>
            <a:off x="364477" y="831302"/>
            <a:ext cx="11523306" cy="646331"/>
          </a:xfrm>
          <a:prstGeom prst="rect">
            <a:avLst/>
          </a:prstGeom>
          <a:noFill/>
        </p:spPr>
        <p:txBody>
          <a:bodyPr wrap="square" rtlCol="0">
            <a:spAutoFit/>
          </a:bodyPr>
          <a:lstStyle/>
          <a:p>
            <a:pPr algn="ctr"/>
            <a:r>
              <a:rPr lang="en-CA" sz="3600" b="1" dirty="0">
                <a:solidFill>
                  <a:srgbClr val="9A4E15"/>
                </a:solidFill>
                <a:latin typeface="Calibri" panose="020F0502020204030204" pitchFamily="34" charset="0"/>
                <a:cs typeface="Calibri" panose="020F0502020204030204" pitchFamily="34" charset="0"/>
              </a:rPr>
              <a:t>Prevalence of Sensory Problems (cont’d)</a:t>
            </a:r>
            <a:endParaRPr lang="en-CA" sz="3600" dirty="0">
              <a:solidFill>
                <a:srgbClr val="9A4E1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434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2003</Words>
  <Application>Microsoft Office PowerPoint</Application>
  <PresentationFormat>Widescreen</PresentationFormat>
  <Paragraphs>290</Paragraphs>
  <Slides>19</Slides>
  <Notes>14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19</vt:i4>
      </vt:variant>
    </vt:vector>
  </HeadingPairs>
  <TitlesOfParts>
    <vt:vector size="31" baseType="lpstr">
      <vt:lpstr>MS Mincho</vt:lpstr>
      <vt:lpstr>Arial</vt:lpstr>
      <vt:lpstr>Arial Black</vt:lpstr>
      <vt:lpstr>Arial Narrow</vt:lpstr>
      <vt:lpstr>Calibri</vt:lpstr>
      <vt:lpstr>Calibri Light</vt:lpstr>
      <vt:lpstr>Times New Roman</vt:lpstr>
      <vt:lpstr>Tw Cen MT</vt:lpstr>
      <vt:lpstr>Tw Cen MT Condensed Extra Bold</vt:lpstr>
      <vt:lpstr>Univers 47 CondensedLight</vt:lpstr>
      <vt:lpstr>Wingdings</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Adriana McVicker</dc:creator>
  <cp:lastModifiedBy>Adriana McVicker</cp:lastModifiedBy>
  <cp:revision>1</cp:revision>
  <dcterms:created xsi:type="dcterms:W3CDTF">2023-05-19T17:43:49Z</dcterms:created>
  <dcterms:modified xsi:type="dcterms:W3CDTF">2024-03-06T22:29:53Z</dcterms:modified>
</cp:coreProperties>
</file>