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8" r:id="rId2"/>
    <p:sldId id="260" r:id="rId3"/>
    <p:sldId id="257" r:id="rId4"/>
    <p:sldId id="259" r:id="rId5"/>
    <p:sldId id="1685" r:id="rId6"/>
    <p:sldId id="1707" r:id="rId7"/>
    <p:sldId id="261" r:id="rId8"/>
    <p:sldId id="1686" r:id="rId9"/>
    <p:sldId id="263" r:id="rId10"/>
    <p:sldId id="1708" r:id="rId11"/>
    <p:sldId id="1676" r:id="rId12"/>
    <p:sldId id="1625" r:id="rId13"/>
    <p:sldId id="1709" r:id="rId14"/>
    <p:sldId id="1710" r:id="rId15"/>
    <p:sldId id="301" r:id="rId16"/>
    <p:sldId id="264" r:id="rId17"/>
    <p:sldId id="1711" r:id="rId18"/>
    <p:sldId id="266" r:id="rId19"/>
    <p:sldId id="1712" r:id="rId20"/>
    <p:sldId id="1677" r:id="rId21"/>
    <p:sldId id="409" r:id="rId22"/>
    <p:sldId id="267" r:id="rId23"/>
    <p:sldId id="268" r:id="rId24"/>
    <p:sldId id="270" r:id="rId25"/>
    <p:sldId id="273" r:id="rId26"/>
    <p:sldId id="1714" r:id="rId27"/>
    <p:sldId id="1688" r:id="rId28"/>
    <p:sldId id="1477" r:id="rId29"/>
    <p:sldId id="1713" r:id="rId30"/>
    <p:sldId id="1624" r:id="rId31"/>
    <p:sldId id="274" r:id="rId32"/>
    <p:sldId id="275" r:id="rId33"/>
    <p:sldId id="1603" r:id="rId34"/>
    <p:sldId id="1690" r:id="rId35"/>
    <p:sldId id="278" r:id="rId36"/>
    <p:sldId id="1679" r:id="rId37"/>
    <p:sldId id="279" r:id="rId38"/>
    <p:sldId id="1606" r:id="rId39"/>
    <p:sldId id="1691" r:id="rId40"/>
    <p:sldId id="1680" r:id="rId41"/>
    <p:sldId id="280" r:id="rId42"/>
    <p:sldId id="1622" r:id="rId43"/>
    <p:sldId id="1715" r:id="rId44"/>
    <p:sldId id="283" r:id="rId45"/>
    <p:sldId id="1681" r:id="rId46"/>
    <p:sldId id="1682" r:id="rId47"/>
    <p:sldId id="1716" r:id="rId48"/>
    <p:sldId id="1623" r:id="rId49"/>
    <p:sldId id="1673" r:id="rId50"/>
    <p:sldId id="1717" r:id="rId51"/>
    <p:sldId id="281" r:id="rId52"/>
    <p:sldId id="1460" r:id="rId53"/>
    <p:sldId id="1518" r:id="rId54"/>
    <p:sldId id="1722" r:id="rId55"/>
    <p:sldId id="1463" r:id="rId56"/>
    <p:sldId id="1695" r:id="rId57"/>
    <p:sldId id="1669" r:id="rId58"/>
    <p:sldId id="1670" r:id="rId59"/>
    <p:sldId id="355" r:id="rId60"/>
    <p:sldId id="1671" r:id="rId61"/>
    <p:sldId id="1672" r:id="rId62"/>
    <p:sldId id="1674" r:id="rId63"/>
    <p:sldId id="1719" r:id="rId64"/>
    <p:sldId id="1684" r:id="rId65"/>
    <p:sldId id="1721" r:id="rId66"/>
    <p:sldId id="1697" r:id="rId67"/>
    <p:sldId id="1698" r:id="rId68"/>
    <p:sldId id="1699" r:id="rId69"/>
    <p:sldId id="1700" r:id="rId70"/>
    <p:sldId id="1701" r:id="rId71"/>
    <p:sldId id="1702" r:id="rId72"/>
    <p:sldId id="1703" r:id="rId73"/>
    <p:sldId id="1724" r:id="rId74"/>
    <p:sldId id="1704" r:id="rId75"/>
    <p:sldId id="1705" r:id="rId76"/>
    <p:sldId id="1706" r:id="rId77"/>
    <p:sldId id="1683" r:id="rId7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7805"/>
    <a:srgbClr val="837D0D"/>
    <a:srgbClr val="9A4E15"/>
    <a:srgbClr val="C3AD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3" autoAdjust="0"/>
    <p:restoredTop sz="94660"/>
  </p:normalViewPr>
  <p:slideViewPr>
    <p:cSldViewPr snapToGrid="0">
      <p:cViewPr varScale="1">
        <p:scale>
          <a:sx n="105" d="100"/>
          <a:sy n="105" d="100"/>
        </p:scale>
        <p:origin x="39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Marks" userId="787d5f659be2085d" providerId="LiveId" clId="{75E31B14-7C8D-4BFB-9B94-001B889E9F2A}"/>
    <pc:docChg chg="modSld">
      <pc:chgData name="Peter Marks" userId="787d5f659be2085d" providerId="LiveId" clId="{75E31B14-7C8D-4BFB-9B94-001B889E9F2A}" dt="2025-09-23T20:36:42.932" v="3" actId="207"/>
      <pc:docMkLst>
        <pc:docMk/>
      </pc:docMkLst>
      <pc:sldChg chg="modSp mod">
        <pc:chgData name="Peter Marks" userId="787d5f659be2085d" providerId="LiveId" clId="{75E31B14-7C8D-4BFB-9B94-001B889E9F2A}" dt="2025-09-23T20:36:42.932" v="3" actId="207"/>
        <pc:sldMkLst>
          <pc:docMk/>
          <pc:sldMk cId="2797690359" sldId="258"/>
        </pc:sldMkLst>
        <pc:spChg chg="mod">
          <ac:chgData name="Peter Marks" userId="787d5f659be2085d" providerId="LiveId" clId="{75E31B14-7C8D-4BFB-9B94-001B889E9F2A}" dt="2025-09-23T20:36:42.932" v="3" actId="207"/>
          <ac:spMkLst>
            <pc:docMk/>
            <pc:sldMk cId="2797690359" sldId="258"/>
            <ac:spMk id="4" creationId="{F595880E-6356-3CC8-5E96-6CD9D36F920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CA"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87A63F5-75C1-4916-8F32-32BE18F3FEAC}" type="datetimeFigureOut">
              <a:rPr lang="en-CA" smtClean="0"/>
              <a:t>2025-09-23</a:t>
            </a:fld>
            <a:endParaRPr lang="en-CA"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CA"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E03DC11-7879-4A56-B809-88FE15A5ECDC}" type="slidenum">
              <a:rPr lang="en-CA" smtClean="0"/>
              <a:t>‹#›</a:t>
            </a:fld>
            <a:endParaRPr lang="en-CA" dirty="0"/>
          </a:p>
        </p:txBody>
      </p:sp>
    </p:spTree>
    <p:extLst>
      <p:ext uri="{BB962C8B-B14F-4D97-AF65-F5344CB8AC3E}">
        <p14:creationId xmlns:p14="http://schemas.microsoft.com/office/powerpoint/2010/main" val="2408342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3469D84-E077-4BE1-9A2C-CAD617F1DA98}" type="slidenum">
              <a:rPr lang="en-CA" smtClean="0"/>
              <a:t>52</a:t>
            </a:fld>
            <a:endParaRPr lang="en-CA" dirty="0"/>
          </a:p>
        </p:txBody>
      </p:sp>
    </p:spTree>
    <p:extLst>
      <p:ext uri="{BB962C8B-B14F-4D97-AF65-F5344CB8AC3E}">
        <p14:creationId xmlns:p14="http://schemas.microsoft.com/office/powerpoint/2010/main" val="2844959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CAC9B-9389-221E-948F-82E19A10B7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4D9D55ED-1A9D-B2F6-2113-98B4DC6B8D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FDCD376A-E1A0-4ECF-211D-2C7C0538A97F}"/>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5" name="Footer Placeholder 4">
            <a:extLst>
              <a:ext uri="{FF2B5EF4-FFF2-40B4-BE49-F238E27FC236}">
                <a16:creationId xmlns:a16="http://schemas.microsoft.com/office/drawing/2014/main" id="{92DCB5D7-836B-A007-BA90-AB05A53D5351}"/>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4F7992CF-7D4F-843E-4720-A21C00DD27CF}"/>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90397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A5058-12F3-CD4C-E539-BFD248C67661}"/>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2E8B3C4-3DB6-F94E-8252-062823E8B3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0118511-A3F7-3907-7B7B-7605515EBC8D}"/>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5" name="Footer Placeholder 4">
            <a:extLst>
              <a:ext uri="{FF2B5EF4-FFF2-40B4-BE49-F238E27FC236}">
                <a16:creationId xmlns:a16="http://schemas.microsoft.com/office/drawing/2014/main" id="{A1EB956D-EDFF-D991-5C35-E7B9B1C382D1}"/>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65C68429-E300-9F43-2F21-F0C294416D8C}"/>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254948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C285DA-7F15-E28B-6C3B-59DAE584B16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F6773DA-B58E-E8E5-FD28-CE22F29EFF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F894A5-0BD7-8398-B37D-16BF0682B88C}"/>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5" name="Footer Placeholder 4">
            <a:extLst>
              <a:ext uri="{FF2B5EF4-FFF2-40B4-BE49-F238E27FC236}">
                <a16:creationId xmlns:a16="http://schemas.microsoft.com/office/drawing/2014/main" id="{B604ED5E-5638-6233-AB55-5556C2F9361A}"/>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0E4DA6D3-A4BF-8781-921A-1ADB278FD81E}"/>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1950108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2BE6-F74B-63A3-6594-A46F4AAD6C8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431D35F-32FF-5368-7D95-E5E691FBB5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332AF3D-31AC-6209-ACB9-69D6D1FB0C45}"/>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5" name="Footer Placeholder 4">
            <a:extLst>
              <a:ext uri="{FF2B5EF4-FFF2-40B4-BE49-F238E27FC236}">
                <a16:creationId xmlns:a16="http://schemas.microsoft.com/office/drawing/2014/main" id="{E24ACA40-0D0A-A1C5-4697-678F61393F6C}"/>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0495665A-D17B-4AF0-1748-A6FE0E09B507}"/>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3809343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3752C-C0AF-A4F2-80CA-93A1422D8F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1077C34-7A3A-8852-72B2-546EF6791D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1549C8-E969-310C-FB19-B6A0075843E2}"/>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5" name="Footer Placeholder 4">
            <a:extLst>
              <a:ext uri="{FF2B5EF4-FFF2-40B4-BE49-F238E27FC236}">
                <a16:creationId xmlns:a16="http://schemas.microsoft.com/office/drawing/2014/main" id="{731114FD-8372-5F0C-C216-22251C330A3D}"/>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0E000940-B72C-9B35-744F-D0FC8AFF0B25}"/>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3752826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67434-AC13-6A1F-E514-DCC5541341B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25FEA32-E6D5-C8E2-D47E-9EC4CA0CCA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746FA282-7436-F24E-6958-788CA496F1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483FD9A8-8D9B-ADFB-A2AE-A1CB33515D79}"/>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6" name="Footer Placeholder 5">
            <a:extLst>
              <a:ext uri="{FF2B5EF4-FFF2-40B4-BE49-F238E27FC236}">
                <a16:creationId xmlns:a16="http://schemas.microsoft.com/office/drawing/2014/main" id="{AFF5274F-1AAC-073D-061F-C31C00130D76}"/>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C6B7A1C2-94D2-DCFC-D40C-4A4750DF0E78}"/>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395153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D02D-3A16-F5CA-026F-9257A7E25BC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6894F9B-CC94-184A-15AE-AEC9335208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403557-D395-9106-A4FD-AB430432F1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93729D86-EB5F-7905-0B21-5D87EF23C9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1D0DA8-7018-D6E4-3377-503EB4B9A3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84E882E5-C41E-77D4-8448-1261CE863E1E}"/>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8" name="Footer Placeholder 7">
            <a:extLst>
              <a:ext uri="{FF2B5EF4-FFF2-40B4-BE49-F238E27FC236}">
                <a16:creationId xmlns:a16="http://schemas.microsoft.com/office/drawing/2014/main" id="{4CF6A72D-B0AE-3470-E78F-6422E8625A62}"/>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7B462426-3D57-5792-89F3-9D2EBD22EDD7}"/>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256294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4489-B351-C18D-2840-1C7EA68DB23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1B70424-1758-FF19-9B11-E85D26652D3A}"/>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4" name="Footer Placeholder 3">
            <a:extLst>
              <a:ext uri="{FF2B5EF4-FFF2-40B4-BE49-F238E27FC236}">
                <a16:creationId xmlns:a16="http://schemas.microsoft.com/office/drawing/2014/main" id="{4C915BFF-35E0-EBDF-8B11-6B658CE9BA8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03942425-A9C9-F205-C9C5-A68BCE244C1F}"/>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791379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7671C7-106D-5FFE-9EAF-1C76FB6B76C0}"/>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3" name="Footer Placeholder 2">
            <a:extLst>
              <a:ext uri="{FF2B5EF4-FFF2-40B4-BE49-F238E27FC236}">
                <a16:creationId xmlns:a16="http://schemas.microsoft.com/office/drawing/2014/main" id="{13CFF427-E418-466C-B336-581D2AC83A3E}"/>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4F7126E0-D2C4-C658-FCE1-1FE24A974A02}"/>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2676263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E179-BF98-E09F-D90E-4FE55A3E79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E5BB8D14-0D43-903A-F76B-5A0E32E66D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48FA1C05-7F64-307B-2847-4C0E14E160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544564-A03E-C3FA-159D-57449B67EA3D}"/>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6" name="Footer Placeholder 5">
            <a:extLst>
              <a:ext uri="{FF2B5EF4-FFF2-40B4-BE49-F238E27FC236}">
                <a16:creationId xmlns:a16="http://schemas.microsoft.com/office/drawing/2014/main" id="{DBFA7935-A779-9879-C9A9-9D925CA0A022}"/>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85520B5D-67A9-0460-DCCF-38C0B0F274A6}"/>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2216278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B7924-FD3D-D292-4088-4A5CF2EB54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6D8B4734-6FD0-7A98-74BF-19E4530384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B717409C-6D8C-477E-9F67-A0C079BB26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E85D7E-FF86-7626-E8D2-2ABDE495B62F}"/>
              </a:ext>
            </a:extLst>
          </p:cNvPr>
          <p:cNvSpPr>
            <a:spLocks noGrp="1"/>
          </p:cNvSpPr>
          <p:nvPr>
            <p:ph type="dt" sz="half" idx="10"/>
          </p:nvPr>
        </p:nvSpPr>
        <p:spPr/>
        <p:txBody>
          <a:bodyPr/>
          <a:lstStyle/>
          <a:p>
            <a:fld id="{ACE39770-7DB2-4678-9E88-8B4E7C4D6A89}" type="datetimeFigureOut">
              <a:rPr lang="en-CA" smtClean="0"/>
              <a:t>2025-09-23</a:t>
            </a:fld>
            <a:endParaRPr lang="en-CA" dirty="0"/>
          </a:p>
        </p:txBody>
      </p:sp>
      <p:sp>
        <p:nvSpPr>
          <p:cNvPr id="6" name="Footer Placeholder 5">
            <a:extLst>
              <a:ext uri="{FF2B5EF4-FFF2-40B4-BE49-F238E27FC236}">
                <a16:creationId xmlns:a16="http://schemas.microsoft.com/office/drawing/2014/main" id="{5B534E3A-D8D7-4425-7630-152A9764EC14}"/>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62D9EF98-8B31-089F-76C8-F889DF3623DE}"/>
              </a:ext>
            </a:extLst>
          </p:cNvPr>
          <p:cNvSpPr>
            <a:spLocks noGrp="1"/>
          </p:cNvSpPr>
          <p:nvPr>
            <p:ph type="sldNum" sz="quarter" idx="12"/>
          </p:nvPr>
        </p:nvSpPr>
        <p:spPr/>
        <p:txBody>
          <a:bodyPr/>
          <a:lstStyle/>
          <a:p>
            <a:fld id="{E7E80B5A-C589-4164-A049-A41B6B4A01B2}" type="slidenum">
              <a:rPr lang="en-CA" smtClean="0"/>
              <a:t>‹#›</a:t>
            </a:fld>
            <a:endParaRPr lang="en-CA" dirty="0"/>
          </a:p>
        </p:txBody>
      </p:sp>
    </p:spTree>
    <p:extLst>
      <p:ext uri="{BB962C8B-B14F-4D97-AF65-F5344CB8AC3E}">
        <p14:creationId xmlns:p14="http://schemas.microsoft.com/office/powerpoint/2010/main" val="474449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8E333-5457-C4FC-9380-E576B3CB8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BD84530-E16A-7D48-F3A7-CE422DB937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A25A6AC-03C8-57FB-4686-4AD1F88C96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E39770-7DB2-4678-9E88-8B4E7C4D6A89}" type="datetimeFigureOut">
              <a:rPr lang="en-CA" smtClean="0"/>
              <a:t>2025-09-23</a:t>
            </a:fld>
            <a:endParaRPr lang="en-CA" dirty="0"/>
          </a:p>
        </p:txBody>
      </p:sp>
      <p:sp>
        <p:nvSpPr>
          <p:cNvPr id="5" name="Footer Placeholder 4">
            <a:extLst>
              <a:ext uri="{FF2B5EF4-FFF2-40B4-BE49-F238E27FC236}">
                <a16:creationId xmlns:a16="http://schemas.microsoft.com/office/drawing/2014/main" id="{C4F9121B-2A9A-46C6-BE29-BC9562DE24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611A38CF-93A8-BD89-E5FE-9092F38C80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80B5A-C589-4164-A049-A41B6B4A01B2}" type="slidenum">
              <a:rPr lang="en-CA" smtClean="0"/>
              <a:t>‹#›</a:t>
            </a:fld>
            <a:endParaRPr lang="en-CA" dirty="0"/>
          </a:p>
        </p:txBody>
      </p:sp>
    </p:spTree>
    <p:extLst>
      <p:ext uri="{BB962C8B-B14F-4D97-AF65-F5344CB8AC3E}">
        <p14:creationId xmlns:p14="http://schemas.microsoft.com/office/powerpoint/2010/main" val="2276049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a/url?sa=i&amp;rct=j&amp;q=&amp;esrc=s&amp;source=images&amp;cd=&amp;cad=rja&amp;uact=8&amp;ved=2ahUKEwimnrH6k_baAhXn44MKHbz4B5gQjRx6BAgBEAU&amp;url=https://www.thriftyfun.com/tf78339207.tip.html&amp;psig=AOvVaw2GtF-9ZLMuAmY0SsYB6uy1&amp;ust=1525870066975454" TargetMode="External"/><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83" y="-8546"/>
            <a:ext cx="12187238" cy="6866546"/>
          </a:xfrm>
          <a:prstGeom prst="rect">
            <a:avLst/>
          </a:prstGeom>
          <a:solidFill>
            <a:srgbClr val="E2E0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192304" y="5068388"/>
            <a:ext cx="9807387" cy="1200329"/>
          </a:xfrm>
          <a:prstGeom prst="rect">
            <a:avLst/>
          </a:prstGeom>
          <a:noFill/>
        </p:spPr>
        <p:txBody>
          <a:bodyPr wrap="square" rtlCol="0">
            <a:spAutoFit/>
          </a:bodyPr>
          <a:lstStyle/>
          <a:p>
            <a:pPr algn="ctr"/>
            <a:r>
              <a:rPr lang="en-US" sz="3600" b="1" dirty="0">
                <a:solidFill>
                  <a:srgbClr val="9A4E15"/>
                </a:solidFill>
              </a:rPr>
              <a:t>When People are Difficult…</a:t>
            </a:r>
          </a:p>
          <a:p>
            <a:pPr algn="ctr"/>
            <a:r>
              <a:rPr lang="en-US" sz="3600" b="1" dirty="0">
                <a:solidFill>
                  <a:srgbClr val="9A4E15"/>
                </a:solidFill>
              </a:rPr>
              <a:t>How To Restart or Depart with an Open Heart</a:t>
            </a:r>
          </a:p>
        </p:txBody>
      </p:sp>
      <p:sp>
        <p:nvSpPr>
          <p:cNvPr id="8" name="TextBox 7"/>
          <p:cNvSpPr txBox="1"/>
          <p:nvPr/>
        </p:nvSpPr>
        <p:spPr>
          <a:xfrm>
            <a:off x="1626834" y="2549726"/>
            <a:ext cx="8938336" cy="2400657"/>
          </a:xfrm>
          <a:prstGeom prst="rect">
            <a:avLst/>
          </a:prstGeom>
          <a:noFill/>
        </p:spPr>
        <p:txBody>
          <a:bodyPr wrap="square" rtlCol="0">
            <a:spAutoFit/>
          </a:bodyPr>
          <a:lstStyle/>
          <a:p>
            <a:pPr algn="ctr">
              <a:lnSpc>
                <a:spcPts val="3000"/>
              </a:lnSpc>
            </a:pPr>
            <a:r>
              <a:rPr lang="en-US" sz="2800" b="1" dirty="0">
                <a:solidFill>
                  <a:srgbClr val="9A4E28"/>
                </a:solidFill>
                <a:latin typeface="Tw Cen MT Condensed Extra Bold" panose="020B0803020202020204" pitchFamily="34" charset="0"/>
              </a:rPr>
              <a:t>RENEWAL</a:t>
            </a:r>
            <a:r>
              <a:rPr lang="en-US" sz="2800" b="1" dirty="0">
                <a:latin typeface="Tw Cen MT" panose="020B0602020104020603" pitchFamily="34" charset="0"/>
              </a:rPr>
              <a:t> for Leaders and Supporters</a:t>
            </a:r>
          </a:p>
          <a:p>
            <a:pPr algn="ctr">
              <a:lnSpc>
                <a:spcPts val="3000"/>
              </a:lnSpc>
            </a:pPr>
            <a:r>
              <a:rPr lang="en-US" sz="2000" dirty="0">
                <a:latin typeface="Tw Cen MT" panose="020B0602020104020603" pitchFamily="34" charset="0"/>
              </a:rPr>
              <a:t>to</a:t>
            </a:r>
            <a:r>
              <a:rPr lang="en-US" sz="2800" dirty="0">
                <a:latin typeface="Tw Cen MT" panose="020B0602020104020603" pitchFamily="34" charset="0"/>
              </a:rPr>
              <a:t> </a:t>
            </a:r>
          </a:p>
          <a:p>
            <a:pPr algn="ctr">
              <a:lnSpc>
                <a:spcPts val="3000"/>
              </a:lnSpc>
            </a:pPr>
            <a:r>
              <a:rPr lang="en-US" sz="2800" b="1" dirty="0">
                <a:solidFill>
                  <a:srgbClr val="C3AD05"/>
                </a:solidFill>
                <a:latin typeface="Tw Cen MT Condensed Extra Bold" panose="020B0803020202020204" pitchFamily="34" charset="0"/>
              </a:rPr>
              <a:t>RESTORE</a:t>
            </a:r>
            <a:r>
              <a:rPr lang="en-US" sz="2800" b="1" dirty="0">
                <a:latin typeface="Tw Cen MT" panose="020B0602020104020603" pitchFamily="34" charset="0"/>
              </a:rPr>
              <a:t> Optimal Well-Being</a:t>
            </a:r>
          </a:p>
          <a:p>
            <a:pPr algn="ctr">
              <a:lnSpc>
                <a:spcPts val="3000"/>
              </a:lnSpc>
            </a:pPr>
            <a:r>
              <a:rPr lang="en-US" sz="2000" dirty="0">
                <a:latin typeface="Tw Cen MT" panose="020B0602020104020603" pitchFamily="34" charset="0"/>
              </a:rPr>
              <a:t>and</a:t>
            </a:r>
            <a:r>
              <a:rPr lang="en-US" sz="2800" dirty="0">
                <a:latin typeface="Tw Cen MT" panose="020B0602020104020603" pitchFamily="34" charset="0"/>
              </a:rPr>
              <a:t> </a:t>
            </a:r>
          </a:p>
          <a:p>
            <a:pPr algn="ctr">
              <a:lnSpc>
                <a:spcPts val="3000"/>
              </a:lnSpc>
            </a:pPr>
            <a:r>
              <a:rPr lang="en-US" sz="2800" b="1" dirty="0">
                <a:solidFill>
                  <a:srgbClr val="797805"/>
                </a:solidFill>
                <a:latin typeface="Tw Cen MT Condensed Extra Bold" panose="020B0803020202020204" pitchFamily="34" charset="0"/>
              </a:rPr>
              <a:t>REGENERATE</a:t>
            </a:r>
            <a:r>
              <a:rPr lang="en-US" sz="2800" b="1" dirty="0">
                <a:latin typeface="Tw Cen MT" panose="020B0602020104020603" pitchFamily="34" charset="0"/>
              </a:rPr>
              <a:t> Competence and Commitment to Ensure That All People Supported Will Live to Their Fullest Potential</a:t>
            </a:r>
            <a:endParaRPr lang="en-US" sz="2800" b="1" dirty="0">
              <a:solidFill>
                <a:srgbClr val="797805"/>
              </a:solidFill>
              <a:latin typeface="Tw Cen MT" panose="020B0602020104020603"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8677" y="548680"/>
            <a:ext cx="3714651" cy="1979284"/>
          </a:xfrm>
          <a:prstGeom prst="rect">
            <a:avLst/>
          </a:prstGeom>
        </p:spPr>
      </p:pic>
      <p:sp>
        <p:nvSpPr>
          <p:cNvPr id="4" name="TextBox 3">
            <a:extLst>
              <a:ext uri="{FF2B5EF4-FFF2-40B4-BE49-F238E27FC236}">
                <a16:creationId xmlns:a16="http://schemas.microsoft.com/office/drawing/2014/main" id="{F595880E-6356-3CC8-5E96-6CD9D36F9206}"/>
              </a:ext>
            </a:extLst>
          </p:cNvPr>
          <p:cNvSpPr txBox="1"/>
          <p:nvPr/>
        </p:nvSpPr>
        <p:spPr>
          <a:xfrm>
            <a:off x="1848739" y="6320879"/>
            <a:ext cx="8631253" cy="461665"/>
          </a:xfrm>
          <a:prstGeom prst="rect">
            <a:avLst/>
          </a:prstGeom>
          <a:noFill/>
        </p:spPr>
        <p:txBody>
          <a:bodyPr wrap="square" rtlCol="0">
            <a:spAutoFit/>
          </a:bodyPr>
          <a:lstStyle/>
          <a:p>
            <a:pPr algn="ctr"/>
            <a:r>
              <a:rPr lang="en-US" sz="2400" b="1" dirty="0">
                <a:solidFill>
                  <a:srgbClr val="797805"/>
                </a:solidFill>
              </a:rPr>
              <a:t>Session 8 – Resource 3</a:t>
            </a:r>
            <a:endParaRPr lang="en-CA" sz="2400" b="1" dirty="0">
              <a:solidFill>
                <a:srgbClr val="797805"/>
              </a:solidFill>
            </a:endParaRPr>
          </a:p>
        </p:txBody>
      </p:sp>
    </p:spTree>
    <p:extLst>
      <p:ext uri="{BB962C8B-B14F-4D97-AF65-F5344CB8AC3E}">
        <p14:creationId xmlns:p14="http://schemas.microsoft.com/office/powerpoint/2010/main" val="2797690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9F11EA-154D-37CF-D024-1490A53B82D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5254CCEC-63C7-6138-1CBA-35200FE87C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CCA19606-581C-6CA1-0B53-679365B00C18}"/>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10</a:t>
            </a:fld>
            <a:endParaRPr lang="en-CA" sz="1400" dirty="0"/>
          </a:p>
        </p:txBody>
      </p:sp>
      <p:pic>
        <p:nvPicPr>
          <p:cNvPr id="2" name="Picture 1" descr="Related image">
            <a:hlinkClick r:id="rId3" tgtFrame="&quot;_blank&quot;"/>
            <a:extLst>
              <a:ext uri="{FF2B5EF4-FFF2-40B4-BE49-F238E27FC236}">
                <a16:creationId xmlns:a16="http://schemas.microsoft.com/office/drawing/2014/main" id="{77689174-ECF8-6315-7257-673736FC6C33}"/>
              </a:ext>
            </a:extLst>
          </p:cNvPr>
          <p:cNvPicPr>
            <a:picLocks noChangeAspect="1"/>
          </p:cNvPicPr>
          <p:nvPr/>
        </p:nvPicPr>
        <p:blipFill rotWithShape="1">
          <a:blip r:embed="rId4">
            <a:extLst>
              <a:ext uri="{28A0092B-C50C-407E-A947-70E740481C1C}">
                <a14:useLocalDpi xmlns:a14="http://schemas.microsoft.com/office/drawing/2010/main" val="0"/>
              </a:ext>
            </a:extLst>
          </a:blip>
          <a:srcRect t="13158"/>
          <a:stretch/>
        </p:blipFill>
        <p:spPr bwMode="auto">
          <a:xfrm>
            <a:off x="2554324" y="1180769"/>
            <a:ext cx="5905555" cy="3661828"/>
          </a:xfrm>
          <a:prstGeom prst="rect">
            <a:avLst/>
          </a:prstGeom>
          <a:noFill/>
          <a:ln>
            <a:noFill/>
          </a:ln>
          <a:extLst>
            <a:ext uri="{53640926-AAD7-44D8-BBD7-CCE9431645EC}">
              <a14:shadowObscured xmlns:a14="http://schemas.microsoft.com/office/drawing/2010/main"/>
            </a:ext>
          </a:extLst>
        </p:spPr>
      </p:pic>
      <p:sp>
        <p:nvSpPr>
          <p:cNvPr id="3" name="Text Box 543">
            <a:extLst>
              <a:ext uri="{FF2B5EF4-FFF2-40B4-BE49-F238E27FC236}">
                <a16:creationId xmlns:a16="http://schemas.microsoft.com/office/drawing/2014/main" id="{8EC09DBF-99EE-2852-9B4E-858A48F1BF80}"/>
              </a:ext>
            </a:extLst>
          </p:cNvPr>
          <p:cNvSpPr txBox="1">
            <a:spLocks/>
          </p:cNvSpPr>
          <p:nvPr/>
        </p:nvSpPr>
        <p:spPr bwMode="auto">
          <a:xfrm>
            <a:off x="664703" y="5015574"/>
            <a:ext cx="9493623" cy="1473448"/>
          </a:xfrm>
          <a:prstGeom prst="rect">
            <a:avLst/>
          </a:prstGeom>
          <a:solidFill>
            <a:srgbClr val="9A4E15"/>
          </a:solidFill>
          <a:ln w="28575">
            <a:noFill/>
            <a:miter lim="800000"/>
            <a:headEnd/>
            <a:tailEnd/>
          </a:ln>
          <a:effectLst>
            <a:outerShdw blurRad="50800" dist="63500" dir="2700000" algn="tl" rotWithShape="0">
              <a:prstClr val="black">
                <a:alpha val="40000"/>
              </a:prstClr>
            </a:outerShdw>
          </a:effectLst>
        </p:spPr>
        <p:txBody>
          <a:bodyPr rot="0" vert="horz" wrap="square" lIns="91440" tIns="91440" rIns="91440" bIns="91440" anchor="t" anchorCtr="0" upright="1">
            <a:noAutofit/>
          </a:bodyPr>
          <a:lstStyle/>
          <a:p>
            <a:pPr algn="just">
              <a:lnSpc>
                <a:spcPct val="115000"/>
              </a:lnSpc>
              <a:spcAft>
                <a:spcPts val="1000"/>
              </a:spcAft>
            </a:pPr>
            <a:r>
              <a:rPr lang="en-CA" sz="2400"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It is slow, painful, and difficult for an adult to reconstruct a radically different way of seeing life, however needlessly miserable his present preconceptions make him.</a:t>
            </a:r>
            <a:r>
              <a:rPr lang="en-CA" sz="2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CA" sz="16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Peter Marris</a:t>
            </a:r>
            <a:endParaRPr lang="en-CA" sz="16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CA" sz="2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E062FD87-6B08-4984-10E2-5A424175F450}"/>
              </a:ext>
            </a:extLst>
          </p:cNvPr>
          <p:cNvSpPr txBox="1"/>
          <p:nvPr/>
        </p:nvSpPr>
        <p:spPr>
          <a:xfrm>
            <a:off x="897621" y="310393"/>
            <a:ext cx="10201013" cy="644400"/>
          </a:xfrm>
          <a:prstGeom prst="rect">
            <a:avLst/>
          </a:prstGeom>
          <a:noFill/>
        </p:spPr>
        <p:txBody>
          <a:bodyPr wrap="square" rtlCol="0">
            <a:spAutoFit/>
          </a:bodyPr>
          <a:lstStyle/>
          <a:p>
            <a:pPr algn="ctr"/>
            <a:r>
              <a:rPr lang="en-US" sz="3600" b="1" dirty="0">
                <a:solidFill>
                  <a:srgbClr val="9A4E15"/>
                </a:solidFill>
              </a:rPr>
              <a:t>The Work Isn’t Complex – But We Must Be Persistent</a:t>
            </a:r>
            <a:endParaRPr lang="en-CA" sz="3600" b="1" dirty="0">
              <a:solidFill>
                <a:srgbClr val="9A4E15"/>
              </a:solidFill>
            </a:endParaRPr>
          </a:p>
        </p:txBody>
      </p:sp>
    </p:spTree>
    <p:extLst>
      <p:ext uri="{BB962C8B-B14F-4D97-AF65-F5344CB8AC3E}">
        <p14:creationId xmlns:p14="http://schemas.microsoft.com/office/powerpoint/2010/main" val="35029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7F0E30-750B-115F-626C-1A6D9BB2DDFE}"/>
              </a:ext>
            </a:extLst>
          </p:cNvPr>
          <p:cNvSpPr/>
          <p:nvPr/>
        </p:nvSpPr>
        <p:spPr>
          <a:xfrm>
            <a:off x="0" y="0"/>
            <a:ext cx="12192000" cy="6858000"/>
          </a:xfrm>
          <a:prstGeom prst="rect">
            <a:avLst/>
          </a:prstGeom>
          <a:gradFill flip="none" rotWithShape="1">
            <a:gsLst>
              <a:gs pos="0">
                <a:schemeClr val="accent3">
                  <a:lumMod val="0"/>
                  <a:lumOff val="100000"/>
                </a:schemeClr>
              </a:gs>
              <a:gs pos="6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D4B79A41-82B8-642B-8CDD-CA9A513744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8D50830E-76CE-43D8-A51E-D18334150EB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11</a:t>
            </a:fld>
            <a:endParaRPr lang="en-CA" sz="1400" dirty="0"/>
          </a:p>
        </p:txBody>
      </p:sp>
      <p:pic>
        <p:nvPicPr>
          <p:cNvPr id="4" name="Picture 3" descr="A picture containing text&#10;&#10;Description automatically generated">
            <a:extLst>
              <a:ext uri="{FF2B5EF4-FFF2-40B4-BE49-F238E27FC236}">
                <a16:creationId xmlns:a16="http://schemas.microsoft.com/office/drawing/2014/main" id="{00B67AFB-D803-A8CA-3456-D985A46E8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3371" y="1235305"/>
            <a:ext cx="6541503" cy="5121045"/>
          </a:xfrm>
          <a:prstGeom prst="rect">
            <a:avLst/>
          </a:prstGeom>
        </p:spPr>
      </p:pic>
      <p:sp>
        <p:nvSpPr>
          <p:cNvPr id="2" name="TextBox 1">
            <a:extLst>
              <a:ext uri="{FF2B5EF4-FFF2-40B4-BE49-F238E27FC236}">
                <a16:creationId xmlns:a16="http://schemas.microsoft.com/office/drawing/2014/main" id="{9BB29B4B-59A8-EE5A-06BC-423A3C6211E1}"/>
              </a:ext>
            </a:extLst>
          </p:cNvPr>
          <p:cNvSpPr txBox="1"/>
          <p:nvPr/>
        </p:nvSpPr>
        <p:spPr>
          <a:xfrm>
            <a:off x="327212" y="307187"/>
            <a:ext cx="11537577" cy="646331"/>
          </a:xfrm>
          <a:prstGeom prst="rect">
            <a:avLst/>
          </a:prstGeom>
          <a:noFill/>
        </p:spPr>
        <p:txBody>
          <a:bodyPr wrap="square" rtlCol="0">
            <a:spAutoFit/>
          </a:bodyPr>
          <a:lstStyle/>
          <a:p>
            <a:pPr algn="ctr"/>
            <a:r>
              <a:rPr lang="en-US" sz="3600" b="1" dirty="0">
                <a:solidFill>
                  <a:srgbClr val="9A4E15"/>
                </a:solidFill>
              </a:rPr>
              <a:t>Why Bother to Learn The Causes of Other’s Difficultness</a:t>
            </a:r>
            <a:endParaRPr lang="en-CA" sz="3600" b="1" dirty="0">
              <a:solidFill>
                <a:srgbClr val="9A4E15"/>
              </a:solidFill>
            </a:endParaRPr>
          </a:p>
        </p:txBody>
      </p:sp>
    </p:spTree>
    <p:extLst>
      <p:ext uri="{BB962C8B-B14F-4D97-AF65-F5344CB8AC3E}">
        <p14:creationId xmlns:p14="http://schemas.microsoft.com/office/powerpoint/2010/main" val="2701412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7C1BAC4-473A-3CC3-25DE-D264911923E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DA5AD14C-D916-C7DF-8CCE-3194289457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58674FF6-2155-B365-EEB4-159CF47B82FF}"/>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12</a:t>
            </a:fld>
            <a:endParaRPr lang="en-CA" sz="1400" dirty="0"/>
          </a:p>
        </p:txBody>
      </p:sp>
      <p:sp>
        <p:nvSpPr>
          <p:cNvPr id="2" name="Text Box 498">
            <a:extLst>
              <a:ext uri="{FF2B5EF4-FFF2-40B4-BE49-F238E27FC236}">
                <a16:creationId xmlns:a16="http://schemas.microsoft.com/office/drawing/2014/main" id="{CED03DDE-5A9C-D5F6-3EE4-1E38B917AC9A}"/>
              </a:ext>
            </a:extLst>
          </p:cNvPr>
          <p:cNvSpPr txBox="1"/>
          <p:nvPr/>
        </p:nvSpPr>
        <p:spPr>
          <a:xfrm>
            <a:off x="553416" y="1053823"/>
            <a:ext cx="10695398" cy="752475"/>
          </a:xfrm>
          <a:prstGeom prst="rect">
            <a:avLst/>
          </a:prstGeom>
          <a:solidFill>
            <a:srgbClr val="9A4E15"/>
          </a:solidFill>
          <a:ln w="6350">
            <a:noFill/>
          </a:ln>
          <a:effectLst>
            <a:outerShdw blurRad="50800" dist="635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r>
              <a:rPr lang="en-CA" b="1" dirty="0">
                <a:solidFill>
                  <a:srgbClr val="FFFFFF"/>
                </a:solidFill>
                <a:effectLst/>
                <a:ea typeface="Calibri" panose="020F0502020204030204" pitchFamily="34" charset="0"/>
                <a:cs typeface="Calibri" panose="020F0502020204030204" pitchFamily="34" charset="0"/>
              </a:rPr>
              <a:t>Longfellow, I think, said it well: “If we could read the secret history of those we find difficult, we would find in each life sorrow, suffering or other reasons enough to disarm all our hostility or indifference”.</a:t>
            </a:r>
            <a:endParaRPr lang="en-CA" dirty="0">
              <a:effectLs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77917AA2-78A7-9AC9-B33D-F5FDFFADBA71}"/>
              </a:ext>
            </a:extLst>
          </p:cNvPr>
          <p:cNvSpPr txBox="1"/>
          <p:nvPr/>
        </p:nvSpPr>
        <p:spPr>
          <a:xfrm>
            <a:off x="484094" y="2021359"/>
            <a:ext cx="10695397" cy="916854"/>
          </a:xfrm>
          <a:prstGeom prst="rect">
            <a:avLst/>
          </a:prstGeom>
          <a:noFill/>
        </p:spPr>
        <p:txBody>
          <a:bodyPr wrap="square" rtlCol="0">
            <a:spAutoFit/>
          </a:bodyPr>
          <a:lstStyle/>
          <a:p>
            <a:pPr>
              <a:lnSpc>
                <a:spcPct val="115000"/>
              </a:lnSpc>
              <a:spcAft>
                <a:spcPts val="1000"/>
              </a:spcAft>
            </a:pPr>
            <a:r>
              <a:rPr lang="en-CA"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Just review the following examples of some of the ‘secret history’ that can be reinforcers that drives the </a:t>
            </a:r>
            <a:r>
              <a:rPr lang="en-CA"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person’s difficult behaviour </a:t>
            </a:r>
            <a:r>
              <a:rPr lang="en-CA"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state of mind and heart. </a:t>
            </a:r>
            <a:endParaRPr lang="en-CA" sz="2400" dirty="0"/>
          </a:p>
        </p:txBody>
      </p:sp>
      <p:sp>
        <p:nvSpPr>
          <p:cNvPr id="4" name="TextBox 3">
            <a:extLst>
              <a:ext uri="{FF2B5EF4-FFF2-40B4-BE49-F238E27FC236}">
                <a16:creationId xmlns:a16="http://schemas.microsoft.com/office/drawing/2014/main" id="{0C1143ED-D634-F0FE-E764-D50416227D71}"/>
              </a:ext>
            </a:extLst>
          </p:cNvPr>
          <p:cNvSpPr txBox="1"/>
          <p:nvPr/>
        </p:nvSpPr>
        <p:spPr>
          <a:xfrm>
            <a:off x="4645127" y="3153274"/>
            <a:ext cx="4761741" cy="3276282"/>
          </a:xfrm>
          <a:prstGeom prst="rect">
            <a:avLst/>
          </a:prstGeom>
          <a:noFill/>
        </p:spPr>
        <p:txBody>
          <a:bodyPr wrap="square" rtlCol="0">
            <a:spAutoFit/>
          </a:bodyPr>
          <a:lstStyle/>
          <a:p>
            <a:pPr marL="342900" lvl="0" indent="-342900">
              <a:lnSpc>
                <a:spcPct val="150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life-threatening illness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spousal abuse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inattentional blindness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 free will to make appropriate choices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childhood trauma</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‘sick’ gene pool</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1000"/>
              </a:spcAft>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chronic physical pain</a:t>
            </a:r>
            <a:endParaRPr lang="en-CA" sz="2000" dirty="0"/>
          </a:p>
        </p:txBody>
      </p:sp>
      <p:sp>
        <p:nvSpPr>
          <p:cNvPr id="5" name="TextBox 4">
            <a:extLst>
              <a:ext uri="{FF2B5EF4-FFF2-40B4-BE49-F238E27FC236}">
                <a16:creationId xmlns:a16="http://schemas.microsoft.com/office/drawing/2014/main" id="{3AA159F8-11B0-53D4-0C81-6578A51FF24C}"/>
              </a:ext>
            </a:extLst>
          </p:cNvPr>
          <p:cNvSpPr txBox="1"/>
          <p:nvPr/>
        </p:nvSpPr>
        <p:spPr>
          <a:xfrm>
            <a:off x="553416" y="3139802"/>
            <a:ext cx="3821360" cy="3585597"/>
          </a:xfrm>
          <a:prstGeom prst="rect">
            <a:avLst/>
          </a:prstGeom>
          <a:noFill/>
        </p:spPr>
        <p:txBody>
          <a:bodyPr wrap="square" rtlCol="0">
            <a:spAutoFit/>
          </a:bodyPr>
          <a:lstStyle/>
          <a:p>
            <a:pPr marL="342900" lvl="0" indent="-342900">
              <a:lnSpc>
                <a:spcPct val="115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mental health disorder, </a:t>
            </a:r>
            <a:b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e.g. anxiety, depression</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fear of:</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541338" lvl="0" indent="-187325">
              <a:lnSpc>
                <a:spcPct val="115000"/>
              </a:lnSpc>
              <a:buFont typeface="Calibri" panose="020F0502020204030204" pitchFamily="34" charset="0"/>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failure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541338" lvl="0" indent="-187325">
              <a:lnSpc>
                <a:spcPct val="115000"/>
              </a:lnSpc>
              <a:buFont typeface="Calibri" panose="020F0502020204030204" pitchFamily="34" charset="0"/>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looking bad </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541338" lvl="0" indent="-187325">
              <a:lnSpc>
                <a:spcPct val="115000"/>
              </a:lnSpc>
              <a:buFont typeface="Calibri" panose="020F0502020204030204" pitchFamily="34" charset="0"/>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losing control </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marL="541338" lvl="0" indent="-187325">
              <a:lnSpc>
                <a:spcPct val="115000"/>
              </a:lnSpc>
              <a:buFont typeface="Calibri" panose="020F0502020204030204" pitchFamily="34" charset="0"/>
              <a:buChar char="-"/>
            </a:pPr>
            <a:r>
              <a:rPr lang="en-CA"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rejection</a:t>
            </a:r>
          </a:p>
          <a:p>
            <a:pPr marL="358775" lvl="0" indent="-358775">
              <a:lnSpc>
                <a:spcPct val="115000"/>
              </a:lnSpc>
              <a:buSzPct val="150000"/>
              <a:buFont typeface="Arial" panose="020B0604020202020204" pitchFamily="34" charset="0"/>
              <a:buChar char="•"/>
            </a:pPr>
            <a:r>
              <a:rPr lang="en-CA" sz="2000" dirty="0">
                <a:effectLst/>
                <a:latin typeface="Calibri" panose="020F0502020204030204" pitchFamily="34" charset="0"/>
                <a:ea typeface="Calibri" panose="020F0502020204030204" pitchFamily="34" charset="0"/>
                <a:cs typeface="Times New Roman" panose="02020603050405020304" pitchFamily="18" charset="0"/>
              </a:rPr>
              <a:t>I erroneously believe that I am inferior to others – not enough</a:t>
            </a:r>
          </a:p>
          <a:p>
            <a:endParaRPr lang="en-CA" sz="2000" dirty="0"/>
          </a:p>
        </p:txBody>
      </p:sp>
      <p:sp>
        <p:nvSpPr>
          <p:cNvPr id="9" name="TextBox 8">
            <a:extLst>
              <a:ext uri="{FF2B5EF4-FFF2-40B4-BE49-F238E27FC236}">
                <a16:creationId xmlns:a16="http://schemas.microsoft.com/office/drawing/2014/main" id="{77736E36-B0B9-05F5-7BEE-D943652CBC92}"/>
              </a:ext>
            </a:extLst>
          </p:cNvPr>
          <p:cNvSpPr txBox="1"/>
          <p:nvPr/>
        </p:nvSpPr>
        <p:spPr>
          <a:xfrm>
            <a:off x="484094" y="224458"/>
            <a:ext cx="10014284" cy="646331"/>
          </a:xfrm>
          <a:prstGeom prst="rect">
            <a:avLst/>
          </a:prstGeom>
          <a:noFill/>
        </p:spPr>
        <p:txBody>
          <a:bodyPr wrap="square" rtlCol="0">
            <a:spAutoFit/>
          </a:bodyPr>
          <a:lstStyle/>
          <a:p>
            <a:r>
              <a:rPr lang="en-US" sz="3600" b="1" dirty="0">
                <a:solidFill>
                  <a:srgbClr val="C00000"/>
                </a:solidFill>
              </a:rPr>
              <a:t>Causes of Others’ Difficultness #1</a:t>
            </a:r>
            <a:endParaRPr lang="en-CA" sz="3600" b="1" dirty="0">
              <a:solidFill>
                <a:srgbClr val="C00000"/>
              </a:solidFill>
            </a:endParaRPr>
          </a:p>
        </p:txBody>
      </p:sp>
    </p:spTree>
    <p:extLst>
      <p:ext uri="{BB962C8B-B14F-4D97-AF65-F5344CB8AC3E}">
        <p14:creationId xmlns:p14="http://schemas.microsoft.com/office/powerpoint/2010/main" val="407872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40BF66C-FA1B-AAF7-A7CA-25F7FAAF3D92}"/>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61BBA557-692E-B73C-CDE1-DA849539B5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C22113B5-3863-0AA2-2659-3643F68A0551}"/>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13</a:t>
            </a:fld>
            <a:endParaRPr lang="en-CA" sz="1400" dirty="0"/>
          </a:p>
        </p:txBody>
      </p:sp>
      <p:sp>
        <p:nvSpPr>
          <p:cNvPr id="2" name="TextBox 1">
            <a:extLst>
              <a:ext uri="{FF2B5EF4-FFF2-40B4-BE49-F238E27FC236}">
                <a16:creationId xmlns:a16="http://schemas.microsoft.com/office/drawing/2014/main" id="{3801B16E-9A21-E456-ADD4-5F4C372FD258}"/>
              </a:ext>
            </a:extLst>
          </p:cNvPr>
          <p:cNvSpPr txBox="1"/>
          <p:nvPr/>
        </p:nvSpPr>
        <p:spPr>
          <a:xfrm>
            <a:off x="1219199" y="394447"/>
            <a:ext cx="9753600" cy="646331"/>
          </a:xfrm>
          <a:prstGeom prst="rect">
            <a:avLst/>
          </a:prstGeom>
          <a:noFill/>
        </p:spPr>
        <p:txBody>
          <a:bodyPr wrap="square" rtlCol="0">
            <a:spAutoFit/>
          </a:bodyPr>
          <a:lstStyle/>
          <a:p>
            <a:r>
              <a:rPr lang="en-US" sz="3600" b="1" dirty="0">
                <a:solidFill>
                  <a:srgbClr val="9A4E15"/>
                </a:solidFill>
              </a:rPr>
              <a:t>Two Different Behaviours, One Erroneous Belief</a:t>
            </a:r>
            <a:endParaRPr lang="en-CA" sz="3600" b="1" dirty="0">
              <a:solidFill>
                <a:srgbClr val="9A4E15"/>
              </a:solidFill>
            </a:endParaRPr>
          </a:p>
        </p:txBody>
      </p:sp>
      <p:pic>
        <p:nvPicPr>
          <p:cNvPr id="5" name="Picture 4" descr="A picture containing text, businesscard&#10;&#10;Description automatically generated">
            <a:extLst>
              <a:ext uri="{FF2B5EF4-FFF2-40B4-BE49-F238E27FC236}">
                <a16:creationId xmlns:a16="http://schemas.microsoft.com/office/drawing/2014/main" id="{CA21D065-7C01-6160-976A-47C13D9474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129" y="1331066"/>
            <a:ext cx="7619739" cy="5049838"/>
          </a:xfrm>
          <a:prstGeom prst="rect">
            <a:avLst/>
          </a:prstGeom>
        </p:spPr>
      </p:pic>
    </p:spTree>
    <p:extLst>
      <p:ext uri="{BB962C8B-B14F-4D97-AF65-F5344CB8AC3E}">
        <p14:creationId xmlns:p14="http://schemas.microsoft.com/office/powerpoint/2010/main" val="3060985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72B7FB-685A-A9BD-653E-F6F56B516FB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7991BCE5-0C01-FF3D-E98F-7561447764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B267814F-52D2-19CC-41EF-A7966B89325F}"/>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14</a:t>
            </a:fld>
            <a:endParaRPr lang="en-CA" sz="1400" dirty="0"/>
          </a:p>
        </p:txBody>
      </p:sp>
      <p:pic>
        <p:nvPicPr>
          <p:cNvPr id="2" name="Picture 1">
            <a:extLst>
              <a:ext uri="{FF2B5EF4-FFF2-40B4-BE49-F238E27FC236}">
                <a16:creationId xmlns:a16="http://schemas.microsoft.com/office/drawing/2014/main" id="{6C456881-5B4A-053B-F963-9BF983C42D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381" b="23777"/>
          <a:stretch/>
        </p:blipFill>
        <p:spPr bwMode="auto">
          <a:xfrm>
            <a:off x="3268053" y="928407"/>
            <a:ext cx="5171564" cy="4221256"/>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6EE2DBAF-A409-4B84-F845-C201983C9EBF}"/>
              </a:ext>
            </a:extLst>
          </p:cNvPr>
          <p:cNvSpPr txBox="1"/>
          <p:nvPr/>
        </p:nvSpPr>
        <p:spPr>
          <a:xfrm>
            <a:off x="8767482" y="3039035"/>
            <a:ext cx="2770094" cy="369332"/>
          </a:xfrm>
          <a:prstGeom prst="rect">
            <a:avLst/>
          </a:prstGeom>
          <a:noFill/>
        </p:spPr>
        <p:txBody>
          <a:bodyPr wrap="square" rtlCol="0">
            <a:spAutoFit/>
          </a:bodyPr>
          <a:lstStyle/>
          <a:p>
            <a:r>
              <a:rPr lang="en-US" b="1" dirty="0"/>
              <a:t>Mindfulness 101</a:t>
            </a:r>
            <a:endParaRPr lang="en-CA" b="1" dirty="0"/>
          </a:p>
        </p:txBody>
      </p:sp>
      <p:sp>
        <p:nvSpPr>
          <p:cNvPr id="4" name="TextBox 3">
            <a:extLst>
              <a:ext uri="{FF2B5EF4-FFF2-40B4-BE49-F238E27FC236}">
                <a16:creationId xmlns:a16="http://schemas.microsoft.com/office/drawing/2014/main" id="{7CA43457-69D3-199A-DB48-9A531A45156C}"/>
              </a:ext>
            </a:extLst>
          </p:cNvPr>
          <p:cNvSpPr txBox="1"/>
          <p:nvPr/>
        </p:nvSpPr>
        <p:spPr>
          <a:xfrm>
            <a:off x="2433799" y="5752298"/>
            <a:ext cx="6840071" cy="461665"/>
          </a:xfrm>
          <a:prstGeom prst="rect">
            <a:avLst/>
          </a:prstGeom>
          <a:noFill/>
        </p:spPr>
        <p:txBody>
          <a:bodyPr wrap="square" rtlCol="0">
            <a:spAutoFit/>
          </a:bodyPr>
          <a:lstStyle/>
          <a:p>
            <a:pPr algn="ctr"/>
            <a:r>
              <a:rPr lang="en-US" sz="2400" i="1" dirty="0"/>
              <a:t>www.centreforconsciouscare.ca</a:t>
            </a:r>
            <a:endParaRPr lang="en-CA" sz="2400" i="1" dirty="0"/>
          </a:p>
        </p:txBody>
      </p:sp>
    </p:spTree>
    <p:extLst>
      <p:ext uri="{BB962C8B-B14F-4D97-AF65-F5344CB8AC3E}">
        <p14:creationId xmlns:p14="http://schemas.microsoft.com/office/powerpoint/2010/main" val="2936783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gradFill flip="none" rotWithShape="1">
            <a:gsLst>
              <a:gs pos="0">
                <a:schemeClr val="accent3">
                  <a:lumMod val="0"/>
                  <a:lumOff val="100000"/>
                </a:schemeClr>
              </a:gs>
              <a:gs pos="7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25" name="Slide Number Placeholder 1"/>
          <p:cNvSpPr txBox="1">
            <a:spLocks/>
          </p:cNvSpPr>
          <p:nvPr/>
        </p:nvSpPr>
        <p:spPr>
          <a:xfrm>
            <a:off x="10517428" y="6356350"/>
            <a:ext cx="8363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mtClean="0"/>
              <a:pPr/>
              <a:t>15</a:t>
            </a:fld>
            <a:endParaRPr lang="en-CA" dirty="0"/>
          </a:p>
        </p:txBody>
      </p:sp>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grpSp>
        <p:nvGrpSpPr>
          <p:cNvPr id="4" name="Group 3">
            <a:extLst>
              <a:ext uri="{FF2B5EF4-FFF2-40B4-BE49-F238E27FC236}">
                <a16:creationId xmlns:a16="http://schemas.microsoft.com/office/drawing/2014/main" id="{E485F63C-6A38-6CB0-BED9-06F96EA274DF}"/>
              </a:ext>
            </a:extLst>
          </p:cNvPr>
          <p:cNvGrpSpPr/>
          <p:nvPr/>
        </p:nvGrpSpPr>
        <p:grpSpPr>
          <a:xfrm>
            <a:off x="1121295" y="914833"/>
            <a:ext cx="10232505" cy="5196779"/>
            <a:chOff x="1140091" y="705391"/>
            <a:chExt cx="10410226" cy="5400600"/>
          </a:xfrm>
        </p:grpSpPr>
        <p:grpSp>
          <p:nvGrpSpPr>
            <p:cNvPr id="3" name="Group 2">
              <a:extLst>
                <a:ext uri="{FF2B5EF4-FFF2-40B4-BE49-F238E27FC236}">
                  <a16:creationId xmlns:a16="http://schemas.microsoft.com/office/drawing/2014/main" id="{9AF27C42-E542-5A5F-A9EE-A88AC02D4EBC}"/>
                </a:ext>
              </a:extLst>
            </p:cNvPr>
            <p:cNvGrpSpPr/>
            <p:nvPr/>
          </p:nvGrpSpPr>
          <p:grpSpPr>
            <a:xfrm>
              <a:off x="1140091" y="705391"/>
              <a:ext cx="10410226" cy="5400600"/>
              <a:chOff x="1140091" y="705391"/>
              <a:chExt cx="10410226" cy="540060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0091" y="705391"/>
                <a:ext cx="10410226" cy="5400600"/>
              </a:xfrm>
              <a:prstGeom prst="rect">
                <a:avLst/>
              </a:prstGeom>
              <a:effectLst/>
            </p:spPr>
          </p:pic>
          <p:sp>
            <p:nvSpPr>
              <p:cNvPr id="20" name="TextBox 19"/>
              <p:cNvSpPr txBox="1"/>
              <p:nvPr/>
            </p:nvSpPr>
            <p:spPr>
              <a:xfrm>
                <a:off x="1668641" y="1458834"/>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rimitive </a:t>
                </a:r>
              </a:p>
              <a:p>
                <a:pPr algn="ctr"/>
                <a:r>
                  <a:rPr lang="en-CA" sz="1600" b="1" dirty="0">
                    <a:latin typeface="Arial" panose="020B0604020202020204" pitchFamily="34" charset="0"/>
                    <a:cs typeface="Arial" panose="020B0604020202020204" pitchFamily="34" charset="0"/>
                  </a:rPr>
                  <a:t>Predispositions</a:t>
                </a:r>
              </a:p>
            </p:txBody>
          </p:sp>
          <p:sp>
            <p:nvSpPr>
              <p:cNvPr id="21" name="TextBox 20"/>
              <p:cNvSpPr txBox="1"/>
              <p:nvPr/>
            </p:nvSpPr>
            <p:spPr>
              <a:xfrm>
                <a:off x="3339138" y="1115803"/>
                <a:ext cx="2397776" cy="338554"/>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F</a:t>
                </a:r>
                <a:r>
                  <a:rPr lang="en-CA" sz="1600" b="1" dirty="0">
                    <a:latin typeface="Arial" panose="020B0604020202020204" pitchFamily="34" charset="0"/>
                    <a:cs typeface="Arial" panose="020B0604020202020204" pitchFamily="34" charset="0"/>
                  </a:rPr>
                  <a:t>ilters</a:t>
                </a:r>
              </a:p>
            </p:txBody>
          </p:sp>
          <p:sp>
            <p:nvSpPr>
              <p:cNvPr id="22" name="TextBox 21"/>
              <p:cNvSpPr txBox="1"/>
              <p:nvPr/>
            </p:nvSpPr>
            <p:spPr>
              <a:xfrm>
                <a:off x="4714981" y="1454357"/>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rimed</a:t>
                </a:r>
              </a:p>
              <a:p>
                <a:pPr algn="ctr"/>
                <a:r>
                  <a:rPr lang="en-CA" sz="1600" b="1" dirty="0">
                    <a:latin typeface="Arial" panose="020B0604020202020204" pitchFamily="34" charset="0"/>
                    <a:cs typeface="Arial" panose="020B0604020202020204" pitchFamily="34" charset="0"/>
                  </a:rPr>
                  <a:t>Prompts</a:t>
                </a:r>
              </a:p>
            </p:txBody>
          </p:sp>
        </p:grpSp>
        <p:sp>
          <p:nvSpPr>
            <p:cNvPr id="18" name="TextBox 17"/>
            <p:cNvSpPr txBox="1"/>
            <p:nvPr/>
          </p:nvSpPr>
          <p:spPr>
            <a:xfrm>
              <a:off x="7826208" y="2155344"/>
              <a:ext cx="2880320" cy="615553"/>
            </a:xfrm>
            <a:prstGeom prst="rect">
              <a:avLst/>
            </a:prstGeom>
            <a:noFill/>
          </p:spPr>
          <p:txBody>
            <a:bodyPr wrap="square" rtlCol="0">
              <a:spAutoFit/>
            </a:bodyPr>
            <a:lstStyle/>
            <a:p>
              <a:pPr algn="ctr"/>
              <a:r>
                <a:rPr lang="en-CA" sz="1700" b="1" dirty="0">
                  <a:ln>
                    <a:solidFill>
                      <a:schemeClr val="tx1"/>
                    </a:solidFill>
                  </a:ln>
                  <a:solidFill>
                    <a:srgbClr val="FFFF00"/>
                  </a:solidFill>
                  <a:latin typeface="Arial Black" panose="020B0A04020102020204" pitchFamily="34" charset="0"/>
                  <a:cs typeface="Arial" panose="020B0604020202020204" pitchFamily="34" charset="0"/>
                </a:rPr>
                <a:t>Semi-Conscious Mindless Mind</a:t>
              </a:r>
            </a:p>
          </p:txBody>
        </p:sp>
        <p:sp>
          <p:nvSpPr>
            <p:cNvPr id="24" name="TextBox 23"/>
            <p:cNvSpPr txBox="1"/>
            <p:nvPr/>
          </p:nvSpPr>
          <p:spPr>
            <a:xfrm>
              <a:off x="7759533" y="3366834"/>
              <a:ext cx="2880320" cy="877163"/>
            </a:xfrm>
            <a:prstGeom prst="rect">
              <a:avLst/>
            </a:prstGeom>
            <a:noFill/>
          </p:spPr>
          <p:txBody>
            <a:bodyPr wrap="square" rtlCol="0">
              <a:spAutoFit/>
            </a:bodyPr>
            <a:lstStyle/>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PFP</a:t>
              </a:r>
            </a:p>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Subconscious</a:t>
              </a:r>
            </a:p>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Programming</a:t>
              </a:r>
            </a:p>
          </p:txBody>
        </p:sp>
      </p:grpSp>
      <p:sp>
        <p:nvSpPr>
          <p:cNvPr id="2" name="TextBox 1">
            <a:extLst>
              <a:ext uri="{FF2B5EF4-FFF2-40B4-BE49-F238E27FC236}">
                <a16:creationId xmlns:a16="http://schemas.microsoft.com/office/drawing/2014/main" id="{867F745E-10F1-DB50-0B38-C0C5D7E0D490}"/>
              </a:ext>
            </a:extLst>
          </p:cNvPr>
          <p:cNvSpPr txBox="1"/>
          <p:nvPr/>
        </p:nvSpPr>
        <p:spPr>
          <a:xfrm>
            <a:off x="335367" y="262881"/>
            <a:ext cx="9543739" cy="646331"/>
          </a:xfrm>
          <a:prstGeom prst="rect">
            <a:avLst/>
          </a:prstGeom>
          <a:noFill/>
        </p:spPr>
        <p:txBody>
          <a:bodyPr wrap="square" rtlCol="0">
            <a:spAutoFit/>
          </a:bodyPr>
          <a:lstStyle/>
          <a:p>
            <a:r>
              <a:rPr lang="en-US" sz="3600" b="1" dirty="0">
                <a:solidFill>
                  <a:srgbClr val="C00000"/>
                </a:solidFill>
              </a:rPr>
              <a:t>Cause #2 </a:t>
            </a:r>
            <a:r>
              <a:rPr lang="en-US" sz="3600" b="1" dirty="0"/>
              <a:t>– The Semi-Conscious Mind</a:t>
            </a:r>
            <a:endParaRPr lang="en-CA" sz="3600" b="1" dirty="0"/>
          </a:p>
        </p:txBody>
      </p:sp>
      <p:sp>
        <p:nvSpPr>
          <p:cNvPr id="6" name="TextBox 5"/>
          <p:cNvSpPr txBox="1"/>
          <p:nvPr/>
        </p:nvSpPr>
        <p:spPr>
          <a:xfrm>
            <a:off x="335367" y="2970659"/>
            <a:ext cx="2385849" cy="584775"/>
          </a:xfrm>
          <a:prstGeom prst="rect">
            <a:avLst/>
          </a:prstGeom>
          <a:solidFill>
            <a:srgbClr val="FF0000"/>
          </a:solidFill>
        </p:spPr>
        <p:txBody>
          <a:bodyPr wrap="square" rtlCol="0">
            <a:spAutoFit/>
          </a:bodyPr>
          <a:lstStyle/>
          <a:p>
            <a:pPr algn="ctr"/>
            <a:r>
              <a:rPr lang="en-CA" sz="1600" b="1" dirty="0">
                <a:solidFill>
                  <a:schemeClr val="bg1"/>
                </a:solidFill>
              </a:rPr>
              <a:t>Primitive </a:t>
            </a:r>
          </a:p>
          <a:p>
            <a:pPr algn="ctr"/>
            <a:r>
              <a:rPr lang="en-CA" sz="1600" b="1" dirty="0">
                <a:solidFill>
                  <a:schemeClr val="bg1"/>
                </a:solidFill>
              </a:rPr>
              <a:t>Predispositions</a:t>
            </a:r>
          </a:p>
        </p:txBody>
      </p:sp>
      <p:sp>
        <p:nvSpPr>
          <p:cNvPr id="7" name="TextBox 6"/>
          <p:cNvSpPr txBox="1"/>
          <p:nvPr/>
        </p:nvSpPr>
        <p:spPr>
          <a:xfrm>
            <a:off x="2639617" y="2965329"/>
            <a:ext cx="3552395"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Inherited genetic makeup            </a:t>
            </a:r>
          </a:p>
          <a:p>
            <a:r>
              <a:rPr lang="en-US" sz="1500" b="1" dirty="0"/>
              <a:t>    re:  survival and reproduction </a:t>
            </a:r>
          </a:p>
          <a:p>
            <a:r>
              <a:rPr lang="en-US" sz="1500" b="1" dirty="0"/>
              <a:t>    drives (i.e. </a:t>
            </a:r>
            <a:r>
              <a:rPr lang="en-US" sz="1500" b="1" dirty="0">
                <a:solidFill>
                  <a:srgbClr val="FF0000"/>
                </a:solidFill>
              </a:rPr>
              <a:t>‘Nature’</a:t>
            </a:r>
            <a:r>
              <a:rPr lang="en-US" sz="1500" b="1" dirty="0"/>
              <a:t> You)</a:t>
            </a:r>
            <a:endParaRPr lang="en-CA" sz="1500" b="1" dirty="0"/>
          </a:p>
        </p:txBody>
      </p:sp>
      <p:sp>
        <p:nvSpPr>
          <p:cNvPr id="8" name="TextBox 7"/>
          <p:cNvSpPr txBox="1"/>
          <p:nvPr/>
        </p:nvSpPr>
        <p:spPr>
          <a:xfrm>
            <a:off x="335367" y="3834769"/>
            <a:ext cx="2385849" cy="338554"/>
          </a:xfrm>
          <a:prstGeom prst="rect">
            <a:avLst/>
          </a:prstGeom>
          <a:solidFill>
            <a:srgbClr val="FF0000"/>
          </a:solidFill>
        </p:spPr>
        <p:txBody>
          <a:bodyPr wrap="square" rtlCol="0">
            <a:spAutoFit/>
          </a:bodyPr>
          <a:lstStyle/>
          <a:p>
            <a:pPr algn="ctr"/>
            <a:r>
              <a:rPr lang="en-CA" sz="1600" b="1" dirty="0">
                <a:solidFill>
                  <a:schemeClr val="bg1"/>
                </a:solidFill>
              </a:rPr>
              <a:t>Filters</a:t>
            </a:r>
          </a:p>
        </p:txBody>
      </p:sp>
      <p:sp>
        <p:nvSpPr>
          <p:cNvPr id="9" name="TextBox 8"/>
          <p:cNvSpPr txBox="1"/>
          <p:nvPr/>
        </p:nvSpPr>
        <p:spPr>
          <a:xfrm>
            <a:off x="2639616" y="3829431"/>
            <a:ext cx="451250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Illogical beliefs/faulty filters from </a:t>
            </a:r>
          </a:p>
          <a:p>
            <a:r>
              <a:rPr lang="en-US" sz="1500" b="1" dirty="0"/>
              <a:t>    childhood conditioning e.g.  “I need”,                </a:t>
            </a:r>
          </a:p>
          <a:p>
            <a:r>
              <a:rPr lang="en-US" sz="1500" b="1" dirty="0"/>
              <a:t>    “I am”, “Others are” (i.e. </a:t>
            </a:r>
            <a:r>
              <a:rPr lang="en-US" sz="1500" b="1" dirty="0">
                <a:solidFill>
                  <a:srgbClr val="FF0000"/>
                </a:solidFill>
              </a:rPr>
              <a:t>‘Nurture’ </a:t>
            </a:r>
            <a:r>
              <a:rPr lang="en-US" sz="1500" b="1" dirty="0"/>
              <a:t>You)</a:t>
            </a:r>
            <a:endParaRPr lang="en-CA" sz="1500" b="1" dirty="0"/>
          </a:p>
        </p:txBody>
      </p:sp>
      <p:sp>
        <p:nvSpPr>
          <p:cNvPr id="10" name="TextBox 9"/>
          <p:cNvSpPr txBox="1"/>
          <p:nvPr/>
        </p:nvSpPr>
        <p:spPr>
          <a:xfrm>
            <a:off x="335367" y="4698866"/>
            <a:ext cx="2385849" cy="584775"/>
          </a:xfrm>
          <a:prstGeom prst="rect">
            <a:avLst/>
          </a:prstGeom>
          <a:solidFill>
            <a:srgbClr val="FF0000"/>
          </a:solidFill>
        </p:spPr>
        <p:txBody>
          <a:bodyPr wrap="square" rtlCol="0">
            <a:spAutoFit/>
          </a:bodyPr>
          <a:lstStyle/>
          <a:p>
            <a:pPr algn="ctr"/>
            <a:r>
              <a:rPr lang="en-CA" sz="1600" b="1" dirty="0">
                <a:solidFill>
                  <a:schemeClr val="bg1"/>
                </a:solidFill>
              </a:rPr>
              <a:t>Primed </a:t>
            </a:r>
          </a:p>
          <a:p>
            <a:pPr algn="ctr"/>
            <a:r>
              <a:rPr lang="en-CA" sz="1600" b="1" dirty="0">
                <a:solidFill>
                  <a:schemeClr val="bg1"/>
                </a:solidFill>
              </a:rPr>
              <a:t>Prompts</a:t>
            </a:r>
          </a:p>
        </p:txBody>
      </p:sp>
      <p:sp>
        <p:nvSpPr>
          <p:cNvPr id="11" name="TextBox 10"/>
          <p:cNvSpPr txBox="1"/>
          <p:nvPr/>
        </p:nvSpPr>
        <p:spPr>
          <a:xfrm>
            <a:off x="2639617" y="4693527"/>
            <a:ext cx="4416491" cy="800219"/>
          </a:xfrm>
          <a:prstGeom prst="rect">
            <a:avLst/>
          </a:prstGeom>
          <a:noFill/>
        </p:spPr>
        <p:txBody>
          <a:bodyPr wrap="square" rtlCol="0">
            <a:spAutoFit/>
          </a:bodyPr>
          <a:lstStyle/>
          <a:p>
            <a:pPr>
              <a:buFont typeface="Wingdings" pitchFamily="2" charset="2"/>
              <a:buChar char="§"/>
            </a:pPr>
            <a:r>
              <a:rPr lang="en-US" sz="1600" dirty="0"/>
              <a:t>  </a:t>
            </a:r>
            <a:r>
              <a:rPr lang="en-US" sz="1500" b="1" dirty="0"/>
              <a:t>Societal and cultural brain washing/ </a:t>
            </a:r>
          </a:p>
          <a:p>
            <a:r>
              <a:rPr lang="en-US" sz="1500" b="1" dirty="0"/>
              <a:t>    stereotyping/branding/bigotry           </a:t>
            </a:r>
          </a:p>
          <a:p>
            <a:r>
              <a:rPr lang="en-US" sz="1500" b="1" dirty="0"/>
              <a:t>    (i.e. </a:t>
            </a:r>
            <a:r>
              <a:rPr lang="en-US" sz="1500" b="1" dirty="0">
                <a:solidFill>
                  <a:srgbClr val="FF0000"/>
                </a:solidFill>
              </a:rPr>
              <a:t>‘Numbed’ </a:t>
            </a:r>
            <a:r>
              <a:rPr lang="en-US" sz="1500" b="1" dirty="0"/>
              <a:t>You)</a:t>
            </a:r>
            <a:endParaRPr lang="en-CA" sz="1500" b="1" dirty="0"/>
          </a:p>
        </p:txBody>
      </p:sp>
      <p:sp>
        <p:nvSpPr>
          <p:cNvPr id="12" name="TextBox 11"/>
          <p:cNvSpPr txBox="1"/>
          <p:nvPr/>
        </p:nvSpPr>
        <p:spPr>
          <a:xfrm>
            <a:off x="346000" y="5562962"/>
            <a:ext cx="2385849" cy="584775"/>
          </a:xfrm>
          <a:prstGeom prst="rect">
            <a:avLst/>
          </a:prstGeom>
          <a:solidFill>
            <a:srgbClr val="FFFF00"/>
          </a:solidFill>
        </p:spPr>
        <p:txBody>
          <a:bodyPr wrap="square" rtlCol="0">
            <a:spAutoFit/>
          </a:bodyPr>
          <a:lstStyle/>
          <a:p>
            <a:pPr algn="ctr"/>
            <a:r>
              <a:rPr lang="en-CA" sz="1600" b="1" dirty="0"/>
              <a:t> Semi-Conscious</a:t>
            </a:r>
          </a:p>
          <a:p>
            <a:pPr algn="ctr"/>
            <a:r>
              <a:rPr lang="en-CA" sz="1600" b="1" dirty="0"/>
              <a:t>Mindless Mind</a:t>
            </a:r>
          </a:p>
        </p:txBody>
      </p:sp>
      <p:sp>
        <p:nvSpPr>
          <p:cNvPr id="13" name="TextBox 12"/>
          <p:cNvSpPr txBox="1"/>
          <p:nvPr/>
        </p:nvSpPr>
        <p:spPr>
          <a:xfrm>
            <a:off x="2639627" y="5557614"/>
            <a:ext cx="3796799" cy="553998"/>
          </a:xfrm>
          <a:prstGeom prst="rect">
            <a:avLst/>
          </a:prstGeom>
          <a:noFill/>
        </p:spPr>
        <p:txBody>
          <a:bodyPr wrap="square" rtlCol="0">
            <a:spAutoFit/>
          </a:bodyPr>
          <a:lstStyle/>
          <a:p>
            <a:pPr marL="171450" indent="-171450">
              <a:buFont typeface="Wingdings" pitchFamily="2" charset="2"/>
              <a:buChar char="§"/>
            </a:pPr>
            <a:r>
              <a:rPr lang="en-US" sz="1500" b="1" dirty="0"/>
              <a:t>The “You” who is reading this but doesn’t         know it (i.e. </a:t>
            </a:r>
            <a:r>
              <a:rPr lang="en-US" sz="1500" b="1" dirty="0">
                <a:solidFill>
                  <a:srgbClr val="FF0000"/>
                </a:solidFill>
              </a:rPr>
              <a:t>‘Normal’ </a:t>
            </a:r>
            <a:r>
              <a:rPr lang="en-US" sz="1500" b="1" dirty="0"/>
              <a:t>You)</a:t>
            </a:r>
            <a:endParaRPr lang="en-CA" sz="1500" b="1" dirty="0"/>
          </a:p>
        </p:txBody>
      </p:sp>
    </p:spTree>
    <p:extLst>
      <p:ext uri="{BB962C8B-B14F-4D97-AF65-F5344CB8AC3E}">
        <p14:creationId xmlns:p14="http://schemas.microsoft.com/office/powerpoint/2010/main" val="335721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0-#ppt_w/2"/>
                                          </p:val>
                                        </p:tav>
                                        <p:tav tm="100000">
                                          <p:val>
                                            <p:strVal val="#ppt_x"/>
                                          </p:val>
                                        </p:tav>
                                      </p:tavLst>
                                    </p:anim>
                                    <p:anim calcmode="lin" valueType="num">
                                      <p:cBhvr additive="base">
                                        <p:cTn id="3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0-#ppt_w/2"/>
                                          </p:val>
                                        </p:tav>
                                        <p:tav tm="100000">
                                          <p:val>
                                            <p:strVal val="#ppt_x"/>
                                          </p:val>
                                        </p:tav>
                                      </p:tavLst>
                                    </p:anim>
                                    <p:anim calcmode="lin" valueType="num">
                                      <p:cBhvr additive="base">
                                        <p:cTn id="42" dur="500" fill="hold"/>
                                        <p:tgtEl>
                                          <p:spTgt spid="12"/>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0-#ppt_w/2"/>
                                          </p:val>
                                        </p:tav>
                                        <p:tav tm="100000">
                                          <p:val>
                                            <p:strVal val="#ppt_x"/>
                                          </p:val>
                                        </p:tav>
                                      </p:tavLst>
                                    </p:anim>
                                    <p:anim calcmode="lin" valueType="num">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493BBC-689C-1528-0F2C-ADEF231CAAE2}"/>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Supervising Difficult People pptx - phone 65 mins, own 15 mins</a:t>
            </a:r>
            <a:endParaRPr lang="en-CA" dirty="0"/>
          </a:p>
        </p:txBody>
      </p:sp>
      <p:pic>
        <p:nvPicPr>
          <p:cNvPr id="5" name="Picture 4">
            <a:extLst>
              <a:ext uri="{FF2B5EF4-FFF2-40B4-BE49-F238E27FC236}">
                <a16:creationId xmlns:a16="http://schemas.microsoft.com/office/drawing/2014/main" id="{E681992F-BA3A-0851-487C-7AD5B97993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055C70A5-4362-BF46-9EA2-A40AE7C334D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16</a:t>
            </a:fld>
            <a:endParaRPr lang="en-CA" sz="1400" dirty="0"/>
          </a:p>
        </p:txBody>
      </p:sp>
      <p:sp>
        <p:nvSpPr>
          <p:cNvPr id="2" name="TextBox 1">
            <a:extLst>
              <a:ext uri="{FF2B5EF4-FFF2-40B4-BE49-F238E27FC236}">
                <a16:creationId xmlns:a16="http://schemas.microsoft.com/office/drawing/2014/main" id="{DA86B09C-79AA-8309-3E51-CAB1A491CB81}"/>
              </a:ext>
            </a:extLst>
          </p:cNvPr>
          <p:cNvSpPr txBox="1"/>
          <p:nvPr/>
        </p:nvSpPr>
        <p:spPr>
          <a:xfrm>
            <a:off x="1811881" y="1086652"/>
            <a:ext cx="9117106" cy="646331"/>
          </a:xfrm>
          <a:prstGeom prst="rect">
            <a:avLst/>
          </a:prstGeom>
          <a:noFill/>
        </p:spPr>
        <p:txBody>
          <a:bodyPr wrap="square" rtlCol="0">
            <a:spAutoFit/>
          </a:bodyPr>
          <a:lstStyle/>
          <a:p>
            <a:r>
              <a:rPr lang="en-US" sz="3600" b="1" dirty="0">
                <a:solidFill>
                  <a:srgbClr val="9A4E15"/>
                </a:solidFill>
              </a:rPr>
              <a:t>Understanding People When They Are Difficult</a:t>
            </a:r>
            <a:endParaRPr lang="en-CA" sz="3600" b="1" dirty="0">
              <a:solidFill>
                <a:srgbClr val="9A4E15"/>
              </a:solidFill>
            </a:endParaRPr>
          </a:p>
        </p:txBody>
      </p:sp>
      <p:sp>
        <p:nvSpPr>
          <p:cNvPr id="3" name="TextBox 2">
            <a:extLst>
              <a:ext uri="{FF2B5EF4-FFF2-40B4-BE49-F238E27FC236}">
                <a16:creationId xmlns:a16="http://schemas.microsoft.com/office/drawing/2014/main" id="{F9CD3571-CCBB-4FA7-5FB2-6B635A51E60A}"/>
              </a:ext>
            </a:extLst>
          </p:cNvPr>
          <p:cNvSpPr txBox="1"/>
          <p:nvPr/>
        </p:nvSpPr>
        <p:spPr>
          <a:xfrm>
            <a:off x="1836214" y="1937517"/>
            <a:ext cx="6884894" cy="523220"/>
          </a:xfrm>
          <a:prstGeom prst="rect">
            <a:avLst/>
          </a:prstGeom>
          <a:noFill/>
        </p:spPr>
        <p:txBody>
          <a:bodyPr wrap="square" rtlCol="0">
            <a:spAutoFit/>
          </a:bodyPr>
          <a:lstStyle/>
          <a:p>
            <a:r>
              <a:rPr lang="en-US" sz="2800" dirty="0"/>
              <a:t>The Difficult Person Prison</a:t>
            </a:r>
            <a:endParaRPr lang="en-CA" sz="2800" dirty="0">
              <a:solidFill>
                <a:srgbClr val="FF0000"/>
              </a:solidFill>
            </a:endParaRPr>
          </a:p>
        </p:txBody>
      </p:sp>
      <p:sp>
        <p:nvSpPr>
          <p:cNvPr id="8" name="TextBox 7">
            <a:extLst>
              <a:ext uri="{FF2B5EF4-FFF2-40B4-BE49-F238E27FC236}">
                <a16:creationId xmlns:a16="http://schemas.microsoft.com/office/drawing/2014/main" id="{B10A304C-2733-8EDA-C1B1-9D91C8AE9FE6}"/>
              </a:ext>
            </a:extLst>
          </p:cNvPr>
          <p:cNvSpPr txBox="1"/>
          <p:nvPr/>
        </p:nvSpPr>
        <p:spPr>
          <a:xfrm>
            <a:off x="1042214" y="3444643"/>
            <a:ext cx="2831220" cy="1323439"/>
          </a:xfrm>
          <a:prstGeom prst="rect">
            <a:avLst/>
          </a:prstGeom>
          <a:solidFill>
            <a:schemeClr val="tx1"/>
          </a:solidFill>
        </p:spPr>
        <p:txBody>
          <a:bodyPr wrap="square" rtlCol="0">
            <a:spAutoFit/>
          </a:bodyPr>
          <a:lstStyle/>
          <a:p>
            <a:pPr algn="ctr"/>
            <a:r>
              <a:rPr lang="en-US" sz="3200" b="1" dirty="0">
                <a:solidFill>
                  <a:srgbClr val="C3AD05"/>
                </a:solidFill>
                <a:latin typeface="Arial" panose="020B0604020202020204" pitchFamily="34" charset="0"/>
                <a:cs typeface="Arial" panose="020B0604020202020204" pitchFamily="34" charset="0"/>
              </a:rPr>
              <a:t>M</a:t>
            </a:r>
            <a:r>
              <a:rPr lang="en-US" sz="2400" b="1" dirty="0">
                <a:solidFill>
                  <a:srgbClr val="C3AD05"/>
                </a:solidFill>
                <a:latin typeface="Arial Narrow" panose="020B0606020202030204" pitchFamily="34" charset="0"/>
              </a:rPr>
              <a:t>ust</a:t>
            </a:r>
          </a:p>
          <a:p>
            <a:pPr algn="ctr"/>
            <a:r>
              <a:rPr lang="en-US" sz="2400" b="1" dirty="0">
                <a:solidFill>
                  <a:srgbClr val="C3AD05"/>
                </a:solidFill>
                <a:latin typeface="Arial Narrow" panose="020B0606020202030204" pitchFamily="34" charset="0"/>
              </a:rPr>
              <a:t>Demands from the </a:t>
            </a:r>
            <a:br>
              <a:rPr lang="en-US" sz="2400" b="1" dirty="0">
                <a:solidFill>
                  <a:srgbClr val="C3AD05"/>
                </a:solidFill>
                <a:latin typeface="Arial Narrow" panose="020B0606020202030204" pitchFamily="34" charset="0"/>
              </a:rPr>
            </a:br>
            <a:r>
              <a:rPr lang="en-US" sz="2400" b="1" dirty="0">
                <a:solidFill>
                  <a:srgbClr val="C3AD05"/>
                </a:solidFill>
                <a:latin typeface="Arial Narrow" panose="020B0606020202030204" pitchFamily="34" charset="0"/>
              </a:rPr>
              <a:t>Limbic Lottery</a:t>
            </a:r>
            <a:endParaRPr lang="en-CA" sz="2400" b="1" dirty="0">
              <a:solidFill>
                <a:srgbClr val="C3AD05"/>
              </a:solidFill>
              <a:latin typeface="Arial Narrow" panose="020B0606020202030204" pitchFamily="34" charset="0"/>
            </a:endParaRPr>
          </a:p>
        </p:txBody>
      </p:sp>
      <p:sp>
        <p:nvSpPr>
          <p:cNvPr id="9" name="TextBox 8">
            <a:extLst>
              <a:ext uri="{FF2B5EF4-FFF2-40B4-BE49-F238E27FC236}">
                <a16:creationId xmlns:a16="http://schemas.microsoft.com/office/drawing/2014/main" id="{0F58EEBF-B212-12C9-A6C4-EBF9C5F513A2}"/>
              </a:ext>
            </a:extLst>
          </p:cNvPr>
          <p:cNvSpPr txBox="1"/>
          <p:nvPr/>
        </p:nvSpPr>
        <p:spPr>
          <a:xfrm>
            <a:off x="3857363" y="3444643"/>
            <a:ext cx="2589058" cy="1323439"/>
          </a:xfrm>
          <a:prstGeom prst="rect">
            <a:avLst/>
          </a:prstGeom>
          <a:solidFill>
            <a:schemeClr val="tx1"/>
          </a:solidFill>
        </p:spPr>
        <p:txBody>
          <a:bodyPr wrap="square" rtlCol="0">
            <a:spAutoFit/>
          </a:bodyPr>
          <a:lstStyle/>
          <a:p>
            <a:pPr algn="ctr"/>
            <a:r>
              <a:rPr lang="en-US" sz="3200" b="1" dirty="0">
                <a:solidFill>
                  <a:srgbClr val="C3AD05"/>
                </a:solidFill>
                <a:latin typeface="Arial" panose="020B0604020202020204" pitchFamily="34" charset="0"/>
                <a:cs typeface="Arial" panose="020B0604020202020204" pitchFamily="34" charset="0"/>
              </a:rPr>
              <a:t>E</a:t>
            </a:r>
            <a:r>
              <a:rPr lang="en-US" sz="2400" b="1" dirty="0">
                <a:solidFill>
                  <a:srgbClr val="C3AD05"/>
                </a:solidFill>
                <a:latin typeface="Arial Narrow" panose="020B0606020202030204" pitchFamily="34" charset="0"/>
              </a:rPr>
              <a:t>nslavement</a:t>
            </a:r>
          </a:p>
          <a:p>
            <a:pPr algn="ctr"/>
            <a:r>
              <a:rPr lang="en-US" sz="2400" b="1" dirty="0">
                <a:solidFill>
                  <a:srgbClr val="C3AD05"/>
                </a:solidFill>
                <a:latin typeface="Arial Narrow" panose="020B0606020202030204" pitchFamily="34" charset="0"/>
              </a:rPr>
              <a:t>To Childhood Neuro</a:t>
            </a:r>
          </a:p>
          <a:p>
            <a:pPr algn="ctr"/>
            <a:r>
              <a:rPr lang="en-US" sz="2400" b="1" dirty="0">
                <a:solidFill>
                  <a:srgbClr val="C3AD05"/>
                </a:solidFill>
                <a:latin typeface="Arial Narrow" panose="020B0606020202030204" pitchFamily="34" charset="0"/>
              </a:rPr>
              <a:t>Nonsense (Filters)</a:t>
            </a:r>
            <a:endParaRPr lang="en-CA" sz="2400" b="1" dirty="0">
              <a:solidFill>
                <a:srgbClr val="C3AD05"/>
              </a:solidFill>
              <a:latin typeface="Arial Narrow" panose="020B0606020202030204" pitchFamily="34" charset="0"/>
            </a:endParaRPr>
          </a:p>
        </p:txBody>
      </p:sp>
      <p:sp>
        <p:nvSpPr>
          <p:cNvPr id="10" name="TextBox 9">
            <a:extLst>
              <a:ext uri="{FF2B5EF4-FFF2-40B4-BE49-F238E27FC236}">
                <a16:creationId xmlns:a16="http://schemas.microsoft.com/office/drawing/2014/main" id="{2DFD3A0F-58D4-761A-2958-C87B4D278CA5}"/>
              </a:ext>
            </a:extLst>
          </p:cNvPr>
          <p:cNvSpPr txBox="1"/>
          <p:nvPr/>
        </p:nvSpPr>
        <p:spPr>
          <a:xfrm>
            <a:off x="6370434" y="3444643"/>
            <a:ext cx="1859165" cy="1323439"/>
          </a:xfrm>
          <a:prstGeom prst="rect">
            <a:avLst/>
          </a:prstGeom>
          <a:solidFill>
            <a:schemeClr val="tx1"/>
          </a:solidFill>
        </p:spPr>
        <p:txBody>
          <a:bodyPr wrap="square" rtlCol="0">
            <a:spAutoFit/>
          </a:bodyPr>
          <a:lstStyle/>
          <a:p>
            <a:pPr algn="ctr"/>
            <a:r>
              <a:rPr lang="en-US" sz="3200" b="1" dirty="0">
                <a:solidFill>
                  <a:srgbClr val="C3AD05"/>
                </a:solidFill>
                <a:latin typeface="Arial" panose="020B0604020202020204" pitchFamily="34" charset="0"/>
                <a:cs typeface="Arial" panose="020B0604020202020204" pitchFamily="34" charset="0"/>
              </a:rPr>
              <a:t>S</a:t>
            </a:r>
            <a:r>
              <a:rPr lang="en-US" sz="2400" b="1" dirty="0">
                <a:solidFill>
                  <a:srgbClr val="C3AD05"/>
                </a:solidFill>
                <a:latin typeface="Arial Narrow" panose="020B0606020202030204" pitchFamily="34" charset="0"/>
              </a:rPr>
              <a:t>ociety’s</a:t>
            </a:r>
          </a:p>
          <a:p>
            <a:pPr algn="ctr"/>
            <a:r>
              <a:rPr lang="en-US" sz="2400" b="1" dirty="0">
                <a:solidFill>
                  <a:srgbClr val="C3AD05"/>
                </a:solidFill>
                <a:latin typeface="Arial Narrow" panose="020B0606020202030204" pitchFamily="34" charset="0"/>
              </a:rPr>
              <a:t>Senility</a:t>
            </a:r>
          </a:p>
          <a:p>
            <a:pPr algn="ctr"/>
            <a:endParaRPr lang="en-CA" sz="2400" b="1" dirty="0">
              <a:solidFill>
                <a:srgbClr val="C3AD05"/>
              </a:solidFill>
              <a:latin typeface="Arial Narrow" panose="020B0606020202030204" pitchFamily="34" charset="0"/>
            </a:endParaRPr>
          </a:p>
        </p:txBody>
      </p:sp>
      <p:sp>
        <p:nvSpPr>
          <p:cNvPr id="11" name="TextBox 10">
            <a:extLst>
              <a:ext uri="{FF2B5EF4-FFF2-40B4-BE49-F238E27FC236}">
                <a16:creationId xmlns:a16="http://schemas.microsoft.com/office/drawing/2014/main" id="{E6107C83-1EC4-96EE-BA12-55A7CEBB3CD9}"/>
              </a:ext>
            </a:extLst>
          </p:cNvPr>
          <p:cNvSpPr txBox="1"/>
          <p:nvPr/>
        </p:nvSpPr>
        <p:spPr>
          <a:xfrm>
            <a:off x="8229599" y="3444643"/>
            <a:ext cx="1863843" cy="1323439"/>
          </a:xfrm>
          <a:prstGeom prst="rect">
            <a:avLst/>
          </a:prstGeom>
          <a:solidFill>
            <a:schemeClr val="tx1"/>
          </a:solidFill>
        </p:spPr>
        <p:txBody>
          <a:bodyPr wrap="square" rtlCol="0">
            <a:spAutoFit/>
          </a:bodyPr>
          <a:lstStyle/>
          <a:p>
            <a:pPr algn="ctr"/>
            <a:r>
              <a:rPr lang="en-US" sz="3200" b="1" dirty="0">
                <a:solidFill>
                  <a:srgbClr val="C3AD05"/>
                </a:solidFill>
                <a:latin typeface="Arial" panose="020B0604020202020204" pitchFamily="34" charset="0"/>
                <a:cs typeface="Arial" panose="020B0604020202020204" pitchFamily="34" charset="0"/>
              </a:rPr>
              <a:t>S</a:t>
            </a:r>
            <a:r>
              <a:rPr lang="en-US" sz="2400" b="1" dirty="0">
                <a:solidFill>
                  <a:srgbClr val="C3AD05"/>
                </a:solidFill>
                <a:latin typeface="Arial Narrow" panose="020B0606020202030204" pitchFamily="34" charset="0"/>
              </a:rPr>
              <a:t>hallow</a:t>
            </a:r>
          </a:p>
          <a:p>
            <a:pPr algn="ctr"/>
            <a:r>
              <a:rPr lang="en-US" sz="2400" b="1" dirty="0">
                <a:solidFill>
                  <a:srgbClr val="C3AD05"/>
                </a:solidFill>
                <a:latin typeface="Arial Narrow" panose="020B0606020202030204" pitchFamily="34" charset="0"/>
              </a:rPr>
              <a:t>Personal Growth</a:t>
            </a:r>
            <a:endParaRPr lang="en-CA" sz="2400" b="1" dirty="0">
              <a:solidFill>
                <a:srgbClr val="C3AD05"/>
              </a:solidFill>
              <a:latin typeface="Arial Narrow" panose="020B0606020202030204" pitchFamily="34" charset="0"/>
            </a:endParaRPr>
          </a:p>
        </p:txBody>
      </p:sp>
      <p:sp>
        <p:nvSpPr>
          <p:cNvPr id="12" name="TextBox 11">
            <a:extLst>
              <a:ext uri="{FF2B5EF4-FFF2-40B4-BE49-F238E27FC236}">
                <a16:creationId xmlns:a16="http://schemas.microsoft.com/office/drawing/2014/main" id="{22733B0D-79BB-2C51-7274-30F84C8BB2B8}"/>
              </a:ext>
            </a:extLst>
          </p:cNvPr>
          <p:cNvSpPr txBox="1"/>
          <p:nvPr/>
        </p:nvSpPr>
        <p:spPr>
          <a:xfrm>
            <a:off x="3909903" y="2782980"/>
            <a:ext cx="3055477" cy="523220"/>
          </a:xfrm>
          <a:prstGeom prst="rect">
            <a:avLst/>
          </a:prstGeom>
          <a:solidFill>
            <a:schemeClr val="tx1"/>
          </a:solidFill>
        </p:spPr>
        <p:txBody>
          <a:bodyPr wrap="square" rtlCol="0">
            <a:spAutoFit/>
          </a:bodyPr>
          <a:lstStyle/>
          <a:p>
            <a:pPr algn="ctr"/>
            <a:r>
              <a:rPr lang="en-US" sz="2800" b="1" dirty="0">
                <a:solidFill>
                  <a:srgbClr val="C6AD0F"/>
                </a:solidFill>
                <a:latin typeface="Lucida Handwriting" panose="03010101010101010101" pitchFamily="66" charset="0"/>
              </a:rPr>
              <a:t>Mindless Mess</a:t>
            </a:r>
            <a:endParaRPr lang="en-CA" sz="2800" dirty="0"/>
          </a:p>
        </p:txBody>
      </p:sp>
      <p:sp>
        <p:nvSpPr>
          <p:cNvPr id="7" name="TextBox 6">
            <a:extLst>
              <a:ext uri="{FF2B5EF4-FFF2-40B4-BE49-F238E27FC236}">
                <a16:creationId xmlns:a16="http://schemas.microsoft.com/office/drawing/2014/main" id="{C68D2476-B04B-FBA9-DF6F-4E3F41E1F053}"/>
              </a:ext>
            </a:extLst>
          </p:cNvPr>
          <p:cNvSpPr txBox="1"/>
          <p:nvPr/>
        </p:nvSpPr>
        <p:spPr>
          <a:xfrm>
            <a:off x="530586" y="235787"/>
            <a:ext cx="2641239" cy="646331"/>
          </a:xfrm>
          <a:prstGeom prst="rect">
            <a:avLst/>
          </a:prstGeom>
          <a:noFill/>
        </p:spPr>
        <p:txBody>
          <a:bodyPr wrap="square" rtlCol="0">
            <a:spAutoFit/>
          </a:bodyPr>
          <a:lstStyle/>
          <a:p>
            <a:r>
              <a:rPr lang="en-US" sz="3600" b="1" dirty="0">
                <a:solidFill>
                  <a:srgbClr val="C00000"/>
                </a:solidFill>
              </a:rPr>
              <a:t>Cause #3</a:t>
            </a:r>
            <a:endParaRPr lang="en-CA" sz="3600" b="1" dirty="0">
              <a:solidFill>
                <a:srgbClr val="C00000"/>
              </a:solidFill>
            </a:endParaRPr>
          </a:p>
        </p:txBody>
      </p:sp>
      <p:sp>
        <p:nvSpPr>
          <p:cNvPr id="13" name="Text Box 115">
            <a:extLst>
              <a:ext uri="{FF2B5EF4-FFF2-40B4-BE49-F238E27FC236}">
                <a16:creationId xmlns:a16="http://schemas.microsoft.com/office/drawing/2014/main" id="{31B0DF2C-4616-7BF7-00F2-2A01BFBC19B2}"/>
              </a:ext>
            </a:extLst>
          </p:cNvPr>
          <p:cNvSpPr txBox="1">
            <a:spLocks/>
          </p:cNvSpPr>
          <p:nvPr/>
        </p:nvSpPr>
        <p:spPr bwMode="auto">
          <a:xfrm>
            <a:off x="1158755" y="5294350"/>
            <a:ext cx="8702421" cy="1037382"/>
          </a:xfrm>
          <a:prstGeom prst="rect">
            <a:avLst/>
          </a:prstGeom>
          <a:solidFill>
            <a:srgbClr val="9A4E15"/>
          </a:solidFill>
          <a:ln w="9525">
            <a:noFill/>
            <a:miter lim="800000"/>
            <a:headEnd/>
            <a:tailEnd/>
          </a:ln>
          <a:effectLst>
            <a:outerShdw blurRad="50800" dist="63500" dir="2700000" algn="tl" rotWithShape="0">
              <a:prstClr val="black">
                <a:alpha val="40000"/>
              </a:prstClr>
            </a:outerShdw>
          </a:effectLst>
        </p:spPr>
        <p:txBody>
          <a:bodyPr rot="0" vert="horz" wrap="square" lIns="91440" tIns="45720" rIns="91440" bIns="45720" anchor="t" anchorCtr="0" upright="1">
            <a:noAutofit/>
          </a:bodyPr>
          <a:lstStyle/>
          <a:p>
            <a:pPr algn="ctr">
              <a:lnSpc>
                <a:spcPct val="115000"/>
              </a:lnSpc>
              <a:spcAft>
                <a:spcPts val="1000"/>
              </a:spcAft>
            </a:pPr>
            <a:r>
              <a:rPr lang="en-CA" sz="2800" b="1" i="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We don’t see things as they are; we see them as we are.</a:t>
            </a:r>
            <a:r>
              <a:rPr lang="en-CA" sz="2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p>
          <a:p>
            <a:pPr algn="r">
              <a:lnSpc>
                <a:spcPct val="115000"/>
              </a:lnSpc>
              <a:spcAft>
                <a:spcPts val="1000"/>
              </a:spcAft>
            </a:pPr>
            <a:r>
              <a:rPr lang="en-CA"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Anais Nin</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50000"/>
              </a:lnSpc>
              <a:spcAft>
                <a:spcPts val="1000"/>
              </a:spcAft>
            </a:pPr>
            <a:r>
              <a:rPr lang="en-CA" sz="2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50000"/>
              </a:lnSpc>
              <a:spcAft>
                <a:spcPts val="1000"/>
              </a:spcAft>
            </a:pPr>
            <a:r>
              <a:rPr lang="en-CA" sz="2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D</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931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animBg="1"/>
      <p:bldP spid="9" grpId="0" animBg="1"/>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1A87FF-9514-19A4-F3DA-A4A4C71E7CD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B92973E6-5A2D-8FD5-9E78-0924918C1A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092E195C-F234-4F66-D871-5ABF5E22A07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17</a:t>
            </a:fld>
            <a:endParaRPr lang="en-CA" sz="1400" dirty="0"/>
          </a:p>
        </p:txBody>
      </p:sp>
      <p:sp>
        <p:nvSpPr>
          <p:cNvPr id="3" name="TextBox 2">
            <a:extLst>
              <a:ext uri="{FF2B5EF4-FFF2-40B4-BE49-F238E27FC236}">
                <a16:creationId xmlns:a16="http://schemas.microsoft.com/office/drawing/2014/main" id="{1422A0CE-15AC-0599-9564-DCBC958AD21C}"/>
              </a:ext>
            </a:extLst>
          </p:cNvPr>
          <p:cNvSpPr txBox="1"/>
          <p:nvPr/>
        </p:nvSpPr>
        <p:spPr>
          <a:xfrm>
            <a:off x="134291" y="388839"/>
            <a:ext cx="11923417" cy="646331"/>
          </a:xfrm>
          <a:prstGeom prst="rect">
            <a:avLst/>
          </a:prstGeom>
          <a:noFill/>
        </p:spPr>
        <p:txBody>
          <a:bodyPr wrap="square" rtlCol="0">
            <a:spAutoFit/>
          </a:bodyPr>
          <a:lstStyle/>
          <a:p>
            <a:r>
              <a:rPr lang="en-US" sz="3600" b="1" dirty="0">
                <a:solidFill>
                  <a:srgbClr val="9A4E15"/>
                </a:solidFill>
              </a:rPr>
              <a:t>Two Ways To Say – We Need To Grow Up As Well As Grow Old</a:t>
            </a:r>
            <a:endParaRPr lang="en-CA" sz="3600" b="1" dirty="0">
              <a:solidFill>
                <a:srgbClr val="9A4E15"/>
              </a:solidFill>
            </a:endParaRPr>
          </a:p>
        </p:txBody>
      </p:sp>
      <p:sp>
        <p:nvSpPr>
          <p:cNvPr id="4" name="Text Box 604">
            <a:extLst>
              <a:ext uri="{FF2B5EF4-FFF2-40B4-BE49-F238E27FC236}">
                <a16:creationId xmlns:a16="http://schemas.microsoft.com/office/drawing/2014/main" id="{0ECF2191-0E4E-F4BC-8ABA-DE8D62F5F2B2}"/>
              </a:ext>
            </a:extLst>
          </p:cNvPr>
          <p:cNvSpPr txBox="1">
            <a:spLocks/>
          </p:cNvSpPr>
          <p:nvPr/>
        </p:nvSpPr>
        <p:spPr bwMode="auto">
          <a:xfrm>
            <a:off x="897247" y="4041522"/>
            <a:ext cx="9232871" cy="2305398"/>
          </a:xfrm>
          <a:prstGeom prst="rect">
            <a:avLst/>
          </a:prstGeom>
          <a:solidFill>
            <a:srgbClr val="9A4E15"/>
          </a:solidFill>
          <a:ln>
            <a:noFill/>
          </a:ln>
          <a:effectLst>
            <a:outerShdw blurRad="50800" dist="63500" dir="2700000" algn="tl" rotWithShape="0">
              <a:prstClr val="black">
                <a:alpha val="40000"/>
              </a:prstClr>
            </a:outerShdw>
          </a:effectLst>
          <a:extLst>
            <a:ext uri="{91240B29-F687-4F45-9708-019B960494DF}">
              <a14:hiddenLine xmlns:a14="http://schemas.microsoft.com/office/drawing/2010/main" w="38100">
                <a:solidFill>
                  <a:srgbClr val="000000"/>
                </a:solidFill>
                <a:miter lim="800000"/>
                <a:headEnd/>
                <a:tailEnd/>
              </a14:hiddenLine>
            </a:ext>
          </a:extLst>
        </p:spPr>
        <p:txBody>
          <a:bodyPr rot="0" vert="horz" wrap="square" lIns="182880" tIns="91440" rIns="182880" bIns="91440" anchor="ctr" anchorCtr="0" upright="1">
            <a:noAutofit/>
          </a:bodyPr>
          <a:lstStyle/>
          <a:p>
            <a:pPr algn="just">
              <a:lnSpc>
                <a:spcPct val="115000"/>
              </a:lnSpc>
              <a:spcAft>
                <a:spcPts val="600"/>
              </a:spcAft>
            </a:pPr>
            <a:r>
              <a:rPr lang="en-CA" b="1"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 human being experiences himself, his thoughts and feelings as something separated from the rest—a kind of optical delusion of his consciousness.  This delusion is a kind of prison for us. Our task must be to free ourselves from this prison by widening our circle of compassion to embrace all living creatures and the whole of nature in its beauty.  The striving for such achievement is in itself, a part of the liberation and a foundation for inner security</a:t>
            </a:r>
            <a:r>
              <a:rPr lang="en-CA"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CA"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600"/>
              </a:spcAft>
            </a:pPr>
            <a:r>
              <a:rPr lang="en-CA" b="1" i="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CA"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Albert Einstein</a:t>
            </a:r>
            <a:endParaRPr lang="en-CA"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604">
            <a:extLst>
              <a:ext uri="{FF2B5EF4-FFF2-40B4-BE49-F238E27FC236}">
                <a16:creationId xmlns:a16="http://schemas.microsoft.com/office/drawing/2014/main" id="{6D65E780-5E19-C8F5-E30C-E76D79325C8C}"/>
              </a:ext>
            </a:extLst>
          </p:cNvPr>
          <p:cNvSpPr txBox="1">
            <a:spLocks/>
          </p:cNvSpPr>
          <p:nvPr/>
        </p:nvSpPr>
        <p:spPr bwMode="auto">
          <a:xfrm>
            <a:off x="870284" y="1426395"/>
            <a:ext cx="9628094" cy="2223902"/>
          </a:xfrm>
          <a:prstGeom prst="rect">
            <a:avLst/>
          </a:prstGeom>
          <a:solidFill>
            <a:srgbClr val="9A4E15"/>
          </a:solidFill>
          <a:ln>
            <a:noFill/>
          </a:ln>
          <a:effectLst>
            <a:outerShdw blurRad="50800" dist="63500" dir="2700000" algn="tl" rotWithShape="0">
              <a:prstClr val="black">
                <a:alpha val="40000"/>
              </a:prstClr>
            </a:outerShdw>
          </a:effectLst>
          <a:extLst>
            <a:ext uri="{91240B29-F687-4F45-9708-019B960494DF}">
              <a14:hiddenLine xmlns:a14="http://schemas.microsoft.com/office/drawing/2010/main" w="38100">
                <a:solidFill>
                  <a:srgbClr val="000000"/>
                </a:solidFill>
                <a:miter lim="800000"/>
                <a:headEnd/>
                <a:tailEnd/>
              </a14:hiddenLine>
            </a:ext>
          </a:extLst>
        </p:spPr>
        <p:txBody>
          <a:bodyPr rot="0" vert="horz" wrap="square" lIns="182880" tIns="91440" rIns="182880" bIns="91440" anchor="ctr" anchorCtr="0" upright="1">
            <a:noAutofit/>
          </a:bodyPr>
          <a:lstStyle/>
          <a:p>
            <a:pPr algn="just">
              <a:lnSpc>
                <a:spcPct val="115000"/>
              </a:lnSpc>
              <a:spcAft>
                <a:spcPts val="1000"/>
              </a:spcAft>
            </a:pPr>
            <a:r>
              <a:rPr lang="en-CA" sz="1800"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This is the true joy in life, the being used for a purpose recognized by yourself  as a mighty one; the being thoroughly worn out before you are thrown on the scrap heap; the being a force of consciousness instead of a (semi-conscious feverish selfish little clod) of ailments and grievances complaining that the world will not devote itself to making you happy.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sz="18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r>
              <a:rPr lang="en-CA" sz="1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George Bernard Shaw</a:t>
            </a:r>
            <a:endParaRPr lang="en-CA"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05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F34741-17C3-4CF4-56DE-8EDAC73C6AF3}"/>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955FB1D0-9251-F5EB-2725-8C4C538E45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187E0FCC-7B35-1439-A92D-AAB6A8E99F05}"/>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18</a:t>
            </a:fld>
            <a:endParaRPr lang="en-CA" sz="1400" dirty="0"/>
          </a:p>
        </p:txBody>
      </p:sp>
      <p:sp>
        <p:nvSpPr>
          <p:cNvPr id="2" name="TextBox 1">
            <a:extLst>
              <a:ext uri="{FF2B5EF4-FFF2-40B4-BE49-F238E27FC236}">
                <a16:creationId xmlns:a16="http://schemas.microsoft.com/office/drawing/2014/main" id="{D3F4D3A6-2091-CEF8-466F-4C0F8CC8428F}"/>
              </a:ext>
            </a:extLst>
          </p:cNvPr>
          <p:cNvSpPr txBox="1"/>
          <p:nvPr/>
        </p:nvSpPr>
        <p:spPr>
          <a:xfrm>
            <a:off x="762001" y="964649"/>
            <a:ext cx="10667998" cy="1754326"/>
          </a:xfrm>
          <a:prstGeom prst="rect">
            <a:avLst/>
          </a:prstGeom>
          <a:noFill/>
        </p:spPr>
        <p:txBody>
          <a:bodyPr wrap="square" rtlCol="0">
            <a:spAutoFit/>
          </a:bodyPr>
          <a:lstStyle/>
          <a:p>
            <a:r>
              <a:rPr lang="en-US" sz="3600" b="1" dirty="0">
                <a:solidFill>
                  <a:srgbClr val="9A4E15"/>
                </a:solidFill>
              </a:rPr>
              <a:t>Examples of Primitive Predispositions – </a:t>
            </a:r>
            <a:br>
              <a:rPr lang="en-US" sz="3600" b="1" dirty="0">
                <a:solidFill>
                  <a:srgbClr val="9A4E15"/>
                </a:solidFill>
              </a:rPr>
            </a:br>
            <a:r>
              <a:rPr lang="en-US" sz="3600" b="1" dirty="0">
                <a:solidFill>
                  <a:srgbClr val="9A4E15"/>
                </a:solidFill>
              </a:rPr>
              <a:t>Our Inherited Malfunctioning Hard Drive, Nature/ ‘Blindness’ of People When They are Difficult</a:t>
            </a:r>
            <a:endParaRPr lang="en-US" dirty="0"/>
          </a:p>
        </p:txBody>
      </p:sp>
      <p:sp>
        <p:nvSpPr>
          <p:cNvPr id="3" name="TextBox 2">
            <a:extLst>
              <a:ext uri="{FF2B5EF4-FFF2-40B4-BE49-F238E27FC236}">
                <a16:creationId xmlns:a16="http://schemas.microsoft.com/office/drawing/2014/main" id="{64B0504B-B9F2-21BB-E02E-072649927149}"/>
              </a:ext>
            </a:extLst>
          </p:cNvPr>
          <p:cNvSpPr txBox="1"/>
          <p:nvPr/>
        </p:nvSpPr>
        <p:spPr>
          <a:xfrm>
            <a:off x="5065767" y="3290085"/>
            <a:ext cx="5432611" cy="2031325"/>
          </a:xfrm>
          <a:prstGeom prst="rect">
            <a:avLst/>
          </a:prstGeom>
          <a:noFill/>
        </p:spPr>
        <p:txBody>
          <a:bodyPr wrap="square" rtlCol="0">
            <a:spAutoFit/>
          </a:bodyPr>
          <a:lstStyle/>
          <a:p>
            <a:pPr marL="285750" indent="-285750">
              <a:buFont typeface="Arial" panose="020B0604020202020204" pitchFamily="34" charset="0"/>
              <a:buChar char="•"/>
            </a:pPr>
            <a:r>
              <a:rPr lang="en-US" sz="2800" dirty="0"/>
              <a:t>Anger increases the brain’s  electromagnetic energy/hertz to meet some folks’ need for Focusing and Concentrating;</a:t>
            </a:r>
          </a:p>
          <a:p>
            <a:pPr marL="285750" indent="-285750">
              <a:buFont typeface="Arial" panose="020B0604020202020204" pitchFamily="34" charset="0"/>
              <a:buChar char="•"/>
            </a:pPr>
            <a:endParaRPr lang="en-US" sz="1400" dirty="0"/>
          </a:p>
        </p:txBody>
      </p:sp>
      <p:sp>
        <p:nvSpPr>
          <p:cNvPr id="7" name="TextBox 6">
            <a:extLst>
              <a:ext uri="{FF2B5EF4-FFF2-40B4-BE49-F238E27FC236}">
                <a16:creationId xmlns:a16="http://schemas.microsoft.com/office/drawing/2014/main" id="{0338A320-6EFC-D97B-8E50-1DA6DB25CDED}"/>
              </a:ext>
            </a:extLst>
          </p:cNvPr>
          <p:cNvSpPr txBox="1"/>
          <p:nvPr/>
        </p:nvSpPr>
        <p:spPr>
          <a:xfrm>
            <a:off x="530586" y="235787"/>
            <a:ext cx="2193564" cy="646331"/>
          </a:xfrm>
          <a:prstGeom prst="rect">
            <a:avLst/>
          </a:prstGeom>
          <a:noFill/>
        </p:spPr>
        <p:txBody>
          <a:bodyPr wrap="square" rtlCol="0">
            <a:spAutoFit/>
          </a:bodyPr>
          <a:lstStyle/>
          <a:p>
            <a:r>
              <a:rPr lang="en-US" sz="3600" b="1" dirty="0">
                <a:solidFill>
                  <a:srgbClr val="C00000"/>
                </a:solidFill>
              </a:rPr>
              <a:t>Cause #4</a:t>
            </a:r>
            <a:endParaRPr lang="en-CA" sz="3600" b="1" dirty="0">
              <a:solidFill>
                <a:srgbClr val="C00000"/>
              </a:solidFill>
            </a:endParaRPr>
          </a:p>
        </p:txBody>
      </p:sp>
      <p:pic>
        <p:nvPicPr>
          <p:cNvPr id="9" name="Picture 8">
            <a:extLst>
              <a:ext uri="{FF2B5EF4-FFF2-40B4-BE49-F238E27FC236}">
                <a16:creationId xmlns:a16="http://schemas.microsoft.com/office/drawing/2014/main" id="{B0F0DDF7-F254-F5D4-AA01-CE45C69F49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084" y="3036745"/>
            <a:ext cx="3562669" cy="2968891"/>
          </a:xfrm>
          <a:prstGeom prst="rect">
            <a:avLst/>
          </a:prstGeom>
          <a:noFill/>
        </p:spPr>
      </p:pic>
    </p:spTree>
    <p:extLst>
      <p:ext uri="{BB962C8B-B14F-4D97-AF65-F5344CB8AC3E}">
        <p14:creationId xmlns:p14="http://schemas.microsoft.com/office/powerpoint/2010/main" val="270888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9C6834-EC73-E9A2-BD44-1AB07CA753B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E3D4176B-417C-AE5C-EB3C-1B0C017EAB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54AA9C4E-A5F0-3EAA-8EA3-8871CF8BB37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19</a:t>
            </a:fld>
            <a:endParaRPr lang="en-CA" sz="1400" dirty="0"/>
          </a:p>
        </p:txBody>
      </p:sp>
      <p:sp>
        <p:nvSpPr>
          <p:cNvPr id="2" name="TextBox 1">
            <a:extLst>
              <a:ext uri="{FF2B5EF4-FFF2-40B4-BE49-F238E27FC236}">
                <a16:creationId xmlns:a16="http://schemas.microsoft.com/office/drawing/2014/main" id="{2504C6F1-03C5-4E87-2D0E-63F220BD9B8C}"/>
              </a:ext>
            </a:extLst>
          </p:cNvPr>
          <p:cNvSpPr txBox="1"/>
          <p:nvPr/>
        </p:nvSpPr>
        <p:spPr>
          <a:xfrm>
            <a:off x="1344706" y="2178423"/>
            <a:ext cx="9762565"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The brain’s inability to produce and manage calming            neurotransmitters, e.g. GABA and to balance too                   much excitatory neurotransmitters, e.g. glutamate;</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GI infections caused by food intolerances;</a:t>
            </a:r>
          </a:p>
          <a:p>
            <a:endParaRPr lang="en-CA" sz="2800" dirty="0"/>
          </a:p>
        </p:txBody>
      </p:sp>
      <p:sp>
        <p:nvSpPr>
          <p:cNvPr id="3" name="TextBox 2">
            <a:extLst>
              <a:ext uri="{FF2B5EF4-FFF2-40B4-BE49-F238E27FC236}">
                <a16:creationId xmlns:a16="http://schemas.microsoft.com/office/drawing/2014/main" id="{0FCD2C50-506C-A041-A249-43B00D4EC709}"/>
              </a:ext>
            </a:extLst>
          </p:cNvPr>
          <p:cNvSpPr txBox="1"/>
          <p:nvPr/>
        </p:nvSpPr>
        <p:spPr>
          <a:xfrm>
            <a:off x="916833" y="493059"/>
            <a:ext cx="10073896" cy="646331"/>
          </a:xfrm>
          <a:prstGeom prst="rect">
            <a:avLst/>
          </a:prstGeom>
          <a:noFill/>
        </p:spPr>
        <p:txBody>
          <a:bodyPr wrap="square" rtlCol="0">
            <a:spAutoFit/>
          </a:bodyPr>
          <a:lstStyle/>
          <a:p>
            <a:r>
              <a:rPr lang="en-US" sz="3600" b="1" dirty="0">
                <a:solidFill>
                  <a:srgbClr val="9A4E15"/>
                </a:solidFill>
              </a:rPr>
              <a:t>Examples of Primitive Predispositions  - continued</a:t>
            </a:r>
            <a:endParaRPr lang="en-US" dirty="0"/>
          </a:p>
        </p:txBody>
      </p:sp>
    </p:spTree>
    <p:extLst>
      <p:ext uri="{BB962C8B-B14F-4D97-AF65-F5344CB8AC3E}">
        <p14:creationId xmlns:p14="http://schemas.microsoft.com/office/powerpoint/2010/main" val="213412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EF4CF8C-7A69-0C7E-4CA1-A2F4569871DF}"/>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45CBFBA8-0A55-90F2-F6CA-3F2E664F89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C46F5880-C4C7-8204-480B-2FEEDD6D7177}"/>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a:t>
            </a:fld>
            <a:endParaRPr lang="en-CA" sz="1400" dirty="0"/>
          </a:p>
        </p:txBody>
      </p:sp>
      <p:sp>
        <p:nvSpPr>
          <p:cNvPr id="3" name="TextBox 2">
            <a:extLst>
              <a:ext uri="{FF2B5EF4-FFF2-40B4-BE49-F238E27FC236}">
                <a16:creationId xmlns:a16="http://schemas.microsoft.com/office/drawing/2014/main" id="{DB8FF5D7-9265-E00B-E141-1A1EB15A71C3}"/>
              </a:ext>
            </a:extLst>
          </p:cNvPr>
          <p:cNvSpPr txBox="1"/>
          <p:nvPr/>
        </p:nvSpPr>
        <p:spPr>
          <a:xfrm>
            <a:off x="685605" y="2452260"/>
            <a:ext cx="3917577" cy="3913059"/>
          </a:xfrm>
          <a:prstGeom prst="rect">
            <a:avLst/>
          </a:prstGeom>
          <a:noFill/>
        </p:spPr>
        <p:txBody>
          <a:bodyPr wrap="square" numCol="1" rtlCol="0">
            <a:spAutoFit/>
          </a:bodyPr>
          <a:lstStyle/>
          <a:p>
            <a:pPr marL="285750" indent="-285750">
              <a:lnSpc>
                <a:spcPct val="150000"/>
              </a:lnSpc>
              <a:buFont typeface="Arial" panose="020B0604020202020204" pitchFamily="34" charset="0"/>
              <a:buChar char="•"/>
            </a:pPr>
            <a:r>
              <a:rPr lang="en-US" sz="2400" dirty="0"/>
              <a:t>Negative Attitude</a:t>
            </a:r>
          </a:p>
          <a:p>
            <a:pPr marL="285750" indent="-285750">
              <a:lnSpc>
                <a:spcPct val="150000"/>
              </a:lnSpc>
              <a:buFont typeface="Arial" panose="020B0604020202020204" pitchFamily="34" charset="0"/>
              <a:buChar char="•"/>
            </a:pPr>
            <a:r>
              <a:rPr lang="en-US" sz="2400" dirty="0"/>
              <a:t>Moody</a:t>
            </a:r>
          </a:p>
          <a:p>
            <a:pPr marL="285750" indent="-285750">
              <a:lnSpc>
                <a:spcPct val="150000"/>
              </a:lnSpc>
              <a:buFont typeface="Arial" panose="020B0604020202020204" pitchFamily="34" charset="0"/>
              <a:buChar char="•"/>
            </a:pPr>
            <a:r>
              <a:rPr lang="en-US" sz="2400" dirty="0"/>
              <a:t>Disrespectful</a:t>
            </a:r>
          </a:p>
          <a:p>
            <a:pPr marL="285750" indent="-285750">
              <a:lnSpc>
                <a:spcPct val="150000"/>
              </a:lnSpc>
              <a:buFont typeface="Arial" panose="020B0604020202020204" pitchFamily="34" charset="0"/>
              <a:buChar char="•"/>
            </a:pPr>
            <a:r>
              <a:rPr lang="en-US" sz="2400" dirty="0"/>
              <a:t>Argumentative</a:t>
            </a:r>
          </a:p>
          <a:p>
            <a:pPr marL="285750" indent="-285750">
              <a:lnSpc>
                <a:spcPct val="150000"/>
              </a:lnSpc>
              <a:buFont typeface="Arial" panose="020B0604020202020204" pitchFamily="34" charset="0"/>
              <a:buChar char="•"/>
            </a:pPr>
            <a:r>
              <a:rPr lang="en-US" sz="2400" dirty="0"/>
              <a:t>Vindictive</a:t>
            </a:r>
          </a:p>
          <a:p>
            <a:pPr marL="285750" indent="-285750">
              <a:lnSpc>
                <a:spcPct val="150000"/>
              </a:lnSpc>
              <a:buFont typeface="Arial" panose="020B0604020202020204" pitchFamily="34" charset="0"/>
              <a:buChar char="•"/>
            </a:pPr>
            <a:r>
              <a:rPr lang="en-US" sz="2400" dirty="0"/>
              <a:t>Angry</a:t>
            </a:r>
          </a:p>
          <a:p>
            <a:pPr marL="285750" indent="-285750">
              <a:lnSpc>
                <a:spcPct val="150000"/>
              </a:lnSpc>
              <a:buFont typeface="Arial" panose="020B0604020202020204" pitchFamily="34" charset="0"/>
              <a:buChar char="•"/>
            </a:pPr>
            <a:r>
              <a:rPr lang="en-US" sz="2400" dirty="0"/>
              <a:t>Not Trustworthy</a:t>
            </a:r>
          </a:p>
        </p:txBody>
      </p:sp>
      <p:sp>
        <p:nvSpPr>
          <p:cNvPr id="4" name="TextBox 3">
            <a:extLst>
              <a:ext uri="{FF2B5EF4-FFF2-40B4-BE49-F238E27FC236}">
                <a16:creationId xmlns:a16="http://schemas.microsoft.com/office/drawing/2014/main" id="{1F9F16F8-C62A-2A2C-EBCA-553EFDE13E39}"/>
              </a:ext>
            </a:extLst>
          </p:cNvPr>
          <p:cNvSpPr txBox="1"/>
          <p:nvPr/>
        </p:nvSpPr>
        <p:spPr>
          <a:xfrm>
            <a:off x="3913094" y="2474263"/>
            <a:ext cx="3917577" cy="3913059"/>
          </a:xfrm>
          <a:prstGeom prst="rect">
            <a:avLst/>
          </a:prstGeom>
          <a:noFill/>
        </p:spPr>
        <p:txBody>
          <a:bodyPr wrap="square" numCol="1" rtlCol="0">
            <a:spAutoFit/>
          </a:bodyPr>
          <a:lstStyle/>
          <a:p>
            <a:pPr marL="285750" indent="-285750">
              <a:lnSpc>
                <a:spcPct val="150000"/>
              </a:lnSpc>
              <a:buFont typeface="Arial" panose="020B0604020202020204" pitchFamily="34" charset="0"/>
              <a:buChar char="•"/>
            </a:pPr>
            <a:r>
              <a:rPr lang="en-US" sz="2400" dirty="0"/>
              <a:t>Discouraging</a:t>
            </a:r>
          </a:p>
          <a:p>
            <a:pPr marL="285750" indent="-285750">
              <a:lnSpc>
                <a:spcPct val="150000"/>
              </a:lnSpc>
              <a:buFont typeface="Arial" panose="020B0604020202020204" pitchFamily="34" charset="0"/>
              <a:buChar char="•"/>
            </a:pPr>
            <a:r>
              <a:rPr lang="en-US" sz="2400" dirty="0"/>
              <a:t>Self-Centred</a:t>
            </a:r>
          </a:p>
          <a:p>
            <a:pPr marL="285750" indent="-285750">
              <a:lnSpc>
                <a:spcPct val="150000"/>
              </a:lnSpc>
              <a:buFont typeface="Arial" panose="020B0604020202020204" pitchFamily="34" charset="0"/>
              <a:buChar char="•"/>
            </a:pPr>
            <a:r>
              <a:rPr lang="en-US" sz="2400" dirty="0"/>
              <a:t>Unfair</a:t>
            </a:r>
          </a:p>
          <a:p>
            <a:pPr marL="285750" indent="-285750">
              <a:lnSpc>
                <a:spcPct val="150000"/>
              </a:lnSpc>
              <a:buFont typeface="Arial" panose="020B0604020202020204" pitchFamily="34" charset="0"/>
              <a:buChar char="•"/>
            </a:pPr>
            <a:r>
              <a:rPr lang="en-US" sz="2400" dirty="0"/>
              <a:t>Unreasonable</a:t>
            </a:r>
          </a:p>
          <a:p>
            <a:pPr marL="285750" indent="-285750">
              <a:lnSpc>
                <a:spcPct val="150000"/>
              </a:lnSpc>
              <a:buFont typeface="Arial" panose="020B0604020202020204" pitchFamily="34" charset="0"/>
              <a:buChar char="•"/>
            </a:pPr>
            <a:r>
              <a:rPr lang="en-CA" sz="2400" dirty="0"/>
              <a:t>Traumatizing</a:t>
            </a:r>
          </a:p>
          <a:p>
            <a:pPr marL="285750" indent="-285750">
              <a:lnSpc>
                <a:spcPct val="150000"/>
              </a:lnSpc>
              <a:buFont typeface="Arial" panose="020B0604020202020204" pitchFamily="34" charset="0"/>
              <a:buChar char="•"/>
            </a:pPr>
            <a:r>
              <a:rPr lang="en-CA" sz="2400" dirty="0"/>
              <a:t>Highly Critical</a:t>
            </a:r>
          </a:p>
          <a:p>
            <a:pPr marL="285750" indent="-285750">
              <a:lnSpc>
                <a:spcPct val="150000"/>
              </a:lnSpc>
              <a:buFont typeface="Arial" panose="020B0604020202020204" pitchFamily="34" charset="0"/>
              <a:buChar char="•"/>
            </a:pPr>
            <a:r>
              <a:rPr lang="en-CA" sz="2400" dirty="0"/>
              <a:t>Aggressive</a:t>
            </a:r>
            <a:endParaRPr lang="en-US" sz="2400" dirty="0"/>
          </a:p>
        </p:txBody>
      </p:sp>
      <p:grpSp>
        <p:nvGrpSpPr>
          <p:cNvPr id="11" name="Group 10">
            <a:extLst>
              <a:ext uri="{FF2B5EF4-FFF2-40B4-BE49-F238E27FC236}">
                <a16:creationId xmlns:a16="http://schemas.microsoft.com/office/drawing/2014/main" id="{3C28A59B-BE70-4CC8-52BB-F03013CBF678}"/>
              </a:ext>
            </a:extLst>
          </p:cNvPr>
          <p:cNvGrpSpPr/>
          <p:nvPr/>
        </p:nvGrpSpPr>
        <p:grpSpPr>
          <a:xfrm>
            <a:off x="612228" y="1499786"/>
            <a:ext cx="6880606" cy="1015663"/>
            <a:chOff x="1734476" y="569735"/>
            <a:chExt cx="6880606" cy="1015663"/>
          </a:xfrm>
        </p:grpSpPr>
        <p:sp>
          <p:nvSpPr>
            <p:cNvPr id="2" name="TextBox 1">
              <a:extLst>
                <a:ext uri="{FF2B5EF4-FFF2-40B4-BE49-F238E27FC236}">
                  <a16:creationId xmlns:a16="http://schemas.microsoft.com/office/drawing/2014/main" id="{2A6B51F8-6489-3A01-7776-FD9CEFA14273}"/>
                </a:ext>
              </a:extLst>
            </p:cNvPr>
            <p:cNvSpPr txBox="1"/>
            <p:nvPr/>
          </p:nvSpPr>
          <p:spPr>
            <a:xfrm>
              <a:off x="3343835" y="854369"/>
              <a:ext cx="5271247" cy="646331"/>
            </a:xfrm>
            <a:prstGeom prst="rect">
              <a:avLst/>
            </a:prstGeom>
            <a:noFill/>
          </p:spPr>
          <p:txBody>
            <a:bodyPr wrap="square" rtlCol="0">
              <a:spAutoFit/>
            </a:bodyPr>
            <a:lstStyle/>
            <a:p>
              <a:r>
                <a:rPr lang="en-US" sz="3600" b="1" dirty="0">
                  <a:solidFill>
                    <a:srgbClr val="9A4E15"/>
                  </a:solidFill>
                </a:rPr>
                <a:t>(Are They Difficult)?</a:t>
              </a:r>
              <a:endParaRPr lang="en-CA" sz="3600" b="1" dirty="0">
                <a:solidFill>
                  <a:srgbClr val="9A4E15"/>
                </a:solidFill>
              </a:endParaRPr>
            </a:p>
          </p:txBody>
        </p:sp>
        <p:sp>
          <p:nvSpPr>
            <p:cNvPr id="8" name="TextBox 7">
              <a:extLst>
                <a:ext uri="{FF2B5EF4-FFF2-40B4-BE49-F238E27FC236}">
                  <a16:creationId xmlns:a16="http://schemas.microsoft.com/office/drawing/2014/main" id="{4A9DF3B4-1757-C55C-947B-090844A3D9AB}"/>
                </a:ext>
              </a:extLst>
            </p:cNvPr>
            <p:cNvSpPr txBox="1"/>
            <p:nvPr/>
          </p:nvSpPr>
          <p:spPr>
            <a:xfrm>
              <a:off x="1734476" y="569735"/>
              <a:ext cx="1954305" cy="1015663"/>
            </a:xfrm>
            <a:prstGeom prst="rect">
              <a:avLst/>
            </a:prstGeom>
            <a:noFill/>
            <a:effectLst>
              <a:glow rad="63500">
                <a:schemeClr val="accent6">
                  <a:satMod val="175000"/>
                  <a:alpha val="40000"/>
                </a:schemeClr>
              </a:glow>
            </a:effectLst>
          </p:spPr>
          <p:txBody>
            <a:bodyPr wrap="square" rtlCol="0">
              <a:spAutoFit/>
            </a:bodyPr>
            <a:lstStyle/>
            <a:p>
              <a:r>
                <a:rPr lang="en-US" sz="6000" b="1" dirty="0">
                  <a:solidFill>
                    <a:schemeClr val="accent6">
                      <a:lumMod val="75000"/>
                    </a:schemeClr>
                  </a:solidFill>
                </a:rPr>
                <a:t>How</a:t>
              </a:r>
              <a:endParaRPr lang="en-CA" sz="6000" dirty="0">
                <a:solidFill>
                  <a:schemeClr val="accent6">
                    <a:lumMod val="75000"/>
                  </a:schemeClr>
                </a:solidFill>
              </a:endParaRPr>
            </a:p>
          </p:txBody>
        </p:sp>
      </p:grpSp>
      <p:sp>
        <p:nvSpPr>
          <p:cNvPr id="9" name="TextBox 8">
            <a:extLst>
              <a:ext uri="{FF2B5EF4-FFF2-40B4-BE49-F238E27FC236}">
                <a16:creationId xmlns:a16="http://schemas.microsoft.com/office/drawing/2014/main" id="{C928F34B-463B-854E-1B80-715A6006D0FA}"/>
              </a:ext>
            </a:extLst>
          </p:cNvPr>
          <p:cNvSpPr txBox="1"/>
          <p:nvPr/>
        </p:nvSpPr>
        <p:spPr>
          <a:xfrm>
            <a:off x="6893859" y="2590804"/>
            <a:ext cx="4657165" cy="3543727"/>
          </a:xfrm>
          <a:prstGeom prst="rect">
            <a:avLst/>
          </a:prstGeom>
          <a:noFill/>
        </p:spPr>
        <p:txBody>
          <a:bodyPr wrap="square" numCol="1" rtlCol="0">
            <a:spAutoFit/>
          </a:bodyPr>
          <a:lstStyle/>
          <a:p>
            <a:pPr marL="285750" indent="-285750">
              <a:buFont typeface="Arial" panose="020B0604020202020204" pitchFamily="34" charset="0"/>
              <a:buChar char="•"/>
            </a:pPr>
            <a:r>
              <a:rPr lang="en-US" sz="2400" dirty="0"/>
              <a:t>Not Fulfilling Responsibilities to Others</a:t>
            </a:r>
          </a:p>
          <a:p>
            <a:pPr marL="285750" indent="-285750">
              <a:lnSpc>
                <a:spcPct val="150000"/>
              </a:lnSpc>
              <a:buFont typeface="Arial" panose="020B0604020202020204" pitchFamily="34" charset="0"/>
              <a:buChar char="•"/>
            </a:pPr>
            <a:r>
              <a:rPr lang="en-US" sz="2400" dirty="0"/>
              <a:t>Dominating</a:t>
            </a:r>
          </a:p>
          <a:p>
            <a:pPr marL="285750" indent="-285750">
              <a:lnSpc>
                <a:spcPct val="150000"/>
              </a:lnSpc>
              <a:buFont typeface="Arial" panose="020B0604020202020204" pitchFamily="34" charset="0"/>
              <a:buChar char="•"/>
            </a:pPr>
            <a:r>
              <a:rPr lang="en-US" sz="2400" dirty="0"/>
              <a:t>Deceitful</a:t>
            </a:r>
          </a:p>
          <a:p>
            <a:pPr marL="285750" indent="-285750">
              <a:lnSpc>
                <a:spcPct val="150000"/>
              </a:lnSpc>
              <a:buFont typeface="Arial" panose="020B0604020202020204" pitchFamily="34" charset="0"/>
              <a:buChar char="•"/>
            </a:pPr>
            <a:r>
              <a:rPr lang="en-US" sz="2400" dirty="0"/>
              <a:t>Selfish</a:t>
            </a:r>
          </a:p>
          <a:p>
            <a:pPr marL="285750" indent="-285750">
              <a:lnSpc>
                <a:spcPct val="150000"/>
              </a:lnSpc>
              <a:buFont typeface="Arial" panose="020B0604020202020204" pitchFamily="34" charset="0"/>
              <a:buChar char="•"/>
            </a:pPr>
            <a:r>
              <a:rPr lang="en-US" sz="2400" dirty="0"/>
              <a:t>Impatient</a:t>
            </a:r>
          </a:p>
          <a:p>
            <a:pPr marL="285750" indent="-285750">
              <a:lnSpc>
                <a:spcPct val="150000"/>
              </a:lnSpc>
              <a:buFont typeface="Arial" panose="020B0604020202020204" pitchFamily="34" charset="0"/>
              <a:buChar char="•"/>
            </a:pPr>
            <a:r>
              <a:rPr lang="en-US" sz="2400" dirty="0"/>
              <a:t>Uncooperative</a:t>
            </a:r>
          </a:p>
        </p:txBody>
      </p:sp>
      <p:sp>
        <p:nvSpPr>
          <p:cNvPr id="10" name="TextBox 9">
            <a:extLst>
              <a:ext uri="{FF2B5EF4-FFF2-40B4-BE49-F238E27FC236}">
                <a16:creationId xmlns:a16="http://schemas.microsoft.com/office/drawing/2014/main" id="{11B3F7E7-FACC-DA63-B70A-423AA4091501}"/>
              </a:ext>
            </a:extLst>
          </p:cNvPr>
          <p:cNvSpPr txBox="1"/>
          <p:nvPr/>
        </p:nvSpPr>
        <p:spPr>
          <a:xfrm>
            <a:off x="612228" y="362645"/>
            <a:ext cx="10210800" cy="1200329"/>
          </a:xfrm>
          <a:prstGeom prst="rect">
            <a:avLst/>
          </a:prstGeom>
          <a:noFill/>
        </p:spPr>
        <p:txBody>
          <a:bodyPr wrap="square" rtlCol="0">
            <a:spAutoFit/>
          </a:bodyPr>
          <a:lstStyle/>
          <a:p>
            <a:r>
              <a:rPr lang="en-US" sz="3600" b="1" dirty="0">
                <a:solidFill>
                  <a:srgbClr val="9A4E15"/>
                </a:solidFill>
              </a:rPr>
              <a:t>Everyone of Us Has or Soon Will Have, Someone In Our Life Who Can Be ‘Difficult’</a:t>
            </a:r>
            <a:endParaRPr lang="en-CA" sz="3600" b="1" dirty="0">
              <a:solidFill>
                <a:srgbClr val="9A4E15"/>
              </a:solidFill>
            </a:endParaRPr>
          </a:p>
        </p:txBody>
      </p:sp>
    </p:spTree>
    <p:extLst>
      <p:ext uri="{BB962C8B-B14F-4D97-AF65-F5344CB8AC3E}">
        <p14:creationId xmlns:p14="http://schemas.microsoft.com/office/powerpoint/2010/main" val="256069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F34741-17C3-4CF4-56DE-8EDAC73C6AF3}"/>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955FB1D0-9251-F5EB-2725-8C4C538E45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187E0FCC-7B35-1439-A92D-AAB6A8E99F05}"/>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20</a:t>
            </a:fld>
            <a:endParaRPr lang="en-CA" sz="1400" dirty="0"/>
          </a:p>
        </p:txBody>
      </p:sp>
      <p:sp>
        <p:nvSpPr>
          <p:cNvPr id="2" name="TextBox 1">
            <a:extLst>
              <a:ext uri="{FF2B5EF4-FFF2-40B4-BE49-F238E27FC236}">
                <a16:creationId xmlns:a16="http://schemas.microsoft.com/office/drawing/2014/main" id="{D3F4D3A6-2091-CEF8-466F-4C0F8CC8428F}"/>
              </a:ext>
            </a:extLst>
          </p:cNvPr>
          <p:cNvSpPr txBox="1"/>
          <p:nvPr/>
        </p:nvSpPr>
        <p:spPr>
          <a:xfrm>
            <a:off x="916833" y="493059"/>
            <a:ext cx="10073896" cy="646331"/>
          </a:xfrm>
          <a:prstGeom prst="rect">
            <a:avLst/>
          </a:prstGeom>
          <a:noFill/>
        </p:spPr>
        <p:txBody>
          <a:bodyPr wrap="square" rtlCol="0">
            <a:spAutoFit/>
          </a:bodyPr>
          <a:lstStyle/>
          <a:p>
            <a:r>
              <a:rPr lang="en-US" sz="3600" b="1" dirty="0">
                <a:solidFill>
                  <a:srgbClr val="9A4E15"/>
                </a:solidFill>
              </a:rPr>
              <a:t>Examples of Primitive Predispositions  - continued</a:t>
            </a:r>
            <a:endParaRPr lang="en-US" dirty="0"/>
          </a:p>
        </p:txBody>
      </p:sp>
      <p:sp>
        <p:nvSpPr>
          <p:cNvPr id="3" name="TextBox 2">
            <a:extLst>
              <a:ext uri="{FF2B5EF4-FFF2-40B4-BE49-F238E27FC236}">
                <a16:creationId xmlns:a16="http://schemas.microsoft.com/office/drawing/2014/main" id="{64B0504B-B9F2-21BB-E02E-072649927149}"/>
              </a:ext>
            </a:extLst>
          </p:cNvPr>
          <p:cNvSpPr txBox="1"/>
          <p:nvPr/>
        </p:nvSpPr>
        <p:spPr>
          <a:xfrm>
            <a:off x="916833" y="1443841"/>
            <a:ext cx="9906195"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Imbalances of hormones, vitamins, minerals, antioxidants;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Inattentional blindness – 60 bits of data processing per second;</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Poor memory;</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Physical pain;</a:t>
            </a:r>
            <a:endParaRPr lang="en-CA" sz="2800" dirty="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Driven by survival code prejudice directives to group everyone into ‘good guys’ or ‘bad guys’ (bear experiment).</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127203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95"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0500" y="2299494"/>
            <a:ext cx="5727390" cy="302997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806" y="5260898"/>
            <a:ext cx="1500677" cy="1116155"/>
          </a:xfrm>
          <a:prstGeom prst="rect">
            <a:avLst/>
          </a:prstGeom>
        </p:spPr>
      </p:pic>
      <p:sp>
        <p:nvSpPr>
          <p:cNvPr id="8" name="TextBox 7"/>
          <p:cNvSpPr txBox="1"/>
          <p:nvPr/>
        </p:nvSpPr>
        <p:spPr>
          <a:xfrm>
            <a:off x="795" y="789719"/>
            <a:ext cx="12190413" cy="1077218"/>
          </a:xfrm>
          <a:prstGeom prst="rect">
            <a:avLst/>
          </a:prstGeom>
          <a:noFill/>
        </p:spPr>
        <p:txBody>
          <a:bodyPr wrap="square" rtlCol="0">
            <a:spAutoFit/>
          </a:bodyPr>
          <a:lstStyle/>
          <a:p>
            <a:pPr algn="ctr"/>
            <a:r>
              <a:rPr lang="en-CA" sz="3200" b="1" dirty="0">
                <a:solidFill>
                  <a:srgbClr val="9A4E15"/>
                </a:solidFill>
                <a:latin typeface="Arial Black" pitchFamily="34" charset="0"/>
              </a:rPr>
              <a:t>What do we mean by an ‘Inherited DATA BANK’ of Primitive Predispositions?  </a:t>
            </a:r>
          </a:p>
        </p:txBody>
      </p:sp>
      <p:sp>
        <p:nvSpPr>
          <p:cNvPr id="9"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a:pPr/>
              <a:t>21</a:t>
            </a:fld>
            <a:endParaRPr lang="en-CA" sz="1400" dirty="0"/>
          </a:p>
        </p:txBody>
      </p:sp>
      <p:sp>
        <p:nvSpPr>
          <p:cNvPr id="2" name="TextBox 1">
            <a:extLst>
              <a:ext uri="{FF2B5EF4-FFF2-40B4-BE49-F238E27FC236}">
                <a16:creationId xmlns:a16="http://schemas.microsoft.com/office/drawing/2014/main" id="{787E187E-4BDE-A0FC-FDF2-D13BD1EFCDEC}"/>
              </a:ext>
            </a:extLst>
          </p:cNvPr>
          <p:cNvSpPr txBox="1"/>
          <p:nvPr/>
        </p:nvSpPr>
        <p:spPr>
          <a:xfrm>
            <a:off x="4390491" y="5987022"/>
            <a:ext cx="3411020" cy="461665"/>
          </a:xfrm>
          <a:prstGeom prst="rect">
            <a:avLst/>
          </a:prstGeom>
          <a:noFill/>
        </p:spPr>
        <p:txBody>
          <a:bodyPr wrap="square" rtlCol="0">
            <a:spAutoFit/>
          </a:bodyPr>
          <a:lstStyle/>
          <a:p>
            <a:pPr algn="ctr"/>
            <a:r>
              <a:rPr lang="en-US" sz="2400" b="1" dirty="0"/>
              <a:t>In – Out - We Start Early</a:t>
            </a:r>
            <a:endParaRPr lang="en-CA" sz="2400" b="1" dirty="0"/>
          </a:p>
        </p:txBody>
      </p:sp>
    </p:spTree>
    <p:extLst>
      <p:ext uri="{BB962C8B-B14F-4D97-AF65-F5344CB8AC3E}">
        <p14:creationId xmlns:p14="http://schemas.microsoft.com/office/powerpoint/2010/main" val="1339090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4936DC-D957-EC80-835E-375972DEB9C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D30AD074-78D7-17CE-DBD0-2E2A68636F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784E8F0A-73BA-9380-CF2E-0479ACD2E32F}"/>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22</a:t>
            </a:fld>
            <a:endParaRPr lang="en-CA" sz="1400" dirty="0"/>
          </a:p>
        </p:txBody>
      </p:sp>
      <p:sp>
        <p:nvSpPr>
          <p:cNvPr id="2" name="TextBox 1">
            <a:extLst>
              <a:ext uri="{FF2B5EF4-FFF2-40B4-BE49-F238E27FC236}">
                <a16:creationId xmlns:a16="http://schemas.microsoft.com/office/drawing/2014/main" id="{694CAE1B-9B18-FE3F-9521-3E8ECE4200F2}"/>
              </a:ext>
            </a:extLst>
          </p:cNvPr>
          <p:cNvSpPr txBox="1"/>
          <p:nvPr/>
        </p:nvSpPr>
        <p:spPr>
          <a:xfrm>
            <a:off x="640976" y="984125"/>
            <a:ext cx="10910047" cy="1200329"/>
          </a:xfrm>
          <a:prstGeom prst="rect">
            <a:avLst/>
          </a:prstGeom>
          <a:noFill/>
        </p:spPr>
        <p:txBody>
          <a:bodyPr wrap="square" rtlCol="0">
            <a:spAutoFit/>
          </a:bodyPr>
          <a:lstStyle/>
          <a:p>
            <a:r>
              <a:rPr lang="en-US" sz="3600" b="1" dirty="0">
                <a:solidFill>
                  <a:srgbClr val="9A4E15"/>
                </a:solidFill>
              </a:rPr>
              <a:t>Examples of Faulty Filters – </a:t>
            </a:r>
            <a:br>
              <a:rPr lang="en-US" sz="3600" b="1" dirty="0">
                <a:solidFill>
                  <a:srgbClr val="9A4E15"/>
                </a:solidFill>
              </a:rPr>
            </a:br>
            <a:r>
              <a:rPr lang="en-US" sz="3600" b="1" dirty="0">
                <a:solidFill>
                  <a:srgbClr val="9A4E15"/>
                </a:solidFill>
              </a:rPr>
              <a:t>Learned, Nurtured, ‘Blindness’ Corrupted Software </a:t>
            </a:r>
            <a:endParaRPr lang="en-CA" sz="2800" b="1" dirty="0">
              <a:solidFill>
                <a:srgbClr val="9A4E15"/>
              </a:solidFill>
            </a:endParaRPr>
          </a:p>
        </p:txBody>
      </p:sp>
      <p:sp>
        <p:nvSpPr>
          <p:cNvPr id="3" name="TextBox 2">
            <a:extLst>
              <a:ext uri="{FF2B5EF4-FFF2-40B4-BE49-F238E27FC236}">
                <a16:creationId xmlns:a16="http://schemas.microsoft.com/office/drawing/2014/main" id="{93264875-3A40-0791-A951-F427B0FCB47E}"/>
              </a:ext>
            </a:extLst>
          </p:cNvPr>
          <p:cNvSpPr txBox="1"/>
          <p:nvPr/>
        </p:nvSpPr>
        <p:spPr>
          <a:xfrm>
            <a:off x="1708484" y="2178883"/>
            <a:ext cx="7951694" cy="4424737"/>
          </a:xfrm>
          <a:prstGeom prst="rect">
            <a:avLst/>
          </a:prstGeom>
          <a:noFill/>
        </p:spPr>
        <p:txBody>
          <a:bodyPr wrap="square" rtlCol="0">
            <a:spAutoFit/>
          </a:bodyPr>
          <a:lstStyle/>
          <a:p>
            <a:pPr marL="285750" indent="-285750">
              <a:lnSpc>
                <a:spcPts val="3400"/>
              </a:lnSpc>
              <a:buFont typeface="Arial" panose="020B0604020202020204" pitchFamily="34" charset="0"/>
              <a:buChar char="•"/>
            </a:pPr>
            <a:r>
              <a:rPr lang="en-US" sz="2400" dirty="0"/>
              <a:t>Life must be fair to me or else…;</a:t>
            </a:r>
          </a:p>
          <a:p>
            <a:pPr marL="285750" indent="-285750">
              <a:lnSpc>
                <a:spcPts val="3400"/>
              </a:lnSpc>
              <a:buFont typeface="Arial" panose="020B0604020202020204" pitchFamily="34" charset="0"/>
              <a:buChar char="•"/>
            </a:pPr>
            <a:r>
              <a:rPr lang="en-US" sz="2400" dirty="0"/>
              <a:t>I must never be out of control or else…;</a:t>
            </a:r>
          </a:p>
          <a:p>
            <a:pPr marL="285750" indent="-285750">
              <a:lnSpc>
                <a:spcPts val="3400"/>
              </a:lnSpc>
              <a:buFont typeface="Arial" panose="020B0604020202020204" pitchFamily="34" charset="0"/>
              <a:buChar char="•"/>
            </a:pPr>
            <a:r>
              <a:rPr lang="en-US" sz="2400" dirty="0"/>
              <a:t>I need excitement to feel normal or else…;</a:t>
            </a:r>
          </a:p>
          <a:p>
            <a:pPr marL="285750" indent="-285750">
              <a:lnSpc>
                <a:spcPts val="3400"/>
              </a:lnSpc>
              <a:buFont typeface="Arial" panose="020B0604020202020204" pitchFamily="34" charset="0"/>
              <a:buChar char="•"/>
            </a:pPr>
            <a:r>
              <a:rPr lang="en-US" sz="2400" dirty="0"/>
              <a:t>I need others approving of me or else…;</a:t>
            </a:r>
          </a:p>
          <a:p>
            <a:pPr marL="285750" indent="-285750">
              <a:lnSpc>
                <a:spcPts val="3400"/>
              </a:lnSpc>
              <a:buFont typeface="Arial" panose="020B0604020202020204" pitchFamily="34" charset="0"/>
              <a:buChar char="•"/>
            </a:pPr>
            <a:r>
              <a:rPr lang="en-US" sz="2400" dirty="0"/>
              <a:t>I need to be busy or else…;</a:t>
            </a:r>
          </a:p>
          <a:p>
            <a:pPr marL="285750" indent="-285750">
              <a:lnSpc>
                <a:spcPts val="3400"/>
              </a:lnSpc>
              <a:buFont typeface="Arial" panose="020B0604020202020204" pitchFamily="34" charset="0"/>
              <a:buChar char="•"/>
            </a:pPr>
            <a:r>
              <a:rPr lang="en-US" sz="2400" dirty="0"/>
              <a:t>I’m entitled to get what I want or else…;</a:t>
            </a:r>
          </a:p>
          <a:p>
            <a:pPr marL="285750" indent="-285750">
              <a:lnSpc>
                <a:spcPts val="3400"/>
              </a:lnSpc>
              <a:buFont typeface="Arial" panose="020B0604020202020204" pitchFamily="34" charset="0"/>
              <a:buChar char="•"/>
            </a:pPr>
            <a:r>
              <a:rPr lang="en-US" sz="2400" dirty="0"/>
              <a:t>I must get it right or else…;</a:t>
            </a:r>
          </a:p>
          <a:p>
            <a:pPr marL="285750" indent="-285750">
              <a:lnSpc>
                <a:spcPts val="3400"/>
              </a:lnSpc>
              <a:buFont typeface="Arial" panose="020B0604020202020204" pitchFamily="34" charset="0"/>
              <a:buChar char="•"/>
            </a:pPr>
            <a:r>
              <a:rPr lang="en-US" sz="2400" dirty="0"/>
              <a:t>I am sensitive in the easily hurt way;</a:t>
            </a:r>
          </a:p>
          <a:p>
            <a:pPr marL="285750" indent="-285750">
              <a:lnSpc>
                <a:spcPts val="3400"/>
              </a:lnSpc>
              <a:buFont typeface="Arial" panose="020B0604020202020204" pitchFamily="34" charset="0"/>
              <a:buChar char="•"/>
            </a:pPr>
            <a:r>
              <a:rPr lang="en-US" sz="2400" dirty="0"/>
              <a:t>I deserve attention, recognition;</a:t>
            </a:r>
          </a:p>
          <a:p>
            <a:pPr marL="285750" indent="-285750">
              <a:lnSpc>
                <a:spcPts val="3400"/>
              </a:lnSpc>
              <a:buFont typeface="Arial" panose="020B0604020202020204" pitchFamily="34" charset="0"/>
              <a:buChar char="•"/>
            </a:pPr>
            <a:r>
              <a:rPr lang="en-US" sz="2400" dirty="0"/>
              <a:t>I am inferior, not enough.</a:t>
            </a:r>
            <a:endParaRPr lang="en-CA" sz="2400" dirty="0"/>
          </a:p>
        </p:txBody>
      </p:sp>
      <p:sp>
        <p:nvSpPr>
          <p:cNvPr id="7" name="TextBox 6">
            <a:extLst>
              <a:ext uri="{FF2B5EF4-FFF2-40B4-BE49-F238E27FC236}">
                <a16:creationId xmlns:a16="http://schemas.microsoft.com/office/drawing/2014/main" id="{588DD20D-8024-5887-1F4D-0C35001167B5}"/>
              </a:ext>
            </a:extLst>
          </p:cNvPr>
          <p:cNvSpPr txBox="1"/>
          <p:nvPr/>
        </p:nvSpPr>
        <p:spPr>
          <a:xfrm>
            <a:off x="530586" y="235787"/>
            <a:ext cx="2088789" cy="646331"/>
          </a:xfrm>
          <a:prstGeom prst="rect">
            <a:avLst/>
          </a:prstGeom>
          <a:noFill/>
        </p:spPr>
        <p:txBody>
          <a:bodyPr wrap="square" rtlCol="0">
            <a:spAutoFit/>
          </a:bodyPr>
          <a:lstStyle/>
          <a:p>
            <a:r>
              <a:rPr lang="en-US" sz="3600" b="1" dirty="0">
                <a:solidFill>
                  <a:srgbClr val="C00000"/>
                </a:solidFill>
              </a:rPr>
              <a:t>Cause #5</a:t>
            </a:r>
            <a:endParaRPr lang="en-CA" sz="3600" b="1" dirty="0">
              <a:solidFill>
                <a:srgbClr val="C00000"/>
              </a:solidFill>
            </a:endParaRPr>
          </a:p>
        </p:txBody>
      </p:sp>
    </p:spTree>
    <p:extLst>
      <p:ext uri="{BB962C8B-B14F-4D97-AF65-F5344CB8AC3E}">
        <p14:creationId xmlns:p14="http://schemas.microsoft.com/office/powerpoint/2010/main" val="342769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B7CCE5-93FC-3F1F-33BD-B66D1F88628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6AA7036A-F356-1B77-4A50-73885280C0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F90478DE-860D-CAB5-AACA-83D0E5FC59C6}"/>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23</a:t>
            </a:fld>
            <a:endParaRPr lang="en-CA" sz="1400" dirty="0"/>
          </a:p>
        </p:txBody>
      </p:sp>
      <p:sp>
        <p:nvSpPr>
          <p:cNvPr id="2" name="TextBox 1">
            <a:extLst>
              <a:ext uri="{FF2B5EF4-FFF2-40B4-BE49-F238E27FC236}">
                <a16:creationId xmlns:a16="http://schemas.microsoft.com/office/drawing/2014/main" id="{3D5E1C13-5893-D039-1103-5EE4E401866D}"/>
              </a:ext>
            </a:extLst>
          </p:cNvPr>
          <p:cNvSpPr txBox="1"/>
          <p:nvPr/>
        </p:nvSpPr>
        <p:spPr>
          <a:xfrm>
            <a:off x="733988" y="1023099"/>
            <a:ext cx="9896289" cy="1200329"/>
          </a:xfrm>
          <a:prstGeom prst="rect">
            <a:avLst/>
          </a:prstGeom>
          <a:noFill/>
        </p:spPr>
        <p:txBody>
          <a:bodyPr wrap="square" rtlCol="0">
            <a:spAutoFit/>
          </a:bodyPr>
          <a:lstStyle/>
          <a:p>
            <a:r>
              <a:rPr lang="en-US" sz="3600" b="1" dirty="0">
                <a:solidFill>
                  <a:srgbClr val="9A4E15"/>
                </a:solidFill>
              </a:rPr>
              <a:t>Examples of Brain Priming – </a:t>
            </a:r>
            <a:br>
              <a:rPr lang="en-US" sz="3600" b="1" dirty="0">
                <a:solidFill>
                  <a:srgbClr val="9A4E15"/>
                </a:solidFill>
              </a:rPr>
            </a:br>
            <a:r>
              <a:rPr lang="en-US" sz="3600" b="1" dirty="0">
                <a:solidFill>
                  <a:srgbClr val="9A4E15"/>
                </a:solidFill>
              </a:rPr>
              <a:t>Blindness That Results in Making People Difficult</a:t>
            </a:r>
            <a:endParaRPr lang="en-CA" sz="3600" b="1" dirty="0">
              <a:solidFill>
                <a:srgbClr val="9A4E15"/>
              </a:solidFill>
            </a:endParaRPr>
          </a:p>
        </p:txBody>
      </p:sp>
      <p:sp>
        <p:nvSpPr>
          <p:cNvPr id="3" name="TextBox 2">
            <a:extLst>
              <a:ext uri="{FF2B5EF4-FFF2-40B4-BE49-F238E27FC236}">
                <a16:creationId xmlns:a16="http://schemas.microsoft.com/office/drawing/2014/main" id="{F825BD1B-52D8-8F63-E199-28EE85CAE353}"/>
              </a:ext>
            </a:extLst>
          </p:cNvPr>
          <p:cNvSpPr txBox="1"/>
          <p:nvPr/>
        </p:nvSpPr>
        <p:spPr>
          <a:xfrm>
            <a:off x="733987" y="2663786"/>
            <a:ext cx="9896289"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t>Research – wine tasting experiment;</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Cognitive bias from societies’ senility (e.g. I am entitled to do, get and have, bigger, better, more of what I want to be happy);</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Social media feeds are starving people –                               Garbage In – Garbage Out (GI-GO);</a:t>
            </a:r>
          </a:p>
          <a:p>
            <a:pPr marL="285750" indent="-285750">
              <a:buFont typeface="Arial" panose="020B0604020202020204" pitchFamily="34" charset="0"/>
              <a:buChar char="•"/>
            </a:pPr>
            <a:endParaRPr lang="en-US" sz="2800" dirty="0"/>
          </a:p>
        </p:txBody>
      </p:sp>
      <p:sp>
        <p:nvSpPr>
          <p:cNvPr id="7" name="TextBox 6">
            <a:extLst>
              <a:ext uri="{FF2B5EF4-FFF2-40B4-BE49-F238E27FC236}">
                <a16:creationId xmlns:a16="http://schemas.microsoft.com/office/drawing/2014/main" id="{9FF1B037-FEDA-7CC6-63B0-342147AEADA5}"/>
              </a:ext>
            </a:extLst>
          </p:cNvPr>
          <p:cNvSpPr txBox="1"/>
          <p:nvPr/>
        </p:nvSpPr>
        <p:spPr>
          <a:xfrm>
            <a:off x="530586" y="235787"/>
            <a:ext cx="2574564" cy="646331"/>
          </a:xfrm>
          <a:prstGeom prst="rect">
            <a:avLst/>
          </a:prstGeom>
          <a:noFill/>
        </p:spPr>
        <p:txBody>
          <a:bodyPr wrap="square" rtlCol="0">
            <a:spAutoFit/>
          </a:bodyPr>
          <a:lstStyle/>
          <a:p>
            <a:r>
              <a:rPr lang="en-US" sz="3600" b="1" dirty="0">
                <a:solidFill>
                  <a:srgbClr val="C00000"/>
                </a:solidFill>
              </a:rPr>
              <a:t>Cause #6</a:t>
            </a:r>
            <a:endParaRPr lang="en-CA" sz="3600" b="1" dirty="0">
              <a:solidFill>
                <a:srgbClr val="C00000"/>
              </a:solidFill>
            </a:endParaRPr>
          </a:p>
        </p:txBody>
      </p:sp>
    </p:spTree>
    <p:extLst>
      <p:ext uri="{BB962C8B-B14F-4D97-AF65-F5344CB8AC3E}">
        <p14:creationId xmlns:p14="http://schemas.microsoft.com/office/powerpoint/2010/main" val="119146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7CF811-A103-5537-2547-63FFF169BAC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AE4CF40D-ADB2-C911-3D0A-628FF4CC33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46D66001-0186-C1A6-B1FB-928E63EAB701}"/>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24</a:t>
            </a:fld>
            <a:endParaRPr lang="en-CA" sz="1400" dirty="0"/>
          </a:p>
        </p:txBody>
      </p:sp>
      <p:sp>
        <p:nvSpPr>
          <p:cNvPr id="2" name="TextBox 1">
            <a:extLst>
              <a:ext uri="{FF2B5EF4-FFF2-40B4-BE49-F238E27FC236}">
                <a16:creationId xmlns:a16="http://schemas.microsoft.com/office/drawing/2014/main" id="{A6D82A35-D943-0D41-451B-4DFAC258104F}"/>
              </a:ext>
            </a:extLst>
          </p:cNvPr>
          <p:cNvSpPr txBox="1"/>
          <p:nvPr/>
        </p:nvSpPr>
        <p:spPr>
          <a:xfrm>
            <a:off x="916911" y="1946849"/>
            <a:ext cx="10114164" cy="2677656"/>
          </a:xfrm>
          <a:prstGeom prst="rect">
            <a:avLst/>
          </a:prstGeom>
          <a:noFill/>
        </p:spPr>
        <p:txBody>
          <a:bodyPr wrap="square" rtlCol="0">
            <a:spAutoFit/>
          </a:bodyPr>
          <a:lstStyle/>
          <a:p>
            <a:r>
              <a:rPr lang="en-US" sz="3200" b="1" dirty="0">
                <a:solidFill>
                  <a:schemeClr val="accent6">
                    <a:lumMod val="75000"/>
                  </a:schemeClr>
                </a:solidFill>
              </a:rPr>
              <a:t>When we know all of these disastrous PFP predispositions that are beyond the awareness, let alone control of the average person when they are difficult (a.k.a. they are for sure blind), – </a:t>
            </a:r>
          </a:p>
          <a:p>
            <a:r>
              <a:rPr lang="en-US" sz="800" b="1" dirty="0">
                <a:solidFill>
                  <a:schemeClr val="accent6">
                    <a:lumMod val="75000"/>
                  </a:schemeClr>
                </a:solidFill>
              </a:rPr>
              <a:t>  </a:t>
            </a:r>
            <a:br>
              <a:rPr lang="en-US" sz="3200" b="1" dirty="0">
                <a:solidFill>
                  <a:schemeClr val="accent6">
                    <a:lumMod val="75000"/>
                  </a:schemeClr>
                </a:solidFill>
              </a:rPr>
            </a:br>
            <a:r>
              <a:rPr lang="en-US" sz="3200" b="1" dirty="0">
                <a:solidFill>
                  <a:srgbClr val="C00000"/>
                </a:solidFill>
              </a:rPr>
              <a:t>why do we still feel…</a:t>
            </a:r>
            <a:endParaRPr lang="en-CA" sz="3200" b="1" dirty="0">
              <a:solidFill>
                <a:srgbClr val="C00000"/>
              </a:solidFill>
            </a:endParaRPr>
          </a:p>
        </p:txBody>
      </p:sp>
      <p:sp>
        <p:nvSpPr>
          <p:cNvPr id="3" name="TextBox 2">
            <a:extLst>
              <a:ext uri="{FF2B5EF4-FFF2-40B4-BE49-F238E27FC236}">
                <a16:creationId xmlns:a16="http://schemas.microsoft.com/office/drawing/2014/main" id="{51D33659-0D2A-97AA-3F9F-916A2AA4249E}"/>
              </a:ext>
            </a:extLst>
          </p:cNvPr>
          <p:cNvSpPr txBox="1"/>
          <p:nvPr/>
        </p:nvSpPr>
        <p:spPr>
          <a:xfrm>
            <a:off x="2496126" y="4646387"/>
            <a:ext cx="2922495"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Hurt</a:t>
            </a:r>
          </a:p>
          <a:p>
            <a:pPr marL="285750" indent="-285750">
              <a:buFont typeface="Arial" panose="020B0604020202020204" pitchFamily="34" charset="0"/>
              <a:buChar char="•"/>
            </a:pPr>
            <a:r>
              <a:rPr lang="en-US" sz="2800" dirty="0"/>
              <a:t>Angry</a:t>
            </a:r>
          </a:p>
          <a:p>
            <a:pPr marL="285750" indent="-285750">
              <a:buFont typeface="Arial" panose="020B0604020202020204" pitchFamily="34" charset="0"/>
              <a:buChar char="•"/>
            </a:pPr>
            <a:r>
              <a:rPr lang="en-US" sz="2800" dirty="0"/>
              <a:t>Irritable</a:t>
            </a:r>
          </a:p>
        </p:txBody>
      </p:sp>
      <p:sp>
        <p:nvSpPr>
          <p:cNvPr id="7" name="TextBox 6">
            <a:extLst>
              <a:ext uri="{FF2B5EF4-FFF2-40B4-BE49-F238E27FC236}">
                <a16:creationId xmlns:a16="http://schemas.microsoft.com/office/drawing/2014/main" id="{D9433C78-8F89-7C6C-C7DC-54C6DAE6D931}"/>
              </a:ext>
            </a:extLst>
          </p:cNvPr>
          <p:cNvSpPr txBox="1"/>
          <p:nvPr/>
        </p:nvSpPr>
        <p:spPr>
          <a:xfrm>
            <a:off x="6296718" y="4653936"/>
            <a:ext cx="2110535"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Upset</a:t>
            </a:r>
          </a:p>
          <a:p>
            <a:pPr marL="285750" indent="-285750">
              <a:buFont typeface="Arial" panose="020B0604020202020204" pitchFamily="34" charset="0"/>
              <a:buChar char="•"/>
            </a:pPr>
            <a:r>
              <a:rPr lang="en-US" sz="2800" dirty="0"/>
              <a:t>Offended</a:t>
            </a:r>
          </a:p>
          <a:p>
            <a:pPr marL="285750" indent="-285750">
              <a:buFont typeface="Arial" panose="020B0604020202020204" pitchFamily="34" charset="0"/>
              <a:buChar char="•"/>
            </a:pPr>
            <a:r>
              <a:rPr lang="en-US" sz="2800" dirty="0"/>
              <a:t>Other</a:t>
            </a:r>
            <a:endParaRPr lang="en-CA" sz="2800" dirty="0"/>
          </a:p>
        </p:txBody>
      </p:sp>
      <p:sp>
        <p:nvSpPr>
          <p:cNvPr id="8" name="TextBox 7">
            <a:extLst>
              <a:ext uri="{FF2B5EF4-FFF2-40B4-BE49-F238E27FC236}">
                <a16:creationId xmlns:a16="http://schemas.microsoft.com/office/drawing/2014/main" id="{06E409C4-7D97-16E2-C328-0E25D4DE6D43}"/>
              </a:ext>
            </a:extLst>
          </p:cNvPr>
          <p:cNvSpPr txBox="1"/>
          <p:nvPr/>
        </p:nvSpPr>
        <p:spPr>
          <a:xfrm>
            <a:off x="916911" y="472708"/>
            <a:ext cx="10759614" cy="1200329"/>
          </a:xfrm>
          <a:prstGeom prst="rect">
            <a:avLst/>
          </a:prstGeom>
          <a:solidFill>
            <a:schemeClr val="tx1"/>
          </a:solidFill>
        </p:spPr>
        <p:txBody>
          <a:bodyPr wrap="square" rtlCol="0">
            <a:spAutoFit/>
          </a:bodyPr>
          <a:lstStyle/>
          <a:p>
            <a:r>
              <a:rPr lang="en-US" sz="3600" b="1" dirty="0">
                <a:solidFill>
                  <a:srgbClr val="C3AD05"/>
                </a:solidFill>
              </a:rPr>
              <a:t>A Better Understanding of Ourselves – Why We Experience Negative Feelings from Others’ Difficultness</a:t>
            </a:r>
            <a:endParaRPr lang="en-CA" sz="3600" b="1" dirty="0">
              <a:solidFill>
                <a:srgbClr val="C3AD05"/>
              </a:solidFill>
            </a:endParaRPr>
          </a:p>
        </p:txBody>
      </p:sp>
      <p:sp>
        <p:nvSpPr>
          <p:cNvPr id="9" name="TextBox 8">
            <a:extLst>
              <a:ext uri="{FF2B5EF4-FFF2-40B4-BE49-F238E27FC236}">
                <a16:creationId xmlns:a16="http://schemas.microsoft.com/office/drawing/2014/main" id="{22BCD134-2000-C904-5075-0E7FB17BFB8B}"/>
              </a:ext>
            </a:extLst>
          </p:cNvPr>
          <p:cNvSpPr txBox="1"/>
          <p:nvPr/>
        </p:nvSpPr>
        <p:spPr>
          <a:xfrm flipH="1">
            <a:off x="916911" y="6136700"/>
            <a:ext cx="9175672" cy="584775"/>
          </a:xfrm>
          <a:prstGeom prst="rect">
            <a:avLst/>
          </a:prstGeom>
          <a:noFill/>
        </p:spPr>
        <p:txBody>
          <a:bodyPr wrap="square" rtlCol="0">
            <a:spAutoFit/>
          </a:bodyPr>
          <a:lstStyle/>
          <a:p>
            <a:r>
              <a:rPr lang="en-US" sz="3200" b="1" dirty="0">
                <a:solidFill>
                  <a:srgbClr val="C00000"/>
                </a:solidFill>
              </a:rPr>
              <a:t>so… what is our anger really about?</a:t>
            </a:r>
            <a:endParaRPr lang="en-CA" sz="3200" b="1" dirty="0">
              <a:solidFill>
                <a:srgbClr val="C00000"/>
              </a:solidFill>
            </a:endParaRPr>
          </a:p>
        </p:txBody>
      </p:sp>
    </p:spTree>
    <p:extLst>
      <p:ext uri="{BB962C8B-B14F-4D97-AF65-F5344CB8AC3E}">
        <p14:creationId xmlns:p14="http://schemas.microsoft.com/office/powerpoint/2010/main" val="313884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B67088-878D-73EF-1EEC-D7F4EE9CE24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D85FB29B-3A6F-13C0-917A-9710C64806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A53D6F0D-8488-A6E9-96E5-9B4C5BA8DB25}"/>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25</a:t>
            </a:fld>
            <a:endParaRPr lang="en-CA" sz="1400" dirty="0"/>
          </a:p>
        </p:txBody>
      </p:sp>
      <p:sp>
        <p:nvSpPr>
          <p:cNvPr id="3" name="TextBox 2">
            <a:extLst>
              <a:ext uri="{FF2B5EF4-FFF2-40B4-BE49-F238E27FC236}">
                <a16:creationId xmlns:a16="http://schemas.microsoft.com/office/drawing/2014/main" id="{499ED00C-9D22-489A-EF2F-58D14DAC421B}"/>
              </a:ext>
            </a:extLst>
          </p:cNvPr>
          <p:cNvSpPr txBox="1"/>
          <p:nvPr/>
        </p:nvSpPr>
        <p:spPr>
          <a:xfrm>
            <a:off x="423615" y="1117480"/>
            <a:ext cx="10300448" cy="5632311"/>
          </a:xfrm>
          <a:prstGeom prst="rect">
            <a:avLst/>
          </a:prstGeom>
          <a:noFill/>
        </p:spPr>
        <p:txBody>
          <a:bodyPr wrap="square" rtlCol="0">
            <a:spAutoFit/>
          </a:bodyPr>
          <a:lstStyle/>
          <a:p>
            <a:pPr marL="457200" indent="-457200">
              <a:buFont typeface="+mj-lt"/>
              <a:buAutoNum type="arabicPeriod"/>
            </a:pPr>
            <a:r>
              <a:rPr lang="en-US" sz="2800" b="1" i="1" dirty="0">
                <a:solidFill>
                  <a:schemeClr val="accent6">
                    <a:lumMod val="75000"/>
                  </a:schemeClr>
                </a:solidFill>
              </a:rPr>
              <a:t>We lack the practical know-how skills and want to attitude to learn how to constructively manage our relationships with people when they are difficult.</a:t>
            </a:r>
          </a:p>
          <a:p>
            <a:pPr marL="457200" indent="-457200">
              <a:buFont typeface="+mj-lt"/>
              <a:buAutoNum type="arabicPeriod"/>
            </a:pPr>
            <a:endParaRPr lang="en-US" sz="1200" b="1" i="1" dirty="0">
              <a:solidFill>
                <a:schemeClr val="accent6">
                  <a:lumMod val="75000"/>
                </a:schemeClr>
              </a:solidFill>
            </a:endParaRPr>
          </a:p>
          <a:p>
            <a:pPr marL="457200" indent="-457200">
              <a:buFont typeface="+mj-lt"/>
              <a:buAutoNum type="arabicPeriod"/>
            </a:pPr>
            <a:r>
              <a:rPr lang="en-US" sz="2800" b="1" i="1" dirty="0">
                <a:solidFill>
                  <a:schemeClr val="accent6">
                    <a:lumMod val="75000"/>
                  </a:schemeClr>
                </a:solidFill>
              </a:rPr>
              <a:t>We take their words and actions personally because we forget or don’t believe, that the person is not in control of them.</a:t>
            </a:r>
          </a:p>
          <a:p>
            <a:pPr marL="457200" indent="-457200">
              <a:buFont typeface="+mj-lt"/>
              <a:buAutoNum type="arabicPeriod"/>
            </a:pPr>
            <a:endParaRPr lang="en-US" sz="1200" b="1" i="1" dirty="0">
              <a:solidFill>
                <a:schemeClr val="accent6">
                  <a:lumMod val="75000"/>
                </a:schemeClr>
              </a:solidFill>
            </a:endParaRPr>
          </a:p>
          <a:p>
            <a:pPr marL="457200" indent="-457200">
              <a:buFont typeface="+mj-lt"/>
              <a:buAutoNum type="arabicPeriod"/>
            </a:pPr>
            <a:r>
              <a:rPr lang="en-US" sz="2800" b="1" i="1" dirty="0">
                <a:solidFill>
                  <a:schemeClr val="accent6">
                    <a:lumMod val="75000"/>
                  </a:schemeClr>
                </a:solidFill>
              </a:rPr>
              <a:t>We are generally only semi-conscious so therefore driven by our own PFP.</a:t>
            </a:r>
          </a:p>
          <a:p>
            <a:r>
              <a:rPr lang="en-US" sz="2800" dirty="0"/>
              <a:t>e.g.</a:t>
            </a:r>
          </a:p>
          <a:p>
            <a:pPr marL="457200" indent="-457200">
              <a:buFont typeface="Arial" panose="020B0604020202020204" pitchFamily="34" charset="0"/>
              <a:buChar char="•"/>
            </a:pPr>
            <a:r>
              <a:rPr lang="en-US" sz="2800" dirty="0"/>
              <a:t>I’m out of control</a:t>
            </a:r>
          </a:p>
          <a:p>
            <a:pPr marL="457200" indent="-457200">
              <a:buFont typeface="Arial" panose="020B0604020202020204" pitchFamily="34" charset="0"/>
              <a:buChar char="•"/>
            </a:pPr>
            <a:r>
              <a:rPr lang="en-US" sz="2800" dirty="0"/>
              <a:t>This is not fair</a:t>
            </a:r>
          </a:p>
          <a:p>
            <a:pPr marL="457200" indent="-457200">
              <a:buFont typeface="Arial" panose="020B0604020202020204" pitchFamily="34" charset="0"/>
              <a:buChar char="•"/>
            </a:pPr>
            <a:r>
              <a:rPr lang="en-US" sz="2800" dirty="0"/>
              <a:t>I don’t deserve this</a:t>
            </a:r>
          </a:p>
          <a:p>
            <a:pPr marL="457200" indent="-457200">
              <a:buFont typeface="Arial" panose="020B0604020202020204" pitchFamily="34" charset="0"/>
              <a:buChar char="•"/>
            </a:pPr>
            <a:endParaRPr lang="en-US" sz="2800" b="1" i="1" dirty="0">
              <a:solidFill>
                <a:schemeClr val="accent6">
                  <a:lumMod val="75000"/>
                </a:schemeClr>
              </a:solidFill>
            </a:endParaRPr>
          </a:p>
        </p:txBody>
      </p:sp>
      <p:sp>
        <p:nvSpPr>
          <p:cNvPr id="4" name="TextBox 3">
            <a:extLst>
              <a:ext uri="{FF2B5EF4-FFF2-40B4-BE49-F238E27FC236}">
                <a16:creationId xmlns:a16="http://schemas.microsoft.com/office/drawing/2014/main" id="{B4B58DD3-E8FA-0B86-EF2B-AD899240D6FD}"/>
              </a:ext>
            </a:extLst>
          </p:cNvPr>
          <p:cNvSpPr txBox="1"/>
          <p:nvPr/>
        </p:nvSpPr>
        <p:spPr>
          <a:xfrm>
            <a:off x="435267" y="314542"/>
            <a:ext cx="8538404" cy="584775"/>
          </a:xfrm>
          <a:prstGeom prst="rect">
            <a:avLst/>
          </a:prstGeom>
          <a:solidFill>
            <a:schemeClr val="tx1"/>
          </a:solidFill>
        </p:spPr>
        <p:txBody>
          <a:bodyPr wrap="square" rtlCol="0">
            <a:spAutoFit/>
          </a:bodyPr>
          <a:lstStyle/>
          <a:p>
            <a:r>
              <a:rPr lang="en-US" sz="3200" b="1" dirty="0">
                <a:solidFill>
                  <a:srgbClr val="C3AD05"/>
                </a:solidFill>
              </a:rPr>
              <a:t>A Better Understanding of Ourselves - continued</a:t>
            </a:r>
            <a:endParaRPr lang="en-CA" sz="3200" b="1" dirty="0">
              <a:solidFill>
                <a:srgbClr val="C3AD05"/>
              </a:solidFill>
            </a:endParaRPr>
          </a:p>
        </p:txBody>
      </p:sp>
      <p:sp>
        <p:nvSpPr>
          <p:cNvPr id="8" name="TextBox 7">
            <a:extLst>
              <a:ext uri="{FF2B5EF4-FFF2-40B4-BE49-F238E27FC236}">
                <a16:creationId xmlns:a16="http://schemas.microsoft.com/office/drawing/2014/main" id="{50C510CD-A0EE-46AF-0EB9-80AA11C848BD}"/>
              </a:ext>
            </a:extLst>
          </p:cNvPr>
          <p:cNvSpPr txBox="1"/>
          <p:nvPr/>
        </p:nvSpPr>
        <p:spPr>
          <a:xfrm>
            <a:off x="4110016" y="4834612"/>
            <a:ext cx="5113175"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a:t>I am not approved of</a:t>
            </a:r>
          </a:p>
          <a:p>
            <a:pPr marL="457200" indent="-457200">
              <a:buFont typeface="Arial" panose="020B0604020202020204" pitchFamily="34" charset="0"/>
              <a:buChar char="•"/>
            </a:pPr>
            <a:r>
              <a:rPr lang="en-US" sz="2800" dirty="0"/>
              <a:t>This is not right</a:t>
            </a:r>
          </a:p>
          <a:p>
            <a:pPr marL="457200" indent="-457200">
              <a:buFont typeface="Arial" panose="020B0604020202020204" pitchFamily="34" charset="0"/>
              <a:buChar char="•"/>
            </a:pPr>
            <a:r>
              <a:rPr lang="en-US" sz="2800" dirty="0"/>
              <a:t>I am being victimized</a:t>
            </a:r>
            <a:endParaRPr lang="en-CA" sz="2800" dirty="0"/>
          </a:p>
        </p:txBody>
      </p:sp>
    </p:spTree>
    <p:extLst>
      <p:ext uri="{BB962C8B-B14F-4D97-AF65-F5344CB8AC3E}">
        <p14:creationId xmlns:p14="http://schemas.microsoft.com/office/powerpoint/2010/main" val="12832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FFD5FA-38FB-C8F6-51B4-6C72B7E6B28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C9811E1E-5445-6F2E-F29B-7C672A5980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6085FCB7-6FB1-22E2-B884-895502ADC126}"/>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26</a:t>
            </a:fld>
            <a:endParaRPr lang="en-CA" sz="1400" dirty="0"/>
          </a:p>
        </p:txBody>
      </p:sp>
      <p:sp>
        <p:nvSpPr>
          <p:cNvPr id="2" name="TextBox 1">
            <a:extLst>
              <a:ext uri="{FF2B5EF4-FFF2-40B4-BE49-F238E27FC236}">
                <a16:creationId xmlns:a16="http://schemas.microsoft.com/office/drawing/2014/main" id="{DDA215B2-7AE3-D487-AD6B-C933A52E3FAE}"/>
              </a:ext>
            </a:extLst>
          </p:cNvPr>
          <p:cNvSpPr txBox="1"/>
          <p:nvPr/>
        </p:nvSpPr>
        <p:spPr>
          <a:xfrm>
            <a:off x="592553" y="547624"/>
            <a:ext cx="11599447" cy="5186741"/>
          </a:xfrm>
          <a:prstGeom prst="rect">
            <a:avLst/>
          </a:prstGeom>
          <a:noFill/>
        </p:spPr>
        <p:txBody>
          <a:bodyPr wrap="square" rtlCol="0">
            <a:spAutoFit/>
          </a:bodyPr>
          <a:lstStyle/>
          <a:p>
            <a:r>
              <a:rPr lang="en-US" sz="3600" b="1" dirty="0">
                <a:solidFill>
                  <a:srgbClr val="9A4E15"/>
                </a:solidFill>
              </a:rPr>
              <a:t>The 4 Stages of Consciousness</a:t>
            </a:r>
          </a:p>
          <a:p>
            <a:r>
              <a:rPr lang="en-CA"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to grow far beyond our high-risk algorithm of being only semi-conscious </a:t>
            </a:r>
            <a:br>
              <a:rPr lang="en-CA"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CA"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(a.k.a. lost in thoughts):</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2400" dirty="0">
                <a:effectLst/>
                <a:latin typeface="Calibri" panose="020F0502020204030204" pitchFamily="34" charset="0"/>
                <a:ea typeface="Calibri" panose="020F0502020204030204" pitchFamily="34" charset="0"/>
                <a:cs typeface="Times New Roman" panose="02020603050405020304" pitchFamily="18" charset="0"/>
              </a:rPr>
              <a:t>Over each 24-hour period, we can be experiencing consciousness on a 1-10 continuum.</a:t>
            </a:r>
          </a:p>
          <a:p>
            <a:pPr>
              <a:lnSpc>
                <a:spcPct val="115000"/>
              </a:lnSpc>
              <a:spcAft>
                <a:spcPts val="1000"/>
              </a:spcAft>
            </a:pPr>
            <a:r>
              <a:rPr lang="en-CA" sz="2400" b="1" dirty="0">
                <a:effectLst/>
                <a:latin typeface="Calibri" panose="020F0502020204030204" pitchFamily="34" charset="0"/>
                <a:ea typeface="Calibri" panose="020F0502020204030204" pitchFamily="34" charset="0"/>
                <a:cs typeface="Times New Roman" panose="02020603050405020304" pitchFamily="18" charset="0"/>
              </a:rPr>
              <a:t>Unconscious:  (1)</a:t>
            </a:r>
          </a:p>
          <a:p>
            <a:pPr marL="285750" indent="-285750">
              <a:lnSpc>
                <a:spcPct val="115000"/>
              </a:lnSpc>
              <a:spcAft>
                <a:spcPts val="1000"/>
              </a:spcAft>
              <a:buFont typeface="Arial" panose="020B0604020202020204" pitchFamily="34" charset="0"/>
              <a:buChar char="•"/>
            </a:pPr>
            <a:r>
              <a:rPr lang="en-CA" sz="2400" dirty="0">
                <a:effectLst/>
                <a:latin typeface="Calibri" panose="020F0502020204030204" pitchFamily="34" charset="0"/>
                <a:ea typeface="Calibri" panose="020F0502020204030204" pitchFamily="34" charset="0"/>
                <a:cs typeface="Times New Roman" panose="02020603050405020304" pitchFamily="18" charset="0"/>
              </a:rPr>
              <a:t>like when we are asleep in our bed.</a:t>
            </a:r>
          </a:p>
          <a:p>
            <a:pPr>
              <a:lnSpc>
                <a:spcPct val="115000"/>
              </a:lnSpc>
              <a:spcAft>
                <a:spcPts val="1000"/>
              </a:spcAft>
              <a:tabLst>
                <a:tab pos="540385" algn="l"/>
              </a:tabLst>
            </a:pPr>
            <a:r>
              <a:rPr lang="en-CA" sz="2400" b="1" dirty="0">
                <a:effectLst/>
                <a:latin typeface="Calibri" panose="020F0502020204030204" pitchFamily="34" charset="0"/>
                <a:ea typeface="Calibri" panose="020F0502020204030204" pitchFamily="34" charset="0"/>
                <a:cs typeface="Times New Roman" panose="02020603050405020304" pitchFamily="18" charset="0"/>
              </a:rPr>
              <a:t>Semiconscious:  (autopilot) (5)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1" indent="-285750">
              <a:lnSpc>
                <a:spcPct val="115000"/>
              </a:lnSpc>
              <a:spcAft>
                <a:spcPts val="1000"/>
              </a:spcAft>
              <a:buSzPct val="100000"/>
              <a:buFont typeface="Arial" panose="020B0604020202020204" pitchFamily="34" charset="0"/>
              <a:buChar char="•"/>
              <a:tabLst>
                <a:tab pos="540385" algn="l"/>
              </a:tabLst>
            </a:pPr>
            <a:r>
              <a:rPr lang="en-CA" sz="2400" dirty="0">
                <a:effectLst/>
                <a:latin typeface="Calibri" panose="020F0502020204030204" pitchFamily="34" charset="0"/>
                <a:ea typeface="Calibri" panose="020F0502020204030204" pitchFamily="34" charset="0"/>
                <a:cs typeface="Times New Roman" panose="02020603050405020304" pitchFamily="18" charset="0"/>
              </a:rPr>
              <a:t>like how we typically drive our car, relate to people and do most doings, </a:t>
            </a:r>
            <a:br>
              <a:rPr lang="en-CA" sz="2400" dirty="0">
                <a:effectLst/>
                <a:latin typeface="Calibri" panose="020F0502020204030204" pitchFamily="34" charset="0"/>
                <a:ea typeface="Calibri" panose="020F0502020204030204" pitchFamily="34" charset="0"/>
                <a:cs typeface="Times New Roman" panose="02020603050405020304" pitchFamily="18" charset="0"/>
              </a:rPr>
            </a:br>
            <a:r>
              <a:rPr lang="en-CA" sz="2400" dirty="0">
                <a:effectLst/>
                <a:latin typeface="Calibri" panose="020F0502020204030204" pitchFamily="34" charset="0"/>
                <a:ea typeface="Calibri" panose="020F0502020204030204" pitchFamily="34" charset="0"/>
                <a:cs typeface="Times New Roman" panose="02020603050405020304" pitchFamily="18" charset="0"/>
              </a:rPr>
              <a:t>i.e. we are there but our mind is someplace else and we are unaware of </a:t>
            </a:r>
            <a:br>
              <a:rPr lang="en-CA" sz="2400" dirty="0">
                <a:effectLst/>
                <a:latin typeface="Calibri" panose="020F0502020204030204" pitchFamily="34" charset="0"/>
                <a:ea typeface="Calibri" panose="020F0502020204030204" pitchFamily="34" charset="0"/>
                <a:cs typeface="Times New Roman" panose="02020603050405020304" pitchFamily="18" charset="0"/>
              </a:rPr>
            </a:br>
            <a:r>
              <a:rPr lang="en-CA" sz="2400" dirty="0">
                <a:effectLst/>
                <a:latin typeface="Calibri" panose="020F0502020204030204" pitchFamily="34" charset="0"/>
                <a:ea typeface="Calibri" panose="020F0502020204030204" pitchFamily="34" charset="0"/>
                <a:cs typeface="Times New Roman" panose="02020603050405020304" pitchFamily="18" charset="0"/>
              </a:rPr>
              <a:t>what is happening in the present moment.</a:t>
            </a:r>
            <a:endParaRPr lang="en-CA" sz="2400" b="1" dirty="0"/>
          </a:p>
        </p:txBody>
      </p:sp>
    </p:spTree>
    <p:extLst>
      <p:ext uri="{BB962C8B-B14F-4D97-AF65-F5344CB8AC3E}">
        <p14:creationId xmlns:p14="http://schemas.microsoft.com/office/powerpoint/2010/main" val="84165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EA5B3D-FB7D-6E52-C8E6-B2359A0CA2B1}"/>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204350B1-20AF-A841-FC0C-D2EA3E68C6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A62932FD-BFD4-E87D-1A2C-E45B1DB2492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27</a:t>
            </a:fld>
            <a:endParaRPr lang="en-CA" sz="1400" dirty="0"/>
          </a:p>
        </p:txBody>
      </p:sp>
      <p:sp>
        <p:nvSpPr>
          <p:cNvPr id="2" name="TextBox 1">
            <a:extLst>
              <a:ext uri="{FF2B5EF4-FFF2-40B4-BE49-F238E27FC236}">
                <a16:creationId xmlns:a16="http://schemas.microsoft.com/office/drawing/2014/main" id="{636DB19B-F2BF-71F9-ED39-6B6607DD7DCD}"/>
              </a:ext>
            </a:extLst>
          </p:cNvPr>
          <p:cNvSpPr txBox="1"/>
          <p:nvPr/>
        </p:nvSpPr>
        <p:spPr>
          <a:xfrm>
            <a:off x="696724" y="547624"/>
            <a:ext cx="11006894" cy="6146298"/>
          </a:xfrm>
          <a:prstGeom prst="rect">
            <a:avLst/>
          </a:prstGeom>
          <a:noFill/>
        </p:spPr>
        <p:txBody>
          <a:bodyPr wrap="square" rtlCol="0">
            <a:spAutoFit/>
          </a:bodyPr>
          <a:lstStyle/>
          <a:p>
            <a:pPr>
              <a:lnSpc>
                <a:spcPct val="115000"/>
              </a:lnSpc>
              <a:spcAft>
                <a:spcPts val="1000"/>
              </a:spcAft>
            </a:pPr>
            <a:r>
              <a:rPr lang="en-US" sz="2800" b="1" dirty="0">
                <a:solidFill>
                  <a:srgbClr val="9A4E15"/>
                </a:solidFill>
              </a:rPr>
              <a:t>The 4 Stages of Consciousness – continued</a:t>
            </a:r>
          </a:p>
          <a:p>
            <a:pPr>
              <a:lnSpc>
                <a:spcPct val="115000"/>
              </a:lnSpc>
              <a:spcAft>
                <a:spcPts val="1000"/>
              </a:spcAft>
            </a:pPr>
            <a:endParaRPr lang="en-US" sz="1200" b="1" dirty="0">
              <a:solidFill>
                <a:srgbClr val="9A4E15"/>
              </a:solidFill>
            </a:endParaRPr>
          </a:p>
          <a:p>
            <a:pPr>
              <a:lnSpc>
                <a:spcPct val="115000"/>
              </a:lnSpc>
              <a:spcAft>
                <a:spcPts val="1000"/>
              </a:spcAft>
            </a:pPr>
            <a:r>
              <a:rPr lang="en-CA" sz="2400" b="1" dirty="0">
                <a:effectLst/>
                <a:latin typeface="Calibri" panose="020F0502020204030204" pitchFamily="34" charset="0"/>
                <a:ea typeface="Calibri" panose="020F0502020204030204" pitchFamily="34" charset="0"/>
                <a:cs typeface="Times New Roman" panose="02020603050405020304" pitchFamily="18" charset="0"/>
              </a:rPr>
              <a:t>Fully Conscious:  (self-aware) (10) ‘mindful’</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1" indent="-285750">
              <a:lnSpc>
                <a:spcPct val="115000"/>
              </a:lnSpc>
              <a:spcAft>
                <a:spcPts val="1000"/>
              </a:spcAft>
              <a:buSzPct val="100000"/>
              <a:buFont typeface="Arial" panose="020B0604020202020204" pitchFamily="34" charset="0"/>
              <a:buChar char="•"/>
            </a:pPr>
            <a:r>
              <a:rPr lang="en-CA" sz="2400" dirty="0">
                <a:effectLst/>
                <a:latin typeface="Calibri" panose="020F0502020204030204" pitchFamily="34" charset="0"/>
                <a:ea typeface="Calibri" panose="020F0502020204030204" pitchFamily="34" charset="0"/>
                <a:cs typeface="Times New Roman" panose="02020603050405020304" pitchFamily="18" charset="0"/>
              </a:rPr>
              <a:t>like when we are paying attention – noticing </a:t>
            </a:r>
            <a:r>
              <a:rPr lang="en-CA" sz="2400" b="1" dirty="0">
                <a:effectLst/>
                <a:latin typeface="Calibri" panose="020F0502020204030204" pitchFamily="34" charset="0"/>
                <a:ea typeface="Calibri" panose="020F0502020204030204" pitchFamily="34" charset="0"/>
                <a:cs typeface="Times New Roman" panose="02020603050405020304" pitchFamily="18" charset="0"/>
              </a:rPr>
              <a:t>what</a:t>
            </a:r>
            <a:r>
              <a:rPr lang="en-CA" sz="2400" dirty="0">
                <a:effectLst/>
                <a:latin typeface="Calibri" panose="020F0502020204030204" pitchFamily="34" charset="0"/>
                <a:ea typeface="Calibri" panose="020F0502020204030204" pitchFamily="34" charset="0"/>
                <a:cs typeface="Times New Roman" panose="02020603050405020304" pitchFamily="18" charset="0"/>
              </a:rPr>
              <a:t> we are doing e.g. how we drive when a police car is following us;</a:t>
            </a:r>
          </a:p>
          <a:p>
            <a:pPr marL="285750" lvl="1" indent="-285750">
              <a:lnSpc>
                <a:spcPct val="115000"/>
              </a:lnSpc>
              <a:spcAft>
                <a:spcPts val="1000"/>
              </a:spcAft>
              <a:buSzPct val="100000"/>
              <a:buFont typeface="Arial" panose="020B0604020202020204" pitchFamily="34" charset="0"/>
              <a:buChar char="•"/>
            </a:pPr>
            <a:r>
              <a:rPr lang="en-CA" sz="2400" dirty="0">
                <a:effectLst/>
                <a:latin typeface="Calibri" panose="020F0502020204030204" pitchFamily="34" charset="0"/>
                <a:ea typeface="Calibri" panose="020F0502020204030204" pitchFamily="34" charset="0"/>
                <a:cs typeface="Times New Roman" panose="02020603050405020304" pitchFamily="18" charset="0"/>
              </a:rPr>
              <a:t>knowing </a:t>
            </a:r>
            <a:r>
              <a:rPr lang="en-CA" sz="2400" b="1" dirty="0">
                <a:effectLst/>
                <a:latin typeface="Calibri" panose="020F0502020204030204" pitchFamily="34" charset="0"/>
                <a:ea typeface="Calibri" panose="020F0502020204030204" pitchFamily="34" charset="0"/>
                <a:cs typeface="Times New Roman" panose="02020603050405020304" pitchFamily="18" charset="0"/>
              </a:rPr>
              <a:t>that </a:t>
            </a:r>
            <a:r>
              <a:rPr lang="en-CA" sz="2400" dirty="0">
                <a:effectLst/>
                <a:latin typeface="Calibri" panose="020F0502020204030204" pitchFamily="34" charset="0"/>
                <a:ea typeface="Calibri" panose="020F0502020204030204" pitchFamily="34" charset="0"/>
                <a:cs typeface="Times New Roman" panose="02020603050405020304" pitchFamily="18" charset="0"/>
              </a:rPr>
              <a:t>we are doing it when we are doing it and</a:t>
            </a:r>
          </a:p>
          <a:p>
            <a:pPr marL="285750" lvl="1" indent="-285750">
              <a:lnSpc>
                <a:spcPct val="115000"/>
              </a:lnSpc>
              <a:spcAft>
                <a:spcPts val="1000"/>
              </a:spcAft>
              <a:buSzPct val="100000"/>
              <a:buFont typeface="Arial" panose="020B0604020202020204" pitchFamily="34" charset="0"/>
              <a:buChar char="•"/>
            </a:pPr>
            <a:r>
              <a:rPr lang="en-CA" sz="2400" dirty="0">
                <a:effectLst/>
                <a:latin typeface="Calibri" panose="020F0502020204030204" pitchFamily="34" charset="0"/>
                <a:ea typeface="Calibri" panose="020F0502020204030204" pitchFamily="34" charset="0"/>
                <a:cs typeface="Times New Roman" panose="02020603050405020304" pitchFamily="18" charset="0"/>
              </a:rPr>
              <a:t>knowing </a:t>
            </a:r>
            <a:r>
              <a:rPr lang="en-CA" sz="2400" b="1" dirty="0">
                <a:effectLst/>
                <a:latin typeface="Calibri" panose="020F0502020204030204" pitchFamily="34" charset="0"/>
                <a:ea typeface="Calibri" panose="020F0502020204030204" pitchFamily="34" charset="0"/>
                <a:cs typeface="Times New Roman" panose="02020603050405020304" pitchFamily="18" charset="0"/>
              </a:rPr>
              <a:t>how</a:t>
            </a:r>
            <a:r>
              <a:rPr lang="en-CA" sz="2400" dirty="0">
                <a:effectLst/>
                <a:latin typeface="Calibri" panose="020F0502020204030204" pitchFamily="34" charset="0"/>
                <a:ea typeface="Calibri" panose="020F0502020204030204" pitchFamily="34" charset="0"/>
                <a:cs typeface="Times New Roman" panose="02020603050405020304" pitchFamily="18" charset="0"/>
              </a:rPr>
              <a:t> our </a:t>
            </a:r>
            <a:r>
              <a:rPr lang="en-CA" sz="2400" b="1" dirty="0">
                <a:effectLst/>
                <a:latin typeface="Calibri" panose="020F0502020204030204" pitchFamily="34" charset="0"/>
                <a:ea typeface="Calibri" panose="020F0502020204030204" pitchFamily="34" charset="0"/>
                <a:cs typeface="Times New Roman" panose="02020603050405020304" pitchFamily="18" charset="0"/>
              </a:rPr>
              <a:t>body’s sensations, feelings and thoughts</a:t>
            </a:r>
            <a:r>
              <a:rPr lang="en-CA" sz="2400" dirty="0">
                <a:effectLst/>
                <a:latin typeface="Calibri" panose="020F0502020204030204" pitchFamily="34" charset="0"/>
                <a:ea typeface="Calibri" panose="020F0502020204030204" pitchFamily="34" charset="0"/>
                <a:cs typeface="Times New Roman" panose="02020603050405020304" pitchFamily="18" charset="0"/>
              </a:rPr>
              <a:t> are reacting to what is happening.</a:t>
            </a:r>
          </a:p>
          <a:p>
            <a:pPr>
              <a:lnSpc>
                <a:spcPct val="115000"/>
              </a:lnSpc>
              <a:spcAft>
                <a:spcPts val="1000"/>
              </a:spcAft>
            </a:pPr>
            <a:r>
              <a:rPr lang="en-CA" sz="2400" b="1" dirty="0">
                <a:effectLst/>
                <a:latin typeface="Calibri" panose="020F0502020204030204" pitchFamily="34" charset="0"/>
                <a:ea typeface="Calibri" panose="020F0502020204030204" pitchFamily="34" charset="0"/>
                <a:cs typeface="Times New Roman" panose="02020603050405020304" pitchFamily="18" charset="0"/>
              </a:rPr>
              <a:t>Subconscious:</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1" indent="-285750">
              <a:lnSpc>
                <a:spcPct val="115000"/>
              </a:lnSpc>
              <a:spcAft>
                <a:spcPts val="1000"/>
              </a:spcAft>
              <a:buSzPct val="100000"/>
              <a:buFont typeface="Arial" panose="020B0604020202020204" pitchFamily="34" charset="0"/>
              <a:buChar char="•"/>
            </a:pPr>
            <a:r>
              <a:rPr lang="en-CA" sz="2400" dirty="0">
                <a:effectLst/>
                <a:latin typeface="Calibri" panose="020F0502020204030204" pitchFamily="34" charset="0"/>
                <a:ea typeface="Calibri" panose="020F0502020204030204" pitchFamily="34" charset="0"/>
                <a:cs typeface="Times New Roman" panose="02020603050405020304" pitchFamily="18" charset="0"/>
              </a:rPr>
              <a:t>our data bank of files that we inherit and develop (a.k.a. our algorithm). </a:t>
            </a:r>
          </a:p>
          <a:p>
            <a:pPr marL="342900">
              <a:lnSpc>
                <a:spcPct val="115000"/>
              </a:lnSpc>
              <a:spcAft>
                <a:spcPts val="1000"/>
              </a:spcAft>
            </a:pP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400" b="1" dirty="0"/>
          </a:p>
        </p:txBody>
      </p:sp>
    </p:spTree>
    <p:extLst>
      <p:ext uri="{BB962C8B-B14F-4D97-AF65-F5344CB8AC3E}">
        <p14:creationId xmlns:p14="http://schemas.microsoft.com/office/powerpoint/2010/main" val="197553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3575AE9-C886-F1DE-08C8-88DB0AC03A80}"/>
              </a:ext>
            </a:extLst>
          </p:cNvPr>
          <p:cNvSpPr/>
          <p:nvPr/>
        </p:nvSpPr>
        <p:spPr>
          <a:xfrm>
            <a:off x="795" y="0"/>
            <a:ext cx="12188826" cy="6858000"/>
          </a:xfrm>
          <a:prstGeom prst="rect">
            <a:avLst/>
          </a:prstGeom>
          <a:gradFill flip="none" rotWithShape="1">
            <a:gsLst>
              <a:gs pos="0">
                <a:schemeClr val="accent3">
                  <a:lumMod val="0"/>
                  <a:lumOff val="100000"/>
                </a:schemeClr>
              </a:gs>
              <a:gs pos="5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pic>
        <p:nvPicPr>
          <p:cNvPr id="4" name="Picture 3">
            <a:extLst>
              <a:ext uri="{FF2B5EF4-FFF2-40B4-BE49-F238E27FC236}">
                <a16:creationId xmlns:a16="http://schemas.microsoft.com/office/drawing/2014/main" id="{32DAC400-DCBE-EAB4-251E-F215ADEE13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5" name="Slide Number Placeholder 1">
            <a:extLst>
              <a:ext uri="{FF2B5EF4-FFF2-40B4-BE49-F238E27FC236}">
                <a16:creationId xmlns:a16="http://schemas.microsoft.com/office/drawing/2014/main" id="{746A11F0-E665-C55D-4CF3-CC59E54FF581}"/>
              </a:ext>
            </a:extLst>
          </p:cNvPr>
          <p:cNvSpPr>
            <a:spLocks noGrp="1"/>
          </p:cNvSpPr>
          <p:nvPr>
            <p:ph type="sldNum" sz="quarter" idx="12"/>
          </p:nvPr>
        </p:nvSpPr>
        <p:spPr>
          <a:xfrm>
            <a:off x="8609480" y="6356353"/>
            <a:ext cx="2742843" cy="365125"/>
          </a:xfrm>
        </p:spPr>
        <p:txBody>
          <a:bodyPr/>
          <a:lstStyle/>
          <a:p>
            <a:fld id="{3C14BECE-2B89-4E4F-AD8F-D42A66FD9830}" type="slidenum">
              <a:rPr lang="en-CA" sz="1400" smtClean="0"/>
              <a:pPr/>
              <a:t>28</a:t>
            </a:fld>
            <a:endParaRPr lang="en-CA" sz="1400" dirty="0"/>
          </a:p>
        </p:txBody>
      </p:sp>
      <p:sp>
        <p:nvSpPr>
          <p:cNvPr id="2" name="TextBox 1">
            <a:extLst>
              <a:ext uri="{FF2B5EF4-FFF2-40B4-BE49-F238E27FC236}">
                <a16:creationId xmlns:a16="http://schemas.microsoft.com/office/drawing/2014/main" id="{AB04E5A7-96C8-F813-0801-BFCE85E8F42D}"/>
              </a:ext>
            </a:extLst>
          </p:cNvPr>
          <p:cNvSpPr txBox="1"/>
          <p:nvPr/>
        </p:nvSpPr>
        <p:spPr>
          <a:xfrm>
            <a:off x="1114677" y="3673242"/>
            <a:ext cx="9190404" cy="2585323"/>
          </a:xfrm>
          <a:prstGeom prst="rect">
            <a:avLst/>
          </a:prstGeom>
          <a:noFill/>
        </p:spPr>
        <p:txBody>
          <a:bodyPr wrap="square" rtlCol="0">
            <a:spAutoFit/>
          </a:bodyPr>
          <a:lstStyle/>
          <a:p>
            <a:endParaRPr lang="en-US" sz="2400" dirty="0"/>
          </a:p>
          <a:p>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r>
              <a:rPr lang="en-CA" sz="2400" dirty="0">
                <a:effectLst/>
                <a:latin typeface="Calibri" panose="020F0502020204030204" pitchFamily="34" charset="0"/>
                <a:ea typeface="Calibri" panose="020F0502020204030204" pitchFamily="34" charset="0"/>
                <a:cs typeface="Times New Roman" panose="02020603050405020304" pitchFamily="18" charset="0"/>
              </a:rPr>
              <a:t>To be more fully conscious, we start by paying attention to what we are doing. It is as if we are driving our car and a police car is right behind us - we are really focused on our driving and also 100% aware</a:t>
            </a:r>
            <a:r>
              <a:rPr lang="en-CA" sz="2400" b="1" dirty="0">
                <a:effectLst/>
                <a:latin typeface="Calibri" panose="020F0502020204030204" pitchFamily="34" charset="0"/>
                <a:ea typeface="Calibri" panose="020F0502020204030204" pitchFamily="34" charset="0"/>
                <a:cs typeface="Times New Roman" panose="02020603050405020304" pitchFamily="18" charset="0"/>
              </a:rPr>
              <a:t> that</a:t>
            </a:r>
            <a:r>
              <a:rPr lang="en-CA" sz="2400" dirty="0">
                <a:effectLst/>
                <a:latin typeface="Calibri" panose="020F0502020204030204" pitchFamily="34" charset="0"/>
                <a:ea typeface="Calibri" panose="020F0502020204030204" pitchFamily="34" charset="0"/>
                <a:cs typeface="Times New Roman" panose="02020603050405020304" pitchFamily="18" charset="0"/>
              </a:rPr>
              <a:t> we are being followed.</a:t>
            </a:r>
          </a:p>
          <a:p>
            <a:endParaRPr lang="en-CA" dirty="0"/>
          </a:p>
        </p:txBody>
      </p:sp>
      <p:pic>
        <p:nvPicPr>
          <p:cNvPr id="4098" name="Picture 2" descr="Joke: Sign vs. Sign | Hooker Jokes">
            <a:extLst>
              <a:ext uri="{FF2B5EF4-FFF2-40B4-BE49-F238E27FC236}">
                <a16:creationId xmlns:a16="http://schemas.microsoft.com/office/drawing/2014/main" id="{B48C2EBB-B162-2870-FC5C-FD4F54D46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8740" y="998804"/>
            <a:ext cx="4422843" cy="267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16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A0DD44-393A-334D-E304-49D06213D975}"/>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D9B8AB10-67C1-35DA-E980-65480B7C74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99D1B09F-CED9-3953-3059-C04DDDF88F55}"/>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29</a:t>
            </a:fld>
            <a:endParaRPr lang="en-CA" sz="1400" dirty="0"/>
          </a:p>
        </p:txBody>
      </p:sp>
      <p:sp>
        <p:nvSpPr>
          <p:cNvPr id="2" name="Text Box 305">
            <a:extLst>
              <a:ext uri="{FF2B5EF4-FFF2-40B4-BE49-F238E27FC236}">
                <a16:creationId xmlns:a16="http://schemas.microsoft.com/office/drawing/2014/main" id="{4A1262B2-20B7-EB4C-7F9A-140DD7858B56}"/>
              </a:ext>
            </a:extLst>
          </p:cNvPr>
          <p:cNvSpPr txBox="1"/>
          <p:nvPr/>
        </p:nvSpPr>
        <p:spPr>
          <a:xfrm>
            <a:off x="869576" y="1789912"/>
            <a:ext cx="10237695" cy="3063558"/>
          </a:xfrm>
          <a:prstGeom prst="rect">
            <a:avLst/>
          </a:prstGeom>
          <a:solidFill>
            <a:srgbClr val="E2F0D9"/>
          </a:solidFill>
          <a:ln w="6350">
            <a:noFill/>
          </a:ln>
          <a:effectLst>
            <a:outerShdw blurRad="50800" dist="635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r>
              <a:rPr lang="en-CA" sz="2400" dirty="0">
                <a:solidFill>
                  <a:srgbClr val="000000"/>
                </a:solidFill>
                <a:effectLst/>
                <a:ea typeface="Times New Roman" panose="02020603050405020304" pitchFamily="18" charset="0"/>
                <a:cs typeface="Times New Roman" panose="02020603050405020304" pitchFamily="18" charset="0"/>
              </a:rPr>
              <a:t>Simply put, </a:t>
            </a:r>
            <a:r>
              <a:rPr lang="en-CA" sz="2400" dirty="0">
                <a:solidFill>
                  <a:srgbClr val="000000"/>
                </a:solidFill>
                <a:ea typeface="Times New Roman" panose="02020603050405020304" pitchFamily="18" charset="0"/>
                <a:cs typeface="Times New Roman" panose="02020603050405020304" pitchFamily="18" charset="0"/>
              </a:rPr>
              <a:t>calling up </a:t>
            </a:r>
            <a:r>
              <a:rPr lang="en-CA" sz="2400" dirty="0">
                <a:solidFill>
                  <a:srgbClr val="000000"/>
                </a:solidFill>
                <a:effectLst/>
                <a:ea typeface="Calibri" panose="020F0502020204030204" pitchFamily="34" charset="0"/>
                <a:cs typeface="Times New Roman" panose="02020603050405020304" pitchFamily="18" charset="0"/>
              </a:rPr>
              <a:t>PFP programmed files initially </a:t>
            </a:r>
            <a:r>
              <a:rPr lang="en-CA" sz="2400" dirty="0">
                <a:solidFill>
                  <a:srgbClr val="000000"/>
                </a:solidFill>
                <a:effectLst/>
                <a:ea typeface="Times New Roman" panose="02020603050405020304" pitchFamily="18" charset="0"/>
                <a:cs typeface="Times New Roman" panose="02020603050405020304" pitchFamily="18" charset="0"/>
              </a:rPr>
              <a:t>uses significantly less brain energy than the thinking problem solving mind. This inherited paleo jungle, survival based energy conservation, helps to explain why our ‘lawyer-type’ mind struggles to change its point of view. This is even in the face of substantial evidence contrary to our beliefs. Existing files get called on first, before working to problem solve or learn something new so as to save brain power to face a predator from the jungle later on that day. </a:t>
            </a:r>
            <a:endParaRPr lang="en-CA" sz="2400" dirty="0">
              <a:effectLst/>
              <a:ea typeface="Calibri" panose="020F0502020204030204" pitchFamily="34" charset="0"/>
              <a:cs typeface="Times New Roman" panose="02020603050405020304" pitchFamily="18" charset="0"/>
            </a:endParaRPr>
          </a:p>
          <a:p>
            <a:pPr>
              <a:lnSpc>
                <a:spcPct val="115000"/>
              </a:lnSpc>
              <a:spcAft>
                <a:spcPts val="1000"/>
              </a:spcAft>
            </a:pPr>
            <a:r>
              <a:rPr lang="en-CA" sz="2400" dirty="0">
                <a:effectLst/>
                <a:ea typeface="Calibri" panose="020F0502020204030204" pitchFamily="34" charset="0"/>
                <a:cs typeface="Times New Roman" panose="02020603050405020304" pitchFamily="18" charset="0"/>
              </a:rPr>
              <a:t> </a:t>
            </a:r>
          </a:p>
        </p:txBody>
      </p:sp>
      <p:sp>
        <p:nvSpPr>
          <p:cNvPr id="3" name="TextBox 2">
            <a:extLst>
              <a:ext uri="{FF2B5EF4-FFF2-40B4-BE49-F238E27FC236}">
                <a16:creationId xmlns:a16="http://schemas.microsoft.com/office/drawing/2014/main" id="{404DA6DA-05A1-1252-AD2A-DA2B697AE994}"/>
              </a:ext>
            </a:extLst>
          </p:cNvPr>
          <p:cNvSpPr txBox="1"/>
          <p:nvPr/>
        </p:nvSpPr>
        <p:spPr>
          <a:xfrm>
            <a:off x="838200" y="5030395"/>
            <a:ext cx="8310283" cy="1384995"/>
          </a:xfrm>
          <a:prstGeom prst="rect">
            <a:avLst/>
          </a:prstGeom>
          <a:noFill/>
        </p:spPr>
        <p:txBody>
          <a:bodyPr wrap="square" rtlCol="0">
            <a:spAutoFit/>
          </a:bodyPr>
          <a:lstStyle/>
          <a:p>
            <a:r>
              <a:rPr lang="en-US" sz="2800" b="1" dirty="0"/>
              <a:t>So when, we need to learn new ways to better relate to people who are difficult, they tend to be average scientists but outstanding lawyers.</a:t>
            </a:r>
            <a:endParaRPr lang="en-CA" sz="2800" b="1" dirty="0"/>
          </a:p>
        </p:txBody>
      </p:sp>
      <p:sp>
        <p:nvSpPr>
          <p:cNvPr id="7" name="TextBox 6">
            <a:extLst>
              <a:ext uri="{FF2B5EF4-FFF2-40B4-BE49-F238E27FC236}">
                <a16:creationId xmlns:a16="http://schemas.microsoft.com/office/drawing/2014/main" id="{5CCD711F-EF07-A4F4-48F6-AFD378AF6F0A}"/>
              </a:ext>
            </a:extLst>
          </p:cNvPr>
          <p:cNvSpPr txBox="1"/>
          <p:nvPr/>
        </p:nvSpPr>
        <p:spPr>
          <a:xfrm>
            <a:off x="869576" y="442610"/>
            <a:ext cx="10148048" cy="1015663"/>
          </a:xfrm>
          <a:prstGeom prst="rect">
            <a:avLst/>
          </a:prstGeom>
          <a:noFill/>
        </p:spPr>
        <p:txBody>
          <a:bodyPr wrap="square" rtlCol="0">
            <a:spAutoFit/>
          </a:bodyPr>
          <a:lstStyle/>
          <a:p>
            <a:r>
              <a:rPr lang="en-US" sz="3600" b="1" dirty="0">
                <a:solidFill>
                  <a:srgbClr val="9A4E15"/>
                </a:solidFill>
              </a:rPr>
              <a:t>And We Don’t Want to Go Against Nature </a:t>
            </a:r>
            <a:br>
              <a:rPr lang="en-US" sz="3600" b="1" dirty="0">
                <a:solidFill>
                  <a:srgbClr val="9A4E15"/>
                </a:solidFill>
              </a:rPr>
            </a:br>
            <a:r>
              <a:rPr lang="en-US" sz="2400" b="1" dirty="0">
                <a:solidFill>
                  <a:srgbClr val="9A4E15"/>
                </a:solidFill>
              </a:rPr>
              <a:t>(Reference Student and Teacher)</a:t>
            </a:r>
            <a:endParaRPr lang="en-CA" sz="2400" b="1" dirty="0">
              <a:solidFill>
                <a:srgbClr val="9A4E15"/>
              </a:solidFill>
            </a:endParaRPr>
          </a:p>
        </p:txBody>
      </p:sp>
    </p:spTree>
    <p:extLst>
      <p:ext uri="{BB962C8B-B14F-4D97-AF65-F5344CB8AC3E}">
        <p14:creationId xmlns:p14="http://schemas.microsoft.com/office/powerpoint/2010/main" val="164863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33B215-8A88-442D-1D88-B97F68F0050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DD1B52F8-9B46-EF31-1907-0EB05A67F1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A137ACA8-D67E-98D2-D8AD-2FFE8A8B3E68}"/>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a:t>
            </a:fld>
            <a:endParaRPr lang="en-CA" sz="1400" dirty="0"/>
          </a:p>
        </p:txBody>
      </p:sp>
      <p:sp>
        <p:nvSpPr>
          <p:cNvPr id="2" name="TextBox 1">
            <a:extLst>
              <a:ext uri="{FF2B5EF4-FFF2-40B4-BE49-F238E27FC236}">
                <a16:creationId xmlns:a16="http://schemas.microsoft.com/office/drawing/2014/main" id="{914374F8-4EF2-84F4-BF36-43E0FAB08EBA}"/>
              </a:ext>
            </a:extLst>
          </p:cNvPr>
          <p:cNvSpPr txBox="1"/>
          <p:nvPr/>
        </p:nvSpPr>
        <p:spPr>
          <a:xfrm>
            <a:off x="762706" y="2038977"/>
            <a:ext cx="11043811"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People who we work with, we supervise or we report to.</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Someone who disagrees with our position on Covid prevention and research findings, e.g. hygiene, vaccines, mandatory masking.</a:t>
            </a:r>
            <a:endParaRPr lang="en-US" sz="2800" i="1" dirty="0"/>
          </a:p>
          <a:p>
            <a:endParaRPr lang="en-US" sz="2800" i="1" dirty="0"/>
          </a:p>
          <a:p>
            <a:pPr marL="342900" indent="-342900">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Self-centred/highly critical family member, friend or co-worker.</a:t>
            </a:r>
          </a:p>
        </p:txBody>
      </p:sp>
      <p:sp>
        <p:nvSpPr>
          <p:cNvPr id="3" name="TextBox 2">
            <a:extLst>
              <a:ext uri="{FF2B5EF4-FFF2-40B4-BE49-F238E27FC236}">
                <a16:creationId xmlns:a16="http://schemas.microsoft.com/office/drawing/2014/main" id="{5100E363-C8BF-058F-6888-4293686ECED5}"/>
              </a:ext>
            </a:extLst>
          </p:cNvPr>
          <p:cNvSpPr txBox="1"/>
          <p:nvPr/>
        </p:nvSpPr>
        <p:spPr>
          <a:xfrm>
            <a:off x="870283" y="915058"/>
            <a:ext cx="2492188" cy="1015663"/>
          </a:xfrm>
          <a:prstGeom prst="rect">
            <a:avLst/>
          </a:prstGeom>
          <a:noFill/>
          <a:effectLst>
            <a:glow rad="63500">
              <a:schemeClr val="accent6">
                <a:satMod val="175000"/>
                <a:alpha val="40000"/>
              </a:schemeClr>
            </a:glow>
          </a:effectLst>
        </p:spPr>
        <p:txBody>
          <a:bodyPr wrap="square" rtlCol="0">
            <a:spAutoFit/>
          </a:bodyPr>
          <a:lstStyle/>
          <a:p>
            <a:r>
              <a:rPr lang="en-US" sz="6000" b="1" dirty="0">
                <a:solidFill>
                  <a:schemeClr val="accent6">
                    <a:lumMod val="75000"/>
                  </a:schemeClr>
                </a:solidFill>
              </a:rPr>
              <a:t>Who?</a:t>
            </a:r>
            <a:endParaRPr lang="en-CA" sz="6000" dirty="0">
              <a:solidFill>
                <a:schemeClr val="accent6">
                  <a:lumMod val="75000"/>
                </a:schemeClr>
              </a:solidFill>
            </a:endParaRPr>
          </a:p>
        </p:txBody>
      </p:sp>
    </p:spTree>
    <p:extLst>
      <p:ext uri="{BB962C8B-B14F-4D97-AF65-F5344CB8AC3E}">
        <p14:creationId xmlns:p14="http://schemas.microsoft.com/office/powerpoint/2010/main" val="364646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0E3D0D-6689-D7B9-27B0-46653F6FF849}"/>
              </a:ext>
            </a:extLst>
          </p:cNvPr>
          <p:cNvSpPr/>
          <p:nvPr/>
        </p:nvSpPr>
        <p:spPr>
          <a:xfrm>
            <a:off x="0" y="0"/>
            <a:ext cx="12192000" cy="6858000"/>
          </a:xfrm>
          <a:prstGeom prst="rect">
            <a:avLst/>
          </a:prstGeom>
          <a:gradFill flip="none" rotWithShape="1">
            <a:gsLst>
              <a:gs pos="0">
                <a:schemeClr val="accent3">
                  <a:lumMod val="0"/>
                  <a:lumOff val="100000"/>
                </a:schemeClr>
              </a:gs>
              <a:gs pos="80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B2273D33-F7CC-3777-6D23-28C8C18F2B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F39B8632-41B5-D96E-77AF-B118777859C5}"/>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30</a:t>
            </a:fld>
            <a:endParaRPr lang="en-CA" sz="1400" dirty="0"/>
          </a:p>
        </p:txBody>
      </p:sp>
      <p:pic>
        <p:nvPicPr>
          <p:cNvPr id="2" name="Picture 1">
            <a:extLst>
              <a:ext uri="{FF2B5EF4-FFF2-40B4-BE49-F238E27FC236}">
                <a16:creationId xmlns:a16="http://schemas.microsoft.com/office/drawing/2014/main" id="{E8783B2C-DEDF-9583-7112-E5ADD5D65072}"/>
              </a:ext>
            </a:extLst>
          </p:cNvPr>
          <p:cNvPicPr>
            <a:picLocks noChangeAspect="1"/>
          </p:cNvPicPr>
          <p:nvPr/>
        </p:nvPicPr>
        <p:blipFill rotWithShape="1">
          <a:blip r:embed="rId3">
            <a:extLst>
              <a:ext uri="{28A0092B-C50C-407E-A947-70E740481C1C}">
                <a14:useLocalDpi xmlns:a14="http://schemas.microsoft.com/office/drawing/2010/main" val="0"/>
              </a:ext>
            </a:extLst>
          </a:blip>
          <a:srcRect l="9149" t="11785" r="9181" b="8571"/>
          <a:stretch/>
        </p:blipFill>
        <p:spPr bwMode="auto">
          <a:xfrm>
            <a:off x="2806485" y="3052205"/>
            <a:ext cx="6407910" cy="3515287"/>
          </a:xfrm>
          <a:prstGeom prst="rect">
            <a:avLst/>
          </a:prstGeom>
          <a:noFill/>
        </p:spPr>
      </p:pic>
      <p:sp>
        <p:nvSpPr>
          <p:cNvPr id="9" name="TextBox 8">
            <a:extLst>
              <a:ext uri="{FF2B5EF4-FFF2-40B4-BE49-F238E27FC236}">
                <a16:creationId xmlns:a16="http://schemas.microsoft.com/office/drawing/2014/main" id="{B9F17ED1-5642-049F-5781-421DB8AAB3F6}"/>
              </a:ext>
            </a:extLst>
          </p:cNvPr>
          <p:cNvSpPr txBox="1"/>
          <p:nvPr/>
        </p:nvSpPr>
        <p:spPr>
          <a:xfrm>
            <a:off x="638175" y="975487"/>
            <a:ext cx="10791825" cy="2000548"/>
          </a:xfrm>
          <a:prstGeom prst="rect">
            <a:avLst/>
          </a:prstGeom>
          <a:noFill/>
        </p:spPr>
        <p:txBody>
          <a:bodyPr wrap="square" rtlCol="0">
            <a:spAutoFit/>
          </a:bodyPr>
          <a:lstStyle/>
          <a:p>
            <a:pPr marL="514350" indent="-514350">
              <a:buFont typeface="+mj-lt"/>
              <a:buAutoNum type="arabicPeriod" startAt="4"/>
            </a:pPr>
            <a:r>
              <a:rPr lang="en-US" sz="2800" b="1" i="1" dirty="0">
                <a:solidFill>
                  <a:schemeClr val="accent6">
                    <a:lumMod val="75000"/>
                  </a:schemeClr>
                </a:solidFill>
              </a:rPr>
              <a:t>When we are self-righteously critical of others’ difficultness, it helps us to feel less inferior/more superior.</a:t>
            </a:r>
          </a:p>
          <a:p>
            <a:pPr marL="514350" indent="-514350">
              <a:buFont typeface="+mj-lt"/>
              <a:buAutoNum type="arabicPeriod" startAt="4"/>
            </a:pPr>
            <a:endParaRPr lang="en-US" sz="1200" b="1" i="1" dirty="0">
              <a:solidFill>
                <a:schemeClr val="accent6">
                  <a:lumMod val="75000"/>
                </a:schemeClr>
              </a:solidFill>
            </a:endParaRPr>
          </a:p>
          <a:p>
            <a:pPr marL="514350" indent="-514350">
              <a:buFont typeface="+mj-lt"/>
              <a:buAutoNum type="arabicPeriod" startAt="4"/>
            </a:pPr>
            <a:r>
              <a:rPr lang="en-US" sz="2800" b="1" i="1" dirty="0">
                <a:solidFill>
                  <a:schemeClr val="accent6">
                    <a:lumMod val="75000"/>
                  </a:schemeClr>
                </a:solidFill>
              </a:rPr>
              <a:t>It is much easier to blame others than to work on our own mindful emotional self-regulation skills.</a:t>
            </a:r>
            <a:endParaRPr lang="en-CA" sz="2800" b="1" i="1" dirty="0">
              <a:solidFill>
                <a:schemeClr val="accent6">
                  <a:lumMod val="75000"/>
                </a:schemeClr>
              </a:solidFill>
            </a:endParaRPr>
          </a:p>
        </p:txBody>
      </p:sp>
      <p:sp>
        <p:nvSpPr>
          <p:cNvPr id="10" name="TextBox 9">
            <a:extLst>
              <a:ext uri="{FF2B5EF4-FFF2-40B4-BE49-F238E27FC236}">
                <a16:creationId xmlns:a16="http://schemas.microsoft.com/office/drawing/2014/main" id="{A88EB304-9E33-FE8B-27AB-E488B0726186}"/>
              </a:ext>
            </a:extLst>
          </p:cNvPr>
          <p:cNvSpPr txBox="1"/>
          <p:nvPr/>
        </p:nvSpPr>
        <p:spPr>
          <a:xfrm>
            <a:off x="6589712" y="3232327"/>
            <a:ext cx="2286000" cy="646331"/>
          </a:xfrm>
          <a:prstGeom prst="rect">
            <a:avLst/>
          </a:prstGeom>
          <a:noFill/>
        </p:spPr>
        <p:txBody>
          <a:bodyPr wrap="square" rtlCol="0">
            <a:spAutoFit/>
          </a:bodyPr>
          <a:lstStyle/>
          <a:p>
            <a:r>
              <a:rPr lang="en-US" sz="3600" b="1" dirty="0">
                <a:solidFill>
                  <a:srgbClr val="9A4E15"/>
                </a:solidFill>
              </a:rPr>
              <a:t>And really, </a:t>
            </a:r>
            <a:endParaRPr lang="en-CA" sz="3600" b="1" dirty="0">
              <a:solidFill>
                <a:srgbClr val="9A4E15"/>
              </a:solidFill>
            </a:endParaRPr>
          </a:p>
        </p:txBody>
      </p:sp>
      <p:sp>
        <p:nvSpPr>
          <p:cNvPr id="6" name="TextBox 5">
            <a:extLst>
              <a:ext uri="{FF2B5EF4-FFF2-40B4-BE49-F238E27FC236}">
                <a16:creationId xmlns:a16="http://schemas.microsoft.com/office/drawing/2014/main" id="{78F5F6C5-FD80-B970-91C5-773B642D6B50}"/>
              </a:ext>
            </a:extLst>
          </p:cNvPr>
          <p:cNvSpPr txBox="1"/>
          <p:nvPr/>
        </p:nvSpPr>
        <p:spPr>
          <a:xfrm>
            <a:off x="435267" y="314542"/>
            <a:ext cx="8538404" cy="584775"/>
          </a:xfrm>
          <a:prstGeom prst="rect">
            <a:avLst/>
          </a:prstGeom>
          <a:solidFill>
            <a:schemeClr val="tx1"/>
          </a:solidFill>
        </p:spPr>
        <p:txBody>
          <a:bodyPr wrap="square" rtlCol="0">
            <a:spAutoFit/>
          </a:bodyPr>
          <a:lstStyle/>
          <a:p>
            <a:r>
              <a:rPr lang="en-US" sz="3200" b="1" dirty="0">
                <a:solidFill>
                  <a:srgbClr val="C3AD05"/>
                </a:solidFill>
              </a:rPr>
              <a:t>A Better Understanding of Ourselves - continued</a:t>
            </a:r>
            <a:endParaRPr lang="en-CA" sz="3200" b="1" dirty="0">
              <a:solidFill>
                <a:srgbClr val="C3AD05"/>
              </a:solidFill>
            </a:endParaRPr>
          </a:p>
        </p:txBody>
      </p:sp>
    </p:spTree>
    <p:extLst>
      <p:ext uri="{BB962C8B-B14F-4D97-AF65-F5344CB8AC3E}">
        <p14:creationId xmlns:p14="http://schemas.microsoft.com/office/powerpoint/2010/main" val="295796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4953124-876A-6425-32B9-929D44E93C9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A54CC704-064B-EED5-AB48-0852FA9E1A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E1A2913E-27DD-1481-1283-377E731CD12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31</a:t>
            </a:fld>
            <a:endParaRPr lang="en-CA" sz="1400" dirty="0"/>
          </a:p>
        </p:txBody>
      </p:sp>
      <p:sp>
        <p:nvSpPr>
          <p:cNvPr id="2" name="TextBox 1">
            <a:extLst>
              <a:ext uri="{FF2B5EF4-FFF2-40B4-BE49-F238E27FC236}">
                <a16:creationId xmlns:a16="http://schemas.microsoft.com/office/drawing/2014/main" id="{4A3351DC-49BD-E1CB-61B1-77BC51E96B8B}"/>
              </a:ext>
            </a:extLst>
          </p:cNvPr>
          <p:cNvSpPr txBox="1"/>
          <p:nvPr/>
        </p:nvSpPr>
        <p:spPr>
          <a:xfrm>
            <a:off x="452709" y="247013"/>
            <a:ext cx="11320191" cy="1200329"/>
          </a:xfrm>
          <a:prstGeom prst="rect">
            <a:avLst/>
          </a:prstGeom>
          <a:noFill/>
        </p:spPr>
        <p:txBody>
          <a:bodyPr wrap="square" rtlCol="0">
            <a:spAutoFit/>
          </a:bodyPr>
          <a:lstStyle/>
          <a:p>
            <a:r>
              <a:rPr lang="en-US" sz="3600" b="1" dirty="0">
                <a:solidFill>
                  <a:schemeClr val="accent6">
                    <a:lumMod val="75000"/>
                  </a:schemeClr>
                </a:solidFill>
              </a:rPr>
              <a:t>11 Ways to Prevent, Eliminate and Reduce the Negative Consequences of People When They Are Difficult</a:t>
            </a:r>
            <a:endParaRPr lang="en-CA" sz="3600" b="1" dirty="0">
              <a:solidFill>
                <a:schemeClr val="accent6">
                  <a:lumMod val="75000"/>
                </a:schemeClr>
              </a:solidFill>
            </a:endParaRPr>
          </a:p>
        </p:txBody>
      </p:sp>
      <p:sp>
        <p:nvSpPr>
          <p:cNvPr id="3" name="TextBox 2">
            <a:extLst>
              <a:ext uri="{FF2B5EF4-FFF2-40B4-BE49-F238E27FC236}">
                <a16:creationId xmlns:a16="http://schemas.microsoft.com/office/drawing/2014/main" id="{9C5FDBA8-FDD7-B30B-7B92-90878D7B95DA}"/>
              </a:ext>
            </a:extLst>
          </p:cNvPr>
          <p:cNvSpPr txBox="1"/>
          <p:nvPr/>
        </p:nvSpPr>
        <p:spPr>
          <a:xfrm>
            <a:off x="460527" y="1708924"/>
            <a:ext cx="10362501" cy="3847207"/>
          </a:xfrm>
          <a:prstGeom prst="rect">
            <a:avLst/>
          </a:prstGeom>
          <a:noFill/>
        </p:spPr>
        <p:txBody>
          <a:bodyPr wrap="square" rtlCol="0">
            <a:spAutoFit/>
          </a:bodyPr>
          <a:lstStyle/>
          <a:p>
            <a:r>
              <a:rPr lang="en-US" sz="2800" b="1" dirty="0">
                <a:solidFill>
                  <a:schemeClr val="accent6">
                    <a:lumMod val="75000"/>
                  </a:schemeClr>
                </a:solidFill>
              </a:rPr>
              <a:t>Better Way #1</a:t>
            </a:r>
          </a:p>
          <a:p>
            <a:r>
              <a:rPr lang="en-US" sz="2400" b="1" dirty="0"/>
              <a:t>Really</a:t>
            </a:r>
            <a:r>
              <a:rPr lang="en-US" sz="2400" dirty="0"/>
              <a:t> know and remember what is happening when people are difficult – to know is to grow – stay aware of their and our own PFP blindness (e.g. Longfellow).</a:t>
            </a:r>
          </a:p>
          <a:p>
            <a:endParaRPr lang="en-US" sz="1200" dirty="0"/>
          </a:p>
          <a:p>
            <a:r>
              <a:rPr lang="en-US" sz="2800" b="1" dirty="0">
                <a:solidFill>
                  <a:schemeClr val="accent6">
                    <a:lumMod val="75000"/>
                  </a:schemeClr>
                </a:solidFill>
              </a:rPr>
              <a:t>Better Way #2</a:t>
            </a:r>
          </a:p>
          <a:p>
            <a:r>
              <a:rPr lang="en-US" sz="2400" dirty="0"/>
              <a:t>Have mercy on you, forgive those (who are difficult with you)</a:t>
            </a:r>
          </a:p>
          <a:p>
            <a:pPr marL="285750" indent="-285750">
              <a:buFont typeface="Arial" panose="020B0604020202020204" pitchFamily="34" charset="0"/>
              <a:buChar char="•"/>
            </a:pPr>
            <a:r>
              <a:rPr lang="en-US" sz="2400" dirty="0"/>
              <a:t>Always, always do what must be done to stop people hurting self and others.</a:t>
            </a:r>
          </a:p>
          <a:p>
            <a:endParaRPr lang="en-US" sz="800" dirty="0"/>
          </a:p>
          <a:p>
            <a:pPr marL="266700">
              <a:tabLst>
                <a:tab pos="266700" algn="l"/>
              </a:tabLst>
            </a:pPr>
            <a:r>
              <a:rPr lang="en-US" sz="2400" dirty="0"/>
              <a:t>Also, as much as possible, at least intend forgiveness, because our upset, hurt, anger, etc. with them often negatively impacts our other relationships. </a:t>
            </a:r>
            <a:endParaRPr lang="en-US" sz="1200" dirty="0"/>
          </a:p>
          <a:p>
            <a:endParaRPr lang="en-CA" sz="2400" dirty="0"/>
          </a:p>
        </p:txBody>
      </p:sp>
    </p:spTree>
    <p:extLst>
      <p:ext uri="{BB962C8B-B14F-4D97-AF65-F5344CB8AC3E}">
        <p14:creationId xmlns:p14="http://schemas.microsoft.com/office/powerpoint/2010/main" val="40576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8A98FF-A175-0E7B-9D7C-5B5599A386C1}"/>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13" name="Picture 12">
            <a:extLst>
              <a:ext uri="{FF2B5EF4-FFF2-40B4-BE49-F238E27FC236}">
                <a16:creationId xmlns:a16="http://schemas.microsoft.com/office/drawing/2014/main" id="{044C63DE-EF33-73DF-CEF5-B1F7A43B01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14" name="Slide Number Placeholder 7">
            <a:extLst>
              <a:ext uri="{FF2B5EF4-FFF2-40B4-BE49-F238E27FC236}">
                <a16:creationId xmlns:a16="http://schemas.microsoft.com/office/drawing/2014/main" id="{AAC51378-1ECE-F783-BE1E-1CC64214BD8A}"/>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32</a:t>
            </a:fld>
            <a:endParaRPr lang="en-CA" sz="1400" dirty="0"/>
          </a:p>
        </p:txBody>
      </p:sp>
      <p:grpSp>
        <p:nvGrpSpPr>
          <p:cNvPr id="10" name="Group 9">
            <a:extLst>
              <a:ext uri="{FF2B5EF4-FFF2-40B4-BE49-F238E27FC236}">
                <a16:creationId xmlns:a16="http://schemas.microsoft.com/office/drawing/2014/main" id="{F0F910A5-02FB-3DF7-04DF-8D27E9ECABF9}"/>
              </a:ext>
            </a:extLst>
          </p:cNvPr>
          <p:cNvGrpSpPr/>
          <p:nvPr/>
        </p:nvGrpSpPr>
        <p:grpSpPr>
          <a:xfrm>
            <a:off x="5254052" y="2076450"/>
            <a:ext cx="2070673" cy="1535030"/>
            <a:chOff x="4689276" y="725666"/>
            <a:chExt cx="2229417" cy="1622720"/>
          </a:xfrm>
        </p:grpSpPr>
        <p:sp>
          <p:nvSpPr>
            <p:cNvPr id="5" name="24-Point Star 3">
              <a:extLst>
                <a:ext uri="{FF2B5EF4-FFF2-40B4-BE49-F238E27FC236}">
                  <a16:creationId xmlns:a16="http://schemas.microsoft.com/office/drawing/2014/main" id="{9DD59F86-C2FD-2859-6FCD-B29D1EAAC365}"/>
                </a:ext>
              </a:extLst>
            </p:cNvPr>
            <p:cNvSpPr/>
            <p:nvPr/>
          </p:nvSpPr>
          <p:spPr>
            <a:xfrm>
              <a:off x="4689276" y="725666"/>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TextBox 5">
              <a:extLst>
                <a:ext uri="{FF2B5EF4-FFF2-40B4-BE49-F238E27FC236}">
                  <a16:creationId xmlns:a16="http://schemas.microsoft.com/office/drawing/2014/main" id="{DC33E648-C171-455E-CF95-FE93B92C0EFA}"/>
                </a:ext>
              </a:extLst>
            </p:cNvPr>
            <p:cNvSpPr txBox="1"/>
            <p:nvPr/>
          </p:nvSpPr>
          <p:spPr>
            <a:xfrm>
              <a:off x="4763798" y="1142978"/>
              <a:ext cx="2080371" cy="707886"/>
            </a:xfrm>
            <a:prstGeom prst="rect">
              <a:avLst/>
            </a:prstGeom>
            <a:noFill/>
          </p:spPr>
          <p:txBody>
            <a:bodyPr wrap="square" rtlCol="0">
              <a:spAutoFit/>
            </a:bodyPr>
            <a:lstStyle/>
            <a:p>
              <a:pPr algn="ctr"/>
              <a:r>
                <a:rPr lang="en-CA" sz="4000" b="1" i="1" dirty="0">
                  <a:solidFill>
                    <a:schemeClr val="bg1"/>
                  </a:solidFill>
                  <a:latin typeface="Arial Narrow" panose="020B0606020202030204" pitchFamily="34" charset="0"/>
                </a:rPr>
                <a:t>Anger</a:t>
              </a:r>
              <a:endParaRPr lang="en-CA" sz="4000" i="1" dirty="0">
                <a:solidFill>
                  <a:schemeClr val="bg1"/>
                </a:solidFill>
                <a:latin typeface="Arial Narrow" panose="020B0606020202030204" pitchFamily="34" charset="0"/>
              </a:endParaRPr>
            </a:p>
          </p:txBody>
        </p:sp>
      </p:grpSp>
      <p:pic>
        <p:nvPicPr>
          <p:cNvPr id="7" name="Picture 6">
            <a:extLst>
              <a:ext uri="{FF2B5EF4-FFF2-40B4-BE49-F238E27FC236}">
                <a16:creationId xmlns:a16="http://schemas.microsoft.com/office/drawing/2014/main" id="{BA5ECCD8-D9DE-2AFB-0B30-5DA5F68801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363" y="2765237"/>
            <a:ext cx="11071508" cy="3506281"/>
          </a:xfrm>
          <a:prstGeom prst="rect">
            <a:avLst/>
          </a:prstGeom>
        </p:spPr>
      </p:pic>
      <p:sp>
        <p:nvSpPr>
          <p:cNvPr id="8" name="TextBox 7">
            <a:extLst>
              <a:ext uri="{FF2B5EF4-FFF2-40B4-BE49-F238E27FC236}">
                <a16:creationId xmlns:a16="http://schemas.microsoft.com/office/drawing/2014/main" id="{448B0F3D-AAA7-5153-A737-41AF1A70305B}"/>
              </a:ext>
            </a:extLst>
          </p:cNvPr>
          <p:cNvSpPr txBox="1"/>
          <p:nvPr/>
        </p:nvSpPr>
        <p:spPr>
          <a:xfrm>
            <a:off x="850230" y="4311934"/>
            <a:ext cx="10274969" cy="430887"/>
          </a:xfrm>
          <a:prstGeom prst="rect">
            <a:avLst/>
          </a:prstGeom>
          <a:noFill/>
        </p:spPr>
        <p:txBody>
          <a:bodyPr wrap="square" rtlCol="0">
            <a:spAutoFit/>
          </a:bodyPr>
          <a:lstStyle/>
          <a:p>
            <a:r>
              <a:rPr lang="en-CA" sz="2200" b="1" dirty="0"/>
              <a:t>Annoyed    Hurt/Upset    Frustrated    Resentful    Overwhelmed    Angry    Enraged</a:t>
            </a:r>
          </a:p>
        </p:txBody>
      </p:sp>
      <p:sp>
        <p:nvSpPr>
          <p:cNvPr id="9" name="TextBox 8">
            <a:extLst>
              <a:ext uri="{FF2B5EF4-FFF2-40B4-BE49-F238E27FC236}">
                <a16:creationId xmlns:a16="http://schemas.microsoft.com/office/drawing/2014/main" id="{E79722DE-5552-A3CD-6948-21ED6D350ED1}"/>
              </a:ext>
            </a:extLst>
          </p:cNvPr>
          <p:cNvSpPr txBox="1"/>
          <p:nvPr/>
        </p:nvSpPr>
        <p:spPr>
          <a:xfrm>
            <a:off x="850230" y="5766633"/>
            <a:ext cx="7323221" cy="400110"/>
          </a:xfrm>
          <a:prstGeom prst="rect">
            <a:avLst/>
          </a:prstGeom>
          <a:noFill/>
        </p:spPr>
        <p:txBody>
          <a:bodyPr wrap="square" rtlCol="0">
            <a:spAutoFit/>
          </a:bodyPr>
          <a:lstStyle/>
          <a:p>
            <a:pPr algn="ctr"/>
            <a:r>
              <a:rPr lang="en-CA" sz="2000" b="1" dirty="0"/>
              <a:t>The Anger Continuum</a:t>
            </a:r>
          </a:p>
        </p:txBody>
      </p:sp>
      <p:sp>
        <p:nvSpPr>
          <p:cNvPr id="3" name="TextBox 2">
            <a:extLst>
              <a:ext uri="{FF2B5EF4-FFF2-40B4-BE49-F238E27FC236}">
                <a16:creationId xmlns:a16="http://schemas.microsoft.com/office/drawing/2014/main" id="{9C5FDBA8-FDD7-B30B-7B92-90878D7B95DA}"/>
              </a:ext>
            </a:extLst>
          </p:cNvPr>
          <p:cNvSpPr txBox="1"/>
          <p:nvPr/>
        </p:nvSpPr>
        <p:spPr>
          <a:xfrm>
            <a:off x="645363" y="914503"/>
            <a:ext cx="8860587" cy="1261884"/>
          </a:xfrm>
          <a:prstGeom prst="rect">
            <a:avLst/>
          </a:prstGeom>
          <a:noFill/>
        </p:spPr>
        <p:txBody>
          <a:bodyPr wrap="square" rtlCol="0">
            <a:spAutoFit/>
          </a:bodyPr>
          <a:lstStyle/>
          <a:p>
            <a:r>
              <a:rPr lang="en-US" sz="2800" b="1" dirty="0">
                <a:solidFill>
                  <a:schemeClr val="accent6">
                    <a:lumMod val="75000"/>
                  </a:schemeClr>
                </a:solidFill>
              </a:rPr>
              <a:t>Better Way #3</a:t>
            </a:r>
          </a:p>
          <a:p>
            <a:r>
              <a:rPr lang="en-US" sz="2400" b="1" dirty="0"/>
              <a:t>Understanding our own upset, hurt and anger when people are difficult with us.</a:t>
            </a:r>
          </a:p>
        </p:txBody>
      </p:sp>
      <p:sp>
        <p:nvSpPr>
          <p:cNvPr id="11" name="TextBox 10">
            <a:extLst>
              <a:ext uri="{FF2B5EF4-FFF2-40B4-BE49-F238E27FC236}">
                <a16:creationId xmlns:a16="http://schemas.microsoft.com/office/drawing/2014/main" id="{0096B129-9715-154A-53CE-17935FBAD252}"/>
              </a:ext>
            </a:extLst>
          </p:cNvPr>
          <p:cNvSpPr txBox="1"/>
          <p:nvPr/>
        </p:nvSpPr>
        <p:spPr>
          <a:xfrm>
            <a:off x="639318" y="324872"/>
            <a:ext cx="9859060" cy="523220"/>
          </a:xfrm>
          <a:prstGeom prst="rect">
            <a:avLst/>
          </a:prstGeom>
          <a:noFill/>
        </p:spPr>
        <p:txBody>
          <a:bodyPr wrap="square" rtlCol="0">
            <a:spAutoFit/>
          </a:bodyPr>
          <a:lstStyle/>
          <a:p>
            <a:r>
              <a:rPr lang="en-US" sz="2800" b="1" dirty="0">
                <a:solidFill>
                  <a:schemeClr val="accent6">
                    <a:lumMod val="75000"/>
                  </a:schemeClr>
                </a:solidFill>
              </a:rPr>
              <a:t>So How to Restart or Depart With an Open Heart? - continued</a:t>
            </a:r>
            <a:endParaRPr lang="en-CA" sz="2800" b="1" dirty="0">
              <a:solidFill>
                <a:schemeClr val="accent6">
                  <a:lumMod val="75000"/>
                </a:schemeClr>
              </a:solidFill>
            </a:endParaRPr>
          </a:p>
        </p:txBody>
      </p:sp>
    </p:spTree>
    <p:extLst>
      <p:ext uri="{BB962C8B-B14F-4D97-AF65-F5344CB8AC3E}">
        <p14:creationId xmlns:p14="http://schemas.microsoft.com/office/powerpoint/2010/main" val="237623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par>
                                <p:cTn id="20" presetID="22" presetClass="entr" presetSubtype="8"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Slide Number Placeholder 1"/>
          <p:cNvSpPr>
            <a:spLocks noGrp="1"/>
          </p:cNvSpPr>
          <p:nvPr>
            <p:ph type="sldNum" sz="quarter" idx="12"/>
          </p:nvPr>
        </p:nvSpPr>
        <p:spPr/>
        <p:txBody>
          <a:bodyPr/>
          <a:lstStyle/>
          <a:p>
            <a:fld id="{AFE74BE6-3F01-4C25-9B60-2EB5994FEE56}" type="slidenum">
              <a:rPr lang="en-CA" sz="1400" smtClean="0"/>
              <a:pPr/>
              <a:t>33</a:t>
            </a:fld>
            <a:endParaRPr lang="en-CA" sz="1400" dirty="0"/>
          </a:p>
        </p:txBody>
      </p:sp>
      <p:sp>
        <p:nvSpPr>
          <p:cNvPr id="4" name="TextBox 3"/>
          <p:cNvSpPr txBox="1"/>
          <p:nvPr/>
        </p:nvSpPr>
        <p:spPr>
          <a:xfrm>
            <a:off x="837406" y="1213008"/>
            <a:ext cx="10515600" cy="3970318"/>
          </a:xfrm>
          <a:prstGeom prst="rect">
            <a:avLst/>
          </a:prstGeom>
          <a:noFill/>
        </p:spPr>
        <p:txBody>
          <a:bodyPr wrap="square" rtlCol="0">
            <a:spAutoFit/>
          </a:bodyPr>
          <a:lstStyle/>
          <a:p>
            <a:r>
              <a:rPr lang="en-CA" sz="2800" dirty="0"/>
              <a:t>The most predictable ways that we feel and behave when we are   semi-conscious/mindless and emotionally overwhelmed by people when they are difficult with us, is some version of:</a:t>
            </a:r>
          </a:p>
          <a:p>
            <a:endParaRPr lang="en-CA" sz="2800" dirty="0"/>
          </a:p>
          <a:p>
            <a:r>
              <a:rPr lang="en-CA" sz="2800" b="1" dirty="0">
                <a:solidFill>
                  <a:srgbClr val="FF0000"/>
                </a:solidFill>
              </a:rPr>
              <a:t>Anger</a:t>
            </a:r>
            <a:r>
              <a:rPr lang="en-CA" sz="2800" b="1" dirty="0"/>
              <a:t>/Overt/Freak-out/Power Struggle</a:t>
            </a:r>
          </a:p>
          <a:p>
            <a:endParaRPr lang="en-CA" sz="2800" b="1" dirty="0"/>
          </a:p>
          <a:p>
            <a:r>
              <a:rPr lang="en-CA" sz="2800" b="1" dirty="0">
                <a:solidFill>
                  <a:srgbClr val="FF0000"/>
                </a:solidFill>
              </a:rPr>
              <a:t>Anger</a:t>
            </a:r>
            <a:r>
              <a:rPr lang="en-CA" sz="2800" b="1" dirty="0"/>
              <a:t>/Covert/Tune-out/Moody</a:t>
            </a:r>
          </a:p>
          <a:p>
            <a:endParaRPr lang="en-CA" sz="2800" dirty="0"/>
          </a:p>
          <a:p>
            <a:endParaRPr lang="en-CA" sz="2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9387" y="5310826"/>
            <a:ext cx="1500677" cy="1116155"/>
          </a:xfrm>
          <a:prstGeom prst="rect">
            <a:avLst/>
          </a:prstGeom>
        </p:spPr>
      </p:pic>
    </p:spTree>
    <p:extLst>
      <p:ext uri="{BB962C8B-B14F-4D97-AF65-F5344CB8AC3E}">
        <p14:creationId xmlns:p14="http://schemas.microsoft.com/office/powerpoint/2010/main" val="356887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7F0E30-750B-115F-626C-1A6D9BB2DDFE}"/>
              </a:ext>
            </a:extLst>
          </p:cNvPr>
          <p:cNvSpPr/>
          <p:nvPr/>
        </p:nvSpPr>
        <p:spPr>
          <a:xfrm>
            <a:off x="0" y="0"/>
            <a:ext cx="12192000" cy="6858000"/>
          </a:xfrm>
          <a:prstGeom prst="rect">
            <a:avLst/>
          </a:prstGeom>
          <a:gradFill flip="none" rotWithShape="1">
            <a:gsLst>
              <a:gs pos="0">
                <a:schemeClr val="accent3">
                  <a:lumMod val="0"/>
                  <a:lumOff val="100000"/>
                </a:schemeClr>
              </a:gs>
              <a:gs pos="6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D4B79A41-82B8-642B-8CDD-CA9A513744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8D50830E-76CE-43D8-A51E-D18334150EB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34</a:t>
            </a:fld>
            <a:endParaRPr lang="en-CA" sz="1400" dirty="0"/>
          </a:p>
        </p:txBody>
      </p:sp>
      <p:pic>
        <p:nvPicPr>
          <p:cNvPr id="4" name="Picture 3" descr="A picture containing text&#10;&#10;Description automatically generated">
            <a:extLst>
              <a:ext uri="{FF2B5EF4-FFF2-40B4-BE49-F238E27FC236}">
                <a16:creationId xmlns:a16="http://schemas.microsoft.com/office/drawing/2014/main" id="{00B67AFB-D803-A8CA-3456-D985A46E8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9199" y="1089986"/>
            <a:ext cx="5409753" cy="4235049"/>
          </a:xfrm>
          <a:prstGeom prst="rect">
            <a:avLst/>
          </a:prstGeom>
        </p:spPr>
      </p:pic>
      <p:sp>
        <p:nvSpPr>
          <p:cNvPr id="2" name="TextBox 1">
            <a:extLst>
              <a:ext uri="{FF2B5EF4-FFF2-40B4-BE49-F238E27FC236}">
                <a16:creationId xmlns:a16="http://schemas.microsoft.com/office/drawing/2014/main" id="{9BB29B4B-59A8-EE5A-06BC-423A3C6211E1}"/>
              </a:ext>
            </a:extLst>
          </p:cNvPr>
          <p:cNvSpPr txBox="1"/>
          <p:nvPr/>
        </p:nvSpPr>
        <p:spPr>
          <a:xfrm>
            <a:off x="327211" y="344739"/>
            <a:ext cx="11537577" cy="646331"/>
          </a:xfrm>
          <a:prstGeom prst="rect">
            <a:avLst/>
          </a:prstGeom>
          <a:noFill/>
        </p:spPr>
        <p:txBody>
          <a:bodyPr wrap="square" rtlCol="0">
            <a:spAutoFit/>
          </a:bodyPr>
          <a:lstStyle/>
          <a:p>
            <a:pPr algn="ctr"/>
            <a:r>
              <a:rPr lang="en-US" sz="3600" b="1" dirty="0">
                <a:solidFill>
                  <a:srgbClr val="9A4E15"/>
                </a:solidFill>
              </a:rPr>
              <a:t>Why Bother to Understand Our Own Anger (Blindness)</a:t>
            </a:r>
            <a:endParaRPr lang="en-CA" sz="3600" b="1" dirty="0">
              <a:solidFill>
                <a:srgbClr val="9A4E15"/>
              </a:solidFill>
            </a:endParaRPr>
          </a:p>
        </p:txBody>
      </p:sp>
      <p:sp>
        <p:nvSpPr>
          <p:cNvPr id="3" name="TextBox 2">
            <a:extLst>
              <a:ext uri="{FF2B5EF4-FFF2-40B4-BE49-F238E27FC236}">
                <a16:creationId xmlns:a16="http://schemas.microsoft.com/office/drawing/2014/main" id="{CDEE4DCB-5CB6-8CF8-B4CB-62ADFAC46984}"/>
              </a:ext>
            </a:extLst>
          </p:cNvPr>
          <p:cNvSpPr txBox="1"/>
          <p:nvPr/>
        </p:nvSpPr>
        <p:spPr>
          <a:xfrm>
            <a:off x="600635" y="5650014"/>
            <a:ext cx="9704993" cy="830997"/>
          </a:xfrm>
          <a:prstGeom prst="rect">
            <a:avLst/>
          </a:prstGeom>
          <a:noFill/>
        </p:spPr>
        <p:txBody>
          <a:bodyPr wrap="square" rtlCol="0">
            <a:spAutoFit/>
          </a:bodyPr>
          <a:lstStyle/>
          <a:p>
            <a:r>
              <a:rPr lang="en-US" sz="2400" b="1" dirty="0"/>
              <a:t>As soon as we SEE our anger for what it really is, it can vanish in an instant – so what is it?</a:t>
            </a:r>
            <a:endParaRPr lang="en-CA" sz="2400" b="1" dirty="0"/>
          </a:p>
        </p:txBody>
      </p:sp>
    </p:spTree>
    <p:extLst>
      <p:ext uri="{BB962C8B-B14F-4D97-AF65-F5344CB8AC3E}">
        <p14:creationId xmlns:p14="http://schemas.microsoft.com/office/powerpoint/2010/main" val="79646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313FEE-5849-EEDE-E4E1-BF16E5A1F0A2}"/>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A13E1C14-6472-DC8C-8014-ECE7850440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AC4B7A4F-F4D7-7893-8FFD-B9A25822E1C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35</a:t>
            </a:fld>
            <a:endParaRPr lang="en-CA" sz="1400" dirty="0"/>
          </a:p>
        </p:txBody>
      </p:sp>
      <p:sp>
        <p:nvSpPr>
          <p:cNvPr id="2" name="TextBox 1">
            <a:extLst>
              <a:ext uri="{FF2B5EF4-FFF2-40B4-BE49-F238E27FC236}">
                <a16:creationId xmlns:a16="http://schemas.microsoft.com/office/drawing/2014/main" id="{6AC1C571-434B-2EF5-FEB7-11056DCC428F}"/>
              </a:ext>
            </a:extLst>
          </p:cNvPr>
          <p:cNvSpPr txBox="1"/>
          <p:nvPr/>
        </p:nvSpPr>
        <p:spPr>
          <a:xfrm>
            <a:off x="779929" y="257568"/>
            <a:ext cx="9126070" cy="646331"/>
          </a:xfrm>
          <a:prstGeom prst="rect">
            <a:avLst/>
          </a:prstGeom>
          <a:noFill/>
        </p:spPr>
        <p:txBody>
          <a:bodyPr wrap="square" rtlCol="0">
            <a:spAutoFit/>
          </a:bodyPr>
          <a:lstStyle/>
          <a:p>
            <a:r>
              <a:rPr lang="en-US" sz="3600" b="1" dirty="0">
                <a:solidFill>
                  <a:srgbClr val="C00000"/>
                </a:solidFill>
              </a:rPr>
              <a:t>Anger 1</a:t>
            </a:r>
            <a:r>
              <a:rPr lang="en-US" sz="3600" b="1" dirty="0">
                <a:solidFill>
                  <a:srgbClr val="9A4E15"/>
                </a:solidFill>
              </a:rPr>
              <a:t> verses </a:t>
            </a:r>
            <a:r>
              <a:rPr lang="en-US" sz="3600" b="1" dirty="0">
                <a:solidFill>
                  <a:srgbClr val="C00000"/>
                </a:solidFill>
              </a:rPr>
              <a:t>Anger 2</a:t>
            </a:r>
            <a:endParaRPr lang="en-CA" sz="3600" b="1" dirty="0">
              <a:solidFill>
                <a:srgbClr val="C00000"/>
              </a:solidFill>
            </a:endParaRPr>
          </a:p>
        </p:txBody>
      </p:sp>
      <p:sp>
        <p:nvSpPr>
          <p:cNvPr id="3" name="TextBox 2">
            <a:extLst>
              <a:ext uri="{FF2B5EF4-FFF2-40B4-BE49-F238E27FC236}">
                <a16:creationId xmlns:a16="http://schemas.microsoft.com/office/drawing/2014/main" id="{8D842399-1441-70B1-637C-08FC38F873B6}"/>
              </a:ext>
            </a:extLst>
          </p:cNvPr>
          <p:cNvSpPr txBox="1"/>
          <p:nvPr/>
        </p:nvSpPr>
        <p:spPr>
          <a:xfrm>
            <a:off x="636493" y="1040424"/>
            <a:ext cx="10022541" cy="5483552"/>
          </a:xfrm>
          <a:prstGeom prst="rect">
            <a:avLst/>
          </a:prstGeom>
          <a:noFill/>
        </p:spPr>
        <p:txBody>
          <a:bodyPr wrap="square" rtlCol="0">
            <a:spAutoFit/>
          </a:bodyPr>
          <a:lstStyle/>
          <a:p>
            <a:pPr>
              <a:lnSpc>
                <a:spcPct val="115000"/>
              </a:lnSpc>
              <a:spcAft>
                <a:spcPts val="1000"/>
              </a:spcAft>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Sometimes anger is a strong emotional expression of, for example irritation, all the way to a rage reaction to man’s inhumanity to man. Let’s call this anger A1.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Any point on this A1 continuum could be felt as a result of a person or situation that:</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offers a personal threat;</a:t>
            </a:r>
          </a:p>
          <a:p>
            <a:pPr marL="342900" lvl="0" indent="-342900">
              <a:buFont typeface="Arial" panose="020B0604020202020204" pitchFamily="34" charset="0"/>
              <a:buChar char="•"/>
            </a:pPr>
            <a:endParaRPr lang="en-CA" sz="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is a violation of one’s values and ethics, e.g. cruelty;</a:t>
            </a:r>
          </a:p>
          <a:p>
            <a:pPr marL="342900" lvl="0" indent="-342900">
              <a:buFont typeface="Arial" panose="020B0604020202020204" pitchFamily="34" charset="0"/>
              <a:buChar char="•"/>
            </a:pPr>
            <a:endParaRPr lang="en-CA"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is overwhelming due to one’s fatigue or other vulnerability</a:t>
            </a: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marL="342900" lvl="0" indent="-342900">
              <a:spcAft>
                <a:spcPts val="1000"/>
              </a:spcAft>
              <a:buFont typeface="Arial" panose="020B0604020202020204" pitchFamily="34" charset="0"/>
              <a:buChar char="•"/>
            </a:pPr>
            <a:r>
              <a:rPr lang="en-CA" sz="2800" dirty="0">
                <a:solidFill>
                  <a:srgbClr val="000000"/>
                </a:solidFill>
                <a:latin typeface="Calibri" panose="020F0502020204030204" pitchFamily="34" charset="0"/>
                <a:cs typeface="Times New Roman" panose="02020603050405020304" pitchFamily="18" charset="0"/>
              </a:rPr>
              <a:t>injustice.</a:t>
            </a:r>
          </a:p>
          <a:p>
            <a:pPr lvl="0">
              <a:spcAft>
                <a:spcPts val="1000"/>
              </a:spcAft>
            </a:pPr>
            <a:r>
              <a:rPr lang="en-CA" sz="2800" b="1" dirty="0">
                <a:solidFill>
                  <a:srgbClr val="C00000"/>
                </a:solidFill>
                <a:latin typeface="Calibri" panose="020F0502020204030204" pitchFamily="34" charset="0"/>
                <a:cs typeface="Times New Roman" panose="02020603050405020304" pitchFamily="18" charset="0"/>
              </a:rPr>
              <a:t>Reminder – My Own Conflicted Heavy Heart</a:t>
            </a:r>
            <a:endParaRPr lang="en-CA" sz="2800" b="1" dirty="0">
              <a:solidFill>
                <a:srgbClr val="C00000"/>
              </a:solidFill>
            </a:endParaRPr>
          </a:p>
        </p:txBody>
      </p:sp>
    </p:spTree>
    <p:extLst>
      <p:ext uri="{BB962C8B-B14F-4D97-AF65-F5344CB8AC3E}">
        <p14:creationId xmlns:p14="http://schemas.microsoft.com/office/powerpoint/2010/main" val="118790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5B71036-78BA-8EA7-4D44-0E253ED9077C}"/>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9EBF4A76-6189-35D5-0DC5-B25F4F5394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96E3B0E2-9EA1-0C21-6A3F-DED163D8849E}"/>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36</a:t>
            </a:fld>
            <a:endParaRPr lang="en-CA" sz="1400" dirty="0"/>
          </a:p>
        </p:txBody>
      </p:sp>
      <p:sp>
        <p:nvSpPr>
          <p:cNvPr id="2" name="TextBox 1">
            <a:extLst>
              <a:ext uri="{FF2B5EF4-FFF2-40B4-BE49-F238E27FC236}">
                <a16:creationId xmlns:a16="http://schemas.microsoft.com/office/drawing/2014/main" id="{B9D069FB-FF2A-2CEF-9DF6-B01C4A0DEC47}"/>
              </a:ext>
            </a:extLst>
          </p:cNvPr>
          <p:cNvSpPr txBox="1"/>
          <p:nvPr/>
        </p:nvSpPr>
        <p:spPr>
          <a:xfrm>
            <a:off x="1013012" y="457200"/>
            <a:ext cx="9565341" cy="646331"/>
          </a:xfrm>
          <a:prstGeom prst="rect">
            <a:avLst/>
          </a:prstGeom>
          <a:noFill/>
        </p:spPr>
        <p:txBody>
          <a:bodyPr wrap="square" rtlCol="0">
            <a:spAutoFit/>
          </a:bodyPr>
          <a:lstStyle/>
          <a:p>
            <a:r>
              <a:rPr lang="en-US" sz="3600" b="1" dirty="0">
                <a:solidFill>
                  <a:srgbClr val="C00000"/>
                </a:solidFill>
              </a:rPr>
              <a:t>Anger 2 is…</a:t>
            </a:r>
            <a:endParaRPr lang="en-CA" sz="3600" b="1" dirty="0">
              <a:solidFill>
                <a:srgbClr val="C00000"/>
              </a:solidFill>
            </a:endParaRPr>
          </a:p>
        </p:txBody>
      </p:sp>
      <p:sp>
        <p:nvSpPr>
          <p:cNvPr id="3" name="TextBox 2">
            <a:extLst>
              <a:ext uri="{FF2B5EF4-FFF2-40B4-BE49-F238E27FC236}">
                <a16:creationId xmlns:a16="http://schemas.microsoft.com/office/drawing/2014/main" id="{188E692E-252A-44A3-6355-6AB292E134C0}"/>
              </a:ext>
            </a:extLst>
          </p:cNvPr>
          <p:cNvSpPr txBox="1"/>
          <p:nvPr/>
        </p:nvSpPr>
        <p:spPr>
          <a:xfrm>
            <a:off x="1013011" y="1416240"/>
            <a:ext cx="9565341" cy="2246769"/>
          </a:xfrm>
          <a:prstGeom prst="rect">
            <a:avLst/>
          </a:prstGeom>
          <a:noFill/>
        </p:spPr>
        <p:txBody>
          <a:bodyPr wrap="square" rtlCol="0">
            <a:spAutoFit/>
          </a:bodyPr>
          <a:lstStyle/>
          <a:p>
            <a:r>
              <a:rPr lang="en-US" sz="2800" dirty="0"/>
              <a:t>More often an activation of our own unresolved: </a:t>
            </a:r>
          </a:p>
          <a:p>
            <a:pPr marL="457200" indent="-457200">
              <a:buFont typeface="Arial" panose="020B0604020202020204" pitchFamily="34" charset="0"/>
              <a:buChar char="•"/>
            </a:pPr>
            <a:r>
              <a:rPr lang="en-US" sz="2800" dirty="0"/>
              <a:t>Primitive Predispositions </a:t>
            </a:r>
          </a:p>
          <a:p>
            <a:pPr marL="457200" indent="-457200">
              <a:buFont typeface="Arial" panose="020B0604020202020204" pitchFamily="34" charset="0"/>
              <a:buChar char="•"/>
            </a:pPr>
            <a:r>
              <a:rPr lang="en-US" sz="2800" dirty="0"/>
              <a:t>Filters </a:t>
            </a:r>
          </a:p>
          <a:p>
            <a:pPr marL="457200" indent="-457200">
              <a:buFont typeface="Arial" panose="020B0604020202020204" pitchFamily="34" charset="0"/>
              <a:buChar char="•"/>
            </a:pPr>
            <a:r>
              <a:rPr lang="en-US" sz="2800" dirty="0"/>
              <a:t>Brain Priming </a:t>
            </a:r>
          </a:p>
          <a:p>
            <a:pPr marL="457200" indent="-457200">
              <a:buFont typeface="Arial" panose="020B0604020202020204" pitchFamily="34" charset="0"/>
              <a:buChar char="•"/>
            </a:pPr>
            <a:r>
              <a:rPr lang="en-US" sz="2800" dirty="0"/>
              <a:t>Other (reference above)</a:t>
            </a:r>
          </a:p>
        </p:txBody>
      </p:sp>
      <p:sp>
        <p:nvSpPr>
          <p:cNvPr id="9" name="TextBox 8">
            <a:extLst>
              <a:ext uri="{FF2B5EF4-FFF2-40B4-BE49-F238E27FC236}">
                <a16:creationId xmlns:a16="http://schemas.microsoft.com/office/drawing/2014/main" id="{475BAECB-B7C6-FDFA-F942-4CF2429ACD13}"/>
              </a:ext>
            </a:extLst>
          </p:cNvPr>
          <p:cNvSpPr txBox="1"/>
          <p:nvPr/>
        </p:nvSpPr>
        <p:spPr>
          <a:xfrm>
            <a:off x="1013011" y="4071604"/>
            <a:ext cx="8555903" cy="1754326"/>
          </a:xfrm>
          <a:prstGeom prst="rect">
            <a:avLst/>
          </a:prstGeom>
          <a:solidFill>
            <a:schemeClr val="tx1"/>
          </a:solidFill>
        </p:spPr>
        <p:txBody>
          <a:bodyPr wrap="square" rtlCol="0">
            <a:spAutoFit/>
          </a:bodyPr>
          <a:lstStyle/>
          <a:p>
            <a:r>
              <a:rPr lang="en-US" sz="3600" b="1" dirty="0">
                <a:solidFill>
                  <a:schemeClr val="bg1"/>
                </a:solidFill>
              </a:rPr>
              <a:t>What possible purpose/payoff might Anger have so much so that it keeps coming back over and over again?</a:t>
            </a:r>
            <a:endParaRPr lang="en-CA" sz="3600" b="1" dirty="0">
              <a:solidFill>
                <a:schemeClr val="bg1"/>
              </a:solidFill>
            </a:endParaRPr>
          </a:p>
        </p:txBody>
      </p:sp>
    </p:spTree>
    <p:extLst>
      <p:ext uri="{BB962C8B-B14F-4D97-AF65-F5344CB8AC3E}">
        <p14:creationId xmlns:p14="http://schemas.microsoft.com/office/powerpoint/2010/main" val="186933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4C2F6A7-27C1-6E17-BCA1-7FBF404D741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15" name="Picture 14" descr="A picture containing plate, electronics, white&#10;&#10;Description automatically generated">
            <a:extLst>
              <a:ext uri="{FF2B5EF4-FFF2-40B4-BE49-F238E27FC236}">
                <a16:creationId xmlns:a16="http://schemas.microsoft.com/office/drawing/2014/main" id="{1773D278-D350-888F-58A2-5F9E9D22C2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7587" y="142875"/>
            <a:ext cx="6648450" cy="6648450"/>
          </a:xfrm>
          <a:prstGeom prst="rect">
            <a:avLst/>
          </a:prstGeom>
        </p:spPr>
      </p:pic>
      <p:pic>
        <p:nvPicPr>
          <p:cNvPr id="7" name="Picture 6">
            <a:extLst>
              <a:ext uri="{FF2B5EF4-FFF2-40B4-BE49-F238E27FC236}">
                <a16:creationId xmlns:a16="http://schemas.microsoft.com/office/drawing/2014/main" id="{439AD17E-79F1-F9A8-D3D3-7CE1835F08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653F0CCF-4781-2841-0C52-CF0A45A098B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37</a:t>
            </a:fld>
            <a:endParaRPr lang="en-CA" sz="1400" dirty="0"/>
          </a:p>
        </p:txBody>
      </p:sp>
      <p:sp>
        <p:nvSpPr>
          <p:cNvPr id="2" name="TextBox 1">
            <a:extLst>
              <a:ext uri="{FF2B5EF4-FFF2-40B4-BE49-F238E27FC236}">
                <a16:creationId xmlns:a16="http://schemas.microsoft.com/office/drawing/2014/main" id="{11580186-D367-4D81-A237-EEBCDC1E0349}"/>
              </a:ext>
            </a:extLst>
          </p:cNvPr>
          <p:cNvSpPr txBox="1"/>
          <p:nvPr/>
        </p:nvSpPr>
        <p:spPr>
          <a:xfrm>
            <a:off x="388620" y="1185467"/>
            <a:ext cx="3690321" cy="4524315"/>
          </a:xfrm>
          <a:prstGeom prst="rect">
            <a:avLst/>
          </a:prstGeom>
          <a:noFill/>
        </p:spPr>
        <p:txBody>
          <a:bodyPr wrap="square" rtlCol="0">
            <a:spAutoFit/>
          </a:bodyPr>
          <a:lstStyle/>
          <a:p>
            <a:r>
              <a:rPr lang="en-CA" sz="3200" b="1" dirty="0">
                <a:effectLst/>
                <a:latin typeface="Calibri" panose="020F0502020204030204" pitchFamily="34" charset="0"/>
                <a:ea typeface="Calibri" panose="020F0502020204030204" pitchFamily="34" charset="0"/>
                <a:cs typeface="Times New Roman" panose="02020603050405020304" pitchFamily="18" charset="0"/>
              </a:rPr>
              <a:t>Thank You Anger, </a:t>
            </a:r>
            <a:br>
              <a:rPr lang="en-CA" sz="3200" b="1" dirty="0">
                <a:effectLst/>
                <a:latin typeface="Calibri" panose="020F0502020204030204" pitchFamily="34" charset="0"/>
                <a:ea typeface="Calibri" panose="020F0502020204030204" pitchFamily="34" charset="0"/>
                <a:cs typeface="Times New Roman" panose="02020603050405020304" pitchFamily="18" charset="0"/>
              </a:rPr>
            </a:br>
            <a:r>
              <a:rPr lang="en-CA" sz="3200" b="1" dirty="0">
                <a:effectLst/>
                <a:latin typeface="Calibri" panose="020F0502020204030204" pitchFamily="34" charset="0"/>
                <a:ea typeface="Calibri" panose="020F0502020204030204" pitchFamily="34" charset="0"/>
                <a:cs typeface="Times New Roman" panose="02020603050405020304" pitchFamily="18" charset="0"/>
              </a:rPr>
              <a:t>My Dear Friend -</a:t>
            </a:r>
            <a:br>
              <a:rPr lang="en-CA" sz="3200" b="1" dirty="0">
                <a:effectLst/>
                <a:latin typeface="Calibri" panose="020F0502020204030204" pitchFamily="34" charset="0"/>
                <a:ea typeface="Calibri" panose="020F0502020204030204" pitchFamily="34" charset="0"/>
                <a:cs typeface="Times New Roman" panose="02020603050405020304" pitchFamily="18" charset="0"/>
              </a:rPr>
            </a:br>
            <a:r>
              <a:rPr lang="en-CA" sz="3200" b="1" dirty="0">
                <a:effectLst/>
                <a:latin typeface="Calibri" panose="020F0502020204030204" pitchFamily="34" charset="0"/>
                <a:ea typeface="Calibri" panose="020F0502020204030204" pitchFamily="34" charset="0"/>
                <a:cs typeface="Times New Roman" panose="02020603050405020304" pitchFamily="18" charset="0"/>
              </a:rPr>
              <a:t>Anger’s 3 PFP Survival Based Illusion of Hidden Benefits</a:t>
            </a:r>
            <a:br>
              <a:rPr lang="en-CA" sz="3200" b="1" dirty="0">
                <a:effectLst/>
                <a:latin typeface="Calibri" panose="020F0502020204030204" pitchFamily="34" charset="0"/>
                <a:ea typeface="Calibri" panose="020F0502020204030204" pitchFamily="34" charset="0"/>
                <a:cs typeface="Times New Roman" panose="02020603050405020304" pitchFamily="18" charset="0"/>
              </a:rPr>
            </a:br>
            <a:r>
              <a:rPr lang="en-CA" sz="3200" b="1" dirty="0">
                <a:effectLst/>
                <a:latin typeface="Calibri" panose="020F0502020204030204" pitchFamily="34" charset="0"/>
                <a:ea typeface="Calibri" panose="020F0502020204030204" pitchFamily="34" charset="0"/>
                <a:cs typeface="Times New Roman" panose="02020603050405020304" pitchFamily="18" charset="0"/>
              </a:rPr>
              <a:t>– Payoffs and Purposes</a:t>
            </a:r>
            <a:endParaRPr lang="en-CA"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3200" dirty="0"/>
          </a:p>
        </p:txBody>
      </p:sp>
      <p:sp>
        <p:nvSpPr>
          <p:cNvPr id="3" name="TextBox 2">
            <a:extLst>
              <a:ext uri="{FF2B5EF4-FFF2-40B4-BE49-F238E27FC236}">
                <a16:creationId xmlns:a16="http://schemas.microsoft.com/office/drawing/2014/main" id="{D2EC7136-F723-2105-E69F-08FFF6A630B6}"/>
              </a:ext>
            </a:extLst>
          </p:cNvPr>
          <p:cNvSpPr txBox="1"/>
          <p:nvPr/>
        </p:nvSpPr>
        <p:spPr>
          <a:xfrm>
            <a:off x="495004" y="341006"/>
            <a:ext cx="5378823" cy="646331"/>
          </a:xfrm>
          <a:prstGeom prst="rect">
            <a:avLst/>
          </a:prstGeom>
          <a:noFill/>
        </p:spPr>
        <p:txBody>
          <a:bodyPr wrap="square" rtlCol="0">
            <a:spAutoFit/>
          </a:bodyPr>
          <a:lstStyle/>
          <a:p>
            <a:r>
              <a:rPr lang="en-US" sz="3600" b="1" dirty="0">
                <a:solidFill>
                  <a:srgbClr val="C00000"/>
                </a:solidFill>
              </a:rPr>
              <a:t>Anger 2</a:t>
            </a:r>
            <a:endParaRPr lang="en-CA" sz="3600" b="1" dirty="0">
              <a:solidFill>
                <a:srgbClr val="C00000"/>
              </a:solidFill>
            </a:endParaRPr>
          </a:p>
        </p:txBody>
      </p:sp>
      <p:sp>
        <p:nvSpPr>
          <p:cNvPr id="11" name="TextBox 10">
            <a:extLst>
              <a:ext uri="{FF2B5EF4-FFF2-40B4-BE49-F238E27FC236}">
                <a16:creationId xmlns:a16="http://schemas.microsoft.com/office/drawing/2014/main" id="{5C4F6CEC-0AE7-17A2-B8C9-515EA279A2FC}"/>
              </a:ext>
            </a:extLst>
          </p:cNvPr>
          <p:cNvSpPr txBox="1"/>
          <p:nvPr/>
        </p:nvSpPr>
        <p:spPr>
          <a:xfrm>
            <a:off x="6032560" y="1290377"/>
            <a:ext cx="3007320" cy="954107"/>
          </a:xfrm>
          <a:prstGeom prst="rect">
            <a:avLst/>
          </a:prstGeom>
          <a:noFill/>
        </p:spPr>
        <p:txBody>
          <a:bodyPr wrap="square" rtlCol="0">
            <a:spAutoFit/>
          </a:bodyPr>
          <a:lstStyle/>
          <a:p>
            <a:pPr algn="ctr"/>
            <a:r>
              <a:rPr lang="en-US" sz="1400" b="1" u="sng" dirty="0">
                <a:latin typeface="Arial Narrow" panose="020B0606020202030204" pitchFamily="34" charset="0"/>
              </a:rPr>
              <a:t>Increases Brain Power to Focus</a:t>
            </a:r>
          </a:p>
          <a:p>
            <a:pPr algn="ctr"/>
            <a:r>
              <a:rPr lang="en-US" sz="1400" dirty="0">
                <a:latin typeface="Arial Narrow" panose="020B0606020202030204" pitchFamily="34" charset="0"/>
              </a:rPr>
              <a:t>Anger focuses the mind. Focus is a primordial survival instinct which is therefore relatively calming.</a:t>
            </a:r>
            <a:endParaRPr lang="en-CA" sz="1400" dirty="0">
              <a:latin typeface="Arial Narrow" panose="020B0606020202030204" pitchFamily="34" charset="0"/>
            </a:endParaRPr>
          </a:p>
        </p:txBody>
      </p:sp>
      <p:sp>
        <p:nvSpPr>
          <p:cNvPr id="12" name="TextBox 11">
            <a:extLst>
              <a:ext uri="{FF2B5EF4-FFF2-40B4-BE49-F238E27FC236}">
                <a16:creationId xmlns:a16="http://schemas.microsoft.com/office/drawing/2014/main" id="{9FB44A22-D13A-E184-AF0B-3FF30D0FAF62}"/>
              </a:ext>
            </a:extLst>
          </p:cNvPr>
          <p:cNvSpPr txBox="1"/>
          <p:nvPr/>
        </p:nvSpPr>
        <p:spPr>
          <a:xfrm>
            <a:off x="5873827" y="347294"/>
            <a:ext cx="3324785" cy="738664"/>
          </a:xfrm>
          <a:prstGeom prst="rect">
            <a:avLst/>
          </a:prstGeom>
          <a:noFill/>
        </p:spPr>
        <p:txBody>
          <a:bodyPr wrap="square" rtlCol="0">
            <a:spAutoFit/>
          </a:bodyPr>
          <a:lstStyle/>
          <a:p>
            <a:pPr algn="ctr"/>
            <a:r>
              <a:rPr lang="en-US" sz="1400" b="1" u="sng" dirty="0">
                <a:latin typeface="Arial Narrow" panose="020B0606020202030204" pitchFamily="34" charset="0"/>
              </a:rPr>
              <a:t>Control</a:t>
            </a:r>
          </a:p>
          <a:p>
            <a:pPr algn="ctr"/>
            <a:r>
              <a:rPr lang="en-US" sz="1400" dirty="0">
                <a:latin typeface="Arial Narrow" panose="020B0606020202030204" pitchFamily="34" charset="0"/>
              </a:rPr>
              <a:t>The mind becomes relatively calm when it perceives it is in charge.</a:t>
            </a:r>
            <a:endParaRPr lang="en-CA" sz="1400" dirty="0">
              <a:latin typeface="Arial Narrow" panose="020B0606020202030204" pitchFamily="34" charset="0"/>
            </a:endParaRPr>
          </a:p>
        </p:txBody>
      </p:sp>
      <p:sp>
        <p:nvSpPr>
          <p:cNvPr id="13" name="TextBox 12">
            <a:extLst>
              <a:ext uri="{FF2B5EF4-FFF2-40B4-BE49-F238E27FC236}">
                <a16:creationId xmlns:a16="http://schemas.microsoft.com/office/drawing/2014/main" id="{A183E02F-7C8E-3EF7-5FC3-D58A5814573B}"/>
              </a:ext>
            </a:extLst>
          </p:cNvPr>
          <p:cNvSpPr txBox="1"/>
          <p:nvPr/>
        </p:nvSpPr>
        <p:spPr>
          <a:xfrm>
            <a:off x="6288953" y="2774602"/>
            <a:ext cx="2365718" cy="1384995"/>
          </a:xfrm>
          <a:prstGeom prst="rect">
            <a:avLst/>
          </a:prstGeom>
          <a:noFill/>
        </p:spPr>
        <p:txBody>
          <a:bodyPr wrap="square" rtlCol="0">
            <a:spAutoFit/>
          </a:bodyPr>
          <a:lstStyle/>
          <a:p>
            <a:pPr algn="ctr"/>
            <a:r>
              <a:rPr lang="en-US" sz="1400" b="1" u="sng" dirty="0">
                <a:latin typeface="Arial Narrow" panose="020B0606020202030204" pitchFamily="34" charset="0"/>
              </a:rPr>
              <a:t>Displacement</a:t>
            </a:r>
          </a:p>
          <a:p>
            <a:pPr algn="ctr"/>
            <a:r>
              <a:rPr lang="en-US" sz="1400" dirty="0">
                <a:latin typeface="Arial Narrow" panose="020B0606020202030204" pitchFamily="34" charset="0"/>
              </a:rPr>
              <a:t>of the mind’s preoccupation with the ‘awful’ experience of fear, embarrassment, sadness, pain, etc. with the much less ‘awful’ experience of anger.</a:t>
            </a:r>
            <a:endParaRPr lang="en-CA" sz="1400" dirty="0">
              <a:latin typeface="Arial Narrow" panose="020B0606020202030204" pitchFamily="34" charset="0"/>
            </a:endParaRPr>
          </a:p>
        </p:txBody>
      </p:sp>
    </p:spTree>
    <p:extLst>
      <p:ext uri="{BB962C8B-B14F-4D97-AF65-F5344CB8AC3E}">
        <p14:creationId xmlns:p14="http://schemas.microsoft.com/office/powerpoint/2010/main" val="6803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9387" y="5310826"/>
            <a:ext cx="1500677" cy="1116155"/>
          </a:xfrm>
          <a:prstGeom prst="rect">
            <a:avLst/>
          </a:prstGeom>
        </p:spPr>
      </p:pic>
      <p:sp>
        <p:nvSpPr>
          <p:cNvPr id="2" name="TextBox 1"/>
          <p:cNvSpPr txBox="1"/>
          <p:nvPr/>
        </p:nvSpPr>
        <p:spPr>
          <a:xfrm rot="21227900">
            <a:off x="183668" y="1874329"/>
            <a:ext cx="2820057" cy="923330"/>
          </a:xfrm>
          <a:prstGeom prst="rect">
            <a:avLst/>
          </a:prstGeom>
          <a:noFill/>
        </p:spPr>
        <p:txBody>
          <a:bodyPr wrap="square" rtlCol="0">
            <a:spAutoFit/>
          </a:bodyPr>
          <a:lstStyle/>
          <a:p>
            <a:pPr algn="ctr"/>
            <a:r>
              <a:rPr lang="en-CA" sz="5400" b="1" dirty="0">
                <a:solidFill>
                  <a:srgbClr val="FF0000"/>
                </a:solidFill>
              </a:rPr>
              <a:t>Anxiety</a:t>
            </a:r>
          </a:p>
        </p:txBody>
      </p:sp>
      <p:sp>
        <p:nvSpPr>
          <p:cNvPr id="5" name="TextBox 4"/>
          <p:cNvSpPr txBox="1"/>
          <p:nvPr/>
        </p:nvSpPr>
        <p:spPr>
          <a:xfrm>
            <a:off x="1577224" y="2717460"/>
            <a:ext cx="2189922" cy="646331"/>
          </a:xfrm>
          <a:prstGeom prst="rect">
            <a:avLst/>
          </a:prstGeom>
          <a:solidFill>
            <a:srgbClr val="C00000"/>
          </a:solidFill>
        </p:spPr>
        <p:txBody>
          <a:bodyPr wrap="square" rtlCol="0">
            <a:spAutoFit/>
          </a:bodyPr>
          <a:lstStyle/>
          <a:p>
            <a:pPr algn="ctr"/>
            <a:r>
              <a:rPr lang="en-CA" sz="3600" b="1" dirty="0">
                <a:solidFill>
                  <a:schemeClr val="bg1"/>
                </a:solidFill>
              </a:rPr>
              <a:t>Jealousy</a:t>
            </a:r>
          </a:p>
        </p:txBody>
      </p:sp>
      <p:sp>
        <p:nvSpPr>
          <p:cNvPr id="6" name="TextBox 5"/>
          <p:cNvSpPr txBox="1"/>
          <p:nvPr/>
        </p:nvSpPr>
        <p:spPr>
          <a:xfrm rot="21153175">
            <a:off x="5201902" y="3680042"/>
            <a:ext cx="2134568" cy="646331"/>
          </a:xfrm>
          <a:prstGeom prst="rect">
            <a:avLst/>
          </a:prstGeom>
          <a:noFill/>
        </p:spPr>
        <p:txBody>
          <a:bodyPr wrap="square" rtlCol="0">
            <a:spAutoFit/>
          </a:bodyPr>
          <a:lstStyle/>
          <a:p>
            <a:r>
              <a:rPr lang="en-CA" sz="3600" b="1" dirty="0">
                <a:solidFill>
                  <a:srgbClr val="C00000"/>
                </a:solidFill>
              </a:rPr>
              <a:t>Boredom</a:t>
            </a:r>
          </a:p>
        </p:txBody>
      </p:sp>
      <p:sp>
        <p:nvSpPr>
          <p:cNvPr id="7" name="TextBox 6"/>
          <p:cNvSpPr txBox="1"/>
          <p:nvPr/>
        </p:nvSpPr>
        <p:spPr>
          <a:xfrm>
            <a:off x="10781715" y="2654354"/>
            <a:ext cx="1165940" cy="646331"/>
          </a:xfrm>
          <a:prstGeom prst="rect">
            <a:avLst/>
          </a:prstGeom>
          <a:solidFill>
            <a:srgbClr val="FF0000"/>
          </a:solidFill>
        </p:spPr>
        <p:txBody>
          <a:bodyPr wrap="square" rtlCol="0">
            <a:spAutoFit/>
          </a:bodyPr>
          <a:lstStyle/>
          <a:p>
            <a:r>
              <a:rPr lang="en-CA" sz="3600" b="1" dirty="0">
                <a:solidFill>
                  <a:schemeClr val="bg1"/>
                </a:solidFill>
              </a:rPr>
              <a:t>Guilt</a:t>
            </a:r>
          </a:p>
        </p:txBody>
      </p:sp>
      <p:sp>
        <p:nvSpPr>
          <p:cNvPr id="8" name="TextBox 7"/>
          <p:cNvSpPr txBox="1"/>
          <p:nvPr/>
        </p:nvSpPr>
        <p:spPr>
          <a:xfrm rot="274740">
            <a:off x="5828978" y="4462308"/>
            <a:ext cx="4397784" cy="646331"/>
          </a:xfrm>
          <a:prstGeom prst="rect">
            <a:avLst/>
          </a:prstGeom>
          <a:solidFill>
            <a:srgbClr val="FF0000"/>
          </a:solidFill>
          <a:ln>
            <a:noFill/>
          </a:ln>
        </p:spPr>
        <p:txBody>
          <a:bodyPr wrap="square" rtlCol="0">
            <a:spAutoFit/>
          </a:bodyPr>
          <a:lstStyle/>
          <a:p>
            <a:pPr algn="ctr"/>
            <a:r>
              <a:rPr lang="en-CA" sz="3600" b="1" dirty="0">
                <a:solidFill>
                  <a:schemeClr val="bg1"/>
                </a:solidFill>
              </a:rPr>
              <a:t>Less Physical Pleasure</a:t>
            </a:r>
          </a:p>
        </p:txBody>
      </p:sp>
      <p:sp>
        <p:nvSpPr>
          <p:cNvPr id="9" name="TextBox 8"/>
          <p:cNvSpPr txBox="1"/>
          <p:nvPr/>
        </p:nvSpPr>
        <p:spPr>
          <a:xfrm rot="21118498">
            <a:off x="6870760" y="2569389"/>
            <a:ext cx="4470699" cy="646331"/>
          </a:xfrm>
          <a:prstGeom prst="rect">
            <a:avLst/>
          </a:prstGeom>
          <a:noFill/>
        </p:spPr>
        <p:txBody>
          <a:bodyPr wrap="square" rtlCol="0">
            <a:spAutoFit/>
          </a:bodyPr>
          <a:lstStyle/>
          <a:p>
            <a:r>
              <a:rPr lang="en-CA" sz="3600" dirty="0">
                <a:solidFill>
                  <a:srgbClr val="FF0000"/>
                </a:solidFill>
              </a:rPr>
              <a:t>PFP Cognitive Bias</a:t>
            </a:r>
          </a:p>
        </p:txBody>
      </p:sp>
      <p:sp>
        <p:nvSpPr>
          <p:cNvPr id="11" name="TextBox 10"/>
          <p:cNvSpPr txBox="1"/>
          <p:nvPr/>
        </p:nvSpPr>
        <p:spPr>
          <a:xfrm>
            <a:off x="0" y="1080484"/>
            <a:ext cx="12190413" cy="461665"/>
          </a:xfrm>
          <a:prstGeom prst="rect">
            <a:avLst/>
          </a:prstGeom>
          <a:noFill/>
        </p:spPr>
        <p:txBody>
          <a:bodyPr wrap="square" rtlCol="0">
            <a:spAutoFit/>
          </a:bodyPr>
          <a:lstStyle/>
          <a:p>
            <a:pPr algn="ctr"/>
            <a:r>
              <a:rPr lang="en-CA" sz="2400" b="1" dirty="0"/>
              <a:t>What would I have to deal with if not for mindless Anger* my enabling friend?</a:t>
            </a:r>
          </a:p>
        </p:txBody>
      </p:sp>
      <p:sp>
        <p:nvSpPr>
          <p:cNvPr id="18" name="TextBox 17"/>
          <p:cNvSpPr txBox="1"/>
          <p:nvPr/>
        </p:nvSpPr>
        <p:spPr>
          <a:xfrm>
            <a:off x="1171850" y="6111098"/>
            <a:ext cx="8288721" cy="461665"/>
          </a:xfrm>
          <a:prstGeom prst="rect">
            <a:avLst/>
          </a:prstGeom>
          <a:noFill/>
        </p:spPr>
        <p:txBody>
          <a:bodyPr wrap="square" rtlCol="0">
            <a:spAutoFit/>
          </a:bodyPr>
          <a:lstStyle/>
          <a:p>
            <a:pPr algn="ctr"/>
            <a:r>
              <a:rPr lang="en-CA" sz="2400" b="1" dirty="0"/>
              <a:t>* The Anger Continuum</a:t>
            </a:r>
          </a:p>
        </p:txBody>
      </p:sp>
      <p:sp>
        <p:nvSpPr>
          <p:cNvPr id="19" name="TextBox 18"/>
          <p:cNvSpPr txBox="1"/>
          <p:nvPr/>
        </p:nvSpPr>
        <p:spPr>
          <a:xfrm>
            <a:off x="2496153" y="1735829"/>
            <a:ext cx="2820057" cy="923330"/>
          </a:xfrm>
          <a:prstGeom prst="rect">
            <a:avLst/>
          </a:prstGeom>
          <a:noFill/>
        </p:spPr>
        <p:txBody>
          <a:bodyPr wrap="square" rtlCol="0">
            <a:spAutoFit/>
          </a:bodyPr>
          <a:lstStyle/>
          <a:p>
            <a:pPr algn="ctr"/>
            <a:r>
              <a:rPr lang="en-CA" sz="5400" b="1" dirty="0">
                <a:solidFill>
                  <a:srgbClr val="C00000"/>
                </a:solidFill>
              </a:rPr>
              <a:t>Worry</a:t>
            </a:r>
          </a:p>
        </p:txBody>
      </p:sp>
      <p:sp>
        <p:nvSpPr>
          <p:cNvPr id="21" name="TextBox 20"/>
          <p:cNvSpPr txBox="1"/>
          <p:nvPr/>
        </p:nvSpPr>
        <p:spPr>
          <a:xfrm>
            <a:off x="7466359" y="3228817"/>
            <a:ext cx="4791010" cy="1374735"/>
          </a:xfrm>
          <a:prstGeom prst="rect">
            <a:avLst/>
          </a:prstGeom>
          <a:noFill/>
        </p:spPr>
        <p:txBody>
          <a:bodyPr wrap="square" rtlCol="0">
            <a:spAutoFit/>
          </a:bodyPr>
          <a:lstStyle/>
          <a:p>
            <a:pPr algn="ctr">
              <a:lnSpc>
                <a:spcPts val="5000"/>
              </a:lnSpc>
            </a:pPr>
            <a:r>
              <a:rPr lang="en-CA" sz="5000" b="1" dirty="0">
                <a:solidFill>
                  <a:srgbClr val="C00000"/>
                </a:solidFill>
              </a:rPr>
              <a:t>Disconnected from the ‘Herd’</a:t>
            </a:r>
          </a:p>
        </p:txBody>
      </p:sp>
      <p:sp>
        <p:nvSpPr>
          <p:cNvPr id="22" name="TextBox 21"/>
          <p:cNvSpPr txBox="1"/>
          <p:nvPr/>
        </p:nvSpPr>
        <p:spPr>
          <a:xfrm rot="486495">
            <a:off x="6412162" y="1870780"/>
            <a:ext cx="2108394" cy="523220"/>
          </a:xfrm>
          <a:prstGeom prst="rect">
            <a:avLst/>
          </a:prstGeom>
          <a:noFill/>
        </p:spPr>
        <p:txBody>
          <a:bodyPr wrap="square" rtlCol="0">
            <a:spAutoFit/>
          </a:bodyPr>
          <a:lstStyle/>
          <a:p>
            <a:pPr algn="ctr"/>
            <a:r>
              <a:rPr lang="en-CA" sz="2800" b="1" dirty="0">
                <a:solidFill>
                  <a:srgbClr val="C00000"/>
                </a:solidFill>
              </a:rPr>
              <a:t>Feeling Hurt</a:t>
            </a:r>
          </a:p>
        </p:txBody>
      </p:sp>
      <p:sp>
        <p:nvSpPr>
          <p:cNvPr id="23" name="TextBox 22"/>
          <p:cNvSpPr txBox="1"/>
          <p:nvPr/>
        </p:nvSpPr>
        <p:spPr>
          <a:xfrm>
            <a:off x="3791216" y="4945573"/>
            <a:ext cx="5398525" cy="923330"/>
          </a:xfrm>
          <a:prstGeom prst="rect">
            <a:avLst/>
          </a:prstGeom>
          <a:noFill/>
        </p:spPr>
        <p:txBody>
          <a:bodyPr wrap="square" rtlCol="0">
            <a:spAutoFit/>
          </a:bodyPr>
          <a:lstStyle/>
          <a:p>
            <a:pPr algn="ctr"/>
            <a:r>
              <a:rPr lang="en-CA" sz="5400" b="1" dirty="0">
                <a:solidFill>
                  <a:srgbClr val="C00000"/>
                </a:solidFill>
              </a:rPr>
              <a:t>Feeling Unlovable</a:t>
            </a:r>
          </a:p>
        </p:txBody>
      </p:sp>
      <p:sp>
        <p:nvSpPr>
          <p:cNvPr id="24" name="TextBox 23"/>
          <p:cNvSpPr txBox="1"/>
          <p:nvPr/>
        </p:nvSpPr>
        <p:spPr>
          <a:xfrm>
            <a:off x="478500" y="5152561"/>
            <a:ext cx="3312715" cy="646331"/>
          </a:xfrm>
          <a:prstGeom prst="rect">
            <a:avLst/>
          </a:prstGeom>
          <a:solidFill>
            <a:srgbClr val="FF0000"/>
          </a:solidFill>
        </p:spPr>
        <p:txBody>
          <a:bodyPr wrap="square" rtlCol="0">
            <a:spAutoFit/>
          </a:bodyPr>
          <a:lstStyle/>
          <a:p>
            <a:pPr algn="ctr"/>
            <a:r>
              <a:rPr lang="en-CA" sz="3600" b="1" dirty="0">
                <a:solidFill>
                  <a:schemeClr val="bg1"/>
                </a:solidFill>
              </a:rPr>
              <a:t>Discouragement</a:t>
            </a:r>
          </a:p>
        </p:txBody>
      </p:sp>
      <p:sp>
        <p:nvSpPr>
          <p:cNvPr id="25" name="TextBox 24"/>
          <p:cNvSpPr txBox="1"/>
          <p:nvPr/>
        </p:nvSpPr>
        <p:spPr>
          <a:xfrm rot="673308">
            <a:off x="3916460" y="2943609"/>
            <a:ext cx="3336481" cy="646331"/>
          </a:xfrm>
          <a:prstGeom prst="rect">
            <a:avLst/>
          </a:prstGeom>
          <a:noFill/>
        </p:spPr>
        <p:txBody>
          <a:bodyPr wrap="square" rtlCol="0">
            <a:spAutoFit/>
          </a:bodyPr>
          <a:lstStyle/>
          <a:p>
            <a:r>
              <a:rPr lang="en-CA" sz="3600" dirty="0">
                <a:solidFill>
                  <a:srgbClr val="FF0000"/>
                </a:solidFill>
              </a:rPr>
              <a:t>Embarrassment</a:t>
            </a:r>
          </a:p>
        </p:txBody>
      </p:sp>
      <p:sp>
        <p:nvSpPr>
          <p:cNvPr id="26" name="TextBox 25"/>
          <p:cNvSpPr txBox="1"/>
          <p:nvPr/>
        </p:nvSpPr>
        <p:spPr>
          <a:xfrm rot="413494">
            <a:off x="7065720" y="5731289"/>
            <a:ext cx="3291554" cy="646331"/>
          </a:xfrm>
          <a:prstGeom prst="rect">
            <a:avLst/>
          </a:prstGeom>
          <a:noFill/>
        </p:spPr>
        <p:txBody>
          <a:bodyPr wrap="square" rtlCol="0">
            <a:spAutoFit/>
          </a:bodyPr>
          <a:lstStyle/>
          <a:p>
            <a:pPr algn="ctr"/>
            <a:r>
              <a:rPr lang="en-CA" sz="3600" b="1" dirty="0">
                <a:solidFill>
                  <a:srgbClr val="C00000"/>
                </a:solidFill>
              </a:rPr>
              <a:t>Hurt feelings</a:t>
            </a:r>
          </a:p>
        </p:txBody>
      </p:sp>
      <p:sp>
        <p:nvSpPr>
          <p:cNvPr id="27" name="TextBox 26"/>
          <p:cNvSpPr txBox="1"/>
          <p:nvPr/>
        </p:nvSpPr>
        <p:spPr>
          <a:xfrm>
            <a:off x="4977531" y="2335994"/>
            <a:ext cx="2235350" cy="646331"/>
          </a:xfrm>
          <a:prstGeom prst="rect">
            <a:avLst/>
          </a:prstGeom>
          <a:solidFill>
            <a:srgbClr val="C00000"/>
          </a:solidFill>
        </p:spPr>
        <p:txBody>
          <a:bodyPr wrap="square" rtlCol="0">
            <a:spAutoFit/>
          </a:bodyPr>
          <a:lstStyle/>
          <a:p>
            <a:pPr algn="ctr"/>
            <a:r>
              <a:rPr lang="en-CA" sz="3600" dirty="0">
                <a:solidFill>
                  <a:schemeClr val="bg1"/>
                </a:solidFill>
              </a:rPr>
              <a:t>Exclusion</a:t>
            </a:r>
          </a:p>
        </p:txBody>
      </p:sp>
      <p:sp>
        <p:nvSpPr>
          <p:cNvPr id="28" name="TextBox 27"/>
          <p:cNvSpPr txBox="1"/>
          <p:nvPr/>
        </p:nvSpPr>
        <p:spPr>
          <a:xfrm rot="423142">
            <a:off x="168893" y="3300463"/>
            <a:ext cx="3392339" cy="646331"/>
          </a:xfrm>
          <a:prstGeom prst="rect">
            <a:avLst/>
          </a:prstGeom>
          <a:noFill/>
        </p:spPr>
        <p:txBody>
          <a:bodyPr wrap="square" rtlCol="0">
            <a:spAutoFit/>
          </a:bodyPr>
          <a:lstStyle/>
          <a:p>
            <a:pPr algn="ctr"/>
            <a:r>
              <a:rPr lang="en-CA" sz="3600" b="1" dirty="0">
                <a:solidFill>
                  <a:srgbClr val="FF0000"/>
                </a:solidFill>
              </a:rPr>
              <a:t>Treated Unfairly</a:t>
            </a:r>
          </a:p>
        </p:txBody>
      </p:sp>
      <p:sp>
        <p:nvSpPr>
          <p:cNvPr id="29" name="TextBox 28"/>
          <p:cNvSpPr txBox="1"/>
          <p:nvPr/>
        </p:nvSpPr>
        <p:spPr>
          <a:xfrm>
            <a:off x="3522843" y="4287794"/>
            <a:ext cx="2336457" cy="923330"/>
          </a:xfrm>
          <a:prstGeom prst="rect">
            <a:avLst/>
          </a:prstGeom>
          <a:noFill/>
        </p:spPr>
        <p:txBody>
          <a:bodyPr wrap="square" rtlCol="0">
            <a:spAutoFit/>
          </a:bodyPr>
          <a:lstStyle/>
          <a:p>
            <a:pPr algn="ctr"/>
            <a:r>
              <a:rPr lang="en-CA" sz="5400" b="1" dirty="0">
                <a:solidFill>
                  <a:srgbClr val="FF0000"/>
                </a:solidFill>
              </a:rPr>
              <a:t>Sad</a:t>
            </a:r>
          </a:p>
        </p:txBody>
      </p:sp>
      <p:sp>
        <p:nvSpPr>
          <p:cNvPr id="30" name="TextBox 29"/>
          <p:cNvSpPr txBox="1"/>
          <p:nvPr/>
        </p:nvSpPr>
        <p:spPr>
          <a:xfrm rot="21227900">
            <a:off x="661165" y="5625349"/>
            <a:ext cx="2820057" cy="923330"/>
          </a:xfrm>
          <a:prstGeom prst="rect">
            <a:avLst/>
          </a:prstGeom>
          <a:noFill/>
        </p:spPr>
        <p:txBody>
          <a:bodyPr wrap="square" rtlCol="0">
            <a:spAutoFit/>
          </a:bodyPr>
          <a:lstStyle/>
          <a:p>
            <a:pPr algn="ctr"/>
            <a:r>
              <a:rPr lang="en-CA" sz="5400" b="1" dirty="0">
                <a:solidFill>
                  <a:srgbClr val="FF0000"/>
                </a:solidFill>
              </a:rPr>
              <a:t>Lonely</a:t>
            </a:r>
          </a:p>
        </p:txBody>
      </p:sp>
      <p:sp>
        <p:nvSpPr>
          <p:cNvPr id="31" name="TextBox 30"/>
          <p:cNvSpPr txBox="1"/>
          <p:nvPr/>
        </p:nvSpPr>
        <p:spPr>
          <a:xfrm>
            <a:off x="3456303" y="3429000"/>
            <a:ext cx="1786726" cy="923330"/>
          </a:xfrm>
          <a:prstGeom prst="rect">
            <a:avLst/>
          </a:prstGeom>
          <a:noFill/>
        </p:spPr>
        <p:txBody>
          <a:bodyPr wrap="square" rtlCol="0">
            <a:spAutoFit/>
          </a:bodyPr>
          <a:lstStyle/>
          <a:p>
            <a:pPr algn="ctr"/>
            <a:r>
              <a:rPr lang="en-CA" sz="5400" b="1" dirty="0">
                <a:solidFill>
                  <a:srgbClr val="C00000"/>
                </a:solidFill>
              </a:rPr>
              <a:t>Grief</a:t>
            </a:r>
          </a:p>
        </p:txBody>
      </p:sp>
      <p:sp>
        <p:nvSpPr>
          <p:cNvPr id="32" name="Slide Number Placeholder 7"/>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38</a:t>
            </a:fld>
            <a:endParaRPr lang="en-CA" sz="1400" dirty="0"/>
          </a:p>
        </p:txBody>
      </p:sp>
      <p:sp>
        <p:nvSpPr>
          <p:cNvPr id="34" name="TextBox 33"/>
          <p:cNvSpPr txBox="1"/>
          <p:nvPr/>
        </p:nvSpPr>
        <p:spPr>
          <a:xfrm>
            <a:off x="1171850" y="345443"/>
            <a:ext cx="9523222" cy="646331"/>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A2 Abundant ‘Make Believe’ Payoffs</a:t>
            </a:r>
          </a:p>
        </p:txBody>
      </p:sp>
      <p:sp>
        <p:nvSpPr>
          <p:cNvPr id="35" name="TextBox 34"/>
          <p:cNvSpPr txBox="1"/>
          <p:nvPr/>
        </p:nvSpPr>
        <p:spPr>
          <a:xfrm>
            <a:off x="8439888" y="1843001"/>
            <a:ext cx="2924797" cy="646331"/>
          </a:xfrm>
          <a:prstGeom prst="rect">
            <a:avLst/>
          </a:prstGeom>
          <a:solidFill>
            <a:srgbClr val="C00000"/>
          </a:solidFill>
        </p:spPr>
        <p:txBody>
          <a:bodyPr wrap="square" rtlCol="0">
            <a:spAutoFit/>
          </a:bodyPr>
          <a:lstStyle/>
          <a:p>
            <a:pPr algn="ctr"/>
            <a:r>
              <a:rPr lang="en-CA" sz="3600" dirty="0">
                <a:solidFill>
                  <a:schemeClr val="bg1"/>
                </a:solidFill>
              </a:rPr>
              <a:t>Insecurities</a:t>
            </a:r>
          </a:p>
        </p:txBody>
      </p:sp>
      <p:sp>
        <p:nvSpPr>
          <p:cNvPr id="36" name="TextBox 35"/>
          <p:cNvSpPr txBox="1"/>
          <p:nvPr/>
        </p:nvSpPr>
        <p:spPr>
          <a:xfrm rot="21310671">
            <a:off x="248798" y="4010943"/>
            <a:ext cx="3485902" cy="1200329"/>
          </a:xfrm>
          <a:prstGeom prst="rect">
            <a:avLst/>
          </a:prstGeom>
          <a:noFill/>
        </p:spPr>
        <p:txBody>
          <a:bodyPr wrap="square" rtlCol="0">
            <a:spAutoFit/>
          </a:bodyPr>
          <a:lstStyle/>
          <a:p>
            <a:pPr algn="ctr"/>
            <a:r>
              <a:rPr lang="en-CA" sz="3600" b="1" dirty="0">
                <a:solidFill>
                  <a:srgbClr val="C00000"/>
                </a:solidFill>
              </a:rPr>
              <a:t>An Unacceptable </a:t>
            </a:r>
          </a:p>
          <a:p>
            <a:pPr algn="ctr"/>
            <a:r>
              <a:rPr lang="en-CA" sz="3600" b="1" dirty="0">
                <a:solidFill>
                  <a:srgbClr val="C00000"/>
                </a:solidFill>
              </a:rPr>
              <a:t>Situation</a:t>
            </a:r>
          </a:p>
        </p:txBody>
      </p:sp>
    </p:spTree>
    <p:extLst>
      <p:ext uri="{BB962C8B-B14F-4D97-AF65-F5344CB8AC3E}">
        <p14:creationId xmlns:p14="http://schemas.microsoft.com/office/powerpoint/2010/main" val="275061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fltVal val="0"/>
                                          </p:val>
                                        </p:tav>
                                        <p:tav tm="100000">
                                          <p:val>
                                            <p:strVal val="#ppt_w"/>
                                          </p:val>
                                        </p:tav>
                                      </p:tavLst>
                                    </p:anim>
                                    <p:anim calcmode="lin" valueType="num">
                                      <p:cBhvr>
                                        <p:cTn id="30" dur="1000" fill="hold"/>
                                        <p:tgtEl>
                                          <p:spTgt spid="7"/>
                                        </p:tgtEl>
                                        <p:attrNameLst>
                                          <p:attrName>ppt_h</p:attrName>
                                        </p:attrNameLst>
                                      </p:cBhvr>
                                      <p:tavLst>
                                        <p:tav tm="0">
                                          <p:val>
                                            <p:fltVal val="0"/>
                                          </p:val>
                                        </p:tav>
                                        <p:tav tm="100000">
                                          <p:val>
                                            <p:strVal val="#ppt_h"/>
                                          </p:val>
                                        </p:tav>
                                      </p:tavLst>
                                    </p:anim>
                                    <p:anim calcmode="lin" valueType="num">
                                      <p:cBhvr>
                                        <p:cTn id="31" dur="1000" fill="hold"/>
                                        <p:tgtEl>
                                          <p:spTgt spid="7"/>
                                        </p:tgtEl>
                                        <p:attrNameLst>
                                          <p:attrName>style.rotation</p:attrName>
                                        </p:attrNameLst>
                                      </p:cBhvr>
                                      <p:tavLst>
                                        <p:tav tm="0">
                                          <p:val>
                                            <p:fltVal val="90"/>
                                          </p:val>
                                        </p:tav>
                                        <p:tav tm="100000">
                                          <p:val>
                                            <p:fltVal val="0"/>
                                          </p:val>
                                        </p:tav>
                                      </p:tavLst>
                                    </p:anim>
                                    <p:animEffect transition="in" filter="fade">
                                      <p:cBhvr>
                                        <p:cTn id="32" dur="1000"/>
                                        <p:tgtEl>
                                          <p:spTgt spid="7"/>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fltVal val="0"/>
                                          </p:val>
                                        </p:tav>
                                        <p:tav tm="100000">
                                          <p:val>
                                            <p:strVal val="#ppt_w"/>
                                          </p:val>
                                        </p:tav>
                                      </p:tavLst>
                                    </p:anim>
                                    <p:anim calcmode="lin" valueType="num">
                                      <p:cBhvr>
                                        <p:cTn id="36" dur="1000" fill="hold"/>
                                        <p:tgtEl>
                                          <p:spTgt spid="8"/>
                                        </p:tgtEl>
                                        <p:attrNameLst>
                                          <p:attrName>ppt_h</p:attrName>
                                        </p:attrNameLst>
                                      </p:cBhvr>
                                      <p:tavLst>
                                        <p:tav tm="0">
                                          <p:val>
                                            <p:fltVal val="0"/>
                                          </p:val>
                                        </p:tav>
                                        <p:tav tm="100000">
                                          <p:val>
                                            <p:strVal val="#ppt_h"/>
                                          </p:val>
                                        </p:tav>
                                      </p:tavLst>
                                    </p:anim>
                                    <p:anim calcmode="lin" valueType="num">
                                      <p:cBhvr>
                                        <p:cTn id="37" dur="1000" fill="hold"/>
                                        <p:tgtEl>
                                          <p:spTgt spid="8"/>
                                        </p:tgtEl>
                                        <p:attrNameLst>
                                          <p:attrName>style.rotation</p:attrName>
                                        </p:attrNameLst>
                                      </p:cBhvr>
                                      <p:tavLst>
                                        <p:tav tm="0">
                                          <p:val>
                                            <p:fltVal val="90"/>
                                          </p:val>
                                        </p:tav>
                                        <p:tav tm="100000">
                                          <p:val>
                                            <p:fltVal val="0"/>
                                          </p:val>
                                        </p:tav>
                                      </p:tavLst>
                                    </p:anim>
                                    <p:animEffect transition="in" filter="fade">
                                      <p:cBhvr>
                                        <p:cTn id="38" dur="1000"/>
                                        <p:tgtEl>
                                          <p:spTgt spid="8"/>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fltVal val="0"/>
                                          </p:val>
                                        </p:tav>
                                        <p:tav tm="100000">
                                          <p:val>
                                            <p:strVal val="#ppt_w"/>
                                          </p:val>
                                        </p:tav>
                                      </p:tavLst>
                                    </p:anim>
                                    <p:anim calcmode="lin" valueType="num">
                                      <p:cBhvr>
                                        <p:cTn id="42" dur="1000" fill="hold"/>
                                        <p:tgtEl>
                                          <p:spTgt spid="9"/>
                                        </p:tgtEl>
                                        <p:attrNameLst>
                                          <p:attrName>ppt_h</p:attrName>
                                        </p:attrNameLst>
                                      </p:cBhvr>
                                      <p:tavLst>
                                        <p:tav tm="0">
                                          <p:val>
                                            <p:fltVal val="0"/>
                                          </p:val>
                                        </p:tav>
                                        <p:tav tm="100000">
                                          <p:val>
                                            <p:strVal val="#ppt_h"/>
                                          </p:val>
                                        </p:tav>
                                      </p:tavLst>
                                    </p:anim>
                                    <p:anim calcmode="lin" valueType="num">
                                      <p:cBhvr>
                                        <p:cTn id="43" dur="1000" fill="hold"/>
                                        <p:tgtEl>
                                          <p:spTgt spid="9"/>
                                        </p:tgtEl>
                                        <p:attrNameLst>
                                          <p:attrName>style.rotation</p:attrName>
                                        </p:attrNameLst>
                                      </p:cBhvr>
                                      <p:tavLst>
                                        <p:tav tm="0">
                                          <p:val>
                                            <p:fltVal val="90"/>
                                          </p:val>
                                        </p:tav>
                                        <p:tav tm="100000">
                                          <p:val>
                                            <p:fltVal val="0"/>
                                          </p:val>
                                        </p:tav>
                                      </p:tavLst>
                                    </p:anim>
                                    <p:animEffect transition="in" filter="fade">
                                      <p:cBhvr>
                                        <p:cTn id="44" dur="1000"/>
                                        <p:tgtEl>
                                          <p:spTgt spid="9"/>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1000" fill="hold"/>
                                        <p:tgtEl>
                                          <p:spTgt spid="18"/>
                                        </p:tgtEl>
                                        <p:attrNameLst>
                                          <p:attrName>ppt_w</p:attrName>
                                        </p:attrNameLst>
                                      </p:cBhvr>
                                      <p:tavLst>
                                        <p:tav tm="0">
                                          <p:val>
                                            <p:fltVal val="0"/>
                                          </p:val>
                                        </p:tav>
                                        <p:tav tm="100000">
                                          <p:val>
                                            <p:strVal val="#ppt_w"/>
                                          </p:val>
                                        </p:tav>
                                      </p:tavLst>
                                    </p:anim>
                                    <p:anim calcmode="lin" valueType="num">
                                      <p:cBhvr>
                                        <p:cTn id="48" dur="1000" fill="hold"/>
                                        <p:tgtEl>
                                          <p:spTgt spid="18"/>
                                        </p:tgtEl>
                                        <p:attrNameLst>
                                          <p:attrName>ppt_h</p:attrName>
                                        </p:attrNameLst>
                                      </p:cBhvr>
                                      <p:tavLst>
                                        <p:tav tm="0">
                                          <p:val>
                                            <p:fltVal val="0"/>
                                          </p:val>
                                        </p:tav>
                                        <p:tav tm="100000">
                                          <p:val>
                                            <p:strVal val="#ppt_h"/>
                                          </p:val>
                                        </p:tav>
                                      </p:tavLst>
                                    </p:anim>
                                    <p:anim calcmode="lin" valueType="num">
                                      <p:cBhvr>
                                        <p:cTn id="49" dur="1000" fill="hold"/>
                                        <p:tgtEl>
                                          <p:spTgt spid="18"/>
                                        </p:tgtEl>
                                        <p:attrNameLst>
                                          <p:attrName>style.rotation</p:attrName>
                                        </p:attrNameLst>
                                      </p:cBhvr>
                                      <p:tavLst>
                                        <p:tav tm="0">
                                          <p:val>
                                            <p:fltVal val="90"/>
                                          </p:val>
                                        </p:tav>
                                        <p:tav tm="100000">
                                          <p:val>
                                            <p:fltVal val="0"/>
                                          </p:val>
                                        </p:tav>
                                      </p:tavLst>
                                    </p:anim>
                                    <p:animEffect transition="in" filter="fade">
                                      <p:cBhvr>
                                        <p:cTn id="50" dur="1000"/>
                                        <p:tgtEl>
                                          <p:spTgt spid="18"/>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1000" fill="hold"/>
                                        <p:tgtEl>
                                          <p:spTgt spid="19"/>
                                        </p:tgtEl>
                                        <p:attrNameLst>
                                          <p:attrName>ppt_w</p:attrName>
                                        </p:attrNameLst>
                                      </p:cBhvr>
                                      <p:tavLst>
                                        <p:tav tm="0">
                                          <p:val>
                                            <p:fltVal val="0"/>
                                          </p:val>
                                        </p:tav>
                                        <p:tav tm="100000">
                                          <p:val>
                                            <p:strVal val="#ppt_w"/>
                                          </p:val>
                                        </p:tav>
                                      </p:tavLst>
                                    </p:anim>
                                    <p:anim calcmode="lin" valueType="num">
                                      <p:cBhvr>
                                        <p:cTn id="54" dur="1000" fill="hold"/>
                                        <p:tgtEl>
                                          <p:spTgt spid="19"/>
                                        </p:tgtEl>
                                        <p:attrNameLst>
                                          <p:attrName>ppt_h</p:attrName>
                                        </p:attrNameLst>
                                      </p:cBhvr>
                                      <p:tavLst>
                                        <p:tav tm="0">
                                          <p:val>
                                            <p:fltVal val="0"/>
                                          </p:val>
                                        </p:tav>
                                        <p:tav tm="100000">
                                          <p:val>
                                            <p:strVal val="#ppt_h"/>
                                          </p:val>
                                        </p:tav>
                                      </p:tavLst>
                                    </p:anim>
                                    <p:anim calcmode="lin" valueType="num">
                                      <p:cBhvr>
                                        <p:cTn id="55" dur="1000" fill="hold"/>
                                        <p:tgtEl>
                                          <p:spTgt spid="19"/>
                                        </p:tgtEl>
                                        <p:attrNameLst>
                                          <p:attrName>style.rotation</p:attrName>
                                        </p:attrNameLst>
                                      </p:cBhvr>
                                      <p:tavLst>
                                        <p:tav tm="0">
                                          <p:val>
                                            <p:fltVal val="90"/>
                                          </p:val>
                                        </p:tav>
                                        <p:tav tm="100000">
                                          <p:val>
                                            <p:fltVal val="0"/>
                                          </p:val>
                                        </p:tav>
                                      </p:tavLst>
                                    </p:anim>
                                    <p:animEffect transition="in" filter="fade">
                                      <p:cBhvr>
                                        <p:cTn id="56" dur="1000"/>
                                        <p:tgtEl>
                                          <p:spTgt spid="19"/>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p:cTn id="59" dur="1000" fill="hold"/>
                                        <p:tgtEl>
                                          <p:spTgt spid="21"/>
                                        </p:tgtEl>
                                        <p:attrNameLst>
                                          <p:attrName>ppt_w</p:attrName>
                                        </p:attrNameLst>
                                      </p:cBhvr>
                                      <p:tavLst>
                                        <p:tav tm="0">
                                          <p:val>
                                            <p:fltVal val="0"/>
                                          </p:val>
                                        </p:tav>
                                        <p:tav tm="100000">
                                          <p:val>
                                            <p:strVal val="#ppt_w"/>
                                          </p:val>
                                        </p:tav>
                                      </p:tavLst>
                                    </p:anim>
                                    <p:anim calcmode="lin" valueType="num">
                                      <p:cBhvr>
                                        <p:cTn id="60" dur="1000" fill="hold"/>
                                        <p:tgtEl>
                                          <p:spTgt spid="21"/>
                                        </p:tgtEl>
                                        <p:attrNameLst>
                                          <p:attrName>ppt_h</p:attrName>
                                        </p:attrNameLst>
                                      </p:cBhvr>
                                      <p:tavLst>
                                        <p:tav tm="0">
                                          <p:val>
                                            <p:fltVal val="0"/>
                                          </p:val>
                                        </p:tav>
                                        <p:tav tm="100000">
                                          <p:val>
                                            <p:strVal val="#ppt_h"/>
                                          </p:val>
                                        </p:tav>
                                      </p:tavLst>
                                    </p:anim>
                                    <p:anim calcmode="lin" valueType="num">
                                      <p:cBhvr>
                                        <p:cTn id="61" dur="1000" fill="hold"/>
                                        <p:tgtEl>
                                          <p:spTgt spid="21"/>
                                        </p:tgtEl>
                                        <p:attrNameLst>
                                          <p:attrName>style.rotation</p:attrName>
                                        </p:attrNameLst>
                                      </p:cBhvr>
                                      <p:tavLst>
                                        <p:tav tm="0">
                                          <p:val>
                                            <p:fltVal val="90"/>
                                          </p:val>
                                        </p:tav>
                                        <p:tav tm="100000">
                                          <p:val>
                                            <p:fltVal val="0"/>
                                          </p:val>
                                        </p:tav>
                                      </p:tavLst>
                                    </p:anim>
                                    <p:animEffect transition="in" filter="fade">
                                      <p:cBhvr>
                                        <p:cTn id="62" dur="1000"/>
                                        <p:tgtEl>
                                          <p:spTgt spid="21"/>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1000" fill="hold"/>
                                        <p:tgtEl>
                                          <p:spTgt spid="22"/>
                                        </p:tgtEl>
                                        <p:attrNameLst>
                                          <p:attrName>ppt_w</p:attrName>
                                        </p:attrNameLst>
                                      </p:cBhvr>
                                      <p:tavLst>
                                        <p:tav tm="0">
                                          <p:val>
                                            <p:fltVal val="0"/>
                                          </p:val>
                                        </p:tav>
                                        <p:tav tm="100000">
                                          <p:val>
                                            <p:strVal val="#ppt_w"/>
                                          </p:val>
                                        </p:tav>
                                      </p:tavLst>
                                    </p:anim>
                                    <p:anim calcmode="lin" valueType="num">
                                      <p:cBhvr>
                                        <p:cTn id="66" dur="1000" fill="hold"/>
                                        <p:tgtEl>
                                          <p:spTgt spid="22"/>
                                        </p:tgtEl>
                                        <p:attrNameLst>
                                          <p:attrName>ppt_h</p:attrName>
                                        </p:attrNameLst>
                                      </p:cBhvr>
                                      <p:tavLst>
                                        <p:tav tm="0">
                                          <p:val>
                                            <p:fltVal val="0"/>
                                          </p:val>
                                        </p:tav>
                                        <p:tav tm="100000">
                                          <p:val>
                                            <p:strVal val="#ppt_h"/>
                                          </p:val>
                                        </p:tav>
                                      </p:tavLst>
                                    </p:anim>
                                    <p:anim calcmode="lin" valueType="num">
                                      <p:cBhvr>
                                        <p:cTn id="67" dur="1000" fill="hold"/>
                                        <p:tgtEl>
                                          <p:spTgt spid="22"/>
                                        </p:tgtEl>
                                        <p:attrNameLst>
                                          <p:attrName>style.rotation</p:attrName>
                                        </p:attrNameLst>
                                      </p:cBhvr>
                                      <p:tavLst>
                                        <p:tav tm="0">
                                          <p:val>
                                            <p:fltVal val="90"/>
                                          </p:val>
                                        </p:tav>
                                        <p:tav tm="100000">
                                          <p:val>
                                            <p:fltVal val="0"/>
                                          </p:val>
                                        </p:tav>
                                      </p:tavLst>
                                    </p:anim>
                                    <p:animEffect transition="in" filter="fade">
                                      <p:cBhvr>
                                        <p:cTn id="68" dur="1000"/>
                                        <p:tgtEl>
                                          <p:spTgt spid="22"/>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1000" fill="hold"/>
                                        <p:tgtEl>
                                          <p:spTgt spid="23"/>
                                        </p:tgtEl>
                                        <p:attrNameLst>
                                          <p:attrName>ppt_w</p:attrName>
                                        </p:attrNameLst>
                                      </p:cBhvr>
                                      <p:tavLst>
                                        <p:tav tm="0">
                                          <p:val>
                                            <p:fltVal val="0"/>
                                          </p:val>
                                        </p:tav>
                                        <p:tav tm="100000">
                                          <p:val>
                                            <p:strVal val="#ppt_w"/>
                                          </p:val>
                                        </p:tav>
                                      </p:tavLst>
                                    </p:anim>
                                    <p:anim calcmode="lin" valueType="num">
                                      <p:cBhvr>
                                        <p:cTn id="72" dur="1000" fill="hold"/>
                                        <p:tgtEl>
                                          <p:spTgt spid="23"/>
                                        </p:tgtEl>
                                        <p:attrNameLst>
                                          <p:attrName>ppt_h</p:attrName>
                                        </p:attrNameLst>
                                      </p:cBhvr>
                                      <p:tavLst>
                                        <p:tav tm="0">
                                          <p:val>
                                            <p:fltVal val="0"/>
                                          </p:val>
                                        </p:tav>
                                        <p:tav tm="100000">
                                          <p:val>
                                            <p:strVal val="#ppt_h"/>
                                          </p:val>
                                        </p:tav>
                                      </p:tavLst>
                                    </p:anim>
                                    <p:anim calcmode="lin" valueType="num">
                                      <p:cBhvr>
                                        <p:cTn id="73" dur="1000" fill="hold"/>
                                        <p:tgtEl>
                                          <p:spTgt spid="23"/>
                                        </p:tgtEl>
                                        <p:attrNameLst>
                                          <p:attrName>style.rotation</p:attrName>
                                        </p:attrNameLst>
                                      </p:cBhvr>
                                      <p:tavLst>
                                        <p:tav tm="0">
                                          <p:val>
                                            <p:fltVal val="90"/>
                                          </p:val>
                                        </p:tav>
                                        <p:tav tm="100000">
                                          <p:val>
                                            <p:fltVal val="0"/>
                                          </p:val>
                                        </p:tav>
                                      </p:tavLst>
                                    </p:anim>
                                    <p:animEffect transition="in" filter="fade">
                                      <p:cBhvr>
                                        <p:cTn id="74" dur="1000"/>
                                        <p:tgtEl>
                                          <p:spTgt spid="23"/>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1000" fill="hold"/>
                                        <p:tgtEl>
                                          <p:spTgt spid="24"/>
                                        </p:tgtEl>
                                        <p:attrNameLst>
                                          <p:attrName>ppt_w</p:attrName>
                                        </p:attrNameLst>
                                      </p:cBhvr>
                                      <p:tavLst>
                                        <p:tav tm="0">
                                          <p:val>
                                            <p:fltVal val="0"/>
                                          </p:val>
                                        </p:tav>
                                        <p:tav tm="100000">
                                          <p:val>
                                            <p:strVal val="#ppt_w"/>
                                          </p:val>
                                        </p:tav>
                                      </p:tavLst>
                                    </p:anim>
                                    <p:anim calcmode="lin" valueType="num">
                                      <p:cBhvr>
                                        <p:cTn id="78" dur="1000" fill="hold"/>
                                        <p:tgtEl>
                                          <p:spTgt spid="24"/>
                                        </p:tgtEl>
                                        <p:attrNameLst>
                                          <p:attrName>ppt_h</p:attrName>
                                        </p:attrNameLst>
                                      </p:cBhvr>
                                      <p:tavLst>
                                        <p:tav tm="0">
                                          <p:val>
                                            <p:fltVal val="0"/>
                                          </p:val>
                                        </p:tav>
                                        <p:tav tm="100000">
                                          <p:val>
                                            <p:strVal val="#ppt_h"/>
                                          </p:val>
                                        </p:tav>
                                      </p:tavLst>
                                    </p:anim>
                                    <p:anim calcmode="lin" valueType="num">
                                      <p:cBhvr>
                                        <p:cTn id="79" dur="1000" fill="hold"/>
                                        <p:tgtEl>
                                          <p:spTgt spid="24"/>
                                        </p:tgtEl>
                                        <p:attrNameLst>
                                          <p:attrName>style.rotation</p:attrName>
                                        </p:attrNameLst>
                                      </p:cBhvr>
                                      <p:tavLst>
                                        <p:tav tm="0">
                                          <p:val>
                                            <p:fltVal val="90"/>
                                          </p:val>
                                        </p:tav>
                                        <p:tav tm="100000">
                                          <p:val>
                                            <p:fltVal val="0"/>
                                          </p:val>
                                        </p:tav>
                                      </p:tavLst>
                                    </p:anim>
                                    <p:animEffect transition="in" filter="fade">
                                      <p:cBhvr>
                                        <p:cTn id="80" dur="1000"/>
                                        <p:tgtEl>
                                          <p:spTgt spid="24"/>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1000" fill="hold"/>
                                        <p:tgtEl>
                                          <p:spTgt spid="25"/>
                                        </p:tgtEl>
                                        <p:attrNameLst>
                                          <p:attrName>ppt_w</p:attrName>
                                        </p:attrNameLst>
                                      </p:cBhvr>
                                      <p:tavLst>
                                        <p:tav tm="0">
                                          <p:val>
                                            <p:fltVal val="0"/>
                                          </p:val>
                                        </p:tav>
                                        <p:tav tm="100000">
                                          <p:val>
                                            <p:strVal val="#ppt_w"/>
                                          </p:val>
                                        </p:tav>
                                      </p:tavLst>
                                    </p:anim>
                                    <p:anim calcmode="lin" valueType="num">
                                      <p:cBhvr>
                                        <p:cTn id="84" dur="1000" fill="hold"/>
                                        <p:tgtEl>
                                          <p:spTgt spid="25"/>
                                        </p:tgtEl>
                                        <p:attrNameLst>
                                          <p:attrName>ppt_h</p:attrName>
                                        </p:attrNameLst>
                                      </p:cBhvr>
                                      <p:tavLst>
                                        <p:tav tm="0">
                                          <p:val>
                                            <p:fltVal val="0"/>
                                          </p:val>
                                        </p:tav>
                                        <p:tav tm="100000">
                                          <p:val>
                                            <p:strVal val="#ppt_h"/>
                                          </p:val>
                                        </p:tav>
                                      </p:tavLst>
                                    </p:anim>
                                    <p:anim calcmode="lin" valueType="num">
                                      <p:cBhvr>
                                        <p:cTn id="85" dur="1000" fill="hold"/>
                                        <p:tgtEl>
                                          <p:spTgt spid="25"/>
                                        </p:tgtEl>
                                        <p:attrNameLst>
                                          <p:attrName>style.rotation</p:attrName>
                                        </p:attrNameLst>
                                      </p:cBhvr>
                                      <p:tavLst>
                                        <p:tav tm="0">
                                          <p:val>
                                            <p:fltVal val="90"/>
                                          </p:val>
                                        </p:tav>
                                        <p:tav tm="100000">
                                          <p:val>
                                            <p:fltVal val="0"/>
                                          </p:val>
                                        </p:tav>
                                      </p:tavLst>
                                    </p:anim>
                                    <p:animEffect transition="in" filter="fade">
                                      <p:cBhvr>
                                        <p:cTn id="86" dur="1000"/>
                                        <p:tgtEl>
                                          <p:spTgt spid="25"/>
                                        </p:tgtEl>
                                      </p:cBhvr>
                                    </p:animEffect>
                                  </p:childTnLst>
                                </p:cTn>
                              </p:par>
                              <p:par>
                                <p:cTn id="87" presetID="31" presetClass="entr" presetSubtype="0" fill="hold" grpId="0" nodeType="withEffect">
                                  <p:stCondLst>
                                    <p:cond delay="0"/>
                                  </p:stCondLst>
                                  <p:childTnLst>
                                    <p:set>
                                      <p:cBhvr>
                                        <p:cTn id="88" dur="1" fill="hold">
                                          <p:stCondLst>
                                            <p:cond delay="0"/>
                                          </p:stCondLst>
                                        </p:cTn>
                                        <p:tgtEl>
                                          <p:spTgt spid="26"/>
                                        </p:tgtEl>
                                        <p:attrNameLst>
                                          <p:attrName>style.visibility</p:attrName>
                                        </p:attrNameLst>
                                      </p:cBhvr>
                                      <p:to>
                                        <p:strVal val="visible"/>
                                      </p:to>
                                    </p:set>
                                    <p:anim calcmode="lin" valueType="num">
                                      <p:cBhvr>
                                        <p:cTn id="89" dur="1000" fill="hold"/>
                                        <p:tgtEl>
                                          <p:spTgt spid="26"/>
                                        </p:tgtEl>
                                        <p:attrNameLst>
                                          <p:attrName>ppt_w</p:attrName>
                                        </p:attrNameLst>
                                      </p:cBhvr>
                                      <p:tavLst>
                                        <p:tav tm="0">
                                          <p:val>
                                            <p:fltVal val="0"/>
                                          </p:val>
                                        </p:tav>
                                        <p:tav tm="100000">
                                          <p:val>
                                            <p:strVal val="#ppt_w"/>
                                          </p:val>
                                        </p:tav>
                                      </p:tavLst>
                                    </p:anim>
                                    <p:anim calcmode="lin" valueType="num">
                                      <p:cBhvr>
                                        <p:cTn id="90" dur="1000" fill="hold"/>
                                        <p:tgtEl>
                                          <p:spTgt spid="26"/>
                                        </p:tgtEl>
                                        <p:attrNameLst>
                                          <p:attrName>ppt_h</p:attrName>
                                        </p:attrNameLst>
                                      </p:cBhvr>
                                      <p:tavLst>
                                        <p:tav tm="0">
                                          <p:val>
                                            <p:fltVal val="0"/>
                                          </p:val>
                                        </p:tav>
                                        <p:tav tm="100000">
                                          <p:val>
                                            <p:strVal val="#ppt_h"/>
                                          </p:val>
                                        </p:tav>
                                      </p:tavLst>
                                    </p:anim>
                                    <p:anim calcmode="lin" valueType="num">
                                      <p:cBhvr>
                                        <p:cTn id="91" dur="1000" fill="hold"/>
                                        <p:tgtEl>
                                          <p:spTgt spid="26"/>
                                        </p:tgtEl>
                                        <p:attrNameLst>
                                          <p:attrName>style.rotation</p:attrName>
                                        </p:attrNameLst>
                                      </p:cBhvr>
                                      <p:tavLst>
                                        <p:tav tm="0">
                                          <p:val>
                                            <p:fltVal val="90"/>
                                          </p:val>
                                        </p:tav>
                                        <p:tav tm="100000">
                                          <p:val>
                                            <p:fltVal val="0"/>
                                          </p:val>
                                        </p:tav>
                                      </p:tavLst>
                                    </p:anim>
                                    <p:animEffect transition="in" filter="fade">
                                      <p:cBhvr>
                                        <p:cTn id="92" dur="1000"/>
                                        <p:tgtEl>
                                          <p:spTgt spid="26"/>
                                        </p:tgtEl>
                                      </p:cBhvr>
                                    </p:animEffect>
                                  </p:childTnLst>
                                </p:cTn>
                              </p:par>
                              <p:par>
                                <p:cTn id="93" presetID="31" presetClass="entr" presetSubtype="0" fill="hold" grpId="0" nodeType="withEffect">
                                  <p:stCondLst>
                                    <p:cond delay="0"/>
                                  </p:stCondLst>
                                  <p:childTnLst>
                                    <p:set>
                                      <p:cBhvr>
                                        <p:cTn id="94" dur="1" fill="hold">
                                          <p:stCondLst>
                                            <p:cond delay="0"/>
                                          </p:stCondLst>
                                        </p:cTn>
                                        <p:tgtEl>
                                          <p:spTgt spid="27"/>
                                        </p:tgtEl>
                                        <p:attrNameLst>
                                          <p:attrName>style.visibility</p:attrName>
                                        </p:attrNameLst>
                                      </p:cBhvr>
                                      <p:to>
                                        <p:strVal val="visible"/>
                                      </p:to>
                                    </p:set>
                                    <p:anim calcmode="lin" valueType="num">
                                      <p:cBhvr>
                                        <p:cTn id="95" dur="1000" fill="hold"/>
                                        <p:tgtEl>
                                          <p:spTgt spid="27"/>
                                        </p:tgtEl>
                                        <p:attrNameLst>
                                          <p:attrName>ppt_w</p:attrName>
                                        </p:attrNameLst>
                                      </p:cBhvr>
                                      <p:tavLst>
                                        <p:tav tm="0">
                                          <p:val>
                                            <p:fltVal val="0"/>
                                          </p:val>
                                        </p:tav>
                                        <p:tav tm="100000">
                                          <p:val>
                                            <p:strVal val="#ppt_w"/>
                                          </p:val>
                                        </p:tav>
                                      </p:tavLst>
                                    </p:anim>
                                    <p:anim calcmode="lin" valueType="num">
                                      <p:cBhvr>
                                        <p:cTn id="96" dur="1000" fill="hold"/>
                                        <p:tgtEl>
                                          <p:spTgt spid="27"/>
                                        </p:tgtEl>
                                        <p:attrNameLst>
                                          <p:attrName>ppt_h</p:attrName>
                                        </p:attrNameLst>
                                      </p:cBhvr>
                                      <p:tavLst>
                                        <p:tav tm="0">
                                          <p:val>
                                            <p:fltVal val="0"/>
                                          </p:val>
                                        </p:tav>
                                        <p:tav tm="100000">
                                          <p:val>
                                            <p:strVal val="#ppt_h"/>
                                          </p:val>
                                        </p:tav>
                                      </p:tavLst>
                                    </p:anim>
                                    <p:anim calcmode="lin" valueType="num">
                                      <p:cBhvr>
                                        <p:cTn id="97" dur="1000" fill="hold"/>
                                        <p:tgtEl>
                                          <p:spTgt spid="27"/>
                                        </p:tgtEl>
                                        <p:attrNameLst>
                                          <p:attrName>style.rotation</p:attrName>
                                        </p:attrNameLst>
                                      </p:cBhvr>
                                      <p:tavLst>
                                        <p:tav tm="0">
                                          <p:val>
                                            <p:fltVal val="90"/>
                                          </p:val>
                                        </p:tav>
                                        <p:tav tm="100000">
                                          <p:val>
                                            <p:fltVal val="0"/>
                                          </p:val>
                                        </p:tav>
                                      </p:tavLst>
                                    </p:anim>
                                    <p:animEffect transition="in" filter="fade">
                                      <p:cBhvr>
                                        <p:cTn id="98" dur="1000"/>
                                        <p:tgtEl>
                                          <p:spTgt spid="27"/>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p:cTn id="101" dur="1000" fill="hold"/>
                                        <p:tgtEl>
                                          <p:spTgt spid="28"/>
                                        </p:tgtEl>
                                        <p:attrNameLst>
                                          <p:attrName>ppt_w</p:attrName>
                                        </p:attrNameLst>
                                      </p:cBhvr>
                                      <p:tavLst>
                                        <p:tav tm="0">
                                          <p:val>
                                            <p:fltVal val="0"/>
                                          </p:val>
                                        </p:tav>
                                        <p:tav tm="100000">
                                          <p:val>
                                            <p:strVal val="#ppt_w"/>
                                          </p:val>
                                        </p:tav>
                                      </p:tavLst>
                                    </p:anim>
                                    <p:anim calcmode="lin" valueType="num">
                                      <p:cBhvr>
                                        <p:cTn id="102" dur="1000" fill="hold"/>
                                        <p:tgtEl>
                                          <p:spTgt spid="28"/>
                                        </p:tgtEl>
                                        <p:attrNameLst>
                                          <p:attrName>ppt_h</p:attrName>
                                        </p:attrNameLst>
                                      </p:cBhvr>
                                      <p:tavLst>
                                        <p:tav tm="0">
                                          <p:val>
                                            <p:fltVal val="0"/>
                                          </p:val>
                                        </p:tav>
                                        <p:tav tm="100000">
                                          <p:val>
                                            <p:strVal val="#ppt_h"/>
                                          </p:val>
                                        </p:tav>
                                      </p:tavLst>
                                    </p:anim>
                                    <p:anim calcmode="lin" valueType="num">
                                      <p:cBhvr>
                                        <p:cTn id="103" dur="1000" fill="hold"/>
                                        <p:tgtEl>
                                          <p:spTgt spid="28"/>
                                        </p:tgtEl>
                                        <p:attrNameLst>
                                          <p:attrName>style.rotation</p:attrName>
                                        </p:attrNameLst>
                                      </p:cBhvr>
                                      <p:tavLst>
                                        <p:tav tm="0">
                                          <p:val>
                                            <p:fltVal val="90"/>
                                          </p:val>
                                        </p:tav>
                                        <p:tav tm="100000">
                                          <p:val>
                                            <p:fltVal val="0"/>
                                          </p:val>
                                        </p:tav>
                                      </p:tavLst>
                                    </p:anim>
                                    <p:animEffect transition="in" filter="fade">
                                      <p:cBhvr>
                                        <p:cTn id="104" dur="1000"/>
                                        <p:tgtEl>
                                          <p:spTgt spid="28"/>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p:cTn id="107" dur="1000" fill="hold"/>
                                        <p:tgtEl>
                                          <p:spTgt spid="29"/>
                                        </p:tgtEl>
                                        <p:attrNameLst>
                                          <p:attrName>ppt_w</p:attrName>
                                        </p:attrNameLst>
                                      </p:cBhvr>
                                      <p:tavLst>
                                        <p:tav tm="0">
                                          <p:val>
                                            <p:fltVal val="0"/>
                                          </p:val>
                                        </p:tav>
                                        <p:tav tm="100000">
                                          <p:val>
                                            <p:strVal val="#ppt_w"/>
                                          </p:val>
                                        </p:tav>
                                      </p:tavLst>
                                    </p:anim>
                                    <p:anim calcmode="lin" valueType="num">
                                      <p:cBhvr>
                                        <p:cTn id="108" dur="1000" fill="hold"/>
                                        <p:tgtEl>
                                          <p:spTgt spid="29"/>
                                        </p:tgtEl>
                                        <p:attrNameLst>
                                          <p:attrName>ppt_h</p:attrName>
                                        </p:attrNameLst>
                                      </p:cBhvr>
                                      <p:tavLst>
                                        <p:tav tm="0">
                                          <p:val>
                                            <p:fltVal val="0"/>
                                          </p:val>
                                        </p:tav>
                                        <p:tav tm="100000">
                                          <p:val>
                                            <p:strVal val="#ppt_h"/>
                                          </p:val>
                                        </p:tav>
                                      </p:tavLst>
                                    </p:anim>
                                    <p:anim calcmode="lin" valueType="num">
                                      <p:cBhvr>
                                        <p:cTn id="109" dur="1000" fill="hold"/>
                                        <p:tgtEl>
                                          <p:spTgt spid="29"/>
                                        </p:tgtEl>
                                        <p:attrNameLst>
                                          <p:attrName>style.rotation</p:attrName>
                                        </p:attrNameLst>
                                      </p:cBhvr>
                                      <p:tavLst>
                                        <p:tav tm="0">
                                          <p:val>
                                            <p:fltVal val="90"/>
                                          </p:val>
                                        </p:tav>
                                        <p:tav tm="100000">
                                          <p:val>
                                            <p:fltVal val="0"/>
                                          </p:val>
                                        </p:tav>
                                      </p:tavLst>
                                    </p:anim>
                                    <p:animEffect transition="in" filter="fade">
                                      <p:cBhvr>
                                        <p:cTn id="110" dur="1000"/>
                                        <p:tgtEl>
                                          <p:spTgt spid="29"/>
                                        </p:tgtEl>
                                      </p:cBhvr>
                                    </p:animEffect>
                                  </p:childTnLst>
                                </p:cTn>
                              </p:par>
                              <p:par>
                                <p:cTn id="111" presetID="31" presetClass="entr" presetSubtype="0" fill="hold" grpId="0" nodeType="with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1000" fill="hold"/>
                                        <p:tgtEl>
                                          <p:spTgt spid="30"/>
                                        </p:tgtEl>
                                        <p:attrNameLst>
                                          <p:attrName>ppt_w</p:attrName>
                                        </p:attrNameLst>
                                      </p:cBhvr>
                                      <p:tavLst>
                                        <p:tav tm="0">
                                          <p:val>
                                            <p:fltVal val="0"/>
                                          </p:val>
                                        </p:tav>
                                        <p:tav tm="100000">
                                          <p:val>
                                            <p:strVal val="#ppt_w"/>
                                          </p:val>
                                        </p:tav>
                                      </p:tavLst>
                                    </p:anim>
                                    <p:anim calcmode="lin" valueType="num">
                                      <p:cBhvr>
                                        <p:cTn id="114" dur="1000" fill="hold"/>
                                        <p:tgtEl>
                                          <p:spTgt spid="30"/>
                                        </p:tgtEl>
                                        <p:attrNameLst>
                                          <p:attrName>ppt_h</p:attrName>
                                        </p:attrNameLst>
                                      </p:cBhvr>
                                      <p:tavLst>
                                        <p:tav tm="0">
                                          <p:val>
                                            <p:fltVal val="0"/>
                                          </p:val>
                                        </p:tav>
                                        <p:tav tm="100000">
                                          <p:val>
                                            <p:strVal val="#ppt_h"/>
                                          </p:val>
                                        </p:tav>
                                      </p:tavLst>
                                    </p:anim>
                                    <p:anim calcmode="lin" valueType="num">
                                      <p:cBhvr>
                                        <p:cTn id="115" dur="1000" fill="hold"/>
                                        <p:tgtEl>
                                          <p:spTgt spid="30"/>
                                        </p:tgtEl>
                                        <p:attrNameLst>
                                          <p:attrName>style.rotation</p:attrName>
                                        </p:attrNameLst>
                                      </p:cBhvr>
                                      <p:tavLst>
                                        <p:tav tm="0">
                                          <p:val>
                                            <p:fltVal val="90"/>
                                          </p:val>
                                        </p:tav>
                                        <p:tav tm="100000">
                                          <p:val>
                                            <p:fltVal val="0"/>
                                          </p:val>
                                        </p:tav>
                                      </p:tavLst>
                                    </p:anim>
                                    <p:animEffect transition="in" filter="fade">
                                      <p:cBhvr>
                                        <p:cTn id="116" dur="1000"/>
                                        <p:tgtEl>
                                          <p:spTgt spid="30"/>
                                        </p:tgtEl>
                                      </p:cBhvr>
                                    </p:animEffect>
                                  </p:childTnLst>
                                </p:cTn>
                              </p:par>
                              <p:par>
                                <p:cTn id="117" presetID="31" presetClass="entr" presetSubtype="0" fill="hold" grpId="0" nodeType="withEffect">
                                  <p:stCondLst>
                                    <p:cond delay="0"/>
                                  </p:stCondLst>
                                  <p:childTnLst>
                                    <p:set>
                                      <p:cBhvr>
                                        <p:cTn id="118" dur="1" fill="hold">
                                          <p:stCondLst>
                                            <p:cond delay="0"/>
                                          </p:stCondLst>
                                        </p:cTn>
                                        <p:tgtEl>
                                          <p:spTgt spid="31"/>
                                        </p:tgtEl>
                                        <p:attrNameLst>
                                          <p:attrName>style.visibility</p:attrName>
                                        </p:attrNameLst>
                                      </p:cBhvr>
                                      <p:to>
                                        <p:strVal val="visible"/>
                                      </p:to>
                                    </p:set>
                                    <p:anim calcmode="lin" valueType="num">
                                      <p:cBhvr>
                                        <p:cTn id="119" dur="1000" fill="hold"/>
                                        <p:tgtEl>
                                          <p:spTgt spid="31"/>
                                        </p:tgtEl>
                                        <p:attrNameLst>
                                          <p:attrName>ppt_w</p:attrName>
                                        </p:attrNameLst>
                                      </p:cBhvr>
                                      <p:tavLst>
                                        <p:tav tm="0">
                                          <p:val>
                                            <p:fltVal val="0"/>
                                          </p:val>
                                        </p:tav>
                                        <p:tav tm="100000">
                                          <p:val>
                                            <p:strVal val="#ppt_w"/>
                                          </p:val>
                                        </p:tav>
                                      </p:tavLst>
                                    </p:anim>
                                    <p:anim calcmode="lin" valueType="num">
                                      <p:cBhvr>
                                        <p:cTn id="120" dur="1000" fill="hold"/>
                                        <p:tgtEl>
                                          <p:spTgt spid="31"/>
                                        </p:tgtEl>
                                        <p:attrNameLst>
                                          <p:attrName>ppt_h</p:attrName>
                                        </p:attrNameLst>
                                      </p:cBhvr>
                                      <p:tavLst>
                                        <p:tav tm="0">
                                          <p:val>
                                            <p:fltVal val="0"/>
                                          </p:val>
                                        </p:tav>
                                        <p:tav tm="100000">
                                          <p:val>
                                            <p:strVal val="#ppt_h"/>
                                          </p:val>
                                        </p:tav>
                                      </p:tavLst>
                                    </p:anim>
                                    <p:anim calcmode="lin" valueType="num">
                                      <p:cBhvr>
                                        <p:cTn id="121" dur="1000" fill="hold"/>
                                        <p:tgtEl>
                                          <p:spTgt spid="31"/>
                                        </p:tgtEl>
                                        <p:attrNameLst>
                                          <p:attrName>style.rotation</p:attrName>
                                        </p:attrNameLst>
                                      </p:cBhvr>
                                      <p:tavLst>
                                        <p:tav tm="0">
                                          <p:val>
                                            <p:fltVal val="90"/>
                                          </p:val>
                                        </p:tav>
                                        <p:tav tm="100000">
                                          <p:val>
                                            <p:fltVal val="0"/>
                                          </p:val>
                                        </p:tav>
                                      </p:tavLst>
                                    </p:anim>
                                    <p:animEffect transition="in" filter="fade">
                                      <p:cBhvr>
                                        <p:cTn id="122" dur="1000"/>
                                        <p:tgtEl>
                                          <p:spTgt spid="31"/>
                                        </p:tgtEl>
                                      </p:cBhvr>
                                    </p:animEffect>
                                  </p:childTnLst>
                                </p:cTn>
                              </p:par>
                              <p:par>
                                <p:cTn id="123" presetID="31" presetClass="entr" presetSubtype="0" fill="hold" grpId="0" nodeType="withEffect">
                                  <p:stCondLst>
                                    <p:cond delay="0"/>
                                  </p:stCondLst>
                                  <p:childTnLst>
                                    <p:set>
                                      <p:cBhvr>
                                        <p:cTn id="124" dur="1" fill="hold">
                                          <p:stCondLst>
                                            <p:cond delay="0"/>
                                          </p:stCondLst>
                                        </p:cTn>
                                        <p:tgtEl>
                                          <p:spTgt spid="35"/>
                                        </p:tgtEl>
                                        <p:attrNameLst>
                                          <p:attrName>style.visibility</p:attrName>
                                        </p:attrNameLst>
                                      </p:cBhvr>
                                      <p:to>
                                        <p:strVal val="visible"/>
                                      </p:to>
                                    </p:set>
                                    <p:anim calcmode="lin" valueType="num">
                                      <p:cBhvr>
                                        <p:cTn id="125" dur="1000" fill="hold"/>
                                        <p:tgtEl>
                                          <p:spTgt spid="35"/>
                                        </p:tgtEl>
                                        <p:attrNameLst>
                                          <p:attrName>ppt_w</p:attrName>
                                        </p:attrNameLst>
                                      </p:cBhvr>
                                      <p:tavLst>
                                        <p:tav tm="0">
                                          <p:val>
                                            <p:fltVal val="0"/>
                                          </p:val>
                                        </p:tav>
                                        <p:tav tm="100000">
                                          <p:val>
                                            <p:strVal val="#ppt_w"/>
                                          </p:val>
                                        </p:tav>
                                      </p:tavLst>
                                    </p:anim>
                                    <p:anim calcmode="lin" valueType="num">
                                      <p:cBhvr>
                                        <p:cTn id="126" dur="1000" fill="hold"/>
                                        <p:tgtEl>
                                          <p:spTgt spid="35"/>
                                        </p:tgtEl>
                                        <p:attrNameLst>
                                          <p:attrName>ppt_h</p:attrName>
                                        </p:attrNameLst>
                                      </p:cBhvr>
                                      <p:tavLst>
                                        <p:tav tm="0">
                                          <p:val>
                                            <p:fltVal val="0"/>
                                          </p:val>
                                        </p:tav>
                                        <p:tav tm="100000">
                                          <p:val>
                                            <p:strVal val="#ppt_h"/>
                                          </p:val>
                                        </p:tav>
                                      </p:tavLst>
                                    </p:anim>
                                    <p:anim calcmode="lin" valueType="num">
                                      <p:cBhvr>
                                        <p:cTn id="127" dur="1000" fill="hold"/>
                                        <p:tgtEl>
                                          <p:spTgt spid="35"/>
                                        </p:tgtEl>
                                        <p:attrNameLst>
                                          <p:attrName>style.rotation</p:attrName>
                                        </p:attrNameLst>
                                      </p:cBhvr>
                                      <p:tavLst>
                                        <p:tav tm="0">
                                          <p:val>
                                            <p:fltVal val="90"/>
                                          </p:val>
                                        </p:tav>
                                        <p:tav tm="100000">
                                          <p:val>
                                            <p:fltVal val="0"/>
                                          </p:val>
                                        </p:tav>
                                      </p:tavLst>
                                    </p:anim>
                                    <p:animEffect transition="in" filter="fade">
                                      <p:cBhvr>
                                        <p:cTn id="128" dur="1000"/>
                                        <p:tgtEl>
                                          <p:spTgt spid="35"/>
                                        </p:tgtEl>
                                      </p:cBhvr>
                                    </p:animEffect>
                                  </p:childTnLst>
                                </p:cTn>
                              </p:par>
                              <p:par>
                                <p:cTn id="129" presetID="31" presetClass="entr" presetSubtype="0" fill="hold" grpId="0" nodeType="withEffect">
                                  <p:stCondLst>
                                    <p:cond delay="0"/>
                                  </p:stCondLst>
                                  <p:childTnLst>
                                    <p:set>
                                      <p:cBhvr>
                                        <p:cTn id="130" dur="1" fill="hold">
                                          <p:stCondLst>
                                            <p:cond delay="0"/>
                                          </p:stCondLst>
                                        </p:cTn>
                                        <p:tgtEl>
                                          <p:spTgt spid="36"/>
                                        </p:tgtEl>
                                        <p:attrNameLst>
                                          <p:attrName>style.visibility</p:attrName>
                                        </p:attrNameLst>
                                      </p:cBhvr>
                                      <p:to>
                                        <p:strVal val="visible"/>
                                      </p:to>
                                    </p:set>
                                    <p:anim calcmode="lin" valueType="num">
                                      <p:cBhvr>
                                        <p:cTn id="131" dur="1000" fill="hold"/>
                                        <p:tgtEl>
                                          <p:spTgt spid="36"/>
                                        </p:tgtEl>
                                        <p:attrNameLst>
                                          <p:attrName>ppt_w</p:attrName>
                                        </p:attrNameLst>
                                      </p:cBhvr>
                                      <p:tavLst>
                                        <p:tav tm="0">
                                          <p:val>
                                            <p:fltVal val="0"/>
                                          </p:val>
                                        </p:tav>
                                        <p:tav tm="100000">
                                          <p:val>
                                            <p:strVal val="#ppt_w"/>
                                          </p:val>
                                        </p:tav>
                                      </p:tavLst>
                                    </p:anim>
                                    <p:anim calcmode="lin" valueType="num">
                                      <p:cBhvr>
                                        <p:cTn id="132" dur="1000" fill="hold"/>
                                        <p:tgtEl>
                                          <p:spTgt spid="36"/>
                                        </p:tgtEl>
                                        <p:attrNameLst>
                                          <p:attrName>ppt_h</p:attrName>
                                        </p:attrNameLst>
                                      </p:cBhvr>
                                      <p:tavLst>
                                        <p:tav tm="0">
                                          <p:val>
                                            <p:fltVal val="0"/>
                                          </p:val>
                                        </p:tav>
                                        <p:tav tm="100000">
                                          <p:val>
                                            <p:strVal val="#ppt_h"/>
                                          </p:val>
                                        </p:tav>
                                      </p:tavLst>
                                    </p:anim>
                                    <p:anim calcmode="lin" valueType="num">
                                      <p:cBhvr>
                                        <p:cTn id="133" dur="1000" fill="hold"/>
                                        <p:tgtEl>
                                          <p:spTgt spid="36"/>
                                        </p:tgtEl>
                                        <p:attrNameLst>
                                          <p:attrName>style.rotation</p:attrName>
                                        </p:attrNameLst>
                                      </p:cBhvr>
                                      <p:tavLst>
                                        <p:tav tm="0">
                                          <p:val>
                                            <p:fltVal val="90"/>
                                          </p:val>
                                        </p:tav>
                                        <p:tav tm="100000">
                                          <p:val>
                                            <p:fltVal val="0"/>
                                          </p:val>
                                        </p:tav>
                                      </p:tavLst>
                                    </p:anim>
                                    <p:animEffect transition="in" filter="fade">
                                      <p:cBhvr>
                                        <p:cTn id="134"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7" grpId="0" animBg="1"/>
      <p:bldP spid="8" grpId="0" animBg="1"/>
      <p:bldP spid="9" grpId="0"/>
      <p:bldP spid="11" grpId="0"/>
      <p:bldP spid="18" grpId="0"/>
      <p:bldP spid="19" grpId="0"/>
      <p:bldP spid="21" grpId="0"/>
      <p:bldP spid="22" grpId="0"/>
      <p:bldP spid="23" grpId="0"/>
      <p:bldP spid="24" grpId="0" animBg="1"/>
      <p:bldP spid="25" grpId="0"/>
      <p:bldP spid="26" grpId="0"/>
      <p:bldP spid="27" grpId="0" animBg="1"/>
      <p:bldP spid="28" grpId="0"/>
      <p:bldP spid="29" grpId="0"/>
      <p:bldP spid="30" grpId="0"/>
      <p:bldP spid="31" grpId="0"/>
      <p:bldP spid="35" grpId="0" animBg="1"/>
      <p:bldP spid="3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7333AE-187D-1EB3-F786-D6EA2E51186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0F5943E1-FD46-13A8-4CC1-B3462A03EB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98855D65-35B9-EA1B-9ACE-B5823E95EAE2}"/>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39</a:t>
            </a:fld>
            <a:endParaRPr lang="en-CA" sz="1400" dirty="0"/>
          </a:p>
        </p:txBody>
      </p:sp>
      <p:sp>
        <p:nvSpPr>
          <p:cNvPr id="2" name="TextBox 1">
            <a:extLst>
              <a:ext uri="{FF2B5EF4-FFF2-40B4-BE49-F238E27FC236}">
                <a16:creationId xmlns:a16="http://schemas.microsoft.com/office/drawing/2014/main" id="{D7B7F4BD-7105-73C9-6A42-5A894A7103EA}"/>
              </a:ext>
            </a:extLst>
          </p:cNvPr>
          <p:cNvSpPr txBox="1"/>
          <p:nvPr/>
        </p:nvSpPr>
        <p:spPr>
          <a:xfrm>
            <a:off x="1366901" y="1040604"/>
            <a:ext cx="9458198" cy="4619726"/>
          </a:xfrm>
          <a:prstGeom prst="rect">
            <a:avLst/>
          </a:prstGeom>
          <a:noFill/>
        </p:spPr>
        <p:txBody>
          <a:bodyPr wrap="square" rtlCol="0">
            <a:spAutoFit/>
          </a:bodyPr>
          <a:lstStyle/>
          <a:p>
            <a:pPr>
              <a:lnSpc>
                <a:spcPct val="115000"/>
              </a:lnSpc>
              <a:spcAft>
                <a:spcPts val="10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When A2 angry, we subconsciously have the illusion that the PFP experiences of:</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being more relatively in control</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being more relatively focused</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feeling better than if we were for example anxious, alone, deeply grieving, etc.</a:t>
            </a:r>
          </a:p>
          <a:p>
            <a:pPr lvl="0">
              <a:spcAft>
                <a:spcPts val="1000"/>
              </a:spcAft>
            </a:pPr>
            <a:r>
              <a:rPr lang="en-US"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Are positive but they are not.</a:t>
            </a:r>
          </a:p>
          <a:p>
            <a:pPr lvl="0">
              <a:spcAft>
                <a:spcPts val="1000"/>
              </a:spcAft>
            </a:pPr>
            <a:r>
              <a:rPr lang="en-US" sz="4800" b="1" dirty="0">
                <a:solidFill>
                  <a:srgbClr val="C00000"/>
                </a:solidFill>
                <a:latin typeface="Calibri" panose="020F0502020204030204" pitchFamily="34" charset="0"/>
                <a:cs typeface="Times New Roman" panose="02020603050405020304" pitchFamily="18" charset="0"/>
              </a:rPr>
              <a:t>Because</a:t>
            </a:r>
            <a:endParaRPr lang="en-CA" sz="4800" b="1" dirty="0">
              <a:solidFill>
                <a:srgbClr val="C00000"/>
              </a:solidFill>
            </a:endParaRPr>
          </a:p>
        </p:txBody>
      </p:sp>
    </p:spTree>
    <p:extLst>
      <p:ext uri="{BB962C8B-B14F-4D97-AF65-F5344CB8AC3E}">
        <p14:creationId xmlns:p14="http://schemas.microsoft.com/office/powerpoint/2010/main" val="241100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8BF49FD-7C6C-E5AA-18A4-88017A3620A3}"/>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383B753A-B151-4A5A-8361-E72754C9B1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D0940BC8-6FD6-D123-D456-988C939D889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a:t>
            </a:fld>
            <a:endParaRPr lang="en-CA" sz="1400" dirty="0"/>
          </a:p>
        </p:txBody>
      </p:sp>
      <p:sp>
        <p:nvSpPr>
          <p:cNvPr id="2" name="TextBox 1">
            <a:extLst>
              <a:ext uri="{FF2B5EF4-FFF2-40B4-BE49-F238E27FC236}">
                <a16:creationId xmlns:a16="http://schemas.microsoft.com/office/drawing/2014/main" id="{D47B18A0-F81B-BC45-75CB-0094286C841E}"/>
              </a:ext>
            </a:extLst>
          </p:cNvPr>
          <p:cNvSpPr txBox="1"/>
          <p:nvPr/>
        </p:nvSpPr>
        <p:spPr>
          <a:xfrm>
            <a:off x="742207" y="845046"/>
            <a:ext cx="9888071" cy="4401205"/>
          </a:xfrm>
          <a:prstGeom prst="rect">
            <a:avLst/>
          </a:prstGeom>
          <a:noFill/>
        </p:spPr>
        <p:txBody>
          <a:bodyPr wrap="square" rtlCol="0">
            <a:spAutoFit/>
          </a:bodyPr>
          <a:lstStyle/>
          <a:p>
            <a:pPr marL="342900" indent="-342900">
              <a:buFont typeface="Arial" panose="020B0604020202020204" pitchFamily="34" charset="0"/>
              <a:buChar char="•"/>
            </a:pP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Someone who has betrayed or hurt us in some other way.</a:t>
            </a:r>
          </a:p>
          <a:p>
            <a:pPr marL="342900" lvl="0" indent="-342900">
              <a:buFont typeface="Arial" panose="020B0604020202020204" pitchFamily="34" charset="0"/>
              <a:buChar char="•"/>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CA" sz="2800" dirty="0">
                <a:effectLst/>
                <a:latin typeface="Calibri" panose="020F0502020204030204" pitchFamily="34" charset="0"/>
                <a:ea typeface="Calibri" panose="020F0502020204030204" pitchFamily="34" charset="0"/>
                <a:cs typeface="Times New Roman" panose="02020603050405020304" pitchFamily="18" charset="0"/>
              </a:rPr>
              <a:t>A parent who has knowingly or unknowingly hurt their child in one or more of the many ways a child can be hurt by a mindless, thoughtless mother or father.</a:t>
            </a:r>
          </a:p>
          <a:p>
            <a:pPr lvl="0"/>
            <a:r>
              <a:rPr lang="en-CA" sz="2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sibling who we have grown to dislike, distrust or do not want to be with.</a:t>
            </a:r>
          </a:p>
          <a:p>
            <a:pPr marL="342900" lvl="0" indent="-342900">
              <a:buFont typeface="Arial" panose="020B0604020202020204" pitchFamily="34" charset="0"/>
              <a:buChar char="•"/>
            </a:pPr>
            <a:endParaRPr lang="en-CA" sz="2800" dirty="0">
              <a:solidFill>
                <a:srgbClr val="000000"/>
              </a:solidFill>
              <a:latin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endParaRPr lang="en-US" sz="2800" dirty="0"/>
          </a:p>
        </p:txBody>
      </p:sp>
    </p:spTree>
    <p:extLst>
      <p:ext uri="{BB962C8B-B14F-4D97-AF65-F5344CB8AC3E}">
        <p14:creationId xmlns:p14="http://schemas.microsoft.com/office/powerpoint/2010/main" val="32134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5536E0-0B74-AF48-D04C-2DAEBD27977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8B71534C-133A-5768-B5CB-804416E263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DA58A222-9106-ADE3-DA31-0F0F0971CFA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40</a:t>
            </a:fld>
            <a:endParaRPr lang="en-CA" sz="1400" dirty="0"/>
          </a:p>
        </p:txBody>
      </p:sp>
      <p:sp>
        <p:nvSpPr>
          <p:cNvPr id="3" name="TextBox 2">
            <a:extLst>
              <a:ext uri="{FF2B5EF4-FFF2-40B4-BE49-F238E27FC236}">
                <a16:creationId xmlns:a16="http://schemas.microsoft.com/office/drawing/2014/main" id="{862D5311-71D4-7240-6B13-C7256E3B748D}"/>
              </a:ext>
            </a:extLst>
          </p:cNvPr>
          <p:cNvSpPr txBox="1"/>
          <p:nvPr/>
        </p:nvSpPr>
        <p:spPr>
          <a:xfrm>
            <a:off x="1073621" y="599767"/>
            <a:ext cx="8928847" cy="3970318"/>
          </a:xfrm>
          <a:prstGeom prst="rect">
            <a:avLst/>
          </a:prstGeom>
          <a:solidFill>
            <a:schemeClr val="accent6">
              <a:lumMod val="50000"/>
            </a:schemeClr>
          </a:solidFill>
        </p:spPr>
        <p:txBody>
          <a:bodyPr wrap="square" rtlCol="0">
            <a:spAutoFit/>
          </a:bodyPr>
          <a:lstStyle/>
          <a:p>
            <a:pPr marL="514350" indent="-514350">
              <a:buFont typeface="+mj-lt"/>
              <a:buAutoNum type="arabicPeriod"/>
            </a:pPr>
            <a:r>
              <a:rPr lang="en-US" sz="2800" dirty="0">
                <a:solidFill>
                  <a:schemeClr val="bg1"/>
                </a:solidFill>
              </a:rPr>
              <a:t>They make us difficult to our friends, work colleagues and loved ones.</a:t>
            </a:r>
          </a:p>
          <a:p>
            <a:pPr marL="514350" indent="-514350">
              <a:buFont typeface="+mj-lt"/>
              <a:buAutoNum type="arabicPeriod"/>
            </a:pPr>
            <a:endParaRPr lang="en-US" sz="2800" dirty="0">
              <a:solidFill>
                <a:schemeClr val="bg1"/>
              </a:solidFill>
            </a:endParaRPr>
          </a:p>
          <a:p>
            <a:pPr marL="514350" indent="-514350">
              <a:buFont typeface="+mj-lt"/>
              <a:buAutoNum type="arabicPeriod"/>
            </a:pPr>
            <a:r>
              <a:rPr lang="en-US" sz="2800" dirty="0">
                <a:solidFill>
                  <a:schemeClr val="bg1"/>
                </a:solidFill>
              </a:rPr>
              <a:t>They give us the illusion that we have pretty much arrived/grown up when often we are not.</a:t>
            </a:r>
          </a:p>
          <a:p>
            <a:pPr marL="514350" indent="-514350">
              <a:buFont typeface="+mj-lt"/>
              <a:buAutoNum type="arabicPeriod"/>
            </a:pPr>
            <a:endParaRPr lang="en-US" sz="2800" dirty="0">
              <a:solidFill>
                <a:schemeClr val="bg1"/>
              </a:solidFill>
            </a:endParaRPr>
          </a:p>
          <a:p>
            <a:pPr marL="514350" indent="-514350">
              <a:buFont typeface="+mj-lt"/>
              <a:buAutoNum type="arabicPeriod"/>
            </a:pPr>
            <a:r>
              <a:rPr lang="en-US" sz="2800" dirty="0">
                <a:solidFill>
                  <a:schemeClr val="bg1"/>
                </a:solidFill>
              </a:rPr>
              <a:t>Our anger shuts down the constructive feedback that we need to receive from friends who care about us and want us to ‘SEE’ better.</a:t>
            </a:r>
            <a:endParaRPr lang="en-CA" sz="2800" dirty="0">
              <a:solidFill>
                <a:schemeClr val="bg1"/>
              </a:solidFill>
            </a:endParaRPr>
          </a:p>
        </p:txBody>
      </p:sp>
      <p:sp>
        <p:nvSpPr>
          <p:cNvPr id="4" name="TextBox 3">
            <a:extLst>
              <a:ext uri="{FF2B5EF4-FFF2-40B4-BE49-F238E27FC236}">
                <a16:creationId xmlns:a16="http://schemas.microsoft.com/office/drawing/2014/main" id="{4EC0E429-785D-38EB-9085-4D93C36D9D27}"/>
              </a:ext>
            </a:extLst>
          </p:cNvPr>
          <p:cNvSpPr txBox="1"/>
          <p:nvPr/>
        </p:nvSpPr>
        <p:spPr>
          <a:xfrm>
            <a:off x="1073621" y="4932611"/>
            <a:ext cx="7189694" cy="523220"/>
          </a:xfrm>
          <a:prstGeom prst="rect">
            <a:avLst/>
          </a:prstGeom>
          <a:solidFill>
            <a:srgbClr val="9A4E15"/>
          </a:solidFill>
        </p:spPr>
        <p:txBody>
          <a:bodyPr wrap="square" rtlCol="0">
            <a:spAutoFit/>
          </a:bodyPr>
          <a:lstStyle/>
          <a:p>
            <a:r>
              <a:rPr lang="en-US" sz="2800" b="1" dirty="0">
                <a:solidFill>
                  <a:schemeClr val="bg1"/>
                </a:solidFill>
              </a:rPr>
              <a:t>May You Be Filled with Health and Happiness</a:t>
            </a:r>
            <a:endParaRPr lang="en-CA" sz="2800" b="1" dirty="0">
              <a:solidFill>
                <a:schemeClr val="bg1"/>
              </a:solidFill>
            </a:endParaRPr>
          </a:p>
        </p:txBody>
      </p:sp>
    </p:spTree>
    <p:extLst>
      <p:ext uri="{BB962C8B-B14F-4D97-AF65-F5344CB8AC3E}">
        <p14:creationId xmlns:p14="http://schemas.microsoft.com/office/powerpoint/2010/main" val="16695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80EDA4C-613D-308E-ED8C-A03F143C8CAC}"/>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B5C3D8D5-8508-2B6E-2664-F0CCEC1707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62873059-65CF-A199-750B-C9BE2623F2C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41</a:t>
            </a:fld>
            <a:endParaRPr lang="en-CA" sz="1400" dirty="0"/>
          </a:p>
        </p:txBody>
      </p:sp>
      <p:sp>
        <p:nvSpPr>
          <p:cNvPr id="7" name="Text Box 560">
            <a:extLst>
              <a:ext uri="{FF2B5EF4-FFF2-40B4-BE49-F238E27FC236}">
                <a16:creationId xmlns:a16="http://schemas.microsoft.com/office/drawing/2014/main" id="{C5F5BEDC-ECCF-C2DE-DF59-AB97C12C584C}"/>
              </a:ext>
            </a:extLst>
          </p:cNvPr>
          <p:cNvSpPr txBox="1">
            <a:spLocks noChangeArrowheads="1"/>
          </p:cNvSpPr>
          <p:nvPr/>
        </p:nvSpPr>
        <p:spPr bwMode="auto">
          <a:xfrm>
            <a:off x="1021976" y="2455769"/>
            <a:ext cx="9344073" cy="3517741"/>
          </a:xfrm>
          <a:prstGeom prst="rect">
            <a:avLst/>
          </a:prstGeom>
          <a:solidFill>
            <a:srgbClr val="E2F0D9"/>
          </a:solidFill>
          <a:ln w="28575">
            <a:noFill/>
            <a:miter lim="800000"/>
            <a:headEnd/>
            <a:tailEnd/>
          </a:ln>
          <a:effectLst>
            <a:outerShdw blurRad="50800" dist="63500" dir="2700000" algn="tl" rotWithShape="0">
              <a:prstClr val="black">
                <a:alpha val="40000"/>
              </a:prstClr>
            </a:outerShdw>
          </a:effectLst>
        </p:spPr>
        <p:txBody>
          <a:bodyPr rot="0" vert="horz" wrap="square" lIns="91440" tIns="91440" rIns="91440" bIns="91440" anchor="t" anchorCtr="0" upright="1">
            <a:noAutofit/>
          </a:bodyPr>
          <a:lstStyle/>
          <a:p>
            <a:pPr>
              <a:lnSpc>
                <a:spcPct val="115000"/>
              </a:lnSpc>
              <a:spcAft>
                <a:spcPts val="1000"/>
              </a:spcAft>
            </a:pPr>
            <a:r>
              <a:rPr lang="en-CA" sz="3600" dirty="0">
                <a:effectLst/>
                <a:latin typeface="Calibri" panose="020F0502020204030204" pitchFamily="34" charset="0"/>
                <a:ea typeface="Calibri" panose="020F0502020204030204" pitchFamily="34" charset="0"/>
                <a:cs typeface="Calibri" panose="020F0502020204030204" pitchFamily="34" charset="0"/>
              </a:rPr>
              <a:t>Emotional Contagion is the natural phenomenon whereby one person’s emotional and physical state—for example, fear or calm—so powerfully dominates the interaction, that it influences others’ emotional states and behaviours.</a:t>
            </a:r>
            <a:endParaRPr lang="en-CA" sz="2800" dirty="0">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CA" sz="28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2800" dirty="0">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F9F5892-C0A1-FEEB-FB58-ADBC4D02F4E9}"/>
              </a:ext>
            </a:extLst>
          </p:cNvPr>
          <p:cNvSpPr txBox="1"/>
          <p:nvPr/>
        </p:nvSpPr>
        <p:spPr>
          <a:xfrm>
            <a:off x="1039905" y="655470"/>
            <a:ext cx="10112189" cy="1754326"/>
          </a:xfrm>
          <a:prstGeom prst="rect">
            <a:avLst/>
          </a:prstGeom>
          <a:noFill/>
        </p:spPr>
        <p:txBody>
          <a:bodyPr wrap="square" rtlCol="0">
            <a:spAutoFit/>
          </a:bodyPr>
          <a:lstStyle/>
          <a:p>
            <a:r>
              <a:rPr lang="en-CA" sz="3600" b="1" dirty="0">
                <a:solidFill>
                  <a:srgbClr val="9A4E15"/>
                </a:solidFill>
                <a:effectLst/>
                <a:latin typeface="Calibri" panose="020F0502020204030204" pitchFamily="34" charset="0"/>
                <a:ea typeface="Calibri" panose="020F0502020204030204" pitchFamily="34" charset="0"/>
                <a:cs typeface="Times New Roman" panose="02020603050405020304" pitchFamily="18" charset="0"/>
              </a:rPr>
              <a:t>Stay Mindful, Intentional and Positive to Offer Optimal Emotional Contagion</a:t>
            </a:r>
            <a:endParaRPr lang="en-CA" sz="3600" dirty="0">
              <a:solidFill>
                <a:srgbClr val="9A4E15"/>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CA" sz="3600" dirty="0">
              <a:solidFill>
                <a:srgbClr val="9A4E15"/>
              </a:solidFill>
            </a:endParaRPr>
          </a:p>
        </p:txBody>
      </p:sp>
    </p:spTree>
    <p:extLst>
      <p:ext uri="{BB962C8B-B14F-4D97-AF65-F5344CB8AC3E}">
        <p14:creationId xmlns:p14="http://schemas.microsoft.com/office/powerpoint/2010/main" val="181572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0" y="913400"/>
            <a:ext cx="12192000" cy="769441"/>
          </a:xfrm>
          <a:prstGeom prst="rect">
            <a:avLst/>
          </a:prstGeom>
          <a:noFill/>
        </p:spPr>
        <p:txBody>
          <a:bodyPr wrap="square" rtlCol="0">
            <a:spAutoFit/>
          </a:bodyPr>
          <a:lstStyle/>
          <a:p>
            <a:r>
              <a:rPr lang="en-CA" sz="3600" b="1" i="1" dirty="0">
                <a:solidFill>
                  <a:schemeClr val="accent6">
                    <a:lumMod val="75000"/>
                  </a:schemeClr>
                </a:solidFill>
              </a:rPr>
              <a:t>    	</a:t>
            </a:r>
            <a:r>
              <a:rPr lang="en-CA" sz="4400" b="1" i="1" dirty="0">
                <a:solidFill>
                  <a:schemeClr val="accent6">
                    <a:lumMod val="75000"/>
                  </a:schemeClr>
                </a:solidFill>
              </a:rPr>
              <a:t>So then ……..</a:t>
            </a:r>
            <a:endParaRPr lang="en-CA" sz="4400" dirty="0">
              <a:solidFill>
                <a:schemeClr val="accent6">
                  <a:lumMod val="75000"/>
                </a:schemeClr>
              </a:solidFill>
            </a:endParaRPr>
          </a:p>
        </p:txBody>
      </p:sp>
      <p:sp>
        <p:nvSpPr>
          <p:cNvPr id="6" name="TextBox 5"/>
          <p:cNvSpPr txBox="1"/>
          <p:nvPr/>
        </p:nvSpPr>
        <p:spPr>
          <a:xfrm>
            <a:off x="1085589" y="1966646"/>
            <a:ext cx="9737439" cy="3970318"/>
          </a:xfrm>
          <a:prstGeom prst="rect">
            <a:avLst/>
          </a:prstGeom>
          <a:noFill/>
        </p:spPr>
        <p:txBody>
          <a:bodyPr wrap="square" rtlCol="0">
            <a:spAutoFit/>
          </a:bodyPr>
          <a:lstStyle/>
          <a:p>
            <a:r>
              <a:rPr lang="en-US" sz="4000" dirty="0"/>
              <a:t>Could it be that we are naturally unknowingly being semi-consciously/mindlessly driven into Anger 2.</a:t>
            </a:r>
          </a:p>
          <a:p>
            <a:endParaRPr lang="en-US" sz="800" dirty="0"/>
          </a:p>
          <a:p>
            <a:r>
              <a:rPr lang="en-US" sz="3600" i="1" dirty="0"/>
              <a:t>and</a:t>
            </a:r>
          </a:p>
          <a:p>
            <a:endParaRPr lang="en-US" sz="800" i="1" dirty="0"/>
          </a:p>
          <a:p>
            <a:r>
              <a:rPr lang="en-US" sz="4000" dirty="0"/>
              <a:t>There could be better ways to be with people when they are difficult.</a:t>
            </a:r>
          </a:p>
        </p:txBody>
      </p:sp>
      <p:sp>
        <p:nvSpPr>
          <p:cNvPr id="8" name="Slide Number Placeholder 7"/>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42</a:t>
            </a:fld>
            <a:endParaRPr lang="en-CA" sz="1400" dirty="0"/>
          </a:p>
        </p:txBody>
      </p:sp>
    </p:spTree>
    <p:extLst>
      <p:ext uri="{BB962C8B-B14F-4D97-AF65-F5344CB8AC3E}">
        <p14:creationId xmlns:p14="http://schemas.microsoft.com/office/powerpoint/2010/main" val="308816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ACBA8D8-5D4B-CD79-DAE0-210B233051EF}"/>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D235ACCF-309B-1519-8F43-1AD8E22EF7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BB58063D-96E4-AA7E-0011-E64299714115}"/>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43</a:t>
            </a:fld>
            <a:endParaRPr lang="en-CA" sz="1400" dirty="0"/>
          </a:p>
        </p:txBody>
      </p:sp>
      <p:pic>
        <p:nvPicPr>
          <p:cNvPr id="2" name="Picture 1" descr="Background pattern&#10;&#10;Description automatically generated">
            <a:extLst>
              <a:ext uri="{FF2B5EF4-FFF2-40B4-BE49-F238E27FC236}">
                <a16:creationId xmlns:a16="http://schemas.microsoft.com/office/drawing/2014/main" id="{967C0D58-DA0C-9D5A-FC11-187FB74AAD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5148" y="636494"/>
            <a:ext cx="8101687" cy="5401518"/>
          </a:xfrm>
          <a:prstGeom prst="rect">
            <a:avLst/>
          </a:prstGeom>
        </p:spPr>
      </p:pic>
    </p:spTree>
    <p:extLst>
      <p:ext uri="{BB962C8B-B14F-4D97-AF65-F5344CB8AC3E}">
        <p14:creationId xmlns:p14="http://schemas.microsoft.com/office/powerpoint/2010/main" val="42587832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1F521F6-C0D9-722F-C20A-D84C0ABAF87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8C61E6C0-CAEA-CE58-ECFF-4864B8715E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86A4305C-821B-9E3F-5F6F-220FFF5AF092}"/>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44</a:t>
            </a:fld>
            <a:endParaRPr lang="en-CA" sz="1400" dirty="0"/>
          </a:p>
        </p:txBody>
      </p:sp>
      <p:sp>
        <p:nvSpPr>
          <p:cNvPr id="2" name="TextBox 1">
            <a:extLst>
              <a:ext uri="{FF2B5EF4-FFF2-40B4-BE49-F238E27FC236}">
                <a16:creationId xmlns:a16="http://schemas.microsoft.com/office/drawing/2014/main" id="{785E3BE1-B053-C459-761C-A164740A564A}"/>
              </a:ext>
            </a:extLst>
          </p:cNvPr>
          <p:cNvSpPr txBox="1"/>
          <p:nvPr/>
        </p:nvSpPr>
        <p:spPr>
          <a:xfrm>
            <a:off x="584318" y="541005"/>
            <a:ext cx="11096694" cy="4325223"/>
          </a:xfrm>
          <a:prstGeom prst="rect">
            <a:avLst/>
          </a:prstGeom>
          <a:noFill/>
        </p:spPr>
        <p:txBody>
          <a:bodyPr wrap="square" rtlCol="0">
            <a:spAutoFit/>
          </a:bodyPr>
          <a:lstStyle/>
          <a:p>
            <a:pPr marL="742950" indent="-742950">
              <a:lnSpc>
                <a:spcPct val="115000"/>
              </a:lnSpc>
              <a:spcAft>
                <a:spcPts val="1000"/>
              </a:spcAft>
            </a:pPr>
            <a:r>
              <a:rPr lang="en-CA" sz="28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Better Way #4</a:t>
            </a:r>
          </a:p>
          <a:p>
            <a:pPr>
              <a:lnSpc>
                <a:spcPct val="115000"/>
              </a:lnSpc>
              <a:spcAft>
                <a:spcPts val="1000"/>
              </a:spcAft>
            </a:pPr>
            <a:r>
              <a:rPr lang="en-CA"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Determine How Our Faulty Filters’ Beliefs May Be Impacting Our Relationships With People Who We Find Difficult</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600" dirty="0"/>
          </a:p>
          <a:p>
            <a:pPr>
              <a:lnSpc>
                <a:spcPct val="115000"/>
              </a:lnSpc>
              <a:spcAft>
                <a:spcPts val="1000"/>
              </a:spcAft>
            </a:pP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Ask ourself, </a:t>
            </a: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could some of my illogical/outdated filters’ beliefs be negatively influencing my feelings toward this person who I find difficult. </a:t>
            </a:r>
          </a:p>
          <a:p>
            <a:pPr marL="342900" lvl="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 I perceive being overly controlled by them, mainly because of my outdated obsessive need to be in control/not out of control?</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15000"/>
              </a:lnSpc>
            </a:pPr>
            <a:r>
              <a:rPr lang="en-CA" sz="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CA" sz="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91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0ADBD2-CF04-DDDE-41A1-99F2C03D8D3C}"/>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C7859F21-04A0-0029-9A7F-D67C9E9B49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52CB95F3-6663-F65B-3B6E-8353058D663E}"/>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45</a:t>
            </a:fld>
            <a:endParaRPr lang="en-CA" sz="1400" dirty="0"/>
          </a:p>
        </p:txBody>
      </p:sp>
      <p:sp>
        <p:nvSpPr>
          <p:cNvPr id="2" name="TextBox 1">
            <a:extLst>
              <a:ext uri="{FF2B5EF4-FFF2-40B4-BE49-F238E27FC236}">
                <a16:creationId xmlns:a16="http://schemas.microsoft.com/office/drawing/2014/main" id="{BC23CEFC-0139-D497-3EF3-855F8143C6DD}"/>
              </a:ext>
            </a:extLst>
          </p:cNvPr>
          <p:cNvSpPr txBox="1"/>
          <p:nvPr/>
        </p:nvSpPr>
        <p:spPr>
          <a:xfrm>
            <a:off x="1111806" y="689788"/>
            <a:ext cx="9807388" cy="5973943"/>
          </a:xfrm>
          <a:prstGeom prst="rect">
            <a:avLst/>
          </a:prstGeom>
          <a:noFill/>
        </p:spPr>
        <p:txBody>
          <a:bodyPr wrap="square" rtlCol="0">
            <a:spAutoFit/>
          </a:bodyPr>
          <a:lstStyle/>
          <a:p>
            <a:pPr marL="342900" lvl="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 I self-righteously judge them because of my problem of needing to be right/feel superior because of my erroneous belief that I am inferior/not enough?</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15000"/>
              </a:lnSpc>
            </a:pPr>
            <a:r>
              <a:rPr lang="en-CA"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 I feel that they treat me unfairly because of my belief regarding entitlement?</a:t>
            </a:r>
          </a:p>
          <a:p>
            <a:pPr marL="342900" lvl="0" indent="-342900">
              <a:lnSpc>
                <a:spcPct val="115000"/>
              </a:lnSpc>
              <a:buFont typeface="Arial" panose="020B0604020202020204" pitchFamily="34" charset="0"/>
              <a:buChar char="•"/>
            </a:pPr>
            <a:endPar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 I feel that I am not being approved of by them because of my problem with obsessively needing to be approved of?</a:t>
            </a:r>
          </a:p>
          <a:p>
            <a:pPr marL="342900" indent="-342900">
              <a:lnSpc>
                <a:spcPct val="115000"/>
              </a:lnSpc>
              <a:buFont typeface="Arial" panose="020B0604020202020204" pitchFamily="34" charset="0"/>
              <a:buChar char="•"/>
            </a:pPr>
            <a:endPar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Other.</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800" dirty="0"/>
          </a:p>
        </p:txBody>
      </p:sp>
    </p:spTree>
    <p:extLst>
      <p:ext uri="{BB962C8B-B14F-4D97-AF65-F5344CB8AC3E}">
        <p14:creationId xmlns:p14="http://schemas.microsoft.com/office/powerpoint/2010/main" val="292006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A5A80D-7A40-3447-6800-FE873D82DB2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03E6FDF3-9F7E-48F3-A19E-4392C1E0AC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BA0760E4-021A-4498-CCA3-A184338BDD6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46</a:t>
            </a:fld>
            <a:endParaRPr lang="en-CA" sz="1400" dirty="0"/>
          </a:p>
        </p:txBody>
      </p:sp>
      <p:sp>
        <p:nvSpPr>
          <p:cNvPr id="2" name="TextBox 1">
            <a:extLst>
              <a:ext uri="{FF2B5EF4-FFF2-40B4-BE49-F238E27FC236}">
                <a16:creationId xmlns:a16="http://schemas.microsoft.com/office/drawing/2014/main" id="{487B1F68-37C7-EA41-0FE1-3F7738FD4745}"/>
              </a:ext>
            </a:extLst>
          </p:cNvPr>
          <p:cNvSpPr txBox="1"/>
          <p:nvPr/>
        </p:nvSpPr>
        <p:spPr>
          <a:xfrm>
            <a:off x="522379" y="1180818"/>
            <a:ext cx="11476869" cy="954107"/>
          </a:xfrm>
          <a:prstGeom prst="rect">
            <a:avLst/>
          </a:prstGeom>
          <a:noFill/>
        </p:spPr>
        <p:txBody>
          <a:bodyPr wrap="square" rtlCol="0">
            <a:spAutoFit/>
          </a:bodyPr>
          <a:lstStyle/>
          <a:p>
            <a:r>
              <a:rPr lang="en-US" sz="2800" b="1" dirty="0"/>
              <a:t>Might some of the following predispositions apply to us as well as the person who is difficult? If so correct…</a:t>
            </a:r>
            <a:endParaRPr lang="en-CA" sz="2800" b="1" dirty="0"/>
          </a:p>
        </p:txBody>
      </p:sp>
      <p:sp>
        <p:nvSpPr>
          <p:cNvPr id="5" name="TextBox 4">
            <a:extLst>
              <a:ext uri="{FF2B5EF4-FFF2-40B4-BE49-F238E27FC236}">
                <a16:creationId xmlns:a16="http://schemas.microsoft.com/office/drawing/2014/main" id="{7D4ABCE5-C480-7890-5690-A19BD9006D19}"/>
              </a:ext>
            </a:extLst>
          </p:cNvPr>
          <p:cNvSpPr txBox="1"/>
          <p:nvPr/>
        </p:nvSpPr>
        <p:spPr>
          <a:xfrm>
            <a:off x="522380" y="548388"/>
            <a:ext cx="3030071" cy="523220"/>
          </a:xfrm>
          <a:prstGeom prst="rect">
            <a:avLst/>
          </a:prstGeom>
          <a:noFill/>
        </p:spPr>
        <p:txBody>
          <a:bodyPr wrap="square" rtlCol="0">
            <a:spAutoFit/>
          </a:bodyPr>
          <a:lstStyle/>
          <a:p>
            <a:r>
              <a:rPr lang="en-US" sz="2800" b="1" dirty="0">
                <a:solidFill>
                  <a:schemeClr val="accent6">
                    <a:lumMod val="75000"/>
                  </a:schemeClr>
                </a:solidFill>
              </a:rPr>
              <a:t>Better Way #5</a:t>
            </a:r>
            <a:endParaRPr lang="en-CA" sz="2800" dirty="0">
              <a:solidFill>
                <a:schemeClr val="accent6">
                  <a:lumMod val="75000"/>
                </a:schemeClr>
              </a:solidFill>
            </a:endParaRPr>
          </a:p>
        </p:txBody>
      </p:sp>
      <p:sp>
        <p:nvSpPr>
          <p:cNvPr id="4" name="TextBox 3">
            <a:extLst>
              <a:ext uri="{FF2B5EF4-FFF2-40B4-BE49-F238E27FC236}">
                <a16:creationId xmlns:a16="http://schemas.microsoft.com/office/drawing/2014/main" id="{14D45EE1-4609-5990-227C-CEC659FB058A}"/>
              </a:ext>
            </a:extLst>
          </p:cNvPr>
          <p:cNvSpPr txBox="1"/>
          <p:nvPr/>
        </p:nvSpPr>
        <p:spPr>
          <a:xfrm>
            <a:off x="522379" y="2630194"/>
            <a:ext cx="10879206"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t>Anger increases the brain’s  electromagnetic energy/hertz to meet some folks’ need for Focusing and Concentrating;</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brain’s inability to produce and manage calming neurotransmitters, e.g. GABA and to balance too much excitatory neurotransmitters, e.g. glutamate;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GI infections caused by food intolerances;</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78966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A5A80D-7A40-3447-6800-FE873D82DB2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03E6FDF3-9F7E-48F3-A19E-4392C1E0AC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BA0760E4-021A-4498-CCA3-A184338BDD6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47</a:t>
            </a:fld>
            <a:endParaRPr lang="en-CA" sz="1400" dirty="0"/>
          </a:p>
        </p:txBody>
      </p:sp>
      <p:sp>
        <p:nvSpPr>
          <p:cNvPr id="5" name="TextBox 4">
            <a:extLst>
              <a:ext uri="{FF2B5EF4-FFF2-40B4-BE49-F238E27FC236}">
                <a16:creationId xmlns:a16="http://schemas.microsoft.com/office/drawing/2014/main" id="{7D4ABCE5-C480-7890-5690-A19BD9006D19}"/>
              </a:ext>
            </a:extLst>
          </p:cNvPr>
          <p:cNvSpPr txBox="1"/>
          <p:nvPr/>
        </p:nvSpPr>
        <p:spPr>
          <a:xfrm>
            <a:off x="522380" y="719642"/>
            <a:ext cx="5152863" cy="523220"/>
          </a:xfrm>
          <a:prstGeom prst="rect">
            <a:avLst/>
          </a:prstGeom>
          <a:noFill/>
        </p:spPr>
        <p:txBody>
          <a:bodyPr wrap="square" rtlCol="0">
            <a:spAutoFit/>
          </a:bodyPr>
          <a:lstStyle/>
          <a:p>
            <a:r>
              <a:rPr lang="en-US" sz="2800" b="1" dirty="0">
                <a:solidFill>
                  <a:schemeClr val="accent6">
                    <a:lumMod val="75000"/>
                  </a:schemeClr>
                </a:solidFill>
              </a:rPr>
              <a:t>Better Way #5 - continued</a:t>
            </a:r>
            <a:endParaRPr lang="en-CA" sz="2800" dirty="0">
              <a:solidFill>
                <a:schemeClr val="accent6">
                  <a:lumMod val="75000"/>
                </a:schemeClr>
              </a:solidFill>
            </a:endParaRPr>
          </a:p>
        </p:txBody>
      </p:sp>
      <p:sp>
        <p:nvSpPr>
          <p:cNvPr id="4" name="TextBox 3">
            <a:extLst>
              <a:ext uri="{FF2B5EF4-FFF2-40B4-BE49-F238E27FC236}">
                <a16:creationId xmlns:a16="http://schemas.microsoft.com/office/drawing/2014/main" id="{14D45EE1-4609-5990-227C-CEC659FB058A}"/>
              </a:ext>
            </a:extLst>
          </p:cNvPr>
          <p:cNvSpPr txBox="1"/>
          <p:nvPr/>
        </p:nvSpPr>
        <p:spPr>
          <a:xfrm>
            <a:off x="522380" y="1427016"/>
            <a:ext cx="10879206" cy="4154984"/>
          </a:xfrm>
          <a:prstGeom prst="rect">
            <a:avLst/>
          </a:prstGeom>
          <a:noFill/>
        </p:spPr>
        <p:txBody>
          <a:bodyPr wrap="square" rtlCol="0">
            <a:spAutoFit/>
          </a:bodyPr>
          <a:lstStyle/>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Imbalances of hormones, vitamins, minerals, antioxidants;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Inattentional blindness – 60 bits of data processing per second;</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Poor memory;</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Physical pain;</a:t>
            </a:r>
            <a:endParaRPr lang="en-CA"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Driven by survival code prejudice directives to group everyone into </a:t>
            </a:r>
            <a:br>
              <a:rPr lang="en-US" sz="2400" dirty="0"/>
            </a:br>
            <a:r>
              <a:rPr lang="en-US" sz="2400" dirty="0"/>
              <a:t>‘good guys’ or ‘bad guys’ (bear experiment).</a:t>
            </a:r>
            <a:endParaRPr lang="en-US" sz="2400" dirty="0">
              <a:solidFill>
                <a:srgbClr val="FF0000"/>
              </a:solidFill>
            </a:endParaRPr>
          </a:p>
        </p:txBody>
      </p:sp>
    </p:spTree>
    <p:extLst>
      <p:ext uri="{BB962C8B-B14F-4D97-AF65-F5344CB8AC3E}">
        <p14:creationId xmlns:p14="http://schemas.microsoft.com/office/powerpoint/2010/main" val="161979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21BDDA-C406-3CCB-882F-5FFCB2D165E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36A56078-C0D1-E5EA-4DB8-DB591594B8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BE759862-0949-7697-FF7E-3CBE3AD9200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48</a:t>
            </a:fld>
            <a:endParaRPr lang="en-CA" sz="1400" dirty="0"/>
          </a:p>
        </p:txBody>
      </p:sp>
      <p:sp>
        <p:nvSpPr>
          <p:cNvPr id="2" name="TextBox 1">
            <a:extLst>
              <a:ext uri="{FF2B5EF4-FFF2-40B4-BE49-F238E27FC236}">
                <a16:creationId xmlns:a16="http://schemas.microsoft.com/office/drawing/2014/main" id="{5A2B0D30-8824-D002-65A1-406BBE848AD8}"/>
              </a:ext>
            </a:extLst>
          </p:cNvPr>
          <p:cNvSpPr txBox="1"/>
          <p:nvPr/>
        </p:nvSpPr>
        <p:spPr>
          <a:xfrm>
            <a:off x="1129553" y="502024"/>
            <a:ext cx="9565341" cy="4524315"/>
          </a:xfrm>
          <a:prstGeom prst="rect">
            <a:avLst/>
          </a:prstGeom>
          <a:noFill/>
        </p:spPr>
        <p:txBody>
          <a:bodyPr wrap="square" rtlCol="0">
            <a:spAutoFit/>
          </a:bodyPr>
          <a:lstStyle/>
          <a:p>
            <a:r>
              <a:rPr lang="en-US" sz="2800" b="1" dirty="0">
                <a:solidFill>
                  <a:schemeClr val="accent6">
                    <a:lumMod val="75000"/>
                  </a:schemeClr>
                </a:solidFill>
              </a:rPr>
              <a:t>Better Way #6</a:t>
            </a:r>
          </a:p>
          <a:p>
            <a:r>
              <a:rPr lang="en-US" sz="2800" b="1" dirty="0"/>
              <a:t>Take Responsibility for Our Emotional Hijacks</a:t>
            </a:r>
          </a:p>
          <a:p>
            <a:endParaRPr lang="en-US" dirty="0"/>
          </a:p>
          <a:p>
            <a:r>
              <a:rPr lang="en-US" sz="2800" dirty="0"/>
              <a:t>Given all that we now know that explains much of why a person is difficult (e.g. obnoxious, hurtful, etc. </a:t>
            </a:r>
            <a:r>
              <a:rPr lang="en-US" sz="2800" u="sng" dirty="0"/>
              <a:t>is there really someone that deserves our anger</a:t>
            </a:r>
            <a:r>
              <a:rPr lang="en-US" sz="2800" dirty="0"/>
              <a:t>?</a:t>
            </a:r>
          </a:p>
          <a:p>
            <a:endParaRPr lang="en-US" sz="2800" dirty="0"/>
          </a:p>
          <a:p>
            <a:r>
              <a:rPr lang="en-US" sz="2800" dirty="0"/>
              <a:t>To repeat - we do what we must do to correct, change, this person to prevent them from harming us and others – </a:t>
            </a:r>
            <a:r>
              <a:rPr lang="en-US" sz="2800" u="sng" dirty="0"/>
              <a:t>but could our closed anger 2 heart be our work to do.</a:t>
            </a:r>
          </a:p>
          <a:p>
            <a:endParaRPr lang="en-CA" dirty="0"/>
          </a:p>
        </p:txBody>
      </p:sp>
      <p:sp>
        <p:nvSpPr>
          <p:cNvPr id="3" name="Text Box 215138">
            <a:extLst>
              <a:ext uri="{FF2B5EF4-FFF2-40B4-BE49-F238E27FC236}">
                <a16:creationId xmlns:a16="http://schemas.microsoft.com/office/drawing/2014/main" id="{5DE6E8FD-767C-6E31-12B0-2D01E436CEAB}"/>
              </a:ext>
            </a:extLst>
          </p:cNvPr>
          <p:cNvSpPr txBox="1"/>
          <p:nvPr/>
        </p:nvSpPr>
        <p:spPr>
          <a:xfrm>
            <a:off x="1129553" y="5078055"/>
            <a:ext cx="8856928" cy="1117260"/>
          </a:xfrm>
          <a:prstGeom prst="rect">
            <a:avLst/>
          </a:prstGeom>
          <a:solidFill>
            <a:srgbClr val="984807"/>
          </a:solidFill>
          <a:ln w="6350">
            <a:noFill/>
          </a:ln>
          <a:effectLst>
            <a:outerShdw blurRad="50800" dist="635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CA" sz="2800" b="1" i="1" dirty="0">
                <a:solidFill>
                  <a:srgbClr val="FFFFFF"/>
                </a:solidFill>
                <a:effectLst/>
                <a:ea typeface="Calibri" panose="020F0502020204030204" pitchFamily="34" charset="0"/>
                <a:cs typeface="Times New Roman" panose="02020603050405020304" pitchFamily="18" charset="0"/>
              </a:rPr>
              <a:t>I so dislike that man – I must spend more time with him.</a:t>
            </a:r>
            <a:endParaRPr lang="en-CA" sz="2800" dirty="0">
              <a:effectLst/>
              <a:ea typeface="Calibri" panose="020F0502020204030204" pitchFamily="34" charset="0"/>
              <a:cs typeface="Times New Roman" panose="02020603050405020304" pitchFamily="18" charset="0"/>
            </a:endParaRPr>
          </a:p>
          <a:p>
            <a:pPr algn="r">
              <a:lnSpc>
                <a:spcPct val="115000"/>
              </a:lnSpc>
              <a:spcAft>
                <a:spcPts val="1000"/>
              </a:spcAft>
            </a:pPr>
            <a:r>
              <a:rPr lang="en-CA" b="1" dirty="0">
                <a:solidFill>
                  <a:srgbClr val="FFFFFF"/>
                </a:solidFill>
                <a:effectLst/>
                <a:ea typeface="Calibri" panose="020F0502020204030204" pitchFamily="34" charset="0"/>
                <a:cs typeface="Times New Roman" panose="02020603050405020304" pitchFamily="18" charset="0"/>
              </a:rPr>
              <a:t>Doctor Martin Luther King Jr.</a:t>
            </a:r>
            <a:endParaRPr lang="en-CA"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800" dirty="0">
                <a:solidFill>
                  <a:srgbClr val="FFFFFF"/>
                </a:solidFill>
                <a:effectLst/>
                <a:ea typeface="Calibri" panose="020F0502020204030204" pitchFamily="34" charset="0"/>
                <a:cs typeface="Times New Roman" panose="02020603050405020304" pitchFamily="18" charset="0"/>
              </a:rPr>
              <a:t> </a:t>
            </a:r>
            <a:endParaRPr lang="en-CA"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053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781" y="2390267"/>
            <a:ext cx="6239256" cy="4331208"/>
          </a:xfrm>
          <a:prstGeom prst="rect">
            <a:avLst/>
          </a:prstGeom>
        </p:spPr>
      </p:pic>
      <p:sp>
        <p:nvSpPr>
          <p:cNvPr id="4" name="TextBox 3"/>
          <p:cNvSpPr txBox="1"/>
          <p:nvPr/>
        </p:nvSpPr>
        <p:spPr>
          <a:xfrm>
            <a:off x="6738587" y="362087"/>
            <a:ext cx="4699880" cy="5355312"/>
          </a:xfrm>
          <a:prstGeom prst="rect">
            <a:avLst/>
          </a:prstGeom>
          <a:noFill/>
        </p:spPr>
        <p:txBody>
          <a:bodyPr wrap="square" rtlCol="0">
            <a:spAutoFit/>
          </a:bodyPr>
          <a:lstStyle/>
          <a:p>
            <a:r>
              <a:rPr lang="en-CA" dirty="0"/>
              <a:t>Let’s walk through a positive calming sequence, using the letters in the above illustration:</a:t>
            </a:r>
          </a:p>
          <a:p>
            <a:r>
              <a:rPr lang="en-CA" dirty="0"/>
              <a:t>At </a:t>
            </a:r>
            <a:r>
              <a:rPr lang="en-CA" b="1" dirty="0"/>
              <a:t>point a</a:t>
            </a:r>
            <a:r>
              <a:rPr lang="en-CA" dirty="0"/>
              <a:t> the conversation starts with speaking </a:t>
            </a:r>
            <a:r>
              <a:rPr lang="en-CA" b="1" dirty="0"/>
              <a:t>reasons to reasons</a:t>
            </a:r>
            <a:r>
              <a:rPr lang="en-CA" dirty="0"/>
              <a:t>.</a:t>
            </a:r>
          </a:p>
          <a:p>
            <a:pPr marL="534988" indent="-534988"/>
            <a:r>
              <a:rPr lang="en-CA" dirty="0"/>
              <a:t>	</a:t>
            </a:r>
          </a:p>
          <a:p>
            <a:pPr marL="534988" indent="-534988"/>
            <a:r>
              <a:rPr lang="en-CA" dirty="0"/>
              <a:t>	Before the other </a:t>
            </a:r>
            <a:r>
              <a:rPr lang="en-US" dirty="0"/>
              <a:t>person </a:t>
            </a:r>
            <a:r>
              <a:rPr lang="en-CA" dirty="0"/>
              <a:t>can become </a:t>
            </a:r>
            <a:r>
              <a:rPr lang="en-CA" b="1" dirty="0"/>
              <a:t>emotionally hijacked</a:t>
            </a:r>
            <a:r>
              <a:rPr lang="en-CA" dirty="0"/>
              <a:t> </a:t>
            </a:r>
            <a:r>
              <a:rPr lang="en-CA" b="1" dirty="0"/>
              <a:t>(point b),</a:t>
            </a:r>
            <a:r>
              <a:rPr lang="en-CA" dirty="0"/>
              <a:t>	</a:t>
            </a:r>
          </a:p>
          <a:p>
            <a:pPr marL="534988" indent="-534988"/>
            <a:r>
              <a:rPr lang="en-CA" dirty="0"/>
              <a:t>	mindfully </a:t>
            </a:r>
            <a:r>
              <a:rPr lang="en-CA" b="1" dirty="0"/>
              <a:t>meet their feelings with your feelings (point c)</a:t>
            </a:r>
            <a:r>
              <a:rPr lang="en-CA" dirty="0"/>
              <a:t>.</a:t>
            </a:r>
          </a:p>
          <a:p>
            <a:pPr marL="534988" indent="-534988"/>
            <a:endParaRPr lang="en-CA" dirty="0"/>
          </a:p>
          <a:p>
            <a:pPr marL="534988"/>
            <a:r>
              <a:rPr lang="en-CA" dirty="0"/>
              <a:t>When they become calm, return to the topic </a:t>
            </a:r>
            <a:r>
              <a:rPr lang="en-CA" b="1" dirty="0"/>
              <a:t>(a)</a:t>
            </a:r>
            <a:r>
              <a:rPr lang="en-CA" dirty="0"/>
              <a:t> with </a:t>
            </a:r>
            <a:r>
              <a:rPr lang="en-CA" b="1" dirty="0"/>
              <a:t>reasons to reasons (d).</a:t>
            </a:r>
            <a:endParaRPr lang="en-CA" dirty="0"/>
          </a:p>
          <a:p>
            <a:pPr marL="534988"/>
            <a:r>
              <a:rPr lang="en-CA" dirty="0"/>
              <a:t>	</a:t>
            </a:r>
          </a:p>
          <a:p>
            <a:pPr marL="534988"/>
            <a:r>
              <a:rPr lang="en-CA" dirty="0"/>
              <a:t>When they escalate again, mindfully </a:t>
            </a:r>
            <a:r>
              <a:rPr lang="en-CA" b="1" dirty="0"/>
              <a:t>meet their feelings with your feelings (e).</a:t>
            </a:r>
            <a:endParaRPr lang="en-CA" dirty="0"/>
          </a:p>
          <a:p>
            <a:pPr marL="534988"/>
            <a:r>
              <a:rPr lang="en-CA" dirty="0"/>
              <a:t>	</a:t>
            </a:r>
          </a:p>
          <a:p>
            <a:pPr marL="534988"/>
            <a:r>
              <a:rPr lang="en-CA" dirty="0"/>
              <a:t>When they return to calm, return to topic </a:t>
            </a:r>
            <a:r>
              <a:rPr lang="en-CA" b="1" dirty="0"/>
              <a:t>(d)</a:t>
            </a:r>
            <a:r>
              <a:rPr lang="en-CA" dirty="0"/>
              <a:t> with </a:t>
            </a:r>
            <a:r>
              <a:rPr lang="en-CA" b="1" dirty="0"/>
              <a:t>reasons to reasons (f).</a:t>
            </a:r>
            <a:endParaRPr lang="en-CA" dirty="0"/>
          </a:p>
          <a:p>
            <a:endParaRPr lang="en-CA"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2" name="TextBox 1"/>
          <p:cNvSpPr txBox="1"/>
          <p:nvPr/>
        </p:nvSpPr>
        <p:spPr>
          <a:xfrm>
            <a:off x="355781" y="1699654"/>
            <a:ext cx="6476820" cy="523220"/>
          </a:xfrm>
          <a:prstGeom prst="rect">
            <a:avLst/>
          </a:prstGeom>
          <a:noFill/>
        </p:spPr>
        <p:txBody>
          <a:bodyPr wrap="square" rtlCol="0">
            <a:spAutoFit/>
          </a:bodyPr>
          <a:lstStyle/>
          <a:p>
            <a:pPr algn="ctr"/>
            <a:r>
              <a:rPr lang="en-CA" sz="2800" b="1" dirty="0">
                <a:solidFill>
                  <a:srgbClr val="9A4E15"/>
                </a:solidFill>
              </a:rPr>
              <a:t>Feelings to Feelings – Reasons to Reasons</a:t>
            </a:r>
          </a:p>
        </p:txBody>
      </p:sp>
      <p:sp>
        <p:nvSpPr>
          <p:cNvPr id="7" name="Slide Number Placeholder 7"/>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49</a:t>
            </a:fld>
            <a:endParaRPr lang="en-CA" sz="1400" dirty="0"/>
          </a:p>
        </p:txBody>
      </p:sp>
      <p:sp>
        <p:nvSpPr>
          <p:cNvPr id="5" name="TextBox 4">
            <a:extLst>
              <a:ext uri="{FF2B5EF4-FFF2-40B4-BE49-F238E27FC236}">
                <a16:creationId xmlns:a16="http://schemas.microsoft.com/office/drawing/2014/main" id="{5F89C746-0BF2-784E-44C7-0D424C1CD97C}"/>
              </a:ext>
            </a:extLst>
          </p:cNvPr>
          <p:cNvSpPr txBox="1"/>
          <p:nvPr/>
        </p:nvSpPr>
        <p:spPr>
          <a:xfrm>
            <a:off x="355781" y="272314"/>
            <a:ext cx="5901584" cy="1384995"/>
          </a:xfrm>
          <a:prstGeom prst="rect">
            <a:avLst/>
          </a:prstGeom>
          <a:noFill/>
        </p:spPr>
        <p:txBody>
          <a:bodyPr wrap="square" rtlCol="0">
            <a:spAutoFit/>
          </a:bodyPr>
          <a:lstStyle/>
          <a:p>
            <a:r>
              <a:rPr lang="en-US" sz="2800" b="1" dirty="0">
                <a:solidFill>
                  <a:schemeClr val="accent6">
                    <a:lumMod val="75000"/>
                  </a:schemeClr>
                </a:solidFill>
              </a:rPr>
              <a:t>Better Way #7 </a:t>
            </a:r>
          </a:p>
          <a:p>
            <a:r>
              <a:rPr lang="en-US" sz="2800" b="1" dirty="0"/>
              <a:t>Communications are useful, truthful, kind and timely.</a:t>
            </a:r>
            <a:endParaRPr lang="en-CA" sz="2800" b="1" dirty="0"/>
          </a:p>
        </p:txBody>
      </p:sp>
    </p:spTree>
    <p:extLst>
      <p:ext uri="{BB962C8B-B14F-4D97-AF65-F5344CB8AC3E}">
        <p14:creationId xmlns:p14="http://schemas.microsoft.com/office/powerpoint/2010/main" val="154970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ECBF8C7-21C2-A275-AEB4-56A0D6811189}"/>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64B5C708-7AC1-003E-C46B-58ECB22219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E2ECF3FB-1458-357E-8A74-23A03C38141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5</a:t>
            </a:fld>
            <a:endParaRPr lang="en-CA" sz="1400" dirty="0"/>
          </a:p>
        </p:txBody>
      </p:sp>
      <p:sp>
        <p:nvSpPr>
          <p:cNvPr id="2" name="TextBox 1">
            <a:extLst>
              <a:ext uri="{FF2B5EF4-FFF2-40B4-BE49-F238E27FC236}">
                <a16:creationId xmlns:a16="http://schemas.microsoft.com/office/drawing/2014/main" id="{522321E6-FBF7-AE3F-7619-3047A8B48877}"/>
              </a:ext>
            </a:extLst>
          </p:cNvPr>
          <p:cNvSpPr txBox="1"/>
          <p:nvPr/>
        </p:nvSpPr>
        <p:spPr>
          <a:xfrm>
            <a:off x="1155326" y="1064210"/>
            <a:ext cx="8937812" cy="3970318"/>
          </a:xfrm>
          <a:prstGeom prst="rect">
            <a:avLst/>
          </a:prstGeom>
          <a:noFill/>
        </p:spPr>
        <p:txBody>
          <a:bodyPr wrap="square" rtlCol="0">
            <a:spAutoFit/>
          </a:bodyPr>
          <a:lstStyle/>
          <a:p>
            <a:pPr marL="342900" lvl="0" indent="-342900">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 ex-marriage/significant other partner who has, as a result of an adversarial separation process, become enemy #1 in spite of years of loving each other.</a:t>
            </a:r>
          </a:p>
          <a:p>
            <a:pPr marL="342900" lvl="0" indent="-342900">
              <a:buFont typeface="Arial" panose="020B0604020202020204" pitchFamily="34" charset="0"/>
              <a:buChar char="•"/>
            </a:pPr>
            <a:endPar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Annoying store clerks, government bureaucrats, politicians, the ‘tax man’ and thoughtless drivers, etc.</a:t>
            </a:r>
            <a:endParaRPr lang="en-US" sz="2800" dirty="0"/>
          </a:p>
          <a:p>
            <a:pPr marL="342900" lvl="0" indent="-342900">
              <a:buFont typeface="Arial" panose="020B0604020202020204" pitchFamily="34" charset="0"/>
              <a:buChar char="•"/>
            </a:pPr>
            <a:endPar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Others – the unlovable enemies.</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800" dirty="0"/>
          </a:p>
        </p:txBody>
      </p:sp>
    </p:spTree>
    <p:extLst>
      <p:ext uri="{BB962C8B-B14F-4D97-AF65-F5344CB8AC3E}">
        <p14:creationId xmlns:p14="http://schemas.microsoft.com/office/powerpoint/2010/main" val="89338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1C7F0C-BF33-ACC0-3A85-431EEB04B67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4C50FAF4-ACA3-B574-CAFD-38AA28FEC9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CFE08A1C-7A4E-5F04-306F-0F5F55018F82}"/>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50</a:t>
            </a:fld>
            <a:endParaRPr lang="en-CA" sz="1400" dirty="0"/>
          </a:p>
        </p:txBody>
      </p:sp>
      <p:sp>
        <p:nvSpPr>
          <p:cNvPr id="2" name="TextBox 1">
            <a:extLst>
              <a:ext uri="{FF2B5EF4-FFF2-40B4-BE49-F238E27FC236}">
                <a16:creationId xmlns:a16="http://schemas.microsoft.com/office/drawing/2014/main" id="{CBCE0402-41FE-3732-711B-CF4E3C137081}"/>
              </a:ext>
            </a:extLst>
          </p:cNvPr>
          <p:cNvSpPr txBox="1"/>
          <p:nvPr/>
        </p:nvSpPr>
        <p:spPr>
          <a:xfrm>
            <a:off x="827092" y="482891"/>
            <a:ext cx="9377082" cy="1200329"/>
          </a:xfrm>
          <a:prstGeom prst="rect">
            <a:avLst/>
          </a:prstGeom>
          <a:noFill/>
        </p:spPr>
        <p:txBody>
          <a:bodyPr wrap="square" rtlCol="0">
            <a:spAutoFit/>
          </a:bodyPr>
          <a:lstStyle/>
          <a:p>
            <a:r>
              <a:rPr lang="en-US" sz="3600" b="1" dirty="0">
                <a:solidFill>
                  <a:srgbClr val="9A4E15"/>
                </a:solidFill>
              </a:rPr>
              <a:t>SEE Empathic, Right Speech as Service to Others Through Mindful Relationships</a:t>
            </a:r>
            <a:endParaRPr lang="en-CA" sz="3600" b="1" dirty="0">
              <a:solidFill>
                <a:srgbClr val="9A4E15"/>
              </a:solidFill>
            </a:endParaRPr>
          </a:p>
        </p:txBody>
      </p:sp>
      <p:sp>
        <p:nvSpPr>
          <p:cNvPr id="3" name="Text Box 581">
            <a:extLst>
              <a:ext uri="{FF2B5EF4-FFF2-40B4-BE49-F238E27FC236}">
                <a16:creationId xmlns:a16="http://schemas.microsoft.com/office/drawing/2014/main" id="{1536BB46-237E-5BDF-85D7-2E9154E0CCBF}"/>
              </a:ext>
            </a:extLst>
          </p:cNvPr>
          <p:cNvSpPr txBox="1">
            <a:spLocks noChangeArrowheads="1"/>
          </p:cNvSpPr>
          <p:nvPr/>
        </p:nvSpPr>
        <p:spPr bwMode="auto">
          <a:xfrm>
            <a:off x="827092" y="2166111"/>
            <a:ext cx="10702299" cy="1857913"/>
          </a:xfrm>
          <a:prstGeom prst="rect">
            <a:avLst/>
          </a:prstGeom>
          <a:solidFill>
            <a:srgbClr val="9A4E15"/>
          </a:solidFill>
          <a:ln w="28575">
            <a:noFill/>
            <a:miter lim="800000"/>
            <a:headEnd/>
            <a:tailEnd/>
          </a:ln>
          <a:effectLst>
            <a:outerShdw blurRad="50800" dist="63500" dir="2700000" algn="tl" rotWithShape="0">
              <a:prstClr val="black">
                <a:alpha val="40000"/>
              </a:prstClr>
            </a:outerShdw>
          </a:effectLst>
        </p:spPr>
        <p:txBody>
          <a:bodyPr rot="0" vert="horz" wrap="square" lIns="91440" tIns="91440" rIns="91440" bIns="91440" anchor="t" anchorCtr="0" upright="1">
            <a:noAutofit/>
          </a:bodyPr>
          <a:lstStyle/>
          <a:p>
            <a:pPr algn="just">
              <a:lnSpc>
                <a:spcPct val="115000"/>
              </a:lnSpc>
              <a:spcAft>
                <a:spcPts val="1000"/>
              </a:spcAft>
            </a:pPr>
            <a:r>
              <a:rPr lang="en-CA"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When we are more conscious, love and compassion appear as being selfless. In mindful relationships we do not relate only to the other; we relate to “us”. Compassion’s communion brings us together in a whole. It does not see the world’s pain and sorrow as other, it is shared, and it is ours. When we allow our shared vulnerability and humanness, love and compassion are as natural as our breath and without hesitation we act to help.</a:t>
            </a:r>
            <a:r>
              <a:rPr lang="en-CA"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r>
              <a:rPr lang="en-CA"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Thich Nhat Hanh</a:t>
            </a:r>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508">
            <a:extLst>
              <a:ext uri="{FF2B5EF4-FFF2-40B4-BE49-F238E27FC236}">
                <a16:creationId xmlns:a16="http://schemas.microsoft.com/office/drawing/2014/main" id="{9A66E4E7-F17B-CA90-8A23-FCA5896CA5EF}"/>
              </a:ext>
            </a:extLst>
          </p:cNvPr>
          <p:cNvSpPr txBox="1"/>
          <p:nvPr/>
        </p:nvSpPr>
        <p:spPr>
          <a:xfrm>
            <a:off x="792561" y="4578249"/>
            <a:ext cx="8913257" cy="1378980"/>
          </a:xfrm>
          <a:prstGeom prst="rect">
            <a:avLst/>
          </a:prstGeom>
          <a:solidFill>
            <a:srgbClr val="9A4E15"/>
          </a:solidFill>
          <a:ln w="6350">
            <a:noFill/>
          </a:ln>
          <a:effectLst>
            <a:outerShdw blurRad="50800" dist="635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182880" tIns="182880" rIns="182880" bIns="45720" numCol="1" spcCol="0" rtlCol="0" fromWordArt="0" anchor="t" anchorCtr="0" forceAA="0" compatLnSpc="1">
            <a:prstTxWarp prst="textNoShape">
              <a:avLst/>
            </a:prstTxWarp>
            <a:noAutofit/>
          </a:bodyPr>
          <a:lstStyle/>
          <a:p>
            <a:pPr algn="just">
              <a:lnSpc>
                <a:spcPct val="115000"/>
              </a:lnSpc>
              <a:spcAft>
                <a:spcPts val="1000"/>
              </a:spcAft>
            </a:pPr>
            <a:r>
              <a:rPr lang="en-CA" sz="1800"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People who are mindful are positive role models not because they are admired by others but because the skill of mindfulness makes it possible for them to admire everyone else.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Thomas Merton</a:t>
            </a:r>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200" dirty="0">
                <a:solidFill>
                  <a:srgbClr val="FFFFFF"/>
                </a:solidFill>
                <a:effectLst/>
                <a:ea typeface="Calibri" panose="020F0502020204030204" pitchFamily="34" charset="0"/>
                <a:cs typeface="Times New Roman" panose="02020603050405020304" pitchFamily="18" charset="0"/>
              </a:rPr>
              <a:t> </a:t>
            </a:r>
            <a:endParaRPr lang="en-CA"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839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89" y="0"/>
            <a:ext cx="12188826" cy="6858000"/>
          </a:xfrm>
          <a:prstGeom prst="rect">
            <a:avLst/>
          </a:prstGeom>
          <a:gradFill flip="none" rotWithShape="1">
            <a:gsLst>
              <a:gs pos="0">
                <a:schemeClr val="accent3">
                  <a:lumMod val="0"/>
                  <a:lumOff val="100000"/>
                </a:schemeClr>
              </a:gs>
              <a:gs pos="5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4"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a:pPr/>
              <a:t>51</a:t>
            </a:fld>
            <a:endParaRPr lang="en-CA" sz="1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2" name="TextBox 1"/>
          <p:cNvSpPr txBox="1"/>
          <p:nvPr/>
        </p:nvSpPr>
        <p:spPr>
          <a:xfrm>
            <a:off x="965771" y="2639844"/>
            <a:ext cx="9441950" cy="3816429"/>
          </a:xfrm>
          <a:prstGeom prst="rect">
            <a:avLst/>
          </a:prstGeom>
          <a:noFill/>
        </p:spPr>
        <p:txBody>
          <a:bodyPr wrap="square" rtlCol="0">
            <a:spAutoFit/>
          </a:bodyPr>
          <a:lstStyle/>
          <a:p>
            <a:pPr algn="ctr"/>
            <a:r>
              <a:rPr lang="en-US" sz="3200" b="1" dirty="0">
                <a:solidFill>
                  <a:srgbClr val="9A4E15"/>
                </a:solidFill>
                <a:latin typeface="Arial Black" panose="020B0A04020102020204" pitchFamily="34" charset="0"/>
              </a:rPr>
              <a:t>Self-Management</a:t>
            </a:r>
          </a:p>
          <a:p>
            <a:pPr lvl="0" algn="just"/>
            <a:endParaRPr lang="en-US" sz="2400" b="1" dirty="0">
              <a:solidFill>
                <a:prstClr val="black"/>
              </a:solidFill>
            </a:endParaRPr>
          </a:p>
          <a:p>
            <a:pPr lvl="0" algn="just"/>
            <a:r>
              <a:rPr lang="en-US" sz="2400" b="1" dirty="0">
                <a:solidFill>
                  <a:prstClr val="black"/>
                </a:solidFill>
              </a:rPr>
              <a:t>We must self-manage to be able and want to more optimally manage our feelings, behaviour, growth and how we relate to others.</a:t>
            </a:r>
            <a:endParaRPr lang="en-CA" sz="2400" b="1" dirty="0">
              <a:solidFill>
                <a:prstClr val="black"/>
              </a:solidFill>
            </a:endParaRPr>
          </a:p>
          <a:p>
            <a:endParaRPr lang="en-US" dirty="0"/>
          </a:p>
          <a:p>
            <a:r>
              <a:rPr lang="en-US" sz="2400" b="1" dirty="0"/>
              <a:t>As a result of our work with </a:t>
            </a:r>
            <a:r>
              <a:rPr lang="en-US" sz="2400" b="1" u="sng" dirty="0"/>
              <a:t>self-understanding</a:t>
            </a:r>
            <a:r>
              <a:rPr lang="en-US" sz="2400" b="1" dirty="0"/>
              <a:t>, we now realize that we and most others have been locked in PFP Prison and what the costs are. </a:t>
            </a:r>
          </a:p>
          <a:p>
            <a:endParaRPr lang="en-US" sz="2400" b="1" u="sng" dirty="0"/>
          </a:p>
          <a:p>
            <a:r>
              <a:rPr lang="en-US" sz="2400" b="1" dirty="0"/>
              <a:t>Hopefully, this has helped to </a:t>
            </a:r>
            <a:r>
              <a:rPr lang="en-US" sz="2400" b="1" u="sng" dirty="0"/>
              <a:t>motivate</a:t>
            </a:r>
            <a:r>
              <a:rPr lang="en-US" sz="2400" b="1" dirty="0"/>
              <a:t> us to want to learn how to better self-manage our growing-up process.</a:t>
            </a:r>
          </a:p>
        </p:txBody>
      </p:sp>
      <p:pic>
        <p:nvPicPr>
          <p:cNvPr id="9" name="Picture 8" descr="Graphical user interface&#10;&#10;Description automatically generated with medium confidence">
            <a:extLst>
              <a:ext uri="{FF2B5EF4-FFF2-40B4-BE49-F238E27FC236}">
                <a16:creationId xmlns:a16="http://schemas.microsoft.com/office/drawing/2014/main" id="{47051ADC-EE06-D222-EE04-4DB6E227E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9128" y="705860"/>
            <a:ext cx="6333744" cy="1380744"/>
          </a:xfrm>
          <a:prstGeom prst="rect">
            <a:avLst/>
          </a:prstGeom>
        </p:spPr>
      </p:pic>
      <p:sp>
        <p:nvSpPr>
          <p:cNvPr id="3" name="TextBox 2">
            <a:extLst>
              <a:ext uri="{FF2B5EF4-FFF2-40B4-BE49-F238E27FC236}">
                <a16:creationId xmlns:a16="http://schemas.microsoft.com/office/drawing/2014/main" id="{01C30AFA-F351-223E-6FE3-8F0D50324713}"/>
              </a:ext>
            </a:extLst>
          </p:cNvPr>
          <p:cNvSpPr txBox="1"/>
          <p:nvPr/>
        </p:nvSpPr>
        <p:spPr>
          <a:xfrm>
            <a:off x="355781" y="272314"/>
            <a:ext cx="5901584" cy="523220"/>
          </a:xfrm>
          <a:prstGeom prst="rect">
            <a:avLst/>
          </a:prstGeom>
          <a:noFill/>
        </p:spPr>
        <p:txBody>
          <a:bodyPr wrap="square" rtlCol="0">
            <a:spAutoFit/>
          </a:bodyPr>
          <a:lstStyle/>
          <a:p>
            <a:r>
              <a:rPr lang="en-US" sz="2800" b="1" dirty="0">
                <a:solidFill>
                  <a:schemeClr val="accent6">
                    <a:lumMod val="75000"/>
                  </a:schemeClr>
                </a:solidFill>
              </a:rPr>
              <a:t>Better Way #8</a:t>
            </a:r>
          </a:p>
        </p:txBody>
      </p:sp>
    </p:spTree>
    <p:extLst>
      <p:ext uri="{BB962C8B-B14F-4D97-AF65-F5344CB8AC3E}">
        <p14:creationId xmlns:p14="http://schemas.microsoft.com/office/powerpoint/2010/main" val="1981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E90306-3D4C-DEFF-B07A-464764AC2325}"/>
              </a:ext>
            </a:extLst>
          </p:cNvPr>
          <p:cNvSpPr/>
          <p:nvPr/>
        </p:nvSpPr>
        <p:spPr>
          <a:xfrm>
            <a:off x="795" y="0"/>
            <a:ext cx="12188826"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pic>
        <p:nvPicPr>
          <p:cNvPr id="5" name="Picture 4">
            <a:extLst>
              <a:ext uri="{FF2B5EF4-FFF2-40B4-BE49-F238E27FC236}">
                <a16:creationId xmlns:a16="http://schemas.microsoft.com/office/drawing/2014/main" id="{969CC320-61F2-8BA4-DADC-CFF205F413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64A20EA2-242F-4ADD-49DD-F86A623AD488}"/>
              </a:ext>
            </a:extLst>
          </p:cNvPr>
          <p:cNvSpPr>
            <a:spLocks noGrp="1"/>
          </p:cNvSpPr>
          <p:nvPr>
            <p:ph type="sldNum" sz="quarter" idx="12"/>
          </p:nvPr>
        </p:nvSpPr>
        <p:spPr>
          <a:xfrm>
            <a:off x="8609480" y="6356353"/>
            <a:ext cx="2742843" cy="365125"/>
          </a:xfrm>
        </p:spPr>
        <p:txBody>
          <a:bodyPr/>
          <a:lstStyle/>
          <a:p>
            <a:fld id="{3C14BECE-2B89-4E4F-AD8F-D42A66FD9830}" type="slidenum">
              <a:rPr lang="en-CA" sz="1400" smtClean="0"/>
              <a:pPr/>
              <a:t>52</a:t>
            </a:fld>
            <a:endParaRPr lang="en-CA" sz="1400" dirty="0"/>
          </a:p>
        </p:txBody>
      </p:sp>
      <p:sp>
        <p:nvSpPr>
          <p:cNvPr id="2" name="TextBox 1">
            <a:extLst>
              <a:ext uri="{FF2B5EF4-FFF2-40B4-BE49-F238E27FC236}">
                <a16:creationId xmlns:a16="http://schemas.microsoft.com/office/drawing/2014/main" id="{EB5A9C9A-AE6E-DE53-F0A7-9D1126F773E2}"/>
              </a:ext>
            </a:extLst>
          </p:cNvPr>
          <p:cNvSpPr txBox="1"/>
          <p:nvPr/>
        </p:nvSpPr>
        <p:spPr>
          <a:xfrm>
            <a:off x="653173" y="830415"/>
            <a:ext cx="10185432" cy="954107"/>
          </a:xfrm>
          <a:prstGeom prst="rect">
            <a:avLst/>
          </a:prstGeom>
          <a:noFill/>
        </p:spPr>
        <p:txBody>
          <a:bodyPr wrap="square" rtlCol="0">
            <a:spAutoFit/>
          </a:bodyPr>
          <a:lstStyle/>
          <a:p>
            <a:r>
              <a:rPr lang="en-US" sz="2800" b="1" dirty="0">
                <a:solidFill>
                  <a:srgbClr val="9A4E28"/>
                </a:solidFill>
              </a:rPr>
              <a:t>We First Self-Manage by Applying the Following Growth and Development Principles</a:t>
            </a:r>
            <a:endParaRPr lang="en-CA" sz="2800" b="1" dirty="0">
              <a:solidFill>
                <a:srgbClr val="9A4E28"/>
              </a:solidFill>
            </a:endParaRPr>
          </a:p>
        </p:txBody>
      </p:sp>
      <p:sp>
        <p:nvSpPr>
          <p:cNvPr id="3" name="TextBox 2">
            <a:extLst>
              <a:ext uri="{FF2B5EF4-FFF2-40B4-BE49-F238E27FC236}">
                <a16:creationId xmlns:a16="http://schemas.microsoft.com/office/drawing/2014/main" id="{652F7FA6-EE5C-6F09-6AFC-CE0D9E1315AD}"/>
              </a:ext>
            </a:extLst>
          </p:cNvPr>
          <p:cNvSpPr txBox="1"/>
          <p:nvPr/>
        </p:nvSpPr>
        <p:spPr>
          <a:xfrm>
            <a:off x="596193" y="2351048"/>
            <a:ext cx="10756130" cy="3262432"/>
          </a:xfrm>
          <a:prstGeom prst="rect">
            <a:avLst/>
          </a:prstGeom>
          <a:noFill/>
        </p:spPr>
        <p:txBody>
          <a:bodyPr wrap="square" rtlCol="0">
            <a:spAutoFit/>
          </a:bodyPr>
          <a:lstStyle/>
          <a:p>
            <a:pPr marL="285750" indent="-285750">
              <a:buFont typeface="Arial" panose="020B0604020202020204" pitchFamily="34" charset="0"/>
              <a:buChar char="•"/>
            </a:pPr>
            <a:r>
              <a:rPr lang="en-CA" sz="2600" dirty="0">
                <a:latin typeface="Calibri" panose="020F0502020204030204" pitchFamily="34" charset="0"/>
                <a:ea typeface="Calibri" panose="020F0502020204030204" pitchFamily="34" charset="0"/>
                <a:cs typeface="Times New Roman" panose="02020603050405020304" pitchFamily="18" charset="0"/>
              </a:rPr>
              <a:t>The best way to successfully change conditions in our life, to become more resilient, happier or manage a crisis, etc., is first to </a:t>
            </a:r>
            <a:r>
              <a:rPr lang="en-CA" sz="2600" b="1" dirty="0">
                <a:latin typeface="Calibri" panose="020F0502020204030204" pitchFamily="34" charset="0"/>
                <a:ea typeface="Calibri" panose="020F0502020204030204" pitchFamily="34" charset="0"/>
                <a:cs typeface="Times New Roman" panose="02020603050405020304" pitchFamily="18" charset="0"/>
              </a:rPr>
              <a:t>work hardest on changing and growing ourself</a:t>
            </a:r>
            <a:r>
              <a:rPr lang="en-CA" sz="2600" dirty="0">
                <a:latin typeface="Calibri" panose="020F0502020204030204" pitchFamily="34" charset="0"/>
                <a:ea typeface="Calibri" panose="020F0502020204030204" pitchFamily="34" charset="0"/>
                <a:cs typeface="Times New Roman" panose="02020603050405020304" pitchFamily="18" charset="0"/>
              </a:rPr>
              <a:t>—not more communications and behavioural strategies, because we can’t drift/sleep to the top of a mountain.</a:t>
            </a:r>
            <a:r>
              <a:rPr lang="en-US" sz="2600" dirty="0">
                <a:latin typeface="Times New Roman" panose="02020603050405020304" pitchFamily="18" charset="0"/>
                <a:ea typeface="Calibri" panose="020F0502020204030204" pitchFamily="34" charset="0"/>
                <a:cs typeface="Times New Roman" panose="02020603050405020304" pitchFamily="18" charset="0"/>
              </a:rPr>
              <a:t> </a:t>
            </a:r>
            <a:endParaRPr lang="en-CA" sz="2600" dirty="0"/>
          </a:p>
          <a:p>
            <a:pPr marL="285750" indent="-285750">
              <a:buFont typeface="Arial" panose="020B0604020202020204" pitchFamily="34" charset="0"/>
              <a:buChar char="•"/>
            </a:pPr>
            <a:endParaRPr lang="en-CA" sz="2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CA" sz="2600" b="1" dirty="0">
                <a:effectLst/>
                <a:latin typeface="Calibri" panose="020F0502020204030204" pitchFamily="34" charset="0"/>
                <a:ea typeface="Calibri" panose="020F0502020204030204" pitchFamily="34" charset="0"/>
                <a:cs typeface="Times New Roman" panose="02020603050405020304" pitchFamily="18" charset="0"/>
              </a:rPr>
              <a:t>Cultivate an attitude of indebtedness / gratitude</a:t>
            </a:r>
            <a:r>
              <a:rPr lang="en-CA" sz="2600" dirty="0">
                <a:effectLst/>
                <a:latin typeface="Calibri" panose="020F0502020204030204" pitchFamily="34" charset="0"/>
                <a:ea typeface="Calibri" panose="020F0502020204030204" pitchFamily="34" charset="0"/>
                <a:cs typeface="Times New Roman" panose="02020603050405020304" pitchFamily="18" charset="0"/>
              </a:rPr>
              <a:t> instead of entitlement, especially about happiness – no one is entitled to it! </a:t>
            </a:r>
          </a:p>
          <a:p>
            <a:r>
              <a:rPr lang="en-CA" sz="2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06616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A05B4D-858C-638D-A6B7-DB8F364F4984}"/>
              </a:ext>
            </a:extLst>
          </p:cNvPr>
          <p:cNvSpPr/>
          <p:nvPr/>
        </p:nvSpPr>
        <p:spPr>
          <a:xfrm>
            <a:off x="795" y="0"/>
            <a:ext cx="12188826" cy="6858000"/>
          </a:xfrm>
          <a:prstGeom prst="rect">
            <a:avLst/>
          </a:prstGeom>
          <a:gradFill flip="none" rotWithShape="1">
            <a:gsLst>
              <a:gs pos="0">
                <a:schemeClr val="accent3">
                  <a:lumMod val="0"/>
                  <a:lumOff val="100000"/>
                </a:schemeClr>
              </a:gs>
              <a:gs pos="5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dirty="0">
              <a:solidFill>
                <a:srgbClr val="FFC000"/>
              </a:solidFill>
            </a:endParaRPr>
          </a:p>
        </p:txBody>
      </p:sp>
      <p:pic>
        <p:nvPicPr>
          <p:cNvPr id="5" name="Picture 4">
            <a:extLst>
              <a:ext uri="{FF2B5EF4-FFF2-40B4-BE49-F238E27FC236}">
                <a16:creationId xmlns:a16="http://schemas.microsoft.com/office/drawing/2014/main" id="{95C19C5A-8B39-DBF3-D0E4-A35E564106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6" name="Slide Number Placeholder 1">
            <a:extLst>
              <a:ext uri="{FF2B5EF4-FFF2-40B4-BE49-F238E27FC236}">
                <a16:creationId xmlns:a16="http://schemas.microsoft.com/office/drawing/2014/main" id="{C577FA2C-8978-BCC7-6BA8-2A47D6275870}"/>
              </a:ext>
            </a:extLst>
          </p:cNvPr>
          <p:cNvSpPr>
            <a:spLocks noGrp="1"/>
          </p:cNvSpPr>
          <p:nvPr>
            <p:ph type="sldNum" sz="quarter" idx="12"/>
          </p:nvPr>
        </p:nvSpPr>
        <p:spPr>
          <a:xfrm>
            <a:off x="8609480" y="6356353"/>
            <a:ext cx="2742843" cy="365125"/>
          </a:xfrm>
        </p:spPr>
        <p:txBody>
          <a:bodyPr/>
          <a:lstStyle/>
          <a:p>
            <a:fld id="{3C14BECE-2B89-4E4F-AD8F-D42A66FD9830}" type="slidenum">
              <a:rPr lang="en-CA" sz="1400" smtClean="0"/>
              <a:pPr/>
              <a:t>53</a:t>
            </a:fld>
            <a:endParaRPr lang="en-CA" sz="1400" dirty="0"/>
          </a:p>
        </p:txBody>
      </p:sp>
      <p:sp>
        <p:nvSpPr>
          <p:cNvPr id="7" name="TextBox 6">
            <a:extLst>
              <a:ext uri="{FF2B5EF4-FFF2-40B4-BE49-F238E27FC236}">
                <a16:creationId xmlns:a16="http://schemas.microsoft.com/office/drawing/2014/main" id="{B8EFB603-19A9-AA45-9AB7-D1A7297557AE}"/>
              </a:ext>
            </a:extLst>
          </p:cNvPr>
          <p:cNvSpPr txBox="1"/>
          <p:nvPr/>
        </p:nvSpPr>
        <p:spPr>
          <a:xfrm>
            <a:off x="670827" y="529490"/>
            <a:ext cx="8973671" cy="523220"/>
          </a:xfrm>
          <a:prstGeom prst="rect">
            <a:avLst/>
          </a:prstGeom>
          <a:noFill/>
        </p:spPr>
        <p:txBody>
          <a:bodyPr wrap="square" rtlCol="0">
            <a:spAutoFit/>
          </a:bodyPr>
          <a:lstStyle/>
          <a:p>
            <a:r>
              <a:rPr lang="en-US" sz="2800" b="1" dirty="0">
                <a:solidFill>
                  <a:srgbClr val="9A4E28"/>
                </a:solidFill>
              </a:rPr>
              <a:t>Development Principles - </a:t>
            </a:r>
            <a:r>
              <a:rPr lang="en-US" sz="2800" b="1" i="1" dirty="0">
                <a:solidFill>
                  <a:srgbClr val="9A4E28"/>
                </a:solidFill>
              </a:rPr>
              <a:t>continued</a:t>
            </a:r>
            <a:endParaRPr lang="en-CA" sz="2800" b="1" i="1" dirty="0">
              <a:solidFill>
                <a:srgbClr val="9A4E28"/>
              </a:solidFill>
            </a:endParaRPr>
          </a:p>
        </p:txBody>
      </p:sp>
      <p:sp>
        <p:nvSpPr>
          <p:cNvPr id="2" name="TextBox 1">
            <a:extLst>
              <a:ext uri="{FF2B5EF4-FFF2-40B4-BE49-F238E27FC236}">
                <a16:creationId xmlns:a16="http://schemas.microsoft.com/office/drawing/2014/main" id="{BE061100-3F04-311A-7BFF-1099966D1067}"/>
              </a:ext>
            </a:extLst>
          </p:cNvPr>
          <p:cNvSpPr txBox="1"/>
          <p:nvPr/>
        </p:nvSpPr>
        <p:spPr>
          <a:xfrm>
            <a:off x="803975" y="1350050"/>
            <a:ext cx="10091270" cy="5293757"/>
          </a:xfrm>
          <a:prstGeom prst="rect">
            <a:avLst/>
          </a:prstGeom>
          <a:noFill/>
        </p:spPr>
        <p:txBody>
          <a:bodyPr wrap="square" rtlCol="0">
            <a:spAutoFit/>
          </a:bodyPr>
          <a:lstStyle/>
          <a:p>
            <a:pPr marL="285750" indent="-285750">
              <a:buFont typeface="Arial" panose="020B0604020202020204" pitchFamily="34" charset="0"/>
              <a:buChar char="•"/>
            </a:pPr>
            <a:r>
              <a:rPr lang="en-CA" sz="2600" dirty="0">
                <a:effectLst/>
                <a:latin typeface="Calibri" panose="020F0502020204030204" pitchFamily="34" charset="0"/>
                <a:ea typeface="Calibri" panose="020F0502020204030204" pitchFamily="34" charset="0"/>
                <a:cs typeface="Times New Roman" panose="02020603050405020304" pitchFamily="18" charset="0"/>
              </a:rPr>
              <a:t>Ask ourself, “What am I missing at this moment that would be helpful?” </a:t>
            </a:r>
            <a:br>
              <a:rPr lang="en-CA" sz="2600" dirty="0">
                <a:effectLst/>
                <a:latin typeface="Calibri" panose="020F0502020204030204" pitchFamily="34" charset="0"/>
                <a:ea typeface="Calibri" panose="020F0502020204030204" pitchFamily="34" charset="0"/>
                <a:cs typeface="Times New Roman" panose="02020603050405020304" pitchFamily="18" charset="0"/>
              </a:rPr>
            </a:br>
            <a:r>
              <a:rPr lang="en-CA" sz="2600" dirty="0">
                <a:effectLst/>
                <a:latin typeface="Calibri" panose="020F0502020204030204" pitchFamily="34" charset="0"/>
                <a:ea typeface="Calibri" panose="020F0502020204030204" pitchFamily="34" charset="0"/>
                <a:cs typeface="Times New Roman" panose="02020603050405020304" pitchFamily="18" charset="0"/>
              </a:rPr>
              <a:t>Remember that </a:t>
            </a:r>
            <a:r>
              <a:rPr lang="en-CA" sz="2600" b="1" dirty="0">
                <a:effectLst/>
                <a:latin typeface="Calibri" panose="020F0502020204030204" pitchFamily="34" charset="0"/>
                <a:ea typeface="Calibri" panose="020F0502020204030204" pitchFamily="34" charset="0"/>
                <a:cs typeface="Times New Roman" panose="02020603050405020304" pitchFamily="18" charset="0"/>
              </a:rPr>
              <a:t>every story has three sides, and because of inattentional blindness, </a:t>
            </a:r>
            <a:r>
              <a:rPr lang="en-CA" sz="2600" dirty="0">
                <a:effectLst/>
                <a:latin typeface="Calibri" panose="020F0502020204030204" pitchFamily="34" charset="0"/>
                <a:ea typeface="Calibri" panose="020F0502020204030204" pitchFamily="34" charset="0"/>
                <a:cs typeface="Times New Roman" panose="02020603050405020304" pitchFamily="18" charset="0"/>
              </a:rPr>
              <a:t>we miss many important truths.</a:t>
            </a:r>
          </a:p>
          <a:p>
            <a:pPr marL="285750" indent="-285750">
              <a:buFont typeface="Arial" panose="020B0604020202020204" pitchFamily="34" charset="0"/>
              <a:buChar char="•"/>
            </a:pPr>
            <a:endParaRPr lang="en-CA" sz="2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CA" sz="2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CA" sz="2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CA" sz="2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CA" sz="2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CA" sz="2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CA" sz="2600" dirty="0">
                <a:effectLst/>
                <a:latin typeface="Calibri" panose="020F0502020204030204" pitchFamily="34" charset="0"/>
                <a:ea typeface="Calibri" panose="020F0502020204030204" pitchFamily="34" charset="0"/>
                <a:cs typeface="Times New Roman" panose="02020603050405020304" pitchFamily="18" charset="0"/>
              </a:rPr>
              <a:t>Managing and living a personally satisfying and socially useful life is significantly dependent on </a:t>
            </a:r>
            <a:r>
              <a:rPr lang="en-CA" sz="2600" b="1" dirty="0">
                <a:effectLst/>
                <a:latin typeface="Calibri" panose="020F0502020204030204" pitchFamily="34" charset="0"/>
                <a:ea typeface="Calibri" panose="020F0502020204030204" pitchFamily="34" charset="0"/>
                <a:cs typeface="Times New Roman" panose="02020603050405020304" pitchFamily="18" charset="0"/>
              </a:rPr>
              <a:t>private victories</a:t>
            </a:r>
            <a:r>
              <a:rPr lang="en-CA" sz="2600" dirty="0">
                <a:latin typeface="Calibri" panose="020F0502020204030204" pitchFamily="34" charset="0"/>
                <a:ea typeface="Calibri" panose="020F0502020204030204" pitchFamily="34" charset="0"/>
                <a:cs typeface="Times New Roman" panose="02020603050405020304" pitchFamily="18" charset="0"/>
              </a:rPr>
              <a:t> – i.e. what no one </a:t>
            </a:r>
            <a:br>
              <a:rPr lang="en-CA" sz="2600" dirty="0">
                <a:latin typeface="Calibri" panose="020F0502020204030204" pitchFamily="34" charset="0"/>
                <a:ea typeface="Calibri" panose="020F0502020204030204" pitchFamily="34" charset="0"/>
                <a:cs typeface="Times New Roman" panose="02020603050405020304" pitchFamily="18" charset="0"/>
              </a:rPr>
            </a:br>
            <a:r>
              <a:rPr lang="en-CA" sz="2600" dirty="0">
                <a:latin typeface="Calibri" panose="020F0502020204030204" pitchFamily="34" charset="0"/>
                <a:ea typeface="Calibri" panose="020F0502020204030204" pitchFamily="34" charset="0"/>
                <a:cs typeface="Times New Roman" panose="02020603050405020304" pitchFamily="18" charset="0"/>
              </a:rPr>
              <a:t>knows about (e.g. out of bed 45 minutes before ‘necessary’ to        work-out – Mind, Body, and Heart). </a:t>
            </a:r>
            <a:endParaRPr lang="en-CA" sz="2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2" descr="Three monkeys sitting with closed eyes, mouth and ears 1233758 Vector ...">
            <a:extLst>
              <a:ext uri="{FF2B5EF4-FFF2-40B4-BE49-F238E27FC236}">
                <a16:creationId xmlns:a16="http://schemas.microsoft.com/office/drawing/2014/main" id="{5FDA7208-BDED-5576-B465-A09D261C779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315" t="27500" r="11019" b="23566"/>
          <a:stretch/>
        </p:blipFill>
        <p:spPr bwMode="auto">
          <a:xfrm>
            <a:off x="3216137" y="2907739"/>
            <a:ext cx="4924011" cy="2095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21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50FDAD-4532-8675-A72E-8FFACDEE9CC1}"/>
              </a:ext>
            </a:extLst>
          </p:cNvPr>
          <p:cNvSpPr/>
          <p:nvPr/>
        </p:nvSpPr>
        <p:spPr>
          <a:xfrm>
            <a:off x="795" y="0"/>
            <a:ext cx="12188826" cy="6858000"/>
          </a:xfrm>
          <a:prstGeom prst="rect">
            <a:avLst/>
          </a:prstGeom>
          <a:gradFill flip="none" rotWithShape="1">
            <a:gsLst>
              <a:gs pos="0">
                <a:schemeClr val="accent3">
                  <a:lumMod val="0"/>
                  <a:lumOff val="100000"/>
                </a:schemeClr>
              </a:gs>
              <a:gs pos="5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dirty="0">
              <a:solidFill>
                <a:srgbClr val="FFC000"/>
              </a:solidFill>
            </a:endParaRPr>
          </a:p>
        </p:txBody>
      </p:sp>
      <p:pic>
        <p:nvPicPr>
          <p:cNvPr id="4" name="Picture 3">
            <a:extLst>
              <a:ext uri="{FF2B5EF4-FFF2-40B4-BE49-F238E27FC236}">
                <a16:creationId xmlns:a16="http://schemas.microsoft.com/office/drawing/2014/main" id="{F1C3D92A-CAB5-9BFC-02AE-3D4136DFB4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5" name="Slide Number Placeholder 1">
            <a:extLst>
              <a:ext uri="{FF2B5EF4-FFF2-40B4-BE49-F238E27FC236}">
                <a16:creationId xmlns:a16="http://schemas.microsoft.com/office/drawing/2014/main" id="{08DBFC6C-12C6-B5CC-7D44-F2391A1D10AB}"/>
              </a:ext>
            </a:extLst>
          </p:cNvPr>
          <p:cNvSpPr>
            <a:spLocks noGrp="1"/>
          </p:cNvSpPr>
          <p:nvPr>
            <p:ph type="sldNum" sz="quarter" idx="12"/>
          </p:nvPr>
        </p:nvSpPr>
        <p:spPr>
          <a:xfrm>
            <a:off x="8609480" y="6356353"/>
            <a:ext cx="2742843" cy="365125"/>
          </a:xfrm>
        </p:spPr>
        <p:txBody>
          <a:bodyPr/>
          <a:lstStyle/>
          <a:p>
            <a:fld id="{3C14BECE-2B89-4E4F-AD8F-D42A66FD9830}" type="slidenum">
              <a:rPr lang="en-CA" sz="1400" smtClean="0"/>
              <a:pPr/>
              <a:t>54</a:t>
            </a:fld>
            <a:endParaRPr lang="en-CA" sz="1400" dirty="0"/>
          </a:p>
        </p:txBody>
      </p:sp>
      <p:sp>
        <p:nvSpPr>
          <p:cNvPr id="2" name="TextBox 1">
            <a:extLst>
              <a:ext uri="{FF2B5EF4-FFF2-40B4-BE49-F238E27FC236}">
                <a16:creationId xmlns:a16="http://schemas.microsoft.com/office/drawing/2014/main" id="{64C90A19-300A-10BB-3C55-0B65E9F8AC37}"/>
              </a:ext>
            </a:extLst>
          </p:cNvPr>
          <p:cNvSpPr txBox="1"/>
          <p:nvPr/>
        </p:nvSpPr>
        <p:spPr>
          <a:xfrm>
            <a:off x="505336" y="231523"/>
            <a:ext cx="10537037" cy="6032421"/>
          </a:xfrm>
          <a:prstGeom prst="rect">
            <a:avLst/>
          </a:prstGeom>
          <a:noFill/>
        </p:spPr>
        <p:txBody>
          <a:bodyPr wrap="square" rtlCol="0">
            <a:spAutoFit/>
          </a:bodyPr>
          <a:lstStyle/>
          <a:p>
            <a:r>
              <a:rPr lang="en-US" sz="3600" b="1" dirty="0">
                <a:solidFill>
                  <a:srgbClr val="9A4E15"/>
                </a:solidFill>
              </a:rPr>
              <a:t>Essential Authentic Messaging – Not Tactics</a:t>
            </a:r>
          </a:p>
          <a:p>
            <a:endParaRPr lang="en-US" sz="800" dirty="0"/>
          </a:p>
          <a:p>
            <a:pPr marL="342900" indent="-342900">
              <a:buFont typeface="+mj-lt"/>
              <a:buAutoNum type="arabicPeriod"/>
            </a:pPr>
            <a:r>
              <a:rPr lang="en-US" dirty="0"/>
              <a:t>Acknowledge when we are wrong with a sincere apology.</a:t>
            </a:r>
          </a:p>
          <a:p>
            <a:pPr marL="342900" indent="-342900">
              <a:buFont typeface="+mj-lt"/>
              <a:buAutoNum type="arabicPeriod"/>
            </a:pPr>
            <a:endParaRPr lang="en-US" sz="800" dirty="0"/>
          </a:p>
          <a:p>
            <a:pPr marL="342900" indent="-342900">
              <a:buFont typeface="+mj-lt"/>
              <a:buAutoNum type="arabicPeriod"/>
            </a:pPr>
            <a:r>
              <a:rPr lang="en-US" dirty="0"/>
              <a:t>When the person is calm and we are mindful, ask them if we could talk about an incident, </a:t>
            </a:r>
            <a:r>
              <a:rPr lang="en-US" i="1" dirty="0"/>
              <a:t>“Peter, could we talk about ____________?”</a:t>
            </a:r>
          </a:p>
          <a:p>
            <a:pPr marL="342900" indent="-342900">
              <a:buFont typeface="+mj-lt"/>
              <a:buAutoNum type="arabicPeriod"/>
            </a:pPr>
            <a:endParaRPr lang="en-US" sz="800" dirty="0"/>
          </a:p>
          <a:p>
            <a:pPr marL="342900" indent="-342900">
              <a:buFont typeface="+mj-lt"/>
              <a:buAutoNum type="arabicPeriod"/>
            </a:pPr>
            <a:r>
              <a:rPr lang="en-US" dirty="0"/>
              <a:t>If no, be empathic, e.g. </a:t>
            </a:r>
            <a:r>
              <a:rPr lang="en-US" i="1" dirty="0"/>
              <a:t>“yes and tell me more.”</a:t>
            </a:r>
          </a:p>
          <a:p>
            <a:pPr marL="342900" indent="-342900">
              <a:buFont typeface="+mj-lt"/>
              <a:buAutoNum type="arabicPeriod"/>
            </a:pPr>
            <a:endParaRPr lang="en-US" sz="800" dirty="0"/>
          </a:p>
          <a:p>
            <a:pPr marL="342900" indent="-342900">
              <a:buFont typeface="+mj-lt"/>
              <a:buAutoNum type="arabicPeriod"/>
            </a:pPr>
            <a:r>
              <a:rPr lang="en-US" dirty="0"/>
              <a:t>If yes, and they are calm proceed.</a:t>
            </a:r>
          </a:p>
          <a:p>
            <a:pPr marL="342900" indent="-342900">
              <a:buFont typeface="+mj-lt"/>
              <a:buAutoNum type="arabicPeriod"/>
            </a:pPr>
            <a:endParaRPr lang="en-US" sz="800" dirty="0"/>
          </a:p>
          <a:p>
            <a:pPr marL="342900" indent="-342900">
              <a:buFont typeface="+mj-lt"/>
              <a:buAutoNum type="arabicPeriod"/>
            </a:pPr>
            <a:r>
              <a:rPr lang="en-US" dirty="0"/>
              <a:t>Clarify by reframing their criticism , judgements, lack of support, etc. “</a:t>
            </a:r>
            <a:r>
              <a:rPr lang="en-US" i="1" dirty="0"/>
              <a:t>last week when you said__________ was your question _____________?”</a:t>
            </a:r>
          </a:p>
          <a:p>
            <a:pPr marL="342900" indent="-342900">
              <a:buFont typeface="+mj-lt"/>
              <a:buAutoNum type="arabicPeriod"/>
            </a:pPr>
            <a:endParaRPr lang="en-US" sz="800" dirty="0"/>
          </a:p>
          <a:p>
            <a:pPr marL="342900" indent="-342900">
              <a:buFont typeface="+mj-lt"/>
              <a:buAutoNum type="arabicPeriod"/>
            </a:pPr>
            <a:r>
              <a:rPr lang="en-US" dirty="0"/>
              <a:t>If yes, </a:t>
            </a:r>
            <a:r>
              <a:rPr lang="en-US" i="1" dirty="0"/>
              <a:t>“if we could understand each other on this, would it be helpful for you?”</a:t>
            </a:r>
          </a:p>
          <a:p>
            <a:pPr marL="342900" indent="-342900">
              <a:buFont typeface="+mj-lt"/>
              <a:buAutoNum type="arabicPeriod"/>
            </a:pPr>
            <a:endParaRPr lang="en-US" sz="800" dirty="0"/>
          </a:p>
          <a:p>
            <a:pPr marL="342900" indent="-342900">
              <a:buFont typeface="+mj-lt"/>
              <a:buAutoNum type="arabicPeriod"/>
            </a:pPr>
            <a:r>
              <a:rPr lang="en-US" dirty="0"/>
              <a:t>If no, be empathic </a:t>
            </a:r>
            <a:r>
              <a:rPr lang="en-US" i="1" dirty="0"/>
              <a:t>“yes and tell me more.”</a:t>
            </a:r>
          </a:p>
          <a:p>
            <a:pPr marL="342900" indent="-342900">
              <a:buFont typeface="+mj-lt"/>
              <a:buAutoNum type="arabicPeriod"/>
            </a:pPr>
            <a:endParaRPr lang="en-US" sz="800" dirty="0"/>
          </a:p>
          <a:p>
            <a:pPr marL="342900" indent="-342900">
              <a:buFont typeface="+mj-lt"/>
              <a:buAutoNum type="arabicPeriod"/>
            </a:pPr>
            <a:r>
              <a:rPr lang="en-US" dirty="0"/>
              <a:t>If yes share your view </a:t>
            </a:r>
            <a:r>
              <a:rPr lang="en-US" i="1" dirty="0"/>
              <a:t>“I am concerned when we_______________that______________.”</a:t>
            </a:r>
          </a:p>
          <a:p>
            <a:pPr marL="342900" indent="-342900">
              <a:buFont typeface="+mj-lt"/>
              <a:buAutoNum type="arabicPeriod"/>
            </a:pPr>
            <a:endParaRPr lang="en-US" sz="800" dirty="0"/>
          </a:p>
          <a:p>
            <a:pPr marL="342900" indent="-342900">
              <a:buFont typeface="+mj-lt"/>
              <a:buAutoNum type="arabicPeriod"/>
            </a:pPr>
            <a:r>
              <a:rPr lang="en-US" dirty="0"/>
              <a:t>Ask the </a:t>
            </a:r>
            <a:r>
              <a:rPr lang="en-US" u="sng" dirty="0"/>
              <a:t>what if</a:t>
            </a:r>
            <a:r>
              <a:rPr lang="en-US" dirty="0"/>
              <a:t> question, </a:t>
            </a:r>
            <a:r>
              <a:rPr lang="en-US" i="1" dirty="0"/>
              <a:t>“Peter what if you continue to ______________and I continue to _____________ how would you feel about______________(not think about).”</a:t>
            </a:r>
          </a:p>
          <a:p>
            <a:pPr marL="342900" indent="-342900">
              <a:buFont typeface="+mj-lt"/>
              <a:buAutoNum type="arabicPeriod"/>
            </a:pPr>
            <a:endParaRPr lang="en-US" sz="800" dirty="0"/>
          </a:p>
          <a:p>
            <a:pPr marL="342900" indent="-342900">
              <a:buFont typeface="+mj-lt"/>
              <a:buAutoNum type="arabicPeriod"/>
            </a:pPr>
            <a:r>
              <a:rPr lang="en-US" dirty="0"/>
              <a:t>Reframe, </a:t>
            </a:r>
            <a:r>
              <a:rPr lang="en-US" i="1" dirty="0"/>
              <a:t>“So Peter, I understand you saying _____________ is that more or less how you feel?”</a:t>
            </a:r>
          </a:p>
          <a:p>
            <a:pPr marL="342900" indent="-342900">
              <a:buFont typeface="+mj-lt"/>
              <a:buAutoNum type="arabicPeriod"/>
            </a:pPr>
            <a:endParaRPr lang="en-US" i="1" dirty="0"/>
          </a:p>
          <a:p>
            <a:pPr marL="342900" indent="-342900">
              <a:buFont typeface="+mj-lt"/>
              <a:buAutoNum type="arabicPeriod"/>
            </a:pPr>
            <a:r>
              <a:rPr lang="en-US" i="1" dirty="0"/>
              <a:t>“Okay good, this has been helpful.”</a:t>
            </a:r>
            <a:endParaRPr lang="en-CA" i="1" dirty="0"/>
          </a:p>
        </p:txBody>
      </p:sp>
    </p:spTree>
    <p:extLst>
      <p:ext uri="{BB962C8B-B14F-4D97-AF65-F5344CB8AC3E}">
        <p14:creationId xmlns:p14="http://schemas.microsoft.com/office/powerpoint/2010/main" val="80350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20" end="2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6CD0F33-9187-4E4F-844E-4B53EC971E73}" type="slidenum">
              <a:rPr lang="en-US" sz="1400" smtClean="0"/>
              <a:t>55</a:t>
            </a:fld>
            <a:endParaRPr lang="en-US" sz="1400" dirty="0"/>
          </a:p>
        </p:txBody>
      </p:sp>
      <p:graphicFrame>
        <p:nvGraphicFramePr>
          <p:cNvPr id="7" name="Table 6"/>
          <p:cNvGraphicFramePr>
            <a:graphicFrameLocks noGrp="1"/>
          </p:cNvGraphicFramePr>
          <p:nvPr>
            <p:extLst>
              <p:ext uri="{D42A27DB-BD31-4B8C-83A1-F6EECF244321}">
                <p14:modId xmlns:p14="http://schemas.microsoft.com/office/powerpoint/2010/main" val="2023539213"/>
              </p:ext>
            </p:extLst>
          </p:nvPr>
        </p:nvGraphicFramePr>
        <p:xfrm>
          <a:off x="573808" y="1628800"/>
          <a:ext cx="10634758" cy="3608640"/>
        </p:xfrm>
        <a:graphic>
          <a:graphicData uri="http://schemas.openxmlformats.org/drawingml/2006/table">
            <a:tbl>
              <a:tblPr firstRow="1" bandRow="1">
                <a:tableStyleId>{5C22544A-7EE6-4342-B048-85BDC9FD1C3A}</a:tableStyleId>
              </a:tblPr>
              <a:tblGrid>
                <a:gridCol w="6098256">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720078">
                  <a:extLst>
                    <a:ext uri="{9D8B030D-6E8A-4147-A177-3AD203B41FA5}">
                      <a16:colId xmlns:a16="http://schemas.microsoft.com/office/drawing/2014/main" val="20006"/>
                    </a:ext>
                  </a:extLst>
                </a:gridCol>
              </a:tblGrid>
              <a:tr h="370840">
                <a:tc>
                  <a:txBody>
                    <a:bodyPr/>
                    <a:lstStyle/>
                    <a:p>
                      <a:pPr algn="ctr"/>
                      <a:r>
                        <a:rPr lang="en-CA" sz="1400" b="1" kern="1200" dirty="0">
                          <a:solidFill>
                            <a:schemeClr val="tx1"/>
                          </a:solidFill>
                          <a:effectLst/>
                          <a:latin typeface="+mn-lt"/>
                          <a:ea typeface="+mn-ea"/>
                          <a:cs typeface="+mn-cs"/>
                        </a:rPr>
                        <a:t>Statements Reflecting My 4 PFP Tools’ Development</a:t>
                      </a:r>
                      <a:endParaRPr lang="en-US" sz="1400" b="1" dirty="0">
                        <a:solidFill>
                          <a:schemeClr val="tx1"/>
                        </a:solidFill>
                        <a:latin typeface="Arial Narrow" panose="020B0606020202030204" pitchFamily="34" charset="0"/>
                      </a:endParaRPr>
                    </a:p>
                  </a:txBody>
                  <a:tcPr marL="91428" marR="91428" anchor="ctr">
                    <a:solidFill>
                      <a:srgbClr val="EAD7CB"/>
                    </a:solidFill>
                  </a:tcPr>
                </a:tc>
                <a:tc>
                  <a:txBody>
                    <a:bodyPr/>
                    <a:lstStyle/>
                    <a:p>
                      <a:pPr algn="ctr"/>
                      <a:r>
                        <a:rPr lang="en-CA" sz="1000" b="1" kern="1200" dirty="0">
                          <a:solidFill>
                            <a:schemeClr val="tx1"/>
                          </a:solidFill>
                          <a:effectLst/>
                          <a:latin typeface="+mn-lt"/>
                          <a:ea typeface="+mn-ea"/>
                          <a:cs typeface="+mn-cs"/>
                        </a:rPr>
                        <a:t>Most of the Time</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5</a:t>
                      </a:r>
                      <a:endParaRPr lang="en-US" sz="1000" b="1" dirty="0">
                        <a:solidFill>
                          <a:schemeClr val="tx1"/>
                        </a:solidFill>
                        <a:latin typeface="Arial Narrow" panose="020B0606020202030204" pitchFamily="34" charset="0"/>
                      </a:endParaRPr>
                    </a:p>
                  </a:txBody>
                  <a:tcPr marL="91428" marR="91428" anchor="ctr">
                    <a:solidFill>
                      <a:srgbClr val="EAD7CB"/>
                    </a:solidFill>
                  </a:tcPr>
                </a:tc>
                <a:tc>
                  <a:txBody>
                    <a:bodyPr/>
                    <a:lstStyle/>
                    <a:p>
                      <a:pPr algn="ctr"/>
                      <a:r>
                        <a:rPr lang="en-CA" sz="1000" b="1" kern="1200" dirty="0">
                          <a:solidFill>
                            <a:schemeClr val="tx1"/>
                          </a:solidFill>
                          <a:effectLst/>
                          <a:latin typeface="+mn-lt"/>
                          <a:ea typeface="+mn-ea"/>
                          <a:cs typeface="+mn-cs"/>
                        </a:rPr>
                        <a:t>Frequently</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 </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4</a:t>
                      </a:r>
                      <a:endParaRPr lang="en-US" sz="1000" b="1" dirty="0">
                        <a:solidFill>
                          <a:schemeClr val="tx1"/>
                        </a:solidFill>
                        <a:latin typeface="Arial Narrow" panose="020B0606020202030204" pitchFamily="34" charset="0"/>
                      </a:endParaRPr>
                    </a:p>
                  </a:txBody>
                  <a:tcPr marL="91428" marR="91428" anchor="ctr">
                    <a:solidFill>
                      <a:srgbClr val="EAD7CB"/>
                    </a:solidFill>
                  </a:tcPr>
                </a:tc>
                <a:tc>
                  <a:txBody>
                    <a:bodyPr/>
                    <a:lstStyle/>
                    <a:p>
                      <a:pPr algn="ctr"/>
                      <a:r>
                        <a:rPr lang="en-CA" sz="1000" b="1" kern="1200" dirty="0">
                          <a:solidFill>
                            <a:schemeClr val="tx1"/>
                          </a:solidFill>
                          <a:effectLst/>
                          <a:latin typeface="+mn-lt"/>
                          <a:ea typeface="+mn-ea"/>
                          <a:cs typeface="+mn-cs"/>
                        </a:rPr>
                        <a:t>Occasionally</a:t>
                      </a:r>
                      <a:endParaRPr lang="en-US" sz="1000" b="1" kern="1200" dirty="0">
                        <a:solidFill>
                          <a:schemeClr val="tx1"/>
                        </a:solidFill>
                        <a:effectLst/>
                        <a:latin typeface="+mn-lt"/>
                        <a:ea typeface="+mn-ea"/>
                        <a:cs typeface="+mn-cs"/>
                      </a:endParaRPr>
                    </a:p>
                    <a:p>
                      <a:pPr algn="ctr"/>
                      <a:endParaRPr lang="en-CA"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3</a:t>
                      </a:r>
                      <a:endParaRPr lang="en-US" sz="1000" b="1" dirty="0">
                        <a:solidFill>
                          <a:schemeClr val="tx1"/>
                        </a:solidFill>
                        <a:latin typeface="Arial Narrow" panose="020B0606020202030204" pitchFamily="34" charset="0"/>
                      </a:endParaRPr>
                    </a:p>
                  </a:txBody>
                  <a:tcPr marL="91428" marR="91428" anchor="ctr">
                    <a:solidFill>
                      <a:srgbClr val="EAD7CB"/>
                    </a:solidFill>
                  </a:tcPr>
                </a:tc>
                <a:tc>
                  <a:txBody>
                    <a:bodyPr/>
                    <a:lstStyle/>
                    <a:p>
                      <a:pPr algn="ctr"/>
                      <a:r>
                        <a:rPr lang="en-CA" sz="1000" b="1" kern="1200" dirty="0">
                          <a:solidFill>
                            <a:schemeClr val="tx1"/>
                          </a:solidFill>
                          <a:effectLst/>
                          <a:latin typeface="+mn-lt"/>
                          <a:ea typeface="+mn-ea"/>
                          <a:cs typeface="+mn-cs"/>
                        </a:rPr>
                        <a:t>Infrequently</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 </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2</a:t>
                      </a:r>
                      <a:endParaRPr lang="en-US" sz="1000" b="1" dirty="0">
                        <a:solidFill>
                          <a:schemeClr val="tx1"/>
                        </a:solidFill>
                        <a:latin typeface="Arial Narrow" panose="020B0606020202030204" pitchFamily="34" charset="0"/>
                      </a:endParaRPr>
                    </a:p>
                  </a:txBody>
                  <a:tcPr marL="91428" marR="91428" anchor="ctr">
                    <a:solidFill>
                      <a:srgbClr val="EAD7CB"/>
                    </a:solidFill>
                  </a:tcPr>
                </a:tc>
                <a:tc>
                  <a:txBody>
                    <a:bodyPr/>
                    <a:lstStyle/>
                    <a:p>
                      <a:pPr algn="ctr"/>
                      <a:r>
                        <a:rPr lang="en-CA" sz="1000" b="1" kern="1200" dirty="0">
                          <a:solidFill>
                            <a:schemeClr val="tx1"/>
                          </a:solidFill>
                          <a:effectLst/>
                          <a:latin typeface="+mn-lt"/>
                          <a:ea typeface="+mn-ea"/>
                          <a:cs typeface="+mn-cs"/>
                        </a:rPr>
                        <a:t>Almost</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Never</a:t>
                      </a:r>
                      <a:endParaRPr lang="en-US" sz="1000" b="1" kern="1200" dirty="0">
                        <a:solidFill>
                          <a:schemeClr val="tx1"/>
                        </a:solidFill>
                        <a:effectLst/>
                        <a:latin typeface="+mn-lt"/>
                        <a:ea typeface="+mn-ea"/>
                        <a:cs typeface="+mn-cs"/>
                      </a:endParaRPr>
                    </a:p>
                    <a:p>
                      <a:pPr algn="ctr"/>
                      <a:r>
                        <a:rPr lang="en-CA" sz="1000" b="1" kern="1200" dirty="0">
                          <a:solidFill>
                            <a:schemeClr val="tx1"/>
                          </a:solidFill>
                          <a:effectLst/>
                          <a:latin typeface="+mn-lt"/>
                          <a:ea typeface="+mn-ea"/>
                          <a:cs typeface="+mn-cs"/>
                        </a:rPr>
                        <a:t>1</a:t>
                      </a:r>
                      <a:endParaRPr lang="en-US" sz="1000" b="1" dirty="0">
                        <a:solidFill>
                          <a:schemeClr val="tx1"/>
                        </a:solidFill>
                        <a:latin typeface="Arial Narrow" panose="020B0606020202030204" pitchFamily="34" charset="0"/>
                      </a:endParaRPr>
                    </a:p>
                  </a:txBody>
                  <a:tcPr marL="91428" marR="91428" anchor="ctr">
                    <a:solidFill>
                      <a:srgbClr val="EAD7CB"/>
                    </a:solidFill>
                  </a:tcPr>
                </a:tc>
                <a:tc>
                  <a:txBody>
                    <a:bodyPr/>
                    <a:lstStyle/>
                    <a:p>
                      <a:pPr algn="ctr"/>
                      <a:r>
                        <a:rPr lang="en-US" sz="1000" b="1" dirty="0">
                          <a:solidFill>
                            <a:schemeClr val="tx1"/>
                          </a:solidFill>
                          <a:latin typeface="Arial Narrow" panose="020B0606020202030204" pitchFamily="34" charset="0"/>
                        </a:rPr>
                        <a:t>Totals</a:t>
                      </a:r>
                    </a:p>
                  </a:txBody>
                  <a:tcPr marL="91428" marR="91428" anchor="ctr">
                    <a:solidFill>
                      <a:srgbClr val="EAD7CB"/>
                    </a:solidFill>
                  </a:tcPr>
                </a:tc>
                <a:extLst>
                  <a:ext uri="{0D108BD9-81ED-4DB2-BD59-A6C34878D82A}">
                    <a16:rowId xmlns:a16="http://schemas.microsoft.com/office/drawing/2014/main" val="10000"/>
                  </a:ext>
                </a:extLst>
              </a:tr>
              <a:tr h="612000">
                <a:tc>
                  <a:txBody>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b="1" kern="1200" dirty="0">
                          <a:solidFill>
                            <a:schemeClr val="bg1"/>
                          </a:solidFill>
                          <a:effectLst/>
                          <a:latin typeface="+mn-lt"/>
                          <a:ea typeface="+mn-ea"/>
                          <a:cs typeface="+mn-cs"/>
                        </a:rPr>
                        <a:t>I have a daily ‘workout’ commitment of mind, body, heart and consciousness development</a:t>
                      </a:r>
                    </a:p>
                  </a:txBody>
                  <a:tcPr marL="91428" marR="91428">
                    <a:solidFill>
                      <a:srgbClr val="9A4E1A"/>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extLst>
                  <a:ext uri="{0D108BD9-81ED-4DB2-BD59-A6C34878D82A}">
                    <a16:rowId xmlns:a16="http://schemas.microsoft.com/office/drawing/2014/main" val="10001"/>
                  </a:ext>
                </a:extLst>
              </a:tr>
              <a:tr h="612000">
                <a:tc>
                  <a:txBody>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b="1" kern="1200" dirty="0">
                          <a:solidFill>
                            <a:schemeClr val="bg1"/>
                          </a:solidFill>
                          <a:effectLst/>
                          <a:latin typeface="+mn-lt"/>
                          <a:ea typeface="+mn-ea"/>
                          <a:cs typeface="+mn-cs"/>
                        </a:rPr>
                        <a:t>I skillfully experience and process difficult feelings, e.g. anger, fear, sadness, etc. </a:t>
                      </a:r>
                    </a:p>
                  </a:txBody>
                  <a:tcPr marL="91428" marR="91428">
                    <a:solidFill>
                      <a:srgbClr val="9A4E1A"/>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extLst>
                  <a:ext uri="{0D108BD9-81ED-4DB2-BD59-A6C34878D82A}">
                    <a16:rowId xmlns:a16="http://schemas.microsoft.com/office/drawing/2014/main" val="10002"/>
                  </a:ext>
                </a:extLst>
              </a:tr>
              <a:tr h="612000">
                <a:tc>
                  <a:txBody>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b="1" kern="1200" dirty="0">
                          <a:solidFill>
                            <a:schemeClr val="bg1"/>
                          </a:solidFill>
                          <a:effectLst/>
                          <a:latin typeface="+mn-lt"/>
                          <a:ea typeface="+mn-ea"/>
                          <a:cs typeface="+mn-cs"/>
                        </a:rPr>
                        <a:t>I have a plan and people to help with my inevitable crash and burn</a:t>
                      </a:r>
                    </a:p>
                  </a:txBody>
                  <a:tcPr marL="91428" marR="91428" anchor="ctr">
                    <a:solidFill>
                      <a:srgbClr val="9A4E1A"/>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extLst>
                  <a:ext uri="{0D108BD9-81ED-4DB2-BD59-A6C34878D82A}">
                    <a16:rowId xmlns:a16="http://schemas.microsoft.com/office/drawing/2014/main" val="10003"/>
                  </a:ext>
                </a:extLst>
              </a:tr>
              <a:tr h="612000">
                <a:tc>
                  <a:txBody>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600" b="1" kern="1200" dirty="0">
                          <a:solidFill>
                            <a:schemeClr val="bg1"/>
                          </a:solidFill>
                          <a:effectLst/>
                          <a:latin typeface="+mn-lt"/>
                          <a:ea typeface="+mn-ea"/>
                          <a:cs typeface="+mn-cs"/>
                        </a:rPr>
                        <a:t>I experience ‘difficult’ people with kindness and skillful interpersonal relating</a:t>
                      </a:r>
                    </a:p>
                  </a:txBody>
                  <a:tcPr marL="91428" marR="91428">
                    <a:solidFill>
                      <a:srgbClr val="9A4E1A"/>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extLst>
                  <a:ext uri="{0D108BD9-81ED-4DB2-BD59-A6C34878D82A}">
                    <a16:rowId xmlns:a16="http://schemas.microsoft.com/office/drawing/2014/main" val="10004"/>
                  </a:ext>
                </a:extLst>
              </a:tr>
              <a:tr h="612000">
                <a:tc>
                  <a:txBody>
                    <a:bodyPr/>
                    <a:lstStyle/>
                    <a:p>
                      <a:pPr marL="177800" marR="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kern="1200" dirty="0">
                          <a:solidFill>
                            <a:schemeClr val="bg1"/>
                          </a:solidFill>
                          <a:effectLst/>
                          <a:latin typeface="+mn-lt"/>
                          <a:ea typeface="+mn-ea"/>
                          <a:cs typeface="+mn-cs"/>
                        </a:rPr>
                        <a:t>E</a:t>
                      </a:r>
                      <a:r>
                        <a:rPr lang="en-CA" sz="1600" b="1" kern="1200" dirty="0">
                          <a:solidFill>
                            <a:schemeClr val="bg1"/>
                          </a:solidFill>
                          <a:effectLst/>
                          <a:latin typeface="+mn-lt"/>
                          <a:ea typeface="+mn-ea"/>
                          <a:cs typeface="+mn-cs"/>
                        </a:rPr>
                        <a:t>very day I accentuate the positive</a:t>
                      </a:r>
                      <a:endParaRPr lang="en-US" sz="1600" b="1" dirty="0">
                        <a:solidFill>
                          <a:schemeClr val="bg1"/>
                        </a:solidFill>
                        <a:latin typeface="Arial Narrow" panose="020B0606020202030204" pitchFamily="34" charset="0"/>
                      </a:endParaRPr>
                    </a:p>
                  </a:txBody>
                  <a:tcPr marL="91428" marR="91428" anchor="ctr">
                    <a:solidFill>
                      <a:srgbClr val="9A4E1A"/>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tc>
                  <a:txBody>
                    <a:bodyPr/>
                    <a:lstStyle/>
                    <a:p>
                      <a:endParaRPr lang="en-US" sz="1400" b="1" dirty="0">
                        <a:latin typeface="Arial Narrow" panose="020B0606020202030204" pitchFamily="34" charset="0"/>
                      </a:endParaRPr>
                    </a:p>
                  </a:txBody>
                  <a:tcPr marL="91428" marR="91428">
                    <a:solidFill>
                      <a:srgbClr val="EAD7CB"/>
                    </a:solidFill>
                  </a:tcPr>
                </a:tc>
                <a:extLst>
                  <a:ext uri="{0D108BD9-81ED-4DB2-BD59-A6C34878D82A}">
                    <a16:rowId xmlns:a16="http://schemas.microsoft.com/office/drawing/2014/main" val="10005"/>
                  </a:ext>
                </a:extLst>
              </a:tr>
            </a:tbl>
          </a:graphicData>
        </a:graphic>
      </p:graphicFrame>
      <p:sp>
        <p:nvSpPr>
          <p:cNvPr id="8" name="TextBox 7"/>
          <p:cNvSpPr txBox="1"/>
          <p:nvPr/>
        </p:nvSpPr>
        <p:spPr>
          <a:xfrm>
            <a:off x="551384" y="6361584"/>
            <a:ext cx="9865096" cy="307777"/>
          </a:xfrm>
          <a:prstGeom prst="rect">
            <a:avLst/>
          </a:prstGeom>
          <a:noFill/>
        </p:spPr>
        <p:txBody>
          <a:bodyPr wrap="square" rtlCol="0">
            <a:spAutoFit/>
          </a:bodyPr>
          <a:lstStyle/>
          <a:p>
            <a:r>
              <a:rPr lang="en-US" sz="1400" b="1" dirty="0"/>
              <a:t>Plan for Action See Attachment</a:t>
            </a:r>
          </a:p>
        </p:txBody>
      </p:sp>
      <p:sp>
        <p:nvSpPr>
          <p:cNvPr id="11" name="TextBox 10"/>
          <p:cNvSpPr txBox="1"/>
          <p:nvPr/>
        </p:nvSpPr>
        <p:spPr>
          <a:xfrm>
            <a:off x="551384" y="332657"/>
            <a:ext cx="7488832" cy="954107"/>
          </a:xfrm>
          <a:prstGeom prst="rect">
            <a:avLst/>
          </a:prstGeom>
          <a:noFill/>
        </p:spPr>
        <p:txBody>
          <a:bodyPr wrap="square" rtlCol="0">
            <a:spAutoFit/>
          </a:bodyPr>
          <a:lstStyle/>
          <a:p>
            <a:r>
              <a:rPr lang="en-CA" sz="2800" b="1" dirty="0"/>
              <a:t>RRR Personal Development Progress Report –</a:t>
            </a:r>
          </a:p>
          <a:p>
            <a:r>
              <a:rPr lang="en-CA" sz="2800" b="1" dirty="0"/>
              <a:t>Self-Management Tool #2</a:t>
            </a:r>
            <a:endParaRPr lang="en-US" sz="2800" dirty="0"/>
          </a:p>
        </p:txBody>
      </p:sp>
      <p:graphicFrame>
        <p:nvGraphicFramePr>
          <p:cNvPr id="12" name="Table 11"/>
          <p:cNvGraphicFramePr>
            <a:graphicFrameLocks noGrp="1"/>
          </p:cNvGraphicFramePr>
          <p:nvPr/>
        </p:nvGraphicFramePr>
        <p:xfrm>
          <a:off x="5591945" y="5290408"/>
          <a:ext cx="5616625" cy="370840"/>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720081">
                  <a:extLst>
                    <a:ext uri="{9D8B030D-6E8A-4147-A177-3AD203B41FA5}">
                      <a16:colId xmlns:a16="http://schemas.microsoft.com/office/drawing/2014/main" val="20006"/>
                    </a:ext>
                  </a:extLst>
                </a:gridCol>
              </a:tblGrid>
              <a:tr h="370840">
                <a:tc>
                  <a:txBody>
                    <a:bodyPr/>
                    <a:lstStyle/>
                    <a:p>
                      <a:r>
                        <a:rPr lang="en-US" dirty="0">
                          <a:solidFill>
                            <a:schemeClr val="tx1"/>
                          </a:solidFill>
                        </a:rPr>
                        <a:t>Totals</a:t>
                      </a:r>
                    </a:p>
                  </a:txBody>
                  <a:tcPr>
                    <a:solidFill>
                      <a:srgbClr val="EAD7CB"/>
                    </a:solidFill>
                  </a:tcPr>
                </a:tc>
                <a:tc>
                  <a:txBody>
                    <a:bodyPr/>
                    <a:lstStyle/>
                    <a:p>
                      <a:endParaRPr lang="en-US" dirty="0"/>
                    </a:p>
                  </a:txBody>
                  <a:tcPr>
                    <a:solidFill>
                      <a:srgbClr val="EAD7CB"/>
                    </a:solidFill>
                  </a:tcPr>
                </a:tc>
                <a:tc>
                  <a:txBody>
                    <a:bodyPr/>
                    <a:lstStyle/>
                    <a:p>
                      <a:endParaRPr lang="en-US" dirty="0"/>
                    </a:p>
                  </a:txBody>
                  <a:tcPr>
                    <a:solidFill>
                      <a:srgbClr val="EAD7CB"/>
                    </a:solidFill>
                  </a:tcPr>
                </a:tc>
                <a:tc>
                  <a:txBody>
                    <a:bodyPr/>
                    <a:lstStyle/>
                    <a:p>
                      <a:endParaRPr lang="en-US" dirty="0"/>
                    </a:p>
                  </a:txBody>
                  <a:tcPr>
                    <a:solidFill>
                      <a:srgbClr val="EAD7CB"/>
                    </a:solidFill>
                  </a:tcPr>
                </a:tc>
                <a:tc>
                  <a:txBody>
                    <a:bodyPr/>
                    <a:lstStyle/>
                    <a:p>
                      <a:endParaRPr lang="en-US" dirty="0"/>
                    </a:p>
                  </a:txBody>
                  <a:tcPr>
                    <a:solidFill>
                      <a:srgbClr val="EAD7CB"/>
                    </a:solidFill>
                  </a:tcPr>
                </a:tc>
                <a:tc>
                  <a:txBody>
                    <a:bodyPr/>
                    <a:lstStyle/>
                    <a:p>
                      <a:endParaRPr lang="en-US" dirty="0"/>
                    </a:p>
                  </a:txBody>
                  <a:tcPr>
                    <a:solidFill>
                      <a:srgbClr val="EAD7CB"/>
                    </a:solidFill>
                  </a:tcPr>
                </a:tc>
                <a:tc>
                  <a:txBody>
                    <a:bodyPr/>
                    <a:lstStyle/>
                    <a:p>
                      <a:r>
                        <a:rPr lang="en-US" dirty="0">
                          <a:solidFill>
                            <a:schemeClr val="tx1"/>
                          </a:solidFill>
                        </a:rPr>
                        <a:t>=</a:t>
                      </a:r>
                    </a:p>
                  </a:txBody>
                  <a:tcPr>
                    <a:solidFill>
                      <a:srgbClr val="EAD7CB"/>
                    </a:solidFill>
                  </a:tcPr>
                </a:tc>
                <a:extLst>
                  <a:ext uri="{0D108BD9-81ED-4DB2-BD59-A6C34878D82A}">
                    <a16:rowId xmlns:a16="http://schemas.microsoft.com/office/drawing/2014/main" val="10000"/>
                  </a:ext>
                </a:extLst>
              </a:tr>
            </a:tbl>
          </a:graphicData>
        </a:graphic>
      </p:graphicFrame>
      <p:sp>
        <p:nvSpPr>
          <p:cNvPr id="10" name="TextBox 9"/>
          <p:cNvSpPr txBox="1"/>
          <p:nvPr/>
        </p:nvSpPr>
        <p:spPr>
          <a:xfrm>
            <a:off x="551384" y="5517232"/>
            <a:ext cx="10945216" cy="738664"/>
          </a:xfrm>
          <a:prstGeom prst="rect">
            <a:avLst/>
          </a:prstGeom>
          <a:noFill/>
        </p:spPr>
        <p:txBody>
          <a:bodyPr wrap="square" rtlCol="0">
            <a:spAutoFit/>
          </a:bodyPr>
          <a:lstStyle/>
          <a:p>
            <a:r>
              <a:rPr lang="en-CA" sz="1400" b="1" dirty="0"/>
              <a:t>Instruction</a:t>
            </a:r>
            <a:endParaRPr lang="en-US" sz="1400" dirty="0"/>
          </a:p>
          <a:p>
            <a:r>
              <a:rPr lang="en-CA" sz="1400" dirty="0"/>
              <a:t>Add up the values of all columns and then add the total of the columns. To get an approximate percentage indicator of your current 4 Tools’ Personal Development Level, add totals for all 4 Tools. Consider asking a friend/friends to give their ratings of your progress.</a:t>
            </a:r>
            <a:endParaRPr lang="en-US" sz="1400" dirty="0"/>
          </a:p>
        </p:txBody>
      </p:sp>
      <p:pic>
        <p:nvPicPr>
          <p:cNvPr id="3" name="Picture 2" descr="Diagram&#10;&#10;Description automatically generated">
            <a:extLst>
              <a:ext uri="{FF2B5EF4-FFF2-40B4-BE49-F238E27FC236}">
                <a16:creationId xmlns:a16="http://schemas.microsoft.com/office/drawing/2014/main" id="{27844DC7-7225-8598-B2DB-87C4034885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4162" y="251458"/>
            <a:ext cx="1764404" cy="1150554"/>
          </a:xfrm>
          <a:prstGeom prst="rect">
            <a:avLst/>
          </a:prstGeom>
        </p:spPr>
      </p:pic>
    </p:spTree>
    <p:extLst>
      <p:ext uri="{BB962C8B-B14F-4D97-AF65-F5344CB8AC3E}">
        <p14:creationId xmlns:p14="http://schemas.microsoft.com/office/powerpoint/2010/main" val="4097963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C0D180-F9EC-5AFF-0F3E-B74DEF287906}"/>
              </a:ext>
            </a:extLst>
          </p:cNvPr>
          <p:cNvSpPr/>
          <p:nvPr/>
        </p:nvSpPr>
        <p:spPr>
          <a:xfrm>
            <a:off x="795" y="0"/>
            <a:ext cx="12188826" cy="6858000"/>
          </a:xfrm>
          <a:prstGeom prst="rect">
            <a:avLst/>
          </a:prstGeom>
          <a:gradFill flip="none" rotWithShape="1">
            <a:gsLst>
              <a:gs pos="0">
                <a:schemeClr val="accent3">
                  <a:lumMod val="0"/>
                  <a:lumOff val="100000"/>
                </a:schemeClr>
              </a:gs>
              <a:gs pos="5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dirty="0">
              <a:solidFill>
                <a:srgbClr val="FFC000"/>
              </a:solidFill>
            </a:endParaRPr>
          </a:p>
        </p:txBody>
      </p:sp>
      <p:pic>
        <p:nvPicPr>
          <p:cNvPr id="6" name="Picture 5">
            <a:extLst>
              <a:ext uri="{FF2B5EF4-FFF2-40B4-BE49-F238E27FC236}">
                <a16:creationId xmlns:a16="http://schemas.microsoft.com/office/drawing/2014/main" id="{759212CB-7869-5C79-8438-A13906D6C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7" name="Slide Number Placeholder 1">
            <a:extLst>
              <a:ext uri="{FF2B5EF4-FFF2-40B4-BE49-F238E27FC236}">
                <a16:creationId xmlns:a16="http://schemas.microsoft.com/office/drawing/2014/main" id="{1309C566-7633-4C90-8CED-338F734D86BA}"/>
              </a:ext>
            </a:extLst>
          </p:cNvPr>
          <p:cNvSpPr>
            <a:spLocks noGrp="1"/>
          </p:cNvSpPr>
          <p:nvPr>
            <p:ph type="sldNum" sz="quarter" idx="12"/>
          </p:nvPr>
        </p:nvSpPr>
        <p:spPr>
          <a:xfrm>
            <a:off x="8609480" y="6356353"/>
            <a:ext cx="2742843" cy="365125"/>
          </a:xfrm>
        </p:spPr>
        <p:txBody>
          <a:bodyPr/>
          <a:lstStyle/>
          <a:p>
            <a:fld id="{3C14BECE-2B89-4E4F-AD8F-D42A66FD9830}" type="slidenum">
              <a:rPr lang="en-CA" sz="1400" smtClean="0"/>
              <a:pPr/>
              <a:t>56</a:t>
            </a:fld>
            <a:endParaRPr lang="en-CA" sz="1400" dirty="0"/>
          </a:p>
        </p:txBody>
      </p:sp>
      <p:sp>
        <p:nvSpPr>
          <p:cNvPr id="2" name="TextBox 1">
            <a:extLst>
              <a:ext uri="{FF2B5EF4-FFF2-40B4-BE49-F238E27FC236}">
                <a16:creationId xmlns:a16="http://schemas.microsoft.com/office/drawing/2014/main" id="{02607A5F-B4A8-9FA6-D0B4-81B06543CAAE}"/>
              </a:ext>
            </a:extLst>
          </p:cNvPr>
          <p:cNvSpPr txBox="1"/>
          <p:nvPr/>
        </p:nvSpPr>
        <p:spPr>
          <a:xfrm>
            <a:off x="570210" y="386467"/>
            <a:ext cx="8157883" cy="646331"/>
          </a:xfrm>
          <a:prstGeom prst="rect">
            <a:avLst/>
          </a:prstGeom>
          <a:noFill/>
        </p:spPr>
        <p:txBody>
          <a:bodyPr wrap="square" rtlCol="0">
            <a:spAutoFit/>
          </a:bodyPr>
          <a:lstStyle/>
          <a:p>
            <a:r>
              <a:rPr lang="en-US" sz="3600" b="1" dirty="0">
                <a:solidFill>
                  <a:srgbClr val="9A4E15"/>
                </a:solidFill>
              </a:rPr>
              <a:t>Self-Management Essentials</a:t>
            </a:r>
            <a:endParaRPr lang="en-CA" sz="3600" b="1" dirty="0">
              <a:solidFill>
                <a:srgbClr val="9A4E15"/>
              </a:solidFill>
            </a:endParaRPr>
          </a:p>
        </p:txBody>
      </p:sp>
      <p:sp>
        <p:nvSpPr>
          <p:cNvPr id="3" name="Text Box 299">
            <a:extLst>
              <a:ext uri="{FF2B5EF4-FFF2-40B4-BE49-F238E27FC236}">
                <a16:creationId xmlns:a16="http://schemas.microsoft.com/office/drawing/2014/main" id="{90FC86DE-A93C-9CC9-79F8-7CF9EACDB4C6}"/>
              </a:ext>
            </a:extLst>
          </p:cNvPr>
          <p:cNvSpPr txBox="1"/>
          <p:nvPr/>
        </p:nvSpPr>
        <p:spPr>
          <a:xfrm>
            <a:off x="1418766" y="1419265"/>
            <a:ext cx="8272328" cy="650982"/>
          </a:xfrm>
          <a:prstGeom prst="rect">
            <a:avLst/>
          </a:prstGeom>
          <a:solidFill>
            <a:srgbClr val="9A4E15"/>
          </a:solidFill>
          <a:ln w="6350">
            <a:noFill/>
          </a:ln>
          <a:effectLst>
            <a:outerShdw blurRad="50800" dist="635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CA" sz="2400" b="1" i="1" dirty="0">
                <a:solidFill>
                  <a:srgbClr val="FFFFFF"/>
                </a:solidFill>
                <a:effectLst/>
                <a:ea typeface="Calibri" panose="020F0502020204030204" pitchFamily="34" charset="0"/>
                <a:cs typeface="Times New Roman" panose="02020603050405020304" pitchFamily="18" charset="0"/>
              </a:rPr>
              <a:t>I’m not a great shot, but…I shoot often.   </a:t>
            </a:r>
            <a:r>
              <a:rPr lang="en-CA" sz="1400" b="1" dirty="0">
                <a:solidFill>
                  <a:srgbClr val="FFFFFF"/>
                </a:solidFill>
                <a:effectLst/>
                <a:ea typeface="Calibri" panose="020F0502020204030204" pitchFamily="34" charset="0"/>
                <a:cs typeface="Times New Roman" panose="02020603050405020304" pitchFamily="18" charset="0"/>
              </a:rPr>
              <a:t>President Theodore Roosevelt</a:t>
            </a:r>
            <a:endParaRPr lang="en-CA" sz="1400"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dirty="0">
                <a:effectLst/>
                <a:ea typeface="Calibri" panose="020F0502020204030204" pitchFamily="34" charset="0"/>
                <a:cs typeface="Times New Roman" panose="02020603050405020304" pitchFamily="18" charset="0"/>
              </a:rPr>
              <a:t> </a:t>
            </a:r>
          </a:p>
        </p:txBody>
      </p:sp>
      <p:sp>
        <p:nvSpPr>
          <p:cNvPr id="4" name="Text Box 311">
            <a:extLst>
              <a:ext uri="{FF2B5EF4-FFF2-40B4-BE49-F238E27FC236}">
                <a16:creationId xmlns:a16="http://schemas.microsoft.com/office/drawing/2014/main" id="{A0B8EFFD-CDC2-C08C-06B2-48D84122A9BE}"/>
              </a:ext>
            </a:extLst>
          </p:cNvPr>
          <p:cNvSpPr txBox="1">
            <a:spLocks noChangeArrowheads="1"/>
          </p:cNvSpPr>
          <p:nvPr/>
        </p:nvSpPr>
        <p:spPr bwMode="auto">
          <a:xfrm>
            <a:off x="860027" y="2272032"/>
            <a:ext cx="9389807" cy="4084321"/>
          </a:xfrm>
          <a:prstGeom prst="rect">
            <a:avLst/>
          </a:prstGeom>
          <a:solidFill>
            <a:srgbClr val="9A4E15"/>
          </a:solidFill>
          <a:ln w="28575">
            <a:noFill/>
            <a:miter lim="800000"/>
            <a:headEnd/>
            <a:tailEnd/>
          </a:ln>
          <a:effectLst>
            <a:outerShdw blurRad="50800" dist="63500" dir="2700000" algn="tl" rotWithShape="0">
              <a:prstClr val="black">
                <a:alpha val="40000"/>
              </a:prstClr>
            </a:outerShdw>
          </a:effectLst>
        </p:spPr>
        <p:txBody>
          <a:bodyPr rot="0" vert="horz" wrap="square" lIns="91440" tIns="45720" rIns="91440" bIns="45720" anchor="t" anchorCtr="0" upright="1">
            <a:noAutofit/>
          </a:bodyPr>
          <a:lstStyle/>
          <a:p>
            <a:pPr algn="ctr">
              <a:lnSpc>
                <a:spcPct val="115000"/>
              </a:lnSpc>
              <a:spcAft>
                <a:spcPts val="1000"/>
              </a:spcAft>
            </a:pPr>
            <a:r>
              <a:rPr lang="en-CA"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COMMITMENT</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CA" b="1" i="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Until one is committed, there is hesitancy, the chance to draw back, always ineffective.  Concerning all acts of initiative, there is one elementary truth, the ignorance of which kills countless ideas and splendid plans: that the moment one definitely commits oneself, then “hidden hands” help with the “heavy lifting”, all sorts of things occur to help one that would never otherwise occur.  A whole stream of events comes from the decision, raising in one’s favour all manner of unforeseen incidents and meetings and material assistance which no one could have dreamt would have come this way.</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CA" b="1" i="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Whatever you can do, or dream you can, begin it.</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CA" b="1" i="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Getting started has genius, power and magic in it.</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4114800" algn="r">
              <a:lnSpc>
                <a:spcPct val="115000"/>
              </a:lnSpc>
              <a:spcAft>
                <a:spcPts val="1000"/>
              </a:spcAft>
            </a:pPr>
            <a:r>
              <a:rPr lang="en-CA" sz="14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W.H. Murray</a:t>
            </a:r>
            <a:endParaRPr lang="en-C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344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4"/>
          <p:cNvPicPr>
            <a:picLocks noChangeAspect="1"/>
          </p:cNvPicPr>
          <p:nvPr/>
        </p:nvPicPr>
        <p:blipFill rotWithShape="1">
          <a:blip r:embed="rId2" cstate="print">
            <a:extLst>
              <a:ext uri="{28A0092B-C50C-407E-A947-70E740481C1C}">
                <a14:useLocalDpi xmlns:a14="http://schemas.microsoft.com/office/drawing/2010/main" val="0"/>
              </a:ext>
            </a:extLst>
          </a:blip>
          <a:srcRect t="16433" r="5598"/>
          <a:stretch/>
        </p:blipFill>
        <p:spPr>
          <a:xfrm>
            <a:off x="114492" y="2184414"/>
            <a:ext cx="7803747" cy="3234267"/>
          </a:xfrm>
          <a:prstGeom prst="rect">
            <a:avLst/>
          </a:prstGeom>
        </p:spPr>
      </p:pic>
      <p:sp>
        <p:nvSpPr>
          <p:cNvPr id="6" name="TextBox 5"/>
          <p:cNvSpPr txBox="1"/>
          <p:nvPr/>
        </p:nvSpPr>
        <p:spPr>
          <a:xfrm>
            <a:off x="2488575" y="4891075"/>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endParaRPr lang="en-CA" sz="2400" dirty="0"/>
          </a:p>
        </p:txBody>
      </p:sp>
      <p:sp>
        <p:nvSpPr>
          <p:cNvPr id="7" name="TextBox 6"/>
          <p:cNvSpPr txBox="1"/>
          <p:nvPr/>
        </p:nvSpPr>
        <p:spPr>
          <a:xfrm>
            <a:off x="-629268" y="1732752"/>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One: CATCH</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52500" y="5615582"/>
            <a:ext cx="9070029" cy="923330"/>
          </a:xfrm>
          <a:prstGeom prst="rect">
            <a:avLst/>
          </a:prstGeom>
          <a:noFill/>
        </p:spPr>
        <p:txBody>
          <a:bodyPr wrap="square" rtlCol="0">
            <a:spAutoFit/>
          </a:bodyPr>
          <a:lstStyle/>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 Catch Myself Being ‘Here Now’</a:t>
            </a:r>
          </a:p>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 Become Aware That – ‘There Is Anger/Impatience’ vs. Lost In The Anger Movie</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2502392" y="4783353"/>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0" y="586777"/>
            <a:ext cx="12192000" cy="1015663"/>
          </a:xfrm>
          <a:prstGeom prst="rect">
            <a:avLst/>
          </a:prstGeom>
          <a:noFill/>
        </p:spPr>
        <p:txBody>
          <a:bodyPr wrap="square" rtlCol="0">
            <a:spAutoFit/>
          </a:bodyPr>
          <a:lstStyle/>
          <a:p>
            <a:pPr algn="ctr"/>
            <a:r>
              <a:rPr lang="en-CA" sz="3600" b="1" dirty="0">
                <a:latin typeface="AR JULIAN" panose="02000000000000000000" pitchFamily="2" charset="0"/>
              </a:rPr>
              <a:t>The 4 Step Conscious Connecting Process</a:t>
            </a:r>
          </a:p>
          <a:p>
            <a:pPr algn="ctr"/>
            <a:r>
              <a:rPr lang="en-CA" sz="2400" b="1" dirty="0">
                <a:latin typeface="Times New Roman" panose="02020603050405020304" pitchFamily="18" charset="0"/>
                <a:cs typeface="Times New Roman" panose="02020603050405020304" pitchFamily="18" charset="0"/>
              </a:rPr>
              <a:t>The Anger App. – Stress Rehearsal and Compassion Practice</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12" name="Slide Number Placeholder 7"/>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57</a:t>
            </a:fld>
            <a:endParaRPr lang="en-CA" sz="1400" dirty="0"/>
          </a:p>
        </p:txBody>
      </p:sp>
      <p:sp>
        <p:nvSpPr>
          <p:cNvPr id="2" name="TextBox 1">
            <a:extLst>
              <a:ext uri="{FF2B5EF4-FFF2-40B4-BE49-F238E27FC236}">
                <a16:creationId xmlns:a16="http://schemas.microsoft.com/office/drawing/2014/main" id="{514F92A9-D3B8-2302-FFB8-F4A353B80D60}"/>
              </a:ext>
            </a:extLst>
          </p:cNvPr>
          <p:cNvSpPr txBox="1"/>
          <p:nvPr/>
        </p:nvSpPr>
        <p:spPr>
          <a:xfrm>
            <a:off x="355781" y="272314"/>
            <a:ext cx="3671690" cy="523220"/>
          </a:xfrm>
          <a:prstGeom prst="rect">
            <a:avLst/>
          </a:prstGeom>
          <a:noFill/>
        </p:spPr>
        <p:txBody>
          <a:bodyPr wrap="square" rtlCol="0">
            <a:spAutoFit/>
          </a:bodyPr>
          <a:lstStyle/>
          <a:p>
            <a:r>
              <a:rPr lang="en-US" sz="2800" b="1" dirty="0">
                <a:solidFill>
                  <a:schemeClr val="accent6">
                    <a:lumMod val="75000"/>
                  </a:schemeClr>
                </a:solidFill>
              </a:rPr>
              <a:t>Better Way #9</a:t>
            </a:r>
            <a:endParaRPr lang="en-CA" sz="2800" b="1" dirty="0">
              <a:solidFill>
                <a:schemeClr val="accent6">
                  <a:lumMod val="75000"/>
                </a:schemeClr>
              </a:solidFill>
            </a:endParaRPr>
          </a:p>
        </p:txBody>
      </p:sp>
      <p:sp>
        <p:nvSpPr>
          <p:cNvPr id="4" name="Text Box 288">
            <a:extLst>
              <a:ext uri="{FF2B5EF4-FFF2-40B4-BE49-F238E27FC236}">
                <a16:creationId xmlns:a16="http://schemas.microsoft.com/office/drawing/2014/main" id="{5516A84C-59FF-08B3-7A94-0B01CDA678F5}"/>
              </a:ext>
            </a:extLst>
          </p:cNvPr>
          <p:cNvSpPr txBox="1">
            <a:spLocks/>
          </p:cNvSpPr>
          <p:nvPr/>
        </p:nvSpPr>
        <p:spPr bwMode="auto">
          <a:xfrm>
            <a:off x="8239432" y="2408178"/>
            <a:ext cx="3342968" cy="2144157"/>
          </a:xfrm>
          <a:prstGeom prst="rect">
            <a:avLst/>
          </a:prstGeom>
          <a:solidFill>
            <a:srgbClr val="984807"/>
          </a:solidFill>
          <a:ln>
            <a:noFill/>
          </a:ln>
          <a:effectLst>
            <a:outerShdw blurRad="50800" dist="63500" dir="2700000" algn="tl" rotWithShape="0">
              <a:prstClr val="black">
                <a:alpha val="40000"/>
              </a:prstClr>
            </a:outerShdw>
          </a:effectLst>
        </p:spPr>
        <p:txBody>
          <a:bodyPr rot="0" vert="horz" wrap="square" lIns="91440" tIns="45720" rIns="91440" bIns="45720" anchor="t" anchorCtr="0" upright="1">
            <a:noAutofit/>
          </a:bodyPr>
          <a:lstStyle/>
          <a:p>
            <a:pPr algn="ctr">
              <a:lnSpc>
                <a:spcPct val="115000"/>
              </a:lnSpc>
              <a:spcBef>
                <a:spcPts val="1200"/>
              </a:spcBef>
              <a:spcAft>
                <a:spcPts val="1000"/>
              </a:spcAft>
            </a:pPr>
            <a:r>
              <a:rPr lang="en-CA"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 know of no more encouraging fact than the unquestionable ability of men and women to elevate their life (and the lives of others) by conscious endeavours.</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Henry David Thoreau</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768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42"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14"/>
          <p:cNvPicPr>
            <a:picLocks noChangeAspect="1"/>
          </p:cNvPicPr>
          <p:nvPr/>
        </p:nvPicPr>
        <p:blipFill rotWithShape="1">
          <a:blip r:embed="rId2" cstate="print">
            <a:extLst>
              <a:ext uri="{28A0092B-C50C-407E-A947-70E740481C1C}">
                <a14:useLocalDpi xmlns:a14="http://schemas.microsoft.com/office/drawing/2010/main" val="0"/>
              </a:ext>
            </a:extLst>
          </a:blip>
          <a:srcRect t="16433" r="5598"/>
          <a:stretch/>
        </p:blipFill>
        <p:spPr>
          <a:xfrm>
            <a:off x="832252" y="1811866"/>
            <a:ext cx="7803747" cy="3234267"/>
          </a:xfrm>
          <a:prstGeom prst="rect">
            <a:avLst/>
          </a:prstGeom>
        </p:spPr>
      </p:pic>
      <p:sp>
        <p:nvSpPr>
          <p:cNvPr id="6" name="TextBox 5"/>
          <p:cNvSpPr txBox="1"/>
          <p:nvPr/>
        </p:nvSpPr>
        <p:spPr>
          <a:xfrm>
            <a:off x="3202509" y="4445977"/>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endParaRPr lang="en-CA" sz="24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Two: CALM (redeploying 60 bits of date processing capacity)</a:t>
            </a: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433825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3579704"/>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endParaRPr lang="en-CA" sz="2400" dirty="0"/>
          </a:p>
        </p:txBody>
      </p:sp>
      <p:sp>
        <p:nvSpPr>
          <p:cNvPr id="11" name="Rectangle 10"/>
          <p:cNvSpPr/>
          <p:nvPr/>
        </p:nvSpPr>
        <p:spPr>
          <a:xfrm>
            <a:off x="3625068" y="3471982"/>
            <a:ext cx="854019" cy="338554"/>
          </a:xfrm>
          <a:prstGeom prst="rect">
            <a:avLst/>
          </a:prstGeom>
        </p:spPr>
        <p:txBody>
          <a:bodyPr wrap="square">
            <a:spAutoFit/>
          </a:bodyPr>
          <a:lstStyle/>
          <a:p>
            <a:r>
              <a:rPr lang="en-CA" sz="1600" b="1" dirty="0"/>
              <a:t>Step 2</a:t>
            </a:r>
          </a:p>
        </p:txBody>
      </p:sp>
      <p:sp>
        <p:nvSpPr>
          <p:cNvPr id="15" name="TextBox 14"/>
          <p:cNvSpPr txBox="1"/>
          <p:nvPr/>
        </p:nvSpPr>
        <p:spPr>
          <a:xfrm>
            <a:off x="0" y="473243"/>
            <a:ext cx="12192000" cy="646331"/>
          </a:xfrm>
          <a:prstGeom prst="rect">
            <a:avLst/>
          </a:prstGeom>
          <a:noFill/>
        </p:spPr>
        <p:txBody>
          <a:bodyPr wrap="square" rtlCol="0">
            <a:spAutoFit/>
          </a:bodyPr>
          <a:lstStyle/>
          <a:p>
            <a:pPr algn="ctr"/>
            <a:r>
              <a:rPr lang="en-CA" sz="3600" b="1" dirty="0">
                <a:latin typeface="AR JULIAN" panose="02000000000000000000" pitchFamily="2" charset="0"/>
              </a:rPr>
              <a:t>The 4 Step Conscious Connecting Process</a:t>
            </a:r>
          </a:p>
        </p:txBody>
      </p:sp>
      <p:sp>
        <p:nvSpPr>
          <p:cNvPr id="17" name="TextBox 16"/>
          <p:cNvSpPr txBox="1"/>
          <p:nvPr/>
        </p:nvSpPr>
        <p:spPr>
          <a:xfrm>
            <a:off x="-184485" y="5224773"/>
            <a:ext cx="12192000" cy="1477328"/>
          </a:xfrm>
          <a:prstGeom prst="rect">
            <a:avLst/>
          </a:prstGeom>
          <a:noFill/>
        </p:spPr>
        <p:txBody>
          <a:bodyPr wrap="square" rtlCol="0">
            <a:spAutoFit/>
          </a:bodyPr>
          <a:lstStyle/>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Being Aware and </a:t>
            </a:r>
            <a:r>
              <a:rPr lang="en-US" b="1" u="sng" dirty="0">
                <a:latin typeface="Times New Roman" panose="02020603050405020304" pitchFamily="18" charset="0"/>
                <a:cs typeface="Times New Roman" panose="02020603050405020304" pitchFamily="18" charset="0"/>
              </a:rPr>
              <a:t>Ahh-llowing</a:t>
            </a:r>
            <a:r>
              <a:rPr lang="en-US" b="1" dirty="0">
                <a:latin typeface="Times New Roman" panose="02020603050405020304" pitchFamily="18" charset="0"/>
                <a:cs typeface="Times New Roman" panose="02020603050405020304" pitchFamily="18" charset="0"/>
              </a:rPr>
              <a:t> of ‘</a:t>
            </a:r>
            <a:r>
              <a:rPr lang="en-US" b="1" dirty="0">
                <a:solidFill>
                  <a:srgbClr val="C00000"/>
                </a:solidFill>
                <a:latin typeface="Times New Roman" panose="02020603050405020304" pitchFamily="18" charset="0"/>
                <a:cs typeface="Times New Roman" panose="02020603050405020304" pitchFamily="18" charset="0"/>
              </a:rPr>
              <a:t>Resistant</a:t>
            </a:r>
            <a:r>
              <a:rPr lang="en-US" b="1" dirty="0">
                <a:latin typeface="Times New Roman" panose="02020603050405020304" pitchFamily="18" charset="0"/>
                <a:cs typeface="Times New Roman" panose="02020603050405020304" pitchFamily="18" charset="0"/>
              </a:rPr>
              <a:t>’ B-FIT,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e.g. Body Sensations – Location, Shape, Intensity</a:t>
            </a:r>
          </a:p>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Start Mindful Calming Collarbone/Hand Activation</a:t>
            </a:r>
          </a:p>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B-FIT Choiceless Awareness and Ahh-llowing   </a:t>
            </a:r>
          </a:p>
          <a:p>
            <a:pPr marL="2151063"/>
            <a:endParaRPr lang="en-US" b="1" dirty="0">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12" name="Slide Number Placeholder 7"/>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58</a:t>
            </a:fld>
            <a:endParaRPr lang="en-CA" sz="1400" dirty="0"/>
          </a:p>
        </p:txBody>
      </p:sp>
    </p:spTree>
    <p:extLst>
      <p:ext uri="{BB962C8B-B14F-4D97-AF65-F5344CB8AC3E}">
        <p14:creationId xmlns:p14="http://schemas.microsoft.com/office/powerpoint/2010/main" val="242513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89" y="0"/>
            <a:ext cx="12188826" cy="6858000"/>
          </a:xfrm>
          <a:prstGeom prst="rect">
            <a:avLst/>
          </a:prstGeom>
          <a:gradFill flip="none" rotWithShape="1">
            <a:gsLst>
              <a:gs pos="0">
                <a:schemeClr val="accent3">
                  <a:lumMod val="0"/>
                  <a:lumOff val="100000"/>
                </a:schemeClr>
              </a:gs>
              <a:gs pos="5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952" y="5241848"/>
            <a:ext cx="1501068" cy="1116155"/>
          </a:xfrm>
          <a:prstGeom prst="rect">
            <a:avLst/>
          </a:prstGeom>
        </p:spPr>
      </p:pic>
      <p:pic>
        <p:nvPicPr>
          <p:cNvPr id="2" name="Picture 1"/>
          <p:cNvPicPr/>
          <p:nvPr/>
        </p:nvPicPr>
        <p:blipFill>
          <a:blip r:embed="rId3" cstate="print">
            <a:extLst>
              <a:ext uri="{28A0092B-C50C-407E-A947-70E740481C1C}">
                <a14:useLocalDpi xmlns:a14="http://schemas.microsoft.com/office/drawing/2010/main" val="0"/>
              </a:ext>
            </a:extLst>
          </a:blip>
          <a:stretch>
            <a:fillRect/>
          </a:stretch>
        </p:blipFill>
        <p:spPr>
          <a:xfrm>
            <a:off x="2732738" y="1108075"/>
            <a:ext cx="6726529" cy="4641850"/>
          </a:xfrm>
          <a:prstGeom prst="rect">
            <a:avLst/>
          </a:prstGeom>
        </p:spPr>
      </p:pic>
      <p:sp>
        <p:nvSpPr>
          <p:cNvPr id="7" name="Slide Number Placeholder 1"/>
          <p:cNvSpPr txBox="1">
            <a:spLocks/>
          </p:cNvSpPr>
          <p:nvPr/>
        </p:nvSpPr>
        <p:spPr>
          <a:xfrm>
            <a:off x="10516854" y="6356354"/>
            <a:ext cx="83626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a:pPr/>
              <a:t>59</a:t>
            </a:fld>
            <a:endParaRPr lang="en-CA" sz="1400" dirty="0"/>
          </a:p>
        </p:txBody>
      </p:sp>
    </p:spTree>
    <p:extLst>
      <p:ext uri="{BB962C8B-B14F-4D97-AF65-F5344CB8AC3E}">
        <p14:creationId xmlns:p14="http://schemas.microsoft.com/office/powerpoint/2010/main" val="1604357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5A9CF66-9017-033A-4256-1A26A72B093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133509A1-4379-9B84-96B5-AA7C68525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F03DB29F-B02C-1521-E256-ED8793EE3500}"/>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a:t>
            </a:fld>
            <a:endParaRPr lang="en-CA" sz="1400" dirty="0"/>
          </a:p>
        </p:txBody>
      </p:sp>
      <p:sp>
        <p:nvSpPr>
          <p:cNvPr id="3" name="TextBox 2">
            <a:extLst>
              <a:ext uri="{FF2B5EF4-FFF2-40B4-BE49-F238E27FC236}">
                <a16:creationId xmlns:a16="http://schemas.microsoft.com/office/drawing/2014/main" id="{E63A288C-AB01-5609-495E-8B93B2920B2C}"/>
              </a:ext>
            </a:extLst>
          </p:cNvPr>
          <p:cNvSpPr txBox="1"/>
          <p:nvPr/>
        </p:nvSpPr>
        <p:spPr>
          <a:xfrm>
            <a:off x="1021977" y="726141"/>
            <a:ext cx="9520518" cy="6093976"/>
          </a:xfrm>
          <a:prstGeom prst="rect">
            <a:avLst/>
          </a:prstGeom>
          <a:noFill/>
        </p:spPr>
        <p:txBody>
          <a:bodyPr wrap="square" rtlCol="0">
            <a:spAutoFit/>
          </a:bodyPr>
          <a:lstStyle/>
          <a:p>
            <a:r>
              <a:rPr lang="en-US" sz="3600" b="1" dirty="0">
                <a:solidFill>
                  <a:srgbClr val="9A4E15"/>
                </a:solidFill>
              </a:rPr>
              <a:t>Vital Life Questions</a:t>
            </a:r>
          </a:p>
          <a:p>
            <a:endParaRPr lang="en-US" dirty="0"/>
          </a:p>
          <a:p>
            <a:pPr marL="342900" indent="-342900">
              <a:buFont typeface="+mj-lt"/>
              <a:buAutoNum type="arabicPeriod"/>
            </a:pPr>
            <a:r>
              <a:rPr lang="en-US" sz="2400" dirty="0"/>
              <a:t>Why are some people difficult to be with?</a:t>
            </a:r>
          </a:p>
          <a:p>
            <a:pPr marL="342900" indent="-342900">
              <a:buFont typeface="+mj-lt"/>
              <a:buAutoNum type="arabicPeriod"/>
            </a:pPr>
            <a:endParaRPr lang="en-US" sz="2400" dirty="0"/>
          </a:p>
          <a:p>
            <a:pPr marL="342900" indent="-342900">
              <a:buFont typeface="+mj-lt"/>
              <a:buAutoNum type="arabicPeriod"/>
            </a:pPr>
            <a:r>
              <a:rPr lang="en-US" sz="2400" dirty="0"/>
              <a:t>Why are some people difficult for me to be with – but these same people are not difficult for other people whom I respect?</a:t>
            </a:r>
          </a:p>
          <a:p>
            <a:pPr marL="342900" indent="-342900">
              <a:buFont typeface="+mj-lt"/>
              <a:buAutoNum type="arabicPeriod"/>
            </a:pPr>
            <a:endParaRPr lang="en-US" sz="2400" dirty="0"/>
          </a:p>
          <a:p>
            <a:pPr marL="342900" indent="-342900">
              <a:buFont typeface="+mj-lt"/>
              <a:buAutoNum type="arabicPeriod"/>
            </a:pPr>
            <a:r>
              <a:rPr lang="en-US" sz="2400" dirty="0"/>
              <a:t>What causes them to be this way?</a:t>
            </a:r>
          </a:p>
          <a:p>
            <a:pPr marL="342900" indent="-342900">
              <a:buFont typeface="+mj-lt"/>
              <a:buAutoNum type="arabicPeriod"/>
            </a:pPr>
            <a:endParaRPr lang="en-US" sz="2400" dirty="0"/>
          </a:p>
          <a:p>
            <a:pPr marL="342900" indent="-342900">
              <a:buFont typeface="+mj-lt"/>
              <a:buAutoNum type="arabicPeriod"/>
            </a:pPr>
            <a:r>
              <a:rPr lang="en-US" sz="2400" dirty="0"/>
              <a:t>How best to manage our interactions with them?</a:t>
            </a:r>
          </a:p>
          <a:p>
            <a:pPr marL="342900" indent="-342900">
              <a:buFont typeface="+mj-lt"/>
              <a:buAutoNum type="arabicPeriod"/>
            </a:pPr>
            <a:endParaRPr lang="en-US" sz="2400" dirty="0"/>
          </a:p>
          <a:p>
            <a:pPr marL="342900" indent="-342900">
              <a:buFont typeface="+mj-lt"/>
              <a:buAutoNum type="arabicPeriod"/>
            </a:pPr>
            <a:r>
              <a:rPr lang="en-US" sz="2400" dirty="0"/>
              <a:t>How to stop the emotional and social damages that their difficultness brings to our relationship?</a:t>
            </a:r>
          </a:p>
          <a:p>
            <a:pPr marL="342900" indent="-342900">
              <a:buFont typeface="+mj-lt"/>
              <a:buAutoNum type="arabicPeriod"/>
            </a:pPr>
            <a:endParaRPr lang="en-US" sz="2400" dirty="0"/>
          </a:p>
          <a:p>
            <a:pPr marL="342900" indent="-342900">
              <a:buFont typeface="+mj-lt"/>
              <a:buAutoNum type="arabicPeriod"/>
            </a:pPr>
            <a:r>
              <a:rPr lang="en-US" sz="2400" dirty="0"/>
              <a:t>How to, if necessary and possible, depart and feel okay with it?</a:t>
            </a:r>
          </a:p>
          <a:p>
            <a:pPr marL="342900" indent="-342900">
              <a:buFont typeface="+mj-lt"/>
              <a:buAutoNum type="arabicPeriod"/>
            </a:pPr>
            <a:endParaRPr lang="en-US" sz="2400" dirty="0"/>
          </a:p>
        </p:txBody>
      </p:sp>
    </p:spTree>
    <p:extLst>
      <p:ext uri="{BB962C8B-B14F-4D97-AF65-F5344CB8AC3E}">
        <p14:creationId xmlns:p14="http://schemas.microsoft.com/office/powerpoint/2010/main" val="37132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4"/>
          <p:cNvPicPr>
            <a:picLocks noChangeAspect="1"/>
          </p:cNvPicPr>
          <p:nvPr/>
        </p:nvPicPr>
        <p:blipFill rotWithShape="1">
          <a:blip r:embed="rId2" cstate="print">
            <a:extLst>
              <a:ext uri="{28A0092B-C50C-407E-A947-70E740481C1C}">
                <a14:useLocalDpi xmlns:a14="http://schemas.microsoft.com/office/drawing/2010/main" val="0"/>
              </a:ext>
            </a:extLst>
          </a:blip>
          <a:srcRect t="16433" r="5598"/>
          <a:stretch/>
        </p:blipFill>
        <p:spPr>
          <a:xfrm>
            <a:off x="832252" y="1811866"/>
            <a:ext cx="7803747" cy="3234267"/>
          </a:xfrm>
          <a:prstGeom prst="rect">
            <a:avLst/>
          </a:prstGeom>
        </p:spPr>
      </p:pic>
      <p:sp>
        <p:nvSpPr>
          <p:cNvPr id="6" name="TextBox 5"/>
          <p:cNvSpPr txBox="1"/>
          <p:nvPr/>
        </p:nvSpPr>
        <p:spPr>
          <a:xfrm>
            <a:off x="3109376" y="4575120"/>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Three: CLARIFY AND CHOOSE</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490133" y="5443755"/>
            <a:ext cx="8034867" cy="923330"/>
          </a:xfrm>
          <a:prstGeom prst="rect">
            <a:avLst/>
          </a:prstGeom>
          <a:noFill/>
        </p:spPr>
        <p:txBody>
          <a:bodyPr wrap="square" rtlCol="0">
            <a:spAutoFit/>
          </a:bodyPr>
          <a:lstStyle/>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 Now Can Consciously Objectively Clarify The Emotional State of Myself and The Other Person and The Needs of The Situation </a:t>
            </a:r>
          </a:p>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 Then Choose What Actions to Take </a:t>
            </a: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123193" y="4419272"/>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535051" y="37672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548868" y="35953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3926467" y="3028889"/>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3940284" y="2784810"/>
            <a:ext cx="854019" cy="338554"/>
          </a:xfrm>
          <a:prstGeom prst="rect">
            <a:avLst/>
          </a:prstGeom>
        </p:spPr>
        <p:txBody>
          <a:bodyPr wrap="square">
            <a:spAutoFit/>
          </a:bodyPr>
          <a:lstStyle/>
          <a:p>
            <a:r>
              <a:rPr lang="en-CA" sz="1600" b="1" dirty="0"/>
              <a:t>Step 3</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18" name="TextBox 17"/>
          <p:cNvSpPr txBox="1"/>
          <p:nvPr/>
        </p:nvSpPr>
        <p:spPr>
          <a:xfrm>
            <a:off x="0" y="473243"/>
            <a:ext cx="12192000" cy="646331"/>
          </a:xfrm>
          <a:prstGeom prst="rect">
            <a:avLst/>
          </a:prstGeom>
          <a:noFill/>
        </p:spPr>
        <p:txBody>
          <a:bodyPr wrap="square" rtlCol="0">
            <a:spAutoFit/>
          </a:bodyPr>
          <a:lstStyle/>
          <a:p>
            <a:pPr algn="ctr"/>
            <a:r>
              <a:rPr lang="en-CA" sz="3600" b="1" dirty="0">
                <a:latin typeface="AR JULIAN" panose="02000000000000000000" pitchFamily="2" charset="0"/>
              </a:rPr>
              <a:t>The 4 Step Conscious Connecting Process</a:t>
            </a:r>
          </a:p>
        </p:txBody>
      </p:sp>
      <p:sp>
        <p:nvSpPr>
          <p:cNvPr id="2" name="TextBox 1"/>
          <p:cNvSpPr txBox="1"/>
          <p:nvPr/>
        </p:nvSpPr>
        <p:spPr>
          <a:xfrm>
            <a:off x="1685534" y="6294895"/>
            <a:ext cx="7644063" cy="370599"/>
          </a:xfrm>
          <a:prstGeom prst="rect">
            <a:avLst/>
          </a:prstGeom>
          <a:solidFill>
            <a:srgbClr val="44B43E"/>
          </a:solidFill>
        </p:spPr>
        <p:txBody>
          <a:bodyPr wrap="square" rtlCol="0">
            <a:spAutoFit/>
          </a:bodyPr>
          <a:lstStyle/>
          <a:p>
            <a:pPr algn="ctr"/>
            <a:r>
              <a:rPr lang="en-CA" b="1" dirty="0">
                <a:solidFill>
                  <a:schemeClr val="bg1"/>
                </a:solidFill>
              </a:rPr>
              <a:t>What would I be experiencing if not for being angry right now?</a:t>
            </a:r>
          </a:p>
        </p:txBody>
      </p:sp>
      <p:sp>
        <p:nvSpPr>
          <p:cNvPr id="19" name="Slide Number Placeholder 7"/>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60</a:t>
            </a:fld>
            <a:endParaRPr lang="en-CA" sz="1400" dirty="0"/>
          </a:p>
        </p:txBody>
      </p:sp>
    </p:spTree>
    <p:extLst>
      <p:ext uri="{BB962C8B-B14F-4D97-AF65-F5344CB8AC3E}">
        <p14:creationId xmlns:p14="http://schemas.microsoft.com/office/powerpoint/2010/main" val="188465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2" grpId="0"/>
      <p:bldP spid="13" grpId="0"/>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Four: CONSCIOUSLY CONNECT</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86656" y="5471437"/>
            <a:ext cx="12192000" cy="923330"/>
          </a:xfrm>
          <a:prstGeom prst="rect">
            <a:avLst/>
          </a:prstGeom>
          <a:noFill/>
        </p:spPr>
        <p:txBody>
          <a:bodyPr wrap="square" rtlCol="0">
            <a:spAutoFit/>
          </a:bodyPr>
          <a:lstStyle/>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 Intend and Become Non-judgmental and Authentically Connected - No Matter How I Feel</a:t>
            </a:r>
          </a:p>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Mindfully Visualize an Ideal Conscious Connect</a:t>
            </a:r>
          </a:p>
          <a:p>
            <a:pPr marL="285750" indent="-285750" algn="ct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Intend Calm for Self and Others</a:t>
            </a:r>
            <a:r>
              <a:rPr lang="en-CA" b="1" dirty="0">
                <a:latin typeface="Times New Roman" panose="02020603050405020304" pitchFamily="18" charset="0"/>
                <a:cs typeface="Times New Roman" panose="02020603050405020304" pitchFamily="18" charset="0"/>
              </a:rPr>
              <a:t> – Damage Control</a:t>
            </a:r>
            <a:r>
              <a:rPr lang="en-US" b="1" dirty="0">
                <a:latin typeface="Times New Roman" panose="02020603050405020304" pitchFamily="18" charset="0"/>
                <a:cs typeface="Times New Roman" panose="02020603050405020304" pitchFamily="18" charset="0"/>
              </a:rPr>
              <a:t> </a:t>
            </a:r>
            <a:endParaRPr lang="en-CA" b="1" dirty="0">
              <a:latin typeface="Times New Roman" panose="02020603050405020304" pitchFamily="18" charset="0"/>
              <a:cs typeface="Times New Roman" panose="02020603050405020304" pitchFamily="18" charset="0"/>
            </a:endParaRPr>
          </a:p>
        </p:txBody>
      </p:sp>
      <p:pic>
        <p:nvPicPr>
          <p:cNvPr id="19" name="Content Placeholder 14"/>
          <p:cNvPicPr>
            <a:picLocks noChangeAspect="1"/>
          </p:cNvPicPr>
          <p:nvPr/>
        </p:nvPicPr>
        <p:blipFill rotWithShape="1">
          <a:blip r:embed="rId3" cstate="print">
            <a:extLst>
              <a:ext uri="{28A0092B-C50C-407E-A947-70E740481C1C}">
                <a14:useLocalDpi xmlns:a14="http://schemas.microsoft.com/office/drawing/2010/main" val="0"/>
              </a:ext>
            </a:extLst>
          </a:blip>
          <a:srcRect t="16433" r="5598"/>
          <a:stretch/>
        </p:blipFill>
        <p:spPr>
          <a:xfrm>
            <a:off x="832252" y="1811866"/>
            <a:ext cx="7803747" cy="3234267"/>
          </a:xfrm>
          <a:prstGeom prst="rect">
            <a:avLst/>
          </a:prstGeom>
        </p:spPr>
      </p:pic>
      <p:sp>
        <p:nvSpPr>
          <p:cNvPr id="6" name="TextBox 5"/>
          <p:cNvSpPr txBox="1"/>
          <p:nvPr/>
        </p:nvSpPr>
        <p:spPr>
          <a:xfrm>
            <a:off x="3126309" y="45666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9" name="Rectangle 8"/>
          <p:cNvSpPr/>
          <p:nvPr/>
        </p:nvSpPr>
        <p:spPr>
          <a:xfrm>
            <a:off x="3140126" y="44108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587246" y="3750288"/>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01063" y="3578398"/>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24056" y="3044931"/>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7873" y="2800852"/>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2" y="2195264"/>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59" y="1951185"/>
            <a:ext cx="854019" cy="338554"/>
          </a:xfrm>
          <a:prstGeom prst="rect">
            <a:avLst/>
          </a:prstGeom>
        </p:spPr>
        <p:txBody>
          <a:bodyPr wrap="square">
            <a:spAutoFit/>
          </a:bodyPr>
          <a:lstStyle/>
          <a:p>
            <a:r>
              <a:rPr lang="en-CA" sz="1600" b="1" dirty="0"/>
              <a:t>Step 4</a:t>
            </a:r>
          </a:p>
        </p:txBody>
      </p:sp>
      <p:sp>
        <p:nvSpPr>
          <p:cNvPr id="17" name="Slide Number Placeholder 16"/>
          <p:cNvSpPr>
            <a:spLocks noGrp="1"/>
          </p:cNvSpPr>
          <p:nvPr>
            <p:ph type="sldNum" sz="quarter" idx="12"/>
          </p:nvPr>
        </p:nvSpPr>
        <p:spPr/>
        <p:txBody>
          <a:bodyPr/>
          <a:lstStyle/>
          <a:p>
            <a:fld id="{AFE74BE6-3F01-4C25-9B60-2EB5994FEE56}" type="slidenum">
              <a:rPr lang="en-CA" sz="1400" smtClean="0"/>
              <a:pPr/>
              <a:t>61</a:t>
            </a:fld>
            <a:endParaRPr lang="en-CA" sz="1400" dirty="0"/>
          </a:p>
        </p:txBody>
      </p:sp>
      <p:sp>
        <p:nvSpPr>
          <p:cNvPr id="18" name="TextBox 17"/>
          <p:cNvSpPr txBox="1"/>
          <p:nvPr/>
        </p:nvSpPr>
        <p:spPr>
          <a:xfrm>
            <a:off x="0" y="473243"/>
            <a:ext cx="12192000" cy="646331"/>
          </a:xfrm>
          <a:prstGeom prst="rect">
            <a:avLst/>
          </a:prstGeom>
          <a:noFill/>
        </p:spPr>
        <p:txBody>
          <a:bodyPr wrap="square" rtlCol="0">
            <a:spAutoFit/>
          </a:bodyPr>
          <a:lstStyle/>
          <a:p>
            <a:pPr algn="ctr"/>
            <a:r>
              <a:rPr lang="en-CA" sz="3600" b="1" dirty="0">
                <a:latin typeface="AR JULIAN" panose="02000000000000000000" pitchFamily="2" charset="0"/>
              </a:rPr>
              <a:t>The 4 Step Conscious Connecting Process</a:t>
            </a:r>
          </a:p>
        </p:txBody>
      </p:sp>
    </p:spTree>
    <p:extLst>
      <p:ext uri="{BB962C8B-B14F-4D97-AF65-F5344CB8AC3E}">
        <p14:creationId xmlns:p14="http://schemas.microsoft.com/office/powerpoint/2010/main" val="130932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CF37F35-7023-7145-BE82-F3AB082C3C8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11" name="Picture 10">
            <a:extLst>
              <a:ext uri="{FF2B5EF4-FFF2-40B4-BE49-F238E27FC236}">
                <a16:creationId xmlns:a16="http://schemas.microsoft.com/office/drawing/2014/main" id="{89F21EC7-2988-BBDA-3541-EC4A3580F4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12" name="Slide Number Placeholder 7">
            <a:extLst>
              <a:ext uri="{FF2B5EF4-FFF2-40B4-BE49-F238E27FC236}">
                <a16:creationId xmlns:a16="http://schemas.microsoft.com/office/drawing/2014/main" id="{229711F5-2E2F-8269-A8CF-A2480BF14CB8}"/>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62</a:t>
            </a:fld>
            <a:endParaRPr lang="en-CA" sz="1400" dirty="0"/>
          </a:p>
        </p:txBody>
      </p:sp>
      <p:sp>
        <p:nvSpPr>
          <p:cNvPr id="3" name="TextBox 2">
            <a:extLst>
              <a:ext uri="{FF2B5EF4-FFF2-40B4-BE49-F238E27FC236}">
                <a16:creationId xmlns:a16="http://schemas.microsoft.com/office/drawing/2014/main" id="{405D6B9C-7F94-B3FC-C14D-DFFA0A0D47AA}"/>
              </a:ext>
            </a:extLst>
          </p:cNvPr>
          <p:cNvSpPr txBox="1"/>
          <p:nvPr/>
        </p:nvSpPr>
        <p:spPr>
          <a:xfrm>
            <a:off x="674028" y="547624"/>
            <a:ext cx="10679772" cy="1384995"/>
          </a:xfrm>
          <a:prstGeom prst="rect">
            <a:avLst/>
          </a:prstGeom>
          <a:noFill/>
        </p:spPr>
        <p:txBody>
          <a:bodyPr wrap="square" rtlCol="0">
            <a:spAutoFit/>
          </a:bodyPr>
          <a:lstStyle/>
          <a:p>
            <a:r>
              <a:rPr lang="en-US" sz="2800" b="1" dirty="0">
                <a:solidFill>
                  <a:schemeClr val="accent6">
                    <a:lumMod val="75000"/>
                  </a:schemeClr>
                </a:solidFill>
              </a:rPr>
              <a:t>Better Way #10</a:t>
            </a:r>
          </a:p>
          <a:p>
            <a:r>
              <a:rPr lang="en-US" sz="2800" b="1" dirty="0"/>
              <a:t>Activate Conscious Connecting - </a:t>
            </a:r>
            <a:r>
              <a:rPr lang="en-CA" sz="2800" b="1" dirty="0">
                <a:latin typeface="Calibri" panose="020F0502020204030204" pitchFamily="34" charset="0"/>
                <a:ea typeface="Calibri" panose="020F0502020204030204" pitchFamily="34" charset="0"/>
                <a:cs typeface="Times New Roman" panose="02020603050405020304" pitchFamily="18" charset="0"/>
              </a:rPr>
              <a:t>People Who Are Difficult Can Be Special Teachers</a:t>
            </a:r>
            <a:endParaRPr lang="en-CA" sz="2800" b="1" dirty="0"/>
          </a:p>
        </p:txBody>
      </p:sp>
      <p:sp>
        <p:nvSpPr>
          <p:cNvPr id="5" name="TextBox 4">
            <a:extLst>
              <a:ext uri="{FF2B5EF4-FFF2-40B4-BE49-F238E27FC236}">
                <a16:creationId xmlns:a16="http://schemas.microsoft.com/office/drawing/2014/main" id="{3A9D62F0-609D-CBC4-50BE-1A6848FEFFBF}"/>
              </a:ext>
            </a:extLst>
          </p:cNvPr>
          <p:cNvSpPr txBox="1"/>
          <p:nvPr/>
        </p:nvSpPr>
        <p:spPr>
          <a:xfrm>
            <a:off x="674028" y="4610545"/>
            <a:ext cx="7442052" cy="1384995"/>
          </a:xfrm>
          <a:prstGeom prst="rect">
            <a:avLst/>
          </a:prstGeom>
          <a:noFill/>
        </p:spPr>
        <p:txBody>
          <a:bodyPr wrap="square" rtlCol="0">
            <a:spAutoFit/>
          </a:bodyPr>
          <a:lstStyle/>
          <a:p>
            <a:r>
              <a:rPr lang="en-US" sz="2800" b="1" dirty="0">
                <a:solidFill>
                  <a:schemeClr val="accent6">
                    <a:lumMod val="75000"/>
                  </a:schemeClr>
                </a:solidFill>
              </a:rPr>
              <a:t>Better Way #11</a:t>
            </a:r>
          </a:p>
          <a:p>
            <a:r>
              <a:rPr lang="en-US" sz="2800" b="1" dirty="0"/>
              <a:t>Conscious Connecting is Developed Through Mindful Compassion Practice</a:t>
            </a:r>
            <a:endParaRPr lang="en-CA" sz="2800" b="1" dirty="0"/>
          </a:p>
        </p:txBody>
      </p:sp>
      <p:sp>
        <p:nvSpPr>
          <p:cNvPr id="2" name="Text Box 577">
            <a:extLst>
              <a:ext uri="{FF2B5EF4-FFF2-40B4-BE49-F238E27FC236}">
                <a16:creationId xmlns:a16="http://schemas.microsoft.com/office/drawing/2014/main" id="{C76DAFBE-0F4E-6B29-DD0F-7C2AA14F7688}"/>
              </a:ext>
            </a:extLst>
          </p:cNvPr>
          <p:cNvSpPr txBox="1">
            <a:spLocks noChangeArrowheads="1"/>
          </p:cNvSpPr>
          <p:nvPr/>
        </p:nvSpPr>
        <p:spPr bwMode="auto">
          <a:xfrm>
            <a:off x="756114" y="2143181"/>
            <a:ext cx="10679771" cy="2256801"/>
          </a:xfrm>
          <a:prstGeom prst="rect">
            <a:avLst/>
          </a:prstGeom>
          <a:solidFill>
            <a:srgbClr val="9A4E15"/>
          </a:solidFill>
          <a:ln w="28575">
            <a:noFill/>
            <a:miter lim="800000"/>
            <a:headEnd/>
            <a:tailEnd/>
          </a:ln>
          <a:effectLst>
            <a:outerShdw blurRad="50800" dist="63500" dir="2700000" algn="tl" rotWithShape="0">
              <a:prstClr val="black">
                <a:alpha val="40000"/>
              </a:prstClr>
            </a:outerShdw>
          </a:effectLst>
        </p:spPr>
        <p:txBody>
          <a:bodyPr rot="0" vert="horz" wrap="square" lIns="91440" tIns="91440" rIns="91440" bIns="91440" anchor="t" anchorCtr="0" upright="1">
            <a:noAutofit/>
          </a:bodyPr>
          <a:lstStyle/>
          <a:p>
            <a:pPr algn="just">
              <a:lnSpc>
                <a:spcPct val="115000"/>
              </a:lnSpc>
              <a:spcAft>
                <a:spcPts val="1000"/>
              </a:spcAft>
            </a:pPr>
            <a:r>
              <a:rPr lang="en-CA" sz="2400"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Human life should be like a vow, dedicated to uncovering the meaning of life. The meaning of life is in fact not complicated; yet it is veiled from us by the way we see our difficulties. It takes the most patient practice to begin to see through that, to discover that the sharp rocks are truly jewels.</a:t>
            </a:r>
            <a:r>
              <a:rPr lang="en-CA" sz="24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Joko Beck</a:t>
            </a:r>
            <a:endParaRPr lang="en-CA"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548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584F93-36C4-2BD9-F1B1-73C53871E122}"/>
              </a:ext>
            </a:extLst>
          </p:cNvPr>
          <p:cNvSpPr/>
          <p:nvPr/>
        </p:nvSpPr>
        <p:spPr>
          <a:xfrm>
            <a:off x="795" y="0"/>
            <a:ext cx="12188826" cy="6858000"/>
          </a:xfrm>
          <a:prstGeom prst="rect">
            <a:avLst/>
          </a:prstGeom>
          <a:gradFill flip="none" rotWithShape="1">
            <a:gsLst>
              <a:gs pos="0">
                <a:schemeClr val="accent3">
                  <a:lumMod val="0"/>
                  <a:lumOff val="100000"/>
                </a:schemeClr>
              </a:gs>
              <a:gs pos="5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dirty="0">
              <a:solidFill>
                <a:srgbClr val="FFC000"/>
              </a:solidFill>
            </a:endParaRPr>
          </a:p>
        </p:txBody>
      </p:sp>
      <p:pic>
        <p:nvPicPr>
          <p:cNvPr id="8" name="Picture 7">
            <a:extLst>
              <a:ext uri="{FF2B5EF4-FFF2-40B4-BE49-F238E27FC236}">
                <a16:creationId xmlns:a16="http://schemas.microsoft.com/office/drawing/2014/main" id="{233F3884-7D47-0AE3-4C01-689E932059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012" y="5144746"/>
            <a:ext cx="1500677" cy="1116155"/>
          </a:xfrm>
          <a:prstGeom prst="rect">
            <a:avLst/>
          </a:prstGeom>
        </p:spPr>
      </p:pic>
      <p:sp>
        <p:nvSpPr>
          <p:cNvPr id="9" name="Slide Number Placeholder 1">
            <a:extLst>
              <a:ext uri="{FF2B5EF4-FFF2-40B4-BE49-F238E27FC236}">
                <a16:creationId xmlns:a16="http://schemas.microsoft.com/office/drawing/2014/main" id="{2B7F89DA-B3C4-58C1-F63E-7E227B00BCF5}"/>
              </a:ext>
            </a:extLst>
          </p:cNvPr>
          <p:cNvSpPr>
            <a:spLocks noGrp="1"/>
          </p:cNvSpPr>
          <p:nvPr>
            <p:ph type="sldNum" sz="quarter" idx="12"/>
          </p:nvPr>
        </p:nvSpPr>
        <p:spPr>
          <a:xfrm>
            <a:off x="8609480" y="6356353"/>
            <a:ext cx="2742843" cy="365125"/>
          </a:xfrm>
        </p:spPr>
        <p:txBody>
          <a:bodyPr/>
          <a:lstStyle/>
          <a:p>
            <a:fld id="{3C14BECE-2B89-4E4F-AD8F-D42A66FD9830}" type="slidenum">
              <a:rPr lang="en-CA" sz="1400" smtClean="0"/>
              <a:pPr/>
              <a:t>63</a:t>
            </a:fld>
            <a:endParaRPr lang="en-CA" sz="1400" dirty="0"/>
          </a:p>
        </p:txBody>
      </p:sp>
      <p:sp>
        <p:nvSpPr>
          <p:cNvPr id="2" name="TextBox 1">
            <a:extLst>
              <a:ext uri="{FF2B5EF4-FFF2-40B4-BE49-F238E27FC236}">
                <a16:creationId xmlns:a16="http://schemas.microsoft.com/office/drawing/2014/main" id="{F25A2A04-B9AB-66F4-B3DB-D25A802C1493}"/>
              </a:ext>
            </a:extLst>
          </p:cNvPr>
          <p:cNvSpPr txBox="1"/>
          <p:nvPr/>
        </p:nvSpPr>
        <p:spPr>
          <a:xfrm>
            <a:off x="1514244" y="317553"/>
            <a:ext cx="9161929" cy="646331"/>
          </a:xfrm>
          <a:prstGeom prst="rect">
            <a:avLst/>
          </a:prstGeom>
          <a:noFill/>
        </p:spPr>
        <p:txBody>
          <a:bodyPr wrap="square" rtlCol="0">
            <a:spAutoFit/>
          </a:bodyPr>
          <a:lstStyle/>
          <a:p>
            <a:pPr algn="ctr"/>
            <a:r>
              <a:rPr lang="en-US" sz="3600" b="1" dirty="0">
                <a:solidFill>
                  <a:srgbClr val="9A4E15"/>
                </a:solidFill>
              </a:rPr>
              <a:t>Conscious Connecting Essential Truths</a:t>
            </a:r>
            <a:endParaRPr lang="en-CA" sz="3600" b="1" dirty="0">
              <a:solidFill>
                <a:srgbClr val="9A4E15"/>
              </a:solidFill>
            </a:endParaRPr>
          </a:p>
        </p:txBody>
      </p:sp>
      <p:sp>
        <p:nvSpPr>
          <p:cNvPr id="5" name="TextBox 4">
            <a:extLst>
              <a:ext uri="{FF2B5EF4-FFF2-40B4-BE49-F238E27FC236}">
                <a16:creationId xmlns:a16="http://schemas.microsoft.com/office/drawing/2014/main" id="{AED7318B-C9BC-9AF1-574E-753B9F3192D3}"/>
              </a:ext>
            </a:extLst>
          </p:cNvPr>
          <p:cNvSpPr txBox="1"/>
          <p:nvPr/>
        </p:nvSpPr>
        <p:spPr>
          <a:xfrm>
            <a:off x="967391" y="3331336"/>
            <a:ext cx="10255635" cy="553998"/>
          </a:xfrm>
          <a:prstGeom prst="rect">
            <a:avLst/>
          </a:prstGeom>
          <a:solidFill>
            <a:srgbClr val="9A4E15"/>
          </a:solidFill>
        </p:spPr>
        <p:txBody>
          <a:bodyPr wrap="square" rtlCol="0">
            <a:spAutoFit/>
          </a:bodyPr>
          <a:lstStyle/>
          <a:p>
            <a:r>
              <a:rPr lang="en-US" b="1" dirty="0">
                <a:solidFill>
                  <a:schemeClr val="bg1"/>
                </a:solidFill>
              </a:rPr>
              <a:t>There is this unseen order, and our superior good lies in harmoniously adjusting ourselves there too.   </a:t>
            </a:r>
          </a:p>
          <a:p>
            <a:pPr algn="r"/>
            <a:r>
              <a:rPr lang="en-US" sz="1200" b="1" dirty="0">
                <a:solidFill>
                  <a:schemeClr val="bg1"/>
                </a:solidFill>
              </a:rPr>
              <a:t>William James</a:t>
            </a:r>
            <a:endParaRPr lang="en-CA" sz="1200" b="1" dirty="0">
              <a:solidFill>
                <a:schemeClr val="bg1"/>
              </a:solidFill>
            </a:endParaRPr>
          </a:p>
        </p:txBody>
      </p:sp>
      <p:sp>
        <p:nvSpPr>
          <p:cNvPr id="6" name="Text Box 3">
            <a:extLst>
              <a:ext uri="{FF2B5EF4-FFF2-40B4-BE49-F238E27FC236}">
                <a16:creationId xmlns:a16="http://schemas.microsoft.com/office/drawing/2014/main" id="{0BAF4EC8-88D2-C6BB-F4BF-6A42D337CA1E}"/>
              </a:ext>
            </a:extLst>
          </p:cNvPr>
          <p:cNvSpPr txBox="1">
            <a:spLocks/>
          </p:cNvSpPr>
          <p:nvPr/>
        </p:nvSpPr>
        <p:spPr>
          <a:xfrm>
            <a:off x="2942682" y="4169357"/>
            <a:ext cx="6305053" cy="2122532"/>
          </a:xfrm>
          <a:prstGeom prst="rect">
            <a:avLst/>
          </a:prstGeom>
          <a:solidFill>
            <a:srgbClr val="9A4E15"/>
          </a:solidFill>
          <a:ln w="6350">
            <a:noFill/>
          </a:ln>
          <a:effectLst>
            <a:outerShdw blurRad="50800" dist="63500" dir="2700000" algn="tl" rotWithShape="0">
              <a:prstClr val="black">
                <a:alpha val="40000"/>
              </a:prstClr>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US" b="1" i="1" dirty="0">
                <a:solidFill>
                  <a:srgbClr val="FFFFFF"/>
                </a:solidFill>
                <a:effectLst/>
                <a:latin typeface="Calibri" panose="020F0502020204030204" pitchFamily="34" charset="0"/>
                <a:ea typeface="Calibri" panose="020F0502020204030204" pitchFamily="34" charset="0"/>
              </a:rPr>
              <a:t>We will not cease from exploration</a:t>
            </a:r>
            <a:endParaRPr lang="en-CA" dirty="0">
              <a:effectLst/>
              <a:latin typeface="Times New Roman" panose="02020603050405020304" pitchFamily="18" charset="0"/>
              <a:ea typeface="Calibri" panose="020F0502020204030204" pitchFamily="34" charset="0"/>
            </a:endParaRPr>
          </a:p>
          <a:p>
            <a:pPr algn="ctr">
              <a:lnSpc>
                <a:spcPct val="115000"/>
              </a:lnSpc>
              <a:spcAft>
                <a:spcPts val="1000"/>
              </a:spcAft>
            </a:pPr>
            <a:r>
              <a:rPr lang="en-US" b="1" i="1" dirty="0">
                <a:solidFill>
                  <a:srgbClr val="FFFFFF"/>
                </a:solidFill>
                <a:effectLst/>
                <a:latin typeface="Calibri" panose="020F0502020204030204" pitchFamily="34" charset="0"/>
                <a:ea typeface="Calibri" panose="020F0502020204030204" pitchFamily="34" charset="0"/>
              </a:rPr>
              <a:t>And the end of all our exploring</a:t>
            </a:r>
            <a:endParaRPr lang="en-CA" dirty="0">
              <a:effectLst/>
              <a:latin typeface="Times New Roman" panose="02020603050405020304" pitchFamily="18" charset="0"/>
              <a:ea typeface="Calibri" panose="020F0502020204030204" pitchFamily="34" charset="0"/>
            </a:endParaRPr>
          </a:p>
          <a:p>
            <a:pPr algn="ctr">
              <a:lnSpc>
                <a:spcPct val="115000"/>
              </a:lnSpc>
              <a:spcAft>
                <a:spcPts val="1000"/>
              </a:spcAft>
            </a:pPr>
            <a:r>
              <a:rPr lang="en-US" b="1" i="1" dirty="0">
                <a:solidFill>
                  <a:srgbClr val="FFFFFF"/>
                </a:solidFill>
                <a:effectLst/>
                <a:latin typeface="Calibri" panose="020F0502020204030204" pitchFamily="34" charset="0"/>
                <a:ea typeface="Calibri" panose="020F0502020204030204" pitchFamily="34" charset="0"/>
              </a:rPr>
              <a:t>Will be to arrive where we started</a:t>
            </a:r>
            <a:endParaRPr lang="en-CA" dirty="0">
              <a:effectLst/>
              <a:latin typeface="Times New Roman" panose="02020603050405020304" pitchFamily="18" charset="0"/>
              <a:ea typeface="Calibri" panose="020F0502020204030204" pitchFamily="34" charset="0"/>
            </a:endParaRPr>
          </a:p>
          <a:p>
            <a:pPr algn="ctr">
              <a:lnSpc>
                <a:spcPct val="115000"/>
              </a:lnSpc>
              <a:spcAft>
                <a:spcPts val="1000"/>
              </a:spcAft>
            </a:pPr>
            <a:r>
              <a:rPr lang="en-US" b="1" i="1" dirty="0">
                <a:solidFill>
                  <a:srgbClr val="FFFFFF"/>
                </a:solidFill>
                <a:effectLst/>
                <a:latin typeface="Calibri" panose="020F0502020204030204" pitchFamily="34" charset="0"/>
                <a:ea typeface="Calibri" panose="020F0502020204030204" pitchFamily="34" charset="0"/>
              </a:rPr>
              <a:t>And know the place for the first time</a:t>
            </a:r>
            <a:endParaRPr lang="en-CA" dirty="0">
              <a:effectLst/>
              <a:latin typeface="Times New Roman" panose="02020603050405020304" pitchFamily="18" charset="0"/>
              <a:ea typeface="Calibri" panose="020F0502020204030204" pitchFamily="34" charset="0"/>
            </a:endParaRPr>
          </a:p>
          <a:p>
            <a:pPr algn="r">
              <a:lnSpc>
                <a:spcPts val="1400"/>
              </a:lnSpc>
              <a:spcAft>
                <a:spcPts val="1000"/>
              </a:spcAft>
            </a:pPr>
            <a:r>
              <a:rPr lang="en-US" sz="1200" b="1" dirty="0">
                <a:solidFill>
                  <a:srgbClr val="FFFFFF"/>
                </a:solidFill>
                <a:effectLst/>
                <a:latin typeface="Calibri" panose="020F0502020204030204" pitchFamily="34" charset="0"/>
                <a:ea typeface="Calibri" panose="020F0502020204030204" pitchFamily="34" charset="0"/>
              </a:rPr>
              <a:t>T.S. Elliot – “Little Gidding”</a:t>
            </a:r>
            <a:endParaRPr lang="en-CA" sz="1200" b="1" dirty="0">
              <a:effectLst/>
              <a:latin typeface="Times New Roman" panose="02020603050405020304" pitchFamily="18" charset="0"/>
              <a:ea typeface="Calibri" panose="020F0502020204030204" pitchFamily="34" charset="0"/>
            </a:endParaRPr>
          </a:p>
          <a:p>
            <a:pPr algn="r">
              <a:lnSpc>
                <a:spcPct val="107000"/>
              </a:lnSpc>
              <a:spcAft>
                <a:spcPts val="800"/>
              </a:spcAft>
            </a:pPr>
            <a:r>
              <a:rPr lang="en-US" dirty="0">
                <a:solidFill>
                  <a:srgbClr val="FFFFFF"/>
                </a:solidFill>
                <a:effectLst/>
                <a:latin typeface="Times New Roman" panose="02020603050405020304" pitchFamily="18" charset="0"/>
                <a:ea typeface="Calibri" panose="020F0502020204030204" pitchFamily="34" charset="0"/>
                <a:cs typeface="Calibri" panose="020F0502020204030204" pitchFamily="34" charset="0"/>
              </a:rPr>
              <a:t> </a:t>
            </a:r>
            <a:endParaRPr lang="en-CA" dirty="0">
              <a:effectLst/>
              <a:latin typeface="Times New Roman" panose="02020603050405020304" pitchFamily="18" charset="0"/>
              <a:ea typeface="Calibri" panose="020F0502020204030204" pitchFamily="34" charset="0"/>
            </a:endParaRPr>
          </a:p>
        </p:txBody>
      </p:sp>
      <p:sp>
        <p:nvSpPr>
          <p:cNvPr id="10" name="Text Box 3">
            <a:extLst>
              <a:ext uri="{FF2B5EF4-FFF2-40B4-BE49-F238E27FC236}">
                <a16:creationId xmlns:a16="http://schemas.microsoft.com/office/drawing/2014/main" id="{A43D7E75-5CAB-D966-44A9-5DE1736EBF6B}"/>
              </a:ext>
            </a:extLst>
          </p:cNvPr>
          <p:cNvSpPr txBox="1">
            <a:spLocks/>
          </p:cNvSpPr>
          <p:nvPr/>
        </p:nvSpPr>
        <p:spPr>
          <a:xfrm>
            <a:off x="2233265" y="1130589"/>
            <a:ext cx="7723887" cy="1955826"/>
          </a:xfrm>
          <a:prstGeom prst="rect">
            <a:avLst/>
          </a:prstGeom>
          <a:solidFill>
            <a:srgbClr val="9A4E15"/>
          </a:solidFill>
          <a:ln w="6350">
            <a:noFill/>
          </a:ln>
          <a:effectLst>
            <a:outerShdw blurRad="50800" dist="63500" dir="2700000" algn="tl" rotWithShape="0">
              <a:prstClr val="black">
                <a:alpha val="40000"/>
              </a:prstClr>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CA" sz="1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In The End</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CA" sz="1800"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In the end, only four things really matter: how much you loved, how gently you lived, how gracefully you let go of things not meant for you and how well you helped others to love, live gently and let go.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sz="12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(Adapted from Buddha)</a:t>
            </a:r>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en-US" sz="1000" dirty="0">
                <a:solidFill>
                  <a:srgbClr val="FFFFFF"/>
                </a:solidFill>
                <a:effectLst/>
                <a:latin typeface="Times New Roman" panose="02020603050405020304" pitchFamily="18" charset="0"/>
                <a:ea typeface="Calibri" panose="020F0502020204030204" pitchFamily="34" charset="0"/>
                <a:cs typeface="Calibri" panose="020F0502020204030204" pitchFamily="34" charset="0"/>
              </a:rPr>
              <a:t> </a:t>
            </a:r>
            <a:endParaRPr lang="en-CA" sz="1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4059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68EFDE-1C70-EB6C-E530-082B8D6110A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658C1C96-6BFD-7805-7907-1EDF0B8870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647885F3-1988-23DA-9AD0-9D1F21AE41CB}"/>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64</a:t>
            </a:fld>
            <a:endParaRPr lang="en-CA" sz="1400" dirty="0"/>
          </a:p>
        </p:txBody>
      </p:sp>
      <p:sp>
        <p:nvSpPr>
          <p:cNvPr id="2" name="TextBox 1">
            <a:extLst>
              <a:ext uri="{FF2B5EF4-FFF2-40B4-BE49-F238E27FC236}">
                <a16:creationId xmlns:a16="http://schemas.microsoft.com/office/drawing/2014/main" id="{CC3E8E90-6801-E22A-AFF8-E9F5046AE448}"/>
              </a:ext>
            </a:extLst>
          </p:cNvPr>
          <p:cNvSpPr txBox="1"/>
          <p:nvPr/>
        </p:nvSpPr>
        <p:spPr>
          <a:xfrm>
            <a:off x="766933" y="390129"/>
            <a:ext cx="9659215" cy="1077218"/>
          </a:xfrm>
          <a:prstGeom prst="rect">
            <a:avLst/>
          </a:prstGeom>
          <a:noFill/>
        </p:spPr>
        <p:txBody>
          <a:bodyPr wrap="square" rtlCol="0">
            <a:spAutoFit/>
          </a:bodyPr>
          <a:lstStyle/>
          <a:p>
            <a:r>
              <a:rPr lang="en-US" sz="3600" b="1" dirty="0">
                <a:solidFill>
                  <a:schemeClr val="accent6">
                    <a:lumMod val="75000"/>
                  </a:schemeClr>
                </a:solidFill>
              </a:rPr>
              <a:t>Reflections re. Conscious Connecting</a:t>
            </a:r>
          </a:p>
          <a:p>
            <a:r>
              <a:rPr lang="en-US" sz="2800" b="1" dirty="0"/>
              <a:t>When we consciously connect with people who are difficult…</a:t>
            </a:r>
            <a:endParaRPr lang="en-CA" sz="2800" b="1" dirty="0"/>
          </a:p>
        </p:txBody>
      </p:sp>
      <p:sp>
        <p:nvSpPr>
          <p:cNvPr id="7" name="TextBox 6">
            <a:extLst>
              <a:ext uri="{FF2B5EF4-FFF2-40B4-BE49-F238E27FC236}">
                <a16:creationId xmlns:a16="http://schemas.microsoft.com/office/drawing/2014/main" id="{A59195D6-05C1-E0CC-9668-7635C741F870}"/>
              </a:ext>
            </a:extLst>
          </p:cNvPr>
          <p:cNvSpPr txBox="1"/>
          <p:nvPr/>
        </p:nvSpPr>
        <p:spPr>
          <a:xfrm>
            <a:off x="766933" y="1467347"/>
            <a:ext cx="10134149" cy="4949945"/>
          </a:xfrm>
          <a:prstGeom prst="rect">
            <a:avLst/>
          </a:prstGeom>
          <a:noFill/>
        </p:spPr>
        <p:txBody>
          <a:bodyPr wrap="square" rtlCol="0">
            <a:spAutoFit/>
          </a:bodyPr>
          <a:lstStyle/>
          <a:p>
            <a:pPr>
              <a:lnSpc>
                <a:spcPct val="150000"/>
              </a:lnSpc>
            </a:pPr>
            <a:r>
              <a:rPr lang="en-US" sz="2800" dirty="0"/>
              <a:t>When we really get it – i.e. the human predicament:</a:t>
            </a:r>
          </a:p>
          <a:p>
            <a:pPr marL="285750" indent="-285750">
              <a:lnSpc>
                <a:spcPct val="150000"/>
              </a:lnSpc>
              <a:buFont typeface="Arial" panose="020B0604020202020204" pitchFamily="34" charset="0"/>
              <a:buChar char="•"/>
            </a:pPr>
            <a:r>
              <a:rPr lang="en-US" sz="2800" dirty="0"/>
              <a:t>we SEE that people who are difficult are victims;</a:t>
            </a:r>
          </a:p>
          <a:p>
            <a:pPr marL="285750" indent="-285750">
              <a:lnSpc>
                <a:spcPct val="150000"/>
              </a:lnSpc>
              <a:buFont typeface="Arial" panose="020B0604020202020204" pitchFamily="34" charset="0"/>
              <a:buChar char="•"/>
            </a:pPr>
            <a:r>
              <a:rPr lang="en-US" sz="2800" dirty="0"/>
              <a:t>we have gratitude for our good luck;</a:t>
            </a:r>
          </a:p>
          <a:p>
            <a:pPr marL="285750" indent="-285750">
              <a:lnSpc>
                <a:spcPct val="150000"/>
              </a:lnSpc>
              <a:buFont typeface="Arial" panose="020B0604020202020204" pitchFamily="34" charset="0"/>
              <a:buChar char="•"/>
            </a:pPr>
            <a:r>
              <a:rPr lang="en-CA" sz="2800" dirty="0"/>
              <a:t>we have sadness for them when they are difficult, e.g. angry, etc.;</a:t>
            </a:r>
          </a:p>
          <a:p>
            <a:pPr marL="285750" indent="-285750">
              <a:lnSpc>
                <a:spcPct val="150000"/>
              </a:lnSpc>
              <a:buFont typeface="Arial" panose="020B0604020202020204" pitchFamily="34" charset="0"/>
              <a:buChar char="•"/>
            </a:pPr>
            <a:endParaRPr lang="en-CA" sz="800" dirty="0"/>
          </a:p>
          <a:p>
            <a:pPr marL="285750" indent="-285750">
              <a:buFont typeface="Arial" panose="020B0604020202020204" pitchFamily="34" charset="0"/>
              <a:buChar char="•"/>
            </a:pPr>
            <a:r>
              <a:rPr lang="en-CA" sz="2800" dirty="0"/>
              <a:t>we passionately commit to helping them, first by not doing harm, e.g. power struggles;</a:t>
            </a:r>
          </a:p>
          <a:p>
            <a:pPr marL="285750" indent="-285750">
              <a:lnSpc>
                <a:spcPct val="150000"/>
              </a:lnSpc>
              <a:buFont typeface="Arial" panose="020B0604020202020204" pitchFamily="34" charset="0"/>
              <a:buChar char="•"/>
            </a:pPr>
            <a:r>
              <a:rPr lang="en-CA" sz="2800" dirty="0"/>
              <a:t>our heart begins to stay open longer when we are with them;</a:t>
            </a:r>
          </a:p>
          <a:p>
            <a:pPr>
              <a:lnSpc>
                <a:spcPct val="150000"/>
              </a:lnSpc>
            </a:pPr>
            <a:r>
              <a:rPr lang="en-CA" sz="2800" b="1" dirty="0">
                <a:solidFill>
                  <a:srgbClr val="C00000"/>
                </a:solidFill>
              </a:rPr>
              <a:t>The Great Escape</a:t>
            </a:r>
          </a:p>
        </p:txBody>
      </p:sp>
    </p:spTree>
    <p:extLst>
      <p:ext uri="{BB962C8B-B14F-4D97-AF65-F5344CB8AC3E}">
        <p14:creationId xmlns:p14="http://schemas.microsoft.com/office/powerpoint/2010/main" val="200476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89" y="0"/>
            <a:ext cx="12188826" cy="6858000"/>
          </a:xfrm>
          <a:prstGeom prst="rect">
            <a:avLst/>
          </a:prstGeom>
          <a:gradFill flip="none" rotWithShape="1">
            <a:gsLst>
              <a:gs pos="0">
                <a:schemeClr val="accent3">
                  <a:lumMod val="0"/>
                  <a:lumOff val="100000"/>
                </a:schemeClr>
              </a:gs>
              <a:gs pos="6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7" name="Slide Number Placeholder 1"/>
          <p:cNvSpPr txBox="1">
            <a:spLocks/>
          </p:cNvSpPr>
          <p:nvPr/>
        </p:nvSpPr>
        <p:spPr>
          <a:xfrm>
            <a:off x="10973435" y="6356352"/>
            <a:ext cx="38263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a:pPr/>
              <a:t>65</a:t>
            </a:fld>
            <a:endParaRPr lang="en-CA" sz="14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0540" y="5241848"/>
            <a:ext cx="1501068" cy="1116155"/>
          </a:xfrm>
          <a:prstGeom prst="rect">
            <a:avLst/>
          </a:prstGeom>
        </p:spPr>
      </p:pic>
      <p:sp>
        <p:nvSpPr>
          <p:cNvPr id="3" name="TextBox 2"/>
          <p:cNvSpPr txBox="1"/>
          <p:nvPr/>
        </p:nvSpPr>
        <p:spPr>
          <a:xfrm>
            <a:off x="750098" y="434481"/>
            <a:ext cx="10605975" cy="584775"/>
          </a:xfrm>
          <a:prstGeom prst="rect">
            <a:avLst/>
          </a:prstGeom>
          <a:noFill/>
        </p:spPr>
        <p:txBody>
          <a:bodyPr wrap="square" rtlCol="0">
            <a:spAutoFit/>
          </a:bodyPr>
          <a:lstStyle/>
          <a:p>
            <a:pPr algn="ctr"/>
            <a:r>
              <a:rPr lang="en-US" sz="3200" b="1" dirty="0">
                <a:solidFill>
                  <a:srgbClr val="9A4E15"/>
                </a:solidFill>
              </a:rPr>
              <a:t>The 4 Essential Inner and Outer Life Tools </a:t>
            </a:r>
            <a:r>
              <a:rPr lang="en-US" sz="3200" b="1" u="sng" dirty="0">
                <a:solidFill>
                  <a:srgbClr val="9A4E15"/>
                </a:solidFill>
              </a:rPr>
              <a:t>to Escape</a:t>
            </a:r>
          </a:p>
        </p:txBody>
      </p:sp>
      <p:pic>
        <p:nvPicPr>
          <p:cNvPr id="6" name="Picture 5" descr="Diagram&#10;&#10;Description automatically generated">
            <a:extLst>
              <a:ext uri="{FF2B5EF4-FFF2-40B4-BE49-F238E27FC236}">
                <a16:creationId xmlns:a16="http://schemas.microsoft.com/office/drawing/2014/main" id="{A2374007-7329-CBD1-CACA-6F2E5EE91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227" y="1238584"/>
            <a:ext cx="7735778" cy="5044439"/>
          </a:xfrm>
          <a:prstGeom prst="rect">
            <a:avLst/>
          </a:prstGeom>
        </p:spPr>
      </p:pic>
    </p:spTree>
    <p:extLst>
      <p:ext uri="{BB962C8B-B14F-4D97-AF65-F5344CB8AC3E}">
        <p14:creationId xmlns:p14="http://schemas.microsoft.com/office/powerpoint/2010/main" val="788644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68EFDE-1C70-EB6C-E530-082B8D6110A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658C1C96-6BFD-7805-7907-1EDF0B8870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647885F3-1988-23DA-9AD0-9D1F21AE41CB}"/>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66</a:t>
            </a:fld>
            <a:endParaRPr lang="en-CA" sz="1400" dirty="0"/>
          </a:p>
        </p:txBody>
      </p:sp>
      <p:sp>
        <p:nvSpPr>
          <p:cNvPr id="2" name="TextBox 1">
            <a:extLst>
              <a:ext uri="{FF2B5EF4-FFF2-40B4-BE49-F238E27FC236}">
                <a16:creationId xmlns:a16="http://schemas.microsoft.com/office/drawing/2014/main" id="{CC3E8E90-6801-E22A-AFF8-E9F5046AE448}"/>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6" name="TextBox 5">
            <a:extLst>
              <a:ext uri="{FF2B5EF4-FFF2-40B4-BE49-F238E27FC236}">
                <a16:creationId xmlns:a16="http://schemas.microsoft.com/office/drawing/2014/main" id="{645A230E-70CA-60E6-9362-689E98681EC7}"/>
              </a:ext>
            </a:extLst>
          </p:cNvPr>
          <p:cNvSpPr txBox="1"/>
          <p:nvPr/>
        </p:nvSpPr>
        <p:spPr>
          <a:xfrm>
            <a:off x="801672" y="1361215"/>
            <a:ext cx="9776681" cy="3539430"/>
          </a:xfrm>
          <a:prstGeom prst="rect">
            <a:avLst/>
          </a:prstGeom>
          <a:noFill/>
        </p:spPr>
        <p:txBody>
          <a:bodyPr wrap="square" rtlCol="0">
            <a:spAutoFit/>
          </a:bodyPr>
          <a:lstStyle/>
          <a:p>
            <a:r>
              <a:rPr lang="en-US" sz="2800" dirty="0"/>
              <a:t>We SEE their insensitive words and actions as masking over deeper wounds and from a driven, less angry place we stop them from doing harm.</a:t>
            </a:r>
          </a:p>
          <a:p>
            <a:endParaRPr lang="en-US" sz="2800" dirty="0"/>
          </a:p>
          <a:p>
            <a:pPr marL="285750" indent="-285750">
              <a:buFont typeface="Arial" panose="020B0604020202020204" pitchFamily="34" charset="0"/>
              <a:buChar char="•"/>
            </a:pPr>
            <a:r>
              <a:rPr lang="en-US" sz="2800" dirty="0"/>
              <a:t>We catch our PFP starting to become emotionally hijacked.</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We then consciously connect with them with empathic right speech (useful, truthful, kind and timely).</a:t>
            </a:r>
          </a:p>
        </p:txBody>
      </p:sp>
      <p:sp>
        <p:nvSpPr>
          <p:cNvPr id="7" name="TextBox 6">
            <a:extLst>
              <a:ext uri="{FF2B5EF4-FFF2-40B4-BE49-F238E27FC236}">
                <a16:creationId xmlns:a16="http://schemas.microsoft.com/office/drawing/2014/main" id="{DD37DE38-C956-4455-FADE-CA60A3319D64}"/>
              </a:ext>
            </a:extLst>
          </p:cNvPr>
          <p:cNvSpPr txBox="1"/>
          <p:nvPr/>
        </p:nvSpPr>
        <p:spPr>
          <a:xfrm>
            <a:off x="717176" y="5629835"/>
            <a:ext cx="8943002" cy="461665"/>
          </a:xfrm>
          <a:prstGeom prst="rect">
            <a:avLst/>
          </a:prstGeom>
          <a:solidFill>
            <a:srgbClr val="9A4E15"/>
          </a:solidFill>
        </p:spPr>
        <p:txBody>
          <a:bodyPr wrap="square" rtlCol="0">
            <a:spAutoFit/>
          </a:bodyPr>
          <a:lstStyle/>
          <a:p>
            <a:r>
              <a:rPr lang="en-US" sz="2400" b="1" i="1" dirty="0">
                <a:solidFill>
                  <a:schemeClr val="bg1"/>
                </a:solidFill>
              </a:rPr>
              <a:t>“We take action as if we are going to the funeral of our best friend.”</a:t>
            </a:r>
            <a:endParaRPr lang="en-CA" sz="2400" b="1" dirty="0">
              <a:solidFill>
                <a:schemeClr val="bg1"/>
              </a:solidFill>
            </a:endParaRPr>
          </a:p>
        </p:txBody>
      </p:sp>
      <p:sp>
        <p:nvSpPr>
          <p:cNvPr id="8" name="TextBox 7">
            <a:extLst>
              <a:ext uri="{FF2B5EF4-FFF2-40B4-BE49-F238E27FC236}">
                <a16:creationId xmlns:a16="http://schemas.microsoft.com/office/drawing/2014/main" id="{F4C03C30-2E35-35B2-76C1-816D65EBCBB1}"/>
              </a:ext>
            </a:extLst>
          </p:cNvPr>
          <p:cNvSpPr txBox="1"/>
          <p:nvPr/>
        </p:nvSpPr>
        <p:spPr>
          <a:xfrm>
            <a:off x="717176" y="5127453"/>
            <a:ext cx="4410301" cy="461665"/>
          </a:xfrm>
          <a:prstGeom prst="rect">
            <a:avLst/>
          </a:prstGeom>
          <a:noFill/>
        </p:spPr>
        <p:txBody>
          <a:bodyPr wrap="square" rtlCol="0">
            <a:spAutoFit/>
          </a:bodyPr>
          <a:lstStyle/>
          <a:p>
            <a:r>
              <a:rPr lang="en-US" sz="2400" b="1" i="1" dirty="0"/>
              <a:t>The Tao </a:t>
            </a:r>
            <a:r>
              <a:rPr lang="en-US" sz="2400" b="1" i="1" dirty="0" err="1"/>
              <a:t>Te</a:t>
            </a:r>
            <a:r>
              <a:rPr lang="en-US" sz="2400" b="1" i="1" dirty="0"/>
              <a:t> Ching</a:t>
            </a:r>
            <a:endParaRPr lang="en-CA" sz="2400" b="1" i="1" dirty="0"/>
          </a:p>
        </p:txBody>
      </p:sp>
    </p:spTree>
    <p:extLst>
      <p:ext uri="{BB962C8B-B14F-4D97-AF65-F5344CB8AC3E}">
        <p14:creationId xmlns:p14="http://schemas.microsoft.com/office/powerpoint/2010/main" val="23674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367DA4-1B14-741A-BBBE-F395DB182D1C}"/>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1CF496C1-DAC9-2D76-2391-A78A9E147B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DD8376D3-AE43-71B8-7ADD-F3195A6626A1}"/>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67</a:t>
            </a:fld>
            <a:endParaRPr lang="en-CA" sz="1400" dirty="0"/>
          </a:p>
        </p:txBody>
      </p:sp>
      <p:sp>
        <p:nvSpPr>
          <p:cNvPr id="2" name="TextBox 1">
            <a:extLst>
              <a:ext uri="{FF2B5EF4-FFF2-40B4-BE49-F238E27FC236}">
                <a16:creationId xmlns:a16="http://schemas.microsoft.com/office/drawing/2014/main" id="{B40E5E86-61A3-0B36-F2C7-5912006A79FC}"/>
              </a:ext>
            </a:extLst>
          </p:cNvPr>
          <p:cNvSpPr txBox="1"/>
          <p:nvPr/>
        </p:nvSpPr>
        <p:spPr>
          <a:xfrm>
            <a:off x="801673" y="1608580"/>
            <a:ext cx="10121153" cy="3108543"/>
          </a:xfrm>
          <a:prstGeom prst="rect">
            <a:avLst/>
          </a:prstGeom>
          <a:noFill/>
        </p:spPr>
        <p:txBody>
          <a:bodyPr wrap="square" rtlCol="0">
            <a:spAutoFit/>
          </a:bodyPr>
          <a:lstStyle/>
          <a:p>
            <a:r>
              <a:rPr lang="en-US" sz="2800" dirty="0"/>
              <a:t>Although we often can’t help them through advice or suggestions, when we consciously connect there is much that we are doing for them.</a:t>
            </a:r>
          </a:p>
          <a:p>
            <a:endParaRPr lang="en-US" sz="2800" dirty="0"/>
          </a:p>
          <a:p>
            <a:r>
              <a:rPr lang="en-US" sz="2800" dirty="0"/>
              <a:t>This is because we are not stimulating and reinforcing their negative payoffs with harmful power struggles and we therefore are starting to weaken the source of their suffering.</a:t>
            </a:r>
            <a:endParaRPr lang="en-CA" sz="2800" dirty="0"/>
          </a:p>
        </p:txBody>
      </p:sp>
      <p:sp>
        <p:nvSpPr>
          <p:cNvPr id="3" name="TextBox 2">
            <a:extLst>
              <a:ext uri="{FF2B5EF4-FFF2-40B4-BE49-F238E27FC236}">
                <a16:creationId xmlns:a16="http://schemas.microsoft.com/office/drawing/2014/main" id="{79AF00F6-C554-0C75-1220-53C170EB020B}"/>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Tree>
    <p:extLst>
      <p:ext uri="{BB962C8B-B14F-4D97-AF65-F5344CB8AC3E}">
        <p14:creationId xmlns:p14="http://schemas.microsoft.com/office/powerpoint/2010/main" val="300192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C1C51C-37BF-B9E3-1F59-8B71143E1E4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20BCD10E-D561-7D91-75F0-6E0C2A94BC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ED1FEAA3-35C1-1982-8356-3F609FDE6A6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68</a:t>
            </a:fld>
            <a:endParaRPr lang="en-CA" sz="1400" dirty="0"/>
          </a:p>
        </p:txBody>
      </p:sp>
      <p:sp>
        <p:nvSpPr>
          <p:cNvPr id="2" name="TextBox 1">
            <a:extLst>
              <a:ext uri="{FF2B5EF4-FFF2-40B4-BE49-F238E27FC236}">
                <a16:creationId xmlns:a16="http://schemas.microsoft.com/office/drawing/2014/main" id="{60AB0A6B-ADF9-E714-E966-02DCCB6E7AC6}"/>
              </a:ext>
            </a:extLst>
          </p:cNvPr>
          <p:cNvSpPr txBox="1"/>
          <p:nvPr/>
        </p:nvSpPr>
        <p:spPr>
          <a:xfrm>
            <a:off x="873855" y="2104722"/>
            <a:ext cx="9708777" cy="2246769"/>
          </a:xfrm>
          <a:prstGeom prst="rect">
            <a:avLst/>
          </a:prstGeom>
          <a:noFill/>
        </p:spPr>
        <p:txBody>
          <a:bodyPr wrap="square" rtlCol="0">
            <a:spAutoFit/>
          </a:bodyPr>
          <a:lstStyle/>
          <a:p>
            <a:r>
              <a:rPr lang="en-US" sz="2800" dirty="0"/>
              <a:t>We call this the sacred Dual Path because as we are working and growing ourself to be our best mindful emotional regulated self,</a:t>
            </a:r>
          </a:p>
          <a:p>
            <a:endParaRPr lang="en-US" sz="2800" dirty="0"/>
          </a:p>
          <a:p>
            <a:r>
              <a:rPr lang="en-US" sz="2800" dirty="0"/>
              <a:t>Our actions are training them to be less fearful, less discouraged, and therefore more likely to be less difficult.</a:t>
            </a:r>
            <a:endParaRPr lang="en-CA" sz="2800" dirty="0"/>
          </a:p>
        </p:txBody>
      </p:sp>
      <p:sp>
        <p:nvSpPr>
          <p:cNvPr id="3" name="TextBox 2">
            <a:extLst>
              <a:ext uri="{FF2B5EF4-FFF2-40B4-BE49-F238E27FC236}">
                <a16:creationId xmlns:a16="http://schemas.microsoft.com/office/drawing/2014/main" id="{87FAE9FC-2DE3-644E-3DBD-C4A280E7CE19}"/>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8" name="TextBox 7">
            <a:extLst>
              <a:ext uri="{FF2B5EF4-FFF2-40B4-BE49-F238E27FC236}">
                <a16:creationId xmlns:a16="http://schemas.microsoft.com/office/drawing/2014/main" id="{AA5FF6AD-3606-BE2A-9FBD-E47D7CB32E89}"/>
              </a:ext>
            </a:extLst>
          </p:cNvPr>
          <p:cNvSpPr txBox="1"/>
          <p:nvPr/>
        </p:nvSpPr>
        <p:spPr>
          <a:xfrm>
            <a:off x="873855" y="4499448"/>
            <a:ext cx="7321562" cy="523220"/>
          </a:xfrm>
          <a:prstGeom prst="rect">
            <a:avLst/>
          </a:prstGeom>
          <a:noFill/>
        </p:spPr>
        <p:txBody>
          <a:bodyPr wrap="square" rtlCol="0">
            <a:spAutoFit/>
          </a:bodyPr>
          <a:lstStyle/>
          <a:p>
            <a:r>
              <a:rPr lang="en-US" sz="2800" b="1" dirty="0">
                <a:solidFill>
                  <a:srgbClr val="9A4E15"/>
                </a:solidFill>
              </a:rPr>
              <a:t>Our Emotional Contagion Enhancement</a:t>
            </a:r>
            <a:endParaRPr lang="en-CA" sz="2800" b="1" dirty="0">
              <a:solidFill>
                <a:srgbClr val="9A4E15"/>
              </a:solidFill>
            </a:endParaRPr>
          </a:p>
        </p:txBody>
      </p:sp>
    </p:spTree>
    <p:extLst>
      <p:ext uri="{BB962C8B-B14F-4D97-AF65-F5344CB8AC3E}">
        <p14:creationId xmlns:p14="http://schemas.microsoft.com/office/powerpoint/2010/main" val="353385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92B345-6197-F54B-A6CC-4FC7DAA5F073}"/>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A0B91334-1C66-1B02-00C9-19FBDB4D74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4AEE499A-B72E-746C-59A0-26A63FFCF1F6}"/>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69</a:t>
            </a:fld>
            <a:endParaRPr lang="en-CA" sz="1400" dirty="0"/>
          </a:p>
        </p:txBody>
      </p:sp>
      <p:sp>
        <p:nvSpPr>
          <p:cNvPr id="2" name="TextBox 1">
            <a:extLst>
              <a:ext uri="{FF2B5EF4-FFF2-40B4-BE49-F238E27FC236}">
                <a16:creationId xmlns:a16="http://schemas.microsoft.com/office/drawing/2014/main" id="{41AF0186-B83B-641B-F455-DF34D9844CA8}"/>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3" name="TextBox 2">
            <a:extLst>
              <a:ext uri="{FF2B5EF4-FFF2-40B4-BE49-F238E27FC236}">
                <a16:creationId xmlns:a16="http://schemas.microsoft.com/office/drawing/2014/main" id="{33F09643-3F28-9F7A-FF69-A5331220EA09}"/>
              </a:ext>
            </a:extLst>
          </p:cNvPr>
          <p:cNvSpPr txBox="1"/>
          <p:nvPr/>
        </p:nvSpPr>
        <p:spPr>
          <a:xfrm>
            <a:off x="801673" y="1552648"/>
            <a:ext cx="9179859" cy="3970318"/>
          </a:xfrm>
          <a:prstGeom prst="rect">
            <a:avLst/>
          </a:prstGeom>
          <a:noFill/>
        </p:spPr>
        <p:txBody>
          <a:bodyPr wrap="square" rtlCol="0">
            <a:spAutoFit/>
          </a:bodyPr>
          <a:lstStyle/>
          <a:p>
            <a:r>
              <a:rPr lang="en-US" sz="2800" dirty="0"/>
              <a:t>This conscious connecting is being calm/ahh-llowing of all subjective experiences so as to eliminate resistance and negativity.</a:t>
            </a:r>
          </a:p>
          <a:p>
            <a:endParaRPr lang="en-US" sz="2800" dirty="0"/>
          </a:p>
          <a:p>
            <a:r>
              <a:rPr lang="en-US" sz="2800" dirty="0"/>
              <a:t>This reduces both our and their suffering as we more and more transcend the illusion of our separateness, i.e. no ‘good guys’ and no ‘bad guys’. </a:t>
            </a:r>
            <a:endParaRPr lang="en-US" sz="2800" dirty="0">
              <a:highlight>
                <a:srgbClr val="FFFF00"/>
              </a:highlight>
            </a:endParaRPr>
          </a:p>
          <a:p>
            <a:endParaRPr lang="en-US" sz="2800" dirty="0">
              <a:highlight>
                <a:srgbClr val="FFFF00"/>
              </a:highlight>
            </a:endParaRPr>
          </a:p>
          <a:p>
            <a:r>
              <a:rPr lang="en-US" sz="2800" dirty="0"/>
              <a:t>This harmful, incorrect binary choice is Oxygen for Anger. </a:t>
            </a:r>
            <a:endParaRPr lang="en-CA" sz="2800" dirty="0"/>
          </a:p>
        </p:txBody>
      </p:sp>
    </p:spTree>
    <p:extLst>
      <p:ext uri="{BB962C8B-B14F-4D97-AF65-F5344CB8AC3E}">
        <p14:creationId xmlns:p14="http://schemas.microsoft.com/office/powerpoint/2010/main" val="314917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CC8655-372C-C31B-EA22-5CE5E4560E3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90BC8BF2-FB31-23E6-7E7D-09245ED0B2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AFE00EBB-130B-DD92-A44D-CFD111DD7D97}"/>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a:t>
            </a:fld>
            <a:endParaRPr lang="en-CA" sz="1400" dirty="0"/>
          </a:p>
        </p:txBody>
      </p:sp>
      <p:sp>
        <p:nvSpPr>
          <p:cNvPr id="2" name="TextBox 1">
            <a:extLst>
              <a:ext uri="{FF2B5EF4-FFF2-40B4-BE49-F238E27FC236}">
                <a16:creationId xmlns:a16="http://schemas.microsoft.com/office/drawing/2014/main" id="{0F8B70D3-93AE-20A0-408C-6772C20164AA}"/>
              </a:ext>
            </a:extLst>
          </p:cNvPr>
          <p:cNvSpPr txBox="1"/>
          <p:nvPr/>
        </p:nvSpPr>
        <p:spPr>
          <a:xfrm>
            <a:off x="986118" y="528917"/>
            <a:ext cx="10367682" cy="1261884"/>
          </a:xfrm>
          <a:prstGeom prst="rect">
            <a:avLst/>
          </a:prstGeom>
          <a:noFill/>
        </p:spPr>
        <p:txBody>
          <a:bodyPr wrap="square" rtlCol="0">
            <a:spAutoFit/>
          </a:bodyPr>
          <a:lstStyle/>
          <a:p>
            <a:r>
              <a:rPr lang="en-US" sz="3600" b="1" dirty="0">
                <a:solidFill>
                  <a:srgbClr val="9A4E15"/>
                </a:solidFill>
              </a:rPr>
              <a:t>Restarting or Departing - Optimal Outcomes…</a:t>
            </a:r>
          </a:p>
          <a:p>
            <a:endParaRPr lang="en-US" sz="1200" b="1" dirty="0"/>
          </a:p>
          <a:p>
            <a:r>
              <a:rPr lang="en-US" sz="2800" b="1" dirty="0"/>
              <a:t>In this resource you will learn to:</a:t>
            </a:r>
            <a:endParaRPr lang="en-CA" sz="2800" b="1" dirty="0"/>
          </a:p>
        </p:txBody>
      </p:sp>
      <p:sp>
        <p:nvSpPr>
          <p:cNvPr id="3" name="TextBox 2">
            <a:extLst>
              <a:ext uri="{FF2B5EF4-FFF2-40B4-BE49-F238E27FC236}">
                <a16:creationId xmlns:a16="http://schemas.microsoft.com/office/drawing/2014/main" id="{74E9C183-CC34-2F67-E560-522DC94FD6E7}"/>
              </a:ext>
            </a:extLst>
          </p:cNvPr>
          <p:cNvSpPr txBox="1"/>
          <p:nvPr/>
        </p:nvSpPr>
        <p:spPr>
          <a:xfrm>
            <a:off x="948013" y="2193400"/>
            <a:ext cx="10443891" cy="3000821"/>
          </a:xfrm>
          <a:prstGeom prst="rect">
            <a:avLst/>
          </a:prstGeom>
          <a:noFill/>
        </p:spPr>
        <p:txBody>
          <a:bodyPr wrap="square" rtlCol="0">
            <a:spAutoFit/>
          </a:bodyPr>
          <a:lstStyle/>
          <a:p>
            <a:pPr marL="342900" indent="-342900">
              <a:lnSpc>
                <a:spcPct val="115000"/>
              </a:lnSpc>
              <a:buFont typeface="Arial" panose="020B0604020202020204" pitchFamily="34" charset="0"/>
              <a:buChar char="•"/>
            </a:pP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Determine if it is necessary to skillfully disconnect from them and if so, then to disconnect but with an open heart, without for example, hate, malaise, anger or other forms of suffering for both of us;</a:t>
            </a:r>
          </a:p>
          <a:p>
            <a:pPr marL="342900" indent="-342900">
              <a:lnSpc>
                <a:spcPct val="115000"/>
              </a:lnSpc>
              <a:buFont typeface="Arial" panose="020B0604020202020204" pitchFamily="34" charset="0"/>
              <a:buChar char="•"/>
            </a:pPr>
            <a:endPar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Manage these relationships so that they will be much less difficult;</a:t>
            </a:r>
          </a:p>
          <a:p>
            <a:endParaRPr lang="en-CA" sz="2800" dirty="0"/>
          </a:p>
        </p:txBody>
      </p:sp>
    </p:spTree>
    <p:extLst>
      <p:ext uri="{BB962C8B-B14F-4D97-AF65-F5344CB8AC3E}">
        <p14:creationId xmlns:p14="http://schemas.microsoft.com/office/powerpoint/2010/main" val="25215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DDE1B3-60ED-2F3D-40B2-49F1021D2C9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1363D32F-1847-3D52-123D-B407CAD7A6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246CAC42-9A0D-1E29-D3A7-AC4936DBA1B1}"/>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70</a:t>
            </a:fld>
            <a:endParaRPr lang="en-CA" sz="1400" dirty="0"/>
          </a:p>
        </p:txBody>
      </p:sp>
      <p:sp>
        <p:nvSpPr>
          <p:cNvPr id="2" name="TextBox 1">
            <a:extLst>
              <a:ext uri="{FF2B5EF4-FFF2-40B4-BE49-F238E27FC236}">
                <a16:creationId xmlns:a16="http://schemas.microsoft.com/office/drawing/2014/main" id="{ECE619B5-7754-B957-6A6D-55CA1A068B23}"/>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3" name="TextBox 2">
            <a:extLst>
              <a:ext uri="{FF2B5EF4-FFF2-40B4-BE49-F238E27FC236}">
                <a16:creationId xmlns:a16="http://schemas.microsoft.com/office/drawing/2014/main" id="{7E284439-7F94-001C-E9B6-96C0E20815AC}"/>
              </a:ext>
            </a:extLst>
          </p:cNvPr>
          <p:cNvSpPr txBox="1"/>
          <p:nvPr/>
        </p:nvSpPr>
        <p:spPr>
          <a:xfrm>
            <a:off x="801673" y="1361215"/>
            <a:ext cx="9269506" cy="4832092"/>
          </a:xfrm>
          <a:prstGeom prst="rect">
            <a:avLst/>
          </a:prstGeom>
          <a:noFill/>
        </p:spPr>
        <p:txBody>
          <a:bodyPr wrap="square" rtlCol="0">
            <a:spAutoFit/>
          </a:bodyPr>
          <a:lstStyle/>
          <a:p>
            <a:r>
              <a:rPr lang="en-US" sz="2800" dirty="0"/>
              <a:t>Now we have unconditional and authentic kindness as we care for and about all others, regardless of our feelings about them and even how our body, thoughts and feelings’ </a:t>
            </a:r>
            <a:r>
              <a:rPr lang="en-US" sz="2800" u="sng" dirty="0"/>
              <a:t>senses</a:t>
            </a:r>
            <a:r>
              <a:rPr lang="en-US" sz="2800" dirty="0"/>
              <a:t> are reacting to them.</a:t>
            </a:r>
          </a:p>
          <a:p>
            <a:endParaRPr lang="en-US" sz="2800" dirty="0"/>
          </a:p>
          <a:p>
            <a:r>
              <a:rPr lang="en-US" sz="2800" dirty="0"/>
              <a:t>When we consciously connect, we know that we are not our thoughts or feelings, when we are conscious of them.</a:t>
            </a:r>
          </a:p>
          <a:p>
            <a:endParaRPr lang="en-US" sz="2800" dirty="0"/>
          </a:p>
          <a:p>
            <a:r>
              <a:rPr lang="en-US" sz="2800" dirty="0"/>
              <a:t>Now we don’t just feel caring - we are care and</a:t>
            </a:r>
          </a:p>
          <a:p>
            <a:r>
              <a:rPr lang="en-US" sz="2800" dirty="0"/>
              <a:t>like the musician becomes the song and </a:t>
            </a:r>
          </a:p>
          <a:p>
            <a:r>
              <a:rPr lang="en-US" sz="2800" dirty="0"/>
              <a:t>the artist becomes the art.</a:t>
            </a:r>
            <a:endParaRPr lang="en-CA" sz="2800" dirty="0"/>
          </a:p>
        </p:txBody>
      </p:sp>
    </p:spTree>
    <p:extLst>
      <p:ext uri="{BB962C8B-B14F-4D97-AF65-F5344CB8AC3E}">
        <p14:creationId xmlns:p14="http://schemas.microsoft.com/office/powerpoint/2010/main" val="307186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E3A1FF-6C6D-87E1-1547-CE7E1E28A82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08255A53-8F19-A45C-A7E8-9327073CE7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F0518FB2-7015-F791-2D88-C7B1ACA435B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71</a:t>
            </a:fld>
            <a:endParaRPr lang="en-CA" sz="1400" dirty="0"/>
          </a:p>
        </p:txBody>
      </p:sp>
      <p:sp>
        <p:nvSpPr>
          <p:cNvPr id="2" name="TextBox 1">
            <a:extLst>
              <a:ext uri="{FF2B5EF4-FFF2-40B4-BE49-F238E27FC236}">
                <a16:creationId xmlns:a16="http://schemas.microsoft.com/office/drawing/2014/main" id="{DB967BA6-E91D-A3F0-FF51-6918ED83CC3D}"/>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3" name="TextBox 2">
            <a:extLst>
              <a:ext uri="{FF2B5EF4-FFF2-40B4-BE49-F238E27FC236}">
                <a16:creationId xmlns:a16="http://schemas.microsoft.com/office/drawing/2014/main" id="{751CED22-B846-1D9B-C7D3-951F2312835D}"/>
              </a:ext>
            </a:extLst>
          </p:cNvPr>
          <p:cNvSpPr txBox="1"/>
          <p:nvPr/>
        </p:nvSpPr>
        <p:spPr>
          <a:xfrm>
            <a:off x="801673" y="1711089"/>
            <a:ext cx="9018494" cy="2610843"/>
          </a:xfrm>
          <a:prstGeom prst="rect">
            <a:avLst/>
          </a:prstGeom>
          <a:noFill/>
        </p:spPr>
        <p:txBody>
          <a:bodyPr wrap="square" rtlCol="0">
            <a:spAutoFit/>
          </a:bodyPr>
          <a:lstStyle/>
          <a:p>
            <a:pPr>
              <a:lnSpc>
                <a:spcPct val="150000"/>
              </a:lnSpc>
            </a:pPr>
            <a:r>
              <a:rPr lang="en-US" sz="2800" dirty="0"/>
              <a:t>These moments of ‘loving the enemy’, for ‘they know not what they do’, opens up a whole new paradigm of living and caring experience. Here (Now), forgiveness just happens and natural healing and resiliency just happens within us.</a:t>
            </a:r>
            <a:endParaRPr lang="en-CA" sz="2800" dirty="0"/>
          </a:p>
        </p:txBody>
      </p:sp>
    </p:spTree>
    <p:extLst>
      <p:ext uri="{BB962C8B-B14F-4D97-AF65-F5344CB8AC3E}">
        <p14:creationId xmlns:p14="http://schemas.microsoft.com/office/powerpoint/2010/main" val="411658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3FA572-E966-FE40-9DF1-3634602D4279}"/>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3A6CC360-7B37-7C9F-B771-C947BF99C5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D4489BD5-516E-AAB3-6195-65205643BE2A}"/>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72</a:t>
            </a:fld>
            <a:endParaRPr lang="en-CA" sz="1400" dirty="0"/>
          </a:p>
        </p:txBody>
      </p:sp>
      <p:sp>
        <p:nvSpPr>
          <p:cNvPr id="2" name="TextBox 1">
            <a:extLst>
              <a:ext uri="{FF2B5EF4-FFF2-40B4-BE49-F238E27FC236}">
                <a16:creationId xmlns:a16="http://schemas.microsoft.com/office/drawing/2014/main" id="{7C425010-1A0F-A41D-003F-539337316E4D}"/>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3" name="TextBox 2">
            <a:extLst>
              <a:ext uri="{FF2B5EF4-FFF2-40B4-BE49-F238E27FC236}">
                <a16:creationId xmlns:a16="http://schemas.microsoft.com/office/drawing/2014/main" id="{E637C4EC-C405-618E-5943-6D9857CBE4B0}"/>
              </a:ext>
            </a:extLst>
          </p:cNvPr>
          <p:cNvSpPr txBox="1"/>
          <p:nvPr/>
        </p:nvSpPr>
        <p:spPr>
          <a:xfrm>
            <a:off x="869577" y="1559859"/>
            <a:ext cx="9861176" cy="4832092"/>
          </a:xfrm>
          <a:prstGeom prst="rect">
            <a:avLst/>
          </a:prstGeom>
          <a:noFill/>
        </p:spPr>
        <p:txBody>
          <a:bodyPr wrap="square" rtlCol="0">
            <a:spAutoFit/>
          </a:bodyPr>
          <a:lstStyle/>
          <a:p>
            <a:r>
              <a:rPr lang="en-US" sz="2800" dirty="0"/>
              <a:t>And when we at some mindless times do not consciously connect, as we recover from our suffering PFP prison, we are reminded of our own and all peoples’ fragility and vulnerabilities to be overwhelmed by PFP.</a:t>
            </a:r>
          </a:p>
          <a:p>
            <a:endParaRPr lang="en-US" sz="2800" dirty="0"/>
          </a:p>
          <a:p>
            <a:r>
              <a:rPr lang="en-US" sz="2800" dirty="0"/>
              <a:t>This opens our heart to forgiveness and our minds to be motivated to recommit to a path of liberation away from society’s pitiful, mindless tragic ‘religion’ of ‘good guys’ and ‘bad guys’.</a:t>
            </a:r>
          </a:p>
          <a:p>
            <a:endParaRPr lang="en-US" sz="2800" dirty="0"/>
          </a:p>
          <a:p>
            <a:r>
              <a:rPr lang="en-US" sz="2800" dirty="0"/>
              <a:t>We really know that the truth of our predicament is more asleep/mindless versus awake/aware people.</a:t>
            </a:r>
            <a:endParaRPr lang="en-CA" sz="2800" dirty="0"/>
          </a:p>
        </p:txBody>
      </p:sp>
    </p:spTree>
    <p:extLst>
      <p:ext uri="{BB962C8B-B14F-4D97-AF65-F5344CB8AC3E}">
        <p14:creationId xmlns:p14="http://schemas.microsoft.com/office/powerpoint/2010/main" val="224455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5C38E20-F6C9-209B-B79F-5E0350E1283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a:extLst>
              <a:ext uri="{FF2B5EF4-FFF2-40B4-BE49-F238E27FC236}">
                <a16:creationId xmlns:a16="http://schemas.microsoft.com/office/drawing/2014/main" id="{A0966B63-AE89-CDA7-C0FA-E7358AA4F1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8" name="Slide Number Placeholder 7">
            <a:extLst>
              <a:ext uri="{FF2B5EF4-FFF2-40B4-BE49-F238E27FC236}">
                <a16:creationId xmlns:a16="http://schemas.microsoft.com/office/drawing/2014/main" id="{DA02A7DA-D43C-3A26-708C-BFA6A0C1CE6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73</a:t>
            </a:fld>
            <a:endParaRPr lang="en-CA" sz="1400" dirty="0"/>
          </a:p>
        </p:txBody>
      </p:sp>
      <p:sp>
        <p:nvSpPr>
          <p:cNvPr id="2" name="Text Box 351">
            <a:extLst>
              <a:ext uri="{FF2B5EF4-FFF2-40B4-BE49-F238E27FC236}">
                <a16:creationId xmlns:a16="http://schemas.microsoft.com/office/drawing/2014/main" id="{01BF126E-ADF2-9EE9-D12A-911C4FC906CF}"/>
              </a:ext>
            </a:extLst>
          </p:cNvPr>
          <p:cNvSpPr txBox="1">
            <a:spLocks/>
          </p:cNvSpPr>
          <p:nvPr/>
        </p:nvSpPr>
        <p:spPr>
          <a:xfrm>
            <a:off x="1389529" y="851647"/>
            <a:ext cx="9819577" cy="3915562"/>
          </a:xfrm>
          <a:prstGeom prst="rect">
            <a:avLst/>
          </a:prstGeom>
          <a:solidFill>
            <a:srgbClr val="E2F0D9"/>
          </a:solidFill>
          <a:ln w="6350">
            <a:noFill/>
          </a:ln>
          <a:effectLst>
            <a:outerShdw blurRad="50800" dist="63500" dir="2700000" algn="tl" rotWithShape="0">
              <a:prstClr val="black">
                <a:alpha val="40000"/>
              </a:prstClr>
            </a:outerShdw>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CA" sz="2800" b="1" i="1" dirty="0">
                <a:effectLst/>
                <a:latin typeface="Calibri" panose="020F0502020204030204" pitchFamily="34" charset="0"/>
                <a:ea typeface="Calibri" panose="020F0502020204030204" pitchFamily="34" charset="0"/>
                <a:cs typeface="Calibri" panose="020F0502020204030204" pitchFamily="34" charset="0"/>
              </a:rPr>
              <a:t>Know Thy Self</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800" b="1" i="1" dirty="0">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800" b="1" dirty="0">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sz="2800" b="1" dirty="0">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en-CA" sz="2800" b="1" dirty="0">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2000" b="1" i="1" dirty="0">
                <a:effectLst/>
                <a:latin typeface="Calibri" panose="020F0502020204030204" pitchFamily="34" charset="0"/>
                <a:ea typeface="Calibri" panose="020F0502020204030204" pitchFamily="34" charset="0"/>
                <a:cs typeface="Calibri" panose="020F0502020204030204" pitchFamily="34" charset="0"/>
              </a:rPr>
              <a:t>                                                                                                                                                          P&amp;J</a:t>
            </a:r>
            <a:endParaRPr lang="en-CA" sz="2000" b="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800" b="1" dirty="0">
                <a:effectLst/>
                <a:latin typeface="Calibri" panose="020F0502020204030204" pitchFamily="34" charset="0"/>
                <a:ea typeface="Calibri" panose="020F0502020204030204" pitchFamily="34" charset="0"/>
                <a:cs typeface="Calibri" panose="020F0502020204030204" pitchFamily="34"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Box 146">
            <a:extLst>
              <a:ext uri="{FF2B5EF4-FFF2-40B4-BE49-F238E27FC236}">
                <a16:creationId xmlns:a16="http://schemas.microsoft.com/office/drawing/2014/main" id="{1A87EFDD-2005-D20B-0C26-37F55B5E65B1}"/>
              </a:ext>
            </a:extLst>
          </p:cNvPr>
          <p:cNvSpPr txBox="1"/>
          <p:nvPr/>
        </p:nvSpPr>
        <p:spPr>
          <a:xfrm>
            <a:off x="6096000" y="1753938"/>
            <a:ext cx="4939553" cy="914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Aware and ahh-</a:t>
            </a:r>
            <a:r>
              <a:rPr lang="en-CA" sz="2400" b="1" i="1" dirty="0" err="1">
                <a:effectLst/>
                <a:ea typeface="Calibri" panose="020F0502020204030204" pitchFamily="34" charset="0"/>
                <a:cs typeface="Calibri" panose="020F0502020204030204" pitchFamily="34" charset="0"/>
              </a:rPr>
              <a:t>llowing</a:t>
            </a:r>
            <a:r>
              <a:rPr lang="en-CA" sz="2400" b="1" i="1" dirty="0">
                <a:effectLst/>
                <a:ea typeface="Calibri" panose="020F0502020204030204" pitchFamily="34" charset="0"/>
                <a:cs typeface="Calibri" panose="020F0502020204030204" pitchFamily="34" charset="0"/>
              </a:rPr>
              <a:t> conflict,</a:t>
            </a:r>
            <a:endParaRPr lang="en-C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loving presence – each moment new.</a:t>
            </a:r>
            <a:endParaRPr lang="en-C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To all who hurt and hate forgiven,</a:t>
            </a:r>
            <a:endParaRPr lang="en-C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for they know not what they do.</a:t>
            </a:r>
            <a:endParaRPr lang="en-CA" sz="2400" dirty="0">
              <a:effectLst/>
              <a:ea typeface="Calibri" panose="020F0502020204030204" pitchFamily="34" charset="0"/>
              <a:cs typeface="Times New Roman" panose="02020603050405020304" pitchFamily="18" charset="0"/>
            </a:endParaRPr>
          </a:p>
        </p:txBody>
      </p:sp>
      <p:sp>
        <p:nvSpPr>
          <p:cNvPr id="4" name="Text Box 292">
            <a:extLst>
              <a:ext uri="{FF2B5EF4-FFF2-40B4-BE49-F238E27FC236}">
                <a16:creationId xmlns:a16="http://schemas.microsoft.com/office/drawing/2014/main" id="{18EBE86E-5C9A-B325-E1D8-2A06D1539CA6}"/>
              </a:ext>
            </a:extLst>
          </p:cNvPr>
          <p:cNvSpPr txBox="1"/>
          <p:nvPr/>
        </p:nvSpPr>
        <p:spPr>
          <a:xfrm>
            <a:off x="1609618" y="1753938"/>
            <a:ext cx="4343507" cy="914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Ahh the sacred evidence,</a:t>
            </a:r>
            <a:endParaRPr lang="en-C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of knowing self so deep.</a:t>
            </a:r>
            <a:endParaRPr lang="en-C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Anger with an open heart,</a:t>
            </a:r>
            <a:endParaRPr lang="en-CA" sz="2400"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CA" sz="2400" b="1" i="1" dirty="0">
                <a:effectLst/>
                <a:ea typeface="Calibri" panose="020F0502020204030204" pitchFamily="34" charset="0"/>
                <a:cs typeface="Calibri" panose="020F0502020204030204" pitchFamily="34" charset="0"/>
              </a:rPr>
              <a:t>now awakened from ‘the’ sleep.</a:t>
            </a:r>
            <a:endParaRPr lang="en-CA" sz="2400" dirty="0">
              <a:effectLst/>
              <a:ea typeface="Calibri" panose="020F0502020204030204" pitchFamily="34" charset="0"/>
              <a:cs typeface="Times New Roman" panose="02020603050405020304" pitchFamily="18" charset="0"/>
            </a:endParaRPr>
          </a:p>
          <a:p>
            <a:pPr>
              <a:lnSpc>
                <a:spcPct val="115000"/>
              </a:lnSpc>
              <a:spcAft>
                <a:spcPts val="1000"/>
              </a:spcAft>
            </a:pPr>
            <a:r>
              <a:rPr lang="en-CA" sz="2400" b="1" i="1" dirty="0">
                <a:effectLst/>
                <a:ea typeface="Calibri" panose="020F0502020204030204" pitchFamily="34" charset="0"/>
                <a:cs typeface="Times New Roman" panose="02020603050405020304" pitchFamily="18" charset="0"/>
              </a:rPr>
              <a:t> </a:t>
            </a:r>
            <a:endParaRPr lang="en-CA"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69530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359A2D-1D1D-687F-6542-2F23A1D8544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BA79F314-ABA1-A968-9787-5A22247814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17251BD7-8053-DD2E-C407-8D19596DF3A3}"/>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74</a:t>
            </a:fld>
            <a:endParaRPr lang="en-CA" sz="1400" dirty="0"/>
          </a:p>
        </p:txBody>
      </p:sp>
      <p:sp>
        <p:nvSpPr>
          <p:cNvPr id="2" name="TextBox 1">
            <a:extLst>
              <a:ext uri="{FF2B5EF4-FFF2-40B4-BE49-F238E27FC236}">
                <a16:creationId xmlns:a16="http://schemas.microsoft.com/office/drawing/2014/main" id="{B96F7BF6-32C3-852B-BAC2-F5352EA363EB}"/>
              </a:ext>
            </a:extLst>
          </p:cNvPr>
          <p:cNvSpPr txBox="1"/>
          <p:nvPr/>
        </p:nvSpPr>
        <p:spPr>
          <a:xfrm>
            <a:off x="801673" y="664693"/>
            <a:ext cx="7700683" cy="523220"/>
          </a:xfrm>
          <a:prstGeom prst="rect">
            <a:avLst/>
          </a:prstGeom>
          <a:noFill/>
        </p:spPr>
        <p:txBody>
          <a:bodyPr wrap="square" rtlCol="0">
            <a:spAutoFit/>
          </a:bodyPr>
          <a:lstStyle/>
          <a:p>
            <a:r>
              <a:rPr lang="en-US" sz="2800" b="1" dirty="0">
                <a:solidFill>
                  <a:schemeClr val="accent6">
                    <a:lumMod val="75000"/>
                  </a:schemeClr>
                </a:solidFill>
              </a:rPr>
              <a:t>Reflections re. Conscious Connecting - continued</a:t>
            </a:r>
            <a:endParaRPr lang="en-CA" sz="2800" b="1" dirty="0">
              <a:solidFill>
                <a:schemeClr val="accent6">
                  <a:lumMod val="75000"/>
                </a:schemeClr>
              </a:solidFill>
            </a:endParaRPr>
          </a:p>
        </p:txBody>
      </p:sp>
      <p:sp>
        <p:nvSpPr>
          <p:cNvPr id="3" name="TextBox 2">
            <a:extLst>
              <a:ext uri="{FF2B5EF4-FFF2-40B4-BE49-F238E27FC236}">
                <a16:creationId xmlns:a16="http://schemas.microsoft.com/office/drawing/2014/main" id="{309539E3-D3BC-2138-DE44-4C25EFC6A2DC}"/>
              </a:ext>
            </a:extLst>
          </p:cNvPr>
          <p:cNvSpPr txBox="1"/>
          <p:nvPr/>
        </p:nvSpPr>
        <p:spPr>
          <a:xfrm>
            <a:off x="923365" y="1420765"/>
            <a:ext cx="8816983" cy="1815882"/>
          </a:xfrm>
          <a:prstGeom prst="rect">
            <a:avLst/>
          </a:prstGeom>
          <a:noFill/>
        </p:spPr>
        <p:txBody>
          <a:bodyPr wrap="square" rtlCol="0">
            <a:spAutoFit/>
          </a:bodyPr>
          <a:lstStyle/>
          <a:p>
            <a:r>
              <a:rPr lang="en-US" sz="2800" dirty="0"/>
              <a:t>To help open our heart in forgiveness, we remember to ask “I wonder what terrible childhood this 5 year old boy or girl must have had, to have turned their innocence into such insensitivity?”</a:t>
            </a:r>
            <a:endParaRPr lang="en-CA" sz="2800" dirty="0"/>
          </a:p>
        </p:txBody>
      </p:sp>
      <p:sp>
        <p:nvSpPr>
          <p:cNvPr id="7" name="Text Box 576">
            <a:extLst>
              <a:ext uri="{FF2B5EF4-FFF2-40B4-BE49-F238E27FC236}">
                <a16:creationId xmlns:a16="http://schemas.microsoft.com/office/drawing/2014/main" id="{16EC2999-CA1A-BE22-D7B7-D4E9D2FC3492}"/>
              </a:ext>
            </a:extLst>
          </p:cNvPr>
          <p:cNvSpPr txBox="1">
            <a:spLocks noChangeArrowheads="1"/>
          </p:cNvSpPr>
          <p:nvPr/>
        </p:nvSpPr>
        <p:spPr bwMode="auto">
          <a:xfrm>
            <a:off x="923365" y="3479017"/>
            <a:ext cx="8816983" cy="2831359"/>
          </a:xfrm>
          <a:prstGeom prst="rect">
            <a:avLst/>
          </a:prstGeom>
          <a:solidFill>
            <a:srgbClr val="9A4E15"/>
          </a:solidFill>
          <a:ln w="28575">
            <a:noFill/>
            <a:miter lim="800000"/>
            <a:headEnd/>
            <a:tailEnd/>
          </a:ln>
          <a:effectLst>
            <a:outerShdw blurRad="50800" dist="63500" dir="2700000" algn="tl" rotWithShape="0">
              <a:prstClr val="black">
                <a:alpha val="40000"/>
              </a:prstClr>
            </a:outerShdw>
          </a:effectLst>
        </p:spPr>
        <p:txBody>
          <a:bodyPr rot="0" vert="horz" wrap="square" lIns="91440" tIns="91440" rIns="91440" bIns="91440" anchor="t" anchorCtr="0" upright="1">
            <a:noAutofit/>
          </a:bodyPr>
          <a:lstStyle/>
          <a:p>
            <a:pPr marL="106680" algn="just">
              <a:lnSpc>
                <a:spcPct val="115000"/>
              </a:lnSpc>
              <a:spcAft>
                <a:spcPts val="1000"/>
              </a:spcAft>
            </a:pPr>
            <a:r>
              <a:rPr lang="en-CA" sz="2400" b="1" i="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Finding and sustaining meaning and happiness in life . . . means an ordering and guiding of our energy and our desires, a partial restraint in some directions in order to secure greater abundance of life in other directions. It involves a daily deliberate (mindful) organization of life for a purpose.                                                                                                    </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marL="106680" algn="r">
              <a:lnSpc>
                <a:spcPct val="115000"/>
              </a:lnSpc>
              <a:spcAft>
                <a:spcPts val="1000"/>
              </a:spcAft>
            </a:pPr>
            <a:r>
              <a:rPr lang="en-CA"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Richard Gregg</a:t>
            </a:r>
            <a:endParaRPr lang="en-CA"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118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588B79-2E47-CF22-CE89-E2A7E834B1B7}"/>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796C99AD-312F-E6EF-5764-F0B60AE7C0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FD687CCF-AA4D-AA02-A9D7-5A1C35DEF65D}"/>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75</a:t>
            </a:fld>
            <a:endParaRPr lang="en-CA" sz="1400" dirty="0"/>
          </a:p>
        </p:txBody>
      </p:sp>
      <p:sp>
        <p:nvSpPr>
          <p:cNvPr id="2" name="Text Box 215132">
            <a:extLst>
              <a:ext uri="{FF2B5EF4-FFF2-40B4-BE49-F238E27FC236}">
                <a16:creationId xmlns:a16="http://schemas.microsoft.com/office/drawing/2014/main" id="{D2322DAF-7179-6D56-38BB-E27AD597F67F}"/>
              </a:ext>
            </a:extLst>
          </p:cNvPr>
          <p:cNvSpPr txBox="1"/>
          <p:nvPr/>
        </p:nvSpPr>
        <p:spPr>
          <a:xfrm>
            <a:off x="510436" y="1055680"/>
            <a:ext cx="9870141" cy="4600465"/>
          </a:xfrm>
          <a:prstGeom prst="rect">
            <a:avLst/>
          </a:prstGeom>
          <a:solidFill>
            <a:srgbClr val="E2F0D9"/>
          </a:solidFill>
          <a:ln w="6350">
            <a:noFill/>
          </a:ln>
          <a:effectLst>
            <a:outerShdw blurRad="50800" dist="635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r>
              <a:rPr lang="en-CA" sz="2000" dirty="0">
                <a:effectLst/>
                <a:ea typeface="Calibri" panose="020F0502020204030204" pitchFamily="34" charset="0"/>
                <a:cs typeface="Times New Roman" panose="02020603050405020304" pitchFamily="18" charset="0"/>
              </a:rPr>
              <a:t>As we recall our grievances with this person, our B-FIT Mindful Exercises will help us to stay conscious of: </a:t>
            </a:r>
          </a:p>
          <a:p>
            <a:pPr marL="457200" indent="-457200" algn="just">
              <a:lnSpc>
                <a:spcPct val="115000"/>
              </a:lnSpc>
              <a:spcAft>
                <a:spcPts val="1000"/>
              </a:spcAft>
              <a:buFont typeface="Arial" panose="020B0604020202020204" pitchFamily="34" charset="0"/>
              <a:buChar char="•"/>
            </a:pPr>
            <a:r>
              <a:rPr lang="en-CA" sz="2000" dirty="0">
                <a:effectLst/>
                <a:ea typeface="Calibri" panose="020F0502020204030204" pitchFamily="34" charset="0"/>
                <a:cs typeface="Times New Roman" panose="02020603050405020304" pitchFamily="18" charset="0"/>
              </a:rPr>
              <a:t>our fabricating inaccurate memory, </a:t>
            </a:r>
          </a:p>
          <a:p>
            <a:pPr marL="457200" indent="-457200" algn="just">
              <a:lnSpc>
                <a:spcPct val="115000"/>
              </a:lnSpc>
              <a:spcAft>
                <a:spcPts val="1000"/>
              </a:spcAft>
              <a:buFont typeface="Arial" panose="020B0604020202020204" pitchFamily="34" charset="0"/>
              <a:buChar char="•"/>
            </a:pPr>
            <a:r>
              <a:rPr lang="en-CA" sz="2000" dirty="0">
                <a:effectLst/>
                <a:ea typeface="Calibri" panose="020F0502020204030204" pitchFamily="34" charset="0"/>
                <a:cs typeface="Times New Roman" panose="02020603050405020304" pitchFamily="18" charset="0"/>
              </a:rPr>
              <a:t>our prejudicial cognitive bias, </a:t>
            </a:r>
          </a:p>
          <a:p>
            <a:pPr marL="457200" indent="-457200" algn="just">
              <a:lnSpc>
                <a:spcPct val="115000"/>
              </a:lnSpc>
              <a:spcAft>
                <a:spcPts val="1000"/>
              </a:spcAft>
              <a:buFont typeface="Arial" panose="020B0604020202020204" pitchFamily="34" charset="0"/>
              <a:buChar char="•"/>
            </a:pPr>
            <a:r>
              <a:rPr lang="en-CA" sz="2000" dirty="0">
                <a:effectLst/>
                <a:ea typeface="Calibri" panose="020F0502020204030204" pitchFamily="34" charset="0"/>
                <a:cs typeface="Times New Roman" panose="02020603050405020304" pitchFamily="18" charset="0"/>
              </a:rPr>
              <a:t>our inattentional blindness, </a:t>
            </a:r>
          </a:p>
          <a:p>
            <a:pPr marL="457200" indent="-457200" algn="just">
              <a:lnSpc>
                <a:spcPct val="115000"/>
              </a:lnSpc>
              <a:spcAft>
                <a:spcPts val="1000"/>
              </a:spcAft>
              <a:buFont typeface="Arial" panose="020B0604020202020204" pitchFamily="34" charset="0"/>
              <a:buChar char="•"/>
            </a:pPr>
            <a:r>
              <a:rPr lang="en-CA" sz="2000" dirty="0">
                <a:effectLst/>
                <a:ea typeface="Calibri" panose="020F0502020204030204" pitchFamily="34" charset="0"/>
                <a:cs typeface="Times New Roman" panose="02020603050405020304" pitchFamily="18" charset="0"/>
              </a:rPr>
              <a:t>our lack of free will to make choices (unless we are conscious), </a:t>
            </a:r>
          </a:p>
          <a:p>
            <a:pPr marL="457200" indent="-457200" algn="just">
              <a:lnSpc>
                <a:spcPct val="115000"/>
              </a:lnSpc>
              <a:spcAft>
                <a:spcPts val="1000"/>
              </a:spcAft>
              <a:buFont typeface="Arial" panose="020B0604020202020204" pitchFamily="34" charset="0"/>
              <a:buChar char="•"/>
            </a:pPr>
            <a:r>
              <a:rPr lang="en-CA" sz="2000" dirty="0">
                <a:effectLst/>
                <a:ea typeface="Calibri" panose="020F0502020204030204" pitchFamily="34" charset="0"/>
                <a:cs typeface="Times New Roman" panose="02020603050405020304" pitchFamily="18" charset="0"/>
              </a:rPr>
              <a:t>the stinking thinking problem of being thought and </a:t>
            </a:r>
          </a:p>
          <a:p>
            <a:pPr marL="457200" indent="-457200" algn="just">
              <a:lnSpc>
                <a:spcPct val="115000"/>
              </a:lnSpc>
              <a:spcAft>
                <a:spcPts val="1000"/>
              </a:spcAft>
              <a:buFont typeface="Arial" panose="020B0604020202020204" pitchFamily="34" charset="0"/>
              <a:buChar char="•"/>
            </a:pPr>
            <a:r>
              <a:rPr lang="en-CA" sz="2000" dirty="0">
                <a:effectLst/>
                <a:ea typeface="Calibri" panose="020F0502020204030204" pitchFamily="34" charset="0"/>
                <a:cs typeface="Times New Roman" panose="02020603050405020304" pitchFamily="18" charset="0"/>
              </a:rPr>
              <a:t>our PFP faulty filters </a:t>
            </a:r>
          </a:p>
          <a:p>
            <a:pPr algn="just">
              <a:lnSpc>
                <a:spcPct val="115000"/>
              </a:lnSpc>
              <a:spcAft>
                <a:spcPts val="1000"/>
              </a:spcAft>
            </a:pPr>
            <a:r>
              <a:rPr lang="en-CA" sz="2000" dirty="0">
                <a:effectLst/>
                <a:ea typeface="Calibri" panose="020F0502020204030204" pitchFamily="34" charset="0"/>
                <a:cs typeface="Times New Roman" panose="02020603050405020304" pitchFamily="18" charset="0"/>
              </a:rPr>
              <a:t>are all grossly distorting our feelings and blocking our awareness of how best and why to reconstruct our relationship/s.</a:t>
            </a:r>
          </a:p>
        </p:txBody>
      </p:sp>
      <p:sp>
        <p:nvSpPr>
          <p:cNvPr id="6" name="TextBox 5">
            <a:extLst>
              <a:ext uri="{FF2B5EF4-FFF2-40B4-BE49-F238E27FC236}">
                <a16:creationId xmlns:a16="http://schemas.microsoft.com/office/drawing/2014/main" id="{1B1F6819-86AF-FD42-0AE8-05367B14A36C}"/>
              </a:ext>
            </a:extLst>
          </p:cNvPr>
          <p:cNvSpPr txBox="1"/>
          <p:nvPr/>
        </p:nvSpPr>
        <p:spPr>
          <a:xfrm>
            <a:off x="510436" y="322299"/>
            <a:ext cx="9762565" cy="646331"/>
          </a:xfrm>
          <a:prstGeom prst="rect">
            <a:avLst/>
          </a:prstGeom>
          <a:noFill/>
        </p:spPr>
        <p:txBody>
          <a:bodyPr wrap="square" rtlCol="0">
            <a:spAutoFit/>
          </a:bodyPr>
          <a:lstStyle/>
          <a:p>
            <a:r>
              <a:rPr lang="en-US" sz="3600" b="1" dirty="0">
                <a:solidFill>
                  <a:srgbClr val="9A4E15"/>
                </a:solidFill>
              </a:rPr>
              <a:t>Summary</a:t>
            </a:r>
            <a:endParaRPr lang="en-CA" sz="3600" b="1" dirty="0">
              <a:solidFill>
                <a:srgbClr val="9A4E15"/>
              </a:solidFill>
            </a:endParaRPr>
          </a:p>
        </p:txBody>
      </p:sp>
      <p:sp>
        <p:nvSpPr>
          <p:cNvPr id="7" name="TextBox 6">
            <a:extLst>
              <a:ext uri="{FF2B5EF4-FFF2-40B4-BE49-F238E27FC236}">
                <a16:creationId xmlns:a16="http://schemas.microsoft.com/office/drawing/2014/main" id="{F440868F-D3B2-FA33-DB6A-C3F8E2C27480}"/>
              </a:ext>
            </a:extLst>
          </p:cNvPr>
          <p:cNvSpPr txBox="1"/>
          <p:nvPr/>
        </p:nvSpPr>
        <p:spPr>
          <a:xfrm>
            <a:off x="510436" y="5912159"/>
            <a:ext cx="6373906" cy="646331"/>
          </a:xfrm>
          <a:prstGeom prst="rect">
            <a:avLst/>
          </a:prstGeom>
          <a:noFill/>
        </p:spPr>
        <p:txBody>
          <a:bodyPr wrap="square" rtlCol="0">
            <a:spAutoFit/>
          </a:bodyPr>
          <a:lstStyle/>
          <a:p>
            <a:r>
              <a:rPr lang="en-US" sz="3600" b="1" dirty="0">
                <a:solidFill>
                  <a:srgbClr val="C00000"/>
                </a:solidFill>
              </a:rPr>
              <a:t>Leading to</a:t>
            </a:r>
            <a:endParaRPr lang="en-CA" sz="3600" b="1" dirty="0">
              <a:solidFill>
                <a:srgbClr val="C00000"/>
              </a:solidFill>
            </a:endParaRPr>
          </a:p>
        </p:txBody>
      </p:sp>
    </p:spTree>
    <p:extLst>
      <p:ext uri="{BB962C8B-B14F-4D97-AF65-F5344CB8AC3E}">
        <p14:creationId xmlns:p14="http://schemas.microsoft.com/office/powerpoint/2010/main" val="3874078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91A52A-5CBC-205A-0C38-FEA247A56655}"/>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D8C4542D-5D18-9199-6E34-E530396E66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5C08A9A9-FB13-2AAE-1B97-5DDF097F0117}"/>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76</a:t>
            </a:fld>
            <a:endParaRPr lang="en-CA" sz="1400" dirty="0"/>
          </a:p>
        </p:txBody>
      </p:sp>
      <p:sp>
        <p:nvSpPr>
          <p:cNvPr id="2" name="TextBox 1">
            <a:extLst>
              <a:ext uri="{FF2B5EF4-FFF2-40B4-BE49-F238E27FC236}">
                <a16:creationId xmlns:a16="http://schemas.microsoft.com/office/drawing/2014/main" id="{EC67F4ED-DAC8-2FD2-7875-767FC554980C}"/>
              </a:ext>
            </a:extLst>
          </p:cNvPr>
          <p:cNvSpPr txBox="1"/>
          <p:nvPr/>
        </p:nvSpPr>
        <p:spPr>
          <a:xfrm>
            <a:off x="1179360" y="963821"/>
            <a:ext cx="9525084" cy="1384995"/>
          </a:xfrm>
          <a:prstGeom prst="rect">
            <a:avLst/>
          </a:prstGeom>
          <a:noFill/>
        </p:spPr>
        <p:txBody>
          <a:bodyPr wrap="square" rtlCol="0">
            <a:spAutoFit/>
          </a:bodyPr>
          <a:lstStyle/>
          <a:p>
            <a:r>
              <a:rPr lang="en-US" sz="2800" dirty="0"/>
              <a:t>Incrementally, slowly at first</a:t>
            </a:r>
            <a:r>
              <a:rPr lang="en-US" sz="2800"/>
              <a:t>, starting </a:t>
            </a:r>
            <a:r>
              <a:rPr lang="en-US" sz="2800" dirty="0"/>
              <a:t>to more and more be transformed to be able to and wanting to effectively restart or depart with an open heart.</a:t>
            </a:r>
            <a:endParaRPr lang="en-CA" sz="2800" dirty="0"/>
          </a:p>
        </p:txBody>
      </p:sp>
      <p:grpSp>
        <p:nvGrpSpPr>
          <p:cNvPr id="7" name="Group 6">
            <a:extLst>
              <a:ext uri="{FF2B5EF4-FFF2-40B4-BE49-F238E27FC236}">
                <a16:creationId xmlns:a16="http://schemas.microsoft.com/office/drawing/2014/main" id="{F664575F-F985-7294-FCC4-D08BD1E6B0D2}"/>
              </a:ext>
            </a:extLst>
          </p:cNvPr>
          <p:cNvGrpSpPr/>
          <p:nvPr/>
        </p:nvGrpSpPr>
        <p:grpSpPr>
          <a:xfrm>
            <a:off x="1179360" y="2635202"/>
            <a:ext cx="9525084" cy="2997740"/>
            <a:chOff x="0" y="0"/>
            <a:chExt cx="5067300" cy="1514475"/>
          </a:xfrm>
        </p:grpSpPr>
        <p:sp>
          <p:nvSpPr>
            <p:cNvPr id="8" name="AutoShape 611">
              <a:extLst>
                <a:ext uri="{FF2B5EF4-FFF2-40B4-BE49-F238E27FC236}">
                  <a16:creationId xmlns:a16="http://schemas.microsoft.com/office/drawing/2014/main" id="{6330CA11-D13B-7326-D745-6938EA3A677C}"/>
                </a:ext>
              </a:extLst>
            </p:cNvPr>
            <p:cNvSpPr>
              <a:spLocks noChangeArrowheads="1"/>
            </p:cNvSpPr>
            <p:nvPr/>
          </p:nvSpPr>
          <p:spPr bwMode="auto">
            <a:xfrm>
              <a:off x="142875" y="0"/>
              <a:ext cx="4514850" cy="1514475"/>
            </a:xfrm>
            <a:prstGeom prst="horizontalScroll">
              <a:avLst>
                <a:gd name="adj" fmla="val 12500"/>
              </a:avLst>
            </a:prstGeom>
            <a:solidFill>
              <a:srgbClr val="E2F0D9"/>
            </a:solidFill>
            <a:ln w="19050">
              <a:solidFill>
                <a:schemeClr val="tx1">
                  <a:lumMod val="100000"/>
                  <a:lumOff val="0"/>
                </a:schemeClr>
              </a:solidFill>
              <a:round/>
              <a:headEnd/>
              <a:tailEnd/>
            </a:ln>
            <a:effectLst>
              <a:outerShdw dist="25400" dir="5400000" algn="ctr" rotWithShape="0">
                <a:srgbClr val="808080">
                  <a:alpha val="35001"/>
                </a:srgbClr>
              </a:outerShdw>
            </a:effectLst>
          </p:spPr>
          <p:txBody>
            <a:bodyPr rot="0" vert="horz" wrap="square" lIns="91440" tIns="91440" rIns="91440" bIns="91440" anchor="t" anchorCtr="0" upright="1">
              <a:noAutofit/>
            </a:bodyPr>
            <a:lstStyle/>
            <a:p>
              <a:endParaRPr lang="en-CA" dirty="0"/>
            </a:p>
          </p:txBody>
        </p:sp>
        <p:sp>
          <p:nvSpPr>
            <p:cNvPr id="9" name="Text Box 614">
              <a:extLst>
                <a:ext uri="{FF2B5EF4-FFF2-40B4-BE49-F238E27FC236}">
                  <a16:creationId xmlns:a16="http://schemas.microsoft.com/office/drawing/2014/main" id="{9BA055DF-A31D-933F-8DA8-5A0E99210863}"/>
                </a:ext>
              </a:extLst>
            </p:cNvPr>
            <p:cNvSpPr txBox="1">
              <a:spLocks noChangeArrowheads="1"/>
            </p:cNvSpPr>
            <p:nvPr/>
          </p:nvSpPr>
          <p:spPr bwMode="auto">
            <a:xfrm>
              <a:off x="0" y="209550"/>
              <a:ext cx="5067300" cy="1181100"/>
            </a:xfrm>
            <a:prstGeom prst="rect">
              <a:avLst/>
            </a:prstGeom>
            <a:noFill/>
            <a:ln>
              <a:noFill/>
            </a:ln>
          </p:spPr>
          <p:txBody>
            <a:bodyPr rot="0" vert="horz" wrap="square" lIns="91440" tIns="91440" rIns="91440" bIns="91440" anchor="t" anchorCtr="0" upright="1">
              <a:noAutofit/>
            </a:bodyPr>
            <a:lstStyle/>
            <a:p>
              <a:pPr algn="ctr">
                <a:lnSpc>
                  <a:spcPct val="115000"/>
                </a:lnSpc>
                <a:spcAft>
                  <a:spcPts val="1000"/>
                </a:spcAft>
              </a:pPr>
              <a:r>
                <a:rPr lang="en-CA" sz="2400" b="1" dirty="0">
                  <a:solidFill>
                    <a:srgbClr val="000000"/>
                  </a:solidFill>
                  <a:effectLst/>
                  <a:latin typeface="Lucida Calligraphy" panose="03010101010101010101" pitchFamily="66" charset="0"/>
                  <a:ea typeface="Calibri" panose="020F0502020204030204" pitchFamily="34" charset="0"/>
                  <a:cs typeface="Times New Roman" panose="02020603050405020304" pitchFamily="18" charset="0"/>
                </a:rPr>
                <a:t>We work to compassionately</a:t>
              </a:r>
              <a:br>
                <a:rPr lang="en-CA" sz="2400" b="1" dirty="0">
                  <a:solidFill>
                    <a:srgbClr val="000000"/>
                  </a:solidFill>
                  <a:effectLst/>
                  <a:latin typeface="Lucida Calligraphy" panose="03010101010101010101" pitchFamily="66" charset="0"/>
                  <a:ea typeface="Calibri" panose="020F0502020204030204" pitchFamily="34" charset="0"/>
                  <a:cs typeface="Times New Roman" panose="02020603050405020304" pitchFamily="18" charset="0"/>
                </a:rPr>
              </a:br>
              <a:r>
                <a:rPr lang="en-CA" sz="2400" b="1" dirty="0">
                  <a:solidFill>
                    <a:srgbClr val="000000"/>
                  </a:solidFill>
                  <a:effectLst/>
                  <a:latin typeface="Lucida Calligraphy" panose="03010101010101010101" pitchFamily="66" charset="0"/>
                  <a:ea typeface="Calibri" panose="020F0502020204030204" pitchFamily="34" charset="0"/>
                  <a:cs typeface="Times New Roman" panose="02020603050405020304" pitchFamily="18" charset="0"/>
                </a:rPr>
                <a:t>change what must and should be changed </a:t>
              </a:r>
              <a:br>
                <a:rPr lang="en-CA" sz="2400" b="1" dirty="0">
                  <a:solidFill>
                    <a:srgbClr val="000000"/>
                  </a:solidFill>
                  <a:effectLst/>
                  <a:latin typeface="Lucida Calligraphy" panose="03010101010101010101" pitchFamily="66" charset="0"/>
                  <a:ea typeface="Calibri" panose="020F0502020204030204" pitchFamily="34" charset="0"/>
                  <a:cs typeface="Times New Roman" panose="02020603050405020304" pitchFamily="18" charset="0"/>
                </a:rPr>
              </a:br>
              <a:r>
                <a:rPr lang="en-CA" sz="2400" b="1" dirty="0">
                  <a:solidFill>
                    <a:srgbClr val="000000"/>
                  </a:solidFill>
                  <a:effectLst/>
                  <a:latin typeface="Lucida Calligraphy" panose="03010101010101010101" pitchFamily="66" charset="0"/>
                  <a:ea typeface="Calibri" panose="020F0502020204030204" pitchFamily="34" charset="0"/>
                  <a:cs typeface="Times New Roman" panose="02020603050405020304" pitchFamily="18" charset="0"/>
                </a:rPr>
                <a:t>e.g. injustice, exclusion</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400" b="1" dirty="0">
                  <a:solidFill>
                    <a:srgbClr val="000000"/>
                  </a:solidFill>
                  <a:effectLst/>
                  <a:latin typeface="Lucida Calligraphy" panose="03010101010101010101" pitchFamily="66" charset="0"/>
                  <a:ea typeface="Calibri" panose="020F0502020204030204" pitchFamily="34" charset="0"/>
                  <a:cs typeface="Times New Roman" panose="02020603050405020304" pitchFamily="18" charset="0"/>
                </a:rPr>
                <a:t>And as we do our Best, we Rest with the Rest</a:t>
              </a:r>
              <a:endParaRPr lang="en-CA"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1200" b="1" dirty="0">
                  <a:effectLst/>
                  <a:latin typeface="Lucida Calligraphy" panose="03010101010101010101" pitchFamily="66" charset="0"/>
                  <a:ea typeface="Calibri" panose="020F0502020204030204" pitchFamily="34" charset="0"/>
                  <a:cs typeface="Times New Roman" panose="02020603050405020304" pitchFamily="18" charset="0"/>
                </a:rPr>
                <a:t>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6708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2CEAD8-4971-D7B6-38C0-3F9F52C3DD0F}"/>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6" name="Picture 5">
            <a:extLst>
              <a:ext uri="{FF2B5EF4-FFF2-40B4-BE49-F238E27FC236}">
                <a16:creationId xmlns:a16="http://schemas.microsoft.com/office/drawing/2014/main" id="{48E2AB36-E702-6404-00F9-52905D931E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7" name="Slide Number Placeholder 7">
            <a:extLst>
              <a:ext uri="{FF2B5EF4-FFF2-40B4-BE49-F238E27FC236}">
                <a16:creationId xmlns:a16="http://schemas.microsoft.com/office/drawing/2014/main" id="{8AFFB654-4751-2A73-180F-B4DE15F7F186}"/>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77</a:t>
            </a:fld>
            <a:endParaRPr lang="en-CA" sz="1400" dirty="0"/>
          </a:p>
        </p:txBody>
      </p:sp>
      <p:sp>
        <p:nvSpPr>
          <p:cNvPr id="3" name="TextBox 2">
            <a:extLst>
              <a:ext uri="{FF2B5EF4-FFF2-40B4-BE49-F238E27FC236}">
                <a16:creationId xmlns:a16="http://schemas.microsoft.com/office/drawing/2014/main" id="{8D6CD104-AF5D-E256-B178-FE5C5723AC95}"/>
              </a:ext>
            </a:extLst>
          </p:cNvPr>
          <p:cNvSpPr txBox="1"/>
          <p:nvPr/>
        </p:nvSpPr>
        <p:spPr>
          <a:xfrm>
            <a:off x="1178206" y="1430193"/>
            <a:ext cx="3917576" cy="4739759"/>
          </a:xfrm>
          <a:prstGeom prst="rect">
            <a:avLst/>
          </a:prstGeom>
          <a:noFill/>
        </p:spPr>
        <p:txBody>
          <a:bodyPr wrap="square" rtlCol="0">
            <a:spAutoFit/>
          </a:bodyPr>
          <a:lstStyle/>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Body CS)"/>
              </a:rPr>
              <a:t>PFP</a:t>
            </a:r>
            <a:r>
              <a:rPr lang="en-CA" sz="2000" b="1" i="1" dirty="0">
                <a:effectLst/>
                <a:latin typeface="Calibri" panose="020F0502020204030204" pitchFamily="34" charset="0"/>
                <a:ea typeface="Calibri" panose="020F0502020204030204" pitchFamily="34" charset="0"/>
                <a:cs typeface="Times New Roman" panose="02020603050405020304" pitchFamily="18" charset="0"/>
              </a:rPr>
              <a:t> ice transforms to steam,</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revealed in conscious connect.</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No good or bad guys on the field,</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for all others, never neglect.</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Even the words “all others,”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lose meaning and resolve,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As “I am” morphs to “There is,”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“Here” ego self dissolves. </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 </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000" dirty="0"/>
          </a:p>
        </p:txBody>
      </p:sp>
      <p:sp>
        <p:nvSpPr>
          <p:cNvPr id="4" name="TextBox 3">
            <a:extLst>
              <a:ext uri="{FF2B5EF4-FFF2-40B4-BE49-F238E27FC236}">
                <a16:creationId xmlns:a16="http://schemas.microsoft.com/office/drawing/2014/main" id="{93DA5AAD-2B32-FD14-7718-27A3B456BA5A}"/>
              </a:ext>
            </a:extLst>
          </p:cNvPr>
          <p:cNvSpPr txBox="1"/>
          <p:nvPr/>
        </p:nvSpPr>
        <p:spPr>
          <a:xfrm>
            <a:off x="5873522" y="915076"/>
            <a:ext cx="4624855" cy="5221942"/>
          </a:xfrm>
          <a:prstGeom prst="rect">
            <a:avLst/>
          </a:prstGeom>
          <a:noFill/>
        </p:spPr>
        <p:txBody>
          <a:bodyPr wrap="square" rtlCol="0">
            <a:spAutoFit/>
          </a:bodyPr>
          <a:lstStyle/>
          <a:p>
            <a:pPr algn="ctr">
              <a:lnSpc>
                <a:spcPct val="115000"/>
              </a:lnSpc>
              <a:spcAft>
                <a:spcPts val="1000"/>
              </a:spcAft>
            </a:pP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Mind transforms to consciousness,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through the stillness of mindful breath.</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This tortured prisoner is released,</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From difficult, at PFP’s death.</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Kindness emerges, beyond mere feel,</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conditional love departs.</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See all in the game, as my own name,</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The way of awakened heart.</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CA" sz="2000" b="1" i="1" dirty="0">
                <a:effectLst/>
                <a:latin typeface="Calibri" panose="020F0502020204030204" pitchFamily="34" charset="0"/>
                <a:ea typeface="Calibri" panose="020F0502020204030204" pitchFamily="34" charset="0"/>
                <a:cs typeface="Times New Roman" panose="02020603050405020304" pitchFamily="18" charset="0"/>
              </a:rPr>
              <a:t>The way of awakened heart.</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000" dirty="0"/>
          </a:p>
        </p:txBody>
      </p:sp>
      <p:sp>
        <p:nvSpPr>
          <p:cNvPr id="2" name="TextBox 1">
            <a:extLst>
              <a:ext uri="{FF2B5EF4-FFF2-40B4-BE49-F238E27FC236}">
                <a16:creationId xmlns:a16="http://schemas.microsoft.com/office/drawing/2014/main" id="{035A0B21-B7E6-914E-A630-D3D7552EED31}"/>
              </a:ext>
            </a:extLst>
          </p:cNvPr>
          <p:cNvSpPr txBox="1"/>
          <p:nvPr/>
        </p:nvSpPr>
        <p:spPr>
          <a:xfrm>
            <a:off x="1311556" y="622816"/>
            <a:ext cx="9320171" cy="523220"/>
          </a:xfrm>
          <a:prstGeom prst="rect">
            <a:avLst/>
          </a:prstGeom>
          <a:noFill/>
        </p:spPr>
        <p:txBody>
          <a:bodyPr wrap="square" rtlCol="0">
            <a:spAutoFit/>
          </a:bodyPr>
          <a:lstStyle/>
          <a:p>
            <a:pPr algn="ctr"/>
            <a:r>
              <a:rPr lang="en-US" sz="2800" b="1" dirty="0"/>
              <a:t>Claim Your Brain – Start Your Heart</a:t>
            </a:r>
            <a:endParaRPr lang="en-CA" sz="2800" b="1" dirty="0"/>
          </a:p>
        </p:txBody>
      </p:sp>
    </p:spTree>
    <p:extLst>
      <p:ext uri="{BB962C8B-B14F-4D97-AF65-F5344CB8AC3E}">
        <p14:creationId xmlns:p14="http://schemas.microsoft.com/office/powerpoint/2010/main" val="522336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CC8655-372C-C31B-EA22-5CE5E4560E36}"/>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a:extLst>
              <a:ext uri="{FF2B5EF4-FFF2-40B4-BE49-F238E27FC236}">
                <a16:creationId xmlns:a16="http://schemas.microsoft.com/office/drawing/2014/main" id="{90BC8BF2-FB31-23E6-7E7D-09245ED0B2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6" name="Slide Number Placeholder 7">
            <a:extLst>
              <a:ext uri="{FF2B5EF4-FFF2-40B4-BE49-F238E27FC236}">
                <a16:creationId xmlns:a16="http://schemas.microsoft.com/office/drawing/2014/main" id="{AFE00EBB-130B-DD92-A44D-CFD111DD7D97}"/>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8</a:t>
            </a:fld>
            <a:endParaRPr lang="en-CA" sz="1400" dirty="0"/>
          </a:p>
        </p:txBody>
      </p:sp>
      <p:sp>
        <p:nvSpPr>
          <p:cNvPr id="2" name="TextBox 1">
            <a:extLst>
              <a:ext uri="{FF2B5EF4-FFF2-40B4-BE49-F238E27FC236}">
                <a16:creationId xmlns:a16="http://schemas.microsoft.com/office/drawing/2014/main" id="{0F8B70D3-93AE-20A0-408C-6772C20164AA}"/>
              </a:ext>
            </a:extLst>
          </p:cNvPr>
          <p:cNvSpPr txBox="1"/>
          <p:nvPr/>
        </p:nvSpPr>
        <p:spPr>
          <a:xfrm>
            <a:off x="986118" y="528917"/>
            <a:ext cx="10367682" cy="523220"/>
          </a:xfrm>
          <a:prstGeom prst="rect">
            <a:avLst/>
          </a:prstGeom>
          <a:noFill/>
        </p:spPr>
        <p:txBody>
          <a:bodyPr wrap="square" rtlCol="0">
            <a:spAutoFit/>
          </a:bodyPr>
          <a:lstStyle/>
          <a:p>
            <a:r>
              <a:rPr lang="en-US" sz="2800" b="1" dirty="0">
                <a:solidFill>
                  <a:srgbClr val="9A4E15"/>
                </a:solidFill>
              </a:rPr>
              <a:t>Restarting or Departing - Optimal Outcomes…continued</a:t>
            </a:r>
            <a:endParaRPr lang="en-CA" sz="2800" b="1" dirty="0">
              <a:solidFill>
                <a:srgbClr val="9A4E15"/>
              </a:solidFill>
            </a:endParaRPr>
          </a:p>
        </p:txBody>
      </p:sp>
      <p:sp>
        <p:nvSpPr>
          <p:cNvPr id="3" name="TextBox 2">
            <a:extLst>
              <a:ext uri="{FF2B5EF4-FFF2-40B4-BE49-F238E27FC236}">
                <a16:creationId xmlns:a16="http://schemas.microsoft.com/office/drawing/2014/main" id="{74E9C183-CC34-2F67-E560-522DC94FD6E7}"/>
              </a:ext>
            </a:extLst>
          </p:cNvPr>
          <p:cNvSpPr txBox="1"/>
          <p:nvPr/>
        </p:nvSpPr>
        <p:spPr>
          <a:xfrm>
            <a:off x="600636" y="1362635"/>
            <a:ext cx="10838330" cy="4615623"/>
          </a:xfrm>
          <a:prstGeom prst="rect">
            <a:avLst/>
          </a:prstGeom>
          <a:noFill/>
        </p:spPr>
        <p:txBody>
          <a:bodyPr wrap="square" rtlCol="0">
            <a:spAutoFit/>
          </a:bodyPr>
          <a:lstStyle/>
          <a:p>
            <a:pPr marL="342900" indent="-342900">
              <a:lnSpc>
                <a:spcPct val="115000"/>
              </a:lnSpc>
              <a:buFont typeface="Arial" panose="020B0604020202020204" pitchFamily="34" charset="0"/>
              <a:buChar char="•"/>
            </a:pPr>
            <a:r>
              <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Incorporate their presence in our life as a special teacher to help us ‘wake-up’/grow-up;</a:t>
            </a:r>
          </a:p>
          <a:p>
            <a:pPr marL="342900" lvl="0" indent="-342900">
              <a:lnSpc>
                <a:spcPct val="115000"/>
              </a:lnSpc>
              <a:buFont typeface="Arial" panose="020B0604020202020204" pitchFamily="34" charset="0"/>
              <a:buChar char="•"/>
            </a:pPr>
            <a:endParaRPr lang="en-CA" sz="2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 authentically kind and compassionate as we skillfully ‘manage’ them, in spite of the difficult feelings we have when we are with them;</a:t>
            </a:r>
          </a:p>
          <a:p>
            <a:pPr lvl="0">
              <a:lnSpc>
                <a:spcPct val="115000"/>
              </a:lnSpc>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en-CA"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Restructure the relationship to not only be respectful of each other, but to grow deeper as a friend, co-worker, etc.</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800" dirty="0"/>
          </a:p>
        </p:txBody>
      </p:sp>
    </p:spTree>
    <p:extLst>
      <p:ext uri="{BB962C8B-B14F-4D97-AF65-F5344CB8AC3E}">
        <p14:creationId xmlns:p14="http://schemas.microsoft.com/office/powerpoint/2010/main" val="164416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5301B95-0833-AEDE-547F-4BA17DFCE95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a:extLst>
              <a:ext uri="{FF2B5EF4-FFF2-40B4-BE49-F238E27FC236}">
                <a16:creationId xmlns:a16="http://schemas.microsoft.com/office/drawing/2014/main" id="{CE79DD55-C55A-8D7B-7FE6-1EC43E3C91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Slide Number Placeholder 7">
            <a:extLst>
              <a:ext uri="{FF2B5EF4-FFF2-40B4-BE49-F238E27FC236}">
                <a16:creationId xmlns:a16="http://schemas.microsoft.com/office/drawing/2014/main" id="{1EFCCCF6-008E-B57A-7A43-D9AFC8998E3C}"/>
              </a:ext>
            </a:extLst>
          </p:cNvPr>
          <p:cNvSpPr txBox="1">
            <a:spLocks/>
          </p:cNvSpPr>
          <p:nvPr/>
        </p:nvSpPr>
        <p:spPr>
          <a:xfrm>
            <a:off x="10823028" y="6356350"/>
            <a:ext cx="530772"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1400" smtClean="0"/>
              <a:pPr/>
              <a:t>9</a:t>
            </a:fld>
            <a:endParaRPr lang="en-CA" sz="1400" dirty="0"/>
          </a:p>
        </p:txBody>
      </p:sp>
      <p:sp>
        <p:nvSpPr>
          <p:cNvPr id="2" name="TextBox 1">
            <a:extLst>
              <a:ext uri="{FF2B5EF4-FFF2-40B4-BE49-F238E27FC236}">
                <a16:creationId xmlns:a16="http://schemas.microsoft.com/office/drawing/2014/main" id="{1F8582DC-D042-D442-A2EB-E4143FCB3606}"/>
              </a:ext>
            </a:extLst>
          </p:cNvPr>
          <p:cNvSpPr txBox="1"/>
          <p:nvPr/>
        </p:nvSpPr>
        <p:spPr>
          <a:xfrm>
            <a:off x="430695" y="260270"/>
            <a:ext cx="11568555" cy="6124754"/>
          </a:xfrm>
          <a:prstGeom prst="rect">
            <a:avLst/>
          </a:prstGeom>
          <a:noFill/>
        </p:spPr>
        <p:txBody>
          <a:bodyPr wrap="square" rtlCol="0">
            <a:spAutoFit/>
          </a:bodyPr>
          <a:lstStyle/>
          <a:p>
            <a:r>
              <a:rPr lang="en-US" sz="3600" b="1" dirty="0">
                <a:solidFill>
                  <a:srgbClr val="9A4E15"/>
                </a:solidFill>
              </a:rPr>
              <a:t>4 Requirements to Achieve Optimal Outcomes with People When They are Difficult </a:t>
            </a:r>
          </a:p>
          <a:p>
            <a:endParaRPr lang="en-US" dirty="0"/>
          </a:p>
          <a:p>
            <a:pPr marL="457200" indent="-457200">
              <a:buFont typeface="+mj-lt"/>
              <a:buAutoNum type="arabicPeriod"/>
            </a:pPr>
            <a:r>
              <a:rPr lang="en-US" sz="2600" dirty="0"/>
              <a:t>Better understanding of the person when they are difficult, so as to best determine the cause of their difficultness. </a:t>
            </a:r>
          </a:p>
          <a:p>
            <a:pPr marL="457200" indent="-457200">
              <a:buFont typeface="+mj-lt"/>
              <a:buAutoNum type="arabicPeriod"/>
            </a:pPr>
            <a:endParaRPr lang="en-US" sz="1000" dirty="0"/>
          </a:p>
          <a:p>
            <a:pPr marL="457200" indent="-457200">
              <a:buFont typeface="+mj-lt"/>
              <a:buAutoNum type="arabicPeriod"/>
            </a:pPr>
            <a:r>
              <a:rPr lang="en-US" sz="2600" dirty="0"/>
              <a:t>Better understanding of ourself to know how to and want to effectively manage and prevent our experiences of negativity when others are difficult. </a:t>
            </a:r>
          </a:p>
          <a:p>
            <a:pPr marL="457200" indent="-457200">
              <a:buFont typeface="+mj-lt"/>
              <a:buAutoNum type="arabicPeriod"/>
            </a:pPr>
            <a:endParaRPr lang="en-US" sz="1000" dirty="0"/>
          </a:p>
          <a:p>
            <a:pPr marL="457200" indent="-457200">
              <a:buFont typeface="+mj-lt"/>
              <a:buAutoNum type="arabicPeriod"/>
            </a:pPr>
            <a:r>
              <a:rPr lang="en-US" sz="2600" dirty="0"/>
              <a:t>If necessary and possible, how to effectively dissolve the relationship with an open heart.</a:t>
            </a:r>
          </a:p>
          <a:p>
            <a:pPr marL="457200" indent="-457200">
              <a:buFont typeface="+mj-lt"/>
              <a:buAutoNum type="arabicPeriod"/>
            </a:pPr>
            <a:endParaRPr lang="en-US" sz="1000" dirty="0"/>
          </a:p>
          <a:p>
            <a:pPr marL="457200" indent="-457200">
              <a:buFont typeface="+mj-lt"/>
              <a:buAutoNum type="arabicPeriod"/>
            </a:pPr>
            <a:r>
              <a:rPr lang="en-US" sz="2600" dirty="0"/>
              <a:t>If departing is not an option, learn the 11 ways to prevent/reduce/</a:t>
            </a:r>
            <a:br>
              <a:rPr lang="en-US" sz="2600" dirty="0"/>
            </a:br>
            <a:r>
              <a:rPr lang="en-US" sz="2600" dirty="0"/>
              <a:t>eliminate the negative consequences caused by their difficultness.</a:t>
            </a:r>
          </a:p>
          <a:p>
            <a:pPr marL="457200" indent="-457200">
              <a:buFont typeface="+mj-lt"/>
              <a:buAutoNum type="arabicPeriod"/>
            </a:pPr>
            <a:endParaRPr lang="en-US" sz="800" dirty="0"/>
          </a:p>
          <a:p>
            <a:endParaRPr lang="en-US" sz="2800" dirty="0">
              <a:solidFill>
                <a:srgbClr val="C00000"/>
              </a:solidFill>
            </a:endParaRPr>
          </a:p>
          <a:p>
            <a:r>
              <a:rPr lang="en-US" sz="2800" b="1" dirty="0">
                <a:solidFill>
                  <a:srgbClr val="C00000"/>
                </a:solidFill>
              </a:rPr>
              <a:t>My Conflicted Heavy Heart</a:t>
            </a:r>
            <a:endParaRPr lang="en-CA" sz="2800" b="1" dirty="0">
              <a:solidFill>
                <a:srgbClr val="C00000"/>
              </a:solidFill>
            </a:endParaRPr>
          </a:p>
        </p:txBody>
      </p:sp>
    </p:spTree>
    <p:extLst>
      <p:ext uri="{BB962C8B-B14F-4D97-AF65-F5344CB8AC3E}">
        <p14:creationId xmlns:p14="http://schemas.microsoft.com/office/powerpoint/2010/main" val="268030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2687</TotalTime>
  <Words>6206</Words>
  <Application>Microsoft Office PowerPoint</Application>
  <PresentationFormat>Widescreen</PresentationFormat>
  <Paragraphs>781</Paragraphs>
  <Slides>77</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77</vt:i4>
      </vt:variant>
    </vt:vector>
  </HeadingPairs>
  <TitlesOfParts>
    <vt:vector size="91" baseType="lpstr">
      <vt:lpstr>AR JULIAN</vt:lpstr>
      <vt:lpstr>Arial</vt:lpstr>
      <vt:lpstr>Arial Black</vt:lpstr>
      <vt:lpstr>Arial Narrow</vt:lpstr>
      <vt:lpstr>Calibri</vt:lpstr>
      <vt:lpstr>Calibri Light</vt:lpstr>
      <vt:lpstr>Lucida Calligraphy</vt:lpstr>
      <vt:lpstr>Lucida Handwriting</vt:lpstr>
      <vt:lpstr>Symbol</vt:lpstr>
      <vt:lpstr>Times New Roman</vt:lpstr>
      <vt:lpstr>Tw Cen MT</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207</cp:revision>
  <cp:lastPrinted>2023-02-28T20:08:01Z</cp:lastPrinted>
  <dcterms:created xsi:type="dcterms:W3CDTF">2023-02-20T13:59:01Z</dcterms:created>
  <dcterms:modified xsi:type="dcterms:W3CDTF">2025-09-23T20:36:48Z</dcterms:modified>
</cp:coreProperties>
</file>