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76" r:id="rId3"/>
    <p:sldId id="274" r:id="rId4"/>
    <p:sldId id="257" r:id="rId5"/>
    <p:sldId id="258" r:id="rId6"/>
    <p:sldId id="278" r:id="rId7"/>
    <p:sldId id="279" r:id="rId8"/>
    <p:sldId id="280" r:id="rId9"/>
    <p:sldId id="281" r:id="rId10"/>
    <p:sldId id="283" r:id="rId11"/>
    <p:sldId id="282" r:id="rId12"/>
    <p:sldId id="284" r:id="rId13"/>
    <p:sldId id="285" r:id="rId14"/>
    <p:sldId id="286" r:id="rId15"/>
    <p:sldId id="287" r:id="rId16"/>
    <p:sldId id="288" r:id="rId17"/>
    <p:sldId id="289" r:id="rId18"/>
    <p:sldId id="290" r:id="rId19"/>
    <p:sldId id="291" r:id="rId20"/>
    <p:sldId id="292" r:id="rId21"/>
    <p:sldId id="293" r:id="rId22"/>
    <p:sldId id="259" r:id="rId23"/>
    <p:sldId id="260" r:id="rId24"/>
    <p:sldId id="261" r:id="rId25"/>
    <p:sldId id="262" r:id="rId26"/>
    <p:sldId id="263" r:id="rId27"/>
    <p:sldId id="264" r:id="rId28"/>
    <p:sldId id="265" r:id="rId29"/>
    <p:sldId id="266" r:id="rId30"/>
    <p:sldId id="267" r:id="rId31"/>
    <p:sldId id="268" r:id="rId32"/>
    <p:sldId id="269" r:id="rId33"/>
    <p:sldId id="270" r:id="rId34"/>
    <p:sldId id="271" r:id="rId35"/>
    <p:sldId id="272" r:id="rId36"/>
    <p:sldId id="273" r:id="rId37"/>
    <p:sldId id="277" r:id="rId38"/>
    <p:sldId id="294" r:id="rId39"/>
    <p:sldId id="295" r:id="rId40"/>
    <p:sldId id="296" r:id="rId41"/>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75"/>
    <p:restoredTop sz="94707"/>
  </p:normalViewPr>
  <p:slideViewPr>
    <p:cSldViewPr>
      <p:cViewPr varScale="1">
        <p:scale>
          <a:sx n="115" d="100"/>
          <a:sy n="115" d="100"/>
        </p:scale>
        <p:origin x="1632"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a:t>Click to edit Master title style</a:t>
            </a:r>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5AC07BC-FBF5-4E23-80D4-0187F6453868}" type="datetimeFigureOut">
              <a:rPr lang="en-AU" smtClean="0"/>
              <a:pPr/>
              <a:t>30/4/2025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15FFB75-8250-4707-99A6-936256FCCEB1}"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AC07BC-FBF5-4E23-80D4-0187F6453868}" type="datetimeFigureOut">
              <a:rPr lang="en-AU" smtClean="0"/>
              <a:pPr/>
              <a:t>30/4/2025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15FFB75-8250-4707-99A6-936256FCCEB1}"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AC07BC-FBF5-4E23-80D4-0187F6453868}" type="datetimeFigureOut">
              <a:rPr lang="en-AU" smtClean="0"/>
              <a:pPr/>
              <a:t>30/4/2025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15FFB75-8250-4707-99A6-936256FCCEB1}"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AC07BC-FBF5-4E23-80D4-0187F6453868}" type="datetimeFigureOut">
              <a:rPr lang="en-AU" smtClean="0"/>
              <a:pPr/>
              <a:t>30/4/2025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15FFB75-8250-4707-99A6-936256FCCEB1}"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AC07BC-FBF5-4E23-80D4-0187F6453868}" type="datetimeFigureOut">
              <a:rPr lang="en-AU" smtClean="0"/>
              <a:pPr/>
              <a:t>30/4/2025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15FFB75-8250-4707-99A6-936256FCCEB1}"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a:t>Click to edit Master title style</a:t>
            </a:r>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AC07BC-FBF5-4E23-80D4-0187F6453868}" type="datetimeFigureOut">
              <a:rPr lang="en-AU" smtClean="0"/>
              <a:pPr/>
              <a:t>30/4/2025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15FFB75-8250-4707-99A6-936256FCCEB1}"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5AC07BC-FBF5-4E23-80D4-0187F6453868}" type="datetimeFigureOut">
              <a:rPr lang="en-AU" smtClean="0"/>
              <a:pPr/>
              <a:t>30/4/2025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B15FFB75-8250-4707-99A6-936256FCCEB1}"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AC07BC-FBF5-4E23-80D4-0187F6453868}" type="datetimeFigureOut">
              <a:rPr lang="en-AU" smtClean="0"/>
              <a:pPr/>
              <a:t>30/4/2025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B15FFB75-8250-4707-99A6-936256FCCEB1}"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AC07BC-FBF5-4E23-80D4-0187F6453868}" type="datetimeFigureOut">
              <a:rPr lang="en-AU" smtClean="0"/>
              <a:pPr/>
              <a:t>30/4/2025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B15FFB75-8250-4707-99A6-936256FCCEB1}"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AC07BC-FBF5-4E23-80D4-0187F6453868}" type="datetimeFigureOut">
              <a:rPr lang="en-AU" smtClean="0"/>
              <a:pPr/>
              <a:t>30/4/2025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15FFB75-8250-4707-99A6-936256FCCEB1}"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a:t>Click to edit Master title style</a:t>
            </a:r>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AC07BC-FBF5-4E23-80D4-0187F6453868}" type="datetimeFigureOut">
              <a:rPr lang="en-AU" smtClean="0"/>
              <a:pPr/>
              <a:t>30/4/2025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15FFB75-8250-4707-99A6-936256FCCEB1}" type="slidenum">
              <a:rPr lang="en-AU" smtClean="0"/>
              <a:pPr/>
              <a:t>‹#›</a:t>
            </a:fld>
            <a:endParaRPr lang="en-AU"/>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F5AC07BC-FBF5-4E23-80D4-0187F6453868}" type="datetimeFigureOut">
              <a:rPr lang="en-AU" smtClean="0"/>
              <a:pPr/>
              <a:t>30/4/2025</a:t>
            </a:fld>
            <a:endParaRPr lang="en-AU"/>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AU"/>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B15FFB75-8250-4707-99A6-936256FCCEB1}"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2852936"/>
            <a:ext cx="7117180" cy="1470025"/>
          </a:xfrm>
        </p:spPr>
        <p:txBody>
          <a:bodyPr>
            <a:normAutofit/>
          </a:bodyPr>
          <a:lstStyle/>
          <a:p>
            <a:r>
              <a:rPr lang="en-AU" dirty="0"/>
              <a:t>Healing C-PTSD after Sexual Assault</a:t>
            </a:r>
          </a:p>
        </p:txBody>
      </p:sp>
      <p:sp>
        <p:nvSpPr>
          <p:cNvPr id="3" name="Subtitle 2"/>
          <p:cNvSpPr>
            <a:spLocks noGrp="1"/>
          </p:cNvSpPr>
          <p:nvPr>
            <p:ph type="subTitle" idx="1"/>
          </p:nvPr>
        </p:nvSpPr>
        <p:spPr>
          <a:xfrm>
            <a:off x="899592" y="4777380"/>
            <a:ext cx="7227030" cy="861420"/>
          </a:xfrm>
        </p:spPr>
        <p:txBody>
          <a:bodyPr>
            <a:normAutofit/>
          </a:bodyPr>
          <a:lstStyle/>
          <a:p>
            <a:r>
              <a:rPr lang="en-AU" dirty="0"/>
              <a:t> Dr. Martina Zangger (PhD; BSW; MSW; MAASW)</a:t>
            </a:r>
          </a:p>
        </p:txBody>
      </p:sp>
    </p:spTree>
    <p:extLst>
      <p:ext uri="{BB962C8B-B14F-4D97-AF65-F5344CB8AC3E}">
        <p14:creationId xmlns:p14="http://schemas.microsoft.com/office/powerpoint/2010/main" val="1443212210"/>
      </p:ext>
    </p:extLst>
  </p:cSld>
  <p:clrMapOvr>
    <a:masterClrMapping/>
  </p:clrMapOvr>
  <mc:AlternateContent xmlns:mc="http://schemas.openxmlformats.org/markup-compatibility/2006" xmlns:p14="http://schemas.microsoft.com/office/powerpoint/2010/main">
    <mc:Choice Requires="p14">
      <p:transition spd="slow" p14:dur="2000" advTm="4000"/>
    </mc:Choice>
    <mc:Fallback xmlns="">
      <p:transition spd="slow" advTm="4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28E88-A304-7A26-50A9-0495522FACC0}"/>
              </a:ext>
            </a:extLst>
          </p:cNvPr>
          <p:cNvSpPr>
            <a:spLocks noGrp="1"/>
          </p:cNvSpPr>
          <p:nvPr>
            <p:ph type="title"/>
          </p:nvPr>
        </p:nvSpPr>
        <p:spPr/>
        <p:txBody>
          <a:bodyPr/>
          <a:lstStyle/>
          <a:p>
            <a:r>
              <a:rPr lang="en-US" dirty="0"/>
              <a:t>These men are likely to:</a:t>
            </a:r>
          </a:p>
        </p:txBody>
      </p:sp>
      <p:sp>
        <p:nvSpPr>
          <p:cNvPr id="3" name="Content Placeholder 2">
            <a:extLst>
              <a:ext uri="{FF2B5EF4-FFF2-40B4-BE49-F238E27FC236}">
                <a16:creationId xmlns:a16="http://schemas.microsoft.com/office/drawing/2014/main" id="{7E92B949-8C43-65EA-0A8E-5CE4566D9C45}"/>
              </a:ext>
            </a:extLst>
          </p:cNvPr>
          <p:cNvSpPr>
            <a:spLocks noGrp="1"/>
          </p:cNvSpPr>
          <p:nvPr>
            <p:ph idx="1"/>
          </p:nvPr>
        </p:nvSpPr>
        <p:spPr/>
        <p:txBody>
          <a:bodyPr/>
          <a:lstStyle/>
          <a:p>
            <a:pPr>
              <a:buFont typeface="Arial" panose="020B0604020202020204" pitchFamily="34" charset="0"/>
              <a:buChar char="•"/>
            </a:pPr>
            <a:r>
              <a:rPr lang="en-AU" dirty="0"/>
              <a:t>B</a:t>
            </a:r>
            <a:r>
              <a:rPr lang="en-AU" dirty="0">
                <a:effectLst/>
              </a:rPr>
              <a:t>e married, working with children, earning higher incomes</a:t>
            </a:r>
          </a:p>
          <a:p>
            <a:pPr>
              <a:buFont typeface="Arial" panose="020B0604020202020204" pitchFamily="34" charset="0"/>
              <a:buChar char="•"/>
            </a:pPr>
            <a:r>
              <a:rPr lang="en-AU" dirty="0"/>
              <a:t>R</a:t>
            </a:r>
            <a:r>
              <a:rPr lang="en-AU" dirty="0">
                <a:effectLst/>
              </a:rPr>
              <a:t>eport anxiety, depression, and binge drinking behaviours</a:t>
            </a:r>
          </a:p>
          <a:p>
            <a:pPr>
              <a:buFont typeface="Arial" panose="020B0604020202020204" pitchFamily="34" charset="0"/>
              <a:buChar char="•"/>
            </a:pPr>
            <a:r>
              <a:rPr lang="en-AU" dirty="0"/>
              <a:t>H</a:t>
            </a:r>
            <a:r>
              <a:rPr lang="en-AU" dirty="0">
                <a:effectLst/>
              </a:rPr>
              <a:t>ave been sexually abused or had adverse experiences in childhood</a:t>
            </a:r>
          </a:p>
          <a:p>
            <a:pPr>
              <a:buFont typeface="Arial" panose="020B0604020202020204" pitchFamily="34" charset="0"/>
              <a:buChar char="•"/>
            </a:pPr>
            <a:r>
              <a:rPr lang="en-AU" dirty="0"/>
              <a:t>B</a:t>
            </a:r>
            <a:r>
              <a:rPr lang="en-AU" dirty="0">
                <a:effectLst/>
              </a:rPr>
              <a:t>e active online, including on social media, encrypted apps and cryptocurrency</a:t>
            </a:r>
          </a:p>
          <a:p>
            <a:pPr>
              <a:buFont typeface="Arial" panose="020B0604020202020204" pitchFamily="34" charset="0"/>
              <a:buChar char="•"/>
            </a:pPr>
            <a:r>
              <a:rPr lang="en-AU" dirty="0"/>
              <a:t>C</a:t>
            </a:r>
            <a:r>
              <a:rPr lang="en-AU" dirty="0">
                <a:effectLst/>
              </a:rPr>
              <a:t>onsume pornography that involves violence or bestiality</a:t>
            </a:r>
          </a:p>
          <a:p>
            <a:endParaRPr lang="en-US" dirty="0"/>
          </a:p>
        </p:txBody>
      </p:sp>
    </p:spTree>
    <p:extLst>
      <p:ext uri="{BB962C8B-B14F-4D97-AF65-F5344CB8AC3E}">
        <p14:creationId xmlns:p14="http://schemas.microsoft.com/office/powerpoint/2010/main" val="1016884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293FC-B9D0-72CB-A621-A03BA18E529C}"/>
              </a:ext>
            </a:extLst>
          </p:cNvPr>
          <p:cNvSpPr>
            <a:spLocks noGrp="1"/>
          </p:cNvSpPr>
          <p:nvPr>
            <p:ph type="title"/>
          </p:nvPr>
        </p:nvSpPr>
        <p:spPr/>
        <p:txBody>
          <a:bodyPr/>
          <a:lstStyle/>
          <a:p>
            <a:r>
              <a:rPr lang="en-US" sz="3200" dirty="0"/>
              <a:t>The Perpetrator</a:t>
            </a:r>
            <a:endParaRPr lang="en-US" dirty="0"/>
          </a:p>
        </p:txBody>
      </p:sp>
      <p:sp>
        <p:nvSpPr>
          <p:cNvPr id="3" name="Content Placeholder 2">
            <a:extLst>
              <a:ext uri="{FF2B5EF4-FFF2-40B4-BE49-F238E27FC236}">
                <a16:creationId xmlns:a16="http://schemas.microsoft.com/office/drawing/2014/main" id="{09C775E8-DD6A-8676-974A-6F0F74E1A772}"/>
              </a:ext>
            </a:extLst>
          </p:cNvPr>
          <p:cNvSpPr>
            <a:spLocks noGrp="1"/>
          </p:cNvSpPr>
          <p:nvPr>
            <p:ph idx="1"/>
          </p:nvPr>
        </p:nvSpPr>
        <p:spPr/>
        <p:txBody>
          <a:bodyPr/>
          <a:lstStyle/>
          <a:p>
            <a:pPr marL="0" indent="0">
              <a:buNone/>
            </a:pPr>
            <a:r>
              <a:rPr lang="en-US" i="1" dirty="0"/>
              <a:t>“His most consistent feature is his apparent normality. How much more comforting it would be if the perpetrator were easily </a:t>
            </a:r>
            <a:r>
              <a:rPr lang="en-US" i="1" dirty="0" err="1"/>
              <a:t>recognisable</a:t>
            </a:r>
            <a:r>
              <a:rPr lang="en-US" i="1" dirty="0"/>
              <a:t>, obviously deviant and disturbed. His demeanor provides an excellent camouflage, for few people believe that extraordinary crimes can be committed by men of such conventional appearance.”   </a:t>
            </a:r>
          </a:p>
          <a:p>
            <a:pPr marL="0" indent="0">
              <a:buNone/>
            </a:pPr>
            <a:r>
              <a:rPr lang="en-US" sz="1400" i="1" dirty="0"/>
              <a:t>(</a:t>
            </a:r>
            <a:r>
              <a:rPr lang="en-US" sz="1400" dirty="0"/>
              <a:t>Herman, 1992, “Trauma and Recovery”)</a:t>
            </a:r>
          </a:p>
          <a:p>
            <a:endParaRPr lang="en-US" dirty="0"/>
          </a:p>
        </p:txBody>
      </p:sp>
    </p:spTree>
    <p:extLst>
      <p:ext uri="{BB962C8B-B14F-4D97-AF65-F5344CB8AC3E}">
        <p14:creationId xmlns:p14="http://schemas.microsoft.com/office/powerpoint/2010/main" val="1514350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5A15A-BE9E-56B1-7A3E-B7CCCB0894AA}"/>
              </a:ext>
            </a:extLst>
          </p:cNvPr>
          <p:cNvSpPr>
            <a:spLocks noGrp="1"/>
          </p:cNvSpPr>
          <p:nvPr>
            <p:ph type="title"/>
          </p:nvPr>
        </p:nvSpPr>
        <p:spPr/>
        <p:txBody>
          <a:bodyPr/>
          <a:lstStyle/>
          <a:p>
            <a:r>
              <a:rPr lang="en-AU" dirty="0"/>
              <a:t>At risk groups</a:t>
            </a:r>
            <a:endParaRPr lang="en-US" dirty="0"/>
          </a:p>
        </p:txBody>
      </p:sp>
      <p:sp>
        <p:nvSpPr>
          <p:cNvPr id="3" name="Content Placeholder 2">
            <a:extLst>
              <a:ext uri="{FF2B5EF4-FFF2-40B4-BE49-F238E27FC236}">
                <a16:creationId xmlns:a16="http://schemas.microsoft.com/office/drawing/2014/main" id="{423D5210-2374-9885-70DD-CA5C5FF1BA88}"/>
              </a:ext>
            </a:extLst>
          </p:cNvPr>
          <p:cNvSpPr>
            <a:spLocks noGrp="1"/>
          </p:cNvSpPr>
          <p:nvPr>
            <p:ph idx="1"/>
          </p:nvPr>
        </p:nvSpPr>
        <p:spPr/>
        <p:txBody>
          <a:bodyPr/>
          <a:lstStyle/>
          <a:p>
            <a:pPr>
              <a:defRPr/>
            </a:pPr>
            <a:r>
              <a:rPr lang="en-US" sz="1800" dirty="0">
                <a:latin typeface="+mj-lt"/>
                <a:cs typeface="Times New Roman" charset="0"/>
              </a:rPr>
              <a:t>Indigenous girls &amp; women (3x more incidences)</a:t>
            </a:r>
            <a:endParaRPr lang="en-AU" sz="1800" dirty="0">
              <a:latin typeface="+mj-lt"/>
              <a:cs typeface="Times New Roman" charset="0"/>
            </a:endParaRPr>
          </a:p>
          <a:p>
            <a:pPr>
              <a:defRPr/>
            </a:pPr>
            <a:r>
              <a:rPr lang="en-US" sz="1800" dirty="0">
                <a:latin typeface="+mj-lt"/>
                <a:cs typeface="Times New Roman" charset="0"/>
              </a:rPr>
              <a:t>Younger women and men (under 25 years)</a:t>
            </a:r>
          </a:p>
          <a:p>
            <a:pPr>
              <a:defRPr/>
            </a:pPr>
            <a:r>
              <a:rPr lang="en-US" sz="1800" dirty="0">
                <a:latin typeface="+mj-lt"/>
                <a:cs typeface="Times New Roman" charset="0"/>
              </a:rPr>
              <a:t>Women who were not in a relationship</a:t>
            </a:r>
            <a:endParaRPr lang="en-AU" sz="1800" dirty="0">
              <a:latin typeface="+mj-lt"/>
            </a:endParaRPr>
          </a:p>
          <a:p>
            <a:pPr>
              <a:defRPr/>
            </a:pPr>
            <a:r>
              <a:rPr lang="en-AU" sz="1800" dirty="0">
                <a:latin typeface="+mj-lt"/>
              </a:rPr>
              <a:t>Survivors with disabilities</a:t>
            </a:r>
          </a:p>
          <a:p>
            <a:pPr>
              <a:defRPr/>
            </a:pPr>
            <a:r>
              <a:rPr lang="en-AU" sz="1800" dirty="0"/>
              <a:t>63% of bisexual &amp; 49% of lesbian women</a:t>
            </a:r>
            <a:endParaRPr lang="en-AU" dirty="0">
              <a:latin typeface="+mj-lt"/>
            </a:endParaRPr>
          </a:p>
          <a:p>
            <a:pPr>
              <a:defRPr/>
            </a:pPr>
            <a:r>
              <a:rPr lang="en-AU" sz="1800" dirty="0">
                <a:cs typeface="Times New Roman" charset="0"/>
              </a:rPr>
              <a:t>67% gay &amp; bisexual men</a:t>
            </a:r>
          </a:p>
          <a:p>
            <a:pPr>
              <a:defRPr/>
            </a:pPr>
            <a:r>
              <a:rPr lang="en-AU" sz="1800" dirty="0">
                <a:cs typeface="Times New Roman" charset="0"/>
              </a:rPr>
              <a:t>50% transgender people</a:t>
            </a:r>
            <a:endParaRPr lang="en-US" dirty="0"/>
          </a:p>
        </p:txBody>
      </p:sp>
    </p:spTree>
    <p:extLst>
      <p:ext uri="{BB962C8B-B14F-4D97-AF65-F5344CB8AC3E}">
        <p14:creationId xmlns:p14="http://schemas.microsoft.com/office/powerpoint/2010/main" val="2565131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4E0A2-993E-34BF-9B0D-E4D48A3D8190}"/>
              </a:ext>
            </a:extLst>
          </p:cNvPr>
          <p:cNvSpPr>
            <a:spLocks noGrp="1"/>
          </p:cNvSpPr>
          <p:nvPr>
            <p:ph type="title"/>
          </p:nvPr>
        </p:nvSpPr>
        <p:spPr/>
        <p:txBody>
          <a:bodyPr/>
          <a:lstStyle/>
          <a:p>
            <a:r>
              <a:rPr lang="en-AU" dirty="0"/>
              <a:t>Survivors’ responses to sexual assault:</a:t>
            </a:r>
            <a:endParaRPr lang="en-US" dirty="0"/>
          </a:p>
        </p:txBody>
      </p:sp>
      <p:sp>
        <p:nvSpPr>
          <p:cNvPr id="3" name="Content Placeholder 2">
            <a:extLst>
              <a:ext uri="{FF2B5EF4-FFF2-40B4-BE49-F238E27FC236}">
                <a16:creationId xmlns:a16="http://schemas.microsoft.com/office/drawing/2014/main" id="{F8655D29-8AD4-51A8-3F8C-D34C778242F1}"/>
              </a:ext>
            </a:extLst>
          </p:cNvPr>
          <p:cNvSpPr>
            <a:spLocks noGrp="1"/>
          </p:cNvSpPr>
          <p:nvPr>
            <p:ph idx="1"/>
          </p:nvPr>
        </p:nvSpPr>
        <p:spPr/>
        <p:txBody>
          <a:bodyPr/>
          <a:lstStyle/>
          <a:p>
            <a:pPr>
              <a:buNone/>
              <a:defRPr/>
            </a:pPr>
            <a:r>
              <a:rPr lang="en-AU" sz="1800" dirty="0">
                <a:latin typeface="+mj-lt"/>
              </a:rPr>
              <a:t>Reactions may include:</a:t>
            </a:r>
          </a:p>
          <a:p>
            <a:pPr>
              <a:defRPr/>
            </a:pPr>
            <a:r>
              <a:rPr lang="en-AU" sz="1800" dirty="0">
                <a:latin typeface="+mj-lt"/>
              </a:rPr>
              <a:t>Anxiety and depression</a:t>
            </a:r>
          </a:p>
          <a:p>
            <a:pPr>
              <a:defRPr/>
            </a:pPr>
            <a:r>
              <a:rPr lang="en-AU" sz="1800" dirty="0">
                <a:latin typeface="+mj-lt"/>
              </a:rPr>
              <a:t>C-PTSD </a:t>
            </a:r>
            <a:r>
              <a:rPr lang="en-AU" dirty="0">
                <a:latin typeface="+mj-lt"/>
              </a:rPr>
              <a:t>or</a:t>
            </a:r>
            <a:r>
              <a:rPr lang="en-AU" sz="1800" dirty="0">
                <a:latin typeface="+mj-lt"/>
              </a:rPr>
              <a:t> PTSD</a:t>
            </a:r>
          </a:p>
          <a:p>
            <a:pPr>
              <a:defRPr/>
            </a:pPr>
            <a:r>
              <a:rPr lang="en-AU" sz="1800" dirty="0">
                <a:latin typeface="+mj-lt"/>
              </a:rPr>
              <a:t>Substance use</a:t>
            </a:r>
          </a:p>
          <a:p>
            <a:pPr>
              <a:defRPr/>
            </a:pPr>
            <a:r>
              <a:rPr lang="en-AU" sz="1800" dirty="0">
                <a:latin typeface="+mj-lt"/>
              </a:rPr>
              <a:t>Health issues</a:t>
            </a:r>
          </a:p>
          <a:p>
            <a:pPr>
              <a:defRPr/>
            </a:pPr>
            <a:r>
              <a:rPr lang="en-AU" sz="1800" dirty="0">
                <a:latin typeface="+mj-lt"/>
              </a:rPr>
              <a:t>Guilt and shame</a:t>
            </a:r>
          </a:p>
          <a:p>
            <a:pPr>
              <a:defRPr/>
            </a:pPr>
            <a:r>
              <a:rPr lang="en-AU" sz="1800" dirty="0">
                <a:latin typeface="+mj-lt"/>
              </a:rPr>
              <a:t>Loss of control </a:t>
            </a:r>
          </a:p>
          <a:p>
            <a:pPr>
              <a:defRPr/>
            </a:pPr>
            <a:r>
              <a:rPr lang="en-AU" sz="1800" dirty="0">
                <a:latin typeface="+mj-lt"/>
              </a:rPr>
              <a:t>Nightmares and insomnia</a:t>
            </a:r>
          </a:p>
          <a:p>
            <a:pPr>
              <a:defRPr/>
            </a:pPr>
            <a:r>
              <a:rPr lang="en-AU" dirty="0">
                <a:latin typeface="+mj-lt"/>
              </a:rPr>
              <a:t>Relationship difficulties</a:t>
            </a:r>
            <a:endParaRPr lang="en-US" sz="1800" dirty="0">
              <a:latin typeface="+mj-lt"/>
            </a:endParaRPr>
          </a:p>
          <a:p>
            <a:endParaRPr lang="en-US" dirty="0"/>
          </a:p>
        </p:txBody>
      </p:sp>
    </p:spTree>
    <p:extLst>
      <p:ext uri="{BB962C8B-B14F-4D97-AF65-F5344CB8AC3E}">
        <p14:creationId xmlns:p14="http://schemas.microsoft.com/office/powerpoint/2010/main" val="4244605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AB06D-BD2E-B2CE-10DE-E7E1F6364647}"/>
              </a:ext>
            </a:extLst>
          </p:cNvPr>
          <p:cNvSpPr>
            <a:spLocks noGrp="1"/>
          </p:cNvSpPr>
          <p:nvPr>
            <p:ph type="title"/>
          </p:nvPr>
        </p:nvSpPr>
        <p:spPr/>
        <p:txBody>
          <a:bodyPr/>
          <a:lstStyle/>
          <a:p>
            <a:r>
              <a:rPr lang="en-US" dirty="0"/>
              <a:t>Boys and Men and C-PTSD</a:t>
            </a:r>
          </a:p>
        </p:txBody>
      </p:sp>
      <p:sp>
        <p:nvSpPr>
          <p:cNvPr id="3" name="Content Placeholder 2">
            <a:extLst>
              <a:ext uri="{FF2B5EF4-FFF2-40B4-BE49-F238E27FC236}">
                <a16:creationId xmlns:a16="http://schemas.microsoft.com/office/drawing/2014/main" id="{68AE4024-092B-6C69-CFCD-C6EA4F6A3785}"/>
              </a:ext>
            </a:extLst>
          </p:cNvPr>
          <p:cNvSpPr>
            <a:spLocks noGrp="1"/>
          </p:cNvSpPr>
          <p:nvPr>
            <p:ph idx="1"/>
          </p:nvPr>
        </p:nvSpPr>
        <p:spPr/>
        <p:txBody>
          <a:bodyPr/>
          <a:lstStyle/>
          <a:p>
            <a:pPr>
              <a:buNone/>
              <a:defRPr/>
            </a:pPr>
            <a:r>
              <a:rPr lang="en-AU" sz="1800" dirty="0">
                <a:latin typeface="+mj-lt"/>
              </a:rPr>
              <a:t>Experience same reaction as girls/women survivors plus:</a:t>
            </a:r>
          </a:p>
          <a:p>
            <a:pPr>
              <a:defRPr/>
            </a:pPr>
            <a:r>
              <a:rPr lang="en-AU" sz="1800" dirty="0">
                <a:latin typeface="+mj-lt"/>
              </a:rPr>
              <a:t>Societal myths about sexual assault may challenge a boy/man’s sexual identity and masculinity</a:t>
            </a:r>
          </a:p>
          <a:p>
            <a:pPr>
              <a:defRPr/>
            </a:pPr>
            <a:r>
              <a:rPr lang="en-AU" dirty="0">
                <a:latin typeface="+mj-lt"/>
              </a:rPr>
              <a:t>They experience greater shame due to loss of control</a:t>
            </a:r>
            <a:endParaRPr lang="en-AU" sz="1800" dirty="0">
              <a:latin typeface="+mj-lt"/>
            </a:endParaRPr>
          </a:p>
          <a:p>
            <a:pPr>
              <a:defRPr/>
            </a:pPr>
            <a:r>
              <a:rPr lang="en-AU" sz="1800" dirty="0">
                <a:latin typeface="+mj-lt"/>
              </a:rPr>
              <a:t>Boys &amp; men tend to express emotions differently to women (greater need to control feelings, anger is more acceptable for men, affecting behaviour)</a:t>
            </a:r>
          </a:p>
          <a:p>
            <a:endParaRPr lang="en-US" dirty="0"/>
          </a:p>
        </p:txBody>
      </p:sp>
    </p:spTree>
    <p:extLst>
      <p:ext uri="{BB962C8B-B14F-4D97-AF65-F5344CB8AC3E}">
        <p14:creationId xmlns:p14="http://schemas.microsoft.com/office/powerpoint/2010/main" val="420717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8C434-8ADA-5563-C360-C3F2FBC252C6}"/>
              </a:ext>
            </a:extLst>
          </p:cNvPr>
          <p:cNvSpPr>
            <a:spLocks noGrp="1"/>
          </p:cNvSpPr>
          <p:nvPr>
            <p:ph type="title"/>
          </p:nvPr>
        </p:nvSpPr>
        <p:spPr/>
        <p:txBody>
          <a:bodyPr/>
          <a:lstStyle/>
          <a:p>
            <a:r>
              <a:rPr lang="en-AU" dirty="0">
                <a:cs typeface="+mj-cs"/>
              </a:rPr>
              <a:t>Long Term Effects of CSA and SA in adulthood:</a:t>
            </a:r>
            <a:endParaRPr lang="en-US" dirty="0"/>
          </a:p>
        </p:txBody>
      </p:sp>
      <p:sp>
        <p:nvSpPr>
          <p:cNvPr id="3" name="Content Placeholder 2">
            <a:extLst>
              <a:ext uri="{FF2B5EF4-FFF2-40B4-BE49-F238E27FC236}">
                <a16:creationId xmlns:a16="http://schemas.microsoft.com/office/drawing/2014/main" id="{B2A954A5-7DF7-BB8D-BE55-F172CAB41000}"/>
              </a:ext>
            </a:extLst>
          </p:cNvPr>
          <p:cNvSpPr>
            <a:spLocks noGrp="1"/>
          </p:cNvSpPr>
          <p:nvPr>
            <p:ph idx="1"/>
          </p:nvPr>
        </p:nvSpPr>
        <p:spPr/>
        <p:txBody>
          <a:bodyPr/>
          <a:lstStyle/>
          <a:p>
            <a:r>
              <a:rPr lang="en-AU" dirty="0"/>
              <a:t>Hyper-alertness and hyper-vigilance</a:t>
            </a:r>
            <a:endParaRPr lang="en-US" dirty="0"/>
          </a:p>
          <a:p>
            <a:r>
              <a:rPr lang="en-AU" dirty="0"/>
              <a:t>Memories and flashbacks</a:t>
            </a:r>
            <a:endParaRPr lang="en-US" dirty="0"/>
          </a:p>
          <a:p>
            <a:r>
              <a:rPr lang="en-AU" dirty="0"/>
              <a:t>Numbness</a:t>
            </a:r>
            <a:endParaRPr lang="en-US" dirty="0"/>
          </a:p>
          <a:p>
            <a:r>
              <a:rPr lang="en-US" dirty="0"/>
              <a:t>Avoidance</a:t>
            </a:r>
          </a:p>
          <a:p>
            <a:r>
              <a:rPr lang="en-US" dirty="0"/>
              <a:t>Inability to feel love or happiness</a:t>
            </a:r>
          </a:p>
          <a:p>
            <a:r>
              <a:rPr lang="en-US" dirty="0"/>
              <a:t>Substance use, ameliorating psychological pain</a:t>
            </a:r>
          </a:p>
          <a:p>
            <a:r>
              <a:rPr lang="en-US" dirty="0"/>
              <a:t>Unstable relationships</a:t>
            </a:r>
          </a:p>
          <a:p>
            <a:r>
              <a:rPr lang="en-US" dirty="0"/>
              <a:t>Self harm and suicide</a:t>
            </a:r>
          </a:p>
        </p:txBody>
      </p:sp>
    </p:spTree>
    <p:extLst>
      <p:ext uri="{BB962C8B-B14F-4D97-AF65-F5344CB8AC3E}">
        <p14:creationId xmlns:p14="http://schemas.microsoft.com/office/powerpoint/2010/main" val="3853440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E2AD-B0E2-9677-7066-9D1BDEB06B7B}"/>
              </a:ext>
            </a:extLst>
          </p:cNvPr>
          <p:cNvSpPr>
            <a:spLocks noGrp="1"/>
          </p:cNvSpPr>
          <p:nvPr>
            <p:ph type="title"/>
          </p:nvPr>
        </p:nvSpPr>
        <p:spPr>
          <a:xfrm>
            <a:off x="611560" y="536964"/>
            <a:ext cx="7125113" cy="924475"/>
          </a:xfrm>
        </p:spPr>
        <p:txBody>
          <a:bodyPr/>
          <a:lstStyle/>
          <a:p>
            <a:pPr algn="ctr"/>
            <a:r>
              <a:rPr lang="en-US" dirty="0"/>
              <a:t>3 Stages of Healing</a:t>
            </a:r>
            <a:br>
              <a:rPr lang="en-US" sz="2400" dirty="0"/>
            </a:br>
            <a:r>
              <a:rPr lang="en-US" sz="2000" dirty="0"/>
              <a:t>Herman (1998) “Trauma and Recovery”</a:t>
            </a:r>
          </a:p>
        </p:txBody>
      </p:sp>
      <p:sp>
        <p:nvSpPr>
          <p:cNvPr id="3" name="Content Placeholder 2">
            <a:extLst>
              <a:ext uri="{FF2B5EF4-FFF2-40B4-BE49-F238E27FC236}">
                <a16:creationId xmlns:a16="http://schemas.microsoft.com/office/drawing/2014/main" id="{9E2CB2BC-8DF6-6434-2F45-6436D33E8306}"/>
              </a:ext>
            </a:extLst>
          </p:cNvPr>
          <p:cNvSpPr>
            <a:spLocks noGrp="1"/>
          </p:cNvSpPr>
          <p:nvPr>
            <p:ph idx="1"/>
          </p:nvPr>
        </p:nvSpPr>
        <p:spPr>
          <a:xfrm>
            <a:off x="755576" y="2132856"/>
            <a:ext cx="7125112" cy="4051437"/>
          </a:xfrm>
        </p:spPr>
        <p:txBody>
          <a:bodyPr/>
          <a:lstStyle/>
          <a:p>
            <a:pPr marL="514350" indent="-514350">
              <a:lnSpc>
                <a:spcPct val="110000"/>
              </a:lnSpc>
              <a:buFont typeface="+mj-lt"/>
              <a:buAutoNum type="arabicPeriod"/>
              <a:defRPr/>
            </a:pPr>
            <a:r>
              <a:rPr lang="en-AU" sz="1800" dirty="0">
                <a:latin typeface="+mj-lt"/>
              </a:rPr>
              <a:t>Establishing Safety </a:t>
            </a:r>
          </a:p>
          <a:p>
            <a:pPr marL="0" indent="0">
              <a:lnSpc>
                <a:spcPct val="110000"/>
              </a:lnSpc>
              <a:buNone/>
              <a:defRPr/>
            </a:pPr>
            <a:r>
              <a:rPr lang="en-AU" sz="1800" dirty="0">
                <a:latin typeface="+mj-lt"/>
              </a:rPr>
              <a:t>Restoring control, self-care, establishing a safe environment, address eating, sleeping, reducing hyper-arousal, intrusion, avoidance and other C-PTSD symptoms</a:t>
            </a:r>
          </a:p>
          <a:p>
            <a:endParaRPr lang="en-US" dirty="0"/>
          </a:p>
        </p:txBody>
      </p:sp>
    </p:spTree>
    <p:extLst>
      <p:ext uri="{BB962C8B-B14F-4D97-AF65-F5344CB8AC3E}">
        <p14:creationId xmlns:p14="http://schemas.microsoft.com/office/powerpoint/2010/main" val="718499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40763-34B4-9D48-80B7-CACD88AC29E9}"/>
              </a:ext>
            </a:extLst>
          </p:cNvPr>
          <p:cNvSpPr>
            <a:spLocks noGrp="1"/>
          </p:cNvSpPr>
          <p:nvPr>
            <p:ph type="title"/>
          </p:nvPr>
        </p:nvSpPr>
        <p:spPr/>
        <p:txBody>
          <a:bodyPr/>
          <a:lstStyle/>
          <a:p>
            <a:r>
              <a:rPr lang="en-US" dirty="0"/>
              <a:t>3 Stages of Healing</a:t>
            </a:r>
          </a:p>
        </p:txBody>
      </p:sp>
      <p:sp>
        <p:nvSpPr>
          <p:cNvPr id="3" name="Content Placeholder 2">
            <a:extLst>
              <a:ext uri="{FF2B5EF4-FFF2-40B4-BE49-F238E27FC236}">
                <a16:creationId xmlns:a16="http://schemas.microsoft.com/office/drawing/2014/main" id="{AEDFCC98-CD3A-BB40-E033-597D4A6CBA62}"/>
              </a:ext>
            </a:extLst>
          </p:cNvPr>
          <p:cNvSpPr>
            <a:spLocks noGrp="1"/>
          </p:cNvSpPr>
          <p:nvPr>
            <p:ph idx="1"/>
          </p:nvPr>
        </p:nvSpPr>
        <p:spPr/>
        <p:txBody>
          <a:bodyPr/>
          <a:lstStyle/>
          <a:p>
            <a:pPr marL="0" indent="0">
              <a:lnSpc>
                <a:spcPct val="110000"/>
              </a:lnSpc>
              <a:buNone/>
              <a:defRPr/>
            </a:pPr>
            <a:r>
              <a:rPr lang="en-AU" sz="1800" dirty="0">
                <a:latin typeface="+mj-lt"/>
              </a:rPr>
              <a:t>2. Remembrance and Mourning </a:t>
            </a:r>
          </a:p>
          <a:p>
            <a:pPr marL="0" indent="0">
              <a:lnSpc>
                <a:spcPct val="110000"/>
              </a:lnSpc>
              <a:buNone/>
              <a:defRPr/>
            </a:pPr>
            <a:r>
              <a:rPr lang="en-AU" sz="1800" dirty="0">
                <a:latin typeface="+mj-lt"/>
              </a:rPr>
              <a:t>The survivor tells her trauma story, leading to mourning and eventual integration. The therapist’ role is as witness and ally</a:t>
            </a:r>
          </a:p>
          <a:p>
            <a:endParaRPr lang="en-US" dirty="0"/>
          </a:p>
        </p:txBody>
      </p:sp>
    </p:spTree>
    <p:extLst>
      <p:ext uri="{BB962C8B-B14F-4D97-AF65-F5344CB8AC3E}">
        <p14:creationId xmlns:p14="http://schemas.microsoft.com/office/powerpoint/2010/main" val="2986222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C0B80-441B-CBAF-93A6-495E2AA9296A}"/>
              </a:ext>
            </a:extLst>
          </p:cNvPr>
          <p:cNvSpPr>
            <a:spLocks noGrp="1"/>
          </p:cNvSpPr>
          <p:nvPr>
            <p:ph type="title"/>
          </p:nvPr>
        </p:nvSpPr>
        <p:spPr/>
        <p:txBody>
          <a:bodyPr/>
          <a:lstStyle/>
          <a:p>
            <a:r>
              <a:rPr lang="en-US" dirty="0"/>
              <a:t>3 Stages of Healing</a:t>
            </a:r>
          </a:p>
        </p:txBody>
      </p:sp>
      <p:sp>
        <p:nvSpPr>
          <p:cNvPr id="3" name="Content Placeholder 2">
            <a:extLst>
              <a:ext uri="{FF2B5EF4-FFF2-40B4-BE49-F238E27FC236}">
                <a16:creationId xmlns:a16="http://schemas.microsoft.com/office/drawing/2014/main" id="{35267056-CD3B-C9BE-D40A-5177D71983F0}"/>
              </a:ext>
            </a:extLst>
          </p:cNvPr>
          <p:cNvSpPr>
            <a:spLocks noGrp="1"/>
          </p:cNvSpPr>
          <p:nvPr>
            <p:ph idx="1"/>
          </p:nvPr>
        </p:nvSpPr>
        <p:spPr/>
        <p:txBody>
          <a:bodyPr/>
          <a:lstStyle/>
          <a:p>
            <a:pPr marL="0" indent="0">
              <a:lnSpc>
                <a:spcPct val="110000"/>
              </a:lnSpc>
              <a:buNone/>
              <a:defRPr/>
            </a:pPr>
            <a:r>
              <a:rPr lang="en-AU" sz="1800" dirty="0">
                <a:latin typeface="+mj-lt"/>
              </a:rPr>
              <a:t>3. Reconnection with Ordinary Life</a:t>
            </a:r>
          </a:p>
          <a:p>
            <a:pPr>
              <a:lnSpc>
                <a:spcPct val="110000"/>
              </a:lnSpc>
              <a:buNone/>
              <a:defRPr/>
            </a:pPr>
            <a:r>
              <a:rPr lang="en-AU" sz="1800" dirty="0">
                <a:latin typeface="+mj-lt"/>
              </a:rPr>
              <a:t>Having come to terms with the trauma, the survivor faces the task of creating a meaningful future, reconnecting with herself and others and participating in a life that has meaning</a:t>
            </a:r>
          </a:p>
          <a:p>
            <a:pPr>
              <a:lnSpc>
                <a:spcPct val="110000"/>
              </a:lnSpc>
              <a:buNone/>
              <a:defRPr/>
            </a:pPr>
            <a:endParaRPr lang="en-AU" sz="1800" dirty="0">
              <a:latin typeface="+mj-lt"/>
            </a:endParaRPr>
          </a:p>
          <a:p>
            <a:pPr>
              <a:lnSpc>
                <a:spcPct val="110000"/>
              </a:lnSpc>
              <a:buNone/>
              <a:defRPr/>
            </a:pPr>
            <a:r>
              <a:rPr lang="en-AU" sz="1800" dirty="0">
                <a:latin typeface="+mj-lt"/>
              </a:rPr>
              <a:t>(The progression through the three stages is spiral, rather than linear) </a:t>
            </a:r>
            <a:endParaRPr lang="en-US" sz="1800" dirty="0">
              <a:latin typeface="+mj-lt"/>
            </a:endParaRPr>
          </a:p>
          <a:p>
            <a:endParaRPr lang="en-US" dirty="0"/>
          </a:p>
        </p:txBody>
      </p:sp>
    </p:spTree>
    <p:extLst>
      <p:ext uri="{BB962C8B-B14F-4D97-AF65-F5344CB8AC3E}">
        <p14:creationId xmlns:p14="http://schemas.microsoft.com/office/powerpoint/2010/main" val="801155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5FDB-183C-D800-3568-18CADD3AFEDF}"/>
              </a:ext>
            </a:extLst>
          </p:cNvPr>
          <p:cNvSpPr>
            <a:spLocks noGrp="1"/>
          </p:cNvSpPr>
          <p:nvPr>
            <p:ph type="title"/>
          </p:nvPr>
        </p:nvSpPr>
        <p:spPr/>
        <p:txBody>
          <a:bodyPr/>
          <a:lstStyle/>
          <a:p>
            <a:pPr algn="ctr"/>
            <a:r>
              <a:rPr lang="en-US" sz="2800" dirty="0"/>
              <a:t>A Healing Relationship</a:t>
            </a:r>
            <a:br>
              <a:rPr lang="en-US" sz="2400" dirty="0"/>
            </a:br>
            <a:r>
              <a:rPr lang="en-US" sz="1800" dirty="0"/>
              <a:t>Herman (1998) “Trauma and Recovery”</a:t>
            </a:r>
          </a:p>
        </p:txBody>
      </p:sp>
      <p:sp>
        <p:nvSpPr>
          <p:cNvPr id="3" name="Content Placeholder 2">
            <a:extLst>
              <a:ext uri="{FF2B5EF4-FFF2-40B4-BE49-F238E27FC236}">
                <a16:creationId xmlns:a16="http://schemas.microsoft.com/office/drawing/2014/main" id="{472A8DA5-611B-C73D-F9AD-872D8340449A}"/>
              </a:ext>
            </a:extLst>
          </p:cNvPr>
          <p:cNvSpPr>
            <a:spLocks noGrp="1"/>
          </p:cNvSpPr>
          <p:nvPr>
            <p:ph idx="1"/>
          </p:nvPr>
        </p:nvSpPr>
        <p:spPr/>
        <p:txBody>
          <a:bodyPr/>
          <a:lstStyle/>
          <a:p>
            <a:r>
              <a:rPr lang="en-US" dirty="0"/>
              <a:t>To restore power, reduce isolation, diminish helplessness, increase survivors’ range of choice and countering the dynamics of dominance in the therapeutic approach</a:t>
            </a:r>
          </a:p>
          <a:p>
            <a:r>
              <a:rPr lang="en-US" dirty="0"/>
              <a:t>The therapist is called to bear witness to a crime, and s/he must affirm a position of solidarity with the survivor</a:t>
            </a:r>
          </a:p>
          <a:p>
            <a:endParaRPr lang="en-US" dirty="0"/>
          </a:p>
        </p:txBody>
      </p:sp>
    </p:spTree>
    <p:extLst>
      <p:ext uri="{BB962C8B-B14F-4D97-AF65-F5344CB8AC3E}">
        <p14:creationId xmlns:p14="http://schemas.microsoft.com/office/powerpoint/2010/main" val="260045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CA9F-0545-6F65-8E08-158D22AE5A44}"/>
              </a:ext>
            </a:extLst>
          </p:cNvPr>
          <p:cNvSpPr>
            <a:spLocks noGrp="1"/>
          </p:cNvSpPr>
          <p:nvPr>
            <p:ph type="title"/>
          </p:nvPr>
        </p:nvSpPr>
        <p:spPr/>
        <p:txBody>
          <a:bodyPr/>
          <a:lstStyle/>
          <a:p>
            <a:r>
              <a:rPr lang="en-US" dirty="0"/>
              <a:t>BIO:</a:t>
            </a:r>
          </a:p>
        </p:txBody>
      </p:sp>
      <p:sp>
        <p:nvSpPr>
          <p:cNvPr id="3" name="Content Placeholder 2">
            <a:extLst>
              <a:ext uri="{FF2B5EF4-FFF2-40B4-BE49-F238E27FC236}">
                <a16:creationId xmlns:a16="http://schemas.microsoft.com/office/drawing/2014/main" id="{3A949CFE-6811-3616-5E3D-CE75FB8FA7F4}"/>
              </a:ext>
            </a:extLst>
          </p:cNvPr>
          <p:cNvSpPr>
            <a:spLocks noGrp="1"/>
          </p:cNvSpPr>
          <p:nvPr>
            <p:ph idx="1"/>
          </p:nvPr>
        </p:nvSpPr>
        <p:spPr/>
        <p:txBody>
          <a:bodyPr>
            <a:normAutofit fontScale="92500" lnSpcReduction="10000"/>
          </a:bodyPr>
          <a:lstStyle/>
          <a:p>
            <a:pPr>
              <a:lnSpc>
                <a:spcPct val="110000"/>
              </a:lnSpc>
            </a:pPr>
            <a:r>
              <a:rPr lang="en-US" sz="1800" dirty="0"/>
              <a:t>Lecturer in Health </a:t>
            </a:r>
            <a:r>
              <a:rPr lang="en-US" sz="1800" dirty="0" err="1"/>
              <a:t>Behaviour</a:t>
            </a:r>
            <a:r>
              <a:rPr lang="en-US" sz="1800" dirty="0"/>
              <a:t> Sciences </a:t>
            </a:r>
          </a:p>
          <a:p>
            <a:pPr>
              <a:lnSpc>
                <a:spcPct val="110000"/>
              </a:lnSpc>
            </a:pPr>
            <a:r>
              <a:rPr lang="en-US" sz="1800" dirty="0"/>
              <a:t>Honors Degree in Social Work (University of Sydney)</a:t>
            </a:r>
          </a:p>
          <a:p>
            <a:pPr>
              <a:lnSpc>
                <a:spcPct val="110000"/>
              </a:lnSpc>
            </a:pPr>
            <a:r>
              <a:rPr lang="en-US" sz="1800" dirty="0"/>
              <a:t>Masters Degree in Couple and Family Therapy (UNSW)</a:t>
            </a:r>
          </a:p>
          <a:p>
            <a:pPr>
              <a:lnSpc>
                <a:spcPct val="110000"/>
              </a:lnSpc>
            </a:pPr>
            <a:r>
              <a:rPr lang="en-US" sz="1800" dirty="0"/>
              <a:t>PhD</a:t>
            </a:r>
            <a:r>
              <a:rPr lang="en-US" dirty="0"/>
              <a:t> </a:t>
            </a:r>
            <a:r>
              <a:rPr lang="en-US" sz="1800" dirty="0"/>
              <a:t>“Sexual Assault and the Legal System”</a:t>
            </a:r>
          </a:p>
          <a:p>
            <a:pPr>
              <a:lnSpc>
                <a:spcPct val="110000"/>
              </a:lnSpc>
            </a:pPr>
            <a:r>
              <a:rPr lang="en-US" sz="1800" dirty="0"/>
              <a:t>20 years experience in the treatment of Sexual Assault</a:t>
            </a:r>
          </a:p>
          <a:p>
            <a:pPr>
              <a:lnSpc>
                <a:spcPct val="110000"/>
              </a:lnSpc>
            </a:pPr>
            <a:r>
              <a:rPr lang="en-US" sz="1800" dirty="0"/>
              <a:t>Sexual Assault Services (</a:t>
            </a:r>
            <a:r>
              <a:rPr lang="en-US" sz="1800" dirty="0" err="1"/>
              <a:t>Taree</a:t>
            </a:r>
            <a:r>
              <a:rPr lang="en-US" sz="1800" dirty="0"/>
              <a:t>/Newcastle)</a:t>
            </a:r>
          </a:p>
          <a:p>
            <a:pPr>
              <a:lnSpc>
                <a:spcPct val="110000"/>
              </a:lnSpc>
            </a:pPr>
            <a:r>
              <a:rPr lang="en-US" sz="1800" dirty="0"/>
              <a:t>Victims of Crime Counsellor (Private Practice in rural and regional NSW)</a:t>
            </a:r>
          </a:p>
          <a:p>
            <a:pPr>
              <a:lnSpc>
                <a:spcPct val="110000"/>
              </a:lnSpc>
            </a:pPr>
            <a:r>
              <a:rPr lang="en-US" sz="1800" dirty="0"/>
              <a:t>12 years at Psychology One, Kotara </a:t>
            </a:r>
          </a:p>
          <a:p>
            <a:pPr>
              <a:lnSpc>
                <a:spcPct val="110000"/>
              </a:lnSpc>
            </a:pPr>
            <a:r>
              <a:rPr lang="en-US" sz="1800" dirty="0"/>
              <a:t>Provision of Clinical Supervision and debriefing for Witness Intermediaries for vulnerable witnesses</a:t>
            </a:r>
          </a:p>
          <a:p>
            <a:pPr marL="0" indent="0">
              <a:buNone/>
            </a:pPr>
            <a:endParaRPr lang="en-US" dirty="0"/>
          </a:p>
        </p:txBody>
      </p:sp>
    </p:spTree>
    <p:extLst>
      <p:ext uri="{BB962C8B-B14F-4D97-AF65-F5344CB8AC3E}">
        <p14:creationId xmlns:p14="http://schemas.microsoft.com/office/powerpoint/2010/main" val="3771012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11844-4D06-0A18-FA3D-EC891CAE223C}"/>
              </a:ext>
            </a:extLst>
          </p:cNvPr>
          <p:cNvSpPr>
            <a:spLocks noGrp="1"/>
          </p:cNvSpPr>
          <p:nvPr>
            <p:ph type="title"/>
          </p:nvPr>
        </p:nvSpPr>
        <p:spPr/>
        <p:txBody>
          <a:bodyPr/>
          <a:lstStyle/>
          <a:p>
            <a:r>
              <a:rPr lang="en-AU" sz="3200" dirty="0"/>
              <a:t>What are survivors’ immediate needs following a sexual assault?</a:t>
            </a:r>
            <a:endParaRPr lang="en-US" dirty="0"/>
          </a:p>
        </p:txBody>
      </p:sp>
      <p:sp>
        <p:nvSpPr>
          <p:cNvPr id="3" name="Content Placeholder 2">
            <a:extLst>
              <a:ext uri="{FF2B5EF4-FFF2-40B4-BE49-F238E27FC236}">
                <a16:creationId xmlns:a16="http://schemas.microsoft.com/office/drawing/2014/main" id="{1D361736-9437-9D45-C436-F7A82BC60CAE}"/>
              </a:ext>
            </a:extLst>
          </p:cNvPr>
          <p:cNvSpPr>
            <a:spLocks noGrp="1"/>
          </p:cNvSpPr>
          <p:nvPr>
            <p:ph idx="1"/>
          </p:nvPr>
        </p:nvSpPr>
        <p:spPr/>
        <p:txBody>
          <a:bodyPr/>
          <a:lstStyle/>
          <a:p>
            <a:r>
              <a:rPr lang="en-US" sz="1800" dirty="0">
                <a:latin typeface="+mj-lt"/>
              </a:rPr>
              <a:t>Safety</a:t>
            </a:r>
          </a:p>
          <a:p>
            <a:pPr>
              <a:defRPr/>
            </a:pPr>
            <a:r>
              <a:rPr lang="en-AU" sz="1800" dirty="0">
                <a:latin typeface="+mj-lt"/>
              </a:rPr>
              <a:t>To be believed</a:t>
            </a:r>
          </a:p>
          <a:p>
            <a:pPr>
              <a:defRPr/>
            </a:pPr>
            <a:r>
              <a:rPr lang="en-AU" sz="1800" dirty="0">
                <a:latin typeface="+mj-lt"/>
              </a:rPr>
              <a:t>Acknowledge that the perpetrator is responsible</a:t>
            </a:r>
          </a:p>
          <a:p>
            <a:pPr>
              <a:defRPr/>
            </a:pPr>
            <a:r>
              <a:rPr lang="en-AU" sz="1800" dirty="0">
                <a:latin typeface="+mj-lt"/>
              </a:rPr>
              <a:t>To be treated with respect</a:t>
            </a:r>
          </a:p>
          <a:p>
            <a:pPr>
              <a:defRPr/>
            </a:pPr>
            <a:r>
              <a:rPr lang="en-AU" sz="1800" dirty="0">
                <a:latin typeface="+mj-lt"/>
              </a:rPr>
              <a:t>Information (choices, rights, safety, services)</a:t>
            </a:r>
          </a:p>
          <a:p>
            <a:pPr>
              <a:defRPr/>
            </a:pPr>
            <a:r>
              <a:rPr lang="en-AU" sz="1800" dirty="0">
                <a:latin typeface="+mj-lt"/>
              </a:rPr>
              <a:t>Privacy</a:t>
            </a:r>
          </a:p>
          <a:p>
            <a:pPr>
              <a:defRPr/>
            </a:pPr>
            <a:r>
              <a:rPr lang="en-AU" sz="1800" dirty="0">
                <a:latin typeface="+mj-lt"/>
              </a:rPr>
              <a:t>Access to medical and counselling services</a:t>
            </a:r>
          </a:p>
          <a:p>
            <a:endParaRPr lang="en-US" dirty="0"/>
          </a:p>
        </p:txBody>
      </p:sp>
    </p:spTree>
    <p:extLst>
      <p:ext uri="{BB962C8B-B14F-4D97-AF65-F5344CB8AC3E}">
        <p14:creationId xmlns:p14="http://schemas.microsoft.com/office/powerpoint/2010/main" val="3186837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90436-42A9-AE6C-CF4E-09026D0E72CA}"/>
              </a:ext>
            </a:extLst>
          </p:cNvPr>
          <p:cNvSpPr>
            <a:spLocks noGrp="1"/>
          </p:cNvSpPr>
          <p:nvPr>
            <p:ph type="title"/>
          </p:nvPr>
        </p:nvSpPr>
        <p:spPr/>
        <p:txBody>
          <a:bodyPr/>
          <a:lstStyle/>
          <a:p>
            <a:r>
              <a:rPr lang="en-AU" sz="3200" dirty="0"/>
              <a:t>Sexual Assault Services in NSW</a:t>
            </a:r>
            <a:endParaRPr lang="en-US" dirty="0"/>
          </a:p>
        </p:txBody>
      </p:sp>
      <p:sp>
        <p:nvSpPr>
          <p:cNvPr id="3" name="Content Placeholder 2">
            <a:extLst>
              <a:ext uri="{FF2B5EF4-FFF2-40B4-BE49-F238E27FC236}">
                <a16:creationId xmlns:a16="http://schemas.microsoft.com/office/drawing/2014/main" id="{1DC0C089-E6BF-8D27-086F-A910BA537534}"/>
              </a:ext>
            </a:extLst>
          </p:cNvPr>
          <p:cNvSpPr>
            <a:spLocks noGrp="1"/>
          </p:cNvSpPr>
          <p:nvPr>
            <p:ph idx="1"/>
          </p:nvPr>
        </p:nvSpPr>
        <p:spPr/>
        <p:txBody>
          <a:bodyPr/>
          <a:lstStyle/>
          <a:p>
            <a:pPr marL="0" indent="0">
              <a:defRPr/>
            </a:pPr>
            <a:r>
              <a:rPr lang="en-AU" sz="1800" dirty="0">
                <a:latin typeface="+mj-lt"/>
              </a:rPr>
              <a:t> Crisis counselling </a:t>
            </a:r>
          </a:p>
          <a:p>
            <a:pPr marL="0" indent="0">
              <a:defRPr/>
            </a:pPr>
            <a:r>
              <a:rPr lang="en-AU" sz="1800" dirty="0">
                <a:latin typeface="+mj-lt"/>
              </a:rPr>
              <a:t> Medical and forensic service </a:t>
            </a:r>
          </a:p>
          <a:p>
            <a:pPr marL="0" indent="0">
              <a:defRPr/>
            </a:pPr>
            <a:r>
              <a:rPr lang="en-AU" sz="1800" dirty="0">
                <a:latin typeface="+mj-lt"/>
              </a:rPr>
              <a:t> Morning After Pill (MAP)</a:t>
            </a:r>
          </a:p>
          <a:p>
            <a:pPr marL="0" indent="0">
              <a:defRPr/>
            </a:pPr>
            <a:r>
              <a:rPr lang="en-AU" sz="1800" dirty="0">
                <a:latin typeface="+mj-lt"/>
              </a:rPr>
              <a:t> Ongoing counselling (for children and non-offending    family members)</a:t>
            </a:r>
          </a:p>
          <a:p>
            <a:pPr marL="0" indent="0">
              <a:defRPr/>
            </a:pPr>
            <a:r>
              <a:rPr lang="en-AU" sz="1800" dirty="0">
                <a:latin typeface="+mj-lt"/>
              </a:rPr>
              <a:t> Court preparation</a:t>
            </a:r>
          </a:p>
          <a:p>
            <a:pPr marL="0" indent="0">
              <a:defRPr/>
            </a:pPr>
            <a:r>
              <a:rPr lang="en-AU" sz="1800" dirty="0">
                <a:latin typeface="+mj-lt"/>
              </a:rPr>
              <a:t> Education in Schools</a:t>
            </a:r>
          </a:p>
          <a:p>
            <a:pPr marL="0" indent="0">
              <a:defRPr/>
            </a:pPr>
            <a:r>
              <a:rPr lang="en-AU" dirty="0">
                <a:latin typeface="+mj-lt"/>
              </a:rPr>
              <a:t>Focus on children and recent SA due to high demand</a:t>
            </a:r>
            <a:endParaRPr lang="en-US" dirty="0"/>
          </a:p>
        </p:txBody>
      </p:sp>
    </p:spTree>
    <p:extLst>
      <p:ext uri="{BB962C8B-B14F-4D97-AF65-F5344CB8AC3E}">
        <p14:creationId xmlns:p14="http://schemas.microsoft.com/office/powerpoint/2010/main" val="7751922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a:t>Effects of ongoing Childhood Sexual Assault on Brain Development</a:t>
            </a:r>
          </a:p>
        </p:txBody>
      </p:sp>
      <p:sp>
        <p:nvSpPr>
          <p:cNvPr id="3" name="Content Placeholder 2"/>
          <p:cNvSpPr>
            <a:spLocks noGrp="1"/>
          </p:cNvSpPr>
          <p:nvPr>
            <p:ph idx="1"/>
          </p:nvPr>
        </p:nvSpPr>
        <p:spPr/>
        <p:txBody>
          <a:bodyPr/>
          <a:lstStyle/>
          <a:p>
            <a:pPr marL="0" indent="0">
              <a:buNone/>
            </a:pPr>
            <a:r>
              <a:rPr lang="en-AU" dirty="0"/>
              <a:t>“Trauma occurs when a child’s human immobilising responses do not resolve; that is when a child cannot make the transition back to normal life, and the immobilising reaction becomes chronically coupled with fear and other intense negative emotions such as dread and helplessness.”</a:t>
            </a:r>
          </a:p>
          <a:p>
            <a:pPr marL="0" indent="0">
              <a:buNone/>
            </a:pPr>
            <a:r>
              <a:rPr lang="en-AU" dirty="0"/>
              <a:t>Peter Levine (2002): “In an Unspoken Voice”</a:t>
            </a:r>
          </a:p>
        </p:txBody>
      </p:sp>
    </p:spTree>
    <p:extLst>
      <p:ext uri="{BB962C8B-B14F-4D97-AF65-F5344CB8AC3E}">
        <p14:creationId xmlns:p14="http://schemas.microsoft.com/office/powerpoint/2010/main" val="3649446940"/>
      </p:ext>
    </p:extLst>
  </p:cSld>
  <p:clrMapOvr>
    <a:masterClrMapping/>
  </p:clrMapOvr>
  <mc:AlternateContent xmlns:mc="http://schemas.openxmlformats.org/markup-compatibility/2006" xmlns:p14="http://schemas.microsoft.com/office/powerpoint/2010/main">
    <mc:Choice Requires="p14">
      <p:transition spd="slow" p14:dur="2000" advTm="9000"/>
    </mc:Choice>
    <mc:Fallback xmlns="">
      <p:transition spd="slow" advTm="9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692696"/>
            <a:ext cx="7125113" cy="924475"/>
          </a:xfrm>
        </p:spPr>
        <p:txBody>
          <a:bodyPr/>
          <a:lstStyle/>
          <a:p>
            <a:pPr algn="ctr"/>
            <a:r>
              <a:rPr lang="en-AU" dirty="0"/>
              <a:t>C-PTSD and Child Sexual Assault</a:t>
            </a:r>
          </a:p>
        </p:txBody>
      </p:sp>
      <p:sp>
        <p:nvSpPr>
          <p:cNvPr id="3" name="Content Placeholder 2"/>
          <p:cNvSpPr>
            <a:spLocks noGrp="1"/>
          </p:cNvSpPr>
          <p:nvPr>
            <p:ph idx="1"/>
          </p:nvPr>
        </p:nvSpPr>
        <p:spPr/>
        <p:txBody>
          <a:bodyPr>
            <a:normAutofit lnSpcReduction="10000"/>
          </a:bodyPr>
          <a:lstStyle/>
          <a:p>
            <a:r>
              <a:rPr lang="en-AU" dirty="0"/>
              <a:t>Toxic stress after CSA impacts the child’s ability to thrive</a:t>
            </a:r>
          </a:p>
          <a:p>
            <a:r>
              <a:rPr lang="en-AU" dirty="0"/>
              <a:t>The stress of CSA can disrupt the brain’s architecture and stress management systems</a:t>
            </a:r>
          </a:p>
          <a:p>
            <a:r>
              <a:rPr lang="en-AU" dirty="0"/>
              <a:t>May lead to ongoing low levels of fear shown for example as tantrums, aggression or dissociation.</a:t>
            </a:r>
          </a:p>
          <a:p>
            <a:r>
              <a:rPr lang="en-AU" dirty="0"/>
              <a:t>CSA can lead to disturbances to affect (often diagnosed as ADD/ADHD, Reactive Attachment Disorder, Oppositional Defiance Disorder)</a:t>
            </a:r>
          </a:p>
          <a:p>
            <a:r>
              <a:rPr lang="en-AU" dirty="0"/>
              <a:t>A more helpful diagnosis may be Complex Post Traumatic Stress Disorder (C-PTSD)</a:t>
            </a:r>
          </a:p>
          <a:p>
            <a:r>
              <a:rPr lang="en-AU" dirty="0"/>
              <a:t>Don’t ask: What’s wrong with you? (Van Der Kolk)</a:t>
            </a:r>
          </a:p>
          <a:p>
            <a:r>
              <a:rPr lang="en-AU" dirty="0"/>
              <a:t>Ask: What happened to you?</a:t>
            </a:r>
          </a:p>
        </p:txBody>
      </p:sp>
    </p:spTree>
    <p:extLst>
      <p:ext uri="{BB962C8B-B14F-4D97-AF65-F5344CB8AC3E}">
        <p14:creationId xmlns:p14="http://schemas.microsoft.com/office/powerpoint/2010/main" val="1828829595"/>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t>Impact of CSA on the Brain</a:t>
            </a:r>
          </a:p>
        </p:txBody>
      </p:sp>
      <p:sp>
        <p:nvSpPr>
          <p:cNvPr id="3" name="Content Placeholder 2"/>
          <p:cNvSpPr>
            <a:spLocks noGrp="1"/>
          </p:cNvSpPr>
          <p:nvPr>
            <p:ph idx="1"/>
          </p:nvPr>
        </p:nvSpPr>
        <p:spPr/>
        <p:txBody>
          <a:bodyPr>
            <a:normAutofit/>
          </a:bodyPr>
          <a:lstStyle/>
          <a:p>
            <a:r>
              <a:rPr lang="en-AU" dirty="0"/>
              <a:t>CSA trauma may occur at a young age and may not be consciously remembered</a:t>
            </a:r>
          </a:p>
          <a:p>
            <a:r>
              <a:rPr lang="en-AU" dirty="0"/>
              <a:t>It is frequently repetitive rather than a single event (ongoing sexual abuse)</a:t>
            </a:r>
          </a:p>
          <a:p>
            <a:r>
              <a:rPr lang="en-AU" dirty="0"/>
              <a:t>CSA can be severe and terrifying</a:t>
            </a:r>
          </a:p>
          <a:p>
            <a:r>
              <a:rPr lang="en-AU" dirty="0"/>
              <a:t>Is unpredictable</a:t>
            </a:r>
          </a:p>
          <a:p>
            <a:r>
              <a:rPr lang="en-AU" dirty="0"/>
              <a:t>Trauma is exacerbated when no comfort is offered to the child</a:t>
            </a:r>
          </a:p>
          <a:p>
            <a:r>
              <a:rPr lang="en-AU" dirty="0"/>
              <a:t>The alarm system in the brain may be triggered off again and again, with fear becoming a chronic state</a:t>
            </a:r>
          </a:p>
          <a:p>
            <a:r>
              <a:rPr lang="en-AU" dirty="0"/>
              <a:t>Amygdala and Hippocampus specifically affected</a:t>
            </a:r>
          </a:p>
        </p:txBody>
      </p:sp>
    </p:spTree>
    <p:extLst>
      <p:ext uri="{BB962C8B-B14F-4D97-AF65-F5344CB8AC3E}">
        <p14:creationId xmlns:p14="http://schemas.microsoft.com/office/powerpoint/2010/main" val="218144337"/>
      </p:ext>
    </p:extLst>
  </p:cSld>
  <p:clrMapOvr>
    <a:masterClrMapping/>
  </p:clrMapOvr>
  <mc:AlternateContent xmlns:mc="http://schemas.openxmlformats.org/markup-compatibility/2006" xmlns:p14="http://schemas.microsoft.com/office/powerpoint/2010/main">
    <mc:Choice Requires="p14">
      <p:transition spd="slow" p14:dur="2000" advTm="13000"/>
    </mc:Choice>
    <mc:Fallback xmlns="">
      <p:transition spd="slow" advTm="13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t>CSA Triggers</a:t>
            </a:r>
          </a:p>
        </p:txBody>
      </p:sp>
      <p:sp>
        <p:nvSpPr>
          <p:cNvPr id="3" name="Content Placeholder 2"/>
          <p:cNvSpPr>
            <a:spLocks noGrp="1"/>
          </p:cNvSpPr>
          <p:nvPr>
            <p:ph idx="1"/>
          </p:nvPr>
        </p:nvSpPr>
        <p:spPr/>
        <p:txBody>
          <a:bodyPr>
            <a:normAutofit/>
          </a:bodyPr>
          <a:lstStyle/>
          <a:p>
            <a:r>
              <a:rPr lang="en-AU" dirty="0"/>
              <a:t>The child’s brain may need only a minor trigger to set off a full-blown alarm response</a:t>
            </a:r>
          </a:p>
          <a:p>
            <a:r>
              <a:rPr lang="en-AU" dirty="0"/>
              <a:t>CSA memories can be triggered when a survivor is reminded (consciously or unconsciously) of the traumatic event (when child reaches age of caregiver’s SA)</a:t>
            </a:r>
          </a:p>
          <a:p>
            <a:r>
              <a:rPr lang="en-AU" dirty="0"/>
              <a:t>For example, the sight or sound of the perpetrator, or even someone who looks like the perpetrator</a:t>
            </a:r>
          </a:p>
          <a:p>
            <a:r>
              <a:rPr lang="en-AU" dirty="0"/>
              <a:t>Hearing about sexual abuse on news </a:t>
            </a:r>
          </a:p>
          <a:p>
            <a:r>
              <a:rPr lang="en-AU" dirty="0"/>
              <a:t>Triggers such as loud voices, beards, glasses, bald heads, baths etc.</a:t>
            </a:r>
          </a:p>
        </p:txBody>
      </p:sp>
    </p:spTree>
    <p:extLst>
      <p:ext uri="{BB962C8B-B14F-4D97-AF65-F5344CB8AC3E}">
        <p14:creationId xmlns:p14="http://schemas.microsoft.com/office/powerpoint/2010/main" val="3838969771"/>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a:t>Impact of CSA on Bonding and Attachment</a:t>
            </a:r>
          </a:p>
        </p:txBody>
      </p:sp>
      <p:sp>
        <p:nvSpPr>
          <p:cNvPr id="3" name="Content Placeholder 2"/>
          <p:cNvSpPr>
            <a:spLocks noGrp="1"/>
          </p:cNvSpPr>
          <p:nvPr>
            <p:ph idx="1"/>
          </p:nvPr>
        </p:nvSpPr>
        <p:spPr/>
        <p:txBody>
          <a:bodyPr>
            <a:normAutofit lnSpcReduction="10000"/>
          </a:bodyPr>
          <a:lstStyle/>
          <a:p>
            <a:r>
              <a:rPr lang="en-AU" dirty="0"/>
              <a:t>A problem facing children who have been sexually abused is how they deal with their sense of helplessness or fear</a:t>
            </a:r>
          </a:p>
          <a:p>
            <a:r>
              <a:rPr lang="en-AU" dirty="0"/>
              <a:t>The danger is not that children experience fear, but that their fear is not recognised by a safe caregiver</a:t>
            </a:r>
          </a:p>
          <a:p>
            <a:r>
              <a:rPr lang="en-AU" dirty="0"/>
              <a:t>A child’s sense of fear, when not attended to, moves in the direction of terror</a:t>
            </a:r>
          </a:p>
          <a:p>
            <a:r>
              <a:rPr lang="en-AU" dirty="0"/>
              <a:t>The child’s sense of helplessness when unshared and unregulated by the caregiver, moves in the direction of despair</a:t>
            </a:r>
          </a:p>
          <a:p>
            <a:r>
              <a:rPr lang="en-AU" dirty="0"/>
              <a:t>When children can’t share their fear and helplessness with someone who is bigger, stronger and wise, they become overwhelmed (Bunston, 2009)</a:t>
            </a:r>
          </a:p>
        </p:txBody>
      </p:sp>
    </p:spTree>
    <p:extLst>
      <p:ext uri="{BB962C8B-B14F-4D97-AF65-F5344CB8AC3E}">
        <p14:creationId xmlns:p14="http://schemas.microsoft.com/office/powerpoint/2010/main" val="2603073167"/>
      </p:ext>
    </p:extLst>
  </p:cSld>
  <p:clrMapOvr>
    <a:masterClrMapping/>
  </p:clrMapOvr>
  <mc:AlternateContent xmlns:mc="http://schemas.openxmlformats.org/markup-compatibility/2006" xmlns:p14="http://schemas.microsoft.com/office/powerpoint/2010/main">
    <mc:Choice Requires="p14">
      <p:transition spd="slow" p14:dur="2000" advTm="13000"/>
    </mc:Choice>
    <mc:Fallback xmlns="">
      <p:transition spd="slow" advTm="13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t>Attachment</a:t>
            </a:r>
          </a:p>
        </p:txBody>
      </p:sp>
      <p:sp>
        <p:nvSpPr>
          <p:cNvPr id="3" name="Content Placeholder 2"/>
          <p:cNvSpPr>
            <a:spLocks noGrp="1"/>
          </p:cNvSpPr>
          <p:nvPr>
            <p:ph idx="1"/>
          </p:nvPr>
        </p:nvSpPr>
        <p:spPr/>
        <p:txBody>
          <a:bodyPr>
            <a:normAutofit/>
          </a:bodyPr>
          <a:lstStyle/>
          <a:p>
            <a:pPr marL="0" indent="0">
              <a:buNone/>
            </a:pPr>
            <a:r>
              <a:rPr lang="en-AU" dirty="0"/>
              <a:t>“When an infant or young child is in great distress, they will almost inevitably seek out their parent or carer in order to be physically connected to another human being. The terrifying dilemma for some children is that it may be this very person who has created their fear and alarm in the first place. Children will continue to seek out a relationship with their parent, even if they are the perpetrator of violence. It is not the relationship a child wants stopped. It is the violence.” </a:t>
            </a:r>
          </a:p>
          <a:p>
            <a:pPr marL="0" indent="0">
              <a:buNone/>
            </a:pPr>
            <a:r>
              <a:rPr lang="en-AU" dirty="0"/>
              <a:t>Wendy </a:t>
            </a:r>
            <a:r>
              <a:rPr lang="en-AU" dirty="0" err="1"/>
              <a:t>Bunston</a:t>
            </a:r>
            <a:r>
              <a:rPr lang="en-AU" dirty="0"/>
              <a:t> (2009)</a:t>
            </a:r>
          </a:p>
        </p:txBody>
      </p:sp>
    </p:spTree>
    <p:extLst>
      <p:ext uri="{BB962C8B-B14F-4D97-AF65-F5344CB8AC3E}">
        <p14:creationId xmlns:p14="http://schemas.microsoft.com/office/powerpoint/2010/main" val="4131176131"/>
      </p:ext>
    </p:extLst>
  </p:cSld>
  <p:clrMapOvr>
    <a:masterClrMapping/>
  </p:clrMapOvr>
  <mc:AlternateContent xmlns:mc="http://schemas.openxmlformats.org/markup-compatibility/2006" xmlns:p14="http://schemas.microsoft.com/office/powerpoint/2010/main">
    <mc:Choice Requires="p14">
      <p:transition spd="slow" p14:dur="2000" advTm="11000"/>
    </mc:Choice>
    <mc:Fallback xmlns="">
      <p:transition spd="slow" advTm="11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t>Attachment and C-PTSD</a:t>
            </a:r>
          </a:p>
        </p:txBody>
      </p:sp>
      <p:sp>
        <p:nvSpPr>
          <p:cNvPr id="3" name="Content Placeholder 2"/>
          <p:cNvSpPr>
            <a:spLocks noGrp="1"/>
          </p:cNvSpPr>
          <p:nvPr>
            <p:ph idx="1"/>
          </p:nvPr>
        </p:nvSpPr>
        <p:spPr/>
        <p:txBody>
          <a:bodyPr>
            <a:normAutofit/>
          </a:bodyPr>
          <a:lstStyle/>
          <a:p>
            <a:r>
              <a:rPr lang="en-AU" dirty="0"/>
              <a:t>C-PTSD impairs a child’s capacity to build deep, empathic, secure relationships with others</a:t>
            </a:r>
          </a:p>
          <a:p>
            <a:r>
              <a:rPr lang="en-AU" dirty="0"/>
              <a:t>C-PTSD involves brain changes that are not under the child/adult’s conscious control</a:t>
            </a:r>
          </a:p>
        </p:txBody>
      </p:sp>
    </p:spTree>
    <p:extLst>
      <p:ext uri="{BB962C8B-B14F-4D97-AF65-F5344CB8AC3E}">
        <p14:creationId xmlns:p14="http://schemas.microsoft.com/office/powerpoint/2010/main" val="4149585373"/>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a:t>Working with Non-offending Parents/Caregivers</a:t>
            </a:r>
          </a:p>
        </p:txBody>
      </p:sp>
      <p:sp>
        <p:nvSpPr>
          <p:cNvPr id="3" name="Content Placeholder 2"/>
          <p:cNvSpPr>
            <a:spLocks noGrp="1"/>
          </p:cNvSpPr>
          <p:nvPr>
            <p:ph idx="1"/>
          </p:nvPr>
        </p:nvSpPr>
        <p:spPr/>
        <p:txBody>
          <a:bodyPr>
            <a:normAutofit/>
          </a:bodyPr>
          <a:lstStyle/>
          <a:p>
            <a:pPr marL="0" indent="0">
              <a:buNone/>
            </a:pPr>
            <a:r>
              <a:rPr lang="en-AU" dirty="0"/>
              <a:t>The goal is to give the caregiver the resources to manage the fear and powerlessness their child feels:</a:t>
            </a:r>
          </a:p>
          <a:p>
            <a:r>
              <a:rPr lang="en-AU" dirty="0"/>
              <a:t>Offer comfort and validation of child’s feelings</a:t>
            </a:r>
          </a:p>
          <a:p>
            <a:r>
              <a:rPr lang="en-AU" dirty="0"/>
              <a:t>Provide verbal validation by labelling child’s feelings</a:t>
            </a:r>
          </a:p>
          <a:p>
            <a:r>
              <a:rPr lang="en-AU" dirty="0"/>
              <a:t>Physical comfort through safe rocking, hugging, holding, eye contact</a:t>
            </a:r>
          </a:p>
          <a:p>
            <a:r>
              <a:rPr lang="en-AU" dirty="0"/>
              <a:t>Provide emotional comfort through empathy</a:t>
            </a:r>
          </a:p>
          <a:p>
            <a:r>
              <a:rPr lang="en-AU" dirty="0"/>
              <a:t>Providing a sense of co-regulation</a:t>
            </a:r>
          </a:p>
          <a:p>
            <a:pPr marL="0" indent="0">
              <a:buNone/>
            </a:pPr>
            <a:endParaRPr lang="en-AU" dirty="0"/>
          </a:p>
        </p:txBody>
      </p:sp>
    </p:spTree>
    <p:extLst>
      <p:ext uri="{BB962C8B-B14F-4D97-AF65-F5344CB8AC3E}">
        <p14:creationId xmlns:p14="http://schemas.microsoft.com/office/powerpoint/2010/main" val="3510732114"/>
      </p:ext>
    </p:extLst>
  </p:cSld>
  <p:clrMapOvr>
    <a:masterClrMapping/>
  </p:clrMapOvr>
  <mc:AlternateContent xmlns:mc="http://schemas.openxmlformats.org/markup-compatibility/2006" xmlns:p14="http://schemas.microsoft.com/office/powerpoint/2010/main">
    <mc:Choice Requires="p14">
      <p:transition spd="slow" p14:dur="2000" advTm="11000"/>
    </mc:Choice>
    <mc:Fallback xmlns="">
      <p:transition spd="slow" advTm="11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BB996-434F-F964-8E96-4A60AA57B6AB}"/>
              </a:ext>
            </a:extLst>
          </p:cNvPr>
          <p:cNvSpPr>
            <a:spLocks noGrp="1"/>
          </p:cNvSpPr>
          <p:nvPr>
            <p:ph type="title"/>
          </p:nvPr>
        </p:nvSpPr>
        <p:spPr/>
        <p:txBody>
          <a:bodyPr/>
          <a:lstStyle/>
          <a:p>
            <a:r>
              <a:rPr lang="en-US" dirty="0"/>
              <a:t>Taking Care of You…</a:t>
            </a:r>
          </a:p>
        </p:txBody>
      </p:sp>
      <p:sp>
        <p:nvSpPr>
          <p:cNvPr id="3" name="Content Placeholder 2">
            <a:extLst>
              <a:ext uri="{FF2B5EF4-FFF2-40B4-BE49-F238E27FC236}">
                <a16:creationId xmlns:a16="http://schemas.microsoft.com/office/drawing/2014/main" id="{B1E41454-DAD2-D76D-F443-841C88C99378}"/>
              </a:ext>
            </a:extLst>
          </p:cNvPr>
          <p:cNvSpPr>
            <a:spLocks noGrp="1"/>
          </p:cNvSpPr>
          <p:nvPr>
            <p:ph idx="1"/>
          </p:nvPr>
        </p:nvSpPr>
        <p:spPr/>
        <p:txBody>
          <a:bodyPr/>
          <a:lstStyle/>
          <a:p>
            <a:pPr algn="just">
              <a:defRPr/>
            </a:pPr>
            <a:r>
              <a:rPr lang="en-US" sz="1800" dirty="0">
                <a:latin typeface="+mj-lt"/>
              </a:rPr>
              <a:t>Sexual assault/abuse is a confronting topic</a:t>
            </a:r>
          </a:p>
          <a:p>
            <a:pPr algn="just">
              <a:defRPr/>
            </a:pPr>
            <a:r>
              <a:rPr lang="en-US" sz="1800" dirty="0">
                <a:latin typeface="+mj-lt"/>
              </a:rPr>
              <a:t>Be aware of your emotional responses and take care of yourself</a:t>
            </a:r>
          </a:p>
          <a:p>
            <a:pPr algn="just">
              <a:defRPr/>
            </a:pPr>
            <a:r>
              <a:rPr lang="en-US" sz="1800" dirty="0">
                <a:latin typeface="+mj-lt"/>
              </a:rPr>
              <a:t>Take a break if you become distressed</a:t>
            </a:r>
          </a:p>
          <a:p>
            <a:pPr algn="just">
              <a:defRPr/>
            </a:pPr>
            <a:r>
              <a:rPr lang="en-US" sz="1800" dirty="0">
                <a:latin typeface="+mj-lt"/>
              </a:rPr>
              <a:t>Be respectful of others when making comments about sexual assault</a:t>
            </a:r>
          </a:p>
          <a:p>
            <a:pPr algn="just">
              <a:defRPr/>
            </a:pPr>
            <a:r>
              <a:rPr lang="en-US" sz="1800" dirty="0">
                <a:latin typeface="+mj-lt"/>
              </a:rPr>
              <a:t>Seek support from a friend or professional if you require support</a:t>
            </a:r>
          </a:p>
          <a:p>
            <a:pPr algn="just">
              <a:defRPr/>
            </a:pPr>
            <a:r>
              <a:rPr lang="en-US" dirty="0">
                <a:latin typeface="+mj-lt"/>
              </a:rPr>
              <a:t>Seek clinical supervision when working with victim/survivors</a:t>
            </a:r>
            <a:endParaRPr lang="en-US" sz="1800" dirty="0">
              <a:latin typeface="Arial" charset="0"/>
            </a:endParaRPr>
          </a:p>
          <a:p>
            <a:endParaRPr lang="en-US" dirty="0"/>
          </a:p>
        </p:txBody>
      </p:sp>
    </p:spTree>
    <p:extLst>
      <p:ext uri="{BB962C8B-B14F-4D97-AF65-F5344CB8AC3E}">
        <p14:creationId xmlns:p14="http://schemas.microsoft.com/office/powerpoint/2010/main" val="2946842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AU" sz="2400" dirty="0"/>
              <a:t>Identifying the Cumulative Harm of C-PTSD</a:t>
            </a:r>
          </a:p>
        </p:txBody>
      </p:sp>
      <p:sp>
        <p:nvSpPr>
          <p:cNvPr id="3" name="Content Placeholder 2"/>
          <p:cNvSpPr>
            <a:spLocks noGrp="1"/>
          </p:cNvSpPr>
          <p:nvPr>
            <p:ph idx="1"/>
          </p:nvPr>
        </p:nvSpPr>
        <p:spPr/>
        <p:txBody>
          <a:bodyPr>
            <a:normAutofit/>
          </a:bodyPr>
          <a:lstStyle/>
          <a:p>
            <a:r>
              <a:rPr lang="en-AU" dirty="0"/>
              <a:t>Frequency: Number of SA incidents</a:t>
            </a:r>
          </a:p>
          <a:p>
            <a:r>
              <a:rPr lang="en-AU" dirty="0"/>
              <a:t>Duration: Period of time of SA</a:t>
            </a:r>
          </a:p>
          <a:p>
            <a:r>
              <a:rPr lang="en-AU" dirty="0"/>
              <a:t>Severity: Severity of the SA and severity of the impact of SA</a:t>
            </a:r>
          </a:p>
          <a:p>
            <a:r>
              <a:rPr lang="en-AU" dirty="0"/>
              <a:t>Source of harm: Intra-or extra-familial, and number of perpetrators of SA</a:t>
            </a:r>
          </a:p>
          <a:p>
            <a:r>
              <a:rPr lang="en-AU" dirty="0"/>
              <a:t>Types: Number of different types of abuse (sexual, physical, neglect)</a:t>
            </a:r>
          </a:p>
          <a:p>
            <a:pPr marL="0" indent="0">
              <a:buNone/>
            </a:pPr>
            <a:endParaRPr lang="en-AU" dirty="0"/>
          </a:p>
        </p:txBody>
      </p:sp>
    </p:spTree>
    <p:extLst>
      <p:ext uri="{BB962C8B-B14F-4D97-AF65-F5344CB8AC3E}">
        <p14:creationId xmlns:p14="http://schemas.microsoft.com/office/powerpoint/2010/main" val="2154248307"/>
      </p:ext>
    </p:extLst>
  </p:cSld>
  <p:clrMapOvr>
    <a:masterClrMapping/>
  </p:clrMapOvr>
  <mc:AlternateContent xmlns:mc="http://schemas.openxmlformats.org/markup-compatibility/2006" xmlns:p14="http://schemas.microsoft.com/office/powerpoint/2010/main">
    <mc:Choice Requires="p14">
      <p:transition spd="slow" p14:dur="2000" advTm="11000"/>
    </mc:Choice>
    <mc:Fallback xmlns="">
      <p:transition spd="slow" advTm="110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a:t>6 Core Strengths are difficult for those with C-PTSD:</a:t>
            </a:r>
          </a:p>
        </p:txBody>
      </p:sp>
      <p:sp>
        <p:nvSpPr>
          <p:cNvPr id="3" name="Content Placeholder 2"/>
          <p:cNvSpPr>
            <a:spLocks noGrp="1"/>
          </p:cNvSpPr>
          <p:nvPr>
            <p:ph idx="1"/>
          </p:nvPr>
        </p:nvSpPr>
        <p:spPr/>
        <p:txBody>
          <a:bodyPr>
            <a:normAutofit/>
          </a:bodyPr>
          <a:lstStyle/>
          <a:p>
            <a:r>
              <a:rPr lang="en-AU" dirty="0"/>
              <a:t>Attachment: Forming and maintaining healthy emotional bonds</a:t>
            </a:r>
          </a:p>
          <a:p>
            <a:r>
              <a:rPr lang="en-AU" dirty="0"/>
              <a:t>Self-Regulation: The ability to regulate frustration, anger and other emotions</a:t>
            </a:r>
          </a:p>
          <a:p>
            <a:r>
              <a:rPr lang="en-AU" dirty="0"/>
              <a:t>Affiliation: To join and contribute to a group (</a:t>
            </a:r>
            <a:r>
              <a:rPr lang="en-AU" dirty="0" err="1"/>
              <a:t>ie</a:t>
            </a:r>
            <a:r>
              <a:rPr lang="en-AU" dirty="0"/>
              <a:t>. peers/school)</a:t>
            </a:r>
          </a:p>
          <a:p>
            <a:r>
              <a:rPr lang="en-AU" dirty="0" err="1"/>
              <a:t>Attunement</a:t>
            </a:r>
            <a:r>
              <a:rPr lang="en-AU" dirty="0"/>
              <a:t>: To be aware of others’ feelings, needs, strengths and values</a:t>
            </a:r>
          </a:p>
          <a:p>
            <a:r>
              <a:rPr lang="en-AU" dirty="0"/>
              <a:t>Tolerance: Understanding and accepting differences in others</a:t>
            </a:r>
          </a:p>
          <a:p>
            <a:r>
              <a:rPr lang="en-AU" dirty="0"/>
              <a:t>Respect: Value difference and appreciate worth of self and others</a:t>
            </a:r>
          </a:p>
        </p:txBody>
      </p:sp>
    </p:spTree>
    <p:extLst>
      <p:ext uri="{BB962C8B-B14F-4D97-AF65-F5344CB8AC3E}">
        <p14:creationId xmlns:p14="http://schemas.microsoft.com/office/powerpoint/2010/main" val="3049343691"/>
      </p:ext>
    </p:extLst>
  </p:cSld>
  <p:clrMapOvr>
    <a:masterClrMapping/>
  </p:clrMapOvr>
  <mc:AlternateContent xmlns:mc="http://schemas.openxmlformats.org/markup-compatibility/2006" xmlns:p14="http://schemas.microsoft.com/office/powerpoint/2010/main">
    <mc:Choice Requires="p14">
      <p:transition spd="slow" p14:dur="2000" advTm="13000"/>
    </mc:Choice>
    <mc:Fallback xmlns="">
      <p:transition spd="slow" advTm="1300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t>How Children Learn</a:t>
            </a:r>
          </a:p>
        </p:txBody>
      </p:sp>
      <p:sp>
        <p:nvSpPr>
          <p:cNvPr id="3" name="Content Placeholder 2"/>
          <p:cNvSpPr>
            <a:spLocks noGrp="1"/>
          </p:cNvSpPr>
          <p:nvPr>
            <p:ph idx="1"/>
          </p:nvPr>
        </p:nvSpPr>
        <p:spPr/>
        <p:txBody>
          <a:bodyPr/>
          <a:lstStyle/>
          <a:p>
            <a:r>
              <a:rPr lang="en-AU" dirty="0"/>
              <a:t>Children recover from injuries, emotional pain and distress through early experiences of being comforted and reassured when distressed</a:t>
            </a:r>
          </a:p>
          <a:p>
            <a:r>
              <a:rPr lang="en-AU" dirty="0"/>
              <a:t>Validation of the child’s feelings is the basis of learning to understand and express his/her own feelings, and to be attuned to those feelings in others (empathy)</a:t>
            </a:r>
          </a:p>
        </p:txBody>
      </p:sp>
    </p:spTree>
    <p:extLst>
      <p:ext uri="{BB962C8B-B14F-4D97-AF65-F5344CB8AC3E}">
        <p14:creationId xmlns:p14="http://schemas.microsoft.com/office/powerpoint/2010/main" val="2927198001"/>
      </p:ext>
    </p:extLst>
  </p:cSld>
  <p:clrMapOvr>
    <a:masterClrMapping/>
  </p:clrMapOvr>
  <mc:AlternateContent xmlns:mc="http://schemas.openxmlformats.org/markup-compatibility/2006" xmlns:p14="http://schemas.microsoft.com/office/powerpoint/2010/main">
    <mc:Choice Requires="p14">
      <p:transition spd="slow" p14:dur="2000" advTm="11000"/>
    </mc:Choice>
    <mc:Fallback xmlns="">
      <p:transition spd="slow" advTm="1100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692696"/>
            <a:ext cx="7125113" cy="924475"/>
          </a:xfrm>
        </p:spPr>
        <p:txBody>
          <a:bodyPr/>
          <a:lstStyle/>
          <a:p>
            <a:pPr algn="ctr"/>
            <a:r>
              <a:rPr lang="en-AU" dirty="0"/>
              <a:t>Impact of CSA</a:t>
            </a:r>
          </a:p>
        </p:txBody>
      </p:sp>
      <p:sp>
        <p:nvSpPr>
          <p:cNvPr id="3" name="Content Placeholder 2"/>
          <p:cNvSpPr>
            <a:spLocks noGrp="1"/>
          </p:cNvSpPr>
          <p:nvPr>
            <p:ph idx="1"/>
          </p:nvPr>
        </p:nvSpPr>
        <p:spPr/>
        <p:txBody>
          <a:bodyPr>
            <a:normAutofit/>
          </a:bodyPr>
          <a:lstStyle/>
          <a:p>
            <a:r>
              <a:rPr lang="en-AU" dirty="0"/>
              <a:t>For children who have been sexually abused, there is often no comfort because the one supposed to be comforting is often the source of the fear</a:t>
            </a:r>
          </a:p>
          <a:p>
            <a:r>
              <a:rPr lang="en-AU" dirty="0"/>
              <a:t>The pain is being inflicted by the very person who should be comforting the child</a:t>
            </a:r>
          </a:p>
          <a:p>
            <a:r>
              <a:rPr lang="en-AU" dirty="0"/>
              <a:t>For children in such situations, there is often no place to turn to for comfort in times of stress or fear, and no validation of how s/he is feeling (many mothers side with the offender and do not believe/support their child)</a:t>
            </a:r>
          </a:p>
        </p:txBody>
      </p:sp>
    </p:spTree>
    <p:extLst>
      <p:ext uri="{BB962C8B-B14F-4D97-AF65-F5344CB8AC3E}">
        <p14:creationId xmlns:p14="http://schemas.microsoft.com/office/powerpoint/2010/main" val="3762314827"/>
      </p:ext>
    </p:extLst>
  </p:cSld>
  <p:clrMapOvr>
    <a:masterClrMapping/>
  </p:clrMapOvr>
  <mc:AlternateContent xmlns:mc="http://schemas.openxmlformats.org/markup-compatibility/2006" xmlns:p14="http://schemas.microsoft.com/office/powerpoint/2010/main">
    <mc:Choice Requires="p14">
      <p:transition spd="slow" p14:dur="2000" advTm="11000"/>
    </mc:Choice>
    <mc:Fallback xmlns="">
      <p:transition spd="slow" advTm="1100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t>C-PTSD and Difficulty with Regulation of Feelings</a:t>
            </a:r>
          </a:p>
        </p:txBody>
      </p:sp>
      <p:sp>
        <p:nvSpPr>
          <p:cNvPr id="3" name="Content Placeholder 2"/>
          <p:cNvSpPr>
            <a:spLocks noGrp="1"/>
          </p:cNvSpPr>
          <p:nvPr>
            <p:ph idx="1"/>
          </p:nvPr>
        </p:nvSpPr>
        <p:spPr/>
        <p:txBody>
          <a:bodyPr>
            <a:normAutofit/>
          </a:bodyPr>
          <a:lstStyle/>
          <a:p>
            <a:r>
              <a:rPr lang="en-AU" dirty="0"/>
              <a:t>Children learn to control their feelings partly through being held and nurtured by carers, particularly when they are stressed and fearful</a:t>
            </a:r>
          </a:p>
          <a:p>
            <a:r>
              <a:rPr lang="en-AU" dirty="0"/>
              <a:t>Such touching and holding also triggers the release of soothing hormones essential for optimum growth</a:t>
            </a:r>
          </a:p>
          <a:p>
            <a:r>
              <a:rPr lang="en-AU" dirty="0"/>
              <a:t>Holding, gazing, smiling, kissing and laughing are all activities that lead to normal brain organisation</a:t>
            </a:r>
          </a:p>
          <a:p>
            <a:endParaRPr lang="en-AU" dirty="0"/>
          </a:p>
        </p:txBody>
      </p:sp>
    </p:spTree>
    <p:extLst>
      <p:ext uri="{BB962C8B-B14F-4D97-AF65-F5344CB8AC3E}">
        <p14:creationId xmlns:p14="http://schemas.microsoft.com/office/powerpoint/2010/main" val="2339256295"/>
      </p:ext>
    </p:extLst>
  </p:cSld>
  <p:clrMapOvr>
    <a:masterClrMapping/>
  </p:clrMapOvr>
  <mc:AlternateContent xmlns:mc="http://schemas.openxmlformats.org/markup-compatibility/2006" xmlns:p14="http://schemas.microsoft.com/office/powerpoint/2010/main">
    <mc:Choice Requires="p14">
      <p:transition spd="slow" p14:dur="2000" advTm="11000"/>
    </mc:Choice>
    <mc:Fallback xmlns="">
      <p:transition spd="slow" advTm="1100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t>Impact of CSA and C-PTSD</a:t>
            </a:r>
          </a:p>
        </p:txBody>
      </p:sp>
      <p:sp>
        <p:nvSpPr>
          <p:cNvPr id="3" name="Content Placeholder 2"/>
          <p:cNvSpPr>
            <a:spLocks noGrp="1"/>
          </p:cNvSpPr>
          <p:nvPr>
            <p:ph idx="1"/>
          </p:nvPr>
        </p:nvSpPr>
        <p:spPr/>
        <p:txBody>
          <a:bodyPr>
            <a:normAutofit/>
          </a:bodyPr>
          <a:lstStyle/>
          <a:p>
            <a:r>
              <a:rPr lang="en-AU" dirty="0"/>
              <a:t>Abused children have experienced too little touching/holding (neglect)</a:t>
            </a:r>
          </a:p>
          <a:p>
            <a:r>
              <a:rPr lang="en-AU" dirty="0"/>
              <a:t>Or too much or too aversive handling (sexual abuse or harsh physical punishment)</a:t>
            </a:r>
          </a:p>
          <a:p>
            <a:r>
              <a:rPr lang="en-AU" dirty="0"/>
              <a:t>These children may have difficulties in modulating their emotions, since they have missed out on early, containing, predictable and tender handling</a:t>
            </a:r>
          </a:p>
        </p:txBody>
      </p:sp>
    </p:spTree>
    <p:extLst>
      <p:ext uri="{BB962C8B-B14F-4D97-AF65-F5344CB8AC3E}">
        <p14:creationId xmlns:p14="http://schemas.microsoft.com/office/powerpoint/2010/main" val="2992588731"/>
      </p:ext>
    </p:extLst>
  </p:cSld>
  <p:clrMapOvr>
    <a:masterClrMapping/>
  </p:clrMapOvr>
  <mc:AlternateContent xmlns:mc="http://schemas.openxmlformats.org/markup-compatibility/2006" xmlns:p14="http://schemas.microsoft.com/office/powerpoint/2010/main">
    <mc:Choice Requires="p14">
      <p:transition spd="slow" p14:dur="2000" advTm="11000"/>
    </mc:Choice>
    <mc:Fallback xmlns="">
      <p:transition spd="slow" advTm="1100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t>Conclusion</a:t>
            </a:r>
          </a:p>
        </p:txBody>
      </p:sp>
      <p:sp>
        <p:nvSpPr>
          <p:cNvPr id="3" name="Content Placeholder 2"/>
          <p:cNvSpPr>
            <a:spLocks noGrp="1"/>
          </p:cNvSpPr>
          <p:nvPr>
            <p:ph idx="1"/>
          </p:nvPr>
        </p:nvSpPr>
        <p:spPr/>
        <p:txBody>
          <a:bodyPr>
            <a:normAutofit/>
          </a:bodyPr>
          <a:lstStyle/>
          <a:p>
            <a:r>
              <a:rPr lang="en-AU" dirty="0"/>
              <a:t>Sexual assault rarely occurs in a vacuum</a:t>
            </a:r>
          </a:p>
          <a:p>
            <a:r>
              <a:rPr lang="en-AU" dirty="0"/>
              <a:t>There are often co-occurring traumas such as domestic violence, substance use, mental illness and/or neglect</a:t>
            </a:r>
          </a:p>
          <a:p>
            <a:r>
              <a:rPr lang="en-AU" dirty="0"/>
              <a:t>There may also be inter-generational trauma themes and issues such as the parent’s own history of CSA</a:t>
            </a:r>
          </a:p>
          <a:p>
            <a:r>
              <a:rPr lang="en-AU" dirty="0"/>
              <a:t>Assessment of SA must be holistic and consider the complexities of survivors’ traumatic experiences </a:t>
            </a:r>
          </a:p>
        </p:txBody>
      </p:sp>
    </p:spTree>
    <p:extLst>
      <p:ext uri="{BB962C8B-B14F-4D97-AF65-F5344CB8AC3E}">
        <p14:creationId xmlns:p14="http://schemas.microsoft.com/office/powerpoint/2010/main" val="3520159317"/>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B79FD-90BB-E6CF-E833-89447D4C3432}"/>
              </a:ext>
            </a:extLst>
          </p:cNvPr>
          <p:cNvSpPr>
            <a:spLocks noGrp="1"/>
          </p:cNvSpPr>
          <p:nvPr>
            <p:ph type="title"/>
          </p:nvPr>
        </p:nvSpPr>
        <p:spPr/>
        <p:txBody>
          <a:bodyPr/>
          <a:lstStyle/>
          <a:p>
            <a:r>
              <a:rPr lang="en-US" dirty="0"/>
              <a:t>Crisis Support</a:t>
            </a:r>
          </a:p>
        </p:txBody>
      </p:sp>
      <p:sp>
        <p:nvSpPr>
          <p:cNvPr id="3" name="Content Placeholder 2">
            <a:extLst>
              <a:ext uri="{FF2B5EF4-FFF2-40B4-BE49-F238E27FC236}">
                <a16:creationId xmlns:a16="http://schemas.microsoft.com/office/drawing/2014/main" id="{E570DE66-0EB2-2AB2-DD88-6538CA844DC1}"/>
              </a:ext>
            </a:extLst>
          </p:cNvPr>
          <p:cNvSpPr>
            <a:spLocks noGrp="1"/>
          </p:cNvSpPr>
          <p:nvPr>
            <p:ph idx="1"/>
          </p:nvPr>
        </p:nvSpPr>
        <p:spPr/>
        <p:txBody>
          <a:bodyPr/>
          <a:lstStyle/>
          <a:p>
            <a:r>
              <a:rPr lang="en-US" sz="1800" dirty="0"/>
              <a:t>1800-Respect</a:t>
            </a:r>
          </a:p>
          <a:p>
            <a:r>
              <a:rPr lang="en-US" sz="1800" dirty="0"/>
              <a:t>Lifeline 131114</a:t>
            </a:r>
          </a:p>
          <a:p>
            <a:r>
              <a:rPr lang="en-US" sz="1800" dirty="0"/>
              <a:t>Kids Helpline 1800 55 1800</a:t>
            </a:r>
          </a:p>
          <a:p>
            <a:r>
              <a:rPr lang="en-US" sz="1800" dirty="0"/>
              <a:t>Newcastle Sexual Assault Service </a:t>
            </a:r>
            <a:r>
              <a:rPr lang="en-AU" sz="1800" dirty="0"/>
              <a:t>4924 6333</a:t>
            </a:r>
          </a:p>
          <a:p>
            <a:r>
              <a:rPr lang="en-AU" dirty="0"/>
              <a:t>Victims Services of NSW (22 hours counselling)</a:t>
            </a:r>
            <a:endParaRPr lang="en-AU" sz="1800" dirty="0"/>
          </a:p>
          <a:p>
            <a:r>
              <a:rPr lang="en-AU" dirty="0"/>
              <a:t>ECAV (Educational Centre Against Violence)</a:t>
            </a:r>
            <a:endParaRPr lang="en-AU" sz="1800" dirty="0"/>
          </a:p>
          <a:p>
            <a:endParaRPr lang="en-US" dirty="0"/>
          </a:p>
        </p:txBody>
      </p:sp>
    </p:spTree>
    <p:extLst>
      <p:ext uri="{BB962C8B-B14F-4D97-AF65-F5344CB8AC3E}">
        <p14:creationId xmlns:p14="http://schemas.microsoft.com/office/powerpoint/2010/main" val="22020349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6388B-AC4B-8A7A-4D9A-A0311DFF9C35}"/>
              </a:ext>
            </a:extLst>
          </p:cNvPr>
          <p:cNvSpPr>
            <a:spLocks noGrp="1"/>
          </p:cNvSpPr>
          <p:nvPr>
            <p:ph type="title"/>
          </p:nvPr>
        </p:nvSpPr>
        <p:spPr/>
        <p:txBody>
          <a:bodyPr/>
          <a:lstStyle/>
          <a:p>
            <a:r>
              <a:rPr lang="en-US"/>
              <a:t>Our Compassionate </a:t>
            </a:r>
            <a:r>
              <a:rPr lang="en-US" dirty="0"/>
              <a:t>Response</a:t>
            </a:r>
          </a:p>
        </p:txBody>
      </p:sp>
      <p:sp>
        <p:nvSpPr>
          <p:cNvPr id="3" name="Content Placeholder 2">
            <a:extLst>
              <a:ext uri="{FF2B5EF4-FFF2-40B4-BE49-F238E27FC236}">
                <a16:creationId xmlns:a16="http://schemas.microsoft.com/office/drawing/2014/main" id="{94452BFD-E8D2-49C7-DE45-3726AA45E8BC}"/>
              </a:ext>
            </a:extLst>
          </p:cNvPr>
          <p:cNvSpPr>
            <a:spLocks noGrp="1"/>
          </p:cNvSpPr>
          <p:nvPr>
            <p:ph idx="1"/>
          </p:nvPr>
        </p:nvSpPr>
        <p:spPr/>
        <p:txBody>
          <a:bodyPr/>
          <a:lstStyle/>
          <a:p>
            <a:pPr>
              <a:lnSpc>
                <a:spcPct val="110000"/>
              </a:lnSpc>
            </a:pPr>
            <a:r>
              <a:rPr lang="en-US" sz="1800" dirty="0"/>
              <a:t>Our compassionate, nonjudgemental response to survivors is of vital importance</a:t>
            </a:r>
          </a:p>
          <a:p>
            <a:pPr>
              <a:lnSpc>
                <a:spcPct val="110000"/>
              </a:lnSpc>
            </a:pPr>
            <a:r>
              <a:rPr lang="en-AU" sz="1800" dirty="0">
                <a:latin typeface="+mj-lt"/>
              </a:rPr>
              <a:t>How we respond to patients, peers, friends or family members who suffer SA and C-PTSD can make an immense difference in their recovery process</a:t>
            </a:r>
          </a:p>
          <a:p>
            <a:pPr marL="0" indent="0">
              <a:lnSpc>
                <a:spcPct val="110000"/>
              </a:lnSpc>
              <a:buNone/>
            </a:pPr>
            <a:endParaRPr lang="en-US" dirty="0"/>
          </a:p>
        </p:txBody>
      </p:sp>
    </p:spTree>
    <p:extLst>
      <p:ext uri="{BB962C8B-B14F-4D97-AF65-F5344CB8AC3E}">
        <p14:creationId xmlns:p14="http://schemas.microsoft.com/office/powerpoint/2010/main" val="17989715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73CB9-7178-0532-6859-A29448D1CF8F}"/>
              </a:ext>
            </a:extLst>
          </p:cNvPr>
          <p:cNvSpPr>
            <a:spLocks noGrp="1"/>
          </p:cNvSpPr>
          <p:nvPr>
            <p:ph type="title"/>
          </p:nvPr>
        </p:nvSpPr>
        <p:spPr/>
        <p:txBody>
          <a:bodyPr/>
          <a:lstStyle/>
          <a:p>
            <a:pPr algn="ctr"/>
            <a:r>
              <a:rPr lang="en-US" dirty="0"/>
              <a:t>Not My Shame: Memoir</a:t>
            </a:r>
            <a:br>
              <a:rPr lang="en-US" dirty="0"/>
            </a:br>
            <a:r>
              <a:rPr lang="en-US" sz="2000" dirty="0"/>
              <a:t>Ventura Press, </a:t>
            </a:r>
            <a:r>
              <a:rPr lang="en-US" sz="1800" dirty="0"/>
              <a:t>September 2025)</a:t>
            </a:r>
          </a:p>
        </p:txBody>
      </p:sp>
      <p:pic>
        <p:nvPicPr>
          <p:cNvPr id="5" name="Content Placeholder 4">
            <a:extLst>
              <a:ext uri="{FF2B5EF4-FFF2-40B4-BE49-F238E27FC236}">
                <a16:creationId xmlns:a16="http://schemas.microsoft.com/office/drawing/2014/main" id="{07773172-EDF6-831C-95AF-2133C78CE03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23728" y="1600199"/>
            <a:ext cx="2758215" cy="4052888"/>
          </a:xfrm>
        </p:spPr>
      </p:pic>
    </p:spTree>
    <p:extLst>
      <p:ext uri="{BB962C8B-B14F-4D97-AF65-F5344CB8AC3E}">
        <p14:creationId xmlns:p14="http://schemas.microsoft.com/office/powerpoint/2010/main" val="2601725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What is C-PTSD after sexual abuse/assault? </a:t>
            </a:r>
          </a:p>
        </p:txBody>
      </p:sp>
      <p:sp>
        <p:nvSpPr>
          <p:cNvPr id="3" name="Content Placeholder 2"/>
          <p:cNvSpPr>
            <a:spLocks noGrp="1"/>
          </p:cNvSpPr>
          <p:nvPr>
            <p:ph idx="1"/>
          </p:nvPr>
        </p:nvSpPr>
        <p:spPr/>
        <p:txBody>
          <a:bodyPr/>
          <a:lstStyle/>
          <a:p>
            <a:r>
              <a:rPr lang="en-AU" dirty="0"/>
              <a:t>C-PTSD refers to the cumulative harm of multiple adverse circumstances in a child’s or adult’s life</a:t>
            </a:r>
          </a:p>
          <a:p>
            <a:r>
              <a:rPr lang="en-AU" dirty="0"/>
              <a:t>It is caused by an accumulation of either a single recurring adverse event such as child sexual abuse, or by multiple circumstances and events, such as neglect, domestic violence and parental substance use issues</a:t>
            </a:r>
          </a:p>
        </p:txBody>
      </p:sp>
    </p:spTree>
    <p:extLst>
      <p:ext uri="{BB962C8B-B14F-4D97-AF65-F5344CB8AC3E}">
        <p14:creationId xmlns:p14="http://schemas.microsoft.com/office/powerpoint/2010/main" val="1804924523"/>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CC30D-DAE2-064E-1361-66B15E9CCD7C}"/>
              </a:ext>
            </a:extLst>
          </p:cNvPr>
          <p:cNvSpPr>
            <a:spLocks noGrp="1"/>
          </p:cNvSpPr>
          <p:nvPr>
            <p:ph type="title"/>
          </p:nvPr>
        </p:nvSpPr>
        <p:spPr/>
        <p:txBody>
          <a:bodyPr/>
          <a:lstStyle/>
          <a:p>
            <a:r>
              <a:rPr lang="en-US" dirty="0"/>
              <a:t>Gisele </a:t>
            </a:r>
            <a:r>
              <a:rPr lang="en-US" dirty="0" err="1"/>
              <a:t>Pelicot</a:t>
            </a:r>
            <a:r>
              <a:rPr lang="en-US" dirty="0"/>
              <a:t>:</a:t>
            </a:r>
          </a:p>
        </p:txBody>
      </p:sp>
      <p:sp>
        <p:nvSpPr>
          <p:cNvPr id="3" name="Content Placeholder 2">
            <a:extLst>
              <a:ext uri="{FF2B5EF4-FFF2-40B4-BE49-F238E27FC236}">
                <a16:creationId xmlns:a16="http://schemas.microsoft.com/office/drawing/2014/main" id="{B00D7864-FB1A-355D-AA67-4B5C7A57E804}"/>
              </a:ext>
            </a:extLst>
          </p:cNvPr>
          <p:cNvSpPr>
            <a:spLocks noGrp="1"/>
          </p:cNvSpPr>
          <p:nvPr>
            <p:ph idx="1"/>
          </p:nvPr>
        </p:nvSpPr>
        <p:spPr/>
        <p:txBody>
          <a:bodyPr>
            <a:normAutofit fontScale="47500" lnSpcReduction="20000"/>
          </a:bodyPr>
          <a:lstStyle/>
          <a:p>
            <a:pPr algn="ctr">
              <a:lnSpc>
                <a:spcPct val="115000"/>
              </a:lnSpc>
              <a:spcAft>
                <a:spcPts val="1000"/>
              </a:spcAft>
              <a:buNone/>
            </a:pPr>
            <a:r>
              <a:rPr lang="en-AU" sz="3800" dirty="0">
                <a:effectLst/>
                <a:latin typeface="Times New Roman" panose="02020603050405020304" pitchFamily="18" charset="0"/>
                <a:ea typeface="Times New Roman" panose="02020603050405020304" pitchFamily="18" charset="0"/>
                <a:cs typeface="Times New Roman" panose="02020603050405020304" pitchFamily="18" charset="0"/>
              </a:rPr>
              <a:t>I want those women to say, if Mrs </a:t>
            </a:r>
            <a:r>
              <a:rPr lang="en-AU" sz="3800" dirty="0" err="1">
                <a:effectLst/>
                <a:latin typeface="Times New Roman" panose="02020603050405020304" pitchFamily="18" charset="0"/>
                <a:ea typeface="Times New Roman" panose="02020603050405020304" pitchFamily="18" charset="0"/>
                <a:cs typeface="Times New Roman" panose="02020603050405020304" pitchFamily="18" charset="0"/>
              </a:rPr>
              <a:t>Pelicot</a:t>
            </a:r>
            <a:r>
              <a:rPr lang="en-AU" sz="3800" dirty="0">
                <a:effectLst/>
                <a:latin typeface="Times New Roman" panose="02020603050405020304" pitchFamily="18" charset="0"/>
                <a:ea typeface="Times New Roman" panose="02020603050405020304" pitchFamily="18" charset="0"/>
                <a:cs typeface="Times New Roman" panose="02020603050405020304" pitchFamily="18" charset="0"/>
              </a:rPr>
              <a:t> did it, we can do it too. </a:t>
            </a:r>
            <a:endParaRPr lang="en-AU" sz="38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buNone/>
            </a:pPr>
            <a:r>
              <a:rPr lang="en-AU" sz="3800" dirty="0">
                <a:effectLst/>
                <a:latin typeface="Times New Roman" panose="02020603050405020304" pitchFamily="18" charset="0"/>
                <a:ea typeface="Times New Roman" panose="02020603050405020304" pitchFamily="18" charset="0"/>
                <a:cs typeface="Times New Roman" panose="02020603050405020304" pitchFamily="18" charset="0"/>
              </a:rPr>
              <a:t>I don’t want them to feel shame. When you’re raped there is shame. </a:t>
            </a:r>
            <a:endParaRPr lang="en-AU" sz="38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buNone/>
            </a:pPr>
            <a:r>
              <a:rPr lang="en-AU" sz="3800" dirty="0">
                <a:effectLst/>
                <a:latin typeface="Times New Roman" panose="02020603050405020304" pitchFamily="18" charset="0"/>
                <a:ea typeface="Times New Roman" panose="02020603050405020304" pitchFamily="18" charset="0"/>
                <a:cs typeface="Times New Roman" panose="02020603050405020304" pitchFamily="18" charset="0"/>
              </a:rPr>
              <a:t>But it’s not for us to have shame. It’s for them.</a:t>
            </a:r>
            <a:endParaRPr lang="en-AU" sz="38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buNone/>
            </a:pPr>
            <a:r>
              <a:rPr lang="en-AU" sz="3800" dirty="0">
                <a:effectLst/>
                <a:latin typeface="Times New Roman" panose="02020603050405020304" pitchFamily="18" charset="0"/>
                <a:ea typeface="Times New Roman" panose="02020603050405020304" pitchFamily="18" charset="0"/>
                <a:cs typeface="Times New Roman" panose="02020603050405020304" pitchFamily="18" charset="0"/>
              </a:rPr>
              <a:t>I am expressing my will and determination</a:t>
            </a:r>
            <a:endParaRPr lang="en-AU" sz="38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buNone/>
            </a:pPr>
            <a:r>
              <a:rPr lang="en-AU" sz="3800" dirty="0">
                <a:effectLst/>
                <a:latin typeface="Times New Roman" panose="02020603050405020304" pitchFamily="18" charset="0"/>
                <a:ea typeface="Times New Roman" panose="02020603050405020304" pitchFamily="18" charset="0"/>
                <a:cs typeface="Times New Roman" panose="02020603050405020304" pitchFamily="18" charset="0"/>
              </a:rPr>
              <a:t>To fight for change within our society. </a:t>
            </a:r>
            <a:endParaRPr lang="en-AU" sz="38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buNone/>
            </a:pPr>
            <a:r>
              <a:rPr lang="en-AU" sz="3800" dirty="0">
                <a:effectLst/>
                <a:latin typeface="Times New Roman" panose="02020603050405020304" pitchFamily="18" charset="0"/>
                <a:ea typeface="Times New Roman" panose="02020603050405020304" pitchFamily="18" charset="0"/>
                <a:cs typeface="Times New Roman" panose="02020603050405020304" pitchFamily="18" charset="0"/>
              </a:rPr>
              <a:t>Shame must change sides.</a:t>
            </a:r>
            <a:endParaRPr lang="en-AU" sz="38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buNone/>
            </a:pPr>
            <a:r>
              <a:rPr lang="en-AU" sz="3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AU" sz="3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ctr">
              <a:lnSpc>
                <a:spcPct val="115000"/>
              </a:lnSpc>
              <a:spcAft>
                <a:spcPts val="1000"/>
              </a:spcAft>
              <a:buNone/>
            </a:pPr>
            <a:r>
              <a:rPr lang="en-AU"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44236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Indicators of Cumulative Harm and C-PTSD</a:t>
            </a:r>
          </a:p>
        </p:txBody>
      </p:sp>
      <p:sp>
        <p:nvSpPr>
          <p:cNvPr id="3" name="Content Placeholder 2"/>
          <p:cNvSpPr>
            <a:spLocks noGrp="1"/>
          </p:cNvSpPr>
          <p:nvPr>
            <p:ph idx="1"/>
          </p:nvPr>
        </p:nvSpPr>
        <p:spPr/>
        <p:txBody>
          <a:bodyPr/>
          <a:lstStyle/>
          <a:p>
            <a:r>
              <a:rPr lang="en-AU" dirty="0"/>
              <a:t>Multiple family inter-linked problems and risk factors, such as sexual abuse, poor mental health, homelessness and substance use </a:t>
            </a:r>
          </a:p>
          <a:p>
            <a:r>
              <a:rPr lang="en-AU" dirty="0"/>
              <a:t>An absence of protective factors such as unrelenting poverty </a:t>
            </a:r>
          </a:p>
          <a:p>
            <a:r>
              <a:rPr lang="en-AU" dirty="0"/>
              <a:t>Social isolation and lack of support</a:t>
            </a:r>
          </a:p>
          <a:p>
            <a:r>
              <a:rPr lang="en-AU" dirty="0"/>
              <a:t>Enduring parental problems impacting on caregiver’s capacity to provide adequate care</a:t>
            </a:r>
          </a:p>
        </p:txBody>
      </p:sp>
    </p:spTree>
    <p:extLst>
      <p:ext uri="{BB962C8B-B14F-4D97-AF65-F5344CB8AC3E}">
        <p14:creationId xmlns:p14="http://schemas.microsoft.com/office/powerpoint/2010/main" val="2293311629"/>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E79D5-A55D-E8AB-18BB-5FFB3D34439D}"/>
              </a:ext>
            </a:extLst>
          </p:cNvPr>
          <p:cNvSpPr>
            <a:spLocks noGrp="1"/>
          </p:cNvSpPr>
          <p:nvPr>
            <p:ph type="title"/>
          </p:nvPr>
        </p:nvSpPr>
        <p:spPr/>
        <p:txBody>
          <a:bodyPr/>
          <a:lstStyle/>
          <a:p>
            <a:r>
              <a:rPr lang="en-US" dirty="0"/>
              <a:t>Prevalence of Sexual Abuse:</a:t>
            </a:r>
          </a:p>
        </p:txBody>
      </p:sp>
      <p:sp>
        <p:nvSpPr>
          <p:cNvPr id="3" name="Content Placeholder 2">
            <a:extLst>
              <a:ext uri="{FF2B5EF4-FFF2-40B4-BE49-F238E27FC236}">
                <a16:creationId xmlns:a16="http://schemas.microsoft.com/office/drawing/2014/main" id="{0631401C-523C-B924-0634-B4F41E1B80A5}"/>
              </a:ext>
            </a:extLst>
          </p:cNvPr>
          <p:cNvSpPr>
            <a:spLocks noGrp="1"/>
          </p:cNvSpPr>
          <p:nvPr>
            <p:ph idx="1"/>
          </p:nvPr>
        </p:nvSpPr>
        <p:spPr/>
        <p:txBody>
          <a:bodyPr>
            <a:normAutofit lnSpcReduction="10000"/>
          </a:bodyPr>
          <a:lstStyle/>
          <a:p>
            <a:r>
              <a:rPr lang="en-US" dirty="0"/>
              <a:t>Survivor terminology denotes respect for strength and courage of people who experience sexual assault </a:t>
            </a:r>
          </a:p>
          <a:p>
            <a:r>
              <a:rPr lang="en-AU" dirty="0"/>
              <a:t>Approximately 1 in 4 girls and 1 in 7 boys experience sexual abuse by the time they reach 18 years of age </a:t>
            </a:r>
          </a:p>
          <a:p>
            <a:r>
              <a:rPr lang="en-US" dirty="0"/>
              <a:t>Women, men and children more likely to be assaulted by a spouse/partner, ex-partner, sibling, family member or someone known to them </a:t>
            </a:r>
          </a:p>
          <a:p>
            <a:r>
              <a:rPr lang="en-US" dirty="0"/>
              <a:t>Less than 20 per cent of sexual abuse/assault is reported</a:t>
            </a:r>
          </a:p>
          <a:p>
            <a:r>
              <a:rPr lang="en-US" dirty="0"/>
              <a:t>81 per cent of survivors dissatisfied with court outcomes (Zangger, 2016)</a:t>
            </a:r>
          </a:p>
          <a:p>
            <a:r>
              <a:rPr lang="en-US" dirty="0"/>
              <a:t>SARO reporting option (Sexual Assault Reporting Option)</a:t>
            </a:r>
          </a:p>
          <a:p>
            <a:endParaRPr lang="en-US" dirty="0"/>
          </a:p>
        </p:txBody>
      </p:sp>
    </p:spTree>
    <p:extLst>
      <p:ext uri="{BB962C8B-B14F-4D97-AF65-F5344CB8AC3E}">
        <p14:creationId xmlns:p14="http://schemas.microsoft.com/office/powerpoint/2010/main" val="2876991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2D6E8-934C-4E17-FC56-F00F34498F24}"/>
              </a:ext>
            </a:extLst>
          </p:cNvPr>
          <p:cNvSpPr>
            <a:spLocks noGrp="1"/>
          </p:cNvSpPr>
          <p:nvPr>
            <p:ph type="title"/>
          </p:nvPr>
        </p:nvSpPr>
        <p:spPr/>
        <p:txBody>
          <a:bodyPr/>
          <a:lstStyle/>
          <a:p>
            <a:r>
              <a:rPr lang="en-AU" sz="3200" dirty="0"/>
              <a:t>2023 Personal Safety Survey:</a:t>
            </a:r>
            <a:endParaRPr lang="en-US" dirty="0"/>
          </a:p>
        </p:txBody>
      </p:sp>
      <p:sp>
        <p:nvSpPr>
          <p:cNvPr id="3" name="Content Placeholder 2">
            <a:extLst>
              <a:ext uri="{FF2B5EF4-FFF2-40B4-BE49-F238E27FC236}">
                <a16:creationId xmlns:a16="http://schemas.microsoft.com/office/drawing/2014/main" id="{AA23C0D2-881A-788D-78F7-9D3A1C4516CB}"/>
              </a:ext>
            </a:extLst>
          </p:cNvPr>
          <p:cNvSpPr>
            <a:spLocks noGrp="1"/>
          </p:cNvSpPr>
          <p:nvPr>
            <p:ph idx="1"/>
          </p:nvPr>
        </p:nvSpPr>
        <p:spPr/>
        <p:txBody>
          <a:bodyPr/>
          <a:lstStyle/>
          <a:p>
            <a:r>
              <a:rPr lang="en-AU" dirty="0"/>
              <a:t>Majority of boys and men are sexually assaulted by a known person, compared to 1.6% who had been sexually assaulted by a stranger</a:t>
            </a:r>
            <a:endParaRPr lang="en-US" dirty="0"/>
          </a:p>
          <a:p>
            <a:r>
              <a:rPr lang="en-AU" dirty="0"/>
              <a:t>Majority of girls and women are sexually abused by a known person compared to 3.8%, who had been sexually assaulted by a stranger</a:t>
            </a:r>
            <a:endParaRPr lang="en-GB" dirty="0"/>
          </a:p>
          <a:p>
            <a:endParaRPr lang="en-US" dirty="0"/>
          </a:p>
        </p:txBody>
      </p:sp>
    </p:spTree>
    <p:extLst>
      <p:ext uri="{BB962C8B-B14F-4D97-AF65-F5344CB8AC3E}">
        <p14:creationId xmlns:p14="http://schemas.microsoft.com/office/powerpoint/2010/main" val="4213201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4B244-8109-50C7-68C2-A370E7E48EC5}"/>
              </a:ext>
            </a:extLst>
          </p:cNvPr>
          <p:cNvSpPr>
            <a:spLocks noGrp="1"/>
          </p:cNvSpPr>
          <p:nvPr>
            <p:ph type="title"/>
          </p:nvPr>
        </p:nvSpPr>
        <p:spPr>
          <a:xfrm>
            <a:off x="755576" y="620688"/>
            <a:ext cx="7018939" cy="1025084"/>
          </a:xfrm>
        </p:spPr>
        <p:txBody>
          <a:bodyPr/>
          <a:lstStyle/>
          <a:p>
            <a:pPr algn="ctr"/>
            <a:r>
              <a:rPr lang="en-US" dirty="0"/>
              <a:t> Study of men sexually attracted to children </a:t>
            </a:r>
            <a:r>
              <a:rPr lang="en-US" sz="2000" dirty="0"/>
              <a:t>(UNSW, 2023)</a:t>
            </a:r>
          </a:p>
        </p:txBody>
      </p:sp>
      <p:sp>
        <p:nvSpPr>
          <p:cNvPr id="3" name="Content Placeholder 2">
            <a:extLst>
              <a:ext uri="{FF2B5EF4-FFF2-40B4-BE49-F238E27FC236}">
                <a16:creationId xmlns:a16="http://schemas.microsoft.com/office/drawing/2014/main" id="{1A223F08-8BF6-C6F8-EA13-2E729621DB93}"/>
              </a:ext>
            </a:extLst>
          </p:cNvPr>
          <p:cNvSpPr>
            <a:spLocks noGrp="1"/>
          </p:cNvSpPr>
          <p:nvPr>
            <p:ph idx="1"/>
          </p:nvPr>
        </p:nvSpPr>
        <p:spPr/>
        <p:txBody>
          <a:bodyPr/>
          <a:lstStyle/>
          <a:p>
            <a:r>
              <a:rPr lang="en-AU" dirty="0"/>
              <a:t>Released in 2023 by UNSW Sydney and Jesuit Social Services, study revealed that one in five Australian men report having sexual feelings towards children and/or have sexually offended against children.</a:t>
            </a:r>
          </a:p>
          <a:p>
            <a:r>
              <a:rPr lang="en-AU" dirty="0"/>
              <a:t>This study brings unprecedented visibility and awareness to the numbers of undetected child sex offenders in the community</a:t>
            </a:r>
            <a:endParaRPr lang="en-US" dirty="0"/>
          </a:p>
        </p:txBody>
      </p:sp>
    </p:spTree>
    <p:extLst>
      <p:ext uri="{BB962C8B-B14F-4D97-AF65-F5344CB8AC3E}">
        <p14:creationId xmlns:p14="http://schemas.microsoft.com/office/powerpoint/2010/main" val="2961075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B9755-EDDE-B279-6E38-0F0BE282E33E}"/>
              </a:ext>
            </a:extLst>
          </p:cNvPr>
          <p:cNvSpPr>
            <a:spLocks noGrp="1"/>
          </p:cNvSpPr>
          <p:nvPr>
            <p:ph type="title"/>
          </p:nvPr>
        </p:nvSpPr>
        <p:spPr>
          <a:xfrm>
            <a:off x="1547664" y="536964"/>
            <a:ext cx="7125113" cy="924475"/>
          </a:xfrm>
        </p:spPr>
        <p:txBody>
          <a:bodyPr/>
          <a:lstStyle/>
          <a:p>
            <a:r>
              <a:rPr lang="en-AU" dirty="0"/>
              <a:t>Findings:</a:t>
            </a:r>
            <a:br>
              <a:rPr lang="en-AU" dirty="0"/>
            </a:br>
            <a:endParaRPr lang="en-US" dirty="0"/>
          </a:p>
        </p:txBody>
      </p:sp>
      <p:sp>
        <p:nvSpPr>
          <p:cNvPr id="3" name="Content Placeholder 2">
            <a:extLst>
              <a:ext uri="{FF2B5EF4-FFF2-40B4-BE49-F238E27FC236}">
                <a16:creationId xmlns:a16="http://schemas.microsoft.com/office/drawing/2014/main" id="{5B76AC1D-6548-3F96-4F1E-78983FEAEE54}"/>
              </a:ext>
            </a:extLst>
          </p:cNvPr>
          <p:cNvSpPr>
            <a:spLocks noGrp="1"/>
          </p:cNvSpPr>
          <p:nvPr>
            <p:ph idx="1"/>
          </p:nvPr>
        </p:nvSpPr>
        <p:spPr/>
        <p:txBody>
          <a:bodyPr/>
          <a:lstStyle/>
          <a:p>
            <a:pPr>
              <a:buFont typeface="Arial" panose="020B0604020202020204" pitchFamily="34" charset="0"/>
              <a:buChar char="•"/>
            </a:pPr>
            <a:r>
              <a:rPr lang="en-AU" dirty="0"/>
              <a:t>1 in 10 (9.4%) Australian men have sexually offended against children (including technologically facilitated and offline abuse) </a:t>
            </a:r>
          </a:p>
          <a:p>
            <a:pPr>
              <a:buFont typeface="Arial" panose="020B0604020202020204" pitchFamily="34" charset="0"/>
              <a:buChar char="•"/>
            </a:pPr>
            <a:r>
              <a:rPr lang="en-AU" dirty="0"/>
              <a:t>1 in 6 (15%) Australian men reported having sexual feelings towards children.</a:t>
            </a:r>
          </a:p>
          <a:p>
            <a:pPr marL="0" indent="0">
              <a:buNone/>
            </a:pPr>
            <a:endParaRPr lang="en-AU" dirty="0"/>
          </a:p>
        </p:txBody>
      </p:sp>
    </p:spTree>
    <p:extLst>
      <p:ext uri="{BB962C8B-B14F-4D97-AF65-F5344CB8AC3E}">
        <p14:creationId xmlns:p14="http://schemas.microsoft.com/office/powerpoint/2010/main" val="963996951"/>
      </p:ext>
    </p:extLst>
  </p:cSld>
  <p:clrMapOvr>
    <a:masterClrMapping/>
  </p:clrMapOvr>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Spring</Template>
  <TotalTime>9950</TotalTime>
  <Words>2388</Words>
  <Application>Microsoft Macintosh PowerPoint</Application>
  <PresentationFormat>On-screen Show (4:3)</PresentationFormat>
  <Paragraphs>211</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Calibri</vt:lpstr>
      <vt:lpstr>Courier New</vt:lpstr>
      <vt:lpstr>Times New Roman</vt:lpstr>
      <vt:lpstr>Verdana</vt:lpstr>
      <vt:lpstr>Wingdings 2</vt:lpstr>
      <vt:lpstr>Spring</vt:lpstr>
      <vt:lpstr>Healing C-PTSD after Sexual Assault</vt:lpstr>
      <vt:lpstr>BIO:</vt:lpstr>
      <vt:lpstr>Taking Care of You…</vt:lpstr>
      <vt:lpstr>What is C-PTSD after sexual abuse/assault? </vt:lpstr>
      <vt:lpstr>Indicators of Cumulative Harm and C-PTSD</vt:lpstr>
      <vt:lpstr>Prevalence of Sexual Abuse:</vt:lpstr>
      <vt:lpstr>2023 Personal Safety Survey:</vt:lpstr>
      <vt:lpstr> Study of men sexually attracted to children (UNSW, 2023)</vt:lpstr>
      <vt:lpstr>Findings: </vt:lpstr>
      <vt:lpstr>These men are likely to:</vt:lpstr>
      <vt:lpstr>The Perpetrator</vt:lpstr>
      <vt:lpstr>At risk groups</vt:lpstr>
      <vt:lpstr>Survivors’ responses to sexual assault:</vt:lpstr>
      <vt:lpstr>Boys and Men and C-PTSD</vt:lpstr>
      <vt:lpstr>Long Term Effects of CSA and SA in adulthood:</vt:lpstr>
      <vt:lpstr>3 Stages of Healing Herman (1998) “Trauma and Recovery”</vt:lpstr>
      <vt:lpstr>3 Stages of Healing</vt:lpstr>
      <vt:lpstr>3 Stages of Healing</vt:lpstr>
      <vt:lpstr>A Healing Relationship Herman (1998) “Trauma and Recovery”</vt:lpstr>
      <vt:lpstr>What are survivors’ immediate needs following a sexual assault?</vt:lpstr>
      <vt:lpstr>Sexual Assault Services in NSW</vt:lpstr>
      <vt:lpstr>Effects of ongoing Childhood Sexual Assault on Brain Development</vt:lpstr>
      <vt:lpstr>C-PTSD and Child Sexual Assault</vt:lpstr>
      <vt:lpstr>Impact of CSA on the Brain</vt:lpstr>
      <vt:lpstr>CSA Triggers</vt:lpstr>
      <vt:lpstr>Impact of CSA on Bonding and Attachment</vt:lpstr>
      <vt:lpstr>Attachment</vt:lpstr>
      <vt:lpstr>Attachment and C-PTSD</vt:lpstr>
      <vt:lpstr>Working with Non-offending Parents/Caregivers</vt:lpstr>
      <vt:lpstr>Identifying the Cumulative Harm of C-PTSD</vt:lpstr>
      <vt:lpstr>6 Core Strengths are difficult for those with C-PTSD:</vt:lpstr>
      <vt:lpstr>How Children Learn</vt:lpstr>
      <vt:lpstr>Impact of CSA</vt:lpstr>
      <vt:lpstr>C-PTSD and Difficulty with Regulation of Feelings</vt:lpstr>
      <vt:lpstr>Impact of CSA and C-PTSD</vt:lpstr>
      <vt:lpstr>Conclusion</vt:lpstr>
      <vt:lpstr>Crisis Support</vt:lpstr>
      <vt:lpstr>Our Compassionate Response</vt:lpstr>
      <vt:lpstr>Not My Shame: Memoir Ventura Press, September 2025)</vt:lpstr>
      <vt:lpstr>Gisele Pelicot:</vt:lpstr>
    </vt:vector>
  </TitlesOfParts>
  <Company>HNELHD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 and Cumulative Harm</dc:title>
  <dc:creator>Windows User</dc:creator>
  <cp:lastModifiedBy>martina zangger</cp:lastModifiedBy>
  <cp:revision>111</cp:revision>
  <cp:lastPrinted>2012-12-10T21:53:32Z</cp:lastPrinted>
  <dcterms:created xsi:type="dcterms:W3CDTF">2013-09-06T22:55:02Z</dcterms:created>
  <dcterms:modified xsi:type="dcterms:W3CDTF">2025-04-30T06:27:23Z</dcterms:modified>
</cp:coreProperties>
</file>