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9" r:id="rId4"/>
    <p:sldId id="258" r:id="rId5"/>
    <p:sldId id="260" r:id="rId6"/>
    <p:sldId id="266" r:id="rId7"/>
    <p:sldId id="263" r:id="rId8"/>
    <p:sldId id="261"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86301"/>
  </p:normalViewPr>
  <p:slideViewPr>
    <p:cSldViewPr snapToGrid="0">
      <p:cViewPr varScale="1">
        <p:scale>
          <a:sx n="97" d="100"/>
          <a:sy n="97" d="100"/>
        </p:scale>
        <p:origin x="1040" y="192"/>
      </p:cViewPr>
      <p:guideLst>
        <p:guide orient="horz" pos="2976"/>
        <p:guide pos="3840"/>
      </p:guideLst>
    </p:cSldViewPr>
  </p:slideViewPr>
  <p:outlineViewPr>
    <p:cViewPr>
      <p:scale>
        <a:sx n="33" d="100"/>
        <a:sy n="33" d="100"/>
      </p:scale>
      <p:origin x="0" y="-9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A5290-F33E-184F-B55D-C41583C65C78}" type="datetimeFigureOut">
              <a:rPr lang="en-US" smtClean="0"/>
              <a:t>2/2/26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6B08A-EB8A-8441-860C-89EFCF5F6E82}" type="slidenum">
              <a:rPr lang="en-US" smtClean="0"/>
              <a:t>‹#›</a:t>
            </a:fld>
            <a:endParaRPr lang="en-US"/>
          </a:p>
        </p:txBody>
      </p:sp>
    </p:spTree>
    <p:extLst>
      <p:ext uri="{BB962C8B-B14F-4D97-AF65-F5344CB8AC3E}">
        <p14:creationId xmlns:p14="http://schemas.microsoft.com/office/powerpoint/2010/main" val="3636309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D6B08A-EB8A-8441-860C-89EFCF5F6E82}" type="slidenum">
              <a:rPr lang="en-US" smtClean="0"/>
              <a:t>1</a:t>
            </a:fld>
            <a:endParaRPr lang="en-US"/>
          </a:p>
        </p:txBody>
      </p:sp>
    </p:spTree>
    <p:extLst>
      <p:ext uri="{BB962C8B-B14F-4D97-AF65-F5344CB8AC3E}">
        <p14:creationId xmlns:p14="http://schemas.microsoft.com/office/powerpoint/2010/main" val="2603376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6B08A-EB8A-8441-860C-89EFCF5F6E82}" type="slidenum">
              <a:rPr lang="en-US" smtClean="0"/>
              <a:t>10</a:t>
            </a:fld>
            <a:endParaRPr lang="en-US"/>
          </a:p>
        </p:txBody>
      </p:sp>
    </p:spTree>
    <p:extLst>
      <p:ext uri="{BB962C8B-B14F-4D97-AF65-F5344CB8AC3E}">
        <p14:creationId xmlns:p14="http://schemas.microsoft.com/office/powerpoint/2010/main" val="103626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not ALL of the rules, however they are some of the basic important ones to emphasize.</a:t>
            </a:r>
          </a:p>
          <a:p>
            <a:endParaRPr lang="en-US" dirty="0"/>
          </a:p>
          <a:p>
            <a:r>
              <a:rPr lang="en-US" dirty="0"/>
              <a:t>Emphasize that trades are not made in real time.  Students should generally not make multiple transactions (Buy and Sell) in the same stock or security on the same day. </a:t>
            </a:r>
          </a:p>
          <a:p>
            <a:endParaRPr lang="en-US" dirty="0"/>
          </a:p>
          <a:p>
            <a:r>
              <a:rPr lang="en-US" dirty="0"/>
              <a:t>Another important rule is the SMG requires students to hold at least 3 different stocks.  Emphasize that students should generally make large dollar purchases in the $5,000-10,000 range.  The price of a stock will drive how many shares they can purchase.</a:t>
            </a:r>
          </a:p>
          <a:p>
            <a:endParaRPr lang="en-US" dirty="0"/>
          </a:p>
          <a:p>
            <a:r>
              <a:rPr lang="en-US" dirty="0"/>
              <a:t>Students may not initially purchase stocks representing more than 1/3 of the total value of the $100,000 (or $33,333).</a:t>
            </a:r>
          </a:p>
        </p:txBody>
      </p:sp>
      <p:sp>
        <p:nvSpPr>
          <p:cNvPr id="4" name="Slide Number Placeholder 3"/>
          <p:cNvSpPr>
            <a:spLocks noGrp="1"/>
          </p:cNvSpPr>
          <p:nvPr>
            <p:ph type="sldNum" sz="quarter" idx="5"/>
          </p:nvPr>
        </p:nvSpPr>
        <p:spPr/>
        <p:txBody>
          <a:bodyPr/>
          <a:lstStyle/>
          <a:p>
            <a:fld id="{A5D6B08A-EB8A-8441-860C-89EFCF5F6E82}" type="slidenum">
              <a:rPr lang="en-US" smtClean="0"/>
              <a:t>2</a:t>
            </a:fld>
            <a:endParaRPr lang="en-US"/>
          </a:p>
        </p:txBody>
      </p:sp>
    </p:spTree>
    <p:extLst>
      <p:ext uri="{BB962C8B-B14F-4D97-AF65-F5344CB8AC3E}">
        <p14:creationId xmlns:p14="http://schemas.microsoft.com/office/powerpoint/2010/main" val="3309604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A good place for students (or any investor for that matter) to start is with products and companies they know.</a:t>
            </a:r>
            <a:br>
              <a:rPr lang="en-US" sz="1050" dirty="0"/>
            </a:br>
            <a:r>
              <a:rPr lang="en-US" sz="1050" dirty="0"/>
              <a:t>- Where does your family purchase: gas, clothes, food, restaurants, etc.</a:t>
            </a:r>
          </a:p>
          <a:p>
            <a:pPr marL="171450" indent="-171450">
              <a:buFontTx/>
              <a:buChar char="-"/>
            </a:pPr>
            <a:r>
              <a:rPr lang="en-US" sz="1050" dirty="0"/>
              <a:t>What do your peers like?  Nintendo, Apple, Nike, </a:t>
            </a:r>
            <a:r>
              <a:rPr lang="en-US" sz="1050" dirty="0" err="1"/>
              <a:t>Underarmor</a:t>
            </a:r>
            <a:r>
              <a:rPr lang="en-US" sz="1050" dirty="0"/>
              <a:t>, etc.</a:t>
            </a:r>
          </a:p>
          <a:p>
            <a:pPr marL="171450" indent="-171450">
              <a:buFontTx/>
              <a:buChar char="-"/>
            </a:pPr>
            <a:endParaRPr lang="en-US" sz="1050" dirty="0"/>
          </a:p>
          <a:p>
            <a:pPr marL="0" indent="0">
              <a:buFontTx/>
              <a:buNone/>
            </a:pPr>
            <a:r>
              <a:rPr lang="en-US" sz="1050" dirty="0"/>
              <a:t>Once students identify products and companies they like, they can look for those companies’ stocks. </a:t>
            </a:r>
            <a:r>
              <a:rPr lang="en-US" sz="1050" u="sng" dirty="0"/>
              <a:t>Encourage students to google the company and look at the corporate webpage for information.</a:t>
            </a:r>
          </a:p>
          <a:p>
            <a:pPr marL="171450" indent="-171450">
              <a:buFontTx/>
              <a:buChar char="-"/>
            </a:pPr>
            <a:r>
              <a:rPr lang="en-US" sz="1050" dirty="0"/>
              <a:t>Is the company publicly traded? In other words, can you actually buy it on a market exchange?</a:t>
            </a:r>
          </a:p>
          <a:p>
            <a:pPr marL="628650" lvl="1" indent="-171450">
              <a:buFontTx/>
              <a:buChar char="-"/>
            </a:pPr>
            <a:r>
              <a:rPr lang="en-US" sz="1050" b="1" dirty="0" err="1"/>
              <a:t>Chik</a:t>
            </a:r>
            <a:r>
              <a:rPr lang="en-US" sz="1050" b="1" dirty="0"/>
              <a:t>-fil-A</a:t>
            </a:r>
            <a:r>
              <a:rPr lang="en-US" sz="1050" dirty="0"/>
              <a:t> is a popular fast food restaurant, but it is not publicly traded.</a:t>
            </a:r>
          </a:p>
          <a:p>
            <a:pPr marL="628650" lvl="1" indent="-171450">
              <a:buFontTx/>
              <a:buChar char="-"/>
            </a:pPr>
            <a:r>
              <a:rPr lang="en-US" sz="1050" b="1" dirty="0"/>
              <a:t>Taco Bell </a:t>
            </a:r>
            <a:r>
              <a:rPr lang="en-US" sz="1050" dirty="0"/>
              <a:t>is popular, but it is owned by a holding or parent company, Yum! Brands, Inc.  The corporation is traded on the NYSE under the ticker symbol, YUM.  The company also owns KFC and Pizza Hut.</a:t>
            </a:r>
          </a:p>
          <a:p>
            <a:pPr marL="628650" lvl="1" indent="-171450">
              <a:buFontTx/>
              <a:buChar char="-"/>
            </a:pPr>
            <a:r>
              <a:rPr lang="en-US" sz="1050" b="1" dirty="0"/>
              <a:t>Adidas</a:t>
            </a:r>
            <a:r>
              <a:rPr lang="en-US" sz="1050" dirty="0"/>
              <a:t> is a popular sportswear brand, the second largest in the world.  It is a German company, traded in Europe and cannot be purchased on US exchanges, and therefore not in the SMG</a:t>
            </a:r>
          </a:p>
          <a:p>
            <a:pPr marL="171450" indent="-171450">
              <a:buFontTx/>
              <a:buChar char="-"/>
            </a:pPr>
            <a:r>
              <a:rPr lang="en-US" sz="1050" dirty="0"/>
              <a:t>Is the company part of a larger corporation, such as Taco Bell.  What other brands do they own?  Walt Disney is a huge conglomerate.  Students may be surprised to learn all the companies Disney owns.</a:t>
            </a:r>
          </a:p>
        </p:txBody>
      </p:sp>
      <p:sp>
        <p:nvSpPr>
          <p:cNvPr id="4" name="Slide Number Placeholder 3"/>
          <p:cNvSpPr>
            <a:spLocks noGrp="1"/>
          </p:cNvSpPr>
          <p:nvPr>
            <p:ph type="sldNum" sz="quarter" idx="5"/>
          </p:nvPr>
        </p:nvSpPr>
        <p:spPr/>
        <p:txBody>
          <a:bodyPr/>
          <a:lstStyle/>
          <a:p>
            <a:fld id="{A5D6B08A-EB8A-8441-860C-89EFCF5F6E82}" type="slidenum">
              <a:rPr lang="en-US" smtClean="0"/>
              <a:t>3</a:t>
            </a:fld>
            <a:endParaRPr lang="en-US"/>
          </a:p>
        </p:txBody>
      </p:sp>
    </p:spTree>
    <p:extLst>
      <p:ext uri="{BB962C8B-B14F-4D97-AF65-F5344CB8AC3E}">
        <p14:creationId xmlns:p14="http://schemas.microsoft.com/office/powerpoint/2010/main" val="19180176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Corporations are the kinds of companies students will be buying.  This is a good opportunity to explain that when an investor purchases stock, they are actually purchasing a portion, however small, of the company.  Stockholders are actual owners of the company.</a:t>
            </a:r>
          </a:p>
          <a:p>
            <a:endParaRPr lang="en-US" dirty="0"/>
          </a:p>
          <a:p>
            <a:r>
              <a:rPr lang="en-US" dirty="0"/>
              <a:t>The SMG only deals in stocks traded on the NYSE and NASDAQ exchanges.  Students may find companies traded on the OTC – Over the Counter exchange – which are not eligible for purchase in the game.</a:t>
            </a:r>
          </a:p>
        </p:txBody>
      </p:sp>
      <p:sp>
        <p:nvSpPr>
          <p:cNvPr id="4" name="Slide Number Placeholder 3"/>
          <p:cNvSpPr>
            <a:spLocks noGrp="1"/>
          </p:cNvSpPr>
          <p:nvPr>
            <p:ph type="sldNum" sz="quarter" idx="5"/>
          </p:nvPr>
        </p:nvSpPr>
        <p:spPr/>
        <p:txBody>
          <a:bodyPr/>
          <a:lstStyle/>
          <a:p>
            <a:fld id="{A5D6B08A-EB8A-8441-860C-89EFCF5F6E82}" type="slidenum">
              <a:rPr lang="en-US" smtClean="0"/>
              <a:t>4</a:t>
            </a:fld>
            <a:endParaRPr lang="en-US"/>
          </a:p>
        </p:txBody>
      </p:sp>
    </p:spTree>
    <p:extLst>
      <p:ext uri="{BB962C8B-B14F-4D97-AF65-F5344CB8AC3E}">
        <p14:creationId xmlns:p14="http://schemas.microsoft.com/office/powerpoint/2010/main" val="2091052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In developing an overall personal financial plan, most advisors address the three components [think of a plan as a three-legged stool – if you remove one element, the stool (the plan) becomes unbalanced.</a:t>
            </a:r>
          </a:p>
          <a:p>
            <a:endParaRPr lang="en-US" sz="1000" dirty="0"/>
          </a:p>
          <a:p>
            <a:r>
              <a:rPr lang="en-US" sz="1000" dirty="0"/>
              <a:t>Financial planning is an important overarching goal of having students participate in the SMG.  If they are going to invest – and they should – they need to understand how to invest and how to participate.</a:t>
            </a:r>
          </a:p>
          <a:p>
            <a:endParaRPr lang="en-US" sz="1000" dirty="0"/>
          </a:p>
          <a:p>
            <a:r>
              <a:rPr lang="en-US" sz="1000" dirty="0"/>
              <a:t>Simple time-value of money is one of the key lessons students need to understand as investors.  Risk and reward are important to understanding one’s own investment style.  Generally risk indicates volatility of a stock.  The general rule of thumb is the higher the risk the greater the opportunity for higher gains – and higher losses.  An investor’s risk tolerance is an important factor in what stocks they might purchase.</a:t>
            </a:r>
          </a:p>
          <a:p>
            <a:endParaRPr lang="en-US" sz="1000" dirty="0"/>
          </a:p>
          <a:p>
            <a:r>
              <a:rPr lang="en-US" sz="1000" dirty="0"/>
              <a:t>Risk for the SMG and ultimately future investments – when students actually invest their own money – may be two very different levels of comfort.  It is a theme to revisit throughout the game and when coaching students about their own financial futures.  As young investors for the long term, they may be interested in preserving their money, however, given they have the luxury of 40 years in which to invest, their portfolio, especially early on, should be fairly risk tolerant.  This changes over time.</a:t>
            </a:r>
            <a:br>
              <a:rPr lang="en-US" sz="1000" dirty="0"/>
            </a:br>
            <a:br>
              <a:rPr lang="en-US" sz="1000" dirty="0"/>
            </a:br>
            <a:r>
              <a:rPr lang="en-US" sz="1000" dirty="0"/>
              <a:t>The newer a company is, the riskier it is generally thought to be.  Those companies may provide wide-ranging, and exciting results in the SMG.</a:t>
            </a:r>
            <a:br>
              <a:rPr lang="en-US" sz="1000" dirty="0"/>
            </a:br>
            <a:br>
              <a:rPr lang="en-US" sz="1000" dirty="0"/>
            </a:br>
            <a:r>
              <a:rPr lang="en-US" sz="1000" dirty="0"/>
              <a:t>TIME VALUE OF MONEY – is THE reason we want to educate students about investing.  Rule of 72 is explained on slides 8 &amp; 9.</a:t>
            </a:r>
          </a:p>
        </p:txBody>
      </p:sp>
      <p:sp>
        <p:nvSpPr>
          <p:cNvPr id="4" name="Slide Number Placeholder 3"/>
          <p:cNvSpPr>
            <a:spLocks noGrp="1"/>
          </p:cNvSpPr>
          <p:nvPr>
            <p:ph type="sldNum" sz="quarter" idx="5"/>
          </p:nvPr>
        </p:nvSpPr>
        <p:spPr/>
        <p:txBody>
          <a:bodyPr/>
          <a:lstStyle/>
          <a:p>
            <a:fld id="{A5D6B08A-EB8A-8441-860C-89EFCF5F6E82}" type="slidenum">
              <a:rPr lang="en-US" smtClean="0"/>
              <a:t>5</a:t>
            </a:fld>
            <a:endParaRPr lang="en-US"/>
          </a:p>
        </p:txBody>
      </p:sp>
    </p:spTree>
    <p:extLst>
      <p:ext uri="{BB962C8B-B14F-4D97-AF65-F5344CB8AC3E}">
        <p14:creationId xmlns:p14="http://schemas.microsoft.com/office/powerpoint/2010/main" val="399562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Investing, as opposed to savings, involves a number of different strategies.  Real Estate is one way to invest and can provide very satisfactory returns.  However, purchasing real estate requires substantial amounts of capital – cash.  Students can invest in stocks for relatively small amounts.</a:t>
            </a:r>
          </a:p>
          <a:p>
            <a:endParaRPr lang="en-US" dirty="0"/>
          </a:p>
          <a:p>
            <a:r>
              <a:rPr lang="en-US" dirty="0"/>
              <a:t>The stock market since 1928 (the year before the Crash of 1929) has an historic rate of return of 10-11%.  Students should understand that is not a constant rate of return, as can be seen from the chart.</a:t>
            </a:r>
          </a:p>
          <a:p>
            <a:endParaRPr lang="en-US" dirty="0"/>
          </a:p>
          <a:p>
            <a:r>
              <a:rPr lang="en-US" dirty="0"/>
              <a:t>The gray lines in the chart represent recessions – the widest gray bar is the Great Depression.  Point out to students the time value of money enables them to take advantage of historic rates of return.</a:t>
            </a:r>
          </a:p>
          <a:p>
            <a:endParaRPr lang="en-US" dirty="0"/>
          </a:p>
          <a:p>
            <a:endParaRPr lang="en-US" dirty="0"/>
          </a:p>
          <a:p>
            <a:r>
              <a:rPr lang="en-US" dirty="0"/>
              <a:t>Source: https://</a:t>
            </a:r>
            <a:r>
              <a:rPr lang="en-US" dirty="0" err="1"/>
              <a:t>www.macrotrends.net</a:t>
            </a:r>
            <a:r>
              <a:rPr lang="en-US" dirty="0"/>
              <a:t>/2324/sp-500-historical-chart-data</a:t>
            </a:r>
          </a:p>
        </p:txBody>
      </p:sp>
      <p:sp>
        <p:nvSpPr>
          <p:cNvPr id="4" name="Slide Number Placeholder 3"/>
          <p:cNvSpPr>
            <a:spLocks noGrp="1"/>
          </p:cNvSpPr>
          <p:nvPr>
            <p:ph type="sldNum" sz="quarter" idx="5"/>
          </p:nvPr>
        </p:nvSpPr>
        <p:spPr/>
        <p:txBody>
          <a:bodyPr/>
          <a:lstStyle/>
          <a:p>
            <a:fld id="{A5D6B08A-EB8A-8441-860C-89EFCF5F6E82}" type="slidenum">
              <a:rPr lang="en-US" smtClean="0"/>
              <a:t>6</a:t>
            </a:fld>
            <a:endParaRPr lang="en-US"/>
          </a:p>
        </p:txBody>
      </p:sp>
    </p:spTree>
    <p:extLst>
      <p:ext uri="{BB962C8B-B14F-4D97-AF65-F5344CB8AC3E}">
        <p14:creationId xmlns:p14="http://schemas.microsoft.com/office/powerpoint/2010/main" val="4212033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chart is a slice of the previous stock market chart.  The rates of return can help students understand that not every year will provide positive returns.  Even so, over the 30-year+ period of this chart, the market was only down significantly in six of the 33 years.  Investment strategies, like dollar cost averaging – discussed in later lessons – actually provide investors the opportunity to take advantage of market downturns to provide greater rates of return.</a:t>
            </a:r>
          </a:p>
          <a:p>
            <a:endParaRPr lang="en-US" dirty="0"/>
          </a:p>
          <a:p>
            <a:r>
              <a:rPr lang="en-US" dirty="0"/>
              <a:t>The key point to emphasize is that the general trend is up – reference to the historic rate of return</a:t>
            </a:r>
          </a:p>
          <a:p>
            <a:endParaRPr lang="en-US" dirty="0"/>
          </a:p>
          <a:p>
            <a:endParaRPr lang="en-US" dirty="0"/>
          </a:p>
          <a:p>
            <a:r>
              <a:rPr lang="en-US" dirty="0"/>
              <a:t>Source:  https://</a:t>
            </a:r>
            <a:r>
              <a:rPr lang="en-US" dirty="0" err="1"/>
              <a:t>www.macrotrends.net</a:t>
            </a:r>
            <a:r>
              <a:rPr lang="en-US" dirty="0"/>
              <a:t>/2324/sp-500-historical-chart-data</a:t>
            </a:r>
          </a:p>
        </p:txBody>
      </p:sp>
      <p:sp>
        <p:nvSpPr>
          <p:cNvPr id="4" name="Slide Number Placeholder 3"/>
          <p:cNvSpPr>
            <a:spLocks noGrp="1"/>
          </p:cNvSpPr>
          <p:nvPr>
            <p:ph type="sldNum" sz="quarter" idx="5"/>
          </p:nvPr>
        </p:nvSpPr>
        <p:spPr/>
        <p:txBody>
          <a:bodyPr/>
          <a:lstStyle/>
          <a:p>
            <a:fld id="{A5D6B08A-EB8A-8441-860C-89EFCF5F6E82}" type="slidenum">
              <a:rPr lang="en-US" smtClean="0"/>
              <a:t>7</a:t>
            </a:fld>
            <a:endParaRPr lang="en-US"/>
          </a:p>
        </p:txBody>
      </p:sp>
    </p:spTree>
    <p:extLst>
      <p:ext uri="{BB962C8B-B14F-4D97-AF65-F5344CB8AC3E}">
        <p14:creationId xmlns:p14="http://schemas.microsoft.com/office/powerpoint/2010/main" val="2344040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Rule of 72 is an important tool to use in explaining WHY students want to begin investing early on - the earlier the better.</a:t>
            </a:r>
          </a:p>
          <a:p>
            <a:endParaRPr lang="en-US" dirty="0"/>
          </a:p>
          <a:p>
            <a:r>
              <a:rPr lang="en-US" dirty="0"/>
              <a:t>Have students operate with the Rule of 72 using different rates of return and different time periods.</a:t>
            </a:r>
          </a:p>
          <a:p>
            <a:endParaRPr lang="en-US" dirty="0"/>
          </a:p>
          <a:p>
            <a:r>
              <a:rPr lang="en-US" dirty="0"/>
              <a:t>Understanding the Rule of 72 can help student better understand the context of stock yields.</a:t>
            </a:r>
          </a:p>
          <a:p>
            <a:endParaRPr lang="en-US" dirty="0"/>
          </a:p>
          <a:p>
            <a:r>
              <a:rPr lang="en-US" dirty="0"/>
              <a:t>The next slide illustrates how young investors can take advantage of the time value of money.</a:t>
            </a:r>
          </a:p>
        </p:txBody>
      </p:sp>
      <p:sp>
        <p:nvSpPr>
          <p:cNvPr id="4" name="Slide Number Placeholder 3"/>
          <p:cNvSpPr>
            <a:spLocks noGrp="1"/>
          </p:cNvSpPr>
          <p:nvPr>
            <p:ph type="sldNum" sz="quarter" idx="5"/>
          </p:nvPr>
        </p:nvSpPr>
        <p:spPr/>
        <p:txBody>
          <a:bodyPr/>
          <a:lstStyle/>
          <a:p>
            <a:fld id="{A5D6B08A-EB8A-8441-860C-89EFCF5F6E82}" type="slidenum">
              <a:rPr lang="en-US" smtClean="0"/>
              <a:t>8</a:t>
            </a:fld>
            <a:endParaRPr lang="en-US"/>
          </a:p>
        </p:txBody>
      </p:sp>
    </p:spTree>
    <p:extLst>
      <p:ext uri="{BB962C8B-B14F-4D97-AF65-F5344CB8AC3E}">
        <p14:creationId xmlns:p14="http://schemas.microsoft.com/office/powerpoint/2010/main" val="2808914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This slide illustrates the average return of the modest (for the stock market) rate of 8%.</a:t>
            </a:r>
          </a:p>
          <a:p>
            <a:endParaRPr lang="en-US" sz="1050" dirty="0"/>
          </a:p>
          <a:p>
            <a:r>
              <a:rPr lang="en-US" sz="1050" dirty="0"/>
              <a:t>Have students calculate other rates of return, both higher and lower than 8%.  Have them use 1%, which is more than they currently can receive with a simple savings account.  This illustration may help students understand why they need to think about investing rather than just saving money.</a:t>
            </a:r>
          </a:p>
          <a:p>
            <a:endParaRPr lang="en-US" sz="1050" dirty="0"/>
          </a:p>
          <a:p>
            <a:r>
              <a:rPr lang="en-US" sz="1050" dirty="0"/>
              <a:t>These charts can also be used to help students understand how their investment opportunities are handicapped by waiting longer to invest.  IF an investor waits until age 27 or 28 to begin investing, they will have to invest MORE in order to make up for the lost advantage TIME provides.</a:t>
            </a:r>
            <a:br>
              <a:rPr lang="en-US" sz="1050" dirty="0"/>
            </a:br>
            <a:br>
              <a:rPr lang="en-US" sz="1050" dirty="0"/>
            </a:br>
            <a:r>
              <a:rPr lang="en-US" sz="1050" dirty="0"/>
              <a:t>For young students, $1000 may seem like a very large amount of money.  In reality, it is only $83.33 a month.</a:t>
            </a:r>
          </a:p>
          <a:p>
            <a:endParaRPr lang="en-US" sz="1050" dirty="0"/>
          </a:p>
          <a:p>
            <a:r>
              <a:rPr lang="en-US" sz="1050" dirty="0"/>
              <a:t>An example such as the one above, might be easily achieved by purchasing an Index fund stock, such as VOO (Vanguard 500 Index Fund ETF) or QQQ (NASDAQ ETF), which track stock market indices.</a:t>
            </a:r>
            <a:br>
              <a:rPr lang="en-US" sz="1050" dirty="0"/>
            </a:br>
            <a:br>
              <a:rPr lang="en-US" sz="1050" dirty="0"/>
            </a:br>
            <a:r>
              <a:rPr lang="en-US" sz="1050" dirty="0"/>
              <a:t>For background, refer to https://</a:t>
            </a:r>
            <a:r>
              <a:rPr lang="en-US" sz="1050" dirty="0" err="1"/>
              <a:t>www.fool.com</a:t>
            </a:r>
            <a:r>
              <a:rPr lang="en-US" sz="1050" dirty="0"/>
              <a:t>/investing/2021/03/29/better-buy-</a:t>
            </a:r>
            <a:r>
              <a:rPr lang="en-US" sz="1050" dirty="0" err="1"/>
              <a:t>qqq</a:t>
            </a:r>
            <a:r>
              <a:rPr lang="en-US" sz="1050" dirty="0"/>
              <a:t>-vs-</a:t>
            </a:r>
            <a:r>
              <a:rPr lang="en-US" sz="1050" dirty="0" err="1"/>
              <a:t>voo</a:t>
            </a:r>
            <a:r>
              <a:rPr lang="en-US" sz="1050" dirty="0"/>
              <a:t>/</a:t>
            </a:r>
          </a:p>
          <a:p>
            <a:endParaRPr lang="en-US" sz="1050" dirty="0"/>
          </a:p>
        </p:txBody>
      </p:sp>
      <p:sp>
        <p:nvSpPr>
          <p:cNvPr id="4" name="Slide Number Placeholder 3"/>
          <p:cNvSpPr>
            <a:spLocks noGrp="1"/>
          </p:cNvSpPr>
          <p:nvPr>
            <p:ph type="sldNum" sz="quarter" idx="5"/>
          </p:nvPr>
        </p:nvSpPr>
        <p:spPr/>
        <p:txBody>
          <a:bodyPr/>
          <a:lstStyle/>
          <a:p>
            <a:fld id="{A5D6B08A-EB8A-8441-860C-89EFCF5F6E82}" type="slidenum">
              <a:rPr lang="en-US" smtClean="0"/>
              <a:t>9</a:t>
            </a:fld>
            <a:endParaRPr lang="en-US"/>
          </a:p>
        </p:txBody>
      </p:sp>
    </p:spTree>
    <p:extLst>
      <p:ext uri="{BB962C8B-B14F-4D97-AF65-F5344CB8AC3E}">
        <p14:creationId xmlns:p14="http://schemas.microsoft.com/office/powerpoint/2010/main" val="84737255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4.png"/><Relationship Id="rId4" Type="http://schemas.microsoft.com/office/2007/relationships/hdphoto" Target="../media/hdphoto1.wdp"/></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8" name="Picture 4" descr="Real Estate Investing and the Stock Market-national-records-office"/>
          <p:cNvPicPr>
            <a:picLocks noChangeAspect="1" noChangeArrowheads="1"/>
          </p:cNvPicPr>
          <p:nvPr userDrawn="1"/>
        </p:nvPicPr>
        <p:blipFill rotWithShape="1">
          <a:blip r:embed="rId2">
            <a:duotone>
              <a:schemeClr val="accent6">
                <a:shade val="45000"/>
                <a:satMod val="135000"/>
              </a:schemeClr>
              <a:prstClr val="white"/>
            </a:duotone>
            <a:extLst>
              <a:ext uri="{BEBA8EAE-BF5A-486C-A8C5-ECC9F3942E4B}">
                <a14:imgProps xmlns:a14="http://schemas.microsoft.com/office/drawing/2010/main">
                  <a14:imgLayer r:embed="rId3">
                    <a14:imgEffect>
                      <a14:sharpenSoften amount="-23000"/>
                    </a14:imgEffect>
                    <a14:imgEffect>
                      <a14:saturation sat="35000"/>
                    </a14:imgEffect>
                    <a14:imgEffect>
                      <a14:brightnessContrast bright="40000" contrast="-20000"/>
                    </a14:imgEffect>
                  </a14:imgLayer>
                </a14:imgProps>
              </a:ext>
              <a:ext uri="{28A0092B-C50C-407E-A947-70E740481C1C}">
                <a14:useLocalDpi xmlns:a14="http://schemas.microsoft.com/office/drawing/2010/main" val="0"/>
              </a:ext>
            </a:extLst>
          </a:blip>
          <a:srcRect l="784" t="1382" b="29716"/>
          <a:stretch/>
        </p:blipFill>
        <p:spPr bwMode="auto">
          <a:xfrm>
            <a:off x="2743200" y="2022764"/>
            <a:ext cx="9058808" cy="483523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524000" y="1122363"/>
            <a:ext cx="9144000" cy="2387600"/>
          </a:xfrm>
        </p:spPr>
        <p:txBody>
          <a:bodyPr anchor="b"/>
          <a:lstStyle>
            <a:lvl1pPr algn="ctr">
              <a:defRPr sz="6000" b="1"/>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64D9E95-88DE-4E86-935E-F91597DE9F04}" type="datetimeFigureOut">
              <a:rPr lang="en-US" smtClean="0"/>
              <a:t>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1CC5B-FF22-42F3-9226-A2E93E284DBC}" type="slidenum">
              <a:rPr lang="en-US" smtClean="0"/>
              <a:t>‹#›</a:t>
            </a:fld>
            <a:endParaRPr lang="en-US"/>
          </a:p>
        </p:txBody>
      </p:sp>
      <p:pic>
        <p:nvPicPr>
          <p:cNvPr id="1026" name="Picture 2" descr="http://www.gilmour.org/uploaded/Upper_School/Pictures/Stock_Market_Game_logo.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315325" y="5768975"/>
            <a:ext cx="3333750" cy="95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835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4D9E95-88DE-4E86-935E-F91597DE9F04}" type="datetimeFigureOut">
              <a:rPr lang="en-US" smtClean="0"/>
              <a:t>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1CC5B-FF22-42F3-9226-A2E93E284DBC}" type="slidenum">
              <a:rPr lang="en-US" smtClean="0"/>
              <a:t>‹#›</a:t>
            </a:fld>
            <a:endParaRPr lang="en-US"/>
          </a:p>
        </p:txBody>
      </p:sp>
    </p:spTree>
    <p:extLst>
      <p:ext uri="{BB962C8B-B14F-4D97-AF65-F5344CB8AC3E}">
        <p14:creationId xmlns:p14="http://schemas.microsoft.com/office/powerpoint/2010/main" val="4257251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4D9E95-88DE-4E86-935E-F91597DE9F04}" type="datetimeFigureOut">
              <a:rPr lang="en-US" smtClean="0"/>
              <a:t>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1CC5B-FF22-42F3-9226-A2E93E284DBC}" type="slidenum">
              <a:rPr lang="en-US" smtClean="0"/>
              <a:t>‹#›</a:t>
            </a:fld>
            <a:endParaRPr lang="en-US"/>
          </a:p>
        </p:txBody>
      </p:sp>
    </p:spTree>
    <p:extLst>
      <p:ext uri="{BB962C8B-B14F-4D97-AF65-F5344CB8AC3E}">
        <p14:creationId xmlns:p14="http://schemas.microsoft.com/office/powerpoint/2010/main" val="400840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Content Placeholder 2"/>
          <p:cNvSpPr>
            <a:spLocks noGrp="1"/>
          </p:cNvSpPr>
          <p:nvPr>
            <p:ph idx="1"/>
          </p:nvPr>
        </p:nvSpPr>
        <p:spPr/>
        <p:txBody>
          <a:bodyPr/>
          <a:lstStyle>
            <a:lvl2pPr marL="815975" indent="-358775">
              <a:buFont typeface="Wingdings" pitchFamily="2" charset="2"/>
              <a:buChar char="Ø"/>
              <a:tabLst/>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64D9E95-88DE-4E86-935E-F91597DE9F04}" type="datetimeFigureOut">
              <a:rPr lang="en-US" smtClean="0"/>
              <a:t>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1CC5B-FF22-42F3-9226-A2E93E284DBC}" type="slidenum">
              <a:rPr lang="en-US" smtClean="0"/>
              <a:t>‹#›</a:t>
            </a:fld>
            <a:endParaRPr lang="en-US"/>
          </a:p>
        </p:txBody>
      </p:sp>
      <p:pic>
        <p:nvPicPr>
          <p:cNvPr id="7" name="Picture 2" descr="http://www.gilmour.org/uploaded/Upper_School/Pictures/Stock_Market_Game_logo.jpg">
            <a:extLst>
              <a:ext uri="{FF2B5EF4-FFF2-40B4-BE49-F238E27FC236}">
                <a16:creationId xmlns:a16="http://schemas.microsoft.com/office/drawing/2014/main" id="{2874210A-7439-6240-B64C-5079D3C3244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610600" y="329406"/>
            <a:ext cx="3469974" cy="116960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Real Estate Investing and the Stock Market-national-records-office">
            <a:extLst>
              <a:ext uri="{FF2B5EF4-FFF2-40B4-BE49-F238E27FC236}">
                <a16:creationId xmlns:a16="http://schemas.microsoft.com/office/drawing/2014/main" id="{53568576-50EB-7346-9C22-3AA7D16C9103}"/>
              </a:ext>
            </a:extLst>
          </p:cNvPr>
          <p:cNvPicPr>
            <a:picLocks noChangeAspect="1" noChangeArrowheads="1"/>
          </p:cNvPicPr>
          <p:nvPr userDrawn="1"/>
        </p:nvPicPr>
        <p:blipFill rotWithShape="1">
          <a:blip r:embed="rId3">
            <a:duotone>
              <a:schemeClr val="accent1">
                <a:shade val="45000"/>
                <a:satMod val="135000"/>
              </a:schemeClr>
              <a:prstClr val="white"/>
            </a:duotone>
            <a:extLst>
              <a:ext uri="{BEBA8EAE-BF5A-486C-A8C5-ECC9F3942E4B}">
                <a14:imgProps xmlns:a14="http://schemas.microsoft.com/office/drawing/2010/main">
                  <a14:imgLayer r:embed="rId4">
                    <a14:imgEffect>
                      <a14:sharpenSoften amount="-23000"/>
                    </a14:imgEffect>
                    <a14:imgEffect>
                      <a14:saturation sat="19000"/>
                    </a14:imgEffect>
                    <a14:imgEffect>
                      <a14:brightnessContrast bright="40000" contrast="-20000"/>
                    </a14:imgEffect>
                  </a14:imgLayer>
                </a14:imgProps>
              </a:ext>
              <a:ext uri="{28A0092B-C50C-407E-A947-70E740481C1C}">
                <a14:useLocalDpi xmlns:a14="http://schemas.microsoft.com/office/drawing/2010/main" val="0"/>
              </a:ext>
            </a:extLst>
          </a:blip>
          <a:srcRect l="784" t="1382" b="29716"/>
          <a:stretch/>
        </p:blipFill>
        <p:spPr bwMode="auto">
          <a:xfrm>
            <a:off x="8976177" y="5064470"/>
            <a:ext cx="3104397" cy="1657005"/>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Oregon Council on Economics Education">
            <a:extLst>
              <a:ext uri="{FF2B5EF4-FFF2-40B4-BE49-F238E27FC236}">
                <a16:creationId xmlns:a16="http://schemas.microsoft.com/office/drawing/2014/main" id="{A987375E-FB10-0E44-8D6D-CE36555F599D}"/>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83954" y="6039835"/>
            <a:ext cx="4076700" cy="81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5825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4D9E95-88DE-4E86-935E-F91597DE9F04}" type="datetimeFigureOut">
              <a:rPr lang="en-US" smtClean="0"/>
              <a:t>2/2/26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1CC5B-FF22-42F3-9226-A2E93E284DBC}" type="slidenum">
              <a:rPr lang="en-US" smtClean="0"/>
              <a:t>‹#›</a:t>
            </a:fld>
            <a:endParaRPr lang="en-US"/>
          </a:p>
        </p:txBody>
      </p:sp>
    </p:spTree>
    <p:extLst>
      <p:ext uri="{BB962C8B-B14F-4D97-AF65-F5344CB8AC3E}">
        <p14:creationId xmlns:p14="http://schemas.microsoft.com/office/powerpoint/2010/main" val="1435926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4D9E95-88DE-4E86-935E-F91597DE9F04}" type="datetimeFigureOut">
              <a:rPr lang="en-US" smtClean="0"/>
              <a:t>2/2/26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1CC5B-FF22-42F3-9226-A2E93E284DBC}" type="slidenum">
              <a:rPr lang="en-US" smtClean="0"/>
              <a:t>‹#›</a:t>
            </a:fld>
            <a:endParaRPr lang="en-US"/>
          </a:p>
        </p:txBody>
      </p:sp>
    </p:spTree>
    <p:extLst>
      <p:ext uri="{BB962C8B-B14F-4D97-AF65-F5344CB8AC3E}">
        <p14:creationId xmlns:p14="http://schemas.microsoft.com/office/powerpoint/2010/main" val="223087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4D9E95-88DE-4E86-935E-F91597DE9F04}" type="datetimeFigureOut">
              <a:rPr lang="en-US" smtClean="0"/>
              <a:t>2/2/26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C1CC5B-FF22-42F3-9226-A2E93E284DBC}" type="slidenum">
              <a:rPr lang="en-US" smtClean="0"/>
              <a:t>‹#›</a:t>
            </a:fld>
            <a:endParaRPr lang="en-US"/>
          </a:p>
        </p:txBody>
      </p:sp>
    </p:spTree>
    <p:extLst>
      <p:ext uri="{BB962C8B-B14F-4D97-AF65-F5344CB8AC3E}">
        <p14:creationId xmlns:p14="http://schemas.microsoft.com/office/powerpoint/2010/main" val="2751580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64D9E95-88DE-4E86-935E-F91597DE9F04}" type="datetimeFigureOut">
              <a:rPr lang="en-US" smtClean="0"/>
              <a:t>2/2/26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C1CC5B-FF22-42F3-9226-A2E93E284DBC}" type="slidenum">
              <a:rPr lang="en-US" smtClean="0"/>
              <a:t>‹#›</a:t>
            </a:fld>
            <a:endParaRPr lang="en-US"/>
          </a:p>
        </p:txBody>
      </p:sp>
    </p:spTree>
    <p:extLst>
      <p:ext uri="{BB962C8B-B14F-4D97-AF65-F5344CB8AC3E}">
        <p14:creationId xmlns:p14="http://schemas.microsoft.com/office/powerpoint/2010/main" val="37249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4D9E95-88DE-4E86-935E-F91597DE9F04}" type="datetimeFigureOut">
              <a:rPr lang="en-US" smtClean="0"/>
              <a:t>2/2/26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C1CC5B-FF22-42F3-9226-A2E93E284DBC}" type="slidenum">
              <a:rPr lang="en-US" smtClean="0"/>
              <a:t>‹#›</a:t>
            </a:fld>
            <a:endParaRPr lang="en-US"/>
          </a:p>
        </p:txBody>
      </p:sp>
    </p:spTree>
    <p:extLst>
      <p:ext uri="{BB962C8B-B14F-4D97-AF65-F5344CB8AC3E}">
        <p14:creationId xmlns:p14="http://schemas.microsoft.com/office/powerpoint/2010/main" val="2400603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4D9E95-88DE-4E86-935E-F91597DE9F04}" type="datetimeFigureOut">
              <a:rPr lang="en-US" smtClean="0"/>
              <a:t>2/2/26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1CC5B-FF22-42F3-9226-A2E93E284DBC}" type="slidenum">
              <a:rPr lang="en-US" smtClean="0"/>
              <a:t>‹#›</a:t>
            </a:fld>
            <a:endParaRPr lang="en-US"/>
          </a:p>
        </p:txBody>
      </p:sp>
    </p:spTree>
    <p:extLst>
      <p:ext uri="{BB962C8B-B14F-4D97-AF65-F5344CB8AC3E}">
        <p14:creationId xmlns:p14="http://schemas.microsoft.com/office/powerpoint/2010/main" val="4197328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4D9E95-88DE-4E86-935E-F91597DE9F04}" type="datetimeFigureOut">
              <a:rPr lang="en-US" smtClean="0"/>
              <a:t>2/2/26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1CC5B-FF22-42F3-9226-A2E93E284DBC}" type="slidenum">
              <a:rPr lang="en-US" smtClean="0"/>
              <a:t>‹#›</a:t>
            </a:fld>
            <a:endParaRPr lang="en-US"/>
          </a:p>
        </p:txBody>
      </p:sp>
    </p:spTree>
    <p:extLst>
      <p:ext uri="{BB962C8B-B14F-4D97-AF65-F5344CB8AC3E}">
        <p14:creationId xmlns:p14="http://schemas.microsoft.com/office/powerpoint/2010/main" val="900795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4D9E95-88DE-4E86-935E-F91597DE9F04}" type="datetimeFigureOut">
              <a:rPr lang="en-US" smtClean="0"/>
              <a:t>2/2/26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C1CC5B-FF22-42F3-9226-A2E93E284DBC}" type="slidenum">
              <a:rPr lang="en-US" smtClean="0"/>
              <a:t>‹#›</a:t>
            </a:fld>
            <a:endParaRPr lang="en-US"/>
          </a:p>
        </p:txBody>
      </p:sp>
    </p:spTree>
    <p:extLst>
      <p:ext uri="{BB962C8B-B14F-4D97-AF65-F5344CB8AC3E}">
        <p14:creationId xmlns:p14="http://schemas.microsoft.com/office/powerpoint/2010/main" val="4193808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t"/>
          <a:lstStyle/>
          <a:p>
            <a:r>
              <a:rPr lang="en-US" dirty="0">
                <a:latin typeface="Eras Demi ITC" panose="020B0805030504020804" pitchFamily="34" charset="0"/>
              </a:rPr>
              <a:t>Stock Market Game</a:t>
            </a:r>
          </a:p>
        </p:txBody>
      </p:sp>
      <p:pic>
        <p:nvPicPr>
          <p:cNvPr id="1026" name="Picture 2" descr="Oregon Council on Economics Education">
            <a:extLst>
              <a:ext uri="{FF2B5EF4-FFF2-40B4-BE49-F238E27FC236}">
                <a16:creationId xmlns:a16="http://schemas.microsoft.com/office/drawing/2014/main" id="{A9EA8F59-E139-DA48-848F-64C7AA8995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4596" y="2355532"/>
            <a:ext cx="4982808" cy="9934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3053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t"/>
          <a:lstStyle/>
          <a:p>
            <a:r>
              <a:rPr lang="en-US" dirty="0">
                <a:latin typeface="Eras Demi ITC" panose="020B0805030504020804" pitchFamily="34" charset="0"/>
              </a:rPr>
              <a:t>Stock Market Game</a:t>
            </a:r>
          </a:p>
        </p:txBody>
      </p:sp>
      <p:pic>
        <p:nvPicPr>
          <p:cNvPr id="1026" name="Picture 2" descr="Oregon Council on Economics Education">
            <a:extLst>
              <a:ext uri="{FF2B5EF4-FFF2-40B4-BE49-F238E27FC236}">
                <a16:creationId xmlns:a16="http://schemas.microsoft.com/office/drawing/2014/main" id="{A9EA8F59-E139-DA48-848F-64C7AA8995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4596" y="2355532"/>
            <a:ext cx="4982808" cy="9934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1829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Eras Demi ITC" panose="020B0805030504020804" pitchFamily="34" charset="0"/>
              </a:rPr>
              <a:t>Basics</a:t>
            </a:r>
          </a:p>
        </p:txBody>
      </p:sp>
      <p:sp>
        <p:nvSpPr>
          <p:cNvPr id="3" name="Content Placeholder 2"/>
          <p:cNvSpPr>
            <a:spLocks noGrp="1"/>
          </p:cNvSpPr>
          <p:nvPr>
            <p:ph idx="1"/>
          </p:nvPr>
        </p:nvSpPr>
        <p:spPr>
          <a:xfrm>
            <a:off x="838200" y="1585233"/>
            <a:ext cx="10515600" cy="4351338"/>
          </a:xfrm>
        </p:spPr>
        <p:txBody>
          <a:bodyPr>
            <a:normAutofit fontScale="85000" lnSpcReduction="20000"/>
          </a:bodyPr>
          <a:lstStyle/>
          <a:p>
            <a:r>
              <a:rPr lang="en-US" sz="3200" dirty="0">
                <a:latin typeface="Eras Demi ITC" panose="020B0805030504020804" pitchFamily="34" charset="0"/>
              </a:rPr>
              <a:t>Teams of 1 – 5 members</a:t>
            </a:r>
          </a:p>
          <a:p>
            <a:r>
              <a:rPr lang="en-US" sz="3200" dirty="0">
                <a:latin typeface="Eras Demi ITC" panose="020B0805030504020804" pitchFamily="34" charset="0"/>
              </a:rPr>
              <a:t>Game runs 10 weeks</a:t>
            </a:r>
            <a:endParaRPr lang="en-US" sz="3200" dirty="0">
              <a:solidFill>
                <a:schemeClr val="bg1">
                  <a:lumMod val="65000"/>
                </a:schemeClr>
              </a:solidFill>
              <a:latin typeface="Eras Demi ITC" panose="020B0805030504020804" pitchFamily="34" charset="0"/>
            </a:endParaRPr>
          </a:p>
          <a:p>
            <a:pPr marL="457200" lvl="1">
              <a:lnSpc>
                <a:spcPct val="110000"/>
              </a:lnSpc>
            </a:pPr>
            <a:r>
              <a:rPr lang="en-US" sz="2800" dirty="0">
                <a:latin typeface="Eras Demi ITC" panose="020B0805030504020804" pitchFamily="34" charset="0"/>
              </a:rPr>
              <a:t>Team gets $100,000 to spend and a margin credit line of $50,000</a:t>
            </a:r>
          </a:p>
          <a:p>
            <a:pPr marL="457200" lvl="1">
              <a:lnSpc>
                <a:spcPct val="110000"/>
              </a:lnSpc>
            </a:pPr>
            <a:r>
              <a:rPr lang="en-US" sz="2800" dirty="0">
                <a:latin typeface="Eras Demi ITC" panose="020B0805030504020804" pitchFamily="34" charset="0"/>
              </a:rPr>
              <a:t>Trade only stocks and mutual funds listed on the NASDAQ and the New York Stock Exchanges</a:t>
            </a:r>
          </a:p>
          <a:p>
            <a:pPr marL="457200" lvl="1">
              <a:lnSpc>
                <a:spcPct val="110000"/>
              </a:lnSpc>
            </a:pPr>
            <a:r>
              <a:rPr lang="en-US" sz="2800" dirty="0">
                <a:latin typeface="Eras Demi ITC" panose="020B0805030504020804" pitchFamily="34" charset="0"/>
              </a:rPr>
              <a:t>Must purchase at least 10 shares of a Stock</a:t>
            </a:r>
          </a:p>
          <a:p>
            <a:pPr marL="457200" lvl="1">
              <a:lnSpc>
                <a:spcPct val="110000"/>
              </a:lnSpc>
            </a:pPr>
            <a:r>
              <a:rPr lang="en-US" sz="2800" dirty="0">
                <a:latin typeface="Eras Demi ITC" panose="020B0805030504020804" pitchFamily="34" charset="0"/>
              </a:rPr>
              <a:t>Stocks are limited to more than $3; market capitalization of $25 million</a:t>
            </a:r>
          </a:p>
          <a:p>
            <a:r>
              <a:rPr lang="en-US" sz="3200" dirty="0">
                <a:latin typeface="Eras Demi ITC" panose="020B0805030504020804" pitchFamily="34" charset="0"/>
              </a:rPr>
              <a:t>Mobile App is available to help track weekly performance of your portfolio (SIFMA Foundation – The Stock Market Game)</a:t>
            </a:r>
          </a:p>
          <a:p>
            <a:r>
              <a:rPr lang="en-US" sz="3200" dirty="0">
                <a:latin typeface="Eras Demi ITC" panose="020B0805030504020804" pitchFamily="34" charset="0"/>
              </a:rPr>
              <a:t>All trades are computed as of 1 pm daily (4 pm EST)</a:t>
            </a:r>
          </a:p>
        </p:txBody>
      </p:sp>
    </p:spTree>
    <p:extLst>
      <p:ext uri="{BB962C8B-B14F-4D97-AF65-F5344CB8AC3E}">
        <p14:creationId xmlns:p14="http://schemas.microsoft.com/office/powerpoint/2010/main" val="64705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DDE31-46B3-204F-8EBD-20E43B5BCFD5}"/>
              </a:ext>
            </a:extLst>
          </p:cNvPr>
          <p:cNvSpPr>
            <a:spLocks noGrp="1"/>
          </p:cNvSpPr>
          <p:nvPr>
            <p:ph type="title"/>
          </p:nvPr>
        </p:nvSpPr>
        <p:spPr/>
        <p:txBody>
          <a:bodyPr/>
          <a:lstStyle/>
          <a:p>
            <a:r>
              <a:rPr lang="en-US" dirty="0"/>
              <a:t>What is a Company?</a:t>
            </a:r>
          </a:p>
        </p:txBody>
      </p:sp>
      <p:sp>
        <p:nvSpPr>
          <p:cNvPr id="3" name="Content Placeholder 2">
            <a:extLst>
              <a:ext uri="{FF2B5EF4-FFF2-40B4-BE49-F238E27FC236}">
                <a16:creationId xmlns:a16="http://schemas.microsoft.com/office/drawing/2014/main" id="{E61BDA71-8D07-7D46-8272-4C9BF17B44DF}"/>
              </a:ext>
            </a:extLst>
          </p:cNvPr>
          <p:cNvSpPr>
            <a:spLocks noGrp="1"/>
          </p:cNvSpPr>
          <p:nvPr>
            <p:ph idx="1"/>
          </p:nvPr>
        </p:nvSpPr>
        <p:spPr/>
        <p:txBody>
          <a:bodyPr/>
          <a:lstStyle/>
          <a:p>
            <a:r>
              <a:rPr lang="en-US" b="1" dirty="0"/>
              <a:t>Company: </a:t>
            </a:r>
            <a:r>
              <a:rPr lang="en-US" dirty="0"/>
              <a:t>A business or association usually formed to manufacture or supply products or services for profit. </a:t>
            </a:r>
          </a:p>
          <a:p>
            <a:endParaRPr lang="en-US" dirty="0"/>
          </a:p>
          <a:p>
            <a:pPr lvl="1">
              <a:buFont typeface="Wingdings" pitchFamily="2" charset="2"/>
              <a:buChar char="Ø"/>
            </a:pPr>
            <a:r>
              <a:rPr lang="en-US" dirty="0"/>
              <a:t>What are some companies you and your family regularly do business with?</a:t>
            </a:r>
          </a:p>
        </p:txBody>
      </p:sp>
    </p:spTree>
    <p:extLst>
      <p:ext uri="{BB962C8B-B14F-4D97-AF65-F5344CB8AC3E}">
        <p14:creationId xmlns:p14="http://schemas.microsoft.com/office/powerpoint/2010/main" val="99751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DDE31-46B3-204F-8EBD-20E43B5BCFD5}"/>
              </a:ext>
            </a:extLst>
          </p:cNvPr>
          <p:cNvSpPr>
            <a:spLocks noGrp="1"/>
          </p:cNvSpPr>
          <p:nvPr>
            <p:ph type="title"/>
          </p:nvPr>
        </p:nvSpPr>
        <p:spPr/>
        <p:txBody>
          <a:bodyPr/>
          <a:lstStyle/>
          <a:p>
            <a:r>
              <a:rPr lang="en-US" dirty="0"/>
              <a:t>What is a Corporation?</a:t>
            </a:r>
          </a:p>
        </p:txBody>
      </p:sp>
      <p:sp>
        <p:nvSpPr>
          <p:cNvPr id="3" name="Content Placeholder 2">
            <a:extLst>
              <a:ext uri="{FF2B5EF4-FFF2-40B4-BE49-F238E27FC236}">
                <a16:creationId xmlns:a16="http://schemas.microsoft.com/office/drawing/2014/main" id="{E61BDA71-8D07-7D46-8272-4C9BF17B44DF}"/>
              </a:ext>
            </a:extLst>
          </p:cNvPr>
          <p:cNvSpPr>
            <a:spLocks noGrp="1"/>
          </p:cNvSpPr>
          <p:nvPr>
            <p:ph idx="1"/>
          </p:nvPr>
        </p:nvSpPr>
        <p:spPr/>
        <p:txBody>
          <a:bodyPr>
            <a:normAutofit/>
          </a:bodyPr>
          <a:lstStyle/>
          <a:p>
            <a:pPr>
              <a:lnSpc>
                <a:spcPct val="100000"/>
              </a:lnSpc>
              <a:spcAft>
                <a:spcPts val="200"/>
              </a:spcAft>
            </a:pPr>
            <a:r>
              <a:rPr lang="en-US" b="1" dirty="0"/>
              <a:t>Corporation: </a:t>
            </a:r>
            <a:r>
              <a:rPr lang="en-US" dirty="0"/>
              <a:t>A business that is owned by share holders.</a:t>
            </a:r>
          </a:p>
          <a:p>
            <a:pPr marL="808038" lvl="1" indent="-350838">
              <a:lnSpc>
                <a:spcPct val="100000"/>
              </a:lnSpc>
              <a:spcAft>
                <a:spcPts val="200"/>
              </a:spcAft>
              <a:buFont typeface="Wingdings" pitchFamily="2" charset="2"/>
              <a:buChar char="Ø"/>
            </a:pPr>
            <a:r>
              <a:rPr lang="en-US" dirty="0"/>
              <a:t>Shareholders can buy or sell their stock</a:t>
            </a:r>
          </a:p>
          <a:p>
            <a:pPr marL="808038" lvl="1" indent="-350838">
              <a:lnSpc>
                <a:spcPct val="100000"/>
              </a:lnSpc>
              <a:spcAft>
                <a:spcPts val="200"/>
              </a:spcAft>
              <a:buFont typeface="Wingdings" pitchFamily="2" charset="2"/>
              <a:buChar char="Ø"/>
            </a:pPr>
            <a:r>
              <a:rPr lang="en-US" dirty="0"/>
              <a:t>Public Corporations</a:t>
            </a:r>
          </a:p>
          <a:p>
            <a:pPr marL="808038" lvl="1" indent="-350838">
              <a:lnSpc>
                <a:spcPct val="100000"/>
              </a:lnSpc>
              <a:spcAft>
                <a:spcPts val="200"/>
              </a:spcAft>
              <a:buFont typeface="Wingdings" pitchFamily="2" charset="2"/>
              <a:buChar char="Ø"/>
            </a:pPr>
            <a:r>
              <a:rPr lang="en-US" dirty="0"/>
              <a:t>Private Corporations</a:t>
            </a:r>
          </a:p>
          <a:p>
            <a:pPr marL="808038" lvl="1" indent="-350838">
              <a:lnSpc>
                <a:spcPct val="100000"/>
              </a:lnSpc>
              <a:spcAft>
                <a:spcPts val="200"/>
              </a:spcAft>
              <a:buFont typeface="Wingdings" pitchFamily="2" charset="2"/>
              <a:buChar char="Ø"/>
            </a:pPr>
            <a:endParaRPr lang="en-US" dirty="0"/>
          </a:p>
          <a:p>
            <a:pPr>
              <a:lnSpc>
                <a:spcPct val="100000"/>
              </a:lnSpc>
              <a:spcAft>
                <a:spcPts val="200"/>
              </a:spcAft>
            </a:pPr>
            <a:r>
              <a:rPr lang="en-US" dirty="0"/>
              <a:t>Corporations are traded in a stock market</a:t>
            </a:r>
          </a:p>
          <a:p>
            <a:pPr marL="808038" lvl="1" indent="-350838">
              <a:lnSpc>
                <a:spcPct val="110000"/>
              </a:lnSpc>
              <a:spcAft>
                <a:spcPts val="200"/>
              </a:spcAft>
              <a:buFont typeface="Wingdings" pitchFamily="2" charset="2"/>
              <a:buChar char="Ø"/>
            </a:pPr>
            <a:r>
              <a:rPr lang="en-US" b="1" dirty="0"/>
              <a:t>New York Stock Exchange </a:t>
            </a:r>
            <a:r>
              <a:rPr lang="en-US" dirty="0"/>
              <a:t>– Wall Street – dates back to 1792</a:t>
            </a:r>
          </a:p>
          <a:p>
            <a:pPr marL="808038" lvl="1" indent="-350838">
              <a:lnSpc>
                <a:spcPct val="110000"/>
              </a:lnSpc>
              <a:spcAft>
                <a:spcPts val="200"/>
              </a:spcAft>
              <a:buFont typeface="Wingdings" pitchFamily="2" charset="2"/>
              <a:buChar char="Ø"/>
            </a:pPr>
            <a:r>
              <a:rPr lang="en-US" b="1" dirty="0"/>
              <a:t>NASDAQ</a:t>
            </a:r>
            <a:r>
              <a:rPr lang="en-US" dirty="0"/>
              <a:t> – National Association of Securities Dealers Automatic Quotation – dates to 1971 </a:t>
            </a:r>
          </a:p>
          <a:p>
            <a:endParaRPr lang="en-US" dirty="0"/>
          </a:p>
          <a:p>
            <a:pPr lvl="1">
              <a:buFont typeface="Wingdings" pitchFamily="2" charset="2"/>
              <a:buChar char="Ø"/>
            </a:pPr>
            <a:endParaRPr lang="en-US" dirty="0"/>
          </a:p>
        </p:txBody>
      </p:sp>
    </p:spTree>
    <p:extLst>
      <p:ext uri="{BB962C8B-B14F-4D97-AF65-F5344CB8AC3E}">
        <p14:creationId xmlns:p14="http://schemas.microsoft.com/office/powerpoint/2010/main" val="992678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43404-A0F2-4A40-AB95-575DCF2BA182}"/>
              </a:ext>
            </a:extLst>
          </p:cNvPr>
          <p:cNvSpPr>
            <a:spLocks noGrp="1"/>
          </p:cNvSpPr>
          <p:nvPr>
            <p:ph type="title"/>
          </p:nvPr>
        </p:nvSpPr>
        <p:spPr/>
        <p:txBody>
          <a:bodyPr/>
          <a:lstStyle/>
          <a:p>
            <a:r>
              <a:rPr lang="en-US" dirty="0"/>
              <a:t>Why do we want to own stock?</a:t>
            </a:r>
          </a:p>
        </p:txBody>
      </p:sp>
      <p:sp>
        <p:nvSpPr>
          <p:cNvPr id="3" name="Content Placeholder 2">
            <a:extLst>
              <a:ext uri="{FF2B5EF4-FFF2-40B4-BE49-F238E27FC236}">
                <a16:creationId xmlns:a16="http://schemas.microsoft.com/office/drawing/2014/main" id="{7E320192-B50F-1642-99FC-C34E410C638E}"/>
              </a:ext>
            </a:extLst>
          </p:cNvPr>
          <p:cNvSpPr>
            <a:spLocks noGrp="1"/>
          </p:cNvSpPr>
          <p:nvPr>
            <p:ph idx="1"/>
          </p:nvPr>
        </p:nvSpPr>
        <p:spPr/>
        <p:txBody>
          <a:bodyPr/>
          <a:lstStyle/>
          <a:p>
            <a:r>
              <a:rPr lang="en-US" dirty="0"/>
              <a:t>Good financial </a:t>
            </a:r>
            <a:r>
              <a:rPr lang="en-US" sz="2400" kern="1200" dirty="0">
                <a:solidFill>
                  <a:schemeClr val="tx1"/>
                </a:solidFill>
                <a:latin typeface="+mn-lt"/>
                <a:ea typeface="+mn-ea"/>
                <a:cs typeface="+mn-cs"/>
              </a:rPr>
              <a:t>planning</a:t>
            </a:r>
            <a:r>
              <a:rPr lang="en-US" dirty="0"/>
              <a:t> has 3 main components</a:t>
            </a:r>
          </a:p>
          <a:p>
            <a:pPr marL="815975" lvl="1" indent="-358775">
              <a:buFont typeface="Wingdings" pitchFamily="2" charset="2"/>
              <a:buChar char="Ø"/>
            </a:pPr>
            <a:r>
              <a:rPr lang="en-US" dirty="0"/>
              <a:t>Savings</a:t>
            </a:r>
          </a:p>
          <a:p>
            <a:pPr marL="815975" lvl="1" indent="-358775">
              <a:buFont typeface="Wingdings" pitchFamily="2" charset="2"/>
              <a:buChar char="Ø"/>
            </a:pPr>
            <a:r>
              <a:rPr lang="en-US" dirty="0"/>
              <a:t>Insurance</a:t>
            </a:r>
          </a:p>
          <a:p>
            <a:pPr marL="815975" lvl="1" indent="-358775">
              <a:buFont typeface="Wingdings" pitchFamily="2" charset="2"/>
              <a:buChar char="Ø"/>
            </a:pPr>
            <a:r>
              <a:rPr lang="en-US" dirty="0"/>
              <a:t>Investment</a:t>
            </a:r>
          </a:p>
          <a:p>
            <a:pPr marL="815975" lvl="1" indent="-358775">
              <a:buFont typeface="Wingdings" pitchFamily="2" charset="2"/>
              <a:buChar char="Ø"/>
            </a:pPr>
            <a:endParaRPr lang="en-US" dirty="0"/>
          </a:p>
          <a:p>
            <a:pPr marL="234950" indent="-365125"/>
            <a:r>
              <a:rPr lang="en-US" dirty="0"/>
              <a:t>The earlier you start, the better off you will be.</a:t>
            </a:r>
          </a:p>
          <a:p>
            <a:pPr marL="234950" indent="-365125"/>
            <a:r>
              <a:rPr lang="en-US" dirty="0"/>
              <a:t>Risk vs. Reward</a:t>
            </a:r>
          </a:p>
          <a:p>
            <a:pPr marL="234950" indent="-365125"/>
            <a:r>
              <a:rPr lang="en-US" dirty="0"/>
              <a:t>Time value of money – compounding interest Rule of 72</a:t>
            </a:r>
          </a:p>
        </p:txBody>
      </p:sp>
    </p:spTree>
    <p:extLst>
      <p:ext uri="{BB962C8B-B14F-4D97-AF65-F5344CB8AC3E}">
        <p14:creationId xmlns:p14="http://schemas.microsoft.com/office/powerpoint/2010/main" val="4150049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
            <a:extLst>
              <a:ext uri="{FF2B5EF4-FFF2-40B4-BE49-F238E27FC236}">
                <a16:creationId xmlns:a16="http://schemas.microsoft.com/office/drawing/2014/main" id="{68B7990B-4224-624A-9526-19E2596526E0}"/>
              </a:ext>
            </a:extLst>
          </p:cNvPr>
          <p:cNvSpPr>
            <a:spLocks noChangeArrowheads="1"/>
          </p:cNvSpPr>
          <p:nvPr/>
        </p:nvSpPr>
        <p:spPr bwMode="auto">
          <a:xfrm>
            <a:off x="8738785" y="2449077"/>
            <a:ext cx="3256789" cy="14927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1900" dirty="0">
                <a:latin typeface="Arial" panose="020B0604020202020204" pitchFamily="34" charset="0"/>
              </a:rPr>
              <a:t>Historic rate of </a:t>
            </a:r>
            <a:r>
              <a:rPr lang="en-US" altLang="en-US" dirty="0">
                <a:latin typeface="Arial" panose="020B0604020202020204" pitchFamily="34" charset="0"/>
              </a:rPr>
              <a:t>return</a:t>
            </a:r>
          </a:p>
          <a:p>
            <a:pPr lvl="0" algn="ctr" eaLnBrk="0" fontAlgn="base" hangingPunct="0">
              <a:spcBef>
                <a:spcPct val="0"/>
              </a:spcBef>
              <a:spcAft>
                <a:spcPct val="0"/>
              </a:spcAft>
            </a:pPr>
            <a:r>
              <a:rPr lang="en-US" altLang="en-US" dirty="0">
                <a:solidFill>
                  <a:srgbClr val="C00000"/>
                </a:solidFill>
                <a:latin typeface="Arial" panose="020B0604020202020204" pitchFamily="34" charset="0"/>
              </a:rPr>
              <a:t>10.00%</a:t>
            </a:r>
          </a:p>
          <a:p>
            <a:pPr lvl="0" algn="ctr" eaLnBrk="0" fontAlgn="base" hangingPunct="0">
              <a:spcBef>
                <a:spcPct val="0"/>
              </a:spcBef>
              <a:spcAft>
                <a:spcPct val="0"/>
              </a:spcAft>
            </a:pPr>
            <a:endParaRPr lang="en-US" altLang="en-US" dirty="0">
              <a:solidFill>
                <a:srgbClr val="C00000"/>
              </a:solidFill>
              <a:latin typeface="Arial" panose="020B0604020202020204" pitchFamily="34" charset="0"/>
            </a:endParaRPr>
          </a:p>
          <a:p>
            <a:pPr lvl="0" eaLnBrk="0" fontAlgn="base" hangingPunct="0">
              <a:spcBef>
                <a:spcPct val="0"/>
              </a:spcBef>
              <a:spcAft>
                <a:spcPct val="0"/>
              </a:spcAft>
            </a:pPr>
            <a:r>
              <a:rPr lang="en-US" dirty="0"/>
              <a:t>Over time the market has </a:t>
            </a:r>
            <a:br>
              <a:rPr lang="en-US" dirty="0"/>
            </a:br>
            <a:r>
              <a:rPr lang="en-US" dirty="0"/>
              <a:t>gone up in about 70% of years.</a:t>
            </a:r>
            <a:endParaRPr lang="en-US" altLang="en-US" dirty="0">
              <a:solidFill>
                <a:srgbClr val="C00000"/>
              </a:solidFill>
              <a:latin typeface="Arial" panose="020B0604020202020204" pitchFamily="34" charset="0"/>
            </a:endParaRPr>
          </a:p>
        </p:txBody>
      </p:sp>
      <p:sp>
        <p:nvSpPr>
          <p:cNvPr id="10" name="AutoShape 2" descr="Chart">
            <a:extLst>
              <a:ext uri="{FF2B5EF4-FFF2-40B4-BE49-F238E27FC236}">
                <a16:creationId xmlns:a16="http://schemas.microsoft.com/office/drawing/2014/main" id="{0E806E73-652E-4D44-8436-811403370A47}"/>
              </a:ext>
            </a:extLst>
          </p:cNvPr>
          <p:cNvSpPr>
            <a:spLocks noChangeAspect="1" noChangeArrowheads="1"/>
          </p:cNvSpPr>
          <p:nvPr/>
        </p:nvSpPr>
        <p:spPr bwMode="auto">
          <a:xfrm>
            <a:off x="1270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Rectangle 15">
            <a:extLst>
              <a:ext uri="{FF2B5EF4-FFF2-40B4-BE49-F238E27FC236}">
                <a16:creationId xmlns:a16="http://schemas.microsoft.com/office/drawing/2014/main" id="{335B0E99-F677-374C-92F7-4E7B2A6F5DFE}"/>
              </a:ext>
            </a:extLst>
          </p:cNvPr>
          <p:cNvSpPr/>
          <p:nvPr/>
        </p:nvSpPr>
        <p:spPr>
          <a:xfrm>
            <a:off x="838200" y="5843164"/>
            <a:ext cx="582211" cy="307777"/>
          </a:xfrm>
          <a:prstGeom prst="rect">
            <a:avLst/>
          </a:prstGeom>
        </p:spPr>
        <p:txBody>
          <a:bodyPr wrap="none">
            <a:spAutoFit/>
          </a:bodyPr>
          <a:lstStyle/>
          <a:p>
            <a:r>
              <a:rPr lang="en-US" altLang="en-US" sz="1400" dirty="0">
                <a:latin typeface="Arial" panose="020B0604020202020204" pitchFamily="34" charset="0"/>
              </a:rPr>
              <a:t>1928</a:t>
            </a:r>
            <a:endParaRPr lang="en-US" sz="1400" dirty="0"/>
          </a:p>
        </p:txBody>
      </p:sp>
      <p:sp>
        <p:nvSpPr>
          <p:cNvPr id="17" name="Rectangle 16">
            <a:extLst>
              <a:ext uri="{FF2B5EF4-FFF2-40B4-BE49-F238E27FC236}">
                <a16:creationId xmlns:a16="http://schemas.microsoft.com/office/drawing/2014/main" id="{93F6AD38-94D0-BD4E-9AB6-F8FB029394F7}"/>
              </a:ext>
            </a:extLst>
          </p:cNvPr>
          <p:cNvSpPr/>
          <p:nvPr/>
        </p:nvSpPr>
        <p:spPr>
          <a:xfrm>
            <a:off x="2481944" y="5843164"/>
            <a:ext cx="582211" cy="307777"/>
          </a:xfrm>
          <a:prstGeom prst="rect">
            <a:avLst/>
          </a:prstGeom>
          <a:solidFill>
            <a:schemeClr val="bg1"/>
          </a:solidFill>
        </p:spPr>
        <p:txBody>
          <a:bodyPr wrap="none">
            <a:spAutoFit/>
          </a:bodyPr>
          <a:lstStyle/>
          <a:p>
            <a:r>
              <a:rPr lang="en-US" altLang="en-US" sz="1400" dirty="0">
                <a:latin typeface="Arial" panose="020B0604020202020204" pitchFamily="34" charset="0"/>
              </a:rPr>
              <a:t>1950</a:t>
            </a:r>
            <a:endParaRPr lang="en-US" sz="1400" dirty="0"/>
          </a:p>
        </p:txBody>
      </p:sp>
      <p:sp>
        <p:nvSpPr>
          <p:cNvPr id="19" name="Rectangle 18">
            <a:extLst>
              <a:ext uri="{FF2B5EF4-FFF2-40B4-BE49-F238E27FC236}">
                <a16:creationId xmlns:a16="http://schemas.microsoft.com/office/drawing/2014/main" id="{85742BF3-0BCB-3147-BF3D-F7304A8276F5}"/>
              </a:ext>
            </a:extLst>
          </p:cNvPr>
          <p:cNvSpPr/>
          <p:nvPr/>
        </p:nvSpPr>
        <p:spPr>
          <a:xfrm>
            <a:off x="6096000" y="5843164"/>
            <a:ext cx="582211" cy="307777"/>
          </a:xfrm>
          <a:prstGeom prst="rect">
            <a:avLst/>
          </a:prstGeom>
          <a:solidFill>
            <a:schemeClr val="bg1"/>
          </a:solidFill>
        </p:spPr>
        <p:txBody>
          <a:bodyPr wrap="none">
            <a:spAutoFit/>
          </a:bodyPr>
          <a:lstStyle/>
          <a:p>
            <a:r>
              <a:rPr lang="en-US" altLang="en-US" sz="1400" dirty="0">
                <a:latin typeface="Arial" panose="020B0604020202020204" pitchFamily="34" charset="0"/>
              </a:rPr>
              <a:t>2000</a:t>
            </a:r>
            <a:endParaRPr lang="en-US" sz="1400" dirty="0"/>
          </a:p>
        </p:txBody>
      </p:sp>
      <p:pic>
        <p:nvPicPr>
          <p:cNvPr id="3" name="Picture 2">
            <a:extLst>
              <a:ext uri="{FF2B5EF4-FFF2-40B4-BE49-F238E27FC236}">
                <a16:creationId xmlns:a16="http://schemas.microsoft.com/office/drawing/2014/main" id="{DDE0C90B-6216-8F24-09B4-621E547790E7}"/>
              </a:ext>
            </a:extLst>
          </p:cNvPr>
          <p:cNvPicPr>
            <a:picLocks noChangeAspect="1"/>
          </p:cNvPicPr>
          <p:nvPr/>
        </p:nvPicPr>
        <p:blipFill rotWithShape="1">
          <a:blip r:embed="rId3"/>
          <a:srcRect r="-210" b="3572"/>
          <a:stretch/>
        </p:blipFill>
        <p:spPr>
          <a:xfrm>
            <a:off x="431799" y="809937"/>
            <a:ext cx="7765143" cy="5035692"/>
          </a:xfrm>
          <a:prstGeom prst="rect">
            <a:avLst/>
          </a:prstGeom>
        </p:spPr>
      </p:pic>
      <p:sp>
        <p:nvSpPr>
          <p:cNvPr id="5" name="Rectangle 4">
            <a:extLst>
              <a:ext uri="{FF2B5EF4-FFF2-40B4-BE49-F238E27FC236}">
                <a16:creationId xmlns:a16="http://schemas.microsoft.com/office/drawing/2014/main" id="{677A31F1-E20D-4B00-D37A-C8ACF46B28DA}"/>
              </a:ext>
            </a:extLst>
          </p:cNvPr>
          <p:cNvSpPr/>
          <p:nvPr/>
        </p:nvSpPr>
        <p:spPr>
          <a:xfrm>
            <a:off x="7758880" y="5843164"/>
            <a:ext cx="582211" cy="307777"/>
          </a:xfrm>
          <a:prstGeom prst="rect">
            <a:avLst/>
          </a:prstGeom>
          <a:solidFill>
            <a:schemeClr val="bg1"/>
          </a:solidFill>
        </p:spPr>
        <p:txBody>
          <a:bodyPr wrap="none">
            <a:spAutoFit/>
          </a:bodyPr>
          <a:lstStyle/>
          <a:p>
            <a:r>
              <a:rPr lang="en-US" altLang="en-US" sz="1400" dirty="0">
                <a:latin typeface="Arial" panose="020B0604020202020204" pitchFamily="34" charset="0"/>
              </a:rPr>
              <a:t>2023</a:t>
            </a:r>
            <a:endParaRPr lang="en-US" sz="1400" dirty="0"/>
          </a:p>
        </p:txBody>
      </p:sp>
      <p:sp>
        <p:nvSpPr>
          <p:cNvPr id="2" name="Title 1">
            <a:extLst>
              <a:ext uri="{FF2B5EF4-FFF2-40B4-BE49-F238E27FC236}">
                <a16:creationId xmlns:a16="http://schemas.microsoft.com/office/drawing/2014/main" id="{B3C505B7-8908-394A-B3D3-B4ECA5C8435D}"/>
              </a:ext>
            </a:extLst>
          </p:cNvPr>
          <p:cNvSpPr>
            <a:spLocks noGrp="1"/>
          </p:cNvSpPr>
          <p:nvPr>
            <p:ph type="title"/>
          </p:nvPr>
        </p:nvSpPr>
        <p:spPr/>
        <p:txBody>
          <a:bodyPr anchor="t"/>
          <a:lstStyle/>
          <a:p>
            <a:r>
              <a:rPr lang="en-US" dirty="0"/>
              <a:t>Stock Market Rate of Return</a:t>
            </a:r>
          </a:p>
        </p:txBody>
      </p:sp>
    </p:spTree>
    <p:extLst>
      <p:ext uri="{BB962C8B-B14F-4D97-AF65-F5344CB8AC3E}">
        <p14:creationId xmlns:p14="http://schemas.microsoft.com/office/powerpoint/2010/main" val="3488810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aph showing a line&#10;&#10;AI-generated content may be incorrect.">
            <a:extLst>
              <a:ext uri="{FF2B5EF4-FFF2-40B4-BE49-F238E27FC236}">
                <a16:creationId xmlns:a16="http://schemas.microsoft.com/office/drawing/2014/main" id="{E618169A-B010-2EA0-99C7-F545C69977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099" y="1921826"/>
            <a:ext cx="8644214" cy="3958565"/>
          </a:xfrm>
          <a:prstGeom prst="rect">
            <a:avLst/>
          </a:prstGeom>
        </p:spPr>
      </p:pic>
      <p:sp>
        <p:nvSpPr>
          <p:cNvPr id="2" name="Title 1">
            <a:extLst>
              <a:ext uri="{FF2B5EF4-FFF2-40B4-BE49-F238E27FC236}">
                <a16:creationId xmlns:a16="http://schemas.microsoft.com/office/drawing/2014/main" id="{B3C505B7-8908-394A-B3D3-B4ECA5C8435D}"/>
              </a:ext>
            </a:extLst>
          </p:cNvPr>
          <p:cNvSpPr>
            <a:spLocks noGrp="1"/>
          </p:cNvSpPr>
          <p:nvPr>
            <p:ph type="title"/>
          </p:nvPr>
        </p:nvSpPr>
        <p:spPr/>
        <p:txBody>
          <a:bodyPr/>
          <a:lstStyle/>
          <a:p>
            <a:r>
              <a:rPr lang="en-US" dirty="0"/>
              <a:t>Stock Market Rate of Return</a:t>
            </a:r>
          </a:p>
        </p:txBody>
      </p:sp>
      <p:sp>
        <p:nvSpPr>
          <p:cNvPr id="9" name="Rectangle 1">
            <a:extLst>
              <a:ext uri="{FF2B5EF4-FFF2-40B4-BE49-F238E27FC236}">
                <a16:creationId xmlns:a16="http://schemas.microsoft.com/office/drawing/2014/main" id="{68B7990B-4224-624A-9526-19E2596526E0}"/>
              </a:ext>
            </a:extLst>
          </p:cNvPr>
          <p:cNvSpPr>
            <a:spLocks noChangeArrowheads="1"/>
          </p:cNvSpPr>
          <p:nvPr/>
        </p:nvSpPr>
        <p:spPr bwMode="auto">
          <a:xfrm>
            <a:off x="9056376" y="1821512"/>
            <a:ext cx="2877711" cy="344709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altLang="en-US" dirty="0">
                <a:latin typeface="Arial" panose="020B0604020202020204" pitchFamily="34" charset="0"/>
              </a:rPr>
              <a:t>2025:		</a:t>
            </a:r>
            <a:r>
              <a:rPr lang="en-US" altLang="en-US" dirty="0">
                <a:solidFill>
                  <a:srgbClr val="41AE7C"/>
                </a:solidFill>
                <a:latin typeface="Arial" panose="020B0604020202020204" pitchFamily="34" charset="0"/>
              </a:rPr>
              <a:t>16.39 %</a:t>
            </a:r>
          </a:p>
          <a:p>
            <a:pPr eaLnBrk="0" fontAlgn="base" hangingPunct="0">
              <a:spcBef>
                <a:spcPct val="0"/>
              </a:spcBef>
              <a:spcAft>
                <a:spcPct val="0"/>
              </a:spcAft>
            </a:pPr>
            <a:r>
              <a:rPr lang="en-US" altLang="en-US" dirty="0">
                <a:latin typeface="Arial" panose="020B0604020202020204" pitchFamily="34" charset="0"/>
              </a:rPr>
              <a:t>2024:		</a:t>
            </a:r>
            <a:r>
              <a:rPr lang="en-US" altLang="en-US" dirty="0">
                <a:solidFill>
                  <a:srgbClr val="41AE7C"/>
                </a:solidFill>
                <a:latin typeface="Arial" panose="020B0604020202020204" pitchFamily="34" charset="0"/>
              </a:rPr>
              <a:t>24.31 %</a:t>
            </a:r>
            <a:endParaRPr kumimoji="0" lang="en-US" altLang="en-US" sz="1800" b="0" i="0" u="none" strike="noStrike" cap="none" normalizeH="0" baseline="0" dirty="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effectLst/>
                <a:latin typeface="Arial" panose="020B0604020202020204" pitchFamily="34" charset="0"/>
              </a:rPr>
              <a:t>2023:		</a:t>
            </a:r>
            <a:r>
              <a:rPr kumimoji="0" lang="en-US" altLang="en-US" sz="1800" b="0" i="0" u="none" strike="noStrike" cap="none" normalizeH="0" baseline="0" dirty="0">
                <a:ln>
                  <a:noFill/>
                </a:ln>
                <a:solidFill>
                  <a:srgbClr val="41AE7C"/>
                </a:solidFill>
                <a:effectLst/>
                <a:latin typeface="Arial" panose="020B0604020202020204" pitchFamily="34" charset="0"/>
              </a:rPr>
              <a:t>24.23 %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2022:		</a:t>
            </a:r>
            <a:r>
              <a:rPr lang="en-US" dirty="0">
                <a:solidFill>
                  <a:srgbClr val="FF0000"/>
                </a:solidFill>
              </a:rPr>
              <a:t>-19.44 %</a:t>
            </a:r>
            <a:endParaRPr kumimoji="0" lang="en-US" altLang="en-US" sz="1800" b="0" i="0" u="none" strike="noStrike" cap="none" normalizeH="0" baseline="0" dirty="0">
              <a:ln>
                <a:noFill/>
              </a:ln>
              <a:solidFill>
                <a:srgbClr val="FF0000"/>
              </a:solidFill>
              <a:effectLst/>
              <a:latin typeface="Arial" panose="020B0604020202020204" pitchFamily="34" charset="0"/>
            </a:endParaRPr>
          </a:p>
          <a:p>
            <a:pPr eaLnBrk="0" fontAlgn="base" hangingPunct="0">
              <a:spcBef>
                <a:spcPct val="0"/>
              </a:spcBef>
              <a:spcAft>
                <a:spcPct val="0"/>
              </a:spcAft>
            </a:pPr>
            <a:r>
              <a:rPr lang="en-US" altLang="en-US" dirty="0">
                <a:latin typeface="Arial" panose="020B0604020202020204" pitchFamily="34" charset="0"/>
              </a:rPr>
              <a:t>2021:		</a:t>
            </a:r>
            <a:r>
              <a:rPr lang="en-US" altLang="en-US" dirty="0">
                <a:solidFill>
                  <a:srgbClr val="41AE7C"/>
                </a:solidFill>
                <a:latin typeface="Arial" panose="020B0604020202020204" pitchFamily="34" charset="0"/>
              </a:rPr>
              <a:t>26.89 %</a:t>
            </a:r>
          </a:p>
          <a:p>
            <a:pPr eaLnBrk="0" fontAlgn="base" hangingPunct="0">
              <a:spcBef>
                <a:spcPct val="0"/>
              </a:spcBef>
              <a:spcAft>
                <a:spcPct val="0"/>
              </a:spcAft>
            </a:pPr>
            <a:r>
              <a:rPr lang="en-US" altLang="en-US" dirty="0">
                <a:latin typeface="Arial" panose="020B0604020202020204" pitchFamily="34" charset="0"/>
              </a:rPr>
              <a:t>2020:		</a:t>
            </a:r>
            <a:r>
              <a:rPr lang="en-US" altLang="en-US" dirty="0">
                <a:solidFill>
                  <a:srgbClr val="41AE7C"/>
                </a:solidFill>
                <a:latin typeface="Arial" panose="020B0604020202020204" pitchFamily="34" charset="0"/>
              </a:rPr>
              <a:t>16.26 %</a:t>
            </a:r>
          </a:p>
          <a:p>
            <a:pPr eaLnBrk="0" fontAlgn="base" hangingPunct="0">
              <a:spcBef>
                <a:spcPct val="0"/>
              </a:spcBef>
              <a:spcAft>
                <a:spcPct val="0"/>
              </a:spcAft>
            </a:pPr>
            <a:endParaRPr lang="en-US" altLang="en-US" dirty="0">
              <a:latin typeface="Arial" panose="020B0604020202020204" pitchFamily="34" charset="0"/>
            </a:endParaRPr>
          </a:p>
          <a:p>
            <a:pPr eaLnBrk="0" fontAlgn="base" hangingPunct="0">
              <a:spcBef>
                <a:spcPct val="0"/>
              </a:spcBef>
              <a:spcAft>
                <a:spcPct val="0"/>
              </a:spcAft>
            </a:pPr>
            <a:r>
              <a:rPr lang="en-US" altLang="en-US" dirty="0">
                <a:latin typeface="Arial" panose="020B0604020202020204" pitchFamily="34" charset="0"/>
              </a:rPr>
              <a:t>5-year return</a:t>
            </a:r>
            <a:r>
              <a:rPr lang="en-US" altLang="en-US" dirty="0">
                <a:solidFill>
                  <a:srgbClr val="02427E"/>
                </a:solidFill>
                <a:latin typeface="Arial" panose="020B0604020202020204" pitchFamily="34" charset="0"/>
              </a:rPr>
              <a:t>	</a:t>
            </a:r>
            <a:r>
              <a:rPr kumimoji="0" lang="en-US" altLang="en-US" sz="1800" b="0" i="0" u="none" strike="noStrike" cap="none" normalizeH="0" baseline="0" dirty="0">
                <a:ln>
                  <a:noFill/>
                </a:ln>
                <a:solidFill>
                  <a:srgbClr val="02427E"/>
                </a:solidFill>
                <a:effectLst/>
                <a:latin typeface="Arial" panose="020B0604020202020204" pitchFamily="34" charset="0"/>
              </a:rPr>
              <a:t>100%</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lvl="0" eaLnBrk="0" fontAlgn="base" hangingPunct="0">
              <a:spcBef>
                <a:spcPct val="0"/>
              </a:spcBef>
              <a:spcAft>
                <a:spcPct val="0"/>
              </a:spcAft>
            </a:pPr>
            <a:r>
              <a:rPr lang="en-US" altLang="en-US" dirty="0">
                <a:latin typeface="Arial" panose="020B0604020202020204" pitchFamily="34" charset="0"/>
              </a:rPr>
              <a:t>10-year return	</a:t>
            </a:r>
            <a:r>
              <a:rPr kumimoji="0" lang="en-US" altLang="en-US" sz="1800" b="0" i="0" u="none" strike="noStrike" cap="none" normalizeH="0" baseline="0" dirty="0">
                <a:ln>
                  <a:noFill/>
                </a:ln>
                <a:solidFill>
                  <a:schemeClr val="accent5">
                    <a:lumMod val="75000"/>
                  </a:schemeClr>
                </a:solidFill>
                <a:effectLst/>
                <a:latin typeface="Arial" panose="020B0604020202020204" pitchFamily="34" charset="0"/>
              </a:rPr>
              <a:t>11.83%</a:t>
            </a:r>
          </a:p>
          <a:p>
            <a:pPr lvl="0" eaLnBrk="0" fontAlgn="base" hangingPunct="0">
              <a:spcBef>
                <a:spcPct val="0"/>
              </a:spcBef>
              <a:spcAft>
                <a:spcPct val="0"/>
              </a:spcAft>
            </a:pPr>
            <a:endParaRPr lang="en-US" altLang="en-US" sz="1900" dirty="0">
              <a:latin typeface="Arial" panose="020B0604020202020204" pitchFamily="34" charset="0"/>
            </a:endParaRPr>
          </a:p>
          <a:p>
            <a:pPr lvl="0" eaLnBrk="0" fontAlgn="base" hangingPunct="0">
              <a:spcBef>
                <a:spcPct val="0"/>
              </a:spcBef>
              <a:spcAft>
                <a:spcPct val="0"/>
              </a:spcAft>
            </a:pPr>
            <a:r>
              <a:rPr lang="en-US" altLang="en-US" sz="1900" dirty="0">
                <a:latin typeface="Arial" panose="020B0604020202020204" pitchFamily="34" charset="0"/>
              </a:rPr>
              <a:t>Historic </a:t>
            </a:r>
            <a:r>
              <a:rPr lang="en-US" altLang="en-US" dirty="0">
                <a:latin typeface="Arial" panose="020B0604020202020204" pitchFamily="34" charset="0"/>
              </a:rPr>
              <a:t>return	</a:t>
            </a:r>
            <a:r>
              <a:rPr lang="en-US" altLang="en-US" dirty="0">
                <a:solidFill>
                  <a:srgbClr val="C00000"/>
                </a:solidFill>
                <a:latin typeface="Arial" panose="020B0604020202020204" pitchFamily="34" charset="0"/>
              </a:rPr>
              <a:t>10.00%</a:t>
            </a:r>
          </a:p>
        </p:txBody>
      </p:sp>
      <p:cxnSp>
        <p:nvCxnSpPr>
          <p:cNvPr id="12" name="Straight Connector 11">
            <a:extLst>
              <a:ext uri="{FF2B5EF4-FFF2-40B4-BE49-F238E27FC236}">
                <a16:creationId xmlns:a16="http://schemas.microsoft.com/office/drawing/2014/main" id="{26115F23-6768-2842-87B5-34B6CE3E791B}"/>
              </a:ext>
            </a:extLst>
          </p:cNvPr>
          <p:cNvCxnSpPr>
            <a:cxnSpLocks/>
          </p:cNvCxnSpPr>
          <p:nvPr/>
        </p:nvCxnSpPr>
        <p:spPr>
          <a:xfrm flipV="1">
            <a:off x="1431050" y="1293934"/>
            <a:ext cx="0" cy="42483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EB7731E-7818-CF47-BA14-C39FBDD0BCFB}"/>
              </a:ext>
            </a:extLst>
          </p:cNvPr>
          <p:cNvCxnSpPr>
            <a:cxnSpLocks/>
          </p:cNvCxnSpPr>
          <p:nvPr/>
        </p:nvCxnSpPr>
        <p:spPr>
          <a:xfrm flipV="1">
            <a:off x="3593135" y="1293934"/>
            <a:ext cx="0" cy="42483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8025947-42D6-7B4D-9594-9DDA17AF7827}"/>
              </a:ext>
            </a:extLst>
          </p:cNvPr>
          <p:cNvCxnSpPr>
            <a:cxnSpLocks/>
          </p:cNvCxnSpPr>
          <p:nvPr/>
        </p:nvCxnSpPr>
        <p:spPr>
          <a:xfrm flipV="1">
            <a:off x="5666660" y="1293934"/>
            <a:ext cx="0" cy="42483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6F4A7E9-A97A-8945-B8C7-AFFA605333EF}"/>
              </a:ext>
            </a:extLst>
          </p:cNvPr>
          <p:cNvCxnSpPr>
            <a:cxnSpLocks/>
          </p:cNvCxnSpPr>
          <p:nvPr/>
        </p:nvCxnSpPr>
        <p:spPr>
          <a:xfrm flipV="1">
            <a:off x="7358864" y="1293934"/>
            <a:ext cx="0" cy="42483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898DB4D2-EBCA-D1EF-F7FE-BEC2E09BBA37}"/>
              </a:ext>
            </a:extLst>
          </p:cNvPr>
          <p:cNvSpPr/>
          <p:nvPr/>
        </p:nvSpPr>
        <p:spPr>
          <a:xfrm>
            <a:off x="440573" y="4809779"/>
            <a:ext cx="582211" cy="307777"/>
          </a:xfrm>
          <a:prstGeom prst="rect">
            <a:avLst/>
          </a:prstGeom>
        </p:spPr>
        <p:txBody>
          <a:bodyPr wrap="none">
            <a:spAutoFit/>
          </a:bodyPr>
          <a:lstStyle/>
          <a:p>
            <a:r>
              <a:rPr lang="en-US" altLang="en-US" sz="1400" dirty="0">
                <a:latin typeface="Arial" panose="020B0604020202020204" pitchFamily="34" charset="0"/>
              </a:rPr>
              <a:t>1000</a:t>
            </a:r>
            <a:endParaRPr lang="en-US" sz="1400" dirty="0"/>
          </a:p>
        </p:txBody>
      </p:sp>
      <p:sp>
        <p:nvSpPr>
          <p:cNvPr id="24" name="Rectangle 23">
            <a:extLst>
              <a:ext uri="{FF2B5EF4-FFF2-40B4-BE49-F238E27FC236}">
                <a16:creationId xmlns:a16="http://schemas.microsoft.com/office/drawing/2014/main" id="{E16B4F6D-8C37-544A-9A2D-E49CC01796E7}"/>
              </a:ext>
            </a:extLst>
          </p:cNvPr>
          <p:cNvSpPr/>
          <p:nvPr/>
        </p:nvSpPr>
        <p:spPr>
          <a:xfrm>
            <a:off x="449269" y="3807511"/>
            <a:ext cx="582211" cy="307777"/>
          </a:xfrm>
          <a:prstGeom prst="rect">
            <a:avLst/>
          </a:prstGeom>
        </p:spPr>
        <p:txBody>
          <a:bodyPr wrap="none">
            <a:spAutoFit/>
          </a:bodyPr>
          <a:lstStyle/>
          <a:p>
            <a:r>
              <a:rPr lang="en-US" altLang="en-US" sz="1400" dirty="0">
                <a:latin typeface="Arial" panose="020B0604020202020204" pitchFamily="34" charset="0"/>
              </a:rPr>
              <a:t>2000</a:t>
            </a:r>
            <a:endParaRPr lang="en-US" sz="1400" dirty="0"/>
          </a:p>
        </p:txBody>
      </p:sp>
      <p:sp>
        <p:nvSpPr>
          <p:cNvPr id="26" name="Rectangle 25">
            <a:extLst>
              <a:ext uri="{FF2B5EF4-FFF2-40B4-BE49-F238E27FC236}">
                <a16:creationId xmlns:a16="http://schemas.microsoft.com/office/drawing/2014/main" id="{F006B421-B1EE-8611-F1B3-E5EDA3CF109B}"/>
              </a:ext>
            </a:extLst>
          </p:cNvPr>
          <p:cNvSpPr/>
          <p:nvPr/>
        </p:nvSpPr>
        <p:spPr>
          <a:xfrm>
            <a:off x="466661" y="2826259"/>
            <a:ext cx="582211" cy="307777"/>
          </a:xfrm>
          <a:prstGeom prst="rect">
            <a:avLst/>
          </a:prstGeom>
        </p:spPr>
        <p:txBody>
          <a:bodyPr wrap="none">
            <a:spAutoFit/>
          </a:bodyPr>
          <a:lstStyle/>
          <a:p>
            <a:r>
              <a:rPr lang="en-US" altLang="en-US" sz="1400" dirty="0">
                <a:latin typeface="Arial" panose="020B0604020202020204" pitchFamily="34" charset="0"/>
              </a:rPr>
              <a:t>4000</a:t>
            </a:r>
            <a:endParaRPr lang="en-US" sz="1400" dirty="0"/>
          </a:p>
        </p:txBody>
      </p:sp>
      <p:sp>
        <p:nvSpPr>
          <p:cNvPr id="27" name="Rectangle 26">
            <a:extLst>
              <a:ext uri="{FF2B5EF4-FFF2-40B4-BE49-F238E27FC236}">
                <a16:creationId xmlns:a16="http://schemas.microsoft.com/office/drawing/2014/main" id="{0689862F-7454-391D-4EA2-CF6927E35125}"/>
              </a:ext>
            </a:extLst>
          </p:cNvPr>
          <p:cNvSpPr/>
          <p:nvPr/>
        </p:nvSpPr>
        <p:spPr>
          <a:xfrm>
            <a:off x="475357" y="2226773"/>
            <a:ext cx="582211" cy="307777"/>
          </a:xfrm>
          <a:prstGeom prst="rect">
            <a:avLst/>
          </a:prstGeom>
        </p:spPr>
        <p:txBody>
          <a:bodyPr wrap="none">
            <a:spAutoFit/>
          </a:bodyPr>
          <a:lstStyle/>
          <a:p>
            <a:r>
              <a:rPr lang="en-US" altLang="en-US" sz="1400" dirty="0">
                <a:latin typeface="Arial" panose="020B0604020202020204" pitchFamily="34" charset="0"/>
              </a:rPr>
              <a:t>5000</a:t>
            </a:r>
            <a:endParaRPr lang="en-US" sz="1400" dirty="0"/>
          </a:p>
        </p:txBody>
      </p:sp>
    </p:spTree>
    <p:extLst>
      <p:ext uri="{BB962C8B-B14F-4D97-AF65-F5344CB8AC3E}">
        <p14:creationId xmlns:p14="http://schemas.microsoft.com/office/powerpoint/2010/main" val="3243104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505B7-8908-394A-B3D3-B4ECA5C8435D}"/>
              </a:ext>
            </a:extLst>
          </p:cNvPr>
          <p:cNvSpPr>
            <a:spLocks noGrp="1"/>
          </p:cNvSpPr>
          <p:nvPr>
            <p:ph type="title"/>
          </p:nvPr>
        </p:nvSpPr>
        <p:spPr/>
        <p:txBody>
          <a:bodyPr/>
          <a:lstStyle/>
          <a:p>
            <a:r>
              <a:rPr lang="en-US" dirty="0"/>
              <a:t>Rule of 72</a:t>
            </a:r>
          </a:p>
        </p:txBody>
      </p:sp>
      <p:sp>
        <p:nvSpPr>
          <p:cNvPr id="3" name="Content Placeholder 2">
            <a:extLst>
              <a:ext uri="{FF2B5EF4-FFF2-40B4-BE49-F238E27FC236}">
                <a16:creationId xmlns:a16="http://schemas.microsoft.com/office/drawing/2014/main" id="{48B74DE3-D2CA-8840-A6A8-12D2B994190A}"/>
              </a:ext>
            </a:extLst>
          </p:cNvPr>
          <p:cNvSpPr>
            <a:spLocks noGrp="1"/>
          </p:cNvSpPr>
          <p:nvPr>
            <p:ph idx="1"/>
          </p:nvPr>
        </p:nvSpPr>
        <p:spPr/>
        <p:txBody>
          <a:bodyPr/>
          <a:lstStyle/>
          <a:p>
            <a:r>
              <a:rPr lang="en-US" dirty="0"/>
              <a:t>Discovered by Albert Einstein</a:t>
            </a:r>
          </a:p>
          <a:p>
            <a:r>
              <a:rPr lang="en-US" dirty="0"/>
              <a:t>Approximates the “doubling effect” of interest</a:t>
            </a:r>
          </a:p>
          <a:p>
            <a:endParaRPr lang="en-US" dirty="0"/>
          </a:p>
          <a:p>
            <a:endParaRPr lang="en-US" dirty="0"/>
          </a:p>
          <a:p>
            <a:endParaRPr lang="en-US" dirty="0"/>
          </a:p>
          <a:p>
            <a:r>
              <a:rPr lang="en-US" dirty="0"/>
              <a:t>7% interest rate</a:t>
            </a:r>
          </a:p>
          <a:p>
            <a:r>
              <a:rPr lang="en-US" dirty="0"/>
              <a:t>72/7 = 10.28 years</a:t>
            </a:r>
          </a:p>
        </p:txBody>
      </p:sp>
      <p:sp>
        <p:nvSpPr>
          <p:cNvPr id="4" name="TextBox 3">
            <a:extLst>
              <a:ext uri="{FF2B5EF4-FFF2-40B4-BE49-F238E27FC236}">
                <a16:creationId xmlns:a16="http://schemas.microsoft.com/office/drawing/2014/main" id="{776E3397-AB20-BF4B-8600-2D88F8AB0CF8}"/>
              </a:ext>
            </a:extLst>
          </p:cNvPr>
          <p:cNvSpPr txBox="1"/>
          <p:nvPr/>
        </p:nvSpPr>
        <p:spPr>
          <a:xfrm>
            <a:off x="472440" y="3423422"/>
            <a:ext cx="5305363" cy="523220"/>
          </a:xfrm>
          <a:prstGeom prst="rect">
            <a:avLst/>
          </a:prstGeom>
          <a:noFill/>
          <a:ln w="25400">
            <a:solidFill>
              <a:schemeClr val="accent6">
                <a:lumMod val="75000"/>
              </a:schemeClr>
            </a:solidFill>
          </a:ln>
        </p:spPr>
        <p:txBody>
          <a:bodyPr wrap="none" rtlCol="0">
            <a:spAutoFit/>
          </a:bodyPr>
          <a:lstStyle/>
          <a:p>
            <a:r>
              <a:rPr lang="en-US" sz="2800" dirty="0"/>
              <a:t>72 / Interest Rate = Years to double</a:t>
            </a:r>
          </a:p>
        </p:txBody>
      </p:sp>
      <p:sp>
        <p:nvSpPr>
          <p:cNvPr id="5" name="TextBox 4">
            <a:extLst>
              <a:ext uri="{FF2B5EF4-FFF2-40B4-BE49-F238E27FC236}">
                <a16:creationId xmlns:a16="http://schemas.microsoft.com/office/drawing/2014/main" id="{9A9DEF58-840D-3E46-98AD-77C216B6C342}"/>
              </a:ext>
            </a:extLst>
          </p:cNvPr>
          <p:cNvSpPr txBox="1"/>
          <p:nvPr/>
        </p:nvSpPr>
        <p:spPr>
          <a:xfrm>
            <a:off x="6523925" y="3423422"/>
            <a:ext cx="5305363" cy="523220"/>
          </a:xfrm>
          <a:prstGeom prst="rect">
            <a:avLst/>
          </a:prstGeom>
          <a:noFill/>
          <a:ln w="25400">
            <a:solidFill>
              <a:schemeClr val="accent6">
                <a:lumMod val="75000"/>
              </a:schemeClr>
            </a:solidFill>
          </a:ln>
        </p:spPr>
        <p:txBody>
          <a:bodyPr wrap="none" rtlCol="0">
            <a:spAutoFit/>
          </a:bodyPr>
          <a:lstStyle/>
          <a:p>
            <a:r>
              <a:rPr lang="en-US" sz="2800" dirty="0"/>
              <a:t>72 / Years to double = Interest Rate</a:t>
            </a:r>
          </a:p>
        </p:txBody>
      </p:sp>
      <p:sp>
        <p:nvSpPr>
          <p:cNvPr id="6" name="Rectangle 5">
            <a:extLst>
              <a:ext uri="{FF2B5EF4-FFF2-40B4-BE49-F238E27FC236}">
                <a16:creationId xmlns:a16="http://schemas.microsoft.com/office/drawing/2014/main" id="{DD0B796D-FCB3-2449-8764-EAE79F3B914D}"/>
              </a:ext>
            </a:extLst>
          </p:cNvPr>
          <p:cNvSpPr/>
          <p:nvPr/>
        </p:nvSpPr>
        <p:spPr>
          <a:xfrm>
            <a:off x="6523925" y="4352823"/>
            <a:ext cx="6096000" cy="992579"/>
          </a:xfrm>
          <a:prstGeom prst="rect">
            <a:avLst/>
          </a:prstGeom>
        </p:spPr>
        <p:txBody>
          <a:bodyPr>
            <a:spAutoFit/>
          </a:bodyPr>
          <a:lstStyle/>
          <a:p>
            <a:pPr marL="234950" indent="-234950">
              <a:spcAft>
                <a:spcPts val="300"/>
              </a:spcAft>
              <a:buFont typeface="Arial" panose="020B0604020202020204" pitchFamily="34" charset="0"/>
              <a:buChar char="•"/>
            </a:pPr>
            <a:r>
              <a:rPr lang="en-US" sz="2800" dirty="0"/>
              <a:t>Double in 6 years</a:t>
            </a:r>
          </a:p>
          <a:p>
            <a:pPr marL="234950" indent="-234950">
              <a:spcAft>
                <a:spcPts val="300"/>
              </a:spcAft>
              <a:buFont typeface="Arial" panose="020B0604020202020204" pitchFamily="34" charset="0"/>
              <a:buChar char="•"/>
            </a:pPr>
            <a:r>
              <a:rPr lang="en-US" sz="2800" dirty="0"/>
              <a:t>72/6 = 12 </a:t>
            </a:r>
            <a:r>
              <a:rPr lang="en-US" sz="2800" dirty="0">
                <a:sym typeface="Wingdings" pitchFamily="2" charset="2"/>
              </a:rPr>
              <a:t> 12% Interest</a:t>
            </a:r>
            <a:endParaRPr lang="en-US" sz="2800" dirty="0"/>
          </a:p>
        </p:txBody>
      </p:sp>
    </p:spTree>
    <p:extLst>
      <p:ext uri="{BB962C8B-B14F-4D97-AF65-F5344CB8AC3E}">
        <p14:creationId xmlns:p14="http://schemas.microsoft.com/office/powerpoint/2010/main" val="3956594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505B7-8908-394A-B3D3-B4ECA5C8435D}"/>
              </a:ext>
            </a:extLst>
          </p:cNvPr>
          <p:cNvSpPr>
            <a:spLocks noGrp="1"/>
          </p:cNvSpPr>
          <p:nvPr>
            <p:ph type="title"/>
          </p:nvPr>
        </p:nvSpPr>
        <p:spPr/>
        <p:txBody>
          <a:bodyPr/>
          <a:lstStyle/>
          <a:p>
            <a:r>
              <a:rPr lang="en-US" dirty="0"/>
              <a:t>Rule of 72</a:t>
            </a:r>
          </a:p>
        </p:txBody>
      </p:sp>
      <p:sp>
        <p:nvSpPr>
          <p:cNvPr id="3" name="Content Placeholder 2">
            <a:extLst>
              <a:ext uri="{FF2B5EF4-FFF2-40B4-BE49-F238E27FC236}">
                <a16:creationId xmlns:a16="http://schemas.microsoft.com/office/drawing/2014/main" id="{48B74DE3-D2CA-8840-A6A8-12D2B994190A}"/>
              </a:ext>
            </a:extLst>
          </p:cNvPr>
          <p:cNvSpPr>
            <a:spLocks noGrp="1"/>
          </p:cNvSpPr>
          <p:nvPr>
            <p:ph idx="1"/>
          </p:nvPr>
        </p:nvSpPr>
        <p:spPr>
          <a:xfrm>
            <a:off x="838200" y="1430630"/>
            <a:ext cx="10515600" cy="4351338"/>
          </a:xfrm>
        </p:spPr>
        <p:txBody>
          <a:bodyPr/>
          <a:lstStyle/>
          <a:p>
            <a:r>
              <a:rPr lang="en-US" dirty="0"/>
              <a:t>$1000 invested at 8% average rate of return</a:t>
            </a:r>
          </a:p>
          <a:p>
            <a:r>
              <a:rPr lang="en-US" dirty="0"/>
              <a:t>Rule of 72 – Double every 9 years</a:t>
            </a:r>
          </a:p>
          <a:p>
            <a:pPr marL="0" indent="0">
              <a:buNone/>
            </a:pPr>
            <a:endParaRPr lang="en-US" dirty="0"/>
          </a:p>
        </p:txBody>
      </p:sp>
      <p:sp>
        <p:nvSpPr>
          <p:cNvPr id="4" name="TextBox 3">
            <a:extLst>
              <a:ext uri="{FF2B5EF4-FFF2-40B4-BE49-F238E27FC236}">
                <a16:creationId xmlns:a16="http://schemas.microsoft.com/office/drawing/2014/main" id="{776E3397-AB20-BF4B-8600-2D88F8AB0CF8}"/>
              </a:ext>
            </a:extLst>
          </p:cNvPr>
          <p:cNvSpPr txBox="1"/>
          <p:nvPr/>
        </p:nvSpPr>
        <p:spPr>
          <a:xfrm>
            <a:off x="8008573" y="1652219"/>
            <a:ext cx="3845796" cy="707886"/>
          </a:xfrm>
          <a:prstGeom prst="rect">
            <a:avLst/>
          </a:prstGeom>
          <a:noFill/>
          <a:ln w="25400">
            <a:solidFill>
              <a:schemeClr val="accent6">
                <a:lumMod val="75000"/>
              </a:schemeClr>
            </a:solidFill>
          </a:ln>
        </p:spPr>
        <p:txBody>
          <a:bodyPr wrap="none" rtlCol="0">
            <a:spAutoFit/>
          </a:bodyPr>
          <a:lstStyle/>
          <a:p>
            <a:pPr algn="ctr"/>
            <a:r>
              <a:rPr lang="en-US" sz="2000" dirty="0"/>
              <a:t>72 / Interest Rate = Years to double</a:t>
            </a:r>
          </a:p>
          <a:p>
            <a:pPr algn="ctr"/>
            <a:r>
              <a:rPr lang="en-US" sz="2000" dirty="0"/>
              <a:t>72 / 8 = 9</a:t>
            </a:r>
          </a:p>
        </p:txBody>
      </p:sp>
      <p:graphicFrame>
        <p:nvGraphicFramePr>
          <p:cNvPr id="8" name="Table 7">
            <a:extLst>
              <a:ext uri="{FF2B5EF4-FFF2-40B4-BE49-F238E27FC236}">
                <a16:creationId xmlns:a16="http://schemas.microsoft.com/office/drawing/2014/main" id="{200A5DF1-6E70-BC47-9734-A63C4AC63AFF}"/>
              </a:ext>
            </a:extLst>
          </p:cNvPr>
          <p:cNvGraphicFramePr>
            <a:graphicFrameLocks noGrp="1"/>
          </p:cNvGraphicFramePr>
          <p:nvPr>
            <p:extLst>
              <p:ext uri="{D42A27DB-BD31-4B8C-83A1-F6EECF244321}">
                <p14:modId xmlns:p14="http://schemas.microsoft.com/office/powerpoint/2010/main" val="2557615686"/>
              </p:ext>
            </p:extLst>
          </p:nvPr>
        </p:nvGraphicFramePr>
        <p:xfrm>
          <a:off x="4366528" y="2826045"/>
          <a:ext cx="3440332" cy="2743200"/>
        </p:xfrm>
        <a:graphic>
          <a:graphicData uri="http://schemas.openxmlformats.org/drawingml/2006/table">
            <a:tbl>
              <a:tblPr firstRow="1" bandRow="1">
                <a:tableStyleId>{93296810-A885-4BE3-A3E7-6D5BEEA58F35}</a:tableStyleId>
              </a:tblPr>
              <a:tblGrid>
                <a:gridCol w="1720166">
                  <a:extLst>
                    <a:ext uri="{9D8B030D-6E8A-4147-A177-3AD203B41FA5}">
                      <a16:colId xmlns:a16="http://schemas.microsoft.com/office/drawing/2014/main" val="4203514987"/>
                    </a:ext>
                  </a:extLst>
                </a:gridCol>
                <a:gridCol w="1720166">
                  <a:extLst>
                    <a:ext uri="{9D8B030D-6E8A-4147-A177-3AD203B41FA5}">
                      <a16:colId xmlns:a16="http://schemas.microsoft.com/office/drawing/2014/main" val="671970978"/>
                    </a:ext>
                  </a:extLst>
                </a:gridCol>
              </a:tblGrid>
              <a:tr h="370840">
                <a:tc>
                  <a:txBody>
                    <a:bodyPr/>
                    <a:lstStyle/>
                    <a:p>
                      <a:r>
                        <a:rPr lang="en-US" sz="2400" dirty="0"/>
                        <a:t>19</a:t>
                      </a:r>
                    </a:p>
                  </a:txBody>
                  <a:tcPr/>
                </a:tc>
                <a:tc>
                  <a:txBody>
                    <a:bodyPr/>
                    <a:lstStyle/>
                    <a:p>
                      <a:r>
                        <a:rPr lang="en-US" sz="2400" dirty="0"/>
                        <a:t>$ 1000</a:t>
                      </a:r>
                    </a:p>
                  </a:txBody>
                  <a:tcPr/>
                </a:tc>
                <a:extLst>
                  <a:ext uri="{0D108BD9-81ED-4DB2-BD59-A6C34878D82A}">
                    <a16:rowId xmlns:a16="http://schemas.microsoft.com/office/drawing/2014/main" val="2935290096"/>
                  </a:ext>
                </a:extLst>
              </a:tr>
              <a:tr h="370840">
                <a:tc>
                  <a:txBody>
                    <a:bodyPr/>
                    <a:lstStyle/>
                    <a:p>
                      <a:r>
                        <a:rPr lang="en-US" sz="2400" dirty="0"/>
                        <a:t>28</a:t>
                      </a:r>
                    </a:p>
                  </a:txBody>
                  <a:tcPr/>
                </a:tc>
                <a:tc>
                  <a:txBody>
                    <a:bodyPr/>
                    <a:lstStyle/>
                    <a:p>
                      <a:r>
                        <a:rPr lang="en-US" sz="2400" dirty="0"/>
                        <a:t>$ 2000</a:t>
                      </a:r>
                    </a:p>
                  </a:txBody>
                  <a:tcPr/>
                </a:tc>
                <a:extLst>
                  <a:ext uri="{0D108BD9-81ED-4DB2-BD59-A6C34878D82A}">
                    <a16:rowId xmlns:a16="http://schemas.microsoft.com/office/drawing/2014/main" val="2396192867"/>
                  </a:ext>
                </a:extLst>
              </a:tr>
              <a:tr h="370840">
                <a:tc>
                  <a:txBody>
                    <a:bodyPr/>
                    <a:lstStyle/>
                    <a:p>
                      <a:r>
                        <a:rPr lang="en-US" sz="2400" dirty="0"/>
                        <a:t>37</a:t>
                      </a:r>
                    </a:p>
                  </a:txBody>
                  <a:tcPr/>
                </a:tc>
                <a:tc>
                  <a:txBody>
                    <a:bodyPr/>
                    <a:lstStyle/>
                    <a:p>
                      <a:r>
                        <a:rPr lang="en-US" sz="2400" dirty="0"/>
                        <a:t>$ 4000</a:t>
                      </a:r>
                    </a:p>
                  </a:txBody>
                  <a:tcPr/>
                </a:tc>
                <a:extLst>
                  <a:ext uri="{0D108BD9-81ED-4DB2-BD59-A6C34878D82A}">
                    <a16:rowId xmlns:a16="http://schemas.microsoft.com/office/drawing/2014/main" val="4077312341"/>
                  </a:ext>
                </a:extLst>
              </a:tr>
              <a:tr h="370840">
                <a:tc>
                  <a:txBody>
                    <a:bodyPr/>
                    <a:lstStyle/>
                    <a:p>
                      <a:r>
                        <a:rPr lang="en-US" sz="2400" dirty="0"/>
                        <a:t>46</a:t>
                      </a:r>
                    </a:p>
                  </a:txBody>
                  <a:tcPr/>
                </a:tc>
                <a:tc>
                  <a:txBody>
                    <a:bodyPr/>
                    <a:lstStyle/>
                    <a:p>
                      <a:r>
                        <a:rPr lang="en-US" sz="2400" dirty="0"/>
                        <a:t>$ 8000</a:t>
                      </a:r>
                    </a:p>
                  </a:txBody>
                  <a:tcPr/>
                </a:tc>
                <a:extLst>
                  <a:ext uri="{0D108BD9-81ED-4DB2-BD59-A6C34878D82A}">
                    <a16:rowId xmlns:a16="http://schemas.microsoft.com/office/drawing/2014/main" val="2674530279"/>
                  </a:ext>
                </a:extLst>
              </a:tr>
              <a:tr h="370840">
                <a:tc>
                  <a:txBody>
                    <a:bodyPr/>
                    <a:lstStyle/>
                    <a:p>
                      <a:r>
                        <a:rPr lang="en-US" sz="2400" dirty="0"/>
                        <a:t>55</a:t>
                      </a:r>
                    </a:p>
                  </a:txBody>
                  <a:tcPr/>
                </a:tc>
                <a:tc>
                  <a:txBody>
                    <a:bodyPr/>
                    <a:lstStyle/>
                    <a:p>
                      <a:r>
                        <a:rPr lang="en-US" sz="2400" dirty="0"/>
                        <a:t>$ 16000</a:t>
                      </a:r>
                    </a:p>
                  </a:txBody>
                  <a:tcPr/>
                </a:tc>
                <a:extLst>
                  <a:ext uri="{0D108BD9-81ED-4DB2-BD59-A6C34878D82A}">
                    <a16:rowId xmlns:a16="http://schemas.microsoft.com/office/drawing/2014/main" val="1739849380"/>
                  </a:ext>
                </a:extLst>
              </a:tr>
              <a:tr h="370840">
                <a:tc>
                  <a:txBody>
                    <a:bodyPr/>
                    <a:lstStyle/>
                    <a:p>
                      <a:r>
                        <a:rPr lang="en-US" sz="2400" dirty="0"/>
                        <a:t>64</a:t>
                      </a:r>
                    </a:p>
                  </a:txBody>
                  <a:tcPr/>
                </a:tc>
                <a:tc>
                  <a:txBody>
                    <a:bodyPr/>
                    <a:lstStyle/>
                    <a:p>
                      <a:r>
                        <a:rPr lang="en-US" sz="2400" dirty="0"/>
                        <a:t>$ 32000</a:t>
                      </a:r>
                    </a:p>
                  </a:txBody>
                  <a:tcPr/>
                </a:tc>
                <a:extLst>
                  <a:ext uri="{0D108BD9-81ED-4DB2-BD59-A6C34878D82A}">
                    <a16:rowId xmlns:a16="http://schemas.microsoft.com/office/drawing/2014/main" val="4093710076"/>
                  </a:ext>
                </a:extLst>
              </a:tr>
            </a:tbl>
          </a:graphicData>
        </a:graphic>
      </p:graphicFrame>
      <p:graphicFrame>
        <p:nvGraphicFramePr>
          <p:cNvPr id="9" name="Table 8">
            <a:extLst>
              <a:ext uri="{FF2B5EF4-FFF2-40B4-BE49-F238E27FC236}">
                <a16:creationId xmlns:a16="http://schemas.microsoft.com/office/drawing/2014/main" id="{C3A0C18C-FFC4-B24C-BF2E-54E2F3FE3265}"/>
              </a:ext>
            </a:extLst>
          </p:cNvPr>
          <p:cNvGraphicFramePr>
            <a:graphicFrameLocks noGrp="1"/>
          </p:cNvGraphicFramePr>
          <p:nvPr>
            <p:extLst>
              <p:ext uri="{D42A27DB-BD31-4B8C-83A1-F6EECF244321}">
                <p14:modId xmlns:p14="http://schemas.microsoft.com/office/powerpoint/2010/main" val="2526202079"/>
              </p:ext>
            </p:extLst>
          </p:nvPr>
        </p:nvGraphicFramePr>
        <p:xfrm>
          <a:off x="8414037" y="3102848"/>
          <a:ext cx="3440332" cy="2743200"/>
        </p:xfrm>
        <a:graphic>
          <a:graphicData uri="http://schemas.openxmlformats.org/drawingml/2006/table">
            <a:tbl>
              <a:tblPr firstRow="1" bandRow="1">
                <a:tableStyleId>{93296810-A885-4BE3-A3E7-6D5BEEA58F35}</a:tableStyleId>
              </a:tblPr>
              <a:tblGrid>
                <a:gridCol w="1720166">
                  <a:extLst>
                    <a:ext uri="{9D8B030D-6E8A-4147-A177-3AD203B41FA5}">
                      <a16:colId xmlns:a16="http://schemas.microsoft.com/office/drawing/2014/main" val="4203514987"/>
                    </a:ext>
                  </a:extLst>
                </a:gridCol>
                <a:gridCol w="1720166">
                  <a:extLst>
                    <a:ext uri="{9D8B030D-6E8A-4147-A177-3AD203B41FA5}">
                      <a16:colId xmlns:a16="http://schemas.microsoft.com/office/drawing/2014/main" val="671970978"/>
                    </a:ext>
                  </a:extLst>
                </a:gridCol>
              </a:tblGrid>
              <a:tr h="370840">
                <a:tc>
                  <a:txBody>
                    <a:bodyPr/>
                    <a:lstStyle/>
                    <a:p>
                      <a:r>
                        <a:rPr lang="en-US" sz="2400" dirty="0"/>
                        <a:t>20</a:t>
                      </a:r>
                    </a:p>
                  </a:txBody>
                  <a:tcPr/>
                </a:tc>
                <a:tc>
                  <a:txBody>
                    <a:bodyPr/>
                    <a:lstStyle/>
                    <a:p>
                      <a:r>
                        <a:rPr lang="en-US" sz="2400" dirty="0"/>
                        <a:t>$ 1000</a:t>
                      </a:r>
                    </a:p>
                  </a:txBody>
                  <a:tcPr/>
                </a:tc>
                <a:extLst>
                  <a:ext uri="{0D108BD9-81ED-4DB2-BD59-A6C34878D82A}">
                    <a16:rowId xmlns:a16="http://schemas.microsoft.com/office/drawing/2014/main" val="2935290096"/>
                  </a:ext>
                </a:extLst>
              </a:tr>
              <a:tr h="370840">
                <a:tc>
                  <a:txBody>
                    <a:bodyPr/>
                    <a:lstStyle/>
                    <a:p>
                      <a:r>
                        <a:rPr lang="en-US" sz="2400" dirty="0"/>
                        <a:t>29</a:t>
                      </a:r>
                    </a:p>
                  </a:txBody>
                  <a:tcPr/>
                </a:tc>
                <a:tc>
                  <a:txBody>
                    <a:bodyPr/>
                    <a:lstStyle/>
                    <a:p>
                      <a:r>
                        <a:rPr lang="en-US" sz="2400" dirty="0"/>
                        <a:t>$ 2000</a:t>
                      </a:r>
                    </a:p>
                  </a:txBody>
                  <a:tcPr/>
                </a:tc>
                <a:extLst>
                  <a:ext uri="{0D108BD9-81ED-4DB2-BD59-A6C34878D82A}">
                    <a16:rowId xmlns:a16="http://schemas.microsoft.com/office/drawing/2014/main" val="2396192867"/>
                  </a:ext>
                </a:extLst>
              </a:tr>
              <a:tr h="370840">
                <a:tc>
                  <a:txBody>
                    <a:bodyPr/>
                    <a:lstStyle/>
                    <a:p>
                      <a:r>
                        <a:rPr lang="en-US" sz="2400" dirty="0"/>
                        <a:t>38</a:t>
                      </a:r>
                    </a:p>
                  </a:txBody>
                  <a:tcPr/>
                </a:tc>
                <a:tc>
                  <a:txBody>
                    <a:bodyPr/>
                    <a:lstStyle/>
                    <a:p>
                      <a:r>
                        <a:rPr lang="en-US" sz="2400" dirty="0"/>
                        <a:t>$ 4000</a:t>
                      </a:r>
                    </a:p>
                  </a:txBody>
                  <a:tcPr/>
                </a:tc>
                <a:extLst>
                  <a:ext uri="{0D108BD9-81ED-4DB2-BD59-A6C34878D82A}">
                    <a16:rowId xmlns:a16="http://schemas.microsoft.com/office/drawing/2014/main" val="4077312341"/>
                  </a:ext>
                </a:extLst>
              </a:tr>
              <a:tr h="370840">
                <a:tc>
                  <a:txBody>
                    <a:bodyPr/>
                    <a:lstStyle/>
                    <a:p>
                      <a:r>
                        <a:rPr lang="en-US" sz="2400" dirty="0"/>
                        <a:t>47</a:t>
                      </a:r>
                    </a:p>
                  </a:txBody>
                  <a:tcPr/>
                </a:tc>
                <a:tc>
                  <a:txBody>
                    <a:bodyPr/>
                    <a:lstStyle/>
                    <a:p>
                      <a:r>
                        <a:rPr lang="en-US" sz="2400" dirty="0"/>
                        <a:t>$ 8000</a:t>
                      </a:r>
                    </a:p>
                  </a:txBody>
                  <a:tcPr/>
                </a:tc>
                <a:extLst>
                  <a:ext uri="{0D108BD9-81ED-4DB2-BD59-A6C34878D82A}">
                    <a16:rowId xmlns:a16="http://schemas.microsoft.com/office/drawing/2014/main" val="2674530279"/>
                  </a:ext>
                </a:extLst>
              </a:tr>
              <a:tr h="370840">
                <a:tc>
                  <a:txBody>
                    <a:bodyPr/>
                    <a:lstStyle/>
                    <a:p>
                      <a:r>
                        <a:rPr lang="en-US" sz="2400" dirty="0"/>
                        <a:t>56</a:t>
                      </a:r>
                    </a:p>
                  </a:txBody>
                  <a:tcPr/>
                </a:tc>
                <a:tc>
                  <a:txBody>
                    <a:bodyPr/>
                    <a:lstStyle/>
                    <a:p>
                      <a:r>
                        <a:rPr lang="en-US" sz="2400" dirty="0"/>
                        <a:t>$ 16000</a:t>
                      </a:r>
                    </a:p>
                  </a:txBody>
                  <a:tcPr/>
                </a:tc>
                <a:extLst>
                  <a:ext uri="{0D108BD9-81ED-4DB2-BD59-A6C34878D82A}">
                    <a16:rowId xmlns:a16="http://schemas.microsoft.com/office/drawing/2014/main" val="1739849380"/>
                  </a:ext>
                </a:extLst>
              </a:tr>
              <a:tr h="370840">
                <a:tc>
                  <a:txBody>
                    <a:bodyPr/>
                    <a:lstStyle/>
                    <a:p>
                      <a:r>
                        <a:rPr lang="en-US" sz="2400" dirty="0"/>
                        <a:t>65</a:t>
                      </a:r>
                    </a:p>
                  </a:txBody>
                  <a:tcPr/>
                </a:tc>
                <a:tc>
                  <a:txBody>
                    <a:bodyPr/>
                    <a:lstStyle/>
                    <a:p>
                      <a:r>
                        <a:rPr lang="en-US" sz="2400" dirty="0"/>
                        <a:t>$ 32000</a:t>
                      </a:r>
                    </a:p>
                  </a:txBody>
                  <a:tcPr/>
                </a:tc>
                <a:extLst>
                  <a:ext uri="{0D108BD9-81ED-4DB2-BD59-A6C34878D82A}">
                    <a16:rowId xmlns:a16="http://schemas.microsoft.com/office/drawing/2014/main" val="4093710076"/>
                  </a:ext>
                </a:extLst>
              </a:tr>
            </a:tbl>
          </a:graphicData>
        </a:graphic>
      </p:graphicFrame>
      <p:sp>
        <p:nvSpPr>
          <p:cNvPr id="10" name="TextBox 9">
            <a:extLst>
              <a:ext uri="{FF2B5EF4-FFF2-40B4-BE49-F238E27FC236}">
                <a16:creationId xmlns:a16="http://schemas.microsoft.com/office/drawing/2014/main" id="{6DEFE2E1-10D7-7040-898D-A5B8EB1EC7D9}"/>
              </a:ext>
            </a:extLst>
          </p:cNvPr>
          <p:cNvSpPr txBox="1"/>
          <p:nvPr/>
        </p:nvSpPr>
        <p:spPr>
          <a:xfrm>
            <a:off x="2419016" y="5914786"/>
            <a:ext cx="3167855" cy="584775"/>
          </a:xfrm>
          <a:prstGeom prst="rect">
            <a:avLst/>
          </a:prstGeom>
          <a:noFill/>
          <a:ln w="25400">
            <a:solidFill>
              <a:schemeClr val="accent6">
                <a:lumMod val="75000"/>
              </a:schemeClr>
            </a:solidFill>
          </a:ln>
        </p:spPr>
        <p:txBody>
          <a:bodyPr wrap="none" rtlCol="0">
            <a:spAutoFit/>
          </a:bodyPr>
          <a:lstStyle/>
          <a:p>
            <a:r>
              <a:rPr lang="en-US" sz="3200" dirty="0"/>
              <a:t>$3000 </a:t>
            </a:r>
            <a:r>
              <a:rPr lang="en-US" sz="3200" dirty="0">
                <a:sym typeface="Wingdings" pitchFamily="2" charset="2"/>
              </a:rPr>
              <a:t> $96,000</a:t>
            </a:r>
            <a:endParaRPr lang="en-US" sz="3200" dirty="0"/>
          </a:p>
        </p:txBody>
      </p:sp>
      <p:graphicFrame>
        <p:nvGraphicFramePr>
          <p:cNvPr id="11" name="Table 7">
            <a:extLst>
              <a:ext uri="{FF2B5EF4-FFF2-40B4-BE49-F238E27FC236}">
                <a16:creationId xmlns:a16="http://schemas.microsoft.com/office/drawing/2014/main" id="{F2343C08-67D3-064E-87D2-CFB2EEFACE91}"/>
              </a:ext>
            </a:extLst>
          </p:cNvPr>
          <p:cNvGraphicFramePr>
            <a:graphicFrameLocks noGrp="1"/>
          </p:cNvGraphicFramePr>
          <p:nvPr>
            <p:extLst>
              <p:ext uri="{D42A27DB-BD31-4B8C-83A1-F6EECF244321}">
                <p14:modId xmlns:p14="http://schemas.microsoft.com/office/powerpoint/2010/main" val="2487485382"/>
              </p:ext>
            </p:extLst>
          </p:nvPr>
        </p:nvGraphicFramePr>
        <p:xfrm>
          <a:off x="319018" y="2479035"/>
          <a:ext cx="3440332" cy="2743200"/>
        </p:xfrm>
        <a:graphic>
          <a:graphicData uri="http://schemas.openxmlformats.org/drawingml/2006/table">
            <a:tbl>
              <a:tblPr firstRow="1" bandRow="1">
                <a:tableStyleId>{93296810-A885-4BE3-A3E7-6D5BEEA58F35}</a:tableStyleId>
              </a:tblPr>
              <a:tblGrid>
                <a:gridCol w="1720166">
                  <a:extLst>
                    <a:ext uri="{9D8B030D-6E8A-4147-A177-3AD203B41FA5}">
                      <a16:colId xmlns:a16="http://schemas.microsoft.com/office/drawing/2014/main" val="4203514987"/>
                    </a:ext>
                  </a:extLst>
                </a:gridCol>
                <a:gridCol w="1720166">
                  <a:extLst>
                    <a:ext uri="{9D8B030D-6E8A-4147-A177-3AD203B41FA5}">
                      <a16:colId xmlns:a16="http://schemas.microsoft.com/office/drawing/2014/main" val="671970978"/>
                    </a:ext>
                  </a:extLst>
                </a:gridCol>
              </a:tblGrid>
              <a:tr h="370840">
                <a:tc>
                  <a:txBody>
                    <a:bodyPr/>
                    <a:lstStyle/>
                    <a:p>
                      <a:r>
                        <a:rPr lang="en-US" sz="2400" dirty="0"/>
                        <a:t>18</a:t>
                      </a:r>
                    </a:p>
                  </a:txBody>
                  <a:tcPr/>
                </a:tc>
                <a:tc>
                  <a:txBody>
                    <a:bodyPr/>
                    <a:lstStyle/>
                    <a:p>
                      <a:r>
                        <a:rPr lang="en-US" sz="2400" dirty="0"/>
                        <a:t>$ 1000</a:t>
                      </a:r>
                    </a:p>
                  </a:txBody>
                  <a:tcPr/>
                </a:tc>
                <a:extLst>
                  <a:ext uri="{0D108BD9-81ED-4DB2-BD59-A6C34878D82A}">
                    <a16:rowId xmlns:a16="http://schemas.microsoft.com/office/drawing/2014/main" val="2935290096"/>
                  </a:ext>
                </a:extLst>
              </a:tr>
              <a:tr h="370840">
                <a:tc>
                  <a:txBody>
                    <a:bodyPr/>
                    <a:lstStyle/>
                    <a:p>
                      <a:r>
                        <a:rPr lang="en-US" sz="2400" dirty="0"/>
                        <a:t>27</a:t>
                      </a:r>
                    </a:p>
                  </a:txBody>
                  <a:tcPr/>
                </a:tc>
                <a:tc>
                  <a:txBody>
                    <a:bodyPr/>
                    <a:lstStyle/>
                    <a:p>
                      <a:r>
                        <a:rPr lang="en-US" sz="2400" dirty="0"/>
                        <a:t>$ 2000</a:t>
                      </a:r>
                    </a:p>
                  </a:txBody>
                  <a:tcPr/>
                </a:tc>
                <a:extLst>
                  <a:ext uri="{0D108BD9-81ED-4DB2-BD59-A6C34878D82A}">
                    <a16:rowId xmlns:a16="http://schemas.microsoft.com/office/drawing/2014/main" val="2396192867"/>
                  </a:ext>
                </a:extLst>
              </a:tr>
              <a:tr h="370840">
                <a:tc>
                  <a:txBody>
                    <a:bodyPr/>
                    <a:lstStyle/>
                    <a:p>
                      <a:r>
                        <a:rPr lang="en-US" sz="2400" dirty="0"/>
                        <a:t>36</a:t>
                      </a:r>
                    </a:p>
                  </a:txBody>
                  <a:tcPr/>
                </a:tc>
                <a:tc>
                  <a:txBody>
                    <a:bodyPr/>
                    <a:lstStyle/>
                    <a:p>
                      <a:r>
                        <a:rPr lang="en-US" sz="2400" dirty="0"/>
                        <a:t>$ 4000</a:t>
                      </a:r>
                    </a:p>
                  </a:txBody>
                  <a:tcPr/>
                </a:tc>
                <a:extLst>
                  <a:ext uri="{0D108BD9-81ED-4DB2-BD59-A6C34878D82A}">
                    <a16:rowId xmlns:a16="http://schemas.microsoft.com/office/drawing/2014/main" val="4077312341"/>
                  </a:ext>
                </a:extLst>
              </a:tr>
              <a:tr h="370840">
                <a:tc>
                  <a:txBody>
                    <a:bodyPr/>
                    <a:lstStyle/>
                    <a:p>
                      <a:r>
                        <a:rPr lang="en-US" sz="2400" dirty="0"/>
                        <a:t>45</a:t>
                      </a:r>
                    </a:p>
                  </a:txBody>
                  <a:tcPr/>
                </a:tc>
                <a:tc>
                  <a:txBody>
                    <a:bodyPr/>
                    <a:lstStyle/>
                    <a:p>
                      <a:r>
                        <a:rPr lang="en-US" sz="2400" dirty="0"/>
                        <a:t>$ 8000</a:t>
                      </a:r>
                    </a:p>
                  </a:txBody>
                  <a:tcPr/>
                </a:tc>
                <a:extLst>
                  <a:ext uri="{0D108BD9-81ED-4DB2-BD59-A6C34878D82A}">
                    <a16:rowId xmlns:a16="http://schemas.microsoft.com/office/drawing/2014/main" val="2674530279"/>
                  </a:ext>
                </a:extLst>
              </a:tr>
              <a:tr h="370840">
                <a:tc>
                  <a:txBody>
                    <a:bodyPr/>
                    <a:lstStyle/>
                    <a:p>
                      <a:r>
                        <a:rPr lang="en-US" sz="2400" dirty="0"/>
                        <a:t>54</a:t>
                      </a:r>
                    </a:p>
                  </a:txBody>
                  <a:tcPr/>
                </a:tc>
                <a:tc>
                  <a:txBody>
                    <a:bodyPr/>
                    <a:lstStyle/>
                    <a:p>
                      <a:r>
                        <a:rPr lang="en-US" sz="2400" dirty="0"/>
                        <a:t>$ 16000</a:t>
                      </a:r>
                    </a:p>
                  </a:txBody>
                  <a:tcPr/>
                </a:tc>
                <a:extLst>
                  <a:ext uri="{0D108BD9-81ED-4DB2-BD59-A6C34878D82A}">
                    <a16:rowId xmlns:a16="http://schemas.microsoft.com/office/drawing/2014/main" val="1739849380"/>
                  </a:ext>
                </a:extLst>
              </a:tr>
              <a:tr h="370840">
                <a:tc>
                  <a:txBody>
                    <a:bodyPr/>
                    <a:lstStyle/>
                    <a:p>
                      <a:r>
                        <a:rPr lang="en-US" sz="2400" dirty="0"/>
                        <a:t>63</a:t>
                      </a:r>
                    </a:p>
                  </a:txBody>
                  <a:tcPr/>
                </a:tc>
                <a:tc>
                  <a:txBody>
                    <a:bodyPr/>
                    <a:lstStyle/>
                    <a:p>
                      <a:r>
                        <a:rPr lang="en-US" sz="2400" dirty="0"/>
                        <a:t>$ 32000</a:t>
                      </a:r>
                    </a:p>
                  </a:txBody>
                  <a:tcPr/>
                </a:tc>
                <a:extLst>
                  <a:ext uri="{0D108BD9-81ED-4DB2-BD59-A6C34878D82A}">
                    <a16:rowId xmlns:a16="http://schemas.microsoft.com/office/drawing/2014/main" val="4093710076"/>
                  </a:ext>
                </a:extLst>
              </a:tr>
            </a:tbl>
          </a:graphicData>
        </a:graphic>
      </p:graphicFrame>
    </p:spTree>
    <p:extLst>
      <p:ext uri="{BB962C8B-B14F-4D97-AF65-F5344CB8AC3E}">
        <p14:creationId xmlns:p14="http://schemas.microsoft.com/office/powerpoint/2010/main" val="40043489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6954</TotalTime>
  <Words>1803</Words>
  <Application>Microsoft Macintosh PowerPoint</Application>
  <PresentationFormat>Widescreen</PresentationFormat>
  <Paragraphs>177</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Eras Demi ITC</vt:lpstr>
      <vt:lpstr>Wingdings</vt:lpstr>
      <vt:lpstr>Office Theme</vt:lpstr>
      <vt:lpstr>Stock Market Game</vt:lpstr>
      <vt:lpstr>Basics</vt:lpstr>
      <vt:lpstr>What is a Company?</vt:lpstr>
      <vt:lpstr>What is a Corporation?</vt:lpstr>
      <vt:lpstr>Why do we want to own stock?</vt:lpstr>
      <vt:lpstr>Stock Market Rate of Return</vt:lpstr>
      <vt:lpstr>Stock Market Rate of Return</vt:lpstr>
      <vt:lpstr>Rule of 72</vt:lpstr>
      <vt:lpstr>Rule of 72</vt:lpstr>
      <vt:lpstr>Stock Market Game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Tibbetts</dc:creator>
  <cp:lastModifiedBy>R Eiseman</cp:lastModifiedBy>
  <cp:revision>37</cp:revision>
  <cp:lastPrinted>2022-10-19T20:13:19Z</cp:lastPrinted>
  <dcterms:created xsi:type="dcterms:W3CDTF">2015-09-18T17:52:11Z</dcterms:created>
  <dcterms:modified xsi:type="dcterms:W3CDTF">2026-02-02T22:43:51Z</dcterms:modified>
</cp:coreProperties>
</file>