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1" r:id="rId3"/>
    <p:sldId id="280" r:id="rId4"/>
    <p:sldId id="274" r:id="rId5"/>
    <p:sldId id="258" r:id="rId6"/>
    <p:sldId id="259" r:id="rId7"/>
    <p:sldId id="282" r:id="rId8"/>
    <p:sldId id="277" r:id="rId9"/>
    <p:sldId id="276" r:id="rId10"/>
    <p:sldId id="279" r:id="rId11"/>
    <p:sldId id="28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74009"/>
  </p:normalViewPr>
  <p:slideViewPr>
    <p:cSldViewPr snapToGrid="0">
      <p:cViewPr varScale="1">
        <p:scale>
          <a:sx n="82" d="100"/>
          <a:sy n="82" d="100"/>
        </p:scale>
        <p:origin x="1616" y="168"/>
      </p:cViewPr>
      <p:guideLst>
        <p:guide orient="horz" pos="3048"/>
        <p:guide pos="3840"/>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Stocks</c:v>
                </c:pt>
              </c:strCache>
            </c:strRef>
          </c:tx>
          <c:explosion val="16"/>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EA3F-1E48-8360-7AB27D2A69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3F-1E48-8360-7AB27D2A69AE}"/>
              </c:ext>
            </c:extLst>
          </c:dPt>
          <c:cat>
            <c:strRef>
              <c:f>Sheet1!$A$2:$A$3</c:f>
              <c:strCache>
                <c:ptCount val="2"/>
                <c:pt idx="0">
                  <c:v>Consumer Discretionary</c:v>
                </c:pt>
                <c:pt idx="1">
                  <c:v>Other Sectors</c:v>
                </c:pt>
              </c:strCache>
            </c:strRef>
          </c:cat>
          <c:val>
            <c:numRef>
              <c:f>Sheet1!$B$2:$B$3</c:f>
              <c:numCache>
                <c:formatCode>General</c:formatCode>
                <c:ptCount val="2"/>
                <c:pt idx="0">
                  <c:v>10</c:v>
                </c:pt>
                <c:pt idx="1">
                  <c:v>70</c:v>
                </c:pt>
              </c:numCache>
            </c:numRef>
          </c:val>
          <c:extLst>
            <c:ext xmlns:c16="http://schemas.microsoft.com/office/drawing/2014/chart" uri="{C3380CC4-5D6E-409C-BE32-E72D297353CC}">
              <c16:uniqueId val="{00000000-1BF9-8E4D-8925-A087E3C626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Consumer Discretionary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40-334B-93A3-1DDDE8FF23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40-334B-93A3-1DDDE8FF23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40-334B-93A3-1DDDE8FF23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40-334B-93A3-1DDDE8FF2311}"/>
              </c:ext>
            </c:extLst>
          </c:dPt>
          <c:cat>
            <c:strRef>
              <c:f>Sheet1!$A$2:$A$5</c:f>
              <c:strCache>
                <c:ptCount val="4"/>
                <c:pt idx="0">
                  <c:v>Retail</c:v>
                </c:pt>
                <c:pt idx="1">
                  <c:v>Consumer services</c:v>
                </c:pt>
                <c:pt idx="2">
                  <c:v>Consumer Durables</c:v>
                </c:pt>
                <c:pt idx="3">
                  <c:v>Auto &amp; Components</c:v>
                </c:pt>
              </c:strCache>
            </c:strRef>
          </c:cat>
          <c:val>
            <c:numRef>
              <c:f>Sheet1!$B$2:$B$5</c:f>
              <c:numCache>
                <c:formatCode>General</c:formatCode>
                <c:ptCount val="4"/>
                <c:pt idx="0">
                  <c:v>58</c:v>
                </c:pt>
                <c:pt idx="1">
                  <c:v>17</c:v>
                </c:pt>
                <c:pt idx="2">
                  <c:v>9</c:v>
                </c:pt>
                <c:pt idx="3">
                  <c:v>16</c:v>
                </c:pt>
              </c:numCache>
            </c:numRef>
          </c:val>
          <c:extLst>
            <c:ext xmlns:c16="http://schemas.microsoft.com/office/drawing/2014/chart" uri="{C3380CC4-5D6E-409C-BE32-E72D297353CC}">
              <c16:uniqueId val="{00000000-1BF9-8E4D-8925-A087E3C626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Consumer Discretionary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40-334B-93A3-1DDDE8FF23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40-334B-93A3-1DDDE8FF23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40-334B-93A3-1DDDE8FF23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40-334B-93A3-1DDDE8FF2311}"/>
              </c:ext>
            </c:extLst>
          </c:dPt>
          <c:cat>
            <c:strRef>
              <c:f>Sheet1!$A$2:$A$5</c:f>
              <c:strCache>
                <c:ptCount val="4"/>
                <c:pt idx="0">
                  <c:v>Retail</c:v>
                </c:pt>
                <c:pt idx="1">
                  <c:v>Consumer services</c:v>
                </c:pt>
                <c:pt idx="2">
                  <c:v>Consumer Durables</c:v>
                </c:pt>
                <c:pt idx="3">
                  <c:v>Auto &amp; Components</c:v>
                </c:pt>
              </c:strCache>
            </c:strRef>
          </c:cat>
          <c:val>
            <c:numRef>
              <c:f>Sheet1!$B$2:$B$5</c:f>
              <c:numCache>
                <c:formatCode>General</c:formatCode>
                <c:ptCount val="4"/>
                <c:pt idx="0">
                  <c:v>58</c:v>
                </c:pt>
                <c:pt idx="1">
                  <c:v>17</c:v>
                </c:pt>
                <c:pt idx="2">
                  <c:v>9</c:v>
                </c:pt>
                <c:pt idx="3">
                  <c:v>16</c:v>
                </c:pt>
              </c:numCache>
            </c:numRef>
          </c:val>
          <c:extLst>
            <c:ext xmlns:c16="http://schemas.microsoft.com/office/drawing/2014/chart" uri="{C3380CC4-5D6E-409C-BE32-E72D297353CC}">
              <c16:uniqueId val="{00000000-1BF9-8E4D-8925-A087E3C626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buy the sector by purchasing an ETF of the sector – ETFs are like mutual funds.</a:t>
            </a:r>
          </a:p>
          <a:p>
            <a:endParaRPr lang="en-US" dirty="0"/>
          </a:p>
          <a:p>
            <a:r>
              <a:rPr lang="en-US" dirty="0"/>
              <a:t>ETFs are managed by different investment firms. ETF providers create an ETF based on a particular methodology and sells shares of that fund to investors. </a:t>
            </a:r>
          </a:p>
          <a:p>
            <a:pPr marL="0" indent="0">
              <a:buFontTx/>
              <a:buNone/>
            </a:pPr>
            <a:endParaRPr lang="en-US" dirty="0"/>
          </a:p>
          <a:p>
            <a:pPr marL="0" indent="0">
              <a:buFontTx/>
              <a:buNone/>
            </a:pPr>
            <a:r>
              <a:rPr lang="en-US" dirty="0"/>
              <a:t>https://</a:t>
            </a:r>
            <a:r>
              <a:rPr lang="en-US" dirty="0" err="1"/>
              <a:t>www.marketbeat.com</a:t>
            </a:r>
            <a:r>
              <a:rPr lang="en-US" dirty="0"/>
              <a:t>/originals/best-consumer-discretionary-ETFs/</a:t>
            </a:r>
          </a:p>
          <a:p>
            <a:pPr marL="0" indent="0">
              <a:buFontTx/>
              <a:buNone/>
            </a:pPr>
            <a:endParaRPr lang="en-US" dirty="0"/>
          </a:p>
          <a:p>
            <a:pPr marL="0" indent="0">
              <a:buFontTx/>
              <a:buNone/>
            </a:pPr>
            <a:r>
              <a:rPr lang="en-US" dirty="0"/>
              <a:t>https://</a:t>
            </a:r>
            <a:r>
              <a:rPr lang="en-US" dirty="0" err="1"/>
              <a:t>www.investopedia.com</a:t>
            </a:r>
            <a:r>
              <a:rPr lang="en-US" dirty="0"/>
              <a:t>/terms/e/</a:t>
            </a:r>
            <a:r>
              <a:rPr lang="en-US" dirty="0" err="1"/>
              <a:t>etf.asp</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11</a:t>
            </a:fld>
            <a:endParaRPr lang="en-US"/>
          </a:p>
        </p:txBody>
      </p:sp>
    </p:spTree>
    <p:extLst>
      <p:ext uri="{BB962C8B-B14F-4D97-AF65-F5344CB8AC3E}">
        <p14:creationId xmlns:p14="http://schemas.microsoft.com/office/powerpoint/2010/main" val="376944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12</a:t>
            </a:fld>
            <a:endParaRPr lang="en-US"/>
          </a:p>
        </p:txBody>
      </p:sp>
    </p:spTree>
    <p:extLst>
      <p:ext uri="{BB962C8B-B14F-4D97-AF65-F5344CB8AC3E}">
        <p14:creationId xmlns:p14="http://schemas.microsoft.com/office/powerpoint/2010/main" val="238499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324343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in investing we hear the terms Bull Market or Bear Market.</a:t>
            </a:r>
          </a:p>
          <a:p>
            <a:endParaRPr lang="en-US" dirty="0"/>
          </a:p>
          <a:p>
            <a:r>
              <a:rPr lang="en-US" dirty="0"/>
              <a:t>These refer to the direction the backs of the animals – Bull – up; Bear - down</a:t>
            </a:r>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415280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couple of weeks we have looked at diversifying a portfolio by purchasing stocks from each of the 12 sectors.</a:t>
            </a:r>
          </a:p>
          <a:p>
            <a:endParaRPr lang="en-US" dirty="0"/>
          </a:p>
          <a:p>
            <a:r>
              <a:rPr lang="en-US" dirty="0"/>
              <a:t>As seen here, some advisors recommend having 10% of a portfolio invested in the Consumer Discretionary sector</a:t>
            </a:r>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282378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br>
              <a:rPr lang="en-US" dirty="0"/>
            </a:br>
            <a:r>
              <a:rPr lang="en-US" dirty="0"/>
              <a:t>- https://</a:t>
            </a:r>
            <a:r>
              <a:rPr lang="en-US" dirty="0" err="1"/>
              <a:t>www.thebalance.com</a:t>
            </a:r>
            <a:r>
              <a:rPr lang="en-US" dirty="0"/>
              <a:t>/what-are-the-sectors-and-industries-of-the-sandp-500-3957507#consumer-discretionary</a:t>
            </a:r>
          </a:p>
          <a:p>
            <a:pPr marL="171450" indent="-171450">
              <a:buFontTx/>
              <a:buChar char="-"/>
            </a:pPr>
            <a:r>
              <a:rPr lang="en-US" dirty="0"/>
              <a:t>https://</a:t>
            </a:r>
            <a:r>
              <a:rPr lang="en-US" dirty="0" err="1"/>
              <a:t>www.barchart.com</a:t>
            </a:r>
            <a:r>
              <a:rPr lang="en-US" dirty="0"/>
              <a:t>/stocks/indices/</a:t>
            </a:r>
            <a:r>
              <a:rPr lang="en-US" dirty="0" err="1"/>
              <a:t>sp</a:t>
            </a:r>
            <a:r>
              <a:rPr lang="en-US" dirty="0"/>
              <a:t>-sector/consumer-discretionary</a:t>
            </a:r>
          </a:p>
          <a:p>
            <a:pPr marL="171450" indent="-171450">
              <a:buFontTx/>
              <a:buChar char="-"/>
            </a:pPr>
            <a:endParaRPr lang="en-US" dirty="0"/>
          </a:p>
          <a:p>
            <a:pPr marL="0" indent="0">
              <a:buFontTx/>
              <a:buNone/>
            </a:pPr>
            <a:r>
              <a:rPr lang="en-US" dirty="0"/>
              <a:t>Here a number of the stocks in the Consumer Discretionary sector.</a:t>
            </a:r>
          </a:p>
          <a:p>
            <a:pPr marL="0" indent="0">
              <a:buFontTx/>
              <a:buNone/>
            </a:pPr>
            <a:endParaRPr lang="en-US" dirty="0"/>
          </a:p>
          <a:p>
            <a:pPr marL="0" indent="0">
              <a:buFontTx/>
              <a:buNone/>
            </a:pPr>
            <a:r>
              <a:rPr lang="en-US" dirty="0"/>
              <a:t>Notice that many of the companies sell different products than others – Coffee, Cars, hotels, on-line shopping, food</a:t>
            </a:r>
          </a:p>
          <a:p>
            <a:pPr marL="0" indent="0">
              <a:buFontTx/>
              <a:buNone/>
            </a:pPr>
            <a:endParaRPr lang="en-US" dirty="0"/>
          </a:p>
          <a:p>
            <a:pPr marL="0" indent="0">
              <a:buFontTx/>
              <a:buNone/>
            </a:pPr>
            <a:r>
              <a:rPr lang="en-US" dirty="0"/>
              <a:t>The idea for diversifying within a sector is to not choose stocks that all sell the same thing.</a:t>
            </a:r>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209105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sector itself, we see there are different sectors within the sector</a:t>
            </a:r>
          </a:p>
          <a:p>
            <a:pPr marL="171450" indent="-171450">
              <a:buFontTx/>
              <a:buChar char="-"/>
            </a:pPr>
            <a:r>
              <a:rPr lang="en-US" dirty="0"/>
              <a:t>Retail</a:t>
            </a:r>
          </a:p>
          <a:p>
            <a:pPr marL="171450" indent="-171450">
              <a:buFontTx/>
              <a:buChar char="-"/>
            </a:pPr>
            <a:r>
              <a:rPr lang="en-US" dirty="0"/>
              <a:t>Consumer services</a:t>
            </a:r>
          </a:p>
          <a:p>
            <a:pPr marL="171450" indent="-171450">
              <a:buFontTx/>
              <a:buChar char="-"/>
            </a:pPr>
            <a:r>
              <a:rPr lang="en-US" dirty="0"/>
              <a:t>Consumer durable (products that last 3-years or longer)</a:t>
            </a:r>
          </a:p>
          <a:p>
            <a:pPr marL="171450" indent="-171450">
              <a:buFontTx/>
              <a:buChar char="-"/>
            </a:pPr>
            <a:r>
              <a:rPr lang="en-US" dirty="0"/>
              <a:t>Automobiles</a:t>
            </a:r>
          </a:p>
          <a:p>
            <a:pPr marL="171450" indent="-171450">
              <a:buFontTx/>
              <a:buChar char="-"/>
            </a:pPr>
            <a:endParaRPr lang="en-US" dirty="0"/>
          </a:p>
          <a:p>
            <a:pPr marL="0" indent="0">
              <a:buFontTx/>
              <a:buNone/>
            </a:pPr>
            <a:r>
              <a:rPr lang="en-US" dirty="0"/>
              <a:t>In the next slides, we will look at some stocks in each sub-sector</a:t>
            </a:r>
          </a:p>
          <a:p>
            <a:pPr marL="0" indent="0">
              <a:buFontTx/>
              <a:buNone/>
            </a:pPr>
            <a:endParaRPr lang="en-US" dirty="0"/>
          </a:p>
          <a:p>
            <a:pPr marL="0" indent="0">
              <a:buFontTx/>
              <a:buNone/>
            </a:pPr>
            <a:r>
              <a:rPr lang="en-US" dirty="0"/>
              <a:t>https://</a:t>
            </a:r>
            <a:r>
              <a:rPr lang="en-US" dirty="0" err="1"/>
              <a:t>disfold.com</a:t>
            </a:r>
            <a:r>
              <a:rPr lang="en-US" dirty="0"/>
              <a:t>/united-states/sector/consumer-discretionary/companies/#</a:t>
            </a:r>
            <a:r>
              <a:rPr lang="en-US" dirty="0" err="1"/>
              <a:t>google_vignette</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191801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172329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finrange.com</a:t>
            </a:r>
            <a:r>
              <a:rPr lang="en-US" dirty="0"/>
              <a:t>/</a:t>
            </a:r>
            <a:r>
              <a:rPr lang="en-US" dirty="0" err="1"/>
              <a:t>en</a:t>
            </a:r>
            <a:r>
              <a:rPr lang="en-US" dirty="0"/>
              <a:t>/industries/</a:t>
            </a:r>
            <a:r>
              <a:rPr lang="en-US" dirty="0" err="1"/>
              <a:t>household-durables?page</a:t>
            </a:r>
            <a:r>
              <a:rPr lang="en-US" dirty="0"/>
              <a:t>=2</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304019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know all of these brands</a:t>
            </a:r>
          </a:p>
          <a:p>
            <a:endParaRPr lang="en-US" dirty="0"/>
          </a:p>
          <a:p>
            <a:r>
              <a:rPr lang="en-US" dirty="0" err="1"/>
              <a:t>Stellantis</a:t>
            </a:r>
            <a:r>
              <a:rPr lang="en-US" dirty="0"/>
              <a:t> brands include Dodge, Chrysler, Jeep, Fiat, Alfa Romeo and Maserati</a:t>
            </a:r>
          </a:p>
          <a:p>
            <a:endParaRPr lang="en-US" dirty="0"/>
          </a:p>
          <a:p>
            <a:r>
              <a:rPr lang="en-US" dirty="0"/>
              <a:t>GM brands include </a:t>
            </a:r>
            <a:r>
              <a:rPr lang="en-US" b="1" dirty="0"/>
              <a:t>Chevrolet, GMC, Cadillac and Buick</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39530785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7" name="Picture 2" descr="http://www.gilmour.org/uploaded/Upper_School/Pictures/Stock_Market_Game_logo.jpg">
            <a:extLst>
              <a:ext uri="{FF2B5EF4-FFF2-40B4-BE49-F238E27FC236}">
                <a16:creationId xmlns:a16="http://schemas.microsoft.com/office/drawing/2014/main" id="{2874210A-7439-6240-B64C-5079D3C32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al Estate Investing and the Stock Market-national-records-office">
            <a:extLst>
              <a:ext uri="{FF2B5EF4-FFF2-40B4-BE49-F238E27FC236}">
                <a16:creationId xmlns:a16="http://schemas.microsoft.com/office/drawing/2014/main" id="{53568576-50EB-7346-9C22-3AA7D16C9103}"/>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regon Council on Economics Education">
            <a:extLst>
              <a:ext uri="{FF2B5EF4-FFF2-40B4-BE49-F238E27FC236}">
                <a16:creationId xmlns:a16="http://schemas.microsoft.com/office/drawing/2014/main" id="{A987375E-FB10-0E44-8D6D-CE36555F599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2859934" y="4069080"/>
            <a:ext cx="6478056" cy="1015663"/>
          </a:xfrm>
          <a:prstGeom prst="rect">
            <a:avLst/>
          </a:prstGeom>
          <a:noFill/>
        </p:spPr>
        <p:txBody>
          <a:bodyPr wrap="none" rtlCol="0">
            <a:spAutoFit/>
          </a:bodyPr>
          <a:lstStyle/>
          <a:p>
            <a:pPr algn="ctr"/>
            <a:r>
              <a:rPr lang="en-US" sz="6000" b="1" dirty="0">
                <a:latin typeface="Eras Demi ITC" panose="020B0805030504020804" pitchFamily="34" charset="77"/>
              </a:rPr>
              <a:t>Ways to Diversify</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6107-2F0D-D24B-86B8-884C26882628}"/>
              </a:ext>
            </a:extLst>
          </p:cNvPr>
          <p:cNvSpPr>
            <a:spLocks noGrp="1"/>
          </p:cNvSpPr>
          <p:nvPr>
            <p:ph type="title"/>
          </p:nvPr>
        </p:nvSpPr>
        <p:spPr/>
        <p:txBody>
          <a:bodyPr/>
          <a:lstStyle/>
          <a:p>
            <a:r>
              <a:rPr lang="en-US" dirty="0"/>
              <a:t>Auto and Components</a:t>
            </a:r>
          </a:p>
        </p:txBody>
      </p:sp>
      <p:pic>
        <p:nvPicPr>
          <p:cNvPr id="5122" name="Picture 2" descr="Tesla Logo Vinyl Decal Car Exterior Interior Laptop Sticker | eBay">
            <a:extLst>
              <a:ext uri="{FF2B5EF4-FFF2-40B4-BE49-F238E27FC236}">
                <a16:creationId xmlns:a16="http://schemas.microsoft.com/office/drawing/2014/main" id="{CB081162-A5B4-14EE-7A35-5D4976195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2" t="34973" r="7873" b="34863"/>
          <a:stretch/>
        </p:blipFill>
        <p:spPr bwMode="auto">
          <a:xfrm>
            <a:off x="8636725" y="2296968"/>
            <a:ext cx="2248524" cy="5061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ivian Logo and symbol, meaning, history, PNG, brand">
            <a:extLst>
              <a:ext uri="{FF2B5EF4-FFF2-40B4-BE49-F238E27FC236}">
                <a16:creationId xmlns:a16="http://schemas.microsoft.com/office/drawing/2014/main" id="{4DC7F820-DD76-78DE-DB69-51A306450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51" y="4938395"/>
            <a:ext cx="2764800" cy="1554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21E6CAC-F9BB-020A-428C-61ABB6F8BC4B}"/>
              </a:ext>
            </a:extLst>
          </p:cNvPr>
          <p:cNvGraphicFramePr>
            <a:graphicFrameLocks noGrp="1"/>
          </p:cNvGraphicFramePr>
          <p:nvPr>
            <p:extLst>
              <p:ext uri="{D42A27DB-BD31-4B8C-83A1-F6EECF244321}">
                <p14:modId xmlns:p14="http://schemas.microsoft.com/office/powerpoint/2010/main" val="1929992108"/>
              </p:ext>
            </p:extLst>
          </p:nvPr>
        </p:nvGraphicFramePr>
        <p:xfrm>
          <a:off x="2441790" y="5473141"/>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RIVN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5" name="Table 4">
            <a:extLst>
              <a:ext uri="{FF2B5EF4-FFF2-40B4-BE49-F238E27FC236}">
                <a16:creationId xmlns:a16="http://schemas.microsoft.com/office/drawing/2014/main" id="{B0121D96-599E-131A-0B0D-16F511E37C79}"/>
              </a:ext>
            </a:extLst>
          </p:cNvPr>
          <p:cNvGraphicFramePr>
            <a:graphicFrameLocks noGrp="1"/>
          </p:cNvGraphicFramePr>
          <p:nvPr>
            <p:extLst>
              <p:ext uri="{D42A27DB-BD31-4B8C-83A1-F6EECF244321}">
                <p14:modId xmlns:p14="http://schemas.microsoft.com/office/powerpoint/2010/main" val="2723583545"/>
              </p:ext>
            </p:extLst>
          </p:nvPr>
        </p:nvGraphicFramePr>
        <p:xfrm>
          <a:off x="7943302" y="4800600"/>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GM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$ 35.11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6" name="Table 5">
            <a:extLst>
              <a:ext uri="{FF2B5EF4-FFF2-40B4-BE49-F238E27FC236}">
                <a16:creationId xmlns:a16="http://schemas.microsoft.com/office/drawing/2014/main" id="{A09E23BE-7906-D77A-F7BC-B1884D18C21D}"/>
              </a:ext>
            </a:extLst>
          </p:cNvPr>
          <p:cNvGraphicFramePr>
            <a:graphicFrameLocks noGrp="1"/>
          </p:cNvGraphicFramePr>
          <p:nvPr>
            <p:extLst>
              <p:ext uri="{D42A27DB-BD31-4B8C-83A1-F6EECF244321}">
                <p14:modId xmlns:p14="http://schemas.microsoft.com/office/powerpoint/2010/main" val="2197036803"/>
              </p:ext>
            </p:extLst>
          </p:nvPr>
        </p:nvGraphicFramePr>
        <p:xfrm>
          <a:off x="2576149" y="2154240"/>
          <a:ext cx="3036853" cy="518160"/>
        </p:xfrm>
        <a:graphic>
          <a:graphicData uri="http://schemas.openxmlformats.org/drawingml/2006/table">
            <a:tbl>
              <a:tblPr firstRow="1" bandRow="1">
                <a:tableStyleId>{5C22544A-7EE6-4342-B048-85BDC9FD1C3A}</a:tableStyleId>
              </a:tblPr>
              <a:tblGrid>
                <a:gridCol w="1641062">
                  <a:extLst>
                    <a:ext uri="{9D8B030D-6E8A-4147-A177-3AD203B41FA5}">
                      <a16:colId xmlns:a16="http://schemas.microsoft.com/office/drawing/2014/main" val="1675365821"/>
                    </a:ext>
                  </a:extLst>
                </a:gridCol>
                <a:gridCol w="1395791">
                  <a:extLst>
                    <a:ext uri="{9D8B030D-6E8A-4147-A177-3AD203B41FA5}">
                      <a16:colId xmlns:a16="http://schemas.microsoft.com/office/drawing/2014/main" val="3861201041"/>
                    </a:ext>
                  </a:extLst>
                </a:gridCol>
              </a:tblGrid>
              <a:tr h="291905">
                <a:tc>
                  <a:txBody>
                    <a:bodyPr/>
                    <a:lstStyle/>
                    <a:p>
                      <a:pPr algn="ctr"/>
                      <a:r>
                        <a:rPr lang="en-US" sz="2800"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kern="1200" dirty="0">
                          <a:solidFill>
                            <a:schemeClr val="tx1"/>
                          </a:solidFill>
                          <a:effectLst/>
                          <a:latin typeface="+mn-lt"/>
                          <a:ea typeface="+mn-ea"/>
                          <a:cs typeface="+mn-cs"/>
                        </a:rPr>
                        <a:t>$11. 81</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7" name="Table 6">
            <a:extLst>
              <a:ext uri="{FF2B5EF4-FFF2-40B4-BE49-F238E27FC236}">
                <a16:creationId xmlns:a16="http://schemas.microsoft.com/office/drawing/2014/main" id="{D5D6CBBF-90A6-DDE2-B26A-636E5818BBA1}"/>
              </a:ext>
            </a:extLst>
          </p:cNvPr>
          <p:cNvGraphicFramePr>
            <a:graphicFrameLocks noGrp="1"/>
          </p:cNvGraphicFramePr>
          <p:nvPr>
            <p:extLst>
              <p:ext uri="{D42A27DB-BD31-4B8C-83A1-F6EECF244321}">
                <p14:modId xmlns:p14="http://schemas.microsoft.com/office/powerpoint/2010/main" val="4066603199"/>
              </p:ext>
            </p:extLst>
          </p:nvPr>
        </p:nvGraphicFramePr>
        <p:xfrm>
          <a:off x="8108202" y="2891281"/>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TSLA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$ 239.60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5124" name="Picture 4" descr="Ford Logo History, meaning, PNG, SVG, vector">
            <a:extLst>
              <a:ext uri="{FF2B5EF4-FFF2-40B4-BE49-F238E27FC236}">
                <a16:creationId xmlns:a16="http://schemas.microsoft.com/office/drawing/2014/main" id="{BE04E04C-9DD4-A93C-034E-764F73A8E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82" y="2094085"/>
            <a:ext cx="2763522" cy="15544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F5B4BE0-AE5B-72F4-2571-3BE433A66F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16013" r="14329" b="14905"/>
          <a:stretch/>
        </p:blipFill>
        <p:spPr bwMode="auto">
          <a:xfrm>
            <a:off x="7040311" y="3814721"/>
            <a:ext cx="1279230" cy="124495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 logo to express the spirit of Stellantis | Stellantis">
            <a:extLst>
              <a:ext uri="{FF2B5EF4-FFF2-40B4-BE49-F238E27FC236}">
                <a16:creationId xmlns:a16="http://schemas.microsoft.com/office/drawing/2014/main" id="{7565D3FB-57F9-AD80-DF63-9BEE83ADD6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15" t="35191" r="5594" b="34508"/>
          <a:stretch/>
        </p:blipFill>
        <p:spPr bwMode="auto">
          <a:xfrm>
            <a:off x="1274935" y="3602522"/>
            <a:ext cx="3696031" cy="8988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24BC61F1-C3B4-7EFE-2479-3401620A10A2}"/>
              </a:ext>
            </a:extLst>
          </p:cNvPr>
          <p:cNvGraphicFramePr>
            <a:graphicFrameLocks noGrp="1"/>
          </p:cNvGraphicFramePr>
          <p:nvPr>
            <p:extLst>
              <p:ext uri="{D42A27DB-BD31-4B8C-83A1-F6EECF244321}">
                <p14:modId xmlns:p14="http://schemas.microsoft.com/office/powerpoint/2010/main" val="1656337147"/>
              </p:ext>
            </p:extLst>
          </p:nvPr>
        </p:nvGraphicFramePr>
        <p:xfrm>
          <a:off x="2790431" y="4301773"/>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STLA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spTree>
    <p:extLst>
      <p:ext uri="{BB962C8B-B14F-4D97-AF65-F5344CB8AC3E}">
        <p14:creationId xmlns:p14="http://schemas.microsoft.com/office/powerpoint/2010/main" val="263760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Diversity in Diversity - ETFs</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dirty="0"/>
              <a:t>ETFs hold multiple underlying assets, rather than a single stock </a:t>
            </a:r>
            <a:br>
              <a:rPr lang="en-US" dirty="0"/>
            </a:br>
            <a:r>
              <a:rPr lang="en-US" u="sng" dirty="0"/>
              <a:t>It is a popular choice for </a:t>
            </a:r>
            <a:r>
              <a:rPr lang="en-US" b="1" u="sng" dirty="0">
                <a:solidFill>
                  <a:srgbClr val="0070C0"/>
                </a:solidFill>
              </a:rPr>
              <a:t>DIVERSITY</a:t>
            </a:r>
            <a:endParaRPr lang="en-US" b="1" u="sng" dirty="0">
              <a:solidFill>
                <a:srgbClr val="0070C0"/>
              </a:solidFill>
              <a:effectLst/>
            </a:endParaRPr>
          </a:p>
          <a:p>
            <a:r>
              <a:rPr lang="en-US" dirty="0"/>
              <a:t>Gain </a:t>
            </a:r>
            <a:r>
              <a:rPr lang="en-US" b="0" dirty="0">
                <a:effectLst/>
              </a:rPr>
              <a:t>exposure to the entire sector </a:t>
            </a:r>
            <a:br>
              <a:rPr lang="en-US" b="0" dirty="0">
                <a:effectLst/>
              </a:rPr>
            </a:br>
            <a:r>
              <a:rPr lang="en-US" b="0" dirty="0">
                <a:effectLst/>
              </a:rPr>
              <a:t>Each ETFs has its own investment </a:t>
            </a:r>
            <a:br>
              <a:rPr lang="en-US" b="0" dirty="0">
                <a:effectLst/>
              </a:rPr>
            </a:br>
            <a:r>
              <a:rPr lang="en-US" b="0" dirty="0">
                <a:effectLst/>
              </a:rPr>
              <a:t>strategy and focus.</a:t>
            </a:r>
          </a:p>
          <a:p>
            <a:r>
              <a:rPr lang="en-US" b="0" dirty="0">
                <a:effectLst/>
              </a:rPr>
              <a:t>Benefit from the potential for growth </a:t>
            </a:r>
            <a:br>
              <a:rPr lang="en-US" b="0" dirty="0">
                <a:effectLst/>
              </a:rPr>
            </a:br>
            <a:r>
              <a:rPr lang="en-US" b="0" dirty="0">
                <a:effectLst/>
              </a:rPr>
              <a:t>and returns without the risk </a:t>
            </a:r>
            <a:br>
              <a:rPr lang="en-US" b="0" dirty="0">
                <a:effectLst/>
              </a:rPr>
            </a:br>
            <a:r>
              <a:rPr lang="en-US" b="0" dirty="0">
                <a:effectLst/>
              </a:rPr>
              <a:t>of a single stock</a:t>
            </a:r>
            <a:endParaRPr lang="en-US" dirty="0"/>
          </a:p>
        </p:txBody>
      </p:sp>
      <p:graphicFrame>
        <p:nvGraphicFramePr>
          <p:cNvPr id="4" name="Chart 3">
            <a:extLst>
              <a:ext uri="{FF2B5EF4-FFF2-40B4-BE49-F238E27FC236}">
                <a16:creationId xmlns:a16="http://schemas.microsoft.com/office/drawing/2014/main" id="{0EB12D91-5FA0-5544-88B9-1E82FEF3863F}"/>
              </a:ext>
            </a:extLst>
          </p:cNvPr>
          <p:cNvGraphicFramePr/>
          <p:nvPr/>
        </p:nvGraphicFramePr>
        <p:xfrm>
          <a:off x="6785547" y="2593296"/>
          <a:ext cx="6745575" cy="34027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60AC8C3-DAE6-C116-3E59-5CE63F43F3D9}"/>
              </a:ext>
            </a:extLst>
          </p:cNvPr>
          <p:cNvSpPr txBox="1"/>
          <p:nvPr/>
        </p:nvSpPr>
        <p:spPr>
          <a:xfrm>
            <a:off x="1422840" y="5609460"/>
            <a:ext cx="5600074" cy="954107"/>
          </a:xfrm>
          <a:prstGeom prst="rect">
            <a:avLst/>
          </a:prstGeom>
          <a:noFill/>
          <a:ln w="38100">
            <a:solidFill>
              <a:srgbClr val="FF0000"/>
            </a:solidFill>
          </a:ln>
        </p:spPr>
        <p:txBody>
          <a:bodyPr wrap="square" rtlCol="0">
            <a:spAutoFit/>
          </a:bodyPr>
          <a:lstStyle/>
          <a:p>
            <a:r>
              <a:rPr lang="en-US" sz="3200" dirty="0"/>
              <a:t>Consumer Discretionary ETFs: </a:t>
            </a:r>
          </a:p>
          <a:p>
            <a:r>
              <a:rPr lang="en-US" sz="2400" dirty="0"/>
              <a:t>VCDAX		IBUY	    FDIS		RCD</a:t>
            </a:r>
          </a:p>
        </p:txBody>
      </p:sp>
      <p:sp>
        <p:nvSpPr>
          <p:cNvPr id="6" name="Rectangle 5">
            <a:extLst>
              <a:ext uri="{FF2B5EF4-FFF2-40B4-BE49-F238E27FC236}">
                <a16:creationId xmlns:a16="http://schemas.microsoft.com/office/drawing/2014/main" id="{B1BCEB16-41D4-D140-8969-DE92DD3AB39C}"/>
              </a:ext>
            </a:extLst>
          </p:cNvPr>
          <p:cNvSpPr/>
          <p:nvPr/>
        </p:nvSpPr>
        <p:spPr>
          <a:xfrm>
            <a:off x="10623426" y="4010916"/>
            <a:ext cx="710387" cy="369332"/>
          </a:xfrm>
          <a:prstGeom prst="rect">
            <a:avLst/>
          </a:prstGeom>
        </p:spPr>
        <p:txBody>
          <a:bodyPr wrap="none">
            <a:spAutoFit/>
          </a:bodyPr>
          <a:lstStyle/>
          <a:p>
            <a:r>
              <a:rPr lang="en-US" dirty="0">
                <a:solidFill>
                  <a:schemeClr val="bg1"/>
                </a:solidFill>
              </a:rPr>
              <a:t>Retail</a:t>
            </a:r>
          </a:p>
        </p:txBody>
      </p:sp>
      <p:sp>
        <p:nvSpPr>
          <p:cNvPr id="7" name="Rectangle 6">
            <a:extLst>
              <a:ext uri="{FF2B5EF4-FFF2-40B4-BE49-F238E27FC236}">
                <a16:creationId xmlns:a16="http://schemas.microsoft.com/office/drawing/2014/main" id="{51CEB018-DA85-294E-8583-056CCF056E6B}"/>
              </a:ext>
            </a:extLst>
          </p:cNvPr>
          <p:cNvSpPr/>
          <p:nvPr/>
        </p:nvSpPr>
        <p:spPr>
          <a:xfrm>
            <a:off x="7809830" y="4944446"/>
            <a:ext cx="1143262" cy="646331"/>
          </a:xfrm>
          <a:prstGeom prst="rect">
            <a:avLst/>
          </a:prstGeom>
        </p:spPr>
        <p:txBody>
          <a:bodyPr wrap="none">
            <a:spAutoFit/>
          </a:bodyPr>
          <a:lstStyle/>
          <a:p>
            <a:r>
              <a:rPr lang="en-US" dirty="0"/>
              <a:t>Consumer</a:t>
            </a:r>
            <a:br>
              <a:rPr lang="en-US" dirty="0"/>
            </a:br>
            <a:r>
              <a:rPr lang="en-US" dirty="0"/>
              <a:t>services</a:t>
            </a:r>
          </a:p>
        </p:txBody>
      </p:sp>
      <p:sp>
        <p:nvSpPr>
          <p:cNvPr id="8" name="Rectangle 7">
            <a:extLst>
              <a:ext uri="{FF2B5EF4-FFF2-40B4-BE49-F238E27FC236}">
                <a16:creationId xmlns:a16="http://schemas.microsoft.com/office/drawing/2014/main" id="{CB86BB29-5930-5F45-8A66-26B75B6F2B93}"/>
              </a:ext>
            </a:extLst>
          </p:cNvPr>
          <p:cNvSpPr/>
          <p:nvPr/>
        </p:nvSpPr>
        <p:spPr>
          <a:xfrm>
            <a:off x="7677999" y="3853610"/>
            <a:ext cx="1196161" cy="646331"/>
          </a:xfrm>
          <a:prstGeom prst="rect">
            <a:avLst/>
          </a:prstGeom>
        </p:spPr>
        <p:txBody>
          <a:bodyPr wrap="none">
            <a:spAutoFit/>
          </a:bodyPr>
          <a:lstStyle/>
          <a:p>
            <a:r>
              <a:rPr lang="en-US" dirty="0"/>
              <a:t>Consumer </a:t>
            </a:r>
            <a:br>
              <a:rPr lang="en-US" dirty="0"/>
            </a:br>
            <a:r>
              <a:rPr lang="en-US" dirty="0"/>
              <a:t>durables</a:t>
            </a:r>
          </a:p>
        </p:txBody>
      </p:sp>
      <p:sp>
        <p:nvSpPr>
          <p:cNvPr id="9" name="Rectangle 8">
            <a:extLst>
              <a:ext uri="{FF2B5EF4-FFF2-40B4-BE49-F238E27FC236}">
                <a16:creationId xmlns:a16="http://schemas.microsoft.com/office/drawing/2014/main" id="{6E19B218-C646-964E-890E-050EE4A29658}"/>
              </a:ext>
            </a:extLst>
          </p:cNvPr>
          <p:cNvSpPr/>
          <p:nvPr/>
        </p:nvSpPr>
        <p:spPr>
          <a:xfrm>
            <a:off x="8276080" y="2975649"/>
            <a:ext cx="1354025" cy="646331"/>
          </a:xfrm>
          <a:prstGeom prst="rect">
            <a:avLst/>
          </a:prstGeom>
        </p:spPr>
        <p:txBody>
          <a:bodyPr wrap="none">
            <a:spAutoFit/>
          </a:bodyPr>
          <a:lstStyle/>
          <a:p>
            <a:r>
              <a:rPr lang="en-US" dirty="0"/>
              <a:t>Auto &amp;</a:t>
            </a:r>
            <a:br>
              <a:rPr lang="en-US" dirty="0"/>
            </a:br>
            <a:r>
              <a:rPr lang="en-US" dirty="0"/>
              <a:t>components</a:t>
            </a:r>
          </a:p>
        </p:txBody>
      </p:sp>
    </p:spTree>
    <p:extLst>
      <p:ext uri="{BB962C8B-B14F-4D97-AF65-F5344CB8AC3E}">
        <p14:creationId xmlns:p14="http://schemas.microsoft.com/office/powerpoint/2010/main" val="428085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2859929" y="4069080"/>
            <a:ext cx="6478055" cy="1015663"/>
          </a:xfrm>
          <a:prstGeom prst="rect">
            <a:avLst/>
          </a:prstGeom>
          <a:noFill/>
        </p:spPr>
        <p:txBody>
          <a:bodyPr wrap="none" rtlCol="0">
            <a:spAutoFit/>
          </a:bodyPr>
          <a:lstStyle/>
          <a:p>
            <a:pPr algn="ctr"/>
            <a:r>
              <a:rPr lang="en-US" sz="6000" b="1" dirty="0">
                <a:latin typeface="Eras Demi ITC" panose="020B0805030504020804" pitchFamily="34" charset="77"/>
              </a:rPr>
              <a:t>Ways to Diversify</a:t>
            </a:r>
          </a:p>
        </p:txBody>
      </p:sp>
    </p:spTree>
    <p:extLst>
      <p:ext uri="{BB962C8B-B14F-4D97-AF65-F5344CB8AC3E}">
        <p14:creationId xmlns:p14="http://schemas.microsoft.com/office/powerpoint/2010/main" val="21893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dirty="0"/>
              <a:t>Indexes:</a:t>
            </a:r>
          </a:p>
          <a:p>
            <a:pPr lvl="1"/>
            <a:r>
              <a:rPr lang="en-US" dirty="0"/>
              <a:t>S&amp;P 500 – </a:t>
            </a:r>
            <a:r>
              <a:rPr lang="en-US" dirty="0">
                <a:solidFill>
                  <a:srgbClr val="00B050"/>
                </a:solidFill>
              </a:rPr>
              <a:t>Up – 28 points</a:t>
            </a:r>
          </a:p>
          <a:p>
            <a:pPr lvl="1"/>
            <a:r>
              <a:rPr lang="en-US" dirty="0"/>
              <a:t>Dow Jones Industrial Average (DOW) – </a:t>
            </a:r>
            <a:r>
              <a:rPr lang="en-US" dirty="0">
                <a:solidFill>
                  <a:srgbClr val="00B050"/>
                </a:solidFill>
              </a:rPr>
              <a:t>Up – 239.9 points </a:t>
            </a:r>
          </a:p>
          <a:p>
            <a:pPr lvl="1"/>
            <a:r>
              <a:rPr lang="en-US" dirty="0"/>
              <a:t>Nasdaq Composite (NASDAQ) – </a:t>
            </a:r>
            <a:r>
              <a:rPr lang="en-US" dirty="0">
                <a:solidFill>
                  <a:srgbClr val="00B050"/>
                </a:solidFill>
              </a:rPr>
              <a:t>Up – 31.5 points </a:t>
            </a:r>
          </a:p>
          <a:p>
            <a:pPr marL="457200" lvl="1" indent="0">
              <a:buNone/>
            </a:pPr>
            <a:endParaRPr lang="en-US" dirty="0"/>
          </a:p>
          <a:p>
            <a:pPr marL="447675" indent="-447675"/>
            <a:r>
              <a:rPr lang="en-US" dirty="0"/>
              <a:t>Flat – tech stocks earnings are being released this week </a:t>
            </a:r>
          </a:p>
          <a:p>
            <a:pPr marL="447675" indent="-447675"/>
            <a:r>
              <a:rPr lang="en-US" dirty="0"/>
              <a:t>The Federal Reserve met this week and released a statement on Wednesday that the economy continues to strengthen</a:t>
            </a:r>
          </a:p>
        </p:txBody>
      </p:sp>
      <p:pic>
        <p:nvPicPr>
          <p:cNvPr id="1026" name="Picture 2" descr="How to Spot a Bull or Bear Market - Bloomberg">
            <a:extLst>
              <a:ext uri="{FF2B5EF4-FFF2-40B4-BE49-F238E27FC236}">
                <a16:creationId xmlns:a16="http://schemas.microsoft.com/office/drawing/2014/main" id="{8F4CBA06-BF08-474A-B87D-50C74AE5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798" y="1539615"/>
            <a:ext cx="3143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9456-4377-D34A-B510-52D2B6EE662A}"/>
              </a:ext>
            </a:extLst>
          </p:cNvPr>
          <p:cNvSpPr>
            <a:spLocks noGrp="1"/>
          </p:cNvSpPr>
          <p:nvPr>
            <p:ph type="title"/>
          </p:nvPr>
        </p:nvSpPr>
        <p:spPr/>
        <p:txBody>
          <a:bodyPr/>
          <a:lstStyle/>
          <a:p>
            <a:r>
              <a:rPr lang="en-US" dirty="0"/>
              <a:t>Bull vs Bear Market</a:t>
            </a:r>
          </a:p>
        </p:txBody>
      </p:sp>
      <p:sp>
        <p:nvSpPr>
          <p:cNvPr id="3" name="Content Placeholder 2">
            <a:extLst>
              <a:ext uri="{FF2B5EF4-FFF2-40B4-BE49-F238E27FC236}">
                <a16:creationId xmlns:a16="http://schemas.microsoft.com/office/drawing/2014/main" id="{45081362-401D-C348-B7C3-4254C94868E9}"/>
              </a:ext>
            </a:extLst>
          </p:cNvPr>
          <p:cNvSpPr>
            <a:spLocks noGrp="1"/>
          </p:cNvSpPr>
          <p:nvPr>
            <p:ph idx="1"/>
          </p:nvPr>
        </p:nvSpPr>
        <p:spPr/>
        <p:txBody>
          <a:bodyPr/>
          <a:lstStyle/>
          <a:p>
            <a:endParaRPr lang="en-US" dirty="0"/>
          </a:p>
        </p:txBody>
      </p:sp>
      <p:pic>
        <p:nvPicPr>
          <p:cNvPr id="6" name="Picture 2" descr="Bull Market vs Bear Market Definitions &amp; Strategy | Rule #1 Investing">
            <a:extLst>
              <a:ext uri="{FF2B5EF4-FFF2-40B4-BE49-F238E27FC236}">
                <a16:creationId xmlns:a16="http://schemas.microsoft.com/office/drawing/2014/main" id="{92237A7B-FAD5-4F4F-B35C-FBBEF8CAC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04" y="1372399"/>
            <a:ext cx="6469505" cy="548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8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Diversity in Diversity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3200" dirty="0"/>
              <a:t>Some advisors recommend 10% of the portfolio in the discretionary sector</a:t>
            </a:r>
          </a:p>
          <a:p>
            <a:r>
              <a:rPr lang="en-US" sz="3200" dirty="0"/>
              <a:t>Other sectors offer similar diversity</a:t>
            </a:r>
          </a:p>
        </p:txBody>
      </p:sp>
      <p:graphicFrame>
        <p:nvGraphicFramePr>
          <p:cNvPr id="4" name="Chart 3">
            <a:extLst>
              <a:ext uri="{FF2B5EF4-FFF2-40B4-BE49-F238E27FC236}">
                <a16:creationId xmlns:a16="http://schemas.microsoft.com/office/drawing/2014/main" id="{0EB12D91-5FA0-5544-88B9-1E82FEF3863F}"/>
              </a:ext>
            </a:extLst>
          </p:cNvPr>
          <p:cNvGraphicFramePr/>
          <p:nvPr>
            <p:extLst>
              <p:ext uri="{D42A27DB-BD31-4B8C-83A1-F6EECF244321}">
                <p14:modId xmlns:p14="http://schemas.microsoft.com/office/powerpoint/2010/main" val="1541044869"/>
              </p:ext>
            </p:extLst>
          </p:nvPr>
        </p:nvGraphicFramePr>
        <p:xfrm>
          <a:off x="1738860" y="3275390"/>
          <a:ext cx="7450111" cy="35826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7C7A127-885F-4E48-A45B-2486B9CA48F6}"/>
              </a:ext>
            </a:extLst>
          </p:cNvPr>
          <p:cNvSpPr txBox="1"/>
          <p:nvPr/>
        </p:nvSpPr>
        <p:spPr>
          <a:xfrm>
            <a:off x="1341958" y="5161300"/>
            <a:ext cx="2742802" cy="1015663"/>
          </a:xfrm>
          <a:prstGeom prst="rect">
            <a:avLst/>
          </a:prstGeom>
          <a:noFill/>
        </p:spPr>
        <p:txBody>
          <a:bodyPr wrap="none" rtlCol="0">
            <a:spAutoFit/>
          </a:bodyPr>
          <a:lstStyle/>
          <a:p>
            <a:r>
              <a:rPr lang="en-US" sz="2000" b="1" dirty="0"/>
              <a:t>Consumer Discretionary</a:t>
            </a:r>
          </a:p>
          <a:p>
            <a:endParaRPr lang="en-US" sz="2000" b="1" dirty="0"/>
          </a:p>
          <a:p>
            <a:r>
              <a:rPr lang="en-US" sz="2000" b="1" dirty="0"/>
              <a:t>Other Sectors</a:t>
            </a:r>
            <a:endParaRPr lang="en-US" b="1" dirty="0"/>
          </a:p>
        </p:txBody>
      </p:sp>
      <p:sp>
        <p:nvSpPr>
          <p:cNvPr id="6" name="Rectangle 5">
            <a:extLst>
              <a:ext uri="{FF2B5EF4-FFF2-40B4-BE49-F238E27FC236}">
                <a16:creationId xmlns:a16="http://schemas.microsoft.com/office/drawing/2014/main" id="{E955A6CC-4E93-C84E-997E-9A31187D5502}"/>
              </a:ext>
            </a:extLst>
          </p:cNvPr>
          <p:cNvSpPr/>
          <p:nvPr/>
        </p:nvSpPr>
        <p:spPr>
          <a:xfrm>
            <a:off x="838200" y="5161300"/>
            <a:ext cx="374754" cy="32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6DB3D8-A3B9-F248-BCFE-B7D545AD99E8}"/>
              </a:ext>
            </a:extLst>
          </p:cNvPr>
          <p:cNvSpPr/>
          <p:nvPr/>
        </p:nvSpPr>
        <p:spPr>
          <a:xfrm>
            <a:off x="838200" y="5756534"/>
            <a:ext cx="374754" cy="328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6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a:latin typeface="Eras Medium ITC" panose="020B0805030504020804" pitchFamily="34" charset="77"/>
              </a:rPr>
              <a:t>Consumer Discretionary Sector</a:t>
            </a:r>
            <a:endParaRPr lang="en-US" dirty="0">
              <a:latin typeface="Eras Medium ITC" panose="020B0805030504020804" pitchFamily="34" charset="77"/>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Consists of businesses whose demand rises and falls based on general economic conditions. Products in this sector include everything from washers and dryers to sporting goods to new cars to diamond engagement rings and more.</a:t>
            </a:r>
          </a:p>
          <a:p>
            <a:pPr lvl="1">
              <a:buFont typeface="Wingdings" pitchFamily="2" charset="2"/>
              <a:buChar char="Ø"/>
            </a:pPr>
            <a:endParaRPr lang="en-US" dirty="0"/>
          </a:p>
        </p:txBody>
      </p:sp>
      <p:pic>
        <p:nvPicPr>
          <p:cNvPr id="4" name="Picture 2" descr="Images and videos | Amazon.com, Inc. - Press Room">
            <a:extLst>
              <a:ext uri="{FF2B5EF4-FFF2-40B4-BE49-F238E27FC236}">
                <a16:creationId xmlns:a16="http://schemas.microsoft.com/office/drawing/2014/main" id="{DFD5CF44-D76B-D647-AB4C-59293A652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9" y="3841531"/>
            <a:ext cx="1806526" cy="760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bay logo PNG">
            <a:extLst>
              <a:ext uri="{FF2B5EF4-FFF2-40B4-BE49-F238E27FC236}">
                <a16:creationId xmlns:a16="http://schemas.microsoft.com/office/drawing/2014/main" id="{DA89CE4E-4ED1-CA4F-BC5E-9DE78FCB5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443" y="3826568"/>
            <a:ext cx="1811520" cy="75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Ford Logo, Png, Meaning">
            <a:extLst>
              <a:ext uri="{FF2B5EF4-FFF2-40B4-BE49-F238E27FC236}">
                <a16:creationId xmlns:a16="http://schemas.microsoft.com/office/drawing/2014/main" id="{8FC07F2C-3250-0444-B11E-099DD09B5A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85" t="9383" r="2739" b="5088"/>
          <a:stretch/>
        </p:blipFill>
        <p:spPr bwMode="auto">
          <a:xfrm>
            <a:off x="931388" y="5932309"/>
            <a:ext cx="2054780" cy="857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Lowes Logo PNG Images, Transparent Lowes Logo Image Download - PNGitem">
            <a:extLst>
              <a:ext uri="{FF2B5EF4-FFF2-40B4-BE49-F238E27FC236}">
                <a16:creationId xmlns:a16="http://schemas.microsoft.com/office/drawing/2014/main" id="{D52CBBD8-4850-DD4C-9777-4AC345BAD9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14"/>
          <a:stretch/>
        </p:blipFill>
        <p:spPr bwMode="auto">
          <a:xfrm>
            <a:off x="2084008" y="4815371"/>
            <a:ext cx="1868686" cy="10086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ke logo PNG">
            <a:extLst>
              <a:ext uri="{FF2B5EF4-FFF2-40B4-BE49-F238E27FC236}">
                <a16:creationId xmlns:a16="http://schemas.microsoft.com/office/drawing/2014/main" id="{57E643AE-B514-3849-B3D8-565D5272D6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9003" y="3887240"/>
            <a:ext cx="18796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Starbucks Logo transparent PNG - StickPNG">
            <a:extLst>
              <a:ext uri="{FF2B5EF4-FFF2-40B4-BE49-F238E27FC236}">
                <a16:creationId xmlns:a16="http://schemas.microsoft.com/office/drawing/2014/main" id="{312985BD-42EF-E442-9503-43CDA7828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581" y="5509355"/>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Whirlpool Logo PNG Transparent &amp; SVG Vector - Freebie Supply">
            <a:extLst>
              <a:ext uri="{FF2B5EF4-FFF2-40B4-BE49-F238E27FC236}">
                <a16:creationId xmlns:a16="http://schemas.microsoft.com/office/drawing/2014/main" id="{47AE6FC6-EEBB-4348-B4B1-95962282F27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1967" b="19023"/>
          <a:stretch/>
        </p:blipFill>
        <p:spPr bwMode="auto">
          <a:xfrm>
            <a:off x="6162418" y="3636362"/>
            <a:ext cx="2063459" cy="121765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fc Logo transparent PNG - StickPNG">
            <a:extLst>
              <a:ext uri="{FF2B5EF4-FFF2-40B4-BE49-F238E27FC236}">
                <a16:creationId xmlns:a16="http://schemas.microsoft.com/office/drawing/2014/main" id="{46902AB7-F69B-FD44-8009-5061EDAFF0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0911" y="3586087"/>
            <a:ext cx="1387003" cy="138700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ogos | Hilton Press Center">
            <a:extLst>
              <a:ext uri="{FF2B5EF4-FFF2-40B4-BE49-F238E27FC236}">
                <a16:creationId xmlns:a16="http://schemas.microsoft.com/office/drawing/2014/main" id="{8E75BC4A-1300-FF4D-BEB1-608BAAC512A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693" t="7261" r="10626" b="5073"/>
          <a:stretch/>
        </p:blipFill>
        <p:spPr bwMode="auto">
          <a:xfrm>
            <a:off x="6097353" y="5607760"/>
            <a:ext cx="1559797" cy="12176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Mcdonalds-logo-png-Transparent-768x538 - EBS">
            <a:extLst>
              <a:ext uri="{FF2B5EF4-FFF2-40B4-BE49-F238E27FC236}">
                <a16:creationId xmlns:a16="http://schemas.microsoft.com/office/drawing/2014/main" id="{2EBB565F-EF19-B449-860A-16F0EDF5D54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20" t="10222" r="6165" b="14558"/>
          <a:stretch/>
        </p:blipFill>
        <p:spPr bwMode="auto">
          <a:xfrm>
            <a:off x="7315820" y="4773324"/>
            <a:ext cx="1202014" cy="97205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utozone Png Logo - Free Transparent PNG Logos">
            <a:extLst>
              <a:ext uri="{FF2B5EF4-FFF2-40B4-BE49-F238E27FC236}">
                <a16:creationId xmlns:a16="http://schemas.microsoft.com/office/drawing/2014/main" id="{7179172D-9334-8F47-B879-9568FE22AA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5968" y="4773324"/>
            <a:ext cx="1618974" cy="854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Under Armour – Logos Download">
            <a:extLst>
              <a:ext uri="{FF2B5EF4-FFF2-40B4-BE49-F238E27FC236}">
                <a16:creationId xmlns:a16="http://schemas.microsoft.com/office/drawing/2014/main" id="{95A69A52-9BF7-4048-81F0-5224757363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6220" y="4683436"/>
            <a:ext cx="1148465" cy="726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69BDC6-A92D-EE42-A189-71FA8F3942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653" y="4616977"/>
            <a:ext cx="1262713" cy="12627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arget logo and symbol, meaning, history, PNG">
            <a:extLst>
              <a:ext uri="{FF2B5EF4-FFF2-40B4-BE49-F238E27FC236}">
                <a16:creationId xmlns:a16="http://schemas.microsoft.com/office/drawing/2014/main" id="{D6071DA6-C7C1-3848-8D2E-2FC8D354CAF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5353" r="13493"/>
          <a:stretch/>
        </p:blipFill>
        <p:spPr bwMode="auto">
          <a:xfrm>
            <a:off x="10506597" y="3271837"/>
            <a:ext cx="1152632" cy="14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7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Diversity in Diversity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3200" dirty="0"/>
              <a:t>Some advisors recommend 10% of the portfolio in the discretionary sector</a:t>
            </a:r>
          </a:p>
          <a:p>
            <a:r>
              <a:rPr lang="en-US" sz="2800" dirty="0"/>
              <a:t>It’s also possible to diversify within the sector</a:t>
            </a:r>
          </a:p>
          <a:p>
            <a:pPr lvl="1"/>
            <a:r>
              <a:rPr lang="en-US" sz="2800" dirty="0"/>
              <a:t>58% - Retail</a:t>
            </a:r>
          </a:p>
          <a:p>
            <a:pPr lvl="1"/>
            <a:r>
              <a:rPr lang="en-US" sz="2800" dirty="0"/>
              <a:t>17% - Consumer services</a:t>
            </a:r>
          </a:p>
          <a:p>
            <a:pPr lvl="1"/>
            <a:r>
              <a:rPr lang="en-US" sz="2800" dirty="0"/>
              <a:t>9% - Consumer durables</a:t>
            </a:r>
          </a:p>
          <a:p>
            <a:pPr lvl="1"/>
            <a:r>
              <a:rPr lang="en-US" sz="2800" dirty="0"/>
              <a:t>16% - Auto and components</a:t>
            </a:r>
            <a:endParaRPr lang="en-US" sz="3200" dirty="0"/>
          </a:p>
        </p:txBody>
      </p:sp>
      <p:graphicFrame>
        <p:nvGraphicFramePr>
          <p:cNvPr id="4" name="Chart 3">
            <a:extLst>
              <a:ext uri="{FF2B5EF4-FFF2-40B4-BE49-F238E27FC236}">
                <a16:creationId xmlns:a16="http://schemas.microsoft.com/office/drawing/2014/main" id="{0EB12D91-5FA0-5544-88B9-1E82FEF3863F}"/>
              </a:ext>
            </a:extLst>
          </p:cNvPr>
          <p:cNvGraphicFramePr/>
          <p:nvPr>
            <p:extLst>
              <p:ext uri="{D42A27DB-BD31-4B8C-83A1-F6EECF244321}">
                <p14:modId xmlns:p14="http://schemas.microsoft.com/office/powerpoint/2010/main" val="16813110"/>
              </p:ext>
            </p:extLst>
          </p:nvPr>
        </p:nvGraphicFramePr>
        <p:xfrm>
          <a:off x="6785547" y="2593296"/>
          <a:ext cx="6745575" cy="340276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1BCEB16-41D4-D140-8969-DE92DD3AB39C}"/>
              </a:ext>
            </a:extLst>
          </p:cNvPr>
          <p:cNvSpPr/>
          <p:nvPr/>
        </p:nvSpPr>
        <p:spPr>
          <a:xfrm>
            <a:off x="10623426" y="4010916"/>
            <a:ext cx="710387" cy="369332"/>
          </a:xfrm>
          <a:prstGeom prst="rect">
            <a:avLst/>
          </a:prstGeom>
        </p:spPr>
        <p:txBody>
          <a:bodyPr wrap="none">
            <a:spAutoFit/>
          </a:bodyPr>
          <a:lstStyle/>
          <a:p>
            <a:r>
              <a:rPr lang="en-US" dirty="0">
                <a:solidFill>
                  <a:schemeClr val="bg1"/>
                </a:solidFill>
              </a:rPr>
              <a:t>Retail</a:t>
            </a:r>
          </a:p>
        </p:txBody>
      </p:sp>
      <p:sp>
        <p:nvSpPr>
          <p:cNvPr id="7" name="Rectangle 6">
            <a:extLst>
              <a:ext uri="{FF2B5EF4-FFF2-40B4-BE49-F238E27FC236}">
                <a16:creationId xmlns:a16="http://schemas.microsoft.com/office/drawing/2014/main" id="{51CEB018-DA85-294E-8583-056CCF056E6B}"/>
              </a:ext>
            </a:extLst>
          </p:cNvPr>
          <p:cNvSpPr/>
          <p:nvPr/>
        </p:nvSpPr>
        <p:spPr>
          <a:xfrm>
            <a:off x="7809830" y="4944446"/>
            <a:ext cx="1143262" cy="646331"/>
          </a:xfrm>
          <a:prstGeom prst="rect">
            <a:avLst/>
          </a:prstGeom>
        </p:spPr>
        <p:txBody>
          <a:bodyPr wrap="none">
            <a:spAutoFit/>
          </a:bodyPr>
          <a:lstStyle/>
          <a:p>
            <a:r>
              <a:rPr lang="en-US" dirty="0"/>
              <a:t>Consumer</a:t>
            </a:r>
            <a:br>
              <a:rPr lang="en-US" dirty="0"/>
            </a:br>
            <a:r>
              <a:rPr lang="en-US" dirty="0"/>
              <a:t>services</a:t>
            </a:r>
          </a:p>
        </p:txBody>
      </p:sp>
      <p:sp>
        <p:nvSpPr>
          <p:cNvPr id="8" name="Rectangle 7">
            <a:extLst>
              <a:ext uri="{FF2B5EF4-FFF2-40B4-BE49-F238E27FC236}">
                <a16:creationId xmlns:a16="http://schemas.microsoft.com/office/drawing/2014/main" id="{CB86BB29-5930-5F45-8A66-26B75B6F2B93}"/>
              </a:ext>
            </a:extLst>
          </p:cNvPr>
          <p:cNvSpPr/>
          <p:nvPr/>
        </p:nvSpPr>
        <p:spPr>
          <a:xfrm>
            <a:off x="7677999" y="3853610"/>
            <a:ext cx="1196161" cy="646331"/>
          </a:xfrm>
          <a:prstGeom prst="rect">
            <a:avLst/>
          </a:prstGeom>
        </p:spPr>
        <p:txBody>
          <a:bodyPr wrap="none">
            <a:spAutoFit/>
          </a:bodyPr>
          <a:lstStyle/>
          <a:p>
            <a:r>
              <a:rPr lang="en-US" dirty="0"/>
              <a:t>Consumer </a:t>
            </a:r>
            <a:br>
              <a:rPr lang="en-US" dirty="0"/>
            </a:br>
            <a:r>
              <a:rPr lang="en-US" dirty="0"/>
              <a:t>durables</a:t>
            </a:r>
          </a:p>
        </p:txBody>
      </p:sp>
      <p:sp>
        <p:nvSpPr>
          <p:cNvPr id="9" name="Rectangle 8">
            <a:extLst>
              <a:ext uri="{FF2B5EF4-FFF2-40B4-BE49-F238E27FC236}">
                <a16:creationId xmlns:a16="http://schemas.microsoft.com/office/drawing/2014/main" id="{6E19B218-C646-964E-890E-050EE4A29658}"/>
              </a:ext>
            </a:extLst>
          </p:cNvPr>
          <p:cNvSpPr/>
          <p:nvPr/>
        </p:nvSpPr>
        <p:spPr>
          <a:xfrm>
            <a:off x="8276080" y="2975649"/>
            <a:ext cx="1354025" cy="646331"/>
          </a:xfrm>
          <a:prstGeom prst="rect">
            <a:avLst/>
          </a:prstGeom>
        </p:spPr>
        <p:txBody>
          <a:bodyPr wrap="none">
            <a:spAutoFit/>
          </a:bodyPr>
          <a:lstStyle/>
          <a:p>
            <a:r>
              <a:rPr lang="en-US" dirty="0"/>
              <a:t>Auto &amp;</a:t>
            </a:r>
            <a:br>
              <a:rPr lang="en-US" dirty="0"/>
            </a:br>
            <a:r>
              <a:rPr lang="en-US" dirty="0"/>
              <a:t>components</a:t>
            </a:r>
          </a:p>
        </p:txBody>
      </p:sp>
    </p:spTree>
    <p:extLst>
      <p:ext uri="{BB962C8B-B14F-4D97-AF65-F5344CB8AC3E}">
        <p14:creationId xmlns:p14="http://schemas.microsoft.com/office/powerpoint/2010/main" val="997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and videos | Amazon.com, Inc. - Press Room">
            <a:extLst>
              <a:ext uri="{FF2B5EF4-FFF2-40B4-BE49-F238E27FC236}">
                <a16:creationId xmlns:a16="http://schemas.microsoft.com/office/drawing/2014/main" id="{393302C1-8061-D150-2C69-9D0E79FFD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61" y="1757436"/>
            <a:ext cx="1806526" cy="760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TJX Companies, Inc. | American Red Cross Supporter">
            <a:extLst>
              <a:ext uri="{FF2B5EF4-FFF2-40B4-BE49-F238E27FC236}">
                <a16:creationId xmlns:a16="http://schemas.microsoft.com/office/drawing/2014/main" id="{13624B2A-C669-55D9-B8E5-C54C9A2311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41" t="10041" r="4591" b="11494"/>
          <a:stretch/>
        </p:blipFill>
        <p:spPr bwMode="auto">
          <a:xfrm>
            <a:off x="287074" y="5297394"/>
            <a:ext cx="2503357" cy="1195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2EBF61DF-4395-8CDD-F6F4-211B8B336D9B}"/>
              </a:ext>
            </a:extLst>
          </p:cNvPr>
          <p:cNvGraphicFramePr>
            <a:graphicFrameLocks noGrp="1"/>
          </p:cNvGraphicFramePr>
          <p:nvPr>
            <p:extLst>
              <p:ext uri="{D42A27DB-BD31-4B8C-83A1-F6EECF244321}">
                <p14:modId xmlns:p14="http://schemas.microsoft.com/office/powerpoint/2010/main" val="832038894"/>
              </p:ext>
            </p:extLst>
          </p:nvPr>
        </p:nvGraphicFramePr>
        <p:xfrm>
          <a:off x="2047083" y="5589355"/>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TJX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$ 69.80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sp>
        <p:nvSpPr>
          <p:cNvPr id="2" name="Title 1">
            <a:extLst>
              <a:ext uri="{FF2B5EF4-FFF2-40B4-BE49-F238E27FC236}">
                <a16:creationId xmlns:a16="http://schemas.microsoft.com/office/drawing/2014/main" id="{F9EC6107-2F0D-D24B-86B8-884C26882628}"/>
              </a:ext>
            </a:extLst>
          </p:cNvPr>
          <p:cNvSpPr>
            <a:spLocks noGrp="1"/>
          </p:cNvSpPr>
          <p:nvPr>
            <p:ph type="title"/>
          </p:nvPr>
        </p:nvSpPr>
        <p:spPr>
          <a:xfrm>
            <a:off x="538400" y="365125"/>
            <a:ext cx="10515600" cy="1325563"/>
          </a:xfrm>
        </p:spPr>
        <p:txBody>
          <a:bodyPr/>
          <a:lstStyle/>
          <a:p>
            <a:r>
              <a:rPr lang="en-US" dirty="0"/>
              <a:t>Retail Sector – recent stock prices</a:t>
            </a:r>
          </a:p>
        </p:txBody>
      </p:sp>
      <p:pic>
        <p:nvPicPr>
          <p:cNvPr id="1026" name="Picture 2" descr="O'Reilly Auto Parts">
            <a:extLst>
              <a:ext uri="{FF2B5EF4-FFF2-40B4-BE49-F238E27FC236}">
                <a16:creationId xmlns:a16="http://schemas.microsoft.com/office/drawing/2014/main" id="{98804A48-E736-D892-74CD-E68BE8FA9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4568" y="2010605"/>
            <a:ext cx="1486417" cy="1486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15E29D68-B0D2-035C-9919-146FEB4061F6}"/>
              </a:ext>
            </a:extLst>
          </p:cNvPr>
          <p:cNvGraphicFramePr>
            <a:graphicFrameLocks noGrp="1"/>
          </p:cNvGraphicFramePr>
          <p:nvPr/>
        </p:nvGraphicFramePr>
        <p:xfrm>
          <a:off x="2181442" y="2318965"/>
          <a:ext cx="3036853" cy="518160"/>
        </p:xfrm>
        <a:graphic>
          <a:graphicData uri="http://schemas.openxmlformats.org/drawingml/2006/table">
            <a:tbl>
              <a:tblPr firstRow="1" bandRow="1">
                <a:tableStyleId>{5C22544A-7EE6-4342-B048-85BDC9FD1C3A}</a:tableStyleId>
              </a:tblPr>
              <a:tblGrid>
                <a:gridCol w="1641062">
                  <a:extLst>
                    <a:ext uri="{9D8B030D-6E8A-4147-A177-3AD203B41FA5}">
                      <a16:colId xmlns:a16="http://schemas.microsoft.com/office/drawing/2014/main" val="1675365821"/>
                    </a:ext>
                  </a:extLst>
                </a:gridCol>
                <a:gridCol w="1395791">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AMZN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kern="1200" dirty="0">
                          <a:solidFill>
                            <a:schemeClr val="tx1"/>
                          </a:solidFill>
                          <a:effectLst/>
                          <a:latin typeface="+mn-lt"/>
                          <a:ea typeface="+mn-ea"/>
                          <a:cs typeface="+mn-cs"/>
                        </a:rPr>
                        <a:t>$150.38</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11" name="Table 10">
            <a:extLst>
              <a:ext uri="{FF2B5EF4-FFF2-40B4-BE49-F238E27FC236}">
                <a16:creationId xmlns:a16="http://schemas.microsoft.com/office/drawing/2014/main" id="{2F9A6B1B-6755-AB02-A7CB-36AB83DAC650}"/>
              </a:ext>
            </a:extLst>
          </p:cNvPr>
          <p:cNvGraphicFramePr>
            <a:graphicFrameLocks noGrp="1"/>
          </p:cNvGraphicFramePr>
          <p:nvPr>
            <p:extLst>
              <p:ext uri="{D42A27DB-BD31-4B8C-83A1-F6EECF244321}">
                <p14:modId xmlns:p14="http://schemas.microsoft.com/office/powerpoint/2010/main" val="3709729551"/>
              </p:ext>
            </p:extLst>
          </p:nvPr>
        </p:nvGraphicFramePr>
        <p:xfrm>
          <a:off x="6592453" y="2716801"/>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ORLY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$ 954.91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4102" name="Picture 6" descr="Chewy Logo - LogoDix">
            <a:extLst>
              <a:ext uri="{FF2B5EF4-FFF2-40B4-BE49-F238E27FC236}">
                <a16:creationId xmlns:a16="http://schemas.microsoft.com/office/drawing/2014/main" id="{C3E73AFD-9D5D-6B1D-087B-DD815DEF9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016" y="3275504"/>
            <a:ext cx="2540000" cy="254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FE4FA656-481C-5EFA-DF2C-692C2029B764}"/>
              </a:ext>
            </a:extLst>
          </p:cNvPr>
          <p:cNvGraphicFramePr>
            <a:graphicFrameLocks noGrp="1"/>
          </p:cNvGraphicFramePr>
          <p:nvPr>
            <p:extLst>
              <p:ext uri="{D42A27DB-BD31-4B8C-83A1-F6EECF244321}">
                <p14:modId xmlns:p14="http://schemas.microsoft.com/office/powerpoint/2010/main" val="708086387"/>
              </p:ext>
            </p:extLst>
          </p:nvPr>
        </p:nvGraphicFramePr>
        <p:xfrm>
          <a:off x="7973231" y="4779234"/>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CHWY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9" name="Table 8">
            <a:extLst>
              <a:ext uri="{FF2B5EF4-FFF2-40B4-BE49-F238E27FC236}">
                <a16:creationId xmlns:a16="http://schemas.microsoft.com/office/drawing/2014/main" id="{00BC7DB1-ABFE-E7C6-24CA-006EC7C1A2AA}"/>
              </a:ext>
            </a:extLst>
          </p:cNvPr>
          <p:cNvGraphicFramePr>
            <a:graphicFrameLocks noGrp="1"/>
          </p:cNvGraphicFramePr>
          <p:nvPr>
            <p:extLst>
              <p:ext uri="{D42A27DB-BD31-4B8C-83A1-F6EECF244321}">
                <p14:modId xmlns:p14="http://schemas.microsoft.com/office/powerpoint/2010/main" val="2188802957"/>
              </p:ext>
            </p:extLst>
          </p:nvPr>
        </p:nvGraphicFramePr>
        <p:xfrm>
          <a:off x="3120215" y="3974077"/>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$ 213.89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5" name="Picture 10" descr="Lowes Logo PNG Images, Transparent Lowes Logo Image Download - PNGitem">
            <a:extLst>
              <a:ext uri="{FF2B5EF4-FFF2-40B4-BE49-F238E27FC236}">
                <a16:creationId xmlns:a16="http://schemas.microsoft.com/office/drawing/2014/main" id="{33E46F7A-D955-93ED-424B-18D62D0AA3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14"/>
          <a:stretch/>
        </p:blipFill>
        <p:spPr bwMode="auto">
          <a:xfrm>
            <a:off x="1572768" y="3396655"/>
            <a:ext cx="1868686" cy="100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8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21685F8-3A7D-BDD1-CC54-2AE932C7E313}"/>
              </a:ext>
            </a:extLst>
          </p:cNvPr>
          <p:cNvGraphicFramePr>
            <a:graphicFrameLocks noGrp="1"/>
          </p:cNvGraphicFramePr>
          <p:nvPr>
            <p:extLst>
              <p:ext uri="{D42A27DB-BD31-4B8C-83A1-F6EECF244321}">
                <p14:modId xmlns:p14="http://schemas.microsoft.com/office/powerpoint/2010/main" val="3076214114"/>
              </p:ext>
            </p:extLst>
          </p:nvPr>
        </p:nvGraphicFramePr>
        <p:xfrm>
          <a:off x="8253013" y="2637725"/>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SBUX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$ 93.31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sp>
        <p:nvSpPr>
          <p:cNvPr id="2" name="Title 1">
            <a:extLst>
              <a:ext uri="{FF2B5EF4-FFF2-40B4-BE49-F238E27FC236}">
                <a16:creationId xmlns:a16="http://schemas.microsoft.com/office/drawing/2014/main" id="{F9EC6107-2F0D-D24B-86B8-884C26882628}"/>
              </a:ext>
            </a:extLst>
          </p:cNvPr>
          <p:cNvSpPr>
            <a:spLocks noGrp="1"/>
          </p:cNvSpPr>
          <p:nvPr>
            <p:ph type="title"/>
          </p:nvPr>
        </p:nvSpPr>
        <p:spPr/>
        <p:txBody>
          <a:bodyPr/>
          <a:lstStyle/>
          <a:p>
            <a:r>
              <a:rPr lang="en-US" dirty="0"/>
              <a:t>Consumer Services</a:t>
            </a:r>
          </a:p>
        </p:txBody>
      </p:sp>
      <p:graphicFrame>
        <p:nvGraphicFramePr>
          <p:cNvPr id="3" name="Table 2">
            <a:extLst>
              <a:ext uri="{FF2B5EF4-FFF2-40B4-BE49-F238E27FC236}">
                <a16:creationId xmlns:a16="http://schemas.microsoft.com/office/drawing/2014/main" id="{7696529D-4D24-995A-3F6B-673A702361AB}"/>
              </a:ext>
            </a:extLst>
          </p:cNvPr>
          <p:cNvGraphicFramePr>
            <a:graphicFrameLocks noGrp="1"/>
          </p:cNvGraphicFramePr>
          <p:nvPr>
            <p:extLst>
              <p:ext uri="{D42A27DB-BD31-4B8C-83A1-F6EECF244321}">
                <p14:modId xmlns:p14="http://schemas.microsoft.com/office/powerpoint/2010/main" val="1503578002"/>
              </p:ext>
            </p:extLst>
          </p:nvPr>
        </p:nvGraphicFramePr>
        <p:xfrm>
          <a:off x="2400723" y="2343867"/>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MCD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$ 295.58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5" name="Picture 22" descr="Mcdonalds-logo-png-Transparent-768x538 - EBS">
            <a:extLst>
              <a:ext uri="{FF2B5EF4-FFF2-40B4-BE49-F238E27FC236}">
                <a16:creationId xmlns:a16="http://schemas.microsoft.com/office/drawing/2014/main" id="{67352B25-A0C3-0380-4088-BF30C67E0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 t="10222" r="6165" b="14558"/>
          <a:stretch/>
        </p:blipFill>
        <p:spPr bwMode="auto">
          <a:xfrm>
            <a:off x="1407826" y="1665666"/>
            <a:ext cx="1202014" cy="972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Starbucks Logo transparent PNG - StickPNG">
            <a:extLst>
              <a:ext uri="{FF2B5EF4-FFF2-40B4-BE49-F238E27FC236}">
                <a16:creationId xmlns:a16="http://schemas.microsoft.com/office/drawing/2014/main" id="{A6E29C5D-A078-7B39-C676-195CEDC85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584" y="2109565"/>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ominos Pizza Logo PNG Transparent Background Download | Dominos pizza,  Order pizza, Domino's pizza">
            <a:extLst>
              <a:ext uri="{FF2B5EF4-FFF2-40B4-BE49-F238E27FC236}">
                <a16:creationId xmlns:a16="http://schemas.microsoft.com/office/drawing/2014/main" id="{FE5F5031-2068-31FE-1EF6-942D67F5B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039" y="3519463"/>
            <a:ext cx="2068643" cy="1551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8C8430E7-1A6E-C10C-7259-D02A6013F581}"/>
              </a:ext>
            </a:extLst>
          </p:cNvPr>
          <p:cNvGraphicFramePr>
            <a:graphicFrameLocks noGrp="1"/>
          </p:cNvGraphicFramePr>
          <p:nvPr>
            <p:extLst>
              <p:ext uri="{D42A27DB-BD31-4B8C-83A1-F6EECF244321}">
                <p14:modId xmlns:p14="http://schemas.microsoft.com/office/powerpoint/2010/main" val="2481007298"/>
              </p:ext>
            </p:extLst>
          </p:nvPr>
        </p:nvGraphicFramePr>
        <p:xfrm>
          <a:off x="3880554" y="4101465"/>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DPZ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$ 402.87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9" name="Table 8">
            <a:extLst>
              <a:ext uri="{FF2B5EF4-FFF2-40B4-BE49-F238E27FC236}">
                <a16:creationId xmlns:a16="http://schemas.microsoft.com/office/drawing/2014/main" id="{79662D7E-EF35-C2DE-25B7-6D4B9ECADE9E}"/>
              </a:ext>
            </a:extLst>
          </p:cNvPr>
          <p:cNvGraphicFramePr>
            <a:graphicFrameLocks noGrp="1"/>
          </p:cNvGraphicFramePr>
          <p:nvPr>
            <p:extLst>
              <p:ext uri="{D42A27DB-BD31-4B8C-83A1-F6EECF244321}">
                <p14:modId xmlns:p14="http://schemas.microsoft.com/office/powerpoint/2010/main" val="1999527576"/>
              </p:ext>
            </p:extLst>
          </p:nvPr>
        </p:nvGraphicFramePr>
        <p:xfrm>
          <a:off x="8408111" y="4800600"/>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BROS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$ 31.26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6148" name="Picture 4" descr="Dutch Bros Logo, symbol, meaning, history, PNG, brand">
            <a:extLst>
              <a:ext uri="{FF2B5EF4-FFF2-40B4-BE49-F238E27FC236}">
                <a16:creationId xmlns:a16="http://schemas.microsoft.com/office/drawing/2014/main" id="{4BE41799-BCE7-9174-4E2D-7781C517C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548" y="4090339"/>
            <a:ext cx="1842347" cy="1036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0C9CCC02-6E45-FEA7-58AE-701E3BD761F0}"/>
              </a:ext>
            </a:extLst>
          </p:cNvPr>
          <p:cNvGraphicFramePr>
            <a:graphicFrameLocks noGrp="1"/>
          </p:cNvGraphicFramePr>
          <p:nvPr>
            <p:extLst>
              <p:ext uri="{D42A27DB-BD31-4B8C-83A1-F6EECF244321}">
                <p14:modId xmlns:p14="http://schemas.microsoft.com/office/powerpoint/2010/main" val="2673472745"/>
              </p:ext>
            </p:extLst>
          </p:nvPr>
        </p:nvGraphicFramePr>
        <p:xfrm>
          <a:off x="1760575" y="5859063"/>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YUM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$ 129.21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6150" name="Picture 6" descr="Yum! Brands Announces Q3 2023 Earnings and Conference Call Details">
            <a:extLst>
              <a:ext uri="{FF2B5EF4-FFF2-40B4-BE49-F238E27FC236}">
                <a16:creationId xmlns:a16="http://schemas.microsoft.com/office/drawing/2014/main" id="{293F80E6-5A09-99D7-A2FC-20C67E72AD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20" y="4711567"/>
            <a:ext cx="1089769" cy="203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FE4FA656-481C-5EFA-DF2C-692C2029B764}"/>
              </a:ext>
            </a:extLst>
          </p:cNvPr>
          <p:cNvGraphicFramePr>
            <a:graphicFrameLocks noGrp="1"/>
          </p:cNvGraphicFramePr>
          <p:nvPr>
            <p:extLst>
              <p:ext uri="{D42A27DB-BD31-4B8C-83A1-F6EECF244321}">
                <p14:modId xmlns:p14="http://schemas.microsoft.com/office/powerpoint/2010/main" val="2099133915"/>
              </p:ext>
            </p:extLst>
          </p:nvPr>
        </p:nvGraphicFramePr>
        <p:xfrm>
          <a:off x="2551661" y="2208041"/>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NKE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$ 104.49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10" name="Table 9">
            <a:extLst>
              <a:ext uri="{FF2B5EF4-FFF2-40B4-BE49-F238E27FC236}">
                <a16:creationId xmlns:a16="http://schemas.microsoft.com/office/drawing/2014/main" id="{2EBF61DF-4395-8CDD-F6F4-211B8B336D9B}"/>
              </a:ext>
            </a:extLst>
          </p:cNvPr>
          <p:cNvGraphicFramePr>
            <a:graphicFrameLocks noGrp="1"/>
          </p:cNvGraphicFramePr>
          <p:nvPr>
            <p:extLst>
              <p:ext uri="{D42A27DB-BD31-4B8C-83A1-F6EECF244321}">
                <p14:modId xmlns:p14="http://schemas.microsoft.com/office/powerpoint/2010/main" val="3723264261"/>
              </p:ext>
            </p:extLst>
          </p:nvPr>
        </p:nvGraphicFramePr>
        <p:xfrm>
          <a:off x="390076" y="6068905"/>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MHK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$ 105.28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sp>
        <p:nvSpPr>
          <p:cNvPr id="2" name="Title 1">
            <a:extLst>
              <a:ext uri="{FF2B5EF4-FFF2-40B4-BE49-F238E27FC236}">
                <a16:creationId xmlns:a16="http://schemas.microsoft.com/office/drawing/2014/main" id="{F9EC6107-2F0D-D24B-86B8-884C26882628}"/>
              </a:ext>
            </a:extLst>
          </p:cNvPr>
          <p:cNvSpPr>
            <a:spLocks noGrp="1"/>
          </p:cNvSpPr>
          <p:nvPr>
            <p:ph type="title"/>
          </p:nvPr>
        </p:nvSpPr>
        <p:spPr>
          <a:xfrm>
            <a:off x="538400" y="365125"/>
            <a:ext cx="10515600" cy="1325563"/>
          </a:xfrm>
        </p:spPr>
        <p:txBody>
          <a:bodyPr>
            <a:normAutofit/>
          </a:bodyPr>
          <a:lstStyle/>
          <a:p>
            <a:r>
              <a:rPr lang="en-US" dirty="0"/>
              <a:t>Consumer Durables</a:t>
            </a:r>
            <a:br>
              <a:rPr lang="en-US" dirty="0"/>
            </a:br>
            <a:r>
              <a:rPr lang="en-US" dirty="0"/>
              <a:t>		– recent stock prices</a:t>
            </a:r>
          </a:p>
        </p:txBody>
      </p:sp>
      <p:graphicFrame>
        <p:nvGraphicFramePr>
          <p:cNvPr id="11" name="Table 10">
            <a:extLst>
              <a:ext uri="{FF2B5EF4-FFF2-40B4-BE49-F238E27FC236}">
                <a16:creationId xmlns:a16="http://schemas.microsoft.com/office/drawing/2014/main" id="{2F9A6B1B-6755-AB02-A7CB-36AB83DAC650}"/>
              </a:ext>
            </a:extLst>
          </p:cNvPr>
          <p:cNvGraphicFramePr>
            <a:graphicFrameLocks noGrp="1"/>
          </p:cNvGraphicFramePr>
          <p:nvPr>
            <p:extLst>
              <p:ext uri="{D42A27DB-BD31-4B8C-83A1-F6EECF244321}">
                <p14:modId xmlns:p14="http://schemas.microsoft.com/office/powerpoint/2010/main" val="3016791162"/>
              </p:ext>
            </p:extLst>
          </p:nvPr>
        </p:nvGraphicFramePr>
        <p:xfrm>
          <a:off x="7748431" y="2479906"/>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LEVI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graphicFrame>
        <p:nvGraphicFramePr>
          <p:cNvPr id="12" name="Table 11">
            <a:extLst>
              <a:ext uri="{FF2B5EF4-FFF2-40B4-BE49-F238E27FC236}">
                <a16:creationId xmlns:a16="http://schemas.microsoft.com/office/drawing/2014/main" id="{E37E947B-2338-CF3F-9C5F-60903281DE54}"/>
              </a:ext>
            </a:extLst>
          </p:cNvPr>
          <p:cNvGraphicFramePr>
            <a:graphicFrameLocks noGrp="1"/>
          </p:cNvGraphicFramePr>
          <p:nvPr>
            <p:extLst>
              <p:ext uri="{D42A27DB-BD31-4B8C-83A1-F6EECF244321}">
                <p14:modId xmlns:p14="http://schemas.microsoft.com/office/powerpoint/2010/main" val="2160956839"/>
              </p:ext>
            </p:extLst>
          </p:nvPr>
        </p:nvGraphicFramePr>
        <p:xfrm>
          <a:off x="8495121" y="3941109"/>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LZB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$ 36.75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15" name="Picture 12" descr="Nike logo PNG">
            <a:extLst>
              <a:ext uri="{FF2B5EF4-FFF2-40B4-BE49-F238E27FC236}">
                <a16:creationId xmlns:a16="http://schemas.microsoft.com/office/drawing/2014/main" id="{9468902F-0AE4-2F71-FD73-87BBD266B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96" y="1849478"/>
            <a:ext cx="18796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78A78AF-CE81-7B39-CF7A-1E1FA2A99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6" y="5074345"/>
            <a:ext cx="2195247" cy="932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B16A6C87-4567-8DFE-B53E-401E2FD2A2DD}"/>
              </a:ext>
            </a:extLst>
          </p:cNvPr>
          <p:cNvGraphicFramePr>
            <a:graphicFrameLocks noGrp="1"/>
          </p:cNvGraphicFramePr>
          <p:nvPr>
            <p:extLst>
              <p:ext uri="{D42A27DB-BD31-4B8C-83A1-F6EECF244321}">
                <p14:modId xmlns:p14="http://schemas.microsoft.com/office/powerpoint/2010/main" val="1902922216"/>
              </p:ext>
            </p:extLst>
          </p:nvPr>
        </p:nvGraphicFramePr>
        <p:xfrm>
          <a:off x="4509633" y="5747798"/>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SONY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$ 118.29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1032" name="Picture 8" descr="Sony Logo and symbol, meaning, history, PNG, brand">
            <a:extLst>
              <a:ext uri="{FF2B5EF4-FFF2-40B4-BE49-F238E27FC236}">
                <a16:creationId xmlns:a16="http://schemas.microsoft.com/office/drawing/2014/main" id="{0C2239AE-662C-852A-BC51-C18E59FAA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946" b="30745"/>
          <a:stretch/>
        </p:blipFill>
        <p:spPr bwMode="auto">
          <a:xfrm>
            <a:off x="4104940" y="5192512"/>
            <a:ext cx="2465395" cy="518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D8694A1-2984-1501-4374-C1573198D2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430" y="3506685"/>
            <a:ext cx="3366725" cy="518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evi's® Logo Design Embodies Freedom, Endurance and Confidence Like No  Other | DesignRush">
            <a:extLst>
              <a:ext uri="{FF2B5EF4-FFF2-40B4-BE49-F238E27FC236}">
                <a16:creationId xmlns:a16="http://schemas.microsoft.com/office/drawing/2014/main" id="{0192EF8A-20DF-6AA6-EED2-ABE7F3A643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741" t="15263" r="15581" b="17404"/>
          <a:stretch/>
        </p:blipFill>
        <p:spPr bwMode="auto">
          <a:xfrm>
            <a:off x="9660205" y="1447921"/>
            <a:ext cx="1859734" cy="10246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Under Armour – Logos Download">
            <a:extLst>
              <a:ext uri="{FF2B5EF4-FFF2-40B4-BE49-F238E27FC236}">
                <a16:creationId xmlns:a16="http://schemas.microsoft.com/office/drawing/2014/main" id="{C93F0F3E-B35E-B828-D442-186DE83225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196" y="3157524"/>
            <a:ext cx="1148465" cy="7264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a:extLst>
              <a:ext uri="{FF2B5EF4-FFF2-40B4-BE49-F238E27FC236}">
                <a16:creationId xmlns:a16="http://schemas.microsoft.com/office/drawing/2014/main" id="{BA804245-5396-28D8-7CD7-1F44A3F0F00A}"/>
              </a:ext>
            </a:extLst>
          </p:cNvPr>
          <p:cNvGraphicFramePr>
            <a:graphicFrameLocks noGrp="1"/>
          </p:cNvGraphicFramePr>
          <p:nvPr>
            <p:extLst>
              <p:ext uri="{D42A27DB-BD31-4B8C-83A1-F6EECF244321}">
                <p14:modId xmlns:p14="http://schemas.microsoft.com/office/powerpoint/2010/main" val="3582795214"/>
              </p:ext>
            </p:extLst>
          </p:nvPr>
        </p:nvGraphicFramePr>
        <p:xfrm>
          <a:off x="243021" y="3981591"/>
          <a:ext cx="2737679" cy="518160"/>
        </p:xfrm>
        <a:graphic>
          <a:graphicData uri="http://schemas.openxmlformats.org/drawingml/2006/table">
            <a:tbl>
              <a:tblPr firstRow="1" bandRow="1">
                <a:tableStyleId>{5C22544A-7EE6-4342-B048-85BDC9FD1C3A}</a:tableStyleId>
              </a:tblPr>
              <a:tblGrid>
                <a:gridCol w="1479393">
                  <a:extLst>
                    <a:ext uri="{9D8B030D-6E8A-4147-A177-3AD203B41FA5}">
                      <a16:colId xmlns:a16="http://schemas.microsoft.com/office/drawing/2014/main" val="1675365821"/>
                    </a:ext>
                  </a:extLst>
                </a:gridCol>
                <a:gridCol w="1258286">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$ 7.91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pic>
        <p:nvPicPr>
          <p:cNvPr id="20" name="Picture 18" descr="Whirlpool Logo PNG Transparent &amp; SVG Vector - Freebie Supply">
            <a:extLst>
              <a:ext uri="{FF2B5EF4-FFF2-40B4-BE49-F238E27FC236}">
                <a16:creationId xmlns:a16="http://schemas.microsoft.com/office/drawing/2014/main" id="{A38BED84-E561-FDCC-A0FF-2A970890B5A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1967" b="19023"/>
          <a:stretch/>
        </p:blipFill>
        <p:spPr bwMode="auto">
          <a:xfrm>
            <a:off x="3608823" y="3357249"/>
            <a:ext cx="2063459" cy="12176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D0170B52-D3A6-F78C-7A2B-BE1B9812D165}"/>
              </a:ext>
            </a:extLst>
          </p:cNvPr>
          <p:cNvGraphicFramePr>
            <a:graphicFrameLocks noGrp="1"/>
          </p:cNvGraphicFramePr>
          <p:nvPr>
            <p:extLst>
              <p:ext uri="{D42A27DB-BD31-4B8C-83A1-F6EECF244321}">
                <p14:modId xmlns:p14="http://schemas.microsoft.com/office/powerpoint/2010/main" val="810564848"/>
              </p:ext>
            </p:extLst>
          </p:nvPr>
        </p:nvGraphicFramePr>
        <p:xfrm>
          <a:off x="4443215" y="4188912"/>
          <a:ext cx="3305569" cy="518160"/>
        </p:xfrm>
        <a:graphic>
          <a:graphicData uri="http://schemas.openxmlformats.org/drawingml/2006/table">
            <a:tbl>
              <a:tblPr firstRow="1" bandRow="1">
                <a:tableStyleId>{5C22544A-7EE6-4342-B048-85BDC9FD1C3A}</a:tableStyleId>
              </a:tblPr>
              <a:tblGrid>
                <a:gridCol w="1786271">
                  <a:extLst>
                    <a:ext uri="{9D8B030D-6E8A-4147-A177-3AD203B41FA5}">
                      <a16:colId xmlns:a16="http://schemas.microsoft.com/office/drawing/2014/main" val="1675365821"/>
                    </a:ext>
                  </a:extLst>
                </a:gridCol>
                <a:gridCol w="1519298">
                  <a:extLst>
                    <a:ext uri="{9D8B030D-6E8A-4147-A177-3AD203B41FA5}">
                      <a16:colId xmlns:a16="http://schemas.microsoft.com/office/drawing/2014/main" val="3861201041"/>
                    </a:ext>
                  </a:extLst>
                </a:gridCol>
              </a:tblGrid>
              <a:tr h="370840">
                <a:tc>
                  <a:txBody>
                    <a:bodyPr/>
                    <a:lstStyle/>
                    <a:p>
                      <a:pPr algn="ctr"/>
                      <a:r>
                        <a:rPr lang="en-US" sz="2800" b="0" dirty="0">
                          <a:solidFill>
                            <a:schemeClr val="tx1"/>
                          </a:solidFill>
                        </a:rPr>
                        <a:t>WHR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2800" b="0" dirty="0">
                          <a:solidFill>
                            <a:schemeClr val="tx1"/>
                          </a:solidFill>
                        </a:rPr>
                        <a:t>$ 118.41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117274"/>
                  </a:ext>
                </a:extLst>
              </a:tr>
            </a:tbl>
          </a:graphicData>
        </a:graphic>
      </p:graphicFrame>
    </p:spTree>
    <p:extLst>
      <p:ext uri="{BB962C8B-B14F-4D97-AF65-F5344CB8AC3E}">
        <p14:creationId xmlns:p14="http://schemas.microsoft.com/office/powerpoint/2010/main" val="3117878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10430</TotalTime>
  <Words>732</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Eras Demi ITC</vt:lpstr>
      <vt:lpstr>Eras Medium ITC</vt:lpstr>
      <vt:lpstr>Wingdings</vt:lpstr>
      <vt:lpstr>Office Theme</vt:lpstr>
      <vt:lpstr>Stock Market Game</vt:lpstr>
      <vt:lpstr>How did the Market do today?</vt:lpstr>
      <vt:lpstr>Bull vs Bear Market</vt:lpstr>
      <vt:lpstr>Diversity in Diversity</vt:lpstr>
      <vt:lpstr>Consumer Discretionary Sector</vt:lpstr>
      <vt:lpstr>Diversity in Diversity</vt:lpstr>
      <vt:lpstr>Retail Sector – recent stock prices</vt:lpstr>
      <vt:lpstr>Consumer Services</vt:lpstr>
      <vt:lpstr>Consumer Durables   – recent stock prices</vt:lpstr>
      <vt:lpstr>Auto and Components</vt:lpstr>
      <vt:lpstr>Diversity in Diversity - ETFs</vt:lpstr>
      <vt:lpstr>Stock Market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Tibbetts</dc:creator>
  <cp:lastModifiedBy>R Eiseman</cp:lastModifiedBy>
  <cp:revision>89</cp:revision>
  <cp:lastPrinted>2021-04-01T21:24:11Z</cp:lastPrinted>
  <dcterms:created xsi:type="dcterms:W3CDTF">2015-09-18T17:52:11Z</dcterms:created>
  <dcterms:modified xsi:type="dcterms:W3CDTF">2024-09-06T23:33:18Z</dcterms:modified>
</cp:coreProperties>
</file>