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90" r:id="rId5"/>
    <p:sldId id="291" r:id="rId6"/>
    <p:sldId id="284" r:id="rId7"/>
    <p:sldId id="285" r:id="rId8"/>
    <p:sldId id="293" r:id="rId9"/>
    <p:sldId id="287" r:id="rId10"/>
    <p:sldId id="268" r:id="rId11"/>
    <p:sldId id="288" r:id="rId12"/>
    <p:sldId id="289" r:id="rId13"/>
    <p:sldId id="292"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44" userDrawn="1">
          <p15:clr>
            <a:srgbClr val="A4A3A4"/>
          </p15:clr>
        </p15:guide>
        <p15:guide id="3" orient="horz" pos="1272" userDrawn="1">
          <p15:clr>
            <a:srgbClr val="A4A3A4"/>
          </p15:clr>
        </p15:guide>
        <p15:guide id="4" pos="7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8" autoAdjust="0"/>
    <p:restoredTop sz="70198"/>
  </p:normalViewPr>
  <p:slideViewPr>
    <p:cSldViewPr snapToGrid="0">
      <p:cViewPr varScale="1">
        <p:scale>
          <a:sx n="77" d="100"/>
          <a:sy n="77" d="100"/>
        </p:scale>
        <p:origin x="1696" y="192"/>
      </p:cViewPr>
      <p:guideLst>
        <p:guide orient="horz"/>
        <p:guide pos="144"/>
        <p:guide orient="horz" pos="1272"/>
        <p:guide pos="7560"/>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A5290-F33E-184F-B55D-C41583C65C78}"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B08A-EB8A-8441-860C-89EFCF5F6E82}" type="slidenum">
              <a:rPr lang="en-US" smtClean="0"/>
              <a:t>‹#›</a:t>
            </a:fld>
            <a:endParaRPr lang="en-US"/>
          </a:p>
        </p:txBody>
      </p:sp>
    </p:spTree>
    <p:extLst>
      <p:ext uri="{BB962C8B-B14F-4D97-AF65-F5344CB8AC3E}">
        <p14:creationId xmlns:p14="http://schemas.microsoft.com/office/powerpoint/2010/main" val="36363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vestopedia.com/terms/m/megacap.a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a:t>
            </a:fld>
            <a:endParaRPr lang="en-US"/>
          </a:p>
        </p:txBody>
      </p:sp>
    </p:spTree>
    <p:extLst>
      <p:ext uri="{BB962C8B-B14F-4D97-AF65-F5344CB8AC3E}">
        <p14:creationId xmlns:p14="http://schemas.microsoft.com/office/powerpoint/2010/main" val="260337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good slide to start any SMG session by asking the students, “How did the Market do today?”</a:t>
            </a:r>
          </a:p>
          <a:p>
            <a:endParaRPr lang="en-US" dirty="0"/>
          </a:p>
          <a:p>
            <a:r>
              <a:rPr lang="en-US" dirty="0"/>
              <a:t>Note: Before the session, fill in the actual results for the day…up, down and how much.  </a:t>
            </a:r>
          </a:p>
          <a:p>
            <a:endParaRPr lang="en-US" dirty="0"/>
          </a:p>
          <a:p>
            <a:r>
              <a:rPr lang="en-US" dirty="0"/>
              <a:t>Talk to the students about the day’s activity.</a:t>
            </a:r>
          </a:p>
          <a:p>
            <a:r>
              <a:rPr lang="en-US" dirty="0"/>
              <a:t>Whether the market is up/down and whether it’s a lot or not.</a:t>
            </a:r>
          </a:p>
          <a:p>
            <a:r>
              <a:rPr lang="en-US" dirty="0"/>
              <a:t>Talk about what may be driving the market for the day or week. </a:t>
            </a:r>
          </a:p>
        </p:txBody>
      </p:sp>
      <p:sp>
        <p:nvSpPr>
          <p:cNvPr id="4" name="Slide Number Placeholder 3"/>
          <p:cNvSpPr>
            <a:spLocks noGrp="1"/>
          </p:cNvSpPr>
          <p:nvPr>
            <p:ph type="sldNum" sz="quarter" idx="5"/>
          </p:nvPr>
        </p:nvSpPr>
        <p:spPr/>
        <p:txBody>
          <a:bodyPr/>
          <a:lstStyle/>
          <a:p>
            <a:fld id="{A5D6B08A-EB8A-8441-860C-89EFCF5F6E82}" type="slidenum">
              <a:rPr lang="en-US" smtClean="0"/>
              <a:t>10</a:t>
            </a:fld>
            <a:endParaRPr lang="en-US"/>
          </a:p>
        </p:txBody>
      </p:sp>
    </p:spTree>
    <p:extLst>
      <p:ext uri="{BB962C8B-B14F-4D97-AF65-F5344CB8AC3E}">
        <p14:creationId xmlns:p14="http://schemas.microsoft.com/office/powerpoint/2010/main" val="324343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try to explain all these Indexes.  This is included to help students understand there are other indices, some of which are subsets of other indexes.</a:t>
            </a:r>
          </a:p>
        </p:txBody>
      </p:sp>
      <p:sp>
        <p:nvSpPr>
          <p:cNvPr id="4" name="Slide Number Placeholder 3"/>
          <p:cNvSpPr>
            <a:spLocks noGrp="1"/>
          </p:cNvSpPr>
          <p:nvPr>
            <p:ph type="sldNum" sz="quarter" idx="5"/>
          </p:nvPr>
        </p:nvSpPr>
        <p:spPr/>
        <p:txBody>
          <a:bodyPr/>
          <a:lstStyle/>
          <a:p>
            <a:fld id="{A5D6B08A-EB8A-8441-860C-89EFCF5F6E82}" type="slidenum">
              <a:rPr lang="en-US" smtClean="0"/>
              <a:t>11</a:t>
            </a:fld>
            <a:endParaRPr lang="en-US"/>
          </a:p>
        </p:txBody>
      </p:sp>
    </p:spTree>
    <p:extLst>
      <p:ext uri="{BB962C8B-B14F-4D97-AF65-F5344CB8AC3E}">
        <p14:creationId xmlns:p14="http://schemas.microsoft.com/office/powerpoint/2010/main" val="378929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Buffett’s (Berkshire Hathaway) quotation is useful to help students understand there are other, and perhaps better, ways to invest in the market than purchasing individual stocks.</a:t>
            </a:r>
          </a:p>
          <a:p>
            <a:endParaRPr lang="en-US" dirty="0"/>
          </a:p>
          <a:p>
            <a:r>
              <a:rPr lang="en-US" dirty="0"/>
              <a:t>Index funds can be purchased through Mutual Funds, ETF’s and SPDR.  These securities appear to be a single security, but in fact are a broad set of multiple stocks, usually grouped by a sector or particular strategy for investment (especially mutual funds),  </a:t>
            </a:r>
          </a:p>
          <a:p>
            <a:endParaRPr lang="en-US" dirty="0"/>
          </a:p>
          <a:p>
            <a:r>
              <a:rPr lang="en-US" dirty="0"/>
              <a:t>Mutual funds and many ETFs are professionally managed.</a:t>
            </a:r>
          </a:p>
        </p:txBody>
      </p:sp>
      <p:sp>
        <p:nvSpPr>
          <p:cNvPr id="4" name="Slide Number Placeholder 3"/>
          <p:cNvSpPr>
            <a:spLocks noGrp="1"/>
          </p:cNvSpPr>
          <p:nvPr>
            <p:ph type="sldNum" sz="quarter" idx="5"/>
          </p:nvPr>
        </p:nvSpPr>
        <p:spPr/>
        <p:txBody>
          <a:bodyPr/>
          <a:lstStyle/>
          <a:p>
            <a:fld id="{A5D6B08A-EB8A-8441-860C-89EFCF5F6E82}" type="slidenum">
              <a:rPr lang="en-US" smtClean="0"/>
              <a:t>12</a:t>
            </a:fld>
            <a:endParaRPr lang="en-US"/>
          </a:p>
        </p:txBody>
      </p:sp>
    </p:spTree>
    <p:extLst>
      <p:ext uri="{BB962C8B-B14F-4D97-AF65-F5344CB8AC3E}">
        <p14:creationId xmlns:p14="http://schemas.microsoft.com/office/powerpoint/2010/main" val="367276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bullet is key.</a:t>
            </a:r>
          </a:p>
          <a:p>
            <a:endParaRPr lang="en-US" dirty="0"/>
          </a:p>
          <a:p>
            <a:r>
              <a:rPr lang="en-US" dirty="0"/>
              <a:t>ETFs provide a good “first purchase” for students in the Stock Market Game.  Students can choose one of these ETF’s when they start the game.  This purchase will also provide a point of reference for the students to make a comparison on how their chosen stocks are doing relative to a larger market index.</a:t>
            </a:r>
          </a:p>
          <a:p>
            <a:endParaRPr lang="en-US" dirty="0"/>
          </a:p>
          <a:p>
            <a:r>
              <a:rPr lang="en-US" dirty="0"/>
              <a:t>ETFs are also a GREAT starting point for students looking to invest their own funds in a real stock market account.  Reference back to the performance of the Market overall, 10% annually the Index funds should provide a satisfying, if not very volatile purchase.</a:t>
            </a:r>
            <a:br>
              <a:rPr lang="en-US" dirty="0"/>
            </a:br>
            <a:br>
              <a:rPr lang="en-US" dirty="0"/>
            </a:br>
            <a:r>
              <a:rPr lang="en-US" dirty="0"/>
              <a:t>There is evidence, per the Buffett quote, that indexes are the way to go for individual investors.</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13</a:t>
            </a:fld>
            <a:endParaRPr lang="en-US"/>
          </a:p>
        </p:txBody>
      </p:sp>
    </p:spTree>
    <p:extLst>
      <p:ext uri="{BB962C8B-B14F-4D97-AF65-F5344CB8AC3E}">
        <p14:creationId xmlns:p14="http://schemas.microsoft.com/office/powerpoint/2010/main" val="36770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14</a:t>
            </a:fld>
            <a:endParaRPr lang="en-US"/>
          </a:p>
        </p:txBody>
      </p:sp>
    </p:spTree>
    <p:extLst>
      <p:ext uri="{BB962C8B-B14F-4D97-AF65-F5344CB8AC3E}">
        <p14:creationId xmlns:p14="http://schemas.microsoft.com/office/powerpoint/2010/main" val="425693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2</a:t>
            </a:fld>
            <a:endParaRPr lang="en-US"/>
          </a:p>
        </p:txBody>
      </p:sp>
    </p:spTree>
    <p:extLst>
      <p:ext uri="{BB962C8B-B14F-4D97-AF65-F5344CB8AC3E}">
        <p14:creationId xmlns:p14="http://schemas.microsoft.com/office/powerpoint/2010/main" val="31866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3</a:t>
            </a:fld>
            <a:endParaRPr lang="en-US"/>
          </a:p>
        </p:txBody>
      </p:sp>
    </p:spTree>
    <p:extLst>
      <p:ext uri="{BB962C8B-B14F-4D97-AF65-F5344CB8AC3E}">
        <p14:creationId xmlns:p14="http://schemas.microsoft.com/office/powerpoint/2010/main" val="28254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I thought the house building industry was going to take off because people are building a lot of houses.</a:t>
            </a:r>
          </a:p>
          <a:p>
            <a:endParaRPr lang="en-US" dirty="0"/>
          </a:p>
          <a:p>
            <a:r>
              <a:rPr lang="en-US" dirty="0"/>
              <a:t>I would consider all the components that go into a house.  Here we see, wood, paint, roofing materials, appliances, and air conditioning/heating.</a:t>
            </a:r>
          </a:p>
          <a:p>
            <a:endParaRPr lang="en-US" dirty="0"/>
          </a:p>
          <a:p>
            <a:r>
              <a:rPr lang="en-US" dirty="0"/>
              <a:t>Then [click] I would find companies that sold those materials and components – and hopefully select the companies with the best performing stocks.</a:t>
            </a:r>
          </a:p>
          <a:p>
            <a:endParaRPr lang="en-US" dirty="0"/>
          </a:p>
          <a:p>
            <a:r>
              <a:rPr lang="en-US" dirty="0"/>
              <a:t>Or [next slide]</a:t>
            </a:r>
          </a:p>
        </p:txBody>
      </p:sp>
      <p:sp>
        <p:nvSpPr>
          <p:cNvPr id="4" name="Slide Number Placeholder 3"/>
          <p:cNvSpPr>
            <a:spLocks noGrp="1"/>
          </p:cNvSpPr>
          <p:nvPr>
            <p:ph type="sldNum" sz="quarter" idx="5"/>
          </p:nvPr>
        </p:nvSpPr>
        <p:spPr/>
        <p:txBody>
          <a:bodyPr/>
          <a:lstStyle/>
          <a:p>
            <a:fld id="{A5D6B08A-EB8A-8441-860C-89EFCF5F6E82}" type="slidenum">
              <a:rPr lang="en-US" smtClean="0"/>
              <a:t>4</a:t>
            </a:fld>
            <a:endParaRPr lang="en-US"/>
          </a:p>
        </p:txBody>
      </p:sp>
    </p:spTree>
    <p:extLst>
      <p:ext uri="{BB962C8B-B14F-4D97-AF65-F5344CB8AC3E}">
        <p14:creationId xmlns:p14="http://schemas.microsoft.com/office/powerpoint/2010/main" val="187592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simply buy “the house” or an index that is made up of all the stocks of companies that go into the house.</a:t>
            </a:r>
          </a:p>
          <a:p>
            <a:endParaRPr lang="en-US" dirty="0"/>
          </a:p>
          <a:p>
            <a:r>
              <a:rPr lang="en-US" dirty="0"/>
              <a:t>This is how a stock index works – it tracks the collection of stocks that fit a theme.</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5</a:t>
            </a:fld>
            <a:endParaRPr lang="en-US"/>
          </a:p>
        </p:txBody>
      </p:sp>
    </p:spTree>
    <p:extLst>
      <p:ext uri="{BB962C8B-B14F-4D97-AF65-F5344CB8AC3E}">
        <p14:creationId xmlns:p14="http://schemas.microsoft.com/office/powerpoint/2010/main" val="4503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there are the three most common Indexes are </a:t>
            </a:r>
          </a:p>
          <a:p>
            <a:pPr lvl="1"/>
            <a:r>
              <a:rPr lang="en-US" dirty="0"/>
              <a:t>S&amp;P 500 </a:t>
            </a:r>
          </a:p>
          <a:p>
            <a:pPr lvl="1"/>
            <a:r>
              <a:rPr lang="en-US" dirty="0"/>
              <a:t>Dow Jones Industrial Average (DOW)</a:t>
            </a:r>
          </a:p>
          <a:p>
            <a:pPr lvl="1"/>
            <a:r>
              <a:rPr lang="en-US" dirty="0"/>
              <a:t>Nasdaq Composite (NASDAQ) </a:t>
            </a:r>
          </a:p>
          <a:p>
            <a:pPr lvl="0"/>
            <a:endParaRPr lang="en-US" dirty="0">
              <a:effectLst/>
            </a:endParaRPr>
          </a:p>
          <a:p>
            <a:pPr lvl="0"/>
            <a:r>
              <a:rPr lang="en-US" dirty="0">
                <a:effectLst/>
              </a:rPr>
              <a:t>These indexes are most often used to get a daily, quick sense of “how the market is doing”</a:t>
            </a:r>
          </a:p>
          <a:p>
            <a:pPr lvl="0"/>
            <a:endParaRPr lang="en-US" dirty="0">
              <a:effectLst/>
            </a:endParaRPr>
          </a:p>
          <a:p>
            <a:pPr lvl="0"/>
            <a:r>
              <a:rPr lang="en-US" dirty="0">
                <a:effectLst/>
              </a:rPr>
              <a:t>Here you see the graphs of how each of these indexes have performed since 2016.  </a:t>
            </a:r>
          </a:p>
          <a:p>
            <a:pPr lvl="0"/>
            <a:r>
              <a:rPr lang="en-US" dirty="0">
                <a:effectLst/>
              </a:rPr>
              <a:t>- What do you notice about the three indexes? [All go up, They look almost identical]</a:t>
            </a:r>
            <a:br>
              <a:rPr lang="en-US" dirty="0">
                <a:effectLst/>
              </a:rPr>
            </a:br>
            <a:r>
              <a:rPr lang="en-US" dirty="0">
                <a:effectLst/>
              </a:rPr>
              <a:t>You’ll note they look almost identical and look much like the graph of the entire stock market - which is why investors look to those indexes as a way to see how stocks and “the market” are performing.  The market – since 1928 (which includes the great depression, has averaged 10-11% annual growth – which is why we need to be invested in </a:t>
            </a:r>
            <a:r>
              <a:rPr lang="en-US">
                <a:effectLst/>
              </a:rPr>
              <a:t>it!</a:t>
            </a:r>
          </a:p>
          <a:p>
            <a:pPr lvl="0"/>
            <a:endParaRPr lang="en-US">
              <a:effectLst/>
            </a:endParaRPr>
          </a:p>
          <a:p>
            <a:pPr lvl="0"/>
            <a:endParaRPr lang="en-US" dirty="0">
              <a:effectLst/>
            </a:endParaRPr>
          </a:p>
          <a:p>
            <a:pPr lvl="0"/>
            <a:r>
              <a:rPr lang="en-US" dirty="0">
                <a:effectLst/>
              </a:rPr>
              <a:t>So let’s look at how these indexes differ from each other.</a:t>
            </a:r>
          </a:p>
          <a:p>
            <a:pPr lvl="0"/>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6</a:t>
            </a:fld>
            <a:endParaRPr lang="en-US"/>
          </a:p>
        </p:txBody>
      </p:sp>
    </p:spTree>
    <p:extLst>
      <p:ext uri="{BB962C8B-B14F-4D97-AF65-F5344CB8AC3E}">
        <p14:creationId xmlns:p14="http://schemas.microsoft.com/office/powerpoint/2010/main" val="300393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S&amp;P 500 index is rebalanced four times a year</a:t>
            </a:r>
          </a:p>
          <a:p>
            <a:endParaRPr lang="en-US" dirty="0"/>
          </a:p>
          <a:p>
            <a:r>
              <a:rPr lang="en-US" dirty="0"/>
              <a:t>With the </a:t>
            </a:r>
            <a:r>
              <a:rPr lang="en-US" b="1" dirty="0"/>
              <a:t>capitalization-weighted method</a:t>
            </a:r>
            <a:r>
              <a:rPr lang="en-US" dirty="0"/>
              <a:t>, the index components with a higher market cap will receive a higher weighting in the index. Proportionally, the performance of companies with a small market cap will have less of an impact on the performance of the overall index. </a:t>
            </a:r>
          </a:p>
          <a:p>
            <a:pPr lvl="1"/>
            <a:r>
              <a:rPr lang="en-US" dirty="0"/>
              <a:t>- Critics of cap-weighted indices argue that the overweighting toward larger companies gives a distorted view of the market.</a:t>
            </a:r>
          </a:p>
          <a:p>
            <a:pPr marL="628650" lvl="1" indent="-171450">
              <a:buFontTx/>
              <a:buChar char="-"/>
            </a:pPr>
            <a:r>
              <a:rPr lang="en-US" dirty="0"/>
              <a:t>A company's market capitalization is calculated by multiplying its outstanding shares by the current price of a single share.</a:t>
            </a:r>
          </a:p>
          <a:p>
            <a:pPr marL="628650" lvl="1" indent="-171450">
              <a:buFontTx/>
              <a:buChar char="-"/>
            </a:pPr>
            <a:r>
              <a:rPr lang="en-US" dirty="0"/>
              <a:t>(https://</a:t>
            </a:r>
            <a:r>
              <a:rPr lang="en-US" dirty="0" err="1"/>
              <a:t>www.investopedia.com</a:t>
            </a:r>
            <a:r>
              <a:rPr lang="en-US" dirty="0"/>
              <a:t>/terms/c/</a:t>
            </a:r>
            <a:r>
              <a:rPr lang="en-US" dirty="0" err="1"/>
              <a:t>capitalizationweightedindex.asp</a:t>
            </a:r>
            <a:r>
              <a:rPr lang="en-US" dirty="0"/>
              <a:t>)</a:t>
            </a:r>
          </a:p>
          <a:p>
            <a:pPr lvl="1"/>
            <a:endParaRPr lang="en-US" dirty="0"/>
          </a:p>
          <a:p>
            <a:pPr lvl="0"/>
            <a:r>
              <a:rPr lang="en-US" dirty="0"/>
              <a:t>The larger companies on this list are Apple ($2.318 T), Microsoft ($1.769 T), Google [Alphabet] (1.314 T), Amazon ($1.187 T), and Tesla (647.36 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Fall 2022: Smallest 11.50 B - </a:t>
            </a:r>
            <a:r>
              <a:rPr lang="en-US" b="1" dirty="0"/>
              <a:t>C. H. Robinson (CHRW)</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a:t>
            </a:r>
            <a:r>
              <a:rPr lang="en-US" b="0" dirty="0" err="1"/>
              <a:t>companiesmarketcap.com</a:t>
            </a:r>
            <a:r>
              <a:rPr lang="en-US" b="0" dirty="0"/>
              <a:t>/</a:t>
            </a:r>
            <a:r>
              <a:rPr lang="en-US" b="0" dirty="0" err="1"/>
              <a:t>usa</a:t>
            </a:r>
            <a:r>
              <a:rPr lang="en-US" b="0" dirty="0"/>
              <a:t>/largest-companies-in-the-</a:t>
            </a:r>
            <a:r>
              <a:rPr lang="en-US" b="0" dirty="0" err="1"/>
              <a:t>usa</a:t>
            </a:r>
            <a:r>
              <a:rPr lang="en-US" b="0" dirty="0"/>
              <a:t>-by-market-cap)</a:t>
            </a:r>
          </a:p>
          <a:p>
            <a:endParaRPr lang="en-US" dirty="0"/>
          </a:p>
          <a:p>
            <a:r>
              <a:rPr lang="en-US" b="1" dirty="0"/>
              <a:t>Each year, about 20 to 25 stocks leave the S&amp;P 500 and are replaced with other stocks that meet the guidelines for index membership</a:t>
            </a:r>
            <a:r>
              <a:rPr lang="en-US" dirty="0"/>
              <a:t>. These changes usually are announced five trading days before the index change. </a:t>
            </a:r>
          </a:p>
          <a:p>
            <a:endParaRPr lang="en-US" dirty="0"/>
          </a:p>
          <a:p>
            <a:r>
              <a:rPr lang="en-US" dirty="0"/>
              <a:t>Source: https://</a:t>
            </a:r>
            <a:r>
              <a:rPr lang="en-US" dirty="0" err="1"/>
              <a:t>www.investmentnews.com</a:t>
            </a:r>
            <a:r>
              <a:rPr lang="en-US" dirty="0"/>
              <a:t>/inside-the-sp-500-adds-drops-and-tall-tales-63227</a:t>
            </a:r>
          </a:p>
          <a:p>
            <a:endParaRPr lang="en-US" dirty="0"/>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7</a:t>
            </a:fld>
            <a:endParaRPr lang="en-US"/>
          </a:p>
        </p:txBody>
      </p:sp>
    </p:spTree>
    <p:extLst>
      <p:ext uri="{BB962C8B-B14F-4D97-AF65-F5344CB8AC3E}">
        <p14:creationId xmlns:p14="http://schemas.microsoft.com/office/powerpoint/2010/main" val="327903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logos of 22 of the 30 companies on the Dow Index.  Most are familiar to the students.  It may be helpful to ask students what each company produces.</a:t>
            </a:r>
          </a:p>
          <a:p>
            <a:endParaRPr lang="en-US" dirty="0"/>
          </a:p>
          <a:p>
            <a:r>
              <a:rPr lang="en-US" dirty="0"/>
              <a:t>The DOW index is rebalanced usually annually in the fall.</a:t>
            </a:r>
          </a:p>
          <a:p>
            <a:endParaRPr lang="en-US" dirty="0"/>
          </a:p>
          <a:p>
            <a:r>
              <a:rPr lang="en-US" dirty="0"/>
              <a:t>Includes “blue chip” stocks: an established, stable, and well-recognized corporation. Blue-chip stocks have a history of reliable growth and dividend payments and are seen as relatively safe investments</a:t>
            </a:r>
          </a:p>
          <a:p>
            <a:endParaRPr lang="en-US" dirty="0"/>
          </a:p>
          <a:p>
            <a:r>
              <a:rPr lang="en-US" dirty="0"/>
              <a:t>With the </a:t>
            </a:r>
            <a:r>
              <a:rPr lang="en-US" b="1" dirty="0"/>
              <a:t>price-weighted method</a:t>
            </a:r>
            <a:r>
              <a:rPr lang="en-US" dirty="0"/>
              <a:t>, a stock with a higher price is given more weight than a stock with a lower price and will thus have a greater influence on the index's performance. </a:t>
            </a:r>
          </a:p>
          <a:p>
            <a:pPr lvl="1"/>
            <a:r>
              <a:rPr lang="en-US" dirty="0"/>
              <a:t>- Price-weighted indexes are useful because the index value will be equal to (or at least proportionate to) the average </a:t>
            </a:r>
            <a:r>
              <a:rPr lang="en-US" b="1" dirty="0"/>
              <a:t>stock price </a:t>
            </a:r>
            <a:r>
              <a:rPr lang="en-US" dirty="0"/>
              <a:t>for the companies included in the index. (https://</a:t>
            </a:r>
            <a:r>
              <a:rPr lang="en-US" dirty="0" err="1"/>
              <a:t>www.investopedia.com</a:t>
            </a:r>
            <a:r>
              <a:rPr lang="en-US" dirty="0"/>
              <a:t>/terms/p/</a:t>
            </a:r>
            <a:r>
              <a:rPr lang="en-US" dirty="0" err="1"/>
              <a:t>priceweightedindex.asp</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8</a:t>
            </a:fld>
            <a:endParaRPr lang="en-US"/>
          </a:p>
        </p:txBody>
      </p:sp>
    </p:spTree>
    <p:extLst>
      <p:ext uri="{BB962C8B-B14F-4D97-AF65-F5344CB8AC3E}">
        <p14:creationId xmlns:p14="http://schemas.microsoft.com/office/powerpoint/2010/main" val="132453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technology sector accounts for just over half the index; consumer services and consumer goods account for about 25%</a:t>
            </a:r>
          </a:p>
          <a:p>
            <a:endParaRPr lang="en-US" dirty="0"/>
          </a:p>
          <a:p>
            <a:r>
              <a:rPr lang="en-US" dirty="0"/>
              <a:t>Five </a:t>
            </a:r>
            <a:r>
              <a:rPr lang="en-US" dirty="0">
                <a:hlinkClick r:id="rId3"/>
              </a:rPr>
              <a:t>mega-cap</a:t>
            </a:r>
            <a:r>
              <a:rPr lang="en-US" dirty="0"/>
              <a:t> companies account for about 40% of index weight.  That means the performance of those five companies have a heavy impact on the index overall.</a:t>
            </a:r>
          </a:p>
          <a:p>
            <a:endParaRPr lang="en-US" dirty="0"/>
          </a:p>
          <a:p>
            <a:r>
              <a:rPr lang="en-US" dirty="0"/>
              <a:t>Includes non-US companies.</a:t>
            </a:r>
          </a:p>
          <a:p>
            <a:endParaRPr lang="en-US" dirty="0"/>
          </a:p>
          <a:p>
            <a:r>
              <a:rPr lang="en-US" dirty="0"/>
              <a:t>The students may notice that some companies appear in more than one of these indexes.  The </a:t>
            </a:r>
            <a:r>
              <a:rPr lang="en-US" dirty="0" err="1"/>
              <a:t>Pepsico</a:t>
            </a:r>
            <a:r>
              <a:rPr lang="en-US" dirty="0"/>
              <a:t> logo provides an opportunity to talk about holding companies and when students like particular companies, they may have to find out who the parent company is.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9</a:t>
            </a:fld>
            <a:endParaRPr lang="en-US"/>
          </a:p>
        </p:txBody>
      </p:sp>
    </p:spTree>
    <p:extLst>
      <p:ext uri="{BB962C8B-B14F-4D97-AF65-F5344CB8AC3E}">
        <p14:creationId xmlns:p14="http://schemas.microsoft.com/office/powerpoint/2010/main" val="32386976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Real Estate Investing and the Stock Market-national-records-office"/>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saturation sat="35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2743200" y="2022764"/>
            <a:ext cx="9058808"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26" name="Picture 2" descr="http://www.gilmour.org/uploaded/Upper_School/Pictures/Stock_Market_Game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5325" y="5768975"/>
            <a:ext cx="3333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25725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008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2pPr marL="815975" indent="-358775">
              <a:buFont typeface="Wingdings" pitchFamily="2" charset="2"/>
              <a:buChar char="Ø"/>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7" name="Picture 2" descr="http://www.gilmour.org/uploaded/Upper_School/Pictures/Stock_Market_Game_logo.jpg">
            <a:extLst>
              <a:ext uri="{FF2B5EF4-FFF2-40B4-BE49-F238E27FC236}">
                <a16:creationId xmlns:a16="http://schemas.microsoft.com/office/drawing/2014/main" id="{2874210A-7439-6240-B64C-5079D3C324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0600" y="329406"/>
            <a:ext cx="3469974" cy="1169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al Estate Investing and the Stock Market-national-records-office">
            <a:extLst>
              <a:ext uri="{FF2B5EF4-FFF2-40B4-BE49-F238E27FC236}">
                <a16:creationId xmlns:a16="http://schemas.microsoft.com/office/drawing/2014/main" id="{53568576-50EB-7346-9C22-3AA7D16C9103}"/>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regon Council on Economics Education">
            <a:extLst>
              <a:ext uri="{FF2B5EF4-FFF2-40B4-BE49-F238E27FC236}">
                <a16:creationId xmlns:a16="http://schemas.microsoft.com/office/drawing/2014/main" id="{A987375E-FB10-0E44-8D6D-CE36555F599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143592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2308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D9E95-88DE-4E86-935E-F91597DE9F04}"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75158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D9E95-88DE-4E86-935E-F91597DE9F04}"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9E95-88DE-4E86-935E-F91597DE9F04}"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4006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197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90079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9E95-88DE-4E86-935E-F91597DE9F04}" type="datetimeFigureOut">
              <a:rPr lang="en-US" smtClean="0"/>
              <a:t>9/6/24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CC5B-FF22-42F3-9226-A2E93E284DBC}" type="slidenum">
              <a:rPr lang="en-US" smtClean="0"/>
              <a:t>‹#›</a:t>
            </a:fld>
            <a:endParaRPr lang="en-US"/>
          </a:p>
        </p:txBody>
      </p:sp>
    </p:spTree>
    <p:extLst>
      <p:ext uri="{BB962C8B-B14F-4D97-AF65-F5344CB8AC3E}">
        <p14:creationId xmlns:p14="http://schemas.microsoft.com/office/powerpoint/2010/main" val="419380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 Id="rId22"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9385EF-8634-C242-9941-D0A772A53622}"/>
              </a:ext>
            </a:extLst>
          </p:cNvPr>
          <p:cNvSpPr txBox="1"/>
          <p:nvPr/>
        </p:nvSpPr>
        <p:spPr>
          <a:xfrm>
            <a:off x="1154623" y="4069080"/>
            <a:ext cx="9888669" cy="1323439"/>
          </a:xfrm>
          <a:prstGeom prst="rect">
            <a:avLst/>
          </a:prstGeom>
          <a:noFill/>
        </p:spPr>
        <p:txBody>
          <a:bodyPr wrap="none" rtlCol="0">
            <a:spAutoFit/>
          </a:bodyPr>
          <a:lstStyle/>
          <a:p>
            <a:pPr algn="ctr"/>
            <a:r>
              <a:rPr lang="en-US" sz="8000" dirty="0"/>
              <a:t>Following “the Market”</a:t>
            </a:r>
          </a:p>
        </p:txBody>
      </p:sp>
    </p:spTree>
    <p:extLst>
      <p:ext uri="{BB962C8B-B14F-4D97-AF65-F5344CB8AC3E}">
        <p14:creationId xmlns:p14="http://schemas.microsoft.com/office/powerpoint/2010/main" val="5730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How did the Market do today?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sz="4000" dirty="0"/>
              <a:t>Indexes:</a:t>
            </a:r>
          </a:p>
          <a:p>
            <a:pPr lvl="1"/>
            <a:r>
              <a:rPr lang="en-US" sz="3600" dirty="0"/>
              <a:t>S&amp;P 500 </a:t>
            </a:r>
          </a:p>
          <a:p>
            <a:pPr lvl="1"/>
            <a:r>
              <a:rPr lang="en-US" sz="3600" dirty="0"/>
              <a:t>Dow Jones Industrial Average (DOW)</a:t>
            </a:r>
            <a:endParaRPr lang="en-US" sz="3600" dirty="0">
              <a:solidFill>
                <a:srgbClr val="00B050"/>
              </a:solidFill>
            </a:endParaRPr>
          </a:p>
          <a:p>
            <a:pPr lvl="1"/>
            <a:r>
              <a:rPr lang="en-US" sz="3600" dirty="0"/>
              <a:t>Nasdaq Composite (NASDAQ)</a:t>
            </a:r>
          </a:p>
        </p:txBody>
      </p:sp>
      <p:pic>
        <p:nvPicPr>
          <p:cNvPr id="1026" name="Picture 2" descr="How to Spot a Bull or Bear Market - Bloomberg">
            <a:extLst>
              <a:ext uri="{FF2B5EF4-FFF2-40B4-BE49-F238E27FC236}">
                <a16:creationId xmlns:a16="http://schemas.microsoft.com/office/drawing/2014/main" id="{8F4CBA06-BF08-474A-B87D-50C74AE5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798" y="1539615"/>
            <a:ext cx="31432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9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6C6-5C02-3A4B-9900-311E4B0981A5}"/>
              </a:ext>
            </a:extLst>
          </p:cNvPr>
          <p:cNvSpPr>
            <a:spLocks noGrp="1"/>
          </p:cNvSpPr>
          <p:nvPr>
            <p:ph type="title"/>
          </p:nvPr>
        </p:nvSpPr>
        <p:spPr/>
        <p:txBody>
          <a:bodyPr/>
          <a:lstStyle/>
          <a:p>
            <a:r>
              <a:rPr lang="en-US" dirty="0"/>
              <a:t>Other Indexes</a:t>
            </a:r>
          </a:p>
        </p:txBody>
      </p:sp>
      <p:sp>
        <p:nvSpPr>
          <p:cNvPr id="3" name="Content Placeholder 2">
            <a:extLst>
              <a:ext uri="{FF2B5EF4-FFF2-40B4-BE49-F238E27FC236}">
                <a16:creationId xmlns:a16="http://schemas.microsoft.com/office/drawing/2014/main" id="{09D6D5EE-5EDE-9F40-8EB0-7A0663D37705}"/>
              </a:ext>
            </a:extLst>
          </p:cNvPr>
          <p:cNvSpPr>
            <a:spLocks noGrp="1"/>
          </p:cNvSpPr>
          <p:nvPr>
            <p:ph idx="1"/>
          </p:nvPr>
        </p:nvSpPr>
        <p:spPr/>
        <p:txBody>
          <a:bodyPr/>
          <a:lstStyle/>
          <a:p>
            <a:r>
              <a:rPr lang="en-US" b="1" dirty="0"/>
              <a:t>Nasdaq 100 - </a:t>
            </a:r>
            <a:r>
              <a:rPr lang="en-US" dirty="0"/>
              <a:t>focused on the largest 100, roughly 3% of the NASDAQ </a:t>
            </a:r>
          </a:p>
          <a:p>
            <a:r>
              <a:rPr lang="en-US" b="1" dirty="0"/>
              <a:t>Russell 2000 - </a:t>
            </a:r>
            <a:r>
              <a:rPr lang="en-US" dirty="0"/>
              <a:t>2,000 small-cap companies – average $2.3 billion </a:t>
            </a:r>
          </a:p>
          <a:p>
            <a:r>
              <a:rPr lang="en-US" b="1" dirty="0"/>
              <a:t>Russell 3000 - </a:t>
            </a:r>
            <a:r>
              <a:rPr lang="en-US" dirty="0"/>
              <a:t>provides exposure to the entire U.S. stock market </a:t>
            </a:r>
          </a:p>
          <a:p>
            <a:r>
              <a:rPr lang="en-US" b="1" dirty="0"/>
              <a:t>S&amp;P 500 Value Index - </a:t>
            </a:r>
            <a:r>
              <a:rPr lang="en-US" dirty="0"/>
              <a:t>mature, slower-growing companies </a:t>
            </a:r>
          </a:p>
          <a:p>
            <a:r>
              <a:rPr lang="en-US" b="1" dirty="0"/>
              <a:t>S&amp;P 500 Growth Index - </a:t>
            </a:r>
            <a:r>
              <a:rPr lang="en-US" dirty="0"/>
              <a:t>generally above-average sales growth and relatively high price-to-earnings ratios (PE) </a:t>
            </a:r>
          </a:p>
          <a:p>
            <a:r>
              <a:rPr lang="en-US" b="1" dirty="0"/>
              <a:t>S&amp;P </a:t>
            </a:r>
            <a:r>
              <a:rPr lang="en-US" b="1" dirty="0" err="1"/>
              <a:t>MidCap</a:t>
            </a:r>
            <a:r>
              <a:rPr lang="en-US" b="1" dirty="0"/>
              <a:t> 400 </a:t>
            </a:r>
            <a:r>
              <a:rPr lang="en-US" dirty="0"/>
              <a:t>– restricted to market caps between $1.6 - $6.8 billion. </a:t>
            </a:r>
          </a:p>
          <a:p>
            <a:r>
              <a:rPr lang="en-US" b="1" dirty="0"/>
              <a:t>Wilshire 5000 - </a:t>
            </a:r>
            <a:r>
              <a:rPr lang="en-US" dirty="0"/>
              <a:t>represents the entire U.S. stock market </a:t>
            </a:r>
          </a:p>
          <a:p>
            <a:endParaRPr lang="en-US" dirty="0"/>
          </a:p>
        </p:txBody>
      </p:sp>
    </p:spTree>
    <p:extLst>
      <p:ext uri="{BB962C8B-B14F-4D97-AF65-F5344CB8AC3E}">
        <p14:creationId xmlns:p14="http://schemas.microsoft.com/office/powerpoint/2010/main" val="158051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AAE0-B2AC-B549-83B4-85BEF0A95995}"/>
              </a:ext>
            </a:extLst>
          </p:cNvPr>
          <p:cNvSpPr>
            <a:spLocks noGrp="1"/>
          </p:cNvSpPr>
          <p:nvPr>
            <p:ph type="title"/>
          </p:nvPr>
        </p:nvSpPr>
        <p:spPr/>
        <p:txBody>
          <a:bodyPr/>
          <a:lstStyle/>
          <a:p>
            <a:r>
              <a:rPr lang="en-US" dirty="0"/>
              <a:t>How to buy Indexes</a:t>
            </a:r>
          </a:p>
        </p:txBody>
      </p:sp>
      <p:sp>
        <p:nvSpPr>
          <p:cNvPr id="3" name="Content Placeholder 2">
            <a:extLst>
              <a:ext uri="{FF2B5EF4-FFF2-40B4-BE49-F238E27FC236}">
                <a16:creationId xmlns:a16="http://schemas.microsoft.com/office/drawing/2014/main" id="{EDAD29B4-DA89-994D-94CC-40F1CA76D251}"/>
              </a:ext>
            </a:extLst>
          </p:cNvPr>
          <p:cNvSpPr>
            <a:spLocks noGrp="1"/>
          </p:cNvSpPr>
          <p:nvPr>
            <p:ph idx="1"/>
          </p:nvPr>
        </p:nvSpPr>
        <p:spPr>
          <a:xfrm>
            <a:off x="838200" y="2054225"/>
            <a:ext cx="10515600" cy="4351338"/>
          </a:xfrm>
        </p:spPr>
        <p:txBody>
          <a:bodyPr>
            <a:normAutofit/>
          </a:bodyPr>
          <a:lstStyle/>
          <a:p>
            <a:r>
              <a:rPr lang="en-US" dirty="0"/>
              <a:t>Mutual Funds are a managed portfolio of stocks </a:t>
            </a:r>
          </a:p>
          <a:p>
            <a:r>
              <a:rPr lang="en-US" dirty="0"/>
              <a:t>ETF – Exchange Traded Funds usually track an index or sector of the market </a:t>
            </a:r>
          </a:p>
          <a:p>
            <a:pPr lvl="1"/>
            <a:r>
              <a:rPr lang="en-US" b="1" dirty="0">
                <a:solidFill>
                  <a:srgbClr val="7030A0"/>
                </a:solidFill>
              </a:rPr>
              <a:t>VOO</a:t>
            </a:r>
            <a:r>
              <a:rPr lang="en-US" dirty="0"/>
              <a:t>: Vanguard S&amp;P 500 ETF</a:t>
            </a:r>
          </a:p>
          <a:p>
            <a:pPr lvl="1"/>
            <a:r>
              <a:rPr lang="en-US" b="1" dirty="0">
                <a:solidFill>
                  <a:srgbClr val="7030A0"/>
                </a:solidFill>
              </a:rPr>
              <a:t>QQQ</a:t>
            </a:r>
            <a:r>
              <a:rPr lang="en-US" dirty="0"/>
              <a:t>: tracks NASDAQ 100 Index</a:t>
            </a:r>
          </a:p>
          <a:p>
            <a:pPr lvl="1"/>
            <a:r>
              <a:rPr lang="en-US" b="1" dirty="0">
                <a:solidFill>
                  <a:srgbClr val="7030A0"/>
                </a:solidFill>
              </a:rPr>
              <a:t>DIA, IYY, DDM</a:t>
            </a:r>
            <a:r>
              <a:rPr lang="en-US" dirty="0"/>
              <a:t>: Track the Dow (DJIA)</a:t>
            </a:r>
          </a:p>
          <a:p>
            <a:r>
              <a:rPr lang="en-US" dirty="0"/>
              <a:t>SPDR (Standard &amp; Poor's Depositary Receipt) are a sector ETF </a:t>
            </a:r>
          </a:p>
          <a:p>
            <a:pPr lvl="1"/>
            <a:r>
              <a:rPr lang="en-US" b="1" dirty="0">
                <a:solidFill>
                  <a:srgbClr val="7030A0"/>
                </a:solidFill>
              </a:rPr>
              <a:t>SPY</a:t>
            </a:r>
            <a:r>
              <a:rPr lang="en-US" dirty="0"/>
              <a:t> – represents the S&amp;P 500 stocks</a:t>
            </a:r>
          </a:p>
        </p:txBody>
      </p:sp>
      <p:sp>
        <p:nvSpPr>
          <p:cNvPr id="6" name="Rectangle 5">
            <a:extLst>
              <a:ext uri="{FF2B5EF4-FFF2-40B4-BE49-F238E27FC236}">
                <a16:creationId xmlns:a16="http://schemas.microsoft.com/office/drawing/2014/main" id="{2A1679C7-68BA-7C44-AF87-EB1DF73A046F}"/>
              </a:ext>
            </a:extLst>
          </p:cNvPr>
          <p:cNvSpPr/>
          <p:nvPr/>
        </p:nvSpPr>
        <p:spPr>
          <a:xfrm>
            <a:off x="830580" y="1434991"/>
            <a:ext cx="10633710" cy="830997"/>
          </a:xfrm>
          <a:prstGeom prst="rect">
            <a:avLst/>
          </a:prstGeom>
        </p:spPr>
        <p:txBody>
          <a:bodyPr wrap="square">
            <a:spAutoFit/>
          </a:bodyPr>
          <a:lstStyle/>
          <a:p>
            <a:r>
              <a:rPr lang="en-US" sz="2400" i="1" dirty="0">
                <a:solidFill>
                  <a:srgbClr val="7030A0"/>
                </a:solidFill>
                <a:latin typeface="Calibri" panose="020F0502020204030204" pitchFamily="34" charset="0"/>
              </a:rPr>
              <a:t>“Index funds are the best investment choice for the majority of Americans”</a:t>
            </a:r>
          </a:p>
          <a:p>
            <a:pPr algn="r"/>
            <a:r>
              <a:rPr lang="en-US" sz="2400" i="1" dirty="0">
                <a:solidFill>
                  <a:srgbClr val="7030A0"/>
                </a:solidFill>
                <a:latin typeface="Calibri" panose="020F0502020204030204" pitchFamily="34" charset="0"/>
              </a:rPr>
              <a:t>~ Warren Buffett </a:t>
            </a:r>
            <a:endParaRPr lang="en-US" sz="2400" dirty="0">
              <a:solidFill>
                <a:srgbClr val="7030A0"/>
              </a:solidFill>
              <a:effectLst/>
            </a:endParaRPr>
          </a:p>
        </p:txBody>
      </p:sp>
    </p:spTree>
    <p:extLst>
      <p:ext uri="{BB962C8B-B14F-4D97-AF65-F5344CB8AC3E}">
        <p14:creationId xmlns:p14="http://schemas.microsoft.com/office/powerpoint/2010/main" val="357159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AAE0-B2AC-B549-83B4-85BEF0A95995}"/>
              </a:ext>
            </a:extLst>
          </p:cNvPr>
          <p:cNvSpPr>
            <a:spLocks noGrp="1"/>
          </p:cNvSpPr>
          <p:nvPr>
            <p:ph type="title"/>
          </p:nvPr>
        </p:nvSpPr>
        <p:spPr/>
        <p:txBody>
          <a:bodyPr/>
          <a:lstStyle/>
          <a:p>
            <a:r>
              <a:rPr lang="en-US" dirty="0"/>
              <a:t>How to buy Indexes</a:t>
            </a:r>
          </a:p>
        </p:txBody>
      </p:sp>
      <p:sp>
        <p:nvSpPr>
          <p:cNvPr id="3" name="Content Placeholder 2">
            <a:extLst>
              <a:ext uri="{FF2B5EF4-FFF2-40B4-BE49-F238E27FC236}">
                <a16:creationId xmlns:a16="http://schemas.microsoft.com/office/drawing/2014/main" id="{EDAD29B4-DA89-994D-94CC-40F1CA76D251}"/>
              </a:ext>
            </a:extLst>
          </p:cNvPr>
          <p:cNvSpPr>
            <a:spLocks noGrp="1"/>
          </p:cNvSpPr>
          <p:nvPr>
            <p:ph idx="1"/>
          </p:nvPr>
        </p:nvSpPr>
        <p:spPr>
          <a:xfrm>
            <a:off x="838200" y="2290614"/>
            <a:ext cx="10515600" cy="4351338"/>
          </a:xfrm>
        </p:spPr>
        <p:txBody>
          <a:bodyPr>
            <a:normAutofit lnSpcReduction="10000"/>
          </a:bodyPr>
          <a:lstStyle/>
          <a:p>
            <a:r>
              <a:rPr lang="en-US" dirty="0"/>
              <a:t>Instead of buying individual stocks, investors can diversify their holdings by purchasing shares of ETFs, SPDRs and mutual funds as if they were individual stocks.</a:t>
            </a:r>
          </a:p>
          <a:p>
            <a:r>
              <a:rPr lang="en-US" b="1" dirty="0"/>
              <a:t>VTI - Vanguard Total Stock Market Index Fund – The entire Market</a:t>
            </a:r>
          </a:p>
          <a:p>
            <a:pPr marL="457200" lvl="1" indent="0">
              <a:buNone/>
            </a:pPr>
            <a:r>
              <a:rPr lang="en-US" dirty="0"/>
              <a:t>Tracks the performance of the index, representing approximately 100% of the stocks regularly traded on the New York Stock Exchange and Nasdaq</a:t>
            </a:r>
          </a:p>
          <a:p>
            <a:r>
              <a:rPr lang="en-US" b="1" dirty="0"/>
              <a:t>SPY</a:t>
            </a:r>
            <a:r>
              <a:rPr lang="en-US" dirty="0"/>
              <a:t> - </a:t>
            </a:r>
            <a:r>
              <a:rPr lang="en-US" b="1" dirty="0"/>
              <a:t>S&amp;P 500</a:t>
            </a:r>
            <a:endParaRPr lang="en-US" dirty="0"/>
          </a:p>
          <a:p>
            <a:r>
              <a:rPr lang="en-US" b="1" dirty="0"/>
              <a:t>QQQ</a:t>
            </a:r>
            <a:r>
              <a:rPr lang="en-US" dirty="0"/>
              <a:t> - Stocks in the </a:t>
            </a:r>
            <a:r>
              <a:rPr lang="en-US" b="1" dirty="0"/>
              <a:t>NASDAQ-100 Index</a:t>
            </a:r>
          </a:p>
          <a:p>
            <a:r>
              <a:rPr lang="en-US" b="1" dirty="0"/>
              <a:t>VBR</a:t>
            </a:r>
            <a:r>
              <a:rPr lang="en-US" dirty="0"/>
              <a:t> - a broadly diversified index of value stocks of small U.S. companies.</a:t>
            </a:r>
          </a:p>
        </p:txBody>
      </p:sp>
      <p:sp>
        <p:nvSpPr>
          <p:cNvPr id="6" name="Rectangle 5">
            <a:extLst>
              <a:ext uri="{FF2B5EF4-FFF2-40B4-BE49-F238E27FC236}">
                <a16:creationId xmlns:a16="http://schemas.microsoft.com/office/drawing/2014/main" id="{2A1679C7-68BA-7C44-AF87-EB1DF73A046F}"/>
              </a:ext>
            </a:extLst>
          </p:cNvPr>
          <p:cNvSpPr/>
          <p:nvPr/>
        </p:nvSpPr>
        <p:spPr>
          <a:xfrm>
            <a:off x="830580" y="1434991"/>
            <a:ext cx="10633710" cy="830997"/>
          </a:xfrm>
          <a:prstGeom prst="rect">
            <a:avLst/>
          </a:prstGeom>
        </p:spPr>
        <p:txBody>
          <a:bodyPr wrap="square">
            <a:spAutoFit/>
          </a:bodyPr>
          <a:lstStyle/>
          <a:p>
            <a:r>
              <a:rPr lang="en-US" sz="2400" i="1" dirty="0">
                <a:solidFill>
                  <a:srgbClr val="7030A0"/>
                </a:solidFill>
                <a:latin typeface="Calibri" panose="020F0502020204030204" pitchFamily="34" charset="0"/>
              </a:rPr>
              <a:t>“Index funds are the best investment choice for the majority of Americans”</a:t>
            </a:r>
          </a:p>
          <a:p>
            <a:pPr algn="r"/>
            <a:r>
              <a:rPr lang="en-US" sz="2400" i="1" dirty="0">
                <a:solidFill>
                  <a:srgbClr val="7030A0"/>
                </a:solidFill>
                <a:latin typeface="Calibri" panose="020F0502020204030204" pitchFamily="34" charset="0"/>
              </a:rPr>
              <a:t>~ Warren Buffett </a:t>
            </a:r>
            <a:endParaRPr lang="en-US" sz="2400" dirty="0">
              <a:solidFill>
                <a:srgbClr val="7030A0"/>
              </a:solidFill>
              <a:effectLst/>
            </a:endParaRPr>
          </a:p>
        </p:txBody>
      </p:sp>
    </p:spTree>
    <p:extLst>
      <p:ext uri="{BB962C8B-B14F-4D97-AF65-F5344CB8AC3E}">
        <p14:creationId xmlns:p14="http://schemas.microsoft.com/office/powerpoint/2010/main" val="377953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9385EF-8634-C242-9941-D0A772A53622}"/>
              </a:ext>
            </a:extLst>
          </p:cNvPr>
          <p:cNvSpPr txBox="1"/>
          <p:nvPr/>
        </p:nvSpPr>
        <p:spPr>
          <a:xfrm>
            <a:off x="1154623" y="4069080"/>
            <a:ext cx="9888669" cy="1323439"/>
          </a:xfrm>
          <a:prstGeom prst="rect">
            <a:avLst/>
          </a:prstGeom>
          <a:noFill/>
        </p:spPr>
        <p:txBody>
          <a:bodyPr wrap="none" rtlCol="0">
            <a:spAutoFit/>
          </a:bodyPr>
          <a:lstStyle/>
          <a:p>
            <a:pPr algn="ctr"/>
            <a:r>
              <a:rPr lang="en-US" sz="8000" dirty="0"/>
              <a:t>Following “the Market”</a:t>
            </a:r>
          </a:p>
        </p:txBody>
      </p:sp>
    </p:spTree>
    <p:extLst>
      <p:ext uri="{BB962C8B-B14F-4D97-AF65-F5344CB8AC3E}">
        <p14:creationId xmlns:p14="http://schemas.microsoft.com/office/powerpoint/2010/main" val="190505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Demi ITC" panose="020B0805030504020804" pitchFamily="34" charset="0"/>
              </a:rPr>
              <a:t>Basics</a:t>
            </a:r>
          </a:p>
        </p:txBody>
      </p:sp>
      <p:sp>
        <p:nvSpPr>
          <p:cNvPr id="3" name="Content Placeholder 2"/>
          <p:cNvSpPr>
            <a:spLocks noGrp="1"/>
          </p:cNvSpPr>
          <p:nvPr>
            <p:ph idx="1"/>
          </p:nvPr>
        </p:nvSpPr>
        <p:spPr/>
        <p:txBody>
          <a:bodyPr>
            <a:normAutofit fontScale="92500" lnSpcReduction="20000"/>
          </a:bodyPr>
          <a:lstStyle/>
          <a:p>
            <a:r>
              <a:rPr lang="en-US" sz="3200" dirty="0">
                <a:latin typeface="Eras Demi ITC" panose="020B0805030504020804" pitchFamily="34" charset="0"/>
              </a:rPr>
              <a:t>Student teams of 1 –5 members</a:t>
            </a:r>
          </a:p>
          <a:p>
            <a:pPr marL="457200" lvl="1">
              <a:lnSpc>
                <a:spcPct val="110000"/>
              </a:lnSpc>
            </a:pPr>
            <a:r>
              <a:rPr lang="en-US" sz="2800" dirty="0">
                <a:latin typeface="Eras Demi ITC" panose="020B0805030504020804" pitchFamily="34" charset="0"/>
              </a:rPr>
              <a:t>Team gets $100,000 to spend and a margin credit line of $50,000</a:t>
            </a:r>
          </a:p>
          <a:p>
            <a:pPr marL="457200" lvl="1">
              <a:lnSpc>
                <a:spcPct val="110000"/>
              </a:lnSpc>
            </a:pPr>
            <a:r>
              <a:rPr lang="en-US" sz="2800" dirty="0">
                <a:latin typeface="Eras Demi ITC" panose="020B0805030504020804" pitchFamily="34" charset="0"/>
              </a:rPr>
              <a:t>Trade only stocks and mutual funds listed on the NASDAQ and New York Stock Exchanges</a:t>
            </a:r>
          </a:p>
          <a:p>
            <a:pPr marL="457200" lvl="1">
              <a:lnSpc>
                <a:spcPct val="110000"/>
              </a:lnSpc>
            </a:pPr>
            <a:r>
              <a:rPr lang="en-US" sz="2800" dirty="0">
                <a:latin typeface="Eras Demi ITC" panose="020B0805030504020804" pitchFamily="34" charset="0"/>
              </a:rPr>
              <a:t>Must purchase a minimum of 10 shares</a:t>
            </a:r>
          </a:p>
          <a:p>
            <a:pPr marL="457200" lvl="1">
              <a:lnSpc>
                <a:spcPct val="110000"/>
              </a:lnSpc>
            </a:pPr>
            <a:r>
              <a:rPr lang="en-US" sz="2800" dirty="0">
                <a:latin typeface="Eras Demi ITC" panose="020B0805030504020804" pitchFamily="34" charset="0"/>
              </a:rPr>
              <a:t>Stocks must cost more than $3; market capitalization of $25 million</a:t>
            </a:r>
          </a:p>
          <a:p>
            <a:r>
              <a:rPr lang="en-US" sz="3200" dirty="0">
                <a:latin typeface="Eras Demi ITC" panose="020B0805030504020804" pitchFamily="34" charset="0"/>
              </a:rPr>
              <a:t>Mobile App is available to help track your portfolio</a:t>
            </a:r>
          </a:p>
          <a:p>
            <a:r>
              <a:rPr lang="en-US" sz="3200" dirty="0">
                <a:latin typeface="Eras Demi ITC" panose="020B0805030504020804" pitchFamily="34" charset="0"/>
              </a:rPr>
              <a:t>All trades are computed as of 1 pm daily</a:t>
            </a:r>
          </a:p>
        </p:txBody>
      </p:sp>
    </p:spTree>
    <p:extLst>
      <p:ext uri="{BB962C8B-B14F-4D97-AF65-F5344CB8AC3E}">
        <p14:creationId xmlns:p14="http://schemas.microsoft.com/office/powerpoint/2010/main" val="6470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What is a Stock Index?</a:t>
            </a:r>
            <a:endParaRPr lang="en-US" dirty="0">
              <a:effectLst/>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sz="3200" dirty="0"/>
              <a:t>A </a:t>
            </a:r>
            <a:r>
              <a:rPr lang="en-US" sz="3200" b="1" dirty="0"/>
              <a:t>stock index </a:t>
            </a:r>
            <a:r>
              <a:rPr lang="en-US" sz="3200" dirty="0"/>
              <a:t>is any collection of stocks that fit a certain theme and replicate (track) an overall economy, market, or sector. </a:t>
            </a:r>
          </a:p>
          <a:p>
            <a:r>
              <a:rPr lang="en-US" sz="3200" dirty="0"/>
              <a:t>Indexes allow investors to more broadly track the market. </a:t>
            </a:r>
          </a:p>
          <a:p>
            <a:r>
              <a:rPr lang="en-US" sz="3200" dirty="0"/>
              <a:t>Most common indexes: </a:t>
            </a:r>
          </a:p>
          <a:p>
            <a:pPr lvl="1"/>
            <a:r>
              <a:rPr lang="en-US" sz="2800" b="1" dirty="0"/>
              <a:t>S&amp;P 500 </a:t>
            </a:r>
          </a:p>
          <a:p>
            <a:pPr lvl="1"/>
            <a:r>
              <a:rPr lang="en-US" sz="2800" dirty="0"/>
              <a:t>Dow Jones Industrial Average (</a:t>
            </a:r>
            <a:r>
              <a:rPr lang="en-US" sz="2800" b="1" dirty="0"/>
              <a:t>DOW</a:t>
            </a:r>
            <a:r>
              <a:rPr lang="en-US" sz="2800" dirty="0"/>
              <a:t>)</a:t>
            </a:r>
          </a:p>
          <a:p>
            <a:pPr lvl="1"/>
            <a:r>
              <a:rPr lang="en-US" sz="2800" dirty="0"/>
              <a:t>Nasdaq Composite (</a:t>
            </a:r>
            <a:r>
              <a:rPr lang="en-US" sz="2800" b="1" dirty="0"/>
              <a:t>NASDAQ</a:t>
            </a:r>
            <a:r>
              <a:rPr lang="en-US" sz="2800" dirty="0"/>
              <a:t>) </a:t>
            </a:r>
            <a:endParaRPr lang="en-US" sz="2800" dirty="0">
              <a:effectLst/>
            </a:endParaRPr>
          </a:p>
        </p:txBody>
      </p:sp>
    </p:spTree>
    <p:extLst>
      <p:ext uri="{BB962C8B-B14F-4D97-AF65-F5344CB8AC3E}">
        <p14:creationId xmlns:p14="http://schemas.microsoft.com/office/powerpoint/2010/main" val="9975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GE Washer GTW330ASKWW And Electric Dryer GTD33EASKWW Set">
            <a:extLst>
              <a:ext uri="{FF2B5EF4-FFF2-40B4-BE49-F238E27FC236}">
                <a16:creationId xmlns:a16="http://schemas.microsoft.com/office/drawing/2014/main" id="{E5B881D7-B0DE-EF45-9614-117D0CAAE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938" y="1561488"/>
            <a:ext cx="2120382" cy="21203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0404EE-F1DF-AB4E-ABEF-5C92DBB0B5BD}"/>
              </a:ext>
            </a:extLst>
          </p:cNvPr>
          <p:cNvSpPr>
            <a:spLocks noGrp="1"/>
          </p:cNvSpPr>
          <p:nvPr>
            <p:ph type="title"/>
          </p:nvPr>
        </p:nvSpPr>
        <p:spPr/>
        <p:txBody>
          <a:bodyPr/>
          <a:lstStyle/>
          <a:p>
            <a:r>
              <a:rPr lang="en-US" dirty="0"/>
              <a:t>What goes into building a House?</a:t>
            </a:r>
          </a:p>
        </p:txBody>
      </p:sp>
      <p:pic>
        <p:nvPicPr>
          <p:cNvPr id="1026" name="Picture 2" descr="Home Page - Golden State">
            <a:extLst>
              <a:ext uri="{FF2B5EF4-FFF2-40B4-BE49-F238E27FC236}">
                <a16:creationId xmlns:a16="http://schemas.microsoft.com/office/drawing/2014/main" id="{2920D7E4-DD8A-C44B-BD46-A20183AF74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19" r="35933" b="8197"/>
          <a:stretch/>
        </p:blipFill>
        <p:spPr bwMode="auto">
          <a:xfrm>
            <a:off x="441770" y="1338497"/>
            <a:ext cx="2705152" cy="21286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wens Corning's Preferred Contractor in Greenville, SC">
            <a:extLst>
              <a:ext uri="{FF2B5EF4-FFF2-40B4-BE49-F238E27FC236}">
                <a16:creationId xmlns:a16="http://schemas.microsoft.com/office/drawing/2014/main" id="{D0E19B4B-C5E8-B349-86A4-63A316BE8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097" y="3552669"/>
            <a:ext cx="3447150" cy="3046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de in Oregon | Owens Corning Roofing">
            <a:extLst>
              <a:ext uri="{FF2B5EF4-FFF2-40B4-BE49-F238E27FC236}">
                <a16:creationId xmlns:a16="http://schemas.microsoft.com/office/drawing/2014/main" id="{9F6F39D8-12C2-9F42-800E-DD687366E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414" y="4032402"/>
            <a:ext cx="1360404" cy="9794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5AB5077-3525-5E40-B009-F99B3FDB9DF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6175" b="34687"/>
          <a:stretch/>
        </p:blipFill>
        <p:spPr bwMode="auto">
          <a:xfrm>
            <a:off x="4059661" y="1404001"/>
            <a:ext cx="3173138" cy="243535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nfinity 21 Central Air Conditioner Unit - 24ANB1 | Carrier - Home Comfort">
            <a:extLst>
              <a:ext uri="{FF2B5EF4-FFF2-40B4-BE49-F238E27FC236}">
                <a16:creationId xmlns:a16="http://schemas.microsoft.com/office/drawing/2014/main" id="{4F29EFD9-80B0-3644-92C6-16B00D43DB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7467" y="3810786"/>
            <a:ext cx="2409769" cy="24097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CCCA5CB-4704-FB37-BB5E-18CD1775A3D5}"/>
              </a:ext>
            </a:extLst>
          </p:cNvPr>
          <p:cNvGrpSpPr/>
          <p:nvPr/>
        </p:nvGrpSpPr>
        <p:grpSpPr>
          <a:xfrm>
            <a:off x="42121" y="1252928"/>
            <a:ext cx="11311679" cy="5605072"/>
            <a:chOff x="42121" y="1252928"/>
            <a:chExt cx="11311679" cy="5605072"/>
          </a:xfrm>
        </p:grpSpPr>
        <p:pic>
          <p:nvPicPr>
            <p:cNvPr id="1030" name="Picture 6" descr="Weyerhaeuser (WY) - Market capitalization">
              <a:extLst>
                <a:ext uri="{FF2B5EF4-FFF2-40B4-BE49-F238E27FC236}">
                  <a16:creationId xmlns:a16="http://schemas.microsoft.com/office/drawing/2014/main" id="{7C2D94EA-8FDE-2446-8A77-B43E532E6C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21" y="1252928"/>
              <a:ext cx="1592158" cy="1592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857BEB-7F30-5343-9BA5-D7CE726555B2}"/>
                </a:ext>
              </a:extLst>
            </p:cNvPr>
            <p:cNvSpPr/>
            <p:nvPr/>
          </p:nvSpPr>
          <p:spPr>
            <a:xfrm>
              <a:off x="917292" y="6396335"/>
              <a:ext cx="2755050" cy="461665"/>
            </a:xfrm>
            <a:prstGeom prst="rect">
              <a:avLst/>
            </a:prstGeom>
          </p:spPr>
          <p:txBody>
            <a:bodyPr wrap="none">
              <a:spAutoFit/>
            </a:bodyPr>
            <a:lstStyle/>
            <a:p>
              <a:r>
                <a:rPr lang="en-US" sz="2400" b="1" dirty="0"/>
                <a:t>Owens Corning (OC)</a:t>
              </a:r>
            </a:p>
          </p:txBody>
        </p:sp>
        <p:pic>
          <p:nvPicPr>
            <p:cNvPr id="1036" name="Picture 12" descr="Sherwin-Williams - Wikipedia">
              <a:extLst>
                <a:ext uri="{FF2B5EF4-FFF2-40B4-BE49-F238E27FC236}">
                  <a16:creationId xmlns:a16="http://schemas.microsoft.com/office/drawing/2014/main" id="{8256CA72-EC1A-7741-803F-550C4FD6D1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7757" y="2724681"/>
              <a:ext cx="1514943" cy="214645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14E01B30-17C8-874D-ACCA-750C67F7F1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7438" y="3901523"/>
              <a:ext cx="1404652" cy="56679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yH5BAEAAAAALAAAAAABAAEAAAIBRAA7 - GE – General Electric Logo">
              <a:extLst>
                <a:ext uri="{FF2B5EF4-FFF2-40B4-BE49-F238E27FC236}">
                  <a16:creationId xmlns:a16="http://schemas.microsoft.com/office/drawing/2014/main" id="{35B9A5A4-3366-7741-AF26-20B248B74F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68114" y="1432572"/>
              <a:ext cx="1585686" cy="15856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771CC4-B948-C145-BF21-2C8B88207A5A}"/>
                </a:ext>
              </a:extLst>
            </p:cNvPr>
            <p:cNvSpPr/>
            <p:nvPr/>
          </p:nvSpPr>
          <p:spPr>
            <a:xfrm>
              <a:off x="133220" y="3400370"/>
              <a:ext cx="2738570" cy="461665"/>
            </a:xfrm>
            <a:prstGeom prst="rect">
              <a:avLst/>
            </a:prstGeom>
          </p:spPr>
          <p:txBody>
            <a:bodyPr wrap="none">
              <a:spAutoFit/>
            </a:bodyPr>
            <a:lstStyle/>
            <a:p>
              <a:r>
                <a:rPr lang="en-US" sz="2400" b="1" dirty="0"/>
                <a:t>Weyerhaeuser (WY)</a:t>
              </a:r>
            </a:p>
          </p:txBody>
        </p:sp>
        <p:sp>
          <p:nvSpPr>
            <p:cNvPr id="9" name="Rectangle 8">
              <a:extLst>
                <a:ext uri="{FF2B5EF4-FFF2-40B4-BE49-F238E27FC236}">
                  <a16:creationId xmlns:a16="http://schemas.microsoft.com/office/drawing/2014/main" id="{3A8F2776-F019-C14C-8F18-C1211DED0953}"/>
                </a:ext>
              </a:extLst>
            </p:cNvPr>
            <p:cNvSpPr/>
            <p:nvPr/>
          </p:nvSpPr>
          <p:spPr>
            <a:xfrm>
              <a:off x="9205968" y="4398643"/>
              <a:ext cx="1072730" cy="461665"/>
            </a:xfrm>
            <a:prstGeom prst="rect">
              <a:avLst/>
            </a:prstGeom>
          </p:spPr>
          <p:txBody>
            <a:bodyPr wrap="none">
              <a:spAutoFit/>
            </a:bodyPr>
            <a:lstStyle/>
            <a:p>
              <a:r>
                <a:rPr lang="en-US" sz="2400" b="1" dirty="0"/>
                <a:t>(CARR)</a:t>
              </a:r>
              <a:endParaRPr lang="en-US" sz="2400" dirty="0"/>
            </a:p>
          </p:txBody>
        </p:sp>
        <p:sp>
          <p:nvSpPr>
            <p:cNvPr id="10" name="Rectangle 9">
              <a:extLst>
                <a:ext uri="{FF2B5EF4-FFF2-40B4-BE49-F238E27FC236}">
                  <a16:creationId xmlns:a16="http://schemas.microsoft.com/office/drawing/2014/main" id="{D19A4479-9A7C-8E41-9EE9-86EFAB3EE825}"/>
                </a:ext>
              </a:extLst>
            </p:cNvPr>
            <p:cNvSpPr/>
            <p:nvPr/>
          </p:nvSpPr>
          <p:spPr>
            <a:xfrm>
              <a:off x="4876532" y="3863555"/>
              <a:ext cx="963084" cy="461665"/>
            </a:xfrm>
            <a:prstGeom prst="rect">
              <a:avLst/>
            </a:prstGeom>
          </p:spPr>
          <p:txBody>
            <a:bodyPr wrap="none">
              <a:spAutoFit/>
            </a:bodyPr>
            <a:lstStyle/>
            <a:p>
              <a:r>
                <a:rPr lang="en-US" sz="2400" b="1" dirty="0"/>
                <a:t>(SWP)</a:t>
              </a:r>
              <a:endParaRPr lang="en-US" sz="2400" dirty="0"/>
            </a:p>
          </p:txBody>
        </p:sp>
      </p:grpSp>
    </p:spTree>
    <p:extLst>
      <p:ext uri="{BB962C8B-B14F-4D97-AF65-F5344CB8AC3E}">
        <p14:creationId xmlns:p14="http://schemas.microsoft.com/office/powerpoint/2010/main" val="24800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137">
            <a:extLst>
              <a:ext uri="{FF2B5EF4-FFF2-40B4-BE49-F238E27FC236}">
                <a16:creationId xmlns:a16="http://schemas.microsoft.com/office/drawing/2014/main" id="{25E62178-5DE6-44C8-AE62-8B9F37AC0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B2F6F-A45A-3C49-839B-CD07F9C676BB}"/>
              </a:ext>
            </a:extLst>
          </p:cNvPr>
          <p:cNvSpPr>
            <a:spLocks noGrp="1"/>
          </p:cNvSpPr>
          <p:nvPr>
            <p:ph type="title"/>
          </p:nvPr>
        </p:nvSpPr>
        <p:spPr>
          <a:xfrm>
            <a:off x="788804" y="2037918"/>
            <a:ext cx="4375151" cy="2858363"/>
          </a:xfrm>
        </p:spPr>
        <p:txBody>
          <a:bodyPr vert="horz" lIns="91440" tIns="45720" rIns="91440" bIns="45720" rtlCol="0" anchor="b">
            <a:normAutofit fontScale="90000"/>
          </a:bodyPr>
          <a:lstStyle/>
          <a:p>
            <a:r>
              <a:rPr lang="en-US" sz="6700" kern="1200" dirty="0">
                <a:solidFill>
                  <a:schemeClr val="bg1"/>
                </a:solidFill>
                <a:latin typeface="+mj-lt"/>
                <a:ea typeface="+mj-ea"/>
                <a:cs typeface="+mj-cs"/>
              </a:rPr>
              <a:t>Or you can buy the whole house</a:t>
            </a:r>
          </a:p>
        </p:txBody>
      </p:sp>
      <p:grpSp>
        <p:nvGrpSpPr>
          <p:cNvPr id="2056" name="Group 139">
            <a:extLst>
              <a:ext uri="{FF2B5EF4-FFF2-40B4-BE49-F238E27FC236}">
                <a16:creationId xmlns:a16="http://schemas.microsoft.com/office/drawing/2014/main" id="{C29863D6-0FE2-4F80-9C72-1419BDEB4E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6559644" cy="6858000"/>
            <a:chOff x="5632356" y="0"/>
            <a:chExt cx="6559644" cy="6858000"/>
          </a:xfrm>
          <a:effectLst>
            <a:outerShdw blurRad="381000" dist="152400" dir="10800000" algn="ctr" rotWithShape="0">
              <a:srgbClr val="000000">
                <a:alpha val="10000"/>
              </a:srgbClr>
            </a:outerShdw>
          </a:effectLst>
        </p:grpSpPr>
        <p:grpSp>
          <p:nvGrpSpPr>
            <p:cNvPr id="141" name="Group 140">
              <a:extLst>
                <a:ext uri="{FF2B5EF4-FFF2-40B4-BE49-F238E27FC236}">
                  <a16:creationId xmlns:a16="http://schemas.microsoft.com/office/drawing/2014/main" id="{398A8C22-8BEC-4F48-B82B-CFDD28BADB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82343" y="2"/>
              <a:ext cx="6509657" cy="6857998"/>
              <a:chOff x="5682343" y="2"/>
              <a:chExt cx="6509657" cy="6857998"/>
            </a:xfrm>
          </p:grpSpPr>
          <p:sp>
            <p:nvSpPr>
              <p:cNvPr id="145" name="Freeform: Shape 144">
                <a:extLst>
                  <a:ext uri="{FF2B5EF4-FFF2-40B4-BE49-F238E27FC236}">
                    <a16:creationId xmlns:a16="http://schemas.microsoft.com/office/drawing/2014/main" id="{1A47FBCF-E1ED-4915-8EAD-C0BE506D1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82343" y="2"/>
                <a:ext cx="6509657" cy="6857998"/>
              </a:xfrm>
              <a:custGeom>
                <a:avLst/>
                <a:gdLst>
                  <a:gd name="connsiteX0" fmla="*/ 5757500 w 6509657"/>
                  <a:gd name="connsiteY0" fmla="*/ 6118149 h 6857998"/>
                  <a:gd name="connsiteX1" fmla="*/ 5778719 w 6509657"/>
                  <a:gd name="connsiteY1" fmla="*/ 6133723 h 6857998"/>
                  <a:gd name="connsiteX2" fmla="*/ 5794879 w 6509657"/>
                  <a:gd name="connsiteY2" fmla="*/ 6149380 h 6857998"/>
                  <a:gd name="connsiteX3" fmla="*/ 5800355 w 6509657"/>
                  <a:gd name="connsiteY3" fmla="*/ 6166562 h 6857998"/>
                  <a:gd name="connsiteX4" fmla="*/ 5794879 w 6509657"/>
                  <a:gd name="connsiteY4" fmla="*/ 6149379 h 6857998"/>
                  <a:gd name="connsiteX5" fmla="*/ 5778719 w 6509657"/>
                  <a:gd name="connsiteY5" fmla="*/ 6133722 h 6857998"/>
                  <a:gd name="connsiteX6" fmla="*/ 5757500 w 6509657"/>
                  <a:gd name="connsiteY6" fmla="*/ 6118149 h 6857998"/>
                  <a:gd name="connsiteX7" fmla="*/ 5665657 w 6509657"/>
                  <a:gd name="connsiteY7" fmla="*/ 4941372 h 6857998"/>
                  <a:gd name="connsiteX8" fmla="*/ 5668987 w 6509657"/>
                  <a:gd name="connsiteY8" fmla="*/ 4950869 h 6857998"/>
                  <a:gd name="connsiteX9" fmla="*/ 5678672 w 6509657"/>
                  <a:gd name="connsiteY9" fmla="*/ 4991382 h 6857998"/>
                  <a:gd name="connsiteX10" fmla="*/ 5668987 w 6509657"/>
                  <a:gd name="connsiteY10" fmla="*/ 4950868 h 6857998"/>
                  <a:gd name="connsiteX11" fmla="*/ 5669596 w 6509657"/>
                  <a:gd name="connsiteY11" fmla="*/ 4749807 h 6857998"/>
                  <a:gd name="connsiteX12" fmla="*/ 5654889 w 6509657"/>
                  <a:gd name="connsiteY12" fmla="*/ 4799797 h 6857998"/>
                  <a:gd name="connsiteX13" fmla="*/ 5669596 w 6509657"/>
                  <a:gd name="connsiteY13" fmla="*/ 4749807 h 6857998"/>
                  <a:gd name="connsiteX14" fmla="*/ 5687394 w 6509657"/>
                  <a:gd name="connsiteY14" fmla="*/ 4543185 h 6857998"/>
                  <a:gd name="connsiteX15" fmla="*/ 5692800 w 6509657"/>
                  <a:gd name="connsiteY15" fmla="*/ 4557092 h 6857998"/>
                  <a:gd name="connsiteX16" fmla="*/ 5719165 w 6509657"/>
                  <a:gd name="connsiteY16" fmla="*/ 4602021 h 6857998"/>
                  <a:gd name="connsiteX17" fmla="*/ 5692800 w 6509657"/>
                  <a:gd name="connsiteY17" fmla="*/ 4557091 h 6857998"/>
                  <a:gd name="connsiteX18" fmla="*/ 6153612 w 6509657"/>
                  <a:gd name="connsiteY18" fmla="*/ 2819253 h 6857998"/>
                  <a:gd name="connsiteX19" fmla="*/ 6165256 w 6509657"/>
                  <a:gd name="connsiteY19" fmla="*/ 2827484 h 6857998"/>
                  <a:gd name="connsiteX20" fmla="*/ 6165258 w 6509657"/>
                  <a:gd name="connsiteY20" fmla="*/ 2827486 h 6857998"/>
                  <a:gd name="connsiteX21" fmla="*/ 6193761 w 6509657"/>
                  <a:gd name="connsiteY21" fmla="*/ 2861156 h 6857998"/>
                  <a:gd name="connsiteX22" fmla="*/ 6184107 w 6509657"/>
                  <a:gd name="connsiteY22" fmla="*/ 2842392 h 6857998"/>
                  <a:gd name="connsiteX23" fmla="*/ 6165258 w 6509657"/>
                  <a:gd name="connsiteY23" fmla="*/ 2827486 h 6857998"/>
                  <a:gd name="connsiteX24" fmla="*/ 6165256 w 6509657"/>
                  <a:gd name="connsiteY24" fmla="*/ 2827483 h 6857998"/>
                  <a:gd name="connsiteX25" fmla="*/ 6083958 w 6509657"/>
                  <a:gd name="connsiteY25" fmla="*/ 1974015 h 6857998"/>
                  <a:gd name="connsiteX26" fmla="*/ 6077444 w 6509657"/>
                  <a:gd name="connsiteY26" fmla="*/ 1999763 h 6857998"/>
                  <a:gd name="connsiteX27" fmla="*/ 6059716 w 6509657"/>
                  <a:gd name="connsiteY27" fmla="*/ 2023547 h 6857998"/>
                  <a:gd name="connsiteX28" fmla="*/ 6083958 w 6509657"/>
                  <a:gd name="connsiteY28" fmla="*/ 1974015 h 6857998"/>
                  <a:gd name="connsiteX29" fmla="*/ 6066764 w 6509657"/>
                  <a:gd name="connsiteY29" fmla="*/ 1768838 h 6857998"/>
                  <a:gd name="connsiteX30" fmla="*/ 6058162 w 6509657"/>
                  <a:gd name="connsiteY30" fmla="*/ 1785412 h 6857998"/>
                  <a:gd name="connsiteX31" fmla="*/ 6057382 w 6509657"/>
                  <a:gd name="connsiteY31" fmla="*/ 1801558 h 6857998"/>
                  <a:gd name="connsiteX32" fmla="*/ 6066764 w 6509657"/>
                  <a:gd name="connsiteY32" fmla="*/ 1768838 h 6857998"/>
                  <a:gd name="connsiteX33" fmla="*/ 6176353 w 6509657"/>
                  <a:gd name="connsiteY33" fmla="*/ 520953 h 6857998"/>
                  <a:gd name="connsiteX34" fmla="*/ 6169625 w 6509657"/>
                  <a:gd name="connsiteY34" fmla="*/ 549926 h 6857998"/>
                  <a:gd name="connsiteX35" fmla="*/ 6163371 w 6509657"/>
                  <a:gd name="connsiteY35" fmla="*/ 566616 h 6857998"/>
                  <a:gd name="connsiteX36" fmla="*/ 6157421 w 6509657"/>
                  <a:gd name="connsiteY36" fmla="*/ 581804 h 6857998"/>
                  <a:gd name="connsiteX37" fmla="*/ 6157002 w 6509657"/>
                  <a:gd name="connsiteY37" fmla="*/ 583595 h 6857998"/>
                  <a:gd name="connsiteX38" fmla="*/ 6154828 w 6509657"/>
                  <a:gd name="connsiteY38" fmla="*/ 589388 h 6857998"/>
                  <a:gd name="connsiteX39" fmla="*/ 6150205 w 6509657"/>
                  <a:gd name="connsiteY39" fmla="*/ 612658 h 6857998"/>
                  <a:gd name="connsiteX40" fmla="*/ 6157002 w 6509657"/>
                  <a:gd name="connsiteY40" fmla="*/ 583595 h 6857998"/>
                  <a:gd name="connsiteX41" fmla="*/ 6163319 w 6509657"/>
                  <a:gd name="connsiteY41" fmla="*/ 566754 h 6857998"/>
                  <a:gd name="connsiteX42" fmla="*/ 6163371 w 6509657"/>
                  <a:gd name="connsiteY42" fmla="*/ 566616 h 6857998"/>
                  <a:gd name="connsiteX43" fmla="*/ 6169209 w 6509657"/>
                  <a:gd name="connsiteY43" fmla="*/ 551717 h 6857998"/>
                  <a:gd name="connsiteX44" fmla="*/ 6169625 w 6509657"/>
                  <a:gd name="connsiteY44" fmla="*/ 549926 h 6857998"/>
                  <a:gd name="connsiteX45" fmla="*/ 6171790 w 6509657"/>
                  <a:gd name="connsiteY45" fmla="*/ 544146 h 6857998"/>
                  <a:gd name="connsiteX46" fmla="*/ 6176353 w 6509657"/>
                  <a:gd name="connsiteY46" fmla="*/ 520953 h 6857998"/>
                  <a:gd name="connsiteX47" fmla="*/ 6125250 w 6509657"/>
                  <a:gd name="connsiteY47" fmla="*/ 268794 h 6857998"/>
                  <a:gd name="connsiteX48" fmla="*/ 6120374 w 6509657"/>
                  <a:gd name="connsiteY48" fmla="*/ 299164 h 6857998"/>
                  <a:gd name="connsiteX49" fmla="*/ 6121819 w 6509657"/>
                  <a:gd name="connsiteY49" fmla="*/ 328017 h 6857998"/>
                  <a:gd name="connsiteX50" fmla="*/ 0 w 6509657"/>
                  <a:gd name="connsiteY50" fmla="*/ 0 h 6857998"/>
                  <a:gd name="connsiteX51" fmla="*/ 6442666 w 6509657"/>
                  <a:gd name="connsiteY51" fmla="*/ 0 h 6857998"/>
                  <a:gd name="connsiteX52" fmla="*/ 6438451 w 6509657"/>
                  <a:gd name="connsiteY52" fmla="*/ 24480 h 6857998"/>
                  <a:gd name="connsiteX53" fmla="*/ 6426440 w 6509657"/>
                  <a:gd name="connsiteY53" fmla="*/ 47806 h 6857998"/>
                  <a:gd name="connsiteX54" fmla="*/ 6417296 w 6509657"/>
                  <a:gd name="connsiteY54" fmla="*/ 105718 h 6857998"/>
                  <a:gd name="connsiteX55" fmla="*/ 6418631 w 6509657"/>
                  <a:gd name="connsiteY55" fmla="*/ 152584 h 6857998"/>
                  <a:gd name="connsiteX56" fmla="*/ 6420344 w 6509657"/>
                  <a:gd name="connsiteY56" fmla="*/ 234883 h 6857998"/>
                  <a:gd name="connsiteX57" fmla="*/ 6424727 w 6509657"/>
                  <a:gd name="connsiteY57" fmla="*/ 261173 h 6857998"/>
                  <a:gd name="connsiteX58" fmla="*/ 6412152 w 6509657"/>
                  <a:gd name="connsiteY58" fmla="*/ 380050 h 6857998"/>
                  <a:gd name="connsiteX59" fmla="*/ 6411200 w 6509657"/>
                  <a:gd name="connsiteY59" fmla="*/ 447870 h 6857998"/>
                  <a:gd name="connsiteX60" fmla="*/ 6395577 w 6509657"/>
                  <a:gd name="connsiteY60" fmla="*/ 524262 h 6857998"/>
                  <a:gd name="connsiteX61" fmla="*/ 6396339 w 6509657"/>
                  <a:gd name="connsiteY61" fmla="*/ 546552 h 6857998"/>
                  <a:gd name="connsiteX62" fmla="*/ 6397674 w 6509657"/>
                  <a:gd name="connsiteY62" fmla="*/ 571508 h 6857998"/>
                  <a:gd name="connsiteX63" fmla="*/ 6398818 w 6509657"/>
                  <a:gd name="connsiteY63" fmla="*/ 648092 h 6857998"/>
                  <a:gd name="connsiteX64" fmla="*/ 6404531 w 6509657"/>
                  <a:gd name="connsiteY64" fmla="*/ 694576 h 6857998"/>
                  <a:gd name="connsiteX65" fmla="*/ 6401104 w 6509657"/>
                  <a:gd name="connsiteY65" fmla="*/ 783158 h 6857998"/>
                  <a:gd name="connsiteX66" fmla="*/ 6406056 w 6509657"/>
                  <a:gd name="connsiteY66" fmla="*/ 815929 h 6857998"/>
                  <a:gd name="connsiteX67" fmla="*/ 6406628 w 6509657"/>
                  <a:gd name="connsiteY67" fmla="*/ 898797 h 6857998"/>
                  <a:gd name="connsiteX68" fmla="*/ 6403770 w 6509657"/>
                  <a:gd name="connsiteY68" fmla="*/ 973095 h 6857998"/>
                  <a:gd name="connsiteX69" fmla="*/ 6405294 w 6509657"/>
                  <a:gd name="connsiteY69" fmla="*/ 1044725 h 6857998"/>
                  <a:gd name="connsiteX70" fmla="*/ 6411580 w 6509657"/>
                  <a:gd name="connsiteY70" fmla="*/ 1095972 h 6857998"/>
                  <a:gd name="connsiteX71" fmla="*/ 6415391 w 6509657"/>
                  <a:gd name="connsiteY71" fmla="*/ 1151600 h 6857998"/>
                  <a:gd name="connsiteX72" fmla="*/ 6438060 w 6509657"/>
                  <a:gd name="connsiteY72" fmla="*/ 1304955 h 6857998"/>
                  <a:gd name="connsiteX73" fmla="*/ 6432537 w 6509657"/>
                  <a:gd name="connsiteY73" fmla="*/ 1333341 h 6857998"/>
                  <a:gd name="connsiteX74" fmla="*/ 6427393 w 6509657"/>
                  <a:gd name="connsiteY74" fmla="*/ 1494509 h 6857998"/>
                  <a:gd name="connsiteX75" fmla="*/ 6427775 w 6509657"/>
                  <a:gd name="connsiteY75" fmla="*/ 1529563 h 6857998"/>
                  <a:gd name="connsiteX76" fmla="*/ 6405294 w 6509657"/>
                  <a:gd name="connsiteY76" fmla="*/ 1623675 h 6857998"/>
                  <a:gd name="connsiteX77" fmla="*/ 6440919 w 6509657"/>
                  <a:gd name="connsiteY77" fmla="*/ 1768838 h 6857998"/>
                  <a:gd name="connsiteX78" fmla="*/ 6485496 w 6509657"/>
                  <a:gd name="connsiteY78" fmla="*/ 1904673 h 6857998"/>
                  <a:gd name="connsiteX79" fmla="*/ 6491212 w 6509657"/>
                  <a:gd name="connsiteY79" fmla="*/ 1921817 h 6857998"/>
                  <a:gd name="connsiteX80" fmla="*/ 6500928 w 6509657"/>
                  <a:gd name="connsiteY80" fmla="*/ 1970586 h 6857998"/>
                  <a:gd name="connsiteX81" fmla="*/ 6504358 w 6509657"/>
                  <a:gd name="connsiteY81" fmla="*/ 2030977 h 6857998"/>
                  <a:gd name="connsiteX82" fmla="*/ 6509406 w 6509657"/>
                  <a:gd name="connsiteY82" fmla="*/ 2069340 h 6857998"/>
                  <a:gd name="connsiteX83" fmla="*/ 6509657 w 6509657"/>
                  <a:gd name="connsiteY83" fmla="*/ 2072225 h 6857998"/>
                  <a:gd name="connsiteX84" fmla="*/ 6509657 w 6509657"/>
                  <a:gd name="connsiteY84" fmla="*/ 2131532 h 6857998"/>
                  <a:gd name="connsiteX85" fmla="*/ 6508786 w 6509657"/>
                  <a:gd name="connsiteY85" fmla="*/ 2138304 h 6857998"/>
                  <a:gd name="connsiteX86" fmla="*/ 6502262 w 6509657"/>
                  <a:gd name="connsiteY86" fmla="*/ 2168903 h 6857998"/>
                  <a:gd name="connsiteX87" fmla="*/ 6486640 w 6509657"/>
                  <a:gd name="connsiteY87" fmla="*/ 2254633 h 6857998"/>
                  <a:gd name="connsiteX88" fmla="*/ 6471780 w 6509657"/>
                  <a:gd name="connsiteY88" fmla="*/ 2335405 h 6857998"/>
                  <a:gd name="connsiteX89" fmla="*/ 6489306 w 6509657"/>
                  <a:gd name="connsiteY89" fmla="*/ 2360933 h 6857998"/>
                  <a:gd name="connsiteX90" fmla="*/ 6504547 w 6509657"/>
                  <a:gd name="connsiteY90" fmla="*/ 2400369 h 6857998"/>
                  <a:gd name="connsiteX91" fmla="*/ 6486258 w 6509657"/>
                  <a:gd name="connsiteY91" fmla="*/ 2444184 h 6857998"/>
                  <a:gd name="connsiteX92" fmla="*/ 6448350 w 6509657"/>
                  <a:gd name="connsiteY92" fmla="*/ 2546678 h 6857998"/>
                  <a:gd name="connsiteX93" fmla="*/ 6446633 w 6509657"/>
                  <a:gd name="connsiteY93" fmla="*/ 2611450 h 6857998"/>
                  <a:gd name="connsiteX94" fmla="*/ 6430441 w 6509657"/>
                  <a:gd name="connsiteY94" fmla="*/ 2752235 h 6857998"/>
                  <a:gd name="connsiteX95" fmla="*/ 6407389 w 6509657"/>
                  <a:gd name="connsiteY95" fmla="*/ 2844248 h 6857998"/>
                  <a:gd name="connsiteX96" fmla="*/ 6381291 w 6509657"/>
                  <a:gd name="connsiteY96" fmla="*/ 2910353 h 6857998"/>
                  <a:gd name="connsiteX97" fmla="*/ 6347189 w 6509657"/>
                  <a:gd name="connsiteY97" fmla="*/ 3005035 h 6857998"/>
                  <a:gd name="connsiteX98" fmla="*/ 6329473 w 6509657"/>
                  <a:gd name="connsiteY98" fmla="*/ 3100099 h 6857998"/>
                  <a:gd name="connsiteX99" fmla="*/ 6307182 w 6509657"/>
                  <a:gd name="connsiteY99" fmla="*/ 3168870 h 6857998"/>
                  <a:gd name="connsiteX100" fmla="*/ 6291942 w 6509657"/>
                  <a:gd name="connsiteY100" fmla="*/ 3252885 h 6857998"/>
                  <a:gd name="connsiteX101" fmla="*/ 6291371 w 6509657"/>
                  <a:gd name="connsiteY101" fmla="*/ 3323372 h 6857998"/>
                  <a:gd name="connsiteX102" fmla="*/ 6294039 w 6509657"/>
                  <a:gd name="connsiteY102" fmla="*/ 3433866 h 6857998"/>
                  <a:gd name="connsiteX103" fmla="*/ 6247937 w 6509657"/>
                  <a:gd name="connsiteY103" fmla="*/ 3569124 h 6857998"/>
                  <a:gd name="connsiteX104" fmla="*/ 6237648 w 6509657"/>
                  <a:gd name="connsiteY104" fmla="*/ 3623799 h 6857998"/>
                  <a:gd name="connsiteX105" fmla="*/ 6232886 w 6509657"/>
                  <a:gd name="connsiteY105" fmla="*/ 3675238 h 6857998"/>
                  <a:gd name="connsiteX106" fmla="*/ 6202214 w 6509657"/>
                  <a:gd name="connsiteY106" fmla="*/ 3784397 h 6857998"/>
                  <a:gd name="connsiteX107" fmla="*/ 6192116 w 6509657"/>
                  <a:gd name="connsiteY107" fmla="*/ 3828785 h 6857998"/>
                  <a:gd name="connsiteX108" fmla="*/ 6192308 w 6509657"/>
                  <a:gd name="connsiteY108" fmla="*/ 3890891 h 6857998"/>
                  <a:gd name="connsiteX109" fmla="*/ 6178210 w 6509657"/>
                  <a:gd name="connsiteY109" fmla="*/ 4003861 h 6857998"/>
                  <a:gd name="connsiteX110" fmla="*/ 6137060 w 6509657"/>
                  <a:gd name="connsiteY110" fmla="*/ 4116641 h 6857998"/>
                  <a:gd name="connsiteX111" fmla="*/ 6141062 w 6509657"/>
                  <a:gd name="connsiteY111" fmla="*/ 4164458 h 6857998"/>
                  <a:gd name="connsiteX112" fmla="*/ 6140110 w 6509657"/>
                  <a:gd name="connsiteY112" fmla="*/ 4181603 h 6857998"/>
                  <a:gd name="connsiteX113" fmla="*/ 6117439 w 6509657"/>
                  <a:gd name="connsiteY113" fmla="*/ 4335722 h 6857998"/>
                  <a:gd name="connsiteX114" fmla="*/ 6114962 w 6509657"/>
                  <a:gd name="connsiteY114" fmla="*/ 4351154 h 6857998"/>
                  <a:gd name="connsiteX115" fmla="*/ 6094769 w 6509657"/>
                  <a:gd name="connsiteY115" fmla="*/ 4423545 h 6857998"/>
                  <a:gd name="connsiteX116" fmla="*/ 6082195 w 6509657"/>
                  <a:gd name="connsiteY116" fmla="*/ 4606053 h 6857998"/>
                  <a:gd name="connsiteX117" fmla="*/ 6080672 w 6509657"/>
                  <a:gd name="connsiteY117" fmla="*/ 4617291 h 6857998"/>
                  <a:gd name="connsiteX118" fmla="*/ 6090768 w 6509657"/>
                  <a:gd name="connsiteY118" fmla="*/ 4678445 h 6857998"/>
                  <a:gd name="connsiteX119" fmla="*/ 6105056 w 6509657"/>
                  <a:gd name="connsiteY119" fmla="*/ 4708734 h 6857998"/>
                  <a:gd name="connsiteX120" fmla="*/ 6119916 w 6509657"/>
                  <a:gd name="connsiteY120" fmla="*/ 4755980 h 6857998"/>
                  <a:gd name="connsiteX121" fmla="*/ 6125441 w 6509657"/>
                  <a:gd name="connsiteY121" fmla="*/ 4803988 h 6857998"/>
                  <a:gd name="connsiteX122" fmla="*/ 6102960 w 6509657"/>
                  <a:gd name="connsiteY122" fmla="*/ 4884572 h 6857998"/>
                  <a:gd name="connsiteX123" fmla="*/ 6100674 w 6509657"/>
                  <a:gd name="connsiteY123" fmla="*/ 4913909 h 6857998"/>
                  <a:gd name="connsiteX124" fmla="*/ 6089816 w 6509657"/>
                  <a:gd name="connsiteY124" fmla="*/ 4979253 h 6857998"/>
                  <a:gd name="connsiteX125" fmla="*/ 6090577 w 6509657"/>
                  <a:gd name="connsiteY125" fmla="*/ 5036405 h 6857998"/>
                  <a:gd name="connsiteX126" fmla="*/ 6107914 w 6509657"/>
                  <a:gd name="connsiteY126" fmla="*/ 5082317 h 6857998"/>
                  <a:gd name="connsiteX127" fmla="*/ 6111342 w 6509657"/>
                  <a:gd name="connsiteY127" fmla="*/ 5148995 h 6857998"/>
                  <a:gd name="connsiteX128" fmla="*/ 6098770 w 6509657"/>
                  <a:gd name="connsiteY128" fmla="*/ 5192051 h 6857998"/>
                  <a:gd name="connsiteX129" fmla="*/ 6097056 w 6509657"/>
                  <a:gd name="connsiteY129" fmla="*/ 5200813 h 6857998"/>
                  <a:gd name="connsiteX130" fmla="*/ 6096291 w 6509657"/>
                  <a:gd name="connsiteY130" fmla="*/ 5313403 h 6857998"/>
                  <a:gd name="connsiteX131" fmla="*/ 6134203 w 6509657"/>
                  <a:gd name="connsiteY131" fmla="*/ 5453995 h 6857998"/>
                  <a:gd name="connsiteX132" fmla="*/ 6142206 w 6509657"/>
                  <a:gd name="connsiteY132" fmla="*/ 5477239 h 6857998"/>
                  <a:gd name="connsiteX133" fmla="*/ 6156112 w 6509657"/>
                  <a:gd name="connsiteY133" fmla="*/ 5590590 h 6857998"/>
                  <a:gd name="connsiteX134" fmla="*/ 6170210 w 6509657"/>
                  <a:gd name="connsiteY134" fmla="*/ 5651360 h 6857998"/>
                  <a:gd name="connsiteX135" fmla="*/ 6170972 w 6509657"/>
                  <a:gd name="connsiteY135" fmla="*/ 5695178 h 6857998"/>
                  <a:gd name="connsiteX136" fmla="*/ 6195927 w 6509657"/>
                  <a:gd name="connsiteY136" fmla="*/ 5748136 h 6857998"/>
                  <a:gd name="connsiteX137" fmla="*/ 6206787 w 6509657"/>
                  <a:gd name="connsiteY137" fmla="*/ 5765474 h 6857998"/>
                  <a:gd name="connsiteX138" fmla="*/ 6213264 w 6509657"/>
                  <a:gd name="connsiteY138" fmla="*/ 5786239 h 6857998"/>
                  <a:gd name="connsiteX139" fmla="*/ 6233839 w 6509657"/>
                  <a:gd name="connsiteY139" fmla="*/ 5880348 h 6857998"/>
                  <a:gd name="connsiteX140" fmla="*/ 6245457 w 6509657"/>
                  <a:gd name="connsiteY140" fmla="*/ 5897114 h 6857998"/>
                  <a:gd name="connsiteX141" fmla="*/ 6252699 w 6509657"/>
                  <a:gd name="connsiteY141" fmla="*/ 5908355 h 6857998"/>
                  <a:gd name="connsiteX142" fmla="*/ 6264891 w 6509657"/>
                  <a:gd name="connsiteY142" fmla="*/ 5999796 h 6857998"/>
                  <a:gd name="connsiteX143" fmla="*/ 6299372 w 6509657"/>
                  <a:gd name="connsiteY143" fmla="*/ 6056948 h 6857998"/>
                  <a:gd name="connsiteX144" fmla="*/ 6314041 w 6509657"/>
                  <a:gd name="connsiteY144" fmla="*/ 6072569 h 6857998"/>
                  <a:gd name="connsiteX145" fmla="*/ 6336139 w 6509657"/>
                  <a:gd name="connsiteY145" fmla="*/ 6127247 h 6857998"/>
                  <a:gd name="connsiteX146" fmla="*/ 6378623 w 6509657"/>
                  <a:gd name="connsiteY146" fmla="*/ 6311084 h 6857998"/>
                  <a:gd name="connsiteX147" fmla="*/ 6363571 w 6509657"/>
                  <a:gd name="connsiteY147" fmla="*/ 6363664 h 6857998"/>
                  <a:gd name="connsiteX148" fmla="*/ 6403960 w 6509657"/>
                  <a:gd name="connsiteY148" fmla="*/ 6463490 h 6857998"/>
                  <a:gd name="connsiteX149" fmla="*/ 6426820 w 6509657"/>
                  <a:gd name="connsiteY149" fmla="*/ 6550742 h 6857998"/>
                  <a:gd name="connsiteX150" fmla="*/ 6432347 w 6509657"/>
                  <a:gd name="connsiteY150" fmla="*/ 6583128 h 6857998"/>
                  <a:gd name="connsiteX151" fmla="*/ 6442443 w 6509657"/>
                  <a:gd name="connsiteY151" fmla="*/ 6685617 h 6857998"/>
                  <a:gd name="connsiteX152" fmla="*/ 6465303 w 6509657"/>
                  <a:gd name="connsiteY152" fmla="*/ 6738388 h 6857998"/>
                  <a:gd name="connsiteX153" fmla="*/ 6482807 w 6509657"/>
                  <a:gd name="connsiteY153" fmla="*/ 6796804 h 6857998"/>
                  <a:gd name="connsiteX154" fmla="*/ 6487578 w 6509657"/>
                  <a:gd name="connsiteY154" fmla="*/ 6857457 h 6857998"/>
                  <a:gd name="connsiteX155" fmla="*/ 6360339 w 6509657"/>
                  <a:gd name="connsiteY155" fmla="*/ 6857457 h 6857998"/>
                  <a:gd name="connsiteX156" fmla="*/ 6360339 w 6509657"/>
                  <a:gd name="connsiteY156" fmla="*/ 6857998 h 6857998"/>
                  <a:gd name="connsiteX157" fmla="*/ 0 w 6509657"/>
                  <a:gd name="connsiteY15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509657" h="6857998">
                    <a:moveTo>
                      <a:pt x="5757500" y="6118149"/>
                    </a:moveTo>
                    <a:cubicBezTo>
                      <a:pt x="5764049" y="6124102"/>
                      <a:pt x="5771670" y="6129341"/>
                      <a:pt x="5778719" y="6133723"/>
                    </a:cubicBezTo>
                    <a:cubicBezTo>
                      <a:pt x="5785863" y="6138152"/>
                      <a:pt x="5791209" y="6143474"/>
                      <a:pt x="5794879" y="6149380"/>
                    </a:cubicBezTo>
                    <a:lnTo>
                      <a:pt x="5800355" y="6166562"/>
                    </a:lnTo>
                    <a:lnTo>
                      <a:pt x="5794879" y="6149379"/>
                    </a:lnTo>
                    <a:cubicBezTo>
                      <a:pt x="5791209" y="6143474"/>
                      <a:pt x="5785863" y="6138152"/>
                      <a:pt x="5778719" y="6133722"/>
                    </a:cubicBezTo>
                    <a:cubicBezTo>
                      <a:pt x="5771670" y="6129341"/>
                      <a:pt x="5764049" y="6124102"/>
                      <a:pt x="5757500" y="6118149"/>
                    </a:cubicBezTo>
                    <a:close/>
                    <a:moveTo>
                      <a:pt x="5665657" y="4941372"/>
                    </a:moveTo>
                    <a:lnTo>
                      <a:pt x="5668987" y="4950869"/>
                    </a:lnTo>
                    <a:lnTo>
                      <a:pt x="5678672" y="4991382"/>
                    </a:lnTo>
                    <a:lnTo>
                      <a:pt x="5668987" y="4950868"/>
                    </a:lnTo>
                    <a:close/>
                    <a:moveTo>
                      <a:pt x="5669596" y="4749807"/>
                    </a:moveTo>
                    <a:cubicBezTo>
                      <a:pt x="5657460" y="4762826"/>
                      <a:pt x="5656603" y="4781365"/>
                      <a:pt x="5654889" y="4799797"/>
                    </a:cubicBezTo>
                    <a:cubicBezTo>
                      <a:pt x="5656603" y="4781365"/>
                      <a:pt x="5657460" y="4762827"/>
                      <a:pt x="5669596" y="4749807"/>
                    </a:cubicBezTo>
                    <a:close/>
                    <a:moveTo>
                      <a:pt x="5687394" y="4543185"/>
                    </a:moveTo>
                    <a:cubicBezTo>
                      <a:pt x="5688372" y="4548281"/>
                      <a:pt x="5690419" y="4553662"/>
                      <a:pt x="5692800" y="4557092"/>
                    </a:cubicBezTo>
                    <a:cubicBezTo>
                      <a:pt x="5704421" y="4573618"/>
                      <a:pt x="5713208" y="4588275"/>
                      <a:pt x="5719165" y="4602021"/>
                    </a:cubicBezTo>
                    <a:cubicBezTo>
                      <a:pt x="5713208" y="4588275"/>
                      <a:pt x="5704421" y="4573618"/>
                      <a:pt x="5692800" y="4557091"/>
                    </a:cubicBezTo>
                    <a:close/>
                    <a:moveTo>
                      <a:pt x="6153612" y="2819253"/>
                    </a:moveTo>
                    <a:lnTo>
                      <a:pt x="6165256" y="2827484"/>
                    </a:lnTo>
                    <a:lnTo>
                      <a:pt x="6165258" y="2827486"/>
                    </a:lnTo>
                    <a:lnTo>
                      <a:pt x="6193761" y="2861156"/>
                    </a:lnTo>
                    <a:lnTo>
                      <a:pt x="6184107" y="2842392"/>
                    </a:lnTo>
                    <a:lnTo>
                      <a:pt x="6165258" y="2827486"/>
                    </a:lnTo>
                    <a:lnTo>
                      <a:pt x="6165256" y="2827483"/>
                    </a:lnTo>
                    <a:close/>
                    <a:moveTo>
                      <a:pt x="6083958" y="1974015"/>
                    </a:moveTo>
                    <a:lnTo>
                      <a:pt x="6077444" y="1999763"/>
                    </a:lnTo>
                    <a:cubicBezTo>
                      <a:pt x="6073635" y="2008056"/>
                      <a:pt x="6067955" y="2016020"/>
                      <a:pt x="6059716" y="2023547"/>
                    </a:cubicBezTo>
                    <a:cubicBezTo>
                      <a:pt x="6076195" y="2008497"/>
                      <a:pt x="6082433" y="1991685"/>
                      <a:pt x="6083958" y="1974015"/>
                    </a:cubicBezTo>
                    <a:close/>
                    <a:moveTo>
                      <a:pt x="6066764" y="1768838"/>
                    </a:moveTo>
                    <a:cubicBezTo>
                      <a:pt x="6062383" y="1774411"/>
                      <a:pt x="6059620" y="1779948"/>
                      <a:pt x="6058162" y="1785412"/>
                    </a:cubicBezTo>
                    <a:lnTo>
                      <a:pt x="6057382" y="1801558"/>
                    </a:lnTo>
                    <a:cubicBezTo>
                      <a:pt x="6055715" y="1790986"/>
                      <a:pt x="6058001" y="1779981"/>
                      <a:pt x="6066764" y="1768838"/>
                    </a:cubicBezTo>
                    <a:close/>
                    <a:moveTo>
                      <a:pt x="6176353" y="520953"/>
                    </a:moveTo>
                    <a:lnTo>
                      <a:pt x="6169625" y="549926"/>
                    </a:lnTo>
                    <a:lnTo>
                      <a:pt x="6163371" y="566616"/>
                    </a:lnTo>
                    <a:lnTo>
                      <a:pt x="6157421" y="581804"/>
                    </a:lnTo>
                    <a:lnTo>
                      <a:pt x="6157002" y="583595"/>
                    </a:lnTo>
                    <a:lnTo>
                      <a:pt x="6154828" y="589388"/>
                    </a:lnTo>
                    <a:cubicBezTo>
                      <a:pt x="6152427" y="597005"/>
                      <a:pt x="6150670" y="604728"/>
                      <a:pt x="6150205" y="612658"/>
                    </a:cubicBezTo>
                    <a:lnTo>
                      <a:pt x="6157002" y="583595"/>
                    </a:lnTo>
                    <a:lnTo>
                      <a:pt x="6163319" y="566754"/>
                    </a:lnTo>
                    <a:lnTo>
                      <a:pt x="6163371" y="566616"/>
                    </a:lnTo>
                    <a:lnTo>
                      <a:pt x="6169209" y="551717"/>
                    </a:lnTo>
                    <a:lnTo>
                      <a:pt x="6169625" y="549926"/>
                    </a:lnTo>
                    <a:lnTo>
                      <a:pt x="6171790" y="544146"/>
                    </a:lnTo>
                    <a:cubicBezTo>
                      <a:pt x="6174177" y="536547"/>
                      <a:pt x="6175914" y="528850"/>
                      <a:pt x="6176353" y="520953"/>
                    </a:cubicBezTo>
                    <a:close/>
                    <a:moveTo>
                      <a:pt x="6125250" y="268794"/>
                    </a:moveTo>
                    <a:cubicBezTo>
                      <a:pt x="6122725" y="279176"/>
                      <a:pt x="6121022" y="289296"/>
                      <a:pt x="6120374" y="299164"/>
                    </a:cubicBezTo>
                    <a:cubicBezTo>
                      <a:pt x="6119725" y="309031"/>
                      <a:pt x="6120130" y="318646"/>
                      <a:pt x="6121819" y="328017"/>
                    </a:cubicBezTo>
                    <a:close/>
                    <a:moveTo>
                      <a:pt x="0" y="0"/>
                    </a:moveTo>
                    <a:lnTo>
                      <a:pt x="6442666" y="0"/>
                    </a:lnTo>
                    <a:lnTo>
                      <a:pt x="6438451" y="24480"/>
                    </a:lnTo>
                    <a:cubicBezTo>
                      <a:pt x="6435966" y="32636"/>
                      <a:pt x="6432204" y="40471"/>
                      <a:pt x="6426440" y="47806"/>
                    </a:cubicBezTo>
                    <a:cubicBezTo>
                      <a:pt x="6411580" y="66857"/>
                      <a:pt x="6415009" y="85336"/>
                      <a:pt x="6417296" y="105718"/>
                    </a:cubicBezTo>
                    <a:cubicBezTo>
                      <a:pt x="6419010" y="121150"/>
                      <a:pt x="6418439" y="136963"/>
                      <a:pt x="6418631" y="152584"/>
                    </a:cubicBezTo>
                    <a:cubicBezTo>
                      <a:pt x="6419200" y="180017"/>
                      <a:pt x="6419391" y="207450"/>
                      <a:pt x="6420344" y="234883"/>
                    </a:cubicBezTo>
                    <a:cubicBezTo>
                      <a:pt x="6420724" y="243648"/>
                      <a:pt x="6425489" y="252600"/>
                      <a:pt x="6424727" y="261173"/>
                    </a:cubicBezTo>
                    <a:cubicBezTo>
                      <a:pt x="6421106" y="300800"/>
                      <a:pt x="6415391" y="340425"/>
                      <a:pt x="6412152" y="380050"/>
                    </a:cubicBezTo>
                    <a:cubicBezTo>
                      <a:pt x="6410248" y="402529"/>
                      <a:pt x="6413865" y="425581"/>
                      <a:pt x="6411200" y="447870"/>
                    </a:cubicBezTo>
                    <a:cubicBezTo>
                      <a:pt x="6408152" y="473587"/>
                      <a:pt x="6400342" y="498733"/>
                      <a:pt x="6395577" y="524262"/>
                    </a:cubicBezTo>
                    <a:cubicBezTo>
                      <a:pt x="6394245" y="531310"/>
                      <a:pt x="6395960" y="539121"/>
                      <a:pt x="6396339" y="546552"/>
                    </a:cubicBezTo>
                    <a:cubicBezTo>
                      <a:pt x="6396721" y="554933"/>
                      <a:pt x="6397483" y="563125"/>
                      <a:pt x="6397674" y="571508"/>
                    </a:cubicBezTo>
                    <a:cubicBezTo>
                      <a:pt x="6398056" y="597037"/>
                      <a:pt x="6397483" y="622564"/>
                      <a:pt x="6398818" y="648092"/>
                    </a:cubicBezTo>
                    <a:cubicBezTo>
                      <a:pt x="6399579" y="663713"/>
                      <a:pt x="6407389" y="680096"/>
                      <a:pt x="6404531" y="694576"/>
                    </a:cubicBezTo>
                    <a:cubicBezTo>
                      <a:pt x="6399008" y="724104"/>
                      <a:pt x="6411390" y="753633"/>
                      <a:pt x="6401104" y="783158"/>
                    </a:cubicBezTo>
                    <a:cubicBezTo>
                      <a:pt x="6398056" y="792306"/>
                      <a:pt x="6405676" y="804877"/>
                      <a:pt x="6406056" y="815929"/>
                    </a:cubicBezTo>
                    <a:cubicBezTo>
                      <a:pt x="6407008" y="843552"/>
                      <a:pt x="6406818" y="871173"/>
                      <a:pt x="6406628" y="898797"/>
                    </a:cubicBezTo>
                    <a:cubicBezTo>
                      <a:pt x="6406438" y="923562"/>
                      <a:pt x="6409104" y="949281"/>
                      <a:pt x="6403770" y="973095"/>
                    </a:cubicBezTo>
                    <a:cubicBezTo>
                      <a:pt x="6398056" y="998052"/>
                      <a:pt x="6398818" y="1020529"/>
                      <a:pt x="6405294" y="1044725"/>
                    </a:cubicBezTo>
                    <a:cubicBezTo>
                      <a:pt x="6409676" y="1061298"/>
                      <a:pt x="6410248" y="1078826"/>
                      <a:pt x="6411580" y="1095972"/>
                    </a:cubicBezTo>
                    <a:cubicBezTo>
                      <a:pt x="6413104" y="1114449"/>
                      <a:pt x="6409104" y="1134834"/>
                      <a:pt x="6415391" y="1151600"/>
                    </a:cubicBezTo>
                    <a:cubicBezTo>
                      <a:pt x="6434060" y="1201512"/>
                      <a:pt x="6438060" y="1252757"/>
                      <a:pt x="6438060" y="1304955"/>
                    </a:cubicBezTo>
                    <a:cubicBezTo>
                      <a:pt x="6438060" y="1314483"/>
                      <a:pt x="6435395" y="1324198"/>
                      <a:pt x="6432537" y="1333341"/>
                    </a:cubicBezTo>
                    <a:cubicBezTo>
                      <a:pt x="6415391" y="1386684"/>
                      <a:pt x="6416914" y="1440216"/>
                      <a:pt x="6427393" y="1494509"/>
                    </a:cubicBezTo>
                    <a:cubicBezTo>
                      <a:pt x="6429679" y="1505751"/>
                      <a:pt x="6430060" y="1518324"/>
                      <a:pt x="6427775" y="1529563"/>
                    </a:cubicBezTo>
                    <a:cubicBezTo>
                      <a:pt x="6421106" y="1561189"/>
                      <a:pt x="6410056" y="1591859"/>
                      <a:pt x="6405294" y="1623675"/>
                    </a:cubicBezTo>
                    <a:cubicBezTo>
                      <a:pt x="6397483" y="1676253"/>
                      <a:pt x="6423771" y="1721785"/>
                      <a:pt x="6440919" y="1768838"/>
                    </a:cubicBezTo>
                    <a:cubicBezTo>
                      <a:pt x="6457112" y="1813610"/>
                      <a:pt x="6493689" y="1851709"/>
                      <a:pt x="6485496" y="1904673"/>
                    </a:cubicBezTo>
                    <a:cubicBezTo>
                      <a:pt x="6484735" y="1910004"/>
                      <a:pt x="6489878" y="1915912"/>
                      <a:pt x="6491212" y="1921817"/>
                    </a:cubicBezTo>
                    <a:cubicBezTo>
                      <a:pt x="6494833" y="1938009"/>
                      <a:pt x="6499211" y="1954202"/>
                      <a:pt x="6500928" y="1970586"/>
                    </a:cubicBezTo>
                    <a:cubicBezTo>
                      <a:pt x="6503215" y="1990589"/>
                      <a:pt x="6502454" y="2010974"/>
                      <a:pt x="6504358" y="2030977"/>
                    </a:cubicBezTo>
                    <a:cubicBezTo>
                      <a:pt x="6505501" y="2043835"/>
                      <a:pt x="6507596" y="2056600"/>
                      <a:pt x="6509406" y="2069340"/>
                    </a:cubicBezTo>
                    <a:lnTo>
                      <a:pt x="6509657" y="2072225"/>
                    </a:lnTo>
                    <a:lnTo>
                      <a:pt x="6509657" y="2131532"/>
                    </a:lnTo>
                    <a:lnTo>
                      <a:pt x="6508786" y="2138304"/>
                    </a:lnTo>
                    <a:cubicBezTo>
                      <a:pt x="6506595" y="2148519"/>
                      <a:pt x="6503977" y="2158712"/>
                      <a:pt x="6502262" y="2168903"/>
                    </a:cubicBezTo>
                    <a:cubicBezTo>
                      <a:pt x="6497499" y="2197670"/>
                      <a:pt x="6498833" y="2229296"/>
                      <a:pt x="6486640" y="2254633"/>
                    </a:cubicBezTo>
                    <a:cubicBezTo>
                      <a:pt x="6473686" y="2281683"/>
                      <a:pt x="6467780" y="2307402"/>
                      <a:pt x="6471780" y="2335405"/>
                    </a:cubicBezTo>
                    <a:cubicBezTo>
                      <a:pt x="6473114" y="2344741"/>
                      <a:pt x="6481116" y="2356744"/>
                      <a:pt x="6489306" y="2360933"/>
                    </a:cubicBezTo>
                    <a:cubicBezTo>
                      <a:pt x="6507595" y="2370270"/>
                      <a:pt x="6510835" y="2383032"/>
                      <a:pt x="6504547" y="2400369"/>
                    </a:cubicBezTo>
                    <a:cubicBezTo>
                      <a:pt x="6499211" y="2415420"/>
                      <a:pt x="6496546" y="2433897"/>
                      <a:pt x="6486258" y="2444184"/>
                    </a:cubicBezTo>
                    <a:cubicBezTo>
                      <a:pt x="6457112" y="2473333"/>
                      <a:pt x="6456160" y="2510483"/>
                      <a:pt x="6448350" y="2546678"/>
                    </a:cubicBezTo>
                    <a:cubicBezTo>
                      <a:pt x="6443585" y="2568774"/>
                      <a:pt x="6443395" y="2589352"/>
                      <a:pt x="6446633" y="2611450"/>
                    </a:cubicBezTo>
                    <a:cubicBezTo>
                      <a:pt x="6453872" y="2659455"/>
                      <a:pt x="6443585" y="2706131"/>
                      <a:pt x="6430441" y="2752235"/>
                    </a:cubicBezTo>
                    <a:cubicBezTo>
                      <a:pt x="6421679" y="2782716"/>
                      <a:pt x="6416344" y="2813958"/>
                      <a:pt x="6407389" y="2844248"/>
                    </a:cubicBezTo>
                    <a:cubicBezTo>
                      <a:pt x="6400531" y="2866918"/>
                      <a:pt x="6392339" y="2889587"/>
                      <a:pt x="6381291" y="2910353"/>
                    </a:cubicBezTo>
                    <a:cubicBezTo>
                      <a:pt x="6365097" y="2940455"/>
                      <a:pt x="6340712" y="2966742"/>
                      <a:pt x="6347189" y="3005035"/>
                    </a:cubicBezTo>
                    <a:cubicBezTo>
                      <a:pt x="6352904" y="3038756"/>
                      <a:pt x="6340904" y="3069235"/>
                      <a:pt x="6329473" y="3100099"/>
                    </a:cubicBezTo>
                    <a:cubicBezTo>
                      <a:pt x="6321091" y="3122770"/>
                      <a:pt x="6312516" y="3145436"/>
                      <a:pt x="6307182" y="3168870"/>
                    </a:cubicBezTo>
                    <a:cubicBezTo>
                      <a:pt x="6300896" y="3196686"/>
                      <a:pt x="6303564" y="3228119"/>
                      <a:pt x="6291942" y="3252885"/>
                    </a:cubicBezTo>
                    <a:cubicBezTo>
                      <a:pt x="6279750" y="3278795"/>
                      <a:pt x="6287942" y="3300319"/>
                      <a:pt x="6291371" y="3323372"/>
                    </a:cubicBezTo>
                    <a:cubicBezTo>
                      <a:pt x="6296706" y="3360139"/>
                      <a:pt x="6306612" y="3396719"/>
                      <a:pt x="6294039" y="3433866"/>
                    </a:cubicBezTo>
                    <a:cubicBezTo>
                      <a:pt x="6278798" y="3479015"/>
                      <a:pt x="6262414" y="3523785"/>
                      <a:pt x="6247937" y="3569124"/>
                    </a:cubicBezTo>
                    <a:cubicBezTo>
                      <a:pt x="6242410" y="3586653"/>
                      <a:pt x="6240124" y="3605509"/>
                      <a:pt x="6237648" y="3623799"/>
                    </a:cubicBezTo>
                    <a:cubicBezTo>
                      <a:pt x="6235551" y="3641134"/>
                      <a:pt x="6240887" y="3661899"/>
                      <a:pt x="6232886" y="3675238"/>
                    </a:cubicBezTo>
                    <a:cubicBezTo>
                      <a:pt x="6212312" y="3709529"/>
                      <a:pt x="6202214" y="3744770"/>
                      <a:pt x="6202214" y="3784397"/>
                    </a:cubicBezTo>
                    <a:cubicBezTo>
                      <a:pt x="6202214" y="3799258"/>
                      <a:pt x="6193641" y="3813737"/>
                      <a:pt x="6192116" y="3828785"/>
                    </a:cubicBezTo>
                    <a:cubicBezTo>
                      <a:pt x="6190212" y="3849362"/>
                      <a:pt x="6185068" y="3872985"/>
                      <a:pt x="6192308" y="3890891"/>
                    </a:cubicBezTo>
                    <a:cubicBezTo>
                      <a:pt x="6209454" y="3932993"/>
                      <a:pt x="6195163" y="3967091"/>
                      <a:pt x="6178210" y="4003861"/>
                    </a:cubicBezTo>
                    <a:cubicBezTo>
                      <a:pt x="6161446" y="4040058"/>
                      <a:pt x="6148111" y="4078159"/>
                      <a:pt x="6137060" y="4116641"/>
                    </a:cubicBezTo>
                    <a:cubicBezTo>
                      <a:pt x="6133060" y="4131119"/>
                      <a:pt x="6139729" y="4148453"/>
                      <a:pt x="6141062" y="4164458"/>
                    </a:cubicBezTo>
                    <a:cubicBezTo>
                      <a:pt x="6141443" y="4170174"/>
                      <a:pt x="6142014" y="4176461"/>
                      <a:pt x="6140110" y="4181603"/>
                    </a:cubicBezTo>
                    <a:cubicBezTo>
                      <a:pt x="6121819" y="4231324"/>
                      <a:pt x="6107914" y="4281810"/>
                      <a:pt x="6117439" y="4335722"/>
                    </a:cubicBezTo>
                    <a:cubicBezTo>
                      <a:pt x="6118392" y="4340674"/>
                      <a:pt x="6116295" y="4346201"/>
                      <a:pt x="6114962" y="4351154"/>
                    </a:cubicBezTo>
                    <a:cubicBezTo>
                      <a:pt x="6108104" y="4375349"/>
                      <a:pt x="6097246" y="4398972"/>
                      <a:pt x="6094769" y="4423545"/>
                    </a:cubicBezTo>
                    <a:cubicBezTo>
                      <a:pt x="6088673" y="4484127"/>
                      <a:pt x="6086195" y="4545086"/>
                      <a:pt x="6082195" y="4606053"/>
                    </a:cubicBezTo>
                    <a:cubicBezTo>
                      <a:pt x="6082006" y="4609863"/>
                      <a:pt x="6082006" y="4613864"/>
                      <a:pt x="6080672" y="4617291"/>
                    </a:cubicBezTo>
                    <a:cubicBezTo>
                      <a:pt x="6072479" y="4639772"/>
                      <a:pt x="6075148" y="4659393"/>
                      <a:pt x="6090768" y="4678445"/>
                    </a:cubicBezTo>
                    <a:cubicBezTo>
                      <a:pt x="6097626" y="4686828"/>
                      <a:pt x="6101246" y="4698258"/>
                      <a:pt x="6105056" y="4708734"/>
                    </a:cubicBezTo>
                    <a:cubicBezTo>
                      <a:pt x="6110772" y="4724167"/>
                      <a:pt x="6116295" y="4739978"/>
                      <a:pt x="6119916" y="4755980"/>
                    </a:cubicBezTo>
                    <a:cubicBezTo>
                      <a:pt x="6123345" y="4771793"/>
                      <a:pt x="6128106" y="4788747"/>
                      <a:pt x="6125441" y="4803988"/>
                    </a:cubicBezTo>
                    <a:cubicBezTo>
                      <a:pt x="6120679" y="4831420"/>
                      <a:pt x="6110010" y="4857522"/>
                      <a:pt x="6102960" y="4884572"/>
                    </a:cubicBezTo>
                    <a:cubicBezTo>
                      <a:pt x="6100482" y="4893907"/>
                      <a:pt x="6100866" y="4904195"/>
                      <a:pt x="6100674" y="4913909"/>
                    </a:cubicBezTo>
                    <a:cubicBezTo>
                      <a:pt x="6100104" y="4936201"/>
                      <a:pt x="6105628" y="4959061"/>
                      <a:pt x="6089816" y="4979253"/>
                    </a:cubicBezTo>
                    <a:cubicBezTo>
                      <a:pt x="6074956" y="4997922"/>
                      <a:pt x="6079337" y="5016785"/>
                      <a:pt x="6090577" y="5036405"/>
                    </a:cubicBezTo>
                    <a:cubicBezTo>
                      <a:pt x="6098579" y="5050504"/>
                      <a:pt x="6104866" y="5066505"/>
                      <a:pt x="6107914" y="5082317"/>
                    </a:cubicBezTo>
                    <a:cubicBezTo>
                      <a:pt x="6112104" y="5104036"/>
                      <a:pt x="6113820" y="5125562"/>
                      <a:pt x="6111342" y="5148995"/>
                    </a:cubicBezTo>
                    <a:cubicBezTo>
                      <a:pt x="6109628" y="5165570"/>
                      <a:pt x="6108866" y="5179097"/>
                      <a:pt x="6098770" y="5192051"/>
                    </a:cubicBezTo>
                    <a:cubicBezTo>
                      <a:pt x="6097246" y="5194145"/>
                      <a:pt x="6096864" y="5197955"/>
                      <a:pt x="6097056" y="5200813"/>
                    </a:cubicBezTo>
                    <a:cubicBezTo>
                      <a:pt x="6100294" y="5238343"/>
                      <a:pt x="6098579" y="5275491"/>
                      <a:pt x="6096291" y="5313403"/>
                    </a:cubicBezTo>
                    <a:cubicBezTo>
                      <a:pt x="6093247" y="5361598"/>
                      <a:pt x="6102198" y="5412276"/>
                      <a:pt x="6134203" y="5453995"/>
                    </a:cubicBezTo>
                    <a:cubicBezTo>
                      <a:pt x="6138967" y="5460092"/>
                      <a:pt x="6141062" y="5469236"/>
                      <a:pt x="6142206" y="5477239"/>
                    </a:cubicBezTo>
                    <a:cubicBezTo>
                      <a:pt x="6147158" y="5514957"/>
                      <a:pt x="6150587" y="5552869"/>
                      <a:pt x="6156112" y="5590590"/>
                    </a:cubicBezTo>
                    <a:cubicBezTo>
                      <a:pt x="6159160" y="5611164"/>
                      <a:pt x="6161827" y="5632691"/>
                      <a:pt x="6170210" y="5651360"/>
                    </a:cubicBezTo>
                    <a:cubicBezTo>
                      <a:pt x="6178400" y="5669647"/>
                      <a:pt x="6188116" y="5684320"/>
                      <a:pt x="6170972" y="5695178"/>
                    </a:cubicBezTo>
                    <a:cubicBezTo>
                      <a:pt x="6180116" y="5714607"/>
                      <a:pt x="6187737" y="5731564"/>
                      <a:pt x="6195927" y="5748136"/>
                    </a:cubicBezTo>
                    <a:cubicBezTo>
                      <a:pt x="6198974" y="5754234"/>
                      <a:pt x="6203929" y="5759378"/>
                      <a:pt x="6206787" y="5765474"/>
                    </a:cubicBezTo>
                    <a:cubicBezTo>
                      <a:pt x="6209834" y="5771953"/>
                      <a:pt x="6211739" y="5779191"/>
                      <a:pt x="6213264" y="5786239"/>
                    </a:cubicBezTo>
                    <a:cubicBezTo>
                      <a:pt x="6220122" y="5817674"/>
                      <a:pt x="6226408" y="5849107"/>
                      <a:pt x="6233839" y="5880348"/>
                    </a:cubicBezTo>
                    <a:cubicBezTo>
                      <a:pt x="6235362" y="5886447"/>
                      <a:pt x="6241458" y="5891590"/>
                      <a:pt x="6245457" y="5897114"/>
                    </a:cubicBezTo>
                    <a:cubicBezTo>
                      <a:pt x="6248126" y="5900735"/>
                      <a:pt x="6252127" y="5904353"/>
                      <a:pt x="6252699" y="5908355"/>
                    </a:cubicBezTo>
                    <a:cubicBezTo>
                      <a:pt x="6257271" y="5938836"/>
                      <a:pt x="6262606" y="5969124"/>
                      <a:pt x="6264891" y="5999796"/>
                    </a:cubicBezTo>
                    <a:cubicBezTo>
                      <a:pt x="6266794" y="6025515"/>
                      <a:pt x="6266225" y="6050282"/>
                      <a:pt x="6299372" y="6056948"/>
                    </a:cubicBezTo>
                    <a:cubicBezTo>
                      <a:pt x="6305088" y="6058092"/>
                      <a:pt x="6311185" y="6066284"/>
                      <a:pt x="6314041" y="6072569"/>
                    </a:cubicBezTo>
                    <a:cubicBezTo>
                      <a:pt x="6322233" y="6090477"/>
                      <a:pt x="6327758" y="6109530"/>
                      <a:pt x="6336139" y="6127247"/>
                    </a:cubicBezTo>
                    <a:cubicBezTo>
                      <a:pt x="6364144" y="6185351"/>
                      <a:pt x="6381862" y="6246121"/>
                      <a:pt x="6378623" y="6311084"/>
                    </a:cubicBezTo>
                    <a:cubicBezTo>
                      <a:pt x="6377671" y="6331277"/>
                      <a:pt x="6367382" y="6350899"/>
                      <a:pt x="6363571" y="6363664"/>
                    </a:cubicBezTo>
                    <a:cubicBezTo>
                      <a:pt x="6378623" y="6400429"/>
                      <a:pt x="6393101" y="6431292"/>
                      <a:pt x="6403960" y="6463490"/>
                    </a:cubicBezTo>
                    <a:cubicBezTo>
                      <a:pt x="6413676" y="6491874"/>
                      <a:pt x="6419772" y="6521593"/>
                      <a:pt x="6426820" y="6550742"/>
                    </a:cubicBezTo>
                    <a:cubicBezTo>
                      <a:pt x="6429489" y="6561411"/>
                      <a:pt x="6431012" y="6572269"/>
                      <a:pt x="6432347" y="6583128"/>
                    </a:cubicBezTo>
                    <a:cubicBezTo>
                      <a:pt x="6436537" y="6617036"/>
                      <a:pt x="6426440" y="6652472"/>
                      <a:pt x="6442443" y="6685617"/>
                    </a:cubicBezTo>
                    <a:cubicBezTo>
                      <a:pt x="6450825" y="6702955"/>
                      <a:pt x="6460921" y="6720103"/>
                      <a:pt x="6465303" y="6738388"/>
                    </a:cubicBezTo>
                    <a:cubicBezTo>
                      <a:pt x="6470066" y="6758011"/>
                      <a:pt x="6477496" y="6777207"/>
                      <a:pt x="6482807" y="6796804"/>
                    </a:cubicBezTo>
                    <a:lnTo>
                      <a:pt x="6487578" y="6857457"/>
                    </a:lnTo>
                    <a:lnTo>
                      <a:pt x="6360339" y="6857457"/>
                    </a:lnTo>
                    <a:lnTo>
                      <a:pt x="6360339" y="6857998"/>
                    </a:lnTo>
                    <a:lnTo>
                      <a:pt x="0" y="6857998"/>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Freeform: Shape 145">
                <a:extLst>
                  <a:ext uri="{FF2B5EF4-FFF2-40B4-BE49-F238E27FC236}">
                    <a16:creationId xmlns:a16="http://schemas.microsoft.com/office/drawing/2014/main" id="{68E2B1E3-4A4F-4862-B32A-0B74233B9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82343" y="2"/>
                <a:ext cx="6509657" cy="6857998"/>
              </a:xfrm>
              <a:custGeom>
                <a:avLst/>
                <a:gdLst>
                  <a:gd name="connsiteX0" fmla="*/ 5757500 w 6509657"/>
                  <a:gd name="connsiteY0" fmla="*/ 6118149 h 6857998"/>
                  <a:gd name="connsiteX1" fmla="*/ 5778719 w 6509657"/>
                  <a:gd name="connsiteY1" fmla="*/ 6133723 h 6857998"/>
                  <a:gd name="connsiteX2" fmla="*/ 5794879 w 6509657"/>
                  <a:gd name="connsiteY2" fmla="*/ 6149380 h 6857998"/>
                  <a:gd name="connsiteX3" fmla="*/ 5800355 w 6509657"/>
                  <a:gd name="connsiteY3" fmla="*/ 6166562 h 6857998"/>
                  <a:gd name="connsiteX4" fmla="*/ 5794879 w 6509657"/>
                  <a:gd name="connsiteY4" fmla="*/ 6149379 h 6857998"/>
                  <a:gd name="connsiteX5" fmla="*/ 5778719 w 6509657"/>
                  <a:gd name="connsiteY5" fmla="*/ 6133722 h 6857998"/>
                  <a:gd name="connsiteX6" fmla="*/ 5757500 w 6509657"/>
                  <a:gd name="connsiteY6" fmla="*/ 6118149 h 6857998"/>
                  <a:gd name="connsiteX7" fmla="*/ 5665657 w 6509657"/>
                  <a:gd name="connsiteY7" fmla="*/ 4941372 h 6857998"/>
                  <a:gd name="connsiteX8" fmla="*/ 5668987 w 6509657"/>
                  <a:gd name="connsiteY8" fmla="*/ 4950869 h 6857998"/>
                  <a:gd name="connsiteX9" fmla="*/ 5678672 w 6509657"/>
                  <a:gd name="connsiteY9" fmla="*/ 4991382 h 6857998"/>
                  <a:gd name="connsiteX10" fmla="*/ 5668987 w 6509657"/>
                  <a:gd name="connsiteY10" fmla="*/ 4950868 h 6857998"/>
                  <a:gd name="connsiteX11" fmla="*/ 5669596 w 6509657"/>
                  <a:gd name="connsiteY11" fmla="*/ 4749807 h 6857998"/>
                  <a:gd name="connsiteX12" fmla="*/ 5654889 w 6509657"/>
                  <a:gd name="connsiteY12" fmla="*/ 4799797 h 6857998"/>
                  <a:gd name="connsiteX13" fmla="*/ 5669596 w 6509657"/>
                  <a:gd name="connsiteY13" fmla="*/ 4749807 h 6857998"/>
                  <a:gd name="connsiteX14" fmla="*/ 5687394 w 6509657"/>
                  <a:gd name="connsiteY14" fmla="*/ 4543185 h 6857998"/>
                  <a:gd name="connsiteX15" fmla="*/ 5692800 w 6509657"/>
                  <a:gd name="connsiteY15" fmla="*/ 4557092 h 6857998"/>
                  <a:gd name="connsiteX16" fmla="*/ 5719165 w 6509657"/>
                  <a:gd name="connsiteY16" fmla="*/ 4602021 h 6857998"/>
                  <a:gd name="connsiteX17" fmla="*/ 5692800 w 6509657"/>
                  <a:gd name="connsiteY17" fmla="*/ 4557091 h 6857998"/>
                  <a:gd name="connsiteX18" fmla="*/ 6153612 w 6509657"/>
                  <a:gd name="connsiteY18" fmla="*/ 2819253 h 6857998"/>
                  <a:gd name="connsiteX19" fmla="*/ 6165256 w 6509657"/>
                  <a:gd name="connsiteY19" fmla="*/ 2827484 h 6857998"/>
                  <a:gd name="connsiteX20" fmla="*/ 6165258 w 6509657"/>
                  <a:gd name="connsiteY20" fmla="*/ 2827486 h 6857998"/>
                  <a:gd name="connsiteX21" fmla="*/ 6193761 w 6509657"/>
                  <a:gd name="connsiteY21" fmla="*/ 2861156 h 6857998"/>
                  <a:gd name="connsiteX22" fmla="*/ 6184107 w 6509657"/>
                  <a:gd name="connsiteY22" fmla="*/ 2842392 h 6857998"/>
                  <a:gd name="connsiteX23" fmla="*/ 6165258 w 6509657"/>
                  <a:gd name="connsiteY23" fmla="*/ 2827486 h 6857998"/>
                  <a:gd name="connsiteX24" fmla="*/ 6165256 w 6509657"/>
                  <a:gd name="connsiteY24" fmla="*/ 2827483 h 6857998"/>
                  <a:gd name="connsiteX25" fmla="*/ 6083958 w 6509657"/>
                  <a:gd name="connsiteY25" fmla="*/ 1974015 h 6857998"/>
                  <a:gd name="connsiteX26" fmla="*/ 6077444 w 6509657"/>
                  <a:gd name="connsiteY26" fmla="*/ 1999763 h 6857998"/>
                  <a:gd name="connsiteX27" fmla="*/ 6059716 w 6509657"/>
                  <a:gd name="connsiteY27" fmla="*/ 2023547 h 6857998"/>
                  <a:gd name="connsiteX28" fmla="*/ 6083958 w 6509657"/>
                  <a:gd name="connsiteY28" fmla="*/ 1974015 h 6857998"/>
                  <a:gd name="connsiteX29" fmla="*/ 6066764 w 6509657"/>
                  <a:gd name="connsiteY29" fmla="*/ 1768838 h 6857998"/>
                  <a:gd name="connsiteX30" fmla="*/ 6058162 w 6509657"/>
                  <a:gd name="connsiteY30" fmla="*/ 1785412 h 6857998"/>
                  <a:gd name="connsiteX31" fmla="*/ 6057382 w 6509657"/>
                  <a:gd name="connsiteY31" fmla="*/ 1801558 h 6857998"/>
                  <a:gd name="connsiteX32" fmla="*/ 6066764 w 6509657"/>
                  <a:gd name="connsiteY32" fmla="*/ 1768838 h 6857998"/>
                  <a:gd name="connsiteX33" fmla="*/ 6176353 w 6509657"/>
                  <a:gd name="connsiteY33" fmla="*/ 520953 h 6857998"/>
                  <a:gd name="connsiteX34" fmla="*/ 6169625 w 6509657"/>
                  <a:gd name="connsiteY34" fmla="*/ 549926 h 6857998"/>
                  <a:gd name="connsiteX35" fmla="*/ 6163371 w 6509657"/>
                  <a:gd name="connsiteY35" fmla="*/ 566616 h 6857998"/>
                  <a:gd name="connsiteX36" fmla="*/ 6157421 w 6509657"/>
                  <a:gd name="connsiteY36" fmla="*/ 581804 h 6857998"/>
                  <a:gd name="connsiteX37" fmla="*/ 6157002 w 6509657"/>
                  <a:gd name="connsiteY37" fmla="*/ 583595 h 6857998"/>
                  <a:gd name="connsiteX38" fmla="*/ 6154828 w 6509657"/>
                  <a:gd name="connsiteY38" fmla="*/ 589388 h 6857998"/>
                  <a:gd name="connsiteX39" fmla="*/ 6150205 w 6509657"/>
                  <a:gd name="connsiteY39" fmla="*/ 612658 h 6857998"/>
                  <a:gd name="connsiteX40" fmla="*/ 6157002 w 6509657"/>
                  <a:gd name="connsiteY40" fmla="*/ 583595 h 6857998"/>
                  <a:gd name="connsiteX41" fmla="*/ 6163319 w 6509657"/>
                  <a:gd name="connsiteY41" fmla="*/ 566754 h 6857998"/>
                  <a:gd name="connsiteX42" fmla="*/ 6163371 w 6509657"/>
                  <a:gd name="connsiteY42" fmla="*/ 566616 h 6857998"/>
                  <a:gd name="connsiteX43" fmla="*/ 6169209 w 6509657"/>
                  <a:gd name="connsiteY43" fmla="*/ 551717 h 6857998"/>
                  <a:gd name="connsiteX44" fmla="*/ 6169625 w 6509657"/>
                  <a:gd name="connsiteY44" fmla="*/ 549926 h 6857998"/>
                  <a:gd name="connsiteX45" fmla="*/ 6171790 w 6509657"/>
                  <a:gd name="connsiteY45" fmla="*/ 544146 h 6857998"/>
                  <a:gd name="connsiteX46" fmla="*/ 6176353 w 6509657"/>
                  <a:gd name="connsiteY46" fmla="*/ 520953 h 6857998"/>
                  <a:gd name="connsiteX47" fmla="*/ 6125250 w 6509657"/>
                  <a:gd name="connsiteY47" fmla="*/ 268794 h 6857998"/>
                  <a:gd name="connsiteX48" fmla="*/ 6120374 w 6509657"/>
                  <a:gd name="connsiteY48" fmla="*/ 299164 h 6857998"/>
                  <a:gd name="connsiteX49" fmla="*/ 6121819 w 6509657"/>
                  <a:gd name="connsiteY49" fmla="*/ 328017 h 6857998"/>
                  <a:gd name="connsiteX50" fmla="*/ 0 w 6509657"/>
                  <a:gd name="connsiteY50" fmla="*/ 0 h 6857998"/>
                  <a:gd name="connsiteX51" fmla="*/ 6442666 w 6509657"/>
                  <a:gd name="connsiteY51" fmla="*/ 0 h 6857998"/>
                  <a:gd name="connsiteX52" fmla="*/ 6438451 w 6509657"/>
                  <a:gd name="connsiteY52" fmla="*/ 24480 h 6857998"/>
                  <a:gd name="connsiteX53" fmla="*/ 6426440 w 6509657"/>
                  <a:gd name="connsiteY53" fmla="*/ 47806 h 6857998"/>
                  <a:gd name="connsiteX54" fmla="*/ 6417296 w 6509657"/>
                  <a:gd name="connsiteY54" fmla="*/ 105718 h 6857998"/>
                  <a:gd name="connsiteX55" fmla="*/ 6418631 w 6509657"/>
                  <a:gd name="connsiteY55" fmla="*/ 152584 h 6857998"/>
                  <a:gd name="connsiteX56" fmla="*/ 6420344 w 6509657"/>
                  <a:gd name="connsiteY56" fmla="*/ 234883 h 6857998"/>
                  <a:gd name="connsiteX57" fmla="*/ 6424727 w 6509657"/>
                  <a:gd name="connsiteY57" fmla="*/ 261173 h 6857998"/>
                  <a:gd name="connsiteX58" fmla="*/ 6412152 w 6509657"/>
                  <a:gd name="connsiteY58" fmla="*/ 380050 h 6857998"/>
                  <a:gd name="connsiteX59" fmla="*/ 6411200 w 6509657"/>
                  <a:gd name="connsiteY59" fmla="*/ 447870 h 6857998"/>
                  <a:gd name="connsiteX60" fmla="*/ 6395577 w 6509657"/>
                  <a:gd name="connsiteY60" fmla="*/ 524262 h 6857998"/>
                  <a:gd name="connsiteX61" fmla="*/ 6396339 w 6509657"/>
                  <a:gd name="connsiteY61" fmla="*/ 546552 h 6857998"/>
                  <a:gd name="connsiteX62" fmla="*/ 6397674 w 6509657"/>
                  <a:gd name="connsiteY62" fmla="*/ 571508 h 6857998"/>
                  <a:gd name="connsiteX63" fmla="*/ 6398818 w 6509657"/>
                  <a:gd name="connsiteY63" fmla="*/ 648092 h 6857998"/>
                  <a:gd name="connsiteX64" fmla="*/ 6404531 w 6509657"/>
                  <a:gd name="connsiteY64" fmla="*/ 694576 h 6857998"/>
                  <a:gd name="connsiteX65" fmla="*/ 6401104 w 6509657"/>
                  <a:gd name="connsiteY65" fmla="*/ 783158 h 6857998"/>
                  <a:gd name="connsiteX66" fmla="*/ 6406056 w 6509657"/>
                  <a:gd name="connsiteY66" fmla="*/ 815929 h 6857998"/>
                  <a:gd name="connsiteX67" fmla="*/ 6406628 w 6509657"/>
                  <a:gd name="connsiteY67" fmla="*/ 898797 h 6857998"/>
                  <a:gd name="connsiteX68" fmla="*/ 6403770 w 6509657"/>
                  <a:gd name="connsiteY68" fmla="*/ 973095 h 6857998"/>
                  <a:gd name="connsiteX69" fmla="*/ 6405294 w 6509657"/>
                  <a:gd name="connsiteY69" fmla="*/ 1044725 h 6857998"/>
                  <a:gd name="connsiteX70" fmla="*/ 6411580 w 6509657"/>
                  <a:gd name="connsiteY70" fmla="*/ 1095972 h 6857998"/>
                  <a:gd name="connsiteX71" fmla="*/ 6415391 w 6509657"/>
                  <a:gd name="connsiteY71" fmla="*/ 1151600 h 6857998"/>
                  <a:gd name="connsiteX72" fmla="*/ 6438060 w 6509657"/>
                  <a:gd name="connsiteY72" fmla="*/ 1304955 h 6857998"/>
                  <a:gd name="connsiteX73" fmla="*/ 6432537 w 6509657"/>
                  <a:gd name="connsiteY73" fmla="*/ 1333341 h 6857998"/>
                  <a:gd name="connsiteX74" fmla="*/ 6427393 w 6509657"/>
                  <a:gd name="connsiteY74" fmla="*/ 1494509 h 6857998"/>
                  <a:gd name="connsiteX75" fmla="*/ 6427775 w 6509657"/>
                  <a:gd name="connsiteY75" fmla="*/ 1529563 h 6857998"/>
                  <a:gd name="connsiteX76" fmla="*/ 6405294 w 6509657"/>
                  <a:gd name="connsiteY76" fmla="*/ 1623675 h 6857998"/>
                  <a:gd name="connsiteX77" fmla="*/ 6440919 w 6509657"/>
                  <a:gd name="connsiteY77" fmla="*/ 1768838 h 6857998"/>
                  <a:gd name="connsiteX78" fmla="*/ 6485496 w 6509657"/>
                  <a:gd name="connsiteY78" fmla="*/ 1904673 h 6857998"/>
                  <a:gd name="connsiteX79" fmla="*/ 6491212 w 6509657"/>
                  <a:gd name="connsiteY79" fmla="*/ 1921817 h 6857998"/>
                  <a:gd name="connsiteX80" fmla="*/ 6500928 w 6509657"/>
                  <a:gd name="connsiteY80" fmla="*/ 1970586 h 6857998"/>
                  <a:gd name="connsiteX81" fmla="*/ 6504358 w 6509657"/>
                  <a:gd name="connsiteY81" fmla="*/ 2030977 h 6857998"/>
                  <a:gd name="connsiteX82" fmla="*/ 6509406 w 6509657"/>
                  <a:gd name="connsiteY82" fmla="*/ 2069340 h 6857998"/>
                  <a:gd name="connsiteX83" fmla="*/ 6509657 w 6509657"/>
                  <a:gd name="connsiteY83" fmla="*/ 2072225 h 6857998"/>
                  <a:gd name="connsiteX84" fmla="*/ 6509657 w 6509657"/>
                  <a:gd name="connsiteY84" fmla="*/ 2131532 h 6857998"/>
                  <a:gd name="connsiteX85" fmla="*/ 6508786 w 6509657"/>
                  <a:gd name="connsiteY85" fmla="*/ 2138304 h 6857998"/>
                  <a:gd name="connsiteX86" fmla="*/ 6502262 w 6509657"/>
                  <a:gd name="connsiteY86" fmla="*/ 2168903 h 6857998"/>
                  <a:gd name="connsiteX87" fmla="*/ 6486640 w 6509657"/>
                  <a:gd name="connsiteY87" fmla="*/ 2254633 h 6857998"/>
                  <a:gd name="connsiteX88" fmla="*/ 6471780 w 6509657"/>
                  <a:gd name="connsiteY88" fmla="*/ 2335405 h 6857998"/>
                  <a:gd name="connsiteX89" fmla="*/ 6489306 w 6509657"/>
                  <a:gd name="connsiteY89" fmla="*/ 2360933 h 6857998"/>
                  <a:gd name="connsiteX90" fmla="*/ 6504547 w 6509657"/>
                  <a:gd name="connsiteY90" fmla="*/ 2400369 h 6857998"/>
                  <a:gd name="connsiteX91" fmla="*/ 6486258 w 6509657"/>
                  <a:gd name="connsiteY91" fmla="*/ 2444184 h 6857998"/>
                  <a:gd name="connsiteX92" fmla="*/ 6448350 w 6509657"/>
                  <a:gd name="connsiteY92" fmla="*/ 2546678 h 6857998"/>
                  <a:gd name="connsiteX93" fmla="*/ 6446633 w 6509657"/>
                  <a:gd name="connsiteY93" fmla="*/ 2611450 h 6857998"/>
                  <a:gd name="connsiteX94" fmla="*/ 6430441 w 6509657"/>
                  <a:gd name="connsiteY94" fmla="*/ 2752235 h 6857998"/>
                  <a:gd name="connsiteX95" fmla="*/ 6407389 w 6509657"/>
                  <a:gd name="connsiteY95" fmla="*/ 2844248 h 6857998"/>
                  <a:gd name="connsiteX96" fmla="*/ 6381291 w 6509657"/>
                  <a:gd name="connsiteY96" fmla="*/ 2910353 h 6857998"/>
                  <a:gd name="connsiteX97" fmla="*/ 6347189 w 6509657"/>
                  <a:gd name="connsiteY97" fmla="*/ 3005035 h 6857998"/>
                  <a:gd name="connsiteX98" fmla="*/ 6329473 w 6509657"/>
                  <a:gd name="connsiteY98" fmla="*/ 3100099 h 6857998"/>
                  <a:gd name="connsiteX99" fmla="*/ 6307182 w 6509657"/>
                  <a:gd name="connsiteY99" fmla="*/ 3168870 h 6857998"/>
                  <a:gd name="connsiteX100" fmla="*/ 6291942 w 6509657"/>
                  <a:gd name="connsiteY100" fmla="*/ 3252885 h 6857998"/>
                  <a:gd name="connsiteX101" fmla="*/ 6291371 w 6509657"/>
                  <a:gd name="connsiteY101" fmla="*/ 3323372 h 6857998"/>
                  <a:gd name="connsiteX102" fmla="*/ 6294039 w 6509657"/>
                  <a:gd name="connsiteY102" fmla="*/ 3433866 h 6857998"/>
                  <a:gd name="connsiteX103" fmla="*/ 6247937 w 6509657"/>
                  <a:gd name="connsiteY103" fmla="*/ 3569124 h 6857998"/>
                  <a:gd name="connsiteX104" fmla="*/ 6237648 w 6509657"/>
                  <a:gd name="connsiteY104" fmla="*/ 3623799 h 6857998"/>
                  <a:gd name="connsiteX105" fmla="*/ 6232886 w 6509657"/>
                  <a:gd name="connsiteY105" fmla="*/ 3675238 h 6857998"/>
                  <a:gd name="connsiteX106" fmla="*/ 6202214 w 6509657"/>
                  <a:gd name="connsiteY106" fmla="*/ 3784397 h 6857998"/>
                  <a:gd name="connsiteX107" fmla="*/ 6192116 w 6509657"/>
                  <a:gd name="connsiteY107" fmla="*/ 3828785 h 6857998"/>
                  <a:gd name="connsiteX108" fmla="*/ 6192308 w 6509657"/>
                  <a:gd name="connsiteY108" fmla="*/ 3890891 h 6857998"/>
                  <a:gd name="connsiteX109" fmla="*/ 6178210 w 6509657"/>
                  <a:gd name="connsiteY109" fmla="*/ 4003861 h 6857998"/>
                  <a:gd name="connsiteX110" fmla="*/ 6137060 w 6509657"/>
                  <a:gd name="connsiteY110" fmla="*/ 4116641 h 6857998"/>
                  <a:gd name="connsiteX111" fmla="*/ 6141062 w 6509657"/>
                  <a:gd name="connsiteY111" fmla="*/ 4164458 h 6857998"/>
                  <a:gd name="connsiteX112" fmla="*/ 6140110 w 6509657"/>
                  <a:gd name="connsiteY112" fmla="*/ 4181603 h 6857998"/>
                  <a:gd name="connsiteX113" fmla="*/ 6117439 w 6509657"/>
                  <a:gd name="connsiteY113" fmla="*/ 4335722 h 6857998"/>
                  <a:gd name="connsiteX114" fmla="*/ 6114962 w 6509657"/>
                  <a:gd name="connsiteY114" fmla="*/ 4351154 h 6857998"/>
                  <a:gd name="connsiteX115" fmla="*/ 6094769 w 6509657"/>
                  <a:gd name="connsiteY115" fmla="*/ 4423545 h 6857998"/>
                  <a:gd name="connsiteX116" fmla="*/ 6082195 w 6509657"/>
                  <a:gd name="connsiteY116" fmla="*/ 4606053 h 6857998"/>
                  <a:gd name="connsiteX117" fmla="*/ 6080672 w 6509657"/>
                  <a:gd name="connsiteY117" fmla="*/ 4617291 h 6857998"/>
                  <a:gd name="connsiteX118" fmla="*/ 6090768 w 6509657"/>
                  <a:gd name="connsiteY118" fmla="*/ 4678445 h 6857998"/>
                  <a:gd name="connsiteX119" fmla="*/ 6105056 w 6509657"/>
                  <a:gd name="connsiteY119" fmla="*/ 4708734 h 6857998"/>
                  <a:gd name="connsiteX120" fmla="*/ 6119916 w 6509657"/>
                  <a:gd name="connsiteY120" fmla="*/ 4755980 h 6857998"/>
                  <a:gd name="connsiteX121" fmla="*/ 6125441 w 6509657"/>
                  <a:gd name="connsiteY121" fmla="*/ 4803988 h 6857998"/>
                  <a:gd name="connsiteX122" fmla="*/ 6102960 w 6509657"/>
                  <a:gd name="connsiteY122" fmla="*/ 4884572 h 6857998"/>
                  <a:gd name="connsiteX123" fmla="*/ 6100674 w 6509657"/>
                  <a:gd name="connsiteY123" fmla="*/ 4913909 h 6857998"/>
                  <a:gd name="connsiteX124" fmla="*/ 6089816 w 6509657"/>
                  <a:gd name="connsiteY124" fmla="*/ 4979253 h 6857998"/>
                  <a:gd name="connsiteX125" fmla="*/ 6090577 w 6509657"/>
                  <a:gd name="connsiteY125" fmla="*/ 5036405 h 6857998"/>
                  <a:gd name="connsiteX126" fmla="*/ 6107914 w 6509657"/>
                  <a:gd name="connsiteY126" fmla="*/ 5082317 h 6857998"/>
                  <a:gd name="connsiteX127" fmla="*/ 6111342 w 6509657"/>
                  <a:gd name="connsiteY127" fmla="*/ 5148995 h 6857998"/>
                  <a:gd name="connsiteX128" fmla="*/ 6098770 w 6509657"/>
                  <a:gd name="connsiteY128" fmla="*/ 5192051 h 6857998"/>
                  <a:gd name="connsiteX129" fmla="*/ 6097056 w 6509657"/>
                  <a:gd name="connsiteY129" fmla="*/ 5200813 h 6857998"/>
                  <a:gd name="connsiteX130" fmla="*/ 6096291 w 6509657"/>
                  <a:gd name="connsiteY130" fmla="*/ 5313403 h 6857998"/>
                  <a:gd name="connsiteX131" fmla="*/ 6134203 w 6509657"/>
                  <a:gd name="connsiteY131" fmla="*/ 5453995 h 6857998"/>
                  <a:gd name="connsiteX132" fmla="*/ 6142206 w 6509657"/>
                  <a:gd name="connsiteY132" fmla="*/ 5477239 h 6857998"/>
                  <a:gd name="connsiteX133" fmla="*/ 6156112 w 6509657"/>
                  <a:gd name="connsiteY133" fmla="*/ 5590590 h 6857998"/>
                  <a:gd name="connsiteX134" fmla="*/ 6170210 w 6509657"/>
                  <a:gd name="connsiteY134" fmla="*/ 5651360 h 6857998"/>
                  <a:gd name="connsiteX135" fmla="*/ 6170972 w 6509657"/>
                  <a:gd name="connsiteY135" fmla="*/ 5695178 h 6857998"/>
                  <a:gd name="connsiteX136" fmla="*/ 6195927 w 6509657"/>
                  <a:gd name="connsiteY136" fmla="*/ 5748136 h 6857998"/>
                  <a:gd name="connsiteX137" fmla="*/ 6206787 w 6509657"/>
                  <a:gd name="connsiteY137" fmla="*/ 5765474 h 6857998"/>
                  <a:gd name="connsiteX138" fmla="*/ 6213264 w 6509657"/>
                  <a:gd name="connsiteY138" fmla="*/ 5786239 h 6857998"/>
                  <a:gd name="connsiteX139" fmla="*/ 6233839 w 6509657"/>
                  <a:gd name="connsiteY139" fmla="*/ 5880348 h 6857998"/>
                  <a:gd name="connsiteX140" fmla="*/ 6245457 w 6509657"/>
                  <a:gd name="connsiteY140" fmla="*/ 5897114 h 6857998"/>
                  <a:gd name="connsiteX141" fmla="*/ 6252699 w 6509657"/>
                  <a:gd name="connsiteY141" fmla="*/ 5908355 h 6857998"/>
                  <a:gd name="connsiteX142" fmla="*/ 6264891 w 6509657"/>
                  <a:gd name="connsiteY142" fmla="*/ 5999796 h 6857998"/>
                  <a:gd name="connsiteX143" fmla="*/ 6299372 w 6509657"/>
                  <a:gd name="connsiteY143" fmla="*/ 6056948 h 6857998"/>
                  <a:gd name="connsiteX144" fmla="*/ 6314041 w 6509657"/>
                  <a:gd name="connsiteY144" fmla="*/ 6072569 h 6857998"/>
                  <a:gd name="connsiteX145" fmla="*/ 6336139 w 6509657"/>
                  <a:gd name="connsiteY145" fmla="*/ 6127247 h 6857998"/>
                  <a:gd name="connsiteX146" fmla="*/ 6378623 w 6509657"/>
                  <a:gd name="connsiteY146" fmla="*/ 6311084 h 6857998"/>
                  <a:gd name="connsiteX147" fmla="*/ 6363571 w 6509657"/>
                  <a:gd name="connsiteY147" fmla="*/ 6363664 h 6857998"/>
                  <a:gd name="connsiteX148" fmla="*/ 6403960 w 6509657"/>
                  <a:gd name="connsiteY148" fmla="*/ 6463490 h 6857998"/>
                  <a:gd name="connsiteX149" fmla="*/ 6426820 w 6509657"/>
                  <a:gd name="connsiteY149" fmla="*/ 6550742 h 6857998"/>
                  <a:gd name="connsiteX150" fmla="*/ 6432347 w 6509657"/>
                  <a:gd name="connsiteY150" fmla="*/ 6583128 h 6857998"/>
                  <a:gd name="connsiteX151" fmla="*/ 6442443 w 6509657"/>
                  <a:gd name="connsiteY151" fmla="*/ 6685617 h 6857998"/>
                  <a:gd name="connsiteX152" fmla="*/ 6465303 w 6509657"/>
                  <a:gd name="connsiteY152" fmla="*/ 6738388 h 6857998"/>
                  <a:gd name="connsiteX153" fmla="*/ 6482807 w 6509657"/>
                  <a:gd name="connsiteY153" fmla="*/ 6796804 h 6857998"/>
                  <a:gd name="connsiteX154" fmla="*/ 6487578 w 6509657"/>
                  <a:gd name="connsiteY154" fmla="*/ 6857457 h 6857998"/>
                  <a:gd name="connsiteX155" fmla="*/ 6360339 w 6509657"/>
                  <a:gd name="connsiteY155" fmla="*/ 6857457 h 6857998"/>
                  <a:gd name="connsiteX156" fmla="*/ 6360339 w 6509657"/>
                  <a:gd name="connsiteY156" fmla="*/ 6857998 h 6857998"/>
                  <a:gd name="connsiteX157" fmla="*/ 0 w 6509657"/>
                  <a:gd name="connsiteY15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509657" h="6857998">
                    <a:moveTo>
                      <a:pt x="5757500" y="6118149"/>
                    </a:moveTo>
                    <a:cubicBezTo>
                      <a:pt x="5764049" y="6124102"/>
                      <a:pt x="5771670" y="6129341"/>
                      <a:pt x="5778719" y="6133723"/>
                    </a:cubicBezTo>
                    <a:cubicBezTo>
                      <a:pt x="5785863" y="6138152"/>
                      <a:pt x="5791209" y="6143474"/>
                      <a:pt x="5794879" y="6149380"/>
                    </a:cubicBezTo>
                    <a:lnTo>
                      <a:pt x="5800355" y="6166562"/>
                    </a:lnTo>
                    <a:lnTo>
                      <a:pt x="5794879" y="6149379"/>
                    </a:lnTo>
                    <a:cubicBezTo>
                      <a:pt x="5791209" y="6143474"/>
                      <a:pt x="5785863" y="6138152"/>
                      <a:pt x="5778719" y="6133722"/>
                    </a:cubicBezTo>
                    <a:cubicBezTo>
                      <a:pt x="5771670" y="6129341"/>
                      <a:pt x="5764049" y="6124102"/>
                      <a:pt x="5757500" y="6118149"/>
                    </a:cubicBezTo>
                    <a:close/>
                    <a:moveTo>
                      <a:pt x="5665657" y="4941372"/>
                    </a:moveTo>
                    <a:lnTo>
                      <a:pt x="5668987" y="4950869"/>
                    </a:lnTo>
                    <a:lnTo>
                      <a:pt x="5678672" y="4991382"/>
                    </a:lnTo>
                    <a:lnTo>
                      <a:pt x="5668987" y="4950868"/>
                    </a:lnTo>
                    <a:close/>
                    <a:moveTo>
                      <a:pt x="5669596" y="4749807"/>
                    </a:moveTo>
                    <a:cubicBezTo>
                      <a:pt x="5657460" y="4762826"/>
                      <a:pt x="5656603" y="4781365"/>
                      <a:pt x="5654889" y="4799797"/>
                    </a:cubicBezTo>
                    <a:cubicBezTo>
                      <a:pt x="5656603" y="4781365"/>
                      <a:pt x="5657460" y="4762827"/>
                      <a:pt x="5669596" y="4749807"/>
                    </a:cubicBezTo>
                    <a:close/>
                    <a:moveTo>
                      <a:pt x="5687394" y="4543185"/>
                    </a:moveTo>
                    <a:cubicBezTo>
                      <a:pt x="5688372" y="4548281"/>
                      <a:pt x="5690419" y="4553662"/>
                      <a:pt x="5692800" y="4557092"/>
                    </a:cubicBezTo>
                    <a:cubicBezTo>
                      <a:pt x="5704421" y="4573618"/>
                      <a:pt x="5713208" y="4588275"/>
                      <a:pt x="5719165" y="4602021"/>
                    </a:cubicBezTo>
                    <a:cubicBezTo>
                      <a:pt x="5713208" y="4588275"/>
                      <a:pt x="5704421" y="4573618"/>
                      <a:pt x="5692800" y="4557091"/>
                    </a:cubicBezTo>
                    <a:close/>
                    <a:moveTo>
                      <a:pt x="6153612" y="2819253"/>
                    </a:moveTo>
                    <a:lnTo>
                      <a:pt x="6165256" y="2827484"/>
                    </a:lnTo>
                    <a:lnTo>
                      <a:pt x="6165258" y="2827486"/>
                    </a:lnTo>
                    <a:lnTo>
                      <a:pt x="6193761" y="2861156"/>
                    </a:lnTo>
                    <a:lnTo>
                      <a:pt x="6184107" y="2842392"/>
                    </a:lnTo>
                    <a:lnTo>
                      <a:pt x="6165258" y="2827486"/>
                    </a:lnTo>
                    <a:lnTo>
                      <a:pt x="6165256" y="2827483"/>
                    </a:lnTo>
                    <a:close/>
                    <a:moveTo>
                      <a:pt x="6083958" y="1974015"/>
                    </a:moveTo>
                    <a:lnTo>
                      <a:pt x="6077444" y="1999763"/>
                    </a:lnTo>
                    <a:cubicBezTo>
                      <a:pt x="6073635" y="2008056"/>
                      <a:pt x="6067955" y="2016020"/>
                      <a:pt x="6059716" y="2023547"/>
                    </a:cubicBezTo>
                    <a:cubicBezTo>
                      <a:pt x="6076195" y="2008497"/>
                      <a:pt x="6082433" y="1991685"/>
                      <a:pt x="6083958" y="1974015"/>
                    </a:cubicBezTo>
                    <a:close/>
                    <a:moveTo>
                      <a:pt x="6066764" y="1768838"/>
                    </a:moveTo>
                    <a:cubicBezTo>
                      <a:pt x="6062383" y="1774411"/>
                      <a:pt x="6059620" y="1779948"/>
                      <a:pt x="6058162" y="1785412"/>
                    </a:cubicBezTo>
                    <a:lnTo>
                      <a:pt x="6057382" y="1801558"/>
                    </a:lnTo>
                    <a:cubicBezTo>
                      <a:pt x="6055715" y="1790986"/>
                      <a:pt x="6058001" y="1779981"/>
                      <a:pt x="6066764" y="1768838"/>
                    </a:cubicBezTo>
                    <a:close/>
                    <a:moveTo>
                      <a:pt x="6176353" y="520953"/>
                    </a:moveTo>
                    <a:lnTo>
                      <a:pt x="6169625" y="549926"/>
                    </a:lnTo>
                    <a:lnTo>
                      <a:pt x="6163371" y="566616"/>
                    </a:lnTo>
                    <a:lnTo>
                      <a:pt x="6157421" y="581804"/>
                    </a:lnTo>
                    <a:lnTo>
                      <a:pt x="6157002" y="583595"/>
                    </a:lnTo>
                    <a:lnTo>
                      <a:pt x="6154828" y="589388"/>
                    </a:lnTo>
                    <a:cubicBezTo>
                      <a:pt x="6152427" y="597005"/>
                      <a:pt x="6150670" y="604728"/>
                      <a:pt x="6150205" y="612658"/>
                    </a:cubicBezTo>
                    <a:lnTo>
                      <a:pt x="6157002" y="583595"/>
                    </a:lnTo>
                    <a:lnTo>
                      <a:pt x="6163319" y="566754"/>
                    </a:lnTo>
                    <a:lnTo>
                      <a:pt x="6163371" y="566616"/>
                    </a:lnTo>
                    <a:lnTo>
                      <a:pt x="6169209" y="551717"/>
                    </a:lnTo>
                    <a:lnTo>
                      <a:pt x="6169625" y="549926"/>
                    </a:lnTo>
                    <a:lnTo>
                      <a:pt x="6171790" y="544146"/>
                    </a:lnTo>
                    <a:cubicBezTo>
                      <a:pt x="6174177" y="536547"/>
                      <a:pt x="6175914" y="528850"/>
                      <a:pt x="6176353" y="520953"/>
                    </a:cubicBezTo>
                    <a:close/>
                    <a:moveTo>
                      <a:pt x="6125250" y="268794"/>
                    </a:moveTo>
                    <a:cubicBezTo>
                      <a:pt x="6122725" y="279176"/>
                      <a:pt x="6121022" y="289296"/>
                      <a:pt x="6120374" y="299164"/>
                    </a:cubicBezTo>
                    <a:cubicBezTo>
                      <a:pt x="6119725" y="309031"/>
                      <a:pt x="6120130" y="318646"/>
                      <a:pt x="6121819" y="328017"/>
                    </a:cubicBezTo>
                    <a:close/>
                    <a:moveTo>
                      <a:pt x="0" y="0"/>
                    </a:moveTo>
                    <a:lnTo>
                      <a:pt x="6442666" y="0"/>
                    </a:lnTo>
                    <a:lnTo>
                      <a:pt x="6438451" y="24480"/>
                    </a:lnTo>
                    <a:cubicBezTo>
                      <a:pt x="6435966" y="32636"/>
                      <a:pt x="6432204" y="40471"/>
                      <a:pt x="6426440" y="47806"/>
                    </a:cubicBezTo>
                    <a:cubicBezTo>
                      <a:pt x="6411580" y="66857"/>
                      <a:pt x="6415009" y="85336"/>
                      <a:pt x="6417296" y="105718"/>
                    </a:cubicBezTo>
                    <a:cubicBezTo>
                      <a:pt x="6419010" y="121150"/>
                      <a:pt x="6418439" y="136963"/>
                      <a:pt x="6418631" y="152584"/>
                    </a:cubicBezTo>
                    <a:cubicBezTo>
                      <a:pt x="6419200" y="180017"/>
                      <a:pt x="6419391" y="207450"/>
                      <a:pt x="6420344" y="234883"/>
                    </a:cubicBezTo>
                    <a:cubicBezTo>
                      <a:pt x="6420724" y="243648"/>
                      <a:pt x="6425489" y="252600"/>
                      <a:pt x="6424727" y="261173"/>
                    </a:cubicBezTo>
                    <a:cubicBezTo>
                      <a:pt x="6421106" y="300800"/>
                      <a:pt x="6415391" y="340425"/>
                      <a:pt x="6412152" y="380050"/>
                    </a:cubicBezTo>
                    <a:cubicBezTo>
                      <a:pt x="6410248" y="402529"/>
                      <a:pt x="6413865" y="425581"/>
                      <a:pt x="6411200" y="447870"/>
                    </a:cubicBezTo>
                    <a:cubicBezTo>
                      <a:pt x="6408152" y="473587"/>
                      <a:pt x="6400342" y="498733"/>
                      <a:pt x="6395577" y="524262"/>
                    </a:cubicBezTo>
                    <a:cubicBezTo>
                      <a:pt x="6394245" y="531310"/>
                      <a:pt x="6395960" y="539121"/>
                      <a:pt x="6396339" y="546552"/>
                    </a:cubicBezTo>
                    <a:cubicBezTo>
                      <a:pt x="6396721" y="554933"/>
                      <a:pt x="6397483" y="563125"/>
                      <a:pt x="6397674" y="571508"/>
                    </a:cubicBezTo>
                    <a:cubicBezTo>
                      <a:pt x="6398056" y="597037"/>
                      <a:pt x="6397483" y="622564"/>
                      <a:pt x="6398818" y="648092"/>
                    </a:cubicBezTo>
                    <a:cubicBezTo>
                      <a:pt x="6399579" y="663713"/>
                      <a:pt x="6407389" y="680096"/>
                      <a:pt x="6404531" y="694576"/>
                    </a:cubicBezTo>
                    <a:cubicBezTo>
                      <a:pt x="6399008" y="724104"/>
                      <a:pt x="6411390" y="753633"/>
                      <a:pt x="6401104" y="783158"/>
                    </a:cubicBezTo>
                    <a:cubicBezTo>
                      <a:pt x="6398056" y="792306"/>
                      <a:pt x="6405676" y="804877"/>
                      <a:pt x="6406056" y="815929"/>
                    </a:cubicBezTo>
                    <a:cubicBezTo>
                      <a:pt x="6407008" y="843552"/>
                      <a:pt x="6406818" y="871173"/>
                      <a:pt x="6406628" y="898797"/>
                    </a:cubicBezTo>
                    <a:cubicBezTo>
                      <a:pt x="6406438" y="923562"/>
                      <a:pt x="6409104" y="949281"/>
                      <a:pt x="6403770" y="973095"/>
                    </a:cubicBezTo>
                    <a:cubicBezTo>
                      <a:pt x="6398056" y="998052"/>
                      <a:pt x="6398818" y="1020529"/>
                      <a:pt x="6405294" y="1044725"/>
                    </a:cubicBezTo>
                    <a:cubicBezTo>
                      <a:pt x="6409676" y="1061298"/>
                      <a:pt x="6410248" y="1078826"/>
                      <a:pt x="6411580" y="1095972"/>
                    </a:cubicBezTo>
                    <a:cubicBezTo>
                      <a:pt x="6413104" y="1114449"/>
                      <a:pt x="6409104" y="1134834"/>
                      <a:pt x="6415391" y="1151600"/>
                    </a:cubicBezTo>
                    <a:cubicBezTo>
                      <a:pt x="6434060" y="1201512"/>
                      <a:pt x="6438060" y="1252757"/>
                      <a:pt x="6438060" y="1304955"/>
                    </a:cubicBezTo>
                    <a:cubicBezTo>
                      <a:pt x="6438060" y="1314483"/>
                      <a:pt x="6435395" y="1324198"/>
                      <a:pt x="6432537" y="1333341"/>
                    </a:cubicBezTo>
                    <a:cubicBezTo>
                      <a:pt x="6415391" y="1386684"/>
                      <a:pt x="6416914" y="1440216"/>
                      <a:pt x="6427393" y="1494509"/>
                    </a:cubicBezTo>
                    <a:cubicBezTo>
                      <a:pt x="6429679" y="1505751"/>
                      <a:pt x="6430060" y="1518324"/>
                      <a:pt x="6427775" y="1529563"/>
                    </a:cubicBezTo>
                    <a:cubicBezTo>
                      <a:pt x="6421106" y="1561189"/>
                      <a:pt x="6410056" y="1591859"/>
                      <a:pt x="6405294" y="1623675"/>
                    </a:cubicBezTo>
                    <a:cubicBezTo>
                      <a:pt x="6397483" y="1676253"/>
                      <a:pt x="6423771" y="1721785"/>
                      <a:pt x="6440919" y="1768838"/>
                    </a:cubicBezTo>
                    <a:cubicBezTo>
                      <a:pt x="6457112" y="1813610"/>
                      <a:pt x="6493689" y="1851709"/>
                      <a:pt x="6485496" y="1904673"/>
                    </a:cubicBezTo>
                    <a:cubicBezTo>
                      <a:pt x="6484735" y="1910004"/>
                      <a:pt x="6489878" y="1915912"/>
                      <a:pt x="6491212" y="1921817"/>
                    </a:cubicBezTo>
                    <a:cubicBezTo>
                      <a:pt x="6494833" y="1938009"/>
                      <a:pt x="6499211" y="1954202"/>
                      <a:pt x="6500928" y="1970586"/>
                    </a:cubicBezTo>
                    <a:cubicBezTo>
                      <a:pt x="6503215" y="1990589"/>
                      <a:pt x="6502454" y="2010974"/>
                      <a:pt x="6504358" y="2030977"/>
                    </a:cubicBezTo>
                    <a:cubicBezTo>
                      <a:pt x="6505501" y="2043835"/>
                      <a:pt x="6507596" y="2056600"/>
                      <a:pt x="6509406" y="2069340"/>
                    </a:cubicBezTo>
                    <a:lnTo>
                      <a:pt x="6509657" y="2072225"/>
                    </a:lnTo>
                    <a:lnTo>
                      <a:pt x="6509657" y="2131532"/>
                    </a:lnTo>
                    <a:lnTo>
                      <a:pt x="6508786" y="2138304"/>
                    </a:lnTo>
                    <a:cubicBezTo>
                      <a:pt x="6506595" y="2148519"/>
                      <a:pt x="6503977" y="2158712"/>
                      <a:pt x="6502262" y="2168903"/>
                    </a:cubicBezTo>
                    <a:cubicBezTo>
                      <a:pt x="6497499" y="2197670"/>
                      <a:pt x="6498833" y="2229296"/>
                      <a:pt x="6486640" y="2254633"/>
                    </a:cubicBezTo>
                    <a:cubicBezTo>
                      <a:pt x="6473686" y="2281683"/>
                      <a:pt x="6467780" y="2307402"/>
                      <a:pt x="6471780" y="2335405"/>
                    </a:cubicBezTo>
                    <a:cubicBezTo>
                      <a:pt x="6473114" y="2344741"/>
                      <a:pt x="6481116" y="2356744"/>
                      <a:pt x="6489306" y="2360933"/>
                    </a:cubicBezTo>
                    <a:cubicBezTo>
                      <a:pt x="6507595" y="2370270"/>
                      <a:pt x="6510835" y="2383032"/>
                      <a:pt x="6504547" y="2400369"/>
                    </a:cubicBezTo>
                    <a:cubicBezTo>
                      <a:pt x="6499211" y="2415420"/>
                      <a:pt x="6496546" y="2433897"/>
                      <a:pt x="6486258" y="2444184"/>
                    </a:cubicBezTo>
                    <a:cubicBezTo>
                      <a:pt x="6457112" y="2473333"/>
                      <a:pt x="6456160" y="2510483"/>
                      <a:pt x="6448350" y="2546678"/>
                    </a:cubicBezTo>
                    <a:cubicBezTo>
                      <a:pt x="6443585" y="2568774"/>
                      <a:pt x="6443395" y="2589352"/>
                      <a:pt x="6446633" y="2611450"/>
                    </a:cubicBezTo>
                    <a:cubicBezTo>
                      <a:pt x="6453872" y="2659455"/>
                      <a:pt x="6443585" y="2706131"/>
                      <a:pt x="6430441" y="2752235"/>
                    </a:cubicBezTo>
                    <a:cubicBezTo>
                      <a:pt x="6421679" y="2782716"/>
                      <a:pt x="6416344" y="2813958"/>
                      <a:pt x="6407389" y="2844248"/>
                    </a:cubicBezTo>
                    <a:cubicBezTo>
                      <a:pt x="6400531" y="2866918"/>
                      <a:pt x="6392339" y="2889587"/>
                      <a:pt x="6381291" y="2910353"/>
                    </a:cubicBezTo>
                    <a:cubicBezTo>
                      <a:pt x="6365097" y="2940455"/>
                      <a:pt x="6340712" y="2966742"/>
                      <a:pt x="6347189" y="3005035"/>
                    </a:cubicBezTo>
                    <a:cubicBezTo>
                      <a:pt x="6352904" y="3038756"/>
                      <a:pt x="6340904" y="3069235"/>
                      <a:pt x="6329473" y="3100099"/>
                    </a:cubicBezTo>
                    <a:cubicBezTo>
                      <a:pt x="6321091" y="3122770"/>
                      <a:pt x="6312516" y="3145436"/>
                      <a:pt x="6307182" y="3168870"/>
                    </a:cubicBezTo>
                    <a:cubicBezTo>
                      <a:pt x="6300896" y="3196686"/>
                      <a:pt x="6303564" y="3228119"/>
                      <a:pt x="6291942" y="3252885"/>
                    </a:cubicBezTo>
                    <a:cubicBezTo>
                      <a:pt x="6279750" y="3278795"/>
                      <a:pt x="6287942" y="3300319"/>
                      <a:pt x="6291371" y="3323372"/>
                    </a:cubicBezTo>
                    <a:cubicBezTo>
                      <a:pt x="6296706" y="3360139"/>
                      <a:pt x="6306612" y="3396719"/>
                      <a:pt x="6294039" y="3433866"/>
                    </a:cubicBezTo>
                    <a:cubicBezTo>
                      <a:pt x="6278798" y="3479015"/>
                      <a:pt x="6262414" y="3523785"/>
                      <a:pt x="6247937" y="3569124"/>
                    </a:cubicBezTo>
                    <a:cubicBezTo>
                      <a:pt x="6242410" y="3586653"/>
                      <a:pt x="6240124" y="3605509"/>
                      <a:pt x="6237648" y="3623799"/>
                    </a:cubicBezTo>
                    <a:cubicBezTo>
                      <a:pt x="6235551" y="3641134"/>
                      <a:pt x="6240887" y="3661899"/>
                      <a:pt x="6232886" y="3675238"/>
                    </a:cubicBezTo>
                    <a:cubicBezTo>
                      <a:pt x="6212312" y="3709529"/>
                      <a:pt x="6202214" y="3744770"/>
                      <a:pt x="6202214" y="3784397"/>
                    </a:cubicBezTo>
                    <a:cubicBezTo>
                      <a:pt x="6202214" y="3799258"/>
                      <a:pt x="6193641" y="3813737"/>
                      <a:pt x="6192116" y="3828785"/>
                    </a:cubicBezTo>
                    <a:cubicBezTo>
                      <a:pt x="6190212" y="3849362"/>
                      <a:pt x="6185068" y="3872985"/>
                      <a:pt x="6192308" y="3890891"/>
                    </a:cubicBezTo>
                    <a:cubicBezTo>
                      <a:pt x="6209454" y="3932993"/>
                      <a:pt x="6195163" y="3967091"/>
                      <a:pt x="6178210" y="4003861"/>
                    </a:cubicBezTo>
                    <a:cubicBezTo>
                      <a:pt x="6161446" y="4040058"/>
                      <a:pt x="6148111" y="4078159"/>
                      <a:pt x="6137060" y="4116641"/>
                    </a:cubicBezTo>
                    <a:cubicBezTo>
                      <a:pt x="6133060" y="4131119"/>
                      <a:pt x="6139729" y="4148453"/>
                      <a:pt x="6141062" y="4164458"/>
                    </a:cubicBezTo>
                    <a:cubicBezTo>
                      <a:pt x="6141443" y="4170174"/>
                      <a:pt x="6142014" y="4176461"/>
                      <a:pt x="6140110" y="4181603"/>
                    </a:cubicBezTo>
                    <a:cubicBezTo>
                      <a:pt x="6121819" y="4231324"/>
                      <a:pt x="6107914" y="4281810"/>
                      <a:pt x="6117439" y="4335722"/>
                    </a:cubicBezTo>
                    <a:cubicBezTo>
                      <a:pt x="6118392" y="4340674"/>
                      <a:pt x="6116295" y="4346201"/>
                      <a:pt x="6114962" y="4351154"/>
                    </a:cubicBezTo>
                    <a:cubicBezTo>
                      <a:pt x="6108104" y="4375349"/>
                      <a:pt x="6097246" y="4398972"/>
                      <a:pt x="6094769" y="4423545"/>
                    </a:cubicBezTo>
                    <a:cubicBezTo>
                      <a:pt x="6088673" y="4484127"/>
                      <a:pt x="6086195" y="4545086"/>
                      <a:pt x="6082195" y="4606053"/>
                    </a:cubicBezTo>
                    <a:cubicBezTo>
                      <a:pt x="6082006" y="4609863"/>
                      <a:pt x="6082006" y="4613864"/>
                      <a:pt x="6080672" y="4617291"/>
                    </a:cubicBezTo>
                    <a:cubicBezTo>
                      <a:pt x="6072479" y="4639772"/>
                      <a:pt x="6075148" y="4659393"/>
                      <a:pt x="6090768" y="4678445"/>
                    </a:cubicBezTo>
                    <a:cubicBezTo>
                      <a:pt x="6097626" y="4686828"/>
                      <a:pt x="6101246" y="4698258"/>
                      <a:pt x="6105056" y="4708734"/>
                    </a:cubicBezTo>
                    <a:cubicBezTo>
                      <a:pt x="6110772" y="4724167"/>
                      <a:pt x="6116295" y="4739978"/>
                      <a:pt x="6119916" y="4755980"/>
                    </a:cubicBezTo>
                    <a:cubicBezTo>
                      <a:pt x="6123345" y="4771793"/>
                      <a:pt x="6128106" y="4788747"/>
                      <a:pt x="6125441" y="4803988"/>
                    </a:cubicBezTo>
                    <a:cubicBezTo>
                      <a:pt x="6120679" y="4831420"/>
                      <a:pt x="6110010" y="4857522"/>
                      <a:pt x="6102960" y="4884572"/>
                    </a:cubicBezTo>
                    <a:cubicBezTo>
                      <a:pt x="6100482" y="4893907"/>
                      <a:pt x="6100866" y="4904195"/>
                      <a:pt x="6100674" y="4913909"/>
                    </a:cubicBezTo>
                    <a:cubicBezTo>
                      <a:pt x="6100104" y="4936201"/>
                      <a:pt x="6105628" y="4959061"/>
                      <a:pt x="6089816" y="4979253"/>
                    </a:cubicBezTo>
                    <a:cubicBezTo>
                      <a:pt x="6074956" y="4997922"/>
                      <a:pt x="6079337" y="5016785"/>
                      <a:pt x="6090577" y="5036405"/>
                    </a:cubicBezTo>
                    <a:cubicBezTo>
                      <a:pt x="6098579" y="5050504"/>
                      <a:pt x="6104866" y="5066505"/>
                      <a:pt x="6107914" y="5082317"/>
                    </a:cubicBezTo>
                    <a:cubicBezTo>
                      <a:pt x="6112104" y="5104036"/>
                      <a:pt x="6113820" y="5125562"/>
                      <a:pt x="6111342" y="5148995"/>
                    </a:cubicBezTo>
                    <a:cubicBezTo>
                      <a:pt x="6109628" y="5165570"/>
                      <a:pt x="6108866" y="5179097"/>
                      <a:pt x="6098770" y="5192051"/>
                    </a:cubicBezTo>
                    <a:cubicBezTo>
                      <a:pt x="6097246" y="5194145"/>
                      <a:pt x="6096864" y="5197955"/>
                      <a:pt x="6097056" y="5200813"/>
                    </a:cubicBezTo>
                    <a:cubicBezTo>
                      <a:pt x="6100294" y="5238343"/>
                      <a:pt x="6098579" y="5275491"/>
                      <a:pt x="6096291" y="5313403"/>
                    </a:cubicBezTo>
                    <a:cubicBezTo>
                      <a:pt x="6093247" y="5361598"/>
                      <a:pt x="6102198" y="5412276"/>
                      <a:pt x="6134203" y="5453995"/>
                    </a:cubicBezTo>
                    <a:cubicBezTo>
                      <a:pt x="6138967" y="5460092"/>
                      <a:pt x="6141062" y="5469236"/>
                      <a:pt x="6142206" y="5477239"/>
                    </a:cubicBezTo>
                    <a:cubicBezTo>
                      <a:pt x="6147158" y="5514957"/>
                      <a:pt x="6150587" y="5552869"/>
                      <a:pt x="6156112" y="5590590"/>
                    </a:cubicBezTo>
                    <a:cubicBezTo>
                      <a:pt x="6159160" y="5611164"/>
                      <a:pt x="6161827" y="5632691"/>
                      <a:pt x="6170210" y="5651360"/>
                    </a:cubicBezTo>
                    <a:cubicBezTo>
                      <a:pt x="6178400" y="5669647"/>
                      <a:pt x="6188116" y="5684320"/>
                      <a:pt x="6170972" y="5695178"/>
                    </a:cubicBezTo>
                    <a:cubicBezTo>
                      <a:pt x="6180116" y="5714607"/>
                      <a:pt x="6187737" y="5731564"/>
                      <a:pt x="6195927" y="5748136"/>
                    </a:cubicBezTo>
                    <a:cubicBezTo>
                      <a:pt x="6198974" y="5754234"/>
                      <a:pt x="6203929" y="5759378"/>
                      <a:pt x="6206787" y="5765474"/>
                    </a:cubicBezTo>
                    <a:cubicBezTo>
                      <a:pt x="6209834" y="5771953"/>
                      <a:pt x="6211739" y="5779191"/>
                      <a:pt x="6213264" y="5786239"/>
                    </a:cubicBezTo>
                    <a:cubicBezTo>
                      <a:pt x="6220122" y="5817674"/>
                      <a:pt x="6226408" y="5849107"/>
                      <a:pt x="6233839" y="5880348"/>
                    </a:cubicBezTo>
                    <a:cubicBezTo>
                      <a:pt x="6235362" y="5886447"/>
                      <a:pt x="6241458" y="5891590"/>
                      <a:pt x="6245457" y="5897114"/>
                    </a:cubicBezTo>
                    <a:cubicBezTo>
                      <a:pt x="6248126" y="5900735"/>
                      <a:pt x="6252127" y="5904353"/>
                      <a:pt x="6252699" y="5908355"/>
                    </a:cubicBezTo>
                    <a:cubicBezTo>
                      <a:pt x="6257271" y="5938836"/>
                      <a:pt x="6262606" y="5969124"/>
                      <a:pt x="6264891" y="5999796"/>
                    </a:cubicBezTo>
                    <a:cubicBezTo>
                      <a:pt x="6266794" y="6025515"/>
                      <a:pt x="6266225" y="6050282"/>
                      <a:pt x="6299372" y="6056948"/>
                    </a:cubicBezTo>
                    <a:cubicBezTo>
                      <a:pt x="6305088" y="6058092"/>
                      <a:pt x="6311185" y="6066284"/>
                      <a:pt x="6314041" y="6072569"/>
                    </a:cubicBezTo>
                    <a:cubicBezTo>
                      <a:pt x="6322233" y="6090477"/>
                      <a:pt x="6327758" y="6109530"/>
                      <a:pt x="6336139" y="6127247"/>
                    </a:cubicBezTo>
                    <a:cubicBezTo>
                      <a:pt x="6364144" y="6185351"/>
                      <a:pt x="6381862" y="6246121"/>
                      <a:pt x="6378623" y="6311084"/>
                    </a:cubicBezTo>
                    <a:cubicBezTo>
                      <a:pt x="6377671" y="6331277"/>
                      <a:pt x="6367382" y="6350899"/>
                      <a:pt x="6363571" y="6363664"/>
                    </a:cubicBezTo>
                    <a:cubicBezTo>
                      <a:pt x="6378623" y="6400429"/>
                      <a:pt x="6393101" y="6431292"/>
                      <a:pt x="6403960" y="6463490"/>
                    </a:cubicBezTo>
                    <a:cubicBezTo>
                      <a:pt x="6413676" y="6491874"/>
                      <a:pt x="6419772" y="6521593"/>
                      <a:pt x="6426820" y="6550742"/>
                    </a:cubicBezTo>
                    <a:cubicBezTo>
                      <a:pt x="6429489" y="6561411"/>
                      <a:pt x="6431012" y="6572269"/>
                      <a:pt x="6432347" y="6583128"/>
                    </a:cubicBezTo>
                    <a:cubicBezTo>
                      <a:pt x="6436537" y="6617036"/>
                      <a:pt x="6426440" y="6652472"/>
                      <a:pt x="6442443" y="6685617"/>
                    </a:cubicBezTo>
                    <a:cubicBezTo>
                      <a:pt x="6450825" y="6702955"/>
                      <a:pt x="6460921" y="6720103"/>
                      <a:pt x="6465303" y="6738388"/>
                    </a:cubicBezTo>
                    <a:cubicBezTo>
                      <a:pt x="6470066" y="6758011"/>
                      <a:pt x="6477496" y="6777207"/>
                      <a:pt x="6482807" y="6796804"/>
                    </a:cubicBezTo>
                    <a:lnTo>
                      <a:pt x="6487578" y="6857457"/>
                    </a:lnTo>
                    <a:lnTo>
                      <a:pt x="6360339" y="6857457"/>
                    </a:lnTo>
                    <a:lnTo>
                      <a:pt x="6360339" y="6857998"/>
                    </a:lnTo>
                    <a:lnTo>
                      <a:pt x="0" y="6857998"/>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57" name="Group 141">
              <a:extLst>
                <a:ext uri="{FF2B5EF4-FFF2-40B4-BE49-F238E27FC236}">
                  <a16:creationId xmlns:a16="http://schemas.microsoft.com/office/drawing/2014/main" id="{C28038CF-635C-47B0-AD1A-45C825434B2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43" name="Freeform: Shape 142">
                <a:extLst>
                  <a:ext uri="{FF2B5EF4-FFF2-40B4-BE49-F238E27FC236}">
                    <a16:creationId xmlns:a16="http://schemas.microsoft.com/office/drawing/2014/main" id="{3A20C87C-ECA0-4812-8A87-05BC76504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62ADFEB1-865E-4545-83BC-455BF39EF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050" name="Picture 2" descr="Buying a New House? Beware of This Sneaky Trick Some Agents Are Using. (It  Makes Listings Look Much Better Than They Really Are) | Inc.com">
            <a:extLst>
              <a:ext uri="{FF2B5EF4-FFF2-40B4-BE49-F238E27FC236}">
                <a16:creationId xmlns:a16="http://schemas.microsoft.com/office/drawing/2014/main" id="{E31262FA-E001-0B4A-BC00-7FDBB7B332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03" r="18913" b="-1"/>
          <a:stretch/>
        </p:blipFill>
        <p:spPr bwMode="auto">
          <a:xfrm>
            <a:off x="6535949" y="948690"/>
            <a:ext cx="5603478" cy="501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1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What is a Stock Index?</a:t>
            </a:r>
            <a:endParaRPr lang="en-US" dirty="0">
              <a:effectLst/>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38200" y="1558523"/>
            <a:ext cx="10515600" cy="4351338"/>
          </a:xfrm>
        </p:spPr>
        <p:txBody>
          <a:bodyPr/>
          <a:lstStyle/>
          <a:p>
            <a:r>
              <a:rPr lang="en-US" dirty="0"/>
              <a:t>A </a:t>
            </a:r>
            <a:r>
              <a:rPr lang="en-US" b="1" dirty="0"/>
              <a:t>stock index </a:t>
            </a:r>
            <a:r>
              <a:rPr lang="en-US" dirty="0"/>
              <a:t>is any collection of stocks that fit a certain theme and replicate (track) an overall economy, market, or sector. </a:t>
            </a:r>
          </a:p>
          <a:p>
            <a:r>
              <a:rPr lang="en-US" dirty="0"/>
              <a:t>Indexes allow investors to more broadly track the market. </a:t>
            </a:r>
          </a:p>
          <a:p>
            <a:r>
              <a:rPr lang="en-US" dirty="0"/>
              <a:t>Most common indexes: </a:t>
            </a:r>
          </a:p>
          <a:p>
            <a:pPr lvl="1"/>
            <a:r>
              <a:rPr lang="en-US" dirty="0"/>
              <a:t>S&amp;P 500 </a:t>
            </a:r>
          </a:p>
          <a:p>
            <a:pPr lvl="1"/>
            <a:r>
              <a:rPr lang="en-US" dirty="0"/>
              <a:t>Dow Jones Industrial Average (DOW)</a:t>
            </a:r>
          </a:p>
          <a:p>
            <a:pPr lvl="1"/>
            <a:r>
              <a:rPr lang="en-US" dirty="0"/>
              <a:t>Nasdaq Composite (NASDAQ) </a:t>
            </a:r>
            <a:endParaRPr lang="en-US" dirty="0">
              <a:effectLst/>
            </a:endParaRPr>
          </a:p>
        </p:txBody>
      </p:sp>
      <p:pic>
        <p:nvPicPr>
          <p:cNvPr id="5" name="Picture 4" descr="Graphical user interface, chart, line chart&#10;&#10;Description automatically generated">
            <a:extLst>
              <a:ext uri="{FF2B5EF4-FFF2-40B4-BE49-F238E27FC236}">
                <a16:creationId xmlns:a16="http://schemas.microsoft.com/office/drawing/2014/main" id="{F44C585C-9E48-3949-A408-BBC1031A0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44" y="4838957"/>
            <a:ext cx="3149184" cy="1790548"/>
          </a:xfrm>
          <a:prstGeom prst="rect">
            <a:avLst/>
          </a:prstGeom>
        </p:spPr>
      </p:pic>
      <p:pic>
        <p:nvPicPr>
          <p:cNvPr id="7" name="Picture 6" descr="Chart, line chart&#10;&#10;Description automatically generated">
            <a:extLst>
              <a:ext uri="{FF2B5EF4-FFF2-40B4-BE49-F238E27FC236}">
                <a16:creationId xmlns:a16="http://schemas.microsoft.com/office/drawing/2014/main" id="{99C29921-068A-7E43-84EE-7EE8B08EA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407" y="4853183"/>
            <a:ext cx="3149185" cy="1824528"/>
          </a:xfrm>
          <a:prstGeom prst="rect">
            <a:avLst/>
          </a:prstGeom>
        </p:spPr>
      </p:pic>
      <p:pic>
        <p:nvPicPr>
          <p:cNvPr id="9" name="Picture 8" descr="Chart, line chart&#10;&#10;Description automatically generated">
            <a:extLst>
              <a:ext uri="{FF2B5EF4-FFF2-40B4-BE49-F238E27FC236}">
                <a16:creationId xmlns:a16="http://schemas.microsoft.com/office/drawing/2014/main" id="{79233E5C-116F-8C4B-86E5-75F2B5943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779" y="3459996"/>
            <a:ext cx="3152217" cy="1824528"/>
          </a:xfrm>
          <a:prstGeom prst="rect">
            <a:avLst/>
          </a:prstGeom>
        </p:spPr>
      </p:pic>
      <p:pic>
        <p:nvPicPr>
          <p:cNvPr id="6" name="Picture 5" descr="Graphical user interface, chart, line chart&#10;&#10;Description automatically generated">
            <a:extLst>
              <a:ext uri="{FF2B5EF4-FFF2-40B4-BE49-F238E27FC236}">
                <a16:creationId xmlns:a16="http://schemas.microsoft.com/office/drawing/2014/main" id="{398B2485-8AD4-0647-86DE-FF16AD6A1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044" y="4975947"/>
            <a:ext cx="3149184" cy="1867828"/>
          </a:xfrm>
          <a:prstGeom prst="rect">
            <a:avLst/>
          </a:prstGeom>
        </p:spPr>
      </p:pic>
      <p:pic>
        <p:nvPicPr>
          <p:cNvPr id="10" name="Picture 9" descr="Graphical user interface, chart, line chart&#10;&#10;Description automatically generated">
            <a:extLst>
              <a:ext uri="{FF2B5EF4-FFF2-40B4-BE49-F238E27FC236}">
                <a16:creationId xmlns:a16="http://schemas.microsoft.com/office/drawing/2014/main" id="{67940559-9916-5241-A81D-432986AD9B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210" y="5089146"/>
            <a:ext cx="3193381" cy="1768854"/>
          </a:xfrm>
          <a:prstGeom prst="rect">
            <a:avLst/>
          </a:prstGeom>
        </p:spPr>
      </p:pic>
    </p:spTree>
    <p:extLst>
      <p:ext uri="{BB962C8B-B14F-4D97-AF65-F5344CB8AC3E}">
        <p14:creationId xmlns:p14="http://schemas.microsoft.com/office/powerpoint/2010/main" val="99749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Stock Indexes - S&amp;P 500</a:t>
            </a:r>
            <a:endParaRPr lang="en-US" dirty="0">
              <a:effectLst/>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38200" y="1690688"/>
            <a:ext cx="10515600" cy="4351338"/>
          </a:xfrm>
        </p:spPr>
        <p:txBody>
          <a:bodyPr/>
          <a:lstStyle/>
          <a:p>
            <a:r>
              <a:rPr lang="en-US" b="1" dirty="0"/>
              <a:t>Standard and Poor’s 500</a:t>
            </a:r>
          </a:p>
          <a:p>
            <a:pPr lvl="1"/>
            <a:r>
              <a:rPr lang="en-US" dirty="0"/>
              <a:t>500 of the top companies in the U.S. Stocks </a:t>
            </a:r>
          </a:p>
          <a:p>
            <a:pPr lvl="1"/>
            <a:r>
              <a:rPr lang="en-US" b="1" dirty="0"/>
              <a:t>Market-cap weighted </a:t>
            </a:r>
            <a:r>
              <a:rPr lang="en-US" dirty="0"/>
              <a:t>– Apple and ExxonMobil - have greater influence</a:t>
            </a:r>
          </a:p>
          <a:p>
            <a:pPr lvl="1"/>
            <a:r>
              <a:rPr lang="en-US" dirty="0"/>
              <a:t>Represents about 80% of the total value of the U.S. stock market</a:t>
            </a:r>
          </a:p>
          <a:p>
            <a:pPr lvl="1"/>
            <a:r>
              <a:rPr lang="en-US" dirty="0"/>
              <a:t>Good indicator of movement in the U.S. market as a whole </a:t>
            </a:r>
            <a:endParaRPr lang="en-US" dirty="0">
              <a:effectLst/>
            </a:endParaRPr>
          </a:p>
        </p:txBody>
      </p:sp>
      <p:pic>
        <p:nvPicPr>
          <p:cNvPr id="4" name="Picture 3">
            <a:extLst>
              <a:ext uri="{FF2B5EF4-FFF2-40B4-BE49-F238E27FC236}">
                <a16:creationId xmlns:a16="http://schemas.microsoft.com/office/drawing/2014/main" id="{DB5E00C5-E581-F646-8E15-BF49D7BEEE0C}"/>
              </a:ext>
            </a:extLst>
          </p:cNvPr>
          <p:cNvPicPr>
            <a:picLocks noChangeAspect="1"/>
          </p:cNvPicPr>
          <p:nvPr/>
        </p:nvPicPr>
        <p:blipFill>
          <a:blip r:embed="rId3"/>
          <a:stretch>
            <a:fillRect/>
          </a:stretch>
        </p:blipFill>
        <p:spPr>
          <a:xfrm>
            <a:off x="614598" y="3924132"/>
            <a:ext cx="11575320" cy="2985214"/>
          </a:xfrm>
          <a:prstGeom prst="rect">
            <a:avLst/>
          </a:prstGeom>
        </p:spPr>
      </p:pic>
    </p:spTree>
    <p:extLst>
      <p:ext uri="{BB962C8B-B14F-4D97-AF65-F5344CB8AC3E}">
        <p14:creationId xmlns:p14="http://schemas.microsoft.com/office/powerpoint/2010/main" val="86238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3CE6D61-5556-31FE-A7D0-378A2C802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 t="20958" r="2108" b="20026"/>
          <a:stretch/>
        </p:blipFill>
        <p:spPr bwMode="auto">
          <a:xfrm>
            <a:off x="9448671" y="4738087"/>
            <a:ext cx="1303583" cy="56291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cDonalds logo and symbol, meaning, history, PNG">
            <a:extLst>
              <a:ext uri="{FF2B5EF4-FFF2-40B4-BE49-F238E27FC236}">
                <a16:creationId xmlns:a16="http://schemas.microsoft.com/office/drawing/2014/main" id="{47A0647A-3388-62DD-7FDA-57EA5A23B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614" y="3712694"/>
            <a:ext cx="1510475" cy="850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Stock Indexes - DOW</a:t>
            </a:r>
            <a:endParaRPr lang="en-US" dirty="0">
              <a:effectLst/>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38200" y="1699895"/>
            <a:ext cx="10515600" cy="4351338"/>
          </a:xfrm>
        </p:spPr>
        <p:txBody>
          <a:bodyPr/>
          <a:lstStyle/>
          <a:p>
            <a:r>
              <a:rPr lang="en-US" b="1" dirty="0"/>
              <a:t>Dow Jones Industrial Average</a:t>
            </a:r>
          </a:p>
          <a:p>
            <a:pPr lvl="1"/>
            <a:r>
              <a:rPr lang="en-US" dirty="0"/>
              <a:t>30 of the top companies in the U.S. Stocks </a:t>
            </a:r>
          </a:p>
          <a:p>
            <a:pPr lvl="1"/>
            <a:r>
              <a:rPr lang="en-US" dirty="0"/>
              <a:t>All the companies are considered major players in their respective industries</a:t>
            </a:r>
          </a:p>
          <a:p>
            <a:pPr lvl="1"/>
            <a:r>
              <a:rPr lang="en-US" b="1" dirty="0"/>
              <a:t>Price weighted </a:t>
            </a:r>
            <a:r>
              <a:rPr lang="en-US" dirty="0"/>
              <a:t>– higher priced stocks have greater influence </a:t>
            </a:r>
          </a:p>
          <a:p>
            <a:pPr lvl="1"/>
            <a:endParaRPr lang="en-US" dirty="0">
              <a:effectLst/>
            </a:endParaRPr>
          </a:p>
        </p:txBody>
      </p:sp>
      <p:pic>
        <p:nvPicPr>
          <p:cNvPr id="1026" name="Picture 2">
            <a:extLst>
              <a:ext uri="{FF2B5EF4-FFF2-40B4-BE49-F238E27FC236}">
                <a16:creationId xmlns:a16="http://schemas.microsoft.com/office/drawing/2014/main" id="{743749BD-1899-73E2-758B-944A18B78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75" y="3712694"/>
            <a:ext cx="1116663" cy="1116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1077A23-0A1A-857C-A4BD-3608A0585B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174" y="4473397"/>
            <a:ext cx="1395813" cy="785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microsoft,windows,free vector graphics,free pictures - free image from  needpix.com">
            <a:extLst>
              <a:ext uri="{FF2B5EF4-FFF2-40B4-BE49-F238E27FC236}">
                <a16:creationId xmlns:a16="http://schemas.microsoft.com/office/drawing/2014/main" id="{B8A009F0-7D56-89FA-4115-A1471321767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021" r="10395" b="23198"/>
          <a:stretch/>
        </p:blipFill>
        <p:spPr bwMode="auto">
          <a:xfrm>
            <a:off x="1717503" y="3736980"/>
            <a:ext cx="1264959" cy="1116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descr="Verizon just unveiled a new logo - The Verge">
            <a:extLst>
              <a:ext uri="{FF2B5EF4-FFF2-40B4-BE49-F238E27FC236}">
                <a16:creationId xmlns:a16="http://schemas.microsoft.com/office/drawing/2014/main" id="{237348A3-0F69-37A0-AC2D-5AD36C421E0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4321" r="2103" b="31005"/>
          <a:stretch/>
        </p:blipFill>
        <p:spPr bwMode="auto">
          <a:xfrm>
            <a:off x="5538991" y="6125771"/>
            <a:ext cx="2056182" cy="5303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ke. Just Do It. Nike.com">
            <a:extLst>
              <a:ext uri="{FF2B5EF4-FFF2-40B4-BE49-F238E27FC236}">
                <a16:creationId xmlns:a16="http://schemas.microsoft.com/office/drawing/2014/main" id="{CB6EC8F2-3D78-9529-C535-39CAB635B1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5576" b="25575"/>
          <a:stretch/>
        </p:blipFill>
        <p:spPr bwMode="auto">
          <a:xfrm>
            <a:off x="9148278" y="3940461"/>
            <a:ext cx="1451951" cy="7092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3M logo and symbol, meaning, history, PNG">
            <a:extLst>
              <a:ext uri="{FF2B5EF4-FFF2-40B4-BE49-F238E27FC236}">
                <a16:creationId xmlns:a16="http://schemas.microsoft.com/office/drawing/2014/main" id="{4A34CADC-AB01-EDC0-571A-5C58F60B14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3357" y="5203095"/>
            <a:ext cx="994921" cy="6200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erck Logo Vertical transparent PNG - StickPNG">
            <a:extLst>
              <a:ext uri="{FF2B5EF4-FFF2-40B4-BE49-F238E27FC236}">
                <a16:creationId xmlns:a16="http://schemas.microsoft.com/office/drawing/2014/main" id="{BD087FFB-0DB4-1149-68C1-15747BFD30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5940" y="4505470"/>
            <a:ext cx="1000464" cy="10004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JPMorgan Chase Logo, symbol, meaning, history, PNG">
            <a:extLst>
              <a:ext uri="{FF2B5EF4-FFF2-40B4-BE49-F238E27FC236}">
                <a16:creationId xmlns:a16="http://schemas.microsoft.com/office/drawing/2014/main" id="{1ABB9E5E-B271-A3EA-5AE6-234E7EF8F4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132" y="5871771"/>
            <a:ext cx="1508219" cy="849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Pin by artTRISTAN on Photos For Edits | Walt disney logo, Disney logo, Walt  disney pictures">
            <a:extLst>
              <a:ext uri="{FF2B5EF4-FFF2-40B4-BE49-F238E27FC236}">
                <a16:creationId xmlns:a16="http://schemas.microsoft.com/office/drawing/2014/main" id="{599FB1E7-8307-264D-E594-498D5F03924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41" t="7542" r="9198" b="6353"/>
          <a:stretch/>
        </p:blipFill>
        <p:spPr bwMode="auto">
          <a:xfrm>
            <a:off x="5907216" y="3558276"/>
            <a:ext cx="1170643" cy="80903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ca Cola Logo PNG, Coca Cola Logo Transparent Background - FreeIconsPNG">
            <a:extLst>
              <a:ext uri="{FF2B5EF4-FFF2-40B4-BE49-F238E27FC236}">
                <a16:creationId xmlns:a16="http://schemas.microsoft.com/office/drawing/2014/main" id="{85BD2905-7D7A-2583-BC68-C6FFD2ADBB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1719" y="4902530"/>
            <a:ext cx="1148703" cy="11487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The Home Depot Logo - PNG and Vector - Logo Download">
            <a:extLst>
              <a:ext uri="{FF2B5EF4-FFF2-40B4-BE49-F238E27FC236}">
                <a16:creationId xmlns:a16="http://schemas.microsoft.com/office/drawing/2014/main" id="{4BE5EADE-6375-1438-3CD7-A7B604ACCAF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3183" t="11553" r="11920" b="15975"/>
          <a:stretch/>
        </p:blipFill>
        <p:spPr bwMode="auto">
          <a:xfrm>
            <a:off x="3793467" y="5572068"/>
            <a:ext cx="878054" cy="84963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Walmart – Logos Download">
            <a:extLst>
              <a:ext uri="{FF2B5EF4-FFF2-40B4-BE49-F238E27FC236}">
                <a16:creationId xmlns:a16="http://schemas.microsoft.com/office/drawing/2014/main" id="{3A581767-9DAE-9E41-0B1E-2264BF7A18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86571" y="5942870"/>
            <a:ext cx="1882692" cy="49595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aterpillar logo and symbol, meaning, history, PNG">
            <a:extLst>
              <a:ext uri="{FF2B5EF4-FFF2-40B4-BE49-F238E27FC236}">
                <a16:creationId xmlns:a16="http://schemas.microsoft.com/office/drawing/2014/main" id="{BC9B3695-4D83-0BF0-795C-29BB38F6B42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9571"/>
          <a:stretch/>
        </p:blipFill>
        <p:spPr bwMode="auto">
          <a:xfrm>
            <a:off x="405665" y="4994108"/>
            <a:ext cx="1095118" cy="726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history of Johnson &amp;amp; Johnson">
            <a:extLst>
              <a:ext uri="{FF2B5EF4-FFF2-40B4-BE49-F238E27FC236}">
                <a16:creationId xmlns:a16="http://schemas.microsoft.com/office/drawing/2014/main" id="{33FB7333-36B8-3354-8B76-B38E06279169}"/>
              </a:ext>
            </a:extLst>
          </p:cNvPr>
          <p:cNvPicPr/>
          <p:nvPr/>
        </p:nvPicPr>
        <p:blipFill rotWithShape="1">
          <a:blip r:embed="rId18" cstate="print">
            <a:extLst>
              <a:ext uri="{28A0092B-C50C-407E-A947-70E740481C1C}">
                <a14:useLocalDpi xmlns:a14="http://schemas.microsoft.com/office/drawing/2010/main" val="0"/>
              </a:ext>
            </a:extLst>
          </a:blip>
          <a:srcRect t="28442" b="26136"/>
          <a:stretch/>
        </p:blipFill>
        <p:spPr bwMode="auto">
          <a:xfrm>
            <a:off x="10259028" y="3467819"/>
            <a:ext cx="1794840" cy="536196"/>
          </a:xfrm>
          <a:prstGeom prst="rect">
            <a:avLst/>
          </a:prstGeom>
          <a:noFill/>
          <a:ln>
            <a:noFill/>
          </a:ln>
        </p:spPr>
      </p:pic>
      <p:pic>
        <p:nvPicPr>
          <p:cNvPr id="1056" name="Picture 32" descr="Download Chevron Logo PNG Image for Free">
            <a:extLst>
              <a:ext uri="{FF2B5EF4-FFF2-40B4-BE49-F238E27FC236}">
                <a16:creationId xmlns:a16="http://schemas.microsoft.com/office/drawing/2014/main" id="{7C9879FA-DC65-23BC-79C7-48B91943DDE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21031" y="4286949"/>
            <a:ext cx="957545" cy="984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lassic Logo Design Inspiration: Intel">
            <a:extLst>
              <a:ext uri="{FF2B5EF4-FFF2-40B4-BE49-F238E27FC236}">
                <a16:creationId xmlns:a16="http://schemas.microsoft.com/office/drawing/2014/main" id="{D88D4693-8B72-3B1A-1E0B-BF4954C40C7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2052" t="17120" r="18117" b="22178"/>
          <a:stretch/>
        </p:blipFill>
        <p:spPr bwMode="auto">
          <a:xfrm>
            <a:off x="7903318" y="3504838"/>
            <a:ext cx="1211037" cy="7414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a:extLst>
              <a:ext uri="{FF2B5EF4-FFF2-40B4-BE49-F238E27FC236}">
                <a16:creationId xmlns:a16="http://schemas.microsoft.com/office/drawing/2014/main" id="{6352460F-58E5-3097-4198-02C811D7953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75941" y="5365359"/>
            <a:ext cx="1240415" cy="654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logo&#10;&#10;Description automatically generated">
            <a:extLst>
              <a:ext uri="{FF2B5EF4-FFF2-40B4-BE49-F238E27FC236}">
                <a16:creationId xmlns:a16="http://schemas.microsoft.com/office/drawing/2014/main" id="{A66FF6D7-1313-B59B-4170-58A01FFE3AC6}"/>
              </a:ext>
            </a:extLst>
          </p:cNvPr>
          <p:cNvPicPr/>
          <p:nvPr/>
        </p:nvPicPr>
        <p:blipFill>
          <a:blip r:embed="rId22">
            <a:extLst>
              <a:ext uri="{28A0092B-C50C-407E-A947-70E740481C1C}">
                <a14:useLocalDpi xmlns:a14="http://schemas.microsoft.com/office/drawing/2010/main" val="0"/>
              </a:ext>
            </a:extLst>
          </a:blip>
          <a:srcRect/>
          <a:stretch>
            <a:fillRect/>
          </a:stretch>
        </p:blipFill>
        <p:spPr bwMode="auto">
          <a:xfrm>
            <a:off x="7583330" y="4511614"/>
            <a:ext cx="1590856" cy="440704"/>
          </a:xfrm>
          <a:prstGeom prst="rect">
            <a:avLst/>
          </a:prstGeom>
          <a:noFill/>
          <a:ln>
            <a:noFill/>
          </a:ln>
        </p:spPr>
      </p:pic>
      <p:pic>
        <p:nvPicPr>
          <p:cNvPr id="12" name="Picture 11" descr="Logo&#10;&#10;Description automatically generated">
            <a:extLst>
              <a:ext uri="{FF2B5EF4-FFF2-40B4-BE49-F238E27FC236}">
                <a16:creationId xmlns:a16="http://schemas.microsoft.com/office/drawing/2014/main" id="{28439C7C-16B9-DAF4-0C87-3ED9CCEE3F5D}"/>
              </a:ext>
            </a:extLst>
          </p:cNvPr>
          <p:cNvPicPr/>
          <p:nvPr/>
        </p:nvPicPr>
        <p:blipFill rotWithShape="1">
          <a:blip r:embed="rId23">
            <a:extLst>
              <a:ext uri="{28A0092B-C50C-407E-A947-70E740481C1C}">
                <a14:useLocalDpi xmlns:a14="http://schemas.microsoft.com/office/drawing/2010/main" val="0"/>
              </a:ext>
            </a:extLst>
          </a:blip>
          <a:srcRect t="28173" b="32585"/>
          <a:stretch/>
        </p:blipFill>
        <p:spPr bwMode="auto">
          <a:xfrm>
            <a:off x="1767923" y="5241232"/>
            <a:ext cx="1556721" cy="361456"/>
          </a:xfrm>
          <a:prstGeom prst="rect">
            <a:avLst/>
          </a:prstGeom>
          <a:noFill/>
          <a:ln>
            <a:noFill/>
          </a:ln>
        </p:spPr>
      </p:pic>
    </p:spTree>
    <p:extLst>
      <p:ext uri="{BB962C8B-B14F-4D97-AF65-F5344CB8AC3E}">
        <p14:creationId xmlns:p14="http://schemas.microsoft.com/office/powerpoint/2010/main" val="209612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Stock Indexes - NASDAQ</a:t>
            </a:r>
            <a:endParaRPr lang="en-US" dirty="0">
              <a:effectLst/>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38200" y="1688465"/>
            <a:ext cx="10515600" cy="4351338"/>
          </a:xfrm>
        </p:spPr>
        <p:txBody>
          <a:bodyPr/>
          <a:lstStyle/>
          <a:p>
            <a:r>
              <a:rPr lang="en-US" b="1" dirty="0"/>
              <a:t>Nasdaq Composite</a:t>
            </a:r>
          </a:p>
          <a:p>
            <a:pPr lvl="1"/>
            <a:r>
              <a:rPr lang="en-US" dirty="0"/>
              <a:t>High concentration of companies in the technology sector </a:t>
            </a:r>
          </a:p>
          <a:p>
            <a:pPr lvl="1"/>
            <a:r>
              <a:rPr lang="en-US" dirty="0"/>
              <a:t>3700 stocks - does not include ETFs or mutual funds</a:t>
            </a:r>
          </a:p>
          <a:p>
            <a:pPr lvl="1"/>
            <a:r>
              <a:rPr lang="en-US" dirty="0"/>
              <a:t>Weighted by Market Cap – Top 10 account for 1/3 of the performance </a:t>
            </a:r>
          </a:p>
          <a:p>
            <a:pPr lvl="1"/>
            <a:endParaRPr lang="en-US" dirty="0">
              <a:effectLst/>
            </a:endParaRPr>
          </a:p>
        </p:txBody>
      </p:sp>
      <p:pic>
        <p:nvPicPr>
          <p:cNvPr id="4" name="Picture 3">
            <a:extLst>
              <a:ext uri="{FF2B5EF4-FFF2-40B4-BE49-F238E27FC236}">
                <a16:creationId xmlns:a16="http://schemas.microsoft.com/office/drawing/2014/main" id="{F28CDCBF-1399-D342-BAF5-BC23850FDFD3}"/>
              </a:ext>
            </a:extLst>
          </p:cNvPr>
          <p:cNvPicPr>
            <a:picLocks noChangeAspect="1"/>
          </p:cNvPicPr>
          <p:nvPr/>
        </p:nvPicPr>
        <p:blipFill>
          <a:blip r:embed="rId3"/>
          <a:stretch>
            <a:fillRect/>
          </a:stretch>
        </p:blipFill>
        <p:spPr>
          <a:xfrm>
            <a:off x="534205" y="3831228"/>
            <a:ext cx="11548940" cy="2983230"/>
          </a:xfrm>
          <a:prstGeom prst="rect">
            <a:avLst/>
          </a:prstGeom>
        </p:spPr>
      </p:pic>
      <p:pic>
        <p:nvPicPr>
          <p:cNvPr id="2050" name="Picture 2" descr="Logos &amp; Brand Guidelines | NVIDIA">
            <a:extLst>
              <a:ext uri="{FF2B5EF4-FFF2-40B4-BE49-F238E27FC236}">
                <a16:creationId xmlns:a16="http://schemas.microsoft.com/office/drawing/2014/main" id="{0F177BC2-F0F4-9745-023B-10A4091E62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29" t="30665" r="6571" b="29231"/>
          <a:stretch/>
        </p:blipFill>
        <p:spPr bwMode="auto">
          <a:xfrm>
            <a:off x="3396344" y="5996261"/>
            <a:ext cx="2002971" cy="538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sla - TSLA — Global Brands Matter">
            <a:extLst>
              <a:ext uri="{FF2B5EF4-FFF2-40B4-BE49-F238E27FC236}">
                <a16:creationId xmlns:a16="http://schemas.microsoft.com/office/drawing/2014/main" id="{E98CBFBE-DF91-78DF-6A02-06CB39F8DF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790" b="19394"/>
          <a:stretch/>
        </p:blipFill>
        <p:spPr bwMode="auto">
          <a:xfrm>
            <a:off x="1860550" y="3652802"/>
            <a:ext cx="1622879" cy="9058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stco logo and symbol, meaning, history, PNG">
            <a:extLst>
              <a:ext uri="{FF2B5EF4-FFF2-40B4-BE49-F238E27FC236}">
                <a16:creationId xmlns:a16="http://schemas.microsoft.com/office/drawing/2014/main" id="{E4BC346E-EAA1-0CA8-4220-64587504D6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119" b="29230"/>
          <a:stretch/>
        </p:blipFill>
        <p:spPr bwMode="auto">
          <a:xfrm>
            <a:off x="4873186" y="3589293"/>
            <a:ext cx="1660667" cy="4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63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3413</TotalTime>
  <Words>1864</Words>
  <Application>Microsoft Macintosh PowerPoint</Application>
  <PresentationFormat>Widescreen</PresentationFormat>
  <Paragraphs>164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Eras Demi ITC</vt:lpstr>
      <vt:lpstr>Wingdings</vt:lpstr>
      <vt:lpstr>Office Theme</vt:lpstr>
      <vt:lpstr>Stock Market Game</vt:lpstr>
      <vt:lpstr>Basics</vt:lpstr>
      <vt:lpstr>What is a Stock Index?</vt:lpstr>
      <vt:lpstr>What goes into building a House?</vt:lpstr>
      <vt:lpstr>Or you can buy the whole house</vt:lpstr>
      <vt:lpstr>What is a Stock Index?</vt:lpstr>
      <vt:lpstr>Stock Indexes - S&amp;P 500</vt:lpstr>
      <vt:lpstr>Stock Indexes - DOW</vt:lpstr>
      <vt:lpstr>Stock Indexes - NASDAQ</vt:lpstr>
      <vt:lpstr>How did the Market do today?</vt:lpstr>
      <vt:lpstr>Other Indexes</vt:lpstr>
      <vt:lpstr>How to buy Indexes</vt:lpstr>
      <vt:lpstr>How to buy Indexes</vt:lpstr>
      <vt:lpstr>Stock Market Game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Tibbetts</dc:creator>
  <cp:keywords/>
  <dc:description/>
  <cp:lastModifiedBy>R Eiseman</cp:lastModifiedBy>
  <cp:revision>68</cp:revision>
  <cp:lastPrinted>2022-10-26T18:59:25Z</cp:lastPrinted>
  <dcterms:created xsi:type="dcterms:W3CDTF">2015-09-18T17:52:11Z</dcterms:created>
  <dcterms:modified xsi:type="dcterms:W3CDTF">2024-09-06T23:24:43Z</dcterms:modified>
  <cp:category/>
</cp:coreProperties>
</file>