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89" r:id="rId3"/>
    <p:sldId id="300" r:id="rId4"/>
    <p:sldId id="259" r:id="rId5"/>
    <p:sldId id="265" r:id="rId6"/>
    <p:sldId id="266" r:id="rId7"/>
    <p:sldId id="267" r:id="rId8"/>
    <p:sldId id="268" r:id="rId9"/>
    <p:sldId id="270" r:id="rId10"/>
    <p:sldId id="290" r:id="rId11"/>
    <p:sldId id="292" r:id="rId12"/>
    <p:sldId id="293" r:id="rId13"/>
    <p:sldId id="294" r:id="rId14"/>
    <p:sldId id="295" r:id="rId15"/>
    <p:sldId id="296" r:id="rId16"/>
    <p:sldId id="298" r:id="rId17"/>
    <p:sldId id="297" r:id="rId18"/>
    <p:sldId id="284" r:id="rId19"/>
    <p:sldId id="277" r:id="rId20"/>
    <p:sldId id="278" r:id="rId21"/>
    <p:sldId id="285" r:id="rId22"/>
    <p:sldId id="280" r:id="rId23"/>
    <p:sldId id="281" r:id="rId24"/>
    <p:sldId id="301" r:id="rId25"/>
    <p:sldId id="299"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76" userDrawn="1">
          <p15:clr>
            <a:srgbClr val="A4A3A4"/>
          </p15:clr>
        </p15:guide>
        <p15:guide id="3" orient="horz" pos="744" userDrawn="1">
          <p15:clr>
            <a:srgbClr val="A4A3A4"/>
          </p15:clr>
        </p15:guide>
        <p15:guide id="4" pos="2064" userDrawn="1">
          <p15:clr>
            <a:srgbClr val="A4A3A4"/>
          </p15:clr>
        </p15:guide>
        <p15:guide id="5" pos="686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03" autoAdjust="0"/>
    <p:restoredTop sz="75915"/>
  </p:normalViewPr>
  <p:slideViewPr>
    <p:cSldViewPr snapToGrid="0">
      <p:cViewPr varScale="1">
        <p:scale>
          <a:sx n="84" d="100"/>
          <a:sy n="84" d="100"/>
        </p:scale>
        <p:origin x="1560" y="192"/>
      </p:cViewPr>
      <p:guideLst>
        <p:guide orient="horz" pos="4176"/>
        <p:guide orient="horz" pos="744"/>
        <p:guide pos="2064"/>
        <p:guide pos="6864"/>
      </p:guideLst>
    </p:cSldViewPr>
  </p:slideViewPr>
  <p:outlineViewPr>
    <p:cViewPr>
      <p:scale>
        <a:sx n="33" d="100"/>
        <a:sy n="33" d="100"/>
      </p:scale>
      <p:origin x="0" y="-9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4A5290-F33E-184F-B55D-C41583C65C78}" type="datetimeFigureOut">
              <a:rPr lang="en-US" smtClean="0"/>
              <a:t>9/6/24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D6B08A-EB8A-8441-860C-89EFCF5F6E82}" type="slidenum">
              <a:rPr lang="en-US" smtClean="0"/>
              <a:t>‹#›</a:t>
            </a:fld>
            <a:endParaRPr lang="en-US"/>
          </a:p>
        </p:txBody>
      </p:sp>
    </p:spTree>
    <p:extLst>
      <p:ext uri="{BB962C8B-B14F-4D97-AF65-F5344CB8AC3E}">
        <p14:creationId xmlns:p14="http://schemas.microsoft.com/office/powerpoint/2010/main" val="36363090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this lesson, provide students with a blank copy of the Stock Analysis Sheet.  Explain that students should use a Stock Analysis Sheet for each stock they purchase (in the best case).</a:t>
            </a:r>
          </a:p>
          <a:p>
            <a:endParaRPr lang="en-US" dirty="0"/>
          </a:p>
          <a:p>
            <a:r>
              <a:rPr lang="en-US" dirty="0"/>
              <a:t>Explain to students, the information on the slide is dated and may not reflect current data.  The intent is to teach rudimentary analytical concepts.</a:t>
            </a:r>
          </a:p>
          <a:p>
            <a:endParaRPr lang="en-US" dirty="0"/>
          </a:p>
          <a:p>
            <a:r>
              <a:rPr lang="en-US" dirty="0"/>
              <a:t>Alternatively, you may decide to recapture current charts.</a:t>
            </a:r>
          </a:p>
        </p:txBody>
      </p:sp>
      <p:sp>
        <p:nvSpPr>
          <p:cNvPr id="4" name="Slide Number Placeholder 3"/>
          <p:cNvSpPr>
            <a:spLocks noGrp="1"/>
          </p:cNvSpPr>
          <p:nvPr>
            <p:ph type="sldNum" sz="quarter" idx="5"/>
          </p:nvPr>
        </p:nvSpPr>
        <p:spPr/>
        <p:txBody>
          <a:bodyPr/>
          <a:lstStyle/>
          <a:p>
            <a:fld id="{A5D6B08A-EB8A-8441-860C-89EFCF5F6E82}" type="slidenum">
              <a:rPr lang="en-US" smtClean="0"/>
              <a:t>1</a:t>
            </a:fld>
            <a:endParaRPr lang="en-US"/>
          </a:p>
        </p:txBody>
      </p:sp>
    </p:spTree>
    <p:extLst>
      <p:ext uri="{BB962C8B-B14F-4D97-AF65-F5344CB8AC3E}">
        <p14:creationId xmlns:p14="http://schemas.microsoft.com/office/powerpoint/2010/main" val="26033765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view of each stock chart for the period indicated.</a:t>
            </a:r>
          </a:p>
          <a:p>
            <a:endParaRPr lang="en-US" dirty="0"/>
          </a:p>
          <a:p>
            <a:r>
              <a:rPr lang="en-US" dirty="0"/>
              <a:t>The following charts highlight various periods.  The key is, WHAT IS THE TREND?!?</a:t>
            </a:r>
          </a:p>
        </p:txBody>
      </p:sp>
      <p:sp>
        <p:nvSpPr>
          <p:cNvPr id="4" name="Slide Number Placeholder 3"/>
          <p:cNvSpPr>
            <a:spLocks noGrp="1"/>
          </p:cNvSpPr>
          <p:nvPr>
            <p:ph type="sldNum" sz="quarter" idx="5"/>
          </p:nvPr>
        </p:nvSpPr>
        <p:spPr/>
        <p:txBody>
          <a:bodyPr/>
          <a:lstStyle/>
          <a:p>
            <a:fld id="{A5D6B08A-EB8A-8441-860C-89EFCF5F6E82}" type="slidenum">
              <a:rPr lang="en-US" smtClean="0"/>
              <a:t>10</a:t>
            </a:fld>
            <a:endParaRPr lang="en-US"/>
          </a:p>
        </p:txBody>
      </p:sp>
    </p:spTree>
    <p:extLst>
      <p:ext uri="{BB962C8B-B14F-4D97-AF65-F5344CB8AC3E}">
        <p14:creationId xmlns:p14="http://schemas.microsoft.com/office/powerpoint/2010/main" val="26762255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1D or the current trading day.</a:t>
            </a:r>
            <a:br>
              <a:rPr lang="en-US" dirty="0"/>
            </a:br>
            <a:br>
              <a:rPr lang="en-US" dirty="0"/>
            </a:br>
            <a:r>
              <a:rPr lang="en-US" dirty="0"/>
              <a:t>Ask students how the stock is doing based on this chart?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Have students evaluate the 1-day trend and circle the indicator on the Analysis Sheet (up, down, or basically even)</a:t>
            </a:r>
          </a:p>
          <a:p>
            <a:endParaRPr lang="en-US" dirty="0"/>
          </a:p>
        </p:txBody>
      </p:sp>
      <p:sp>
        <p:nvSpPr>
          <p:cNvPr id="4" name="Slide Number Placeholder 3"/>
          <p:cNvSpPr>
            <a:spLocks noGrp="1"/>
          </p:cNvSpPr>
          <p:nvPr>
            <p:ph type="sldNum" sz="quarter" idx="5"/>
          </p:nvPr>
        </p:nvSpPr>
        <p:spPr/>
        <p:txBody>
          <a:bodyPr/>
          <a:lstStyle/>
          <a:p>
            <a:fld id="{A5D6B08A-EB8A-8441-860C-89EFCF5F6E82}" type="slidenum">
              <a:rPr lang="en-US" smtClean="0"/>
              <a:t>11</a:t>
            </a:fld>
            <a:endParaRPr lang="en-US"/>
          </a:p>
        </p:txBody>
      </p:sp>
    </p:spTree>
    <p:extLst>
      <p:ext uri="{BB962C8B-B14F-4D97-AF65-F5344CB8AC3E}">
        <p14:creationId xmlns:p14="http://schemas.microsoft.com/office/powerpoint/2010/main" val="6350575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5D or the last 5 trading days.</a:t>
            </a:r>
            <a:br>
              <a:rPr lang="en-US" dirty="0"/>
            </a:br>
            <a:br>
              <a:rPr lang="en-US" dirty="0"/>
            </a:br>
            <a:r>
              <a:rPr lang="en-US" dirty="0"/>
              <a:t>Ask students how the stock is doing based on this chart?</a:t>
            </a:r>
          </a:p>
          <a:p>
            <a:endParaRPr lang="en-US" dirty="0"/>
          </a:p>
          <a:p>
            <a:r>
              <a:rPr lang="en-US" dirty="0"/>
              <a:t>Have students evaluate the 5-day trend and circle the indicator on the Analysis Sheet (up, down, or basically even)</a:t>
            </a:r>
          </a:p>
        </p:txBody>
      </p:sp>
      <p:sp>
        <p:nvSpPr>
          <p:cNvPr id="4" name="Slide Number Placeholder 3"/>
          <p:cNvSpPr>
            <a:spLocks noGrp="1"/>
          </p:cNvSpPr>
          <p:nvPr>
            <p:ph type="sldNum" sz="quarter" idx="5"/>
          </p:nvPr>
        </p:nvSpPr>
        <p:spPr/>
        <p:txBody>
          <a:bodyPr/>
          <a:lstStyle/>
          <a:p>
            <a:fld id="{A5D6B08A-EB8A-8441-860C-89EFCF5F6E82}" type="slidenum">
              <a:rPr lang="en-US" smtClean="0"/>
              <a:t>12</a:t>
            </a:fld>
            <a:endParaRPr lang="en-US"/>
          </a:p>
        </p:txBody>
      </p:sp>
    </p:spTree>
    <p:extLst>
      <p:ext uri="{BB962C8B-B14F-4D97-AF65-F5344CB8AC3E}">
        <p14:creationId xmlns:p14="http://schemas.microsoft.com/office/powerpoint/2010/main" val="42158939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6M or the past six months of trading.</a:t>
            </a:r>
            <a:br>
              <a:rPr lang="en-US" dirty="0"/>
            </a:br>
            <a:br>
              <a:rPr lang="en-US" dirty="0"/>
            </a:br>
            <a:r>
              <a:rPr lang="en-US" dirty="0"/>
              <a:t>Ask students how the stock is doing based on this chart?</a:t>
            </a:r>
          </a:p>
          <a:p>
            <a:endParaRPr lang="en-US" dirty="0"/>
          </a:p>
        </p:txBody>
      </p:sp>
      <p:sp>
        <p:nvSpPr>
          <p:cNvPr id="4" name="Slide Number Placeholder 3"/>
          <p:cNvSpPr>
            <a:spLocks noGrp="1"/>
          </p:cNvSpPr>
          <p:nvPr>
            <p:ph type="sldNum" sz="quarter" idx="5"/>
          </p:nvPr>
        </p:nvSpPr>
        <p:spPr/>
        <p:txBody>
          <a:bodyPr/>
          <a:lstStyle/>
          <a:p>
            <a:fld id="{A5D6B08A-EB8A-8441-860C-89EFCF5F6E82}" type="slidenum">
              <a:rPr lang="en-US" smtClean="0"/>
              <a:t>13</a:t>
            </a:fld>
            <a:endParaRPr lang="en-US"/>
          </a:p>
        </p:txBody>
      </p:sp>
    </p:spTree>
    <p:extLst>
      <p:ext uri="{BB962C8B-B14F-4D97-AF65-F5344CB8AC3E}">
        <p14:creationId xmlns:p14="http://schemas.microsoft.com/office/powerpoint/2010/main" val="39378146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1Y or the current year’s trading.</a:t>
            </a:r>
            <a:br>
              <a:rPr lang="en-US" dirty="0"/>
            </a:br>
            <a:br>
              <a:rPr lang="en-US" dirty="0"/>
            </a:br>
            <a:r>
              <a:rPr lang="en-US" dirty="0"/>
              <a:t>Ask students how the stock is doing based on this chart?</a:t>
            </a:r>
          </a:p>
          <a:p>
            <a:endParaRPr lang="en-US" dirty="0"/>
          </a:p>
        </p:txBody>
      </p:sp>
      <p:sp>
        <p:nvSpPr>
          <p:cNvPr id="4" name="Slide Number Placeholder 3"/>
          <p:cNvSpPr>
            <a:spLocks noGrp="1"/>
          </p:cNvSpPr>
          <p:nvPr>
            <p:ph type="sldNum" sz="quarter" idx="5"/>
          </p:nvPr>
        </p:nvSpPr>
        <p:spPr/>
        <p:txBody>
          <a:bodyPr/>
          <a:lstStyle/>
          <a:p>
            <a:fld id="{A5D6B08A-EB8A-8441-860C-89EFCF5F6E82}" type="slidenum">
              <a:rPr lang="en-US" smtClean="0"/>
              <a:t>14</a:t>
            </a:fld>
            <a:endParaRPr lang="en-US"/>
          </a:p>
        </p:txBody>
      </p:sp>
    </p:spTree>
    <p:extLst>
      <p:ext uri="{BB962C8B-B14F-4D97-AF65-F5344CB8AC3E}">
        <p14:creationId xmlns:p14="http://schemas.microsoft.com/office/powerpoint/2010/main" val="61972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point to emphasize is we are looking for trends in the stock price, not simply what the price is today.</a:t>
            </a:r>
          </a:p>
          <a:p>
            <a:endParaRPr lang="en-US" dirty="0"/>
          </a:p>
          <a:p>
            <a:r>
              <a:rPr lang="en-US" dirty="0"/>
              <a:t>As always, Buy Low – Sell High</a:t>
            </a:r>
          </a:p>
          <a:p>
            <a:endParaRPr lang="en-US" dirty="0"/>
          </a:p>
          <a:p>
            <a:r>
              <a:rPr lang="en-US" dirty="0"/>
              <a:t>Have students evaluate the 1-month trend on their own and circle the indicator on the Analysis Sheet (up, down, or basically even)</a:t>
            </a:r>
          </a:p>
        </p:txBody>
      </p:sp>
      <p:sp>
        <p:nvSpPr>
          <p:cNvPr id="4" name="Slide Number Placeholder 3"/>
          <p:cNvSpPr>
            <a:spLocks noGrp="1"/>
          </p:cNvSpPr>
          <p:nvPr>
            <p:ph type="sldNum" sz="quarter" idx="5"/>
          </p:nvPr>
        </p:nvSpPr>
        <p:spPr/>
        <p:txBody>
          <a:bodyPr/>
          <a:lstStyle/>
          <a:p>
            <a:fld id="{A5D6B08A-EB8A-8441-860C-89EFCF5F6E82}" type="slidenum">
              <a:rPr lang="en-US" smtClean="0"/>
              <a:t>15</a:t>
            </a:fld>
            <a:endParaRPr lang="en-US"/>
          </a:p>
        </p:txBody>
      </p:sp>
    </p:spTree>
    <p:extLst>
      <p:ext uri="{BB962C8B-B14F-4D97-AF65-F5344CB8AC3E}">
        <p14:creationId xmlns:p14="http://schemas.microsoft.com/office/powerpoint/2010/main" val="20763146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the Earnings information says N/A, that means the stock does not pay a dividend.  </a:t>
            </a:r>
          </a:p>
          <a:p>
            <a:endParaRPr lang="en-US" dirty="0"/>
          </a:p>
          <a:p>
            <a:r>
              <a:rPr lang="en-US" dirty="0"/>
              <a:t>Many investors like dividends and reinvest to buy more stock.  This is a form of compounding – </a:t>
            </a:r>
            <a:r>
              <a:rPr lang="en-US" u="sng" dirty="0"/>
              <a:t>remember the Rule of 72 discussion.</a:t>
            </a:r>
          </a:p>
          <a:p>
            <a:endParaRPr lang="en-US" dirty="0"/>
          </a:p>
          <a:p>
            <a:r>
              <a:rPr lang="en-US" dirty="0"/>
              <a:t>Have students enter </a:t>
            </a:r>
            <a:r>
              <a:rPr lang="en-US" b="1" dirty="0"/>
              <a:t>the stock dividend information </a:t>
            </a:r>
            <a:r>
              <a:rPr lang="en-US" dirty="0"/>
              <a:t>on the Analysis Sheet.  </a:t>
            </a:r>
            <a:r>
              <a:rPr lang="en-US" u="sng" dirty="0"/>
              <a:t>Does the stock pay a dividend?</a:t>
            </a:r>
            <a:r>
              <a:rPr lang="en-US" dirty="0"/>
              <a:t> Yes or No (circle). </a:t>
            </a:r>
            <a:r>
              <a:rPr lang="en-US" u="sng" dirty="0"/>
              <a:t>What is the dividend?</a:t>
            </a:r>
          </a:p>
          <a:p>
            <a:r>
              <a:rPr lang="en-US" dirty="0"/>
              <a:t>Note the dividend information is for the entire year.  If the stock pays quarterly, divide to understand the quarterly dividend.</a:t>
            </a:r>
          </a:p>
          <a:p>
            <a:endParaRPr lang="en-US" dirty="0"/>
          </a:p>
          <a:p>
            <a:r>
              <a:rPr lang="en-US" dirty="0"/>
              <a:t>The </a:t>
            </a:r>
            <a:r>
              <a:rPr lang="en-US" b="1" dirty="0"/>
              <a:t>Yield</a:t>
            </a:r>
            <a:r>
              <a:rPr lang="en-US" dirty="0"/>
              <a:t> accounts for the percent of interest you earn and dividends you receive from a specific stock or bond.</a:t>
            </a:r>
          </a:p>
          <a:p>
            <a:endParaRPr lang="en-US" dirty="0"/>
          </a:p>
          <a:p>
            <a:r>
              <a:rPr lang="en-US" dirty="0"/>
              <a:t>Also look at the Target estimate for the stock price.  This is an indicator of what analysts think the stock will do going forward.</a:t>
            </a:r>
          </a:p>
        </p:txBody>
      </p:sp>
      <p:sp>
        <p:nvSpPr>
          <p:cNvPr id="4" name="Slide Number Placeholder 3"/>
          <p:cNvSpPr>
            <a:spLocks noGrp="1"/>
          </p:cNvSpPr>
          <p:nvPr>
            <p:ph type="sldNum" sz="quarter" idx="5"/>
          </p:nvPr>
        </p:nvSpPr>
        <p:spPr/>
        <p:txBody>
          <a:bodyPr/>
          <a:lstStyle/>
          <a:p>
            <a:fld id="{A5D6B08A-EB8A-8441-860C-89EFCF5F6E82}" type="slidenum">
              <a:rPr lang="en-US" smtClean="0"/>
              <a:t>16</a:t>
            </a:fld>
            <a:endParaRPr lang="en-US"/>
          </a:p>
        </p:txBody>
      </p:sp>
    </p:spTree>
    <p:extLst>
      <p:ext uri="{BB962C8B-B14F-4D97-AF65-F5344CB8AC3E}">
        <p14:creationId xmlns:p14="http://schemas.microsoft.com/office/powerpoint/2010/main" val="13817170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TTM “trailing twelve months,” </a:t>
            </a:r>
            <a:r>
              <a:rPr lang="en-US" b="0" dirty="0"/>
              <a:t>pulls from the last twelve consecutive months from the date of the request rather than using the financial data of the previous fiscal year or relying only on the financial reporting you have for the most recent quarter of the current calendar year.  TTM smooths out the data doing a better job of representing seasonality and/or one-time events that impact recent reporting.</a:t>
            </a:r>
          </a:p>
          <a:p>
            <a:endParaRPr lang="en-US" b="0" dirty="0"/>
          </a:p>
          <a:p>
            <a:r>
              <a:rPr lang="en-US" b="1" dirty="0"/>
              <a:t>Price to earnings ratio </a:t>
            </a:r>
            <a:r>
              <a:rPr lang="en-US" dirty="0"/>
              <a:t>(P/E ratio) compares the price per share of a company's stock with the company's earnings per share (EPS), allowing investors to determine whether a stock is overvalued or undervalued.</a:t>
            </a:r>
          </a:p>
          <a:p>
            <a:endParaRPr lang="en-US" dirty="0"/>
          </a:p>
          <a:p>
            <a:r>
              <a:rPr lang="en-US" dirty="0"/>
              <a:t>A higher P/E ratio means a stock is more expensive relative to its earnings, and a lower P/E ratio means a stock is less expensive relative to its earnings; stocks or mutual funds having a high P/E ratio are usually classified as "growth" investments, and those having lower P/E ratios are usually classified as "value" investments.</a:t>
            </a:r>
          </a:p>
          <a:p>
            <a:r>
              <a:rPr lang="en-US" dirty="0"/>
              <a:t>(https://</a:t>
            </a:r>
            <a:r>
              <a:rPr lang="en-US" dirty="0" err="1"/>
              <a:t>seekingalpha.com</a:t>
            </a:r>
            <a:r>
              <a:rPr lang="en-US" dirty="0"/>
              <a:t>/article/4494467-pe-ratio)</a:t>
            </a:r>
          </a:p>
          <a:p>
            <a:br>
              <a:rPr lang="en-US" dirty="0"/>
            </a:br>
            <a:r>
              <a:rPr lang="en-US" b="1" dirty="0"/>
              <a:t>Earnings per share </a:t>
            </a:r>
            <a:r>
              <a:rPr lang="en-US" dirty="0"/>
              <a:t>is a widely watched metric that many investors use to estimate a company's value.</a:t>
            </a:r>
          </a:p>
          <a:p>
            <a:r>
              <a:rPr lang="en-US" dirty="0"/>
              <a:t>In simple terms, EPS is a calculation that shows how profitable a company is, per share. So, EPS can be described as the amount of money each share of stock would receive if a company's profit was distributed to shareholders at the end of the year.</a:t>
            </a:r>
          </a:p>
          <a:p>
            <a:endParaRPr lang="en-US" dirty="0"/>
          </a:p>
          <a:p>
            <a:r>
              <a:rPr lang="en-US" dirty="0"/>
              <a:t>(https://</a:t>
            </a:r>
            <a:r>
              <a:rPr lang="en-US" dirty="0" err="1"/>
              <a:t>seekingalpha.com</a:t>
            </a:r>
            <a:r>
              <a:rPr lang="en-US" dirty="0"/>
              <a:t>/article/4444681-eps-earnings-per-share)</a:t>
            </a:r>
          </a:p>
          <a:p>
            <a:endParaRPr lang="en-US" dirty="0"/>
          </a:p>
          <a:p>
            <a:r>
              <a:rPr lang="en-US" dirty="0"/>
              <a:t>As shown, many advisors consider a PE range between 15-19 to be an indicator of a solid performance.  </a:t>
            </a:r>
            <a:r>
              <a:rPr lang="en-US" i="1" dirty="0"/>
              <a:t>This is not to say stocks outside the range are bad.</a:t>
            </a:r>
          </a:p>
          <a:p>
            <a:endParaRPr lang="en-US" dirty="0"/>
          </a:p>
        </p:txBody>
      </p:sp>
      <p:sp>
        <p:nvSpPr>
          <p:cNvPr id="4" name="Slide Number Placeholder 3"/>
          <p:cNvSpPr>
            <a:spLocks noGrp="1"/>
          </p:cNvSpPr>
          <p:nvPr>
            <p:ph type="sldNum" sz="quarter" idx="5"/>
          </p:nvPr>
        </p:nvSpPr>
        <p:spPr/>
        <p:txBody>
          <a:bodyPr/>
          <a:lstStyle/>
          <a:p>
            <a:fld id="{A5D6B08A-EB8A-8441-860C-89EFCF5F6E82}" type="slidenum">
              <a:rPr lang="en-US" smtClean="0"/>
              <a:t>17</a:t>
            </a:fld>
            <a:endParaRPr lang="en-US"/>
          </a:p>
        </p:txBody>
      </p:sp>
    </p:spTree>
    <p:extLst>
      <p:ext uri="{BB962C8B-B14F-4D97-AF65-F5344CB8AC3E}">
        <p14:creationId xmlns:p14="http://schemas.microsoft.com/office/powerpoint/2010/main" val="35101267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additional indicators of what analysts, who follow and advise the general market on some stocks think of the stocks performance.</a:t>
            </a:r>
          </a:p>
          <a:p>
            <a:endParaRPr lang="en-US" dirty="0"/>
          </a:p>
          <a:p>
            <a:r>
              <a:rPr lang="en-US" dirty="0"/>
              <a:t>Have students look at the rainbow chart on the left side and enter the analysis of the value of the stock (under-, over-, or fair-value)</a:t>
            </a:r>
          </a:p>
          <a:p>
            <a:endParaRPr lang="en-US" dirty="0"/>
          </a:p>
          <a:p>
            <a:r>
              <a:rPr lang="en-US" dirty="0"/>
              <a:t>Students should understand this information is not ”set in stone.”  This is part of the “art of investing.”  Sometimes the analysts are wrong.</a:t>
            </a:r>
          </a:p>
        </p:txBody>
      </p:sp>
      <p:sp>
        <p:nvSpPr>
          <p:cNvPr id="4" name="Slide Number Placeholder 3"/>
          <p:cNvSpPr>
            <a:spLocks noGrp="1"/>
          </p:cNvSpPr>
          <p:nvPr>
            <p:ph type="sldNum" sz="quarter" idx="5"/>
          </p:nvPr>
        </p:nvSpPr>
        <p:spPr/>
        <p:txBody>
          <a:bodyPr/>
          <a:lstStyle/>
          <a:p>
            <a:fld id="{A5D6B08A-EB8A-8441-860C-89EFCF5F6E82}" type="slidenum">
              <a:rPr lang="en-US" smtClean="0"/>
              <a:t>18</a:t>
            </a:fld>
            <a:endParaRPr lang="en-US"/>
          </a:p>
        </p:txBody>
      </p:sp>
    </p:spTree>
    <p:extLst>
      <p:ext uri="{BB962C8B-B14F-4D97-AF65-F5344CB8AC3E}">
        <p14:creationId xmlns:p14="http://schemas.microsoft.com/office/powerpoint/2010/main" val="6847171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we’ll look at the company’s Profile – a brief look at basic information about the company.</a:t>
            </a:r>
            <a:br>
              <a:rPr lang="en-US" dirty="0"/>
            </a:br>
            <a:br>
              <a:rPr lang="en-US" dirty="0"/>
            </a:br>
            <a:r>
              <a:rPr lang="en-US" dirty="0"/>
              <a:t>Have students access the &gt; Profile tab</a:t>
            </a:r>
          </a:p>
          <a:p>
            <a:endParaRPr lang="en-US" dirty="0"/>
          </a:p>
          <a:p>
            <a:r>
              <a:rPr lang="en-US" dirty="0"/>
              <a:t>[Next slide]</a:t>
            </a:r>
          </a:p>
        </p:txBody>
      </p:sp>
      <p:sp>
        <p:nvSpPr>
          <p:cNvPr id="4" name="Slide Number Placeholder 3"/>
          <p:cNvSpPr>
            <a:spLocks noGrp="1"/>
          </p:cNvSpPr>
          <p:nvPr>
            <p:ph type="sldNum" sz="quarter" idx="5"/>
          </p:nvPr>
        </p:nvSpPr>
        <p:spPr/>
        <p:txBody>
          <a:bodyPr/>
          <a:lstStyle/>
          <a:p>
            <a:fld id="{A5D6B08A-EB8A-8441-860C-89EFCF5F6E82}" type="slidenum">
              <a:rPr lang="en-US" smtClean="0"/>
              <a:t>19</a:t>
            </a:fld>
            <a:endParaRPr lang="en-US"/>
          </a:p>
        </p:txBody>
      </p:sp>
    </p:spTree>
    <p:extLst>
      <p:ext uri="{BB962C8B-B14F-4D97-AF65-F5344CB8AC3E}">
        <p14:creationId xmlns:p14="http://schemas.microsoft.com/office/powerpoint/2010/main" val="19119899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very good slide to start any SMG session by asking the students, “How did the Market do today?”</a:t>
            </a:r>
          </a:p>
          <a:p>
            <a:endParaRPr lang="en-US" dirty="0"/>
          </a:p>
          <a:p>
            <a:r>
              <a:rPr lang="en-US" dirty="0"/>
              <a:t>Note: Before the session, fill in the actual results for the day…up, down and how much.  </a:t>
            </a:r>
          </a:p>
          <a:p>
            <a:endParaRPr lang="en-US" dirty="0"/>
          </a:p>
          <a:p>
            <a:r>
              <a:rPr lang="en-US" dirty="0"/>
              <a:t>Talk to the students about the day’s activity.</a:t>
            </a:r>
          </a:p>
          <a:p>
            <a:r>
              <a:rPr lang="en-US" dirty="0"/>
              <a:t>Whether the market is up/down and whether it’s a lot or not.</a:t>
            </a:r>
          </a:p>
          <a:p>
            <a:r>
              <a:rPr lang="en-US" dirty="0"/>
              <a:t>Talk about what may be driving the market for the day or week</a:t>
            </a:r>
          </a:p>
        </p:txBody>
      </p:sp>
      <p:sp>
        <p:nvSpPr>
          <p:cNvPr id="4" name="Slide Number Placeholder 3"/>
          <p:cNvSpPr>
            <a:spLocks noGrp="1"/>
          </p:cNvSpPr>
          <p:nvPr>
            <p:ph type="sldNum" sz="quarter" idx="5"/>
          </p:nvPr>
        </p:nvSpPr>
        <p:spPr/>
        <p:txBody>
          <a:bodyPr/>
          <a:lstStyle/>
          <a:p>
            <a:fld id="{A5D6B08A-EB8A-8441-860C-89EFCF5F6E82}" type="slidenum">
              <a:rPr lang="en-US" smtClean="0"/>
              <a:t>2</a:t>
            </a:fld>
            <a:endParaRPr lang="en-US"/>
          </a:p>
        </p:txBody>
      </p:sp>
    </p:spTree>
    <p:extLst>
      <p:ext uri="{BB962C8B-B14F-4D97-AF65-F5344CB8AC3E}">
        <p14:creationId xmlns:p14="http://schemas.microsoft.com/office/powerpoint/2010/main" val="20968438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Jot down some basic information about the company.</a:t>
            </a:r>
          </a:p>
          <a:p>
            <a:pPr marL="171450" indent="-171450">
              <a:buFontTx/>
              <a:buChar char="-"/>
            </a:pPr>
            <a:r>
              <a:rPr lang="en-US" dirty="0"/>
              <a:t>What is the industry sector?</a:t>
            </a:r>
          </a:p>
          <a:p>
            <a:pPr marL="171450" indent="-171450">
              <a:buFontTx/>
              <a:buChar char="-"/>
            </a:pPr>
            <a:r>
              <a:rPr lang="en-US" dirty="0"/>
              <a:t>What does the company do/make?</a:t>
            </a:r>
          </a:p>
          <a:p>
            <a:pPr marL="171450" indent="-171450">
              <a:buFontTx/>
              <a:buChar char="-"/>
            </a:pPr>
            <a:r>
              <a:rPr lang="en-US" dirty="0"/>
              <a:t>What is the history of the company?</a:t>
            </a:r>
          </a:p>
          <a:p>
            <a:endParaRPr lang="en-US" dirty="0"/>
          </a:p>
          <a:p>
            <a:r>
              <a:rPr lang="en-US" dirty="0"/>
              <a:t>Switch back to the &gt;Summary tab to find out similar companies or competitors, or simply google it.</a:t>
            </a:r>
          </a:p>
          <a:p>
            <a:br>
              <a:rPr lang="en-US" dirty="0"/>
            </a:br>
            <a:r>
              <a:rPr lang="en-US" dirty="0"/>
              <a:t>We want to look at competitors potentially to find other stock opportunities – especially if the one we’ve chosen doesn’t have promising performance.  Competitors </a:t>
            </a:r>
            <a:r>
              <a:rPr lang="en-US" i="1" dirty="0"/>
              <a:t>may</a:t>
            </a:r>
            <a:r>
              <a:rPr lang="en-US" dirty="0"/>
              <a:t> be a better purchase..</a:t>
            </a:r>
          </a:p>
        </p:txBody>
      </p:sp>
      <p:sp>
        <p:nvSpPr>
          <p:cNvPr id="4" name="Slide Number Placeholder 3"/>
          <p:cNvSpPr>
            <a:spLocks noGrp="1"/>
          </p:cNvSpPr>
          <p:nvPr>
            <p:ph type="sldNum" sz="quarter" idx="5"/>
          </p:nvPr>
        </p:nvSpPr>
        <p:spPr/>
        <p:txBody>
          <a:bodyPr/>
          <a:lstStyle/>
          <a:p>
            <a:fld id="{A5D6B08A-EB8A-8441-860C-89EFCF5F6E82}" type="slidenum">
              <a:rPr lang="en-US" smtClean="0"/>
              <a:t>20</a:t>
            </a:fld>
            <a:endParaRPr lang="en-US"/>
          </a:p>
        </p:txBody>
      </p:sp>
    </p:spTree>
    <p:extLst>
      <p:ext uri="{BB962C8B-B14F-4D97-AF65-F5344CB8AC3E}">
        <p14:creationId xmlns:p14="http://schemas.microsoft.com/office/powerpoint/2010/main" val="12062344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can also look to see the purchase recommendation for the stock from analysts who follow the stock.</a:t>
            </a:r>
          </a:p>
          <a:p>
            <a:endParaRPr lang="en-US" dirty="0"/>
          </a:p>
          <a:p>
            <a:r>
              <a:rPr lang="en-US" dirty="0"/>
              <a:t>Have students scroll on the &gt;Analysis or &gt;Summary page. The information above is available on the right side.  It is another piece of information to consider</a:t>
            </a:r>
          </a:p>
        </p:txBody>
      </p:sp>
      <p:sp>
        <p:nvSpPr>
          <p:cNvPr id="4" name="Slide Number Placeholder 3"/>
          <p:cNvSpPr>
            <a:spLocks noGrp="1"/>
          </p:cNvSpPr>
          <p:nvPr>
            <p:ph type="sldNum" sz="quarter" idx="5"/>
          </p:nvPr>
        </p:nvSpPr>
        <p:spPr/>
        <p:txBody>
          <a:bodyPr/>
          <a:lstStyle/>
          <a:p>
            <a:fld id="{A5D6B08A-EB8A-8441-860C-89EFCF5F6E82}" type="slidenum">
              <a:rPr lang="en-US" smtClean="0"/>
              <a:t>21</a:t>
            </a:fld>
            <a:endParaRPr lang="en-US"/>
          </a:p>
        </p:txBody>
      </p:sp>
    </p:spTree>
    <p:extLst>
      <p:ext uri="{BB962C8B-B14F-4D97-AF65-F5344CB8AC3E}">
        <p14:creationId xmlns:p14="http://schemas.microsoft.com/office/powerpoint/2010/main" val="42211891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D6B08A-EB8A-8441-860C-89EFCF5F6E82}" type="slidenum">
              <a:rPr lang="en-US" smtClean="0"/>
              <a:t>22</a:t>
            </a:fld>
            <a:endParaRPr lang="en-US"/>
          </a:p>
        </p:txBody>
      </p:sp>
    </p:spTree>
    <p:extLst>
      <p:ext uri="{BB962C8B-B14F-4D97-AF65-F5344CB8AC3E}">
        <p14:creationId xmlns:p14="http://schemas.microsoft.com/office/powerpoint/2010/main" val="27044188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do you think of this stock?  Do you think it is a good buy or not?</a:t>
            </a:r>
            <a:br>
              <a:rPr lang="en-US" dirty="0"/>
            </a:br>
            <a:br>
              <a:rPr lang="en-US" dirty="0"/>
            </a:br>
            <a:r>
              <a:rPr lang="en-US" dirty="0"/>
              <a:t>A basic analysis is important to understand how a stock is performing.  The more you know, the better you can evaluate whether to purchase the stock or not.</a:t>
            </a:r>
          </a:p>
          <a:p>
            <a:endParaRPr lang="en-US" dirty="0"/>
          </a:p>
          <a:p>
            <a:r>
              <a:rPr lang="en-US" dirty="0"/>
              <a:t>Ultimately, purchasing stocks is a decision about Risk vs. Return.  Sometimes the risk is worth it; sometimes not.  The higher the risk, the higher likelihood for greater gains or greater losses.</a:t>
            </a:r>
          </a:p>
          <a:p>
            <a:endParaRPr lang="en-US" dirty="0"/>
          </a:p>
          <a:p>
            <a:r>
              <a:rPr lang="en-US" dirty="0"/>
              <a:t>As the disclaimer always says, “The past performance of a security, an industry, a sector, a market, a financial product, a trading strategy or the individual trade </a:t>
            </a:r>
            <a:r>
              <a:rPr lang="en-US" b="1" dirty="0"/>
              <a:t>does not guarantee any future results or returns</a:t>
            </a:r>
            <a:r>
              <a:rPr lang="en-US" dirty="0"/>
              <a:t>.” </a:t>
            </a:r>
          </a:p>
        </p:txBody>
      </p:sp>
      <p:sp>
        <p:nvSpPr>
          <p:cNvPr id="4" name="Slide Number Placeholder 3"/>
          <p:cNvSpPr>
            <a:spLocks noGrp="1"/>
          </p:cNvSpPr>
          <p:nvPr>
            <p:ph type="sldNum" sz="quarter" idx="5"/>
          </p:nvPr>
        </p:nvSpPr>
        <p:spPr/>
        <p:txBody>
          <a:bodyPr/>
          <a:lstStyle/>
          <a:p>
            <a:fld id="{A5D6B08A-EB8A-8441-860C-89EFCF5F6E82}" type="slidenum">
              <a:rPr lang="en-US" smtClean="0"/>
              <a:t>24</a:t>
            </a:fld>
            <a:endParaRPr lang="en-US"/>
          </a:p>
        </p:txBody>
      </p:sp>
    </p:spTree>
    <p:extLst>
      <p:ext uri="{BB962C8B-B14F-4D97-AF65-F5344CB8AC3E}">
        <p14:creationId xmlns:p14="http://schemas.microsoft.com/office/powerpoint/2010/main" val="11963375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5D6B08A-EB8A-8441-860C-89EFCF5F6E82}" type="slidenum">
              <a:rPr lang="en-US" smtClean="0"/>
              <a:t>25</a:t>
            </a:fld>
            <a:endParaRPr lang="en-US"/>
          </a:p>
        </p:txBody>
      </p:sp>
    </p:spTree>
    <p:extLst>
      <p:ext uri="{BB962C8B-B14F-4D97-AF65-F5344CB8AC3E}">
        <p14:creationId xmlns:p14="http://schemas.microsoft.com/office/powerpoint/2010/main" val="785234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provides a thought about conduction stock analysis, comparing stock analysis to a paint by the numbers picture.</a:t>
            </a:r>
          </a:p>
          <a:p>
            <a:br>
              <a:rPr lang="en-US" dirty="0"/>
            </a:br>
            <a:r>
              <a:rPr lang="en-US" dirty="0"/>
              <a:t>The second bullet is revealed through animation and then a colored-in version of the picture.  [one click]</a:t>
            </a:r>
          </a:p>
        </p:txBody>
      </p:sp>
      <p:sp>
        <p:nvSpPr>
          <p:cNvPr id="4" name="Slide Number Placeholder 3"/>
          <p:cNvSpPr>
            <a:spLocks noGrp="1"/>
          </p:cNvSpPr>
          <p:nvPr>
            <p:ph type="sldNum" sz="quarter" idx="5"/>
          </p:nvPr>
        </p:nvSpPr>
        <p:spPr/>
        <p:txBody>
          <a:bodyPr/>
          <a:lstStyle/>
          <a:p>
            <a:fld id="{A5D6B08A-EB8A-8441-860C-89EFCF5F6E82}" type="slidenum">
              <a:rPr lang="en-US" smtClean="0"/>
              <a:t>3</a:t>
            </a:fld>
            <a:endParaRPr lang="en-US"/>
          </a:p>
        </p:txBody>
      </p:sp>
    </p:spTree>
    <p:extLst>
      <p:ext uri="{BB962C8B-B14F-4D97-AF65-F5344CB8AC3E}">
        <p14:creationId xmlns:p14="http://schemas.microsoft.com/office/powerpoint/2010/main" val="26593239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order to decide whether a stock purchase is wise or not, we need to conduct some basic analysis.</a:t>
            </a:r>
          </a:p>
          <a:p>
            <a:endParaRPr lang="en-US" dirty="0"/>
          </a:p>
          <a:p>
            <a:r>
              <a:rPr lang="en-US" dirty="0"/>
              <a:t>One of the most readily available websites available is </a:t>
            </a:r>
            <a:r>
              <a:rPr lang="en-US" dirty="0" err="1"/>
              <a:t>Yahoo.com</a:t>
            </a:r>
            <a:r>
              <a:rPr lang="en-US" dirty="0"/>
              <a:t> – specifically, </a:t>
            </a:r>
            <a:r>
              <a:rPr lang="en-US" dirty="0" err="1"/>
              <a:t>finance.yahoo.com</a:t>
            </a:r>
            <a:endParaRPr lang="en-US" dirty="0"/>
          </a:p>
          <a:p>
            <a:endParaRPr lang="en-US" dirty="0"/>
          </a:p>
          <a:p>
            <a:r>
              <a:rPr lang="en-US" dirty="0"/>
              <a:t>Have the students find the website, </a:t>
            </a:r>
            <a:r>
              <a:rPr lang="en-US" dirty="0" err="1"/>
              <a:t>finance.yahoo.com</a:t>
            </a:r>
            <a:r>
              <a:rPr lang="en-US" dirty="0"/>
              <a:t>.  This presentation uses the Hershey Company (ask the students what Hershey makes) to look at the different pieces of information they might use to conduct rudimentary analysis.</a:t>
            </a:r>
          </a:p>
          <a:p>
            <a:endParaRPr lang="en-US" dirty="0"/>
          </a:p>
          <a:p>
            <a:r>
              <a:rPr lang="en-US" dirty="0"/>
              <a:t>Note the image on the left is the webpage version of the website; the picture on the right is representative of what the information will look like on a phone app, specifically the “Stocks” app on iPhone.</a:t>
            </a:r>
          </a:p>
        </p:txBody>
      </p:sp>
      <p:sp>
        <p:nvSpPr>
          <p:cNvPr id="4" name="Slide Number Placeholder 3"/>
          <p:cNvSpPr>
            <a:spLocks noGrp="1"/>
          </p:cNvSpPr>
          <p:nvPr>
            <p:ph type="sldNum" sz="quarter" idx="5"/>
          </p:nvPr>
        </p:nvSpPr>
        <p:spPr/>
        <p:txBody>
          <a:bodyPr/>
          <a:lstStyle/>
          <a:p>
            <a:fld id="{A5D6B08A-EB8A-8441-860C-89EFCF5F6E82}" type="slidenum">
              <a:rPr lang="en-US" smtClean="0"/>
              <a:t>4</a:t>
            </a:fld>
            <a:endParaRPr lang="en-US"/>
          </a:p>
        </p:txBody>
      </p:sp>
    </p:spTree>
    <p:extLst>
      <p:ext uri="{BB962C8B-B14F-4D97-AF65-F5344CB8AC3E}">
        <p14:creationId xmlns:p14="http://schemas.microsoft.com/office/powerpoint/2010/main" val="29547621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company has a unique “ticker symbol”. The ticker symbol is a shorthand way to identify the company.</a:t>
            </a:r>
          </a:p>
          <a:p>
            <a:endParaRPr lang="en-US" dirty="0"/>
          </a:p>
          <a:p>
            <a:r>
              <a:rPr lang="en-US" dirty="0"/>
              <a:t>[click] The ticker machine printed stock quotes - the ticker symbol and price on streams of paper. The ticker, which caught on quickly with investors, got its name from the sound its type wheel made.</a:t>
            </a:r>
          </a:p>
          <a:p>
            <a:endParaRPr lang="en-US" dirty="0"/>
          </a:p>
          <a:p>
            <a:r>
              <a:rPr lang="en-US" dirty="0"/>
              <a:t>[click] Today stock </a:t>
            </a:r>
            <a:r>
              <a:rPr lang="en-US" dirty="0" err="1"/>
              <a:t>informatoin</a:t>
            </a:r>
            <a:r>
              <a:rPr lang="en-US" dirty="0"/>
              <a:t> are of course digital, but the format is essentially the same.</a:t>
            </a:r>
          </a:p>
          <a:p>
            <a:endParaRPr lang="en-US" dirty="0"/>
          </a:p>
          <a:p>
            <a:r>
              <a:rPr lang="en-US" dirty="0"/>
              <a:t>HSY is the ticker symbol for The Hersey Company. </a:t>
            </a:r>
            <a:r>
              <a:rPr lang="en-US" u="sng" dirty="0"/>
              <a:t>Have students</a:t>
            </a:r>
            <a:r>
              <a:rPr lang="en-US" dirty="0"/>
              <a:t>:</a:t>
            </a:r>
          </a:p>
          <a:p>
            <a:pPr marL="171450" indent="-171450">
              <a:buFontTx/>
              <a:buChar char="-"/>
            </a:pPr>
            <a:r>
              <a:rPr lang="en-US" dirty="0"/>
              <a:t>Locate the </a:t>
            </a:r>
            <a:r>
              <a:rPr lang="en-US" dirty="0" err="1"/>
              <a:t>Compay</a:t>
            </a:r>
            <a:r>
              <a:rPr lang="en-US" dirty="0"/>
              <a:t> name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Locate the ticker symbol</a:t>
            </a:r>
          </a:p>
          <a:p>
            <a:pPr marL="171450" indent="-171450">
              <a:buFontTx/>
              <a:buChar char="-"/>
            </a:pPr>
            <a:r>
              <a:rPr lang="en-US" dirty="0"/>
              <a:t>Locate the Stock Mark (NYSE or NASDAQ)</a:t>
            </a:r>
            <a:br>
              <a:rPr lang="en-US" dirty="0"/>
            </a:br>
            <a:br>
              <a:rPr lang="en-US" dirty="0"/>
            </a:br>
            <a:r>
              <a:rPr lang="en-US" dirty="0"/>
              <a:t>We need to check on what exchange the stock is traded since SMG only allows trades on the NYSE and the NASDAQ.</a:t>
            </a:r>
          </a:p>
        </p:txBody>
      </p:sp>
      <p:sp>
        <p:nvSpPr>
          <p:cNvPr id="4" name="Slide Number Placeholder 3"/>
          <p:cNvSpPr>
            <a:spLocks noGrp="1"/>
          </p:cNvSpPr>
          <p:nvPr>
            <p:ph type="sldNum" sz="quarter" idx="5"/>
          </p:nvPr>
        </p:nvSpPr>
        <p:spPr/>
        <p:txBody>
          <a:bodyPr/>
          <a:lstStyle/>
          <a:p>
            <a:fld id="{A5D6B08A-EB8A-8441-860C-89EFCF5F6E82}" type="slidenum">
              <a:rPr lang="en-US" smtClean="0"/>
              <a:t>5</a:t>
            </a:fld>
            <a:endParaRPr lang="en-US"/>
          </a:p>
        </p:txBody>
      </p:sp>
    </p:spTree>
    <p:extLst>
      <p:ext uri="{BB962C8B-B14F-4D97-AF65-F5344CB8AC3E}">
        <p14:creationId xmlns:p14="http://schemas.microsoft.com/office/powerpoint/2010/main" val="22289280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we need to look at the price of HSY.  The stock chart makes it easier to understand if the stock is up (green) or down (red).</a:t>
            </a:r>
          </a:p>
          <a:p>
            <a:endParaRPr lang="en-US" dirty="0"/>
          </a:p>
          <a:p>
            <a:r>
              <a:rPr lang="en-US" dirty="0"/>
              <a:t>The information also informs how much the stock is up/down for the day and the percentage change for the day.  Point out that the stock chart also may provide “after hours” information (the second, smaller set of numbers (if present)).  Students should use the current market day information, not after hours.</a:t>
            </a:r>
          </a:p>
          <a:p>
            <a:endParaRPr lang="en-US" dirty="0"/>
          </a:p>
          <a:p>
            <a:endParaRPr lang="en-US" dirty="0"/>
          </a:p>
          <a:p>
            <a:r>
              <a:rPr lang="en-US" dirty="0"/>
              <a:t>Have students fill in the stock price on their sheet. </a:t>
            </a:r>
          </a:p>
        </p:txBody>
      </p:sp>
      <p:sp>
        <p:nvSpPr>
          <p:cNvPr id="4" name="Slide Number Placeholder 3"/>
          <p:cNvSpPr>
            <a:spLocks noGrp="1"/>
          </p:cNvSpPr>
          <p:nvPr>
            <p:ph type="sldNum" sz="quarter" idx="5"/>
          </p:nvPr>
        </p:nvSpPr>
        <p:spPr/>
        <p:txBody>
          <a:bodyPr/>
          <a:lstStyle/>
          <a:p>
            <a:fld id="{A5D6B08A-EB8A-8441-860C-89EFCF5F6E82}" type="slidenum">
              <a:rPr lang="en-US" smtClean="0"/>
              <a:t>6</a:t>
            </a:fld>
            <a:endParaRPr lang="en-US"/>
          </a:p>
        </p:txBody>
      </p:sp>
    </p:spTree>
    <p:extLst>
      <p:ext uri="{BB962C8B-B14F-4D97-AF65-F5344CB8AC3E}">
        <p14:creationId xmlns:p14="http://schemas.microsoft.com/office/powerpoint/2010/main" val="23935903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stock chart also tells student how the trading day started: Previous day close and opening price for the stock.  The information is good to know, but ultimately should not be a determinant for whether they purchase the stock or not as it is a single day’s activity.</a:t>
            </a:r>
          </a:p>
          <a:p>
            <a:endParaRPr lang="en-US" dirty="0"/>
          </a:p>
          <a:p>
            <a:r>
              <a:rPr lang="en-US" dirty="0"/>
              <a:t>[no information to enter]</a:t>
            </a:r>
          </a:p>
        </p:txBody>
      </p:sp>
      <p:sp>
        <p:nvSpPr>
          <p:cNvPr id="4" name="Slide Number Placeholder 3"/>
          <p:cNvSpPr>
            <a:spLocks noGrp="1"/>
          </p:cNvSpPr>
          <p:nvPr>
            <p:ph type="sldNum" sz="quarter" idx="5"/>
          </p:nvPr>
        </p:nvSpPr>
        <p:spPr/>
        <p:txBody>
          <a:bodyPr/>
          <a:lstStyle/>
          <a:p>
            <a:fld id="{A5D6B08A-EB8A-8441-860C-89EFCF5F6E82}" type="slidenum">
              <a:rPr lang="en-US" smtClean="0"/>
              <a:t>7</a:t>
            </a:fld>
            <a:endParaRPr lang="en-US"/>
          </a:p>
        </p:txBody>
      </p:sp>
    </p:spTree>
    <p:extLst>
      <p:ext uri="{BB962C8B-B14F-4D97-AF65-F5344CB8AC3E}">
        <p14:creationId xmlns:p14="http://schemas.microsoft.com/office/powerpoint/2010/main" val="25676000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stock chart also tells student what various trading ranges are.  Here we can see the current trading day range and the 52-week [how long is 52 weeks?].</a:t>
            </a:r>
          </a:p>
          <a:p>
            <a:endParaRPr lang="en-US" dirty="0"/>
          </a:p>
          <a:p>
            <a:r>
              <a:rPr lang="en-US" dirty="0"/>
              <a:t>Have students enter the 52-week range on the Stock Analysis Sheet.  Also have students evaluate the 52-week trend and circle the indicator on the Analysis Sheet (up, down, or basically even)</a:t>
            </a:r>
          </a:p>
          <a:p>
            <a:endParaRPr lang="en-US" dirty="0"/>
          </a:p>
          <a:p>
            <a:r>
              <a:rPr lang="en-US" dirty="0"/>
              <a:t>The 52-week trading range is important because if give the investor historical information on the stock trading range.  As the slide indicates, investors should be aware how close the stock price is to the 52-week high or low.  This might inform whether the stock has room to grow.</a:t>
            </a:r>
            <a:br>
              <a:rPr lang="en-US" dirty="0"/>
            </a:br>
            <a:endParaRPr lang="en-US" dirty="0"/>
          </a:p>
          <a:p>
            <a:endParaRPr lang="en-US" dirty="0"/>
          </a:p>
        </p:txBody>
      </p:sp>
      <p:sp>
        <p:nvSpPr>
          <p:cNvPr id="4" name="Slide Number Placeholder 3"/>
          <p:cNvSpPr>
            <a:spLocks noGrp="1"/>
          </p:cNvSpPr>
          <p:nvPr>
            <p:ph type="sldNum" sz="quarter" idx="5"/>
          </p:nvPr>
        </p:nvSpPr>
        <p:spPr/>
        <p:txBody>
          <a:bodyPr/>
          <a:lstStyle/>
          <a:p>
            <a:fld id="{A5D6B08A-EB8A-8441-860C-89EFCF5F6E82}" type="slidenum">
              <a:rPr lang="en-US" smtClean="0"/>
              <a:t>8</a:t>
            </a:fld>
            <a:endParaRPr lang="en-US"/>
          </a:p>
        </p:txBody>
      </p:sp>
    </p:spTree>
    <p:extLst>
      <p:ext uri="{BB962C8B-B14F-4D97-AF65-F5344CB8AC3E}">
        <p14:creationId xmlns:p14="http://schemas.microsoft.com/office/powerpoint/2010/main" val="9680848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stock chart provides a useful visual for quick analysis as to how the stock is performing.  The next slide show the various view so the stock chart.</a:t>
            </a:r>
            <a:br>
              <a:rPr lang="en-US" dirty="0"/>
            </a:br>
            <a:br>
              <a:rPr lang="en-US" dirty="0"/>
            </a:br>
            <a:r>
              <a:rPr lang="en-US" dirty="0"/>
              <a:t>This view is 1Y or 1 year.</a:t>
            </a:r>
          </a:p>
        </p:txBody>
      </p:sp>
      <p:sp>
        <p:nvSpPr>
          <p:cNvPr id="4" name="Slide Number Placeholder 3"/>
          <p:cNvSpPr>
            <a:spLocks noGrp="1"/>
          </p:cNvSpPr>
          <p:nvPr>
            <p:ph type="sldNum" sz="quarter" idx="5"/>
          </p:nvPr>
        </p:nvSpPr>
        <p:spPr/>
        <p:txBody>
          <a:bodyPr/>
          <a:lstStyle/>
          <a:p>
            <a:fld id="{A5D6B08A-EB8A-8441-860C-89EFCF5F6E82}" type="slidenum">
              <a:rPr lang="en-US" smtClean="0"/>
              <a:t>9</a:t>
            </a:fld>
            <a:endParaRPr lang="en-US"/>
          </a:p>
        </p:txBody>
      </p:sp>
    </p:spTree>
    <p:extLst>
      <p:ext uri="{BB962C8B-B14F-4D97-AF65-F5344CB8AC3E}">
        <p14:creationId xmlns:p14="http://schemas.microsoft.com/office/powerpoint/2010/main" val="3016360297"/>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4.png"/><Relationship Id="rId4" Type="http://schemas.microsoft.com/office/2007/relationships/hdphoto" Target="../media/hdphoto1.wdp"/></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28" name="Picture 4" descr="Real Estate Investing and the Stock Market-national-records-office"/>
          <p:cNvPicPr>
            <a:picLocks noChangeAspect="1" noChangeArrowheads="1"/>
          </p:cNvPicPr>
          <p:nvPr userDrawn="1"/>
        </p:nvPicPr>
        <p:blipFill rotWithShape="1">
          <a:blip r:embed="rId2">
            <a:duotone>
              <a:schemeClr val="accent6">
                <a:shade val="45000"/>
                <a:satMod val="135000"/>
              </a:schemeClr>
              <a:prstClr val="white"/>
            </a:duotone>
            <a:extLst>
              <a:ext uri="{BEBA8EAE-BF5A-486C-A8C5-ECC9F3942E4B}">
                <a14:imgProps xmlns:a14="http://schemas.microsoft.com/office/drawing/2010/main">
                  <a14:imgLayer r:embed="rId3">
                    <a14:imgEffect>
                      <a14:sharpenSoften amount="-23000"/>
                    </a14:imgEffect>
                    <a14:imgEffect>
                      <a14:saturation sat="35000"/>
                    </a14:imgEffect>
                    <a14:imgEffect>
                      <a14:brightnessContrast bright="40000" contrast="-20000"/>
                    </a14:imgEffect>
                  </a14:imgLayer>
                </a14:imgProps>
              </a:ext>
              <a:ext uri="{28A0092B-C50C-407E-A947-70E740481C1C}">
                <a14:useLocalDpi xmlns:a14="http://schemas.microsoft.com/office/drawing/2010/main" val="0"/>
              </a:ext>
            </a:extLst>
          </a:blip>
          <a:srcRect l="784" t="1382" b="29716"/>
          <a:stretch/>
        </p:blipFill>
        <p:spPr bwMode="auto">
          <a:xfrm>
            <a:off x="2743200" y="2022764"/>
            <a:ext cx="9058808" cy="483523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1524000" y="1122363"/>
            <a:ext cx="9144000" cy="2387600"/>
          </a:xfrm>
        </p:spPr>
        <p:txBody>
          <a:bodyPr anchor="b"/>
          <a:lstStyle>
            <a:lvl1pPr algn="ctr">
              <a:defRPr sz="6000" b="1"/>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64D9E95-88DE-4E86-935E-F91597DE9F04}" type="datetimeFigureOut">
              <a:rPr lang="en-US" smtClean="0"/>
              <a:t>9/6/24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C1CC5B-FF22-42F3-9226-A2E93E284DBC}" type="slidenum">
              <a:rPr lang="en-US" smtClean="0"/>
              <a:t>‹#›</a:t>
            </a:fld>
            <a:endParaRPr lang="en-US"/>
          </a:p>
        </p:txBody>
      </p:sp>
      <p:pic>
        <p:nvPicPr>
          <p:cNvPr id="1026" name="Picture 2" descr="http://www.gilmour.org/uploaded/Upper_School/Pictures/Stock_Market_Game_logo.jp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315325" y="5768975"/>
            <a:ext cx="3333750" cy="95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98355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78531" y="405494"/>
            <a:ext cx="6317569" cy="606877"/>
          </a:xfrm>
        </p:spPr>
        <p:txBody>
          <a:bodyPr anchor="b"/>
          <a:lstStyle>
            <a:lvl1pPr>
              <a:defRPr sz="3200" b="1"/>
            </a:lvl1pPr>
          </a:lstStyle>
          <a:p>
            <a:r>
              <a:rPr lang="en-US"/>
              <a:t>Click to edit Master title style</a:t>
            </a:r>
          </a:p>
        </p:txBody>
      </p:sp>
      <p:sp>
        <p:nvSpPr>
          <p:cNvPr id="3" name="Picture Placeholder 2"/>
          <p:cNvSpPr>
            <a:spLocks noGrp="1"/>
          </p:cNvSpPr>
          <p:nvPr>
            <p:ph type="pic" idx="1"/>
          </p:nvPr>
        </p:nvSpPr>
        <p:spPr>
          <a:xfrm>
            <a:off x="578530" y="1247548"/>
            <a:ext cx="6645501" cy="524734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7681232" y="405494"/>
            <a:ext cx="3932237" cy="595085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64D9E95-88DE-4E86-935E-F91597DE9F04}" type="datetimeFigureOut">
              <a:rPr lang="en-US" smtClean="0"/>
              <a:t>9/6/24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C1CC5B-FF22-42F3-9226-A2E93E284DBC}" type="slidenum">
              <a:rPr lang="en-US" smtClean="0"/>
              <a:t>‹#›</a:t>
            </a:fld>
            <a:endParaRPr lang="en-US"/>
          </a:p>
        </p:txBody>
      </p:sp>
    </p:spTree>
    <p:extLst>
      <p:ext uri="{BB962C8B-B14F-4D97-AF65-F5344CB8AC3E}">
        <p14:creationId xmlns:p14="http://schemas.microsoft.com/office/powerpoint/2010/main" val="3728558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64D9E95-88DE-4E86-935E-F91597DE9F04}" type="datetimeFigureOut">
              <a:rPr lang="en-US" smtClean="0"/>
              <a:t>9/6/24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C1CC5B-FF22-42F3-9226-A2E93E284DBC}" type="slidenum">
              <a:rPr lang="en-US" smtClean="0"/>
              <a:t>‹#›</a:t>
            </a:fld>
            <a:endParaRPr lang="en-US"/>
          </a:p>
        </p:txBody>
      </p:sp>
    </p:spTree>
    <p:extLst>
      <p:ext uri="{BB962C8B-B14F-4D97-AF65-F5344CB8AC3E}">
        <p14:creationId xmlns:p14="http://schemas.microsoft.com/office/powerpoint/2010/main" val="42572510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64D9E95-88DE-4E86-935E-F91597DE9F04}" type="datetimeFigureOut">
              <a:rPr lang="en-US" smtClean="0"/>
              <a:t>9/6/24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C1CC5B-FF22-42F3-9226-A2E93E284DBC}" type="slidenum">
              <a:rPr lang="en-US" smtClean="0"/>
              <a:t>‹#›</a:t>
            </a:fld>
            <a:endParaRPr lang="en-US"/>
          </a:p>
        </p:txBody>
      </p:sp>
    </p:spTree>
    <p:extLst>
      <p:ext uri="{BB962C8B-B14F-4D97-AF65-F5344CB8AC3E}">
        <p14:creationId xmlns:p14="http://schemas.microsoft.com/office/powerpoint/2010/main" val="4008402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p>
        </p:txBody>
      </p:sp>
      <p:sp>
        <p:nvSpPr>
          <p:cNvPr id="3" name="Content Placeholder 2"/>
          <p:cNvSpPr>
            <a:spLocks noGrp="1"/>
          </p:cNvSpPr>
          <p:nvPr>
            <p:ph idx="1"/>
          </p:nvPr>
        </p:nvSpPr>
        <p:spPr/>
        <p:txBody>
          <a:bodyPr/>
          <a:lstStyle>
            <a:lvl2pPr marL="815975" indent="-358775">
              <a:buFont typeface="Wingdings" pitchFamily="2" charset="2"/>
              <a:buChar char="Ø"/>
              <a:tabLst/>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64D9E95-88DE-4E86-935E-F91597DE9F04}" type="datetimeFigureOut">
              <a:rPr lang="en-US" smtClean="0"/>
              <a:t>9/6/24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C1CC5B-FF22-42F3-9226-A2E93E284DBC}" type="slidenum">
              <a:rPr lang="en-US" smtClean="0"/>
              <a:t>‹#›</a:t>
            </a:fld>
            <a:endParaRPr lang="en-US"/>
          </a:p>
        </p:txBody>
      </p:sp>
      <p:pic>
        <p:nvPicPr>
          <p:cNvPr id="7" name="Picture 2" descr="http://www.gilmour.org/uploaded/Upper_School/Pictures/Stock_Market_Game_logo.jpg">
            <a:extLst>
              <a:ext uri="{FF2B5EF4-FFF2-40B4-BE49-F238E27FC236}">
                <a16:creationId xmlns:a16="http://schemas.microsoft.com/office/drawing/2014/main" id="{2874210A-7439-6240-B64C-5079D3C3244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610600" y="329406"/>
            <a:ext cx="3469974" cy="116960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Real Estate Investing and the Stock Market-national-records-office">
            <a:extLst>
              <a:ext uri="{FF2B5EF4-FFF2-40B4-BE49-F238E27FC236}">
                <a16:creationId xmlns:a16="http://schemas.microsoft.com/office/drawing/2014/main" id="{53568576-50EB-7346-9C22-3AA7D16C9103}"/>
              </a:ext>
            </a:extLst>
          </p:cNvPr>
          <p:cNvPicPr>
            <a:picLocks noChangeAspect="1" noChangeArrowheads="1"/>
          </p:cNvPicPr>
          <p:nvPr userDrawn="1"/>
        </p:nvPicPr>
        <p:blipFill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sharpenSoften amount="-23000"/>
                    </a14:imgEffect>
                    <a14:imgEffect>
                      <a14:saturation sat="19000"/>
                    </a14:imgEffect>
                    <a14:imgEffect>
                      <a14:brightnessContrast bright="40000" contrast="-20000"/>
                    </a14:imgEffect>
                  </a14:imgLayer>
                </a14:imgProps>
              </a:ext>
              <a:ext uri="{28A0092B-C50C-407E-A947-70E740481C1C}">
                <a14:useLocalDpi xmlns:a14="http://schemas.microsoft.com/office/drawing/2010/main" val="0"/>
              </a:ext>
            </a:extLst>
          </a:blip>
          <a:srcRect l="784" t="1382" b="29716"/>
          <a:stretch/>
        </p:blipFill>
        <p:spPr bwMode="auto">
          <a:xfrm>
            <a:off x="8976177" y="5064470"/>
            <a:ext cx="3104397" cy="1657005"/>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Oregon Council on Economics Education">
            <a:extLst>
              <a:ext uri="{FF2B5EF4-FFF2-40B4-BE49-F238E27FC236}">
                <a16:creationId xmlns:a16="http://schemas.microsoft.com/office/drawing/2014/main" id="{A987375E-FB10-0E44-8D6D-CE36555F599D}"/>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883954" y="6039835"/>
            <a:ext cx="4076700" cy="81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582507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64D9E95-88DE-4E86-935E-F91597DE9F04}" type="datetimeFigureOut">
              <a:rPr lang="en-US" smtClean="0"/>
              <a:t>9/6/24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C1CC5B-FF22-42F3-9226-A2E93E284DBC}" type="slidenum">
              <a:rPr lang="en-US" smtClean="0"/>
              <a:t>‹#›</a:t>
            </a:fld>
            <a:endParaRPr lang="en-US"/>
          </a:p>
        </p:txBody>
      </p:sp>
    </p:spTree>
    <p:extLst>
      <p:ext uri="{BB962C8B-B14F-4D97-AF65-F5344CB8AC3E}">
        <p14:creationId xmlns:p14="http://schemas.microsoft.com/office/powerpoint/2010/main" val="14359260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64D9E95-88DE-4E86-935E-F91597DE9F04}" type="datetimeFigureOut">
              <a:rPr lang="en-US" smtClean="0"/>
              <a:t>9/6/24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C1CC5B-FF22-42F3-9226-A2E93E284DBC}" type="slidenum">
              <a:rPr lang="en-US" smtClean="0"/>
              <a:t>‹#›</a:t>
            </a:fld>
            <a:endParaRPr lang="en-US"/>
          </a:p>
        </p:txBody>
      </p:sp>
    </p:spTree>
    <p:extLst>
      <p:ext uri="{BB962C8B-B14F-4D97-AF65-F5344CB8AC3E}">
        <p14:creationId xmlns:p14="http://schemas.microsoft.com/office/powerpoint/2010/main" val="22308777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64D9E95-88DE-4E86-935E-F91597DE9F04}" type="datetimeFigureOut">
              <a:rPr lang="en-US" smtClean="0"/>
              <a:t>9/6/24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9C1CC5B-FF22-42F3-9226-A2E93E284DBC}" type="slidenum">
              <a:rPr lang="en-US" smtClean="0"/>
              <a:t>‹#›</a:t>
            </a:fld>
            <a:endParaRPr lang="en-US"/>
          </a:p>
        </p:txBody>
      </p:sp>
    </p:spTree>
    <p:extLst>
      <p:ext uri="{BB962C8B-B14F-4D97-AF65-F5344CB8AC3E}">
        <p14:creationId xmlns:p14="http://schemas.microsoft.com/office/powerpoint/2010/main" val="27515808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64D9E95-88DE-4E86-935E-F91597DE9F04}" type="datetimeFigureOut">
              <a:rPr lang="en-US" smtClean="0"/>
              <a:t>9/6/24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C1CC5B-FF22-42F3-9226-A2E93E284DBC}" type="slidenum">
              <a:rPr lang="en-US" smtClean="0"/>
              <a:t>‹#›</a:t>
            </a:fld>
            <a:endParaRPr lang="en-US"/>
          </a:p>
        </p:txBody>
      </p:sp>
    </p:spTree>
    <p:extLst>
      <p:ext uri="{BB962C8B-B14F-4D97-AF65-F5344CB8AC3E}">
        <p14:creationId xmlns:p14="http://schemas.microsoft.com/office/powerpoint/2010/main" val="372494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4D9E95-88DE-4E86-935E-F91597DE9F04}" type="datetimeFigureOut">
              <a:rPr lang="en-US" smtClean="0"/>
              <a:t>9/6/24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9C1CC5B-FF22-42F3-9226-A2E93E284DBC}" type="slidenum">
              <a:rPr lang="en-US" smtClean="0"/>
              <a:t>‹#›</a:t>
            </a:fld>
            <a:endParaRPr lang="en-US"/>
          </a:p>
        </p:txBody>
      </p:sp>
    </p:spTree>
    <p:extLst>
      <p:ext uri="{BB962C8B-B14F-4D97-AF65-F5344CB8AC3E}">
        <p14:creationId xmlns:p14="http://schemas.microsoft.com/office/powerpoint/2010/main" val="24006032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64D9E95-88DE-4E86-935E-F91597DE9F04}" type="datetimeFigureOut">
              <a:rPr lang="en-US" smtClean="0"/>
              <a:t>9/6/24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C1CC5B-FF22-42F3-9226-A2E93E284DBC}" type="slidenum">
              <a:rPr lang="en-US" smtClean="0"/>
              <a:t>‹#›</a:t>
            </a:fld>
            <a:endParaRPr lang="en-US"/>
          </a:p>
        </p:txBody>
      </p:sp>
    </p:spTree>
    <p:extLst>
      <p:ext uri="{BB962C8B-B14F-4D97-AF65-F5344CB8AC3E}">
        <p14:creationId xmlns:p14="http://schemas.microsoft.com/office/powerpoint/2010/main" val="41973286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64D9E95-88DE-4E86-935E-F91597DE9F04}" type="datetimeFigureOut">
              <a:rPr lang="en-US" smtClean="0"/>
              <a:t>9/6/24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C1CC5B-FF22-42F3-9226-A2E93E284DBC}" type="slidenum">
              <a:rPr lang="en-US" smtClean="0"/>
              <a:t>‹#›</a:t>
            </a:fld>
            <a:endParaRPr lang="en-US"/>
          </a:p>
        </p:txBody>
      </p:sp>
    </p:spTree>
    <p:extLst>
      <p:ext uri="{BB962C8B-B14F-4D97-AF65-F5344CB8AC3E}">
        <p14:creationId xmlns:p14="http://schemas.microsoft.com/office/powerpoint/2010/main" val="9007958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4D9E95-88DE-4E86-935E-F91597DE9F04}" type="datetimeFigureOut">
              <a:rPr lang="en-US" smtClean="0"/>
              <a:t>9/6/24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C1CC5B-FF22-42F3-9226-A2E93E284DBC}" type="slidenum">
              <a:rPr lang="en-US" smtClean="0"/>
              <a:t>‹#›</a:t>
            </a:fld>
            <a:endParaRPr lang="en-US"/>
          </a:p>
        </p:txBody>
      </p:sp>
    </p:spTree>
    <p:extLst>
      <p:ext uri="{BB962C8B-B14F-4D97-AF65-F5344CB8AC3E}">
        <p14:creationId xmlns:p14="http://schemas.microsoft.com/office/powerpoint/2010/main" val="41938085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0.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0.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0.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0.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10.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10.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2.jpe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0.xml"/><Relationship Id="rId5" Type="http://schemas.openxmlformats.org/officeDocument/2006/relationships/image" Target="../media/image9.gif"/><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t"/>
          <a:lstStyle/>
          <a:p>
            <a:r>
              <a:rPr lang="en-US" dirty="0">
                <a:latin typeface="Eras Demi ITC" panose="020B0805030504020804" pitchFamily="34" charset="0"/>
              </a:rPr>
              <a:t>Stock Market Game</a:t>
            </a:r>
          </a:p>
        </p:txBody>
      </p:sp>
      <p:pic>
        <p:nvPicPr>
          <p:cNvPr id="1026" name="Picture 2" descr="Oregon Council on Economics Education">
            <a:extLst>
              <a:ext uri="{FF2B5EF4-FFF2-40B4-BE49-F238E27FC236}">
                <a16:creationId xmlns:a16="http://schemas.microsoft.com/office/drawing/2014/main" id="{A9EA8F59-E139-DA48-848F-64C7AA8995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4596" y="2355532"/>
            <a:ext cx="4982808" cy="99345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B350A4A-7B22-D44A-A406-A35BB0500454}"/>
              </a:ext>
            </a:extLst>
          </p:cNvPr>
          <p:cNvSpPr txBox="1"/>
          <p:nvPr/>
        </p:nvSpPr>
        <p:spPr>
          <a:xfrm>
            <a:off x="2088081" y="4069080"/>
            <a:ext cx="8021748" cy="1015663"/>
          </a:xfrm>
          <a:prstGeom prst="rect">
            <a:avLst/>
          </a:prstGeom>
          <a:noFill/>
        </p:spPr>
        <p:txBody>
          <a:bodyPr wrap="none" rtlCol="0">
            <a:spAutoFit/>
          </a:bodyPr>
          <a:lstStyle/>
          <a:p>
            <a:pPr algn="ctr"/>
            <a:r>
              <a:rPr lang="en-US" sz="6000" b="1" dirty="0">
                <a:latin typeface="Eras Medium ITC" panose="020B0805030504020804" pitchFamily="34" charset="77"/>
              </a:rPr>
              <a:t>Stock Charts &amp; Analysis</a:t>
            </a:r>
          </a:p>
        </p:txBody>
      </p:sp>
    </p:spTree>
    <p:extLst>
      <p:ext uri="{BB962C8B-B14F-4D97-AF65-F5344CB8AC3E}">
        <p14:creationId xmlns:p14="http://schemas.microsoft.com/office/powerpoint/2010/main" val="5730535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descr="Chart, histogram&#10;&#10;Description automatically generated">
            <a:extLst>
              <a:ext uri="{FF2B5EF4-FFF2-40B4-BE49-F238E27FC236}">
                <a16:creationId xmlns:a16="http://schemas.microsoft.com/office/drawing/2014/main" id="{BF3FD0E0-A872-8BAB-0038-F4C79444EF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6318" y="4897620"/>
            <a:ext cx="3359362" cy="1924142"/>
          </a:xfrm>
          <a:prstGeom prst="rect">
            <a:avLst/>
          </a:prstGeom>
        </p:spPr>
      </p:pic>
      <p:pic>
        <p:nvPicPr>
          <p:cNvPr id="25" name="Picture 24" descr="Chart, histogram&#10;&#10;Description automatically generated">
            <a:extLst>
              <a:ext uri="{FF2B5EF4-FFF2-40B4-BE49-F238E27FC236}">
                <a16:creationId xmlns:a16="http://schemas.microsoft.com/office/drawing/2014/main" id="{5A413225-2ACE-6F83-8DB9-8C830BB7E5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95728" y="2860377"/>
            <a:ext cx="3457457" cy="2001257"/>
          </a:xfrm>
          <a:prstGeom prst="rect">
            <a:avLst/>
          </a:prstGeom>
        </p:spPr>
      </p:pic>
      <p:pic>
        <p:nvPicPr>
          <p:cNvPr id="19" name="Picture 18" descr="Chart, histogram&#10;&#10;Description automatically generated">
            <a:extLst>
              <a:ext uri="{FF2B5EF4-FFF2-40B4-BE49-F238E27FC236}">
                <a16:creationId xmlns:a16="http://schemas.microsoft.com/office/drawing/2014/main" id="{B2351560-A921-8601-22C8-64FA2D16972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84283" y="887817"/>
            <a:ext cx="3359362" cy="1936573"/>
          </a:xfrm>
          <a:prstGeom prst="rect">
            <a:avLst/>
          </a:prstGeom>
        </p:spPr>
      </p:pic>
      <p:pic>
        <p:nvPicPr>
          <p:cNvPr id="15" name="Picture 14" descr="Chart, histogram&#10;&#10;Description automatically generated">
            <a:extLst>
              <a:ext uri="{FF2B5EF4-FFF2-40B4-BE49-F238E27FC236}">
                <a16:creationId xmlns:a16="http://schemas.microsoft.com/office/drawing/2014/main" id="{3628BE0D-3656-DA03-64F2-4ECD51F688E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3631" y="4897620"/>
            <a:ext cx="3435751" cy="1993384"/>
          </a:xfrm>
          <a:prstGeom prst="rect">
            <a:avLst/>
          </a:prstGeom>
        </p:spPr>
      </p:pic>
      <p:pic>
        <p:nvPicPr>
          <p:cNvPr id="6" name="Picture 5" descr="Chart, histogram&#10;&#10;Description automatically generated">
            <a:extLst>
              <a:ext uri="{FF2B5EF4-FFF2-40B4-BE49-F238E27FC236}">
                <a16:creationId xmlns:a16="http://schemas.microsoft.com/office/drawing/2014/main" id="{C74347F0-DD23-6ADD-4241-24BDF70A001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5571" y="2847677"/>
            <a:ext cx="3361008" cy="1953339"/>
          </a:xfrm>
          <a:prstGeom prst="rect">
            <a:avLst/>
          </a:prstGeom>
        </p:spPr>
      </p:pic>
      <p:pic>
        <p:nvPicPr>
          <p:cNvPr id="8" name="Picture 7" descr="Chart&#10;&#10;Description automatically generated">
            <a:extLst>
              <a:ext uri="{FF2B5EF4-FFF2-40B4-BE49-F238E27FC236}">
                <a16:creationId xmlns:a16="http://schemas.microsoft.com/office/drawing/2014/main" id="{01CE170D-E40C-8740-3733-D68121F2BDD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66271" y="877874"/>
            <a:ext cx="3457457" cy="1949332"/>
          </a:xfrm>
          <a:prstGeom prst="rect">
            <a:avLst/>
          </a:prstGeom>
        </p:spPr>
      </p:pic>
      <p:sp>
        <p:nvSpPr>
          <p:cNvPr id="4" name="TextBox 3">
            <a:extLst>
              <a:ext uri="{FF2B5EF4-FFF2-40B4-BE49-F238E27FC236}">
                <a16:creationId xmlns:a16="http://schemas.microsoft.com/office/drawing/2014/main" id="{C2C12B08-9512-164E-8D24-222148A5DD07}"/>
              </a:ext>
            </a:extLst>
          </p:cNvPr>
          <p:cNvSpPr txBox="1"/>
          <p:nvPr/>
        </p:nvSpPr>
        <p:spPr>
          <a:xfrm>
            <a:off x="8191500" y="1192220"/>
            <a:ext cx="3426725" cy="5195389"/>
          </a:xfrm>
          <a:prstGeom prst="rect">
            <a:avLst/>
          </a:prstGeom>
          <a:noFill/>
          <a:ln w="28575">
            <a:solidFill>
              <a:srgbClr val="FF0000"/>
            </a:solidFill>
          </a:ln>
        </p:spPr>
        <p:txBody>
          <a:bodyPr wrap="square" rtlCol="0" anchor="t" anchorCtr="0">
            <a:noAutofit/>
          </a:bodyPr>
          <a:lstStyle/>
          <a:p>
            <a:endParaRPr lang="en-US" b="1" dirty="0"/>
          </a:p>
          <a:p>
            <a:r>
              <a:rPr lang="en-US" b="1" dirty="0"/>
              <a:t>Stock Chart </a:t>
            </a:r>
            <a:r>
              <a:rPr lang="en-US" dirty="0"/>
              <a:t>- A quick visual indicator of performance</a:t>
            </a:r>
          </a:p>
          <a:p>
            <a:endParaRPr lang="en-US" dirty="0"/>
          </a:p>
          <a:p>
            <a:r>
              <a:rPr lang="en-US" dirty="0"/>
              <a:t>1D – Current day</a:t>
            </a:r>
          </a:p>
          <a:p>
            <a:r>
              <a:rPr lang="en-US" dirty="0"/>
              <a:t>5D – Previous 5-days</a:t>
            </a:r>
          </a:p>
          <a:p>
            <a:r>
              <a:rPr lang="en-US" dirty="0"/>
              <a:t>1M – Previous Month</a:t>
            </a:r>
          </a:p>
          <a:p>
            <a:r>
              <a:rPr lang="en-US" dirty="0"/>
              <a:t>6M – Last 6 months</a:t>
            </a:r>
          </a:p>
          <a:p>
            <a:r>
              <a:rPr lang="en-US" dirty="0"/>
              <a:t>YTD – Activity since 1 January</a:t>
            </a:r>
          </a:p>
          <a:p>
            <a:r>
              <a:rPr lang="en-US" dirty="0"/>
              <a:t>1Y – Previous year</a:t>
            </a:r>
          </a:p>
          <a:p>
            <a:r>
              <a:rPr lang="en-US" dirty="0"/>
              <a:t>5Y – Last five years</a:t>
            </a:r>
          </a:p>
          <a:p>
            <a:endParaRPr lang="en-US" dirty="0"/>
          </a:p>
          <a:p>
            <a:r>
              <a:rPr lang="en-US" dirty="0"/>
              <a:t>**Very important to understand the current trend </a:t>
            </a:r>
          </a:p>
          <a:p>
            <a:endParaRPr lang="en-US" dirty="0"/>
          </a:p>
          <a:p>
            <a:pPr>
              <a:tabLst>
                <a:tab pos="279400" algn="l"/>
              </a:tabLst>
            </a:pPr>
            <a:endParaRPr lang="en-US" dirty="0"/>
          </a:p>
          <a:p>
            <a:pPr>
              <a:tabLst>
                <a:tab pos="279400" algn="l"/>
              </a:tabLst>
            </a:pPr>
            <a:endParaRPr lang="en-US" dirty="0"/>
          </a:p>
        </p:txBody>
      </p:sp>
      <p:sp>
        <p:nvSpPr>
          <p:cNvPr id="10" name="Oval 9">
            <a:extLst>
              <a:ext uri="{FF2B5EF4-FFF2-40B4-BE49-F238E27FC236}">
                <a16:creationId xmlns:a16="http://schemas.microsoft.com/office/drawing/2014/main" id="{4F6AB4BB-2585-F046-8CEA-6B47BBDAB449}"/>
              </a:ext>
            </a:extLst>
          </p:cNvPr>
          <p:cNvSpPr/>
          <p:nvPr/>
        </p:nvSpPr>
        <p:spPr>
          <a:xfrm>
            <a:off x="391885" y="789454"/>
            <a:ext cx="313872" cy="328386"/>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83F83F5-0003-8940-ABAD-B2AC99C973E5}"/>
              </a:ext>
            </a:extLst>
          </p:cNvPr>
          <p:cNvSpPr/>
          <p:nvPr/>
        </p:nvSpPr>
        <p:spPr>
          <a:xfrm>
            <a:off x="650421" y="2842993"/>
            <a:ext cx="313872" cy="328386"/>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0E77D1BD-2F34-3C4F-806D-926A8CDFBFD3}"/>
              </a:ext>
            </a:extLst>
          </p:cNvPr>
          <p:cNvSpPr/>
          <p:nvPr/>
        </p:nvSpPr>
        <p:spPr>
          <a:xfrm>
            <a:off x="925288" y="4757736"/>
            <a:ext cx="313872" cy="328386"/>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7BA615AC-4B65-1E48-BE9D-B1AB18FFA939}"/>
              </a:ext>
            </a:extLst>
          </p:cNvPr>
          <p:cNvSpPr/>
          <p:nvPr/>
        </p:nvSpPr>
        <p:spPr>
          <a:xfrm>
            <a:off x="5109028" y="789448"/>
            <a:ext cx="313872" cy="328386"/>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D182FBB-26E2-7045-9F4A-D1898E6D06EF}"/>
              </a:ext>
            </a:extLst>
          </p:cNvPr>
          <p:cNvSpPr/>
          <p:nvPr/>
        </p:nvSpPr>
        <p:spPr>
          <a:xfrm>
            <a:off x="5727699" y="2738306"/>
            <a:ext cx="313872" cy="328386"/>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2F6F2D2-EE82-7644-A080-7895709BB467}"/>
              </a:ext>
            </a:extLst>
          </p:cNvPr>
          <p:cNvSpPr/>
          <p:nvPr/>
        </p:nvSpPr>
        <p:spPr>
          <a:xfrm>
            <a:off x="5945418" y="4821420"/>
            <a:ext cx="313872" cy="328386"/>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31E7D710-D843-7E39-C32B-CFF03C13DA6B}"/>
              </a:ext>
            </a:extLst>
          </p:cNvPr>
          <p:cNvSpPr>
            <a:spLocks noGrp="1"/>
          </p:cNvSpPr>
          <p:nvPr>
            <p:ph type="title"/>
          </p:nvPr>
        </p:nvSpPr>
        <p:spPr/>
        <p:txBody>
          <a:bodyPr/>
          <a:lstStyle/>
          <a:p>
            <a:endParaRPr lang="en-US"/>
          </a:p>
        </p:txBody>
      </p:sp>
      <p:sp>
        <p:nvSpPr>
          <p:cNvPr id="7" name="Title 1">
            <a:extLst>
              <a:ext uri="{FF2B5EF4-FFF2-40B4-BE49-F238E27FC236}">
                <a16:creationId xmlns:a16="http://schemas.microsoft.com/office/drawing/2014/main" id="{6995567C-AFD2-D0F8-84CB-563E78DF06FA}"/>
              </a:ext>
            </a:extLst>
          </p:cNvPr>
          <p:cNvSpPr txBox="1">
            <a:spLocks/>
          </p:cNvSpPr>
          <p:nvPr/>
        </p:nvSpPr>
        <p:spPr>
          <a:xfrm>
            <a:off x="578531" y="307018"/>
            <a:ext cx="6317569" cy="60687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a:lstStyle>
          <a:p>
            <a:r>
              <a:rPr lang="en-US" dirty="0">
                <a:latin typeface="Eras Medium ITC" panose="020B0602030504020804" pitchFamily="34" charset="77"/>
              </a:rPr>
              <a:t>Stock Charts – The Chart</a:t>
            </a:r>
          </a:p>
        </p:txBody>
      </p:sp>
    </p:spTree>
    <p:extLst>
      <p:ext uri="{BB962C8B-B14F-4D97-AF65-F5344CB8AC3E}">
        <p14:creationId xmlns:p14="http://schemas.microsoft.com/office/powerpoint/2010/main" val="33525636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descr="Chart, histogram&#10;&#10;Description automatically generated">
            <a:extLst>
              <a:ext uri="{FF2B5EF4-FFF2-40B4-BE49-F238E27FC236}">
                <a16:creationId xmlns:a16="http://schemas.microsoft.com/office/drawing/2014/main" id="{BF3FD0E0-A872-8BAB-0038-F4C79444EF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6318" y="4897620"/>
            <a:ext cx="3359362" cy="1924142"/>
          </a:xfrm>
          <a:prstGeom prst="rect">
            <a:avLst/>
          </a:prstGeom>
        </p:spPr>
      </p:pic>
      <p:pic>
        <p:nvPicPr>
          <p:cNvPr id="25" name="Picture 24" descr="Chart, histogram&#10;&#10;Description automatically generated">
            <a:extLst>
              <a:ext uri="{FF2B5EF4-FFF2-40B4-BE49-F238E27FC236}">
                <a16:creationId xmlns:a16="http://schemas.microsoft.com/office/drawing/2014/main" id="{5A413225-2ACE-6F83-8DB9-8C830BB7E5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95728" y="2860377"/>
            <a:ext cx="3457457" cy="2001257"/>
          </a:xfrm>
          <a:prstGeom prst="rect">
            <a:avLst/>
          </a:prstGeom>
        </p:spPr>
      </p:pic>
      <p:pic>
        <p:nvPicPr>
          <p:cNvPr id="19" name="Picture 18" descr="Chart, histogram&#10;&#10;Description automatically generated">
            <a:extLst>
              <a:ext uri="{FF2B5EF4-FFF2-40B4-BE49-F238E27FC236}">
                <a16:creationId xmlns:a16="http://schemas.microsoft.com/office/drawing/2014/main" id="{B2351560-A921-8601-22C8-64FA2D16972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84283" y="887817"/>
            <a:ext cx="3359362" cy="1936573"/>
          </a:xfrm>
          <a:prstGeom prst="rect">
            <a:avLst/>
          </a:prstGeom>
        </p:spPr>
      </p:pic>
      <p:pic>
        <p:nvPicPr>
          <p:cNvPr id="15" name="Picture 14" descr="Chart, histogram&#10;&#10;Description automatically generated">
            <a:extLst>
              <a:ext uri="{FF2B5EF4-FFF2-40B4-BE49-F238E27FC236}">
                <a16:creationId xmlns:a16="http://schemas.microsoft.com/office/drawing/2014/main" id="{3628BE0D-3656-DA03-64F2-4ECD51F688E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3631" y="4897620"/>
            <a:ext cx="3435751" cy="1993384"/>
          </a:xfrm>
          <a:prstGeom prst="rect">
            <a:avLst/>
          </a:prstGeom>
        </p:spPr>
      </p:pic>
      <p:pic>
        <p:nvPicPr>
          <p:cNvPr id="6" name="Picture 5" descr="Chart, histogram&#10;&#10;Description automatically generated">
            <a:extLst>
              <a:ext uri="{FF2B5EF4-FFF2-40B4-BE49-F238E27FC236}">
                <a16:creationId xmlns:a16="http://schemas.microsoft.com/office/drawing/2014/main" id="{C74347F0-DD23-6ADD-4241-24BDF70A001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5571" y="2847677"/>
            <a:ext cx="3361008" cy="1953339"/>
          </a:xfrm>
          <a:prstGeom prst="rect">
            <a:avLst/>
          </a:prstGeom>
        </p:spPr>
      </p:pic>
      <p:pic>
        <p:nvPicPr>
          <p:cNvPr id="8" name="Picture 7" descr="Chart&#10;&#10;Description automatically generated">
            <a:extLst>
              <a:ext uri="{FF2B5EF4-FFF2-40B4-BE49-F238E27FC236}">
                <a16:creationId xmlns:a16="http://schemas.microsoft.com/office/drawing/2014/main" id="{01CE170D-E40C-8740-3733-D68121F2BDD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66271" y="877874"/>
            <a:ext cx="3457457" cy="1949332"/>
          </a:xfrm>
          <a:prstGeom prst="rect">
            <a:avLst/>
          </a:prstGeom>
        </p:spPr>
      </p:pic>
      <p:sp>
        <p:nvSpPr>
          <p:cNvPr id="4" name="TextBox 3">
            <a:extLst>
              <a:ext uri="{FF2B5EF4-FFF2-40B4-BE49-F238E27FC236}">
                <a16:creationId xmlns:a16="http://schemas.microsoft.com/office/drawing/2014/main" id="{C2C12B08-9512-164E-8D24-222148A5DD07}"/>
              </a:ext>
            </a:extLst>
          </p:cNvPr>
          <p:cNvSpPr txBox="1"/>
          <p:nvPr/>
        </p:nvSpPr>
        <p:spPr>
          <a:xfrm>
            <a:off x="8191500" y="1192220"/>
            <a:ext cx="3426725" cy="5195389"/>
          </a:xfrm>
          <a:prstGeom prst="rect">
            <a:avLst/>
          </a:prstGeom>
          <a:noFill/>
          <a:ln w="28575">
            <a:solidFill>
              <a:srgbClr val="FF0000"/>
            </a:solidFill>
          </a:ln>
        </p:spPr>
        <p:txBody>
          <a:bodyPr wrap="square" rtlCol="0" anchor="t" anchorCtr="0">
            <a:noAutofit/>
          </a:bodyPr>
          <a:lstStyle/>
          <a:p>
            <a:endParaRPr lang="en-US" b="1" dirty="0"/>
          </a:p>
          <a:p>
            <a:r>
              <a:rPr lang="en-US" b="1" dirty="0"/>
              <a:t>Stock Chart </a:t>
            </a:r>
            <a:r>
              <a:rPr lang="en-US" dirty="0"/>
              <a:t>- A quick visual indicator of performance</a:t>
            </a:r>
          </a:p>
          <a:p>
            <a:endParaRPr lang="en-US" dirty="0"/>
          </a:p>
          <a:p>
            <a:r>
              <a:rPr lang="en-US" dirty="0"/>
              <a:t>1D – Current day</a:t>
            </a:r>
          </a:p>
          <a:p>
            <a:r>
              <a:rPr lang="en-US" dirty="0"/>
              <a:t>5D – Previous 5-days</a:t>
            </a:r>
          </a:p>
          <a:p>
            <a:r>
              <a:rPr lang="en-US" dirty="0"/>
              <a:t>1M – Previous Month</a:t>
            </a:r>
          </a:p>
          <a:p>
            <a:r>
              <a:rPr lang="en-US" dirty="0"/>
              <a:t>6M – Last 6 months</a:t>
            </a:r>
          </a:p>
          <a:p>
            <a:r>
              <a:rPr lang="en-US" dirty="0"/>
              <a:t>YTD – Activity since 1 January</a:t>
            </a:r>
          </a:p>
          <a:p>
            <a:r>
              <a:rPr lang="en-US" dirty="0"/>
              <a:t>1Y – Previous year</a:t>
            </a:r>
          </a:p>
          <a:p>
            <a:r>
              <a:rPr lang="en-US" dirty="0"/>
              <a:t>5Y – Last five years</a:t>
            </a:r>
          </a:p>
          <a:p>
            <a:endParaRPr lang="en-US" dirty="0"/>
          </a:p>
          <a:p>
            <a:r>
              <a:rPr lang="en-US" dirty="0"/>
              <a:t>**Very important to understand the current trend </a:t>
            </a:r>
          </a:p>
          <a:p>
            <a:endParaRPr lang="en-US" dirty="0"/>
          </a:p>
          <a:p>
            <a:pPr>
              <a:tabLst>
                <a:tab pos="279400" algn="l"/>
              </a:tabLst>
            </a:pPr>
            <a:endParaRPr lang="en-US" dirty="0"/>
          </a:p>
          <a:p>
            <a:pPr>
              <a:tabLst>
                <a:tab pos="279400" algn="l"/>
              </a:tabLst>
            </a:pPr>
            <a:endParaRPr lang="en-US" dirty="0"/>
          </a:p>
        </p:txBody>
      </p:sp>
      <p:sp>
        <p:nvSpPr>
          <p:cNvPr id="10" name="Oval 9">
            <a:extLst>
              <a:ext uri="{FF2B5EF4-FFF2-40B4-BE49-F238E27FC236}">
                <a16:creationId xmlns:a16="http://schemas.microsoft.com/office/drawing/2014/main" id="{4F6AB4BB-2585-F046-8CEA-6B47BBDAB449}"/>
              </a:ext>
            </a:extLst>
          </p:cNvPr>
          <p:cNvSpPr/>
          <p:nvPr/>
        </p:nvSpPr>
        <p:spPr>
          <a:xfrm>
            <a:off x="391885" y="789454"/>
            <a:ext cx="313872" cy="328386"/>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83F83F5-0003-8940-ABAD-B2AC99C973E5}"/>
              </a:ext>
            </a:extLst>
          </p:cNvPr>
          <p:cNvSpPr/>
          <p:nvPr/>
        </p:nvSpPr>
        <p:spPr>
          <a:xfrm>
            <a:off x="650421" y="2842993"/>
            <a:ext cx="313872" cy="328386"/>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0E77D1BD-2F34-3C4F-806D-926A8CDFBFD3}"/>
              </a:ext>
            </a:extLst>
          </p:cNvPr>
          <p:cNvSpPr/>
          <p:nvPr/>
        </p:nvSpPr>
        <p:spPr>
          <a:xfrm>
            <a:off x="925288" y="4757736"/>
            <a:ext cx="313872" cy="328386"/>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7BA615AC-4B65-1E48-BE9D-B1AB18FFA939}"/>
              </a:ext>
            </a:extLst>
          </p:cNvPr>
          <p:cNvSpPr/>
          <p:nvPr/>
        </p:nvSpPr>
        <p:spPr>
          <a:xfrm>
            <a:off x="5109028" y="789448"/>
            <a:ext cx="313872" cy="328386"/>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D182FBB-26E2-7045-9F4A-D1898E6D06EF}"/>
              </a:ext>
            </a:extLst>
          </p:cNvPr>
          <p:cNvSpPr/>
          <p:nvPr/>
        </p:nvSpPr>
        <p:spPr>
          <a:xfrm>
            <a:off x="5727699" y="2738306"/>
            <a:ext cx="313872" cy="328386"/>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2F6F2D2-EE82-7644-A080-7895709BB467}"/>
              </a:ext>
            </a:extLst>
          </p:cNvPr>
          <p:cNvSpPr/>
          <p:nvPr/>
        </p:nvSpPr>
        <p:spPr>
          <a:xfrm>
            <a:off x="5945418" y="4821420"/>
            <a:ext cx="313872" cy="328386"/>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Chart&#10;&#10;Description automatically generated">
            <a:extLst>
              <a:ext uri="{FF2B5EF4-FFF2-40B4-BE49-F238E27FC236}">
                <a16:creationId xmlns:a16="http://schemas.microsoft.com/office/drawing/2014/main" id="{56A61B77-BC24-AB29-BEC2-8C3CB3B1CEB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14861" y="1449021"/>
            <a:ext cx="6984607" cy="4522184"/>
          </a:xfrm>
          <a:prstGeom prst="rect">
            <a:avLst/>
          </a:prstGeom>
          <a:ln w="38100">
            <a:solidFill>
              <a:schemeClr val="tx1"/>
            </a:solidFill>
          </a:ln>
        </p:spPr>
      </p:pic>
      <p:sp>
        <p:nvSpPr>
          <p:cNvPr id="7" name="Oval 6">
            <a:extLst>
              <a:ext uri="{FF2B5EF4-FFF2-40B4-BE49-F238E27FC236}">
                <a16:creationId xmlns:a16="http://schemas.microsoft.com/office/drawing/2014/main" id="{B8C88619-970D-B3AC-666B-A3B366297525}"/>
              </a:ext>
            </a:extLst>
          </p:cNvPr>
          <p:cNvSpPr/>
          <p:nvPr/>
        </p:nvSpPr>
        <p:spPr>
          <a:xfrm>
            <a:off x="3887728" y="1426144"/>
            <a:ext cx="455672" cy="41535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982C7B70-60CC-2DC6-ADAE-B9CED3E4B7EB}"/>
              </a:ext>
            </a:extLst>
          </p:cNvPr>
          <p:cNvSpPr>
            <a:spLocks noGrp="1"/>
          </p:cNvSpPr>
          <p:nvPr>
            <p:ph type="title"/>
          </p:nvPr>
        </p:nvSpPr>
        <p:spPr/>
        <p:txBody>
          <a:bodyPr/>
          <a:lstStyle/>
          <a:p>
            <a:endParaRPr lang="en-US"/>
          </a:p>
        </p:txBody>
      </p:sp>
      <p:sp>
        <p:nvSpPr>
          <p:cNvPr id="12" name="Title 1">
            <a:extLst>
              <a:ext uri="{FF2B5EF4-FFF2-40B4-BE49-F238E27FC236}">
                <a16:creationId xmlns:a16="http://schemas.microsoft.com/office/drawing/2014/main" id="{A29B2CA4-D3B2-1AD1-B7EB-81128D5D2290}"/>
              </a:ext>
            </a:extLst>
          </p:cNvPr>
          <p:cNvSpPr txBox="1">
            <a:spLocks/>
          </p:cNvSpPr>
          <p:nvPr/>
        </p:nvSpPr>
        <p:spPr>
          <a:xfrm>
            <a:off x="578531" y="307018"/>
            <a:ext cx="6317569" cy="60687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a:lstStyle>
          <a:p>
            <a:r>
              <a:rPr lang="en-US" dirty="0">
                <a:latin typeface="Eras Medium ITC" panose="020B0602030504020804" pitchFamily="34" charset="77"/>
              </a:rPr>
              <a:t>Stock Charts – The Chart</a:t>
            </a:r>
          </a:p>
        </p:txBody>
      </p:sp>
    </p:spTree>
    <p:extLst>
      <p:ext uri="{BB962C8B-B14F-4D97-AF65-F5344CB8AC3E}">
        <p14:creationId xmlns:p14="http://schemas.microsoft.com/office/powerpoint/2010/main" val="32316407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descr="Chart, histogram&#10;&#10;Description automatically generated">
            <a:extLst>
              <a:ext uri="{FF2B5EF4-FFF2-40B4-BE49-F238E27FC236}">
                <a16:creationId xmlns:a16="http://schemas.microsoft.com/office/drawing/2014/main" id="{BF3FD0E0-A872-8BAB-0038-F4C79444EF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6318" y="4897620"/>
            <a:ext cx="3359362" cy="1924142"/>
          </a:xfrm>
          <a:prstGeom prst="rect">
            <a:avLst/>
          </a:prstGeom>
        </p:spPr>
      </p:pic>
      <p:pic>
        <p:nvPicPr>
          <p:cNvPr id="25" name="Picture 24" descr="Chart, histogram&#10;&#10;Description automatically generated">
            <a:extLst>
              <a:ext uri="{FF2B5EF4-FFF2-40B4-BE49-F238E27FC236}">
                <a16:creationId xmlns:a16="http://schemas.microsoft.com/office/drawing/2014/main" id="{5A413225-2ACE-6F83-8DB9-8C830BB7E5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95728" y="2860377"/>
            <a:ext cx="3457457" cy="2001257"/>
          </a:xfrm>
          <a:prstGeom prst="rect">
            <a:avLst/>
          </a:prstGeom>
        </p:spPr>
      </p:pic>
      <p:pic>
        <p:nvPicPr>
          <p:cNvPr id="19" name="Picture 18" descr="Chart, histogram&#10;&#10;Description automatically generated">
            <a:extLst>
              <a:ext uri="{FF2B5EF4-FFF2-40B4-BE49-F238E27FC236}">
                <a16:creationId xmlns:a16="http://schemas.microsoft.com/office/drawing/2014/main" id="{B2351560-A921-8601-22C8-64FA2D16972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84283" y="887817"/>
            <a:ext cx="3359362" cy="1936573"/>
          </a:xfrm>
          <a:prstGeom prst="rect">
            <a:avLst/>
          </a:prstGeom>
        </p:spPr>
      </p:pic>
      <p:pic>
        <p:nvPicPr>
          <p:cNvPr id="15" name="Picture 14" descr="Chart, histogram&#10;&#10;Description automatically generated">
            <a:extLst>
              <a:ext uri="{FF2B5EF4-FFF2-40B4-BE49-F238E27FC236}">
                <a16:creationId xmlns:a16="http://schemas.microsoft.com/office/drawing/2014/main" id="{3628BE0D-3656-DA03-64F2-4ECD51F688E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3631" y="4897620"/>
            <a:ext cx="3435751" cy="1993384"/>
          </a:xfrm>
          <a:prstGeom prst="rect">
            <a:avLst/>
          </a:prstGeom>
        </p:spPr>
      </p:pic>
      <p:pic>
        <p:nvPicPr>
          <p:cNvPr id="6" name="Picture 5" descr="Chart, histogram&#10;&#10;Description automatically generated">
            <a:extLst>
              <a:ext uri="{FF2B5EF4-FFF2-40B4-BE49-F238E27FC236}">
                <a16:creationId xmlns:a16="http://schemas.microsoft.com/office/drawing/2014/main" id="{C74347F0-DD23-6ADD-4241-24BDF70A001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5571" y="2847677"/>
            <a:ext cx="3361008" cy="1953339"/>
          </a:xfrm>
          <a:prstGeom prst="rect">
            <a:avLst/>
          </a:prstGeom>
        </p:spPr>
      </p:pic>
      <p:pic>
        <p:nvPicPr>
          <p:cNvPr id="8" name="Picture 7" descr="Chart&#10;&#10;Description automatically generated">
            <a:extLst>
              <a:ext uri="{FF2B5EF4-FFF2-40B4-BE49-F238E27FC236}">
                <a16:creationId xmlns:a16="http://schemas.microsoft.com/office/drawing/2014/main" id="{01CE170D-E40C-8740-3733-D68121F2BDD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66271" y="877874"/>
            <a:ext cx="3457457" cy="1949332"/>
          </a:xfrm>
          <a:prstGeom prst="rect">
            <a:avLst/>
          </a:prstGeom>
        </p:spPr>
      </p:pic>
      <p:sp>
        <p:nvSpPr>
          <p:cNvPr id="4" name="TextBox 3">
            <a:extLst>
              <a:ext uri="{FF2B5EF4-FFF2-40B4-BE49-F238E27FC236}">
                <a16:creationId xmlns:a16="http://schemas.microsoft.com/office/drawing/2014/main" id="{C2C12B08-9512-164E-8D24-222148A5DD07}"/>
              </a:ext>
            </a:extLst>
          </p:cNvPr>
          <p:cNvSpPr txBox="1"/>
          <p:nvPr/>
        </p:nvSpPr>
        <p:spPr>
          <a:xfrm>
            <a:off x="8191500" y="1192220"/>
            <a:ext cx="3426725" cy="5195389"/>
          </a:xfrm>
          <a:prstGeom prst="rect">
            <a:avLst/>
          </a:prstGeom>
          <a:noFill/>
          <a:ln w="28575">
            <a:solidFill>
              <a:srgbClr val="FF0000"/>
            </a:solidFill>
          </a:ln>
        </p:spPr>
        <p:txBody>
          <a:bodyPr wrap="square" rtlCol="0" anchor="t" anchorCtr="0">
            <a:noAutofit/>
          </a:bodyPr>
          <a:lstStyle/>
          <a:p>
            <a:endParaRPr lang="en-US" b="1" dirty="0"/>
          </a:p>
          <a:p>
            <a:r>
              <a:rPr lang="en-US" b="1" dirty="0"/>
              <a:t>Stock Chart </a:t>
            </a:r>
            <a:r>
              <a:rPr lang="en-US" dirty="0"/>
              <a:t>- A quick visual indicator of performance</a:t>
            </a:r>
          </a:p>
          <a:p>
            <a:endParaRPr lang="en-US" dirty="0"/>
          </a:p>
          <a:p>
            <a:r>
              <a:rPr lang="en-US" dirty="0"/>
              <a:t>1D – Current day</a:t>
            </a:r>
          </a:p>
          <a:p>
            <a:r>
              <a:rPr lang="en-US" dirty="0"/>
              <a:t>5D – Previous 5-days</a:t>
            </a:r>
          </a:p>
          <a:p>
            <a:r>
              <a:rPr lang="en-US" dirty="0"/>
              <a:t>1M – Previous Month</a:t>
            </a:r>
          </a:p>
          <a:p>
            <a:r>
              <a:rPr lang="en-US" dirty="0"/>
              <a:t>6M – Last 6 months</a:t>
            </a:r>
          </a:p>
          <a:p>
            <a:r>
              <a:rPr lang="en-US" dirty="0"/>
              <a:t>YTD – Activity since 1 January</a:t>
            </a:r>
          </a:p>
          <a:p>
            <a:r>
              <a:rPr lang="en-US" dirty="0"/>
              <a:t>1Y – Previous year</a:t>
            </a:r>
          </a:p>
          <a:p>
            <a:r>
              <a:rPr lang="en-US" dirty="0"/>
              <a:t>5Y – Last five years</a:t>
            </a:r>
          </a:p>
          <a:p>
            <a:endParaRPr lang="en-US" dirty="0"/>
          </a:p>
          <a:p>
            <a:r>
              <a:rPr lang="en-US" dirty="0"/>
              <a:t>**Very important to understand the current trend </a:t>
            </a:r>
          </a:p>
          <a:p>
            <a:endParaRPr lang="en-US" dirty="0"/>
          </a:p>
          <a:p>
            <a:pPr>
              <a:tabLst>
                <a:tab pos="279400" algn="l"/>
              </a:tabLst>
            </a:pPr>
            <a:endParaRPr lang="en-US" dirty="0"/>
          </a:p>
          <a:p>
            <a:pPr>
              <a:tabLst>
                <a:tab pos="279400" algn="l"/>
              </a:tabLst>
            </a:pPr>
            <a:endParaRPr lang="en-US" dirty="0"/>
          </a:p>
        </p:txBody>
      </p:sp>
      <p:sp>
        <p:nvSpPr>
          <p:cNvPr id="10" name="Oval 9">
            <a:extLst>
              <a:ext uri="{FF2B5EF4-FFF2-40B4-BE49-F238E27FC236}">
                <a16:creationId xmlns:a16="http://schemas.microsoft.com/office/drawing/2014/main" id="{4F6AB4BB-2585-F046-8CEA-6B47BBDAB449}"/>
              </a:ext>
            </a:extLst>
          </p:cNvPr>
          <p:cNvSpPr/>
          <p:nvPr/>
        </p:nvSpPr>
        <p:spPr>
          <a:xfrm>
            <a:off x="391885" y="789454"/>
            <a:ext cx="313872" cy="328386"/>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83F83F5-0003-8940-ABAD-B2AC99C973E5}"/>
              </a:ext>
            </a:extLst>
          </p:cNvPr>
          <p:cNvSpPr/>
          <p:nvPr/>
        </p:nvSpPr>
        <p:spPr>
          <a:xfrm>
            <a:off x="650421" y="2842993"/>
            <a:ext cx="313872" cy="328386"/>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0E77D1BD-2F34-3C4F-806D-926A8CDFBFD3}"/>
              </a:ext>
            </a:extLst>
          </p:cNvPr>
          <p:cNvSpPr/>
          <p:nvPr/>
        </p:nvSpPr>
        <p:spPr>
          <a:xfrm>
            <a:off x="925288" y="4757736"/>
            <a:ext cx="313872" cy="328386"/>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7BA615AC-4B65-1E48-BE9D-B1AB18FFA939}"/>
              </a:ext>
            </a:extLst>
          </p:cNvPr>
          <p:cNvSpPr/>
          <p:nvPr/>
        </p:nvSpPr>
        <p:spPr>
          <a:xfrm>
            <a:off x="5109028" y="789448"/>
            <a:ext cx="313872" cy="328386"/>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D182FBB-26E2-7045-9F4A-D1898E6D06EF}"/>
              </a:ext>
            </a:extLst>
          </p:cNvPr>
          <p:cNvSpPr/>
          <p:nvPr/>
        </p:nvSpPr>
        <p:spPr>
          <a:xfrm>
            <a:off x="5727699" y="2738306"/>
            <a:ext cx="313872" cy="328386"/>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2F6F2D2-EE82-7644-A080-7895709BB467}"/>
              </a:ext>
            </a:extLst>
          </p:cNvPr>
          <p:cNvSpPr/>
          <p:nvPr/>
        </p:nvSpPr>
        <p:spPr>
          <a:xfrm>
            <a:off x="5945418" y="4821420"/>
            <a:ext cx="313872" cy="328386"/>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Chart, histogram&#10;&#10;Description automatically generated">
            <a:extLst>
              <a:ext uri="{FF2B5EF4-FFF2-40B4-BE49-F238E27FC236}">
                <a16:creationId xmlns:a16="http://schemas.microsoft.com/office/drawing/2014/main" id="{7778AC28-3A4A-B549-AB44-84678B09BBC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02487" y="1426145"/>
            <a:ext cx="6994114" cy="4544037"/>
          </a:xfrm>
          <a:prstGeom prst="rect">
            <a:avLst/>
          </a:prstGeom>
          <a:ln w="38100">
            <a:solidFill>
              <a:schemeClr val="tx1"/>
            </a:solidFill>
          </a:ln>
        </p:spPr>
      </p:pic>
      <p:sp>
        <p:nvSpPr>
          <p:cNvPr id="5" name="Oval 4">
            <a:extLst>
              <a:ext uri="{FF2B5EF4-FFF2-40B4-BE49-F238E27FC236}">
                <a16:creationId xmlns:a16="http://schemas.microsoft.com/office/drawing/2014/main" id="{E420F2BD-ADAE-FD77-B6CF-0C24B2EA4946}"/>
              </a:ext>
            </a:extLst>
          </p:cNvPr>
          <p:cNvSpPr/>
          <p:nvPr/>
        </p:nvSpPr>
        <p:spPr>
          <a:xfrm>
            <a:off x="4395728" y="1426144"/>
            <a:ext cx="455672" cy="41535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DB6C2057-1890-8A74-8190-48749EC7D39F}"/>
              </a:ext>
            </a:extLst>
          </p:cNvPr>
          <p:cNvSpPr>
            <a:spLocks noGrp="1"/>
          </p:cNvSpPr>
          <p:nvPr>
            <p:ph type="title"/>
          </p:nvPr>
        </p:nvSpPr>
        <p:spPr/>
        <p:txBody>
          <a:bodyPr/>
          <a:lstStyle/>
          <a:p>
            <a:endParaRPr lang="en-US"/>
          </a:p>
        </p:txBody>
      </p:sp>
      <p:sp>
        <p:nvSpPr>
          <p:cNvPr id="12" name="Title 1">
            <a:extLst>
              <a:ext uri="{FF2B5EF4-FFF2-40B4-BE49-F238E27FC236}">
                <a16:creationId xmlns:a16="http://schemas.microsoft.com/office/drawing/2014/main" id="{209EBCF4-6B08-7500-3DFE-596BCDCCE12B}"/>
              </a:ext>
            </a:extLst>
          </p:cNvPr>
          <p:cNvSpPr txBox="1">
            <a:spLocks/>
          </p:cNvSpPr>
          <p:nvPr/>
        </p:nvSpPr>
        <p:spPr>
          <a:xfrm>
            <a:off x="578531" y="307018"/>
            <a:ext cx="6317569" cy="60687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a:lstStyle>
          <a:p>
            <a:r>
              <a:rPr lang="en-US" dirty="0">
                <a:latin typeface="Eras Medium ITC" panose="020B0602030504020804" pitchFamily="34" charset="77"/>
              </a:rPr>
              <a:t>Stock Charts – The Chart</a:t>
            </a:r>
          </a:p>
        </p:txBody>
      </p:sp>
    </p:spTree>
    <p:extLst>
      <p:ext uri="{BB962C8B-B14F-4D97-AF65-F5344CB8AC3E}">
        <p14:creationId xmlns:p14="http://schemas.microsoft.com/office/powerpoint/2010/main" val="25309557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descr="Chart, histogram&#10;&#10;Description automatically generated">
            <a:extLst>
              <a:ext uri="{FF2B5EF4-FFF2-40B4-BE49-F238E27FC236}">
                <a16:creationId xmlns:a16="http://schemas.microsoft.com/office/drawing/2014/main" id="{BF3FD0E0-A872-8BAB-0038-F4C79444EF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6318" y="4897620"/>
            <a:ext cx="3359362" cy="1924142"/>
          </a:xfrm>
          <a:prstGeom prst="rect">
            <a:avLst/>
          </a:prstGeom>
        </p:spPr>
      </p:pic>
      <p:pic>
        <p:nvPicPr>
          <p:cNvPr id="25" name="Picture 24" descr="Chart, histogram&#10;&#10;Description automatically generated">
            <a:extLst>
              <a:ext uri="{FF2B5EF4-FFF2-40B4-BE49-F238E27FC236}">
                <a16:creationId xmlns:a16="http://schemas.microsoft.com/office/drawing/2014/main" id="{5A413225-2ACE-6F83-8DB9-8C830BB7E5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95728" y="2860377"/>
            <a:ext cx="3457457" cy="2001257"/>
          </a:xfrm>
          <a:prstGeom prst="rect">
            <a:avLst/>
          </a:prstGeom>
        </p:spPr>
      </p:pic>
      <p:pic>
        <p:nvPicPr>
          <p:cNvPr id="19" name="Picture 18" descr="Chart, histogram&#10;&#10;Description automatically generated">
            <a:extLst>
              <a:ext uri="{FF2B5EF4-FFF2-40B4-BE49-F238E27FC236}">
                <a16:creationId xmlns:a16="http://schemas.microsoft.com/office/drawing/2014/main" id="{B2351560-A921-8601-22C8-64FA2D16972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84283" y="887817"/>
            <a:ext cx="3359362" cy="1936573"/>
          </a:xfrm>
          <a:prstGeom prst="rect">
            <a:avLst/>
          </a:prstGeom>
        </p:spPr>
      </p:pic>
      <p:pic>
        <p:nvPicPr>
          <p:cNvPr id="15" name="Picture 14" descr="Chart, histogram&#10;&#10;Description automatically generated">
            <a:extLst>
              <a:ext uri="{FF2B5EF4-FFF2-40B4-BE49-F238E27FC236}">
                <a16:creationId xmlns:a16="http://schemas.microsoft.com/office/drawing/2014/main" id="{3628BE0D-3656-DA03-64F2-4ECD51F688E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3631" y="4897620"/>
            <a:ext cx="3435751" cy="1993384"/>
          </a:xfrm>
          <a:prstGeom prst="rect">
            <a:avLst/>
          </a:prstGeom>
        </p:spPr>
      </p:pic>
      <p:pic>
        <p:nvPicPr>
          <p:cNvPr id="6" name="Picture 5" descr="Chart, histogram&#10;&#10;Description automatically generated">
            <a:extLst>
              <a:ext uri="{FF2B5EF4-FFF2-40B4-BE49-F238E27FC236}">
                <a16:creationId xmlns:a16="http://schemas.microsoft.com/office/drawing/2014/main" id="{C74347F0-DD23-6ADD-4241-24BDF70A001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5571" y="2847677"/>
            <a:ext cx="3361008" cy="1953339"/>
          </a:xfrm>
          <a:prstGeom prst="rect">
            <a:avLst/>
          </a:prstGeom>
        </p:spPr>
      </p:pic>
      <p:pic>
        <p:nvPicPr>
          <p:cNvPr id="8" name="Picture 7" descr="Chart&#10;&#10;Description automatically generated">
            <a:extLst>
              <a:ext uri="{FF2B5EF4-FFF2-40B4-BE49-F238E27FC236}">
                <a16:creationId xmlns:a16="http://schemas.microsoft.com/office/drawing/2014/main" id="{01CE170D-E40C-8740-3733-D68121F2BDD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66271" y="877874"/>
            <a:ext cx="3457457" cy="1949332"/>
          </a:xfrm>
          <a:prstGeom prst="rect">
            <a:avLst/>
          </a:prstGeom>
        </p:spPr>
      </p:pic>
      <p:sp>
        <p:nvSpPr>
          <p:cNvPr id="4" name="TextBox 3">
            <a:extLst>
              <a:ext uri="{FF2B5EF4-FFF2-40B4-BE49-F238E27FC236}">
                <a16:creationId xmlns:a16="http://schemas.microsoft.com/office/drawing/2014/main" id="{C2C12B08-9512-164E-8D24-222148A5DD07}"/>
              </a:ext>
            </a:extLst>
          </p:cNvPr>
          <p:cNvSpPr txBox="1"/>
          <p:nvPr/>
        </p:nvSpPr>
        <p:spPr>
          <a:xfrm>
            <a:off x="8191500" y="1192220"/>
            <a:ext cx="3426725" cy="5195389"/>
          </a:xfrm>
          <a:prstGeom prst="rect">
            <a:avLst/>
          </a:prstGeom>
          <a:noFill/>
          <a:ln w="28575">
            <a:solidFill>
              <a:srgbClr val="FF0000"/>
            </a:solidFill>
          </a:ln>
        </p:spPr>
        <p:txBody>
          <a:bodyPr wrap="square" rtlCol="0" anchor="t" anchorCtr="0">
            <a:noAutofit/>
          </a:bodyPr>
          <a:lstStyle/>
          <a:p>
            <a:endParaRPr lang="en-US" b="1" dirty="0"/>
          </a:p>
          <a:p>
            <a:r>
              <a:rPr lang="en-US" b="1" dirty="0"/>
              <a:t>Stock Chart </a:t>
            </a:r>
            <a:r>
              <a:rPr lang="en-US" dirty="0"/>
              <a:t>- A quick visual indicator of performance</a:t>
            </a:r>
          </a:p>
          <a:p>
            <a:endParaRPr lang="en-US" dirty="0"/>
          </a:p>
          <a:p>
            <a:r>
              <a:rPr lang="en-US" dirty="0"/>
              <a:t>1D – Current day</a:t>
            </a:r>
          </a:p>
          <a:p>
            <a:r>
              <a:rPr lang="en-US" dirty="0"/>
              <a:t>5D – Previous 5-days</a:t>
            </a:r>
          </a:p>
          <a:p>
            <a:r>
              <a:rPr lang="en-US" dirty="0"/>
              <a:t>1M – Previous Month</a:t>
            </a:r>
          </a:p>
          <a:p>
            <a:r>
              <a:rPr lang="en-US" dirty="0"/>
              <a:t>6M – Last 6 months</a:t>
            </a:r>
          </a:p>
          <a:p>
            <a:r>
              <a:rPr lang="en-US" dirty="0"/>
              <a:t>YTD – Activity since 1 January</a:t>
            </a:r>
          </a:p>
          <a:p>
            <a:r>
              <a:rPr lang="en-US" dirty="0"/>
              <a:t>1Y – Previous year</a:t>
            </a:r>
          </a:p>
          <a:p>
            <a:r>
              <a:rPr lang="en-US" dirty="0"/>
              <a:t>5Y – Last five years</a:t>
            </a:r>
          </a:p>
          <a:p>
            <a:endParaRPr lang="en-US" dirty="0"/>
          </a:p>
          <a:p>
            <a:r>
              <a:rPr lang="en-US" dirty="0"/>
              <a:t>**Very important to understand the current trend </a:t>
            </a:r>
          </a:p>
          <a:p>
            <a:endParaRPr lang="en-US" dirty="0"/>
          </a:p>
          <a:p>
            <a:pPr>
              <a:tabLst>
                <a:tab pos="279400" algn="l"/>
              </a:tabLst>
            </a:pPr>
            <a:endParaRPr lang="en-US" dirty="0"/>
          </a:p>
          <a:p>
            <a:pPr>
              <a:tabLst>
                <a:tab pos="279400" algn="l"/>
              </a:tabLst>
            </a:pPr>
            <a:endParaRPr lang="en-US" dirty="0"/>
          </a:p>
        </p:txBody>
      </p:sp>
      <p:sp>
        <p:nvSpPr>
          <p:cNvPr id="10" name="Oval 9">
            <a:extLst>
              <a:ext uri="{FF2B5EF4-FFF2-40B4-BE49-F238E27FC236}">
                <a16:creationId xmlns:a16="http://schemas.microsoft.com/office/drawing/2014/main" id="{4F6AB4BB-2585-F046-8CEA-6B47BBDAB449}"/>
              </a:ext>
            </a:extLst>
          </p:cNvPr>
          <p:cNvSpPr/>
          <p:nvPr/>
        </p:nvSpPr>
        <p:spPr>
          <a:xfrm>
            <a:off x="391885" y="789454"/>
            <a:ext cx="313872" cy="328386"/>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83F83F5-0003-8940-ABAD-B2AC99C973E5}"/>
              </a:ext>
            </a:extLst>
          </p:cNvPr>
          <p:cNvSpPr/>
          <p:nvPr/>
        </p:nvSpPr>
        <p:spPr>
          <a:xfrm>
            <a:off x="650421" y="2842993"/>
            <a:ext cx="313872" cy="328386"/>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0E77D1BD-2F34-3C4F-806D-926A8CDFBFD3}"/>
              </a:ext>
            </a:extLst>
          </p:cNvPr>
          <p:cNvSpPr/>
          <p:nvPr/>
        </p:nvSpPr>
        <p:spPr>
          <a:xfrm>
            <a:off x="925288" y="4757736"/>
            <a:ext cx="313872" cy="328386"/>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7BA615AC-4B65-1E48-BE9D-B1AB18FFA939}"/>
              </a:ext>
            </a:extLst>
          </p:cNvPr>
          <p:cNvSpPr/>
          <p:nvPr/>
        </p:nvSpPr>
        <p:spPr>
          <a:xfrm>
            <a:off x="5109028" y="789448"/>
            <a:ext cx="313872" cy="328386"/>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D182FBB-26E2-7045-9F4A-D1898E6D06EF}"/>
              </a:ext>
            </a:extLst>
          </p:cNvPr>
          <p:cNvSpPr/>
          <p:nvPr/>
        </p:nvSpPr>
        <p:spPr>
          <a:xfrm>
            <a:off x="5727699" y="2738306"/>
            <a:ext cx="313872" cy="328386"/>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2F6F2D2-EE82-7644-A080-7895709BB467}"/>
              </a:ext>
            </a:extLst>
          </p:cNvPr>
          <p:cNvSpPr/>
          <p:nvPr/>
        </p:nvSpPr>
        <p:spPr>
          <a:xfrm>
            <a:off x="5945418" y="4821420"/>
            <a:ext cx="313872" cy="328386"/>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Chart, histogram&#10;&#10;Description automatically generated">
            <a:extLst>
              <a:ext uri="{FF2B5EF4-FFF2-40B4-BE49-F238E27FC236}">
                <a16:creationId xmlns:a16="http://schemas.microsoft.com/office/drawing/2014/main" id="{C4ABCC5A-65C6-AED0-483C-D3760B39817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98327" y="1422400"/>
            <a:ext cx="6998273" cy="4559300"/>
          </a:xfrm>
          <a:prstGeom prst="rect">
            <a:avLst/>
          </a:prstGeom>
          <a:ln w="38100">
            <a:solidFill>
              <a:schemeClr val="tx1"/>
            </a:solidFill>
          </a:ln>
        </p:spPr>
      </p:pic>
      <p:sp>
        <p:nvSpPr>
          <p:cNvPr id="5" name="Oval 4">
            <a:extLst>
              <a:ext uri="{FF2B5EF4-FFF2-40B4-BE49-F238E27FC236}">
                <a16:creationId xmlns:a16="http://schemas.microsoft.com/office/drawing/2014/main" id="{F590EC19-E34F-6DFE-AE32-60CE499C44C9}"/>
              </a:ext>
            </a:extLst>
          </p:cNvPr>
          <p:cNvSpPr/>
          <p:nvPr/>
        </p:nvSpPr>
        <p:spPr>
          <a:xfrm>
            <a:off x="5502446" y="1388044"/>
            <a:ext cx="455672" cy="41535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1">
            <a:extLst>
              <a:ext uri="{FF2B5EF4-FFF2-40B4-BE49-F238E27FC236}">
                <a16:creationId xmlns:a16="http://schemas.microsoft.com/office/drawing/2014/main" id="{F5DCF899-0FA2-D466-4491-94BC31235BCC}"/>
              </a:ext>
            </a:extLst>
          </p:cNvPr>
          <p:cNvSpPr>
            <a:spLocks noGrp="1"/>
          </p:cNvSpPr>
          <p:nvPr>
            <p:ph type="title"/>
          </p:nvPr>
        </p:nvSpPr>
        <p:spPr/>
        <p:txBody>
          <a:bodyPr/>
          <a:lstStyle/>
          <a:p>
            <a:endParaRPr lang="en-US"/>
          </a:p>
        </p:txBody>
      </p:sp>
      <p:sp>
        <p:nvSpPr>
          <p:cNvPr id="13" name="Title 1">
            <a:extLst>
              <a:ext uri="{FF2B5EF4-FFF2-40B4-BE49-F238E27FC236}">
                <a16:creationId xmlns:a16="http://schemas.microsoft.com/office/drawing/2014/main" id="{85B3F9A6-1432-5225-1F46-5926BCF418CA}"/>
              </a:ext>
            </a:extLst>
          </p:cNvPr>
          <p:cNvSpPr txBox="1">
            <a:spLocks/>
          </p:cNvSpPr>
          <p:nvPr/>
        </p:nvSpPr>
        <p:spPr>
          <a:xfrm>
            <a:off x="578531" y="307018"/>
            <a:ext cx="6317569" cy="60687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a:lstStyle>
          <a:p>
            <a:r>
              <a:rPr lang="en-US" dirty="0">
                <a:latin typeface="Eras Medium ITC" panose="020B0602030504020804" pitchFamily="34" charset="77"/>
              </a:rPr>
              <a:t>Stock Charts – The Chart</a:t>
            </a:r>
          </a:p>
        </p:txBody>
      </p:sp>
    </p:spTree>
    <p:extLst>
      <p:ext uri="{BB962C8B-B14F-4D97-AF65-F5344CB8AC3E}">
        <p14:creationId xmlns:p14="http://schemas.microsoft.com/office/powerpoint/2010/main" val="28814490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descr="Chart, histogram&#10;&#10;Description automatically generated">
            <a:extLst>
              <a:ext uri="{FF2B5EF4-FFF2-40B4-BE49-F238E27FC236}">
                <a16:creationId xmlns:a16="http://schemas.microsoft.com/office/drawing/2014/main" id="{BF3FD0E0-A872-8BAB-0038-F4C79444EF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6318" y="4897620"/>
            <a:ext cx="3359362" cy="1924142"/>
          </a:xfrm>
          <a:prstGeom prst="rect">
            <a:avLst/>
          </a:prstGeom>
        </p:spPr>
      </p:pic>
      <p:pic>
        <p:nvPicPr>
          <p:cNvPr id="25" name="Picture 24" descr="Chart, histogram&#10;&#10;Description automatically generated">
            <a:extLst>
              <a:ext uri="{FF2B5EF4-FFF2-40B4-BE49-F238E27FC236}">
                <a16:creationId xmlns:a16="http://schemas.microsoft.com/office/drawing/2014/main" id="{5A413225-2ACE-6F83-8DB9-8C830BB7E5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95728" y="2860377"/>
            <a:ext cx="3457457" cy="2001257"/>
          </a:xfrm>
          <a:prstGeom prst="rect">
            <a:avLst/>
          </a:prstGeom>
        </p:spPr>
      </p:pic>
      <p:pic>
        <p:nvPicPr>
          <p:cNvPr id="19" name="Picture 18" descr="Chart, histogram&#10;&#10;Description automatically generated">
            <a:extLst>
              <a:ext uri="{FF2B5EF4-FFF2-40B4-BE49-F238E27FC236}">
                <a16:creationId xmlns:a16="http://schemas.microsoft.com/office/drawing/2014/main" id="{B2351560-A921-8601-22C8-64FA2D16972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84283" y="887817"/>
            <a:ext cx="3359362" cy="1936573"/>
          </a:xfrm>
          <a:prstGeom prst="rect">
            <a:avLst/>
          </a:prstGeom>
        </p:spPr>
      </p:pic>
      <p:pic>
        <p:nvPicPr>
          <p:cNvPr id="15" name="Picture 14" descr="Chart, histogram&#10;&#10;Description automatically generated">
            <a:extLst>
              <a:ext uri="{FF2B5EF4-FFF2-40B4-BE49-F238E27FC236}">
                <a16:creationId xmlns:a16="http://schemas.microsoft.com/office/drawing/2014/main" id="{3628BE0D-3656-DA03-64F2-4ECD51F688E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3631" y="4897620"/>
            <a:ext cx="3435751" cy="1993384"/>
          </a:xfrm>
          <a:prstGeom prst="rect">
            <a:avLst/>
          </a:prstGeom>
        </p:spPr>
      </p:pic>
      <p:pic>
        <p:nvPicPr>
          <p:cNvPr id="6" name="Picture 5" descr="Chart, histogram&#10;&#10;Description automatically generated">
            <a:extLst>
              <a:ext uri="{FF2B5EF4-FFF2-40B4-BE49-F238E27FC236}">
                <a16:creationId xmlns:a16="http://schemas.microsoft.com/office/drawing/2014/main" id="{C74347F0-DD23-6ADD-4241-24BDF70A001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5571" y="2847677"/>
            <a:ext cx="3361008" cy="1953339"/>
          </a:xfrm>
          <a:prstGeom prst="rect">
            <a:avLst/>
          </a:prstGeom>
        </p:spPr>
      </p:pic>
      <p:pic>
        <p:nvPicPr>
          <p:cNvPr id="8" name="Picture 7" descr="Chart&#10;&#10;Description automatically generated">
            <a:extLst>
              <a:ext uri="{FF2B5EF4-FFF2-40B4-BE49-F238E27FC236}">
                <a16:creationId xmlns:a16="http://schemas.microsoft.com/office/drawing/2014/main" id="{01CE170D-E40C-8740-3733-D68121F2BDD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66271" y="877874"/>
            <a:ext cx="3457457" cy="1949332"/>
          </a:xfrm>
          <a:prstGeom prst="rect">
            <a:avLst/>
          </a:prstGeom>
        </p:spPr>
      </p:pic>
      <p:sp>
        <p:nvSpPr>
          <p:cNvPr id="4" name="TextBox 3">
            <a:extLst>
              <a:ext uri="{FF2B5EF4-FFF2-40B4-BE49-F238E27FC236}">
                <a16:creationId xmlns:a16="http://schemas.microsoft.com/office/drawing/2014/main" id="{C2C12B08-9512-164E-8D24-222148A5DD07}"/>
              </a:ext>
            </a:extLst>
          </p:cNvPr>
          <p:cNvSpPr txBox="1"/>
          <p:nvPr/>
        </p:nvSpPr>
        <p:spPr>
          <a:xfrm>
            <a:off x="8191500" y="1192220"/>
            <a:ext cx="3426725" cy="5195389"/>
          </a:xfrm>
          <a:prstGeom prst="rect">
            <a:avLst/>
          </a:prstGeom>
          <a:noFill/>
          <a:ln w="28575">
            <a:solidFill>
              <a:srgbClr val="FF0000"/>
            </a:solidFill>
          </a:ln>
        </p:spPr>
        <p:txBody>
          <a:bodyPr wrap="square" rtlCol="0" anchor="t" anchorCtr="0">
            <a:noAutofit/>
          </a:bodyPr>
          <a:lstStyle/>
          <a:p>
            <a:endParaRPr lang="en-US" b="1" dirty="0"/>
          </a:p>
          <a:p>
            <a:r>
              <a:rPr lang="en-US" b="1" dirty="0"/>
              <a:t>Stock Chart </a:t>
            </a:r>
            <a:r>
              <a:rPr lang="en-US" dirty="0"/>
              <a:t>- A quick visual indicator of performance</a:t>
            </a:r>
          </a:p>
          <a:p>
            <a:endParaRPr lang="en-US" dirty="0"/>
          </a:p>
          <a:p>
            <a:r>
              <a:rPr lang="en-US" dirty="0"/>
              <a:t>1D – Current day</a:t>
            </a:r>
          </a:p>
          <a:p>
            <a:r>
              <a:rPr lang="en-US" dirty="0"/>
              <a:t>5D – Previous 5-days</a:t>
            </a:r>
          </a:p>
          <a:p>
            <a:r>
              <a:rPr lang="en-US" dirty="0"/>
              <a:t>1M – Previous Month</a:t>
            </a:r>
          </a:p>
          <a:p>
            <a:r>
              <a:rPr lang="en-US" dirty="0"/>
              <a:t>6M – Last 6 months</a:t>
            </a:r>
          </a:p>
          <a:p>
            <a:r>
              <a:rPr lang="en-US" dirty="0"/>
              <a:t>YTD – Activity since 1 January</a:t>
            </a:r>
          </a:p>
          <a:p>
            <a:r>
              <a:rPr lang="en-US" dirty="0"/>
              <a:t>1Y – Previous year</a:t>
            </a:r>
          </a:p>
          <a:p>
            <a:r>
              <a:rPr lang="en-US" dirty="0"/>
              <a:t>5Y – Last five years</a:t>
            </a:r>
          </a:p>
          <a:p>
            <a:endParaRPr lang="en-US" dirty="0"/>
          </a:p>
          <a:p>
            <a:r>
              <a:rPr lang="en-US" dirty="0"/>
              <a:t>**Very important to understand the current trend </a:t>
            </a:r>
          </a:p>
          <a:p>
            <a:endParaRPr lang="en-US" dirty="0"/>
          </a:p>
          <a:p>
            <a:pPr>
              <a:tabLst>
                <a:tab pos="279400" algn="l"/>
              </a:tabLst>
            </a:pPr>
            <a:endParaRPr lang="en-US" dirty="0"/>
          </a:p>
          <a:p>
            <a:pPr>
              <a:tabLst>
                <a:tab pos="279400" algn="l"/>
              </a:tabLst>
            </a:pPr>
            <a:endParaRPr lang="en-US" dirty="0"/>
          </a:p>
        </p:txBody>
      </p:sp>
      <p:sp>
        <p:nvSpPr>
          <p:cNvPr id="10" name="Oval 9">
            <a:extLst>
              <a:ext uri="{FF2B5EF4-FFF2-40B4-BE49-F238E27FC236}">
                <a16:creationId xmlns:a16="http://schemas.microsoft.com/office/drawing/2014/main" id="{4F6AB4BB-2585-F046-8CEA-6B47BBDAB449}"/>
              </a:ext>
            </a:extLst>
          </p:cNvPr>
          <p:cNvSpPr/>
          <p:nvPr/>
        </p:nvSpPr>
        <p:spPr>
          <a:xfrm>
            <a:off x="391885" y="789454"/>
            <a:ext cx="313872" cy="328386"/>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83F83F5-0003-8940-ABAD-B2AC99C973E5}"/>
              </a:ext>
            </a:extLst>
          </p:cNvPr>
          <p:cNvSpPr/>
          <p:nvPr/>
        </p:nvSpPr>
        <p:spPr>
          <a:xfrm>
            <a:off x="650421" y="2842993"/>
            <a:ext cx="313872" cy="328386"/>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0E77D1BD-2F34-3C4F-806D-926A8CDFBFD3}"/>
              </a:ext>
            </a:extLst>
          </p:cNvPr>
          <p:cNvSpPr/>
          <p:nvPr/>
        </p:nvSpPr>
        <p:spPr>
          <a:xfrm>
            <a:off x="925288" y="4757736"/>
            <a:ext cx="313872" cy="328386"/>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7BA615AC-4B65-1E48-BE9D-B1AB18FFA939}"/>
              </a:ext>
            </a:extLst>
          </p:cNvPr>
          <p:cNvSpPr/>
          <p:nvPr/>
        </p:nvSpPr>
        <p:spPr>
          <a:xfrm>
            <a:off x="5109028" y="789448"/>
            <a:ext cx="313872" cy="328386"/>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D182FBB-26E2-7045-9F4A-D1898E6D06EF}"/>
              </a:ext>
            </a:extLst>
          </p:cNvPr>
          <p:cNvSpPr/>
          <p:nvPr/>
        </p:nvSpPr>
        <p:spPr>
          <a:xfrm>
            <a:off x="5727699" y="2738306"/>
            <a:ext cx="313872" cy="328386"/>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2F6F2D2-EE82-7644-A080-7895709BB467}"/>
              </a:ext>
            </a:extLst>
          </p:cNvPr>
          <p:cNvSpPr/>
          <p:nvPr/>
        </p:nvSpPr>
        <p:spPr>
          <a:xfrm>
            <a:off x="5945418" y="4821420"/>
            <a:ext cx="313872" cy="328386"/>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Chart, histogram&#10;&#10;Description automatically generated">
            <a:extLst>
              <a:ext uri="{FF2B5EF4-FFF2-40B4-BE49-F238E27FC236}">
                <a16:creationId xmlns:a16="http://schemas.microsoft.com/office/drawing/2014/main" id="{DB35C014-139A-BB43-A802-A66A5391A5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94871" y="1427743"/>
            <a:ext cx="7001729" cy="4542440"/>
          </a:xfrm>
          <a:prstGeom prst="rect">
            <a:avLst/>
          </a:prstGeom>
          <a:ln w="38100">
            <a:solidFill>
              <a:schemeClr val="tx1"/>
            </a:solidFill>
          </a:ln>
        </p:spPr>
      </p:pic>
      <p:sp>
        <p:nvSpPr>
          <p:cNvPr id="5" name="Oval 4">
            <a:extLst>
              <a:ext uri="{FF2B5EF4-FFF2-40B4-BE49-F238E27FC236}">
                <a16:creationId xmlns:a16="http://schemas.microsoft.com/office/drawing/2014/main" id="{F590EC19-E34F-6DFE-AE32-60CE499C44C9}"/>
              </a:ext>
            </a:extLst>
          </p:cNvPr>
          <p:cNvSpPr/>
          <p:nvPr/>
        </p:nvSpPr>
        <p:spPr>
          <a:xfrm>
            <a:off x="6668264" y="1388044"/>
            <a:ext cx="455672" cy="41535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id="{F4DBD025-2AFF-5EFA-D510-1546CFB82753}"/>
              </a:ext>
            </a:extLst>
          </p:cNvPr>
          <p:cNvSpPr>
            <a:spLocks noGrp="1"/>
          </p:cNvSpPr>
          <p:nvPr>
            <p:ph type="title"/>
          </p:nvPr>
        </p:nvSpPr>
        <p:spPr>
          <a:xfrm>
            <a:off x="578531" y="307018"/>
            <a:ext cx="6317569" cy="606877"/>
          </a:xfrm>
        </p:spPr>
        <p:txBody>
          <a:bodyPr/>
          <a:lstStyle/>
          <a:p>
            <a:r>
              <a:rPr lang="en-US" dirty="0">
                <a:latin typeface="Eras Medium ITC" panose="020B0602030504020804" pitchFamily="34" charset="77"/>
              </a:rPr>
              <a:t>Stock Charts – The Chart</a:t>
            </a:r>
          </a:p>
        </p:txBody>
      </p:sp>
    </p:spTree>
    <p:extLst>
      <p:ext uri="{BB962C8B-B14F-4D97-AF65-F5344CB8AC3E}">
        <p14:creationId xmlns:p14="http://schemas.microsoft.com/office/powerpoint/2010/main" val="36538353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descr="Chart, histogram&#10;&#10;Description automatically generated">
            <a:extLst>
              <a:ext uri="{FF2B5EF4-FFF2-40B4-BE49-F238E27FC236}">
                <a16:creationId xmlns:a16="http://schemas.microsoft.com/office/drawing/2014/main" id="{BF3FD0E0-A872-8BAB-0038-F4C79444EF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6318" y="4897620"/>
            <a:ext cx="3359362" cy="1924142"/>
          </a:xfrm>
          <a:prstGeom prst="rect">
            <a:avLst/>
          </a:prstGeom>
        </p:spPr>
      </p:pic>
      <p:pic>
        <p:nvPicPr>
          <p:cNvPr id="25" name="Picture 24" descr="Chart, histogram&#10;&#10;Description automatically generated">
            <a:extLst>
              <a:ext uri="{FF2B5EF4-FFF2-40B4-BE49-F238E27FC236}">
                <a16:creationId xmlns:a16="http://schemas.microsoft.com/office/drawing/2014/main" id="{5A413225-2ACE-6F83-8DB9-8C830BB7E5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95728" y="2860377"/>
            <a:ext cx="3457457" cy="2001257"/>
          </a:xfrm>
          <a:prstGeom prst="rect">
            <a:avLst/>
          </a:prstGeom>
        </p:spPr>
      </p:pic>
      <p:pic>
        <p:nvPicPr>
          <p:cNvPr id="19" name="Picture 18" descr="Chart, histogram&#10;&#10;Description automatically generated">
            <a:extLst>
              <a:ext uri="{FF2B5EF4-FFF2-40B4-BE49-F238E27FC236}">
                <a16:creationId xmlns:a16="http://schemas.microsoft.com/office/drawing/2014/main" id="{B2351560-A921-8601-22C8-64FA2D16972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84283" y="887817"/>
            <a:ext cx="3359362" cy="1936573"/>
          </a:xfrm>
          <a:prstGeom prst="rect">
            <a:avLst/>
          </a:prstGeom>
        </p:spPr>
      </p:pic>
      <p:pic>
        <p:nvPicPr>
          <p:cNvPr id="15" name="Picture 14" descr="Chart, histogram&#10;&#10;Description automatically generated">
            <a:extLst>
              <a:ext uri="{FF2B5EF4-FFF2-40B4-BE49-F238E27FC236}">
                <a16:creationId xmlns:a16="http://schemas.microsoft.com/office/drawing/2014/main" id="{3628BE0D-3656-DA03-64F2-4ECD51F688E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3631" y="4897620"/>
            <a:ext cx="3435751" cy="1993384"/>
          </a:xfrm>
          <a:prstGeom prst="rect">
            <a:avLst/>
          </a:prstGeom>
        </p:spPr>
      </p:pic>
      <p:pic>
        <p:nvPicPr>
          <p:cNvPr id="6" name="Picture 5" descr="Chart, histogram&#10;&#10;Description automatically generated">
            <a:extLst>
              <a:ext uri="{FF2B5EF4-FFF2-40B4-BE49-F238E27FC236}">
                <a16:creationId xmlns:a16="http://schemas.microsoft.com/office/drawing/2014/main" id="{C74347F0-DD23-6ADD-4241-24BDF70A001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5571" y="2847677"/>
            <a:ext cx="3361008" cy="1953339"/>
          </a:xfrm>
          <a:prstGeom prst="rect">
            <a:avLst/>
          </a:prstGeom>
        </p:spPr>
      </p:pic>
      <p:pic>
        <p:nvPicPr>
          <p:cNvPr id="8" name="Picture 7" descr="Chart&#10;&#10;Description automatically generated">
            <a:extLst>
              <a:ext uri="{FF2B5EF4-FFF2-40B4-BE49-F238E27FC236}">
                <a16:creationId xmlns:a16="http://schemas.microsoft.com/office/drawing/2014/main" id="{01CE170D-E40C-8740-3733-D68121F2BDD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66271" y="877874"/>
            <a:ext cx="3457457" cy="1949332"/>
          </a:xfrm>
          <a:prstGeom prst="rect">
            <a:avLst/>
          </a:prstGeom>
        </p:spPr>
      </p:pic>
      <p:sp>
        <p:nvSpPr>
          <p:cNvPr id="2" name="Title 1">
            <a:extLst>
              <a:ext uri="{FF2B5EF4-FFF2-40B4-BE49-F238E27FC236}">
                <a16:creationId xmlns:a16="http://schemas.microsoft.com/office/drawing/2014/main" id="{B87DDE31-46B3-204F-8EBD-20E43B5BCFD5}"/>
              </a:ext>
            </a:extLst>
          </p:cNvPr>
          <p:cNvSpPr>
            <a:spLocks noGrp="1"/>
          </p:cNvSpPr>
          <p:nvPr>
            <p:ph type="title"/>
          </p:nvPr>
        </p:nvSpPr>
        <p:spPr>
          <a:xfrm>
            <a:off x="578531" y="307018"/>
            <a:ext cx="6317569" cy="606877"/>
          </a:xfrm>
        </p:spPr>
        <p:txBody>
          <a:bodyPr/>
          <a:lstStyle/>
          <a:p>
            <a:r>
              <a:rPr lang="en-US" dirty="0">
                <a:latin typeface="Eras Medium ITC" panose="020B0602030504020804" pitchFamily="34" charset="77"/>
              </a:rPr>
              <a:t>Stock Charts – The Chart</a:t>
            </a:r>
          </a:p>
        </p:txBody>
      </p:sp>
      <p:sp>
        <p:nvSpPr>
          <p:cNvPr id="4" name="TextBox 3">
            <a:extLst>
              <a:ext uri="{FF2B5EF4-FFF2-40B4-BE49-F238E27FC236}">
                <a16:creationId xmlns:a16="http://schemas.microsoft.com/office/drawing/2014/main" id="{C2C12B08-9512-164E-8D24-222148A5DD07}"/>
              </a:ext>
            </a:extLst>
          </p:cNvPr>
          <p:cNvSpPr txBox="1"/>
          <p:nvPr/>
        </p:nvSpPr>
        <p:spPr>
          <a:xfrm>
            <a:off x="8191500" y="1192220"/>
            <a:ext cx="3426725" cy="5195389"/>
          </a:xfrm>
          <a:prstGeom prst="rect">
            <a:avLst/>
          </a:prstGeom>
          <a:noFill/>
          <a:ln w="28575">
            <a:solidFill>
              <a:srgbClr val="FF0000"/>
            </a:solidFill>
          </a:ln>
        </p:spPr>
        <p:txBody>
          <a:bodyPr wrap="square" rtlCol="0" anchor="t" anchorCtr="0">
            <a:noAutofit/>
          </a:bodyPr>
          <a:lstStyle/>
          <a:p>
            <a:endParaRPr lang="en-US" b="1" dirty="0"/>
          </a:p>
          <a:p>
            <a:r>
              <a:rPr lang="en-US" b="1" dirty="0"/>
              <a:t>Stock Chart </a:t>
            </a:r>
            <a:r>
              <a:rPr lang="en-US" dirty="0"/>
              <a:t>- A quick visual indicator of performance</a:t>
            </a:r>
          </a:p>
          <a:p>
            <a:endParaRPr lang="en-US" dirty="0"/>
          </a:p>
          <a:p>
            <a:r>
              <a:rPr lang="en-US" dirty="0"/>
              <a:t>1D – Current day</a:t>
            </a:r>
          </a:p>
          <a:p>
            <a:r>
              <a:rPr lang="en-US" dirty="0"/>
              <a:t>5D – Previous 5-days</a:t>
            </a:r>
          </a:p>
          <a:p>
            <a:r>
              <a:rPr lang="en-US" dirty="0"/>
              <a:t>1M – Previous Month</a:t>
            </a:r>
          </a:p>
          <a:p>
            <a:r>
              <a:rPr lang="en-US" dirty="0"/>
              <a:t>6M – Last 6 months</a:t>
            </a:r>
          </a:p>
          <a:p>
            <a:r>
              <a:rPr lang="en-US" dirty="0"/>
              <a:t>YTD – Activity since 1 January</a:t>
            </a:r>
          </a:p>
          <a:p>
            <a:r>
              <a:rPr lang="en-US" dirty="0"/>
              <a:t>1Y – Previous year</a:t>
            </a:r>
          </a:p>
          <a:p>
            <a:r>
              <a:rPr lang="en-US" dirty="0"/>
              <a:t>5Y – Last five years</a:t>
            </a:r>
          </a:p>
          <a:p>
            <a:endParaRPr lang="en-US" dirty="0"/>
          </a:p>
          <a:p>
            <a:r>
              <a:rPr lang="en-US" dirty="0"/>
              <a:t>**Very important to understand the current trend </a:t>
            </a:r>
          </a:p>
          <a:p>
            <a:endParaRPr lang="en-US" dirty="0"/>
          </a:p>
          <a:p>
            <a:pPr>
              <a:tabLst>
                <a:tab pos="279400" algn="l"/>
              </a:tabLst>
            </a:pPr>
            <a:endParaRPr lang="en-US" dirty="0"/>
          </a:p>
          <a:p>
            <a:pPr>
              <a:tabLst>
                <a:tab pos="279400" algn="l"/>
              </a:tabLst>
            </a:pPr>
            <a:endParaRPr lang="en-US" dirty="0"/>
          </a:p>
        </p:txBody>
      </p:sp>
      <p:sp>
        <p:nvSpPr>
          <p:cNvPr id="10" name="Oval 9">
            <a:extLst>
              <a:ext uri="{FF2B5EF4-FFF2-40B4-BE49-F238E27FC236}">
                <a16:creationId xmlns:a16="http://schemas.microsoft.com/office/drawing/2014/main" id="{4F6AB4BB-2585-F046-8CEA-6B47BBDAB449}"/>
              </a:ext>
            </a:extLst>
          </p:cNvPr>
          <p:cNvSpPr/>
          <p:nvPr/>
        </p:nvSpPr>
        <p:spPr>
          <a:xfrm>
            <a:off x="391885" y="789454"/>
            <a:ext cx="313872" cy="328386"/>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83F83F5-0003-8940-ABAD-B2AC99C973E5}"/>
              </a:ext>
            </a:extLst>
          </p:cNvPr>
          <p:cNvSpPr/>
          <p:nvPr/>
        </p:nvSpPr>
        <p:spPr>
          <a:xfrm>
            <a:off x="650421" y="2842993"/>
            <a:ext cx="313872" cy="328386"/>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0E77D1BD-2F34-3C4F-806D-926A8CDFBFD3}"/>
              </a:ext>
            </a:extLst>
          </p:cNvPr>
          <p:cNvSpPr/>
          <p:nvPr/>
        </p:nvSpPr>
        <p:spPr>
          <a:xfrm>
            <a:off x="925288" y="4757736"/>
            <a:ext cx="313872" cy="328386"/>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7BA615AC-4B65-1E48-BE9D-B1AB18FFA939}"/>
              </a:ext>
            </a:extLst>
          </p:cNvPr>
          <p:cNvSpPr/>
          <p:nvPr/>
        </p:nvSpPr>
        <p:spPr>
          <a:xfrm>
            <a:off x="5109028" y="789448"/>
            <a:ext cx="313872" cy="328386"/>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D182FBB-26E2-7045-9F4A-D1898E6D06EF}"/>
              </a:ext>
            </a:extLst>
          </p:cNvPr>
          <p:cNvSpPr/>
          <p:nvPr/>
        </p:nvSpPr>
        <p:spPr>
          <a:xfrm>
            <a:off x="5727699" y="2738306"/>
            <a:ext cx="313872" cy="328386"/>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2F6F2D2-EE82-7644-A080-7895709BB467}"/>
              </a:ext>
            </a:extLst>
          </p:cNvPr>
          <p:cNvSpPr/>
          <p:nvPr/>
        </p:nvSpPr>
        <p:spPr>
          <a:xfrm>
            <a:off x="5945418" y="4821420"/>
            <a:ext cx="313872" cy="328386"/>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54A3F0C8-E630-CD76-BAA0-81751B347542}"/>
              </a:ext>
            </a:extLst>
          </p:cNvPr>
          <p:cNvSpPr/>
          <p:nvPr/>
        </p:nvSpPr>
        <p:spPr>
          <a:xfrm>
            <a:off x="8572606" y="5084938"/>
            <a:ext cx="2664512" cy="1754326"/>
          </a:xfrm>
          <a:prstGeom prst="rect">
            <a:avLst/>
          </a:prstGeom>
          <a:solidFill>
            <a:schemeClr val="bg1"/>
          </a:solidFill>
          <a:ln>
            <a:solidFill>
              <a:srgbClr val="FF0000"/>
            </a:solidFill>
          </a:ln>
        </p:spPr>
        <p:txBody>
          <a:bodyPr wrap="none" lIns="91440" tIns="45720" rIns="91440" bIns="45720">
            <a:spAutoFit/>
          </a:bodyPr>
          <a:lstStyle/>
          <a:p>
            <a:pPr algn="ctr"/>
            <a:r>
              <a:rPr lang="en-US" sz="5400" b="1" u="sng"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Buy Low</a:t>
            </a:r>
          </a:p>
          <a:p>
            <a:pPr algn="ctr"/>
            <a:r>
              <a:rPr lang="en-US"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Sell High</a:t>
            </a:r>
            <a:endPar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25052421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application&#10;&#10;Description automatically generated">
            <a:extLst>
              <a:ext uri="{FF2B5EF4-FFF2-40B4-BE49-F238E27FC236}">
                <a16:creationId xmlns:a16="http://schemas.microsoft.com/office/drawing/2014/main" id="{08C8091F-DD9C-4E13-3883-5520981537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1203918"/>
            <a:ext cx="7934572" cy="5298501"/>
          </a:xfrm>
          <a:prstGeom prst="rect">
            <a:avLst/>
          </a:prstGeom>
        </p:spPr>
      </p:pic>
      <p:sp>
        <p:nvSpPr>
          <p:cNvPr id="2" name="Title 1">
            <a:extLst>
              <a:ext uri="{FF2B5EF4-FFF2-40B4-BE49-F238E27FC236}">
                <a16:creationId xmlns:a16="http://schemas.microsoft.com/office/drawing/2014/main" id="{B87DDE31-46B3-204F-8EBD-20E43B5BCFD5}"/>
              </a:ext>
            </a:extLst>
          </p:cNvPr>
          <p:cNvSpPr>
            <a:spLocks noGrp="1"/>
          </p:cNvSpPr>
          <p:nvPr>
            <p:ph type="title"/>
          </p:nvPr>
        </p:nvSpPr>
        <p:spPr/>
        <p:txBody>
          <a:bodyPr/>
          <a:lstStyle/>
          <a:p>
            <a:r>
              <a:rPr lang="en-US" sz="3200" dirty="0">
                <a:latin typeface="Eras Medium ITC" panose="020B0602030504020804" pitchFamily="34" charset="77"/>
              </a:rPr>
              <a:t>Stock Charts – Dividends</a:t>
            </a:r>
            <a:endParaRPr lang="en-US" dirty="0"/>
          </a:p>
        </p:txBody>
      </p:sp>
      <p:sp>
        <p:nvSpPr>
          <p:cNvPr id="5" name="Rectangle 4">
            <a:extLst>
              <a:ext uri="{FF2B5EF4-FFF2-40B4-BE49-F238E27FC236}">
                <a16:creationId xmlns:a16="http://schemas.microsoft.com/office/drawing/2014/main" id="{CE31F014-3CEE-411B-C6DC-392786D138A9}"/>
              </a:ext>
            </a:extLst>
          </p:cNvPr>
          <p:cNvSpPr/>
          <p:nvPr/>
        </p:nvSpPr>
        <p:spPr>
          <a:xfrm>
            <a:off x="2154016" y="4269740"/>
            <a:ext cx="1975669" cy="122935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1E6BB07-FF48-D5E0-8F40-26A8AC8E4553}"/>
              </a:ext>
            </a:extLst>
          </p:cNvPr>
          <p:cNvSpPr txBox="1"/>
          <p:nvPr/>
        </p:nvSpPr>
        <p:spPr>
          <a:xfrm>
            <a:off x="8191500" y="1192220"/>
            <a:ext cx="3426725" cy="5195389"/>
          </a:xfrm>
          <a:prstGeom prst="rect">
            <a:avLst/>
          </a:prstGeom>
          <a:noFill/>
          <a:ln w="28575">
            <a:solidFill>
              <a:srgbClr val="FF0000"/>
            </a:solidFill>
          </a:ln>
        </p:spPr>
        <p:txBody>
          <a:bodyPr wrap="square" rtlCol="0" anchor="t" anchorCtr="0">
            <a:noAutofit/>
          </a:bodyPr>
          <a:lstStyle/>
          <a:p>
            <a:pPr>
              <a:tabLst>
                <a:tab pos="1817688" algn="l"/>
              </a:tabLst>
            </a:pPr>
            <a:endParaRPr lang="en-US" b="1" dirty="0"/>
          </a:p>
          <a:p>
            <a:pPr>
              <a:tabLst>
                <a:tab pos="1817688" algn="l"/>
              </a:tabLst>
            </a:pPr>
            <a:r>
              <a:rPr lang="en-US" sz="2400" b="1" u="sng" dirty="0"/>
              <a:t>Dividend Information</a:t>
            </a:r>
            <a:r>
              <a:rPr lang="en-US" sz="2400" b="1" dirty="0"/>
              <a:t>:</a:t>
            </a:r>
          </a:p>
          <a:p>
            <a:pPr marL="285750" indent="-285750">
              <a:buFontTx/>
              <a:buChar char="-"/>
              <a:tabLst>
                <a:tab pos="279400" algn="l"/>
              </a:tabLst>
            </a:pPr>
            <a:endParaRPr lang="en-US" dirty="0"/>
          </a:p>
          <a:p>
            <a:pPr marL="285750" indent="-285750">
              <a:buFontTx/>
              <a:buChar char="-"/>
              <a:tabLst>
                <a:tab pos="279400" algn="l"/>
              </a:tabLst>
            </a:pPr>
            <a:r>
              <a:rPr lang="en-US" dirty="0"/>
              <a:t>Does the stock pay a dividend?</a:t>
            </a:r>
          </a:p>
          <a:p>
            <a:pPr marL="285750" indent="-285750">
              <a:buFontTx/>
              <a:buChar char="-"/>
              <a:tabLst>
                <a:tab pos="279400" algn="l"/>
              </a:tabLst>
            </a:pPr>
            <a:endParaRPr lang="en-US" dirty="0"/>
          </a:p>
          <a:p>
            <a:pPr marL="285750" indent="-285750">
              <a:buFontTx/>
              <a:buChar char="-"/>
              <a:tabLst>
                <a:tab pos="279400" algn="l"/>
              </a:tabLst>
            </a:pPr>
            <a:r>
              <a:rPr lang="en-US" dirty="0"/>
              <a:t>What is the Yield?</a:t>
            </a:r>
          </a:p>
          <a:p>
            <a:pPr marL="285750" indent="-285750">
              <a:buFontTx/>
              <a:buChar char="-"/>
              <a:tabLst>
                <a:tab pos="279400" algn="l"/>
              </a:tabLst>
            </a:pPr>
            <a:endParaRPr lang="en-US" dirty="0"/>
          </a:p>
          <a:p>
            <a:pPr marL="285750" indent="-285750">
              <a:buFontTx/>
              <a:buChar char="-"/>
              <a:tabLst>
                <a:tab pos="279400" algn="l"/>
              </a:tabLst>
            </a:pPr>
            <a:r>
              <a:rPr lang="en-US" dirty="0"/>
              <a:t>When does it pay the next dividend?</a:t>
            </a:r>
          </a:p>
          <a:p>
            <a:pPr marL="285750" indent="-285750">
              <a:buFontTx/>
              <a:buChar char="-"/>
              <a:tabLst>
                <a:tab pos="279400" algn="l"/>
              </a:tabLst>
            </a:pPr>
            <a:endParaRPr lang="en-US" dirty="0"/>
          </a:p>
          <a:p>
            <a:pPr marL="285750" indent="-285750">
              <a:buFontTx/>
              <a:buChar char="-"/>
              <a:tabLst>
                <a:tab pos="279400" algn="l"/>
              </a:tabLst>
            </a:pPr>
            <a:endParaRPr lang="en-US" dirty="0"/>
          </a:p>
          <a:p>
            <a:pPr marL="285750" indent="-285750">
              <a:buFontTx/>
              <a:buChar char="-"/>
              <a:tabLst>
                <a:tab pos="279400" algn="l"/>
              </a:tabLst>
            </a:pPr>
            <a:endParaRPr lang="en-US" dirty="0"/>
          </a:p>
          <a:p>
            <a:pPr>
              <a:tabLst>
                <a:tab pos="279400" algn="l"/>
              </a:tabLst>
            </a:pPr>
            <a:endParaRPr lang="en-US" dirty="0"/>
          </a:p>
          <a:p>
            <a:pPr marL="285750" indent="-285750">
              <a:buFontTx/>
              <a:buChar char="-"/>
              <a:tabLst>
                <a:tab pos="279400" algn="l"/>
              </a:tabLst>
            </a:pPr>
            <a:endParaRPr lang="en-US" dirty="0"/>
          </a:p>
          <a:p>
            <a:pPr>
              <a:tabLst>
                <a:tab pos="279400" algn="l"/>
              </a:tabLst>
            </a:pPr>
            <a:r>
              <a:rPr lang="en-US" sz="2400" b="1" u="sng" dirty="0"/>
              <a:t>1y Target Est.</a:t>
            </a:r>
            <a:endParaRPr lang="en-US" b="1" u="sng" dirty="0"/>
          </a:p>
          <a:p>
            <a:pPr marL="285750" indent="-285750">
              <a:buFontTx/>
              <a:buChar char="-"/>
              <a:tabLst>
                <a:tab pos="279400" algn="l"/>
              </a:tabLst>
            </a:pPr>
            <a:r>
              <a:rPr lang="en-US" dirty="0"/>
              <a:t>What is the 1-Yr Target Stock Price?</a:t>
            </a:r>
          </a:p>
          <a:p>
            <a:pPr>
              <a:tabLst>
                <a:tab pos="279400" algn="l"/>
              </a:tabLst>
            </a:pPr>
            <a:endParaRPr lang="en-US" dirty="0"/>
          </a:p>
        </p:txBody>
      </p:sp>
      <p:sp>
        <p:nvSpPr>
          <p:cNvPr id="7" name="Cloud 6">
            <a:extLst>
              <a:ext uri="{FF2B5EF4-FFF2-40B4-BE49-F238E27FC236}">
                <a16:creationId xmlns:a16="http://schemas.microsoft.com/office/drawing/2014/main" id="{59354621-99A3-9EB6-0C4F-8E6D6C7A3716}"/>
              </a:ext>
            </a:extLst>
          </p:cNvPr>
          <p:cNvSpPr/>
          <p:nvPr/>
        </p:nvSpPr>
        <p:spPr>
          <a:xfrm>
            <a:off x="8595360" y="3874770"/>
            <a:ext cx="2366010" cy="960120"/>
          </a:xfrm>
          <a:prstGeom prst="cloud">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Rule of 72</a:t>
            </a:r>
          </a:p>
        </p:txBody>
      </p:sp>
    </p:spTree>
    <p:extLst>
      <p:ext uri="{BB962C8B-B14F-4D97-AF65-F5344CB8AC3E}">
        <p14:creationId xmlns:p14="http://schemas.microsoft.com/office/powerpoint/2010/main" val="3340057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application&#10;&#10;Description automatically generated">
            <a:extLst>
              <a:ext uri="{FF2B5EF4-FFF2-40B4-BE49-F238E27FC236}">
                <a16:creationId xmlns:a16="http://schemas.microsoft.com/office/drawing/2014/main" id="{08C8091F-DD9C-4E13-3883-5520981537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1203918"/>
            <a:ext cx="7934572" cy="5298501"/>
          </a:xfrm>
          <a:prstGeom prst="rect">
            <a:avLst/>
          </a:prstGeom>
        </p:spPr>
      </p:pic>
      <p:sp>
        <p:nvSpPr>
          <p:cNvPr id="2" name="Title 1">
            <a:extLst>
              <a:ext uri="{FF2B5EF4-FFF2-40B4-BE49-F238E27FC236}">
                <a16:creationId xmlns:a16="http://schemas.microsoft.com/office/drawing/2014/main" id="{B87DDE31-46B3-204F-8EBD-20E43B5BCFD5}"/>
              </a:ext>
            </a:extLst>
          </p:cNvPr>
          <p:cNvSpPr>
            <a:spLocks noGrp="1"/>
          </p:cNvSpPr>
          <p:nvPr>
            <p:ph type="title"/>
          </p:nvPr>
        </p:nvSpPr>
        <p:spPr>
          <a:xfrm>
            <a:off x="578531" y="405494"/>
            <a:ext cx="7243106" cy="606877"/>
          </a:xfrm>
        </p:spPr>
        <p:txBody>
          <a:bodyPr>
            <a:normAutofit fontScale="90000"/>
          </a:bodyPr>
          <a:lstStyle/>
          <a:p>
            <a:r>
              <a:rPr lang="en-US" sz="4000" dirty="0">
                <a:latin typeface="Eras Medium ITC" panose="020B0602030504020804" pitchFamily="34" charset="77"/>
              </a:rPr>
              <a:t>Stock Charts – Price to Earnings</a:t>
            </a:r>
          </a:p>
        </p:txBody>
      </p:sp>
      <p:sp>
        <p:nvSpPr>
          <p:cNvPr id="4" name="TextBox 3">
            <a:extLst>
              <a:ext uri="{FF2B5EF4-FFF2-40B4-BE49-F238E27FC236}">
                <a16:creationId xmlns:a16="http://schemas.microsoft.com/office/drawing/2014/main" id="{C2C12B08-9512-164E-8D24-222148A5DD07}"/>
              </a:ext>
            </a:extLst>
          </p:cNvPr>
          <p:cNvSpPr txBox="1"/>
          <p:nvPr/>
        </p:nvSpPr>
        <p:spPr>
          <a:xfrm>
            <a:off x="8191500" y="1192220"/>
            <a:ext cx="3426725" cy="5195389"/>
          </a:xfrm>
          <a:prstGeom prst="rect">
            <a:avLst/>
          </a:prstGeom>
          <a:noFill/>
          <a:ln w="28575">
            <a:solidFill>
              <a:srgbClr val="FF0000"/>
            </a:solidFill>
          </a:ln>
        </p:spPr>
        <p:txBody>
          <a:bodyPr wrap="square" rtlCol="0" anchor="t" anchorCtr="0">
            <a:noAutofit/>
          </a:bodyPr>
          <a:lstStyle/>
          <a:p>
            <a:pPr>
              <a:tabLst>
                <a:tab pos="1817688" algn="l"/>
              </a:tabLst>
            </a:pPr>
            <a:endParaRPr lang="en-US" b="1" dirty="0"/>
          </a:p>
          <a:p>
            <a:pPr>
              <a:tabLst>
                <a:tab pos="1817688" algn="l"/>
              </a:tabLst>
            </a:pPr>
            <a:r>
              <a:rPr lang="en-US" sz="3200" b="1" u="sng" dirty="0"/>
              <a:t>PE Ratio</a:t>
            </a:r>
            <a:r>
              <a:rPr lang="en-US" sz="3200" b="1" dirty="0"/>
              <a:t>:</a:t>
            </a:r>
          </a:p>
          <a:p>
            <a:pPr algn="ctr">
              <a:tabLst>
                <a:tab pos="1817688" algn="l"/>
              </a:tabLst>
            </a:pPr>
            <a:r>
              <a:rPr lang="en-US" b="1" u="sng" dirty="0"/>
              <a:t>Price of the Stock</a:t>
            </a:r>
          </a:p>
          <a:p>
            <a:pPr algn="ctr">
              <a:tabLst>
                <a:tab pos="1817688" algn="l"/>
              </a:tabLst>
            </a:pPr>
            <a:r>
              <a:rPr lang="en-US" b="1" dirty="0"/>
              <a:t>Earnings per share</a:t>
            </a:r>
            <a:endParaRPr lang="en-US" dirty="0"/>
          </a:p>
          <a:p>
            <a:pPr>
              <a:tabLst>
                <a:tab pos="215900" algn="l"/>
                <a:tab pos="1817688" algn="l"/>
              </a:tabLst>
            </a:pPr>
            <a:r>
              <a:rPr lang="en-US" dirty="0"/>
              <a:t>	</a:t>
            </a:r>
          </a:p>
          <a:p>
            <a:pPr marL="285750" indent="-285750">
              <a:buFontTx/>
              <a:buChar char="-"/>
              <a:tabLst>
                <a:tab pos="279400" algn="l"/>
              </a:tabLst>
            </a:pPr>
            <a:r>
              <a:rPr lang="en-US" dirty="0"/>
              <a:t>15-19 is a solid range</a:t>
            </a:r>
          </a:p>
          <a:p>
            <a:pPr marL="285750" indent="-285750">
              <a:buFontTx/>
              <a:buChar char="-"/>
              <a:tabLst>
                <a:tab pos="279400" algn="l"/>
              </a:tabLst>
            </a:pPr>
            <a:endParaRPr lang="en-US" dirty="0"/>
          </a:p>
          <a:p>
            <a:pPr marL="285750" indent="-285750">
              <a:buFontTx/>
              <a:buChar char="-"/>
              <a:tabLst>
                <a:tab pos="279400" algn="l"/>
              </a:tabLst>
            </a:pPr>
            <a:r>
              <a:rPr lang="en-US" dirty="0"/>
              <a:t>A </a:t>
            </a:r>
            <a:r>
              <a:rPr lang="en-US" b="1" dirty="0"/>
              <a:t>higher P/E ratio</a:t>
            </a:r>
            <a:r>
              <a:rPr lang="en-US" dirty="0"/>
              <a:t> may indicate investors are willing to pay a </a:t>
            </a:r>
            <a:r>
              <a:rPr lang="en-US" b="1" dirty="0"/>
              <a:t>higher</a:t>
            </a:r>
            <a:r>
              <a:rPr lang="en-US" dirty="0"/>
              <a:t> share price today because of an expectation of </a:t>
            </a:r>
            <a:r>
              <a:rPr lang="en-US" b="1" dirty="0"/>
              <a:t>higher</a:t>
            </a:r>
            <a:r>
              <a:rPr lang="en-US" dirty="0"/>
              <a:t> growth from the company compared to the overall market.</a:t>
            </a:r>
          </a:p>
          <a:p>
            <a:endParaRPr lang="en-US" dirty="0"/>
          </a:p>
          <a:p>
            <a:pPr>
              <a:tabLst>
                <a:tab pos="279400" algn="l"/>
              </a:tabLst>
            </a:pPr>
            <a:endParaRPr lang="en-US" dirty="0"/>
          </a:p>
          <a:p>
            <a:pPr>
              <a:tabLst>
                <a:tab pos="279400" algn="l"/>
              </a:tabLst>
            </a:pPr>
            <a:endParaRPr lang="en-US" dirty="0"/>
          </a:p>
        </p:txBody>
      </p:sp>
      <p:sp>
        <p:nvSpPr>
          <p:cNvPr id="5" name="Rectangle 4">
            <a:extLst>
              <a:ext uri="{FF2B5EF4-FFF2-40B4-BE49-F238E27FC236}">
                <a16:creationId xmlns:a16="http://schemas.microsoft.com/office/drawing/2014/main" id="{CE31F014-3CEE-411B-C6DC-392786D138A9}"/>
              </a:ext>
            </a:extLst>
          </p:cNvPr>
          <p:cNvSpPr/>
          <p:nvPr/>
        </p:nvSpPr>
        <p:spPr>
          <a:xfrm>
            <a:off x="2154016" y="3596641"/>
            <a:ext cx="1975669" cy="65151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747696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application&#10;&#10;Description automatically generated">
            <a:extLst>
              <a:ext uri="{FF2B5EF4-FFF2-40B4-BE49-F238E27FC236}">
                <a16:creationId xmlns:a16="http://schemas.microsoft.com/office/drawing/2014/main" id="{3997104E-73A2-26AD-3A7C-C0D4906DA0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1203918"/>
            <a:ext cx="7934572" cy="5298501"/>
          </a:xfrm>
          <a:prstGeom prst="rect">
            <a:avLst/>
          </a:prstGeom>
        </p:spPr>
      </p:pic>
      <p:sp>
        <p:nvSpPr>
          <p:cNvPr id="2" name="Title 1">
            <a:extLst>
              <a:ext uri="{FF2B5EF4-FFF2-40B4-BE49-F238E27FC236}">
                <a16:creationId xmlns:a16="http://schemas.microsoft.com/office/drawing/2014/main" id="{B87DDE31-46B3-204F-8EBD-20E43B5BCFD5}"/>
              </a:ext>
            </a:extLst>
          </p:cNvPr>
          <p:cNvSpPr>
            <a:spLocks noGrp="1"/>
          </p:cNvSpPr>
          <p:nvPr>
            <p:ph type="title"/>
          </p:nvPr>
        </p:nvSpPr>
        <p:spPr/>
        <p:txBody>
          <a:bodyPr/>
          <a:lstStyle/>
          <a:p>
            <a:r>
              <a:rPr lang="en-US" dirty="0">
                <a:latin typeface="Eras Medium ITC" panose="020B0602030504020804" pitchFamily="34" charset="77"/>
              </a:rPr>
              <a:t>Stock Charts – Analysis</a:t>
            </a:r>
          </a:p>
        </p:txBody>
      </p:sp>
      <p:sp>
        <p:nvSpPr>
          <p:cNvPr id="4" name="TextBox 3">
            <a:extLst>
              <a:ext uri="{FF2B5EF4-FFF2-40B4-BE49-F238E27FC236}">
                <a16:creationId xmlns:a16="http://schemas.microsoft.com/office/drawing/2014/main" id="{C2C12B08-9512-164E-8D24-222148A5DD07}"/>
              </a:ext>
            </a:extLst>
          </p:cNvPr>
          <p:cNvSpPr txBox="1"/>
          <p:nvPr/>
        </p:nvSpPr>
        <p:spPr>
          <a:xfrm>
            <a:off x="8191500" y="1192220"/>
            <a:ext cx="3426725" cy="5195389"/>
          </a:xfrm>
          <a:prstGeom prst="rect">
            <a:avLst/>
          </a:prstGeom>
          <a:noFill/>
          <a:ln w="28575">
            <a:solidFill>
              <a:srgbClr val="FF0000"/>
            </a:solidFill>
          </a:ln>
        </p:spPr>
        <p:txBody>
          <a:bodyPr wrap="square" rtlCol="0" anchor="t" anchorCtr="0">
            <a:noAutofit/>
          </a:bodyPr>
          <a:lstStyle/>
          <a:p>
            <a:pPr>
              <a:tabLst>
                <a:tab pos="1817688" algn="l"/>
              </a:tabLst>
            </a:pPr>
            <a:endParaRPr lang="en-US" b="1" dirty="0"/>
          </a:p>
          <a:p>
            <a:pPr>
              <a:tabLst>
                <a:tab pos="1817688" algn="l"/>
              </a:tabLst>
            </a:pPr>
            <a:r>
              <a:rPr lang="en-US" b="1" dirty="0"/>
              <a:t>Value and Performance Estimates</a:t>
            </a:r>
          </a:p>
          <a:p>
            <a:pPr>
              <a:tabLst>
                <a:tab pos="1817688" algn="l"/>
              </a:tabLst>
            </a:pPr>
            <a:endParaRPr lang="en-US" b="1" dirty="0"/>
          </a:p>
          <a:p>
            <a:pPr>
              <a:tabLst>
                <a:tab pos="1817688" algn="l"/>
              </a:tabLst>
            </a:pPr>
            <a:r>
              <a:rPr lang="en-US" b="1" dirty="0"/>
              <a:t>Is the stock over or under valued?</a:t>
            </a:r>
            <a:endParaRPr lang="en-US" dirty="0"/>
          </a:p>
          <a:p>
            <a:pPr marL="285750" indent="-285750">
              <a:buFontTx/>
              <a:buChar char="-"/>
              <a:tabLst>
                <a:tab pos="279400" algn="l"/>
              </a:tabLst>
            </a:pPr>
            <a:r>
              <a:rPr lang="en-US" dirty="0"/>
              <a:t>If under, there is generally a higher likelihood the price will rise</a:t>
            </a:r>
          </a:p>
          <a:p>
            <a:pPr marL="285750" indent="-285750">
              <a:buFontTx/>
              <a:buChar char="-"/>
              <a:tabLst>
                <a:tab pos="279400" algn="l"/>
              </a:tabLst>
            </a:pPr>
            <a:endParaRPr lang="en-US" dirty="0"/>
          </a:p>
          <a:p>
            <a:pPr>
              <a:tabLst>
                <a:tab pos="279400" algn="l"/>
              </a:tabLst>
            </a:pPr>
            <a:r>
              <a:rPr lang="en-US" b="1" dirty="0"/>
              <a:t>What is the Short -, Mid -, and Long-term performance outlook?</a:t>
            </a:r>
          </a:p>
        </p:txBody>
      </p:sp>
      <p:sp>
        <p:nvSpPr>
          <p:cNvPr id="6" name="Oval 5">
            <a:extLst>
              <a:ext uri="{FF2B5EF4-FFF2-40B4-BE49-F238E27FC236}">
                <a16:creationId xmlns:a16="http://schemas.microsoft.com/office/drawing/2014/main" id="{46B4BF36-1EF9-444A-9ACA-9AA40BEFBED4}"/>
              </a:ext>
            </a:extLst>
          </p:cNvPr>
          <p:cNvSpPr/>
          <p:nvPr/>
        </p:nvSpPr>
        <p:spPr>
          <a:xfrm>
            <a:off x="42470" y="5104434"/>
            <a:ext cx="2156720" cy="1753565"/>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A86339DD-0A6F-5747-88C5-C98BB0C2AC03}"/>
              </a:ext>
            </a:extLst>
          </p:cNvPr>
          <p:cNvSpPr/>
          <p:nvPr/>
        </p:nvSpPr>
        <p:spPr>
          <a:xfrm>
            <a:off x="5817740" y="5104433"/>
            <a:ext cx="2156720" cy="1753565"/>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962905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raphical user interface, application&#10;&#10;Description automatically generated">
            <a:extLst>
              <a:ext uri="{FF2B5EF4-FFF2-40B4-BE49-F238E27FC236}">
                <a16:creationId xmlns:a16="http://schemas.microsoft.com/office/drawing/2014/main" id="{2461F8C3-ABEF-4380-E118-DEFC12CC19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1203918"/>
            <a:ext cx="7934572" cy="5298501"/>
          </a:xfrm>
          <a:prstGeom prst="rect">
            <a:avLst/>
          </a:prstGeom>
        </p:spPr>
      </p:pic>
      <p:sp>
        <p:nvSpPr>
          <p:cNvPr id="8" name="Title 7">
            <a:extLst>
              <a:ext uri="{FF2B5EF4-FFF2-40B4-BE49-F238E27FC236}">
                <a16:creationId xmlns:a16="http://schemas.microsoft.com/office/drawing/2014/main" id="{32D5E5C4-E951-3C47-BB2F-59EC87FB2F69}"/>
              </a:ext>
            </a:extLst>
          </p:cNvPr>
          <p:cNvSpPr>
            <a:spLocks noGrp="1"/>
          </p:cNvSpPr>
          <p:nvPr>
            <p:ph type="title"/>
          </p:nvPr>
        </p:nvSpPr>
        <p:spPr>
          <a:xfrm>
            <a:off x="838200" y="365125"/>
            <a:ext cx="10515600" cy="930275"/>
          </a:xfrm>
        </p:spPr>
        <p:txBody>
          <a:bodyPr/>
          <a:lstStyle/>
          <a:p>
            <a:r>
              <a:rPr lang="en-US" b="1" dirty="0">
                <a:latin typeface="Eras Medium ITC" panose="020B0602030504020804" pitchFamily="34" charset="77"/>
              </a:rPr>
              <a:t>Company Profile</a:t>
            </a:r>
          </a:p>
        </p:txBody>
      </p:sp>
      <p:graphicFrame>
        <p:nvGraphicFramePr>
          <p:cNvPr id="11" name="Table 11">
            <a:extLst>
              <a:ext uri="{FF2B5EF4-FFF2-40B4-BE49-F238E27FC236}">
                <a16:creationId xmlns:a16="http://schemas.microsoft.com/office/drawing/2014/main" id="{E54E6C5A-7524-FE4C-8012-293D847C88BC}"/>
              </a:ext>
            </a:extLst>
          </p:cNvPr>
          <p:cNvGraphicFramePr>
            <a:graphicFrameLocks noGrp="1"/>
          </p:cNvGraphicFramePr>
          <p:nvPr>
            <p:ph sz="half" idx="2"/>
            <p:extLst>
              <p:ext uri="{D42A27DB-BD31-4B8C-83A1-F6EECF244321}">
                <p14:modId xmlns:p14="http://schemas.microsoft.com/office/powerpoint/2010/main" val="1513917178"/>
              </p:ext>
            </p:extLst>
          </p:nvPr>
        </p:nvGraphicFramePr>
        <p:xfrm>
          <a:off x="6444553" y="1649370"/>
          <a:ext cx="5595047" cy="4853049"/>
        </p:xfrm>
        <a:graphic>
          <a:graphicData uri="http://schemas.openxmlformats.org/drawingml/2006/table">
            <a:tbl>
              <a:tblPr firstRow="1" bandRow="1">
                <a:tableStyleId>{5C22544A-7EE6-4342-B048-85BDC9FD1C3A}</a:tableStyleId>
              </a:tblPr>
              <a:tblGrid>
                <a:gridCol w="1124903">
                  <a:extLst>
                    <a:ext uri="{9D8B030D-6E8A-4147-A177-3AD203B41FA5}">
                      <a16:colId xmlns:a16="http://schemas.microsoft.com/office/drawing/2014/main" val="1806694310"/>
                    </a:ext>
                  </a:extLst>
                </a:gridCol>
                <a:gridCol w="1676304">
                  <a:extLst>
                    <a:ext uri="{9D8B030D-6E8A-4147-A177-3AD203B41FA5}">
                      <a16:colId xmlns:a16="http://schemas.microsoft.com/office/drawing/2014/main" val="3384351210"/>
                    </a:ext>
                  </a:extLst>
                </a:gridCol>
                <a:gridCol w="988188">
                  <a:extLst>
                    <a:ext uri="{9D8B030D-6E8A-4147-A177-3AD203B41FA5}">
                      <a16:colId xmlns:a16="http://schemas.microsoft.com/office/drawing/2014/main" val="3795865817"/>
                    </a:ext>
                  </a:extLst>
                </a:gridCol>
                <a:gridCol w="1805652">
                  <a:extLst>
                    <a:ext uri="{9D8B030D-6E8A-4147-A177-3AD203B41FA5}">
                      <a16:colId xmlns:a16="http://schemas.microsoft.com/office/drawing/2014/main" val="701636757"/>
                    </a:ext>
                  </a:extLst>
                </a:gridCol>
              </a:tblGrid>
              <a:tr h="366433">
                <a:tc>
                  <a:txBody>
                    <a:bodyPr/>
                    <a:lstStyle/>
                    <a:p>
                      <a:r>
                        <a:rPr lang="en-US" dirty="0">
                          <a:solidFill>
                            <a:sysClr val="windowText" lastClr="000000"/>
                          </a:solidFill>
                        </a:rPr>
                        <a:t>Company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gridSpan="3">
                  <a:txBody>
                    <a:bodyPr/>
                    <a:lstStyle/>
                    <a:p>
                      <a:r>
                        <a:rPr lang="en-US" dirty="0">
                          <a:solidFill>
                            <a:schemeClr val="tx1"/>
                          </a:solidFill>
                        </a:rPr>
                        <a:t>Hershey Company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lnL w="12700" cap="flat" cmpd="sng" algn="ctr">
                      <a:solidFill>
                        <a:schemeClr val="tx1"/>
                      </a:solidFill>
                      <a:prstDash val="solid"/>
                      <a:round/>
                      <a:headEnd type="none" w="med" len="med"/>
                      <a:tailEnd type="none" w="med" len="med"/>
                    </a:ln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073893368"/>
                  </a:ext>
                </a:extLst>
              </a:tr>
              <a:tr h="366433">
                <a:tc>
                  <a:txBody>
                    <a:bodyPr/>
                    <a:lstStyle/>
                    <a:p>
                      <a:pPr marL="0" algn="l" defTabSz="914400" rtl="0" eaLnBrk="1" latinLnBrk="0" hangingPunct="1"/>
                      <a:r>
                        <a:rPr lang="en-US" sz="1800" b="1" kern="1200" dirty="0">
                          <a:solidFill>
                            <a:sysClr val="windowText" lastClr="000000"/>
                          </a:solidFill>
                          <a:latin typeface="+mn-lt"/>
                          <a:ea typeface="+mn-ea"/>
                          <a:cs typeface="+mn-cs"/>
                        </a:rPr>
                        <a:t>Symbol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r>
                        <a:rPr lang="en-US" dirty="0"/>
                        <a:t>HSY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latinLnBrk="0" hangingPunct="1"/>
                      <a:r>
                        <a:rPr lang="en-US" sz="1800" b="1" kern="1200" dirty="0">
                          <a:solidFill>
                            <a:sysClr val="windowText" lastClr="000000"/>
                          </a:solidFill>
                          <a:latin typeface="+mn-lt"/>
                          <a:ea typeface="+mn-ea"/>
                          <a:cs typeface="+mn-cs"/>
                        </a:rPr>
                        <a:t>Industry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algn="l" defTabSz="914400" rtl="0" eaLnBrk="1" latinLnBrk="0" hangingPunct="1"/>
                      <a:endParaRPr lang="en-US" sz="1800" b="1" kern="1200" dirty="0">
                        <a:solidFill>
                          <a:sysClr val="windowText" lastClr="000000"/>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93252238"/>
                  </a:ext>
                </a:extLst>
              </a:tr>
              <a:tr h="366433">
                <a:tc gridSpan="4">
                  <a:txBody>
                    <a:bodyPr/>
                    <a:lstStyle/>
                    <a:p>
                      <a:r>
                        <a:rPr lang="en-US" dirty="0"/>
                        <a:t>1. What does the company do?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35985710"/>
                  </a:ext>
                </a:extLst>
              </a:tr>
              <a:tr h="916082">
                <a:tc gridSpan="4">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lnL w="12700" cap="flat" cmpd="sng" algn="ctr">
                      <a:solidFill>
                        <a:schemeClr val="tx1"/>
                      </a:solidFill>
                      <a:prstDash val="solid"/>
                      <a:round/>
                      <a:headEnd type="none" w="med" len="med"/>
                      <a:tailEnd type="none" w="med" len="med"/>
                    </a:ln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560891918"/>
                  </a:ext>
                </a:extLst>
              </a:tr>
              <a:tr h="366433">
                <a:tc gridSpan="4">
                  <a:txBody>
                    <a:bodyPr/>
                    <a:lstStyle/>
                    <a:p>
                      <a:r>
                        <a:rPr lang="en-US" dirty="0"/>
                        <a:t>2. Who are its competitors?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lnL w="12700" cap="flat" cmpd="sng" algn="ctr">
                      <a:solidFill>
                        <a:schemeClr val="tx1"/>
                      </a:solidFill>
                      <a:prstDash val="solid"/>
                      <a:round/>
                      <a:headEnd type="none" w="med" len="med"/>
                      <a:tailEnd type="none" w="med" len="med"/>
                    </a:ln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567983606"/>
                  </a:ext>
                </a:extLst>
              </a:tr>
              <a:tr h="916082">
                <a:tc gridSpan="4">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lnL w="12700" cap="flat" cmpd="sng" algn="ctr">
                      <a:solidFill>
                        <a:schemeClr val="tx1"/>
                      </a:solidFill>
                      <a:prstDash val="solid"/>
                      <a:round/>
                      <a:headEnd type="none" w="med" len="med"/>
                      <a:tailEnd type="none" w="med" len="med"/>
                    </a:ln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661544905"/>
                  </a:ext>
                </a:extLst>
              </a:tr>
              <a:tr h="366433">
                <a:tc gridSpan="4">
                  <a:txBody>
                    <a:bodyPr/>
                    <a:lstStyle/>
                    <a:p>
                      <a:r>
                        <a:rPr lang="en-US" dirty="0"/>
                        <a:t>3. What is the Company’s history?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lnL w="12700" cap="flat" cmpd="sng" algn="ctr">
                      <a:solidFill>
                        <a:schemeClr val="tx1"/>
                      </a:solidFill>
                      <a:prstDash val="solid"/>
                      <a:round/>
                      <a:headEnd type="none" w="med" len="med"/>
                      <a:tailEnd type="none" w="med" len="med"/>
                    </a:ln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601624307"/>
                  </a:ext>
                </a:extLst>
              </a:tr>
              <a:tr h="450470">
                <a:tc gridSpan="4">
                  <a:txBody>
                    <a:bodyPr/>
                    <a:lstStyle/>
                    <a:p>
                      <a:endParaRPr lang="en-US" dirty="0"/>
                    </a:p>
                    <a:p>
                      <a:endParaRPr lang="en-US" dirty="0"/>
                    </a:p>
                    <a:p>
                      <a:endParaRPr lang="en-US" dirty="0"/>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lnL w="12700" cap="flat" cmpd="sng" algn="ctr">
                      <a:solidFill>
                        <a:schemeClr val="tx1"/>
                      </a:solidFill>
                      <a:prstDash val="solid"/>
                      <a:round/>
                      <a:headEnd type="none" w="med" len="med"/>
                      <a:tailEnd type="none" w="med" len="med"/>
                    </a:ln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933026878"/>
                  </a:ext>
                </a:extLst>
              </a:tr>
            </a:tbl>
          </a:graphicData>
        </a:graphic>
      </p:graphicFrame>
      <p:sp>
        <p:nvSpPr>
          <p:cNvPr id="13" name="Oval 12">
            <a:extLst>
              <a:ext uri="{FF2B5EF4-FFF2-40B4-BE49-F238E27FC236}">
                <a16:creationId xmlns:a16="http://schemas.microsoft.com/office/drawing/2014/main" id="{D075E8F5-448B-4344-A3EA-B35E1D659906}"/>
              </a:ext>
            </a:extLst>
          </p:cNvPr>
          <p:cNvSpPr/>
          <p:nvPr/>
        </p:nvSpPr>
        <p:spPr>
          <a:xfrm>
            <a:off x="5482345" y="2444830"/>
            <a:ext cx="577807" cy="393540"/>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058630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DDE31-46B3-204F-8EBD-20E43B5BCFD5}"/>
              </a:ext>
            </a:extLst>
          </p:cNvPr>
          <p:cNvSpPr>
            <a:spLocks noGrp="1"/>
          </p:cNvSpPr>
          <p:nvPr>
            <p:ph type="title"/>
          </p:nvPr>
        </p:nvSpPr>
        <p:spPr/>
        <p:txBody>
          <a:bodyPr/>
          <a:lstStyle/>
          <a:p>
            <a:r>
              <a:rPr lang="en-US" dirty="0"/>
              <a:t>How did the Market do today?</a:t>
            </a:r>
          </a:p>
        </p:txBody>
      </p:sp>
      <p:sp>
        <p:nvSpPr>
          <p:cNvPr id="3" name="Content Placeholder 2">
            <a:extLst>
              <a:ext uri="{FF2B5EF4-FFF2-40B4-BE49-F238E27FC236}">
                <a16:creationId xmlns:a16="http://schemas.microsoft.com/office/drawing/2014/main" id="{E61BDA71-8D07-7D46-8272-4C9BF17B44DF}"/>
              </a:ext>
            </a:extLst>
          </p:cNvPr>
          <p:cNvSpPr>
            <a:spLocks noGrp="1"/>
          </p:cNvSpPr>
          <p:nvPr>
            <p:ph idx="1"/>
          </p:nvPr>
        </p:nvSpPr>
        <p:spPr/>
        <p:txBody>
          <a:bodyPr/>
          <a:lstStyle/>
          <a:p>
            <a:r>
              <a:rPr lang="en-US" b="1" dirty="0"/>
              <a:t>Indexes:</a:t>
            </a:r>
          </a:p>
          <a:p>
            <a:pPr lvl="1"/>
            <a:r>
              <a:rPr lang="en-US" sz="2800" b="1" dirty="0"/>
              <a:t>S&amp;P 500 – </a:t>
            </a:r>
            <a:endParaRPr lang="en-US" sz="2800" b="1" dirty="0">
              <a:solidFill>
                <a:srgbClr val="FF0000"/>
              </a:solidFill>
            </a:endParaRPr>
          </a:p>
          <a:p>
            <a:pPr lvl="1"/>
            <a:endParaRPr lang="en-US" sz="2800" b="1" dirty="0"/>
          </a:p>
          <a:p>
            <a:pPr lvl="1"/>
            <a:r>
              <a:rPr lang="en-US" sz="2800" b="1" dirty="0"/>
              <a:t>Dow Jones Industrial Average (DOW) – </a:t>
            </a:r>
            <a:endParaRPr lang="en-US" sz="2800" b="1" dirty="0">
              <a:solidFill>
                <a:srgbClr val="00B050"/>
              </a:solidFill>
            </a:endParaRPr>
          </a:p>
          <a:p>
            <a:pPr lvl="1"/>
            <a:endParaRPr lang="en-US" sz="2800" b="1" dirty="0"/>
          </a:p>
          <a:p>
            <a:pPr lvl="1"/>
            <a:r>
              <a:rPr lang="en-US" sz="2800" b="1" dirty="0"/>
              <a:t>Nasdaq Composite (NASDAQ) – </a:t>
            </a:r>
          </a:p>
        </p:txBody>
      </p:sp>
      <p:sp>
        <p:nvSpPr>
          <p:cNvPr id="4" name="Rectangle 3">
            <a:extLst>
              <a:ext uri="{FF2B5EF4-FFF2-40B4-BE49-F238E27FC236}">
                <a16:creationId xmlns:a16="http://schemas.microsoft.com/office/drawing/2014/main" id="{7DDA19B5-9D0F-B74C-8D72-244DE2462CDB}"/>
              </a:ext>
            </a:extLst>
          </p:cNvPr>
          <p:cNvSpPr/>
          <p:nvPr/>
        </p:nvSpPr>
        <p:spPr>
          <a:xfrm>
            <a:off x="1889336" y="2635082"/>
            <a:ext cx="4206664" cy="523220"/>
          </a:xfrm>
          <a:prstGeom prst="rect">
            <a:avLst/>
          </a:prstGeom>
        </p:spPr>
        <p:txBody>
          <a:bodyPr wrap="none">
            <a:spAutoFit/>
          </a:bodyPr>
          <a:lstStyle/>
          <a:p>
            <a:r>
              <a:rPr lang="en-US" sz="2800" dirty="0">
                <a:solidFill>
                  <a:srgbClr val="FF0000"/>
                </a:solidFill>
              </a:rPr>
              <a:t>Down – 96.41 points (2.5%)</a:t>
            </a:r>
            <a:endParaRPr lang="en-US" sz="2800" dirty="0"/>
          </a:p>
        </p:txBody>
      </p:sp>
      <p:sp>
        <p:nvSpPr>
          <p:cNvPr id="5" name="Rectangle 4">
            <a:extLst>
              <a:ext uri="{FF2B5EF4-FFF2-40B4-BE49-F238E27FC236}">
                <a16:creationId xmlns:a16="http://schemas.microsoft.com/office/drawing/2014/main" id="{A43D0E98-0A78-9E46-A4A8-DEC91036A09E}"/>
              </a:ext>
            </a:extLst>
          </p:cNvPr>
          <p:cNvSpPr/>
          <p:nvPr/>
        </p:nvSpPr>
        <p:spPr>
          <a:xfrm>
            <a:off x="1889336" y="3569118"/>
            <a:ext cx="4653903" cy="523220"/>
          </a:xfrm>
          <a:prstGeom prst="rect">
            <a:avLst/>
          </a:prstGeom>
        </p:spPr>
        <p:txBody>
          <a:bodyPr wrap="none">
            <a:spAutoFit/>
          </a:bodyPr>
          <a:lstStyle/>
          <a:p>
            <a:r>
              <a:rPr lang="en-US" sz="2800" dirty="0">
                <a:solidFill>
                  <a:srgbClr val="FF0000"/>
                </a:solidFill>
              </a:rPr>
              <a:t>Down – 505.44 points (1.54%)</a:t>
            </a:r>
            <a:r>
              <a:rPr lang="en-US" sz="2800" dirty="0">
                <a:solidFill>
                  <a:srgbClr val="00B050"/>
                </a:solidFill>
              </a:rPr>
              <a:t> </a:t>
            </a:r>
            <a:endParaRPr lang="en-US" sz="2800" dirty="0"/>
          </a:p>
        </p:txBody>
      </p:sp>
      <p:sp>
        <p:nvSpPr>
          <p:cNvPr id="6" name="Rectangle 5">
            <a:extLst>
              <a:ext uri="{FF2B5EF4-FFF2-40B4-BE49-F238E27FC236}">
                <a16:creationId xmlns:a16="http://schemas.microsoft.com/office/drawing/2014/main" id="{BD8A3039-8F9E-0340-93FA-667C18AEBE69}"/>
              </a:ext>
            </a:extLst>
          </p:cNvPr>
          <p:cNvSpPr/>
          <p:nvPr/>
        </p:nvSpPr>
        <p:spPr>
          <a:xfrm>
            <a:off x="1889336" y="4503154"/>
            <a:ext cx="4653903" cy="523220"/>
          </a:xfrm>
          <a:prstGeom prst="rect">
            <a:avLst/>
          </a:prstGeom>
        </p:spPr>
        <p:txBody>
          <a:bodyPr wrap="none">
            <a:spAutoFit/>
          </a:bodyPr>
          <a:lstStyle/>
          <a:p>
            <a:r>
              <a:rPr lang="en-US" sz="2800" dirty="0">
                <a:solidFill>
                  <a:srgbClr val="FF0000"/>
                </a:solidFill>
              </a:rPr>
              <a:t>Down – 366.05 points (3.36%)</a:t>
            </a:r>
            <a:r>
              <a:rPr lang="en-US" sz="2800" dirty="0"/>
              <a:t> </a:t>
            </a:r>
          </a:p>
        </p:txBody>
      </p:sp>
    </p:spTree>
    <p:extLst>
      <p:ext uri="{BB962C8B-B14F-4D97-AF65-F5344CB8AC3E}">
        <p14:creationId xmlns:p14="http://schemas.microsoft.com/office/powerpoint/2010/main" val="4125909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2D5E5C4-E951-3C47-BB2F-59EC87FB2F69}"/>
              </a:ext>
            </a:extLst>
          </p:cNvPr>
          <p:cNvSpPr>
            <a:spLocks noGrp="1"/>
          </p:cNvSpPr>
          <p:nvPr>
            <p:ph type="title"/>
          </p:nvPr>
        </p:nvSpPr>
        <p:spPr>
          <a:xfrm>
            <a:off x="838200" y="365125"/>
            <a:ext cx="10515600" cy="930275"/>
          </a:xfrm>
        </p:spPr>
        <p:txBody>
          <a:bodyPr/>
          <a:lstStyle/>
          <a:p>
            <a:r>
              <a:rPr lang="en-US" b="1" dirty="0">
                <a:latin typeface="Eras Medium ITC" panose="020B0602030504020804" pitchFamily="34" charset="77"/>
              </a:rPr>
              <a:t>Company Profile</a:t>
            </a:r>
          </a:p>
        </p:txBody>
      </p:sp>
      <p:graphicFrame>
        <p:nvGraphicFramePr>
          <p:cNvPr id="11" name="Table 11">
            <a:extLst>
              <a:ext uri="{FF2B5EF4-FFF2-40B4-BE49-F238E27FC236}">
                <a16:creationId xmlns:a16="http://schemas.microsoft.com/office/drawing/2014/main" id="{E54E6C5A-7524-FE4C-8012-293D847C88BC}"/>
              </a:ext>
            </a:extLst>
          </p:cNvPr>
          <p:cNvGraphicFramePr>
            <a:graphicFrameLocks noGrp="1"/>
          </p:cNvGraphicFramePr>
          <p:nvPr>
            <p:ph sz="half" idx="2"/>
            <p:extLst>
              <p:ext uri="{D42A27DB-BD31-4B8C-83A1-F6EECF244321}">
                <p14:modId xmlns:p14="http://schemas.microsoft.com/office/powerpoint/2010/main" val="685362058"/>
              </p:ext>
            </p:extLst>
          </p:nvPr>
        </p:nvGraphicFramePr>
        <p:xfrm>
          <a:off x="6172200" y="1825624"/>
          <a:ext cx="5595047" cy="4175086"/>
        </p:xfrm>
        <a:graphic>
          <a:graphicData uri="http://schemas.openxmlformats.org/drawingml/2006/table">
            <a:tbl>
              <a:tblPr firstRow="1" bandRow="1">
                <a:tableStyleId>{5C22544A-7EE6-4342-B048-85BDC9FD1C3A}</a:tableStyleId>
              </a:tblPr>
              <a:tblGrid>
                <a:gridCol w="1124903">
                  <a:extLst>
                    <a:ext uri="{9D8B030D-6E8A-4147-A177-3AD203B41FA5}">
                      <a16:colId xmlns:a16="http://schemas.microsoft.com/office/drawing/2014/main" val="1806694310"/>
                    </a:ext>
                  </a:extLst>
                </a:gridCol>
                <a:gridCol w="1676304">
                  <a:extLst>
                    <a:ext uri="{9D8B030D-6E8A-4147-A177-3AD203B41FA5}">
                      <a16:colId xmlns:a16="http://schemas.microsoft.com/office/drawing/2014/main" val="3384351210"/>
                    </a:ext>
                  </a:extLst>
                </a:gridCol>
                <a:gridCol w="988188">
                  <a:extLst>
                    <a:ext uri="{9D8B030D-6E8A-4147-A177-3AD203B41FA5}">
                      <a16:colId xmlns:a16="http://schemas.microsoft.com/office/drawing/2014/main" val="3795865817"/>
                    </a:ext>
                  </a:extLst>
                </a:gridCol>
                <a:gridCol w="1805652">
                  <a:extLst>
                    <a:ext uri="{9D8B030D-6E8A-4147-A177-3AD203B41FA5}">
                      <a16:colId xmlns:a16="http://schemas.microsoft.com/office/drawing/2014/main" val="701636757"/>
                    </a:ext>
                  </a:extLst>
                </a:gridCol>
              </a:tblGrid>
              <a:tr h="366433">
                <a:tc>
                  <a:txBody>
                    <a:bodyPr/>
                    <a:lstStyle/>
                    <a:p>
                      <a:r>
                        <a:rPr lang="en-US" dirty="0">
                          <a:solidFill>
                            <a:sysClr val="windowText" lastClr="000000"/>
                          </a:solidFill>
                        </a:rPr>
                        <a:t>Company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gridSpan="3">
                  <a:txBody>
                    <a:bodyPr/>
                    <a:lstStyle/>
                    <a:p>
                      <a:r>
                        <a:rPr lang="en-US" dirty="0">
                          <a:solidFill>
                            <a:schemeClr val="tx1"/>
                          </a:solidFill>
                        </a:rPr>
                        <a:t>Hershey Company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lnL w="12700" cap="flat" cmpd="sng" algn="ctr">
                      <a:solidFill>
                        <a:schemeClr val="tx1"/>
                      </a:solidFill>
                      <a:prstDash val="solid"/>
                      <a:round/>
                      <a:headEnd type="none" w="med" len="med"/>
                      <a:tailEnd type="none" w="med" len="med"/>
                    </a:ln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073893368"/>
                  </a:ext>
                </a:extLst>
              </a:tr>
              <a:tr h="366433">
                <a:tc>
                  <a:txBody>
                    <a:bodyPr/>
                    <a:lstStyle/>
                    <a:p>
                      <a:pPr marL="0" algn="l" defTabSz="914400" rtl="0" eaLnBrk="1" latinLnBrk="0" hangingPunct="1"/>
                      <a:r>
                        <a:rPr lang="en-US" sz="1800" b="1" kern="1200" dirty="0">
                          <a:solidFill>
                            <a:sysClr val="windowText" lastClr="000000"/>
                          </a:solidFill>
                          <a:latin typeface="+mn-lt"/>
                          <a:ea typeface="+mn-ea"/>
                          <a:cs typeface="+mn-cs"/>
                        </a:rPr>
                        <a:t>Symbol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r>
                        <a:rPr lang="en-US" dirty="0"/>
                        <a:t>HSY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latinLnBrk="0" hangingPunct="1"/>
                      <a:r>
                        <a:rPr lang="en-US" sz="1800" b="1" kern="1200" dirty="0">
                          <a:solidFill>
                            <a:sysClr val="windowText" lastClr="000000"/>
                          </a:solidFill>
                          <a:latin typeface="+mn-lt"/>
                          <a:ea typeface="+mn-ea"/>
                          <a:cs typeface="+mn-cs"/>
                        </a:rPr>
                        <a:t>Industry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algn="l" defTabSz="914400" rtl="0" eaLnBrk="1" latinLnBrk="0" hangingPunct="1"/>
                      <a:r>
                        <a:rPr lang="en-US" sz="1100" b="1" kern="1200" dirty="0">
                          <a:solidFill>
                            <a:sysClr val="windowText" lastClr="000000"/>
                          </a:solidFill>
                          <a:latin typeface="+mn-lt"/>
                          <a:ea typeface="+mn-ea"/>
                          <a:cs typeface="+mn-cs"/>
                        </a:rPr>
                        <a:t>Consumer Defensive/</a:t>
                      </a:r>
                      <a:br>
                        <a:rPr lang="en-US" sz="1100" b="1" kern="1200" dirty="0">
                          <a:solidFill>
                            <a:sysClr val="windowText" lastClr="000000"/>
                          </a:solidFill>
                          <a:latin typeface="+mn-lt"/>
                          <a:ea typeface="+mn-ea"/>
                          <a:cs typeface="+mn-cs"/>
                        </a:rPr>
                      </a:br>
                      <a:r>
                        <a:rPr lang="en-US" sz="1100" b="1" kern="1200" dirty="0">
                          <a:solidFill>
                            <a:sysClr val="windowText" lastClr="000000"/>
                          </a:solidFill>
                          <a:latin typeface="+mn-lt"/>
                          <a:ea typeface="+mn-ea"/>
                          <a:cs typeface="+mn-cs"/>
                        </a:rPr>
                        <a:t>Confectioners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93252238"/>
                  </a:ext>
                </a:extLst>
              </a:tr>
              <a:tr h="366433">
                <a:tc gridSpan="4">
                  <a:txBody>
                    <a:bodyPr/>
                    <a:lstStyle/>
                    <a:p>
                      <a:r>
                        <a:rPr lang="en-US" dirty="0"/>
                        <a:t>1. What does the company do?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35985710"/>
                  </a:ext>
                </a:extLst>
              </a:tr>
              <a:tr h="916082">
                <a:tc gridSpan="4">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lnL w="12700" cap="flat" cmpd="sng" algn="ctr">
                      <a:solidFill>
                        <a:schemeClr val="tx1"/>
                      </a:solidFill>
                      <a:prstDash val="solid"/>
                      <a:round/>
                      <a:headEnd type="none" w="med" len="med"/>
                      <a:tailEnd type="none" w="med" len="med"/>
                    </a:ln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560891918"/>
                  </a:ext>
                </a:extLst>
              </a:tr>
              <a:tr h="366433">
                <a:tc gridSpan="4">
                  <a:txBody>
                    <a:bodyPr/>
                    <a:lstStyle/>
                    <a:p>
                      <a:r>
                        <a:rPr lang="en-US" dirty="0"/>
                        <a:t>2. Who are its competitors?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lnL w="12700" cap="flat" cmpd="sng" algn="ctr">
                      <a:solidFill>
                        <a:schemeClr val="tx1"/>
                      </a:solidFill>
                      <a:prstDash val="solid"/>
                      <a:round/>
                      <a:headEnd type="none" w="med" len="med"/>
                      <a:tailEnd type="none" w="med" len="med"/>
                    </a:ln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567983606"/>
                  </a:ext>
                </a:extLst>
              </a:tr>
              <a:tr h="916082">
                <a:tc gridSpan="4">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lnL w="12700" cap="flat" cmpd="sng" algn="ctr">
                      <a:solidFill>
                        <a:schemeClr val="tx1"/>
                      </a:solidFill>
                      <a:prstDash val="solid"/>
                      <a:round/>
                      <a:headEnd type="none" w="med" len="med"/>
                      <a:tailEnd type="none" w="med" len="med"/>
                    </a:ln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661544905"/>
                  </a:ext>
                </a:extLst>
              </a:tr>
              <a:tr h="366433">
                <a:tc gridSpan="4">
                  <a:txBody>
                    <a:bodyPr/>
                    <a:lstStyle/>
                    <a:p>
                      <a:r>
                        <a:rPr lang="en-US" dirty="0"/>
                        <a:t>What is the Company’s history?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lnL w="12700" cap="flat" cmpd="sng" algn="ctr">
                      <a:solidFill>
                        <a:schemeClr val="tx1"/>
                      </a:solidFill>
                      <a:prstDash val="solid"/>
                      <a:round/>
                      <a:headEnd type="none" w="med" len="med"/>
                      <a:tailEnd type="none" w="med" len="med"/>
                    </a:ln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601624307"/>
                  </a:ext>
                </a:extLst>
              </a:tr>
              <a:tr h="450470">
                <a:tc gridSpan="4">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lnL w="12700" cap="flat" cmpd="sng" algn="ctr">
                      <a:solidFill>
                        <a:schemeClr val="tx1"/>
                      </a:solidFill>
                      <a:prstDash val="solid"/>
                      <a:round/>
                      <a:headEnd type="none" w="med" len="med"/>
                      <a:tailEnd type="none" w="med" len="med"/>
                    </a:ln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933026878"/>
                  </a:ext>
                </a:extLst>
              </a:tr>
            </a:tbl>
          </a:graphicData>
        </a:graphic>
      </p:graphicFrame>
      <p:pic>
        <p:nvPicPr>
          <p:cNvPr id="3" name="Picture 2" descr="Graphical user interface, text, application&#10;&#10;Description automatically generated">
            <a:extLst>
              <a:ext uri="{FF2B5EF4-FFF2-40B4-BE49-F238E27FC236}">
                <a16:creationId xmlns:a16="http://schemas.microsoft.com/office/drawing/2014/main" id="{1E0A6869-387D-774C-B942-80447D8B0576}"/>
              </a:ext>
            </a:extLst>
          </p:cNvPr>
          <p:cNvPicPr>
            <a:picLocks noChangeAspect="1"/>
          </p:cNvPicPr>
          <p:nvPr/>
        </p:nvPicPr>
        <p:blipFill rotWithShape="1">
          <a:blip r:embed="rId3">
            <a:extLst>
              <a:ext uri="{28A0092B-C50C-407E-A947-70E740481C1C}">
                <a14:useLocalDpi xmlns:a14="http://schemas.microsoft.com/office/drawing/2010/main" val="0"/>
              </a:ext>
            </a:extLst>
          </a:blip>
          <a:srcRect r="18929"/>
          <a:stretch/>
        </p:blipFill>
        <p:spPr>
          <a:xfrm>
            <a:off x="246612" y="1739474"/>
            <a:ext cx="5637467" cy="2911194"/>
          </a:xfrm>
          <a:prstGeom prst="rect">
            <a:avLst/>
          </a:prstGeom>
        </p:spPr>
      </p:pic>
      <p:sp>
        <p:nvSpPr>
          <p:cNvPr id="7" name="Oval 6">
            <a:extLst>
              <a:ext uri="{FF2B5EF4-FFF2-40B4-BE49-F238E27FC236}">
                <a16:creationId xmlns:a16="http://schemas.microsoft.com/office/drawing/2014/main" id="{98AA197F-5893-BE4D-89D5-C439C2E0802C}"/>
              </a:ext>
            </a:extLst>
          </p:cNvPr>
          <p:cNvSpPr/>
          <p:nvPr/>
        </p:nvSpPr>
        <p:spPr>
          <a:xfrm>
            <a:off x="4804421" y="2801531"/>
            <a:ext cx="577807" cy="393540"/>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Text&#10;&#10;Description automatically generated with medium confidence">
            <a:extLst>
              <a:ext uri="{FF2B5EF4-FFF2-40B4-BE49-F238E27FC236}">
                <a16:creationId xmlns:a16="http://schemas.microsoft.com/office/drawing/2014/main" id="{A2A41C52-E3CE-A749-8FB8-611204B9EF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6612" y="4650667"/>
            <a:ext cx="5839726" cy="1599661"/>
          </a:xfrm>
          <a:prstGeom prst="rect">
            <a:avLst/>
          </a:prstGeom>
        </p:spPr>
      </p:pic>
      <p:sp>
        <p:nvSpPr>
          <p:cNvPr id="6" name="TextBox 5">
            <a:extLst>
              <a:ext uri="{FF2B5EF4-FFF2-40B4-BE49-F238E27FC236}">
                <a16:creationId xmlns:a16="http://schemas.microsoft.com/office/drawing/2014/main" id="{C08A72B9-5418-F495-D192-045F53A26519}"/>
              </a:ext>
            </a:extLst>
          </p:cNvPr>
          <p:cNvSpPr txBox="1"/>
          <p:nvPr/>
        </p:nvSpPr>
        <p:spPr>
          <a:xfrm>
            <a:off x="6169162" y="5552292"/>
            <a:ext cx="5595047" cy="1200329"/>
          </a:xfrm>
          <a:prstGeom prst="rect">
            <a:avLst/>
          </a:prstGeom>
          <a:solidFill>
            <a:schemeClr val="bg1"/>
          </a:solidFill>
          <a:ln>
            <a:solidFill>
              <a:schemeClr val="tx1"/>
            </a:solidFill>
          </a:ln>
        </p:spPr>
        <p:txBody>
          <a:bodyPr wrap="square">
            <a:spAutoFit/>
          </a:bodyPr>
          <a:lstStyle/>
          <a:p>
            <a:r>
              <a:rPr lang="en-US" dirty="0"/>
              <a:t>Where and when did the company start?</a:t>
            </a:r>
          </a:p>
          <a:p>
            <a:r>
              <a:rPr lang="en-US" dirty="0"/>
              <a:t>What were it’s first products?</a:t>
            </a:r>
          </a:p>
          <a:p>
            <a:pPr marL="171450" indent="-171450">
              <a:tabLst/>
            </a:pPr>
            <a:r>
              <a:rPr lang="en-US" dirty="0"/>
              <a:t>Has the company been purchased or bought other companies?</a:t>
            </a:r>
          </a:p>
        </p:txBody>
      </p:sp>
      <p:sp>
        <p:nvSpPr>
          <p:cNvPr id="9" name="TextBox 8">
            <a:extLst>
              <a:ext uri="{FF2B5EF4-FFF2-40B4-BE49-F238E27FC236}">
                <a16:creationId xmlns:a16="http://schemas.microsoft.com/office/drawing/2014/main" id="{10648405-7232-BFF5-9534-F34A2F653C0A}"/>
              </a:ext>
            </a:extLst>
          </p:cNvPr>
          <p:cNvSpPr txBox="1"/>
          <p:nvPr/>
        </p:nvSpPr>
        <p:spPr>
          <a:xfrm>
            <a:off x="6169161" y="4265202"/>
            <a:ext cx="5595047" cy="923330"/>
          </a:xfrm>
          <a:prstGeom prst="rect">
            <a:avLst/>
          </a:prstGeom>
          <a:solidFill>
            <a:schemeClr val="bg1"/>
          </a:solidFill>
          <a:ln>
            <a:solidFill>
              <a:schemeClr val="tx1"/>
            </a:solidFill>
          </a:ln>
        </p:spPr>
        <p:txBody>
          <a:bodyPr wrap="square">
            <a:spAutoFit/>
          </a:bodyPr>
          <a:lstStyle/>
          <a:p>
            <a:pPr algn="ctr"/>
            <a:r>
              <a:rPr lang="en-US" dirty="0"/>
              <a:t> Check the Summary tab</a:t>
            </a:r>
          </a:p>
          <a:p>
            <a:pPr algn="ctr"/>
            <a:r>
              <a:rPr lang="en-US" dirty="0"/>
              <a:t>or</a:t>
            </a:r>
          </a:p>
          <a:p>
            <a:pPr algn="ctr"/>
            <a:r>
              <a:rPr lang="en-US" dirty="0"/>
              <a:t>Google competitors</a:t>
            </a:r>
          </a:p>
        </p:txBody>
      </p:sp>
      <p:sp>
        <p:nvSpPr>
          <p:cNvPr id="10" name="TextBox 9">
            <a:extLst>
              <a:ext uri="{FF2B5EF4-FFF2-40B4-BE49-F238E27FC236}">
                <a16:creationId xmlns:a16="http://schemas.microsoft.com/office/drawing/2014/main" id="{9939D409-3326-0207-79D5-A4EB7D2B91FE}"/>
              </a:ext>
            </a:extLst>
          </p:cNvPr>
          <p:cNvSpPr txBox="1"/>
          <p:nvPr/>
        </p:nvSpPr>
        <p:spPr>
          <a:xfrm>
            <a:off x="6172200" y="2985601"/>
            <a:ext cx="5595047" cy="923330"/>
          </a:xfrm>
          <a:prstGeom prst="rect">
            <a:avLst/>
          </a:prstGeom>
          <a:solidFill>
            <a:schemeClr val="bg1"/>
          </a:solidFill>
          <a:ln>
            <a:solidFill>
              <a:schemeClr val="tx1"/>
            </a:solidFill>
          </a:ln>
        </p:spPr>
        <p:txBody>
          <a:bodyPr wrap="square">
            <a:spAutoFit/>
          </a:bodyPr>
          <a:lstStyle/>
          <a:p>
            <a:r>
              <a:rPr lang="en-US" dirty="0"/>
              <a:t>Products, services. </a:t>
            </a:r>
          </a:p>
          <a:p>
            <a:r>
              <a:rPr lang="en-US" dirty="0"/>
              <a:t>Why does this company stand out?</a:t>
            </a:r>
          </a:p>
          <a:p>
            <a:r>
              <a:rPr lang="en-US" dirty="0"/>
              <a:t>Who do people buy from this company?</a:t>
            </a:r>
          </a:p>
        </p:txBody>
      </p:sp>
      <p:sp>
        <p:nvSpPr>
          <p:cNvPr id="12" name="Oval 11">
            <a:extLst>
              <a:ext uri="{FF2B5EF4-FFF2-40B4-BE49-F238E27FC236}">
                <a16:creationId xmlns:a16="http://schemas.microsoft.com/office/drawing/2014/main" id="{A69E6E36-F25A-E8A7-4AD5-8F8C68D7A7ED}"/>
              </a:ext>
            </a:extLst>
          </p:cNvPr>
          <p:cNvSpPr/>
          <p:nvPr/>
        </p:nvSpPr>
        <p:spPr>
          <a:xfrm>
            <a:off x="9956800" y="2067793"/>
            <a:ext cx="1782008" cy="644837"/>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0C5F57-1A39-5616-27BF-2590B1A6FBCC}"/>
              </a:ext>
            </a:extLst>
          </p:cNvPr>
          <p:cNvSpPr/>
          <p:nvPr/>
        </p:nvSpPr>
        <p:spPr>
          <a:xfrm>
            <a:off x="5589916" y="741403"/>
            <a:ext cx="6320434" cy="646331"/>
          </a:xfrm>
          <a:prstGeom prst="rect">
            <a:avLst/>
          </a:prstGeom>
        </p:spPr>
        <p:txBody>
          <a:bodyPr wrap="square">
            <a:spAutoFit/>
          </a:bodyPr>
          <a:lstStyle/>
          <a:p>
            <a:r>
              <a:rPr lang="en-US" b="1" u="sng" dirty="0"/>
              <a:t>Competitors</a:t>
            </a:r>
            <a:r>
              <a:rPr lang="en-US" dirty="0"/>
              <a:t>:</a:t>
            </a:r>
          </a:p>
          <a:p>
            <a:r>
              <a:rPr lang="en-US" dirty="0"/>
              <a:t>Mars, Nestlé, Mondelez International (Cadbury, </a:t>
            </a:r>
            <a:r>
              <a:rPr lang="en-US" dirty="0" err="1"/>
              <a:t>Milka</a:t>
            </a:r>
            <a:r>
              <a:rPr lang="en-US" dirty="0"/>
              <a:t>, Toblerone).</a:t>
            </a:r>
          </a:p>
        </p:txBody>
      </p:sp>
    </p:spTree>
    <p:extLst>
      <p:ext uri="{BB962C8B-B14F-4D97-AF65-F5344CB8AC3E}">
        <p14:creationId xmlns:p14="http://schemas.microsoft.com/office/powerpoint/2010/main" val="1913475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dissolve">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dissolv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dissolve">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dissolve">
                                      <p:cBhvr>
                                        <p:cTn id="2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P spid="12" grpId="0" animBg="1"/>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DDE31-46B3-204F-8EBD-20E43B5BCFD5}"/>
              </a:ext>
            </a:extLst>
          </p:cNvPr>
          <p:cNvSpPr>
            <a:spLocks noGrp="1"/>
          </p:cNvSpPr>
          <p:nvPr>
            <p:ph type="title"/>
          </p:nvPr>
        </p:nvSpPr>
        <p:spPr>
          <a:xfrm>
            <a:off x="578531" y="405494"/>
            <a:ext cx="6989887" cy="606877"/>
          </a:xfrm>
        </p:spPr>
        <p:txBody>
          <a:bodyPr>
            <a:normAutofit/>
          </a:bodyPr>
          <a:lstStyle/>
          <a:p>
            <a:r>
              <a:rPr lang="en-US" dirty="0">
                <a:latin typeface="Eras Medium ITC" panose="020B0602030504020804" pitchFamily="34" charset="77"/>
              </a:rPr>
              <a:t>Stock Charts – Analyst's predictions</a:t>
            </a:r>
          </a:p>
        </p:txBody>
      </p:sp>
      <p:sp>
        <p:nvSpPr>
          <p:cNvPr id="4" name="TextBox 3">
            <a:extLst>
              <a:ext uri="{FF2B5EF4-FFF2-40B4-BE49-F238E27FC236}">
                <a16:creationId xmlns:a16="http://schemas.microsoft.com/office/drawing/2014/main" id="{C2C12B08-9512-164E-8D24-222148A5DD07}"/>
              </a:ext>
            </a:extLst>
          </p:cNvPr>
          <p:cNvSpPr txBox="1"/>
          <p:nvPr/>
        </p:nvSpPr>
        <p:spPr>
          <a:xfrm>
            <a:off x="8191500" y="1192220"/>
            <a:ext cx="3426725" cy="5195389"/>
          </a:xfrm>
          <a:prstGeom prst="rect">
            <a:avLst/>
          </a:prstGeom>
          <a:noFill/>
          <a:ln w="28575">
            <a:solidFill>
              <a:srgbClr val="FF0000"/>
            </a:solidFill>
          </a:ln>
        </p:spPr>
        <p:txBody>
          <a:bodyPr wrap="square" rtlCol="0" anchor="t" anchorCtr="0">
            <a:noAutofit/>
          </a:bodyPr>
          <a:lstStyle/>
          <a:p>
            <a:pPr>
              <a:tabLst>
                <a:tab pos="1817688" algn="l"/>
              </a:tabLst>
            </a:pPr>
            <a:endParaRPr lang="en-US" b="1" dirty="0"/>
          </a:p>
          <a:p>
            <a:pPr>
              <a:tabLst>
                <a:tab pos="1817688" algn="l"/>
              </a:tabLst>
            </a:pPr>
            <a:r>
              <a:rPr lang="en-US" sz="2800" b="1" u="sng" dirty="0"/>
              <a:t>Analyst predictions</a:t>
            </a:r>
          </a:p>
          <a:p>
            <a:pPr>
              <a:tabLst>
                <a:tab pos="1817688" algn="l"/>
              </a:tabLst>
            </a:pPr>
            <a:endParaRPr lang="en-US" b="1" dirty="0"/>
          </a:p>
          <a:p>
            <a:pPr marL="285750" indent="-285750">
              <a:buFontTx/>
              <a:buChar char="-"/>
              <a:tabLst>
                <a:tab pos="1817688" algn="l"/>
              </a:tabLst>
            </a:pPr>
            <a:r>
              <a:rPr lang="en-US" sz="2400" b="1" dirty="0"/>
              <a:t>What do the analysts think of the stock?</a:t>
            </a:r>
          </a:p>
          <a:p>
            <a:pPr marL="285750" indent="-285750">
              <a:buFontTx/>
              <a:buChar char="-"/>
              <a:tabLst>
                <a:tab pos="1817688" algn="l"/>
              </a:tabLst>
            </a:pPr>
            <a:endParaRPr lang="en-US" sz="2400" b="1" dirty="0"/>
          </a:p>
          <a:p>
            <a:pPr marL="285750" indent="-285750">
              <a:buFontTx/>
              <a:buChar char="-"/>
              <a:tabLst>
                <a:tab pos="1817688" algn="l"/>
              </a:tabLst>
            </a:pPr>
            <a:r>
              <a:rPr lang="en-US" sz="2400" b="1" dirty="0"/>
              <a:t>Also provides a quick view of the current price vs the average and historical prices</a:t>
            </a:r>
          </a:p>
          <a:p>
            <a:pPr marL="285750" indent="-285750">
              <a:buFontTx/>
              <a:buChar char="-"/>
              <a:tabLst>
                <a:tab pos="1817688" algn="l"/>
              </a:tabLst>
            </a:pPr>
            <a:endParaRPr lang="en-US" sz="2400" b="1" dirty="0"/>
          </a:p>
          <a:p>
            <a:pPr marL="285750" indent="-285750">
              <a:buFontTx/>
              <a:buChar char="-"/>
              <a:tabLst>
                <a:tab pos="1817688" algn="l"/>
              </a:tabLst>
            </a:pPr>
            <a:r>
              <a:rPr lang="en-US" sz="2400" b="1" dirty="0"/>
              <a:t>Look at the Analysis tab, too.</a:t>
            </a:r>
          </a:p>
        </p:txBody>
      </p:sp>
      <p:sp>
        <p:nvSpPr>
          <p:cNvPr id="8" name="TextBox 7">
            <a:extLst>
              <a:ext uri="{FF2B5EF4-FFF2-40B4-BE49-F238E27FC236}">
                <a16:creationId xmlns:a16="http://schemas.microsoft.com/office/drawing/2014/main" id="{D1148CEC-21EA-D14D-93EC-84BAD8F19B1E}"/>
              </a:ext>
            </a:extLst>
          </p:cNvPr>
          <p:cNvSpPr txBox="1"/>
          <p:nvPr/>
        </p:nvSpPr>
        <p:spPr>
          <a:xfrm>
            <a:off x="76596" y="3077394"/>
            <a:ext cx="3123804" cy="1323439"/>
          </a:xfrm>
          <a:prstGeom prst="rect">
            <a:avLst/>
          </a:prstGeom>
          <a:noFill/>
          <a:ln>
            <a:solidFill>
              <a:schemeClr val="tx1"/>
            </a:solidFill>
          </a:ln>
        </p:spPr>
        <p:txBody>
          <a:bodyPr wrap="none" rtlCol="0">
            <a:spAutoFit/>
          </a:bodyPr>
          <a:lstStyle/>
          <a:p>
            <a:r>
              <a:rPr lang="en-US" sz="2000" dirty="0"/>
              <a:t>Scroll down the Summary </a:t>
            </a:r>
            <a:br>
              <a:rPr lang="en-US" sz="2000" dirty="0"/>
            </a:br>
            <a:r>
              <a:rPr lang="en-US" sz="2000" dirty="0"/>
              <a:t>page on the right side</a:t>
            </a:r>
          </a:p>
          <a:p>
            <a:endParaRPr lang="en-US" sz="2000" dirty="0"/>
          </a:p>
          <a:p>
            <a:r>
              <a:rPr lang="en-US" sz="2000" dirty="0"/>
              <a:t>Also look at the Analysis Tab</a:t>
            </a:r>
          </a:p>
        </p:txBody>
      </p:sp>
      <p:pic>
        <p:nvPicPr>
          <p:cNvPr id="6" name="Picture 5" descr="Chart, bar chart&#10;&#10;Description automatically generated">
            <a:extLst>
              <a:ext uri="{FF2B5EF4-FFF2-40B4-BE49-F238E27FC236}">
                <a16:creationId xmlns:a16="http://schemas.microsoft.com/office/drawing/2014/main" id="{A50A0A79-0337-A876-A4EE-2C32415630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92815" y="1181100"/>
            <a:ext cx="3892097" cy="5458883"/>
          </a:xfrm>
          <a:prstGeom prst="rect">
            <a:avLst/>
          </a:prstGeom>
          <a:ln>
            <a:solidFill>
              <a:schemeClr val="tx1"/>
            </a:solidFill>
          </a:ln>
        </p:spPr>
      </p:pic>
    </p:spTree>
    <p:extLst>
      <p:ext uri="{BB962C8B-B14F-4D97-AF65-F5344CB8AC3E}">
        <p14:creationId xmlns:p14="http://schemas.microsoft.com/office/powerpoint/2010/main" val="32854258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descr="Graphical user interface, application&#10;&#10;Description automatically generated">
            <a:extLst>
              <a:ext uri="{FF2B5EF4-FFF2-40B4-BE49-F238E27FC236}">
                <a16:creationId xmlns:a16="http://schemas.microsoft.com/office/drawing/2014/main" id="{D208E82C-AECF-C9E3-06C8-FF8DA910E0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1203918"/>
            <a:ext cx="7934572" cy="5298501"/>
          </a:xfrm>
          <a:prstGeom prst="rect">
            <a:avLst/>
          </a:prstGeom>
        </p:spPr>
      </p:pic>
      <p:sp>
        <p:nvSpPr>
          <p:cNvPr id="2" name="Title 1">
            <a:extLst>
              <a:ext uri="{FF2B5EF4-FFF2-40B4-BE49-F238E27FC236}">
                <a16:creationId xmlns:a16="http://schemas.microsoft.com/office/drawing/2014/main" id="{B87DDE31-46B3-204F-8EBD-20E43B5BCFD5}"/>
              </a:ext>
            </a:extLst>
          </p:cNvPr>
          <p:cNvSpPr>
            <a:spLocks noGrp="1"/>
          </p:cNvSpPr>
          <p:nvPr>
            <p:ph type="title"/>
          </p:nvPr>
        </p:nvSpPr>
        <p:spPr/>
        <p:txBody>
          <a:bodyPr/>
          <a:lstStyle/>
          <a:p>
            <a:r>
              <a:rPr lang="en-US" dirty="0"/>
              <a:t>Stock Charts – Financial Information</a:t>
            </a:r>
          </a:p>
        </p:txBody>
      </p:sp>
      <p:sp>
        <p:nvSpPr>
          <p:cNvPr id="4" name="TextBox 3">
            <a:extLst>
              <a:ext uri="{FF2B5EF4-FFF2-40B4-BE49-F238E27FC236}">
                <a16:creationId xmlns:a16="http://schemas.microsoft.com/office/drawing/2014/main" id="{C2C12B08-9512-164E-8D24-222148A5DD07}"/>
              </a:ext>
            </a:extLst>
          </p:cNvPr>
          <p:cNvSpPr txBox="1"/>
          <p:nvPr/>
        </p:nvSpPr>
        <p:spPr>
          <a:xfrm>
            <a:off x="8191500" y="1192220"/>
            <a:ext cx="3426725" cy="5195389"/>
          </a:xfrm>
          <a:prstGeom prst="rect">
            <a:avLst/>
          </a:prstGeom>
          <a:noFill/>
          <a:ln w="28575">
            <a:solidFill>
              <a:srgbClr val="FF0000"/>
            </a:solidFill>
          </a:ln>
        </p:spPr>
        <p:txBody>
          <a:bodyPr wrap="square" rtlCol="0" anchor="t" anchorCtr="0">
            <a:noAutofit/>
          </a:bodyPr>
          <a:lstStyle/>
          <a:p>
            <a:endParaRPr lang="en-US" b="1" dirty="0"/>
          </a:p>
          <a:p>
            <a:r>
              <a:rPr lang="en-US" b="1" dirty="0"/>
              <a:t>Market Cap </a:t>
            </a:r>
            <a:r>
              <a:rPr lang="en-US" dirty="0"/>
              <a:t>– What is the size of the company? </a:t>
            </a:r>
          </a:p>
          <a:p>
            <a:pPr algn="ctr">
              <a:tabLst>
                <a:tab pos="1817688" algn="l"/>
              </a:tabLst>
            </a:pPr>
            <a:r>
              <a:rPr lang="en-US" dirty="0"/>
              <a:t>B – billion	M – million</a:t>
            </a:r>
          </a:p>
          <a:p>
            <a:pPr algn="ctr">
              <a:tabLst>
                <a:tab pos="1817688" algn="l"/>
              </a:tabLst>
            </a:pPr>
            <a:endParaRPr lang="en-US" dirty="0"/>
          </a:p>
          <a:p>
            <a:pPr>
              <a:tabLst>
                <a:tab pos="1817688" algn="l"/>
              </a:tabLst>
            </a:pPr>
            <a:r>
              <a:rPr lang="en-US" dirty="0"/>
              <a:t>Market Capitalization is the value of the company:</a:t>
            </a:r>
          </a:p>
          <a:p>
            <a:pPr>
              <a:tabLst>
                <a:tab pos="1817688" algn="l"/>
              </a:tabLst>
            </a:pPr>
            <a:endParaRPr lang="en-US" dirty="0"/>
          </a:p>
          <a:p>
            <a:pPr>
              <a:tabLst>
                <a:tab pos="1817688" algn="l"/>
              </a:tabLst>
            </a:pPr>
            <a:r>
              <a:rPr lang="en-US" dirty="0"/>
              <a:t>Market Cap = Number of shares outstanding* x current share price</a:t>
            </a:r>
          </a:p>
          <a:p>
            <a:pPr>
              <a:tabLst>
                <a:tab pos="1817688" algn="l"/>
              </a:tabLst>
            </a:pPr>
            <a:endParaRPr lang="en-US" dirty="0"/>
          </a:p>
          <a:p>
            <a:pPr>
              <a:tabLst>
                <a:tab pos="1817688" algn="l"/>
              </a:tabLst>
            </a:pPr>
            <a:r>
              <a:rPr lang="en-US" u="sng" dirty="0"/>
              <a:t>Example</a:t>
            </a:r>
            <a:r>
              <a:rPr lang="en-US" dirty="0"/>
              <a:t>: If there are 3,000,000 shares and the share price is $4</a:t>
            </a:r>
            <a:br>
              <a:rPr lang="en-US" dirty="0"/>
            </a:br>
            <a:br>
              <a:rPr lang="en-US" dirty="0"/>
            </a:br>
            <a:r>
              <a:rPr lang="en-US" dirty="0"/>
              <a:t>$4 x 3,000,000 = $12,000,000</a:t>
            </a:r>
          </a:p>
          <a:p>
            <a:pPr>
              <a:tabLst>
                <a:tab pos="279400" algn="l"/>
              </a:tabLst>
            </a:pPr>
            <a:endParaRPr lang="en-US" dirty="0"/>
          </a:p>
          <a:p>
            <a:pPr>
              <a:tabLst>
                <a:tab pos="279400" algn="l"/>
              </a:tabLst>
            </a:pPr>
            <a:r>
              <a:rPr lang="en-US" dirty="0"/>
              <a:t>*To find the number of shares, look in the &lt;Statistics&gt; tab</a:t>
            </a:r>
          </a:p>
        </p:txBody>
      </p:sp>
      <p:sp>
        <p:nvSpPr>
          <p:cNvPr id="3" name="Rectangle 2">
            <a:extLst>
              <a:ext uri="{FF2B5EF4-FFF2-40B4-BE49-F238E27FC236}">
                <a16:creationId xmlns:a16="http://schemas.microsoft.com/office/drawing/2014/main" id="{803E493C-EE51-F744-9123-28131967B3F9}"/>
              </a:ext>
            </a:extLst>
          </p:cNvPr>
          <p:cNvSpPr/>
          <p:nvPr/>
        </p:nvSpPr>
        <p:spPr>
          <a:xfrm>
            <a:off x="2057400" y="2989645"/>
            <a:ext cx="2194560" cy="29457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462128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descr="Graphical user interface, application&#10;&#10;Description automatically generated">
            <a:extLst>
              <a:ext uri="{FF2B5EF4-FFF2-40B4-BE49-F238E27FC236}">
                <a16:creationId xmlns:a16="http://schemas.microsoft.com/office/drawing/2014/main" id="{41FCEF1C-3647-A43D-ECFE-600E076645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203918"/>
            <a:ext cx="7934572" cy="5298501"/>
          </a:xfrm>
          <a:prstGeom prst="rect">
            <a:avLst/>
          </a:prstGeom>
        </p:spPr>
      </p:pic>
      <p:sp>
        <p:nvSpPr>
          <p:cNvPr id="2" name="Title 1">
            <a:extLst>
              <a:ext uri="{FF2B5EF4-FFF2-40B4-BE49-F238E27FC236}">
                <a16:creationId xmlns:a16="http://schemas.microsoft.com/office/drawing/2014/main" id="{B87DDE31-46B3-204F-8EBD-20E43B5BCFD5}"/>
              </a:ext>
            </a:extLst>
          </p:cNvPr>
          <p:cNvSpPr>
            <a:spLocks noGrp="1"/>
          </p:cNvSpPr>
          <p:nvPr>
            <p:ph type="title"/>
          </p:nvPr>
        </p:nvSpPr>
        <p:spPr/>
        <p:txBody>
          <a:bodyPr/>
          <a:lstStyle/>
          <a:p>
            <a:r>
              <a:rPr lang="en-US" dirty="0"/>
              <a:t>Stock Charts – Financial Information</a:t>
            </a:r>
          </a:p>
        </p:txBody>
      </p:sp>
      <p:sp>
        <p:nvSpPr>
          <p:cNvPr id="4" name="TextBox 3">
            <a:extLst>
              <a:ext uri="{FF2B5EF4-FFF2-40B4-BE49-F238E27FC236}">
                <a16:creationId xmlns:a16="http://schemas.microsoft.com/office/drawing/2014/main" id="{C2C12B08-9512-164E-8D24-222148A5DD07}"/>
              </a:ext>
            </a:extLst>
          </p:cNvPr>
          <p:cNvSpPr txBox="1"/>
          <p:nvPr/>
        </p:nvSpPr>
        <p:spPr>
          <a:xfrm>
            <a:off x="8191500" y="1192220"/>
            <a:ext cx="3426725" cy="5195389"/>
          </a:xfrm>
          <a:prstGeom prst="rect">
            <a:avLst/>
          </a:prstGeom>
          <a:noFill/>
          <a:ln w="28575">
            <a:solidFill>
              <a:srgbClr val="FF0000"/>
            </a:solidFill>
          </a:ln>
        </p:spPr>
        <p:txBody>
          <a:bodyPr wrap="square" rtlCol="0" anchor="t" anchorCtr="0">
            <a:noAutofit/>
          </a:bodyPr>
          <a:lstStyle/>
          <a:p>
            <a:pPr>
              <a:tabLst>
                <a:tab pos="1817688" algn="l"/>
              </a:tabLst>
            </a:pPr>
            <a:endParaRPr lang="en-US" b="1" dirty="0"/>
          </a:p>
          <a:p>
            <a:pPr>
              <a:tabLst>
                <a:tab pos="1817688" algn="l"/>
              </a:tabLst>
            </a:pPr>
            <a:r>
              <a:rPr lang="en-US" b="1" dirty="0"/>
              <a:t>Beta – </a:t>
            </a:r>
            <a:r>
              <a:rPr lang="en-US" dirty="0"/>
              <a:t>measures a</a:t>
            </a:r>
            <a:r>
              <a:rPr lang="en-US" b="1" dirty="0"/>
              <a:t> stock's</a:t>
            </a:r>
            <a:r>
              <a:rPr lang="en-US" dirty="0"/>
              <a:t> volatility </a:t>
            </a:r>
          </a:p>
          <a:p>
            <a:pPr>
              <a:tabLst>
                <a:tab pos="215900" algn="l"/>
                <a:tab pos="1817688" algn="l"/>
              </a:tabLst>
            </a:pPr>
            <a:r>
              <a:rPr lang="en-US" dirty="0"/>
              <a:t>	Less than 1.0 – moves less than the market</a:t>
            </a:r>
          </a:p>
          <a:p>
            <a:pPr>
              <a:tabLst>
                <a:tab pos="215900" algn="l"/>
                <a:tab pos="1817688" algn="l"/>
              </a:tabLst>
            </a:pPr>
            <a:r>
              <a:rPr lang="en-US" dirty="0"/>
              <a:t>	</a:t>
            </a:r>
          </a:p>
          <a:p>
            <a:pPr marL="285750" indent="-285750">
              <a:buFontTx/>
              <a:buChar char="-"/>
              <a:tabLst>
                <a:tab pos="215900" algn="l"/>
                <a:tab pos="1817688" algn="l"/>
              </a:tabLst>
            </a:pPr>
            <a:r>
              <a:rPr lang="en-US" b="1" dirty="0"/>
              <a:t>High-beta stocks are riskier but provide higher return potential; </a:t>
            </a:r>
          </a:p>
          <a:p>
            <a:pPr marL="285750" indent="-285750">
              <a:buFontTx/>
              <a:buChar char="-"/>
              <a:tabLst>
                <a:tab pos="215900" algn="l"/>
                <a:tab pos="1817688" algn="l"/>
              </a:tabLst>
            </a:pPr>
            <a:r>
              <a:rPr lang="en-US" b="1" dirty="0"/>
              <a:t>Low-beta stocks pose less risk but also lower returns</a:t>
            </a:r>
          </a:p>
          <a:p>
            <a:pPr>
              <a:tabLst>
                <a:tab pos="279400" algn="l"/>
              </a:tabLst>
            </a:pPr>
            <a:endParaRPr lang="en-US" dirty="0"/>
          </a:p>
          <a:p>
            <a:pPr>
              <a:tabLst>
                <a:tab pos="279400" algn="l"/>
              </a:tabLst>
            </a:pPr>
            <a:endParaRPr lang="en-US" dirty="0"/>
          </a:p>
        </p:txBody>
      </p:sp>
      <p:sp>
        <p:nvSpPr>
          <p:cNvPr id="3" name="Rectangle 2">
            <a:extLst>
              <a:ext uri="{FF2B5EF4-FFF2-40B4-BE49-F238E27FC236}">
                <a16:creationId xmlns:a16="http://schemas.microsoft.com/office/drawing/2014/main" id="{803E493C-EE51-F744-9123-28131967B3F9}"/>
              </a:ext>
            </a:extLst>
          </p:cNvPr>
          <p:cNvSpPr/>
          <p:nvPr/>
        </p:nvSpPr>
        <p:spPr>
          <a:xfrm>
            <a:off x="2141316" y="3252469"/>
            <a:ext cx="1975669" cy="388621"/>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DDFC38B-EAA8-3D45-9ECF-EDF7BD6DE19B}"/>
              </a:ext>
            </a:extLst>
          </p:cNvPr>
          <p:cNvSpPr/>
          <p:nvPr/>
        </p:nvSpPr>
        <p:spPr>
          <a:xfrm>
            <a:off x="8466808" y="5506134"/>
            <a:ext cx="2876107" cy="646331"/>
          </a:xfrm>
          <a:prstGeom prst="rect">
            <a:avLst/>
          </a:prstGeom>
          <a:solidFill>
            <a:schemeClr val="bg1"/>
          </a:solidFill>
          <a:ln>
            <a:solidFill>
              <a:schemeClr val="tx1"/>
            </a:solidFill>
          </a:ln>
        </p:spPr>
        <p:txBody>
          <a:bodyPr wrap="none" lIns="91440" tIns="45720" rIns="91440" bIns="45720">
            <a:spAutoFit/>
          </a:bodyPr>
          <a:lstStyle/>
          <a:p>
            <a:pPr algn="ctr"/>
            <a:r>
              <a:rPr lang="en-US" sz="3600" b="1" u="sng"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Risk vs Return</a:t>
            </a:r>
            <a:endParaRPr lang="en-US" sz="36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7358552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application&#10;&#10;Description automatically generated">
            <a:extLst>
              <a:ext uri="{FF2B5EF4-FFF2-40B4-BE49-F238E27FC236}">
                <a16:creationId xmlns:a16="http://schemas.microsoft.com/office/drawing/2014/main" id="{360CF256-2709-DED1-A6B7-6326A4686F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1203918"/>
            <a:ext cx="7934572" cy="5298501"/>
          </a:xfrm>
          <a:prstGeom prst="rect">
            <a:avLst/>
          </a:prstGeom>
        </p:spPr>
      </p:pic>
      <p:sp>
        <p:nvSpPr>
          <p:cNvPr id="2" name="Title 1">
            <a:extLst>
              <a:ext uri="{FF2B5EF4-FFF2-40B4-BE49-F238E27FC236}">
                <a16:creationId xmlns:a16="http://schemas.microsoft.com/office/drawing/2014/main" id="{B87DDE31-46B3-204F-8EBD-20E43B5BCFD5}"/>
              </a:ext>
            </a:extLst>
          </p:cNvPr>
          <p:cNvSpPr>
            <a:spLocks noGrp="1"/>
          </p:cNvSpPr>
          <p:nvPr>
            <p:ph type="title"/>
          </p:nvPr>
        </p:nvSpPr>
        <p:spPr/>
        <p:txBody>
          <a:bodyPr/>
          <a:lstStyle/>
          <a:p>
            <a:r>
              <a:rPr lang="en-US" dirty="0">
                <a:latin typeface="Eras Medium ITC" panose="020B0602030504020804" pitchFamily="34" charset="77"/>
              </a:rPr>
              <a:t>Stock Charts – Stock price</a:t>
            </a:r>
          </a:p>
        </p:txBody>
      </p:sp>
      <p:sp>
        <p:nvSpPr>
          <p:cNvPr id="4" name="TextBox 3">
            <a:extLst>
              <a:ext uri="{FF2B5EF4-FFF2-40B4-BE49-F238E27FC236}">
                <a16:creationId xmlns:a16="http://schemas.microsoft.com/office/drawing/2014/main" id="{C2C12B08-9512-164E-8D24-222148A5DD07}"/>
              </a:ext>
            </a:extLst>
          </p:cNvPr>
          <p:cNvSpPr txBox="1"/>
          <p:nvPr/>
        </p:nvSpPr>
        <p:spPr>
          <a:xfrm>
            <a:off x="8191500" y="1192220"/>
            <a:ext cx="3606800" cy="5195389"/>
          </a:xfrm>
          <a:prstGeom prst="rect">
            <a:avLst/>
          </a:prstGeom>
          <a:noFill/>
          <a:ln w="28575">
            <a:solidFill>
              <a:srgbClr val="FF0000"/>
            </a:solidFill>
          </a:ln>
        </p:spPr>
        <p:txBody>
          <a:bodyPr wrap="square" rtlCol="0" anchor="t" anchorCtr="0">
            <a:noAutofit/>
          </a:bodyPr>
          <a:lstStyle/>
          <a:p>
            <a:r>
              <a:rPr lang="en-US" sz="2800" b="1" dirty="0"/>
              <a:t>What is </a:t>
            </a:r>
            <a:r>
              <a:rPr lang="en-US" sz="2800" b="1" u="sng" dirty="0"/>
              <a:t>your</a:t>
            </a:r>
            <a:r>
              <a:rPr lang="en-US" sz="2800" b="1" dirty="0"/>
              <a:t> analysis?</a:t>
            </a:r>
            <a:endParaRPr lang="en-US" sz="2000" dirty="0"/>
          </a:p>
          <a:p>
            <a:pPr>
              <a:tabLst>
                <a:tab pos="279400" algn="l"/>
              </a:tabLst>
            </a:pPr>
            <a:endParaRPr lang="en-US" dirty="0"/>
          </a:p>
          <a:p>
            <a:pPr>
              <a:tabLst>
                <a:tab pos="279400" algn="l"/>
              </a:tabLst>
            </a:pPr>
            <a:endParaRPr lang="en-US" dirty="0"/>
          </a:p>
          <a:p>
            <a:pPr>
              <a:tabLst>
                <a:tab pos="279400" algn="l"/>
              </a:tabLst>
            </a:pPr>
            <a:r>
              <a:rPr lang="en-US" sz="2400" dirty="0"/>
              <a:t>Now that you have looked at some “technical” indicators, do you think this stock is a good buy or not?</a:t>
            </a:r>
          </a:p>
        </p:txBody>
      </p:sp>
      <p:sp>
        <p:nvSpPr>
          <p:cNvPr id="6" name="Rectangle 5">
            <a:extLst>
              <a:ext uri="{FF2B5EF4-FFF2-40B4-BE49-F238E27FC236}">
                <a16:creationId xmlns:a16="http://schemas.microsoft.com/office/drawing/2014/main" id="{1979098D-B145-90EF-C0D0-20FAADB6BCD4}"/>
              </a:ext>
            </a:extLst>
          </p:cNvPr>
          <p:cNvSpPr/>
          <p:nvPr/>
        </p:nvSpPr>
        <p:spPr>
          <a:xfrm>
            <a:off x="8466808" y="5506134"/>
            <a:ext cx="2876107" cy="646331"/>
          </a:xfrm>
          <a:prstGeom prst="rect">
            <a:avLst/>
          </a:prstGeom>
          <a:solidFill>
            <a:schemeClr val="bg1"/>
          </a:solidFill>
          <a:ln>
            <a:solidFill>
              <a:schemeClr val="tx1"/>
            </a:solidFill>
          </a:ln>
        </p:spPr>
        <p:txBody>
          <a:bodyPr wrap="none" lIns="91440" tIns="45720" rIns="91440" bIns="45720">
            <a:spAutoFit/>
          </a:bodyPr>
          <a:lstStyle/>
          <a:p>
            <a:pPr algn="ctr"/>
            <a:r>
              <a:rPr lang="en-US" sz="3600" b="1" u="sng"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Risk vs Return</a:t>
            </a:r>
            <a:endParaRPr lang="en-US" sz="36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35552997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t"/>
          <a:lstStyle/>
          <a:p>
            <a:r>
              <a:rPr lang="en-US" dirty="0">
                <a:latin typeface="Eras Demi ITC" panose="020B0805030504020804" pitchFamily="34" charset="0"/>
              </a:rPr>
              <a:t>Stock Market Game</a:t>
            </a:r>
          </a:p>
        </p:txBody>
      </p:sp>
      <p:pic>
        <p:nvPicPr>
          <p:cNvPr id="1026" name="Picture 2" descr="Oregon Council on Economics Education">
            <a:extLst>
              <a:ext uri="{FF2B5EF4-FFF2-40B4-BE49-F238E27FC236}">
                <a16:creationId xmlns:a16="http://schemas.microsoft.com/office/drawing/2014/main" id="{A9EA8F59-E139-DA48-848F-64C7AA8995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4596" y="2355532"/>
            <a:ext cx="4982808" cy="99345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B350A4A-7B22-D44A-A406-A35BB0500454}"/>
              </a:ext>
            </a:extLst>
          </p:cNvPr>
          <p:cNvSpPr txBox="1"/>
          <p:nvPr/>
        </p:nvSpPr>
        <p:spPr>
          <a:xfrm>
            <a:off x="2088081" y="4069080"/>
            <a:ext cx="8021748" cy="1015663"/>
          </a:xfrm>
          <a:prstGeom prst="rect">
            <a:avLst/>
          </a:prstGeom>
          <a:noFill/>
        </p:spPr>
        <p:txBody>
          <a:bodyPr wrap="none" rtlCol="0">
            <a:spAutoFit/>
          </a:bodyPr>
          <a:lstStyle/>
          <a:p>
            <a:pPr algn="ctr"/>
            <a:r>
              <a:rPr lang="en-US" sz="6000" b="1" dirty="0">
                <a:latin typeface="Eras Medium ITC" panose="020B0805030504020804" pitchFamily="34" charset="77"/>
              </a:rPr>
              <a:t>Stock Charts &amp; Analysis</a:t>
            </a:r>
          </a:p>
        </p:txBody>
      </p:sp>
    </p:spTree>
    <p:extLst>
      <p:ext uri="{BB962C8B-B14F-4D97-AF65-F5344CB8AC3E}">
        <p14:creationId xmlns:p14="http://schemas.microsoft.com/office/powerpoint/2010/main" val="32909658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131BAD53-4E89-4F62-BBB7-26359763ED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Freeform: Shape 1032">
            <a:extLst>
              <a:ext uri="{FF2B5EF4-FFF2-40B4-BE49-F238E27FC236}">
                <a16:creationId xmlns:a16="http://schemas.microsoft.com/office/drawing/2014/main" id="{62756DA2-40EB-4C6F-B962-5822FFB54F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653438" cy="6858000"/>
          </a:xfrm>
          <a:custGeom>
            <a:avLst/>
            <a:gdLst>
              <a:gd name="connsiteX0" fmla="*/ 0 w 6096000"/>
              <a:gd name="connsiteY0" fmla="*/ 0 h 6858000"/>
              <a:gd name="connsiteX1" fmla="*/ 5567517 w 6096000"/>
              <a:gd name="connsiteY1" fmla="*/ 0 h 6858000"/>
              <a:gd name="connsiteX2" fmla="*/ 5566938 w 6096000"/>
              <a:gd name="connsiteY2" fmla="*/ 1705 h 6858000"/>
              <a:gd name="connsiteX3" fmla="*/ 5551594 w 6096000"/>
              <a:gd name="connsiteY3" fmla="*/ 17287 h 6858000"/>
              <a:gd name="connsiteX4" fmla="*/ 5545641 w 6096000"/>
              <a:gd name="connsiteY4" fmla="*/ 130336 h 6858000"/>
              <a:gd name="connsiteX5" fmla="*/ 5538289 w 6096000"/>
              <a:gd name="connsiteY5" fmla="*/ 187093 h 6858000"/>
              <a:gd name="connsiteX6" fmla="*/ 5545790 w 6096000"/>
              <a:gd name="connsiteY6" fmla="*/ 265704 h 6858000"/>
              <a:gd name="connsiteX7" fmla="*/ 5542313 w 6096000"/>
              <a:gd name="connsiteY7" fmla="*/ 354566 h 6858000"/>
              <a:gd name="connsiteX8" fmla="*/ 5524126 w 6096000"/>
              <a:gd name="connsiteY8" fmla="*/ 472000 h 6858000"/>
              <a:gd name="connsiteX9" fmla="*/ 5522170 w 6096000"/>
              <a:gd name="connsiteY9" fmla="*/ 473782 h 6858000"/>
              <a:gd name="connsiteX10" fmla="*/ 5521798 w 6096000"/>
              <a:gd name="connsiteY10" fmla="*/ 491380 h 6858000"/>
              <a:gd name="connsiteX11" fmla="*/ 5536419 w 6096000"/>
              <a:gd name="connsiteY11" fmla="*/ 531675 h 6858000"/>
              <a:gd name="connsiteX12" fmla="*/ 5533435 w 6096000"/>
              <a:gd name="connsiteY12" fmla="*/ 536015 h 6858000"/>
              <a:gd name="connsiteX13" fmla="*/ 5538088 w 6096000"/>
              <a:gd name="connsiteY13" fmla="*/ 572092 h 6858000"/>
              <a:gd name="connsiteX14" fmla="*/ 5536061 w 6096000"/>
              <a:gd name="connsiteY14" fmla="*/ 572511 h 6858000"/>
              <a:gd name="connsiteX15" fmla="*/ 5528218 w 6096000"/>
              <a:gd name="connsiteY15" fmla="*/ 582332 h 6858000"/>
              <a:gd name="connsiteX16" fmla="*/ 5518011 w 6096000"/>
              <a:gd name="connsiteY16" fmla="*/ 601285 h 6858000"/>
              <a:gd name="connsiteX17" fmla="*/ 5473174 w 6096000"/>
              <a:gd name="connsiteY17" fmla="*/ 681608 h 6858000"/>
              <a:gd name="connsiteX18" fmla="*/ 5472963 w 6096000"/>
              <a:gd name="connsiteY18" fmla="*/ 689151 h 6858000"/>
              <a:gd name="connsiteX19" fmla="*/ 5472485 w 6096000"/>
              <a:gd name="connsiteY19" fmla="*/ 689289 h 6858000"/>
              <a:gd name="connsiteX20" fmla="*/ 5471326 w 6096000"/>
              <a:gd name="connsiteY20" fmla="*/ 697222 h 6858000"/>
              <a:gd name="connsiteX21" fmla="*/ 5472164 w 6096000"/>
              <a:gd name="connsiteY21" fmla="*/ 717531 h 6858000"/>
              <a:gd name="connsiteX22" fmla="*/ 5468891 w 6096000"/>
              <a:gd name="connsiteY22" fmla="*/ 722494 h 6858000"/>
              <a:gd name="connsiteX23" fmla="*/ 5463081 w 6096000"/>
              <a:gd name="connsiteY23" fmla="*/ 724368 h 6858000"/>
              <a:gd name="connsiteX24" fmla="*/ 5446981 w 6096000"/>
              <a:gd name="connsiteY24" fmla="*/ 752692 h 6858000"/>
              <a:gd name="connsiteX25" fmla="*/ 5417190 w 6096000"/>
              <a:gd name="connsiteY25" fmla="*/ 816346 h 6858000"/>
              <a:gd name="connsiteX26" fmla="*/ 5388958 w 6096000"/>
              <a:gd name="connsiteY26" fmla="*/ 889417 h 6858000"/>
              <a:gd name="connsiteX27" fmla="*/ 5307044 w 6096000"/>
              <a:gd name="connsiteY27" fmla="*/ 1063288 h 6858000"/>
              <a:gd name="connsiteX28" fmla="*/ 5303837 w 6096000"/>
              <a:gd name="connsiteY28" fmla="*/ 1157176 h 6858000"/>
              <a:gd name="connsiteX29" fmla="*/ 5286494 w 6096000"/>
              <a:gd name="connsiteY29" fmla="*/ 1210776 h 6858000"/>
              <a:gd name="connsiteX30" fmla="*/ 5282463 w 6096000"/>
              <a:gd name="connsiteY30" fmla="*/ 1301993 h 6858000"/>
              <a:gd name="connsiteX31" fmla="*/ 5252235 w 6096000"/>
              <a:gd name="connsiteY31" fmla="*/ 1360879 h 6858000"/>
              <a:gd name="connsiteX32" fmla="*/ 5244497 w 6096000"/>
              <a:gd name="connsiteY32" fmla="*/ 1404045 h 6858000"/>
              <a:gd name="connsiteX33" fmla="*/ 5223823 w 6096000"/>
              <a:gd name="connsiteY33" fmla="*/ 1429568 h 6858000"/>
              <a:gd name="connsiteX34" fmla="*/ 5224851 w 6096000"/>
              <a:gd name="connsiteY34" fmla="*/ 1430305 h 6858000"/>
              <a:gd name="connsiteX35" fmla="*/ 5212394 w 6096000"/>
              <a:gd name="connsiteY35" fmla="*/ 1463304 h 6858000"/>
              <a:gd name="connsiteX36" fmla="*/ 5209958 w 6096000"/>
              <a:gd name="connsiteY36" fmla="*/ 1514846 h 6858000"/>
              <a:gd name="connsiteX37" fmla="*/ 5206417 w 6096000"/>
              <a:gd name="connsiteY37" fmla="*/ 1519731 h 6858000"/>
              <a:gd name="connsiteX38" fmla="*/ 5206640 w 6096000"/>
              <a:gd name="connsiteY38" fmla="*/ 1519929 h 6858000"/>
              <a:gd name="connsiteX39" fmla="*/ 5207632 w 6096000"/>
              <a:gd name="connsiteY39" fmla="*/ 1546022 h 6858000"/>
              <a:gd name="connsiteX40" fmla="*/ 5212030 w 6096000"/>
              <a:gd name="connsiteY40" fmla="*/ 1578752 h 6858000"/>
              <a:gd name="connsiteX41" fmla="*/ 5203533 w 6096000"/>
              <a:gd name="connsiteY41" fmla="*/ 1647555 h 6858000"/>
              <a:gd name="connsiteX42" fmla="*/ 5190877 w 6096000"/>
              <a:gd name="connsiteY42" fmla="*/ 1715685 h 6858000"/>
              <a:gd name="connsiteX43" fmla="*/ 5184235 w 6096000"/>
              <a:gd name="connsiteY43" fmla="*/ 1740358 h 6858000"/>
              <a:gd name="connsiteX44" fmla="*/ 5181475 w 6096000"/>
              <a:gd name="connsiteY44" fmla="*/ 1784314 h 6858000"/>
              <a:gd name="connsiteX45" fmla="*/ 5185845 w 6096000"/>
              <a:gd name="connsiteY45" fmla="*/ 1804434 h 6858000"/>
              <a:gd name="connsiteX46" fmla="*/ 5185068 w 6096000"/>
              <a:gd name="connsiteY46" fmla="*/ 1805316 h 6858000"/>
              <a:gd name="connsiteX47" fmla="*/ 5188593 w 6096000"/>
              <a:gd name="connsiteY47" fmla="*/ 1807109 h 6858000"/>
              <a:gd name="connsiteX48" fmla="*/ 5185920 w 6096000"/>
              <a:gd name="connsiteY48" fmla="*/ 1821003 h 6858000"/>
              <a:gd name="connsiteX49" fmla="*/ 5183543 w 6096000"/>
              <a:gd name="connsiteY49" fmla="*/ 1824832 h 6858000"/>
              <a:gd name="connsiteX50" fmla="*/ 5182235 w 6096000"/>
              <a:gd name="connsiteY50" fmla="*/ 1830429 h 6858000"/>
              <a:gd name="connsiteX51" fmla="*/ 5182525 w 6096000"/>
              <a:gd name="connsiteY51" fmla="*/ 1830569 h 6858000"/>
              <a:gd name="connsiteX52" fmla="*/ 5180663 w 6096000"/>
              <a:gd name="connsiteY52" fmla="*/ 1835810 h 6858000"/>
              <a:gd name="connsiteX53" fmla="*/ 5167452 w 6096000"/>
              <a:gd name="connsiteY53" fmla="*/ 1861483 h 6858000"/>
              <a:gd name="connsiteX54" fmla="*/ 5174266 w 6096000"/>
              <a:gd name="connsiteY54" fmla="*/ 1892417 h 6858000"/>
              <a:gd name="connsiteX55" fmla="*/ 5189262 w 6096000"/>
              <a:gd name="connsiteY55" fmla="*/ 1895114 h 6858000"/>
              <a:gd name="connsiteX56" fmla="*/ 5187100 w 6096000"/>
              <a:gd name="connsiteY56" fmla="*/ 1899379 h 6858000"/>
              <a:gd name="connsiteX57" fmla="*/ 5180471 w 6096000"/>
              <a:gd name="connsiteY57" fmla="*/ 1907867 h 6858000"/>
              <a:gd name="connsiteX58" fmla="*/ 5181361 w 6096000"/>
              <a:gd name="connsiteY58" fmla="*/ 1910265 h 6858000"/>
              <a:gd name="connsiteX59" fmla="*/ 5178268 w 6096000"/>
              <a:gd name="connsiteY59" fmla="*/ 1935584 h 6858000"/>
              <a:gd name="connsiteX60" fmla="*/ 5183619 w 6096000"/>
              <a:gd name="connsiteY60" fmla="*/ 1942021 h 6858000"/>
              <a:gd name="connsiteX61" fmla="*/ 5184480 w 6096000"/>
              <a:gd name="connsiteY61" fmla="*/ 1945112 h 6858000"/>
              <a:gd name="connsiteX62" fmla="*/ 5172776 w 6096000"/>
              <a:gd name="connsiteY62" fmla="*/ 1961162 h 6858000"/>
              <a:gd name="connsiteX63" fmla="*/ 5168513 w 6096000"/>
              <a:gd name="connsiteY63" fmla="*/ 1969445 h 6858000"/>
              <a:gd name="connsiteX64" fmla="*/ 5126597 w 6096000"/>
              <a:gd name="connsiteY64" fmla="*/ 2024270 h 6858000"/>
              <a:gd name="connsiteX65" fmla="*/ 5119528 w 6096000"/>
              <a:gd name="connsiteY65" fmla="*/ 2107942 h 6858000"/>
              <a:gd name="connsiteX66" fmla="*/ 5110356 w 6096000"/>
              <a:gd name="connsiteY66" fmla="*/ 2193455 h 6858000"/>
              <a:gd name="connsiteX67" fmla="*/ 5104992 w 6096000"/>
              <a:gd name="connsiteY67" fmla="*/ 2260088 h 6858000"/>
              <a:gd name="connsiteX68" fmla="*/ 5059439 w 6096000"/>
              <a:gd name="connsiteY68" fmla="*/ 2335735 h 6858000"/>
              <a:gd name="connsiteX69" fmla="*/ 5022061 w 6096000"/>
              <a:gd name="connsiteY69" fmla="*/ 2408995 h 6858000"/>
              <a:gd name="connsiteX70" fmla="*/ 5022253 w 6096000"/>
              <a:gd name="connsiteY70" fmla="*/ 2445869 h 6858000"/>
              <a:gd name="connsiteX71" fmla="*/ 5011426 w 6096000"/>
              <a:gd name="connsiteY71" fmla="*/ 2496499 h 6858000"/>
              <a:gd name="connsiteX72" fmla="*/ 4994224 w 6096000"/>
              <a:gd name="connsiteY72" fmla="*/ 2549900 h 6858000"/>
              <a:gd name="connsiteX73" fmla="*/ 4995245 w 6096000"/>
              <a:gd name="connsiteY73" fmla="*/ 2596456 h 6858000"/>
              <a:gd name="connsiteX74" fmla="*/ 4988570 w 6096000"/>
              <a:gd name="connsiteY74" fmla="*/ 2606088 h 6858000"/>
              <a:gd name="connsiteX75" fmla="*/ 4988371 w 6096000"/>
              <a:gd name="connsiteY75" fmla="*/ 2635351 h 6858000"/>
              <a:gd name="connsiteX76" fmla="*/ 4983212 w 6096000"/>
              <a:gd name="connsiteY76" fmla="*/ 2665666 h 6858000"/>
              <a:gd name="connsiteX77" fmla="*/ 4968234 w 6096000"/>
              <a:gd name="connsiteY77" fmla="*/ 2715895 h 6858000"/>
              <a:gd name="connsiteX78" fmla="*/ 4975888 w 6096000"/>
              <a:gd name="connsiteY78" fmla="*/ 2725052 h 6858000"/>
              <a:gd name="connsiteX79" fmla="*/ 4980195 w 6096000"/>
              <a:gd name="connsiteY79" fmla="*/ 2726489 h 6858000"/>
              <a:gd name="connsiteX80" fmla="*/ 4976218 w 6096000"/>
              <a:gd name="connsiteY80" fmla="*/ 2740278 h 6858000"/>
              <a:gd name="connsiteX81" fmla="*/ 4980571 w 6096000"/>
              <a:gd name="connsiteY81" fmla="*/ 2751112 h 6858000"/>
              <a:gd name="connsiteX82" fmla="*/ 4973893 w 6096000"/>
              <a:gd name="connsiteY82" fmla="*/ 2760208 h 6858000"/>
              <a:gd name="connsiteX83" fmla="*/ 4979005 w 6096000"/>
              <a:gd name="connsiteY83" fmla="*/ 2790136 h 6858000"/>
              <a:gd name="connsiteX84" fmla="*/ 4986137 w 6096000"/>
              <a:gd name="connsiteY84" fmla="*/ 2804183 h 6858000"/>
              <a:gd name="connsiteX85" fmla="*/ 4986175 w 6096000"/>
              <a:gd name="connsiteY85" fmla="*/ 2825860 h 6858000"/>
              <a:gd name="connsiteX86" fmla="*/ 4993936 w 6096000"/>
              <a:gd name="connsiteY86" fmla="*/ 2911749 h 6858000"/>
              <a:gd name="connsiteX87" fmla="*/ 4992563 w 6096000"/>
              <a:gd name="connsiteY87" fmla="*/ 2977278 h 6858000"/>
              <a:gd name="connsiteX88" fmla="*/ 4980516 w 6096000"/>
              <a:gd name="connsiteY88" fmla="*/ 2991092 h 6858000"/>
              <a:gd name="connsiteX89" fmla="*/ 4992801 w 6096000"/>
              <a:gd name="connsiteY89" fmla="*/ 3020247 h 6858000"/>
              <a:gd name="connsiteX90" fmla="*/ 5014805 w 6096000"/>
              <a:gd name="connsiteY90" fmla="*/ 3065434 h 6858000"/>
              <a:gd name="connsiteX91" fmla="*/ 5002733 w 6096000"/>
              <a:gd name="connsiteY91" fmla="*/ 3103777 h 6858000"/>
              <a:gd name="connsiteX92" fmla="*/ 5002941 w 6096000"/>
              <a:gd name="connsiteY92" fmla="*/ 3151828 h 6858000"/>
              <a:gd name="connsiteX93" fmla="*/ 5002883 w 6096000"/>
              <a:gd name="connsiteY93" fmla="*/ 3180546 h 6858000"/>
              <a:gd name="connsiteX94" fmla="*/ 5016711 w 6096000"/>
              <a:gd name="connsiteY94" fmla="*/ 3258677 h 6858000"/>
              <a:gd name="connsiteX95" fmla="*/ 5017918 w 6096000"/>
              <a:gd name="connsiteY95" fmla="*/ 3262610 h 6858000"/>
              <a:gd name="connsiteX96" fmla="*/ 5011672 w 6096000"/>
              <a:gd name="connsiteY96" fmla="*/ 3277179 h 6858000"/>
              <a:gd name="connsiteX97" fmla="*/ 5009344 w 6096000"/>
              <a:gd name="connsiteY97" fmla="*/ 3278130 h 6858000"/>
              <a:gd name="connsiteX98" fmla="*/ 5026770 w 6096000"/>
              <a:gd name="connsiteY98" fmla="*/ 3325671 h 6858000"/>
              <a:gd name="connsiteX99" fmla="*/ 5024571 w 6096000"/>
              <a:gd name="connsiteY99" fmla="*/ 3332072 h 6858000"/>
              <a:gd name="connsiteX100" fmla="*/ 5041705 w 6096000"/>
              <a:gd name="connsiteY100" fmla="*/ 3362948 h 6858000"/>
              <a:gd name="connsiteX101" fmla="*/ 5047477 w 6096000"/>
              <a:gd name="connsiteY101" fmla="*/ 3378959 h 6858000"/>
              <a:gd name="connsiteX102" fmla="*/ 5060758 w 6096000"/>
              <a:gd name="connsiteY102" fmla="*/ 3407057 h 6858000"/>
              <a:gd name="connsiteX103" fmla="*/ 5058968 w 6096000"/>
              <a:gd name="connsiteY103" fmla="*/ 3409825 h 6858000"/>
              <a:gd name="connsiteX104" fmla="*/ 5062667 w 6096000"/>
              <a:gd name="connsiteY104" fmla="*/ 3415218 h 6858000"/>
              <a:gd name="connsiteX105" fmla="*/ 5060928 w 6096000"/>
              <a:gd name="connsiteY105" fmla="*/ 3419880 h 6858000"/>
              <a:gd name="connsiteX106" fmla="*/ 5062923 w 6096000"/>
              <a:gd name="connsiteY106" fmla="*/ 3424545 h 6858000"/>
              <a:gd name="connsiteX107" fmla="*/ 5064623 w 6096000"/>
              <a:gd name="connsiteY107" fmla="*/ 3476412 h 6858000"/>
              <a:gd name="connsiteX108" fmla="*/ 5069684 w 6096000"/>
              <a:gd name="connsiteY108" fmla="*/ 3486850 h 6858000"/>
              <a:gd name="connsiteX109" fmla="*/ 5063339 w 6096000"/>
              <a:gd name="connsiteY109" fmla="*/ 3496391 h 6858000"/>
              <a:gd name="connsiteX110" fmla="*/ 5070139 w 6096000"/>
              <a:gd name="connsiteY110" fmla="*/ 3531201 h 6858000"/>
              <a:gd name="connsiteX111" fmla="*/ 5079896 w 6096000"/>
              <a:gd name="connsiteY111" fmla="*/ 3542019 h 6858000"/>
              <a:gd name="connsiteX112" fmla="*/ 5087540 w 6096000"/>
              <a:gd name="connsiteY112" fmla="*/ 3552249 h 6858000"/>
              <a:gd name="connsiteX113" fmla="*/ 5087902 w 6096000"/>
              <a:gd name="connsiteY113" fmla="*/ 3553678 h 6858000"/>
              <a:gd name="connsiteX114" fmla="*/ 5091509 w 6096000"/>
              <a:gd name="connsiteY114" fmla="*/ 3568021 h 6858000"/>
              <a:gd name="connsiteX115" fmla="*/ 5091934 w 6096000"/>
              <a:gd name="connsiteY115" fmla="*/ 3569719 h 6858000"/>
              <a:gd name="connsiteX116" fmla="*/ 5089362 w 6096000"/>
              <a:gd name="connsiteY116" fmla="*/ 3586412 h 6858000"/>
              <a:gd name="connsiteX117" fmla="*/ 5092358 w 6096000"/>
              <a:gd name="connsiteY117" fmla="*/ 3597336 h 6858000"/>
              <a:gd name="connsiteX118" fmla="*/ 5084254 w 6096000"/>
              <a:gd name="connsiteY118" fmla="*/ 3606007 h 6858000"/>
              <a:gd name="connsiteX119" fmla="*/ 5084281 w 6096000"/>
              <a:gd name="connsiteY119" fmla="*/ 3641228 h 6858000"/>
              <a:gd name="connsiteX120" fmla="*/ 5091848 w 6096000"/>
              <a:gd name="connsiteY120" fmla="*/ 3653088 h 6858000"/>
              <a:gd name="connsiteX121" fmla="*/ 5097436 w 6096000"/>
              <a:gd name="connsiteY121" fmla="*/ 3664114 h 6858000"/>
              <a:gd name="connsiteX122" fmla="*/ 5097518 w 6096000"/>
              <a:gd name="connsiteY122" fmla="*/ 3665569 h 6858000"/>
              <a:gd name="connsiteX123" fmla="*/ 5099829 w 6096000"/>
              <a:gd name="connsiteY123" fmla="*/ 3707357 h 6858000"/>
              <a:gd name="connsiteX124" fmla="*/ 5114696 w 6096000"/>
              <a:gd name="connsiteY124" fmla="*/ 3778166 h 6858000"/>
              <a:gd name="connsiteX125" fmla="*/ 5135379 w 6096000"/>
              <a:gd name="connsiteY125" fmla="*/ 3878222 h 6858000"/>
              <a:gd name="connsiteX126" fmla="*/ 5130138 w 6096000"/>
              <a:gd name="connsiteY126" fmla="*/ 4048117 h 6858000"/>
              <a:gd name="connsiteX127" fmla="*/ 5090040 w 6096000"/>
              <a:gd name="connsiteY127" fmla="*/ 4219510 h 6858000"/>
              <a:gd name="connsiteX128" fmla="*/ 5092812 w 6096000"/>
              <a:gd name="connsiteY128" fmla="*/ 4411258 h 6858000"/>
              <a:gd name="connsiteX129" fmla="*/ 5084599 w 6096000"/>
              <a:gd name="connsiteY129" fmla="*/ 4488531 h 6858000"/>
              <a:gd name="connsiteX130" fmla="*/ 5084072 w 6096000"/>
              <a:gd name="connsiteY130" fmla="*/ 4539168 h 6858000"/>
              <a:gd name="connsiteX131" fmla="*/ 5068936 w 6096000"/>
              <a:gd name="connsiteY131" fmla="*/ 4625153 h 6858000"/>
              <a:gd name="connsiteX132" fmla="*/ 5059114 w 6096000"/>
              <a:gd name="connsiteY132" fmla="*/ 4733115 h 6858000"/>
              <a:gd name="connsiteX133" fmla="*/ 5037209 w 6096000"/>
              <a:gd name="connsiteY133" fmla="*/ 4844323 h 6858000"/>
              <a:gd name="connsiteX134" fmla="*/ 5020638 w 6096000"/>
              <a:gd name="connsiteY134" fmla="*/ 4877992 h 6858000"/>
              <a:gd name="connsiteX135" fmla="*/ 5006413 w 6096000"/>
              <a:gd name="connsiteY135" fmla="*/ 4925805 h 6858000"/>
              <a:gd name="connsiteX136" fmla="*/ 4971037 w 6096000"/>
              <a:gd name="connsiteY136" fmla="*/ 5009272 h 6858000"/>
              <a:gd name="connsiteX137" fmla="*/ 4963105 w 6096000"/>
              <a:gd name="connsiteY137" fmla="*/ 5111369 h 6858000"/>
              <a:gd name="connsiteX138" fmla="*/ 4976341 w 6096000"/>
              <a:gd name="connsiteY138" fmla="*/ 5210876 h 6858000"/>
              <a:gd name="connsiteX139" fmla="*/ 4980617 w 6096000"/>
              <a:gd name="connsiteY139" fmla="*/ 5269726 h 6858000"/>
              <a:gd name="connsiteX140" fmla="*/ 4997733 w 6096000"/>
              <a:gd name="connsiteY140" fmla="*/ 5464225 h 6858000"/>
              <a:gd name="connsiteX141" fmla="*/ 5001400 w 6096000"/>
              <a:gd name="connsiteY141" fmla="*/ 5594585 h 6858000"/>
              <a:gd name="connsiteX142" fmla="*/ 4983700 w 6096000"/>
              <a:gd name="connsiteY142" fmla="*/ 5667896 h 6858000"/>
              <a:gd name="connsiteX143" fmla="*/ 4968506 w 6096000"/>
              <a:gd name="connsiteY143" fmla="*/ 5769225 h 6858000"/>
              <a:gd name="connsiteX144" fmla="*/ 4969765 w 6096000"/>
              <a:gd name="connsiteY144" fmla="*/ 5823324 h 6858000"/>
              <a:gd name="connsiteX145" fmla="*/ 4966129 w 6096000"/>
              <a:gd name="connsiteY145" fmla="*/ 5862699 h 6858000"/>
              <a:gd name="connsiteX146" fmla="*/ 4970695 w 6096000"/>
              <a:gd name="connsiteY146" fmla="*/ 5906467 h 6858000"/>
              <a:gd name="connsiteX147" fmla="*/ 4991568 w 6096000"/>
              <a:gd name="connsiteY147" fmla="*/ 5939847 h 6858000"/>
              <a:gd name="connsiteX148" fmla="*/ 4986815 w 6096000"/>
              <a:gd name="connsiteY148" fmla="*/ 5973994 h 6858000"/>
              <a:gd name="connsiteX149" fmla="*/ 4987776 w 6096000"/>
              <a:gd name="connsiteY149" fmla="*/ 6089693 h 6858000"/>
              <a:gd name="connsiteX150" fmla="*/ 4991621 w 6096000"/>
              <a:gd name="connsiteY150" fmla="*/ 6224938 h 6858000"/>
              <a:gd name="connsiteX151" fmla="*/ 5017157 w 6096000"/>
              <a:gd name="connsiteY151" fmla="*/ 6370251 h 6858000"/>
              <a:gd name="connsiteX152" fmla="*/ 5040797 w 6096000"/>
              <a:gd name="connsiteY152" fmla="*/ 6541313 h 6858000"/>
              <a:gd name="connsiteX153" fmla="*/ 5045375 w 6096000"/>
              <a:gd name="connsiteY153" fmla="*/ 6640957 h 6858000"/>
              <a:gd name="connsiteX154" fmla="*/ 5058442 w 6096000"/>
              <a:gd name="connsiteY154" fmla="*/ 6705297 h 6858000"/>
              <a:gd name="connsiteX155" fmla="*/ 5071125 w 6096000"/>
              <a:gd name="connsiteY155" fmla="*/ 6759582 h 6858000"/>
              <a:gd name="connsiteX156" fmla="*/ 5069172 w 6096000"/>
              <a:gd name="connsiteY156" fmla="*/ 6817746 h 6858000"/>
              <a:gd name="connsiteX157" fmla="*/ 5072322 w 6096000"/>
              <a:gd name="connsiteY157" fmla="*/ 6843646 h 6858000"/>
              <a:gd name="connsiteX158" fmla="*/ 5091388 w 6096000"/>
              <a:gd name="connsiteY158" fmla="*/ 6857998 h 6858000"/>
              <a:gd name="connsiteX159" fmla="*/ 6096000 w 6096000"/>
              <a:gd name="connsiteY159" fmla="*/ 6857998 h 6858000"/>
              <a:gd name="connsiteX160" fmla="*/ 6096000 w 6096000"/>
              <a:gd name="connsiteY160" fmla="*/ 6858000 h 6858000"/>
              <a:gd name="connsiteX161" fmla="*/ 0 w 6096000"/>
              <a:gd name="connsiteY16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6096000" h="6858000">
                <a:moveTo>
                  <a:pt x="0" y="0"/>
                </a:moveTo>
                <a:lnTo>
                  <a:pt x="5567517" y="0"/>
                </a:lnTo>
                <a:lnTo>
                  <a:pt x="5566938" y="1705"/>
                </a:lnTo>
                <a:cubicBezTo>
                  <a:pt x="5563126" y="8440"/>
                  <a:pt x="5558112" y="13784"/>
                  <a:pt x="5551594" y="17287"/>
                </a:cubicBezTo>
                <a:cubicBezTo>
                  <a:pt x="5562364" y="82036"/>
                  <a:pt x="5510349" y="69804"/>
                  <a:pt x="5545641" y="130336"/>
                </a:cubicBezTo>
                <a:cubicBezTo>
                  <a:pt x="5526953" y="117589"/>
                  <a:pt x="5536978" y="162458"/>
                  <a:pt x="5538289" y="187093"/>
                </a:cubicBezTo>
                <a:cubicBezTo>
                  <a:pt x="5536205" y="226511"/>
                  <a:pt x="5545722" y="205530"/>
                  <a:pt x="5545790" y="265704"/>
                </a:cubicBezTo>
                <a:cubicBezTo>
                  <a:pt x="5542296" y="317533"/>
                  <a:pt x="5543813" y="325288"/>
                  <a:pt x="5542313" y="354566"/>
                </a:cubicBezTo>
                <a:lnTo>
                  <a:pt x="5524126" y="472000"/>
                </a:lnTo>
                <a:lnTo>
                  <a:pt x="5522170" y="473782"/>
                </a:lnTo>
                <a:cubicBezTo>
                  <a:pt x="5517847" y="482008"/>
                  <a:pt x="5518682" y="487340"/>
                  <a:pt x="5521798" y="491380"/>
                </a:cubicBezTo>
                <a:lnTo>
                  <a:pt x="5536419" y="531675"/>
                </a:lnTo>
                <a:lnTo>
                  <a:pt x="5533435" y="536015"/>
                </a:lnTo>
                <a:lnTo>
                  <a:pt x="5538088" y="572092"/>
                </a:lnTo>
                <a:lnTo>
                  <a:pt x="5536061" y="572511"/>
                </a:lnTo>
                <a:cubicBezTo>
                  <a:pt x="5531611" y="574271"/>
                  <a:pt x="5528529" y="577121"/>
                  <a:pt x="5528218" y="582332"/>
                </a:cubicBezTo>
                <a:cubicBezTo>
                  <a:pt x="5498002" y="573171"/>
                  <a:pt x="5516262" y="585107"/>
                  <a:pt x="5518011" y="601285"/>
                </a:cubicBezTo>
                <a:cubicBezTo>
                  <a:pt x="5508838" y="617831"/>
                  <a:pt x="5480684" y="666964"/>
                  <a:pt x="5473174" y="681608"/>
                </a:cubicBezTo>
                <a:cubicBezTo>
                  <a:pt x="5473102" y="684122"/>
                  <a:pt x="5473033" y="686637"/>
                  <a:pt x="5472963" y="689151"/>
                </a:cubicBezTo>
                <a:lnTo>
                  <a:pt x="5472485" y="689289"/>
                </a:lnTo>
                <a:cubicBezTo>
                  <a:pt x="5471434" y="690905"/>
                  <a:pt x="5470986" y="693376"/>
                  <a:pt x="5471326" y="697222"/>
                </a:cubicBezTo>
                <a:cubicBezTo>
                  <a:pt x="5471606" y="703992"/>
                  <a:pt x="5471884" y="710761"/>
                  <a:pt x="5472164" y="717531"/>
                </a:cubicBezTo>
                <a:lnTo>
                  <a:pt x="5468891" y="722494"/>
                </a:lnTo>
                <a:lnTo>
                  <a:pt x="5463081" y="724368"/>
                </a:lnTo>
                <a:lnTo>
                  <a:pt x="5446981" y="752692"/>
                </a:lnTo>
                <a:cubicBezTo>
                  <a:pt x="5454691" y="764380"/>
                  <a:pt x="5422719" y="808083"/>
                  <a:pt x="5417190" y="816346"/>
                </a:cubicBezTo>
                <a:lnTo>
                  <a:pt x="5388958" y="889417"/>
                </a:lnTo>
                <a:cubicBezTo>
                  <a:pt x="5320491" y="969963"/>
                  <a:pt x="5321907" y="1005331"/>
                  <a:pt x="5307044" y="1063288"/>
                </a:cubicBezTo>
                <a:cubicBezTo>
                  <a:pt x="5313332" y="1111028"/>
                  <a:pt x="5317096" y="1110140"/>
                  <a:pt x="5303837" y="1157176"/>
                </a:cubicBezTo>
                <a:cubicBezTo>
                  <a:pt x="5301103" y="1192124"/>
                  <a:pt x="5301884" y="1197232"/>
                  <a:pt x="5286494" y="1210776"/>
                </a:cubicBezTo>
                <a:lnTo>
                  <a:pt x="5282463" y="1301993"/>
                </a:lnTo>
                <a:lnTo>
                  <a:pt x="5252235" y="1360879"/>
                </a:lnTo>
                <a:lnTo>
                  <a:pt x="5244497" y="1404045"/>
                </a:lnTo>
                <a:lnTo>
                  <a:pt x="5223823" y="1429568"/>
                </a:lnTo>
                <a:lnTo>
                  <a:pt x="5224851" y="1430305"/>
                </a:lnTo>
                <a:cubicBezTo>
                  <a:pt x="5226697" y="1432466"/>
                  <a:pt x="5214738" y="1459891"/>
                  <a:pt x="5212394" y="1463304"/>
                </a:cubicBezTo>
                <a:cubicBezTo>
                  <a:pt x="5209912" y="1477394"/>
                  <a:pt x="5213027" y="1501295"/>
                  <a:pt x="5209958" y="1514846"/>
                </a:cubicBezTo>
                <a:lnTo>
                  <a:pt x="5206417" y="1519731"/>
                </a:lnTo>
                <a:lnTo>
                  <a:pt x="5206640" y="1519929"/>
                </a:lnTo>
                <a:cubicBezTo>
                  <a:pt x="5206490" y="1521210"/>
                  <a:pt x="5209710" y="1543635"/>
                  <a:pt x="5207632" y="1546022"/>
                </a:cubicBezTo>
                <a:lnTo>
                  <a:pt x="5212030" y="1578752"/>
                </a:lnTo>
                <a:cubicBezTo>
                  <a:pt x="5206147" y="1605585"/>
                  <a:pt x="5226381" y="1622803"/>
                  <a:pt x="5203533" y="1647555"/>
                </a:cubicBezTo>
                <a:cubicBezTo>
                  <a:pt x="5198128" y="1672675"/>
                  <a:pt x="5203213" y="1694404"/>
                  <a:pt x="5190877" y="1715685"/>
                </a:cubicBezTo>
                <a:cubicBezTo>
                  <a:pt x="5196815" y="1724301"/>
                  <a:pt x="5198098" y="1732435"/>
                  <a:pt x="5184235" y="1740358"/>
                </a:cubicBezTo>
                <a:cubicBezTo>
                  <a:pt x="5182625" y="1763793"/>
                  <a:pt x="5198368" y="1769422"/>
                  <a:pt x="5181475" y="1784314"/>
                </a:cubicBezTo>
                <a:cubicBezTo>
                  <a:pt x="5205987" y="1797417"/>
                  <a:pt x="5195246" y="1798221"/>
                  <a:pt x="5185845" y="1804434"/>
                </a:cubicBezTo>
                <a:lnTo>
                  <a:pt x="5185068" y="1805316"/>
                </a:lnTo>
                <a:lnTo>
                  <a:pt x="5188593" y="1807109"/>
                </a:lnTo>
                <a:lnTo>
                  <a:pt x="5185920" y="1821003"/>
                </a:lnTo>
                <a:lnTo>
                  <a:pt x="5183543" y="1824832"/>
                </a:lnTo>
                <a:cubicBezTo>
                  <a:pt x="5182284" y="1827468"/>
                  <a:pt x="5181937" y="1829219"/>
                  <a:pt x="5182235" y="1830429"/>
                </a:cubicBezTo>
                <a:lnTo>
                  <a:pt x="5182525" y="1830569"/>
                </a:lnTo>
                <a:lnTo>
                  <a:pt x="5180663" y="1835810"/>
                </a:lnTo>
                <a:cubicBezTo>
                  <a:pt x="5176779" y="1844665"/>
                  <a:pt x="5172297" y="1853278"/>
                  <a:pt x="5167452" y="1861483"/>
                </a:cubicBezTo>
                <a:cubicBezTo>
                  <a:pt x="5179827" y="1866643"/>
                  <a:pt x="5166788" y="1884999"/>
                  <a:pt x="5174266" y="1892417"/>
                </a:cubicBezTo>
                <a:lnTo>
                  <a:pt x="5189262" y="1895114"/>
                </a:lnTo>
                <a:lnTo>
                  <a:pt x="5187100" y="1899379"/>
                </a:lnTo>
                <a:lnTo>
                  <a:pt x="5180471" y="1907867"/>
                </a:lnTo>
                <a:cubicBezTo>
                  <a:pt x="5179609" y="1909162"/>
                  <a:pt x="5179647" y="1909994"/>
                  <a:pt x="5181361" y="1910265"/>
                </a:cubicBezTo>
                <a:cubicBezTo>
                  <a:pt x="5180995" y="1914884"/>
                  <a:pt x="5177893" y="1930292"/>
                  <a:pt x="5178268" y="1935584"/>
                </a:cubicBezTo>
                <a:lnTo>
                  <a:pt x="5183619" y="1942021"/>
                </a:lnTo>
                <a:lnTo>
                  <a:pt x="5184480" y="1945112"/>
                </a:lnTo>
                <a:lnTo>
                  <a:pt x="5172776" y="1961162"/>
                </a:lnTo>
                <a:lnTo>
                  <a:pt x="5168513" y="1969445"/>
                </a:lnTo>
                <a:lnTo>
                  <a:pt x="5126597" y="2024270"/>
                </a:lnTo>
                <a:lnTo>
                  <a:pt x="5119528" y="2107942"/>
                </a:lnTo>
                <a:cubicBezTo>
                  <a:pt x="5089290" y="2138038"/>
                  <a:pt x="5110415" y="2159228"/>
                  <a:pt x="5110356" y="2193455"/>
                </a:cubicBezTo>
                <a:cubicBezTo>
                  <a:pt x="5101302" y="2220953"/>
                  <a:pt x="5110381" y="2224200"/>
                  <a:pt x="5104992" y="2260088"/>
                </a:cubicBezTo>
                <a:cubicBezTo>
                  <a:pt x="5096504" y="2291744"/>
                  <a:pt x="5078225" y="2299003"/>
                  <a:pt x="5059439" y="2335735"/>
                </a:cubicBezTo>
                <a:cubicBezTo>
                  <a:pt x="5029465" y="2329020"/>
                  <a:pt x="5058046" y="2407546"/>
                  <a:pt x="5022061" y="2408995"/>
                </a:cubicBezTo>
                <a:cubicBezTo>
                  <a:pt x="5023289" y="2413465"/>
                  <a:pt x="5019654" y="2441580"/>
                  <a:pt x="5022253" y="2445869"/>
                </a:cubicBezTo>
                <a:cubicBezTo>
                  <a:pt x="5022440" y="2449625"/>
                  <a:pt x="5011241" y="2492743"/>
                  <a:pt x="5011426" y="2496499"/>
                </a:cubicBezTo>
                <a:lnTo>
                  <a:pt x="4994224" y="2549900"/>
                </a:lnTo>
                <a:cubicBezTo>
                  <a:pt x="4992353" y="2564757"/>
                  <a:pt x="4998952" y="2582253"/>
                  <a:pt x="4995245" y="2596456"/>
                </a:cubicBezTo>
                <a:lnTo>
                  <a:pt x="4988570" y="2606088"/>
                </a:lnTo>
                <a:cubicBezTo>
                  <a:pt x="4988504" y="2615842"/>
                  <a:pt x="4988436" y="2625597"/>
                  <a:pt x="4988371" y="2635351"/>
                </a:cubicBezTo>
                <a:lnTo>
                  <a:pt x="4983212" y="2665666"/>
                </a:lnTo>
                <a:lnTo>
                  <a:pt x="4968234" y="2715895"/>
                </a:lnTo>
                <a:lnTo>
                  <a:pt x="4975888" y="2725052"/>
                </a:lnTo>
                <a:lnTo>
                  <a:pt x="4980195" y="2726489"/>
                </a:lnTo>
                <a:lnTo>
                  <a:pt x="4976218" y="2740278"/>
                </a:lnTo>
                <a:lnTo>
                  <a:pt x="4980571" y="2751112"/>
                </a:lnTo>
                <a:lnTo>
                  <a:pt x="4973893" y="2760208"/>
                </a:lnTo>
                <a:lnTo>
                  <a:pt x="4979005" y="2790136"/>
                </a:lnTo>
                <a:lnTo>
                  <a:pt x="4986137" y="2804183"/>
                </a:lnTo>
                <a:cubicBezTo>
                  <a:pt x="4986150" y="2811409"/>
                  <a:pt x="4986162" y="2818634"/>
                  <a:pt x="4986175" y="2825860"/>
                </a:cubicBezTo>
                <a:cubicBezTo>
                  <a:pt x="4987474" y="2843788"/>
                  <a:pt x="4992871" y="2886513"/>
                  <a:pt x="4993936" y="2911749"/>
                </a:cubicBezTo>
                <a:cubicBezTo>
                  <a:pt x="4993313" y="2946689"/>
                  <a:pt x="4980300" y="2954448"/>
                  <a:pt x="4992563" y="2977278"/>
                </a:cubicBezTo>
                <a:cubicBezTo>
                  <a:pt x="4985688" y="2983455"/>
                  <a:pt x="4982051" y="2987749"/>
                  <a:pt x="4980516" y="2991092"/>
                </a:cubicBezTo>
                <a:cubicBezTo>
                  <a:pt x="4975910" y="3001119"/>
                  <a:pt x="4990216" y="3002537"/>
                  <a:pt x="4992801" y="3020247"/>
                </a:cubicBezTo>
                <a:cubicBezTo>
                  <a:pt x="4998517" y="3032637"/>
                  <a:pt x="5013148" y="3051512"/>
                  <a:pt x="5014805" y="3065434"/>
                </a:cubicBezTo>
                <a:cubicBezTo>
                  <a:pt x="4998836" y="3057428"/>
                  <a:pt x="5016840" y="3105196"/>
                  <a:pt x="5002733" y="3103777"/>
                </a:cubicBezTo>
                <a:cubicBezTo>
                  <a:pt x="5022381" y="3124610"/>
                  <a:pt x="4997365" y="3128169"/>
                  <a:pt x="5002941" y="3151828"/>
                </a:cubicBezTo>
                <a:cubicBezTo>
                  <a:pt x="5010264" y="3163902"/>
                  <a:pt x="5011356" y="3171780"/>
                  <a:pt x="5002883" y="3180546"/>
                </a:cubicBezTo>
                <a:cubicBezTo>
                  <a:pt x="5038586" y="3236545"/>
                  <a:pt x="5003723" y="3210316"/>
                  <a:pt x="5016711" y="3258677"/>
                </a:cubicBezTo>
                <a:lnTo>
                  <a:pt x="5017918" y="3262610"/>
                </a:lnTo>
                <a:lnTo>
                  <a:pt x="5011672" y="3277179"/>
                </a:lnTo>
                <a:lnTo>
                  <a:pt x="5009344" y="3278130"/>
                </a:lnTo>
                <a:lnTo>
                  <a:pt x="5026770" y="3325671"/>
                </a:lnTo>
                <a:lnTo>
                  <a:pt x="5024571" y="3332072"/>
                </a:lnTo>
                <a:lnTo>
                  <a:pt x="5041705" y="3362948"/>
                </a:lnTo>
                <a:lnTo>
                  <a:pt x="5047477" y="3378959"/>
                </a:lnTo>
                <a:lnTo>
                  <a:pt x="5060758" y="3407057"/>
                </a:lnTo>
                <a:lnTo>
                  <a:pt x="5058968" y="3409825"/>
                </a:lnTo>
                <a:lnTo>
                  <a:pt x="5062667" y="3415218"/>
                </a:lnTo>
                <a:lnTo>
                  <a:pt x="5060928" y="3419880"/>
                </a:lnTo>
                <a:lnTo>
                  <a:pt x="5062923" y="3424545"/>
                </a:lnTo>
                <a:cubicBezTo>
                  <a:pt x="5063537" y="3433967"/>
                  <a:pt x="5063494" y="3466028"/>
                  <a:pt x="5064623" y="3476412"/>
                </a:cubicBezTo>
                <a:lnTo>
                  <a:pt x="5069684" y="3486850"/>
                </a:lnTo>
                <a:lnTo>
                  <a:pt x="5063339" y="3496391"/>
                </a:lnTo>
                <a:lnTo>
                  <a:pt x="5070139" y="3531201"/>
                </a:lnTo>
                <a:lnTo>
                  <a:pt x="5079896" y="3542019"/>
                </a:lnTo>
                <a:lnTo>
                  <a:pt x="5087540" y="3552249"/>
                </a:lnTo>
                <a:lnTo>
                  <a:pt x="5087902" y="3553678"/>
                </a:lnTo>
                <a:lnTo>
                  <a:pt x="5091509" y="3568021"/>
                </a:lnTo>
                <a:lnTo>
                  <a:pt x="5091934" y="3569719"/>
                </a:lnTo>
                <a:lnTo>
                  <a:pt x="5089362" y="3586412"/>
                </a:lnTo>
                <a:lnTo>
                  <a:pt x="5092358" y="3597336"/>
                </a:lnTo>
                <a:lnTo>
                  <a:pt x="5084254" y="3606007"/>
                </a:lnTo>
                <a:cubicBezTo>
                  <a:pt x="5084262" y="3617747"/>
                  <a:pt x="5084273" y="3629488"/>
                  <a:pt x="5084281" y="3641228"/>
                </a:cubicBezTo>
                <a:lnTo>
                  <a:pt x="5091848" y="3653088"/>
                </a:lnTo>
                <a:lnTo>
                  <a:pt x="5097436" y="3664114"/>
                </a:lnTo>
                <a:cubicBezTo>
                  <a:pt x="5097463" y="3664599"/>
                  <a:pt x="5097491" y="3665084"/>
                  <a:pt x="5097518" y="3665569"/>
                </a:cubicBezTo>
                <a:cubicBezTo>
                  <a:pt x="5097915" y="3672776"/>
                  <a:pt x="5096966" y="3688591"/>
                  <a:pt x="5099829" y="3707357"/>
                </a:cubicBezTo>
                <a:cubicBezTo>
                  <a:pt x="5100505" y="3724716"/>
                  <a:pt x="5118078" y="3760234"/>
                  <a:pt x="5114696" y="3778166"/>
                </a:cubicBezTo>
                <a:cubicBezTo>
                  <a:pt x="5141627" y="3845122"/>
                  <a:pt x="5125427" y="3821305"/>
                  <a:pt x="5135379" y="3878222"/>
                </a:cubicBezTo>
                <a:cubicBezTo>
                  <a:pt x="5161519" y="3905047"/>
                  <a:pt x="5125417" y="4015047"/>
                  <a:pt x="5130138" y="4048117"/>
                </a:cubicBezTo>
                <a:cubicBezTo>
                  <a:pt x="5081804" y="4192084"/>
                  <a:pt x="5096262" y="4158987"/>
                  <a:pt x="5090040" y="4219510"/>
                </a:cubicBezTo>
                <a:cubicBezTo>
                  <a:pt x="5104553" y="4280033"/>
                  <a:pt x="5065380" y="4345686"/>
                  <a:pt x="5092812" y="4411258"/>
                </a:cubicBezTo>
                <a:cubicBezTo>
                  <a:pt x="5090630" y="4437329"/>
                  <a:pt x="5083878" y="4473140"/>
                  <a:pt x="5084599" y="4488531"/>
                </a:cubicBezTo>
                <a:cubicBezTo>
                  <a:pt x="5084423" y="4505410"/>
                  <a:pt x="5084248" y="4522289"/>
                  <a:pt x="5084072" y="4539168"/>
                </a:cubicBezTo>
                <a:cubicBezTo>
                  <a:pt x="5072114" y="4567830"/>
                  <a:pt x="5064305" y="4588197"/>
                  <a:pt x="5068936" y="4625153"/>
                </a:cubicBezTo>
                <a:cubicBezTo>
                  <a:pt x="5077433" y="4662889"/>
                  <a:pt x="5065899" y="4679357"/>
                  <a:pt x="5059114" y="4733115"/>
                </a:cubicBezTo>
                <a:cubicBezTo>
                  <a:pt x="5068687" y="4752352"/>
                  <a:pt x="5055370" y="4832308"/>
                  <a:pt x="5037209" y="4844323"/>
                </a:cubicBezTo>
                <a:cubicBezTo>
                  <a:pt x="5033444" y="4857054"/>
                  <a:pt x="5040194" y="4871554"/>
                  <a:pt x="5020638" y="4877992"/>
                </a:cubicBezTo>
                <a:cubicBezTo>
                  <a:pt x="4997151" y="4888353"/>
                  <a:pt x="5034418" y="4931200"/>
                  <a:pt x="5006413" y="4925805"/>
                </a:cubicBezTo>
                <a:cubicBezTo>
                  <a:pt x="5031964" y="4956261"/>
                  <a:pt x="4982840" y="4982633"/>
                  <a:pt x="4971037" y="5009272"/>
                </a:cubicBezTo>
                <a:cubicBezTo>
                  <a:pt x="4973259" y="5034036"/>
                  <a:pt x="4968375" y="5053859"/>
                  <a:pt x="4963105" y="5111369"/>
                </a:cubicBezTo>
                <a:cubicBezTo>
                  <a:pt x="4973224" y="5141336"/>
                  <a:pt x="4937413" y="5161742"/>
                  <a:pt x="4976341" y="5210876"/>
                </a:cubicBezTo>
                <a:cubicBezTo>
                  <a:pt x="4972455" y="5212581"/>
                  <a:pt x="4977054" y="5227501"/>
                  <a:pt x="4980617" y="5269726"/>
                </a:cubicBezTo>
                <a:cubicBezTo>
                  <a:pt x="4984182" y="5311951"/>
                  <a:pt x="4990390" y="5400671"/>
                  <a:pt x="4997733" y="5464225"/>
                </a:cubicBezTo>
                <a:cubicBezTo>
                  <a:pt x="5001765" y="5536542"/>
                  <a:pt x="4990225" y="5517959"/>
                  <a:pt x="5001400" y="5594585"/>
                </a:cubicBezTo>
                <a:cubicBezTo>
                  <a:pt x="4999908" y="5619318"/>
                  <a:pt x="4974042" y="5647975"/>
                  <a:pt x="4983700" y="5667896"/>
                </a:cubicBezTo>
                <a:cubicBezTo>
                  <a:pt x="4976834" y="5696311"/>
                  <a:pt x="4975579" y="5738356"/>
                  <a:pt x="4968506" y="5769225"/>
                </a:cubicBezTo>
                <a:cubicBezTo>
                  <a:pt x="4968926" y="5787258"/>
                  <a:pt x="4969344" y="5805291"/>
                  <a:pt x="4969765" y="5823324"/>
                </a:cubicBezTo>
                <a:cubicBezTo>
                  <a:pt x="4966122" y="5853058"/>
                  <a:pt x="4965608" y="5838948"/>
                  <a:pt x="4966129" y="5862699"/>
                </a:cubicBezTo>
                <a:lnTo>
                  <a:pt x="4970695" y="5906467"/>
                </a:lnTo>
                <a:lnTo>
                  <a:pt x="4991568" y="5939847"/>
                </a:lnTo>
                <a:cubicBezTo>
                  <a:pt x="4998848" y="5955713"/>
                  <a:pt x="4974731" y="5940131"/>
                  <a:pt x="4986815" y="5973994"/>
                </a:cubicBezTo>
                <a:cubicBezTo>
                  <a:pt x="4961187" y="5997051"/>
                  <a:pt x="4983444" y="6032039"/>
                  <a:pt x="4987776" y="6089693"/>
                </a:cubicBezTo>
                <a:lnTo>
                  <a:pt x="4991621" y="6224938"/>
                </a:lnTo>
                <a:cubicBezTo>
                  <a:pt x="4988442" y="6270972"/>
                  <a:pt x="5008962" y="6317522"/>
                  <a:pt x="5017157" y="6370251"/>
                </a:cubicBezTo>
                <a:cubicBezTo>
                  <a:pt x="5025353" y="6422980"/>
                  <a:pt x="5039938" y="6490855"/>
                  <a:pt x="5040797" y="6541313"/>
                </a:cubicBezTo>
                <a:cubicBezTo>
                  <a:pt x="5039898" y="6576319"/>
                  <a:pt x="5031912" y="6591883"/>
                  <a:pt x="5045375" y="6640957"/>
                </a:cubicBezTo>
                <a:cubicBezTo>
                  <a:pt x="5057505" y="6669536"/>
                  <a:pt x="5052276" y="6675394"/>
                  <a:pt x="5058442" y="6705297"/>
                </a:cubicBezTo>
                <a:cubicBezTo>
                  <a:pt x="5057367" y="6727133"/>
                  <a:pt x="5067901" y="6732087"/>
                  <a:pt x="5071125" y="6759582"/>
                </a:cubicBezTo>
                <a:cubicBezTo>
                  <a:pt x="5055614" y="6796071"/>
                  <a:pt x="5051656" y="6769544"/>
                  <a:pt x="5069172" y="6817746"/>
                </a:cubicBezTo>
                <a:cubicBezTo>
                  <a:pt x="5060956" y="6828354"/>
                  <a:pt x="5064525" y="6836369"/>
                  <a:pt x="5072322" y="6843646"/>
                </a:cubicBezTo>
                <a:lnTo>
                  <a:pt x="5091388" y="6857998"/>
                </a:lnTo>
                <a:lnTo>
                  <a:pt x="6096000" y="6857998"/>
                </a:lnTo>
                <a:lnTo>
                  <a:pt x="6096000"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8E0A3037-F044-318B-ECBE-FE432F9D2E65}"/>
              </a:ext>
            </a:extLst>
          </p:cNvPr>
          <p:cNvSpPr>
            <a:spLocks noGrp="1"/>
          </p:cNvSpPr>
          <p:nvPr>
            <p:ph type="title"/>
          </p:nvPr>
        </p:nvSpPr>
        <p:spPr>
          <a:xfrm>
            <a:off x="706195" y="329406"/>
            <a:ext cx="3739341" cy="1330839"/>
          </a:xfrm>
        </p:spPr>
        <p:txBody>
          <a:bodyPr vert="horz" lIns="91440" tIns="45720" rIns="91440" bIns="45720" rtlCol="0" anchor="ctr">
            <a:normAutofit/>
          </a:bodyPr>
          <a:lstStyle/>
          <a:p>
            <a:r>
              <a:rPr lang="en-US" b="1" kern="1200" dirty="0">
                <a:solidFill>
                  <a:schemeClr val="tx1"/>
                </a:solidFill>
                <a:latin typeface="Eras Medium ITC" panose="020B0602030504020804" pitchFamily="34" charset="77"/>
              </a:rPr>
              <a:t>Stock analysis</a:t>
            </a:r>
          </a:p>
        </p:txBody>
      </p:sp>
      <p:sp>
        <p:nvSpPr>
          <p:cNvPr id="5" name="Content Placeholder 4">
            <a:extLst>
              <a:ext uri="{FF2B5EF4-FFF2-40B4-BE49-F238E27FC236}">
                <a16:creationId xmlns:a16="http://schemas.microsoft.com/office/drawing/2014/main" id="{9D65AB4E-4C9D-4B49-2158-42D330845EFD}"/>
              </a:ext>
            </a:extLst>
          </p:cNvPr>
          <p:cNvSpPr>
            <a:spLocks noGrp="1"/>
          </p:cNvSpPr>
          <p:nvPr>
            <p:ph sz="half" idx="2"/>
          </p:nvPr>
        </p:nvSpPr>
        <p:spPr>
          <a:xfrm>
            <a:off x="862366" y="2194102"/>
            <a:ext cx="3427001" cy="3908586"/>
          </a:xfrm>
        </p:spPr>
        <p:txBody>
          <a:bodyPr vert="horz" lIns="91440" tIns="45720" rIns="91440" bIns="45720" rtlCol="0">
            <a:normAutofit/>
          </a:bodyPr>
          <a:lstStyle/>
          <a:p>
            <a:r>
              <a:rPr lang="en-US" dirty="0"/>
              <a:t>Stock analysis can be a bit like painting by the numbers</a:t>
            </a:r>
          </a:p>
          <a:p>
            <a:endParaRPr lang="en-US" dirty="0"/>
          </a:p>
          <a:p>
            <a:r>
              <a:rPr lang="en-US" dirty="0"/>
              <a:t>The more information you have, the clearer the picture becomes</a:t>
            </a:r>
          </a:p>
        </p:txBody>
      </p:sp>
      <p:pic>
        <p:nvPicPr>
          <p:cNvPr id="7" name="Picture 6" descr="Real Estate Investing and the Stock Market-national-records-office">
            <a:extLst>
              <a:ext uri="{FF2B5EF4-FFF2-40B4-BE49-F238E27FC236}">
                <a16:creationId xmlns:a16="http://schemas.microsoft.com/office/drawing/2014/main" id="{8D1795CC-40C7-10A1-BC71-AE955B01D6C9}"/>
              </a:ext>
            </a:extLst>
          </p:cNvPr>
          <p:cNvPicPr>
            <a:picLocks noChangeAspect="1" noChangeArrowheads="1"/>
          </p:cNvPicPr>
          <p:nvPr/>
        </p:nvPicPr>
        <p:blipFill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sharpenSoften amount="-23000"/>
                    </a14:imgEffect>
                    <a14:imgEffect>
                      <a14:saturation sat="19000"/>
                    </a14:imgEffect>
                    <a14:imgEffect>
                      <a14:brightnessContrast bright="40000" contrast="-20000"/>
                    </a14:imgEffect>
                  </a14:imgLayer>
                </a14:imgProps>
              </a:ext>
              <a:ext uri="{28A0092B-C50C-407E-A947-70E740481C1C}">
                <a14:useLocalDpi xmlns:a14="http://schemas.microsoft.com/office/drawing/2010/main" val="0"/>
              </a:ext>
            </a:extLst>
          </a:blip>
          <a:srcRect l="784" t="1382" b="29716"/>
          <a:stretch/>
        </p:blipFill>
        <p:spPr bwMode="auto">
          <a:xfrm>
            <a:off x="8976177" y="5064470"/>
            <a:ext cx="3104397" cy="165700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www.gilmour.org/uploaded/Upper_School/Pictures/Stock_Market_Game_logo.jpg">
            <a:extLst>
              <a:ext uri="{FF2B5EF4-FFF2-40B4-BE49-F238E27FC236}">
                <a16:creationId xmlns:a16="http://schemas.microsoft.com/office/drawing/2014/main" id="{C71E4914-24FD-1EA5-AB90-53FC9E11D96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10600" y="329406"/>
            <a:ext cx="3469974" cy="116960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Oregon Council on Economics Education">
            <a:extLst>
              <a:ext uri="{FF2B5EF4-FFF2-40B4-BE49-F238E27FC236}">
                <a16:creationId xmlns:a16="http://schemas.microsoft.com/office/drawing/2014/main" id="{3B2433BC-4214-F18B-A478-96ED5048B3D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83954" y="6039835"/>
            <a:ext cx="4076700" cy="8128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Best Paint By Numbers Sets for Kids Art Projects – ARTnews.com">
            <a:extLst>
              <a:ext uri="{FF2B5EF4-FFF2-40B4-BE49-F238E27FC236}">
                <a16:creationId xmlns:a16="http://schemas.microsoft.com/office/drawing/2014/main" id="{BB8AE105-8B8B-744C-2E35-DF7A7EEB849B}"/>
              </a:ext>
            </a:extLst>
          </p:cNvPr>
          <p:cNvPicPr>
            <a:picLocks noGrp="1" noChangeAspect="1" noChangeArrowheads="1"/>
          </p:cNvPicPr>
          <p:nvPr>
            <p:ph sz="half" idx="1"/>
          </p:nvPr>
        </p:nvPicPr>
        <p:blipFill>
          <a:blip r:embed="rId7">
            <a:extLst>
              <a:ext uri="{28A0092B-C50C-407E-A947-70E740481C1C}">
                <a14:useLocalDpi xmlns:a14="http://schemas.microsoft.com/office/drawing/2010/main" val="0"/>
              </a:ext>
            </a:extLst>
          </a:blip>
          <a:stretch>
            <a:fillRect/>
          </a:stretch>
        </p:blipFill>
        <p:spPr bwMode="auto">
          <a:xfrm>
            <a:off x="5445457" y="1517389"/>
            <a:ext cx="6155141" cy="384696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EF00C8AE-8FFD-5EC2-3A19-CA2D178D51BD}"/>
              </a:ext>
            </a:extLst>
          </p:cNvPr>
          <p:cNvSpPr/>
          <p:nvPr/>
        </p:nvSpPr>
        <p:spPr>
          <a:xfrm>
            <a:off x="8793271" y="1340285"/>
            <a:ext cx="2931091" cy="41210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93530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xit" presetSubtype="10" fill="hold" grpId="0" nodeType="clickEffect">
                                  <p:stCondLst>
                                    <p:cond delay="3000"/>
                                  </p:stCondLst>
                                  <p:childTnLst>
                                    <p:animEffect transition="out" filter="randombar(horizontal)">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par>
                                <p:cTn id="13" presetID="14" presetClass="entr" presetSubtype="10"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randombar(horizontal)">
                                      <p:cBhvr>
                                        <p:cTn id="15"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DDE31-46B3-204F-8EBD-20E43B5BCFD5}"/>
              </a:ext>
            </a:extLst>
          </p:cNvPr>
          <p:cNvSpPr>
            <a:spLocks noGrp="1"/>
          </p:cNvSpPr>
          <p:nvPr>
            <p:ph type="title"/>
          </p:nvPr>
        </p:nvSpPr>
        <p:spPr/>
        <p:txBody>
          <a:bodyPr/>
          <a:lstStyle/>
          <a:p>
            <a:r>
              <a:rPr lang="en-US" dirty="0">
                <a:latin typeface="Eras Medium ITC" panose="020B0602030504020804" pitchFamily="34" charset="77"/>
              </a:rPr>
              <a:t>Stock Charts</a:t>
            </a:r>
          </a:p>
        </p:txBody>
      </p:sp>
      <p:sp>
        <p:nvSpPr>
          <p:cNvPr id="3" name="Content Placeholder 2">
            <a:extLst>
              <a:ext uri="{FF2B5EF4-FFF2-40B4-BE49-F238E27FC236}">
                <a16:creationId xmlns:a16="http://schemas.microsoft.com/office/drawing/2014/main" id="{E61BDA71-8D07-7D46-8272-4C9BF17B44DF}"/>
              </a:ext>
            </a:extLst>
          </p:cNvPr>
          <p:cNvSpPr>
            <a:spLocks noGrp="1"/>
          </p:cNvSpPr>
          <p:nvPr>
            <p:ph idx="1"/>
          </p:nvPr>
        </p:nvSpPr>
        <p:spPr>
          <a:xfrm>
            <a:off x="838200" y="1585785"/>
            <a:ext cx="10515600" cy="4351338"/>
          </a:xfrm>
        </p:spPr>
        <p:txBody>
          <a:bodyPr/>
          <a:lstStyle/>
          <a:p>
            <a:r>
              <a:rPr lang="en-US" b="1" dirty="0"/>
              <a:t>Recommend using </a:t>
            </a:r>
            <a:r>
              <a:rPr lang="en-US" b="1" dirty="0" err="1">
                <a:solidFill>
                  <a:srgbClr val="0070C0"/>
                </a:solidFill>
              </a:rPr>
              <a:t>finance.Yahoo.com</a:t>
            </a:r>
            <a:endParaRPr lang="en-US" dirty="0">
              <a:solidFill>
                <a:srgbClr val="0070C0"/>
              </a:solidFill>
            </a:endParaRPr>
          </a:p>
          <a:p>
            <a:r>
              <a:rPr lang="en-US" dirty="0"/>
              <a:t>Stock Apps are also available on smart phones</a:t>
            </a:r>
          </a:p>
        </p:txBody>
      </p:sp>
      <p:pic>
        <p:nvPicPr>
          <p:cNvPr id="11" name="Picture 10" descr="Chart&#10;&#10;Description automatically generated">
            <a:extLst>
              <a:ext uri="{FF2B5EF4-FFF2-40B4-BE49-F238E27FC236}">
                <a16:creationId xmlns:a16="http://schemas.microsoft.com/office/drawing/2014/main" id="{F1016A94-8D6B-9F4F-B7E5-AE2D20B5E7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33668" y="1466516"/>
            <a:ext cx="2211249" cy="3924967"/>
          </a:xfrm>
          <a:prstGeom prst="rect">
            <a:avLst/>
          </a:prstGeom>
        </p:spPr>
      </p:pic>
      <p:pic>
        <p:nvPicPr>
          <p:cNvPr id="6" name="Picture 5" descr="Graphical user interface, application&#10;&#10;Description automatically generated">
            <a:extLst>
              <a:ext uri="{FF2B5EF4-FFF2-40B4-BE49-F238E27FC236}">
                <a16:creationId xmlns:a16="http://schemas.microsoft.com/office/drawing/2014/main" id="{048716C5-061D-1E10-C526-55B79FC5A45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03248" y="2526140"/>
            <a:ext cx="6127851" cy="4092020"/>
          </a:xfrm>
          <a:prstGeom prst="rect">
            <a:avLst/>
          </a:prstGeom>
        </p:spPr>
      </p:pic>
    </p:spTree>
    <p:extLst>
      <p:ext uri="{BB962C8B-B14F-4D97-AF65-F5344CB8AC3E}">
        <p14:creationId xmlns:p14="http://schemas.microsoft.com/office/powerpoint/2010/main" val="997516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application&#10;&#10;Description automatically generated">
            <a:extLst>
              <a:ext uri="{FF2B5EF4-FFF2-40B4-BE49-F238E27FC236}">
                <a16:creationId xmlns:a16="http://schemas.microsoft.com/office/drawing/2014/main" id="{0400FF4B-C421-1B53-4CBC-7DF86D8D71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1203918"/>
            <a:ext cx="7934572" cy="5298501"/>
          </a:xfrm>
          <a:prstGeom prst="rect">
            <a:avLst/>
          </a:prstGeom>
        </p:spPr>
      </p:pic>
      <p:sp>
        <p:nvSpPr>
          <p:cNvPr id="6" name="TextBox 5">
            <a:extLst>
              <a:ext uri="{FF2B5EF4-FFF2-40B4-BE49-F238E27FC236}">
                <a16:creationId xmlns:a16="http://schemas.microsoft.com/office/drawing/2014/main" id="{2E6D0AF5-27AB-BB44-9504-A623A2724B15}"/>
              </a:ext>
            </a:extLst>
          </p:cNvPr>
          <p:cNvSpPr txBox="1"/>
          <p:nvPr/>
        </p:nvSpPr>
        <p:spPr>
          <a:xfrm>
            <a:off x="8191500" y="1230320"/>
            <a:ext cx="3426725" cy="5195389"/>
          </a:xfrm>
          <a:prstGeom prst="rect">
            <a:avLst/>
          </a:prstGeom>
          <a:noFill/>
          <a:ln w="28575">
            <a:solidFill>
              <a:srgbClr val="FF0000"/>
            </a:solidFill>
          </a:ln>
        </p:spPr>
        <p:txBody>
          <a:bodyPr wrap="square" rtlCol="0" anchor="t" anchorCtr="0">
            <a:noAutofit/>
          </a:bodyPr>
          <a:lstStyle/>
          <a:p>
            <a:r>
              <a:rPr lang="en-US" sz="2800" b="1" u="sng" dirty="0"/>
              <a:t>Company Name</a:t>
            </a:r>
            <a:r>
              <a:rPr lang="en-US" sz="2800" b="1" dirty="0"/>
              <a:t>:</a:t>
            </a:r>
            <a:endParaRPr lang="en-US" b="1" dirty="0"/>
          </a:p>
          <a:p>
            <a:pPr>
              <a:spcBef>
                <a:spcPts val="600"/>
              </a:spcBef>
            </a:pPr>
            <a:r>
              <a:rPr lang="en-US" sz="2400" b="1" dirty="0"/>
              <a:t>The Hershey Company</a:t>
            </a:r>
          </a:p>
          <a:p>
            <a:endParaRPr lang="en-US" b="1" dirty="0"/>
          </a:p>
          <a:p>
            <a:r>
              <a:rPr lang="en-US" sz="2800" b="1" u="sng" dirty="0"/>
              <a:t>Stock Symbol</a:t>
            </a:r>
            <a:r>
              <a:rPr lang="en-US" sz="2800" b="1" dirty="0"/>
              <a:t>:</a:t>
            </a:r>
          </a:p>
          <a:p>
            <a:r>
              <a:rPr lang="en-US" sz="2400" b="1" dirty="0"/>
              <a:t>(HSY)</a:t>
            </a:r>
          </a:p>
          <a:p>
            <a:endParaRPr lang="en-US" b="1" dirty="0"/>
          </a:p>
          <a:p>
            <a:r>
              <a:rPr lang="en-US" sz="2800" b="1" u="sng" dirty="0"/>
              <a:t>Exchange:  </a:t>
            </a:r>
            <a:br>
              <a:rPr lang="en-US" sz="2800" b="1" u="sng" dirty="0"/>
            </a:br>
            <a:r>
              <a:rPr lang="en-US" sz="2400" b="1" dirty="0"/>
              <a:t>NYSE [or NASDAQ]</a:t>
            </a:r>
          </a:p>
          <a:p>
            <a:pPr>
              <a:tabLst>
                <a:tab pos="279400" algn="l"/>
              </a:tabLst>
            </a:pPr>
            <a:endParaRPr lang="en-US" dirty="0"/>
          </a:p>
        </p:txBody>
      </p:sp>
      <p:sp>
        <p:nvSpPr>
          <p:cNvPr id="2" name="Title 1">
            <a:extLst>
              <a:ext uri="{FF2B5EF4-FFF2-40B4-BE49-F238E27FC236}">
                <a16:creationId xmlns:a16="http://schemas.microsoft.com/office/drawing/2014/main" id="{B87DDE31-46B3-204F-8EBD-20E43B5BCFD5}"/>
              </a:ext>
            </a:extLst>
          </p:cNvPr>
          <p:cNvSpPr>
            <a:spLocks noGrp="1"/>
          </p:cNvSpPr>
          <p:nvPr>
            <p:ph type="title"/>
          </p:nvPr>
        </p:nvSpPr>
        <p:spPr>
          <a:xfrm>
            <a:off x="578531" y="405494"/>
            <a:ext cx="11039694" cy="606877"/>
          </a:xfrm>
        </p:spPr>
        <p:txBody>
          <a:bodyPr>
            <a:normAutofit/>
          </a:bodyPr>
          <a:lstStyle/>
          <a:p>
            <a:pPr>
              <a:tabLst>
                <a:tab pos="10675938" algn="r"/>
              </a:tabLst>
            </a:pPr>
            <a:r>
              <a:rPr lang="en-US" dirty="0">
                <a:latin typeface="Eras Medium ITC" panose="020B0602030504020804" pitchFamily="34" charset="77"/>
              </a:rPr>
              <a:t>Stock Charts - Stock Information	[</a:t>
            </a:r>
            <a:r>
              <a:rPr lang="en-US" sz="2400" dirty="0">
                <a:latin typeface="Eras Medium ITC" panose="020B0602030504020804" pitchFamily="34" charset="77"/>
              </a:rPr>
              <a:t>Fill in the Stock Analysis Sheet]</a:t>
            </a:r>
            <a:endParaRPr lang="en-US" dirty="0"/>
          </a:p>
        </p:txBody>
      </p:sp>
      <p:sp>
        <p:nvSpPr>
          <p:cNvPr id="15" name="Oval 14">
            <a:extLst>
              <a:ext uri="{FF2B5EF4-FFF2-40B4-BE49-F238E27FC236}">
                <a16:creationId xmlns:a16="http://schemas.microsoft.com/office/drawing/2014/main" id="{807956D1-01A1-A24E-81B6-0D341F67F5DF}"/>
              </a:ext>
            </a:extLst>
          </p:cNvPr>
          <p:cNvSpPr/>
          <p:nvPr/>
        </p:nvSpPr>
        <p:spPr>
          <a:xfrm>
            <a:off x="0" y="1012371"/>
            <a:ext cx="2628900" cy="965019"/>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Edison Universal stock ticker | Museum of American Finance">
            <a:extLst>
              <a:ext uri="{FF2B5EF4-FFF2-40B4-BE49-F238E27FC236}">
                <a16:creationId xmlns:a16="http://schemas.microsoft.com/office/drawing/2014/main" id="{1F8C6D85-13CE-6C7B-0EF1-C69D5AA0068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1226" y="1494880"/>
            <a:ext cx="3669547" cy="489272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 large, Open Source ticker tape #Stocks #FinTech #OpenSource @polygon_io «  Adafruit Industries – Makers, hackers, artists, designers and engineers!">
            <a:extLst>
              <a:ext uri="{FF2B5EF4-FFF2-40B4-BE49-F238E27FC236}">
                <a16:creationId xmlns:a16="http://schemas.microsoft.com/office/drawing/2014/main" id="{E99793EF-39AF-E5C7-459C-4A8938ADD24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438" t="28962" r="3229" b="25540"/>
          <a:stretch/>
        </p:blipFill>
        <p:spPr bwMode="auto">
          <a:xfrm>
            <a:off x="239025" y="4728120"/>
            <a:ext cx="1137920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0003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fade">
                                      <p:cBhvr>
                                        <p:cTn id="12"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application&#10;&#10;Description automatically generated">
            <a:extLst>
              <a:ext uri="{FF2B5EF4-FFF2-40B4-BE49-F238E27FC236}">
                <a16:creationId xmlns:a16="http://schemas.microsoft.com/office/drawing/2014/main" id="{360CF256-2709-DED1-A6B7-6326A4686F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1203918"/>
            <a:ext cx="7934572" cy="5298501"/>
          </a:xfrm>
          <a:prstGeom prst="rect">
            <a:avLst/>
          </a:prstGeom>
        </p:spPr>
      </p:pic>
      <p:sp>
        <p:nvSpPr>
          <p:cNvPr id="2" name="Title 1">
            <a:extLst>
              <a:ext uri="{FF2B5EF4-FFF2-40B4-BE49-F238E27FC236}">
                <a16:creationId xmlns:a16="http://schemas.microsoft.com/office/drawing/2014/main" id="{B87DDE31-46B3-204F-8EBD-20E43B5BCFD5}"/>
              </a:ext>
            </a:extLst>
          </p:cNvPr>
          <p:cNvSpPr>
            <a:spLocks noGrp="1"/>
          </p:cNvSpPr>
          <p:nvPr>
            <p:ph type="title"/>
          </p:nvPr>
        </p:nvSpPr>
        <p:spPr/>
        <p:txBody>
          <a:bodyPr/>
          <a:lstStyle/>
          <a:p>
            <a:r>
              <a:rPr lang="en-US" dirty="0">
                <a:latin typeface="Eras Medium ITC" panose="020B0602030504020804" pitchFamily="34" charset="77"/>
              </a:rPr>
              <a:t>Stock Charts – Stock price</a:t>
            </a:r>
          </a:p>
        </p:txBody>
      </p:sp>
      <p:sp>
        <p:nvSpPr>
          <p:cNvPr id="15" name="Oval 14">
            <a:extLst>
              <a:ext uri="{FF2B5EF4-FFF2-40B4-BE49-F238E27FC236}">
                <a16:creationId xmlns:a16="http://schemas.microsoft.com/office/drawing/2014/main" id="{807956D1-01A1-A24E-81B6-0D341F67F5DF}"/>
              </a:ext>
            </a:extLst>
          </p:cNvPr>
          <p:cNvSpPr/>
          <p:nvPr/>
        </p:nvSpPr>
        <p:spPr>
          <a:xfrm>
            <a:off x="47226" y="1641021"/>
            <a:ext cx="2870522" cy="965019"/>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C2C12B08-9512-164E-8D24-222148A5DD07}"/>
              </a:ext>
            </a:extLst>
          </p:cNvPr>
          <p:cNvSpPr txBox="1"/>
          <p:nvPr/>
        </p:nvSpPr>
        <p:spPr>
          <a:xfrm>
            <a:off x="8191500" y="1192220"/>
            <a:ext cx="3606800" cy="5195389"/>
          </a:xfrm>
          <a:prstGeom prst="rect">
            <a:avLst/>
          </a:prstGeom>
          <a:noFill/>
          <a:ln w="28575">
            <a:solidFill>
              <a:srgbClr val="FF0000"/>
            </a:solidFill>
          </a:ln>
        </p:spPr>
        <p:txBody>
          <a:bodyPr wrap="square" rtlCol="0" anchor="t" anchorCtr="0">
            <a:noAutofit/>
          </a:bodyPr>
          <a:lstStyle/>
          <a:p>
            <a:r>
              <a:rPr lang="en-US" sz="2800" b="1" u="sng" dirty="0"/>
              <a:t>Stock Price</a:t>
            </a:r>
            <a:r>
              <a:rPr lang="en-US" sz="2800" b="1" dirty="0"/>
              <a:t>:</a:t>
            </a:r>
            <a:endParaRPr lang="en-US" sz="2800" b="1" u="sng" dirty="0"/>
          </a:p>
          <a:p>
            <a:pPr>
              <a:tabLst>
                <a:tab pos="279400" algn="l"/>
              </a:tabLst>
            </a:pPr>
            <a:r>
              <a:rPr lang="en-US" b="1" dirty="0"/>
              <a:t>	</a:t>
            </a:r>
            <a:r>
              <a:rPr lang="en-US" sz="2400" dirty="0"/>
              <a:t>Current Price</a:t>
            </a:r>
          </a:p>
          <a:p>
            <a:pPr>
              <a:tabLst>
                <a:tab pos="279400" algn="l"/>
              </a:tabLst>
            </a:pPr>
            <a:endParaRPr lang="en-US" dirty="0"/>
          </a:p>
          <a:p>
            <a:pPr>
              <a:tabLst>
                <a:tab pos="279400" algn="l"/>
              </a:tabLst>
            </a:pPr>
            <a:r>
              <a:rPr lang="en-US" sz="2800" b="1" u="sng" dirty="0"/>
              <a:t>Today’s activity</a:t>
            </a:r>
            <a:r>
              <a:rPr lang="en-US" sz="2800" b="1" dirty="0"/>
              <a:t>:</a:t>
            </a:r>
          </a:p>
          <a:p>
            <a:pPr>
              <a:tabLst>
                <a:tab pos="114300" algn="l"/>
              </a:tabLst>
            </a:pPr>
            <a:r>
              <a:rPr lang="en-US" b="1" dirty="0">
                <a:solidFill>
                  <a:srgbClr val="FF0000"/>
                </a:solidFill>
              </a:rPr>
              <a:t>	</a:t>
            </a:r>
            <a:r>
              <a:rPr lang="en-US" sz="2000" b="1" dirty="0">
                <a:solidFill>
                  <a:srgbClr val="FF0000"/>
                </a:solidFill>
              </a:rPr>
              <a:t>Red</a:t>
            </a:r>
            <a:r>
              <a:rPr lang="en-US" sz="2000" dirty="0"/>
              <a:t> – Stock is down from open</a:t>
            </a:r>
          </a:p>
          <a:p>
            <a:pPr>
              <a:tabLst>
                <a:tab pos="114300" algn="l"/>
              </a:tabLst>
            </a:pPr>
            <a:r>
              <a:rPr lang="en-US" sz="2000" dirty="0"/>
              <a:t>	</a:t>
            </a:r>
            <a:r>
              <a:rPr lang="en-US" sz="2000" b="1" dirty="0">
                <a:solidFill>
                  <a:srgbClr val="00B050"/>
                </a:solidFill>
              </a:rPr>
              <a:t>Green</a:t>
            </a:r>
            <a:r>
              <a:rPr lang="en-US" sz="2000" dirty="0"/>
              <a:t> – Stock is up from open</a:t>
            </a:r>
          </a:p>
          <a:p>
            <a:pPr>
              <a:tabLst>
                <a:tab pos="279400" algn="l"/>
              </a:tabLst>
            </a:pPr>
            <a:r>
              <a:rPr lang="en-US" dirty="0"/>
              <a:t>	</a:t>
            </a:r>
          </a:p>
          <a:p>
            <a:pPr algn="ctr">
              <a:tabLst>
                <a:tab pos="279400" algn="l"/>
              </a:tabLst>
            </a:pPr>
            <a:r>
              <a:rPr lang="en-US" sz="2000" dirty="0"/>
              <a:t>(Daily percentage of change)</a:t>
            </a:r>
          </a:p>
          <a:p>
            <a:pPr>
              <a:tabLst>
                <a:tab pos="279400" algn="l"/>
              </a:tabLst>
            </a:pPr>
            <a:endParaRPr lang="en-US" dirty="0"/>
          </a:p>
        </p:txBody>
      </p:sp>
    </p:spTree>
    <p:extLst>
      <p:ext uri="{BB962C8B-B14F-4D97-AF65-F5344CB8AC3E}">
        <p14:creationId xmlns:p14="http://schemas.microsoft.com/office/powerpoint/2010/main" val="14809407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application&#10;&#10;Description automatically generated">
            <a:extLst>
              <a:ext uri="{FF2B5EF4-FFF2-40B4-BE49-F238E27FC236}">
                <a16:creationId xmlns:a16="http://schemas.microsoft.com/office/drawing/2014/main" id="{3E4F35A0-D2D5-5083-F1BB-9426BB23AD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1203918"/>
            <a:ext cx="7934572" cy="5298501"/>
          </a:xfrm>
          <a:prstGeom prst="rect">
            <a:avLst/>
          </a:prstGeom>
        </p:spPr>
      </p:pic>
      <p:sp>
        <p:nvSpPr>
          <p:cNvPr id="2" name="Title 1">
            <a:extLst>
              <a:ext uri="{FF2B5EF4-FFF2-40B4-BE49-F238E27FC236}">
                <a16:creationId xmlns:a16="http://schemas.microsoft.com/office/drawing/2014/main" id="{B87DDE31-46B3-204F-8EBD-20E43B5BCFD5}"/>
              </a:ext>
            </a:extLst>
          </p:cNvPr>
          <p:cNvSpPr>
            <a:spLocks noGrp="1"/>
          </p:cNvSpPr>
          <p:nvPr>
            <p:ph type="title"/>
          </p:nvPr>
        </p:nvSpPr>
        <p:spPr/>
        <p:txBody>
          <a:bodyPr/>
          <a:lstStyle/>
          <a:p>
            <a:r>
              <a:rPr lang="en-US" dirty="0">
                <a:latin typeface="Eras Medium ITC" panose="020B0602030504020804" pitchFamily="34" charset="77"/>
              </a:rPr>
              <a:t>Stock Charts - Stock price</a:t>
            </a:r>
          </a:p>
        </p:txBody>
      </p:sp>
      <p:sp>
        <p:nvSpPr>
          <p:cNvPr id="15" name="Oval 14">
            <a:extLst>
              <a:ext uri="{FF2B5EF4-FFF2-40B4-BE49-F238E27FC236}">
                <a16:creationId xmlns:a16="http://schemas.microsoft.com/office/drawing/2014/main" id="{807956D1-01A1-A24E-81B6-0D341F67F5DF}"/>
              </a:ext>
            </a:extLst>
          </p:cNvPr>
          <p:cNvSpPr/>
          <p:nvPr/>
        </p:nvSpPr>
        <p:spPr>
          <a:xfrm>
            <a:off x="42470" y="2824895"/>
            <a:ext cx="2221046" cy="877675"/>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C2C12B08-9512-164E-8D24-222148A5DD07}"/>
              </a:ext>
            </a:extLst>
          </p:cNvPr>
          <p:cNvSpPr txBox="1"/>
          <p:nvPr/>
        </p:nvSpPr>
        <p:spPr>
          <a:xfrm>
            <a:off x="8191500" y="1192220"/>
            <a:ext cx="3426725" cy="5195389"/>
          </a:xfrm>
          <a:prstGeom prst="rect">
            <a:avLst/>
          </a:prstGeom>
          <a:noFill/>
          <a:ln w="28575">
            <a:solidFill>
              <a:srgbClr val="FF0000"/>
            </a:solidFill>
          </a:ln>
        </p:spPr>
        <p:txBody>
          <a:bodyPr wrap="square" rtlCol="0" anchor="t" anchorCtr="0">
            <a:noAutofit/>
          </a:bodyPr>
          <a:lstStyle/>
          <a:p>
            <a:endParaRPr lang="en-US" b="1" dirty="0"/>
          </a:p>
          <a:p>
            <a:r>
              <a:rPr lang="en-US" sz="2000" b="1" u="sng" dirty="0"/>
              <a:t>Stock Price at the Opening:</a:t>
            </a:r>
          </a:p>
          <a:p>
            <a:pPr>
              <a:tabLst>
                <a:tab pos="279400" algn="l"/>
              </a:tabLst>
            </a:pPr>
            <a:endParaRPr lang="en-US" dirty="0"/>
          </a:p>
          <a:p>
            <a:pPr>
              <a:tabLst>
                <a:tab pos="279400" algn="l"/>
              </a:tabLst>
            </a:pPr>
            <a:r>
              <a:rPr lang="en-US" sz="2000" dirty="0"/>
              <a:t>Previous Day Close</a:t>
            </a:r>
          </a:p>
          <a:p>
            <a:pPr>
              <a:tabLst>
                <a:tab pos="279400" algn="l"/>
              </a:tabLst>
            </a:pPr>
            <a:endParaRPr lang="en-US" sz="2000" dirty="0"/>
          </a:p>
          <a:p>
            <a:pPr marL="693738" indent="-693738">
              <a:tabLst>
                <a:tab pos="279400" algn="l"/>
              </a:tabLst>
            </a:pPr>
            <a:r>
              <a:rPr lang="en-US" sz="2000" dirty="0"/>
              <a:t>Open – price at which stock opened</a:t>
            </a:r>
          </a:p>
          <a:p>
            <a:pPr marL="693738" indent="-693738">
              <a:tabLst>
                <a:tab pos="279400" algn="l"/>
              </a:tabLst>
            </a:pPr>
            <a:endParaRPr lang="en-US" sz="2000" dirty="0"/>
          </a:p>
          <a:p>
            <a:pPr marL="293688" indent="-293688">
              <a:tabLst>
                <a:tab pos="279400" algn="l"/>
              </a:tabLst>
            </a:pPr>
            <a:r>
              <a:rPr lang="en-US" sz="2000" dirty="0"/>
              <a:t>Note: there is usually after-hours activity, so the opening price may be higher or lower than the previous close</a:t>
            </a:r>
          </a:p>
        </p:txBody>
      </p:sp>
    </p:spTree>
    <p:extLst>
      <p:ext uri="{BB962C8B-B14F-4D97-AF65-F5344CB8AC3E}">
        <p14:creationId xmlns:p14="http://schemas.microsoft.com/office/powerpoint/2010/main" val="18649221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application&#10;&#10;Description automatically generated">
            <a:extLst>
              <a:ext uri="{FF2B5EF4-FFF2-40B4-BE49-F238E27FC236}">
                <a16:creationId xmlns:a16="http://schemas.microsoft.com/office/drawing/2014/main" id="{406A436B-A696-2EF1-AF65-31A859C609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1203918"/>
            <a:ext cx="7934572" cy="5298501"/>
          </a:xfrm>
          <a:prstGeom prst="rect">
            <a:avLst/>
          </a:prstGeom>
        </p:spPr>
      </p:pic>
      <p:sp>
        <p:nvSpPr>
          <p:cNvPr id="2" name="Title 1">
            <a:extLst>
              <a:ext uri="{FF2B5EF4-FFF2-40B4-BE49-F238E27FC236}">
                <a16:creationId xmlns:a16="http://schemas.microsoft.com/office/drawing/2014/main" id="{B87DDE31-46B3-204F-8EBD-20E43B5BCFD5}"/>
              </a:ext>
            </a:extLst>
          </p:cNvPr>
          <p:cNvSpPr>
            <a:spLocks noGrp="1"/>
          </p:cNvSpPr>
          <p:nvPr>
            <p:ph type="title"/>
          </p:nvPr>
        </p:nvSpPr>
        <p:spPr/>
        <p:txBody>
          <a:bodyPr/>
          <a:lstStyle/>
          <a:p>
            <a:r>
              <a:rPr lang="en-US" dirty="0">
                <a:latin typeface="Eras Medium ITC" panose="020B0602030504020804" pitchFamily="34" charset="77"/>
              </a:rPr>
              <a:t>Stock Charts - Stock price</a:t>
            </a:r>
          </a:p>
        </p:txBody>
      </p:sp>
      <p:sp>
        <p:nvSpPr>
          <p:cNvPr id="15" name="Oval 14">
            <a:extLst>
              <a:ext uri="{FF2B5EF4-FFF2-40B4-BE49-F238E27FC236}">
                <a16:creationId xmlns:a16="http://schemas.microsoft.com/office/drawing/2014/main" id="{807956D1-01A1-A24E-81B6-0D341F67F5DF}"/>
              </a:ext>
            </a:extLst>
          </p:cNvPr>
          <p:cNvSpPr/>
          <p:nvPr/>
        </p:nvSpPr>
        <p:spPr>
          <a:xfrm>
            <a:off x="146998" y="3987384"/>
            <a:ext cx="2071546" cy="1232316"/>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C2C12B08-9512-164E-8D24-222148A5DD07}"/>
              </a:ext>
            </a:extLst>
          </p:cNvPr>
          <p:cNvSpPr txBox="1"/>
          <p:nvPr/>
        </p:nvSpPr>
        <p:spPr>
          <a:xfrm>
            <a:off x="8191500" y="1192220"/>
            <a:ext cx="3426725" cy="5195389"/>
          </a:xfrm>
          <a:prstGeom prst="rect">
            <a:avLst/>
          </a:prstGeom>
          <a:noFill/>
          <a:ln w="28575">
            <a:solidFill>
              <a:srgbClr val="FF0000"/>
            </a:solidFill>
          </a:ln>
        </p:spPr>
        <p:txBody>
          <a:bodyPr wrap="square" rtlCol="0" anchor="t" anchorCtr="0">
            <a:noAutofit/>
          </a:bodyPr>
          <a:lstStyle/>
          <a:p>
            <a:pPr marL="693738" indent="-693738">
              <a:tabLst>
                <a:tab pos="279400" algn="l"/>
              </a:tabLst>
            </a:pPr>
            <a:r>
              <a:rPr lang="en-US" sz="2800" b="1" u="sng" dirty="0"/>
              <a:t>Day’s Range</a:t>
            </a:r>
            <a:r>
              <a:rPr lang="en-US" sz="2800" b="1" dirty="0"/>
              <a:t>:</a:t>
            </a:r>
            <a:endParaRPr lang="en-US" sz="2800" dirty="0"/>
          </a:p>
          <a:p>
            <a:pPr marL="279400" indent="-279400">
              <a:spcBef>
                <a:spcPts val="600"/>
              </a:spcBef>
              <a:tabLst>
                <a:tab pos="279400" algn="l"/>
              </a:tabLst>
            </a:pPr>
            <a:r>
              <a:rPr lang="en-US" sz="2400" dirty="0"/>
              <a:t>Today’s High &amp; Low</a:t>
            </a:r>
          </a:p>
          <a:p>
            <a:pPr marL="693738" indent="-693738">
              <a:tabLst>
                <a:tab pos="279400" algn="l"/>
              </a:tabLst>
            </a:pPr>
            <a:endParaRPr lang="en-US" dirty="0"/>
          </a:p>
          <a:p>
            <a:pPr marL="693738" indent="-693738">
              <a:tabLst>
                <a:tab pos="279400" algn="l"/>
              </a:tabLst>
            </a:pPr>
            <a:r>
              <a:rPr lang="en-US" sz="2800" b="1" u="sng" dirty="0"/>
              <a:t>52 Week Range</a:t>
            </a:r>
            <a:r>
              <a:rPr lang="en-US" sz="2800" dirty="0"/>
              <a:t>:</a:t>
            </a:r>
          </a:p>
          <a:p>
            <a:pPr marL="279400" indent="-279400">
              <a:spcBef>
                <a:spcPts val="600"/>
              </a:spcBef>
              <a:tabLst>
                <a:tab pos="279400" algn="l"/>
              </a:tabLst>
            </a:pPr>
            <a:r>
              <a:rPr lang="en-US" sz="2400" dirty="0"/>
              <a:t>High &amp; Low </a:t>
            </a:r>
            <a:br>
              <a:rPr lang="en-US" sz="2400" dirty="0"/>
            </a:br>
            <a:r>
              <a:rPr lang="en-US" sz="2400" dirty="0"/>
              <a:t>for the past year</a:t>
            </a:r>
          </a:p>
          <a:p>
            <a:pPr marL="693738" indent="-693738">
              <a:tabLst>
                <a:tab pos="279400" algn="l"/>
              </a:tabLst>
            </a:pPr>
            <a:endParaRPr lang="en-US" dirty="0"/>
          </a:p>
          <a:p>
            <a:pPr marL="693738" indent="-693738">
              <a:tabLst>
                <a:tab pos="279400" algn="l"/>
              </a:tabLst>
            </a:pPr>
            <a:r>
              <a:rPr lang="en-US" sz="2800" b="1" u="sng" dirty="0"/>
              <a:t>Range is important:</a:t>
            </a:r>
          </a:p>
          <a:p>
            <a:pPr marL="279400" indent="-279400">
              <a:spcBef>
                <a:spcPts val="600"/>
              </a:spcBef>
              <a:tabLst>
                <a:tab pos="279400" algn="l"/>
              </a:tabLst>
            </a:pPr>
            <a:r>
              <a:rPr lang="en-US" sz="2400" dirty="0"/>
              <a:t>How close is the stock </a:t>
            </a:r>
            <a:br>
              <a:rPr lang="en-US" sz="2400" dirty="0"/>
            </a:br>
            <a:r>
              <a:rPr lang="en-US" sz="2400" dirty="0"/>
              <a:t>to it’s 52-week high?</a:t>
            </a:r>
          </a:p>
          <a:p>
            <a:pPr>
              <a:tabLst>
                <a:tab pos="279400" algn="l"/>
              </a:tabLst>
            </a:pPr>
            <a:endParaRPr lang="en-US" dirty="0"/>
          </a:p>
          <a:p>
            <a:pPr>
              <a:tabLst>
                <a:tab pos="279400" algn="l"/>
              </a:tabLst>
            </a:pPr>
            <a:endParaRPr lang="en-US" dirty="0"/>
          </a:p>
        </p:txBody>
      </p:sp>
    </p:spTree>
    <p:extLst>
      <p:ext uri="{BB962C8B-B14F-4D97-AF65-F5344CB8AC3E}">
        <p14:creationId xmlns:p14="http://schemas.microsoft.com/office/powerpoint/2010/main" val="10220832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application&#10;&#10;Description automatically generated">
            <a:extLst>
              <a:ext uri="{FF2B5EF4-FFF2-40B4-BE49-F238E27FC236}">
                <a16:creationId xmlns:a16="http://schemas.microsoft.com/office/drawing/2014/main" id="{08C8091F-DD9C-4E13-3883-5520981537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1203918"/>
            <a:ext cx="7934572" cy="5298501"/>
          </a:xfrm>
          <a:prstGeom prst="rect">
            <a:avLst/>
          </a:prstGeom>
        </p:spPr>
      </p:pic>
      <p:sp>
        <p:nvSpPr>
          <p:cNvPr id="15" name="Oval 14">
            <a:extLst>
              <a:ext uri="{FF2B5EF4-FFF2-40B4-BE49-F238E27FC236}">
                <a16:creationId xmlns:a16="http://schemas.microsoft.com/office/drawing/2014/main" id="{807956D1-01A1-A24E-81B6-0D341F67F5DF}"/>
              </a:ext>
            </a:extLst>
          </p:cNvPr>
          <p:cNvSpPr/>
          <p:nvPr/>
        </p:nvSpPr>
        <p:spPr>
          <a:xfrm>
            <a:off x="3860799" y="2235200"/>
            <a:ext cx="4226173" cy="3570514"/>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C2C12B08-9512-164E-8D24-222148A5DD07}"/>
              </a:ext>
            </a:extLst>
          </p:cNvPr>
          <p:cNvSpPr txBox="1"/>
          <p:nvPr/>
        </p:nvSpPr>
        <p:spPr>
          <a:xfrm>
            <a:off x="8191500" y="1192220"/>
            <a:ext cx="3426725" cy="5195389"/>
          </a:xfrm>
          <a:prstGeom prst="rect">
            <a:avLst/>
          </a:prstGeom>
          <a:noFill/>
          <a:ln w="28575">
            <a:solidFill>
              <a:srgbClr val="FF0000"/>
            </a:solidFill>
          </a:ln>
        </p:spPr>
        <p:txBody>
          <a:bodyPr wrap="square" rtlCol="0" anchor="t" anchorCtr="0">
            <a:noAutofit/>
          </a:bodyPr>
          <a:lstStyle/>
          <a:p>
            <a:endParaRPr lang="en-US" b="1" dirty="0"/>
          </a:p>
          <a:p>
            <a:r>
              <a:rPr lang="en-US" sz="2800" b="1" u="sng" dirty="0"/>
              <a:t>Stock Chart: </a:t>
            </a:r>
            <a:br>
              <a:rPr lang="en-US" b="1" dirty="0"/>
            </a:br>
            <a:r>
              <a:rPr lang="en-US" sz="2400" dirty="0"/>
              <a:t>A quick visual indicator</a:t>
            </a:r>
            <a:br>
              <a:rPr lang="en-US" sz="2400" dirty="0"/>
            </a:br>
            <a:r>
              <a:rPr lang="en-US" sz="2400" dirty="0"/>
              <a:t>of performance</a:t>
            </a:r>
          </a:p>
          <a:p>
            <a:endParaRPr lang="en-US" dirty="0"/>
          </a:p>
          <a:p>
            <a:r>
              <a:rPr lang="en-US" dirty="0"/>
              <a:t>1D – Current day</a:t>
            </a:r>
          </a:p>
          <a:p>
            <a:r>
              <a:rPr lang="en-US" dirty="0"/>
              <a:t>5D – Previous 5-days</a:t>
            </a:r>
          </a:p>
          <a:p>
            <a:r>
              <a:rPr lang="en-US" dirty="0"/>
              <a:t>1M – Previous Month</a:t>
            </a:r>
          </a:p>
          <a:p>
            <a:r>
              <a:rPr lang="en-US" dirty="0"/>
              <a:t>6M – Last 6 months</a:t>
            </a:r>
          </a:p>
          <a:p>
            <a:r>
              <a:rPr lang="en-US" dirty="0"/>
              <a:t>YTD – Activity since 1 January</a:t>
            </a:r>
          </a:p>
          <a:p>
            <a:r>
              <a:rPr lang="en-US" dirty="0"/>
              <a:t>1Y – Previous year</a:t>
            </a:r>
          </a:p>
          <a:p>
            <a:r>
              <a:rPr lang="en-US" dirty="0"/>
              <a:t>5Y – Last five years</a:t>
            </a:r>
          </a:p>
          <a:p>
            <a:endParaRPr lang="en-US" dirty="0"/>
          </a:p>
          <a:p>
            <a:r>
              <a:rPr lang="en-US" dirty="0"/>
              <a:t>**Very important to understand the current trend </a:t>
            </a:r>
          </a:p>
          <a:p>
            <a:endParaRPr lang="en-US" dirty="0"/>
          </a:p>
          <a:p>
            <a:pPr>
              <a:tabLst>
                <a:tab pos="279400" algn="l"/>
              </a:tabLst>
            </a:pPr>
            <a:endParaRPr lang="en-US" dirty="0"/>
          </a:p>
          <a:p>
            <a:pPr>
              <a:tabLst>
                <a:tab pos="279400" algn="l"/>
              </a:tabLst>
            </a:pPr>
            <a:endParaRPr lang="en-US" dirty="0"/>
          </a:p>
        </p:txBody>
      </p:sp>
      <p:sp>
        <p:nvSpPr>
          <p:cNvPr id="9" name="Title 8">
            <a:extLst>
              <a:ext uri="{FF2B5EF4-FFF2-40B4-BE49-F238E27FC236}">
                <a16:creationId xmlns:a16="http://schemas.microsoft.com/office/drawing/2014/main" id="{9FDE3BFC-1854-2967-FA29-33BD39B252D0}"/>
              </a:ext>
            </a:extLst>
          </p:cNvPr>
          <p:cNvSpPr>
            <a:spLocks noGrp="1"/>
          </p:cNvSpPr>
          <p:nvPr>
            <p:ph type="title"/>
          </p:nvPr>
        </p:nvSpPr>
        <p:spPr/>
        <p:txBody>
          <a:bodyPr/>
          <a:lstStyle/>
          <a:p>
            <a:r>
              <a:rPr lang="en-US" dirty="0">
                <a:latin typeface="Eras Medium ITC" panose="020B0602030504020804" pitchFamily="34" charset="77"/>
              </a:rPr>
              <a:t>Stock Charts - Stock price</a:t>
            </a:r>
            <a:endParaRPr lang="en-US" dirty="0"/>
          </a:p>
        </p:txBody>
      </p:sp>
    </p:spTree>
    <p:extLst>
      <p:ext uri="{BB962C8B-B14F-4D97-AF65-F5344CB8AC3E}">
        <p14:creationId xmlns:p14="http://schemas.microsoft.com/office/powerpoint/2010/main" val="10038303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7149</TotalTime>
  <Words>2983</Words>
  <Application>Microsoft Macintosh PowerPoint</Application>
  <PresentationFormat>Widescreen</PresentationFormat>
  <Paragraphs>392</Paragraphs>
  <Slides>25</Slides>
  <Notes>24</Notes>
  <HiddenSlides>2</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Calibri</vt:lpstr>
      <vt:lpstr>Calibri Light</vt:lpstr>
      <vt:lpstr>Eras Demi ITC</vt:lpstr>
      <vt:lpstr>Eras Medium ITC</vt:lpstr>
      <vt:lpstr>Wingdings</vt:lpstr>
      <vt:lpstr>Office Theme</vt:lpstr>
      <vt:lpstr>Stock Market Game</vt:lpstr>
      <vt:lpstr>How did the Market do today?</vt:lpstr>
      <vt:lpstr>Stock analysis</vt:lpstr>
      <vt:lpstr>Stock Charts</vt:lpstr>
      <vt:lpstr>Stock Charts - Stock Information [Fill in the Stock Analysis Sheet]</vt:lpstr>
      <vt:lpstr>Stock Charts – Stock price</vt:lpstr>
      <vt:lpstr>Stock Charts - Stock price</vt:lpstr>
      <vt:lpstr>Stock Charts - Stock price</vt:lpstr>
      <vt:lpstr>Stock Charts - Stock price</vt:lpstr>
      <vt:lpstr>PowerPoint Presentation</vt:lpstr>
      <vt:lpstr>PowerPoint Presentation</vt:lpstr>
      <vt:lpstr>PowerPoint Presentation</vt:lpstr>
      <vt:lpstr>PowerPoint Presentation</vt:lpstr>
      <vt:lpstr>Stock Charts – The Chart</vt:lpstr>
      <vt:lpstr>Stock Charts – The Chart</vt:lpstr>
      <vt:lpstr>Stock Charts – Dividends</vt:lpstr>
      <vt:lpstr>Stock Charts – Price to Earnings</vt:lpstr>
      <vt:lpstr>Stock Charts – Analysis</vt:lpstr>
      <vt:lpstr>Company Profile</vt:lpstr>
      <vt:lpstr>Company Profile</vt:lpstr>
      <vt:lpstr>Stock Charts – Analyst's predictions</vt:lpstr>
      <vt:lpstr>Stock Charts – Financial Information</vt:lpstr>
      <vt:lpstr>Stock Charts – Financial Information</vt:lpstr>
      <vt:lpstr>Stock Charts – Stock price</vt:lpstr>
      <vt:lpstr>Stock Market Game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Tibbetts</dc:creator>
  <cp:lastModifiedBy>R Eiseman</cp:lastModifiedBy>
  <cp:revision>57</cp:revision>
  <cp:lastPrinted>2022-11-02T22:25:50Z</cp:lastPrinted>
  <dcterms:created xsi:type="dcterms:W3CDTF">2015-09-18T17:52:11Z</dcterms:created>
  <dcterms:modified xsi:type="dcterms:W3CDTF">2024-09-06T23:25:49Z</dcterms:modified>
</cp:coreProperties>
</file>