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9" r:id="rId3"/>
    <p:sldId id="304" r:id="rId4"/>
    <p:sldId id="257" r:id="rId5"/>
    <p:sldId id="303" r:id="rId6"/>
    <p:sldId id="305" r:id="rId7"/>
    <p:sldId id="306" r:id="rId8"/>
    <p:sldId id="259" r:id="rId9"/>
    <p:sldId id="275" r:id="rId10"/>
    <p:sldId id="307" r:id="rId11"/>
    <p:sldId id="291"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3" orient="horz" pos="744" userDrawn="1">
          <p15:clr>
            <a:srgbClr val="A4A3A4"/>
          </p15:clr>
        </p15:guide>
        <p15:guide id="4" pos="2064" userDrawn="1">
          <p15:clr>
            <a:srgbClr val="A4A3A4"/>
          </p15:clr>
        </p15:guide>
        <p15:guide id="5" pos="6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75915"/>
  </p:normalViewPr>
  <p:slideViewPr>
    <p:cSldViewPr snapToGrid="0">
      <p:cViewPr varScale="1">
        <p:scale>
          <a:sx n="84" d="100"/>
          <a:sy n="84" d="100"/>
        </p:scale>
        <p:origin x="1560" y="192"/>
      </p:cViewPr>
      <p:guideLst>
        <p:guide orient="horz" pos="4176"/>
        <p:guide orient="horz" pos="744"/>
        <p:guide pos="2064"/>
        <p:guide pos="6864"/>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A5290-F33E-184F-B55D-C41583C65C78}"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B08A-EB8A-8441-860C-89EFCF5F6E82}" type="slidenum">
              <a:rPr lang="en-US" smtClean="0"/>
              <a:t>‹#›</a:t>
            </a:fld>
            <a:endParaRPr lang="en-US"/>
          </a:p>
        </p:txBody>
      </p:sp>
    </p:spTree>
    <p:extLst>
      <p:ext uri="{BB962C8B-B14F-4D97-AF65-F5344CB8AC3E}">
        <p14:creationId xmlns:p14="http://schemas.microsoft.com/office/powerpoint/2010/main" val="36363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a:t>
            </a:fld>
            <a:endParaRPr lang="en-US"/>
          </a:p>
        </p:txBody>
      </p:sp>
    </p:spTree>
    <p:extLst>
      <p:ext uri="{BB962C8B-B14F-4D97-AF65-F5344CB8AC3E}">
        <p14:creationId xmlns:p14="http://schemas.microsoft.com/office/powerpoint/2010/main" val="260337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 mistakes students make is not buying stocks in big enough lots.  They tend to buy very small amounts of stocks and end up with more cash than equities</a:t>
            </a:r>
          </a:p>
          <a:p>
            <a:endParaRPr lang="en-US" dirty="0"/>
          </a:p>
          <a:p>
            <a:r>
              <a:rPr lang="en-US" dirty="0"/>
              <a:t>In addition to conducting basic analysis, students should log their purchases in a Portfolio Tracker (next slide).  Each week, they should enter the date and updated price.</a:t>
            </a:r>
          </a:p>
        </p:txBody>
      </p:sp>
      <p:sp>
        <p:nvSpPr>
          <p:cNvPr id="4" name="Slide Number Placeholder 3"/>
          <p:cNvSpPr>
            <a:spLocks noGrp="1"/>
          </p:cNvSpPr>
          <p:nvPr>
            <p:ph type="sldNum" sz="quarter" idx="5"/>
          </p:nvPr>
        </p:nvSpPr>
        <p:spPr/>
        <p:txBody>
          <a:bodyPr/>
          <a:lstStyle/>
          <a:p>
            <a:fld id="{A5D6B08A-EB8A-8441-860C-89EFCF5F6E82}" type="slidenum">
              <a:rPr lang="en-US" smtClean="0"/>
              <a:t>10</a:t>
            </a:fld>
            <a:endParaRPr lang="en-US"/>
          </a:p>
        </p:txBody>
      </p:sp>
    </p:spTree>
    <p:extLst>
      <p:ext uri="{BB962C8B-B14F-4D97-AF65-F5344CB8AC3E}">
        <p14:creationId xmlns:p14="http://schemas.microsoft.com/office/powerpoint/2010/main" val="325553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update or build their portfolio tracker</a:t>
            </a:r>
          </a:p>
        </p:txBody>
      </p:sp>
      <p:sp>
        <p:nvSpPr>
          <p:cNvPr id="4" name="Slide Number Placeholder 3"/>
          <p:cNvSpPr>
            <a:spLocks noGrp="1"/>
          </p:cNvSpPr>
          <p:nvPr>
            <p:ph type="sldNum" sz="quarter" idx="5"/>
          </p:nvPr>
        </p:nvSpPr>
        <p:spPr/>
        <p:txBody>
          <a:bodyPr/>
          <a:lstStyle/>
          <a:p>
            <a:fld id="{A5D6B08A-EB8A-8441-860C-89EFCF5F6E82}" type="slidenum">
              <a:rPr lang="en-US" smtClean="0"/>
              <a:t>11</a:t>
            </a:fld>
            <a:endParaRPr lang="en-US"/>
          </a:p>
        </p:txBody>
      </p:sp>
    </p:spTree>
    <p:extLst>
      <p:ext uri="{BB962C8B-B14F-4D97-AF65-F5344CB8AC3E}">
        <p14:creationId xmlns:p14="http://schemas.microsoft.com/office/powerpoint/2010/main" val="230877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12</a:t>
            </a:fld>
            <a:endParaRPr lang="en-US"/>
          </a:p>
        </p:txBody>
      </p:sp>
    </p:spTree>
    <p:extLst>
      <p:ext uri="{BB962C8B-B14F-4D97-AF65-F5344CB8AC3E}">
        <p14:creationId xmlns:p14="http://schemas.microsoft.com/office/powerpoint/2010/main" val="376558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good slide to start any SMG session by asking the students, “How did the Market do today?”</a:t>
            </a:r>
          </a:p>
          <a:p>
            <a:endParaRPr lang="en-US" dirty="0"/>
          </a:p>
          <a:p>
            <a:r>
              <a:rPr lang="en-US" dirty="0"/>
              <a:t>Note: Before the session, fill in the actual results for the day…up, down and how much.  </a:t>
            </a:r>
          </a:p>
          <a:p>
            <a:endParaRPr lang="en-US" dirty="0"/>
          </a:p>
          <a:p>
            <a:r>
              <a:rPr lang="en-US" dirty="0"/>
              <a:t>Talk to the students about the day’s activity.</a:t>
            </a:r>
          </a:p>
          <a:p>
            <a:r>
              <a:rPr lang="en-US" dirty="0"/>
              <a:t>Whether the market is up/down and whether it’s a lot or not.</a:t>
            </a:r>
          </a:p>
          <a:p>
            <a:r>
              <a:rPr lang="en-US" dirty="0"/>
              <a:t>Talk about what may be driving the market for the day or week</a:t>
            </a:r>
          </a:p>
        </p:txBody>
      </p:sp>
      <p:sp>
        <p:nvSpPr>
          <p:cNvPr id="4" name="Slide Number Placeholder 3"/>
          <p:cNvSpPr>
            <a:spLocks noGrp="1"/>
          </p:cNvSpPr>
          <p:nvPr>
            <p:ph type="sldNum" sz="quarter" idx="5"/>
          </p:nvPr>
        </p:nvSpPr>
        <p:spPr/>
        <p:txBody>
          <a:bodyPr/>
          <a:lstStyle/>
          <a:p>
            <a:fld id="{A5D6B08A-EB8A-8441-860C-89EFCF5F6E82}" type="slidenum">
              <a:rPr lang="en-US" smtClean="0"/>
              <a:t>2</a:t>
            </a:fld>
            <a:endParaRPr lang="en-US"/>
          </a:p>
        </p:txBody>
      </p:sp>
    </p:spTree>
    <p:extLst>
      <p:ext uri="{BB962C8B-B14F-4D97-AF65-F5344CB8AC3E}">
        <p14:creationId xmlns:p14="http://schemas.microsoft.com/office/powerpoint/2010/main" val="209684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Instructions</a:t>
            </a:r>
            <a:r>
              <a:rPr lang="en-US" sz="1200" b="1" dirty="0"/>
              <a:t>: </a:t>
            </a:r>
            <a:r>
              <a:rPr lang="en-US" sz="1200" dirty="0"/>
              <a:t>Using a financial news site like Yahoo! Finance find the companies whose logos appear in the table and complete the chart. </a:t>
            </a:r>
            <a:br>
              <a:rPr lang="en-US" sz="1200" dirty="0"/>
            </a:br>
            <a:br>
              <a:rPr lang="en-US" sz="1200" dirty="0"/>
            </a:br>
            <a:r>
              <a:rPr lang="en-US" sz="1200" dirty="0"/>
              <a:t>- If the company is a </a:t>
            </a:r>
            <a:r>
              <a:rPr lang="en-US" sz="1200" b="1" dirty="0"/>
              <a:t>subsidiary</a:t>
            </a:r>
            <a:r>
              <a:rPr lang="en-US" sz="1200" dirty="0"/>
              <a:t> (belongs to a larger company), provide the name of the parent company or write “parent” if the company is a parent company.. </a:t>
            </a:r>
            <a:br>
              <a:rPr lang="en-US" sz="1200" dirty="0"/>
            </a:br>
            <a:r>
              <a:rPr lang="en-US" sz="1200" dirty="0"/>
              <a:t>- What is the Ticker symbol of the company or its parent company?</a:t>
            </a:r>
            <a:br>
              <a:rPr lang="en-US" sz="1200" dirty="0"/>
            </a:br>
            <a:r>
              <a:rPr lang="en-US" sz="1200" dirty="0"/>
              <a:t>- Brands and products are typically found in the company’s </a:t>
            </a:r>
            <a:r>
              <a:rPr lang="en-US" sz="1200" b="1" dirty="0"/>
              <a:t>Profile</a:t>
            </a:r>
            <a:r>
              <a:rPr lang="en-US" sz="1200" dirty="0"/>
              <a:t> information</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3</a:t>
            </a:fld>
            <a:endParaRPr lang="en-US"/>
          </a:p>
        </p:txBody>
      </p:sp>
    </p:spTree>
    <p:extLst>
      <p:ext uri="{BB962C8B-B14F-4D97-AF65-F5344CB8AC3E}">
        <p14:creationId xmlns:p14="http://schemas.microsoft.com/office/powerpoint/2010/main" val="221156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Instructions</a:t>
            </a:r>
            <a:r>
              <a:rPr lang="en-US" sz="1200" b="1" dirty="0"/>
              <a:t>: </a:t>
            </a:r>
            <a:r>
              <a:rPr lang="en-US" sz="1200" dirty="0"/>
              <a:t>Using a financial news site like Yahoo! Finance find the companies whose logos appear in the table and complete the chart. </a:t>
            </a:r>
            <a:br>
              <a:rPr lang="en-US" sz="1200" dirty="0"/>
            </a:br>
            <a:br>
              <a:rPr lang="en-US" sz="1200" dirty="0"/>
            </a:br>
            <a:r>
              <a:rPr lang="en-US" sz="1200" dirty="0"/>
              <a:t>- If the company is a </a:t>
            </a:r>
            <a:r>
              <a:rPr lang="en-US" sz="1200" b="1" dirty="0"/>
              <a:t>subsidiary</a:t>
            </a:r>
            <a:r>
              <a:rPr lang="en-US" sz="1200" dirty="0"/>
              <a:t> (belongs to a larger company), provide the name of the parent company or write “parent” if the company is a parent company.. </a:t>
            </a:r>
            <a:br>
              <a:rPr lang="en-US" sz="1200" dirty="0"/>
            </a:br>
            <a:r>
              <a:rPr lang="en-US" sz="1200" dirty="0"/>
              <a:t>- What is the Ticker symbol of the company or its parent company?</a:t>
            </a:r>
            <a:br>
              <a:rPr lang="en-US" sz="1200" dirty="0"/>
            </a:br>
            <a:r>
              <a:rPr lang="en-US" sz="1200" dirty="0"/>
              <a:t>- Brands and products are typically found in the company’s </a:t>
            </a:r>
            <a:r>
              <a:rPr lang="en-US" sz="1200" b="1" dirty="0"/>
              <a:t>Profile</a:t>
            </a:r>
            <a:r>
              <a:rPr lang="en-US" sz="1200" dirty="0"/>
              <a:t> information</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4</a:t>
            </a:fld>
            <a:endParaRPr lang="en-US"/>
          </a:p>
        </p:txBody>
      </p:sp>
    </p:spTree>
    <p:extLst>
      <p:ext uri="{BB962C8B-B14F-4D97-AF65-F5344CB8AC3E}">
        <p14:creationId xmlns:p14="http://schemas.microsoft.com/office/powerpoint/2010/main" val="268858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Instructions</a:t>
            </a:r>
            <a:r>
              <a:rPr lang="en-US" sz="1200" b="1" dirty="0"/>
              <a:t>: </a:t>
            </a:r>
            <a:r>
              <a:rPr lang="en-US" sz="1200" dirty="0"/>
              <a:t>Using a financial news site like Yahoo! Finance find the companies whose logos appear in the table and complete the chart. </a:t>
            </a:r>
            <a:br>
              <a:rPr lang="en-US" sz="1200" dirty="0"/>
            </a:br>
            <a:br>
              <a:rPr lang="en-US" sz="1200" dirty="0"/>
            </a:br>
            <a:r>
              <a:rPr lang="en-US" sz="1200" dirty="0"/>
              <a:t>- If the company is a </a:t>
            </a:r>
            <a:r>
              <a:rPr lang="en-US" sz="1200" b="1" dirty="0"/>
              <a:t>subsidiary</a:t>
            </a:r>
            <a:r>
              <a:rPr lang="en-US" sz="1200" dirty="0"/>
              <a:t> (belongs to a larger company), provide the name of the parent company or write “parent” if the company is a parent company.. </a:t>
            </a:r>
            <a:br>
              <a:rPr lang="en-US" sz="1200" dirty="0"/>
            </a:br>
            <a:r>
              <a:rPr lang="en-US" sz="1200" dirty="0"/>
              <a:t>- What is the Ticker symbol of the company or its parent company?</a:t>
            </a:r>
            <a:br>
              <a:rPr lang="en-US" sz="1200" dirty="0"/>
            </a:br>
            <a:r>
              <a:rPr lang="en-US" sz="1200" dirty="0"/>
              <a:t>- Brands and products are typically found in the company’s </a:t>
            </a:r>
            <a:r>
              <a:rPr lang="en-US" sz="1200" b="1" dirty="0"/>
              <a:t>Profile</a:t>
            </a:r>
            <a:r>
              <a:rPr lang="en-US" sz="1200" dirty="0"/>
              <a:t> information</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5</a:t>
            </a:fld>
            <a:endParaRPr lang="en-US"/>
          </a:p>
        </p:txBody>
      </p:sp>
    </p:spTree>
    <p:extLst>
      <p:ext uri="{BB962C8B-B14F-4D97-AF65-F5344CB8AC3E}">
        <p14:creationId xmlns:p14="http://schemas.microsoft.com/office/powerpoint/2010/main" val="171468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Instructions</a:t>
            </a:r>
            <a:r>
              <a:rPr lang="en-US" sz="1200" b="1" dirty="0"/>
              <a:t>: </a:t>
            </a:r>
            <a:r>
              <a:rPr lang="en-US" sz="1200" dirty="0"/>
              <a:t>Using a financial news site like Yahoo! Finance find the companies whose logos appear in the table and complete the chart. </a:t>
            </a:r>
            <a:br>
              <a:rPr lang="en-US" sz="1200" dirty="0"/>
            </a:br>
            <a:br>
              <a:rPr lang="en-US" sz="1200" dirty="0"/>
            </a:br>
            <a:r>
              <a:rPr lang="en-US" sz="1200" dirty="0"/>
              <a:t>- If the company is a </a:t>
            </a:r>
            <a:r>
              <a:rPr lang="en-US" sz="1200" b="1" dirty="0"/>
              <a:t>subsidiary</a:t>
            </a:r>
            <a:r>
              <a:rPr lang="en-US" sz="1200" dirty="0"/>
              <a:t> (belongs to a larger company), provide the name of the parent company or write “parent” if the company is a parent company.. </a:t>
            </a:r>
            <a:br>
              <a:rPr lang="en-US" sz="1200" dirty="0"/>
            </a:br>
            <a:r>
              <a:rPr lang="en-US" sz="1200" dirty="0"/>
              <a:t>- What is the Ticker symbol of the company or its parent company?</a:t>
            </a:r>
            <a:br>
              <a:rPr lang="en-US" sz="1200" dirty="0"/>
            </a:br>
            <a:r>
              <a:rPr lang="en-US" sz="1200" dirty="0"/>
              <a:t>- Brands and products are typically found in the company’s </a:t>
            </a:r>
            <a:r>
              <a:rPr lang="en-US" sz="1200" b="1" dirty="0"/>
              <a:t>Profile</a:t>
            </a:r>
            <a:r>
              <a:rPr lang="en-US" sz="1200" dirty="0"/>
              <a:t> information</a:t>
            </a: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6</a:t>
            </a:fld>
            <a:endParaRPr lang="en-US"/>
          </a:p>
        </p:txBody>
      </p:sp>
    </p:spTree>
    <p:extLst>
      <p:ext uri="{BB962C8B-B14F-4D97-AF65-F5344CB8AC3E}">
        <p14:creationId xmlns:p14="http://schemas.microsoft.com/office/powerpoint/2010/main" val="339308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think about these questions.  </a:t>
            </a:r>
          </a:p>
          <a:p>
            <a:endParaRPr lang="en-US" dirty="0"/>
          </a:p>
          <a:p>
            <a:r>
              <a:rPr lang="en-US" dirty="0"/>
              <a:t>What brands do the students have at home – clothes, cars, food, things in their houses</a:t>
            </a:r>
          </a:p>
          <a:p>
            <a:r>
              <a:rPr lang="en-US" dirty="0"/>
              <a:t>Often the best stocks to purchase initially are the ones students themselves use.</a:t>
            </a:r>
          </a:p>
          <a:p>
            <a:endParaRPr lang="en-US" dirty="0"/>
          </a:p>
          <a:p>
            <a:pPr marL="0" indent="0">
              <a:buFontTx/>
              <a:buNone/>
            </a:pPr>
            <a:r>
              <a:rPr lang="en-US" dirty="0"/>
              <a:t>Once students identify products and companies they like, they can look for those companies’ stocks. </a:t>
            </a:r>
            <a:r>
              <a:rPr lang="en-US" u="sng" dirty="0"/>
              <a:t>Encourage students to google the company and look at the corporate webpage for information.</a:t>
            </a:r>
          </a:p>
          <a:p>
            <a:pPr marL="171450" indent="-171450">
              <a:buFontTx/>
              <a:buChar char="-"/>
            </a:pPr>
            <a:r>
              <a:rPr lang="en-US"/>
              <a:t>Remember:</a:t>
            </a:r>
            <a:br>
              <a:rPr lang="en-US"/>
            </a:br>
            <a:r>
              <a:rPr lang="en-US"/>
              <a:t>Is </a:t>
            </a:r>
            <a:r>
              <a:rPr lang="en-US" dirty="0"/>
              <a:t>the company publicly traded? In other words, can you actually buy it on a market exchange?</a:t>
            </a:r>
          </a:p>
          <a:p>
            <a:pPr marL="628650" lvl="1" indent="-171450">
              <a:buFontTx/>
              <a:buChar char="-"/>
            </a:pPr>
            <a:r>
              <a:rPr lang="en-US" b="1" dirty="0" err="1"/>
              <a:t>Chik</a:t>
            </a:r>
            <a:r>
              <a:rPr lang="en-US" b="1" dirty="0"/>
              <a:t>-fil-A</a:t>
            </a:r>
            <a:r>
              <a:rPr lang="en-US" dirty="0"/>
              <a:t> is a popular fast food restaurant, but it is not publicly traded.</a:t>
            </a:r>
          </a:p>
          <a:p>
            <a:pPr marL="628650" lvl="1" indent="-171450">
              <a:buFontTx/>
              <a:buChar char="-"/>
            </a:pPr>
            <a:r>
              <a:rPr lang="en-US" b="1" dirty="0"/>
              <a:t>Taco Bell </a:t>
            </a:r>
            <a:r>
              <a:rPr lang="en-US" dirty="0"/>
              <a:t>is popular, but it is owned by a holding or parent company, Yum! Brands, Inc.  The corporation is traded on the NYSE under the ticker symbol, YUM.  The company also owns KFC and Pizza Hut.</a:t>
            </a:r>
          </a:p>
          <a:p>
            <a:pPr marL="628650" lvl="1" indent="-171450">
              <a:buFontTx/>
              <a:buChar char="-"/>
            </a:pPr>
            <a:r>
              <a:rPr lang="en-US" b="1" dirty="0"/>
              <a:t>Adidas</a:t>
            </a:r>
            <a:r>
              <a:rPr lang="en-US" dirty="0"/>
              <a:t> is a popular sportswear brand, the second largest in the world.  It is a German company, traded in Europe and cannot be purchased on US exchanges, and therefore not in the SMG</a:t>
            </a:r>
          </a:p>
          <a:p>
            <a:pPr marL="171450" indent="-171450">
              <a:buFontTx/>
              <a:buChar char="-"/>
            </a:pPr>
            <a:r>
              <a:rPr lang="en-US" dirty="0"/>
              <a:t>Is the company part of a larger corporation, such as Taco Bell.  What other brands do they own?  Walt Disney is a huge conglomerate.  Students may be surprised to learn all the companies Disney owns.</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7</a:t>
            </a:fld>
            <a:endParaRPr lang="en-US"/>
          </a:p>
        </p:txBody>
      </p:sp>
    </p:spTree>
    <p:extLst>
      <p:ext uri="{BB962C8B-B14F-4D97-AF65-F5344CB8AC3E}">
        <p14:creationId xmlns:p14="http://schemas.microsoft.com/office/powerpoint/2010/main" val="304153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decide whether a stock purchase is wise or not, we need to conduct some basic analysis.</a:t>
            </a:r>
          </a:p>
          <a:p>
            <a:endParaRPr lang="en-US" dirty="0"/>
          </a:p>
          <a:p>
            <a:r>
              <a:rPr lang="en-US" dirty="0"/>
              <a:t>Recommend the students pick a company they like or know.  They should consider completing an Analysis Sheet on the company.</a:t>
            </a:r>
          </a:p>
        </p:txBody>
      </p:sp>
      <p:sp>
        <p:nvSpPr>
          <p:cNvPr id="4" name="Slide Number Placeholder 3"/>
          <p:cNvSpPr>
            <a:spLocks noGrp="1"/>
          </p:cNvSpPr>
          <p:nvPr>
            <p:ph type="sldNum" sz="quarter" idx="5"/>
          </p:nvPr>
        </p:nvSpPr>
        <p:spPr/>
        <p:txBody>
          <a:bodyPr/>
          <a:lstStyle/>
          <a:p>
            <a:fld id="{A5D6B08A-EB8A-8441-860C-89EFCF5F6E82}" type="slidenum">
              <a:rPr lang="en-US" smtClean="0"/>
              <a:t>8</a:t>
            </a:fld>
            <a:endParaRPr lang="en-US"/>
          </a:p>
        </p:txBody>
      </p:sp>
    </p:spTree>
    <p:extLst>
      <p:ext uri="{BB962C8B-B14F-4D97-AF65-F5344CB8AC3E}">
        <p14:creationId xmlns:p14="http://schemas.microsoft.com/office/powerpoint/2010/main" val="379735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most part, students should use </a:t>
            </a:r>
            <a:r>
              <a:rPr lang="en-US" b="1" dirty="0"/>
              <a:t>market order</a:t>
            </a:r>
            <a:r>
              <a:rPr lang="en-US" dirty="0"/>
              <a:t>, not because they can’t attempt to buy at a specific price, but because unlike normal brokerages, SMG limit orders expire if they are not executed.</a:t>
            </a:r>
          </a:p>
          <a:p>
            <a:endParaRPr lang="en-US" dirty="0"/>
          </a:p>
          <a:p>
            <a:r>
              <a:rPr lang="en-US" dirty="0"/>
              <a:t>We don’t want students to miss trades because they ”guessed” wrong.  If a student is accessing their account every day, then a limit order is more likely to work because they are watching the trading prices closely.</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9</a:t>
            </a:fld>
            <a:endParaRPr lang="en-US"/>
          </a:p>
        </p:txBody>
      </p:sp>
    </p:spTree>
    <p:extLst>
      <p:ext uri="{BB962C8B-B14F-4D97-AF65-F5344CB8AC3E}">
        <p14:creationId xmlns:p14="http://schemas.microsoft.com/office/powerpoint/2010/main" val="26383366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Real Estate Investing and the Stock Market-national-records-office"/>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saturation sat="35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2743200" y="2022764"/>
            <a:ext cx="9058808"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26" name="Picture 2" descr="http://www.gilmour.org/uploaded/Upper_School/Pictures/Stock_Market_Game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5325" y="5768975"/>
            <a:ext cx="3333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8531" y="405494"/>
            <a:ext cx="6317569" cy="606877"/>
          </a:xfrm>
        </p:spPr>
        <p:txBody>
          <a:bodyPr anchor="b"/>
          <a:lstStyle>
            <a:lvl1pPr>
              <a:defRPr sz="3200" b="1"/>
            </a:lvl1pPr>
          </a:lstStyle>
          <a:p>
            <a:r>
              <a:rPr lang="en-US"/>
              <a:t>Click to edit Master title style</a:t>
            </a:r>
          </a:p>
        </p:txBody>
      </p:sp>
      <p:sp>
        <p:nvSpPr>
          <p:cNvPr id="3" name="Picture Placeholder 2"/>
          <p:cNvSpPr>
            <a:spLocks noGrp="1"/>
          </p:cNvSpPr>
          <p:nvPr>
            <p:ph type="pic" idx="1"/>
          </p:nvPr>
        </p:nvSpPr>
        <p:spPr>
          <a:xfrm>
            <a:off x="578530" y="1247548"/>
            <a:ext cx="6645501" cy="52473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681232" y="405494"/>
            <a:ext cx="3932237" cy="59508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855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25725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008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2pPr marL="815975" indent="-358775">
              <a:buFont typeface="Wingdings" pitchFamily="2" charset="2"/>
              <a:buChar char="Ø"/>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7" name="Picture 2" descr="http://www.gilmour.org/uploaded/Upper_School/Pictures/Stock_Market_Game_logo.jpg">
            <a:extLst>
              <a:ext uri="{FF2B5EF4-FFF2-40B4-BE49-F238E27FC236}">
                <a16:creationId xmlns:a16="http://schemas.microsoft.com/office/drawing/2014/main" id="{2874210A-7439-6240-B64C-5079D3C324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0600" y="329406"/>
            <a:ext cx="3469974" cy="1169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al Estate Investing and the Stock Market-national-records-office">
            <a:extLst>
              <a:ext uri="{FF2B5EF4-FFF2-40B4-BE49-F238E27FC236}">
                <a16:creationId xmlns:a16="http://schemas.microsoft.com/office/drawing/2014/main" id="{53568576-50EB-7346-9C22-3AA7D16C9103}"/>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regon Council on Economics Education">
            <a:extLst>
              <a:ext uri="{FF2B5EF4-FFF2-40B4-BE49-F238E27FC236}">
                <a16:creationId xmlns:a16="http://schemas.microsoft.com/office/drawing/2014/main" id="{A987375E-FB10-0E44-8D6D-CE36555F599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5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143592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2308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D9E95-88DE-4E86-935E-F91597DE9F04}"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75158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D9E95-88DE-4E86-935E-F91597DE9F04}"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9E95-88DE-4E86-935E-F91597DE9F04}"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4006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197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90079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9E95-88DE-4E86-935E-F91597DE9F04}" type="datetimeFigureOut">
              <a:rPr lang="en-US" smtClean="0"/>
              <a:t>9/6/24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CC5B-FF22-42F3-9226-A2E93E284DBC}" type="slidenum">
              <a:rPr lang="en-US" smtClean="0"/>
              <a:t>‹#›</a:t>
            </a:fld>
            <a:endParaRPr lang="en-US"/>
          </a:p>
        </p:txBody>
      </p:sp>
    </p:spTree>
    <p:extLst>
      <p:ext uri="{BB962C8B-B14F-4D97-AF65-F5344CB8AC3E}">
        <p14:creationId xmlns:p14="http://schemas.microsoft.com/office/powerpoint/2010/main" val="419380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package" Target="../embeddings/Microsoft_Word_Document1.docx"/><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pixabay.com/en/tv-flatscreen-black-hdtv-151732/" TargetMode="Externa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s://freepngimg.com/png/6502-pizza-png-ima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penclipart.org/detail/73765/t-shirt_yelow" TargetMode="Externa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hyperlink" Target="https://creativecommons.org/licenses/by-nc/3.0/" TargetMode="External"/><Relationship Id="rId10" Type="http://schemas.openxmlformats.org/officeDocument/2006/relationships/hyperlink" Target="https://openclipart.org/detail/9065/fast-food-menu-sample-usage" TargetMode="External"/><Relationship Id="rId4" Type="http://schemas.openxmlformats.org/officeDocument/2006/relationships/hyperlink" Target="https://openclipart.org/detail/215975/car---coloured-by-frankes-215975" TargetMode="External"/><Relationship Id="rId9" Type="http://schemas.openxmlformats.org/officeDocument/2006/relationships/image" Target="../media/image14.png"/><Relationship Id="rId14" Type="http://schemas.openxmlformats.org/officeDocument/2006/relationships/hyperlink" Target="https://www.pngall.com/men-jeans-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350A4A-7B22-D44A-A406-A35BB0500454}"/>
              </a:ext>
            </a:extLst>
          </p:cNvPr>
          <p:cNvSpPr txBox="1"/>
          <p:nvPr/>
        </p:nvSpPr>
        <p:spPr>
          <a:xfrm>
            <a:off x="2275637" y="4069080"/>
            <a:ext cx="7646645" cy="1015663"/>
          </a:xfrm>
          <a:prstGeom prst="rect">
            <a:avLst/>
          </a:prstGeom>
          <a:noFill/>
        </p:spPr>
        <p:txBody>
          <a:bodyPr wrap="none" rtlCol="0">
            <a:spAutoFit/>
          </a:bodyPr>
          <a:lstStyle/>
          <a:p>
            <a:pPr algn="ctr"/>
            <a:r>
              <a:rPr lang="en-US" sz="6000" b="1" dirty="0">
                <a:latin typeface="Eras Medium ITC" panose="020B0805030504020804" pitchFamily="34" charset="77"/>
              </a:rPr>
              <a:t>What Stocks Purchase</a:t>
            </a:r>
          </a:p>
        </p:txBody>
      </p:sp>
    </p:spTree>
    <p:extLst>
      <p:ext uri="{BB962C8B-B14F-4D97-AF65-F5344CB8AC3E}">
        <p14:creationId xmlns:p14="http://schemas.microsoft.com/office/powerpoint/2010/main" val="5730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DE1B-5635-6349-8D12-BFDA67E68696}"/>
              </a:ext>
            </a:extLst>
          </p:cNvPr>
          <p:cNvSpPr>
            <a:spLocks noGrp="1"/>
          </p:cNvSpPr>
          <p:nvPr>
            <p:ph type="title"/>
          </p:nvPr>
        </p:nvSpPr>
        <p:spPr/>
        <p:txBody>
          <a:bodyPr/>
          <a:lstStyle/>
          <a:p>
            <a:r>
              <a:rPr lang="en-US" dirty="0"/>
              <a:t>SMG Reminders</a:t>
            </a:r>
          </a:p>
        </p:txBody>
      </p:sp>
      <p:sp>
        <p:nvSpPr>
          <p:cNvPr id="3" name="Content Placeholder 2">
            <a:extLst>
              <a:ext uri="{FF2B5EF4-FFF2-40B4-BE49-F238E27FC236}">
                <a16:creationId xmlns:a16="http://schemas.microsoft.com/office/drawing/2014/main" id="{9C3F8446-54B3-01AC-160A-DE252E32C8EF}"/>
              </a:ext>
            </a:extLst>
          </p:cNvPr>
          <p:cNvSpPr>
            <a:spLocks noGrp="1"/>
          </p:cNvSpPr>
          <p:nvPr>
            <p:ph idx="1"/>
          </p:nvPr>
        </p:nvSpPr>
        <p:spPr/>
        <p:txBody>
          <a:bodyPr anchor="t">
            <a:normAutofit/>
          </a:bodyPr>
          <a:lstStyle/>
          <a:p>
            <a:r>
              <a:rPr lang="en-US" sz="3200" dirty="0"/>
              <a:t>You have $100,000</a:t>
            </a:r>
          </a:p>
          <a:p>
            <a:r>
              <a:rPr lang="en-US" sz="3200" dirty="0"/>
              <a:t>Buy stocks in large lots - $5000 - $7500 - $10,000</a:t>
            </a:r>
          </a:p>
          <a:p>
            <a:pPr lvl="1"/>
            <a:r>
              <a:rPr lang="en-US" sz="2800" dirty="0"/>
              <a:t>Divide the amount by the stock price</a:t>
            </a:r>
          </a:p>
          <a:p>
            <a:pPr lvl="1"/>
            <a:r>
              <a:rPr lang="en-US" sz="2800" dirty="0"/>
              <a:t>Log each purchase – portfolio tracker</a:t>
            </a:r>
          </a:p>
          <a:p>
            <a:pPr lvl="1"/>
            <a:r>
              <a:rPr lang="en-US" sz="2800" dirty="0"/>
              <a:t>Update prices weekly</a:t>
            </a:r>
          </a:p>
          <a:p>
            <a:r>
              <a:rPr lang="en-US" sz="3200" dirty="0"/>
              <a:t>Remember </a:t>
            </a:r>
            <a:r>
              <a:rPr lang="en-US" sz="2800" dirty="0"/>
              <a:t>trades entered after 1pm register tomorrow</a:t>
            </a:r>
          </a:p>
          <a:p>
            <a:r>
              <a:rPr lang="en-US" sz="3200" dirty="0"/>
              <a:t>Check your trade after you enter it to ensure it executed</a:t>
            </a:r>
          </a:p>
          <a:p>
            <a:r>
              <a:rPr lang="en-US" sz="3200" dirty="0"/>
              <a:t>No more than 1/3 of the portfolio in one stock</a:t>
            </a:r>
          </a:p>
          <a:p>
            <a:pPr marL="0" indent="0">
              <a:buNone/>
            </a:pPr>
            <a:endParaRPr lang="en-US" sz="3200" dirty="0"/>
          </a:p>
        </p:txBody>
      </p:sp>
    </p:spTree>
    <p:extLst>
      <p:ext uri="{BB962C8B-B14F-4D97-AF65-F5344CB8AC3E}">
        <p14:creationId xmlns:p14="http://schemas.microsoft.com/office/powerpoint/2010/main" val="11905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29C01F-C1CE-8E4C-493E-404E78F47138}"/>
              </a:ext>
            </a:extLst>
          </p:cNvPr>
          <p:cNvSpPr>
            <a:spLocks noGrp="1"/>
          </p:cNvSpPr>
          <p:nvPr>
            <p:ph type="title"/>
          </p:nvPr>
        </p:nvSpPr>
        <p:spPr/>
        <p:txBody>
          <a:bodyPr/>
          <a:lstStyle/>
          <a:p>
            <a:r>
              <a:rPr lang="en-US" dirty="0"/>
              <a:t>Portfolio Tracker</a:t>
            </a:r>
          </a:p>
        </p:txBody>
      </p:sp>
      <p:graphicFrame>
        <p:nvGraphicFramePr>
          <p:cNvPr id="5" name="Object 4">
            <a:extLst>
              <a:ext uri="{FF2B5EF4-FFF2-40B4-BE49-F238E27FC236}">
                <a16:creationId xmlns:a16="http://schemas.microsoft.com/office/drawing/2014/main" id="{F5781EAC-0599-7F83-0A9D-ABDA8D41F202}"/>
              </a:ext>
            </a:extLst>
          </p:cNvPr>
          <p:cNvGraphicFramePr>
            <a:graphicFrameLocks noChangeAspect="1"/>
          </p:cNvGraphicFramePr>
          <p:nvPr/>
        </p:nvGraphicFramePr>
        <p:xfrm>
          <a:off x="1524000" y="3332163"/>
          <a:ext cx="9144000" cy="190500"/>
        </p:xfrm>
        <a:graphic>
          <a:graphicData uri="http://schemas.openxmlformats.org/presentationml/2006/ole">
            <mc:AlternateContent xmlns:mc="http://schemas.openxmlformats.org/markup-compatibility/2006">
              <mc:Choice xmlns:v="urn:schemas-microsoft-com:vml" Requires="v">
                <p:oleObj name="Document" r:id="rId3" imgW="9144000" imgH="190500" progId="Word.Document.12">
                  <p:embed/>
                </p:oleObj>
              </mc:Choice>
              <mc:Fallback>
                <p:oleObj name="Document" r:id="rId3" imgW="9144000" imgH="190500" progId="Word.Document.12">
                  <p:embed/>
                  <p:pic>
                    <p:nvPicPr>
                      <p:cNvPr id="5" name="Object 4">
                        <a:extLst>
                          <a:ext uri="{FF2B5EF4-FFF2-40B4-BE49-F238E27FC236}">
                            <a16:creationId xmlns:a16="http://schemas.microsoft.com/office/drawing/2014/main" id="{F5781EAC-0599-7F83-0A9D-ABDA8D41F202}"/>
                          </a:ext>
                        </a:extLst>
                      </p:cNvPr>
                      <p:cNvPicPr/>
                      <p:nvPr/>
                    </p:nvPicPr>
                    <p:blipFill>
                      <a:blip r:embed="rId4"/>
                      <a:stretch>
                        <a:fillRect/>
                      </a:stretch>
                    </p:blipFill>
                    <p:spPr>
                      <a:xfrm>
                        <a:off x="1524000" y="3332163"/>
                        <a:ext cx="9144000" cy="190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8197BBB-BE8F-63EE-F9A4-1B56C87F4592}"/>
              </a:ext>
            </a:extLst>
          </p:cNvPr>
          <p:cNvGraphicFramePr>
            <a:graphicFrameLocks noChangeAspect="1"/>
          </p:cNvGraphicFramePr>
          <p:nvPr/>
        </p:nvGraphicFramePr>
        <p:xfrm>
          <a:off x="838200" y="1267778"/>
          <a:ext cx="10515601" cy="4995862"/>
        </p:xfrm>
        <a:graphic>
          <a:graphicData uri="http://schemas.openxmlformats.org/presentationml/2006/ole">
            <mc:AlternateContent xmlns:mc="http://schemas.openxmlformats.org/markup-compatibility/2006">
              <mc:Choice xmlns:v="urn:schemas-microsoft-com:vml" Requires="v">
                <p:oleObj name="Document" r:id="rId5" imgW="8229600" imgH="5308600" progId="Word.Document.12">
                  <p:embed/>
                </p:oleObj>
              </mc:Choice>
              <mc:Fallback>
                <p:oleObj name="Document" r:id="rId5" imgW="8229600" imgH="5308600" progId="Word.Document.12">
                  <p:embed/>
                  <p:pic>
                    <p:nvPicPr>
                      <p:cNvPr id="7" name="Object 6">
                        <a:extLst>
                          <a:ext uri="{FF2B5EF4-FFF2-40B4-BE49-F238E27FC236}">
                            <a16:creationId xmlns:a16="http://schemas.microsoft.com/office/drawing/2014/main" id="{C8197BBB-BE8F-63EE-F9A4-1B56C87F4592}"/>
                          </a:ext>
                        </a:extLst>
                      </p:cNvPr>
                      <p:cNvPicPr/>
                      <p:nvPr/>
                    </p:nvPicPr>
                    <p:blipFill>
                      <a:blip r:embed="rId6"/>
                      <a:stretch>
                        <a:fillRect/>
                      </a:stretch>
                    </p:blipFill>
                    <p:spPr>
                      <a:xfrm>
                        <a:off x="838200" y="1267778"/>
                        <a:ext cx="10515601" cy="499586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0377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350A4A-7B22-D44A-A406-A35BB0500454}"/>
              </a:ext>
            </a:extLst>
          </p:cNvPr>
          <p:cNvSpPr txBox="1"/>
          <p:nvPr/>
        </p:nvSpPr>
        <p:spPr>
          <a:xfrm>
            <a:off x="2275637" y="4069080"/>
            <a:ext cx="7646645" cy="1015663"/>
          </a:xfrm>
          <a:prstGeom prst="rect">
            <a:avLst/>
          </a:prstGeom>
          <a:noFill/>
        </p:spPr>
        <p:txBody>
          <a:bodyPr wrap="none" rtlCol="0">
            <a:spAutoFit/>
          </a:bodyPr>
          <a:lstStyle/>
          <a:p>
            <a:pPr algn="ctr"/>
            <a:r>
              <a:rPr lang="en-US" sz="6000" b="1" dirty="0">
                <a:latin typeface="Eras Medium ITC" panose="020B0805030504020804" pitchFamily="34" charset="77"/>
              </a:rPr>
              <a:t>What Stocks Purchase</a:t>
            </a:r>
          </a:p>
        </p:txBody>
      </p:sp>
    </p:spTree>
    <p:extLst>
      <p:ext uri="{BB962C8B-B14F-4D97-AF65-F5344CB8AC3E}">
        <p14:creationId xmlns:p14="http://schemas.microsoft.com/office/powerpoint/2010/main" val="235422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How did the Market do today?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lstStyle/>
          <a:p>
            <a:r>
              <a:rPr lang="en-US" b="1" dirty="0"/>
              <a:t>Indexes:</a:t>
            </a:r>
          </a:p>
          <a:p>
            <a:pPr lvl="1"/>
            <a:r>
              <a:rPr lang="en-US" sz="2800" b="1" dirty="0"/>
              <a:t>S&amp;P 500 – </a:t>
            </a:r>
            <a:endParaRPr lang="en-US" sz="2800" b="1" dirty="0">
              <a:solidFill>
                <a:srgbClr val="FF0000"/>
              </a:solidFill>
            </a:endParaRPr>
          </a:p>
          <a:p>
            <a:pPr lvl="1"/>
            <a:endParaRPr lang="en-US" sz="2800" b="1" dirty="0"/>
          </a:p>
          <a:p>
            <a:pPr lvl="1"/>
            <a:r>
              <a:rPr lang="en-US" sz="2800" b="1" dirty="0"/>
              <a:t>Dow Jones Industrial Average (DOW) – </a:t>
            </a:r>
            <a:endParaRPr lang="en-US" sz="2800" b="1" dirty="0">
              <a:solidFill>
                <a:srgbClr val="00B050"/>
              </a:solidFill>
            </a:endParaRPr>
          </a:p>
          <a:p>
            <a:pPr lvl="1"/>
            <a:endParaRPr lang="en-US" sz="2800" b="1" dirty="0"/>
          </a:p>
          <a:p>
            <a:pPr lvl="1"/>
            <a:r>
              <a:rPr lang="en-US" sz="2800" b="1" dirty="0"/>
              <a:t>Nasdaq Composite (NASDAQ) – </a:t>
            </a:r>
          </a:p>
        </p:txBody>
      </p:sp>
      <p:sp>
        <p:nvSpPr>
          <p:cNvPr id="4" name="Rectangle 3">
            <a:extLst>
              <a:ext uri="{FF2B5EF4-FFF2-40B4-BE49-F238E27FC236}">
                <a16:creationId xmlns:a16="http://schemas.microsoft.com/office/drawing/2014/main" id="{7DDA19B5-9D0F-B74C-8D72-244DE2462CDB}"/>
              </a:ext>
            </a:extLst>
          </p:cNvPr>
          <p:cNvSpPr/>
          <p:nvPr/>
        </p:nvSpPr>
        <p:spPr>
          <a:xfrm>
            <a:off x="1889336" y="2635082"/>
            <a:ext cx="3768852" cy="523220"/>
          </a:xfrm>
          <a:prstGeom prst="rect">
            <a:avLst/>
          </a:prstGeom>
        </p:spPr>
        <p:txBody>
          <a:bodyPr wrap="none">
            <a:spAutoFit/>
          </a:bodyPr>
          <a:lstStyle/>
          <a:p>
            <a:r>
              <a:rPr lang="en-US" sz="2800" dirty="0">
                <a:solidFill>
                  <a:srgbClr val="00B050"/>
                </a:solidFill>
              </a:rPr>
              <a:t>Up – 96.41 points (2.5%)</a:t>
            </a:r>
          </a:p>
        </p:txBody>
      </p:sp>
      <p:sp>
        <p:nvSpPr>
          <p:cNvPr id="5" name="Rectangle 4">
            <a:extLst>
              <a:ext uri="{FF2B5EF4-FFF2-40B4-BE49-F238E27FC236}">
                <a16:creationId xmlns:a16="http://schemas.microsoft.com/office/drawing/2014/main" id="{A43D0E98-0A78-9E46-A4A8-DEC91036A09E}"/>
              </a:ext>
            </a:extLst>
          </p:cNvPr>
          <p:cNvSpPr/>
          <p:nvPr/>
        </p:nvSpPr>
        <p:spPr>
          <a:xfrm>
            <a:off x="1889336" y="3569118"/>
            <a:ext cx="4219297" cy="523220"/>
          </a:xfrm>
          <a:prstGeom prst="rect">
            <a:avLst/>
          </a:prstGeom>
        </p:spPr>
        <p:txBody>
          <a:bodyPr wrap="none">
            <a:spAutoFit/>
          </a:bodyPr>
          <a:lstStyle/>
          <a:p>
            <a:r>
              <a:rPr lang="en-US" sz="2800" dirty="0">
                <a:solidFill>
                  <a:srgbClr val="00B050"/>
                </a:solidFill>
              </a:rPr>
              <a:t>Up – 505.44 points (1.54%) </a:t>
            </a:r>
          </a:p>
        </p:txBody>
      </p:sp>
      <p:sp>
        <p:nvSpPr>
          <p:cNvPr id="6" name="Rectangle 5">
            <a:extLst>
              <a:ext uri="{FF2B5EF4-FFF2-40B4-BE49-F238E27FC236}">
                <a16:creationId xmlns:a16="http://schemas.microsoft.com/office/drawing/2014/main" id="{BD8A3039-8F9E-0340-93FA-667C18AEBE69}"/>
              </a:ext>
            </a:extLst>
          </p:cNvPr>
          <p:cNvSpPr/>
          <p:nvPr/>
        </p:nvSpPr>
        <p:spPr>
          <a:xfrm>
            <a:off x="1889336" y="4503154"/>
            <a:ext cx="4219297" cy="523220"/>
          </a:xfrm>
          <a:prstGeom prst="rect">
            <a:avLst/>
          </a:prstGeom>
        </p:spPr>
        <p:txBody>
          <a:bodyPr wrap="none">
            <a:spAutoFit/>
          </a:bodyPr>
          <a:lstStyle/>
          <a:p>
            <a:r>
              <a:rPr lang="en-US" sz="2800" dirty="0">
                <a:solidFill>
                  <a:srgbClr val="00B050"/>
                </a:solidFill>
              </a:rPr>
              <a:t>Up – 366.05 points (3.36%) </a:t>
            </a:r>
          </a:p>
        </p:txBody>
      </p:sp>
    </p:spTree>
    <p:extLst>
      <p:ext uri="{BB962C8B-B14F-4D97-AF65-F5344CB8AC3E}">
        <p14:creationId xmlns:p14="http://schemas.microsoft.com/office/powerpoint/2010/main" val="41259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
            <a:extLst>
              <a:ext uri="{FF2B5EF4-FFF2-40B4-BE49-F238E27FC236}">
                <a16:creationId xmlns:a16="http://schemas.microsoft.com/office/drawing/2014/main" id="{7EB0C238-08A0-C78C-BA15-D48D6B387326}"/>
              </a:ext>
            </a:extLst>
          </p:cNvPr>
          <p:cNvGraphicFramePr>
            <a:graphicFrameLocks noGrp="1"/>
          </p:cNvGraphicFramePr>
          <p:nvPr/>
        </p:nvGraphicFramePr>
        <p:xfrm>
          <a:off x="741080" y="1333608"/>
          <a:ext cx="10612720" cy="4632960"/>
        </p:xfrm>
        <a:graphic>
          <a:graphicData uri="http://schemas.openxmlformats.org/drawingml/2006/table">
            <a:tbl>
              <a:tblPr firstRow="1" bandRow="1">
                <a:tableStyleId>{5C22544A-7EE6-4342-B048-85BDC9FD1C3A}</a:tableStyleId>
              </a:tblPr>
              <a:tblGrid>
                <a:gridCol w="1743936">
                  <a:extLst>
                    <a:ext uri="{9D8B030D-6E8A-4147-A177-3AD203B41FA5}">
                      <a16:colId xmlns:a16="http://schemas.microsoft.com/office/drawing/2014/main" val="2569944545"/>
                    </a:ext>
                  </a:extLst>
                </a:gridCol>
                <a:gridCol w="1757200">
                  <a:extLst>
                    <a:ext uri="{9D8B030D-6E8A-4147-A177-3AD203B41FA5}">
                      <a16:colId xmlns:a16="http://schemas.microsoft.com/office/drawing/2014/main" val="453160051"/>
                    </a:ext>
                  </a:extLst>
                </a:gridCol>
                <a:gridCol w="2212372">
                  <a:extLst>
                    <a:ext uri="{9D8B030D-6E8A-4147-A177-3AD203B41FA5}">
                      <a16:colId xmlns:a16="http://schemas.microsoft.com/office/drawing/2014/main" val="3532556764"/>
                    </a:ext>
                  </a:extLst>
                </a:gridCol>
                <a:gridCol w="2246032">
                  <a:extLst>
                    <a:ext uri="{9D8B030D-6E8A-4147-A177-3AD203B41FA5}">
                      <a16:colId xmlns:a16="http://schemas.microsoft.com/office/drawing/2014/main" val="3679029187"/>
                    </a:ext>
                  </a:extLst>
                </a:gridCol>
                <a:gridCol w="2653180">
                  <a:extLst>
                    <a:ext uri="{9D8B030D-6E8A-4147-A177-3AD203B41FA5}">
                      <a16:colId xmlns:a16="http://schemas.microsoft.com/office/drawing/2014/main" val="2477040866"/>
                    </a:ext>
                  </a:extLst>
                </a:gridCol>
              </a:tblGrid>
              <a:tr h="370840">
                <a:tc>
                  <a:txBody>
                    <a:bodyPr/>
                    <a:lstStyle/>
                    <a:p>
                      <a:r>
                        <a:rPr lang="en-US" dirty="0"/>
                        <a:t>Company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 or Subsidiary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Ticker Symbol</a:t>
                      </a:r>
                      <a:br>
                        <a:rPr lang="en-US" dirty="0"/>
                      </a:br>
                      <a:r>
                        <a:rPr lang="en-US"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Brands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Products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630937"/>
                  </a:ext>
                </a:extLst>
              </a:tr>
              <a:tr h="77056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21261"/>
                  </a:ext>
                </a:extLst>
              </a:tr>
              <a:tr h="370840">
                <a:tc>
                  <a:txBody>
                    <a:bodyPr/>
                    <a:lstStyle/>
                    <a:p>
                      <a:endParaRPr lang="en-US" sz="1600" dirty="0"/>
                    </a:p>
                    <a:p>
                      <a:endParaRPr lang="en-US" sz="1600" dirty="0"/>
                    </a:p>
                    <a:p>
                      <a:endParaRPr lang="en-US" sz="1600" dirty="0"/>
                    </a:p>
                    <a:p>
                      <a:endParaRPr lang="en-US" sz="1600"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071742"/>
                  </a:ext>
                </a:extLst>
              </a:tr>
              <a:tr h="370840">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334815"/>
                  </a:ext>
                </a:extLst>
              </a:tr>
            </a:tbl>
          </a:graphicData>
        </a:graphic>
      </p:graphicFrame>
      <p:sp>
        <p:nvSpPr>
          <p:cNvPr id="2" name="Title 1">
            <a:extLst>
              <a:ext uri="{FF2B5EF4-FFF2-40B4-BE49-F238E27FC236}">
                <a16:creationId xmlns:a16="http://schemas.microsoft.com/office/drawing/2014/main" id="{0D62D08D-A093-EE45-9C91-58AD0C43B152}"/>
              </a:ext>
            </a:extLst>
          </p:cNvPr>
          <p:cNvSpPr>
            <a:spLocks noGrp="1"/>
          </p:cNvSpPr>
          <p:nvPr>
            <p:ph type="title"/>
          </p:nvPr>
        </p:nvSpPr>
        <p:spPr/>
        <p:txBody>
          <a:bodyPr>
            <a:normAutofit/>
          </a:bodyPr>
          <a:lstStyle/>
          <a:p>
            <a:r>
              <a:rPr lang="en-US" dirty="0"/>
              <a:t>Company, Brand, &amp; Products</a:t>
            </a:r>
            <a:br>
              <a:rPr lang="en-US" dirty="0"/>
            </a:br>
            <a:endParaRPr lang="en-US" dirty="0"/>
          </a:p>
        </p:txBody>
      </p:sp>
      <p:pic>
        <p:nvPicPr>
          <p:cNvPr id="7" name="Picture 4" descr="Gap – Logos Download">
            <a:extLst>
              <a:ext uri="{FF2B5EF4-FFF2-40B4-BE49-F238E27FC236}">
                <a16:creationId xmlns:a16="http://schemas.microsoft.com/office/drawing/2014/main" id="{3E3FBAE3-D5B0-6442-937E-595C0EB7D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59" y="2090113"/>
            <a:ext cx="917294" cy="917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8E65F3F-9743-2B41-8FF4-15ADA52D9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957" y="3391946"/>
            <a:ext cx="917296" cy="917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psiCo Reports First Quarter 2018 Results | Vending Market Watch">
            <a:extLst>
              <a:ext uri="{FF2B5EF4-FFF2-40B4-BE49-F238E27FC236}">
                <a16:creationId xmlns:a16="http://schemas.microsoft.com/office/drawing/2014/main" id="{24F49683-959F-D643-BC14-7B3CA912E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20" y="4782895"/>
            <a:ext cx="1602569" cy="917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CA6724A-3DFF-7C49-8AEF-23D8502744E3}"/>
              </a:ext>
            </a:extLst>
          </p:cNvPr>
          <p:cNvSpPr/>
          <p:nvPr/>
        </p:nvSpPr>
        <p:spPr>
          <a:xfrm rot="16200000">
            <a:off x="8890555" y="3170382"/>
            <a:ext cx="6268122" cy="246221"/>
          </a:xfrm>
          <a:prstGeom prst="rect">
            <a:avLst/>
          </a:prstGeom>
        </p:spPr>
        <p:txBody>
          <a:bodyPr wrap="square">
            <a:spAutoFit/>
          </a:bodyPr>
          <a:lstStyle/>
          <a:p>
            <a:r>
              <a:rPr lang="en-US" sz="1000" dirty="0"/>
              <a:t>Adapted from the 2019 SIFMA Foundation activity, Activity Sheet 2: Companies, Brands &amp; Products </a:t>
            </a:r>
          </a:p>
        </p:txBody>
      </p:sp>
    </p:spTree>
    <p:extLst>
      <p:ext uri="{BB962C8B-B14F-4D97-AF65-F5344CB8AC3E}">
        <p14:creationId xmlns:p14="http://schemas.microsoft.com/office/powerpoint/2010/main" val="351859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
            <a:extLst>
              <a:ext uri="{FF2B5EF4-FFF2-40B4-BE49-F238E27FC236}">
                <a16:creationId xmlns:a16="http://schemas.microsoft.com/office/drawing/2014/main" id="{7EB0C238-08A0-C78C-BA15-D48D6B387326}"/>
              </a:ext>
            </a:extLst>
          </p:cNvPr>
          <p:cNvGraphicFramePr>
            <a:graphicFrameLocks noGrp="1"/>
          </p:cNvGraphicFramePr>
          <p:nvPr>
            <p:extLst>
              <p:ext uri="{D42A27DB-BD31-4B8C-83A1-F6EECF244321}">
                <p14:modId xmlns:p14="http://schemas.microsoft.com/office/powerpoint/2010/main" val="700353187"/>
              </p:ext>
            </p:extLst>
          </p:nvPr>
        </p:nvGraphicFramePr>
        <p:xfrm>
          <a:off x="741080" y="1333608"/>
          <a:ext cx="10612720" cy="4907280"/>
        </p:xfrm>
        <a:graphic>
          <a:graphicData uri="http://schemas.openxmlformats.org/drawingml/2006/table">
            <a:tbl>
              <a:tblPr firstRow="1" bandRow="1">
                <a:tableStyleId>{5C22544A-7EE6-4342-B048-85BDC9FD1C3A}</a:tableStyleId>
              </a:tblPr>
              <a:tblGrid>
                <a:gridCol w="1743936">
                  <a:extLst>
                    <a:ext uri="{9D8B030D-6E8A-4147-A177-3AD203B41FA5}">
                      <a16:colId xmlns:a16="http://schemas.microsoft.com/office/drawing/2014/main" val="2569944545"/>
                    </a:ext>
                  </a:extLst>
                </a:gridCol>
                <a:gridCol w="1757200">
                  <a:extLst>
                    <a:ext uri="{9D8B030D-6E8A-4147-A177-3AD203B41FA5}">
                      <a16:colId xmlns:a16="http://schemas.microsoft.com/office/drawing/2014/main" val="453160051"/>
                    </a:ext>
                  </a:extLst>
                </a:gridCol>
                <a:gridCol w="2212372">
                  <a:extLst>
                    <a:ext uri="{9D8B030D-6E8A-4147-A177-3AD203B41FA5}">
                      <a16:colId xmlns:a16="http://schemas.microsoft.com/office/drawing/2014/main" val="3532556764"/>
                    </a:ext>
                  </a:extLst>
                </a:gridCol>
                <a:gridCol w="2246032">
                  <a:extLst>
                    <a:ext uri="{9D8B030D-6E8A-4147-A177-3AD203B41FA5}">
                      <a16:colId xmlns:a16="http://schemas.microsoft.com/office/drawing/2014/main" val="3679029187"/>
                    </a:ext>
                  </a:extLst>
                </a:gridCol>
                <a:gridCol w="2653180">
                  <a:extLst>
                    <a:ext uri="{9D8B030D-6E8A-4147-A177-3AD203B41FA5}">
                      <a16:colId xmlns:a16="http://schemas.microsoft.com/office/drawing/2014/main" val="2477040866"/>
                    </a:ext>
                  </a:extLst>
                </a:gridCol>
              </a:tblGrid>
              <a:tr h="370840">
                <a:tc>
                  <a:txBody>
                    <a:bodyPr/>
                    <a:lstStyle/>
                    <a:p>
                      <a:r>
                        <a:rPr lang="en-US" dirty="0"/>
                        <a:t>Company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 or Subsidiary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Ticker Symbol</a:t>
                      </a:r>
                      <a:br>
                        <a:rPr lang="en-US" dirty="0"/>
                      </a:br>
                      <a:r>
                        <a:rPr lang="en-US"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Brands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Products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630937"/>
                  </a:ext>
                </a:extLst>
              </a:tr>
              <a:tr h="77056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GPS</a:t>
                      </a:r>
                    </a:p>
                    <a:p>
                      <a:pPr algn="ctr"/>
                      <a:r>
                        <a:rPr lang="en-US" sz="2400" dirty="0"/>
                        <a:t>$20.89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Old Navy, Gap, Banana Republic, </a:t>
                      </a:r>
                      <a:r>
                        <a:rPr lang="en-US" sz="1200" dirty="0" err="1"/>
                        <a:t>Athleta</a:t>
                      </a:r>
                      <a:r>
                        <a:rPr lang="en-US" sz="1200" dirty="0"/>
                        <a:t>, Intermix, and Janie and Jack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denim, tees, fleece, and khakis; eyewear, jewelry, shoes, handbags, and fragrances; and fitness and lifestyle products for use in yoga, training, sports, travel, and everyday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21261"/>
                  </a:ext>
                </a:extLst>
              </a:tr>
              <a:tr h="370840">
                <a:tc>
                  <a:txBody>
                    <a:bodyPr/>
                    <a:lstStyle/>
                    <a:p>
                      <a:endParaRPr lang="en-US" sz="1600" dirty="0"/>
                    </a:p>
                    <a:p>
                      <a:endParaRPr lang="en-US" sz="1600" dirty="0"/>
                    </a:p>
                    <a:p>
                      <a:endParaRPr lang="en-US" sz="1600" dirty="0"/>
                    </a:p>
                    <a:p>
                      <a:endParaRPr lang="en-US" sz="1600"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Subsidiary of Disney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DIS</a:t>
                      </a:r>
                    </a:p>
                    <a:p>
                      <a:pPr algn="ctr"/>
                      <a:r>
                        <a:rPr lang="en-US" sz="2400" dirty="0"/>
                        <a:t>$90.71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Daytime shows, ABC News, broadcasting rights to Academy Awards, Emmys, American Music Awards, and Country Music Association Awards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071742"/>
                  </a:ext>
                </a:extLst>
              </a:tr>
              <a:tr h="370840">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PEP</a:t>
                      </a:r>
                    </a:p>
                    <a:p>
                      <a:pPr algn="ctr"/>
                      <a:r>
                        <a:rPr lang="en-US" sz="2400" dirty="0"/>
                        <a:t>$172.91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Cheetos, Doritos, Fritos, Lay's, Ruffles, Tostitos, Aunt Jemima, </a:t>
                      </a:r>
                      <a:r>
                        <a:rPr lang="en-US" sz="1400" dirty="0" err="1"/>
                        <a:t>Cap’n</a:t>
                      </a:r>
                      <a:r>
                        <a:rPr lang="en-US" sz="1400" dirty="0"/>
                        <a:t> Crunch, Life, Quaker, Rice-A-Roni, Aquafina, Mountain Dew, Pepsi, Gatorade, Sierra Mist, Tropicana, 7UP</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Dips, cheese-flavored snacks, and tortillas, as well as corn, potato, and tortilla chips; cereals, rice, pasta, mixes and syrups, granola bars, grits, oatmeal, rice cakes, simply granola, and side dishes; beverage concentrates, fountain syrups, and finished goods; ready-to-drink tea, coffee, and juices; and dairy products</a:t>
                      </a:r>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334815"/>
                  </a:ext>
                </a:extLst>
              </a:tr>
            </a:tbl>
          </a:graphicData>
        </a:graphic>
      </p:graphicFrame>
      <p:sp>
        <p:nvSpPr>
          <p:cNvPr id="2" name="Title 1">
            <a:extLst>
              <a:ext uri="{FF2B5EF4-FFF2-40B4-BE49-F238E27FC236}">
                <a16:creationId xmlns:a16="http://schemas.microsoft.com/office/drawing/2014/main" id="{0D62D08D-A093-EE45-9C91-58AD0C43B152}"/>
              </a:ext>
            </a:extLst>
          </p:cNvPr>
          <p:cNvSpPr>
            <a:spLocks noGrp="1"/>
          </p:cNvSpPr>
          <p:nvPr>
            <p:ph type="title"/>
          </p:nvPr>
        </p:nvSpPr>
        <p:spPr/>
        <p:txBody>
          <a:bodyPr>
            <a:normAutofit/>
          </a:bodyPr>
          <a:lstStyle/>
          <a:p>
            <a:r>
              <a:rPr lang="en-US" dirty="0"/>
              <a:t>Company, Brand, &amp; Products</a:t>
            </a:r>
            <a:br>
              <a:rPr lang="en-US" b="0" dirty="0"/>
            </a:br>
            <a:endParaRPr lang="en-US" b="0" dirty="0"/>
          </a:p>
        </p:txBody>
      </p:sp>
      <p:pic>
        <p:nvPicPr>
          <p:cNvPr id="7" name="Picture 4" descr="Gap – Logos Download">
            <a:extLst>
              <a:ext uri="{FF2B5EF4-FFF2-40B4-BE49-F238E27FC236}">
                <a16:creationId xmlns:a16="http://schemas.microsoft.com/office/drawing/2014/main" id="{3E3FBAE3-D5B0-6442-937E-595C0EB7D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59" y="2090113"/>
            <a:ext cx="917294" cy="917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8E65F3F-9743-2B41-8FF4-15ADA52D9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957" y="3391946"/>
            <a:ext cx="917296" cy="917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psiCo Reports First Quarter 2018 Results | Vending Market Watch">
            <a:extLst>
              <a:ext uri="{FF2B5EF4-FFF2-40B4-BE49-F238E27FC236}">
                <a16:creationId xmlns:a16="http://schemas.microsoft.com/office/drawing/2014/main" id="{24F49683-959F-D643-BC14-7B3CA912E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20" y="4782895"/>
            <a:ext cx="1602569" cy="917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CA6724A-3DFF-7C49-8AEF-23D8502744E3}"/>
              </a:ext>
            </a:extLst>
          </p:cNvPr>
          <p:cNvSpPr/>
          <p:nvPr/>
        </p:nvSpPr>
        <p:spPr>
          <a:xfrm rot="16200000">
            <a:off x="8890555" y="3170382"/>
            <a:ext cx="6268122" cy="246221"/>
          </a:xfrm>
          <a:prstGeom prst="rect">
            <a:avLst/>
          </a:prstGeom>
        </p:spPr>
        <p:txBody>
          <a:bodyPr wrap="square">
            <a:spAutoFit/>
          </a:bodyPr>
          <a:lstStyle/>
          <a:p>
            <a:r>
              <a:rPr lang="en-US" sz="1000" dirty="0"/>
              <a:t>Adapted from the 2019 SIFMA Foundation activity, Activity Sheet 2: Companies, Brands &amp; Products </a:t>
            </a:r>
          </a:p>
        </p:txBody>
      </p:sp>
    </p:spTree>
    <p:extLst>
      <p:ext uri="{BB962C8B-B14F-4D97-AF65-F5344CB8AC3E}">
        <p14:creationId xmlns:p14="http://schemas.microsoft.com/office/powerpoint/2010/main" val="393950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D08D-A093-EE45-9C91-58AD0C43B152}"/>
              </a:ext>
            </a:extLst>
          </p:cNvPr>
          <p:cNvSpPr>
            <a:spLocks noGrp="1"/>
          </p:cNvSpPr>
          <p:nvPr>
            <p:ph type="title"/>
          </p:nvPr>
        </p:nvSpPr>
        <p:spPr/>
        <p:txBody>
          <a:bodyPr>
            <a:normAutofit/>
          </a:bodyPr>
          <a:lstStyle/>
          <a:p>
            <a:r>
              <a:rPr lang="en-US" dirty="0"/>
              <a:t>Company, Brand, &amp; Products</a:t>
            </a:r>
            <a:br>
              <a:rPr lang="en-US" dirty="0"/>
            </a:br>
            <a:endParaRPr lang="en-US" dirty="0"/>
          </a:p>
        </p:txBody>
      </p:sp>
      <p:graphicFrame>
        <p:nvGraphicFramePr>
          <p:cNvPr id="3" name="Table 3">
            <a:extLst>
              <a:ext uri="{FF2B5EF4-FFF2-40B4-BE49-F238E27FC236}">
                <a16:creationId xmlns:a16="http://schemas.microsoft.com/office/drawing/2014/main" id="{2CC00034-F29F-A24F-8CAB-E15D65817A54}"/>
              </a:ext>
            </a:extLst>
          </p:cNvPr>
          <p:cNvGraphicFramePr>
            <a:graphicFrameLocks noGrp="1"/>
          </p:cNvGraphicFramePr>
          <p:nvPr>
            <p:extLst>
              <p:ext uri="{D42A27DB-BD31-4B8C-83A1-F6EECF244321}">
                <p14:modId xmlns:p14="http://schemas.microsoft.com/office/powerpoint/2010/main" val="1100891707"/>
              </p:ext>
            </p:extLst>
          </p:nvPr>
        </p:nvGraphicFramePr>
        <p:xfrm>
          <a:off x="741080" y="1333608"/>
          <a:ext cx="10612720" cy="4632960"/>
        </p:xfrm>
        <a:graphic>
          <a:graphicData uri="http://schemas.openxmlformats.org/drawingml/2006/table">
            <a:tbl>
              <a:tblPr firstRow="1" bandRow="1">
                <a:tableStyleId>{5C22544A-7EE6-4342-B048-85BDC9FD1C3A}</a:tableStyleId>
              </a:tblPr>
              <a:tblGrid>
                <a:gridCol w="1743936">
                  <a:extLst>
                    <a:ext uri="{9D8B030D-6E8A-4147-A177-3AD203B41FA5}">
                      <a16:colId xmlns:a16="http://schemas.microsoft.com/office/drawing/2014/main" val="2569944545"/>
                    </a:ext>
                  </a:extLst>
                </a:gridCol>
                <a:gridCol w="1757200">
                  <a:extLst>
                    <a:ext uri="{9D8B030D-6E8A-4147-A177-3AD203B41FA5}">
                      <a16:colId xmlns:a16="http://schemas.microsoft.com/office/drawing/2014/main" val="453160051"/>
                    </a:ext>
                  </a:extLst>
                </a:gridCol>
                <a:gridCol w="2212372">
                  <a:extLst>
                    <a:ext uri="{9D8B030D-6E8A-4147-A177-3AD203B41FA5}">
                      <a16:colId xmlns:a16="http://schemas.microsoft.com/office/drawing/2014/main" val="3532556764"/>
                    </a:ext>
                  </a:extLst>
                </a:gridCol>
                <a:gridCol w="2246032">
                  <a:extLst>
                    <a:ext uri="{9D8B030D-6E8A-4147-A177-3AD203B41FA5}">
                      <a16:colId xmlns:a16="http://schemas.microsoft.com/office/drawing/2014/main" val="3679029187"/>
                    </a:ext>
                  </a:extLst>
                </a:gridCol>
                <a:gridCol w="2653180">
                  <a:extLst>
                    <a:ext uri="{9D8B030D-6E8A-4147-A177-3AD203B41FA5}">
                      <a16:colId xmlns:a16="http://schemas.microsoft.com/office/drawing/2014/main" val="2477040866"/>
                    </a:ext>
                  </a:extLst>
                </a:gridCol>
              </a:tblGrid>
              <a:tr h="370840">
                <a:tc>
                  <a:txBody>
                    <a:bodyPr/>
                    <a:lstStyle/>
                    <a:p>
                      <a:r>
                        <a:rPr lang="en-US" dirty="0"/>
                        <a:t>Company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 or Subsidiary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Ticker Symbol</a:t>
                      </a:r>
                      <a:br>
                        <a:rPr lang="en-US" dirty="0"/>
                      </a:br>
                      <a:r>
                        <a:rPr lang="en-US"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Brands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Products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630937"/>
                  </a:ext>
                </a:extLst>
              </a:tr>
              <a:tr h="77056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21261"/>
                  </a:ext>
                </a:extLst>
              </a:tr>
              <a:tr h="370840">
                <a:tc>
                  <a:txBody>
                    <a:bodyPr/>
                    <a:lstStyle/>
                    <a:p>
                      <a:endParaRPr lang="en-US" sz="1600" dirty="0"/>
                    </a:p>
                    <a:p>
                      <a:endParaRPr lang="en-US" sz="1600" dirty="0"/>
                    </a:p>
                    <a:p>
                      <a:endParaRPr lang="en-US" sz="1600" dirty="0"/>
                    </a:p>
                    <a:p>
                      <a:endParaRPr lang="en-US" sz="1600"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071742"/>
                  </a:ext>
                </a:extLst>
              </a:tr>
              <a:tr h="370840">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334815"/>
                  </a:ext>
                </a:extLst>
              </a:tr>
            </a:tbl>
          </a:graphicData>
        </a:graphic>
      </p:graphicFrame>
      <p:sp>
        <p:nvSpPr>
          <p:cNvPr id="4" name="Rectangle 3">
            <a:extLst>
              <a:ext uri="{FF2B5EF4-FFF2-40B4-BE49-F238E27FC236}">
                <a16:creationId xmlns:a16="http://schemas.microsoft.com/office/drawing/2014/main" id="{1CA6724A-3DFF-7C49-8AEF-23D8502744E3}"/>
              </a:ext>
            </a:extLst>
          </p:cNvPr>
          <p:cNvSpPr/>
          <p:nvPr/>
        </p:nvSpPr>
        <p:spPr>
          <a:xfrm rot="16200000">
            <a:off x="8890555" y="3170382"/>
            <a:ext cx="6268122" cy="246221"/>
          </a:xfrm>
          <a:prstGeom prst="rect">
            <a:avLst/>
          </a:prstGeom>
        </p:spPr>
        <p:txBody>
          <a:bodyPr wrap="square">
            <a:spAutoFit/>
          </a:bodyPr>
          <a:lstStyle/>
          <a:p>
            <a:r>
              <a:rPr lang="en-US" sz="1000" dirty="0"/>
              <a:t>Adapted from the 2019 SIFMA Foundation activity, Activity Sheet 2: Companies, Brands &amp; Products </a:t>
            </a:r>
          </a:p>
        </p:txBody>
      </p:sp>
      <p:pic>
        <p:nvPicPr>
          <p:cNvPr id="5" name="Picture 4" descr="Kool-Aid Blue Raspberry Liquid Drink Mix | Powdered Drink Mixes | Remke  Markets">
            <a:extLst>
              <a:ext uri="{FF2B5EF4-FFF2-40B4-BE49-F238E27FC236}">
                <a16:creationId xmlns:a16="http://schemas.microsoft.com/office/drawing/2014/main" id="{93E79584-2548-0240-4CB6-59793BF13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99"/>
          <a:stretch/>
        </p:blipFill>
        <p:spPr bwMode="auto">
          <a:xfrm>
            <a:off x="1104440" y="2049293"/>
            <a:ext cx="1143000" cy="1049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Yum! Brands - Wikipedia">
            <a:extLst>
              <a:ext uri="{FF2B5EF4-FFF2-40B4-BE49-F238E27FC236}">
                <a16:creationId xmlns:a16="http://schemas.microsoft.com/office/drawing/2014/main" id="{D0E45BB9-2013-46E5-EB76-382F46BF9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440" y="3388983"/>
            <a:ext cx="1143001" cy="953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72D045D-DA3F-54E0-835F-99B7459C2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35" y="4789911"/>
            <a:ext cx="1694081" cy="95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5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D08D-A093-EE45-9C91-58AD0C43B152}"/>
              </a:ext>
            </a:extLst>
          </p:cNvPr>
          <p:cNvSpPr>
            <a:spLocks noGrp="1"/>
          </p:cNvSpPr>
          <p:nvPr>
            <p:ph type="title"/>
          </p:nvPr>
        </p:nvSpPr>
        <p:spPr/>
        <p:txBody>
          <a:bodyPr>
            <a:normAutofit/>
          </a:bodyPr>
          <a:lstStyle/>
          <a:p>
            <a:r>
              <a:rPr lang="en-US" dirty="0"/>
              <a:t>Company, Brand, &amp; Products</a:t>
            </a:r>
            <a:br>
              <a:rPr lang="en-US" dirty="0"/>
            </a:br>
            <a:endParaRPr lang="en-US" dirty="0"/>
          </a:p>
        </p:txBody>
      </p:sp>
      <p:graphicFrame>
        <p:nvGraphicFramePr>
          <p:cNvPr id="3" name="Table 3">
            <a:extLst>
              <a:ext uri="{FF2B5EF4-FFF2-40B4-BE49-F238E27FC236}">
                <a16:creationId xmlns:a16="http://schemas.microsoft.com/office/drawing/2014/main" id="{2CC00034-F29F-A24F-8CAB-E15D65817A54}"/>
              </a:ext>
            </a:extLst>
          </p:cNvPr>
          <p:cNvGraphicFramePr>
            <a:graphicFrameLocks noGrp="1"/>
          </p:cNvGraphicFramePr>
          <p:nvPr>
            <p:extLst>
              <p:ext uri="{D42A27DB-BD31-4B8C-83A1-F6EECF244321}">
                <p14:modId xmlns:p14="http://schemas.microsoft.com/office/powerpoint/2010/main" val="1707915636"/>
              </p:ext>
            </p:extLst>
          </p:nvPr>
        </p:nvGraphicFramePr>
        <p:xfrm>
          <a:off x="741080" y="1333608"/>
          <a:ext cx="10612720" cy="4632960"/>
        </p:xfrm>
        <a:graphic>
          <a:graphicData uri="http://schemas.openxmlformats.org/drawingml/2006/table">
            <a:tbl>
              <a:tblPr firstRow="1" bandRow="1">
                <a:tableStyleId>{5C22544A-7EE6-4342-B048-85BDC9FD1C3A}</a:tableStyleId>
              </a:tblPr>
              <a:tblGrid>
                <a:gridCol w="1743936">
                  <a:extLst>
                    <a:ext uri="{9D8B030D-6E8A-4147-A177-3AD203B41FA5}">
                      <a16:colId xmlns:a16="http://schemas.microsoft.com/office/drawing/2014/main" val="2569944545"/>
                    </a:ext>
                  </a:extLst>
                </a:gridCol>
                <a:gridCol w="1757200">
                  <a:extLst>
                    <a:ext uri="{9D8B030D-6E8A-4147-A177-3AD203B41FA5}">
                      <a16:colId xmlns:a16="http://schemas.microsoft.com/office/drawing/2014/main" val="453160051"/>
                    </a:ext>
                  </a:extLst>
                </a:gridCol>
                <a:gridCol w="2212372">
                  <a:extLst>
                    <a:ext uri="{9D8B030D-6E8A-4147-A177-3AD203B41FA5}">
                      <a16:colId xmlns:a16="http://schemas.microsoft.com/office/drawing/2014/main" val="3532556764"/>
                    </a:ext>
                  </a:extLst>
                </a:gridCol>
                <a:gridCol w="2246032">
                  <a:extLst>
                    <a:ext uri="{9D8B030D-6E8A-4147-A177-3AD203B41FA5}">
                      <a16:colId xmlns:a16="http://schemas.microsoft.com/office/drawing/2014/main" val="3679029187"/>
                    </a:ext>
                  </a:extLst>
                </a:gridCol>
                <a:gridCol w="2653180">
                  <a:extLst>
                    <a:ext uri="{9D8B030D-6E8A-4147-A177-3AD203B41FA5}">
                      <a16:colId xmlns:a16="http://schemas.microsoft.com/office/drawing/2014/main" val="2477040866"/>
                    </a:ext>
                  </a:extLst>
                </a:gridCol>
              </a:tblGrid>
              <a:tr h="370840">
                <a:tc>
                  <a:txBody>
                    <a:bodyPr/>
                    <a:lstStyle/>
                    <a:p>
                      <a:r>
                        <a:rPr lang="en-US" dirty="0"/>
                        <a:t>Company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 or Subsidiary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Ticker Symbol</a:t>
                      </a:r>
                      <a:br>
                        <a:rPr lang="en-US" dirty="0"/>
                      </a:br>
                      <a:r>
                        <a:rPr lang="en-US"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Brands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Products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630937"/>
                  </a:ext>
                </a:extLst>
              </a:tr>
              <a:tr h="77056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Subsidiary of Kraft-Heinz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KHC</a:t>
                      </a:r>
                    </a:p>
                    <a:p>
                      <a:pPr algn="ctr"/>
                      <a:r>
                        <a:rPr lang="en-US" sz="2400" dirty="0"/>
                        <a:t>$38.12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dirty="0">
                          <a:solidFill>
                            <a:schemeClr val="dk1"/>
                          </a:solidFill>
                          <a:latin typeface="+mn-lt"/>
                          <a:ea typeface="+mn-ea"/>
                          <a:cs typeface="+mn-cs"/>
                        </a:rPr>
                        <a:t>Kool-Aid drinks and drink mixes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21261"/>
                  </a:ext>
                </a:extLst>
              </a:tr>
              <a:tr h="370840">
                <a:tc>
                  <a:txBody>
                    <a:bodyPr/>
                    <a:lstStyle/>
                    <a:p>
                      <a:endParaRPr lang="en-US" sz="1600" dirty="0"/>
                    </a:p>
                    <a:p>
                      <a:endParaRPr lang="en-US" sz="1600" dirty="0"/>
                    </a:p>
                    <a:p>
                      <a:endParaRPr lang="en-US" sz="1600" dirty="0"/>
                    </a:p>
                    <a:p>
                      <a:endParaRPr lang="en-US" sz="1600"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YUM</a:t>
                      </a:r>
                    </a:p>
                    <a:p>
                      <a:pPr algn="ctr"/>
                      <a:r>
                        <a:rPr lang="en-US" sz="2400" dirty="0"/>
                        <a:t>129.03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Taco Bell, KFC, Pizza Hut, The Habit Burger Grill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Restaurants which specialize in chicken, pizza, made-to-order chargrilled burgers, sandwiches, Mexican-style food categories, and other food products.</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071742"/>
                  </a:ext>
                </a:extLst>
              </a:tr>
              <a:tr h="370840">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Parent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Publicly Traded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334815"/>
                  </a:ext>
                </a:extLst>
              </a:tr>
            </a:tbl>
          </a:graphicData>
        </a:graphic>
      </p:graphicFrame>
      <p:sp>
        <p:nvSpPr>
          <p:cNvPr id="4" name="Rectangle 3">
            <a:extLst>
              <a:ext uri="{FF2B5EF4-FFF2-40B4-BE49-F238E27FC236}">
                <a16:creationId xmlns:a16="http://schemas.microsoft.com/office/drawing/2014/main" id="{1CA6724A-3DFF-7C49-8AEF-23D8502744E3}"/>
              </a:ext>
            </a:extLst>
          </p:cNvPr>
          <p:cNvSpPr/>
          <p:nvPr/>
        </p:nvSpPr>
        <p:spPr>
          <a:xfrm rot="16200000">
            <a:off x="8890555" y="3170382"/>
            <a:ext cx="6268122" cy="246221"/>
          </a:xfrm>
          <a:prstGeom prst="rect">
            <a:avLst/>
          </a:prstGeom>
        </p:spPr>
        <p:txBody>
          <a:bodyPr wrap="square">
            <a:spAutoFit/>
          </a:bodyPr>
          <a:lstStyle/>
          <a:p>
            <a:r>
              <a:rPr lang="en-US" sz="1000" dirty="0"/>
              <a:t>Adapted from the 2019 SIFMA Foundation activity, Activity Sheet 2: Companies, Brands &amp; Products </a:t>
            </a:r>
          </a:p>
        </p:txBody>
      </p:sp>
      <p:pic>
        <p:nvPicPr>
          <p:cNvPr id="5" name="Picture 4" descr="Kool-Aid Blue Raspberry Liquid Drink Mix | Powdered Drink Mixes | Remke  Markets">
            <a:extLst>
              <a:ext uri="{FF2B5EF4-FFF2-40B4-BE49-F238E27FC236}">
                <a16:creationId xmlns:a16="http://schemas.microsoft.com/office/drawing/2014/main" id="{93E79584-2548-0240-4CB6-59793BF13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99"/>
          <a:stretch/>
        </p:blipFill>
        <p:spPr bwMode="auto">
          <a:xfrm>
            <a:off x="1104440" y="2049293"/>
            <a:ext cx="1143000" cy="1049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Yum! Brands - Wikipedia">
            <a:extLst>
              <a:ext uri="{FF2B5EF4-FFF2-40B4-BE49-F238E27FC236}">
                <a16:creationId xmlns:a16="http://schemas.microsoft.com/office/drawing/2014/main" id="{D0E45BB9-2013-46E5-EB76-382F46BF9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440" y="3388983"/>
            <a:ext cx="1143001" cy="953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72D045D-DA3F-54E0-835F-99B7459C2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35" y="4789911"/>
            <a:ext cx="1694081" cy="95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1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DE1B-5635-6349-8D12-BFDA67E68696}"/>
              </a:ext>
            </a:extLst>
          </p:cNvPr>
          <p:cNvSpPr>
            <a:spLocks noGrp="1"/>
          </p:cNvSpPr>
          <p:nvPr>
            <p:ph type="title"/>
          </p:nvPr>
        </p:nvSpPr>
        <p:spPr/>
        <p:txBody>
          <a:bodyPr/>
          <a:lstStyle/>
          <a:p>
            <a:r>
              <a:rPr lang="en-US" dirty="0"/>
              <a:t>What to Buy?</a:t>
            </a:r>
          </a:p>
        </p:txBody>
      </p:sp>
      <p:sp>
        <p:nvSpPr>
          <p:cNvPr id="3" name="Content Placeholder 2">
            <a:extLst>
              <a:ext uri="{FF2B5EF4-FFF2-40B4-BE49-F238E27FC236}">
                <a16:creationId xmlns:a16="http://schemas.microsoft.com/office/drawing/2014/main" id="{9C3F8446-54B3-01AC-160A-DE252E32C8EF}"/>
              </a:ext>
            </a:extLst>
          </p:cNvPr>
          <p:cNvSpPr>
            <a:spLocks noGrp="1"/>
          </p:cNvSpPr>
          <p:nvPr>
            <p:ph idx="1"/>
          </p:nvPr>
        </p:nvSpPr>
        <p:spPr/>
        <p:txBody>
          <a:bodyPr anchor="t">
            <a:normAutofit/>
          </a:bodyPr>
          <a:lstStyle/>
          <a:p>
            <a:r>
              <a:rPr lang="en-US" sz="3200" dirty="0"/>
              <a:t>What is in your closet?</a:t>
            </a:r>
          </a:p>
          <a:p>
            <a:r>
              <a:rPr lang="en-US" sz="3200" dirty="0"/>
              <a:t>Choose a company you like or your family uses</a:t>
            </a:r>
          </a:p>
          <a:p>
            <a:r>
              <a:rPr lang="en-US" sz="3200" dirty="0"/>
              <a:t>Consider the competitors</a:t>
            </a:r>
          </a:p>
        </p:txBody>
      </p:sp>
      <p:pic>
        <p:nvPicPr>
          <p:cNvPr id="5" name="Picture 4" descr="A cartoon of a red car&#10;&#10;Description automatically generated">
            <a:extLst>
              <a:ext uri="{FF2B5EF4-FFF2-40B4-BE49-F238E27FC236}">
                <a16:creationId xmlns:a16="http://schemas.microsoft.com/office/drawing/2014/main" id="{B12C3A54-DFFA-5FCA-34E6-42D29ECDF1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219312"/>
            <a:ext cx="2846942" cy="1961227"/>
          </a:xfrm>
          <a:prstGeom prst="rect">
            <a:avLst/>
          </a:prstGeom>
        </p:spPr>
      </p:pic>
      <p:pic>
        <p:nvPicPr>
          <p:cNvPr id="7" name="Picture 6" descr="A yellow shirt with black background&#10;&#10;Description automatically generated">
            <a:extLst>
              <a:ext uri="{FF2B5EF4-FFF2-40B4-BE49-F238E27FC236}">
                <a16:creationId xmlns:a16="http://schemas.microsoft.com/office/drawing/2014/main" id="{2E02A2AC-CA5F-9736-D7F0-2559EB32D17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12380" y="4182854"/>
            <a:ext cx="2004377" cy="2184257"/>
          </a:xfrm>
          <a:prstGeom prst="rect">
            <a:avLst/>
          </a:prstGeom>
        </p:spPr>
      </p:pic>
      <p:grpSp>
        <p:nvGrpSpPr>
          <p:cNvPr id="19" name="Group 18">
            <a:extLst>
              <a:ext uri="{FF2B5EF4-FFF2-40B4-BE49-F238E27FC236}">
                <a16:creationId xmlns:a16="http://schemas.microsoft.com/office/drawing/2014/main" id="{098D4DC5-37A7-6129-D2A6-75353BDD6ADA}"/>
              </a:ext>
            </a:extLst>
          </p:cNvPr>
          <p:cNvGrpSpPr/>
          <p:nvPr/>
        </p:nvGrpSpPr>
        <p:grpSpPr>
          <a:xfrm>
            <a:off x="5582195" y="4074506"/>
            <a:ext cx="2681782" cy="2184257"/>
            <a:chOff x="5559796" y="4074506"/>
            <a:chExt cx="2681782" cy="2184257"/>
          </a:xfrm>
        </p:grpSpPr>
        <p:pic>
          <p:nvPicPr>
            <p:cNvPr id="9" name="Picture 8" descr="A computer monitor with a blank screen&#10;&#10;Description automatically generated">
              <a:extLst>
                <a:ext uri="{FF2B5EF4-FFF2-40B4-BE49-F238E27FC236}">
                  <a16:creationId xmlns:a16="http://schemas.microsoft.com/office/drawing/2014/main" id="{EA7E629D-88E6-3329-9CFB-4C5988BDD31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59796" y="4074506"/>
              <a:ext cx="2681782" cy="2184257"/>
            </a:xfrm>
            <a:prstGeom prst="rect">
              <a:avLst/>
            </a:prstGeom>
          </p:spPr>
        </p:pic>
        <p:pic>
          <p:nvPicPr>
            <p:cNvPr id="11" name="Picture 10" descr="A plate of food with a drink and a hot dog&#10;&#10;Description automatically generated">
              <a:extLst>
                <a:ext uri="{FF2B5EF4-FFF2-40B4-BE49-F238E27FC236}">
                  <a16:creationId xmlns:a16="http://schemas.microsoft.com/office/drawing/2014/main" id="{98A06E44-08DA-97AB-40AF-3AF355D49DA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684848" y="4219312"/>
              <a:ext cx="2428405" cy="1500453"/>
            </a:xfrm>
            <a:prstGeom prst="rect">
              <a:avLst/>
            </a:prstGeom>
          </p:spPr>
        </p:pic>
      </p:grpSp>
      <p:pic>
        <p:nvPicPr>
          <p:cNvPr id="13" name="Picture 12" descr="A pizza with mushrooms and cheese&#10;&#10;Description automatically generated">
            <a:extLst>
              <a:ext uri="{FF2B5EF4-FFF2-40B4-BE49-F238E27FC236}">
                <a16:creationId xmlns:a16="http://schemas.microsoft.com/office/drawing/2014/main" id="{35E82E15-9D10-AB39-7140-69F245B7C6B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602215" y="1567470"/>
            <a:ext cx="2252678" cy="2015362"/>
          </a:xfrm>
          <a:prstGeom prst="rect">
            <a:avLst/>
          </a:prstGeom>
        </p:spPr>
      </p:pic>
      <p:pic>
        <p:nvPicPr>
          <p:cNvPr id="16" name="Picture 15" descr="A person wearing blue jeans&#10;&#10;Description automatically generated">
            <a:extLst>
              <a:ext uri="{FF2B5EF4-FFF2-40B4-BE49-F238E27FC236}">
                <a16:creationId xmlns:a16="http://schemas.microsoft.com/office/drawing/2014/main" id="{BC66A22B-350E-2779-161C-8BC0595168E2}"/>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629416" y="3488111"/>
            <a:ext cx="1945598" cy="2594131"/>
          </a:xfrm>
          <a:prstGeom prst="rect">
            <a:avLst/>
          </a:prstGeom>
        </p:spPr>
      </p:pic>
      <p:sp>
        <p:nvSpPr>
          <p:cNvPr id="17" name="TextBox 16">
            <a:extLst>
              <a:ext uri="{FF2B5EF4-FFF2-40B4-BE49-F238E27FC236}">
                <a16:creationId xmlns:a16="http://schemas.microsoft.com/office/drawing/2014/main" id="{369EE50C-7587-45A0-83AB-1983BD1CF100}"/>
              </a:ext>
            </a:extLst>
          </p:cNvPr>
          <p:cNvSpPr txBox="1"/>
          <p:nvPr/>
        </p:nvSpPr>
        <p:spPr>
          <a:xfrm>
            <a:off x="8422710" y="6340564"/>
            <a:ext cx="1945598" cy="369332"/>
          </a:xfrm>
          <a:prstGeom prst="rect">
            <a:avLst/>
          </a:prstGeom>
          <a:noFill/>
        </p:spPr>
        <p:txBody>
          <a:bodyPr wrap="square" rtlCol="0">
            <a:spAutoFit/>
          </a:bodyPr>
          <a:lstStyle/>
          <a:p>
            <a:r>
              <a:rPr lang="en-US" sz="900">
                <a:hlinkClick r:id="rId14" tooltip="https://www.pngall.com/men-jeans-png/"/>
              </a:rPr>
              <a:t>This Photo</a:t>
            </a:r>
            <a:r>
              <a:rPr lang="en-US" sz="900"/>
              <a:t> by Unknown Author is licensed under </a:t>
            </a:r>
            <a:r>
              <a:rPr lang="en-US" sz="900">
                <a:hlinkClick r:id="rId15" tooltip="https://creativecommons.org/licenses/by-nc/3.0/"/>
              </a:rPr>
              <a:t>CC BY-NC</a:t>
            </a:r>
            <a:endParaRPr lang="en-US" sz="900"/>
          </a:p>
        </p:txBody>
      </p:sp>
    </p:spTree>
    <p:extLst>
      <p:ext uri="{BB962C8B-B14F-4D97-AF65-F5344CB8AC3E}">
        <p14:creationId xmlns:p14="http://schemas.microsoft.com/office/powerpoint/2010/main" val="202959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normAutofit/>
          </a:bodyPr>
          <a:lstStyle/>
          <a:p>
            <a:r>
              <a:rPr lang="en-US" b="0" dirty="0">
                <a:effectLst/>
                <a:latin typeface="Calibri" panose="020F0502020204030204" pitchFamily="34" charset="0"/>
              </a:rPr>
              <a:t>Quick Review – Analysis Tools </a:t>
            </a:r>
            <a:endParaRPr lang="en-US" dirty="0">
              <a:effectLst/>
            </a:endParaRP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38200" y="1585784"/>
            <a:ext cx="10515600" cy="5043616"/>
          </a:xfrm>
        </p:spPr>
        <p:txBody>
          <a:bodyPr>
            <a:normAutofit lnSpcReduction="10000"/>
          </a:bodyPr>
          <a:lstStyle/>
          <a:p>
            <a:r>
              <a:rPr lang="en-US" b="1" dirty="0"/>
              <a:t>Recommend using </a:t>
            </a:r>
            <a:r>
              <a:rPr lang="en-US" b="1" dirty="0" err="1">
                <a:solidFill>
                  <a:srgbClr val="0070C0"/>
                </a:solidFill>
              </a:rPr>
              <a:t>finance.Yahoo.com</a:t>
            </a:r>
            <a:endParaRPr lang="en-US" dirty="0">
              <a:solidFill>
                <a:srgbClr val="0070C0"/>
              </a:solidFill>
            </a:endParaRPr>
          </a:p>
          <a:p>
            <a:r>
              <a:rPr lang="en-US" dirty="0">
                <a:effectLst/>
                <a:latin typeface="Calibri" panose="020F0502020204030204" pitchFamily="34" charset="0"/>
              </a:rPr>
              <a:t>Why do you want to purchase the stock?</a:t>
            </a:r>
            <a:endParaRPr lang="en-US" dirty="0">
              <a:latin typeface="Calibri" panose="020F0502020204030204" pitchFamily="34" charset="0"/>
            </a:endParaRPr>
          </a:p>
          <a:p>
            <a:pPr lvl="1"/>
            <a:r>
              <a:rPr lang="en-US" sz="2800" dirty="0">
                <a:latin typeface="Calibri" panose="020F0502020204030204" pitchFamily="34" charset="0"/>
              </a:rPr>
              <a:t>Is it a company you know?</a:t>
            </a:r>
          </a:p>
          <a:p>
            <a:pPr lvl="1"/>
            <a:r>
              <a:rPr lang="en-US" sz="2800" dirty="0">
                <a:latin typeface="Calibri" panose="020F0502020204030204" pitchFamily="34" charset="0"/>
              </a:rPr>
              <a:t>Do you or your friends use the product?</a:t>
            </a:r>
          </a:p>
          <a:p>
            <a:r>
              <a:rPr lang="en-US" dirty="0">
                <a:latin typeface="Calibri" panose="020F0502020204030204" pitchFamily="34" charset="0"/>
              </a:rPr>
              <a:t>What is the </a:t>
            </a:r>
            <a:r>
              <a:rPr lang="en-US" dirty="0">
                <a:solidFill>
                  <a:srgbClr val="0070C0"/>
                </a:solidFill>
                <a:latin typeface="Calibri" panose="020F0502020204030204" pitchFamily="34" charset="0"/>
              </a:rPr>
              <a:t>performance trend </a:t>
            </a:r>
            <a:r>
              <a:rPr lang="en-US" dirty="0">
                <a:latin typeface="Calibri" panose="020F0502020204030204" pitchFamily="34" charset="0"/>
              </a:rPr>
              <a:t>(1-month, 6-month, 52-week)?</a:t>
            </a:r>
          </a:p>
          <a:p>
            <a:r>
              <a:rPr lang="en-US" dirty="0">
                <a:latin typeface="Calibri" panose="020F0502020204030204" pitchFamily="34" charset="0"/>
              </a:rPr>
              <a:t>Does the stock pay a </a:t>
            </a:r>
            <a:r>
              <a:rPr lang="en-US" dirty="0">
                <a:solidFill>
                  <a:srgbClr val="0070C0"/>
                </a:solidFill>
                <a:latin typeface="Calibri" panose="020F0502020204030204" pitchFamily="34" charset="0"/>
              </a:rPr>
              <a:t>dividend</a:t>
            </a:r>
            <a:r>
              <a:rPr lang="en-US" dirty="0">
                <a:latin typeface="Calibri" panose="020F0502020204030204" pitchFamily="34" charset="0"/>
              </a:rPr>
              <a:t>? What is the </a:t>
            </a:r>
            <a:r>
              <a:rPr lang="en-US" dirty="0">
                <a:solidFill>
                  <a:srgbClr val="0070C0"/>
                </a:solidFill>
                <a:latin typeface="Calibri" panose="020F0502020204030204" pitchFamily="34" charset="0"/>
              </a:rPr>
              <a:t>yield</a:t>
            </a:r>
            <a:r>
              <a:rPr lang="en-US" dirty="0">
                <a:latin typeface="Calibri" panose="020F0502020204030204" pitchFamily="34" charset="0"/>
              </a:rPr>
              <a:t>?</a:t>
            </a:r>
          </a:p>
          <a:p>
            <a:r>
              <a:rPr lang="en-US" dirty="0">
                <a:solidFill>
                  <a:srgbClr val="0070C0"/>
                </a:solidFill>
                <a:latin typeface="Calibri" panose="020F0502020204030204" pitchFamily="34" charset="0"/>
              </a:rPr>
              <a:t>Revenue</a:t>
            </a:r>
            <a:r>
              <a:rPr lang="en-US" dirty="0">
                <a:latin typeface="Calibri" panose="020F0502020204030204" pitchFamily="34" charset="0"/>
              </a:rPr>
              <a:t> (Earnings Per Share) – Is the company making money?</a:t>
            </a:r>
          </a:p>
          <a:p>
            <a:r>
              <a:rPr lang="en-US" dirty="0">
                <a:latin typeface="Calibri" panose="020F0502020204030204" pitchFamily="34" charset="0"/>
              </a:rPr>
              <a:t>What is the </a:t>
            </a:r>
            <a:r>
              <a:rPr lang="en-US" dirty="0">
                <a:solidFill>
                  <a:srgbClr val="0070C0"/>
                </a:solidFill>
                <a:latin typeface="Calibri" panose="020F0502020204030204" pitchFamily="34" charset="0"/>
              </a:rPr>
              <a:t>Price-to-Earnings</a:t>
            </a:r>
            <a:r>
              <a:rPr lang="en-US" dirty="0">
                <a:latin typeface="Calibri" panose="020F0502020204030204" pitchFamily="34" charset="0"/>
              </a:rPr>
              <a:t> (PE)?</a:t>
            </a:r>
          </a:p>
          <a:p>
            <a:r>
              <a:rPr lang="en-US" dirty="0">
                <a:latin typeface="Calibri" panose="020F0502020204030204" pitchFamily="34" charset="0"/>
              </a:rPr>
              <a:t>1-yr target price – is there room to grow? What price do analysists estimate?</a:t>
            </a:r>
          </a:p>
          <a:p>
            <a:r>
              <a:rPr lang="en-US" dirty="0">
                <a:effectLst/>
                <a:latin typeface="Calibri" panose="020F0502020204030204" pitchFamily="34" charset="0"/>
              </a:rPr>
              <a:t>How are the </a:t>
            </a:r>
            <a:r>
              <a:rPr lang="en-US" dirty="0">
                <a:solidFill>
                  <a:srgbClr val="0070C0"/>
                </a:solidFill>
                <a:effectLst/>
                <a:latin typeface="Calibri" panose="020F0502020204030204" pitchFamily="34" charset="0"/>
              </a:rPr>
              <a:t>competitors</a:t>
            </a:r>
            <a:r>
              <a:rPr lang="en-US" dirty="0">
                <a:effectLst/>
                <a:latin typeface="Calibri" panose="020F0502020204030204" pitchFamily="34" charset="0"/>
              </a:rPr>
              <a:t> doing?</a:t>
            </a:r>
            <a:endParaRPr lang="en-US" dirty="0">
              <a:effectLst/>
            </a:endParaRPr>
          </a:p>
        </p:txBody>
      </p:sp>
    </p:spTree>
    <p:extLst>
      <p:ext uri="{BB962C8B-B14F-4D97-AF65-F5344CB8AC3E}">
        <p14:creationId xmlns:p14="http://schemas.microsoft.com/office/powerpoint/2010/main" val="145632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a:xfrm>
            <a:off x="838200" y="365125"/>
            <a:ext cx="10515600" cy="1325563"/>
          </a:xfrm>
        </p:spPr>
        <p:txBody>
          <a:bodyPr/>
          <a:lstStyle/>
          <a:p>
            <a:r>
              <a:rPr lang="en-US" dirty="0"/>
              <a:t>Market vs. Limit Order</a:t>
            </a:r>
          </a:p>
        </p:txBody>
      </p:sp>
      <p:sp>
        <p:nvSpPr>
          <p:cNvPr id="4" name="Content Placeholder 3">
            <a:extLst>
              <a:ext uri="{FF2B5EF4-FFF2-40B4-BE49-F238E27FC236}">
                <a16:creationId xmlns:a16="http://schemas.microsoft.com/office/drawing/2014/main" id="{25EE5F3F-5497-3345-BA27-47F816BB3E15}"/>
              </a:ext>
            </a:extLst>
          </p:cNvPr>
          <p:cNvSpPr>
            <a:spLocks noGrp="1"/>
          </p:cNvSpPr>
          <p:nvPr>
            <p:ph idx="1"/>
          </p:nvPr>
        </p:nvSpPr>
        <p:spPr>
          <a:xfrm>
            <a:off x="838200" y="1825625"/>
            <a:ext cx="10704226" cy="4351338"/>
          </a:xfrm>
        </p:spPr>
        <p:txBody>
          <a:bodyPr>
            <a:normAutofit/>
          </a:bodyPr>
          <a:lstStyle/>
          <a:p>
            <a:r>
              <a:rPr lang="en-US" sz="3200" b="1" dirty="0"/>
              <a:t>What is a </a:t>
            </a:r>
            <a:r>
              <a:rPr lang="en-US" sz="3200" b="1" dirty="0">
                <a:solidFill>
                  <a:srgbClr val="0432FF"/>
                </a:solidFill>
              </a:rPr>
              <a:t>market order</a:t>
            </a:r>
            <a:r>
              <a:rPr lang="en-US" sz="3200" b="1" dirty="0"/>
              <a:t>?</a:t>
            </a:r>
          </a:p>
          <a:p>
            <a:pPr lvl="1"/>
            <a:r>
              <a:rPr lang="en-US" sz="2800" b="1" dirty="0">
                <a:solidFill>
                  <a:srgbClr val="0432FF"/>
                </a:solidFill>
              </a:rPr>
              <a:t>A request to buy or sell a security without being specific about the prices </a:t>
            </a:r>
            <a:r>
              <a:rPr lang="en-US" sz="2800" dirty="0">
                <a:sym typeface="Wingdings" pitchFamily="2" charset="2"/>
              </a:rPr>
              <a:t></a:t>
            </a:r>
            <a:r>
              <a:rPr lang="en-US" sz="2800" dirty="0"/>
              <a:t> “at cost”</a:t>
            </a:r>
          </a:p>
          <a:p>
            <a:endParaRPr lang="en-US" sz="1400" dirty="0"/>
          </a:p>
          <a:p>
            <a:r>
              <a:rPr lang="en-US" sz="3200" b="1" dirty="0"/>
              <a:t>What is a </a:t>
            </a:r>
            <a:r>
              <a:rPr lang="en-US" sz="3200" b="1" dirty="0">
                <a:solidFill>
                  <a:srgbClr val="0432FF"/>
                </a:solidFill>
              </a:rPr>
              <a:t>limit order</a:t>
            </a:r>
            <a:r>
              <a:rPr lang="en-US" sz="3200" b="1" dirty="0"/>
              <a:t>?</a:t>
            </a:r>
            <a:r>
              <a:rPr lang="en-US" sz="3200" dirty="0"/>
              <a:t> </a:t>
            </a:r>
          </a:p>
          <a:p>
            <a:pPr lvl="1"/>
            <a:r>
              <a:rPr lang="en-US" sz="2800" b="1" dirty="0">
                <a:solidFill>
                  <a:srgbClr val="0432FF"/>
                </a:solidFill>
              </a:rPr>
              <a:t>A request to buy or sell a security at a specific price</a:t>
            </a:r>
          </a:p>
          <a:p>
            <a:pPr marL="0" indent="0">
              <a:buNone/>
            </a:pPr>
            <a:r>
              <a:rPr lang="en-US" dirty="0"/>
              <a:t>	</a:t>
            </a:r>
            <a:r>
              <a:rPr lang="en-US" u="sng" dirty="0"/>
              <a:t>Buy</a:t>
            </a:r>
            <a:r>
              <a:rPr lang="en-US" dirty="0"/>
              <a:t>: Specify the highest price you are willing to pay</a:t>
            </a:r>
          </a:p>
          <a:p>
            <a:pPr marL="0" indent="0">
              <a:buNone/>
            </a:pPr>
            <a:r>
              <a:rPr lang="en-US" dirty="0"/>
              <a:t>	</a:t>
            </a:r>
            <a:r>
              <a:rPr lang="en-US" u="sng" dirty="0"/>
              <a:t>Sell</a:t>
            </a:r>
            <a:r>
              <a:rPr lang="en-US" dirty="0"/>
              <a:t>: Specify the lowest price you are willing to pay</a:t>
            </a:r>
          </a:p>
          <a:p>
            <a:pPr lvl="1"/>
            <a:r>
              <a:rPr lang="en-US" b="1" u="sng" dirty="0"/>
              <a:t>SMG Rule</a:t>
            </a:r>
            <a:r>
              <a:rPr lang="en-US" dirty="0"/>
              <a:t>: Limit orders expire at the end of the trading day.</a:t>
            </a:r>
          </a:p>
        </p:txBody>
      </p:sp>
    </p:spTree>
    <p:extLst>
      <p:ext uri="{BB962C8B-B14F-4D97-AF65-F5344CB8AC3E}">
        <p14:creationId xmlns:p14="http://schemas.microsoft.com/office/powerpoint/2010/main" val="111807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7226</TotalTime>
  <Words>1622</Words>
  <Application>Microsoft Macintosh PowerPoint</Application>
  <PresentationFormat>Widescreen</PresentationFormat>
  <Paragraphs>180</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Eras Demi ITC</vt:lpstr>
      <vt:lpstr>Eras Medium ITC</vt:lpstr>
      <vt:lpstr>Wingdings</vt:lpstr>
      <vt:lpstr>Office Theme</vt:lpstr>
      <vt:lpstr>Document</vt:lpstr>
      <vt:lpstr>Stock Market Game</vt:lpstr>
      <vt:lpstr>How did the Market do today?</vt:lpstr>
      <vt:lpstr>Company, Brand, &amp; Products </vt:lpstr>
      <vt:lpstr>Company, Brand, &amp; Products </vt:lpstr>
      <vt:lpstr>Company, Brand, &amp; Products </vt:lpstr>
      <vt:lpstr>Company, Brand, &amp; Products </vt:lpstr>
      <vt:lpstr>What to Buy?</vt:lpstr>
      <vt:lpstr>Quick Review – Analysis Tools </vt:lpstr>
      <vt:lpstr>Market vs. Limit Order</vt:lpstr>
      <vt:lpstr>SMG Reminders</vt:lpstr>
      <vt:lpstr>Portfolio Tracker</vt:lpstr>
      <vt:lpstr>Stock Market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Tibbetts</dc:creator>
  <cp:lastModifiedBy>R Eiseman</cp:lastModifiedBy>
  <cp:revision>62</cp:revision>
  <cp:lastPrinted>2022-11-02T22:25:50Z</cp:lastPrinted>
  <dcterms:created xsi:type="dcterms:W3CDTF">2015-09-18T17:52:11Z</dcterms:created>
  <dcterms:modified xsi:type="dcterms:W3CDTF">2024-09-06T23:26:48Z</dcterms:modified>
</cp:coreProperties>
</file>