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68" r:id="rId3"/>
    <p:sldId id="259" r:id="rId4"/>
    <p:sldId id="272" r:id="rId5"/>
    <p:sldId id="267" r:id="rId6"/>
    <p:sldId id="285" r:id="rId7"/>
    <p:sldId id="286" r:id="rId8"/>
    <p:sldId id="273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0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03" autoAdjust="0"/>
    <p:restoredTop sz="74009"/>
  </p:normalViewPr>
  <p:slideViewPr>
    <p:cSldViewPr snapToGrid="0">
      <p:cViewPr varScale="1">
        <p:scale>
          <a:sx n="82" d="100"/>
          <a:sy n="82" d="100"/>
        </p:scale>
        <p:origin x="1616" y="168"/>
      </p:cViewPr>
      <p:guideLst>
        <p:guide orient="horz" pos="3000"/>
        <p:guide pos="3840"/>
      </p:guideLst>
    </p:cSldViewPr>
  </p:slideViewPr>
  <p:outlineViewPr>
    <p:cViewPr>
      <p:scale>
        <a:sx n="33" d="100"/>
        <a:sy n="33" d="100"/>
      </p:scale>
      <p:origin x="0" y="-96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F4A5290-F33E-184F-B55D-C41583C65C78}" type="datetimeFigureOut">
              <a:rPr lang="en-US" smtClean="0"/>
              <a:t>9/6/24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D6B08A-EB8A-8441-860C-89EFCF5F6E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63090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5D6B08A-EB8A-8441-860C-89EFCF5F6E8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33765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5D6B08A-EB8A-8441-860C-89EFCF5F6E8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343073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When an investor puts their own money in an account, they are trading shares with capital that is accounted for.</a:t>
            </a:r>
          </a:p>
          <a:p>
            <a:endParaRPr lang="en-US" dirty="0"/>
          </a:p>
          <a:p>
            <a:r>
              <a:rPr lang="en-US" dirty="0"/>
              <a:t>The SMG, like most brokerages, allows traders to purchase Stocks “on Margin”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5D6B08A-EB8A-8441-860C-89EFCF5F6E82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801769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When an investor puts their own money in an account, they are trading shares with capital that is accounted for.</a:t>
            </a:r>
          </a:p>
          <a:p>
            <a:endParaRPr lang="en-US" dirty="0"/>
          </a:p>
          <a:p>
            <a:r>
              <a:rPr lang="en-US" dirty="0"/>
              <a:t>The SMG, like most brokerages, allows traders to purchase Stocks “on Margin”   SMG does charge interest on margin amounts.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5D6B08A-EB8A-8441-860C-89EFCF5F6E82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684124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Students are allowed to short stocks in the SMG.</a:t>
            </a:r>
          </a:p>
          <a:p>
            <a:endParaRPr lang="en-US" dirty="0"/>
          </a:p>
          <a:p>
            <a:r>
              <a:rPr lang="en-US" dirty="0"/>
              <a:t>This lesson talks about how Selling Short is different than a normal purchase.  </a:t>
            </a:r>
          </a:p>
          <a:p>
            <a:endParaRPr lang="en-US" b="0" dirty="0"/>
          </a:p>
          <a:p>
            <a:r>
              <a:rPr lang="en-US" b="0" dirty="0"/>
              <a:t>Kids may have heard of what happened with Game Stop or AMC at the beginning of 2021, and thus it may provide a frame of reference.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5D6B08A-EB8A-8441-860C-89EFCF5F6E82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125450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ETFs – self explanatory</a:t>
            </a:r>
          </a:p>
          <a:p>
            <a:endParaRPr lang="en-US" dirty="0"/>
          </a:p>
          <a:p>
            <a:r>
              <a:rPr lang="en-US" dirty="0"/>
              <a:t>ADR – Allows the purchase of foreign companies on the NYSE or NASDQ.  Often owners of ADRs do not have voting privileges for the company operation.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5D6B08A-EB8A-8441-860C-89EFCF5F6E82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249003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REIT – A way to get into the real estate market without purchasing land or buildings</a:t>
            </a:r>
          </a:p>
          <a:p>
            <a:endParaRPr lang="en-US" dirty="0"/>
          </a:p>
          <a:p>
            <a:r>
              <a:rPr lang="en-US" dirty="0"/>
              <a:t>Students are not likely to purchase SPACs, however students who are enthusiastic about the SMG may come across discussions of SPACs.</a:t>
            </a:r>
            <a:br>
              <a:rPr lang="en-US" dirty="0"/>
            </a:br>
            <a:br>
              <a:rPr lang="en-US" dirty="0"/>
            </a:br>
            <a:r>
              <a:rPr lang="en-US" dirty="0"/>
              <a:t>We have already covered ETFs and we also talked about SPDRs.  It may be worth reiterating SPDRs.</a:t>
            </a:r>
          </a:p>
          <a:p>
            <a:endParaRPr lang="en-US" dirty="0"/>
          </a:p>
          <a:p>
            <a:r>
              <a:rPr lang="en-US" dirty="0"/>
              <a:t>SPDR (Standard &amp; Poor's Depositary Receipt) are a sector ETF </a:t>
            </a:r>
          </a:p>
          <a:p>
            <a:pPr lvl="1"/>
            <a:r>
              <a:rPr lang="en-US" b="1" dirty="0">
                <a:solidFill>
                  <a:srgbClr val="7030A0"/>
                </a:solidFill>
              </a:rPr>
              <a:t>SPY</a:t>
            </a:r>
            <a:r>
              <a:rPr lang="en-US" dirty="0"/>
              <a:t> – represents the S&amp;P 500 stocks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5D6B08A-EB8A-8441-860C-89EFCF5F6E82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879654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5D6B08A-EB8A-8441-860C-89EFCF5F6E82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49959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png"/><Relationship Id="rId4" Type="http://schemas.microsoft.com/office/2007/relationships/hdphoto" Target="../media/hdphoto1.wdp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Real Estate Investing and the Stock Market-national-records-office"/>
          <p:cNvPicPr>
            <a:picLocks noChangeAspect="1" noChangeArrowheads="1"/>
          </p:cNvPicPr>
          <p:nvPr userDrawn="1"/>
        </p:nvPicPr>
        <p:blipFill rotWithShape="1">
          <a:blip r:embed="rId2">
            <a:duotone>
              <a:schemeClr val="accent6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-23000"/>
                    </a14:imgEffect>
                    <a14:imgEffect>
                      <a14:saturation sat="35000"/>
                    </a14:imgEffect>
                    <a14:imgEffect>
                      <a14:brightnessContrast bright="40000" contrast="-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784" t="1382" b="29716"/>
          <a:stretch/>
        </p:blipFill>
        <p:spPr bwMode="auto">
          <a:xfrm>
            <a:off x="2743200" y="2022764"/>
            <a:ext cx="9058808" cy="48352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D9E95-88DE-4E86-935E-F91597DE9F04}" type="datetimeFigureOut">
              <a:rPr lang="en-US" smtClean="0"/>
              <a:t>9/6/24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1CC5B-FF22-42F3-9226-A2E93E284DBC}" type="slidenum">
              <a:rPr lang="en-US" smtClean="0"/>
              <a:t>‹#›</a:t>
            </a:fld>
            <a:endParaRPr lang="en-US"/>
          </a:p>
        </p:txBody>
      </p:sp>
      <p:pic>
        <p:nvPicPr>
          <p:cNvPr id="1026" name="Picture 2" descr="http://www.gilmour.org/uploaded/Upper_School/Pictures/Stock_Market_Game_logo.jpg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5325" y="5768975"/>
            <a:ext cx="3333750" cy="952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898355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D9E95-88DE-4E86-935E-F91597DE9F04}" type="datetimeFigureOut">
              <a:rPr lang="en-US" smtClean="0"/>
              <a:t>9/6/24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1CC5B-FF22-42F3-9226-A2E93E284D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72510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D9E95-88DE-4E86-935E-F91597DE9F04}" type="datetimeFigureOut">
              <a:rPr lang="en-US" smtClean="0"/>
              <a:t>9/6/24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1CC5B-FF22-42F3-9226-A2E93E284D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8402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2pPr marL="815975" indent="-358775">
              <a:buFont typeface="Wingdings" pitchFamily="2" charset="2"/>
              <a:buChar char="Ø"/>
              <a:tabLst/>
              <a:defRPr/>
            </a:lvl2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D9E95-88DE-4E86-935E-F91597DE9F04}" type="datetimeFigureOut">
              <a:rPr lang="en-US" smtClean="0"/>
              <a:t>9/6/24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1CC5B-FF22-42F3-9226-A2E93E284DBC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2" descr="http://www.gilmour.org/uploaded/Upper_School/Pictures/Stock_Market_Game_logo.jpg">
            <a:extLst>
              <a:ext uri="{FF2B5EF4-FFF2-40B4-BE49-F238E27FC236}">
                <a16:creationId xmlns:a16="http://schemas.microsoft.com/office/drawing/2014/main" id="{2874210A-7439-6240-B64C-5079D3C3244D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10600" y="329406"/>
            <a:ext cx="3469974" cy="11696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7" descr="Real Estate Investing and the Stock Market-national-records-office">
            <a:extLst>
              <a:ext uri="{FF2B5EF4-FFF2-40B4-BE49-F238E27FC236}">
                <a16:creationId xmlns:a16="http://schemas.microsoft.com/office/drawing/2014/main" id="{53568576-50EB-7346-9C22-3AA7D16C9103}"/>
              </a:ext>
            </a:extLst>
          </p:cNvPr>
          <p:cNvPicPr>
            <a:picLocks noChangeAspect="1" noChangeArrowheads="1"/>
          </p:cNvPicPr>
          <p:nvPr userDrawn="1"/>
        </p:nvPicPr>
        <p:blipFill rotWithShape="1">
          <a:blip r:embed="rId3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-23000"/>
                    </a14:imgEffect>
                    <a14:imgEffect>
                      <a14:saturation sat="19000"/>
                    </a14:imgEffect>
                    <a14:imgEffect>
                      <a14:brightnessContrast bright="40000" contrast="-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784" t="1382" b="29716"/>
          <a:stretch/>
        </p:blipFill>
        <p:spPr bwMode="auto">
          <a:xfrm>
            <a:off x="8976177" y="5064470"/>
            <a:ext cx="3104397" cy="16570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4" name="Picture 2" descr="Oregon Council on Economics Education">
            <a:extLst>
              <a:ext uri="{FF2B5EF4-FFF2-40B4-BE49-F238E27FC236}">
                <a16:creationId xmlns:a16="http://schemas.microsoft.com/office/drawing/2014/main" id="{A987375E-FB10-0E44-8D6D-CE36555F599D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3954" y="6039835"/>
            <a:ext cx="4076700" cy="812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658250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D9E95-88DE-4E86-935E-F91597DE9F04}" type="datetimeFigureOut">
              <a:rPr lang="en-US" smtClean="0"/>
              <a:t>9/6/24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1CC5B-FF22-42F3-9226-A2E93E284D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59260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D9E95-88DE-4E86-935E-F91597DE9F04}" type="datetimeFigureOut">
              <a:rPr lang="en-US" smtClean="0"/>
              <a:t>9/6/24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1CC5B-FF22-42F3-9226-A2E93E284D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08777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D9E95-88DE-4E86-935E-F91597DE9F04}" type="datetimeFigureOut">
              <a:rPr lang="en-US" smtClean="0"/>
              <a:t>9/6/24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1CC5B-FF22-42F3-9226-A2E93E284D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15808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D9E95-88DE-4E86-935E-F91597DE9F04}" type="datetimeFigureOut">
              <a:rPr lang="en-US" smtClean="0"/>
              <a:t>9/6/24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1CC5B-FF22-42F3-9226-A2E93E284D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494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D9E95-88DE-4E86-935E-F91597DE9F04}" type="datetimeFigureOut">
              <a:rPr lang="en-US" smtClean="0"/>
              <a:t>9/6/24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1CC5B-FF22-42F3-9226-A2E93E284D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06032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D9E95-88DE-4E86-935E-F91597DE9F04}" type="datetimeFigureOut">
              <a:rPr lang="en-US" smtClean="0"/>
              <a:t>9/6/24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1CC5B-FF22-42F3-9226-A2E93E284D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73286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4D9E95-88DE-4E86-935E-F91597DE9F04}" type="datetimeFigureOut">
              <a:rPr lang="en-US" smtClean="0"/>
              <a:t>9/6/24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1CC5B-FF22-42F3-9226-A2E93E284D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07958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4D9E95-88DE-4E86-935E-F91597DE9F04}" type="datetimeFigureOut">
              <a:rPr lang="en-US" smtClean="0"/>
              <a:t>9/6/24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C1CC5B-FF22-42F3-9226-A2E93E284D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38085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t"/>
          <a:lstStyle/>
          <a:p>
            <a:r>
              <a:rPr lang="en-US" dirty="0">
                <a:latin typeface="Eras Demi ITC" panose="020B0805030504020804" pitchFamily="34" charset="0"/>
              </a:rPr>
              <a:t>Stock Market Game</a:t>
            </a:r>
          </a:p>
        </p:txBody>
      </p:sp>
      <p:pic>
        <p:nvPicPr>
          <p:cNvPr id="1026" name="Picture 2" descr="Oregon Council on Economics Education">
            <a:extLst>
              <a:ext uri="{FF2B5EF4-FFF2-40B4-BE49-F238E27FC236}">
                <a16:creationId xmlns:a16="http://schemas.microsoft.com/office/drawing/2014/main" id="{A9EA8F59-E139-DA48-848F-64C7AA89954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4596" y="2355532"/>
            <a:ext cx="4982808" cy="9934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59A093D2-D1F2-9F46-8B26-4368E0272B72}"/>
              </a:ext>
            </a:extLst>
          </p:cNvPr>
          <p:cNvSpPr txBox="1"/>
          <p:nvPr/>
        </p:nvSpPr>
        <p:spPr>
          <a:xfrm>
            <a:off x="1969461" y="4069080"/>
            <a:ext cx="8258992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6000" b="1" dirty="0">
                <a:latin typeface="Eras Demi ITC" panose="020B0805030504020804" pitchFamily="34" charset="77"/>
              </a:rPr>
              <a:t>Marginal Performance</a:t>
            </a:r>
          </a:p>
        </p:txBody>
      </p:sp>
    </p:spTree>
    <p:extLst>
      <p:ext uri="{BB962C8B-B14F-4D97-AF65-F5344CB8AC3E}">
        <p14:creationId xmlns:p14="http://schemas.microsoft.com/office/powerpoint/2010/main" val="5730535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7DDE31-46B3-204F-8EBD-20E43B5BCF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did the Market do today?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1BDA71-8D07-7D46-8272-4C9BF17B44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Indexes:</a:t>
            </a:r>
          </a:p>
          <a:p>
            <a:pPr lvl="1"/>
            <a:r>
              <a:rPr lang="en-US" dirty="0"/>
              <a:t>S&amp;P 500 – </a:t>
            </a:r>
            <a:r>
              <a:rPr lang="en-US" dirty="0">
                <a:solidFill>
                  <a:srgbClr val="FF0000"/>
                </a:solidFill>
              </a:rPr>
              <a:t>Down – 28 points</a:t>
            </a:r>
          </a:p>
          <a:p>
            <a:pPr lvl="1"/>
            <a:r>
              <a:rPr lang="en-US" dirty="0"/>
              <a:t>Dow Jones Industrial Average (DOW) – </a:t>
            </a:r>
            <a:r>
              <a:rPr lang="en-US" dirty="0">
                <a:solidFill>
                  <a:srgbClr val="FF0000"/>
                </a:solidFill>
              </a:rPr>
              <a:t>Down – 256 points </a:t>
            </a:r>
          </a:p>
          <a:p>
            <a:pPr lvl="1"/>
            <a:r>
              <a:rPr lang="en-US" dirty="0"/>
              <a:t>Nasdaq Composite (NASDAQ) – </a:t>
            </a:r>
            <a:r>
              <a:rPr lang="en-US" dirty="0">
                <a:solidFill>
                  <a:srgbClr val="FF0000"/>
                </a:solidFill>
              </a:rPr>
              <a:t>Down – 128.5 points </a:t>
            </a:r>
          </a:p>
          <a:p>
            <a:pPr marL="0" indent="-130175">
              <a:buNone/>
            </a:pPr>
            <a:endParaRPr lang="en-US" dirty="0"/>
          </a:p>
          <a:p>
            <a:pPr marL="0" indent="-130175">
              <a:buNone/>
            </a:pPr>
            <a:r>
              <a:rPr lang="en-US" dirty="0"/>
              <a:t>One analyst said, “We've moved along from being driven by sentiment and momentum, and now investors are starting to focus more on </a:t>
            </a:r>
            <a:r>
              <a:rPr lang="en-US"/>
              <a:t>fundamentals…”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27924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7DDE31-46B3-204F-8EBD-20E43B5BCF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Margin Credit?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1BDA71-8D07-7D46-8272-4C9BF17B44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3200" b="1" dirty="0"/>
              <a:t>Each team begins the game with $100,000 in cash and may borrow additional funds.</a:t>
            </a:r>
          </a:p>
          <a:p>
            <a:r>
              <a:rPr lang="en-US" sz="3200" b="1" dirty="0"/>
              <a:t>Margin trading </a:t>
            </a:r>
            <a:r>
              <a:rPr lang="en-US" sz="3200" dirty="0"/>
              <a:t>- borrowing money from your broker to buy stocks, bonds, or other securities.</a:t>
            </a:r>
          </a:p>
          <a:p>
            <a:r>
              <a:rPr lang="en-US" sz="3200" dirty="0"/>
              <a:t>Allows you to leverage your account </a:t>
            </a:r>
          </a:p>
          <a:p>
            <a:r>
              <a:rPr lang="en-US" sz="3200" dirty="0"/>
              <a:t>SMG requires a </a:t>
            </a:r>
            <a:r>
              <a:rPr lang="en-US" sz="3200" i="1" dirty="0"/>
              <a:t>Minimum Maintenance </a:t>
            </a:r>
            <a:r>
              <a:rPr lang="en-US" sz="3200" dirty="0"/>
              <a:t>amount be maintained. </a:t>
            </a:r>
          </a:p>
          <a:p>
            <a:pPr lvl="1"/>
            <a:r>
              <a:rPr lang="en-US" sz="3200" dirty="0"/>
              <a:t>Margin accounts are charged interest.</a:t>
            </a:r>
          </a:p>
          <a:p>
            <a:pPr lvl="1"/>
            <a:r>
              <a:rPr lang="en-US" sz="3200" dirty="0"/>
              <a:t>If the value in the account falls below the maintenance amount, investors must sell enough securities to cover the shortage.</a:t>
            </a:r>
          </a:p>
        </p:txBody>
      </p:sp>
    </p:spTree>
    <p:extLst>
      <p:ext uri="{BB962C8B-B14F-4D97-AF65-F5344CB8AC3E}">
        <p14:creationId xmlns:p14="http://schemas.microsoft.com/office/powerpoint/2010/main" val="997516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7DDE31-46B3-204F-8EBD-20E43B5BCF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Margin Credit?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1BDA71-8D07-7D46-8272-4C9BF17B44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endParaRPr lang="en-US" sz="3200" b="1" dirty="0"/>
          </a:p>
          <a:p>
            <a:endParaRPr lang="en-US" sz="3200" b="1" dirty="0"/>
          </a:p>
          <a:p>
            <a:pPr marL="0" indent="0">
              <a:buNone/>
            </a:pPr>
            <a:endParaRPr lang="en-US" sz="3200" b="1" dirty="0"/>
          </a:p>
          <a:p>
            <a:pPr marL="0" indent="0">
              <a:buNone/>
            </a:pPr>
            <a:endParaRPr lang="en-US" sz="3200" b="1" dirty="0"/>
          </a:p>
          <a:p>
            <a:r>
              <a:rPr lang="en-US" sz="3200" b="1" dirty="0"/>
              <a:t>Users can find the amounts available on the Account Summary page</a:t>
            </a:r>
          </a:p>
          <a:p>
            <a:r>
              <a:rPr lang="en-US" sz="3200" b="1" dirty="0"/>
              <a:t>Investors generally put up half the amount and borrow the other half.</a:t>
            </a:r>
          </a:p>
          <a:p>
            <a:r>
              <a:rPr lang="en-US" sz="3200" b="1" dirty="0"/>
              <a:t>Stocks in the portfolio are used as collateral</a:t>
            </a:r>
            <a:endParaRPr lang="en-US" sz="3200" dirty="0"/>
          </a:p>
        </p:txBody>
      </p:sp>
      <p:pic>
        <p:nvPicPr>
          <p:cNvPr id="5" name="Picture 4" descr="Graphical user interface, application&#10;&#10;Description automatically generated">
            <a:extLst>
              <a:ext uri="{FF2B5EF4-FFF2-40B4-BE49-F238E27FC236}">
                <a16:creationId xmlns:a16="http://schemas.microsoft.com/office/drawing/2014/main" id="{F7D6D2AA-5D97-904B-93F8-9A0D18C85B3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70381" y="1630728"/>
            <a:ext cx="6051238" cy="1981514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1334547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7DDE31-46B3-204F-8EBD-20E43B5BCF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Shorting Stocks?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1BDA71-8D07-7D46-8272-4C9BF17B44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53190" y="1615765"/>
            <a:ext cx="10515600" cy="4351338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20000"/>
              </a:lnSpc>
            </a:pPr>
            <a:r>
              <a:rPr lang="en-US" sz="2800" dirty="0"/>
              <a:t>Normal Stock purchases:</a:t>
            </a:r>
          </a:p>
          <a:p>
            <a:pPr lvl="1">
              <a:lnSpc>
                <a:spcPct val="120000"/>
              </a:lnSpc>
            </a:pPr>
            <a:r>
              <a:rPr lang="en-US" dirty="0"/>
              <a:t>Purchase stocks with the </a:t>
            </a:r>
            <a:br>
              <a:rPr lang="en-US" dirty="0"/>
            </a:br>
            <a:r>
              <a:rPr lang="en-US" dirty="0"/>
              <a:t>expectation the price </a:t>
            </a:r>
            <a:br>
              <a:rPr lang="en-US" dirty="0"/>
            </a:br>
            <a:r>
              <a:rPr lang="en-US" dirty="0"/>
              <a:t>will rise</a:t>
            </a:r>
          </a:p>
          <a:p>
            <a:pPr>
              <a:lnSpc>
                <a:spcPct val="120000"/>
              </a:lnSpc>
            </a:pPr>
            <a:endParaRPr lang="en-US" sz="2800" dirty="0"/>
          </a:p>
          <a:p>
            <a:pPr>
              <a:lnSpc>
                <a:spcPct val="120000"/>
              </a:lnSpc>
            </a:pPr>
            <a:endParaRPr lang="en-US" sz="2800" dirty="0"/>
          </a:p>
          <a:p>
            <a:pPr>
              <a:lnSpc>
                <a:spcPct val="120000"/>
              </a:lnSpc>
            </a:pPr>
            <a:r>
              <a:rPr lang="en-US" sz="2800" dirty="0"/>
              <a:t>Shorting Stocks:</a:t>
            </a:r>
          </a:p>
          <a:p>
            <a:pPr lvl="1">
              <a:lnSpc>
                <a:spcPct val="120000"/>
              </a:lnSpc>
            </a:pPr>
            <a:r>
              <a:rPr lang="en-US" u="sng" dirty="0"/>
              <a:t>Short Sell</a:t>
            </a:r>
            <a:r>
              <a:rPr lang="en-US" dirty="0"/>
              <a:t> on the </a:t>
            </a:r>
            <a:br>
              <a:rPr lang="en-US" dirty="0"/>
            </a:br>
            <a:r>
              <a:rPr lang="en-US" dirty="0"/>
              <a:t>expectation the </a:t>
            </a:r>
            <a:r>
              <a:rPr lang="en-US" dirty="0">
                <a:solidFill>
                  <a:srgbClr val="FF0000"/>
                </a:solidFill>
              </a:rPr>
              <a:t>price</a:t>
            </a:r>
            <a:br>
              <a:rPr lang="en-US" dirty="0">
                <a:solidFill>
                  <a:srgbClr val="FF0000"/>
                </a:solidFill>
              </a:rPr>
            </a:br>
            <a:r>
              <a:rPr lang="en-US" dirty="0">
                <a:solidFill>
                  <a:srgbClr val="FF0000"/>
                </a:solidFill>
              </a:rPr>
              <a:t>will fall</a:t>
            </a:r>
          </a:p>
          <a:p>
            <a:pPr lvl="1">
              <a:lnSpc>
                <a:spcPct val="120000"/>
              </a:lnSpc>
            </a:pPr>
            <a:r>
              <a:rPr lang="en-US" u="sng" dirty="0"/>
              <a:t>Short Cover</a:t>
            </a:r>
            <a:r>
              <a:rPr lang="en-US" dirty="0"/>
              <a:t> to ”buy”</a:t>
            </a:r>
            <a:br>
              <a:rPr lang="en-US" dirty="0"/>
            </a:br>
            <a:r>
              <a:rPr lang="en-US" dirty="0"/>
              <a:t>the stock 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83E1453-D02E-904C-B247-B528ADF32F48}"/>
              </a:ext>
            </a:extLst>
          </p:cNvPr>
          <p:cNvSpPr/>
          <p:nvPr/>
        </p:nvSpPr>
        <p:spPr>
          <a:xfrm>
            <a:off x="4763744" y="1615765"/>
            <a:ext cx="2664512" cy="175432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u="sng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Buy Low</a:t>
            </a:r>
          </a:p>
          <a:p>
            <a:pPr algn="ctr"/>
            <a:r>
              <a:rPr lang="en-US" sz="5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Sell High</a:t>
            </a:r>
            <a:endParaRPr lang="en-US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99AD581-FDD2-A84A-8F66-EDE39E4EBC86}"/>
              </a:ext>
            </a:extLst>
          </p:cNvPr>
          <p:cNvSpPr/>
          <p:nvPr/>
        </p:nvSpPr>
        <p:spPr>
          <a:xfrm>
            <a:off x="4726875" y="4034012"/>
            <a:ext cx="2738250" cy="1754326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u="sng" cap="none" spc="0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Sell High</a:t>
            </a:r>
          </a:p>
          <a:p>
            <a:pPr algn="ctr"/>
            <a:r>
              <a:rPr lang="en-US" sz="54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Buy Low</a:t>
            </a:r>
            <a:endParaRPr lang="en-US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  <p:pic>
        <p:nvPicPr>
          <p:cNvPr id="1026" name="Picture 2" descr="gamestop-logo-icon - JobApplications.net">
            <a:extLst>
              <a:ext uri="{FF2B5EF4-FFF2-40B4-BE49-F238E27FC236}">
                <a16:creationId xmlns:a16="http://schemas.microsoft.com/office/drawing/2014/main" id="{74FE7675-956C-5E41-848A-B86C842ADDB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12717" y="2163005"/>
            <a:ext cx="3079230" cy="30792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295631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7DDE31-46B3-204F-8EBD-20E43B5BCF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dirty="0"/>
              <a:t>Special Stocks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5EE5F3F-5497-3345-BA27-47F816BB3E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40815"/>
            <a:ext cx="10839138" cy="4351338"/>
          </a:xfrm>
        </p:spPr>
        <p:txBody>
          <a:bodyPr>
            <a:normAutofit lnSpcReduction="10000"/>
          </a:bodyPr>
          <a:lstStyle/>
          <a:p>
            <a:r>
              <a:rPr lang="en-US" b="1" dirty="0"/>
              <a:t>ETF</a:t>
            </a:r>
          </a:p>
          <a:p>
            <a:pPr lvl="1"/>
            <a:r>
              <a:rPr lang="en-US" sz="2600" dirty="0"/>
              <a:t>Exchange Traded Fund – enables purchasing sectors or specific types of stocks as a unit.</a:t>
            </a:r>
          </a:p>
          <a:p>
            <a:pPr marL="457200" lvl="1" indent="0">
              <a:buNone/>
            </a:pPr>
            <a:endParaRPr lang="en-US" sz="2600" dirty="0"/>
          </a:p>
          <a:p>
            <a:r>
              <a:rPr lang="en-US" b="1" dirty="0"/>
              <a:t>ADR - </a:t>
            </a:r>
            <a:r>
              <a:rPr lang="en-US" dirty="0"/>
              <a:t>American Depositary Receipt</a:t>
            </a:r>
            <a:endParaRPr lang="en-US" b="1" dirty="0"/>
          </a:p>
          <a:p>
            <a:pPr lvl="1"/>
            <a:r>
              <a:rPr lang="en-US" sz="2600" dirty="0"/>
              <a:t>A way to purchase stock in overseas companies on US exchanges</a:t>
            </a:r>
          </a:p>
          <a:p>
            <a:pPr lvl="1"/>
            <a:r>
              <a:rPr lang="en-US" sz="2600" u="sng" dirty="0"/>
              <a:t>Examples</a:t>
            </a:r>
            <a:r>
              <a:rPr lang="en-US" sz="2600" dirty="0"/>
              <a:t>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800" dirty="0"/>
              <a:t>BABA </a:t>
            </a:r>
            <a:r>
              <a:rPr lang="en-US" sz="2800" dirty="0">
                <a:sym typeface="Wingdings" pitchFamily="2" charset="2"/>
              </a:rPr>
              <a:t> Alibaba – Chinese “Amazon”</a:t>
            </a:r>
            <a:endParaRPr lang="en-US" sz="26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600" dirty="0"/>
              <a:t>NIO </a:t>
            </a:r>
            <a:r>
              <a:rPr lang="en-US" sz="2600" dirty="0">
                <a:sym typeface="Wingdings" pitchFamily="2" charset="2"/>
              </a:rPr>
              <a:t> </a:t>
            </a:r>
            <a:r>
              <a:rPr lang="en-US" sz="2600" dirty="0" err="1">
                <a:sym typeface="Wingdings" pitchFamily="2" charset="2"/>
              </a:rPr>
              <a:t>Nio</a:t>
            </a:r>
            <a:r>
              <a:rPr lang="en-US" sz="2600" dirty="0">
                <a:sym typeface="Wingdings" pitchFamily="2" charset="2"/>
              </a:rPr>
              <a:t> Limited - Chinese electric car company </a:t>
            </a:r>
            <a:endParaRPr lang="en-US" sz="26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600" dirty="0"/>
              <a:t>XPEV </a:t>
            </a:r>
            <a:r>
              <a:rPr lang="en-US" sz="2600" dirty="0">
                <a:sym typeface="Wingdings" pitchFamily="2" charset="2"/>
              </a:rPr>
              <a:t> </a:t>
            </a:r>
            <a:r>
              <a:rPr lang="en-US" sz="2600" dirty="0" err="1">
                <a:sym typeface="Wingdings" pitchFamily="2" charset="2"/>
              </a:rPr>
              <a:t>Xpeng</a:t>
            </a:r>
            <a:r>
              <a:rPr lang="en-US" sz="2600" dirty="0">
                <a:sym typeface="Wingdings" pitchFamily="2" charset="2"/>
              </a:rPr>
              <a:t> Inc.</a:t>
            </a:r>
            <a:r>
              <a:rPr lang="en-US" sz="2600" dirty="0"/>
              <a:t> - </a:t>
            </a:r>
            <a:r>
              <a:rPr lang="en-US" sz="2600" dirty="0">
                <a:sym typeface="Wingdings" pitchFamily="2" charset="2"/>
              </a:rPr>
              <a:t>Chinese electric car company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600" dirty="0">
                <a:sym typeface="Wingdings" pitchFamily="2" charset="2"/>
              </a:rPr>
              <a:t>SONY  Sony Corp – Japanese electronics company</a:t>
            </a:r>
          </a:p>
        </p:txBody>
      </p:sp>
    </p:spTree>
    <p:extLst>
      <p:ext uri="{BB962C8B-B14F-4D97-AF65-F5344CB8AC3E}">
        <p14:creationId xmlns:p14="http://schemas.microsoft.com/office/powerpoint/2010/main" val="41305288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7DDE31-46B3-204F-8EBD-20E43B5BCF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dirty="0">
                <a:latin typeface="Eras Medium ITC" panose="020B0602030504020804" pitchFamily="34" charset="77"/>
              </a:rPr>
              <a:t>Special Stocks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5EE5F3F-5497-3345-BA27-47F816BB3E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54046"/>
            <a:ext cx="10839138" cy="4931763"/>
          </a:xfrm>
        </p:spPr>
        <p:txBody>
          <a:bodyPr>
            <a:normAutofit fontScale="70000" lnSpcReduction="20000"/>
          </a:bodyPr>
          <a:lstStyle/>
          <a:p>
            <a:r>
              <a:rPr lang="en-US" sz="3400" b="1" u="sng" dirty="0"/>
              <a:t>REIT</a:t>
            </a:r>
            <a:r>
              <a:rPr lang="en-US" sz="3400" b="1" dirty="0"/>
              <a:t> - </a:t>
            </a:r>
            <a:r>
              <a:rPr lang="en-US" sz="3400" dirty="0"/>
              <a:t>Real Estate Investment Trust</a:t>
            </a:r>
            <a:endParaRPr lang="en-US" sz="3400" b="1" dirty="0"/>
          </a:p>
          <a:p>
            <a:pPr lvl="1">
              <a:lnSpc>
                <a:spcPct val="110000"/>
              </a:lnSpc>
              <a:spcBef>
                <a:spcPts val="600"/>
              </a:spcBef>
            </a:pPr>
            <a:r>
              <a:rPr lang="en-US" sz="3400" dirty="0"/>
              <a:t>May have higher rates of return (yield) </a:t>
            </a:r>
          </a:p>
          <a:p>
            <a:pPr lvl="1">
              <a:lnSpc>
                <a:spcPct val="110000"/>
              </a:lnSpc>
              <a:spcBef>
                <a:spcPts val="600"/>
              </a:spcBef>
            </a:pPr>
            <a:r>
              <a:rPr lang="en-US" sz="3400" dirty="0"/>
              <a:t>Must return 90% of profits to investors</a:t>
            </a:r>
          </a:p>
          <a:p>
            <a:pPr lvl="1">
              <a:lnSpc>
                <a:spcPct val="110000"/>
              </a:lnSpc>
              <a:spcBef>
                <a:spcPts val="600"/>
              </a:spcBef>
            </a:pPr>
            <a:r>
              <a:rPr lang="en-US" sz="3400" dirty="0"/>
              <a:t>May pay monthly dividends</a:t>
            </a:r>
          </a:p>
          <a:p>
            <a:endParaRPr lang="en-US" sz="1600" b="1" dirty="0"/>
          </a:p>
          <a:p>
            <a:r>
              <a:rPr lang="en-US" sz="3400" b="1" u="sng" dirty="0"/>
              <a:t>SPAC</a:t>
            </a:r>
            <a:r>
              <a:rPr lang="en-US" sz="3400" dirty="0"/>
              <a:t> - Special Purpose Acquisition Company</a:t>
            </a:r>
          </a:p>
          <a:p>
            <a:pPr lvl="1">
              <a:lnSpc>
                <a:spcPct val="110000"/>
              </a:lnSpc>
              <a:spcBef>
                <a:spcPts val="600"/>
              </a:spcBef>
            </a:pPr>
            <a:r>
              <a:rPr lang="en-US" sz="3400" dirty="0"/>
              <a:t>Company with no commercial operations formed strictly to raise capital through an initial public offering (IPO) to acquire an existing company</a:t>
            </a:r>
          </a:p>
          <a:p>
            <a:pPr lvl="1">
              <a:lnSpc>
                <a:spcPct val="110000"/>
              </a:lnSpc>
              <a:spcBef>
                <a:spcPts val="600"/>
              </a:spcBef>
            </a:pPr>
            <a:r>
              <a:rPr lang="en-US" sz="3400" dirty="0"/>
              <a:t>Funds are placed in an interest-bearing trust account</a:t>
            </a:r>
          </a:p>
          <a:p>
            <a:pPr lvl="1">
              <a:lnSpc>
                <a:spcPct val="110000"/>
              </a:lnSpc>
              <a:spcBef>
                <a:spcPts val="600"/>
              </a:spcBef>
            </a:pPr>
            <a:r>
              <a:rPr lang="en-US" sz="3400" dirty="0"/>
              <a:t>Funds can only be used to complete an acquisition or to return the money to investors</a:t>
            </a:r>
          </a:p>
          <a:p>
            <a:pPr lvl="1">
              <a:lnSpc>
                <a:spcPct val="110000"/>
              </a:lnSpc>
              <a:spcBef>
                <a:spcPts val="600"/>
              </a:spcBef>
            </a:pPr>
            <a:r>
              <a:rPr lang="en-US" sz="3400" dirty="0"/>
              <a:t>Generally has two years to complete a deal</a:t>
            </a:r>
          </a:p>
          <a:p>
            <a:pPr lvl="1">
              <a:lnSpc>
                <a:spcPct val="110000"/>
              </a:lnSpc>
              <a:spcBef>
                <a:spcPts val="600"/>
              </a:spcBef>
            </a:pPr>
            <a:r>
              <a:rPr lang="en-US" sz="3400" dirty="0"/>
              <a:t>The company purchased is usually listed on a stock exchange.</a:t>
            </a:r>
          </a:p>
        </p:txBody>
      </p:sp>
    </p:spTree>
    <p:extLst>
      <p:ext uri="{BB962C8B-B14F-4D97-AF65-F5344CB8AC3E}">
        <p14:creationId xmlns:p14="http://schemas.microsoft.com/office/powerpoint/2010/main" val="7728785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t"/>
          <a:lstStyle/>
          <a:p>
            <a:r>
              <a:rPr lang="en-US" dirty="0">
                <a:latin typeface="Eras Demi ITC" panose="020B0805030504020804" pitchFamily="34" charset="0"/>
              </a:rPr>
              <a:t>Stock Market Game</a:t>
            </a:r>
          </a:p>
        </p:txBody>
      </p:sp>
      <p:pic>
        <p:nvPicPr>
          <p:cNvPr id="1026" name="Picture 2" descr="Oregon Council on Economics Education">
            <a:extLst>
              <a:ext uri="{FF2B5EF4-FFF2-40B4-BE49-F238E27FC236}">
                <a16:creationId xmlns:a16="http://schemas.microsoft.com/office/drawing/2014/main" id="{A9EA8F59-E139-DA48-848F-64C7AA89954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04596" y="2355532"/>
            <a:ext cx="4982808" cy="9934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59A093D2-D1F2-9F46-8B26-4368E0272B72}"/>
              </a:ext>
            </a:extLst>
          </p:cNvPr>
          <p:cNvSpPr txBox="1"/>
          <p:nvPr/>
        </p:nvSpPr>
        <p:spPr>
          <a:xfrm>
            <a:off x="1969461" y="4069080"/>
            <a:ext cx="8258992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6000" b="1" dirty="0">
                <a:latin typeface="Eras Demi ITC" panose="020B0805030504020804" pitchFamily="34" charset="77"/>
              </a:rPr>
              <a:t>Marginal Performance</a:t>
            </a:r>
          </a:p>
        </p:txBody>
      </p:sp>
    </p:spTree>
    <p:extLst>
      <p:ext uri="{BB962C8B-B14F-4D97-AF65-F5344CB8AC3E}">
        <p14:creationId xmlns:p14="http://schemas.microsoft.com/office/powerpoint/2010/main" val="2189381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6779</TotalTime>
  <Words>677</Words>
  <Application>Microsoft Macintosh PowerPoint</Application>
  <PresentationFormat>Widescreen</PresentationFormat>
  <Paragraphs>89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Arial</vt:lpstr>
      <vt:lpstr>Calibri</vt:lpstr>
      <vt:lpstr>Calibri Light</vt:lpstr>
      <vt:lpstr>Eras Demi ITC</vt:lpstr>
      <vt:lpstr>Eras Medium ITC</vt:lpstr>
      <vt:lpstr>Wingdings</vt:lpstr>
      <vt:lpstr>Office Theme</vt:lpstr>
      <vt:lpstr>Stock Market Game</vt:lpstr>
      <vt:lpstr>How did the Market do today?</vt:lpstr>
      <vt:lpstr>What is Margin Credit?</vt:lpstr>
      <vt:lpstr>What is Margin Credit?</vt:lpstr>
      <vt:lpstr>What is Shorting Stocks?</vt:lpstr>
      <vt:lpstr>Special Stocks</vt:lpstr>
      <vt:lpstr>Special Stocks</vt:lpstr>
      <vt:lpstr>Stock Market Game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John Tibbetts</dc:creator>
  <cp:lastModifiedBy>R Eiseman</cp:lastModifiedBy>
  <cp:revision>77</cp:revision>
  <cp:lastPrinted>2024-01-03T08:55:20Z</cp:lastPrinted>
  <dcterms:created xsi:type="dcterms:W3CDTF">2015-09-18T17:52:11Z</dcterms:created>
  <dcterms:modified xsi:type="dcterms:W3CDTF">2024-09-06T23:27:41Z</dcterms:modified>
</cp:coreProperties>
</file>