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81" r:id="rId4"/>
    <p:sldId id="273" r:id="rId5"/>
    <p:sldId id="274" r:id="rId6"/>
    <p:sldId id="259" r:id="rId7"/>
    <p:sldId id="272" r:id="rId8"/>
    <p:sldId id="275" r:id="rId9"/>
    <p:sldId id="276" r:id="rId10"/>
    <p:sldId id="267" r:id="rId11"/>
    <p:sldId id="282" r:id="rId12"/>
    <p:sldId id="278" r:id="rId13"/>
    <p:sldId id="279" r:id="rId14"/>
    <p:sldId id="280" r:id="rId15"/>
    <p:sldId id="258" r:id="rId16"/>
    <p:sldId id="268" r:id="rId17"/>
    <p:sldId id="269" r:id="rId18"/>
    <p:sldId id="270"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74085"/>
  </p:normalViewPr>
  <p:slideViewPr>
    <p:cSldViewPr snapToGrid="0">
      <p:cViewPr varScale="1">
        <p:scale>
          <a:sx n="82" d="100"/>
          <a:sy n="82" d="100"/>
        </p:scale>
        <p:origin x="1344" y="176"/>
      </p:cViewPr>
      <p:guideLst>
        <p:guide orient="horz" pos="2976"/>
        <p:guide pos="386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FF-488C-8BF5-2B7EC0AA30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FF-488C-8BF5-2B7EC0AA30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FF-488C-8BF5-2B7EC0AA30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FF-488C-8BF5-2B7EC0AA303A}"/>
              </c:ext>
            </c:extLst>
          </c:dPt>
          <c:cat>
            <c:strRef>
              <c:f>Sheet1!$A$2:$A$5</c:f>
              <c:strCache>
                <c:ptCount val="4"/>
                <c:pt idx="0">
                  <c:v>Apple</c:v>
                </c:pt>
                <c:pt idx="1">
                  <c:v>Microsoft</c:v>
                </c:pt>
                <c:pt idx="2">
                  <c:v>Tesla</c:v>
                </c:pt>
                <c:pt idx="3">
                  <c:v>Google</c:v>
                </c:pt>
              </c:strCache>
            </c:strRef>
          </c:cat>
          <c:val>
            <c:numRef>
              <c:f>Sheet1!$B$2:$B$5</c:f>
              <c:numCache>
                <c:formatCode>General</c:formatCode>
                <c:ptCount val="4"/>
                <c:pt idx="0">
                  <c:v>5</c:v>
                </c:pt>
                <c:pt idx="1">
                  <c:v>4</c:v>
                </c:pt>
                <c:pt idx="2">
                  <c:v>5</c:v>
                </c:pt>
                <c:pt idx="3">
                  <c:v>8</c:v>
                </c:pt>
              </c:numCache>
            </c:numRef>
          </c:val>
          <c:extLst>
            <c:ext xmlns:c16="http://schemas.microsoft.com/office/drawing/2014/chart" uri="{C3380CC4-5D6E-409C-BE32-E72D297353CC}">
              <c16:uniqueId val="{00000008-38FF-488C-8BF5-2B7EC0AA303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13985329175478"/>
          <c:y val="4.6565774155995342E-3"/>
          <c:w val="0.6335017489312087"/>
          <c:h val="0.94877764842840517"/>
        </c:manualLayout>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8-1C46-BDAC-29C673B500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D8-1C46-BDAC-29C673B500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D8-1C46-BDAC-29C673B500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D8-1C46-BDAC-29C673B500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7D8-1C46-BDAC-29C673B500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7D8-1C46-BDAC-29C673B500D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7D8-1C46-BDAC-29C673B500D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7D8-1C46-BDAC-29C673B500D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7D8-1C46-BDAC-29C673B500D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7D8-1C46-BDAC-29C673B500D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7D8-1C46-BDAC-29C673B500D6}"/>
              </c:ext>
            </c:extLst>
          </c:dPt>
          <c:cat>
            <c:strRef>
              <c:f>Sheet1!$A$2:$A$12</c:f>
              <c:strCache>
                <c:ptCount val="11"/>
                <c:pt idx="0">
                  <c:v>Information Technology</c:v>
                </c:pt>
                <c:pt idx="1">
                  <c:v>Healthcare</c:v>
                </c:pt>
                <c:pt idx="2">
                  <c:v>Consumer Discretionary</c:v>
                </c:pt>
                <c:pt idx="3">
                  <c:v>Financials</c:v>
                </c:pt>
                <c:pt idx="4">
                  <c:v>Communication Services</c:v>
                </c:pt>
                <c:pt idx="5">
                  <c:v>Industrials</c:v>
                </c:pt>
                <c:pt idx="6">
                  <c:v>Consumer Staples</c:v>
                </c:pt>
                <c:pt idx="7">
                  <c:v>Energy</c:v>
                </c:pt>
                <c:pt idx="8">
                  <c:v>Materials</c:v>
                </c:pt>
                <c:pt idx="9">
                  <c:v>Utilities</c:v>
                </c:pt>
                <c:pt idx="10">
                  <c:v>Real Estate</c:v>
                </c:pt>
              </c:strCache>
            </c:strRef>
          </c:cat>
          <c:val>
            <c:numRef>
              <c:f>Sheet1!$B$2:$B$12</c:f>
              <c:numCache>
                <c:formatCode>General</c:formatCode>
                <c:ptCount val="11"/>
                <c:pt idx="0">
                  <c:v>27.4</c:v>
                </c:pt>
                <c:pt idx="1">
                  <c:v>13.1</c:v>
                </c:pt>
                <c:pt idx="2">
                  <c:v>12.4</c:v>
                </c:pt>
                <c:pt idx="3">
                  <c:v>11.2</c:v>
                </c:pt>
                <c:pt idx="4">
                  <c:v>11.1</c:v>
                </c:pt>
                <c:pt idx="5">
                  <c:v>8.4</c:v>
                </c:pt>
                <c:pt idx="6">
                  <c:v>6</c:v>
                </c:pt>
                <c:pt idx="7">
                  <c:v>2.8</c:v>
                </c:pt>
                <c:pt idx="8">
                  <c:v>2.6</c:v>
                </c:pt>
                <c:pt idx="9">
                  <c:v>2.5</c:v>
                </c:pt>
                <c:pt idx="10">
                  <c:v>2.4</c:v>
                </c:pt>
              </c:numCache>
            </c:numRef>
          </c:val>
          <c:extLst>
            <c:ext xmlns:c16="http://schemas.microsoft.com/office/drawing/2014/chart" uri="{C3380CC4-5D6E-409C-BE32-E72D297353CC}">
              <c16:uniqueId val="{00000016-27D8-1C46-BDAC-29C673B500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www.investopedia.com</a:t>
            </a:r>
            <a:r>
              <a:rPr lang="en-US" dirty="0"/>
              <a:t>/terms/s/sector-</a:t>
            </a:r>
            <a:r>
              <a:rPr lang="en-US" dirty="0" err="1"/>
              <a:t>breakdown.asp</a:t>
            </a:r>
            <a:endParaRPr lang="en-US" dirty="0"/>
          </a:p>
          <a:p>
            <a:endParaRPr lang="en-US" b="0" dirty="0"/>
          </a:p>
          <a:p>
            <a:r>
              <a:rPr lang="en-US" b="0" dirty="0"/>
              <a:t>Because we are focusing on the Stock Market Game we need to figure out ways to diversify our stock portfolios.</a:t>
            </a:r>
          </a:p>
          <a:p>
            <a:endParaRPr lang="en-US" b="0" dirty="0"/>
          </a:p>
          <a:p>
            <a:r>
              <a:rPr lang="en-US" b="0" dirty="0"/>
              <a:t>The Global Industry Classification System (GICS) provides a way to break stocks into economic or industry sectors. </a:t>
            </a:r>
            <a:r>
              <a:rPr lang="en-US" dirty="0"/>
              <a:t>Its hierarchy begins with 11 sectors which can be further delineated to 24 industry groups, 69 industries, and 158 sub-industries.</a:t>
            </a:r>
          </a:p>
          <a:p>
            <a:endParaRPr lang="en-US" b="0" dirty="0"/>
          </a:p>
          <a:p>
            <a:r>
              <a:rPr lang="en-US" b="0" dirty="0"/>
              <a:t>Today we will look at three of those sectors.  We’ll look at other sectors on other days.</a:t>
            </a:r>
          </a:p>
          <a:p>
            <a:pPr marL="171450" indent="-171450">
              <a:buFontTx/>
              <a:buChar char="-"/>
            </a:pPr>
            <a:r>
              <a:rPr lang="en-US" b="0" dirty="0"/>
              <a:t>Financials</a:t>
            </a:r>
          </a:p>
          <a:p>
            <a:pPr marL="171450" indent="-171450">
              <a:buFontTx/>
              <a:buChar char="-"/>
            </a:pPr>
            <a:r>
              <a:rPr lang="en-US" b="0" dirty="0"/>
              <a:t>Information Technology</a:t>
            </a:r>
          </a:p>
          <a:p>
            <a:pPr marL="171450" indent="-171450">
              <a:buFontTx/>
              <a:buChar char="-"/>
            </a:pPr>
            <a:r>
              <a:rPr lang="en-US" b="0" dirty="0"/>
              <a:t>Telecommunications Services</a:t>
            </a:r>
          </a:p>
          <a:p>
            <a:endParaRPr lang="en-US" b="0" dirty="0"/>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261125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represents the percentage breakdown of the sectors that make up the S&amp;P 500</a:t>
            </a:r>
          </a:p>
          <a:p>
            <a:endParaRPr lang="en-US" dirty="0"/>
          </a:p>
          <a:p>
            <a:r>
              <a:rPr lang="en-US" dirty="0"/>
              <a:t>A balanced representation of an S&amp;P 500 portfolio should reflect stocks in roughly similar percentages.</a:t>
            </a:r>
          </a:p>
          <a:p>
            <a:endParaRPr lang="en-US" dirty="0"/>
          </a:p>
          <a:p>
            <a:r>
              <a:rPr lang="en-US" b="0" dirty="0"/>
              <a:t>The </a:t>
            </a:r>
            <a:r>
              <a:rPr lang="en-US" b="1" dirty="0"/>
              <a:t>sector breakdown of the S&amp;P 500 index </a:t>
            </a:r>
            <a:r>
              <a:rPr lang="en-US" dirty="0"/>
              <a:t>is:</a:t>
            </a:r>
          </a:p>
          <a:p>
            <a:r>
              <a:rPr lang="en-US" dirty="0"/>
              <a:t>Information technology - 27.4%</a:t>
            </a:r>
          </a:p>
          <a:p>
            <a:r>
              <a:rPr lang="en-US" dirty="0"/>
              <a:t>Healthcare - 13.1%</a:t>
            </a:r>
          </a:p>
          <a:p>
            <a:r>
              <a:rPr lang="en-US" dirty="0"/>
              <a:t>Consumer Discretionary - 12.4%</a:t>
            </a:r>
          </a:p>
          <a:p>
            <a:r>
              <a:rPr lang="en-US" dirty="0"/>
              <a:t>Financials - 11.2%</a:t>
            </a:r>
          </a:p>
          <a:p>
            <a:r>
              <a:rPr lang="en-US" dirty="0"/>
              <a:t>Communication Services - 11.1%</a:t>
            </a:r>
          </a:p>
          <a:p>
            <a:r>
              <a:rPr lang="en-US" dirty="0"/>
              <a:t>Industrials - 8.4%</a:t>
            </a:r>
          </a:p>
          <a:p>
            <a:r>
              <a:rPr lang="en-US" dirty="0"/>
              <a:t>Consumer Staples - 6.0%</a:t>
            </a:r>
          </a:p>
          <a:p>
            <a:r>
              <a:rPr lang="en-US" dirty="0"/>
              <a:t>Energy - 2.8%</a:t>
            </a:r>
          </a:p>
          <a:p>
            <a:r>
              <a:rPr lang="en-US" dirty="0"/>
              <a:t>Materials - 2.6%</a:t>
            </a:r>
          </a:p>
          <a:p>
            <a:r>
              <a:rPr lang="en-US" dirty="0"/>
              <a:t>Utilities - 2.5%</a:t>
            </a:r>
          </a:p>
          <a:p>
            <a:r>
              <a:rPr lang="en-US" dirty="0"/>
              <a:t>Real Estate - 2.4%</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11</a:t>
            </a:fld>
            <a:endParaRPr lang="en-US"/>
          </a:p>
        </p:txBody>
      </p:sp>
    </p:spTree>
    <p:extLst>
      <p:ext uri="{BB962C8B-B14F-4D97-AF65-F5344CB8AC3E}">
        <p14:creationId xmlns:p14="http://schemas.microsoft.com/office/powerpoint/2010/main" val="414101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connect the companies to the stock sectors.  Ask students if there are any companies they don’t recognize and perhaps what each company does.</a:t>
            </a:r>
          </a:p>
          <a:p>
            <a:endParaRPr lang="en-US" dirty="0"/>
          </a:p>
          <a:p>
            <a:r>
              <a:rPr lang="en-US" dirty="0"/>
              <a:t>Healthcare: Johnson &amp; Johnson, Kaiser Permanente, United Healthcare</a:t>
            </a:r>
          </a:p>
          <a:p>
            <a:endParaRPr lang="en-US" dirty="0"/>
          </a:p>
          <a:p>
            <a:r>
              <a:rPr lang="en-US" dirty="0"/>
              <a:t>Industrials: Boeing, FedEx, Southwest, and Delta</a:t>
            </a:r>
          </a:p>
          <a:p>
            <a:endParaRPr lang="en-US" dirty="0"/>
          </a:p>
          <a:p>
            <a:r>
              <a:rPr lang="en-US" dirty="0"/>
              <a:t>Finance: Charles Schwab, Wells Fargo, and Bank of America</a:t>
            </a:r>
          </a:p>
        </p:txBody>
      </p:sp>
      <p:sp>
        <p:nvSpPr>
          <p:cNvPr id="4" name="Slide Number Placeholder 3"/>
          <p:cNvSpPr>
            <a:spLocks noGrp="1"/>
          </p:cNvSpPr>
          <p:nvPr>
            <p:ph type="sldNum" sz="quarter" idx="5"/>
          </p:nvPr>
        </p:nvSpPr>
        <p:spPr/>
        <p:txBody>
          <a:bodyPr/>
          <a:lstStyle/>
          <a:p>
            <a:fld id="{A5D6B08A-EB8A-8441-860C-89EFCF5F6E82}" type="slidenum">
              <a:rPr lang="en-US" smtClean="0"/>
              <a:t>12</a:t>
            </a:fld>
            <a:endParaRPr lang="en-US"/>
          </a:p>
        </p:txBody>
      </p:sp>
    </p:spTree>
    <p:extLst>
      <p:ext uri="{BB962C8B-B14F-4D97-AF65-F5344CB8AC3E}">
        <p14:creationId xmlns:p14="http://schemas.microsoft.com/office/powerpoint/2010/main" val="301715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connect the companies to the stock sectors.  Ask students if there are any companies they don’t recognize and perhaps what each company does.</a:t>
            </a:r>
          </a:p>
          <a:p>
            <a:endParaRPr lang="en-US" dirty="0"/>
          </a:p>
          <a:p>
            <a:r>
              <a:rPr lang="en-US" dirty="0"/>
              <a:t>Energy: North American Power, Portland General Electric, BP</a:t>
            </a:r>
          </a:p>
          <a:p>
            <a:endParaRPr lang="en-US" dirty="0"/>
          </a:p>
          <a:p>
            <a:r>
              <a:rPr lang="en-US" dirty="0"/>
              <a:t>Telecommunications: Verizon, T-Mobile, AT&amp;T</a:t>
            </a:r>
          </a:p>
          <a:p>
            <a:endParaRPr lang="en-US" dirty="0"/>
          </a:p>
          <a:p>
            <a:r>
              <a:rPr lang="en-US" dirty="0"/>
              <a:t>Consumer Discretionary: Home Depot, GameStop, McDonalds</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13</a:t>
            </a:fld>
            <a:endParaRPr lang="en-US"/>
          </a:p>
        </p:txBody>
      </p:sp>
    </p:spTree>
    <p:extLst>
      <p:ext uri="{BB962C8B-B14F-4D97-AF65-F5344CB8AC3E}">
        <p14:creationId xmlns:p14="http://schemas.microsoft.com/office/powerpoint/2010/main" val="285571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Staples: Walmart; Target; Coca Cola </a:t>
            </a:r>
          </a:p>
          <a:p>
            <a:r>
              <a:rPr lang="en-US" dirty="0"/>
              <a:t>Information Technology: Apple; IBM; Microsoft</a:t>
            </a:r>
          </a:p>
          <a:p>
            <a:r>
              <a:rPr lang="en-US" dirty="0"/>
              <a:t>Real Estate: American Tower; Simon; Public Storage and Realty Income</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Company Notes:</a:t>
            </a:r>
            <a:endParaRPr lang="en-US" dirty="0"/>
          </a:p>
          <a:p>
            <a:r>
              <a:rPr lang="en-US" dirty="0"/>
              <a:t>- </a:t>
            </a:r>
            <a:r>
              <a:rPr lang="en-US" b="1" dirty="0"/>
              <a:t>American Tower </a:t>
            </a:r>
            <a:r>
              <a:rPr lang="en-US" dirty="0"/>
              <a:t>owns </a:t>
            </a:r>
            <a:r>
              <a:rPr lang="en-US" b="0" i="0" dirty="0">
                <a:solidFill>
                  <a:srgbClr val="000000"/>
                </a:solidFill>
                <a:effectLst/>
                <a:latin typeface="Arial" panose="020B0604020202020204" pitchFamily="34" charset="0"/>
              </a:rPr>
              <a:t>and operates more than 180,000 cell towers throughout the U.S., Asia, Latin America, Europe, and the Middle East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Simon Property Group</a:t>
            </a:r>
            <a:r>
              <a:rPr lang="en-US" b="0" i="0" dirty="0">
                <a:solidFill>
                  <a:srgbClr val="000000"/>
                </a:solidFill>
                <a:effectLst/>
                <a:latin typeface="Arial" panose="020B0604020202020204" pitchFamily="34" charset="0"/>
              </a:rPr>
              <a:t> is the second- largest real estate investment trust in the United States. Its portfolio includes an interest in 207 properties: 106 traditional malls, 69 premium outlets, 14 Mills centers (a combination of a traditional mall, outlet center, and big-box retailers), four lifestyle centers, and 14 other retail properties</a:t>
            </a:r>
          </a:p>
          <a:p>
            <a:r>
              <a:rPr lang="en-US" b="1" i="0" dirty="0">
                <a:solidFill>
                  <a:srgbClr val="000000"/>
                </a:solidFill>
                <a:effectLst/>
                <a:latin typeface="Arial" panose="020B0604020202020204" pitchFamily="34" charset="0"/>
              </a:rPr>
              <a:t>- Realty Income </a:t>
            </a:r>
            <a:r>
              <a:rPr lang="en-US" dirty="0"/>
              <a:t>is structured as a Real Estate Investment Trust (REIT), and its monthly dividends are supported by the cash flow from over 6,500 real estate properties owned under long-term lease agreements with our commercial clients – such as Walgreens, Seven-Eleven, LA Fitness, Red Lobster, Tractor Supply, and Dollar General (https://</a:t>
            </a:r>
            <a:r>
              <a:rPr lang="en-US" dirty="0" err="1"/>
              <a:t>www.realtyincome.com</a:t>
            </a:r>
            <a:r>
              <a:rPr lang="en-US" dirty="0"/>
              <a:t>/our-portfolio/portfolio-diversification-overview)</a:t>
            </a:r>
          </a:p>
          <a:p>
            <a:endParaRPr lang="en-US" b="1" dirty="0"/>
          </a:p>
        </p:txBody>
      </p:sp>
      <p:sp>
        <p:nvSpPr>
          <p:cNvPr id="4" name="Slide Number Placeholder 3"/>
          <p:cNvSpPr>
            <a:spLocks noGrp="1"/>
          </p:cNvSpPr>
          <p:nvPr>
            <p:ph type="sldNum" sz="quarter" idx="5"/>
          </p:nvPr>
        </p:nvSpPr>
        <p:spPr/>
        <p:txBody>
          <a:bodyPr/>
          <a:lstStyle/>
          <a:p>
            <a:fld id="{315D1FDA-0376-456D-8B8F-AD06C8464C9B}" type="slidenum">
              <a:rPr lang="en-US" smtClean="0"/>
              <a:t>14</a:t>
            </a:fld>
            <a:endParaRPr lang="en-US"/>
          </a:p>
        </p:txBody>
      </p:sp>
    </p:spTree>
    <p:extLst>
      <p:ext uri="{BB962C8B-B14F-4D97-AF65-F5344CB8AC3E}">
        <p14:creationId xmlns:p14="http://schemas.microsoft.com/office/powerpoint/2010/main" val="144520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 companies and see if they are familiar with any of them</a:t>
            </a:r>
          </a:p>
          <a:p>
            <a:r>
              <a:rPr lang="en-US" dirty="0"/>
              <a:t>Some of these may be surprising – insurance companies and rental car companies</a:t>
            </a:r>
          </a:p>
          <a:p>
            <a:endParaRPr lang="en-US" dirty="0"/>
          </a:p>
          <a:p>
            <a:r>
              <a:rPr lang="en-US" dirty="0"/>
              <a:t>Sources:</a:t>
            </a:r>
            <a:br>
              <a:rPr lang="en-US" dirty="0"/>
            </a:br>
            <a:r>
              <a:rPr lang="en-US" dirty="0"/>
              <a:t>- https://</a:t>
            </a:r>
            <a:r>
              <a:rPr lang="en-US" dirty="0" err="1"/>
              <a:t>www.thebalance.com</a:t>
            </a:r>
            <a:r>
              <a:rPr lang="en-US" dirty="0"/>
              <a:t>/what-are-the-sectors-and-industries-of-the-sandp-500-3957507</a:t>
            </a:r>
          </a:p>
          <a:p>
            <a:r>
              <a:rPr lang="en-US" dirty="0"/>
              <a:t>- https://</a:t>
            </a:r>
            <a:r>
              <a:rPr lang="en-US" dirty="0" err="1"/>
              <a:t>www.barchart.com</a:t>
            </a:r>
            <a:r>
              <a:rPr lang="en-US" dirty="0"/>
              <a:t>/stocks/indices/</a:t>
            </a:r>
            <a:r>
              <a:rPr lang="en-US" dirty="0" err="1"/>
              <a:t>sp</a:t>
            </a:r>
            <a:r>
              <a:rPr lang="en-US" dirty="0"/>
              <a:t>-sector/financials</a:t>
            </a:r>
          </a:p>
        </p:txBody>
      </p:sp>
      <p:sp>
        <p:nvSpPr>
          <p:cNvPr id="4" name="Slide Number Placeholder 3"/>
          <p:cNvSpPr>
            <a:spLocks noGrp="1"/>
          </p:cNvSpPr>
          <p:nvPr>
            <p:ph type="sldNum" sz="quarter" idx="5"/>
          </p:nvPr>
        </p:nvSpPr>
        <p:spPr/>
        <p:txBody>
          <a:bodyPr/>
          <a:lstStyle/>
          <a:p>
            <a:fld id="{A5D6B08A-EB8A-8441-860C-89EFCF5F6E82}" type="slidenum">
              <a:rPr lang="en-US" smtClean="0"/>
              <a:t>15</a:t>
            </a:fld>
            <a:endParaRPr lang="en-US"/>
          </a:p>
        </p:txBody>
      </p:sp>
    </p:spTree>
    <p:extLst>
      <p:ext uri="{BB962C8B-B14F-4D97-AF65-F5344CB8AC3E}">
        <p14:creationId xmlns:p14="http://schemas.microsoft.com/office/powerpoint/2010/main" val="209105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 companies and see if they are familiar with any of them</a:t>
            </a:r>
          </a:p>
          <a:p>
            <a:r>
              <a:rPr lang="en-US" dirty="0"/>
              <a:t>Some of these may be surprising –VISA, MasterCard, </a:t>
            </a:r>
            <a:r>
              <a:rPr lang="en-US" dirty="0" err="1"/>
              <a:t>Paypal</a:t>
            </a:r>
            <a:r>
              <a:rPr lang="en-US" dirty="0"/>
              <a:t>, Owens Corning (fiber optic cable)</a:t>
            </a:r>
          </a:p>
          <a:p>
            <a:endParaRPr lang="en-US" dirty="0"/>
          </a:p>
          <a:p>
            <a:r>
              <a:rPr lang="en-US" dirty="0"/>
              <a:t>Sources:</a:t>
            </a:r>
            <a:br>
              <a:rPr lang="en-US" dirty="0"/>
            </a:br>
            <a:r>
              <a:rPr lang="en-US" dirty="0"/>
              <a:t>- https://</a:t>
            </a:r>
            <a:r>
              <a:rPr lang="en-US" dirty="0" err="1"/>
              <a:t>www.thebalance.com</a:t>
            </a:r>
            <a:r>
              <a:rPr lang="en-US" dirty="0"/>
              <a:t>/what-are-the-sectors-and-industries-of-the-sandp-500-3957507</a:t>
            </a:r>
          </a:p>
          <a:p>
            <a:r>
              <a:rPr lang="en-US" dirty="0"/>
              <a:t>- https://</a:t>
            </a:r>
            <a:r>
              <a:rPr lang="en-US" dirty="0" err="1"/>
              <a:t>www.barchart.com</a:t>
            </a:r>
            <a:r>
              <a:rPr lang="en-US" dirty="0"/>
              <a:t>/stocks/indices/</a:t>
            </a:r>
            <a:r>
              <a:rPr lang="en-US" dirty="0" err="1"/>
              <a:t>sp</a:t>
            </a:r>
            <a:r>
              <a:rPr lang="en-US" dirty="0"/>
              <a:t>-sector/information-technology</a:t>
            </a:r>
          </a:p>
        </p:txBody>
      </p:sp>
      <p:sp>
        <p:nvSpPr>
          <p:cNvPr id="4" name="Slide Number Placeholder 3"/>
          <p:cNvSpPr>
            <a:spLocks noGrp="1"/>
          </p:cNvSpPr>
          <p:nvPr>
            <p:ph type="sldNum" sz="quarter" idx="5"/>
          </p:nvPr>
        </p:nvSpPr>
        <p:spPr/>
        <p:txBody>
          <a:bodyPr/>
          <a:lstStyle/>
          <a:p>
            <a:fld id="{A5D6B08A-EB8A-8441-860C-89EFCF5F6E82}" type="slidenum">
              <a:rPr lang="en-US" smtClean="0"/>
              <a:t>16</a:t>
            </a:fld>
            <a:endParaRPr lang="en-US"/>
          </a:p>
        </p:txBody>
      </p:sp>
    </p:spTree>
    <p:extLst>
      <p:ext uri="{BB962C8B-B14F-4D97-AF65-F5344CB8AC3E}">
        <p14:creationId xmlns:p14="http://schemas.microsoft.com/office/powerpoint/2010/main" val="408364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 companies and see if they are familiar with any of them</a:t>
            </a:r>
          </a:p>
          <a:p>
            <a:r>
              <a:rPr lang="en-US" dirty="0"/>
              <a:t>Some of these may be surprising – insurance companies and rental car companies</a:t>
            </a:r>
          </a:p>
          <a:p>
            <a:endParaRPr lang="en-US" dirty="0"/>
          </a:p>
          <a:p>
            <a:r>
              <a:rPr lang="en-US" dirty="0"/>
              <a:t>Sources:</a:t>
            </a:r>
            <a:br>
              <a:rPr lang="en-US" dirty="0"/>
            </a:br>
            <a:r>
              <a:rPr lang="en-US" dirty="0"/>
              <a:t>- https://</a:t>
            </a:r>
            <a:r>
              <a:rPr lang="en-US" dirty="0" err="1"/>
              <a:t>www.thebalancemoney.com</a:t>
            </a:r>
            <a:r>
              <a:rPr lang="en-US" dirty="0"/>
              <a:t>/what-are-the-sectors-and-industries-of-the-sandp-500-3957507#toc-information-technology</a:t>
            </a:r>
          </a:p>
          <a:p>
            <a:r>
              <a:rPr lang="en-US" dirty="0"/>
              <a:t>- https://</a:t>
            </a:r>
            <a:r>
              <a:rPr lang="en-US" dirty="0" err="1"/>
              <a:t>www.barchart.com</a:t>
            </a:r>
            <a:r>
              <a:rPr lang="en-US" dirty="0"/>
              <a:t>/stocks/indices/</a:t>
            </a:r>
            <a:r>
              <a:rPr lang="en-US" dirty="0" err="1"/>
              <a:t>sp</a:t>
            </a:r>
            <a:r>
              <a:rPr lang="en-US" dirty="0"/>
              <a:t>-sector/information-technology</a:t>
            </a:r>
          </a:p>
        </p:txBody>
      </p:sp>
      <p:sp>
        <p:nvSpPr>
          <p:cNvPr id="4" name="Slide Number Placeholder 3"/>
          <p:cNvSpPr>
            <a:spLocks noGrp="1"/>
          </p:cNvSpPr>
          <p:nvPr>
            <p:ph type="sldNum" sz="quarter" idx="5"/>
          </p:nvPr>
        </p:nvSpPr>
        <p:spPr/>
        <p:txBody>
          <a:bodyPr/>
          <a:lstStyle/>
          <a:p>
            <a:fld id="{A5D6B08A-EB8A-8441-860C-89EFCF5F6E82}" type="slidenum">
              <a:rPr lang="en-US" smtClean="0"/>
              <a:t>17</a:t>
            </a:fld>
            <a:endParaRPr lang="en-US"/>
          </a:p>
        </p:txBody>
      </p:sp>
    </p:spTree>
    <p:extLst>
      <p:ext uri="{BB962C8B-B14F-4D97-AF65-F5344CB8AC3E}">
        <p14:creationId xmlns:p14="http://schemas.microsoft.com/office/powerpoint/2010/main" val="81543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18</a:t>
            </a:fld>
            <a:endParaRPr lang="en-US"/>
          </a:p>
        </p:txBody>
      </p:sp>
    </p:spTree>
    <p:extLst>
      <p:ext uri="{BB962C8B-B14F-4D97-AF65-F5344CB8AC3E}">
        <p14:creationId xmlns:p14="http://schemas.microsoft.com/office/powerpoint/2010/main" val="346412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19</a:t>
            </a:fld>
            <a:endParaRPr lang="en-US"/>
          </a:p>
        </p:txBody>
      </p:sp>
    </p:spTree>
    <p:extLst>
      <p:ext uri="{BB962C8B-B14F-4D97-AF65-F5344CB8AC3E}">
        <p14:creationId xmlns:p14="http://schemas.microsoft.com/office/powerpoint/2010/main" val="10882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Change the green or red numbers to represent how the market is performing on any given day.</a:t>
            </a:r>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247811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not understand “diversity.”  Ask what is diversity in school?  It that a good thing or a bad thing?  Why?</a:t>
            </a:r>
          </a:p>
          <a:p>
            <a:endParaRPr lang="en-US" dirty="0"/>
          </a:p>
          <a:p>
            <a:pPr marL="0" indent="0">
              <a:buNone/>
            </a:pPr>
            <a:r>
              <a:rPr lang="en-US" sz="1200" dirty="0"/>
              <a:t>a. the spectrum of individual differences and the corresponding group memberships and identities that human beings have in society:</a:t>
            </a:r>
          </a:p>
          <a:p>
            <a:pPr marL="0" indent="0">
              <a:buNone/>
            </a:pPr>
            <a:endParaRPr lang="en-US" dirty="0"/>
          </a:p>
          <a:p>
            <a:pPr marL="0" indent="0">
              <a:buNone/>
            </a:pPr>
            <a:r>
              <a:rPr lang="en-US" sz="1200" dirty="0"/>
              <a:t>b.  the inclusion of individuals representing more than one national origin, color, religion, socio-economic stratum, orientation, etc.: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339917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slide</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47276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slide</a:t>
            </a:r>
          </a:p>
          <a:p>
            <a:endParaRPr lang="en-US" dirty="0"/>
          </a:p>
          <a:p>
            <a:r>
              <a:rPr lang="en-US" dirty="0"/>
              <a:t>Make the connection between the two closet examples and </a:t>
            </a:r>
            <a:r>
              <a:rPr lang="en-US" dirty="0" err="1"/>
              <a:t>DIVERSIFYing</a:t>
            </a:r>
            <a:r>
              <a:rPr lang="en-US" dirty="0"/>
              <a:t> your portfolio.</a:t>
            </a:r>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374209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www.fidelity.com</a:t>
            </a:r>
            <a:r>
              <a:rPr lang="en-US" dirty="0"/>
              <a:t>/learning-center/investment-products/mutual-funds/diversification</a:t>
            </a:r>
          </a:p>
          <a:p>
            <a:endParaRPr lang="en-US" dirty="0"/>
          </a:p>
          <a:p>
            <a:r>
              <a:rPr lang="en-US" dirty="0"/>
              <a:t>In the same way diversity is good in school – different people from different places – the same applies to diversity in your financial portfolio</a:t>
            </a:r>
          </a:p>
          <a:p>
            <a:r>
              <a:rPr lang="en-US" dirty="0"/>
              <a:t>Diversification can't guarantee a profit or prevent a loss, HOWEVER it can help balance risk and reward with your hard-earned money.</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191801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www.fidelity.com</a:t>
            </a:r>
            <a:r>
              <a:rPr lang="en-US" dirty="0"/>
              <a:t>/learning-center/investment-products/mutual-funds/diversification</a:t>
            </a:r>
          </a:p>
          <a:p>
            <a:endParaRPr lang="en-US" dirty="0"/>
          </a:p>
          <a:p>
            <a:r>
              <a:rPr lang="en-US" dirty="0"/>
              <a:t>Most financial advisors want to see a mix of investment products in a person’s overall financial portfolio.</a:t>
            </a:r>
          </a:p>
          <a:p>
            <a:endParaRPr lang="en-US" dirty="0"/>
          </a:p>
          <a:p>
            <a:r>
              <a:rPr lang="en-US" dirty="0"/>
              <a:t>Stocks are what we are focusing on in the SMG</a:t>
            </a:r>
          </a:p>
          <a:p>
            <a:endParaRPr lang="en-US" dirty="0"/>
          </a:p>
          <a:p>
            <a:r>
              <a:rPr lang="en-US" b="1" dirty="0"/>
              <a:t>Bonds</a:t>
            </a:r>
            <a:r>
              <a:rPr lang="en-US" dirty="0"/>
              <a:t> – Bonds are loans from an individual to a company or government entity raising money, such as for roads or schools…Most bonds provide regular interest income and are generally considered to be less volatile than stocks. They can also act as a cushion against the unpredictable ups and downs of the stock market, as they often behave differently than stocks. Investors who are more focused on safety than growth often favor US Treasury or other high-quality bonds.  Typically, bond yields are much lower than one might expect with stocks</a:t>
            </a:r>
          </a:p>
          <a:p>
            <a:endParaRPr lang="en-US" dirty="0"/>
          </a:p>
          <a:p>
            <a:r>
              <a:rPr lang="en-US" b="1" dirty="0"/>
              <a:t>Short term Investments</a:t>
            </a:r>
            <a:r>
              <a:rPr lang="en-US" b="0" dirty="0"/>
              <a:t> - </a:t>
            </a:r>
            <a:r>
              <a:rPr lang="en-US" dirty="0"/>
              <a:t>These include money market funds and short-term CDs (certificates of deposit).  CDs are protected by the FDIC; money market funds typically are not.  These provide a way to store money for potential investment opportunities, although CDs sacrifice liquidity – the immediate availability of funds.</a:t>
            </a:r>
            <a:br>
              <a:rPr lang="en-US" dirty="0"/>
            </a:br>
            <a:br>
              <a:rPr lang="en-US" dirty="0"/>
            </a:br>
            <a:r>
              <a:rPr lang="en-US" b="1" dirty="0"/>
              <a:t>International Stocks</a:t>
            </a:r>
            <a:r>
              <a:rPr lang="en-US" dirty="0"/>
              <a:t> – These often perform differently than US stocks, providing exposure to opportunities not offered by US securities. Risks may be very different, as well.</a:t>
            </a:r>
          </a:p>
          <a:p>
            <a:endParaRPr lang="en-US" dirty="0"/>
          </a:p>
          <a:p>
            <a:r>
              <a:rPr lang="en-US" b="1" dirty="0"/>
              <a:t>Real Estate </a:t>
            </a:r>
            <a:r>
              <a:rPr lang="en-US" dirty="0"/>
              <a:t>- Real estate is a sound way to diversify a portfolio.  Often when stocks are down, real estate is up.  It can provide a steady income (rental properties) and build wealth – especially as property appreciates.. One drawback of investing in real estate is the difficulty can be in converting it into cash and cash into an asset.  One way to substitute owning real estate properties is to purchase REITs (Real Estate Investment Trusts).  These CAN be purchased in the SMG and usually offer a good rate of return.</a:t>
            </a:r>
          </a:p>
          <a:p>
            <a:endParaRPr lang="en-US" b="0" dirty="0"/>
          </a:p>
          <a:p>
            <a:r>
              <a:rPr lang="en-US" b="1" u="sng" dirty="0"/>
              <a:t>Because we are focusing on the Stock Market Game we need to figure out ways to diversify our stock portfolios.</a:t>
            </a:r>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343953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not a diversified portfolio?</a:t>
            </a:r>
            <a:br>
              <a:rPr lang="en-US" dirty="0"/>
            </a:br>
            <a:endParaRPr lang="en-US" dirty="0"/>
          </a:p>
          <a:p>
            <a:r>
              <a:rPr lang="en-US" dirty="0"/>
              <a:t>1- there are only four stocks</a:t>
            </a:r>
          </a:p>
          <a:p>
            <a:r>
              <a:rPr lang="en-US" dirty="0"/>
              <a:t>2- All the stocks are in the same sector (Technology)</a:t>
            </a:r>
          </a:p>
        </p:txBody>
      </p:sp>
      <p:sp>
        <p:nvSpPr>
          <p:cNvPr id="4" name="Slide Number Placeholder 3"/>
          <p:cNvSpPr>
            <a:spLocks noGrp="1"/>
          </p:cNvSpPr>
          <p:nvPr>
            <p:ph type="sldNum" sz="quarter" idx="5"/>
          </p:nvPr>
        </p:nvSpPr>
        <p:spPr/>
        <p:txBody>
          <a:bodyPr/>
          <a:lstStyle/>
          <a:p>
            <a:fld id="{A5D6B08A-EB8A-8441-860C-89EFCF5F6E82}" type="slidenum">
              <a:rPr lang="en-US" smtClean="0"/>
              <a:t>8</a:t>
            </a:fld>
            <a:endParaRPr lang="en-US"/>
          </a:p>
        </p:txBody>
      </p:sp>
    </p:spTree>
    <p:extLst>
      <p:ext uri="{BB962C8B-B14F-4D97-AF65-F5344CB8AC3E}">
        <p14:creationId xmlns:p14="http://schemas.microsoft.com/office/powerpoint/2010/main" val="234084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stocks from numerous sectors</a:t>
            </a:r>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10669803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CC6C1-B0EC-460B-B331-0B2365286A8D}"/>
              </a:ext>
            </a:extLst>
          </p:cNvPr>
          <p:cNvSpPr/>
          <p:nvPr userDrawn="1"/>
        </p:nvSpPr>
        <p:spPr>
          <a:xfrm>
            <a:off x="11125200" y="0"/>
            <a:ext cx="1066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0115B044-5C8F-4450-B155-7436B1488474}"/>
              </a:ext>
            </a:extLst>
          </p:cNvPr>
          <p:cNvSpPr>
            <a:spLocks noGrp="1"/>
          </p:cNvSpPr>
          <p:nvPr>
            <p:ph idx="1"/>
          </p:nvPr>
        </p:nvSpPr>
        <p:spPr>
          <a:xfrm>
            <a:off x="838200" y="2389239"/>
            <a:ext cx="9436100" cy="3709065"/>
          </a:xfrm>
        </p:spPr>
        <p:txBody>
          <a:bodyPr/>
          <a:lstStyle>
            <a:lvl1pPr marL="457200">
              <a:spcBef>
                <a:spcPts val="1800"/>
              </a:spcBef>
              <a:defRPr lang="en-US" sz="3000">
                <a:solidFill>
                  <a:schemeClr val="tx2"/>
                </a:solidFill>
              </a:defRPr>
            </a:lvl1pPr>
            <a:lvl2pPr marL="914400">
              <a:spcBef>
                <a:spcPts val="1800"/>
              </a:spcBef>
              <a:defRPr lang="en-US" sz="3000">
                <a:solidFill>
                  <a:schemeClr val="tx2"/>
                </a:solidFill>
              </a:defRPr>
            </a:lvl2pPr>
            <a:lvl3pPr marL="1371600">
              <a:spcBef>
                <a:spcPts val="1800"/>
              </a:spcBef>
              <a:defRPr lang="en-US" sz="3000">
                <a:solidFill>
                  <a:schemeClr val="tx2"/>
                </a:solidFill>
              </a:defRPr>
            </a:lvl3pPr>
            <a:lvl4pPr marL="1828800">
              <a:spcBef>
                <a:spcPts val="1800"/>
              </a:spcBef>
              <a:defRPr lang="en-US" sz="2400">
                <a:solidFill>
                  <a:schemeClr val="tx2"/>
                </a:solidFill>
              </a:defRPr>
            </a:lvl4pPr>
            <a:lvl5pPr marL="2286000">
              <a:spcBef>
                <a:spcPts val="1800"/>
              </a:spcBef>
              <a:defRPr lang="en-US">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32E02D3-ADFA-46B6-899B-2B1657BFFCFD}"/>
              </a:ext>
            </a:extLst>
          </p:cNvPr>
          <p:cNvSpPr>
            <a:spLocks noGrp="1"/>
          </p:cNvSpPr>
          <p:nvPr>
            <p:ph type="title" hasCustomPrompt="1"/>
          </p:nvPr>
        </p:nvSpPr>
        <p:spPr>
          <a:xfrm>
            <a:off x="838199" y="757084"/>
            <a:ext cx="9436101" cy="747252"/>
          </a:xfrm>
        </p:spPr>
        <p:txBody>
          <a:bodyPr anchor="b"/>
          <a:lstStyle>
            <a:lvl1pPr>
              <a:defRPr lang="en-US">
                <a:solidFill>
                  <a:schemeClr val="tx1"/>
                </a:solidFill>
              </a:defRPr>
            </a:lvl1pPr>
          </a:lstStyle>
          <a:p>
            <a:r>
              <a:rPr lang="en-US" dirty="0"/>
              <a:t>Title</a:t>
            </a:r>
          </a:p>
        </p:txBody>
      </p:sp>
      <p:sp>
        <p:nvSpPr>
          <p:cNvPr id="9" name="Text Placeholder 5">
            <a:extLst>
              <a:ext uri="{FF2B5EF4-FFF2-40B4-BE49-F238E27FC236}">
                <a16:creationId xmlns:a16="http://schemas.microsoft.com/office/drawing/2014/main" id="{EF067C5B-ADA0-4B1B-B457-482618D51220}"/>
              </a:ext>
            </a:extLst>
          </p:cNvPr>
          <p:cNvSpPr>
            <a:spLocks noGrp="1"/>
          </p:cNvSpPr>
          <p:nvPr>
            <p:ph type="body" sz="quarter" idx="10" hasCustomPrompt="1"/>
          </p:nvPr>
        </p:nvSpPr>
        <p:spPr>
          <a:xfrm>
            <a:off x="838199" y="1529871"/>
            <a:ext cx="9436101" cy="521980"/>
          </a:xfrm>
        </p:spPr>
        <p:txBody>
          <a:bodyPr>
            <a:normAutofit/>
          </a:bodyPr>
          <a:lstStyle>
            <a:lvl1pPr marL="0" indent="0">
              <a:buNone/>
              <a:defRPr sz="2400" b="1">
                <a:solidFill>
                  <a:schemeClr val="tx2"/>
                </a:solidFill>
                <a:latin typeface="+mj-lt"/>
              </a:defRPr>
            </a:lvl1pPr>
            <a:lvl2pPr marL="685800" indent="0">
              <a:buNone/>
              <a:defRPr/>
            </a:lvl2pPr>
          </a:lstStyle>
          <a:p>
            <a:pPr lvl="0"/>
            <a:r>
              <a:rPr lang="en-US" dirty="0"/>
              <a:t>Subtitle</a:t>
            </a:r>
          </a:p>
        </p:txBody>
      </p:sp>
      <p:sp>
        <p:nvSpPr>
          <p:cNvPr id="12" name="Footer Placeholder 11">
            <a:extLst>
              <a:ext uri="{FF2B5EF4-FFF2-40B4-BE49-F238E27FC236}">
                <a16:creationId xmlns:a16="http://schemas.microsoft.com/office/drawing/2014/main" id="{AB2F4004-7B28-464C-B5BF-7AF012EE0CE4}"/>
              </a:ext>
            </a:extLst>
          </p:cNvPr>
          <p:cNvSpPr>
            <a:spLocks noGrp="1"/>
          </p:cNvSpPr>
          <p:nvPr>
            <p:ph type="ftr" sz="quarter" idx="11"/>
          </p:nvPr>
        </p:nvSpPr>
        <p:spPr>
          <a:xfrm>
            <a:off x="6848168" y="6352200"/>
            <a:ext cx="4048432" cy="276225"/>
          </a:xfrm>
        </p:spPr>
        <p:txBody>
          <a:bodyPr/>
          <a:lstStyle/>
          <a:p>
            <a:r>
              <a:rPr lang="en-US"/>
              <a:t>[footer content]</a:t>
            </a:r>
            <a:endParaRPr lang="en-US" dirty="0"/>
          </a:p>
        </p:txBody>
      </p:sp>
      <p:sp>
        <p:nvSpPr>
          <p:cNvPr id="17" name="Text Placeholder 16">
            <a:extLst>
              <a:ext uri="{FF2B5EF4-FFF2-40B4-BE49-F238E27FC236}">
                <a16:creationId xmlns:a16="http://schemas.microsoft.com/office/drawing/2014/main" id="{9200C8F2-4D8F-4557-A24F-53BF3AA2AD15}"/>
              </a:ext>
            </a:extLst>
          </p:cNvPr>
          <p:cNvSpPr>
            <a:spLocks noGrp="1"/>
          </p:cNvSpPr>
          <p:nvPr>
            <p:ph type="body" sz="quarter" idx="12" hasCustomPrompt="1"/>
          </p:nvPr>
        </p:nvSpPr>
        <p:spPr>
          <a:xfrm>
            <a:off x="838200" y="6352200"/>
            <a:ext cx="4048125" cy="274320"/>
          </a:xfrm>
        </p:spPr>
        <p:txBody>
          <a:bodyPr anchor="b">
            <a:normAutofit/>
          </a:bodyPr>
          <a:lstStyle>
            <a:lvl1pPr marL="0" indent="0">
              <a:lnSpc>
                <a:spcPct val="100000"/>
              </a:lnSpc>
              <a:spcBef>
                <a:spcPts val="0"/>
              </a:spcBef>
              <a:buNone/>
              <a:defRPr sz="900"/>
            </a:lvl1pPr>
          </a:lstStyle>
          <a:p>
            <a:pPr lvl="0"/>
            <a:r>
              <a:rPr lang="en-US" dirty="0"/>
              <a:t>[insert source/reference]</a:t>
            </a:r>
          </a:p>
        </p:txBody>
      </p:sp>
    </p:spTree>
    <p:extLst>
      <p:ext uri="{BB962C8B-B14F-4D97-AF65-F5344CB8AC3E}">
        <p14:creationId xmlns:p14="http://schemas.microsoft.com/office/powerpoint/2010/main" val="203569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 Quote + List (dark)">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8D6C61-01AF-4758-B1BC-6F82744E3E57}"/>
              </a:ext>
            </a:extLst>
          </p:cNvPr>
          <p:cNvSpPr>
            <a:spLocks noGrp="1"/>
          </p:cNvSpPr>
          <p:nvPr>
            <p:ph type="pic" sz="quarter" idx="13" hasCustomPrompt="1"/>
          </p:nvPr>
        </p:nvSpPr>
        <p:spPr>
          <a:xfrm>
            <a:off x="0" y="0"/>
            <a:ext cx="5715000" cy="6858000"/>
          </a:xfrm>
        </p:spPr>
        <p:txBody>
          <a:bodyPr anchor="ctr"/>
          <a:lstStyle>
            <a:lvl1pPr marL="0" indent="0" algn="ctr">
              <a:buNone/>
              <a:defRPr>
                <a:solidFill>
                  <a:schemeClr val="tx2"/>
                </a:solidFill>
              </a:defRPr>
            </a:lvl1pPr>
          </a:lstStyle>
          <a:p>
            <a:r>
              <a:rPr lang="en-US" dirty="0"/>
              <a:t>Insert image</a:t>
            </a:r>
          </a:p>
        </p:txBody>
      </p:sp>
      <p:sp>
        <p:nvSpPr>
          <p:cNvPr id="2" name="Title 1">
            <a:extLst>
              <a:ext uri="{FF2B5EF4-FFF2-40B4-BE49-F238E27FC236}">
                <a16:creationId xmlns:a16="http://schemas.microsoft.com/office/drawing/2014/main" id="{36DB8883-30D6-4CB5-8253-D8EBD3801CE6}"/>
              </a:ext>
            </a:extLst>
          </p:cNvPr>
          <p:cNvSpPr>
            <a:spLocks noGrp="1"/>
          </p:cNvSpPr>
          <p:nvPr>
            <p:ph type="title" hasCustomPrompt="1"/>
          </p:nvPr>
        </p:nvSpPr>
        <p:spPr>
          <a:xfrm>
            <a:off x="6807200" y="681037"/>
            <a:ext cx="4546600" cy="1325563"/>
          </a:xfrm>
        </p:spPr>
        <p:txBody>
          <a:bodyPr anchor="b"/>
          <a:lstStyle>
            <a:lvl1pPr>
              <a:defRPr>
                <a:solidFill>
                  <a:schemeClr val="accent3"/>
                </a:solidFill>
              </a:defRPr>
            </a:lvl1pPr>
          </a:lstStyle>
          <a:p>
            <a:r>
              <a:rPr lang="en-US" dirty="0"/>
              <a:t>Slide title</a:t>
            </a:r>
          </a:p>
        </p:txBody>
      </p:sp>
      <p:sp>
        <p:nvSpPr>
          <p:cNvPr id="4" name="Content Placeholder 3">
            <a:extLst>
              <a:ext uri="{FF2B5EF4-FFF2-40B4-BE49-F238E27FC236}">
                <a16:creationId xmlns:a16="http://schemas.microsoft.com/office/drawing/2014/main" id="{2854F465-E33D-4424-BB2D-C62808CAF585}"/>
              </a:ext>
            </a:extLst>
          </p:cNvPr>
          <p:cNvSpPr>
            <a:spLocks noGrp="1"/>
          </p:cNvSpPr>
          <p:nvPr>
            <p:ph sz="half" idx="2"/>
          </p:nvPr>
        </p:nvSpPr>
        <p:spPr>
          <a:xfrm>
            <a:off x="6807200" y="2273299"/>
            <a:ext cx="4546600" cy="3903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0">
            <a:extLst>
              <a:ext uri="{FF2B5EF4-FFF2-40B4-BE49-F238E27FC236}">
                <a16:creationId xmlns:a16="http://schemas.microsoft.com/office/drawing/2014/main" id="{0BBA67C8-F190-437B-B583-FFE51D550DFD}"/>
              </a:ext>
            </a:extLst>
          </p:cNvPr>
          <p:cNvSpPr>
            <a:spLocks noGrp="1"/>
          </p:cNvSpPr>
          <p:nvPr>
            <p:ph type="body" sz="quarter" idx="14" hasCustomPrompt="1"/>
          </p:nvPr>
        </p:nvSpPr>
        <p:spPr>
          <a:xfrm>
            <a:off x="1713743" y="3698939"/>
            <a:ext cx="4568979" cy="2514600"/>
          </a:xfrm>
          <a:solidFill>
            <a:schemeClr val="accent3"/>
          </a:solidFill>
        </p:spPr>
        <p:txBody>
          <a:bodyPr wrap="square" lIns="365760" tIns="365760" rIns="365760" bIns="365760" anchor="ctr">
            <a:noAutofit/>
          </a:bodyPr>
          <a:lstStyle>
            <a:lvl1pPr marL="0" indent="0">
              <a:lnSpc>
                <a:spcPct val="125000"/>
              </a:lnSpc>
              <a:spcBef>
                <a:spcPts val="0"/>
              </a:spcBef>
              <a:buNone/>
              <a:defRPr sz="320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short quote or message</a:t>
            </a:r>
          </a:p>
        </p:txBody>
      </p:sp>
    </p:spTree>
    <p:extLst>
      <p:ext uri="{BB962C8B-B14F-4D97-AF65-F5344CB8AC3E}">
        <p14:creationId xmlns:p14="http://schemas.microsoft.com/office/powerpoint/2010/main" val="29089739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light)">
    <p:bg>
      <p:bgPr>
        <a:solidFill>
          <a:schemeClr val="accent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1BD763-A780-4767-B250-92007745BECD}"/>
              </a:ext>
            </a:extLst>
          </p:cNvPr>
          <p:cNvSpPr>
            <a:spLocks noGrp="1"/>
          </p:cNvSpPr>
          <p:nvPr>
            <p:ph type="title" hasCustomPrompt="1"/>
          </p:nvPr>
        </p:nvSpPr>
        <p:spPr>
          <a:xfrm>
            <a:off x="838200" y="757084"/>
            <a:ext cx="9642988" cy="747252"/>
          </a:xfrm>
        </p:spPr>
        <p:txBody>
          <a:bodyPr anchor="b"/>
          <a:lstStyle>
            <a:lvl1pPr>
              <a:defRPr lang="en-US">
                <a:solidFill>
                  <a:schemeClr val="tx1"/>
                </a:solidFill>
              </a:defRPr>
            </a:lvl1pPr>
          </a:lstStyle>
          <a:p>
            <a:r>
              <a:rPr lang="en-US" dirty="0"/>
              <a:t>Title</a:t>
            </a:r>
          </a:p>
        </p:txBody>
      </p:sp>
      <p:sp>
        <p:nvSpPr>
          <p:cNvPr id="6" name="Text Placeholder 5">
            <a:extLst>
              <a:ext uri="{FF2B5EF4-FFF2-40B4-BE49-F238E27FC236}">
                <a16:creationId xmlns:a16="http://schemas.microsoft.com/office/drawing/2014/main" id="{C383065E-E238-4F5D-A0BA-51C345511C0A}"/>
              </a:ext>
            </a:extLst>
          </p:cNvPr>
          <p:cNvSpPr>
            <a:spLocks noGrp="1"/>
          </p:cNvSpPr>
          <p:nvPr>
            <p:ph type="body" sz="quarter" idx="10" hasCustomPrompt="1"/>
          </p:nvPr>
        </p:nvSpPr>
        <p:spPr>
          <a:xfrm>
            <a:off x="838200" y="1529871"/>
            <a:ext cx="9642988" cy="521980"/>
          </a:xfrm>
        </p:spPr>
        <p:txBody>
          <a:bodyPr>
            <a:normAutofit/>
          </a:bodyPr>
          <a:lstStyle>
            <a:lvl1pPr marL="0" indent="0">
              <a:buNone/>
              <a:defRPr sz="2400" b="1">
                <a:solidFill>
                  <a:schemeClr val="tx2"/>
                </a:solidFill>
                <a:latin typeface="+mj-lt"/>
              </a:defRPr>
            </a:lvl1pPr>
            <a:lvl2pPr marL="685800" indent="0">
              <a:buNone/>
              <a:defRPr/>
            </a:lvl2pPr>
          </a:lstStyle>
          <a:p>
            <a:pPr lvl="0"/>
            <a:r>
              <a:rPr lang="en-US" dirty="0"/>
              <a:t>Subtitle</a:t>
            </a:r>
          </a:p>
        </p:txBody>
      </p:sp>
      <p:sp>
        <p:nvSpPr>
          <p:cNvPr id="7" name="Rectangle 6">
            <a:extLst>
              <a:ext uri="{FF2B5EF4-FFF2-40B4-BE49-F238E27FC236}">
                <a16:creationId xmlns:a16="http://schemas.microsoft.com/office/drawing/2014/main" id="{9F89E6AB-6E60-4066-AAD7-F1A7663BDEEB}"/>
              </a:ext>
            </a:extLst>
          </p:cNvPr>
          <p:cNvSpPr/>
          <p:nvPr userDrawn="1"/>
        </p:nvSpPr>
        <p:spPr>
          <a:xfrm>
            <a:off x="11125200" y="0"/>
            <a:ext cx="1066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13274CC-3465-49F1-B5E2-CCED555A952B}"/>
              </a:ext>
            </a:extLst>
          </p:cNvPr>
          <p:cNvSpPr>
            <a:spLocks noGrp="1"/>
          </p:cNvSpPr>
          <p:nvPr>
            <p:ph type="ftr" sz="quarter" idx="11"/>
          </p:nvPr>
        </p:nvSpPr>
        <p:spPr/>
        <p:txBody>
          <a:bodyPr/>
          <a:lstStyle/>
          <a:p>
            <a:r>
              <a:rPr lang="en-US"/>
              <a:t>[footer content]</a:t>
            </a:r>
            <a:endParaRPr lang="en-US" dirty="0"/>
          </a:p>
        </p:txBody>
      </p:sp>
      <p:sp>
        <p:nvSpPr>
          <p:cNvPr id="8" name="Text Placeholder 16">
            <a:extLst>
              <a:ext uri="{FF2B5EF4-FFF2-40B4-BE49-F238E27FC236}">
                <a16:creationId xmlns:a16="http://schemas.microsoft.com/office/drawing/2014/main" id="{392E248B-F6EA-4CB3-BEF8-9BB3178BC7EA}"/>
              </a:ext>
            </a:extLst>
          </p:cNvPr>
          <p:cNvSpPr>
            <a:spLocks noGrp="1"/>
          </p:cNvSpPr>
          <p:nvPr>
            <p:ph type="body" sz="quarter" idx="12" hasCustomPrompt="1"/>
          </p:nvPr>
        </p:nvSpPr>
        <p:spPr>
          <a:xfrm>
            <a:off x="838200" y="6352200"/>
            <a:ext cx="4048125" cy="274320"/>
          </a:xfrm>
        </p:spPr>
        <p:txBody>
          <a:bodyPr anchor="b">
            <a:normAutofit/>
          </a:bodyPr>
          <a:lstStyle>
            <a:lvl1pPr marL="0" indent="0">
              <a:lnSpc>
                <a:spcPct val="100000"/>
              </a:lnSpc>
              <a:spcBef>
                <a:spcPts val="0"/>
              </a:spcBef>
              <a:buNone/>
              <a:defRPr sz="900"/>
            </a:lvl1pPr>
          </a:lstStyle>
          <a:p>
            <a:pPr lvl="0"/>
            <a:r>
              <a:rPr lang="en-US" dirty="0"/>
              <a:t>[insert source/reference]</a:t>
            </a:r>
          </a:p>
        </p:txBody>
      </p:sp>
    </p:spTree>
    <p:extLst>
      <p:ext uri="{BB962C8B-B14F-4D97-AF65-F5344CB8AC3E}">
        <p14:creationId xmlns:p14="http://schemas.microsoft.com/office/powerpoint/2010/main" val="383056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 name="Picture 2" descr="http://www.gilmour.org/uploaded/Upper_School/Pictures/Stock_Market_Game_logo.jpg">
            <a:extLst>
              <a:ext uri="{FF2B5EF4-FFF2-40B4-BE49-F238E27FC236}">
                <a16:creationId xmlns:a16="http://schemas.microsoft.com/office/drawing/2014/main" id="{ABEFD97D-C66B-98CE-A886-B7D2D79245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257" y="233965"/>
            <a:ext cx="2675317" cy="901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al Estate Investing and the Stock Market-national-records-office">
            <a:extLst>
              <a:ext uri="{FF2B5EF4-FFF2-40B4-BE49-F238E27FC236}">
                <a16:creationId xmlns:a16="http://schemas.microsoft.com/office/drawing/2014/main" id="{9B5DFDE0-853C-53C8-23EA-A2250780F08E}"/>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10290780" y="5636282"/>
            <a:ext cx="1789794" cy="9553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Oregon Council on Economics Education">
            <a:extLst>
              <a:ext uri="{FF2B5EF4-FFF2-40B4-BE49-F238E27FC236}">
                <a16:creationId xmlns:a16="http://schemas.microsoft.com/office/drawing/2014/main" id="{D962EB39-A2C2-295B-DC65-FE1EEA10B1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pic>
        <p:nvPicPr>
          <p:cNvPr id="6" name="Picture 2" descr="http://www.gilmour.org/uploaded/Upper_School/Pictures/Stock_Market_Game_logo.jpg">
            <a:extLst>
              <a:ext uri="{FF2B5EF4-FFF2-40B4-BE49-F238E27FC236}">
                <a16:creationId xmlns:a16="http://schemas.microsoft.com/office/drawing/2014/main" id="{975F132A-D3A5-E4CD-3010-3915E22156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257" y="233965"/>
            <a:ext cx="2675317" cy="901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al Estate Investing and the Stock Market-national-records-office">
            <a:extLst>
              <a:ext uri="{FF2B5EF4-FFF2-40B4-BE49-F238E27FC236}">
                <a16:creationId xmlns:a16="http://schemas.microsoft.com/office/drawing/2014/main" id="{AC1DE027-1179-51CA-33C9-B8CDB6B4957F}"/>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10290780" y="5636282"/>
            <a:ext cx="1789794" cy="9553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regon Council on Economics Education">
            <a:extLst>
              <a:ext uri="{FF2B5EF4-FFF2-40B4-BE49-F238E27FC236}">
                <a16:creationId xmlns:a16="http://schemas.microsoft.com/office/drawing/2014/main" id="{3D95091F-28A1-6392-9118-EBBEE14870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25.png"/><Relationship Id="rId12"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png"/><Relationship Id="rId10" Type="http://schemas.openxmlformats.org/officeDocument/2006/relationships/image" Target="../media/image64.jpeg"/><Relationship Id="rId4" Type="http://schemas.openxmlformats.org/officeDocument/2006/relationships/image" Target="../media/image59.png"/><Relationship Id="rId9" Type="http://schemas.openxmlformats.org/officeDocument/2006/relationships/image" Target="../media/image63.jpeg"/><Relationship Id="rId1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3859426" y="4074326"/>
            <a:ext cx="4559452" cy="1015663"/>
          </a:xfrm>
          <a:prstGeom prst="rect">
            <a:avLst/>
          </a:prstGeom>
          <a:noFill/>
        </p:spPr>
        <p:txBody>
          <a:bodyPr wrap="none" rtlCol="0">
            <a:noAutofit/>
          </a:bodyPr>
          <a:lstStyle/>
          <a:p>
            <a:pPr algn="ctr"/>
            <a:r>
              <a:rPr lang="en-US" sz="6000" b="1" dirty="0">
                <a:latin typeface="Eras Demi ITC" panose="020B0805030504020804" pitchFamily="34" charset="77"/>
              </a:rPr>
              <a:t>Diversity</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What are Stock Sectors?</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53190" y="1615765"/>
            <a:ext cx="10515600" cy="4351338"/>
          </a:xfrm>
        </p:spPr>
        <p:txBody>
          <a:bodyPr>
            <a:normAutofit/>
          </a:bodyPr>
          <a:lstStyle/>
          <a:p>
            <a:pPr>
              <a:lnSpc>
                <a:spcPct val="120000"/>
              </a:lnSpc>
            </a:pPr>
            <a:r>
              <a:rPr lang="en-US" sz="3200" dirty="0"/>
              <a:t>11 economic or industry sectors:</a:t>
            </a:r>
          </a:p>
          <a:p>
            <a:pPr lvl="1">
              <a:lnSpc>
                <a:spcPct val="120000"/>
              </a:lnSpc>
            </a:pPr>
            <a:r>
              <a:rPr lang="en-US" sz="2800" dirty="0"/>
              <a:t>24 industry groups</a:t>
            </a:r>
          </a:p>
          <a:p>
            <a:pPr lvl="1">
              <a:lnSpc>
                <a:spcPct val="120000"/>
              </a:lnSpc>
            </a:pPr>
            <a:r>
              <a:rPr lang="en-US" sz="2800" dirty="0"/>
              <a:t>Then into 68 industries</a:t>
            </a:r>
          </a:p>
          <a:p>
            <a:pPr lvl="1">
              <a:lnSpc>
                <a:spcPct val="120000"/>
              </a:lnSpc>
            </a:pPr>
            <a:r>
              <a:rPr lang="en-US" sz="2800" dirty="0"/>
              <a:t>Then into 157 sub-industries</a:t>
            </a:r>
          </a:p>
        </p:txBody>
      </p:sp>
      <p:graphicFrame>
        <p:nvGraphicFramePr>
          <p:cNvPr id="4" name="Table 4">
            <a:extLst>
              <a:ext uri="{FF2B5EF4-FFF2-40B4-BE49-F238E27FC236}">
                <a16:creationId xmlns:a16="http://schemas.microsoft.com/office/drawing/2014/main" id="{391C6973-F66F-1F45-83EB-5D0F0D707798}"/>
              </a:ext>
            </a:extLst>
          </p:cNvPr>
          <p:cNvGraphicFramePr>
            <a:graphicFrameLocks noGrp="1"/>
          </p:cNvGraphicFramePr>
          <p:nvPr>
            <p:extLst>
              <p:ext uri="{D42A27DB-BD31-4B8C-83A1-F6EECF244321}">
                <p14:modId xmlns:p14="http://schemas.microsoft.com/office/powerpoint/2010/main" val="342237392"/>
              </p:ext>
            </p:extLst>
          </p:nvPr>
        </p:nvGraphicFramePr>
        <p:xfrm>
          <a:off x="1402414" y="4172863"/>
          <a:ext cx="9615357" cy="1854200"/>
        </p:xfrm>
        <a:graphic>
          <a:graphicData uri="http://schemas.openxmlformats.org/drawingml/2006/table">
            <a:tbl>
              <a:tblPr firstRow="1" bandRow="1">
                <a:tableStyleId>{5C22544A-7EE6-4342-B048-85BDC9FD1C3A}</a:tableStyleId>
              </a:tblPr>
              <a:tblGrid>
                <a:gridCol w="3205119">
                  <a:extLst>
                    <a:ext uri="{9D8B030D-6E8A-4147-A177-3AD203B41FA5}">
                      <a16:colId xmlns:a16="http://schemas.microsoft.com/office/drawing/2014/main" val="3139826228"/>
                    </a:ext>
                  </a:extLst>
                </a:gridCol>
                <a:gridCol w="3205119">
                  <a:extLst>
                    <a:ext uri="{9D8B030D-6E8A-4147-A177-3AD203B41FA5}">
                      <a16:colId xmlns:a16="http://schemas.microsoft.com/office/drawing/2014/main" val="2642086733"/>
                    </a:ext>
                  </a:extLst>
                </a:gridCol>
                <a:gridCol w="3205119">
                  <a:extLst>
                    <a:ext uri="{9D8B030D-6E8A-4147-A177-3AD203B41FA5}">
                      <a16:colId xmlns:a16="http://schemas.microsoft.com/office/drawing/2014/main" val="766406523"/>
                    </a:ext>
                  </a:extLst>
                </a:gridCol>
              </a:tblGrid>
              <a:tr h="370840">
                <a:tc gridSpan="3">
                  <a:txBody>
                    <a:bodyPr/>
                    <a:lstStyle/>
                    <a:p>
                      <a:pPr algn="ctr"/>
                      <a:r>
                        <a:rPr lang="en-US" dirty="0"/>
                        <a:t>Stock Sectors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en-US" dirty="0"/>
                        <a:t>Stock Sectors</a:t>
                      </a:r>
                    </a:p>
                  </a:txBody>
                  <a:tcPr/>
                </a:tc>
                <a:tc hMerge="1">
                  <a:txBody>
                    <a:bodyPr/>
                    <a:lstStyle/>
                    <a:p>
                      <a:endParaRPr lang="en-US" dirty="0"/>
                    </a:p>
                  </a:txBody>
                  <a:tcPr/>
                </a:tc>
                <a:extLst>
                  <a:ext uri="{0D108BD9-81ED-4DB2-BD59-A6C34878D82A}">
                    <a16:rowId xmlns:a16="http://schemas.microsoft.com/office/drawing/2014/main" val="4260433236"/>
                  </a:ext>
                </a:extLst>
              </a:tr>
              <a:tr h="370840">
                <a:tc>
                  <a:txBody>
                    <a:bodyPr/>
                    <a:lstStyle/>
                    <a:p>
                      <a:r>
                        <a:rPr lang="en-US" dirty="0"/>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Consumer Staples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Telecommunication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713226"/>
                  </a:ext>
                </a:extLst>
              </a:tr>
              <a:tr h="370840">
                <a:tc>
                  <a:txBody>
                    <a:bodyPr/>
                    <a:lstStyle/>
                    <a:p>
                      <a:r>
                        <a:rPr lang="en-US" dirty="0"/>
                        <a:t>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Health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961075"/>
                  </a:ext>
                </a:extLst>
              </a:tr>
              <a:tr h="370840">
                <a:tc>
                  <a:txBody>
                    <a:bodyPr/>
                    <a:lstStyle/>
                    <a:p>
                      <a:r>
                        <a:rPr lang="en-US" dirty="0"/>
                        <a:t>Industrials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Financials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 Estate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085280"/>
                  </a:ext>
                </a:extLst>
              </a:tr>
              <a:tr h="370840">
                <a:tc>
                  <a:txBody>
                    <a:bodyPr/>
                    <a:lstStyle/>
                    <a:p>
                      <a:r>
                        <a:rPr lang="en-US" dirty="0"/>
                        <a:t>Consumer Discretionary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Information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040689"/>
                  </a:ext>
                </a:extLst>
              </a:tr>
            </a:tbl>
          </a:graphicData>
        </a:graphic>
      </p:graphicFrame>
    </p:spTree>
    <p:extLst>
      <p:ext uri="{BB962C8B-B14F-4D97-AF65-F5344CB8AC3E}">
        <p14:creationId xmlns:p14="http://schemas.microsoft.com/office/powerpoint/2010/main" val="102956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2D1C986-6207-9F4E-AD1F-CF0835954D30}"/>
              </a:ext>
            </a:extLst>
          </p:cNvPr>
          <p:cNvCxnSpPr>
            <a:cxnSpLocks/>
          </p:cNvCxnSpPr>
          <p:nvPr/>
        </p:nvCxnSpPr>
        <p:spPr>
          <a:xfrm flipH="1" flipV="1">
            <a:off x="3870234" y="1690688"/>
            <a:ext cx="148422" cy="544049"/>
          </a:xfrm>
          <a:prstGeom prst="line">
            <a:avLst/>
          </a:prstGeom>
          <a:ln w="127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graphicFrame>
        <p:nvGraphicFramePr>
          <p:cNvPr id="2" name="Chart 1">
            <a:extLst>
              <a:ext uri="{FF2B5EF4-FFF2-40B4-BE49-F238E27FC236}">
                <a16:creationId xmlns:a16="http://schemas.microsoft.com/office/drawing/2014/main" id="{820E54FB-492D-93C3-B978-7761B071B9BC}"/>
              </a:ext>
            </a:extLst>
          </p:cNvPr>
          <p:cNvGraphicFramePr>
            <a:graphicFrameLocks/>
          </p:cNvGraphicFramePr>
          <p:nvPr>
            <p:extLst>
              <p:ext uri="{D42A27DB-BD31-4B8C-83A1-F6EECF244321}">
                <p14:modId xmlns:p14="http://schemas.microsoft.com/office/powerpoint/2010/main" val="1271783222"/>
              </p:ext>
            </p:extLst>
          </p:nvPr>
        </p:nvGraphicFramePr>
        <p:xfrm>
          <a:off x="541745" y="1768475"/>
          <a:ext cx="7943173" cy="50895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707632C9-60E0-DEC6-C92C-0F8A188D0FF2}"/>
              </a:ext>
            </a:extLst>
          </p:cNvPr>
          <p:cNvSpPr>
            <a:spLocks noGrp="1"/>
          </p:cNvSpPr>
          <p:nvPr>
            <p:ph type="title"/>
          </p:nvPr>
        </p:nvSpPr>
        <p:spPr/>
        <p:txBody>
          <a:bodyPr/>
          <a:lstStyle/>
          <a:p>
            <a:r>
              <a:rPr lang="en-US" b="1" dirty="0">
                <a:latin typeface="Eras Medium ITC" panose="020B0602030504020804" pitchFamily="34" charset="77"/>
              </a:rPr>
              <a:t>S&amp;P 500 Sector Percentages</a:t>
            </a:r>
          </a:p>
        </p:txBody>
      </p:sp>
      <p:cxnSp>
        <p:nvCxnSpPr>
          <p:cNvPr id="13" name="Straight Connector 12">
            <a:extLst>
              <a:ext uri="{FF2B5EF4-FFF2-40B4-BE49-F238E27FC236}">
                <a16:creationId xmlns:a16="http://schemas.microsoft.com/office/drawing/2014/main" id="{06E7EBF6-83FD-E742-89B6-33E86C15379A}"/>
              </a:ext>
            </a:extLst>
          </p:cNvPr>
          <p:cNvCxnSpPr>
            <a:cxnSpLocks/>
          </p:cNvCxnSpPr>
          <p:nvPr/>
        </p:nvCxnSpPr>
        <p:spPr>
          <a:xfrm flipV="1">
            <a:off x="4364910" y="1557269"/>
            <a:ext cx="1234157" cy="266838"/>
          </a:xfrm>
          <a:prstGeom prst="line">
            <a:avLst/>
          </a:prstGeom>
          <a:ln w="127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DA6021F-AFEF-CB4A-BC53-9F0B693B5FAD}"/>
              </a:ext>
            </a:extLst>
          </p:cNvPr>
          <p:cNvCxnSpPr>
            <a:cxnSpLocks/>
          </p:cNvCxnSpPr>
          <p:nvPr/>
        </p:nvCxnSpPr>
        <p:spPr>
          <a:xfrm flipH="1" flipV="1">
            <a:off x="2875785" y="1848562"/>
            <a:ext cx="688718" cy="102218"/>
          </a:xfrm>
          <a:prstGeom prst="line">
            <a:avLst/>
          </a:prstGeom>
          <a:ln w="127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144D80C4-5F71-B14E-8BBF-FA864923FB95}"/>
              </a:ext>
            </a:extLst>
          </p:cNvPr>
          <p:cNvCxnSpPr>
            <a:cxnSpLocks/>
          </p:cNvCxnSpPr>
          <p:nvPr/>
        </p:nvCxnSpPr>
        <p:spPr>
          <a:xfrm flipH="1" flipV="1">
            <a:off x="1960201" y="2126440"/>
            <a:ext cx="1336337" cy="72182"/>
          </a:xfrm>
          <a:prstGeom prst="line">
            <a:avLst/>
          </a:prstGeom>
          <a:ln w="127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6F2DB890-8B23-94BE-9E79-0B371DF93B4A}"/>
              </a:ext>
            </a:extLst>
          </p:cNvPr>
          <p:cNvSpPr txBox="1"/>
          <p:nvPr/>
        </p:nvSpPr>
        <p:spPr>
          <a:xfrm>
            <a:off x="6808734" y="4757628"/>
            <a:ext cx="2800221" cy="1325562"/>
          </a:xfrm>
          <a:prstGeom prst="rect">
            <a:avLst/>
          </a:prstGeom>
          <a:noFill/>
        </p:spPr>
        <p:txBody>
          <a:bodyPr wrap="square">
            <a:noAutofit/>
          </a:bodyPr>
          <a:lstStyle/>
          <a:p>
            <a:r>
              <a:rPr lang="en-US" sz="2400" b="1" dirty="0"/>
              <a:t>Healthcare</a:t>
            </a:r>
          </a:p>
          <a:p>
            <a:r>
              <a:rPr lang="en-US" sz="2400" b="1" dirty="0"/>
              <a:t>13%</a:t>
            </a:r>
          </a:p>
        </p:txBody>
      </p:sp>
      <p:sp>
        <p:nvSpPr>
          <p:cNvPr id="8" name="TextBox 7">
            <a:extLst>
              <a:ext uri="{FF2B5EF4-FFF2-40B4-BE49-F238E27FC236}">
                <a16:creationId xmlns:a16="http://schemas.microsoft.com/office/drawing/2014/main" id="{4C675EA9-893D-4FBB-514B-1AB2E1673F80}"/>
              </a:ext>
            </a:extLst>
          </p:cNvPr>
          <p:cNvSpPr txBox="1"/>
          <p:nvPr/>
        </p:nvSpPr>
        <p:spPr>
          <a:xfrm>
            <a:off x="5243918" y="6032745"/>
            <a:ext cx="3489395" cy="903042"/>
          </a:xfrm>
          <a:prstGeom prst="rect">
            <a:avLst/>
          </a:prstGeom>
          <a:noFill/>
        </p:spPr>
        <p:txBody>
          <a:bodyPr wrap="square">
            <a:noAutofit/>
          </a:bodyPr>
          <a:lstStyle/>
          <a:p>
            <a:r>
              <a:rPr lang="en-US" sz="2400" b="1" dirty="0"/>
              <a:t>Consumer</a:t>
            </a:r>
            <a:br>
              <a:rPr lang="en-US" sz="2400" b="1" dirty="0"/>
            </a:br>
            <a:r>
              <a:rPr lang="en-US" sz="2400" b="1" dirty="0"/>
              <a:t> Discretionary 12%</a:t>
            </a:r>
          </a:p>
        </p:txBody>
      </p:sp>
      <p:sp>
        <p:nvSpPr>
          <p:cNvPr id="10" name="TextBox 9">
            <a:extLst>
              <a:ext uri="{FF2B5EF4-FFF2-40B4-BE49-F238E27FC236}">
                <a16:creationId xmlns:a16="http://schemas.microsoft.com/office/drawing/2014/main" id="{9B97C3FA-808E-5938-A8AC-3F527C37F1D0}"/>
              </a:ext>
            </a:extLst>
          </p:cNvPr>
          <p:cNvSpPr txBox="1"/>
          <p:nvPr/>
        </p:nvSpPr>
        <p:spPr>
          <a:xfrm>
            <a:off x="1193788" y="6134481"/>
            <a:ext cx="2272602" cy="903042"/>
          </a:xfrm>
          <a:prstGeom prst="rect">
            <a:avLst/>
          </a:prstGeom>
          <a:noFill/>
        </p:spPr>
        <p:txBody>
          <a:bodyPr wrap="square">
            <a:noAutofit/>
          </a:bodyPr>
          <a:lstStyle/>
          <a:p>
            <a:r>
              <a:rPr lang="en-US" sz="2400" b="1" dirty="0"/>
              <a:t>Financials 11%</a:t>
            </a:r>
          </a:p>
        </p:txBody>
      </p:sp>
      <p:sp>
        <p:nvSpPr>
          <p:cNvPr id="11" name="TextBox 10">
            <a:extLst>
              <a:ext uri="{FF2B5EF4-FFF2-40B4-BE49-F238E27FC236}">
                <a16:creationId xmlns:a16="http://schemas.microsoft.com/office/drawing/2014/main" id="{BED20E11-1FB3-B144-51D8-075A15AE9078}"/>
              </a:ext>
            </a:extLst>
          </p:cNvPr>
          <p:cNvSpPr txBox="1"/>
          <p:nvPr/>
        </p:nvSpPr>
        <p:spPr>
          <a:xfrm>
            <a:off x="-582292" y="4723505"/>
            <a:ext cx="2800221" cy="903042"/>
          </a:xfrm>
          <a:prstGeom prst="rect">
            <a:avLst/>
          </a:prstGeom>
          <a:noFill/>
        </p:spPr>
        <p:txBody>
          <a:bodyPr wrap="square">
            <a:noAutofit/>
          </a:bodyPr>
          <a:lstStyle/>
          <a:p>
            <a:pPr algn="r"/>
            <a:r>
              <a:rPr lang="en-US" b="1" dirty="0"/>
              <a:t>Telecommunications</a:t>
            </a:r>
            <a:br>
              <a:rPr lang="en-US" b="1" dirty="0"/>
            </a:br>
            <a:r>
              <a:rPr lang="en-US" b="1" dirty="0"/>
              <a:t>11%</a:t>
            </a:r>
          </a:p>
        </p:txBody>
      </p:sp>
      <p:sp>
        <p:nvSpPr>
          <p:cNvPr id="12" name="TextBox 11">
            <a:extLst>
              <a:ext uri="{FF2B5EF4-FFF2-40B4-BE49-F238E27FC236}">
                <a16:creationId xmlns:a16="http://schemas.microsoft.com/office/drawing/2014/main" id="{A7CD7F98-2173-8135-CE53-8B25AAD53CE5}"/>
              </a:ext>
            </a:extLst>
          </p:cNvPr>
          <p:cNvSpPr txBox="1"/>
          <p:nvPr/>
        </p:nvSpPr>
        <p:spPr>
          <a:xfrm>
            <a:off x="266199" y="3162481"/>
            <a:ext cx="1676183" cy="903042"/>
          </a:xfrm>
          <a:prstGeom prst="rect">
            <a:avLst/>
          </a:prstGeom>
          <a:noFill/>
        </p:spPr>
        <p:txBody>
          <a:bodyPr wrap="square">
            <a:noAutofit/>
          </a:bodyPr>
          <a:lstStyle/>
          <a:p>
            <a:pPr algn="r"/>
            <a:r>
              <a:rPr lang="en-US" sz="2400" b="1" dirty="0"/>
              <a:t>Industrials</a:t>
            </a:r>
            <a:br>
              <a:rPr lang="en-US" sz="2400" b="1" dirty="0"/>
            </a:br>
            <a:r>
              <a:rPr lang="en-US" sz="2400" b="1" dirty="0"/>
              <a:t>8%</a:t>
            </a:r>
          </a:p>
        </p:txBody>
      </p:sp>
      <p:sp>
        <p:nvSpPr>
          <p:cNvPr id="14" name="TextBox 13">
            <a:extLst>
              <a:ext uri="{FF2B5EF4-FFF2-40B4-BE49-F238E27FC236}">
                <a16:creationId xmlns:a16="http://schemas.microsoft.com/office/drawing/2014/main" id="{8FA3B01D-07AF-0633-7100-BCF73BC719A6}"/>
              </a:ext>
            </a:extLst>
          </p:cNvPr>
          <p:cNvSpPr txBox="1"/>
          <p:nvPr/>
        </p:nvSpPr>
        <p:spPr>
          <a:xfrm>
            <a:off x="809466" y="2329330"/>
            <a:ext cx="2074276" cy="903042"/>
          </a:xfrm>
          <a:prstGeom prst="rect">
            <a:avLst/>
          </a:prstGeom>
          <a:noFill/>
        </p:spPr>
        <p:txBody>
          <a:bodyPr wrap="square">
            <a:noAutofit/>
          </a:bodyPr>
          <a:lstStyle/>
          <a:p>
            <a:pPr algn="ctr"/>
            <a:r>
              <a:rPr lang="en-US" b="1" dirty="0"/>
              <a:t>Consumer Staples</a:t>
            </a:r>
            <a:br>
              <a:rPr lang="en-US" b="1" dirty="0"/>
            </a:br>
            <a:r>
              <a:rPr lang="en-US" b="1" dirty="0"/>
              <a:t>8%</a:t>
            </a:r>
          </a:p>
        </p:txBody>
      </p:sp>
      <p:sp>
        <p:nvSpPr>
          <p:cNvPr id="16" name="TextBox 15">
            <a:extLst>
              <a:ext uri="{FF2B5EF4-FFF2-40B4-BE49-F238E27FC236}">
                <a16:creationId xmlns:a16="http://schemas.microsoft.com/office/drawing/2014/main" id="{E7DB5EE8-43D8-7185-D748-BBFFFF5610AC}"/>
              </a:ext>
            </a:extLst>
          </p:cNvPr>
          <p:cNvSpPr txBox="1"/>
          <p:nvPr/>
        </p:nvSpPr>
        <p:spPr>
          <a:xfrm>
            <a:off x="351308" y="1900874"/>
            <a:ext cx="2074276" cy="466262"/>
          </a:xfrm>
          <a:prstGeom prst="rect">
            <a:avLst/>
          </a:prstGeom>
          <a:noFill/>
        </p:spPr>
        <p:txBody>
          <a:bodyPr wrap="square">
            <a:noAutofit/>
          </a:bodyPr>
          <a:lstStyle/>
          <a:p>
            <a:pPr algn="ctr"/>
            <a:r>
              <a:rPr lang="en-US" b="1" dirty="0"/>
              <a:t>Energy 2%</a:t>
            </a:r>
          </a:p>
        </p:txBody>
      </p:sp>
      <p:sp>
        <p:nvSpPr>
          <p:cNvPr id="18" name="TextBox 17">
            <a:extLst>
              <a:ext uri="{FF2B5EF4-FFF2-40B4-BE49-F238E27FC236}">
                <a16:creationId xmlns:a16="http://schemas.microsoft.com/office/drawing/2014/main" id="{A33B7B50-AEC7-F970-4150-79C1D1C4056C}"/>
              </a:ext>
            </a:extLst>
          </p:cNvPr>
          <p:cNvSpPr txBox="1"/>
          <p:nvPr/>
        </p:nvSpPr>
        <p:spPr>
          <a:xfrm>
            <a:off x="1077366" y="1636892"/>
            <a:ext cx="2074276" cy="466262"/>
          </a:xfrm>
          <a:prstGeom prst="rect">
            <a:avLst/>
          </a:prstGeom>
          <a:noFill/>
        </p:spPr>
        <p:txBody>
          <a:bodyPr wrap="square">
            <a:noAutofit/>
          </a:bodyPr>
          <a:lstStyle/>
          <a:p>
            <a:pPr algn="ctr"/>
            <a:r>
              <a:rPr lang="en-US" b="1" dirty="0"/>
              <a:t>Materials 3%</a:t>
            </a:r>
          </a:p>
        </p:txBody>
      </p:sp>
      <p:sp>
        <p:nvSpPr>
          <p:cNvPr id="19" name="TextBox 18">
            <a:extLst>
              <a:ext uri="{FF2B5EF4-FFF2-40B4-BE49-F238E27FC236}">
                <a16:creationId xmlns:a16="http://schemas.microsoft.com/office/drawing/2014/main" id="{04BAA8BC-3DCD-2DDE-16BC-862EEA2A81D9}"/>
              </a:ext>
            </a:extLst>
          </p:cNvPr>
          <p:cNvSpPr txBox="1"/>
          <p:nvPr/>
        </p:nvSpPr>
        <p:spPr>
          <a:xfrm>
            <a:off x="2320320" y="1250825"/>
            <a:ext cx="2074276" cy="466262"/>
          </a:xfrm>
          <a:prstGeom prst="rect">
            <a:avLst/>
          </a:prstGeom>
          <a:noFill/>
        </p:spPr>
        <p:txBody>
          <a:bodyPr wrap="square">
            <a:noAutofit/>
          </a:bodyPr>
          <a:lstStyle/>
          <a:p>
            <a:pPr algn="ctr"/>
            <a:r>
              <a:rPr lang="en-US" b="1" dirty="0"/>
              <a:t>Utilities 3%</a:t>
            </a:r>
          </a:p>
        </p:txBody>
      </p:sp>
      <p:sp>
        <p:nvSpPr>
          <p:cNvPr id="21" name="TextBox 20">
            <a:extLst>
              <a:ext uri="{FF2B5EF4-FFF2-40B4-BE49-F238E27FC236}">
                <a16:creationId xmlns:a16="http://schemas.microsoft.com/office/drawing/2014/main" id="{2AEF9F10-F2A1-F90E-2D54-079A43551330}"/>
              </a:ext>
            </a:extLst>
          </p:cNvPr>
          <p:cNvSpPr txBox="1"/>
          <p:nvPr/>
        </p:nvSpPr>
        <p:spPr>
          <a:xfrm>
            <a:off x="5332081" y="1324138"/>
            <a:ext cx="2074276" cy="466262"/>
          </a:xfrm>
          <a:prstGeom prst="rect">
            <a:avLst/>
          </a:prstGeom>
          <a:noFill/>
        </p:spPr>
        <p:txBody>
          <a:bodyPr wrap="square">
            <a:noAutofit/>
          </a:bodyPr>
          <a:lstStyle/>
          <a:p>
            <a:pPr algn="ctr"/>
            <a:r>
              <a:rPr lang="en-US" b="1" dirty="0"/>
              <a:t>Real Estate 3%</a:t>
            </a:r>
          </a:p>
        </p:txBody>
      </p:sp>
      <p:sp>
        <p:nvSpPr>
          <p:cNvPr id="3" name="TextBox 2">
            <a:extLst>
              <a:ext uri="{FF2B5EF4-FFF2-40B4-BE49-F238E27FC236}">
                <a16:creationId xmlns:a16="http://schemas.microsoft.com/office/drawing/2014/main" id="{B35FB47A-8B30-A785-D800-5382C7B3C6A9}"/>
              </a:ext>
            </a:extLst>
          </p:cNvPr>
          <p:cNvSpPr txBox="1"/>
          <p:nvPr/>
        </p:nvSpPr>
        <p:spPr>
          <a:xfrm>
            <a:off x="6886216" y="2544979"/>
            <a:ext cx="2800221" cy="1325562"/>
          </a:xfrm>
          <a:prstGeom prst="rect">
            <a:avLst/>
          </a:prstGeom>
          <a:noFill/>
        </p:spPr>
        <p:txBody>
          <a:bodyPr wrap="square">
            <a:noAutofit/>
          </a:bodyPr>
          <a:lstStyle/>
          <a:p>
            <a:r>
              <a:rPr lang="en-US" sz="2400" b="1" dirty="0"/>
              <a:t>Information Technology</a:t>
            </a:r>
          </a:p>
          <a:p>
            <a:r>
              <a:rPr lang="en-US" sz="2400" b="1" dirty="0"/>
              <a:t>13%</a:t>
            </a:r>
          </a:p>
        </p:txBody>
      </p:sp>
    </p:spTree>
    <p:extLst>
      <p:ext uri="{BB962C8B-B14F-4D97-AF65-F5344CB8AC3E}">
        <p14:creationId xmlns:p14="http://schemas.microsoft.com/office/powerpoint/2010/main" val="412554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44F4D-5A90-4ACD-92F1-F9C6FBDE7167}"/>
              </a:ext>
            </a:extLst>
          </p:cNvPr>
          <p:cNvSpPr>
            <a:spLocks noGrp="1"/>
          </p:cNvSpPr>
          <p:nvPr>
            <p:ph type="title"/>
          </p:nvPr>
        </p:nvSpPr>
        <p:spPr/>
        <p:txBody>
          <a:bodyPr/>
          <a:lstStyle/>
          <a:p>
            <a:r>
              <a:rPr lang="en-US" b="1" dirty="0"/>
              <a:t>Match the Company to the Sector</a:t>
            </a:r>
          </a:p>
        </p:txBody>
      </p:sp>
      <p:pic>
        <p:nvPicPr>
          <p:cNvPr id="8" name="Picture 7" descr="A history of Johnson &amp;amp; Johnson">
            <a:extLst>
              <a:ext uri="{FF2B5EF4-FFF2-40B4-BE49-F238E27FC236}">
                <a16:creationId xmlns:a16="http://schemas.microsoft.com/office/drawing/2014/main" id="{1BFBA964-A6E7-4753-895B-A34B37362495}"/>
              </a:ext>
            </a:extLst>
          </p:cNvPr>
          <p:cNvPicPr/>
          <p:nvPr/>
        </p:nvPicPr>
        <p:blipFill rotWithShape="1">
          <a:blip r:embed="rId3" cstate="print">
            <a:extLst>
              <a:ext uri="{28A0092B-C50C-407E-A947-70E740481C1C}">
                <a14:useLocalDpi xmlns:a14="http://schemas.microsoft.com/office/drawing/2010/main" val="0"/>
              </a:ext>
            </a:extLst>
          </a:blip>
          <a:srcRect t="28442" b="26136"/>
          <a:stretch/>
        </p:blipFill>
        <p:spPr bwMode="auto">
          <a:xfrm>
            <a:off x="5076553" y="2612492"/>
            <a:ext cx="2499311" cy="746652"/>
          </a:xfrm>
          <a:prstGeom prst="rect">
            <a:avLst/>
          </a:prstGeom>
          <a:noFill/>
          <a:ln>
            <a:noFill/>
          </a:ln>
        </p:spPr>
      </p:pic>
      <p:pic>
        <p:nvPicPr>
          <p:cNvPr id="10" name="Picture 9" descr="Latest Kaiser Permanente signature hoisted to the heights | Kaiser  Permanente">
            <a:extLst>
              <a:ext uri="{FF2B5EF4-FFF2-40B4-BE49-F238E27FC236}">
                <a16:creationId xmlns:a16="http://schemas.microsoft.com/office/drawing/2014/main" id="{151947FE-BEE2-4F65-945C-0A75AF2B80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38572" y="3299424"/>
            <a:ext cx="2418442" cy="735757"/>
          </a:xfrm>
          <a:prstGeom prst="rect">
            <a:avLst/>
          </a:prstGeom>
          <a:noFill/>
          <a:ln>
            <a:noFill/>
          </a:ln>
        </p:spPr>
      </p:pic>
      <p:pic>
        <p:nvPicPr>
          <p:cNvPr id="11" name="Picture 10" descr="A picture containing logo&#10;&#10;Description automatically generated">
            <a:extLst>
              <a:ext uri="{FF2B5EF4-FFF2-40B4-BE49-F238E27FC236}">
                <a16:creationId xmlns:a16="http://schemas.microsoft.com/office/drawing/2014/main" id="{61CF15A8-A34B-4454-8926-BB2F7EC31B6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26580" y="1671421"/>
            <a:ext cx="2959827" cy="819940"/>
          </a:xfrm>
          <a:prstGeom prst="rect">
            <a:avLst/>
          </a:prstGeom>
          <a:noFill/>
          <a:ln>
            <a:noFill/>
          </a:ln>
        </p:spPr>
      </p:pic>
      <p:pic>
        <p:nvPicPr>
          <p:cNvPr id="14" name="Picture 13" descr="Southwest logo and symbol, meaning, history, PNG">
            <a:extLst>
              <a:ext uri="{FF2B5EF4-FFF2-40B4-BE49-F238E27FC236}">
                <a16:creationId xmlns:a16="http://schemas.microsoft.com/office/drawing/2014/main" id="{A62BC0C7-01B6-4190-A0F6-572E9DC2328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29" y="2577191"/>
            <a:ext cx="2959826" cy="1252585"/>
          </a:xfrm>
          <a:prstGeom prst="rect">
            <a:avLst/>
          </a:prstGeom>
          <a:noFill/>
          <a:ln>
            <a:noFill/>
          </a:ln>
        </p:spPr>
      </p:pic>
      <p:pic>
        <p:nvPicPr>
          <p:cNvPr id="16" name="Picture 15" descr="FedEx logo and symbol, meaning, history, PNG">
            <a:extLst>
              <a:ext uri="{FF2B5EF4-FFF2-40B4-BE49-F238E27FC236}">
                <a16:creationId xmlns:a16="http://schemas.microsoft.com/office/drawing/2014/main" id="{75D91AB8-23F7-442F-96F0-0CF966B9B5C6}"/>
              </a:ext>
            </a:extLst>
          </p:cNvPr>
          <p:cNvPicPr/>
          <p:nvPr/>
        </p:nvPicPr>
        <p:blipFill rotWithShape="1">
          <a:blip r:embed="rId7" cstate="print">
            <a:extLst>
              <a:ext uri="{28A0092B-C50C-407E-A947-70E740481C1C}">
                <a14:useLocalDpi xmlns:a14="http://schemas.microsoft.com/office/drawing/2010/main" val="0"/>
              </a:ext>
            </a:extLst>
          </a:blip>
          <a:srcRect t="21415" b="20595"/>
          <a:stretch/>
        </p:blipFill>
        <p:spPr bwMode="auto">
          <a:xfrm>
            <a:off x="8933887" y="5333473"/>
            <a:ext cx="2324101" cy="594061"/>
          </a:xfrm>
          <a:prstGeom prst="rect">
            <a:avLst/>
          </a:prstGeom>
          <a:noFill/>
          <a:ln>
            <a:noFill/>
          </a:ln>
        </p:spPr>
      </p:pic>
      <p:pic>
        <p:nvPicPr>
          <p:cNvPr id="17" name="Picture 16" descr="Logo&#10;&#10;Description automatically generated">
            <a:extLst>
              <a:ext uri="{FF2B5EF4-FFF2-40B4-BE49-F238E27FC236}">
                <a16:creationId xmlns:a16="http://schemas.microsoft.com/office/drawing/2014/main" id="{D9F5678E-2989-4791-A6CC-B68494A10AB2}"/>
              </a:ext>
            </a:extLst>
          </p:cNvPr>
          <p:cNvPicPr/>
          <p:nvPr/>
        </p:nvPicPr>
        <p:blipFill rotWithShape="1">
          <a:blip r:embed="rId8">
            <a:extLst>
              <a:ext uri="{28A0092B-C50C-407E-A947-70E740481C1C}">
                <a14:useLocalDpi xmlns:a14="http://schemas.microsoft.com/office/drawing/2010/main" val="0"/>
              </a:ext>
            </a:extLst>
          </a:blip>
          <a:srcRect t="28173" b="32585"/>
          <a:stretch/>
        </p:blipFill>
        <p:spPr bwMode="auto">
          <a:xfrm>
            <a:off x="5827380" y="5186579"/>
            <a:ext cx="2558505" cy="594061"/>
          </a:xfrm>
          <a:prstGeom prst="rect">
            <a:avLst/>
          </a:prstGeom>
          <a:noFill/>
          <a:ln>
            <a:noFill/>
          </a:ln>
        </p:spPr>
      </p:pic>
      <p:grpSp>
        <p:nvGrpSpPr>
          <p:cNvPr id="18" name="Group 17">
            <a:extLst>
              <a:ext uri="{FF2B5EF4-FFF2-40B4-BE49-F238E27FC236}">
                <a16:creationId xmlns:a16="http://schemas.microsoft.com/office/drawing/2014/main" id="{EF1D08CE-F36B-4A72-94D8-85045385E9E2}"/>
              </a:ext>
            </a:extLst>
          </p:cNvPr>
          <p:cNvGrpSpPr/>
          <p:nvPr/>
        </p:nvGrpSpPr>
        <p:grpSpPr>
          <a:xfrm>
            <a:off x="394018" y="1819648"/>
            <a:ext cx="1854506" cy="1126741"/>
            <a:chOff x="2770817" y="1298180"/>
            <a:chExt cx="1854506" cy="1126741"/>
          </a:xfrm>
        </p:grpSpPr>
        <p:sp>
          <p:nvSpPr>
            <p:cNvPr id="19" name="Rectangle 18">
              <a:extLst>
                <a:ext uri="{FF2B5EF4-FFF2-40B4-BE49-F238E27FC236}">
                  <a16:creationId xmlns:a16="http://schemas.microsoft.com/office/drawing/2014/main" id="{EAB1BB37-30F2-44AB-9BB5-E80D29C28254}"/>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BFC9A49A-AAB5-424A-BDE4-CF9C38502869}"/>
                </a:ext>
              </a:extLst>
            </p:cNvPr>
            <p:cNvSpPr txBox="1"/>
            <p:nvPr/>
          </p:nvSpPr>
          <p:spPr>
            <a:xfrm>
              <a:off x="2770817" y="1312217"/>
              <a:ext cx="1854506" cy="1112704"/>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Healthcare</a:t>
              </a:r>
              <a:endParaRPr lang="en-US" sz="1400" kern="1200" dirty="0">
                <a:solidFill>
                  <a:schemeClr val="bg1"/>
                </a:solidFill>
              </a:endParaRPr>
            </a:p>
          </p:txBody>
        </p:sp>
      </p:grpSp>
      <p:grpSp>
        <p:nvGrpSpPr>
          <p:cNvPr id="21" name="Group 20">
            <a:extLst>
              <a:ext uri="{FF2B5EF4-FFF2-40B4-BE49-F238E27FC236}">
                <a16:creationId xmlns:a16="http://schemas.microsoft.com/office/drawing/2014/main" id="{CD703E57-F845-4FD4-8EC0-55E4DBA04617}"/>
              </a:ext>
            </a:extLst>
          </p:cNvPr>
          <p:cNvGrpSpPr/>
          <p:nvPr/>
        </p:nvGrpSpPr>
        <p:grpSpPr>
          <a:xfrm>
            <a:off x="377495" y="3481971"/>
            <a:ext cx="1854506" cy="1112704"/>
            <a:chOff x="4810775" y="25"/>
            <a:chExt cx="1854506" cy="1112704"/>
          </a:xfrm>
          <a:solidFill>
            <a:schemeClr val="accent4"/>
          </a:solidFill>
        </p:grpSpPr>
        <p:sp>
          <p:nvSpPr>
            <p:cNvPr id="22" name="Rectangle 21">
              <a:extLst>
                <a:ext uri="{FF2B5EF4-FFF2-40B4-BE49-F238E27FC236}">
                  <a16:creationId xmlns:a16="http://schemas.microsoft.com/office/drawing/2014/main" id="{DBD6FD1B-2BD9-4A24-A0BF-6ADC207F9B67}"/>
                </a:ext>
              </a:extLst>
            </p:cNvPr>
            <p:cNvSpPr/>
            <p:nvPr/>
          </p:nvSpPr>
          <p:spPr>
            <a:xfrm>
              <a:off x="4810775" y="25"/>
              <a:ext cx="1854506" cy="111270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551789A3-3EA0-423D-8F82-6836B4685CA0}"/>
                </a:ext>
              </a:extLst>
            </p:cNvPr>
            <p:cNvSpPr txBox="1"/>
            <p:nvPr/>
          </p:nvSpPr>
          <p:spPr>
            <a:xfrm>
              <a:off x="4810775" y="25"/>
              <a:ext cx="1854506" cy="11127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Industrials</a:t>
              </a:r>
            </a:p>
          </p:txBody>
        </p:sp>
      </p:grpSp>
      <p:grpSp>
        <p:nvGrpSpPr>
          <p:cNvPr id="24" name="Group 23">
            <a:extLst>
              <a:ext uri="{FF2B5EF4-FFF2-40B4-BE49-F238E27FC236}">
                <a16:creationId xmlns:a16="http://schemas.microsoft.com/office/drawing/2014/main" id="{5570CABC-8432-4915-B9E0-D33D597ED9CF}"/>
              </a:ext>
            </a:extLst>
          </p:cNvPr>
          <p:cNvGrpSpPr/>
          <p:nvPr/>
        </p:nvGrpSpPr>
        <p:grpSpPr>
          <a:xfrm>
            <a:off x="377495" y="5271827"/>
            <a:ext cx="1854506" cy="1112704"/>
            <a:chOff x="2770817" y="1298180"/>
            <a:chExt cx="1854506" cy="1112704"/>
          </a:xfrm>
        </p:grpSpPr>
        <p:sp>
          <p:nvSpPr>
            <p:cNvPr id="25" name="Rectangle 24">
              <a:extLst>
                <a:ext uri="{FF2B5EF4-FFF2-40B4-BE49-F238E27FC236}">
                  <a16:creationId xmlns:a16="http://schemas.microsoft.com/office/drawing/2014/main" id="{26C07605-0020-49F6-B79F-14F34172C48F}"/>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742566DA-3095-4C0A-BD13-0CA27F1BB7B9}"/>
                </a:ext>
              </a:extLst>
            </p:cNvPr>
            <p:cNvSpPr txBox="1"/>
            <p:nvPr/>
          </p:nvSpPr>
          <p:spPr>
            <a:xfrm>
              <a:off x="2770817" y="1298180"/>
              <a:ext cx="1854506" cy="111270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Finance</a:t>
              </a:r>
              <a:endParaRPr lang="en-US" sz="1400" kern="1200" dirty="0">
                <a:solidFill>
                  <a:schemeClr val="bg1"/>
                </a:solidFill>
              </a:endParaRPr>
            </a:p>
          </p:txBody>
        </p:sp>
      </p:grpSp>
      <p:pic>
        <p:nvPicPr>
          <p:cNvPr id="27" name="Picture 26" descr="Bank of America Logo | Symbol, History, PNG (3840*2160)">
            <a:extLst>
              <a:ext uri="{FF2B5EF4-FFF2-40B4-BE49-F238E27FC236}">
                <a16:creationId xmlns:a16="http://schemas.microsoft.com/office/drawing/2014/main" id="{41E5946E-6ABA-46DB-B548-5CB158147C26}"/>
              </a:ext>
            </a:extLst>
          </p:cNvPr>
          <p:cNvPicPr/>
          <p:nvPr/>
        </p:nvPicPr>
        <p:blipFill rotWithShape="1">
          <a:blip r:embed="rId9" cstate="print">
            <a:extLst>
              <a:ext uri="{28A0092B-C50C-407E-A947-70E740481C1C}">
                <a14:useLocalDpi xmlns:a14="http://schemas.microsoft.com/office/drawing/2010/main" val="0"/>
              </a:ext>
            </a:extLst>
          </a:blip>
          <a:srcRect t="39759" b="38234"/>
          <a:stretch/>
        </p:blipFill>
        <p:spPr bwMode="auto">
          <a:xfrm>
            <a:off x="3905250" y="4159817"/>
            <a:ext cx="4955721" cy="619496"/>
          </a:xfrm>
          <a:prstGeom prst="rect">
            <a:avLst/>
          </a:prstGeom>
          <a:noFill/>
          <a:ln>
            <a:noFill/>
          </a:ln>
        </p:spPr>
      </p:pic>
      <p:pic>
        <p:nvPicPr>
          <p:cNvPr id="28" name="Picture 27" descr="Text, logo&#10;&#10;Description automatically generated">
            <a:extLst>
              <a:ext uri="{FF2B5EF4-FFF2-40B4-BE49-F238E27FC236}">
                <a16:creationId xmlns:a16="http://schemas.microsoft.com/office/drawing/2014/main" id="{8965FA32-D4A7-47FE-B5FF-BF463D1DAC9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8653" y="5271827"/>
            <a:ext cx="1497330" cy="1408915"/>
          </a:xfrm>
          <a:prstGeom prst="rect">
            <a:avLst/>
          </a:prstGeom>
          <a:noFill/>
          <a:ln>
            <a:noFill/>
          </a:ln>
        </p:spPr>
      </p:pic>
      <p:pic>
        <p:nvPicPr>
          <p:cNvPr id="29" name="Picture 28" descr="Wells Fargo - Wikipedia">
            <a:extLst>
              <a:ext uri="{FF2B5EF4-FFF2-40B4-BE49-F238E27FC236}">
                <a16:creationId xmlns:a16="http://schemas.microsoft.com/office/drawing/2014/main" id="{45F2D3C1-BDD5-4FA2-B102-4D6E3BC32A7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63313" y="3749073"/>
            <a:ext cx="1265251" cy="1310690"/>
          </a:xfrm>
          <a:prstGeom prst="rect">
            <a:avLst/>
          </a:prstGeom>
          <a:noFill/>
          <a:ln>
            <a:noFill/>
          </a:ln>
        </p:spPr>
      </p:pic>
      <p:pic>
        <p:nvPicPr>
          <p:cNvPr id="34" name="Picture 33" descr="Icon&#10;&#10;Description automatically generated">
            <a:extLst>
              <a:ext uri="{FF2B5EF4-FFF2-40B4-BE49-F238E27FC236}">
                <a16:creationId xmlns:a16="http://schemas.microsoft.com/office/drawing/2014/main" id="{B7D97899-BFA9-4E49-96B3-F1C8D8356D0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7627" y="1763430"/>
            <a:ext cx="3177853" cy="541448"/>
          </a:xfrm>
          <a:prstGeom prst="rect">
            <a:avLst/>
          </a:prstGeom>
          <a:noFill/>
          <a:ln>
            <a:noFill/>
          </a:ln>
        </p:spPr>
      </p:pic>
    </p:spTree>
    <p:extLst>
      <p:ext uri="{BB962C8B-B14F-4D97-AF65-F5344CB8AC3E}">
        <p14:creationId xmlns:p14="http://schemas.microsoft.com/office/powerpoint/2010/main" val="348761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40FF47-E33C-4917-A192-D9601A0D0AF5}"/>
              </a:ext>
            </a:extLst>
          </p:cNvPr>
          <p:cNvSpPr>
            <a:spLocks noGrp="1"/>
          </p:cNvSpPr>
          <p:nvPr>
            <p:ph type="title"/>
          </p:nvPr>
        </p:nvSpPr>
        <p:spPr/>
        <p:txBody>
          <a:bodyPr/>
          <a:lstStyle/>
          <a:p>
            <a:r>
              <a:rPr lang="en-US" b="1" dirty="0"/>
              <a:t>Match the Company to the Sector</a:t>
            </a:r>
            <a:endParaRPr lang="en-US" dirty="0"/>
          </a:p>
        </p:txBody>
      </p:sp>
      <p:grpSp>
        <p:nvGrpSpPr>
          <p:cNvPr id="6" name="Group 5">
            <a:extLst>
              <a:ext uri="{FF2B5EF4-FFF2-40B4-BE49-F238E27FC236}">
                <a16:creationId xmlns:a16="http://schemas.microsoft.com/office/drawing/2014/main" id="{4EA63CF7-1040-4D53-A673-9C9CC8279358}"/>
              </a:ext>
            </a:extLst>
          </p:cNvPr>
          <p:cNvGrpSpPr/>
          <p:nvPr/>
        </p:nvGrpSpPr>
        <p:grpSpPr>
          <a:xfrm>
            <a:off x="394017" y="1819648"/>
            <a:ext cx="2692385" cy="1126741"/>
            <a:chOff x="2770817" y="1298180"/>
            <a:chExt cx="1854506" cy="1126741"/>
          </a:xfrm>
        </p:grpSpPr>
        <p:sp>
          <p:nvSpPr>
            <p:cNvPr id="7" name="Rectangle 6">
              <a:extLst>
                <a:ext uri="{FF2B5EF4-FFF2-40B4-BE49-F238E27FC236}">
                  <a16:creationId xmlns:a16="http://schemas.microsoft.com/office/drawing/2014/main" id="{FC8D005E-DE51-4B30-8385-2C964B18B39F}"/>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36BE9C84-4093-4A85-9359-23CDE4DE5895}"/>
                </a:ext>
              </a:extLst>
            </p:cNvPr>
            <p:cNvSpPr txBox="1"/>
            <p:nvPr/>
          </p:nvSpPr>
          <p:spPr>
            <a:xfrm>
              <a:off x="2770817" y="1312217"/>
              <a:ext cx="1854506" cy="1112704"/>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Energy</a:t>
              </a:r>
              <a:endParaRPr lang="en-US" sz="1400" kern="1200" dirty="0">
                <a:solidFill>
                  <a:schemeClr val="bg1"/>
                </a:solidFill>
              </a:endParaRPr>
            </a:p>
          </p:txBody>
        </p:sp>
      </p:grpSp>
      <p:grpSp>
        <p:nvGrpSpPr>
          <p:cNvPr id="9" name="Group 8">
            <a:extLst>
              <a:ext uri="{FF2B5EF4-FFF2-40B4-BE49-F238E27FC236}">
                <a16:creationId xmlns:a16="http://schemas.microsoft.com/office/drawing/2014/main" id="{F0C43FC1-75A1-466B-A6EC-665371FCD641}"/>
              </a:ext>
            </a:extLst>
          </p:cNvPr>
          <p:cNvGrpSpPr/>
          <p:nvPr/>
        </p:nvGrpSpPr>
        <p:grpSpPr>
          <a:xfrm>
            <a:off x="377494" y="3481971"/>
            <a:ext cx="2692385" cy="1112704"/>
            <a:chOff x="4810775" y="25"/>
            <a:chExt cx="2172664" cy="1112704"/>
          </a:xfrm>
          <a:solidFill>
            <a:schemeClr val="accent4"/>
          </a:solidFill>
        </p:grpSpPr>
        <p:sp>
          <p:nvSpPr>
            <p:cNvPr id="10" name="Rectangle 9">
              <a:extLst>
                <a:ext uri="{FF2B5EF4-FFF2-40B4-BE49-F238E27FC236}">
                  <a16:creationId xmlns:a16="http://schemas.microsoft.com/office/drawing/2014/main" id="{33826832-EA61-4833-8F7B-65837D56B3C2}"/>
                </a:ext>
              </a:extLst>
            </p:cNvPr>
            <p:cNvSpPr/>
            <p:nvPr/>
          </p:nvSpPr>
          <p:spPr>
            <a:xfrm>
              <a:off x="4810775" y="25"/>
              <a:ext cx="1854506" cy="111270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2308087F-1CD2-4377-A3C6-87670741F8E9}"/>
                </a:ext>
              </a:extLst>
            </p:cNvPr>
            <p:cNvSpPr txBox="1"/>
            <p:nvPr/>
          </p:nvSpPr>
          <p:spPr>
            <a:xfrm>
              <a:off x="4810775" y="25"/>
              <a:ext cx="2172664" cy="11127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Telecommunications </a:t>
              </a:r>
            </a:p>
          </p:txBody>
        </p:sp>
      </p:grpSp>
      <p:grpSp>
        <p:nvGrpSpPr>
          <p:cNvPr id="12" name="Group 11">
            <a:extLst>
              <a:ext uri="{FF2B5EF4-FFF2-40B4-BE49-F238E27FC236}">
                <a16:creationId xmlns:a16="http://schemas.microsoft.com/office/drawing/2014/main" id="{63499BB2-A6C7-4396-8CED-7D271D053CB9}"/>
              </a:ext>
            </a:extLst>
          </p:cNvPr>
          <p:cNvGrpSpPr/>
          <p:nvPr/>
        </p:nvGrpSpPr>
        <p:grpSpPr>
          <a:xfrm>
            <a:off x="377494" y="5271827"/>
            <a:ext cx="2692385" cy="1112704"/>
            <a:chOff x="2770816" y="1298180"/>
            <a:chExt cx="2172665" cy="1112704"/>
          </a:xfrm>
        </p:grpSpPr>
        <p:sp>
          <p:nvSpPr>
            <p:cNvPr id="13" name="Rectangle 12">
              <a:extLst>
                <a:ext uri="{FF2B5EF4-FFF2-40B4-BE49-F238E27FC236}">
                  <a16:creationId xmlns:a16="http://schemas.microsoft.com/office/drawing/2014/main" id="{E1E71761-A2E7-4758-9E31-E32D8C9D0CDF}"/>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C8935F5F-A430-440A-8BF1-D469D750EF85}"/>
                </a:ext>
              </a:extLst>
            </p:cNvPr>
            <p:cNvSpPr txBox="1"/>
            <p:nvPr/>
          </p:nvSpPr>
          <p:spPr>
            <a:xfrm>
              <a:off x="2770816" y="1298180"/>
              <a:ext cx="2172665" cy="111270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Consumer Discretionary </a:t>
              </a:r>
              <a:endParaRPr lang="en-US" sz="1400" kern="1200" dirty="0">
                <a:solidFill>
                  <a:schemeClr val="bg1"/>
                </a:solidFill>
              </a:endParaRPr>
            </a:p>
          </p:txBody>
        </p:sp>
      </p:grpSp>
      <p:pic>
        <p:nvPicPr>
          <p:cNvPr id="15" name="Picture 14" descr="Text&#10;&#10;Description automatically generated with low confidence">
            <a:extLst>
              <a:ext uri="{FF2B5EF4-FFF2-40B4-BE49-F238E27FC236}">
                <a16:creationId xmlns:a16="http://schemas.microsoft.com/office/drawing/2014/main" id="{E8D8ABAB-4793-4337-B171-B56A088933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22851" y="1507662"/>
            <a:ext cx="2857500" cy="1600200"/>
          </a:xfrm>
          <a:prstGeom prst="rect">
            <a:avLst/>
          </a:prstGeom>
          <a:noFill/>
          <a:ln>
            <a:noFill/>
          </a:ln>
        </p:spPr>
      </p:pic>
      <p:pic>
        <p:nvPicPr>
          <p:cNvPr id="16" name="Picture 15" descr="Icon&#10;&#10;Description automatically generated with medium confidence">
            <a:extLst>
              <a:ext uri="{FF2B5EF4-FFF2-40B4-BE49-F238E27FC236}">
                <a16:creationId xmlns:a16="http://schemas.microsoft.com/office/drawing/2014/main" id="{183B309F-A958-45F7-9D46-E87B6F5653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01217" y="5163218"/>
            <a:ext cx="2374858" cy="1329921"/>
          </a:xfrm>
          <a:prstGeom prst="rect">
            <a:avLst/>
          </a:prstGeom>
          <a:noFill/>
          <a:ln>
            <a:noFill/>
          </a:ln>
        </p:spPr>
      </p:pic>
      <p:pic>
        <p:nvPicPr>
          <p:cNvPr id="17" name="Picture 16" descr="Logo, company name&#10;&#10;Description automatically generated">
            <a:extLst>
              <a:ext uri="{FF2B5EF4-FFF2-40B4-BE49-F238E27FC236}">
                <a16:creationId xmlns:a16="http://schemas.microsoft.com/office/drawing/2014/main" id="{1B695618-428D-4088-AA67-01978DECA48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94233" y="1512357"/>
            <a:ext cx="1975174" cy="2108571"/>
          </a:xfrm>
          <a:prstGeom prst="rect">
            <a:avLst/>
          </a:prstGeom>
          <a:noFill/>
          <a:ln>
            <a:noFill/>
          </a:ln>
        </p:spPr>
      </p:pic>
      <p:pic>
        <p:nvPicPr>
          <p:cNvPr id="18" name="Picture 17" descr="10 Biggest Telecommunications (Telecom) Companies">
            <a:extLst>
              <a:ext uri="{FF2B5EF4-FFF2-40B4-BE49-F238E27FC236}">
                <a16:creationId xmlns:a16="http://schemas.microsoft.com/office/drawing/2014/main" id="{5F58AE4B-1DFC-43E6-9DBA-FC8A8D3D241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7394" y="3516846"/>
            <a:ext cx="2693743" cy="1112705"/>
          </a:xfrm>
          <a:prstGeom prst="rect">
            <a:avLst/>
          </a:prstGeom>
          <a:noFill/>
          <a:ln>
            <a:noFill/>
          </a:ln>
        </p:spPr>
      </p:pic>
      <p:pic>
        <p:nvPicPr>
          <p:cNvPr id="19" name="Picture 18" descr="Logo&#10;&#10;Description automatically generated">
            <a:extLst>
              <a:ext uri="{FF2B5EF4-FFF2-40B4-BE49-F238E27FC236}">
                <a16:creationId xmlns:a16="http://schemas.microsoft.com/office/drawing/2014/main" id="{175D8921-3E1C-4320-B040-2C85D6DA82B9}"/>
              </a:ext>
            </a:extLst>
          </p:cNvPr>
          <p:cNvPicPr/>
          <p:nvPr/>
        </p:nvPicPr>
        <p:blipFill rotWithShape="1">
          <a:blip r:embed="rId7">
            <a:extLst>
              <a:ext uri="{28A0092B-C50C-407E-A947-70E740481C1C}">
                <a14:useLocalDpi xmlns:a14="http://schemas.microsoft.com/office/drawing/2010/main" val="0"/>
              </a:ext>
            </a:extLst>
          </a:blip>
          <a:srcRect l="9186" t="15338" r="10439" b="19766"/>
          <a:stretch/>
        </p:blipFill>
        <p:spPr bwMode="auto">
          <a:xfrm>
            <a:off x="9519577" y="3429000"/>
            <a:ext cx="2207946" cy="1112705"/>
          </a:xfrm>
          <a:prstGeom prst="rect">
            <a:avLst/>
          </a:prstGeom>
          <a:noFill/>
          <a:ln>
            <a:noFill/>
          </a:ln>
        </p:spPr>
      </p:pic>
      <p:pic>
        <p:nvPicPr>
          <p:cNvPr id="21" name="Picture 20" descr="Icon&#10;&#10;Description automatically generated">
            <a:extLst>
              <a:ext uri="{FF2B5EF4-FFF2-40B4-BE49-F238E27FC236}">
                <a16:creationId xmlns:a16="http://schemas.microsoft.com/office/drawing/2014/main" id="{FD6FDF93-70A8-4D11-9156-4CA942EF094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723324" y="3107862"/>
            <a:ext cx="1676689" cy="1686669"/>
          </a:xfrm>
          <a:prstGeom prst="rect">
            <a:avLst/>
          </a:prstGeom>
          <a:noFill/>
          <a:ln>
            <a:noFill/>
          </a:ln>
        </p:spPr>
      </p:pic>
      <p:pic>
        <p:nvPicPr>
          <p:cNvPr id="22" name="Picture 21" descr="Logo&#10;&#10;Description automatically generated with medium confidence">
            <a:extLst>
              <a:ext uri="{FF2B5EF4-FFF2-40B4-BE49-F238E27FC236}">
                <a16:creationId xmlns:a16="http://schemas.microsoft.com/office/drawing/2014/main" id="{94F238AB-FE75-447D-8F66-5427A772B26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892654" y="4862276"/>
            <a:ext cx="2035898" cy="1140103"/>
          </a:xfrm>
          <a:prstGeom prst="rect">
            <a:avLst/>
          </a:prstGeom>
          <a:noFill/>
          <a:ln>
            <a:noFill/>
          </a:ln>
        </p:spPr>
      </p:pic>
      <p:pic>
        <p:nvPicPr>
          <p:cNvPr id="24" name="Picture 20" descr="Verizon just unveiled a new logo - The Verge">
            <a:extLst>
              <a:ext uri="{FF2B5EF4-FFF2-40B4-BE49-F238E27FC236}">
                <a16:creationId xmlns:a16="http://schemas.microsoft.com/office/drawing/2014/main" id="{5412F72D-F40D-72E7-E0AF-93F9FEE9F1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321" r="2103" b="31005"/>
          <a:stretch/>
        </p:blipFill>
        <p:spPr bwMode="auto">
          <a:xfrm>
            <a:off x="3444561" y="1833685"/>
            <a:ext cx="2404024" cy="6200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Mcdonalds-logo-png-Transparent-768x538 - EBS">
            <a:extLst>
              <a:ext uri="{FF2B5EF4-FFF2-40B4-BE49-F238E27FC236}">
                <a16:creationId xmlns:a16="http://schemas.microsoft.com/office/drawing/2014/main" id="{4DC7E43E-8CAD-D62E-53A4-9130DB22E01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0" t="10222" r="6165" b="14558"/>
          <a:stretch/>
        </p:blipFill>
        <p:spPr bwMode="auto">
          <a:xfrm>
            <a:off x="8918570" y="4785797"/>
            <a:ext cx="1202014" cy="97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7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40FF47-E33C-4917-A192-D9601A0D0AF5}"/>
              </a:ext>
            </a:extLst>
          </p:cNvPr>
          <p:cNvSpPr>
            <a:spLocks noGrp="1"/>
          </p:cNvSpPr>
          <p:nvPr>
            <p:ph type="title"/>
          </p:nvPr>
        </p:nvSpPr>
        <p:spPr/>
        <p:txBody>
          <a:bodyPr/>
          <a:lstStyle/>
          <a:p>
            <a:r>
              <a:rPr lang="en-US" b="1" dirty="0"/>
              <a:t>Match the Company to the Sector</a:t>
            </a:r>
            <a:endParaRPr lang="en-US" dirty="0"/>
          </a:p>
        </p:txBody>
      </p:sp>
      <p:grpSp>
        <p:nvGrpSpPr>
          <p:cNvPr id="6" name="Group 5">
            <a:extLst>
              <a:ext uri="{FF2B5EF4-FFF2-40B4-BE49-F238E27FC236}">
                <a16:creationId xmlns:a16="http://schemas.microsoft.com/office/drawing/2014/main" id="{4EA63CF7-1040-4D53-A673-9C9CC8279358}"/>
              </a:ext>
            </a:extLst>
          </p:cNvPr>
          <p:cNvGrpSpPr/>
          <p:nvPr/>
        </p:nvGrpSpPr>
        <p:grpSpPr>
          <a:xfrm>
            <a:off x="394017" y="1819648"/>
            <a:ext cx="2166301" cy="1126741"/>
            <a:chOff x="2770817" y="1298180"/>
            <a:chExt cx="1854506" cy="1126741"/>
          </a:xfrm>
        </p:grpSpPr>
        <p:sp>
          <p:nvSpPr>
            <p:cNvPr id="7" name="Rectangle 6">
              <a:extLst>
                <a:ext uri="{FF2B5EF4-FFF2-40B4-BE49-F238E27FC236}">
                  <a16:creationId xmlns:a16="http://schemas.microsoft.com/office/drawing/2014/main" id="{FC8D005E-DE51-4B30-8385-2C964B18B39F}"/>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36BE9C84-4093-4A85-9359-23CDE4DE5895}"/>
                </a:ext>
              </a:extLst>
            </p:cNvPr>
            <p:cNvSpPr txBox="1"/>
            <p:nvPr/>
          </p:nvSpPr>
          <p:spPr>
            <a:xfrm>
              <a:off x="2770817" y="1312217"/>
              <a:ext cx="1854506" cy="1112704"/>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Consumer Staples </a:t>
              </a:r>
              <a:endParaRPr lang="en-US" sz="1400" kern="1200" dirty="0">
                <a:solidFill>
                  <a:schemeClr val="bg1"/>
                </a:solidFill>
              </a:endParaRPr>
            </a:p>
          </p:txBody>
        </p:sp>
      </p:grpSp>
      <p:grpSp>
        <p:nvGrpSpPr>
          <p:cNvPr id="9" name="Group 8">
            <a:extLst>
              <a:ext uri="{FF2B5EF4-FFF2-40B4-BE49-F238E27FC236}">
                <a16:creationId xmlns:a16="http://schemas.microsoft.com/office/drawing/2014/main" id="{F0C43FC1-75A1-466B-A6EC-665371FCD641}"/>
              </a:ext>
            </a:extLst>
          </p:cNvPr>
          <p:cNvGrpSpPr/>
          <p:nvPr/>
        </p:nvGrpSpPr>
        <p:grpSpPr>
          <a:xfrm>
            <a:off x="377494" y="3481971"/>
            <a:ext cx="2182825" cy="1112704"/>
            <a:chOff x="4810774" y="25"/>
            <a:chExt cx="2182825" cy="1112704"/>
          </a:xfrm>
          <a:solidFill>
            <a:schemeClr val="accent4"/>
          </a:solidFill>
        </p:grpSpPr>
        <p:sp>
          <p:nvSpPr>
            <p:cNvPr id="10" name="Rectangle 9">
              <a:extLst>
                <a:ext uri="{FF2B5EF4-FFF2-40B4-BE49-F238E27FC236}">
                  <a16:creationId xmlns:a16="http://schemas.microsoft.com/office/drawing/2014/main" id="{33826832-EA61-4833-8F7B-65837D56B3C2}"/>
                </a:ext>
              </a:extLst>
            </p:cNvPr>
            <p:cNvSpPr/>
            <p:nvPr/>
          </p:nvSpPr>
          <p:spPr>
            <a:xfrm>
              <a:off x="4810775" y="25"/>
              <a:ext cx="1854506" cy="111270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2308087F-1CD2-4377-A3C6-87670741F8E9}"/>
                </a:ext>
              </a:extLst>
            </p:cNvPr>
            <p:cNvSpPr txBox="1"/>
            <p:nvPr/>
          </p:nvSpPr>
          <p:spPr>
            <a:xfrm>
              <a:off x="4810774" y="25"/>
              <a:ext cx="2182825" cy="11127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Information Technology</a:t>
              </a:r>
            </a:p>
          </p:txBody>
        </p:sp>
      </p:grpSp>
      <p:grpSp>
        <p:nvGrpSpPr>
          <p:cNvPr id="12" name="Group 11">
            <a:extLst>
              <a:ext uri="{FF2B5EF4-FFF2-40B4-BE49-F238E27FC236}">
                <a16:creationId xmlns:a16="http://schemas.microsoft.com/office/drawing/2014/main" id="{63499BB2-A6C7-4396-8CED-7D271D053CB9}"/>
              </a:ext>
            </a:extLst>
          </p:cNvPr>
          <p:cNvGrpSpPr/>
          <p:nvPr/>
        </p:nvGrpSpPr>
        <p:grpSpPr>
          <a:xfrm>
            <a:off x="377494" y="5271827"/>
            <a:ext cx="2182823" cy="1112704"/>
            <a:chOff x="2770817" y="1298180"/>
            <a:chExt cx="1854506" cy="1112704"/>
          </a:xfrm>
        </p:grpSpPr>
        <p:sp>
          <p:nvSpPr>
            <p:cNvPr id="13" name="Rectangle 12">
              <a:extLst>
                <a:ext uri="{FF2B5EF4-FFF2-40B4-BE49-F238E27FC236}">
                  <a16:creationId xmlns:a16="http://schemas.microsoft.com/office/drawing/2014/main" id="{E1E71761-A2E7-4758-9E31-E32D8C9D0CDF}"/>
                </a:ext>
              </a:extLst>
            </p:cNvPr>
            <p:cNvSpPr/>
            <p:nvPr/>
          </p:nvSpPr>
          <p:spPr>
            <a:xfrm>
              <a:off x="2770817" y="1298180"/>
              <a:ext cx="1854506" cy="11127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C8935F5F-A430-440A-8BF1-D469D750EF85}"/>
                </a:ext>
              </a:extLst>
            </p:cNvPr>
            <p:cNvSpPr txBox="1"/>
            <p:nvPr/>
          </p:nvSpPr>
          <p:spPr>
            <a:xfrm>
              <a:off x="2770817" y="1298180"/>
              <a:ext cx="1854506" cy="111270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bg1"/>
                  </a:solidFill>
                </a:rPr>
                <a:t>Real Estate</a:t>
              </a:r>
              <a:endParaRPr lang="en-US" sz="1400" kern="1200" dirty="0">
                <a:solidFill>
                  <a:schemeClr val="bg1"/>
                </a:solidFill>
              </a:endParaRPr>
            </a:p>
          </p:txBody>
        </p:sp>
      </p:grpSp>
      <p:pic>
        <p:nvPicPr>
          <p:cNvPr id="2050" name="Picture 2" descr="Coca-Cola Logo History - Evolution of The Company Logo | Coca-Cola India">
            <a:extLst>
              <a:ext uri="{FF2B5EF4-FFF2-40B4-BE49-F238E27FC236}">
                <a16:creationId xmlns:a16="http://schemas.microsoft.com/office/drawing/2014/main" id="{128F0754-AA44-4946-9915-660D2020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961" y="1620668"/>
            <a:ext cx="2340610" cy="1311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lmart+ logo">
            <a:extLst>
              <a:ext uri="{FF2B5EF4-FFF2-40B4-BE49-F238E27FC236}">
                <a16:creationId xmlns:a16="http://schemas.microsoft.com/office/drawing/2014/main" id="{F5E06D8B-A788-4214-9468-5C95FE606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527" y="5106369"/>
            <a:ext cx="2995609" cy="1068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rget Partners with Ulta Beauty | Shop-Eat-Surf">
            <a:extLst>
              <a:ext uri="{FF2B5EF4-FFF2-40B4-BE49-F238E27FC236}">
                <a16:creationId xmlns:a16="http://schemas.microsoft.com/office/drawing/2014/main" id="{3691F3F3-48B3-4C1D-A32B-539072E49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990" y="5519273"/>
            <a:ext cx="2098694" cy="13116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blic Storage - Self-Storage Units/Spaces At Thousands of Facilities">
            <a:extLst>
              <a:ext uri="{FF2B5EF4-FFF2-40B4-BE49-F238E27FC236}">
                <a16:creationId xmlns:a16="http://schemas.microsoft.com/office/drawing/2014/main" id="{EE84AA7B-828A-45B8-AE4E-66E203825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2799" y="3783990"/>
            <a:ext cx="2340610" cy="12192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merican Tower: Wireless Infrastructure Solution Leader">
            <a:extLst>
              <a:ext uri="{FF2B5EF4-FFF2-40B4-BE49-F238E27FC236}">
                <a16:creationId xmlns:a16="http://schemas.microsoft.com/office/drawing/2014/main" id="{BC212E96-435A-46B6-B9C5-E835FE0DB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5237" y="1927903"/>
            <a:ext cx="299085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imon-logo | 500 Festival">
            <a:extLst>
              <a:ext uri="{FF2B5EF4-FFF2-40B4-BE49-F238E27FC236}">
                <a16:creationId xmlns:a16="http://schemas.microsoft.com/office/drawing/2014/main" id="{635FE521-E27C-4BCC-972C-5D6A6E690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0306" y="3366970"/>
            <a:ext cx="1629802" cy="144871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pple logo and symbol, meaning, history, PNG">
            <a:extLst>
              <a:ext uri="{FF2B5EF4-FFF2-40B4-BE49-F238E27FC236}">
                <a16:creationId xmlns:a16="http://schemas.microsoft.com/office/drawing/2014/main" id="{FCF934F9-0D91-45EB-BC84-6F1C5BEF48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413" y="2170713"/>
            <a:ext cx="1921716" cy="119768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BM Logo Meaning, History and Evolution - IBM Logo PNG &amp;amp; Brand Guide">
            <a:extLst>
              <a:ext uri="{FF2B5EF4-FFF2-40B4-BE49-F238E27FC236}">
                <a16:creationId xmlns:a16="http://schemas.microsoft.com/office/drawing/2014/main" id="{CF1D818F-30C9-4B76-A9FD-A45190F514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5230" y="4784935"/>
            <a:ext cx="1859953" cy="92997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52310F6E-B30F-488E-B7B4-FAEF8F77E7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7822" y="3753897"/>
            <a:ext cx="1629802" cy="1629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D4DE41-2BFF-9F82-DA31-F908DEDCC6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2698" y="2794911"/>
            <a:ext cx="3797171" cy="6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6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Financial Sector</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Consists of banks, insurance </a:t>
            </a:r>
            <a:r>
              <a:rPr lang="en-US" b="1" dirty="0"/>
              <a:t>companies</a:t>
            </a:r>
            <a:r>
              <a:rPr lang="en-US" dirty="0"/>
              <a:t>, mortgage real estate investment trusts (REITs), credit card issuers, and other money-centric enterprises that keep the debits and credits of the economy flowing.</a:t>
            </a:r>
          </a:p>
          <a:p>
            <a:endParaRPr lang="en-US" dirty="0"/>
          </a:p>
          <a:p>
            <a:pPr lvl="1">
              <a:buFont typeface="Wingdings" pitchFamily="2" charset="2"/>
              <a:buChar char="Ø"/>
            </a:pPr>
            <a:endParaRPr lang="en-US" dirty="0"/>
          </a:p>
        </p:txBody>
      </p:sp>
      <p:pic>
        <p:nvPicPr>
          <p:cNvPr id="1026" name="Picture 2" descr="Allstate Insurance Company | You're in good hands">
            <a:extLst>
              <a:ext uri="{FF2B5EF4-FFF2-40B4-BE49-F238E27FC236}">
                <a16:creationId xmlns:a16="http://schemas.microsoft.com/office/drawing/2014/main" id="{48BCEDB5-4C3C-F547-806A-206409EF8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0" r="13750"/>
          <a:stretch/>
        </p:blipFill>
        <p:spPr bwMode="auto">
          <a:xfrm>
            <a:off x="931496" y="3913263"/>
            <a:ext cx="1571558" cy="11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y Bank">
            <a:extLst>
              <a:ext uri="{FF2B5EF4-FFF2-40B4-BE49-F238E27FC236}">
                <a16:creationId xmlns:a16="http://schemas.microsoft.com/office/drawing/2014/main" id="{5B3768FE-77C5-B945-9D99-BAB5912DF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720" y="3443428"/>
            <a:ext cx="1816985" cy="1201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nk of America logo and symbol, meaning, history, PNG">
            <a:extLst>
              <a:ext uri="{FF2B5EF4-FFF2-40B4-BE49-F238E27FC236}">
                <a16:creationId xmlns:a16="http://schemas.microsoft.com/office/drawing/2014/main" id="{E90DDEA4-9A4F-8343-A1A5-74A85CF0F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7096" y="3638868"/>
            <a:ext cx="1720670" cy="9603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erican Express - Newsroom - Media Library - Media Library">
            <a:extLst>
              <a:ext uri="{FF2B5EF4-FFF2-40B4-BE49-F238E27FC236}">
                <a16:creationId xmlns:a16="http://schemas.microsoft.com/office/drawing/2014/main" id="{11CB52E3-75B6-3247-847F-6FE997D4B3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034" t="11555" r="11572" b="10158"/>
          <a:stretch/>
        </p:blipFill>
        <p:spPr bwMode="auto">
          <a:xfrm>
            <a:off x="8432140" y="3468486"/>
            <a:ext cx="1040454" cy="1052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Aflac logo and symbol, meaning, history, PNG">
            <a:extLst>
              <a:ext uri="{FF2B5EF4-FFF2-40B4-BE49-F238E27FC236}">
                <a16:creationId xmlns:a16="http://schemas.microsoft.com/office/drawing/2014/main" id="{D397904C-39C6-A140-8A06-C7B27784F4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83" t="20328" r="2083" b="24757"/>
          <a:stretch/>
        </p:blipFill>
        <p:spPr bwMode="auto">
          <a:xfrm>
            <a:off x="9533467" y="4820824"/>
            <a:ext cx="1895022" cy="6786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wnload Charles Schwab Corporation Logo in SVG Vector or PNG File Format -  Logo.wine">
            <a:extLst>
              <a:ext uri="{FF2B5EF4-FFF2-40B4-BE49-F238E27FC236}">
                <a16:creationId xmlns:a16="http://schemas.microsoft.com/office/drawing/2014/main" id="{539AA0C5-B697-194C-AFA2-60220AA65C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90" t="14297" r="25028" b="14623"/>
          <a:stretch/>
        </p:blipFill>
        <p:spPr bwMode="auto">
          <a:xfrm>
            <a:off x="7668902" y="4724400"/>
            <a:ext cx="1192613" cy="11606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scover Financial Services | LinkedIn">
            <a:extLst>
              <a:ext uri="{FF2B5EF4-FFF2-40B4-BE49-F238E27FC236}">
                <a16:creationId xmlns:a16="http://schemas.microsoft.com/office/drawing/2014/main" id="{AB6D05EF-E2E5-FB4B-BBD8-EBC08748CE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1986" y="3329242"/>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DBE1D85-1D80-5F47-9B7A-F5D4F99F23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4270" y="4970843"/>
            <a:ext cx="1201864" cy="1201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JPMorgan Chase (JPM) Stock Price, News &amp; Info | The Motley Fool">
            <a:extLst>
              <a:ext uri="{FF2B5EF4-FFF2-40B4-BE49-F238E27FC236}">
                <a16:creationId xmlns:a16="http://schemas.microsoft.com/office/drawing/2014/main" id="{CB6EAF72-1024-EE42-8DD6-75E91C0E0CC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9463" r="1202" b="11193"/>
          <a:stretch/>
        </p:blipFill>
        <p:spPr bwMode="auto">
          <a:xfrm>
            <a:off x="5060178" y="4113164"/>
            <a:ext cx="1350102" cy="10842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ncierge Business Directory - Louise Labrie Insurance Services -  Cincinnatti, OH">
            <a:extLst>
              <a:ext uri="{FF2B5EF4-FFF2-40B4-BE49-F238E27FC236}">
                <a16:creationId xmlns:a16="http://schemas.microsoft.com/office/drawing/2014/main" id="{AC09EAAB-FF8B-FD42-B91A-E8F4EF4258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9593" y="5560727"/>
            <a:ext cx="1904786" cy="1084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Metlife-logo-500 | Smile Studio">
            <a:extLst>
              <a:ext uri="{FF2B5EF4-FFF2-40B4-BE49-F238E27FC236}">
                <a16:creationId xmlns:a16="http://schemas.microsoft.com/office/drawing/2014/main" id="{5C01A93E-9752-7E48-B8F5-3B41C891021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655" t="34550" r="4952" b="33723"/>
          <a:stretch/>
        </p:blipFill>
        <p:spPr bwMode="auto">
          <a:xfrm>
            <a:off x="873476" y="5345227"/>
            <a:ext cx="2272161" cy="85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7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Information Technology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Companies develop software in various fields such as the Internet, applications, systems, databases management and/or home entertainment, IT consulting and services, Technology Hardware &amp; Equipment, including manufacturers of communications equipment, computers, and Semiconductors &amp; Semiconductor Equipment Manufacturers</a:t>
            </a:r>
          </a:p>
          <a:p>
            <a:pPr lvl="1">
              <a:buFont typeface="Wingdings" pitchFamily="2" charset="2"/>
              <a:buChar char="Ø"/>
            </a:pPr>
            <a:endParaRPr lang="en-US" dirty="0"/>
          </a:p>
        </p:txBody>
      </p:sp>
      <p:pic>
        <p:nvPicPr>
          <p:cNvPr id="17" name="Picture 20" descr="Visa Logo Png - Free Transparent PNG Logos">
            <a:extLst>
              <a:ext uri="{FF2B5EF4-FFF2-40B4-BE49-F238E27FC236}">
                <a16:creationId xmlns:a16="http://schemas.microsoft.com/office/drawing/2014/main" id="{62EADEFA-3220-2640-B675-FF9C25A63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9" y="5797549"/>
            <a:ext cx="2834799" cy="7157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49F8F6E-802F-AA49-B2D4-F8FEAA77FA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6" t="20958" r="2108" b="20026"/>
          <a:stretch/>
        </p:blipFill>
        <p:spPr bwMode="auto">
          <a:xfrm>
            <a:off x="9870902" y="4269060"/>
            <a:ext cx="1783829" cy="7702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ssic Logo Design Inspiration: Intel">
            <a:extLst>
              <a:ext uri="{FF2B5EF4-FFF2-40B4-BE49-F238E27FC236}">
                <a16:creationId xmlns:a16="http://schemas.microsoft.com/office/drawing/2014/main" id="{7076DC08-C994-AA4B-8A0A-A1992465D0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52" t="17120" r="18117" b="22178"/>
          <a:stretch/>
        </p:blipFill>
        <p:spPr bwMode="auto">
          <a:xfrm>
            <a:off x="8921513" y="5031972"/>
            <a:ext cx="1211037" cy="7414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P Logo | The most famous brands and company logos in the world">
            <a:extLst>
              <a:ext uri="{FF2B5EF4-FFF2-40B4-BE49-F238E27FC236}">
                <a16:creationId xmlns:a16="http://schemas.microsoft.com/office/drawing/2014/main" id="{92D492B9-5E26-ED4B-99A9-A6C5F2650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4981" y="5721137"/>
            <a:ext cx="1711188" cy="9639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wens-Corning-logo | Robinson Ace Hardware">
            <a:extLst>
              <a:ext uri="{FF2B5EF4-FFF2-40B4-BE49-F238E27FC236}">
                <a16:creationId xmlns:a16="http://schemas.microsoft.com/office/drawing/2014/main" id="{06C3ECB2-3B00-DA43-BCDD-274340892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497" y="4158312"/>
            <a:ext cx="120015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ayPal Verified Logos, Icons, Images - PayPal Logo Center">
            <a:extLst>
              <a:ext uri="{FF2B5EF4-FFF2-40B4-BE49-F238E27FC236}">
                <a16:creationId xmlns:a16="http://schemas.microsoft.com/office/drawing/2014/main" id="{FD635CC3-B106-9340-B8F8-1EB0161D97B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882" r="20499"/>
          <a:stretch/>
        </p:blipFill>
        <p:spPr bwMode="auto">
          <a:xfrm>
            <a:off x="4119007" y="5590407"/>
            <a:ext cx="1162772" cy="122543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NortonLifeLock (before Symantec)">
            <a:extLst>
              <a:ext uri="{FF2B5EF4-FFF2-40B4-BE49-F238E27FC236}">
                <a16:creationId xmlns:a16="http://schemas.microsoft.com/office/drawing/2014/main" id="{B0CC3092-7876-3C4B-BDBF-715F2FD0FBC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35" t="35442" r="5760" b="30823"/>
          <a:stretch/>
        </p:blipFill>
        <p:spPr bwMode="auto">
          <a:xfrm>
            <a:off x="372884" y="4578756"/>
            <a:ext cx="2563318" cy="96396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icrosoft unveils its new logo, the first major change in 25 years - The  Verge">
            <a:extLst>
              <a:ext uri="{FF2B5EF4-FFF2-40B4-BE49-F238E27FC236}">
                <a16:creationId xmlns:a16="http://schemas.microsoft.com/office/drawing/2014/main" id="{E24E7340-0B06-0A4A-949F-7222DBAA88D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18" t="29920" r="9175" b="30992"/>
          <a:stretch/>
        </p:blipFill>
        <p:spPr bwMode="auto">
          <a:xfrm>
            <a:off x="4212942" y="4732905"/>
            <a:ext cx="1845048" cy="4800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Logo | The most famous brands and company logos in the world">
            <a:extLst>
              <a:ext uri="{FF2B5EF4-FFF2-40B4-BE49-F238E27FC236}">
                <a16:creationId xmlns:a16="http://schemas.microsoft.com/office/drawing/2014/main" id="{AC650769-AB29-B346-895A-60111C468AA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077" t="2682" r="22236"/>
          <a:stretch/>
        </p:blipFill>
        <p:spPr bwMode="auto">
          <a:xfrm>
            <a:off x="2936202" y="4628432"/>
            <a:ext cx="1215349" cy="124519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3BE78CA1-3750-274B-AB62-BD94A1198F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9075" y="4211909"/>
            <a:ext cx="1579210" cy="83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3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Telecommunications Services</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Companies that sell phone and Internet services via traditional landline, broadband, or wireless. The sector also includes companies that are major creators and producers of movies, television shows, and other content.</a:t>
            </a:r>
          </a:p>
        </p:txBody>
      </p:sp>
      <p:pic>
        <p:nvPicPr>
          <p:cNvPr id="5124" name="Picture 4">
            <a:extLst>
              <a:ext uri="{FF2B5EF4-FFF2-40B4-BE49-F238E27FC236}">
                <a16:creationId xmlns:a16="http://schemas.microsoft.com/office/drawing/2014/main" id="{25460BBB-9C4B-7842-A322-EF0776A37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477" y="3736044"/>
            <a:ext cx="2400300" cy="8509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in by artTRISTAN on Photos For Edits | Walt disney logo, Disney logo, Walt  disney pictures">
            <a:extLst>
              <a:ext uri="{FF2B5EF4-FFF2-40B4-BE49-F238E27FC236}">
                <a16:creationId xmlns:a16="http://schemas.microsoft.com/office/drawing/2014/main" id="{CEFC174B-6BF0-FF48-90D7-8BEF0BD600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41" t="7542" r="9198" b="6353"/>
          <a:stretch/>
        </p:blipFill>
        <p:spPr bwMode="auto">
          <a:xfrm>
            <a:off x="2191803" y="3839622"/>
            <a:ext cx="1905000" cy="131655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9ABE821F-5627-1246-B4F2-18117A4D9A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09" t="27038" r="9010" b="23614"/>
          <a:stretch/>
        </p:blipFill>
        <p:spPr bwMode="auto">
          <a:xfrm>
            <a:off x="4864705" y="5087204"/>
            <a:ext cx="1929673" cy="83778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Google's New Logo">
            <a:extLst>
              <a:ext uri="{FF2B5EF4-FFF2-40B4-BE49-F238E27FC236}">
                <a16:creationId xmlns:a16="http://schemas.microsoft.com/office/drawing/2014/main" id="{C351E565-5071-154C-BB9D-A38E048230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33" t="21449" r="8535" b="15660"/>
          <a:stretch/>
        </p:blipFill>
        <p:spPr bwMode="auto">
          <a:xfrm>
            <a:off x="9421649" y="4861651"/>
            <a:ext cx="2415849" cy="8377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Verizon just unveiled a new logo - The Verge">
            <a:extLst>
              <a:ext uri="{FF2B5EF4-FFF2-40B4-BE49-F238E27FC236}">
                <a16:creationId xmlns:a16="http://schemas.microsoft.com/office/drawing/2014/main" id="{D3CE4A50-2910-524D-8B7D-BBB2AC0B1F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321" r="2103" b="31005"/>
          <a:stretch/>
        </p:blipFill>
        <p:spPr bwMode="auto">
          <a:xfrm>
            <a:off x="5426256" y="5973538"/>
            <a:ext cx="2404024" cy="6200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Logo | About DISH">
            <a:extLst>
              <a:ext uri="{FF2B5EF4-FFF2-40B4-BE49-F238E27FC236}">
                <a16:creationId xmlns:a16="http://schemas.microsoft.com/office/drawing/2014/main" id="{AE1EB957-086A-9342-B3ED-2488E813D3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2321" y="5834799"/>
            <a:ext cx="1971079" cy="716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EA Sports - Wikipedia">
            <a:extLst>
              <a:ext uri="{FF2B5EF4-FFF2-40B4-BE49-F238E27FC236}">
                <a16:creationId xmlns:a16="http://schemas.microsoft.com/office/drawing/2014/main" id="{5AEC7E2E-EE45-1844-806F-8D4CAACB3A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8099" y="3854730"/>
            <a:ext cx="1072356" cy="10723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edia Library - T-Mobile Newsroom">
            <a:extLst>
              <a:ext uri="{FF2B5EF4-FFF2-40B4-BE49-F238E27FC236}">
                <a16:creationId xmlns:a16="http://schemas.microsoft.com/office/drawing/2014/main" id="{FD3A87B2-43A1-2449-9B0C-B839F212AC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063" y="3375305"/>
            <a:ext cx="21336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Netflix | Brand Assets">
            <a:extLst>
              <a:ext uri="{FF2B5EF4-FFF2-40B4-BE49-F238E27FC236}">
                <a16:creationId xmlns:a16="http://schemas.microsoft.com/office/drawing/2014/main" id="{7E2B6AEC-20E1-0841-A956-B01EF277B48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635" t="24685" r="10583" b="25646"/>
          <a:stretch/>
        </p:blipFill>
        <p:spPr bwMode="auto">
          <a:xfrm>
            <a:off x="6966193" y="4619369"/>
            <a:ext cx="2225462" cy="810694"/>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Zoom Logo | The most famous brands and company logos in the world">
            <a:extLst>
              <a:ext uri="{FF2B5EF4-FFF2-40B4-BE49-F238E27FC236}">
                <a16:creationId xmlns:a16="http://schemas.microsoft.com/office/drawing/2014/main" id="{0D5A7B49-FB40-D44B-97CA-B7A774099E5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295" t="577" r="17213"/>
          <a:stretch/>
        </p:blipFill>
        <p:spPr bwMode="auto">
          <a:xfrm>
            <a:off x="8209535" y="3316174"/>
            <a:ext cx="1199139" cy="101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st deals on Meta products - Klarna US">
            <a:extLst>
              <a:ext uri="{FF2B5EF4-FFF2-40B4-BE49-F238E27FC236}">
                <a16:creationId xmlns:a16="http://schemas.microsoft.com/office/drawing/2014/main" id="{645F7FD0-1DFC-C3CA-D586-5527B4550C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774" y="3786639"/>
            <a:ext cx="1704622" cy="958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Corporation Share Price, NVDA Stock Price Quote Today - Groww">
            <a:extLst>
              <a:ext uri="{FF2B5EF4-FFF2-40B4-BE49-F238E27FC236}">
                <a16:creationId xmlns:a16="http://schemas.microsoft.com/office/drawing/2014/main" id="{64A2DEB2-79E3-3E49-57A5-FC97AE8DBD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3370" y="4858027"/>
            <a:ext cx="1905000" cy="189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62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878" y="741391"/>
            <a:ext cx="4491821" cy="1616203"/>
          </a:xfrm>
        </p:spPr>
        <p:txBody>
          <a:bodyPr anchor="b">
            <a:normAutofit/>
          </a:bodyPr>
          <a:lstStyle/>
          <a:p>
            <a:r>
              <a:rPr lang="en-US" sz="4000" dirty="0">
                <a:latin typeface="Eras Demi ITC" panose="020B0805030504020804" pitchFamily="34" charset="0"/>
              </a:rPr>
              <a:t>Is your portfolio diverse?</a:t>
            </a:r>
          </a:p>
        </p:txBody>
      </p:sp>
      <p:pic>
        <p:nvPicPr>
          <p:cNvPr id="15" name="Picture 4" descr="A group of people having a discussion&#10;&#10;Description automatically generated">
            <a:extLst>
              <a:ext uri="{FF2B5EF4-FFF2-40B4-BE49-F238E27FC236}">
                <a16:creationId xmlns:a16="http://schemas.microsoft.com/office/drawing/2014/main" id="{928338DC-3AD0-42B9-2415-BDD5BB15A319}"/>
              </a:ext>
            </a:extLst>
          </p:cNvPr>
          <p:cNvPicPr>
            <a:picLocks noChangeAspect="1"/>
          </p:cNvPicPr>
          <p:nvPr/>
        </p:nvPicPr>
        <p:blipFill rotWithShape="1">
          <a:blip r:embed="rId3"/>
          <a:srcRect l="14021" r="35980"/>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C43D322-F954-5677-E477-158FF57976B5}"/>
              </a:ext>
            </a:extLst>
          </p:cNvPr>
          <p:cNvSpPr>
            <a:spLocks noGrp="1"/>
          </p:cNvSpPr>
          <p:nvPr>
            <p:ph idx="1"/>
          </p:nvPr>
        </p:nvSpPr>
        <p:spPr>
          <a:xfrm>
            <a:off x="6823878" y="2533476"/>
            <a:ext cx="4491820" cy="3447832"/>
          </a:xfrm>
        </p:spPr>
        <p:txBody>
          <a:bodyPr anchor="t">
            <a:normAutofit/>
          </a:bodyPr>
          <a:lstStyle/>
          <a:p>
            <a:r>
              <a:rPr lang="en-US" dirty="0"/>
              <a:t>Consider purchasing one or more stocks from the sectors we have discussed today</a:t>
            </a:r>
          </a:p>
          <a:p>
            <a:r>
              <a:rPr lang="en-US" dirty="0"/>
              <a:t>How might this help your portfolio?</a:t>
            </a:r>
          </a:p>
        </p:txBody>
      </p:sp>
    </p:spTree>
    <p:extLst>
      <p:ext uri="{BB962C8B-B14F-4D97-AF65-F5344CB8AC3E}">
        <p14:creationId xmlns:p14="http://schemas.microsoft.com/office/powerpoint/2010/main" val="160934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3953625" y="4074326"/>
            <a:ext cx="4374690" cy="1015663"/>
          </a:xfrm>
          <a:prstGeom prst="rect">
            <a:avLst/>
          </a:prstGeom>
          <a:noFill/>
        </p:spPr>
        <p:txBody>
          <a:bodyPr wrap="square" rtlCol="0">
            <a:noAutofit/>
          </a:bodyPr>
          <a:lstStyle/>
          <a:p>
            <a:pPr algn="ctr"/>
            <a:r>
              <a:rPr lang="en-US" sz="6000" b="1" dirty="0">
                <a:latin typeface="Eras Demi ITC" panose="020B0805030504020804" pitchFamily="34" charset="77"/>
              </a:rPr>
              <a:t>Diversity</a:t>
            </a:r>
          </a:p>
        </p:txBody>
      </p:sp>
    </p:spTree>
    <p:extLst>
      <p:ext uri="{BB962C8B-B14F-4D97-AF65-F5344CB8AC3E}">
        <p14:creationId xmlns:p14="http://schemas.microsoft.com/office/powerpoint/2010/main" val="253654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3200" b="1" u="sng" dirty="0"/>
              <a:t>Indexes</a:t>
            </a:r>
            <a:r>
              <a:rPr lang="en-US" sz="3200" dirty="0"/>
              <a:t>:</a:t>
            </a:r>
          </a:p>
          <a:p>
            <a:pPr lvl="1"/>
            <a:r>
              <a:rPr lang="en-US" sz="2800" dirty="0"/>
              <a:t>S&amp;P 500 – </a:t>
            </a:r>
            <a:r>
              <a:rPr lang="en-US" sz="2800" b="1" dirty="0">
                <a:solidFill>
                  <a:srgbClr val="FF0000"/>
                </a:solidFill>
              </a:rPr>
              <a:t>Down</a:t>
            </a:r>
            <a:r>
              <a:rPr lang="en-US" sz="2800" b="1" dirty="0">
                <a:solidFill>
                  <a:schemeClr val="accent6"/>
                </a:solidFill>
              </a:rPr>
              <a:t> </a:t>
            </a:r>
            <a:r>
              <a:rPr lang="en-US" sz="2800" b="1" dirty="0">
                <a:solidFill>
                  <a:srgbClr val="FF0000"/>
                </a:solidFill>
              </a:rPr>
              <a:t>– 49 points </a:t>
            </a:r>
          </a:p>
          <a:p>
            <a:pPr lvl="1"/>
            <a:r>
              <a:rPr lang="en-US" sz="2800" dirty="0"/>
              <a:t>Dow Jones Industrial Average (DOW) – </a:t>
            </a:r>
            <a:r>
              <a:rPr lang="en-US" sz="2800" b="1" dirty="0">
                <a:solidFill>
                  <a:schemeClr val="accent6"/>
                </a:solidFill>
              </a:rPr>
              <a:t>Up – 433.79 points </a:t>
            </a:r>
          </a:p>
          <a:p>
            <a:pPr lvl="1"/>
            <a:r>
              <a:rPr lang="en-US" sz="2800" dirty="0"/>
              <a:t>Nasdaq Composite (NASDAQ) – </a:t>
            </a:r>
            <a:r>
              <a:rPr lang="en-US" sz="2800" b="1" dirty="0">
                <a:solidFill>
                  <a:schemeClr val="accent6"/>
                </a:solidFill>
              </a:rPr>
              <a:t>Up – 93 points </a:t>
            </a:r>
            <a:endParaRPr lang="en-US" sz="2800" b="1" dirty="0">
              <a:solidFill>
                <a:srgbClr val="FF0000"/>
              </a:solidFill>
            </a:endParaRPr>
          </a:p>
          <a:p>
            <a:pPr lvl="1"/>
            <a:endParaRPr lang="en-US" sz="2800" b="1" dirty="0">
              <a:solidFill>
                <a:srgbClr val="00B050"/>
              </a:solidFill>
            </a:endParaRPr>
          </a:p>
          <a:p>
            <a:r>
              <a:rPr lang="en-US" sz="3200" dirty="0"/>
              <a:t>What </a:t>
            </a:r>
            <a:r>
              <a:rPr lang="en-US" sz="3200" i="1" u="sng" dirty="0"/>
              <a:t>might</a:t>
            </a:r>
            <a:r>
              <a:rPr lang="en-US" sz="3200" dirty="0"/>
              <a:t> be going on:</a:t>
            </a:r>
          </a:p>
        </p:txBody>
      </p:sp>
    </p:spTree>
    <p:extLst>
      <p:ext uri="{BB962C8B-B14F-4D97-AF65-F5344CB8AC3E}">
        <p14:creationId xmlns:p14="http://schemas.microsoft.com/office/powerpoint/2010/main" val="10757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CB01-1821-4453-4905-DBAA19A451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DBA7DE4-09A6-D035-C32B-C957CB162A06}"/>
              </a:ext>
            </a:extLst>
          </p:cNvPr>
          <p:cNvSpPr>
            <a:spLocks noGrp="1"/>
          </p:cNvSpPr>
          <p:nvPr>
            <p:ph idx="1"/>
          </p:nvPr>
        </p:nvSpPr>
        <p:spPr>
          <a:xfrm>
            <a:off x="853190" y="1270997"/>
            <a:ext cx="10515600" cy="4351338"/>
          </a:xfrm>
          <a:solidFill>
            <a:schemeClr val="bg1">
              <a:lumMod val="85000"/>
              <a:alpha val="31000"/>
            </a:schemeClr>
          </a:solidFill>
          <a:ln>
            <a:solidFill>
              <a:schemeClr val="tx1"/>
            </a:solidFill>
          </a:ln>
        </p:spPr>
        <p:txBody>
          <a:bodyPr>
            <a:normAutofit/>
          </a:bodyPr>
          <a:lstStyle/>
          <a:p>
            <a:pPr marL="0" indent="0" algn="ctr">
              <a:buNone/>
            </a:pPr>
            <a:endParaRPr lang="en-US" sz="4400" b="1" spc="300" dirty="0">
              <a:latin typeface="Rockwell" panose="02060603020205020403" pitchFamily="18" charset="77"/>
            </a:endParaRPr>
          </a:p>
          <a:p>
            <a:pPr marL="0" indent="0" algn="ctr">
              <a:buNone/>
            </a:pPr>
            <a:r>
              <a:rPr lang="en-US" sz="4400" b="1" spc="300" dirty="0">
                <a:latin typeface="Rockwell" panose="02060603020205020403" pitchFamily="18" charset="77"/>
              </a:rPr>
              <a:t>Diversity</a:t>
            </a:r>
            <a:r>
              <a:rPr lang="en-US" sz="4400" spc="300" dirty="0">
                <a:latin typeface="Rockwell" panose="02060603020205020403" pitchFamily="18" charset="77"/>
              </a:rPr>
              <a:t> /</a:t>
            </a:r>
            <a:r>
              <a:rPr lang="en-US" sz="3200" dirty="0"/>
              <a:t>[ </a:t>
            </a:r>
            <a:r>
              <a:rPr lang="en-US" sz="3200" dirty="0" err="1"/>
              <a:t>dih</a:t>
            </a:r>
            <a:r>
              <a:rPr lang="en-US" sz="3200" dirty="0"/>
              <a:t>-VUR-</a:t>
            </a:r>
            <a:r>
              <a:rPr lang="en-US" sz="3200" dirty="0" err="1"/>
              <a:t>si</a:t>
            </a:r>
            <a:r>
              <a:rPr lang="en-US" sz="3200" dirty="0"/>
              <a:t>-tee] </a:t>
            </a:r>
            <a:r>
              <a:rPr lang="en-US" sz="3200" i="1" dirty="0"/>
              <a:t>noun</a:t>
            </a:r>
            <a:endParaRPr lang="en-US" sz="4400" b="1" i="1" spc="300" dirty="0">
              <a:latin typeface="Rockwell" panose="02060603020205020403" pitchFamily="18" charset="77"/>
            </a:endParaRPr>
          </a:p>
          <a:p>
            <a:pPr marL="0" indent="0" algn="ctr">
              <a:buNone/>
            </a:pPr>
            <a:endParaRPr lang="en-US" i="1" dirty="0">
              <a:latin typeface="Century Schoolbook" panose="02040604050505020304" pitchFamily="18" charset="0"/>
            </a:endParaRPr>
          </a:p>
          <a:p>
            <a:pPr marL="0" indent="0" algn="ctr">
              <a:buNone/>
            </a:pPr>
            <a:endParaRPr lang="en-US" i="1" dirty="0">
              <a:latin typeface="Century Schoolbook" panose="02040604050505020304" pitchFamily="18" charset="0"/>
            </a:endParaRPr>
          </a:p>
          <a:p>
            <a:pPr marL="0" indent="0" algn="ctr">
              <a:buNone/>
            </a:pPr>
            <a:r>
              <a:rPr lang="en-US" sz="4800" b="1" dirty="0">
                <a:latin typeface="Lucida Console" panose="020B0609040504020204" pitchFamily="49" charset="0"/>
              </a:rPr>
              <a:t>What is Diversity?</a:t>
            </a:r>
          </a:p>
        </p:txBody>
      </p:sp>
    </p:spTree>
    <p:extLst>
      <p:ext uri="{BB962C8B-B14F-4D97-AF65-F5344CB8AC3E}">
        <p14:creationId xmlns:p14="http://schemas.microsoft.com/office/powerpoint/2010/main" val="391219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3A3916D-E305-4D0B-B27F-22AE2DCD3793}"/>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535" r="346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6B995E5-D2D1-4139-A825-04B2073130A6}"/>
              </a:ext>
            </a:extLst>
          </p:cNvPr>
          <p:cNvSpPr>
            <a:spLocks noGrp="1"/>
          </p:cNvSpPr>
          <p:nvPr>
            <p:ph type="title"/>
          </p:nvPr>
        </p:nvSpPr>
        <p:spPr>
          <a:xfrm>
            <a:off x="7679225" y="192374"/>
            <a:ext cx="3980836" cy="1899912"/>
          </a:xfrm>
        </p:spPr>
        <p:txBody>
          <a:bodyPr vert="horz" lIns="91440" tIns="45720" rIns="91440" bIns="45720" rtlCol="0" anchor="ctr">
            <a:normAutofit/>
          </a:bodyPr>
          <a:lstStyle/>
          <a:p>
            <a:r>
              <a:rPr lang="en-US" b="1" dirty="0">
                <a:latin typeface="Rockwell" panose="02060603020205020403" pitchFamily="18" charset="77"/>
              </a:rPr>
              <a:t>A closet full of blue shirts</a:t>
            </a:r>
          </a:p>
        </p:txBody>
      </p:sp>
      <p:sp>
        <p:nvSpPr>
          <p:cNvPr id="6" name="Content Placeholder 5">
            <a:extLst>
              <a:ext uri="{FF2B5EF4-FFF2-40B4-BE49-F238E27FC236}">
                <a16:creationId xmlns:a16="http://schemas.microsoft.com/office/drawing/2014/main" id="{7DAAA81D-026C-90C7-1F90-32ACBF8874EE}"/>
              </a:ext>
            </a:extLst>
          </p:cNvPr>
          <p:cNvSpPr>
            <a:spLocks noGrp="1"/>
          </p:cNvSpPr>
          <p:nvPr>
            <p:ph sz="half" idx="2"/>
          </p:nvPr>
        </p:nvSpPr>
        <p:spPr>
          <a:xfrm>
            <a:off x="8254045" y="2160548"/>
            <a:ext cx="3822189" cy="3742762"/>
          </a:xfrm>
        </p:spPr>
        <p:txBody>
          <a:bodyPr vert="horz" lIns="91440" tIns="45720" rIns="91440" bIns="45720" rtlCol="0">
            <a:normAutofit/>
          </a:bodyPr>
          <a:lstStyle/>
          <a:p>
            <a:pPr marL="0" indent="0">
              <a:buNone/>
            </a:pPr>
            <a:endParaRPr lang="en-US" sz="3200" dirty="0"/>
          </a:p>
          <a:p>
            <a:pPr marL="0" indent="0">
              <a:buNone/>
            </a:pPr>
            <a:r>
              <a:rPr lang="en-US" sz="3200" dirty="0"/>
              <a:t>…in different sizes…</a:t>
            </a:r>
            <a:br>
              <a:rPr lang="en-US" sz="3200" dirty="0"/>
            </a:br>
            <a:endParaRPr lang="en-US" sz="3200" dirty="0"/>
          </a:p>
          <a:p>
            <a:pPr marL="0" indent="0" algn="ctr">
              <a:buNone/>
            </a:pPr>
            <a:r>
              <a:rPr lang="en-US" sz="3200" dirty="0"/>
              <a:t>Is that </a:t>
            </a:r>
            <a:r>
              <a:rPr lang="en-US" sz="3200" b="1" u="sng" dirty="0"/>
              <a:t>diversity</a:t>
            </a:r>
            <a:r>
              <a:rPr lang="en-US" sz="3200" dirty="0"/>
              <a:t>?</a:t>
            </a:r>
          </a:p>
          <a:p>
            <a:endParaRPr lang="en-US" sz="2000" dirty="0"/>
          </a:p>
        </p:txBody>
      </p:sp>
      <p:pic>
        <p:nvPicPr>
          <p:cNvPr id="19" name="Picture 18" descr="Real Estate Investing and the Stock Market-national-records-office">
            <a:extLst>
              <a:ext uri="{FF2B5EF4-FFF2-40B4-BE49-F238E27FC236}">
                <a16:creationId xmlns:a16="http://schemas.microsoft.com/office/drawing/2014/main" id="{6334219D-7D6B-FF29-A856-C033C294F84A}"/>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Oregon Council on Economics Education">
            <a:extLst>
              <a:ext uri="{FF2B5EF4-FFF2-40B4-BE49-F238E27FC236}">
                <a16:creationId xmlns:a16="http://schemas.microsoft.com/office/drawing/2014/main" id="{4CE2543A-4902-C021-5EF2-D19F7E897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3A3916D-E305-4D0B-B27F-22AE2DCD379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4965" r="19409" b="-1"/>
          <a:stretch/>
        </p:blipFill>
        <p:spPr bwMode="auto">
          <a:xfrm>
            <a:off x="20" y="10"/>
            <a:ext cx="5714980" cy="6857990"/>
          </a:xfrm>
          <a:prstGeom prst="rect">
            <a:avLst/>
          </a:prstGeom>
          <a:solidFill>
            <a:srgbClr val="FFFFFF"/>
          </a:solidFill>
        </p:spPr>
      </p:pic>
      <p:pic>
        <p:nvPicPr>
          <p:cNvPr id="4098" name="Picture 2" descr="Closet, Room, Shelf, Furniture, Shelving, Wardrobe, Clothes hanger, Outlet store, Boutique, Cupboard, ">
            <a:extLst>
              <a:ext uri="{FF2B5EF4-FFF2-40B4-BE49-F238E27FC236}">
                <a16:creationId xmlns:a16="http://schemas.microsoft.com/office/drawing/2014/main" id="{BAFD1586-53DF-4E78-97E6-85CF1D404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76" r="4" b="4138"/>
          <a:stretch/>
        </p:blipFill>
        <p:spPr bwMode="auto">
          <a:xfrm>
            <a:off x="6363789" y="993728"/>
            <a:ext cx="5714980" cy="4906821"/>
          </a:xfrm>
          <a:prstGeom prst="rect">
            <a:avLst/>
          </a:prstGeom>
          <a:solidFill>
            <a:srgbClr val="FFFFFF"/>
          </a:solidFill>
        </p:spPr>
      </p:pic>
      <p:sp>
        <p:nvSpPr>
          <p:cNvPr id="72" name="Text Placeholder 4">
            <a:extLst>
              <a:ext uri="{FF2B5EF4-FFF2-40B4-BE49-F238E27FC236}">
                <a16:creationId xmlns:a16="http://schemas.microsoft.com/office/drawing/2014/main" id="{A3D2D05C-8EEA-4748-B682-A064C32ADFAA}"/>
              </a:ext>
            </a:extLst>
          </p:cNvPr>
          <p:cNvSpPr>
            <a:spLocks noGrp="1"/>
          </p:cNvSpPr>
          <p:nvPr>
            <p:ph type="body" sz="quarter" idx="14"/>
          </p:nvPr>
        </p:nvSpPr>
        <p:spPr>
          <a:xfrm>
            <a:off x="0" y="-157200"/>
            <a:ext cx="11107711" cy="1150928"/>
          </a:xfrm>
          <a:solidFill>
            <a:srgbClr val="2E75B6">
              <a:alpha val="80000"/>
            </a:srgbClr>
          </a:solidFill>
        </p:spPr>
        <p:txBody>
          <a:bodyPr/>
          <a:lstStyle/>
          <a:p>
            <a:r>
              <a:rPr lang="en-US" sz="3600" b="1" dirty="0">
                <a:solidFill>
                  <a:schemeClr val="bg1"/>
                </a:solidFill>
                <a:latin typeface="Eras Medium ITC" panose="020B0602030504020804" pitchFamily="34" charset="77"/>
              </a:rPr>
              <a:t>What happens when you don’t need a blue shirt?</a:t>
            </a:r>
          </a:p>
        </p:txBody>
      </p:sp>
      <p:sp>
        <p:nvSpPr>
          <p:cNvPr id="3" name="Title 2">
            <a:extLst>
              <a:ext uri="{FF2B5EF4-FFF2-40B4-BE49-F238E27FC236}">
                <a16:creationId xmlns:a16="http://schemas.microsoft.com/office/drawing/2014/main" id="{66B995E5-D2D1-4139-A825-04B2073130A6}"/>
              </a:ext>
            </a:extLst>
          </p:cNvPr>
          <p:cNvSpPr>
            <a:spLocks noGrp="1"/>
          </p:cNvSpPr>
          <p:nvPr>
            <p:ph type="title"/>
          </p:nvPr>
        </p:nvSpPr>
        <p:spPr>
          <a:xfrm>
            <a:off x="6791795" y="6026046"/>
            <a:ext cx="5071078" cy="831954"/>
          </a:xfrm>
          <a:noFill/>
          <a:ln w="34925">
            <a:noFill/>
          </a:ln>
        </p:spPr>
        <p:txBody>
          <a:bodyPr anchor="ctr">
            <a:normAutofit/>
          </a:bodyPr>
          <a:lstStyle/>
          <a:p>
            <a:pPr algn="ctr"/>
            <a:r>
              <a:rPr lang="en-US" b="1" i="1" dirty="0">
                <a:solidFill>
                  <a:schemeClr val="tx1"/>
                </a:solidFill>
                <a:latin typeface="Eras Medium ITC" panose="020B0602030504020804" pitchFamily="34" charset="77"/>
              </a:rPr>
              <a:t>Closet = Portfolio </a:t>
            </a:r>
          </a:p>
        </p:txBody>
      </p:sp>
    </p:spTree>
    <p:extLst>
      <p:ext uri="{BB962C8B-B14F-4D97-AF65-F5344CB8AC3E}">
        <p14:creationId xmlns:p14="http://schemas.microsoft.com/office/powerpoint/2010/main" val="21100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What is Portfolio Diversification?</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lstStyle/>
          <a:p>
            <a:r>
              <a:rPr lang="en-US" sz="3200" b="1" dirty="0"/>
              <a:t>Diversification: </a:t>
            </a:r>
            <a:r>
              <a:rPr lang="en-US" sz="3200" dirty="0"/>
              <a:t>The practice of spreading your investments around so that your exposure to any one type of asset is limited. </a:t>
            </a:r>
          </a:p>
          <a:p>
            <a:pPr lvl="1">
              <a:lnSpc>
                <a:spcPct val="140000"/>
              </a:lnSpc>
            </a:pPr>
            <a:r>
              <a:rPr lang="en-US" sz="2800" dirty="0"/>
              <a:t>Helps </a:t>
            </a:r>
            <a:r>
              <a:rPr lang="en-US" sz="2800" b="1" dirty="0">
                <a:solidFill>
                  <a:srgbClr val="0070C0"/>
                </a:solidFill>
              </a:rPr>
              <a:t>reduce the volatility</a:t>
            </a:r>
            <a:r>
              <a:rPr lang="en-US" sz="2800" dirty="0"/>
              <a:t> (swings between highs and lows) of your portfolio over time.</a:t>
            </a:r>
          </a:p>
          <a:p>
            <a:pPr lvl="1">
              <a:lnSpc>
                <a:spcPct val="140000"/>
              </a:lnSpc>
            </a:pPr>
            <a:r>
              <a:rPr lang="en-US" sz="2800" dirty="0"/>
              <a:t>Helps </a:t>
            </a:r>
            <a:r>
              <a:rPr lang="en-US" sz="2800" b="1" dirty="0">
                <a:solidFill>
                  <a:srgbClr val="0070C0"/>
                </a:solidFill>
              </a:rPr>
              <a:t>lower your risk</a:t>
            </a:r>
          </a:p>
          <a:p>
            <a:pPr lvl="1">
              <a:lnSpc>
                <a:spcPct val="140000"/>
              </a:lnSpc>
            </a:pPr>
            <a:r>
              <a:rPr lang="en-US" sz="2800" dirty="0"/>
              <a:t>Does not ensure a profit or prevent against loss</a:t>
            </a:r>
            <a:endParaRPr lang="en-US" dirty="0"/>
          </a:p>
          <a:p>
            <a:pPr marL="0" indent="0">
              <a:buNone/>
            </a:pPr>
            <a:endParaRPr lang="en-US" dirty="0"/>
          </a:p>
        </p:txBody>
      </p:sp>
    </p:spTree>
    <p:extLst>
      <p:ext uri="{BB962C8B-B14F-4D97-AF65-F5344CB8AC3E}">
        <p14:creationId xmlns:p14="http://schemas.microsoft.com/office/powerpoint/2010/main" val="997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How can we Diversify?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3600" dirty="0"/>
              <a:t>Typically, diversification includes a mix of:</a:t>
            </a:r>
          </a:p>
          <a:p>
            <a:pPr lvl="1">
              <a:lnSpc>
                <a:spcPct val="140000"/>
              </a:lnSpc>
            </a:pPr>
            <a:r>
              <a:rPr lang="en-US" sz="3200" b="1" dirty="0">
                <a:solidFill>
                  <a:srgbClr val="0070C0"/>
                </a:solidFill>
              </a:rPr>
              <a:t>Stocks</a:t>
            </a:r>
          </a:p>
          <a:p>
            <a:pPr lvl="1">
              <a:lnSpc>
                <a:spcPct val="140000"/>
              </a:lnSpc>
            </a:pPr>
            <a:r>
              <a:rPr lang="en-US" sz="3200" dirty="0"/>
              <a:t>Bonds</a:t>
            </a:r>
          </a:p>
          <a:p>
            <a:pPr lvl="1">
              <a:lnSpc>
                <a:spcPct val="140000"/>
              </a:lnSpc>
            </a:pPr>
            <a:r>
              <a:rPr lang="en-US" sz="3200" dirty="0"/>
              <a:t>Short term investments</a:t>
            </a:r>
          </a:p>
          <a:p>
            <a:pPr lvl="1">
              <a:lnSpc>
                <a:spcPct val="140000"/>
              </a:lnSpc>
            </a:pPr>
            <a:r>
              <a:rPr lang="en-US" sz="3200" dirty="0"/>
              <a:t>International stocks</a:t>
            </a:r>
          </a:p>
          <a:p>
            <a:pPr lvl="1">
              <a:lnSpc>
                <a:spcPct val="140000"/>
              </a:lnSpc>
            </a:pPr>
            <a:r>
              <a:rPr lang="en-US" sz="3200" dirty="0"/>
              <a:t>Real Estate</a:t>
            </a:r>
            <a:endParaRPr lang="en-US" sz="2800" dirty="0"/>
          </a:p>
          <a:p>
            <a:pPr marL="0" indent="0">
              <a:buNone/>
            </a:pPr>
            <a:endParaRPr lang="en-US" sz="3200" dirty="0"/>
          </a:p>
        </p:txBody>
      </p:sp>
    </p:spTree>
    <p:extLst>
      <p:ext uri="{BB962C8B-B14F-4D97-AF65-F5344CB8AC3E}">
        <p14:creationId xmlns:p14="http://schemas.microsoft.com/office/powerpoint/2010/main" val="381390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4C59F9AD-ABD6-4691-A04A-6694D0C11305}"/>
              </a:ext>
            </a:extLst>
          </p:cNvPr>
          <p:cNvSpPr>
            <a:spLocks noGrp="1"/>
          </p:cNvSpPr>
          <p:nvPr>
            <p:ph type="title"/>
          </p:nvPr>
        </p:nvSpPr>
        <p:spPr>
          <a:xfrm>
            <a:off x="838201" y="643467"/>
            <a:ext cx="4932898" cy="2594408"/>
          </a:xfrm>
        </p:spPr>
        <p:txBody>
          <a:bodyPr>
            <a:normAutofit/>
          </a:bodyPr>
          <a:lstStyle/>
          <a:p>
            <a:r>
              <a:rPr lang="en-US" dirty="0"/>
              <a:t>What does a diversified portfolio</a:t>
            </a:r>
            <a:br>
              <a:rPr lang="en-US" dirty="0"/>
            </a:br>
            <a:r>
              <a:rPr lang="en-US" dirty="0"/>
              <a:t>look like?</a:t>
            </a:r>
          </a:p>
        </p:txBody>
      </p:sp>
      <p:sp>
        <p:nvSpPr>
          <p:cNvPr id="15" name="Text Placeholder 3">
            <a:extLst>
              <a:ext uri="{FF2B5EF4-FFF2-40B4-BE49-F238E27FC236}">
                <a16:creationId xmlns:a16="http://schemas.microsoft.com/office/drawing/2014/main" id="{88988690-41DB-413D-8B71-3A5DB414F1D4}"/>
              </a:ext>
            </a:extLst>
          </p:cNvPr>
          <p:cNvSpPr>
            <a:spLocks noGrp="1"/>
          </p:cNvSpPr>
          <p:nvPr>
            <p:ph type="body" sz="quarter" idx="4294967295"/>
          </p:nvPr>
        </p:nvSpPr>
        <p:spPr>
          <a:xfrm>
            <a:off x="838201" y="3747541"/>
            <a:ext cx="3888528" cy="2429421"/>
          </a:xfrm>
        </p:spPr>
        <p:txBody>
          <a:bodyPr>
            <a:normAutofit/>
          </a:bodyPr>
          <a:lstStyle/>
          <a:p>
            <a:pPr marL="0" indent="0">
              <a:buNone/>
            </a:pPr>
            <a:r>
              <a:rPr lang="en-US" sz="4400" dirty="0"/>
              <a:t>…not this!</a:t>
            </a:r>
          </a:p>
        </p:txBody>
      </p:sp>
      <p:graphicFrame>
        <p:nvGraphicFramePr>
          <p:cNvPr id="13" name="Content Placeholder 12">
            <a:extLst>
              <a:ext uri="{FF2B5EF4-FFF2-40B4-BE49-F238E27FC236}">
                <a16:creationId xmlns:a16="http://schemas.microsoft.com/office/drawing/2014/main" id="{181E1E28-802F-4EF1-93BD-499E5496B06C}"/>
              </a:ext>
            </a:extLst>
          </p:cNvPr>
          <p:cNvGraphicFramePr>
            <a:graphicFrameLocks noGrp="1"/>
          </p:cNvGraphicFramePr>
          <p:nvPr>
            <p:ph idx="1"/>
            <p:extLst>
              <p:ext uri="{D42A27DB-BD31-4B8C-83A1-F6EECF244321}">
                <p14:modId xmlns:p14="http://schemas.microsoft.com/office/powerpoint/2010/main" val="2686700004"/>
              </p:ext>
            </p:extLst>
          </p:nvPr>
        </p:nvGraphicFramePr>
        <p:xfrm>
          <a:off x="6606252" y="178539"/>
          <a:ext cx="4747547" cy="55998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Oregon Council on Economics Education">
            <a:extLst>
              <a:ext uri="{FF2B5EF4-FFF2-40B4-BE49-F238E27FC236}">
                <a16:creationId xmlns:a16="http://schemas.microsoft.com/office/drawing/2014/main" id="{113A0F78-6072-F388-B42B-333883F6C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6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pie chart&#10;&#10;Description automatically generated">
            <a:extLst>
              <a:ext uri="{FF2B5EF4-FFF2-40B4-BE49-F238E27FC236}">
                <a16:creationId xmlns:a16="http://schemas.microsoft.com/office/drawing/2014/main" id="{DB8A0696-DD4B-4571-8FD5-8D6DD9700A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7473" y="1361380"/>
            <a:ext cx="7864527" cy="4465022"/>
          </a:xfrm>
        </p:spPr>
      </p:pic>
      <p:sp>
        <p:nvSpPr>
          <p:cNvPr id="5" name="Title 2">
            <a:extLst>
              <a:ext uri="{FF2B5EF4-FFF2-40B4-BE49-F238E27FC236}">
                <a16:creationId xmlns:a16="http://schemas.microsoft.com/office/drawing/2014/main" id="{6045E0C8-0B81-D692-3E1E-74DABAD4A0D0}"/>
              </a:ext>
            </a:extLst>
          </p:cNvPr>
          <p:cNvSpPr txBox="1">
            <a:spLocks/>
          </p:cNvSpPr>
          <p:nvPr/>
        </p:nvSpPr>
        <p:spPr>
          <a:xfrm>
            <a:off x="838200" y="365125"/>
            <a:ext cx="760126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US" dirty="0"/>
          </a:p>
        </p:txBody>
      </p:sp>
      <p:sp>
        <p:nvSpPr>
          <p:cNvPr id="11" name="Pentagon 10">
            <a:extLst>
              <a:ext uri="{FF2B5EF4-FFF2-40B4-BE49-F238E27FC236}">
                <a16:creationId xmlns:a16="http://schemas.microsoft.com/office/drawing/2014/main" id="{5E3C0D48-F295-60F3-AD32-3BE39F1F87BF}"/>
              </a:ext>
            </a:extLst>
          </p:cNvPr>
          <p:cNvSpPr/>
          <p:nvPr/>
        </p:nvSpPr>
        <p:spPr>
          <a:xfrm>
            <a:off x="354455" y="863934"/>
            <a:ext cx="3802817" cy="5130131"/>
          </a:xfrm>
          <a:prstGeom prst="homePlate">
            <a:avLst>
              <a:gd name="adj" fmla="val 33838"/>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4800" b="1" dirty="0">
                <a:solidFill>
                  <a:srgbClr val="2E75B6"/>
                </a:solidFill>
                <a:latin typeface="Eras Medium ITC" panose="020B0602030504020804" pitchFamily="34" charset="77"/>
              </a:rPr>
              <a:t>This is</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what</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diversity</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in a </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portfolio</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looks</a:t>
            </a:r>
            <a:br>
              <a:rPr lang="en-US" sz="4800" b="1" dirty="0">
                <a:solidFill>
                  <a:srgbClr val="2E75B6"/>
                </a:solidFill>
                <a:latin typeface="Eras Medium ITC" panose="020B0602030504020804" pitchFamily="34" charset="77"/>
              </a:rPr>
            </a:br>
            <a:r>
              <a:rPr lang="en-US" sz="4800" b="1" dirty="0">
                <a:solidFill>
                  <a:srgbClr val="2E75B6"/>
                </a:solidFill>
                <a:latin typeface="Eras Medium ITC" panose="020B0602030504020804" pitchFamily="34" charset="77"/>
              </a:rPr>
              <a:t>like!</a:t>
            </a:r>
          </a:p>
        </p:txBody>
      </p:sp>
    </p:spTree>
    <p:extLst>
      <p:ext uri="{BB962C8B-B14F-4D97-AF65-F5344CB8AC3E}">
        <p14:creationId xmlns:p14="http://schemas.microsoft.com/office/powerpoint/2010/main" val="3065258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1738</Words>
  <Application>Microsoft Macintosh PowerPoint</Application>
  <PresentationFormat>Widescreen</PresentationFormat>
  <Paragraphs>201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Century Schoolbook</vt:lpstr>
      <vt:lpstr>Eras Demi ITC</vt:lpstr>
      <vt:lpstr>Eras Medium ITC</vt:lpstr>
      <vt:lpstr>Lucida Console</vt:lpstr>
      <vt:lpstr>Rockwell</vt:lpstr>
      <vt:lpstr>Wingdings</vt:lpstr>
      <vt:lpstr>Office Theme</vt:lpstr>
      <vt:lpstr>Stock Market Game</vt:lpstr>
      <vt:lpstr>How did the Market do today?</vt:lpstr>
      <vt:lpstr>PowerPoint Presentation</vt:lpstr>
      <vt:lpstr>A closet full of blue shirts</vt:lpstr>
      <vt:lpstr>Closet = Portfolio </vt:lpstr>
      <vt:lpstr>What is Portfolio Diversification?</vt:lpstr>
      <vt:lpstr>How can we Diversify?</vt:lpstr>
      <vt:lpstr>What does a diversified portfolio look like?</vt:lpstr>
      <vt:lpstr>PowerPoint Presentation</vt:lpstr>
      <vt:lpstr>What are Stock Sectors?</vt:lpstr>
      <vt:lpstr>S&amp;P 500 Sector Percentages</vt:lpstr>
      <vt:lpstr>Match the Company to the Sector</vt:lpstr>
      <vt:lpstr>Match the Company to the Sector</vt:lpstr>
      <vt:lpstr>Match the Company to the Sector</vt:lpstr>
      <vt:lpstr>Financial Sector</vt:lpstr>
      <vt:lpstr>Information Technology</vt:lpstr>
      <vt:lpstr>Telecommunications Services</vt:lpstr>
      <vt:lpstr>Is your portfolio diverse?</vt:lpstr>
      <vt:lpstr>Stock Market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Tibbetts</dc:creator>
  <cp:lastModifiedBy>R Eiseman</cp:lastModifiedBy>
  <cp:revision>58</cp:revision>
  <cp:lastPrinted>2021-04-01T21:24:11Z</cp:lastPrinted>
  <dcterms:created xsi:type="dcterms:W3CDTF">2015-09-18T17:52:11Z</dcterms:created>
  <dcterms:modified xsi:type="dcterms:W3CDTF">2024-09-06T23:28:36Z</dcterms:modified>
</cp:coreProperties>
</file>