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73" r:id="rId3"/>
    <p:sldId id="259" r:id="rId4"/>
    <p:sldId id="266" r:id="rId5"/>
    <p:sldId id="267" r:id="rId6"/>
    <p:sldId id="258" r:id="rId7"/>
    <p:sldId id="271" r:id="rId8"/>
    <p:sldId id="272" r:id="rId9"/>
    <p:sldId id="275" r:id="rId10"/>
    <p:sldId id="27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976"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03" autoAdjust="0"/>
    <p:restoredTop sz="74009"/>
  </p:normalViewPr>
  <p:slideViewPr>
    <p:cSldViewPr snapToGrid="0">
      <p:cViewPr varScale="1">
        <p:scale>
          <a:sx n="82" d="100"/>
          <a:sy n="82" d="100"/>
        </p:scale>
        <p:origin x="1616" y="168"/>
      </p:cViewPr>
      <p:guideLst>
        <p:guide orient="horz" pos="2976"/>
        <p:guide pos="3840"/>
      </p:guideLst>
    </p:cSldViewPr>
  </p:slideViewPr>
  <p:outlineViewPr>
    <p:cViewPr>
      <p:scale>
        <a:sx n="33" d="100"/>
        <a:sy n="33" d="100"/>
      </p:scale>
      <p:origin x="0" y="-9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4A5290-F33E-184F-B55D-C41583C65C78}" type="datetimeFigureOut">
              <a:rPr lang="en-US" smtClean="0"/>
              <a:t>9/6/24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D6B08A-EB8A-8441-860C-89EFCF5F6E82}" type="slidenum">
              <a:rPr lang="en-US" smtClean="0"/>
              <a:t>‹#›</a:t>
            </a:fld>
            <a:endParaRPr lang="en-US"/>
          </a:p>
        </p:txBody>
      </p:sp>
    </p:spTree>
    <p:extLst>
      <p:ext uri="{BB962C8B-B14F-4D97-AF65-F5344CB8AC3E}">
        <p14:creationId xmlns:p14="http://schemas.microsoft.com/office/powerpoint/2010/main" val="36363090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5D6B08A-EB8A-8441-860C-89EFCF5F6E82}" type="slidenum">
              <a:rPr lang="en-US" smtClean="0"/>
              <a:t>1</a:t>
            </a:fld>
            <a:endParaRPr lang="en-US"/>
          </a:p>
        </p:txBody>
      </p:sp>
    </p:spTree>
    <p:extLst>
      <p:ext uri="{BB962C8B-B14F-4D97-AF65-F5344CB8AC3E}">
        <p14:creationId xmlns:p14="http://schemas.microsoft.com/office/powerpoint/2010/main" val="26033765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5D6B08A-EB8A-8441-860C-89EFCF5F6E82}" type="slidenum">
              <a:rPr lang="en-US" smtClean="0"/>
              <a:t>10</a:t>
            </a:fld>
            <a:endParaRPr lang="en-US"/>
          </a:p>
        </p:txBody>
      </p:sp>
    </p:spTree>
    <p:extLst>
      <p:ext uri="{BB962C8B-B14F-4D97-AF65-F5344CB8AC3E}">
        <p14:creationId xmlns:p14="http://schemas.microsoft.com/office/powerpoint/2010/main" val="34641280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D6B08A-EB8A-8441-860C-89EFCF5F6E82}" type="slidenum">
              <a:rPr lang="en-US" smtClean="0"/>
              <a:t>2</a:t>
            </a:fld>
            <a:endParaRPr lang="en-US"/>
          </a:p>
        </p:txBody>
      </p:sp>
    </p:spTree>
    <p:extLst>
      <p:ext uri="{BB962C8B-B14F-4D97-AF65-F5344CB8AC3E}">
        <p14:creationId xmlns:p14="http://schemas.microsoft.com/office/powerpoint/2010/main" val="24781139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 https://</a:t>
            </a:r>
            <a:r>
              <a:rPr lang="en-US" dirty="0" err="1"/>
              <a:t>www.fidelity.com</a:t>
            </a:r>
            <a:r>
              <a:rPr lang="en-US" dirty="0"/>
              <a:t>/learning-center/investment-products/mutual-funds/diversification</a:t>
            </a:r>
          </a:p>
          <a:p>
            <a:endParaRPr lang="en-US" dirty="0"/>
          </a:p>
          <a:p>
            <a:r>
              <a:rPr lang="en-US" dirty="0"/>
              <a:t>This is a review of information presented last week.  Quickly review to remind them (repetition is important)</a:t>
            </a:r>
          </a:p>
        </p:txBody>
      </p:sp>
      <p:sp>
        <p:nvSpPr>
          <p:cNvPr id="4" name="Slide Number Placeholder 3"/>
          <p:cNvSpPr>
            <a:spLocks noGrp="1"/>
          </p:cNvSpPr>
          <p:nvPr>
            <p:ph type="sldNum" sz="quarter" idx="5"/>
          </p:nvPr>
        </p:nvSpPr>
        <p:spPr/>
        <p:txBody>
          <a:bodyPr/>
          <a:lstStyle/>
          <a:p>
            <a:fld id="{A5D6B08A-EB8A-8441-860C-89EFCF5F6E82}" type="slidenum">
              <a:rPr lang="en-US" smtClean="0"/>
              <a:t>3</a:t>
            </a:fld>
            <a:endParaRPr lang="en-US"/>
          </a:p>
        </p:txBody>
      </p:sp>
    </p:spTree>
    <p:extLst>
      <p:ext uri="{BB962C8B-B14F-4D97-AF65-F5344CB8AC3E}">
        <p14:creationId xmlns:p14="http://schemas.microsoft.com/office/powerpoint/2010/main" val="19180176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 https://</a:t>
            </a:r>
            <a:r>
              <a:rPr lang="en-US" dirty="0" err="1"/>
              <a:t>www.fidelity.com</a:t>
            </a:r>
            <a:r>
              <a:rPr lang="en-US" dirty="0"/>
              <a:t>/learning-center/investment-products/mutual-funds/diversification</a:t>
            </a:r>
          </a:p>
          <a:p>
            <a:endParaRPr lang="en-US" dirty="0"/>
          </a:p>
          <a:p>
            <a:r>
              <a:rPr lang="en-US" b="1" dirty="0"/>
              <a:t>Bonds</a:t>
            </a:r>
            <a:r>
              <a:rPr lang="en-US" dirty="0"/>
              <a:t> - Most bonds provide regular interest income and are generally considered to be less volatile than stocks. They can also act as a cushion against the unpredictable ups and downs of the stock market, as they often behave differently than stocks. Investors who are more focused on safety than growth often favor US Treasury or other high-quality bonds.  Typically, bond yields are much lower than one might expect with stocks</a:t>
            </a:r>
          </a:p>
          <a:p>
            <a:endParaRPr lang="en-US" dirty="0"/>
          </a:p>
          <a:p>
            <a:r>
              <a:rPr lang="en-US" b="1" dirty="0"/>
              <a:t>Short term Investments</a:t>
            </a:r>
            <a:r>
              <a:rPr lang="en-US" b="0" dirty="0"/>
              <a:t> - </a:t>
            </a:r>
            <a:r>
              <a:rPr lang="en-US" dirty="0"/>
              <a:t>These include money market funds and short-term CDs (certificates of deposit).  CDs are protected by the FDIC; money market funds typically are not.  These provide a way to store money for potential investment opportunities, although CDs sacrifice liquidity – the immediate availability of funds.</a:t>
            </a:r>
            <a:br>
              <a:rPr lang="en-US" dirty="0"/>
            </a:br>
            <a:br>
              <a:rPr lang="en-US" dirty="0"/>
            </a:br>
            <a:r>
              <a:rPr lang="en-US" b="1" dirty="0"/>
              <a:t>International Stocks</a:t>
            </a:r>
            <a:r>
              <a:rPr lang="en-US" dirty="0"/>
              <a:t> – These often perform differently than US stocks, providing exposure to opportunities not offered by US securities. Risks may be very different, as well.</a:t>
            </a:r>
          </a:p>
          <a:p>
            <a:endParaRPr lang="en-US" dirty="0"/>
          </a:p>
          <a:p>
            <a:r>
              <a:rPr lang="en-US" b="1" dirty="0"/>
              <a:t>Real Estate </a:t>
            </a:r>
            <a:r>
              <a:rPr lang="en-US" dirty="0"/>
              <a:t>- Real estate is a sound way to diversify a portfolio.  Often when stocks are down, real estate is up.  It can provide a steady income (rental properties) and build wealth – especially as property appreciates.. One drawback of investing in real estate is the difficulty can be in converting it into cash and cash into an asset.</a:t>
            </a:r>
          </a:p>
          <a:p>
            <a:endParaRPr lang="en-US" b="0" dirty="0"/>
          </a:p>
          <a:p>
            <a:r>
              <a:rPr lang="en-US" b="0" dirty="0"/>
              <a:t>Because we are focusing on the Stock Market Game we need to figure out ways to diversify our stock portfolios.</a:t>
            </a:r>
          </a:p>
        </p:txBody>
      </p:sp>
      <p:sp>
        <p:nvSpPr>
          <p:cNvPr id="4" name="Slide Number Placeholder 3"/>
          <p:cNvSpPr>
            <a:spLocks noGrp="1"/>
          </p:cNvSpPr>
          <p:nvPr>
            <p:ph type="sldNum" sz="quarter" idx="5"/>
          </p:nvPr>
        </p:nvSpPr>
        <p:spPr/>
        <p:txBody>
          <a:bodyPr/>
          <a:lstStyle/>
          <a:p>
            <a:fld id="{A5D6B08A-EB8A-8441-860C-89EFCF5F6E82}" type="slidenum">
              <a:rPr lang="en-US" smtClean="0"/>
              <a:t>4</a:t>
            </a:fld>
            <a:endParaRPr lang="en-US"/>
          </a:p>
        </p:txBody>
      </p:sp>
    </p:spTree>
    <p:extLst>
      <p:ext uri="{BB962C8B-B14F-4D97-AF65-F5344CB8AC3E}">
        <p14:creationId xmlns:p14="http://schemas.microsoft.com/office/powerpoint/2010/main" val="34395387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 https://</a:t>
            </a:r>
            <a:r>
              <a:rPr lang="en-US" dirty="0" err="1"/>
              <a:t>www.investopedia.com</a:t>
            </a:r>
            <a:r>
              <a:rPr lang="en-US" dirty="0"/>
              <a:t>/terms/s/sector-</a:t>
            </a:r>
            <a:r>
              <a:rPr lang="en-US" dirty="0" err="1"/>
              <a:t>breakdown.asp</a:t>
            </a:r>
            <a:endParaRPr lang="en-US" dirty="0"/>
          </a:p>
          <a:p>
            <a:endParaRPr lang="en-US" b="0" dirty="0"/>
          </a:p>
          <a:p>
            <a:r>
              <a:rPr lang="en-US" b="0" dirty="0"/>
              <a:t>Because we are focusing on the Stock Market Game we need to figure out ways to diversify our stock portfolios.</a:t>
            </a:r>
          </a:p>
          <a:p>
            <a:endParaRPr lang="en-US" b="0" dirty="0"/>
          </a:p>
          <a:p>
            <a:r>
              <a:rPr lang="en-US" b="0" dirty="0"/>
              <a:t>The Global Industry Classification System (GICS) provides a way to break stocks into economic or industry sectors. </a:t>
            </a:r>
            <a:r>
              <a:rPr lang="en-US" dirty="0"/>
              <a:t>Its hierarchy begins with 11 sectors which can be further delineated to 24 industry groups, 69 industries, and 158 sub-industries.</a:t>
            </a:r>
          </a:p>
          <a:p>
            <a:endParaRPr lang="en-US" b="0" dirty="0"/>
          </a:p>
          <a:p>
            <a:r>
              <a:rPr lang="en-US" b="0" dirty="0"/>
              <a:t>Today we will look at three of more sectors.  We’ll look at other sectors on other days.</a:t>
            </a:r>
          </a:p>
          <a:p>
            <a:pPr marL="171450" indent="-171450">
              <a:buFontTx/>
              <a:buChar char="-"/>
            </a:pPr>
            <a:r>
              <a:rPr lang="en-US" b="0" dirty="0"/>
              <a:t>Consumer Discretionary</a:t>
            </a:r>
          </a:p>
          <a:p>
            <a:pPr marL="171450" indent="-171450">
              <a:buFontTx/>
              <a:buChar char="-"/>
            </a:pPr>
            <a:r>
              <a:rPr lang="en-US" b="0" dirty="0"/>
              <a:t>Consumer Staples</a:t>
            </a:r>
          </a:p>
          <a:p>
            <a:pPr marL="171450" indent="-171450">
              <a:buFontTx/>
              <a:buChar char="-"/>
            </a:pPr>
            <a:r>
              <a:rPr lang="en-US" b="0" dirty="0"/>
              <a:t>Health Care</a:t>
            </a:r>
          </a:p>
          <a:p>
            <a:endParaRPr lang="en-US" b="0" dirty="0"/>
          </a:p>
          <a:p>
            <a:r>
              <a:rPr lang="en-US" b="0" dirty="0"/>
              <a:t>The </a:t>
            </a:r>
            <a:r>
              <a:rPr lang="en-US" b="1" dirty="0"/>
              <a:t>sector breakdown of the S&amp;P 500 index </a:t>
            </a:r>
            <a:r>
              <a:rPr lang="en-US" dirty="0"/>
              <a:t>is:</a:t>
            </a:r>
          </a:p>
          <a:p>
            <a:r>
              <a:rPr lang="en-US" dirty="0"/>
              <a:t>Information technology - 27.4%</a:t>
            </a:r>
          </a:p>
          <a:p>
            <a:r>
              <a:rPr lang="en-US" dirty="0"/>
              <a:t>Healthcare - 13.1%</a:t>
            </a:r>
          </a:p>
          <a:p>
            <a:r>
              <a:rPr lang="en-US" dirty="0"/>
              <a:t>Consumer Discretionary - 12.4%</a:t>
            </a:r>
          </a:p>
          <a:p>
            <a:r>
              <a:rPr lang="en-US" dirty="0"/>
              <a:t>Financials - 11.2%</a:t>
            </a:r>
          </a:p>
          <a:p>
            <a:r>
              <a:rPr lang="en-US" dirty="0"/>
              <a:t>Communication Services - 11.1%</a:t>
            </a:r>
          </a:p>
          <a:p>
            <a:r>
              <a:rPr lang="en-US" dirty="0"/>
              <a:t>Industrials - 8.4%</a:t>
            </a:r>
          </a:p>
          <a:p>
            <a:r>
              <a:rPr lang="en-US" dirty="0"/>
              <a:t>Consumer Staples - 6.0%</a:t>
            </a:r>
          </a:p>
          <a:p>
            <a:r>
              <a:rPr lang="en-US" dirty="0"/>
              <a:t>Energy - 2.8%</a:t>
            </a:r>
          </a:p>
          <a:p>
            <a:r>
              <a:rPr lang="en-US" dirty="0"/>
              <a:t>Materials - 2.6%</a:t>
            </a:r>
          </a:p>
          <a:p>
            <a:r>
              <a:rPr lang="en-US" dirty="0"/>
              <a:t>Utilities - 2.5%</a:t>
            </a:r>
          </a:p>
          <a:p>
            <a:r>
              <a:rPr lang="en-US" dirty="0"/>
              <a:t>Real Estate - 2.4%</a:t>
            </a:r>
          </a:p>
          <a:p>
            <a:endParaRPr lang="en-US" b="0" dirty="0"/>
          </a:p>
        </p:txBody>
      </p:sp>
      <p:sp>
        <p:nvSpPr>
          <p:cNvPr id="4" name="Slide Number Placeholder 3"/>
          <p:cNvSpPr>
            <a:spLocks noGrp="1"/>
          </p:cNvSpPr>
          <p:nvPr>
            <p:ph type="sldNum" sz="quarter" idx="5"/>
          </p:nvPr>
        </p:nvSpPr>
        <p:spPr/>
        <p:txBody>
          <a:bodyPr/>
          <a:lstStyle/>
          <a:p>
            <a:fld id="{A5D6B08A-EB8A-8441-860C-89EFCF5F6E82}" type="slidenum">
              <a:rPr lang="en-US" smtClean="0"/>
              <a:t>5</a:t>
            </a:fld>
            <a:endParaRPr lang="en-US"/>
          </a:p>
        </p:txBody>
      </p:sp>
    </p:spTree>
    <p:extLst>
      <p:ext uri="{BB962C8B-B14F-4D97-AF65-F5344CB8AC3E}">
        <p14:creationId xmlns:p14="http://schemas.microsoft.com/office/powerpoint/2010/main" val="26112545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Sources:</a:t>
            </a:r>
            <a:br>
              <a:rPr lang="en-US" dirty="0"/>
            </a:br>
            <a:r>
              <a:rPr lang="en-US" dirty="0"/>
              <a:t>- https://</a:t>
            </a:r>
            <a:r>
              <a:rPr lang="en-US" dirty="0" err="1"/>
              <a:t>www.thebalance.com</a:t>
            </a:r>
            <a:r>
              <a:rPr lang="en-US" dirty="0"/>
              <a:t>/what-are-the-sectors-and-industries-of-the-sandp-500-3957507#consumer-discretionary</a:t>
            </a:r>
          </a:p>
          <a:p>
            <a:pPr marL="171450" indent="-171450">
              <a:buFontTx/>
              <a:buChar char="-"/>
            </a:pPr>
            <a:r>
              <a:rPr lang="en-US" dirty="0"/>
              <a:t>https://</a:t>
            </a:r>
            <a:r>
              <a:rPr lang="en-US" dirty="0" err="1"/>
              <a:t>www.barchart.com</a:t>
            </a:r>
            <a:r>
              <a:rPr lang="en-US" dirty="0"/>
              <a:t>/stocks/indices/</a:t>
            </a:r>
            <a:r>
              <a:rPr lang="en-US" dirty="0" err="1"/>
              <a:t>sp</a:t>
            </a:r>
            <a:r>
              <a:rPr lang="en-US" dirty="0"/>
              <a:t>-sector/consumer-discretionary</a:t>
            </a:r>
          </a:p>
          <a:p>
            <a:pPr marL="171450" indent="-171450">
              <a:buFontTx/>
              <a:buChar char="-"/>
            </a:pPr>
            <a:endParaRPr lang="en-US" dirty="0"/>
          </a:p>
          <a:p>
            <a:pPr marL="0" indent="0">
              <a:buFontTx/>
              <a:buNone/>
            </a:pPr>
            <a:r>
              <a:rPr lang="en-US" dirty="0"/>
              <a:t>Most of these are well known companies.  Do a quick survey to see if there are any with which students aren’t familiar.  Most of these are locations, not individual products</a:t>
            </a:r>
          </a:p>
        </p:txBody>
      </p:sp>
      <p:sp>
        <p:nvSpPr>
          <p:cNvPr id="4" name="Slide Number Placeholder 3"/>
          <p:cNvSpPr>
            <a:spLocks noGrp="1"/>
          </p:cNvSpPr>
          <p:nvPr>
            <p:ph type="sldNum" sz="quarter" idx="5"/>
          </p:nvPr>
        </p:nvSpPr>
        <p:spPr/>
        <p:txBody>
          <a:bodyPr/>
          <a:lstStyle/>
          <a:p>
            <a:fld id="{A5D6B08A-EB8A-8441-860C-89EFCF5F6E82}" type="slidenum">
              <a:rPr lang="en-US" smtClean="0"/>
              <a:t>6</a:t>
            </a:fld>
            <a:endParaRPr lang="en-US"/>
          </a:p>
        </p:txBody>
      </p:sp>
    </p:spTree>
    <p:extLst>
      <p:ext uri="{BB962C8B-B14F-4D97-AF65-F5344CB8AC3E}">
        <p14:creationId xmlns:p14="http://schemas.microsoft.com/office/powerpoint/2010/main" val="20910527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Sources:</a:t>
            </a:r>
            <a:br>
              <a:rPr lang="en-US" dirty="0"/>
            </a:br>
            <a:r>
              <a:rPr lang="en-US" dirty="0"/>
              <a:t>- https://</a:t>
            </a:r>
            <a:r>
              <a:rPr lang="en-US" dirty="0" err="1"/>
              <a:t>www.thebalance.com</a:t>
            </a:r>
            <a:r>
              <a:rPr lang="en-US" dirty="0"/>
              <a:t>/what-are-the-sectors-and-industries-of-the-sandp-500-3957507#consumer-discretionary</a:t>
            </a:r>
          </a:p>
          <a:p>
            <a:pPr marL="171450" lvl="0" indent="-171450">
              <a:buFontTx/>
              <a:buChar char="-"/>
            </a:pPr>
            <a:r>
              <a:rPr lang="en-US" dirty="0"/>
              <a:t>https://</a:t>
            </a:r>
            <a:r>
              <a:rPr lang="en-US" dirty="0" err="1"/>
              <a:t>www.barchart.com</a:t>
            </a:r>
            <a:r>
              <a:rPr lang="en-US" dirty="0"/>
              <a:t>/stocks/indices/</a:t>
            </a:r>
            <a:r>
              <a:rPr lang="en-US" dirty="0" err="1"/>
              <a:t>sp</a:t>
            </a:r>
            <a:r>
              <a:rPr lang="en-US" dirty="0"/>
              <a:t>-sector/consumer-discretionary</a:t>
            </a:r>
          </a:p>
          <a:p>
            <a:pPr marL="0" lvl="0" indent="0">
              <a:buFontTx/>
              <a:buNone/>
            </a:pPr>
            <a:endParaRPr lang="en-US" dirty="0"/>
          </a:p>
          <a:p>
            <a:pPr marL="0" lvl="0" indent="0">
              <a:buFontTx/>
              <a:buNone/>
            </a:pPr>
            <a:r>
              <a:rPr lang="en-US" dirty="0"/>
              <a:t>This sector includes a number of companies that own other brands, such as </a:t>
            </a:r>
            <a:r>
              <a:rPr lang="en-US" dirty="0" err="1"/>
              <a:t>Pepsico</a:t>
            </a:r>
            <a:r>
              <a:rPr lang="en-US" dirty="0"/>
              <a:t>.  </a:t>
            </a:r>
          </a:p>
          <a:p>
            <a:pPr marL="0" lvl="0" indent="0">
              <a:buFontTx/>
              <a:buNone/>
            </a:pPr>
            <a:r>
              <a:rPr lang="en-US" dirty="0"/>
              <a:t>One way of thinking of the Consumer Staples sector is it includes the items we buy and the places that sell it.</a:t>
            </a:r>
          </a:p>
          <a:p>
            <a:pPr marL="0" lvl="0" indent="0">
              <a:buFontTx/>
              <a:buNone/>
            </a:pPr>
            <a:r>
              <a:rPr lang="en-US" dirty="0"/>
              <a:t>Students might understand the difference between Staples and the previous sector, Discretionary</a:t>
            </a:r>
          </a:p>
          <a:p>
            <a:pPr marL="0" lvl="0" indent="0">
              <a:buFontTx/>
              <a:buNone/>
            </a:pPr>
            <a:endParaRPr lang="en-US" dirty="0"/>
          </a:p>
          <a:p>
            <a:pPr marL="0" lvl="0" indent="0">
              <a:buFontTx/>
              <a:buNone/>
            </a:pPr>
            <a:endParaRPr lang="en-US" dirty="0"/>
          </a:p>
          <a:p>
            <a:pPr marL="171450" indent="-171450">
              <a:buFontTx/>
              <a:buChar char="-"/>
            </a:pPr>
            <a:endParaRPr lang="en-US" dirty="0"/>
          </a:p>
          <a:p>
            <a:pPr marL="171450" indent="-171450">
              <a:buFontTx/>
              <a:buChar char="-"/>
            </a:pPr>
            <a:endParaRPr lang="en-US" dirty="0"/>
          </a:p>
        </p:txBody>
      </p:sp>
      <p:sp>
        <p:nvSpPr>
          <p:cNvPr id="4" name="Slide Number Placeholder 3"/>
          <p:cNvSpPr>
            <a:spLocks noGrp="1"/>
          </p:cNvSpPr>
          <p:nvPr>
            <p:ph type="sldNum" sz="quarter" idx="5"/>
          </p:nvPr>
        </p:nvSpPr>
        <p:spPr/>
        <p:txBody>
          <a:bodyPr/>
          <a:lstStyle/>
          <a:p>
            <a:fld id="{A5D6B08A-EB8A-8441-860C-89EFCF5F6E82}" type="slidenum">
              <a:rPr lang="en-US" smtClean="0"/>
              <a:t>7</a:t>
            </a:fld>
            <a:endParaRPr lang="en-US"/>
          </a:p>
        </p:txBody>
      </p:sp>
    </p:spTree>
    <p:extLst>
      <p:ext uri="{BB962C8B-B14F-4D97-AF65-F5344CB8AC3E}">
        <p14:creationId xmlns:p14="http://schemas.microsoft.com/office/powerpoint/2010/main" val="14508461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Sources:</a:t>
            </a:r>
            <a:br>
              <a:rPr lang="en-US" dirty="0"/>
            </a:br>
            <a:r>
              <a:rPr lang="en-US" dirty="0"/>
              <a:t>- https://</a:t>
            </a:r>
            <a:r>
              <a:rPr lang="en-US" dirty="0" err="1"/>
              <a:t>www.thebalance.com</a:t>
            </a:r>
            <a:r>
              <a:rPr lang="en-US" dirty="0"/>
              <a:t>/what-are-the-sectors-and-industries-of-the-sandp-500-3957507#consumer-discretionary</a:t>
            </a:r>
          </a:p>
          <a:p>
            <a:pPr marL="171450" indent="-171450">
              <a:buFontTx/>
              <a:buChar char="-"/>
            </a:pPr>
            <a:r>
              <a:rPr lang="en-US" dirty="0"/>
              <a:t>https://</a:t>
            </a:r>
            <a:r>
              <a:rPr lang="en-US" dirty="0" err="1"/>
              <a:t>www.barchart.com</a:t>
            </a:r>
            <a:r>
              <a:rPr lang="en-US" dirty="0"/>
              <a:t>/stocks/indices/</a:t>
            </a:r>
            <a:r>
              <a:rPr lang="en-US" dirty="0" err="1"/>
              <a:t>sp</a:t>
            </a:r>
            <a:r>
              <a:rPr lang="en-US" dirty="0"/>
              <a:t>-sector/consumer-discretionary</a:t>
            </a:r>
          </a:p>
          <a:p>
            <a:pPr marL="171450" indent="-171450">
              <a:buFontTx/>
              <a:buChar char="-"/>
            </a:pPr>
            <a:endParaRPr lang="en-US" dirty="0"/>
          </a:p>
          <a:p>
            <a:pPr marL="0" indent="0">
              <a:buFontTx/>
              <a:buNone/>
            </a:pPr>
            <a:r>
              <a:rPr lang="en-US" dirty="0"/>
              <a:t>Likely students may not be as familiar with all these companies.</a:t>
            </a:r>
            <a:br>
              <a:rPr lang="en-US" dirty="0"/>
            </a:br>
            <a:r>
              <a:rPr lang="en-US" b="1" dirty="0"/>
              <a:t>Mettler Toledo </a:t>
            </a:r>
            <a:r>
              <a:rPr lang="en-US" dirty="0"/>
              <a:t>and </a:t>
            </a:r>
            <a:r>
              <a:rPr lang="en-US" b="1" dirty="0"/>
              <a:t>Boston Scientific </a:t>
            </a:r>
            <a:r>
              <a:rPr lang="en-US" dirty="0"/>
              <a:t>make medical equipment</a:t>
            </a:r>
          </a:p>
          <a:p>
            <a:pPr marL="171450" indent="-171450">
              <a:buFontTx/>
              <a:buChar char="-"/>
            </a:pPr>
            <a:endParaRPr lang="en-US" dirty="0"/>
          </a:p>
        </p:txBody>
      </p:sp>
      <p:sp>
        <p:nvSpPr>
          <p:cNvPr id="4" name="Slide Number Placeholder 3"/>
          <p:cNvSpPr>
            <a:spLocks noGrp="1"/>
          </p:cNvSpPr>
          <p:nvPr>
            <p:ph type="sldNum" sz="quarter" idx="5"/>
          </p:nvPr>
        </p:nvSpPr>
        <p:spPr/>
        <p:txBody>
          <a:bodyPr/>
          <a:lstStyle/>
          <a:p>
            <a:fld id="{A5D6B08A-EB8A-8441-860C-89EFCF5F6E82}" type="slidenum">
              <a:rPr lang="en-US" smtClean="0"/>
              <a:t>8</a:t>
            </a:fld>
            <a:endParaRPr lang="en-US"/>
          </a:p>
        </p:txBody>
      </p:sp>
    </p:spTree>
    <p:extLst>
      <p:ext uri="{BB962C8B-B14F-4D97-AF65-F5344CB8AC3E}">
        <p14:creationId xmlns:p14="http://schemas.microsoft.com/office/powerpoint/2010/main" val="35702192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D6B08A-EB8A-8441-860C-89EFCF5F6E82}" type="slidenum">
              <a:rPr lang="en-US" smtClean="0"/>
              <a:t>9</a:t>
            </a:fld>
            <a:endParaRPr lang="en-US"/>
          </a:p>
        </p:txBody>
      </p:sp>
    </p:spTree>
    <p:extLst>
      <p:ext uri="{BB962C8B-B14F-4D97-AF65-F5344CB8AC3E}">
        <p14:creationId xmlns:p14="http://schemas.microsoft.com/office/powerpoint/2010/main" val="4251973412"/>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5" Type="http://schemas.openxmlformats.org/officeDocument/2006/relationships/image" Target="../media/image4.png"/><Relationship Id="rId4" Type="http://schemas.microsoft.com/office/2007/relationships/hdphoto" Target="../media/hdphoto1.wdp"/></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028" name="Picture 4" descr="Real Estate Investing and the Stock Market-national-records-office"/>
          <p:cNvPicPr>
            <a:picLocks noChangeAspect="1" noChangeArrowheads="1"/>
          </p:cNvPicPr>
          <p:nvPr userDrawn="1"/>
        </p:nvPicPr>
        <p:blipFill rotWithShape="1">
          <a:blip r:embed="rId2">
            <a:duotone>
              <a:schemeClr val="accent6">
                <a:shade val="45000"/>
                <a:satMod val="135000"/>
              </a:schemeClr>
              <a:prstClr val="white"/>
            </a:duotone>
            <a:extLst>
              <a:ext uri="{BEBA8EAE-BF5A-486C-A8C5-ECC9F3942E4B}">
                <a14:imgProps xmlns:a14="http://schemas.microsoft.com/office/drawing/2010/main">
                  <a14:imgLayer r:embed="rId3">
                    <a14:imgEffect>
                      <a14:sharpenSoften amount="-23000"/>
                    </a14:imgEffect>
                    <a14:imgEffect>
                      <a14:saturation sat="35000"/>
                    </a14:imgEffect>
                    <a14:imgEffect>
                      <a14:brightnessContrast bright="40000" contrast="-20000"/>
                    </a14:imgEffect>
                  </a14:imgLayer>
                </a14:imgProps>
              </a:ext>
              <a:ext uri="{28A0092B-C50C-407E-A947-70E740481C1C}">
                <a14:useLocalDpi xmlns:a14="http://schemas.microsoft.com/office/drawing/2010/main" val="0"/>
              </a:ext>
            </a:extLst>
          </a:blip>
          <a:srcRect l="784" t="1382" b="29716"/>
          <a:stretch/>
        </p:blipFill>
        <p:spPr bwMode="auto">
          <a:xfrm>
            <a:off x="2743200" y="2022764"/>
            <a:ext cx="9058808" cy="4835236"/>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1524000" y="1122363"/>
            <a:ext cx="9144000" cy="2387600"/>
          </a:xfrm>
        </p:spPr>
        <p:txBody>
          <a:bodyPr anchor="b"/>
          <a:lstStyle>
            <a:lvl1pPr algn="ctr">
              <a:defRPr sz="6000" b="1"/>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64D9E95-88DE-4E86-935E-F91597DE9F04}" type="datetimeFigureOut">
              <a:rPr lang="en-US" smtClean="0"/>
              <a:t>9/6/24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1CC5B-FF22-42F3-9226-A2E93E284DBC}" type="slidenum">
              <a:rPr lang="en-US" smtClean="0"/>
              <a:t>‹#›</a:t>
            </a:fld>
            <a:endParaRPr lang="en-US"/>
          </a:p>
        </p:txBody>
      </p:sp>
      <p:pic>
        <p:nvPicPr>
          <p:cNvPr id="1026" name="Picture 2" descr="http://www.gilmour.org/uploaded/Upper_School/Pictures/Stock_Market_Game_logo.jpg"/>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315325" y="5768975"/>
            <a:ext cx="3333750"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9835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64D9E95-88DE-4E86-935E-F91597DE9F04}" type="datetimeFigureOut">
              <a:rPr lang="en-US" smtClean="0"/>
              <a:t>9/6/24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1CC5B-FF22-42F3-9226-A2E93E284DBC}" type="slidenum">
              <a:rPr lang="en-US" smtClean="0"/>
              <a:t>‹#›</a:t>
            </a:fld>
            <a:endParaRPr lang="en-US"/>
          </a:p>
        </p:txBody>
      </p:sp>
    </p:spTree>
    <p:extLst>
      <p:ext uri="{BB962C8B-B14F-4D97-AF65-F5344CB8AC3E}">
        <p14:creationId xmlns:p14="http://schemas.microsoft.com/office/powerpoint/2010/main" val="4257251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64D9E95-88DE-4E86-935E-F91597DE9F04}" type="datetimeFigureOut">
              <a:rPr lang="en-US" smtClean="0"/>
              <a:t>9/6/24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1CC5B-FF22-42F3-9226-A2E93E284DBC}" type="slidenum">
              <a:rPr lang="en-US" smtClean="0"/>
              <a:t>‹#›</a:t>
            </a:fld>
            <a:endParaRPr lang="en-US"/>
          </a:p>
        </p:txBody>
      </p:sp>
    </p:spTree>
    <p:extLst>
      <p:ext uri="{BB962C8B-B14F-4D97-AF65-F5344CB8AC3E}">
        <p14:creationId xmlns:p14="http://schemas.microsoft.com/office/powerpoint/2010/main" val="400840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dirty="0"/>
              <a:t>Click to edit Master title style</a:t>
            </a:r>
          </a:p>
        </p:txBody>
      </p:sp>
      <p:sp>
        <p:nvSpPr>
          <p:cNvPr id="3" name="Content Placeholder 2"/>
          <p:cNvSpPr>
            <a:spLocks noGrp="1"/>
          </p:cNvSpPr>
          <p:nvPr>
            <p:ph idx="1"/>
          </p:nvPr>
        </p:nvSpPr>
        <p:spPr/>
        <p:txBody>
          <a:bodyPr/>
          <a:lstStyle>
            <a:lvl2pPr marL="815975" indent="-358775">
              <a:buFont typeface="Wingdings" pitchFamily="2" charset="2"/>
              <a:buChar char="Ø"/>
              <a:tabLst/>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64D9E95-88DE-4E86-935E-F91597DE9F04}" type="datetimeFigureOut">
              <a:rPr lang="en-US" smtClean="0"/>
              <a:t>9/6/24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1CC5B-FF22-42F3-9226-A2E93E284DBC}" type="slidenum">
              <a:rPr lang="en-US" smtClean="0"/>
              <a:t>‹#›</a:t>
            </a:fld>
            <a:endParaRPr lang="en-US"/>
          </a:p>
        </p:txBody>
      </p:sp>
      <p:pic>
        <p:nvPicPr>
          <p:cNvPr id="7" name="Picture 2" descr="http://www.gilmour.org/uploaded/Upper_School/Pictures/Stock_Market_Game_logo.jpg">
            <a:extLst>
              <a:ext uri="{FF2B5EF4-FFF2-40B4-BE49-F238E27FC236}">
                <a16:creationId xmlns:a16="http://schemas.microsoft.com/office/drawing/2014/main" id="{2874210A-7439-6240-B64C-5079D3C3244D}"/>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610600" y="329406"/>
            <a:ext cx="3469974" cy="116960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Real Estate Investing and the Stock Market-national-records-office">
            <a:extLst>
              <a:ext uri="{FF2B5EF4-FFF2-40B4-BE49-F238E27FC236}">
                <a16:creationId xmlns:a16="http://schemas.microsoft.com/office/drawing/2014/main" id="{53568576-50EB-7346-9C22-3AA7D16C9103}"/>
              </a:ext>
            </a:extLst>
          </p:cNvPr>
          <p:cNvPicPr>
            <a:picLocks noChangeAspect="1" noChangeArrowheads="1"/>
          </p:cNvPicPr>
          <p:nvPr userDrawn="1"/>
        </p:nvPicPr>
        <p:blipFill rotWithShape="1">
          <a:blip r:embed="rId3">
            <a:duotone>
              <a:schemeClr val="accent1">
                <a:shade val="45000"/>
                <a:satMod val="135000"/>
              </a:schemeClr>
              <a:prstClr val="white"/>
            </a:duotone>
            <a:extLst>
              <a:ext uri="{BEBA8EAE-BF5A-486C-A8C5-ECC9F3942E4B}">
                <a14:imgProps xmlns:a14="http://schemas.microsoft.com/office/drawing/2010/main">
                  <a14:imgLayer r:embed="rId4">
                    <a14:imgEffect>
                      <a14:sharpenSoften amount="-23000"/>
                    </a14:imgEffect>
                    <a14:imgEffect>
                      <a14:saturation sat="19000"/>
                    </a14:imgEffect>
                    <a14:imgEffect>
                      <a14:brightnessContrast bright="40000" contrast="-20000"/>
                    </a14:imgEffect>
                  </a14:imgLayer>
                </a14:imgProps>
              </a:ext>
              <a:ext uri="{28A0092B-C50C-407E-A947-70E740481C1C}">
                <a14:useLocalDpi xmlns:a14="http://schemas.microsoft.com/office/drawing/2010/main" val="0"/>
              </a:ext>
            </a:extLst>
          </a:blip>
          <a:srcRect l="784" t="1382" b="29716"/>
          <a:stretch/>
        </p:blipFill>
        <p:spPr bwMode="auto">
          <a:xfrm>
            <a:off x="8976177" y="5064470"/>
            <a:ext cx="3104397" cy="1657005"/>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Oregon Council on Economics Education">
            <a:extLst>
              <a:ext uri="{FF2B5EF4-FFF2-40B4-BE49-F238E27FC236}">
                <a16:creationId xmlns:a16="http://schemas.microsoft.com/office/drawing/2014/main" id="{A987375E-FB10-0E44-8D6D-CE36555F599D}"/>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7883954" y="6039835"/>
            <a:ext cx="4076700" cy="812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582507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4D9E95-88DE-4E86-935E-F91597DE9F04}" type="datetimeFigureOut">
              <a:rPr lang="en-US" smtClean="0"/>
              <a:t>9/6/24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1CC5B-FF22-42F3-9226-A2E93E284DBC}" type="slidenum">
              <a:rPr lang="en-US" smtClean="0"/>
              <a:t>‹#›</a:t>
            </a:fld>
            <a:endParaRPr lang="en-US"/>
          </a:p>
        </p:txBody>
      </p:sp>
    </p:spTree>
    <p:extLst>
      <p:ext uri="{BB962C8B-B14F-4D97-AF65-F5344CB8AC3E}">
        <p14:creationId xmlns:p14="http://schemas.microsoft.com/office/powerpoint/2010/main" val="1435926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64D9E95-88DE-4E86-935E-F91597DE9F04}" type="datetimeFigureOut">
              <a:rPr lang="en-US" smtClean="0"/>
              <a:t>9/6/24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C1CC5B-FF22-42F3-9226-A2E93E284DBC}" type="slidenum">
              <a:rPr lang="en-US" smtClean="0"/>
              <a:t>‹#›</a:t>
            </a:fld>
            <a:endParaRPr lang="en-US"/>
          </a:p>
        </p:txBody>
      </p:sp>
    </p:spTree>
    <p:extLst>
      <p:ext uri="{BB962C8B-B14F-4D97-AF65-F5344CB8AC3E}">
        <p14:creationId xmlns:p14="http://schemas.microsoft.com/office/powerpoint/2010/main" val="2230877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64D9E95-88DE-4E86-935E-F91597DE9F04}" type="datetimeFigureOut">
              <a:rPr lang="en-US" smtClean="0"/>
              <a:t>9/6/24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C1CC5B-FF22-42F3-9226-A2E93E284DBC}" type="slidenum">
              <a:rPr lang="en-US" smtClean="0"/>
              <a:t>‹#›</a:t>
            </a:fld>
            <a:endParaRPr lang="en-US"/>
          </a:p>
        </p:txBody>
      </p:sp>
    </p:spTree>
    <p:extLst>
      <p:ext uri="{BB962C8B-B14F-4D97-AF65-F5344CB8AC3E}">
        <p14:creationId xmlns:p14="http://schemas.microsoft.com/office/powerpoint/2010/main" val="2751580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64D9E95-88DE-4E86-935E-F91597DE9F04}" type="datetimeFigureOut">
              <a:rPr lang="en-US" smtClean="0"/>
              <a:t>9/6/24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C1CC5B-FF22-42F3-9226-A2E93E284DBC}" type="slidenum">
              <a:rPr lang="en-US" smtClean="0"/>
              <a:t>‹#›</a:t>
            </a:fld>
            <a:endParaRPr lang="en-US"/>
          </a:p>
        </p:txBody>
      </p:sp>
    </p:spTree>
    <p:extLst>
      <p:ext uri="{BB962C8B-B14F-4D97-AF65-F5344CB8AC3E}">
        <p14:creationId xmlns:p14="http://schemas.microsoft.com/office/powerpoint/2010/main" val="37249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D9E95-88DE-4E86-935E-F91597DE9F04}" type="datetimeFigureOut">
              <a:rPr lang="en-US" smtClean="0"/>
              <a:t>9/6/24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C1CC5B-FF22-42F3-9226-A2E93E284DBC}" type="slidenum">
              <a:rPr lang="en-US" smtClean="0"/>
              <a:t>‹#›</a:t>
            </a:fld>
            <a:endParaRPr lang="en-US"/>
          </a:p>
        </p:txBody>
      </p:sp>
    </p:spTree>
    <p:extLst>
      <p:ext uri="{BB962C8B-B14F-4D97-AF65-F5344CB8AC3E}">
        <p14:creationId xmlns:p14="http://schemas.microsoft.com/office/powerpoint/2010/main" val="2400603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64D9E95-88DE-4E86-935E-F91597DE9F04}" type="datetimeFigureOut">
              <a:rPr lang="en-US" smtClean="0"/>
              <a:t>9/6/24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C1CC5B-FF22-42F3-9226-A2E93E284DBC}" type="slidenum">
              <a:rPr lang="en-US" smtClean="0"/>
              <a:t>‹#›</a:t>
            </a:fld>
            <a:endParaRPr lang="en-US"/>
          </a:p>
        </p:txBody>
      </p:sp>
    </p:spTree>
    <p:extLst>
      <p:ext uri="{BB962C8B-B14F-4D97-AF65-F5344CB8AC3E}">
        <p14:creationId xmlns:p14="http://schemas.microsoft.com/office/powerpoint/2010/main" val="4197328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64D9E95-88DE-4E86-935E-F91597DE9F04}" type="datetimeFigureOut">
              <a:rPr lang="en-US" smtClean="0"/>
              <a:t>9/6/24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C1CC5B-FF22-42F3-9226-A2E93E284DBC}" type="slidenum">
              <a:rPr lang="en-US" smtClean="0"/>
              <a:t>‹#›</a:t>
            </a:fld>
            <a:endParaRPr lang="en-US"/>
          </a:p>
        </p:txBody>
      </p:sp>
    </p:spTree>
    <p:extLst>
      <p:ext uri="{BB962C8B-B14F-4D97-AF65-F5344CB8AC3E}">
        <p14:creationId xmlns:p14="http://schemas.microsoft.com/office/powerpoint/2010/main" val="9007958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4D9E95-88DE-4E86-935E-F91597DE9F04}" type="datetimeFigureOut">
              <a:rPr lang="en-US" smtClean="0"/>
              <a:t>9/6/24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C1CC5B-FF22-42F3-9226-A2E93E284DBC}" type="slidenum">
              <a:rPr lang="en-US" smtClean="0"/>
              <a:t>‹#›</a:t>
            </a:fld>
            <a:endParaRPr lang="en-US"/>
          </a:p>
        </p:txBody>
      </p:sp>
    </p:spTree>
    <p:extLst>
      <p:ext uri="{BB962C8B-B14F-4D97-AF65-F5344CB8AC3E}">
        <p14:creationId xmlns:p14="http://schemas.microsoft.com/office/powerpoint/2010/main" val="41938085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png"/><Relationship Id="rId2" Type="http://schemas.openxmlformats.org/officeDocument/2006/relationships/notesSlide" Target="../notesSlides/notesSlide6.xml"/><Relationship Id="rId16" Type="http://schemas.openxmlformats.org/officeDocument/2006/relationships/image" Target="../media/image18.png"/><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jpeg"/><Relationship Id="rId15" Type="http://schemas.openxmlformats.org/officeDocument/2006/relationships/image" Target="../media/image1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 Id="rId14" Type="http://schemas.openxmlformats.org/officeDocument/2006/relationships/image" Target="../media/image16.png"/></Relationships>
</file>

<file path=ppt/slides/_rels/slide7.xml.rels><?xml version="1.0" encoding="UTF-8" standalone="yes"?>
<Relationships xmlns="http://schemas.openxmlformats.org/package/2006/relationships"><Relationship Id="rId8" Type="http://schemas.openxmlformats.org/officeDocument/2006/relationships/image" Target="../media/image24.png"/><Relationship Id="rId13" Type="http://schemas.openxmlformats.org/officeDocument/2006/relationships/image" Target="../media/image29.jpeg"/><Relationship Id="rId3" Type="http://schemas.openxmlformats.org/officeDocument/2006/relationships/image" Target="../media/image19.png"/><Relationship Id="rId7" Type="http://schemas.openxmlformats.org/officeDocument/2006/relationships/image" Target="../media/image23.png"/><Relationship Id="rId12" Type="http://schemas.openxmlformats.org/officeDocument/2006/relationships/image" Target="../media/image28.png"/><Relationship Id="rId2" Type="http://schemas.openxmlformats.org/officeDocument/2006/relationships/notesSlide" Target="../notesSlides/notesSlide7.xml"/><Relationship Id="rId16" Type="http://schemas.openxmlformats.org/officeDocument/2006/relationships/image" Target="../media/image32.png"/><Relationship Id="rId1" Type="http://schemas.openxmlformats.org/officeDocument/2006/relationships/slideLayout" Target="../slideLayouts/slideLayout2.xml"/><Relationship Id="rId6" Type="http://schemas.openxmlformats.org/officeDocument/2006/relationships/image" Target="../media/image22.png"/><Relationship Id="rId11" Type="http://schemas.openxmlformats.org/officeDocument/2006/relationships/image" Target="../media/image27.png"/><Relationship Id="rId5" Type="http://schemas.openxmlformats.org/officeDocument/2006/relationships/image" Target="../media/image21.png"/><Relationship Id="rId15" Type="http://schemas.openxmlformats.org/officeDocument/2006/relationships/image" Target="../media/image31.png"/><Relationship Id="rId10" Type="http://schemas.openxmlformats.org/officeDocument/2006/relationships/image" Target="../media/image26.png"/><Relationship Id="rId4" Type="http://schemas.openxmlformats.org/officeDocument/2006/relationships/image" Target="../media/image20.jpeg"/><Relationship Id="rId9" Type="http://schemas.openxmlformats.org/officeDocument/2006/relationships/image" Target="../media/image25.png"/><Relationship Id="rId14" Type="http://schemas.openxmlformats.org/officeDocument/2006/relationships/image" Target="../media/image30.png"/></Relationships>
</file>

<file path=ppt/slides/_rels/slide8.xml.rels><?xml version="1.0" encoding="UTF-8" standalone="yes"?>
<Relationships xmlns="http://schemas.openxmlformats.org/package/2006/relationships"><Relationship Id="rId8" Type="http://schemas.openxmlformats.org/officeDocument/2006/relationships/image" Target="../media/image38.png"/><Relationship Id="rId13" Type="http://schemas.openxmlformats.org/officeDocument/2006/relationships/image" Target="../media/image43.png"/><Relationship Id="rId3" Type="http://schemas.openxmlformats.org/officeDocument/2006/relationships/image" Target="../media/image33.png"/><Relationship Id="rId7" Type="http://schemas.openxmlformats.org/officeDocument/2006/relationships/image" Target="../media/image37.png"/><Relationship Id="rId12" Type="http://schemas.openxmlformats.org/officeDocument/2006/relationships/image" Target="../media/image42.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36.png"/><Relationship Id="rId11" Type="http://schemas.openxmlformats.org/officeDocument/2006/relationships/image" Target="../media/image41.png"/><Relationship Id="rId5" Type="http://schemas.openxmlformats.org/officeDocument/2006/relationships/image" Target="../media/image35.png"/><Relationship Id="rId10" Type="http://schemas.openxmlformats.org/officeDocument/2006/relationships/image" Target="../media/image40.jpeg"/><Relationship Id="rId4" Type="http://schemas.openxmlformats.org/officeDocument/2006/relationships/image" Target="../media/image34.png"/><Relationship Id="rId9" Type="http://schemas.openxmlformats.org/officeDocument/2006/relationships/image" Target="../media/image39.png"/></Relationships>
</file>

<file path=ppt/slides/_rels/slide9.xml.rels><?xml version="1.0" encoding="UTF-8" standalone="yes"?>
<Relationships xmlns="http://schemas.openxmlformats.org/package/2006/relationships"><Relationship Id="rId3" Type="http://schemas.openxmlformats.org/officeDocument/2006/relationships/image" Target="../media/image44.jpe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t"/>
          <a:lstStyle/>
          <a:p>
            <a:r>
              <a:rPr lang="en-US" dirty="0">
                <a:latin typeface="Eras Demi ITC" panose="020B0805030504020804" pitchFamily="34" charset="0"/>
              </a:rPr>
              <a:t>Stock Market Game</a:t>
            </a:r>
          </a:p>
        </p:txBody>
      </p:sp>
      <p:pic>
        <p:nvPicPr>
          <p:cNvPr id="1026" name="Picture 2" descr="Oregon Council on Economics Education">
            <a:extLst>
              <a:ext uri="{FF2B5EF4-FFF2-40B4-BE49-F238E27FC236}">
                <a16:creationId xmlns:a16="http://schemas.microsoft.com/office/drawing/2014/main" id="{A9EA8F59-E139-DA48-848F-64C7AA8995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04596" y="2355532"/>
            <a:ext cx="4982808" cy="993457"/>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59A093D2-D1F2-9F46-8B26-4368E0272B72}"/>
              </a:ext>
            </a:extLst>
          </p:cNvPr>
          <p:cNvSpPr txBox="1"/>
          <p:nvPr/>
        </p:nvSpPr>
        <p:spPr>
          <a:xfrm>
            <a:off x="4420448" y="4069080"/>
            <a:ext cx="3357009" cy="1015663"/>
          </a:xfrm>
          <a:prstGeom prst="rect">
            <a:avLst/>
          </a:prstGeom>
          <a:noFill/>
        </p:spPr>
        <p:txBody>
          <a:bodyPr wrap="none" rtlCol="0">
            <a:spAutoFit/>
          </a:bodyPr>
          <a:lstStyle/>
          <a:p>
            <a:pPr algn="ctr"/>
            <a:r>
              <a:rPr lang="en-US" sz="6000" b="1" dirty="0">
                <a:latin typeface="Eras Demi ITC" panose="020B0805030504020804" pitchFamily="34" charset="77"/>
              </a:rPr>
              <a:t>Diversity</a:t>
            </a:r>
          </a:p>
        </p:txBody>
      </p:sp>
    </p:spTree>
    <p:extLst>
      <p:ext uri="{BB962C8B-B14F-4D97-AF65-F5344CB8AC3E}">
        <p14:creationId xmlns:p14="http://schemas.microsoft.com/office/powerpoint/2010/main" val="5730535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t"/>
          <a:lstStyle/>
          <a:p>
            <a:r>
              <a:rPr lang="en-US" dirty="0">
                <a:latin typeface="Eras Demi ITC" panose="020B0805030504020804" pitchFamily="34" charset="0"/>
              </a:rPr>
              <a:t>Stock Market Game</a:t>
            </a:r>
          </a:p>
        </p:txBody>
      </p:sp>
      <p:pic>
        <p:nvPicPr>
          <p:cNvPr id="1026" name="Picture 2" descr="Oregon Council on Economics Education">
            <a:extLst>
              <a:ext uri="{FF2B5EF4-FFF2-40B4-BE49-F238E27FC236}">
                <a16:creationId xmlns:a16="http://schemas.microsoft.com/office/drawing/2014/main" id="{A9EA8F59-E139-DA48-848F-64C7AA8995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04596" y="2355532"/>
            <a:ext cx="4982808" cy="993457"/>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59A093D2-D1F2-9F46-8B26-4368E0272B72}"/>
              </a:ext>
            </a:extLst>
          </p:cNvPr>
          <p:cNvSpPr txBox="1"/>
          <p:nvPr/>
        </p:nvSpPr>
        <p:spPr>
          <a:xfrm>
            <a:off x="4420448" y="4069080"/>
            <a:ext cx="3357009" cy="1015663"/>
          </a:xfrm>
          <a:prstGeom prst="rect">
            <a:avLst/>
          </a:prstGeom>
          <a:noFill/>
        </p:spPr>
        <p:txBody>
          <a:bodyPr wrap="none" rtlCol="0">
            <a:spAutoFit/>
          </a:bodyPr>
          <a:lstStyle/>
          <a:p>
            <a:pPr algn="ctr"/>
            <a:r>
              <a:rPr lang="en-US" sz="6000" b="1" dirty="0">
                <a:latin typeface="Eras Demi ITC" panose="020B0805030504020804" pitchFamily="34" charset="77"/>
              </a:rPr>
              <a:t>Diversity</a:t>
            </a:r>
          </a:p>
        </p:txBody>
      </p:sp>
    </p:spTree>
    <p:extLst>
      <p:ext uri="{BB962C8B-B14F-4D97-AF65-F5344CB8AC3E}">
        <p14:creationId xmlns:p14="http://schemas.microsoft.com/office/powerpoint/2010/main" val="1609348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DDE31-46B3-204F-8EBD-20E43B5BCFD5}"/>
              </a:ext>
            </a:extLst>
          </p:cNvPr>
          <p:cNvSpPr>
            <a:spLocks noGrp="1"/>
          </p:cNvSpPr>
          <p:nvPr>
            <p:ph type="title"/>
          </p:nvPr>
        </p:nvSpPr>
        <p:spPr/>
        <p:txBody>
          <a:bodyPr/>
          <a:lstStyle/>
          <a:p>
            <a:r>
              <a:rPr lang="en-US" dirty="0"/>
              <a:t>How did the Market do today?</a:t>
            </a:r>
          </a:p>
        </p:txBody>
      </p:sp>
      <p:sp>
        <p:nvSpPr>
          <p:cNvPr id="3" name="Content Placeholder 2">
            <a:extLst>
              <a:ext uri="{FF2B5EF4-FFF2-40B4-BE49-F238E27FC236}">
                <a16:creationId xmlns:a16="http://schemas.microsoft.com/office/drawing/2014/main" id="{E61BDA71-8D07-7D46-8272-4C9BF17B44DF}"/>
              </a:ext>
            </a:extLst>
          </p:cNvPr>
          <p:cNvSpPr>
            <a:spLocks noGrp="1"/>
          </p:cNvSpPr>
          <p:nvPr>
            <p:ph idx="1"/>
          </p:nvPr>
        </p:nvSpPr>
        <p:spPr/>
        <p:txBody>
          <a:bodyPr>
            <a:normAutofit/>
          </a:bodyPr>
          <a:lstStyle/>
          <a:p>
            <a:r>
              <a:rPr lang="en-US" sz="3200" b="1" u="sng" dirty="0"/>
              <a:t>Indexes</a:t>
            </a:r>
            <a:r>
              <a:rPr lang="en-US" sz="3200" dirty="0"/>
              <a:t>:</a:t>
            </a:r>
          </a:p>
          <a:p>
            <a:pPr lvl="1"/>
            <a:r>
              <a:rPr lang="en-US" sz="2800" dirty="0"/>
              <a:t>S&amp;P 500 – </a:t>
            </a:r>
            <a:r>
              <a:rPr lang="en-US" sz="2800" b="1" dirty="0">
                <a:solidFill>
                  <a:schemeClr val="accent6"/>
                </a:solidFill>
              </a:rPr>
              <a:t>Up – 43 points (1%) </a:t>
            </a:r>
            <a:endParaRPr lang="en-US" sz="2800" b="1" dirty="0">
              <a:solidFill>
                <a:srgbClr val="FF0000"/>
              </a:solidFill>
            </a:endParaRPr>
          </a:p>
          <a:p>
            <a:pPr lvl="1"/>
            <a:r>
              <a:rPr lang="en-US" sz="2800" dirty="0"/>
              <a:t>Dow Jones Industrial Average (DOW) – </a:t>
            </a:r>
            <a:r>
              <a:rPr lang="en-US" sz="2800" b="1" dirty="0">
                <a:solidFill>
                  <a:schemeClr val="accent6"/>
                </a:solidFill>
              </a:rPr>
              <a:t>Up – 188 points  (.55%) </a:t>
            </a:r>
          </a:p>
          <a:p>
            <a:pPr lvl="1"/>
            <a:r>
              <a:rPr lang="en-US" sz="2800" dirty="0"/>
              <a:t>Nasdaq Composite (NASDAQ) – </a:t>
            </a:r>
            <a:r>
              <a:rPr lang="en-US" sz="2800" b="1" dirty="0">
                <a:solidFill>
                  <a:schemeClr val="accent6"/>
                </a:solidFill>
              </a:rPr>
              <a:t>Up – 236 points  (1.77%) </a:t>
            </a:r>
            <a:endParaRPr lang="en-US" sz="2800" b="1" dirty="0">
              <a:solidFill>
                <a:srgbClr val="FF0000"/>
              </a:solidFill>
            </a:endParaRPr>
          </a:p>
          <a:p>
            <a:pPr lvl="1"/>
            <a:endParaRPr lang="en-US" sz="2800" b="1" dirty="0">
              <a:solidFill>
                <a:srgbClr val="00B050"/>
              </a:solidFill>
            </a:endParaRPr>
          </a:p>
          <a:p>
            <a:r>
              <a:rPr lang="en-US" sz="3200" dirty="0"/>
              <a:t>What </a:t>
            </a:r>
            <a:r>
              <a:rPr lang="en-US" sz="3200" i="1" u="sng" dirty="0"/>
              <a:t>might</a:t>
            </a:r>
            <a:r>
              <a:rPr lang="en-US" sz="3200" dirty="0"/>
              <a:t> be going on:</a:t>
            </a:r>
          </a:p>
        </p:txBody>
      </p:sp>
    </p:spTree>
    <p:extLst>
      <p:ext uri="{BB962C8B-B14F-4D97-AF65-F5344CB8AC3E}">
        <p14:creationId xmlns:p14="http://schemas.microsoft.com/office/powerpoint/2010/main" val="1075794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par>
                                <p:cTn id="13" presetID="5" presetClass="entr" presetSubtype="1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heckerboard(across)">
                                      <p:cBhvr>
                                        <p:cTn id="15" dur="500"/>
                                        <p:tgtEl>
                                          <p:spTgt spid="3">
                                            <p:txEl>
                                              <p:pRg st="2" end="2"/>
                                            </p:txEl>
                                          </p:spTgt>
                                        </p:tgtEl>
                                      </p:cBhvr>
                                    </p:animEffect>
                                  </p:childTnLst>
                                </p:cTn>
                              </p:par>
                              <p:par>
                                <p:cTn id="16" presetID="5" presetClass="entr" presetSubtype="1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checkerboard(across)">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checkerboard(across)">
                                      <p:cBhvr>
                                        <p:cTn id="2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DDE31-46B3-204F-8EBD-20E43B5BCFD5}"/>
              </a:ext>
            </a:extLst>
          </p:cNvPr>
          <p:cNvSpPr>
            <a:spLocks noGrp="1"/>
          </p:cNvSpPr>
          <p:nvPr>
            <p:ph type="title"/>
          </p:nvPr>
        </p:nvSpPr>
        <p:spPr/>
        <p:txBody>
          <a:bodyPr/>
          <a:lstStyle/>
          <a:p>
            <a:r>
              <a:rPr lang="en-US" dirty="0"/>
              <a:t>What is Portfolio Diversification?</a:t>
            </a:r>
          </a:p>
        </p:txBody>
      </p:sp>
      <p:sp>
        <p:nvSpPr>
          <p:cNvPr id="3" name="Content Placeholder 2">
            <a:extLst>
              <a:ext uri="{FF2B5EF4-FFF2-40B4-BE49-F238E27FC236}">
                <a16:creationId xmlns:a16="http://schemas.microsoft.com/office/drawing/2014/main" id="{E61BDA71-8D07-7D46-8272-4C9BF17B44DF}"/>
              </a:ext>
            </a:extLst>
          </p:cNvPr>
          <p:cNvSpPr>
            <a:spLocks noGrp="1"/>
          </p:cNvSpPr>
          <p:nvPr>
            <p:ph idx="1"/>
          </p:nvPr>
        </p:nvSpPr>
        <p:spPr/>
        <p:txBody>
          <a:bodyPr/>
          <a:lstStyle/>
          <a:p>
            <a:r>
              <a:rPr lang="en-US" sz="3200" b="1" dirty="0"/>
              <a:t>Diversification: </a:t>
            </a:r>
            <a:r>
              <a:rPr lang="en-US" sz="3200" dirty="0"/>
              <a:t>The practice of spreading your investments around so that your exposure to any one type of asset is limited. </a:t>
            </a:r>
          </a:p>
          <a:p>
            <a:pPr lvl="1">
              <a:lnSpc>
                <a:spcPct val="140000"/>
              </a:lnSpc>
            </a:pPr>
            <a:r>
              <a:rPr lang="en-US" sz="2800" dirty="0"/>
              <a:t>Helps </a:t>
            </a:r>
            <a:r>
              <a:rPr lang="en-US" sz="2800" b="1" dirty="0">
                <a:solidFill>
                  <a:srgbClr val="0070C0"/>
                </a:solidFill>
              </a:rPr>
              <a:t>reduce the volatility</a:t>
            </a:r>
            <a:r>
              <a:rPr lang="en-US" sz="2800" dirty="0"/>
              <a:t> (swings between highs and lows) of your portfolio over time.</a:t>
            </a:r>
          </a:p>
          <a:p>
            <a:pPr lvl="1">
              <a:lnSpc>
                <a:spcPct val="140000"/>
              </a:lnSpc>
            </a:pPr>
            <a:r>
              <a:rPr lang="en-US" sz="2800" dirty="0"/>
              <a:t>Helps </a:t>
            </a:r>
            <a:r>
              <a:rPr lang="en-US" sz="2800" b="1" dirty="0">
                <a:solidFill>
                  <a:srgbClr val="0070C0"/>
                </a:solidFill>
              </a:rPr>
              <a:t>lower your risk</a:t>
            </a:r>
          </a:p>
          <a:p>
            <a:pPr lvl="1">
              <a:lnSpc>
                <a:spcPct val="140000"/>
              </a:lnSpc>
            </a:pPr>
            <a:r>
              <a:rPr lang="en-US" sz="2800" dirty="0"/>
              <a:t>Does not ensure a profit or prevent against loss</a:t>
            </a:r>
            <a:endParaRPr lang="en-US" dirty="0"/>
          </a:p>
          <a:p>
            <a:pPr marL="0" indent="0">
              <a:buNone/>
            </a:pPr>
            <a:endParaRPr lang="en-US" dirty="0"/>
          </a:p>
        </p:txBody>
      </p:sp>
    </p:spTree>
    <p:extLst>
      <p:ext uri="{BB962C8B-B14F-4D97-AF65-F5344CB8AC3E}">
        <p14:creationId xmlns:p14="http://schemas.microsoft.com/office/powerpoint/2010/main" val="99751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DDE31-46B3-204F-8EBD-20E43B5BCFD5}"/>
              </a:ext>
            </a:extLst>
          </p:cNvPr>
          <p:cNvSpPr>
            <a:spLocks noGrp="1"/>
          </p:cNvSpPr>
          <p:nvPr>
            <p:ph type="title"/>
          </p:nvPr>
        </p:nvSpPr>
        <p:spPr/>
        <p:txBody>
          <a:bodyPr/>
          <a:lstStyle/>
          <a:p>
            <a:r>
              <a:rPr lang="en-US" dirty="0"/>
              <a:t>How can we Diversify?</a:t>
            </a:r>
          </a:p>
        </p:txBody>
      </p:sp>
      <p:sp>
        <p:nvSpPr>
          <p:cNvPr id="3" name="Content Placeholder 2">
            <a:extLst>
              <a:ext uri="{FF2B5EF4-FFF2-40B4-BE49-F238E27FC236}">
                <a16:creationId xmlns:a16="http://schemas.microsoft.com/office/drawing/2014/main" id="{E61BDA71-8D07-7D46-8272-4C9BF17B44DF}"/>
              </a:ext>
            </a:extLst>
          </p:cNvPr>
          <p:cNvSpPr>
            <a:spLocks noGrp="1"/>
          </p:cNvSpPr>
          <p:nvPr>
            <p:ph idx="1"/>
          </p:nvPr>
        </p:nvSpPr>
        <p:spPr/>
        <p:txBody>
          <a:bodyPr>
            <a:normAutofit/>
          </a:bodyPr>
          <a:lstStyle/>
          <a:p>
            <a:r>
              <a:rPr lang="en-US" sz="3600" dirty="0"/>
              <a:t>Typically, diversification includes a mix of:</a:t>
            </a:r>
          </a:p>
          <a:p>
            <a:pPr lvl="1">
              <a:lnSpc>
                <a:spcPct val="140000"/>
              </a:lnSpc>
            </a:pPr>
            <a:r>
              <a:rPr lang="en-US" sz="3200" b="1" dirty="0">
                <a:solidFill>
                  <a:srgbClr val="0070C0"/>
                </a:solidFill>
              </a:rPr>
              <a:t>Stocks</a:t>
            </a:r>
          </a:p>
          <a:p>
            <a:pPr lvl="1">
              <a:lnSpc>
                <a:spcPct val="140000"/>
              </a:lnSpc>
            </a:pPr>
            <a:r>
              <a:rPr lang="en-US" sz="3200" dirty="0"/>
              <a:t>Bonds</a:t>
            </a:r>
          </a:p>
          <a:p>
            <a:pPr lvl="1">
              <a:lnSpc>
                <a:spcPct val="140000"/>
              </a:lnSpc>
            </a:pPr>
            <a:r>
              <a:rPr lang="en-US" sz="3200" dirty="0"/>
              <a:t>Short term investments</a:t>
            </a:r>
          </a:p>
          <a:p>
            <a:pPr lvl="1">
              <a:lnSpc>
                <a:spcPct val="140000"/>
              </a:lnSpc>
            </a:pPr>
            <a:r>
              <a:rPr lang="en-US" sz="3200" dirty="0"/>
              <a:t>International stocks</a:t>
            </a:r>
          </a:p>
          <a:p>
            <a:pPr lvl="1">
              <a:lnSpc>
                <a:spcPct val="140000"/>
              </a:lnSpc>
            </a:pPr>
            <a:r>
              <a:rPr lang="en-US" sz="3200" dirty="0"/>
              <a:t>Real Estate</a:t>
            </a:r>
            <a:endParaRPr lang="en-US" sz="2800" dirty="0"/>
          </a:p>
          <a:p>
            <a:pPr marL="0" indent="0">
              <a:buNone/>
            </a:pPr>
            <a:endParaRPr lang="en-US" sz="3200" dirty="0"/>
          </a:p>
        </p:txBody>
      </p:sp>
    </p:spTree>
    <p:extLst>
      <p:ext uri="{BB962C8B-B14F-4D97-AF65-F5344CB8AC3E}">
        <p14:creationId xmlns:p14="http://schemas.microsoft.com/office/powerpoint/2010/main" val="1944354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DDE31-46B3-204F-8EBD-20E43B5BCFD5}"/>
              </a:ext>
            </a:extLst>
          </p:cNvPr>
          <p:cNvSpPr>
            <a:spLocks noGrp="1"/>
          </p:cNvSpPr>
          <p:nvPr>
            <p:ph type="title"/>
          </p:nvPr>
        </p:nvSpPr>
        <p:spPr/>
        <p:txBody>
          <a:bodyPr/>
          <a:lstStyle/>
          <a:p>
            <a:r>
              <a:rPr lang="en-US" dirty="0"/>
              <a:t>What are Stock Sectors?</a:t>
            </a:r>
          </a:p>
        </p:txBody>
      </p:sp>
      <p:sp>
        <p:nvSpPr>
          <p:cNvPr id="3" name="Content Placeholder 2">
            <a:extLst>
              <a:ext uri="{FF2B5EF4-FFF2-40B4-BE49-F238E27FC236}">
                <a16:creationId xmlns:a16="http://schemas.microsoft.com/office/drawing/2014/main" id="{E61BDA71-8D07-7D46-8272-4C9BF17B44DF}"/>
              </a:ext>
            </a:extLst>
          </p:cNvPr>
          <p:cNvSpPr>
            <a:spLocks noGrp="1"/>
          </p:cNvSpPr>
          <p:nvPr>
            <p:ph idx="1"/>
          </p:nvPr>
        </p:nvSpPr>
        <p:spPr>
          <a:xfrm>
            <a:off x="853190" y="1615765"/>
            <a:ext cx="10515600" cy="4351338"/>
          </a:xfrm>
        </p:spPr>
        <p:txBody>
          <a:bodyPr>
            <a:normAutofit/>
          </a:bodyPr>
          <a:lstStyle/>
          <a:p>
            <a:pPr>
              <a:lnSpc>
                <a:spcPct val="120000"/>
              </a:lnSpc>
            </a:pPr>
            <a:r>
              <a:rPr lang="en-US" sz="3200" dirty="0"/>
              <a:t>11 economic or industry sectors:</a:t>
            </a:r>
          </a:p>
          <a:p>
            <a:pPr lvl="1">
              <a:lnSpc>
                <a:spcPct val="120000"/>
              </a:lnSpc>
            </a:pPr>
            <a:r>
              <a:rPr lang="en-US" sz="2800" dirty="0"/>
              <a:t>24 industry groups</a:t>
            </a:r>
          </a:p>
          <a:p>
            <a:pPr lvl="1">
              <a:lnSpc>
                <a:spcPct val="120000"/>
              </a:lnSpc>
            </a:pPr>
            <a:r>
              <a:rPr lang="en-US" sz="2800" dirty="0"/>
              <a:t>Then into 68 industries</a:t>
            </a:r>
          </a:p>
          <a:p>
            <a:pPr lvl="1">
              <a:lnSpc>
                <a:spcPct val="120000"/>
              </a:lnSpc>
            </a:pPr>
            <a:r>
              <a:rPr lang="en-US" sz="2800" dirty="0"/>
              <a:t>Then into 157 sub-industries</a:t>
            </a:r>
          </a:p>
        </p:txBody>
      </p:sp>
      <p:graphicFrame>
        <p:nvGraphicFramePr>
          <p:cNvPr id="4" name="Table 4">
            <a:extLst>
              <a:ext uri="{FF2B5EF4-FFF2-40B4-BE49-F238E27FC236}">
                <a16:creationId xmlns:a16="http://schemas.microsoft.com/office/drawing/2014/main" id="{391C6973-F66F-1F45-83EB-5D0F0D707798}"/>
              </a:ext>
            </a:extLst>
          </p:cNvPr>
          <p:cNvGraphicFramePr>
            <a:graphicFrameLocks noGrp="1"/>
          </p:cNvGraphicFramePr>
          <p:nvPr>
            <p:extLst>
              <p:ext uri="{D42A27DB-BD31-4B8C-83A1-F6EECF244321}">
                <p14:modId xmlns:p14="http://schemas.microsoft.com/office/powerpoint/2010/main" val="385482042"/>
              </p:ext>
            </p:extLst>
          </p:nvPr>
        </p:nvGraphicFramePr>
        <p:xfrm>
          <a:off x="1402414" y="4172863"/>
          <a:ext cx="9615357" cy="1854200"/>
        </p:xfrm>
        <a:graphic>
          <a:graphicData uri="http://schemas.openxmlformats.org/drawingml/2006/table">
            <a:tbl>
              <a:tblPr firstRow="1" bandRow="1">
                <a:tableStyleId>{5C22544A-7EE6-4342-B048-85BDC9FD1C3A}</a:tableStyleId>
              </a:tblPr>
              <a:tblGrid>
                <a:gridCol w="3205119">
                  <a:extLst>
                    <a:ext uri="{9D8B030D-6E8A-4147-A177-3AD203B41FA5}">
                      <a16:colId xmlns:a16="http://schemas.microsoft.com/office/drawing/2014/main" val="3139826228"/>
                    </a:ext>
                  </a:extLst>
                </a:gridCol>
                <a:gridCol w="3205119">
                  <a:extLst>
                    <a:ext uri="{9D8B030D-6E8A-4147-A177-3AD203B41FA5}">
                      <a16:colId xmlns:a16="http://schemas.microsoft.com/office/drawing/2014/main" val="2642086733"/>
                    </a:ext>
                  </a:extLst>
                </a:gridCol>
                <a:gridCol w="3205119">
                  <a:extLst>
                    <a:ext uri="{9D8B030D-6E8A-4147-A177-3AD203B41FA5}">
                      <a16:colId xmlns:a16="http://schemas.microsoft.com/office/drawing/2014/main" val="766406523"/>
                    </a:ext>
                  </a:extLst>
                </a:gridCol>
              </a:tblGrid>
              <a:tr h="370840">
                <a:tc gridSpan="3">
                  <a:txBody>
                    <a:bodyPr/>
                    <a:lstStyle/>
                    <a:p>
                      <a:pPr algn="ctr"/>
                      <a:r>
                        <a:rPr lang="en-US" dirty="0"/>
                        <a:t>Stock Sectors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r>
                        <a:rPr lang="en-US" dirty="0"/>
                        <a:t>Stock Sectors</a:t>
                      </a:r>
                    </a:p>
                  </a:txBody>
                  <a:tcPr/>
                </a:tc>
                <a:tc hMerge="1">
                  <a:txBody>
                    <a:bodyPr/>
                    <a:lstStyle/>
                    <a:p>
                      <a:endParaRPr lang="en-US" dirty="0"/>
                    </a:p>
                  </a:txBody>
                  <a:tcPr/>
                </a:tc>
                <a:extLst>
                  <a:ext uri="{0D108BD9-81ED-4DB2-BD59-A6C34878D82A}">
                    <a16:rowId xmlns:a16="http://schemas.microsoft.com/office/drawing/2014/main" val="4260433236"/>
                  </a:ext>
                </a:extLst>
              </a:tr>
              <a:tr h="370840">
                <a:tc>
                  <a:txBody>
                    <a:bodyPr/>
                    <a:lstStyle/>
                    <a:p>
                      <a:r>
                        <a:rPr lang="en-US" dirty="0"/>
                        <a:t>Energy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a:t>Consumer Staples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a:solidFill>
                            <a:schemeClr val="bg1">
                              <a:lumMod val="50000"/>
                            </a:schemeClr>
                          </a:solidFill>
                        </a:rPr>
                        <a:t>Telecommunication Services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87713226"/>
                  </a:ext>
                </a:extLst>
              </a:tr>
              <a:tr h="370840">
                <a:tc>
                  <a:txBody>
                    <a:bodyPr/>
                    <a:lstStyle/>
                    <a:p>
                      <a:r>
                        <a:rPr lang="en-US" dirty="0"/>
                        <a:t>Materials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a:t>Health Care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Utilities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02961075"/>
                  </a:ext>
                </a:extLst>
              </a:tr>
              <a:tr h="370840">
                <a:tc>
                  <a:txBody>
                    <a:bodyPr/>
                    <a:lstStyle/>
                    <a:p>
                      <a:r>
                        <a:rPr lang="en-US" dirty="0"/>
                        <a:t>Industrials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a:solidFill>
                            <a:schemeClr val="bg1">
                              <a:lumMod val="50000"/>
                            </a:schemeClr>
                          </a:solidFill>
                        </a:rPr>
                        <a:t>Financials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Real Estate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08085280"/>
                  </a:ext>
                </a:extLst>
              </a:tr>
              <a:tr h="370840">
                <a:tc>
                  <a:txBody>
                    <a:bodyPr/>
                    <a:lstStyle/>
                    <a:p>
                      <a:r>
                        <a:rPr lang="en-US" b="1" dirty="0"/>
                        <a:t>Consumer Discretionary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a:solidFill>
                            <a:schemeClr val="bg1">
                              <a:lumMod val="50000"/>
                            </a:schemeClr>
                          </a:solidFill>
                        </a:rPr>
                        <a:t>Information Technology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42040689"/>
                  </a:ext>
                </a:extLst>
              </a:tr>
            </a:tbl>
          </a:graphicData>
        </a:graphic>
      </p:graphicFrame>
    </p:spTree>
    <p:extLst>
      <p:ext uri="{BB962C8B-B14F-4D97-AF65-F5344CB8AC3E}">
        <p14:creationId xmlns:p14="http://schemas.microsoft.com/office/powerpoint/2010/main" val="1029563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DDE31-46B3-204F-8EBD-20E43B5BCFD5}"/>
              </a:ext>
            </a:extLst>
          </p:cNvPr>
          <p:cNvSpPr>
            <a:spLocks noGrp="1"/>
          </p:cNvSpPr>
          <p:nvPr>
            <p:ph type="title"/>
          </p:nvPr>
        </p:nvSpPr>
        <p:spPr/>
        <p:txBody>
          <a:bodyPr/>
          <a:lstStyle/>
          <a:p>
            <a:r>
              <a:rPr lang="en-US">
                <a:latin typeface="Eras Medium ITC" panose="020B0805030504020804" pitchFamily="34" charset="77"/>
              </a:rPr>
              <a:t>Consumer Discretionary Sector</a:t>
            </a:r>
            <a:endParaRPr lang="en-US" dirty="0">
              <a:latin typeface="Eras Medium ITC" panose="020B0805030504020804" pitchFamily="34" charset="77"/>
            </a:endParaRPr>
          </a:p>
        </p:txBody>
      </p:sp>
      <p:sp>
        <p:nvSpPr>
          <p:cNvPr id="3" name="Content Placeholder 2">
            <a:extLst>
              <a:ext uri="{FF2B5EF4-FFF2-40B4-BE49-F238E27FC236}">
                <a16:creationId xmlns:a16="http://schemas.microsoft.com/office/drawing/2014/main" id="{E61BDA71-8D07-7D46-8272-4C9BF17B44DF}"/>
              </a:ext>
            </a:extLst>
          </p:cNvPr>
          <p:cNvSpPr>
            <a:spLocks noGrp="1"/>
          </p:cNvSpPr>
          <p:nvPr>
            <p:ph idx="1"/>
          </p:nvPr>
        </p:nvSpPr>
        <p:spPr/>
        <p:txBody>
          <a:bodyPr>
            <a:normAutofit/>
          </a:bodyPr>
          <a:lstStyle/>
          <a:p>
            <a:pPr>
              <a:lnSpc>
                <a:spcPct val="100000"/>
              </a:lnSpc>
              <a:spcAft>
                <a:spcPts val="200"/>
              </a:spcAft>
            </a:pPr>
            <a:r>
              <a:rPr lang="en-US" dirty="0"/>
              <a:t>Consists of businesses whose demand rises and falls based on general economic conditions. Products in this sector include everything from washers and dryers to sporting goods to new cars to diamond engagement rings and more.</a:t>
            </a:r>
          </a:p>
          <a:p>
            <a:pPr lvl="1">
              <a:buFont typeface="Wingdings" pitchFamily="2" charset="2"/>
              <a:buChar char="Ø"/>
            </a:pPr>
            <a:endParaRPr lang="en-US" dirty="0"/>
          </a:p>
        </p:txBody>
      </p:sp>
      <p:pic>
        <p:nvPicPr>
          <p:cNvPr id="4" name="Picture 2" descr="Images and videos | Amazon.com, Inc. - Press Room">
            <a:extLst>
              <a:ext uri="{FF2B5EF4-FFF2-40B4-BE49-F238E27FC236}">
                <a16:creationId xmlns:a16="http://schemas.microsoft.com/office/drawing/2014/main" id="{DFD5CF44-D76B-D647-AB4C-59293A652D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019" y="3841531"/>
            <a:ext cx="1806526" cy="76009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6" descr="Ebay logo PNG">
            <a:extLst>
              <a:ext uri="{FF2B5EF4-FFF2-40B4-BE49-F238E27FC236}">
                <a16:creationId xmlns:a16="http://schemas.microsoft.com/office/drawing/2014/main" id="{DA89CE4E-4ED1-CA4F-BC5E-9DE78FCB521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6443" y="3826568"/>
            <a:ext cx="1811520" cy="7548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8" descr="Ford Logo, Png, Meaning">
            <a:extLst>
              <a:ext uri="{FF2B5EF4-FFF2-40B4-BE49-F238E27FC236}">
                <a16:creationId xmlns:a16="http://schemas.microsoft.com/office/drawing/2014/main" id="{8FC07F2C-3250-0444-B11E-099DD09B5AC6}"/>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3685" t="9383" r="2739" b="5088"/>
          <a:stretch/>
        </p:blipFill>
        <p:spPr bwMode="auto">
          <a:xfrm>
            <a:off x="931388" y="5932309"/>
            <a:ext cx="2054780" cy="85726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0" descr="Lowes Logo PNG Images, Transparent Lowes Logo Image Download - PNGitem">
            <a:extLst>
              <a:ext uri="{FF2B5EF4-FFF2-40B4-BE49-F238E27FC236}">
                <a16:creationId xmlns:a16="http://schemas.microsoft.com/office/drawing/2014/main" id="{D52CBBD8-4850-DD4C-9777-4AC345BAD91F}"/>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t="3614"/>
          <a:stretch/>
        </p:blipFill>
        <p:spPr bwMode="auto">
          <a:xfrm>
            <a:off x="2084008" y="4815371"/>
            <a:ext cx="1868686" cy="1008649"/>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Nike logo PNG">
            <a:extLst>
              <a:ext uri="{FF2B5EF4-FFF2-40B4-BE49-F238E27FC236}">
                <a16:creationId xmlns:a16="http://schemas.microsoft.com/office/drawing/2014/main" id="{57E643AE-B514-3849-B3D8-565D5272D6B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979003" y="3887240"/>
            <a:ext cx="1879600" cy="108585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4" descr="Starbucks Logo transparent PNG - StickPNG">
            <a:extLst>
              <a:ext uri="{FF2B5EF4-FFF2-40B4-BE49-F238E27FC236}">
                <a16:creationId xmlns:a16="http://schemas.microsoft.com/office/drawing/2014/main" id="{312985BD-42EF-E442-9503-43CDA782800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298581" y="5509355"/>
            <a:ext cx="1228725" cy="1228725"/>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8" descr="Whirlpool Logo PNG Transparent &amp; SVG Vector - Freebie Supply">
            <a:extLst>
              <a:ext uri="{FF2B5EF4-FFF2-40B4-BE49-F238E27FC236}">
                <a16:creationId xmlns:a16="http://schemas.microsoft.com/office/drawing/2014/main" id="{47AE6FC6-EEBB-4348-B4B1-95962282F271}"/>
              </a:ext>
            </a:extLst>
          </p:cNvPr>
          <p:cNvPicPr>
            <a:picLocks noChangeAspect="1" noChangeArrowheads="1"/>
          </p:cNvPicPr>
          <p:nvPr/>
        </p:nvPicPr>
        <p:blipFill rotWithShape="1">
          <a:blip r:embed="rId9">
            <a:extLst>
              <a:ext uri="{28A0092B-C50C-407E-A947-70E740481C1C}">
                <a14:useLocalDpi xmlns:a14="http://schemas.microsoft.com/office/drawing/2010/main" val="0"/>
              </a:ext>
            </a:extLst>
          </a:blip>
          <a:srcRect t="21967" b="19023"/>
          <a:stretch/>
        </p:blipFill>
        <p:spPr bwMode="auto">
          <a:xfrm>
            <a:off x="6162418" y="3636362"/>
            <a:ext cx="2063459" cy="1217654"/>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Kfc Logo transparent PNG - StickPNG">
            <a:extLst>
              <a:ext uri="{FF2B5EF4-FFF2-40B4-BE49-F238E27FC236}">
                <a16:creationId xmlns:a16="http://schemas.microsoft.com/office/drawing/2014/main" id="{46902AB7-F69B-FD44-8009-5061EDAFF083}"/>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840911" y="3586087"/>
            <a:ext cx="1387003" cy="1387003"/>
          </a:xfrm>
          <a:prstGeom prst="rect">
            <a:avLst/>
          </a:prstGeom>
          <a:noFill/>
          <a:extLst>
            <a:ext uri="{909E8E84-426E-40DD-AFC4-6F175D3DCCD1}">
              <a14:hiddenFill xmlns:a14="http://schemas.microsoft.com/office/drawing/2010/main">
                <a:solidFill>
                  <a:srgbClr val="FFFFFF"/>
                </a:solidFill>
              </a14:hiddenFill>
            </a:ext>
          </a:extLst>
        </p:spPr>
      </p:pic>
      <p:pic>
        <p:nvPicPr>
          <p:cNvPr id="1048" name="Picture 24" descr="Logos | Hilton Press Center">
            <a:extLst>
              <a:ext uri="{FF2B5EF4-FFF2-40B4-BE49-F238E27FC236}">
                <a16:creationId xmlns:a16="http://schemas.microsoft.com/office/drawing/2014/main" id="{8E75BC4A-1300-FF4D-BEB1-608BAAC512AD}"/>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l="12693" t="7261" r="10626" b="5073"/>
          <a:stretch/>
        </p:blipFill>
        <p:spPr bwMode="auto">
          <a:xfrm>
            <a:off x="6097353" y="5607760"/>
            <a:ext cx="1559797" cy="1217654"/>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2" descr="Mcdonalds-logo-png-Transparent-768x538 - EBS">
            <a:extLst>
              <a:ext uri="{FF2B5EF4-FFF2-40B4-BE49-F238E27FC236}">
                <a16:creationId xmlns:a16="http://schemas.microsoft.com/office/drawing/2014/main" id="{2EBB565F-EF19-B449-860A-16F0EDF5D544}"/>
              </a:ext>
            </a:extLst>
          </p:cNvPr>
          <p:cNvPicPr>
            <a:picLocks noChangeAspect="1" noChangeArrowheads="1"/>
          </p:cNvPicPr>
          <p:nvPr/>
        </p:nvPicPr>
        <p:blipFill rotWithShape="1">
          <a:blip r:embed="rId12">
            <a:extLst>
              <a:ext uri="{28A0092B-C50C-407E-A947-70E740481C1C}">
                <a14:useLocalDpi xmlns:a14="http://schemas.microsoft.com/office/drawing/2010/main" val="0"/>
              </a:ext>
            </a:extLst>
          </a:blip>
          <a:srcRect l="820" t="10222" r="6165" b="14558"/>
          <a:stretch/>
        </p:blipFill>
        <p:spPr bwMode="auto">
          <a:xfrm>
            <a:off x="7315820" y="4773324"/>
            <a:ext cx="1202014" cy="972059"/>
          </a:xfrm>
          <a:prstGeom prst="rect">
            <a:avLst/>
          </a:prstGeom>
          <a:noFill/>
          <a:extLst>
            <a:ext uri="{909E8E84-426E-40DD-AFC4-6F175D3DCCD1}">
              <a14:hiddenFill xmlns:a14="http://schemas.microsoft.com/office/drawing/2010/main">
                <a:solidFill>
                  <a:srgbClr val="FFFFFF"/>
                </a:solidFill>
              </a14:hiddenFill>
            </a:ext>
          </a:extLst>
        </p:spPr>
      </p:pic>
      <p:pic>
        <p:nvPicPr>
          <p:cNvPr id="1050" name="Picture 26" descr="Autozone Png Logo - Free Transparent PNG Logos">
            <a:extLst>
              <a:ext uri="{FF2B5EF4-FFF2-40B4-BE49-F238E27FC236}">
                <a16:creationId xmlns:a16="http://schemas.microsoft.com/office/drawing/2014/main" id="{7179172D-9334-8F47-B879-9568FE22AA12}"/>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985968" y="4773324"/>
            <a:ext cx="1618974" cy="85402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6" descr="Under Armour – Logos Download">
            <a:extLst>
              <a:ext uri="{FF2B5EF4-FFF2-40B4-BE49-F238E27FC236}">
                <a16:creationId xmlns:a16="http://schemas.microsoft.com/office/drawing/2014/main" id="{95A69A52-9BF7-4048-81F0-5224757363F3}"/>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436220" y="4683436"/>
            <a:ext cx="1148465" cy="72641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9569BDC6-A92D-EE42-A189-71FA8F394285}"/>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40653" y="4616977"/>
            <a:ext cx="1262713" cy="1262713"/>
          </a:xfrm>
          <a:prstGeom prst="rect">
            <a:avLst/>
          </a:prstGeom>
          <a:noFill/>
          <a:extLst>
            <a:ext uri="{909E8E84-426E-40DD-AFC4-6F175D3DCCD1}">
              <a14:hiddenFill xmlns:a14="http://schemas.microsoft.com/office/drawing/2010/main">
                <a:solidFill>
                  <a:srgbClr val="FFFFFF"/>
                </a:solidFill>
              </a14:hiddenFill>
            </a:ext>
          </a:extLst>
        </p:spPr>
      </p:pic>
      <p:pic>
        <p:nvPicPr>
          <p:cNvPr id="1052" name="Picture 28" descr="Target logo and symbol, meaning, history, PNG">
            <a:extLst>
              <a:ext uri="{FF2B5EF4-FFF2-40B4-BE49-F238E27FC236}">
                <a16:creationId xmlns:a16="http://schemas.microsoft.com/office/drawing/2014/main" id="{D6071DA6-C7C1-3848-8D2E-2FC8D354CAF6}"/>
              </a:ext>
            </a:extLst>
          </p:cNvPr>
          <p:cNvPicPr>
            <a:picLocks noChangeAspect="1" noChangeArrowheads="1"/>
          </p:cNvPicPr>
          <p:nvPr/>
        </p:nvPicPr>
        <p:blipFill rotWithShape="1">
          <a:blip r:embed="rId16">
            <a:extLst>
              <a:ext uri="{28A0092B-C50C-407E-A947-70E740481C1C}">
                <a14:useLocalDpi xmlns:a14="http://schemas.microsoft.com/office/drawing/2010/main" val="0"/>
              </a:ext>
            </a:extLst>
          </a:blip>
          <a:srcRect l="15353" r="13493"/>
          <a:stretch/>
        </p:blipFill>
        <p:spPr bwMode="auto">
          <a:xfrm>
            <a:off x="10506597" y="3271837"/>
            <a:ext cx="1152632" cy="1401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2678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DDE31-46B3-204F-8EBD-20E43B5BCFD5}"/>
              </a:ext>
            </a:extLst>
          </p:cNvPr>
          <p:cNvSpPr>
            <a:spLocks noGrp="1"/>
          </p:cNvSpPr>
          <p:nvPr>
            <p:ph type="title"/>
          </p:nvPr>
        </p:nvSpPr>
        <p:spPr/>
        <p:txBody>
          <a:bodyPr/>
          <a:lstStyle/>
          <a:p>
            <a:r>
              <a:rPr lang="en-US" dirty="0">
                <a:latin typeface="Eras Medium ITC" panose="020B0805030504020804" pitchFamily="34" charset="77"/>
              </a:rPr>
              <a:t>Consumer Staples Sector</a:t>
            </a:r>
          </a:p>
        </p:txBody>
      </p:sp>
      <p:sp>
        <p:nvSpPr>
          <p:cNvPr id="3" name="Content Placeholder 2">
            <a:extLst>
              <a:ext uri="{FF2B5EF4-FFF2-40B4-BE49-F238E27FC236}">
                <a16:creationId xmlns:a16="http://schemas.microsoft.com/office/drawing/2014/main" id="{E61BDA71-8D07-7D46-8272-4C9BF17B44DF}"/>
              </a:ext>
            </a:extLst>
          </p:cNvPr>
          <p:cNvSpPr>
            <a:spLocks noGrp="1"/>
          </p:cNvSpPr>
          <p:nvPr>
            <p:ph idx="1"/>
          </p:nvPr>
        </p:nvSpPr>
        <p:spPr/>
        <p:txBody>
          <a:bodyPr>
            <a:normAutofit/>
          </a:bodyPr>
          <a:lstStyle/>
          <a:p>
            <a:pPr>
              <a:lnSpc>
                <a:spcPct val="100000"/>
              </a:lnSpc>
              <a:spcAft>
                <a:spcPts val="200"/>
              </a:spcAft>
            </a:pPr>
            <a:r>
              <a:rPr lang="en-US" dirty="0"/>
              <a:t>Consists of businesses that sell the necessities of life, ranging from the beverage industry, to food, household and personal products, and tobacco.</a:t>
            </a:r>
          </a:p>
          <a:p>
            <a:pPr marL="0" indent="0">
              <a:lnSpc>
                <a:spcPct val="100000"/>
              </a:lnSpc>
              <a:spcAft>
                <a:spcPts val="200"/>
              </a:spcAft>
              <a:buNone/>
            </a:pPr>
            <a:endParaRPr lang="en-US" dirty="0"/>
          </a:p>
        </p:txBody>
      </p:sp>
      <p:pic>
        <p:nvPicPr>
          <p:cNvPr id="2050" name="Picture 2" descr="Costco Logo transparent PNG - StickPNG">
            <a:extLst>
              <a:ext uri="{FF2B5EF4-FFF2-40B4-BE49-F238E27FC236}">
                <a16:creationId xmlns:a16="http://schemas.microsoft.com/office/drawing/2014/main" id="{6282F443-2F80-6B49-9947-40B10FFD56D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31937" b="30006"/>
          <a:stretch/>
        </p:blipFill>
        <p:spPr bwMode="auto">
          <a:xfrm>
            <a:off x="269824" y="3429000"/>
            <a:ext cx="2508146" cy="954532"/>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Campbell Soup Company Logo (Page 1) - Line.17QQ.com">
            <a:extLst>
              <a:ext uri="{FF2B5EF4-FFF2-40B4-BE49-F238E27FC236}">
                <a16:creationId xmlns:a16="http://schemas.microsoft.com/office/drawing/2014/main" id="{3325CE8A-04AB-B848-B30D-CDEEE411ED76}"/>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8020" r="20124" b="8245"/>
          <a:stretch/>
        </p:blipFill>
        <p:spPr bwMode="auto">
          <a:xfrm>
            <a:off x="10809475" y="3065968"/>
            <a:ext cx="1179777" cy="1684520"/>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General Mills Logo transparent PNG - StickPNG">
            <a:extLst>
              <a:ext uri="{FF2B5EF4-FFF2-40B4-BE49-F238E27FC236}">
                <a16:creationId xmlns:a16="http://schemas.microsoft.com/office/drawing/2014/main" id="{BCF4BA56-5C65-2248-8044-D2AF009434B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5731" y="4518469"/>
            <a:ext cx="1533613" cy="897216"/>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The Kraft Heinz Company">
            <a:extLst>
              <a:ext uri="{FF2B5EF4-FFF2-40B4-BE49-F238E27FC236}">
                <a16:creationId xmlns:a16="http://schemas.microsoft.com/office/drawing/2014/main" id="{967A0CF4-24D0-5C49-AEC1-FF5D36A621F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162609" y="4785456"/>
            <a:ext cx="1867793" cy="720361"/>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a:extLst>
              <a:ext uri="{FF2B5EF4-FFF2-40B4-BE49-F238E27FC236}">
                <a16:creationId xmlns:a16="http://schemas.microsoft.com/office/drawing/2014/main" id="{D0631777-55AB-6648-A9CE-5377CBC7466F}"/>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t="21048" b="18911"/>
          <a:stretch/>
        </p:blipFill>
        <p:spPr bwMode="auto">
          <a:xfrm>
            <a:off x="7332412" y="4063273"/>
            <a:ext cx="1911350" cy="640518"/>
          </a:xfrm>
          <a:prstGeom prst="rect">
            <a:avLst/>
          </a:prstGeom>
          <a:noFill/>
          <a:extLst>
            <a:ext uri="{909E8E84-426E-40DD-AFC4-6F175D3DCCD1}">
              <a14:hiddenFill xmlns:a14="http://schemas.microsoft.com/office/drawing/2010/main">
                <a:solidFill>
                  <a:srgbClr val="FFFFFF"/>
                </a:solidFill>
              </a14:hiddenFill>
            </a:ext>
          </a:extLst>
        </p:spPr>
      </p:pic>
      <p:pic>
        <p:nvPicPr>
          <p:cNvPr id="2062" name="Picture 14" descr="Coca-Cola logo and symbol, meaning, history, PNG">
            <a:extLst>
              <a:ext uri="{FF2B5EF4-FFF2-40B4-BE49-F238E27FC236}">
                <a16:creationId xmlns:a16="http://schemas.microsoft.com/office/drawing/2014/main" id="{C5279254-CFD1-C447-9958-304BA428C11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194877" y="2961441"/>
            <a:ext cx="1200150" cy="1200150"/>
          </a:xfrm>
          <a:prstGeom prst="rect">
            <a:avLst/>
          </a:prstGeom>
          <a:noFill/>
          <a:extLst>
            <a:ext uri="{909E8E84-426E-40DD-AFC4-6F175D3DCCD1}">
              <a14:hiddenFill xmlns:a14="http://schemas.microsoft.com/office/drawing/2010/main">
                <a:solidFill>
                  <a:srgbClr val="FFFFFF"/>
                </a:solidFill>
              </a14:hiddenFill>
            </a:ext>
          </a:extLst>
        </p:spPr>
      </p:pic>
      <p:pic>
        <p:nvPicPr>
          <p:cNvPr id="2064" name="Picture 16" descr="Kroger Logo transparent PNG - StickPNG">
            <a:extLst>
              <a:ext uri="{FF2B5EF4-FFF2-40B4-BE49-F238E27FC236}">
                <a16:creationId xmlns:a16="http://schemas.microsoft.com/office/drawing/2014/main" id="{CC3D5927-4445-9640-A02B-A17CA1CDE2F3}"/>
              </a:ext>
            </a:extLst>
          </p:cNvPr>
          <p:cNvPicPr>
            <a:picLocks noChangeAspect="1" noChangeArrowheads="1"/>
          </p:cNvPicPr>
          <p:nvPr/>
        </p:nvPicPr>
        <p:blipFill rotWithShape="1">
          <a:blip r:embed="rId9">
            <a:extLst>
              <a:ext uri="{28A0092B-C50C-407E-A947-70E740481C1C}">
                <a14:useLocalDpi xmlns:a14="http://schemas.microsoft.com/office/drawing/2010/main" val="0"/>
              </a:ext>
            </a:extLst>
          </a:blip>
          <a:srcRect l="4068" t="4262" r="4075" b="1312"/>
          <a:stretch/>
        </p:blipFill>
        <p:spPr bwMode="auto">
          <a:xfrm>
            <a:off x="5981663" y="3077400"/>
            <a:ext cx="1293263" cy="1113020"/>
          </a:xfrm>
          <a:prstGeom prst="rect">
            <a:avLst/>
          </a:prstGeom>
          <a:noFill/>
          <a:extLst>
            <a:ext uri="{909E8E84-426E-40DD-AFC4-6F175D3DCCD1}">
              <a14:hiddenFill xmlns:a14="http://schemas.microsoft.com/office/drawing/2010/main">
                <a:solidFill>
                  <a:srgbClr val="FFFFFF"/>
                </a:solidFill>
              </a14:hiddenFill>
            </a:ext>
          </a:extLst>
        </p:spPr>
      </p:pic>
      <p:pic>
        <p:nvPicPr>
          <p:cNvPr id="2068" name="Picture 20" descr="Media Resources | Newsroom | Hormel Foods">
            <a:extLst>
              <a:ext uri="{FF2B5EF4-FFF2-40B4-BE49-F238E27FC236}">
                <a16:creationId xmlns:a16="http://schemas.microsoft.com/office/drawing/2014/main" id="{DB74324B-77AA-0042-92C5-B97B79725647}"/>
              </a:ext>
            </a:extLst>
          </p:cNvPr>
          <p:cNvPicPr>
            <a:picLocks noChangeAspect="1" noChangeArrowheads="1"/>
          </p:cNvPicPr>
          <p:nvPr/>
        </p:nvPicPr>
        <p:blipFill rotWithShape="1">
          <a:blip r:embed="rId10">
            <a:extLst>
              <a:ext uri="{28A0092B-C50C-407E-A947-70E740481C1C}">
                <a14:useLocalDpi xmlns:a14="http://schemas.microsoft.com/office/drawing/2010/main" val="0"/>
              </a:ext>
            </a:extLst>
          </a:blip>
          <a:srcRect l="8476" t="10378" r="10312" b="17901"/>
          <a:stretch/>
        </p:blipFill>
        <p:spPr bwMode="auto">
          <a:xfrm>
            <a:off x="2997123" y="3064797"/>
            <a:ext cx="2504930" cy="954533"/>
          </a:xfrm>
          <a:prstGeom prst="rect">
            <a:avLst/>
          </a:prstGeom>
          <a:noFill/>
          <a:extLst>
            <a:ext uri="{909E8E84-426E-40DD-AFC4-6F175D3DCCD1}">
              <a14:hiddenFill xmlns:a14="http://schemas.microsoft.com/office/drawing/2010/main">
                <a:solidFill>
                  <a:srgbClr val="FFFFFF"/>
                </a:solidFill>
              </a14:hiddenFill>
            </a:ext>
          </a:extLst>
        </p:spPr>
      </p:pic>
      <p:pic>
        <p:nvPicPr>
          <p:cNvPr id="2070" name="Picture 22" descr="Estee-Lauder logo « Logos of brands | Estée lauder companies, Estee lauder,  Estee">
            <a:extLst>
              <a:ext uri="{FF2B5EF4-FFF2-40B4-BE49-F238E27FC236}">
                <a16:creationId xmlns:a16="http://schemas.microsoft.com/office/drawing/2014/main" id="{7B6B7DFA-68AE-F44F-B30B-0BF6FCE2295E}"/>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l="11089" t="24725" r="11705" b="27121"/>
          <a:stretch/>
        </p:blipFill>
        <p:spPr bwMode="auto">
          <a:xfrm>
            <a:off x="2191899" y="5505817"/>
            <a:ext cx="2166903" cy="904314"/>
          </a:xfrm>
          <a:prstGeom prst="rect">
            <a:avLst/>
          </a:prstGeom>
          <a:noFill/>
          <a:extLst>
            <a:ext uri="{909E8E84-426E-40DD-AFC4-6F175D3DCCD1}">
              <a14:hiddenFill xmlns:a14="http://schemas.microsoft.com/office/drawing/2010/main">
                <a:solidFill>
                  <a:srgbClr val="FFFFFF"/>
                </a:solidFill>
              </a14:hiddenFill>
            </a:ext>
          </a:extLst>
        </p:spPr>
      </p:pic>
      <p:pic>
        <p:nvPicPr>
          <p:cNvPr id="2072" name="Picture 24" descr="Kelloggs logo and symbol, meaning, history, PNG">
            <a:extLst>
              <a:ext uri="{FF2B5EF4-FFF2-40B4-BE49-F238E27FC236}">
                <a16:creationId xmlns:a16="http://schemas.microsoft.com/office/drawing/2014/main" id="{B0F8C373-9DEA-0A43-9FCB-9695EA19BAF1}"/>
              </a:ext>
            </a:extLst>
          </p:cNvPr>
          <p:cNvPicPr>
            <a:picLocks noChangeAspect="1" noChangeArrowheads="1"/>
          </p:cNvPicPr>
          <p:nvPr/>
        </p:nvPicPr>
        <p:blipFill rotWithShape="1">
          <a:blip r:embed="rId12">
            <a:extLst>
              <a:ext uri="{28A0092B-C50C-407E-A947-70E740481C1C}">
                <a14:useLocalDpi xmlns:a14="http://schemas.microsoft.com/office/drawing/2010/main" val="0"/>
              </a:ext>
            </a:extLst>
          </a:blip>
          <a:srcRect t="19663" r="819" b="21320"/>
          <a:stretch/>
        </p:blipFill>
        <p:spPr bwMode="auto">
          <a:xfrm>
            <a:off x="2440946" y="4269137"/>
            <a:ext cx="2441425" cy="910526"/>
          </a:xfrm>
          <a:prstGeom prst="rect">
            <a:avLst/>
          </a:prstGeom>
          <a:noFill/>
          <a:extLst>
            <a:ext uri="{909E8E84-426E-40DD-AFC4-6F175D3DCCD1}">
              <a14:hiddenFill xmlns:a14="http://schemas.microsoft.com/office/drawing/2010/main">
                <a:solidFill>
                  <a:srgbClr val="FFFFFF"/>
                </a:solidFill>
              </a14:hiddenFill>
            </a:ext>
          </a:extLst>
        </p:spPr>
      </p:pic>
      <p:pic>
        <p:nvPicPr>
          <p:cNvPr id="2074" name="Picture 26" descr="Procter &amp; Gamble, Constellation and Community Celebrate One of Nation's  Largest Biomass Renewable Energy Plants | Business Wire">
            <a:extLst>
              <a:ext uri="{FF2B5EF4-FFF2-40B4-BE49-F238E27FC236}">
                <a16:creationId xmlns:a16="http://schemas.microsoft.com/office/drawing/2014/main" id="{FE246153-F354-1E41-B685-929FA399B7FB}"/>
              </a:ext>
            </a:extLst>
          </p:cNvPr>
          <p:cNvPicPr>
            <a:picLocks noChangeAspect="1" noChangeArrowheads="1"/>
          </p:cNvPicPr>
          <p:nvPr/>
        </p:nvPicPr>
        <p:blipFill rotWithShape="1">
          <a:blip r:embed="rId13">
            <a:extLst>
              <a:ext uri="{28A0092B-C50C-407E-A947-70E740481C1C}">
                <a14:useLocalDpi xmlns:a14="http://schemas.microsoft.com/office/drawing/2010/main" val="0"/>
              </a:ext>
            </a:extLst>
          </a:blip>
          <a:srcRect l="5240" t="6489" r="6267" b="7038"/>
          <a:stretch/>
        </p:blipFill>
        <p:spPr bwMode="auto">
          <a:xfrm>
            <a:off x="278400" y="5483798"/>
            <a:ext cx="1603913" cy="1275426"/>
          </a:xfrm>
          <a:prstGeom prst="rect">
            <a:avLst/>
          </a:prstGeom>
          <a:noFill/>
          <a:extLst>
            <a:ext uri="{909E8E84-426E-40DD-AFC4-6F175D3DCCD1}">
              <a14:hiddenFill xmlns:a14="http://schemas.microsoft.com/office/drawing/2010/main">
                <a:solidFill>
                  <a:srgbClr val="FFFFFF"/>
                </a:solidFill>
              </a14:hiddenFill>
            </a:ext>
          </a:extLst>
        </p:spPr>
      </p:pic>
      <p:pic>
        <p:nvPicPr>
          <p:cNvPr id="2076" name="Picture 28" descr="Walgreens - Rice Lake Chamber of Commerce">
            <a:extLst>
              <a:ext uri="{FF2B5EF4-FFF2-40B4-BE49-F238E27FC236}">
                <a16:creationId xmlns:a16="http://schemas.microsoft.com/office/drawing/2014/main" id="{CDBE4B2E-E896-A348-8C70-0E617F109D59}"/>
              </a:ext>
            </a:extLst>
          </p:cNvPr>
          <p:cNvPicPr>
            <a:picLocks noChangeAspect="1" noChangeArrowheads="1"/>
          </p:cNvPicPr>
          <p:nvPr/>
        </p:nvPicPr>
        <p:blipFill rotWithShape="1">
          <a:blip r:embed="rId14">
            <a:extLst>
              <a:ext uri="{28A0092B-C50C-407E-A947-70E740481C1C}">
                <a14:useLocalDpi xmlns:a14="http://schemas.microsoft.com/office/drawing/2010/main" val="0"/>
              </a:ext>
            </a:extLst>
          </a:blip>
          <a:srcRect l="15038" t="5965" r="14743" b="7059"/>
          <a:stretch/>
        </p:blipFill>
        <p:spPr bwMode="auto">
          <a:xfrm>
            <a:off x="5229571" y="4103206"/>
            <a:ext cx="1080997" cy="1338988"/>
          </a:xfrm>
          <a:prstGeom prst="rect">
            <a:avLst/>
          </a:prstGeom>
          <a:noFill/>
          <a:extLst>
            <a:ext uri="{909E8E84-426E-40DD-AFC4-6F175D3DCCD1}">
              <a14:hiddenFill xmlns:a14="http://schemas.microsoft.com/office/drawing/2010/main">
                <a:solidFill>
                  <a:srgbClr val="FFFFFF"/>
                </a:solidFill>
              </a14:hiddenFill>
            </a:ext>
          </a:extLst>
        </p:spPr>
      </p:pic>
      <p:pic>
        <p:nvPicPr>
          <p:cNvPr id="2078" name="Picture 30" descr="PepsiCo Launches New Direct-to-Consumer Offerings to Deliver Food &amp;  Beverage Products and Meet Increased Demand Amid Pandemic">
            <a:extLst>
              <a:ext uri="{FF2B5EF4-FFF2-40B4-BE49-F238E27FC236}">
                <a16:creationId xmlns:a16="http://schemas.microsoft.com/office/drawing/2014/main" id="{CD2F6B6C-478B-7B43-AF6F-6068BCAAAEC2}"/>
              </a:ext>
            </a:extLst>
          </p:cNvPr>
          <p:cNvPicPr>
            <a:picLocks noChangeAspect="1" noChangeArrowheads="1"/>
          </p:cNvPicPr>
          <p:nvPr/>
        </p:nvPicPr>
        <p:blipFill rotWithShape="1">
          <a:blip r:embed="rId15">
            <a:extLst>
              <a:ext uri="{28A0092B-C50C-407E-A947-70E740481C1C}">
                <a14:useLocalDpi xmlns:a14="http://schemas.microsoft.com/office/drawing/2010/main" val="0"/>
              </a:ext>
            </a:extLst>
          </a:blip>
          <a:srcRect l="3549" t="16537" r="16710" b="20162"/>
          <a:stretch/>
        </p:blipFill>
        <p:spPr bwMode="auto">
          <a:xfrm>
            <a:off x="4623737" y="5442194"/>
            <a:ext cx="3028013" cy="1358634"/>
          </a:xfrm>
          <a:prstGeom prst="rect">
            <a:avLst/>
          </a:prstGeom>
          <a:noFill/>
          <a:extLst>
            <a:ext uri="{909E8E84-426E-40DD-AFC4-6F175D3DCCD1}">
              <a14:hiddenFill xmlns:a14="http://schemas.microsoft.com/office/drawing/2010/main">
                <a:solidFill>
                  <a:srgbClr val="FFFFFF"/>
                </a:solidFill>
              </a14:hiddenFill>
            </a:ext>
          </a:extLst>
        </p:spPr>
      </p:pic>
      <p:pic>
        <p:nvPicPr>
          <p:cNvPr id="2066" name="Picture 18" descr="Walmart-Logo-PNG-Transparent | KTAB - BigCountryHomepage.com">
            <a:extLst>
              <a:ext uri="{FF2B5EF4-FFF2-40B4-BE49-F238E27FC236}">
                <a16:creationId xmlns:a16="http://schemas.microsoft.com/office/drawing/2014/main" id="{8FE06534-0ED2-E245-9E47-B4FA05E0664F}"/>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434979" y="4983042"/>
            <a:ext cx="2667000" cy="76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17492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DDE31-46B3-204F-8EBD-20E43B5BCFD5}"/>
              </a:ext>
            </a:extLst>
          </p:cNvPr>
          <p:cNvSpPr>
            <a:spLocks noGrp="1"/>
          </p:cNvSpPr>
          <p:nvPr>
            <p:ph type="title"/>
          </p:nvPr>
        </p:nvSpPr>
        <p:spPr/>
        <p:txBody>
          <a:bodyPr/>
          <a:lstStyle/>
          <a:p>
            <a:r>
              <a:rPr lang="en-US" dirty="0">
                <a:latin typeface="Eras Medium ITC" panose="020B0805030504020804" pitchFamily="34" charset="77"/>
              </a:rPr>
              <a:t>Health Care Sector</a:t>
            </a:r>
          </a:p>
        </p:txBody>
      </p:sp>
      <p:sp>
        <p:nvSpPr>
          <p:cNvPr id="3" name="Content Placeholder 2">
            <a:extLst>
              <a:ext uri="{FF2B5EF4-FFF2-40B4-BE49-F238E27FC236}">
                <a16:creationId xmlns:a16="http://schemas.microsoft.com/office/drawing/2014/main" id="{E61BDA71-8D07-7D46-8272-4C9BF17B44DF}"/>
              </a:ext>
            </a:extLst>
          </p:cNvPr>
          <p:cNvSpPr>
            <a:spLocks noGrp="1"/>
          </p:cNvSpPr>
          <p:nvPr>
            <p:ph idx="1"/>
          </p:nvPr>
        </p:nvSpPr>
        <p:spPr/>
        <p:txBody>
          <a:bodyPr>
            <a:normAutofit/>
          </a:bodyPr>
          <a:lstStyle/>
          <a:p>
            <a:pPr>
              <a:lnSpc>
                <a:spcPct val="100000"/>
              </a:lnSpc>
              <a:spcAft>
                <a:spcPts val="200"/>
              </a:spcAft>
            </a:pPr>
            <a:r>
              <a:rPr lang="en-US" dirty="0"/>
              <a:t>Consists of drug companies, medical supply companies, and other scientific-based operations concerned with improving and healing human life.</a:t>
            </a:r>
          </a:p>
        </p:txBody>
      </p:sp>
      <p:pic>
        <p:nvPicPr>
          <p:cNvPr id="3074" name="Picture 2" descr="bristol myers squibb zencos customer sas products logo">
            <a:extLst>
              <a:ext uri="{FF2B5EF4-FFF2-40B4-BE49-F238E27FC236}">
                <a16:creationId xmlns:a16="http://schemas.microsoft.com/office/drawing/2014/main" id="{6E50941C-3D7B-4B4D-8E45-F2B3767FA74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06364" y="3466106"/>
            <a:ext cx="2085761" cy="1046683"/>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30% Off In April 2021 | CVS Coupons | SFGate">
            <a:extLst>
              <a:ext uri="{FF2B5EF4-FFF2-40B4-BE49-F238E27FC236}">
                <a16:creationId xmlns:a16="http://schemas.microsoft.com/office/drawing/2014/main" id="{3C22ED16-1794-B946-B08E-CF9C54A9FE6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7399" y="4236260"/>
            <a:ext cx="2540000" cy="736600"/>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All Humana Neighborhood Centers">
            <a:extLst>
              <a:ext uri="{FF2B5EF4-FFF2-40B4-BE49-F238E27FC236}">
                <a16:creationId xmlns:a16="http://schemas.microsoft.com/office/drawing/2014/main" id="{A65AFBFB-4E46-7F4E-BF46-11CF1D64CA8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99061" y="3370108"/>
            <a:ext cx="1858155" cy="385567"/>
          </a:xfrm>
          <a:prstGeom prst="rect">
            <a:avLst/>
          </a:prstGeom>
          <a:noFill/>
          <a:extLst>
            <a:ext uri="{909E8E84-426E-40DD-AFC4-6F175D3DCCD1}">
              <a14:hiddenFill xmlns:a14="http://schemas.microsoft.com/office/drawing/2010/main">
                <a:solidFill>
                  <a:srgbClr val="FFFFFF"/>
                </a:solidFill>
              </a14:hiddenFill>
            </a:ext>
          </a:extLst>
        </p:spPr>
      </p:pic>
      <p:pic>
        <p:nvPicPr>
          <p:cNvPr id="3082" name="Picture 10" descr="Johnson &amp; Johnson Logo | evolution history and meaning, PNG">
            <a:extLst>
              <a:ext uri="{FF2B5EF4-FFF2-40B4-BE49-F238E27FC236}">
                <a16:creationId xmlns:a16="http://schemas.microsoft.com/office/drawing/2014/main" id="{DE3A77B2-CB2D-DF42-AA92-7BBA9163107D}"/>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t="26915" b="29783"/>
          <a:stretch/>
        </p:blipFill>
        <p:spPr bwMode="auto">
          <a:xfrm>
            <a:off x="7951371" y="5158647"/>
            <a:ext cx="2765326" cy="674558"/>
          </a:xfrm>
          <a:prstGeom prst="rect">
            <a:avLst/>
          </a:prstGeom>
          <a:noFill/>
          <a:extLst>
            <a:ext uri="{909E8E84-426E-40DD-AFC4-6F175D3DCCD1}">
              <a14:hiddenFill xmlns:a14="http://schemas.microsoft.com/office/drawing/2010/main">
                <a:solidFill>
                  <a:srgbClr val="FFFFFF"/>
                </a:solidFill>
              </a14:hiddenFill>
            </a:ext>
          </a:extLst>
        </p:spPr>
      </p:pic>
      <p:pic>
        <p:nvPicPr>
          <p:cNvPr id="3084" name="Picture 12" descr="Eli Lilly and Company - induced.info">
            <a:extLst>
              <a:ext uri="{FF2B5EF4-FFF2-40B4-BE49-F238E27FC236}">
                <a16:creationId xmlns:a16="http://schemas.microsoft.com/office/drawing/2014/main" id="{9808E7F2-07A5-CC43-AE14-981DFF30C065}"/>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18689" t="7568" r="16666" b="45061"/>
          <a:stretch/>
        </p:blipFill>
        <p:spPr bwMode="auto">
          <a:xfrm>
            <a:off x="7448633" y="4109672"/>
            <a:ext cx="1970374" cy="1082896"/>
          </a:xfrm>
          <a:prstGeom prst="rect">
            <a:avLst/>
          </a:prstGeom>
          <a:noFill/>
          <a:extLst>
            <a:ext uri="{909E8E84-426E-40DD-AFC4-6F175D3DCCD1}">
              <a14:hiddenFill xmlns:a14="http://schemas.microsoft.com/office/drawing/2010/main">
                <a:solidFill>
                  <a:srgbClr val="FFFFFF"/>
                </a:solidFill>
              </a14:hiddenFill>
            </a:ext>
          </a:extLst>
        </p:spPr>
      </p:pic>
      <p:pic>
        <p:nvPicPr>
          <p:cNvPr id="3088" name="Picture 16" descr="Download Mettler Toledo Logo in SVG Vector or PNG File Format - Logo.wine">
            <a:extLst>
              <a:ext uri="{FF2B5EF4-FFF2-40B4-BE49-F238E27FC236}">
                <a16:creationId xmlns:a16="http://schemas.microsoft.com/office/drawing/2014/main" id="{154FBFA2-0F63-7C49-AE86-E90117B0A075}"/>
              </a:ext>
            </a:extLst>
          </p:cNvPr>
          <p:cNvPicPr>
            <a:picLocks noChangeAspect="1" noChangeArrowheads="1"/>
          </p:cNvPicPr>
          <p:nvPr/>
        </p:nvPicPr>
        <p:blipFill rotWithShape="1">
          <a:blip r:embed="rId8">
            <a:extLst>
              <a:ext uri="{28A0092B-C50C-407E-A947-70E740481C1C}">
                <a14:useLocalDpi xmlns:a14="http://schemas.microsoft.com/office/drawing/2010/main" val="0"/>
              </a:ext>
            </a:extLst>
          </a:blip>
          <a:srcRect l="8519" t="38277" r="24481" b="14952"/>
          <a:stretch/>
        </p:blipFill>
        <p:spPr bwMode="auto">
          <a:xfrm>
            <a:off x="4128799" y="4150368"/>
            <a:ext cx="2297451" cy="1069205"/>
          </a:xfrm>
          <a:prstGeom prst="rect">
            <a:avLst/>
          </a:prstGeom>
          <a:noFill/>
          <a:extLst>
            <a:ext uri="{909E8E84-426E-40DD-AFC4-6F175D3DCCD1}">
              <a14:hiddenFill xmlns:a14="http://schemas.microsoft.com/office/drawing/2010/main">
                <a:solidFill>
                  <a:srgbClr val="FFFFFF"/>
                </a:solidFill>
              </a14:hiddenFill>
            </a:ext>
          </a:extLst>
        </p:spPr>
      </p:pic>
      <p:pic>
        <p:nvPicPr>
          <p:cNvPr id="3090" name="Picture 18">
            <a:extLst>
              <a:ext uri="{FF2B5EF4-FFF2-40B4-BE49-F238E27FC236}">
                <a16:creationId xmlns:a16="http://schemas.microsoft.com/office/drawing/2014/main" id="{7AB203D6-8050-574F-ADDE-56D844E197AF}"/>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832527" y="5354510"/>
            <a:ext cx="1606654" cy="957390"/>
          </a:xfrm>
          <a:prstGeom prst="rect">
            <a:avLst/>
          </a:prstGeom>
          <a:noFill/>
          <a:extLst>
            <a:ext uri="{909E8E84-426E-40DD-AFC4-6F175D3DCCD1}">
              <a14:hiddenFill xmlns:a14="http://schemas.microsoft.com/office/drawing/2010/main">
                <a:solidFill>
                  <a:srgbClr val="FFFFFF"/>
                </a:solidFill>
              </a14:hiddenFill>
            </a:ext>
          </a:extLst>
        </p:spPr>
      </p:pic>
      <p:pic>
        <p:nvPicPr>
          <p:cNvPr id="3092" name="Picture 20" descr="UnitedHealth Group Inc. – WCCO | CBS Minnesota">
            <a:extLst>
              <a:ext uri="{FF2B5EF4-FFF2-40B4-BE49-F238E27FC236}">
                <a16:creationId xmlns:a16="http://schemas.microsoft.com/office/drawing/2014/main" id="{708E89C2-7AC0-1F43-8F7C-61FBACAC266F}"/>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945306" y="5210467"/>
            <a:ext cx="2765326" cy="1557800"/>
          </a:xfrm>
          <a:prstGeom prst="rect">
            <a:avLst/>
          </a:prstGeom>
          <a:noFill/>
          <a:extLst>
            <a:ext uri="{909E8E84-426E-40DD-AFC4-6F175D3DCCD1}">
              <a14:hiddenFill xmlns:a14="http://schemas.microsoft.com/office/drawing/2010/main">
                <a:solidFill>
                  <a:srgbClr val="FFFFFF"/>
                </a:solidFill>
              </a14:hiddenFill>
            </a:ext>
          </a:extLst>
        </p:spPr>
      </p:pic>
      <p:pic>
        <p:nvPicPr>
          <p:cNvPr id="3086" name="Picture 14">
            <a:extLst>
              <a:ext uri="{FF2B5EF4-FFF2-40B4-BE49-F238E27FC236}">
                <a16:creationId xmlns:a16="http://schemas.microsoft.com/office/drawing/2014/main" id="{EA3406DD-A55A-9848-A07C-EF816982AFCF}"/>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l="13056" t="33914" r="14247" b="33043"/>
          <a:stretch/>
        </p:blipFill>
        <p:spPr bwMode="auto">
          <a:xfrm>
            <a:off x="405093" y="5210467"/>
            <a:ext cx="2765326" cy="897803"/>
          </a:xfrm>
          <a:prstGeom prst="rect">
            <a:avLst/>
          </a:prstGeom>
          <a:noFill/>
          <a:extLst>
            <a:ext uri="{909E8E84-426E-40DD-AFC4-6F175D3DCCD1}">
              <a14:hiddenFill xmlns:a14="http://schemas.microsoft.com/office/drawing/2010/main">
                <a:solidFill>
                  <a:srgbClr val="FFFFFF"/>
                </a:solidFill>
              </a14:hiddenFill>
            </a:ext>
          </a:extLst>
        </p:spPr>
      </p:pic>
      <p:pic>
        <p:nvPicPr>
          <p:cNvPr id="3094" name="Picture 22" descr="Boston Scientific logo vector">
            <a:extLst>
              <a:ext uri="{FF2B5EF4-FFF2-40B4-BE49-F238E27FC236}">
                <a16:creationId xmlns:a16="http://schemas.microsoft.com/office/drawing/2014/main" id="{9DF9F57A-5B4C-4E4F-BA45-5223D4C74EDF}"/>
              </a:ext>
            </a:extLst>
          </p:cNvPr>
          <p:cNvPicPr>
            <a:picLocks noChangeAspect="1" noChangeArrowheads="1"/>
          </p:cNvPicPr>
          <p:nvPr/>
        </p:nvPicPr>
        <p:blipFill rotWithShape="1">
          <a:blip r:embed="rId12">
            <a:extLst>
              <a:ext uri="{28A0092B-C50C-407E-A947-70E740481C1C}">
                <a14:useLocalDpi xmlns:a14="http://schemas.microsoft.com/office/drawing/2010/main" val="0"/>
              </a:ext>
            </a:extLst>
          </a:blip>
          <a:srcRect l="7133" t="28742" r="11583" b="30074"/>
          <a:stretch/>
        </p:blipFill>
        <p:spPr bwMode="auto">
          <a:xfrm>
            <a:off x="4861259" y="3024184"/>
            <a:ext cx="1858155" cy="941445"/>
          </a:xfrm>
          <a:prstGeom prst="rect">
            <a:avLst/>
          </a:prstGeom>
          <a:noFill/>
          <a:extLst>
            <a:ext uri="{909E8E84-426E-40DD-AFC4-6F175D3DCCD1}">
              <a14:hiddenFill xmlns:a14="http://schemas.microsoft.com/office/drawing/2010/main">
                <a:solidFill>
                  <a:srgbClr val="FFFFFF"/>
                </a:solidFill>
              </a14:hiddenFill>
            </a:ext>
          </a:extLst>
        </p:spPr>
      </p:pic>
      <p:pic>
        <p:nvPicPr>
          <p:cNvPr id="3096" name="Picture 24" descr="cigna-logo - GHB Insurance">
            <a:extLst>
              <a:ext uri="{FF2B5EF4-FFF2-40B4-BE49-F238E27FC236}">
                <a16:creationId xmlns:a16="http://schemas.microsoft.com/office/drawing/2014/main" id="{9274BBEE-CED9-3A41-9DAB-02D6915549C1}"/>
              </a:ext>
            </a:extLst>
          </p:cNvPr>
          <p:cNvPicPr>
            <a:picLocks noChangeAspect="1" noChangeArrowheads="1"/>
          </p:cNvPicPr>
          <p:nvPr/>
        </p:nvPicPr>
        <p:blipFill rotWithShape="1">
          <a:blip r:embed="rId13">
            <a:extLst>
              <a:ext uri="{28A0092B-C50C-407E-A947-70E740481C1C}">
                <a14:useLocalDpi xmlns:a14="http://schemas.microsoft.com/office/drawing/2010/main" val="0"/>
              </a:ext>
            </a:extLst>
          </a:blip>
          <a:srcRect t="7753" b="5732"/>
          <a:stretch/>
        </p:blipFill>
        <p:spPr bwMode="auto">
          <a:xfrm>
            <a:off x="7279458" y="3042364"/>
            <a:ext cx="2308724" cy="9232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9966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D13CC36-B950-4F02-9BAF-9A7EB26739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1BDED99-B35B-4FEE-A274-8E8DB6FEEE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024730" cy="6857999"/>
          </a:xfrm>
          <a:prstGeom prst="rect">
            <a:avLst/>
          </a:pr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Desk with productivity items">
            <a:extLst>
              <a:ext uri="{FF2B5EF4-FFF2-40B4-BE49-F238E27FC236}">
                <a16:creationId xmlns:a16="http://schemas.microsoft.com/office/drawing/2014/main" id="{7E712857-8BFD-4DC0-018F-77F0999B5DC7}"/>
              </a:ext>
            </a:extLst>
          </p:cNvPr>
          <p:cNvPicPr>
            <a:picLocks noChangeAspect="1"/>
          </p:cNvPicPr>
          <p:nvPr/>
        </p:nvPicPr>
        <p:blipFill rotWithShape="1">
          <a:blip r:embed="rId3"/>
          <a:srcRect l="37069" r="21819" b="-1"/>
          <a:stretch/>
        </p:blipFill>
        <p:spPr>
          <a:xfrm>
            <a:off x="7968222" y="10"/>
            <a:ext cx="4223778" cy="6857990"/>
          </a:xfrm>
          <a:custGeom>
            <a:avLst/>
            <a:gdLst/>
            <a:ahLst/>
            <a:cxnLst/>
            <a:rect l="l" t="t" r="r" b="b"/>
            <a:pathLst>
              <a:path w="4223778" h="6865951">
                <a:moveTo>
                  <a:pt x="478794" y="0"/>
                </a:moveTo>
                <a:lnTo>
                  <a:pt x="4223778" y="0"/>
                </a:lnTo>
                <a:lnTo>
                  <a:pt x="4223778" y="6865951"/>
                </a:lnTo>
                <a:lnTo>
                  <a:pt x="52221" y="6865951"/>
                </a:lnTo>
                <a:lnTo>
                  <a:pt x="49989" y="6844695"/>
                </a:lnTo>
                <a:cubicBezTo>
                  <a:pt x="46440" y="6810509"/>
                  <a:pt x="42891" y="6776323"/>
                  <a:pt x="41304" y="6765443"/>
                </a:cubicBezTo>
                <a:cubicBezTo>
                  <a:pt x="35681" y="6732842"/>
                  <a:pt x="13533" y="6716945"/>
                  <a:pt x="11182" y="6694817"/>
                </a:cubicBezTo>
                <a:cubicBezTo>
                  <a:pt x="16764" y="6697663"/>
                  <a:pt x="14835" y="6635151"/>
                  <a:pt x="10913" y="6627127"/>
                </a:cubicBezTo>
                <a:cubicBezTo>
                  <a:pt x="19564" y="6579282"/>
                  <a:pt x="-12861" y="6585665"/>
                  <a:pt x="5999" y="6527525"/>
                </a:cubicBezTo>
                <a:cubicBezTo>
                  <a:pt x="12287" y="6468687"/>
                  <a:pt x="19003" y="6409739"/>
                  <a:pt x="7685" y="6346547"/>
                </a:cubicBezTo>
                <a:cubicBezTo>
                  <a:pt x="31149" y="6240430"/>
                  <a:pt x="5895" y="6134229"/>
                  <a:pt x="12535" y="6084924"/>
                </a:cubicBezTo>
                <a:cubicBezTo>
                  <a:pt x="14696" y="6024961"/>
                  <a:pt x="53867" y="6020785"/>
                  <a:pt x="45320" y="5989742"/>
                </a:cubicBezTo>
                <a:cubicBezTo>
                  <a:pt x="41264" y="5940899"/>
                  <a:pt x="43258" y="5932095"/>
                  <a:pt x="40418" y="5889597"/>
                </a:cubicBezTo>
                <a:cubicBezTo>
                  <a:pt x="20860" y="5848611"/>
                  <a:pt x="51187" y="5792775"/>
                  <a:pt x="49796" y="5755774"/>
                </a:cubicBezTo>
                <a:cubicBezTo>
                  <a:pt x="43522" y="5734342"/>
                  <a:pt x="37368" y="5692606"/>
                  <a:pt x="49956" y="5684909"/>
                </a:cubicBezTo>
                <a:cubicBezTo>
                  <a:pt x="52825" y="5660429"/>
                  <a:pt x="62553" y="5623499"/>
                  <a:pt x="67011" y="5608897"/>
                </a:cubicBezTo>
                <a:lnTo>
                  <a:pt x="76701" y="5597290"/>
                </a:lnTo>
                <a:cubicBezTo>
                  <a:pt x="87717" y="5587442"/>
                  <a:pt x="82431" y="5550877"/>
                  <a:pt x="89120" y="5529641"/>
                </a:cubicBezTo>
                <a:cubicBezTo>
                  <a:pt x="69291" y="5496375"/>
                  <a:pt x="118554" y="5526326"/>
                  <a:pt x="94330" y="5470852"/>
                </a:cubicBezTo>
                <a:cubicBezTo>
                  <a:pt x="95483" y="5449506"/>
                  <a:pt x="114690" y="5429653"/>
                  <a:pt x="116139" y="5390946"/>
                </a:cubicBezTo>
                <a:cubicBezTo>
                  <a:pt x="127589" y="5337323"/>
                  <a:pt x="132794" y="5338384"/>
                  <a:pt x="135560" y="5284344"/>
                </a:cubicBezTo>
                <a:cubicBezTo>
                  <a:pt x="143629" y="5226223"/>
                  <a:pt x="148113" y="5192743"/>
                  <a:pt x="158141" y="5143920"/>
                </a:cubicBezTo>
                <a:cubicBezTo>
                  <a:pt x="170128" y="5118849"/>
                  <a:pt x="159838" y="5102006"/>
                  <a:pt x="174950" y="5088188"/>
                </a:cubicBezTo>
                <a:cubicBezTo>
                  <a:pt x="197620" y="5107654"/>
                  <a:pt x="181875" y="4983257"/>
                  <a:pt x="203603" y="5010764"/>
                </a:cubicBezTo>
                <a:lnTo>
                  <a:pt x="258582" y="4919969"/>
                </a:lnTo>
                <a:cubicBezTo>
                  <a:pt x="238838" y="4883087"/>
                  <a:pt x="271098" y="4853332"/>
                  <a:pt x="287910" y="4849612"/>
                </a:cubicBezTo>
                <a:cubicBezTo>
                  <a:pt x="294156" y="4811643"/>
                  <a:pt x="286101" y="4834074"/>
                  <a:pt x="305439" y="4799017"/>
                </a:cubicBezTo>
                <a:cubicBezTo>
                  <a:pt x="322572" y="4758926"/>
                  <a:pt x="352642" y="4705848"/>
                  <a:pt x="373456" y="4667754"/>
                </a:cubicBezTo>
                <a:cubicBezTo>
                  <a:pt x="384080" y="4649919"/>
                  <a:pt x="401158" y="4670663"/>
                  <a:pt x="407944" y="4574050"/>
                </a:cubicBezTo>
                <a:cubicBezTo>
                  <a:pt x="408098" y="4548109"/>
                  <a:pt x="427782" y="4503327"/>
                  <a:pt x="425133" y="4462469"/>
                </a:cubicBezTo>
                <a:lnTo>
                  <a:pt x="433890" y="4364681"/>
                </a:lnTo>
                <a:cubicBezTo>
                  <a:pt x="430018" y="4339230"/>
                  <a:pt x="435361" y="4287915"/>
                  <a:pt x="440691" y="4222147"/>
                </a:cubicBezTo>
                <a:cubicBezTo>
                  <a:pt x="451463" y="4164562"/>
                  <a:pt x="497377" y="4067298"/>
                  <a:pt x="503057" y="3977136"/>
                </a:cubicBezTo>
                <a:cubicBezTo>
                  <a:pt x="519229" y="3939837"/>
                  <a:pt x="472839" y="3875689"/>
                  <a:pt x="507582" y="3776020"/>
                </a:cubicBezTo>
                <a:cubicBezTo>
                  <a:pt x="497716" y="3757477"/>
                  <a:pt x="518006" y="3707185"/>
                  <a:pt x="521577" y="3692206"/>
                </a:cubicBezTo>
                <a:cubicBezTo>
                  <a:pt x="525148" y="3677227"/>
                  <a:pt x="526352" y="3687655"/>
                  <a:pt x="529009" y="3686147"/>
                </a:cubicBezTo>
                <a:cubicBezTo>
                  <a:pt x="531848" y="3650325"/>
                  <a:pt x="545504" y="3563351"/>
                  <a:pt x="551870" y="3514534"/>
                </a:cubicBezTo>
                <a:cubicBezTo>
                  <a:pt x="561331" y="3487751"/>
                  <a:pt x="581973" y="3426419"/>
                  <a:pt x="567205" y="3393248"/>
                </a:cubicBezTo>
                <a:cubicBezTo>
                  <a:pt x="585208" y="3400657"/>
                  <a:pt x="563566" y="3353906"/>
                  <a:pt x="579630" y="3344723"/>
                </a:cubicBezTo>
                <a:cubicBezTo>
                  <a:pt x="592861" y="3339338"/>
                  <a:pt x="589379" y="3323900"/>
                  <a:pt x="592672" y="3310978"/>
                </a:cubicBezTo>
                <a:cubicBezTo>
                  <a:pt x="605351" y="3299735"/>
                  <a:pt x="594296" y="3237176"/>
                  <a:pt x="589270" y="3216655"/>
                </a:cubicBezTo>
                <a:cubicBezTo>
                  <a:pt x="566909" y="3160431"/>
                  <a:pt x="626099" y="3142203"/>
                  <a:pt x="609663" y="3096973"/>
                </a:cubicBezTo>
                <a:cubicBezTo>
                  <a:pt x="609191" y="3084373"/>
                  <a:pt x="615889" y="3033331"/>
                  <a:pt x="618886" y="3023628"/>
                </a:cubicBezTo>
                <a:lnTo>
                  <a:pt x="630425" y="2998646"/>
                </a:lnTo>
                <a:lnTo>
                  <a:pt x="640017" y="2995914"/>
                </a:lnTo>
                <a:lnTo>
                  <a:pt x="643600" y="2978244"/>
                </a:lnTo>
                <a:lnTo>
                  <a:pt x="659520" y="2950805"/>
                </a:lnTo>
                <a:cubicBezTo>
                  <a:pt x="620152" y="2937671"/>
                  <a:pt x="687598" y="2860550"/>
                  <a:pt x="650890" y="2864933"/>
                </a:cubicBezTo>
                <a:cubicBezTo>
                  <a:pt x="663707" y="2817056"/>
                  <a:pt x="662078" y="2779813"/>
                  <a:pt x="640210" y="2741864"/>
                </a:cubicBezTo>
                <a:cubicBezTo>
                  <a:pt x="634452" y="2649732"/>
                  <a:pt x="665268" y="2597914"/>
                  <a:pt x="639387" y="2510931"/>
                </a:cubicBezTo>
                <a:cubicBezTo>
                  <a:pt x="645574" y="2407642"/>
                  <a:pt x="671719" y="2317589"/>
                  <a:pt x="680438" y="2227415"/>
                </a:cubicBezTo>
                <a:cubicBezTo>
                  <a:pt x="664175" y="2189847"/>
                  <a:pt x="704423" y="2141655"/>
                  <a:pt x="688135" y="2054289"/>
                </a:cubicBezTo>
                <a:cubicBezTo>
                  <a:pt x="683239" y="2048201"/>
                  <a:pt x="684029" y="1979567"/>
                  <a:pt x="681480" y="1972202"/>
                </a:cubicBezTo>
                <a:lnTo>
                  <a:pt x="686247" y="1917474"/>
                </a:lnTo>
                <a:lnTo>
                  <a:pt x="679783" y="1862721"/>
                </a:lnTo>
                <a:cubicBezTo>
                  <a:pt x="683677" y="1851209"/>
                  <a:pt x="688980" y="1824057"/>
                  <a:pt x="686639" y="1818227"/>
                </a:cubicBezTo>
                <a:lnTo>
                  <a:pt x="658235" y="1742488"/>
                </a:lnTo>
                <a:cubicBezTo>
                  <a:pt x="645662" y="1715201"/>
                  <a:pt x="661423" y="1719638"/>
                  <a:pt x="636990" y="1638389"/>
                </a:cubicBezTo>
                <a:cubicBezTo>
                  <a:pt x="626351" y="1601441"/>
                  <a:pt x="629414" y="1617134"/>
                  <a:pt x="602059" y="1570807"/>
                </a:cubicBezTo>
                <a:lnTo>
                  <a:pt x="570903" y="1513173"/>
                </a:lnTo>
                <a:cubicBezTo>
                  <a:pt x="570781" y="1503175"/>
                  <a:pt x="550561" y="1468055"/>
                  <a:pt x="550438" y="1458058"/>
                </a:cubicBezTo>
                <a:cubicBezTo>
                  <a:pt x="556848" y="1428101"/>
                  <a:pt x="546263" y="1422712"/>
                  <a:pt x="531416" y="1385478"/>
                </a:cubicBezTo>
                <a:cubicBezTo>
                  <a:pt x="527790" y="1370753"/>
                  <a:pt x="490725" y="1304050"/>
                  <a:pt x="501981" y="1265452"/>
                </a:cubicBezTo>
                <a:cubicBezTo>
                  <a:pt x="501825" y="1234781"/>
                  <a:pt x="490462" y="1187660"/>
                  <a:pt x="487370" y="1141743"/>
                </a:cubicBezTo>
                <a:cubicBezTo>
                  <a:pt x="484278" y="1095826"/>
                  <a:pt x="483852" y="1028118"/>
                  <a:pt x="483427" y="989948"/>
                </a:cubicBezTo>
                <a:cubicBezTo>
                  <a:pt x="483001" y="951779"/>
                  <a:pt x="494678" y="945984"/>
                  <a:pt x="484820" y="912725"/>
                </a:cubicBezTo>
                <a:cubicBezTo>
                  <a:pt x="467566" y="854951"/>
                  <a:pt x="510777" y="860797"/>
                  <a:pt x="475093" y="812798"/>
                </a:cubicBezTo>
                <a:cubicBezTo>
                  <a:pt x="461960" y="787034"/>
                  <a:pt x="498505" y="551948"/>
                  <a:pt x="461972" y="450605"/>
                </a:cubicBezTo>
                <a:cubicBezTo>
                  <a:pt x="470167" y="357604"/>
                  <a:pt x="458694" y="431306"/>
                  <a:pt x="465015" y="372906"/>
                </a:cubicBezTo>
                <a:cubicBezTo>
                  <a:pt x="503427" y="364177"/>
                  <a:pt x="489736" y="290341"/>
                  <a:pt x="490377" y="246134"/>
                </a:cubicBezTo>
                <a:cubicBezTo>
                  <a:pt x="491019" y="201927"/>
                  <a:pt x="449725" y="138160"/>
                  <a:pt x="468864" y="107666"/>
                </a:cubicBezTo>
                <a:cubicBezTo>
                  <a:pt x="468282" y="89794"/>
                  <a:pt x="477749" y="76947"/>
                  <a:pt x="477167" y="59075"/>
                </a:cubicBezTo>
                <a:lnTo>
                  <a:pt x="472992" y="14560"/>
                </a:lnTo>
                <a:close/>
              </a:path>
            </a:pathLst>
          </a:custGeom>
        </p:spPr>
      </p:pic>
      <p:sp>
        <p:nvSpPr>
          <p:cNvPr id="2" name="Title 1">
            <a:extLst>
              <a:ext uri="{FF2B5EF4-FFF2-40B4-BE49-F238E27FC236}">
                <a16:creationId xmlns:a16="http://schemas.microsoft.com/office/drawing/2014/main" id="{406F9E8A-1F1E-123B-4F3D-D5A36996E792}"/>
              </a:ext>
            </a:extLst>
          </p:cNvPr>
          <p:cNvSpPr>
            <a:spLocks noGrp="1"/>
          </p:cNvSpPr>
          <p:nvPr>
            <p:ph type="title"/>
          </p:nvPr>
        </p:nvSpPr>
        <p:spPr>
          <a:xfrm>
            <a:off x="1087067" y="1598223"/>
            <a:ext cx="6831188" cy="1322887"/>
          </a:xfrm>
        </p:spPr>
        <p:txBody>
          <a:bodyPr>
            <a:normAutofit/>
          </a:bodyPr>
          <a:lstStyle/>
          <a:p>
            <a:r>
              <a:rPr lang="en-US" dirty="0">
                <a:latin typeface="Eras Demi ITC" panose="020B0805030504020804" pitchFamily="34" charset="0"/>
              </a:rPr>
              <a:t>Is your portfolio diverse?</a:t>
            </a:r>
            <a:endParaRPr lang="en-US" dirty="0"/>
          </a:p>
        </p:txBody>
      </p:sp>
      <p:sp>
        <p:nvSpPr>
          <p:cNvPr id="3" name="Content Placeholder 2">
            <a:extLst>
              <a:ext uri="{FF2B5EF4-FFF2-40B4-BE49-F238E27FC236}">
                <a16:creationId xmlns:a16="http://schemas.microsoft.com/office/drawing/2014/main" id="{D0584488-8811-FD7F-9928-01E4F070468A}"/>
              </a:ext>
            </a:extLst>
          </p:cNvPr>
          <p:cNvSpPr>
            <a:spLocks noGrp="1"/>
          </p:cNvSpPr>
          <p:nvPr>
            <p:ph idx="1"/>
          </p:nvPr>
        </p:nvSpPr>
        <p:spPr>
          <a:xfrm>
            <a:off x="1244553" y="2982836"/>
            <a:ext cx="6516216" cy="2530298"/>
          </a:xfrm>
        </p:spPr>
        <p:txBody>
          <a:bodyPr>
            <a:normAutofit/>
          </a:bodyPr>
          <a:lstStyle/>
          <a:p>
            <a:r>
              <a:rPr lang="en-US" dirty="0"/>
              <a:t>Consider purchasing one or more stocks from the sectors we have discussed today</a:t>
            </a:r>
          </a:p>
          <a:p>
            <a:r>
              <a:rPr lang="en-US" dirty="0"/>
              <a:t>How might this help your portfolio?</a:t>
            </a:r>
          </a:p>
        </p:txBody>
      </p:sp>
      <p:pic>
        <p:nvPicPr>
          <p:cNvPr id="4" name="Picture 2" descr="Oregon Council on Economics Education">
            <a:extLst>
              <a:ext uri="{FF2B5EF4-FFF2-40B4-BE49-F238E27FC236}">
                <a16:creationId xmlns:a16="http://schemas.microsoft.com/office/drawing/2014/main" id="{A45F9C9C-6639-1A3E-3709-0A101731B0E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32375" y="5705109"/>
            <a:ext cx="4982808" cy="99345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http://www.gilmour.org/uploaded/Upper_School/Pictures/Stock_Market_Game_logo.jpg">
            <a:extLst>
              <a:ext uri="{FF2B5EF4-FFF2-40B4-BE49-F238E27FC236}">
                <a16:creationId xmlns:a16="http://schemas.microsoft.com/office/drawing/2014/main" id="{E3A65699-DD9E-D860-5418-BA31CB39393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349903"/>
            <a:ext cx="3469974" cy="11696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59818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6036</TotalTime>
  <Words>979</Words>
  <Application>Microsoft Macintosh PowerPoint</Application>
  <PresentationFormat>Widescreen</PresentationFormat>
  <Paragraphs>110</Paragraphs>
  <Slides>10</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Calibri Light</vt:lpstr>
      <vt:lpstr>Eras Demi ITC</vt:lpstr>
      <vt:lpstr>Eras Medium ITC</vt:lpstr>
      <vt:lpstr>Wingdings</vt:lpstr>
      <vt:lpstr>Office Theme</vt:lpstr>
      <vt:lpstr>Stock Market Game</vt:lpstr>
      <vt:lpstr>How did the Market do today?</vt:lpstr>
      <vt:lpstr>What is Portfolio Diversification?</vt:lpstr>
      <vt:lpstr>How can we Diversify?</vt:lpstr>
      <vt:lpstr>What are Stock Sectors?</vt:lpstr>
      <vt:lpstr>Consumer Discretionary Sector</vt:lpstr>
      <vt:lpstr>Consumer Staples Sector</vt:lpstr>
      <vt:lpstr>Health Care Sector</vt:lpstr>
      <vt:lpstr>Is your portfolio diverse?</vt:lpstr>
      <vt:lpstr>Stock Market Game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Tibbetts</dc:creator>
  <cp:lastModifiedBy>R Eiseman</cp:lastModifiedBy>
  <cp:revision>61</cp:revision>
  <cp:lastPrinted>2021-04-01T21:24:11Z</cp:lastPrinted>
  <dcterms:created xsi:type="dcterms:W3CDTF">2015-09-18T17:52:11Z</dcterms:created>
  <dcterms:modified xsi:type="dcterms:W3CDTF">2024-09-06T23:30:26Z</dcterms:modified>
</cp:coreProperties>
</file>