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8" r:id="rId4"/>
    <p:sldId id="259" r:id="rId5"/>
    <p:sldId id="267" r:id="rId6"/>
    <p:sldId id="258" r:id="rId7"/>
    <p:sldId id="271" r:id="rId8"/>
    <p:sldId id="272" r:id="rId9"/>
    <p:sldId id="275"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74009"/>
  </p:normalViewPr>
  <p:slideViewPr>
    <p:cSldViewPr snapToGrid="0">
      <p:cViewPr varScale="1">
        <p:scale>
          <a:sx n="82" d="100"/>
          <a:sy n="82" d="100"/>
        </p:scale>
        <p:origin x="1616" y="168"/>
      </p:cViewPr>
      <p:guideLst>
        <p:guide orient="horz" pos="2976"/>
        <p:guide pos="3840"/>
      </p:guideLst>
    </p:cSldViewPr>
  </p:slideViewPr>
  <p:outlineViewPr>
    <p:cViewPr>
      <p:scale>
        <a:sx n="33" d="100"/>
        <a:sy n="33" d="100"/>
      </p:scale>
      <p:origin x="0" y="-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A5290-F33E-184F-B55D-C41583C65C78}" type="datetimeFigureOut">
              <a:rPr lang="en-US" smtClean="0"/>
              <a:t>9/6/24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6B08A-EB8A-8441-860C-89EFCF5F6E82}" type="slidenum">
              <a:rPr lang="en-US" smtClean="0"/>
              <a:t>‹#›</a:t>
            </a:fld>
            <a:endParaRPr lang="en-US"/>
          </a:p>
        </p:txBody>
      </p:sp>
    </p:spTree>
    <p:extLst>
      <p:ext uri="{BB962C8B-B14F-4D97-AF65-F5344CB8AC3E}">
        <p14:creationId xmlns:p14="http://schemas.microsoft.com/office/powerpoint/2010/main" val="363630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balancemoney.com/u-s-manufacturing-what-it-is-statistics-and-outlook-330557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6B08A-EB8A-8441-860C-89EFCF5F6E82}" type="slidenum">
              <a:rPr lang="en-US" smtClean="0"/>
              <a:t>1</a:t>
            </a:fld>
            <a:endParaRPr lang="en-US"/>
          </a:p>
        </p:txBody>
      </p:sp>
    </p:spTree>
    <p:extLst>
      <p:ext uri="{BB962C8B-B14F-4D97-AF65-F5344CB8AC3E}">
        <p14:creationId xmlns:p14="http://schemas.microsoft.com/office/powerpoint/2010/main" val="260337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10</a:t>
            </a:fld>
            <a:endParaRPr lang="en-US"/>
          </a:p>
        </p:txBody>
      </p:sp>
    </p:spTree>
    <p:extLst>
      <p:ext uri="{BB962C8B-B14F-4D97-AF65-F5344CB8AC3E}">
        <p14:creationId xmlns:p14="http://schemas.microsoft.com/office/powerpoint/2010/main" val="346412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ALL of the rules, however they are some of the basic important ones to emphasize.</a:t>
            </a:r>
          </a:p>
          <a:p>
            <a:endParaRPr lang="en-US" dirty="0"/>
          </a:p>
          <a:p>
            <a:r>
              <a:rPr lang="en-US" dirty="0"/>
              <a:t>Emphasize that trades are not made in real time.  Students should generally not make multiple transactions (Buy and Sell) in the same stock or security on the same day. </a:t>
            </a:r>
          </a:p>
          <a:p>
            <a:endParaRPr lang="en-US" dirty="0"/>
          </a:p>
          <a:p>
            <a:r>
              <a:rPr lang="en-US" dirty="0"/>
              <a:t>Another important rule is the SMG requires students to hold at least 3 different stocks.  Emphasize that students should generally make large dollar purchases in the $5,000-10,000 range.  The price of a stock will drive how many shares they can purchase.</a:t>
            </a:r>
          </a:p>
          <a:p>
            <a:endParaRPr lang="en-US" dirty="0"/>
          </a:p>
          <a:p>
            <a:r>
              <a:rPr lang="en-US" dirty="0"/>
              <a:t>Students may not initially purchase stocks representing more than 1/3 of the total value of the $100,000 (or $33,333).</a:t>
            </a:r>
          </a:p>
        </p:txBody>
      </p:sp>
      <p:sp>
        <p:nvSpPr>
          <p:cNvPr id="4" name="Slide Number Placeholder 3"/>
          <p:cNvSpPr>
            <a:spLocks noGrp="1"/>
          </p:cNvSpPr>
          <p:nvPr>
            <p:ph type="sldNum" sz="quarter" idx="5"/>
          </p:nvPr>
        </p:nvSpPr>
        <p:spPr/>
        <p:txBody>
          <a:bodyPr/>
          <a:lstStyle/>
          <a:p>
            <a:fld id="{A5D6B08A-EB8A-8441-860C-89EFCF5F6E82}" type="slidenum">
              <a:rPr lang="en-US" smtClean="0"/>
              <a:t>2</a:t>
            </a:fld>
            <a:endParaRPr lang="en-US"/>
          </a:p>
        </p:txBody>
      </p:sp>
    </p:spTree>
    <p:extLst>
      <p:ext uri="{BB962C8B-B14F-4D97-AF65-F5344CB8AC3E}">
        <p14:creationId xmlns:p14="http://schemas.microsoft.com/office/powerpoint/2010/main" val="330960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3</a:t>
            </a:fld>
            <a:endParaRPr lang="en-US"/>
          </a:p>
        </p:txBody>
      </p:sp>
    </p:spTree>
    <p:extLst>
      <p:ext uri="{BB962C8B-B14F-4D97-AF65-F5344CB8AC3E}">
        <p14:creationId xmlns:p14="http://schemas.microsoft.com/office/powerpoint/2010/main" val="354917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www.fidelity.com</a:t>
            </a:r>
            <a:r>
              <a:rPr lang="en-US" dirty="0"/>
              <a:t>/learning-center/investment-products/mutual-funds/diversification</a:t>
            </a:r>
          </a:p>
          <a:p>
            <a:endParaRPr lang="en-US" dirty="0"/>
          </a:p>
          <a:p>
            <a:r>
              <a:rPr lang="en-US" dirty="0"/>
              <a:t>Review briefly</a:t>
            </a:r>
          </a:p>
        </p:txBody>
      </p:sp>
      <p:sp>
        <p:nvSpPr>
          <p:cNvPr id="4" name="Slide Number Placeholder 3"/>
          <p:cNvSpPr>
            <a:spLocks noGrp="1"/>
          </p:cNvSpPr>
          <p:nvPr>
            <p:ph type="sldNum" sz="quarter" idx="5"/>
          </p:nvPr>
        </p:nvSpPr>
        <p:spPr/>
        <p:txBody>
          <a:bodyPr/>
          <a:lstStyle/>
          <a:p>
            <a:fld id="{A5D6B08A-EB8A-8441-860C-89EFCF5F6E82}" type="slidenum">
              <a:rPr lang="en-US" smtClean="0"/>
              <a:t>4</a:t>
            </a:fld>
            <a:endParaRPr lang="en-US"/>
          </a:p>
        </p:txBody>
      </p:sp>
    </p:spTree>
    <p:extLst>
      <p:ext uri="{BB962C8B-B14F-4D97-AF65-F5344CB8AC3E}">
        <p14:creationId xmlns:p14="http://schemas.microsoft.com/office/powerpoint/2010/main" val="191801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www.investopedia.com</a:t>
            </a:r>
            <a:r>
              <a:rPr lang="en-US" dirty="0"/>
              <a:t>/terms/s/sector-</a:t>
            </a:r>
            <a:r>
              <a:rPr lang="en-US" dirty="0" err="1"/>
              <a:t>breakdown.asp</a:t>
            </a:r>
            <a:endParaRPr lang="en-US" dirty="0"/>
          </a:p>
          <a:p>
            <a:endParaRPr lang="en-US" b="0" dirty="0"/>
          </a:p>
          <a:p>
            <a:r>
              <a:rPr lang="en-US" b="0" dirty="0"/>
              <a:t>Because we are focusing on the Stock Market Game we need to figure out ways to diversify our stock portfolios.</a:t>
            </a:r>
          </a:p>
          <a:p>
            <a:endParaRPr lang="en-US" b="0" dirty="0"/>
          </a:p>
          <a:p>
            <a:r>
              <a:rPr lang="en-US" b="0" dirty="0"/>
              <a:t>The Global Industry Classification System (GICS) provides a way to break stocks into economic or industry sectors. </a:t>
            </a:r>
            <a:r>
              <a:rPr lang="en-US" dirty="0"/>
              <a:t>Its hierarchy begins with 11 sectors which can be further delineated to 24 industry groups, 69 industries, and 158 sub-industries.</a:t>
            </a:r>
          </a:p>
          <a:p>
            <a:endParaRPr lang="en-US" b="0" dirty="0"/>
          </a:p>
          <a:p>
            <a:r>
              <a:rPr lang="en-US" b="0" dirty="0"/>
              <a:t>Today we will look at three of those sectors.  We’ll look at other sectors on other days.</a:t>
            </a:r>
          </a:p>
          <a:p>
            <a:pPr marL="171450" indent="-171450">
              <a:buFontTx/>
              <a:buChar char="-"/>
            </a:pPr>
            <a:r>
              <a:rPr lang="en-US" b="0" dirty="0"/>
              <a:t>Materials</a:t>
            </a:r>
          </a:p>
          <a:p>
            <a:pPr marL="171450" indent="-171450">
              <a:buFontTx/>
              <a:buChar char="-"/>
            </a:pPr>
            <a:r>
              <a:rPr lang="en-US" b="0" dirty="0"/>
              <a:t>Industrials</a:t>
            </a:r>
          </a:p>
          <a:p>
            <a:pPr marL="171450" indent="-171450">
              <a:buFontTx/>
              <a:buChar char="-"/>
            </a:pPr>
            <a:r>
              <a:rPr lang="en-US" b="0" dirty="0"/>
              <a:t>Real Estate</a:t>
            </a:r>
          </a:p>
          <a:p>
            <a:endParaRPr lang="en-US" b="0" dirty="0"/>
          </a:p>
          <a:p>
            <a:r>
              <a:rPr lang="en-US" b="0" dirty="0"/>
              <a:t>The </a:t>
            </a:r>
            <a:r>
              <a:rPr lang="en-US" b="1" dirty="0"/>
              <a:t>sector breakdown of the S&amp;P 500 index </a:t>
            </a:r>
            <a:r>
              <a:rPr lang="en-US" dirty="0"/>
              <a:t>is:</a:t>
            </a:r>
          </a:p>
          <a:p>
            <a:r>
              <a:rPr lang="en-US" dirty="0"/>
              <a:t>Information technology - 27.4%</a:t>
            </a:r>
          </a:p>
          <a:p>
            <a:r>
              <a:rPr lang="en-US" dirty="0"/>
              <a:t>Healthcare - 13.1%</a:t>
            </a:r>
          </a:p>
          <a:p>
            <a:r>
              <a:rPr lang="en-US" dirty="0"/>
              <a:t>Consumer Discretionary - 12.4%</a:t>
            </a:r>
          </a:p>
          <a:p>
            <a:r>
              <a:rPr lang="en-US" dirty="0"/>
              <a:t>Financials - 11.2%</a:t>
            </a:r>
          </a:p>
          <a:p>
            <a:r>
              <a:rPr lang="en-US" dirty="0"/>
              <a:t>Communication Services - 11.1%</a:t>
            </a:r>
          </a:p>
          <a:p>
            <a:r>
              <a:rPr lang="en-US" dirty="0"/>
              <a:t>Industrials - 8.4%</a:t>
            </a:r>
          </a:p>
          <a:p>
            <a:r>
              <a:rPr lang="en-US" dirty="0"/>
              <a:t>Consumer Staples - 6.0%</a:t>
            </a:r>
          </a:p>
          <a:p>
            <a:r>
              <a:rPr lang="en-US" dirty="0"/>
              <a:t>Energy - 2.8%</a:t>
            </a:r>
          </a:p>
          <a:p>
            <a:r>
              <a:rPr lang="en-US" dirty="0"/>
              <a:t>Materials - 2.6%</a:t>
            </a:r>
          </a:p>
          <a:p>
            <a:r>
              <a:rPr lang="en-US" dirty="0"/>
              <a:t>Utilities - 2.5%</a:t>
            </a:r>
          </a:p>
          <a:p>
            <a:r>
              <a:rPr lang="en-US" dirty="0"/>
              <a:t>Real Estate - 2.4%</a:t>
            </a:r>
          </a:p>
          <a:p>
            <a:endParaRPr lang="en-US" b="0" dirty="0"/>
          </a:p>
        </p:txBody>
      </p:sp>
      <p:sp>
        <p:nvSpPr>
          <p:cNvPr id="4" name="Slide Number Placeholder 3"/>
          <p:cNvSpPr>
            <a:spLocks noGrp="1"/>
          </p:cNvSpPr>
          <p:nvPr>
            <p:ph type="sldNum" sz="quarter" idx="5"/>
          </p:nvPr>
        </p:nvSpPr>
        <p:spPr/>
        <p:txBody>
          <a:bodyPr/>
          <a:lstStyle/>
          <a:p>
            <a:fld id="{A5D6B08A-EB8A-8441-860C-89EFCF5F6E82}" type="slidenum">
              <a:rPr lang="en-US" smtClean="0"/>
              <a:t>5</a:t>
            </a:fld>
            <a:endParaRPr lang="en-US"/>
          </a:p>
        </p:txBody>
      </p:sp>
    </p:spTree>
    <p:extLst>
      <p:ext uri="{BB962C8B-B14F-4D97-AF65-F5344CB8AC3E}">
        <p14:creationId xmlns:p14="http://schemas.microsoft.com/office/powerpoint/2010/main" val="261125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br>
              <a:rPr lang="en-US" dirty="0"/>
            </a:br>
            <a:r>
              <a:rPr lang="en-US" dirty="0"/>
              <a:t>- https://</a:t>
            </a:r>
            <a:r>
              <a:rPr lang="en-US" dirty="0" err="1"/>
              <a:t>www.thebalance.com</a:t>
            </a:r>
            <a:r>
              <a:rPr lang="en-US" dirty="0"/>
              <a:t>/what-are-the-sectors-and-industries-of-the-sandp-500-3957507#consumer-discretionary</a:t>
            </a:r>
          </a:p>
          <a:p>
            <a:pPr marL="171450" indent="-171450">
              <a:buFontTx/>
              <a:buChar char="-"/>
            </a:pPr>
            <a:r>
              <a:rPr lang="en-US" dirty="0"/>
              <a:t>https://</a:t>
            </a:r>
            <a:r>
              <a:rPr lang="en-US" dirty="0" err="1"/>
              <a:t>www.barchart.com</a:t>
            </a:r>
            <a:r>
              <a:rPr lang="en-US" dirty="0"/>
              <a:t>/stocks/indices/</a:t>
            </a:r>
            <a:r>
              <a:rPr lang="en-US" dirty="0" err="1"/>
              <a:t>sp</a:t>
            </a:r>
            <a:r>
              <a:rPr lang="en-US" dirty="0"/>
              <a:t>-sector/materials</a:t>
            </a:r>
          </a:p>
          <a:p>
            <a:pPr marL="171450" indent="-171450">
              <a:buFontTx/>
              <a:buChar char="-"/>
            </a:pPr>
            <a:endParaRPr lang="en-US" dirty="0"/>
          </a:p>
          <a:p>
            <a:pPr marL="0" indent="0">
              <a:buFontTx/>
              <a:buNone/>
            </a:pPr>
            <a:r>
              <a:rPr lang="en-US" dirty="0"/>
              <a:t>Ask the students if they recognize any of these companies</a:t>
            </a:r>
          </a:p>
          <a:p>
            <a:pPr marL="0" indent="0">
              <a:buFontTx/>
              <a:buNone/>
            </a:pPr>
            <a:endParaRPr lang="en-US" dirty="0"/>
          </a:p>
          <a:p>
            <a:pPr marL="0" indent="0">
              <a:buFontTx/>
              <a:buNone/>
            </a:pPr>
            <a:r>
              <a:rPr lang="en-US" b="1" dirty="0"/>
              <a:t>Vulcan</a:t>
            </a:r>
            <a:r>
              <a:rPr lang="en-US" dirty="0"/>
              <a:t> – based in Birmingham, Alabama. It is principally engaged in the production, distribution and sale of construction 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FMC</a:t>
            </a:r>
            <a:r>
              <a:rPr lang="en-US" dirty="0"/>
              <a:t> – American chemical manufacturing company headquartered in Philadelphia, Pennsylvania, which originated as an insecticide producer in 1883 and later diversified into other industries.</a:t>
            </a:r>
            <a:r>
              <a:rPr lang="en-US" dirty="0">
                <a:effectLst/>
                <a:latin typeface="Helvetica" pitchFamily="2" charset="0"/>
              </a:rPr>
              <a:t> An agricultural sciences company  that advances farming through innovative and sustainable crop protection technologies; unique application systems; and modern biological products</a:t>
            </a:r>
            <a:endParaRPr lang="en-US" dirty="0"/>
          </a:p>
          <a:p>
            <a:pPr marL="0" indent="0">
              <a:buFontTx/>
              <a:buNone/>
            </a:pPr>
            <a:r>
              <a:rPr lang="en-US" b="1" dirty="0"/>
              <a:t>PCA</a:t>
            </a:r>
            <a:r>
              <a:rPr lang="en-US" dirty="0"/>
              <a:t> – Packaging Corporation of America, one of the largest producers of containerboard and corrugated packaging products in the U.S.</a:t>
            </a:r>
          </a:p>
          <a:p>
            <a:pPr marL="0" indent="0">
              <a:buFontTx/>
              <a:buNone/>
            </a:pPr>
            <a:r>
              <a:rPr lang="en-US" b="1" dirty="0"/>
              <a:t>Dupont</a:t>
            </a:r>
            <a:r>
              <a:rPr lang="en-US" dirty="0"/>
              <a:t> – first arose as a major supplier of gunpowder. DuPont businesses are organized into the following five categories, known as marketing "platforms": Electronic and Communication Technologies, Performance Materials, Coatings and Color Technologies, Safety and Protection, and Agriculture and Nutrition. Merged with DOW in 2017 and spun itself off in 2019</a:t>
            </a:r>
          </a:p>
          <a:p>
            <a:pPr marL="0" indent="0">
              <a:buFontTx/>
              <a:buNone/>
            </a:pPr>
            <a:r>
              <a:rPr lang="en-US" b="1" dirty="0"/>
              <a:t>DOW </a:t>
            </a:r>
            <a:r>
              <a:rPr lang="en-US" b="0" dirty="0"/>
              <a:t>– Segments</a:t>
            </a:r>
            <a:r>
              <a:rPr lang="en-US" b="1" dirty="0"/>
              <a:t>: </a:t>
            </a:r>
            <a:r>
              <a:rPr lang="en-US" dirty="0"/>
              <a:t>Packaging &amp; Specialty Plastics, Industrial Intermediates &amp; Infrastructure, Performance Materials and Coatings</a:t>
            </a:r>
            <a:endParaRPr lang="en-US" b="0" dirty="0"/>
          </a:p>
          <a:p>
            <a:pPr marL="0" indent="0">
              <a:buFontTx/>
              <a:buNone/>
            </a:pPr>
            <a:endParaRPr lang="en-US" b="1" dirty="0"/>
          </a:p>
          <a:p>
            <a:pPr marL="0" indent="0">
              <a:buFontTx/>
              <a:buNone/>
            </a:pPr>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6</a:t>
            </a:fld>
            <a:endParaRPr lang="en-US"/>
          </a:p>
        </p:txBody>
      </p:sp>
    </p:spTree>
    <p:extLst>
      <p:ext uri="{BB962C8B-B14F-4D97-AF65-F5344CB8AC3E}">
        <p14:creationId xmlns:p14="http://schemas.microsoft.com/office/powerpoint/2010/main" val="209105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br>
              <a:rPr lang="en-US" dirty="0"/>
            </a:br>
            <a:r>
              <a:rPr lang="en-US" dirty="0"/>
              <a:t>- https://</a:t>
            </a:r>
            <a:r>
              <a:rPr lang="en-US" dirty="0" err="1"/>
              <a:t>www.thebalance.com</a:t>
            </a:r>
            <a:r>
              <a:rPr lang="en-US" dirty="0"/>
              <a:t>/what-are-the-sectors-and-industries-of-the-sandp-500-3957507#consumer-discretionary</a:t>
            </a:r>
          </a:p>
          <a:p>
            <a:pPr marL="171450" lvl="0" indent="-171450">
              <a:buFontTx/>
              <a:buChar char="-"/>
            </a:pPr>
            <a:r>
              <a:rPr lang="en-US" dirty="0"/>
              <a:t>https://</a:t>
            </a:r>
            <a:r>
              <a:rPr lang="en-US" dirty="0" err="1"/>
              <a:t>www.barchart.com</a:t>
            </a:r>
            <a:r>
              <a:rPr lang="en-US" dirty="0"/>
              <a:t>/stocks/indices/</a:t>
            </a:r>
            <a:r>
              <a:rPr lang="en-US" dirty="0" err="1"/>
              <a:t>sp</a:t>
            </a:r>
            <a:r>
              <a:rPr lang="en-US" dirty="0"/>
              <a:t>-sector/industrials</a:t>
            </a:r>
          </a:p>
          <a:p>
            <a:pPr marL="0" lvl="0" indent="0">
              <a:buFontTx/>
              <a:buNone/>
            </a:pPr>
            <a:endParaRPr lang="en-US" dirty="0"/>
          </a:p>
          <a:p>
            <a:pPr marL="0" lvl="0" indent="0">
              <a:buFontTx/>
              <a:buNone/>
            </a:pPr>
            <a:r>
              <a:rPr lang="en-US" dirty="0"/>
              <a:t>Major </a:t>
            </a:r>
            <a:r>
              <a:rPr lang="en-US" dirty="0">
                <a:hlinkClick r:id="rId3"/>
              </a:rPr>
              <a:t>industrial</a:t>
            </a:r>
            <a:r>
              <a:rPr lang="en-US" dirty="0"/>
              <a:t> stocks include Lockheed Martin and CSX.</a:t>
            </a:r>
          </a:p>
          <a:p>
            <a:pPr marL="0" lvl="0" indent="0">
              <a:buFontTx/>
              <a:buNone/>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7</a:t>
            </a:fld>
            <a:endParaRPr lang="en-US"/>
          </a:p>
        </p:txBody>
      </p:sp>
    </p:spTree>
    <p:extLst>
      <p:ext uri="{BB962C8B-B14F-4D97-AF65-F5344CB8AC3E}">
        <p14:creationId xmlns:p14="http://schemas.microsoft.com/office/powerpoint/2010/main" val="145084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br>
              <a:rPr lang="en-US" dirty="0"/>
            </a:br>
            <a:r>
              <a:rPr lang="en-US" dirty="0"/>
              <a:t>- https://</a:t>
            </a:r>
            <a:r>
              <a:rPr lang="en-US" dirty="0" err="1"/>
              <a:t>www.thebalance.com</a:t>
            </a:r>
            <a:r>
              <a:rPr lang="en-US" dirty="0"/>
              <a:t>/what-are-the-sectors-and-industries-of-the-sandp-500-3957507#consumer-discretionary</a:t>
            </a:r>
          </a:p>
          <a:p>
            <a:pPr marL="171450" indent="-171450">
              <a:buFontTx/>
              <a:buChar char="-"/>
            </a:pPr>
            <a:r>
              <a:rPr lang="en-US" dirty="0"/>
              <a:t>https://</a:t>
            </a:r>
            <a:r>
              <a:rPr lang="en-US" dirty="0" err="1"/>
              <a:t>www.barchart.com</a:t>
            </a:r>
            <a:r>
              <a:rPr lang="en-US" dirty="0"/>
              <a:t>/stocks/indices/</a:t>
            </a:r>
            <a:r>
              <a:rPr lang="en-US" dirty="0" err="1"/>
              <a:t>sp</a:t>
            </a:r>
            <a:r>
              <a:rPr lang="en-US" dirty="0"/>
              <a:t>-sector/real-estate</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8</a:t>
            </a:fld>
            <a:endParaRPr lang="en-US"/>
          </a:p>
        </p:txBody>
      </p:sp>
    </p:spTree>
    <p:extLst>
      <p:ext uri="{BB962C8B-B14F-4D97-AF65-F5344CB8AC3E}">
        <p14:creationId xmlns:p14="http://schemas.microsoft.com/office/powerpoint/2010/main" val="357021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9</a:t>
            </a:fld>
            <a:endParaRPr lang="en-US"/>
          </a:p>
        </p:txBody>
      </p:sp>
    </p:spTree>
    <p:extLst>
      <p:ext uri="{BB962C8B-B14F-4D97-AF65-F5344CB8AC3E}">
        <p14:creationId xmlns:p14="http://schemas.microsoft.com/office/powerpoint/2010/main" val="42519734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descr="Real Estate Investing and the Stock Market-national-records-office"/>
          <p:cNvPicPr>
            <a:picLocks noChangeAspect="1" noChangeArrowheads="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23000"/>
                    </a14:imgEffect>
                    <a14:imgEffect>
                      <a14:saturation sat="35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2743200" y="2022764"/>
            <a:ext cx="9058808" cy="48352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1026" name="Picture 2" descr="http://www.gilmour.org/uploaded/Upper_School/Pictures/Stock_Market_Game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5325" y="5768975"/>
            <a:ext cx="3333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3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25725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0084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2pPr marL="815975" indent="-358775">
              <a:buFont typeface="Wingdings" pitchFamily="2" charset="2"/>
              <a:buChar char="Ø"/>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7" name="Picture 2" descr="http://www.gilmour.org/uploaded/Upper_School/Pictures/Stock_Market_Game_logo.jpg">
            <a:extLst>
              <a:ext uri="{FF2B5EF4-FFF2-40B4-BE49-F238E27FC236}">
                <a16:creationId xmlns:a16="http://schemas.microsoft.com/office/drawing/2014/main" id="{2874210A-7439-6240-B64C-5079D3C324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10600" y="329406"/>
            <a:ext cx="3469974" cy="1169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eal Estate Investing and the Stock Market-national-records-office">
            <a:extLst>
              <a:ext uri="{FF2B5EF4-FFF2-40B4-BE49-F238E27FC236}">
                <a16:creationId xmlns:a16="http://schemas.microsoft.com/office/drawing/2014/main" id="{53568576-50EB-7346-9C22-3AA7D16C9103}"/>
              </a:ext>
            </a:extLst>
          </p:cNvPr>
          <p:cNvPicPr>
            <a:picLocks noChangeAspect="1" noChangeArrowheads="1"/>
          </p:cNvPicPr>
          <p:nvPr userDrawn="1"/>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3000"/>
                    </a14:imgEffect>
                    <a14:imgEffect>
                      <a14:saturation sat="19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8976177" y="5064470"/>
            <a:ext cx="3104397" cy="16570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regon Council on Economics Education">
            <a:extLst>
              <a:ext uri="{FF2B5EF4-FFF2-40B4-BE49-F238E27FC236}">
                <a16:creationId xmlns:a16="http://schemas.microsoft.com/office/drawing/2014/main" id="{A987375E-FB10-0E44-8D6D-CE36555F599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83954" y="6039835"/>
            <a:ext cx="40767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2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143592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23087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D9E95-88DE-4E86-935E-F91597DE9F04}" type="datetimeFigureOut">
              <a:rPr lang="en-US" smtClean="0"/>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75158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D9E95-88DE-4E86-935E-F91597DE9F04}" type="datetimeFigureOut">
              <a:rPr lang="en-US" smtClean="0"/>
              <a:t>9/6/24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3724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D9E95-88DE-4E86-935E-F91597DE9F04}" type="datetimeFigureOut">
              <a:rPr lang="en-US" smtClean="0"/>
              <a:t>9/6/24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40060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19732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90079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D9E95-88DE-4E86-935E-F91597DE9F04}" type="datetimeFigureOut">
              <a:rPr lang="en-US" smtClean="0"/>
              <a:t>9/6/24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1CC5B-FF22-42F3-9226-A2E93E284DBC}" type="slidenum">
              <a:rPr lang="en-US" smtClean="0"/>
              <a:t>‹#›</a:t>
            </a:fld>
            <a:endParaRPr lang="en-US"/>
          </a:p>
        </p:txBody>
      </p:sp>
    </p:spTree>
    <p:extLst>
      <p:ext uri="{BB962C8B-B14F-4D97-AF65-F5344CB8AC3E}">
        <p14:creationId xmlns:p14="http://schemas.microsoft.com/office/powerpoint/2010/main" val="419380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A093D2-D1F2-9F46-8B26-4368E0272B72}"/>
              </a:ext>
            </a:extLst>
          </p:cNvPr>
          <p:cNvSpPr txBox="1"/>
          <p:nvPr/>
        </p:nvSpPr>
        <p:spPr>
          <a:xfrm>
            <a:off x="4420448" y="4069080"/>
            <a:ext cx="3357009" cy="1015663"/>
          </a:xfrm>
          <a:prstGeom prst="rect">
            <a:avLst/>
          </a:prstGeom>
          <a:noFill/>
        </p:spPr>
        <p:txBody>
          <a:bodyPr wrap="none" rtlCol="0">
            <a:spAutoFit/>
          </a:bodyPr>
          <a:lstStyle/>
          <a:p>
            <a:pPr algn="ctr"/>
            <a:r>
              <a:rPr lang="en-US" sz="6000" b="1" dirty="0">
                <a:latin typeface="Eras Demi ITC" panose="020B0805030504020804" pitchFamily="34" charset="77"/>
              </a:rPr>
              <a:t>Diversity</a:t>
            </a:r>
          </a:p>
        </p:txBody>
      </p:sp>
    </p:spTree>
    <p:extLst>
      <p:ext uri="{BB962C8B-B14F-4D97-AF65-F5344CB8AC3E}">
        <p14:creationId xmlns:p14="http://schemas.microsoft.com/office/powerpoint/2010/main" val="57305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A093D2-D1F2-9F46-8B26-4368E0272B72}"/>
              </a:ext>
            </a:extLst>
          </p:cNvPr>
          <p:cNvSpPr txBox="1"/>
          <p:nvPr/>
        </p:nvSpPr>
        <p:spPr>
          <a:xfrm>
            <a:off x="4420448" y="4069080"/>
            <a:ext cx="3357009" cy="1015663"/>
          </a:xfrm>
          <a:prstGeom prst="rect">
            <a:avLst/>
          </a:prstGeom>
          <a:noFill/>
        </p:spPr>
        <p:txBody>
          <a:bodyPr wrap="none" rtlCol="0">
            <a:spAutoFit/>
          </a:bodyPr>
          <a:lstStyle/>
          <a:p>
            <a:pPr algn="ctr"/>
            <a:r>
              <a:rPr lang="en-US" sz="6000" b="1" dirty="0">
                <a:latin typeface="Eras Demi ITC" panose="020B0805030504020804" pitchFamily="34" charset="77"/>
              </a:rPr>
              <a:t>Diversity</a:t>
            </a:r>
          </a:p>
        </p:txBody>
      </p:sp>
    </p:spTree>
    <p:extLst>
      <p:ext uri="{BB962C8B-B14F-4D97-AF65-F5344CB8AC3E}">
        <p14:creationId xmlns:p14="http://schemas.microsoft.com/office/powerpoint/2010/main" val="1609348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ras Demi ITC" panose="020B0805030504020804" pitchFamily="34" charset="0"/>
              </a:rPr>
              <a:t>Basics</a:t>
            </a:r>
          </a:p>
        </p:txBody>
      </p:sp>
      <p:sp>
        <p:nvSpPr>
          <p:cNvPr id="3" name="Content Placeholder 2"/>
          <p:cNvSpPr>
            <a:spLocks noGrp="1"/>
          </p:cNvSpPr>
          <p:nvPr>
            <p:ph idx="1"/>
          </p:nvPr>
        </p:nvSpPr>
        <p:spPr/>
        <p:txBody>
          <a:bodyPr>
            <a:normAutofit fontScale="85000" lnSpcReduction="20000"/>
          </a:bodyPr>
          <a:lstStyle/>
          <a:p>
            <a:r>
              <a:rPr lang="en-US" sz="3200" dirty="0">
                <a:latin typeface="Eras Demi ITC" panose="020B0805030504020804" pitchFamily="34" charset="0"/>
              </a:rPr>
              <a:t>Student teams of 1 –5 members</a:t>
            </a:r>
          </a:p>
          <a:p>
            <a:r>
              <a:rPr lang="en-US" sz="3200" dirty="0">
                <a:latin typeface="Eras Demi ITC" panose="020B0805030504020804" pitchFamily="34" charset="0"/>
              </a:rPr>
              <a:t>Game is 10 weeks </a:t>
            </a:r>
            <a:r>
              <a:rPr lang="en-US" sz="3200">
                <a:latin typeface="Eras Demi ITC" panose="020B0805030504020804" pitchFamily="34" charset="0"/>
              </a:rPr>
              <a:t>(April </a:t>
            </a:r>
            <a:r>
              <a:rPr lang="en-US" sz="3200" dirty="0">
                <a:latin typeface="Eras Demi ITC" panose="020B0805030504020804" pitchFamily="34" charset="0"/>
              </a:rPr>
              <a:t>1 - May 28)</a:t>
            </a:r>
          </a:p>
          <a:p>
            <a:pPr marL="457200" lvl="1">
              <a:lnSpc>
                <a:spcPct val="110000"/>
              </a:lnSpc>
            </a:pPr>
            <a:r>
              <a:rPr lang="en-US" sz="2800" dirty="0">
                <a:latin typeface="Eras Demi ITC" panose="020B0805030504020804" pitchFamily="34" charset="0"/>
              </a:rPr>
              <a:t>Team gets $100,000 to spend and a margin credit line of $50,000</a:t>
            </a:r>
          </a:p>
          <a:p>
            <a:pPr marL="457200" lvl="1">
              <a:lnSpc>
                <a:spcPct val="110000"/>
              </a:lnSpc>
            </a:pPr>
            <a:r>
              <a:rPr lang="en-US" sz="2800" dirty="0">
                <a:latin typeface="Eras Demi ITC" panose="020B0805030504020804" pitchFamily="34" charset="0"/>
              </a:rPr>
              <a:t>Trade only stocks and mutual funds listed on the NASDAQ and the New York Stock Exchanges</a:t>
            </a:r>
          </a:p>
          <a:p>
            <a:pPr marL="457200" lvl="1">
              <a:lnSpc>
                <a:spcPct val="110000"/>
              </a:lnSpc>
            </a:pPr>
            <a:r>
              <a:rPr lang="en-US" sz="2800" dirty="0">
                <a:latin typeface="Eras Demi ITC" panose="020B0805030504020804" pitchFamily="34" charset="0"/>
              </a:rPr>
              <a:t>Must purchase at least 10 shares of a Stock</a:t>
            </a:r>
          </a:p>
          <a:p>
            <a:pPr marL="457200" lvl="1">
              <a:lnSpc>
                <a:spcPct val="110000"/>
              </a:lnSpc>
            </a:pPr>
            <a:r>
              <a:rPr lang="en-US" sz="2800" dirty="0">
                <a:latin typeface="Eras Demi ITC" panose="020B0805030504020804" pitchFamily="34" charset="0"/>
              </a:rPr>
              <a:t>Stocks are limited to more than $3; market capitalization of $25 million</a:t>
            </a:r>
          </a:p>
          <a:p>
            <a:r>
              <a:rPr lang="en-US" sz="3200" dirty="0">
                <a:latin typeface="Eras Demi ITC" panose="020B0805030504020804" pitchFamily="34" charset="0"/>
              </a:rPr>
              <a:t>Mobile App is available to help track weekly performance of your portfolio</a:t>
            </a:r>
          </a:p>
          <a:p>
            <a:r>
              <a:rPr lang="en-US" sz="3200" dirty="0">
                <a:latin typeface="Eras Demi ITC" panose="020B0805030504020804" pitchFamily="34" charset="0"/>
              </a:rPr>
              <a:t>All trades are computed as of 1 pm daily (4 pm EST)</a:t>
            </a:r>
          </a:p>
        </p:txBody>
      </p:sp>
    </p:spTree>
    <p:extLst>
      <p:ext uri="{BB962C8B-B14F-4D97-AF65-F5344CB8AC3E}">
        <p14:creationId xmlns:p14="http://schemas.microsoft.com/office/powerpoint/2010/main" val="6470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How did the Market do today?</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lstStyle/>
          <a:p>
            <a:r>
              <a:rPr lang="en-US" dirty="0"/>
              <a:t>Indexes:</a:t>
            </a:r>
          </a:p>
          <a:p>
            <a:pPr lvl="1"/>
            <a:r>
              <a:rPr lang="en-US" dirty="0"/>
              <a:t>S&amp;P 500 – </a:t>
            </a:r>
            <a:r>
              <a:rPr lang="en-US" dirty="0">
                <a:solidFill>
                  <a:srgbClr val="00B050"/>
                </a:solidFill>
              </a:rPr>
              <a:t>Up – 4.89 points (.12%)</a:t>
            </a:r>
          </a:p>
          <a:p>
            <a:pPr lvl="1"/>
            <a:r>
              <a:rPr lang="en-US" dirty="0"/>
              <a:t>Dow Jones Industrial Average (DOW) – </a:t>
            </a:r>
            <a:r>
              <a:rPr lang="en-US" dirty="0">
                <a:solidFill>
                  <a:srgbClr val="00B050"/>
                </a:solidFill>
              </a:rPr>
              <a:t>Up – 141.59 points (.41%)</a:t>
            </a:r>
          </a:p>
          <a:p>
            <a:pPr lvl="1"/>
            <a:r>
              <a:rPr lang="en-US" dirty="0"/>
              <a:t>Nasdaq Composite (NASDAQ) – </a:t>
            </a:r>
            <a:r>
              <a:rPr lang="en-US" dirty="0">
                <a:solidFill>
                  <a:srgbClr val="FF0000"/>
                </a:solidFill>
              </a:rPr>
              <a:t>Down – 1.72 points (.01)</a:t>
            </a:r>
            <a:endParaRPr lang="en-US" dirty="0"/>
          </a:p>
        </p:txBody>
      </p:sp>
    </p:spTree>
    <p:extLst>
      <p:ext uri="{BB962C8B-B14F-4D97-AF65-F5344CB8AC3E}">
        <p14:creationId xmlns:p14="http://schemas.microsoft.com/office/powerpoint/2010/main" val="278279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What is Portfolio Diversification?</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lstStyle/>
          <a:p>
            <a:r>
              <a:rPr lang="en-US" sz="3200" b="1" dirty="0"/>
              <a:t>Diversification: </a:t>
            </a:r>
            <a:r>
              <a:rPr lang="en-US" sz="3200" dirty="0"/>
              <a:t>The practice of spreading your investments around so that your exposure to any one type of asset is limited. </a:t>
            </a:r>
          </a:p>
          <a:p>
            <a:pPr lvl="1">
              <a:lnSpc>
                <a:spcPct val="140000"/>
              </a:lnSpc>
            </a:pPr>
            <a:r>
              <a:rPr lang="en-US" sz="2800" dirty="0"/>
              <a:t>Helps </a:t>
            </a:r>
            <a:r>
              <a:rPr lang="en-US" sz="2800" b="1" dirty="0">
                <a:solidFill>
                  <a:srgbClr val="0070C0"/>
                </a:solidFill>
              </a:rPr>
              <a:t>reduce the volatility</a:t>
            </a:r>
            <a:r>
              <a:rPr lang="en-US" sz="2800" dirty="0"/>
              <a:t> (swings between highs and lows) of your portfolio over time.</a:t>
            </a:r>
          </a:p>
          <a:p>
            <a:pPr lvl="1">
              <a:lnSpc>
                <a:spcPct val="140000"/>
              </a:lnSpc>
            </a:pPr>
            <a:r>
              <a:rPr lang="en-US" sz="2800" dirty="0"/>
              <a:t>Helps </a:t>
            </a:r>
            <a:r>
              <a:rPr lang="en-US" sz="2800" b="1" dirty="0">
                <a:solidFill>
                  <a:srgbClr val="0070C0"/>
                </a:solidFill>
              </a:rPr>
              <a:t>lower your risk</a:t>
            </a:r>
          </a:p>
          <a:p>
            <a:pPr lvl="1">
              <a:lnSpc>
                <a:spcPct val="140000"/>
              </a:lnSpc>
            </a:pPr>
            <a:r>
              <a:rPr lang="en-US" sz="2800" dirty="0"/>
              <a:t>Does not ensure a profit or prevent against loss</a:t>
            </a:r>
            <a:endParaRPr lang="en-US" dirty="0"/>
          </a:p>
          <a:p>
            <a:pPr marL="0" indent="0">
              <a:buNone/>
            </a:pPr>
            <a:endParaRPr lang="en-US" dirty="0"/>
          </a:p>
        </p:txBody>
      </p:sp>
    </p:spTree>
    <p:extLst>
      <p:ext uri="{BB962C8B-B14F-4D97-AF65-F5344CB8AC3E}">
        <p14:creationId xmlns:p14="http://schemas.microsoft.com/office/powerpoint/2010/main" val="9975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What are Stock Sectors?</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a:xfrm>
            <a:off x="853190" y="1615765"/>
            <a:ext cx="10515600" cy="4351338"/>
          </a:xfrm>
        </p:spPr>
        <p:txBody>
          <a:bodyPr>
            <a:normAutofit/>
          </a:bodyPr>
          <a:lstStyle/>
          <a:p>
            <a:pPr>
              <a:lnSpc>
                <a:spcPct val="120000"/>
              </a:lnSpc>
            </a:pPr>
            <a:r>
              <a:rPr lang="en-US" sz="3200" dirty="0"/>
              <a:t>11 economic or industry sectors:</a:t>
            </a:r>
          </a:p>
          <a:p>
            <a:pPr lvl="1">
              <a:lnSpc>
                <a:spcPct val="120000"/>
              </a:lnSpc>
            </a:pPr>
            <a:r>
              <a:rPr lang="en-US" sz="2800" dirty="0"/>
              <a:t>24 industry groups</a:t>
            </a:r>
          </a:p>
          <a:p>
            <a:pPr lvl="1">
              <a:lnSpc>
                <a:spcPct val="120000"/>
              </a:lnSpc>
            </a:pPr>
            <a:r>
              <a:rPr lang="en-US" sz="2800" dirty="0"/>
              <a:t>Then into 68 industries</a:t>
            </a:r>
          </a:p>
          <a:p>
            <a:pPr lvl="1">
              <a:lnSpc>
                <a:spcPct val="120000"/>
              </a:lnSpc>
            </a:pPr>
            <a:r>
              <a:rPr lang="en-US" sz="2800" dirty="0"/>
              <a:t>Then into 157 sub-industries</a:t>
            </a:r>
          </a:p>
        </p:txBody>
      </p:sp>
      <p:graphicFrame>
        <p:nvGraphicFramePr>
          <p:cNvPr id="4" name="Table 4">
            <a:extLst>
              <a:ext uri="{FF2B5EF4-FFF2-40B4-BE49-F238E27FC236}">
                <a16:creationId xmlns:a16="http://schemas.microsoft.com/office/drawing/2014/main" id="{391C6973-F66F-1F45-83EB-5D0F0D707798}"/>
              </a:ext>
            </a:extLst>
          </p:cNvPr>
          <p:cNvGraphicFramePr>
            <a:graphicFrameLocks noGrp="1"/>
          </p:cNvGraphicFramePr>
          <p:nvPr>
            <p:extLst>
              <p:ext uri="{D42A27DB-BD31-4B8C-83A1-F6EECF244321}">
                <p14:modId xmlns:p14="http://schemas.microsoft.com/office/powerpoint/2010/main" val="1260924537"/>
              </p:ext>
            </p:extLst>
          </p:nvPr>
        </p:nvGraphicFramePr>
        <p:xfrm>
          <a:off x="1402414" y="4172863"/>
          <a:ext cx="9615357" cy="1854200"/>
        </p:xfrm>
        <a:graphic>
          <a:graphicData uri="http://schemas.openxmlformats.org/drawingml/2006/table">
            <a:tbl>
              <a:tblPr firstRow="1" bandRow="1">
                <a:tableStyleId>{5C22544A-7EE6-4342-B048-85BDC9FD1C3A}</a:tableStyleId>
              </a:tblPr>
              <a:tblGrid>
                <a:gridCol w="3205119">
                  <a:extLst>
                    <a:ext uri="{9D8B030D-6E8A-4147-A177-3AD203B41FA5}">
                      <a16:colId xmlns:a16="http://schemas.microsoft.com/office/drawing/2014/main" val="3139826228"/>
                    </a:ext>
                  </a:extLst>
                </a:gridCol>
                <a:gridCol w="3205119">
                  <a:extLst>
                    <a:ext uri="{9D8B030D-6E8A-4147-A177-3AD203B41FA5}">
                      <a16:colId xmlns:a16="http://schemas.microsoft.com/office/drawing/2014/main" val="2642086733"/>
                    </a:ext>
                  </a:extLst>
                </a:gridCol>
                <a:gridCol w="3205119">
                  <a:extLst>
                    <a:ext uri="{9D8B030D-6E8A-4147-A177-3AD203B41FA5}">
                      <a16:colId xmlns:a16="http://schemas.microsoft.com/office/drawing/2014/main" val="766406523"/>
                    </a:ext>
                  </a:extLst>
                </a:gridCol>
              </a:tblGrid>
              <a:tr h="370840">
                <a:tc gridSpan="3">
                  <a:txBody>
                    <a:bodyPr/>
                    <a:lstStyle/>
                    <a:p>
                      <a:pPr algn="ctr"/>
                      <a:r>
                        <a:rPr lang="en-US" dirty="0"/>
                        <a:t>Stock Sectors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lang="en-US" dirty="0"/>
                        <a:t>Stock Sectors</a:t>
                      </a:r>
                    </a:p>
                  </a:txBody>
                  <a:tcPr/>
                </a:tc>
                <a:tc hMerge="1">
                  <a:txBody>
                    <a:bodyPr/>
                    <a:lstStyle/>
                    <a:p>
                      <a:endParaRPr lang="en-US" dirty="0"/>
                    </a:p>
                  </a:txBody>
                  <a:tcPr/>
                </a:tc>
                <a:extLst>
                  <a:ext uri="{0D108BD9-81ED-4DB2-BD59-A6C34878D82A}">
                    <a16:rowId xmlns:a16="http://schemas.microsoft.com/office/drawing/2014/main" val="4260433236"/>
                  </a:ext>
                </a:extLst>
              </a:tr>
              <a:tr h="370840">
                <a:tc>
                  <a:txBody>
                    <a:bodyPr/>
                    <a:lstStyle/>
                    <a:p>
                      <a:r>
                        <a:rPr lang="en-US" dirty="0"/>
                        <a:t>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solidFill>
                            <a:schemeClr val="bg1">
                              <a:lumMod val="50000"/>
                            </a:schemeClr>
                          </a:solidFill>
                        </a:rPr>
                        <a:t>Consumer Staples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solidFill>
                            <a:schemeClr val="bg1">
                              <a:lumMod val="50000"/>
                            </a:schemeClr>
                          </a:solidFill>
                        </a:rPr>
                        <a:t>Telecommunication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7713226"/>
                  </a:ext>
                </a:extLst>
              </a:tr>
              <a:tr h="370840">
                <a:tc>
                  <a:txBody>
                    <a:bodyPr/>
                    <a:lstStyle/>
                    <a:p>
                      <a:r>
                        <a:rPr lang="en-US" b="1" dirty="0"/>
                        <a:t>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solidFill>
                            <a:schemeClr val="bg1">
                              <a:lumMod val="50000"/>
                            </a:schemeClr>
                          </a:solidFill>
                        </a:rPr>
                        <a:t>Health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Utilities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2961075"/>
                  </a:ext>
                </a:extLst>
              </a:tr>
              <a:tr h="370840">
                <a:tc>
                  <a:txBody>
                    <a:bodyPr/>
                    <a:lstStyle/>
                    <a:p>
                      <a:r>
                        <a:rPr lang="en-US" b="1" dirty="0"/>
                        <a:t>Industrials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solidFill>
                            <a:schemeClr val="bg1">
                              <a:lumMod val="50000"/>
                            </a:schemeClr>
                          </a:solidFill>
                        </a:rPr>
                        <a:t>Financials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Real</a:t>
                      </a:r>
                      <a:r>
                        <a:rPr lang="en-US" dirty="0"/>
                        <a:t> </a:t>
                      </a:r>
                      <a:r>
                        <a:rPr lang="en-US" b="1" dirty="0"/>
                        <a:t>Estate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8085280"/>
                  </a:ext>
                </a:extLst>
              </a:tr>
              <a:tr h="370840">
                <a:tc>
                  <a:txBody>
                    <a:bodyPr/>
                    <a:lstStyle/>
                    <a:p>
                      <a:r>
                        <a:rPr lang="en-US" b="1" dirty="0">
                          <a:solidFill>
                            <a:schemeClr val="bg1">
                              <a:lumMod val="50000"/>
                            </a:schemeClr>
                          </a:solidFill>
                        </a:rPr>
                        <a:t>Consumer Discretionary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solidFill>
                            <a:schemeClr val="bg1">
                              <a:lumMod val="50000"/>
                            </a:schemeClr>
                          </a:solidFill>
                        </a:rPr>
                        <a:t>Information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2040689"/>
                  </a:ext>
                </a:extLst>
              </a:tr>
            </a:tbl>
          </a:graphicData>
        </a:graphic>
      </p:graphicFrame>
    </p:spTree>
    <p:extLst>
      <p:ext uri="{BB962C8B-B14F-4D97-AF65-F5344CB8AC3E}">
        <p14:creationId xmlns:p14="http://schemas.microsoft.com/office/powerpoint/2010/main" val="102956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pPr>
              <a:lnSpc>
                <a:spcPct val="100000"/>
              </a:lnSpc>
              <a:spcAft>
                <a:spcPts val="200"/>
              </a:spcAft>
            </a:pPr>
            <a:r>
              <a:rPr lang="en-US" dirty="0"/>
              <a:t>The building blocks that supply other sectors with the raw materials they need to conduct business, the sector companies manufacture, log, and mine everything from precious metals, paper, and chemicals to shipping containers, wood pulp, and industrial ore.</a:t>
            </a:r>
          </a:p>
          <a:p>
            <a:pPr lvl="1">
              <a:buFont typeface="Wingdings" pitchFamily="2" charset="2"/>
              <a:buChar char="Ø"/>
            </a:pPr>
            <a:endParaRPr lang="en-US" dirty="0"/>
          </a:p>
        </p:txBody>
      </p:sp>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805030504020804" pitchFamily="34" charset="77"/>
              </a:rPr>
              <a:t>Materials Sector</a:t>
            </a:r>
          </a:p>
        </p:txBody>
      </p:sp>
      <p:pic>
        <p:nvPicPr>
          <p:cNvPr id="1026" name="Picture 2" descr="Vulcan Materials Company Logo Download Vector">
            <a:extLst>
              <a:ext uri="{FF2B5EF4-FFF2-40B4-BE49-F238E27FC236}">
                <a16:creationId xmlns:a16="http://schemas.microsoft.com/office/drawing/2014/main" id="{00155392-961B-0049-A8D0-BC8240856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02" y="4001294"/>
            <a:ext cx="1779770" cy="8123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herwin-Williams-PNG :)">
            <a:extLst>
              <a:ext uri="{FF2B5EF4-FFF2-40B4-BE49-F238E27FC236}">
                <a16:creationId xmlns:a16="http://schemas.microsoft.com/office/drawing/2014/main" id="{A9B8F0F1-F7DD-D846-BEB6-364F183E48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233" r="5455" b="27009"/>
          <a:stretch/>
        </p:blipFill>
        <p:spPr bwMode="auto">
          <a:xfrm>
            <a:off x="838200" y="4961744"/>
            <a:ext cx="2643683" cy="15311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39643F5-1868-CE4C-9645-90216451B3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0828" y="4188464"/>
            <a:ext cx="1288320" cy="9995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ckaging corp of america Logo Vector (.AI) Free Download">
            <a:extLst>
              <a:ext uri="{FF2B5EF4-FFF2-40B4-BE49-F238E27FC236}">
                <a16:creationId xmlns:a16="http://schemas.microsoft.com/office/drawing/2014/main" id="{1EEC42FA-8C4A-AE44-94F3-6677DF12DD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9286" y="5671876"/>
            <a:ext cx="1658264" cy="7952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ternational Paper Logo Png - International Paper, Transparent Png , Transparent  Png Image - PNGitem">
            <a:extLst>
              <a:ext uri="{FF2B5EF4-FFF2-40B4-BE49-F238E27FC236}">
                <a16:creationId xmlns:a16="http://schemas.microsoft.com/office/drawing/2014/main" id="{1A4DF4F0-0E2A-0B48-9681-DCE3D6E4A8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3809" y="4072388"/>
            <a:ext cx="2495399" cy="12835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72F53384-E6A4-6543-BD0B-DE46095E2C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4953" y="5447315"/>
            <a:ext cx="2229570" cy="124441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all Corporation - AnnualReports.com">
            <a:extLst>
              <a:ext uri="{FF2B5EF4-FFF2-40B4-BE49-F238E27FC236}">
                <a16:creationId xmlns:a16="http://schemas.microsoft.com/office/drawing/2014/main" id="{DDBCB98F-4672-6E4F-BD57-E98D367EEE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27340" y="3538477"/>
            <a:ext cx="1844769" cy="11859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defined">
            <a:extLst>
              <a:ext uri="{FF2B5EF4-FFF2-40B4-BE49-F238E27FC236}">
                <a16:creationId xmlns:a16="http://schemas.microsoft.com/office/drawing/2014/main" id="{7D77DAA5-91BE-C140-D229-973078AC56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1456" y="4813683"/>
            <a:ext cx="4158737" cy="71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67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805030504020804" pitchFamily="34" charset="77"/>
              </a:rPr>
              <a:t>Industrials Sector</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pPr>
              <a:lnSpc>
                <a:spcPct val="100000"/>
              </a:lnSpc>
              <a:spcAft>
                <a:spcPts val="200"/>
              </a:spcAft>
            </a:pPr>
            <a:r>
              <a:rPr lang="en-US" dirty="0"/>
              <a:t>Comprises railroads and airlines to military weapons and industrial conglomerates.</a:t>
            </a:r>
          </a:p>
          <a:p>
            <a:pPr marL="0" indent="0">
              <a:lnSpc>
                <a:spcPct val="100000"/>
              </a:lnSpc>
              <a:spcAft>
                <a:spcPts val="200"/>
              </a:spcAft>
              <a:buNone/>
            </a:pPr>
            <a:endParaRPr lang="en-US" dirty="0"/>
          </a:p>
        </p:txBody>
      </p:sp>
      <p:pic>
        <p:nvPicPr>
          <p:cNvPr id="4" name="Picture 2" descr="American Airlines logo and symbol, meaning, history, PNG">
            <a:extLst>
              <a:ext uri="{FF2B5EF4-FFF2-40B4-BE49-F238E27FC236}">
                <a16:creationId xmlns:a16="http://schemas.microsoft.com/office/drawing/2014/main" id="{BEE44B0C-1404-534C-8B14-0E1028E82A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09"/>
          <a:stretch/>
        </p:blipFill>
        <p:spPr bwMode="auto">
          <a:xfrm>
            <a:off x="410148" y="2968052"/>
            <a:ext cx="3606800" cy="1591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eing Logo transparent PNG - StickPNG">
            <a:extLst>
              <a:ext uri="{FF2B5EF4-FFF2-40B4-BE49-F238E27FC236}">
                <a16:creationId xmlns:a16="http://schemas.microsoft.com/office/drawing/2014/main" id="{B22F13D1-2914-A442-95C2-020C56F1B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038" y="3052322"/>
            <a:ext cx="2871137" cy="7661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arrier Residential | HVAC Systems for Homeowners">
            <a:extLst>
              <a:ext uri="{FF2B5EF4-FFF2-40B4-BE49-F238E27FC236}">
                <a16:creationId xmlns:a16="http://schemas.microsoft.com/office/drawing/2014/main" id="{EF4DFAC7-E40A-3444-A5CC-3295FDA7B7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04" t="14754" r="10655" b="32964"/>
          <a:stretch/>
        </p:blipFill>
        <p:spPr bwMode="auto">
          <a:xfrm>
            <a:off x="5246557" y="5623750"/>
            <a:ext cx="2285012" cy="951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AT (Caterpillar) Logo | The most famous brands and company logos in the  world">
            <a:extLst>
              <a:ext uri="{FF2B5EF4-FFF2-40B4-BE49-F238E27FC236}">
                <a16:creationId xmlns:a16="http://schemas.microsoft.com/office/drawing/2014/main" id="{AC1BC2CC-41E4-E04A-888A-76BA131D27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825" y="5383910"/>
            <a:ext cx="2084432" cy="11742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50E5DCCB-85B4-B541-93EE-EE321799CF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264" y="3831473"/>
            <a:ext cx="1375556" cy="13755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43151FAC-7609-BC44-810E-88FDCDFA84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1235" y="2754327"/>
            <a:ext cx="2077562" cy="9511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John Deere Logo - PNG and Vector - Logo Download">
            <a:extLst>
              <a:ext uri="{FF2B5EF4-FFF2-40B4-BE49-F238E27FC236}">
                <a16:creationId xmlns:a16="http://schemas.microsoft.com/office/drawing/2014/main" id="{358CC86E-50AD-B848-B65B-A401C6A9D1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2316" y="2857500"/>
            <a:ext cx="1733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A981B75E-AF2E-B34E-8587-8A90941450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6948" y="4135437"/>
            <a:ext cx="25400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FedEx logo and symbol, meaning, history, PNG">
            <a:extLst>
              <a:ext uri="{FF2B5EF4-FFF2-40B4-BE49-F238E27FC236}">
                <a16:creationId xmlns:a16="http://schemas.microsoft.com/office/drawing/2014/main" id="{DE952F37-11EB-7246-9809-C154E540621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6200" b="13424"/>
          <a:stretch/>
        </p:blipFill>
        <p:spPr bwMode="auto">
          <a:xfrm>
            <a:off x="2745125" y="4897193"/>
            <a:ext cx="2077563" cy="8236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General Dynamics (GD) Stock Price, News &amp; Info | The Motley Fool">
            <a:extLst>
              <a:ext uri="{FF2B5EF4-FFF2-40B4-BE49-F238E27FC236}">
                <a16:creationId xmlns:a16="http://schemas.microsoft.com/office/drawing/2014/main" id="{319138E2-DA67-1E47-B90E-A6E8BFE5C0B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3869" b="32844"/>
          <a:stretch/>
        </p:blipFill>
        <p:spPr bwMode="auto">
          <a:xfrm>
            <a:off x="2321257" y="5826139"/>
            <a:ext cx="2256125" cy="7509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Stanley Black &amp; Decker To Open Plant In The USA">
            <a:extLst>
              <a:ext uri="{FF2B5EF4-FFF2-40B4-BE49-F238E27FC236}">
                <a16:creationId xmlns:a16="http://schemas.microsoft.com/office/drawing/2014/main" id="{43CF5CC4-5A80-D14E-A320-2C05185EFE8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3413" y="4360830"/>
            <a:ext cx="15113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399B5567-7C05-7440-83FA-360BD6E1FCA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72519" y="3888156"/>
            <a:ext cx="2977317" cy="8362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3M – Logos Download">
            <a:extLst>
              <a:ext uri="{FF2B5EF4-FFF2-40B4-BE49-F238E27FC236}">
                <a16:creationId xmlns:a16="http://schemas.microsoft.com/office/drawing/2014/main" id="{2A533505-FF8B-434A-92BC-4A0DFCCCCD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18305" y="4634202"/>
            <a:ext cx="1810239" cy="9697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8" descr="Home | J.B. Hunt">
            <a:extLst>
              <a:ext uri="{FF2B5EF4-FFF2-40B4-BE49-F238E27FC236}">
                <a16:creationId xmlns:a16="http://schemas.microsoft.com/office/drawing/2014/main" id="{28379892-9B1A-2C48-9CE4-604ED3D34907}"/>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373" t="13349" r="5712" b="11840"/>
          <a:stretch/>
        </p:blipFill>
        <p:spPr bwMode="auto">
          <a:xfrm>
            <a:off x="9598685" y="4380406"/>
            <a:ext cx="2406266" cy="69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4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805030504020804" pitchFamily="34" charset="77"/>
              </a:rPr>
              <a:t>Real Estate Sector</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normAutofit/>
          </a:bodyPr>
          <a:lstStyle/>
          <a:p>
            <a:r>
              <a:rPr lang="en-US" dirty="0"/>
              <a:t>Includes all real estate investment trusts (REITs) except mortgage REITS (financial sector). The sector includes companies that manage and develop properties in two industries: Equity Real Estate Investment Trusts and Management &amp; Development</a:t>
            </a:r>
          </a:p>
        </p:txBody>
      </p:sp>
      <p:pic>
        <p:nvPicPr>
          <p:cNvPr id="4" name="Picture 2">
            <a:extLst>
              <a:ext uri="{FF2B5EF4-FFF2-40B4-BE49-F238E27FC236}">
                <a16:creationId xmlns:a16="http://schemas.microsoft.com/office/drawing/2014/main" id="{6C1A6219-2B0A-1C45-BA5D-95D9EC496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36" y="3839204"/>
            <a:ext cx="2471607" cy="11424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eyerhaeuser – Logos Download">
            <a:extLst>
              <a:ext uri="{FF2B5EF4-FFF2-40B4-BE49-F238E27FC236}">
                <a16:creationId xmlns:a16="http://schemas.microsoft.com/office/drawing/2014/main" id="{0872EB3E-5EEF-3448-8AC0-8613B7922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279" y="5974375"/>
            <a:ext cx="2844418" cy="617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ron Mountain - 993 Photos - Business Service -">
            <a:extLst>
              <a:ext uri="{FF2B5EF4-FFF2-40B4-BE49-F238E27FC236}">
                <a16:creationId xmlns:a16="http://schemas.microsoft.com/office/drawing/2014/main" id="{7C0A0F13-799E-134B-B8D5-3345CF9177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639" b="23295"/>
          <a:stretch/>
        </p:blipFill>
        <p:spPr bwMode="auto">
          <a:xfrm>
            <a:off x="5278413" y="5464929"/>
            <a:ext cx="2540000" cy="1424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E4FC96FF-DCCC-D345-BE7B-A2B6784876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510" b="33309"/>
          <a:stretch/>
        </p:blipFill>
        <p:spPr bwMode="auto">
          <a:xfrm>
            <a:off x="8420335" y="4646713"/>
            <a:ext cx="3342101" cy="7495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ost Marriott Vector Logo - Download Free SVG Icon | Worldvectorlogo">
            <a:extLst>
              <a:ext uri="{FF2B5EF4-FFF2-40B4-BE49-F238E27FC236}">
                <a16:creationId xmlns:a16="http://schemas.microsoft.com/office/drawing/2014/main" id="{64AA81D4-E9D7-7D4D-9DF8-D101E77FA82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787" b="16393"/>
          <a:stretch/>
        </p:blipFill>
        <p:spPr bwMode="auto">
          <a:xfrm>
            <a:off x="5944524" y="4021927"/>
            <a:ext cx="2092170" cy="14816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Simon Property Group - Wikipedia">
            <a:extLst>
              <a:ext uri="{FF2B5EF4-FFF2-40B4-BE49-F238E27FC236}">
                <a16:creationId xmlns:a16="http://schemas.microsoft.com/office/drawing/2014/main" id="{88D4372E-498D-7C40-97E5-E27BD0B836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7953" y="4803099"/>
            <a:ext cx="2471607" cy="9707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Logistics Real Estate &amp; Supply Chain Logistics | Prologis">
            <a:extLst>
              <a:ext uri="{FF2B5EF4-FFF2-40B4-BE49-F238E27FC236}">
                <a16:creationId xmlns:a16="http://schemas.microsoft.com/office/drawing/2014/main" id="{DC24275A-EB4D-2342-A4CD-A5860D7486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77604" y="3659643"/>
            <a:ext cx="3644275" cy="6833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United Dominion Realty Trust | Energy Advisory Service">
            <a:extLst>
              <a:ext uri="{FF2B5EF4-FFF2-40B4-BE49-F238E27FC236}">
                <a16:creationId xmlns:a16="http://schemas.microsoft.com/office/drawing/2014/main" id="{7BAB9CE8-D2DD-604F-ADEE-F51C805063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564" y="5291307"/>
            <a:ext cx="1234192" cy="14240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a:extLst>
              <a:ext uri="{FF2B5EF4-FFF2-40B4-BE49-F238E27FC236}">
                <a16:creationId xmlns:a16="http://schemas.microsoft.com/office/drawing/2014/main" id="{6301B3CE-622C-D546-876B-1C962E82AA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7105" y="3600962"/>
            <a:ext cx="2207357" cy="1142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966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6F9E8A-1F1E-123B-4F3D-D5A36996E792}"/>
              </a:ext>
            </a:extLst>
          </p:cNvPr>
          <p:cNvSpPr>
            <a:spLocks noGrp="1"/>
          </p:cNvSpPr>
          <p:nvPr>
            <p:ph type="title"/>
          </p:nvPr>
        </p:nvSpPr>
        <p:spPr>
          <a:xfrm>
            <a:off x="4152276" y="572905"/>
            <a:ext cx="6781800" cy="1338696"/>
          </a:xfrm>
        </p:spPr>
        <p:txBody>
          <a:bodyPr>
            <a:normAutofit/>
          </a:bodyPr>
          <a:lstStyle/>
          <a:p>
            <a:r>
              <a:rPr lang="en-US" dirty="0">
                <a:latin typeface="Eras Demi ITC" panose="020B0805030504020804" pitchFamily="34" charset="0"/>
              </a:rPr>
              <a:t>Is your portfolio</a:t>
            </a:r>
            <a:br>
              <a:rPr lang="en-US" dirty="0">
                <a:latin typeface="Eras Demi ITC" panose="020B0805030504020804" pitchFamily="34" charset="0"/>
              </a:rPr>
            </a:br>
            <a:r>
              <a:rPr lang="en-US" dirty="0">
                <a:latin typeface="Eras Demi ITC" panose="020B0805030504020804" pitchFamily="34" charset="0"/>
              </a:rPr>
              <a:t>diverse?</a:t>
            </a:r>
            <a:endParaRPr lang="en-US" dirty="0"/>
          </a:p>
        </p:txBody>
      </p:sp>
      <p:pic>
        <p:nvPicPr>
          <p:cNvPr id="6" name="Picture 4" descr="Stock numbers on a digital display">
            <a:extLst>
              <a:ext uri="{FF2B5EF4-FFF2-40B4-BE49-F238E27FC236}">
                <a16:creationId xmlns:a16="http://schemas.microsoft.com/office/drawing/2014/main" id="{F58A1661-D333-BB0D-7881-39DFB53824EE}"/>
              </a:ext>
            </a:extLst>
          </p:cNvPr>
          <p:cNvPicPr>
            <a:picLocks noChangeAspect="1"/>
          </p:cNvPicPr>
          <p:nvPr/>
        </p:nvPicPr>
        <p:blipFill rotWithShape="1">
          <a:blip r:embed="rId3"/>
          <a:srcRect l="45830" r="22278"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D0584488-8811-FD7F-9928-01E4F070468A}"/>
              </a:ext>
            </a:extLst>
          </p:cNvPr>
          <p:cNvSpPr>
            <a:spLocks noGrp="1"/>
          </p:cNvSpPr>
          <p:nvPr>
            <p:ph idx="1"/>
          </p:nvPr>
        </p:nvSpPr>
        <p:spPr>
          <a:xfrm>
            <a:off x="4691922" y="2484506"/>
            <a:ext cx="6781800" cy="2325072"/>
          </a:xfrm>
        </p:spPr>
        <p:txBody>
          <a:bodyPr anchor="t">
            <a:normAutofit/>
          </a:bodyPr>
          <a:lstStyle/>
          <a:p>
            <a:r>
              <a:rPr lang="en-US" sz="3200" dirty="0"/>
              <a:t>Consider purchasing one or more stocks from the sectors we have discussed today</a:t>
            </a:r>
          </a:p>
          <a:p>
            <a:r>
              <a:rPr lang="en-US" sz="3200" dirty="0"/>
              <a:t>How might this help your portfolio?</a:t>
            </a:r>
          </a:p>
        </p:txBody>
      </p:sp>
      <p:pic>
        <p:nvPicPr>
          <p:cNvPr id="8" name="Picture 2" descr="Oregon Council on Economics Education">
            <a:extLst>
              <a:ext uri="{FF2B5EF4-FFF2-40B4-BE49-F238E27FC236}">
                <a16:creationId xmlns:a16="http://schemas.microsoft.com/office/drawing/2014/main" id="{981F4C6E-EE08-9DDF-8E30-421D633C6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218" y="5705109"/>
            <a:ext cx="4982808" cy="9934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gilmour.org/uploaded/Upper_School/Pictures/Stock_Market_Game_logo.jpg">
            <a:extLst>
              <a:ext uri="{FF2B5EF4-FFF2-40B4-BE49-F238E27FC236}">
                <a16:creationId xmlns:a16="http://schemas.microsoft.com/office/drawing/2014/main" id="{F013DC32-0C49-8E76-9FBC-5E3C428572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879" y="349903"/>
            <a:ext cx="3469974" cy="116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8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5999</TotalTime>
  <Words>981</Words>
  <Application>Microsoft Macintosh PowerPoint</Application>
  <PresentationFormat>Widescreen</PresentationFormat>
  <Paragraphs>109</Paragraphs>
  <Slides>10</Slides>
  <Notes>10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Eras Demi ITC</vt:lpstr>
      <vt:lpstr>Eras Medium ITC</vt:lpstr>
      <vt:lpstr>Helvetica</vt:lpstr>
      <vt:lpstr>Wingdings</vt:lpstr>
      <vt:lpstr>Office Theme</vt:lpstr>
      <vt:lpstr>Stock Market Game</vt:lpstr>
      <vt:lpstr>Basics</vt:lpstr>
      <vt:lpstr>How did the Market do today?</vt:lpstr>
      <vt:lpstr>What is Portfolio Diversification?</vt:lpstr>
      <vt:lpstr>What are Stock Sectors?</vt:lpstr>
      <vt:lpstr>Materials Sector</vt:lpstr>
      <vt:lpstr>Industrials Sector</vt:lpstr>
      <vt:lpstr>Real Estate Sector</vt:lpstr>
      <vt:lpstr>Is your portfolio diverse?</vt:lpstr>
      <vt:lpstr>Stock Market Game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Tibbetts</dc:creator>
  <cp:lastModifiedBy>R Eiseman</cp:lastModifiedBy>
  <cp:revision>67</cp:revision>
  <cp:lastPrinted>2024-01-03T10:10:40Z</cp:lastPrinted>
  <dcterms:created xsi:type="dcterms:W3CDTF">2015-09-18T17:52:11Z</dcterms:created>
  <dcterms:modified xsi:type="dcterms:W3CDTF">2024-09-06T23:31:28Z</dcterms:modified>
</cp:coreProperties>
</file>