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8" r:id="rId4"/>
    <p:sldId id="259" r:id="rId5"/>
    <p:sldId id="266" r:id="rId6"/>
    <p:sldId id="267" r:id="rId7"/>
    <p:sldId id="258" r:id="rId8"/>
    <p:sldId id="271" r:id="rId9"/>
    <p:sldId id="272"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7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3" autoAdjust="0"/>
    <p:restoredTop sz="74009"/>
  </p:normalViewPr>
  <p:slideViewPr>
    <p:cSldViewPr snapToGrid="0">
      <p:cViewPr varScale="1">
        <p:scale>
          <a:sx n="82" d="100"/>
          <a:sy n="82" d="100"/>
        </p:scale>
        <p:origin x="1616" y="168"/>
      </p:cViewPr>
      <p:guideLst>
        <p:guide orient="horz" pos="2976"/>
        <p:guide pos="3840"/>
      </p:guideLst>
    </p:cSldViewPr>
  </p:slideViewPr>
  <p:outlineViewPr>
    <p:cViewPr>
      <p:scale>
        <a:sx n="33" d="100"/>
        <a:sy n="33" d="100"/>
      </p:scale>
      <p:origin x="0" y="-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A5290-F33E-184F-B55D-C41583C65C78}" type="datetimeFigureOut">
              <a:rPr lang="en-US" smtClean="0"/>
              <a:t>9/6/24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6B08A-EB8A-8441-860C-89EFCF5F6E82}" type="slidenum">
              <a:rPr lang="en-US" smtClean="0"/>
              <a:t>‹#›</a:t>
            </a:fld>
            <a:endParaRPr lang="en-US"/>
          </a:p>
        </p:txBody>
      </p:sp>
    </p:spTree>
    <p:extLst>
      <p:ext uri="{BB962C8B-B14F-4D97-AF65-F5344CB8AC3E}">
        <p14:creationId xmlns:p14="http://schemas.microsoft.com/office/powerpoint/2010/main" val="3636309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D6B08A-EB8A-8441-860C-89EFCF5F6E82}" type="slidenum">
              <a:rPr lang="en-US" smtClean="0"/>
              <a:t>1</a:t>
            </a:fld>
            <a:endParaRPr lang="en-US"/>
          </a:p>
        </p:txBody>
      </p:sp>
    </p:spTree>
    <p:extLst>
      <p:ext uri="{BB962C8B-B14F-4D97-AF65-F5344CB8AC3E}">
        <p14:creationId xmlns:p14="http://schemas.microsoft.com/office/powerpoint/2010/main" val="2603376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not ALL of the rules, however they are some of the basic important ones to emphasize.</a:t>
            </a:r>
          </a:p>
          <a:p>
            <a:endParaRPr lang="en-US" dirty="0"/>
          </a:p>
          <a:p>
            <a:r>
              <a:rPr lang="en-US" dirty="0"/>
              <a:t>Emphasize that trades are not made in real time.  Students should generally not make multiple transactions (Buy and Sell) in the same stock or security on the same day. </a:t>
            </a:r>
          </a:p>
          <a:p>
            <a:endParaRPr lang="en-US" dirty="0"/>
          </a:p>
          <a:p>
            <a:r>
              <a:rPr lang="en-US" dirty="0"/>
              <a:t>Another important rule is the SMG requires students to hold at least 3 different stocks.  Emphasize that students should generally make large dollar purchases in the $5,000-10,000 range.  The price of a stock will drive how many shares they can purchase.</a:t>
            </a:r>
          </a:p>
          <a:p>
            <a:endParaRPr lang="en-US" dirty="0"/>
          </a:p>
          <a:p>
            <a:r>
              <a:rPr lang="en-US" dirty="0"/>
              <a:t>Students may not initially purchase stocks representing more than 1/3 of the total value of the $100,000 (or $33,333).</a:t>
            </a:r>
          </a:p>
        </p:txBody>
      </p:sp>
      <p:sp>
        <p:nvSpPr>
          <p:cNvPr id="4" name="Slide Number Placeholder 3"/>
          <p:cNvSpPr>
            <a:spLocks noGrp="1"/>
          </p:cNvSpPr>
          <p:nvPr>
            <p:ph type="sldNum" sz="quarter" idx="5"/>
          </p:nvPr>
        </p:nvSpPr>
        <p:spPr/>
        <p:txBody>
          <a:bodyPr/>
          <a:lstStyle/>
          <a:p>
            <a:fld id="{A5D6B08A-EB8A-8441-860C-89EFCF5F6E82}" type="slidenum">
              <a:rPr lang="en-US" smtClean="0"/>
              <a:t>2</a:t>
            </a:fld>
            <a:endParaRPr lang="en-US"/>
          </a:p>
        </p:txBody>
      </p:sp>
    </p:spTree>
    <p:extLst>
      <p:ext uri="{BB962C8B-B14F-4D97-AF65-F5344CB8AC3E}">
        <p14:creationId xmlns:p14="http://schemas.microsoft.com/office/powerpoint/2010/main" val="3309604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https://</a:t>
            </a:r>
            <a:r>
              <a:rPr lang="en-US" dirty="0" err="1"/>
              <a:t>www.fidelity.com</a:t>
            </a:r>
            <a:r>
              <a:rPr lang="en-US" dirty="0"/>
              <a:t>/learning-center/investment-products/mutual-funds/diversification</a:t>
            </a:r>
          </a:p>
          <a:p>
            <a:endParaRPr lang="en-US" dirty="0"/>
          </a:p>
          <a:p>
            <a:r>
              <a:rPr lang="en-US" dirty="0"/>
              <a:t>This is a review</a:t>
            </a:r>
          </a:p>
        </p:txBody>
      </p:sp>
      <p:sp>
        <p:nvSpPr>
          <p:cNvPr id="4" name="Slide Number Placeholder 3"/>
          <p:cNvSpPr>
            <a:spLocks noGrp="1"/>
          </p:cNvSpPr>
          <p:nvPr>
            <p:ph type="sldNum" sz="quarter" idx="5"/>
          </p:nvPr>
        </p:nvSpPr>
        <p:spPr/>
        <p:txBody>
          <a:bodyPr/>
          <a:lstStyle/>
          <a:p>
            <a:fld id="{A5D6B08A-EB8A-8441-860C-89EFCF5F6E82}" type="slidenum">
              <a:rPr lang="en-US" smtClean="0"/>
              <a:t>4</a:t>
            </a:fld>
            <a:endParaRPr lang="en-US"/>
          </a:p>
        </p:txBody>
      </p:sp>
    </p:spTree>
    <p:extLst>
      <p:ext uri="{BB962C8B-B14F-4D97-AF65-F5344CB8AC3E}">
        <p14:creationId xmlns:p14="http://schemas.microsoft.com/office/powerpoint/2010/main" val="1918017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https://</a:t>
            </a:r>
            <a:r>
              <a:rPr lang="en-US" dirty="0" err="1"/>
              <a:t>www.fidelity.com</a:t>
            </a:r>
            <a:r>
              <a:rPr lang="en-US" dirty="0"/>
              <a:t>/learning-center/investment-products/mutual-funds/diversification</a:t>
            </a:r>
          </a:p>
          <a:p>
            <a:endParaRPr lang="en-US" dirty="0"/>
          </a:p>
          <a:p>
            <a:r>
              <a:rPr lang="en-US" b="1" dirty="0"/>
              <a:t>Bonds</a:t>
            </a:r>
            <a:r>
              <a:rPr lang="en-US" dirty="0"/>
              <a:t> - Most bonds provide regular interest income and are generally considered to be less volatile than stocks. They can also act as a cushion against the unpredictable ups and downs of the stock market, as they often behave differently than stocks. Investors who are more focused on safety than growth often favor US Treasury or other high-quality bonds.  Typically, bond yields are much lower than one might expect with stocks</a:t>
            </a:r>
          </a:p>
          <a:p>
            <a:endParaRPr lang="en-US" dirty="0"/>
          </a:p>
          <a:p>
            <a:r>
              <a:rPr lang="en-US" b="1" dirty="0"/>
              <a:t>Short term Investments</a:t>
            </a:r>
            <a:r>
              <a:rPr lang="en-US" b="0" dirty="0"/>
              <a:t> - </a:t>
            </a:r>
            <a:r>
              <a:rPr lang="en-US" dirty="0"/>
              <a:t>These include money market funds and short-term CDs (certificates of deposit).  CDs are protected by the FDIC; money market funds typically are not.  These provide a way to store money for potential investment opportunities, although CDs sacrifice liquidity – the immediate availability of funds.</a:t>
            </a:r>
            <a:br>
              <a:rPr lang="en-US" dirty="0"/>
            </a:br>
            <a:br>
              <a:rPr lang="en-US" dirty="0"/>
            </a:br>
            <a:r>
              <a:rPr lang="en-US" b="1" dirty="0"/>
              <a:t>International Stocks</a:t>
            </a:r>
            <a:r>
              <a:rPr lang="en-US" dirty="0"/>
              <a:t> – These often perform differently than US stocks, providing exposure to opportunities not offered by US securities. Risks may be very different, as well.</a:t>
            </a:r>
          </a:p>
          <a:p>
            <a:endParaRPr lang="en-US" dirty="0"/>
          </a:p>
          <a:p>
            <a:r>
              <a:rPr lang="en-US" b="1" dirty="0"/>
              <a:t>Real Estate </a:t>
            </a:r>
            <a:r>
              <a:rPr lang="en-US" dirty="0"/>
              <a:t>- Real estate is a sound way to diversify a portfolio.  Often when stocks are down, real estate is up.  It can provide a steady income (rental properties) and build wealth – especially as property appreciates.. One drawback of investing in real estate is the difficulty can be in converting it into cash and cash into an asset.</a:t>
            </a:r>
          </a:p>
          <a:p>
            <a:endParaRPr lang="en-US" b="0" dirty="0"/>
          </a:p>
          <a:p>
            <a:r>
              <a:rPr lang="en-US" b="0" dirty="0"/>
              <a:t>Because we are focusing on the Stock Market Game we need to figure out ways to diversify our stock portfolios.</a:t>
            </a:r>
          </a:p>
        </p:txBody>
      </p:sp>
      <p:sp>
        <p:nvSpPr>
          <p:cNvPr id="4" name="Slide Number Placeholder 3"/>
          <p:cNvSpPr>
            <a:spLocks noGrp="1"/>
          </p:cNvSpPr>
          <p:nvPr>
            <p:ph type="sldNum" sz="quarter" idx="5"/>
          </p:nvPr>
        </p:nvSpPr>
        <p:spPr/>
        <p:txBody>
          <a:bodyPr/>
          <a:lstStyle/>
          <a:p>
            <a:fld id="{A5D6B08A-EB8A-8441-860C-89EFCF5F6E82}" type="slidenum">
              <a:rPr lang="en-US" smtClean="0"/>
              <a:t>5</a:t>
            </a:fld>
            <a:endParaRPr lang="en-US"/>
          </a:p>
        </p:txBody>
      </p:sp>
    </p:spTree>
    <p:extLst>
      <p:ext uri="{BB962C8B-B14F-4D97-AF65-F5344CB8AC3E}">
        <p14:creationId xmlns:p14="http://schemas.microsoft.com/office/powerpoint/2010/main" val="3439538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https://</a:t>
            </a:r>
            <a:r>
              <a:rPr lang="en-US" dirty="0" err="1"/>
              <a:t>www.investopedia.com</a:t>
            </a:r>
            <a:r>
              <a:rPr lang="en-US" dirty="0"/>
              <a:t>/terms/s/sector-</a:t>
            </a:r>
            <a:r>
              <a:rPr lang="en-US" dirty="0" err="1"/>
              <a:t>breakdown.asp</a:t>
            </a:r>
            <a:endParaRPr lang="en-US" dirty="0"/>
          </a:p>
          <a:p>
            <a:endParaRPr lang="en-US" b="0" dirty="0"/>
          </a:p>
          <a:p>
            <a:r>
              <a:rPr lang="en-US" b="0" dirty="0"/>
              <a:t>Because we are focusing on the Stock Market Game we need to figure out ways to diversify our stock portfolios.</a:t>
            </a:r>
          </a:p>
          <a:p>
            <a:endParaRPr lang="en-US" b="0" dirty="0"/>
          </a:p>
          <a:p>
            <a:r>
              <a:rPr lang="en-US" b="0" dirty="0"/>
              <a:t>The Global Industry Classification System (GICS) provides a way to break stocks into economic or industry sectors. </a:t>
            </a:r>
            <a:r>
              <a:rPr lang="en-US" dirty="0"/>
              <a:t>Its hierarchy begins with 11 sectors which can be further delineated to 24 industry groups, 69 industries, and 158 sub-industries.</a:t>
            </a:r>
          </a:p>
          <a:p>
            <a:endParaRPr lang="en-US" b="0" dirty="0"/>
          </a:p>
          <a:p>
            <a:r>
              <a:rPr lang="en-US" b="0" dirty="0"/>
              <a:t>Today we will look at three of those sectors.  We’ll look at other sectors on other days.</a:t>
            </a:r>
          </a:p>
          <a:p>
            <a:pPr marL="171450" indent="-171450">
              <a:buFontTx/>
              <a:buChar char="-"/>
            </a:pPr>
            <a:r>
              <a:rPr lang="en-US" b="0" dirty="0"/>
              <a:t>Energy</a:t>
            </a:r>
          </a:p>
          <a:p>
            <a:pPr marL="171450" indent="-171450">
              <a:buFontTx/>
              <a:buChar char="-"/>
            </a:pPr>
            <a:r>
              <a:rPr lang="en-US" b="0" dirty="0"/>
              <a:t>Utilities</a:t>
            </a:r>
          </a:p>
          <a:p>
            <a:endParaRPr lang="en-US" b="0" dirty="0"/>
          </a:p>
          <a:p>
            <a:r>
              <a:rPr lang="en-US" b="0" dirty="0"/>
              <a:t>The </a:t>
            </a:r>
            <a:r>
              <a:rPr lang="en-US" b="1" dirty="0"/>
              <a:t>sector breakdown of the S&amp;P 500 index </a:t>
            </a:r>
            <a:r>
              <a:rPr lang="en-US" dirty="0"/>
              <a:t>is:</a:t>
            </a:r>
          </a:p>
          <a:p>
            <a:r>
              <a:rPr lang="en-US" dirty="0"/>
              <a:t>Information technology - 27.4%</a:t>
            </a:r>
          </a:p>
          <a:p>
            <a:r>
              <a:rPr lang="en-US" dirty="0"/>
              <a:t>Healthcare - 13.1%</a:t>
            </a:r>
          </a:p>
          <a:p>
            <a:r>
              <a:rPr lang="en-US" dirty="0"/>
              <a:t>Consumer Discretionary - 12.4%</a:t>
            </a:r>
          </a:p>
          <a:p>
            <a:r>
              <a:rPr lang="en-US" dirty="0"/>
              <a:t>Financials - 11.2%</a:t>
            </a:r>
          </a:p>
          <a:p>
            <a:r>
              <a:rPr lang="en-US" dirty="0"/>
              <a:t>Communication Services - 11.1%</a:t>
            </a:r>
          </a:p>
          <a:p>
            <a:r>
              <a:rPr lang="en-US" dirty="0"/>
              <a:t>Industrials - 8.4%</a:t>
            </a:r>
          </a:p>
          <a:p>
            <a:r>
              <a:rPr lang="en-US" dirty="0"/>
              <a:t>Consumer Staples - 6.0%</a:t>
            </a:r>
          </a:p>
          <a:p>
            <a:r>
              <a:rPr lang="en-US" dirty="0"/>
              <a:t>Energy - 2.8%</a:t>
            </a:r>
          </a:p>
          <a:p>
            <a:r>
              <a:rPr lang="en-US" dirty="0"/>
              <a:t>Materials - 2.6%</a:t>
            </a:r>
          </a:p>
          <a:p>
            <a:r>
              <a:rPr lang="en-US" dirty="0"/>
              <a:t>Utilities - 2.5%</a:t>
            </a:r>
          </a:p>
          <a:p>
            <a:r>
              <a:rPr lang="en-US" dirty="0"/>
              <a:t>Real Estate - 2.4%</a:t>
            </a:r>
          </a:p>
          <a:p>
            <a:endParaRPr lang="en-US" b="0" dirty="0"/>
          </a:p>
        </p:txBody>
      </p:sp>
      <p:sp>
        <p:nvSpPr>
          <p:cNvPr id="4" name="Slide Number Placeholder 3"/>
          <p:cNvSpPr>
            <a:spLocks noGrp="1"/>
          </p:cNvSpPr>
          <p:nvPr>
            <p:ph type="sldNum" sz="quarter" idx="5"/>
          </p:nvPr>
        </p:nvSpPr>
        <p:spPr/>
        <p:txBody>
          <a:bodyPr/>
          <a:lstStyle/>
          <a:p>
            <a:fld id="{A5D6B08A-EB8A-8441-860C-89EFCF5F6E82}" type="slidenum">
              <a:rPr lang="en-US" smtClean="0"/>
              <a:t>6</a:t>
            </a:fld>
            <a:endParaRPr lang="en-US"/>
          </a:p>
        </p:txBody>
      </p:sp>
    </p:spTree>
    <p:extLst>
      <p:ext uri="{BB962C8B-B14F-4D97-AF65-F5344CB8AC3E}">
        <p14:creationId xmlns:p14="http://schemas.microsoft.com/office/powerpoint/2010/main" val="2611254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br>
              <a:rPr lang="en-US" dirty="0"/>
            </a:br>
            <a:r>
              <a:rPr lang="en-US" dirty="0"/>
              <a:t>- https://</a:t>
            </a:r>
            <a:r>
              <a:rPr lang="en-US" dirty="0" err="1"/>
              <a:t>www.thebalance.com</a:t>
            </a:r>
            <a:r>
              <a:rPr lang="en-US" dirty="0"/>
              <a:t>/what-are-the-sectors-and-industries-of-the-sandp-500-3957507#consumer-discretionary</a:t>
            </a:r>
          </a:p>
          <a:p>
            <a:r>
              <a:rPr lang="en-US" dirty="0"/>
              <a:t>- https://</a:t>
            </a:r>
            <a:r>
              <a:rPr lang="en-US" dirty="0" err="1"/>
              <a:t>www.barchart.com</a:t>
            </a:r>
            <a:r>
              <a:rPr lang="en-US" dirty="0"/>
              <a:t>/stocks/indices/</a:t>
            </a:r>
            <a:r>
              <a:rPr lang="en-US" dirty="0" err="1"/>
              <a:t>sp</a:t>
            </a:r>
            <a:r>
              <a:rPr lang="en-US" dirty="0"/>
              <a:t>-sector/materials</a:t>
            </a:r>
          </a:p>
          <a:p>
            <a:pPr marL="171450" indent="-171450">
              <a:buFontTx/>
              <a:buChar char="-"/>
            </a:pPr>
            <a:endParaRPr lang="en-US" dirty="0"/>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A5D6B08A-EB8A-8441-860C-89EFCF5F6E82}" type="slidenum">
              <a:rPr lang="en-US" smtClean="0"/>
              <a:t>7</a:t>
            </a:fld>
            <a:endParaRPr lang="en-US"/>
          </a:p>
        </p:txBody>
      </p:sp>
    </p:spTree>
    <p:extLst>
      <p:ext uri="{BB962C8B-B14F-4D97-AF65-F5344CB8AC3E}">
        <p14:creationId xmlns:p14="http://schemas.microsoft.com/office/powerpoint/2010/main" val="2091052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br>
              <a:rPr lang="en-US" dirty="0"/>
            </a:br>
            <a:r>
              <a:rPr lang="en-US" dirty="0"/>
              <a:t>- https://</a:t>
            </a:r>
            <a:r>
              <a:rPr lang="en-US" dirty="0" err="1"/>
              <a:t>www.thebalance.com</a:t>
            </a:r>
            <a:r>
              <a:rPr lang="en-US" dirty="0"/>
              <a:t>/what-are-the-sectors-and-industries-of-the-sandp-500-3957507#consumer-discretionary</a:t>
            </a:r>
          </a:p>
          <a:p>
            <a:pPr marL="171450" lvl="0" indent="-171450">
              <a:buFontTx/>
              <a:buChar char="-"/>
            </a:pPr>
            <a:r>
              <a:rPr lang="en-US" dirty="0"/>
              <a:t>https://</a:t>
            </a:r>
            <a:r>
              <a:rPr lang="en-US" dirty="0" err="1"/>
              <a:t>www.barchart.com</a:t>
            </a:r>
            <a:r>
              <a:rPr lang="en-US" dirty="0"/>
              <a:t>/stocks/indices/</a:t>
            </a:r>
            <a:r>
              <a:rPr lang="en-US" dirty="0" err="1"/>
              <a:t>sp</a:t>
            </a:r>
            <a:r>
              <a:rPr lang="en-US" dirty="0"/>
              <a:t>-sector/industrials</a:t>
            </a:r>
          </a:p>
          <a:p>
            <a:pPr marL="0" lvl="0" indent="0">
              <a:buFontTx/>
              <a:buNone/>
            </a:pPr>
            <a:endParaRPr lang="en-US" dirty="0"/>
          </a:p>
          <a:p>
            <a:pPr marL="0" lvl="0" indent="0">
              <a:buFontTx/>
              <a:buNone/>
            </a:pPr>
            <a:r>
              <a:rPr lang="en-US" dirty="0"/>
              <a:t>Southern Company is the parent company for Georgia Power, Mississippi Power, Alabama Power, Southern Link</a:t>
            </a:r>
          </a:p>
          <a:p>
            <a:pPr marL="0" lvl="0" indent="0">
              <a:buFontTx/>
              <a:buNone/>
            </a:pPr>
            <a:endParaRPr lang="en-US" dirty="0"/>
          </a:p>
          <a:p>
            <a:pPr marL="0" lvl="0" indent="0">
              <a:buFontTx/>
              <a:buNone/>
            </a:pPr>
            <a:endParaRPr lang="en-US" dirty="0"/>
          </a:p>
          <a:p>
            <a:pPr marL="0" lvl="0" indent="0">
              <a:buFontTx/>
              <a:buNone/>
            </a:pPr>
            <a:endParaRPr lang="en-US" dirty="0"/>
          </a:p>
          <a:p>
            <a:pPr marL="171450" indent="-171450">
              <a:buFontTx/>
              <a:buChar char="-"/>
            </a:pPr>
            <a:endParaRPr lang="en-US" dirty="0"/>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A5D6B08A-EB8A-8441-860C-89EFCF5F6E82}" type="slidenum">
              <a:rPr lang="en-US" smtClean="0"/>
              <a:t>8</a:t>
            </a:fld>
            <a:endParaRPr lang="en-US"/>
          </a:p>
        </p:txBody>
      </p:sp>
    </p:spTree>
    <p:extLst>
      <p:ext uri="{BB962C8B-B14F-4D97-AF65-F5344CB8AC3E}">
        <p14:creationId xmlns:p14="http://schemas.microsoft.com/office/powerpoint/2010/main" val="1450846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6B08A-EB8A-8441-860C-89EFCF5F6E82}" type="slidenum">
              <a:rPr lang="en-US" smtClean="0"/>
              <a:t>9</a:t>
            </a:fld>
            <a:endParaRPr lang="en-US"/>
          </a:p>
        </p:txBody>
      </p:sp>
    </p:spTree>
    <p:extLst>
      <p:ext uri="{BB962C8B-B14F-4D97-AF65-F5344CB8AC3E}">
        <p14:creationId xmlns:p14="http://schemas.microsoft.com/office/powerpoint/2010/main" val="3464128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D6B08A-EB8A-8441-860C-89EFCF5F6E82}" type="slidenum">
              <a:rPr lang="en-US" smtClean="0"/>
              <a:t>10</a:t>
            </a:fld>
            <a:endParaRPr lang="en-US"/>
          </a:p>
        </p:txBody>
      </p:sp>
    </p:spTree>
    <p:extLst>
      <p:ext uri="{BB962C8B-B14F-4D97-AF65-F5344CB8AC3E}">
        <p14:creationId xmlns:p14="http://schemas.microsoft.com/office/powerpoint/2010/main" val="346412802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4.png"/><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8" name="Picture 4" descr="Real Estate Investing and the Stock Market-national-records-office"/>
          <p:cNvPicPr>
            <a:picLocks noChangeAspect="1" noChangeArrowheads="1"/>
          </p:cNvPicPr>
          <p:nvPr userDrawn="1"/>
        </p:nvPicPr>
        <p:blipFill rotWithShape="1">
          <a:blip r:embed="rId2">
            <a:duotone>
              <a:schemeClr val="accent6">
                <a:shade val="45000"/>
                <a:satMod val="135000"/>
              </a:schemeClr>
              <a:prstClr val="white"/>
            </a:duotone>
            <a:extLst>
              <a:ext uri="{BEBA8EAE-BF5A-486C-A8C5-ECC9F3942E4B}">
                <a14:imgProps xmlns:a14="http://schemas.microsoft.com/office/drawing/2010/main">
                  <a14:imgLayer r:embed="rId3">
                    <a14:imgEffect>
                      <a14:sharpenSoften amount="-23000"/>
                    </a14:imgEffect>
                    <a14:imgEffect>
                      <a14:saturation sat="35000"/>
                    </a14:imgEffect>
                    <a14:imgEffect>
                      <a14:brightnessContrast bright="40000" contrast="-20000"/>
                    </a14:imgEffect>
                  </a14:imgLayer>
                </a14:imgProps>
              </a:ext>
              <a:ext uri="{28A0092B-C50C-407E-A947-70E740481C1C}">
                <a14:useLocalDpi xmlns:a14="http://schemas.microsoft.com/office/drawing/2010/main" val="0"/>
              </a:ext>
            </a:extLst>
          </a:blip>
          <a:srcRect l="784" t="1382" b="29716"/>
          <a:stretch/>
        </p:blipFill>
        <p:spPr bwMode="auto">
          <a:xfrm>
            <a:off x="2743200" y="2022764"/>
            <a:ext cx="9058808" cy="483523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0" y="1122363"/>
            <a:ext cx="9144000" cy="2387600"/>
          </a:xfrm>
        </p:spPr>
        <p:txBody>
          <a:bodyPr anchor="b"/>
          <a:lstStyle>
            <a:lvl1pPr algn="ctr">
              <a:defRPr sz="6000" b="1"/>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pic>
        <p:nvPicPr>
          <p:cNvPr id="1026" name="Picture 2" descr="http://www.gilmour.org/uploaded/Upper_School/Pictures/Stock_Market_Game_logo.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315325" y="5768975"/>
            <a:ext cx="333375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83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425725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40084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lstStyle>
            <a:lvl2pPr marL="815975" indent="-358775">
              <a:buFont typeface="Wingdings" pitchFamily="2" charset="2"/>
              <a:buChar char="Ø"/>
              <a:tabLst/>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pic>
        <p:nvPicPr>
          <p:cNvPr id="7" name="Picture 2" descr="http://www.gilmour.org/uploaded/Upper_School/Pictures/Stock_Market_Game_logo.jpg">
            <a:extLst>
              <a:ext uri="{FF2B5EF4-FFF2-40B4-BE49-F238E27FC236}">
                <a16:creationId xmlns:a16="http://schemas.microsoft.com/office/drawing/2014/main" id="{2874210A-7439-6240-B64C-5079D3C3244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610600" y="329406"/>
            <a:ext cx="3469974" cy="116960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Real Estate Investing and the Stock Market-national-records-office">
            <a:extLst>
              <a:ext uri="{FF2B5EF4-FFF2-40B4-BE49-F238E27FC236}">
                <a16:creationId xmlns:a16="http://schemas.microsoft.com/office/drawing/2014/main" id="{53568576-50EB-7346-9C22-3AA7D16C9103}"/>
              </a:ext>
            </a:extLst>
          </p:cNvPr>
          <p:cNvPicPr>
            <a:picLocks noChangeAspect="1" noChangeArrowheads="1"/>
          </p:cNvPicPr>
          <p:nvPr userDrawn="1"/>
        </p:nvPicPr>
        <p:blipFill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harpenSoften amount="-23000"/>
                    </a14:imgEffect>
                    <a14:imgEffect>
                      <a14:saturation sat="19000"/>
                    </a14:imgEffect>
                    <a14:imgEffect>
                      <a14:brightnessContrast bright="40000" contrast="-20000"/>
                    </a14:imgEffect>
                  </a14:imgLayer>
                </a14:imgProps>
              </a:ext>
              <a:ext uri="{28A0092B-C50C-407E-A947-70E740481C1C}">
                <a14:useLocalDpi xmlns:a14="http://schemas.microsoft.com/office/drawing/2010/main" val="0"/>
              </a:ext>
            </a:extLst>
          </a:blip>
          <a:srcRect l="784" t="1382" b="29716"/>
          <a:stretch/>
        </p:blipFill>
        <p:spPr bwMode="auto">
          <a:xfrm>
            <a:off x="8976177" y="5064470"/>
            <a:ext cx="3104397" cy="165700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Oregon Council on Economics Education">
            <a:extLst>
              <a:ext uri="{FF2B5EF4-FFF2-40B4-BE49-F238E27FC236}">
                <a16:creationId xmlns:a16="http://schemas.microsoft.com/office/drawing/2014/main" id="{A987375E-FB10-0E44-8D6D-CE36555F599D}"/>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883954" y="6039835"/>
            <a:ext cx="4076700" cy="81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825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1435926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4D9E95-88DE-4E86-935E-F91597DE9F04}" type="datetimeFigureOut">
              <a:rPr lang="en-US" smtClean="0"/>
              <a:t>9/6/24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223087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4D9E95-88DE-4E86-935E-F91597DE9F04}" type="datetimeFigureOut">
              <a:rPr lang="en-US" smtClean="0"/>
              <a:t>9/6/24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275158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4D9E95-88DE-4E86-935E-F91597DE9F04}" type="datetimeFigureOut">
              <a:rPr lang="en-US" smtClean="0"/>
              <a:t>9/6/24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3724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D9E95-88DE-4E86-935E-F91597DE9F04}" type="datetimeFigureOut">
              <a:rPr lang="en-US" smtClean="0"/>
              <a:t>9/6/24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240060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4D9E95-88DE-4E86-935E-F91597DE9F04}" type="datetimeFigureOut">
              <a:rPr lang="en-US" smtClean="0"/>
              <a:t>9/6/24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4197328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4D9E95-88DE-4E86-935E-F91597DE9F04}" type="datetimeFigureOut">
              <a:rPr lang="en-US" smtClean="0"/>
              <a:t>9/6/24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900795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D9E95-88DE-4E86-935E-F91597DE9F04}" type="datetimeFigureOut">
              <a:rPr lang="en-US" smtClean="0"/>
              <a:t>9/6/24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1CC5B-FF22-42F3-9226-A2E93E284DBC}" type="slidenum">
              <a:rPr lang="en-US" smtClean="0"/>
              <a:t>‹#›</a:t>
            </a:fld>
            <a:endParaRPr lang="en-US"/>
          </a:p>
        </p:txBody>
      </p:sp>
    </p:spTree>
    <p:extLst>
      <p:ext uri="{BB962C8B-B14F-4D97-AF65-F5344CB8AC3E}">
        <p14:creationId xmlns:p14="http://schemas.microsoft.com/office/powerpoint/2010/main" val="4193808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jpe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t"/>
          <a:lstStyle/>
          <a:p>
            <a:r>
              <a:rPr lang="en-US" dirty="0">
                <a:latin typeface="Eras Demi ITC" panose="020B0805030504020804" pitchFamily="34" charset="0"/>
              </a:rPr>
              <a:t>Stock Market Game</a:t>
            </a:r>
          </a:p>
        </p:txBody>
      </p:sp>
      <p:pic>
        <p:nvPicPr>
          <p:cNvPr id="1026" name="Picture 2" descr="Oregon Council on Economics Education">
            <a:extLst>
              <a:ext uri="{FF2B5EF4-FFF2-40B4-BE49-F238E27FC236}">
                <a16:creationId xmlns:a16="http://schemas.microsoft.com/office/drawing/2014/main" id="{A9EA8F59-E139-DA48-848F-64C7AA89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4596" y="2355532"/>
            <a:ext cx="4982808" cy="99345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9A093D2-D1F2-9F46-8B26-4368E0272B72}"/>
              </a:ext>
            </a:extLst>
          </p:cNvPr>
          <p:cNvSpPr txBox="1"/>
          <p:nvPr/>
        </p:nvSpPr>
        <p:spPr>
          <a:xfrm>
            <a:off x="4420448" y="4069080"/>
            <a:ext cx="3357009" cy="1015663"/>
          </a:xfrm>
          <a:prstGeom prst="rect">
            <a:avLst/>
          </a:prstGeom>
          <a:noFill/>
        </p:spPr>
        <p:txBody>
          <a:bodyPr wrap="none" rtlCol="0">
            <a:spAutoFit/>
          </a:bodyPr>
          <a:lstStyle/>
          <a:p>
            <a:pPr algn="ctr"/>
            <a:r>
              <a:rPr lang="en-US" sz="6000" b="1" dirty="0">
                <a:latin typeface="Eras Demi ITC" panose="020B0805030504020804" pitchFamily="34" charset="77"/>
              </a:rPr>
              <a:t>Diversity</a:t>
            </a:r>
          </a:p>
        </p:txBody>
      </p:sp>
    </p:spTree>
    <p:extLst>
      <p:ext uri="{BB962C8B-B14F-4D97-AF65-F5344CB8AC3E}">
        <p14:creationId xmlns:p14="http://schemas.microsoft.com/office/powerpoint/2010/main" val="573053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t"/>
          <a:lstStyle/>
          <a:p>
            <a:r>
              <a:rPr lang="en-US" dirty="0">
                <a:latin typeface="Eras Demi ITC" panose="020B0805030504020804" pitchFamily="34" charset="0"/>
              </a:rPr>
              <a:t>Stock Market Game</a:t>
            </a:r>
          </a:p>
        </p:txBody>
      </p:sp>
      <p:pic>
        <p:nvPicPr>
          <p:cNvPr id="1026" name="Picture 2" descr="Oregon Council on Economics Education">
            <a:extLst>
              <a:ext uri="{FF2B5EF4-FFF2-40B4-BE49-F238E27FC236}">
                <a16:creationId xmlns:a16="http://schemas.microsoft.com/office/drawing/2014/main" id="{A9EA8F59-E139-DA48-848F-64C7AA89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4596" y="2355532"/>
            <a:ext cx="4982808" cy="99345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9A093D2-D1F2-9F46-8B26-4368E0272B72}"/>
              </a:ext>
            </a:extLst>
          </p:cNvPr>
          <p:cNvSpPr txBox="1"/>
          <p:nvPr/>
        </p:nvSpPr>
        <p:spPr>
          <a:xfrm>
            <a:off x="4420448" y="4069080"/>
            <a:ext cx="3357009" cy="1015663"/>
          </a:xfrm>
          <a:prstGeom prst="rect">
            <a:avLst/>
          </a:prstGeom>
          <a:noFill/>
        </p:spPr>
        <p:txBody>
          <a:bodyPr wrap="none" rtlCol="0">
            <a:spAutoFit/>
          </a:bodyPr>
          <a:lstStyle/>
          <a:p>
            <a:pPr algn="ctr"/>
            <a:r>
              <a:rPr lang="en-US" sz="6000" b="1" dirty="0">
                <a:latin typeface="Eras Demi ITC" panose="020B0805030504020804" pitchFamily="34" charset="77"/>
              </a:rPr>
              <a:t>Diversity</a:t>
            </a:r>
          </a:p>
        </p:txBody>
      </p:sp>
    </p:spTree>
    <p:extLst>
      <p:ext uri="{BB962C8B-B14F-4D97-AF65-F5344CB8AC3E}">
        <p14:creationId xmlns:p14="http://schemas.microsoft.com/office/powerpoint/2010/main" val="160934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Eras Demi ITC" panose="020B0805030504020804" pitchFamily="34" charset="0"/>
              </a:rPr>
              <a:t>Basics</a:t>
            </a:r>
          </a:p>
        </p:txBody>
      </p:sp>
      <p:sp>
        <p:nvSpPr>
          <p:cNvPr id="3" name="Content Placeholder 2"/>
          <p:cNvSpPr>
            <a:spLocks noGrp="1"/>
          </p:cNvSpPr>
          <p:nvPr>
            <p:ph idx="1"/>
          </p:nvPr>
        </p:nvSpPr>
        <p:spPr/>
        <p:txBody>
          <a:bodyPr>
            <a:normAutofit fontScale="85000" lnSpcReduction="20000"/>
          </a:bodyPr>
          <a:lstStyle/>
          <a:p>
            <a:r>
              <a:rPr lang="en-US" sz="3200" dirty="0">
                <a:latin typeface="Eras Demi ITC" panose="020B0805030504020804" pitchFamily="34" charset="0"/>
              </a:rPr>
              <a:t>Student teams of 1 –5 members</a:t>
            </a:r>
          </a:p>
          <a:p>
            <a:r>
              <a:rPr lang="en-US" sz="3200" dirty="0">
                <a:latin typeface="Eras Demi ITC" panose="020B0805030504020804" pitchFamily="34" charset="0"/>
              </a:rPr>
              <a:t>Game is 10 weeks </a:t>
            </a:r>
            <a:r>
              <a:rPr lang="en-US" sz="3200">
                <a:latin typeface="Eras Demi ITC" panose="020B0805030504020804" pitchFamily="34" charset="0"/>
              </a:rPr>
              <a:t>(April </a:t>
            </a:r>
            <a:r>
              <a:rPr lang="en-US" sz="3200" dirty="0">
                <a:latin typeface="Eras Demi ITC" panose="020B0805030504020804" pitchFamily="34" charset="0"/>
              </a:rPr>
              <a:t>1 - May 28)</a:t>
            </a:r>
          </a:p>
          <a:p>
            <a:pPr marL="457200" lvl="1">
              <a:lnSpc>
                <a:spcPct val="110000"/>
              </a:lnSpc>
            </a:pPr>
            <a:r>
              <a:rPr lang="en-US" sz="2800" dirty="0">
                <a:latin typeface="Eras Demi ITC" panose="020B0805030504020804" pitchFamily="34" charset="0"/>
              </a:rPr>
              <a:t>Team gets $100,000 to spend and a margin credit line of $50,000</a:t>
            </a:r>
          </a:p>
          <a:p>
            <a:pPr marL="457200" lvl="1">
              <a:lnSpc>
                <a:spcPct val="110000"/>
              </a:lnSpc>
            </a:pPr>
            <a:r>
              <a:rPr lang="en-US" sz="2800" dirty="0">
                <a:latin typeface="Eras Demi ITC" panose="020B0805030504020804" pitchFamily="34" charset="0"/>
              </a:rPr>
              <a:t>Trade only stocks and mutual funds listed on the NASDAQ and the New York Stock Exchanges</a:t>
            </a:r>
          </a:p>
          <a:p>
            <a:pPr marL="457200" lvl="1">
              <a:lnSpc>
                <a:spcPct val="110000"/>
              </a:lnSpc>
            </a:pPr>
            <a:r>
              <a:rPr lang="en-US" sz="2800" dirty="0">
                <a:latin typeface="Eras Demi ITC" panose="020B0805030504020804" pitchFamily="34" charset="0"/>
              </a:rPr>
              <a:t>Must purchase at least 10 shares of a Stock</a:t>
            </a:r>
          </a:p>
          <a:p>
            <a:pPr marL="457200" lvl="1">
              <a:lnSpc>
                <a:spcPct val="110000"/>
              </a:lnSpc>
            </a:pPr>
            <a:r>
              <a:rPr lang="en-US" sz="2800" dirty="0">
                <a:latin typeface="Eras Demi ITC" panose="020B0805030504020804" pitchFamily="34" charset="0"/>
              </a:rPr>
              <a:t>Stocks are limited to more than $3; market capitalization of $25 million</a:t>
            </a:r>
          </a:p>
          <a:p>
            <a:r>
              <a:rPr lang="en-US" sz="3200" dirty="0">
                <a:latin typeface="Eras Demi ITC" panose="020B0805030504020804" pitchFamily="34" charset="0"/>
              </a:rPr>
              <a:t>Mobile App is available to help track weekly performance of your portfolio</a:t>
            </a:r>
          </a:p>
          <a:p>
            <a:r>
              <a:rPr lang="en-US" sz="3200" dirty="0">
                <a:latin typeface="Eras Demi ITC" panose="020B0805030504020804" pitchFamily="34" charset="0"/>
              </a:rPr>
              <a:t>All trades are computed as of 1 pm daily (4 pm EST)</a:t>
            </a:r>
          </a:p>
        </p:txBody>
      </p:sp>
    </p:spTree>
    <p:extLst>
      <p:ext uri="{BB962C8B-B14F-4D97-AF65-F5344CB8AC3E}">
        <p14:creationId xmlns:p14="http://schemas.microsoft.com/office/powerpoint/2010/main" val="64705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t>How did the Market do today?</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lstStyle/>
          <a:p>
            <a:r>
              <a:rPr lang="en-US" dirty="0"/>
              <a:t>Indexes:</a:t>
            </a:r>
          </a:p>
          <a:p>
            <a:pPr lvl="1"/>
            <a:r>
              <a:rPr lang="en-US" dirty="0"/>
              <a:t>S&amp;P 500 – </a:t>
            </a:r>
            <a:r>
              <a:rPr lang="en-US" dirty="0">
                <a:solidFill>
                  <a:srgbClr val="FF0000"/>
                </a:solidFill>
              </a:rPr>
              <a:t>Up – 15 points (.36%)</a:t>
            </a:r>
            <a:endParaRPr lang="en-US" dirty="0">
              <a:solidFill>
                <a:srgbClr val="00B050"/>
              </a:solidFill>
            </a:endParaRPr>
          </a:p>
          <a:p>
            <a:pPr lvl="1"/>
            <a:r>
              <a:rPr lang="en-US" dirty="0"/>
              <a:t>Dow Jones Industrial Average (DOW) </a:t>
            </a:r>
            <a:r>
              <a:rPr lang="en-US" dirty="0">
                <a:solidFill>
                  <a:srgbClr val="FF0000"/>
                </a:solidFill>
              </a:rPr>
              <a:t>– Down – 23 points (.07%)</a:t>
            </a:r>
          </a:p>
          <a:p>
            <a:pPr lvl="1"/>
            <a:r>
              <a:rPr lang="en-US" dirty="0"/>
              <a:t>Nasdaq Composite (NASDAQ) </a:t>
            </a:r>
            <a:r>
              <a:rPr lang="en-US" dirty="0">
                <a:solidFill>
                  <a:srgbClr val="FF0000"/>
                </a:solidFill>
              </a:rPr>
              <a:t>– Down – 141.8 points (1%)</a:t>
            </a:r>
          </a:p>
        </p:txBody>
      </p:sp>
    </p:spTree>
    <p:extLst>
      <p:ext uri="{BB962C8B-B14F-4D97-AF65-F5344CB8AC3E}">
        <p14:creationId xmlns:p14="http://schemas.microsoft.com/office/powerpoint/2010/main" val="2782792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t>What is Portfolio Diversification?</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lstStyle/>
          <a:p>
            <a:r>
              <a:rPr lang="en-US" sz="3200" b="1" dirty="0"/>
              <a:t>Diversification: </a:t>
            </a:r>
            <a:r>
              <a:rPr lang="en-US" sz="3200" dirty="0"/>
              <a:t>The practice of spreading your investments around so that your exposure to any one type of asset is limited. </a:t>
            </a:r>
          </a:p>
          <a:p>
            <a:pPr lvl="1">
              <a:lnSpc>
                <a:spcPct val="140000"/>
              </a:lnSpc>
            </a:pPr>
            <a:r>
              <a:rPr lang="en-US" sz="2800" dirty="0"/>
              <a:t>Helps </a:t>
            </a:r>
            <a:r>
              <a:rPr lang="en-US" sz="2800" b="1" dirty="0">
                <a:solidFill>
                  <a:srgbClr val="0070C0"/>
                </a:solidFill>
              </a:rPr>
              <a:t>reduce the volatility</a:t>
            </a:r>
            <a:r>
              <a:rPr lang="en-US" sz="2800" dirty="0"/>
              <a:t> (swings between highs and lows) of your portfolio over time.</a:t>
            </a:r>
          </a:p>
          <a:p>
            <a:pPr lvl="1">
              <a:lnSpc>
                <a:spcPct val="140000"/>
              </a:lnSpc>
            </a:pPr>
            <a:r>
              <a:rPr lang="en-US" sz="2800" dirty="0"/>
              <a:t>Helps </a:t>
            </a:r>
            <a:r>
              <a:rPr lang="en-US" sz="2800" b="1" dirty="0">
                <a:solidFill>
                  <a:srgbClr val="0070C0"/>
                </a:solidFill>
              </a:rPr>
              <a:t>lower your risk</a:t>
            </a:r>
          </a:p>
          <a:p>
            <a:pPr lvl="1">
              <a:lnSpc>
                <a:spcPct val="140000"/>
              </a:lnSpc>
            </a:pPr>
            <a:r>
              <a:rPr lang="en-US" sz="2800" dirty="0"/>
              <a:t>Does not ensure a profit or prevent against loss</a:t>
            </a:r>
            <a:endParaRPr lang="en-US" dirty="0"/>
          </a:p>
          <a:p>
            <a:pPr marL="0" indent="0">
              <a:buNone/>
            </a:pPr>
            <a:endParaRPr lang="en-US" dirty="0"/>
          </a:p>
        </p:txBody>
      </p:sp>
    </p:spTree>
    <p:extLst>
      <p:ext uri="{BB962C8B-B14F-4D97-AF65-F5344CB8AC3E}">
        <p14:creationId xmlns:p14="http://schemas.microsoft.com/office/powerpoint/2010/main" val="9975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t>How can we Diversify?</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normAutofit/>
          </a:bodyPr>
          <a:lstStyle/>
          <a:p>
            <a:r>
              <a:rPr lang="en-US" sz="3600" dirty="0"/>
              <a:t>Typically, diversification includes a mix of:</a:t>
            </a:r>
          </a:p>
          <a:p>
            <a:pPr lvl="1">
              <a:lnSpc>
                <a:spcPct val="140000"/>
              </a:lnSpc>
            </a:pPr>
            <a:r>
              <a:rPr lang="en-US" sz="3200" b="1" dirty="0">
                <a:solidFill>
                  <a:srgbClr val="0070C0"/>
                </a:solidFill>
              </a:rPr>
              <a:t>Stocks</a:t>
            </a:r>
          </a:p>
          <a:p>
            <a:pPr lvl="1">
              <a:lnSpc>
                <a:spcPct val="140000"/>
              </a:lnSpc>
            </a:pPr>
            <a:r>
              <a:rPr lang="en-US" sz="3200" dirty="0"/>
              <a:t>Bonds</a:t>
            </a:r>
          </a:p>
          <a:p>
            <a:pPr lvl="1">
              <a:lnSpc>
                <a:spcPct val="140000"/>
              </a:lnSpc>
            </a:pPr>
            <a:r>
              <a:rPr lang="en-US" sz="3200" dirty="0"/>
              <a:t>Short term investments</a:t>
            </a:r>
          </a:p>
          <a:p>
            <a:pPr lvl="1">
              <a:lnSpc>
                <a:spcPct val="140000"/>
              </a:lnSpc>
            </a:pPr>
            <a:r>
              <a:rPr lang="en-US" sz="3200" dirty="0"/>
              <a:t>International stocks</a:t>
            </a:r>
          </a:p>
          <a:p>
            <a:pPr lvl="1">
              <a:lnSpc>
                <a:spcPct val="140000"/>
              </a:lnSpc>
            </a:pPr>
            <a:r>
              <a:rPr lang="en-US" sz="3200" dirty="0"/>
              <a:t>Real Estate</a:t>
            </a:r>
            <a:endParaRPr lang="en-US" sz="2800" dirty="0"/>
          </a:p>
          <a:p>
            <a:pPr marL="0" indent="0">
              <a:buNone/>
            </a:pPr>
            <a:endParaRPr lang="en-US" sz="3200" dirty="0"/>
          </a:p>
        </p:txBody>
      </p:sp>
    </p:spTree>
    <p:extLst>
      <p:ext uri="{BB962C8B-B14F-4D97-AF65-F5344CB8AC3E}">
        <p14:creationId xmlns:p14="http://schemas.microsoft.com/office/powerpoint/2010/main" val="1944354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t>What are Stock Sectors?</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a:xfrm>
            <a:off x="853190" y="1615765"/>
            <a:ext cx="10515600" cy="4351338"/>
          </a:xfrm>
        </p:spPr>
        <p:txBody>
          <a:bodyPr>
            <a:normAutofit/>
          </a:bodyPr>
          <a:lstStyle/>
          <a:p>
            <a:pPr>
              <a:lnSpc>
                <a:spcPct val="120000"/>
              </a:lnSpc>
            </a:pPr>
            <a:r>
              <a:rPr lang="en-US" sz="3200" dirty="0"/>
              <a:t>11 economic or industry sectors:</a:t>
            </a:r>
          </a:p>
          <a:p>
            <a:pPr lvl="1">
              <a:lnSpc>
                <a:spcPct val="120000"/>
              </a:lnSpc>
            </a:pPr>
            <a:r>
              <a:rPr lang="en-US" sz="2800" dirty="0"/>
              <a:t>24 industry groups</a:t>
            </a:r>
          </a:p>
          <a:p>
            <a:pPr lvl="1">
              <a:lnSpc>
                <a:spcPct val="120000"/>
              </a:lnSpc>
            </a:pPr>
            <a:r>
              <a:rPr lang="en-US" sz="2800" dirty="0"/>
              <a:t>Then into 68 industries</a:t>
            </a:r>
          </a:p>
          <a:p>
            <a:pPr lvl="1">
              <a:lnSpc>
                <a:spcPct val="120000"/>
              </a:lnSpc>
            </a:pPr>
            <a:r>
              <a:rPr lang="en-US" sz="2800" dirty="0"/>
              <a:t>Then into 157 sub-industries</a:t>
            </a:r>
          </a:p>
        </p:txBody>
      </p:sp>
      <p:graphicFrame>
        <p:nvGraphicFramePr>
          <p:cNvPr id="4" name="Table 4">
            <a:extLst>
              <a:ext uri="{FF2B5EF4-FFF2-40B4-BE49-F238E27FC236}">
                <a16:creationId xmlns:a16="http://schemas.microsoft.com/office/drawing/2014/main" id="{391C6973-F66F-1F45-83EB-5D0F0D707798}"/>
              </a:ext>
            </a:extLst>
          </p:cNvPr>
          <p:cNvGraphicFramePr>
            <a:graphicFrameLocks noGrp="1"/>
          </p:cNvGraphicFramePr>
          <p:nvPr>
            <p:extLst>
              <p:ext uri="{D42A27DB-BD31-4B8C-83A1-F6EECF244321}">
                <p14:modId xmlns:p14="http://schemas.microsoft.com/office/powerpoint/2010/main" val="3658903704"/>
              </p:ext>
            </p:extLst>
          </p:nvPr>
        </p:nvGraphicFramePr>
        <p:xfrm>
          <a:off x="1402414" y="4172863"/>
          <a:ext cx="9615357" cy="1854200"/>
        </p:xfrm>
        <a:graphic>
          <a:graphicData uri="http://schemas.openxmlformats.org/drawingml/2006/table">
            <a:tbl>
              <a:tblPr firstRow="1" bandRow="1">
                <a:tableStyleId>{5C22544A-7EE6-4342-B048-85BDC9FD1C3A}</a:tableStyleId>
              </a:tblPr>
              <a:tblGrid>
                <a:gridCol w="3205119">
                  <a:extLst>
                    <a:ext uri="{9D8B030D-6E8A-4147-A177-3AD203B41FA5}">
                      <a16:colId xmlns:a16="http://schemas.microsoft.com/office/drawing/2014/main" val="3139826228"/>
                    </a:ext>
                  </a:extLst>
                </a:gridCol>
                <a:gridCol w="3205119">
                  <a:extLst>
                    <a:ext uri="{9D8B030D-6E8A-4147-A177-3AD203B41FA5}">
                      <a16:colId xmlns:a16="http://schemas.microsoft.com/office/drawing/2014/main" val="2642086733"/>
                    </a:ext>
                  </a:extLst>
                </a:gridCol>
                <a:gridCol w="3205119">
                  <a:extLst>
                    <a:ext uri="{9D8B030D-6E8A-4147-A177-3AD203B41FA5}">
                      <a16:colId xmlns:a16="http://schemas.microsoft.com/office/drawing/2014/main" val="766406523"/>
                    </a:ext>
                  </a:extLst>
                </a:gridCol>
              </a:tblGrid>
              <a:tr h="370840">
                <a:tc gridSpan="3">
                  <a:txBody>
                    <a:bodyPr/>
                    <a:lstStyle/>
                    <a:p>
                      <a:pPr algn="ctr"/>
                      <a:r>
                        <a:rPr lang="en-US" dirty="0"/>
                        <a:t>Stock Sectors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lang="en-US" dirty="0"/>
                        <a:t>Stock Sectors</a:t>
                      </a:r>
                    </a:p>
                  </a:txBody>
                  <a:tcPr/>
                </a:tc>
                <a:tc hMerge="1">
                  <a:txBody>
                    <a:bodyPr/>
                    <a:lstStyle/>
                    <a:p>
                      <a:endParaRPr lang="en-US" dirty="0"/>
                    </a:p>
                  </a:txBody>
                  <a:tcPr/>
                </a:tc>
                <a:extLst>
                  <a:ext uri="{0D108BD9-81ED-4DB2-BD59-A6C34878D82A}">
                    <a16:rowId xmlns:a16="http://schemas.microsoft.com/office/drawing/2014/main" val="4260433236"/>
                  </a:ext>
                </a:extLst>
              </a:tr>
              <a:tr h="370840">
                <a:tc>
                  <a:txBody>
                    <a:bodyPr/>
                    <a:lstStyle/>
                    <a:p>
                      <a:r>
                        <a:rPr lang="en-US" b="1" dirty="0">
                          <a:solidFill>
                            <a:schemeClr val="tx1"/>
                          </a:solidFill>
                        </a:rPr>
                        <a:t>Energy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solidFill>
                            <a:schemeClr val="bg1">
                              <a:lumMod val="50000"/>
                            </a:schemeClr>
                          </a:solidFill>
                        </a:rPr>
                        <a:t>Consumer Staples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solidFill>
                            <a:schemeClr val="bg1">
                              <a:lumMod val="50000"/>
                            </a:schemeClr>
                          </a:solidFill>
                        </a:rPr>
                        <a:t>Telecommunication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7713226"/>
                  </a:ext>
                </a:extLst>
              </a:tr>
              <a:tr h="370840">
                <a:tc>
                  <a:txBody>
                    <a:bodyPr/>
                    <a:lstStyle/>
                    <a:p>
                      <a:r>
                        <a:rPr lang="en-US" b="1" dirty="0">
                          <a:solidFill>
                            <a:schemeClr val="bg1">
                              <a:lumMod val="50000"/>
                            </a:schemeClr>
                          </a:solidFill>
                        </a:rPr>
                        <a:t>Materials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solidFill>
                            <a:schemeClr val="bg1">
                              <a:lumMod val="50000"/>
                            </a:schemeClr>
                          </a:solidFill>
                        </a:rPr>
                        <a:t>Health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Utilities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2961075"/>
                  </a:ext>
                </a:extLst>
              </a:tr>
              <a:tr h="370840">
                <a:tc>
                  <a:txBody>
                    <a:bodyPr/>
                    <a:lstStyle/>
                    <a:p>
                      <a:r>
                        <a:rPr lang="en-US" b="1" dirty="0">
                          <a:solidFill>
                            <a:schemeClr val="bg1">
                              <a:lumMod val="50000"/>
                            </a:schemeClr>
                          </a:solidFill>
                        </a:rPr>
                        <a:t>Industrials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solidFill>
                            <a:schemeClr val="bg1">
                              <a:lumMod val="50000"/>
                            </a:schemeClr>
                          </a:solidFill>
                        </a:rPr>
                        <a:t>Financials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50000"/>
                            </a:schemeClr>
                          </a:solidFill>
                        </a:rPr>
                        <a:t>Real</a:t>
                      </a:r>
                      <a:r>
                        <a:rPr lang="en-US" dirty="0">
                          <a:solidFill>
                            <a:schemeClr val="bg1">
                              <a:lumMod val="50000"/>
                            </a:schemeClr>
                          </a:solidFill>
                        </a:rPr>
                        <a:t> </a:t>
                      </a:r>
                      <a:r>
                        <a:rPr lang="en-US" b="1" dirty="0">
                          <a:solidFill>
                            <a:schemeClr val="bg1">
                              <a:lumMod val="50000"/>
                            </a:schemeClr>
                          </a:solidFill>
                        </a:rPr>
                        <a:t>Estate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8085280"/>
                  </a:ext>
                </a:extLst>
              </a:tr>
              <a:tr h="370840">
                <a:tc>
                  <a:txBody>
                    <a:bodyPr/>
                    <a:lstStyle/>
                    <a:p>
                      <a:r>
                        <a:rPr lang="en-US" b="1" dirty="0">
                          <a:solidFill>
                            <a:schemeClr val="bg1">
                              <a:lumMod val="50000"/>
                            </a:schemeClr>
                          </a:solidFill>
                        </a:rPr>
                        <a:t>Consumer Discretionary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solidFill>
                            <a:schemeClr val="bg1">
                              <a:lumMod val="50000"/>
                            </a:schemeClr>
                          </a:solidFill>
                        </a:rPr>
                        <a:t>Information Technology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2040689"/>
                  </a:ext>
                </a:extLst>
              </a:tr>
            </a:tbl>
          </a:graphicData>
        </a:graphic>
      </p:graphicFrame>
    </p:spTree>
    <p:extLst>
      <p:ext uri="{BB962C8B-B14F-4D97-AF65-F5344CB8AC3E}">
        <p14:creationId xmlns:p14="http://schemas.microsoft.com/office/powerpoint/2010/main" val="1029563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normAutofit/>
          </a:bodyPr>
          <a:lstStyle/>
          <a:p>
            <a:pPr>
              <a:lnSpc>
                <a:spcPct val="100000"/>
              </a:lnSpc>
              <a:spcAft>
                <a:spcPts val="200"/>
              </a:spcAft>
            </a:pPr>
            <a:r>
              <a:rPr lang="en-US" dirty="0"/>
              <a:t>Consists of businesses that source, drill, extract, and refine the raw commodities we need to keep the country going, such as oil and gas.</a:t>
            </a:r>
          </a:p>
        </p:txBody>
      </p:sp>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latin typeface="Eras Medium ITC" panose="020B0805030504020804" pitchFamily="34" charset="77"/>
              </a:rPr>
              <a:t>Energy Sector</a:t>
            </a:r>
          </a:p>
        </p:txBody>
      </p:sp>
      <p:pic>
        <p:nvPicPr>
          <p:cNvPr id="4" name="Picture 2" descr="ConocoPhillips Logo PNG Image - PurePNG | Free transparent CC0 PNG Image  Library">
            <a:extLst>
              <a:ext uri="{FF2B5EF4-FFF2-40B4-BE49-F238E27FC236}">
                <a16:creationId xmlns:a16="http://schemas.microsoft.com/office/drawing/2014/main" id="{C465C242-BBFC-284A-9C1F-086323E255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880" y="3095625"/>
            <a:ext cx="2755900" cy="6667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hevron Logo Transparent Free PNG | PNG Play">
            <a:extLst>
              <a:ext uri="{FF2B5EF4-FFF2-40B4-BE49-F238E27FC236}">
                <a16:creationId xmlns:a16="http://schemas.microsoft.com/office/drawing/2014/main" id="{592DB60D-A30C-D642-B9B7-B052810A02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18749" y="3246437"/>
            <a:ext cx="1200371" cy="132556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Halliburton">
            <a:extLst>
              <a:ext uri="{FF2B5EF4-FFF2-40B4-BE49-F238E27FC236}">
                <a16:creationId xmlns:a16="http://schemas.microsoft.com/office/drawing/2014/main" id="{956EC82F-33D6-3B46-B051-E13673F1666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0000" b="19672"/>
          <a:stretch/>
        </p:blipFill>
        <p:spPr bwMode="auto">
          <a:xfrm>
            <a:off x="749541" y="4017555"/>
            <a:ext cx="2640942" cy="119491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a:extLst>
              <a:ext uri="{FF2B5EF4-FFF2-40B4-BE49-F238E27FC236}">
                <a16:creationId xmlns:a16="http://schemas.microsoft.com/office/drawing/2014/main" id="{969829F4-1B42-9647-9E76-A0D8DBB8D575}"/>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14098" b="17049"/>
          <a:stretch/>
        </p:blipFill>
        <p:spPr bwMode="auto">
          <a:xfrm>
            <a:off x="8329255" y="4277818"/>
            <a:ext cx="1660071" cy="1143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Corporate Logos and Standards | Marathon Petroleum Newsroom">
            <a:extLst>
              <a:ext uri="{FF2B5EF4-FFF2-40B4-BE49-F238E27FC236}">
                <a16:creationId xmlns:a16="http://schemas.microsoft.com/office/drawing/2014/main" id="{CEA6BFC5-A19D-104A-A328-C8FE7FC2481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45138" y="5126636"/>
            <a:ext cx="1622464" cy="123256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a:extLst>
              <a:ext uri="{FF2B5EF4-FFF2-40B4-BE49-F238E27FC236}">
                <a16:creationId xmlns:a16="http://schemas.microsoft.com/office/drawing/2014/main" id="{C4A988E0-C8BD-E446-B1CB-47F90D27EC4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71836" y="3422404"/>
            <a:ext cx="3238470" cy="86046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a:extLst>
              <a:ext uri="{FF2B5EF4-FFF2-40B4-BE49-F238E27FC236}">
                <a16:creationId xmlns:a16="http://schemas.microsoft.com/office/drawing/2014/main" id="{FB802FAA-FAA2-A544-BA14-8A22AC8E546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2410" y="5467653"/>
            <a:ext cx="1331419" cy="132406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8" descr="Valero Energy Logo PNG Image - PurePNG | Free transparent CC0 PNG Image  Library">
            <a:extLst>
              <a:ext uri="{FF2B5EF4-FFF2-40B4-BE49-F238E27FC236}">
                <a16:creationId xmlns:a16="http://schemas.microsoft.com/office/drawing/2014/main" id="{494216BE-D040-EF45-8601-596BBDA4711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23437" y="3562487"/>
            <a:ext cx="1416188" cy="1041992"/>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Trading tip for Exxon mobil">
            <a:extLst>
              <a:ext uri="{FF2B5EF4-FFF2-40B4-BE49-F238E27FC236}">
                <a16:creationId xmlns:a16="http://schemas.microsoft.com/office/drawing/2014/main" id="{CE8E2D27-81E2-9648-9A91-C1DFEA72A52B}"/>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17501" t="20656" r="17501" b="20983"/>
          <a:stretch/>
        </p:blipFill>
        <p:spPr bwMode="auto">
          <a:xfrm>
            <a:off x="3642611" y="4872369"/>
            <a:ext cx="1771058" cy="1590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678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latin typeface="Eras Medium ITC" panose="020B0805030504020804" pitchFamily="34" charset="77"/>
              </a:rPr>
              <a:t>Utilities Sector</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normAutofit/>
          </a:bodyPr>
          <a:lstStyle/>
          <a:p>
            <a:pPr>
              <a:lnSpc>
                <a:spcPct val="100000"/>
              </a:lnSpc>
              <a:spcAft>
                <a:spcPts val="200"/>
              </a:spcAft>
            </a:pPr>
            <a:r>
              <a:rPr lang="en-US" dirty="0"/>
              <a:t>Firms that make our lights work when we flip the switch, let our stoves erupt in flame when we want to cook food, make water come out of the tap when we are thirsty, and more.</a:t>
            </a:r>
          </a:p>
        </p:txBody>
      </p:sp>
      <p:pic>
        <p:nvPicPr>
          <p:cNvPr id="2050" name="Picture 2">
            <a:extLst>
              <a:ext uri="{FF2B5EF4-FFF2-40B4-BE49-F238E27FC236}">
                <a16:creationId xmlns:a16="http://schemas.microsoft.com/office/drawing/2014/main" id="{0C2E3370-2612-444D-935D-F403FA905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527" y="3429000"/>
            <a:ext cx="1637467" cy="162125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Savings and Information - For Your Home - Duke Energy">
            <a:extLst>
              <a:ext uri="{FF2B5EF4-FFF2-40B4-BE49-F238E27FC236}">
                <a16:creationId xmlns:a16="http://schemas.microsoft.com/office/drawing/2014/main" id="{D1E879AF-5403-AC4A-81F4-79DB4D5516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58793" y="3938419"/>
            <a:ext cx="2202825" cy="111183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Dominion gets new name, logo - Daily Press">
            <a:extLst>
              <a:ext uri="{FF2B5EF4-FFF2-40B4-BE49-F238E27FC236}">
                <a16:creationId xmlns:a16="http://schemas.microsoft.com/office/drawing/2014/main" id="{79EBDE7A-4CBE-8545-811C-2F736A2B2F8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2839" y="3322448"/>
            <a:ext cx="2456617" cy="113553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ABE10E97-9ABC-3F47-AE56-CD63765023E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8969" y="5326745"/>
            <a:ext cx="2535837" cy="993203"/>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WEC Energy Group - Wikipedia">
            <a:extLst>
              <a:ext uri="{FF2B5EF4-FFF2-40B4-BE49-F238E27FC236}">
                <a16:creationId xmlns:a16="http://schemas.microsoft.com/office/drawing/2014/main" id="{B79E78F8-F1BE-C544-9E97-422645EDBF9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10881" b="10431"/>
          <a:stretch/>
        </p:blipFill>
        <p:spPr bwMode="auto">
          <a:xfrm>
            <a:off x="5628503" y="4535131"/>
            <a:ext cx="3491346" cy="944381"/>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a:extLst>
              <a:ext uri="{FF2B5EF4-FFF2-40B4-BE49-F238E27FC236}">
                <a16:creationId xmlns:a16="http://schemas.microsoft.com/office/drawing/2014/main" id="{17AD844D-2B9C-074B-A461-D0819C051A2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71885" y="3495331"/>
            <a:ext cx="2456618" cy="675713"/>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Portland General Electric - Wikipedia">
            <a:extLst>
              <a:ext uri="{FF2B5EF4-FFF2-40B4-BE49-F238E27FC236}">
                <a16:creationId xmlns:a16="http://schemas.microsoft.com/office/drawing/2014/main" id="{33FEE280-4986-684D-A9F6-F9E8A3791BD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49741" y="4457984"/>
            <a:ext cx="1532641" cy="1532641"/>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PG&amp;E Corporation | Alliance to Save Energy">
            <a:extLst>
              <a:ext uri="{FF2B5EF4-FFF2-40B4-BE49-F238E27FC236}">
                <a16:creationId xmlns:a16="http://schemas.microsoft.com/office/drawing/2014/main" id="{7D37924A-D043-6D4F-9816-069118215D57}"/>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t="29079" b="29610"/>
          <a:stretch/>
        </p:blipFill>
        <p:spPr bwMode="auto">
          <a:xfrm>
            <a:off x="4550276" y="5664565"/>
            <a:ext cx="2848427" cy="1176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74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61554" y="591867"/>
            <a:ext cx="6251110" cy="1783080"/>
          </a:xfrm>
        </p:spPr>
        <p:txBody>
          <a:bodyPr anchor="b">
            <a:normAutofit/>
          </a:bodyPr>
          <a:lstStyle/>
          <a:p>
            <a:r>
              <a:rPr lang="en-US" sz="5400" dirty="0">
                <a:latin typeface="Eras Demi ITC" panose="020B0805030504020804" pitchFamily="34" charset="0"/>
              </a:rPr>
              <a:t>Is your </a:t>
            </a:r>
            <a:br>
              <a:rPr lang="en-US" sz="5400" dirty="0">
                <a:latin typeface="Eras Demi ITC" panose="020B0805030504020804" pitchFamily="34" charset="0"/>
              </a:rPr>
            </a:br>
            <a:r>
              <a:rPr lang="en-US" sz="5400" dirty="0">
                <a:latin typeface="Eras Demi ITC" panose="020B0805030504020804" pitchFamily="34" charset="0"/>
              </a:rPr>
              <a:t>portfolio diverse?</a:t>
            </a:r>
          </a:p>
        </p:txBody>
      </p:sp>
      <p:pic>
        <p:nvPicPr>
          <p:cNvPr id="5" name="Picture 4" descr="Graph on document with pen">
            <a:extLst>
              <a:ext uri="{FF2B5EF4-FFF2-40B4-BE49-F238E27FC236}">
                <a16:creationId xmlns:a16="http://schemas.microsoft.com/office/drawing/2014/main" id="{1CF3E1EA-BA95-0782-363D-BDEA2A3E7D1F}"/>
              </a:ext>
            </a:extLst>
          </p:cNvPr>
          <p:cNvPicPr>
            <a:picLocks noChangeAspect="1"/>
          </p:cNvPicPr>
          <p:nvPr/>
        </p:nvPicPr>
        <p:blipFill rotWithShape="1">
          <a:blip r:embed="rId3"/>
          <a:srcRect l="34196" r="20473"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43D322-F954-5677-E477-158FF57976B5}"/>
              </a:ext>
            </a:extLst>
          </p:cNvPr>
          <p:cNvSpPr>
            <a:spLocks noGrp="1"/>
          </p:cNvSpPr>
          <p:nvPr>
            <p:ph idx="1"/>
          </p:nvPr>
        </p:nvSpPr>
        <p:spPr>
          <a:xfrm>
            <a:off x="5297762" y="2706624"/>
            <a:ext cx="6251110" cy="3483864"/>
          </a:xfrm>
        </p:spPr>
        <p:txBody>
          <a:bodyPr>
            <a:normAutofit/>
          </a:bodyPr>
          <a:lstStyle/>
          <a:p>
            <a:r>
              <a:rPr lang="en-US" dirty="0"/>
              <a:t>Consider purchasing one or more stocks from the sectors we have discussed today</a:t>
            </a:r>
          </a:p>
          <a:p>
            <a:r>
              <a:rPr lang="en-US" dirty="0"/>
              <a:t>How might this help your portfolio?</a:t>
            </a:r>
          </a:p>
        </p:txBody>
      </p:sp>
      <p:pic>
        <p:nvPicPr>
          <p:cNvPr id="4" name="Picture 2" descr="Oregon Council on Economics Education">
            <a:extLst>
              <a:ext uri="{FF2B5EF4-FFF2-40B4-BE49-F238E27FC236}">
                <a16:creationId xmlns:a16="http://schemas.microsoft.com/office/drawing/2014/main" id="{0AF18192-D03D-3AD0-54B3-B67B5CCF35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8248" y="5705109"/>
            <a:ext cx="4982808" cy="99345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gilmour.org/uploaded/Upper_School/Pictures/Stock_Market_Game_logo.jpg">
            <a:extLst>
              <a:ext uri="{FF2B5EF4-FFF2-40B4-BE49-F238E27FC236}">
                <a16:creationId xmlns:a16="http://schemas.microsoft.com/office/drawing/2014/main" id="{C4B598A5-5FAB-6AE8-1C02-4EC31A10F8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55879" y="349903"/>
            <a:ext cx="3469974" cy="1169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876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7942</TotalTime>
  <Words>1035</Words>
  <Application>Microsoft Macintosh PowerPoint</Application>
  <PresentationFormat>Widescreen</PresentationFormat>
  <Paragraphs>113</Paragraphs>
  <Slides>10</Slides>
  <Notes>9</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Eras Demi ITC</vt:lpstr>
      <vt:lpstr>Eras Medium ITC</vt:lpstr>
      <vt:lpstr>Wingdings</vt:lpstr>
      <vt:lpstr>Office Theme</vt:lpstr>
      <vt:lpstr>Stock Market Game</vt:lpstr>
      <vt:lpstr>Basics</vt:lpstr>
      <vt:lpstr>How did the Market do today?</vt:lpstr>
      <vt:lpstr>What is Portfolio Diversification?</vt:lpstr>
      <vt:lpstr>How can we Diversify?</vt:lpstr>
      <vt:lpstr>What are Stock Sectors?</vt:lpstr>
      <vt:lpstr>Energy Sector</vt:lpstr>
      <vt:lpstr>Utilities Sector</vt:lpstr>
      <vt:lpstr>Is your  portfolio diverse?</vt:lpstr>
      <vt:lpstr>Stock Market Game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Tibbetts</dc:creator>
  <cp:lastModifiedBy>R Eiseman</cp:lastModifiedBy>
  <cp:revision>76</cp:revision>
  <cp:lastPrinted>2021-04-01T21:24:11Z</cp:lastPrinted>
  <dcterms:created xsi:type="dcterms:W3CDTF">2015-09-18T17:52:11Z</dcterms:created>
  <dcterms:modified xsi:type="dcterms:W3CDTF">2024-09-06T23:32:28Z</dcterms:modified>
</cp:coreProperties>
</file>