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4630400" cy="8229600"/>
  <p:notesSz cx="6858000" cy="9144000"/>
  <p:embeddedFontLst>
    <p:embeddedFont>
      <p:font typeface="Lato" panose="020F0502020204030203" pitchFamily="34" charset="0"/>
      <p:regular r:id="rId22"/>
      <p:bold r:id="rId23"/>
      <p:italic r:id="rId24"/>
      <p:boldItalic r:id="rId25"/>
    </p:embeddedFont>
    <p:embeddedFont>
      <p:font typeface="Titillium" pitchFamily="2" charset="77"/>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 styleId="{F15E50B0-3A1C-4D2A-8F5B-6B7F9D3C8E1A}" styleName="Visme - Red">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79" autoAdjust="0"/>
    <p:restoredTop sz="94660"/>
  </p:normalViewPr>
  <p:slideViewPr>
    <p:cSldViewPr snapToGrid="0">
      <p:cViewPr varScale="1">
        <p:scale>
          <a:sx n="75" d="100"/>
          <a:sy n="75" d="100"/>
        </p:scale>
        <p:origin x="168"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10/22/25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‹n°›</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2</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11</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12</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13</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14</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15</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16</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17</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18</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3</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4</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5</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6</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7</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8</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9</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marL="95250" indent="-95250" algn="l" hangingPunct="0">
              <a:lnSpc>
                <a:spcPct val="100000"/>
              </a:lnSpc>
            </a:pPr>
            <a:r>
              <a:rPr>
                <a:latin typeface="Arial"/>
                <a:ea typeface="+mn-ea"/>
                <a:cs typeface="Arial"/>
              </a:rPr>
              <a:t>  </a:t>
            </a:r>
            <a:r>
              <a:rPr sz="3150">
                <a:solidFill>
                  <a:srgbClr val="000000"/>
                </a:solidFill>
                <a:latin typeface="Titillium"/>
                <a:ea typeface="+mn-ea"/>
                <a:cs typeface="Titillium"/>
              </a:rPr>
              <a:t>10</a:t>
            </a:r>
            <a:r>
              <a:rPr>
                <a:latin typeface="Arial"/>
                <a:ea typeface="+mn-ea"/>
                <a:cs typeface="Arial"/>
              </a:rPr>
              <a:t>   </a:t>
            </a:r>
          </a:p>
        </p:txBody>
      </p:sp>
      <p:sp>
        <p:nvSpPr>
          <p:cNvPr id="4" name="Slide Number Placeholder 3"/>
          <p:cNvSpPr>
            <a:spLocks noGrp="1"/>
          </p:cNvSpPr>
          <p:nvPr>
            <p:ph type="sldNum" sz="quarter" idx="5"/>
          </p:nvPr>
        </p:nvSpPr>
        <p:spPr/>
        <p:txBody>
          <a:bodyPr/>
          <a:lstStyle/>
          <a:p>
            <a:fld id="{4F38AFD9-D5DB-4A47-A4BE-251B4DF1413A}" type="slidenum">
              <a:rPr lang="en-US"/>
              <a:t>11</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fr-FR" smtClean="0"/>
              <a:t>22/10/2025</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‹n°›</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‹n°›</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‹n°›</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‹n°›</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‹n°›</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‹n°›</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10/22/25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‹n°›</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10/22/25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‹n°›</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10/22/25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‹n°›</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‹n°›</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‹n°›</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2436-246E-C341-8F9A-0B4F34C07184}" type="datetimeFigureOut">
              <a:rPr lang="en-US" smtClean="0"/>
              <a:pPr/>
              <a:t>10/22/25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‹n°›</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
        <p:cNvGrpSpPr/>
        <p:nvPr/>
      </p:nvGrpSpPr>
      <p:grpSpPr>
        <a:xfrm>
          <a:off x="0" y="0"/>
          <a:ext cx="0" cy="0"/>
          <a:chOff x="0" y="0"/>
          <a:chExt cx="0" cy="0"/>
        </a:xfrm>
      </p:grpSpPr>
      <p:pic>
        <p:nvPicPr>
          <p:cNvPr id="2" name="Shape 0 background"/>
          <p:cNvPicPr>
            <a:picLocks noChangeAspect="1"/>
          </p:cNvPicPr>
          <p:nvPr/>
        </p:nvPicPr>
        <p:blipFill>
          <a:blip r:embed="rId2"/>
          <a:stretch>
            <a:fillRect/>
          </a:stretch>
        </p:blipFill>
        <p:spPr>
          <a:xfrm>
            <a:off x="0" y="0"/>
            <a:ext cx="14630400" cy="8229600"/>
          </a:xfrm>
          <a:prstGeom prst="rect">
            <a:avLst/>
          </a:prstGeom>
        </p:spPr>
      </p:pic>
      <p:pic>
        <p:nvPicPr>
          <p:cNvPr id="3" name="Shape 1 background"/>
          <p:cNvPicPr>
            <a:picLocks noChangeAspect="1"/>
          </p:cNvPicPr>
          <p:nvPr/>
        </p:nvPicPr>
        <p:blipFill>
          <a:blip r:embed="rId3"/>
          <a:stretch>
            <a:fillRect/>
          </a:stretch>
        </p:blipFill>
        <p:spPr>
          <a:xfrm>
            <a:off x="0" y="0"/>
            <a:ext cx="14630400" cy="8229600"/>
          </a:xfrm>
          <a:prstGeom prst="rect">
            <a:avLst/>
          </a:prstGeom>
        </p:spPr>
      </p:pic>
      <p:sp>
        <p:nvSpPr>
          <p:cNvPr id="4" name="Text 0"/>
          <p:cNvSpPr/>
          <p:nvPr/>
        </p:nvSpPr>
        <p:spPr>
          <a:xfrm>
            <a:off x="338103" y="709493"/>
            <a:ext cx="10348947" cy="609600"/>
          </a:xfrm>
          <a:prstGeom prst="rect">
            <a:avLst/>
          </a:prstGeom>
        </p:spPr>
        <p:txBody>
          <a:bodyPr spcFirstLastPara="0" lIns="0" tIns="0" rIns="0" bIns="0" anchor="t"/>
          <a:lstStyle/>
          <a:p>
            <a:pPr algn="l" hangingPunct="0">
              <a:lnSpc>
                <a:spcPct val="104167"/>
              </a:lnSpc>
            </a:pPr>
            <a:r>
              <a:rPr sz="3825" b="1">
                <a:solidFill>
                  <a:srgbClr val="607B9E"/>
                </a:solidFill>
                <a:latin typeface="Lato"/>
                <a:ea typeface="+mn-ea"/>
                <a:cs typeface="Lato"/>
              </a:rPr>
              <a:t>L'évaluation morale des systèmes économiques</a:t>
            </a:r>
          </a:p>
        </p:txBody>
      </p:sp>
      <p:pic>
        <p:nvPicPr>
          <p:cNvPr id="5" name="image"/>
          <p:cNvPicPr/>
          <p:nvPr/>
        </p:nvPicPr>
        <p:blipFill rotWithShape="1">
          <a:blip r:embed="rId4"/>
          <a:stretch>
            <a:fillRect/>
          </a:stretch>
        </p:blipFill>
        <p:spPr>
          <a:xfrm>
            <a:off x="7383780" y="2278380"/>
            <a:ext cx="6172200" cy="48006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0"/>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838200" y="1533525"/>
            <a:ext cx="8551736" cy="581025"/>
          </a:xfrm>
          <a:prstGeom prst="rect">
            <a:avLst/>
          </a:prstGeom>
        </p:spPr>
        <p:txBody>
          <a:bodyPr spcFirstLastPara="0" lIns="0" tIns="0" rIns="0" bIns="0" anchor="t"/>
          <a:lstStyle/>
          <a:p>
            <a:pPr algn="l" hangingPunct="0">
              <a:lnSpc>
                <a:spcPct val="100000"/>
              </a:lnSpc>
            </a:pPr>
            <a:r>
              <a:rPr sz="3825">
                <a:solidFill>
                  <a:srgbClr val="38512F"/>
                </a:solidFill>
                <a:latin typeface="Lato"/>
                <a:ea typeface="+mn-ea"/>
                <a:cs typeface="Lato"/>
              </a:rPr>
              <a:t>La Question des Femmes selon Mill</a:t>
            </a:r>
          </a:p>
        </p:txBody>
      </p:sp>
      <p:sp>
        <p:nvSpPr>
          <p:cNvPr id="5" name="Text 1"/>
          <p:cNvSpPr/>
          <p:nvPr/>
        </p:nvSpPr>
        <p:spPr>
          <a:xfrm>
            <a:off x="838200" y="2705100"/>
            <a:ext cx="2827020" cy="285750"/>
          </a:xfrm>
          <a:prstGeom prst="rect">
            <a:avLst/>
          </a:prstGeom>
        </p:spPr>
        <p:txBody>
          <a:bodyPr spcFirstLastPara="0" lIns="0" tIns="0" rIns="0" bIns="0" anchor="t"/>
          <a:lstStyle/>
          <a:p>
            <a:pPr algn="l" hangingPunct="0">
              <a:lnSpc>
                <a:spcPct val="100000"/>
              </a:lnSpc>
            </a:pPr>
            <a:r>
              <a:rPr sz="1875">
                <a:solidFill>
                  <a:srgbClr val="38512F"/>
                </a:solidFill>
                <a:latin typeface="Lato"/>
                <a:ea typeface="+mn-ea"/>
                <a:cs typeface="Lato"/>
              </a:rPr>
              <a:t>Le Contexte Historique</a:t>
            </a:r>
          </a:p>
        </p:txBody>
      </p:sp>
      <p:sp>
        <p:nvSpPr>
          <p:cNvPr id="6" name="Text 2"/>
          <p:cNvSpPr/>
          <p:nvPr/>
        </p:nvSpPr>
        <p:spPr>
          <a:xfrm>
            <a:off x="838200" y="3228975"/>
            <a:ext cx="6593015"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À l'époque de Mill, les femmes n'avaient pas le droit de vote, leurs intérêts étant considérés comme identiques à ceux de leurs maris. Jusqu'en 1870 en Angleterre, une femme mariée perdait tous ses biens et son héritage. Son mari pouvait en disposer à sa guise, et elle ne possédait aucun droit.</a:t>
            </a:r>
          </a:p>
        </p:txBody>
      </p:sp>
      <p:sp>
        <p:nvSpPr>
          <p:cNvPr id="7" name="Text 3"/>
          <p:cNvSpPr/>
          <p:nvPr/>
        </p:nvSpPr>
        <p:spPr>
          <a:xfrm>
            <a:off x="838200" y="5095875"/>
            <a:ext cx="6593015"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Au Québec, la première femme élue à l'Assemblée nationale, Claire Kirkland-Casgrain, présenta un projet de loi pour mettre fin à l'incapacité juridique de la femme mariée... en 1964.</a:t>
            </a:r>
          </a:p>
        </p:txBody>
      </p:sp>
      <p:sp>
        <p:nvSpPr>
          <p:cNvPr id="8" name="Text 4"/>
          <p:cNvSpPr/>
          <p:nvPr/>
        </p:nvSpPr>
        <p:spPr>
          <a:xfrm>
            <a:off x="7581900" y="2705100"/>
            <a:ext cx="2614994" cy="285750"/>
          </a:xfrm>
          <a:prstGeom prst="rect">
            <a:avLst/>
          </a:prstGeom>
        </p:spPr>
        <p:txBody>
          <a:bodyPr spcFirstLastPara="0" lIns="0" tIns="0" rIns="0" bIns="0" anchor="t"/>
          <a:lstStyle/>
          <a:p>
            <a:pPr algn="l" hangingPunct="0">
              <a:lnSpc>
                <a:spcPct val="100000"/>
              </a:lnSpc>
            </a:pPr>
            <a:r>
              <a:rPr sz="1875">
                <a:solidFill>
                  <a:srgbClr val="38512F"/>
                </a:solidFill>
                <a:latin typeface="Lato"/>
                <a:ea typeface="+mn-ea"/>
                <a:cs typeface="Lato"/>
              </a:rPr>
              <a:t>La Position de Mill</a:t>
            </a:r>
          </a:p>
        </p:txBody>
      </p:sp>
      <p:sp>
        <p:nvSpPr>
          <p:cNvPr id="9" name="Text 5"/>
          <p:cNvSpPr/>
          <p:nvPr/>
        </p:nvSpPr>
        <p:spPr>
          <a:xfrm>
            <a:off x="7581900" y="3228975"/>
            <a:ext cx="6593015"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Mill s'interrogeait sur le cas des femmes, dont les intérêts étaient sous la responsabilité de leurs maris. Comme ces derniers pouvaient agir contre l'intérêt de leurs épouses, fallait-il les protéger comme les enfants ?</a:t>
            </a:r>
          </a:p>
        </p:txBody>
      </p:sp>
      <p:sp>
        <p:nvSpPr>
          <p:cNvPr id="10" name="Text 6"/>
          <p:cNvSpPr/>
          <p:nvPr/>
        </p:nvSpPr>
        <p:spPr>
          <a:xfrm>
            <a:off x="7581900" y="4752975"/>
            <a:ext cx="6593015" cy="16192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Mill s'y objecte : il ne faut pas mettre les femmes dans le même panier que les enfants, car elles ont toutes les dispositions pour agir dans leur intérêt. Au lieu de les soumettre à un pouvoir dictatorial et de tenter de les protéger des abus, il faudrait simplement leur accorder tous les pouvoirs auxquels elles ont droit.</a:t>
            </a:r>
          </a:p>
        </p:txBody>
      </p:sp>
    </p:spTree>
    <p:extLst>
      <p:ext uri="{BB962C8B-B14F-4D97-AF65-F5344CB8AC3E}">
        <p14:creationId xmlns:p14="http://schemas.microsoft.com/office/powerpoint/2010/main" val="393002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1"/>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838200" y="571500"/>
            <a:ext cx="11277791" cy="581025"/>
          </a:xfrm>
          <a:prstGeom prst="rect">
            <a:avLst/>
          </a:prstGeom>
        </p:spPr>
        <p:txBody>
          <a:bodyPr spcFirstLastPara="0" lIns="0" tIns="0" rIns="0" bIns="0" anchor="t"/>
          <a:lstStyle/>
          <a:p>
            <a:pPr algn="l" hangingPunct="0">
              <a:lnSpc>
                <a:spcPct val="100000"/>
              </a:lnSpc>
            </a:pPr>
            <a:r>
              <a:rPr sz="3825">
                <a:solidFill>
                  <a:srgbClr val="38512F"/>
                </a:solidFill>
                <a:latin typeface="Lato"/>
                <a:ea typeface="+mn-ea"/>
                <a:cs typeface="Lato"/>
              </a:rPr>
              <a:t>Deuxième Exception : Les Monopoles Naturels</a:t>
            </a:r>
          </a:p>
        </p:txBody>
      </p:sp>
      <p:pic>
        <p:nvPicPr>
          <p:cNvPr id="5" name="Custom Shape 3"/>
          <p:cNvPicPr>
            <a:picLocks noChangeAspect="1"/>
          </p:cNvPicPr>
          <p:nvPr/>
        </p:nvPicPr>
        <p:blipFill>
          <a:blip r:embed="rId5"/>
          <a:stretch>
            <a:fillRect/>
          </a:stretch>
        </p:blipFill>
        <p:spPr>
          <a:xfrm>
            <a:off x="838200" y="1666875"/>
            <a:ext cx="6372225" cy="3028950"/>
          </a:xfrm>
          <a:prstGeom prst="rect">
            <a:avLst/>
          </a:prstGeom>
        </p:spPr>
      </p:pic>
      <p:pic>
        <p:nvPicPr>
          <p:cNvPr id="6" name="Custom Shape 4"/>
          <p:cNvPicPr>
            <a:picLocks noChangeAspect="1"/>
          </p:cNvPicPr>
          <p:nvPr/>
        </p:nvPicPr>
        <p:blipFill>
          <a:blip r:embed="rId6"/>
          <a:stretch>
            <a:fillRect/>
          </a:stretch>
        </p:blipFill>
        <p:spPr>
          <a:xfrm>
            <a:off x="1047750" y="1876425"/>
            <a:ext cx="628650" cy="628650"/>
          </a:xfrm>
          <a:prstGeom prst="rect">
            <a:avLst/>
          </a:prstGeom>
        </p:spPr>
      </p:pic>
      <p:pic>
        <p:nvPicPr>
          <p:cNvPr id="7" name="68f0226d7e35d5-34265912.png"/>
          <p:cNvPicPr/>
          <p:nvPr/>
        </p:nvPicPr>
        <p:blipFill rotWithShape="1">
          <a:blip r:embed="rId7"/>
          <a:stretch>
            <a:fillRect/>
          </a:stretch>
        </p:blipFill>
        <p:spPr>
          <a:xfrm>
            <a:off x="1219200" y="2009775"/>
            <a:ext cx="285750" cy="352425"/>
          </a:xfrm>
          <a:prstGeom prst="rect">
            <a:avLst/>
          </a:prstGeom>
        </p:spPr>
      </p:pic>
      <p:sp>
        <p:nvSpPr>
          <p:cNvPr id="8" name="Text 3"/>
          <p:cNvSpPr/>
          <p:nvPr/>
        </p:nvSpPr>
        <p:spPr>
          <a:xfrm>
            <a:off x="1047750" y="2686050"/>
            <a:ext cx="2614994"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Définition</a:t>
            </a:r>
          </a:p>
        </p:txBody>
      </p:sp>
      <p:sp>
        <p:nvSpPr>
          <p:cNvPr id="9" name="Text 4"/>
          <p:cNvSpPr/>
          <p:nvPr/>
        </p:nvSpPr>
        <p:spPr>
          <a:xfrm>
            <a:off x="1047750" y="3124200"/>
            <a:ext cx="6310313" cy="6477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Un monopole naturel est une entreprise qui œuvre dans un secteur dont la nature même lui permet d'empêcher la venue de compétiteurs.</a:t>
            </a:r>
          </a:p>
        </p:txBody>
      </p:sp>
      <p:pic>
        <p:nvPicPr>
          <p:cNvPr id="10" name="Custom Shape 3"/>
          <p:cNvPicPr>
            <a:picLocks noChangeAspect="1"/>
          </p:cNvPicPr>
          <p:nvPr/>
        </p:nvPicPr>
        <p:blipFill>
          <a:blip r:embed="rId5"/>
          <a:stretch>
            <a:fillRect/>
          </a:stretch>
        </p:blipFill>
        <p:spPr>
          <a:xfrm>
            <a:off x="7419975" y="1666875"/>
            <a:ext cx="6372225" cy="3028950"/>
          </a:xfrm>
          <a:prstGeom prst="rect">
            <a:avLst/>
          </a:prstGeom>
        </p:spPr>
      </p:pic>
      <p:pic>
        <p:nvPicPr>
          <p:cNvPr id="11" name="Custom Shape 4"/>
          <p:cNvPicPr>
            <a:picLocks noChangeAspect="1"/>
          </p:cNvPicPr>
          <p:nvPr/>
        </p:nvPicPr>
        <p:blipFill>
          <a:blip r:embed="rId6"/>
          <a:stretch>
            <a:fillRect/>
          </a:stretch>
        </p:blipFill>
        <p:spPr>
          <a:xfrm>
            <a:off x="7629525" y="1876425"/>
            <a:ext cx="628650" cy="628650"/>
          </a:xfrm>
          <a:prstGeom prst="rect">
            <a:avLst/>
          </a:prstGeom>
        </p:spPr>
      </p:pic>
      <p:pic>
        <p:nvPicPr>
          <p:cNvPr id="12" name="68f0226d7e46d8-79138588.png"/>
          <p:cNvPicPr/>
          <p:nvPr/>
        </p:nvPicPr>
        <p:blipFill rotWithShape="1">
          <a:blip r:embed="rId8"/>
          <a:stretch>
            <a:fillRect/>
          </a:stretch>
        </p:blipFill>
        <p:spPr>
          <a:xfrm>
            <a:off x="7800975" y="2009775"/>
            <a:ext cx="285750" cy="352425"/>
          </a:xfrm>
          <a:prstGeom prst="rect">
            <a:avLst/>
          </a:prstGeom>
        </p:spPr>
      </p:pic>
      <p:sp>
        <p:nvSpPr>
          <p:cNvPr id="13" name="Text 7"/>
          <p:cNvSpPr/>
          <p:nvPr/>
        </p:nvSpPr>
        <p:spPr>
          <a:xfrm>
            <a:off x="7629525" y="2686050"/>
            <a:ext cx="2614994"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Exemples</a:t>
            </a:r>
          </a:p>
        </p:txBody>
      </p:sp>
      <p:sp>
        <p:nvSpPr>
          <p:cNvPr id="14" name="Text 8"/>
          <p:cNvSpPr/>
          <p:nvPr/>
        </p:nvSpPr>
        <p:spPr>
          <a:xfrm>
            <a:off x="7629525" y="3124200"/>
            <a:ext cx="6310313"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Secteurs avec une seule source d'approvisionnement en matière première, ou secteurs où les économies d'échelle permettent à la première entreprise d'accaparer tout le marché : distribution d'électricité ou d'eau.</a:t>
            </a:r>
          </a:p>
        </p:txBody>
      </p:sp>
      <p:pic>
        <p:nvPicPr>
          <p:cNvPr id="15" name="Custom Shape 5"/>
          <p:cNvPicPr>
            <a:picLocks noChangeAspect="1"/>
          </p:cNvPicPr>
          <p:nvPr/>
        </p:nvPicPr>
        <p:blipFill>
          <a:blip r:embed="rId9"/>
          <a:stretch>
            <a:fillRect/>
          </a:stretch>
        </p:blipFill>
        <p:spPr>
          <a:xfrm>
            <a:off x="838200" y="4905375"/>
            <a:ext cx="6372225" cy="2695575"/>
          </a:xfrm>
          <a:prstGeom prst="rect">
            <a:avLst/>
          </a:prstGeom>
        </p:spPr>
      </p:pic>
      <p:pic>
        <p:nvPicPr>
          <p:cNvPr id="16" name="Custom Shape 4"/>
          <p:cNvPicPr>
            <a:picLocks noChangeAspect="1"/>
          </p:cNvPicPr>
          <p:nvPr/>
        </p:nvPicPr>
        <p:blipFill>
          <a:blip r:embed="rId6"/>
          <a:stretch>
            <a:fillRect/>
          </a:stretch>
        </p:blipFill>
        <p:spPr>
          <a:xfrm>
            <a:off x="1047750" y="5114925"/>
            <a:ext cx="628650" cy="628650"/>
          </a:xfrm>
          <a:prstGeom prst="rect">
            <a:avLst/>
          </a:prstGeom>
        </p:spPr>
      </p:pic>
      <p:pic>
        <p:nvPicPr>
          <p:cNvPr id="17" name="68f0226d7e5e12-24458330.png"/>
          <p:cNvPicPr/>
          <p:nvPr/>
        </p:nvPicPr>
        <p:blipFill rotWithShape="1">
          <a:blip r:embed="rId10"/>
          <a:stretch>
            <a:fillRect/>
          </a:stretch>
        </p:blipFill>
        <p:spPr>
          <a:xfrm>
            <a:off x="1219200" y="5248275"/>
            <a:ext cx="285750" cy="352425"/>
          </a:xfrm>
          <a:prstGeom prst="rect">
            <a:avLst/>
          </a:prstGeom>
        </p:spPr>
      </p:pic>
      <p:sp>
        <p:nvSpPr>
          <p:cNvPr id="18" name="Text 11"/>
          <p:cNvSpPr/>
          <p:nvPr/>
        </p:nvSpPr>
        <p:spPr>
          <a:xfrm>
            <a:off x="1047750" y="5924550"/>
            <a:ext cx="2614994"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Solution</a:t>
            </a:r>
          </a:p>
        </p:txBody>
      </p:sp>
      <p:sp>
        <p:nvSpPr>
          <p:cNvPr id="19" name="Text 12"/>
          <p:cNvSpPr/>
          <p:nvPr/>
        </p:nvSpPr>
        <p:spPr>
          <a:xfrm>
            <a:off x="1047750" y="6362700"/>
            <a:ext cx="6310313"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L'État doit assurer le contrôle de l'activité ou disposer d'un pouvoir de surveillance et de réglementation des prix, puisque la régulation ne peut être assurée par la concurrence inexistante.</a:t>
            </a:r>
          </a:p>
        </p:txBody>
      </p:sp>
      <p:pic>
        <p:nvPicPr>
          <p:cNvPr id="20" name="Custom Shape 5"/>
          <p:cNvPicPr>
            <a:picLocks noChangeAspect="1"/>
          </p:cNvPicPr>
          <p:nvPr/>
        </p:nvPicPr>
        <p:blipFill>
          <a:blip r:embed="rId9"/>
          <a:stretch>
            <a:fillRect/>
          </a:stretch>
        </p:blipFill>
        <p:spPr>
          <a:xfrm>
            <a:off x="7419975" y="4905375"/>
            <a:ext cx="6372225" cy="2695575"/>
          </a:xfrm>
          <a:prstGeom prst="rect">
            <a:avLst/>
          </a:prstGeom>
        </p:spPr>
      </p:pic>
      <p:pic>
        <p:nvPicPr>
          <p:cNvPr id="21" name="Custom Shape 4"/>
          <p:cNvPicPr>
            <a:picLocks noChangeAspect="1"/>
          </p:cNvPicPr>
          <p:nvPr/>
        </p:nvPicPr>
        <p:blipFill>
          <a:blip r:embed="rId6"/>
          <a:stretch>
            <a:fillRect/>
          </a:stretch>
        </p:blipFill>
        <p:spPr>
          <a:xfrm>
            <a:off x="7629525" y="5114925"/>
            <a:ext cx="628650" cy="628650"/>
          </a:xfrm>
          <a:prstGeom prst="rect">
            <a:avLst/>
          </a:prstGeom>
        </p:spPr>
      </p:pic>
      <p:pic>
        <p:nvPicPr>
          <p:cNvPr id="22" name="68f0226d7e71c7-38486315.png"/>
          <p:cNvPicPr/>
          <p:nvPr/>
        </p:nvPicPr>
        <p:blipFill rotWithShape="1">
          <a:blip r:embed="rId11"/>
          <a:stretch>
            <a:fillRect/>
          </a:stretch>
        </p:blipFill>
        <p:spPr>
          <a:xfrm>
            <a:off x="7800975" y="5248275"/>
            <a:ext cx="285750" cy="352425"/>
          </a:xfrm>
          <a:prstGeom prst="rect">
            <a:avLst/>
          </a:prstGeom>
        </p:spPr>
      </p:pic>
      <p:sp>
        <p:nvSpPr>
          <p:cNvPr id="23" name="Text 15"/>
          <p:cNvSpPr/>
          <p:nvPr/>
        </p:nvSpPr>
        <p:spPr>
          <a:xfrm>
            <a:off x="7629525" y="5924550"/>
            <a:ext cx="2948178"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Monopoles Temporaires</a:t>
            </a:r>
          </a:p>
        </p:txBody>
      </p:sp>
      <p:sp>
        <p:nvSpPr>
          <p:cNvPr id="24" name="Text 16"/>
          <p:cNvSpPr/>
          <p:nvPr/>
        </p:nvSpPr>
        <p:spPr>
          <a:xfrm>
            <a:off x="7629525" y="6362700"/>
            <a:ext cx="6310313"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L'État peut accorder des monopoles temporaires pour encourager l'innovation et la recherche : c'est le rôle des lois sur les brevets d'invention.</a:t>
            </a:r>
          </a:p>
        </p:txBody>
      </p:sp>
    </p:spTree>
    <p:extLst>
      <p:ext uri="{BB962C8B-B14F-4D97-AF65-F5344CB8AC3E}">
        <p14:creationId xmlns:p14="http://schemas.microsoft.com/office/powerpoint/2010/main" val="39300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2"/>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838200" y="781050"/>
            <a:ext cx="13731240" cy="609600"/>
          </a:xfrm>
          <a:prstGeom prst="rect">
            <a:avLst/>
          </a:prstGeom>
        </p:spPr>
        <p:txBody>
          <a:bodyPr spcFirstLastPara="0" lIns="0" tIns="0" rIns="0" bIns="0" anchor="t"/>
          <a:lstStyle/>
          <a:p>
            <a:pPr algn="l" hangingPunct="0">
              <a:lnSpc>
                <a:spcPct val="104167"/>
              </a:lnSpc>
            </a:pPr>
            <a:r>
              <a:rPr sz="3825">
                <a:solidFill>
                  <a:srgbClr val="38512F"/>
                </a:solidFill>
                <a:latin typeface="Lato"/>
                <a:ea typeface="+mn-ea"/>
                <a:cs typeface="Lato"/>
              </a:rPr>
              <a:t>Troisième Exception : Coordination des Intérêts Individuels</a:t>
            </a:r>
          </a:p>
        </p:txBody>
      </p:sp>
      <p:sp>
        <p:nvSpPr>
          <p:cNvPr id="5" name="Text 1"/>
          <p:cNvSpPr/>
          <p:nvPr/>
        </p:nvSpPr>
        <p:spPr>
          <a:xfrm>
            <a:off x="838200" y="2476500"/>
            <a:ext cx="13731240" cy="3238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Il arrive que les individus jugent correctement ce qui est dans leur intérêt, mais que l'objectif ne puisse être atteint que collectivement, avec l'appui de la loi.</a:t>
            </a:r>
          </a:p>
        </p:txBody>
      </p:sp>
      <p:sp>
        <p:nvSpPr>
          <p:cNvPr id="6" name="Text 2"/>
          <p:cNvSpPr/>
          <p:nvPr/>
        </p:nvSpPr>
        <p:spPr>
          <a:xfrm>
            <a:off x="1152525" y="3686175"/>
            <a:ext cx="5845874" cy="285750"/>
          </a:xfrm>
          <a:prstGeom prst="rect">
            <a:avLst/>
          </a:prstGeom>
        </p:spPr>
        <p:txBody>
          <a:bodyPr spcFirstLastPara="0" lIns="0" tIns="0" rIns="0" bIns="0" anchor="t"/>
          <a:lstStyle/>
          <a:p>
            <a:pPr algn="l" hangingPunct="0">
              <a:lnSpc>
                <a:spcPct val="100000"/>
              </a:lnSpc>
            </a:pPr>
            <a:r>
              <a:rPr sz="1875">
                <a:solidFill>
                  <a:srgbClr val="38512F"/>
                </a:solidFill>
                <a:latin typeface="Lato"/>
                <a:ea typeface="+mn-ea"/>
                <a:cs typeface="Lato"/>
              </a:rPr>
              <a:t>L'Exemple de la Réduction des Heures de Travail</a:t>
            </a:r>
          </a:p>
        </p:txBody>
      </p:sp>
      <p:sp>
        <p:nvSpPr>
          <p:cNvPr id="7" name="Text 3"/>
          <p:cNvSpPr/>
          <p:nvPr/>
        </p:nvSpPr>
        <p:spPr>
          <a:xfrm>
            <a:off x="1152525" y="4314825"/>
            <a:ext cx="13398056" cy="6477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Supposons qu'une réduction de douze à dix heures soit avantageuse pour les ouvriers, qui recevraient un salaire presque équivalent. Supposons qu'ils en soient conscients. S'ensuivra-t-il que la journée passera à dix heures ? Probablement pas.</a:t>
            </a:r>
          </a:p>
        </p:txBody>
      </p:sp>
      <p:sp>
        <p:nvSpPr>
          <p:cNvPr id="8" name="Text 4"/>
          <p:cNvSpPr/>
          <p:nvPr/>
        </p:nvSpPr>
        <p:spPr>
          <a:xfrm>
            <a:off x="1152525" y="5219700"/>
            <a:ext cx="13398056" cy="6477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Aucun ouvrier ne voudra risquer de perdre son emploi ou subir une réduction de salaire en prenant l'initiative. Il n'est pas dans l'intérêt d'un travailleur de donner l'exemple, à moins d'être certain que les autres vont lui emboîter le pas.</a:t>
            </a:r>
          </a:p>
        </p:txBody>
      </p:sp>
      <p:pic>
        <p:nvPicPr>
          <p:cNvPr id="9" name="Shape 5 background"/>
          <p:cNvPicPr>
            <a:picLocks noChangeAspect="1"/>
          </p:cNvPicPr>
          <p:nvPr/>
        </p:nvPicPr>
        <p:blipFill>
          <a:blip r:embed="rId5"/>
          <a:stretch>
            <a:fillRect/>
          </a:stretch>
        </p:blipFill>
        <p:spPr>
          <a:xfrm>
            <a:off x="838200" y="3400425"/>
            <a:ext cx="19050" cy="2743200"/>
          </a:xfrm>
          <a:prstGeom prst="rect">
            <a:avLst/>
          </a:prstGeom>
        </p:spPr>
      </p:pic>
      <p:sp>
        <p:nvSpPr>
          <p:cNvPr id="10" name="Text 6"/>
          <p:cNvSpPr/>
          <p:nvPr/>
        </p:nvSpPr>
        <p:spPr>
          <a:xfrm>
            <a:off x="838200" y="6362700"/>
            <a:ext cx="13731240"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Dans les cas où a) le statu quo serait moins intéressant pour chacun qu'une entente collective respectée par tous, mais où b) une telle entente serait moins intéressante qu'une entente « respectée par les autres, mais pas par moi », les individus ont besoin du secours de la loi. Il s'agit d'imposer des normes de travail ou de permettre la négociation de conventions collectives contraignantes.</a:t>
            </a:r>
          </a:p>
        </p:txBody>
      </p:sp>
    </p:spTree>
    <p:extLst>
      <p:ext uri="{BB962C8B-B14F-4D97-AF65-F5344CB8AC3E}">
        <p14:creationId xmlns:p14="http://schemas.microsoft.com/office/powerpoint/2010/main" val="393002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3"/>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838200" y="933450"/>
            <a:ext cx="12681204" cy="581025"/>
          </a:xfrm>
          <a:prstGeom prst="rect">
            <a:avLst/>
          </a:prstGeom>
        </p:spPr>
        <p:txBody>
          <a:bodyPr spcFirstLastPara="0" lIns="0" tIns="0" rIns="0" bIns="0" anchor="t"/>
          <a:lstStyle/>
          <a:p>
            <a:pPr algn="l" hangingPunct="0">
              <a:lnSpc>
                <a:spcPct val="100000"/>
              </a:lnSpc>
            </a:pPr>
            <a:r>
              <a:rPr sz="3825">
                <a:solidFill>
                  <a:srgbClr val="38512F"/>
                </a:solidFill>
                <a:latin typeface="Lato"/>
                <a:ea typeface="+mn-ea"/>
                <a:cs typeface="Lato"/>
              </a:rPr>
              <a:t>Quatrième Exception : Insuffisance du Secteur Privé</a:t>
            </a:r>
          </a:p>
        </p:txBody>
      </p:sp>
      <p:pic>
        <p:nvPicPr>
          <p:cNvPr id="5" name="Custom Shape 6"/>
          <p:cNvPicPr>
            <a:picLocks noChangeAspect="1"/>
          </p:cNvPicPr>
          <p:nvPr/>
        </p:nvPicPr>
        <p:blipFill>
          <a:blip r:embed="rId5"/>
          <a:stretch>
            <a:fillRect/>
          </a:stretch>
        </p:blipFill>
        <p:spPr>
          <a:xfrm>
            <a:off x="838200" y="2028825"/>
            <a:ext cx="4181475" cy="5210175"/>
          </a:xfrm>
          <a:prstGeom prst="rect">
            <a:avLst/>
          </a:prstGeom>
        </p:spPr>
      </p:pic>
      <p:pic>
        <p:nvPicPr>
          <p:cNvPr id="6" name="Custom Shape 7"/>
          <p:cNvPicPr>
            <a:picLocks noChangeAspect="1"/>
          </p:cNvPicPr>
          <p:nvPr/>
        </p:nvPicPr>
        <p:blipFill>
          <a:blip r:embed="rId6"/>
          <a:stretch>
            <a:fillRect/>
          </a:stretch>
        </p:blipFill>
        <p:spPr>
          <a:xfrm>
            <a:off x="857250" y="2047875"/>
            <a:ext cx="4133850" cy="628650"/>
          </a:xfrm>
          <a:prstGeom prst="rect">
            <a:avLst/>
          </a:prstGeom>
        </p:spPr>
      </p:pic>
      <p:sp>
        <p:nvSpPr>
          <p:cNvPr id="7" name="Text 3"/>
          <p:cNvSpPr/>
          <p:nvPr/>
        </p:nvSpPr>
        <p:spPr>
          <a:xfrm>
            <a:off x="2771775" y="2133600"/>
            <a:ext cx="333185" cy="361950"/>
          </a:xfrm>
          <a:prstGeom prst="rect">
            <a:avLst/>
          </a:prstGeom>
        </p:spPr>
        <p:txBody>
          <a:bodyPr spcFirstLastPara="0" lIns="0" tIns="0" rIns="0" bIns="0" anchor="t"/>
          <a:lstStyle/>
          <a:p>
            <a:pPr algn="l" hangingPunct="0">
              <a:lnSpc>
                <a:spcPct val="100000"/>
              </a:lnSpc>
            </a:pPr>
            <a:r>
              <a:rPr sz="2400">
                <a:solidFill>
                  <a:srgbClr val="3A3630"/>
                </a:solidFill>
                <a:latin typeface="Lato"/>
                <a:ea typeface="+mn-ea"/>
                <a:cs typeface="Lato"/>
              </a:rPr>
              <a:t>1</a:t>
            </a:r>
          </a:p>
        </p:txBody>
      </p:sp>
      <p:sp>
        <p:nvSpPr>
          <p:cNvPr id="8" name="Text 4"/>
          <p:cNvSpPr/>
          <p:nvPr/>
        </p:nvSpPr>
        <p:spPr>
          <a:xfrm>
            <a:off x="1066800" y="2857500"/>
            <a:ext cx="2786634"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Assistance aux Pauvres</a:t>
            </a:r>
          </a:p>
        </p:txBody>
      </p:sp>
      <p:sp>
        <p:nvSpPr>
          <p:cNvPr id="9" name="Text 5"/>
          <p:cNvSpPr/>
          <p:nvPr/>
        </p:nvSpPr>
        <p:spPr>
          <a:xfrm>
            <a:off x="1066800" y="3305175"/>
            <a:ext cx="3937635" cy="32385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Les pauvres ont droit à l'assistance. Il faut non seulement aider les gens dans le besoin, mais faire en sorte qu'à long terme, ils puissent se passer de cette aide. Cette assistance doit provenir de l'État plutôt que d'organismes privés, car ceux-ci distribuent leur aide de manière trop inégale. Comme l'État pourvoit à la subsistance des criminels en prison, il serait absurde de ne pas le faire pour ceux qui n'ont pas commis de délits.</a:t>
            </a:r>
          </a:p>
        </p:txBody>
      </p:sp>
      <p:pic>
        <p:nvPicPr>
          <p:cNvPr id="10" name="Custom Shape 6"/>
          <p:cNvPicPr>
            <a:picLocks noChangeAspect="1"/>
          </p:cNvPicPr>
          <p:nvPr/>
        </p:nvPicPr>
        <p:blipFill>
          <a:blip r:embed="rId5"/>
          <a:stretch>
            <a:fillRect/>
          </a:stretch>
        </p:blipFill>
        <p:spPr>
          <a:xfrm>
            <a:off x="5229225" y="2028825"/>
            <a:ext cx="4181475" cy="5210175"/>
          </a:xfrm>
          <a:prstGeom prst="rect">
            <a:avLst/>
          </a:prstGeom>
        </p:spPr>
      </p:pic>
      <p:pic>
        <p:nvPicPr>
          <p:cNvPr id="11" name="Custom Shape 7"/>
          <p:cNvPicPr>
            <a:picLocks noChangeAspect="1"/>
          </p:cNvPicPr>
          <p:nvPr/>
        </p:nvPicPr>
        <p:blipFill>
          <a:blip r:embed="rId6"/>
          <a:stretch>
            <a:fillRect/>
          </a:stretch>
        </p:blipFill>
        <p:spPr>
          <a:xfrm>
            <a:off x="5248275" y="2047875"/>
            <a:ext cx="4133850" cy="628650"/>
          </a:xfrm>
          <a:prstGeom prst="rect">
            <a:avLst/>
          </a:prstGeom>
        </p:spPr>
      </p:pic>
      <p:sp>
        <p:nvSpPr>
          <p:cNvPr id="12" name="Text 8"/>
          <p:cNvSpPr/>
          <p:nvPr/>
        </p:nvSpPr>
        <p:spPr>
          <a:xfrm>
            <a:off x="7162800" y="2133600"/>
            <a:ext cx="333185" cy="361950"/>
          </a:xfrm>
          <a:prstGeom prst="rect">
            <a:avLst/>
          </a:prstGeom>
        </p:spPr>
        <p:txBody>
          <a:bodyPr spcFirstLastPara="0" lIns="0" tIns="0" rIns="0" bIns="0" anchor="t"/>
          <a:lstStyle/>
          <a:p>
            <a:pPr algn="l" hangingPunct="0">
              <a:lnSpc>
                <a:spcPct val="100000"/>
              </a:lnSpc>
            </a:pPr>
            <a:r>
              <a:rPr sz="2400">
                <a:solidFill>
                  <a:srgbClr val="3A3630"/>
                </a:solidFill>
                <a:latin typeface="Lato"/>
                <a:ea typeface="+mn-ea"/>
                <a:cs typeface="Lato"/>
              </a:rPr>
              <a:t>2</a:t>
            </a:r>
          </a:p>
        </p:txBody>
      </p:sp>
      <p:sp>
        <p:nvSpPr>
          <p:cNvPr id="13" name="Text 9"/>
          <p:cNvSpPr/>
          <p:nvPr/>
        </p:nvSpPr>
        <p:spPr>
          <a:xfrm>
            <a:off x="5457825" y="2857500"/>
            <a:ext cx="3937635" cy="304800"/>
          </a:xfrm>
          <a:prstGeom prst="rect">
            <a:avLst/>
          </a:prstGeom>
        </p:spPr>
        <p:txBody>
          <a:bodyPr spcFirstLastPara="0" lIns="0" tIns="0" rIns="0" bIns="0" anchor="t"/>
          <a:lstStyle/>
          <a:p>
            <a:pPr algn="l" hangingPunct="0">
              <a:lnSpc>
                <a:spcPct val="106667"/>
              </a:lnSpc>
            </a:pPr>
            <a:r>
              <a:rPr sz="1875">
                <a:solidFill>
                  <a:srgbClr val="3A3630"/>
                </a:solidFill>
                <a:latin typeface="Lato"/>
                <a:ea typeface="+mn-ea"/>
                <a:cs typeface="Lato"/>
              </a:rPr>
              <a:t>Intérêts des Générations Futures</a:t>
            </a:r>
          </a:p>
        </p:txBody>
      </p:sp>
      <p:sp>
        <p:nvSpPr>
          <p:cNvPr id="14" name="Text 10"/>
          <p:cNvSpPr/>
          <p:nvPr/>
        </p:nvSpPr>
        <p:spPr>
          <a:xfrm>
            <a:off x="5457825" y="3609975"/>
            <a:ext cx="3937635" cy="25908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Mill donnait l'exemple des colonies, qui ne devraient pas être abandonnées aux entrepreneurs et aux compagnies. De nos jours, c'est plutôt la question environnementale qui nous vient à l'esprit quand on pense aux intérêts des générations futures et à la nécessité d'une vision à long terme.</a:t>
            </a:r>
          </a:p>
        </p:txBody>
      </p:sp>
      <p:pic>
        <p:nvPicPr>
          <p:cNvPr id="15" name="Custom Shape 6"/>
          <p:cNvPicPr>
            <a:picLocks noChangeAspect="1"/>
          </p:cNvPicPr>
          <p:nvPr/>
        </p:nvPicPr>
        <p:blipFill>
          <a:blip r:embed="rId5"/>
          <a:stretch>
            <a:fillRect/>
          </a:stretch>
        </p:blipFill>
        <p:spPr>
          <a:xfrm>
            <a:off x="9610725" y="2028825"/>
            <a:ext cx="4181475" cy="5210175"/>
          </a:xfrm>
          <a:prstGeom prst="rect">
            <a:avLst/>
          </a:prstGeom>
        </p:spPr>
      </p:pic>
      <p:pic>
        <p:nvPicPr>
          <p:cNvPr id="16" name="Custom Shape 7"/>
          <p:cNvPicPr>
            <a:picLocks noChangeAspect="1"/>
          </p:cNvPicPr>
          <p:nvPr/>
        </p:nvPicPr>
        <p:blipFill>
          <a:blip r:embed="rId6"/>
          <a:stretch>
            <a:fillRect/>
          </a:stretch>
        </p:blipFill>
        <p:spPr>
          <a:xfrm>
            <a:off x="9639300" y="2047875"/>
            <a:ext cx="4133850" cy="628650"/>
          </a:xfrm>
          <a:prstGeom prst="rect">
            <a:avLst/>
          </a:prstGeom>
        </p:spPr>
      </p:pic>
      <p:sp>
        <p:nvSpPr>
          <p:cNvPr id="17" name="Text 13"/>
          <p:cNvSpPr/>
          <p:nvPr/>
        </p:nvSpPr>
        <p:spPr>
          <a:xfrm>
            <a:off x="11544300" y="2133600"/>
            <a:ext cx="333185" cy="361950"/>
          </a:xfrm>
          <a:prstGeom prst="rect">
            <a:avLst/>
          </a:prstGeom>
        </p:spPr>
        <p:txBody>
          <a:bodyPr spcFirstLastPara="0" lIns="0" tIns="0" rIns="0" bIns="0" anchor="t"/>
          <a:lstStyle/>
          <a:p>
            <a:pPr algn="l" hangingPunct="0">
              <a:lnSpc>
                <a:spcPct val="100000"/>
              </a:lnSpc>
            </a:pPr>
            <a:r>
              <a:rPr sz="2400">
                <a:solidFill>
                  <a:srgbClr val="3A3630"/>
                </a:solidFill>
                <a:latin typeface="Lato"/>
                <a:ea typeface="+mn-ea"/>
                <a:cs typeface="Lato"/>
              </a:rPr>
              <a:t>3</a:t>
            </a:r>
          </a:p>
        </p:txBody>
      </p:sp>
      <p:sp>
        <p:nvSpPr>
          <p:cNvPr id="18" name="Text 14"/>
          <p:cNvSpPr/>
          <p:nvPr/>
        </p:nvSpPr>
        <p:spPr>
          <a:xfrm>
            <a:off x="9848850" y="2857500"/>
            <a:ext cx="3049143"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Projets d'Intérêt Collectif</a:t>
            </a:r>
          </a:p>
        </p:txBody>
      </p:sp>
      <p:sp>
        <p:nvSpPr>
          <p:cNvPr id="19" name="Text 15"/>
          <p:cNvSpPr/>
          <p:nvPr/>
        </p:nvSpPr>
        <p:spPr>
          <a:xfrm>
            <a:off x="9848850" y="3305175"/>
            <a:ext cx="3937635" cy="19431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Voyages de découverte ou d'exploration géographique, construction de phares ou de bouées, recherche scientifique. Ces projets ne sont pas économiquement rentables pour le secteur privé, mais sont essentiels pour la société dans son ensemble.</a:t>
            </a:r>
          </a:p>
        </p:txBody>
      </p:sp>
    </p:spTree>
    <p:extLst>
      <p:ext uri="{BB962C8B-B14F-4D97-AF65-F5344CB8AC3E}">
        <p14:creationId xmlns:p14="http://schemas.microsoft.com/office/powerpoint/2010/main" val="39300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4"/>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838200" y="1476375"/>
            <a:ext cx="8097393" cy="581025"/>
          </a:xfrm>
          <a:prstGeom prst="rect">
            <a:avLst/>
          </a:prstGeom>
        </p:spPr>
        <p:txBody>
          <a:bodyPr spcFirstLastPara="0" lIns="0" tIns="0" rIns="0" bIns="0" anchor="t"/>
          <a:lstStyle/>
          <a:p>
            <a:pPr algn="l" hangingPunct="0">
              <a:lnSpc>
                <a:spcPct val="100000"/>
              </a:lnSpc>
            </a:pPr>
            <a:r>
              <a:rPr sz="3825">
                <a:solidFill>
                  <a:srgbClr val="38512F"/>
                </a:solidFill>
                <a:latin typeface="Lato"/>
                <a:ea typeface="+mn-ea"/>
                <a:cs typeface="Lato"/>
              </a:rPr>
              <a:t>Cinquième et Sixième Exceptions</a:t>
            </a:r>
          </a:p>
        </p:txBody>
      </p:sp>
      <p:sp>
        <p:nvSpPr>
          <p:cNvPr id="5" name="Text 1"/>
          <p:cNvSpPr/>
          <p:nvPr/>
        </p:nvSpPr>
        <p:spPr>
          <a:xfrm>
            <a:off x="838200" y="2638425"/>
            <a:ext cx="2614994" cy="285750"/>
          </a:xfrm>
          <a:prstGeom prst="rect">
            <a:avLst/>
          </a:prstGeom>
        </p:spPr>
        <p:txBody>
          <a:bodyPr spcFirstLastPara="0" lIns="0" tIns="0" rIns="0" bIns="0" anchor="t"/>
          <a:lstStyle/>
          <a:p>
            <a:pPr algn="l" hangingPunct="0">
              <a:lnSpc>
                <a:spcPct val="100000"/>
              </a:lnSpc>
            </a:pPr>
            <a:r>
              <a:rPr sz="1875">
                <a:solidFill>
                  <a:srgbClr val="38512F"/>
                </a:solidFill>
                <a:latin typeface="Lato"/>
                <a:ea typeface="+mn-ea"/>
                <a:cs typeface="Lato"/>
              </a:rPr>
              <a:t>Cinquième Exception</a:t>
            </a:r>
          </a:p>
        </p:txBody>
      </p:sp>
      <p:sp>
        <p:nvSpPr>
          <p:cNvPr id="6" name="Text 2"/>
          <p:cNvSpPr/>
          <p:nvPr/>
        </p:nvSpPr>
        <p:spPr>
          <a:xfrm>
            <a:off x="838200" y="3028950"/>
            <a:ext cx="5967032" cy="342900"/>
          </a:xfrm>
          <a:prstGeom prst="rect">
            <a:avLst/>
          </a:prstGeom>
        </p:spPr>
        <p:txBody>
          <a:bodyPr spcFirstLastPara="0" lIns="0" tIns="0" rIns="0" bIns="0" anchor="t"/>
          <a:lstStyle/>
          <a:p>
            <a:pPr algn="l" hangingPunct="0">
              <a:lnSpc>
                <a:spcPct val="100000"/>
              </a:lnSpc>
            </a:pPr>
            <a:r>
              <a:rPr sz="2250">
                <a:solidFill>
                  <a:srgbClr val="38512F"/>
                </a:solidFill>
                <a:latin typeface="Lato"/>
                <a:ea typeface="+mn-ea"/>
                <a:cs typeface="Lato"/>
              </a:rPr>
              <a:t>Projets Non Entrepris par les Particuliers</a:t>
            </a:r>
          </a:p>
        </p:txBody>
      </p:sp>
      <p:sp>
        <p:nvSpPr>
          <p:cNvPr id="7" name="Text 3"/>
          <p:cNvSpPr/>
          <p:nvPr/>
        </p:nvSpPr>
        <p:spPr>
          <a:xfrm>
            <a:off x="838200" y="3619500"/>
            <a:ext cx="6593015"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Cas où les particuliers ne veulent pas entreprendre des projets d'intérêt public pour différentes raisons : manque de moyens, manque de motivation, ou manque de connaissances techniques ou administratives.</a:t>
            </a:r>
          </a:p>
        </p:txBody>
      </p:sp>
      <p:sp>
        <p:nvSpPr>
          <p:cNvPr id="8" name="Text 4"/>
          <p:cNvSpPr/>
          <p:nvPr/>
        </p:nvSpPr>
        <p:spPr>
          <a:xfrm>
            <a:off x="838200" y="5153025"/>
            <a:ext cx="6593015"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Exemples historiques : construction de routes, de ports, de canaux d'irrigation, d'hospices, de collèges, d'imprimeries. Il faut y avoir recours, mais sans favoriser la dépendance et entraîner la perte d'autonomie des citoyens.</a:t>
            </a:r>
          </a:p>
        </p:txBody>
      </p:sp>
      <p:sp>
        <p:nvSpPr>
          <p:cNvPr id="9" name="Text 5"/>
          <p:cNvSpPr/>
          <p:nvPr/>
        </p:nvSpPr>
        <p:spPr>
          <a:xfrm>
            <a:off x="7581900" y="2638425"/>
            <a:ext cx="2614994" cy="285750"/>
          </a:xfrm>
          <a:prstGeom prst="rect">
            <a:avLst/>
          </a:prstGeom>
        </p:spPr>
        <p:txBody>
          <a:bodyPr spcFirstLastPara="0" lIns="0" tIns="0" rIns="0" bIns="0" anchor="t"/>
          <a:lstStyle/>
          <a:p>
            <a:pPr algn="l" hangingPunct="0">
              <a:lnSpc>
                <a:spcPct val="100000"/>
              </a:lnSpc>
            </a:pPr>
            <a:r>
              <a:rPr sz="1875">
                <a:solidFill>
                  <a:srgbClr val="38512F"/>
                </a:solidFill>
                <a:latin typeface="Lato"/>
                <a:ea typeface="+mn-ea"/>
                <a:cs typeface="Lato"/>
              </a:rPr>
              <a:t>Sixième Exception</a:t>
            </a:r>
          </a:p>
        </p:txBody>
      </p:sp>
      <p:sp>
        <p:nvSpPr>
          <p:cNvPr id="10" name="Text 6"/>
          <p:cNvSpPr/>
          <p:nvPr/>
        </p:nvSpPr>
        <p:spPr>
          <a:xfrm>
            <a:off x="7581900" y="3028950"/>
            <a:ext cx="4694873" cy="342900"/>
          </a:xfrm>
          <a:prstGeom prst="rect">
            <a:avLst/>
          </a:prstGeom>
        </p:spPr>
        <p:txBody>
          <a:bodyPr spcFirstLastPara="0" lIns="0" tIns="0" rIns="0" bIns="0" anchor="t"/>
          <a:lstStyle/>
          <a:p>
            <a:pPr algn="l" hangingPunct="0">
              <a:lnSpc>
                <a:spcPct val="100000"/>
              </a:lnSpc>
            </a:pPr>
            <a:r>
              <a:rPr sz="2250">
                <a:solidFill>
                  <a:srgbClr val="38512F"/>
                </a:solidFill>
                <a:latin typeface="Lato"/>
                <a:ea typeface="+mn-ea"/>
                <a:cs typeface="Lato"/>
              </a:rPr>
              <a:t>Protection Contre les Nuisances</a:t>
            </a:r>
          </a:p>
        </p:txBody>
      </p:sp>
      <p:sp>
        <p:nvSpPr>
          <p:cNvPr id="11" name="Text 7"/>
          <p:cNvSpPr/>
          <p:nvPr/>
        </p:nvSpPr>
        <p:spPr>
          <a:xfrm>
            <a:off x="7581900" y="3619500"/>
            <a:ext cx="6593015" cy="6477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Les cas où des individus nuisent à autrui en commettant des actes violents, des fraudes ou en faisant preuve de négligence.</a:t>
            </a:r>
          </a:p>
        </p:txBody>
      </p:sp>
      <p:sp>
        <p:nvSpPr>
          <p:cNvPr id="12" name="Text 8"/>
          <p:cNvSpPr/>
          <p:nvPr/>
        </p:nvSpPr>
        <p:spPr>
          <a:xfrm>
            <a:off x="7581900" y="4476750"/>
            <a:ext cx="6593015"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Cette exception va de soi et constitue le fondement même de l'intervention étatique pour protéger les citoyens les uns des autres et maintenir l'ordre social.</a:t>
            </a:r>
          </a:p>
        </p:txBody>
      </p:sp>
    </p:spTree>
    <p:extLst>
      <p:ext uri="{BB962C8B-B14F-4D97-AF65-F5344CB8AC3E}">
        <p14:creationId xmlns:p14="http://schemas.microsoft.com/office/powerpoint/2010/main" val="39300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5"/>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782765" y="292418"/>
            <a:ext cx="13064871" cy="1162050"/>
          </a:xfrm>
          <a:prstGeom prst="rect">
            <a:avLst/>
          </a:prstGeom>
        </p:spPr>
        <p:txBody>
          <a:bodyPr spcFirstLastPara="0" lIns="0" tIns="0" rIns="0" bIns="0" anchor="t"/>
          <a:lstStyle/>
          <a:p>
            <a:pPr algn="l" hangingPunct="0">
              <a:lnSpc>
                <a:spcPct val="100000"/>
              </a:lnSpc>
            </a:pPr>
            <a:r>
              <a:rPr sz="3825">
                <a:solidFill>
                  <a:srgbClr val="38512F"/>
                </a:solidFill>
                <a:latin typeface="Lato"/>
                <a:ea typeface="+mn-ea"/>
                <a:cs typeface="Lato"/>
              </a:rPr>
              <a:t>Le jugement sévère de Mill sur la course à la </a:t>
            </a:r>
          </a:p>
          <a:p>
            <a:pPr algn="l" hangingPunct="0">
              <a:lnSpc>
                <a:spcPct val="100000"/>
              </a:lnSpc>
            </a:pPr>
            <a:r>
              <a:rPr sz="3825">
                <a:solidFill>
                  <a:srgbClr val="38512F"/>
                </a:solidFill>
                <a:latin typeface="Lato"/>
                <a:ea typeface="+mn-ea"/>
                <a:cs typeface="Lato"/>
              </a:rPr>
              <a:t>richesse</a:t>
            </a:r>
          </a:p>
        </p:txBody>
      </p:sp>
      <p:sp>
        <p:nvSpPr>
          <p:cNvPr id="5" name="Text 1"/>
          <p:cNvSpPr/>
          <p:nvPr/>
        </p:nvSpPr>
        <p:spPr>
          <a:xfrm>
            <a:off x="882872" y="1658303"/>
            <a:ext cx="13398056" cy="2314575"/>
          </a:xfrm>
          <a:prstGeom prst="rect">
            <a:avLst/>
          </a:prstGeom>
        </p:spPr>
        <p:txBody>
          <a:bodyPr spcFirstLastPara="0" lIns="0" tIns="0" rIns="0" bIns="0" anchor="t"/>
          <a:lstStyle/>
          <a:p>
            <a:pPr algn="l" hangingPunct="0">
              <a:lnSpc>
                <a:spcPct val="135000"/>
              </a:lnSpc>
            </a:pPr>
            <a:r>
              <a:rPr sz="2250">
                <a:solidFill>
                  <a:srgbClr val="3A3630"/>
                </a:solidFill>
                <a:latin typeface="Lato"/>
                <a:ea typeface="+mn-ea"/>
                <a:cs typeface="Lato"/>
              </a:rPr>
              <a:t>« J'avoue que je ne suis pas enchanté de l'idéal de vie que nous présentent </a:t>
            </a:r>
          </a:p>
          <a:p>
            <a:pPr algn="l" hangingPunct="0">
              <a:lnSpc>
                <a:spcPct val="135000"/>
              </a:lnSpc>
            </a:pPr>
            <a:r>
              <a:rPr sz="2250">
                <a:solidFill>
                  <a:srgbClr val="3A3630"/>
                </a:solidFill>
                <a:latin typeface="Lato"/>
                <a:ea typeface="+mn-ea"/>
                <a:cs typeface="Lato"/>
              </a:rPr>
              <a:t>ceux qui croient que l'état normal de l'homme est de lutter sans fin pour se </a:t>
            </a:r>
          </a:p>
          <a:p>
            <a:pPr algn="l" hangingPunct="0">
              <a:lnSpc>
                <a:spcPct val="135000"/>
              </a:lnSpc>
            </a:pPr>
            <a:r>
              <a:rPr sz="2250">
                <a:solidFill>
                  <a:srgbClr val="3A3630"/>
                </a:solidFill>
                <a:latin typeface="Lato"/>
                <a:ea typeface="+mn-ea"/>
                <a:cs typeface="Lato"/>
              </a:rPr>
              <a:t>tirer d'affaire, que cette mêlée où l'on se foule aux pieds, où l'on se coudoie, </a:t>
            </a:r>
          </a:p>
          <a:p>
            <a:pPr algn="l" hangingPunct="0">
              <a:lnSpc>
                <a:spcPct val="135000"/>
              </a:lnSpc>
            </a:pPr>
            <a:r>
              <a:rPr sz="2250">
                <a:solidFill>
                  <a:srgbClr val="3A3630"/>
                </a:solidFill>
                <a:latin typeface="Lato"/>
                <a:ea typeface="+mn-ea"/>
                <a:cs typeface="Lato"/>
              </a:rPr>
              <a:t>où l'on s'écrase, où l'on se marche sur les talons et qui est le type de la société </a:t>
            </a:r>
          </a:p>
          <a:p>
            <a:pPr algn="l" hangingPunct="0">
              <a:lnSpc>
                <a:spcPct val="135000"/>
              </a:lnSpc>
            </a:pPr>
            <a:r>
              <a:rPr sz="2250">
                <a:solidFill>
                  <a:srgbClr val="3A3630"/>
                </a:solidFill>
                <a:latin typeface="Lato"/>
                <a:ea typeface="+mn-ea"/>
                <a:cs typeface="Lato"/>
              </a:rPr>
              <a:t>actuelle, soit la destinée la plus désirable pour l'humanité. »</a:t>
            </a:r>
          </a:p>
        </p:txBody>
      </p:sp>
      <p:pic>
        <p:nvPicPr>
          <p:cNvPr id="6" name="Shape 2 background"/>
          <p:cNvPicPr>
            <a:picLocks noChangeAspect="1"/>
          </p:cNvPicPr>
          <p:nvPr/>
        </p:nvPicPr>
        <p:blipFill>
          <a:blip r:embed="rId5"/>
          <a:stretch>
            <a:fillRect/>
          </a:stretch>
        </p:blipFill>
        <p:spPr>
          <a:xfrm>
            <a:off x="782765" y="1825943"/>
            <a:ext cx="25969" cy="2012633"/>
          </a:xfrm>
          <a:prstGeom prst="rect">
            <a:avLst/>
          </a:prstGeom>
        </p:spPr>
      </p:pic>
      <p:sp>
        <p:nvSpPr>
          <p:cNvPr id="7" name="Text 3"/>
          <p:cNvSpPr/>
          <p:nvPr/>
        </p:nvSpPr>
        <p:spPr>
          <a:xfrm>
            <a:off x="838200" y="4629150"/>
            <a:ext cx="6593015" cy="3238500"/>
          </a:xfrm>
          <a:prstGeom prst="rect">
            <a:avLst/>
          </a:prstGeom>
        </p:spPr>
        <p:txBody>
          <a:bodyPr spcFirstLastPara="0" lIns="0" tIns="0" rIns="0" bIns="0" anchor="t"/>
          <a:lstStyle/>
          <a:p>
            <a:pPr algn="l" hangingPunct="0">
              <a:lnSpc>
                <a:spcPct val="135000"/>
              </a:lnSpc>
            </a:pPr>
            <a:r>
              <a:rPr sz="2250" b="1">
                <a:solidFill>
                  <a:srgbClr val="3A3630"/>
                </a:solidFill>
                <a:latin typeface="Lato"/>
                <a:ea typeface="+mn-ea"/>
                <a:cs typeface="Lato"/>
              </a:rPr>
              <a:t>Mill critique vivement la société américaine de son époque : « Le résultat de tant d'avantages c'est que la vie de tout un sexe est employée à courir après les dollars, et la vie de l'autre à élever des chasseurs de dollars. Ce n'est pas une perfection sociale dont la réalisation puisse devenir le but des philanthropes à venir. »</a:t>
            </a:r>
          </a:p>
        </p:txBody>
      </p:sp>
      <p:sp>
        <p:nvSpPr>
          <p:cNvPr id="8" name="Text 4"/>
          <p:cNvSpPr/>
          <p:nvPr/>
        </p:nvSpPr>
        <p:spPr>
          <a:xfrm>
            <a:off x="7687913" y="4630103"/>
            <a:ext cx="6593015" cy="2314575"/>
          </a:xfrm>
          <a:prstGeom prst="rect">
            <a:avLst/>
          </a:prstGeom>
        </p:spPr>
        <p:txBody>
          <a:bodyPr spcFirstLastPara="0" lIns="0" tIns="0" rIns="0" bIns="0" anchor="t"/>
          <a:lstStyle/>
          <a:p>
            <a:pPr algn="l" hangingPunct="0">
              <a:lnSpc>
                <a:spcPct val="135000"/>
              </a:lnSpc>
            </a:pPr>
            <a:r>
              <a:rPr sz="2250" b="1">
                <a:solidFill>
                  <a:srgbClr val="3A3630"/>
                </a:solidFill>
                <a:latin typeface="Lato"/>
                <a:ea typeface="+mn-ea"/>
                <a:cs typeface="Lato"/>
              </a:rPr>
              <a:t>« Le meilleur état pour la nature humaine est celui dans lequel personne n'est riche, personne n'aspire à devenir plus riche et ne craint d'être renversé en arrière par les efforts que font les autres pour se précipiter en avant. »</a:t>
            </a:r>
          </a:p>
        </p:txBody>
      </p:sp>
      <p:pic>
        <p:nvPicPr>
          <p:cNvPr id="9" name="image.png"/>
          <p:cNvPicPr/>
          <p:nvPr/>
        </p:nvPicPr>
        <p:blipFill rotWithShape="1">
          <a:blip r:embed="rId6"/>
          <a:stretch>
            <a:fillRect/>
          </a:stretch>
        </p:blipFill>
        <p:spPr>
          <a:xfrm>
            <a:off x="10736456" y="153067"/>
            <a:ext cx="3735043" cy="3193733"/>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6"/>
        <p:cNvGrpSpPr/>
        <p:nvPr/>
      </p:nvGrpSpPr>
      <p:grpSpPr>
        <a:xfrm>
          <a:off x="0" y="0"/>
          <a:ext cx="0" cy="0"/>
          <a:chOff x="0" y="0"/>
          <a:chExt cx="0" cy="0"/>
        </a:xfrm>
      </p:grpSpPr>
      <p:sp>
        <p:nvSpPr>
          <p:cNvPr id="4" name="Text 0"/>
          <p:cNvSpPr/>
          <p:nvPr/>
        </p:nvSpPr>
        <p:spPr>
          <a:xfrm>
            <a:off x="838200" y="185738"/>
            <a:ext cx="13031724" cy="581025"/>
          </a:xfrm>
          <a:prstGeom prst="rect">
            <a:avLst/>
          </a:prstGeom>
        </p:spPr>
        <p:txBody>
          <a:bodyPr spcFirstLastPara="0" lIns="0" tIns="0" rIns="0" bIns="0" anchor="t"/>
          <a:lstStyle/>
          <a:p>
            <a:pPr algn="l" hangingPunct="0">
              <a:lnSpc>
                <a:spcPct val="100000"/>
              </a:lnSpc>
            </a:pPr>
            <a:r>
              <a:rPr sz="3825" dirty="0">
                <a:solidFill>
                  <a:srgbClr val="38512F"/>
                </a:solidFill>
                <a:latin typeface="Lato"/>
                <a:ea typeface="+mn-ea"/>
                <a:cs typeface="Lato"/>
              </a:rPr>
              <a:t>Les </a:t>
            </a:r>
            <a:r>
              <a:rPr sz="3825" dirty="0" err="1">
                <a:solidFill>
                  <a:srgbClr val="38512F"/>
                </a:solidFill>
                <a:latin typeface="Lato"/>
                <a:ea typeface="+mn-ea"/>
                <a:cs typeface="Lato"/>
              </a:rPr>
              <a:t>formes</a:t>
            </a:r>
            <a:r>
              <a:rPr sz="3825" dirty="0">
                <a:solidFill>
                  <a:srgbClr val="38512F"/>
                </a:solidFill>
                <a:latin typeface="Lato"/>
                <a:ea typeface="+mn-ea"/>
                <a:cs typeface="Lato"/>
              </a:rPr>
              <a:t> du </a:t>
            </a:r>
            <a:r>
              <a:rPr sz="3825" dirty="0" err="1">
                <a:solidFill>
                  <a:srgbClr val="38512F"/>
                </a:solidFill>
                <a:latin typeface="Lato"/>
                <a:ea typeface="+mn-ea"/>
                <a:cs typeface="Lato"/>
              </a:rPr>
              <a:t>socialisme</a:t>
            </a:r>
            <a:r>
              <a:rPr sz="3825" dirty="0">
                <a:solidFill>
                  <a:srgbClr val="38512F"/>
                </a:solidFill>
                <a:latin typeface="Lato"/>
                <a:ea typeface="+mn-ea"/>
                <a:cs typeface="Lato"/>
              </a:rPr>
              <a:t> </a:t>
            </a:r>
            <a:r>
              <a:rPr sz="1800" dirty="0">
                <a:solidFill>
                  <a:srgbClr val="38512F"/>
                </a:solidFill>
                <a:latin typeface="Lato"/>
                <a:ea typeface="+mn-ea"/>
                <a:cs typeface="Lato"/>
              </a:rPr>
              <a:t>(</a:t>
            </a:r>
            <a:r>
              <a:rPr sz="1800" dirty="0" err="1">
                <a:solidFill>
                  <a:srgbClr val="38512F"/>
                </a:solidFill>
                <a:latin typeface="Lato"/>
                <a:ea typeface="+mn-ea"/>
                <a:cs typeface="Lato"/>
              </a:rPr>
              <a:t>terme</a:t>
            </a:r>
            <a:r>
              <a:rPr sz="1800" dirty="0">
                <a:solidFill>
                  <a:srgbClr val="38512F"/>
                </a:solidFill>
                <a:latin typeface="Lato"/>
                <a:ea typeface="+mn-ea"/>
                <a:cs typeface="Lato"/>
              </a:rPr>
              <a:t> </a:t>
            </a:r>
            <a:r>
              <a:rPr sz="1800" dirty="0" err="1">
                <a:solidFill>
                  <a:srgbClr val="38512F"/>
                </a:solidFill>
                <a:latin typeface="Lato"/>
                <a:ea typeface="+mn-ea"/>
                <a:cs typeface="Lato"/>
              </a:rPr>
              <a:t>inventé</a:t>
            </a:r>
            <a:r>
              <a:rPr sz="1800" dirty="0">
                <a:solidFill>
                  <a:srgbClr val="38512F"/>
                </a:solidFill>
                <a:latin typeface="Lato"/>
                <a:ea typeface="+mn-ea"/>
                <a:cs typeface="Lato"/>
              </a:rPr>
              <a:t> par Robert Owen dans les </a:t>
            </a:r>
            <a:r>
              <a:rPr sz="1800" dirty="0" err="1">
                <a:solidFill>
                  <a:srgbClr val="38512F"/>
                </a:solidFill>
                <a:latin typeface="Lato"/>
                <a:ea typeface="+mn-ea"/>
                <a:cs typeface="Lato"/>
              </a:rPr>
              <a:t>années</a:t>
            </a:r>
            <a:r>
              <a:rPr sz="1800" dirty="0">
                <a:solidFill>
                  <a:srgbClr val="38512F"/>
                </a:solidFill>
                <a:latin typeface="Lato"/>
                <a:ea typeface="+mn-ea"/>
                <a:cs typeface="Lato"/>
              </a:rPr>
              <a:t> 1830)</a:t>
            </a:r>
          </a:p>
        </p:txBody>
      </p:sp>
      <p:pic>
        <p:nvPicPr>
          <p:cNvPr id="5" name="Custom Shape 8"/>
          <p:cNvPicPr>
            <a:picLocks noChangeAspect="1"/>
          </p:cNvPicPr>
          <p:nvPr/>
        </p:nvPicPr>
        <p:blipFill>
          <a:blip r:embed="rId3"/>
          <a:stretch>
            <a:fillRect/>
          </a:stretch>
        </p:blipFill>
        <p:spPr>
          <a:xfrm>
            <a:off x="638175" y="5370195"/>
            <a:ext cx="6496050" cy="2430780"/>
          </a:xfrm>
          <a:prstGeom prst="rect">
            <a:avLst/>
          </a:prstGeom>
        </p:spPr>
      </p:pic>
      <p:pic>
        <p:nvPicPr>
          <p:cNvPr id="6" name="Custom Shape 9"/>
          <p:cNvPicPr>
            <a:picLocks noChangeAspect="1"/>
          </p:cNvPicPr>
          <p:nvPr/>
        </p:nvPicPr>
        <p:blipFill>
          <a:blip r:embed="rId4"/>
          <a:stretch>
            <a:fillRect/>
          </a:stretch>
        </p:blipFill>
        <p:spPr>
          <a:xfrm>
            <a:off x="608076" y="974333"/>
            <a:ext cx="6477000" cy="1524000"/>
          </a:xfrm>
          <a:prstGeom prst="rect">
            <a:avLst/>
          </a:prstGeom>
        </p:spPr>
      </p:pic>
      <p:sp>
        <p:nvSpPr>
          <p:cNvPr id="7" name="Text 4"/>
          <p:cNvSpPr/>
          <p:nvPr/>
        </p:nvSpPr>
        <p:spPr>
          <a:xfrm>
            <a:off x="1001839" y="1264995"/>
            <a:ext cx="2614994" cy="285750"/>
          </a:xfrm>
          <a:prstGeom prst="rect">
            <a:avLst/>
          </a:prstGeom>
        </p:spPr>
        <p:txBody>
          <a:bodyPr spcFirstLastPara="0" lIns="0" tIns="0" rIns="0" bIns="0" anchor="t"/>
          <a:lstStyle/>
          <a:p>
            <a:pPr algn="l" hangingPunct="0">
              <a:lnSpc>
                <a:spcPct val="100000"/>
              </a:lnSpc>
            </a:pPr>
            <a:r>
              <a:rPr sz="1875" dirty="0" err="1">
                <a:solidFill>
                  <a:srgbClr val="3A3630"/>
                </a:solidFill>
                <a:latin typeface="Lato"/>
                <a:ea typeface="+mn-ea"/>
                <a:cs typeface="Lato"/>
              </a:rPr>
              <a:t>Socialisme</a:t>
            </a:r>
            <a:r>
              <a:rPr sz="1875" dirty="0">
                <a:solidFill>
                  <a:srgbClr val="3A3630"/>
                </a:solidFill>
                <a:latin typeface="Lato"/>
                <a:ea typeface="+mn-ea"/>
                <a:cs typeface="Lato"/>
              </a:rPr>
              <a:t> </a:t>
            </a:r>
            <a:r>
              <a:rPr sz="1875" dirty="0" err="1">
                <a:solidFill>
                  <a:srgbClr val="3A3630"/>
                </a:solidFill>
                <a:latin typeface="Lato"/>
                <a:ea typeface="+mn-ea"/>
                <a:cs typeface="Lato"/>
              </a:rPr>
              <a:t>Général</a:t>
            </a:r>
            <a:endParaRPr sz="1875" dirty="0">
              <a:solidFill>
                <a:srgbClr val="3A3630"/>
              </a:solidFill>
              <a:latin typeface="Lato"/>
              <a:ea typeface="+mn-ea"/>
              <a:cs typeface="Lato"/>
            </a:endParaRPr>
          </a:p>
        </p:txBody>
      </p:sp>
      <p:sp>
        <p:nvSpPr>
          <p:cNvPr id="8" name="Text 5"/>
          <p:cNvSpPr/>
          <p:nvPr/>
        </p:nvSpPr>
        <p:spPr>
          <a:xfrm>
            <a:off x="971550" y="1753954"/>
            <a:ext cx="6421374" cy="238125"/>
          </a:xfrm>
          <a:prstGeom prst="rect">
            <a:avLst/>
          </a:prstGeom>
        </p:spPr>
        <p:txBody>
          <a:bodyPr spcFirstLastPara="0" lIns="0" tIns="0" rIns="0" bIns="0" anchor="t"/>
          <a:lstStyle/>
          <a:p>
            <a:pPr algn="l" hangingPunct="0">
              <a:lnSpc>
                <a:spcPct val="100000"/>
              </a:lnSpc>
            </a:pPr>
            <a:r>
              <a:rPr sz="1575" dirty="0">
                <a:solidFill>
                  <a:srgbClr val="3A3630"/>
                </a:solidFill>
                <a:latin typeface="Lato"/>
                <a:ea typeface="+mn-ea"/>
                <a:cs typeface="Lato"/>
              </a:rPr>
              <a:t>Critique les lacunes du </a:t>
            </a:r>
            <a:r>
              <a:rPr sz="1575" dirty="0" err="1">
                <a:solidFill>
                  <a:srgbClr val="3A3630"/>
                </a:solidFill>
                <a:latin typeface="Lato"/>
                <a:ea typeface="+mn-ea"/>
                <a:cs typeface="Lato"/>
              </a:rPr>
              <a:t>capitalisme</a:t>
            </a:r>
            <a:r>
              <a:rPr sz="1575" dirty="0">
                <a:solidFill>
                  <a:srgbClr val="3A3630"/>
                </a:solidFill>
                <a:latin typeface="Lato"/>
                <a:ea typeface="+mn-ea"/>
                <a:cs typeface="Lato"/>
              </a:rPr>
              <a:t> au nom de </a:t>
            </a:r>
            <a:r>
              <a:rPr sz="1575" dirty="0" err="1">
                <a:solidFill>
                  <a:srgbClr val="3A3630"/>
                </a:solidFill>
                <a:latin typeface="Lato"/>
                <a:ea typeface="+mn-ea"/>
                <a:cs typeface="Lato"/>
              </a:rPr>
              <a:t>l'intérêt</a:t>
            </a:r>
            <a:r>
              <a:rPr sz="1575" dirty="0">
                <a:solidFill>
                  <a:srgbClr val="3A3630"/>
                </a:solidFill>
                <a:latin typeface="Lato"/>
                <a:ea typeface="+mn-ea"/>
                <a:cs typeface="Lato"/>
              </a:rPr>
              <a:t> </a:t>
            </a:r>
            <a:r>
              <a:rPr sz="1575" dirty="0" err="1">
                <a:solidFill>
                  <a:srgbClr val="3A3630"/>
                </a:solidFill>
                <a:latin typeface="Lato"/>
                <a:ea typeface="+mn-ea"/>
                <a:cs typeface="Lato"/>
              </a:rPr>
              <a:t>collectif</a:t>
            </a:r>
            <a:r>
              <a:rPr sz="1575" dirty="0">
                <a:solidFill>
                  <a:srgbClr val="3A3630"/>
                </a:solidFill>
                <a:latin typeface="Lato"/>
                <a:ea typeface="+mn-ea"/>
                <a:cs typeface="Lato"/>
              </a:rPr>
              <a:t>.</a:t>
            </a:r>
          </a:p>
        </p:txBody>
      </p:sp>
      <p:pic>
        <p:nvPicPr>
          <p:cNvPr id="9" name="Shape 6 background"/>
          <p:cNvPicPr>
            <a:picLocks noChangeAspect="1"/>
          </p:cNvPicPr>
          <p:nvPr/>
        </p:nvPicPr>
        <p:blipFill>
          <a:blip r:embed="rId5"/>
          <a:stretch>
            <a:fillRect/>
          </a:stretch>
        </p:blipFill>
        <p:spPr>
          <a:xfrm>
            <a:off x="7343775" y="995363"/>
            <a:ext cx="6477000" cy="1524000"/>
          </a:xfrm>
          <a:prstGeom prst="rect">
            <a:avLst/>
          </a:prstGeom>
        </p:spPr>
      </p:pic>
      <p:sp>
        <p:nvSpPr>
          <p:cNvPr id="11" name="Text 8"/>
          <p:cNvSpPr/>
          <p:nvPr/>
        </p:nvSpPr>
        <p:spPr>
          <a:xfrm>
            <a:off x="7488936" y="1233488"/>
            <a:ext cx="2614994" cy="390525"/>
          </a:xfrm>
          <a:prstGeom prst="rect">
            <a:avLst/>
          </a:prstGeom>
        </p:spPr>
        <p:txBody>
          <a:bodyPr spcFirstLastPara="0" lIns="0" tIns="0" rIns="0" bIns="0" anchor="t"/>
          <a:lstStyle/>
          <a:p>
            <a:pPr algn="l" hangingPunct="0">
              <a:lnSpc>
                <a:spcPct val="100000"/>
              </a:lnSpc>
            </a:pPr>
            <a:r>
              <a:rPr sz="1875" dirty="0" err="1">
                <a:solidFill>
                  <a:srgbClr val="3A3630"/>
                </a:solidFill>
                <a:latin typeface="Lato"/>
                <a:ea typeface="+mn-ea"/>
                <a:cs typeface="Lato"/>
              </a:rPr>
              <a:t>Socialisme</a:t>
            </a:r>
            <a:r>
              <a:rPr sz="1875" dirty="0">
                <a:solidFill>
                  <a:srgbClr val="3A3630"/>
                </a:solidFill>
                <a:latin typeface="Lato"/>
                <a:ea typeface="+mn-ea"/>
                <a:cs typeface="Lato"/>
              </a:rPr>
              <a:t> </a:t>
            </a:r>
            <a:r>
              <a:rPr sz="1875" dirty="0" err="1">
                <a:solidFill>
                  <a:srgbClr val="3A3630"/>
                </a:solidFill>
                <a:latin typeface="Lato"/>
                <a:ea typeface="+mn-ea"/>
                <a:cs typeface="Lato"/>
              </a:rPr>
              <a:t>Ouvrier</a:t>
            </a:r>
            <a:endParaRPr sz="1875" dirty="0">
              <a:solidFill>
                <a:srgbClr val="3A3630"/>
              </a:solidFill>
              <a:latin typeface="Lato"/>
              <a:ea typeface="+mn-ea"/>
              <a:cs typeface="Lato"/>
            </a:endParaRPr>
          </a:p>
        </p:txBody>
      </p:sp>
      <p:sp>
        <p:nvSpPr>
          <p:cNvPr id="12" name="Text 9"/>
          <p:cNvSpPr/>
          <p:nvPr/>
        </p:nvSpPr>
        <p:spPr>
          <a:xfrm>
            <a:off x="7448550" y="1699261"/>
            <a:ext cx="6200775" cy="647700"/>
          </a:xfrm>
          <a:prstGeom prst="rect">
            <a:avLst/>
          </a:prstGeom>
        </p:spPr>
        <p:txBody>
          <a:bodyPr spcFirstLastPara="0" lIns="0" tIns="0" rIns="0" bIns="0" anchor="t"/>
          <a:lstStyle/>
          <a:p>
            <a:pPr algn="l" hangingPunct="0">
              <a:lnSpc>
                <a:spcPct val="135000"/>
              </a:lnSpc>
            </a:pPr>
            <a:r>
              <a:rPr sz="1575" dirty="0">
                <a:solidFill>
                  <a:srgbClr val="3A3630"/>
                </a:solidFill>
                <a:latin typeface="Lato"/>
                <a:ea typeface="+mn-ea"/>
                <a:cs typeface="Lato"/>
              </a:rPr>
              <a:t>Critique </a:t>
            </a:r>
            <a:r>
              <a:rPr sz="1575" dirty="0" err="1">
                <a:solidFill>
                  <a:srgbClr val="3A3630"/>
                </a:solidFill>
                <a:latin typeface="Lato"/>
                <a:ea typeface="+mn-ea"/>
                <a:cs typeface="Lato"/>
              </a:rPr>
              <a:t>particulièrement</a:t>
            </a:r>
            <a:r>
              <a:rPr sz="1575" dirty="0">
                <a:solidFill>
                  <a:srgbClr val="3A3630"/>
                </a:solidFill>
                <a:latin typeface="Lato"/>
                <a:ea typeface="+mn-ea"/>
                <a:cs typeface="Lato"/>
              </a:rPr>
              <a:t> les </a:t>
            </a:r>
            <a:r>
              <a:rPr sz="1575" dirty="0" err="1">
                <a:solidFill>
                  <a:srgbClr val="3A3630"/>
                </a:solidFill>
                <a:latin typeface="Lato"/>
                <a:ea typeface="+mn-ea"/>
                <a:cs typeface="Lato"/>
              </a:rPr>
              <a:t>effets</a:t>
            </a:r>
            <a:r>
              <a:rPr sz="1575" dirty="0">
                <a:solidFill>
                  <a:srgbClr val="3A3630"/>
                </a:solidFill>
                <a:latin typeface="Lato"/>
                <a:ea typeface="+mn-ea"/>
                <a:cs typeface="Lato"/>
              </a:rPr>
              <a:t> sur les </a:t>
            </a:r>
            <a:r>
              <a:rPr sz="1575" dirty="0" err="1">
                <a:solidFill>
                  <a:srgbClr val="3A3630"/>
                </a:solidFill>
                <a:latin typeface="Lato"/>
                <a:ea typeface="+mn-ea"/>
                <a:cs typeface="Lato"/>
              </a:rPr>
              <a:t>ouvriers</a:t>
            </a:r>
            <a:r>
              <a:rPr sz="1575" dirty="0">
                <a:solidFill>
                  <a:srgbClr val="3A3630"/>
                </a:solidFill>
                <a:latin typeface="Lato"/>
                <a:ea typeface="+mn-ea"/>
                <a:cs typeface="Lato"/>
              </a:rPr>
              <a:t>, </a:t>
            </a:r>
            <a:r>
              <a:rPr sz="1575" dirty="0" err="1">
                <a:solidFill>
                  <a:srgbClr val="3A3630"/>
                </a:solidFill>
                <a:latin typeface="Lato"/>
                <a:ea typeface="+mn-ea"/>
                <a:cs typeface="Lato"/>
              </a:rPr>
              <a:t>considérés</a:t>
            </a:r>
            <a:r>
              <a:rPr sz="1575" dirty="0">
                <a:solidFill>
                  <a:srgbClr val="3A3630"/>
                </a:solidFill>
                <a:latin typeface="Lato"/>
                <a:ea typeface="+mn-ea"/>
                <a:cs typeface="Lato"/>
              </a:rPr>
              <a:t> </a:t>
            </a:r>
            <a:r>
              <a:rPr sz="1575" dirty="0" err="1">
                <a:solidFill>
                  <a:srgbClr val="3A3630"/>
                </a:solidFill>
                <a:latin typeface="Lato"/>
                <a:ea typeface="+mn-ea"/>
                <a:cs typeface="Lato"/>
              </a:rPr>
              <a:t>comme</a:t>
            </a:r>
            <a:r>
              <a:rPr sz="1575" dirty="0">
                <a:solidFill>
                  <a:srgbClr val="3A3630"/>
                </a:solidFill>
                <a:latin typeface="Lato"/>
                <a:ea typeface="+mn-ea"/>
                <a:cs typeface="Lato"/>
              </a:rPr>
              <a:t> les « </a:t>
            </a:r>
            <a:r>
              <a:rPr sz="1575" dirty="0" err="1">
                <a:solidFill>
                  <a:srgbClr val="3A3630"/>
                </a:solidFill>
                <a:latin typeface="Lato"/>
                <a:ea typeface="+mn-ea"/>
                <a:cs typeface="Lato"/>
              </a:rPr>
              <a:t>victimes</a:t>
            </a:r>
            <a:r>
              <a:rPr sz="1575" dirty="0">
                <a:solidFill>
                  <a:srgbClr val="3A3630"/>
                </a:solidFill>
                <a:latin typeface="Lato"/>
                <a:ea typeface="+mn-ea"/>
                <a:cs typeface="Lato"/>
              </a:rPr>
              <a:t> » du </a:t>
            </a:r>
            <a:r>
              <a:rPr sz="1575" dirty="0" err="1">
                <a:solidFill>
                  <a:srgbClr val="3A3630"/>
                </a:solidFill>
                <a:latin typeface="Lato"/>
                <a:ea typeface="+mn-ea"/>
                <a:cs typeface="Lato"/>
              </a:rPr>
              <a:t>système</a:t>
            </a:r>
            <a:r>
              <a:rPr sz="1575" dirty="0">
                <a:solidFill>
                  <a:srgbClr val="3A3630"/>
                </a:solidFill>
                <a:latin typeface="Lato"/>
                <a:ea typeface="+mn-ea"/>
                <a:cs typeface="Lato"/>
              </a:rPr>
              <a:t>.</a:t>
            </a:r>
          </a:p>
        </p:txBody>
      </p:sp>
      <p:pic>
        <p:nvPicPr>
          <p:cNvPr id="13" name="Shape 10 background"/>
          <p:cNvPicPr>
            <a:picLocks noChangeAspect="1"/>
          </p:cNvPicPr>
          <p:nvPr/>
        </p:nvPicPr>
        <p:blipFill>
          <a:blip r:embed="rId5"/>
          <a:stretch>
            <a:fillRect/>
          </a:stretch>
        </p:blipFill>
        <p:spPr>
          <a:xfrm>
            <a:off x="665744" y="3189847"/>
            <a:ext cx="6477000" cy="2052713"/>
          </a:xfrm>
          <a:prstGeom prst="rect">
            <a:avLst/>
          </a:prstGeom>
        </p:spPr>
      </p:pic>
      <p:pic>
        <p:nvPicPr>
          <p:cNvPr id="14" name="Custom Shape 11"/>
          <p:cNvPicPr>
            <a:picLocks noChangeAspect="1"/>
          </p:cNvPicPr>
          <p:nvPr/>
        </p:nvPicPr>
        <p:blipFill>
          <a:blip r:embed="rId6"/>
          <a:stretch>
            <a:fillRect/>
          </a:stretch>
        </p:blipFill>
        <p:spPr>
          <a:xfrm>
            <a:off x="762000" y="3082290"/>
            <a:ext cx="6477000" cy="19050"/>
          </a:xfrm>
          <a:prstGeom prst="rect">
            <a:avLst/>
          </a:prstGeom>
        </p:spPr>
      </p:pic>
      <p:sp>
        <p:nvSpPr>
          <p:cNvPr id="15" name="Text 12"/>
          <p:cNvSpPr/>
          <p:nvPr/>
        </p:nvSpPr>
        <p:spPr>
          <a:xfrm>
            <a:off x="971550" y="3263265"/>
            <a:ext cx="2645283"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Socialisme Coopératif</a:t>
            </a:r>
          </a:p>
        </p:txBody>
      </p:sp>
      <p:sp>
        <p:nvSpPr>
          <p:cNvPr id="16" name="Text 13"/>
          <p:cNvSpPr/>
          <p:nvPr/>
        </p:nvSpPr>
        <p:spPr>
          <a:xfrm>
            <a:off x="971550" y="3701415"/>
            <a:ext cx="6143625"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Préconise les coopératives et l'autogestion pour donner du pouvoir aux travailleurs et leur permettre de partager les succès des entreprises. (PQ)</a:t>
            </a:r>
          </a:p>
        </p:txBody>
      </p:sp>
      <p:pic>
        <p:nvPicPr>
          <p:cNvPr id="17" name="Shape 14 background"/>
          <p:cNvPicPr>
            <a:picLocks noChangeAspect="1"/>
          </p:cNvPicPr>
          <p:nvPr/>
        </p:nvPicPr>
        <p:blipFill>
          <a:blip r:embed="rId5"/>
          <a:stretch>
            <a:fillRect/>
          </a:stretch>
        </p:blipFill>
        <p:spPr>
          <a:xfrm>
            <a:off x="7310437" y="3209925"/>
            <a:ext cx="6477000" cy="1978343"/>
          </a:xfrm>
          <a:prstGeom prst="rect">
            <a:avLst/>
          </a:prstGeom>
        </p:spPr>
      </p:pic>
      <p:pic>
        <p:nvPicPr>
          <p:cNvPr id="19" name="Custom Shape 11"/>
          <p:cNvPicPr>
            <a:picLocks noChangeAspect="1"/>
          </p:cNvPicPr>
          <p:nvPr/>
        </p:nvPicPr>
        <p:blipFill>
          <a:blip r:embed="rId6"/>
          <a:stretch>
            <a:fillRect/>
          </a:stretch>
        </p:blipFill>
        <p:spPr>
          <a:xfrm>
            <a:off x="7239000" y="3082290"/>
            <a:ext cx="6477000" cy="19050"/>
          </a:xfrm>
          <a:prstGeom prst="rect">
            <a:avLst/>
          </a:prstGeom>
        </p:spPr>
      </p:pic>
      <p:sp>
        <p:nvSpPr>
          <p:cNvPr id="20" name="Text 17"/>
          <p:cNvSpPr/>
          <p:nvPr/>
        </p:nvSpPr>
        <p:spPr>
          <a:xfrm>
            <a:off x="7448550" y="3263265"/>
            <a:ext cx="2655380"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Socialisme Anarchiste</a:t>
            </a:r>
          </a:p>
        </p:txBody>
      </p:sp>
      <p:sp>
        <p:nvSpPr>
          <p:cNvPr id="21" name="Text 18"/>
          <p:cNvSpPr/>
          <p:nvPr/>
        </p:nvSpPr>
        <p:spPr>
          <a:xfrm>
            <a:off x="7448550" y="3718560"/>
            <a:ext cx="6421374"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L'objectif du socialisme coopératif ne poeut être atteint que dans des sociétés de petite taille, les grosses organisations rendant impossible l'exercice du pouvoir par la base (L'État est pour cette raison considéré dangereux en soi.) </a:t>
            </a:r>
          </a:p>
        </p:txBody>
      </p:sp>
      <p:pic>
        <p:nvPicPr>
          <p:cNvPr id="23" name="Custom Shape 11"/>
          <p:cNvPicPr>
            <a:picLocks noChangeAspect="1"/>
          </p:cNvPicPr>
          <p:nvPr/>
        </p:nvPicPr>
        <p:blipFill>
          <a:blip r:embed="rId6"/>
          <a:stretch>
            <a:fillRect/>
          </a:stretch>
        </p:blipFill>
        <p:spPr>
          <a:xfrm>
            <a:off x="762000" y="5242560"/>
            <a:ext cx="6477000" cy="19050"/>
          </a:xfrm>
          <a:prstGeom prst="rect">
            <a:avLst/>
          </a:prstGeom>
        </p:spPr>
      </p:pic>
      <p:sp>
        <p:nvSpPr>
          <p:cNvPr id="24" name="Text 21"/>
          <p:cNvSpPr/>
          <p:nvPr/>
        </p:nvSpPr>
        <p:spPr>
          <a:xfrm>
            <a:off x="940642" y="5458702"/>
            <a:ext cx="2614994" cy="285750"/>
          </a:xfrm>
          <a:prstGeom prst="rect">
            <a:avLst/>
          </a:prstGeom>
        </p:spPr>
        <p:txBody>
          <a:bodyPr spcFirstLastPara="0" lIns="0" tIns="0" rIns="0" bIns="0" anchor="t"/>
          <a:lstStyle/>
          <a:p>
            <a:pPr algn="l" hangingPunct="0">
              <a:lnSpc>
                <a:spcPct val="100000"/>
              </a:lnSpc>
            </a:pPr>
            <a:r>
              <a:rPr sz="1875" dirty="0" err="1">
                <a:solidFill>
                  <a:srgbClr val="3A3630"/>
                </a:solidFill>
                <a:latin typeface="Lato"/>
                <a:ea typeface="+mn-ea"/>
                <a:cs typeface="Lato"/>
              </a:rPr>
              <a:t>Économie</a:t>
            </a:r>
            <a:r>
              <a:rPr sz="1875" dirty="0">
                <a:solidFill>
                  <a:srgbClr val="3A3630"/>
                </a:solidFill>
                <a:latin typeface="Lato"/>
                <a:ea typeface="+mn-ea"/>
                <a:cs typeface="Lato"/>
              </a:rPr>
              <a:t> </a:t>
            </a:r>
            <a:r>
              <a:rPr sz="1875" dirty="0" err="1">
                <a:solidFill>
                  <a:srgbClr val="3A3630"/>
                </a:solidFill>
                <a:latin typeface="Lato"/>
                <a:ea typeface="+mn-ea"/>
                <a:cs typeface="Lato"/>
              </a:rPr>
              <a:t>Planifiée</a:t>
            </a:r>
            <a:endParaRPr sz="1875" dirty="0">
              <a:solidFill>
                <a:srgbClr val="3A3630"/>
              </a:solidFill>
              <a:latin typeface="Lato"/>
              <a:ea typeface="+mn-ea"/>
              <a:cs typeface="Lato"/>
            </a:endParaRPr>
          </a:p>
        </p:txBody>
      </p:sp>
      <p:sp>
        <p:nvSpPr>
          <p:cNvPr id="25" name="Text 22"/>
          <p:cNvSpPr/>
          <p:nvPr/>
        </p:nvSpPr>
        <p:spPr>
          <a:xfrm>
            <a:off x="923925" y="5977012"/>
            <a:ext cx="6210300" cy="971550"/>
          </a:xfrm>
          <a:prstGeom prst="rect">
            <a:avLst/>
          </a:prstGeom>
        </p:spPr>
        <p:txBody>
          <a:bodyPr spcFirstLastPara="0" lIns="0" tIns="0" rIns="0" bIns="0" anchor="t"/>
          <a:lstStyle/>
          <a:p>
            <a:pPr algn="l" hangingPunct="0">
              <a:lnSpc>
                <a:spcPct val="135000"/>
              </a:lnSpc>
            </a:pPr>
            <a:r>
              <a:rPr sz="1575" dirty="0" err="1">
                <a:solidFill>
                  <a:srgbClr val="3A3630"/>
                </a:solidFill>
                <a:latin typeface="Lato"/>
                <a:ea typeface="+mn-ea"/>
                <a:cs typeface="Lato"/>
              </a:rPr>
              <a:t>Préconise</a:t>
            </a:r>
            <a:r>
              <a:rPr sz="1575" dirty="0">
                <a:solidFill>
                  <a:srgbClr val="3A3630"/>
                </a:solidFill>
                <a:latin typeface="Lato"/>
                <a:ea typeface="+mn-ea"/>
                <a:cs typeface="Lato"/>
              </a:rPr>
              <a:t> </a:t>
            </a:r>
            <a:r>
              <a:rPr sz="1575" dirty="0" err="1">
                <a:solidFill>
                  <a:srgbClr val="3A3630"/>
                </a:solidFill>
                <a:latin typeface="Lato"/>
                <a:ea typeface="+mn-ea"/>
                <a:cs typeface="Lato"/>
              </a:rPr>
              <a:t>l'abolition</a:t>
            </a:r>
            <a:r>
              <a:rPr sz="1575" dirty="0">
                <a:solidFill>
                  <a:srgbClr val="3A3630"/>
                </a:solidFill>
                <a:latin typeface="Lato"/>
                <a:ea typeface="+mn-ea"/>
                <a:cs typeface="Lato"/>
              </a:rPr>
              <a:t> de la </a:t>
            </a:r>
            <a:r>
              <a:rPr sz="1575" dirty="0" err="1">
                <a:solidFill>
                  <a:srgbClr val="3A3630"/>
                </a:solidFill>
                <a:latin typeface="Lato"/>
                <a:ea typeface="+mn-ea"/>
                <a:cs typeface="Lato"/>
              </a:rPr>
              <a:t>propriété</a:t>
            </a:r>
            <a:r>
              <a:rPr sz="1575" dirty="0">
                <a:solidFill>
                  <a:srgbClr val="3A3630"/>
                </a:solidFill>
                <a:latin typeface="Lato"/>
                <a:ea typeface="+mn-ea"/>
                <a:cs typeface="Lato"/>
              </a:rPr>
              <a:t> </a:t>
            </a:r>
            <a:r>
              <a:rPr sz="1575" dirty="0" err="1">
                <a:solidFill>
                  <a:srgbClr val="3A3630"/>
                </a:solidFill>
                <a:latin typeface="Lato"/>
                <a:ea typeface="+mn-ea"/>
                <a:cs typeface="Lato"/>
              </a:rPr>
              <a:t>privée</a:t>
            </a:r>
            <a:r>
              <a:rPr sz="1575" dirty="0">
                <a:solidFill>
                  <a:srgbClr val="3A3630"/>
                </a:solidFill>
                <a:latin typeface="Lato"/>
                <a:ea typeface="+mn-ea"/>
                <a:cs typeface="Lato"/>
              </a:rPr>
              <a:t> des moyens de production, la </a:t>
            </a:r>
            <a:r>
              <a:rPr sz="1575" dirty="0" err="1">
                <a:solidFill>
                  <a:srgbClr val="3A3630"/>
                </a:solidFill>
                <a:latin typeface="Lato"/>
                <a:ea typeface="+mn-ea"/>
                <a:cs typeface="Lato"/>
              </a:rPr>
              <a:t>disparition</a:t>
            </a:r>
            <a:r>
              <a:rPr sz="1575" dirty="0">
                <a:solidFill>
                  <a:srgbClr val="3A3630"/>
                </a:solidFill>
                <a:latin typeface="Lato"/>
                <a:ea typeface="+mn-ea"/>
                <a:cs typeface="Lato"/>
              </a:rPr>
              <a:t> du libre </a:t>
            </a:r>
            <a:r>
              <a:rPr sz="1575" dirty="0" err="1">
                <a:solidFill>
                  <a:srgbClr val="3A3630"/>
                </a:solidFill>
                <a:latin typeface="Lato"/>
                <a:ea typeface="+mn-ea"/>
                <a:cs typeface="Lato"/>
              </a:rPr>
              <a:t>marché</a:t>
            </a:r>
            <a:r>
              <a:rPr sz="1575" dirty="0">
                <a:solidFill>
                  <a:srgbClr val="3A3630"/>
                </a:solidFill>
                <a:latin typeface="Lato"/>
                <a:ea typeface="+mn-ea"/>
                <a:cs typeface="Lato"/>
              </a:rPr>
              <a:t>, la fixation des </a:t>
            </a:r>
            <a:r>
              <a:rPr sz="1575" dirty="0" err="1">
                <a:solidFill>
                  <a:srgbClr val="3A3630"/>
                </a:solidFill>
                <a:latin typeface="Lato"/>
                <a:ea typeface="+mn-ea"/>
                <a:cs typeface="Lato"/>
              </a:rPr>
              <a:t>salaires</a:t>
            </a:r>
            <a:r>
              <a:rPr sz="1575" dirty="0">
                <a:solidFill>
                  <a:srgbClr val="3A3630"/>
                </a:solidFill>
                <a:latin typeface="Lato"/>
                <a:ea typeface="+mn-ea"/>
                <a:cs typeface="Lato"/>
              </a:rPr>
              <a:t> et des prix. (Trudeau)</a:t>
            </a:r>
          </a:p>
        </p:txBody>
      </p:sp>
      <p:pic>
        <p:nvPicPr>
          <p:cNvPr id="26" name="Shape 23 background"/>
          <p:cNvPicPr>
            <a:picLocks noChangeAspect="1"/>
          </p:cNvPicPr>
          <p:nvPr/>
        </p:nvPicPr>
        <p:blipFill>
          <a:blip r:embed="rId7"/>
          <a:stretch>
            <a:fillRect/>
          </a:stretch>
        </p:blipFill>
        <p:spPr>
          <a:xfrm>
            <a:off x="7238999" y="5242560"/>
            <a:ext cx="6548437" cy="2863215"/>
          </a:xfrm>
          <a:prstGeom prst="rect">
            <a:avLst/>
          </a:prstGeom>
        </p:spPr>
      </p:pic>
      <p:sp>
        <p:nvSpPr>
          <p:cNvPr id="29" name="Text 26"/>
          <p:cNvSpPr/>
          <p:nvPr/>
        </p:nvSpPr>
        <p:spPr>
          <a:xfrm>
            <a:off x="7448550" y="5423535"/>
            <a:ext cx="2614994"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Social-Démocratie</a:t>
            </a:r>
          </a:p>
        </p:txBody>
      </p:sp>
      <p:sp>
        <p:nvSpPr>
          <p:cNvPr id="30" name="Text 27"/>
          <p:cNvSpPr/>
          <p:nvPr/>
        </p:nvSpPr>
        <p:spPr>
          <a:xfrm>
            <a:off x="7448550" y="5836920"/>
            <a:ext cx="6267450" cy="22669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État qui supplée aux limites du capitalisme, notamment par :</a:t>
            </a:r>
          </a:p>
          <a:p>
            <a:pPr algn="l" hangingPunct="0">
              <a:lnSpc>
                <a:spcPct val="135000"/>
              </a:lnSpc>
            </a:pPr>
            <a:r>
              <a:rPr sz="1575">
                <a:solidFill>
                  <a:srgbClr val="3A3630"/>
                </a:solidFill>
                <a:latin typeface="Lato"/>
                <a:ea typeface="+mn-ea"/>
                <a:cs typeface="Lato"/>
              </a:rPr>
              <a:t>a)  un encadrement juridique,</a:t>
            </a:r>
          </a:p>
          <a:p>
            <a:pPr algn="l" hangingPunct="0">
              <a:lnSpc>
                <a:spcPct val="135000"/>
              </a:lnSpc>
            </a:pPr>
            <a:r>
              <a:rPr sz="1575">
                <a:solidFill>
                  <a:srgbClr val="3A3630"/>
                </a:solidFill>
                <a:latin typeface="Lato"/>
                <a:ea typeface="+mn-ea"/>
                <a:cs typeface="Lato"/>
              </a:rPr>
              <a:t>b) des programmes sociaux,</a:t>
            </a:r>
          </a:p>
          <a:p>
            <a:pPr algn="l" hangingPunct="0">
              <a:lnSpc>
                <a:spcPct val="135000"/>
              </a:lnSpc>
            </a:pPr>
            <a:r>
              <a:rPr sz="1575">
                <a:solidFill>
                  <a:srgbClr val="3A3630"/>
                </a:solidFill>
                <a:latin typeface="Lato"/>
                <a:ea typeface="+mn-ea"/>
                <a:cs typeface="Lato"/>
              </a:rPr>
              <a:t>c) la prise en charge de certains secteurs. </a:t>
            </a:r>
          </a:p>
          <a:p>
            <a:pPr algn="l" hangingPunct="0">
              <a:lnSpc>
                <a:spcPct val="135000"/>
              </a:lnSpc>
            </a:pPr>
            <a:r>
              <a:rPr sz="1575">
                <a:solidFill>
                  <a:srgbClr val="3A3630"/>
                </a:solidFill>
                <a:latin typeface="Lato"/>
                <a:ea typeface="+mn-ea"/>
                <a:cs typeface="Lato"/>
              </a:rPr>
              <a:t>﻿ ﻿</a:t>
            </a:r>
          </a:p>
          <a:p>
            <a:pPr algn="l" hangingPunct="0">
              <a:lnSpc>
                <a:spcPct val="135000"/>
              </a:lnSpc>
            </a:pPr>
            <a:r>
              <a:rPr sz="1575">
                <a:solidFill>
                  <a:srgbClr val="3A3630"/>
                </a:solidFill>
                <a:latin typeface="Lato"/>
                <a:ea typeface="+mn-ea"/>
                <a:cs typeface="Lato"/>
              </a:rPr>
              <a:t>Cette position est aussi celle d'un capitalisme soucieux de l'intérêt commun.</a:t>
            </a:r>
          </a:p>
        </p:txBody>
      </p:sp>
    </p:spTree>
    <p:extLst>
      <p:ext uri="{BB962C8B-B14F-4D97-AF65-F5344CB8AC3E}">
        <p14:creationId xmlns:p14="http://schemas.microsoft.com/office/powerpoint/2010/main" val="393002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7"/>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390524" y="3057525"/>
            <a:ext cx="8245698" cy="571500"/>
          </a:xfrm>
          <a:prstGeom prst="rect">
            <a:avLst/>
          </a:prstGeom>
        </p:spPr>
        <p:txBody>
          <a:bodyPr spcFirstLastPara="0" lIns="0" tIns="0" rIns="0" bIns="0" anchor="t"/>
          <a:lstStyle/>
          <a:p>
            <a:pPr algn="l" hangingPunct="0">
              <a:lnSpc>
                <a:spcPct val="100000"/>
              </a:lnSpc>
            </a:pPr>
            <a:r>
              <a:rPr sz="3750" dirty="0">
                <a:solidFill>
                  <a:srgbClr val="38512F"/>
                </a:solidFill>
                <a:latin typeface="Lato"/>
                <a:ea typeface="+mn-ea"/>
                <a:cs typeface="Lato"/>
              </a:rPr>
              <a:t>La Part de </a:t>
            </a:r>
            <a:r>
              <a:rPr sz="3750" dirty="0" err="1">
                <a:solidFill>
                  <a:srgbClr val="38512F"/>
                </a:solidFill>
                <a:latin typeface="Lato"/>
                <a:ea typeface="+mn-ea"/>
                <a:cs typeface="Lato"/>
              </a:rPr>
              <a:t>l'État</a:t>
            </a:r>
            <a:r>
              <a:rPr sz="3750" dirty="0">
                <a:solidFill>
                  <a:srgbClr val="38512F"/>
                </a:solidFill>
                <a:latin typeface="Lato"/>
                <a:ea typeface="+mn-ea"/>
                <a:cs typeface="Lato"/>
              </a:rPr>
              <a:t> dans </a:t>
            </a:r>
            <a:r>
              <a:rPr sz="3750" dirty="0" err="1">
                <a:solidFill>
                  <a:srgbClr val="38512F"/>
                </a:solidFill>
                <a:latin typeface="Lato"/>
                <a:ea typeface="+mn-ea"/>
                <a:cs typeface="Lato"/>
              </a:rPr>
              <a:t>l'Économie</a:t>
            </a:r>
            <a:endParaRPr sz="3750" dirty="0">
              <a:solidFill>
                <a:srgbClr val="38512F"/>
              </a:solidFill>
              <a:latin typeface="Lato"/>
              <a:ea typeface="+mn-ea"/>
              <a:cs typeface="Lato"/>
            </a:endParaRPr>
          </a:p>
        </p:txBody>
      </p:sp>
      <p:sp>
        <p:nvSpPr>
          <p:cNvPr id="5" name="Text 1"/>
          <p:cNvSpPr/>
          <p:nvPr/>
        </p:nvSpPr>
        <p:spPr>
          <a:xfrm>
            <a:off x="168442" y="4000500"/>
            <a:ext cx="7976937" cy="647700"/>
          </a:xfrm>
          <a:prstGeom prst="rect">
            <a:avLst/>
          </a:prstGeom>
        </p:spPr>
        <p:txBody>
          <a:bodyPr spcFirstLastPara="0" lIns="0" tIns="0" rIns="0" bIns="0" anchor="t"/>
          <a:lstStyle/>
          <a:p>
            <a:pPr algn="l" hangingPunct="0">
              <a:lnSpc>
                <a:spcPct val="135000"/>
              </a:lnSpc>
            </a:pPr>
            <a:r>
              <a:rPr sz="1575" dirty="0">
                <a:solidFill>
                  <a:srgbClr val="3A3630"/>
                </a:solidFill>
                <a:latin typeface="Lato"/>
                <a:ea typeface="+mn-ea"/>
                <a:cs typeface="Lato"/>
              </a:rPr>
              <a:t>La part de </a:t>
            </a:r>
            <a:r>
              <a:rPr sz="1575" dirty="0" err="1">
                <a:solidFill>
                  <a:srgbClr val="3A3630"/>
                </a:solidFill>
                <a:latin typeface="Lato"/>
                <a:ea typeface="+mn-ea"/>
                <a:cs typeface="Lato"/>
              </a:rPr>
              <a:t>l'ensemble</a:t>
            </a:r>
            <a:r>
              <a:rPr sz="1575" dirty="0">
                <a:solidFill>
                  <a:srgbClr val="3A3630"/>
                </a:solidFill>
                <a:latin typeface="Lato"/>
                <a:ea typeface="+mn-ea"/>
                <a:cs typeface="Lato"/>
              </a:rPr>
              <a:t> des </a:t>
            </a:r>
            <a:r>
              <a:rPr sz="1575" dirty="0" err="1">
                <a:solidFill>
                  <a:srgbClr val="3A3630"/>
                </a:solidFill>
                <a:latin typeface="Lato"/>
                <a:ea typeface="+mn-ea"/>
                <a:cs typeface="Lato"/>
              </a:rPr>
              <a:t>dépenses</a:t>
            </a:r>
            <a:r>
              <a:rPr sz="1575" dirty="0">
                <a:solidFill>
                  <a:srgbClr val="3A3630"/>
                </a:solidFill>
                <a:latin typeface="Lato"/>
                <a:ea typeface="+mn-ea"/>
                <a:cs typeface="Lato"/>
              </a:rPr>
              <a:t> des administrations </a:t>
            </a:r>
            <a:r>
              <a:rPr sz="1575" dirty="0" err="1">
                <a:solidFill>
                  <a:srgbClr val="3A3630"/>
                </a:solidFill>
                <a:latin typeface="Lato"/>
                <a:ea typeface="+mn-ea"/>
                <a:cs typeface="Lato"/>
              </a:rPr>
              <a:t>publiques</a:t>
            </a:r>
            <a:r>
              <a:rPr sz="1575" dirty="0">
                <a:solidFill>
                  <a:srgbClr val="3A3630"/>
                </a:solidFill>
                <a:latin typeface="Lato"/>
                <a:ea typeface="+mn-ea"/>
                <a:cs typeface="Lato"/>
              </a:rPr>
              <a:t> dans le </a:t>
            </a:r>
            <a:r>
              <a:rPr sz="1575" dirty="0" err="1">
                <a:solidFill>
                  <a:srgbClr val="3A3630"/>
                </a:solidFill>
                <a:latin typeface="Lato"/>
                <a:ea typeface="+mn-ea"/>
                <a:cs typeface="Lato"/>
              </a:rPr>
              <a:t>produit</a:t>
            </a:r>
            <a:r>
              <a:rPr sz="1575" dirty="0">
                <a:solidFill>
                  <a:srgbClr val="3A3630"/>
                </a:solidFill>
                <a:latin typeface="Lato"/>
                <a:ea typeface="+mn-ea"/>
                <a:cs typeface="Lato"/>
              </a:rPr>
              <a:t> </a:t>
            </a:r>
            <a:r>
              <a:rPr sz="1575" dirty="0" err="1">
                <a:solidFill>
                  <a:srgbClr val="3A3630"/>
                </a:solidFill>
                <a:latin typeface="Lato"/>
                <a:ea typeface="+mn-ea"/>
                <a:cs typeface="Lato"/>
              </a:rPr>
              <a:t>intérieur</a:t>
            </a:r>
            <a:r>
              <a:rPr sz="1575" dirty="0">
                <a:solidFill>
                  <a:srgbClr val="3A3630"/>
                </a:solidFill>
                <a:latin typeface="Lato"/>
                <a:ea typeface="+mn-ea"/>
                <a:cs typeface="Lato"/>
              </a:rPr>
              <a:t> brut </a:t>
            </a:r>
            <a:r>
              <a:rPr sz="1575" dirty="0" err="1">
                <a:solidFill>
                  <a:srgbClr val="3A3630"/>
                </a:solidFill>
                <a:latin typeface="Lato"/>
                <a:ea typeface="+mn-ea"/>
                <a:cs typeface="Lato"/>
              </a:rPr>
              <a:t>révèle</a:t>
            </a:r>
            <a:r>
              <a:rPr sz="1575" dirty="0">
                <a:solidFill>
                  <a:srgbClr val="3A3630"/>
                </a:solidFill>
                <a:latin typeface="Lato"/>
                <a:ea typeface="+mn-ea"/>
                <a:cs typeface="Lato"/>
              </a:rPr>
              <a:t> </a:t>
            </a:r>
            <a:r>
              <a:rPr sz="1575" dirty="0" err="1">
                <a:solidFill>
                  <a:srgbClr val="3A3630"/>
                </a:solidFill>
                <a:latin typeface="Lato"/>
                <a:ea typeface="+mn-ea"/>
                <a:cs typeface="Lato"/>
              </a:rPr>
              <a:t>l'importance</a:t>
            </a:r>
            <a:r>
              <a:rPr sz="1575" dirty="0">
                <a:solidFill>
                  <a:srgbClr val="3A3630"/>
                </a:solidFill>
                <a:latin typeface="Lato"/>
                <a:ea typeface="+mn-ea"/>
                <a:cs typeface="Lato"/>
              </a:rPr>
              <a:t> de </a:t>
            </a:r>
            <a:r>
              <a:rPr sz="1575" dirty="0" err="1">
                <a:solidFill>
                  <a:srgbClr val="3A3630"/>
                </a:solidFill>
                <a:latin typeface="Lato"/>
                <a:ea typeface="+mn-ea"/>
                <a:cs typeface="Lato"/>
              </a:rPr>
              <a:t>l'intervention</a:t>
            </a:r>
            <a:r>
              <a:rPr sz="1575" dirty="0">
                <a:solidFill>
                  <a:srgbClr val="3A3630"/>
                </a:solidFill>
                <a:latin typeface="Lato"/>
                <a:ea typeface="+mn-ea"/>
                <a:cs typeface="Lato"/>
              </a:rPr>
              <a:t> </a:t>
            </a:r>
            <a:r>
              <a:rPr sz="1575" dirty="0" err="1">
                <a:solidFill>
                  <a:srgbClr val="3A3630"/>
                </a:solidFill>
                <a:latin typeface="Lato"/>
                <a:ea typeface="+mn-ea"/>
                <a:cs typeface="Lato"/>
              </a:rPr>
              <a:t>étatique</a:t>
            </a:r>
            <a:r>
              <a:rPr sz="1575" dirty="0">
                <a:solidFill>
                  <a:srgbClr val="3A3630"/>
                </a:solidFill>
                <a:latin typeface="Lato"/>
                <a:ea typeface="+mn-ea"/>
                <a:cs typeface="Lato"/>
              </a:rPr>
              <a:t> dans les pays </a:t>
            </a:r>
            <a:r>
              <a:rPr sz="1575" dirty="0" err="1">
                <a:solidFill>
                  <a:srgbClr val="3A3630"/>
                </a:solidFill>
                <a:latin typeface="Lato"/>
                <a:ea typeface="+mn-ea"/>
                <a:cs typeface="Lato"/>
              </a:rPr>
              <a:t>industrialisés</a:t>
            </a:r>
            <a:r>
              <a:rPr sz="1575" dirty="0">
                <a:solidFill>
                  <a:srgbClr val="3A3630"/>
                </a:solidFill>
                <a:latin typeface="Lato"/>
                <a:ea typeface="+mn-ea"/>
                <a:cs typeface="Lato"/>
              </a:rPr>
              <a:t>. </a:t>
            </a:r>
            <a:r>
              <a:rPr sz="1575" dirty="0" err="1">
                <a:solidFill>
                  <a:srgbClr val="3A3630"/>
                </a:solidFill>
                <a:latin typeface="Lato"/>
                <a:ea typeface="+mn-ea"/>
                <a:cs typeface="Lato"/>
              </a:rPr>
              <a:t>Même</a:t>
            </a:r>
            <a:r>
              <a:rPr sz="1575" dirty="0">
                <a:solidFill>
                  <a:srgbClr val="3A3630"/>
                </a:solidFill>
                <a:latin typeface="Lato"/>
                <a:ea typeface="+mn-ea"/>
                <a:cs typeface="Lato"/>
              </a:rPr>
              <a:t> aux États-Unis, un pays </a:t>
            </a:r>
            <a:r>
              <a:rPr sz="1575" dirty="0" err="1">
                <a:solidFill>
                  <a:srgbClr val="3A3630"/>
                </a:solidFill>
                <a:latin typeface="Lato"/>
                <a:ea typeface="+mn-ea"/>
                <a:cs typeface="Lato"/>
              </a:rPr>
              <a:t>réfractaire</a:t>
            </a:r>
            <a:r>
              <a:rPr sz="1575" dirty="0">
                <a:solidFill>
                  <a:srgbClr val="3A3630"/>
                </a:solidFill>
                <a:latin typeface="Lato"/>
                <a:ea typeface="+mn-ea"/>
                <a:cs typeface="Lato"/>
              </a:rPr>
              <a:t> aux interventions de </a:t>
            </a:r>
            <a:r>
              <a:rPr sz="1575" dirty="0" err="1">
                <a:solidFill>
                  <a:srgbClr val="3A3630"/>
                </a:solidFill>
                <a:latin typeface="Lato"/>
                <a:ea typeface="+mn-ea"/>
                <a:cs typeface="Lato"/>
              </a:rPr>
              <a:t>l'État</a:t>
            </a:r>
            <a:r>
              <a:rPr sz="1575" dirty="0">
                <a:solidFill>
                  <a:srgbClr val="3A3630"/>
                </a:solidFill>
                <a:latin typeface="Lato"/>
                <a:ea typeface="+mn-ea"/>
                <a:cs typeface="Lato"/>
              </a:rPr>
              <a:t>, </a:t>
            </a:r>
            <a:r>
              <a:rPr sz="1575" dirty="0" err="1">
                <a:solidFill>
                  <a:srgbClr val="3A3630"/>
                </a:solidFill>
                <a:latin typeface="Lato"/>
                <a:ea typeface="+mn-ea"/>
                <a:cs typeface="Lato"/>
              </a:rPr>
              <a:t>elle</a:t>
            </a:r>
            <a:r>
              <a:rPr sz="1575" dirty="0">
                <a:solidFill>
                  <a:srgbClr val="3A3630"/>
                </a:solidFill>
                <a:latin typeface="Lato"/>
                <a:ea typeface="+mn-ea"/>
                <a:cs typeface="Lato"/>
              </a:rPr>
              <a:t> </a:t>
            </a:r>
            <a:r>
              <a:rPr sz="1575" dirty="0" err="1">
                <a:solidFill>
                  <a:srgbClr val="3A3630"/>
                </a:solidFill>
                <a:latin typeface="Lato"/>
                <a:ea typeface="+mn-ea"/>
                <a:cs typeface="Lato"/>
              </a:rPr>
              <a:t>occupe</a:t>
            </a:r>
            <a:r>
              <a:rPr sz="1575" dirty="0">
                <a:solidFill>
                  <a:srgbClr val="3A3630"/>
                </a:solidFill>
                <a:latin typeface="Lato"/>
                <a:ea typeface="+mn-ea"/>
                <a:cs typeface="Lato"/>
              </a:rPr>
              <a:t> le tiers de </a:t>
            </a:r>
            <a:r>
              <a:rPr sz="1575" dirty="0" err="1">
                <a:solidFill>
                  <a:srgbClr val="3A3630"/>
                </a:solidFill>
                <a:latin typeface="Lato"/>
                <a:ea typeface="+mn-ea"/>
                <a:cs typeface="Lato"/>
              </a:rPr>
              <a:t>l'activité</a:t>
            </a:r>
            <a:r>
              <a:rPr sz="1575" dirty="0">
                <a:solidFill>
                  <a:srgbClr val="3A3630"/>
                </a:solidFill>
                <a:latin typeface="Lato"/>
                <a:ea typeface="+mn-ea"/>
                <a:cs typeface="Lato"/>
              </a:rPr>
              <a:t> </a:t>
            </a:r>
            <a:r>
              <a:rPr sz="1575" dirty="0" err="1">
                <a:solidFill>
                  <a:srgbClr val="3A3630"/>
                </a:solidFill>
                <a:latin typeface="Lato"/>
                <a:ea typeface="+mn-ea"/>
                <a:cs typeface="Lato"/>
              </a:rPr>
              <a:t>économique</a:t>
            </a:r>
            <a:r>
              <a:rPr sz="1575" dirty="0">
                <a:solidFill>
                  <a:srgbClr val="3A3630"/>
                </a:solidFill>
                <a:latin typeface="Lato"/>
                <a:ea typeface="+mn-ea"/>
                <a:cs typeface="Lato"/>
              </a:rPr>
              <a:t>.</a:t>
            </a:r>
          </a:p>
        </p:txBody>
      </p:sp>
      <p:sp>
        <p:nvSpPr>
          <p:cNvPr id="6" name="Text 2"/>
          <p:cNvSpPr/>
          <p:nvPr/>
        </p:nvSpPr>
        <p:spPr>
          <a:xfrm>
            <a:off x="819150" y="4933950"/>
            <a:ext cx="4412171" cy="800100"/>
          </a:xfrm>
          <a:prstGeom prst="rect">
            <a:avLst/>
          </a:prstGeom>
        </p:spPr>
        <p:txBody>
          <a:bodyPr spcFirstLastPara="0" lIns="0" tIns="0" rIns="0" bIns="0" anchor="t"/>
          <a:lstStyle/>
          <a:p>
            <a:pPr algn="ctr" hangingPunct="0">
              <a:lnSpc>
                <a:spcPct val="100000"/>
              </a:lnSpc>
            </a:pPr>
            <a:r>
              <a:rPr sz="5250">
                <a:solidFill>
                  <a:srgbClr val="3A3630"/>
                </a:solidFill>
                <a:latin typeface="Lato"/>
                <a:ea typeface="+mn-ea"/>
                <a:cs typeface="Lato"/>
              </a:rPr>
              <a:t>50%</a:t>
            </a:r>
          </a:p>
        </p:txBody>
      </p:sp>
      <p:sp>
        <p:nvSpPr>
          <p:cNvPr id="7" name="Text 3"/>
          <p:cNvSpPr/>
          <p:nvPr/>
        </p:nvSpPr>
        <p:spPr>
          <a:xfrm>
            <a:off x="1695450" y="5924550"/>
            <a:ext cx="2544318" cy="276225"/>
          </a:xfrm>
          <a:prstGeom prst="rect">
            <a:avLst/>
          </a:prstGeom>
        </p:spPr>
        <p:txBody>
          <a:bodyPr spcFirstLastPara="0" lIns="0" tIns="0" rIns="0" bIns="0" anchor="t"/>
          <a:lstStyle/>
          <a:p>
            <a:pPr algn="ctr" hangingPunct="0">
              <a:lnSpc>
                <a:spcPct val="100000"/>
              </a:lnSpc>
            </a:pPr>
            <a:r>
              <a:rPr sz="1800">
                <a:solidFill>
                  <a:srgbClr val="3A3630"/>
                </a:solidFill>
                <a:latin typeface="Lato"/>
                <a:ea typeface="+mn-ea"/>
                <a:cs typeface="Lato"/>
              </a:rPr>
              <a:t>Canada</a:t>
            </a:r>
          </a:p>
        </p:txBody>
      </p:sp>
      <p:sp>
        <p:nvSpPr>
          <p:cNvPr id="8" name="Text 4"/>
          <p:cNvSpPr/>
          <p:nvPr/>
        </p:nvSpPr>
        <p:spPr>
          <a:xfrm>
            <a:off x="819150" y="6343650"/>
            <a:ext cx="4412171" cy="1295400"/>
          </a:xfrm>
          <a:prstGeom prst="rect">
            <a:avLst/>
          </a:prstGeom>
        </p:spPr>
        <p:txBody>
          <a:bodyPr spcFirstLastPara="0" lIns="0" tIns="0" rIns="0" bIns="0" anchor="t"/>
          <a:lstStyle/>
          <a:p>
            <a:pPr algn="ctr" hangingPunct="0">
              <a:lnSpc>
                <a:spcPct val="135000"/>
              </a:lnSpc>
            </a:pPr>
            <a:r>
              <a:rPr sz="1575">
                <a:solidFill>
                  <a:srgbClr val="3A3630"/>
                </a:solidFill>
                <a:latin typeface="Lato"/>
                <a:ea typeface="+mn-ea"/>
                <a:cs typeface="Lato"/>
              </a:rPr>
              <a:t>Les gouvernements contrôlent environ la moitié de l'activité économique, avec des interventions visant majoritairement à maintenir des programmes sociaux.</a:t>
            </a:r>
          </a:p>
        </p:txBody>
      </p:sp>
      <p:sp>
        <p:nvSpPr>
          <p:cNvPr id="9" name="Text 5"/>
          <p:cNvSpPr/>
          <p:nvPr/>
        </p:nvSpPr>
        <p:spPr>
          <a:xfrm>
            <a:off x="5238750" y="4933950"/>
            <a:ext cx="4412171" cy="800100"/>
          </a:xfrm>
          <a:prstGeom prst="rect">
            <a:avLst/>
          </a:prstGeom>
        </p:spPr>
        <p:txBody>
          <a:bodyPr spcFirstLastPara="0" lIns="0" tIns="0" rIns="0" bIns="0" anchor="t"/>
          <a:lstStyle/>
          <a:p>
            <a:pPr algn="ctr" hangingPunct="0">
              <a:lnSpc>
                <a:spcPct val="100000"/>
              </a:lnSpc>
            </a:pPr>
            <a:r>
              <a:rPr sz="5250">
                <a:solidFill>
                  <a:srgbClr val="3A3630"/>
                </a:solidFill>
                <a:latin typeface="Lato"/>
                <a:ea typeface="+mn-ea"/>
                <a:cs typeface="Lato"/>
              </a:rPr>
              <a:t>33%</a:t>
            </a:r>
          </a:p>
        </p:txBody>
      </p:sp>
      <p:sp>
        <p:nvSpPr>
          <p:cNvPr id="10" name="Text 6"/>
          <p:cNvSpPr/>
          <p:nvPr/>
        </p:nvSpPr>
        <p:spPr>
          <a:xfrm>
            <a:off x="6115050" y="5924550"/>
            <a:ext cx="2544318" cy="276225"/>
          </a:xfrm>
          <a:prstGeom prst="rect">
            <a:avLst/>
          </a:prstGeom>
        </p:spPr>
        <p:txBody>
          <a:bodyPr spcFirstLastPara="0" lIns="0" tIns="0" rIns="0" bIns="0" anchor="t"/>
          <a:lstStyle/>
          <a:p>
            <a:pPr algn="ctr" hangingPunct="0">
              <a:lnSpc>
                <a:spcPct val="100000"/>
              </a:lnSpc>
            </a:pPr>
            <a:r>
              <a:rPr sz="1800">
                <a:solidFill>
                  <a:srgbClr val="3A3630"/>
                </a:solidFill>
                <a:latin typeface="Lato"/>
                <a:ea typeface="+mn-ea"/>
                <a:cs typeface="Lato"/>
              </a:rPr>
              <a:t>États-Unis</a:t>
            </a:r>
          </a:p>
        </p:txBody>
      </p:sp>
      <p:sp>
        <p:nvSpPr>
          <p:cNvPr id="11" name="Text 7"/>
          <p:cNvSpPr/>
          <p:nvPr/>
        </p:nvSpPr>
        <p:spPr>
          <a:xfrm>
            <a:off x="5238750" y="6343650"/>
            <a:ext cx="4412171" cy="971550"/>
          </a:xfrm>
          <a:prstGeom prst="rect">
            <a:avLst/>
          </a:prstGeom>
        </p:spPr>
        <p:txBody>
          <a:bodyPr spcFirstLastPara="0" lIns="0" tIns="0" rIns="0" bIns="0" anchor="t"/>
          <a:lstStyle/>
          <a:p>
            <a:pPr algn="ctr" hangingPunct="0">
              <a:lnSpc>
                <a:spcPct val="135000"/>
              </a:lnSpc>
            </a:pPr>
            <a:r>
              <a:rPr sz="1575">
                <a:solidFill>
                  <a:srgbClr val="3A3630"/>
                </a:solidFill>
                <a:latin typeface="Lato"/>
                <a:ea typeface="+mn-ea"/>
                <a:cs typeface="Lato"/>
              </a:rPr>
              <a:t>Malgré une rhétorique anti-interventionniste, l'État américain occupe un tiers de l'activité économique nationale.</a:t>
            </a:r>
          </a:p>
        </p:txBody>
      </p:sp>
      <p:sp>
        <p:nvSpPr>
          <p:cNvPr id="12" name="Text 8"/>
          <p:cNvSpPr/>
          <p:nvPr/>
        </p:nvSpPr>
        <p:spPr>
          <a:xfrm>
            <a:off x="9648825" y="4933950"/>
            <a:ext cx="4412171" cy="800100"/>
          </a:xfrm>
          <a:prstGeom prst="rect">
            <a:avLst/>
          </a:prstGeom>
        </p:spPr>
        <p:txBody>
          <a:bodyPr spcFirstLastPara="0" lIns="0" tIns="0" rIns="0" bIns="0" anchor="t"/>
          <a:lstStyle/>
          <a:p>
            <a:pPr algn="ctr" hangingPunct="0">
              <a:lnSpc>
                <a:spcPct val="100000"/>
              </a:lnSpc>
            </a:pPr>
            <a:r>
              <a:rPr sz="5250">
                <a:solidFill>
                  <a:srgbClr val="3A3630"/>
                </a:solidFill>
                <a:latin typeface="Lato"/>
                <a:ea typeface="+mn-ea"/>
                <a:cs typeface="Lato"/>
              </a:rPr>
              <a:t>60%</a:t>
            </a:r>
          </a:p>
        </p:txBody>
      </p:sp>
      <p:sp>
        <p:nvSpPr>
          <p:cNvPr id="13" name="Text 9"/>
          <p:cNvSpPr/>
          <p:nvPr/>
        </p:nvSpPr>
        <p:spPr>
          <a:xfrm>
            <a:off x="10534650" y="5924550"/>
            <a:ext cx="2544318" cy="276225"/>
          </a:xfrm>
          <a:prstGeom prst="rect">
            <a:avLst/>
          </a:prstGeom>
        </p:spPr>
        <p:txBody>
          <a:bodyPr spcFirstLastPara="0" lIns="0" tIns="0" rIns="0" bIns="0" anchor="t"/>
          <a:lstStyle/>
          <a:p>
            <a:pPr algn="ctr" hangingPunct="0">
              <a:lnSpc>
                <a:spcPct val="100000"/>
              </a:lnSpc>
            </a:pPr>
            <a:r>
              <a:rPr sz="1800">
                <a:solidFill>
                  <a:srgbClr val="3A3630"/>
                </a:solidFill>
                <a:latin typeface="Lato"/>
                <a:ea typeface="+mn-ea"/>
                <a:cs typeface="Lato"/>
              </a:rPr>
              <a:t>Pays Nordiques</a:t>
            </a:r>
          </a:p>
        </p:txBody>
      </p:sp>
      <p:sp>
        <p:nvSpPr>
          <p:cNvPr id="14" name="Text 10"/>
          <p:cNvSpPr/>
          <p:nvPr/>
        </p:nvSpPr>
        <p:spPr>
          <a:xfrm>
            <a:off x="9648825" y="6343650"/>
            <a:ext cx="4412171" cy="971550"/>
          </a:xfrm>
          <a:prstGeom prst="rect">
            <a:avLst/>
          </a:prstGeom>
        </p:spPr>
        <p:txBody>
          <a:bodyPr spcFirstLastPara="0" lIns="0" tIns="0" rIns="0" bIns="0" anchor="t"/>
          <a:lstStyle/>
          <a:p>
            <a:pPr algn="ctr" hangingPunct="0">
              <a:lnSpc>
                <a:spcPct val="135000"/>
              </a:lnSpc>
            </a:pPr>
            <a:r>
              <a:rPr sz="1575">
                <a:solidFill>
                  <a:srgbClr val="3A3630"/>
                </a:solidFill>
                <a:latin typeface="Lato"/>
                <a:ea typeface="+mn-ea"/>
                <a:cs typeface="Lato"/>
              </a:rPr>
              <a:t>Les pays scandinaves présentent les taux d'intervention étatique les plus élevés, avec des systèmes sociaux très développés.</a:t>
            </a:r>
          </a:p>
        </p:txBody>
      </p:sp>
      <p:pic>
        <p:nvPicPr>
          <p:cNvPr id="15" name="Scanner 15 oct. 2025 à 19.25"/>
          <p:cNvPicPr/>
          <p:nvPr/>
        </p:nvPicPr>
        <p:blipFill rotWithShape="1">
          <a:blip r:embed="rId5"/>
          <a:stretch>
            <a:fillRect/>
          </a:stretch>
        </p:blipFill>
        <p:spPr>
          <a:xfrm>
            <a:off x="8145379" y="2858"/>
            <a:ext cx="6094497" cy="6753225"/>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8"/>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556260" y="169545"/>
            <a:ext cx="8153400" cy="438150"/>
          </a:xfrm>
          <a:prstGeom prst="rect">
            <a:avLst/>
          </a:prstGeom>
        </p:spPr>
        <p:txBody>
          <a:bodyPr spcFirstLastPara="0" lIns="0" tIns="0" rIns="0" bIns="0" anchor="t"/>
          <a:lstStyle/>
          <a:p>
            <a:pPr algn="l" hangingPunct="0">
              <a:lnSpc>
                <a:spcPct val="100000"/>
              </a:lnSpc>
            </a:pPr>
            <a:r>
              <a:rPr sz="2850">
                <a:solidFill>
                  <a:srgbClr val="38512F"/>
                </a:solidFill>
                <a:latin typeface="Lato"/>
                <a:ea typeface="+mn-ea"/>
                <a:cs typeface="Lato"/>
              </a:rPr>
              <a:t>Répartition des Dépenses Gouvernementales</a:t>
            </a:r>
          </a:p>
        </p:txBody>
      </p:sp>
      <p:sp>
        <p:nvSpPr>
          <p:cNvPr id="5" name="Text 1"/>
          <p:cNvSpPr/>
          <p:nvPr/>
        </p:nvSpPr>
        <p:spPr>
          <a:xfrm>
            <a:off x="619126" y="718185"/>
            <a:ext cx="3362135" cy="209550"/>
          </a:xfrm>
          <a:prstGeom prst="rect">
            <a:avLst/>
          </a:prstGeom>
        </p:spPr>
        <p:txBody>
          <a:bodyPr spcFirstLastPara="0" lIns="0" tIns="0" rIns="0" bIns="0" anchor="t"/>
          <a:lstStyle/>
          <a:p>
            <a:pPr algn="l" hangingPunct="0">
              <a:lnSpc>
                <a:spcPct val="100000"/>
              </a:lnSpc>
            </a:pPr>
            <a:r>
              <a:rPr sz="1350">
                <a:solidFill>
                  <a:srgbClr val="38512F"/>
                </a:solidFill>
                <a:latin typeface="Lato"/>
                <a:ea typeface="+mn-ea"/>
                <a:cs typeface="Lato"/>
              </a:rPr>
              <a:t>Gouvernement du Canada</a:t>
            </a:r>
          </a:p>
        </p:txBody>
      </p:sp>
      <p:pic>
        <p:nvPicPr>
          <p:cNvPr id="6" name="68f0226d840e04-33119055.png"/>
          <p:cNvPicPr/>
          <p:nvPr/>
        </p:nvPicPr>
        <p:blipFill rotWithShape="1">
          <a:blip r:embed="rId5"/>
          <a:stretch>
            <a:fillRect/>
          </a:stretch>
        </p:blipFill>
        <p:spPr>
          <a:xfrm>
            <a:off x="619125" y="1048703"/>
            <a:ext cx="6505575" cy="5743575"/>
          </a:xfrm>
          <a:prstGeom prst="rect">
            <a:avLst/>
          </a:prstGeom>
        </p:spPr>
      </p:pic>
      <p:sp>
        <p:nvSpPr>
          <p:cNvPr id="7" name="Text 2"/>
          <p:cNvSpPr/>
          <p:nvPr/>
        </p:nvSpPr>
        <p:spPr>
          <a:xfrm>
            <a:off x="619125" y="6878003"/>
            <a:ext cx="6960965" cy="714375"/>
          </a:xfrm>
          <a:prstGeom prst="rect">
            <a:avLst/>
          </a:prstGeom>
        </p:spPr>
        <p:txBody>
          <a:bodyPr spcFirstLastPara="0" lIns="0" tIns="0" rIns="0" bIns="0" anchor="t"/>
          <a:lstStyle/>
          <a:p>
            <a:pPr algn="l" hangingPunct="0">
              <a:lnSpc>
                <a:spcPct val="130000"/>
              </a:lnSpc>
            </a:pPr>
            <a:r>
              <a:rPr sz="1200">
                <a:solidFill>
                  <a:srgbClr val="3A3630"/>
                </a:solidFill>
                <a:latin typeface="Lato"/>
                <a:ea typeface="+mn-ea"/>
                <a:cs typeface="Lato"/>
              </a:rPr>
              <a:t>Les dépenses fédérales se répartissent entre les transferts aux provinces, les programmes sociaux directs, la défense et l'administration. Les paiements de péréquation assurent aux provinces moins riches des services publics comparables à ceux des provinces plus riches.</a:t>
            </a:r>
          </a:p>
        </p:txBody>
      </p:sp>
      <p:sp>
        <p:nvSpPr>
          <p:cNvPr id="8" name="Text 3"/>
          <p:cNvSpPr/>
          <p:nvPr/>
        </p:nvSpPr>
        <p:spPr>
          <a:xfrm>
            <a:off x="7515225" y="718185"/>
            <a:ext cx="2917889" cy="209550"/>
          </a:xfrm>
          <a:prstGeom prst="rect">
            <a:avLst/>
          </a:prstGeom>
        </p:spPr>
        <p:txBody>
          <a:bodyPr spcFirstLastPara="0" lIns="0" tIns="0" rIns="0" bIns="0" anchor="t"/>
          <a:lstStyle/>
          <a:p>
            <a:pPr algn="l" hangingPunct="0">
              <a:lnSpc>
                <a:spcPct val="100000"/>
              </a:lnSpc>
            </a:pPr>
            <a:r>
              <a:rPr sz="1350">
                <a:solidFill>
                  <a:srgbClr val="38512F"/>
                </a:solidFill>
                <a:latin typeface="Lato"/>
                <a:ea typeface="+mn-ea"/>
                <a:cs typeface="Lato"/>
              </a:rPr>
              <a:t>Gouvernement du Québec</a:t>
            </a:r>
          </a:p>
        </p:txBody>
      </p:sp>
      <p:pic>
        <p:nvPicPr>
          <p:cNvPr id="9" name="68f0226d855c07-51864025.png"/>
          <p:cNvPicPr/>
          <p:nvPr/>
        </p:nvPicPr>
        <p:blipFill rotWithShape="1">
          <a:blip r:embed="rId6"/>
          <a:stretch>
            <a:fillRect/>
          </a:stretch>
        </p:blipFill>
        <p:spPr>
          <a:xfrm>
            <a:off x="7515225" y="1046798"/>
            <a:ext cx="6505575" cy="3705225"/>
          </a:xfrm>
          <a:prstGeom prst="rect">
            <a:avLst/>
          </a:prstGeom>
        </p:spPr>
      </p:pic>
      <p:sp>
        <p:nvSpPr>
          <p:cNvPr id="10" name="Text 4"/>
          <p:cNvSpPr/>
          <p:nvPr/>
        </p:nvSpPr>
        <p:spPr>
          <a:xfrm>
            <a:off x="7580091" y="5018723"/>
            <a:ext cx="6960965" cy="714375"/>
          </a:xfrm>
          <a:prstGeom prst="rect">
            <a:avLst/>
          </a:prstGeom>
        </p:spPr>
        <p:txBody>
          <a:bodyPr spcFirstLastPara="0" lIns="0" tIns="0" rIns="0" bIns="0" anchor="t"/>
          <a:lstStyle/>
          <a:p>
            <a:pPr algn="l" hangingPunct="0">
              <a:lnSpc>
                <a:spcPct val="130000"/>
              </a:lnSpc>
            </a:pPr>
            <a:r>
              <a:rPr sz="1200">
                <a:solidFill>
                  <a:srgbClr val="3A3630"/>
                </a:solidFill>
                <a:latin typeface="Lato"/>
                <a:ea typeface="+mn-ea"/>
                <a:cs typeface="Lato"/>
              </a:rPr>
              <a:t>Les dépenses provinciales se concentrent sur la santé, l'éducation et les services sociaux. Cette répartition illustre la priorité accordée aux programmes visant à limiter les inégalités créées par l'économie de marché.</a:t>
            </a:r>
          </a:p>
        </p:txBody>
      </p:sp>
    </p:spTree>
    <p:extLst>
      <p:ext uri="{BB962C8B-B14F-4D97-AF65-F5344CB8AC3E}">
        <p14:creationId xmlns:p14="http://schemas.microsoft.com/office/powerpoint/2010/main" val="393002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19"/>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336884"/>
            <a:ext cx="14630400" cy="8229600"/>
          </a:xfrm>
          <a:prstGeom prst="rect">
            <a:avLst/>
          </a:prstGeom>
        </p:spPr>
      </p:pic>
      <p:sp>
        <p:nvSpPr>
          <p:cNvPr id="4" name="Text 0"/>
          <p:cNvSpPr/>
          <p:nvPr/>
        </p:nvSpPr>
        <p:spPr>
          <a:xfrm>
            <a:off x="838200" y="1152525"/>
            <a:ext cx="9743123" cy="581025"/>
          </a:xfrm>
          <a:prstGeom prst="rect">
            <a:avLst/>
          </a:prstGeom>
        </p:spPr>
        <p:txBody>
          <a:bodyPr spcFirstLastPara="0" lIns="0" tIns="0" rIns="0" bIns="0" anchor="t"/>
          <a:lstStyle/>
          <a:p>
            <a:pPr algn="l" hangingPunct="0">
              <a:lnSpc>
                <a:spcPct val="100000"/>
              </a:lnSpc>
            </a:pPr>
            <a:r>
              <a:rPr sz="3825">
                <a:solidFill>
                  <a:srgbClr val="38512F"/>
                </a:solidFill>
                <a:latin typeface="Lato"/>
                <a:ea typeface="+mn-ea"/>
                <a:cs typeface="Lato"/>
              </a:rPr>
              <a:t>Conclusion : Un capitalisme domestiqué</a:t>
            </a:r>
          </a:p>
        </p:txBody>
      </p:sp>
      <p:sp>
        <p:nvSpPr>
          <p:cNvPr id="5" name="Text 1"/>
          <p:cNvSpPr/>
          <p:nvPr/>
        </p:nvSpPr>
        <p:spPr>
          <a:xfrm>
            <a:off x="838200" y="2228850"/>
            <a:ext cx="13731240" cy="6477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Nous avons posé un regard d'ensemble sur l'économie de marché, ses lacunes et la place qu'occupe l'activité économique des gouvernements dans les sociétés industrialisées. Il était important de le faire en raison de la tendance actuelle à voir dans les mécanismes du marché un remède universel.</a:t>
            </a:r>
          </a:p>
        </p:txBody>
      </p:sp>
      <p:pic>
        <p:nvPicPr>
          <p:cNvPr id="6" name="Custom Shape 12"/>
          <p:cNvPicPr>
            <a:picLocks noChangeAspect="1"/>
          </p:cNvPicPr>
          <p:nvPr/>
        </p:nvPicPr>
        <p:blipFill>
          <a:blip r:embed="rId5"/>
          <a:stretch>
            <a:fillRect/>
          </a:stretch>
        </p:blipFill>
        <p:spPr>
          <a:xfrm>
            <a:off x="838200" y="3152775"/>
            <a:ext cx="466725" cy="466725"/>
          </a:xfrm>
          <a:prstGeom prst="rect">
            <a:avLst/>
          </a:prstGeom>
        </p:spPr>
      </p:pic>
      <p:sp>
        <p:nvSpPr>
          <p:cNvPr id="7" name="Text 3"/>
          <p:cNvSpPr/>
          <p:nvPr/>
        </p:nvSpPr>
        <p:spPr>
          <a:xfrm>
            <a:off x="1514475" y="3190875"/>
            <a:ext cx="3675126" cy="609600"/>
          </a:xfrm>
          <a:prstGeom prst="rect">
            <a:avLst/>
          </a:prstGeom>
        </p:spPr>
        <p:txBody>
          <a:bodyPr spcFirstLastPara="0" lIns="0" tIns="0" rIns="0" bIns="0" anchor="t"/>
          <a:lstStyle/>
          <a:p>
            <a:pPr algn="l" hangingPunct="0">
              <a:lnSpc>
                <a:spcPct val="106667"/>
              </a:lnSpc>
            </a:pPr>
            <a:r>
              <a:rPr sz="1875">
                <a:solidFill>
                  <a:srgbClr val="3A3630"/>
                </a:solidFill>
                <a:latin typeface="Lato"/>
                <a:ea typeface="+mn-ea"/>
                <a:cs typeface="Lato"/>
              </a:rPr>
              <a:t>L'analyse économique justifie l'intervention de l'État</a:t>
            </a:r>
          </a:p>
        </p:txBody>
      </p:sp>
      <p:sp>
        <p:nvSpPr>
          <p:cNvPr id="8" name="Text 4"/>
          <p:cNvSpPr/>
          <p:nvPr/>
        </p:nvSpPr>
        <p:spPr>
          <a:xfrm>
            <a:off x="1514475" y="3943350"/>
            <a:ext cx="3675126" cy="1295400"/>
          </a:xfrm>
          <a:prstGeom prst="rect">
            <a:avLst/>
          </a:prstGeom>
        </p:spPr>
        <p:txBody>
          <a:bodyPr spcFirstLastPara="0" lIns="0" tIns="0" rIns="0" bIns="0" anchor="t"/>
          <a:lstStyle/>
          <a:p>
            <a:pPr algn="l" hangingPunct="0">
              <a:lnSpc>
                <a:spcPct val="135000"/>
              </a:lnSpc>
            </a:pPr>
            <a:r>
              <a:rPr sz="1575" dirty="0" err="1">
                <a:solidFill>
                  <a:srgbClr val="3A3630"/>
                </a:solidFill>
                <a:latin typeface="Lato"/>
                <a:ea typeface="+mn-ea"/>
                <a:cs typeface="Lato"/>
              </a:rPr>
              <a:t>Même</a:t>
            </a:r>
            <a:r>
              <a:rPr sz="1575" dirty="0">
                <a:solidFill>
                  <a:srgbClr val="3A3630"/>
                </a:solidFill>
                <a:latin typeface="Lato"/>
                <a:ea typeface="+mn-ea"/>
                <a:cs typeface="Lato"/>
              </a:rPr>
              <a:t> </a:t>
            </a:r>
            <a:r>
              <a:rPr sz="1575" dirty="0" err="1">
                <a:solidFill>
                  <a:srgbClr val="3A3630"/>
                </a:solidFill>
                <a:latin typeface="Lato"/>
                <a:ea typeface="+mn-ea"/>
                <a:cs typeface="Lato"/>
              </a:rPr>
              <a:t>l'analyse</a:t>
            </a:r>
            <a:r>
              <a:rPr sz="1575" dirty="0">
                <a:solidFill>
                  <a:srgbClr val="3A3630"/>
                </a:solidFill>
                <a:latin typeface="Lato"/>
                <a:ea typeface="+mn-ea"/>
                <a:cs typeface="Lato"/>
              </a:rPr>
              <a:t> </a:t>
            </a:r>
            <a:r>
              <a:rPr sz="1575" dirty="0" err="1">
                <a:solidFill>
                  <a:srgbClr val="3A3630"/>
                </a:solidFill>
                <a:latin typeface="Lato"/>
                <a:ea typeface="+mn-ea"/>
                <a:cs typeface="Lato"/>
              </a:rPr>
              <a:t>économique</a:t>
            </a:r>
            <a:r>
              <a:rPr sz="1575" dirty="0">
                <a:solidFill>
                  <a:srgbClr val="3A3630"/>
                </a:solidFill>
                <a:latin typeface="Lato"/>
                <a:ea typeface="+mn-ea"/>
                <a:cs typeface="Lato"/>
              </a:rPr>
              <a:t> </a:t>
            </a:r>
            <a:r>
              <a:rPr sz="1575" b="1" dirty="0">
                <a:solidFill>
                  <a:srgbClr val="3A3630"/>
                </a:solidFill>
                <a:latin typeface="Lato"/>
                <a:ea typeface="+mn-ea"/>
                <a:cs typeface="Lato"/>
              </a:rPr>
              <a:t>la plus </a:t>
            </a:r>
            <a:r>
              <a:rPr sz="1575" b="1" dirty="0" err="1">
                <a:solidFill>
                  <a:srgbClr val="3A3630"/>
                </a:solidFill>
                <a:latin typeface="Lato"/>
                <a:ea typeface="+mn-ea"/>
                <a:cs typeface="Lato"/>
              </a:rPr>
              <a:t>banale</a:t>
            </a:r>
            <a:r>
              <a:rPr sz="1575" dirty="0">
                <a:solidFill>
                  <a:srgbClr val="3A3630"/>
                </a:solidFill>
                <a:latin typeface="Lato"/>
                <a:ea typeface="+mn-ea"/>
                <a:cs typeface="Lato"/>
              </a:rPr>
              <a:t> </a:t>
            </a:r>
            <a:r>
              <a:rPr sz="1575" dirty="0" err="1">
                <a:solidFill>
                  <a:srgbClr val="3A3630"/>
                </a:solidFill>
                <a:latin typeface="Lato"/>
                <a:ea typeface="+mn-ea"/>
                <a:cs typeface="Lato"/>
              </a:rPr>
              <a:t>justifie</a:t>
            </a:r>
            <a:r>
              <a:rPr sz="1575" dirty="0">
                <a:solidFill>
                  <a:srgbClr val="3A3630"/>
                </a:solidFill>
                <a:latin typeface="Lato"/>
                <a:ea typeface="+mn-ea"/>
                <a:cs typeface="Lato"/>
              </a:rPr>
              <a:t> bien </a:t>
            </a:r>
            <a:r>
              <a:rPr sz="1575" dirty="0" err="1">
                <a:solidFill>
                  <a:srgbClr val="3A3630"/>
                </a:solidFill>
                <a:latin typeface="Lato"/>
                <a:ea typeface="+mn-ea"/>
                <a:cs typeface="Lato"/>
              </a:rPr>
              <a:t>souvent</a:t>
            </a:r>
            <a:r>
              <a:rPr sz="1575" dirty="0">
                <a:solidFill>
                  <a:srgbClr val="3A3630"/>
                </a:solidFill>
                <a:latin typeface="Lato"/>
                <a:ea typeface="+mn-ea"/>
                <a:cs typeface="Lato"/>
              </a:rPr>
              <a:t> </a:t>
            </a:r>
            <a:r>
              <a:rPr sz="1575" dirty="0" err="1">
                <a:solidFill>
                  <a:srgbClr val="3A3630"/>
                </a:solidFill>
                <a:latin typeface="Lato"/>
                <a:ea typeface="+mn-ea"/>
                <a:cs typeface="Lato"/>
              </a:rPr>
              <a:t>l'intervention</a:t>
            </a:r>
            <a:r>
              <a:rPr sz="1575" dirty="0">
                <a:solidFill>
                  <a:srgbClr val="3A3630"/>
                </a:solidFill>
                <a:latin typeface="Lato"/>
                <a:ea typeface="+mn-ea"/>
                <a:cs typeface="Lato"/>
              </a:rPr>
              <a:t> de </a:t>
            </a:r>
            <a:r>
              <a:rPr sz="1575" dirty="0" err="1">
                <a:solidFill>
                  <a:srgbClr val="3A3630"/>
                </a:solidFill>
                <a:latin typeface="Lato"/>
                <a:ea typeface="+mn-ea"/>
                <a:cs typeface="Lato"/>
              </a:rPr>
              <a:t>l'État</a:t>
            </a:r>
            <a:r>
              <a:rPr sz="1575" dirty="0">
                <a:solidFill>
                  <a:srgbClr val="3A3630"/>
                </a:solidFill>
                <a:latin typeface="Lato"/>
                <a:ea typeface="+mn-ea"/>
                <a:cs typeface="Lato"/>
              </a:rPr>
              <a:t> dans </a:t>
            </a:r>
            <a:r>
              <a:rPr sz="1575" dirty="0" err="1">
                <a:solidFill>
                  <a:srgbClr val="3A3630"/>
                </a:solidFill>
                <a:latin typeface="Lato"/>
                <a:ea typeface="+mn-ea"/>
                <a:cs typeface="Lato"/>
              </a:rPr>
              <a:t>l'économie</a:t>
            </a:r>
            <a:r>
              <a:rPr sz="1575" dirty="0">
                <a:solidFill>
                  <a:srgbClr val="3A3630"/>
                </a:solidFill>
                <a:latin typeface="Lato"/>
                <a:ea typeface="+mn-ea"/>
                <a:cs typeface="Lato"/>
              </a:rPr>
              <a:t>. Le laisser-faire </a:t>
            </a:r>
            <a:r>
              <a:rPr sz="1575" dirty="0" err="1">
                <a:solidFill>
                  <a:srgbClr val="3A3630"/>
                </a:solidFill>
                <a:latin typeface="Lato"/>
                <a:ea typeface="+mn-ea"/>
                <a:cs typeface="Lato"/>
              </a:rPr>
              <a:t>absolu</a:t>
            </a:r>
            <a:r>
              <a:rPr sz="1575" dirty="0">
                <a:solidFill>
                  <a:srgbClr val="3A3630"/>
                </a:solidFill>
                <a:latin typeface="Lato"/>
                <a:ea typeface="+mn-ea"/>
                <a:cs typeface="Lato"/>
              </a:rPr>
              <a:t> </a:t>
            </a:r>
            <a:r>
              <a:rPr sz="1575" dirty="0" err="1">
                <a:solidFill>
                  <a:srgbClr val="3A3630"/>
                </a:solidFill>
                <a:latin typeface="Lato"/>
                <a:ea typeface="+mn-ea"/>
                <a:cs typeface="Lato"/>
              </a:rPr>
              <a:t>n'est</a:t>
            </a:r>
            <a:r>
              <a:rPr sz="1575" dirty="0">
                <a:solidFill>
                  <a:srgbClr val="3A3630"/>
                </a:solidFill>
                <a:latin typeface="Lato"/>
                <a:ea typeface="+mn-ea"/>
                <a:cs typeface="Lato"/>
              </a:rPr>
              <a:t> pas </a:t>
            </a:r>
            <a:r>
              <a:rPr sz="1575" dirty="0" err="1">
                <a:solidFill>
                  <a:srgbClr val="3A3630"/>
                </a:solidFill>
                <a:latin typeface="Lato"/>
                <a:ea typeface="+mn-ea"/>
                <a:cs typeface="Lato"/>
              </a:rPr>
              <a:t>une</a:t>
            </a:r>
            <a:r>
              <a:rPr sz="1575" dirty="0">
                <a:solidFill>
                  <a:srgbClr val="3A3630"/>
                </a:solidFill>
                <a:latin typeface="Lato"/>
                <a:ea typeface="+mn-ea"/>
                <a:cs typeface="Lato"/>
              </a:rPr>
              <a:t> solution viable.</a:t>
            </a:r>
          </a:p>
        </p:txBody>
      </p:sp>
      <p:pic>
        <p:nvPicPr>
          <p:cNvPr id="9" name="Custom Shape 12"/>
          <p:cNvPicPr>
            <a:picLocks noChangeAspect="1"/>
          </p:cNvPicPr>
          <p:nvPr/>
        </p:nvPicPr>
        <p:blipFill>
          <a:blip r:embed="rId5"/>
          <a:stretch>
            <a:fillRect/>
          </a:stretch>
        </p:blipFill>
        <p:spPr>
          <a:xfrm>
            <a:off x="5238750" y="3152775"/>
            <a:ext cx="466725" cy="466725"/>
          </a:xfrm>
          <a:prstGeom prst="rect">
            <a:avLst/>
          </a:prstGeom>
        </p:spPr>
      </p:pic>
      <p:sp>
        <p:nvSpPr>
          <p:cNvPr id="10" name="Text 6"/>
          <p:cNvSpPr/>
          <p:nvPr/>
        </p:nvSpPr>
        <p:spPr>
          <a:xfrm>
            <a:off x="5924550" y="3190875"/>
            <a:ext cx="3675126" cy="609600"/>
          </a:xfrm>
          <a:prstGeom prst="rect">
            <a:avLst/>
          </a:prstGeom>
        </p:spPr>
        <p:txBody>
          <a:bodyPr spcFirstLastPara="0" lIns="0" tIns="0" rIns="0" bIns="0" anchor="t"/>
          <a:lstStyle/>
          <a:p>
            <a:pPr algn="l" hangingPunct="0">
              <a:lnSpc>
                <a:spcPct val="106667"/>
              </a:lnSpc>
            </a:pPr>
            <a:r>
              <a:rPr sz="1875">
                <a:solidFill>
                  <a:srgbClr val="3A3630"/>
                </a:solidFill>
                <a:latin typeface="Lato"/>
                <a:ea typeface="+mn-ea"/>
                <a:cs typeface="Lato"/>
              </a:rPr>
              <a:t>Toutes les interventions ne se valent pas</a:t>
            </a:r>
          </a:p>
        </p:txBody>
      </p:sp>
      <p:sp>
        <p:nvSpPr>
          <p:cNvPr id="11" name="Text 7"/>
          <p:cNvSpPr/>
          <p:nvPr/>
        </p:nvSpPr>
        <p:spPr>
          <a:xfrm>
            <a:off x="5924550" y="3943350"/>
            <a:ext cx="3675126"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Il ne faut pas conclure que toutes les interventions de l'État sont justifiées ou que les façons dont l'État intervient sont les meilleures imaginables.</a:t>
            </a:r>
          </a:p>
        </p:txBody>
      </p:sp>
      <p:pic>
        <p:nvPicPr>
          <p:cNvPr id="12" name="Custom Shape 12"/>
          <p:cNvPicPr>
            <a:picLocks noChangeAspect="1"/>
          </p:cNvPicPr>
          <p:nvPr/>
        </p:nvPicPr>
        <p:blipFill>
          <a:blip r:embed="rId5"/>
          <a:stretch>
            <a:fillRect/>
          </a:stretch>
        </p:blipFill>
        <p:spPr>
          <a:xfrm>
            <a:off x="9648825" y="3152775"/>
            <a:ext cx="466725" cy="466725"/>
          </a:xfrm>
          <a:prstGeom prst="rect">
            <a:avLst/>
          </a:prstGeom>
        </p:spPr>
      </p:pic>
      <p:sp>
        <p:nvSpPr>
          <p:cNvPr id="13" name="Text 9"/>
          <p:cNvSpPr/>
          <p:nvPr/>
        </p:nvSpPr>
        <p:spPr>
          <a:xfrm>
            <a:off x="10325100" y="3190875"/>
            <a:ext cx="3675126" cy="609600"/>
          </a:xfrm>
          <a:prstGeom prst="rect">
            <a:avLst/>
          </a:prstGeom>
        </p:spPr>
        <p:txBody>
          <a:bodyPr spcFirstLastPara="0" lIns="0" tIns="0" rIns="0" bIns="0" anchor="t"/>
          <a:lstStyle/>
          <a:p>
            <a:pPr algn="l" hangingPunct="0">
              <a:lnSpc>
                <a:spcPct val="106667"/>
              </a:lnSpc>
            </a:pPr>
            <a:r>
              <a:rPr sz="1875">
                <a:solidFill>
                  <a:srgbClr val="3A3630"/>
                </a:solidFill>
                <a:latin typeface="Lato"/>
                <a:ea typeface="+mn-ea"/>
                <a:cs typeface="Lato"/>
              </a:rPr>
              <a:t>L'amélioration continue est nécessaire</a:t>
            </a:r>
          </a:p>
        </p:txBody>
      </p:sp>
      <p:sp>
        <p:nvSpPr>
          <p:cNvPr id="14" name="Text 10"/>
          <p:cNvSpPr/>
          <p:nvPr/>
        </p:nvSpPr>
        <p:spPr>
          <a:xfrm>
            <a:off x="10325100" y="3943350"/>
            <a:ext cx="3675126" cy="16192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Si on investit des ressources humaines et financières pour combattre des problèmes sociaux, il faut le faire de la meilleure façon possible, et il y a certes place à de l'amélioration sur ce plan.</a:t>
            </a:r>
          </a:p>
        </p:txBody>
      </p:sp>
      <p:sp>
        <p:nvSpPr>
          <p:cNvPr id="15" name="Text 11"/>
          <p:cNvSpPr/>
          <p:nvPr/>
        </p:nvSpPr>
        <p:spPr>
          <a:xfrm>
            <a:off x="1152525" y="6096000"/>
            <a:ext cx="13398056" cy="647700"/>
          </a:xfrm>
          <a:prstGeom prst="rect">
            <a:avLst/>
          </a:prstGeom>
        </p:spPr>
        <p:txBody>
          <a:bodyPr spcFirstLastPara="0" lIns="0" tIns="0" rIns="0" bIns="0" anchor="t"/>
          <a:lstStyle/>
          <a:p>
            <a:pPr algn="l" hangingPunct="0">
              <a:lnSpc>
                <a:spcPct val="135000"/>
              </a:lnSpc>
            </a:pPr>
            <a:endParaRPr sz="1575" dirty="0">
              <a:solidFill>
                <a:srgbClr val="3A3630"/>
              </a:solidFill>
              <a:latin typeface="Lato"/>
              <a:ea typeface="+mn-ea"/>
              <a:cs typeface="Lato"/>
            </a:endParaRPr>
          </a:p>
        </p:txBody>
      </p:sp>
      <p:pic>
        <p:nvPicPr>
          <p:cNvPr id="16" name="Shape 12 background"/>
          <p:cNvPicPr>
            <a:picLocks noChangeAspect="1"/>
          </p:cNvPicPr>
          <p:nvPr/>
        </p:nvPicPr>
        <p:blipFill>
          <a:blip r:embed="rId6"/>
          <a:stretch>
            <a:fillRect/>
          </a:stretch>
        </p:blipFill>
        <p:spPr>
          <a:xfrm>
            <a:off x="838200" y="5876925"/>
            <a:ext cx="19050" cy="11430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2 copy 1"/>
        <p:cNvGrpSpPr/>
        <p:nvPr/>
      </p:nvGrpSpPr>
      <p:grpSpPr>
        <a:xfrm>
          <a:off x="0" y="0"/>
          <a:ext cx="0" cy="0"/>
          <a:chOff x="0" y="0"/>
          <a:chExt cx="0" cy="0"/>
        </a:xfrm>
      </p:grpSpPr>
      <p:pic>
        <p:nvPicPr>
          <p:cNvPr id="2" name="Shape 0 background"/>
          <p:cNvPicPr>
            <a:picLocks noChangeAspect="1"/>
          </p:cNvPicPr>
          <p:nvPr/>
        </p:nvPicPr>
        <p:blipFill>
          <a:blip r:embed="rId2"/>
          <a:stretch>
            <a:fillRect/>
          </a:stretch>
        </p:blipFill>
        <p:spPr>
          <a:xfrm>
            <a:off x="0" y="0"/>
            <a:ext cx="14630400" cy="8229600"/>
          </a:xfrm>
          <a:prstGeom prst="rect">
            <a:avLst/>
          </a:prstGeom>
        </p:spPr>
      </p:pic>
      <p:pic>
        <p:nvPicPr>
          <p:cNvPr id="3" name="Shape 1 background"/>
          <p:cNvPicPr>
            <a:picLocks noChangeAspect="1"/>
          </p:cNvPicPr>
          <p:nvPr/>
        </p:nvPicPr>
        <p:blipFill>
          <a:blip r:embed="rId3"/>
          <a:stretch>
            <a:fillRect/>
          </a:stretch>
        </p:blipFill>
        <p:spPr>
          <a:xfrm>
            <a:off x="0" y="0"/>
            <a:ext cx="14630400" cy="8229600"/>
          </a:xfrm>
          <a:prstGeom prst="rect">
            <a:avLst/>
          </a:prstGeom>
        </p:spPr>
      </p:pic>
      <p:sp>
        <p:nvSpPr>
          <p:cNvPr id="4" name="Text 0"/>
          <p:cNvSpPr/>
          <p:nvPr/>
        </p:nvSpPr>
        <p:spPr>
          <a:xfrm>
            <a:off x="436255" y="258692"/>
            <a:ext cx="9450324" cy="1162050"/>
          </a:xfrm>
          <a:prstGeom prst="rect">
            <a:avLst/>
          </a:prstGeom>
        </p:spPr>
        <p:txBody>
          <a:bodyPr spcFirstLastPara="0" lIns="0" tIns="0" rIns="0" bIns="0" anchor="t"/>
          <a:lstStyle/>
          <a:p>
            <a:pPr algn="l" hangingPunct="0">
              <a:lnSpc>
                <a:spcPct val="100000"/>
              </a:lnSpc>
            </a:pPr>
            <a:r>
              <a:rPr sz="3825">
                <a:solidFill>
                  <a:srgbClr val="38512F"/>
                </a:solidFill>
                <a:latin typeface="Lato"/>
                <a:ea typeface="+mn-ea"/>
                <a:cs typeface="Lato"/>
              </a:rPr>
              <a:t>L'évaluation morale des systèmes économiques</a:t>
            </a:r>
          </a:p>
        </p:txBody>
      </p:sp>
      <p:sp>
        <p:nvSpPr>
          <p:cNvPr id="5" name="Text 1"/>
          <p:cNvSpPr/>
          <p:nvPr/>
        </p:nvSpPr>
        <p:spPr>
          <a:xfrm>
            <a:off x="838200" y="2181225"/>
            <a:ext cx="6593015" cy="4162425"/>
          </a:xfrm>
          <a:prstGeom prst="rect">
            <a:avLst/>
          </a:prstGeom>
        </p:spPr>
        <p:txBody>
          <a:bodyPr spcFirstLastPara="0" lIns="0" tIns="0" rIns="0" bIns="0" anchor="t"/>
          <a:lstStyle/>
          <a:p>
            <a:pPr algn="l" hangingPunct="0">
              <a:lnSpc>
                <a:spcPct val="135000"/>
              </a:lnSpc>
            </a:pPr>
            <a:r>
              <a:rPr sz="2250" b="1">
                <a:solidFill>
                  <a:srgbClr val="3A3630"/>
                </a:solidFill>
                <a:latin typeface="Lato"/>
                <a:ea typeface="+mn-ea"/>
                <a:cs typeface="Lato"/>
              </a:rPr>
              <a:t>Les jugements moraux peuvent porter sur les systèmes économiques dans leur ensemble. On évalue un système comme inacceptable ou injuste selon plusieurs critères : </a:t>
            </a:r>
          </a:p>
          <a:p>
            <a:pPr algn="l" hangingPunct="0">
              <a:lnSpc>
                <a:spcPct val="135000"/>
              </a:lnSpc>
            </a:pPr>
            <a:r>
              <a:rPr sz="2250" b="1">
                <a:solidFill>
                  <a:srgbClr val="3A3630"/>
                </a:solidFill>
                <a:latin typeface="Lato"/>
                <a:ea typeface="+mn-ea"/>
                <a:cs typeface="Lato"/>
              </a:rPr>
              <a:t>﻿ ﻿</a:t>
            </a:r>
          </a:p>
          <a:p>
            <a:pPr algn="l" hangingPunct="0">
              <a:lnSpc>
                <a:spcPct val="135000"/>
              </a:lnSpc>
            </a:pPr>
            <a:r>
              <a:rPr sz="2250" b="1">
                <a:solidFill>
                  <a:srgbClr val="3A3630"/>
                </a:solidFill>
                <a:latin typeface="Lato"/>
                <a:ea typeface="+mn-ea"/>
                <a:cs typeface="Lato"/>
              </a:rPr>
              <a:t>1    la situation qu'il impose à certains groupes, </a:t>
            </a:r>
          </a:p>
          <a:p>
            <a:pPr algn="l" hangingPunct="0">
              <a:lnSpc>
                <a:spcPct val="135000"/>
              </a:lnSpc>
            </a:pPr>
            <a:r>
              <a:rPr sz="2250" b="1">
                <a:solidFill>
                  <a:srgbClr val="3A3630"/>
                </a:solidFill>
                <a:latin typeface="Lato"/>
                <a:ea typeface="+mn-ea"/>
                <a:cs typeface="Lato"/>
              </a:rPr>
              <a:t>2     les crises récurrentes qu'il engendre, </a:t>
            </a:r>
          </a:p>
          <a:p>
            <a:pPr algn="l" hangingPunct="0">
              <a:lnSpc>
                <a:spcPct val="135000"/>
              </a:lnSpc>
            </a:pPr>
            <a:r>
              <a:rPr sz="2250" b="1">
                <a:solidFill>
                  <a:srgbClr val="3A3630"/>
                </a:solidFill>
                <a:latin typeface="Lato"/>
                <a:ea typeface="+mn-ea"/>
                <a:cs typeface="Lato"/>
              </a:rPr>
              <a:t>3     sa capacité à récompenser l'effort </a:t>
            </a:r>
          </a:p>
          <a:p>
            <a:pPr algn="l" hangingPunct="0">
              <a:lnSpc>
                <a:spcPct val="135000"/>
              </a:lnSpc>
            </a:pPr>
            <a:r>
              <a:rPr sz="2250" b="1">
                <a:solidFill>
                  <a:srgbClr val="3A3630"/>
                </a:solidFill>
                <a:latin typeface="Lato"/>
                <a:ea typeface="+mn-ea"/>
                <a:cs typeface="Lato"/>
              </a:rPr>
              <a:t>4     sa manière de distribuer les richesses.</a:t>
            </a:r>
          </a:p>
        </p:txBody>
      </p:sp>
    </p:spTree>
    <p:extLst>
      <p:ext uri="{BB962C8B-B14F-4D97-AF65-F5344CB8AC3E}">
        <p14:creationId xmlns:p14="http://schemas.microsoft.com/office/powerpoint/2010/main" val="39300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3"/>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838200" y="1819275"/>
            <a:ext cx="8188262" cy="581025"/>
          </a:xfrm>
          <a:prstGeom prst="rect">
            <a:avLst/>
          </a:prstGeom>
        </p:spPr>
        <p:txBody>
          <a:bodyPr spcFirstLastPara="0" lIns="0" tIns="0" rIns="0" bIns="0" anchor="t"/>
          <a:lstStyle/>
          <a:p>
            <a:pPr algn="l" hangingPunct="0">
              <a:lnSpc>
                <a:spcPct val="100000"/>
              </a:lnSpc>
            </a:pPr>
            <a:r>
              <a:rPr sz="3825">
                <a:solidFill>
                  <a:srgbClr val="38512F"/>
                </a:solidFill>
                <a:latin typeface="Lato"/>
                <a:ea typeface="+mn-ea"/>
                <a:cs typeface="Lato"/>
              </a:rPr>
              <a:t>L'Attrait de l'Économie de Marché</a:t>
            </a:r>
          </a:p>
        </p:txBody>
      </p:sp>
      <p:pic>
        <p:nvPicPr>
          <p:cNvPr id="5" name="Custom Shape 0"/>
          <p:cNvPicPr>
            <a:picLocks noChangeAspect="1"/>
          </p:cNvPicPr>
          <p:nvPr/>
        </p:nvPicPr>
        <p:blipFill>
          <a:blip r:embed="rId5"/>
          <a:stretch>
            <a:fillRect/>
          </a:stretch>
        </p:blipFill>
        <p:spPr>
          <a:xfrm>
            <a:off x="838200" y="2914650"/>
            <a:ext cx="4181475" cy="2190750"/>
          </a:xfrm>
          <a:prstGeom prst="rect">
            <a:avLst/>
          </a:prstGeom>
        </p:spPr>
      </p:pic>
      <p:sp>
        <p:nvSpPr>
          <p:cNvPr id="6" name="Text 2"/>
          <p:cNvSpPr/>
          <p:nvPr/>
        </p:nvSpPr>
        <p:spPr>
          <a:xfrm>
            <a:off x="1047750" y="3095625"/>
            <a:ext cx="2968371"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La Concurrence Parfaite</a:t>
            </a:r>
          </a:p>
        </p:txBody>
      </p:sp>
      <p:sp>
        <p:nvSpPr>
          <p:cNvPr id="7" name="Text 3"/>
          <p:cNvSpPr/>
          <p:nvPr/>
        </p:nvSpPr>
        <p:spPr>
          <a:xfrm>
            <a:off x="1047750" y="3543300"/>
            <a:ext cx="3988118"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Plusieurs producteurs et commerçants se partagent le marché sans pouvoir l'influencer individuellement ni empêcher l'entrée de nouveaux acteurs.</a:t>
            </a:r>
          </a:p>
        </p:txBody>
      </p:sp>
      <p:pic>
        <p:nvPicPr>
          <p:cNvPr id="8" name="Custom Shape 0"/>
          <p:cNvPicPr>
            <a:picLocks noChangeAspect="1"/>
          </p:cNvPicPr>
          <p:nvPr/>
        </p:nvPicPr>
        <p:blipFill>
          <a:blip r:embed="rId5"/>
          <a:stretch>
            <a:fillRect/>
          </a:stretch>
        </p:blipFill>
        <p:spPr>
          <a:xfrm>
            <a:off x="5229225" y="2914650"/>
            <a:ext cx="4181475" cy="2190750"/>
          </a:xfrm>
          <a:prstGeom prst="rect">
            <a:avLst/>
          </a:prstGeom>
        </p:spPr>
      </p:pic>
      <p:sp>
        <p:nvSpPr>
          <p:cNvPr id="9" name="Text 5"/>
          <p:cNvSpPr/>
          <p:nvPr/>
        </p:nvSpPr>
        <p:spPr>
          <a:xfrm>
            <a:off x="5438775" y="3095625"/>
            <a:ext cx="2695766"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Information Complète</a:t>
            </a:r>
          </a:p>
        </p:txBody>
      </p:sp>
      <p:sp>
        <p:nvSpPr>
          <p:cNvPr id="10" name="Text 6"/>
          <p:cNvSpPr/>
          <p:nvPr/>
        </p:nvSpPr>
        <p:spPr>
          <a:xfrm>
            <a:off x="5438775" y="3543300"/>
            <a:ext cx="3988118"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Les consommateurs disposent de toute l'information pertinente sur les produits et les prix des biens offerts sur le marché.</a:t>
            </a:r>
          </a:p>
        </p:txBody>
      </p:sp>
      <p:pic>
        <p:nvPicPr>
          <p:cNvPr id="11" name="Custom Shape 0"/>
          <p:cNvPicPr>
            <a:picLocks noChangeAspect="1"/>
          </p:cNvPicPr>
          <p:nvPr/>
        </p:nvPicPr>
        <p:blipFill>
          <a:blip r:embed="rId5"/>
          <a:stretch>
            <a:fillRect/>
          </a:stretch>
        </p:blipFill>
        <p:spPr>
          <a:xfrm>
            <a:off x="9610725" y="2914650"/>
            <a:ext cx="4181475" cy="2190750"/>
          </a:xfrm>
          <a:prstGeom prst="rect">
            <a:avLst/>
          </a:prstGeom>
        </p:spPr>
      </p:pic>
      <p:sp>
        <p:nvSpPr>
          <p:cNvPr id="12" name="Text 8"/>
          <p:cNvSpPr/>
          <p:nvPr/>
        </p:nvSpPr>
        <p:spPr>
          <a:xfrm>
            <a:off x="9820275" y="3095625"/>
            <a:ext cx="2614994"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La Main Invisible</a:t>
            </a:r>
          </a:p>
        </p:txBody>
      </p:sp>
      <p:sp>
        <p:nvSpPr>
          <p:cNvPr id="13" name="Text 9"/>
          <p:cNvSpPr/>
          <p:nvPr/>
        </p:nvSpPr>
        <p:spPr>
          <a:xfrm>
            <a:off x="9820275" y="3543300"/>
            <a:ext cx="3988118"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Les producteurs sont forcés, selon l'expression d'Adam Smith, de satisfaire les consommateurs sans en tirer un profit excessif.</a:t>
            </a:r>
          </a:p>
        </p:txBody>
      </p:sp>
      <p:sp>
        <p:nvSpPr>
          <p:cNvPr id="14" name="Text 10"/>
          <p:cNvSpPr/>
          <p:nvPr/>
        </p:nvSpPr>
        <p:spPr>
          <a:xfrm>
            <a:off x="838200" y="5324475"/>
            <a:ext cx="13731240"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L'attrait de l'économie de marché vient du fait qu'en situation de concurrence parfaite, les producteurs et commerçants sont entièrement tributaires du comportement des consommateurs. Leur survie économique dépend de leur capacité d'offrir des produits ou services à des prix raisonnables, que les acheteurs jugent acceptables.</a:t>
            </a:r>
          </a:p>
        </p:txBody>
      </p:sp>
    </p:spTree>
    <p:extLst>
      <p:ext uri="{BB962C8B-B14F-4D97-AF65-F5344CB8AC3E}">
        <p14:creationId xmlns:p14="http://schemas.microsoft.com/office/powerpoint/2010/main" val="39300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4"/>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828675" y="676275"/>
            <a:ext cx="9430131" cy="571500"/>
          </a:xfrm>
          <a:prstGeom prst="rect">
            <a:avLst/>
          </a:prstGeom>
        </p:spPr>
        <p:txBody>
          <a:bodyPr spcFirstLastPara="0" lIns="0" tIns="0" rIns="0" bIns="0" anchor="t"/>
          <a:lstStyle/>
          <a:p>
            <a:pPr algn="l" hangingPunct="0">
              <a:lnSpc>
                <a:spcPct val="100000"/>
              </a:lnSpc>
            </a:pPr>
            <a:r>
              <a:rPr sz="3750">
                <a:solidFill>
                  <a:srgbClr val="38512F"/>
                </a:solidFill>
                <a:latin typeface="Lato"/>
                <a:ea typeface="+mn-ea"/>
                <a:cs typeface="Lato"/>
              </a:rPr>
              <a:t>Les Limites Reconnues par Adam Smith</a:t>
            </a:r>
          </a:p>
        </p:txBody>
      </p:sp>
      <p:sp>
        <p:nvSpPr>
          <p:cNvPr id="5" name="Text 1"/>
          <p:cNvSpPr/>
          <p:nvPr/>
        </p:nvSpPr>
        <p:spPr>
          <a:xfrm>
            <a:off x="828675" y="1628775"/>
            <a:ext cx="10236422" cy="647700"/>
          </a:xfrm>
          <a:prstGeom prst="rect">
            <a:avLst/>
          </a:prstGeom>
        </p:spPr>
        <p:txBody>
          <a:bodyPr spcFirstLastPara="0" lIns="0" tIns="0" rIns="0" bIns="0" anchor="t"/>
          <a:lstStyle/>
          <a:p>
            <a:pPr algn="l" hangingPunct="0">
              <a:lnSpc>
                <a:spcPct val="135000"/>
              </a:lnSpc>
            </a:pPr>
            <a:r>
              <a:rPr sz="1575" dirty="0" err="1">
                <a:solidFill>
                  <a:srgbClr val="3A3630"/>
                </a:solidFill>
                <a:latin typeface="Lato"/>
                <a:ea typeface="+mn-ea"/>
                <a:cs typeface="Lato"/>
              </a:rPr>
              <a:t>Dès</a:t>
            </a:r>
            <a:r>
              <a:rPr sz="1575" dirty="0">
                <a:solidFill>
                  <a:srgbClr val="3A3630"/>
                </a:solidFill>
                <a:latin typeface="Lato"/>
                <a:ea typeface="+mn-ea"/>
                <a:cs typeface="Lato"/>
              </a:rPr>
              <a:t> </a:t>
            </a:r>
            <a:r>
              <a:rPr sz="1575" dirty="0" err="1">
                <a:solidFill>
                  <a:srgbClr val="3A3630"/>
                </a:solidFill>
                <a:latin typeface="Lato"/>
                <a:ea typeface="+mn-ea"/>
                <a:cs typeface="Lato"/>
              </a:rPr>
              <a:t>l'époque</a:t>
            </a:r>
            <a:r>
              <a:rPr sz="1575" dirty="0">
                <a:solidFill>
                  <a:srgbClr val="3A3630"/>
                </a:solidFill>
                <a:latin typeface="Lato"/>
                <a:ea typeface="+mn-ea"/>
                <a:cs typeface="Lato"/>
              </a:rPr>
              <a:t> </a:t>
            </a:r>
            <a:r>
              <a:rPr sz="1575" dirty="0" err="1">
                <a:solidFill>
                  <a:srgbClr val="3A3630"/>
                </a:solidFill>
                <a:latin typeface="Lato"/>
                <a:ea typeface="+mn-ea"/>
                <a:cs typeface="Lato"/>
              </a:rPr>
              <a:t>d'Adam</a:t>
            </a:r>
            <a:r>
              <a:rPr sz="1575" dirty="0">
                <a:solidFill>
                  <a:srgbClr val="3A3630"/>
                </a:solidFill>
                <a:latin typeface="Lato"/>
                <a:ea typeface="+mn-ea"/>
                <a:cs typeface="Lato"/>
              </a:rPr>
              <a:t> Smith, on </a:t>
            </a:r>
            <a:r>
              <a:rPr sz="1575" dirty="0" err="1">
                <a:solidFill>
                  <a:srgbClr val="3A3630"/>
                </a:solidFill>
                <a:latin typeface="Lato"/>
                <a:ea typeface="+mn-ea"/>
                <a:cs typeface="Lato"/>
              </a:rPr>
              <a:t>reconnaissait</a:t>
            </a:r>
            <a:r>
              <a:rPr sz="1575" dirty="0">
                <a:solidFill>
                  <a:srgbClr val="3A3630"/>
                </a:solidFill>
                <a:latin typeface="Lato"/>
                <a:ea typeface="+mn-ea"/>
                <a:cs typeface="Lato"/>
              </a:rPr>
              <a:t> </a:t>
            </a:r>
            <a:r>
              <a:rPr sz="1575" dirty="0" err="1">
                <a:solidFill>
                  <a:srgbClr val="3A3630"/>
                </a:solidFill>
                <a:latin typeface="Lato"/>
                <a:ea typeface="+mn-ea"/>
                <a:cs typeface="Lato"/>
              </a:rPr>
              <a:t>que</a:t>
            </a:r>
            <a:r>
              <a:rPr sz="1575" dirty="0">
                <a:solidFill>
                  <a:srgbClr val="3A3630"/>
                </a:solidFill>
                <a:latin typeface="Lato"/>
                <a:ea typeface="+mn-ea"/>
                <a:cs typeface="Lato"/>
              </a:rPr>
              <a:t> </a:t>
            </a:r>
            <a:r>
              <a:rPr sz="1575" dirty="0" err="1">
                <a:solidFill>
                  <a:srgbClr val="3A3630"/>
                </a:solidFill>
                <a:latin typeface="Lato"/>
                <a:ea typeface="+mn-ea"/>
                <a:cs typeface="Lato"/>
              </a:rPr>
              <a:t>l'économie</a:t>
            </a:r>
            <a:r>
              <a:rPr sz="1575" dirty="0">
                <a:solidFill>
                  <a:srgbClr val="3A3630"/>
                </a:solidFill>
                <a:latin typeface="Lato"/>
                <a:ea typeface="+mn-ea"/>
                <a:cs typeface="Lato"/>
              </a:rPr>
              <a:t> de </a:t>
            </a:r>
            <a:r>
              <a:rPr sz="1575" dirty="0" err="1">
                <a:solidFill>
                  <a:srgbClr val="3A3630"/>
                </a:solidFill>
                <a:latin typeface="Lato"/>
                <a:ea typeface="+mn-ea"/>
                <a:cs typeface="Lato"/>
              </a:rPr>
              <a:t>marché</a:t>
            </a:r>
            <a:r>
              <a:rPr sz="1575" dirty="0">
                <a:solidFill>
                  <a:srgbClr val="3A3630"/>
                </a:solidFill>
                <a:latin typeface="Lato"/>
                <a:ea typeface="+mn-ea"/>
                <a:cs typeface="Lato"/>
              </a:rPr>
              <a:t> </a:t>
            </a:r>
            <a:r>
              <a:rPr sz="1575" dirty="0" err="1">
                <a:solidFill>
                  <a:srgbClr val="3A3630"/>
                </a:solidFill>
                <a:latin typeface="Lato"/>
                <a:ea typeface="+mn-ea"/>
                <a:cs typeface="Lato"/>
              </a:rPr>
              <a:t>présentait</a:t>
            </a:r>
            <a:r>
              <a:rPr sz="1575" dirty="0">
                <a:solidFill>
                  <a:srgbClr val="3A3630"/>
                </a:solidFill>
                <a:latin typeface="Lato"/>
                <a:ea typeface="+mn-ea"/>
                <a:cs typeface="Lato"/>
              </a:rPr>
              <a:t> des lacunes </a:t>
            </a:r>
            <a:r>
              <a:rPr sz="1575" dirty="0" err="1">
                <a:solidFill>
                  <a:srgbClr val="3A3630"/>
                </a:solidFill>
                <a:latin typeface="Lato"/>
                <a:ea typeface="+mn-ea"/>
                <a:cs typeface="Lato"/>
              </a:rPr>
              <a:t>importantes</a:t>
            </a:r>
            <a:r>
              <a:rPr sz="1575" dirty="0">
                <a:solidFill>
                  <a:srgbClr val="3A3630"/>
                </a:solidFill>
                <a:latin typeface="Lato"/>
                <a:ea typeface="+mn-ea"/>
                <a:cs typeface="Lato"/>
              </a:rPr>
              <a:t> </a:t>
            </a:r>
            <a:endParaRPr lang="fr-CA" sz="1575" dirty="0">
              <a:solidFill>
                <a:srgbClr val="3A3630"/>
              </a:solidFill>
              <a:latin typeface="Lato"/>
              <a:ea typeface="+mn-ea"/>
              <a:cs typeface="Lato"/>
            </a:endParaRPr>
          </a:p>
          <a:p>
            <a:pPr algn="l" hangingPunct="0">
              <a:lnSpc>
                <a:spcPct val="135000"/>
              </a:lnSpc>
            </a:pPr>
            <a:r>
              <a:rPr sz="1575" dirty="0">
                <a:solidFill>
                  <a:srgbClr val="3A3630"/>
                </a:solidFill>
                <a:latin typeface="Lato"/>
                <a:ea typeface="+mn-ea"/>
                <a:cs typeface="Lato"/>
              </a:rPr>
              <a:t>du point de </a:t>
            </a:r>
            <a:r>
              <a:rPr sz="1575" dirty="0" err="1">
                <a:solidFill>
                  <a:srgbClr val="3A3630"/>
                </a:solidFill>
                <a:latin typeface="Lato"/>
                <a:ea typeface="+mn-ea"/>
                <a:cs typeface="Lato"/>
              </a:rPr>
              <a:t>vue</a:t>
            </a:r>
            <a:r>
              <a:rPr sz="1575" dirty="0">
                <a:solidFill>
                  <a:srgbClr val="3A3630"/>
                </a:solidFill>
                <a:latin typeface="Lato"/>
                <a:ea typeface="+mn-ea"/>
                <a:cs typeface="Lato"/>
              </a:rPr>
              <a:t> du bien-</a:t>
            </a:r>
            <a:r>
              <a:rPr sz="1575" dirty="0" err="1">
                <a:solidFill>
                  <a:srgbClr val="3A3630"/>
                </a:solidFill>
                <a:latin typeface="Lato"/>
                <a:ea typeface="+mn-ea"/>
                <a:cs typeface="Lato"/>
              </a:rPr>
              <a:t>être</a:t>
            </a:r>
            <a:r>
              <a:rPr sz="1575" dirty="0">
                <a:solidFill>
                  <a:srgbClr val="3A3630"/>
                </a:solidFill>
                <a:latin typeface="Lato"/>
                <a:ea typeface="+mn-ea"/>
                <a:cs typeface="Lato"/>
              </a:rPr>
              <a:t> </a:t>
            </a:r>
            <a:r>
              <a:rPr sz="1575" dirty="0" err="1">
                <a:solidFill>
                  <a:srgbClr val="3A3630"/>
                </a:solidFill>
                <a:latin typeface="Lato"/>
                <a:ea typeface="+mn-ea"/>
                <a:cs typeface="Lato"/>
              </a:rPr>
              <a:t>commun</a:t>
            </a:r>
            <a:r>
              <a:rPr sz="1575" dirty="0">
                <a:solidFill>
                  <a:srgbClr val="3A3630"/>
                </a:solidFill>
                <a:latin typeface="Lato"/>
                <a:ea typeface="+mn-ea"/>
                <a:cs typeface="Lato"/>
              </a:rPr>
              <a:t>. Smith </a:t>
            </a:r>
            <a:r>
              <a:rPr sz="1575" dirty="0" err="1">
                <a:solidFill>
                  <a:srgbClr val="3A3630"/>
                </a:solidFill>
                <a:latin typeface="Lato"/>
                <a:ea typeface="+mn-ea"/>
                <a:cs typeface="Lato"/>
              </a:rPr>
              <a:t>lui-même</a:t>
            </a:r>
            <a:r>
              <a:rPr sz="1575" dirty="0">
                <a:solidFill>
                  <a:srgbClr val="3A3630"/>
                </a:solidFill>
                <a:latin typeface="Lato"/>
                <a:ea typeface="+mn-ea"/>
                <a:cs typeface="Lato"/>
              </a:rPr>
              <a:t> </a:t>
            </a:r>
            <a:r>
              <a:rPr sz="1575" dirty="0" err="1">
                <a:solidFill>
                  <a:srgbClr val="3A3630"/>
                </a:solidFill>
                <a:latin typeface="Lato"/>
                <a:ea typeface="+mn-ea"/>
                <a:cs typeface="Lato"/>
              </a:rPr>
              <a:t>identifiait</a:t>
            </a:r>
            <a:r>
              <a:rPr sz="1575" dirty="0">
                <a:solidFill>
                  <a:srgbClr val="3A3630"/>
                </a:solidFill>
                <a:latin typeface="Lato"/>
                <a:ea typeface="+mn-ea"/>
                <a:cs typeface="Lato"/>
              </a:rPr>
              <a:t> </a:t>
            </a:r>
            <a:r>
              <a:rPr sz="1575" dirty="0" err="1">
                <a:solidFill>
                  <a:srgbClr val="3A3630"/>
                </a:solidFill>
                <a:latin typeface="Lato"/>
                <a:ea typeface="+mn-ea"/>
                <a:cs typeface="Lato"/>
              </a:rPr>
              <a:t>plusieurs</a:t>
            </a:r>
            <a:r>
              <a:rPr sz="1575" dirty="0">
                <a:solidFill>
                  <a:srgbClr val="3A3630"/>
                </a:solidFill>
                <a:latin typeface="Lato"/>
                <a:ea typeface="+mn-ea"/>
                <a:cs typeface="Lato"/>
              </a:rPr>
              <a:t> </a:t>
            </a:r>
            <a:r>
              <a:rPr sz="1575" dirty="0" err="1">
                <a:solidFill>
                  <a:srgbClr val="3A3630"/>
                </a:solidFill>
                <a:latin typeface="Lato"/>
                <a:ea typeface="+mn-ea"/>
                <a:cs typeface="Lato"/>
              </a:rPr>
              <a:t>domaines</a:t>
            </a:r>
            <a:r>
              <a:rPr sz="1575" dirty="0">
                <a:solidFill>
                  <a:srgbClr val="3A3630"/>
                </a:solidFill>
                <a:latin typeface="Lato"/>
                <a:ea typeface="+mn-ea"/>
                <a:cs typeface="Lato"/>
              </a:rPr>
              <a:t> </a:t>
            </a:r>
            <a:r>
              <a:rPr sz="1575" dirty="0" err="1">
                <a:solidFill>
                  <a:srgbClr val="3A3630"/>
                </a:solidFill>
                <a:latin typeface="Lato"/>
                <a:ea typeface="+mn-ea"/>
                <a:cs typeface="Lato"/>
              </a:rPr>
              <a:t>nécessitant</a:t>
            </a:r>
            <a:r>
              <a:rPr sz="1575" dirty="0">
                <a:solidFill>
                  <a:srgbClr val="3A3630"/>
                </a:solidFill>
                <a:latin typeface="Lato"/>
                <a:ea typeface="+mn-ea"/>
                <a:cs typeface="Lato"/>
              </a:rPr>
              <a:t> </a:t>
            </a:r>
            <a:r>
              <a:rPr sz="1575" dirty="0" err="1">
                <a:solidFill>
                  <a:srgbClr val="3A3630"/>
                </a:solidFill>
                <a:latin typeface="Lato"/>
                <a:ea typeface="+mn-ea"/>
                <a:cs typeface="Lato"/>
              </a:rPr>
              <a:t>l'intervention</a:t>
            </a:r>
            <a:r>
              <a:rPr sz="1575" dirty="0">
                <a:solidFill>
                  <a:srgbClr val="3A3630"/>
                </a:solidFill>
                <a:latin typeface="Lato"/>
                <a:ea typeface="+mn-ea"/>
                <a:cs typeface="Lato"/>
              </a:rPr>
              <a:t> de </a:t>
            </a:r>
            <a:r>
              <a:rPr sz="1575" dirty="0" err="1">
                <a:solidFill>
                  <a:srgbClr val="3A3630"/>
                </a:solidFill>
                <a:latin typeface="Lato"/>
                <a:ea typeface="+mn-ea"/>
                <a:cs typeface="Lato"/>
              </a:rPr>
              <a:t>l'État</a:t>
            </a:r>
            <a:r>
              <a:rPr sz="1575" dirty="0">
                <a:solidFill>
                  <a:srgbClr val="3A3630"/>
                </a:solidFill>
                <a:latin typeface="Lato"/>
                <a:ea typeface="+mn-ea"/>
                <a:cs typeface="Lato"/>
              </a:rPr>
              <a:t>.</a:t>
            </a:r>
          </a:p>
        </p:txBody>
      </p:sp>
      <p:pic>
        <p:nvPicPr>
          <p:cNvPr id="7" name="Shape 3 background"/>
          <p:cNvPicPr>
            <a:picLocks noChangeAspect="1"/>
          </p:cNvPicPr>
          <p:nvPr/>
        </p:nvPicPr>
        <p:blipFill>
          <a:blip r:embed="rId5"/>
          <a:stretch>
            <a:fillRect/>
          </a:stretch>
        </p:blipFill>
        <p:spPr>
          <a:xfrm>
            <a:off x="828675" y="2867025"/>
            <a:ext cx="4191000" cy="19050"/>
          </a:xfrm>
          <a:prstGeom prst="rect">
            <a:avLst/>
          </a:prstGeom>
        </p:spPr>
      </p:pic>
      <p:sp>
        <p:nvSpPr>
          <p:cNvPr id="8" name="Text 4"/>
          <p:cNvSpPr/>
          <p:nvPr/>
        </p:nvSpPr>
        <p:spPr>
          <a:xfrm>
            <a:off x="828675" y="2981325"/>
            <a:ext cx="2574608"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Services Publics</a:t>
            </a:r>
          </a:p>
        </p:txBody>
      </p:sp>
      <p:sp>
        <p:nvSpPr>
          <p:cNvPr id="9" name="Text 5"/>
          <p:cNvSpPr/>
          <p:nvPr/>
        </p:nvSpPr>
        <p:spPr>
          <a:xfrm>
            <a:off x="828675" y="3419475"/>
            <a:ext cx="4442460"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L'État doit fournir des services dont l'entreprise privée ne s'occupe pas spontanément : travaux publics, aqueducs, ports, routes et ponts.</a:t>
            </a:r>
          </a:p>
        </p:txBody>
      </p:sp>
      <p:pic>
        <p:nvPicPr>
          <p:cNvPr id="11" name="Shape 7 background"/>
          <p:cNvPicPr>
            <a:picLocks noChangeAspect="1"/>
          </p:cNvPicPr>
          <p:nvPr/>
        </p:nvPicPr>
        <p:blipFill>
          <a:blip r:embed="rId5"/>
          <a:stretch>
            <a:fillRect/>
          </a:stretch>
        </p:blipFill>
        <p:spPr>
          <a:xfrm>
            <a:off x="5219700" y="2867025"/>
            <a:ext cx="4191000" cy="19050"/>
          </a:xfrm>
          <a:prstGeom prst="rect">
            <a:avLst/>
          </a:prstGeom>
        </p:spPr>
      </p:pic>
      <p:sp>
        <p:nvSpPr>
          <p:cNvPr id="12" name="Text 8"/>
          <p:cNvSpPr/>
          <p:nvPr/>
        </p:nvSpPr>
        <p:spPr>
          <a:xfrm>
            <a:off x="5219700" y="2981325"/>
            <a:ext cx="2574608"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Éducation Publique</a:t>
            </a:r>
          </a:p>
        </p:txBody>
      </p:sp>
      <p:sp>
        <p:nvSpPr>
          <p:cNvPr id="13" name="Text 9"/>
          <p:cNvSpPr/>
          <p:nvPr/>
        </p:nvSpPr>
        <p:spPr>
          <a:xfrm>
            <a:off x="5219700" y="3419475"/>
            <a:ext cx="4442460"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Le travail manufacturier rend les travailleurs « stupides et ignorants », entravant leur développement personnel. Un système d'éducation publique devient nécessaire.</a:t>
            </a:r>
          </a:p>
        </p:txBody>
      </p:sp>
      <p:pic>
        <p:nvPicPr>
          <p:cNvPr id="15" name="Shape 11 background"/>
          <p:cNvPicPr>
            <a:picLocks noChangeAspect="1"/>
          </p:cNvPicPr>
          <p:nvPr/>
        </p:nvPicPr>
        <p:blipFill>
          <a:blip r:embed="rId5"/>
          <a:stretch>
            <a:fillRect/>
          </a:stretch>
        </p:blipFill>
        <p:spPr>
          <a:xfrm>
            <a:off x="9620250" y="2867025"/>
            <a:ext cx="4191000" cy="19050"/>
          </a:xfrm>
          <a:prstGeom prst="rect">
            <a:avLst/>
          </a:prstGeom>
        </p:spPr>
      </p:pic>
      <p:sp>
        <p:nvSpPr>
          <p:cNvPr id="16" name="Text 12"/>
          <p:cNvSpPr/>
          <p:nvPr/>
        </p:nvSpPr>
        <p:spPr>
          <a:xfrm>
            <a:off x="9620250" y="2981325"/>
            <a:ext cx="3210687"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Protection des Travailleurs</a:t>
            </a:r>
          </a:p>
        </p:txBody>
      </p:sp>
      <p:sp>
        <p:nvSpPr>
          <p:cNvPr id="17" name="Text 13"/>
          <p:cNvSpPr/>
          <p:nvPr/>
        </p:nvSpPr>
        <p:spPr>
          <a:xfrm>
            <a:off x="9620250" y="3419475"/>
            <a:ext cx="4442460"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Ceux qui recherchent le profit étant souvent peu nombreux, ilspeuvent facilement s'entendre pour maintenir les salaires très bas et garder les travailleurs dans la quasi-misère.</a:t>
            </a:r>
          </a:p>
        </p:txBody>
      </p:sp>
      <p:pic>
        <p:nvPicPr>
          <p:cNvPr id="19" name="Shape 15 background"/>
          <p:cNvPicPr>
            <a:picLocks noChangeAspect="1"/>
          </p:cNvPicPr>
          <p:nvPr/>
        </p:nvPicPr>
        <p:blipFill>
          <a:blip r:embed="rId6"/>
          <a:stretch>
            <a:fillRect/>
          </a:stretch>
        </p:blipFill>
        <p:spPr>
          <a:xfrm>
            <a:off x="828675" y="5448300"/>
            <a:ext cx="6391275" cy="19050"/>
          </a:xfrm>
          <a:prstGeom prst="rect">
            <a:avLst/>
          </a:prstGeom>
        </p:spPr>
      </p:pic>
      <p:sp>
        <p:nvSpPr>
          <p:cNvPr id="20" name="Text 16"/>
          <p:cNvSpPr/>
          <p:nvPr/>
        </p:nvSpPr>
        <p:spPr>
          <a:xfrm>
            <a:off x="828675" y="5572125"/>
            <a:ext cx="2625090" cy="285750"/>
          </a:xfrm>
          <a:prstGeom prst="rect">
            <a:avLst/>
          </a:prstGeom>
        </p:spPr>
        <p:txBody>
          <a:bodyPr spcFirstLastPara="0" lIns="0" tIns="0" rIns="0" bIns="0" anchor="t"/>
          <a:lstStyle/>
          <a:p>
            <a:pPr algn="l" hangingPunct="0">
              <a:lnSpc>
                <a:spcPct val="100000"/>
              </a:lnSpc>
            </a:pPr>
            <a:r>
              <a:rPr sz="1875" dirty="0">
                <a:solidFill>
                  <a:srgbClr val="3A3630"/>
                </a:solidFill>
                <a:latin typeface="Lato"/>
                <a:ea typeface="+mn-ea"/>
                <a:cs typeface="Lato"/>
              </a:rPr>
              <a:t>Commerce entre pays</a:t>
            </a:r>
          </a:p>
        </p:txBody>
      </p:sp>
      <p:sp>
        <p:nvSpPr>
          <p:cNvPr id="21" name="Text 17"/>
          <p:cNvSpPr/>
          <p:nvPr/>
        </p:nvSpPr>
        <p:spPr>
          <a:xfrm>
            <a:off x="828675" y="6010275"/>
            <a:ext cx="6381751" cy="1295400"/>
          </a:xfrm>
          <a:prstGeom prst="rect">
            <a:avLst/>
          </a:prstGeom>
        </p:spPr>
        <p:txBody>
          <a:bodyPr spcFirstLastPara="0" lIns="0" tIns="0" rIns="0" bIns="0" anchor="t"/>
          <a:lstStyle/>
          <a:p>
            <a:pPr algn="l" hangingPunct="0">
              <a:lnSpc>
                <a:spcPct val="135000"/>
              </a:lnSpc>
            </a:pPr>
            <a:r>
              <a:rPr sz="1575" dirty="0">
                <a:solidFill>
                  <a:srgbClr val="3A3630"/>
                </a:solidFill>
                <a:latin typeface="Lato"/>
                <a:ea typeface="+mn-ea"/>
                <a:cs typeface="Lato"/>
              </a:rPr>
              <a:t>Libre </a:t>
            </a:r>
            <a:r>
              <a:rPr sz="1575" dirty="0" err="1">
                <a:solidFill>
                  <a:srgbClr val="3A3630"/>
                </a:solidFill>
                <a:latin typeface="Lato"/>
                <a:ea typeface="+mn-ea"/>
                <a:cs typeface="Lato"/>
              </a:rPr>
              <a:t>échange</a:t>
            </a:r>
            <a:r>
              <a:rPr sz="1575" dirty="0">
                <a:solidFill>
                  <a:srgbClr val="3A3630"/>
                </a:solidFill>
                <a:latin typeface="Lato"/>
                <a:ea typeface="+mn-ea"/>
                <a:cs typeface="Lato"/>
              </a:rPr>
              <a:t>, </a:t>
            </a:r>
            <a:r>
              <a:rPr sz="1575" dirty="0" err="1">
                <a:solidFill>
                  <a:srgbClr val="3A3630"/>
                </a:solidFill>
                <a:latin typeface="Lato"/>
                <a:ea typeface="+mn-ea"/>
                <a:cs typeface="Lato"/>
              </a:rPr>
              <a:t>mais</a:t>
            </a:r>
            <a:r>
              <a:rPr sz="1575" dirty="0">
                <a:solidFill>
                  <a:srgbClr val="3A3630"/>
                </a:solidFill>
                <a:latin typeface="Lato"/>
                <a:ea typeface="+mn-ea"/>
                <a:cs typeface="Lato"/>
              </a:rPr>
              <a:t> trois exceptions : - les </a:t>
            </a:r>
            <a:r>
              <a:rPr sz="1575" dirty="0" err="1">
                <a:solidFill>
                  <a:srgbClr val="3A3630"/>
                </a:solidFill>
                <a:latin typeface="Lato"/>
                <a:ea typeface="+mn-ea"/>
                <a:cs typeface="Lato"/>
              </a:rPr>
              <a:t>cas</a:t>
            </a:r>
            <a:r>
              <a:rPr sz="1575" dirty="0">
                <a:solidFill>
                  <a:srgbClr val="3A3630"/>
                </a:solidFill>
                <a:latin typeface="Lato"/>
                <a:ea typeface="+mn-ea"/>
                <a:cs typeface="Lato"/>
              </a:rPr>
              <a:t> </a:t>
            </a:r>
            <a:r>
              <a:rPr sz="1575" dirty="0" err="1">
                <a:solidFill>
                  <a:srgbClr val="3A3630"/>
                </a:solidFill>
                <a:latin typeface="Lato"/>
                <a:ea typeface="+mn-ea"/>
                <a:cs typeface="Lato"/>
              </a:rPr>
              <a:t>où</a:t>
            </a:r>
            <a:r>
              <a:rPr sz="1575" dirty="0">
                <a:solidFill>
                  <a:srgbClr val="3A3630"/>
                </a:solidFill>
                <a:latin typeface="Lato"/>
                <a:ea typeface="+mn-ea"/>
                <a:cs typeface="Lato"/>
              </a:rPr>
              <a:t> il </a:t>
            </a:r>
            <a:r>
              <a:rPr sz="1575" dirty="0" err="1">
                <a:solidFill>
                  <a:srgbClr val="3A3630"/>
                </a:solidFill>
                <a:latin typeface="Lato"/>
                <a:ea typeface="+mn-ea"/>
                <a:cs typeface="Lato"/>
              </a:rPr>
              <a:t>s'avère</a:t>
            </a:r>
            <a:r>
              <a:rPr sz="1575" dirty="0">
                <a:solidFill>
                  <a:srgbClr val="3A3630"/>
                </a:solidFill>
                <a:latin typeface="Lato"/>
                <a:ea typeface="+mn-ea"/>
                <a:cs typeface="Lato"/>
              </a:rPr>
              <a:t> </a:t>
            </a:r>
            <a:r>
              <a:rPr sz="1575" dirty="0" err="1">
                <a:solidFill>
                  <a:srgbClr val="3A3630"/>
                </a:solidFill>
                <a:latin typeface="Lato"/>
                <a:ea typeface="+mn-ea"/>
                <a:cs typeface="Lato"/>
              </a:rPr>
              <a:t>nécessaire</a:t>
            </a:r>
            <a:r>
              <a:rPr sz="1575" dirty="0">
                <a:solidFill>
                  <a:srgbClr val="3A3630"/>
                </a:solidFill>
                <a:latin typeface="Lato"/>
                <a:ea typeface="+mn-ea"/>
                <a:cs typeface="Lato"/>
              </a:rPr>
              <a:t> de </a:t>
            </a:r>
            <a:r>
              <a:rPr sz="1575" dirty="0" err="1">
                <a:solidFill>
                  <a:srgbClr val="3A3630"/>
                </a:solidFill>
                <a:latin typeface="Lato"/>
                <a:ea typeface="+mn-ea"/>
                <a:cs typeface="Lato"/>
              </a:rPr>
              <a:t>protéger</a:t>
            </a:r>
            <a:r>
              <a:rPr sz="1575" dirty="0">
                <a:solidFill>
                  <a:srgbClr val="3A3630"/>
                </a:solidFill>
                <a:latin typeface="Lato"/>
                <a:ea typeface="+mn-ea"/>
                <a:cs typeface="Lato"/>
              </a:rPr>
              <a:t> un </a:t>
            </a:r>
            <a:r>
              <a:rPr sz="1575" dirty="0" err="1">
                <a:solidFill>
                  <a:srgbClr val="3A3630"/>
                </a:solidFill>
                <a:latin typeface="Lato"/>
                <a:ea typeface="+mn-ea"/>
                <a:cs typeface="Lato"/>
              </a:rPr>
              <a:t>secteur</a:t>
            </a:r>
            <a:r>
              <a:rPr sz="1575" dirty="0">
                <a:solidFill>
                  <a:srgbClr val="3A3630"/>
                </a:solidFill>
                <a:latin typeface="Lato"/>
                <a:ea typeface="+mn-ea"/>
                <a:cs typeface="Lato"/>
              </a:rPr>
              <a:t> </a:t>
            </a:r>
            <a:r>
              <a:rPr sz="1575" dirty="0" err="1">
                <a:solidFill>
                  <a:srgbClr val="3A3630"/>
                </a:solidFill>
                <a:latin typeface="Lato"/>
                <a:ea typeface="+mn-ea"/>
                <a:cs typeface="Lato"/>
              </a:rPr>
              <a:t>névralgique</a:t>
            </a:r>
            <a:r>
              <a:rPr sz="1575" dirty="0">
                <a:solidFill>
                  <a:srgbClr val="3A3630"/>
                </a:solidFill>
                <a:latin typeface="Lato"/>
                <a:ea typeface="+mn-ea"/>
                <a:cs typeface="Lato"/>
              </a:rPr>
              <a:t> pour la </a:t>
            </a:r>
            <a:r>
              <a:rPr sz="1575" dirty="0" err="1">
                <a:solidFill>
                  <a:srgbClr val="3A3630"/>
                </a:solidFill>
                <a:latin typeface="Lato"/>
                <a:ea typeface="+mn-ea"/>
                <a:cs typeface="Lato"/>
              </a:rPr>
              <a:t>défense</a:t>
            </a:r>
            <a:r>
              <a:rPr sz="1575" dirty="0">
                <a:solidFill>
                  <a:srgbClr val="3A3630"/>
                </a:solidFill>
                <a:latin typeface="Lato"/>
                <a:ea typeface="+mn-ea"/>
                <a:cs typeface="Lato"/>
              </a:rPr>
              <a:t> d'un pays, les </a:t>
            </a:r>
            <a:r>
              <a:rPr sz="1575" dirty="0" err="1">
                <a:solidFill>
                  <a:srgbClr val="3A3630"/>
                </a:solidFill>
                <a:latin typeface="Lato"/>
                <a:ea typeface="+mn-ea"/>
                <a:cs typeface="Lato"/>
              </a:rPr>
              <a:t>cas</a:t>
            </a:r>
            <a:r>
              <a:rPr sz="1575" dirty="0">
                <a:solidFill>
                  <a:srgbClr val="3A3630"/>
                </a:solidFill>
                <a:latin typeface="Lato"/>
                <a:ea typeface="+mn-ea"/>
                <a:cs typeface="Lato"/>
              </a:rPr>
              <a:t> </a:t>
            </a:r>
            <a:r>
              <a:rPr sz="1575" dirty="0" err="1">
                <a:solidFill>
                  <a:srgbClr val="3A3630"/>
                </a:solidFill>
                <a:latin typeface="Lato"/>
                <a:ea typeface="+mn-ea"/>
                <a:cs typeface="Lato"/>
              </a:rPr>
              <a:t>où</a:t>
            </a:r>
            <a:r>
              <a:rPr sz="1575" dirty="0">
                <a:solidFill>
                  <a:srgbClr val="3A3630"/>
                </a:solidFill>
                <a:latin typeface="Lato"/>
                <a:ea typeface="+mn-ea"/>
                <a:cs typeface="Lato"/>
              </a:rPr>
              <a:t> la taxation est </a:t>
            </a:r>
            <a:r>
              <a:rPr sz="1575" dirty="0" err="1">
                <a:solidFill>
                  <a:srgbClr val="3A3630"/>
                </a:solidFill>
                <a:latin typeface="Lato"/>
                <a:ea typeface="+mn-ea"/>
                <a:cs typeface="Lato"/>
              </a:rPr>
              <a:t>inégale</a:t>
            </a:r>
            <a:r>
              <a:rPr sz="1575" dirty="0">
                <a:solidFill>
                  <a:srgbClr val="3A3630"/>
                </a:solidFill>
                <a:latin typeface="Lato"/>
                <a:ea typeface="+mn-ea"/>
                <a:cs typeface="Lato"/>
              </a:rPr>
              <a:t> entre un pays et un </a:t>
            </a:r>
            <a:r>
              <a:rPr sz="1575" dirty="0" err="1">
                <a:solidFill>
                  <a:srgbClr val="3A3630"/>
                </a:solidFill>
                <a:latin typeface="Lato"/>
                <a:ea typeface="+mn-ea"/>
                <a:cs typeface="Lato"/>
              </a:rPr>
              <a:t>autre</a:t>
            </a:r>
            <a:r>
              <a:rPr sz="1575" dirty="0">
                <a:solidFill>
                  <a:srgbClr val="3A3630"/>
                </a:solidFill>
                <a:latin typeface="Lato"/>
                <a:ea typeface="+mn-ea"/>
                <a:cs typeface="Lato"/>
              </a:rPr>
              <a:t>, c) les </a:t>
            </a:r>
            <a:r>
              <a:rPr sz="1575" dirty="0" err="1">
                <a:solidFill>
                  <a:srgbClr val="3A3630"/>
                </a:solidFill>
                <a:latin typeface="Lato"/>
                <a:ea typeface="+mn-ea"/>
                <a:cs typeface="Lato"/>
              </a:rPr>
              <a:t>cas</a:t>
            </a:r>
            <a:r>
              <a:rPr sz="1575" dirty="0">
                <a:solidFill>
                  <a:srgbClr val="3A3630"/>
                </a:solidFill>
                <a:latin typeface="Lato"/>
                <a:ea typeface="+mn-ea"/>
                <a:cs typeface="Lato"/>
              </a:rPr>
              <a:t> </a:t>
            </a:r>
            <a:r>
              <a:rPr sz="1575" dirty="0" err="1">
                <a:solidFill>
                  <a:srgbClr val="3A3630"/>
                </a:solidFill>
                <a:latin typeface="Lato"/>
                <a:ea typeface="+mn-ea"/>
                <a:cs typeface="Lato"/>
              </a:rPr>
              <a:t>où</a:t>
            </a:r>
            <a:r>
              <a:rPr sz="1575" dirty="0">
                <a:solidFill>
                  <a:srgbClr val="3A3630"/>
                </a:solidFill>
                <a:latin typeface="Lato"/>
                <a:ea typeface="+mn-ea"/>
                <a:cs typeface="Lato"/>
              </a:rPr>
              <a:t> le libre-</a:t>
            </a:r>
            <a:r>
              <a:rPr sz="1575" dirty="0" err="1">
                <a:solidFill>
                  <a:srgbClr val="3A3630"/>
                </a:solidFill>
                <a:latin typeface="Lato"/>
                <a:ea typeface="+mn-ea"/>
                <a:cs typeface="Lato"/>
              </a:rPr>
              <a:t>échange</a:t>
            </a:r>
            <a:r>
              <a:rPr sz="1575" dirty="0">
                <a:solidFill>
                  <a:srgbClr val="3A3630"/>
                </a:solidFill>
                <a:latin typeface="Lato"/>
                <a:ea typeface="+mn-ea"/>
                <a:cs typeface="Lato"/>
              </a:rPr>
              <a:t> </a:t>
            </a:r>
            <a:r>
              <a:rPr sz="1575" dirty="0" err="1">
                <a:solidFill>
                  <a:srgbClr val="3A3630"/>
                </a:solidFill>
                <a:latin typeface="Lato"/>
                <a:ea typeface="+mn-ea"/>
                <a:cs typeface="Lato"/>
              </a:rPr>
              <a:t>entrainerait</a:t>
            </a:r>
            <a:r>
              <a:rPr sz="1575" dirty="0">
                <a:solidFill>
                  <a:srgbClr val="3A3630"/>
                </a:solidFill>
                <a:latin typeface="Lato"/>
                <a:ea typeface="+mn-ea"/>
                <a:cs typeface="Lato"/>
              </a:rPr>
              <a:t> la </a:t>
            </a:r>
            <a:r>
              <a:rPr sz="1575" dirty="0" err="1">
                <a:solidFill>
                  <a:srgbClr val="3A3630"/>
                </a:solidFill>
                <a:latin typeface="Lato"/>
                <a:ea typeface="+mn-ea"/>
                <a:cs typeface="Lato"/>
              </a:rPr>
              <a:t>ruine</a:t>
            </a:r>
            <a:r>
              <a:rPr sz="1575" dirty="0">
                <a:solidFill>
                  <a:srgbClr val="3A3630"/>
                </a:solidFill>
                <a:latin typeface="Lato"/>
                <a:ea typeface="+mn-ea"/>
                <a:cs typeface="Lato"/>
              </a:rPr>
              <a:t> de </a:t>
            </a:r>
            <a:r>
              <a:rPr sz="1575" dirty="0" err="1">
                <a:solidFill>
                  <a:srgbClr val="3A3630"/>
                </a:solidFill>
                <a:latin typeface="Lato"/>
                <a:ea typeface="+mn-ea"/>
                <a:cs typeface="Lato"/>
              </a:rPr>
              <a:t>certains</a:t>
            </a:r>
            <a:r>
              <a:rPr sz="1575" dirty="0">
                <a:solidFill>
                  <a:srgbClr val="3A3630"/>
                </a:solidFill>
                <a:latin typeface="Lato"/>
                <a:ea typeface="+mn-ea"/>
                <a:cs typeface="Lato"/>
              </a:rPr>
              <a:t> </a:t>
            </a:r>
            <a:r>
              <a:rPr sz="1575" dirty="0" err="1">
                <a:solidFill>
                  <a:srgbClr val="3A3630"/>
                </a:solidFill>
                <a:latin typeface="Lato"/>
                <a:ea typeface="+mn-ea"/>
                <a:cs typeface="Lato"/>
              </a:rPr>
              <a:t>secteurs</a:t>
            </a:r>
            <a:r>
              <a:rPr sz="1575" dirty="0">
                <a:solidFill>
                  <a:srgbClr val="3A3630"/>
                </a:solidFill>
                <a:latin typeface="Lato"/>
                <a:ea typeface="+mn-ea"/>
                <a:cs typeface="Lato"/>
              </a:rPr>
              <a:t> et </a:t>
            </a:r>
            <a:r>
              <a:rPr sz="1575" dirty="0" err="1">
                <a:solidFill>
                  <a:srgbClr val="3A3630"/>
                </a:solidFill>
                <a:latin typeface="Lato"/>
                <a:ea typeface="+mn-ea"/>
                <a:cs typeface="Lato"/>
              </a:rPr>
              <a:t>créerait</a:t>
            </a:r>
            <a:r>
              <a:rPr sz="1575" dirty="0">
                <a:solidFill>
                  <a:srgbClr val="3A3630"/>
                </a:solidFill>
                <a:latin typeface="Lato"/>
                <a:ea typeface="+mn-ea"/>
                <a:cs typeface="Lato"/>
              </a:rPr>
              <a:t> du </a:t>
            </a:r>
            <a:r>
              <a:rPr sz="1575" dirty="0" err="1">
                <a:solidFill>
                  <a:srgbClr val="3A3630"/>
                </a:solidFill>
                <a:latin typeface="Lato"/>
                <a:ea typeface="+mn-ea"/>
                <a:cs typeface="Lato"/>
              </a:rPr>
              <a:t>chômage</a:t>
            </a:r>
            <a:r>
              <a:rPr sz="1575" dirty="0">
                <a:solidFill>
                  <a:srgbClr val="3A3630"/>
                </a:solidFill>
                <a:latin typeface="Lato"/>
                <a:ea typeface="+mn-ea"/>
                <a:cs typeface="Lato"/>
              </a:rPr>
              <a:t>. </a:t>
            </a:r>
          </a:p>
        </p:txBody>
      </p:sp>
      <p:sp>
        <p:nvSpPr>
          <p:cNvPr id="22" name="Text 18"/>
          <p:cNvSpPr/>
          <p:nvPr/>
        </p:nvSpPr>
        <p:spPr>
          <a:xfrm>
            <a:off x="7419975" y="5105400"/>
            <a:ext cx="222123" cy="476250"/>
          </a:xfrm>
          <a:prstGeom prst="rect">
            <a:avLst/>
          </a:prstGeom>
        </p:spPr>
        <p:txBody>
          <a:bodyPr spcFirstLastPara="0" lIns="0" tIns="0" rIns="0" bIns="0" anchor="t"/>
          <a:lstStyle/>
          <a:p>
            <a:pPr algn="l" hangingPunct="0">
              <a:lnSpc>
                <a:spcPct val="100000"/>
              </a:lnSpc>
            </a:pPr>
            <a:endParaRPr sz="1575" dirty="0">
              <a:solidFill>
                <a:srgbClr val="3A3630"/>
              </a:solidFill>
              <a:latin typeface="Lato"/>
              <a:ea typeface="+mn-ea"/>
              <a:cs typeface="Lato"/>
            </a:endParaRPr>
          </a:p>
        </p:txBody>
      </p:sp>
      <p:pic>
        <p:nvPicPr>
          <p:cNvPr id="23" name="Shape 19 background"/>
          <p:cNvPicPr>
            <a:picLocks noChangeAspect="1"/>
          </p:cNvPicPr>
          <p:nvPr/>
        </p:nvPicPr>
        <p:blipFill>
          <a:blip r:embed="rId6"/>
          <a:stretch>
            <a:fillRect/>
          </a:stretch>
        </p:blipFill>
        <p:spPr>
          <a:xfrm>
            <a:off x="7419975" y="5448300"/>
            <a:ext cx="6391275" cy="19050"/>
          </a:xfrm>
          <a:prstGeom prst="rect">
            <a:avLst/>
          </a:prstGeom>
        </p:spPr>
      </p:pic>
      <p:sp>
        <p:nvSpPr>
          <p:cNvPr id="24" name="Text 20"/>
          <p:cNvSpPr/>
          <p:nvPr/>
        </p:nvSpPr>
        <p:spPr>
          <a:xfrm>
            <a:off x="7419975" y="5572125"/>
            <a:ext cx="3442907"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Tromper les consommateurs</a:t>
            </a:r>
          </a:p>
        </p:txBody>
      </p:sp>
      <p:sp>
        <p:nvSpPr>
          <p:cNvPr id="25" name="Text 21"/>
          <p:cNvSpPr/>
          <p:nvPr/>
        </p:nvSpPr>
        <p:spPr>
          <a:xfrm>
            <a:off x="7419975" y="6010275"/>
            <a:ext cx="6774752" cy="6477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Ceux qui recherchent le profit ont intérêt à limiter la compétition et à tromper les consommateurs : il faut donc se méfier particulièrement d'eux.</a:t>
            </a:r>
          </a:p>
        </p:txBody>
      </p:sp>
      <p:pic>
        <p:nvPicPr>
          <p:cNvPr id="26" name="Picture 2" descr="Adam Smith on Moral Sentiments, Division of Labor and the Invisible ...">
            <a:extLst>
              <a:ext uri="{FF2B5EF4-FFF2-40B4-BE49-F238E27FC236}">
                <a16:creationId xmlns:a16="http://schemas.microsoft.com/office/drawing/2014/main" id="{51FE7220-C425-8632-A051-CDDD7E9048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65097" y="122767"/>
            <a:ext cx="3525108" cy="220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02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5"/>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pic>
        <p:nvPicPr>
          <p:cNvPr id="4" name="68f0226d79f097-21828359.png"/>
          <p:cNvPicPr/>
          <p:nvPr/>
        </p:nvPicPr>
        <p:blipFill rotWithShape="1">
          <a:blip r:embed="rId5"/>
          <a:stretch>
            <a:fillRect/>
          </a:stretch>
        </p:blipFill>
        <p:spPr>
          <a:xfrm>
            <a:off x="9144000" y="0"/>
            <a:ext cx="5486400" cy="8229600"/>
          </a:xfrm>
          <a:prstGeom prst="rect">
            <a:avLst/>
          </a:prstGeom>
        </p:spPr>
      </p:pic>
      <p:sp>
        <p:nvSpPr>
          <p:cNvPr id="5" name="Text 0"/>
          <p:cNvSpPr/>
          <p:nvPr/>
        </p:nvSpPr>
        <p:spPr>
          <a:xfrm>
            <a:off x="838200" y="1419225"/>
            <a:ext cx="7915656" cy="1219200"/>
          </a:xfrm>
          <a:prstGeom prst="rect">
            <a:avLst/>
          </a:prstGeom>
        </p:spPr>
        <p:txBody>
          <a:bodyPr spcFirstLastPara="0" lIns="0" tIns="0" rIns="0" bIns="0" anchor="t"/>
          <a:lstStyle/>
          <a:p>
            <a:pPr algn="l" hangingPunct="0">
              <a:lnSpc>
                <a:spcPct val="104167"/>
              </a:lnSpc>
            </a:pPr>
            <a:r>
              <a:rPr sz="3825">
                <a:solidFill>
                  <a:srgbClr val="38512F"/>
                </a:solidFill>
                <a:latin typeface="Lato"/>
                <a:ea typeface="+mn-ea"/>
                <a:cs typeface="Lato"/>
              </a:rPr>
              <a:t>John Stuart Mill : un regard utilitariste sur l'Économie</a:t>
            </a:r>
          </a:p>
        </p:txBody>
      </p:sp>
      <p:sp>
        <p:nvSpPr>
          <p:cNvPr id="6" name="Text 1"/>
          <p:cNvSpPr/>
          <p:nvPr/>
        </p:nvSpPr>
        <p:spPr>
          <a:xfrm>
            <a:off x="838200" y="3009900"/>
            <a:ext cx="7915656"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John Stuart Mill (1806-1896), philosophe et économiste utilitariste britannique, publia en 1848 ses </a:t>
            </a:r>
            <a:r>
              <a:rPr sz="1575" i="1">
                <a:solidFill>
                  <a:srgbClr val="3A3630"/>
                </a:solidFill>
                <a:latin typeface="Lato"/>
                <a:ea typeface="+mn-ea"/>
                <a:cs typeface="Lato"/>
              </a:rPr>
              <a:t>Principes d'économie politique</a:t>
            </a:r>
            <a:r>
              <a:rPr sz="1575">
                <a:solidFill>
                  <a:srgbClr val="3A3630"/>
                </a:solidFill>
                <a:latin typeface="Lato"/>
                <a:ea typeface="+mn-ea"/>
                <a:cs typeface="Lato"/>
              </a:rPr>
              <a:t>, ouvrage qui constitua la référence en économique pendant des décennies. Mill se disait ouvertement socialiste et envisageait le développement graduel vers un système d'entreprises autogérées et coopératives.</a:t>
            </a:r>
          </a:p>
        </p:txBody>
      </p:sp>
      <p:sp>
        <p:nvSpPr>
          <p:cNvPr id="7" name="Text 2"/>
          <p:cNvSpPr/>
          <p:nvPr/>
        </p:nvSpPr>
        <p:spPr>
          <a:xfrm>
            <a:off x="1152525" y="5153025"/>
            <a:ext cx="7582472"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Mill développa une conception très nuancée de l'économie de marché, un capitalisme « domestiqué ». Sa lucidité et son souci éthique peuvent encore nous aider à développer notre esprit critique face aux idées véhiculées dans nos sociétés.</a:t>
            </a:r>
          </a:p>
        </p:txBody>
      </p:sp>
      <p:pic>
        <p:nvPicPr>
          <p:cNvPr id="8" name="Shape 3 background"/>
          <p:cNvPicPr>
            <a:picLocks noChangeAspect="1"/>
          </p:cNvPicPr>
          <p:nvPr/>
        </p:nvPicPr>
        <p:blipFill>
          <a:blip r:embed="rId6"/>
          <a:stretch>
            <a:fillRect/>
          </a:stretch>
        </p:blipFill>
        <p:spPr>
          <a:xfrm>
            <a:off x="838200" y="4933950"/>
            <a:ext cx="19050" cy="180975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6"/>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838200" y="1914525"/>
            <a:ext cx="11126343" cy="581025"/>
          </a:xfrm>
          <a:prstGeom prst="rect">
            <a:avLst/>
          </a:prstGeom>
        </p:spPr>
        <p:txBody>
          <a:bodyPr spcFirstLastPara="0" lIns="0" tIns="0" rIns="0" bIns="0" anchor="t"/>
          <a:lstStyle/>
          <a:p>
            <a:pPr algn="l" hangingPunct="0">
              <a:lnSpc>
                <a:spcPct val="100000"/>
              </a:lnSpc>
            </a:pPr>
            <a:r>
              <a:rPr sz="3825">
                <a:solidFill>
                  <a:srgbClr val="38512F"/>
                </a:solidFill>
                <a:latin typeface="Lato"/>
                <a:ea typeface="+mn-ea"/>
                <a:cs typeface="Lato"/>
              </a:rPr>
              <a:t>Interventions Autoritaires vs Non Autoritaires</a:t>
            </a:r>
          </a:p>
        </p:txBody>
      </p:sp>
      <p:pic>
        <p:nvPicPr>
          <p:cNvPr id="5" name="Custom Shape 1"/>
          <p:cNvPicPr>
            <a:picLocks noChangeAspect="1"/>
          </p:cNvPicPr>
          <p:nvPr/>
        </p:nvPicPr>
        <p:blipFill>
          <a:blip r:embed="rId5"/>
          <a:stretch>
            <a:fillRect/>
          </a:stretch>
        </p:blipFill>
        <p:spPr>
          <a:xfrm>
            <a:off x="838200" y="3009900"/>
            <a:ext cx="6372225" cy="3257550"/>
          </a:xfrm>
          <a:prstGeom prst="rect">
            <a:avLst/>
          </a:prstGeom>
        </p:spPr>
      </p:pic>
      <p:pic>
        <p:nvPicPr>
          <p:cNvPr id="6" name="Custom Shape 2"/>
          <p:cNvPicPr>
            <a:picLocks noChangeAspect="1"/>
          </p:cNvPicPr>
          <p:nvPr/>
        </p:nvPicPr>
        <p:blipFill>
          <a:blip r:embed="rId6"/>
          <a:stretch>
            <a:fillRect/>
          </a:stretch>
        </p:blipFill>
        <p:spPr>
          <a:xfrm>
            <a:off x="819150" y="3009900"/>
            <a:ext cx="95250" cy="3257550"/>
          </a:xfrm>
          <a:prstGeom prst="rect">
            <a:avLst/>
          </a:prstGeom>
        </p:spPr>
      </p:pic>
      <p:sp>
        <p:nvSpPr>
          <p:cNvPr id="7" name="Text 3"/>
          <p:cNvSpPr/>
          <p:nvPr/>
        </p:nvSpPr>
        <p:spPr>
          <a:xfrm>
            <a:off x="1143000" y="3209925"/>
            <a:ext cx="3150108"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Interventions Autoritaires</a:t>
            </a:r>
          </a:p>
        </p:txBody>
      </p:sp>
      <p:sp>
        <p:nvSpPr>
          <p:cNvPr id="8" name="Text 4"/>
          <p:cNvSpPr/>
          <p:nvPr/>
        </p:nvSpPr>
        <p:spPr>
          <a:xfrm>
            <a:off x="1143000" y="3648075"/>
            <a:ext cx="6189155"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Visent à limiter la liberté des citoyens au moyen de lois qui imposent ou interdisent certains comportements. Ne sont justifiées que si l'action d'un individu nuit à autrui.</a:t>
            </a:r>
          </a:p>
        </p:txBody>
      </p:sp>
      <p:sp>
        <p:nvSpPr>
          <p:cNvPr id="9" name="Text 5"/>
          <p:cNvSpPr/>
          <p:nvPr/>
        </p:nvSpPr>
        <p:spPr>
          <a:xfrm>
            <a:off x="1143000" y="4800600"/>
            <a:ext cx="5838825" cy="257175"/>
          </a:xfrm>
          <a:prstGeom prst="rect">
            <a:avLst/>
          </a:prstGeom>
        </p:spPr>
        <p:txBody>
          <a:bodyPr spcFirstLastPara="0" lIns="0" tIns="0" rIns="0" bIns="0" anchor="t"/>
          <a:lstStyle/>
          <a:p>
            <a:pPr marL="200025" indent="-200025" algn="l" hangingPunct="0">
              <a:lnSpc>
                <a:spcPct val="100000"/>
              </a:lnSpc>
              <a:buClr>
                <a:srgbClr val="000000"/>
              </a:buClr>
              <a:buFont typeface="Arial" panose="020B0604020202020204" pitchFamily="34" charset="0"/>
              <a:buChar char="•"/>
            </a:pPr>
            <a:r>
              <a:rPr sz="1575">
                <a:solidFill>
                  <a:srgbClr val="3A3630"/>
                </a:solidFill>
                <a:latin typeface="Lato"/>
                <a:ea typeface="+mn-ea"/>
                <a:cs typeface="Lato"/>
              </a:rPr>
              <a:t>Respectent l'autonomie individuelle</a:t>
            </a:r>
          </a:p>
        </p:txBody>
      </p:sp>
      <p:sp>
        <p:nvSpPr>
          <p:cNvPr id="10" name="Text 6"/>
          <p:cNvSpPr/>
          <p:nvPr/>
        </p:nvSpPr>
        <p:spPr>
          <a:xfrm>
            <a:off x="1143000" y="5210175"/>
            <a:ext cx="5838825" cy="257175"/>
          </a:xfrm>
          <a:prstGeom prst="rect">
            <a:avLst/>
          </a:prstGeom>
        </p:spPr>
        <p:txBody>
          <a:bodyPr spcFirstLastPara="0" lIns="0" tIns="0" rIns="0" bIns="0" anchor="t"/>
          <a:lstStyle/>
          <a:p>
            <a:pPr marL="200025" indent="-200025" algn="l" hangingPunct="0">
              <a:lnSpc>
                <a:spcPct val="100000"/>
              </a:lnSpc>
              <a:buClr>
                <a:srgbClr val="000000"/>
              </a:buClr>
              <a:buFont typeface="Arial" panose="020B0604020202020204" pitchFamily="34" charset="0"/>
              <a:buChar char="•"/>
            </a:pPr>
            <a:r>
              <a:rPr sz="1575">
                <a:solidFill>
                  <a:srgbClr val="3A3630"/>
                </a:solidFill>
                <a:latin typeface="Lato"/>
                <a:ea typeface="+mn-ea"/>
                <a:cs typeface="Lato"/>
              </a:rPr>
              <a:t>Ne s'appliquent pas aux comportements auto-dommageables</a:t>
            </a:r>
          </a:p>
        </p:txBody>
      </p:sp>
      <p:sp>
        <p:nvSpPr>
          <p:cNvPr id="11" name="Text 7"/>
          <p:cNvSpPr/>
          <p:nvPr/>
        </p:nvSpPr>
        <p:spPr>
          <a:xfrm>
            <a:off x="1143000" y="5619750"/>
            <a:ext cx="5838825" cy="257175"/>
          </a:xfrm>
          <a:prstGeom prst="rect">
            <a:avLst/>
          </a:prstGeom>
        </p:spPr>
        <p:txBody>
          <a:bodyPr spcFirstLastPara="0" lIns="0" tIns="0" rIns="0" bIns="0" anchor="t"/>
          <a:lstStyle/>
          <a:p>
            <a:pPr marL="200025" indent="-200025" algn="l" hangingPunct="0">
              <a:lnSpc>
                <a:spcPct val="100000"/>
              </a:lnSpc>
              <a:buClr>
                <a:srgbClr val="000000"/>
              </a:buClr>
              <a:buFont typeface="Arial" panose="020B0604020202020204" pitchFamily="34" charset="0"/>
              <a:buChar char="•"/>
            </a:pPr>
            <a:r>
              <a:rPr sz="1575">
                <a:solidFill>
                  <a:srgbClr val="3A3630"/>
                </a:solidFill>
                <a:latin typeface="Lato"/>
                <a:ea typeface="+mn-ea"/>
                <a:cs typeface="Lato"/>
              </a:rPr>
              <a:t>Protègent la conception personnelle de la bonne vie</a:t>
            </a:r>
          </a:p>
        </p:txBody>
      </p:sp>
      <p:pic>
        <p:nvPicPr>
          <p:cNvPr id="12" name="Custom Shape 1"/>
          <p:cNvPicPr>
            <a:picLocks noChangeAspect="1"/>
          </p:cNvPicPr>
          <p:nvPr/>
        </p:nvPicPr>
        <p:blipFill>
          <a:blip r:embed="rId5"/>
          <a:stretch>
            <a:fillRect/>
          </a:stretch>
        </p:blipFill>
        <p:spPr>
          <a:xfrm>
            <a:off x="7419975" y="3009900"/>
            <a:ext cx="6372225" cy="3257550"/>
          </a:xfrm>
          <a:prstGeom prst="rect">
            <a:avLst/>
          </a:prstGeom>
        </p:spPr>
      </p:pic>
      <p:pic>
        <p:nvPicPr>
          <p:cNvPr id="13" name="Custom Shape 2"/>
          <p:cNvPicPr>
            <a:picLocks noChangeAspect="1"/>
          </p:cNvPicPr>
          <p:nvPr/>
        </p:nvPicPr>
        <p:blipFill>
          <a:blip r:embed="rId6"/>
          <a:stretch>
            <a:fillRect/>
          </a:stretch>
        </p:blipFill>
        <p:spPr>
          <a:xfrm>
            <a:off x="7400925" y="3009900"/>
            <a:ext cx="95250" cy="3257550"/>
          </a:xfrm>
          <a:prstGeom prst="rect">
            <a:avLst/>
          </a:prstGeom>
        </p:spPr>
      </p:pic>
      <p:sp>
        <p:nvSpPr>
          <p:cNvPr id="14" name="Text 10"/>
          <p:cNvSpPr/>
          <p:nvPr/>
        </p:nvSpPr>
        <p:spPr>
          <a:xfrm>
            <a:off x="7724775" y="3209925"/>
            <a:ext cx="3725609"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Interventions Non Autoritaires</a:t>
            </a:r>
          </a:p>
        </p:txBody>
      </p:sp>
      <p:sp>
        <p:nvSpPr>
          <p:cNvPr id="15" name="Text 11"/>
          <p:cNvSpPr/>
          <p:nvPr/>
        </p:nvSpPr>
        <p:spPr>
          <a:xfrm>
            <a:off x="7724775" y="3648075"/>
            <a:ext cx="6189155" cy="6477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Ont pour objet de conseiller les citoyens, leur donner de l'information, ou fournir un service parallèle au secteur privé.</a:t>
            </a:r>
          </a:p>
        </p:txBody>
      </p:sp>
      <p:sp>
        <p:nvSpPr>
          <p:cNvPr id="16" name="Text 12"/>
          <p:cNvSpPr/>
          <p:nvPr/>
        </p:nvSpPr>
        <p:spPr>
          <a:xfrm>
            <a:off x="7724775" y="4467225"/>
            <a:ext cx="5838825" cy="257175"/>
          </a:xfrm>
          <a:prstGeom prst="rect">
            <a:avLst/>
          </a:prstGeom>
        </p:spPr>
        <p:txBody>
          <a:bodyPr spcFirstLastPara="0" lIns="0" tIns="0" rIns="0" bIns="0" anchor="t"/>
          <a:lstStyle/>
          <a:p>
            <a:pPr marL="200025" indent="-200025" algn="l" hangingPunct="0">
              <a:lnSpc>
                <a:spcPct val="100000"/>
              </a:lnSpc>
              <a:buClr>
                <a:srgbClr val="000000"/>
              </a:buClr>
              <a:buFont typeface="Arial" panose="020B0604020202020204" pitchFamily="34" charset="0"/>
              <a:buChar char="•"/>
            </a:pPr>
            <a:r>
              <a:rPr sz="1575">
                <a:solidFill>
                  <a:srgbClr val="3A3630"/>
                </a:solidFill>
                <a:latin typeface="Lato"/>
                <a:ea typeface="+mn-ea"/>
                <a:cs typeface="Lato"/>
              </a:rPr>
              <a:t>Campagnes contre l'alcool au volant</a:t>
            </a:r>
          </a:p>
        </p:txBody>
      </p:sp>
      <p:sp>
        <p:nvSpPr>
          <p:cNvPr id="17" name="Text 13"/>
          <p:cNvSpPr/>
          <p:nvPr/>
        </p:nvSpPr>
        <p:spPr>
          <a:xfrm>
            <a:off x="7724775" y="4876800"/>
            <a:ext cx="5838825" cy="257175"/>
          </a:xfrm>
          <a:prstGeom prst="rect">
            <a:avLst/>
          </a:prstGeom>
        </p:spPr>
        <p:txBody>
          <a:bodyPr spcFirstLastPara="0" lIns="0" tIns="0" rIns="0" bIns="0" anchor="t"/>
          <a:lstStyle/>
          <a:p>
            <a:pPr marL="200025" indent="-200025" algn="l" hangingPunct="0">
              <a:lnSpc>
                <a:spcPct val="100000"/>
              </a:lnSpc>
              <a:buClr>
                <a:srgbClr val="000000"/>
              </a:buClr>
              <a:buFont typeface="Arial" panose="020B0604020202020204" pitchFamily="34" charset="0"/>
              <a:buChar char="•"/>
            </a:pPr>
            <a:r>
              <a:rPr sz="1575">
                <a:solidFill>
                  <a:srgbClr val="3A3630"/>
                </a:solidFill>
                <a:latin typeface="Lato"/>
                <a:ea typeface="+mn-ea"/>
                <a:cs typeface="Lato"/>
              </a:rPr>
              <a:t>Campagnes contre le tabagisme</a:t>
            </a:r>
          </a:p>
        </p:txBody>
      </p:sp>
      <p:sp>
        <p:nvSpPr>
          <p:cNvPr id="18" name="Text 14"/>
          <p:cNvSpPr/>
          <p:nvPr/>
        </p:nvSpPr>
        <p:spPr>
          <a:xfrm>
            <a:off x="7724775" y="5286375"/>
            <a:ext cx="5838825" cy="257175"/>
          </a:xfrm>
          <a:prstGeom prst="rect">
            <a:avLst/>
          </a:prstGeom>
        </p:spPr>
        <p:txBody>
          <a:bodyPr spcFirstLastPara="0" lIns="0" tIns="0" rIns="0" bIns="0" anchor="t"/>
          <a:lstStyle/>
          <a:p>
            <a:pPr marL="200025" indent="-200025" algn="l" hangingPunct="0">
              <a:lnSpc>
                <a:spcPct val="100000"/>
              </a:lnSpc>
              <a:buClr>
                <a:srgbClr val="000000"/>
              </a:buClr>
              <a:buFont typeface="Arial" panose="020B0604020202020204" pitchFamily="34" charset="0"/>
              <a:buChar char="•"/>
            </a:pPr>
            <a:r>
              <a:rPr sz="1575">
                <a:solidFill>
                  <a:srgbClr val="3A3630"/>
                </a:solidFill>
                <a:latin typeface="Lato"/>
                <a:ea typeface="+mn-ea"/>
                <a:cs typeface="Lato"/>
              </a:rPr>
              <a:t>Écoles publiques (à l'origine)</a:t>
            </a:r>
          </a:p>
        </p:txBody>
      </p:sp>
      <p:sp>
        <p:nvSpPr>
          <p:cNvPr id="19" name="Text 15"/>
          <p:cNvSpPr/>
          <p:nvPr/>
        </p:nvSpPr>
        <p:spPr>
          <a:xfrm>
            <a:off x="7724775" y="5695950"/>
            <a:ext cx="5838825" cy="257175"/>
          </a:xfrm>
          <a:prstGeom prst="rect">
            <a:avLst/>
          </a:prstGeom>
        </p:spPr>
        <p:txBody>
          <a:bodyPr spcFirstLastPara="0" lIns="0" tIns="0" rIns="0" bIns="0" anchor="t"/>
          <a:lstStyle/>
          <a:p>
            <a:pPr marL="200025" indent="-200025" algn="l" hangingPunct="0">
              <a:lnSpc>
                <a:spcPct val="100000"/>
              </a:lnSpc>
              <a:buClr>
                <a:srgbClr val="000000"/>
              </a:buClr>
              <a:buFont typeface="Arial" panose="020B0604020202020204" pitchFamily="34" charset="0"/>
              <a:buChar char="•"/>
            </a:pPr>
            <a:r>
              <a:rPr sz="1575">
                <a:solidFill>
                  <a:srgbClr val="3A3630"/>
                </a:solidFill>
                <a:latin typeface="Lato"/>
                <a:ea typeface="+mn-ea"/>
                <a:cs typeface="Lato"/>
              </a:rPr>
              <a:t>Entraînent des dépenses gouvernementales</a:t>
            </a:r>
          </a:p>
        </p:txBody>
      </p:sp>
    </p:spTree>
    <p:extLst>
      <p:ext uri="{BB962C8B-B14F-4D97-AF65-F5344CB8AC3E}">
        <p14:creationId xmlns:p14="http://schemas.microsoft.com/office/powerpoint/2010/main" val="39300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7"/>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838200" y="676275"/>
            <a:ext cx="11671554" cy="581025"/>
          </a:xfrm>
          <a:prstGeom prst="rect">
            <a:avLst/>
          </a:prstGeom>
        </p:spPr>
        <p:txBody>
          <a:bodyPr spcFirstLastPara="0" lIns="0" tIns="0" rIns="0" bIns="0" anchor="t"/>
          <a:lstStyle/>
          <a:p>
            <a:pPr algn="l" hangingPunct="0">
              <a:lnSpc>
                <a:spcPct val="100000"/>
              </a:lnSpc>
            </a:pPr>
            <a:r>
              <a:rPr sz="3825">
                <a:solidFill>
                  <a:srgbClr val="38512F"/>
                </a:solidFill>
                <a:latin typeface="Lato"/>
                <a:ea typeface="+mn-ea"/>
                <a:cs typeface="Lato"/>
              </a:rPr>
              <a:t>Arguments en Faveur du Laisser-Faire selon Mill</a:t>
            </a:r>
          </a:p>
        </p:txBody>
      </p:sp>
      <p:pic>
        <p:nvPicPr>
          <p:cNvPr id="5" name="68f0226d7b0141-15156549.png"/>
          <p:cNvPicPr/>
          <p:nvPr/>
        </p:nvPicPr>
        <p:blipFill rotWithShape="1">
          <a:blip r:embed="rId5"/>
          <a:stretch>
            <a:fillRect/>
          </a:stretch>
        </p:blipFill>
        <p:spPr>
          <a:xfrm>
            <a:off x="838200" y="1771650"/>
            <a:ext cx="6477000" cy="838200"/>
          </a:xfrm>
          <a:prstGeom prst="rect">
            <a:avLst/>
          </a:prstGeom>
        </p:spPr>
      </p:pic>
      <p:sp>
        <p:nvSpPr>
          <p:cNvPr id="6" name="Text 1"/>
          <p:cNvSpPr/>
          <p:nvPr/>
        </p:nvSpPr>
        <p:spPr>
          <a:xfrm>
            <a:off x="1047750" y="2790825"/>
            <a:ext cx="4462653"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Danger de Concentration du Pouvoir</a:t>
            </a:r>
          </a:p>
        </p:txBody>
      </p:sp>
      <p:sp>
        <p:nvSpPr>
          <p:cNvPr id="7" name="Text 2"/>
          <p:cNvSpPr/>
          <p:nvPr/>
        </p:nvSpPr>
        <p:spPr>
          <a:xfrm>
            <a:off x="1047750" y="3228975"/>
            <a:ext cx="6421374"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Tout accroissement des fonctions gouvernementales augmente le pouvoir de l'État. La majorité peut limiter indûment la liberté des minorités. Il faut « entourer de barrières puissantes l'indépendance de la pensée, de la parole et de la conduite de chaque citoyen ».</a:t>
            </a:r>
          </a:p>
        </p:txBody>
      </p:sp>
      <p:pic>
        <p:nvPicPr>
          <p:cNvPr id="8" name="68f0226d7b1187-94865950.png"/>
          <p:cNvPicPr/>
          <p:nvPr/>
        </p:nvPicPr>
        <p:blipFill rotWithShape="1">
          <a:blip r:embed="rId6"/>
          <a:stretch>
            <a:fillRect/>
          </a:stretch>
        </p:blipFill>
        <p:spPr>
          <a:xfrm>
            <a:off x="7315200" y="1771650"/>
            <a:ext cx="6477000" cy="838200"/>
          </a:xfrm>
          <a:prstGeom prst="rect">
            <a:avLst/>
          </a:prstGeom>
        </p:spPr>
      </p:pic>
      <p:sp>
        <p:nvSpPr>
          <p:cNvPr id="9" name="Text 3"/>
          <p:cNvSpPr/>
          <p:nvPr/>
        </p:nvSpPr>
        <p:spPr>
          <a:xfrm>
            <a:off x="7524750" y="2790825"/>
            <a:ext cx="3170301"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Surcharge Bureaucratique</a:t>
            </a:r>
          </a:p>
        </p:txBody>
      </p:sp>
      <p:sp>
        <p:nvSpPr>
          <p:cNvPr id="10" name="Text 4"/>
          <p:cNvSpPr/>
          <p:nvPr/>
        </p:nvSpPr>
        <p:spPr>
          <a:xfrm>
            <a:off x="7524750" y="3228975"/>
            <a:ext cx="6421374"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Les fonctionnaires sont déjà surchargés. L'ajout de nouvelles fonctions entraînerait le report indéfini de certaines tâches ou ralentirait leur exécution de façon inacceptable.</a:t>
            </a:r>
          </a:p>
        </p:txBody>
      </p:sp>
      <p:pic>
        <p:nvPicPr>
          <p:cNvPr id="11" name="68f0226d7b1e33-12797652.png"/>
          <p:cNvPicPr/>
          <p:nvPr/>
        </p:nvPicPr>
        <p:blipFill rotWithShape="1">
          <a:blip r:embed="rId7"/>
          <a:stretch>
            <a:fillRect/>
          </a:stretch>
        </p:blipFill>
        <p:spPr>
          <a:xfrm>
            <a:off x="838200" y="4800600"/>
            <a:ext cx="6477000" cy="838200"/>
          </a:xfrm>
          <a:prstGeom prst="rect">
            <a:avLst/>
          </a:prstGeom>
        </p:spPr>
      </p:pic>
      <p:sp>
        <p:nvSpPr>
          <p:cNvPr id="12" name="Text 5"/>
          <p:cNvSpPr/>
          <p:nvPr/>
        </p:nvSpPr>
        <p:spPr>
          <a:xfrm>
            <a:off x="1047750" y="5819775"/>
            <a:ext cx="2614994"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Intérêt et Expérience</a:t>
            </a:r>
          </a:p>
        </p:txBody>
      </p:sp>
      <p:sp>
        <p:nvSpPr>
          <p:cNvPr id="13" name="Text 6"/>
          <p:cNvSpPr/>
          <p:nvPr/>
        </p:nvSpPr>
        <p:spPr>
          <a:xfrm>
            <a:off x="1047750" y="6257925"/>
            <a:ext cx="6421374"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Les tâches sont mieux accomplies par des individus directement intéressés par leur réussite. Les citoyens peuvent envisager et tester plus de façons de procéder que le gouvernement.</a:t>
            </a:r>
          </a:p>
        </p:txBody>
      </p:sp>
      <p:pic>
        <p:nvPicPr>
          <p:cNvPr id="14" name="68f0226d7b2fe2-33554680.png"/>
          <p:cNvPicPr/>
          <p:nvPr/>
        </p:nvPicPr>
        <p:blipFill rotWithShape="1">
          <a:blip r:embed="rId8"/>
          <a:stretch>
            <a:fillRect/>
          </a:stretch>
        </p:blipFill>
        <p:spPr>
          <a:xfrm>
            <a:off x="7315200" y="4800600"/>
            <a:ext cx="6477000" cy="838200"/>
          </a:xfrm>
          <a:prstGeom prst="rect">
            <a:avLst/>
          </a:prstGeom>
        </p:spPr>
      </p:pic>
      <p:sp>
        <p:nvSpPr>
          <p:cNvPr id="15" name="Text 7"/>
          <p:cNvSpPr/>
          <p:nvPr/>
        </p:nvSpPr>
        <p:spPr>
          <a:xfrm>
            <a:off x="7524750" y="5819775"/>
            <a:ext cx="2614994"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Action Collective</a:t>
            </a:r>
          </a:p>
        </p:txBody>
      </p:sp>
      <p:sp>
        <p:nvSpPr>
          <p:cNvPr id="16" name="Text 8"/>
          <p:cNvSpPr/>
          <p:nvPr/>
        </p:nvSpPr>
        <p:spPr>
          <a:xfrm>
            <a:off x="7524750" y="6257925"/>
            <a:ext cx="6421374" cy="9715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Un peuple qui attend toujours du gouvernement ne jouit que d'une moitié de ses facultés. Il faut encourager l'activité autonome et l'esprit civique dans toutes les classes sociales.</a:t>
            </a:r>
          </a:p>
        </p:txBody>
      </p:sp>
    </p:spTree>
    <p:extLst>
      <p:ext uri="{BB962C8B-B14F-4D97-AF65-F5344CB8AC3E}">
        <p14:creationId xmlns:p14="http://schemas.microsoft.com/office/powerpoint/2010/main" val="393002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8"/>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838200" y="1419225"/>
            <a:ext cx="11075861" cy="581025"/>
          </a:xfrm>
          <a:prstGeom prst="rect">
            <a:avLst/>
          </a:prstGeom>
        </p:spPr>
        <p:txBody>
          <a:bodyPr spcFirstLastPara="0" lIns="0" tIns="0" rIns="0" bIns="0" anchor="t"/>
          <a:lstStyle/>
          <a:p>
            <a:pPr algn="l" hangingPunct="0">
              <a:lnSpc>
                <a:spcPct val="100000"/>
              </a:lnSpc>
            </a:pPr>
            <a:r>
              <a:rPr sz="3825">
                <a:solidFill>
                  <a:srgbClr val="38512F"/>
                </a:solidFill>
                <a:latin typeface="Lato"/>
                <a:ea typeface="+mn-ea"/>
                <a:cs typeface="Lato"/>
              </a:rPr>
              <a:t>Le Contexte Historique des Réflexions de Mill</a:t>
            </a:r>
          </a:p>
        </p:txBody>
      </p:sp>
      <p:sp>
        <p:nvSpPr>
          <p:cNvPr id="5" name="Text 1"/>
          <p:cNvSpPr/>
          <p:nvPr/>
        </p:nvSpPr>
        <p:spPr>
          <a:xfrm>
            <a:off x="838200" y="2571750"/>
            <a:ext cx="8026718"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Au XVIIe siècle, l'achat et la vente de postes de fonctionnaires étaient courants, transmis parfois de père en fils. Le favoritisme et l'arbitraire régnaient dans la bureaucratie. Les réglementations applicables aux produits étaient souvent absurdes et protégeaient les modes de fabrication traditionnels aux dépens des procédés innovateurs.</a:t>
            </a:r>
          </a:p>
        </p:txBody>
      </p:sp>
      <p:sp>
        <p:nvSpPr>
          <p:cNvPr id="6" name="Text 2"/>
          <p:cNvSpPr/>
          <p:nvPr/>
        </p:nvSpPr>
        <p:spPr>
          <a:xfrm>
            <a:off x="838200" y="4438650"/>
            <a:ext cx="8026718"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Mill cite un ministre français du temps de la Révolution qui se plaignait qu'on détruise des étoffes de laine parce que seuls les tissus à poils étaient permis, ou qu'on poursuive les fabricants de tissus n'ayant pas la largeur réglementaire. Ces abus expliquent la suspicion de Mill envers le fonctionnariat.</a:t>
            </a:r>
          </a:p>
        </p:txBody>
      </p:sp>
      <p:pic>
        <p:nvPicPr>
          <p:cNvPr id="7" name="68f0226d7d2147-52344141.png"/>
          <p:cNvPicPr/>
          <p:nvPr/>
        </p:nvPicPr>
        <p:blipFill rotWithShape="1">
          <a:blip r:embed="rId5"/>
          <a:stretch>
            <a:fillRect/>
          </a:stretch>
        </p:blipFill>
        <p:spPr>
          <a:xfrm>
            <a:off x="8924925" y="2638425"/>
            <a:ext cx="4876800" cy="388620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lide 9"/>
        <p:cNvGrpSpPr/>
        <p:nvPr/>
      </p:nvGrpSpPr>
      <p:grpSpPr>
        <a:xfrm>
          <a:off x="0" y="0"/>
          <a:ext cx="0" cy="0"/>
          <a:chOff x="0" y="0"/>
          <a:chExt cx="0" cy="0"/>
        </a:xfrm>
      </p:grpSpPr>
      <p:pic>
        <p:nvPicPr>
          <p:cNvPr id="2" name="Shape 0 background"/>
          <p:cNvPicPr>
            <a:picLocks noChangeAspect="1"/>
          </p:cNvPicPr>
          <p:nvPr/>
        </p:nvPicPr>
        <p:blipFill>
          <a:blip r:embed="rId3"/>
          <a:stretch>
            <a:fillRect/>
          </a:stretch>
        </p:blipFill>
        <p:spPr>
          <a:xfrm>
            <a:off x="0" y="0"/>
            <a:ext cx="14630400" cy="8229600"/>
          </a:xfrm>
          <a:prstGeom prst="rect">
            <a:avLst/>
          </a:prstGeom>
        </p:spPr>
      </p:pic>
      <p:pic>
        <p:nvPicPr>
          <p:cNvPr id="3" name="Shape 1 background"/>
          <p:cNvPicPr>
            <a:picLocks noChangeAspect="1"/>
          </p:cNvPicPr>
          <p:nvPr/>
        </p:nvPicPr>
        <p:blipFill>
          <a:blip r:embed="rId4"/>
          <a:stretch>
            <a:fillRect/>
          </a:stretch>
        </p:blipFill>
        <p:spPr>
          <a:xfrm>
            <a:off x="0" y="0"/>
            <a:ext cx="14630400" cy="8229600"/>
          </a:xfrm>
          <a:prstGeom prst="rect">
            <a:avLst/>
          </a:prstGeom>
        </p:spPr>
      </p:pic>
      <p:sp>
        <p:nvSpPr>
          <p:cNvPr id="4" name="Text 0"/>
          <p:cNvSpPr/>
          <p:nvPr/>
        </p:nvSpPr>
        <p:spPr>
          <a:xfrm>
            <a:off x="838200" y="1762125"/>
            <a:ext cx="13721144" cy="581025"/>
          </a:xfrm>
          <a:prstGeom prst="rect">
            <a:avLst/>
          </a:prstGeom>
        </p:spPr>
        <p:txBody>
          <a:bodyPr spcFirstLastPara="0" lIns="0" tIns="0" rIns="0" bIns="0" anchor="t"/>
          <a:lstStyle/>
          <a:p>
            <a:pPr algn="l" hangingPunct="0">
              <a:lnSpc>
                <a:spcPct val="100000"/>
              </a:lnSpc>
            </a:pPr>
            <a:r>
              <a:rPr sz="3825">
                <a:solidFill>
                  <a:srgbClr val="38512F"/>
                </a:solidFill>
                <a:latin typeface="Lato"/>
                <a:ea typeface="+mn-ea"/>
                <a:cs typeface="Lato"/>
              </a:rPr>
              <a:t>Première Exception : L'Incompétence du Consommateur</a:t>
            </a:r>
          </a:p>
        </p:txBody>
      </p:sp>
      <p:sp>
        <p:nvSpPr>
          <p:cNvPr id="5" name="Text 1"/>
          <p:cNvSpPr/>
          <p:nvPr/>
        </p:nvSpPr>
        <p:spPr>
          <a:xfrm>
            <a:off x="838200" y="2828925"/>
            <a:ext cx="13731240" cy="6477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Le principe général veut que le consommateur soit le meilleur juge de ses besoins. Mais il arrive qu'il soit incompétent pour juger un bien de consommation, susceptible de choisir le mauvais produit ou d'en consommer trop ou pas assez.</a:t>
            </a:r>
          </a:p>
        </p:txBody>
      </p:sp>
      <p:sp>
        <p:nvSpPr>
          <p:cNvPr id="6" name="Text 2"/>
          <p:cNvSpPr/>
          <p:nvPr/>
        </p:nvSpPr>
        <p:spPr>
          <a:xfrm>
            <a:off x="838200" y="3943350"/>
            <a:ext cx="2847213"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L'Éducation Obligatoire</a:t>
            </a:r>
          </a:p>
        </p:txBody>
      </p:sp>
      <p:sp>
        <p:nvSpPr>
          <p:cNvPr id="7" name="Text 3"/>
          <p:cNvSpPr/>
          <p:nvPr/>
        </p:nvSpPr>
        <p:spPr>
          <a:xfrm>
            <a:off x="838200" y="4381500"/>
            <a:ext cx="4391978" cy="19431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L'éducation primaire est désirable pour le développement des enfants et pour l'ensemble de la population. Les parents peuvent sous-estimer son importance. Le gouvernement a le devoir moral de la rendre obligatoire, gratuite ou très abordable.</a:t>
            </a:r>
          </a:p>
        </p:txBody>
      </p:sp>
      <p:sp>
        <p:nvSpPr>
          <p:cNvPr id="8" name="Text 4"/>
          <p:cNvSpPr/>
          <p:nvPr/>
        </p:nvSpPr>
        <p:spPr>
          <a:xfrm>
            <a:off x="5238750" y="3943350"/>
            <a:ext cx="2766441"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Protection des Enfants</a:t>
            </a:r>
          </a:p>
        </p:txBody>
      </p:sp>
      <p:sp>
        <p:nvSpPr>
          <p:cNvPr id="9" name="Text 5"/>
          <p:cNvSpPr/>
          <p:nvPr/>
        </p:nvSpPr>
        <p:spPr>
          <a:xfrm>
            <a:off x="5238750" y="4381500"/>
            <a:ext cx="4391978" cy="161925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Les parents peuvent abuser de leur pouvoir. « On ne devrait pas permettre qu'ils travaillassent trop d'heures par jour ou au-delà de leurs forces. » Le gouvernement doit protéger les enfants, même contre une surcharge de travail.</a:t>
            </a:r>
          </a:p>
        </p:txBody>
      </p:sp>
      <p:sp>
        <p:nvSpPr>
          <p:cNvPr id="10" name="Text 6"/>
          <p:cNvSpPr/>
          <p:nvPr/>
        </p:nvSpPr>
        <p:spPr>
          <a:xfrm>
            <a:off x="9648825" y="3943350"/>
            <a:ext cx="2897696" cy="285750"/>
          </a:xfrm>
          <a:prstGeom prst="rect">
            <a:avLst/>
          </a:prstGeom>
        </p:spPr>
        <p:txBody>
          <a:bodyPr spcFirstLastPara="0" lIns="0" tIns="0" rIns="0" bIns="0" anchor="t"/>
          <a:lstStyle/>
          <a:p>
            <a:pPr algn="l" hangingPunct="0">
              <a:lnSpc>
                <a:spcPct val="100000"/>
              </a:lnSpc>
            </a:pPr>
            <a:r>
              <a:rPr sz="1875">
                <a:solidFill>
                  <a:srgbClr val="3A3630"/>
                </a:solidFill>
                <a:latin typeface="Lato"/>
                <a:ea typeface="+mn-ea"/>
                <a:cs typeface="Lato"/>
              </a:rPr>
              <a:t>Protection des Animaux</a:t>
            </a:r>
          </a:p>
        </p:txBody>
      </p:sp>
      <p:sp>
        <p:nvSpPr>
          <p:cNvPr id="11" name="Text 7"/>
          <p:cNvSpPr/>
          <p:nvPr/>
        </p:nvSpPr>
        <p:spPr>
          <a:xfrm>
            <a:off x="9648825" y="4381500"/>
            <a:ext cx="4391978" cy="1295400"/>
          </a:xfrm>
          <a:prstGeom prst="rect">
            <a:avLst/>
          </a:prstGeom>
        </p:spPr>
        <p:txBody>
          <a:bodyPr spcFirstLastPara="0" lIns="0" tIns="0" rIns="0" bIns="0" anchor="t"/>
          <a:lstStyle/>
          <a:p>
            <a:pPr algn="l" hangingPunct="0">
              <a:lnSpc>
                <a:spcPct val="135000"/>
              </a:lnSpc>
            </a:pPr>
            <a:r>
              <a:rPr sz="1575">
                <a:solidFill>
                  <a:srgbClr val="3A3630"/>
                </a:solidFill>
                <a:latin typeface="Lato"/>
                <a:ea typeface="+mn-ea"/>
                <a:cs typeface="Lato"/>
              </a:rPr>
              <a:t>On doit protéger les animaux domestiques de la cruauté et de l'insensibilité. « La vie privée des tyrans domestiques est une des choses dont le législateur doit le plus s'occuper. »</a:t>
            </a:r>
          </a:p>
        </p:txBody>
      </p:sp>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2664</Words>
  <Application>Microsoft Macintosh PowerPoint</Application>
  <PresentationFormat>Personnalisé</PresentationFormat>
  <Paragraphs>190</Paragraphs>
  <Slides>19</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Titillium</vt:lpstr>
      <vt:lpstr>Calibri</vt:lpstr>
      <vt:lpstr>Lato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Visme</dc:creator>
  <cp:lastModifiedBy/>
  <cp:revision>5</cp:revision>
  <dcterms:created xsi:type="dcterms:W3CDTF">2025-10-16T00:01:44Z</dcterms:created>
  <dcterms:modified xsi:type="dcterms:W3CDTF">2025-10-23T01:35:42Z</dcterms:modified>
</cp:coreProperties>
</file>