
<file path=[Content_Types].xml><?xml version="1.0" encoding="utf-8"?>
<Types xmlns="http://schemas.openxmlformats.org/package/2006/content-types">
  <Default Extension="jpeg" ContentType="image/jpeg"/>
  <Default Extension="jpg" ContentType="image/jpeg"/>
  <Default Extension="png" ContentType="image/png"/>
  <Default Extension="gif" ContentType="image/gif"/>
  <Default Extension="mp3" ContentType="audio/mpeg"/>
  <Default Extension="svg" ContentType="image/svg+xml"/>
  <Default Extension="fntdata" ContentType="application/x-fontdata"/>
  <Default Extension="rels" ContentType="application/vnd.openxmlformats-package.relationships+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entation.xml" ContentType="application/vnd.openxmlformats-officedocument.presentationml.presentation.main+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11150" cy="7315200"/>
  <p:notesSz cx="6858000" cy="9144000"/>
  <p:embeddedFontLst>
    <p:embeddedFont>
      <p:font typeface="Arimo"/>
      <p:regular r:id="rId55"/>
      <p:bold r:id="rId56"/>
      <p:italic r:id="rId57"/>
      <p:boldItalic r:id="rId58"/>
    </p:embeddedFont>
    <p:embeddedFont>
      <p:font typeface="Akaya Telivigala"/>
      <p:regular r:id="rId59"/>
    </p:embeddedFont>
    <p:embeddedFont>
      <p:font typeface="League Spartan"/>
      <p:regular r:id="rId60"/>
    </p:embeddedFont>
    <p:embeddedFont>
      <p:font typeface="Lato"/>
      <p:regular r:id="rId61"/>
      <p:bold r:id="rId62"/>
      <p:italic r:id="rId63"/>
      <p:boldItalic r:id="rId64"/>
    </p:embeddedFont>
    <p:embeddedFont>
      <p:font typeface="Roboto"/>
      <p:regular r:id="rId65"/>
    </p:embeddedFont>
    <p:embeddedFont>
      <p:font typeface="Libre-Baskerville"/>
      <p:regular r:id="rId66"/>
    </p:embeddedFont>
    <p:embeddedFont>
      <p:font typeface="Amiko"/>
      <p:regular r:id="rId67"/>
      <p:bold r:id="rId68"/>
    </p:embeddedFont>
    <p:embeddedFont>
      <p:font typeface="Amaranth"/>
      <p:regular r:id="rId69"/>
    </p:embeddedFont>
    <p:embeddedFont>
      <p:font typeface="Cormorant"/>
      <p:regular r:id="rId70"/>
    </p:embeddedFont>
    <p:embeddedFont>
      <p:font typeface="Raleway"/>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5-10-04T10:02:03+00:00"/>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fill>
          <a:solidFill>
            <a:srgbClr val="343F4E"/>
          </a:solidFill>
        </a:fill>
      </a:tcStyle>
    </a:firstRow>
  </a:tblStyle>
  <a:tblStyle styleId="{F15E50B0-3A1C-4D2A-8F5B-6B7F9D3C8E1A}" styleName="Visme - Red">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5/10/relationships/revisionInfo" Target="revisionInfo.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font" Target="fonts/font1.fntdata"/><Relationship Id="rId56" Type="http://schemas.openxmlformats.org/officeDocument/2006/relationships/font" Target="fonts/font2.fntdata"/><Relationship Id="rId57" Type="http://schemas.openxmlformats.org/officeDocument/2006/relationships/font" Target="fonts/font3.fntdata"/><Relationship Id="rId58" Type="http://schemas.openxmlformats.org/officeDocument/2006/relationships/font" Target="fonts/font4.fntdata"/><Relationship Id="rId59" Type="http://schemas.openxmlformats.org/officeDocument/2006/relationships/font" Target="fonts/font5.fntdata"/><Relationship Id="rId60" Type="http://schemas.openxmlformats.org/officeDocument/2006/relationships/font" Target="fonts/font6.fntdata"/><Relationship Id="rId61" Type="http://schemas.openxmlformats.org/officeDocument/2006/relationships/font" Target="fonts/font7.fntdata"/><Relationship Id="rId62" Type="http://schemas.openxmlformats.org/officeDocument/2006/relationships/font" Target="fonts/font8.fntdata"/><Relationship Id="rId63" Type="http://schemas.openxmlformats.org/officeDocument/2006/relationships/font" Target="fonts/font9.fntdata"/><Relationship Id="rId64" Type="http://schemas.openxmlformats.org/officeDocument/2006/relationships/font" Target="fonts/font10.fntdata"/><Relationship Id="rId65" Type="http://schemas.openxmlformats.org/officeDocument/2006/relationships/font" Target="fonts/font11.fntdata"/><Relationship Id="rId66" Type="http://schemas.openxmlformats.org/officeDocument/2006/relationships/font" Target="fonts/font12.fntdata"/><Relationship Id="rId67" Type="http://schemas.openxmlformats.org/officeDocument/2006/relationships/font" Target="fonts/font13.fntdata"/><Relationship Id="rId68" Type="http://schemas.openxmlformats.org/officeDocument/2006/relationships/font" Target="fonts/font14.fntdata"/><Relationship Id="rId69" Type="http://schemas.openxmlformats.org/officeDocument/2006/relationships/font" Target="fonts/font15.fntdata"/><Relationship Id="rId70" Type="http://schemas.openxmlformats.org/officeDocument/2006/relationships/font" Target="fonts/font16.fntdata"/><Relationship Id="rId7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3/20/2020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Subtitle</a:t>
            </a:r>
          </a:p>
        </p:txBody>
      </p:sp>
      <p:sp>
        <p:nvSpPr>
          <p:cNvPr id="4" name="Date placeholder 3"/>
          <p:cNvSpPr>
            <a:spLocks noGrp="1"/>
          </p:cNvSpPr>
          <p:nvPr>
            <p:ph type="dt" sz="half" idx="10"/>
          </p:nvPr>
        </p:nvSpPr>
        <p:spPr/>
        <p:txBody>
          <a:bodyPr/>
          <a:lstStyle/>
          <a:p>
            <a:fld id="{1A2F0B57-8E6A-4005-9EDD-D258F6CC94AB}" type="datetimeFigureOut">
              <a:rPr smtClean="0"/>
              <a:t>11/18/2019</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10/28/2018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0.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86.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5" Type="http://schemas.openxmlformats.org/officeDocument/2006/relationships/image" Target="../media/image97.png"/><Relationship Id="rId16" Type="http://schemas.openxmlformats.org/officeDocument/2006/relationships/image" Target="../media/image9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3.png"/><Relationship Id="rId5" Type="http://schemas.openxmlformats.org/officeDocument/2006/relationships/image" Target="../media/image10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10.png"/><Relationship Id="rId5" Type="http://schemas.openxmlformats.org/officeDocument/2006/relationships/image" Target="../media/image1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9.png"/><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png"/><Relationship Id="rId3" Type="http://schemas.openxmlformats.org/officeDocument/2006/relationships/image" Target="../media/image145.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1.png"/><Relationship Id="rId3" Type="http://schemas.openxmlformats.org/officeDocument/2006/relationships/image" Target="../media/image1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image" Target="../media/image1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png"/><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6.png"/><Relationship Id="rId11" Type="http://schemas.openxmlformats.org/officeDocument/2006/relationships/image" Target="../media/image167.png"/><Relationship Id="rId12" Type="http://schemas.openxmlformats.org/officeDocument/2006/relationships/image" Target="../media/image168.png"/><Relationship Id="rId13" Type="http://schemas.openxmlformats.org/officeDocument/2006/relationships/image" Target="../media/image1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0.png"/><Relationship Id="rId3" Type="http://schemas.openxmlformats.org/officeDocument/2006/relationships/image" Target="../media/image1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H0LQiv7x4xs?feature=oembed" TargetMode="Externa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38100" y="1830358"/>
            <a:ext cx="2235861" cy="2981149"/>
          </a:xfrm>
          <a:prstGeom prst="rect">
            <a:avLst/>
          </a:prstGeom>
        </p:spPr>
      </p:pic>
      <p:pic>
        <p:nvPicPr>
          <p:cNvPr id="3" name="image.png"/>
          <p:cNvPicPr/>
          <p:nvPr/>
        </p:nvPicPr>
        <p:blipFill rotWithShape="1">
          <a:blip r:embed="rId3"/>
          <a:stretch>
            <a:fillRect/>
          </a:stretch>
        </p:blipFill>
        <p:spPr>
          <a:xfrm>
            <a:off x="6712479" y="4854122"/>
            <a:ext cx="2708275" cy="2988130"/>
          </a:xfrm>
          <a:prstGeom prst="rect">
            <a:avLst/>
          </a:prstGeom>
        </p:spPr>
      </p:pic>
      <p:pic>
        <p:nvPicPr>
          <p:cNvPr id="4" name="image.png"/>
          <p:cNvPicPr/>
          <p:nvPr/>
        </p:nvPicPr>
        <p:blipFill rotWithShape="1">
          <a:blip r:embed="rId4"/>
          <a:stretch>
            <a:fillRect/>
          </a:stretch>
        </p:blipFill>
        <p:spPr>
          <a:xfrm>
            <a:off x="2332750" y="1863196"/>
            <a:ext cx="2947500" cy="2549525"/>
          </a:xfrm>
          <a:prstGeom prst="rect">
            <a:avLst/>
          </a:prstGeom>
        </p:spPr>
      </p:pic>
      <p:pic>
        <p:nvPicPr>
          <p:cNvPr id="5" name="image.png"/>
          <p:cNvPicPr/>
          <p:nvPr/>
        </p:nvPicPr>
        <p:blipFill rotWithShape="1">
          <a:blip r:embed="rId5"/>
          <a:stretch>
            <a:fillRect/>
          </a:stretch>
        </p:blipFill>
        <p:spPr>
          <a:xfrm>
            <a:off x="38100" y="4855785"/>
            <a:ext cx="2686050" cy="2464711"/>
          </a:xfrm>
          <a:prstGeom prst="rect">
            <a:avLst/>
          </a:prstGeom>
        </p:spPr>
      </p:pic>
      <p:pic>
        <p:nvPicPr>
          <p:cNvPr id="6" name="image.png"/>
          <p:cNvPicPr/>
          <p:nvPr/>
        </p:nvPicPr>
        <p:blipFill rotWithShape="1">
          <a:blip r:embed="rId6"/>
          <a:stretch>
            <a:fillRect/>
          </a:stretch>
        </p:blipFill>
        <p:spPr>
          <a:xfrm>
            <a:off x="3040239" y="4845579"/>
            <a:ext cx="3306233" cy="2479675"/>
          </a:xfrm>
          <a:prstGeom prst="rect">
            <a:avLst/>
          </a:prstGeom>
        </p:spPr>
      </p:pic>
      <p:pic>
        <p:nvPicPr>
          <p:cNvPr id="7" name="image.png"/>
          <p:cNvPicPr/>
          <p:nvPr/>
        </p:nvPicPr>
        <p:blipFill rotWithShape="1">
          <a:blip r:embed="rId7"/>
          <a:stretch>
            <a:fillRect/>
          </a:stretch>
        </p:blipFill>
        <p:spPr>
          <a:xfrm>
            <a:off x="7856572" y="1864783"/>
            <a:ext cx="2487578" cy="2711450"/>
          </a:xfrm>
          <a:prstGeom prst="rect">
            <a:avLst/>
          </a:prstGeom>
        </p:spPr>
      </p:pic>
      <p:pic>
        <p:nvPicPr>
          <p:cNvPr id="8" name="image.png"/>
          <p:cNvPicPr/>
          <p:nvPr/>
        </p:nvPicPr>
        <p:blipFill rotWithShape="1">
          <a:blip r:embed="rId8"/>
          <a:stretch>
            <a:fillRect/>
          </a:stretch>
        </p:blipFill>
        <p:spPr>
          <a:xfrm>
            <a:off x="10516462" y="1871145"/>
            <a:ext cx="2313713" cy="2747832"/>
          </a:xfrm>
          <a:prstGeom prst="rect">
            <a:avLst/>
          </a:prstGeom>
        </p:spPr>
      </p:pic>
      <p:pic>
        <p:nvPicPr>
          <p:cNvPr id="9" name="image"/>
          <p:cNvPicPr/>
          <p:nvPr/>
        </p:nvPicPr>
        <p:blipFill rotWithShape="1">
          <a:blip r:embed="rId9"/>
          <a:stretch>
            <a:fillRect/>
          </a:stretch>
        </p:blipFill>
        <p:spPr>
          <a:xfrm>
            <a:off x="5422371" y="1864522"/>
            <a:ext cx="2282825" cy="2786084"/>
          </a:xfrm>
          <a:prstGeom prst="rect">
            <a:avLst/>
          </a:prstGeom>
        </p:spPr>
      </p:pic>
      <p:pic>
        <p:nvPicPr>
          <p:cNvPr id="10" name="image.png"/>
          <p:cNvPicPr/>
          <p:nvPr/>
        </p:nvPicPr>
        <p:blipFill rotWithShape="1">
          <a:blip r:embed="rId10"/>
          <a:stretch>
            <a:fillRect/>
          </a:stretch>
        </p:blipFill>
        <p:spPr>
          <a:xfrm>
            <a:off x="10098484" y="4823310"/>
            <a:ext cx="2755106" cy="2498462"/>
          </a:xfrm>
          <a:prstGeom prst="rect">
            <a:avLst/>
          </a:prstGeom>
        </p:spPr>
      </p:pic>
      <p:sp>
        <p:nvSpPr>
          <p:cNvPr id="11" name=""/>
          <p:cNvSpPr/>
          <p:nvPr/>
        </p:nvSpPr>
        <p:spPr>
          <a:xfrm>
            <a:off x="201647" y="368300"/>
            <a:ext cx="10314815" cy="742950"/>
          </a:xfrm>
          <a:prstGeom prst="rect">
            <a:avLst/>
          </a:prstGeom>
        </p:spPr>
        <p:txBody>
          <a:bodyPr spcFirstLastPara="0" anchor="t" tIns="95250" bIns="0" lIns="95250" rIns="95250"/>
          <a:lstStyle/>
          <a:p>
            <a:pPr algn="l" hangingPunct="0">
              <a:lnSpc>
                <a:spcPct val="100000"/>
              </a:lnSpc>
            </a:pPr>
            <a:r>
              <a:rPr sz="3600">
                <a:solidFill>
                  <a:srgbClr val="000000"/>
                </a:solidFill>
                <a:latin typeface="Arimo"/>
                <a:ea typeface="+mn-ea"/>
                <a:cs typeface="Arimo"/>
              </a:rPr>
              <a:t>DES CLÉS POUR COMPRENDRE L'ÉTHIQUE</a:t>
            </a:r>
          </a:p>
        </p:txBody>
      </p:sp>
      <p:sp>
        <p:nvSpPr>
          <p:cNvPr id="12" name=""/>
          <p:cNvSpPr/>
          <p:nvPr/>
        </p:nvSpPr>
        <p:spPr>
          <a:xfrm>
            <a:off x="9249590" y="1217613"/>
            <a:ext cx="3986339" cy="600075"/>
          </a:xfrm>
          <a:prstGeom prst="rect">
            <a:avLst/>
          </a:prstGeom>
        </p:spPr>
        <p:txBody>
          <a:bodyPr spcFirstLastPara="0" anchor="t" tIns="95250" bIns="0" lIns="95250" rIns="95250"/>
          <a:lstStyle/>
          <a:p>
            <a:pPr algn="l" hangingPunct="0">
              <a:lnSpc>
                <a:spcPct val="100000"/>
              </a:lnSpc>
            </a:pPr>
            <a:r>
              <a:rPr sz="2700">
                <a:solidFill>
                  <a:srgbClr val="000000"/>
                </a:solidFill>
                <a:latin typeface="Arimo"/>
                <a:ea typeface="+mn-ea"/>
                <a:cs typeface="Arimo"/>
              </a:rPr>
              <a:t>PIERRE BLACKBURN</a:t>
            </a: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8"/>
        <p:cNvGrpSpPr/>
        <p:nvPr/>
      </p:nvGrpSpPr>
      <p:grpSpPr>
        <a:xfrm>
          <a:off x="0" y="0"/>
          <a:ext cx="0" cy="0"/>
          <a:chOff x="0" y="0"/>
          <a:chExt cx="0" cy="0"/>
        </a:xfrm>
      </p:grpSpPr>
      <p:sp>
        <p:nvSpPr>
          <p:cNvPr id="2" name=""/>
          <p:cNvSpPr/>
          <p:nvPr/>
        </p:nvSpPr>
        <p:spPr>
          <a:xfrm>
            <a:off x="77884" y="1905"/>
            <a:ext cx="7755564" cy="742950"/>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L'éthique et le droit</a:t>
            </a:r>
          </a:p>
        </p:txBody>
      </p:sp>
      <p:sp>
        <p:nvSpPr>
          <p:cNvPr id="3" name=""/>
          <p:cNvSpPr/>
          <p:nvPr/>
        </p:nvSpPr>
        <p:spPr>
          <a:xfrm>
            <a:off x="77884" y="1079246"/>
            <a:ext cx="12872751" cy="5646698"/>
          </a:xfrm>
          <a:prstGeom prst="rect">
            <a:avLst/>
          </a:prstGeom>
        </p:spPr>
        <p:txBody>
          <a:bodyPr spcFirstLastPara="0" anchor="t" tIns="95545" bIns="0" lIns="95545" rIns="95545"/>
          <a:lstStyle/>
          <a:p>
            <a:pPr algn="l" marL="323850" indent="-323850" hangingPunct="0">
              <a:lnSpc>
                <a:spcPct val="100000"/>
              </a:lnSpc>
              <a:buFont typeface="Arial" panose="020B0604020202020204" pitchFamily="34" charset="0"/>
              <a:buChar char="•"/>
            </a:pPr>
            <a:r>
              <a:rPr sz="2558">
                <a:latin typeface="Arimo"/>
                <a:ea typeface="+mn-ea"/>
                <a:cs typeface="Arimo"/>
              </a:rPr>
              <a:t/>
            </a:r>
            <a:r>
              <a:rPr sz="2558" b="1">
                <a:latin typeface="Arimo"/>
                <a:ea typeface="+mn-ea"/>
                <a:cs typeface="Arimo"/>
              </a:rPr>
              <a:t>On évalue les lois (et réglementations) sur le plan moral.</a:t>
            </a:r>
          </a:p>
          <a:p>
            <a:pPr algn="l" hangingPunct="0">
              <a:lnSpc>
                <a:spcPct val="100000"/>
              </a:lnSpc>
            </a:pPr>
            <a:r>
              <a:rPr sz="2558">
                <a:latin typeface="Arimo"/>
                <a:ea typeface="+mn-ea"/>
                <a:cs typeface="Arimo"/>
              </a:rPr>
              <a:t/>
            </a:r>
          </a:p>
          <a:p>
            <a:pPr algn="l" hangingPunct="0">
              <a:lnSpc>
                <a:spcPct val="100000"/>
              </a:lnSpc>
            </a:pPr>
            <a:r>
              <a:rPr sz="2558" b="1">
                <a:latin typeface="Arimo"/>
                <a:ea typeface="+mn-ea"/>
                <a:cs typeface="Arimo"/>
              </a:rPr>
              <a:t>2. On peut se demander si, du point de vue moral, on doit respecter ou pas une </a:t>
            </a:r>
          </a:p>
          <a:p>
            <a:pPr algn="l" hangingPunct="0">
              <a:lnSpc>
                <a:spcPct val="100000"/>
              </a:lnSpc>
            </a:pPr>
            <a:r>
              <a:rPr sz="2558" b="1">
                <a:latin typeface="Arimo"/>
                <a:ea typeface="+mn-ea"/>
                <a:cs typeface="Arimo"/>
              </a:rPr>
              <a:t>    loi.</a:t>
            </a:r>
          </a:p>
          <a:p>
            <a:pPr algn="l" hangingPunct="0">
              <a:lnSpc>
                <a:spcPct val="100000"/>
              </a:lnSpc>
            </a:pPr>
            <a:r>
              <a:rPr sz="2558" b="1">
                <a:latin typeface="Arimo"/>
                <a:ea typeface="+mn-ea"/>
                <a:cs typeface="Arimo"/>
              </a:rPr>
              <a:t>        a) </a:t>
            </a:r>
            <a:r>
              <a:rPr sz="2558" b="1">
                <a:latin typeface="Arimo"/>
                <a:ea typeface="+mn-ea"/>
                <a:cs typeface="Arimo"/>
              </a:rPr>
              <a:t>objection de conscience</a:t>
            </a:r>
            <a:r>
              <a:rPr sz="2558" b="1">
                <a:latin typeface="Arimo"/>
                <a:ea typeface="+mn-ea"/>
                <a:cs typeface="Arimo"/>
              </a:rPr>
              <a:t>  </a:t>
            </a:r>
          </a:p>
          <a:p>
            <a:pPr algn="l" hangingPunct="0">
              <a:lnSpc>
                <a:spcPct val="100000"/>
              </a:lnSpc>
            </a:pPr>
            <a:r>
              <a:rPr sz="2558" b="1">
                <a:latin typeface="Arimo"/>
                <a:ea typeface="+mn-ea"/>
                <a:cs typeface="Arimo"/>
              </a:rPr>
              <a:t>        b) désobéissance civile (Malavoy, Morgentaler 2008 O.C.,). </a:t>
            </a:r>
          </a:p>
          <a:p>
            <a:pPr algn="l" hangingPunct="0">
              <a:lnSpc>
                <a:spcPct val="100000"/>
              </a:lnSpc>
            </a:pPr>
            <a:r>
              <a:rPr sz="2558">
                <a:latin typeface="Arimo"/>
                <a:ea typeface="+mn-ea"/>
                <a:cs typeface="Arimo"/>
              </a:rPr>
              <a:t/>
            </a:r>
          </a:p>
          <a:p>
            <a:pPr algn="l" hangingPunct="0">
              <a:lnSpc>
                <a:spcPct val="100000"/>
              </a:lnSpc>
            </a:pPr>
            <a:r>
              <a:rPr sz="2558" b="1">
                <a:latin typeface="Arimo"/>
                <a:ea typeface="+mn-ea"/>
                <a:cs typeface="Arimo"/>
              </a:rPr>
              <a:t>3. Interprétation ou application des lois (Cour suprême et conflits de principes)</a:t>
            </a:r>
          </a:p>
          <a:p>
            <a:pPr algn="l" hangingPunct="0">
              <a:lnSpc>
                <a:spcPct val="100000"/>
              </a:lnSpc>
            </a:pPr>
            <a:r>
              <a:rPr sz="2558" b="1">
                <a:latin typeface="Arimo"/>
                <a:ea typeface="+mn-ea"/>
                <a:cs typeface="Arimo"/>
              </a:rPr>
              <a:t>﻿</a:t>
            </a:r>
            <a:r>
              <a:rPr sz="2558" b="1">
                <a:latin typeface="Arimo"/>
                <a:ea typeface="+mn-ea"/>
                <a:cs typeface="Arimo"/>
              </a:rPr>
              <a:t> </a:t>
            </a:r>
            <a:r>
              <a:rPr sz="2558" b="1">
                <a:latin typeface="Arimo"/>
                <a:ea typeface="+mn-ea"/>
                <a:cs typeface="Arimo"/>
              </a:rPr>
              <a:t>﻿</a:t>
            </a:r>
          </a:p>
          <a:p>
            <a:pPr algn="l" hangingPunct="0">
              <a:lnSpc>
                <a:spcPct val="100000"/>
              </a:lnSpc>
            </a:pPr>
            <a:r>
              <a:rPr sz="2558" b="1">
                <a:latin typeface="Arimo"/>
                <a:ea typeface="+mn-ea"/>
                <a:cs typeface="Arimo"/>
              </a:rPr>
              <a:t>4. On évalue les peines imposées aux coupables. On évalue aussi les principes </a:t>
            </a:r>
          </a:p>
          <a:p>
            <a:pPr algn="l" hangingPunct="0">
              <a:lnSpc>
                <a:spcPct val="100000"/>
              </a:lnSpc>
            </a:pPr>
            <a:r>
              <a:rPr sz="2558" b="1">
                <a:latin typeface="Arimo"/>
                <a:ea typeface="+mn-ea"/>
                <a:cs typeface="Arimo"/>
              </a:rPr>
              <a:t>    qui déterminent les peines (droits des victimes, peines successives / </a:t>
            </a:r>
          </a:p>
          <a:p>
            <a:pPr algn="l" hangingPunct="0">
              <a:lnSpc>
                <a:spcPct val="100000"/>
              </a:lnSpc>
            </a:pPr>
            <a:r>
              <a:rPr sz="2558" b="1">
                <a:latin typeface="Arimo"/>
                <a:ea typeface="+mn-ea"/>
                <a:cs typeface="Arimo"/>
              </a:rPr>
              <a:t>    concurrentes, ...)</a:t>
            </a:r>
          </a:p>
          <a:p>
            <a:pPr algn="l" hangingPunct="0">
              <a:lnSpc>
                <a:spcPct val="100000"/>
              </a:lnSpc>
            </a:pPr>
            <a:r>
              <a:rPr sz="2558" b="1">
                <a:latin typeface="Arimo"/>
                <a:ea typeface="+mn-ea"/>
                <a:cs typeface="Arimo"/>
              </a:rPr>
              <a:t>﻿</a:t>
            </a:r>
            <a:r>
              <a:rPr sz="2558" b="1">
                <a:latin typeface="Arimo"/>
                <a:ea typeface="+mn-ea"/>
                <a:cs typeface="Arimo"/>
              </a:rPr>
              <a:t> </a:t>
            </a:r>
            <a:r>
              <a:rPr sz="2558" b="1">
                <a:latin typeface="Arimo"/>
                <a:ea typeface="+mn-ea"/>
                <a:cs typeface="Arimo"/>
              </a:rPr>
              <a:t>﻿</a:t>
            </a:r>
          </a:p>
          <a:p>
            <a:pPr algn="l" hangingPunct="0">
              <a:lnSpc>
                <a:spcPct val="100000"/>
              </a:lnSpc>
            </a:pPr>
            <a:r>
              <a:rPr sz="2558">
                <a:latin typeface="Arimo"/>
                <a:ea typeface="+mn-ea"/>
                <a:cs typeface="Arimo"/>
              </a:rPr>
              <a:t/>
            </a:r>
          </a:p>
        </p:txBody>
      </p:sp>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8"/>
        <p:cNvGrpSpPr/>
        <p:nvPr/>
      </p:nvGrpSpPr>
      <p:grpSpPr>
        <a:xfrm>
          <a:off x="0" y="0"/>
          <a:ext cx="0" cy="0"/>
          <a:chOff x="0" y="0"/>
          <a:chExt cx="0" cy="0"/>
        </a:xfrm>
      </p:grpSpPr>
      <p:sp>
        <p:nvSpPr>
          <p:cNvPr id="2" name=""/>
          <p:cNvSpPr/>
          <p:nvPr/>
        </p:nvSpPr>
        <p:spPr>
          <a:xfrm>
            <a:off x="314325" y="95250"/>
            <a:ext cx="7755564" cy="742950"/>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L'éthique et le droit (suite)</a:t>
            </a:r>
          </a:p>
        </p:txBody>
      </p:sp>
      <p:sp>
        <p:nvSpPr>
          <p:cNvPr id="3" name=""/>
          <p:cNvSpPr/>
          <p:nvPr/>
        </p:nvSpPr>
        <p:spPr>
          <a:xfrm>
            <a:off x="390525" y="838200"/>
            <a:ext cx="12353925" cy="4857750"/>
          </a:xfrm>
          <a:prstGeom prst="rect">
            <a:avLst/>
          </a:prstGeom>
        </p:spPr>
        <p:txBody>
          <a:bodyPr spcFirstLastPara="0" anchor="t" tIns="95250" bIns="0" lIns="95250" rIns="95250"/>
          <a:lstStyle/>
          <a:p>
            <a:pPr algn="l" hangingPunct="0">
              <a:lnSpc>
                <a:spcPct val="100000"/>
              </a:lnSpc>
            </a:pPr>
            <a:r>
              <a:rPr sz="2550" b="1">
                <a:latin typeface="Arimo"/>
                <a:ea typeface="+mn-ea"/>
                <a:cs typeface="Arimo"/>
              </a:rPr>
              <a:t>5. On évalue le fonctionnement du système de justice (petites créances, aide   </a:t>
            </a:r>
          </a:p>
          <a:p>
            <a:pPr algn="l" hangingPunct="0">
              <a:lnSpc>
                <a:spcPct val="100000"/>
              </a:lnSpc>
            </a:pPr>
            <a:r>
              <a:rPr sz="2550" b="1">
                <a:latin typeface="Arimo"/>
                <a:ea typeface="+mn-ea"/>
                <a:cs typeface="Arimo"/>
              </a:rPr>
              <a:t>    juridique, délais déraisonnables, négociation de paidoyers, ...)</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6.Charte des droits</a:t>
            </a:r>
          </a:p>
          <a:p>
            <a:pPr algn="l" hangingPunct="0">
              <a:lnSpc>
                <a:spcPct val="100000"/>
              </a:lnSpc>
            </a:pPr>
            <a:r>
              <a:rPr sz="2550" b="1">
                <a:latin typeface="Arimo"/>
                <a:ea typeface="+mn-ea"/>
                <a:cs typeface="Arimo"/>
              </a:rPr>
              <a:t>        a) Clause nonobstant (dérogatoire)</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        b) Principe des chartes même : limitation des pouvoirs des </a:t>
            </a:r>
            <a:r>
              <a:rPr sz="2550">
                <a:latin typeface="Arimo"/>
                <a:ea typeface="+mn-ea"/>
                <a:cs typeface="Arimo"/>
              </a:rPr>
              <a:t>            </a:t>
            </a:r>
            <a:r>
              <a:rPr sz="2550" b="1">
                <a:latin typeface="Arimo"/>
                <a:ea typeface="+mn-ea"/>
                <a:cs typeface="Arimo"/>
              </a:rPr>
              <a:t>parlements ("trop de pouvoir aux juges").</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       c) Qu'est-ce qui mérite d'y être placé ? Discrimination selon le genre </a:t>
            </a:r>
          </a:p>
          <a:p>
            <a:pPr algn="l" hangingPunct="0">
              <a:lnSpc>
                <a:spcPct val="100000"/>
              </a:lnSpc>
            </a:pPr>
            <a:r>
              <a:rPr sz="2550" b="1">
                <a:latin typeface="Arimo"/>
                <a:ea typeface="+mn-ea"/>
                <a:cs typeface="Arimo"/>
              </a:rPr>
              <a:t>           (2017), religion (versus liberté de conscience, de pensée, de croyance, </a:t>
            </a:r>
          </a:p>
          <a:p>
            <a:pPr algn="l" hangingPunct="0">
              <a:lnSpc>
                <a:spcPct val="100000"/>
              </a:lnSpc>
            </a:pPr>
            <a:r>
              <a:rPr sz="2550" b="1">
                <a:latin typeface="Arimo"/>
                <a:ea typeface="+mn-ea"/>
                <a:cs typeface="Arimo"/>
              </a:rPr>
              <a:t>           d'opinion, d'expression, de réunion pacifique, d'association)</a:t>
            </a: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9"/>
        <p:cNvGrpSpPr/>
        <p:nvPr/>
      </p:nvGrpSpPr>
      <p:grpSpPr>
        <a:xfrm>
          <a:off x="0" y="0"/>
          <a:ext cx="0" cy="0"/>
          <a:chOff x="0" y="0"/>
          <a:chExt cx="0" cy="0"/>
        </a:xfrm>
      </p:grpSpPr>
      <p:sp>
        <p:nvSpPr>
          <p:cNvPr id="2" name=""/>
          <p:cNvSpPr/>
          <p:nvPr/>
        </p:nvSpPr>
        <p:spPr>
          <a:xfrm>
            <a:off x="0" y="1905"/>
            <a:ext cx="7755564" cy="742950"/>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L'éthique et le droit (suite)</a:t>
            </a:r>
          </a:p>
        </p:txBody>
      </p:sp>
      <p:sp>
        <p:nvSpPr>
          <p:cNvPr id="3" name=""/>
          <p:cNvSpPr/>
          <p:nvPr/>
        </p:nvSpPr>
        <p:spPr>
          <a:xfrm>
            <a:off x="390525" y="838200"/>
            <a:ext cx="12353925" cy="1352550"/>
          </a:xfrm>
          <a:prstGeom prst="rect">
            <a:avLst/>
          </a:prstGeom>
        </p:spPr>
        <p:txBody>
          <a:bodyPr spcFirstLastPara="0" anchor="t" tIns="95250" bIns="0" lIns="95250" rIns="95250"/>
          <a:lstStyle/>
          <a:p>
            <a:pPr algn="l" hangingPunct="0">
              <a:lnSpc>
                <a:spcPct val="100000"/>
              </a:lnSpc>
            </a:pPr>
            <a:r>
              <a:rPr sz="2550" b="1">
                <a:latin typeface="Arimo"/>
                <a:ea typeface="+mn-ea"/>
                <a:cs typeface="Arimo"/>
              </a:rPr>
              <a:t>7- Responsabilité morale ≠ responsabilité légale</a:t>
            </a:r>
          </a:p>
          <a:p>
            <a:pPr algn="l" hangingPunct="0">
              <a:lnSpc>
                <a:spcPct val="100000"/>
              </a:lnSpc>
            </a:pPr>
            <a:r>
              <a:rPr sz="2550" b="1">
                <a:latin typeface="Arimo"/>
                <a:ea typeface="+mn-ea"/>
                <a:cs typeface="Arimo"/>
              </a:rPr>
              <a:t>        - obligation d'aider une amie à déménager</a:t>
            </a:r>
          </a:p>
          <a:p>
            <a:pPr algn="l" hangingPunct="0">
              <a:lnSpc>
                <a:spcPct val="100000"/>
              </a:lnSpc>
            </a:pPr>
            <a:r>
              <a:rPr sz="2550" b="1">
                <a:latin typeface="Arimo"/>
                <a:ea typeface="+mn-ea"/>
                <a:cs typeface="Arimo"/>
              </a:rPr>
              <a:t>        - laisser tomber un ami dépressif qui, éventuellement,  se suicide</a:t>
            </a:r>
          </a:p>
        </p:txBody>
      </p:sp>
      <p:sp>
        <p:nvSpPr>
          <p:cNvPr id="4" name=""/>
          <p:cNvSpPr/>
          <p:nvPr/>
        </p:nvSpPr>
        <p:spPr>
          <a:xfrm>
            <a:off x="390525" y="3283130"/>
            <a:ext cx="12353925" cy="2524125"/>
          </a:xfrm>
          <a:prstGeom prst="rect">
            <a:avLst/>
          </a:prstGeom>
        </p:spPr>
        <p:txBody>
          <a:bodyPr spcFirstLastPara="0" anchor="t" tIns="95250" bIns="0" lIns="95250" rIns="95250"/>
          <a:lstStyle/>
          <a:p>
            <a:pPr algn="l" hangingPunct="0">
              <a:lnSpc>
                <a:spcPct val="100000"/>
              </a:lnSpc>
            </a:pPr>
            <a:r>
              <a:rPr sz="2550" b="1">
                <a:latin typeface="Arimo"/>
                <a:ea typeface="+mn-ea"/>
                <a:cs typeface="Arimo"/>
              </a:rPr>
              <a:t>9- Différence entre règles morales et règles légales</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        - On ne peut pas simplement décréter qu'une règle morale n'est plus </a:t>
            </a:r>
            <a:r>
              <a:rPr sz="2550">
                <a:latin typeface="Arimo"/>
                <a:ea typeface="+mn-ea"/>
                <a:cs typeface="Arimo"/>
              </a:rPr>
              <a:t>         </a:t>
            </a:r>
          </a:p>
          <a:p>
            <a:pPr algn="l" hangingPunct="0">
              <a:lnSpc>
                <a:spcPct val="100000"/>
              </a:lnSpc>
            </a:pPr>
            <a:r>
              <a:rPr sz="2550" b="1">
                <a:latin typeface="Arimo"/>
                <a:ea typeface="+mn-ea"/>
                <a:cs typeface="Arimo"/>
              </a:rPr>
              <a:t>          valide. Pierre-Elliott Trudeau a décriminalisé l'homosexualité (1969), ça </a:t>
            </a:r>
          </a:p>
          <a:p>
            <a:pPr algn="l" hangingPunct="0">
              <a:lnSpc>
                <a:spcPct val="100000"/>
              </a:lnSpc>
            </a:pPr>
            <a:r>
              <a:rPr sz="2550" b="1">
                <a:latin typeface="Arimo"/>
                <a:ea typeface="+mn-ea"/>
                <a:cs typeface="Arimo"/>
              </a:rPr>
              <a:t>          n'a pas, d'un seul coup, rendu l'homosexualité acceptable pour tout les</a:t>
            </a:r>
          </a:p>
          <a:p>
            <a:pPr algn="l" hangingPunct="0">
              <a:lnSpc>
                <a:spcPct val="100000"/>
              </a:lnSpc>
            </a:pPr>
            <a:r>
              <a:rPr sz="2550" b="1">
                <a:latin typeface="Arimo"/>
                <a:ea typeface="+mn-ea"/>
                <a:cs typeface="Arimo"/>
              </a:rPr>
              <a:t>          citoyens. </a:t>
            </a:r>
          </a:p>
        </p:txBody>
      </p:sp>
      <p:sp>
        <p:nvSpPr>
          <p:cNvPr id="5" name=""/>
          <p:cNvSpPr/>
          <p:nvPr/>
        </p:nvSpPr>
        <p:spPr>
          <a:xfrm>
            <a:off x="390525" y="2416895"/>
            <a:ext cx="12353925" cy="971550"/>
          </a:xfrm>
          <a:prstGeom prst="rect">
            <a:avLst/>
          </a:prstGeom>
        </p:spPr>
        <p:txBody>
          <a:bodyPr spcFirstLastPara="0" anchor="t" tIns="95250" bIns="0" lIns="95250" rIns="95250"/>
          <a:lstStyle/>
          <a:p>
            <a:pPr algn="l" hangingPunct="0">
              <a:lnSpc>
                <a:spcPct val="100000"/>
              </a:lnSpc>
            </a:pPr>
            <a:r>
              <a:rPr sz="2550" b="1">
                <a:latin typeface="Arimo"/>
                <a:ea typeface="+mn-ea"/>
                <a:cs typeface="Arimo"/>
              </a:rPr>
              <a:t>8- Liberté légale ≠ liberté morale  (Normétal)</a:t>
            </a:r>
          </a:p>
          <a:p>
            <a:pPr algn="l" hangingPunct="0">
              <a:lnSpc>
                <a:spcPct val="100000"/>
              </a:lnSpc>
            </a:pPr>
            <a:r>
              <a:rPr sz="2550" b="1">
                <a:latin typeface="Arimo"/>
                <a:ea typeface="+mn-ea"/>
                <a:cs typeface="Arimo"/>
              </a:rPr>
              <a:t>        </a:t>
            </a:r>
          </a:p>
        </p:txBody>
      </p:sp>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2"/>
        <p:cNvGrpSpPr/>
        <p:nvPr/>
      </p:nvGrpSpPr>
      <p:grpSpPr>
        <a:xfrm>
          <a:off x="0" y="0"/>
          <a:ext cx="0" cy="0"/>
          <a:chOff x="0" y="0"/>
          <a:chExt cx="0" cy="0"/>
        </a:xfrm>
      </p:grpSpPr>
      <p:sp>
        <p:nvSpPr>
          <p:cNvPr id="2" name=""/>
          <p:cNvSpPr/>
          <p:nvPr/>
        </p:nvSpPr>
        <p:spPr>
          <a:xfrm>
            <a:off x="0" y="-74295"/>
            <a:ext cx="7755564" cy="742950"/>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L'éthique et le droit (suite)</a:t>
            </a:r>
          </a:p>
        </p:txBody>
      </p:sp>
      <p:sp>
        <p:nvSpPr>
          <p:cNvPr id="3" name=""/>
          <p:cNvSpPr/>
          <p:nvPr/>
        </p:nvSpPr>
        <p:spPr>
          <a:xfrm>
            <a:off x="151762" y="1230836"/>
            <a:ext cx="12487913" cy="3295650"/>
          </a:xfrm>
          <a:prstGeom prst="rect">
            <a:avLst/>
          </a:prstGeom>
        </p:spPr>
        <p:txBody>
          <a:bodyPr spcFirstLastPara="0" anchor="t" tIns="95250" bIns="0" lIns="95250" rIns="95250"/>
          <a:lstStyle/>
          <a:p>
            <a:pPr algn="l" hangingPunct="0">
              <a:lnSpc>
                <a:spcPct val="100000"/>
              </a:lnSpc>
            </a:pPr>
            <a:r>
              <a:rPr sz="2550" b="1">
                <a:latin typeface="Arimo"/>
                <a:ea typeface="+mn-ea"/>
                <a:cs typeface="Arimo"/>
              </a:rPr>
              <a:t>Différence entre règles morales et règles légales</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 Un individu ne peut se donner ses propres lois, mais peut se donner ses propres règles morales.</a:t>
            </a:r>
          </a:p>
          <a:p>
            <a:pPr algn="l" hangingPunct="0">
              <a:lnSpc>
                <a:spcPct val="100000"/>
              </a:lnSpc>
            </a:pPr>
            <a:r>
              <a:rPr sz="2550" b="1">
                <a:latin typeface="Arimo"/>
                <a:ea typeface="+mn-ea"/>
                <a:cs typeface="Arimo"/>
              </a:rPr>
              <a:t>﻿</a:t>
            </a:r>
            <a:r>
              <a:rPr sz="2550" b="1">
                <a:latin typeface="Arimo"/>
                <a:ea typeface="+mn-ea"/>
                <a:cs typeface="Arimo"/>
              </a:rPr>
              <a:t> </a:t>
            </a:r>
            <a:r>
              <a:rPr sz="2550" b="1">
                <a:latin typeface="Arimo"/>
                <a:ea typeface="+mn-ea"/>
                <a:cs typeface="Arimo"/>
              </a:rPr>
              <a:t>﻿</a:t>
            </a:r>
          </a:p>
          <a:p>
            <a:pPr algn="l" hangingPunct="0">
              <a:lnSpc>
                <a:spcPct val="100000"/>
              </a:lnSpc>
            </a:pPr>
            <a:r>
              <a:rPr sz="2550" b="1">
                <a:latin typeface="Arimo"/>
                <a:ea typeface="+mn-ea"/>
                <a:cs typeface="Arimo"/>
              </a:rPr>
              <a:t>- La violation d'une règle morale qu'on accepte entraine une punition intérieure (culpabilité), parfois une perte de réputation, d'amitiés, etc..  Michel Bergeron et Guy Cloutier.</a:t>
            </a:r>
          </a:p>
        </p:txBody>
      </p:sp>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1"/>
        <p:cNvGrpSpPr/>
        <p:nvPr/>
      </p:nvGrpSpPr>
      <p:grpSpPr>
        <a:xfrm>
          <a:off x="0" y="0"/>
          <a:ext cx="0" cy="0"/>
          <a:chOff x="0" y="0"/>
          <a:chExt cx="0" cy="0"/>
        </a:xfrm>
      </p:grpSpPr>
      <p:sp>
        <p:nvSpPr>
          <p:cNvPr id="2" name=""/>
          <p:cNvSpPr/>
          <p:nvPr/>
        </p:nvSpPr>
        <p:spPr>
          <a:xfrm>
            <a:off x="655684" y="1175896"/>
            <a:ext cx="11699782" cy="2381250"/>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
            </a:r>
          </a:p>
          <a:p>
            <a:pPr algn="l" hangingPunct="0">
              <a:lnSpc>
                <a:spcPct val="100000"/>
              </a:lnSpc>
            </a:pPr>
            <a:r>
              <a:rPr sz="3600">
                <a:latin typeface="Arimo"/>
                <a:ea typeface="+mn-ea"/>
                <a:cs typeface="Arimo"/>
              </a:rPr>
              <a:t>"Si tu commets un acte dont tu as à rougir, n'espère jamais le cacher, car s'il échappe aux autres, il sera toujours connu de toi-même."  - Isocrate (436-338 av.)</a:t>
            </a:r>
          </a:p>
        </p:txBody>
      </p:sp>
      <p:sp>
        <p:nvSpPr>
          <p:cNvPr id="3" name=""/>
          <p:cNvSpPr/>
          <p:nvPr/>
        </p:nvSpPr>
        <p:spPr>
          <a:xfrm>
            <a:off x="655684" y="3848247"/>
            <a:ext cx="10993391" cy="1838325"/>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
            </a:r>
          </a:p>
          <a:p>
            <a:pPr algn="l" hangingPunct="0">
              <a:lnSpc>
                <a:spcPct val="100000"/>
              </a:lnSpc>
            </a:pPr>
            <a:r>
              <a:rPr sz="3600">
                <a:latin typeface="Arimo"/>
                <a:ea typeface="+mn-ea"/>
                <a:cs typeface="Arimo"/>
              </a:rPr>
              <a:t>﻿</a:t>
            </a:r>
            <a:r>
              <a:rPr sz="3600">
                <a:latin typeface="Arimo"/>
                <a:ea typeface="+mn-ea"/>
                <a:cs typeface="Arimo"/>
              </a:rPr>
              <a:t> </a:t>
            </a:r>
            <a:r>
              <a:rPr sz="3600">
                <a:latin typeface="Arimo"/>
                <a:ea typeface="+mn-ea"/>
                <a:cs typeface="Arimo"/>
              </a:rPr>
              <a:t>﻿</a:t>
            </a:r>
          </a:p>
          <a:p>
            <a:pPr algn="l" hangingPunct="0">
              <a:lnSpc>
                <a:spcPct val="100000"/>
              </a:lnSpc>
            </a:pPr>
            <a:r>
              <a:rPr sz="3600">
                <a:latin typeface="Arimo"/>
                <a:ea typeface="+mn-ea"/>
                <a:cs typeface="Arimo"/>
              </a:rPr>
              <a:t>"Une bonne conscience est le meilleur des oreillers"</a:t>
            </a: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3"/>
        <p:cNvGrpSpPr/>
        <p:nvPr/>
      </p:nvGrpSpPr>
      <p:grpSpPr>
        <a:xfrm>
          <a:off x="0" y="0"/>
          <a:ext cx="0" cy="0"/>
          <a:chOff x="0" y="0"/>
          <a:chExt cx="0" cy="0"/>
        </a:xfrm>
      </p:grpSpPr>
      <p:pic>
        <p:nvPicPr>
          <p:cNvPr id="2" name="IMG_4006.jpeg"/>
          <p:cNvPicPr/>
          <p:nvPr/>
        </p:nvPicPr>
        <p:blipFill rotWithShape="1">
          <a:blip r:embed="rId2"/>
          <a:stretch>
            <a:fillRect/>
          </a:stretch>
        </p:blipFill>
        <p:spPr>
          <a:xfrm>
            <a:off x="1155127" y="2964942"/>
            <a:ext cx="11093090" cy="2118472"/>
          </a:xfrm>
          <a:prstGeom prst="rect">
            <a:avLst/>
          </a:prstGeom>
        </p:spPr>
      </p:pic>
      <p:pic>
        <p:nvPicPr>
          <p:cNvPr id="3" name="IMG_4003.jpeg"/>
          <p:cNvPicPr/>
          <p:nvPr/>
        </p:nvPicPr>
        <p:blipFill rotWithShape="1">
          <a:blip r:embed="rId3"/>
          <a:stretch>
            <a:fillRect/>
          </a:stretch>
        </p:blipFill>
        <p:spPr>
          <a:xfrm>
            <a:off x="1226568" y="149332"/>
            <a:ext cx="10950209" cy="1901078"/>
          </a:xfrm>
          <a:prstGeom prst="rect">
            <a:avLst/>
          </a:prstGeom>
        </p:spPr>
      </p:pic>
      <p:sp>
        <p:nvSpPr>
          <p:cNvPr id="4" name=""/>
          <p:cNvSpPr/>
          <p:nvPr/>
        </p:nvSpPr>
        <p:spPr>
          <a:xfrm>
            <a:off x="1226568" y="2083813"/>
            <a:ext cx="11021649" cy="876300"/>
          </a:xfrm>
          <a:prstGeom prst="rect">
            <a:avLst/>
          </a:prstGeom>
        </p:spPr>
        <p:txBody>
          <a:bodyPr spcFirstLastPara="0" anchor="t" tIns="95250" bIns="0" lIns="95250" rIns="95250"/>
          <a:lstStyle/>
          <a:p>
            <a:pPr algn="l" hangingPunct="0">
              <a:lnSpc>
                <a:spcPct val="100000"/>
              </a:lnSpc>
            </a:pPr>
            <a:r>
              <a:rPr sz="2250" b="1">
                <a:solidFill>
                  <a:srgbClr val="000000"/>
                </a:solidFill>
                <a:latin typeface="Arimo"/>
                <a:ea typeface="+mn-ea"/>
                <a:cs typeface="Arimo"/>
              </a:rPr>
              <a:t>- peines plus sévères pour agressions sexuelles, violence familliale, conduite en état d'ébriété,  légalisation du canabis</a:t>
            </a:r>
          </a:p>
        </p:txBody>
      </p:sp>
      <p:sp>
        <p:nvSpPr>
          <p:cNvPr id="5" name=""/>
          <p:cNvSpPr/>
          <p:nvPr/>
        </p:nvSpPr>
        <p:spPr>
          <a:xfrm>
            <a:off x="1034288" y="5188324"/>
            <a:ext cx="11405362" cy="1962150"/>
          </a:xfrm>
          <a:prstGeom prst="rect">
            <a:avLst/>
          </a:prstGeom>
        </p:spPr>
        <p:txBody>
          <a:bodyPr spcFirstLastPara="0" anchor="t" tIns="95250" bIns="0" lIns="95250" rIns="95250"/>
          <a:lstStyle/>
          <a:p>
            <a:pPr algn="l" hangingPunct="0">
              <a:lnSpc>
                <a:spcPct val="100000"/>
              </a:lnSpc>
            </a:pPr>
            <a:r>
              <a:rPr sz="2325" b="1">
                <a:solidFill>
                  <a:srgbClr val="000000"/>
                </a:solidFill>
                <a:latin typeface="Arimo"/>
                <a:ea typeface="+mn-ea"/>
                <a:cs typeface="Arimo"/>
              </a:rPr>
              <a:t>- ceinture de sécurité</a:t>
            </a:r>
          </a:p>
          <a:p>
            <a:pPr algn="l" hangingPunct="0">
              <a:lnSpc>
                <a:spcPct val="100000"/>
              </a:lnSpc>
            </a:pPr>
            <a:r>
              <a:rPr sz="2325" b="1">
                <a:solidFill>
                  <a:srgbClr val="000000"/>
                </a:solidFill>
                <a:latin typeface="Arimo"/>
                <a:ea typeface="+mn-ea"/>
                <a:cs typeface="Arimo"/>
              </a:rPr>
              <a:t>- casque en moto</a:t>
            </a:r>
          </a:p>
          <a:p>
            <a:pPr algn="l" hangingPunct="0">
              <a:lnSpc>
                <a:spcPct val="100000"/>
              </a:lnSpc>
            </a:pPr>
            <a:r>
              <a:rPr sz="2325" b="1">
                <a:solidFill>
                  <a:srgbClr val="000000"/>
                </a:solidFill>
                <a:latin typeface="Arimo"/>
                <a:ea typeface="+mn-ea"/>
                <a:cs typeface="Arimo"/>
              </a:rPr>
              <a:t>- homosexualité</a:t>
            </a:r>
          </a:p>
          <a:p>
            <a:pPr algn="l" hangingPunct="0">
              <a:lnSpc>
                <a:spcPct val="100000"/>
              </a:lnSpc>
            </a:pPr>
            <a:r>
              <a:rPr sz="2325" b="1">
                <a:latin typeface="Arimo"/>
                <a:ea typeface="+mn-ea"/>
                <a:cs typeface="Arimo"/>
              </a:rPr>
              <a:t>Idée : a) les mentalités n'évoluent pas rapidement, </a:t>
            </a:r>
          </a:p>
          <a:p>
            <a:pPr algn="l" hangingPunct="0">
              <a:lnSpc>
                <a:spcPct val="100000"/>
              </a:lnSpc>
            </a:pPr>
            <a:r>
              <a:rPr sz="2325" b="1">
                <a:latin typeface="Arimo"/>
                <a:ea typeface="+mn-ea"/>
                <a:cs typeface="Arimo"/>
              </a:rPr>
              <a:t>          b) les gens évaluent mal ce qui est bon pour eux (thème du paternalisme). </a:t>
            </a:r>
          </a:p>
        </p:txBody>
      </p:sp>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4"/>
        <p:cNvGrpSpPr/>
        <p:nvPr/>
      </p:nvGrpSpPr>
      <p:grpSpPr>
        <a:xfrm>
          <a:off x="0" y="0"/>
          <a:ext cx="0" cy="0"/>
          <a:chOff x="0" y="0"/>
          <a:chExt cx="0" cy="0"/>
        </a:xfrm>
      </p:grpSpPr>
      <p:sp>
        <p:nvSpPr>
          <p:cNvPr id="2" name=""/>
          <p:cNvSpPr/>
          <p:nvPr/>
        </p:nvSpPr>
        <p:spPr>
          <a:xfrm>
            <a:off x="0" y="-194655"/>
            <a:ext cx="12883485" cy="8091535"/>
          </a:xfrm>
          <a:prstGeom prst="rect">
            <a:avLst/>
          </a:prstGeom>
        </p:spPr>
        <p:txBody>
          <a:bodyPr spcFirstLastPara="0" anchor="t" tIns="104272" bIns="0" lIns="104272" rIns="104272"/>
          <a:lstStyle/>
          <a:p>
            <a:pPr algn="l" hangingPunct="0">
              <a:lnSpc>
                <a:spcPct val="100000"/>
              </a:lnSpc>
            </a:pPr>
            <a:r>
              <a:rPr sz="2463" b="1">
                <a:solidFill>
                  <a:srgbClr val="000000"/>
                </a:solidFill>
                <a:latin typeface="Arimo"/>
                <a:ea typeface="+mn-ea"/>
                <a:cs typeface="Arimo"/>
              </a:rPr>
              <a:t>L'éthique et les sciences humaines</a:t>
            </a:r>
          </a:p>
          <a:p>
            <a:pPr algn="l" hangingPunct="0">
              <a:lnSpc>
                <a:spcPct val="100000"/>
              </a:lnSpc>
            </a:pPr>
            <a:r>
              <a:rPr sz="2463" b="1">
                <a:solidFill>
                  <a:srgbClr val="000000"/>
                </a:solidFill>
                <a:latin typeface="Arimo"/>
                <a:ea typeface="+mn-ea"/>
                <a:cs typeface="Arimo"/>
              </a:rPr>
              <a:t>﻿</a:t>
            </a:r>
            <a:r>
              <a:rPr sz="2463" b="1">
                <a:solidFill>
                  <a:srgbClr val="000000"/>
                </a:solidFill>
                <a:latin typeface="Arimo"/>
                <a:ea typeface="+mn-ea"/>
                <a:cs typeface="Arimo"/>
              </a:rPr>
              <a:t> </a:t>
            </a:r>
            <a:r>
              <a:rPr sz="2463" b="1">
                <a:solidFill>
                  <a:srgbClr val="000000"/>
                </a:solidFill>
                <a:latin typeface="Arimo"/>
                <a:ea typeface="+mn-ea"/>
                <a:cs typeface="Arimo"/>
              </a:rPr>
              <a:t>﻿</a:t>
            </a:r>
          </a:p>
          <a:p>
            <a:pPr algn="l" hangingPunct="0">
              <a:lnSpc>
                <a:spcPct val="100000"/>
              </a:lnSpc>
            </a:pPr>
            <a:r>
              <a:rPr sz="2463" b="1">
                <a:solidFill>
                  <a:srgbClr val="000000"/>
                </a:solidFill>
                <a:latin typeface="Arimo"/>
                <a:ea typeface="+mn-ea"/>
                <a:cs typeface="Arimo"/>
              </a:rPr>
              <a:t>- Économique</a:t>
            </a:r>
          </a:p>
          <a:p>
            <a:pPr algn="l" hangingPunct="0">
              <a:lnSpc>
                <a:spcPct val="100000"/>
              </a:lnSpc>
            </a:pPr>
            <a:r>
              <a:rPr sz="2463">
                <a:latin typeface="Arimo"/>
                <a:ea typeface="+mn-ea"/>
                <a:cs typeface="Arimo"/>
              </a:rPr>
              <a:t>        - Plusieurs grands économistes ont été de grands éthiciens (Adam Smith, prof </a:t>
            </a:r>
          </a:p>
          <a:p>
            <a:pPr algn="l" hangingPunct="0">
              <a:lnSpc>
                <a:spcPct val="100000"/>
              </a:lnSpc>
            </a:pPr>
            <a:r>
              <a:rPr sz="2463">
                <a:latin typeface="Arimo"/>
                <a:ea typeface="+mn-ea"/>
                <a:cs typeface="Arimo"/>
              </a:rPr>
              <a:t>          d'éthique, La théorie des sentiments moraux en 1759, La richesse des nations en </a:t>
            </a:r>
          </a:p>
          <a:p>
            <a:pPr algn="l" hangingPunct="0">
              <a:lnSpc>
                <a:spcPct val="100000"/>
              </a:lnSpc>
            </a:pPr>
            <a:r>
              <a:rPr sz="2463">
                <a:latin typeface="Arimo"/>
                <a:ea typeface="+mn-ea"/>
                <a:cs typeface="Arimo"/>
              </a:rPr>
              <a:t>          1776), David Hume, Karl Marx, John Stuart Mill, etc.)</a:t>
            </a:r>
          </a:p>
          <a:p>
            <a:pPr algn="l" hangingPunct="0">
              <a:lnSpc>
                <a:spcPct val="100000"/>
              </a:lnSpc>
            </a:pPr>
            <a:r>
              <a:rPr sz="2463">
                <a:latin typeface="Arimo"/>
                <a:ea typeface="+mn-ea"/>
                <a:cs typeface="Arimo"/>
              </a:rPr>
              <a:t>        - Plusieurs récipiendaires du prix Nobel d'économique ont travaillé en éthique. (2023 </a:t>
            </a:r>
          </a:p>
          <a:p>
            <a:pPr algn="l" hangingPunct="0">
              <a:lnSpc>
                <a:spcPct val="100000"/>
              </a:lnSpc>
            </a:pPr>
            <a:r>
              <a:rPr sz="2463">
                <a:latin typeface="Arimo"/>
                <a:ea typeface="+mn-ea"/>
                <a:cs typeface="Arimo"/>
              </a:rPr>
              <a:t>          Claudia Goldin sur le travail des femmes, 2024 3 économistes sur la démocratie et      </a:t>
            </a:r>
          </a:p>
          <a:p>
            <a:pPr algn="l" hangingPunct="0">
              <a:lnSpc>
                <a:spcPct val="100000"/>
              </a:lnSpc>
            </a:pPr>
            <a:r>
              <a:rPr sz="2463">
                <a:latin typeface="Arimo"/>
                <a:ea typeface="+mn-ea"/>
                <a:cs typeface="Arimo"/>
              </a:rPr>
              <a:t>          la croissance)  </a:t>
            </a:r>
          </a:p>
          <a:p>
            <a:pPr algn="l" hangingPunct="0">
              <a:lnSpc>
                <a:spcPct val="100000"/>
              </a:lnSpc>
            </a:pPr>
            <a:r>
              <a:rPr sz="2463">
                <a:latin typeface="Arimo"/>
                <a:ea typeface="+mn-ea"/>
                <a:cs typeface="Arimo"/>
              </a:rPr>
              <a:t>        - Traditionnellement, l'économique s'intéresse à la production et à la </a:t>
            </a:r>
            <a:r>
              <a:rPr sz="2463" i="1">
                <a:latin typeface="Arimo"/>
                <a:ea typeface="+mn-ea"/>
                <a:cs typeface="Arimo"/>
              </a:rPr>
              <a:t>distribution</a:t>
            </a:r>
            <a:r>
              <a:rPr sz="2463">
                <a:latin typeface="Arimo"/>
                <a:ea typeface="+mn-ea"/>
                <a:cs typeface="Arimo"/>
              </a:rPr>
              <a:t> des</a:t>
            </a:r>
          </a:p>
          <a:p>
            <a:pPr algn="l" hangingPunct="0">
              <a:lnSpc>
                <a:spcPct val="100000"/>
              </a:lnSpc>
            </a:pPr>
            <a:r>
              <a:rPr sz="2463">
                <a:latin typeface="Arimo"/>
                <a:ea typeface="+mn-ea"/>
                <a:cs typeface="Arimo"/>
              </a:rPr>
              <a:t>          biens et des revenus.</a:t>
            </a:r>
          </a:p>
          <a:p>
            <a:pPr algn="l" hangingPunct="0">
              <a:lnSpc>
                <a:spcPct val="100000"/>
              </a:lnSpc>
            </a:pPr>
            <a:r>
              <a:rPr sz="2463">
                <a:latin typeface="Arimo"/>
                <a:ea typeface="+mn-ea"/>
                <a:cs typeface="Arimo"/>
              </a:rPr>
              <a:t>﻿</a:t>
            </a:r>
            <a:r>
              <a:rPr sz="2463">
                <a:latin typeface="Arimo"/>
                <a:ea typeface="+mn-ea"/>
                <a:cs typeface="Arimo"/>
              </a:rPr>
              <a:t> </a:t>
            </a:r>
            <a:r>
              <a:rPr sz="2463">
                <a:latin typeface="Arimo"/>
                <a:ea typeface="+mn-ea"/>
                <a:cs typeface="Arimo"/>
              </a:rPr>
              <a:t>﻿</a:t>
            </a:r>
          </a:p>
          <a:p>
            <a:pPr algn="l" hangingPunct="0">
              <a:lnSpc>
                <a:spcPct val="100000"/>
              </a:lnSpc>
            </a:pPr>
            <a:r>
              <a:rPr sz="2463" b="1">
                <a:latin typeface="Arimo"/>
                <a:ea typeface="+mn-ea"/>
                <a:cs typeface="Arimo"/>
              </a:rPr>
              <a:t>- Anthropologie</a:t>
            </a:r>
          </a:p>
          <a:p>
            <a:pPr algn="l" hangingPunct="0">
              <a:lnSpc>
                <a:spcPct val="100000"/>
              </a:lnSpc>
            </a:pPr>
            <a:r>
              <a:rPr sz="2463">
                <a:latin typeface="Arimo"/>
                <a:ea typeface="+mn-ea"/>
                <a:cs typeface="Arimo"/>
              </a:rPr>
              <a:t>        - Aide à la distanciation par rapport à ses propres codes moraux.</a:t>
            </a:r>
          </a:p>
          <a:p>
            <a:pPr algn="l" hangingPunct="0">
              <a:lnSpc>
                <a:spcPct val="100000"/>
              </a:lnSpc>
            </a:pPr>
            <a:r>
              <a:rPr sz="2463">
                <a:latin typeface="Arimo"/>
                <a:ea typeface="+mn-ea"/>
                <a:cs typeface="Arimo"/>
              </a:rPr>
              <a:t>        - Dangers du relativisme.</a:t>
            </a:r>
          </a:p>
          <a:p>
            <a:pPr algn="l" hangingPunct="0">
              <a:lnSpc>
                <a:spcPct val="100000"/>
              </a:lnSpc>
            </a:pPr>
            <a:r>
              <a:rPr sz="2463">
                <a:latin typeface="Arimo"/>
                <a:ea typeface="+mn-ea"/>
                <a:cs typeface="Arimo"/>
              </a:rPr>
              <a:t>﻿</a:t>
            </a:r>
            <a:r>
              <a:rPr sz="2463">
                <a:latin typeface="Arimo"/>
                <a:ea typeface="+mn-ea"/>
                <a:cs typeface="Arimo"/>
              </a:rPr>
              <a:t> </a:t>
            </a:r>
            <a:r>
              <a:rPr sz="2463">
                <a:latin typeface="Arimo"/>
                <a:ea typeface="+mn-ea"/>
                <a:cs typeface="Arimo"/>
              </a:rPr>
              <a:t>﻿</a:t>
            </a:r>
          </a:p>
          <a:p>
            <a:pPr algn="l" hangingPunct="0">
              <a:lnSpc>
                <a:spcPct val="100000"/>
              </a:lnSpc>
            </a:pPr>
            <a:r>
              <a:rPr sz="2463" b="1">
                <a:latin typeface="Arimo"/>
                <a:ea typeface="+mn-ea"/>
                <a:cs typeface="Arimo"/>
              </a:rPr>
              <a:t>- Psychologie</a:t>
            </a:r>
          </a:p>
          <a:p>
            <a:pPr algn="l" hangingPunct="0">
              <a:lnSpc>
                <a:spcPct val="100000"/>
              </a:lnSpc>
            </a:pPr>
            <a:r>
              <a:rPr sz="2463">
                <a:latin typeface="Arimo"/>
                <a:ea typeface="+mn-ea"/>
                <a:cs typeface="Arimo"/>
              </a:rPr>
              <a:t>        - Kohlberg et les psychologues qui ont poursuivi dans son cadre. Stades de</a:t>
            </a:r>
          </a:p>
          <a:p>
            <a:pPr algn="l" hangingPunct="0">
              <a:lnSpc>
                <a:spcPct val="100000"/>
              </a:lnSpc>
            </a:pPr>
            <a:r>
              <a:rPr sz="2463">
                <a:latin typeface="Arimo"/>
                <a:ea typeface="+mn-ea"/>
                <a:cs typeface="Arimo"/>
              </a:rPr>
              <a:t>           développement moral.</a:t>
            </a:r>
          </a:p>
          <a:p>
            <a:pPr algn="l" hangingPunct="0">
              <a:lnSpc>
                <a:spcPct val="100000"/>
              </a:lnSpc>
            </a:pPr>
            <a:r>
              <a:rPr sz="2463">
                <a:latin typeface="Arimo"/>
                <a:ea typeface="+mn-ea"/>
                <a:cs typeface="Arimo"/>
              </a:rPr>
              <a:t>        - Philosophie expérimentale et psychologie.</a:t>
            </a:r>
          </a:p>
        </p:txBody>
      </p:sp>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5"/>
        <p:cNvGrpSpPr/>
        <p:nvPr/>
      </p:nvGrpSpPr>
      <p:grpSpPr>
        <a:xfrm>
          <a:off x="0" y="0"/>
          <a:ext cx="0" cy="0"/>
          <a:chOff x="0" y="0"/>
          <a:chExt cx="0" cy="0"/>
        </a:xfrm>
      </p:grpSpPr>
      <p:pic>
        <p:nvPicPr>
          <p:cNvPr id="2" name="IMG_4009.jpeg"/>
          <p:cNvPicPr/>
          <p:nvPr/>
        </p:nvPicPr>
        <p:blipFill rotWithShape="1">
          <a:blip r:embed="rId2"/>
          <a:stretch>
            <a:fillRect/>
          </a:stretch>
        </p:blipFill>
        <p:spPr>
          <a:xfrm>
            <a:off x="136711" y="-3018"/>
            <a:ext cx="12874438" cy="118698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6"/>
        <p:cNvGrpSpPr/>
        <p:nvPr/>
      </p:nvGrpSpPr>
      <p:grpSpPr>
        <a:xfrm>
          <a:off x="0" y="0"/>
          <a:ext cx="0" cy="0"/>
          <a:chOff x="0" y="0"/>
          <a:chExt cx="0" cy="0"/>
        </a:xfrm>
      </p:grpSpPr>
      <p:pic>
        <p:nvPicPr>
          <p:cNvPr id="2" name="IMG_4009.jpeg"/>
          <p:cNvPicPr/>
          <p:nvPr/>
        </p:nvPicPr>
        <p:blipFill rotWithShape="1">
          <a:blip r:embed="rId2"/>
          <a:stretch>
            <a:fillRect/>
          </a:stretch>
        </p:blipFill>
        <p:spPr>
          <a:xfrm>
            <a:off x="0" y="-7250631"/>
            <a:ext cx="12874438" cy="1015518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7"/>
        <p:cNvGrpSpPr/>
        <p:nvPr/>
      </p:nvGrpSpPr>
      <p:grpSpPr>
        <a:xfrm>
          <a:off x="0" y="0"/>
          <a:ext cx="0" cy="0"/>
          <a:chOff x="0" y="0"/>
          <a:chExt cx="0" cy="0"/>
        </a:xfrm>
      </p:grpSpPr>
      <p:sp>
        <p:nvSpPr>
          <p:cNvPr id="2" name=""/>
          <p:cNvSpPr/>
          <p:nvPr/>
        </p:nvSpPr>
        <p:spPr>
          <a:xfrm>
            <a:off x="0" y="119"/>
            <a:ext cx="7216302" cy="642709"/>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Les chercheurs en sciences humaines</a:t>
            </a:r>
          </a:p>
        </p:txBody>
      </p:sp>
      <p:sp>
        <p:nvSpPr>
          <p:cNvPr id="3" name=""/>
          <p:cNvSpPr/>
          <p:nvPr/>
        </p:nvSpPr>
        <p:spPr>
          <a:xfrm>
            <a:off x="404259" y="638392"/>
            <a:ext cx="8473040" cy="642709"/>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a) portent des jugements de valeur </a:t>
            </a:r>
            <a:r>
              <a:rPr sz="2711" b="1">
                <a:solidFill>
                  <a:srgbClr val="000000"/>
                </a:solidFill>
                <a:latin typeface="Arimo"/>
                <a:ea typeface="+mn-ea"/>
                <a:cs typeface="Arimo"/>
              </a:rPr>
              <a:t>scientifique</a:t>
            </a:r>
          </a:p>
        </p:txBody>
      </p:sp>
      <p:sp>
        <p:nvSpPr>
          <p:cNvPr id="4" name=""/>
          <p:cNvSpPr/>
          <p:nvPr/>
        </p:nvSpPr>
        <p:spPr>
          <a:xfrm>
            <a:off x="1990291" y="1207928"/>
            <a:ext cx="10595490" cy="642709"/>
          </a:xfrm>
          <a:prstGeom prst="rect">
            <a:avLst/>
          </a:prstGeom>
        </p:spPr>
        <p:txBody>
          <a:bodyPr spcFirstLastPara="0" anchor="t" tIns="114770" bIns="0" lIns="114770" rIns="114770"/>
          <a:lstStyle/>
          <a:p>
            <a:pPr algn="l" hangingPunct="0">
              <a:lnSpc>
                <a:spcPct val="100000"/>
              </a:lnSpc>
            </a:pPr>
            <a:r>
              <a:rPr sz="2711" b="1">
                <a:solidFill>
                  <a:srgbClr val="4E9900"/>
                </a:solidFill>
                <a:latin typeface="Arimo"/>
                <a:ea typeface="+mn-ea"/>
                <a:cs typeface="Arimo"/>
              </a:rPr>
              <a:t>sur la valeur de leurs hypothèses, de leurs théories</a:t>
            </a:r>
          </a:p>
        </p:txBody>
      </p:sp>
      <p:sp>
        <p:nvSpPr>
          <p:cNvPr id="5" name=""/>
          <p:cNvSpPr/>
          <p:nvPr/>
        </p:nvSpPr>
        <p:spPr>
          <a:xfrm>
            <a:off x="404260" y="1916886"/>
            <a:ext cx="11454365" cy="642709"/>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b) portent des jugements de valeur </a:t>
            </a:r>
            <a:r>
              <a:rPr sz="2711" b="1">
                <a:solidFill>
                  <a:srgbClr val="000000"/>
                </a:solidFill>
                <a:latin typeface="Arimo"/>
                <a:ea typeface="+mn-ea"/>
                <a:cs typeface="Arimo"/>
              </a:rPr>
              <a:t>moraux, qui peuvent les amener</a:t>
            </a:r>
          </a:p>
        </p:txBody>
      </p:sp>
      <p:sp>
        <p:nvSpPr>
          <p:cNvPr id="6" name=""/>
          <p:cNvSpPr/>
          <p:nvPr/>
        </p:nvSpPr>
        <p:spPr>
          <a:xfrm>
            <a:off x="1990291" y="2445197"/>
            <a:ext cx="10909755" cy="654186"/>
          </a:xfrm>
          <a:prstGeom prst="rect">
            <a:avLst/>
          </a:prstGeom>
        </p:spPr>
        <p:txBody>
          <a:bodyPr spcFirstLastPara="0" anchor="t" tIns="114770" bIns="0" lIns="114770" rIns="114770"/>
          <a:lstStyle/>
          <a:p>
            <a:pPr algn="l" marL="285750" indent="-285750" hangingPunct="0">
              <a:lnSpc>
                <a:spcPct val="100000"/>
              </a:lnSpc>
              <a:buClr>
                <a:srgbClr val="4E9900"/>
              </a:buClr>
              <a:buFont typeface="Arial" panose="020B0604020202020204" pitchFamily="34" charset="0"/>
              <a:buChar char="•"/>
            </a:pPr>
            <a:r>
              <a:rPr sz="2711">
                <a:solidFill>
                  <a:srgbClr val="4E9900"/>
                </a:solidFill>
                <a:latin typeface="Arimo"/>
                <a:ea typeface="+mn-ea"/>
                <a:cs typeface="Arimo"/>
              </a:rPr>
              <a:t/>
            </a:r>
            <a:r>
              <a:rPr sz="2711" b="1">
                <a:solidFill>
                  <a:srgbClr val="4E9900"/>
                </a:solidFill>
                <a:latin typeface="Arimo"/>
                <a:ea typeface="+mn-ea"/>
                <a:cs typeface="Arimo"/>
              </a:rPr>
              <a:t>à choisir telle carrière plutôt que telle autre</a:t>
            </a:r>
          </a:p>
        </p:txBody>
      </p:sp>
      <p:sp>
        <p:nvSpPr>
          <p:cNvPr id="7" name=""/>
          <p:cNvSpPr/>
          <p:nvPr/>
        </p:nvSpPr>
        <p:spPr>
          <a:xfrm>
            <a:off x="1990291" y="3014733"/>
            <a:ext cx="10909755" cy="642709"/>
          </a:xfrm>
          <a:prstGeom prst="rect">
            <a:avLst/>
          </a:prstGeom>
        </p:spPr>
        <p:txBody>
          <a:bodyPr spcFirstLastPara="0" anchor="t" tIns="114770" bIns="0" lIns="114770" rIns="114770"/>
          <a:lstStyle/>
          <a:p>
            <a:pPr algn="l" hangingPunct="0">
              <a:lnSpc>
                <a:spcPct val="100000"/>
              </a:lnSpc>
            </a:pPr>
            <a:r>
              <a:rPr sz="2711" b="1">
                <a:solidFill>
                  <a:srgbClr val="4E9900"/>
                </a:solidFill>
                <a:latin typeface="Arimo"/>
                <a:ea typeface="+mn-ea"/>
                <a:cs typeface="Arimo"/>
              </a:rPr>
              <a:t>2. à choisir tel domaine de recherche plutôt que tel autre</a:t>
            </a:r>
          </a:p>
        </p:txBody>
      </p:sp>
      <p:sp>
        <p:nvSpPr>
          <p:cNvPr id="8" name=""/>
          <p:cNvSpPr/>
          <p:nvPr/>
        </p:nvSpPr>
        <p:spPr>
          <a:xfrm>
            <a:off x="1990291" y="3544990"/>
            <a:ext cx="10909755" cy="642709"/>
          </a:xfrm>
          <a:prstGeom prst="rect">
            <a:avLst/>
          </a:prstGeom>
        </p:spPr>
        <p:txBody>
          <a:bodyPr spcFirstLastPara="0" anchor="t" tIns="114770" bIns="0" lIns="114770" rIns="114770"/>
          <a:lstStyle/>
          <a:p>
            <a:pPr algn="l" hangingPunct="0">
              <a:lnSpc>
                <a:spcPct val="100000"/>
              </a:lnSpc>
            </a:pPr>
            <a:r>
              <a:rPr sz="2711" b="1">
                <a:solidFill>
                  <a:srgbClr val="4E9900"/>
                </a:solidFill>
                <a:latin typeface="Arimo"/>
                <a:ea typeface="+mn-ea"/>
                <a:cs typeface="Arimo"/>
              </a:rPr>
              <a:t>3. à espérer que telle hypothèse ou telle théorie soit vraie</a:t>
            </a:r>
          </a:p>
        </p:txBody>
      </p:sp>
      <p:sp>
        <p:nvSpPr>
          <p:cNvPr id="9" name=""/>
          <p:cNvSpPr/>
          <p:nvPr/>
        </p:nvSpPr>
        <p:spPr>
          <a:xfrm>
            <a:off x="1936738" y="4091305"/>
            <a:ext cx="10536389" cy="1046024"/>
          </a:xfrm>
          <a:prstGeom prst="rect">
            <a:avLst/>
          </a:prstGeom>
        </p:spPr>
        <p:txBody>
          <a:bodyPr spcFirstLastPara="0" anchor="t" tIns="113698" bIns="0" lIns="113698" rIns="113698"/>
          <a:lstStyle/>
          <a:p>
            <a:pPr algn="l" hangingPunct="0">
              <a:lnSpc>
                <a:spcPct val="100000"/>
              </a:lnSpc>
            </a:pPr>
            <a:r>
              <a:rPr sz="2686" b="1">
                <a:solidFill>
                  <a:srgbClr val="E23320"/>
                </a:solidFill>
                <a:latin typeface="Arimo"/>
                <a:ea typeface="+mn-ea"/>
                <a:cs typeface="Arimo"/>
              </a:rPr>
              <a:t>4. à déformer leurs jugements de valeur scientifiques sur les mérites des différentes hypothèses et théories</a:t>
            </a:r>
          </a:p>
        </p:txBody>
      </p:sp>
      <p:sp>
        <p:nvSpPr>
          <p:cNvPr id="10" name="text 8"/>
          <p:cNvSpPr/>
          <p:nvPr/>
        </p:nvSpPr>
        <p:spPr>
          <a:xfrm>
            <a:off x="1990291" y="5026598"/>
            <a:ext cx="12174300" cy="1838325"/>
          </a:xfrm>
          <a:prstGeom prst="rect">
            <a:avLst/>
          </a:prstGeom>
        </p:spPr>
        <p:txBody>
          <a:bodyPr spcFirstLastPara="0" anchor="t" tIns="95250" bIns="0" lIns="95250" rIns="95250"/>
          <a:lstStyle/>
          <a:p>
            <a:pPr algn="l" hangingPunct="0">
              <a:lnSpc>
                <a:spcPct val="100000"/>
              </a:lnSpc>
            </a:pPr>
            <a:r>
              <a:rPr sz="2700" b="1">
                <a:solidFill>
                  <a:srgbClr val="4E9900"/>
                </a:solidFill>
                <a:latin typeface="Arimo"/>
                <a:ea typeface="+mn-ea"/>
                <a:cs typeface="Arimo"/>
              </a:rPr>
              <a:t>5. ou à utiliser des jugements de valeur moraux qu'ils intègrent dans   </a:t>
            </a:r>
          </a:p>
          <a:p>
            <a:pPr algn="l" hangingPunct="0">
              <a:lnSpc>
                <a:spcPct val="100000"/>
              </a:lnSpc>
            </a:pPr>
            <a:r>
              <a:rPr sz="2700" b="1">
                <a:solidFill>
                  <a:srgbClr val="4E9900"/>
                </a:solidFill>
                <a:latin typeface="Arimo"/>
                <a:ea typeface="+mn-ea"/>
                <a:cs typeface="Arimo"/>
              </a:rPr>
              <a:t>    leurs travaux</a:t>
            </a:r>
          </a:p>
          <a:p>
            <a:pPr algn="l" hangingPunct="0">
              <a:lnSpc>
                <a:spcPct val="100000"/>
              </a:lnSpc>
            </a:pPr>
            <a:r>
              <a:rPr sz="2700" b="1">
                <a:solidFill>
                  <a:srgbClr val="4E9900"/>
                </a:solidFill>
                <a:latin typeface="Arimo"/>
                <a:ea typeface="+mn-ea"/>
                <a:cs typeface="Arimo"/>
              </a:rPr>
              <a:t>        - sans que cela ne pose problème s'ils sont banals, bien mis en </a:t>
            </a:r>
          </a:p>
          <a:p>
            <a:pPr algn="l" hangingPunct="0">
              <a:lnSpc>
                <a:spcPct val="100000"/>
              </a:lnSpc>
            </a:pPr>
            <a:r>
              <a:rPr sz="2700" b="1">
                <a:solidFill>
                  <a:srgbClr val="4E9900"/>
                </a:solidFill>
                <a:latin typeface="Arimo"/>
                <a:ea typeface="+mn-ea"/>
                <a:cs typeface="Arimo"/>
              </a:rPr>
              <a:t>          évidence ou justifiés</a:t>
            </a:r>
          </a:p>
        </p:txBody>
      </p:sp>
      <p:sp>
        <p:nvSpPr>
          <p:cNvPr id="11" name="text 9"/>
          <p:cNvSpPr/>
          <p:nvPr/>
        </p:nvSpPr>
        <p:spPr>
          <a:xfrm>
            <a:off x="2697420" y="6687090"/>
            <a:ext cx="9968168" cy="631825"/>
          </a:xfrm>
          <a:prstGeom prst="rect">
            <a:avLst/>
          </a:prstGeom>
        </p:spPr>
        <p:txBody>
          <a:bodyPr spcFirstLastPara="0" anchor="t" tIns="112826" bIns="0" lIns="112826" rIns="112826"/>
          <a:lstStyle/>
          <a:p>
            <a:pPr algn="l" hangingPunct="0">
              <a:lnSpc>
                <a:spcPct val="100000"/>
              </a:lnSpc>
            </a:pPr>
            <a:r>
              <a:rPr sz="2665" b="1">
                <a:solidFill>
                  <a:srgbClr val="E23320"/>
                </a:solidFill>
                <a:latin typeface="Arimo"/>
                <a:ea typeface="+mn-ea"/>
                <a:cs typeface="Arimo"/>
              </a:rPr>
              <a:t>- ce qui fait problème s'ils sont cachés</a:t>
            </a:r>
          </a:p>
        </p:txBody>
      </p:sp>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tle"/>
        <p:cNvGrpSpPr/>
        <p:nvPr/>
      </p:nvGrpSpPr>
      <p:grpSpPr>
        <a:xfrm>
          <a:off x="0" y="0"/>
          <a:ext cx="0" cy="0"/>
          <a:chOff x="0" y="0"/>
          <a:chExt cx="0" cy="0"/>
        </a:xfrm>
      </p:grpSpPr>
      <p:pic>
        <p:nvPicPr>
          <p:cNvPr id="2" name="image"/>
          <p:cNvPicPr/>
          <p:nvPr/>
        </p:nvPicPr>
        <p:blipFill rotWithShape="1">
          <a:blip r:embed="rId2"/>
          <a:stretch>
            <a:fillRect/>
          </a:stretch>
        </p:blipFill>
        <p:spPr>
          <a:xfrm>
            <a:off x="1524220" y="99800"/>
            <a:ext cx="9705918" cy="727943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8"/>
        <p:cNvGrpSpPr/>
        <p:nvPr/>
      </p:nvGrpSpPr>
      <p:grpSpPr>
        <a:xfrm>
          <a:off x="0" y="0"/>
          <a:ext cx="0" cy="0"/>
          <a:chOff x="0" y="0"/>
          <a:chExt cx="0" cy="0"/>
        </a:xfrm>
      </p:grpSpPr>
      <p:sp>
        <p:nvSpPr>
          <p:cNvPr id="2" name=""/>
          <p:cNvSpPr/>
          <p:nvPr/>
        </p:nvSpPr>
        <p:spPr>
          <a:xfrm>
            <a:off x="80204" y="103094"/>
            <a:ext cx="7901746" cy="642709"/>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Les chercheurs en sciences humaines (suite)</a:t>
            </a:r>
          </a:p>
        </p:txBody>
      </p:sp>
      <p:sp>
        <p:nvSpPr>
          <p:cNvPr id="3" name=""/>
          <p:cNvSpPr/>
          <p:nvPr/>
        </p:nvSpPr>
        <p:spPr>
          <a:xfrm>
            <a:off x="404260" y="751204"/>
            <a:ext cx="12444965" cy="1469050"/>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c) </a:t>
            </a:r>
            <a:r>
              <a:rPr sz="2711" b="1">
                <a:solidFill>
                  <a:srgbClr val="4E9900"/>
                </a:solidFill>
                <a:latin typeface="Arimo"/>
                <a:ea typeface="+mn-ea"/>
                <a:cs typeface="Arimo"/>
              </a:rPr>
              <a:t>traitent parfois de jugements moraux ou de valeurs morales, ce qui ne </a:t>
            </a:r>
          </a:p>
          <a:p>
            <a:pPr algn="l" hangingPunct="0">
              <a:lnSpc>
                <a:spcPct val="100000"/>
              </a:lnSpc>
            </a:pPr>
            <a:r>
              <a:rPr sz="2711" b="1">
                <a:solidFill>
                  <a:srgbClr val="4E9900"/>
                </a:solidFill>
                <a:latin typeface="Arimo"/>
                <a:ea typeface="+mn-ea"/>
                <a:cs typeface="Arimo"/>
              </a:rPr>
              <a:t>    signifie pas qu'ils les entérinent. </a:t>
            </a:r>
            <a:r>
              <a:rPr sz="2711" b="1">
                <a:solidFill>
                  <a:srgbClr val="000000"/>
                </a:solidFill>
                <a:latin typeface="Arimo"/>
                <a:ea typeface="+mn-ea"/>
                <a:cs typeface="Arimo"/>
              </a:rPr>
              <a:t>Mot en "n", Verushka Lieutenant-</a:t>
            </a:r>
          </a:p>
          <a:p>
            <a:pPr algn="l" hangingPunct="0">
              <a:lnSpc>
                <a:spcPct val="100000"/>
              </a:lnSpc>
            </a:pPr>
            <a:r>
              <a:rPr sz="2711" b="1">
                <a:solidFill>
                  <a:srgbClr val="000000"/>
                </a:solidFill>
                <a:latin typeface="Arimo"/>
                <a:ea typeface="+mn-ea"/>
                <a:cs typeface="Arimo"/>
              </a:rPr>
              <a:t>    Duval, Wendy Mesley.</a:t>
            </a:r>
          </a:p>
        </p:txBody>
      </p:sp>
      <p:sp>
        <p:nvSpPr>
          <p:cNvPr id="4" name=""/>
          <p:cNvSpPr/>
          <p:nvPr/>
        </p:nvSpPr>
        <p:spPr>
          <a:xfrm>
            <a:off x="404259" y="2267972"/>
            <a:ext cx="12397340" cy="1882220"/>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d) doivent respecter des normes éthiques qui régissent leurs recherches </a:t>
            </a:r>
          </a:p>
          <a:p>
            <a:pPr algn="l" hangingPunct="0">
              <a:lnSpc>
                <a:spcPct val="100000"/>
              </a:lnSpc>
            </a:pPr>
            <a:r>
              <a:rPr sz="2711" b="1">
                <a:solidFill>
                  <a:srgbClr val="000000"/>
                </a:solidFill>
                <a:latin typeface="Arimo"/>
                <a:ea typeface="+mn-ea"/>
                <a:cs typeface="Arimo"/>
              </a:rPr>
              <a:t>    ou leurs interventions pratiques</a:t>
            </a:r>
          </a:p>
          <a:p>
            <a:pPr algn="l" hangingPunct="0">
              <a:lnSpc>
                <a:spcPct val="100000"/>
              </a:lnSpc>
            </a:pPr>
            <a:r>
              <a:rPr sz="2711" b="1">
                <a:latin typeface="Arimo"/>
                <a:ea typeface="+mn-ea"/>
                <a:cs typeface="Arimo"/>
              </a:rPr>
              <a:t>﻿</a:t>
            </a:r>
            <a:r>
              <a:rPr sz="2711" b="1">
                <a:latin typeface="Arimo"/>
                <a:ea typeface="+mn-ea"/>
                <a:cs typeface="Arimo"/>
              </a:rPr>
              <a:t> </a:t>
            </a:r>
            <a:r>
              <a:rPr sz="2711" b="1">
                <a:latin typeface="Arimo"/>
                <a:ea typeface="+mn-ea"/>
                <a:cs typeface="Arimo"/>
              </a:rPr>
              <a:t>﻿</a:t>
            </a:r>
          </a:p>
          <a:p>
            <a:pPr algn="l" hangingPunct="0">
              <a:lnSpc>
                <a:spcPct val="100000"/>
              </a:lnSpc>
            </a:pPr>
            <a:r>
              <a:rPr sz="2711" b="1">
                <a:latin typeface="Arimo"/>
                <a:ea typeface="+mn-ea"/>
                <a:cs typeface="Arimo"/>
              </a:rPr>
              <a:t>﻿</a:t>
            </a:r>
            <a:r>
              <a:rPr sz="2711" b="1">
                <a:latin typeface="Arimo"/>
                <a:ea typeface="+mn-ea"/>
                <a:cs typeface="Arimo"/>
              </a:rPr>
              <a:t> </a:t>
            </a:r>
            <a:r>
              <a:rPr sz="2711" b="1">
                <a:latin typeface="Arimo"/>
                <a:ea typeface="+mn-ea"/>
                <a:cs typeface="Arimo"/>
              </a:rPr>
              <a:t>﻿</a:t>
            </a:r>
          </a:p>
        </p:txBody>
      </p:sp>
      <p:sp>
        <p:nvSpPr>
          <p:cNvPr id="5" name=""/>
          <p:cNvSpPr/>
          <p:nvPr/>
        </p:nvSpPr>
        <p:spPr>
          <a:xfrm>
            <a:off x="1473442" y="4926122"/>
            <a:ext cx="10909755" cy="1055880"/>
          </a:xfrm>
          <a:prstGeom prst="rect">
            <a:avLst/>
          </a:prstGeom>
        </p:spPr>
        <p:txBody>
          <a:bodyPr spcFirstLastPara="0" anchor="t" tIns="114770" bIns="0" lIns="114770" rIns="114770"/>
          <a:lstStyle/>
          <a:p>
            <a:pPr algn="l" hangingPunct="0">
              <a:lnSpc>
                <a:spcPct val="100000"/>
              </a:lnSpc>
            </a:pPr>
            <a:r>
              <a:rPr sz="2711" b="1">
                <a:solidFill>
                  <a:srgbClr val="E23320"/>
                </a:solidFill>
                <a:latin typeface="Arimo"/>
                <a:ea typeface="+mn-ea"/>
                <a:cs typeface="Arimo"/>
              </a:rPr>
              <a:t>à violer les normes éthiques générales en matière de recherche ou leur code de déontologie</a:t>
            </a:r>
          </a:p>
        </p:txBody>
      </p:sp>
      <p:sp>
        <p:nvSpPr>
          <p:cNvPr id="6" name=""/>
          <p:cNvSpPr/>
          <p:nvPr/>
        </p:nvSpPr>
        <p:spPr>
          <a:xfrm>
            <a:off x="404259" y="3344697"/>
            <a:ext cx="12540216" cy="2295390"/>
          </a:xfrm>
          <a:prstGeom prst="rect">
            <a:avLst/>
          </a:prstGeom>
        </p:spPr>
        <p:txBody>
          <a:bodyPr spcFirstLastPara="0" anchor="t" tIns="114770" bIns="0" lIns="114770" rIns="114770"/>
          <a:lstStyle/>
          <a:p>
            <a:pPr algn="l" hangingPunct="0">
              <a:lnSpc>
                <a:spcPct val="100000"/>
              </a:lnSpc>
            </a:pPr>
            <a:r>
              <a:rPr sz="2711" b="1">
                <a:solidFill>
                  <a:srgbClr val="000000"/>
                </a:solidFill>
                <a:latin typeface="Arimo"/>
                <a:ea typeface="+mn-ea"/>
                <a:cs typeface="Arimo"/>
              </a:rPr>
              <a:t>e) peuvent être placés dans des situations délicates sur le plan </a:t>
            </a:r>
          </a:p>
          <a:p>
            <a:pPr algn="l" hangingPunct="0">
              <a:lnSpc>
                <a:spcPct val="100000"/>
              </a:lnSpc>
            </a:pPr>
            <a:r>
              <a:rPr sz="2711" b="1">
                <a:solidFill>
                  <a:srgbClr val="000000"/>
                </a:solidFill>
                <a:latin typeface="Arimo"/>
                <a:ea typeface="+mn-ea"/>
                <a:cs typeface="Arimo"/>
              </a:rPr>
              <a:t>    professionnel à cause de pressions ouvertes ou implicites exercées </a:t>
            </a:r>
          </a:p>
          <a:p>
            <a:pPr algn="l" hangingPunct="0">
              <a:lnSpc>
                <a:spcPct val="100000"/>
              </a:lnSpc>
            </a:pPr>
            <a:r>
              <a:rPr sz="2711" b="1">
                <a:solidFill>
                  <a:srgbClr val="000000"/>
                </a:solidFill>
                <a:latin typeface="Arimo"/>
                <a:ea typeface="+mn-ea"/>
                <a:cs typeface="Arimo"/>
              </a:rPr>
              <a:t>    par un employeur, qui les pousse</a:t>
            </a:r>
          </a:p>
          <a:p>
            <a:pPr algn="l" hangingPunct="0">
              <a:lnSpc>
                <a:spcPct val="100000"/>
              </a:lnSpc>
            </a:pPr>
            <a:r>
              <a:rPr sz="2711" b="1">
                <a:latin typeface="Arimo"/>
                <a:ea typeface="+mn-ea"/>
                <a:cs typeface="Arimo"/>
              </a:rPr>
              <a:t>﻿</a:t>
            </a:r>
            <a:r>
              <a:rPr sz="2711" b="1">
                <a:latin typeface="Arimo"/>
                <a:ea typeface="+mn-ea"/>
                <a:cs typeface="Arimo"/>
              </a:rPr>
              <a:t> </a:t>
            </a:r>
            <a:r>
              <a:rPr sz="2711" b="1">
                <a:latin typeface="Arimo"/>
                <a:ea typeface="+mn-ea"/>
                <a:cs typeface="Arimo"/>
              </a:rPr>
              <a:t>﻿</a:t>
            </a:r>
          </a:p>
          <a:p>
            <a:pPr algn="l" hangingPunct="0">
              <a:lnSpc>
                <a:spcPct val="100000"/>
              </a:lnSpc>
            </a:pPr>
            <a:r>
              <a:rPr sz="2711" b="1">
                <a:latin typeface="Arimo"/>
                <a:ea typeface="+mn-ea"/>
                <a:cs typeface="Arimo"/>
              </a:rPr>
              <a:t>﻿</a:t>
            </a:r>
            <a:r>
              <a:rPr sz="2711" b="1">
                <a:latin typeface="Arimo"/>
                <a:ea typeface="+mn-ea"/>
                <a:cs typeface="Arimo"/>
              </a:rPr>
              <a:t> </a:t>
            </a:r>
            <a:r>
              <a:rPr sz="2711" b="1">
                <a:latin typeface="Arimo"/>
                <a:ea typeface="+mn-ea"/>
                <a:cs typeface="Arimo"/>
              </a:rPr>
              <a:t>﻿</a:t>
            </a:r>
          </a:p>
        </p:txBody>
      </p:sp>
      <p:sp>
        <p:nvSpPr>
          <p:cNvPr id="7" name=""/>
          <p:cNvSpPr/>
          <p:nvPr/>
        </p:nvSpPr>
        <p:spPr>
          <a:xfrm>
            <a:off x="1473442" y="5986485"/>
            <a:ext cx="11328158" cy="1046024"/>
          </a:xfrm>
          <a:prstGeom prst="rect">
            <a:avLst/>
          </a:prstGeom>
        </p:spPr>
        <p:txBody>
          <a:bodyPr spcFirstLastPara="0" anchor="t" tIns="113698" bIns="0" lIns="113698" rIns="113698"/>
          <a:lstStyle/>
          <a:p>
            <a:pPr algn="l" hangingPunct="0">
              <a:lnSpc>
                <a:spcPct val="100000"/>
              </a:lnSpc>
            </a:pPr>
            <a:r>
              <a:rPr sz="2686" b="1">
                <a:solidFill>
                  <a:srgbClr val="E23320"/>
                </a:solidFill>
                <a:latin typeface="Arimo"/>
                <a:ea typeface="+mn-ea"/>
                <a:cs typeface="Arimo"/>
              </a:rPr>
              <a:t>à déformer leurs jugements de valeur scientifiques sur les mérites des différentes hypothèses et théories</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58"/>
        <p:cNvGrpSpPr/>
        <p:nvPr/>
      </p:nvGrpSpPr>
      <p:grpSpPr>
        <a:xfrm>
          <a:off x="0" y="0"/>
          <a:ext cx="0" cy="0"/>
          <a:chOff x="0" y="0"/>
          <a:chExt cx="0" cy="0"/>
        </a:xfrm>
      </p:grpSpPr>
      <p:sp>
        <p:nvSpPr>
          <p:cNvPr id="2" name=""/>
          <p:cNvSpPr/>
          <p:nvPr/>
        </p:nvSpPr>
        <p:spPr>
          <a:xfrm>
            <a:off x="438676" y="427600"/>
            <a:ext cx="4771499" cy="742950"/>
          </a:xfrm>
          <a:prstGeom prst="rect">
            <a:avLst/>
          </a:prstGeom>
        </p:spPr>
        <p:txBody>
          <a:bodyPr spcFirstLastPara="0" anchor="t" tIns="95250" bIns="0" lIns="95250" rIns="95250"/>
          <a:lstStyle/>
          <a:p>
            <a:pPr algn="l" hangingPunct="0">
              <a:lnSpc>
                <a:spcPct val="100000"/>
              </a:lnSpc>
            </a:pPr>
            <a:r>
              <a:rPr sz="3600" i="1">
                <a:latin typeface="Arimo"/>
                <a:ea typeface="+mn-ea"/>
                <a:cs typeface="Arimo"/>
              </a:rPr>
              <a:t>"Il ne faut pas juger"</a:t>
            </a:r>
          </a:p>
        </p:txBody>
      </p:sp>
      <p:sp>
        <p:nvSpPr>
          <p:cNvPr id="3" name=""/>
          <p:cNvSpPr/>
          <p:nvPr/>
        </p:nvSpPr>
        <p:spPr>
          <a:xfrm>
            <a:off x="1734076" y="2063783"/>
            <a:ext cx="9876899" cy="1838325"/>
          </a:xfrm>
          <a:prstGeom prst="rect">
            <a:avLst/>
          </a:prstGeom>
        </p:spPr>
        <p:txBody>
          <a:bodyPr spcFirstLastPara="0" anchor="t" tIns="95250" bIns="0" lIns="95250" rIns="95250"/>
          <a:lstStyle/>
          <a:p>
            <a:pPr algn="l" hangingPunct="0">
              <a:lnSpc>
                <a:spcPct val="100000"/>
              </a:lnSpc>
            </a:pPr>
            <a:r>
              <a:rPr sz="3600">
                <a:latin typeface="Arimo"/>
                <a:ea typeface="+mn-ea"/>
                <a:cs typeface="Arimo"/>
              </a:rPr>
              <a:t>On entend ça partout depuis quelques années.</a:t>
            </a:r>
          </a:p>
          <a:p>
            <a:pPr algn="l" hangingPunct="0">
              <a:lnSpc>
                <a:spcPct val="100000"/>
              </a:lnSpc>
            </a:pPr>
            <a:r>
              <a:rPr sz="3600">
                <a:latin typeface="Arimo"/>
                <a:ea typeface="+mn-ea"/>
                <a:cs typeface="Arimo"/>
              </a:rPr>
              <a:t>﻿</a:t>
            </a:r>
            <a:r>
              <a:rPr sz="3600">
                <a:latin typeface="Arimo"/>
                <a:ea typeface="+mn-ea"/>
                <a:cs typeface="Arimo"/>
              </a:rPr>
              <a:t> </a:t>
            </a:r>
            <a:r>
              <a:rPr sz="3600">
                <a:latin typeface="Arimo"/>
                <a:ea typeface="+mn-ea"/>
                <a:cs typeface="Arimo"/>
              </a:rPr>
              <a:t>﻿</a:t>
            </a:r>
          </a:p>
          <a:p>
            <a:pPr algn="l" hangingPunct="0">
              <a:lnSpc>
                <a:spcPct val="100000"/>
              </a:lnSpc>
            </a:pPr>
            <a:r>
              <a:rPr sz="3600">
                <a:latin typeface="Arimo"/>
                <a:ea typeface="+mn-ea"/>
                <a:cs typeface="Arimo"/>
              </a:rPr>
              <a:t>C'est une idée qui se tient ou qui ne tient pas ?</a:t>
            </a:r>
          </a:p>
        </p:txBody>
      </p:sp>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9"/>
        <p:cNvGrpSpPr/>
        <p:nvPr/>
      </p:nvGrpSpPr>
      <p:grpSpPr>
        <a:xfrm>
          <a:off x="0" y="0"/>
          <a:ext cx="0" cy="0"/>
          <a:chOff x="0" y="0"/>
          <a:chExt cx="0" cy="0"/>
        </a:xfrm>
      </p:grpSpPr>
      <p:pic>
        <p:nvPicPr>
          <p:cNvPr id="2" name="Les jugements (dans Mieux reflechir mieux discuter3.jpg"/>
          <p:cNvPicPr/>
          <p:nvPr/>
        </p:nvPicPr>
        <p:blipFill rotWithShape="1">
          <a:blip r:embed="rId2"/>
          <a:stretch>
            <a:fillRect/>
          </a:stretch>
        </p:blipFill>
        <p:spPr>
          <a:xfrm>
            <a:off x="168275" y="1238245"/>
            <a:ext cx="12363450" cy="4000472"/>
          </a:xfrm>
          <a:prstGeom prst="rect">
            <a:avLst/>
          </a:prstGeom>
        </p:spPr>
      </p:pic>
      <p:sp>
        <p:nvSpPr>
          <p:cNvPr id="3" name=""/>
          <p:cNvSpPr/>
          <p:nvPr/>
        </p:nvSpPr>
        <p:spPr>
          <a:xfrm>
            <a:off x="406400" y="355600"/>
            <a:ext cx="3962400" cy="533400"/>
          </a:xfrm>
          <a:prstGeom prst="rect">
            <a:avLst/>
          </a:prstGeom>
        </p:spPr>
        <p:txBody>
          <a:bodyPr spcFirstLastPara="0" anchor="t" tIns="95250" bIns="0" lIns="95250" rIns="95250"/>
          <a:lstStyle/>
          <a:p>
            <a:pPr algn="l" hangingPunct="0">
              <a:lnSpc>
                <a:spcPct val="100000"/>
              </a:lnSpc>
            </a:pPr>
            <a:r>
              <a:rPr sz="2250" b="1">
                <a:solidFill>
                  <a:srgbClr val="292929"/>
                </a:solidFill>
                <a:latin typeface="&quot;Akaya Telivigala&quot;"/>
                <a:ea typeface="+mn-ea"/>
                <a:cs typeface="&quot;Akaya Telivigala&quot;"/>
              </a:rPr>
              <a:t>Des distinctions éclairantes...</a:t>
            </a:r>
          </a:p>
        </p:txBody>
      </p:sp>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000">
              <a:srgbClr val="2027E1"/>
            </a:gs>
            <a:gs pos="98000">
              <a:srgbClr val="3284C0"/>
            </a:gs>
            <a:gs pos="0">
              <a:srgbClr val="2027E1"/>
            </a:gs>
            <a:gs pos="100000">
              <a:srgbClr val="3284C0"/>
            </a:gs>
          </a:gsLst>
          <a:lin ang="14700000" scaled="1"/>
        </a:gradFill>
        <a:effectLst/>
      </p:bgPr>
    </p:bg>
    <p:spTree>
      <p:nvGrpSpPr>
        <p:cNvPr id="1" name="Timeline copy 71"/>
        <p:cNvGrpSpPr/>
        <p:nvPr/>
      </p:nvGrpSpPr>
      <p:grpSpPr>
        <a:xfrm>
          <a:off x="0" y="0"/>
          <a:ext cx="0" cy="0"/>
          <a:chOff x="0" y="0"/>
          <a:chExt cx="0" cy="0"/>
        </a:xfrm>
      </p:grpSpPr>
      <p:sp>
        <p:nvSpPr>
          <p:cNvPr id="2" name="Body text copy"/>
          <p:cNvSpPr/>
          <p:nvPr/>
        </p:nvSpPr>
        <p:spPr>
          <a:xfrm>
            <a:off x="3105575" y="2571750"/>
            <a:ext cx="3048555" cy="323850"/>
          </a:xfrm>
          <a:prstGeom prst="rect">
            <a:avLst/>
          </a:prstGeom>
        </p:spPr>
        <p:txBody>
          <a:bodyPr spcFirstLastPara="0" anchor="t" tIns="0" bIns="0" lIns="0" rIns="0"/>
          <a:lstStyle/>
          <a:p>
            <a:pPr algn="l" hangingPunct="0">
              <a:lnSpc>
                <a:spcPct val="100000"/>
              </a:lnSpc>
            </a:pPr>
            <a:r>
              <a:rPr sz="2100" b="1">
                <a:solidFill>
                  <a:srgbClr val="F1F7FF"/>
                </a:solidFill>
                <a:latin typeface="&quot;League Spartan&quot;"/>
                <a:ea typeface="+mn-ea"/>
                <a:cs typeface="&quot;League Spartan&quot;"/>
              </a:rPr>
              <a:t>Ce qu'est un jugement</a:t>
            </a:r>
          </a:p>
        </p:txBody>
      </p:sp>
      <p:pic>
        <p:nvPicPr>
          <p:cNvPr id="3" name="Line"/>
          <p:cNvPicPr/>
          <p:nvPr/>
        </p:nvPicPr>
        <p:blipFill rotWithShape="1">
          <a:blip r:embed="rId2"/>
          <a:stretch>
            <a:fillRect/>
          </a:stretch>
        </p:blipFill>
        <p:spPr>
          <a:xfrm>
            <a:off x="1140239" y="3248025"/>
            <a:ext cx="253365" cy="1552575"/>
          </a:xfrm>
          <a:prstGeom prst="rect">
            <a:avLst/>
          </a:prstGeom>
        </p:spPr>
      </p:pic>
      <p:pic>
        <p:nvPicPr>
          <p:cNvPr id="4" name="customLine copy 1"/>
          <p:cNvPicPr/>
          <p:nvPr/>
        </p:nvPicPr>
        <p:blipFill rotWithShape="1">
          <a:blip r:embed="rId3"/>
          <a:stretch>
            <a:fillRect/>
          </a:stretch>
        </p:blipFill>
        <p:spPr>
          <a:xfrm>
            <a:off x="1479768" y="2652713"/>
            <a:ext cx="1569582" cy="190500"/>
          </a:xfrm>
          <a:prstGeom prst="rect">
            <a:avLst/>
          </a:prstGeom>
        </p:spPr>
      </p:pic>
      <p:pic>
        <p:nvPicPr>
          <p:cNvPr id="5" name="customLine copy 3"/>
          <p:cNvPicPr/>
          <p:nvPr/>
        </p:nvPicPr>
        <p:blipFill rotWithShape="1">
          <a:blip r:embed="rId4"/>
          <a:stretch>
            <a:fillRect/>
          </a:stretch>
        </p:blipFill>
        <p:spPr>
          <a:xfrm>
            <a:off x="1616446" y="5124450"/>
            <a:ext cx="1569582" cy="190500"/>
          </a:xfrm>
          <a:prstGeom prst="rect">
            <a:avLst/>
          </a:prstGeom>
        </p:spPr>
      </p:pic>
      <p:sp>
        <p:nvSpPr>
          <p:cNvPr id="6" name="Body text copy copy 1"/>
          <p:cNvSpPr/>
          <p:nvPr/>
        </p:nvSpPr>
        <p:spPr>
          <a:xfrm>
            <a:off x="3295650" y="4829175"/>
            <a:ext cx="3009900" cy="962025"/>
          </a:xfrm>
          <a:prstGeom prst="rect">
            <a:avLst/>
          </a:prstGeom>
        </p:spPr>
        <p:txBody>
          <a:bodyPr spcFirstLastPara="0" anchor="t" tIns="0" bIns="0" lIns="0" rIns="0"/>
          <a:lstStyle/>
          <a:p>
            <a:pPr algn="l" hangingPunct="0">
              <a:lnSpc>
                <a:spcPct val="100000"/>
              </a:lnSpc>
            </a:pPr>
            <a:r>
              <a:rPr sz="2100" b="1">
                <a:solidFill>
                  <a:srgbClr val="F1F7FF"/>
                </a:solidFill>
                <a:latin typeface="&quot;League Spartan&quot;"/>
                <a:ea typeface="+mn-ea"/>
                <a:cs typeface="&quot;League Spartan&quot;"/>
              </a:rPr>
              <a:t>Les types de jugements</a:t>
            </a:r>
          </a:p>
          <a:p>
            <a:pPr algn="l" hangingPunct="0">
              <a:lnSpc>
                <a:spcPct val="100000"/>
              </a:lnSpc>
            </a:pPr>
            <a:r>
              <a:rPr sz="2100" b="1">
                <a:solidFill>
                  <a:srgbClr val="F1F7FF"/>
                </a:solidFill>
                <a:latin typeface="&quot;League Spartan&quot;"/>
                <a:ea typeface="+mn-ea"/>
                <a:cs typeface="&quot;League Spartan&quot;"/>
              </a:rPr>
              <a:t>et leur justification</a:t>
            </a:r>
          </a:p>
        </p:txBody>
      </p:sp>
      <p:sp>
        <p:nvSpPr>
          <p:cNvPr id="7" name="Circle Container"/>
          <p:cNvSpPr/>
          <p:nvPr/>
        </p:nvSpPr>
        <p:spPr>
          <a:xfrm>
            <a:off x="631519" y="212407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8" name="image.png copy 4"/>
          <p:cNvPicPr/>
          <p:nvPr/>
        </p:nvPicPr>
        <p:blipFill rotWithShape="1">
          <a:blip r:embed="rId5"/>
          <a:stretch>
            <a:fillRect/>
          </a:stretch>
        </p:blipFill>
        <p:spPr>
          <a:xfrm>
            <a:off x="631519" y="2190750"/>
            <a:ext cx="1054406" cy="1054406"/>
          </a:xfrm>
          <a:prstGeom prst="rect">
            <a:avLst/>
          </a:prstGeom>
        </p:spPr>
      </p:pic>
      <p:sp>
        <p:nvSpPr>
          <p:cNvPr id="9" name="Body text copy"/>
          <p:cNvSpPr/>
          <p:nvPr/>
        </p:nvSpPr>
        <p:spPr>
          <a:xfrm>
            <a:off x="1137370" y="752475"/>
            <a:ext cx="10553700" cy="533400"/>
          </a:xfrm>
          <a:prstGeom prst="rect">
            <a:avLst/>
          </a:prstGeom>
        </p:spPr>
        <p:txBody>
          <a:bodyPr spcFirstLastPara="0" anchor="t" tIns="95250" bIns="0" lIns="95250" rIns="95250"/>
          <a:lstStyle/>
          <a:p>
            <a:pPr algn="l" hangingPunct="0">
              <a:lnSpc>
                <a:spcPct val="125000"/>
              </a:lnSpc>
            </a:pPr>
            <a:r>
              <a:rPr sz="1800">
                <a:solidFill>
                  <a:srgbClr val="FEF6F2"/>
                </a:solidFill>
                <a:latin typeface="Roboto"/>
                <a:ea typeface="+mn-ea"/>
                <a:cs typeface="Roboto"/>
              </a:rPr>
              <a:t>L'élément le plus important de notre filtre à croyances, c'est notre évaluateur d'argumentations.</a:t>
            </a:r>
          </a:p>
        </p:txBody>
      </p:sp>
      <p:sp>
        <p:nvSpPr>
          <p:cNvPr id="10" name="Body text copy"/>
          <p:cNvSpPr/>
          <p:nvPr/>
        </p:nvSpPr>
        <p:spPr>
          <a:xfrm>
            <a:off x="1675532" y="285750"/>
            <a:ext cx="11335618"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argumentations et leur évaluation (bonnes/mauvaises argumentations)</a:t>
            </a:r>
          </a:p>
        </p:txBody>
      </p:sp>
      <p:sp>
        <p:nvSpPr>
          <p:cNvPr id="11" name="Circle Container"/>
          <p:cNvSpPr/>
          <p:nvPr/>
        </p:nvSpPr>
        <p:spPr>
          <a:xfrm>
            <a:off x="631519" y="4629150"/>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12" name="image.png copy 4"/>
          <p:cNvPicPr/>
          <p:nvPr/>
        </p:nvPicPr>
        <p:blipFill rotWithShape="1">
          <a:blip r:embed="rId6"/>
          <a:stretch>
            <a:fillRect/>
          </a:stretch>
        </p:blipFill>
        <p:spPr>
          <a:xfrm>
            <a:off x="631519" y="4648200"/>
            <a:ext cx="1054406" cy="1054406"/>
          </a:xfrm>
          <a:prstGeom prst="rect">
            <a:avLst/>
          </a:prstGeom>
        </p:spPr>
      </p:pic>
      <p:sp>
        <p:nvSpPr>
          <p:cNvPr id="13" name=""/>
          <p:cNvSpPr/>
          <p:nvPr/>
        </p:nvSpPr>
        <p:spPr>
          <a:xfrm>
            <a:off x="6773255" y="5029200"/>
            <a:ext cx="5314950" cy="514350"/>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jugements de valeur</a:t>
            </a:r>
          </a:p>
        </p:txBody>
      </p:sp>
      <p:sp>
        <p:nvSpPr>
          <p:cNvPr id="14" name=""/>
          <p:cNvSpPr/>
          <p:nvPr/>
        </p:nvSpPr>
        <p:spPr>
          <a:xfrm>
            <a:off x="6782780" y="4371975"/>
            <a:ext cx="5381625" cy="514350"/>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jugements de fait</a:t>
            </a:r>
          </a:p>
        </p:txBody>
      </p:sp>
      <p:pic>
        <p:nvPicPr>
          <p:cNvPr id="15" name="Line"/>
          <p:cNvPicPr/>
          <p:nvPr/>
        </p:nvPicPr>
        <p:blipFill rotWithShape="1">
          <a:blip r:embed="rId7"/>
          <a:stretch>
            <a:fillRect/>
          </a:stretch>
        </p:blipFill>
        <p:spPr>
          <a:xfrm>
            <a:off x="6154130" y="4581525"/>
            <a:ext cx="723900" cy="1533525"/>
          </a:xfrm>
          <a:prstGeom prst="rect">
            <a:avLst/>
          </a:prstGeom>
        </p:spPr>
      </p:pic>
      <p:sp>
        <p:nvSpPr>
          <p:cNvPr id="16" name=""/>
          <p:cNvSpPr/>
          <p:nvPr/>
        </p:nvSpPr>
        <p:spPr>
          <a:xfrm>
            <a:off x="6467475" y="1924050"/>
            <a:ext cx="6419850" cy="1790700"/>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Un jugement est une affirmation, un acte de pensée par lequel on affirme quelque chose “dans sa tête”. C’est aussi un énoncé ou une partie d’énoncé, écrit ou oral, qui exprime le résultat d’un tel acte de pensée. </a:t>
            </a:r>
          </a:p>
        </p:txBody>
      </p:sp>
      <p:pic>
        <p:nvPicPr>
          <p:cNvPr id="17" name="Shape-1"/>
          <p:cNvPicPr>
            <a:picLocks noChangeAspect="1"/>
          </p:cNvPicPr>
          <p:nvPr/>
        </p:nvPicPr>
        <p:blipFill>
          <a:blip r:embed="rId8"/>
          <a:stretch>
            <a:fillRect/>
          </a:stretch>
        </p:blipFill>
        <p:spPr>
          <a:xfrm>
            <a:off x="990600" y="104775"/>
            <a:ext cx="12020550" cy="1219200"/>
          </a:xfrm>
          <a:prstGeom prst="rect">
            <a:avLst/>
          </a:prstGeom>
        </p:spPr>
      </p:pic>
      <p:pic>
        <p:nvPicPr>
          <p:cNvPr id="18" name="StrokeCircle"/>
          <p:cNvPicPr>
            <a:picLocks noChangeAspect="1"/>
          </p:cNvPicPr>
          <p:nvPr/>
        </p:nvPicPr>
        <p:blipFill>
          <a:blip r:embed="rId9"/>
          <a:stretch>
            <a:fillRect/>
          </a:stretch>
        </p:blipFill>
        <p:spPr>
          <a:xfrm>
            <a:off x="276225" y="0"/>
            <a:ext cx="1524000" cy="1524000"/>
          </a:xfrm>
          <a:prstGeom prst="rect">
            <a:avLst/>
          </a:prstGeom>
        </p:spPr>
      </p:pic>
      <p:sp>
        <p:nvSpPr>
          <p:cNvPr id="19"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20" name=""/>
          <p:cNvSpPr/>
          <p:nvPr/>
        </p:nvSpPr>
        <p:spPr>
          <a:xfrm>
            <a:off x="6782780" y="5657850"/>
            <a:ext cx="5314950" cy="514350"/>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jugements de recommandation</a:t>
            </a: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4629853" y="1381125"/>
            <a:ext cx="4075997" cy="323850"/>
          </a:xfrm>
          <a:prstGeom prst="rect">
            <a:avLst/>
          </a:prstGeom>
        </p:spPr>
        <p:txBody>
          <a:bodyPr spcFirstLastPara="0" anchor="t" tIns="0" bIns="0" lIns="0" rIns="0"/>
          <a:lstStyle/>
          <a:p>
            <a:pPr algn="l" hangingPunct="0">
              <a:lnSpc>
                <a:spcPct val="100000"/>
              </a:lnSpc>
            </a:pPr>
            <a:r>
              <a:rPr sz="2100" b="1">
                <a:solidFill>
                  <a:srgbClr val="F2F2F2"/>
                </a:solidFill>
                <a:latin typeface="&quot;League Spartan&quot;"/>
                <a:ea typeface="+mn-ea"/>
                <a:cs typeface="&quot;League Spartan&quot;"/>
              </a:rPr>
              <a:t>LES JUGEMENTS DE FAIT</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2100">
                <a:solidFill>
                  <a:srgbClr val="000000">
                    <a:alpha val="0"/>
                  </a:srgbClr>
                </a:solidFill>
                <a:latin typeface="&quot;League Spartan&quot;"/>
                <a:ea typeface="+mn-ea"/>
                <a:cs typeface="&quot;League Spartan&quot;"/>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sp>
        <p:nvSpPr>
          <p:cNvPr id="6" name=""/>
          <p:cNvSpPr/>
          <p:nvPr/>
        </p:nvSpPr>
        <p:spPr>
          <a:xfrm>
            <a:off x="314325" y="2076450"/>
            <a:ext cx="12366319" cy="3390900"/>
          </a:xfrm>
          <a:prstGeom prst="rect">
            <a:avLst/>
          </a:prstGeom>
        </p:spPr>
        <p:txBody>
          <a:bodyPr spcFirstLastPara="0" anchor="t" tIns="95250" bIns="0" lIns="95250" rIns="95250"/>
          <a:lstStyle/>
          <a:p>
            <a:pPr algn="l" hangingPunct="0">
              <a:lnSpc>
                <a:spcPct val="100000"/>
              </a:lnSpc>
            </a:pPr>
            <a:r>
              <a:rPr sz="2100" b="1">
                <a:solidFill>
                  <a:srgbClr val="F2F2F2"/>
                </a:solidFill>
                <a:latin typeface="League Spartan"/>
                <a:ea typeface="+mn-ea"/>
                <a:cs typeface="League Spartan"/>
              </a:rPr>
              <a:t>On se situe dans une </a:t>
            </a:r>
            <a:r>
              <a:rPr sz="2100" b="1">
                <a:solidFill>
                  <a:srgbClr val="F2F2F2"/>
                </a:solidFill>
                <a:latin typeface="League Spartan"/>
                <a:ea typeface="+mn-ea"/>
                <a:cs typeface="League Spartan"/>
              </a:rPr>
              <a:t>perspective de jugement de fait </a:t>
            </a:r>
            <a:r>
              <a:rPr sz="2100" b="1">
                <a:solidFill>
                  <a:srgbClr val="F2F2F2"/>
                </a:solidFill>
                <a:latin typeface="League Spartan"/>
                <a:ea typeface="+mn-ea"/>
                <a:cs typeface="League Spartan"/>
              </a:rPr>
              <a:t>lorsque l’on prétend constater quelque chose ou une relation entre des choses, des événements ou des personnes. Les jugements suivants sont des jugements qui sont faits dans une telle perspective, cela ne veut pas dire qu’ils sont vrais, cela veut simplement dire qu’ils prétendent – à tort ou à raison – constater quelque chose.</a:t>
            </a:r>
          </a:p>
          <a:p>
            <a:pPr algn="l" hangingPunct="0">
              <a:lnSpc>
                <a:spcPct val="100000"/>
              </a:lnSpc>
            </a:pPr>
            <a:r>
              <a:rPr sz="2100">
                <a:solidFill>
                  <a:srgbClr val="F2F2F2"/>
                </a:solidFill>
                <a:latin typeface="&quot;League Spartan&quot;"/>
                <a:ea typeface="+mn-ea"/>
                <a:cs typeface="&quot;League Spartan&quot;"/>
              </a:rPr>
              <a:t/>
            </a:r>
          </a:p>
          <a:p>
            <a:pPr algn="l" hangingPunct="0">
              <a:lnSpc>
                <a:spcPct val="100000"/>
              </a:lnSpc>
            </a:pPr>
            <a:r>
              <a:rPr sz="2100" b="1">
                <a:solidFill>
                  <a:srgbClr val="F2F2F2"/>
                </a:solidFill>
                <a:latin typeface="League Spartan"/>
                <a:ea typeface="+mn-ea"/>
                <a:cs typeface="League Spartan"/>
              </a:rPr>
              <a:t>« Il faut avoir un diplôme universitaire pour être ingénieur. »</a:t>
            </a:r>
          </a:p>
          <a:p>
            <a:pPr algn="l" hangingPunct="0">
              <a:lnSpc>
                <a:spcPct val="100000"/>
              </a:lnSpc>
            </a:pPr>
            <a:r>
              <a:rPr sz="2100" b="1">
                <a:solidFill>
                  <a:srgbClr val="F2F2F2"/>
                </a:solidFill>
                <a:latin typeface="League Spartan"/>
                <a:ea typeface="+mn-ea"/>
                <a:cs typeface="League Spartan"/>
              </a:rPr>
              <a:t>« Hitler a pris le pouvoir en 1933. »</a:t>
            </a:r>
          </a:p>
          <a:p>
            <a:pPr algn="l" hangingPunct="0">
              <a:lnSpc>
                <a:spcPct val="100000"/>
              </a:lnSpc>
            </a:pPr>
            <a:r>
              <a:rPr sz="2100" b="1">
                <a:solidFill>
                  <a:srgbClr val="F2F2F2"/>
                </a:solidFill>
                <a:latin typeface="League Spartan"/>
                <a:ea typeface="+mn-ea"/>
                <a:cs typeface="League Spartan"/>
              </a:rPr>
              <a:t>« Maurice Duplessis est l'actuel Premier Ministre du Québec. »</a:t>
            </a:r>
          </a:p>
          <a:p>
            <a:pPr algn="l" hangingPunct="0">
              <a:lnSpc>
                <a:spcPct val="100000"/>
              </a:lnSpc>
            </a:pPr>
            <a:r>
              <a:rPr sz="2100" b="1">
                <a:solidFill>
                  <a:srgbClr val="F2F2F2"/>
                </a:solidFill>
                <a:latin typeface="League Spartan"/>
                <a:ea typeface="+mn-ea"/>
                <a:cs typeface="League Spartan"/>
              </a:rPr>
              <a:t>« Il fait actuellement 32 degrés dans la classe. »</a:t>
            </a:r>
          </a:p>
        </p:txBody>
      </p:sp>
      <p:pic>
        <p:nvPicPr>
          <p:cNvPr id="7" name="StrokeCircle"/>
          <p:cNvPicPr>
            <a:picLocks noChangeAspect="1"/>
          </p:cNvPicPr>
          <p:nvPr/>
        </p:nvPicPr>
        <p:blipFill>
          <a:blip r:embed="rId4"/>
          <a:stretch>
            <a:fillRect/>
          </a:stretch>
        </p:blipFill>
        <p:spPr>
          <a:xfrm>
            <a:off x="276225" y="0"/>
            <a:ext cx="1524000" cy="1524000"/>
          </a:xfrm>
          <a:prstGeom prst="rect">
            <a:avLst/>
          </a:prstGeom>
        </p:spPr>
      </p:pic>
      <p:sp>
        <p:nvSpPr>
          <p:cNvPr id="8" name="Body text copy"/>
          <p:cNvSpPr/>
          <p:nvPr/>
        </p:nvSpPr>
        <p:spPr>
          <a:xfrm>
            <a:off x="2104592" y="171450"/>
            <a:ext cx="5238750" cy="514350"/>
          </a:xfrm>
          <a:prstGeom prst="rect">
            <a:avLst/>
          </a:prstGeom>
        </p:spPr>
        <p:txBody>
          <a:bodyPr spcFirstLastPara="0" anchor="t" tIns="95250" bIns="0" lIns="95250" rIns="95250"/>
          <a:lstStyle/>
          <a:p>
            <a:pPr algn="l" hangingPunct="0">
              <a:lnSpc>
                <a:spcPct val="100000"/>
              </a:lnSpc>
            </a:pPr>
            <a:r>
              <a:rPr sz="2100" b="1">
                <a:solidFill>
                  <a:srgbClr val="FEF6F2"/>
                </a:solidFill>
                <a:latin typeface="&quot;League Spartan&quot;"/>
                <a:ea typeface="+mn-ea"/>
                <a:cs typeface="&quot;League Spartan&quot;"/>
              </a:rPr>
              <a:t>Les jugements</a:t>
            </a:r>
          </a:p>
        </p:txBody>
      </p:sp>
      <p:sp>
        <p:nvSpPr>
          <p:cNvPr id="9" name=""/>
          <p:cNvSpPr/>
          <p:nvPr/>
        </p:nvSpPr>
        <p:spPr>
          <a:xfrm>
            <a:off x="1476375" y="5743575"/>
            <a:ext cx="11204269" cy="1152525"/>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Un jugement de fait n’est pas nécessairement vrai. Un jugement de fait </a:t>
            </a:r>
            <a:r>
              <a:rPr sz="2100" b="1">
                <a:solidFill>
                  <a:srgbClr val="F2F2F2"/>
                </a:solidFill>
                <a:latin typeface="&quot;League Spartan&quot;"/>
                <a:ea typeface="+mn-ea"/>
                <a:cs typeface="&quot;League Spartan&quot;"/>
              </a:rPr>
              <a:t>prétend</a:t>
            </a:r>
            <a:r>
              <a:rPr sz="2100">
                <a:solidFill>
                  <a:srgbClr val="F2F2F2"/>
                </a:solidFill>
                <a:latin typeface="&quot;League Spartan&quot;"/>
                <a:ea typeface="+mn-ea"/>
                <a:cs typeface="&quot;League Spartan&quot;"/>
              </a:rPr>
              <a:t>, </a:t>
            </a:r>
          </a:p>
          <a:p>
            <a:pPr algn="l" hangingPunct="0">
              <a:lnSpc>
                <a:spcPct val="100000"/>
              </a:lnSpc>
            </a:pPr>
            <a:r>
              <a:rPr sz="2100">
                <a:solidFill>
                  <a:srgbClr val="F2F2F2"/>
                </a:solidFill>
                <a:latin typeface="&quot;League Spartan&quot;"/>
                <a:ea typeface="+mn-ea"/>
                <a:cs typeface="&quot;League Spartan&quot;"/>
              </a:rPr>
              <a:t>– à tort ou à raison - constater quelque chose. Dire de quelque chose que c'est </a:t>
            </a:r>
          </a:p>
          <a:p>
            <a:pPr algn="l" hangingPunct="0">
              <a:lnSpc>
                <a:spcPct val="100000"/>
              </a:lnSpc>
            </a:pPr>
            <a:r>
              <a:rPr sz="2100">
                <a:solidFill>
                  <a:srgbClr val="F2F2F2"/>
                </a:solidFill>
                <a:latin typeface="&quot;League Spartan&quot;"/>
                <a:ea typeface="+mn-ea"/>
                <a:cs typeface="&quot;League Spartan&quot;"/>
              </a:rPr>
              <a:t>un jugement de fait ce n'est pas la même chose que dire que c'est un fait.</a:t>
            </a:r>
          </a:p>
        </p:txBody>
      </p:sp>
      <p:pic>
        <p:nvPicPr>
          <p:cNvPr id="10" name="Shape-11"/>
          <p:cNvPicPr>
            <a:picLocks noChangeAspect="1"/>
          </p:cNvPicPr>
          <p:nvPr/>
        </p:nvPicPr>
        <p:blipFill>
          <a:blip r:embed="rId5"/>
          <a:stretch>
            <a:fillRect/>
          </a:stretch>
        </p:blipFill>
        <p:spPr>
          <a:xfrm>
            <a:off x="76200" y="5734050"/>
            <a:ext cx="1343025" cy="1343025"/>
          </a:xfrm>
          <a:prstGeom prst="rect">
            <a:avLst/>
          </a:prstGeom>
        </p:spPr>
      </p:pic>
      <p:sp>
        <p:nvSpPr>
          <p:cNvPr id="11" name=""/>
          <p:cNvSpPr/>
          <p:nvPr/>
        </p:nvSpPr>
        <p:spPr>
          <a:xfrm>
            <a:off x="76200" y="6148050"/>
            <a:ext cx="1619250" cy="514350"/>
          </a:xfrm>
          <a:prstGeom prst="rect">
            <a:avLst/>
          </a:prstGeom>
        </p:spPr>
        <p:txBody>
          <a:bodyPr spcFirstLastPara="0" anchor="t" tIns="95250" bIns="0" lIns="95250" rIns="95250"/>
          <a:lstStyle/>
          <a:p>
            <a:pPr algn="l" hangingPunct="0">
              <a:lnSpc>
                <a:spcPct val="100000"/>
              </a:lnSpc>
            </a:pPr>
            <a:r>
              <a:rPr sz="2100" b="1">
                <a:solidFill>
                  <a:srgbClr val="FFFFFF"/>
                </a:solidFill>
                <a:latin typeface="&quot;League Spartan&quot;"/>
                <a:ea typeface="+mn-ea"/>
                <a:cs typeface="&quot;League Spartan&quot;"/>
              </a:rPr>
              <a:t>DANGER</a:t>
            </a:r>
          </a:p>
        </p:txBody>
      </p:sp>
    </p:spTree>
    <p:extLst>
      <p:ext uri="{BB962C8B-B14F-4D97-AF65-F5344CB8AC3E}">
        <p14:creationId xmlns:p14="http://schemas.microsoft.com/office/powerpoint/2010/main" val="393002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22D3A"/>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276225" y="0"/>
            <a:ext cx="1524000" cy="1524000"/>
          </a:xfrm>
          <a:prstGeom prst="rect">
            <a:avLst/>
          </a:prstGeom>
        </p:spPr>
      </p:pic>
      <p:sp>
        <p:nvSpPr>
          <p:cNvPr id="6" name="Body text copy"/>
          <p:cNvSpPr/>
          <p:nvPr/>
        </p:nvSpPr>
        <p:spPr>
          <a:xfrm>
            <a:off x="314325" y="342900"/>
            <a:ext cx="1428750" cy="876300"/>
          </a:xfrm>
          <a:prstGeom prst="rect">
            <a:avLst/>
          </a:prstGeom>
        </p:spPr>
        <p:txBody>
          <a:bodyPr spcFirstLastPara="0" anchor="t" tIns="95250" bIns="0" lIns="95250" rIns="95250"/>
          <a:lstStyle/>
          <a:p>
            <a:pPr algn="ctr" hangingPunct="0">
              <a:lnSpc>
                <a:spcPct val="100000"/>
              </a:lnSpc>
            </a:pPr>
            <a:r>
              <a:rPr sz="4500">
                <a:solidFill>
                  <a:srgbClr val="E5B176"/>
                </a:solidFill>
                <a:latin typeface="Libre-Baskerville"/>
                <a:ea typeface="+mn-ea"/>
                <a:cs typeface="Libre-Baskerville"/>
              </a:rPr>
              <a:t>4</a:t>
            </a:r>
          </a:p>
        </p:txBody>
      </p:sp>
      <p:sp>
        <p:nvSpPr>
          <p:cNvPr id="7"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8" name="Body text copy copy 1"/>
          <p:cNvSpPr/>
          <p:nvPr/>
        </p:nvSpPr>
        <p:spPr>
          <a:xfrm>
            <a:off x="2276475" y="781050"/>
            <a:ext cx="4075997"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FAIT</a:t>
            </a:r>
          </a:p>
        </p:txBody>
      </p:sp>
      <p:sp>
        <p:nvSpPr>
          <p:cNvPr id="9" name=""/>
          <p:cNvSpPr/>
          <p:nvPr/>
        </p:nvSpPr>
        <p:spPr>
          <a:xfrm>
            <a:off x="6229350"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pic>
        <p:nvPicPr>
          <p:cNvPr id="10" name="Capture d’écran, le 2022-10-20 à 07.34.04"/>
          <p:cNvPicPr/>
          <p:nvPr/>
        </p:nvPicPr>
        <p:blipFill rotWithShape="1">
          <a:blip r:embed="rId5"/>
          <a:stretch>
            <a:fillRect/>
          </a:stretch>
        </p:blipFill>
        <p:spPr>
          <a:xfrm>
            <a:off x="895350" y="1524000"/>
            <a:ext cx="11458575" cy="560419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647B"/>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276225" y="0"/>
            <a:ext cx="1524000" cy="1524000"/>
          </a:xfrm>
          <a:prstGeom prst="rect">
            <a:avLst/>
          </a:prstGeom>
        </p:spPr>
      </p:pic>
      <p:sp>
        <p:nvSpPr>
          <p:cNvPr id="6"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7" name="Body text copy copy 1"/>
          <p:cNvSpPr/>
          <p:nvPr/>
        </p:nvSpPr>
        <p:spPr>
          <a:xfrm>
            <a:off x="2199743" y="781050"/>
            <a:ext cx="4152730"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VALEUR</a:t>
            </a:r>
          </a:p>
        </p:txBody>
      </p:sp>
      <p:sp>
        <p:nvSpPr>
          <p:cNvPr id="8" name=""/>
          <p:cNvSpPr/>
          <p:nvPr/>
        </p:nvSpPr>
        <p:spPr>
          <a:xfrm>
            <a:off x="6429205"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pic>
        <p:nvPicPr>
          <p:cNvPr id="9" name="image.png"/>
          <p:cNvPicPr/>
          <p:nvPr/>
        </p:nvPicPr>
        <p:blipFill rotWithShape="1">
          <a:blip r:embed="rId5"/>
          <a:stretch>
            <a:fillRect/>
          </a:stretch>
        </p:blipFill>
        <p:spPr>
          <a:xfrm>
            <a:off x="1604043" y="1438275"/>
            <a:ext cx="9654507" cy="57626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28AA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3810000" y="1609725"/>
            <a:ext cx="6443581" cy="347031"/>
          </a:xfrm>
          <a:prstGeom prst="rect">
            <a:avLst/>
          </a:prstGeom>
        </p:spPr>
        <p:txBody>
          <a:bodyPr spcFirstLastPara="0" anchor="t" tIns="0" bIns="0" lIns="0" rIns="0"/>
          <a:lstStyle/>
          <a:p>
            <a:pPr algn="l" hangingPunct="0">
              <a:lnSpc>
                <a:spcPct val="100000"/>
              </a:lnSpc>
            </a:pPr>
            <a:r>
              <a:rPr sz="2277" b="1">
                <a:solidFill>
                  <a:srgbClr val="128AAF"/>
                </a:solidFill>
                <a:latin typeface="Helvetica"/>
                <a:ea typeface="+mn-ea"/>
                <a:cs typeface="Helvetica"/>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pic>
        <p:nvPicPr>
          <p:cNvPr id="6" name="StrokeCircle"/>
          <p:cNvPicPr>
            <a:picLocks noChangeAspect="1"/>
          </p:cNvPicPr>
          <p:nvPr/>
        </p:nvPicPr>
        <p:blipFill>
          <a:blip r:embed="rId4"/>
          <a:stretch>
            <a:fillRect/>
          </a:stretch>
        </p:blipFill>
        <p:spPr>
          <a:xfrm>
            <a:off x="276225" y="0"/>
            <a:ext cx="1524000" cy="1524000"/>
          </a:xfrm>
          <a:prstGeom prst="rect">
            <a:avLst/>
          </a:prstGeom>
        </p:spPr>
      </p:pic>
      <p:sp>
        <p:nvSpPr>
          <p:cNvPr id="7"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8" name="Body text copy copy 1"/>
          <p:cNvSpPr/>
          <p:nvPr/>
        </p:nvSpPr>
        <p:spPr>
          <a:xfrm>
            <a:off x="2542994" y="781050"/>
            <a:ext cx="4152730"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VALEUR</a:t>
            </a:r>
          </a:p>
        </p:txBody>
      </p:sp>
      <p:sp>
        <p:nvSpPr>
          <p:cNvPr id="9" name=""/>
          <p:cNvSpPr/>
          <p:nvPr/>
        </p:nvSpPr>
        <p:spPr>
          <a:xfrm>
            <a:off x="6772456"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pic>
        <p:nvPicPr>
          <p:cNvPr id="10" name="Capture d’écran, le 2022-10-22 à 11.12.20"/>
          <p:cNvPicPr/>
          <p:nvPr/>
        </p:nvPicPr>
        <p:blipFill rotWithShape="1">
          <a:blip r:embed="rId5"/>
          <a:stretch>
            <a:fillRect/>
          </a:stretch>
        </p:blipFill>
        <p:spPr>
          <a:xfrm>
            <a:off x="6632326" y="3400425"/>
            <a:ext cx="2639128" cy="3629025"/>
          </a:xfrm>
          <a:prstGeom prst="rect">
            <a:avLst/>
          </a:prstGeom>
        </p:spPr>
      </p:pic>
      <p:pic>
        <p:nvPicPr>
          <p:cNvPr id="11" name="Capture d’écran, le 2022-10-22 à 11.12.01"/>
          <p:cNvPicPr/>
          <p:nvPr/>
        </p:nvPicPr>
        <p:blipFill rotWithShape="1">
          <a:blip r:embed="rId6"/>
          <a:stretch>
            <a:fillRect/>
          </a:stretch>
        </p:blipFill>
        <p:spPr>
          <a:xfrm>
            <a:off x="314325" y="3400425"/>
            <a:ext cx="2914650" cy="3657600"/>
          </a:xfrm>
          <a:prstGeom prst="rect">
            <a:avLst/>
          </a:prstGeom>
        </p:spPr>
      </p:pic>
      <p:pic>
        <p:nvPicPr>
          <p:cNvPr id="12" name="image.png"/>
          <p:cNvPicPr/>
          <p:nvPr/>
        </p:nvPicPr>
        <p:blipFill rotWithShape="1">
          <a:blip r:embed="rId7"/>
          <a:stretch>
            <a:fillRect/>
          </a:stretch>
        </p:blipFill>
        <p:spPr>
          <a:xfrm>
            <a:off x="9801225" y="3505200"/>
            <a:ext cx="2809875" cy="3619342"/>
          </a:xfrm>
          <a:prstGeom prst="rect">
            <a:avLst/>
          </a:prstGeom>
        </p:spPr>
      </p:pic>
      <p:pic>
        <p:nvPicPr>
          <p:cNvPr id="13" name="image.png"/>
          <p:cNvPicPr/>
          <p:nvPr/>
        </p:nvPicPr>
        <p:blipFill rotWithShape="1">
          <a:blip r:embed="rId8"/>
          <a:stretch>
            <a:fillRect/>
          </a:stretch>
        </p:blipFill>
        <p:spPr>
          <a:xfrm>
            <a:off x="3448050" y="3400425"/>
            <a:ext cx="2872221" cy="3657600"/>
          </a:xfrm>
          <a:prstGeom prst="rect">
            <a:avLst/>
          </a:prstGeom>
        </p:spPr>
      </p:pic>
      <p:pic>
        <p:nvPicPr>
          <p:cNvPr id="14" name="image.png"/>
          <p:cNvPicPr/>
          <p:nvPr/>
        </p:nvPicPr>
        <p:blipFill rotWithShape="1">
          <a:blip r:embed="rId9"/>
          <a:stretch>
            <a:fillRect/>
          </a:stretch>
        </p:blipFill>
        <p:spPr>
          <a:xfrm>
            <a:off x="10096330" y="104775"/>
            <a:ext cx="2476500" cy="3314949"/>
          </a:xfrm>
          <a:prstGeom prst="rect">
            <a:avLst/>
          </a:prstGeom>
        </p:spPr>
      </p:pic>
      <p:sp>
        <p:nvSpPr>
          <p:cNvPr id="15" name="text 4"/>
          <p:cNvSpPr/>
          <p:nvPr/>
        </p:nvSpPr>
        <p:spPr>
          <a:xfrm>
            <a:off x="276225" y="1495425"/>
            <a:ext cx="9691688" cy="1562100"/>
          </a:xfrm>
          <a:prstGeom prst="rect">
            <a:avLst/>
          </a:prstGeom>
        </p:spPr>
        <p:txBody>
          <a:bodyPr spcFirstLastPara="0" anchor="t" tIns="95250" bIns="0" lIns="95250" rIns="95250"/>
          <a:lstStyle/>
          <a:p>
            <a:pPr algn="l" hangingPunct="0">
              <a:lnSpc>
                <a:spcPct val="100000"/>
              </a:lnSpc>
            </a:pPr>
            <a:r>
              <a:rPr sz="3000">
                <a:solidFill>
                  <a:srgbClr val="F2F2F2"/>
                </a:solidFill>
                <a:latin typeface="Lato"/>
                <a:ea typeface="+mn-ea"/>
                <a:cs typeface="Lato"/>
              </a:rPr>
              <a:t>☞ </a:t>
            </a:r>
            <a:r>
              <a:rPr sz="3000">
                <a:solidFill>
                  <a:srgbClr val="F2F2F2"/>
                </a:solidFill>
                <a:latin typeface="Lato"/>
                <a:ea typeface="+mn-ea"/>
                <a:cs typeface="Lato"/>
              </a:rPr>
              <a:t>Première observation : les jugements de valeur peuvent être de types très différents.  Un peu comme des pommes et des oranges à première vue.</a:t>
            </a:r>
          </a:p>
        </p:txBody>
      </p:sp>
    </p:spTree>
    <p:extLst>
      <p:ext uri="{BB962C8B-B14F-4D97-AF65-F5344CB8AC3E}">
        <p14:creationId xmlns:p14="http://schemas.microsoft.com/office/powerpoint/2010/main" val="393002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esthétique versus éthiques : les cas copy 1"/>
        <p:cNvGrpSpPr/>
        <p:nvPr/>
      </p:nvGrpSpPr>
      <p:grpSpPr>
        <a:xfrm>
          <a:off x="0" y="0"/>
          <a:ext cx="0" cy="0"/>
          <a:chOff x="0" y="0"/>
          <a:chExt cx="0" cy="0"/>
        </a:xfrm>
      </p:grpSpPr>
      <p:pic>
        <p:nvPicPr>
          <p:cNvPr id="2" name="image.png"/>
          <p:cNvPicPr/>
          <p:nvPr/>
        </p:nvPicPr>
        <p:blipFill rotWithShape="1">
          <a:blip r:embed="rId2"/>
          <a:stretch>
            <a:fillRect/>
          </a:stretch>
        </p:blipFill>
        <p:spPr>
          <a:xfrm>
            <a:off x="133350" y="1238250"/>
            <a:ext cx="2851536" cy="4401354"/>
          </a:xfrm>
          <a:prstGeom prst="rect">
            <a:avLst/>
          </a:prstGeom>
        </p:spPr>
      </p:pic>
      <p:pic>
        <p:nvPicPr>
          <p:cNvPr id="3" name="image.png"/>
          <p:cNvPicPr/>
          <p:nvPr/>
        </p:nvPicPr>
        <p:blipFill rotWithShape="1">
          <a:blip r:embed="rId3"/>
          <a:stretch>
            <a:fillRect/>
          </a:stretch>
        </p:blipFill>
        <p:spPr>
          <a:xfrm>
            <a:off x="3048000" y="1238250"/>
            <a:ext cx="3276600" cy="4370933"/>
          </a:xfrm>
          <a:prstGeom prst="rect">
            <a:avLst/>
          </a:prstGeom>
        </p:spPr>
      </p:pic>
      <p:pic>
        <p:nvPicPr>
          <p:cNvPr id="4" name="image.png"/>
          <p:cNvPicPr/>
          <p:nvPr/>
        </p:nvPicPr>
        <p:blipFill rotWithShape="1">
          <a:blip r:embed="rId4"/>
          <a:stretch>
            <a:fillRect/>
          </a:stretch>
        </p:blipFill>
        <p:spPr>
          <a:xfrm>
            <a:off x="6860948" y="1238013"/>
            <a:ext cx="2028825" cy="3134535"/>
          </a:xfrm>
          <a:prstGeom prst="rect">
            <a:avLst/>
          </a:prstGeom>
        </p:spPr>
      </p:pic>
      <p:pic>
        <p:nvPicPr>
          <p:cNvPr id="5" name="image.png"/>
          <p:cNvPicPr/>
          <p:nvPr/>
        </p:nvPicPr>
        <p:blipFill rotWithShape="1">
          <a:blip r:embed="rId5"/>
          <a:stretch>
            <a:fillRect/>
          </a:stretch>
        </p:blipFill>
        <p:spPr>
          <a:xfrm>
            <a:off x="9429750" y="1238250"/>
            <a:ext cx="3094848" cy="2360426"/>
          </a:xfrm>
          <a:prstGeom prst="rect">
            <a:avLst/>
          </a:prstGeom>
        </p:spPr>
      </p:pic>
      <p:pic>
        <p:nvPicPr>
          <p:cNvPr id="6" name="image.png"/>
          <p:cNvPicPr/>
          <p:nvPr/>
        </p:nvPicPr>
        <p:blipFill rotWithShape="1">
          <a:blip r:embed="rId6"/>
          <a:stretch>
            <a:fillRect/>
          </a:stretch>
        </p:blipFill>
        <p:spPr>
          <a:xfrm>
            <a:off x="9429750" y="3752850"/>
            <a:ext cx="2918636" cy="1640871"/>
          </a:xfrm>
          <a:prstGeom prst="rect">
            <a:avLst/>
          </a:prstGeom>
        </p:spPr>
      </p:pic>
      <p:pic>
        <p:nvPicPr>
          <p:cNvPr id="7" name="image.png"/>
          <p:cNvPicPr/>
          <p:nvPr/>
        </p:nvPicPr>
        <p:blipFill rotWithShape="1">
          <a:blip r:embed="rId7"/>
          <a:stretch>
            <a:fillRect/>
          </a:stretch>
        </p:blipFill>
        <p:spPr>
          <a:xfrm>
            <a:off x="9410700" y="5591175"/>
            <a:ext cx="3113898" cy="1556949"/>
          </a:xfrm>
          <a:prstGeom prst="rect">
            <a:avLst/>
          </a:prstGeom>
        </p:spPr>
      </p:pic>
      <p:pic>
        <p:nvPicPr>
          <p:cNvPr id="8" name="image.png"/>
          <p:cNvPicPr/>
          <p:nvPr/>
        </p:nvPicPr>
        <p:blipFill rotWithShape="1">
          <a:blip r:embed="rId8"/>
          <a:stretch>
            <a:fillRect/>
          </a:stretch>
        </p:blipFill>
        <p:spPr>
          <a:xfrm>
            <a:off x="6505575" y="5246262"/>
            <a:ext cx="2739571" cy="1438275"/>
          </a:xfrm>
          <a:prstGeom prst="rect">
            <a:avLst/>
          </a:prstGeom>
        </p:spPr>
      </p:pic>
      <p:sp>
        <p:nvSpPr>
          <p:cNvPr id="9" name="text 4 copy 1"/>
          <p:cNvSpPr/>
          <p:nvPr/>
        </p:nvSpPr>
        <p:spPr>
          <a:xfrm>
            <a:off x="0" y="5962650"/>
            <a:ext cx="4143375" cy="1104900"/>
          </a:xfrm>
          <a:prstGeom prst="rect">
            <a:avLst/>
          </a:prstGeom>
        </p:spPr>
        <p:txBody>
          <a:bodyPr spcFirstLastPara="0" anchor="t" tIns="95250" bIns="0" lIns="95250" rIns="95250"/>
          <a:lstStyle/>
          <a:p>
            <a:pPr algn="l" hangingPunct="0">
              <a:lnSpc>
                <a:spcPct val="100000"/>
              </a:lnSpc>
            </a:pPr>
            <a:r>
              <a:rPr sz="3000">
                <a:solidFill>
                  <a:srgbClr val="F2F2F2"/>
                </a:solidFill>
                <a:latin typeface="Lato"/>
                <a:ea typeface="+mn-ea"/>
                <a:cs typeface="Lato"/>
              </a:rPr>
              <a:t>☞ </a:t>
            </a:r>
            <a:r>
              <a:rPr sz="2100">
                <a:solidFill>
                  <a:srgbClr val="F2F2F2"/>
                </a:solidFill>
                <a:latin typeface="League Spartan"/>
                <a:ea typeface="+mn-ea"/>
                <a:cs typeface="League Spartan"/>
              </a:rPr>
              <a:t>Ces exemples illustrent deux types différents de cas.</a:t>
            </a:r>
          </a:p>
        </p:txBody>
      </p:sp>
      <p:sp>
        <p:nvSpPr>
          <p:cNvPr id="10" name="text 4 copy 2"/>
          <p:cNvSpPr/>
          <p:nvPr/>
        </p:nvSpPr>
        <p:spPr>
          <a:xfrm>
            <a:off x="-104775" y="66675"/>
            <a:ext cx="13011150" cy="828675"/>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 Deuxième observation : les jugements de valeur de type différents peuvent entrer en  </a:t>
            </a:r>
          </a:p>
          <a:p>
            <a:pPr algn="l" hangingPunct="0">
              <a:lnSpc>
                <a:spcPct val="100000"/>
              </a:lnSpc>
            </a:pPr>
            <a:r>
              <a:rPr sz="2100">
                <a:solidFill>
                  <a:srgbClr val="F2F2F2"/>
                </a:solidFill>
                <a:latin typeface="&quot;League Spartan&quot;"/>
                <a:ea typeface="+mn-ea"/>
                <a:cs typeface="&quot;League Spartan&quot;"/>
              </a:rPr>
              <a:t>     conflit.</a:t>
            </a:r>
          </a:p>
        </p:txBody>
      </p:sp>
      <p:pic>
        <p:nvPicPr>
          <p:cNvPr id="11" name="Capture d’écran, le 2024-03-12 à 07.57.13.png"/>
          <p:cNvPicPr/>
          <p:nvPr/>
        </p:nvPicPr>
        <p:blipFill rotWithShape="1">
          <a:blip r:embed="rId9"/>
          <a:stretch>
            <a:fillRect/>
          </a:stretch>
        </p:blipFill>
        <p:spPr>
          <a:xfrm>
            <a:off x="11185776" y="5600700"/>
            <a:ext cx="1338823" cy="1543050"/>
          </a:xfrm>
          <a:prstGeom prst="rect">
            <a:avLst/>
          </a:prstGeom>
        </p:spPr>
      </p:pic>
      <p:pic>
        <p:nvPicPr>
          <p:cNvPr id="12" name="image.png"/>
          <p:cNvPicPr/>
          <p:nvPr/>
        </p:nvPicPr>
        <p:blipFill rotWithShape="1">
          <a:blip r:embed="rId10"/>
          <a:stretch>
            <a:fillRect/>
          </a:stretch>
        </p:blipFill>
        <p:spPr>
          <a:xfrm>
            <a:off x="4686300" y="5728747"/>
            <a:ext cx="1299896" cy="1524000"/>
          </a:xfrm>
          <a:prstGeom prst="rect">
            <a:avLst/>
          </a:prstGeom>
        </p:spPr>
      </p:pic>
      <p:sp>
        <p:nvSpPr>
          <p:cNvPr id="13" name=""/>
          <p:cNvSpPr/>
          <p:nvPr/>
        </p:nvSpPr>
        <p:spPr>
          <a:xfrm>
            <a:off x="7943064" y="6782733"/>
            <a:ext cx="2476500" cy="466725"/>
          </a:xfrm>
          <a:prstGeom prst="rect">
            <a:avLst/>
          </a:prstGeom>
        </p:spPr>
        <p:txBody>
          <a:bodyPr spcFirstLastPara="0" anchor="t" tIns="95250" bIns="0" lIns="95250" rIns="95250"/>
          <a:lstStyle/>
          <a:p>
            <a:pPr algn="l" hangingPunct="0">
              <a:lnSpc>
                <a:spcPct val="100000"/>
              </a:lnSpc>
            </a:pPr>
            <a:r>
              <a:rPr sz="1800">
                <a:solidFill>
                  <a:srgbClr val="FFFFFF"/>
                </a:solidFill>
                <a:latin typeface="Arimo"/>
                <a:ea typeface="+mn-ea"/>
                <a:cs typeface="Arimo"/>
              </a:rPr>
              <a:t>+ Mouawad</a:t>
            </a:r>
          </a:p>
        </p:txBody>
      </p:sp>
    </p:spTree>
    <p:extLst>
      <p:ext uri="{BB962C8B-B14F-4D97-AF65-F5344CB8AC3E}">
        <p14:creationId xmlns:p14="http://schemas.microsoft.com/office/powerpoint/2010/main" val="393002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455B"/>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714375" y="104775"/>
            <a:ext cx="12020550" cy="1219200"/>
          </a:xfrm>
          <a:prstGeom prst="rect">
            <a:avLst/>
          </a:prstGeom>
        </p:spPr>
      </p:pic>
      <p:sp>
        <p:nvSpPr>
          <p:cNvPr id="3" name="Body text copy copy 1"/>
          <p:cNvSpPr/>
          <p:nvPr/>
        </p:nvSpPr>
        <p:spPr>
          <a:xfrm>
            <a:off x="4019550" y="1609725"/>
            <a:ext cx="5820478" cy="323850"/>
          </a:xfrm>
          <a:prstGeom prst="rect">
            <a:avLst/>
          </a:prstGeom>
        </p:spPr>
        <p:txBody>
          <a:bodyPr spcFirstLastPara="0" anchor="t" tIns="0" bIns="0" lIns="0" rIns="0"/>
          <a:lstStyle/>
          <a:p>
            <a:pPr algn="l" hangingPunct="0">
              <a:lnSpc>
                <a:spcPct val="100000"/>
              </a:lnSpc>
            </a:pPr>
            <a:r>
              <a:rPr sz="2100" b="1">
                <a:solidFill>
                  <a:srgbClr val="F2F2F2"/>
                </a:solidFill>
                <a:latin typeface="&quot;League Spartan&quot;"/>
                <a:ea typeface="+mn-ea"/>
                <a:cs typeface="&quot;League Spartan&quot;"/>
              </a:rPr>
              <a:t>LES JUGEMENTS DE VALEUR</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sp>
        <p:nvSpPr>
          <p:cNvPr id="6" name=""/>
          <p:cNvSpPr/>
          <p:nvPr/>
        </p:nvSpPr>
        <p:spPr>
          <a:xfrm>
            <a:off x="228600" y="2105025"/>
            <a:ext cx="12372975" cy="5153025"/>
          </a:xfrm>
          <a:prstGeom prst="rect">
            <a:avLst/>
          </a:prstGeom>
        </p:spPr>
        <p:txBody>
          <a:bodyPr spcFirstLastPara="0" anchor="t" tIns="95250" bIns="0" lIns="95250" rIns="95250"/>
          <a:lstStyle/>
          <a:p>
            <a:pPr algn="l" hangingPunct="0">
              <a:lnSpc>
                <a:spcPct val="100000"/>
              </a:lnSpc>
            </a:pPr>
            <a:r>
              <a:rPr sz="2325" b="1">
                <a:solidFill>
                  <a:srgbClr val="F2F2F2"/>
                </a:solidFill>
                <a:latin typeface="Amiko"/>
                <a:ea typeface="+mn-ea"/>
                <a:cs typeface="Amiko"/>
              </a:rPr>
              <a:t>On se situe dans une </a:t>
            </a:r>
            <a:r>
              <a:rPr sz="2325" b="1">
                <a:solidFill>
                  <a:srgbClr val="F2F2F2"/>
                </a:solidFill>
                <a:latin typeface="Amiko"/>
                <a:ea typeface="+mn-ea"/>
                <a:cs typeface="Amiko"/>
              </a:rPr>
              <a:t>perspective de jugement de valeur </a:t>
            </a:r>
            <a:r>
              <a:rPr sz="2325" b="1">
                <a:solidFill>
                  <a:srgbClr val="F2F2F2"/>
                </a:solidFill>
                <a:latin typeface="Amiko"/>
                <a:ea typeface="+mn-ea"/>
                <a:cs typeface="Amiko"/>
              </a:rPr>
              <a:t>lorsque l’on fait une </a:t>
            </a:r>
            <a:r>
              <a:rPr sz="2325" b="1">
                <a:solidFill>
                  <a:srgbClr val="F2F2F2"/>
                </a:solidFill>
                <a:latin typeface="Amiko"/>
                <a:ea typeface="+mn-ea"/>
                <a:cs typeface="Amiko"/>
              </a:rPr>
              <a:t>évaluation</a:t>
            </a:r>
            <a:r>
              <a:rPr sz="2325" b="1">
                <a:solidFill>
                  <a:srgbClr val="F2F2F2"/>
                </a:solidFill>
                <a:latin typeface="Amiko"/>
                <a:ea typeface="+mn-ea"/>
                <a:cs typeface="Amiko"/>
              </a:rPr>
              <a:t> à propos de quelqu’un ou de quelque chose, d’une méthode, d’une coutume, d’un programme gouvernemental, etc., lorsqu’on qualifie cette personne, ou cette chose, de </a:t>
            </a:r>
            <a:r>
              <a:rPr sz="2325" b="1">
                <a:solidFill>
                  <a:srgbClr val="F2F2F2"/>
                </a:solidFill>
                <a:latin typeface="Amiko"/>
                <a:ea typeface="+mn-ea"/>
                <a:cs typeface="Amiko"/>
              </a:rPr>
              <a:t>bonne</a:t>
            </a:r>
            <a:r>
              <a:rPr sz="2325" b="1">
                <a:solidFill>
                  <a:srgbClr val="F2F2F2"/>
                </a:solidFill>
                <a:latin typeface="Amiko"/>
                <a:ea typeface="+mn-ea"/>
                <a:cs typeface="Amiko"/>
              </a:rPr>
              <a:t>, de </a:t>
            </a:r>
            <a:r>
              <a:rPr sz="2325" b="1">
                <a:solidFill>
                  <a:srgbClr val="F1F7FF"/>
                </a:solidFill>
                <a:latin typeface="Amiko"/>
                <a:ea typeface="+mn-ea"/>
                <a:cs typeface="Amiko"/>
              </a:rPr>
              <a:t>mauvaise</a:t>
            </a:r>
            <a:r>
              <a:rPr sz="2325" b="1">
                <a:solidFill>
                  <a:srgbClr val="F2F2F2"/>
                </a:solidFill>
                <a:latin typeface="Amiko"/>
                <a:ea typeface="+mn-ea"/>
                <a:cs typeface="Amiko"/>
              </a:rPr>
              <a:t> ou de </a:t>
            </a:r>
            <a:r>
              <a:rPr sz="2325" b="1">
                <a:solidFill>
                  <a:srgbClr val="F2F2F2"/>
                </a:solidFill>
                <a:latin typeface="Amiko"/>
                <a:ea typeface="+mn-ea"/>
                <a:cs typeface="Amiko"/>
              </a:rPr>
              <a:t>meilleure</a:t>
            </a:r>
            <a:r>
              <a:rPr sz="2325" b="1">
                <a:solidFill>
                  <a:srgbClr val="F2F2F2"/>
                </a:solidFill>
                <a:latin typeface="Amiko"/>
                <a:ea typeface="+mn-ea"/>
                <a:cs typeface="Amiko"/>
              </a:rPr>
              <a:t>, de </a:t>
            </a:r>
            <a:r>
              <a:rPr sz="2325" b="1">
                <a:solidFill>
                  <a:srgbClr val="F2F2F2"/>
                </a:solidFill>
                <a:latin typeface="Amiko"/>
                <a:ea typeface="+mn-ea"/>
                <a:cs typeface="Amiko"/>
              </a:rPr>
              <a:t>belle</a:t>
            </a:r>
            <a:r>
              <a:rPr sz="2325" b="1">
                <a:solidFill>
                  <a:srgbClr val="F2F2F2"/>
                </a:solidFill>
                <a:latin typeface="Amiko"/>
                <a:ea typeface="+mn-ea"/>
                <a:cs typeface="Amiko"/>
              </a:rPr>
              <a:t> ou de </a:t>
            </a:r>
            <a:r>
              <a:rPr sz="2325" b="1">
                <a:solidFill>
                  <a:srgbClr val="F2F2F2"/>
                </a:solidFill>
                <a:latin typeface="Amiko"/>
                <a:ea typeface="+mn-ea"/>
                <a:cs typeface="Amiko"/>
              </a:rPr>
              <a:t>laide</a:t>
            </a:r>
            <a:r>
              <a:rPr sz="2325" b="1">
                <a:solidFill>
                  <a:srgbClr val="F2F2F2"/>
                </a:solidFill>
                <a:latin typeface="Amiko"/>
                <a:ea typeface="+mn-ea"/>
                <a:cs typeface="Amiko"/>
              </a:rPr>
              <a:t>, de </a:t>
            </a:r>
            <a:r>
              <a:rPr sz="2325" b="1">
                <a:solidFill>
                  <a:srgbClr val="F2F2F2"/>
                </a:solidFill>
                <a:latin typeface="Amiko"/>
                <a:ea typeface="+mn-ea"/>
                <a:cs typeface="Amiko"/>
              </a:rPr>
              <a:t>juste</a:t>
            </a:r>
            <a:r>
              <a:rPr sz="2325" b="1">
                <a:solidFill>
                  <a:srgbClr val="F2F2F2"/>
                </a:solidFill>
                <a:latin typeface="Amiko"/>
                <a:ea typeface="+mn-ea"/>
                <a:cs typeface="Amiko"/>
              </a:rPr>
              <a:t> ou </a:t>
            </a:r>
            <a:r>
              <a:rPr sz="2325" b="1">
                <a:solidFill>
                  <a:srgbClr val="F2F2F2"/>
                </a:solidFill>
                <a:latin typeface="Amiko"/>
                <a:ea typeface="+mn-ea"/>
                <a:cs typeface="Amiko"/>
              </a:rPr>
              <a:t>d’injuste</a:t>
            </a:r>
            <a:r>
              <a:rPr sz="2325" b="1">
                <a:solidFill>
                  <a:srgbClr val="F2F2F2"/>
                </a:solidFill>
                <a:latin typeface="Amiko"/>
                <a:ea typeface="+mn-ea"/>
                <a:cs typeface="Amiko"/>
              </a:rPr>
              <a:t>. Les jugements suivants sont des jugements faits dans une perspective de jugement de valeur, et c’est pourquoi on les appelle des jugements de valeur.</a:t>
            </a:r>
          </a:p>
          <a:p>
            <a:pPr algn="l" hangingPunct="0">
              <a:lnSpc>
                <a:spcPct val="100000"/>
              </a:lnSpc>
            </a:pPr>
            <a:r>
              <a:rPr sz="2325">
                <a:solidFill>
                  <a:srgbClr val="F2F2F2"/>
                </a:solidFill>
                <a:latin typeface="Amiko"/>
                <a:ea typeface="+mn-ea"/>
                <a:cs typeface="Amiko"/>
              </a:rPr>
              <a:t/>
            </a:r>
          </a:p>
          <a:p>
            <a:pPr algn="l" hangingPunct="0">
              <a:lnSpc>
                <a:spcPct val="100000"/>
              </a:lnSpc>
            </a:pPr>
            <a:r>
              <a:rPr sz="2325" b="1">
                <a:solidFill>
                  <a:srgbClr val="F2F2F2"/>
                </a:solidFill>
                <a:latin typeface="Amiko"/>
                <a:ea typeface="+mn-ea"/>
                <a:cs typeface="Amiko"/>
              </a:rPr>
              <a:t>« Ça, c’est une </a:t>
            </a:r>
            <a:r>
              <a:rPr sz="2325" b="1">
                <a:solidFill>
                  <a:srgbClr val="F2F2F2"/>
                </a:solidFill>
                <a:latin typeface="Amiko"/>
                <a:ea typeface="+mn-ea"/>
                <a:cs typeface="Amiko"/>
              </a:rPr>
              <a:t>bonne</a:t>
            </a:r>
            <a:r>
              <a:rPr sz="2325" b="1">
                <a:solidFill>
                  <a:srgbClr val="F2F2F2"/>
                </a:solidFill>
                <a:latin typeface="Amiko"/>
                <a:ea typeface="+mn-ea"/>
                <a:cs typeface="Amiko"/>
              </a:rPr>
              <a:t> voiture. »</a:t>
            </a:r>
          </a:p>
          <a:p>
            <a:pPr algn="l" hangingPunct="0">
              <a:lnSpc>
                <a:spcPct val="100000"/>
              </a:lnSpc>
            </a:pPr>
            <a:r>
              <a:rPr sz="2325" b="1">
                <a:solidFill>
                  <a:srgbClr val="F2F2F2"/>
                </a:solidFill>
                <a:latin typeface="Amiko"/>
                <a:ea typeface="+mn-ea"/>
                <a:cs typeface="Amiko"/>
              </a:rPr>
              <a:t>« Un taux de chômage de 15 %, c’est </a:t>
            </a:r>
            <a:r>
              <a:rPr sz="2325" b="1">
                <a:solidFill>
                  <a:srgbClr val="F2F2F2"/>
                </a:solidFill>
                <a:latin typeface="Amiko"/>
                <a:ea typeface="+mn-ea"/>
                <a:cs typeface="Amiko"/>
              </a:rPr>
              <a:t>inacceptable</a:t>
            </a:r>
            <a:r>
              <a:rPr sz="2325" b="1">
                <a:solidFill>
                  <a:srgbClr val="F2F2F2"/>
                </a:solidFill>
                <a:latin typeface="Amiko"/>
                <a:ea typeface="+mn-ea"/>
                <a:cs typeface="Amiko"/>
              </a:rPr>
              <a:t>. »</a:t>
            </a:r>
          </a:p>
          <a:p>
            <a:pPr algn="l" hangingPunct="0">
              <a:lnSpc>
                <a:spcPct val="100000"/>
              </a:lnSpc>
            </a:pPr>
            <a:r>
              <a:rPr sz="2325" b="1">
                <a:solidFill>
                  <a:srgbClr val="F2F2F2"/>
                </a:solidFill>
                <a:latin typeface="Amiko"/>
                <a:ea typeface="+mn-ea"/>
                <a:cs typeface="Amiko"/>
              </a:rPr>
              <a:t>« Le deuxième livre de Hofstadter est </a:t>
            </a:r>
            <a:r>
              <a:rPr sz="2325" b="1">
                <a:solidFill>
                  <a:srgbClr val="F2F2F2"/>
                </a:solidFill>
                <a:latin typeface="Amiko"/>
                <a:ea typeface="+mn-ea"/>
                <a:cs typeface="Amiko"/>
              </a:rPr>
              <a:t>meilleur</a:t>
            </a:r>
            <a:r>
              <a:rPr sz="2325" b="1">
                <a:solidFill>
                  <a:srgbClr val="F2F2F2"/>
                </a:solidFill>
                <a:latin typeface="Amiko"/>
                <a:ea typeface="+mn-ea"/>
                <a:cs typeface="Amiko"/>
              </a:rPr>
              <a:t> que le premier. » </a:t>
            </a:r>
          </a:p>
          <a:p>
            <a:pPr algn="l" hangingPunct="0">
              <a:lnSpc>
                <a:spcPct val="100000"/>
              </a:lnSpc>
            </a:pPr>
            <a:r>
              <a:rPr sz="2325" b="1">
                <a:solidFill>
                  <a:srgbClr val="F2F2F2"/>
                </a:solidFill>
                <a:latin typeface="Amiko"/>
                <a:ea typeface="+mn-ea"/>
                <a:cs typeface="Amiko"/>
              </a:rPr>
              <a:t>« Mon argumentation est </a:t>
            </a:r>
            <a:r>
              <a:rPr sz="2325" b="1">
                <a:solidFill>
                  <a:srgbClr val="F2F2F2"/>
                </a:solidFill>
                <a:latin typeface="Amiko"/>
                <a:ea typeface="+mn-ea"/>
                <a:cs typeface="Amiko"/>
              </a:rPr>
              <a:t>mauvaise</a:t>
            </a:r>
            <a:r>
              <a:rPr sz="2325" b="1">
                <a:solidFill>
                  <a:srgbClr val="F2F2F2"/>
                </a:solidFill>
                <a:latin typeface="Amiko"/>
                <a:ea typeface="+mn-ea"/>
                <a:cs typeface="Amiko"/>
              </a:rPr>
              <a:t>. »</a:t>
            </a:r>
          </a:p>
          <a:p>
            <a:pPr algn="l" hangingPunct="0">
              <a:lnSpc>
                <a:spcPct val="100000"/>
              </a:lnSpc>
            </a:pPr>
            <a:r>
              <a:rPr sz="2325" b="1">
                <a:solidFill>
                  <a:srgbClr val="F2F2F2"/>
                </a:solidFill>
                <a:latin typeface="Amiko"/>
                <a:ea typeface="+mn-ea"/>
                <a:cs typeface="Amiko"/>
              </a:rPr>
              <a:t>« L'esclavage est </a:t>
            </a:r>
            <a:r>
              <a:rPr sz="2325" b="1">
                <a:solidFill>
                  <a:srgbClr val="F2F2F2"/>
                </a:solidFill>
                <a:latin typeface="Amiko"/>
                <a:ea typeface="+mn-ea"/>
                <a:cs typeface="Amiko"/>
              </a:rPr>
              <a:t>immoral</a:t>
            </a:r>
            <a:r>
              <a:rPr sz="2325" b="1">
                <a:solidFill>
                  <a:srgbClr val="F2F2F2"/>
                </a:solidFill>
                <a:latin typeface="Amiko"/>
                <a:ea typeface="+mn-ea"/>
                <a:cs typeface="Amiko"/>
              </a:rPr>
              <a:t>. »</a:t>
            </a:r>
          </a:p>
          <a:p>
            <a:pPr algn="l" hangingPunct="0">
              <a:lnSpc>
                <a:spcPct val="100000"/>
              </a:lnSpc>
            </a:pPr>
            <a:r>
              <a:rPr sz="2325" b="1">
                <a:solidFill>
                  <a:srgbClr val="F2F2F2"/>
                </a:solidFill>
                <a:latin typeface="Amiko"/>
                <a:ea typeface="+mn-ea"/>
                <a:cs typeface="Amiko"/>
              </a:rPr>
              <a:t>« L'esclavage est </a:t>
            </a:r>
            <a:r>
              <a:rPr sz="2325" b="1">
                <a:solidFill>
                  <a:srgbClr val="F2F2F2"/>
                </a:solidFill>
                <a:latin typeface="Amiko"/>
                <a:ea typeface="+mn-ea"/>
                <a:cs typeface="Amiko"/>
              </a:rPr>
              <a:t>moral</a:t>
            </a:r>
            <a:r>
              <a:rPr sz="2325" b="1">
                <a:solidFill>
                  <a:srgbClr val="F2F2F2"/>
                </a:solidFill>
                <a:latin typeface="Amiko"/>
                <a:ea typeface="+mn-ea"/>
                <a:cs typeface="Amiko"/>
              </a:rPr>
              <a:t>. »</a:t>
            </a:r>
          </a:p>
        </p:txBody>
      </p:sp>
      <p:pic>
        <p:nvPicPr>
          <p:cNvPr id="7" name="StrokeCircle"/>
          <p:cNvPicPr>
            <a:picLocks noChangeAspect="1"/>
          </p:cNvPicPr>
          <p:nvPr/>
        </p:nvPicPr>
        <p:blipFill>
          <a:blip r:embed="rId4"/>
          <a:stretch>
            <a:fillRect/>
          </a:stretch>
        </p:blipFill>
        <p:spPr>
          <a:xfrm>
            <a:off x="0" y="0"/>
            <a:ext cx="1524000" cy="1524000"/>
          </a:xfrm>
          <a:prstGeom prst="rect">
            <a:avLst/>
          </a:prstGeom>
        </p:spPr>
      </p:pic>
      <p:sp>
        <p:nvSpPr>
          <p:cNvPr id="8" name="Body text copy"/>
          <p:cNvSpPr/>
          <p:nvPr/>
        </p:nvSpPr>
        <p:spPr>
          <a:xfrm>
            <a:off x="1924050" y="4381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tle copy 1"/>
        <p:cNvGrpSpPr/>
        <p:nvPr/>
      </p:nvGrpSpPr>
      <p:grpSpPr>
        <a:xfrm>
          <a:off x="0" y="0"/>
          <a:ext cx="0" cy="0"/>
          <a:chOff x="0" y="0"/>
          <a:chExt cx="0" cy="0"/>
        </a:xfrm>
      </p:grpSpPr>
      <p:pic>
        <p:nvPicPr>
          <p:cNvPr id="2" name="image"/>
          <p:cNvPicPr/>
          <p:nvPr/>
        </p:nvPicPr>
        <p:blipFill rotWithShape="1">
          <a:blip r:embed="rId2"/>
          <a:stretch>
            <a:fillRect/>
          </a:stretch>
        </p:blipFill>
        <p:spPr>
          <a:xfrm>
            <a:off x="9072496" y="116841"/>
            <a:ext cx="3821697" cy="2866273"/>
          </a:xfrm>
          <a:prstGeom prst="rect">
            <a:avLst/>
          </a:prstGeom>
        </p:spPr>
      </p:pic>
      <p:sp>
        <p:nvSpPr>
          <p:cNvPr id="3" name="text 0"/>
          <p:cNvSpPr/>
          <p:nvPr/>
        </p:nvSpPr>
        <p:spPr>
          <a:xfrm>
            <a:off x="93239" y="116605"/>
            <a:ext cx="8952200" cy="6226011"/>
          </a:xfrm>
          <a:prstGeom prst="rect">
            <a:avLst/>
          </a:prstGeom>
        </p:spPr>
        <p:txBody>
          <a:bodyPr spcFirstLastPara="0" anchor="t" tIns="98513" bIns="0" lIns="98513" rIns="98513"/>
          <a:lstStyle/>
          <a:p>
            <a:pPr algn="l" hangingPunct="0">
              <a:lnSpc>
                <a:spcPct val="100000"/>
              </a:lnSpc>
            </a:pPr>
            <a:r>
              <a:rPr sz="2327" b="1">
                <a:latin typeface="Arimo"/>
                <a:ea typeface="+mn-ea"/>
                <a:cs typeface="Arimo"/>
              </a:rPr>
              <a:t>Les Sauvages sont au village.</a:t>
            </a:r>
          </a:p>
          <a:p>
            <a:pPr algn="l" hangingPunct="0">
              <a:lnSpc>
                <a:spcPct val="100000"/>
              </a:lnSpc>
            </a:pPr>
            <a:r>
              <a:rPr sz="2327" b="1">
                <a:latin typeface="Arimo"/>
                <a:ea typeface="+mn-ea"/>
                <a:cs typeface="Arimo"/>
              </a:rPr>
              <a:t> </a:t>
            </a:r>
          </a:p>
          <a:p>
            <a:pPr algn="l" hangingPunct="0">
              <a:lnSpc>
                <a:spcPct val="100000"/>
              </a:lnSpc>
            </a:pPr>
            <a:r>
              <a:rPr sz="2327" b="1">
                <a:latin typeface="Arimo"/>
                <a:ea typeface="+mn-ea"/>
                <a:cs typeface="Arimo"/>
              </a:rPr>
              <a:t>C'était quelque part en 1960-64 à Normétal. Au programme ce soir là à l'aréna, nous recevions les jeunes indiens du pensionnat de Saint-Marc de Figuery. Ils venaient jouer au hockey. Je n'ai plus souvenir de leur chandail et de leur allure. Pas même à savoir s'ils étaient bons ou pas. Il me reste de ce moment d'histoire: des regrets. Nous, nous étions jeunes et tous supporters des joueurs de Normétal. Nous nous sommes comportés comme des sauvages. Abreuvant d'insultes racistes les jeunes Algonquins, de hou-hou et en faisant semblant de leur envoyer des flèches, rien n'a été ménagé.</a:t>
            </a:r>
          </a:p>
          <a:p>
            <a:pPr algn="l" hangingPunct="0">
              <a:lnSpc>
                <a:spcPct val="100000"/>
              </a:lnSpc>
            </a:pPr>
            <a:r>
              <a:rPr sz="2327" b="1">
                <a:latin typeface="Arimo"/>
                <a:ea typeface="+mn-ea"/>
                <a:cs typeface="Arimo"/>
              </a:rPr>
              <a:t> </a:t>
            </a:r>
          </a:p>
          <a:p>
            <a:pPr algn="l" hangingPunct="0">
              <a:lnSpc>
                <a:spcPct val="100000"/>
              </a:lnSpc>
            </a:pPr>
            <a:r>
              <a:rPr sz="2327" b="1">
                <a:latin typeface="Arimo"/>
                <a:ea typeface="+mn-ea"/>
                <a:cs typeface="Arimo"/>
              </a:rPr>
              <a:t>Pourtant nous avions tous été élevés dans l'amour du prochain, ne jamais dire du mal des autres et de pardonner si quelqu'un nous avait fait du mal. Il suffisait d'une rencontre sportive bien inoffensive pour que sorte tout ce venin.</a:t>
            </a:r>
          </a:p>
        </p:txBody>
      </p:sp>
      <p:sp>
        <p:nvSpPr>
          <p:cNvPr id="4" name="text 0 copy 1"/>
          <p:cNvSpPr/>
          <p:nvPr/>
        </p:nvSpPr>
        <p:spPr>
          <a:xfrm>
            <a:off x="8716069" y="6866171"/>
            <a:ext cx="6313318" cy="371475"/>
          </a:xfrm>
          <a:prstGeom prst="rect">
            <a:avLst/>
          </a:prstGeom>
        </p:spPr>
        <p:txBody>
          <a:bodyPr spcFirstLastPara="0" anchor="t" tIns="95250" bIns="0" lIns="95250" rIns="95250"/>
          <a:lstStyle/>
          <a:p>
            <a:pPr algn="l" hangingPunct="0">
              <a:lnSpc>
                <a:spcPct val="100000"/>
              </a:lnSpc>
            </a:pPr>
            <a:r>
              <a:rPr sz="1200" b="1">
                <a:latin typeface="Arimo"/>
                <a:ea typeface="+mn-ea"/>
                <a:cs typeface="Arimo"/>
              </a:rPr>
              <a:t>Facebook --&gt; Journal de Montréal, 16 décembre 2005</a:t>
            </a:r>
          </a:p>
        </p:txBody>
      </p:sp>
    </p:spTree>
    <p:extLst>
      <p:ext uri="{BB962C8B-B14F-4D97-AF65-F5344CB8AC3E}">
        <p14:creationId xmlns:p14="http://schemas.microsoft.com/office/powerpoint/2010/main" val="393002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57"/>
        <p:cNvGrpSpPr/>
        <p:nvPr/>
      </p:nvGrpSpPr>
      <p:grpSpPr>
        <a:xfrm>
          <a:off x="0" y="0"/>
          <a:ext cx="0" cy="0"/>
          <a:chOff x="0" y="0"/>
          <a:chExt cx="0" cy="0"/>
        </a:xfrm>
      </p:grpSpPr>
      <p:pic>
        <p:nvPicPr>
          <p:cNvPr id="2" name="Line"/>
          <p:cNvPicPr/>
          <p:nvPr/>
        </p:nvPicPr>
        <p:blipFill rotWithShape="1">
          <a:blip r:embed="rId2"/>
          <a:stretch>
            <a:fillRect/>
          </a:stretch>
        </p:blipFill>
        <p:spPr>
          <a:xfrm>
            <a:off x="4541120" y="1768242"/>
            <a:ext cx="3243263" cy="3219450"/>
          </a:xfrm>
          <a:prstGeom prst="rect">
            <a:avLst/>
          </a:prstGeom>
        </p:spPr>
      </p:pic>
      <p:sp>
        <p:nvSpPr>
          <p:cNvPr id="3" name="Rectangle Container copy copy 3"/>
          <p:cNvSpPr/>
          <p:nvPr/>
        </p:nvSpPr>
        <p:spPr>
          <a:xfrm>
            <a:off x="10582275" y="2614613"/>
            <a:ext cx="1771651" cy="1419225"/>
          </a:xfrm>
          <a:prstGeom prst="roundRect">
            <a:avLst/>
          </a:prstGeom>
          <a:solidFill>
            <a:srgbClr val="128AAF"/>
          </a:solidFill>
          <a:ln w="38100" cmpd="sng">
            <a:solidFill>
              <a:srgbClr val="EAA253"/>
            </a:solidFill>
          </a:ln>
        </p:spPr>
        <p:txBody>
          <a:bodyPr spcFirstLastPara="0" anchor="ctr" tIns="0" bIns="0" lIns="0" rIns="0"/>
          <a:lstStyle/>
          <a:p>
            <a:pPr algn="ctr" hangingPunct="0">
              <a:lnSpc>
                <a:spcPct val="100000"/>
              </a:lnSpc>
            </a:pPr>
            <a:r>
              <a:rPr sz="1800" b="1">
                <a:solidFill>
                  <a:srgbClr val="FFFFFF"/>
                </a:solidFill>
                <a:latin typeface="&quot;League Spartan&quot;"/>
                <a:ea typeface="+mn-ea"/>
                <a:cs typeface="&quot;League Spartan&quot;"/>
              </a:rPr>
              <a:t>manteau d'hiver, film, film d'action, etc.</a:t>
            </a:r>
          </a:p>
        </p:txBody>
      </p:sp>
      <p:pic>
        <p:nvPicPr>
          <p:cNvPr id="4" name="Line copy 1"/>
          <p:cNvPicPr/>
          <p:nvPr/>
        </p:nvPicPr>
        <p:blipFill rotWithShape="1">
          <a:blip r:embed="rId3"/>
          <a:stretch>
            <a:fillRect/>
          </a:stretch>
        </p:blipFill>
        <p:spPr>
          <a:xfrm>
            <a:off x="8950643" y="1768242"/>
            <a:ext cx="1441133" cy="3054668"/>
          </a:xfrm>
          <a:prstGeom prst="rect">
            <a:avLst/>
          </a:prstGeom>
        </p:spPr>
      </p:pic>
      <p:sp>
        <p:nvSpPr>
          <p:cNvPr id="5" name="Rectangle Container copy"/>
          <p:cNvSpPr/>
          <p:nvPr/>
        </p:nvSpPr>
        <p:spPr>
          <a:xfrm>
            <a:off x="7325783" y="1477491"/>
            <a:ext cx="1827742" cy="822484"/>
          </a:xfrm>
          <a:prstGeom prst="roundRect">
            <a:avLst/>
          </a:prstGeom>
          <a:solidFill>
            <a:srgbClr val="128AAF"/>
          </a:solidFill>
          <a:ln w="38100" cmpd="sng">
            <a:solidFill>
              <a:srgbClr val="EAA253"/>
            </a:solidFill>
          </a:ln>
        </p:spPr>
        <p:txBody>
          <a:bodyPr spcFirstLastPara="0" anchor="ctr" tIns="0" bIns="0" lIns="0" rIns="0"/>
          <a:lstStyle/>
          <a:p>
            <a:pPr algn="ctr" hangingPunct="0">
              <a:lnSpc>
                <a:spcPct val="100000"/>
              </a:lnSpc>
            </a:pPr>
            <a:r>
              <a:rPr sz="1800" b="1">
                <a:solidFill>
                  <a:srgbClr val="FFFFFF"/>
                </a:solidFill>
                <a:latin typeface="&quot;League Spartan&quot;"/>
                <a:ea typeface="+mn-ea"/>
                <a:cs typeface="&quot;League Spartan&quot;"/>
              </a:rPr>
              <a:t>BON(ne)</a:t>
            </a:r>
          </a:p>
        </p:txBody>
      </p:sp>
      <p:pic>
        <p:nvPicPr>
          <p:cNvPr id="6" name="Line"/>
          <p:cNvPicPr/>
          <p:nvPr/>
        </p:nvPicPr>
        <p:blipFill rotWithShape="1">
          <a:blip r:embed="rId4"/>
          <a:stretch>
            <a:fillRect/>
          </a:stretch>
        </p:blipFill>
        <p:spPr>
          <a:xfrm>
            <a:off x="10097181" y="3219450"/>
            <a:ext cx="781050" cy="309563"/>
          </a:xfrm>
          <a:prstGeom prst="rect">
            <a:avLst/>
          </a:prstGeom>
        </p:spPr>
      </p:pic>
      <p:sp>
        <p:nvSpPr>
          <p:cNvPr id="7" name="Rectangle Container copy copy 5"/>
          <p:cNvSpPr/>
          <p:nvPr/>
        </p:nvSpPr>
        <p:spPr>
          <a:xfrm>
            <a:off x="118770" y="176213"/>
            <a:ext cx="4542841" cy="6981825"/>
          </a:xfrm>
          <a:prstGeom prst="roundRect">
            <a:avLst/>
          </a:prstGeom>
          <a:solidFill>
            <a:srgbClr val="128AAF"/>
          </a:solidFill>
          <a:ln w="47625" cmpd="sng">
            <a:solidFill>
              <a:srgbClr val="EAA253"/>
            </a:solidFill>
          </a:ln>
        </p:spPr>
        <p:txBody>
          <a:bodyPr spcFirstLastPara="0" anchor="ctr" tIns="0" bIns="0" lIns="0" rIns="0"/>
          <a:lstStyle/>
          <a:p>
            <a:pPr algn="l" hangingPunct="0">
              <a:lnSpc>
                <a:spcPct val="100000"/>
              </a:lnSpc>
            </a:pPr>
            <a:r>
              <a:rPr sz="1950" b="1">
                <a:solidFill>
                  <a:srgbClr val="FFFFFF"/>
                </a:solidFill>
                <a:latin typeface="&quot;League Spartan&quot;"/>
                <a:ea typeface="+mn-ea"/>
                <a:cs typeface="&quot;League Spartan&quot;"/>
              </a:rPr>
              <a:t>Ce manteau d'hiver</a:t>
            </a:r>
          </a:p>
          <a:p>
            <a:pPr algn="l" hangingPunct="0">
              <a:lnSpc>
                <a:spcPct val="100000"/>
              </a:lnSpc>
            </a:pPr>
            <a:r>
              <a:rPr sz="1950" b="1">
                <a:solidFill>
                  <a:srgbClr val="FFFFFF"/>
                </a:solidFill>
                <a:latin typeface="&quot;League Spartan&quot;"/>
                <a:ea typeface="+mn-ea"/>
                <a:cs typeface="&quot;League Spartan&quot;"/>
              </a:rPr>
              <a:t>Ce film</a:t>
            </a:r>
          </a:p>
          <a:p>
            <a:pPr algn="l" hangingPunct="0">
              <a:lnSpc>
                <a:spcPct val="100000"/>
              </a:lnSpc>
            </a:pPr>
            <a:r>
              <a:rPr sz="1950" b="1">
                <a:solidFill>
                  <a:srgbClr val="FFFFFF"/>
                </a:solidFill>
                <a:latin typeface="&quot;League Spartan&quot;"/>
                <a:ea typeface="+mn-ea"/>
                <a:cs typeface="&quot;League Spartan&quot;"/>
              </a:rPr>
              <a:t>Ce film d'action</a:t>
            </a:r>
          </a:p>
          <a:p>
            <a:pPr algn="l" hangingPunct="0">
              <a:lnSpc>
                <a:spcPct val="100000"/>
              </a:lnSpc>
            </a:pPr>
            <a:r>
              <a:rPr sz="1950" b="1">
                <a:solidFill>
                  <a:srgbClr val="FFFFFF"/>
                </a:solidFill>
                <a:latin typeface="&quot;League Spartan&quot;"/>
                <a:ea typeface="+mn-ea"/>
                <a:cs typeface="&quot;League Spartan&quot;"/>
              </a:rPr>
              <a:t>Cette musique pour méditer </a:t>
            </a:r>
          </a:p>
          <a:p>
            <a:pPr algn="l" hangingPunct="0">
              <a:lnSpc>
                <a:spcPct val="100000"/>
              </a:lnSpc>
            </a:pPr>
            <a:r>
              <a:rPr sz="1950" b="1">
                <a:solidFill>
                  <a:srgbClr val="FFFFFF"/>
                </a:solidFill>
                <a:latin typeface="&quot;League Spartan&quot;"/>
                <a:ea typeface="+mn-ea"/>
                <a:cs typeface="&quot;League Spartan&quot;"/>
              </a:rPr>
              <a:t>Cette automobile </a:t>
            </a:r>
          </a:p>
          <a:p>
            <a:pPr algn="l" hangingPunct="0">
              <a:lnSpc>
                <a:spcPct val="100000"/>
              </a:lnSpc>
            </a:pPr>
            <a:r>
              <a:rPr sz="1950" b="1">
                <a:solidFill>
                  <a:srgbClr val="FFFFFF"/>
                </a:solidFill>
                <a:latin typeface="&quot;League Spartan&quot;"/>
                <a:ea typeface="+mn-ea"/>
                <a:cs typeface="&quot;League Spartan&quot;"/>
              </a:rPr>
              <a:t>Cet hôtel </a:t>
            </a:r>
          </a:p>
          <a:p>
            <a:pPr algn="l" hangingPunct="0">
              <a:lnSpc>
                <a:spcPct val="100000"/>
              </a:lnSpc>
            </a:pPr>
            <a:r>
              <a:rPr sz="1950" b="1">
                <a:solidFill>
                  <a:srgbClr val="FFFFFF"/>
                </a:solidFill>
                <a:latin typeface="&quot;League Spartan&quot;"/>
                <a:ea typeface="+mn-ea"/>
                <a:cs typeface="&quot;League Spartan&quot;"/>
              </a:rPr>
              <a:t>Ce sondage</a:t>
            </a:r>
          </a:p>
          <a:p>
            <a:pPr algn="l" hangingPunct="0">
              <a:lnSpc>
                <a:spcPct val="100000"/>
              </a:lnSpc>
            </a:pPr>
            <a:r>
              <a:rPr sz="1950" b="1">
                <a:solidFill>
                  <a:srgbClr val="FFFFFF"/>
                </a:solidFill>
                <a:latin typeface="&quot;League Spartan&quot;"/>
                <a:ea typeface="+mn-ea"/>
                <a:cs typeface="&quot;League Spartan&quot;"/>
              </a:rPr>
              <a:t>Cet interrogatoire policier</a:t>
            </a:r>
          </a:p>
          <a:p>
            <a:pPr algn="l" hangingPunct="0">
              <a:lnSpc>
                <a:spcPct val="100000"/>
              </a:lnSpc>
            </a:pPr>
            <a:r>
              <a:rPr sz="1950" b="1">
                <a:solidFill>
                  <a:srgbClr val="FFFFFF"/>
                </a:solidFill>
                <a:latin typeface="&quot;League Spartan&quot;"/>
                <a:ea typeface="+mn-ea"/>
                <a:cs typeface="&quot;League Spartan&quot;"/>
              </a:rPr>
              <a:t>Cette argumentation</a:t>
            </a:r>
          </a:p>
          <a:p>
            <a:pPr algn="l" hangingPunct="0">
              <a:lnSpc>
                <a:spcPct val="100000"/>
              </a:lnSpc>
            </a:pPr>
            <a:r>
              <a:rPr sz="1950" b="1">
                <a:solidFill>
                  <a:srgbClr val="FFFFFF"/>
                </a:solidFill>
                <a:latin typeface="&quot;League Spartan&quot;"/>
                <a:ea typeface="+mn-ea"/>
                <a:cs typeface="&quot;League Spartan&quot;"/>
              </a:rPr>
              <a:t>Cette théorie</a:t>
            </a:r>
          </a:p>
          <a:p>
            <a:pPr algn="l" hangingPunct="0">
              <a:lnSpc>
                <a:spcPct val="100000"/>
              </a:lnSpc>
            </a:pPr>
            <a:r>
              <a:rPr sz="1950" b="1">
                <a:solidFill>
                  <a:srgbClr val="FFFFFF"/>
                </a:solidFill>
                <a:latin typeface="&quot;League Spartan&quot;"/>
                <a:ea typeface="+mn-ea"/>
                <a:cs typeface="&quot;League Spartan&quot;"/>
              </a:rPr>
              <a:t>Cette expérience</a:t>
            </a:r>
          </a:p>
          <a:p>
            <a:pPr algn="l" hangingPunct="0">
              <a:lnSpc>
                <a:spcPct val="100000"/>
              </a:lnSpc>
            </a:pPr>
            <a:r>
              <a:rPr sz="1950" b="1">
                <a:solidFill>
                  <a:srgbClr val="FFFFFF"/>
                </a:solidFill>
                <a:latin typeface="&quot;League Spartan&quot;"/>
                <a:ea typeface="+mn-ea"/>
                <a:cs typeface="&quot;League Spartan&quot;"/>
              </a:rPr>
              <a:t>Cette loi sur l'alcool au volant</a:t>
            </a:r>
          </a:p>
          <a:p>
            <a:pPr algn="l" hangingPunct="0">
              <a:lnSpc>
                <a:spcPct val="100000"/>
              </a:lnSpc>
            </a:pPr>
            <a:r>
              <a:rPr sz="1950" b="1">
                <a:solidFill>
                  <a:srgbClr val="FFFFFF"/>
                </a:solidFill>
                <a:latin typeface="&quot;League Spartan&quot;"/>
                <a:ea typeface="+mn-ea"/>
                <a:cs typeface="&quot;League Spartan&quot;"/>
              </a:rPr>
              <a:t>Ce professeur</a:t>
            </a:r>
          </a:p>
          <a:p>
            <a:pPr algn="l" hangingPunct="0">
              <a:lnSpc>
                <a:spcPct val="100000"/>
              </a:lnSpc>
            </a:pPr>
            <a:r>
              <a:rPr sz="1950" b="1">
                <a:solidFill>
                  <a:srgbClr val="FFFFFF"/>
                </a:solidFill>
                <a:latin typeface="&quot;League Spartan&quot;"/>
                <a:ea typeface="+mn-ea"/>
                <a:cs typeface="&quot;League Spartan&quot;"/>
              </a:rPr>
              <a:t>Ce plan d’intervention avec un </a:t>
            </a:r>
          </a:p>
          <a:p>
            <a:pPr algn="l" hangingPunct="0">
              <a:lnSpc>
                <a:spcPct val="100000"/>
              </a:lnSpc>
            </a:pPr>
            <a:r>
              <a:rPr sz="1950" b="1">
                <a:solidFill>
                  <a:srgbClr val="FFFFFF"/>
                </a:solidFill>
                <a:latin typeface="&quot;League Spartan&quot;"/>
                <a:ea typeface="+mn-ea"/>
                <a:cs typeface="&quot;League Spartan&quot;"/>
              </a:rPr>
              <a:t> enfant victime de violence </a:t>
            </a:r>
          </a:p>
          <a:p>
            <a:pPr algn="l" hangingPunct="0">
              <a:lnSpc>
                <a:spcPct val="100000"/>
              </a:lnSpc>
            </a:pPr>
            <a:r>
              <a:rPr sz="1950" b="1">
                <a:solidFill>
                  <a:srgbClr val="FFFFFF"/>
                </a:solidFill>
                <a:latin typeface="&quot;League Spartan&quot;"/>
                <a:ea typeface="+mn-ea"/>
                <a:cs typeface="&quot;League Spartan&quot;"/>
              </a:rPr>
              <a:t>Cette façon de tenter de réparer </a:t>
            </a:r>
          </a:p>
          <a:p>
            <a:pPr algn="l" hangingPunct="0">
              <a:lnSpc>
                <a:spcPct val="100000"/>
              </a:lnSpc>
            </a:pPr>
            <a:r>
              <a:rPr sz="1950" b="1">
                <a:solidFill>
                  <a:srgbClr val="FFFFFF"/>
                </a:solidFill>
                <a:latin typeface="&quot;League Spartan&quot;"/>
                <a:ea typeface="+mn-ea"/>
                <a:cs typeface="&quot;League Spartan&quot;"/>
              </a:rPr>
              <a:t>un ordinateur qui ne démarre pas</a:t>
            </a:r>
          </a:p>
          <a:p>
            <a:pPr algn="l" hangingPunct="0">
              <a:lnSpc>
                <a:spcPct val="100000"/>
              </a:lnSpc>
            </a:pPr>
            <a:r>
              <a:rPr sz="1950" b="1">
                <a:solidFill>
                  <a:srgbClr val="FFFFFF"/>
                </a:solidFill>
                <a:latin typeface="&quot;League Spartan&quot;"/>
                <a:ea typeface="+mn-ea"/>
                <a:cs typeface="&quot;League Spartan&quot;"/>
              </a:rPr>
              <a:t>Ce policier </a:t>
            </a:r>
          </a:p>
          <a:p>
            <a:pPr algn="l" hangingPunct="0">
              <a:lnSpc>
                <a:spcPct val="100000"/>
              </a:lnSpc>
            </a:pPr>
            <a:r>
              <a:rPr sz="1950" b="1">
                <a:solidFill>
                  <a:srgbClr val="FFFFFF"/>
                </a:solidFill>
                <a:latin typeface="&quot;League Spartan&quot;"/>
                <a:ea typeface="+mn-ea"/>
                <a:cs typeface="&quot;League Spartan&quot;"/>
              </a:rPr>
              <a:t>Cette infirmière</a:t>
            </a:r>
          </a:p>
          <a:p>
            <a:pPr algn="l" hangingPunct="0">
              <a:lnSpc>
                <a:spcPct val="100000"/>
              </a:lnSpc>
            </a:pPr>
            <a:r>
              <a:rPr sz="1950" b="1">
                <a:solidFill>
                  <a:srgbClr val="FFFFFF"/>
                </a:solidFill>
                <a:latin typeface="&quot;League Spartan&quot;"/>
                <a:ea typeface="+mn-ea"/>
                <a:cs typeface="&quot;League Spartan&quot;"/>
              </a:rPr>
              <a:t>Ce député</a:t>
            </a:r>
          </a:p>
          <a:p>
            <a:pPr algn="l" hangingPunct="0">
              <a:lnSpc>
                <a:spcPct val="100000"/>
              </a:lnSpc>
            </a:pPr>
            <a:r>
              <a:rPr sz="1950" b="1">
                <a:solidFill>
                  <a:srgbClr val="FFFFFF"/>
                </a:solidFill>
                <a:latin typeface="&quot;League Spartan&quot;"/>
                <a:ea typeface="+mn-ea"/>
                <a:cs typeface="&quot;League Spartan&quot;"/>
              </a:rPr>
              <a:t>Ce gouvernement</a:t>
            </a:r>
          </a:p>
          <a:p>
            <a:pPr algn="l" hangingPunct="0">
              <a:lnSpc>
                <a:spcPct val="100000"/>
              </a:lnSpc>
            </a:pPr>
            <a:r>
              <a:rPr sz="1950" b="1">
                <a:solidFill>
                  <a:srgbClr val="FFFFFF"/>
                </a:solidFill>
                <a:latin typeface="&quot;League Spartan&quot;"/>
                <a:ea typeface="+mn-ea"/>
                <a:cs typeface="&quot;League Spartan&quot;"/>
              </a:rPr>
              <a:t>Ce devis</a:t>
            </a:r>
          </a:p>
        </p:txBody>
      </p:sp>
      <p:sp>
        <p:nvSpPr>
          <p:cNvPr id="8" name="Rectangle Container copy"/>
          <p:cNvSpPr/>
          <p:nvPr/>
        </p:nvSpPr>
        <p:spPr>
          <a:xfrm>
            <a:off x="4802884" y="3233738"/>
            <a:ext cx="1312069" cy="638175"/>
          </a:xfrm>
          <a:prstGeom prst="roundRect">
            <a:avLst/>
          </a:prstGeom>
          <a:solidFill>
            <a:srgbClr val="128AAF"/>
          </a:solidFill>
          <a:ln w="38100" cmpd="sng">
            <a:solidFill>
              <a:srgbClr val="EAA253"/>
            </a:solidFill>
          </a:ln>
        </p:spPr>
        <p:txBody>
          <a:bodyPr spcFirstLastPara="0" anchor="ctr" tIns="0" bIns="0" lIns="0" rIns="0"/>
          <a:lstStyle/>
          <a:p>
            <a:pPr algn="l" hangingPunct="0">
              <a:lnSpc>
                <a:spcPct val="100000"/>
              </a:lnSpc>
            </a:pPr>
            <a:r>
              <a:rPr sz="1800" b="1">
                <a:solidFill>
                  <a:srgbClr val="FFFFFF"/>
                </a:solidFill>
                <a:latin typeface="&quot;League Spartan&quot;"/>
                <a:ea typeface="+mn-ea"/>
                <a:cs typeface="&quot;League Spartan&quot;"/>
              </a:rPr>
              <a:t>est un(e) </a:t>
            </a:r>
          </a:p>
        </p:txBody>
      </p:sp>
      <p:sp>
        <p:nvSpPr>
          <p:cNvPr id="9" name="Rectangle Container copy copy 6"/>
          <p:cNvSpPr/>
          <p:nvPr/>
        </p:nvSpPr>
        <p:spPr>
          <a:xfrm>
            <a:off x="7325783" y="2420466"/>
            <a:ext cx="1827742" cy="822484"/>
          </a:xfrm>
          <a:prstGeom prst="roundRect">
            <a:avLst/>
          </a:prstGeom>
          <a:solidFill>
            <a:srgbClr val="128AAF"/>
          </a:solidFill>
          <a:ln w="38100" cmpd="sng">
            <a:solidFill>
              <a:srgbClr val="EAA253"/>
            </a:solidFill>
          </a:ln>
        </p:spPr>
        <p:txBody>
          <a:bodyPr spcFirstLastPara="0" anchor="ctr" tIns="0" bIns="0" lIns="0" rIns="0"/>
          <a:lstStyle/>
          <a:p>
            <a:pPr algn="ctr" hangingPunct="0">
              <a:lnSpc>
                <a:spcPct val="100000"/>
              </a:lnSpc>
            </a:pPr>
            <a:r>
              <a:rPr sz="1800" b="1">
                <a:solidFill>
                  <a:srgbClr val="FFFFFF"/>
                </a:solidFill>
                <a:latin typeface="&quot;League Spartan&quot;"/>
                <a:ea typeface="+mn-ea"/>
                <a:cs typeface="&quot;League Spartan&quot;"/>
              </a:rPr>
              <a:t>MAUVAIS(e)</a:t>
            </a:r>
          </a:p>
        </p:txBody>
      </p:sp>
      <p:sp>
        <p:nvSpPr>
          <p:cNvPr id="10" name="Rectangle Container copy copy 7"/>
          <p:cNvSpPr/>
          <p:nvPr/>
        </p:nvSpPr>
        <p:spPr>
          <a:xfrm>
            <a:off x="7325783" y="3372966"/>
            <a:ext cx="1799167" cy="809625"/>
          </a:xfrm>
          <a:prstGeom prst="roundRect">
            <a:avLst/>
          </a:prstGeom>
          <a:solidFill>
            <a:srgbClr val="128AAF"/>
          </a:solidFill>
          <a:ln w="38100" cmpd="sng">
            <a:solidFill>
              <a:srgbClr val="EAA253"/>
            </a:solidFill>
          </a:ln>
        </p:spPr>
        <p:txBody>
          <a:bodyPr spcFirstLastPara="0" anchor="ctr" tIns="0" bIns="0" lIns="0" rIns="0"/>
          <a:lstStyle/>
          <a:p>
            <a:pPr algn="ctr" hangingPunct="0">
              <a:lnSpc>
                <a:spcPct val="100000"/>
              </a:lnSpc>
            </a:pPr>
            <a:r>
              <a:rPr sz="1800" b="1">
                <a:solidFill>
                  <a:srgbClr val="FFFFFF"/>
                </a:solidFill>
                <a:latin typeface="&quot;League Spartan&quot;"/>
                <a:ea typeface="+mn-ea"/>
                <a:cs typeface="&quot;League Spartan&quot;"/>
              </a:rPr>
              <a:t>MEILLEUR(e)</a:t>
            </a:r>
          </a:p>
        </p:txBody>
      </p:sp>
      <p:sp>
        <p:nvSpPr>
          <p:cNvPr id="11" name="Rectangle Container copy copy 8"/>
          <p:cNvSpPr/>
          <p:nvPr/>
        </p:nvSpPr>
        <p:spPr>
          <a:xfrm>
            <a:off x="7325783" y="4373091"/>
            <a:ext cx="1865842" cy="709731"/>
          </a:xfrm>
          <a:prstGeom prst="roundRect">
            <a:avLst/>
          </a:prstGeom>
          <a:solidFill>
            <a:srgbClr val="128AAF"/>
          </a:solidFill>
          <a:ln w="38100" cmpd="sng">
            <a:solidFill>
              <a:srgbClr val="EAA253"/>
            </a:solidFill>
          </a:ln>
        </p:spPr>
        <p:txBody>
          <a:bodyPr spcFirstLastPara="0" anchor="ctr" tIns="0" bIns="0" lIns="0" rIns="0"/>
          <a:lstStyle/>
          <a:p>
            <a:pPr algn="ctr" hangingPunct="0">
              <a:lnSpc>
                <a:spcPct val="100000"/>
              </a:lnSpc>
            </a:pPr>
            <a:r>
              <a:rPr sz="1800" b="1">
                <a:solidFill>
                  <a:srgbClr val="FFFFFF"/>
                </a:solidFill>
                <a:latin typeface="&quot;League Spartan&quot;"/>
                <a:ea typeface="+mn-ea"/>
                <a:cs typeface="&quot;League Spartan&quot;"/>
              </a:rPr>
              <a:t>MOINS BON(ne)</a:t>
            </a:r>
          </a:p>
        </p:txBody>
      </p:sp>
      <p:sp>
        <p:nvSpPr>
          <p:cNvPr id="12" name=""/>
          <p:cNvSpPr/>
          <p:nvPr/>
        </p:nvSpPr>
        <p:spPr>
          <a:xfrm>
            <a:off x="5000625" y="5000625"/>
            <a:ext cx="8010525" cy="2114550"/>
          </a:xfrm>
          <a:prstGeom prst="rect">
            <a:avLst/>
          </a:prstGeom>
        </p:spPr>
        <p:txBody>
          <a:bodyPr spcFirstLastPara="0" anchor="t" tIns="95250" bIns="0" lIns="95250" rIns="95250"/>
          <a:lstStyle/>
          <a:p>
            <a:pPr algn="l" hangingPunct="0">
              <a:lnSpc>
                <a:spcPct val="100000"/>
              </a:lnSpc>
            </a:pPr>
            <a:r>
              <a:rPr sz="2100" b="1">
                <a:solidFill>
                  <a:srgbClr val="000000"/>
                </a:solidFill>
                <a:latin typeface="League Spartan"/>
                <a:ea typeface="+mn-ea"/>
                <a:cs typeface="League Spartan"/>
              </a:rPr>
              <a:t>Si une personne nous dit que cette argumentation est meilleure qu'une autre et qu'on lui demande pourquoi, on s'attend à ce qu'elle nous donne une raison. </a:t>
            </a:r>
          </a:p>
          <a:p>
            <a:pPr algn="l" hangingPunct="0">
              <a:lnSpc>
                <a:spcPct val="100000"/>
              </a:lnSpc>
            </a:pPr>
            <a:r>
              <a:rPr sz="2100">
                <a:latin typeface="&quot;League Spartan&quot;"/>
                <a:ea typeface="+mn-ea"/>
                <a:cs typeface="&quot;League Spartan&quot;"/>
              </a:rPr>
              <a:t/>
            </a:r>
          </a:p>
          <a:p>
            <a:pPr algn="l" hangingPunct="0">
              <a:lnSpc>
                <a:spcPct val="100000"/>
              </a:lnSpc>
            </a:pPr>
            <a:r>
              <a:rPr sz="2100" b="1">
                <a:solidFill>
                  <a:srgbClr val="000000"/>
                </a:solidFill>
                <a:latin typeface="League Spartan"/>
                <a:ea typeface="+mn-ea"/>
                <a:cs typeface="League Spartan"/>
              </a:rPr>
              <a:t>Si nous disons qu'une argumentation est meilleure qu'une autre, c'est qu'on a des raisons.</a:t>
            </a:r>
          </a:p>
        </p:txBody>
      </p:sp>
    </p:spTree>
    <p:extLst>
      <p:ext uri="{BB962C8B-B14F-4D97-AF65-F5344CB8AC3E}">
        <p14:creationId xmlns:p14="http://schemas.microsoft.com/office/powerpoint/2010/main" val="393002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2CFDB"/>
        </a:solidFill>
        <a:effectLst/>
      </p:bgPr>
    </p:bg>
    <p:spTree>
      <p:nvGrpSpPr>
        <p:cNvPr id="1" name="Timeline copy 71"/>
        <p:cNvGrpSpPr/>
        <p:nvPr/>
      </p:nvGrpSpPr>
      <p:grpSpPr>
        <a:xfrm>
          <a:off x="0" y="0"/>
          <a:ext cx="0" cy="0"/>
          <a:chOff x="0" y="0"/>
          <a:chExt cx="0" cy="0"/>
        </a:xfrm>
      </p:grpSpPr>
      <p:pic>
        <p:nvPicPr>
          <p:cNvPr id="2" name="Shape-1 copy 2"/>
          <p:cNvPicPr>
            <a:picLocks noChangeAspect="1"/>
          </p:cNvPicPr>
          <p:nvPr/>
        </p:nvPicPr>
        <p:blipFill>
          <a:blip r:embed="rId2"/>
          <a:stretch>
            <a:fillRect/>
          </a:stretch>
        </p:blipFill>
        <p:spPr>
          <a:xfrm>
            <a:off x="4495800" y="3600450"/>
            <a:ext cx="6815941" cy="2362200"/>
          </a:xfrm>
          <a:prstGeom prst="rect">
            <a:avLst/>
          </a:prstGeom>
        </p:spPr>
      </p:pic>
      <p:pic>
        <p:nvPicPr>
          <p:cNvPr id="3" name="Shape-1 copy 1"/>
          <p:cNvPicPr>
            <a:picLocks noChangeAspect="1"/>
          </p:cNvPicPr>
          <p:nvPr/>
        </p:nvPicPr>
        <p:blipFill>
          <a:blip r:embed="rId3"/>
          <a:stretch>
            <a:fillRect/>
          </a:stretch>
        </p:blipFill>
        <p:spPr>
          <a:xfrm>
            <a:off x="180975" y="3905250"/>
            <a:ext cx="3971925" cy="1628775"/>
          </a:xfrm>
          <a:prstGeom prst="rect">
            <a:avLst/>
          </a:prstGeom>
        </p:spPr>
      </p:pic>
      <p:pic>
        <p:nvPicPr>
          <p:cNvPr id="4" name="Shape-1"/>
          <p:cNvPicPr>
            <a:picLocks noChangeAspect="1"/>
          </p:cNvPicPr>
          <p:nvPr/>
        </p:nvPicPr>
        <p:blipFill>
          <a:blip r:embed="rId4"/>
          <a:stretch>
            <a:fillRect/>
          </a:stretch>
        </p:blipFill>
        <p:spPr>
          <a:xfrm>
            <a:off x="180975" y="466725"/>
            <a:ext cx="7248525" cy="2619375"/>
          </a:xfrm>
          <a:prstGeom prst="rect">
            <a:avLst/>
          </a:prstGeom>
        </p:spPr>
      </p:pic>
      <p:sp>
        <p:nvSpPr>
          <p:cNvPr id="5" name=""/>
          <p:cNvSpPr/>
          <p:nvPr/>
        </p:nvSpPr>
        <p:spPr>
          <a:xfrm>
            <a:off x="2562225" y="0"/>
            <a:ext cx="8820150" cy="4667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MÉTHODE DE LA JUSTIFICATION FONCTIONNELLE DES JUGEMENTS DE VALEUR</a:t>
            </a:r>
          </a:p>
        </p:txBody>
      </p:sp>
      <p:sp>
        <p:nvSpPr>
          <p:cNvPr id="6" name=""/>
          <p:cNvSpPr/>
          <p:nvPr/>
        </p:nvSpPr>
        <p:spPr>
          <a:xfrm>
            <a:off x="180975" y="3905250"/>
            <a:ext cx="4067175" cy="1009650"/>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Pour remplir sa fonction, il (elle) doit donc posséder les caractéristiques suivantes :</a:t>
            </a:r>
          </a:p>
        </p:txBody>
      </p:sp>
      <p:sp>
        <p:nvSpPr>
          <p:cNvPr id="7" name=""/>
          <p:cNvSpPr/>
          <p:nvPr/>
        </p:nvSpPr>
        <p:spPr>
          <a:xfrm>
            <a:off x="276225" y="866775"/>
            <a:ext cx="1828800" cy="18383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 marteau</a:t>
            </a:r>
          </a:p>
          <a:p>
            <a:pPr algn="l" hangingPunct="0">
              <a:lnSpc>
                <a:spcPct val="100000"/>
              </a:lnSpc>
            </a:pPr>
            <a:r>
              <a:rPr sz="1800" b="1">
                <a:solidFill>
                  <a:srgbClr val="772424"/>
                </a:solidFill>
                <a:latin typeface="Lato"/>
                <a:ea typeface="+mn-ea"/>
                <a:cs typeface="Lato"/>
              </a:rPr>
              <a:t>- infirmière</a:t>
            </a:r>
          </a:p>
          <a:p>
            <a:pPr algn="l" hangingPunct="0">
              <a:lnSpc>
                <a:spcPct val="100000"/>
              </a:lnSpc>
            </a:pPr>
            <a:r>
              <a:rPr sz="1800" b="1">
                <a:solidFill>
                  <a:srgbClr val="772424"/>
                </a:solidFill>
                <a:latin typeface="Lato"/>
                <a:ea typeface="+mn-ea"/>
                <a:cs typeface="Lato"/>
              </a:rPr>
              <a:t>- plan de soins</a:t>
            </a:r>
          </a:p>
          <a:p>
            <a:pPr algn="l" hangingPunct="0">
              <a:lnSpc>
                <a:spcPct val="100000"/>
              </a:lnSpc>
            </a:pPr>
            <a:r>
              <a:rPr sz="1800" b="1">
                <a:solidFill>
                  <a:srgbClr val="772424"/>
                </a:solidFill>
                <a:latin typeface="Lato"/>
                <a:ea typeface="+mn-ea"/>
                <a:cs typeface="Lato"/>
              </a:rPr>
              <a:t>- devis</a:t>
            </a:r>
          </a:p>
          <a:p>
            <a:pPr algn="l" hangingPunct="0">
              <a:lnSpc>
                <a:spcPct val="100000"/>
              </a:lnSpc>
            </a:pPr>
            <a:r>
              <a:rPr sz="1800" b="1">
                <a:solidFill>
                  <a:srgbClr val="772424"/>
                </a:solidFill>
                <a:latin typeface="Lato"/>
                <a:ea typeface="+mn-ea"/>
                <a:cs typeface="Lato"/>
              </a:rPr>
              <a:t>- syndicat</a:t>
            </a:r>
          </a:p>
          <a:p>
            <a:pPr algn="l" hangingPunct="0">
              <a:lnSpc>
                <a:spcPct val="100000"/>
              </a:lnSpc>
            </a:pPr>
            <a:r>
              <a:rPr sz="1800">
                <a:solidFill>
                  <a:srgbClr val="772424"/>
                </a:solidFill>
                <a:latin typeface="Lato"/>
                <a:ea typeface="+mn-ea"/>
                <a:cs typeface="Lato"/>
              </a:rPr>
              <a:t/>
            </a:r>
          </a:p>
        </p:txBody>
      </p:sp>
      <p:sp>
        <p:nvSpPr>
          <p:cNvPr id="8" name=""/>
          <p:cNvSpPr/>
          <p:nvPr/>
        </p:nvSpPr>
        <p:spPr>
          <a:xfrm>
            <a:off x="1900238" y="866775"/>
            <a:ext cx="2066925" cy="1533827"/>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députée</a:t>
            </a:r>
          </a:p>
          <a:p>
            <a:pPr algn="l" hangingPunct="0">
              <a:lnSpc>
                <a:spcPct val="100000"/>
              </a:lnSpc>
            </a:pPr>
            <a:r>
              <a:rPr sz="1767" b="1">
                <a:solidFill>
                  <a:srgbClr val="772424"/>
                </a:solidFill>
                <a:latin typeface="Lato"/>
                <a:ea typeface="+mn-ea"/>
                <a:cs typeface="Lato"/>
              </a:rPr>
              <a:t>- examen</a:t>
            </a:r>
          </a:p>
          <a:p>
            <a:pPr algn="l" hangingPunct="0">
              <a:lnSpc>
                <a:spcPct val="100000"/>
              </a:lnSpc>
            </a:pPr>
            <a:r>
              <a:rPr sz="1767" b="1">
                <a:solidFill>
                  <a:srgbClr val="772424"/>
                </a:solidFill>
                <a:latin typeface="Lato"/>
                <a:ea typeface="+mn-ea"/>
                <a:cs typeface="Lato"/>
              </a:rPr>
              <a:t>- argumentation</a:t>
            </a:r>
          </a:p>
          <a:p>
            <a:pPr algn="l" hangingPunct="0">
              <a:lnSpc>
                <a:spcPct val="100000"/>
              </a:lnSpc>
            </a:pPr>
            <a:r>
              <a:rPr sz="1767" b="1">
                <a:solidFill>
                  <a:srgbClr val="772424"/>
                </a:solidFill>
                <a:latin typeface="Lato"/>
                <a:ea typeface="+mn-ea"/>
                <a:cs typeface="Lato"/>
              </a:rPr>
              <a:t>- expérience</a:t>
            </a:r>
          </a:p>
          <a:p>
            <a:pPr algn="l" hangingPunct="0">
              <a:lnSpc>
                <a:spcPct val="100000"/>
              </a:lnSpc>
            </a:pPr>
            <a:r>
              <a:rPr sz="1767">
                <a:solidFill>
                  <a:srgbClr val="772424"/>
                </a:solidFill>
                <a:latin typeface="Lato"/>
                <a:ea typeface="+mn-ea"/>
                <a:cs typeface="Lato"/>
              </a:rPr>
              <a:t/>
            </a:r>
          </a:p>
        </p:txBody>
      </p:sp>
      <p:sp>
        <p:nvSpPr>
          <p:cNvPr id="9" name=""/>
          <p:cNvSpPr/>
          <p:nvPr/>
        </p:nvSpPr>
        <p:spPr>
          <a:xfrm>
            <a:off x="180975" y="466725"/>
            <a:ext cx="2476500" cy="4667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La fonction d'un(e)</a:t>
            </a:r>
          </a:p>
        </p:txBody>
      </p:sp>
      <p:sp>
        <p:nvSpPr>
          <p:cNvPr id="10" name=""/>
          <p:cNvSpPr/>
          <p:nvPr/>
        </p:nvSpPr>
        <p:spPr>
          <a:xfrm>
            <a:off x="276225" y="2333625"/>
            <a:ext cx="2476500" cy="4667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c'est de :</a:t>
            </a:r>
          </a:p>
        </p:txBody>
      </p:sp>
      <p:pic>
        <p:nvPicPr>
          <p:cNvPr id="11" name="Shape-1"/>
          <p:cNvPicPr>
            <a:picLocks noChangeAspect="1"/>
          </p:cNvPicPr>
          <p:nvPr/>
        </p:nvPicPr>
        <p:blipFill>
          <a:blip r:embed="rId5"/>
          <a:stretch>
            <a:fillRect/>
          </a:stretch>
        </p:blipFill>
        <p:spPr>
          <a:xfrm>
            <a:off x="1257300" y="2466975"/>
            <a:ext cx="3162300" cy="495300"/>
          </a:xfrm>
          <a:prstGeom prst="rect">
            <a:avLst/>
          </a:prstGeom>
        </p:spPr>
      </p:pic>
      <p:sp>
        <p:nvSpPr>
          <p:cNvPr id="12" name=""/>
          <p:cNvSpPr/>
          <p:nvPr/>
        </p:nvSpPr>
        <p:spPr>
          <a:xfrm>
            <a:off x="5424488" y="866775"/>
            <a:ext cx="2066925" cy="1533827"/>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théorie</a:t>
            </a:r>
          </a:p>
          <a:p>
            <a:pPr algn="l" hangingPunct="0">
              <a:lnSpc>
                <a:spcPct val="100000"/>
              </a:lnSpc>
            </a:pPr>
            <a:r>
              <a:rPr sz="1767" b="1">
                <a:solidFill>
                  <a:srgbClr val="772424"/>
                </a:solidFill>
                <a:latin typeface="Lato"/>
                <a:ea typeface="+mn-ea"/>
                <a:cs typeface="Lato"/>
              </a:rPr>
              <a:t>- plan d'affaires</a:t>
            </a:r>
          </a:p>
          <a:p>
            <a:pPr algn="l" hangingPunct="0">
              <a:lnSpc>
                <a:spcPct val="100000"/>
              </a:lnSpc>
            </a:pPr>
            <a:r>
              <a:rPr sz="1767" b="1">
                <a:solidFill>
                  <a:srgbClr val="772424"/>
                </a:solidFill>
                <a:latin typeface="Lato"/>
                <a:ea typeface="+mn-ea"/>
                <a:cs typeface="Lato"/>
              </a:rPr>
              <a:t>- étude de marché</a:t>
            </a:r>
          </a:p>
          <a:p>
            <a:pPr algn="l" hangingPunct="0">
              <a:lnSpc>
                <a:spcPct val="100000"/>
              </a:lnSpc>
            </a:pPr>
            <a:r>
              <a:rPr sz="1767" b="1">
                <a:solidFill>
                  <a:srgbClr val="772424"/>
                </a:solidFill>
                <a:latin typeface="Lato"/>
                <a:ea typeface="+mn-ea"/>
                <a:cs typeface="Lato"/>
              </a:rPr>
              <a:t>- sondage</a:t>
            </a:r>
          </a:p>
          <a:p>
            <a:pPr algn="l" hangingPunct="0">
              <a:lnSpc>
                <a:spcPct val="100000"/>
              </a:lnSpc>
            </a:pPr>
            <a:r>
              <a:rPr sz="1767">
                <a:solidFill>
                  <a:srgbClr val="772424"/>
                </a:solidFill>
                <a:latin typeface="Lato"/>
                <a:ea typeface="+mn-ea"/>
                <a:cs typeface="Lato"/>
              </a:rPr>
              <a:t>- ...</a:t>
            </a:r>
          </a:p>
        </p:txBody>
      </p:sp>
      <p:sp>
        <p:nvSpPr>
          <p:cNvPr id="13" name=""/>
          <p:cNvSpPr/>
          <p:nvPr/>
        </p:nvSpPr>
        <p:spPr>
          <a:xfrm>
            <a:off x="3643313" y="866775"/>
            <a:ext cx="2066925" cy="1262601"/>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professeur</a:t>
            </a:r>
          </a:p>
          <a:p>
            <a:pPr algn="l" hangingPunct="0">
              <a:lnSpc>
                <a:spcPct val="100000"/>
              </a:lnSpc>
            </a:pPr>
            <a:r>
              <a:rPr sz="1767" b="1">
                <a:solidFill>
                  <a:srgbClr val="772424"/>
                </a:solidFill>
                <a:latin typeface="Lato"/>
                <a:ea typeface="+mn-ea"/>
                <a:cs typeface="Lato"/>
              </a:rPr>
              <a:t>- policier</a:t>
            </a:r>
          </a:p>
          <a:p>
            <a:pPr algn="l" hangingPunct="0">
              <a:lnSpc>
                <a:spcPct val="100000"/>
              </a:lnSpc>
            </a:pPr>
            <a:r>
              <a:rPr sz="1767" b="1">
                <a:solidFill>
                  <a:srgbClr val="772424"/>
                </a:solidFill>
                <a:latin typeface="Lato"/>
                <a:ea typeface="+mn-ea"/>
                <a:cs typeface="Lato"/>
              </a:rPr>
              <a:t>- interrogatoire</a:t>
            </a:r>
          </a:p>
          <a:p>
            <a:pPr algn="l" hangingPunct="0">
              <a:lnSpc>
                <a:spcPct val="100000"/>
              </a:lnSpc>
            </a:pPr>
            <a:r>
              <a:rPr sz="1767" b="1">
                <a:solidFill>
                  <a:srgbClr val="772424"/>
                </a:solidFill>
                <a:latin typeface="Lato"/>
                <a:ea typeface="+mn-ea"/>
                <a:cs typeface="Lato"/>
              </a:rPr>
              <a:t>- interprétation</a:t>
            </a:r>
          </a:p>
        </p:txBody>
      </p:sp>
      <p:pic>
        <p:nvPicPr>
          <p:cNvPr id="14" name="Shape-1"/>
          <p:cNvPicPr>
            <a:picLocks noChangeAspect="1"/>
          </p:cNvPicPr>
          <p:nvPr/>
        </p:nvPicPr>
        <p:blipFill>
          <a:blip r:embed="rId6"/>
          <a:stretch>
            <a:fillRect/>
          </a:stretch>
        </p:blipFill>
        <p:spPr>
          <a:xfrm>
            <a:off x="276225" y="4857750"/>
            <a:ext cx="3800475" cy="581025"/>
          </a:xfrm>
          <a:prstGeom prst="rect">
            <a:avLst/>
          </a:prstGeom>
        </p:spPr>
      </p:pic>
      <p:sp>
        <p:nvSpPr>
          <p:cNvPr id="15" name=""/>
          <p:cNvSpPr/>
          <p:nvPr/>
        </p:nvSpPr>
        <p:spPr>
          <a:xfrm>
            <a:off x="4676775" y="3838575"/>
            <a:ext cx="1828800" cy="18383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 marteau</a:t>
            </a:r>
          </a:p>
          <a:p>
            <a:pPr algn="l" hangingPunct="0">
              <a:lnSpc>
                <a:spcPct val="100000"/>
              </a:lnSpc>
            </a:pPr>
            <a:r>
              <a:rPr sz="1800" b="1">
                <a:solidFill>
                  <a:srgbClr val="772424"/>
                </a:solidFill>
                <a:latin typeface="Lato"/>
                <a:ea typeface="+mn-ea"/>
                <a:cs typeface="Lato"/>
              </a:rPr>
              <a:t>- infirmière</a:t>
            </a:r>
          </a:p>
          <a:p>
            <a:pPr algn="l" hangingPunct="0">
              <a:lnSpc>
                <a:spcPct val="100000"/>
              </a:lnSpc>
            </a:pPr>
            <a:r>
              <a:rPr sz="1800" b="1">
                <a:solidFill>
                  <a:srgbClr val="772424"/>
                </a:solidFill>
                <a:latin typeface="Lato"/>
                <a:ea typeface="+mn-ea"/>
                <a:cs typeface="Lato"/>
              </a:rPr>
              <a:t>- plan de soins</a:t>
            </a:r>
          </a:p>
          <a:p>
            <a:pPr algn="l" hangingPunct="0">
              <a:lnSpc>
                <a:spcPct val="100000"/>
              </a:lnSpc>
            </a:pPr>
            <a:r>
              <a:rPr sz="1800" b="1">
                <a:solidFill>
                  <a:srgbClr val="772424"/>
                </a:solidFill>
                <a:latin typeface="Lato"/>
                <a:ea typeface="+mn-ea"/>
                <a:cs typeface="Lato"/>
              </a:rPr>
              <a:t>- devis</a:t>
            </a:r>
          </a:p>
          <a:p>
            <a:pPr algn="l" hangingPunct="0">
              <a:lnSpc>
                <a:spcPct val="100000"/>
              </a:lnSpc>
            </a:pPr>
            <a:r>
              <a:rPr sz="1800" b="1">
                <a:solidFill>
                  <a:srgbClr val="772424"/>
                </a:solidFill>
                <a:latin typeface="Lato"/>
                <a:ea typeface="+mn-ea"/>
                <a:cs typeface="Lato"/>
              </a:rPr>
              <a:t>- syndicat</a:t>
            </a:r>
          </a:p>
          <a:p>
            <a:pPr algn="l" hangingPunct="0">
              <a:lnSpc>
                <a:spcPct val="100000"/>
              </a:lnSpc>
            </a:pPr>
            <a:r>
              <a:rPr sz="1800">
                <a:solidFill>
                  <a:srgbClr val="772424"/>
                </a:solidFill>
                <a:latin typeface="Lato"/>
                <a:ea typeface="+mn-ea"/>
                <a:cs typeface="Lato"/>
              </a:rPr>
              <a:t/>
            </a:r>
          </a:p>
        </p:txBody>
      </p:sp>
      <p:sp>
        <p:nvSpPr>
          <p:cNvPr id="16" name=""/>
          <p:cNvSpPr/>
          <p:nvPr/>
        </p:nvSpPr>
        <p:spPr>
          <a:xfrm>
            <a:off x="6238875" y="3838575"/>
            <a:ext cx="2066925" cy="1533827"/>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députée</a:t>
            </a:r>
          </a:p>
          <a:p>
            <a:pPr algn="l" hangingPunct="0">
              <a:lnSpc>
                <a:spcPct val="100000"/>
              </a:lnSpc>
            </a:pPr>
            <a:r>
              <a:rPr sz="1767" b="1">
                <a:solidFill>
                  <a:srgbClr val="772424"/>
                </a:solidFill>
                <a:latin typeface="Lato"/>
                <a:ea typeface="+mn-ea"/>
                <a:cs typeface="Lato"/>
              </a:rPr>
              <a:t>- examen</a:t>
            </a:r>
          </a:p>
          <a:p>
            <a:pPr algn="l" hangingPunct="0">
              <a:lnSpc>
                <a:spcPct val="100000"/>
              </a:lnSpc>
            </a:pPr>
            <a:r>
              <a:rPr sz="1767" b="1">
                <a:solidFill>
                  <a:srgbClr val="772424"/>
                </a:solidFill>
                <a:latin typeface="Lato"/>
                <a:ea typeface="+mn-ea"/>
                <a:cs typeface="Lato"/>
              </a:rPr>
              <a:t>- argumentation</a:t>
            </a:r>
          </a:p>
          <a:p>
            <a:pPr algn="l" hangingPunct="0">
              <a:lnSpc>
                <a:spcPct val="100000"/>
              </a:lnSpc>
            </a:pPr>
            <a:r>
              <a:rPr sz="1767" b="1">
                <a:solidFill>
                  <a:srgbClr val="772424"/>
                </a:solidFill>
                <a:latin typeface="Lato"/>
                <a:ea typeface="+mn-ea"/>
                <a:cs typeface="Lato"/>
              </a:rPr>
              <a:t>- expérience</a:t>
            </a:r>
          </a:p>
          <a:p>
            <a:pPr algn="l" hangingPunct="0">
              <a:lnSpc>
                <a:spcPct val="100000"/>
              </a:lnSpc>
            </a:pPr>
            <a:r>
              <a:rPr sz="1767">
                <a:solidFill>
                  <a:srgbClr val="772424"/>
                </a:solidFill>
                <a:latin typeface="Lato"/>
                <a:ea typeface="+mn-ea"/>
                <a:cs typeface="Lato"/>
              </a:rPr>
              <a:t/>
            </a:r>
          </a:p>
        </p:txBody>
      </p:sp>
      <p:sp>
        <p:nvSpPr>
          <p:cNvPr id="17" name=""/>
          <p:cNvSpPr/>
          <p:nvPr/>
        </p:nvSpPr>
        <p:spPr>
          <a:xfrm>
            <a:off x="4514850" y="3600450"/>
            <a:ext cx="2476500" cy="466725"/>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Ce</a:t>
            </a:r>
          </a:p>
        </p:txBody>
      </p:sp>
      <p:sp>
        <p:nvSpPr>
          <p:cNvPr id="18" name=""/>
          <p:cNvSpPr/>
          <p:nvPr/>
        </p:nvSpPr>
        <p:spPr>
          <a:xfrm>
            <a:off x="4857750" y="5314950"/>
            <a:ext cx="5314950" cy="742950"/>
          </a:xfrm>
          <a:prstGeom prst="rect">
            <a:avLst/>
          </a:prstGeom>
        </p:spPr>
        <p:txBody>
          <a:bodyPr spcFirstLastPara="0" anchor="t" tIns="95250" bIns="0" lIns="95250" rIns="95250"/>
          <a:lstStyle/>
          <a:p>
            <a:pPr algn="l" hangingPunct="0">
              <a:lnSpc>
                <a:spcPct val="100000"/>
              </a:lnSpc>
            </a:pPr>
            <a:r>
              <a:rPr sz="1800" b="1">
                <a:solidFill>
                  <a:srgbClr val="772424"/>
                </a:solidFill>
                <a:latin typeface="Lato"/>
                <a:ea typeface="+mn-ea"/>
                <a:cs typeface="Lato"/>
              </a:rPr>
              <a:t>possède (ou ne possède pas, ou possède dans une certaine mesure) ces caractéristiques.</a:t>
            </a:r>
          </a:p>
        </p:txBody>
      </p:sp>
      <p:sp>
        <p:nvSpPr>
          <p:cNvPr id="19" name=""/>
          <p:cNvSpPr/>
          <p:nvPr/>
        </p:nvSpPr>
        <p:spPr>
          <a:xfrm>
            <a:off x="9639300" y="3838575"/>
            <a:ext cx="1743075" cy="1533827"/>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théorie</a:t>
            </a:r>
          </a:p>
          <a:p>
            <a:pPr algn="l" hangingPunct="0">
              <a:lnSpc>
                <a:spcPct val="100000"/>
              </a:lnSpc>
            </a:pPr>
            <a:r>
              <a:rPr sz="1767" b="1">
                <a:solidFill>
                  <a:srgbClr val="772424"/>
                </a:solidFill>
                <a:latin typeface="Lato"/>
                <a:ea typeface="+mn-ea"/>
                <a:cs typeface="Lato"/>
              </a:rPr>
              <a:t>- plan d'affaires</a:t>
            </a:r>
          </a:p>
          <a:p>
            <a:pPr algn="l" hangingPunct="0">
              <a:lnSpc>
                <a:spcPct val="100000"/>
              </a:lnSpc>
            </a:pPr>
            <a:r>
              <a:rPr sz="1767" b="1">
                <a:solidFill>
                  <a:srgbClr val="772424"/>
                </a:solidFill>
                <a:latin typeface="Lato"/>
                <a:ea typeface="+mn-ea"/>
                <a:cs typeface="Lato"/>
              </a:rPr>
              <a:t>- étude de </a:t>
            </a:r>
          </a:p>
          <a:p>
            <a:pPr algn="l" hangingPunct="0">
              <a:lnSpc>
                <a:spcPct val="100000"/>
              </a:lnSpc>
            </a:pPr>
            <a:r>
              <a:rPr sz="1767" b="1">
                <a:solidFill>
                  <a:srgbClr val="772424"/>
                </a:solidFill>
                <a:latin typeface="Lato"/>
                <a:ea typeface="+mn-ea"/>
                <a:cs typeface="Lato"/>
              </a:rPr>
              <a:t>    marché</a:t>
            </a:r>
          </a:p>
          <a:p>
            <a:pPr algn="l" hangingPunct="0">
              <a:lnSpc>
                <a:spcPct val="100000"/>
              </a:lnSpc>
            </a:pPr>
            <a:r>
              <a:rPr sz="1767" b="1">
                <a:solidFill>
                  <a:srgbClr val="772424"/>
                </a:solidFill>
                <a:latin typeface="Lato"/>
                <a:ea typeface="+mn-ea"/>
                <a:cs typeface="Lato"/>
              </a:rPr>
              <a:t>- sondage</a:t>
            </a:r>
          </a:p>
        </p:txBody>
      </p:sp>
      <p:sp>
        <p:nvSpPr>
          <p:cNvPr id="20" name=""/>
          <p:cNvSpPr/>
          <p:nvPr/>
        </p:nvSpPr>
        <p:spPr>
          <a:xfrm>
            <a:off x="7972425" y="3838575"/>
            <a:ext cx="2066925" cy="1262601"/>
          </a:xfrm>
          <a:prstGeom prst="rect">
            <a:avLst/>
          </a:prstGeom>
        </p:spPr>
        <p:txBody>
          <a:bodyPr spcFirstLastPara="0" anchor="t" tIns="93526" bIns="0" lIns="93526" rIns="93526"/>
          <a:lstStyle/>
          <a:p>
            <a:pPr algn="l" hangingPunct="0">
              <a:lnSpc>
                <a:spcPct val="100000"/>
              </a:lnSpc>
            </a:pPr>
            <a:r>
              <a:rPr sz="1767" b="1">
                <a:solidFill>
                  <a:srgbClr val="772424"/>
                </a:solidFill>
                <a:latin typeface="Lato"/>
                <a:ea typeface="+mn-ea"/>
                <a:cs typeface="Lato"/>
              </a:rPr>
              <a:t>- professeur</a:t>
            </a:r>
          </a:p>
          <a:p>
            <a:pPr algn="l" hangingPunct="0">
              <a:lnSpc>
                <a:spcPct val="100000"/>
              </a:lnSpc>
            </a:pPr>
            <a:r>
              <a:rPr sz="1767" b="1">
                <a:solidFill>
                  <a:srgbClr val="772424"/>
                </a:solidFill>
                <a:latin typeface="Lato"/>
                <a:ea typeface="+mn-ea"/>
                <a:cs typeface="Lato"/>
              </a:rPr>
              <a:t>- policier</a:t>
            </a:r>
          </a:p>
          <a:p>
            <a:pPr algn="l" hangingPunct="0">
              <a:lnSpc>
                <a:spcPct val="100000"/>
              </a:lnSpc>
            </a:pPr>
            <a:r>
              <a:rPr sz="1767" b="1">
                <a:solidFill>
                  <a:srgbClr val="772424"/>
                </a:solidFill>
                <a:latin typeface="Lato"/>
                <a:ea typeface="+mn-ea"/>
                <a:cs typeface="Lato"/>
              </a:rPr>
              <a:t>- interrogatoire</a:t>
            </a:r>
          </a:p>
          <a:p>
            <a:pPr algn="l" hangingPunct="0">
              <a:lnSpc>
                <a:spcPct val="100000"/>
              </a:lnSpc>
            </a:pPr>
            <a:r>
              <a:rPr sz="1767" b="1">
                <a:solidFill>
                  <a:srgbClr val="772424"/>
                </a:solidFill>
                <a:latin typeface="Lato"/>
                <a:ea typeface="+mn-ea"/>
                <a:cs typeface="Lato"/>
              </a:rPr>
              <a:t>- interprétation</a:t>
            </a:r>
          </a:p>
        </p:txBody>
      </p:sp>
      <p:sp>
        <p:nvSpPr>
          <p:cNvPr id="21" name=""/>
          <p:cNvSpPr/>
          <p:nvPr/>
        </p:nvSpPr>
        <p:spPr>
          <a:xfrm>
            <a:off x="1609725" y="6619875"/>
            <a:ext cx="7672388" cy="781050"/>
          </a:xfrm>
          <a:prstGeom prst="rect">
            <a:avLst/>
          </a:prstGeom>
        </p:spPr>
        <p:txBody>
          <a:bodyPr spcFirstLastPara="0" anchor="t" tIns="95250" bIns="0" lIns="95250" rIns="95250"/>
          <a:lstStyle/>
          <a:p>
            <a:pPr algn="l" hangingPunct="0">
              <a:lnSpc>
                <a:spcPct val="100000"/>
              </a:lnSpc>
            </a:pPr>
            <a:r>
              <a:rPr sz="1950" b="1">
                <a:solidFill>
                  <a:srgbClr val="772424"/>
                </a:solidFill>
                <a:latin typeface="Lato"/>
                <a:ea typeface="+mn-ea"/>
                <a:cs typeface="Lato"/>
              </a:rPr>
              <a:t>Il s'agit d'un(e) bon(ne) ou d'un(e) mauvais(e)  marteau / infirmière / plan de soins, etc.</a:t>
            </a:r>
          </a:p>
        </p:txBody>
      </p:sp>
      <p:pic>
        <p:nvPicPr>
          <p:cNvPr id="22" name="customLine"/>
          <p:cNvPicPr/>
          <p:nvPr/>
        </p:nvPicPr>
        <p:blipFill rotWithShape="1">
          <a:blip r:embed="rId7"/>
          <a:stretch>
            <a:fillRect/>
          </a:stretch>
        </p:blipFill>
        <p:spPr>
          <a:xfrm>
            <a:off x="180975" y="5962650"/>
            <a:ext cx="11315700" cy="190500"/>
          </a:xfrm>
          <a:prstGeom prst="rect">
            <a:avLst/>
          </a:prstGeom>
        </p:spPr>
      </p:pic>
      <p:sp>
        <p:nvSpPr>
          <p:cNvPr id="23" name=""/>
          <p:cNvSpPr/>
          <p:nvPr/>
        </p:nvSpPr>
        <p:spPr>
          <a:xfrm>
            <a:off x="4114800" y="4210050"/>
            <a:ext cx="1200150" cy="647700"/>
          </a:xfrm>
          <a:prstGeom prst="rect">
            <a:avLst/>
          </a:prstGeom>
        </p:spPr>
        <p:txBody>
          <a:bodyPr spcFirstLastPara="0" anchor="t" tIns="95250" bIns="0" lIns="95250" rIns="95250"/>
          <a:lstStyle/>
          <a:p>
            <a:pPr algn="l" hangingPunct="0">
              <a:lnSpc>
                <a:spcPct val="100000"/>
              </a:lnSpc>
            </a:pPr>
            <a:r>
              <a:rPr sz="3000" b="1">
                <a:solidFill>
                  <a:srgbClr val="292929"/>
                </a:solidFill>
                <a:latin typeface="Lato"/>
                <a:ea typeface="+mn-ea"/>
                <a:cs typeface="Lato"/>
              </a:rPr>
              <a:t>+</a:t>
            </a:r>
          </a:p>
        </p:txBody>
      </p:sp>
      <p:pic>
        <p:nvPicPr>
          <p:cNvPr id="24" name="customLine copy 1"/>
          <p:cNvPicPr/>
          <p:nvPr/>
        </p:nvPicPr>
        <p:blipFill rotWithShape="1">
          <a:blip r:embed="rId8"/>
          <a:stretch>
            <a:fillRect/>
          </a:stretch>
        </p:blipFill>
        <p:spPr>
          <a:xfrm>
            <a:off x="0" y="3086100"/>
            <a:ext cx="7429500" cy="190500"/>
          </a:xfrm>
          <a:prstGeom prst="rect">
            <a:avLst/>
          </a:prstGeom>
        </p:spPr>
      </p:pic>
      <p:sp>
        <p:nvSpPr>
          <p:cNvPr id="25" name=""/>
          <p:cNvSpPr/>
          <p:nvPr/>
        </p:nvSpPr>
        <p:spPr>
          <a:xfrm>
            <a:off x="7710488" y="1028700"/>
            <a:ext cx="2476500" cy="466725"/>
          </a:xfrm>
          <a:prstGeom prst="rect">
            <a:avLst/>
          </a:prstGeom>
          <a:solidFill>
            <a:srgbClr val="FF104F"/>
          </a:solidFill>
        </p:spPr>
        <p:txBody>
          <a:bodyPr spcFirstLastPara="0" anchor="t" tIns="95250" bIns="0" lIns="95250" rIns="95250"/>
          <a:lstStyle/>
          <a:p>
            <a:pPr algn="l" hangingPunct="0">
              <a:lnSpc>
                <a:spcPct val="100000"/>
              </a:lnSpc>
            </a:pPr>
            <a:r>
              <a:rPr sz="1800">
                <a:solidFill>
                  <a:srgbClr val="FFFFFF"/>
                </a:solidFill>
                <a:latin typeface="Amaranth"/>
                <a:ea typeface="+mn-ea"/>
                <a:cs typeface="Amaranth"/>
              </a:rPr>
              <a:t>1- identifier la fonction</a:t>
            </a:r>
          </a:p>
        </p:txBody>
      </p:sp>
      <p:pic>
        <p:nvPicPr>
          <p:cNvPr id="26" name="image.png"/>
          <p:cNvPicPr/>
          <p:nvPr/>
        </p:nvPicPr>
        <p:blipFill rotWithShape="1">
          <a:blip r:embed="rId9"/>
          <a:stretch>
            <a:fillRect/>
          </a:stretch>
        </p:blipFill>
        <p:spPr>
          <a:xfrm>
            <a:off x="7210425" y="1495425"/>
            <a:ext cx="657225" cy="571500"/>
          </a:xfrm>
          <a:prstGeom prst="rect">
            <a:avLst/>
          </a:prstGeom>
        </p:spPr>
      </p:pic>
      <p:pic>
        <p:nvPicPr>
          <p:cNvPr id="27" name="customLine"/>
          <p:cNvPicPr/>
          <p:nvPr/>
        </p:nvPicPr>
        <p:blipFill rotWithShape="1">
          <a:blip r:embed="rId10"/>
          <a:stretch>
            <a:fillRect/>
          </a:stretch>
        </p:blipFill>
        <p:spPr>
          <a:xfrm rot="-3058479">
            <a:off x="6886575" y="2800350"/>
            <a:ext cx="1735319" cy="190500"/>
          </a:xfrm>
          <a:prstGeom prst="rect">
            <a:avLst/>
          </a:prstGeom>
        </p:spPr>
      </p:pic>
      <p:pic>
        <p:nvPicPr>
          <p:cNvPr id="28" name="customLine copy 2"/>
          <p:cNvPicPr/>
          <p:nvPr/>
        </p:nvPicPr>
        <p:blipFill rotWithShape="1">
          <a:blip r:embed="rId11"/>
          <a:stretch>
            <a:fillRect/>
          </a:stretch>
        </p:blipFill>
        <p:spPr>
          <a:xfrm>
            <a:off x="4162425" y="3343275"/>
            <a:ext cx="3328988" cy="190500"/>
          </a:xfrm>
          <a:prstGeom prst="rect">
            <a:avLst/>
          </a:prstGeom>
        </p:spPr>
      </p:pic>
      <p:pic>
        <p:nvPicPr>
          <p:cNvPr id="29" name="image.png copy 2"/>
          <p:cNvPicPr/>
          <p:nvPr/>
        </p:nvPicPr>
        <p:blipFill rotWithShape="1">
          <a:blip r:embed="rId12"/>
          <a:stretch>
            <a:fillRect/>
          </a:stretch>
        </p:blipFill>
        <p:spPr>
          <a:xfrm rot="21059833">
            <a:off x="3748088" y="3448050"/>
            <a:ext cx="657225" cy="571500"/>
          </a:xfrm>
          <a:prstGeom prst="rect">
            <a:avLst/>
          </a:prstGeom>
        </p:spPr>
      </p:pic>
      <p:sp>
        <p:nvSpPr>
          <p:cNvPr id="30" name=""/>
          <p:cNvSpPr/>
          <p:nvPr/>
        </p:nvSpPr>
        <p:spPr>
          <a:xfrm>
            <a:off x="9082088" y="2714625"/>
            <a:ext cx="3290888" cy="762000"/>
          </a:xfrm>
          <a:prstGeom prst="rect">
            <a:avLst/>
          </a:prstGeom>
          <a:solidFill>
            <a:srgbClr val="FF104F"/>
          </a:solidFill>
        </p:spPr>
        <p:txBody>
          <a:bodyPr spcFirstLastPara="0" anchor="t" tIns="97692" bIns="0" lIns="97692" rIns="97692"/>
          <a:lstStyle/>
          <a:p>
            <a:pPr algn="l" hangingPunct="0">
              <a:lnSpc>
                <a:spcPct val="100000"/>
              </a:lnSpc>
            </a:pPr>
            <a:r>
              <a:rPr sz="1846">
                <a:solidFill>
                  <a:srgbClr val="FFFFFF"/>
                </a:solidFill>
                <a:latin typeface="Amaranth"/>
                <a:ea typeface="+mn-ea"/>
                <a:cs typeface="Amaranth"/>
              </a:rPr>
              <a:t>3-</a:t>
            </a:r>
            <a:r>
              <a:rPr sz="1846">
                <a:solidFill>
                  <a:srgbClr val="FFFFFF"/>
                </a:solidFill>
                <a:latin typeface="Amaranth"/>
                <a:ea typeface="+mn-ea"/>
                <a:cs typeface="Amaranth"/>
              </a:rPr>
              <a:t> vérifier dans quelle mesure </a:t>
            </a:r>
          </a:p>
          <a:p>
            <a:pPr algn="l" hangingPunct="0">
              <a:lnSpc>
                <a:spcPct val="100000"/>
              </a:lnSpc>
            </a:pPr>
            <a:r>
              <a:rPr sz="1846">
                <a:solidFill>
                  <a:srgbClr val="FFFFFF"/>
                </a:solidFill>
                <a:latin typeface="Amaranth"/>
                <a:ea typeface="+mn-ea"/>
                <a:cs typeface="Amaranth"/>
              </a:rPr>
              <a:t>les critères sont respectés</a:t>
            </a:r>
          </a:p>
        </p:txBody>
      </p:sp>
      <p:pic>
        <p:nvPicPr>
          <p:cNvPr id="31" name="image.png copy 3"/>
          <p:cNvPicPr/>
          <p:nvPr/>
        </p:nvPicPr>
        <p:blipFill rotWithShape="1">
          <a:blip r:embed="rId13"/>
          <a:stretch>
            <a:fillRect/>
          </a:stretch>
        </p:blipFill>
        <p:spPr>
          <a:xfrm>
            <a:off x="11134725" y="3476625"/>
            <a:ext cx="657225" cy="571500"/>
          </a:xfrm>
          <a:prstGeom prst="rect">
            <a:avLst/>
          </a:prstGeom>
        </p:spPr>
      </p:pic>
      <p:sp>
        <p:nvSpPr>
          <p:cNvPr id="32" name=""/>
          <p:cNvSpPr/>
          <p:nvPr/>
        </p:nvSpPr>
        <p:spPr>
          <a:xfrm>
            <a:off x="7539038" y="2133600"/>
            <a:ext cx="3462338" cy="470951"/>
          </a:xfrm>
          <a:prstGeom prst="rect">
            <a:avLst/>
          </a:prstGeom>
          <a:solidFill>
            <a:srgbClr val="FF104F"/>
          </a:solidFill>
        </p:spPr>
        <p:txBody>
          <a:bodyPr spcFirstLastPara="0" anchor="t" tIns="96113" bIns="0" lIns="96113" rIns="96113"/>
          <a:lstStyle/>
          <a:p>
            <a:pPr algn="l" hangingPunct="0">
              <a:lnSpc>
                <a:spcPct val="100000"/>
              </a:lnSpc>
            </a:pPr>
            <a:r>
              <a:rPr sz="1816">
                <a:solidFill>
                  <a:srgbClr val="FFFFFF"/>
                </a:solidFill>
                <a:latin typeface="Amaranth"/>
                <a:ea typeface="+mn-ea"/>
                <a:cs typeface="Amaranth"/>
              </a:rPr>
              <a:t>2- En faire découler les critères</a:t>
            </a:r>
          </a:p>
        </p:txBody>
      </p:sp>
      <p:pic>
        <p:nvPicPr>
          <p:cNvPr id="33" name="image.png copy 4"/>
          <p:cNvPicPr/>
          <p:nvPr/>
        </p:nvPicPr>
        <p:blipFill rotWithShape="1">
          <a:blip r:embed="rId14"/>
          <a:stretch>
            <a:fillRect/>
          </a:stretch>
        </p:blipFill>
        <p:spPr>
          <a:xfrm rot="1141815">
            <a:off x="9196388" y="6505575"/>
            <a:ext cx="657225" cy="571500"/>
          </a:xfrm>
          <a:prstGeom prst="rect">
            <a:avLst/>
          </a:prstGeom>
        </p:spPr>
      </p:pic>
      <p:sp>
        <p:nvSpPr>
          <p:cNvPr id="34" name=""/>
          <p:cNvSpPr/>
          <p:nvPr/>
        </p:nvSpPr>
        <p:spPr>
          <a:xfrm>
            <a:off x="9812358" y="6153150"/>
            <a:ext cx="2998767" cy="1035538"/>
          </a:xfrm>
          <a:prstGeom prst="rect">
            <a:avLst/>
          </a:prstGeom>
          <a:solidFill>
            <a:srgbClr val="FF104F"/>
          </a:solidFill>
        </p:spPr>
        <p:txBody>
          <a:bodyPr spcFirstLastPara="0" anchor="t" tIns="97692" bIns="0" lIns="97692" rIns="97692"/>
          <a:lstStyle/>
          <a:p>
            <a:pPr algn="l" hangingPunct="0">
              <a:lnSpc>
                <a:spcPct val="100000"/>
              </a:lnSpc>
            </a:pPr>
            <a:r>
              <a:rPr sz="1846">
                <a:solidFill>
                  <a:srgbClr val="FFFFFF"/>
                </a:solidFill>
                <a:latin typeface="Amaranth"/>
                <a:ea typeface="+mn-ea"/>
                <a:cs typeface="Amaranth"/>
              </a:rPr>
              <a:t>4- tirer la conclusion : </a:t>
            </a:r>
          </a:p>
          <a:p>
            <a:pPr algn="l" hangingPunct="0">
              <a:lnSpc>
                <a:spcPct val="100000"/>
              </a:lnSpc>
            </a:pPr>
            <a:r>
              <a:rPr sz="1846">
                <a:solidFill>
                  <a:srgbClr val="FFFFFF"/>
                </a:solidFill>
                <a:latin typeface="Amaranth"/>
                <a:ea typeface="+mn-ea"/>
                <a:cs typeface="Amaranth"/>
              </a:rPr>
              <a:t>formuler le jugement de valeur</a:t>
            </a:r>
          </a:p>
        </p:txBody>
      </p:sp>
      <p:pic>
        <p:nvPicPr>
          <p:cNvPr id="35" name="customLine"/>
          <p:cNvPicPr/>
          <p:nvPr/>
        </p:nvPicPr>
        <p:blipFill rotWithShape="1">
          <a:blip r:embed="rId15"/>
          <a:stretch>
            <a:fillRect/>
          </a:stretch>
        </p:blipFill>
        <p:spPr>
          <a:xfrm rot="5400000">
            <a:off x="2315110" y="3357028"/>
            <a:ext cx="922856" cy="190500"/>
          </a:xfrm>
          <a:prstGeom prst="rect">
            <a:avLst/>
          </a:prstGeom>
        </p:spPr>
      </p:pic>
      <p:pic>
        <p:nvPicPr>
          <p:cNvPr id="36" name="customLine copy 3"/>
          <p:cNvPicPr/>
          <p:nvPr/>
        </p:nvPicPr>
        <p:blipFill rotWithShape="1">
          <a:blip r:embed="rId16"/>
          <a:stretch>
            <a:fillRect/>
          </a:stretch>
        </p:blipFill>
        <p:spPr>
          <a:xfrm rot="5400000">
            <a:off x="3877744" y="6276975"/>
            <a:ext cx="922856" cy="190500"/>
          </a:xfrm>
          <a:prstGeom prst="rect">
            <a:avLst/>
          </a:prstGeom>
        </p:spPr>
      </p:pic>
      <p:sp>
        <p:nvSpPr>
          <p:cNvPr id="37" name=""/>
          <p:cNvSpPr/>
          <p:nvPr/>
        </p:nvSpPr>
        <p:spPr>
          <a:xfrm>
            <a:off x="2458204" y="3343275"/>
            <a:ext cx="656470" cy="286139"/>
          </a:xfrm>
          <a:prstGeom prst="rect">
            <a:avLst/>
          </a:prstGeom>
          <a:solidFill>
            <a:srgbClr val="F1F7FF">
              <a:alpha val="66000"/>
            </a:srgbClr>
          </a:solidFill>
        </p:spPr>
        <p:txBody>
          <a:bodyPr spcFirstLastPara="0" anchor="t" tIns="89418" bIns="0" lIns="89418" rIns="89418"/>
          <a:lstStyle/>
          <a:p>
            <a:pPr algn="l" hangingPunct="0">
              <a:lnSpc>
                <a:spcPct val="41667"/>
              </a:lnSpc>
              <a:spcBef>
                <a:spcPct val="23333"/>
              </a:spcBef>
            </a:pPr>
            <a:r>
              <a:rPr sz="1690" b="1">
                <a:solidFill>
                  <a:srgbClr val="292929">
                    <a:alpha val="66000"/>
                  </a:srgbClr>
                </a:solidFill>
                <a:latin typeface="Lato"/>
                <a:ea typeface="+mn-ea"/>
                <a:cs typeface="Lato"/>
              </a:rPr>
              <a:t>donc</a:t>
            </a:r>
          </a:p>
        </p:txBody>
      </p:sp>
    </p:spTree>
    <p:extLst>
      <p:ext uri="{BB962C8B-B14F-4D97-AF65-F5344CB8AC3E}">
        <p14:creationId xmlns:p14="http://schemas.microsoft.com/office/powerpoint/2010/main" val="3930024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3810000" y="1609725"/>
            <a:ext cx="6443581" cy="347031"/>
          </a:xfrm>
          <a:prstGeom prst="rect">
            <a:avLst/>
          </a:prstGeom>
        </p:spPr>
        <p:txBody>
          <a:bodyPr spcFirstLastPara="0" anchor="t" tIns="0" bIns="0" lIns="0" rIns="0"/>
          <a:lstStyle/>
          <a:p>
            <a:pPr algn="l" hangingPunct="0">
              <a:lnSpc>
                <a:spcPct val="100000"/>
              </a:lnSpc>
            </a:pPr>
            <a:r>
              <a:rPr sz="2277" b="1">
                <a:solidFill>
                  <a:srgbClr val="128AAF"/>
                </a:solidFill>
                <a:latin typeface="Helvetica"/>
                <a:ea typeface="+mn-ea"/>
                <a:cs typeface="Helvetica"/>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pic>
        <p:nvPicPr>
          <p:cNvPr id="6" name="StrokeCircle"/>
          <p:cNvPicPr>
            <a:picLocks noChangeAspect="1"/>
          </p:cNvPicPr>
          <p:nvPr/>
        </p:nvPicPr>
        <p:blipFill>
          <a:blip r:embed="rId4"/>
          <a:stretch>
            <a:fillRect/>
          </a:stretch>
        </p:blipFill>
        <p:spPr>
          <a:xfrm>
            <a:off x="276225" y="0"/>
            <a:ext cx="1524000" cy="1524000"/>
          </a:xfrm>
          <a:prstGeom prst="rect">
            <a:avLst/>
          </a:prstGeom>
        </p:spPr>
      </p:pic>
      <p:sp>
        <p:nvSpPr>
          <p:cNvPr id="7"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8" name="Body text copy copy 1"/>
          <p:cNvSpPr/>
          <p:nvPr/>
        </p:nvSpPr>
        <p:spPr>
          <a:xfrm>
            <a:off x="2542994" y="781050"/>
            <a:ext cx="4152730"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VALEUR</a:t>
            </a:r>
          </a:p>
        </p:txBody>
      </p:sp>
      <p:sp>
        <p:nvSpPr>
          <p:cNvPr id="9" name=""/>
          <p:cNvSpPr/>
          <p:nvPr/>
        </p:nvSpPr>
        <p:spPr>
          <a:xfrm>
            <a:off x="6772456"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pic>
        <p:nvPicPr>
          <p:cNvPr id="10" name="image.png copy 5"/>
          <p:cNvPicPr/>
          <p:nvPr/>
        </p:nvPicPr>
        <p:blipFill rotWithShape="1">
          <a:blip r:embed="rId5"/>
          <a:stretch>
            <a:fillRect/>
          </a:stretch>
        </p:blipFill>
        <p:spPr>
          <a:xfrm>
            <a:off x="2057400" y="1429080"/>
            <a:ext cx="8896350" cy="563599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1"/>
        <p:cNvGrpSpPr/>
        <p:nvPr/>
      </p:nvGrpSpPr>
      <p:grpSpPr>
        <a:xfrm>
          <a:off x="0" y="0"/>
          <a:ext cx="0" cy="0"/>
          <a:chOff x="0" y="0"/>
          <a:chExt cx="0" cy="0"/>
        </a:xfrm>
      </p:grpSpPr>
      <p:sp>
        <p:nvSpPr>
          <p:cNvPr id="2" name="text 4"/>
          <p:cNvSpPr/>
          <p:nvPr/>
        </p:nvSpPr>
        <p:spPr>
          <a:xfrm>
            <a:off x="75741" y="428625"/>
            <a:ext cx="12801600" cy="6410325"/>
          </a:xfrm>
          <a:prstGeom prst="rect">
            <a:avLst/>
          </a:prstGeom>
        </p:spPr>
        <p:txBody>
          <a:bodyPr spcFirstLastPara="0" anchor="t" tIns="95250" bIns="0" lIns="95250" rIns="95250"/>
          <a:lstStyle/>
          <a:p>
            <a:pPr algn="l" hangingPunct="0">
              <a:lnSpc>
                <a:spcPct val="100000"/>
              </a:lnSpc>
            </a:pPr>
            <a:r>
              <a:rPr sz="2550">
                <a:solidFill>
                  <a:srgbClr val="F2F2F2"/>
                </a:solidFill>
                <a:latin typeface="League Spartan"/>
                <a:ea typeface="+mn-ea"/>
                <a:cs typeface="League Spartan"/>
              </a:rPr>
              <a:t>Votre évaluation [jugement de valeur] est incorrecte. Cette négociation</a:t>
            </a:r>
          </a:p>
          <a:p>
            <a:pPr algn="l" hangingPunct="0">
              <a:lnSpc>
                <a:spcPct val="100000"/>
              </a:lnSpc>
            </a:pPr>
            <a:r>
              <a:rPr sz="2550">
                <a:solidFill>
                  <a:srgbClr val="F2F2F2"/>
                </a:solidFill>
                <a:latin typeface="League Spartan"/>
                <a:ea typeface="+mn-ea"/>
                <a:cs typeface="League Spartan"/>
              </a:rPr>
              <a:t>n'a pas qu'un seul but, l'arrêt de l'occupation du territoire revendiqué. </a:t>
            </a:r>
          </a:p>
          <a:p>
            <a:pPr algn="l" hangingPunct="0">
              <a:lnSpc>
                <a:spcPct val="100000"/>
              </a:lnSpc>
            </a:pPr>
            <a:r>
              <a:rPr sz="2550">
                <a:solidFill>
                  <a:srgbClr val="F2F2F2"/>
                </a:solidFill>
                <a:latin typeface="League Spartan"/>
                <a:ea typeface="+mn-ea"/>
                <a:cs typeface="League Spartan"/>
              </a:rPr>
              <a:t>Elle en a aussi un autre, qui est très important, sinon plus important, c'est </a:t>
            </a:r>
          </a:p>
          <a:p>
            <a:pPr algn="l" hangingPunct="0">
              <a:lnSpc>
                <a:spcPct val="100000"/>
              </a:lnSpc>
            </a:pPr>
            <a:r>
              <a:rPr sz="2550">
                <a:solidFill>
                  <a:srgbClr val="F2F2F2"/>
                </a:solidFill>
                <a:latin typeface="League Spartan"/>
                <a:ea typeface="+mn-ea"/>
                <a:cs typeface="League Spartan"/>
              </a:rPr>
              <a:t>d'éviter que cette confrontation ne se termine en un bain de sang. </a:t>
            </a:r>
          </a:p>
          <a:p>
            <a:pPr algn="l" hangingPunct="0">
              <a:lnSpc>
                <a:spcPct val="100000"/>
              </a:lnSpc>
            </a:pPr>
            <a:r>
              <a:rPr sz="2550">
                <a:solidFill>
                  <a:srgbClr val="F2F2F2"/>
                </a:solidFill>
                <a:latin typeface="League Spartan"/>
                <a:ea typeface="+mn-ea"/>
                <a:cs typeface="League Spartan"/>
              </a:rPr>
              <a:t>Un bain de sang aurait pu facilement se produire dans de telles circonstances, cela s'est vu maintes fois à diverses époques et </a:t>
            </a:r>
          </a:p>
          <a:p>
            <a:pPr algn="l" hangingPunct="0">
              <a:lnSpc>
                <a:spcPct val="100000"/>
              </a:lnSpc>
            </a:pPr>
            <a:r>
              <a:rPr sz="2550">
                <a:solidFill>
                  <a:srgbClr val="F2F2F2"/>
                </a:solidFill>
                <a:latin typeface="League Spartan"/>
                <a:ea typeface="+mn-ea"/>
                <a:cs typeface="League Spartan"/>
              </a:rPr>
              <a:t>cela se produit encore de nos jours dans certains pays. </a:t>
            </a:r>
          </a:p>
          <a:p>
            <a:pPr algn="l" hangingPunct="0">
              <a:lnSpc>
                <a:spcPct val="100000"/>
              </a:lnSpc>
            </a:pPr>
            <a:r>
              <a:rPr sz="2550">
                <a:solidFill>
                  <a:srgbClr val="F2F2F2"/>
                </a:solidFill>
                <a:latin typeface="&quot;League Spartan&quot;"/>
                <a:ea typeface="+mn-ea"/>
                <a:cs typeface="&quot;League Spartan&quot;"/>
              </a:rPr>
              <a:t/>
            </a:r>
          </a:p>
          <a:p>
            <a:pPr algn="l" hangingPunct="0">
              <a:lnSpc>
                <a:spcPct val="100000"/>
              </a:lnSpc>
            </a:pPr>
            <a:r>
              <a:rPr sz="2550">
                <a:solidFill>
                  <a:srgbClr val="F2F2F2"/>
                </a:solidFill>
                <a:latin typeface="League Spartan"/>
                <a:ea typeface="+mn-ea"/>
                <a:cs typeface="League Spartan"/>
              </a:rPr>
              <a:t>Or un bain de sang aurait des conséquences catastrophiques </a:t>
            </a:r>
          </a:p>
          <a:p>
            <a:pPr algn="l" hangingPunct="0">
              <a:lnSpc>
                <a:spcPct val="100000"/>
              </a:lnSpc>
            </a:pPr>
            <a:r>
              <a:rPr sz="2550">
                <a:solidFill>
                  <a:srgbClr val="F2F2F2"/>
                </a:solidFill>
                <a:latin typeface="League Spartan"/>
                <a:ea typeface="+mn-ea"/>
                <a:cs typeface="League Spartan"/>
              </a:rPr>
              <a:t>pour l'avenir des relations entre les Blancs et les autochtones. </a:t>
            </a:r>
          </a:p>
          <a:p>
            <a:pPr algn="l" hangingPunct="0">
              <a:lnSpc>
                <a:spcPct val="100000"/>
              </a:lnSpc>
            </a:pPr>
            <a:r>
              <a:rPr sz="2550">
                <a:solidFill>
                  <a:srgbClr val="F2F2F2"/>
                </a:solidFill>
                <a:latin typeface="League Spartan"/>
                <a:ea typeface="+mn-ea"/>
                <a:cs typeface="League Spartan"/>
              </a:rPr>
              <a:t>Jusqu'ici, notre négociation a permis, dans une situation explosive, de calmer les esprits et d'empêcher qu'il n'y ait un bain de sang. Si l'on tient compte de cette dimension, de cet autre but légitime de notre négociation, on ne peut pas la qualifier d'insuccès comme vous le faites. Elle n'est évidemment pas un succès total, puisque le problème n'est pas encore réglé, mais elle n'est surement pas un échec non plus.</a:t>
            </a:r>
          </a:p>
        </p:txBody>
      </p:sp>
      <p:pic>
        <p:nvPicPr>
          <p:cNvPr id="3" name="image"/>
          <p:cNvPicPr/>
          <p:nvPr/>
        </p:nvPicPr>
        <p:blipFill rotWithShape="1">
          <a:blip r:embed="rId2"/>
          <a:stretch>
            <a:fillRect/>
          </a:stretch>
        </p:blipFill>
        <p:spPr>
          <a:xfrm>
            <a:off x="11153775" y="1924050"/>
            <a:ext cx="1809291" cy="248394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276225" y="0"/>
            <a:ext cx="1524000" cy="1524000"/>
          </a:xfrm>
          <a:prstGeom prst="rect">
            <a:avLst/>
          </a:prstGeom>
        </p:spPr>
      </p:pic>
      <p:sp>
        <p:nvSpPr>
          <p:cNvPr id="6"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pic>
        <p:nvPicPr>
          <p:cNvPr id="7" name="image.png"/>
          <p:cNvPicPr/>
          <p:nvPr/>
        </p:nvPicPr>
        <p:blipFill rotWithShape="1">
          <a:blip r:embed="rId5"/>
          <a:stretch>
            <a:fillRect/>
          </a:stretch>
        </p:blipFill>
        <p:spPr>
          <a:xfrm>
            <a:off x="2619375" y="1219200"/>
            <a:ext cx="8297173" cy="6219825"/>
          </a:xfrm>
          <a:prstGeom prst="rect">
            <a:avLst/>
          </a:prstGeom>
        </p:spPr>
      </p:pic>
      <p:sp>
        <p:nvSpPr>
          <p:cNvPr id="8" name="Body text copy copy 1"/>
          <p:cNvSpPr/>
          <p:nvPr/>
        </p:nvSpPr>
        <p:spPr>
          <a:xfrm>
            <a:off x="2476500" y="781050"/>
            <a:ext cx="4152730"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VALEUR</a:t>
            </a:r>
          </a:p>
        </p:txBody>
      </p:sp>
      <p:sp>
        <p:nvSpPr>
          <p:cNvPr id="9" name=""/>
          <p:cNvSpPr/>
          <p:nvPr/>
        </p:nvSpPr>
        <p:spPr>
          <a:xfrm>
            <a:off x="6767962"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spTree>
    <p:extLst>
      <p:ext uri="{BB962C8B-B14F-4D97-AF65-F5344CB8AC3E}">
        <p14:creationId xmlns:p14="http://schemas.microsoft.com/office/powerpoint/2010/main" val="393002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276225" y="142875"/>
            <a:ext cx="11268075" cy="1019175"/>
          </a:xfrm>
          <a:prstGeom prst="rect">
            <a:avLst/>
          </a:prstGeom>
        </p:spPr>
      </p:pic>
      <p:sp>
        <p:nvSpPr>
          <p:cNvPr id="3" name="Body text copy copy 1"/>
          <p:cNvSpPr/>
          <p:nvPr/>
        </p:nvSpPr>
        <p:spPr>
          <a:xfrm>
            <a:off x="2524125" y="1524000"/>
            <a:ext cx="5820478" cy="323850"/>
          </a:xfrm>
          <a:prstGeom prst="rect">
            <a:avLst/>
          </a:prstGeom>
        </p:spPr>
        <p:txBody>
          <a:bodyPr spcFirstLastPara="0" anchor="t" tIns="0" bIns="0" lIns="0" rIns="0"/>
          <a:lstStyle/>
          <a:p>
            <a:pPr algn="l" hangingPunct="0">
              <a:lnSpc>
                <a:spcPct val="100000"/>
              </a:lnSpc>
            </a:pPr>
            <a:r>
              <a:rPr sz="2100" b="1">
                <a:solidFill>
                  <a:srgbClr val="F2F2F2"/>
                </a:solidFill>
                <a:latin typeface="&quot;League Spartan&quot;"/>
                <a:ea typeface="+mn-ea"/>
                <a:cs typeface="&quot;League Spartan&quot;"/>
              </a:rPr>
              <a:t>LES JUGEMENTS DE RECOMMANDATION</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sp>
        <p:nvSpPr>
          <p:cNvPr id="6" name=""/>
          <p:cNvSpPr/>
          <p:nvPr/>
        </p:nvSpPr>
        <p:spPr>
          <a:xfrm>
            <a:off x="127505" y="2076450"/>
            <a:ext cx="12750295" cy="4352925"/>
          </a:xfrm>
          <a:prstGeom prst="rect">
            <a:avLst/>
          </a:prstGeom>
        </p:spPr>
        <p:txBody>
          <a:bodyPr spcFirstLastPara="0" anchor="t" tIns="95250" bIns="0" lIns="95250" rIns="95250"/>
          <a:lstStyle/>
          <a:p>
            <a:pPr algn="l" hangingPunct="0">
              <a:lnSpc>
                <a:spcPct val="100000"/>
              </a:lnSpc>
            </a:pPr>
            <a:r>
              <a:rPr sz="2100">
                <a:solidFill>
                  <a:srgbClr val="F2F2F2"/>
                </a:solidFill>
                <a:latin typeface="League Spartan"/>
                <a:ea typeface="+mn-ea"/>
                <a:cs typeface="League Spartan"/>
              </a:rPr>
              <a:t>On se situe dans une </a:t>
            </a:r>
            <a:r>
              <a:rPr sz="2100" i="1">
                <a:solidFill>
                  <a:srgbClr val="F2F2F2"/>
                </a:solidFill>
                <a:latin typeface="League Spartan"/>
                <a:ea typeface="+mn-ea"/>
                <a:cs typeface="League Spartan"/>
              </a:rPr>
              <a:t>perspective de jugement de recommandation </a:t>
            </a:r>
            <a:r>
              <a:rPr sz="2100">
                <a:solidFill>
                  <a:srgbClr val="F2F2F2"/>
                </a:solidFill>
                <a:latin typeface="League Spartan"/>
                <a:ea typeface="+mn-ea"/>
                <a:cs typeface="League Spartan"/>
              </a:rPr>
              <a:t>lorsque l’on conseille ou déconseille quelque chose, lorsque l’on recommande de faire ou de ne pas faire quelque chose, d’entreprendre ou de ne pas entreprendre un projet. Les jugements suivants sont des jugements qui sont faits dans une perspective de recommandation, et c’est pourquoi </a:t>
            </a:r>
          </a:p>
          <a:p>
            <a:pPr algn="l" hangingPunct="0">
              <a:lnSpc>
                <a:spcPct val="100000"/>
              </a:lnSpc>
            </a:pPr>
            <a:r>
              <a:rPr sz="2100">
                <a:solidFill>
                  <a:srgbClr val="F2F2F2"/>
                </a:solidFill>
                <a:latin typeface="League Spartan"/>
                <a:ea typeface="+mn-ea"/>
                <a:cs typeface="League Spartan"/>
              </a:rPr>
              <a:t>on les appelle des jugements de recommandation.</a:t>
            </a:r>
          </a:p>
          <a:p>
            <a:pPr algn="l" hangingPunct="0">
              <a:lnSpc>
                <a:spcPct val="100000"/>
              </a:lnSpc>
            </a:pPr>
            <a:r>
              <a:rPr sz="2100">
                <a:solidFill>
                  <a:srgbClr val="F2F2F2"/>
                </a:solidFill>
                <a:latin typeface="&quot;League Spartan&quot;"/>
                <a:ea typeface="+mn-ea"/>
                <a:cs typeface="&quot;League Spartan&quot;"/>
              </a:rPr>
              <a:t/>
            </a:r>
          </a:p>
          <a:p>
            <a:pPr algn="l" hangingPunct="0">
              <a:lnSpc>
                <a:spcPct val="100000"/>
              </a:lnSpc>
            </a:pPr>
            <a:r>
              <a:rPr sz="2100">
                <a:solidFill>
                  <a:srgbClr val="F2F2F2"/>
                </a:solidFill>
                <a:latin typeface="&quot;League Spartan&quot;"/>
                <a:ea typeface="+mn-ea"/>
                <a:cs typeface="&quot;League Spartan&quot;"/>
              </a:rPr>
              <a:t/>
            </a:r>
          </a:p>
          <a:p>
            <a:pPr algn="l" hangingPunct="0">
              <a:lnSpc>
                <a:spcPct val="100000"/>
              </a:lnSpc>
            </a:pPr>
            <a:r>
              <a:rPr sz="2100">
                <a:solidFill>
                  <a:srgbClr val="F2F2F2"/>
                </a:solidFill>
                <a:latin typeface="League Spartan"/>
                <a:ea typeface="+mn-ea"/>
                <a:cs typeface="League Spartan"/>
              </a:rPr>
              <a:t>« On doit abolir les distinctions salariales basées sur l’ancienneté. »</a:t>
            </a:r>
          </a:p>
          <a:p>
            <a:pPr algn="l" hangingPunct="0">
              <a:lnSpc>
                <a:spcPct val="100000"/>
              </a:lnSpc>
            </a:pPr>
            <a:r>
              <a:rPr sz="2100">
                <a:solidFill>
                  <a:srgbClr val="F2F2F2"/>
                </a:solidFill>
                <a:latin typeface="League Spartan"/>
                <a:ea typeface="+mn-ea"/>
                <a:cs typeface="League Spartan"/>
              </a:rPr>
              <a:t>« Tu devrais aller voter. » </a:t>
            </a:r>
          </a:p>
          <a:p>
            <a:pPr algn="l" hangingPunct="0">
              <a:lnSpc>
                <a:spcPct val="100000"/>
              </a:lnSpc>
            </a:pPr>
            <a:r>
              <a:rPr sz="2100">
                <a:solidFill>
                  <a:srgbClr val="F2F2F2"/>
                </a:solidFill>
                <a:latin typeface="League Spartan"/>
                <a:ea typeface="+mn-ea"/>
                <a:cs typeface="League Spartan"/>
              </a:rPr>
              <a:t>« Tu ne devrais pas aller voter. » </a:t>
            </a:r>
          </a:p>
          <a:p>
            <a:pPr algn="l" hangingPunct="0">
              <a:lnSpc>
                <a:spcPct val="100000"/>
              </a:lnSpc>
            </a:pPr>
            <a:r>
              <a:rPr sz="2100">
                <a:solidFill>
                  <a:srgbClr val="F2F2F2"/>
                </a:solidFill>
                <a:latin typeface="League Spartan"/>
                <a:ea typeface="+mn-ea"/>
                <a:cs typeface="League Spartan"/>
              </a:rPr>
              <a:t>« Tu ne devrais pas voter pour ce parti.»</a:t>
            </a:r>
          </a:p>
          <a:p>
            <a:pPr algn="l" hangingPunct="0">
              <a:lnSpc>
                <a:spcPct val="100000"/>
              </a:lnSpc>
            </a:pPr>
            <a:r>
              <a:rPr sz="2100">
                <a:solidFill>
                  <a:srgbClr val="F2F2F2"/>
                </a:solidFill>
                <a:latin typeface="League Spartan"/>
                <a:ea typeface="+mn-ea"/>
                <a:cs typeface="League Spartan"/>
              </a:rPr>
              <a:t>« Je ne devrais pas m’inscrire dans tel programme d’études.»</a:t>
            </a:r>
          </a:p>
          <a:p>
            <a:pPr algn="l" hangingPunct="0">
              <a:lnSpc>
                <a:spcPct val="100000"/>
              </a:lnSpc>
            </a:pPr>
            <a:r>
              <a:rPr sz="2100">
                <a:solidFill>
                  <a:srgbClr val="F2F2F2"/>
                </a:solidFill>
                <a:latin typeface="League Spartan"/>
                <a:ea typeface="+mn-ea"/>
                <a:cs typeface="League Spartan"/>
              </a:rPr>
              <a:t>« Tu devrais prendre le cours dde géologie donné à l'UTA.»</a:t>
            </a:r>
          </a:p>
        </p:txBody>
      </p:sp>
      <p:pic>
        <p:nvPicPr>
          <p:cNvPr id="7" name="StrokeCircle"/>
          <p:cNvPicPr>
            <a:picLocks noChangeAspect="1"/>
          </p:cNvPicPr>
          <p:nvPr/>
        </p:nvPicPr>
        <p:blipFill>
          <a:blip r:embed="rId4"/>
          <a:stretch>
            <a:fillRect/>
          </a:stretch>
        </p:blipFill>
        <p:spPr>
          <a:xfrm>
            <a:off x="0" y="0"/>
            <a:ext cx="1524000" cy="1524000"/>
          </a:xfrm>
          <a:prstGeom prst="rect">
            <a:avLst/>
          </a:prstGeom>
        </p:spPr>
      </p:pic>
      <p:sp>
        <p:nvSpPr>
          <p:cNvPr id="8" name="Body text copy"/>
          <p:cNvSpPr/>
          <p:nvPr/>
        </p:nvSpPr>
        <p:spPr>
          <a:xfrm>
            <a:off x="1524000" y="34290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Tree>
    <p:extLst>
      <p:ext uri="{BB962C8B-B14F-4D97-AF65-F5344CB8AC3E}">
        <p14:creationId xmlns:p14="http://schemas.microsoft.com/office/powerpoint/2010/main" val="393002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28AA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3810000" y="1609725"/>
            <a:ext cx="6443581" cy="347031"/>
          </a:xfrm>
          <a:prstGeom prst="rect">
            <a:avLst/>
          </a:prstGeom>
        </p:spPr>
        <p:txBody>
          <a:bodyPr spcFirstLastPara="0" anchor="t" tIns="0" bIns="0" lIns="0" rIns="0"/>
          <a:lstStyle/>
          <a:p>
            <a:pPr algn="l" hangingPunct="0">
              <a:lnSpc>
                <a:spcPct val="100000"/>
              </a:lnSpc>
            </a:pPr>
            <a:r>
              <a:rPr sz="2277" b="1">
                <a:solidFill>
                  <a:srgbClr val="128AAF"/>
                </a:solidFill>
                <a:latin typeface="Helvetica"/>
                <a:ea typeface="+mn-ea"/>
                <a:cs typeface="Helvetica"/>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pic>
        <p:nvPicPr>
          <p:cNvPr id="6" name="StrokeCircle"/>
          <p:cNvPicPr>
            <a:picLocks noChangeAspect="1"/>
          </p:cNvPicPr>
          <p:nvPr/>
        </p:nvPicPr>
        <p:blipFill>
          <a:blip r:embed="rId4"/>
          <a:stretch>
            <a:fillRect/>
          </a:stretch>
        </p:blipFill>
        <p:spPr>
          <a:xfrm>
            <a:off x="276225" y="0"/>
            <a:ext cx="1524000" cy="1524000"/>
          </a:xfrm>
          <a:prstGeom prst="rect">
            <a:avLst/>
          </a:prstGeom>
        </p:spPr>
      </p:pic>
      <p:sp>
        <p:nvSpPr>
          <p:cNvPr id="7"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8" name="text 3"/>
          <p:cNvSpPr/>
          <p:nvPr/>
        </p:nvSpPr>
        <p:spPr>
          <a:xfrm>
            <a:off x="276225" y="1781175"/>
            <a:ext cx="11943891" cy="4467225"/>
          </a:xfrm>
          <a:prstGeom prst="rect">
            <a:avLst/>
          </a:prstGeom>
        </p:spPr>
        <p:txBody>
          <a:bodyPr spcFirstLastPara="0" anchor="t" tIns="95250" bIns="0" lIns="95250" rIns="95250"/>
          <a:lstStyle/>
          <a:p>
            <a:pPr algn="l" hangingPunct="0">
              <a:lnSpc>
                <a:spcPct val="100000"/>
              </a:lnSpc>
            </a:pPr>
            <a:r>
              <a:rPr sz="2550">
                <a:solidFill>
                  <a:srgbClr val="F2F2F2"/>
                </a:solidFill>
                <a:latin typeface="League Spartan"/>
                <a:ea typeface="+mn-ea"/>
                <a:cs typeface="League Spartan"/>
              </a:rPr>
              <a:t>Dans plusieurs domaines, les rapports sur diverses questions sont souvent structurés de cette manière : </a:t>
            </a:r>
          </a:p>
          <a:p>
            <a:pPr algn="l" hangingPunct="0">
              <a:lnSpc>
                <a:spcPct val="100000"/>
              </a:lnSpc>
            </a:pPr>
            <a:r>
              <a:rPr sz="2550">
                <a:solidFill>
                  <a:srgbClr val="F2F2F2"/>
                </a:solidFill>
                <a:latin typeface="&quot;League Spartan&quot;"/>
                <a:ea typeface="+mn-ea"/>
                <a:cs typeface="&quot;League Spartan&quot;"/>
              </a:rPr>
              <a:t/>
            </a:r>
          </a:p>
          <a:p>
            <a:pPr algn="l" hangingPunct="0">
              <a:lnSpc>
                <a:spcPct val="100000"/>
              </a:lnSpc>
            </a:pPr>
            <a:r>
              <a:rPr sz="2550">
                <a:solidFill>
                  <a:srgbClr val="F2F2F2"/>
                </a:solidFill>
                <a:latin typeface="&quot;League Spartan&quot;"/>
                <a:ea typeface="+mn-ea"/>
                <a:cs typeface="&quot;League Spartan&quot;"/>
              </a:rPr>
              <a:t>        </a:t>
            </a:r>
            <a:r>
              <a:rPr sz="2550">
                <a:solidFill>
                  <a:srgbClr val="F2F2F2"/>
                </a:solidFill>
                <a:latin typeface="League Spartan"/>
                <a:ea typeface="+mn-ea"/>
                <a:cs typeface="League Spartan"/>
              </a:rPr>
              <a:t>1° collecte des données (jugements de fait), </a:t>
            </a:r>
          </a:p>
          <a:p>
            <a:pPr algn="l" hangingPunct="0">
              <a:lnSpc>
                <a:spcPct val="100000"/>
              </a:lnSpc>
            </a:pPr>
            <a:r>
              <a:rPr sz="2550">
                <a:solidFill>
                  <a:srgbClr val="F2F2F2"/>
                </a:solidFill>
                <a:latin typeface="&quot;League Spartan&quot;"/>
                <a:ea typeface="+mn-ea"/>
                <a:cs typeface="&quot;League Spartan&quot;"/>
              </a:rPr>
              <a:t>        </a:t>
            </a:r>
            <a:r>
              <a:rPr sz="2550">
                <a:solidFill>
                  <a:srgbClr val="F2F2F2"/>
                </a:solidFill>
                <a:latin typeface="League Spartan"/>
                <a:ea typeface="+mn-ea"/>
                <a:cs typeface="League Spartan"/>
              </a:rPr>
              <a:t>2° évaluations, </a:t>
            </a:r>
          </a:p>
          <a:p>
            <a:pPr algn="l" hangingPunct="0">
              <a:lnSpc>
                <a:spcPct val="100000"/>
              </a:lnSpc>
            </a:pPr>
            <a:r>
              <a:rPr sz="2550">
                <a:solidFill>
                  <a:srgbClr val="F2F2F2"/>
                </a:solidFill>
                <a:latin typeface="&quot;League Spartan&quot;"/>
                <a:ea typeface="+mn-ea"/>
                <a:cs typeface="&quot;League Spartan&quot;"/>
              </a:rPr>
              <a:t>        </a:t>
            </a:r>
            <a:r>
              <a:rPr sz="2550">
                <a:solidFill>
                  <a:srgbClr val="F2F2F2"/>
                </a:solidFill>
                <a:latin typeface="League Spartan"/>
                <a:ea typeface="+mn-ea"/>
                <a:cs typeface="League Spartan"/>
              </a:rPr>
              <a:t>3° recommandations. </a:t>
            </a:r>
          </a:p>
          <a:p>
            <a:pPr algn="l" hangingPunct="0">
              <a:lnSpc>
                <a:spcPct val="100000"/>
              </a:lnSpc>
            </a:pPr>
            <a:r>
              <a:rPr sz="2550">
                <a:solidFill>
                  <a:srgbClr val="F2F2F2"/>
                </a:solidFill>
                <a:latin typeface="&quot;League Spartan&quot;"/>
                <a:ea typeface="+mn-ea"/>
                <a:cs typeface="&quot;League Spartan&quot;"/>
              </a:rPr>
              <a:t/>
            </a:r>
          </a:p>
          <a:p>
            <a:pPr algn="l" hangingPunct="0">
              <a:lnSpc>
                <a:spcPct val="100000"/>
              </a:lnSpc>
            </a:pPr>
            <a:r>
              <a:rPr sz="2550">
                <a:solidFill>
                  <a:srgbClr val="F2F2F2"/>
                </a:solidFill>
                <a:latin typeface="League Spartan"/>
                <a:ea typeface="+mn-ea"/>
                <a:cs typeface="League Spartan"/>
              </a:rPr>
              <a:t>Ça n’a rien de surprenant, si on recommande de faire quelque chose c’est qu’on juge que c’est ce qui est la </a:t>
            </a:r>
            <a:r>
              <a:rPr sz="2550" i="1">
                <a:solidFill>
                  <a:srgbClr val="F2F2F2"/>
                </a:solidFill>
                <a:latin typeface="League Spartan"/>
                <a:ea typeface="+mn-ea"/>
                <a:cs typeface="League Spartan"/>
              </a:rPr>
              <a:t>meilleure chose </a:t>
            </a:r>
            <a:r>
              <a:rPr sz="2550">
                <a:solidFill>
                  <a:srgbClr val="F2F2F2"/>
                </a:solidFill>
                <a:latin typeface="League Spartan"/>
                <a:ea typeface="+mn-ea"/>
                <a:cs typeface="League Spartan"/>
              </a:rPr>
              <a:t>à faire, et si on juge que c’est la meilleure chose à faire, c’est notamment à partir de l’examen de jugements de fait.</a:t>
            </a:r>
          </a:p>
        </p:txBody>
      </p:sp>
    </p:spTree>
    <p:extLst>
      <p:ext uri="{BB962C8B-B14F-4D97-AF65-F5344CB8AC3E}">
        <p14:creationId xmlns:p14="http://schemas.microsoft.com/office/powerpoint/2010/main" val="3930024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F8089"/>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1219200"/>
          </a:xfrm>
          <a:prstGeom prst="rect">
            <a:avLst/>
          </a:prstGeom>
        </p:spPr>
      </p:pic>
      <p:sp>
        <p:nvSpPr>
          <p:cNvPr id="3" name="Body text copy copy 1"/>
          <p:cNvSpPr/>
          <p:nvPr/>
        </p:nvSpPr>
        <p:spPr>
          <a:xfrm>
            <a:off x="3810000" y="1609725"/>
            <a:ext cx="6443581" cy="323850"/>
          </a:xfrm>
          <a:prstGeom prst="rect">
            <a:avLst/>
          </a:prstGeom>
        </p:spPr>
        <p:txBody>
          <a:bodyPr spcFirstLastPara="0" anchor="t" tIns="0" bIns="0" lIns="0" rIns="0"/>
          <a:lstStyle/>
          <a:p>
            <a:pPr algn="l" hangingPunct="0">
              <a:lnSpc>
                <a:spcPct val="100000"/>
              </a:lnSpc>
            </a:pPr>
            <a:r>
              <a:rPr sz="2100" b="1">
                <a:solidFill>
                  <a:srgbClr val="F1F7FF"/>
                </a:solidFill>
                <a:latin typeface="&quot;League Spartan&quot;"/>
                <a:ea typeface="+mn-ea"/>
                <a:cs typeface="&quot;League Spartan&quot;"/>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sp>
        <p:nvSpPr>
          <p:cNvPr id="6" name=""/>
          <p:cNvSpPr/>
          <p:nvPr/>
        </p:nvSpPr>
        <p:spPr>
          <a:xfrm>
            <a:off x="6000750" y="2581275"/>
            <a:ext cx="6581775" cy="828675"/>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Le patient/client présente telle caractéristique </a:t>
            </a:r>
          </a:p>
          <a:p>
            <a:pPr algn="l" hangingPunct="0">
              <a:lnSpc>
                <a:spcPct val="100000"/>
              </a:lnSpc>
            </a:pPr>
            <a:r>
              <a:rPr sz="2100">
                <a:solidFill>
                  <a:srgbClr val="F2F2F2"/>
                </a:solidFill>
                <a:latin typeface="&quot;League Spartan&quot;"/>
                <a:ea typeface="+mn-ea"/>
                <a:cs typeface="&quot;League Spartan&quot;"/>
              </a:rPr>
              <a:t>(ex. température de 40.5º)</a:t>
            </a:r>
          </a:p>
        </p:txBody>
      </p:sp>
      <p:pic>
        <p:nvPicPr>
          <p:cNvPr id="7" name="StrokeCircle"/>
          <p:cNvPicPr>
            <a:picLocks noChangeAspect="1"/>
          </p:cNvPicPr>
          <p:nvPr/>
        </p:nvPicPr>
        <p:blipFill>
          <a:blip r:embed="rId4"/>
          <a:stretch>
            <a:fillRect/>
          </a:stretch>
        </p:blipFill>
        <p:spPr>
          <a:xfrm>
            <a:off x="87496" y="0"/>
            <a:ext cx="1524000" cy="1524000"/>
          </a:xfrm>
          <a:prstGeom prst="rect">
            <a:avLst/>
          </a:prstGeom>
        </p:spPr>
      </p:pic>
      <p:sp>
        <p:nvSpPr>
          <p:cNvPr id="8" name="Body text copy"/>
          <p:cNvSpPr/>
          <p:nvPr/>
        </p:nvSpPr>
        <p:spPr>
          <a:xfrm>
            <a:off x="125596" y="342900"/>
            <a:ext cx="1428750" cy="876300"/>
          </a:xfrm>
          <a:prstGeom prst="rect">
            <a:avLst/>
          </a:prstGeom>
        </p:spPr>
        <p:txBody>
          <a:bodyPr spcFirstLastPara="0" anchor="t" tIns="95250" bIns="0" lIns="95250" rIns="95250"/>
          <a:lstStyle/>
          <a:p>
            <a:pPr algn="ctr" hangingPunct="0">
              <a:lnSpc>
                <a:spcPct val="100000"/>
              </a:lnSpc>
            </a:pPr>
            <a:r>
              <a:rPr sz="4500">
                <a:solidFill>
                  <a:srgbClr val="E5B176"/>
                </a:solidFill>
                <a:latin typeface="Libre-Baskerville"/>
                <a:ea typeface="+mn-ea"/>
                <a:cs typeface="Libre-Baskerville"/>
              </a:rPr>
              <a:t>4</a:t>
            </a:r>
          </a:p>
        </p:txBody>
      </p:sp>
      <p:sp>
        <p:nvSpPr>
          <p:cNvPr id="9" name="Body text copy"/>
          <p:cNvSpPr/>
          <p:nvPr/>
        </p:nvSpPr>
        <p:spPr>
          <a:xfrm>
            <a:off x="191586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10" name=""/>
          <p:cNvSpPr/>
          <p:nvPr/>
        </p:nvSpPr>
        <p:spPr>
          <a:xfrm>
            <a:off x="8316866" y="4086225"/>
            <a:ext cx="2589259" cy="514350"/>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C'est dangereux.</a:t>
            </a:r>
          </a:p>
        </p:txBody>
      </p:sp>
      <p:sp>
        <p:nvSpPr>
          <p:cNvPr id="11" name=""/>
          <p:cNvSpPr/>
          <p:nvPr/>
        </p:nvSpPr>
        <p:spPr>
          <a:xfrm>
            <a:off x="6124575" y="5495925"/>
            <a:ext cx="7000875" cy="828675"/>
          </a:xfrm>
          <a:prstGeom prst="rect">
            <a:avLst/>
          </a:prstGeom>
        </p:spPr>
        <p:txBody>
          <a:bodyPr spcFirstLastPara="0" anchor="t" tIns="95250" bIns="0" lIns="95250" rIns="95250"/>
          <a:lstStyle/>
          <a:p>
            <a:pPr algn="l" hangingPunct="0">
              <a:lnSpc>
                <a:spcPct val="100000"/>
              </a:lnSpc>
            </a:pPr>
            <a:r>
              <a:rPr sz="2100">
                <a:solidFill>
                  <a:srgbClr val="F1F7FF"/>
                </a:solidFill>
                <a:latin typeface="&quot;League Spartan&quot;"/>
                <a:ea typeface="+mn-ea"/>
                <a:cs typeface="&quot;League Spartan&quot;"/>
              </a:rPr>
              <a:t>Il faut modifier le plan de soins / le plan d'intervention.</a:t>
            </a:r>
          </a:p>
        </p:txBody>
      </p:sp>
      <p:sp>
        <p:nvSpPr>
          <p:cNvPr id="12" name=""/>
          <p:cNvSpPr/>
          <p:nvPr/>
        </p:nvSpPr>
        <p:spPr>
          <a:xfrm>
            <a:off x="838484" y="2581275"/>
            <a:ext cx="2809591" cy="514350"/>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JUGEMENT DE FAIT</a:t>
            </a:r>
          </a:p>
        </p:txBody>
      </p:sp>
      <p:sp>
        <p:nvSpPr>
          <p:cNvPr id="13" name=""/>
          <p:cNvSpPr/>
          <p:nvPr/>
        </p:nvSpPr>
        <p:spPr>
          <a:xfrm>
            <a:off x="674841" y="4038600"/>
            <a:ext cx="3239934" cy="514350"/>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JUGEMENT DE VALEUR</a:t>
            </a:r>
          </a:p>
        </p:txBody>
      </p:sp>
      <p:sp>
        <p:nvSpPr>
          <p:cNvPr id="14" name=""/>
          <p:cNvSpPr/>
          <p:nvPr/>
        </p:nvSpPr>
        <p:spPr>
          <a:xfrm>
            <a:off x="314325" y="5495925"/>
            <a:ext cx="5114925" cy="514350"/>
          </a:xfrm>
          <a:prstGeom prst="rect">
            <a:avLst/>
          </a:prstGeom>
        </p:spPr>
        <p:txBody>
          <a:bodyPr spcFirstLastPara="0" anchor="t" tIns="95250" bIns="0" lIns="95250" rIns="95250"/>
          <a:lstStyle/>
          <a:p>
            <a:pPr algn="l" hangingPunct="0">
              <a:lnSpc>
                <a:spcPct val="100000"/>
              </a:lnSpc>
            </a:pPr>
            <a:r>
              <a:rPr sz="2100">
                <a:solidFill>
                  <a:srgbClr val="F2F2F2"/>
                </a:solidFill>
                <a:latin typeface="&quot;League Spartan&quot;"/>
                <a:ea typeface="+mn-ea"/>
                <a:cs typeface="&quot;League Spartan&quot;"/>
              </a:rPr>
              <a:t>JUGEMENT DE RECOMMANDATION</a:t>
            </a:r>
          </a:p>
        </p:txBody>
      </p:sp>
      <p:pic>
        <p:nvPicPr>
          <p:cNvPr id="15" name="customLine copy 2"/>
          <p:cNvPicPr/>
          <p:nvPr/>
        </p:nvPicPr>
        <p:blipFill rotWithShape="1">
          <a:blip r:embed="rId5"/>
          <a:stretch>
            <a:fillRect/>
          </a:stretch>
        </p:blipFill>
        <p:spPr>
          <a:xfrm rot="-16200000">
            <a:off x="1495803" y="3371850"/>
            <a:ext cx="1217577" cy="190500"/>
          </a:xfrm>
          <a:prstGeom prst="rect">
            <a:avLst/>
          </a:prstGeom>
        </p:spPr>
      </p:pic>
      <p:sp>
        <p:nvSpPr>
          <p:cNvPr id="16" name=""/>
          <p:cNvSpPr/>
          <p:nvPr/>
        </p:nvSpPr>
        <p:spPr>
          <a:xfrm>
            <a:off x="9474154" y="6400800"/>
            <a:ext cx="3222671" cy="905502"/>
          </a:xfrm>
          <a:prstGeom prst="rect">
            <a:avLst/>
          </a:prstGeom>
        </p:spPr>
        <p:txBody>
          <a:bodyPr spcFirstLastPara="0" anchor="t" tIns="116090" bIns="0" lIns="116090" rIns="116090"/>
          <a:lstStyle/>
          <a:p>
            <a:pPr algn="l" hangingPunct="0">
              <a:lnSpc>
                <a:spcPct val="100000"/>
              </a:lnSpc>
            </a:pPr>
            <a:r>
              <a:rPr sz="2194" b="1">
                <a:solidFill>
                  <a:srgbClr val="F1F7FF"/>
                </a:solidFill>
                <a:latin typeface="Amaranth"/>
                <a:ea typeface="+mn-ea"/>
                <a:cs typeface="Amaranth"/>
              </a:rPr>
              <a:t>(crise du logement/refus d'augmentation)</a:t>
            </a:r>
          </a:p>
        </p:txBody>
      </p:sp>
      <p:pic>
        <p:nvPicPr>
          <p:cNvPr id="17" name="customLine copy 3"/>
          <p:cNvPicPr/>
          <p:nvPr/>
        </p:nvPicPr>
        <p:blipFill rotWithShape="1">
          <a:blip r:embed="rId6"/>
          <a:stretch>
            <a:fillRect/>
          </a:stretch>
        </p:blipFill>
        <p:spPr>
          <a:xfrm rot="-16200000">
            <a:off x="1509090" y="4876800"/>
            <a:ext cx="1217577" cy="190500"/>
          </a:xfrm>
          <a:prstGeom prst="rect">
            <a:avLst/>
          </a:prstGeom>
        </p:spPr>
      </p:pic>
      <p:pic>
        <p:nvPicPr>
          <p:cNvPr id="18" name="customLine copy 4"/>
          <p:cNvPicPr/>
          <p:nvPr/>
        </p:nvPicPr>
        <p:blipFill rotWithShape="1">
          <a:blip r:embed="rId7"/>
          <a:stretch>
            <a:fillRect/>
          </a:stretch>
        </p:blipFill>
        <p:spPr>
          <a:xfrm rot="-16200000">
            <a:off x="8979259" y="3648481"/>
            <a:ext cx="989789" cy="190500"/>
          </a:xfrm>
          <a:prstGeom prst="rect">
            <a:avLst/>
          </a:prstGeom>
        </p:spPr>
      </p:pic>
      <p:pic>
        <p:nvPicPr>
          <p:cNvPr id="19" name="customLine copy 5"/>
          <p:cNvPicPr/>
          <p:nvPr/>
        </p:nvPicPr>
        <p:blipFill rotWithShape="1">
          <a:blip r:embed="rId8"/>
          <a:stretch>
            <a:fillRect/>
          </a:stretch>
        </p:blipFill>
        <p:spPr>
          <a:xfrm rot="-16200000">
            <a:off x="8955447" y="4857750"/>
            <a:ext cx="989789" cy="1905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28AA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3810000" y="1609725"/>
            <a:ext cx="6443581" cy="347031"/>
          </a:xfrm>
          <a:prstGeom prst="rect">
            <a:avLst/>
          </a:prstGeom>
        </p:spPr>
        <p:txBody>
          <a:bodyPr spcFirstLastPara="0" anchor="t" tIns="0" bIns="0" lIns="0" rIns="0"/>
          <a:lstStyle/>
          <a:p>
            <a:pPr algn="l" hangingPunct="0">
              <a:lnSpc>
                <a:spcPct val="100000"/>
              </a:lnSpc>
            </a:pPr>
            <a:r>
              <a:rPr sz="2277" b="1">
                <a:solidFill>
                  <a:srgbClr val="128AAF"/>
                </a:solidFill>
                <a:latin typeface="Helvetica"/>
                <a:ea typeface="+mn-ea"/>
                <a:cs typeface="Helvetica"/>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pic>
        <p:nvPicPr>
          <p:cNvPr id="6" name="StrokeCircle"/>
          <p:cNvPicPr>
            <a:picLocks noChangeAspect="1"/>
          </p:cNvPicPr>
          <p:nvPr/>
        </p:nvPicPr>
        <p:blipFill>
          <a:blip r:embed="rId4"/>
          <a:stretch>
            <a:fillRect/>
          </a:stretch>
        </p:blipFill>
        <p:spPr>
          <a:xfrm>
            <a:off x="276225" y="0"/>
            <a:ext cx="1524000" cy="1524000"/>
          </a:xfrm>
          <a:prstGeom prst="rect">
            <a:avLst/>
          </a:prstGeom>
        </p:spPr>
      </p:pic>
      <p:sp>
        <p:nvSpPr>
          <p:cNvPr id="7"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8" name="Body text copy copy 1"/>
          <p:cNvSpPr/>
          <p:nvPr/>
        </p:nvSpPr>
        <p:spPr>
          <a:xfrm>
            <a:off x="2542994" y="781050"/>
            <a:ext cx="4152730" cy="347031"/>
          </a:xfrm>
          <a:prstGeom prst="rect">
            <a:avLst/>
          </a:prstGeom>
        </p:spPr>
        <p:txBody>
          <a:bodyPr spcFirstLastPara="0" anchor="t" tIns="0" bIns="0" lIns="0" rIns="0"/>
          <a:lstStyle/>
          <a:p>
            <a:pPr algn="l" hangingPunct="0">
              <a:lnSpc>
                <a:spcPct val="100000"/>
              </a:lnSpc>
            </a:pPr>
            <a:r>
              <a:rPr sz="2277" b="1">
                <a:solidFill>
                  <a:srgbClr val="F2F2F2"/>
                </a:solidFill>
                <a:latin typeface="Helvetica"/>
                <a:ea typeface="+mn-ea"/>
                <a:cs typeface="Helvetica"/>
              </a:rPr>
              <a:t>LES JUGEMENTS DE VALEUR</a:t>
            </a:r>
          </a:p>
        </p:txBody>
      </p:sp>
      <p:sp>
        <p:nvSpPr>
          <p:cNvPr id="9" name=""/>
          <p:cNvSpPr/>
          <p:nvPr/>
        </p:nvSpPr>
        <p:spPr>
          <a:xfrm>
            <a:off x="6772456" y="685800"/>
            <a:ext cx="3667125" cy="533400"/>
          </a:xfrm>
          <a:prstGeom prst="rect">
            <a:avLst/>
          </a:prstGeom>
        </p:spPr>
        <p:txBody>
          <a:bodyPr spcFirstLastPara="0" anchor="t" tIns="95250" bIns="0" lIns="95250" rIns="95250"/>
          <a:lstStyle/>
          <a:p>
            <a:pPr algn="l" hangingPunct="0">
              <a:lnSpc>
                <a:spcPct val="100000"/>
              </a:lnSpc>
            </a:pPr>
            <a:r>
              <a:rPr sz="2250" b="1">
                <a:solidFill>
                  <a:srgbClr val="F2F2F2"/>
                </a:solidFill>
                <a:latin typeface="Helvetica"/>
                <a:ea typeface="+mn-ea"/>
                <a:cs typeface="Helvetica"/>
              </a:rPr>
              <a:t>sur quoi ils reposent ?</a:t>
            </a:r>
          </a:p>
        </p:txBody>
      </p:sp>
      <p:sp>
        <p:nvSpPr>
          <p:cNvPr id="10" name="text 4"/>
          <p:cNvSpPr/>
          <p:nvPr/>
        </p:nvSpPr>
        <p:spPr>
          <a:xfrm>
            <a:off x="195181" y="1428750"/>
            <a:ext cx="12815970" cy="2037625"/>
          </a:xfrm>
          <a:prstGeom prst="rect">
            <a:avLst/>
          </a:prstGeom>
        </p:spPr>
        <p:txBody>
          <a:bodyPr spcFirstLastPara="0" anchor="t" tIns="96114" bIns="0" lIns="96114" rIns="96114"/>
          <a:lstStyle/>
          <a:p>
            <a:pPr algn="l" hangingPunct="0">
              <a:lnSpc>
                <a:spcPct val="100000"/>
              </a:lnSpc>
            </a:pPr>
            <a:r>
              <a:rPr sz="3027">
                <a:solidFill>
                  <a:srgbClr val="F2F2F2"/>
                </a:solidFill>
                <a:latin typeface="League Spartan"/>
                <a:ea typeface="+mn-ea"/>
                <a:cs typeface="League Spartan"/>
              </a:rPr>
              <a:t>Il nous reste à traiter des jugements de type «Ma valeur fondamentale c’est ma famille (ou mon confort, ou ma religion, etc.). Ces jugements-là, peut-on les justifier rationnellement ?</a:t>
            </a:r>
          </a:p>
          <a:p>
            <a:pPr algn="l" hangingPunct="0">
              <a:lnSpc>
                <a:spcPct val="100000"/>
              </a:lnSpc>
            </a:pPr>
            <a:r>
              <a:rPr sz="3027">
                <a:solidFill>
                  <a:srgbClr val="F2F2F2"/>
                </a:solidFill>
                <a:latin typeface="&quot;League Spartan&quot;"/>
                <a:ea typeface="+mn-ea"/>
                <a:cs typeface="&quot;League Spartan&quot;"/>
              </a:rPr>
              <a:t/>
            </a:r>
          </a:p>
        </p:txBody>
      </p:sp>
      <p:sp>
        <p:nvSpPr>
          <p:cNvPr id="11" name=""/>
          <p:cNvSpPr/>
          <p:nvPr/>
        </p:nvSpPr>
        <p:spPr>
          <a:xfrm>
            <a:off x="6491288" y="3028950"/>
            <a:ext cx="6186947" cy="1095375"/>
          </a:xfrm>
          <a:prstGeom prst="rect">
            <a:avLst/>
          </a:prstGeom>
        </p:spPr>
        <p:txBody>
          <a:bodyPr spcFirstLastPara="0" anchor="t" tIns="119063" bIns="0" lIns="119063" rIns="119063"/>
          <a:lstStyle/>
          <a:p>
            <a:pPr algn="l" hangingPunct="0">
              <a:lnSpc>
                <a:spcPct val="100000"/>
              </a:lnSpc>
            </a:pPr>
            <a:r>
              <a:rPr sz="2813" b="1">
                <a:solidFill>
                  <a:srgbClr val="FFFFFF"/>
                </a:solidFill>
                <a:latin typeface="&quot;League Spartan&quot;"/>
                <a:ea typeface="+mn-ea"/>
                <a:cs typeface="&quot;League Spartan&quot;"/>
              </a:rPr>
              <a:t>Est-ce que ce genre de réflexion peut avoir du sens ?</a:t>
            </a:r>
          </a:p>
        </p:txBody>
      </p:sp>
      <p:pic>
        <p:nvPicPr>
          <p:cNvPr id="12" name="customLine"/>
          <p:cNvPicPr/>
          <p:nvPr/>
        </p:nvPicPr>
        <p:blipFill rotWithShape="1">
          <a:blip r:embed="rId5"/>
          <a:stretch>
            <a:fillRect/>
          </a:stretch>
        </p:blipFill>
        <p:spPr>
          <a:xfrm rot="-2109332">
            <a:off x="4509736" y="4029075"/>
            <a:ext cx="2185988" cy="190500"/>
          </a:xfrm>
          <a:prstGeom prst="rect">
            <a:avLst/>
          </a:prstGeom>
        </p:spPr>
      </p:pic>
      <p:sp>
        <p:nvSpPr>
          <p:cNvPr id="13" name=""/>
          <p:cNvSpPr/>
          <p:nvPr/>
        </p:nvSpPr>
        <p:spPr>
          <a:xfrm>
            <a:off x="5844506" y="5267325"/>
            <a:ext cx="7166644" cy="1952625"/>
          </a:xfrm>
          <a:prstGeom prst="rect">
            <a:avLst/>
          </a:prstGeom>
        </p:spPr>
        <p:txBody>
          <a:bodyPr spcFirstLastPara="0" anchor="t" tIns="119063" bIns="0" lIns="119063" rIns="119063"/>
          <a:lstStyle/>
          <a:p>
            <a:pPr algn="l" hangingPunct="0">
              <a:lnSpc>
                <a:spcPct val="100000"/>
              </a:lnSpc>
            </a:pPr>
            <a:r>
              <a:rPr sz="2813" b="1">
                <a:solidFill>
                  <a:srgbClr val="FFFFFF"/>
                </a:solidFill>
                <a:latin typeface="&quot;League Spartan&quot;"/>
                <a:ea typeface="+mn-ea"/>
                <a:cs typeface="&quot;League Spartan&quot;"/>
              </a:rPr>
              <a:t>Je constate que ma valeur prioritaire ça a été de préserver mon mariage, mais finalement je juge que ça ne devrait pas être le cas.</a:t>
            </a:r>
          </a:p>
        </p:txBody>
      </p:sp>
      <p:pic>
        <p:nvPicPr>
          <p:cNvPr id="14" name="customLine copy 1"/>
          <p:cNvPicPr/>
          <p:nvPr/>
        </p:nvPicPr>
        <p:blipFill rotWithShape="1">
          <a:blip r:embed="rId6"/>
          <a:stretch>
            <a:fillRect/>
          </a:stretch>
        </p:blipFill>
        <p:spPr>
          <a:xfrm rot="-6085392">
            <a:off x="7120240" y="4492265"/>
            <a:ext cx="1419325" cy="190500"/>
          </a:xfrm>
          <a:prstGeom prst="rect">
            <a:avLst/>
          </a:prstGeom>
        </p:spPr>
      </p:pic>
      <p:sp>
        <p:nvSpPr>
          <p:cNvPr id="15" name=""/>
          <p:cNvSpPr/>
          <p:nvPr/>
        </p:nvSpPr>
        <p:spPr>
          <a:xfrm>
            <a:off x="195180" y="4414838"/>
            <a:ext cx="5865478" cy="2809875"/>
          </a:xfrm>
          <a:prstGeom prst="rect">
            <a:avLst/>
          </a:prstGeom>
        </p:spPr>
        <p:txBody>
          <a:bodyPr spcFirstLastPara="0" anchor="t" tIns="119063" bIns="0" lIns="119063" rIns="119063"/>
          <a:lstStyle/>
          <a:p>
            <a:pPr algn="l" hangingPunct="0">
              <a:lnSpc>
                <a:spcPct val="100000"/>
              </a:lnSpc>
            </a:pPr>
            <a:r>
              <a:rPr sz="2813" b="1">
                <a:solidFill>
                  <a:srgbClr val="FFFFFF"/>
                </a:solidFill>
                <a:latin typeface="&quot;League Spartan&quot;"/>
                <a:ea typeface="+mn-ea"/>
                <a:cs typeface="&quot;League Spartan&quot;"/>
              </a:rPr>
              <a:t>Une de mes valeurs importantes c'est le confort matériel. Le confort matériel est très important pour moi, mais je juge que ça ne devrait pas être le cas.</a:t>
            </a:r>
          </a:p>
        </p:txBody>
      </p:sp>
    </p:spTree>
    <p:extLst>
      <p:ext uri="{BB962C8B-B14F-4D97-AF65-F5344CB8AC3E}">
        <p14:creationId xmlns:p14="http://schemas.microsoft.com/office/powerpoint/2010/main" val="3930024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D78A"/>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anchor="ctr" tIns="0" bIns="0" lIns="0" rIns="0"/>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276225" y="0"/>
            <a:ext cx="1524000" cy="1524000"/>
          </a:xfrm>
          <a:prstGeom prst="rect">
            <a:avLst/>
          </a:prstGeom>
        </p:spPr>
      </p:pic>
      <p:sp>
        <p:nvSpPr>
          <p:cNvPr id="6" name="Body text copy"/>
          <p:cNvSpPr/>
          <p:nvPr/>
        </p:nvSpPr>
        <p:spPr>
          <a:xfrm>
            <a:off x="2104592" y="171450"/>
            <a:ext cx="5238750" cy="581025"/>
          </a:xfrm>
          <a:prstGeom prst="rect">
            <a:avLst/>
          </a:prstGeom>
        </p:spPr>
        <p:txBody>
          <a:bodyPr spcFirstLastPara="0" anchor="t" tIns="95250" bIns="0" lIns="95250" rIns="95250"/>
          <a:lstStyle/>
          <a:p>
            <a:pPr algn="l" hangingPunct="0">
              <a:lnSpc>
                <a:spcPct val="100000"/>
              </a:lnSpc>
            </a:pPr>
            <a:r>
              <a:rPr sz="2550" b="1">
                <a:solidFill>
                  <a:srgbClr val="FEF6F2"/>
                </a:solidFill>
                <a:latin typeface="Roboto"/>
                <a:ea typeface="+mn-ea"/>
                <a:cs typeface="Roboto"/>
              </a:rPr>
              <a:t>Les jugements</a:t>
            </a:r>
          </a:p>
        </p:txBody>
      </p:sp>
      <p:sp>
        <p:nvSpPr>
          <p:cNvPr id="7" name="Body text copy copy 1"/>
          <p:cNvSpPr/>
          <p:nvPr/>
        </p:nvSpPr>
        <p:spPr>
          <a:xfrm>
            <a:off x="2199743" y="781050"/>
            <a:ext cx="4458232" cy="347031"/>
          </a:xfrm>
          <a:prstGeom prst="rect">
            <a:avLst/>
          </a:prstGeom>
        </p:spPr>
        <p:txBody>
          <a:bodyPr spcFirstLastPara="0" anchor="t" tIns="0" bIns="0" lIns="0" rIns="0"/>
          <a:lstStyle/>
          <a:p>
            <a:pPr algn="l" hangingPunct="0">
              <a:lnSpc>
                <a:spcPct val="100000"/>
              </a:lnSpc>
            </a:pPr>
            <a:r>
              <a:rPr sz="2277" b="1">
                <a:solidFill>
                  <a:srgbClr val="772424"/>
                </a:solidFill>
                <a:latin typeface="Helvetica"/>
                <a:ea typeface="+mn-ea"/>
                <a:cs typeface="Helvetica"/>
              </a:rPr>
              <a:t>LES JUGEMENTS DE VALEUR</a:t>
            </a:r>
          </a:p>
        </p:txBody>
      </p:sp>
      <p:sp>
        <p:nvSpPr>
          <p:cNvPr id="8" name=""/>
          <p:cNvSpPr/>
          <p:nvPr/>
        </p:nvSpPr>
        <p:spPr>
          <a:xfrm>
            <a:off x="6657975" y="685800"/>
            <a:ext cx="3667125" cy="533400"/>
          </a:xfrm>
          <a:prstGeom prst="rect">
            <a:avLst/>
          </a:prstGeom>
        </p:spPr>
        <p:txBody>
          <a:bodyPr spcFirstLastPara="0" anchor="t" tIns="95250" bIns="0" lIns="95250" rIns="95250"/>
          <a:lstStyle/>
          <a:p>
            <a:pPr algn="l" hangingPunct="0">
              <a:lnSpc>
                <a:spcPct val="100000"/>
              </a:lnSpc>
            </a:pPr>
            <a:r>
              <a:rPr sz="2250" b="1">
                <a:solidFill>
                  <a:srgbClr val="772424"/>
                </a:solidFill>
                <a:latin typeface="Helvetica"/>
                <a:ea typeface="+mn-ea"/>
                <a:cs typeface="Helvetica"/>
              </a:rPr>
              <a:t>sur quoi ils reposent ?</a:t>
            </a:r>
          </a:p>
        </p:txBody>
      </p:sp>
      <p:pic>
        <p:nvPicPr>
          <p:cNvPr id="9" name="image"/>
          <p:cNvPicPr/>
          <p:nvPr/>
        </p:nvPicPr>
        <p:blipFill rotWithShape="1">
          <a:blip r:embed="rId5"/>
          <a:stretch>
            <a:fillRect/>
          </a:stretch>
        </p:blipFill>
        <p:spPr>
          <a:xfrm>
            <a:off x="762000" y="1752600"/>
            <a:ext cx="10314115" cy="535305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tle copy 2"/>
        <p:cNvGrpSpPr/>
        <p:nvPr/>
      </p:nvGrpSpPr>
      <p:grpSpPr>
        <a:xfrm>
          <a:off x="0" y="0"/>
          <a:ext cx="0" cy="0"/>
          <a:chOff x="0" y="0"/>
          <a:chExt cx="0" cy="0"/>
        </a:xfrm>
      </p:grpSpPr>
      <p:pic>
        <p:nvPicPr>
          <p:cNvPr id="2" name="image"/>
          <p:cNvPicPr/>
          <p:nvPr/>
        </p:nvPicPr>
        <p:blipFill rotWithShape="1">
          <a:blip r:embed="rId2"/>
          <a:stretch>
            <a:fillRect/>
          </a:stretch>
        </p:blipFill>
        <p:spPr>
          <a:xfrm>
            <a:off x="8493798" y="86377"/>
            <a:ext cx="4445518" cy="3334139"/>
          </a:xfrm>
          <a:prstGeom prst="rect">
            <a:avLst/>
          </a:prstGeom>
        </p:spPr>
      </p:pic>
      <p:sp>
        <p:nvSpPr>
          <p:cNvPr id="3" name="text 0"/>
          <p:cNvSpPr/>
          <p:nvPr/>
        </p:nvSpPr>
        <p:spPr>
          <a:xfrm>
            <a:off x="197876" y="910565"/>
            <a:ext cx="12220575" cy="5857875"/>
          </a:xfrm>
          <a:prstGeom prst="rect">
            <a:avLst/>
          </a:prstGeom>
        </p:spPr>
        <p:txBody>
          <a:bodyPr spcFirstLastPara="0" anchor="t" tIns="95250" bIns="0" lIns="95250" rIns="95250"/>
          <a:lstStyle/>
          <a:p>
            <a:pPr algn="l" hangingPunct="0">
              <a:lnSpc>
                <a:spcPct val="100000"/>
              </a:lnSpc>
            </a:pPr>
            <a:r>
              <a:rPr sz="2325" b="1">
                <a:latin typeface="Arimo"/>
                <a:ea typeface="+mn-ea"/>
                <a:cs typeface="Arimo"/>
              </a:rPr>
              <a:t>Maintenant suite à ce qui s'est passé à Val-d'Or, </a:t>
            </a:r>
          </a:p>
          <a:p>
            <a:pPr algn="l" hangingPunct="0">
              <a:lnSpc>
                <a:spcPct val="100000"/>
              </a:lnSpc>
            </a:pPr>
            <a:r>
              <a:rPr sz="2325" b="1">
                <a:latin typeface="Arimo"/>
                <a:ea typeface="+mn-ea"/>
                <a:cs typeface="Arimo"/>
              </a:rPr>
              <a:t>le souvenir du scandale des pensionnats indiens m'est </a:t>
            </a:r>
          </a:p>
          <a:p>
            <a:pPr algn="l" hangingPunct="0">
              <a:lnSpc>
                <a:spcPct val="100000"/>
              </a:lnSpc>
            </a:pPr>
            <a:r>
              <a:rPr sz="2325" b="1">
                <a:latin typeface="Arimo"/>
                <a:ea typeface="+mn-ea"/>
                <a:cs typeface="Arimo"/>
              </a:rPr>
              <a:t>remonté à la mémoire. Je connais personnellement un </a:t>
            </a:r>
          </a:p>
          <a:p>
            <a:pPr algn="l" hangingPunct="0">
              <a:lnSpc>
                <a:spcPct val="100000"/>
              </a:lnSpc>
            </a:pPr>
            <a:r>
              <a:rPr sz="2325" b="1">
                <a:latin typeface="Arimo"/>
                <a:ea typeface="+mn-ea"/>
                <a:cs typeface="Arimo"/>
              </a:rPr>
              <a:t>fils de chef algonquin de la réserve d'Amos que j'ai vu </a:t>
            </a:r>
          </a:p>
          <a:p>
            <a:pPr algn="l" hangingPunct="0">
              <a:lnSpc>
                <a:spcPct val="100000"/>
              </a:lnSpc>
            </a:pPr>
            <a:r>
              <a:rPr sz="2325" b="1">
                <a:latin typeface="Arimo"/>
                <a:ea typeface="+mn-ea"/>
                <a:cs typeface="Arimo"/>
              </a:rPr>
              <a:t>témoigner à la télé.</a:t>
            </a:r>
          </a:p>
          <a:p>
            <a:pPr algn="l" hangingPunct="0">
              <a:lnSpc>
                <a:spcPct val="100000"/>
              </a:lnSpc>
            </a:pPr>
            <a:r>
              <a:rPr sz="2325" b="1">
                <a:latin typeface="Arimo"/>
                <a:ea typeface="+mn-ea"/>
                <a:cs typeface="Arimo"/>
              </a:rPr>
              <a:t>Tous ces petits enfants enlevés aux familles, maltraités et </a:t>
            </a:r>
          </a:p>
          <a:p>
            <a:pPr algn="l" hangingPunct="0">
              <a:lnSpc>
                <a:spcPct val="100000"/>
              </a:lnSpc>
            </a:pPr>
            <a:r>
              <a:rPr sz="2325" b="1">
                <a:latin typeface="Arimo"/>
                <a:ea typeface="+mn-ea"/>
                <a:cs typeface="Arimo"/>
              </a:rPr>
              <a:t>violés étaient là dans notre petit village. </a:t>
            </a:r>
            <a:r>
              <a:rPr sz="2325" b="1">
                <a:solidFill>
                  <a:srgbClr val="FFFFFF"/>
                </a:solidFill>
                <a:latin typeface="Arimo"/>
                <a:ea typeface="+mn-ea"/>
                <a:cs typeface="Arimo"/>
              </a:rPr>
              <a:t>Ils avaient juste </a:t>
            </a:r>
          </a:p>
          <a:p>
            <a:pPr algn="l" hangingPunct="0">
              <a:lnSpc>
                <a:spcPct val="100000"/>
              </a:lnSpc>
            </a:pPr>
            <a:r>
              <a:rPr sz="2325" b="1">
                <a:solidFill>
                  <a:srgbClr val="E23320"/>
                </a:solidFill>
                <a:latin typeface="Arimo"/>
                <a:ea typeface="+mn-ea"/>
                <a:cs typeface="Arimo"/>
              </a:rPr>
              <a:t>le goût de sortir de leur prison. De jouer enfin comme des enfants qu'ils étaient.</a:t>
            </a:r>
          </a:p>
          <a:p>
            <a:pPr algn="l" hangingPunct="0">
              <a:lnSpc>
                <a:spcPct val="100000"/>
              </a:lnSpc>
            </a:pPr>
            <a:r>
              <a:rPr sz="2325" b="1">
                <a:latin typeface="Arimo"/>
                <a:ea typeface="+mn-ea"/>
                <a:cs typeface="Arimo"/>
              </a:rPr>
              <a:t>﻿</a:t>
            </a:r>
            <a:r>
              <a:rPr sz="2325" b="1">
                <a:latin typeface="Arimo"/>
                <a:ea typeface="+mn-ea"/>
                <a:cs typeface="Arimo"/>
              </a:rPr>
              <a:t> </a:t>
            </a:r>
            <a:r>
              <a:rPr sz="2325" b="1">
                <a:latin typeface="Arimo"/>
                <a:ea typeface="+mn-ea"/>
                <a:cs typeface="Arimo"/>
              </a:rPr>
              <a:t>﻿</a:t>
            </a:r>
          </a:p>
          <a:p>
            <a:pPr algn="l" hangingPunct="0">
              <a:lnSpc>
                <a:spcPct val="100000"/>
              </a:lnSpc>
            </a:pPr>
            <a:r>
              <a:rPr sz="2325" b="1">
                <a:latin typeface="Arimo"/>
                <a:ea typeface="+mn-ea"/>
                <a:cs typeface="Arimo"/>
              </a:rPr>
              <a:t>Pourquoi on avait agit de cette façon collectivement ? Je ne le sais pas, on avait tellement joué aux Indiens et au cowboys. C'était sorti comme ça, spontanément. On ignorait complètement leur malheur à ces pauvres enfants. On était aussi ignorant des règles les plus simples de l'hospitalité. Accueillir la visite dans la plus grande courtoisie.</a:t>
            </a:r>
          </a:p>
          <a:p>
            <a:pPr algn="l" hangingPunct="0">
              <a:lnSpc>
                <a:spcPct val="100000"/>
              </a:lnSpc>
            </a:pPr>
            <a:r>
              <a:rPr sz="2325" b="1">
                <a:latin typeface="Arimo"/>
                <a:ea typeface="+mn-ea"/>
                <a:cs typeface="Arimo"/>
              </a:rPr>
              <a:t>﻿</a:t>
            </a:r>
            <a:r>
              <a:rPr sz="2325" b="1">
                <a:latin typeface="Arimo"/>
                <a:ea typeface="+mn-ea"/>
                <a:cs typeface="Arimo"/>
              </a:rPr>
              <a:t> </a:t>
            </a:r>
            <a:r>
              <a:rPr sz="2325" b="1">
                <a:latin typeface="Arimo"/>
                <a:ea typeface="+mn-ea"/>
                <a:cs typeface="Arimo"/>
              </a:rPr>
              <a:t>﻿</a:t>
            </a:r>
          </a:p>
          <a:p>
            <a:pPr algn="l" hangingPunct="0">
              <a:lnSpc>
                <a:spcPct val="100000"/>
              </a:lnSpc>
            </a:pPr>
            <a:r>
              <a:rPr sz="2325" b="1">
                <a:solidFill>
                  <a:srgbClr val="E23320"/>
                </a:solidFill>
                <a:latin typeface="Arimo"/>
                <a:ea typeface="+mn-ea"/>
                <a:cs typeface="Arimo"/>
              </a:rPr>
              <a:t>Ce soir là à Normétal les sauvages étaient pas sur la glace</a:t>
            </a:r>
            <a:r>
              <a:rPr sz="2325" b="1">
                <a:solidFill>
                  <a:srgbClr val="D76585"/>
                </a:solidFill>
                <a:latin typeface="Arimo"/>
                <a:ea typeface="+mn-ea"/>
                <a:cs typeface="Arimo"/>
              </a:rPr>
              <a:t>.</a:t>
            </a:r>
            <a:r>
              <a:rPr sz="2325" b="1">
                <a:latin typeface="Arimo"/>
                <a:ea typeface="+mn-ea"/>
                <a:cs typeface="Arimo"/>
              </a:rPr>
              <a:t> J'en suis sûr.</a:t>
            </a:r>
          </a:p>
        </p:txBody>
      </p:sp>
    </p:spTree>
    <p:extLst>
      <p:ext uri="{BB962C8B-B14F-4D97-AF65-F5344CB8AC3E}">
        <p14:creationId xmlns:p14="http://schemas.microsoft.com/office/powerpoint/2010/main" val="3930024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1"/>
        <p:cNvGrpSpPr/>
        <p:nvPr/>
      </p:nvGrpSpPr>
      <p:grpSpPr>
        <a:xfrm>
          <a:off x="0" y="0"/>
          <a:ext cx="0" cy="0"/>
          <a:chOff x="0" y="0"/>
          <a:chExt cx="0" cy="0"/>
        </a:xfrm>
      </p:grpSpPr>
      <p:sp>
        <p:nvSpPr>
          <p:cNvPr id="2" name=""/>
          <p:cNvSpPr/>
          <p:nvPr/>
        </p:nvSpPr>
        <p:spPr>
          <a:xfrm>
            <a:off x="2835727" y="2469696"/>
            <a:ext cx="2381250" cy="466725"/>
          </a:xfrm>
          <a:prstGeom prst="rect">
            <a:avLst/>
          </a:prstGeom>
        </p:spPr>
        <p:txBody>
          <a:bodyPr spcFirstLastPara="0" anchor="t" tIns="95250" bIns="0" lIns="95250" rIns="95250"/>
          <a:lstStyle/>
          <a:p/>
        </p:txBody>
      </p:sp>
      <p:sp>
        <p:nvSpPr>
          <p:cNvPr id="3" name=""/>
          <p:cNvSpPr/>
          <p:nvPr/>
        </p:nvSpPr>
        <p:spPr>
          <a:xfrm>
            <a:off x="730006" y="647700"/>
            <a:ext cx="9813004" cy="2310960"/>
          </a:xfrm>
          <a:prstGeom prst="rect">
            <a:avLst/>
          </a:prstGeom>
          <a:ln w="9525" cmpd="sng">
            <a:solidFill>
              <a:srgbClr val="000000"/>
            </a:solidFill>
          </a:ln>
        </p:spPr>
        <p:txBody>
          <a:bodyPr spcFirstLastPara="0" anchor="t" tIns="91342" bIns="0" lIns="91342" rIns="91342"/>
          <a:lstStyle/>
          <a:p>
            <a:pPr algn="l" hangingPunct="0">
              <a:lnSpc>
                <a:spcPct val="133333"/>
              </a:lnSpc>
            </a:pPr>
            <a:r>
              <a:rPr sz="2589" b="1" cap="all">
                <a:solidFill>
                  <a:srgbClr val="F2F2F2"/>
                </a:solidFill>
                <a:latin typeface="&quot;League Spartan&quot;"/>
                <a:ea typeface="+mn-ea"/>
                <a:cs typeface="&quot;League Spartan&quot;"/>
              </a:rPr>
              <a:t>On peut se faire ce type de réflexion : "Une de mes valeurs importantes c'est le [confort matériel]. Le [confort matériel] est très important pour moi, mais je juge que ça ne devrait pas l'être."</a:t>
            </a:r>
          </a:p>
        </p:txBody>
      </p:sp>
      <p:sp>
        <p:nvSpPr>
          <p:cNvPr id="4" name=""/>
          <p:cNvSpPr/>
          <p:nvPr/>
        </p:nvSpPr>
        <p:spPr>
          <a:xfrm>
            <a:off x="10543010" y="1476375"/>
            <a:ext cx="714375" cy="5334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 </a:t>
            </a:r>
          </a:p>
        </p:txBody>
      </p:sp>
      <p:sp>
        <p:nvSpPr>
          <p:cNvPr id="5" name=""/>
          <p:cNvSpPr/>
          <p:nvPr/>
        </p:nvSpPr>
        <p:spPr>
          <a:xfrm>
            <a:off x="11052598" y="1571625"/>
            <a:ext cx="2081213" cy="5334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acceptable</a:t>
            </a:r>
          </a:p>
        </p:txBody>
      </p:sp>
      <p:sp>
        <p:nvSpPr>
          <p:cNvPr id="6" name=""/>
          <p:cNvSpPr/>
          <p:nvPr/>
        </p:nvSpPr>
        <p:spPr>
          <a:xfrm>
            <a:off x="485775" y="4924425"/>
            <a:ext cx="9999611" cy="995631"/>
          </a:xfrm>
          <a:prstGeom prst="rect">
            <a:avLst/>
          </a:prstGeom>
          <a:ln w="9525" cmpd="sng">
            <a:solidFill>
              <a:srgbClr val="000000"/>
            </a:solidFill>
          </a:ln>
        </p:spPr>
        <p:txBody>
          <a:bodyPr spcFirstLastPara="0" anchor="t" tIns="91342" bIns="0" lIns="91342" rIns="91342"/>
          <a:lstStyle/>
          <a:p>
            <a:pPr algn="l" hangingPunct="0">
              <a:lnSpc>
                <a:spcPct val="100000"/>
              </a:lnSpc>
            </a:pPr>
            <a:r>
              <a:rPr sz="2589" b="1">
                <a:solidFill>
                  <a:srgbClr val="FFFFFF"/>
                </a:solidFill>
                <a:latin typeface="&quot;League Spartan&quot;"/>
                <a:ea typeface="+mn-ea"/>
                <a:cs typeface="&quot;League Spartan&quot;"/>
              </a:rPr>
              <a:t>On peut poser un </a:t>
            </a:r>
            <a:r>
              <a:rPr sz="2589" b="1">
                <a:solidFill>
                  <a:srgbClr val="FFFFFF"/>
                </a:solidFill>
                <a:latin typeface="&quot;League Spartan&quot;"/>
                <a:ea typeface="+mn-ea"/>
                <a:cs typeface="&quot;League Spartan&quot;"/>
              </a:rPr>
              <a:t>jugement de valeur de type bien/mal </a:t>
            </a:r>
            <a:r>
              <a:rPr sz="2589" b="1">
                <a:solidFill>
                  <a:srgbClr val="FFFFFF"/>
                </a:solidFill>
                <a:latin typeface="&quot;League Spartan&quot;"/>
                <a:ea typeface="+mn-ea"/>
                <a:cs typeface="&quot;League Spartan&quot;"/>
              </a:rPr>
              <a:t>sur les valeurs que </a:t>
            </a:r>
            <a:r>
              <a:rPr sz="2589" b="1">
                <a:solidFill>
                  <a:srgbClr val="FFFFFF"/>
                </a:solidFill>
                <a:latin typeface="&quot;League Spartan&quot;"/>
                <a:ea typeface="+mn-ea"/>
                <a:cs typeface="&quot;League Spartan&quot;"/>
              </a:rPr>
              <a:t>nous constatons, dans les faits, avoir</a:t>
            </a:r>
            <a:r>
              <a:rPr sz="2589" b="1">
                <a:solidFill>
                  <a:srgbClr val="FFFFFF"/>
                </a:solidFill>
                <a:latin typeface="&quot;League Spartan&quot;"/>
                <a:ea typeface="+mn-ea"/>
                <a:cs typeface="&quot;League Spartan&quot;"/>
              </a:rPr>
              <a:t>.</a:t>
            </a:r>
          </a:p>
        </p:txBody>
      </p:sp>
      <p:sp>
        <p:nvSpPr>
          <p:cNvPr id="7" name=""/>
          <p:cNvSpPr/>
          <p:nvPr/>
        </p:nvSpPr>
        <p:spPr>
          <a:xfrm>
            <a:off x="10646441" y="3562350"/>
            <a:ext cx="714375" cy="5334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 </a:t>
            </a:r>
          </a:p>
        </p:txBody>
      </p:sp>
      <p:sp>
        <p:nvSpPr>
          <p:cNvPr id="8" name=""/>
          <p:cNvSpPr/>
          <p:nvPr/>
        </p:nvSpPr>
        <p:spPr>
          <a:xfrm>
            <a:off x="11156029" y="3657600"/>
            <a:ext cx="2081213" cy="5334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suffisant</a:t>
            </a:r>
          </a:p>
        </p:txBody>
      </p:sp>
      <p:pic>
        <p:nvPicPr>
          <p:cNvPr id="9" name="customLine"/>
          <p:cNvPicPr/>
          <p:nvPr/>
        </p:nvPicPr>
        <p:blipFill rotWithShape="1">
          <a:blip r:embed="rId2"/>
          <a:stretch>
            <a:fillRect/>
          </a:stretch>
        </p:blipFill>
        <p:spPr>
          <a:xfrm rot="5400000">
            <a:off x="4743848" y="3693477"/>
            <a:ext cx="1838325" cy="190500"/>
          </a:xfrm>
          <a:prstGeom prst="rect">
            <a:avLst/>
          </a:prstGeom>
        </p:spPr>
      </p:pic>
      <p:sp>
        <p:nvSpPr>
          <p:cNvPr id="10" name=""/>
          <p:cNvSpPr/>
          <p:nvPr/>
        </p:nvSpPr>
        <p:spPr>
          <a:xfrm>
            <a:off x="4929188" y="3486150"/>
            <a:ext cx="1657350" cy="611823"/>
          </a:xfrm>
          <a:prstGeom prst="rect">
            <a:avLst/>
          </a:prstGeom>
          <a:solidFill>
            <a:srgbClr val="F1F7FF">
              <a:alpha val="66000"/>
            </a:srgbClr>
          </a:solidFill>
        </p:spPr>
        <p:txBody>
          <a:bodyPr spcFirstLastPara="0" anchor="t" tIns="191195" bIns="0" lIns="191195" rIns="191195"/>
          <a:lstStyle/>
          <a:p>
            <a:pPr algn="l" hangingPunct="0">
              <a:lnSpc>
                <a:spcPct val="41667"/>
              </a:lnSpc>
              <a:spcBef>
                <a:spcPct val="23333"/>
              </a:spcBef>
            </a:pPr>
            <a:r>
              <a:rPr sz="3613" b="1">
                <a:solidFill>
                  <a:srgbClr val="292929">
                    <a:alpha val="66000"/>
                  </a:srgbClr>
                </a:solidFill>
                <a:latin typeface="&quot;League Spartan&quot;"/>
                <a:ea typeface="+mn-ea"/>
                <a:cs typeface="&quot;League Spartan&quot;"/>
              </a:rPr>
              <a:t>donc</a:t>
            </a:r>
          </a:p>
        </p:txBody>
      </p:sp>
      <p:sp>
        <p:nvSpPr>
          <p:cNvPr id="11" name=""/>
          <p:cNvSpPr/>
          <p:nvPr/>
        </p:nvSpPr>
        <p:spPr>
          <a:xfrm>
            <a:off x="10813129" y="4467225"/>
            <a:ext cx="2257425" cy="8763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jugement de valeur </a:t>
            </a:r>
            <a:r>
              <a:rPr sz="2250">
                <a:solidFill>
                  <a:srgbClr val="FFFFFF"/>
                </a:solidFill>
                <a:latin typeface="&quot;League Spartan&quot;"/>
                <a:ea typeface="+mn-ea"/>
                <a:cs typeface="&quot;League Spartan&quot;"/>
              </a:rPr>
              <a:t> </a:t>
            </a:r>
          </a:p>
        </p:txBody>
      </p:sp>
      <p:sp>
        <p:nvSpPr>
          <p:cNvPr id="12" name=""/>
          <p:cNvSpPr/>
          <p:nvPr/>
        </p:nvSpPr>
        <p:spPr>
          <a:xfrm>
            <a:off x="10813129" y="5210175"/>
            <a:ext cx="2057859" cy="8763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jugement de fait</a:t>
            </a:r>
            <a:r>
              <a:rPr sz="2250">
                <a:solidFill>
                  <a:srgbClr val="FFFFFF"/>
                </a:solidFill>
                <a:latin typeface="&quot;League Spartan&quot;"/>
                <a:ea typeface="+mn-ea"/>
                <a:cs typeface="&quot;League Spartan&quot;"/>
              </a:rPr>
              <a:t> </a:t>
            </a:r>
          </a:p>
        </p:txBody>
      </p:sp>
      <p:pic>
        <p:nvPicPr>
          <p:cNvPr id="13" name="customLine"/>
          <p:cNvPicPr/>
          <p:nvPr/>
        </p:nvPicPr>
        <p:blipFill rotWithShape="1">
          <a:blip r:embed="rId3"/>
          <a:stretch>
            <a:fillRect/>
          </a:stretch>
        </p:blipFill>
        <p:spPr>
          <a:xfrm rot="9158581">
            <a:off x="10106025" y="4924425"/>
            <a:ext cx="873971" cy="190500"/>
          </a:xfrm>
          <a:prstGeom prst="rect">
            <a:avLst/>
          </a:prstGeom>
        </p:spPr>
      </p:pic>
      <p:pic>
        <p:nvPicPr>
          <p:cNvPr id="14" name="customLine copy 1"/>
          <p:cNvPicPr/>
          <p:nvPr/>
        </p:nvPicPr>
        <p:blipFill rotWithShape="1">
          <a:blip r:embed="rId4"/>
          <a:stretch>
            <a:fillRect/>
          </a:stretch>
        </p:blipFill>
        <p:spPr>
          <a:xfrm rot="9143672">
            <a:off x="10157643" y="5495925"/>
            <a:ext cx="655486" cy="190500"/>
          </a:xfrm>
          <a:prstGeom prst="rect">
            <a:avLst/>
          </a:prstGeom>
        </p:spPr>
      </p:pic>
      <p:sp>
        <p:nvSpPr>
          <p:cNvPr id="15" name=""/>
          <p:cNvSpPr/>
          <p:nvPr/>
        </p:nvSpPr>
        <p:spPr>
          <a:xfrm>
            <a:off x="5216977" y="6153150"/>
            <a:ext cx="8064471" cy="995631"/>
          </a:xfrm>
          <a:prstGeom prst="rect">
            <a:avLst/>
          </a:prstGeom>
          <a:ln w="9525" cmpd="sng">
            <a:solidFill>
              <a:srgbClr val="000000"/>
            </a:solidFill>
          </a:ln>
        </p:spPr>
        <p:txBody>
          <a:bodyPr spcFirstLastPara="0" anchor="t" tIns="91342" bIns="0" lIns="91342" rIns="91342"/>
          <a:lstStyle/>
          <a:p>
            <a:pPr algn="l" hangingPunct="0">
              <a:lnSpc>
                <a:spcPct val="100000"/>
              </a:lnSpc>
            </a:pPr>
            <a:r>
              <a:rPr sz="2589" b="1" i="1">
                <a:solidFill>
                  <a:srgbClr val="FFFFFF"/>
                </a:solidFill>
                <a:latin typeface="&quot;League Spartan&quot;"/>
                <a:ea typeface="+mn-ea"/>
                <a:cs typeface="&quot;League Spartan&quot;"/>
              </a:rPr>
              <a:t>"J'accorde trop d'importance à ceci"</a:t>
            </a:r>
          </a:p>
          <a:p>
            <a:pPr algn="l" hangingPunct="0">
              <a:lnSpc>
                <a:spcPct val="100000"/>
              </a:lnSpc>
            </a:pPr>
            <a:r>
              <a:rPr sz="2589" b="1" i="1">
                <a:solidFill>
                  <a:srgbClr val="FFFFFF"/>
                </a:solidFill>
                <a:latin typeface="&quot;League Spartan&quot;"/>
                <a:ea typeface="+mn-ea"/>
                <a:cs typeface="&quot;League Spartan&quot;"/>
              </a:rPr>
              <a:t>"Je n'accorde pas assez d'importance à ceci"</a:t>
            </a:r>
          </a:p>
        </p:txBody>
      </p:sp>
    </p:spTree>
    <p:extLst>
      <p:ext uri="{BB962C8B-B14F-4D97-AF65-F5344CB8AC3E}">
        <p14:creationId xmlns:p14="http://schemas.microsoft.com/office/powerpoint/2010/main" val="3930024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1"/>
        <p:cNvGrpSpPr/>
        <p:nvPr/>
      </p:nvGrpSpPr>
      <p:grpSpPr>
        <a:xfrm>
          <a:off x="0" y="0"/>
          <a:ext cx="0" cy="0"/>
          <a:chOff x="0" y="0"/>
          <a:chExt cx="0" cy="0"/>
        </a:xfrm>
      </p:grpSpPr>
      <p:sp>
        <p:nvSpPr>
          <p:cNvPr id="2" name=""/>
          <p:cNvSpPr/>
          <p:nvPr/>
        </p:nvSpPr>
        <p:spPr>
          <a:xfrm>
            <a:off x="2835727" y="2469696"/>
            <a:ext cx="2381250" cy="466725"/>
          </a:xfrm>
          <a:prstGeom prst="rect">
            <a:avLst/>
          </a:prstGeom>
        </p:spPr>
        <p:txBody>
          <a:bodyPr spcFirstLastPara="0" anchor="t" tIns="95250" bIns="0" lIns="95250" rIns="95250"/>
          <a:lstStyle/>
          <a:p/>
        </p:txBody>
      </p:sp>
      <p:sp>
        <p:nvSpPr>
          <p:cNvPr id="3" name=""/>
          <p:cNvSpPr/>
          <p:nvPr/>
        </p:nvSpPr>
        <p:spPr>
          <a:xfrm>
            <a:off x="730006" y="647700"/>
            <a:ext cx="11842994" cy="2310960"/>
          </a:xfrm>
          <a:prstGeom prst="rect">
            <a:avLst/>
          </a:prstGeom>
          <a:ln w="9525" cmpd="sng">
            <a:solidFill>
              <a:srgbClr val="000000"/>
            </a:solidFill>
          </a:ln>
        </p:spPr>
        <p:txBody>
          <a:bodyPr spcFirstLastPara="0" anchor="t" tIns="91342" bIns="0" lIns="91342" rIns="91342"/>
          <a:lstStyle/>
          <a:p>
            <a:pPr algn="l" hangingPunct="0">
              <a:lnSpc>
                <a:spcPct val="133333"/>
              </a:lnSpc>
            </a:pPr>
            <a:r>
              <a:rPr sz="2589" b="1" cap="all">
                <a:solidFill>
                  <a:srgbClr val="F2F2F2"/>
                </a:solidFill>
                <a:latin typeface="League Spartan"/>
                <a:ea typeface="+mn-ea"/>
                <a:cs typeface="League Spartan"/>
              </a:rPr>
              <a:t>On peut se faire ce type de réflexion : "Une de mes valeurs importantes c'est  [....................]. </a:t>
            </a:r>
          </a:p>
          <a:p>
            <a:pPr algn="l" hangingPunct="0">
              <a:lnSpc>
                <a:spcPct val="133333"/>
              </a:lnSpc>
            </a:pPr>
            <a:r>
              <a:rPr sz="2589" b="1" cap="all">
                <a:solidFill>
                  <a:srgbClr val="F2F2F2"/>
                </a:solidFill>
                <a:latin typeface="League Spartan"/>
                <a:ea typeface="+mn-ea"/>
                <a:cs typeface="League Spartan"/>
              </a:rPr>
              <a:t>Le [</a:t>
            </a:r>
            <a:r>
              <a:rPr sz="2589" cap="all">
                <a:solidFill>
                  <a:srgbClr val="F2F2F2"/>
                </a:solidFill>
                <a:latin typeface="&quot;League Spartan&quot;"/>
                <a:ea typeface="+mn-ea"/>
                <a:cs typeface="&quot;League Spartan&quot;"/>
              </a:rPr>
              <a:t>....................</a:t>
            </a:r>
            <a:r>
              <a:rPr sz="2589" b="1" cap="all">
                <a:solidFill>
                  <a:srgbClr val="F2F2F2"/>
                </a:solidFill>
                <a:latin typeface="League Spartan"/>
                <a:ea typeface="+mn-ea"/>
                <a:cs typeface="League Spartan"/>
              </a:rPr>
              <a:t>] est très important pour moi, mais je juge que ça ne devrait pas l'être."</a:t>
            </a:r>
          </a:p>
        </p:txBody>
      </p:sp>
      <p:sp>
        <p:nvSpPr>
          <p:cNvPr id="4" name=""/>
          <p:cNvSpPr/>
          <p:nvPr/>
        </p:nvSpPr>
        <p:spPr>
          <a:xfrm>
            <a:off x="485775" y="4924425"/>
            <a:ext cx="9999611" cy="995631"/>
          </a:xfrm>
          <a:prstGeom prst="rect">
            <a:avLst/>
          </a:prstGeom>
          <a:ln w="9525" cmpd="sng">
            <a:solidFill>
              <a:srgbClr val="000000"/>
            </a:solidFill>
          </a:ln>
        </p:spPr>
        <p:txBody>
          <a:bodyPr spcFirstLastPara="0" anchor="t" tIns="91342" bIns="0" lIns="91342" rIns="91342"/>
          <a:lstStyle/>
          <a:p>
            <a:pPr algn="l" hangingPunct="0">
              <a:lnSpc>
                <a:spcPct val="100000"/>
              </a:lnSpc>
            </a:pPr>
            <a:r>
              <a:rPr sz="2589" b="1">
                <a:solidFill>
                  <a:srgbClr val="FFFFFF"/>
                </a:solidFill>
                <a:latin typeface="&quot;League Spartan&quot;"/>
                <a:ea typeface="+mn-ea"/>
                <a:cs typeface="&quot;League Spartan&quot;"/>
              </a:rPr>
              <a:t>On peut poser un </a:t>
            </a:r>
            <a:r>
              <a:rPr sz="2589" b="1">
                <a:solidFill>
                  <a:srgbClr val="FFFFFF"/>
                </a:solidFill>
                <a:latin typeface="&quot;League Spartan&quot;"/>
                <a:ea typeface="+mn-ea"/>
                <a:cs typeface="&quot;League Spartan&quot;"/>
              </a:rPr>
              <a:t>jugement de valeur de type bien/mal </a:t>
            </a:r>
            <a:r>
              <a:rPr sz="2589" b="1">
                <a:solidFill>
                  <a:srgbClr val="FFFFFF"/>
                </a:solidFill>
                <a:latin typeface="&quot;League Spartan&quot;"/>
                <a:ea typeface="+mn-ea"/>
                <a:cs typeface="&quot;League Spartan&quot;"/>
              </a:rPr>
              <a:t>sur les valeurs que </a:t>
            </a:r>
            <a:r>
              <a:rPr sz="2589" b="1">
                <a:solidFill>
                  <a:srgbClr val="FFFFFF"/>
                </a:solidFill>
                <a:latin typeface="&quot;League Spartan&quot;"/>
                <a:ea typeface="+mn-ea"/>
                <a:cs typeface="&quot;League Spartan&quot;"/>
              </a:rPr>
              <a:t>nous constatons, dans les faits, avoir</a:t>
            </a:r>
            <a:r>
              <a:rPr sz="2589" b="1">
                <a:solidFill>
                  <a:srgbClr val="FFFFFF"/>
                </a:solidFill>
                <a:latin typeface="&quot;League Spartan&quot;"/>
                <a:ea typeface="+mn-ea"/>
                <a:cs typeface="&quot;League Spartan&quot;"/>
              </a:rPr>
              <a:t>.</a:t>
            </a:r>
          </a:p>
        </p:txBody>
      </p:sp>
      <p:pic>
        <p:nvPicPr>
          <p:cNvPr id="5" name="customLine"/>
          <p:cNvPicPr/>
          <p:nvPr/>
        </p:nvPicPr>
        <p:blipFill rotWithShape="1">
          <a:blip r:embed="rId2"/>
          <a:stretch>
            <a:fillRect/>
          </a:stretch>
        </p:blipFill>
        <p:spPr>
          <a:xfrm rot="5400000">
            <a:off x="4743848" y="3693477"/>
            <a:ext cx="1838325" cy="190500"/>
          </a:xfrm>
          <a:prstGeom prst="rect">
            <a:avLst/>
          </a:prstGeom>
        </p:spPr>
      </p:pic>
      <p:sp>
        <p:nvSpPr>
          <p:cNvPr id="6" name=""/>
          <p:cNvSpPr/>
          <p:nvPr/>
        </p:nvSpPr>
        <p:spPr>
          <a:xfrm>
            <a:off x="4929188" y="3486150"/>
            <a:ext cx="1657350" cy="611823"/>
          </a:xfrm>
          <a:prstGeom prst="rect">
            <a:avLst/>
          </a:prstGeom>
          <a:solidFill>
            <a:srgbClr val="F1F7FF">
              <a:alpha val="66000"/>
            </a:srgbClr>
          </a:solidFill>
        </p:spPr>
        <p:txBody>
          <a:bodyPr spcFirstLastPara="0" anchor="t" tIns="191195" bIns="0" lIns="191195" rIns="191195"/>
          <a:lstStyle/>
          <a:p>
            <a:pPr algn="l" hangingPunct="0">
              <a:lnSpc>
                <a:spcPct val="41667"/>
              </a:lnSpc>
              <a:spcBef>
                <a:spcPct val="23333"/>
              </a:spcBef>
            </a:pPr>
            <a:r>
              <a:rPr sz="3613" b="1">
                <a:solidFill>
                  <a:srgbClr val="292929">
                    <a:alpha val="66000"/>
                  </a:srgbClr>
                </a:solidFill>
                <a:latin typeface="&quot;League Spartan&quot;"/>
                <a:ea typeface="+mn-ea"/>
                <a:cs typeface="&quot;League Spartan&quot;"/>
              </a:rPr>
              <a:t>donc</a:t>
            </a:r>
          </a:p>
        </p:txBody>
      </p:sp>
      <p:sp>
        <p:nvSpPr>
          <p:cNvPr id="7" name=""/>
          <p:cNvSpPr/>
          <p:nvPr/>
        </p:nvSpPr>
        <p:spPr>
          <a:xfrm>
            <a:off x="10813129" y="4467225"/>
            <a:ext cx="2257425" cy="8763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jugement de valeur </a:t>
            </a:r>
            <a:r>
              <a:rPr sz="2250">
                <a:solidFill>
                  <a:srgbClr val="FFFFFF"/>
                </a:solidFill>
                <a:latin typeface="&quot;League Spartan&quot;"/>
                <a:ea typeface="+mn-ea"/>
                <a:cs typeface="&quot;League Spartan&quot;"/>
              </a:rPr>
              <a:t> </a:t>
            </a:r>
          </a:p>
        </p:txBody>
      </p:sp>
      <p:sp>
        <p:nvSpPr>
          <p:cNvPr id="8" name=""/>
          <p:cNvSpPr/>
          <p:nvPr/>
        </p:nvSpPr>
        <p:spPr>
          <a:xfrm>
            <a:off x="10813129" y="5210175"/>
            <a:ext cx="2057859" cy="876300"/>
          </a:xfrm>
          <a:prstGeom prst="rect">
            <a:avLst/>
          </a:prstGeom>
        </p:spPr>
        <p:txBody>
          <a:bodyPr spcFirstLastPara="0" anchor="t" tIns="95250" bIns="0" lIns="95250" rIns="95250"/>
          <a:lstStyle/>
          <a:p>
            <a:pPr algn="l" hangingPunct="0">
              <a:lnSpc>
                <a:spcPct val="100000"/>
              </a:lnSpc>
            </a:pPr>
            <a:r>
              <a:rPr sz="2250" b="1">
                <a:solidFill>
                  <a:srgbClr val="FFFFFF"/>
                </a:solidFill>
                <a:latin typeface="&quot;League Spartan&quot;"/>
                <a:ea typeface="+mn-ea"/>
                <a:cs typeface="&quot;League Spartan&quot;"/>
              </a:rPr>
              <a:t>jugement de fait</a:t>
            </a:r>
            <a:r>
              <a:rPr sz="2250">
                <a:solidFill>
                  <a:srgbClr val="FFFFFF"/>
                </a:solidFill>
                <a:latin typeface="&quot;League Spartan&quot;"/>
                <a:ea typeface="+mn-ea"/>
                <a:cs typeface="&quot;League Spartan&quot;"/>
              </a:rPr>
              <a:t> </a:t>
            </a:r>
          </a:p>
        </p:txBody>
      </p:sp>
      <p:pic>
        <p:nvPicPr>
          <p:cNvPr id="9" name="customLine"/>
          <p:cNvPicPr/>
          <p:nvPr/>
        </p:nvPicPr>
        <p:blipFill rotWithShape="1">
          <a:blip r:embed="rId3"/>
          <a:stretch>
            <a:fillRect/>
          </a:stretch>
        </p:blipFill>
        <p:spPr>
          <a:xfrm rot="9158581">
            <a:off x="10106025" y="4924425"/>
            <a:ext cx="873971" cy="190500"/>
          </a:xfrm>
          <a:prstGeom prst="rect">
            <a:avLst/>
          </a:prstGeom>
        </p:spPr>
      </p:pic>
      <p:pic>
        <p:nvPicPr>
          <p:cNvPr id="10" name="customLine copy 1"/>
          <p:cNvPicPr/>
          <p:nvPr/>
        </p:nvPicPr>
        <p:blipFill rotWithShape="1">
          <a:blip r:embed="rId4"/>
          <a:stretch>
            <a:fillRect/>
          </a:stretch>
        </p:blipFill>
        <p:spPr>
          <a:xfrm rot="9143672">
            <a:off x="10157643" y="5495925"/>
            <a:ext cx="655486" cy="190500"/>
          </a:xfrm>
          <a:prstGeom prst="rect">
            <a:avLst/>
          </a:prstGeom>
        </p:spPr>
      </p:pic>
      <p:sp>
        <p:nvSpPr>
          <p:cNvPr id="11" name=""/>
          <p:cNvSpPr/>
          <p:nvPr/>
        </p:nvSpPr>
        <p:spPr>
          <a:xfrm>
            <a:off x="5216977" y="6153150"/>
            <a:ext cx="8064471" cy="995631"/>
          </a:xfrm>
          <a:prstGeom prst="rect">
            <a:avLst/>
          </a:prstGeom>
          <a:ln w="9525" cmpd="sng">
            <a:solidFill>
              <a:srgbClr val="000000"/>
            </a:solidFill>
          </a:ln>
        </p:spPr>
        <p:txBody>
          <a:bodyPr spcFirstLastPara="0" anchor="t" tIns="91342" bIns="0" lIns="91342" rIns="91342"/>
          <a:lstStyle/>
          <a:p>
            <a:pPr algn="l" hangingPunct="0">
              <a:lnSpc>
                <a:spcPct val="100000"/>
              </a:lnSpc>
            </a:pPr>
            <a:r>
              <a:rPr sz="2589" b="1" i="1">
                <a:solidFill>
                  <a:srgbClr val="FFFFFF"/>
                </a:solidFill>
                <a:latin typeface="&quot;League Spartan&quot;"/>
                <a:ea typeface="+mn-ea"/>
                <a:cs typeface="&quot;League Spartan&quot;"/>
              </a:rPr>
              <a:t>"J'accorde trop d'importance à ceci"</a:t>
            </a:r>
          </a:p>
          <a:p>
            <a:pPr algn="l" hangingPunct="0">
              <a:lnSpc>
                <a:spcPct val="100000"/>
              </a:lnSpc>
            </a:pPr>
            <a:r>
              <a:rPr sz="2589" b="1" i="1">
                <a:solidFill>
                  <a:srgbClr val="FFFFFF"/>
                </a:solidFill>
                <a:latin typeface="&quot;League Spartan&quot;"/>
                <a:ea typeface="+mn-ea"/>
                <a:cs typeface="&quot;League Spartan&quot;"/>
              </a:rPr>
              <a:t>"Je n'accorde pas assez d'importance à ceci"</a:t>
            </a:r>
          </a:p>
        </p:txBody>
      </p:sp>
    </p:spTree>
    <p:extLst>
      <p:ext uri="{BB962C8B-B14F-4D97-AF65-F5344CB8AC3E}">
        <p14:creationId xmlns:p14="http://schemas.microsoft.com/office/powerpoint/2010/main" val="3930024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D78A"/>
        </a:solidFill>
        <a:effectLst/>
      </p:bgPr>
    </p:bg>
    <p:spTree>
      <p:nvGrpSpPr>
        <p:cNvPr id="1" name="Timeline copy 71"/>
        <p:cNvGrpSpPr/>
        <p:nvPr/>
      </p:nvGrpSpPr>
      <p:grpSpPr>
        <a:xfrm>
          <a:off x="0" y="0"/>
          <a:ext cx="0" cy="0"/>
          <a:chOff x="0" y="0"/>
          <a:chExt cx="0" cy="0"/>
        </a:xfrm>
      </p:grpSpPr>
      <p:pic>
        <p:nvPicPr>
          <p:cNvPr id="2" name="Shape-1 copy 1"/>
          <p:cNvPicPr>
            <a:picLocks noChangeAspect="1"/>
          </p:cNvPicPr>
          <p:nvPr/>
        </p:nvPicPr>
        <p:blipFill>
          <a:blip r:embed="rId2"/>
          <a:stretch>
            <a:fillRect/>
          </a:stretch>
        </p:blipFill>
        <p:spPr>
          <a:xfrm>
            <a:off x="6534150" y="2838450"/>
            <a:ext cx="5172075" cy="3971925"/>
          </a:xfrm>
          <a:prstGeom prst="rect">
            <a:avLst/>
          </a:prstGeom>
        </p:spPr>
      </p:pic>
      <p:pic>
        <p:nvPicPr>
          <p:cNvPr id="3" name="Shape-1"/>
          <p:cNvPicPr>
            <a:picLocks noChangeAspect="1"/>
          </p:cNvPicPr>
          <p:nvPr/>
        </p:nvPicPr>
        <p:blipFill>
          <a:blip r:embed="rId3"/>
          <a:stretch>
            <a:fillRect/>
          </a:stretch>
        </p:blipFill>
        <p:spPr>
          <a:xfrm>
            <a:off x="666750" y="2838450"/>
            <a:ext cx="5133975" cy="3829050"/>
          </a:xfrm>
          <a:prstGeom prst="rect">
            <a:avLst/>
          </a:prstGeom>
        </p:spPr>
      </p:pic>
      <p:sp>
        <p:nvSpPr>
          <p:cNvPr id="4" name=""/>
          <p:cNvSpPr/>
          <p:nvPr/>
        </p:nvSpPr>
        <p:spPr>
          <a:xfrm>
            <a:off x="285750" y="66675"/>
            <a:ext cx="12563475" cy="2419350"/>
          </a:xfrm>
          <a:prstGeom prst="rect">
            <a:avLst/>
          </a:prstGeom>
        </p:spPr>
        <p:txBody>
          <a:bodyPr spcFirstLastPara="0" anchor="t" tIns="95250" bIns="0" lIns="95250" rIns="95250"/>
          <a:lstStyle/>
          <a:p>
            <a:pPr algn="l" hangingPunct="0">
              <a:lnSpc>
                <a:spcPct val="108333"/>
              </a:lnSpc>
            </a:pPr>
            <a:r>
              <a:rPr sz="2250" b="1">
                <a:solidFill>
                  <a:srgbClr val="772424"/>
                </a:solidFill>
                <a:latin typeface="League Spartan"/>
                <a:ea typeface="+mn-ea"/>
                <a:cs typeface="League Spartan"/>
              </a:rPr>
              <a:t>Dire que :</a:t>
            </a:r>
          </a:p>
          <a:p>
            <a:pPr algn="l" hangingPunct="0">
              <a:lnSpc>
                <a:spcPct val="108333"/>
              </a:lnSpc>
            </a:pPr>
            <a:r>
              <a:rPr sz="2250">
                <a:solidFill>
                  <a:srgbClr val="772424"/>
                </a:solidFill>
                <a:latin typeface="&quot;League Spartan&quot;"/>
                <a:ea typeface="+mn-ea"/>
                <a:cs typeface="&quot;League Spartan&quot;"/>
              </a:rPr>
              <a:t/>
            </a:r>
          </a:p>
          <a:p>
            <a:pPr algn="l" hangingPunct="0">
              <a:lnSpc>
                <a:spcPct val="108333"/>
              </a:lnSpc>
            </a:pPr>
            <a:r>
              <a:rPr sz="2250" b="1">
                <a:solidFill>
                  <a:srgbClr val="772424"/>
                </a:solidFill>
                <a:latin typeface="League Spartan"/>
                <a:ea typeface="+mn-ea"/>
                <a:cs typeface="League Spartan"/>
              </a:rPr>
              <a:t>"Mon apparence aux yeux des autres est une de mes valeurs" ,  ou que </a:t>
            </a:r>
          </a:p>
          <a:p>
            <a:pPr algn="l" hangingPunct="0">
              <a:lnSpc>
                <a:spcPct val="108333"/>
              </a:lnSpc>
            </a:pPr>
            <a:r>
              <a:rPr sz="2250" b="1">
                <a:solidFill>
                  <a:srgbClr val="772424"/>
                </a:solidFill>
                <a:latin typeface="League Spartan"/>
                <a:ea typeface="+mn-ea"/>
                <a:cs typeface="League Spartan"/>
              </a:rPr>
              <a:t>"L'argent est une de mes valeurs" , ou que </a:t>
            </a:r>
          </a:p>
          <a:p>
            <a:pPr algn="l" hangingPunct="0">
              <a:lnSpc>
                <a:spcPct val="108333"/>
              </a:lnSpc>
            </a:pPr>
            <a:r>
              <a:rPr sz="2250" b="1">
                <a:solidFill>
                  <a:srgbClr val="772424"/>
                </a:solidFill>
                <a:latin typeface="League Spartan"/>
                <a:ea typeface="+mn-ea"/>
                <a:cs typeface="League Spartan"/>
              </a:rPr>
              <a:t>"La protection de l'environnement est une de mes valeurs" (ou d'autres jugements du même type).</a:t>
            </a:r>
          </a:p>
        </p:txBody>
      </p:sp>
      <p:sp>
        <p:nvSpPr>
          <p:cNvPr id="5" name=""/>
          <p:cNvSpPr/>
          <p:nvPr/>
        </p:nvSpPr>
        <p:spPr>
          <a:xfrm>
            <a:off x="2266517" y="2819400"/>
            <a:ext cx="2438833" cy="390525"/>
          </a:xfrm>
          <a:prstGeom prst="rect">
            <a:avLst/>
          </a:prstGeom>
        </p:spPr>
        <p:txBody>
          <a:bodyPr spcFirstLastPara="0" anchor="t" tIns="95250" bIns="0" lIns="95250" rIns="95250"/>
          <a:lstStyle/>
          <a:p>
            <a:pPr algn="l" hangingPunct="0">
              <a:lnSpc>
                <a:spcPct val="58333"/>
              </a:lnSpc>
              <a:spcBef>
                <a:spcPct val="16667"/>
              </a:spcBef>
            </a:pPr>
            <a:r>
              <a:rPr sz="2250" b="1">
                <a:solidFill>
                  <a:srgbClr val="772424"/>
                </a:solidFill>
                <a:latin typeface="&quot;League Spartan&quot;"/>
                <a:ea typeface="+mn-ea"/>
                <a:cs typeface="&quot;League Spartan&quot;"/>
              </a:rPr>
              <a:t>C'est dire que</a:t>
            </a:r>
          </a:p>
        </p:txBody>
      </p:sp>
      <p:sp>
        <p:nvSpPr>
          <p:cNvPr id="6" name=""/>
          <p:cNvSpPr/>
          <p:nvPr/>
        </p:nvSpPr>
        <p:spPr>
          <a:xfrm>
            <a:off x="800100" y="3533775"/>
            <a:ext cx="4705350" cy="3019425"/>
          </a:xfrm>
          <a:prstGeom prst="rect">
            <a:avLst/>
          </a:prstGeom>
        </p:spPr>
        <p:txBody>
          <a:bodyPr spcFirstLastPara="0" anchor="t" tIns="95250" bIns="0" lIns="95250" rIns="95250"/>
          <a:lstStyle/>
          <a:p>
            <a:pPr algn="l" hangingPunct="0">
              <a:lnSpc>
                <a:spcPct val="91667"/>
              </a:lnSpc>
              <a:spcBef>
                <a:spcPct val="3333"/>
              </a:spcBef>
            </a:pPr>
            <a:r>
              <a:rPr sz="2250" b="1">
                <a:solidFill>
                  <a:srgbClr val="772424"/>
                </a:solidFill>
                <a:latin typeface="League Spartan"/>
                <a:ea typeface="+mn-ea"/>
                <a:cs typeface="League Spartan"/>
              </a:rPr>
              <a:t>Je pense que, dans les FAITS, j'accorde beaucoup d'importance à mon apparence, à l'argent ou à la protection de l'environnement. </a:t>
            </a:r>
          </a:p>
          <a:p>
            <a:pPr algn="l" hangingPunct="0">
              <a:lnSpc>
                <a:spcPct val="91667"/>
              </a:lnSpc>
            </a:pPr>
            <a:r>
              <a:rPr sz="2250">
                <a:solidFill>
                  <a:srgbClr val="772424"/>
                </a:solidFill>
                <a:latin typeface="&quot;League Spartan&quot;"/>
                <a:ea typeface="+mn-ea"/>
                <a:cs typeface="&quot;League Spartan&quot;"/>
              </a:rPr>
              <a:t/>
            </a:r>
          </a:p>
          <a:p>
            <a:pPr algn="l" hangingPunct="0">
              <a:lnSpc>
                <a:spcPct val="91667"/>
              </a:lnSpc>
            </a:pPr>
            <a:r>
              <a:rPr sz="2250" b="1">
                <a:solidFill>
                  <a:srgbClr val="772424"/>
                </a:solidFill>
                <a:latin typeface="League Spartan"/>
                <a:ea typeface="+mn-ea"/>
                <a:cs typeface="League Spartan"/>
              </a:rPr>
              <a:t>On a alors affaire à un jugement de fait.</a:t>
            </a:r>
          </a:p>
        </p:txBody>
      </p:sp>
      <p:sp>
        <p:nvSpPr>
          <p:cNvPr id="7" name=""/>
          <p:cNvSpPr/>
          <p:nvPr/>
        </p:nvSpPr>
        <p:spPr>
          <a:xfrm>
            <a:off x="6991350" y="3429000"/>
            <a:ext cx="4495800" cy="3019425"/>
          </a:xfrm>
          <a:prstGeom prst="rect">
            <a:avLst/>
          </a:prstGeom>
        </p:spPr>
        <p:txBody>
          <a:bodyPr spcFirstLastPara="0" anchor="t" tIns="95250" bIns="0" lIns="95250" rIns="95250"/>
          <a:lstStyle/>
          <a:p>
            <a:pPr algn="l" hangingPunct="0">
              <a:lnSpc>
                <a:spcPct val="91667"/>
              </a:lnSpc>
              <a:spcBef>
                <a:spcPct val="3333"/>
              </a:spcBef>
            </a:pPr>
            <a:r>
              <a:rPr sz="2250" b="1">
                <a:solidFill>
                  <a:srgbClr val="772424"/>
                </a:solidFill>
                <a:latin typeface="League Spartan"/>
                <a:ea typeface="+mn-ea"/>
                <a:cs typeface="League Spartan"/>
              </a:rPr>
              <a:t>Je trouve CORRECT d'accorder beaucoup d'importance à mon apparence, à l'argent ou à la protection de l'environnement.  </a:t>
            </a:r>
          </a:p>
          <a:p>
            <a:pPr algn="l" hangingPunct="0">
              <a:lnSpc>
                <a:spcPct val="91667"/>
              </a:lnSpc>
            </a:pPr>
            <a:r>
              <a:rPr sz="2250">
                <a:solidFill>
                  <a:srgbClr val="772424"/>
                </a:solidFill>
                <a:latin typeface="&quot;League Spartan&quot;"/>
                <a:ea typeface="+mn-ea"/>
                <a:cs typeface="&quot;League Spartan&quot;"/>
              </a:rPr>
              <a:t/>
            </a:r>
          </a:p>
          <a:p>
            <a:pPr algn="l" hangingPunct="0">
              <a:lnSpc>
                <a:spcPct val="91667"/>
              </a:lnSpc>
            </a:pPr>
            <a:r>
              <a:rPr sz="2250" b="1">
                <a:solidFill>
                  <a:srgbClr val="772424"/>
                </a:solidFill>
                <a:latin typeface="League Spartan"/>
                <a:ea typeface="+mn-ea"/>
                <a:cs typeface="League Spartan"/>
              </a:rPr>
              <a:t>On a alors affaire à un jugement de valeur.</a:t>
            </a:r>
          </a:p>
        </p:txBody>
      </p:sp>
      <p:sp>
        <p:nvSpPr>
          <p:cNvPr id="8" name=""/>
          <p:cNvSpPr/>
          <p:nvPr/>
        </p:nvSpPr>
        <p:spPr>
          <a:xfrm>
            <a:off x="6838950" y="2838450"/>
            <a:ext cx="4648200" cy="390525"/>
          </a:xfrm>
          <a:prstGeom prst="rect">
            <a:avLst/>
          </a:prstGeom>
        </p:spPr>
        <p:txBody>
          <a:bodyPr spcFirstLastPara="0" anchor="t" tIns="95250" bIns="0" lIns="95250" rIns="95250"/>
          <a:lstStyle/>
          <a:p>
            <a:pPr algn="l" hangingPunct="0">
              <a:lnSpc>
                <a:spcPct val="58333"/>
              </a:lnSpc>
              <a:spcBef>
                <a:spcPct val="16667"/>
              </a:spcBef>
            </a:pPr>
            <a:r>
              <a:rPr sz="2250" b="1">
                <a:solidFill>
                  <a:srgbClr val="772424"/>
                </a:solidFill>
                <a:latin typeface="&quot;League Spartan&quot;"/>
                <a:ea typeface="+mn-ea"/>
                <a:cs typeface="&quot;League Spartan&quot;"/>
              </a:rPr>
              <a:t>C'est parfois dire aussi que</a:t>
            </a:r>
          </a:p>
        </p:txBody>
      </p:sp>
    </p:spTree>
    <p:extLst>
      <p:ext uri="{BB962C8B-B14F-4D97-AF65-F5344CB8AC3E}">
        <p14:creationId xmlns:p14="http://schemas.microsoft.com/office/powerpoint/2010/main" val="393002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Timeline copy 71"/>
        <p:cNvGrpSpPr/>
        <p:nvPr/>
      </p:nvGrpSpPr>
      <p:grpSpPr>
        <a:xfrm>
          <a:off x="0" y="0"/>
          <a:ext cx="0" cy="0"/>
          <a:chOff x="0" y="0"/>
          <a:chExt cx="0" cy="0"/>
        </a:xfrm>
      </p:grpSpPr>
      <p:sp>
        <p:nvSpPr>
          <p:cNvPr id="2" name=""/>
          <p:cNvSpPr/>
          <p:nvPr/>
        </p:nvSpPr>
        <p:spPr>
          <a:xfrm>
            <a:off x="458391" y="5895975"/>
            <a:ext cx="12094369" cy="1247775"/>
          </a:xfrm>
          <a:prstGeom prst="rect">
            <a:avLst/>
          </a:prstGeom>
          <a:ln w="9525" cmpd="sng">
            <a:solidFill>
              <a:srgbClr val="000000"/>
            </a:solidFill>
          </a:ln>
        </p:spPr>
        <p:txBody>
          <a:bodyPr spcFirstLastPara="0" anchor="t" tIns="95250" bIns="0" lIns="95250" rIns="95250"/>
          <a:lstStyle/>
          <a:p>
            <a:pPr algn="l" hangingPunct="0">
              <a:lnSpc>
                <a:spcPct val="100000"/>
              </a:lnSpc>
            </a:pPr>
            <a:r>
              <a:rPr sz="2250">
                <a:solidFill>
                  <a:srgbClr val="FFFFFF"/>
                </a:solidFill>
                <a:latin typeface="&quot;League Spartan&quot;"/>
                <a:ea typeface="+mn-ea"/>
                <a:cs typeface="&quot;League Spartan&quot;"/>
              </a:rPr>
              <a:t>Bref, suite à des réflexions personnelles ou dans le cadre d’une discussion, on peut avoir d'excellents arguments en faveur ou contre le caractère approprié d'accorder autant d'importance à quelque chose.</a:t>
            </a:r>
          </a:p>
        </p:txBody>
      </p:sp>
      <p:pic>
        <p:nvPicPr>
          <p:cNvPr id="3" name="customLine"/>
          <p:cNvPicPr/>
          <p:nvPr/>
        </p:nvPicPr>
        <p:blipFill rotWithShape="1">
          <a:blip r:embed="rId2"/>
          <a:stretch>
            <a:fillRect/>
          </a:stretch>
        </p:blipFill>
        <p:spPr>
          <a:xfrm rot="6517003">
            <a:off x="9277350" y="4524375"/>
            <a:ext cx="2955482" cy="190500"/>
          </a:xfrm>
          <a:prstGeom prst="rect">
            <a:avLst/>
          </a:prstGeom>
        </p:spPr>
      </p:pic>
      <p:pic>
        <p:nvPicPr>
          <p:cNvPr id="4" name="customLine"/>
          <p:cNvPicPr/>
          <p:nvPr/>
        </p:nvPicPr>
        <p:blipFill rotWithShape="1">
          <a:blip r:embed="rId3"/>
          <a:stretch>
            <a:fillRect/>
          </a:stretch>
        </p:blipFill>
        <p:spPr>
          <a:xfrm rot="5400000">
            <a:off x="6558100" y="4195625"/>
            <a:ext cx="3210200" cy="190500"/>
          </a:xfrm>
          <a:prstGeom prst="rect">
            <a:avLst/>
          </a:prstGeom>
        </p:spPr>
      </p:pic>
      <p:pic>
        <p:nvPicPr>
          <p:cNvPr id="5" name="customLine copy 1"/>
          <p:cNvPicPr/>
          <p:nvPr/>
        </p:nvPicPr>
        <p:blipFill rotWithShape="1">
          <a:blip r:embed="rId4"/>
          <a:stretch>
            <a:fillRect/>
          </a:stretch>
        </p:blipFill>
        <p:spPr>
          <a:xfrm rot="4414132">
            <a:off x="2623006" y="4951761"/>
            <a:ext cx="1822345" cy="190500"/>
          </a:xfrm>
          <a:prstGeom prst="rect">
            <a:avLst/>
          </a:prstGeom>
        </p:spPr>
      </p:pic>
      <p:sp>
        <p:nvSpPr>
          <p:cNvPr id="6" name=""/>
          <p:cNvSpPr/>
          <p:nvPr/>
        </p:nvSpPr>
        <p:spPr>
          <a:xfrm>
            <a:off x="2835727" y="1393371"/>
            <a:ext cx="2381250" cy="533400"/>
          </a:xfrm>
          <a:prstGeom prst="rect">
            <a:avLst/>
          </a:prstGeom>
        </p:spPr>
        <p:txBody>
          <a:bodyPr spcFirstLastPara="0" anchor="t" tIns="95250" bIns="0" lIns="95250" rIns="95250"/>
          <a:lstStyle/>
          <a:p>
            <a:pPr algn="l" hangingPunct="0">
              <a:lnSpc>
                <a:spcPct val="100000"/>
              </a:lnSpc>
            </a:pPr>
            <a:r>
              <a:rPr sz="2250">
                <a:solidFill>
                  <a:srgbClr val="772424"/>
                </a:solidFill>
                <a:latin typeface="&quot;League Spartan&quot;"/>
                <a:ea typeface="+mn-ea"/>
                <a:cs typeface="&quot;League Spartan&quot;"/>
              </a:rPr>
              <a:t> </a:t>
            </a:r>
          </a:p>
        </p:txBody>
      </p:sp>
      <p:sp>
        <p:nvSpPr>
          <p:cNvPr id="7" name=""/>
          <p:cNvSpPr/>
          <p:nvPr/>
        </p:nvSpPr>
        <p:spPr>
          <a:xfrm>
            <a:off x="7429500" y="495300"/>
            <a:ext cx="2614181" cy="2276475"/>
          </a:xfrm>
          <a:prstGeom prst="rect">
            <a:avLst/>
          </a:prstGeom>
          <a:ln w="9525" cmpd="sng">
            <a:solidFill>
              <a:srgbClr val="000000">
                <a:alpha val="75000"/>
              </a:srgbClr>
            </a:solidFill>
          </a:ln>
        </p:spPr>
        <p:txBody>
          <a:bodyPr spcFirstLastPara="0" anchor="t" tIns="95250" bIns="0" lIns="95250" rIns="95250"/>
          <a:lstStyle/>
          <a:p>
            <a:pPr algn="l" hangingPunct="0">
              <a:lnSpc>
                <a:spcPct val="100000"/>
              </a:lnSpc>
            </a:pPr>
            <a:r>
              <a:rPr sz="2250" b="1">
                <a:solidFill>
                  <a:srgbClr val="FFFFFF">
                    <a:alpha val="75000"/>
                  </a:srgbClr>
                </a:solidFill>
                <a:latin typeface="&quot;League Spartan&quot;"/>
                <a:ea typeface="+mn-ea"/>
                <a:cs typeface="&quot;League Spartan&quot;"/>
              </a:rPr>
              <a:t>D'autres personnes peuvent faire ce genre de réflexion à notre endroit.</a:t>
            </a:r>
          </a:p>
        </p:txBody>
      </p:sp>
      <p:sp>
        <p:nvSpPr>
          <p:cNvPr id="8" name=""/>
          <p:cNvSpPr/>
          <p:nvPr/>
        </p:nvSpPr>
        <p:spPr>
          <a:xfrm>
            <a:off x="10275833" y="523875"/>
            <a:ext cx="2506717" cy="2962275"/>
          </a:xfrm>
          <a:prstGeom prst="rect">
            <a:avLst/>
          </a:prstGeom>
          <a:ln w="9525" cmpd="sng">
            <a:solidFill>
              <a:srgbClr val="000000">
                <a:alpha val="75000"/>
              </a:srgbClr>
            </a:solidFill>
          </a:ln>
        </p:spPr>
        <p:txBody>
          <a:bodyPr spcFirstLastPara="0" anchor="t" tIns="95250" bIns="0" lIns="95250" rIns="95250"/>
          <a:lstStyle/>
          <a:p>
            <a:pPr algn="l" hangingPunct="0">
              <a:lnSpc>
                <a:spcPct val="100000"/>
              </a:lnSpc>
            </a:pPr>
            <a:r>
              <a:rPr sz="2250" b="1">
                <a:solidFill>
                  <a:srgbClr val="FFFFFF">
                    <a:alpha val="75000"/>
                  </a:srgbClr>
                </a:solidFill>
                <a:latin typeface="&quot;League Spartan&quot;"/>
                <a:ea typeface="+mn-ea"/>
                <a:cs typeface="&quot;League Spartan&quot;"/>
              </a:rPr>
              <a:t>Il arrive que les gens admettent s'être trompés à leur propre sujet sur ce genre de questions.</a:t>
            </a:r>
          </a:p>
        </p:txBody>
      </p:sp>
      <p:sp>
        <p:nvSpPr>
          <p:cNvPr id="9" name=""/>
          <p:cNvSpPr/>
          <p:nvPr/>
        </p:nvSpPr>
        <p:spPr>
          <a:xfrm>
            <a:off x="2905809" y="4953000"/>
            <a:ext cx="1256739" cy="333375"/>
          </a:xfrm>
          <a:prstGeom prst="rect">
            <a:avLst/>
          </a:prstGeom>
          <a:solidFill>
            <a:srgbClr val="F1F7FF">
              <a:alpha val="66000"/>
            </a:srgbClr>
          </a:solidFill>
        </p:spPr>
        <p:txBody>
          <a:bodyPr spcFirstLastPara="0" anchor="t" tIns="95250" bIns="0" lIns="95250" rIns="95250"/>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0" name=""/>
          <p:cNvSpPr/>
          <p:nvPr/>
        </p:nvSpPr>
        <p:spPr>
          <a:xfrm>
            <a:off x="7534830" y="4191000"/>
            <a:ext cx="1256739" cy="333375"/>
          </a:xfrm>
          <a:prstGeom prst="rect">
            <a:avLst/>
          </a:prstGeom>
          <a:solidFill>
            <a:srgbClr val="F1F7FF">
              <a:alpha val="66000"/>
            </a:srgbClr>
          </a:solidFill>
        </p:spPr>
        <p:txBody>
          <a:bodyPr spcFirstLastPara="0" anchor="t" tIns="95250" bIns="0" lIns="95250" rIns="95250"/>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1" name=""/>
          <p:cNvSpPr/>
          <p:nvPr/>
        </p:nvSpPr>
        <p:spPr>
          <a:xfrm>
            <a:off x="10126722" y="4381500"/>
            <a:ext cx="1256739" cy="333375"/>
          </a:xfrm>
          <a:prstGeom prst="rect">
            <a:avLst/>
          </a:prstGeom>
          <a:solidFill>
            <a:srgbClr val="F1F7FF">
              <a:alpha val="66000"/>
            </a:srgbClr>
          </a:solidFill>
        </p:spPr>
        <p:txBody>
          <a:bodyPr spcFirstLastPara="0" anchor="t" tIns="95250" bIns="0" lIns="95250" rIns="95250"/>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2" name=""/>
          <p:cNvSpPr/>
          <p:nvPr/>
        </p:nvSpPr>
        <p:spPr>
          <a:xfrm>
            <a:off x="111909" y="152400"/>
            <a:ext cx="6844538" cy="4333875"/>
          </a:xfrm>
          <a:prstGeom prst="rect">
            <a:avLst/>
          </a:prstGeom>
          <a:ln w="9525" cmpd="sng">
            <a:solidFill>
              <a:srgbClr val="000000">
                <a:alpha val="75000"/>
              </a:srgbClr>
            </a:solidFill>
          </a:ln>
        </p:spPr>
        <p:txBody>
          <a:bodyPr spcFirstLastPara="0" anchor="t" tIns="95250" bIns="0" lIns="95250" rIns="95250"/>
          <a:lstStyle/>
          <a:p>
            <a:pPr algn="l" hangingPunct="0">
              <a:lnSpc>
                <a:spcPct val="100000"/>
              </a:lnSpc>
            </a:pPr>
            <a:r>
              <a:rPr sz="2250" b="1">
                <a:solidFill>
                  <a:srgbClr val="FFFFFF">
                    <a:alpha val="75000"/>
                  </a:srgbClr>
                </a:solidFill>
                <a:latin typeface="&quot;League Spartan&quot;"/>
                <a:ea typeface="+mn-ea"/>
                <a:cs typeface="&quot;League Spartan&quot;"/>
              </a:rPr>
              <a:t>Nous pouvons nous demander quel est le but (la fonction) qu'on poursuit en accordant autant d'importance à ceci ou à cela. Nous pourrions ensuite nous demander si faire cela nous permet vraiment d'atteindre notre but. Il arrivera que nos argumentations nous amènent à penser que oui, mais il arrivera aussi qu'elles nous amènent à penser que non. "Je ne devrais pas accorder autant d'importance à mon apparence, car c'est une obsession qui, somme toute, nuit à mon épanouissement".</a:t>
            </a:r>
          </a:p>
        </p:txBody>
      </p:sp>
    </p:spTree>
    <p:extLst>
      <p:ext uri="{BB962C8B-B14F-4D97-AF65-F5344CB8AC3E}">
        <p14:creationId xmlns:p14="http://schemas.microsoft.com/office/powerpoint/2010/main" val="393002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4460214" y="951618"/>
            <a:ext cx="3996531" cy="532870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0"/>
        <p:cNvGrpSpPr/>
        <p:nvPr/>
      </p:nvGrpSpPr>
      <p:grpSpPr>
        <a:xfrm>
          <a:off x="0" y="0"/>
          <a:ext cx="0" cy="0"/>
          <a:chOff x="0" y="0"/>
          <a:chExt cx="0" cy="0"/>
        </a:xfrm>
      </p:grpSpPr>
      <p:sp>
        <p:nvSpPr>
          <p:cNvPr id="2" name=""/>
          <p:cNvSpPr/>
          <p:nvPr/>
        </p:nvSpPr>
        <p:spPr>
          <a:xfrm>
            <a:off x="4620618" y="3181350"/>
            <a:ext cx="2377813" cy="1200150"/>
          </a:xfrm>
          <a:prstGeom prst="rect">
            <a:avLst/>
          </a:prstGeom>
        </p:spPr>
        <p:txBody>
          <a:bodyPr spcFirstLastPara="0" anchor="t" tIns="95250" bIns="0" lIns="95250" rIns="95250"/>
          <a:lstStyle/>
          <a:p>
            <a:pPr algn="l" hangingPunct="0">
              <a:lnSpc>
                <a:spcPct val="100000"/>
              </a:lnSpc>
            </a:pPr>
            <a:r>
              <a:rPr sz="1650">
                <a:solidFill>
                  <a:srgbClr val="0B890B"/>
                </a:solidFill>
                <a:latin typeface="&quot;League Spartan&quot;"/>
                <a:ea typeface="+mn-ea"/>
                <a:cs typeface="&quot;League Spartan&quot;"/>
              </a:rPr>
              <a:t>Sur le plan de la lutte à la pauvreté, les deuils prolongés sont néfastes.</a:t>
            </a:r>
          </a:p>
        </p:txBody>
      </p:sp>
      <p:sp>
        <p:nvSpPr>
          <p:cNvPr id="3" name=""/>
          <p:cNvSpPr/>
          <p:nvPr/>
        </p:nvSpPr>
        <p:spPr>
          <a:xfrm>
            <a:off x="7112732" y="3171825"/>
            <a:ext cx="3027624" cy="1200150"/>
          </a:xfrm>
          <a:prstGeom prst="rect">
            <a:avLst/>
          </a:prstGeom>
        </p:spPr>
        <p:txBody>
          <a:bodyPr spcFirstLastPara="0" anchor="t" tIns="95250" bIns="0" lIns="95250" rIns="95250"/>
          <a:lstStyle/>
          <a:p>
            <a:pPr algn="l" hangingPunct="0">
              <a:lnSpc>
                <a:spcPct val="100000"/>
              </a:lnSpc>
            </a:pPr>
            <a:r>
              <a:rPr sz="1650">
                <a:solidFill>
                  <a:srgbClr val="0B890B"/>
                </a:solidFill>
                <a:latin typeface="&quot;League Spartan&quot;"/>
                <a:ea typeface="+mn-ea"/>
                <a:cs typeface="&quot;League Spartan&quot;"/>
              </a:rPr>
              <a:t>Sur le plan de la </a:t>
            </a:r>
          </a:p>
          <a:p>
            <a:pPr algn="l" hangingPunct="0">
              <a:lnSpc>
                <a:spcPct val="100000"/>
              </a:lnSpc>
            </a:pPr>
            <a:r>
              <a:rPr sz="1650">
                <a:solidFill>
                  <a:srgbClr val="0B890B"/>
                </a:solidFill>
                <a:latin typeface="&quot;League Spartan&quot;"/>
                <a:ea typeface="+mn-ea"/>
                <a:cs typeface="&quot;League Spartan&quot;"/>
              </a:rPr>
              <a:t>croissance de la population, les deuils prolongés sont néfastes.</a:t>
            </a:r>
          </a:p>
        </p:txBody>
      </p:sp>
      <p:sp>
        <p:nvSpPr>
          <p:cNvPr id="4" name=""/>
          <p:cNvSpPr/>
          <p:nvPr/>
        </p:nvSpPr>
        <p:spPr>
          <a:xfrm>
            <a:off x="9859368" y="3257550"/>
            <a:ext cx="2795588" cy="1200150"/>
          </a:xfrm>
          <a:prstGeom prst="rect">
            <a:avLst/>
          </a:prstGeom>
        </p:spPr>
        <p:txBody>
          <a:bodyPr spcFirstLastPara="0" anchor="t" tIns="95250" bIns="0" lIns="95250" rIns="95250"/>
          <a:lstStyle/>
          <a:p>
            <a:pPr algn="l" hangingPunct="0">
              <a:lnSpc>
                <a:spcPct val="100000"/>
              </a:lnSpc>
            </a:pPr>
            <a:r>
              <a:rPr sz="1650">
                <a:solidFill>
                  <a:srgbClr val="0B890B"/>
                </a:solidFill>
                <a:latin typeface="&quot;League Spartan&quot;"/>
                <a:ea typeface="+mn-ea"/>
                <a:cs typeface="&quot;League Spartan&quot;"/>
              </a:rPr>
              <a:t>Sur le plan du maintien d'une société ordonnée, les deuils prolongés sont néfastes.</a:t>
            </a:r>
          </a:p>
        </p:txBody>
      </p:sp>
      <p:sp>
        <p:nvSpPr>
          <p:cNvPr id="5" name=""/>
          <p:cNvSpPr/>
          <p:nvPr/>
        </p:nvSpPr>
        <p:spPr>
          <a:xfrm>
            <a:off x="6798407" y="3514725"/>
            <a:ext cx="2228850" cy="533400"/>
          </a:xfrm>
          <a:prstGeom prst="rect">
            <a:avLst/>
          </a:prstGeom>
        </p:spPr>
        <p:txBody>
          <a:bodyPr spcFirstLastPara="0" anchor="t" tIns="95250" bIns="0" lIns="95250" rIns="95250"/>
          <a:lstStyle/>
          <a:p>
            <a:pPr algn="l" hangingPunct="0">
              <a:lnSpc>
                <a:spcPct val="100000"/>
              </a:lnSpc>
            </a:pPr>
            <a:r>
              <a:rPr sz="2250" b="1">
                <a:solidFill>
                  <a:srgbClr val="39325B"/>
                </a:solidFill>
                <a:latin typeface="&quot;League Spartan&quot;"/>
                <a:ea typeface="+mn-ea"/>
                <a:cs typeface="&quot;League Spartan&quot;"/>
              </a:rPr>
              <a:t>+</a:t>
            </a:r>
          </a:p>
        </p:txBody>
      </p:sp>
      <p:pic>
        <p:nvPicPr>
          <p:cNvPr id="6" name="customLine"/>
          <p:cNvPicPr/>
          <p:nvPr/>
        </p:nvPicPr>
        <p:blipFill rotWithShape="1">
          <a:blip r:embed="rId2"/>
          <a:stretch>
            <a:fillRect/>
          </a:stretch>
        </p:blipFill>
        <p:spPr>
          <a:xfrm>
            <a:off x="4539656" y="4276725"/>
            <a:ext cx="8034338" cy="190500"/>
          </a:xfrm>
          <a:prstGeom prst="rect">
            <a:avLst/>
          </a:prstGeom>
        </p:spPr>
      </p:pic>
      <p:sp>
        <p:nvSpPr>
          <p:cNvPr id="7" name=""/>
          <p:cNvSpPr/>
          <p:nvPr/>
        </p:nvSpPr>
        <p:spPr>
          <a:xfrm>
            <a:off x="0" y="4781550"/>
            <a:ext cx="2238375" cy="1200150"/>
          </a:xfrm>
          <a:prstGeom prst="rect">
            <a:avLst/>
          </a:prstGeom>
        </p:spPr>
        <p:txBody>
          <a:bodyPr spcFirstLastPara="0" anchor="t" tIns="95250" bIns="0" lIns="95250" rIns="95250"/>
          <a:lstStyle/>
          <a:p>
            <a:pPr algn="l" hangingPunct="0">
              <a:lnSpc>
                <a:spcPct val="100000"/>
              </a:lnSpc>
            </a:pPr>
            <a:r>
              <a:rPr sz="1650" b="1" cap="all">
                <a:solidFill>
                  <a:srgbClr val="EA6D2F"/>
                </a:solidFill>
                <a:latin typeface="&quot;League Spartan&quot;"/>
                <a:ea typeface="+mn-ea"/>
                <a:cs typeface="&quot;League Spartan&quot;"/>
              </a:rPr>
              <a:t>Le bien commun doit être notre critère d'évaluation.</a:t>
            </a:r>
          </a:p>
        </p:txBody>
      </p:sp>
      <p:sp>
        <p:nvSpPr>
          <p:cNvPr id="8" name=""/>
          <p:cNvSpPr/>
          <p:nvPr/>
        </p:nvSpPr>
        <p:spPr>
          <a:xfrm>
            <a:off x="2286000" y="4781550"/>
            <a:ext cx="3457575" cy="1447800"/>
          </a:xfrm>
          <a:prstGeom prst="rect">
            <a:avLst/>
          </a:prstGeom>
        </p:spPr>
        <p:txBody>
          <a:bodyPr spcFirstLastPara="0" anchor="t" tIns="95250" bIns="0" lIns="95250" rIns="95250"/>
          <a:lstStyle/>
          <a:p>
            <a:pPr algn="l" hangingPunct="0">
              <a:lnSpc>
                <a:spcPct val="100000"/>
              </a:lnSpc>
            </a:pPr>
            <a:r>
              <a:rPr sz="1650" b="1">
                <a:solidFill>
                  <a:srgbClr val="EA6D2F"/>
                </a:solidFill>
                <a:latin typeface="&quot;League Spartan&quot;"/>
                <a:ea typeface="+mn-ea"/>
                <a:cs typeface="&quot;League Spartan&quot;"/>
              </a:rPr>
              <a:t>Le bien commun a trois composantes : 1) la lutte à la pauvreté, 2) la croissance de la population, c) le maintien d'une société ordonnée.</a:t>
            </a:r>
          </a:p>
        </p:txBody>
      </p:sp>
      <p:sp>
        <p:nvSpPr>
          <p:cNvPr id="9" name=""/>
          <p:cNvSpPr/>
          <p:nvPr/>
        </p:nvSpPr>
        <p:spPr>
          <a:xfrm>
            <a:off x="5991225" y="4848225"/>
            <a:ext cx="3108587" cy="1200150"/>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Sur le plan de chacune des composantes, les périodes de deuils prolongées sont néfastes.</a:t>
            </a:r>
          </a:p>
        </p:txBody>
      </p:sp>
      <p:sp>
        <p:nvSpPr>
          <p:cNvPr id="10" name=""/>
          <p:cNvSpPr/>
          <p:nvPr/>
        </p:nvSpPr>
        <p:spPr>
          <a:xfrm>
            <a:off x="1981200" y="5067300"/>
            <a:ext cx="2228850" cy="533400"/>
          </a:xfrm>
          <a:prstGeom prst="rect">
            <a:avLst/>
          </a:prstGeom>
        </p:spPr>
        <p:txBody>
          <a:bodyPr spcFirstLastPara="0" anchor="t" tIns="95250" bIns="0" lIns="95250" rIns="95250"/>
          <a:lstStyle/>
          <a:p>
            <a:pPr algn="l" hangingPunct="0">
              <a:lnSpc>
                <a:spcPct val="100000"/>
              </a:lnSpc>
            </a:pPr>
            <a:r>
              <a:rPr sz="2250" b="1">
                <a:solidFill>
                  <a:srgbClr val="39325B"/>
                </a:solidFill>
                <a:latin typeface="&quot;League Spartan&quot;"/>
                <a:ea typeface="+mn-ea"/>
                <a:cs typeface="&quot;League Spartan&quot;"/>
              </a:rPr>
              <a:t>+</a:t>
            </a:r>
          </a:p>
        </p:txBody>
      </p:sp>
      <p:sp>
        <p:nvSpPr>
          <p:cNvPr id="11" name=""/>
          <p:cNvSpPr/>
          <p:nvPr/>
        </p:nvSpPr>
        <p:spPr>
          <a:xfrm>
            <a:off x="5654081" y="5067300"/>
            <a:ext cx="2228850" cy="533400"/>
          </a:xfrm>
          <a:prstGeom prst="rect">
            <a:avLst/>
          </a:prstGeom>
        </p:spPr>
        <p:txBody>
          <a:bodyPr spcFirstLastPara="0" anchor="t" tIns="95250" bIns="0" lIns="95250" rIns="95250"/>
          <a:lstStyle/>
          <a:p>
            <a:pPr algn="l" hangingPunct="0">
              <a:lnSpc>
                <a:spcPct val="100000"/>
              </a:lnSpc>
            </a:pPr>
            <a:r>
              <a:rPr sz="2250" b="1">
                <a:solidFill>
                  <a:srgbClr val="39325B"/>
                </a:solidFill>
                <a:latin typeface="&quot;League Spartan&quot;"/>
                <a:ea typeface="+mn-ea"/>
                <a:cs typeface="&quot;League Spartan&quot;"/>
              </a:rPr>
              <a:t>+</a:t>
            </a:r>
          </a:p>
        </p:txBody>
      </p:sp>
      <p:pic>
        <p:nvPicPr>
          <p:cNvPr id="12" name="customLine copy 1"/>
          <p:cNvPicPr/>
          <p:nvPr/>
        </p:nvPicPr>
        <p:blipFill rotWithShape="1">
          <a:blip r:embed="rId3"/>
          <a:stretch>
            <a:fillRect/>
          </a:stretch>
        </p:blipFill>
        <p:spPr>
          <a:xfrm>
            <a:off x="0" y="6153150"/>
            <a:ext cx="9187856" cy="190500"/>
          </a:xfrm>
          <a:prstGeom prst="rect">
            <a:avLst/>
          </a:prstGeom>
        </p:spPr>
      </p:pic>
      <p:pic>
        <p:nvPicPr>
          <p:cNvPr id="13" name="customLine"/>
          <p:cNvPicPr/>
          <p:nvPr/>
        </p:nvPicPr>
        <p:blipFill rotWithShape="1">
          <a:blip r:embed="rId4"/>
          <a:stretch>
            <a:fillRect/>
          </a:stretch>
        </p:blipFill>
        <p:spPr>
          <a:xfrm rot="5400000">
            <a:off x="7265807" y="4467225"/>
            <a:ext cx="727104" cy="190500"/>
          </a:xfrm>
          <a:prstGeom prst="rect">
            <a:avLst/>
          </a:prstGeom>
        </p:spPr>
      </p:pic>
      <p:pic>
        <p:nvPicPr>
          <p:cNvPr id="14" name="customLine"/>
          <p:cNvPicPr/>
          <p:nvPr/>
        </p:nvPicPr>
        <p:blipFill rotWithShape="1">
          <a:blip r:embed="rId5"/>
          <a:stretch>
            <a:fillRect/>
          </a:stretch>
        </p:blipFill>
        <p:spPr>
          <a:xfrm rot="5400000">
            <a:off x="4015450" y="6276975"/>
            <a:ext cx="609600" cy="190500"/>
          </a:xfrm>
          <a:prstGeom prst="rect">
            <a:avLst/>
          </a:prstGeom>
        </p:spPr>
      </p:pic>
      <p:sp>
        <p:nvSpPr>
          <p:cNvPr id="15" name=""/>
          <p:cNvSpPr/>
          <p:nvPr/>
        </p:nvSpPr>
        <p:spPr>
          <a:xfrm>
            <a:off x="1749163" y="6667500"/>
            <a:ext cx="6047049" cy="438150"/>
          </a:xfrm>
          <a:prstGeom prst="rect">
            <a:avLst/>
          </a:prstGeom>
        </p:spPr>
        <p:txBody>
          <a:bodyPr spcFirstLastPara="0" anchor="t" tIns="95250" bIns="0" lIns="95250" rIns="95250"/>
          <a:lstStyle/>
          <a:p>
            <a:pPr algn="l" hangingPunct="0">
              <a:lnSpc>
                <a:spcPct val="100000"/>
              </a:lnSpc>
            </a:pPr>
            <a:r>
              <a:rPr sz="1650" b="1">
                <a:solidFill>
                  <a:srgbClr val="FF104F"/>
                </a:solidFill>
                <a:latin typeface="&quot;League Spartan&quot;"/>
                <a:ea typeface="+mn-ea"/>
                <a:cs typeface="&quot;League Spartan&quot;"/>
              </a:rPr>
              <a:t>La coutume des deuils prolongés est mauvaise.</a:t>
            </a:r>
          </a:p>
        </p:txBody>
      </p:sp>
      <p:sp>
        <p:nvSpPr>
          <p:cNvPr id="16" name=""/>
          <p:cNvSpPr/>
          <p:nvPr/>
        </p:nvSpPr>
        <p:spPr>
          <a:xfrm>
            <a:off x="2078769" y="847725"/>
            <a:ext cx="2460887" cy="2200275"/>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Ils interdisent de travailler aux membres de l'appareil gouvernemental, aux paysans, aux artisans et aux femmes.</a:t>
            </a:r>
          </a:p>
        </p:txBody>
      </p:sp>
      <p:sp>
        <p:nvSpPr>
          <p:cNvPr id="17" name=""/>
          <p:cNvSpPr/>
          <p:nvPr/>
        </p:nvSpPr>
        <p:spPr>
          <a:xfrm>
            <a:off x="4320250" y="314325"/>
            <a:ext cx="2452688" cy="2200275"/>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Les gens se privent sur le plan alimentaire alors ils seront moins résistants et il y aura donc plus de maladies et de décès.</a:t>
            </a:r>
          </a:p>
        </p:txBody>
      </p:sp>
      <p:sp>
        <p:nvSpPr>
          <p:cNvPr id="18" name=""/>
          <p:cNvSpPr/>
          <p:nvPr/>
        </p:nvSpPr>
        <p:spPr>
          <a:xfrm>
            <a:off x="6775712" y="57150"/>
            <a:ext cx="1935894" cy="2457450"/>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Ceux qui occupent des postes importants seront incapables de mener à bien les affaires de l'État. </a:t>
            </a:r>
          </a:p>
        </p:txBody>
      </p:sp>
      <p:sp>
        <p:nvSpPr>
          <p:cNvPr id="19" name=""/>
          <p:cNvSpPr/>
          <p:nvPr/>
        </p:nvSpPr>
        <p:spPr>
          <a:xfrm>
            <a:off x="8510588" y="57150"/>
            <a:ext cx="2671763" cy="1695450"/>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Ceux qui occupent </a:t>
            </a:r>
          </a:p>
          <a:p>
            <a:pPr algn="l" hangingPunct="0">
              <a:lnSpc>
                <a:spcPct val="100000"/>
              </a:lnSpc>
            </a:pPr>
            <a:r>
              <a:rPr sz="1650" b="1">
                <a:solidFill>
                  <a:srgbClr val="0B890B"/>
                </a:solidFill>
                <a:latin typeface="&quot;League Spartan&quot;"/>
                <a:ea typeface="+mn-ea"/>
                <a:cs typeface="&quot;League Spartan&quot;"/>
              </a:rPr>
              <a:t>des positions inférieu-res ne travailleront plus, donc pénuries </a:t>
            </a:r>
          </a:p>
          <a:p>
            <a:pPr algn="l" hangingPunct="0">
              <a:lnSpc>
                <a:spcPct val="100000"/>
              </a:lnSpc>
            </a:pPr>
            <a:r>
              <a:rPr sz="1650" b="1">
                <a:solidFill>
                  <a:srgbClr val="0B890B"/>
                </a:solidFill>
                <a:latin typeface="&quot;League Spartan&quot;"/>
                <a:ea typeface="+mn-ea"/>
                <a:cs typeface="&quot;League Spartan&quot;"/>
              </a:rPr>
              <a:t>de nourriture et de vêtements.</a:t>
            </a:r>
          </a:p>
        </p:txBody>
      </p:sp>
      <p:pic>
        <p:nvPicPr>
          <p:cNvPr id="20" name="customLine copy 2"/>
          <p:cNvPicPr/>
          <p:nvPr/>
        </p:nvPicPr>
        <p:blipFill rotWithShape="1">
          <a:blip r:embed="rId6"/>
          <a:stretch>
            <a:fillRect/>
          </a:stretch>
        </p:blipFill>
        <p:spPr>
          <a:xfrm rot="3278702">
            <a:off x="9666700" y="1695450"/>
            <a:ext cx="628650" cy="190500"/>
          </a:xfrm>
          <a:prstGeom prst="rect">
            <a:avLst/>
          </a:prstGeom>
        </p:spPr>
      </p:pic>
      <p:sp>
        <p:nvSpPr>
          <p:cNvPr id="21" name=""/>
          <p:cNvSpPr/>
          <p:nvPr/>
        </p:nvSpPr>
        <p:spPr>
          <a:xfrm>
            <a:off x="8730656" y="1895475"/>
            <a:ext cx="2609850" cy="942975"/>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Les tensions sociales et la criminalité vont augmenter.</a:t>
            </a:r>
          </a:p>
        </p:txBody>
      </p:sp>
      <p:pic>
        <p:nvPicPr>
          <p:cNvPr id="22" name="customLine copy 3"/>
          <p:cNvPicPr/>
          <p:nvPr/>
        </p:nvPicPr>
        <p:blipFill rotWithShape="1">
          <a:blip r:embed="rId7"/>
          <a:stretch>
            <a:fillRect/>
          </a:stretch>
        </p:blipFill>
        <p:spPr>
          <a:xfrm rot="5400000">
            <a:off x="10017339" y="2789932"/>
            <a:ext cx="954286" cy="190500"/>
          </a:xfrm>
          <a:prstGeom prst="rect">
            <a:avLst/>
          </a:prstGeom>
        </p:spPr>
      </p:pic>
      <p:sp>
        <p:nvSpPr>
          <p:cNvPr id="23" name=""/>
          <p:cNvSpPr/>
          <p:nvPr/>
        </p:nvSpPr>
        <p:spPr>
          <a:xfrm>
            <a:off x="11340506" y="1895475"/>
            <a:ext cx="1828800" cy="942975"/>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Les guerres risquent d'augmenter.</a:t>
            </a:r>
          </a:p>
        </p:txBody>
      </p:sp>
      <p:sp>
        <p:nvSpPr>
          <p:cNvPr id="24" name=""/>
          <p:cNvSpPr/>
          <p:nvPr/>
        </p:nvSpPr>
        <p:spPr>
          <a:xfrm>
            <a:off x="11029950" y="0"/>
            <a:ext cx="2066925" cy="1695450"/>
          </a:xfrm>
          <a:prstGeom prst="rect">
            <a:avLst/>
          </a:prstGeom>
        </p:spPr>
        <p:txBody>
          <a:bodyPr spcFirstLastPara="0" anchor="t" tIns="95250" bIns="0" lIns="95250" rIns="95250"/>
          <a:lstStyle/>
          <a:p>
            <a:pPr algn="l" hangingPunct="0">
              <a:lnSpc>
                <a:spcPct val="100000"/>
              </a:lnSpc>
            </a:pPr>
            <a:r>
              <a:rPr sz="1650" b="1">
                <a:solidFill>
                  <a:srgbClr val="0B890B"/>
                </a:solidFill>
                <a:latin typeface="&quot;League Spartan&quot;"/>
                <a:ea typeface="+mn-ea"/>
                <a:cs typeface="&quot;League Spartan&quot;"/>
              </a:rPr>
              <a:t>Les petites </a:t>
            </a:r>
          </a:p>
          <a:p>
            <a:pPr algn="l" hangingPunct="0">
              <a:lnSpc>
                <a:spcPct val="100000"/>
              </a:lnSpc>
            </a:pPr>
            <a:r>
              <a:rPr sz="1650" b="1">
                <a:solidFill>
                  <a:srgbClr val="0B890B"/>
                </a:solidFill>
                <a:latin typeface="&quot;League Spartan&quot;"/>
                <a:ea typeface="+mn-ea"/>
                <a:cs typeface="&quot;League Spartan&quot;"/>
              </a:rPr>
              <a:t>sociétés qui dépérissent vont attiser la convoi-tise des États qui </a:t>
            </a:r>
          </a:p>
          <a:p>
            <a:pPr algn="l" hangingPunct="0">
              <a:lnSpc>
                <a:spcPct val="100000"/>
              </a:lnSpc>
            </a:pPr>
            <a:r>
              <a:rPr sz="1650" b="1">
                <a:solidFill>
                  <a:srgbClr val="0B890B"/>
                </a:solidFill>
                <a:latin typeface="&quot;League Spartan&quot;"/>
                <a:ea typeface="+mn-ea"/>
                <a:cs typeface="&quot;League Spartan&quot;"/>
              </a:rPr>
              <a:t>les entourent.</a:t>
            </a:r>
          </a:p>
        </p:txBody>
      </p:sp>
      <p:pic>
        <p:nvPicPr>
          <p:cNvPr id="25" name="customLine copy 4"/>
          <p:cNvPicPr/>
          <p:nvPr/>
        </p:nvPicPr>
        <p:blipFill rotWithShape="1">
          <a:blip r:embed="rId8"/>
          <a:stretch>
            <a:fillRect/>
          </a:stretch>
        </p:blipFill>
        <p:spPr>
          <a:xfrm rot="2700000">
            <a:off x="5621461" y="2593350"/>
            <a:ext cx="1770428" cy="190500"/>
          </a:xfrm>
          <a:prstGeom prst="rect">
            <a:avLst/>
          </a:prstGeom>
        </p:spPr>
      </p:pic>
      <p:pic>
        <p:nvPicPr>
          <p:cNvPr id="26" name="customLine copy 5"/>
          <p:cNvPicPr/>
          <p:nvPr/>
        </p:nvPicPr>
        <p:blipFill rotWithShape="1">
          <a:blip r:embed="rId9"/>
          <a:stretch>
            <a:fillRect/>
          </a:stretch>
        </p:blipFill>
        <p:spPr>
          <a:xfrm rot="2700000">
            <a:off x="3717370" y="2781300"/>
            <a:ext cx="1205761" cy="190500"/>
          </a:xfrm>
          <a:prstGeom prst="rect">
            <a:avLst/>
          </a:prstGeom>
        </p:spPr>
      </p:pic>
      <p:pic>
        <p:nvPicPr>
          <p:cNvPr id="27" name="customLine copy 6"/>
          <p:cNvPicPr/>
          <p:nvPr/>
        </p:nvPicPr>
        <p:blipFill rotWithShape="1">
          <a:blip r:embed="rId10"/>
          <a:stretch>
            <a:fillRect/>
          </a:stretch>
        </p:blipFill>
        <p:spPr>
          <a:xfrm rot="5400000">
            <a:off x="11868150" y="1628775"/>
            <a:ext cx="609600" cy="190500"/>
          </a:xfrm>
          <a:prstGeom prst="rect">
            <a:avLst/>
          </a:prstGeom>
        </p:spPr>
      </p:pic>
      <p:pic>
        <p:nvPicPr>
          <p:cNvPr id="28" name="customLine copy 7"/>
          <p:cNvPicPr/>
          <p:nvPr/>
        </p:nvPicPr>
        <p:blipFill rotWithShape="1">
          <a:blip r:embed="rId11"/>
          <a:stretch>
            <a:fillRect/>
          </a:stretch>
        </p:blipFill>
        <p:spPr>
          <a:xfrm rot="1686913">
            <a:off x="7629359" y="2790825"/>
            <a:ext cx="2429021" cy="190500"/>
          </a:xfrm>
          <a:prstGeom prst="rect">
            <a:avLst/>
          </a:prstGeom>
        </p:spPr>
      </p:pic>
      <p:pic>
        <p:nvPicPr>
          <p:cNvPr id="29" name="customLine copy 8"/>
          <p:cNvPicPr/>
          <p:nvPr/>
        </p:nvPicPr>
        <p:blipFill rotWithShape="1">
          <a:blip r:embed="rId12"/>
          <a:stretch>
            <a:fillRect/>
          </a:stretch>
        </p:blipFill>
        <p:spPr>
          <a:xfrm rot="8100000">
            <a:off x="11484891" y="2910956"/>
            <a:ext cx="1156699" cy="190500"/>
          </a:xfrm>
          <a:prstGeom prst="rect">
            <a:avLst/>
          </a:prstGeom>
        </p:spPr>
      </p:pic>
      <p:sp>
        <p:nvSpPr>
          <p:cNvPr id="30" name=""/>
          <p:cNvSpPr/>
          <p:nvPr/>
        </p:nvSpPr>
        <p:spPr>
          <a:xfrm>
            <a:off x="9530756" y="3514725"/>
            <a:ext cx="2228850" cy="533400"/>
          </a:xfrm>
          <a:prstGeom prst="rect">
            <a:avLst/>
          </a:prstGeom>
        </p:spPr>
        <p:txBody>
          <a:bodyPr spcFirstLastPara="0" anchor="t" tIns="95250" bIns="0" lIns="95250" rIns="95250"/>
          <a:lstStyle/>
          <a:p>
            <a:pPr algn="l" hangingPunct="0">
              <a:lnSpc>
                <a:spcPct val="100000"/>
              </a:lnSpc>
            </a:pPr>
            <a:r>
              <a:rPr sz="2250" b="1">
                <a:solidFill>
                  <a:srgbClr val="39325B"/>
                </a:solidFill>
                <a:latin typeface="&quot;League Spartan&quot;"/>
                <a:ea typeface="+mn-ea"/>
                <a:cs typeface="&quot;League Spartan&quot;"/>
              </a:rPr>
              <a:t>+</a:t>
            </a:r>
          </a:p>
        </p:txBody>
      </p:sp>
      <p:pic>
        <p:nvPicPr>
          <p:cNvPr id="31" name="image.png"/>
          <p:cNvPicPr/>
          <p:nvPr/>
        </p:nvPicPr>
        <p:blipFill rotWithShape="1">
          <a:blip r:embed="rId13"/>
          <a:stretch>
            <a:fillRect/>
          </a:stretch>
        </p:blipFill>
        <p:spPr>
          <a:xfrm>
            <a:off x="10891838" y="4657725"/>
            <a:ext cx="1952625" cy="25724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20"/>
        <p:cNvGrpSpPr/>
        <p:nvPr/>
      </p:nvGrpSpPr>
      <p:grpSpPr>
        <a:xfrm>
          <a:off x="0" y="0"/>
          <a:ext cx="0" cy="0"/>
          <a:chOff x="0" y="0"/>
          <a:chExt cx="0" cy="0"/>
        </a:xfrm>
      </p:grpSpPr>
      <p:pic>
        <p:nvPicPr>
          <p:cNvPr id="2" name="image.png"/>
          <p:cNvPicPr/>
          <p:nvPr/>
        </p:nvPicPr>
        <p:blipFill rotWithShape="1">
          <a:blip r:embed="rId2"/>
          <a:stretch>
            <a:fillRect/>
          </a:stretch>
        </p:blipFill>
        <p:spPr>
          <a:xfrm>
            <a:off x="67630" y="279463"/>
            <a:ext cx="1643063" cy="2190750"/>
          </a:xfrm>
          <a:prstGeom prst="rect">
            <a:avLst/>
          </a:prstGeom>
        </p:spPr>
      </p:pic>
      <p:sp>
        <p:nvSpPr>
          <p:cNvPr id="3" name="text 0"/>
          <p:cNvSpPr/>
          <p:nvPr/>
        </p:nvSpPr>
        <p:spPr>
          <a:xfrm>
            <a:off x="1809750" y="282920"/>
            <a:ext cx="11096625" cy="4943475"/>
          </a:xfrm>
          <a:prstGeom prst="rect">
            <a:avLst/>
          </a:prstGeom>
        </p:spPr>
        <p:txBody>
          <a:bodyPr spcFirstLastPara="0" anchor="t" tIns="95250" bIns="0" lIns="95250" rIns="95250"/>
          <a:lstStyle/>
          <a:p>
            <a:pPr algn="l" hangingPunct="0">
              <a:lnSpc>
                <a:spcPct val="100000"/>
              </a:lnSpc>
            </a:pPr>
            <a:r>
              <a:rPr sz="2400" b="1">
                <a:solidFill>
                  <a:srgbClr val="39325B"/>
                </a:solidFill>
                <a:latin typeface="&quot;League Spartan&quot;"/>
                <a:ea typeface="+mn-ea"/>
                <a:cs typeface="&quot;League Spartan&quot;"/>
              </a:rPr>
              <a:t>ils ne font pas la distinction entre ce qui est habituel et ce qui est </a:t>
            </a:r>
          </a:p>
          <a:p>
            <a:pPr algn="l" hangingPunct="0">
              <a:lnSpc>
                <a:spcPct val="100000"/>
              </a:lnSpc>
            </a:pPr>
            <a:r>
              <a:rPr sz="2400" b="1">
                <a:solidFill>
                  <a:srgbClr val="39325B"/>
                </a:solidFill>
                <a:latin typeface="&quot;League Spartan&quot;"/>
                <a:ea typeface="+mn-ea"/>
                <a:cs typeface="&quot;League Spartan&quot;"/>
              </a:rPr>
              <a:t>approprié, entre la coutume et le bien. Dans les temps anciens, à l’est de l’État de Yue, vivaient les gens du pays de K’aichou. Lorsque naissait leur premier fils, ils le découpaient et le mangeaient, affirmant que ce geste serait bénéfique à leur prochain fils. Quand leur père mourait, ils emportaient leur mère au loin et l’abandonnaient, en disant: « On ne peut vivre dans la même maison que l’épouse d’un fantôme ! » Les dirigeants considéraient ces coutumes comme de bonnes façons de faire, et les gens du peuple croyaient que c’était la bonne façon d’agir. Ils continuaient donc de se conformer à ces coutumes au lieu d’y renoncer, de les respecter au lieu de les abandonner.  Voilà ce qui arrive quand on confond ce qui est habituel avec ce qui est correct,  la coutume avec ce qui est bien.</a:t>
            </a:r>
          </a:p>
        </p:txBody>
      </p:sp>
      <p:sp>
        <p:nvSpPr>
          <p:cNvPr id="4" name="text 0 copy 1"/>
          <p:cNvSpPr/>
          <p:nvPr/>
        </p:nvSpPr>
        <p:spPr>
          <a:xfrm>
            <a:off x="2590800" y="-2066925"/>
            <a:ext cx="10487025" cy="1428750"/>
          </a:xfrm>
          <a:prstGeom prst="rect">
            <a:avLst/>
          </a:prstGeom>
        </p:spPr>
        <p:txBody>
          <a:bodyPr spcFirstLastPara="0" anchor="t" tIns="95250" bIns="0" lIns="95250" rIns="95250"/>
          <a:lstStyle/>
          <a:p>
            <a:pPr algn="l" hangingPunct="0">
              <a:lnSpc>
                <a:spcPct val="100000"/>
              </a:lnSpc>
            </a:pPr>
            <a:r>
              <a:rPr sz="2700" b="1">
                <a:solidFill>
                  <a:srgbClr val="FEF6F2"/>
                </a:solidFill>
                <a:latin typeface="Cormorant"/>
                <a:ea typeface="+mn-ea"/>
                <a:cs typeface="Cormorant"/>
              </a:rPr>
              <a:t>"Il ne faut pas confondre la tradition, la coutume ou  ce qui est habituel, avec ce qui est bien."</a:t>
            </a:r>
          </a:p>
          <a:p>
            <a:pPr algn="l" hangingPunct="0">
              <a:lnSpc>
                <a:spcPct val="100000"/>
              </a:lnSpc>
            </a:pPr>
            <a:r>
              <a:rPr sz="2700">
                <a:solidFill>
                  <a:srgbClr val="FEF6F2"/>
                </a:solidFill>
                <a:latin typeface="Cormorant"/>
                <a:ea typeface="+mn-ea"/>
                <a:cs typeface="Cormorant"/>
              </a:rPr>
              <a:t/>
            </a:r>
          </a:p>
        </p:txBody>
      </p:sp>
      <p:pic>
        <p:nvPicPr>
          <p:cNvPr id="5" name="Shape-1"/>
          <p:cNvPicPr>
            <a:picLocks noChangeAspect="1"/>
          </p:cNvPicPr>
          <p:nvPr/>
        </p:nvPicPr>
        <p:blipFill>
          <a:blip r:embed="rId3"/>
          <a:stretch>
            <a:fillRect/>
          </a:stretch>
        </p:blipFill>
        <p:spPr>
          <a:xfrm>
            <a:off x="1276350" y="5391150"/>
            <a:ext cx="11458575" cy="1676400"/>
          </a:xfrm>
          <a:prstGeom prst="rect">
            <a:avLst/>
          </a:prstGeom>
        </p:spPr>
      </p:pic>
      <p:sp>
        <p:nvSpPr>
          <p:cNvPr id="6" name="text 2"/>
          <p:cNvSpPr/>
          <p:nvPr/>
        </p:nvSpPr>
        <p:spPr>
          <a:xfrm>
            <a:off x="1390649" y="5342012"/>
            <a:ext cx="11344275" cy="1824538"/>
          </a:xfrm>
          <a:prstGeom prst="rect">
            <a:avLst/>
          </a:prstGeom>
        </p:spPr>
        <p:txBody>
          <a:bodyPr spcFirstLastPara="0" anchor="t" tIns="94536" bIns="0" lIns="94536" rIns="94536"/>
          <a:lstStyle/>
          <a:p>
            <a:pPr algn="l" hangingPunct="0">
              <a:lnSpc>
                <a:spcPct val="100000"/>
              </a:lnSpc>
            </a:pPr>
            <a:r>
              <a:rPr sz="3573" b="1">
                <a:solidFill>
                  <a:srgbClr val="FEF6F2"/>
                </a:solidFill>
                <a:latin typeface="Raleway"/>
                <a:ea typeface="+mn-ea"/>
                <a:cs typeface="Raleway"/>
              </a:rPr>
              <a:t>Il ne faut pas confondre la tradition, la coutume </a:t>
            </a:r>
          </a:p>
          <a:p>
            <a:pPr algn="l" hangingPunct="0">
              <a:lnSpc>
                <a:spcPct val="100000"/>
              </a:lnSpc>
            </a:pPr>
            <a:r>
              <a:rPr sz="3573" b="1">
                <a:solidFill>
                  <a:srgbClr val="FEF6F2"/>
                </a:solidFill>
                <a:latin typeface="Raleway"/>
                <a:ea typeface="+mn-ea"/>
                <a:cs typeface="Raleway"/>
              </a:rPr>
              <a:t>ou ce qui est habituel, avec ce qui est bien. </a:t>
            </a:r>
          </a:p>
          <a:p>
            <a:pPr algn="l" hangingPunct="0">
              <a:lnSpc>
                <a:spcPct val="100000"/>
              </a:lnSpc>
            </a:pPr>
            <a:r>
              <a:rPr sz="3573" b="1">
                <a:solidFill>
                  <a:srgbClr val="FEF6F2"/>
                </a:solidFill>
                <a:latin typeface="Raleway"/>
                <a:ea typeface="+mn-ea"/>
                <a:cs typeface="Raleway"/>
              </a:rPr>
              <a:t>                                                          -Mo-tseu (479-392 av)</a:t>
            </a:r>
          </a:p>
        </p:txBody>
      </p:sp>
    </p:spTree>
    <p:extLst>
      <p:ext uri="{BB962C8B-B14F-4D97-AF65-F5344CB8AC3E}">
        <p14:creationId xmlns:p14="http://schemas.microsoft.com/office/powerpoint/2010/main" val="3930024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7"/>
        <p:cNvGrpSpPr/>
        <p:nvPr/>
      </p:nvGrpSpPr>
      <p:grpSpPr>
        <a:xfrm>
          <a:off x="0" y="0"/>
          <a:ext cx="0" cy="0"/>
          <a:chOff x="0" y="0"/>
          <a:chExt cx="0" cy="0"/>
        </a:xfrm>
      </p:grpSpPr>
      <p:sp>
        <p:nvSpPr>
          <p:cNvPr id="2" name=""/>
          <p:cNvSpPr/>
          <p:nvPr/>
        </p:nvSpPr>
        <p:spPr>
          <a:xfrm>
            <a:off x="110871" y="-128588"/>
            <a:ext cx="13137641" cy="7181850"/>
          </a:xfrm>
          <a:prstGeom prst="rect">
            <a:avLst/>
          </a:prstGeom>
        </p:spPr>
        <p:txBody>
          <a:bodyPr spcFirstLastPara="0" anchor="t" tIns="95250" bIns="0" lIns="95250" rIns="95250"/>
          <a:lstStyle/>
          <a:p>
            <a:pPr algn="l" hangingPunct="0">
              <a:lnSpc>
                <a:spcPct val="100000"/>
              </a:lnSpc>
            </a:pPr>
            <a:r>
              <a:rPr sz="2700" b="1">
                <a:latin typeface="Arimo"/>
                <a:ea typeface="+mn-ea"/>
                <a:cs typeface="Arimo"/>
              </a:rPr>
              <a:t>Semaine prochaine</a:t>
            </a:r>
          </a:p>
          <a:p>
            <a:pPr algn="l" hangingPunct="0">
              <a:lnSpc>
                <a:spcPct val="100000"/>
              </a:lnSpc>
            </a:pPr>
            <a:r>
              <a:rPr sz="2700" b="1">
                <a:latin typeface="Arimo"/>
                <a:ea typeface="+mn-ea"/>
                <a:cs typeface="Arimo"/>
              </a:rPr>
              <a:t>﻿</a:t>
            </a:r>
            <a:r>
              <a:rPr sz="2700" b="1">
                <a:latin typeface="Arimo"/>
                <a:ea typeface="+mn-ea"/>
                <a:cs typeface="Arimo"/>
              </a:rPr>
              <a:t> </a:t>
            </a:r>
            <a:r>
              <a:rPr sz="2700" b="1">
                <a:latin typeface="Arimo"/>
                <a:ea typeface="+mn-ea"/>
                <a:cs typeface="Arimo"/>
              </a:rPr>
              <a:t>﻿</a:t>
            </a:r>
          </a:p>
          <a:p>
            <a:pPr algn="l" hangingPunct="0">
              <a:lnSpc>
                <a:spcPct val="100000"/>
              </a:lnSpc>
            </a:pPr>
            <a:r>
              <a:rPr sz="2700" b="1">
                <a:latin typeface="Arimo"/>
                <a:ea typeface="+mn-ea"/>
                <a:cs typeface="Arimo"/>
              </a:rPr>
              <a:t>- Peut-on juger les autres cultures ?</a:t>
            </a:r>
          </a:p>
          <a:p>
            <a:pPr algn="l" hangingPunct="0">
              <a:lnSpc>
                <a:spcPct val="100000"/>
              </a:lnSpc>
            </a:pPr>
            <a:r>
              <a:rPr sz="2700" b="1">
                <a:latin typeface="Arimo"/>
                <a:ea typeface="+mn-ea"/>
                <a:cs typeface="Arimo"/>
              </a:rPr>
              <a:t>﻿</a:t>
            </a:r>
            <a:r>
              <a:rPr sz="2700" b="1">
                <a:latin typeface="Arimo"/>
                <a:ea typeface="+mn-ea"/>
                <a:cs typeface="Arimo"/>
              </a:rPr>
              <a:t> </a:t>
            </a:r>
            <a:r>
              <a:rPr sz="2700" b="1">
                <a:latin typeface="Arimo"/>
                <a:ea typeface="+mn-ea"/>
                <a:cs typeface="Arimo"/>
              </a:rPr>
              <a:t>﻿</a:t>
            </a:r>
          </a:p>
          <a:p>
            <a:pPr algn="l" hangingPunct="0">
              <a:lnSpc>
                <a:spcPct val="100000"/>
              </a:lnSpc>
            </a:pPr>
            <a:r>
              <a:rPr sz="2700" b="1">
                <a:latin typeface="Arimo"/>
                <a:ea typeface="+mn-ea"/>
                <a:cs typeface="Arimo"/>
              </a:rPr>
              <a:t>- Y a-t-il du progrès sur le plan moral ?</a:t>
            </a:r>
          </a:p>
          <a:p>
            <a:pPr algn="l" hangingPunct="0">
              <a:lnSpc>
                <a:spcPct val="100000"/>
              </a:lnSpc>
            </a:pPr>
            <a:r>
              <a:rPr sz="2700" b="1">
                <a:latin typeface="Arimo"/>
                <a:ea typeface="+mn-ea"/>
                <a:cs typeface="Arimo"/>
              </a:rPr>
              <a:t>﻿</a:t>
            </a:r>
            <a:r>
              <a:rPr sz="2700" b="1">
                <a:latin typeface="Arimo"/>
                <a:ea typeface="+mn-ea"/>
                <a:cs typeface="Arimo"/>
              </a:rPr>
              <a:t> </a:t>
            </a:r>
            <a:r>
              <a:rPr sz="2700" b="1">
                <a:latin typeface="Arimo"/>
                <a:ea typeface="+mn-ea"/>
                <a:cs typeface="Arimo"/>
              </a:rPr>
              <a:t>﻿</a:t>
            </a:r>
          </a:p>
          <a:p>
            <a:pPr algn="l" hangingPunct="0">
              <a:lnSpc>
                <a:spcPct val="100000"/>
              </a:lnSpc>
            </a:pPr>
            <a:r>
              <a:rPr sz="2700" b="1">
                <a:latin typeface="Arimo"/>
                <a:ea typeface="+mn-ea"/>
                <a:cs typeface="Arimo"/>
              </a:rPr>
              <a:t>- Le test de réversibilité</a:t>
            </a:r>
          </a:p>
          <a:p>
            <a:pPr algn="l" hangingPunct="0">
              <a:lnSpc>
                <a:spcPct val="100000"/>
              </a:lnSpc>
            </a:pPr>
            <a:r>
              <a:rPr sz="2700" b="1">
                <a:latin typeface="Arimo"/>
                <a:ea typeface="+mn-ea"/>
                <a:cs typeface="Arimo"/>
              </a:rPr>
              <a:t>- Le test du spectateur impartial </a:t>
            </a:r>
          </a:p>
          <a:p>
            <a:pPr algn="l" hangingPunct="0">
              <a:lnSpc>
                <a:spcPct val="100000"/>
              </a:lnSpc>
            </a:pPr>
            <a:r>
              <a:rPr sz="2700" b="1">
                <a:latin typeface="Arimo"/>
                <a:ea typeface="+mn-ea"/>
                <a:cs typeface="Arimo"/>
              </a:rPr>
              <a:t>- Le test du voile d'ignorance de Rawls</a:t>
            </a:r>
          </a:p>
          <a:p>
            <a:pPr algn="l" hangingPunct="0">
              <a:lnSpc>
                <a:spcPct val="100000"/>
              </a:lnSpc>
            </a:pPr>
            <a:r>
              <a:rPr sz="2700" b="1">
                <a:latin typeface="Arimo"/>
                <a:ea typeface="+mn-ea"/>
                <a:cs typeface="Arimo"/>
              </a:rPr>
              <a:t>- Le test d'universalisabilité de Kant</a:t>
            </a:r>
          </a:p>
          <a:p>
            <a:pPr algn="l" hangingPunct="0">
              <a:lnSpc>
                <a:spcPct val="100000"/>
              </a:lnSpc>
            </a:pPr>
            <a:r>
              <a:rPr sz="2700" b="1">
                <a:latin typeface="Arimo"/>
                <a:ea typeface="+mn-ea"/>
                <a:cs typeface="Arimo"/>
              </a:rPr>
              <a:t>- Les principes "à première vue" de Ross</a:t>
            </a:r>
          </a:p>
          <a:p>
            <a:pPr algn="l" hangingPunct="0">
              <a:lnSpc>
                <a:spcPct val="100000"/>
              </a:lnSpc>
            </a:pPr>
            <a:r>
              <a:rPr sz="2700" b="1">
                <a:latin typeface="Arimo"/>
                <a:ea typeface="+mn-ea"/>
                <a:cs typeface="Arimo"/>
              </a:rPr>
              <a:t>﻿</a:t>
            </a:r>
            <a:r>
              <a:rPr sz="2700" b="1">
                <a:latin typeface="Arimo"/>
                <a:ea typeface="+mn-ea"/>
                <a:cs typeface="Arimo"/>
              </a:rPr>
              <a:t> </a:t>
            </a:r>
            <a:r>
              <a:rPr sz="2700" b="1">
                <a:latin typeface="Arimo"/>
                <a:ea typeface="+mn-ea"/>
                <a:cs typeface="Arimo"/>
              </a:rPr>
              <a:t>﻿</a:t>
            </a:r>
          </a:p>
          <a:p>
            <a:pPr algn="l" hangingPunct="0">
              <a:lnSpc>
                <a:spcPct val="100000"/>
              </a:lnSpc>
            </a:pPr>
            <a:r>
              <a:rPr sz="2700" b="1">
                <a:latin typeface="Arimo"/>
                <a:ea typeface="+mn-ea"/>
                <a:cs typeface="Arimo"/>
              </a:rPr>
              <a:t>﻿</a:t>
            </a:r>
            <a:r>
              <a:rPr sz="2700" b="1">
                <a:latin typeface="Arimo"/>
                <a:ea typeface="+mn-ea"/>
                <a:cs typeface="Arimo"/>
              </a:rPr>
              <a:t> </a:t>
            </a:r>
            <a:r>
              <a:rPr sz="2700" b="1">
                <a:latin typeface="Arimo"/>
                <a:ea typeface="+mn-ea"/>
                <a:cs typeface="Arimo"/>
              </a:rPr>
              <a:t>﻿</a:t>
            </a:r>
          </a:p>
          <a:p>
            <a:pPr algn="l" hangingPunct="0">
              <a:lnSpc>
                <a:spcPct val="100000"/>
              </a:lnSpc>
            </a:pPr>
            <a:r>
              <a:rPr sz="2700" b="1">
                <a:latin typeface="Arimo"/>
                <a:ea typeface="+mn-ea"/>
                <a:cs typeface="Arimo"/>
              </a:rPr>
              <a:t>- La nature humaine selon le catholicisme</a:t>
            </a:r>
          </a:p>
          <a:p>
            <a:pPr algn="l" hangingPunct="0">
              <a:lnSpc>
                <a:spcPct val="100000"/>
              </a:lnSpc>
            </a:pPr>
            <a:r>
              <a:rPr sz="2700" b="1">
                <a:latin typeface="Arimo"/>
                <a:ea typeface="+mn-ea"/>
                <a:cs typeface="Arimo"/>
              </a:rPr>
              <a:t>- La nature humaine selon Emmanuel Kant</a:t>
            </a:r>
          </a:p>
          <a:p>
            <a:pPr algn="l" hangingPunct="0">
              <a:lnSpc>
                <a:spcPct val="100000"/>
              </a:lnSpc>
            </a:pPr>
            <a:r>
              <a:rPr sz="2700" b="1">
                <a:latin typeface="Arimo"/>
                <a:ea typeface="+mn-ea"/>
                <a:cs typeface="Arimo"/>
              </a:rPr>
              <a:t>- La nature humaine selon David Hume</a:t>
            </a:r>
          </a:p>
          <a:p>
            <a:pPr algn="l" hangingPunct="0">
              <a:lnSpc>
                <a:spcPct val="100000"/>
              </a:lnSpc>
            </a:pPr>
            <a:r>
              <a:rPr sz="2700" b="1">
                <a:latin typeface="Arimo"/>
                <a:ea typeface="+mn-ea"/>
                <a:cs typeface="Arimo"/>
              </a:rPr>
              <a:t>- La nature humaine selon Claude Helvétius</a:t>
            </a:r>
          </a:p>
        </p:txBody>
      </p:sp>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text 0"/>
          <p:cNvSpPr/>
          <p:nvPr/>
        </p:nvSpPr>
        <p:spPr>
          <a:xfrm>
            <a:off x="504025" y="3988932"/>
            <a:ext cx="3076575" cy="352425"/>
          </a:xfrm>
          <a:prstGeom prst="rect">
            <a:avLst/>
          </a:prstGeom>
        </p:spPr>
        <p:txBody>
          <a:bodyPr spcFirstLastPara="0" anchor="t" tIns="95250" bIns="0" lIns="95250" rIns="95250"/>
          <a:lstStyle/>
          <a:p>
            <a:pPr algn="l" hangingPunct="0">
              <a:lnSpc>
                <a:spcPct val="100000"/>
              </a:lnSpc>
            </a:pPr>
            <a:r>
              <a:rPr sz="1050">
                <a:latin typeface="Arimo"/>
                <a:ea typeface="+mn-ea"/>
                <a:cs typeface="Arimo"/>
              </a:rPr>
              <a:t>https://www.youtube.com/watch?v=H0LQiv7x4xs</a:t>
            </a:r>
            <a:r>
              <a:rPr sz="1050">
                <a:latin typeface="Arimo"/>
                <a:ea typeface="+mn-ea"/>
                <a:cs typeface="Arimo"/>
              </a:rPr>
              <a:t> </a:t>
            </a:r>
            <a:r>
              <a:rPr sz="1050">
                <a:latin typeface="Arimo"/>
                <a:ea typeface="+mn-ea"/>
                <a:cs typeface="Arimo"/>
              </a:rPr>
              <a:t/>
            </a:r>
            <a:r>
              <a:rPr sz="1050">
                <a:latin typeface="Arimo"/>
                <a:ea typeface="+mn-ea"/>
                <a:cs typeface="Arimo"/>
              </a:rPr>
              <a:t> </a:t>
            </a:r>
            <a:r>
              <a:rPr sz="1050">
                <a:latin typeface="Arimo"/>
                <a:ea typeface="+mn-ea"/>
                <a:cs typeface="Arimo"/>
              </a:rPr>
              <a:t/>
            </a:r>
          </a:p>
        </p:txBody>
      </p:sp>
      <p:pic>
        <p:nvPicPr>
          <p:cNvPr id="3" name="1990 : Gabriel Matzneff face à Denise Bombardier dans &quot;Apostrophes&quot; | Archive INA - #CulturePrime">
            <a:hlinkClick r:id="" action="ppaction://media"/>
          </p:cNvPr>
          <p:cNvPicPr>
            <a:picLocks noRot="1" noChangeAspect="1"/>
          </p:cNvPicPr>
          <p:nvPr>
            <a:videoFile r:link="rId2"/>
          </p:nvPr>
        </p:nvPicPr>
        <p:blipFill rotWithShape="1">
          <a:blip r:embed="rId3"/>
          <a:stretch>
            <a:fillRect/>
          </a:stretch>
        </p:blipFill>
        <p:spPr>
          <a:xfrm>
            <a:off x="258225" y="466701"/>
            <a:ext cx="12494700" cy="624735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6"/>
        <p:cNvGrpSpPr/>
        <p:nvPr/>
      </p:nvGrpSpPr>
      <p:grpSpPr>
        <a:xfrm>
          <a:off x="0" y="0"/>
          <a:ext cx="0" cy="0"/>
          <a:chOff x="0" y="0"/>
          <a:chExt cx="0" cy="0"/>
        </a:xfrm>
      </p:grpSpPr>
      <p:pic>
        <p:nvPicPr>
          <p:cNvPr id="2" name="Affaire Matzneff : une époque où &quot;la littérature passait avant la morale&quot;, estime Bernard Pivot | TF1 INFO"/>
          <p:cNvPicPr/>
          <p:nvPr/>
        </p:nvPicPr>
        <p:blipFill rotWithShape="1">
          <a:blip r:embed="rId2"/>
          <a:stretch>
            <a:fillRect/>
          </a:stretch>
        </p:blipFill>
        <p:spPr>
          <a:xfrm>
            <a:off x="1533525" y="695325"/>
            <a:ext cx="4724400" cy="38576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quot;J'étais pétrifié&quot;: le sénateur Claude Malhuret raconte son expérience de médecin, avec une jeune patiente ayant pratiqué un avortement clandestin"/>
          <p:cNvPicPr/>
          <p:nvPr/>
        </p:nvPicPr>
        <p:blipFill rotWithShape="1">
          <a:blip r:embed="rId2"/>
          <a:stretch>
            <a:fillRect/>
          </a:stretch>
        </p:blipFill>
        <p:spPr>
          <a:xfrm>
            <a:off x="799491" y="953806"/>
            <a:ext cx="11098491" cy="7107575"/>
          </a:xfrm>
          <a:prstGeom prst="rect">
            <a:avLst/>
          </a:prstGeom>
        </p:spPr>
      </p:pic>
      <p:sp>
        <p:nvSpPr>
          <p:cNvPr id="3" name=""/>
          <p:cNvSpPr/>
          <p:nvPr/>
        </p:nvSpPr>
        <p:spPr>
          <a:xfrm>
            <a:off x="235376" y="82288"/>
            <a:ext cx="12585274" cy="876300"/>
          </a:xfrm>
          <a:prstGeom prst="rect">
            <a:avLst/>
          </a:prstGeom>
        </p:spPr>
        <p:txBody>
          <a:bodyPr spcFirstLastPara="0" anchor="t" tIns="95250" bIns="0" lIns="95250" rIns="95250"/>
          <a:lstStyle/>
          <a:p>
            <a:pPr algn="l" hangingPunct="0">
              <a:lnSpc>
                <a:spcPct val="100000"/>
              </a:lnSpc>
            </a:pPr>
            <a:r>
              <a:rPr sz="2250">
                <a:solidFill>
                  <a:srgbClr val="000000"/>
                </a:solidFill>
                <a:latin typeface="Arimo"/>
                <a:ea typeface="+mn-ea"/>
                <a:cs typeface="Arimo"/>
              </a:rPr>
              <a:t>2024 - France, premier pays à inscrire le droit à l'interruption volontaire de grossesse (IVG), dans </a:t>
            </a:r>
          </a:p>
          <a:p>
            <a:pPr algn="l" hangingPunct="0">
              <a:lnSpc>
                <a:spcPct val="100000"/>
              </a:lnSpc>
            </a:pPr>
            <a:r>
              <a:rPr sz="2250">
                <a:solidFill>
                  <a:srgbClr val="000000"/>
                </a:solidFill>
                <a:latin typeface="Arimo"/>
                <a:ea typeface="+mn-ea"/>
                <a:cs typeface="Arimo"/>
              </a:rPr>
              <a:t>           sa constitution.</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0" y="-2019"/>
            <a:ext cx="13290785" cy="685441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
        <p:cNvGrpSpPr/>
        <p:nvPr/>
      </p:nvGrpSpPr>
      <p:grpSpPr>
        <a:xfrm>
          <a:off x="0" y="0"/>
          <a:ext cx="0" cy="0"/>
          <a:chOff x="0" y="0"/>
          <a:chExt cx="0" cy="0"/>
        </a:xfrm>
      </p:grpSpPr>
      <p:pic>
        <p:nvPicPr>
          <p:cNvPr id="2" name="pasted.png"/>
          <p:cNvPicPr/>
          <p:nvPr/>
        </p:nvPicPr>
        <p:blipFill rotWithShape="1">
          <a:blip r:embed="rId2"/>
          <a:stretch>
            <a:fillRect/>
          </a:stretch>
        </p:blipFill>
        <p:spPr>
          <a:xfrm>
            <a:off x="47210" y="657225"/>
            <a:ext cx="13446619" cy="6189337"/>
          </a:xfrm>
          <a:prstGeom prst="rect">
            <a:avLst/>
          </a:prstGeom>
        </p:spPr>
      </p:pic>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0</Words>
  <Application>Microsoft Office PowerPoint</Application>
  <PresentationFormat>Widescreen</PresentationFormat>
  <Paragraphs>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Title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2025-10-04T10:02:03+00:00</dcterms:created>
  <dcterms:modified xsi:type="dcterms:W3CDTF">2025-10-04T10:02:03+00:00</dcterms:modified>
</cp:coreProperties>
</file>