
<file path=[Content_Types].xml><?xml version="1.0" encoding="utf-8"?>
<Types xmlns="http://schemas.openxmlformats.org/package/2006/content-types">
  <Default Extension="jpeg" ContentType="image/jpeg"/>
  <Default Extension="jpg" ContentType="image/jpeg"/>
  <Default Extension="png" ContentType="image/png"/>
  <Default Extension="gif" ContentType="image/gif"/>
  <Default Extension="mp3" ContentType="audio/mpeg"/>
  <Default Extension="svg" ContentType="image/svg+xml"/>
  <Default Extension="fntdata" ContentType="application/x-fontdata"/>
  <Default Extension="rels" ContentType="application/vnd.openxmlformats-package.relationships+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ppt/revisionInfo.xml" ContentType="application/vnd.ms-powerpoint.revisioninfo+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presentation.xml" ContentType="application/vnd.openxmlformats-officedocument.presentationml.presentation.main+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4630400" cy="8229600"/>
  <p:notesSz cx="6858000" cy="9144000"/>
  <p:embeddedFontLst>
    <p:embeddedFont>
      <p:font typeface="Lato"/>
      <p:regular r:id="rId32"/>
      <p:bold r:id="rId33"/>
      <p:italic r:id="rId34"/>
      <p:boldItalic r:id="rId35"/>
    </p:embeddedFont>
    <p:embeddedFont>
      <p:font typeface="Titillium"/>
      <p:regular r:id="rId36"/>
    </p:embeddedFont>
    <p:embeddedFont>
      <p:font typeface="Arimo"/>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8C49C-978A-4A51-AB67-CA8B55E0B363}" v="20" dt="2025-10-23T15:03:56+00:00"/>
  </p1510:revLst>
</p1510:revInfo>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fill>
          <a:solidFill>
            <a:srgbClr val="343F4E"/>
          </a:solidFill>
        </a:fill>
      </a:tcStyle>
    </a:firstRow>
  </a:tblStyle>
  <a:tblStyle styleId="{F15E50B0-3A1C-4D2A-8F5B-6B7F9D3C8E1A}" styleName="Visme - Red">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microsoft.com/office/2015/10/relationships/revisionInfo" Target="revisionInfo.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font" Target="fonts/font1.fntdata"/><Relationship Id="rId33" Type="http://schemas.openxmlformats.org/officeDocument/2006/relationships/font" Target="fonts/font2.fntdata"/><Relationship Id="rId34" Type="http://schemas.openxmlformats.org/officeDocument/2006/relationships/font" Target="fonts/font3.fntdata"/><Relationship Id="rId35" Type="http://schemas.openxmlformats.org/officeDocument/2006/relationships/font" Target="fonts/font4.fntdata"/><Relationship Id="rId36" Type="http://schemas.openxmlformats.org/officeDocument/2006/relationships/font" Target="fonts/font5.fntdata"/><Relationship Id="rId37" Type="http://schemas.openxmlformats.org/officeDocument/2006/relationships/font" Target="fonts/font6.fntdata"/><Relationship Id="rId38" Type="http://schemas.openxmlformats.org/officeDocument/2006/relationships/font" Target="fonts/font7.fntdata"/><Relationship Id="rId39" Type="http://schemas.openxmlformats.org/officeDocument/2006/relationships/font" Target="fonts/font8.fntdata"/><Relationship Id="rId40"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3/20/2020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1</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10</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11</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12</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13</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14</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15</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16</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17</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18</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19</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2</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20</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21</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22</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23</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3</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4</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5</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6</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7</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8</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anchor="t" tIns="0" bIns="0" lIns="0" rIns="0"/>
          <a:lstStyle/>
          <a:p>
            <a:pPr algn="l" marL="95250" indent="-95250" hangingPunct="0">
              <a:lnSpc>
                <a:spcPct val="100000"/>
              </a:lnSpc>
            </a:pPr>
            <a:r>
              <a:rPr>
                <a:latin typeface="Arial"/>
                <a:ea typeface="+mn-ea"/>
                <a:cs typeface="Arial"/>
              </a:rPr>
              <a:t>  </a:t>
            </a:r>
            <a:r>
              <a:rPr>
                <a:latin typeface="Arial"/>
                <a:ea typeface="+mn-ea"/>
                <a:cs typeface="Arial"/>
              </a:rPr>
              <a:t/>
            </a:r>
            <a:r>
              <a:rPr sz="3150">
                <a:solidFill>
                  <a:srgbClr val="000000"/>
                </a:solidFill>
                <a:latin typeface="Titillium"/>
                <a:ea typeface="+mn-ea"/>
                <a:cs typeface="Titillium"/>
              </a:rPr>
              <a:t>9</a:t>
            </a:r>
            <a:r>
              <a:rPr>
                <a:latin typeface="Arial"/>
                <a:ea typeface="+mn-ea"/>
                <a:cs typeface="Arial"/>
              </a:rPr>
              <a:t>  </a:t>
            </a:r>
            <a:r>
              <a:rPr>
                <a:latin typeface="Arial"/>
                <a:ea typeface="+mn-ea"/>
                <a:cs typeface="Arial"/>
              </a:rPr>
              <a:t> </a:t>
            </a:r>
          </a:p>
        </p:txBody>
      </p:sp>
      <p:sp>
        <p:nvSpPr>
          <p:cNvPr id="4" name="Slide Number Placeholder 3"/>
          <p:cNvSpPr>
            <a:spLocks noGrp="1"/>
          </p:cNvSpPr>
          <p:nvPr>
            <p:ph type="sldNum" sz="quarter" idx="5"/>
          </p:nvPr>
        </p:nvSpPr>
        <p:spPr/>
        <p:txBody>
          <a:bodyPr/>
          <a:lstStyle/>
          <a:p>
            <a:fld id="{4F38AFD9-D5DB-4A47-A4BE-251B4DF1413A}" type="slidenum">
              <a:rPr lang="en-US"/>
              <a:t>‹#›</a:t>
            </a:fld>
            <a:endParaRPr lang="en-US"/>
          </a:p>
        </p:txBody>
      </p:sp>
    </p:spTree>
    <p:extLst>
      <p:ext uri="{BB962C8B-B14F-4D97-AF65-F5344CB8AC3E}">
        <p14:creationId xmlns:p14="http://schemas.microsoft.com/office/powerpoint/2010/main" val="174360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a:t>Subtitle</a:t>
            </a:r>
          </a:p>
        </p:txBody>
      </p:sp>
      <p:sp>
        <p:nvSpPr>
          <p:cNvPr id="4" name="Date placeholder 3"/>
          <p:cNvSpPr>
            <a:spLocks noGrp="1"/>
          </p:cNvSpPr>
          <p:nvPr>
            <p:ph type="dt" sz="half" idx="10"/>
          </p:nvPr>
        </p:nvSpPr>
        <p:spPr/>
        <p:txBody>
          <a:bodyPr/>
          <a:lstStyle/>
          <a:p>
            <a:fld id="{1A2F0B57-8E6A-4005-9EDD-D258F6CC94AB}" type="datetimeFigureOut">
              <a:rPr smtClean="0"/>
              <a:t>11/18/2019</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10/28/2018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10/28/2018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3.png"/><Relationship Id="rId4" Type="http://schemas.openxmlformats.org/officeDocument/2006/relationships/image" Target="../media/image75.png"/><Relationship Id="rId5" Type="http://schemas.openxmlformats.org/officeDocument/2006/relationships/image" Target="../media/image77.png"/><Relationship Id="rId6" Type="http://schemas.openxmlformats.org/officeDocument/2006/relationships/image" Target="../media/image79.png"/><Relationship Id="rId7" Type="http://schemas.openxmlformats.org/officeDocument/2006/relationships/image" Target="../media/image81.png"/><Relationship Id="rId8" Type="http://schemas.openxmlformats.org/officeDocument/2006/relationships/image" Target="../media/image8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4.png"/><Relationship Id="rId4" Type="http://schemas.openxmlformats.org/officeDocument/2006/relationships/image" Target="../media/image86.png"/><Relationship Id="rId5"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8.png"/><Relationship Id="rId4" Type="http://schemas.openxmlformats.org/officeDocument/2006/relationships/image" Target="../media/image90.png"/><Relationship Id="rId5" Type="http://schemas.openxmlformats.org/officeDocument/2006/relationships/image" Target="../media/image92.png"/><Relationship Id="rId6" Type="http://schemas.openxmlformats.org/officeDocument/2006/relationships/image" Target="../media/image94.png"/><Relationship Id="rId7" Type="http://schemas.openxmlformats.org/officeDocument/2006/relationships/image" Target="../media/image96.png"/><Relationship Id="rId8" Type="http://schemas.openxmlformats.org/officeDocument/2006/relationships/image" Target="../media/image9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9.png"/><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2.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8.png"/><Relationship Id="rId4" Type="http://schemas.openxmlformats.org/officeDocument/2006/relationships/image" Target="../media/image112.png"/><Relationship Id="rId5" Type="http://schemas.openxmlformats.org/officeDocument/2006/relationships/image" Target="../media/image114.png"/><Relationship Id="rId6" Type="http://schemas.openxmlformats.org/officeDocument/2006/relationships/image" Target="../media/image116.png"/><Relationship Id="rId7" Type="http://schemas.openxmlformats.org/officeDocument/2006/relationships/image" Target="../media/image118.png"/><Relationship Id="rId8" Type="http://schemas.openxmlformats.org/officeDocument/2006/relationships/image" Target="../media/image120.png"/><Relationship Id="rId9" Type="http://schemas.openxmlformats.org/officeDocument/2006/relationships/image" Target="../media/image1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3.png"/><Relationship Id="rId4" Type="http://schemas.openxmlformats.org/officeDocument/2006/relationships/image" Target="../media/image1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7.png"/><Relationship Id="rId4" Type="http://schemas.openxmlformats.org/officeDocument/2006/relationships/image" Target="../media/image129.png"/><Relationship Id="rId5" Type="http://schemas.openxmlformats.org/officeDocument/2006/relationships/image" Target="../media/image131.png"/><Relationship Id="rId6" Type="http://schemas.openxmlformats.org/officeDocument/2006/relationships/image" Target="../media/image1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4.png"/><Relationship Id="rId4" Type="http://schemas.openxmlformats.org/officeDocument/2006/relationships/image" Target="../media/image1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9.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6.png"/><Relationship Id="rId4" Type="http://schemas.openxmlformats.org/officeDocument/2006/relationships/image" Target="../media/image148.png"/><Relationship Id="rId5" Type="http://schemas.openxmlformats.org/officeDocument/2006/relationships/image" Target="../media/image150.png"/><Relationship Id="rId6" Type="http://schemas.openxmlformats.org/officeDocument/2006/relationships/image" Target="../media/image152.png"/><Relationship Id="rId7" Type="http://schemas.openxmlformats.org/officeDocument/2006/relationships/image" Target="../media/image154.png"/><Relationship Id="rId8" Type="http://schemas.openxmlformats.org/officeDocument/2006/relationships/image" Target="../media/image156.png"/><Relationship Id="rId9" Type="http://schemas.openxmlformats.org/officeDocument/2006/relationships/image" Target="../media/image1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9.pn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7" Type="http://schemas.openxmlformats.org/officeDocument/2006/relationships/image" Target="../media/image164.png"/><Relationship Id="rId8" Type="http://schemas.openxmlformats.org/officeDocument/2006/relationships/image" Target="../media/image1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6.png"/><Relationship Id="rId4" Type="http://schemas.openxmlformats.org/officeDocument/2006/relationships/image" Target="../media/image168.png"/><Relationship Id="rId5" Type="http://schemas.openxmlformats.org/officeDocument/2006/relationships/image" Target="../media/image1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0.png"/><Relationship Id="rId4" Type="http://schemas.openxmlformats.org/officeDocument/2006/relationships/image" Target="../media/image172.png"/><Relationship Id="rId5" Type="http://schemas.openxmlformats.org/officeDocument/2006/relationships/image" Target="../media/image174.png"/><Relationship Id="rId6" Type="http://schemas.openxmlformats.org/officeDocument/2006/relationships/image" Target="../media/image176.png"/><Relationship Id="rId7" Type="http://schemas.openxmlformats.org/officeDocument/2006/relationships/image" Target="../media/image17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9.png"/><Relationship Id="rId4" Type="http://schemas.openxmlformats.org/officeDocument/2006/relationships/image" Target="../media/image181.png"/><Relationship Id="rId5" Type="http://schemas.openxmlformats.org/officeDocument/2006/relationships/image" Target="../media/image1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1.png"/><Relationship Id="rId9" Type="http://schemas.openxmlformats.org/officeDocument/2006/relationships/image" Target="../media/image33.png"/><Relationship Id="rId10"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43.png"/><Relationship Id="rId8"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6.png"/><Relationship Id="rId4" Type="http://schemas.openxmlformats.org/officeDocument/2006/relationships/image" Target="../media/image48.png"/><Relationship Id="rId5"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54.png"/><Relationship Id="rId6" Type="http://schemas.openxmlformats.org/officeDocument/2006/relationships/image" Target="../media/image56.png"/><Relationship Id="rId7" Type="http://schemas.openxmlformats.org/officeDocument/2006/relationships/image" Target="../media/image58.png"/><Relationship Id="rId8" Type="http://schemas.openxmlformats.org/officeDocument/2006/relationships/image" Target="../media/image60.png"/><Relationship Id="rId9" Type="http://schemas.openxmlformats.org/officeDocument/2006/relationships/image" Target="../media/image62.png"/><Relationship Id="rId10" Type="http://schemas.openxmlformats.org/officeDocument/2006/relationships/image" Target="../media/image64.png"/><Relationship Id="rId11" Type="http://schemas.openxmlformats.org/officeDocument/2006/relationships/image" Target="../media/image66.png"/><Relationship Id="rId12"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9.png"/><Relationship Id="rId4" Type="http://schemas.openxmlformats.org/officeDocument/2006/relationships/image" Target="../media/image71.png"/><Relationship Id="rId5"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1"/>
        <p:cNvGrpSpPr/>
        <p:nvPr/>
      </p:nvGrpSpPr>
      <p:grpSpPr>
        <a:xfrm>
          <a:off x="0" y="0"/>
          <a:ext cx="0" cy="0"/>
          <a:chOff x="0" y="0"/>
          <a:chExt cx="0" cy="0"/>
        </a:xfrm>
      </p:grpSpPr>
      <p:pic>
        <p:nvPicPr>
          <p:cNvPr id="2" name="68fa413c114c10-04252351.png"/>
          <p:cNvPicPr/>
          <p:nvPr/>
        </p:nvPicPr>
        <p:blipFill rotWithShape="1">
          <a:blip r:embed="rId2"/>
          <a:stretch>
            <a:fillRect/>
          </a:stretch>
        </p:blipFill>
        <p:spPr>
          <a:xfrm>
            <a:off x="0" y="0"/>
            <a:ext cx="14630400" cy="8229600"/>
          </a:xfrm>
          <a:prstGeom prst="rect">
            <a:avLst/>
          </a:prstGeom>
        </p:spPr>
      </p:pic>
      <p:pic>
        <p:nvPicPr>
          <p:cNvPr id="3" name="Shape 0 background"/>
          <p:cNvPicPr>
            <a:picLocks noChangeAspect="1"/>
          </p:cNvPicPr>
          <p:nvPr/>
        </p:nvPicPr>
        <p:blipFill>
          <a:blip r:embed="rId3"/>
          <a:stretch>
            <a:fillRect/>
          </a:stretch>
        </p:blipFill>
        <p:spPr>
          <a:xfrm>
            <a:off x="0" y="0"/>
            <a:ext cx="14630400" cy="8229600"/>
          </a:xfrm>
          <a:prstGeom prst="rect">
            <a:avLst/>
          </a:prstGeom>
        </p:spPr>
      </p:pic>
      <p:sp>
        <p:nvSpPr>
          <p:cNvPr id="4" name="Text 0"/>
          <p:cNvSpPr/>
          <p:nvPr/>
        </p:nvSpPr>
        <p:spPr>
          <a:xfrm>
            <a:off x="790575" y="1847850"/>
            <a:ext cx="9549670" cy="876300"/>
          </a:xfrm>
          <a:prstGeom prst="rect">
            <a:avLst/>
          </a:prstGeom>
        </p:spPr>
        <p:txBody>
          <a:bodyPr spcFirstLastPara="0" anchor="t" tIns="0" bIns="0" lIns="0" rIns="0"/>
          <a:lstStyle/>
          <a:p>
            <a:pPr algn="l" hangingPunct="0">
              <a:lnSpc>
                <a:spcPct val="103333"/>
              </a:lnSpc>
            </a:pPr>
            <a:r>
              <a:rPr sz="5550" b="1">
                <a:solidFill>
                  <a:srgbClr val="006747"/>
                </a:solidFill>
                <a:latin typeface="Lato"/>
                <a:ea typeface="+mn-ea"/>
                <a:cs typeface="Lato"/>
              </a:rPr>
              <a:t>Clés</a:t>
            </a:r>
            <a:r>
              <a:rPr sz="5550" b="1">
                <a:solidFill>
                  <a:srgbClr val="006747"/>
                </a:solidFill>
                <a:latin typeface="Lato"/>
                <a:ea typeface="+mn-ea"/>
                <a:cs typeface="Lato"/>
              </a:rPr>
              <a:t> </a:t>
            </a:r>
            <a:r>
              <a:rPr sz="5550" b="1">
                <a:solidFill>
                  <a:srgbClr val="006747"/>
                </a:solidFill>
                <a:latin typeface="Lato"/>
                <a:ea typeface="+mn-ea"/>
                <a:cs typeface="Lato"/>
              </a:rPr>
              <a:t>pour la démocratie</a:t>
            </a:r>
          </a:p>
        </p:txBody>
      </p:sp>
      <p:sp>
        <p:nvSpPr>
          <p:cNvPr id="5" name="Text 1"/>
          <p:cNvSpPr/>
          <p:nvPr/>
        </p:nvSpPr>
        <p:spPr>
          <a:xfrm>
            <a:off x="790575" y="3943350"/>
            <a:ext cx="9460421" cy="1676400"/>
          </a:xfrm>
          <a:prstGeom prst="rect">
            <a:avLst/>
          </a:prstGeom>
        </p:spPr>
        <p:txBody>
          <a:bodyPr spcFirstLastPara="0" anchor="t" tIns="0" bIns="0" lIns="0" rIns="0"/>
          <a:lstStyle/>
          <a:p>
            <a:pPr algn="l" hangingPunct="0">
              <a:lnSpc>
                <a:spcPct val="116667"/>
              </a:lnSpc>
            </a:pPr>
            <a:r>
              <a:rPr sz="3150" b="1">
                <a:solidFill>
                  <a:srgbClr val="4B4A4A"/>
                </a:solidFill>
                <a:latin typeface="Lato"/>
                <a:ea typeface="+mn-ea"/>
                <a:cs typeface="Lato"/>
              </a:rPr>
              <a:t>« La démocratie, c'est le gouvernement du peuple, par le peuple, pour le peuple. » </a:t>
            </a:r>
          </a:p>
          <a:p>
            <a:pPr algn="l" hangingPunct="0">
              <a:lnSpc>
                <a:spcPct val="116667"/>
              </a:lnSpc>
            </a:pPr>
            <a:r>
              <a:rPr sz="3150" b="1">
                <a:solidFill>
                  <a:srgbClr val="4B4A4A"/>
                </a:solidFill>
                <a:latin typeface="Lato"/>
                <a:ea typeface="+mn-ea"/>
                <a:cs typeface="Lato"/>
              </a:rPr>
              <a:t>       </a:t>
            </a:r>
            <a:r>
              <a:rPr sz="2775" b="1">
                <a:solidFill>
                  <a:srgbClr val="4B4A4A"/>
                </a:solidFill>
                <a:latin typeface="Lato"/>
                <a:ea typeface="+mn-ea"/>
                <a:cs typeface="Lato"/>
              </a:rPr>
              <a:t>- Abraham Lincoln, Discours de Gettysburg, 1863.</a:t>
            </a:r>
          </a:p>
        </p:txBody>
      </p:sp>
      <p:pic>
        <p:nvPicPr>
          <p:cNvPr id="6" name="68fa413c169399-56981947.png"/>
          <p:cNvPicPr/>
          <p:nvPr/>
        </p:nvPicPr>
        <p:blipFill rotWithShape="1">
          <a:blip r:embed="rId4"/>
          <a:stretch>
            <a:fillRect/>
          </a:stretch>
        </p:blipFill>
        <p:spPr>
          <a:xfrm>
            <a:off x="10420350" y="1971675"/>
            <a:ext cx="3429000" cy="428625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10"/>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733425"/>
            <a:ext cx="9167622" cy="466725"/>
          </a:xfrm>
          <a:prstGeom prst="rect">
            <a:avLst/>
          </a:prstGeom>
        </p:spPr>
        <p:txBody>
          <a:bodyPr spcFirstLastPara="0" anchor="t" tIns="0" bIns="0" lIns="0" rIns="0"/>
          <a:lstStyle/>
          <a:p>
            <a:pPr algn="l" hangingPunct="0">
              <a:lnSpc>
                <a:spcPct val="100000"/>
              </a:lnSpc>
            </a:pPr>
            <a:r>
              <a:rPr sz="3525" b="1">
                <a:solidFill>
                  <a:srgbClr val="006747"/>
                </a:solidFill>
                <a:latin typeface="Lato"/>
                <a:ea typeface="+mn-ea"/>
                <a:cs typeface="Lato"/>
              </a:rPr>
              <a:t>Les limites du vote à majorité absolue</a:t>
            </a:r>
          </a:p>
        </p:txBody>
      </p:sp>
      <p:pic>
        <p:nvPicPr>
          <p:cNvPr id="5" name="Custom Shape 5"/>
          <p:cNvPicPr>
            <a:picLocks noChangeAspect="1"/>
          </p:cNvPicPr>
          <p:nvPr/>
        </p:nvPicPr>
        <p:blipFill>
          <a:blip r:embed="rId5"/>
          <a:stretch>
            <a:fillRect/>
          </a:stretch>
        </p:blipFill>
        <p:spPr>
          <a:xfrm>
            <a:off x="790575" y="1790700"/>
            <a:ext cx="504825" cy="504825"/>
          </a:xfrm>
          <a:prstGeom prst="rect">
            <a:avLst/>
          </a:prstGeom>
        </p:spPr>
      </p:pic>
      <p:sp>
        <p:nvSpPr>
          <p:cNvPr id="6" name="Text 2"/>
          <p:cNvSpPr/>
          <p:nvPr/>
        </p:nvSpPr>
        <p:spPr>
          <a:xfrm>
            <a:off x="876300" y="1800225"/>
            <a:ext cx="363474" cy="352425"/>
          </a:xfrm>
          <a:prstGeom prst="rect">
            <a:avLst/>
          </a:prstGeom>
        </p:spPr>
        <p:txBody>
          <a:bodyPr spcFirstLastPara="0" anchor="t" tIns="0" bIns="0" lIns="0" rIns="0"/>
          <a:lstStyle/>
          <a:p>
            <a:pPr algn="ctr" hangingPunct="0">
              <a:lnSpc>
                <a:spcPct val="100000"/>
              </a:lnSpc>
            </a:pPr>
            <a:r>
              <a:rPr sz="2625" b="1">
                <a:solidFill>
                  <a:srgbClr val="4B4A4A"/>
                </a:solidFill>
                <a:latin typeface="Lato"/>
                <a:ea typeface="+mn-ea"/>
                <a:cs typeface="Lato"/>
              </a:rPr>
              <a:t>1</a:t>
            </a:r>
          </a:p>
        </p:txBody>
      </p:sp>
      <p:sp>
        <p:nvSpPr>
          <p:cNvPr id="7" name="Text 3"/>
          <p:cNvSpPr/>
          <p:nvPr/>
        </p:nvSpPr>
        <p:spPr>
          <a:xfrm>
            <a:off x="1524000" y="1847850"/>
            <a:ext cx="4664583" cy="295275"/>
          </a:xfrm>
          <a:prstGeom prst="rect">
            <a:avLst/>
          </a:prstGeom>
        </p:spPr>
        <p:txBody>
          <a:bodyPr spcFirstLastPara="0" anchor="t" tIns="0" bIns="0" lIns="0" rIns="0"/>
          <a:lstStyle/>
          <a:p>
            <a:pPr algn="l" hangingPunct="0">
              <a:lnSpc>
                <a:spcPct val="100000"/>
              </a:lnSpc>
            </a:pPr>
            <a:r>
              <a:rPr sz="2175" b="1">
                <a:solidFill>
                  <a:srgbClr val="4B4A4A"/>
                </a:solidFill>
                <a:latin typeface="Lato"/>
                <a:ea typeface="+mn-ea"/>
                <a:cs typeface="Lato"/>
              </a:rPr>
              <a:t>Risque de mauvaises décisions</a:t>
            </a:r>
          </a:p>
        </p:txBody>
      </p:sp>
      <p:sp>
        <p:nvSpPr>
          <p:cNvPr id="8" name="Text 4"/>
          <p:cNvSpPr/>
          <p:nvPr/>
        </p:nvSpPr>
        <p:spPr>
          <a:xfrm>
            <a:off x="1524000" y="2333625"/>
            <a:ext cx="5987225" cy="2209800"/>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Si les gens ne sont pas bien informés, s'ils sont incompétents ou poussés par des motifs discutables, le vote ne mènera pas nécessairement à des décisions sages.</a:t>
            </a:r>
          </a:p>
        </p:txBody>
      </p:sp>
      <p:pic>
        <p:nvPicPr>
          <p:cNvPr id="9" name="Custom Shape 5"/>
          <p:cNvPicPr>
            <a:picLocks noChangeAspect="1"/>
          </p:cNvPicPr>
          <p:nvPr/>
        </p:nvPicPr>
        <p:blipFill>
          <a:blip r:embed="rId6"/>
          <a:stretch>
            <a:fillRect/>
          </a:stretch>
        </p:blipFill>
        <p:spPr>
          <a:xfrm>
            <a:off x="7458075" y="1790700"/>
            <a:ext cx="504825" cy="504825"/>
          </a:xfrm>
          <a:prstGeom prst="rect">
            <a:avLst/>
          </a:prstGeom>
        </p:spPr>
      </p:pic>
      <p:sp>
        <p:nvSpPr>
          <p:cNvPr id="10" name="Text 6"/>
          <p:cNvSpPr/>
          <p:nvPr/>
        </p:nvSpPr>
        <p:spPr>
          <a:xfrm>
            <a:off x="7543800" y="1800225"/>
            <a:ext cx="363474" cy="352425"/>
          </a:xfrm>
          <a:prstGeom prst="rect">
            <a:avLst/>
          </a:prstGeom>
        </p:spPr>
        <p:txBody>
          <a:bodyPr spcFirstLastPara="0" anchor="t" tIns="0" bIns="0" lIns="0" rIns="0"/>
          <a:lstStyle/>
          <a:p>
            <a:pPr algn="ctr" hangingPunct="0">
              <a:lnSpc>
                <a:spcPct val="100000"/>
              </a:lnSpc>
            </a:pPr>
            <a:r>
              <a:rPr sz="2625" b="1">
                <a:solidFill>
                  <a:srgbClr val="4B4A4A"/>
                </a:solidFill>
                <a:latin typeface="Lato"/>
                <a:ea typeface="+mn-ea"/>
                <a:cs typeface="Lato"/>
              </a:rPr>
              <a:t>2</a:t>
            </a:r>
          </a:p>
        </p:txBody>
      </p:sp>
      <p:sp>
        <p:nvSpPr>
          <p:cNvPr id="11" name="Text 7"/>
          <p:cNvSpPr/>
          <p:nvPr/>
        </p:nvSpPr>
        <p:spPr>
          <a:xfrm>
            <a:off x="8191500" y="1847850"/>
            <a:ext cx="3614547" cy="295275"/>
          </a:xfrm>
          <a:prstGeom prst="rect">
            <a:avLst/>
          </a:prstGeom>
        </p:spPr>
        <p:txBody>
          <a:bodyPr spcFirstLastPara="0" anchor="t" tIns="0" bIns="0" lIns="0" rIns="0"/>
          <a:lstStyle/>
          <a:p>
            <a:pPr algn="l" hangingPunct="0">
              <a:lnSpc>
                <a:spcPct val="100000"/>
              </a:lnSpc>
            </a:pPr>
            <a:r>
              <a:rPr sz="2175" b="1">
                <a:solidFill>
                  <a:srgbClr val="4B4A4A"/>
                </a:solidFill>
                <a:latin typeface="Lato"/>
                <a:ea typeface="+mn-ea"/>
                <a:cs typeface="Lato"/>
              </a:rPr>
              <a:t>Dictature de la majorité</a:t>
            </a:r>
          </a:p>
        </p:txBody>
      </p:sp>
      <p:sp>
        <p:nvSpPr>
          <p:cNvPr id="12" name="Text 8"/>
          <p:cNvSpPr/>
          <p:nvPr/>
        </p:nvSpPr>
        <p:spPr>
          <a:xfrm>
            <a:off x="8191500" y="2333625"/>
            <a:ext cx="5987225" cy="1304925"/>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Le vote peut mener à imposer des fardeaux injustifiables à une minorité, créant des décisions injustes.</a:t>
            </a:r>
          </a:p>
        </p:txBody>
      </p:sp>
      <p:pic>
        <p:nvPicPr>
          <p:cNvPr id="13" name="Custom Shape 5"/>
          <p:cNvPicPr>
            <a:picLocks noChangeAspect="1"/>
          </p:cNvPicPr>
          <p:nvPr/>
        </p:nvPicPr>
        <p:blipFill>
          <a:blip r:embed="rId7"/>
          <a:stretch>
            <a:fillRect/>
          </a:stretch>
        </p:blipFill>
        <p:spPr>
          <a:xfrm>
            <a:off x="790575" y="5076825"/>
            <a:ext cx="504825" cy="504825"/>
          </a:xfrm>
          <a:prstGeom prst="rect">
            <a:avLst/>
          </a:prstGeom>
        </p:spPr>
      </p:pic>
      <p:sp>
        <p:nvSpPr>
          <p:cNvPr id="14" name="Text 10"/>
          <p:cNvSpPr/>
          <p:nvPr/>
        </p:nvSpPr>
        <p:spPr>
          <a:xfrm>
            <a:off x="876300" y="5076825"/>
            <a:ext cx="363474" cy="352425"/>
          </a:xfrm>
          <a:prstGeom prst="rect">
            <a:avLst/>
          </a:prstGeom>
        </p:spPr>
        <p:txBody>
          <a:bodyPr spcFirstLastPara="0" anchor="t" tIns="0" bIns="0" lIns="0" rIns="0"/>
          <a:lstStyle/>
          <a:p>
            <a:pPr algn="ctr" hangingPunct="0">
              <a:lnSpc>
                <a:spcPct val="100000"/>
              </a:lnSpc>
            </a:pPr>
            <a:r>
              <a:rPr sz="2625" b="1">
                <a:solidFill>
                  <a:srgbClr val="4B4A4A"/>
                </a:solidFill>
                <a:latin typeface="Lato"/>
                <a:ea typeface="+mn-ea"/>
                <a:cs typeface="Lato"/>
              </a:rPr>
              <a:t>3</a:t>
            </a:r>
          </a:p>
        </p:txBody>
      </p:sp>
      <p:sp>
        <p:nvSpPr>
          <p:cNvPr id="15" name="Text 11"/>
          <p:cNvSpPr/>
          <p:nvPr/>
        </p:nvSpPr>
        <p:spPr>
          <a:xfrm>
            <a:off x="1524000" y="5124450"/>
            <a:ext cx="2998661" cy="295275"/>
          </a:xfrm>
          <a:prstGeom prst="rect">
            <a:avLst/>
          </a:prstGeom>
        </p:spPr>
        <p:txBody>
          <a:bodyPr spcFirstLastPara="0" anchor="t" tIns="0" bIns="0" lIns="0" rIns="0"/>
          <a:lstStyle/>
          <a:p>
            <a:pPr algn="l" hangingPunct="0">
              <a:lnSpc>
                <a:spcPct val="100000"/>
              </a:lnSpc>
            </a:pPr>
            <a:r>
              <a:rPr sz="2175" b="1">
                <a:solidFill>
                  <a:srgbClr val="4B4A4A"/>
                </a:solidFill>
                <a:latin typeface="Lato"/>
                <a:ea typeface="+mn-ea"/>
                <a:cs typeface="Lato"/>
              </a:rPr>
              <a:t>Processus grossier</a:t>
            </a:r>
          </a:p>
        </p:txBody>
      </p:sp>
      <p:sp>
        <p:nvSpPr>
          <p:cNvPr id="16" name="Text 12"/>
          <p:cNvSpPr/>
          <p:nvPr/>
        </p:nvSpPr>
        <p:spPr>
          <a:xfrm>
            <a:off x="1524000" y="5610225"/>
            <a:ext cx="5987225" cy="1752600"/>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Il ne tient pas compte de l'intensité des préférences : 51 % légèrement favorables l'emportent sur 49 % farouchement opposés.</a:t>
            </a:r>
          </a:p>
        </p:txBody>
      </p:sp>
      <p:pic>
        <p:nvPicPr>
          <p:cNvPr id="17" name="Custom Shape 5"/>
          <p:cNvPicPr>
            <a:picLocks noChangeAspect="1"/>
          </p:cNvPicPr>
          <p:nvPr/>
        </p:nvPicPr>
        <p:blipFill>
          <a:blip r:embed="rId8"/>
          <a:stretch>
            <a:fillRect/>
          </a:stretch>
        </p:blipFill>
        <p:spPr>
          <a:xfrm>
            <a:off x="7458075" y="5076825"/>
            <a:ext cx="504825" cy="504825"/>
          </a:xfrm>
          <a:prstGeom prst="rect">
            <a:avLst/>
          </a:prstGeom>
        </p:spPr>
      </p:pic>
      <p:sp>
        <p:nvSpPr>
          <p:cNvPr id="18" name="Text 14"/>
          <p:cNvSpPr/>
          <p:nvPr/>
        </p:nvSpPr>
        <p:spPr>
          <a:xfrm>
            <a:off x="7543800" y="5076825"/>
            <a:ext cx="363474" cy="352425"/>
          </a:xfrm>
          <a:prstGeom prst="rect">
            <a:avLst/>
          </a:prstGeom>
        </p:spPr>
        <p:txBody>
          <a:bodyPr spcFirstLastPara="0" anchor="t" tIns="0" bIns="0" lIns="0" rIns="0"/>
          <a:lstStyle/>
          <a:p>
            <a:pPr algn="ctr" hangingPunct="0">
              <a:lnSpc>
                <a:spcPct val="100000"/>
              </a:lnSpc>
            </a:pPr>
            <a:r>
              <a:rPr sz="2625" b="1">
                <a:solidFill>
                  <a:srgbClr val="4B4A4A"/>
                </a:solidFill>
                <a:latin typeface="Lato"/>
                <a:ea typeface="+mn-ea"/>
                <a:cs typeface="Lato"/>
              </a:rPr>
              <a:t>4</a:t>
            </a:r>
          </a:p>
        </p:txBody>
      </p:sp>
      <p:sp>
        <p:nvSpPr>
          <p:cNvPr id="19" name="Text 15"/>
          <p:cNvSpPr/>
          <p:nvPr/>
        </p:nvSpPr>
        <p:spPr>
          <a:xfrm>
            <a:off x="8191500" y="5124450"/>
            <a:ext cx="2998661" cy="295275"/>
          </a:xfrm>
          <a:prstGeom prst="rect">
            <a:avLst/>
          </a:prstGeom>
        </p:spPr>
        <p:txBody>
          <a:bodyPr spcFirstLastPara="0" anchor="t" tIns="0" bIns="0" lIns="0" rIns="0"/>
          <a:lstStyle/>
          <a:p>
            <a:pPr algn="l" hangingPunct="0">
              <a:lnSpc>
                <a:spcPct val="100000"/>
              </a:lnSpc>
            </a:pPr>
            <a:r>
              <a:rPr sz="2175" b="1">
                <a:solidFill>
                  <a:srgbClr val="4B4A4A"/>
                </a:solidFill>
                <a:latin typeface="Lato"/>
                <a:ea typeface="+mn-ea"/>
                <a:cs typeface="Lato"/>
              </a:rPr>
              <a:t>Écart représentatif</a:t>
            </a:r>
          </a:p>
        </p:txBody>
      </p:sp>
      <p:sp>
        <p:nvSpPr>
          <p:cNvPr id="20" name="Text 16"/>
          <p:cNvSpPr/>
          <p:nvPr/>
        </p:nvSpPr>
        <p:spPr>
          <a:xfrm>
            <a:off x="8191500" y="5610225"/>
            <a:ext cx="5987225" cy="1752600"/>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Dans un système représentatif, il peut y avoir un écart important entre le pourcentage des suffrages et le nombre de sièges remportés.</a:t>
            </a:r>
          </a:p>
        </p:txBody>
      </p:sp>
    </p:spTree>
    <p:extLst>
      <p:ext uri="{BB962C8B-B14F-4D97-AF65-F5344CB8AC3E}">
        <p14:creationId xmlns:p14="http://schemas.microsoft.com/office/powerpoint/2010/main" val="393002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11"/>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pic>
        <p:nvPicPr>
          <p:cNvPr id="4" name="68fa413c22b857-95961104.png"/>
          <p:cNvPicPr/>
          <p:nvPr/>
        </p:nvPicPr>
        <p:blipFill rotWithShape="1">
          <a:blip r:embed="rId5"/>
          <a:stretch>
            <a:fillRect/>
          </a:stretch>
        </p:blipFill>
        <p:spPr>
          <a:xfrm>
            <a:off x="733425" y="914400"/>
            <a:ext cx="6524625" cy="6486525"/>
          </a:xfrm>
          <a:prstGeom prst="rect">
            <a:avLst/>
          </a:prstGeom>
        </p:spPr>
      </p:pic>
      <p:sp>
        <p:nvSpPr>
          <p:cNvPr id="5" name="Text 0"/>
          <p:cNvSpPr/>
          <p:nvPr/>
        </p:nvSpPr>
        <p:spPr>
          <a:xfrm>
            <a:off x="11201400" y="857250"/>
            <a:ext cx="2867406" cy="504825"/>
          </a:xfrm>
          <a:prstGeom prst="rect">
            <a:avLst/>
          </a:prstGeom>
        </p:spPr>
        <p:txBody>
          <a:bodyPr spcFirstLastPara="0" anchor="t" tIns="0" bIns="0" lIns="0" rIns="0"/>
          <a:lstStyle/>
          <a:p>
            <a:pPr algn="l" hangingPunct="0">
              <a:lnSpc>
                <a:spcPct val="137500"/>
              </a:lnSpc>
            </a:pPr>
            <a:r>
              <a:rPr sz="1275">
                <a:solidFill>
                  <a:srgbClr val="4B4A4A"/>
                </a:solidFill>
                <a:latin typeface="Lato"/>
                <a:ea typeface="+mn-ea"/>
                <a:cs typeface="Lato"/>
              </a:rPr>
              <a:t>Colombie-britannique : 2005 (57% pour, seuil de 60%) et 2009 (39%).</a:t>
            </a:r>
          </a:p>
        </p:txBody>
      </p:sp>
      <p:sp>
        <p:nvSpPr>
          <p:cNvPr id="6" name="Text 1"/>
          <p:cNvSpPr/>
          <p:nvPr/>
        </p:nvSpPr>
        <p:spPr>
          <a:xfrm>
            <a:off x="11201400" y="1552575"/>
            <a:ext cx="2867406" cy="504825"/>
          </a:xfrm>
          <a:prstGeom prst="rect">
            <a:avLst/>
          </a:prstGeom>
        </p:spPr>
        <p:txBody>
          <a:bodyPr spcFirstLastPara="0" anchor="t" tIns="0" bIns="0" lIns="0" rIns="0"/>
          <a:lstStyle/>
          <a:p>
            <a:pPr algn="l" hangingPunct="0">
              <a:lnSpc>
                <a:spcPct val="137500"/>
              </a:lnSpc>
            </a:pPr>
            <a:r>
              <a:rPr sz="1275">
                <a:solidFill>
                  <a:srgbClr val="4B4A4A"/>
                </a:solidFill>
                <a:latin typeface="Lato"/>
                <a:ea typeface="+mn-ea"/>
                <a:cs typeface="Lato"/>
              </a:rPr>
              <a:t>Ontario : 2007 (37% pour, seuil de 60%)</a:t>
            </a:r>
          </a:p>
        </p:txBody>
      </p:sp>
      <p:sp>
        <p:nvSpPr>
          <p:cNvPr id="7" name="Text 2"/>
          <p:cNvSpPr/>
          <p:nvPr/>
        </p:nvSpPr>
        <p:spPr>
          <a:xfrm>
            <a:off x="11201400" y="2257425"/>
            <a:ext cx="2867406" cy="781050"/>
          </a:xfrm>
          <a:prstGeom prst="rect">
            <a:avLst/>
          </a:prstGeom>
        </p:spPr>
        <p:txBody>
          <a:bodyPr spcFirstLastPara="0" anchor="t" tIns="0" bIns="0" lIns="0" rIns="0"/>
          <a:lstStyle/>
          <a:p>
            <a:pPr algn="l" hangingPunct="0">
              <a:lnSpc>
                <a:spcPct val="137500"/>
              </a:lnSpc>
            </a:pPr>
            <a:r>
              <a:rPr sz="1275">
                <a:solidFill>
                  <a:srgbClr val="4B4A4A"/>
                </a:solidFill>
                <a:latin typeface="Lato"/>
                <a:ea typeface="+mn-ea"/>
                <a:cs typeface="Lato"/>
              </a:rPr>
              <a:t>Ile du Prince-Édouard : 2005 (36%), 2016 (52%), mais taux de participation de 36%.</a:t>
            </a:r>
          </a:p>
        </p:txBody>
      </p:sp>
      <p:sp>
        <p:nvSpPr>
          <p:cNvPr id="8" name="Text 3"/>
          <p:cNvSpPr/>
          <p:nvPr/>
        </p:nvSpPr>
        <p:spPr>
          <a:xfrm>
            <a:off x="11201400" y="3228975"/>
            <a:ext cx="2867406" cy="238125"/>
          </a:xfrm>
          <a:prstGeom prst="rect">
            <a:avLst/>
          </a:prstGeom>
        </p:spPr>
        <p:txBody>
          <a:bodyPr spcFirstLastPara="0" anchor="t" tIns="0" bIns="0" lIns="0" rIns="0"/>
          <a:lstStyle/>
          <a:p>
            <a:pPr algn="l" hangingPunct="0">
              <a:lnSpc>
                <a:spcPct val="100000"/>
              </a:lnSpc>
            </a:pPr>
            <a:r>
              <a:rPr sz="1275">
                <a:solidFill>
                  <a:srgbClr val="4B4A4A"/>
                </a:solidFill>
                <a:latin typeface="Lato"/>
                <a:ea typeface="+mn-ea"/>
                <a:cs typeface="Lato"/>
              </a:rPr>
              <a:t>Yukon : 3 novembre prochain.</a:t>
            </a:r>
          </a:p>
        </p:txBody>
      </p:sp>
      <p:sp>
        <p:nvSpPr>
          <p:cNvPr id="9" name="Text 4"/>
          <p:cNvSpPr/>
          <p:nvPr/>
        </p:nvSpPr>
        <p:spPr>
          <a:xfrm>
            <a:off x="11201400" y="3657600"/>
            <a:ext cx="2867406" cy="1323975"/>
          </a:xfrm>
          <a:prstGeom prst="rect">
            <a:avLst/>
          </a:prstGeom>
        </p:spPr>
        <p:txBody>
          <a:bodyPr spcFirstLastPara="0" anchor="t" tIns="0" bIns="0" lIns="0" rIns="0"/>
          <a:lstStyle/>
          <a:p>
            <a:pPr algn="l" hangingPunct="0">
              <a:lnSpc>
                <a:spcPct val="137500"/>
              </a:lnSpc>
            </a:pPr>
            <a:r>
              <a:rPr sz="1275">
                <a:solidFill>
                  <a:srgbClr val="4B4A4A"/>
                </a:solidFill>
                <a:latin typeface="Lato"/>
                <a:ea typeface="+mn-ea"/>
                <a:cs typeface="Lato"/>
              </a:rPr>
              <a:t>Problème avec le préférentiel : favorise le parti au milieu si les opinions suivent une courbe normale (mais c'est pas nécessairement mauvais).</a:t>
            </a:r>
          </a:p>
        </p:txBody>
      </p:sp>
    </p:spTree>
    <p:extLst>
      <p:ext uri="{BB962C8B-B14F-4D97-AF65-F5344CB8AC3E}">
        <p14:creationId xmlns:p14="http://schemas.microsoft.com/office/powerpoint/2010/main" val="393002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12"/>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895350"/>
            <a:ext cx="8895017" cy="466725"/>
          </a:xfrm>
          <a:prstGeom prst="rect">
            <a:avLst/>
          </a:prstGeom>
        </p:spPr>
        <p:txBody>
          <a:bodyPr spcFirstLastPara="0" anchor="t" tIns="0" bIns="0" lIns="0" rIns="0"/>
          <a:lstStyle/>
          <a:p>
            <a:pPr algn="l" hangingPunct="0">
              <a:lnSpc>
                <a:spcPct val="100000"/>
              </a:lnSpc>
            </a:pPr>
            <a:r>
              <a:rPr sz="3075" b="1">
                <a:solidFill>
                  <a:srgbClr val="006747"/>
                </a:solidFill>
                <a:latin typeface="Lato"/>
                <a:ea typeface="+mn-ea"/>
                <a:cs typeface="Lato"/>
              </a:rPr>
              <a:t>Les quatre effets positifs de la démocratie</a:t>
            </a:r>
          </a:p>
        </p:txBody>
      </p:sp>
      <p:pic>
        <p:nvPicPr>
          <p:cNvPr id="5" name="Custom Shape 6"/>
          <p:cNvPicPr>
            <a:picLocks noChangeAspect="1"/>
          </p:cNvPicPr>
          <p:nvPr/>
        </p:nvPicPr>
        <p:blipFill>
          <a:blip r:embed="rId5"/>
          <a:stretch>
            <a:fillRect/>
          </a:stretch>
        </p:blipFill>
        <p:spPr>
          <a:xfrm>
            <a:off x="790575" y="1838325"/>
            <a:ext cx="6419850" cy="2828925"/>
          </a:xfrm>
          <a:prstGeom prst="rect">
            <a:avLst/>
          </a:prstGeom>
        </p:spPr>
      </p:pic>
      <p:sp>
        <p:nvSpPr>
          <p:cNvPr id="6" name="Text 2"/>
          <p:cNvSpPr/>
          <p:nvPr/>
        </p:nvSpPr>
        <p:spPr>
          <a:xfrm>
            <a:off x="1000125" y="2009775"/>
            <a:ext cx="4851273" cy="2952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Protection des droits fondamentaux</a:t>
            </a:r>
          </a:p>
        </p:txBody>
      </p:sp>
      <p:sp>
        <p:nvSpPr>
          <p:cNvPr id="7" name="Text 3"/>
          <p:cNvSpPr/>
          <p:nvPr/>
        </p:nvSpPr>
        <p:spPr>
          <a:xfrm>
            <a:off x="1000125" y="2438400"/>
            <a:ext cx="6430994" cy="1562100"/>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Pour que des élections soient honnêtes, l'opposition doit avoir des droits et être protégée contre les abus. Cela suppose la reconnaissance de droits de parole, de réunion, de circulation, etc.</a:t>
            </a:r>
          </a:p>
        </p:txBody>
      </p:sp>
      <p:pic>
        <p:nvPicPr>
          <p:cNvPr id="8" name="Custom Shape 6"/>
          <p:cNvPicPr>
            <a:picLocks noChangeAspect="1"/>
          </p:cNvPicPr>
          <p:nvPr/>
        </p:nvPicPr>
        <p:blipFill>
          <a:blip r:embed="rId6"/>
          <a:stretch>
            <a:fillRect/>
          </a:stretch>
        </p:blipFill>
        <p:spPr>
          <a:xfrm>
            <a:off x="7410450" y="1838325"/>
            <a:ext cx="6419850" cy="2828925"/>
          </a:xfrm>
          <a:prstGeom prst="rect">
            <a:avLst/>
          </a:prstGeom>
        </p:spPr>
      </p:pic>
      <p:sp>
        <p:nvSpPr>
          <p:cNvPr id="9" name="Text 5"/>
          <p:cNvSpPr/>
          <p:nvPr/>
        </p:nvSpPr>
        <p:spPr>
          <a:xfrm>
            <a:off x="7620000" y="2009775"/>
            <a:ext cx="6430994" cy="304800"/>
          </a:xfrm>
          <a:prstGeom prst="rect">
            <a:avLst/>
          </a:prstGeom>
        </p:spPr>
        <p:txBody>
          <a:bodyPr spcFirstLastPara="0" anchor="t" tIns="0" bIns="0" lIns="0" rIns="0"/>
          <a:lstStyle/>
          <a:p>
            <a:pPr algn="l" hangingPunct="0">
              <a:lnSpc>
                <a:spcPct val="102500"/>
              </a:lnSpc>
            </a:pPr>
            <a:r>
              <a:rPr sz="1950" b="1">
                <a:solidFill>
                  <a:srgbClr val="4B4A4A"/>
                </a:solidFill>
                <a:latin typeface="Lato"/>
                <a:ea typeface="+mn-ea"/>
                <a:cs typeface="Lato"/>
              </a:rPr>
              <a:t>Reconnaissance de la valeur des opinions différentes</a:t>
            </a:r>
          </a:p>
        </p:txBody>
      </p:sp>
      <p:sp>
        <p:nvSpPr>
          <p:cNvPr id="10" name="Text 6"/>
          <p:cNvSpPr/>
          <p:nvPr/>
        </p:nvSpPr>
        <p:spPr>
          <a:xfrm>
            <a:off x="7620000" y="2752725"/>
            <a:ext cx="6430994" cy="1171575"/>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Le processus démocratique institutionnalise le désaccord et l'opposition des idées. Il requiert des citoyens qu'ils respectent leurs opposants.</a:t>
            </a:r>
          </a:p>
        </p:txBody>
      </p:sp>
      <p:pic>
        <p:nvPicPr>
          <p:cNvPr id="11" name="Custom Shape 7"/>
          <p:cNvPicPr>
            <a:picLocks noChangeAspect="1"/>
          </p:cNvPicPr>
          <p:nvPr/>
        </p:nvPicPr>
        <p:blipFill>
          <a:blip r:embed="rId7"/>
          <a:stretch>
            <a:fillRect/>
          </a:stretch>
        </p:blipFill>
        <p:spPr>
          <a:xfrm>
            <a:off x="790575" y="4857750"/>
            <a:ext cx="6419850" cy="2428875"/>
          </a:xfrm>
          <a:prstGeom prst="rect">
            <a:avLst/>
          </a:prstGeom>
        </p:spPr>
      </p:pic>
      <p:sp>
        <p:nvSpPr>
          <p:cNvPr id="12" name="Text 8"/>
          <p:cNvSpPr/>
          <p:nvPr/>
        </p:nvSpPr>
        <p:spPr>
          <a:xfrm>
            <a:off x="1000125" y="5038725"/>
            <a:ext cx="6430994" cy="2952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Socialisation et résolution publique des conflits</a:t>
            </a:r>
          </a:p>
        </p:txBody>
      </p:sp>
      <p:sp>
        <p:nvSpPr>
          <p:cNvPr id="13" name="Text 9"/>
          <p:cNvSpPr/>
          <p:nvPr/>
        </p:nvSpPr>
        <p:spPr>
          <a:xfrm>
            <a:off x="1000125" y="5467350"/>
            <a:ext cx="6430994" cy="1171575"/>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La méthode démocratique élargit le débat public sur les questions importantes, forçant les citoyens à se détourner de leurs préoccupations personnelles.</a:t>
            </a:r>
          </a:p>
        </p:txBody>
      </p:sp>
      <p:pic>
        <p:nvPicPr>
          <p:cNvPr id="14" name="Custom Shape 7"/>
          <p:cNvPicPr>
            <a:picLocks noChangeAspect="1"/>
          </p:cNvPicPr>
          <p:nvPr/>
        </p:nvPicPr>
        <p:blipFill>
          <a:blip r:embed="rId8"/>
          <a:stretch>
            <a:fillRect/>
          </a:stretch>
        </p:blipFill>
        <p:spPr>
          <a:xfrm>
            <a:off x="7410450" y="4857750"/>
            <a:ext cx="6419850" cy="2428875"/>
          </a:xfrm>
          <a:prstGeom prst="rect">
            <a:avLst/>
          </a:prstGeom>
        </p:spPr>
      </p:pic>
      <p:sp>
        <p:nvSpPr>
          <p:cNvPr id="15" name="Text 11"/>
          <p:cNvSpPr/>
          <p:nvPr/>
        </p:nvSpPr>
        <p:spPr>
          <a:xfrm>
            <a:off x="7620000" y="5038725"/>
            <a:ext cx="3393853" cy="2952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Promotion de l'éducation</a:t>
            </a:r>
          </a:p>
        </p:txBody>
      </p:sp>
      <p:sp>
        <p:nvSpPr>
          <p:cNvPr id="16" name="Text 12"/>
          <p:cNvSpPr/>
          <p:nvPr/>
        </p:nvSpPr>
        <p:spPr>
          <a:xfrm>
            <a:off x="7620000" y="5467350"/>
            <a:ext cx="6430994" cy="1562100"/>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Le processus repose sur la consultation mutuelle des dirigeants et de la population, contribuant à la propagation des idées et favorisant l'éducation des citoyens.</a:t>
            </a:r>
          </a:p>
        </p:txBody>
      </p:sp>
    </p:spTree>
    <p:extLst>
      <p:ext uri="{BB962C8B-B14F-4D97-AF65-F5344CB8AC3E}">
        <p14:creationId xmlns:p14="http://schemas.microsoft.com/office/powerpoint/2010/main" val="3930024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13"/>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819150"/>
            <a:ext cx="8703755" cy="609600"/>
          </a:xfrm>
          <a:prstGeom prst="rect">
            <a:avLst/>
          </a:prstGeom>
        </p:spPr>
        <p:txBody>
          <a:bodyPr spcFirstLastPara="0" anchor="t" tIns="0" bIns="0" lIns="0" rIns="0"/>
          <a:lstStyle/>
          <a:p>
            <a:pPr algn="l" hangingPunct="0">
              <a:lnSpc>
                <a:spcPct val="100000"/>
              </a:lnSpc>
            </a:pPr>
            <a:r>
              <a:rPr sz="3975" b="1">
                <a:solidFill>
                  <a:srgbClr val="006747"/>
                </a:solidFill>
                <a:latin typeface="Lato"/>
                <a:ea typeface="+mn-ea"/>
                <a:cs typeface="Lato"/>
              </a:rPr>
              <a:t>Démocratie directe vs indirecte</a:t>
            </a:r>
          </a:p>
        </p:txBody>
      </p:sp>
      <p:sp>
        <p:nvSpPr>
          <p:cNvPr id="5" name="Text 1"/>
          <p:cNvSpPr/>
          <p:nvPr/>
        </p:nvSpPr>
        <p:spPr>
          <a:xfrm>
            <a:off x="790575" y="2114550"/>
            <a:ext cx="3382328" cy="381000"/>
          </a:xfrm>
          <a:prstGeom prst="rect">
            <a:avLst/>
          </a:prstGeom>
        </p:spPr>
        <p:txBody>
          <a:bodyPr spcFirstLastPara="0" anchor="t" tIns="0" bIns="0" lIns="0" rIns="0"/>
          <a:lstStyle/>
          <a:p>
            <a:pPr algn="l" hangingPunct="0">
              <a:lnSpc>
                <a:spcPct val="100000"/>
              </a:lnSpc>
            </a:pPr>
            <a:r>
              <a:rPr sz="2475" b="1">
                <a:solidFill>
                  <a:srgbClr val="006747"/>
                </a:solidFill>
                <a:latin typeface="Lato"/>
                <a:ea typeface="+mn-ea"/>
                <a:cs typeface="Lato"/>
              </a:rPr>
              <a:t>Démocratie directe</a:t>
            </a:r>
          </a:p>
        </p:txBody>
      </p:sp>
      <p:sp>
        <p:nvSpPr>
          <p:cNvPr id="6" name="Text 2"/>
          <p:cNvSpPr/>
          <p:nvPr/>
        </p:nvSpPr>
        <p:spPr>
          <a:xfrm>
            <a:off x="790575" y="2771775"/>
            <a:ext cx="6582918" cy="1514475"/>
          </a:xfrm>
          <a:prstGeom prst="rect">
            <a:avLst/>
          </a:prstGeom>
        </p:spPr>
        <p:txBody>
          <a:bodyPr spcFirstLastPara="0" anchor="t" tIns="0" bIns="0" lIns="0" rIns="0"/>
          <a:lstStyle/>
          <a:p>
            <a:pPr algn="l" hangingPunct="0">
              <a:lnSpc>
                <a:spcPct val="134167"/>
              </a:lnSpc>
            </a:pPr>
            <a:r>
              <a:rPr sz="2475" b="1">
                <a:solidFill>
                  <a:srgbClr val="4B4A4A"/>
                </a:solidFill>
                <a:latin typeface="Lato"/>
                <a:ea typeface="+mn-ea"/>
                <a:cs typeface="Lato"/>
              </a:rPr>
              <a:t>Les citoyens prennent directement, sans intermédiaire, les décisions concernant la collectivité.</a:t>
            </a:r>
          </a:p>
        </p:txBody>
      </p:sp>
      <p:sp>
        <p:nvSpPr>
          <p:cNvPr id="7" name="Text 3"/>
          <p:cNvSpPr/>
          <p:nvPr/>
        </p:nvSpPr>
        <p:spPr>
          <a:xfrm>
            <a:off x="790575" y="4533900"/>
            <a:ext cx="6582918" cy="2533650"/>
          </a:xfrm>
          <a:prstGeom prst="rect">
            <a:avLst/>
          </a:prstGeom>
        </p:spPr>
        <p:txBody>
          <a:bodyPr spcFirstLastPara="0" anchor="t" tIns="0" bIns="0" lIns="0" rIns="0"/>
          <a:lstStyle/>
          <a:p>
            <a:pPr algn="l" hangingPunct="0">
              <a:lnSpc>
                <a:spcPct val="134167"/>
              </a:lnSpc>
            </a:pPr>
            <a:r>
              <a:rPr sz="2475" b="1">
                <a:solidFill>
                  <a:srgbClr val="4B4A4A"/>
                </a:solidFill>
                <a:latin typeface="Lato"/>
                <a:ea typeface="+mn-ea"/>
                <a:cs typeface="Lato"/>
              </a:rPr>
              <a:t>Problème : Peu pratique dans les grandes sociétés. Elle exigerait que les citoyens se réunissent très souvent et consacrent passablement de leur temps libre à des questions politiques.</a:t>
            </a:r>
          </a:p>
        </p:txBody>
      </p:sp>
      <p:sp>
        <p:nvSpPr>
          <p:cNvPr id="8" name="Text 4"/>
          <p:cNvSpPr/>
          <p:nvPr/>
        </p:nvSpPr>
        <p:spPr>
          <a:xfrm>
            <a:off x="7629525" y="2114550"/>
            <a:ext cx="3654933" cy="381000"/>
          </a:xfrm>
          <a:prstGeom prst="rect">
            <a:avLst/>
          </a:prstGeom>
        </p:spPr>
        <p:txBody>
          <a:bodyPr spcFirstLastPara="0" anchor="t" tIns="0" bIns="0" lIns="0" rIns="0"/>
          <a:lstStyle/>
          <a:p>
            <a:pPr algn="l" hangingPunct="0">
              <a:lnSpc>
                <a:spcPct val="100000"/>
              </a:lnSpc>
            </a:pPr>
            <a:r>
              <a:rPr sz="2475" b="1">
                <a:solidFill>
                  <a:srgbClr val="006747"/>
                </a:solidFill>
                <a:latin typeface="Lato"/>
                <a:ea typeface="+mn-ea"/>
                <a:cs typeface="Lato"/>
              </a:rPr>
              <a:t>Démocratie indirecte</a:t>
            </a:r>
          </a:p>
        </p:txBody>
      </p:sp>
      <p:sp>
        <p:nvSpPr>
          <p:cNvPr id="9" name="Text 5"/>
          <p:cNvSpPr/>
          <p:nvPr/>
        </p:nvSpPr>
        <p:spPr>
          <a:xfrm>
            <a:off x="7629525" y="2771775"/>
            <a:ext cx="6582918" cy="1009650"/>
          </a:xfrm>
          <a:prstGeom prst="rect">
            <a:avLst/>
          </a:prstGeom>
        </p:spPr>
        <p:txBody>
          <a:bodyPr spcFirstLastPara="0" anchor="t" tIns="0" bIns="0" lIns="0" rIns="0"/>
          <a:lstStyle/>
          <a:p>
            <a:pPr algn="l" hangingPunct="0">
              <a:lnSpc>
                <a:spcPct val="134167"/>
              </a:lnSpc>
            </a:pPr>
            <a:r>
              <a:rPr sz="2475" b="1">
                <a:solidFill>
                  <a:srgbClr val="4B4A4A"/>
                </a:solidFill>
                <a:latin typeface="Lato"/>
                <a:ea typeface="+mn-ea"/>
                <a:cs typeface="Lato"/>
              </a:rPr>
              <a:t>Les citoyens délèguent à des représentants le pouvoir de décider pour eux.</a:t>
            </a:r>
          </a:p>
        </p:txBody>
      </p:sp>
      <p:sp>
        <p:nvSpPr>
          <p:cNvPr id="10" name="Text 6"/>
          <p:cNvSpPr/>
          <p:nvPr/>
        </p:nvSpPr>
        <p:spPr>
          <a:xfrm>
            <a:off x="7629525" y="4533900"/>
            <a:ext cx="6582918" cy="1514475"/>
          </a:xfrm>
          <a:prstGeom prst="rect">
            <a:avLst/>
          </a:prstGeom>
        </p:spPr>
        <p:txBody>
          <a:bodyPr spcFirstLastPara="0" anchor="t" tIns="0" bIns="0" lIns="0" rIns="0"/>
          <a:lstStyle/>
          <a:p>
            <a:pPr algn="l" hangingPunct="0">
              <a:lnSpc>
                <a:spcPct val="134167"/>
              </a:lnSpc>
            </a:pPr>
            <a:r>
              <a:rPr sz="2475" b="1">
                <a:solidFill>
                  <a:srgbClr val="4B4A4A"/>
                </a:solidFill>
                <a:latin typeface="Lato"/>
                <a:ea typeface="+mn-ea"/>
                <a:cs typeface="Lato"/>
              </a:rPr>
              <a:t>Avantage : Facile à mettre en pratique dans les sociétés modernes, mais comporte ses propres problèmes.</a:t>
            </a:r>
          </a:p>
        </p:txBody>
      </p:sp>
    </p:spTree>
    <p:extLst>
      <p:ext uri="{BB962C8B-B14F-4D97-AF65-F5344CB8AC3E}">
        <p14:creationId xmlns:p14="http://schemas.microsoft.com/office/powerpoint/2010/main" val="39300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14"/>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a:stretch>
            <a:fillRect/>
          </a:stretch>
        </p:blipFill>
        <p:spPr>
          <a:xfrm>
            <a:off x="0" y="0"/>
            <a:ext cx="14630400" cy="8229600"/>
          </a:xfrm>
          <a:prstGeom prst="rect">
            <a:avLst/>
          </a:prstGeom>
        </p:spPr>
      </p:pic>
      <p:sp>
        <p:nvSpPr>
          <p:cNvPr id="4" name="Text 0"/>
          <p:cNvSpPr/>
          <p:nvPr/>
        </p:nvSpPr>
        <p:spPr>
          <a:xfrm>
            <a:off x="790575" y="1047750"/>
            <a:ext cx="8279130" cy="533400"/>
          </a:xfrm>
          <a:prstGeom prst="rect">
            <a:avLst/>
          </a:prstGeom>
        </p:spPr>
        <p:txBody>
          <a:bodyPr spcFirstLastPara="0" anchor="t" tIns="0" bIns="0" lIns="0" rIns="0"/>
          <a:lstStyle/>
          <a:p>
            <a:pPr algn="l" hangingPunct="0">
              <a:lnSpc>
                <a:spcPct val="100000"/>
              </a:lnSpc>
            </a:pPr>
            <a:r>
              <a:rPr sz="3525" b="1">
                <a:solidFill>
                  <a:srgbClr val="006747"/>
                </a:solidFill>
                <a:latin typeface="Lato"/>
                <a:ea typeface="+mn-ea"/>
                <a:cs typeface="Lato"/>
              </a:rPr>
              <a:t>Critiques de la démocratie directe</a:t>
            </a:r>
          </a:p>
        </p:txBody>
      </p:sp>
      <p:pic>
        <p:nvPicPr>
          <p:cNvPr id="5" name="68fa413c2414a8-41159159.png"/>
          <p:cNvPicPr/>
          <p:nvPr/>
        </p:nvPicPr>
        <p:blipFill rotWithShape="1">
          <a:blip r:embed="rId4"/>
          <a:stretch>
            <a:fillRect/>
          </a:stretch>
        </p:blipFill>
        <p:spPr>
          <a:xfrm>
            <a:off x="790575" y="2114550"/>
            <a:ext cx="4343400" cy="904875"/>
          </a:xfrm>
          <a:prstGeom prst="rect">
            <a:avLst/>
          </a:prstGeom>
        </p:spPr>
      </p:pic>
      <p:sp>
        <p:nvSpPr>
          <p:cNvPr id="6" name="Text 1"/>
          <p:cNvSpPr/>
          <p:nvPr/>
        </p:nvSpPr>
        <p:spPr>
          <a:xfrm>
            <a:off x="1019175" y="3219450"/>
            <a:ext cx="3432810" cy="333375"/>
          </a:xfrm>
          <a:prstGeom prst="rect">
            <a:avLst/>
          </a:prstGeom>
        </p:spPr>
        <p:txBody>
          <a:bodyPr spcFirstLastPara="0" anchor="t" tIns="0" bIns="0" lIns="0" rIns="0"/>
          <a:lstStyle/>
          <a:p>
            <a:pPr algn="l" hangingPunct="0">
              <a:lnSpc>
                <a:spcPct val="100000"/>
              </a:lnSpc>
            </a:pPr>
            <a:r>
              <a:rPr sz="2175" b="1">
                <a:solidFill>
                  <a:srgbClr val="4B4A4A"/>
                </a:solidFill>
                <a:latin typeface="Lato"/>
                <a:ea typeface="+mn-ea"/>
                <a:cs typeface="Lato"/>
              </a:rPr>
              <a:t>Manque d'information</a:t>
            </a:r>
          </a:p>
        </p:txBody>
      </p:sp>
      <p:sp>
        <p:nvSpPr>
          <p:cNvPr id="7" name="Text 2"/>
          <p:cNvSpPr/>
          <p:nvPr/>
        </p:nvSpPr>
        <p:spPr>
          <a:xfrm>
            <a:off x="1019175" y="3705225"/>
            <a:ext cx="4129469" cy="2238375"/>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L'avis de citoyens mal informés n'est pas particulièrement sage. Bien des décisions exigent des connaissances étendues qu'on ne peut exiger du citoyen moyen.</a:t>
            </a:r>
          </a:p>
        </p:txBody>
      </p:sp>
      <p:pic>
        <p:nvPicPr>
          <p:cNvPr id="8" name="68fa413c2476b9-85287684.png"/>
          <p:cNvPicPr/>
          <p:nvPr/>
        </p:nvPicPr>
        <p:blipFill rotWithShape="1">
          <a:blip r:embed="rId5"/>
          <a:stretch>
            <a:fillRect/>
          </a:stretch>
        </p:blipFill>
        <p:spPr>
          <a:xfrm>
            <a:off x="5143500" y="2114550"/>
            <a:ext cx="4343400" cy="904875"/>
          </a:xfrm>
          <a:prstGeom prst="rect">
            <a:avLst/>
          </a:prstGeom>
        </p:spPr>
      </p:pic>
      <p:sp>
        <p:nvSpPr>
          <p:cNvPr id="9" name="Text 3"/>
          <p:cNvSpPr/>
          <p:nvPr/>
        </p:nvSpPr>
        <p:spPr>
          <a:xfrm>
            <a:off x="5372100" y="3219450"/>
            <a:ext cx="3856863" cy="333375"/>
          </a:xfrm>
          <a:prstGeom prst="rect">
            <a:avLst/>
          </a:prstGeom>
        </p:spPr>
        <p:txBody>
          <a:bodyPr spcFirstLastPara="0" anchor="t" tIns="0" bIns="0" lIns="0" rIns="0"/>
          <a:lstStyle/>
          <a:p>
            <a:pPr algn="l" hangingPunct="0">
              <a:lnSpc>
                <a:spcPct val="100000"/>
              </a:lnSpc>
            </a:pPr>
            <a:r>
              <a:rPr sz="2175" b="1">
                <a:solidFill>
                  <a:srgbClr val="4B4A4A"/>
                </a:solidFill>
                <a:latin typeface="Lato"/>
                <a:ea typeface="+mn-ea"/>
                <a:cs typeface="Lato"/>
              </a:rPr>
              <a:t>Intensité des préférences</a:t>
            </a:r>
          </a:p>
        </p:txBody>
      </p:sp>
      <p:sp>
        <p:nvSpPr>
          <p:cNvPr id="10" name="Text 4"/>
          <p:cNvSpPr/>
          <p:nvPr/>
        </p:nvSpPr>
        <p:spPr>
          <a:xfrm>
            <a:off x="5372100" y="3705225"/>
            <a:ext cx="4129469" cy="2238375"/>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Nous sommes tous susceptibles de commettre des fautes de raisonnement et de nous laisser influencer par des éléments non pertinents.</a:t>
            </a:r>
          </a:p>
        </p:txBody>
      </p:sp>
      <p:pic>
        <p:nvPicPr>
          <p:cNvPr id="11" name="68fa413c24d536-72095078.png"/>
          <p:cNvPicPr/>
          <p:nvPr/>
        </p:nvPicPr>
        <p:blipFill rotWithShape="1">
          <a:blip r:embed="rId6"/>
          <a:stretch>
            <a:fillRect/>
          </a:stretch>
        </p:blipFill>
        <p:spPr>
          <a:xfrm>
            <a:off x="9486900" y="2114550"/>
            <a:ext cx="4343400" cy="904875"/>
          </a:xfrm>
          <a:prstGeom prst="rect">
            <a:avLst/>
          </a:prstGeom>
        </p:spPr>
      </p:pic>
      <p:sp>
        <p:nvSpPr>
          <p:cNvPr id="12" name="Text 5"/>
          <p:cNvSpPr/>
          <p:nvPr/>
        </p:nvSpPr>
        <p:spPr>
          <a:xfrm>
            <a:off x="9715500" y="3219450"/>
            <a:ext cx="3008757" cy="333375"/>
          </a:xfrm>
          <a:prstGeom prst="rect">
            <a:avLst/>
          </a:prstGeom>
        </p:spPr>
        <p:txBody>
          <a:bodyPr spcFirstLastPara="0" anchor="t" tIns="0" bIns="0" lIns="0" rIns="0"/>
          <a:lstStyle/>
          <a:p>
            <a:pPr algn="l" hangingPunct="0">
              <a:lnSpc>
                <a:spcPct val="100000"/>
              </a:lnSpc>
            </a:pPr>
            <a:r>
              <a:rPr sz="2175" b="1">
                <a:solidFill>
                  <a:srgbClr val="4B4A4A"/>
                </a:solidFill>
                <a:latin typeface="Lato"/>
                <a:ea typeface="+mn-ea"/>
                <a:cs typeface="Lato"/>
              </a:rPr>
              <a:t>Intérêts égoïstes</a:t>
            </a:r>
          </a:p>
        </p:txBody>
      </p:sp>
      <p:sp>
        <p:nvSpPr>
          <p:cNvPr id="13" name="Text 6"/>
          <p:cNvSpPr/>
          <p:nvPr/>
        </p:nvSpPr>
        <p:spPr>
          <a:xfrm>
            <a:off x="9715500" y="3705225"/>
            <a:ext cx="4129469" cy="1790700"/>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Les citoyens peuvent être motivés par des intérêts purement égoïstes plutôt que par le bien commun.</a:t>
            </a:r>
          </a:p>
        </p:txBody>
      </p:sp>
    </p:spTree>
    <p:extLst>
      <p:ext uri="{BB962C8B-B14F-4D97-AF65-F5344CB8AC3E}">
        <p14:creationId xmlns:p14="http://schemas.microsoft.com/office/powerpoint/2010/main" val="3930024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15"/>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a:stretch>
            <a:fillRect/>
          </a:stretch>
        </p:blipFill>
        <p:spPr>
          <a:xfrm>
            <a:off x="0" y="0"/>
            <a:ext cx="14630400" cy="8229600"/>
          </a:xfrm>
          <a:prstGeom prst="rect">
            <a:avLst/>
          </a:prstGeom>
        </p:spPr>
      </p:pic>
      <p:sp>
        <p:nvSpPr>
          <p:cNvPr id="4" name="Text 0"/>
          <p:cNvSpPr/>
          <p:nvPr/>
        </p:nvSpPr>
        <p:spPr>
          <a:xfrm>
            <a:off x="790575" y="838200"/>
            <a:ext cx="7703630" cy="533400"/>
          </a:xfrm>
          <a:prstGeom prst="rect">
            <a:avLst/>
          </a:prstGeom>
        </p:spPr>
        <p:txBody>
          <a:bodyPr spcFirstLastPara="0" anchor="t" tIns="0" bIns="0" lIns="0" rIns="0"/>
          <a:lstStyle/>
          <a:p>
            <a:pPr algn="l" hangingPunct="0">
              <a:lnSpc>
                <a:spcPct val="100000"/>
              </a:lnSpc>
            </a:pPr>
            <a:r>
              <a:rPr sz="3525" b="1">
                <a:solidFill>
                  <a:srgbClr val="006747"/>
                </a:solidFill>
                <a:latin typeface="Lato"/>
                <a:ea typeface="+mn-ea"/>
                <a:cs typeface="Lato"/>
              </a:rPr>
              <a:t>Exemples d'ignorance politique</a:t>
            </a:r>
          </a:p>
        </p:txBody>
      </p:sp>
      <p:pic>
        <p:nvPicPr>
          <p:cNvPr id="5" name="Custom Shape 8"/>
          <p:cNvPicPr>
            <a:picLocks noChangeAspect="1"/>
          </p:cNvPicPr>
          <p:nvPr/>
        </p:nvPicPr>
        <p:blipFill>
          <a:blip r:embed="rId4"/>
          <a:stretch>
            <a:fillRect/>
          </a:stretch>
        </p:blipFill>
        <p:spPr>
          <a:xfrm>
            <a:off x="790575" y="1905000"/>
            <a:ext cx="4200525" cy="5438775"/>
          </a:xfrm>
          <a:prstGeom prst="rect">
            <a:avLst/>
          </a:prstGeom>
        </p:spPr>
      </p:pic>
      <p:pic>
        <p:nvPicPr>
          <p:cNvPr id="6" name="Custom Shape 9"/>
          <p:cNvPicPr>
            <a:picLocks noChangeAspect="1"/>
          </p:cNvPicPr>
          <p:nvPr/>
        </p:nvPicPr>
        <p:blipFill>
          <a:blip r:embed="rId5"/>
          <a:stretch>
            <a:fillRect/>
          </a:stretch>
        </p:blipFill>
        <p:spPr>
          <a:xfrm>
            <a:off x="762000" y="1905000"/>
            <a:ext cx="123825" cy="5438775"/>
          </a:xfrm>
          <a:prstGeom prst="rect">
            <a:avLst/>
          </a:prstGeom>
        </p:spPr>
      </p:pic>
      <p:sp>
        <p:nvSpPr>
          <p:cNvPr id="7" name="Text 3"/>
          <p:cNvSpPr/>
          <p:nvPr/>
        </p:nvSpPr>
        <p:spPr>
          <a:xfrm>
            <a:off x="1143000" y="2133600"/>
            <a:ext cx="3806381" cy="685800"/>
          </a:xfrm>
          <a:prstGeom prst="rect">
            <a:avLst/>
          </a:prstGeom>
        </p:spPr>
        <p:txBody>
          <a:bodyPr spcFirstLastPara="0" anchor="t" tIns="0" bIns="0" lIns="0" rIns="0"/>
          <a:lstStyle/>
          <a:p>
            <a:pPr algn="l" hangingPunct="0">
              <a:lnSpc>
                <a:spcPct val="103333"/>
              </a:lnSpc>
            </a:pPr>
            <a:r>
              <a:rPr sz="2175" b="1">
                <a:solidFill>
                  <a:srgbClr val="4B4A4A"/>
                </a:solidFill>
                <a:latin typeface="Lato"/>
                <a:ea typeface="+mn-ea"/>
                <a:cs typeface="Lato"/>
              </a:rPr>
              <a:t>Référendum québécois de 1980</a:t>
            </a:r>
          </a:p>
        </p:txBody>
      </p:sp>
      <p:sp>
        <p:nvSpPr>
          <p:cNvPr id="8" name="Text 4"/>
          <p:cNvSpPr/>
          <p:nvPr/>
        </p:nvSpPr>
        <p:spPr>
          <a:xfrm>
            <a:off x="1143000" y="2981325"/>
            <a:ext cx="3806381" cy="3133725"/>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Moins de la moitié des électeurs savaient que l'accession à la souveraineté politique signifiait que le Québec ne serait plus une province du Canada. Un cas d'ignorance inexcusable.</a:t>
            </a:r>
          </a:p>
        </p:txBody>
      </p:sp>
      <p:pic>
        <p:nvPicPr>
          <p:cNvPr id="9" name="Custom Shape 8"/>
          <p:cNvPicPr>
            <a:picLocks noChangeAspect="1"/>
          </p:cNvPicPr>
          <p:nvPr/>
        </p:nvPicPr>
        <p:blipFill>
          <a:blip r:embed="rId6"/>
          <a:stretch>
            <a:fillRect/>
          </a:stretch>
        </p:blipFill>
        <p:spPr>
          <a:xfrm>
            <a:off x="5219700" y="1905000"/>
            <a:ext cx="4200525" cy="5438775"/>
          </a:xfrm>
          <a:prstGeom prst="rect">
            <a:avLst/>
          </a:prstGeom>
        </p:spPr>
      </p:pic>
      <p:pic>
        <p:nvPicPr>
          <p:cNvPr id="10" name="Custom Shape 9"/>
          <p:cNvPicPr>
            <a:picLocks noChangeAspect="1"/>
          </p:cNvPicPr>
          <p:nvPr/>
        </p:nvPicPr>
        <p:blipFill>
          <a:blip r:embed="rId7"/>
          <a:stretch>
            <a:fillRect/>
          </a:stretch>
        </p:blipFill>
        <p:spPr>
          <a:xfrm>
            <a:off x="5191125" y="1905000"/>
            <a:ext cx="123825" cy="5438775"/>
          </a:xfrm>
          <a:prstGeom prst="rect">
            <a:avLst/>
          </a:prstGeom>
        </p:spPr>
      </p:pic>
      <p:sp>
        <p:nvSpPr>
          <p:cNvPr id="11" name="Text 7"/>
          <p:cNvSpPr/>
          <p:nvPr/>
        </p:nvSpPr>
        <p:spPr>
          <a:xfrm>
            <a:off x="5562600" y="2133600"/>
            <a:ext cx="3806381" cy="685800"/>
          </a:xfrm>
          <a:prstGeom prst="rect">
            <a:avLst/>
          </a:prstGeom>
        </p:spPr>
        <p:txBody>
          <a:bodyPr spcFirstLastPara="0" anchor="t" tIns="0" bIns="0" lIns="0" rIns="0"/>
          <a:lstStyle/>
          <a:p>
            <a:pPr algn="l" hangingPunct="0">
              <a:lnSpc>
                <a:spcPct val="103333"/>
              </a:lnSpc>
            </a:pPr>
            <a:r>
              <a:rPr sz="2175" b="1">
                <a:solidFill>
                  <a:srgbClr val="4B4A4A"/>
                </a:solidFill>
                <a:latin typeface="Lato"/>
                <a:ea typeface="+mn-ea"/>
                <a:cs typeface="Lato"/>
              </a:rPr>
              <a:t>Élections fédérales canadiennes de 1988</a:t>
            </a:r>
          </a:p>
        </p:txBody>
      </p:sp>
      <p:sp>
        <p:nvSpPr>
          <p:cNvPr id="12" name="Text 8"/>
          <p:cNvSpPr/>
          <p:nvPr/>
        </p:nvSpPr>
        <p:spPr>
          <a:xfrm>
            <a:off x="5562600" y="2981325"/>
            <a:ext cx="3806381" cy="3133725"/>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Les citoyens étaient appelés à se prononcer sur un traité de libre-échange de plusieurs milliers de pages sur lequel des experts avaient des avis partagés. Un cas d'ignorance excusable.</a:t>
            </a:r>
          </a:p>
        </p:txBody>
      </p:sp>
      <p:pic>
        <p:nvPicPr>
          <p:cNvPr id="13" name="Custom Shape 8"/>
          <p:cNvPicPr>
            <a:picLocks noChangeAspect="1"/>
          </p:cNvPicPr>
          <p:nvPr/>
        </p:nvPicPr>
        <p:blipFill>
          <a:blip r:embed="rId8"/>
          <a:stretch>
            <a:fillRect/>
          </a:stretch>
        </p:blipFill>
        <p:spPr>
          <a:xfrm>
            <a:off x="9639300" y="1905000"/>
            <a:ext cx="4200525" cy="5438775"/>
          </a:xfrm>
          <a:prstGeom prst="rect">
            <a:avLst/>
          </a:prstGeom>
        </p:spPr>
      </p:pic>
      <p:pic>
        <p:nvPicPr>
          <p:cNvPr id="14" name="Custom Shape 9"/>
          <p:cNvPicPr>
            <a:picLocks noChangeAspect="1"/>
          </p:cNvPicPr>
          <p:nvPr/>
        </p:nvPicPr>
        <p:blipFill>
          <a:blip r:embed="rId9"/>
          <a:stretch>
            <a:fillRect/>
          </a:stretch>
        </p:blipFill>
        <p:spPr>
          <a:xfrm>
            <a:off x="9610725" y="1905000"/>
            <a:ext cx="123825" cy="5438775"/>
          </a:xfrm>
          <a:prstGeom prst="rect">
            <a:avLst/>
          </a:prstGeom>
        </p:spPr>
      </p:pic>
      <p:sp>
        <p:nvSpPr>
          <p:cNvPr id="15" name="Text 11"/>
          <p:cNvSpPr/>
          <p:nvPr/>
        </p:nvSpPr>
        <p:spPr>
          <a:xfrm>
            <a:off x="9991725" y="2133600"/>
            <a:ext cx="3806381" cy="685800"/>
          </a:xfrm>
          <a:prstGeom prst="rect">
            <a:avLst/>
          </a:prstGeom>
        </p:spPr>
        <p:txBody>
          <a:bodyPr spcFirstLastPara="0" anchor="t" tIns="0" bIns="0" lIns="0" rIns="0"/>
          <a:lstStyle/>
          <a:p>
            <a:pPr algn="l" hangingPunct="0">
              <a:lnSpc>
                <a:spcPct val="103333"/>
              </a:lnSpc>
            </a:pPr>
            <a:r>
              <a:rPr sz="2175" b="1">
                <a:solidFill>
                  <a:srgbClr val="4B4A4A"/>
                </a:solidFill>
                <a:latin typeface="Lato"/>
                <a:ea typeface="+mn-ea"/>
                <a:cs typeface="Lato"/>
              </a:rPr>
              <a:t>Mesures impopulaires mais bénéfiques</a:t>
            </a:r>
          </a:p>
        </p:txBody>
      </p:sp>
      <p:sp>
        <p:nvSpPr>
          <p:cNvPr id="16" name="Text 12"/>
          <p:cNvSpPr/>
          <p:nvPr/>
        </p:nvSpPr>
        <p:spPr>
          <a:xfrm>
            <a:off x="9991725" y="2981325"/>
            <a:ext cx="3806381" cy="3133725"/>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Le port obligatoire de la ceinture de sécurité ou du casque à motocyclette. Les gens possédaient l'information mais « raisonnaient mal », préférant des anecdotes aux statistiques.</a:t>
            </a:r>
          </a:p>
        </p:txBody>
      </p:sp>
    </p:spTree>
    <p:extLst>
      <p:ext uri="{BB962C8B-B14F-4D97-AF65-F5344CB8AC3E}">
        <p14:creationId xmlns:p14="http://schemas.microsoft.com/office/powerpoint/2010/main" val="393002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16"/>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a:stretch>
            <a:fillRect/>
          </a:stretch>
        </p:blipFill>
        <p:spPr>
          <a:xfrm>
            <a:off x="0" y="0"/>
            <a:ext cx="14630400" cy="8229600"/>
          </a:xfrm>
          <a:prstGeom prst="rect">
            <a:avLst/>
          </a:prstGeom>
        </p:spPr>
      </p:pic>
      <p:pic>
        <p:nvPicPr>
          <p:cNvPr id="4" name="68fa413c26cfa2-69638575.png"/>
          <p:cNvPicPr/>
          <p:nvPr/>
        </p:nvPicPr>
        <p:blipFill rotWithShape="1">
          <a:blip r:embed="rId4"/>
          <a:stretch>
            <a:fillRect/>
          </a:stretch>
        </p:blipFill>
        <p:spPr>
          <a:xfrm>
            <a:off x="2581275" y="714375"/>
            <a:ext cx="7715250" cy="691515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17"/>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752475"/>
            <a:ext cx="4775645" cy="466725"/>
          </a:xfrm>
          <a:prstGeom prst="rect">
            <a:avLst/>
          </a:prstGeom>
        </p:spPr>
        <p:txBody>
          <a:bodyPr spcFirstLastPara="0" anchor="t" tIns="0" bIns="0" lIns="0" rIns="0"/>
          <a:lstStyle/>
          <a:p>
            <a:pPr algn="l" hangingPunct="0">
              <a:lnSpc>
                <a:spcPct val="100000"/>
              </a:lnSpc>
            </a:pPr>
            <a:r>
              <a:rPr sz="3075" b="1">
                <a:solidFill>
                  <a:srgbClr val="006747"/>
                </a:solidFill>
                <a:latin typeface="Lato"/>
                <a:ea typeface="+mn-ea"/>
                <a:cs typeface="Lato"/>
              </a:rPr>
              <a:t>Le dilemme du député</a:t>
            </a:r>
          </a:p>
        </p:txBody>
      </p:sp>
      <p:sp>
        <p:nvSpPr>
          <p:cNvPr id="5" name="Text 1"/>
          <p:cNvSpPr/>
          <p:nvPr/>
        </p:nvSpPr>
        <p:spPr>
          <a:xfrm>
            <a:off x="790575" y="1762125"/>
            <a:ext cx="4250627" cy="342900"/>
          </a:xfrm>
          <a:prstGeom prst="rect">
            <a:avLst/>
          </a:prstGeom>
        </p:spPr>
        <p:txBody>
          <a:bodyPr spcFirstLastPara="0" anchor="t" tIns="0" bIns="0" lIns="0" rIns="0"/>
          <a:lstStyle/>
          <a:p>
            <a:pPr algn="l" hangingPunct="0">
              <a:lnSpc>
                <a:spcPct val="100000"/>
              </a:lnSpc>
            </a:pPr>
            <a:r>
              <a:rPr sz="2250" b="1">
                <a:solidFill>
                  <a:srgbClr val="006747"/>
                </a:solidFill>
                <a:latin typeface="Lato"/>
                <a:ea typeface="+mn-ea"/>
                <a:cs typeface="Lato"/>
              </a:rPr>
              <a:t>Deux rôles contradictoires</a:t>
            </a:r>
          </a:p>
        </p:txBody>
      </p:sp>
      <p:pic>
        <p:nvPicPr>
          <p:cNvPr id="6" name="Custom Shape 10"/>
          <p:cNvPicPr>
            <a:picLocks noChangeAspect="1"/>
          </p:cNvPicPr>
          <p:nvPr/>
        </p:nvPicPr>
        <p:blipFill>
          <a:blip r:embed="rId5"/>
          <a:stretch>
            <a:fillRect/>
          </a:stretch>
        </p:blipFill>
        <p:spPr>
          <a:xfrm>
            <a:off x="790575" y="2495550"/>
            <a:ext cx="95250" cy="95250"/>
          </a:xfrm>
          <a:prstGeom prst="rect">
            <a:avLst/>
          </a:prstGeom>
        </p:spPr>
      </p:pic>
      <p:sp>
        <p:nvSpPr>
          <p:cNvPr id="7" name="Text 3"/>
          <p:cNvSpPr/>
          <p:nvPr/>
        </p:nvSpPr>
        <p:spPr>
          <a:xfrm>
            <a:off x="1095375" y="2362200"/>
            <a:ext cx="3444812" cy="2952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Représenter ses électeurs</a:t>
            </a:r>
          </a:p>
        </p:txBody>
      </p:sp>
      <p:sp>
        <p:nvSpPr>
          <p:cNvPr id="8" name="Text 4"/>
          <p:cNvSpPr/>
          <p:nvPr/>
        </p:nvSpPr>
        <p:spPr>
          <a:xfrm>
            <a:off x="1095375" y="2867025"/>
            <a:ext cx="6400419" cy="781050"/>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Refléter les positions de ses électeurs ou de la majorité de ses électeurs.</a:t>
            </a:r>
          </a:p>
        </p:txBody>
      </p:sp>
      <p:pic>
        <p:nvPicPr>
          <p:cNvPr id="9" name="Custom Shape 10"/>
          <p:cNvPicPr>
            <a:picLocks noChangeAspect="1"/>
          </p:cNvPicPr>
          <p:nvPr/>
        </p:nvPicPr>
        <p:blipFill>
          <a:blip r:embed="rId6"/>
          <a:stretch>
            <a:fillRect/>
          </a:stretch>
        </p:blipFill>
        <p:spPr>
          <a:xfrm>
            <a:off x="790575" y="4191000"/>
            <a:ext cx="95250" cy="95250"/>
          </a:xfrm>
          <a:prstGeom prst="rect">
            <a:avLst/>
          </a:prstGeom>
        </p:spPr>
      </p:pic>
      <p:sp>
        <p:nvSpPr>
          <p:cNvPr id="10" name="Text 6"/>
          <p:cNvSpPr/>
          <p:nvPr/>
        </p:nvSpPr>
        <p:spPr>
          <a:xfrm>
            <a:off x="1095375" y="4057650"/>
            <a:ext cx="2782348" cy="2952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Suivre sa conscience</a:t>
            </a:r>
          </a:p>
        </p:txBody>
      </p:sp>
      <p:sp>
        <p:nvSpPr>
          <p:cNvPr id="11" name="Text 7"/>
          <p:cNvSpPr/>
          <p:nvPr/>
        </p:nvSpPr>
        <p:spPr>
          <a:xfrm>
            <a:off x="1095375" y="4572000"/>
            <a:ext cx="6400419" cy="1171575"/>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Agir en fonction de l'intérêt de la population qu'il représente, même si cela va à l'encontre de l'opinion majoritaire.</a:t>
            </a:r>
          </a:p>
        </p:txBody>
      </p:sp>
      <p:sp>
        <p:nvSpPr>
          <p:cNvPr id="12" name="Text 9"/>
          <p:cNvSpPr/>
          <p:nvPr/>
        </p:nvSpPr>
        <p:spPr>
          <a:xfrm>
            <a:off x="790575" y="6210300"/>
            <a:ext cx="13952506" cy="1171575"/>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Lorsque la population ne fait pas la même analyse que le député, les deux rôles entrent en conflit. Il est facile de trouver dans l'histoire des cas où les représentants ont eu raison de suivre leur propre conscience des intérêts réels des gens, et d'autres où ils ont eu raison de « gouverner par sondage».</a:t>
            </a:r>
          </a:p>
        </p:txBody>
      </p:sp>
    </p:spTree>
    <p:extLst>
      <p:ext uri="{BB962C8B-B14F-4D97-AF65-F5344CB8AC3E}">
        <p14:creationId xmlns:p14="http://schemas.microsoft.com/office/powerpoint/2010/main" val="393002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18"/>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a:stretch>
            <a:fillRect/>
          </a:stretch>
        </p:blipFill>
        <p:spPr>
          <a:xfrm>
            <a:off x="0" y="0"/>
            <a:ext cx="14630400" cy="8229600"/>
          </a:xfrm>
          <a:prstGeom prst="rect">
            <a:avLst/>
          </a:prstGeom>
        </p:spPr>
      </p:pic>
      <p:sp>
        <p:nvSpPr>
          <p:cNvPr id="4" name="Text 0"/>
          <p:cNvSpPr/>
          <p:nvPr/>
        </p:nvSpPr>
        <p:spPr>
          <a:xfrm>
            <a:off x="790575" y="1009650"/>
            <a:ext cx="13196126" cy="533400"/>
          </a:xfrm>
          <a:prstGeom prst="rect">
            <a:avLst/>
          </a:prstGeom>
        </p:spPr>
        <p:txBody>
          <a:bodyPr spcFirstLastPara="0" anchor="t" tIns="0" bIns="0" lIns="0" rIns="0"/>
          <a:lstStyle/>
          <a:p>
            <a:pPr algn="l" hangingPunct="0">
              <a:lnSpc>
                <a:spcPct val="100000"/>
              </a:lnSpc>
            </a:pPr>
            <a:r>
              <a:rPr sz="3525" b="1">
                <a:solidFill>
                  <a:srgbClr val="006747"/>
                </a:solidFill>
                <a:latin typeface="Lato"/>
                <a:ea typeface="+mn-ea"/>
                <a:cs typeface="Lato"/>
              </a:rPr>
              <a:t>Démocratie participative vs démocratie d'indifférence</a:t>
            </a:r>
          </a:p>
        </p:txBody>
      </p:sp>
      <p:sp>
        <p:nvSpPr>
          <p:cNvPr id="5" name="Text 1"/>
          <p:cNvSpPr/>
          <p:nvPr/>
        </p:nvSpPr>
        <p:spPr>
          <a:xfrm>
            <a:off x="790575" y="2047875"/>
            <a:ext cx="13822109" cy="895350"/>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On juge qu'une démocratie est meilleure non seulement lorsque les citoyens y participent davantage, mais également lorsque l'État adopte des mesures pour favoriser et susciter cette participation.</a:t>
            </a:r>
          </a:p>
        </p:txBody>
      </p:sp>
      <p:sp>
        <p:nvSpPr>
          <p:cNvPr id="6" name="Text 2"/>
          <p:cNvSpPr/>
          <p:nvPr/>
        </p:nvSpPr>
        <p:spPr>
          <a:xfrm>
            <a:off x="1133475" y="3914775"/>
            <a:ext cx="13468731" cy="895350"/>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La démocratie participative comporte une dimension éducative : elle doit faire en sorte que les citoyens soient à même de prendre en main la dimension politique de leur vie, d'y prendre goût et de s'y épanouir.</a:t>
            </a:r>
          </a:p>
        </p:txBody>
      </p:sp>
      <p:pic>
        <p:nvPicPr>
          <p:cNvPr id="7" name="Shape 3 background"/>
          <p:cNvPicPr>
            <a:picLocks noChangeAspect="1"/>
          </p:cNvPicPr>
          <p:nvPr/>
        </p:nvPicPr>
        <p:blipFill>
          <a:blip r:embed="rId4"/>
          <a:stretch>
            <a:fillRect/>
          </a:stretch>
        </p:blipFill>
        <p:spPr>
          <a:xfrm>
            <a:off x="790575" y="3686175"/>
            <a:ext cx="28575" cy="1866900"/>
          </a:xfrm>
          <a:prstGeom prst="rect">
            <a:avLst/>
          </a:prstGeom>
        </p:spPr>
      </p:pic>
      <p:sp>
        <p:nvSpPr>
          <p:cNvPr id="8" name="Text 4"/>
          <p:cNvSpPr/>
          <p:nvPr/>
        </p:nvSpPr>
        <p:spPr>
          <a:xfrm>
            <a:off x="790575" y="5791200"/>
            <a:ext cx="13822109" cy="895350"/>
          </a:xfrm>
          <a:prstGeom prst="rect">
            <a:avLst/>
          </a:prstGeom>
        </p:spPr>
        <p:txBody>
          <a:bodyPr spcFirstLastPara="0" anchor="t" tIns="0" bIns="0" lIns="0" rIns="0"/>
          <a:lstStyle/>
          <a:p>
            <a:pPr algn="l" hangingPunct="0">
              <a:lnSpc>
                <a:spcPct val="135000"/>
              </a:lnSpc>
            </a:pPr>
            <a:r>
              <a:rPr sz="2175" b="1">
                <a:solidFill>
                  <a:srgbClr val="4B4A4A"/>
                </a:solidFill>
                <a:latin typeface="Lato"/>
                <a:ea typeface="+mn-ea"/>
                <a:cs typeface="Lato"/>
              </a:rPr>
              <a:t>On peut imaginer une société où la population participe énormément à la vie politique, tout en étant représentée par des élus. C'était une telle démocratie d'épanouissement que préconisait l'utilitariste John Stuart Mill.</a:t>
            </a:r>
          </a:p>
        </p:txBody>
      </p:sp>
    </p:spTree>
    <p:extLst>
      <p:ext uri="{BB962C8B-B14F-4D97-AF65-F5344CB8AC3E}">
        <p14:creationId xmlns:p14="http://schemas.microsoft.com/office/powerpoint/2010/main" val="3930024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19"/>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a:stretch>
            <a:fillRect/>
          </a:stretch>
        </p:blipFill>
        <p:spPr>
          <a:xfrm>
            <a:off x="0" y="0"/>
            <a:ext cx="14630400" cy="8229600"/>
          </a:xfrm>
          <a:prstGeom prst="rect">
            <a:avLst/>
          </a:prstGeom>
        </p:spPr>
      </p:pic>
      <p:sp>
        <p:nvSpPr>
          <p:cNvPr id="4" name="Text 0"/>
          <p:cNvSpPr/>
          <p:nvPr/>
        </p:nvSpPr>
        <p:spPr>
          <a:xfrm>
            <a:off x="790575" y="1009650"/>
            <a:ext cx="8854631" cy="466725"/>
          </a:xfrm>
          <a:prstGeom prst="rect">
            <a:avLst/>
          </a:prstGeom>
        </p:spPr>
        <p:txBody>
          <a:bodyPr spcFirstLastPara="0" anchor="t" tIns="0" bIns="0" lIns="0" rIns="0"/>
          <a:lstStyle/>
          <a:p>
            <a:pPr algn="l" hangingPunct="0">
              <a:lnSpc>
                <a:spcPct val="100000"/>
              </a:lnSpc>
            </a:pPr>
            <a:r>
              <a:rPr sz="3075" b="1">
                <a:solidFill>
                  <a:srgbClr val="006747"/>
                </a:solidFill>
                <a:latin typeface="Lato"/>
                <a:ea typeface="+mn-ea"/>
                <a:cs typeface="Lato"/>
              </a:rPr>
              <a:t>Démocratie formelle vs démocratie réelle</a:t>
            </a:r>
          </a:p>
        </p:txBody>
      </p:sp>
      <p:sp>
        <p:nvSpPr>
          <p:cNvPr id="5" name="Text 1"/>
          <p:cNvSpPr/>
          <p:nvPr/>
        </p:nvSpPr>
        <p:spPr>
          <a:xfrm>
            <a:off x="790575" y="1924050"/>
            <a:ext cx="13952506" cy="781050"/>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Les critiques les plus répandues de la démocratie ne portent pas sur son principe même, mais affirment que dans des pays comme le Canada ou la France, la démocratie n'existe que « sur le papier ».</a:t>
            </a:r>
          </a:p>
        </p:txBody>
      </p:sp>
      <p:pic>
        <p:nvPicPr>
          <p:cNvPr id="6" name="68fa413c27f475-56746866.png"/>
          <p:cNvPicPr/>
          <p:nvPr/>
        </p:nvPicPr>
        <p:blipFill rotWithShape="1">
          <a:blip r:embed="rId4"/>
          <a:stretch>
            <a:fillRect/>
          </a:stretch>
        </p:blipFill>
        <p:spPr>
          <a:xfrm>
            <a:off x="4638675" y="2971800"/>
            <a:ext cx="5362575" cy="3181350"/>
          </a:xfrm>
          <a:prstGeom prst="rect">
            <a:avLst/>
          </a:prstGeom>
        </p:spPr>
      </p:pic>
      <p:pic>
        <p:nvPicPr>
          <p:cNvPr id="7" name="68fa413c287100-45745247.png"/>
          <p:cNvPicPr/>
          <p:nvPr/>
        </p:nvPicPr>
        <p:blipFill rotWithShape="1">
          <a:blip r:embed="rId5"/>
          <a:stretch>
            <a:fillRect/>
          </a:stretch>
        </p:blipFill>
        <p:spPr>
          <a:xfrm>
            <a:off x="8772525" y="3743325"/>
            <a:ext cx="457200" cy="457200"/>
          </a:xfrm>
          <a:prstGeom prst="rect">
            <a:avLst/>
          </a:prstGeom>
        </p:spPr>
      </p:pic>
      <p:sp>
        <p:nvSpPr>
          <p:cNvPr id="8" name="Text 2"/>
          <p:cNvSpPr/>
          <p:nvPr/>
        </p:nvSpPr>
        <p:spPr>
          <a:xfrm>
            <a:off x="8553450" y="5248275"/>
            <a:ext cx="1090517" cy="419100"/>
          </a:xfrm>
          <a:prstGeom prst="rect">
            <a:avLst/>
          </a:prstGeom>
        </p:spPr>
        <p:txBody>
          <a:bodyPr spcFirstLastPara="0" anchor="t" tIns="0" bIns="0" lIns="0" rIns="0"/>
          <a:lstStyle/>
          <a:p>
            <a:pPr algn="ctr" hangingPunct="0">
              <a:lnSpc>
                <a:spcPct val="101667"/>
              </a:lnSpc>
            </a:pPr>
            <a:r>
              <a:rPr sz="1350" b="1">
                <a:solidFill>
                  <a:srgbClr val="4B4A4A"/>
                </a:solidFill>
                <a:latin typeface="Lato"/>
                <a:ea typeface="+mn-ea"/>
                <a:cs typeface="Lato"/>
              </a:rPr>
              <a:t>Sélection finale</a:t>
            </a:r>
          </a:p>
        </p:txBody>
      </p:sp>
      <p:pic>
        <p:nvPicPr>
          <p:cNvPr id="9" name="68fa413c28eb29-52546259.png"/>
          <p:cNvPicPr/>
          <p:nvPr/>
        </p:nvPicPr>
        <p:blipFill rotWithShape="1">
          <a:blip r:embed="rId6"/>
          <a:stretch>
            <a:fillRect/>
          </a:stretch>
        </p:blipFill>
        <p:spPr>
          <a:xfrm>
            <a:off x="7105650" y="3752850"/>
            <a:ext cx="457200" cy="457200"/>
          </a:xfrm>
          <a:prstGeom prst="rect">
            <a:avLst/>
          </a:prstGeom>
        </p:spPr>
      </p:pic>
      <p:sp>
        <p:nvSpPr>
          <p:cNvPr id="10" name="Text 3"/>
          <p:cNvSpPr/>
          <p:nvPr/>
        </p:nvSpPr>
        <p:spPr>
          <a:xfrm>
            <a:off x="6896100" y="5248275"/>
            <a:ext cx="1029367" cy="419100"/>
          </a:xfrm>
          <a:prstGeom prst="rect">
            <a:avLst/>
          </a:prstGeom>
        </p:spPr>
        <p:txBody>
          <a:bodyPr spcFirstLastPara="0" anchor="t" tIns="0" bIns="0" lIns="0" rIns="0"/>
          <a:lstStyle/>
          <a:p>
            <a:pPr algn="ctr" hangingPunct="0">
              <a:lnSpc>
                <a:spcPct val="101667"/>
              </a:lnSpc>
            </a:pPr>
            <a:r>
              <a:rPr sz="1350" b="1">
                <a:solidFill>
                  <a:srgbClr val="4B4A4A"/>
                </a:solidFill>
                <a:latin typeface="Lato"/>
                <a:ea typeface="+mn-ea"/>
                <a:cs typeface="Lato"/>
              </a:rPr>
              <a:t>Contrôle médias</a:t>
            </a:r>
          </a:p>
        </p:txBody>
      </p:sp>
      <p:pic>
        <p:nvPicPr>
          <p:cNvPr id="11" name="68fa413c2995d8-17915351.png"/>
          <p:cNvPicPr/>
          <p:nvPr/>
        </p:nvPicPr>
        <p:blipFill rotWithShape="1">
          <a:blip r:embed="rId7"/>
          <a:stretch>
            <a:fillRect/>
          </a:stretch>
        </p:blipFill>
        <p:spPr>
          <a:xfrm>
            <a:off x="5419725" y="3752850"/>
            <a:ext cx="457200" cy="457200"/>
          </a:xfrm>
          <a:prstGeom prst="rect">
            <a:avLst/>
          </a:prstGeom>
        </p:spPr>
      </p:pic>
      <p:sp>
        <p:nvSpPr>
          <p:cNvPr id="12" name="Text 4"/>
          <p:cNvSpPr/>
          <p:nvPr/>
        </p:nvSpPr>
        <p:spPr>
          <a:xfrm>
            <a:off x="5057775" y="5381625"/>
            <a:ext cx="1253585" cy="209550"/>
          </a:xfrm>
          <a:prstGeom prst="rect">
            <a:avLst/>
          </a:prstGeom>
        </p:spPr>
        <p:txBody>
          <a:bodyPr spcFirstLastPara="0" anchor="t" tIns="0" bIns="0" lIns="0" rIns="0"/>
          <a:lstStyle/>
          <a:p>
            <a:pPr algn="ctr" hangingPunct="0">
              <a:lnSpc>
                <a:spcPct val="100000"/>
              </a:lnSpc>
            </a:pPr>
            <a:r>
              <a:rPr sz="1350" b="1">
                <a:solidFill>
                  <a:srgbClr val="4B4A4A"/>
                </a:solidFill>
                <a:latin typeface="Lato"/>
                <a:ea typeface="+mn-ea"/>
                <a:cs typeface="Lato"/>
              </a:rPr>
              <a:t>Ressources</a:t>
            </a:r>
          </a:p>
        </p:txBody>
      </p:sp>
      <p:sp>
        <p:nvSpPr>
          <p:cNvPr id="13" name="Text 5"/>
          <p:cNvSpPr/>
          <p:nvPr/>
        </p:nvSpPr>
        <p:spPr>
          <a:xfrm>
            <a:off x="790575" y="6343650"/>
            <a:ext cx="13952506" cy="781050"/>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Selon cette critique, les candidats sérieux ont été « filtrés » par la classe dominante sur le plan économique. La population choisit donc dans un menu établi par cette classe.</a:t>
            </a:r>
          </a:p>
        </p:txBody>
      </p:sp>
    </p:spTree>
    <p:extLst>
      <p:ext uri="{BB962C8B-B14F-4D97-AF65-F5344CB8AC3E}">
        <p14:creationId xmlns:p14="http://schemas.microsoft.com/office/powerpoint/2010/main" val="393002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2"/>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1085850"/>
            <a:ext cx="7837456" cy="485775"/>
          </a:xfrm>
          <a:prstGeom prst="rect">
            <a:avLst/>
          </a:prstGeom>
        </p:spPr>
        <p:txBody>
          <a:bodyPr spcFirstLastPara="0" anchor="t" tIns="0" bIns="0" lIns="0" rIns="0"/>
          <a:lstStyle/>
          <a:p>
            <a:pPr algn="l" hangingPunct="0">
              <a:lnSpc>
                <a:spcPct val="100000"/>
              </a:lnSpc>
            </a:pPr>
            <a:r>
              <a:rPr sz="3750" b="1">
                <a:solidFill>
                  <a:srgbClr val="006747"/>
                </a:solidFill>
                <a:latin typeface="Lato"/>
                <a:ea typeface="+mn-ea"/>
                <a:cs typeface="Lato"/>
              </a:rPr>
              <a:t>             L'argument de Pinochet</a:t>
            </a:r>
          </a:p>
        </p:txBody>
      </p:sp>
      <p:sp>
        <p:nvSpPr>
          <p:cNvPr id="5" name="Text 1"/>
          <p:cNvSpPr/>
          <p:nvPr/>
        </p:nvSpPr>
        <p:spPr>
          <a:xfrm>
            <a:off x="1152525" y="1990725"/>
            <a:ext cx="9107043" cy="2352675"/>
          </a:xfrm>
          <a:prstGeom prst="rect">
            <a:avLst/>
          </a:prstGeom>
        </p:spPr>
        <p:txBody>
          <a:bodyPr spcFirstLastPara="0" anchor="t" tIns="0" bIns="0" lIns="0" rIns="0"/>
          <a:lstStyle/>
          <a:p>
            <a:pPr algn="l" hangingPunct="0">
              <a:lnSpc>
                <a:spcPct val="134167"/>
              </a:lnSpc>
            </a:pPr>
            <a:r>
              <a:rPr sz="2325" b="1">
                <a:solidFill>
                  <a:srgbClr val="4B4A4A"/>
                </a:solidFill>
                <a:latin typeface="Lato"/>
                <a:ea typeface="+mn-ea"/>
                <a:cs typeface="Lato"/>
              </a:rPr>
              <a:t>« Regardez autour de vous, le palais présidentiel est rempli d'économistes, de sociologues, d'experts en politique et d'administrateurs réputés. Par contre, une grande partie de la population est analphabète ou ne comprend rien aux grandes questions politiques. »</a:t>
            </a:r>
          </a:p>
        </p:txBody>
      </p:sp>
      <p:pic>
        <p:nvPicPr>
          <p:cNvPr id="6" name="Shape 2 background"/>
          <p:cNvPicPr>
            <a:picLocks noChangeAspect="1"/>
          </p:cNvPicPr>
          <p:nvPr/>
        </p:nvPicPr>
        <p:blipFill>
          <a:blip r:embed="rId5"/>
          <a:stretch>
            <a:fillRect/>
          </a:stretch>
        </p:blipFill>
        <p:spPr>
          <a:xfrm>
            <a:off x="790575" y="2019300"/>
            <a:ext cx="28575" cy="2409825"/>
          </a:xfrm>
          <a:prstGeom prst="rect">
            <a:avLst/>
          </a:prstGeom>
        </p:spPr>
      </p:pic>
      <p:sp>
        <p:nvSpPr>
          <p:cNvPr id="7" name="Text 3"/>
          <p:cNvSpPr/>
          <p:nvPr/>
        </p:nvSpPr>
        <p:spPr>
          <a:xfrm>
            <a:off x="790575" y="4667250"/>
            <a:ext cx="9490710" cy="2352675"/>
          </a:xfrm>
          <a:prstGeom prst="rect">
            <a:avLst/>
          </a:prstGeom>
        </p:spPr>
        <p:txBody>
          <a:bodyPr spcFirstLastPara="0" anchor="t" tIns="0" bIns="0" lIns="0" rIns="0"/>
          <a:lstStyle/>
          <a:p>
            <a:pPr algn="l" hangingPunct="0">
              <a:lnSpc>
                <a:spcPct val="134167"/>
              </a:lnSpc>
            </a:pPr>
            <a:r>
              <a:rPr sz="2325" b="1">
                <a:solidFill>
                  <a:srgbClr val="4B4A4A"/>
                </a:solidFill>
                <a:latin typeface="Lato"/>
                <a:ea typeface="+mn-ea"/>
                <a:cs typeface="Lato"/>
              </a:rPr>
              <a:t>Pinochet soutenait qu'accorder le droit de vote à tous noierait les idées des experts dans la masse des jugements mal informés. Pour prendre les meilleures décisions, il préférait s'en remettre aux personnes qui « s'y connaissent vraiment ».</a:t>
            </a:r>
          </a:p>
        </p:txBody>
      </p:sp>
      <p:pic>
        <p:nvPicPr>
          <p:cNvPr id="8" name="68fa413c182f87-11739563.png"/>
          <p:cNvPicPr/>
          <p:nvPr/>
        </p:nvPicPr>
        <p:blipFill rotWithShape="1">
          <a:blip r:embed="rId6"/>
          <a:stretch>
            <a:fillRect/>
          </a:stretch>
        </p:blipFill>
        <p:spPr>
          <a:xfrm>
            <a:off x="10344150" y="1447800"/>
            <a:ext cx="2971800" cy="3857625"/>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20"/>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847725"/>
            <a:ext cx="13822109" cy="495300"/>
          </a:xfrm>
          <a:prstGeom prst="rect">
            <a:avLst/>
          </a:prstGeom>
        </p:spPr>
        <p:txBody>
          <a:bodyPr spcFirstLastPara="0" anchor="t" tIns="0" bIns="0" lIns="0" rIns="0"/>
          <a:lstStyle/>
          <a:p>
            <a:pPr algn="l" hangingPunct="0">
              <a:lnSpc>
                <a:spcPct val="105833"/>
              </a:lnSpc>
            </a:pPr>
            <a:r>
              <a:rPr sz="3075" b="1">
                <a:solidFill>
                  <a:srgbClr val="006747"/>
                </a:solidFill>
                <a:latin typeface="Lato"/>
                <a:ea typeface="+mn-ea"/>
                <a:cs typeface="Lato"/>
              </a:rPr>
              <a:t>La démocratie formelle -ceux qui se portent à sa défense disent que…</a:t>
            </a:r>
          </a:p>
        </p:txBody>
      </p:sp>
      <p:sp>
        <p:nvSpPr>
          <p:cNvPr id="5" name="Text 1"/>
          <p:cNvSpPr/>
          <p:nvPr/>
        </p:nvSpPr>
        <p:spPr>
          <a:xfrm>
            <a:off x="790575" y="2266950"/>
            <a:ext cx="390525" cy="228600"/>
          </a:xfrm>
          <a:prstGeom prst="rect">
            <a:avLst/>
          </a:prstGeom>
        </p:spPr>
        <p:txBody>
          <a:bodyPr spcFirstLastPara="0" anchor="t" tIns="0" bIns="0" lIns="0" rIns="0"/>
          <a:lstStyle/>
          <a:p>
            <a:pPr algn="l" hangingPunct="0">
              <a:lnSpc>
                <a:spcPct val="100000"/>
              </a:lnSpc>
            </a:pPr>
            <a:r>
              <a:rPr sz="1500">
                <a:solidFill>
                  <a:srgbClr val="4B4A4A"/>
                </a:solidFill>
                <a:latin typeface="Lato"/>
                <a:ea typeface="+mn-ea"/>
                <a:cs typeface="Lato"/>
              </a:rPr>
              <a:t>01</a:t>
            </a:r>
          </a:p>
        </p:txBody>
      </p:sp>
      <p:pic>
        <p:nvPicPr>
          <p:cNvPr id="6" name="Shape 2 background"/>
          <p:cNvPicPr>
            <a:picLocks noChangeAspect="1"/>
          </p:cNvPicPr>
          <p:nvPr/>
        </p:nvPicPr>
        <p:blipFill>
          <a:blip r:embed="rId5"/>
          <a:stretch>
            <a:fillRect/>
          </a:stretch>
        </p:blipFill>
        <p:spPr>
          <a:xfrm>
            <a:off x="790575" y="2600325"/>
            <a:ext cx="4219575" cy="19050"/>
          </a:xfrm>
          <a:prstGeom prst="rect">
            <a:avLst/>
          </a:prstGeom>
        </p:spPr>
      </p:pic>
      <p:sp>
        <p:nvSpPr>
          <p:cNvPr id="7" name="Text 3"/>
          <p:cNvSpPr/>
          <p:nvPr/>
        </p:nvSpPr>
        <p:spPr>
          <a:xfrm>
            <a:off x="790575" y="2714625"/>
            <a:ext cx="2649855" cy="2952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Ce filtre a du bon</a:t>
            </a:r>
          </a:p>
        </p:txBody>
      </p:sp>
      <p:sp>
        <p:nvSpPr>
          <p:cNvPr id="8" name="Text 4"/>
          <p:cNvSpPr/>
          <p:nvPr/>
        </p:nvSpPr>
        <p:spPr>
          <a:xfrm>
            <a:off x="790575" y="3143250"/>
            <a:ext cx="4514945" cy="1171575"/>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Cette situation garantit l'élection de personnes ayant un certain sens des responsabilités.</a:t>
            </a:r>
          </a:p>
        </p:txBody>
      </p:sp>
      <p:sp>
        <p:nvSpPr>
          <p:cNvPr id="9" name="Text 5"/>
          <p:cNvSpPr/>
          <p:nvPr/>
        </p:nvSpPr>
        <p:spPr>
          <a:xfrm>
            <a:off x="5210175" y="2266950"/>
            <a:ext cx="333375" cy="228600"/>
          </a:xfrm>
          <a:prstGeom prst="rect">
            <a:avLst/>
          </a:prstGeom>
        </p:spPr>
        <p:txBody>
          <a:bodyPr spcFirstLastPara="0" anchor="t" tIns="0" bIns="0" lIns="0" rIns="0"/>
          <a:lstStyle/>
          <a:p>
            <a:pPr algn="l" hangingPunct="0">
              <a:lnSpc>
                <a:spcPct val="100000"/>
              </a:lnSpc>
            </a:pPr>
            <a:r>
              <a:rPr sz="1500">
                <a:solidFill>
                  <a:srgbClr val="4B4A4A"/>
                </a:solidFill>
                <a:latin typeface="Lato"/>
                <a:ea typeface="+mn-ea"/>
                <a:cs typeface="Lato"/>
              </a:rPr>
              <a:t>02</a:t>
            </a:r>
          </a:p>
        </p:txBody>
      </p:sp>
      <p:pic>
        <p:nvPicPr>
          <p:cNvPr id="10" name="Shape 6 background"/>
          <p:cNvPicPr>
            <a:picLocks noChangeAspect="1"/>
          </p:cNvPicPr>
          <p:nvPr/>
        </p:nvPicPr>
        <p:blipFill>
          <a:blip r:embed="rId6"/>
          <a:stretch>
            <a:fillRect/>
          </a:stretch>
        </p:blipFill>
        <p:spPr>
          <a:xfrm>
            <a:off x="5210175" y="2600325"/>
            <a:ext cx="4219575" cy="19050"/>
          </a:xfrm>
          <a:prstGeom prst="rect">
            <a:avLst/>
          </a:prstGeom>
        </p:spPr>
      </p:pic>
      <p:sp>
        <p:nvSpPr>
          <p:cNvPr id="11" name="Text 7"/>
          <p:cNvSpPr/>
          <p:nvPr/>
        </p:nvSpPr>
        <p:spPr>
          <a:xfrm>
            <a:off x="5210175" y="2714625"/>
            <a:ext cx="2649855" cy="2952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Intérêts divergents</a:t>
            </a:r>
          </a:p>
        </p:txBody>
      </p:sp>
      <p:sp>
        <p:nvSpPr>
          <p:cNvPr id="12" name="Text 8"/>
          <p:cNvSpPr/>
          <p:nvPr/>
        </p:nvSpPr>
        <p:spPr>
          <a:xfrm>
            <a:off x="5210175" y="3143250"/>
            <a:ext cx="4514945" cy="1562100"/>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La classe dominante n'a pas un seul intérêt. Les entreprises veulent des choses bien différentes les unes des autres.</a:t>
            </a:r>
          </a:p>
        </p:txBody>
      </p:sp>
      <p:sp>
        <p:nvSpPr>
          <p:cNvPr id="13" name="Text 9"/>
          <p:cNvSpPr/>
          <p:nvPr/>
        </p:nvSpPr>
        <p:spPr>
          <a:xfrm>
            <a:off x="9620250" y="2266950"/>
            <a:ext cx="381000" cy="228600"/>
          </a:xfrm>
          <a:prstGeom prst="rect">
            <a:avLst/>
          </a:prstGeom>
        </p:spPr>
        <p:txBody>
          <a:bodyPr spcFirstLastPara="0" anchor="t" tIns="0" bIns="0" lIns="0" rIns="0"/>
          <a:lstStyle/>
          <a:p>
            <a:pPr algn="l" hangingPunct="0">
              <a:lnSpc>
                <a:spcPct val="100000"/>
              </a:lnSpc>
            </a:pPr>
            <a:r>
              <a:rPr sz="1500">
                <a:solidFill>
                  <a:srgbClr val="4B4A4A"/>
                </a:solidFill>
                <a:latin typeface="Lato"/>
                <a:ea typeface="+mn-ea"/>
                <a:cs typeface="Lato"/>
              </a:rPr>
              <a:t>03</a:t>
            </a:r>
          </a:p>
        </p:txBody>
      </p:sp>
      <p:pic>
        <p:nvPicPr>
          <p:cNvPr id="14" name="Shape 10 background"/>
          <p:cNvPicPr>
            <a:picLocks noChangeAspect="1"/>
          </p:cNvPicPr>
          <p:nvPr/>
        </p:nvPicPr>
        <p:blipFill>
          <a:blip r:embed="rId7"/>
          <a:stretch>
            <a:fillRect/>
          </a:stretch>
        </p:blipFill>
        <p:spPr>
          <a:xfrm>
            <a:off x="9620250" y="2600325"/>
            <a:ext cx="4219575" cy="19050"/>
          </a:xfrm>
          <a:prstGeom prst="rect">
            <a:avLst/>
          </a:prstGeom>
        </p:spPr>
      </p:pic>
      <p:sp>
        <p:nvSpPr>
          <p:cNvPr id="15" name="Text 11"/>
          <p:cNvSpPr/>
          <p:nvPr/>
        </p:nvSpPr>
        <p:spPr>
          <a:xfrm>
            <a:off x="9620250" y="2714625"/>
            <a:ext cx="2649855" cy="2952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Altruisme possible</a:t>
            </a:r>
          </a:p>
        </p:txBody>
      </p:sp>
      <p:sp>
        <p:nvSpPr>
          <p:cNvPr id="16" name="Text 12"/>
          <p:cNvSpPr/>
          <p:nvPr/>
        </p:nvSpPr>
        <p:spPr>
          <a:xfrm>
            <a:off x="9620250" y="3143250"/>
            <a:ext cx="4514945" cy="1171575"/>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Cette classe peut être relativement altruiste et choisir ce qu'il y a de mieux pour l'ensemble de la population.</a:t>
            </a:r>
          </a:p>
        </p:txBody>
      </p:sp>
      <p:sp>
        <p:nvSpPr>
          <p:cNvPr id="17" name="Text 13"/>
          <p:cNvSpPr/>
          <p:nvPr/>
        </p:nvSpPr>
        <p:spPr>
          <a:xfrm>
            <a:off x="790575" y="5086350"/>
            <a:ext cx="352425" cy="228600"/>
          </a:xfrm>
          <a:prstGeom prst="rect">
            <a:avLst/>
          </a:prstGeom>
        </p:spPr>
        <p:txBody>
          <a:bodyPr spcFirstLastPara="0" anchor="t" tIns="0" bIns="0" lIns="0" rIns="0"/>
          <a:lstStyle/>
          <a:p>
            <a:pPr algn="l" hangingPunct="0">
              <a:lnSpc>
                <a:spcPct val="100000"/>
              </a:lnSpc>
            </a:pPr>
            <a:r>
              <a:rPr sz="1500">
                <a:solidFill>
                  <a:srgbClr val="4B4A4A"/>
                </a:solidFill>
                <a:latin typeface="Lato"/>
                <a:ea typeface="+mn-ea"/>
                <a:cs typeface="Lato"/>
              </a:rPr>
              <a:t>04</a:t>
            </a:r>
          </a:p>
        </p:txBody>
      </p:sp>
      <p:pic>
        <p:nvPicPr>
          <p:cNvPr id="18" name="Shape 14 background"/>
          <p:cNvPicPr>
            <a:picLocks noChangeAspect="1"/>
          </p:cNvPicPr>
          <p:nvPr/>
        </p:nvPicPr>
        <p:blipFill>
          <a:blip r:embed="rId8"/>
          <a:stretch>
            <a:fillRect/>
          </a:stretch>
        </p:blipFill>
        <p:spPr>
          <a:xfrm>
            <a:off x="790575" y="5419725"/>
            <a:ext cx="6419850" cy="19050"/>
          </a:xfrm>
          <a:prstGeom prst="rect">
            <a:avLst/>
          </a:prstGeom>
        </p:spPr>
      </p:pic>
      <p:sp>
        <p:nvSpPr>
          <p:cNvPr id="19" name="Text 15"/>
          <p:cNvSpPr/>
          <p:nvPr/>
        </p:nvSpPr>
        <p:spPr>
          <a:xfrm>
            <a:off x="790575" y="5534025"/>
            <a:ext cx="3801523" cy="2952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Dans les faits, il arrive que…</a:t>
            </a:r>
          </a:p>
        </p:txBody>
      </p:sp>
      <p:sp>
        <p:nvSpPr>
          <p:cNvPr id="20" name="Text 16"/>
          <p:cNvSpPr/>
          <p:nvPr/>
        </p:nvSpPr>
        <p:spPr>
          <a:xfrm>
            <a:off x="790575" y="5962650"/>
            <a:ext cx="6419850" cy="781050"/>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Des candidats et partis socialistes ont été régulièrement élus dans la plupart des démocraties occidentales.</a:t>
            </a:r>
          </a:p>
        </p:txBody>
      </p:sp>
      <p:sp>
        <p:nvSpPr>
          <p:cNvPr id="21" name="Text 17"/>
          <p:cNvSpPr/>
          <p:nvPr/>
        </p:nvSpPr>
        <p:spPr>
          <a:xfrm>
            <a:off x="7410450" y="5086350"/>
            <a:ext cx="381000" cy="228600"/>
          </a:xfrm>
          <a:prstGeom prst="rect">
            <a:avLst/>
          </a:prstGeom>
        </p:spPr>
        <p:txBody>
          <a:bodyPr spcFirstLastPara="0" anchor="t" tIns="0" bIns="0" lIns="0" rIns="0"/>
          <a:lstStyle/>
          <a:p>
            <a:pPr algn="l" hangingPunct="0">
              <a:lnSpc>
                <a:spcPct val="100000"/>
              </a:lnSpc>
            </a:pPr>
            <a:r>
              <a:rPr sz="1500">
                <a:solidFill>
                  <a:srgbClr val="4B4A4A"/>
                </a:solidFill>
                <a:latin typeface="Lato"/>
                <a:ea typeface="+mn-ea"/>
                <a:cs typeface="Lato"/>
              </a:rPr>
              <a:t>05</a:t>
            </a:r>
          </a:p>
        </p:txBody>
      </p:sp>
      <p:pic>
        <p:nvPicPr>
          <p:cNvPr id="22" name="Shape 18 background"/>
          <p:cNvPicPr>
            <a:picLocks noChangeAspect="1"/>
          </p:cNvPicPr>
          <p:nvPr/>
        </p:nvPicPr>
        <p:blipFill>
          <a:blip r:embed="rId9"/>
          <a:stretch>
            <a:fillRect/>
          </a:stretch>
        </p:blipFill>
        <p:spPr>
          <a:xfrm>
            <a:off x="7410450" y="5419725"/>
            <a:ext cx="6419850" cy="19050"/>
          </a:xfrm>
          <a:prstGeom prst="rect">
            <a:avLst/>
          </a:prstGeom>
        </p:spPr>
      </p:pic>
      <p:sp>
        <p:nvSpPr>
          <p:cNvPr id="23" name="Text 19"/>
          <p:cNvSpPr/>
          <p:nvPr/>
        </p:nvSpPr>
        <p:spPr>
          <a:xfrm>
            <a:off x="7410450" y="5534025"/>
            <a:ext cx="5391436" cy="2952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Ses effets négatifs peuvent être atténués</a:t>
            </a:r>
          </a:p>
        </p:txBody>
      </p:sp>
      <p:sp>
        <p:nvSpPr>
          <p:cNvPr id="24" name="Text 20"/>
          <p:cNvSpPr/>
          <p:nvPr/>
        </p:nvSpPr>
        <p:spPr>
          <a:xfrm>
            <a:off x="7410450" y="5962650"/>
            <a:ext cx="6869240" cy="1171575"/>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Divers moyens peuvent être mis en œuvre pour contrer cette tendance : financement public, limites aux contributions, réglementation des médias, etc.</a:t>
            </a:r>
          </a:p>
        </p:txBody>
      </p:sp>
    </p:spTree>
    <p:extLst>
      <p:ext uri="{BB962C8B-B14F-4D97-AF65-F5344CB8AC3E}">
        <p14:creationId xmlns:p14="http://schemas.microsoft.com/office/powerpoint/2010/main" val="3930024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21"/>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847725"/>
            <a:ext cx="9488519" cy="504825"/>
          </a:xfrm>
          <a:prstGeom prst="rect">
            <a:avLst/>
          </a:prstGeom>
        </p:spPr>
        <p:txBody>
          <a:bodyPr spcFirstLastPara="0" anchor="t" tIns="0" bIns="0" lIns="0" rIns="0"/>
          <a:lstStyle/>
          <a:p>
            <a:pPr algn="l" hangingPunct="0">
              <a:lnSpc>
                <a:spcPct val="100000"/>
              </a:lnSpc>
            </a:pPr>
            <a:r>
              <a:rPr sz="3300" b="1">
                <a:solidFill>
                  <a:srgbClr val="006747"/>
                </a:solidFill>
                <a:latin typeface="Lato"/>
                <a:ea typeface="+mn-ea"/>
                <a:cs typeface="Lato"/>
              </a:rPr>
              <a:t>Moyens de renforcer la démocratie réelle</a:t>
            </a:r>
          </a:p>
        </p:txBody>
      </p:sp>
      <p:pic>
        <p:nvPicPr>
          <p:cNvPr id="5" name="68fa413c2c73c7-77188662.png"/>
          <p:cNvPicPr/>
          <p:nvPr/>
        </p:nvPicPr>
        <p:blipFill rotWithShape="1">
          <a:blip r:embed="rId5"/>
          <a:stretch>
            <a:fillRect/>
          </a:stretch>
        </p:blipFill>
        <p:spPr>
          <a:xfrm>
            <a:off x="790575" y="1847850"/>
            <a:ext cx="533400" cy="533400"/>
          </a:xfrm>
          <a:prstGeom prst="rect">
            <a:avLst/>
          </a:prstGeom>
        </p:spPr>
      </p:pic>
      <p:sp>
        <p:nvSpPr>
          <p:cNvPr id="6" name="Text 1"/>
          <p:cNvSpPr/>
          <p:nvPr/>
        </p:nvSpPr>
        <p:spPr>
          <a:xfrm>
            <a:off x="790575" y="2619375"/>
            <a:ext cx="3947732" cy="304800"/>
          </a:xfrm>
          <a:prstGeom prst="rect">
            <a:avLst/>
          </a:prstGeom>
        </p:spPr>
        <p:txBody>
          <a:bodyPr spcFirstLastPara="0" anchor="t" tIns="0" bIns="0" lIns="0" rIns="0"/>
          <a:lstStyle/>
          <a:p>
            <a:pPr algn="l" hangingPunct="0">
              <a:lnSpc>
                <a:spcPct val="100000"/>
              </a:lnSpc>
            </a:pPr>
            <a:r>
              <a:rPr sz="2025" b="1">
                <a:solidFill>
                  <a:srgbClr val="4B4A4A"/>
                </a:solidFill>
                <a:latin typeface="Lato"/>
                <a:ea typeface="+mn-ea"/>
                <a:cs typeface="Lato"/>
              </a:rPr>
              <a:t>Réglementation des médias</a:t>
            </a:r>
          </a:p>
        </p:txBody>
      </p:sp>
      <p:sp>
        <p:nvSpPr>
          <p:cNvPr id="7" name="Text 2"/>
          <p:cNvSpPr/>
          <p:nvPr/>
        </p:nvSpPr>
        <p:spPr>
          <a:xfrm>
            <a:off x="790575" y="3076575"/>
            <a:ext cx="6774752" cy="1257300"/>
          </a:xfrm>
          <a:prstGeom prst="rect">
            <a:avLst/>
          </a:prstGeom>
        </p:spPr>
        <p:txBody>
          <a:bodyPr spcFirstLastPara="0" anchor="t" tIns="0" bIns="0" lIns="0" rIns="0"/>
          <a:lstStyle/>
          <a:p>
            <a:pPr algn="l" hangingPunct="0">
              <a:lnSpc>
                <a:spcPct val="135833"/>
              </a:lnSpc>
            </a:pPr>
            <a:r>
              <a:rPr sz="2025" b="1">
                <a:solidFill>
                  <a:srgbClr val="4B4A4A"/>
                </a:solidFill>
                <a:latin typeface="Lato"/>
                <a:ea typeface="+mn-ea"/>
                <a:cs typeface="Lato"/>
              </a:rPr>
              <a:t>Obliger les réseaux à accorder du temps d'antenne gratuit aux partis et réglementer le temps d'antenne payant durant les campagnes.</a:t>
            </a:r>
          </a:p>
        </p:txBody>
      </p:sp>
      <p:pic>
        <p:nvPicPr>
          <p:cNvPr id="8" name="68fa413c2d4134-91630829.png"/>
          <p:cNvPicPr/>
          <p:nvPr/>
        </p:nvPicPr>
        <p:blipFill rotWithShape="1">
          <a:blip r:embed="rId6"/>
          <a:stretch>
            <a:fillRect/>
          </a:stretch>
        </p:blipFill>
        <p:spPr>
          <a:xfrm>
            <a:off x="7448550" y="1847850"/>
            <a:ext cx="533400" cy="533400"/>
          </a:xfrm>
          <a:prstGeom prst="rect">
            <a:avLst/>
          </a:prstGeom>
        </p:spPr>
      </p:pic>
      <p:sp>
        <p:nvSpPr>
          <p:cNvPr id="9" name="Text 3"/>
          <p:cNvSpPr/>
          <p:nvPr/>
        </p:nvSpPr>
        <p:spPr>
          <a:xfrm>
            <a:off x="7448550" y="2619375"/>
            <a:ext cx="3604451" cy="304800"/>
          </a:xfrm>
          <a:prstGeom prst="rect">
            <a:avLst/>
          </a:prstGeom>
        </p:spPr>
        <p:txBody>
          <a:bodyPr spcFirstLastPara="0" anchor="t" tIns="0" bIns="0" lIns="0" rIns="0"/>
          <a:lstStyle/>
          <a:p>
            <a:pPr algn="l" hangingPunct="0">
              <a:lnSpc>
                <a:spcPct val="100000"/>
              </a:lnSpc>
            </a:pPr>
            <a:r>
              <a:rPr sz="2025" b="1">
                <a:solidFill>
                  <a:srgbClr val="4B4A4A"/>
                </a:solidFill>
                <a:latin typeface="Lato"/>
                <a:ea typeface="+mn-ea"/>
                <a:cs typeface="Lato"/>
              </a:rPr>
              <a:t>Contrôle du financement</a:t>
            </a:r>
          </a:p>
        </p:txBody>
      </p:sp>
      <p:sp>
        <p:nvSpPr>
          <p:cNvPr id="10" name="Text 4"/>
          <p:cNvSpPr/>
          <p:nvPr/>
        </p:nvSpPr>
        <p:spPr>
          <a:xfrm>
            <a:off x="7448550" y="3076575"/>
            <a:ext cx="6774752" cy="1257300"/>
          </a:xfrm>
          <a:prstGeom prst="rect">
            <a:avLst/>
          </a:prstGeom>
        </p:spPr>
        <p:txBody>
          <a:bodyPr spcFirstLastPara="0" anchor="t" tIns="0" bIns="0" lIns="0" rIns="0"/>
          <a:lstStyle/>
          <a:p>
            <a:pPr algn="l" hangingPunct="0">
              <a:lnSpc>
                <a:spcPct val="135833"/>
              </a:lnSpc>
            </a:pPr>
            <a:r>
              <a:rPr sz="2025" b="1">
                <a:solidFill>
                  <a:srgbClr val="4B4A4A"/>
                </a:solidFill>
                <a:latin typeface="Lato"/>
                <a:ea typeface="+mn-ea"/>
                <a:cs typeface="Lato"/>
              </a:rPr>
              <a:t>Fixer des limites aux contributions politiques, interdire les contributions des compagnies, imposer des limites aux dépenses électorales.</a:t>
            </a:r>
          </a:p>
        </p:txBody>
      </p:sp>
      <p:pic>
        <p:nvPicPr>
          <p:cNvPr id="11" name="68fa413c2e0ad3-43096622.png"/>
          <p:cNvPicPr/>
          <p:nvPr/>
        </p:nvPicPr>
        <p:blipFill rotWithShape="1">
          <a:blip r:embed="rId7"/>
          <a:stretch>
            <a:fillRect/>
          </a:stretch>
        </p:blipFill>
        <p:spPr>
          <a:xfrm>
            <a:off x="790575" y="4810125"/>
            <a:ext cx="533400" cy="533400"/>
          </a:xfrm>
          <a:prstGeom prst="rect">
            <a:avLst/>
          </a:prstGeom>
        </p:spPr>
      </p:pic>
      <p:sp>
        <p:nvSpPr>
          <p:cNvPr id="12" name="Text 5"/>
          <p:cNvSpPr/>
          <p:nvPr/>
        </p:nvSpPr>
        <p:spPr>
          <a:xfrm>
            <a:off x="790575" y="5572125"/>
            <a:ext cx="2816924" cy="304800"/>
          </a:xfrm>
          <a:prstGeom prst="rect">
            <a:avLst/>
          </a:prstGeom>
        </p:spPr>
        <p:txBody>
          <a:bodyPr spcFirstLastPara="0" anchor="t" tIns="0" bIns="0" lIns="0" rIns="0"/>
          <a:lstStyle/>
          <a:p>
            <a:pPr algn="l" hangingPunct="0">
              <a:lnSpc>
                <a:spcPct val="100000"/>
              </a:lnSpc>
            </a:pPr>
            <a:r>
              <a:rPr sz="2025" b="1">
                <a:solidFill>
                  <a:srgbClr val="4B4A4A"/>
                </a:solidFill>
                <a:latin typeface="Lato"/>
                <a:ea typeface="+mn-ea"/>
                <a:cs typeface="Lato"/>
              </a:rPr>
              <a:t>Transparence</a:t>
            </a:r>
          </a:p>
        </p:txBody>
      </p:sp>
      <p:sp>
        <p:nvSpPr>
          <p:cNvPr id="13" name="Text 6"/>
          <p:cNvSpPr/>
          <p:nvPr/>
        </p:nvSpPr>
        <p:spPr>
          <a:xfrm>
            <a:off x="790575" y="6038850"/>
            <a:ext cx="6591300" cy="838200"/>
          </a:xfrm>
          <a:prstGeom prst="rect">
            <a:avLst/>
          </a:prstGeom>
        </p:spPr>
        <p:txBody>
          <a:bodyPr spcFirstLastPara="0" anchor="t" tIns="0" bIns="0" lIns="0" rIns="0"/>
          <a:lstStyle/>
          <a:p>
            <a:pPr algn="l" hangingPunct="0">
              <a:lnSpc>
                <a:spcPct val="135833"/>
              </a:lnSpc>
            </a:pPr>
            <a:r>
              <a:rPr sz="2025" b="1">
                <a:solidFill>
                  <a:srgbClr val="4B4A4A"/>
                </a:solidFill>
                <a:latin typeface="Lato"/>
                <a:ea typeface="+mn-ea"/>
                <a:cs typeface="Lato"/>
              </a:rPr>
              <a:t>Rendre obligatoire la divulgation des noms des citoyens qui ont contribué au financement de chacun des partis.</a:t>
            </a:r>
          </a:p>
        </p:txBody>
      </p:sp>
      <p:pic>
        <p:nvPicPr>
          <p:cNvPr id="14" name="68fa413c2ed734-17024644.png"/>
          <p:cNvPicPr/>
          <p:nvPr/>
        </p:nvPicPr>
        <p:blipFill rotWithShape="1">
          <a:blip r:embed="rId8"/>
          <a:stretch>
            <a:fillRect/>
          </a:stretch>
        </p:blipFill>
        <p:spPr>
          <a:xfrm>
            <a:off x="7448550" y="4810125"/>
            <a:ext cx="533400" cy="533400"/>
          </a:xfrm>
          <a:prstGeom prst="rect">
            <a:avLst/>
          </a:prstGeom>
        </p:spPr>
      </p:pic>
      <p:sp>
        <p:nvSpPr>
          <p:cNvPr id="15" name="Text 7"/>
          <p:cNvSpPr/>
          <p:nvPr/>
        </p:nvSpPr>
        <p:spPr>
          <a:xfrm>
            <a:off x="7448550" y="5572125"/>
            <a:ext cx="2816924" cy="304800"/>
          </a:xfrm>
          <a:prstGeom prst="rect">
            <a:avLst/>
          </a:prstGeom>
        </p:spPr>
        <p:txBody>
          <a:bodyPr spcFirstLastPara="0" anchor="t" tIns="0" bIns="0" lIns="0" rIns="0"/>
          <a:lstStyle/>
          <a:p>
            <a:pPr algn="l" hangingPunct="0">
              <a:lnSpc>
                <a:spcPct val="100000"/>
              </a:lnSpc>
            </a:pPr>
            <a:r>
              <a:rPr sz="2025" b="1">
                <a:solidFill>
                  <a:srgbClr val="4B4A4A"/>
                </a:solidFill>
                <a:latin typeface="Lato"/>
                <a:ea typeface="+mn-ea"/>
                <a:cs typeface="Lato"/>
              </a:rPr>
              <a:t>Démocratie directe</a:t>
            </a:r>
          </a:p>
        </p:txBody>
      </p:sp>
      <p:sp>
        <p:nvSpPr>
          <p:cNvPr id="16" name="Text 8"/>
          <p:cNvSpPr/>
          <p:nvPr/>
        </p:nvSpPr>
        <p:spPr>
          <a:xfrm>
            <a:off x="7448550" y="6038850"/>
            <a:ext cx="6774752" cy="838200"/>
          </a:xfrm>
          <a:prstGeom prst="rect">
            <a:avLst/>
          </a:prstGeom>
        </p:spPr>
        <p:txBody>
          <a:bodyPr spcFirstLastPara="0" anchor="t" tIns="0" bIns="0" lIns="0" rIns="0"/>
          <a:lstStyle/>
          <a:p>
            <a:pPr algn="l" hangingPunct="0">
              <a:lnSpc>
                <a:spcPct val="135833"/>
              </a:lnSpc>
            </a:pPr>
            <a:r>
              <a:rPr sz="2025" b="1">
                <a:solidFill>
                  <a:srgbClr val="4B4A4A"/>
                </a:solidFill>
                <a:latin typeface="Lato"/>
                <a:ea typeface="+mn-ea"/>
                <a:cs typeface="Lato"/>
              </a:rPr>
              <a:t>Recourir plus fréquemment aux procédés de démocratie directe : référendums, sondages délibératifs.</a:t>
            </a:r>
          </a:p>
        </p:txBody>
      </p:sp>
    </p:spTree>
    <p:extLst>
      <p:ext uri="{BB962C8B-B14F-4D97-AF65-F5344CB8AC3E}">
        <p14:creationId xmlns:p14="http://schemas.microsoft.com/office/powerpoint/2010/main" val="393002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22"/>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619125" y="895350"/>
            <a:ext cx="8255318" cy="342900"/>
          </a:xfrm>
          <a:prstGeom prst="rect">
            <a:avLst/>
          </a:prstGeom>
        </p:spPr>
        <p:txBody>
          <a:bodyPr spcFirstLastPara="0" anchor="t" tIns="0" bIns="0" lIns="0" rIns="0"/>
          <a:lstStyle/>
          <a:p>
            <a:pPr algn="l" hangingPunct="0">
              <a:lnSpc>
                <a:spcPct val="100000"/>
              </a:lnSpc>
            </a:pPr>
            <a:r>
              <a:rPr sz="2250" b="1">
                <a:solidFill>
                  <a:srgbClr val="006747"/>
                </a:solidFill>
                <a:latin typeface="Lato"/>
                <a:ea typeface="+mn-ea"/>
                <a:cs typeface="Lato"/>
              </a:rPr>
              <a:t>Conclusion : la démocratie comme idéal et processus</a:t>
            </a:r>
          </a:p>
        </p:txBody>
      </p:sp>
      <p:sp>
        <p:nvSpPr>
          <p:cNvPr id="5" name="Text 1"/>
          <p:cNvSpPr/>
          <p:nvPr/>
        </p:nvSpPr>
        <p:spPr>
          <a:xfrm>
            <a:off x="619125" y="1600200"/>
            <a:ext cx="6764655" cy="6724650"/>
          </a:xfrm>
          <a:prstGeom prst="rect">
            <a:avLst/>
          </a:prstGeom>
        </p:spPr>
        <p:txBody>
          <a:bodyPr spcFirstLastPara="0" anchor="t" tIns="0" bIns="0" lIns="0" rIns="0"/>
          <a:lstStyle/>
          <a:p>
            <a:pPr algn="l" hangingPunct="0">
              <a:lnSpc>
                <a:spcPct val="95833"/>
              </a:lnSpc>
              <a:spcBef>
                <a:spcPct val="1667"/>
              </a:spcBef>
            </a:pPr>
            <a:r>
              <a:rPr sz="1950" b="1">
                <a:solidFill>
                  <a:srgbClr val="4B4A4A"/>
                </a:solidFill>
                <a:latin typeface="Arimo"/>
                <a:ea typeface="+mn-ea"/>
                <a:cs typeface="Arimo"/>
              </a:rPr>
              <a:t>La démocratie comporte un aspect idéal, qui contient des éléments difficiles à concilier (versions directe, indirecte et participative) et qu'il n'est pas facile de traduire en pratique.</a:t>
            </a:r>
          </a:p>
          <a:p>
            <a:pPr algn="l" hangingPunct="0">
              <a:lnSpc>
                <a:spcPct val="95833"/>
              </a:lnSpc>
            </a:pPr>
            <a:r>
              <a:rPr sz="1950">
                <a:solidFill>
                  <a:srgbClr val="4B4A4A"/>
                </a:solidFill>
                <a:latin typeface="Titillium"/>
                <a:ea typeface="+mn-ea"/>
                <a:cs typeface="Titillium"/>
              </a:rPr>
              <a:t> </a:t>
            </a:r>
          </a:p>
          <a:p>
            <a:pPr algn="l" hangingPunct="0">
              <a:lnSpc>
                <a:spcPct val="95833"/>
              </a:lnSpc>
            </a:pPr>
            <a:r>
              <a:rPr sz="1950" b="1">
                <a:solidFill>
                  <a:srgbClr val="4B4A4A"/>
                </a:solidFill>
                <a:latin typeface="Arimo"/>
                <a:ea typeface="+mn-ea"/>
                <a:cs typeface="Arimo"/>
              </a:rPr>
              <a:t>C'est</a:t>
            </a:r>
            <a:r>
              <a:rPr sz="1950" b="1">
                <a:solidFill>
                  <a:srgbClr val="4B4A4A"/>
                </a:solidFill>
                <a:latin typeface="Arimo"/>
                <a:ea typeface="+mn-ea"/>
                <a:cs typeface="Arimo"/>
              </a:rPr>
              <a:t> </a:t>
            </a:r>
            <a:r>
              <a:rPr sz="1950" b="1">
                <a:solidFill>
                  <a:srgbClr val="4B4A4A"/>
                </a:solidFill>
                <a:latin typeface="Arimo"/>
                <a:ea typeface="+mn-ea"/>
                <a:cs typeface="Arimo"/>
              </a:rPr>
              <a:t>aussi</a:t>
            </a:r>
            <a:r>
              <a:rPr sz="1950" b="1">
                <a:solidFill>
                  <a:srgbClr val="4B4A4A"/>
                </a:solidFill>
                <a:latin typeface="Arimo"/>
                <a:ea typeface="+mn-ea"/>
                <a:cs typeface="Arimo"/>
              </a:rPr>
              <a:t> un processus </a:t>
            </a:r>
            <a:r>
              <a:rPr sz="1950" b="1">
                <a:solidFill>
                  <a:srgbClr val="4B4A4A"/>
                </a:solidFill>
                <a:latin typeface="Arimo"/>
                <a:ea typeface="+mn-ea"/>
                <a:cs typeface="Arimo"/>
              </a:rPr>
              <a:t>que</a:t>
            </a:r>
            <a:r>
              <a:rPr sz="1950" b="1">
                <a:solidFill>
                  <a:srgbClr val="4B4A4A"/>
                </a:solidFill>
                <a:latin typeface="Arimo"/>
                <a:ea typeface="+mn-ea"/>
                <a:cs typeface="Arimo"/>
              </a:rPr>
              <a:t> nous </a:t>
            </a:r>
            <a:r>
              <a:rPr sz="1950" b="1">
                <a:solidFill>
                  <a:srgbClr val="4B4A4A"/>
                </a:solidFill>
                <a:latin typeface="Arimo"/>
                <a:ea typeface="+mn-ea"/>
                <a:cs typeface="Arimo"/>
              </a:rPr>
              <a:t>valorisons</a:t>
            </a:r>
            <a:r>
              <a:rPr sz="1950" b="1">
                <a:solidFill>
                  <a:srgbClr val="4B4A4A"/>
                </a:solidFill>
                <a:latin typeface="Arimo"/>
                <a:ea typeface="+mn-ea"/>
                <a:cs typeface="Arimo"/>
              </a:rPr>
              <a:t> </a:t>
            </a:r>
            <a:r>
              <a:rPr sz="1950" b="1">
                <a:solidFill>
                  <a:srgbClr val="4B4A4A"/>
                </a:solidFill>
                <a:latin typeface="Arimo"/>
                <a:ea typeface="+mn-ea"/>
                <a:cs typeface="Arimo"/>
              </a:rPr>
              <a:t>parce</a:t>
            </a:r>
            <a:r>
              <a:rPr sz="1950" b="1">
                <a:solidFill>
                  <a:srgbClr val="4B4A4A"/>
                </a:solidFill>
                <a:latin typeface="Arimo"/>
                <a:ea typeface="+mn-ea"/>
                <a:cs typeface="Arimo"/>
              </a:rPr>
              <a:t> </a:t>
            </a:r>
            <a:r>
              <a:rPr sz="1950" b="1">
                <a:solidFill>
                  <a:srgbClr val="4B4A4A"/>
                </a:solidFill>
                <a:latin typeface="Arimo"/>
                <a:ea typeface="+mn-ea"/>
                <a:cs typeface="Arimo"/>
              </a:rPr>
              <a:t>qu'il</a:t>
            </a:r>
            <a:r>
              <a:rPr sz="1950" b="1">
                <a:solidFill>
                  <a:srgbClr val="4B4A4A"/>
                </a:solidFill>
                <a:latin typeface="Arimo"/>
                <a:ea typeface="+mn-ea"/>
                <a:cs typeface="Arimo"/>
              </a:rPr>
              <a:t> tend vers </a:t>
            </a:r>
            <a:r>
              <a:rPr sz="1950" b="1">
                <a:solidFill>
                  <a:srgbClr val="4B4A4A"/>
                </a:solidFill>
                <a:latin typeface="Arimo"/>
                <a:ea typeface="+mn-ea"/>
                <a:cs typeface="Arimo"/>
              </a:rPr>
              <a:t>l'égalité</a:t>
            </a:r>
            <a:r>
              <a:rPr sz="1950" b="1">
                <a:solidFill>
                  <a:srgbClr val="4B4A4A"/>
                </a:solidFill>
                <a:latin typeface="Arimo"/>
                <a:ea typeface="+mn-ea"/>
                <a:cs typeface="Arimo"/>
              </a:rPr>
              <a:t> politique, la </a:t>
            </a:r>
            <a:r>
              <a:rPr sz="1950" b="1">
                <a:solidFill>
                  <a:srgbClr val="4B4A4A"/>
                </a:solidFill>
                <a:latin typeface="Arimo"/>
                <a:ea typeface="+mn-ea"/>
                <a:cs typeface="Arimo"/>
              </a:rPr>
              <a:t>résolution</a:t>
            </a:r>
            <a:r>
              <a:rPr sz="1950" b="1">
                <a:solidFill>
                  <a:srgbClr val="4B4A4A"/>
                </a:solidFill>
                <a:latin typeface="Arimo"/>
                <a:ea typeface="+mn-ea"/>
                <a:cs typeface="Arimo"/>
              </a:rPr>
              <a:t> </a:t>
            </a:r>
            <a:r>
              <a:rPr sz="1950" b="1">
                <a:solidFill>
                  <a:srgbClr val="4B4A4A"/>
                </a:solidFill>
                <a:latin typeface="Arimo"/>
                <a:ea typeface="+mn-ea"/>
                <a:cs typeface="Arimo"/>
              </a:rPr>
              <a:t>pacifique</a:t>
            </a:r>
            <a:r>
              <a:rPr sz="1950" b="1">
                <a:solidFill>
                  <a:srgbClr val="4B4A4A"/>
                </a:solidFill>
                <a:latin typeface="Arimo"/>
                <a:ea typeface="+mn-ea"/>
                <a:cs typeface="Arimo"/>
              </a:rPr>
              <a:t> des </a:t>
            </a:r>
            <a:r>
              <a:rPr sz="1950" b="1">
                <a:solidFill>
                  <a:srgbClr val="4B4A4A"/>
                </a:solidFill>
                <a:latin typeface="Arimo"/>
                <a:ea typeface="+mn-ea"/>
                <a:cs typeface="Arimo"/>
              </a:rPr>
              <a:t>conflits</a:t>
            </a:r>
            <a:r>
              <a:rPr sz="1950" b="1">
                <a:solidFill>
                  <a:srgbClr val="4B4A4A"/>
                </a:solidFill>
                <a:latin typeface="Arimo"/>
                <a:ea typeface="+mn-ea"/>
                <a:cs typeface="Arimo"/>
              </a:rPr>
              <a:t> et des </a:t>
            </a:r>
            <a:r>
              <a:rPr sz="1950" b="1">
                <a:solidFill>
                  <a:srgbClr val="4B4A4A"/>
                </a:solidFill>
                <a:latin typeface="Arimo"/>
                <a:ea typeface="+mn-ea"/>
                <a:cs typeface="Arimo"/>
              </a:rPr>
              <a:t>changements</a:t>
            </a:r>
            <a:r>
              <a:rPr sz="1950" b="1">
                <a:solidFill>
                  <a:srgbClr val="4B4A4A"/>
                </a:solidFill>
                <a:latin typeface="Arimo"/>
                <a:ea typeface="+mn-ea"/>
                <a:cs typeface="Arimo"/>
              </a:rPr>
              <a:t> de structure politique.</a:t>
            </a:r>
          </a:p>
          <a:p>
            <a:pPr algn="l" hangingPunct="0">
              <a:lnSpc>
                <a:spcPct val="95833"/>
              </a:lnSpc>
            </a:pPr>
            <a:r>
              <a:rPr sz="1950">
                <a:solidFill>
                  <a:srgbClr val="4B4A4A"/>
                </a:solidFill>
                <a:latin typeface="Titillium"/>
                <a:ea typeface="+mn-ea"/>
                <a:cs typeface="Titillium"/>
              </a:rPr>
              <a:t> </a:t>
            </a:r>
          </a:p>
          <a:p>
            <a:pPr algn="l" hangingPunct="0">
              <a:lnSpc>
                <a:spcPct val="95833"/>
              </a:lnSpc>
            </a:pPr>
            <a:r>
              <a:rPr sz="1950" b="1">
                <a:solidFill>
                  <a:srgbClr val="4B4A4A"/>
                </a:solidFill>
                <a:latin typeface="Arimo"/>
                <a:ea typeface="+mn-ea"/>
                <a:cs typeface="Arimo"/>
              </a:rPr>
              <a:t>Nous </a:t>
            </a:r>
            <a:r>
              <a:rPr sz="1950" b="1">
                <a:solidFill>
                  <a:srgbClr val="4B4A4A"/>
                </a:solidFill>
                <a:latin typeface="Arimo"/>
                <a:ea typeface="+mn-ea"/>
                <a:cs typeface="Arimo"/>
              </a:rPr>
              <a:t>croyons</a:t>
            </a:r>
            <a:r>
              <a:rPr sz="1950" b="1">
                <a:solidFill>
                  <a:srgbClr val="4B4A4A"/>
                </a:solidFill>
                <a:latin typeface="Arimo"/>
                <a:ea typeface="+mn-ea"/>
                <a:cs typeface="Arimo"/>
              </a:rPr>
              <a:t> </a:t>
            </a:r>
            <a:r>
              <a:rPr sz="1950" b="1">
                <a:solidFill>
                  <a:srgbClr val="4B4A4A"/>
                </a:solidFill>
                <a:latin typeface="Arimo"/>
                <a:ea typeface="+mn-ea"/>
                <a:cs typeface="Arimo"/>
              </a:rPr>
              <a:t>qu'il</a:t>
            </a:r>
            <a:r>
              <a:rPr sz="1950" b="1">
                <a:solidFill>
                  <a:srgbClr val="4B4A4A"/>
                </a:solidFill>
                <a:latin typeface="Arimo"/>
                <a:ea typeface="+mn-ea"/>
                <a:cs typeface="Arimo"/>
              </a:rPr>
              <a:t> tend à </a:t>
            </a:r>
            <a:r>
              <a:rPr sz="1950" b="1">
                <a:solidFill>
                  <a:srgbClr val="4B4A4A"/>
                </a:solidFill>
                <a:latin typeface="Arimo"/>
                <a:ea typeface="+mn-ea"/>
                <a:cs typeface="Arimo"/>
              </a:rPr>
              <a:t>permettre</a:t>
            </a:r>
            <a:r>
              <a:rPr sz="1950" b="1">
                <a:solidFill>
                  <a:srgbClr val="4B4A4A"/>
                </a:solidFill>
                <a:latin typeface="Arimo"/>
                <a:ea typeface="+mn-ea"/>
                <a:cs typeface="Arimo"/>
              </a:rPr>
              <a:t> la </a:t>
            </a:r>
            <a:r>
              <a:rPr sz="1950" b="1">
                <a:solidFill>
                  <a:srgbClr val="4B4A4A"/>
                </a:solidFill>
                <a:latin typeface="Arimo"/>
                <a:ea typeface="+mn-ea"/>
                <a:cs typeface="Arimo"/>
              </a:rPr>
              <a:t>prise</a:t>
            </a:r>
            <a:r>
              <a:rPr sz="1950" b="1">
                <a:solidFill>
                  <a:srgbClr val="4B4A4A"/>
                </a:solidFill>
                <a:latin typeface="Arimo"/>
                <a:ea typeface="+mn-ea"/>
                <a:cs typeface="Arimo"/>
              </a:rPr>
              <a:t> de </a:t>
            </a:r>
            <a:r>
              <a:rPr sz="1950" b="1">
                <a:solidFill>
                  <a:srgbClr val="4B4A4A"/>
                </a:solidFill>
                <a:latin typeface="Arimo"/>
                <a:ea typeface="+mn-ea"/>
                <a:cs typeface="Arimo"/>
              </a:rPr>
              <a:t>décisions</a:t>
            </a:r>
            <a:r>
              <a:rPr sz="1950" b="1">
                <a:solidFill>
                  <a:srgbClr val="4B4A4A"/>
                </a:solidFill>
                <a:latin typeface="Arimo"/>
                <a:ea typeface="+mn-ea"/>
                <a:cs typeface="Arimo"/>
              </a:rPr>
              <a:t>, </a:t>
            </a:r>
            <a:r>
              <a:rPr sz="1950" b="1">
                <a:solidFill>
                  <a:srgbClr val="4B4A4A"/>
                </a:solidFill>
                <a:latin typeface="Arimo"/>
                <a:ea typeface="+mn-ea"/>
                <a:cs typeface="Arimo"/>
              </a:rPr>
              <a:t>notamment</a:t>
            </a:r>
            <a:r>
              <a:rPr sz="1950" b="1">
                <a:solidFill>
                  <a:srgbClr val="4B4A4A"/>
                </a:solidFill>
                <a:latin typeface="Arimo"/>
                <a:ea typeface="+mn-ea"/>
                <a:cs typeface="Arimo"/>
              </a:rPr>
              <a:t> </a:t>
            </a:r>
            <a:r>
              <a:rPr sz="1950" b="1">
                <a:solidFill>
                  <a:srgbClr val="4B4A4A"/>
                </a:solidFill>
                <a:latin typeface="Arimo"/>
                <a:ea typeface="+mn-ea"/>
                <a:cs typeface="Arimo"/>
              </a:rPr>
              <a:t>parce</a:t>
            </a:r>
            <a:r>
              <a:rPr sz="1950" b="1">
                <a:solidFill>
                  <a:srgbClr val="4B4A4A"/>
                </a:solidFill>
                <a:latin typeface="Arimo"/>
                <a:ea typeface="+mn-ea"/>
                <a:cs typeface="Arimo"/>
              </a:rPr>
              <a:t> </a:t>
            </a:r>
            <a:r>
              <a:rPr sz="1950" b="1">
                <a:solidFill>
                  <a:srgbClr val="4B4A4A"/>
                </a:solidFill>
                <a:latin typeface="Arimo"/>
                <a:ea typeface="+mn-ea"/>
                <a:cs typeface="Arimo"/>
              </a:rPr>
              <a:t>qu'il</a:t>
            </a:r>
            <a:r>
              <a:rPr sz="1950" b="1">
                <a:solidFill>
                  <a:srgbClr val="4B4A4A"/>
                </a:solidFill>
                <a:latin typeface="Arimo"/>
                <a:ea typeface="+mn-ea"/>
                <a:cs typeface="Arimo"/>
              </a:rPr>
              <a:t> met la société sur la </a:t>
            </a:r>
            <a:r>
              <a:rPr sz="1950" b="1">
                <a:solidFill>
                  <a:srgbClr val="4B4A4A"/>
                </a:solidFill>
                <a:latin typeface="Arimo"/>
                <a:ea typeface="+mn-ea"/>
                <a:cs typeface="Arimo"/>
              </a:rPr>
              <a:t>voie</a:t>
            </a:r>
            <a:r>
              <a:rPr sz="1950" b="1">
                <a:solidFill>
                  <a:srgbClr val="4B4A4A"/>
                </a:solidFill>
                <a:latin typeface="Arimo"/>
                <a:ea typeface="+mn-ea"/>
                <a:cs typeface="Arimo"/>
              </a:rPr>
              <a:t> du </a:t>
            </a:r>
            <a:r>
              <a:rPr sz="1950" b="1">
                <a:solidFill>
                  <a:srgbClr val="4B4A4A"/>
                </a:solidFill>
                <a:latin typeface="Arimo"/>
                <a:ea typeface="+mn-ea"/>
                <a:cs typeface="Arimo"/>
              </a:rPr>
              <a:t>développement</a:t>
            </a:r>
            <a:r>
              <a:rPr sz="1950" b="1">
                <a:solidFill>
                  <a:srgbClr val="4B4A4A"/>
                </a:solidFill>
                <a:latin typeface="Arimo"/>
                <a:ea typeface="+mn-ea"/>
                <a:cs typeface="Arimo"/>
              </a:rPr>
              <a:t> social </a:t>
            </a:r>
            <a:r>
              <a:rPr sz="1950" b="1">
                <a:solidFill>
                  <a:srgbClr val="4B4A4A"/>
                </a:solidFill>
                <a:latin typeface="Arimo"/>
                <a:ea typeface="+mn-ea"/>
                <a:cs typeface="Arimo"/>
              </a:rPr>
              <a:t>en</a:t>
            </a:r>
            <a:r>
              <a:rPr sz="1950" b="1">
                <a:solidFill>
                  <a:srgbClr val="4B4A4A"/>
                </a:solidFill>
                <a:latin typeface="Arimo"/>
                <a:ea typeface="+mn-ea"/>
                <a:cs typeface="Arimo"/>
              </a:rPr>
              <a:t> </a:t>
            </a:r>
            <a:r>
              <a:rPr sz="1950" b="1">
                <a:solidFill>
                  <a:srgbClr val="4B4A4A"/>
                </a:solidFill>
                <a:latin typeface="Arimo"/>
                <a:ea typeface="+mn-ea"/>
                <a:cs typeface="Arimo"/>
              </a:rPr>
              <a:t>favorisant</a:t>
            </a:r>
            <a:r>
              <a:rPr sz="1950" b="1">
                <a:solidFill>
                  <a:srgbClr val="4B4A4A"/>
                </a:solidFill>
                <a:latin typeface="Arimo"/>
                <a:ea typeface="+mn-ea"/>
                <a:cs typeface="Arimo"/>
              </a:rPr>
              <a:t> </a:t>
            </a:r>
            <a:r>
              <a:rPr sz="1950" b="1">
                <a:solidFill>
                  <a:srgbClr val="4B4A4A"/>
                </a:solidFill>
                <a:latin typeface="Arimo"/>
                <a:ea typeface="+mn-ea"/>
                <a:cs typeface="Arimo"/>
              </a:rPr>
              <a:t>l'éducation</a:t>
            </a:r>
            <a:r>
              <a:rPr sz="1950" b="1">
                <a:solidFill>
                  <a:srgbClr val="4B4A4A"/>
                </a:solidFill>
                <a:latin typeface="Arimo"/>
                <a:ea typeface="+mn-ea"/>
                <a:cs typeface="Arimo"/>
              </a:rPr>
              <a:t> et </a:t>
            </a:r>
            <a:r>
              <a:rPr sz="1950" b="1">
                <a:solidFill>
                  <a:srgbClr val="4B4A4A"/>
                </a:solidFill>
                <a:latin typeface="Arimo"/>
                <a:ea typeface="+mn-ea"/>
                <a:cs typeface="Arimo"/>
              </a:rPr>
              <a:t>l'adoption</a:t>
            </a:r>
            <a:r>
              <a:rPr sz="1950" b="1">
                <a:solidFill>
                  <a:srgbClr val="4B4A4A"/>
                </a:solidFill>
                <a:latin typeface="Arimo"/>
                <a:ea typeface="+mn-ea"/>
                <a:cs typeface="Arimo"/>
              </a:rPr>
              <a:t> d'un point de </a:t>
            </a:r>
            <a:r>
              <a:rPr sz="1950" b="1">
                <a:solidFill>
                  <a:srgbClr val="4B4A4A"/>
                </a:solidFill>
                <a:latin typeface="Arimo"/>
                <a:ea typeface="+mn-ea"/>
                <a:cs typeface="Arimo"/>
              </a:rPr>
              <a:t>vue</a:t>
            </a:r>
            <a:r>
              <a:rPr sz="1950" b="1">
                <a:solidFill>
                  <a:srgbClr val="4B4A4A"/>
                </a:solidFill>
                <a:latin typeface="Arimo"/>
                <a:ea typeface="+mn-ea"/>
                <a:cs typeface="Arimo"/>
              </a:rPr>
              <a:t> impartial.</a:t>
            </a:r>
          </a:p>
          <a:p>
            <a:pPr algn="l" hangingPunct="0">
              <a:lnSpc>
                <a:spcPct val="95833"/>
              </a:lnSpc>
            </a:pPr>
            <a:r>
              <a:rPr sz="1950">
                <a:solidFill>
                  <a:srgbClr val="4B4A4A"/>
                </a:solidFill>
                <a:latin typeface="Titillium"/>
                <a:ea typeface="+mn-ea"/>
                <a:cs typeface="Titillium"/>
              </a:rPr>
              <a:t> </a:t>
            </a:r>
          </a:p>
          <a:p>
            <a:pPr algn="l" hangingPunct="0">
              <a:lnSpc>
                <a:spcPct val="95833"/>
              </a:lnSpc>
            </a:pPr>
            <a:r>
              <a:rPr sz="1950" b="1" i="1">
                <a:solidFill>
                  <a:srgbClr val="4B4A4A"/>
                </a:solidFill>
                <a:latin typeface="Arimo"/>
                <a:ea typeface="+mn-ea"/>
                <a:cs typeface="Arimo"/>
              </a:rPr>
              <a:t>Comme le </a:t>
            </a:r>
            <a:r>
              <a:rPr sz="1950" b="1" i="1">
                <a:solidFill>
                  <a:srgbClr val="4B4A4A"/>
                </a:solidFill>
                <a:latin typeface="Arimo"/>
                <a:ea typeface="+mn-ea"/>
                <a:cs typeface="Arimo"/>
              </a:rPr>
              <a:t>faisait</a:t>
            </a:r>
            <a:r>
              <a:rPr sz="1950" b="1" i="1">
                <a:solidFill>
                  <a:srgbClr val="4B4A4A"/>
                </a:solidFill>
                <a:latin typeface="Arimo"/>
                <a:ea typeface="+mn-ea"/>
                <a:cs typeface="Arimo"/>
              </a:rPr>
              <a:t> </a:t>
            </a:r>
            <a:r>
              <a:rPr sz="1950" b="1" i="1">
                <a:solidFill>
                  <a:srgbClr val="4B4A4A"/>
                </a:solidFill>
                <a:latin typeface="Arimo"/>
                <a:ea typeface="+mn-ea"/>
                <a:cs typeface="Arimo"/>
              </a:rPr>
              <a:t>remarquer</a:t>
            </a:r>
            <a:r>
              <a:rPr sz="1950" b="1" i="1">
                <a:solidFill>
                  <a:srgbClr val="4B4A4A"/>
                </a:solidFill>
                <a:latin typeface="Arimo"/>
                <a:ea typeface="+mn-ea"/>
                <a:cs typeface="Arimo"/>
              </a:rPr>
              <a:t> le philosophe Raymond Aron, les </a:t>
            </a:r>
            <a:r>
              <a:rPr sz="1950" b="1" i="1">
                <a:solidFill>
                  <a:srgbClr val="4B4A4A"/>
                </a:solidFill>
                <a:latin typeface="Arimo"/>
                <a:ea typeface="+mn-ea"/>
                <a:cs typeface="Arimo"/>
              </a:rPr>
              <a:t>garanties</a:t>
            </a:r>
            <a:r>
              <a:rPr sz="1950" b="1" i="1">
                <a:solidFill>
                  <a:srgbClr val="4B4A4A"/>
                </a:solidFill>
                <a:latin typeface="Arimo"/>
                <a:ea typeface="+mn-ea"/>
                <a:cs typeface="Arimo"/>
              </a:rPr>
              <a:t> des </a:t>
            </a:r>
            <a:r>
              <a:rPr sz="1950" b="1" i="1">
                <a:solidFill>
                  <a:srgbClr val="4B4A4A"/>
                </a:solidFill>
                <a:latin typeface="Arimo"/>
                <a:ea typeface="+mn-ea"/>
                <a:cs typeface="Arimo"/>
              </a:rPr>
              <a:t>chartes</a:t>
            </a:r>
            <a:r>
              <a:rPr sz="1950" b="1" i="1">
                <a:solidFill>
                  <a:srgbClr val="4B4A4A"/>
                </a:solidFill>
                <a:latin typeface="Arimo"/>
                <a:ea typeface="+mn-ea"/>
                <a:cs typeface="Arimo"/>
              </a:rPr>
              <a:t> et des </a:t>
            </a:r>
            <a:r>
              <a:rPr sz="1950" b="1" i="1">
                <a:solidFill>
                  <a:srgbClr val="4B4A4A"/>
                </a:solidFill>
                <a:latin typeface="Arimo"/>
                <a:ea typeface="+mn-ea"/>
                <a:cs typeface="Arimo"/>
              </a:rPr>
              <a:t>lois</a:t>
            </a:r>
            <a:r>
              <a:rPr sz="1950" b="1" i="1">
                <a:solidFill>
                  <a:srgbClr val="4B4A4A"/>
                </a:solidFill>
                <a:latin typeface="Arimo"/>
                <a:ea typeface="+mn-ea"/>
                <a:cs typeface="Arimo"/>
              </a:rPr>
              <a:t>, qui nous </a:t>
            </a:r>
            <a:r>
              <a:rPr sz="1950" b="1" i="1">
                <a:solidFill>
                  <a:srgbClr val="4B4A4A"/>
                </a:solidFill>
                <a:latin typeface="Arimo"/>
                <a:ea typeface="+mn-ea"/>
                <a:cs typeface="Arimo"/>
              </a:rPr>
              <a:t>semblent</a:t>
            </a:r>
            <a:r>
              <a:rPr sz="1950" b="1" i="1">
                <a:solidFill>
                  <a:srgbClr val="4B4A4A"/>
                </a:solidFill>
                <a:latin typeface="Arimo"/>
                <a:ea typeface="+mn-ea"/>
                <a:cs typeface="Arimo"/>
              </a:rPr>
              <a:t> </a:t>
            </a:r>
            <a:r>
              <a:rPr sz="1950" b="1" i="1">
                <a:solidFill>
                  <a:srgbClr val="4B4A4A"/>
                </a:solidFill>
                <a:latin typeface="Arimo"/>
                <a:ea typeface="+mn-ea"/>
                <a:cs typeface="Arimo"/>
              </a:rPr>
              <a:t>purement</a:t>
            </a:r>
            <a:r>
              <a:rPr sz="1950" b="1" i="1">
                <a:solidFill>
                  <a:srgbClr val="4B4A4A"/>
                </a:solidFill>
                <a:latin typeface="Arimo"/>
                <a:ea typeface="+mn-ea"/>
                <a:cs typeface="Arimo"/>
              </a:rPr>
              <a:t> « </a:t>
            </a:r>
            <a:r>
              <a:rPr sz="1950" b="1" i="1">
                <a:solidFill>
                  <a:srgbClr val="4B4A4A"/>
                </a:solidFill>
                <a:latin typeface="Arimo"/>
                <a:ea typeface="+mn-ea"/>
                <a:cs typeface="Arimo"/>
              </a:rPr>
              <a:t>formelles</a:t>
            </a:r>
            <a:r>
              <a:rPr sz="1950" b="1" i="1">
                <a:solidFill>
                  <a:srgbClr val="4B4A4A"/>
                </a:solidFill>
                <a:latin typeface="Arimo"/>
                <a:ea typeface="+mn-ea"/>
                <a:cs typeface="Arimo"/>
              </a:rPr>
              <a:t> », </a:t>
            </a:r>
            <a:r>
              <a:rPr sz="1950" b="1" i="1">
                <a:solidFill>
                  <a:srgbClr val="4B4A4A"/>
                </a:solidFill>
                <a:latin typeface="Arimo"/>
                <a:ea typeface="+mn-ea"/>
                <a:cs typeface="Arimo"/>
              </a:rPr>
              <a:t>paraissent</a:t>
            </a:r>
            <a:r>
              <a:rPr sz="1950" b="1" i="1">
                <a:solidFill>
                  <a:srgbClr val="4B4A4A"/>
                </a:solidFill>
                <a:latin typeface="Arimo"/>
                <a:ea typeface="+mn-ea"/>
                <a:cs typeface="Arimo"/>
              </a:rPr>
              <a:t> bien </a:t>
            </a:r>
            <a:r>
              <a:rPr sz="1950" b="1" i="1">
                <a:solidFill>
                  <a:srgbClr val="4B4A4A"/>
                </a:solidFill>
                <a:latin typeface="Arimo"/>
                <a:ea typeface="+mn-ea"/>
                <a:cs typeface="Arimo"/>
              </a:rPr>
              <a:t>réelles</a:t>
            </a:r>
            <a:r>
              <a:rPr sz="1950" b="1" i="1">
                <a:solidFill>
                  <a:srgbClr val="4B4A4A"/>
                </a:solidFill>
                <a:latin typeface="Arimo"/>
                <a:ea typeface="+mn-ea"/>
                <a:cs typeface="Arimo"/>
              </a:rPr>
              <a:t> à </a:t>
            </a:r>
            <a:r>
              <a:rPr sz="1950" b="1" i="1">
                <a:solidFill>
                  <a:srgbClr val="4B4A4A"/>
                </a:solidFill>
                <a:latin typeface="Arimo"/>
                <a:ea typeface="+mn-ea"/>
                <a:cs typeface="Arimo"/>
              </a:rPr>
              <a:t>ceux</a:t>
            </a:r>
            <a:r>
              <a:rPr sz="1950" b="1" i="1">
                <a:solidFill>
                  <a:srgbClr val="4B4A4A"/>
                </a:solidFill>
                <a:latin typeface="Arimo"/>
                <a:ea typeface="+mn-ea"/>
                <a:cs typeface="Arimo"/>
              </a:rPr>
              <a:t> et </a:t>
            </a:r>
            <a:r>
              <a:rPr sz="1950" b="1" i="1">
                <a:solidFill>
                  <a:srgbClr val="4B4A4A"/>
                </a:solidFill>
                <a:latin typeface="Arimo"/>
                <a:ea typeface="+mn-ea"/>
                <a:cs typeface="Arimo"/>
              </a:rPr>
              <a:t>celles</a:t>
            </a:r>
            <a:r>
              <a:rPr sz="1950" b="1" i="1">
                <a:solidFill>
                  <a:srgbClr val="4B4A4A"/>
                </a:solidFill>
                <a:latin typeface="Arimo"/>
                <a:ea typeface="+mn-ea"/>
                <a:cs typeface="Arimo"/>
              </a:rPr>
              <a:t> qui </a:t>
            </a:r>
            <a:r>
              <a:rPr sz="1950" b="1" i="1">
                <a:solidFill>
                  <a:srgbClr val="4B4A4A"/>
                </a:solidFill>
                <a:latin typeface="Arimo"/>
                <a:ea typeface="+mn-ea"/>
                <a:cs typeface="Arimo"/>
              </a:rPr>
              <a:t>vivent</a:t>
            </a:r>
            <a:r>
              <a:rPr sz="1950" b="1" i="1">
                <a:solidFill>
                  <a:srgbClr val="4B4A4A"/>
                </a:solidFill>
                <a:latin typeface="Arimo"/>
                <a:ea typeface="+mn-ea"/>
                <a:cs typeface="Arimo"/>
              </a:rPr>
              <a:t> sous des dictatures.</a:t>
            </a:r>
          </a:p>
          <a:p>
            <a:pPr algn="l" hangingPunct="0">
              <a:lnSpc>
                <a:spcPct val="95833"/>
              </a:lnSpc>
            </a:pPr>
            <a:r>
              <a:rPr sz="1950">
                <a:solidFill>
                  <a:srgbClr val="4B4A4A"/>
                </a:solidFill>
                <a:latin typeface="Titillium"/>
                <a:ea typeface="+mn-ea"/>
                <a:cs typeface="Titillium"/>
              </a:rPr>
              <a:t> </a:t>
            </a:r>
          </a:p>
          <a:p>
            <a:pPr algn="l" hangingPunct="0">
              <a:lnSpc>
                <a:spcPct val="95833"/>
              </a:lnSpc>
            </a:pPr>
            <a:r>
              <a:rPr sz="1950">
                <a:solidFill>
                  <a:srgbClr val="4B4A4A"/>
                </a:solidFill>
                <a:latin typeface="Titillium"/>
                <a:ea typeface="+mn-ea"/>
                <a:cs typeface="Titillium"/>
              </a:rPr>
              <a:t> </a:t>
            </a:r>
          </a:p>
          <a:p>
            <a:pPr algn="l" hangingPunct="0">
              <a:lnSpc>
                <a:spcPct val="95833"/>
              </a:lnSpc>
            </a:pPr>
            <a:r>
              <a:rPr sz="1950">
                <a:solidFill>
                  <a:srgbClr val="4B4A4A"/>
                </a:solidFill>
                <a:latin typeface="Titillium"/>
                <a:ea typeface="+mn-ea"/>
                <a:cs typeface="Titillium"/>
              </a:rPr>
              <a:t> </a:t>
            </a:r>
          </a:p>
          <a:p>
            <a:pPr algn="l" hangingPunct="0">
              <a:lnSpc>
                <a:spcPct val="95833"/>
              </a:lnSpc>
            </a:pPr>
            <a:r>
              <a:rPr sz="1950">
                <a:solidFill>
                  <a:srgbClr val="4B4A4A"/>
                </a:solidFill>
                <a:latin typeface="Titillium"/>
                <a:ea typeface="+mn-ea"/>
                <a:cs typeface="Titillium"/>
              </a:rPr>
              <a:t> </a:t>
            </a:r>
          </a:p>
          <a:p>
            <a:pPr algn="l" hangingPunct="0">
              <a:lnSpc>
                <a:spcPct val="95833"/>
              </a:lnSpc>
            </a:pPr>
            <a:r>
              <a:rPr sz="1950">
                <a:solidFill>
                  <a:srgbClr val="4B4A4A"/>
                </a:solidFill>
                <a:latin typeface="Titillium"/>
                <a:ea typeface="+mn-ea"/>
                <a:cs typeface="Titillium"/>
              </a:rPr>
              <a:t> </a:t>
            </a:r>
          </a:p>
        </p:txBody>
      </p:sp>
      <p:pic>
        <p:nvPicPr>
          <p:cNvPr id="6" name="68fa413c309b62-35902257.png"/>
          <p:cNvPicPr/>
          <p:nvPr/>
        </p:nvPicPr>
        <p:blipFill rotWithShape="1">
          <a:blip r:embed="rId5"/>
          <a:stretch>
            <a:fillRect/>
          </a:stretch>
        </p:blipFill>
        <p:spPr>
          <a:xfrm>
            <a:off x="8058150" y="2124075"/>
            <a:ext cx="5181600" cy="29337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23"/>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428625" y="590550"/>
            <a:ext cx="14461808" cy="133350"/>
          </a:xfrm>
          <a:prstGeom prst="rect">
            <a:avLst/>
          </a:prstGeom>
        </p:spPr>
        <p:txBody>
          <a:bodyPr spcFirstLastPara="0" anchor="t" tIns="0" bIns="0" lIns="0" rIns="0"/>
          <a:lstStyle/>
          <a:p>
            <a:pPr algn="l" hangingPunct="0">
              <a:lnSpc>
                <a:spcPct val="100000"/>
              </a:lnSpc>
            </a:pPr>
            <a:r>
              <a:rPr sz="900">
                <a:solidFill>
                  <a:srgbClr val="4B4A4A"/>
                </a:solidFill>
                <a:latin typeface="Lato"/>
                <a:ea typeface="+mn-ea"/>
                <a:cs typeface="Lato"/>
              </a:rPr>
              <a:t>Ce texte de </a:t>
            </a:r>
            <a:r>
              <a:rPr sz="900" b="1">
                <a:solidFill>
                  <a:srgbClr val="4B4A4A"/>
                </a:solidFill>
                <a:latin typeface="Lato"/>
                <a:ea typeface="+mn-ea"/>
                <a:cs typeface="Lato"/>
              </a:rPr>
              <a:t>Trudy Govier</a:t>
            </a:r>
            <a:r>
              <a:rPr sz="900">
                <a:solidFill>
                  <a:srgbClr val="4B4A4A"/>
                </a:solidFill>
                <a:latin typeface="Lato"/>
                <a:ea typeface="+mn-ea"/>
                <a:cs typeface="Lato"/>
              </a:rPr>
              <a:t> (commentant la pensée de </a:t>
            </a:r>
            <a:r>
              <a:rPr sz="900" b="1">
                <a:solidFill>
                  <a:srgbClr val="4B4A4A"/>
                </a:solidFill>
                <a:latin typeface="Lato"/>
                <a:ea typeface="+mn-ea"/>
                <a:cs typeface="Lato"/>
              </a:rPr>
              <a:t>Benjamin Barber</a:t>
            </a:r>
            <a:r>
              <a:rPr sz="900">
                <a:solidFill>
                  <a:srgbClr val="4B4A4A"/>
                </a:solidFill>
                <a:latin typeface="Lato"/>
                <a:ea typeface="+mn-ea"/>
                <a:cs typeface="Lato"/>
              </a:rPr>
              <a:t> dans </a:t>
            </a:r>
            <a:r>
              <a:rPr sz="900" i="1">
                <a:solidFill>
                  <a:srgbClr val="4B4A4A"/>
                </a:solidFill>
                <a:latin typeface="Lato"/>
                <a:ea typeface="+mn-ea"/>
                <a:cs typeface="Lato"/>
              </a:rPr>
              <a:t>Strong Democracy</a:t>
            </a:r>
            <a:r>
              <a:rPr sz="900">
                <a:solidFill>
                  <a:srgbClr val="4B4A4A"/>
                </a:solidFill>
                <a:latin typeface="Lato"/>
                <a:ea typeface="+mn-ea"/>
                <a:cs typeface="Lato"/>
              </a:rPr>
              <a:t>) répond à la question </a:t>
            </a:r>
            <a:r>
              <a:rPr sz="900" i="1">
                <a:solidFill>
                  <a:srgbClr val="4B4A4A"/>
                </a:solidFill>
                <a:latin typeface="Lato"/>
                <a:ea typeface="+mn-ea"/>
                <a:cs typeface="Lato"/>
              </a:rPr>
              <a:t>« Qu’est-ce qu’être un vrai citoyen ? »</a:t>
            </a:r>
            <a:r>
              <a:rPr sz="900">
                <a:solidFill>
                  <a:srgbClr val="4B4A4A"/>
                </a:solidFill>
                <a:latin typeface="Lato"/>
                <a:ea typeface="+mn-ea"/>
                <a:cs typeface="Lato"/>
              </a:rPr>
              <a:t> en soulignant les éléments essentiels suivants :</a:t>
            </a:r>
          </a:p>
        </p:txBody>
      </p:sp>
      <p:sp>
        <p:nvSpPr>
          <p:cNvPr id="5" name="Text 1"/>
          <p:cNvSpPr/>
          <p:nvPr/>
        </p:nvSpPr>
        <p:spPr>
          <a:xfrm>
            <a:off x="428625" y="885825"/>
            <a:ext cx="4149662" cy="171450"/>
          </a:xfrm>
          <a:prstGeom prst="rect">
            <a:avLst/>
          </a:prstGeom>
        </p:spPr>
        <p:txBody>
          <a:bodyPr spcFirstLastPara="0" anchor="t" tIns="0" bIns="0" lIns="0" rIns="0"/>
          <a:lstStyle/>
          <a:p>
            <a:pPr algn="l" hangingPunct="0">
              <a:lnSpc>
                <a:spcPct val="100000"/>
              </a:lnSpc>
            </a:pPr>
            <a:r>
              <a:rPr sz="1125" b="1">
                <a:solidFill>
                  <a:srgbClr val="000000"/>
                </a:solidFill>
                <a:latin typeface="Lato"/>
                <a:ea typeface="+mn-ea"/>
                <a:cs typeface="Lato"/>
              </a:rPr>
              <a:t>🧭</a:t>
            </a:r>
            <a:r>
              <a:rPr sz="1125" b="1">
                <a:solidFill>
                  <a:srgbClr val="006747"/>
                </a:solidFill>
                <a:latin typeface="Lato"/>
                <a:ea typeface="+mn-ea"/>
                <a:cs typeface="Lato"/>
              </a:rPr>
              <a:t> 1. La citoyenneté comme souci de l'intérêt public</a:t>
            </a:r>
          </a:p>
        </p:txBody>
      </p:sp>
      <p:sp>
        <p:nvSpPr>
          <p:cNvPr id="6" name="Text 2"/>
          <p:cNvSpPr/>
          <p:nvPr/>
        </p:nvSpPr>
        <p:spPr>
          <a:xfrm>
            <a:off x="428625" y="1238250"/>
            <a:ext cx="14737271" cy="114300"/>
          </a:xfrm>
          <a:prstGeom prst="rect">
            <a:avLst/>
          </a:prstGeom>
        </p:spPr>
        <p:txBody>
          <a:bodyPr spcFirstLastPara="0" anchor="t" tIns="0" bIns="0" lIns="0" rIns="0"/>
          <a:lstStyle/>
          <a:p>
            <a:pPr algn="l" hangingPunct="0">
              <a:lnSpc>
                <a:spcPct val="100000"/>
              </a:lnSpc>
            </a:pPr>
            <a:r>
              <a:rPr sz="750">
                <a:solidFill>
                  <a:srgbClr val="4B4A4A"/>
                </a:solidFill>
                <a:latin typeface="Lato"/>
                <a:ea typeface="+mn-ea"/>
                <a:cs typeface="Lato"/>
              </a:rPr>
              <a:t>Être un citoyen, selon Barber, c’est </a:t>
            </a:r>
            <a:r>
              <a:rPr sz="750" b="1">
                <a:solidFill>
                  <a:srgbClr val="4B4A4A"/>
                </a:solidFill>
                <a:latin typeface="Lato"/>
                <a:ea typeface="+mn-ea"/>
                <a:cs typeface="Lato"/>
              </a:rPr>
              <a:t>penser et agir en fonction du bien commun</a:t>
            </a:r>
            <a:r>
              <a:rPr sz="750">
                <a:solidFill>
                  <a:srgbClr val="4B4A4A"/>
                </a:solidFill>
                <a:latin typeface="Lato"/>
                <a:ea typeface="+mn-ea"/>
                <a:cs typeface="Lato"/>
              </a:rPr>
              <a:t>, et non de ses seuls désirs ou intérêts personnels.</a:t>
            </a:r>
          </a:p>
        </p:txBody>
      </p:sp>
      <p:sp>
        <p:nvSpPr>
          <p:cNvPr id="7" name="Text 3"/>
          <p:cNvSpPr/>
          <p:nvPr/>
        </p:nvSpPr>
        <p:spPr>
          <a:xfrm>
            <a:off x="581025" y="1619250"/>
            <a:ext cx="14584394" cy="114300"/>
          </a:xfrm>
          <a:prstGeom prst="rect">
            <a:avLst/>
          </a:prstGeom>
        </p:spPr>
        <p:txBody>
          <a:bodyPr spcFirstLastPara="0" anchor="t" tIns="0" bIns="0" lIns="0" rIns="0"/>
          <a:lstStyle/>
          <a:p>
            <a:pPr algn="l" hangingPunct="0">
              <a:lnSpc>
                <a:spcPct val="100000"/>
              </a:lnSpc>
            </a:pPr>
            <a:r>
              <a:rPr sz="750">
                <a:solidFill>
                  <a:srgbClr val="4B4A4A"/>
                </a:solidFill>
                <a:latin typeface="Lato"/>
                <a:ea typeface="+mn-ea"/>
                <a:cs typeface="Lato"/>
              </a:rPr>
              <a:t>Le citoyen ne demande pas : </a:t>
            </a:r>
            <a:r>
              <a:rPr sz="750" i="1">
                <a:solidFill>
                  <a:srgbClr val="4B4A4A"/>
                </a:solidFill>
                <a:latin typeface="Lato"/>
                <a:ea typeface="+mn-ea"/>
                <a:cs typeface="Lato"/>
              </a:rPr>
              <a:t>« Qu’est-ce que je veux ? »</a:t>
            </a:r>
            <a:r>
              <a:rPr sz="750">
                <a:solidFill>
                  <a:srgbClr val="4B4A4A"/>
                </a:solidFill>
                <a:latin typeface="Lato"/>
                <a:ea typeface="+mn-ea"/>
                <a:cs typeface="Lato"/>
              </a:rPr>
              <a:t>, mais </a:t>
            </a:r>
            <a:r>
              <a:rPr sz="750" i="1">
                <a:solidFill>
                  <a:srgbClr val="4B4A4A"/>
                </a:solidFill>
                <a:latin typeface="Lato"/>
                <a:ea typeface="+mn-ea"/>
                <a:cs typeface="Lato"/>
              </a:rPr>
              <a:t>« Qu’est-ce qui est bon pour tous ?»</a:t>
            </a:r>
          </a:p>
        </p:txBody>
      </p:sp>
      <p:pic>
        <p:nvPicPr>
          <p:cNvPr id="8" name="Shape 4 background"/>
          <p:cNvPicPr>
            <a:picLocks noChangeAspect="1"/>
          </p:cNvPicPr>
          <p:nvPr/>
        </p:nvPicPr>
        <p:blipFill>
          <a:blip r:embed="rId5"/>
          <a:stretch>
            <a:fillRect/>
          </a:stretch>
        </p:blipFill>
        <p:spPr>
          <a:xfrm>
            <a:off x="428625" y="1514475"/>
            <a:ext cx="19050" cy="381000"/>
          </a:xfrm>
          <a:prstGeom prst="rect">
            <a:avLst/>
          </a:prstGeom>
        </p:spPr>
      </p:pic>
      <p:sp>
        <p:nvSpPr>
          <p:cNvPr id="9" name="Text 6"/>
          <p:cNvSpPr/>
          <p:nvPr/>
        </p:nvSpPr>
        <p:spPr>
          <a:xfrm>
            <a:off x="428625" y="2305050"/>
            <a:ext cx="3089529" cy="171450"/>
          </a:xfrm>
          <a:prstGeom prst="rect">
            <a:avLst/>
          </a:prstGeom>
        </p:spPr>
        <p:txBody>
          <a:bodyPr spcFirstLastPara="0" anchor="t" tIns="0" bIns="0" lIns="0" rIns="0"/>
          <a:lstStyle/>
          <a:p>
            <a:pPr algn="l" hangingPunct="0">
              <a:lnSpc>
                <a:spcPct val="100000"/>
              </a:lnSpc>
            </a:pPr>
            <a:r>
              <a:rPr sz="1125" b="1">
                <a:solidFill>
                  <a:srgbClr val="000000"/>
                </a:solidFill>
                <a:latin typeface="Lato"/>
                <a:ea typeface="+mn-ea"/>
                <a:cs typeface="Lato"/>
              </a:rPr>
              <a:t>🤝</a:t>
            </a:r>
            <a:r>
              <a:rPr sz="1125" b="1">
                <a:solidFill>
                  <a:srgbClr val="006747"/>
                </a:solidFill>
                <a:latin typeface="Lato"/>
                <a:ea typeface="+mn-ea"/>
                <a:cs typeface="Lato"/>
              </a:rPr>
              <a:t> 2. La communauté comme contexte</a:t>
            </a:r>
          </a:p>
        </p:txBody>
      </p:sp>
      <p:sp>
        <p:nvSpPr>
          <p:cNvPr id="10" name="Text 7"/>
          <p:cNvSpPr/>
          <p:nvPr/>
        </p:nvSpPr>
        <p:spPr>
          <a:xfrm>
            <a:off x="428625" y="2657475"/>
            <a:ext cx="14737271" cy="114300"/>
          </a:xfrm>
          <a:prstGeom prst="rect">
            <a:avLst/>
          </a:prstGeom>
        </p:spPr>
        <p:txBody>
          <a:bodyPr spcFirstLastPara="0" anchor="t" tIns="0" bIns="0" lIns="0" rIns="0"/>
          <a:lstStyle/>
          <a:p>
            <a:pPr algn="l" hangingPunct="0">
              <a:lnSpc>
                <a:spcPct val="100000"/>
              </a:lnSpc>
            </a:pPr>
            <a:r>
              <a:rPr sz="750">
                <a:solidFill>
                  <a:srgbClr val="4B4A4A"/>
                </a:solidFill>
                <a:latin typeface="Lato"/>
                <a:ea typeface="+mn-ea"/>
                <a:cs typeface="Lato"/>
              </a:rPr>
              <a:t>Le citoyen doit reconnaître que les autres membres de la communauté sont </a:t>
            </a:r>
            <a:r>
              <a:rPr sz="750" b="1">
                <a:solidFill>
                  <a:srgbClr val="4B4A4A"/>
                </a:solidFill>
                <a:latin typeface="Lato"/>
                <a:ea typeface="+mn-ea"/>
                <a:cs typeface="Lato"/>
              </a:rPr>
              <a:t>aussi méritants que lui</a:t>
            </a:r>
            <a:r>
              <a:rPr sz="750">
                <a:solidFill>
                  <a:srgbClr val="4B4A4A"/>
                </a:solidFill>
                <a:latin typeface="Lato"/>
                <a:ea typeface="+mn-ea"/>
                <a:cs typeface="Lato"/>
              </a:rPr>
              <a:t>.</a:t>
            </a:r>
          </a:p>
        </p:txBody>
      </p:sp>
      <p:sp>
        <p:nvSpPr>
          <p:cNvPr id="11" name="Text 8"/>
          <p:cNvSpPr/>
          <p:nvPr/>
        </p:nvSpPr>
        <p:spPr>
          <a:xfrm>
            <a:off x="428625" y="2933700"/>
            <a:ext cx="14737271" cy="114300"/>
          </a:xfrm>
          <a:prstGeom prst="rect">
            <a:avLst/>
          </a:prstGeom>
        </p:spPr>
        <p:txBody>
          <a:bodyPr spcFirstLastPara="0" anchor="t" tIns="0" bIns="0" lIns="0" rIns="0"/>
          <a:lstStyle/>
          <a:p>
            <a:pPr algn="l" hangingPunct="0">
              <a:lnSpc>
                <a:spcPct val="100000"/>
              </a:lnSpc>
            </a:pPr>
            <a:r>
              <a:rPr sz="750">
                <a:solidFill>
                  <a:srgbClr val="4B4A4A"/>
                </a:solidFill>
                <a:latin typeface="Lato"/>
                <a:ea typeface="+mn-ea"/>
                <a:cs typeface="Lato"/>
              </a:rPr>
              <a:t>Agir en citoyen, c’est soutenir les politiques qui </a:t>
            </a:r>
            <a:r>
              <a:rPr sz="750" b="1">
                <a:solidFill>
                  <a:srgbClr val="4B4A4A"/>
                </a:solidFill>
                <a:latin typeface="Lato"/>
                <a:ea typeface="+mn-ea"/>
                <a:cs typeface="Lato"/>
              </a:rPr>
              <a:t>favorisent l’épanouissement de tous les individus</a:t>
            </a:r>
            <a:r>
              <a:rPr sz="750">
                <a:solidFill>
                  <a:srgbClr val="4B4A4A"/>
                </a:solidFill>
                <a:latin typeface="Lato"/>
                <a:ea typeface="+mn-ea"/>
                <a:cs typeface="Lato"/>
              </a:rPr>
              <a:t> plutôt que ses propres avantages.</a:t>
            </a:r>
          </a:p>
        </p:txBody>
      </p:sp>
      <p:sp>
        <p:nvSpPr>
          <p:cNvPr id="12" name="Text 9"/>
          <p:cNvSpPr/>
          <p:nvPr/>
        </p:nvSpPr>
        <p:spPr>
          <a:xfrm>
            <a:off x="428625" y="3238500"/>
            <a:ext cx="3826574" cy="171450"/>
          </a:xfrm>
          <a:prstGeom prst="rect">
            <a:avLst/>
          </a:prstGeom>
        </p:spPr>
        <p:txBody>
          <a:bodyPr spcFirstLastPara="0" anchor="t" tIns="0" bIns="0" lIns="0" rIns="0"/>
          <a:lstStyle/>
          <a:p>
            <a:pPr algn="l" hangingPunct="0">
              <a:lnSpc>
                <a:spcPct val="100000"/>
              </a:lnSpc>
            </a:pPr>
            <a:r>
              <a:rPr sz="1125" b="1">
                <a:solidFill>
                  <a:srgbClr val="000000"/>
                </a:solidFill>
                <a:latin typeface="Lato"/>
                <a:ea typeface="+mn-ea"/>
                <a:cs typeface="Lato"/>
              </a:rPr>
              <a:t>💬</a:t>
            </a:r>
            <a:r>
              <a:rPr sz="1125" b="1">
                <a:solidFill>
                  <a:srgbClr val="006747"/>
                </a:solidFill>
                <a:latin typeface="Lato"/>
                <a:ea typeface="+mn-ea"/>
                <a:cs typeface="Lato"/>
              </a:rPr>
              <a:t> 3. La discussion publique comme fondement</a:t>
            </a:r>
          </a:p>
        </p:txBody>
      </p:sp>
      <p:sp>
        <p:nvSpPr>
          <p:cNvPr id="13" name="Text 10"/>
          <p:cNvSpPr/>
          <p:nvPr/>
        </p:nvSpPr>
        <p:spPr>
          <a:xfrm>
            <a:off x="428625" y="3590925"/>
            <a:ext cx="14737271" cy="114300"/>
          </a:xfrm>
          <a:prstGeom prst="rect">
            <a:avLst/>
          </a:prstGeom>
        </p:spPr>
        <p:txBody>
          <a:bodyPr spcFirstLastPara="0" anchor="t" tIns="0" bIns="0" lIns="0" rIns="0"/>
          <a:lstStyle/>
          <a:p>
            <a:pPr algn="l" hangingPunct="0">
              <a:lnSpc>
                <a:spcPct val="100000"/>
              </a:lnSpc>
            </a:pPr>
            <a:r>
              <a:rPr sz="750">
                <a:solidFill>
                  <a:srgbClr val="4B4A4A"/>
                </a:solidFill>
                <a:latin typeface="Lato"/>
                <a:ea typeface="+mn-ea"/>
                <a:cs typeface="Lato"/>
              </a:rPr>
              <a:t>Puisqu’on ne peut jamais être certain du « bien commun », la seule manière d’en approcher est </a:t>
            </a:r>
            <a:r>
              <a:rPr sz="750" b="1">
                <a:solidFill>
                  <a:srgbClr val="4B4A4A"/>
                </a:solidFill>
                <a:latin typeface="Lato"/>
                <a:ea typeface="+mn-ea"/>
                <a:cs typeface="Lato"/>
              </a:rPr>
              <a:t>la discussion publique bien informée</a:t>
            </a:r>
            <a:r>
              <a:rPr sz="750">
                <a:solidFill>
                  <a:srgbClr val="4B4A4A"/>
                </a:solidFill>
                <a:latin typeface="Lato"/>
                <a:ea typeface="+mn-ea"/>
                <a:cs typeface="Lato"/>
              </a:rPr>
              <a:t>.</a:t>
            </a:r>
          </a:p>
        </p:txBody>
      </p:sp>
      <p:sp>
        <p:nvSpPr>
          <p:cNvPr id="14" name="Text 11"/>
          <p:cNvSpPr/>
          <p:nvPr/>
        </p:nvSpPr>
        <p:spPr>
          <a:xfrm>
            <a:off x="428625" y="3857625"/>
            <a:ext cx="14737271" cy="114300"/>
          </a:xfrm>
          <a:prstGeom prst="rect">
            <a:avLst/>
          </a:prstGeom>
        </p:spPr>
        <p:txBody>
          <a:bodyPr spcFirstLastPara="0" anchor="t" tIns="0" bIns="0" lIns="0" rIns="0"/>
          <a:lstStyle/>
          <a:p>
            <a:pPr algn="l" hangingPunct="0">
              <a:lnSpc>
                <a:spcPct val="100000"/>
              </a:lnSpc>
            </a:pPr>
            <a:r>
              <a:rPr sz="750">
                <a:solidFill>
                  <a:srgbClr val="4B4A4A"/>
                </a:solidFill>
                <a:latin typeface="Lato"/>
                <a:ea typeface="+mn-ea"/>
                <a:cs typeface="Lato"/>
              </a:rPr>
              <a:t>Les médias jouent un rôle crucial </a:t>
            </a:r>
            <a:r>
              <a:rPr sz="750" b="1">
                <a:solidFill>
                  <a:srgbClr val="4B4A4A"/>
                </a:solidFill>
                <a:latin typeface="Lato"/>
                <a:ea typeface="+mn-ea"/>
                <a:cs typeface="Lato"/>
              </a:rPr>
              <a:t>tout comme la capacité</a:t>
            </a:r>
            <a:r>
              <a:rPr sz="750">
                <a:solidFill>
                  <a:srgbClr val="4B4A4A"/>
                </a:solidFill>
                <a:latin typeface="Lato"/>
                <a:ea typeface="+mn-ea"/>
                <a:cs typeface="Lato"/>
              </a:rPr>
              <a:t> à bien délibérer en groupe. </a:t>
            </a:r>
          </a:p>
        </p:txBody>
      </p:sp>
      <p:sp>
        <p:nvSpPr>
          <p:cNvPr id="15" name="Text 12"/>
          <p:cNvSpPr/>
          <p:nvPr/>
        </p:nvSpPr>
        <p:spPr>
          <a:xfrm>
            <a:off x="581025" y="4238625"/>
            <a:ext cx="14584394" cy="114300"/>
          </a:xfrm>
          <a:prstGeom prst="rect">
            <a:avLst/>
          </a:prstGeom>
        </p:spPr>
        <p:txBody>
          <a:bodyPr spcFirstLastPara="0" anchor="t" tIns="0" bIns="0" lIns="0" rIns="0"/>
          <a:lstStyle/>
          <a:p>
            <a:pPr algn="l" hangingPunct="0">
              <a:lnSpc>
                <a:spcPct val="100000"/>
              </a:lnSpc>
            </a:pPr>
            <a:r>
              <a:rPr sz="750">
                <a:solidFill>
                  <a:srgbClr val="4B4A4A"/>
                </a:solidFill>
                <a:latin typeface="Lato"/>
                <a:ea typeface="+mn-ea"/>
                <a:cs typeface="Lato"/>
              </a:rPr>
              <a:t>Une démocratie forte repose sur des citoyens capables de discuter rationnellement des problèmes politiques.</a:t>
            </a:r>
          </a:p>
        </p:txBody>
      </p:sp>
      <p:pic>
        <p:nvPicPr>
          <p:cNvPr id="16" name="Shape 13 background"/>
          <p:cNvPicPr>
            <a:picLocks noChangeAspect="1"/>
          </p:cNvPicPr>
          <p:nvPr/>
        </p:nvPicPr>
        <p:blipFill>
          <a:blip r:embed="rId6"/>
          <a:stretch>
            <a:fillRect/>
          </a:stretch>
        </p:blipFill>
        <p:spPr>
          <a:xfrm>
            <a:off x="428625" y="4133850"/>
            <a:ext cx="19050" cy="381000"/>
          </a:xfrm>
          <a:prstGeom prst="rect">
            <a:avLst/>
          </a:prstGeom>
        </p:spPr>
      </p:pic>
      <p:sp>
        <p:nvSpPr>
          <p:cNvPr id="17" name="Text 14"/>
          <p:cNvSpPr/>
          <p:nvPr/>
        </p:nvSpPr>
        <p:spPr>
          <a:xfrm>
            <a:off x="428625" y="4657725"/>
            <a:ext cx="3352038" cy="171450"/>
          </a:xfrm>
          <a:prstGeom prst="rect">
            <a:avLst/>
          </a:prstGeom>
        </p:spPr>
        <p:txBody>
          <a:bodyPr spcFirstLastPara="0" anchor="t" tIns="0" bIns="0" lIns="0" rIns="0"/>
          <a:lstStyle/>
          <a:p>
            <a:pPr algn="l" hangingPunct="0">
              <a:lnSpc>
                <a:spcPct val="100000"/>
              </a:lnSpc>
            </a:pPr>
            <a:r>
              <a:rPr sz="1125" b="1">
                <a:solidFill>
                  <a:srgbClr val="000000"/>
                </a:solidFill>
                <a:latin typeface="Lato"/>
                <a:ea typeface="+mn-ea"/>
                <a:cs typeface="Lato"/>
              </a:rPr>
              <a:t>⚖️</a:t>
            </a:r>
            <a:r>
              <a:rPr sz="1125" b="1">
                <a:solidFill>
                  <a:srgbClr val="006747"/>
                </a:solidFill>
                <a:latin typeface="Lato"/>
                <a:ea typeface="+mn-ea"/>
                <a:cs typeface="Lato"/>
              </a:rPr>
              <a:t> 4. L'erreur du mythe des intérêts privés</a:t>
            </a:r>
          </a:p>
        </p:txBody>
      </p:sp>
      <p:sp>
        <p:nvSpPr>
          <p:cNvPr id="18" name="Text 15"/>
          <p:cNvSpPr/>
          <p:nvPr/>
        </p:nvSpPr>
        <p:spPr>
          <a:xfrm>
            <a:off x="428625" y="5010150"/>
            <a:ext cx="14737271" cy="114300"/>
          </a:xfrm>
          <a:prstGeom prst="rect">
            <a:avLst/>
          </a:prstGeom>
        </p:spPr>
        <p:txBody>
          <a:bodyPr spcFirstLastPara="0" anchor="t" tIns="0" bIns="0" lIns="0" rIns="0"/>
          <a:lstStyle/>
          <a:p>
            <a:pPr algn="l" hangingPunct="0">
              <a:lnSpc>
                <a:spcPct val="100000"/>
              </a:lnSpc>
            </a:pPr>
            <a:r>
              <a:rPr sz="750">
                <a:solidFill>
                  <a:srgbClr val="4B4A4A"/>
                </a:solidFill>
                <a:latin typeface="Lato"/>
                <a:ea typeface="+mn-ea"/>
                <a:cs typeface="Lato"/>
              </a:rPr>
              <a:t>Barber rejette l’idée que </a:t>
            </a:r>
            <a:r>
              <a:rPr sz="750" b="1">
                <a:solidFill>
                  <a:srgbClr val="4B4A4A"/>
                </a:solidFill>
                <a:latin typeface="Lato"/>
                <a:ea typeface="+mn-ea"/>
                <a:cs typeface="Lato"/>
              </a:rPr>
              <a:t>la somme des intérêts privés</a:t>
            </a:r>
            <a:r>
              <a:rPr sz="750">
                <a:solidFill>
                  <a:srgbClr val="4B4A4A"/>
                </a:solidFill>
                <a:latin typeface="Lato"/>
                <a:ea typeface="+mn-ea"/>
                <a:cs typeface="Lato"/>
              </a:rPr>
              <a:t> puisse produire automatiquement l’intérêt public.</a:t>
            </a:r>
          </a:p>
        </p:txBody>
      </p:sp>
      <p:sp>
        <p:nvSpPr>
          <p:cNvPr id="19" name="Text 16"/>
          <p:cNvSpPr/>
          <p:nvPr/>
        </p:nvSpPr>
        <p:spPr>
          <a:xfrm>
            <a:off x="581025" y="5391150"/>
            <a:ext cx="14584394" cy="114300"/>
          </a:xfrm>
          <a:prstGeom prst="rect">
            <a:avLst/>
          </a:prstGeom>
        </p:spPr>
        <p:txBody>
          <a:bodyPr spcFirstLastPara="0" anchor="t" tIns="0" bIns="0" lIns="0" rIns="0"/>
          <a:lstStyle/>
          <a:p>
            <a:pPr algn="l" hangingPunct="0">
              <a:lnSpc>
                <a:spcPct val="100000"/>
              </a:lnSpc>
            </a:pPr>
            <a:r>
              <a:rPr sz="750">
                <a:solidFill>
                  <a:srgbClr val="4B4A4A"/>
                </a:solidFill>
                <a:latin typeface="Lato"/>
                <a:ea typeface="+mn-ea"/>
                <a:cs typeface="Lato"/>
              </a:rPr>
              <a:t>Il n’existe pas de combinaison mécanique magique d’intérêts individuels qui mèenerait au bien commun.</a:t>
            </a:r>
          </a:p>
        </p:txBody>
      </p:sp>
      <p:pic>
        <p:nvPicPr>
          <p:cNvPr id="20" name="Shape 17 background"/>
          <p:cNvPicPr>
            <a:picLocks noChangeAspect="1"/>
          </p:cNvPicPr>
          <p:nvPr/>
        </p:nvPicPr>
        <p:blipFill>
          <a:blip r:embed="rId7"/>
          <a:stretch>
            <a:fillRect/>
          </a:stretch>
        </p:blipFill>
        <p:spPr>
          <a:xfrm>
            <a:off x="428625" y="5286375"/>
            <a:ext cx="19050" cy="381000"/>
          </a:xfrm>
          <a:prstGeom prst="rect">
            <a:avLst/>
          </a:prstGeom>
        </p:spPr>
      </p:pic>
      <p:sp>
        <p:nvSpPr>
          <p:cNvPr id="21" name="Text 18"/>
          <p:cNvSpPr/>
          <p:nvPr/>
        </p:nvSpPr>
        <p:spPr>
          <a:xfrm>
            <a:off x="428625" y="5810250"/>
            <a:ext cx="3543872" cy="171450"/>
          </a:xfrm>
          <a:prstGeom prst="rect">
            <a:avLst/>
          </a:prstGeom>
        </p:spPr>
        <p:txBody>
          <a:bodyPr spcFirstLastPara="0" anchor="t" tIns="0" bIns="0" lIns="0" rIns="0"/>
          <a:lstStyle/>
          <a:p>
            <a:pPr algn="l" hangingPunct="0">
              <a:lnSpc>
                <a:spcPct val="100000"/>
              </a:lnSpc>
            </a:pPr>
            <a:r>
              <a:rPr sz="1125" b="1">
                <a:solidFill>
                  <a:srgbClr val="000000"/>
                </a:solidFill>
                <a:latin typeface="Lato"/>
                <a:ea typeface="+mn-ea"/>
                <a:cs typeface="Lato"/>
              </a:rPr>
              <a:t>🌱</a:t>
            </a:r>
            <a:r>
              <a:rPr sz="1125" b="1">
                <a:solidFill>
                  <a:srgbClr val="006747"/>
                </a:solidFill>
                <a:latin typeface="Lato"/>
                <a:ea typeface="+mn-ea"/>
                <a:cs typeface="Lato"/>
              </a:rPr>
              <a:t> 5. La citoyenneté comme identité éthique</a:t>
            </a:r>
          </a:p>
        </p:txBody>
      </p:sp>
      <p:sp>
        <p:nvSpPr>
          <p:cNvPr id="22" name="Text 19"/>
          <p:cNvSpPr/>
          <p:nvPr/>
        </p:nvSpPr>
        <p:spPr>
          <a:xfrm>
            <a:off x="428625" y="6162675"/>
            <a:ext cx="14737271" cy="114300"/>
          </a:xfrm>
          <a:prstGeom prst="rect">
            <a:avLst/>
          </a:prstGeom>
        </p:spPr>
        <p:txBody>
          <a:bodyPr spcFirstLastPara="0" anchor="t" tIns="0" bIns="0" lIns="0" rIns="0"/>
          <a:lstStyle/>
          <a:p>
            <a:pPr algn="l" hangingPunct="0">
              <a:lnSpc>
                <a:spcPct val="100000"/>
              </a:lnSpc>
            </a:pPr>
            <a:r>
              <a:rPr sz="750">
                <a:solidFill>
                  <a:srgbClr val="4B4A4A"/>
                </a:solidFill>
                <a:latin typeface="Lato"/>
                <a:ea typeface="+mn-ea"/>
                <a:cs typeface="Lato"/>
              </a:rPr>
              <a:t>Être un vrai citoyen, ce n’est pas seulement </a:t>
            </a:r>
            <a:r>
              <a:rPr sz="750" b="1">
                <a:solidFill>
                  <a:srgbClr val="4B4A4A"/>
                </a:solidFill>
                <a:latin typeface="Lato"/>
                <a:ea typeface="+mn-ea"/>
                <a:cs typeface="Lato"/>
              </a:rPr>
              <a:t>voter</a:t>
            </a:r>
            <a:r>
              <a:rPr sz="750">
                <a:solidFill>
                  <a:srgbClr val="4B4A4A"/>
                </a:solidFill>
                <a:latin typeface="Lato"/>
                <a:ea typeface="+mn-ea"/>
                <a:cs typeface="Lato"/>
              </a:rPr>
              <a:t> </a:t>
            </a:r>
          </a:p>
        </p:txBody>
      </p:sp>
      <p:sp>
        <p:nvSpPr>
          <p:cNvPr id="23" name="Text 20"/>
          <p:cNvSpPr/>
          <p:nvPr/>
        </p:nvSpPr>
        <p:spPr>
          <a:xfrm>
            <a:off x="428625" y="6429375"/>
            <a:ext cx="14737271" cy="114300"/>
          </a:xfrm>
          <a:prstGeom prst="rect">
            <a:avLst/>
          </a:prstGeom>
        </p:spPr>
        <p:txBody>
          <a:bodyPr spcFirstLastPara="0" anchor="t" tIns="0" bIns="0" lIns="0" rIns="0"/>
          <a:lstStyle/>
          <a:p>
            <a:pPr algn="l" hangingPunct="0">
              <a:lnSpc>
                <a:spcPct val="100000"/>
              </a:lnSpc>
            </a:pPr>
            <a:r>
              <a:rPr sz="750">
                <a:solidFill>
                  <a:srgbClr val="4B4A4A"/>
                </a:solidFill>
                <a:latin typeface="Lato"/>
                <a:ea typeface="+mn-ea"/>
                <a:cs typeface="Lato"/>
              </a:rPr>
              <a:t>C’est une </a:t>
            </a:r>
            <a:r>
              <a:rPr sz="750" b="1">
                <a:solidFill>
                  <a:srgbClr val="4B4A4A"/>
                </a:solidFill>
                <a:latin typeface="Lato"/>
                <a:ea typeface="+mn-ea"/>
                <a:cs typeface="Lato"/>
              </a:rPr>
              <a:t>attitude éthique et politique</a:t>
            </a:r>
            <a:r>
              <a:rPr sz="750">
                <a:solidFill>
                  <a:srgbClr val="4B4A4A"/>
                </a:solidFill>
                <a:latin typeface="Lato"/>
                <a:ea typeface="+mn-ea"/>
                <a:cs typeface="Lato"/>
              </a:rPr>
              <a:t> :</a:t>
            </a:r>
          </a:p>
        </p:txBody>
      </p:sp>
      <p:sp>
        <p:nvSpPr>
          <p:cNvPr id="24" name="Text 21"/>
          <p:cNvSpPr/>
          <p:nvPr/>
        </p:nvSpPr>
        <p:spPr>
          <a:xfrm>
            <a:off x="428625" y="6705600"/>
            <a:ext cx="13773150" cy="123825"/>
          </a:xfrm>
          <a:prstGeom prst="rect">
            <a:avLst/>
          </a:prstGeom>
        </p:spPr>
        <p:txBody>
          <a:bodyPr spcFirstLastPara="0" anchor="t" tIns="0" bIns="0" lIns="0" rIns="0"/>
          <a:lstStyle/>
          <a:p>
            <a:pPr algn="l" marL="95250" indent="-95250" hangingPunct="0">
              <a:lnSpc>
                <a:spcPct val="100000"/>
              </a:lnSpc>
              <a:buClr>
                <a:srgbClr val="000000"/>
              </a:buClr>
              <a:buFont typeface="Arial" panose="020B0604020202020204" pitchFamily="34" charset="0"/>
              <a:buChar char="•"/>
            </a:pPr>
            <a:r>
              <a:rPr sz="750">
                <a:solidFill>
                  <a:srgbClr val="000000"/>
                </a:solidFill>
                <a:latin typeface="Titillium"/>
                <a:ea typeface="+mn-ea"/>
                <a:cs typeface="Titillium"/>
              </a:rPr>
              <a:t/>
            </a:r>
            <a:r>
              <a:rPr sz="750">
                <a:solidFill>
                  <a:srgbClr val="4B4A4A"/>
                </a:solidFill>
                <a:latin typeface="Lato"/>
                <a:ea typeface="+mn-ea"/>
                <a:cs typeface="Lato"/>
              </a:rPr>
              <a:t>identifier les problèmes collectifs,</a:t>
            </a:r>
          </a:p>
        </p:txBody>
      </p:sp>
      <p:sp>
        <p:nvSpPr>
          <p:cNvPr id="25" name="Text 22"/>
          <p:cNvSpPr/>
          <p:nvPr/>
        </p:nvSpPr>
        <p:spPr>
          <a:xfrm>
            <a:off x="428625" y="6905625"/>
            <a:ext cx="13773150" cy="123825"/>
          </a:xfrm>
          <a:prstGeom prst="rect">
            <a:avLst/>
          </a:prstGeom>
        </p:spPr>
        <p:txBody>
          <a:bodyPr spcFirstLastPara="0" anchor="t" tIns="0" bIns="0" lIns="0" rIns="0"/>
          <a:lstStyle/>
          <a:p>
            <a:pPr algn="l" marL="95250" indent="-95250" hangingPunct="0">
              <a:lnSpc>
                <a:spcPct val="100000"/>
              </a:lnSpc>
              <a:buClr>
                <a:srgbClr val="000000"/>
              </a:buClr>
              <a:buFont typeface="Arial" panose="020B0604020202020204" pitchFamily="34" charset="0"/>
              <a:buChar char="•"/>
            </a:pPr>
            <a:r>
              <a:rPr sz="750">
                <a:solidFill>
                  <a:srgbClr val="000000"/>
                </a:solidFill>
                <a:latin typeface="Titillium"/>
                <a:ea typeface="+mn-ea"/>
                <a:cs typeface="Titillium"/>
              </a:rPr>
              <a:t/>
            </a:r>
            <a:r>
              <a:rPr sz="750">
                <a:solidFill>
                  <a:srgbClr val="4B4A4A"/>
                </a:solidFill>
                <a:latin typeface="Lato"/>
                <a:ea typeface="+mn-ea"/>
                <a:cs typeface="Lato"/>
              </a:rPr>
              <a:t>réfléchir aux solutions,</a:t>
            </a:r>
          </a:p>
        </p:txBody>
      </p:sp>
      <p:sp>
        <p:nvSpPr>
          <p:cNvPr id="26" name="Text 23"/>
          <p:cNvSpPr/>
          <p:nvPr/>
        </p:nvSpPr>
        <p:spPr>
          <a:xfrm>
            <a:off x="428625" y="7096125"/>
            <a:ext cx="13773150" cy="123825"/>
          </a:xfrm>
          <a:prstGeom prst="rect">
            <a:avLst/>
          </a:prstGeom>
        </p:spPr>
        <p:txBody>
          <a:bodyPr spcFirstLastPara="0" anchor="t" tIns="0" bIns="0" lIns="0" rIns="0"/>
          <a:lstStyle/>
          <a:p>
            <a:pPr algn="l" marL="95250" indent="-95250" hangingPunct="0">
              <a:lnSpc>
                <a:spcPct val="100000"/>
              </a:lnSpc>
              <a:buClr>
                <a:srgbClr val="000000"/>
              </a:buClr>
              <a:buFont typeface="Arial" panose="020B0604020202020204" pitchFamily="34" charset="0"/>
              <a:buChar char="•"/>
            </a:pPr>
            <a:r>
              <a:rPr sz="750">
                <a:solidFill>
                  <a:srgbClr val="000000"/>
                </a:solidFill>
                <a:latin typeface="Titillium"/>
                <a:ea typeface="+mn-ea"/>
                <a:cs typeface="Titillium"/>
              </a:rPr>
              <a:t/>
            </a:r>
            <a:r>
              <a:rPr sz="750">
                <a:solidFill>
                  <a:srgbClr val="4B4A4A"/>
                </a:solidFill>
                <a:latin typeface="Lato"/>
                <a:ea typeface="+mn-ea"/>
                <a:cs typeface="Lato"/>
              </a:rPr>
              <a:t>discuter des politiques,</a:t>
            </a:r>
          </a:p>
        </p:txBody>
      </p:sp>
      <p:sp>
        <p:nvSpPr>
          <p:cNvPr id="27" name="Text 24"/>
          <p:cNvSpPr/>
          <p:nvPr/>
        </p:nvSpPr>
        <p:spPr>
          <a:xfrm>
            <a:off x="428625" y="7286625"/>
            <a:ext cx="13773150" cy="123825"/>
          </a:xfrm>
          <a:prstGeom prst="rect">
            <a:avLst/>
          </a:prstGeom>
        </p:spPr>
        <p:txBody>
          <a:bodyPr spcFirstLastPara="0" anchor="t" tIns="0" bIns="0" lIns="0" rIns="0"/>
          <a:lstStyle/>
          <a:p>
            <a:pPr algn="l" marL="95250" indent="-95250" hangingPunct="0">
              <a:lnSpc>
                <a:spcPct val="100000"/>
              </a:lnSpc>
              <a:buClr>
                <a:srgbClr val="000000"/>
              </a:buClr>
              <a:buFont typeface="Arial" panose="020B0604020202020204" pitchFamily="34" charset="0"/>
              <a:buChar char="•"/>
            </a:pPr>
            <a:r>
              <a:rPr sz="750">
                <a:solidFill>
                  <a:srgbClr val="000000"/>
                </a:solidFill>
                <a:latin typeface="Titillium"/>
                <a:ea typeface="+mn-ea"/>
                <a:cs typeface="Titillium"/>
              </a:rPr>
              <a:t/>
            </a:r>
            <a:r>
              <a:rPr sz="750">
                <a:solidFill>
                  <a:srgbClr val="4B4A4A"/>
                </a:solidFill>
                <a:latin typeface="Lato"/>
                <a:ea typeface="+mn-ea"/>
                <a:cs typeface="Lato"/>
              </a:rPr>
              <a:t>contribuer au débat public.</a:t>
            </a:r>
          </a:p>
        </p:txBody>
      </p:sp>
      <p:sp>
        <p:nvSpPr>
          <p:cNvPr id="28" name="Text 25"/>
          <p:cNvSpPr/>
          <p:nvPr/>
        </p:nvSpPr>
        <p:spPr>
          <a:xfrm>
            <a:off x="428625" y="7553325"/>
            <a:ext cx="14737271" cy="114300"/>
          </a:xfrm>
          <a:prstGeom prst="rect">
            <a:avLst/>
          </a:prstGeom>
        </p:spPr>
        <p:txBody>
          <a:bodyPr spcFirstLastPara="0" anchor="t" tIns="0" bIns="0" lIns="0" rIns="0"/>
          <a:lstStyle/>
          <a:p>
            <a:pPr algn="l" hangingPunct="0">
              <a:lnSpc>
                <a:spcPct val="100000"/>
              </a:lnSpc>
            </a:pPr>
            <a:r>
              <a:rPr sz="750">
                <a:solidFill>
                  <a:srgbClr val="4B4A4A"/>
                </a:solidFill>
                <a:latin typeface="Lato"/>
                <a:ea typeface="+mn-ea"/>
                <a:cs typeface="Lato"/>
              </a:rPr>
              <a:t>Le</a:t>
            </a:r>
            <a:r>
              <a:rPr sz="750" b="1">
                <a:solidFill>
                  <a:srgbClr val="4B4A4A"/>
                </a:solidFill>
                <a:latin typeface="Lato"/>
                <a:ea typeface="+mn-ea"/>
                <a:cs typeface="Lato"/>
              </a:rPr>
              <a:t> vote est la forme la plus faible de citoyenneté</a:t>
            </a:r>
            <a:r>
              <a:rPr sz="750">
                <a:solidFill>
                  <a:srgbClr val="4B4A4A"/>
                </a:solidFill>
                <a:latin typeface="Lato"/>
                <a:ea typeface="+mn-ea"/>
                <a:cs typeface="Lato"/>
              </a:rPr>
              <a:t> si elle n’est pas accompagnée d’une participation active et réfléchie.</a:t>
            </a:r>
          </a:p>
        </p:txBody>
      </p:sp>
    </p:spTree>
    <p:extLst>
      <p:ext uri="{BB962C8B-B14F-4D97-AF65-F5344CB8AC3E}">
        <p14:creationId xmlns:p14="http://schemas.microsoft.com/office/powerpoint/2010/main" val="3930024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24"/>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147923" y="82611"/>
            <a:ext cx="14482477" cy="8915400"/>
          </a:xfrm>
          <a:prstGeom prst="rect">
            <a:avLst/>
          </a:prstGeom>
        </p:spPr>
        <p:txBody>
          <a:bodyPr spcFirstLastPara="0" anchor="t" tIns="-28575" bIns="0" lIns="-19050" rIns="-19050"/>
          <a:lstStyle/>
          <a:p>
            <a:pPr algn="l" hangingPunct="0">
              <a:lnSpc>
                <a:spcPct val="100000"/>
              </a:lnSpc>
            </a:pPr>
            <a:r>
              <a:rPr sz="2250" b="1">
                <a:solidFill>
                  <a:srgbClr val="4B4A4A"/>
                </a:solidFill>
                <a:latin typeface="Lato"/>
                <a:ea typeface="+mn-ea"/>
                <a:cs typeface="Lato"/>
              </a:rPr>
              <a:t>En rejetant l'idée que les gouvernants sont les seuls compétents, on est tombé dans l’excès </a:t>
            </a:r>
          </a:p>
          <a:p>
            <a:pPr algn="l" hangingPunct="0">
              <a:lnSpc>
                <a:spcPct val="100000"/>
              </a:lnSpc>
            </a:pPr>
            <a:r>
              <a:rPr sz="2250" b="1">
                <a:solidFill>
                  <a:srgbClr val="4B4A4A"/>
                </a:solidFill>
                <a:latin typeface="Lato"/>
                <a:ea typeface="+mn-ea"/>
                <a:cs typeface="Lato"/>
              </a:rPr>
              <a:t>inverse : beaucoup de citoyens croient maintenant que tout le monde peut se forger une opinion </a:t>
            </a:r>
          </a:p>
          <a:p>
            <a:pPr algn="l" hangingPunct="0">
              <a:lnSpc>
                <a:spcPct val="100000"/>
              </a:lnSpc>
            </a:pPr>
            <a:r>
              <a:rPr sz="2250" b="1">
                <a:solidFill>
                  <a:srgbClr val="4B4A4A"/>
                </a:solidFill>
                <a:latin typeface="Lato"/>
                <a:ea typeface="+mn-ea"/>
                <a:cs typeface="Lato"/>
              </a:rPr>
              <a:t>juste sur la politique.  Chacun s’imagine apte à donner son avis sur la meilleure façon de </a:t>
            </a:r>
          </a:p>
          <a:p>
            <a:pPr algn="l" hangingPunct="0">
              <a:lnSpc>
                <a:spcPct val="100000"/>
              </a:lnSpc>
            </a:pPr>
            <a:r>
              <a:rPr sz="2250" b="1">
                <a:solidFill>
                  <a:srgbClr val="4B4A4A"/>
                </a:solidFill>
                <a:latin typeface="Lato"/>
                <a:ea typeface="+mn-ea"/>
                <a:cs typeface="Lato"/>
              </a:rPr>
              <a:t>gouverner, comme s’il suffisait d’avoir du bon sens.  C’est étrange, remarque Condorcet, que les </a:t>
            </a:r>
          </a:p>
          <a:p>
            <a:pPr algn="l" hangingPunct="0">
              <a:lnSpc>
                <a:spcPct val="100000"/>
              </a:lnSpc>
            </a:pPr>
            <a:r>
              <a:rPr sz="2250" b="1">
                <a:solidFill>
                  <a:srgbClr val="4B4A4A"/>
                </a:solidFill>
                <a:latin typeface="Lato"/>
                <a:ea typeface="+mn-ea"/>
                <a:cs typeface="Lato"/>
              </a:rPr>
              <a:t>gens trouvent prétentieux de se dire savants en physique ou en astronomie sans les avoir </a:t>
            </a:r>
          </a:p>
          <a:p>
            <a:pPr algn="l" hangingPunct="0">
              <a:lnSpc>
                <a:spcPct val="100000"/>
              </a:lnSpc>
            </a:pPr>
            <a:r>
              <a:rPr sz="2250" b="1">
                <a:solidFill>
                  <a:srgbClr val="4B4A4A"/>
                </a:solidFill>
                <a:latin typeface="Lato"/>
                <a:ea typeface="+mn-ea"/>
                <a:cs typeface="Lato"/>
              </a:rPr>
              <a:t>étudiées, mais qu’ils estiment naturel d’avoir une opinion arrêtée sur la politique sans l’avoir </a:t>
            </a:r>
          </a:p>
          <a:p>
            <a:pPr algn="l" hangingPunct="0">
              <a:lnSpc>
                <a:spcPct val="100000"/>
              </a:lnSpc>
            </a:pPr>
            <a:r>
              <a:rPr sz="2250" b="1">
                <a:solidFill>
                  <a:srgbClr val="4B4A4A"/>
                </a:solidFill>
                <a:latin typeface="Lato"/>
                <a:ea typeface="+mn-ea"/>
                <a:cs typeface="Lato"/>
              </a:rPr>
              <a:t>sérieusement étudiée.</a:t>
            </a:r>
          </a:p>
          <a:p>
            <a:pPr algn="l" hangingPunct="0">
              <a:lnSpc>
                <a:spcPct val="100000"/>
              </a:lnSpc>
            </a:pPr>
            <a:r>
              <a:rPr sz="2250">
                <a:solidFill>
                  <a:srgbClr val="4B4A4A"/>
                </a:solidFill>
                <a:latin typeface="Lato"/>
                <a:ea typeface="+mn-ea"/>
                <a:cs typeface="Lato"/>
              </a:rPr>
              <a:t> </a:t>
            </a:r>
          </a:p>
          <a:p>
            <a:pPr algn="l" hangingPunct="0">
              <a:lnSpc>
                <a:spcPct val="100000"/>
              </a:lnSpc>
            </a:pPr>
            <a:r>
              <a:rPr sz="2250" b="1">
                <a:solidFill>
                  <a:srgbClr val="4B4A4A"/>
                </a:solidFill>
                <a:latin typeface="Lato"/>
                <a:ea typeface="+mn-ea"/>
                <a:cs typeface="Lato"/>
              </a:rPr>
              <a:t>Il faut distinguer clairement les objectifs des opinions sur les moyens. Il est naturel que chaque citoyen ait des objectifs : chacun a un intérêt dans la manière dont la société est dirigée. La plupart des gens souhaitent la liberté, la paix, la prospérité économique, une bonne gestion de l’argent public. Mais une opinion sur les meilleurs moyens à prendre pour les atteindre c'est autre chose. Et là, il est ridicule de se prononcer sans réflexion ni étude. Beaucoup de gens veulent sincèrement la liberté et la paix, mais leurs idées sur la manière d’y parvenir sont parfois si erronées qu’elles conduiraient, si on les appliquait, au désordre et à la tyrannie.</a:t>
            </a:r>
          </a:p>
          <a:p>
            <a:pPr algn="l" hangingPunct="0">
              <a:lnSpc>
                <a:spcPct val="100000"/>
              </a:lnSpc>
            </a:pPr>
            <a:r>
              <a:rPr sz="2250">
                <a:solidFill>
                  <a:srgbClr val="4B4A4A"/>
                </a:solidFill>
                <a:latin typeface="Lato"/>
                <a:ea typeface="+mn-ea"/>
                <a:cs typeface="Lato"/>
              </a:rPr>
              <a:t> </a:t>
            </a:r>
          </a:p>
          <a:p>
            <a:pPr algn="l" hangingPunct="0">
              <a:lnSpc>
                <a:spcPct val="100000"/>
              </a:lnSpc>
            </a:pPr>
            <a:r>
              <a:rPr sz="2250" b="1">
                <a:solidFill>
                  <a:srgbClr val="4B4A4A"/>
                </a:solidFill>
                <a:latin typeface="Lato"/>
                <a:ea typeface="+mn-ea"/>
                <a:cs typeface="Lato"/>
              </a:rPr>
              <a:t>[…] Le peuple doit fixer les buts, il sait ce qu’il veut. Mais les moyens d’y parvenir doivent être élaborés par les savants, les penseurs, les experts. Le peuple exprime les objectifs, les experts conçoivent les moyens d’action, et les gouvernants exécutent. Tant que ces trois fonctions ne sont pas clairement séparées, il y aura du désordre et de l'arbitraire.</a:t>
            </a:r>
          </a:p>
          <a:p>
            <a:pPr algn="l" hangingPunct="0">
              <a:lnSpc>
                <a:spcPct val="100000"/>
              </a:lnSpc>
            </a:pPr>
            <a:r>
              <a:rPr sz="1050">
                <a:solidFill>
                  <a:srgbClr val="4B4A4A"/>
                </a:solidFill>
                <a:latin typeface="Lato"/>
                <a:ea typeface="+mn-ea"/>
                <a:cs typeface="Lato"/>
              </a:rPr>
              <a:t> </a:t>
            </a:r>
          </a:p>
          <a:p>
            <a:pPr algn="l" hangingPunct="0">
              <a:lnSpc>
                <a:spcPct val="100000"/>
              </a:lnSpc>
            </a:pPr>
            <a:r>
              <a:rPr sz="2250" b="1">
                <a:solidFill>
                  <a:srgbClr val="4B4A4A"/>
                </a:solidFill>
                <a:latin typeface="Lato"/>
                <a:ea typeface="+mn-ea"/>
                <a:cs typeface="Lato"/>
              </a:rPr>
              <a:t>Lorsque la politique deviendra une science fondée sur l’observation et la raison, le peuple pourra faire confiance aux spécialistes, comme il fait confiance aux médecins pour la santé ou aux astronomes pour les étoiles — tout en restant le seul à indiquer les objectifs à poursuivre.</a:t>
            </a:r>
          </a:p>
          <a:p>
            <a:pPr algn="l" hangingPunct="0">
              <a:lnSpc>
                <a:spcPct val="100000"/>
              </a:lnSpc>
            </a:pPr>
            <a:r>
              <a:rPr sz="2250">
                <a:solidFill>
                  <a:srgbClr val="4B4A4A"/>
                </a:solidFill>
                <a:latin typeface="Lato"/>
                <a:ea typeface="+mn-ea"/>
                <a:cs typeface="Lato"/>
              </a:rPr>
              <a:t> </a:t>
            </a:r>
          </a:p>
          <a:p>
            <a:pPr algn="l" hangingPunct="0">
              <a:lnSpc>
                <a:spcPct val="100000"/>
              </a:lnSpc>
            </a:pPr>
            <a:r>
              <a:rPr sz="2250">
                <a:solidFill>
                  <a:srgbClr val="4B4A4A"/>
                </a:solidFill>
                <a:latin typeface="Lato"/>
                <a:ea typeface="+mn-ea"/>
                <a:cs typeface="Lato"/>
              </a:rPr>
              <a:t> </a:t>
            </a:r>
          </a:p>
          <a:p>
            <a:pPr algn="l" hangingPunct="0">
              <a:lnSpc>
                <a:spcPct val="100000"/>
              </a:lnSpc>
            </a:pPr>
            <a:r>
              <a:rPr sz="2250">
                <a:solidFill>
                  <a:srgbClr val="4B4A4A"/>
                </a:solidFill>
                <a:latin typeface="Lato"/>
                <a:ea typeface="+mn-ea"/>
                <a:cs typeface="Lato"/>
              </a:rPr>
              <a:t> </a:t>
            </a:r>
          </a:p>
        </p:txBody>
      </p:sp>
      <p:pic>
        <p:nvPicPr>
          <p:cNvPr id="5" name="68fa413c343955-54588016.jpeg"/>
          <p:cNvPicPr/>
          <p:nvPr/>
        </p:nvPicPr>
        <p:blipFill rotWithShape="1">
          <a:blip r:embed="rId5"/>
          <a:stretch>
            <a:fillRect/>
          </a:stretch>
        </p:blipFill>
        <p:spPr>
          <a:xfrm>
            <a:off x="12381737" y="85725"/>
            <a:ext cx="2029588" cy="25908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3"/>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809625"/>
            <a:ext cx="6084475" cy="523875"/>
          </a:xfrm>
          <a:prstGeom prst="rect">
            <a:avLst/>
          </a:prstGeom>
        </p:spPr>
        <p:txBody>
          <a:bodyPr spcFirstLastPara="0" anchor="t" tIns="0" bIns="0" lIns="0" rIns="0"/>
          <a:lstStyle/>
          <a:p>
            <a:pPr algn="l" hangingPunct="0">
              <a:lnSpc>
                <a:spcPct val="100000"/>
              </a:lnSpc>
            </a:pPr>
            <a:r>
              <a:rPr sz="3975" b="1">
                <a:solidFill>
                  <a:srgbClr val="006747"/>
                </a:solidFill>
                <a:latin typeface="Lato"/>
                <a:ea typeface="+mn-ea"/>
                <a:cs typeface="Lato"/>
              </a:rPr>
              <a:t>Une autre perspective</a:t>
            </a:r>
          </a:p>
        </p:txBody>
      </p:sp>
      <p:pic>
        <p:nvPicPr>
          <p:cNvPr id="5" name="Custom Shape 0"/>
          <p:cNvPicPr>
            <a:picLocks noChangeAspect="1"/>
          </p:cNvPicPr>
          <p:nvPr/>
        </p:nvPicPr>
        <p:blipFill>
          <a:blip r:embed="rId5"/>
          <a:stretch>
            <a:fillRect/>
          </a:stretch>
        </p:blipFill>
        <p:spPr>
          <a:xfrm>
            <a:off x="790575" y="2019300"/>
            <a:ext cx="13039725" cy="3533775"/>
          </a:xfrm>
          <a:prstGeom prst="rect">
            <a:avLst/>
          </a:prstGeom>
        </p:spPr>
      </p:pic>
      <p:pic>
        <p:nvPicPr>
          <p:cNvPr id="6" name="68fa413c188f33-62339568.png"/>
          <p:cNvPicPr/>
          <p:nvPr/>
        </p:nvPicPr>
        <p:blipFill rotWithShape="1">
          <a:blip r:embed="rId6"/>
          <a:stretch>
            <a:fillRect/>
          </a:stretch>
        </p:blipFill>
        <p:spPr>
          <a:xfrm>
            <a:off x="666750" y="1895475"/>
            <a:ext cx="304800" cy="304800"/>
          </a:xfrm>
          <a:prstGeom prst="rect">
            <a:avLst/>
          </a:prstGeom>
        </p:spPr>
      </p:pic>
      <p:pic>
        <p:nvPicPr>
          <p:cNvPr id="7" name="68fa413c1897a2-26069241.png"/>
          <p:cNvPicPr/>
          <p:nvPr/>
        </p:nvPicPr>
        <p:blipFill rotWithShape="1">
          <a:blip r:embed="rId7"/>
          <a:stretch>
            <a:fillRect/>
          </a:stretch>
        </p:blipFill>
        <p:spPr>
          <a:xfrm>
            <a:off x="13649325" y="5362575"/>
            <a:ext cx="304800" cy="304800"/>
          </a:xfrm>
          <a:prstGeom prst="rect">
            <a:avLst/>
          </a:prstGeom>
        </p:spPr>
      </p:pic>
      <p:sp>
        <p:nvSpPr>
          <p:cNvPr id="8" name="Text 2"/>
          <p:cNvSpPr/>
          <p:nvPr/>
        </p:nvSpPr>
        <p:spPr>
          <a:xfrm>
            <a:off x="1209675" y="2390775"/>
            <a:ext cx="12953810" cy="1962150"/>
          </a:xfrm>
          <a:prstGeom prst="rect">
            <a:avLst/>
          </a:prstGeom>
        </p:spPr>
        <p:txBody>
          <a:bodyPr spcFirstLastPara="0" anchor="t" tIns="0" bIns="0" lIns="0" rIns="0"/>
          <a:lstStyle/>
          <a:p>
            <a:pPr algn="l" hangingPunct="0">
              <a:lnSpc>
                <a:spcPct val="134167"/>
              </a:lnSpc>
            </a:pPr>
            <a:r>
              <a:rPr sz="2475" b="1">
                <a:solidFill>
                  <a:srgbClr val="4B4A4A"/>
                </a:solidFill>
                <a:latin typeface="Lato"/>
                <a:ea typeface="+mn-ea"/>
                <a:cs typeface="Lato"/>
              </a:rPr>
              <a:t>« Votre démocratie de Blancs ne vaut rien. Quel homme sensé peut accepter que l'opinion d'un gamin de vingt ans qui ne songe qu'à courir les filles ait le même poids que celle d'un aîné de soixante ans, chargé de l'expérience de toute une vie ! »</a:t>
            </a:r>
          </a:p>
        </p:txBody>
      </p:sp>
      <p:sp>
        <p:nvSpPr>
          <p:cNvPr id="9" name="Text 3"/>
          <p:cNvSpPr/>
          <p:nvPr/>
        </p:nvSpPr>
        <p:spPr>
          <a:xfrm>
            <a:off x="1209675" y="4581525"/>
            <a:ext cx="12953810" cy="438150"/>
          </a:xfrm>
          <a:prstGeom prst="rect">
            <a:avLst/>
          </a:prstGeom>
        </p:spPr>
        <p:txBody>
          <a:bodyPr spcFirstLastPara="0" anchor="t" tIns="0" bIns="0" lIns="0" rIns="0"/>
          <a:lstStyle/>
          <a:p>
            <a:pPr algn="l" hangingPunct="0">
              <a:lnSpc>
                <a:spcPct val="100000"/>
              </a:lnSpc>
            </a:pPr>
            <a:r>
              <a:rPr sz="2475" b="1" i="1">
                <a:solidFill>
                  <a:srgbClr val="4B4A4A"/>
                </a:solidFill>
                <a:latin typeface="Lato"/>
                <a:ea typeface="+mn-ea"/>
                <a:cs typeface="Lato"/>
              </a:rPr>
              <a:t>- Chef africain</a:t>
            </a:r>
          </a:p>
        </p:txBody>
      </p:sp>
      <p:sp>
        <p:nvSpPr>
          <p:cNvPr id="10" name="Text 4"/>
          <p:cNvSpPr/>
          <p:nvPr/>
        </p:nvSpPr>
        <p:spPr>
          <a:xfrm>
            <a:off x="790575" y="5791200"/>
            <a:ext cx="13822109" cy="1457325"/>
          </a:xfrm>
          <a:prstGeom prst="rect">
            <a:avLst/>
          </a:prstGeom>
        </p:spPr>
        <p:txBody>
          <a:bodyPr spcFirstLastPara="0" anchor="t" tIns="0" bIns="0" lIns="0" rIns="0"/>
          <a:lstStyle/>
          <a:p>
            <a:pPr algn="l" hangingPunct="0">
              <a:lnSpc>
                <a:spcPct val="134167"/>
              </a:lnSpc>
            </a:pPr>
            <a:r>
              <a:rPr sz="2475" b="1">
                <a:solidFill>
                  <a:srgbClr val="4B4A4A"/>
                </a:solidFill>
                <a:latin typeface="Lato"/>
                <a:ea typeface="+mn-ea"/>
                <a:cs typeface="Lato"/>
              </a:rPr>
              <a:t>Ces arguments soulèvent une question troublante : la démocratie ne garantit pas que nous prenions de bonnes décisions. Des gens mal informés ou peu expérimentés peuvent avoir des opinions politiques de peu de valeur.</a:t>
            </a:r>
          </a:p>
        </p:txBody>
      </p:sp>
    </p:spTree>
    <p:extLst>
      <p:ext uri="{BB962C8B-B14F-4D97-AF65-F5344CB8AC3E}">
        <p14:creationId xmlns:p14="http://schemas.microsoft.com/office/powerpoint/2010/main" val="393002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4"/>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pic>
        <p:nvPicPr>
          <p:cNvPr id="4" name="68fa413c1a9ab7-97217495.png"/>
          <p:cNvPicPr/>
          <p:nvPr/>
        </p:nvPicPr>
        <p:blipFill rotWithShape="1">
          <a:blip r:embed="rId5"/>
          <a:stretch>
            <a:fillRect/>
          </a:stretch>
        </p:blipFill>
        <p:spPr>
          <a:xfrm>
            <a:off x="790575" y="866775"/>
            <a:ext cx="8477250" cy="5648325"/>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5"/>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714375"/>
            <a:ext cx="11638979" cy="485775"/>
          </a:xfrm>
          <a:prstGeom prst="rect">
            <a:avLst/>
          </a:prstGeom>
        </p:spPr>
        <p:txBody>
          <a:bodyPr spcFirstLastPara="0" anchor="t" tIns="0" bIns="0" lIns="0" rIns="0"/>
          <a:lstStyle/>
          <a:p>
            <a:pPr algn="l" hangingPunct="0">
              <a:lnSpc>
                <a:spcPct val="100000"/>
              </a:lnSpc>
            </a:pPr>
            <a:r>
              <a:rPr sz="3750" b="1">
                <a:solidFill>
                  <a:srgbClr val="006747"/>
                </a:solidFill>
                <a:latin typeface="Lato"/>
                <a:ea typeface="+mn-ea"/>
                <a:cs typeface="Lato"/>
              </a:rPr>
              <a:t>La démocratie comme processus de décision</a:t>
            </a:r>
          </a:p>
        </p:txBody>
      </p:sp>
      <p:sp>
        <p:nvSpPr>
          <p:cNvPr id="5" name="Text 1"/>
          <p:cNvSpPr/>
          <p:nvPr/>
        </p:nvSpPr>
        <p:spPr>
          <a:xfrm>
            <a:off x="790575" y="1828800"/>
            <a:ext cx="13832205" cy="1381125"/>
          </a:xfrm>
          <a:prstGeom prst="rect">
            <a:avLst/>
          </a:prstGeom>
        </p:spPr>
        <p:txBody>
          <a:bodyPr spcFirstLastPara="0" anchor="t" tIns="0" bIns="0" lIns="0" rIns="0"/>
          <a:lstStyle/>
          <a:p>
            <a:pPr algn="l" hangingPunct="0">
              <a:lnSpc>
                <a:spcPct val="134167"/>
              </a:lnSpc>
            </a:pPr>
            <a:r>
              <a:rPr sz="2325" b="1">
                <a:solidFill>
                  <a:srgbClr val="4B4A4A"/>
                </a:solidFill>
                <a:latin typeface="Lato"/>
                <a:ea typeface="+mn-ea"/>
                <a:cs typeface="Lato"/>
              </a:rPr>
              <a:t>La première idée qui vient spontanément à l'esprit est le principe du vote à majorité absolue (50 % des voix + 1). La démocratie apparaît comme une méthode servant à fixer la décision d'un ensemble d'individus à partir du choix de chacun d'entre eux.</a:t>
            </a:r>
          </a:p>
        </p:txBody>
      </p:sp>
      <p:pic>
        <p:nvPicPr>
          <p:cNvPr id="6" name="Custom Shape 1"/>
          <p:cNvPicPr>
            <a:picLocks noChangeAspect="1"/>
          </p:cNvPicPr>
          <p:nvPr/>
        </p:nvPicPr>
        <p:blipFill>
          <a:blip r:embed="rId5"/>
          <a:stretch>
            <a:fillRect/>
          </a:stretch>
        </p:blipFill>
        <p:spPr>
          <a:xfrm>
            <a:off x="790575" y="3562350"/>
            <a:ext cx="6400800" cy="3895725"/>
          </a:xfrm>
          <a:prstGeom prst="rect">
            <a:avLst/>
          </a:prstGeom>
        </p:spPr>
      </p:pic>
      <p:pic>
        <p:nvPicPr>
          <p:cNvPr id="7" name="Custom Shape 2"/>
          <p:cNvPicPr>
            <a:picLocks noChangeAspect="1"/>
          </p:cNvPicPr>
          <p:nvPr/>
        </p:nvPicPr>
        <p:blipFill>
          <a:blip r:embed="rId6"/>
          <a:stretch>
            <a:fillRect/>
          </a:stretch>
        </p:blipFill>
        <p:spPr>
          <a:xfrm>
            <a:off x="1038225" y="3810000"/>
            <a:ext cx="723900" cy="723900"/>
          </a:xfrm>
          <a:prstGeom prst="rect">
            <a:avLst/>
          </a:prstGeom>
        </p:spPr>
      </p:pic>
      <p:pic>
        <p:nvPicPr>
          <p:cNvPr id="8" name="68fa413c1b9951-53424556.png"/>
          <p:cNvPicPr/>
          <p:nvPr/>
        </p:nvPicPr>
        <p:blipFill rotWithShape="1">
          <a:blip r:embed="rId7"/>
          <a:stretch>
            <a:fillRect/>
          </a:stretch>
        </p:blipFill>
        <p:spPr>
          <a:xfrm>
            <a:off x="1238250" y="4010025"/>
            <a:ext cx="323850" cy="323850"/>
          </a:xfrm>
          <a:prstGeom prst="rect">
            <a:avLst/>
          </a:prstGeom>
        </p:spPr>
      </p:pic>
      <p:sp>
        <p:nvSpPr>
          <p:cNvPr id="9" name="Text 4"/>
          <p:cNvSpPr/>
          <p:nvPr/>
        </p:nvSpPr>
        <p:spPr>
          <a:xfrm>
            <a:off x="1038225" y="4743450"/>
            <a:ext cx="3180398" cy="314325"/>
          </a:xfrm>
          <a:prstGeom prst="rect">
            <a:avLst/>
          </a:prstGeom>
        </p:spPr>
        <p:txBody>
          <a:bodyPr spcFirstLastPara="0" anchor="t" tIns="0" bIns="0" lIns="0" rIns="0"/>
          <a:lstStyle/>
          <a:p>
            <a:pPr algn="l" hangingPunct="0">
              <a:lnSpc>
                <a:spcPct val="100000"/>
              </a:lnSpc>
            </a:pPr>
            <a:r>
              <a:rPr sz="2325" b="1">
                <a:solidFill>
                  <a:srgbClr val="4B4A4A"/>
                </a:solidFill>
                <a:latin typeface="Lato"/>
                <a:ea typeface="+mn-ea"/>
                <a:cs typeface="Lato"/>
              </a:rPr>
              <a:t>Neutralité</a:t>
            </a:r>
          </a:p>
        </p:txBody>
      </p:sp>
      <p:sp>
        <p:nvSpPr>
          <p:cNvPr id="10" name="Text 5"/>
          <p:cNvSpPr/>
          <p:nvPr/>
        </p:nvSpPr>
        <p:spPr>
          <a:xfrm>
            <a:off x="1038225" y="5257800"/>
            <a:ext cx="6259830" cy="1381125"/>
          </a:xfrm>
          <a:prstGeom prst="rect">
            <a:avLst/>
          </a:prstGeom>
        </p:spPr>
        <p:txBody>
          <a:bodyPr spcFirstLastPara="0" anchor="t" tIns="0" bIns="0" lIns="0" rIns="0"/>
          <a:lstStyle/>
          <a:p>
            <a:pPr algn="l" hangingPunct="0">
              <a:lnSpc>
                <a:spcPct val="134167"/>
              </a:lnSpc>
            </a:pPr>
            <a:r>
              <a:rPr sz="2325" b="1">
                <a:solidFill>
                  <a:srgbClr val="4B4A4A"/>
                </a:solidFill>
                <a:latin typeface="Lato"/>
                <a:ea typeface="+mn-ea"/>
                <a:cs typeface="Lato"/>
              </a:rPr>
              <a:t>La règle ne favorise aucun parti ou programme politique particulier et donne une chance égale à tous.</a:t>
            </a:r>
          </a:p>
        </p:txBody>
      </p:sp>
      <p:pic>
        <p:nvPicPr>
          <p:cNvPr id="11" name="Custom Shape 1"/>
          <p:cNvPicPr>
            <a:picLocks noChangeAspect="1"/>
          </p:cNvPicPr>
          <p:nvPr/>
        </p:nvPicPr>
        <p:blipFill>
          <a:blip r:embed="rId8"/>
          <a:stretch>
            <a:fillRect/>
          </a:stretch>
        </p:blipFill>
        <p:spPr>
          <a:xfrm>
            <a:off x="7439025" y="3562350"/>
            <a:ext cx="6400800" cy="3895725"/>
          </a:xfrm>
          <a:prstGeom prst="rect">
            <a:avLst/>
          </a:prstGeom>
        </p:spPr>
      </p:pic>
      <p:pic>
        <p:nvPicPr>
          <p:cNvPr id="12" name="Custom Shape 2"/>
          <p:cNvPicPr>
            <a:picLocks noChangeAspect="1"/>
          </p:cNvPicPr>
          <p:nvPr/>
        </p:nvPicPr>
        <p:blipFill>
          <a:blip r:embed="rId9"/>
          <a:stretch>
            <a:fillRect/>
          </a:stretch>
        </p:blipFill>
        <p:spPr>
          <a:xfrm>
            <a:off x="7686675" y="3810000"/>
            <a:ext cx="723900" cy="723900"/>
          </a:xfrm>
          <a:prstGeom prst="rect">
            <a:avLst/>
          </a:prstGeom>
        </p:spPr>
      </p:pic>
      <p:pic>
        <p:nvPicPr>
          <p:cNvPr id="13" name="68fa413c1c98e3-56923647.png"/>
          <p:cNvPicPr/>
          <p:nvPr/>
        </p:nvPicPr>
        <p:blipFill rotWithShape="1">
          <a:blip r:embed="rId10"/>
          <a:stretch>
            <a:fillRect/>
          </a:stretch>
        </p:blipFill>
        <p:spPr>
          <a:xfrm>
            <a:off x="7877175" y="4010025"/>
            <a:ext cx="323850" cy="323850"/>
          </a:xfrm>
          <a:prstGeom prst="rect">
            <a:avLst/>
          </a:prstGeom>
        </p:spPr>
      </p:pic>
      <p:sp>
        <p:nvSpPr>
          <p:cNvPr id="14" name="Text 8"/>
          <p:cNvSpPr/>
          <p:nvPr/>
        </p:nvSpPr>
        <p:spPr>
          <a:xfrm>
            <a:off x="7686675" y="4743450"/>
            <a:ext cx="3180398" cy="314325"/>
          </a:xfrm>
          <a:prstGeom prst="rect">
            <a:avLst/>
          </a:prstGeom>
        </p:spPr>
        <p:txBody>
          <a:bodyPr spcFirstLastPara="0" anchor="t" tIns="0" bIns="0" lIns="0" rIns="0"/>
          <a:lstStyle/>
          <a:p>
            <a:pPr algn="l" hangingPunct="0">
              <a:lnSpc>
                <a:spcPct val="100000"/>
              </a:lnSpc>
            </a:pPr>
            <a:r>
              <a:rPr sz="2325" b="1">
                <a:solidFill>
                  <a:srgbClr val="4B4A4A"/>
                </a:solidFill>
                <a:latin typeface="Lato"/>
                <a:ea typeface="+mn-ea"/>
                <a:cs typeface="Lato"/>
              </a:rPr>
              <a:t>Anonymat</a:t>
            </a:r>
          </a:p>
        </p:txBody>
      </p:sp>
      <p:sp>
        <p:nvSpPr>
          <p:cNvPr id="15" name="Text 9"/>
          <p:cNvSpPr/>
          <p:nvPr/>
        </p:nvSpPr>
        <p:spPr>
          <a:xfrm>
            <a:off x="7686675" y="5257800"/>
            <a:ext cx="6259830" cy="1866900"/>
          </a:xfrm>
          <a:prstGeom prst="rect">
            <a:avLst/>
          </a:prstGeom>
        </p:spPr>
        <p:txBody>
          <a:bodyPr spcFirstLastPara="0" anchor="t" tIns="0" bIns="0" lIns="0" rIns="0"/>
          <a:lstStyle/>
          <a:p>
            <a:pPr algn="l" hangingPunct="0">
              <a:lnSpc>
                <a:spcPct val="134167"/>
              </a:lnSpc>
            </a:pPr>
            <a:r>
              <a:rPr sz="2325" b="1">
                <a:solidFill>
                  <a:srgbClr val="4B4A4A"/>
                </a:solidFill>
                <a:latin typeface="Lato"/>
                <a:ea typeface="+mn-ea"/>
                <a:cs typeface="Lato"/>
              </a:rPr>
              <a:t>L'identité des votants n'influe pas sur le résultat : le vote d'une personne compte autant que celui de n'importe qui d'autre.</a:t>
            </a:r>
          </a:p>
        </p:txBody>
      </p:sp>
    </p:spTree>
    <p:extLst>
      <p:ext uri="{BB962C8B-B14F-4D97-AF65-F5344CB8AC3E}">
        <p14:creationId xmlns:p14="http://schemas.microsoft.com/office/powerpoint/2010/main" val="393002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6"/>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981075"/>
            <a:ext cx="9440228" cy="466725"/>
          </a:xfrm>
          <a:prstGeom prst="rect">
            <a:avLst/>
          </a:prstGeom>
        </p:spPr>
        <p:txBody>
          <a:bodyPr spcFirstLastPara="0" anchor="t" tIns="0" bIns="0" lIns="0" rIns="0"/>
          <a:lstStyle/>
          <a:p>
            <a:pPr algn="l" hangingPunct="0">
              <a:lnSpc>
                <a:spcPct val="100000"/>
              </a:lnSpc>
            </a:pPr>
            <a:r>
              <a:rPr sz="3075" b="1">
                <a:solidFill>
                  <a:srgbClr val="006747"/>
                </a:solidFill>
                <a:latin typeface="Lato"/>
                <a:ea typeface="+mn-ea"/>
                <a:cs typeface="Lato"/>
              </a:rPr>
              <a:t>Évaluer le processus ou évaluer le contenu ?</a:t>
            </a:r>
          </a:p>
        </p:txBody>
      </p:sp>
      <p:pic>
        <p:nvPicPr>
          <p:cNvPr id="5" name="Shape 3 background"/>
          <p:cNvPicPr>
            <a:picLocks noChangeAspect="1"/>
          </p:cNvPicPr>
          <p:nvPr/>
        </p:nvPicPr>
        <p:blipFill>
          <a:blip r:embed="rId5"/>
          <a:stretch>
            <a:fillRect/>
          </a:stretch>
        </p:blipFill>
        <p:spPr>
          <a:xfrm>
            <a:off x="809625" y="2066925"/>
            <a:ext cx="6419850" cy="19050"/>
          </a:xfrm>
          <a:prstGeom prst="rect">
            <a:avLst/>
          </a:prstGeom>
        </p:spPr>
      </p:pic>
      <p:sp>
        <p:nvSpPr>
          <p:cNvPr id="6" name="Text 4"/>
          <p:cNvSpPr/>
          <p:nvPr/>
        </p:nvSpPr>
        <p:spPr>
          <a:xfrm>
            <a:off x="809625" y="2190750"/>
            <a:ext cx="6350699" cy="962025"/>
          </a:xfrm>
          <a:prstGeom prst="rect">
            <a:avLst/>
          </a:prstGeom>
        </p:spPr>
        <p:txBody>
          <a:bodyPr spcFirstLastPara="0" anchor="t" tIns="0" bIns="0" lIns="0" rIns="0"/>
          <a:lstStyle/>
          <a:p>
            <a:pPr algn="l" hangingPunct="0">
              <a:lnSpc>
                <a:spcPct val="100000"/>
              </a:lnSpc>
            </a:pPr>
            <a:r>
              <a:rPr sz="3150" b="1">
                <a:solidFill>
                  <a:srgbClr val="4B4A4A"/>
                </a:solidFill>
                <a:latin typeface="Lato"/>
                <a:ea typeface="+mn-ea"/>
                <a:cs typeface="Lato"/>
              </a:rPr>
              <a:t>Loi discriminatoire </a:t>
            </a:r>
            <a:r>
              <a:rPr sz="3150" b="1">
                <a:solidFill>
                  <a:srgbClr val="4B4A4A"/>
                </a:solidFill>
                <a:latin typeface="Lato"/>
                <a:ea typeface="+mn-ea"/>
                <a:cs typeface="Lato"/>
              </a:rPr>
              <a:t>adoptée</a:t>
            </a:r>
            <a:r>
              <a:rPr sz="3150" b="1">
                <a:solidFill>
                  <a:srgbClr val="4B4A4A"/>
                </a:solidFill>
                <a:latin typeface="Lato"/>
                <a:ea typeface="+mn-ea"/>
                <a:cs typeface="Lato"/>
              </a:rPr>
              <a:t> </a:t>
            </a:r>
          </a:p>
          <a:p>
            <a:pPr algn="l" hangingPunct="0">
              <a:lnSpc>
                <a:spcPct val="100000"/>
              </a:lnSpc>
            </a:pPr>
            <a:r>
              <a:rPr sz="3150" b="1">
                <a:solidFill>
                  <a:srgbClr val="4B4A4A"/>
                </a:solidFill>
                <a:latin typeface="Lato"/>
                <a:ea typeface="+mn-ea"/>
                <a:cs typeface="Lato"/>
              </a:rPr>
              <a:t>démocratiquement</a:t>
            </a:r>
          </a:p>
        </p:txBody>
      </p:sp>
      <p:sp>
        <p:nvSpPr>
          <p:cNvPr id="7" name="Text 5"/>
          <p:cNvSpPr/>
          <p:nvPr/>
        </p:nvSpPr>
        <p:spPr>
          <a:xfrm>
            <a:off x="781050" y="3335877"/>
            <a:ext cx="6414516" cy="1562100"/>
          </a:xfrm>
          <a:prstGeom prst="rect">
            <a:avLst/>
          </a:prstGeom>
        </p:spPr>
        <p:txBody>
          <a:bodyPr spcFirstLastPara="0" anchor="t" tIns="0" bIns="0" lIns="0" rIns="0"/>
          <a:lstStyle/>
          <a:p>
            <a:pPr algn="l" hangingPunct="0">
              <a:lnSpc>
                <a:spcPct val="92500"/>
              </a:lnSpc>
              <a:spcBef>
                <a:spcPct val="3000"/>
              </a:spcBef>
            </a:pPr>
            <a:r>
              <a:rPr sz="2775" b="1">
                <a:solidFill>
                  <a:srgbClr val="4B4A4A"/>
                </a:solidFill>
                <a:latin typeface="Lato"/>
                <a:ea typeface="+mn-ea"/>
                <a:cs typeface="Lato"/>
              </a:rPr>
              <a:t>Une loi refusant l'accès à l'assurance-maladie aux personnes pas nées au Canada, approuvée à 75 % des voix par référendum.</a:t>
            </a:r>
          </a:p>
        </p:txBody>
      </p:sp>
      <p:pic>
        <p:nvPicPr>
          <p:cNvPr id="8" name="Shape 7 background"/>
          <p:cNvPicPr>
            <a:picLocks noChangeAspect="1"/>
          </p:cNvPicPr>
          <p:nvPr/>
        </p:nvPicPr>
        <p:blipFill>
          <a:blip r:embed="rId6"/>
          <a:stretch>
            <a:fillRect/>
          </a:stretch>
        </p:blipFill>
        <p:spPr>
          <a:xfrm>
            <a:off x="7400925" y="2076450"/>
            <a:ext cx="6419850" cy="19050"/>
          </a:xfrm>
          <a:prstGeom prst="rect">
            <a:avLst/>
          </a:prstGeom>
        </p:spPr>
      </p:pic>
      <p:sp>
        <p:nvSpPr>
          <p:cNvPr id="9" name="Text 8"/>
          <p:cNvSpPr/>
          <p:nvPr/>
        </p:nvSpPr>
        <p:spPr>
          <a:xfrm>
            <a:off x="7410450" y="2276475"/>
            <a:ext cx="5371338" cy="962025"/>
          </a:xfrm>
          <a:prstGeom prst="rect">
            <a:avLst/>
          </a:prstGeom>
        </p:spPr>
        <p:txBody>
          <a:bodyPr spcFirstLastPara="0" anchor="t" tIns="0" bIns="0" lIns="0" rIns="0"/>
          <a:lstStyle/>
          <a:p>
            <a:pPr algn="l" hangingPunct="0">
              <a:lnSpc>
                <a:spcPct val="100000"/>
              </a:lnSpc>
            </a:pPr>
            <a:r>
              <a:rPr sz="3150" b="1">
                <a:solidFill>
                  <a:srgbClr val="4B4A4A"/>
                </a:solidFill>
                <a:latin typeface="Lato"/>
                <a:ea typeface="+mn-ea"/>
                <a:cs typeface="Lato"/>
              </a:rPr>
              <a:t>Bonne mesure imposée par un dictateur</a:t>
            </a:r>
          </a:p>
        </p:txBody>
      </p:sp>
      <p:sp>
        <p:nvSpPr>
          <p:cNvPr id="10" name="Text 9"/>
          <p:cNvSpPr/>
          <p:nvPr/>
        </p:nvSpPr>
        <p:spPr>
          <a:xfrm>
            <a:off x="7410450" y="3394387"/>
            <a:ext cx="6805041" cy="1076325"/>
          </a:xfrm>
          <a:prstGeom prst="rect">
            <a:avLst/>
          </a:prstGeom>
        </p:spPr>
        <p:txBody>
          <a:bodyPr spcFirstLastPara="0" anchor="t" tIns="0" bIns="0" lIns="0" rIns="0"/>
          <a:lstStyle/>
          <a:p>
            <a:pPr algn="l" hangingPunct="0">
              <a:lnSpc>
                <a:spcPct val="75000"/>
              </a:lnSpc>
              <a:spcBef>
                <a:spcPct val="10000"/>
              </a:spcBef>
            </a:pPr>
            <a:r>
              <a:rPr sz="3150" b="1">
                <a:solidFill>
                  <a:srgbClr val="4B4A4A"/>
                </a:solidFill>
                <a:latin typeface="Lato"/>
                <a:ea typeface="+mn-ea"/>
                <a:cs typeface="Lato"/>
              </a:rPr>
              <a:t>Un dictateur interdit les punitions corporelles dans les écoles, à l'encontre de la volonté populaire.</a:t>
            </a:r>
          </a:p>
        </p:txBody>
      </p:sp>
      <p:pic>
        <p:nvPicPr>
          <p:cNvPr id="11" name="Shape 11 background"/>
          <p:cNvPicPr>
            <a:picLocks noChangeAspect="1"/>
          </p:cNvPicPr>
          <p:nvPr/>
        </p:nvPicPr>
        <p:blipFill>
          <a:blip r:embed="rId7"/>
          <a:stretch>
            <a:fillRect/>
          </a:stretch>
        </p:blipFill>
        <p:spPr>
          <a:xfrm>
            <a:off x="781050" y="5295900"/>
            <a:ext cx="6419850" cy="19050"/>
          </a:xfrm>
          <a:prstGeom prst="rect">
            <a:avLst/>
          </a:prstGeom>
        </p:spPr>
      </p:pic>
      <p:sp>
        <p:nvSpPr>
          <p:cNvPr id="12" name="Text 12"/>
          <p:cNvSpPr/>
          <p:nvPr/>
        </p:nvSpPr>
        <p:spPr>
          <a:xfrm>
            <a:off x="790575" y="5362575"/>
            <a:ext cx="6421374" cy="476250"/>
          </a:xfrm>
          <a:prstGeom prst="rect">
            <a:avLst/>
          </a:prstGeom>
        </p:spPr>
        <p:txBody>
          <a:bodyPr spcFirstLastPara="0" anchor="t" tIns="0" bIns="0" lIns="0" rIns="0"/>
          <a:lstStyle/>
          <a:p>
            <a:pPr algn="l" hangingPunct="0">
              <a:lnSpc>
                <a:spcPct val="100000"/>
              </a:lnSpc>
            </a:pPr>
            <a:r>
              <a:rPr sz="3150" b="1">
                <a:solidFill>
                  <a:srgbClr val="4B4A4A"/>
                </a:solidFill>
                <a:latin typeface="Lato"/>
                <a:ea typeface="+mn-ea"/>
                <a:cs typeface="Lato"/>
              </a:rPr>
              <a:t>Refus du droit de vote aux femmes</a:t>
            </a:r>
          </a:p>
        </p:txBody>
      </p:sp>
      <p:sp>
        <p:nvSpPr>
          <p:cNvPr id="13" name="Text 13"/>
          <p:cNvSpPr/>
          <p:nvPr/>
        </p:nvSpPr>
        <p:spPr>
          <a:xfrm>
            <a:off x="838200" y="6305550"/>
            <a:ext cx="6744462" cy="1438275"/>
          </a:xfrm>
          <a:prstGeom prst="rect">
            <a:avLst/>
          </a:prstGeom>
        </p:spPr>
        <p:txBody>
          <a:bodyPr spcFirstLastPara="0" anchor="t" tIns="0" bIns="0" lIns="0" rIns="0"/>
          <a:lstStyle/>
          <a:p>
            <a:pPr algn="l" hangingPunct="0">
              <a:lnSpc>
                <a:spcPct val="100000"/>
              </a:lnSpc>
            </a:pPr>
            <a:r>
              <a:rPr sz="3150" b="1">
                <a:solidFill>
                  <a:srgbClr val="4B4A4A"/>
                </a:solidFill>
                <a:latin typeface="Lato"/>
                <a:ea typeface="+mn-ea"/>
                <a:cs typeface="Lato"/>
              </a:rPr>
              <a:t>Un référendum </a:t>
            </a:r>
            <a:r>
              <a:rPr sz="3150" b="1">
                <a:solidFill>
                  <a:srgbClr val="4B4A4A"/>
                </a:solidFill>
                <a:latin typeface="Lato"/>
                <a:ea typeface="+mn-ea"/>
                <a:cs typeface="Lato"/>
              </a:rPr>
              <a:t>en</a:t>
            </a:r>
            <a:r>
              <a:rPr sz="3150" b="1">
                <a:solidFill>
                  <a:srgbClr val="4B4A4A"/>
                </a:solidFill>
                <a:latin typeface="Lato"/>
                <a:ea typeface="+mn-ea"/>
                <a:cs typeface="Lato"/>
              </a:rPr>
              <a:t> 1940 au Québec rejette le droit de vote </a:t>
            </a:r>
          </a:p>
          <a:p>
            <a:pPr algn="l" hangingPunct="0">
              <a:lnSpc>
                <a:spcPct val="100000"/>
              </a:lnSpc>
            </a:pPr>
            <a:r>
              <a:rPr sz="3150" b="1">
                <a:solidFill>
                  <a:srgbClr val="4B4A4A"/>
                </a:solidFill>
                <a:latin typeface="Lato"/>
                <a:ea typeface="+mn-ea"/>
                <a:cs typeface="Lato"/>
              </a:rPr>
              <a:t>des femmes.</a:t>
            </a:r>
          </a:p>
        </p:txBody>
      </p:sp>
      <p:pic>
        <p:nvPicPr>
          <p:cNvPr id="14" name="Shape 15 background"/>
          <p:cNvPicPr>
            <a:picLocks noChangeAspect="1"/>
          </p:cNvPicPr>
          <p:nvPr/>
        </p:nvPicPr>
        <p:blipFill>
          <a:blip r:embed="rId8"/>
          <a:stretch>
            <a:fillRect/>
          </a:stretch>
        </p:blipFill>
        <p:spPr>
          <a:xfrm>
            <a:off x="7410450" y="5286375"/>
            <a:ext cx="6419850" cy="19050"/>
          </a:xfrm>
          <a:prstGeom prst="rect">
            <a:avLst/>
          </a:prstGeom>
        </p:spPr>
      </p:pic>
      <p:sp>
        <p:nvSpPr>
          <p:cNvPr id="15" name="Text 16"/>
          <p:cNvSpPr/>
          <p:nvPr/>
        </p:nvSpPr>
        <p:spPr>
          <a:xfrm>
            <a:off x="7410450" y="5340526"/>
            <a:ext cx="6950773" cy="962025"/>
          </a:xfrm>
          <a:prstGeom prst="rect">
            <a:avLst/>
          </a:prstGeom>
        </p:spPr>
        <p:txBody>
          <a:bodyPr spcFirstLastPara="0" anchor="t" tIns="0" bIns="0" lIns="0" rIns="0"/>
          <a:lstStyle/>
          <a:p>
            <a:pPr algn="l" hangingPunct="0">
              <a:lnSpc>
                <a:spcPct val="100000"/>
              </a:lnSpc>
            </a:pPr>
            <a:r>
              <a:rPr sz="3150" b="1">
                <a:solidFill>
                  <a:srgbClr val="4B4A4A"/>
                </a:solidFill>
                <a:latin typeface="Lato"/>
                <a:ea typeface="+mn-ea"/>
                <a:cs typeface="Lato"/>
              </a:rPr>
              <a:t>Extension des droits dans un régime </a:t>
            </a:r>
          </a:p>
          <a:p>
            <a:pPr algn="l" hangingPunct="0">
              <a:lnSpc>
                <a:spcPct val="100000"/>
              </a:lnSpc>
            </a:pPr>
            <a:r>
              <a:rPr sz="3150" b="1">
                <a:solidFill>
                  <a:srgbClr val="4B4A4A"/>
                </a:solidFill>
                <a:latin typeface="Lato"/>
                <a:ea typeface="+mn-ea"/>
                <a:cs typeface="Lato"/>
              </a:rPr>
              <a:t>autoritaire</a:t>
            </a:r>
          </a:p>
        </p:txBody>
      </p:sp>
      <p:sp>
        <p:nvSpPr>
          <p:cNvPr id="16" name="Text 17"/>
          <p:cNvSpPr/>
          <p:nvPr/>
        </p:nvSpPr>
        <p:spPr>
          <a:xfrm>
            <a:off x="7410450" y="6478351"/>
            <a:ext cx="6805041" cy="1571625"/>
          </a:xfrm>
          <a:prstGeom prst="rect">
            <a:avLst/>
          </a:prstGeom>
        </p:spPr>
        <p:txBody>
          <a:bodyPr spcFirstLastPara="0" anchor="t" tIns="0" bIns="0" lIns="0" rIns="0"/>
          <a:lstStyle/>
          <a:p>
            <a:pPr algn="l" hangingPunct="0">
              <a:lnSpc>
                <a:spcPct val="81667"/>
              </a:lnSpc>
              <a:spcBef>
                <a:spcPct val="7333"/>
              </a:spcBef>
            </a:pPr>
            <a:r>
              <a:rPr sz="3150" b="1">
                <a:solidFill>
                  <a:srgbClr val="4B4A4A"/>
                </a:solidFill>
                <a:latin typeface="Lato"/>
                <a:ea typeface="+mn-ea"/>
                <a:cs typeface="Lato"/>
              </a:rPr>
              <a:t>Dans un pays à parti unique, on autorise les citoyens d'origine asiatique à voter, contre la volonté de la majorité.</a:t>
            </a:r>
          </a:p>
        </p:txBody>
      </p:sp>
    </p:spTree>
    <p:extLst>
      <p:ext uri="{BB962C8B-B14F-4D97-AF65-F5344CB8AC3E}">
        <p14:creationId xmlns:p14="http://schemas.microsoft.com/office/powerpoint/2010/main" val="393002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7"/>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781050"/>
            <a:ext cx="5157026" cy="438150"/>
          </a:xfrm>
          <a:prstGeom prst="rect">
            <a:avLst/>
          </a:prstGeom>
        </p:spPr>
        <p:txBody>
          <a:bodyPr spcFirstLastPara="0" anchor="t" tIns="0" bIns="0" lIns="0" rIns="0"/>
          <a:lstStyle/>
          <a:p>
            <a:pPr algn="l" hangingPunct="0">
              <a:lnSpc>
                <a:spcPct val="100000"/>
              </a:lnSpc>
            </a:pPr>
            <a:r>
              <a:rPr sz="3300" b="1">
                <a:solidFill>
                  <a:srgbClr val="006747"/>
                </a:solidFill>
                <a:latin typeface="Lato"/>
                <a:ea typeface="+mn-ea"/>
                <a:cs typeface="Lato"/>
              </a:rPr>
              <a:t>Distinction essentielle</a:t>
            </a:r>
          </a:p>
        </p:txBody>
      </p:sp>
      <p:sp>
        <p:nvSpPr>
          <p:cNvPr id="5" name="Text 1"/>
          <p:cNvSpPr/>
          <p:nvPr/>
        </p:nvSpPr>
        <p:spPr>
          <a:xfrm>
            <a:off x="790575" y="1857375"/>
            <a:ext cx="4078986" cy="323850"/>
          </a:xfrm>
          <a:prstGeom prst="rect">
            <a:avLst/>
          </a:prstGeom>
        </p:spPr>
        <p:txBody>
          <a:bodyPr spcFirstLastPara="0" anchor="t" tIns="0" bIns="0" lIns="0" rIns="0"/>
          <a:lstStyle/>
          <a:p>
            <a:pPr algn="l" hangingPunct="0">
              <a:lnSpc>
                <a:spcPct val="100000"/>
              </a:lnSpc>
            </a:pPr>
            <a:r>
              <a:rPr sz="2475" b="1">
                <a:solidFill>
                  <a:srgbClr val="006747"/>
                </a:solidFill>
                <a:latin typeface="Lato"/>
                <a:ea typeface="+mn-ea"/>
                <a:cs typeface="Lato"/>
              </a:rPr>
              <a:t>Deux types d'évaluation</a:t>
            </a:r>
          </a:p>
        </p:txBody>
      </p:sp>
      <p:sp>
        <p:nvSpPr>
          <p:cNvPr id="6" name="Text 2"/>
          <p:cNvSpPr/>
          <p:nvPr/>
        </p:nvSpPr>
        <p:spPr>
          <a:xfrm>
            <a:off x="790575" y="2695575"/>
            <a:ext cx="5248751" cy="733425"/>
          </a:xfrm>
          <a:prstGeom prst="rect">
            <a:avLst/>
          </a:prstGeom>
        </p:spPr>
        <p:txBody>
          <a:bodyPr spcFirstLastPara="0" anchor="t" tIns="0" bIns="0" lIns="0" rIns="0"/>
          <a:lstStyle/>
          <a:p>
            <a:pPr algn="l" hangingPunct="0">
              <a:lnSpc>
                <a:spcPct val="100000"/>
              </a:lnSpc>
            </a:pPr>
            <a:r>
              <a:rPr sz="3600" b="1">
                <a:solidFill>
                  <a:srgbClr val="4B4A4A"/>
                </a:solidFill>
                <a:latin typeface="Lato"/>
                <a:ea typeface="+mn-ea"/>
                <a:cs typeface="Lato"/>
              </a:rPr>
              <a:t>Une mesure politique peut être jugée :</a:t>
            </a:r>
          </a:p>
        </p:txBody>
      </p:sp>
      <p:sp>
        <p:nvSpPr>
          <p:cNvPr id="7" name="Text 3"/>
          <p:cNvSpPr/>
          <p:nvPr/>
        </p:nvSpPr>
        <p:spPr>
          <a:xfrm>
            <a:off x="752475" y="4057650"/>
            <a:ext cx="4905375" cy="847725"/>
          </a:xfrm>
          <a:prstGeom prst="rect">
            <a:avLst/>
          </a:prstGeom>
        </p:spPr>
        <p:txBody>
          <a:bodyPr spcFirstLastPara="0" anchor="t" tIns="0" bIns="0" lIns="0" rIns="0"/>
          <a:lstStyle/>
          <a:p>
            <a:pPr algn="l" marL="352425" indent="-352425" hangingPunct="0">
              <a:lnSpc>
                <a:spcPct val="100000"/>
              </a:lnSpc>
              <a:buClr>
                <a:srgbClr val="000000"/>
              </a:buClr>
              <a:buFont typeface="Arial" panose="020B0604020202020204" pitchFamily="34" charset="0"/>
              <a:buChar char="•"/>
            </a:pPr>
            <a:r>
              <a:rPr sz="2775">
                <a:solidFill>
                  <a:srgbClr val="000000"/>
                </a:solidFill>
                <a:latin typeface="Titillium"/>
                <a:ea typeface="+mn-ea"/>
                <a:cs typeface="Titillium"/>
              </a:rPr>
              <a:t/>
            </a:r>
            <a:r>
              <a:rPr sz="2775" b="1">
                <a:solidFill>
                  <a:srgbClr val="4B4A4A"/>
                </a:solidFill>
                <a:latin typeface="Lato"/>
                <a:ea typeface="+mn-ea"/>
                <a:cs typeface="Lato"/>
              </a:rPr>
              <a:t>En elle-même : bonne ou mauvaise, juste ou injuste</a:t>
            </a:r>
          </a:p>
        </p:txBody>
      </p:sp>
      <p:sp>
        <p:nvSpPr>
          <p:cNvPr id="8" name="Text 4"/>
          <p:cNvSpPr/>
          <p:nvPr/>
        </p:nvSpPr>
        <p:spPr>
          <a:xfrm>
            <a:off x="676275" y="5124450"/>
            <a:ext cx="4905375" cy="1276350"/>
          </a:xfrm>
          <a:prstGeom prst="rect">
            <a:avLst/>
          </a:prstGeom>
        </p:spPr>
        <p:txBody>
          <a:bodyPr spcFirstLastPara="0" anchor="t" tIns="0" bIns="0" lIns="0" rIns="0"/>
          <a:lstStyle/>
          <a:p>
            <a:pPr algn="l" marL="352425" indent="-352425" hangingPunct="0">
              <a:lnSpc>
                <a:spcPct val="100000"/>
              </a:lnSpc>
              <a:buClr>
                <a:srgbClr val="000000"/>
              </a:buClr>
              <a:buFont typeface="Arial" panose="020B0604020202020204" pitchFamily="34" charset="0"/>
              <a:buChar char="•"/>
            </a:pPr>
            <a:r>
              <a:rPr sz="2775">
                <a:solidFill>
                  <a:srgbClr val="000000"/>
                </a:solidFill>
                <a:latin typeface="Titillium"/>
                <a:ea typeface="+mn-ea"/>
                <a:cs typeface="Titillium"/>
              </a:rPr>
              <a:t/>
            </a:r>
            <a:r>
              <a:rPr sz="2775" b="1">
                <a:solidFill>
                  <a:srgbClr val="4B4A4A"/>
                </a:solidFill>
                <a:latin typeface="Lato"/>
                <a:ea typeface="+mn-ea"/>
                <a:cs typeface="Lato"/>
              </a:rPr>
              <a:t>Par le processus qui a mené à son adoption : démocratique ou non démocratique</a:t>
            </a:r>
          </a:p>
        </p:txBody>
      </p:sp>
      <p:pic>
        <p:nvPicPr>
          <p:cNvPr id="9" name="68fa413c1ed098-37180602.png"/>
          <p:cNvPicPr/>
          <p:nvPr/>
        </p:nvPicPr>
        <p:blipFill rotWithShape="1">
          <a:blip r:embed="rId5"/>
          <a:stretch>
            <a:fillRect/>
          </a:stretch>
        </p:blipFill>
        <p:spPr>
          <a:xfrm>
            <a:off x="5334000" y="1352550"/>
            <a:ext cx="9163050" cy="2943225"/>
          </a:xfrm>
          <a:prstGeom prst="rect">
            <a:avLst/>
          </a:prstGeom>
        </p:spPr>
      </p:pic>
      <p:sp>
        <p:nvSpPr>
          <p:cNvPr id="10" name="Text 10"/>
          <p:cNvSpPr/>
          <p:nvPr/>
        </p:nvSpPr>
        <p:spPr>
          <a:xfrm>
            <a:off x="6229350" y="6305550"/>
            <a:ext cx="8153400" cy="733425"/>
          </a:xfrm>
          <a:prstGeom prst="rect">
            <a:avLst/>
          </a:prstGeom>
        </p:spPr>
        <p:txBody>
          <a:bodyPr spcFirstLastPara="0" anchor="t" tIns="0" bIns="0" lIns="0" rIns="0"/>
          <a:lstStyle/>
          <a:p>
            <a:pPr algn="l" hangingPunct="0">
              <a:lnSpc>
                <a:spcPct val="100000"/>
              </a:lnSpc>
            </a:pPr>
            <a:r>
              <a:rPr sz="3600" b="1">
                <a:solidFill>
                  <a:srgbClr val="4B4A4A"/>
                </a:solidFill>
                <a:latin typeface="Lato"/>
                <a:ea typeface="+mn-ea"/>
                <a:cs typeface="Lato"/>
              </a:rPr>
              <a:t>Cette distinction permet de dissiper notre perplexité face aux cas précédents.</a:t>
            </a:r>
          </a:p>
        </p:txBody>
      </p:sp>
    </p:spTree>
    <p:extLst>
      <p:ext uri="{BB962C8B-B14F-4D97-AF65-F5344CB8AC3E}">
        <p14:creationId xmlns:p14="http://schemas.microsoft.com/office/powerpoint/2010/main" val="393002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8"/>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sp>
        <p:nvSpPr>
          <p:cNvPr id="4" name="Text 0"/>
          <p:cNvSpPr/>
          <p:nvPr/>
        </p:nvSpPr>
        <p:spPr>
          <a:xfrm>
            <a:off x="790575" y="752475"/>
            <a:ext cx="7935849" cy="400050"/>
          </a:xfrm>
          <a:prstGeom prst="rect">
            <a:avLst/>
          </a:prstGeom>
        </p:spPr>
        <p:txBody>
          <a:bodyPr spcFirstLastPara="0" anchor="t" tIns="0" bIns="0" lIns="0" rIns="0"/>
          <a:lstStyle/>
          <a:p>
            <a:pPr algn="l" hangingPunct="0">
              <a:lnSpc>
                <a:spcPct val="100000"/>
              </a:lnSpc>
            </a:pPr>
            <a:r>
              <a:rPr sz="3075" b="1">
                <a:solidFill>
                  <a:srgbClr val="006747"/>
                </a:solidFill>
                <a:latin typeface="Lato"/>
                <a:ea typeface="+mn-ea"/>
                <a:cs typeface="Lato"/>
              </a:rPr>
              <a:t>Classification des mesures politiques</a:t>
            </a:r>
          </a:p>
        </p:txBody>
      </p:sp>
      <p:pic>
        <p:nvPicPr>
          <p:cNvPr id="5" name="Custom Shape 3"/>
          <p:cNvPicPr>
            <a:picLocks noChangeAspect="1"/>
          </p:cNvPicPr>
          <p:nvPr/>
        </p:nvPicPr>
        <p:blipFill>
          <a:blip r:embed="rId5"/>
          <a:stretch>
            <a:fillRect/>
          </a:stretch>
        </p:blipFill>
        <p:spPr>
          <a:xfrm>
            <a:off x="790575" y="1695450"/>
            <a:ext cx="6419850" cy="2257425"/>
          </a:xfrm>
          <a:prstGeom prst="rect">
            <a:avLst/>
          </a:prstGeom>
        </p:spPr>
      </p:pic>
      <p:pic>
        <p:nvPicPr>
          <p:cNvPr id="6" name="Custom Shape 4"/>
          <p:cNvPicPr>
            <a:picLocks noChangeAspect="1"/>
          </p:cNvPicPr>
          <p:nvPr/>
        </p:nvPicPr>
        <p:blipFill>
          <a:blip r:embed="rId6"/>
          <a:stretch>
            <a:fillRect/>
          </a:stretch>
        </p:blipFill>
        <p:spPr>
          <a:xfrm>
            <a:off x="819150" y="1714500"/>
            <a:ext cx="6372225" cy="600075"/>
          </a:xfrm>
          <a:prstGeom prst="rect">
            <a:avLst/>
          </a:prstGeom>
        </p:spPr>
      </p:pic>
      <p:sp>
        <p:nvSpPr>
          <p:cNvPr id="7" name="Text 3"/>
          <p:cNvSpPr/>
          <p:nvPr/>
        </p:nvSpPr>
        <p:spPr>
          <a:xfrm>
            <a:off x="3857625" y="1790700"/>
            <a:ext cx="312992" cy="314325"/>
          </a:xfrm>
          <a:prstGeom prst="rect">
            <a:avLst/>
          </a:prstGeom>
        </p:spPr>
        <p:txBody>
          <a:bodyPr spcFirstLastPara="0" anchor="t" tIns="0" bIns="0" lIns="0" rIns="0"/>
          <a:lstStyle/>
          <a:p>
            <a:pPr algn="l" hangingPunct="0">
              <a:lnSpc>
                <a:spcPct val="100000"/>
              </a:lnSpc>
            </a:pPr>
            <a:r>
              <a:rPr sz="2250" b="1">
                <a:solidFill>
                  <a:srgbClr val="4B4A4A"/>
                </a:solidFill>
                <a:latin typeface="Lato"/>
                <a:ea typeface="+mn-ea"/>
                <a:cs typeface="Lato"/>
              </a:rPr>
              <a:t>1</a:t>
            </a:r>
          </a:p>
        </p:txBody>
      </p:sp>
      <p:sp>
        <p:nvSpPr>
          <p:cNvPr id="8" name="Text 4"/>
          <p:cNvSpPr/>
          <p:nvPr/>
        </p:nvSpPr>
        <p:spPr>
          <a:xfrm>
            <a:off x="1019175" y="2476500"/>
            <a:ext cx="2649855" cy="2571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Type 1</a:t>
            </a:r>
          </a:p>
        </p:txBody>
      </p:sp>
      <p:sp>
        <p:nvSpPr>
          <p:cNvPr id="9" name="Text 5"/>
          <p:cNvSpPr/>
          <p:nvPr/>
        </p:nvSpPr>
        <p:spPr>
          <a:xfrm>
            <a:off x="1019175" y="2905125"/>
            <a:ext cx="6400419" cy="733425"/>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Bonne mesure qui découle d'un processus démocratique</a:t>
            </a:r>
          </a:p>
        </p:txBody>
      </p:sp>
      <p:pic>
        <p:nvPicPr>
          <p:cNvPr id="10" name="Custom Shape 3"/>
          <p:cNvPicPr>
            <a:picLocks noChangeAspect="1"/>
          </p:cNvPicPr>
          <p:nvPr/>
        </p:nvPicPr>
        <p:blipFill>
          <a:blip r:embed="rId7"/>
          <a:stretch>
            <a:fillRect/>
          </a:stretch>
        </p:blipFill>
        <p:spPr>
          <a:xfrm>
            <a:off x="7410450" y="1695450"/>
            <a:ext cx="6419850" cy="2257425"/>
          </a:xfrm>
          <a:prstGeom prst="rect">
            <a:avLst/>
          </a:prstGeom>
        </p:spPr>
      </p:pic>
      <p:pic>
        <p:nvPicPr>
          <p:cNvPr id="11" name="Custom Shape 4"/>
          <p:cNvPicPr>
            <a:picLocks noChangeAspect="1"/>
          </p:cNvPicPr>
          <p:nvPr/>
        </p:nvPicPr>
        <p:blipFill>
          <a:blip r:embed="rId8"/>
          <a:stretch>
            <a:fillRect/>
          </a:stretch>
        </p:blipFill>
        <p:spPr>
          <a:xfrm>
            <a:off x="7439025" y="1714500"/>
            <a:ext cx="6372225" cy="600075"/>
          </a:xfrm>
          <a:prstGeom prst="rect">
            <a:avLst/>
          </a:prstGeom>
        </p:spPr>
      </p:pic>
      <p:sp>
        <p:nvSpPr>
          <p:cNvPr id="12" name="Text 8"/>
          <p:cNvSpPr/>
          <p:nvPr/>
        </p:nvSpPr>
        <p:spPr>
          <a:xfrm>
            <a:off x="10477500" y="1790700"/>
            <a:ext cx="312992" cy="314325"/>
          </a:xfrm>
          <a:prstGeom prst="rect">
            <a:avLst/>
          </a:prstGeom>
        </p:spPr>
        <p:txBody>
          <a:bodyPr spcFirstLastPara="0" anchor="t" tIns="0" bIns="0" lIns="0" rIns="0"/>
          <a:lstStyle/>
          <a:p>
            <a:pPr algn="l" hangingPunct="0">
              <a:lnSpc>
                <a:spcPct val="100000"/>
              </a:lnSpc>
            </a:pPr>
            <a:r>
              <a:rPr sz="2250" b="1">
                <a:solidFill>
                  <a:srgbClr val="4B4A4A"/>
                </a:solidFill>
                <a:latin typeface="Lato"/>
                <a:ea typeface="+mn-ea"/>
                <a:cs typeface="Lato"/>
              </a:rPr>
              <a:t>2</a:t>
            </a:r>
          </a:p>
        </p:txBody>
      </p:sp>
      <p:sp>
        <p:nvSpPr>
          <p:cNvPr id="13" name="Text 9"/>
          <p:cNvSpPr/>
          <p:nvPr/>
        </p:nvSpPr>
        <p:spPr>
          <a:xfrm>
            <a:off x="7639050" y="2476500"/>
            <a:ext cx="2649855" cy="2571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Type 2</a:t>
            </a:r>
          </a:p>
        </p:txBody>
      </p:sp>
      <p:sp>
        <p:nvSpPr>
          <p:cNvPr id="14" name="Text 10"/>
          <p:cNvSpPr/>
          <p:nvPr/>
        </p:nvSpPr>
        <p:spPr>
          <a:xfrm>
            <a:off x="7639050" y="2905125"/>
            <a:ext cx="6400419" cy="733425"/>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Bonne mesure qui découle d'un processus non démocratique</a:t>
            </a:r>
          </a:p>
        </p:txBody>
      </p:sp>
      <p:pic>
        <p:nvPicPr>
          <p:cNvPr id="15" name="Custom Shape 3"/>
          <p:cNvPicPr>
            <a:picLocks noChangeAspect="1"/>
          </p:cNvPicPr>
          <p:nvPr/>
        </p:nvPicPr>
        <p:blipFill>
          <a:blip r:embed="rId9"/>
          <a:stretch>
            <a:fillRect/>
          </a:stretch>
        </p:blipFill>
        <p:spPr>
          <a:xfrm>
            <a:off x="790575" y="4152900"/>
            <a:ext cx="6419850" cy="2257425"/>
          </a:xfrm>
          <a:prstGeom prst="rect">
            <a:avLst/>
          </a:prstGeom>
        </p:spPr>
      </p:pic>
      <p:pic>
        <p:nvPicPr>
          <p:cNvPr id="16" name="Custom Shape 4"/>
          <p:cNvPicPr>
            <a:picLocks noChangeAspect="1"/>
          </p:cNvPicPr>
          <p:nvPr/>
        </p:nvPicPr>
        <p:blipFill>
          <a:blip r:embed="rId10"/>
          <a:stretch>
            <a:fillRect/>
          </a:stretch>
        </p:blipFill>
        <p:spPr>
          <a:xfrm>
            <a:off x="819150" y="4171950"/>
            <a:ext cx="6372225" cy="600075"/>
          </a:xfrm>
          <a:prstGeom prst="rect">
            <a:avLst/>
          </a:prstGeom>
        </p:spPr>
      </p:pic>
      <p:sp>
        <p:nvSpPr>
          <p:cNvPr id="17" name="Text 13"/>
          <p:cNvSpPr/>
          <p:nvPr/>
        </p:nvSpPr>
        <p:spPr>
          <a:xfrm>
            <a:off x="3857625" y="4257675"/>
            <a:ext cx="312992" cy="314325"/>
          </a:xfrm>
          <a:prstGeom prst="rect">
            <a:avLst/>
          </a:prstGeom>
        </p:spPr>
        <p:txBody>
          <a:bodyPr spcFirstLastPara="0" anchor="t" tIns="0" bIns="0" lIns="0" rIns="0"/>
          <a:lstStyle/>
          <a:p>
            <a:pPr algn="l" hangingPunct="0">
              <a:lnSpc>
                <a:spcPct val="100000"/>
              </a:lnSpc>
            </a:pPr>
            <a:r>
              <a:rPr sz="2250" b="1">
                <a:solidFill>
                  <a:srgbClr val="4B4A4A"/>
                </a:solidFill>
                <a:latin typeface="Lato"/>
                <a:ea typeface="+mn-ea"/>
                <a:cs typeface="Lato"/>
              </a:rPr>
              <a:t>3</a:t>
            </a:r>
          </a:p>
        </p:txBody>
      </p:sp>
      <p:sp>
        <p:nvSpPr>
          <p:cNvPr id="18" name="Text 14"/>
          <p:cNvSpPr/>
          <p:nvPr/>
        </p:nvSpPr>
        <p:spPr>
          <a:xfrm>
            <a:off x="1019175" y="4943475"/>
            <a:ext cx="2649855" cy="2571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Type 3</a:t>
            </a:r>
          </a:p>
        </p:txBody>
      </p:sp>
      <p:sp>
        <p:nvSpPr>
          <p:cNvPr id="19" name="Text 15"/>
          <p:cNvSpPr/>
          <p:nvPr/>
        </p:nvSpPr>
        <p:spPr>
          <a:xfrm>
            <a:off x="1019175" y="5372100"/>
            <a:ext cx="6400419" cy="733425"/>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Mauvaise mesure qui découle d'un processus démocratique</a:t>
            </a:r>
          </a:p>
        </p:txBody>
      </p:sp>
      <p:pic>
        <p:nvPicPr>
          <p:cNvPr id="20" name="Custom Shape 3"/>
          <p:cNvPicPr>
            <a:picLocks noChangeAspect="1"/>
          </p:cNvPicPr>
          <p:nvPr/>
        </p:nvPicPr>
        <p:blipFill>
          <a:blip r:embed="rId11"/>
          <a:stretch>
            <a:fillRect/>
          </a:stretch>
        </p:blipFill>
        <p:spPr>
          <a:xfrm>
            <a:off x="7410450" y="4152900"/>
            <a:ext cx="6419850" cy="2257425"/>
          </a:xfrm>
          <a:prstGeom prst="rect">
            <a:avLst/>
          </a:prstGeom>
        </p:spPr>
      </p:pic>
      <p:pic>
        <p:nvPicPr>
          <p:cNvPr id="21" name="Custom Shape 4"/>
          <p:cNvPicPr>
            <a:picLocks noChangeAspect="1"/>
          </p:cNvPicPr>
          <p:nvPr/>
        </p:nvPicPr>
        <p:blipFill>
          <a:blip r:embed="rId12"/>
          <a:stretch>
            <a:fillRect/>
          </a:stretch>
        </p:blipFill>
        <p:spPr>
          <a:xfrm>
            <a:off x="7439025" y="4171950"/>
            <a:ext cx="6372225" cy="600075"/>
          </a:xfrm>
          <a:prstGeom prst="rect">
            <a:avLst/>
          </a:prstGeom>
        </p:spPr>
      </p:pic>
      <p:sp>
        <p:nvSpPr>
          <p:cNvPr id="22" name="Text 18"/>
          <p:cNvSpPr/>
          <p:nvPr/>
        </p:nvSpPr>
        <p:spPr>
          <a:xfrm>
            <a:off x="10477500" y="4257675"/>
            <a:ext cx="312992" cy="314325"/>
          </a:xfrm>
          <a:prstGeom prst="rect">
            <a:avLst/>
          </a:prstGeom>
        </p:spPr>
        <p:txBody>
          <a:bodyPr spcFirstLastPara="0" anchor="t" tIns="0" bIns="0" lIns="0" rIns="0"/>
          <a:lstStyle/>
          <a:p>
            <a:pPr algn="l" hangingPunct="0">
              <a:lnSpc>
                <a:spcPct val="100000"/>
              </a:lnSpc>
            </a:pPr>
            <a:r>
              <a:rPr sz="2250" b="1">
                <a:solidFill>
                  <a:srgbClr val="4B4A4A"/>
                </a:solidFill>
                <a:latin typeface="Lato"/>
                <a:ea typeface="+mn-ea"/>
                <a:cs typeface="Lato"/>
              </a:rPr>
              <a:t>4</a:t>
            </a:r>
          </a:p>
        </p:txBody>
      </p:sp>
      <p:sp>
        <p:nvSpPr>
          <p:cNvPr id="23" name="Text 19"/>
          <p:cNvSpPr/>
          <p:nvPr/>
        </p:nvSpPr>
        <p:spPr>
          <a:xfrm>
            <a:off x="7639050" y="4943475"/>
            <a:ext cx="2649855" cy="257175"/>
          </a:xfrm>
          <a:prstGeom prst="rect">
            <a:avLst/>
          </a:prstGeom>
        </p:spPr>
        <p:txBody>
          <a:bodyPr spcFirstLastPara="0" anchor="t" tIns="0" bIns="0" lIns="0" rIns="0"/>
          <a:lstStyle/>
          <a:p>
            <a:pPr algn="l" hangingPunct="0">
              <a:lnSpc>
                <a:spcPct val="100000"/>
              </a:lnSpc>
            </a:pPr>
            <a:r>
              <a:rPr sz="1950" b="1">
                <a:solidFill>
                  <a:srgbClr val="4B4A4A"/>
                </a:solidFill>
                <a:latin typeface="Lato"/>
                <a:ea typeface="+mn-ea"/>
                <a:cs typeface="Lato"/>
              </a:rPr>
              <a:t>Type 4</a:t>
            </a:r>
          </a:p>
        </p:txBody>
      </p:sp>
      <p:sp>
        <p:nvSpPr>
          <p:cNvPr id="24" name="Text 20"/>
          <p:cNvSpPr/>
          <p:nvPr/>
        </p:nvSpPr>
        <p:spPr>
          <a:xfrm>
            <a:off x="7639050" y="5372100"/>
            <a:ext cx="6400419" cy="733425"/>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Mauvaise mesure qui découle d'un processus non démocratique</a:t>
            </a:r>
          </a:p>
        </p:txBody>
      </p:sp>
      <p:sp>
        <p:nvSpPr>
          <p:cNvPr id="25" name="Text 21"/>
          <p:cNvSpPr/>
          <p:nvPr/>
        </p:nvSpPr>
        <p:spPr>
          <a:xfrm>
            <a:off x="790575" y="6610350"/>
            <a:ext cx="13952506" cy="733425"/>
          </a:xfrm>
          <a:prstGeom prst="rect">
            <a:avLst/>
          </a:prstGeom>
        </p:spPr>
        <p:txBody>
          <a:bodyPr spcFirstLastPara="0" anchor="t" tIns="0" bIns="0" lIns="0" rIns="0"/>
          <a:lstStyle/>
          <a:p>
            <a:pPr algn="l" hangingPunct="0">
              <a:lnSpc>
                <a:spcPct val="131667"/>
              </a:lnSpc>
            </a:pPr>
            <a:r>
              <a:rPr sz="1950" b="1">
                <a:solidFill>
                  <a:srgbClr val="4B4A4A"/>
                </a:solidFill>
                <a:latin typeface="Lato"/>
                <a:ea typeface="+mn-ea"/>
                <a:cs typeface="Lato"/>
              </a:rPr>
              <a:t>Le processus démocratique peut donc produire des décisions de type 1 (bonnes mesures) et de type 3 (mauvaises mesures). Dans ce cas, pourquoi devrait-on être démocrate ?</a:t>
            </a:r>
          </a:p>
        </p:txBody>
      </p:sp>
    </p:spTree>
    <p:extLst>
      <p:ext uri="{BB962C8B-B14F-4D97-AF65-F5344CB8AC3E}">
        <p14:creationId xmlns:p14="http://schemas.microsoft.com/office/powerpoint/2010/main" val="393002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lide 9"/>
        <p:cNvGrpSpPr/>
        <p:nvPr/>
      </p:nvGrpSpPr>
      <p:grpSpPr>
        <a:xfrm>
          <a:off x="0" y="0"/>
          <a:ext cx="0" cy="0"/>
          <a:chOff x="0" y="0"/>
          <a:chExt cx="0" cy="0"/>
        </a:xfrm>
      </p:grpSpPr>
      <p:pic>
        <p:nvPicPr>
          <p:cNvPr id="2" name="68fa413c114c10-04252351.png"/>
          <p:cNvPicPr/>
          <p:nvPr/>
        </p:nvPicPr>
        <p:blipFill rotWithShape="1">
          <a:blip r:embed="rId3"/>
          <a:stretch>
            <a:fillRect/>
          </a:stretch>
        </p:blipFill>
        <p:spPr>
          <a:xfrm>
            <a:off x="0" y="0"/>
            <a:ext cx="14630400" cy="8229600"/>
          </a:xfrm>
          <a:prstGeom prst="rect">
            <a:avLst/>
          </a:prstGeom>
        </p:spPr>
      </p:pic>
      <p:pic>
        <p:nvPicPr>
          <p:cNvPr id="3" name="Shape 0 background"/>
          <p:cNvPicPr>
            <a:picLocks noChangeAspect="1"/>
          </p:cNvPicPr>
          <p:nvPr/>
        </p:nvPicPr>
        <p:blipFill>
          <a:blip r:embed="rId4"/>
          <a:stretch>
            <a:fillRect/>
          </a:stretch>
        </p:blipFill>
        <p:spPr>
          <a:xfrm>
            <a:off x="0" y="0"/>
            <a:ext cx="14630400" cy="8229600"/>
          </a:xfrm>
          <a:prstGeom prst="rect">
            <a:avLst/>
          </a:prstGeom>
        </p:spPr>
      </p:pic>
      <p:pic>
        <p:nvPicPr>
          <p:cNvPr id="4" name="68fa413c20a6e2-94953871.png"/>
          <p:cNvPicPr/>
          <p:nvPr/>
        </p:nvPicPr>
        <p:blipFill rotWithShape="1">
          <a:blip r:embed="rId5"/>
          <a:stretch>
            <a:fillRect/>
          </a:stretch>
        </p:blipFill>
        <p:spPr>
          <a:xfrm>
            <a:off x="3171825" y="1666875"/>
            <a:ext cx="8067675" cy="4286250"/>
          </a:xfrm>
          <a:prstGeom prst="rect">
            <a:avLst/>
          </a:prstGeom>
        </p:spPr>
      </p:pic>
    </p:spTree>
    <p:extLst>
      <p:ext uri="{BB962C8B-B14F-4D97-AF65-F5344CB8AC3E}">
        <p14:creationId xmlns:p14="http://schemas.microsoft.com/office/powerpoint/2010/main" val="3930024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0</Words>
  <Application>Microsoft Office PowerPoint</Application>
  <PresentationFormat>Widescreen</PresentationFormat>
  <Paragraphs>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Title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Visme</dc:creator>
  <cp:lastModifiedBy/>
  <cp:revision>5</cp:revision>
  <dcterms:created xsi:type="dcterms:W3CDTF">2025-10-23T15:03:56+00:00</dcterms:created>
  <dcterms:modified xsi:type="dcterms:W3CDTF">2025-10-23T15:03:56+00:00</dcterms:modified>
</cp:coreProperties>
</file>