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63"/>
  </p:notesMasterIdLst>
  <p:sldIdLst>
    <p:sldId id="256" r:id="rId2"/>
    <p:sldId id="257" r:id="rId3"/>
    <p:sldId id="258" r:id="rId4"/>
    <p:sldId id="259" r:id="rId5"/>
    <p:sldId id="260" r:id="rId6"/>
    <p:sldId id="261" r:id="rId7"/>
    <p:sldId id="262" r:id="rId8"/>
    <p:sldId id="263" r:id="rId9"/>
    <p:sldId id="267" r:id="rId10"/>
    <p:sldId id="268" r:id="rId11"/>
    <p:sldId id="269" r:id="rId12"/>
    <p:sldId id="270" r:id="rId13"/>
    <p:sldId id="271" r:id="rId14"/>
    <p:sldId id="272" r:id="rId15"/>
    <p:sldId id="273" r:id="rId16"/>
    <p:sldId id="274" r:id="rId17"/>
    <p:sldId id="276" r:id="rId18"/>
    <p:sldId id="277" r:id="rId19"/>
    <p:sldId id="278" r:id="rId20"/>
    <p:sldId id="279" r:id="rId21"/>
    <p:sldId id="280" r:id="rId22"/>
    <p:sldId id="281" r:id="rId23"/>
    <p:sldId id="282" r:id="rId24"/>
    <p:sldId id="284" r:id="rId25"/>
    <p:sldId id="285" r:id="rId26"/>
    <p:sldId id="286" r:id="rId27"/>
    <p:sldId id="287" r:id="rId28"/>
    <p:sldId id="288" r:id="rId29"/>
    <p:sldId id="289" r:id="rId30"/>
    <p:sldId id="290" r:id="rId31"/>
    <p:sldId id="291"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6" r:id="rId54"/>
    <p:sldId id="317" r:id="rId55"/>
    <p:sldId id="318" r:id="rId56"/>
    <p:sldId id="319" r:id="rId57"/>
    <p:sldId id="320" r:id="rId58"/>
    <p:sldId id="321" r:id="rId59"/>
    <p:sldId id="322" r:id="rId60"/>
    <p:sldId id="323" r:id="rId61"/>
    <p:sldId id="324" r:id="rId62"/>
  </p:sldIdLst>
  <p:sldSz cx="13011150" cy="7315200"/>
  <p:notesSz cx="6858000" cy="9144000"/>
  <p:embeddedFontLst>
    <p:embeddedFont>
      <p:font typeface="Arimo" panose="020B0604020202020204" pitchFamily="34" charset="0"/>
      <p:regular r:id=""/>
      <p:bold r:id=""/>
      <p:italic r:id=""/>
      <p:boldItalic r:id=""/>
    </p:embeddedFont>
    <p:embeddedFont>
      <p:font typeface="Lato" panose="020F0502020204030203" pitchFamily="34" charset="0"/>
      <p:regular r:id=""/>
      <p:bold r:id=""/>
      <p:italic r:id=""/>
      <p:boldItalic r:id=""/>
    </p:embeddedFont>
    <p:embeddedFont>
      <p:font typeface="League Spartan" pitchFamily="2" charset="77"/>
      <p:regular r:id=""/>
      <p:bold r:id="rId64"/>
    </p:embeddedFont>
    <p:embeddedFont>
      <p:font typeface="Roboto" panose="02000000000000000000" pitchFamily="2" charset="0"/>
      <p:regular r:id=""/>
      <p:bold r:id="rId65"/>
      <p:italic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CEABFD6-DEF5-4B08-A064-399E52D03A91}">
  <a:tblStyle styleId="{ECEABFD6-DEF5-4B08-A064-399E52D03A91}" styleName="Visme - Default">
    <a:wholeTbl>
      <a:tcTxStyle>
        <a:fontRef idx="minor">
          <a:prstClr val="black"/>
        </a:fontRef>
        <a:prstClr val="black"/>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FFFFFF"/>
          </a:solidFill>
        </a:fill>
      </a:tcStyle>
    </a:wholeTbl>
    <a:band1H>
      <a:tcStyle>
        <a:tcBdr/>
      </a:tcStyle>
    </a:band1H>
    <a:band2H>
      <a:tcStyle>
        <a:tcBdr/>
        <a:fill>
          <a:solidFill>
            <a:srgbClr val="EAF3F3"/>
          </a:solidFill>
        </a:fill>
      </a:tcStyle>
    </a:band2H>
    <a:firstRow>
      <a:tcTxStyle>
        <a:fontRef idx="minor">
          <a:srgbClr val="FFFFFF"/>
        </a:fontRef>
        <a:srgbClr val="FFFFFF"/>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4682B4"/>
          </a:solidFill>
        </a:fill>
      </a:tcStyle>
    </a:firstRow>
  </a:tblStyle>
  <a:tblStyle styleId="{250974F7-19B4-4E8B-8F88-A368280DB3C5}" styleName="Visme - Dark">
    <a:wholeTbl>
      <a:tcTxStyle>
        <a:fontRef idx="minor">
          <a:prstClr val="white"/>
        </a:fontRef>
        <a:prstClr val="white"/>
      </a:tcTxStyle>
      <a:tcStyle>
        <a:tcBdr>
          <a:left>
            <a:ln w="12700" cmpd="sng">
              <a:solidFill>
                <a:srgbClr val="DAE4EA"/>
              </a:solidFill>
            </a:ln>
          </a:left>
          <a:right>
            <a:ln w="12700" cmpd="sng">
              <a:solidFill>
                <a:srgbClr val="34495E"/>
              </a:solidFill>
            </a:ln>
          </a:right>
          <a:top>
            <a:ln w="12700" cmpd="sng">
              <a:solidFill>
                <a:srgbClr val="DAE4EA"/>
              </a:solidFill>
            </a:ln>
          </a:top>
          <a:bottom>
            <a:ln w="12700" cmpd="sng">
              <a:solidFill>
                <a:srgbClr val="34495E"/>
              </a:solidFill>
            </a:ln>
          </a:bottom>
          <a:insideH>
            <a:ln w="12700" cmpd="sng">
              <a:solidFill>
                <a:srgbClr val="34495E"/>
              </a:solidFill>
            </a:ln>
          </a:insideH>
          <a:insideV>
            <a:ln w="12700" cmpd="sng">
              <a:solidFill>
                <a:srgbClr val="34495E"/>
              </a:solidFill>
            </a:ln>
          </a:insideV>
        </a:tcBdr>
        <a:fill>
          <a:solidFill>
            <a:srgbClr val="34495E"/>
          </a:solidFill>
        </a:fill>
      </a:tcStyle>
    </a:wholeTbl>
    <a:firstRow>
      <a:tcTxStyle>
        <a:fontRef idx="minor">
          <a:srgbClr val="DDDD55"/>
        </a:fontRef>
        <a:srgbClr val="DDDD55"/>
      </a:tcTxStyle>
      <a:tcStyle>
        <a:tcBdr/>
      </a:tcStyle>
    </a:firstRow>
  </a:tblStyle>
  <a:tblStyle styleId="{D6B0A444-BE85-4B0B-AF8B-2701F9732221}" styleName="Visme - Light">
    <a:wholeTbl>
      <a:tcTxStyle>
        <a:fontRef idx="minor">
          <a:srgbClr val="818181"/>
        </a:fontRef>
        <a:srgbClr val="818181"/>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DAE4EA"/>
          </a:solidFill>
        </a:fill>
      </a:tcStyle>
    </a:wholeTbl>
    <a:firstRow>
      <a:tcTxStyle b="on">
        <a:fontRef idx="minor">
          <a:srgbClr val="818181"/>
        </a:fontRef>
        <a:srgbClr val="818181"/>
      </a:tcTxStyle>
      <a:tcStyle>
        <a:tcBdr/>
      </a:tcStyle>
    </a:firstRow>
  </a:tblStyle>
  <a:tblStyle styleId="{D801C701-60A8-4CDB-9F91-86469C498BE4}" styleName="Visme - Dark with blue">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717274"/>
          </a:solidFill>
        </a:fill>
      </a:tcStyle>
    </a:wholeTbl>
    <a:firstRow>
      <a:tcTxStyle b="on">
        <a:fontRef idx="minor">
          <a:srgbClr val="FFFFFF"/>
        </a:fontRef>
        <a:srgbClr val="FFFFFF"/>
      </a:tcTxStyle>
      <a:tcStyle>
        <a:tcBdr/>
        <a:fill>
          <a:solidFill>
            <a:srgbClr val="40A0F7"/>
          </a:solidFill>
        </a:fill>
      </a:tcStyle>
    </a:firstRow>
  </a:tblStyle>
  <a:tblStyle styleId="{CB79AEA9-4FA3-4525-A49E-7F1D2E6B107D}" styleName="Visme - Blue with Navy">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 styleId="{F15E50B0-3A1C-4D2A-8F5B-6B7F9D3C8E1A}" styleName="Visme - Red">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13" d="100"/>
          <a:sy n="113" d="100"/>
        </p:scale>
        <p:origin x="49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429A-90FE-4F33-893D-5F2AADB556A3}" type="datetimeFigureOut">
              <a:rPr lang="en-US"/>
              <a:t>10/13/25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8AFD9-D5DB-4A47-A4BE-251B4DF1413A}" type="slidenum">
              <a:rPr lang="en-US"/>
              <a:t>‹n°›</a:t>
            </a:fld>
            <a:endParaRPr lang="en-US"/>
          </a:p>
        </p:txBody>
      </p:sp>
    </p:spTree>
    <p:extLst>
      <p:ext uri="{BB962C8B-B14F-4D97-AF65-F5344CB8AC3E}">
        <p14:creationId xmlns:p14="http://schemas.microsoft.com/office/powerpoint/2010/main" val="35068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fr-FR" smtClean="0"/>
              <a:t>13/10/2025</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‹n°›</a:t>
            </a:fld>
            <a:endParaRPr/>
          </a:p>
        </p:txBody>
      </p:sp>
    </p:spTree>
    <p:extLst>
      <p:ext uri="{BB962C8B-B14F-4D97-AF65-F5344CB8AC3E}">
        <p14:creationId xmlns:p14="http://schemas.microsoft.com/office/powerpoint/2010/main" val="4530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10/13/25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‹n°›</a:t>
            </a:fld>
            <a:endParaRPr lang="en-US"/>
          </a:p>
        </p:txBody>
      </p:sp>
    </p:spTree>
    <p:extLst>
      <p:ext uri="{BB962C8B-B14F-4D97-AF65-F5344CB8AC3E}">
        <p14:creationId xmlns:p14="http://schemas.microsoft.com/office/powerpoint/2010/main" val="332373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10/13/25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‹n°›</a:t>
            </a:fld>
            <a:endParaRPr lang="en-US"/>
          </a:p>
        </p:txBody>
      </p:sp>
    </p:spTree>
    <p:extLst>
      <p:ext uri="{BB962C8B-B14F-4D97-AF65-F5344CB8AC3E}">
        <p14:creationId xmlns:p14="http://schemas.microsoft.com/office/powerpoint/2010/main" val="59625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10/13/25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‹n°›</a:t>
            </a:fld>
            <a:endParaRPr lang="en-US"/>
          </a:p>
        </p:txBody>
      </p:sp>
    </p:spTree>
    <p:extLst>
      <p:ext uri="{BB962C8B-B14F-4D97-AF65-F5344CB8AC3E}">
        <p14:creationId xmlns:p14="http://schemas.microsoft.com/office/powerpoint/2010/main" val="973267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532436-246E-C341-8F9A-0B4F34C07184}" type="datetimeFigureOut">
              <a:rPr lang="en-US" smtClean="0"/>
              <a:pPr/>
              <a:t>10/13/25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‹n°›</a:t>
            </a:fld>
            <a:endParaRPr lang="en-US"/>
          </a:p>
        </p:txBody>
      </p:sp>
    </p:spTree>
    <p:extLst>
      <p:ext uri="{BB962C8B-B14F-4D97-AF65-F5344CB8AC3E}">
        <p14:creationId xmlns:p14="http://schemas.microsoft.com/office/powerpoint/2010/main" val="33803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532436-246E-C341-8F9A-0B4F34C07184}" type="datetimeFigureOut">
              <a:rPr lang="en-US" smtClean="0"/>
              <a:pPr/>
              <a:t>10/13/25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‹n°›</a:t>
            </a:fld>
            <a:endParaRPr lang="en-US"/>
          </a:p>
        </p:txBody>
      </p:sp>
    </p:spTree>
    <p:extLst>
      <p:ext uri="{BB962C8B-B14F-4D97-AF65-F5344CB8AC3E}">
        <p14:creationId xmlns:p14="http://schemas.microsoft.com/office/powerpoint/2010/main" val="369611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532436-246E-C341-8F9A-0B4F34C07184}" type="datetimeFigureOut">
              <a:rPr lang="en-US" smtClean="0"/>
              <a:pPr/>
              <a:t>10/13/25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943E6-0357-1B40-8726-50F09ABBA837}" type="slidenum">
              <a:rPr lang="en-US" smtClean="0"/>
              <a:pPr/>
              <a:t>‹n°›</a:t>
            </a:fld>
            <a:endParaRPr lang="en-US"/>
          </a:p>
        </p:txBody>
      </p:sp>
    </p:spTree>
    <p:extLst>
      <p:ext uri="{BB962C8B-B14F-4D97-AF65-F5344CB8AC3E}">
        <p14:creationId xmlns:p14="http://schemas.microsoft.com/office/powerpoint/2010/main" val="414644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532436-246E-C341-8F9A-0B4F34C07184}" type="datetimeFigureOut">
              <a:rPr lang="en-US" smtClean="0"/>
              <a:pPr/>
              <a:t>10/13/25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6943E6-0357-1B40-8726-50F09ABBA837}" type="slidenum">
              <a:rPr lang="en-US" smtClean="0"/>
              <a:pPr/>
              <a:t>‹n°›</a:t>
            </a:fld>
            <a:endParaRPr lang="en-US"/>
          </a:p>
        </p:txBody>
      </p:sp>
    </p:spTree>
    <p:extLst>
      <p:ext uri="{BB962C8B-B14F-4D97-AF65-F5344CB8AC3E}">
        <p14:creationId xmlns:p14="http://schemas.microsoft.com/office/powerpoint/2010/main" val="285469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2436-246E-C341-8F9A-0B4F34C07184}" type="datetimeFigureOut">
              <a:rPr lang="en-US" smtClean="0"/>
              <a:pPr/>
              <a:t>10/13/25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6943E6-0357-1B40-8726-50F09ABBA837}" type="slidenum">
              <a:rPr lang="en-US" smtClean="0"/>
              <a:pPr/>
              <a:t>‹n°›</a:t>
            </a:fld>
            <a:endParaRPr lang="en-US"/>
          </a:p>
        </p:txBody>
      </p:sp>
    </p:spTree>
    <p:extLst>
      <p:ext uri="{BB962C8B-B14F-4D97-AF65-F5344CB8AC3E}">
        <p14:creationId xmlns:p14="http://schemas.microsoft.com/office/powerpoint/2010/main" val="113700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10/13/25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‹n°›</a:t>
            </a:fld>
            <a:endParaRPr lang="en-US"/>
          </a:p>
        </p:txBody>
      </p:sp>
    </p:spTree>
    <p:extLst>
      <p:ext uri="{BB962C8B-B14F-4D97-AF65-F5344CB8AC3E}">
        <p14:creationId xmlns:p14="http://schemas.microsoft.com/office/powerpoint/2010/main" val="66009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10/13/25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‹n°›</a:t>
            </a:fld>
            <a:endParaRPr lang="en-US"/>
          </a:p>
        </p:txBody>
      </p:sp>
    </p:spTree>
    <p:extLst>
      <p:ext uri="{BB962C8B-B14F-4D97-AF65-F5344CB8AC3E}">
        <p14:creationId xmlns:p14="http://schemas.microsoft.com/office/powerpoint/2010/main" val="3775023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2436-246E-C341-8F9A-0B4F34C07184}" type="datetimeFigureOut">
              <a:rPr lang="en-US" smtClean="0"/>
              <a:pPr/>
              <a:t>10/13/25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943E6-0357-1B40-8726-50F09ABBA837}" type="slidenum">
              <a:rPr lang="en-US" smtClean="0"/>
              <a:pPr/>
              <a:t>‹n°›</a:t>
            </a:fld>
            <a:endParaRPr lang="en-US"/>
          </a:p>
        </p:txBody>
      </p:sp>
    </p:spTree>
    <p:extLst>
      <p:ext uri="{BB962C8B-B14F-4D97-AF65-F5344CB8AC3E}">
        <p14:creationId xmlns:p14="http://schemas.microsoft.com/office/powerpoint/2010/main" val="1026902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1.xml"/><Relationship Id="rId1" Type="http://schemas.openxmlformats.org/officeDocument/2006/relationships/video" Target="https://www.youtube.com/embed/kbWuWVZkzqU?feature=oembed" TargetMode="Externa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8.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3.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5.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sp>
        <p:nvSpPr>
          <p:cNvPr id="2" name="Rectangle 1"/>
          <p:cNvSpPr/>
          <p:nvPr/>
        </p:nvSpPr>
        <p:spPr>
          <a:xfrm>
            <a:off x="201647" y="368300"/>
            <a:ext cx="12628528" cy="742950"/>
          </a:xfrm>
          <a:prstGeom prst="rect">
            <a:avLst/>
          </a:prstGeom>
        </p:spPr>
        <p:txBody>
          <a:bodyPr spcFirstLastPara="0" lIns="95250" tIns="95250" rIns="95250" bIns="0" anchor="t"/>
          <a:lstStyle/>
          <a:p>
            <a:pPr algn="l" hangingPunct="0">
              <a:lnSpc>
                <a:spcPct val="100000"/>
              </a:lnSpc>
            </a:pPr>
            <a:r>
              <a:rPr sz="3600">
                <a:solidFill>
                  <a:srgbClr val="000000"/>
                </a:solidFill>
                <a:latin typeface="Arimo"/>
                <a:ea typeface="+mn-ea"/>
                <a:cs typeface="Arimo"/>
              </a:rPr>
              <a:t>DES CLÉS POUR COMPRENDRE L'ÉTHIQUE SEMAINE 2</a:t>
            </a:r>
          </a:p>
        </p:txBody>
      </p:sp>
      <p:sp>
        <p:nvSpPr>
          <p:cNvPr id="3" name="Rectangle 2"/>
          <p:cNvSpPr/>
          <p:nvPr/>
        </p:nvSpPr>
        <p:spPr>
          <a:xfrm>
            <a:off x="9249590" y="1217613"/>
            <a:ext cx="3986339" cy="600075"/>
          </a:xfrm>
          <a:prstGeom prst="rect">
            <a:avLst/>
          </a:prstGeom>
        </p:spPr>
        <p:txBody>
          <a:bodyPr spcFirstLastPara="0" lIns="95250" tIns="95250" rIns="95250" bIns="0" anchor="t"/>
          <a:lstStyle/>
          <a:p>
            <a:pPr algn="l" hangingPunct="0">
              <a:lnSpc>
                <a:spcPct val="100000"/>
              </a:lnSpc>
            </a:pPr>
            <a:r>
              <a:rPr sz="2700">
                <a:solidFill>
                  <a:srgbClr val="000000"/>
                </a:solidFill>
                <a:latin typeface="Arimo"/>
                <a:ea typeface="+mn-ea"/>
                <a:cs typeface="Arimo"/>
              </a:rPr>
              <a:t>PIERRE BLACKBURN</a:t>
            </a:r>
          </a:p>
        </p:txBody>
      </p:sp>
      <p:pic>
        <p:nvPicPr>
          <p:cNvPr id="4" name="image"/>
          <p:cNvPicPr/>
          <p:nvPr/>
        </p:nvPicPr>
        <p:blipFill rotWithShape="1">
          <a:blip r:embed="rId2"/>
          <a:stretch>
            <a:fillRect/>
          </a:stretch>
        </p:blipFill>
        <p:spPr>
          <a:xfrm>
            <a:off x="65570" y="2084720"/>
            <a:ext cx="3821697" cy="2866273"/>
          </a:xfrm>
          <a:prstGeom prst="rect">
            <a:avLst/>
          </a:prstGeom>
        </p:spPr>
      </p:pic>
      <p:pic>
        <p:nvPicPr>
          <p:cNvPr id="5" name="IMG_2025_10_07_21_11_38_976"/>
          <p:cNvPicPr/>
          <p:nvPr/>
        </p:nvPicPr>
        <p:blipFill rotWithShape="1">
          <a:blip r:embed="rId3"/>
          <a:stretch>
            <a:fillRect/>
          </a:stretch>
        </p:blipFill>
        <p:spPr>
          <a:xfrm>
            <a:off x="3964470" y="2083404"/>
            <a:ext cx="2067154" cy="2872063"/>
          </a:xfrm>
          <a:prstGeom prst="rect">
            <a:avLst/>
          </a:prstGeom>
        </p:spPr>
      </p:pic>
      <p:pic>
        <p:nvPicPr>
          <p:cNvPr id="6" name="IMG_2025_10_08_10_39_37_756.jpg"/>
          <p:cNvPicPr/>
          <p:nvPr/>
        </p:nvPicPr>
        <p:blipFill rotWithShape="1">
          <a:blip r:embed="rId4"/>
          <a:stretch>
            <a:fillRect/>
          </a:stretch>
        </p:blipFill>
        <p:spPr>
          <a:xfrm>
            <a:off x="6111561" y="2083747"/>
            <a:ext cx="2330159" cy="2870551"/>
          </a:xfrm>
          <a:prstGeom prst="rect">
            <a:avLst/>
          </a:prstGeom>
        </p:spPr>
      </p:pic>
      <p:pic>
        <p:nvPicPr>
          <p:cNvPr id="7" name="IMG_2025_10_08_10_51_19_252.jpg"/>
          <p:cNvPicPr/>
          <p:nvPr/>
        </p:nvPicPr>
        <p:blipFill rotWithShape="1">
          <a:blip r:embed="rId5"/>
          <a:stretch>
            <a:fillRect/>
          </a:stretch>
        </p:blipFill>
        <p:spPr>
          <a:xfrm>
            <a:off x="8537307" y="2082497"/>
            <a:ext cx="2167023" cy="2876049"/>
          </a:xfrm>
          <a:prstGeom prst="rect">
            <a:avLst/>
          </a:prstGeom>
        </p:spPr>
      </p:pic>
      <p:pic>
        <p:nvPicPr>
          <p:cNvPr id="8" name="IMG_2025_10_08_10_47_17_901.jpg"/>
          <p:cNvPicPr/>
          <p:nvPr/>
        </p:nvPicPr>
        <p:blipFill rotWithShape="1">
          <a:blip r:embed="rId6"/>
          <a:stretch>
            <a:fillRect/>
          </a:stretch>
        </p:blipFill>
        <p:spPr>
          <a:xfrm>
            <a:off x="10788096" y="2082880"/>
            <a:ext cx="2133881" cy="2851533"/>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60"/>
        <p:cNvGrpSpPr/>
        <p:nvPr/>
      </p:nvGrpSpPr>
      <p:grpSpPr>
        <a:xfrm>
          <a:off x="0" y="0"/>
          <a:ext cx="0" cy="0"/>
          <a:chOff x="0" y="0"/>
          <a:chExt cx="0" cy="0"/>
        </a:xfrm>
      </p:grpSpPr>
      <p:sp>
        <p:nvSpPr>
          <p:cNvPr id="2" name="text 0"/>
          <p:cNvSpPr/>
          <p:nvPr/>
        </p:nvSpPr>
        <p:spPr>
          <a:xfrm>
            <a:off x="215797" y="-4661"/>
            <a:ext cx="12690578" cy="2098085"/>
          </a:xfrm>
          <a:prstGeom prst="rect">
            <a:avLst/>
          </a:prstGeom>
        </p:spPr>
        <p:txBody>
          <a:bodyPr spcFirstLastPara="0" lIns="101849" tIns="101849" rIns="101849" bIns="0" anchor="t"/>
          <a:lstStyle/>
          <a:p>
            <a:pPr algn="l" hangingPunct="0">
              <a:lnSpc>
                <a:spcPct val="100000"/>
              </a:lnSpc>
            </a:pPr>
            <a:r>
              <a:rPr sz="2486" b="1">
                <a:latin typeface="Arimo"/>
                <a:ea typeface="+mn-ea"/>
                <a:cs typeface="Arimo"/>
              </a:rPr>
              <a:t>Religions</a:t>
            </a:r>
          </a:p>
          <a:p>
            <a:pPr algn="l" hangingPunct="0">
              <a:lnSpc>
                <a:spcPct val="100000"/>
              </a:lnSpc>
            </a:pPr>
            <a:r>
              <a:rPr sz="2486" b="1">
                <a:latin typeface="Arimo"/>
                <a:ea typeface="+mn-ea"/>
                <a:cs typeface="Arimo"/>
              </a:rPr>
              <a:t>﻿ ﻿</a:t>
            </a:r>
          </a:p>
          <a:p>
            <a:pPr algn="l" hangingPunct="0">
              <a:lnSpc>
                <a:spcPct val="100000"/>
              </a:lnSpc>
            </a:pPr>
            <a:r>
              <a:rPr sz="2486" b="1">
                <a:latin typeface="Arimo"/>
                <a:ea typeface="+mn-ea"/>
                <a:cs typeface="Arimo"/>
              </a:rPr>
              <a:t>﻿ ﻿</a:t>
            </a:r>
          </a:p>
          <a:p>
            <a:pPr algn="l" hangingPunct="0">
              <a:lnSpc>
                <a:spcPct val="100000"/>
              </a:lnSpc>
            </a:pPr>
            <a:r>
              <a:rPr sz="2486" b="1">
                <a:latin typeface="Arimo"/>
                <a:ea typeface="+mn-ea"/>
                <a:cs typeface="Arimo"/>
              </a:rPr>
              <a:t>﻿ ﻿</a:t>
            </a:r>
          </a:p>
          <a:p>
            <a:pPr algn="l" hangingPunct="0">
              <a:lnSpc>
                <a:spcPct val="100000"/>
              </a:lnSpc>
            </a:pPr>
            <a:endParaRPr sz="2486" b="1">
              <a:latin typeface="Arimo"/>
              <a:ea typeface="+mn-ea"/>
              <a:cs typeface="Arimo"/>
            </a:endParaRPr>
          </a:p>
        </p:txBody>
      </p:sp>
      <p:pic>
        <p:nvPicPr>
          <p:cNvPr id="3" name="image.png"/>
          <p:cNvPicPr/>
          <p:nvPr/>
        </p:nvPicPr>
        <p:blipFill rotWithShape="1">
          <a:blip r:embed="rId2"/>
          <a:stretch>
            <a:fillRect/>
          </a:stretch>
        </p:blipFill>
        <p:spPr>
          <a:xfrm>
            <a:off x="215797" y="1585304"/>
            <a:ext cx="12518328" cy="3701071"/>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pic>
        <p:nvPicPr>
          <p:cNvPr id="2" name="image.png"/>
          <p:cNvPicPr/>
          <p:nvPr/>
        </p:nvPicPr>
        <p:blipFill rotWithShape="1">
          <a:blip r:embed="rId2"/>
          <a:stretch>
            <a:fillRect/>
          </a:stretch>
        </p:blipFill>
        <p:spPr>
          <a:xfrm>
            <a:off x="477363" y="367325"/>
            <a:ext cx="2940957" cy="1171601"/>
          </a:xfrm>
          <a:prstGeom prst="rect">
            <a:avLst/>
          </a:prstGeom>
        </p:spPr>
      </p:pic>
      <p:sp>
        <p:nvSpPr>
          <p:cNvPr id="3" name="text 0"/>
          <p:cNvSpPr/>
          <p:nvPr/>
        </p:nvSpPr>
        <p:spPr>
          <a:xfrm>
            <a:off x="276225" y="1876425"/>
            <a:ext cx="12601575" cy="4991100"/>
          </a:xfrm>
          <a:prstGeom prst="rect">
            <a:avLst/>
          </a:prstGeom>
        </p:spPr>
        <p:txBody>
          <a:bodyPr spcFirstLastPara="0" lIns="95250" tIns="95250" rIns="95250" bIns="0" anchor="t"/>
          <a:lstStyle/>
          <a:p>
            <a:pPr algn="l" hangingPunct="0">
              <a:lnSpc>
                <a:spcPct val="100000"/>
              </a:lnSpc>
            </a:pPr>
            <a:r>
              <a:rPr sz="2250" b="1">
                <a:latin typeface="Arimo"/>
                <a:ea typeface="+mn-ea"/>
                <a:cs typeface="Arimo"/>
              </a:rPr>
              <a:t>Français qui se disent catholiques qui ne possèdent pas de Bible :  52% </a:t>
            </a:r>
          </a:p>
          <a:p>
            <a:pPr algn="l" hangingPunct="0">
              <a:lnSpc>
                <a:spcPct val="100000"/>
              </a:lnSpc>
            </a:pPr>
            <a:r>
              <a:rPr sz="2250" b="1">
                <a:latin typeface="Arimo"/>
                <a:ea typeface="+mn-ea"/>
                <a:cs typeface="Arimo"/>
              </a:rPr>
              <a:t>﻿ ﻿</a:t>
            </a:r>
          </a:p>
          <a:p>
            <a:pPr algn="l" hangingPunct="0">
              <a:lnSpc>
                <a:spcPct val="100000"/>
              </a:lnSpc>
            </a:pPr>
            <a:r>
              <a:rPr sz="2250" b="1">
                <a:latin typeface="Arimo"/>
                <a:ea typeface="+mn-ea"/>
                <a:cs typeface="Arimo"/>
              </a:rPr>
              <a:t>Français qui se disent catholiques et qui, de manière générale, ont une opinion plutôt </a:t>
            </a:r>
            <a:r>
              <a:rPr sz="2250">
                <a:latin typeface="Arimo"/>
                <a:ea typeface="+mn-ea"/>
                <a:cs typeface="Arimo"/>
              </a:rPr>
              <a:t>        </a:t>
            </a:r>
            <a:r>
              <a:rPr sz="2250" b="1">
                <a:latin typeface="Arimo"/>
                <a:ea typeface="+mn-ea"/>
                <a:cs typeface="Arimo"/>
              </a:rPr>
              <a:t>mauvaise ou encore très mauvaise de l’Église catholique : 21% </a:t>
            </a:r>
          </a:p>
          <a:p>
            <a:pPr algn="l" hangingPunct="0">
              <a:lnSpc>
                <a:spcPct val="100000"/>
              </a:lnSpc>
            </a:pPr>
            <a:r>
              <a:rPr sz="2250" b="1">
                <a:latin typeface="Arimo"/>
                <a:ea typeface="+mn-ea"/>
                <a:cs typeface="Arimo"/>
              </a:rPr>
              <a:t>﻿ ﻿</a:t>
            </a:r>
          </a:p>
          <a:p>
            <a:pPr algn="l" hangingPunct="0">
              <a:lnSpc>
                <a:spcPct val="100000"/>
              </a:lnSpc>
            </a:pPr>
            <a:r>
              <a:rPr sz="2250" b="1">
                <a:latin typeface="Arimo"/>
                <a:ea typeface="+mn-ea"/>
                <a:cs typeface="Arimo"/>
              </a:rPr>
              <a:t>Français qui se disent catholiques à qui on a posé la question «Croyez-vous à l’existence </a:t>
            </a:r>
            <a:r>
              <a:rPr sz="2250">
                <a:latin typeface="Arimo"/>
                <a:ea typeface="+mn-ea"/>
                <a:cs typeface="Arimo"/>
              </a:rPr>
              <a:t>        </a:t>
            </a:r>
            <a:r>
              <a:rPr sz="2250" b="1">
                <a:latin typeface="Arimo"/>
                <a:ea typeface="+mn-ea"/>
                <a:cs typeface="Arimo"/>
              </a:rPr>
              <a:t>de Dieu ?»  </a:t>
            </a:r>
          </a:p>
          <a:p>
            <a:pPr algn="l" hangingPunct="0">
              <a:lnSpc>
                <a:spcPct val="100000"/>
              </a:lnSpc>
            </a:pPr>
            <a:r>
              <a:rPr sz="2250" b="1">
                <a:latin typeface="Arimo"/>
                <a:ea typeface="+mn-ea"/>
                <a:cs typeface="Arimo"/>
              </a:rPr>
              <a:t>        Peu probable : 10%         Non, il n’existe pas : 7%        Je n’en sais rien :  30%        </a:t>
            </a:r>
          </a:p>
          <a:p>
            <a:pPr algn="l" hangingPunct="0">
              <a:lnSpc>
                <a:spcPct val="100000"/>
              </a:lnSpc>
            </a:pPr>
            <a:r>
              <a:rPr sz="2250" b="1">
                <a:latin typeface="Arimo"/>
                <a:ea typeface="+mn-ea"/>
                <a:cs typeface="Arimo"/>
              </a:rPr>
              <a:t>                                </a:t>
            </a:r>
          </a:p>
          <a:p>
            <a:pPr algn="l" hangingPunct="0">
              <a:lnSpc>
                <a:spcPct val="100000"/>
              </a:lnSpc>
            </a:pPr>
            <a:r>
              <a:rPr sz="2250" b="1">
                <a:latin typeface="Arimo"/>
                <a:ea typeface="+mn-ea"/>
                <a:cs typeface="Arimo"/>
              </a:rPr>
              <a:t>Français qui se disent catholiques qui ne croient pas à la résurrection du </a:t>
            </a:r>
            <a:r>
              <a:rPr sz="2250">
                <a:latin typeface="Arimo"/>
                <a:ea typeface="+mn-ea"/>
                <a:cs typeface="Arimo"/>
              </a:rPr>
              <a:t>        </a:t>
            </a:r>
            <a:r>
              <a:rPr sz="2250" b="1">
                <a:latin typeface="Arimo"/>
                <a:ea typeface="+mn-ea"/>
                <a:cs typeface="Arimo"/>
              </a:rPr>
              <a:t>Christ        38%                                                                                                                                  </a:t>
            </a:r>
          </a:p>
          <a:p>
            <a:pPr algn="l" hangingPunct="0">
              <a:lnSpc>
                <a:spcPct val="100000"/>
              </a:lnSpc>
            </a:pPr>
            <a:r>
              <a:rPr sz="2250" b="1">
                <a:latin typeface="Arimo"/>
                <a:ea typeface="+mn-ea"/>
                <a:cs typeface="Arimo"/>
              </a:rPr>
              <a:t>Français qui se disent catholiques qui sont d’accord avec l’idée que toutes les religions se</a:t>
            </a:r>
          </a:p>
          <a:p>
            <a:pPr algn="l" hangingPunct="0">
              <a:lnSpc>
                <a:spcPct val="100000"/>
              </a:lnSpc>
            </a:pPr>
            <a:r>
              <a:rPr sz="2250">
                <a:latin typeface="Arimo"/>
                <a:ea typeface="+mn-ea"/>
                <a:cs typeface="Arimo"/>
              </a:rPr>
              <a:t>        </a:t>
            </a:r>
            <a:r>
              <a:rPr sz="2250" b="1">
                <a:latin typeface="Arimo"/>
                <a:ea typeface="+mn-ea"/>
                <a:cs typeface="Arimo"/>
              </a:rPr>
              <a:t>valent :        39%</a:t>
            </a:r>
            <a:r>
              <a:rPr sz="2250">
                <a:latin typeface="Arimo"/>
                <a:ea typeface="+mn-ea"/>
                <a:cs typeface="Arimo"/>
              </a:rPr>
              <a:t>                                                                                                        </a:t>
            </a:r>
          </a:p>
        </p:txBody>
      </p:sp>
      <p:sp>
        <p:nvSpPr>
          <p:cNvPr id="4" name="text 0 copy 1"/>
          <p:cNvSpPr/>
          <p:nvPr/>
        </p:nvSpPr>
        <p:spPr>
          <a:xfrm>
            <a:off x="4562475" y="771525"/>
            <a:ext cx="5686425" cy="1219200"/>
          </a:xfrm>
          <a:prstGeom prst="rect">
            <a:avLst/>
          </a:prstGeom>
        </p:spPr>
        <p:txBody>
          <a:bodyPr spcFirstLastPara="0" lIns="95250" tIns="95250" rIns="95250" bIns="0" anchor="t"/>
          <a:lstStyle/>
          <a:p>
            <a:pPr algn="l" hangingPunct="0">
              <a:lnSpc>
                <a:spcPct val="100000"/>
              </a:lnSpc>
            </a:pPr>
            <a:r>
              <a:rPr sz="2250" b="1">
                <a:latin typeface="Arimo"/>
                <a:ea typeface="+mn-ea"/>
                <a:cs typeface="Arimo"/>
              </a:rPr>
              <a:t>DES RÉSULTATS ÉTONNANTS (2006)</a:t>
            </a:r>
          </a:p>
          <a:p>
            <a:pPr algn="l" hangingPunct="0">
              <a:lnSpc>
                <a:spcPct val="100000"/>
              </a:lnSpc>
            </a:pPr>
            <a:r>
              <a:rPr sz="2250" b="1">
                <a:latin typeface="Arimo"/>
                <a:ea typeface="+mn-ea"/>
                <a:cs typeface="Arimo"/>
              </a:rPr>
              <a:t>﻿ ﻿</a:t>
            </a:r>
          </a:p>
          <a:p>
            <a:pPr algn="l" hangingPunct="0">
              <a:lnSpc>
                <a:spcPct val="100000"/>
              </a:lnSpc>
            </a:pPr>
            <a:endParaRPr sz="2250" b="1">
              <a:latin typeface="Arimo"/>
              <a:ea typeface="+mn-ea"/>
              <a:cs typeface="Arimo"/>
            </a:endParaRPr>
          </a:p>
        </p:txBody>
      </p:sp>
    </p:spTree>
    <p:extLst>
      <p:ext uri="{BB962C8B-B14F-4D97-AF65-F5344CB8AC3E}">
        <p14:creationId xmlns:p14="http://schemas.microsoft.com/office/powerpoint/2010/main" val="3930024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pic>
        <p:nvPicPr>
          <p:cNvPr id="2" name="image.png copy 1"/>
          <p:cNvPicPr/>
          <p:nvPr/>
        </p:nvPicPr>
        <p:blipFill rotWithShape="1">
          <a:blip r:embed="rId2"/>
          <a:stretch>
            <a:fillRect/>
          </a:stretch>
        </p:blipFill>
        <p:spPr>
          <a:xfrm>
            <a:off x="7062960" y="4639166"/>
            <a:ext cx="5948190" cy="2777416"/>
          </a:xfrm>
          <a:prstGeom prst="rect">
            <a:avLst/>
          </a:prstGeom>
        </p:spPr>
      </p:pic>
      <p:pic>
        <p:nvPicPr>
          <p:cNvPr id="3" name="image.png"/>
          <p:cNvPicPr/>
          <p:nvPr/>
        </p:nvPicPr>
        <p:blipFill rotWithShape="1">
          <a:blip r:embed="rId3"/>
          <a:stretch>
            <a:fillRect/>
          </a:stretch>
        </p:blipFill>
        <p:spPr>
          <a:xfrm>
            <a:off x="76200" y="66675"/>
            <a:ext cx="7134225" cy="9854469"/>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pic>
        <p:nvPicPr>
          <p:cNvPr id="2" name="image.png"/>
          <p:cNvPicPr/>
          <p:nvPr/>
        </p:nvPicPr>
        <p:blipFill rotWithShape="1">
          <a:blip r:embed="rId2"/>
          <a:stretch>
            <a:fillRect/>
          </a:stretch>
        </p:blipFill>
        <p:spPr>
          <a:xfrm>
            <a:off x="1886396" y="-566062"/>
            <a:ext cx="7220229" cy="8452951"/>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81"/>
        <p:cNvGrpSpPr/>
        <p:nvPr/>
      </p:nvGrpSpPr>
      <p:grpSpPr>
        <a:xfrm>
          <a:off x="0" y="0"/>
          <a:ext cx="0" cy="0"/>
          <a:chOff x="0" y="0"/>
          <a:chExt cx="0" cy="0"/>
        </a:xfrm>
      </p:grpSpPr>
      <p:pic>
        <p:nvPicPr>
          <p:cNvPr id="2" name="image.png"/>
          <p:cNvPicPr/>
          <p:nvPr/>
        </p:nvPicPr>
        <p:blipFill rotWithShape="1">
          <a:blip r:embed="rId2"/>
          <a:stretch>
            <a:fillRect/>
          </a:stretch>
        </p:blipFill>
        <p:spPr>
          <a:xfrm>
            <a:off x="1313903" y="-9639"/>
            <a:ext cx="10780214" cy="12620739"/>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82"/>
        <p:cNvGrpSpPr/>
        <p:nvPr/>
      </p:nvGrpSpPr>
      <p:grpSpPr>
        <a:xfrm>
          <a:off x="0" y="0"/>
          <a:ext cx="0" cy="0"/>
          <a:chOff x="0" y="0"/>
          <a:chExt cx="0" cy="0"/>
        </a:xfrm>
      </p:grpSpPr>
      <p:pic>
        <p:nvPicPr>
          <p:cNvPr id="2" name="image.png"/>
          <p:cNvPicPr/>
          <p:nvPr/>
        </p:nvPicPr>
        <p:blipFill rotWithShape="1">
          <a:blip r:embed="rId2"/>
          <a:stretch>
            <a:fillRect/>
          </a:stretch>
        </p:blipFill>
        <p:spPr>
          <a:xfrm>
            <a:off x="499789" y="-10974771"/>
            <a:ext cx="16542773" cy="19367149"/>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pic>
        <p:nvPicPr>
          <p:cNvPr id="2" name="image.png"/>
          <p:cNvPicPr/>
          <p:nvPr/>
        </p:nvPicPr>
        <p:blipFill rotWithShape="1">
          <a:blip r:embed="rId2"/>
          <a:stretch>
            <a:fillRect/>
          </a:stretch>
        </p:blipFill>
        <p:spPr>
          <a:xfrm>
            <a:off x="7524750" y="2679640"/>
            <a:ext cx="5486400" cy="4572000"/>
          </a:xfrm>
          <a:prstGeom prst="rect">
            <a:avLst/>
          </a:prstGeom>
        </p:spPr>
      </p:pic>
      <p:sp>
        <p:nvSpPr>
          <p:cNvPr id="3" name="Rectangle 2"/>
          <p:cNvSpPr/>
          <p:nvPr/>
        </p:nvSpPr>
        <p:spPr>
          <a:xfrm>
            <a:off x="124795" y="82472"/>
            <a:ext cx="12159062" cy="7017660"/>
          </a:xfrm>
          <a:prstGeom prst="rect">
            <a:avLst/>
          </a:prstGeom>
        </p:spPr>
        <p:txBody>
          <a:bodyPr spcFirstLastPara="0" lIns="94833" tIns="94833" rIns="94833" bIns="0" anchor="t"/>
          <a:lstStyle/>
          <a:p>
            <a:pPr algn="l" hangingPunct="0">
              <a:lnSpc>
                <a:spcPct val="100000"/>
              </a:lnSpc>
            </a:pPr>
            <a:r>
              <a:rPr sz="2240" b="1">
                <a:latin typeface="Arimo"/>
                <a:ea typeface="+mn-ea"/>
                <a:cs typeface="Arimo"/>
              </a:rPr>
              <a:t>Une autre position : la position “non-cognitiviste”. </a:t>
            </a:r>
          </a:p>
          <a:p>
            <a:pPr algn="l" hangingPunct="0">
              <a:lnSpc>
                <a:spcPct val="100000"/>
              </a:lnSpc>
            </a:pPr>
            <a:r>
              <a:rPr sz="2240">
                <a:latin typeface="Arimo"/>
                <a:ea typeface="+mn-ea"/>
                <a:cs typeface="Arimo"/>
              </a:rPr>
              <a:t>﻿ ﻿</a:t>
            </a:r>
          </a:p>
          <a:p>
            <a:pPr algn="l" hangingPunct="0">
              <a:lnSpc>
                <a:spcPct val="100000"/>
              </a:lnSpc>
            </a:pPr>
            <a:r>
              <a:rPr sz="2240" b="1">
                <a:latin typeface="Arimo"/>
                <a:ea typeface="+mn-ea"/>
                <a:cs typeface="Arimo"/>
              </a:rPr>
              <a:t>Selon celle-ci, la croyance en l’existence d'une divinité n’est qu’une “façon de parler”. Croire à l’existence d'une divinité, selon ce point de vue, ce n’est pas croire qu’un être suprême a vraiment créé l’univers et qu’il est tout-puissant et infiniment bon. Plutôt, c’est simplement trouver intéressantes certaines histoires qu’on trouve dans une religion. Ainsi, un catholique pourrait, à la limite, ne pas donner plus de crédit qu’il ne le faut au Pape, ne pas croire aux miracles, ne pas </a:t>
            </a:r>
          </a:p>
          <a:p>
            <a:pPr algn="l" hangingPunct="0">
              <a:lnSpc>
                <a:spcPct val="100000"/>
              </a:lnSpc>
            </a:pPr>
            <a:r>
              <a:rPr sz="2240" b="1">
                <a:latin typeface="Arimo"/>
                <a:ea typeface="+mn-ea"/>
                <a:cs typeface="Arimo"/>
              </a:rPr>
              <a:t>croire qu’un dieu a créé l’univers et ne pas croire à </a:t>
            </a:r>
          </a:p>
          <a:p>
            <a:pPr algn="l" hangingPunct="0">
              <a:lnSpc>
                <a:spcPct val="100000"/>
              </a:lnSpc>
            </a:pPr>
            <a:r>
              <a:rPr sz="2240" b="1">
                <a:latin typeface="Arimo"/>
                <a:ea typeface="+mn-ea"/>
                <a:cs typeface="Arimo"/>
              </a:rPr>
              <a:t>la valeur des sacrements. Lorsqu’une personne </a:t>
            </a:r>
          </a:p>
          <a:p>
            <a:pPr algn="l" hangingPunct="0">
              <a:lnSpc>
                <a:spcPct val="100000"/>
              </a:lnSpc>
            </a:pPr>
            <a:r>
              <a:rPr sz="2240" b="1">
                <a:latin typeface="Arimo"/>
                <a:ea typeface="+mn-ea"/>
                <a:cs typeface="Arimo"/>
              </a:rPr>
              <a:t>affirme qu’elle croit en une divinité, cela voudrait </a:t>
            </a:r>
          </a:p>
          <a:p>
            <a:pPr algn="l" hangingPunct="0">
              <a:lnSpc>
                <a:spcPct val="100000"/>
              </a:lnSpc>
            </a:pPr>
            <a:r>
              <a:rPr sz="2240" b="1">
                <a:latin typeface="Arimo"/>
                <a:ea typeface="+mn-ea"/>
                <a:cs typeface="Arimo"/>
              </a:rPr>
              <a:t>seulement dire qu’elle s’engage à agir de manière </a:t>
            </a:r>
          </a:p>
          <a:p>
            <a:pPr algn="l" hangingPunct="0">
              <a:lnSpc>
                <a:spcPct val="100000"/>
              </a:lnSpc>
            </a:pPr>
            <a:r>
              <a:rPr sz="2240" b="1">
                <a:latin typeface="Arimo"/>
                <a:ea typeface="+mn-ea"/>
                <a:cs typeface="Arimo"/>
              </a:rPr>
              <a:t>morale, responsable et réfléchie et que, dans son </a:t>
            </a:r>
          </a:p>
          <a:p>
            <a:pPr algn="l" hangingPunct="0">
              <a:lnSpc>
                <a:spcPct val="100000"/>
              </a:lnSpc>
            </a:pPr>
            <a:r>
              <a:rPr sz="2240" b="1">
                <a:latin typeface="Arimo"/>
                <a:ea typeface="+mn-ea"/>
                <a:cs typeface="Arimo"/>
              </a:rPr>
              <a:t>esprit, cet engagement est un peu aidé par la </a:t>
            </a:r>
          </a:p>
          <a:p>
            <a:pPr algn="l" hangingPunct="0">
              <a:lnSpc>
                <a:spcPct val="100000"/>
              </a:lnSpc>
            </a:pPr>
            <a:r>
              <a:rPr sz="2240" b="1">
                <a:latin typeface="Arimo"/>
                <a:ea typeface="+mn-ea"/>
                <a:cs typeface="Arimo"/>
              </a:rPr>
              <a:t>familiarité avec certains récits et certains rites qui </a:t>
            </a:r>
          </a:p>
          <a:p>
            <a:pPr algn="l" hangingPunct="0">
              <a:lnSpc>
                <a:spcPct val="100000"/>
              </a:lnSpc>
            </a:pPr>
            <a:r>
              <a:rPr sz="2240" b="1">
                <a:latin typeface="Arimo"/>
                <a:ea typeface="+mn-ea"/>
                <a:cs typeface="Arimo"/>
              </a:rPr>
              <a:t>ne doivent toutefois pas être considérés comme </a:t>
            </a:r>
          </a:p>
          <a:p>
            <a:pPr algn="l" hangingPunct="0">
              <a:lnSpc>
                <a:spcPct val="100000"/>
              </a:lnSpc>
            </a:pPr>
            <a:r>
              <a:rPr sz="2240" b="1">
                <a:latin typeface="Arimo"/>
                <a:ea typeface="+mn-ea"/>
                <a:cs typeface="Arimo"/>
              </a:rPr>
              <a:t>étant tout à fait sérieux. Adopter une religion, pour </a:t>
            </a:r>
          </a:p>
          <a:p>
            <a:pPr algn="l" hangingPunct="0">
              <a:lnSpc>
                <a:spcPct val="100000"/>
              </a:lnSpc>
            </a:pPr>
            <a:r>
              <a:rPr sz="2240" b="1">
                <a:latin typeface="Arimo"/>
                <a:ea typeface="+mn-ea"/>
                <a:cs typeface="Arimo"/>
              </a:rPr>
              <a:t>un non-cognitiviste, c’est comme trouver </a:t>
            </a:r>
          </a:p>
          <a:p>
            <a:pPr algn="l" hangingPunct="0">
              <a:lnSpc>
                <a:spcPct val="100000"/>
              </a:lnSpc>
            </a:pPr>
            <a:r>
              <a:rPr sz="2240" b="1">
                <a:latin typeface="Arimo"/>
                <a:ea typeface="+mn-ea"/>
                <a:cs typeface="Arimo"/>
              </a:rPr>
              <a:t>particulièrement intéressant Le petit prince de </a:t>
            </a:r>
          </a:p>
          <a:p>
            <a:pPr algn="l" hangingPunct="0">
              <a:lnSpc>
                <a:spcPct val="100000"/>
              </a:lnSpc>
            </a:pPr>
            <a:r>
              <a:rPr sz="2240" b="1">
                <a:latin typeface="Arimo"/>
                <a:ea typeface="+mn-ea"/>
                <a:cs typeface="Arimo"/>
              </a:rPr>
              <a:t>Saint-Éxupéry.</a:t>
            </a:r>
          </a:p>
        </p:txBody>
      </p:sp>
    </p:spTree>
    <p:extLst>
      <p:ext uri="{BB962C8B-B14F-4D97-AF65-F5344CB8AC3E}">
        <p14:creationId xmlns:p14="http://schemas.microsoft.com/office/powerpoint/2010/main" val="3930024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63"/>
        <p:cNvGrpSpPr/>
        <p:nvPr/>
      </p:nvGrpSpPr>
      <p:grpSpPr>
        <a:xfrm>
          <a:off x="0" y="0"/>
          <a:ext cx="0" cy="0"/>
          <a:chOff x="0" y="0"/>
          <a:chExt cx="0" cy="0"/>
        </a:xfrm>
      </p:grpSpPr>
      <p:sp>
        <p:nvSpPr>
          <p:cNvPr id="2" name="Rectangle 1"/>
          <p:cNvSpPr/>
          <p:nvPr/>
        </p:nvSpPr>
        <p:spPr>
          <a:xfrm>
            <a:off x="191577" y="-1866"/>
            <a:ext cx="12419523" cy="909457"/>
          </a:xfrm>
          <a:prstGeom prst="rect">
            <a:avLst/>
          </a:prstGeom>
        </p:spPr>
        <p:txBody>
          <a:bodyPr spcFirstLastPara="0" lIns="98854" tIns="98854" rIns="98854" bIns="0" anchor="t"/>
          <a:lstStyle/>
          <a:p>
            <a:pPr algn="l" hangingPunct="0">
              <a:lnSpc>
                <a:spcPct val="100000"/>
              </a:lnSpc>
            </a:pPr>
            <a:r>
              <a:rPr sz="2335" b="1">
                <a:solidFill>
                  <a:srgbClr val="070159"/>
                </a:solidFill>
                <a:latin typeface="Arimo"/>
                <a:ea typeface="+mn-ea"/>
                <a:cs typeface="Arimo"/>
              </a:rPr>
              <a:t>"C'était mieux maintenant."</a:t>
            </a:r>
          </a:p>
          <a:p>
            <a:pPr algn="l" hangingPunct="0">
              <a:lnSpc>
                <a:spcPct val="100000"/>
              </a:lnSpc>
            </a:pPr>
            <a:r>
              <a:rPr sz="2335" b="1">
                <a:solidFill>
                  <a:srgbClr val="070159"/>
                </a:solidFill>
                <a:latin typeface="Arimo"/>
                <a:ea typeface="+mn-ea"/>
                <a:cs typeface="Arimo"/>
              </a:rPr>
              <a:t>                                                          - chanson de Sanseverino</a:t>
            </a:r>
          </a:p>
        </p:txBody>
      </p:sp>
      <p:sp>
        <p:nvSpPr>
          <p:cNvPr id="3" name="Rectangle 2"/>
          <p:cNvSpPr/>
          <p:nvPr/>
        </p:nvSpPr>
        <p:spPr>
          <a:xfrm>
            <a:off x="322348" y="1840307"/>
            <a:ext cx="12627995" cy="553583"/>
          </a:xfrm>
          <a:prstGeom prst="rect">
            <a:avLst/>
          </a:prstGeom>
        </p:spPr>
        <p:txBody>
          <a:bodyPr spcFirstLastPara="0" lIns="98854" tIns="98854" rIns="98854" bIns="0" anchor="t"/>
          <a:lstStyle/>
          <a:p>
            <a:pPr algn="l" hangingPunct="0">
              <a:lnSpc>
                <a:spcPct val="100000"/>
              </a:lnSpc>
            </a:pPr>
            <a:r>
              <a:rPr sz="2335" b="1">
                <a:solidFill>
                  <a:srgbClr val="070159"/>
                </a:solidFill>
                <a:latin typeface="Arimo"/>
                <a:ea typeface="+mn-ea"/>
                <a:cs typeface="Arimo"/>
              </a:rPr>
              <a:t>"Ce qui est responsable de l'idée que c'était mieux avant, c'est une mauvaise mémoire."</a:t>
            </a:r>
          </a:p>
        </p:txBody>
      </p:sp>
      <p:sp>
        <p:nvSpPr>
          <p:cNvPr id="4" name="Rectangle 3"/>
          <p:cNvSpPr/>
          <p:nvPr/>
        </p:nvSpPr>
        <p:spPr>
          <a:xfrm>
            <a:off x="191577" y="2617212"/>
            <a:ext cx="12560680" cy="4112329"/>
          </a:xfrm>
          <a:prstGeom prst="rect">
            <a:avLst/>
          </a:prstGeom>
        </p:spPr>
        <p:txBody>
          <a:bodyPr spcFirstLastPara="0" lIns="98854" tIns="98854" rIns="98854" bIns="0" anchor="t"/>
          <a:lstStyle/>
          <a:p>
            <a:pPr algn="l" hangingPunct="0">
              <a:lnSpc>
                <a:spcPct val="100000"/>
              </a:lnSpc>
            </a:pPr>
            <a:r>
              <a:rPr sz="2335" b="1">
                <a:latin typeface="Arimo"/>
                <a:ea typeface="+mn-ea"/>
                <a:cs typeface="Arimo"/>
              </a:rPr>
              <a:t>À examiner :</a:t>
            </a:r>
          </a:p>
          <a:p>
            <a:pPr algn="l" hangingPunct="0">
              <a:lnSpc>
                <a:spcPct val="100000"/>
              </a:lnSpc>
            </a:pPr>
            <a:r>
              <a:rPr sz="2335" b="1">
                <a:latin typeface="Arimo"/>
                <a:ea typeface="+mn-ea"/>
                <a:cs typeface="Arimo"/>
              </a:rPr>
              <a:t>﻿ ﻿</a:t>
            </a:r>
          </a:p>
          <a:p>
            <a:pPr algn="l" hangingPunct="0">
              <a:lnSpc>
                <a:spcPct val="100000"/>
              </a:lnSpc>
            </a:pPr>
            <a:r>
              <a:rPr sz="2335" b="1">
                <a:latin typeface="Arimo"/>
                <a:ea typeface="+mn-ea"/>
                <a:cs typeface="Arimo"/>
              </a:rPr>
              <a:t>        - Y avait-il un consensus en morale autrefois ?</a:t>
            </a:r>
          </a:p>
          <a:p>
            <a:pPr algn="l" hangingPunct="0">
              <a:lnSpc>
                <a:spcPct val="100000"/>
              </a:lnSpc>
            </a:pPr>
            <a:r>
              <a:rPr sz="2335" b="1">
                <a:latin typeface="Arimo"/>
                <a:ea typeface="+mn-ea"/>
                <a:cs typeface="Arimo"/>
              </a:rPr>
              <a:t>﻿ ﻿</a:t>
            </a:r>
          </a:p>
          <a:p>
            <a:pPr algn="l" hangingPunct="0">
              <a:lnSpc>
                <a:spcPct val="100000"/>
              </a:lnSpc>
            </a:pPr>
            <a:r>
              <a:rPr sz="2335" b="1">
                <a:latin typeface="Arimo"/>
                <a:ea typeface="+mn-ea"/>
                <a:cs typeface="Arimo"/>
              </a:rPr>
              <a:t>        - Est-il vrai qu'il n'y a plus de morale aujourd'hui ?</a:t>
            </a:r>
          </a:p>
          <a:p>
            <a:pPr algn="l" hangingPunct="0">
              <a:lnSpc>
                <a:spcPct val="100000"/>
              </a:lnSpc>
            </a:pPr>
            <a:r>
              <a:rPr sz="2335" b="1">
                <a:latin typeface="Arimo"/>
                <a:ea typeface="+mn-ea"/>
                <a:cs typeface="Arimo"/>
              </a:rPr>
              <a:t>﻿ ﻿</a:t>
            </a:r>
          </a:p>
          <a:p>
            <a:pPr algn="l" hangingPunct="0">
              <a:lnSpc>
                <a:spcPct val="100000"/>
              </a:lnSpc>
            </a:pPr>
            <a:r>
              <a:rPr sz="2335" b="1">
                <a:latin typeface="Arimo"/>
                <a:ea typeface="+mn-ea"/>
                <a:cs typeface="Arimo"/>
              </a:rPr>
              <a:t>        - S'il y avait une perte de consensus, devrait-on le déplorer ?</a:t>
            </a:r>
          </a:p>
          <a:p>
            <a:pPr algn="l" hangingPunct="0">
              <a:lnSpc>
                <a:spcPct val="100000"/>
              </a:lnSpc>
            </a:pPr>
            <a:r>
              <a:rPr sz="2335" b="1">
                <a:latin typeface="Arimo"/>
                <a:ea typeface="+mn-ea"/>
                <a:cs typeface="Arimo"/>
              </a:rPr>
              <a:t>﻿ ﻿</a:t>
            </a:r>
          </a:p>
          <a:p>
            <a:pPr algn="l" hangingPunct="0">
              <a:lnSpc>
                <a:spcPct val="100000"/>
              </a:lnSpc>
            </a:pPr>
            <a:r>
              <a:rPr sz="2335" b="1">
                <a:latin typeface="Arimo"/>
                <a:ea typeface="+mn-ea"/>
                <a:cs typeface="Arimo"/>
              </a:rPr>
              <a:t>        - Peut-on défendre l'idée d'un progrès sur le plan moral ?</a:t>
            </a:r>
          </a:p>
          <a:p>
            <a:pPr algn="l" hangingPunct="0">
              <a:lnSpc>
                <a:spcPct val="100000"/>
              </a:lnSpc>
            </a:pPr>
            <a:r>
              <a:rPr sz="2335" b="1">
                <a:latin typeface="Arimo"/>
                <a:ea typeface="+mn-ea"/>
                <a:cs typeface="Arimo"/>
              </a:rPr>
              <a:t>﻿ ﻿</a:t>
            </a:r>
          </a:p>
          <a:p>
            <a:pPr algn="l" hangingPunct="0">
              <a:lnSpc>
                <a:spcPct val="100000"/>
              </a:lnSpc>
            </a:pPr>
            <a:r>
              <a:rPr sz="2335">
                <a:latin typeface="Arimo"/>
                <a:ea typeface="+mn-ea"/>
                <a:cs typeface="Arimo"/>
              </a:rPr>
              <a:t>     </a:t>
            </a:r>
            <a:r>
              <a:rPr sz="2335" b="1">
                <a:latin typeface="Arimo"/>
                <a:ea typeface="+mn-ea"/>
                <a:cs typeface="Arimo"/>
              </a:rPr>
              <a:t>   - L'élargissement de la sphère de préoccupation morale.</a:t>
            </a:r>
          </a:p>
        </p:txBody>
      </p:sp>
      <p:sp>
        <p:nvSpPr>
          <p:cNvPr id="5" name="Rectangle 4"/>
          <p:cNvSpPr/>
          <p:nvPr/>
        </p:nvSpPr>
        <p:spPr>
          <a:xfrm>
            <a:off x="322348" y="968899"/>
            <a:ext cx="12429909" cy="553583"/>
          </a:xfrm>
          <a:prstGeom prst="rect">
            <a:avLst/>
          </a:prstGeom>
        </p:spPr>
        <p:txBody>
          <a:bodyPr spcFirstLastPara="0" lIns="98854" tIns="98854" rIns="98854" bIns="0" anchor="t"/>
          <a:lstStyle/>
          <a:p>
            <a:pPr algn="l" hangingPunct="0">
              <a:lnSpc>
                <a:spcPct val="100000"/>
              </a:lnSpc>
            </a:pPr>
            <a:r>
              <a:rPr sz="2335" b="1">
                <a:solidFill>
                  <a:srgbClr val="070159"/>
                </a:solidFill>
                <a:latin typeface="Arimo"/>
                <a:ea typeface="+mn-ea"/>
                <a:cs typeface="Arimo"/>
              </a:rPr>
              <a:t>"Il est toujours joli, le temps passé"  -George Brassens                                                      </a:t>
            </a:r>
          </a:p>
        </p:txBody>
      </p:sp>
    </p:spTree>
    <p:extLst>
      <p:ext uri="{BB962C8B-B14F-4D97-AF65-F5344CB8AC3E}">
        <p14:creationId xmlns:p14="http://schemas.microsoft.com/office/powerpoint/2010/main" val="3930024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66"/>
        <p:cNvGrpSpPr/>
        <p:nvPr/>
      </p:nvGrpSpPr>
      <p:grpSpPr>
        <a:xfrm>
          <a:off x="0" y="0"/>
          <a:ext cx="0" cy="0"/>
          <a:chOff x="0" y="0"/>
          <a:chExt cx="0" cy="0"/>
        </a:xfrm>
      </p:grpSpPr>
      <p:sp>
        <p:nvSpPr>
          <p:cNvPr id="2" name="Rectangle 1"/>
          <p:cNvSpPr/>
          <p:nvPr/>
        </p:nvSpPr>
        <p:spPr>
          <a:xfrm>
            <a:off x="110640" y="65089"/>
            <a:ext cx="13081485" cy="13795114"/>
          </a:xfrm>
          <a:prstGeom prst="rect">
            <a:avLst/>
          </a:prstGeom>
        </p:spPr>
        <p:txBody>
          <a:bodyPr spcFirstLastPara="0" lIns="99388" tIns="99388" rIns="99388" bIns="0" anchor="t"/>
          <a:lstStyle/>
          <a:p>
            <a:pPr algn="l" hangingPunct="0">
              <a:lnSpc>
                <a:spcPct val="100000"/>
              </a:lnSpc>
            </a:pPr>
            <a:r>
              <a:rPr sz="2348" b="1">
                <a:latin typeface="Arimo"/>
                <a:ea typeface="+mn-ea"/>
                <a:cs typeface="Arimo"/>
              </a:rPr>
              <a:t>On doit admettre que nous sommes confrontés aujourd’hui à des questions épineuses, notamment à certains problèmes qui nous semblent tout à fait inédits. Pensons par exemple aux problèmes associés à la protection de l’environnement ou à l'intelligence artificielle.</a:t>
            </a:r>
          </a:p>
          <a:p>
            <a:pPr algn="l" hangingPunct="0">
              <a:lnSpc>
                <a:spcPct val="100000"/>
              </a:lnSpc>
            </a:pPr>
            <a:r>
              <a:rPr sz="2348" b="1">
                <a:latin typeface="Arimo"/>
                <a:ea typeface="+mn-ea"/>
                <a:cs typeface="Arimo"/>
              </a:rPr>
              <a:t>﻿ ﻿</a:t>
            </a:r>
          </a:p>
          <a:p>
            <a:pPr algn="l" hangingPunct="0">
              <a:lnSpc>
                <a:spcPct val="100000"/>
              </a:lnSpc>
            </a:pPr>
            <a:r>
              <a:rPr sz="2348" b="1">
                <a:latin typeface="Arimo"/>
                <a:ea typeface="+mn-ea"/>
                <a:cs typeface="Arimo"/>
              </a:rPr>
              <a:t>Par contre, il existe maintenant des consensus sur des questions autrefois controversées.</a:t>
            </a:r>
          </a:p>
          <a:p>
            <a:pPr algn="l" hangingPunct="0">
              <a:lnSpc>
                <a:spcPct val="100000"/>
              </a:lnSpc>
            </a:pPr>
            <a:r>
              <a:rPr sz="2348" b="1">
                <a:latin typeface="Arimo"/>
                <a:ea typeface="+mn-ea"/>
                <a:cs typeface="Arimo"/>
              </a:rPr>
              <a:t>﻿ ﻿</a:t>
            </a:r>
          </a:p>
          <a:p>
            <a:pPr algn="l" hangingPunct="0">
              <a:lnSpc>
                <a:spcPct val="100000"/>
              </a:lnSpc>
            </a:pPr>
            <a:r>
              <a:rPr sz="2348" b="1">
                <a:latin typeface="Arimo"/>
                <a:ea typeface="+mn-ea"/>
                <a:cs typeface="Arimo"/>
              </a:rPr>
              <a:t>On s’entend par exemple</a:t>
            </a:r>
          </a:p>
          <a:p>
            <a:pPr algn="l" hangingPunct="0">
              <a:lnSpc>
                <a:spcPct val="100000"/>
              </a:lnSpc>
            </a:pPr>
            <a:r>
              <a:rPr sz="2348" b="1">
                <a:latin typeface="Arimo"/>
                <a:ea typeface="+mn-ea"/>
                <a:cs typeface="Arimo"/>
              </a:rPr>
              <a:t>        - sur le caractère inacceptable de la torture,</a:t>
            </a:r>
          </a:p>
          <a:p>
            <a:pPr algn="l" hangingPunct="0">
              <a:lnSpc>
                <a:spcPct val="100000"/>
              </a:lnSpc>
            </a:pPr>
            <a:r>
              <a:rPr sz="2348" b="1">
                <a:latin typeface="Arimo"/>
                <a:ea typeface="+mn-ea"/>
                <a:cs typeface="Arimo"/>
              </a:rPr>
              <a:t>        - sur la nécessité d’une forme de régime démocratique et du suffrage universel,</a:t>
            </a:r>
          </a:p>
          <a:p>
            <a:pPr algn="l" hangingPunct="0">
              <a:lnSpc>
                <a:spcPct val="100000"/>
              </a:lnSpc>
            </a:pPr>
            <a:r>
              <a:rPr sz="2348" b="1">
                <a:latin typeface="Arimo"/>
                <a:ea typeface="+mn-ea"/>
                <a:cs typeface="Arimo"/>
              </a:rPr>
              <a:t>        - sur le caractère inadmissible de la violence à l’endroit des femmes et des enfants, sur</a:t>
            </a:r>
          </a:p>
          <a:p>
            <a:pPr algn="l" hangingPunct="0">
              <a:lnSpc>
                <a:spcPct val="100000"/>
              </a:lnSpc>
            </a:pPr>
            <a:r>
              <a:rPr sz="2348" b="1">
                <a:latin typeface="Arimo"/>
                <a:ea typeface="+mn-ea"/>
                <a:cs typeface="Arimo"/>
              </a:rPr>
              <a:t>          la nécessité d’aider les victimes de violence familiale</a:t>
            </a:r>
          </a:p>
          <a:p>
            <a:pPr algn="l" hangingPunct="0">
              <a:lnSpc>
                <a:spcPct val="100000"/>
              </a:lnSpc>
            </a:pPr>
            <a:r>
              <a:rPr sz="2348" b="1">
                <a:latin typeface="Arimo"/>
                <a:ea typeface="+mn-ea"/>
                <a:cs typeface="Arimo"/>
              </a:rPr>
              <a:t>        - il s’est établi un consensus sur l’importance de promouvoir l’égalité des chances</a:t>
            </a:r>
          </a:p>
          <a:p>
            <a:pPr algn="l" hangingPunct="0">
              <a:lnSpc>
                <a:spcPct val="100000"/>
              </a:lnSpc>
            </a:pPr>
            <a:r>
              <a:rPr sz="2348" b="1">
                <a:latin typeface="Arimo"/>
                <a:ea typeface="+mn-ea"/>
                <a:cs typeface="Arimo"/>
              </a:rPr>
              <a:t>          dans la société (les écoles à deux vitesses...)</a:t>
            </a:r>
          </a:p>
          <a:p>
            <a:pPr algn="l" hangingPunct="0">
              <a:lnSpc>
                <a:spcPct val="100000"/>
              </a:lnSpc>
            </a:pPr>
            <a:r>
              <a:rPr sz="2348" b="1">
                <a:latin typeface="Arimo"/>
                <a:ea typeface="+mn-ea"/>
                <a:cs typeface="Arimo"/>
              </a:rPr>
              <a:t>        - et sur le principe du filet de sécurité destiné aux personnes les plus démunies.</a:t>
            </a:r>
          </a:p>
          <a:p>
            <a:pPr algn="l" hangingPunct="0">
              <a:lnSpc>
                <a:spcPct val="100000"/>
              </a:lnSpc>
            </a:pPr>
            <a:r>
              <a:rPr sz="2348" b="1">
                <a:latin typeface="Arimo"/>
                <a:ea typeface="+mn-ea"/>
                <a:cs typeface="Arimo"/>
              </a:rPr>
              <a:t>﻿ ﻿</a:t>
            </a:r>
          </a:p>
          <a:p>
            <a:pPr algn="l" hangingPunct="0">
              <a:lnSpc>
                <a:spcPct val="100000"/>
              </a:lnSpc>
            </a:pPr>
            <a:r>
              <a:rPr sz="2348" b="1">
                <a:latin typeface="Arimo"/>
                <a:ea typeface="+mn-ea"/>
                <a:cs typeface="Arimo"/>
              </a:rPr>
              <a:t>De même, nous sommes tous d’accord, en théorie, sur le fait qu’il existe certains droits fondamentaux qui doivent être respectés et il s’est même dégagé un accord substantiel sur la définition de ces droits fondamentaux¹. Nous sommes aussi d’accord sur la nécessité de protéger les travailleurs contre les abus des employeurs et sur la nécessité de maîtriser les effets néfastes de l’économie de marché sur l’environnement. On pourrait continuer ainsi longtemps. Il nous faut donc reconnaître qu’il existe de nos jours un accord réel sur un grand nombre de questions morales. Et dans bien des cas, il faut le souligner, ces accords sont très récents.</a:t>
            </a:r>
          </a:p>
          <a:p>
            <a:pPr algn="l" hangingPunct="0">
              <a:lnSpc>
                <a:spcPct val="100000"/>
              </a:lnSpc>
            </a:pPr>
            <a:endParaRPr sz="2348" b="1">
              <a:latin typeface="Arimo"/>
              <a:ea typeface="+mn-ea"/>
              <a:cs typeface="Arimo"/>
            </a:endParaRPr>
          </a:p>
          <a:p>
            <a:pPr algn="l" hangingPunct="0">
              <a:lnSpc>
                <a:spcPct val="100000"/>
              </a:lnSpc>
            </a:pPr>
            <a:r>
              <a:rPr sz="2348" b="1">
                <a:latin typeface="Arimo"/>
                <a:ea typeface="+mn-ea"/>
                <a:cs typeface="Arimo"/>
              </a:rPr>
              <a:t>On amuse parfois les enfants en leur demandant si à leur avis les poissons savent qu’ils sont dans l’eau. Il peut être difficile en effet de prendre conscience ou d’apprécier à leur juste mérite les éléments de notre quotidien. Peut-être est-ce le cas du consensus moral dans lequel nous baignons. Les questions résolues sont remisées à l’arrière-plan et semblent disparaître de notre conscience, tandis que les problèmes surgissent à l’esprit et nous obligent à nous placer en « mode réflexif ». Voilà peut-être une des raisons qui nous poussent à penser qu’il n’existe pas de consensus en morale de nos jours. Chose certaine, il semble que l’on doive admettre, après réflexion, qu’en dépit des points de désaccord nombreux qui subsistent sur des questions éthiques, il existe aussi des consensus importants sur quantité de questions morales. Il n’est donc pas acceptable d’affirmer, sans précision ou sans nuance additionnelle, qu’il n’y a pas de consensus en morale de nos jours.</a:t>
            </a:r>
          </a:p>
        </p:txBody>
      </p:sp>
    </p:spTree>
    <p:extLst>
      <p:ext uri="{BB962C8B-B14F-4D97-AF65-F5344CB8AC3E}">
        <p14:creationId xmlns:p14="http://schemas.microsoft.com/office/powerpoint/2010/main" val="3930024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67"/>
        <p:cNvGrpSpPr/>
        <p:nvPr/>
      </p:nvGrpSpPr>
      <p:grpSpPr>
        <a:xfrm>
          <a:off x="0" y="0"/>
          <a:ext cx="0" cy="0"/>
          <a:chOff x="0" y="0"/>
          <a:chExt cx="0" cy="0"/>
        </a:xfrm>
      </p:grpSpPr>
      <p:sp>
        <p:nvSpPr>
          <p:cNvPr id="2" name="Rectangle 1"/>
          <p:cNvSpPr/>
          <p:nvPr/>
        </p:nvSpPr>
        <p:spPr>
          <a:xfrm>
            <a:off x="114869" y="-5987"/>
            <a:ext cx="12560680" cy="7315200"/>
          </a:xfrm>
          <a:prstGeom prst="rect">
            <a:avLst/>
          </a:prstGeom>
        </p:spPr>
        <p:txBody>
          <a:bodyPr spcFirstLastPara="0" lIns="98854" tIns="98854" rIns="98854" bIns="0" anchor="t"/>
          <a:lstStyle/>
          <a:p>
            <a:pPr algn="l" hangingPunct="0">
              <a:lnSpc>
                <a:spcPct val="100000"/>
              </a:lnSpc>
            </a:pPr>
            <a:r>
              <a:rPr sz="2335" b="1">
                <a:latin typeface="Arimo"/>
                <a:ea typeface="+mn-ea"/>
                <a:cs typeface="Arimo"/>
              </a:rPr>
              <a:t>Nous sommes aussi d’accord sur la nécessité de protéger les travailleurs contre les abus des employeurs et sur la nécessité de maîtriser les effets néfastes de l’économie de marché sur l’environnement.</a:t>
            </a:r>
          </a:p>
          <a:p>
            <a:pPr algn="l" hangingPunct="0">
              <a:lnSpc>
                <a:spcPct val="100000"/>
              </a:lnSpc>
            </a:pPr>
            <a:r>
              <a:rPr sz="2335" b="1">
                <a:latin typeface="Arimo"/>
                <a:ea typeface="+mn-ea"/>
                <a:cs typeface="Arimo"/>
              </a:rPr>
              <a:t>﻿ ﻿</a:t>
            </a:r>
          </a:p>
          <a:p>
            <a:pPr algn="l" hangingPunct="0">
              <a:lnSpc>
                <a:spcPct val="100000"/>
              </a:lnSpc>
            </a:pPr>
            <a:r>
              <a:rPr sz="2335" b="1">
                <a:latin typeface="Arimo"/>
                <a:ea typeface="+mn-ea"/>
                <a:cs typeface="Arimo"/>
              </a:rPr>
              <a:t>On pourrait continuer ainsi longtemps. Il nous faut donc reconnaître qu’il existe de nos jours un accord réel sur un grand nombre de questions morales. Et dans bien des cas, il faut le souligner, ces accords sont très récents.</a:t>
            </a:r>
          </a:p>
          <a:p>
            <a:pPr algn="l" hangingPunct="0">
              <a:lnSpc>
                <a:spcPct val="100000"/>
              </a:lnSpc>
            </a:pPr>
            <a:endParaRPr sz="2335" b="1">
              <a:latin typeface="Arimo"/>
              <a:ea typeface="+mn-ea"/>
              <a:cs typeface="Arimo"/>
            </a:endParaRPr>
          </a:p>
          <a:p>
            <a:pPr algn="l" hangingPunct="0">
              <a:lnSpc>
                <a:spcPct val="100000"/>
              </a:lnSpc>
            </a:pPr>
            <a:r>
              <a:rPr sz="2335" b="1">
                <a:latin typeface="Arimo"/>
                <a:ea typeface="+mn-ea"/>
                <a:cs typeface="Arimo"/>
              </a:rPr>
              <a:t>On amuse parfois les enfants en leur demandant si à leur avis les poissons savent qu’ils sont dans l’eau. Il peut être difficile en effet de prendre conscience ou d’apprécier à leur juste mérite les éléments de notre quotidien. Peut-être est-ce le cas du consensus moral dans lequel nous baignons. Les questions résolues sont remisées à l’arrière-plan et semblent disparaître de notre conscience, tandis que les problèmes surgissent à l’esprit et nous obligent à nous placer en « mode réflexif ». Voilà peut-être une des raisons qui nous poussent à penser qu’il n’existe pas de consensus en morale de nos jours. Chose certaine, il semble que l’on doive admettre, après réflexion, qu’en dépit des points de désaccord nombreux qui subsistent sur des questions éthiques, il existe aussi des consensus importants sur quantité de questions morales. Il n’est donc pas acceptable d’affirmer, sans précision ou sans nuance additionnelle, qu’il n’y a pas de consensus en morale de nos jours.</a:t>
            </a:r>
          </a:p>
        </p:txBody>
      </p:sp>
    </p:spTree>
    <p:extLst>
      <p:ext uri="{BB962C8B-B14F-4D97-AF65-F5344CB8AC3E}">
        <p14:creationId xmlns:p14="http://schemas.microsoft.com/office/powerpoint/2010/main" val="393002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sp>
        <p:nvSpPr>
          <p:cNvPr id="2" name="text 0"/>
          <p:cNvSpPr/>
          <p:nvPr/>
        </p:nvSpPr>
        <p:spPr>
          <a:xfrm>
            <a:off x="0" y="-148863"/>
            <a:ext cx="12868275" cy="7695800"/>
          </a:xfrm>
          <a:prstGeom prst="rect">
            <a:avLst/>
          </a:prstGeom>
        </p:spPr>
        <p:txBody>
          <a:bodyPr spcFirstLastPara="0" lIns="100730" tIns="100730" rIns="100730" bIns="0" anchor="t"/>
          <a:lstStyle/>
          <a:p>
            <a:pPr algn="l" hangingPunct="0">
              <a:lnSpc>
                <a:spcPct val="100000"/>
              </a:lnSpc>
            </a:pPr>
            <a:r>
              <a:rPr sz="2459" b="1">
                <a:latin typeface="Arimo"/>
                <a:ea typeface="+mn-ea"/>
                <a:cs typeface="Arimo"/>
              </a:rPr>
              <a:t>Retour  et questions par courriel</a:t>
            </a:r>
          </a:p>
          <a:p>
            <a:pPr algn="l" hangingPunct="0">
              <a:lnSpc>
                <a:spcPct val="100000"/>
              </a:lnSpc>
            </a:pPr>
            <a:r>
              <a:rPr sz="2459" b="1">
                <a:latin typeface="Arimo"/>
                <a:ea typeface="+mn-ea"/>
                <a:cs typeface="Arimo"/>
              </a:rPr>
              <a:t>﻿ ﻿</a:t>
            </a:r>
          </a:p>
          <a:p>
            <a:pPr algn="l" hangingPunct="0">
              <a:lnSpc>
                <a:spcPct val="100000"/>
              </a:lnSpc>
            </a:pPr>
            <a:r>
              <a:rPr sz="2459" b="1">
                <a:latin typeface="Arimo"/>
                <a:ea typeface="+mn-ea"/>
                <a:cs typeface="Arimo"/>
              </a:rPr>
              <a:t>- "Politically correct", "rectitude politique"</a:t>
            </a:r>
          </a:p>
          <a:p>
            <a:pPr algn="l" hangingPunct="0">
              <a:lnSpc>
                <a:spcPct val="100000"/>
              </a:lnSpc>
            </a:pPr>
            <a:r>
              <a:rPr sz="2459" b="1">
                <a:latin typeface="Arimo"/>
                <a:ea typeface="+mn-ea"/>
                <a:cs typeface="Arimo"/>
              </a:rPr>
              <a:t>﻿ ﻿</a:t>
            </a:r>
          </a:p>
          <a:p>
            <a:pPr algn="l" hangingPunct="0">
              <a:lnSpc>
                <a:spcPct val="100000"/>
              </a:lnSpc>
            </a:pPr>
            <a:r>
              <a:rPr sz="2459" b="1">
                <a:latin typeface="Arimo"/>
                <a:ea typeface="+mn-ea"/>
                <a:cs typeface="Arimo"/>
              </a:rPr>
              <a:t>        outils philosophiques pertinents </a:t>
            </a:r>
          </a:p>
          <a:p>
            <a:pPr algn="l" hangingPunct="0">
              <a:lnSpc>
                <a:spcPct val="100000"/>
              </a:lnSpc>
            </a:pPr>
            <a:r>
              <a:rPr sz="2459" b="1">
                <a:latin typeface="Arimo"/>
                <a:ea typeface="+mn-ea"/>
                <a:cs typeface="Arimo"/>
              </a:rPr>
              <a:t>                a) distinction entre utiliser (ou appliquer) une expression et la </a:t>
            </a:r>
          </a:p>
          <a:p>
            <a:pPr algn="l" hangingPunct="0">
              <a:lnSpc>
                <a:spcPct val="100000"/>
              </a:lnSpc>
            </a:pPr>
            <a:r>
              <a:rPr sz="2459" b="1">
                <a:latin typeface="Arimo"/>
                <a:ea typeface="+mn-ea"/>
                <a:cs typeface="Arimo"/>
              </a:rPr>
              <a:t>                     mentionner.</a:t>
            </a:r>
          </a:p>
          <a:p>
            <a:pPr algn="l" hangingPunct="0">
              <a:lnSpc>
                <a:spcPct val="100000"/>
              </a:lnSpc>
            </a:pPr>
            <a:r>
              <a:rPr sz="2459" b="1">
                <a:latin typeface="Arimo"/>
                <a:ea typeface="+mn-ea"/>
                <a:cs typeface="Arimo"/>
              </a:rPr>
              <a:t>                b) termes à connotations évaluatives </a:t>
            </a:r>
          </a:p>
          <a:p>
            <a:pPr algn="l" hangingPunct="0">
              <a:lnSpc>
                <a:spcPct val="100000"/>
              </a:lnSpc>
            </a:pPr>
            <a:r>
              <a:rPr sz="2459" b="1">
                <a:latin typeface="Arimo"/>
                <a:ea typeface="+mn-ea"/>
                <a:cs typeface="Arimo"/>
              </a:rPr>
              <a:t>                c) il y a des cas clairement inacceptables, il y a des cas très suspects.</a:t>
            </a:r>
          </a:p>
          <a:p>
            <a:pPr algn="l" hangingPunct="0">
              <a:lnSpc>
                <a:spcPct val="100000"/>
              </a:lnSpc>
            </a:pPr>
            <a:r>
              <a:rPr sz="2459" b="1">
                <a:latin typeface="Arimo"/>
                <a:ea typeface="+mn-ea"/>
                <a:cs typeface="Arimo"/>
              </a:rPr>
              <a:t>                d) parfois il vaut la peine d'inventer de nouveaux termes, de critiquer des </a:t>
            </a:r>
          </a:p>
          <a:p>
            <a:pPr algn="l" hangingPunct="0">
              <a:lnSpc>
                <a:spcPct val="100000"/>
              </a:lnSpc>
            </a:pPr>
            <a:r>
              <a:rPr sz="2459" b="1">
                <a:latin typeface="Arimo"/>
                <a:ea typeface="+mn-ea"/>
                <a:cs typeface="Arimo"/>
              </a:rPr>
              <a:t>                    termes déjà existants ou d'arrêter d'utiliser certains d'entre</a:t>
            </a:r>
          </a:p>
          <a:p>
            <a:pPr algn="l" hangingPunct="0">
              <a:lnSpc>
                <a:spcPct val="100000"/>
              </a:lnSpc>
            </a:pPr>
            <a:r>
              <a:rPr sz="2459" b="1">
                <a:latin typeface="Arimo"/>
                <a:ea typeface="+mn-ea"/>
                <a:cs typeface="Arimo"/>
              </a:rPr>
              <a:t>﻿ ﻿eux.               </a:t>
            </a:r>
          </a:p>
          <a:p>
            <a:pPr algn="l" hangingPunct="0">
              <a:lnSpc>
                <a:spcPct val="100000"/>
              </a:lnSpc>
            </a:pPr>
            <a:r>
              <a:rPr sz="2459">
                <a:latin typeface="Arimo"/>
                <a:ea typeface="+mn-ea"/>
                <a:cs typeface="Arimo"/>
              </a:rPr>
              <a:t>                </a:t>
            </a:r>
            <a:r>
              <a:rPr sz="2459" b="1">
                <a:latin typeface="Arimo"/>
                <a:ea typeface="+mn-ea"/>
                <a:cs typeface="Arimo"/>
              </a:rPr>
              <a:t> e) Parfois ça ne donne pas grand chose.</a:t>
            </a:r>
          </a:p>
          <a:p>
            <a:pPr algn="l" hangingPunct="0">
              <a:lnSpc>
                <a:spcPct val="100000"/>
              </a:lnSpc>
            </a:pPr>
            <a:r>
              <a:rPr sz="2459" b="1">
                <a:latin typeface="Arimo"/>
                <a:ea typeface="+mn-ea"/>
                <a:cs typeface="Arimo"/>
              </a:rPr>
              <a:t>                f)  contexte et intention, évolution des connotations. Texte de Condorcet.</a:t>
            </a:r>
          </a:p>
          <a:p>
            <a:pPr algn="l" hangingPunct="0">
              <a:lnSpc>
                <a:spcPct val="100000"/>
              </a:lnSpc>
            </a:pPr>
            <a:r>
              <a:rPr sz="2459" b="1">
                <a:latin typeface="Arimo"/>
                <a:ea typeface="+mn-ea"/>
                <a:cs typeface="Arimo"/>
              </a:rPr>
              <a:t>                g) utilisation malveillante pour discréditer quelqu'un. Jean-Louis </a:t>
            </a:r>
          </a:p>
          <a:p>
            <a:pPr algn="l" hangingPunct="0">
              <a:lnSpc>
                <a:spcPct val="100000"/>
              </a:lnSpc>
            </a:pPr>
            <a:r>
              <a:rPr sz="2459" b="1">
                <a:latin typeface="Arimo"/>
                <a:ea typeface="+mn-ea"/>
                <a:cs typeface="Arimo"/>
              </a:rPr>
              <a:t>﻿ ﻿Roux,                    Trudeau et le blackface.</a:t>
            </a:r>
          </a:p>
          <a:p>
            <a:pPr algn="l" hangingPunct="0">
              <a:lnSpc>
                <a:spcPct val="100000"/>
              </a:lnSpc>
            </a:pPr>
            <a:r>
              <a:rPr sz="2459" b="1">
                <a:latin typeface="Arimo"/>
                <a:ea typeface="+mn-ea"/>
                <a:cs typeface="Arimo"/>
              </a:rPr>
              <a:t>                h) idée du sous-texte, que l'utilisation de certains termes est en </a:t>
            </a:r>
          </a:p>
          <a:p>
            <a:pPr algn="l" hangingPunct="0">
              <a:lnSpc>
                <a:spcPct val="100000"/>
              </a:lnSpc>
            </a:pPr>
            <a:r>
              <a:rPr sz="2459">
                <a:latin typeface="Arimo"/>
                <a:ea typeface="+mn-ea"/>
                <a:cs typeface="Arimo"/>
              </a:rPr>
              <a:t>                    </a:t>
            </a:r>
            <a:r>
              <a:rPr sz="2459" b="1">
                <a:latin typeface="Arimo"/>
                <a:ea typeface="+mn-ea"/>
                <a:cs typeface="Arimo"/>
              </a:rPr>
              <a:t>porte à faux avec notre message. Lakoff et les taxes.</a:t>
            </a:r>
          </a:p>
          <a:p>
            <a:pPr algn="l" hangingPunct="0">
              <a:lnSpc>
                <a:spcPct val="100000"/>
              </a:lnSpc>
            </a:pPr>
            <a:r>
              <a:rPr sz="2459">
                <a:latin typeface="Arimo"/>
                <a:ea typeface="+mn-ea"/>
                <a:cs typeface="Arimo"/>
              </a:rPr>
              <a:t>﻿ ﻿</a:t>
            </a:r>
          </a:p>
          <a:p>
            <a:pPr algn="l" hangingPunct="0">
              <a:lnSpc>
                <a:spcPct val="100000"/>
              </a:lnSpc>
            </a:pPr>
            <a:r>
              <a:rPr sz="2459" b="1">
                <a:latin typeface="Arimo"/>
                <a:ea typeface="+mn-ea"/>
                <a:cs typeface="Arimo"/>
              </a:rPr>
              <a:t>- ne pas juger : le dire ou pas</a:t>
            </a:r>
          </a:p>
        </p:txBody>
      </p:sp>
      <p:pic>
        <p:nvPicPr>
          <p:cNvPr id="3" name="image.png"/>
          <p:cNvPicPr/>
          <p:nvPr/>
        </p:nvPicPr>
        <p:blipFill rotWithShape="1">
          <a:blip r:embed="rId2"/>
          <a:stretch>
            <a:fillRect/>
          </a:stretch>
        </p:blipFill>
        <p:spPr>
          <a:xfrm>
            <a:off x="11517607" y="5355082"/>
            <a:ext cx="1407761" cy="1860884"/>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69"/>
        <p:cNvGrpSpPr/>
        <p:nvPr/>
      </p:nvGrpSpPr>
      <p:grpSpPr>
        <a:xfrm>
          <a:off x="0" y="0"/>
          <a:ext cx="0" cy="0"/>
          <a:chOff x="0" y="0"/>
          <a:chExt cx="0" cy="0"/>
        </a:xfrm>
      </p:grpSpPr>
      <p:sp>
        <p:nvSpPr>
          <p:cNvPr id="2" name="Rectangle 1"/>
          <p:cNvSpPr/>
          <p:nvPr/>
        </p:nvSpPr>
        <p:spPr>
          <a:xfrm>
            <a:off x="65264" y="782938"/>
            <a:ext cx="12945887" cy="11585695"/>
          </a:xfrm>
          <a:prstGeom prst="rect">
            <a:avLst/>
          </a:prstGeom>
        </p:spPr>
        <p:txBody>
          <a:bodyPr spcFirstLastPara="0" lIns="98854" tIns="98854" rIns="98854" bIns="0" anchor="t"/>
          <a:lstStyle/>
          <a:p>
            <a:pPr algn="l" hangingPunct="0">
              <a:lnSpc>
                <a:spcPct val="100000"/>
              </a:lnSpc>
            </a:pPr>
            <a:r>
              <a:rPr sz="2335" b="1">
                <a:latin typeface="Arimo"/>
                <a:ea typeface="+mn-ea"/>
                <a:cs typeface="Arimo"/>
              </a:rPr>
              <a:t>En premier lieu, il faut se méfier de l’idée voulant qu’on ait vécu autrefois dans un univers simple et sans problème sur le plan moral. Évoquons, par exemple, la question des politiques économiques concernant la pauvreté au XIXᵉ siècle. À la fin du XVIIIᵉ siècle, Adam Smith, professeur de morale et économiste, jeta les bases de la théorie économique moderne. Peu de temps après, le révérend Thomas Malthus, économiste et démographe, entreprit d’étudier le problème de la pauvreté et développa le modèle « malthusien », En même temps, on assistait au développement du socialisme utopiste et marxiste, d’un courant progressiste inspiré par l’utilitarisme de John Stuart Mill et d’une approche alliant anarchisme et socialisme élaborée notamment par William Godwin.</a:t>
            </a:r>
          </a:p>
          <a:p>
            <a:pPr algn="l" hangingPunct="0">
              <a:lnSpc>
                <a:spcPct val="100000"/>
              </a:lnSpc>
            </a:pPr>
            <a:r>
              <a:rPr sz="2335" b="1">
                <a:latin typeface="Arimo"/>
                <a:ea typeface="+mn-ea"/>
                <a:cs typeface="Arimo"/>
              </a:rPr>
              <a:t>﻿ ﻿</a:t>
            </a:r>
          </a:p>
          <a:p>
            <a:pPr algn="l" hangingPunct="0">
              <a:lnSpc>
                <a:spcPct val="100000"/>
              </a:lnSpc>
            </a:pPr>
            <a:r>
              <a:rPr sz="2335" b="1">
                <a:latin typeface="Arimo"/>
                <a:ea typeface="+mn-ea"/>
                <a:cs typeface="Arimo"/>
              </a:rPr>
              <a:t>Les tenants de ces divers courants s’opposaient et débattaient continuellement des façons d’améliorer la société, de la responsabilité de l’État, des individus et des groupes d’individus, de leur capacité ou de leur incapacité d’agir collectivement dans leur intérêt. De plus, on assistait à des discussions qui portaient sur l’abolition de l’esclavage, sur le bien-fondé du colonialisme, sur le droit de vote des femmes et sur la cruauté envers les animaux. Toutes ces questions représentaient des problèmes épineux pour les esprits de l’époque.</a:t>
            </a:r>
          </a:p>
          <a:p>
            <a:pPr algn="l" hangingPunct="0">
              <a:lnSpc>
                <a:spcPct val="100000"/>
              </a:lnSpc>
            </a:pPr>
            <a:r>
              <a:rPr sz="2335" b="1">
                <a:latin typeface="Arimo"/>
                <a:ea typeface="+mn-ea"/>
                <a:cs typeface="Arimo"/>
              </a:rPr>
              <a:t>﻿ ﻿</a:t>
            </a:r>
          </a:p>
          <a:p>
            <a:pPr algn="l" hangingPunct="0">
              <a:lnSpc>
                <a:spcPct val="100000"/>
              </a:lnSpc>
            </a:pPr>
            <a:r>
              <a:rPr sz="2335" b="1">
                <a:latin typeface="Arimo"/>
                <a:ea typeface="+mn-ea"/>
                <a:cs typeface="Arimo"/>
              </a:rPr>
              <a:t>Bref, au XIXᵉ siècle, pour ne mentionner que cette époque, les gens ne vivaient pas dans le confort intellectuel et toutes les réponses ne leur étaient pas données dans les livres… Il faut de plus noter que les « problèmes nouveaux » que nous avons évoqués plus haut, soit les problèmes relatifs aux technologies de reproduction et à la protection de l’environnement, ont leur équivalent dans le passé. Des controverses bioéthiques mémorables concernant les « nouvelles techniques médicales » eurent lieu à la suite de la découverte de l’anesthésie, de la vaccination et du développement de l’hygiène. Quant à la préservation de l’environnement, mentionnons simplement que l’Angleterre adopta, à la suite d’études réalisées par des commissions d’enquête, une première loi nationale antipollution dès 1388. Les conditions de travail des mineurs et les effets sur l’environnement des exploitations minières ont aussi été mis en cause bien avant le XXᵉ siècle. Bref, un examen un peu attentif de l’histoire nous fait prendre conscience que les incidents précédents ont également connu des débats éthiques et que ceux-ci étaient apparemment aussi sérieux et aussi déchirants que les débats contemporains.</a:t>
            </a:r>
          </a:p>
        </p:txBody>
      </p:sp>
    </p:spTree>
    <p:extLst>
      <p:ext uri="{BB962C8B-B14F-4D97-AF65-F5344CB8AC3E}">
        <p14:creationId xmlns:p14="http://schemas.microsoft.com/office/powerpoint/2010/main" val="3930024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70"/>
        <p:cNvGrpSpPr/>
        <p:nvPr/>
      </p:nvGrpSpPr>
      <p:grpSpPr>
        <a:xfrm>
          <a:off x="0" y="0"/>
          <a:ext cx="0" cy="0"/>
          <a:chOff x="0" y="0"/>
          <a:chExt cx="0" cy="0"/>
        </a:xfrm>
      </p:grpSpPr>
      <p:sp>
        <p:nvSpPr>
          <p:cNvPr id="2" name="Rectangle 1"/>
          <p:cNvSpPr/>
          <p:nvPr/>
        </p:nvSpPr>
        <p:spPr>
          <a:xfrm>
            <a:off x="321563" y="-6240041"/>
            <a:ext cx="12560680" cy="13011150"/>
          </a:xfrm>
          <a:prstGeom prst="rect">
            <a:avLst/>
          </a:prstGeom>
        </p:spPr>
        <p:txBody>
          <a:bodyPr spcFirstLastPara="0" lIns="95250" tIns="95250" rIns="95250" bIns="0" anchor="t"/>
          <a:lstStyle/>
          <a:p>
            <a:pPr algn="l" hangingPunct="0">
              <a:lnSpc>
                <a:spcPct val="100000"/>
              </a:lnSpc>
            </a:pPr>
            <a:r>
              <a:rPr sz="2550" b="1">
                <a:latin typeface="Arimo"/>
                <a:ea typeface="+mn-ea"/>
                <a:cs typeface="Arimo"/>
              </a:rPr>
              <a:t>En premier lieu, il faut se méfier de l’idée voulant qu’on ait vécu autrefois dans un univers simple et sans problème sur le plan moral. Évoquons, par exemple, la question des politiques économiques concernant la pauvreté au XIXᵉ siècle. À la fin du XVIIIᵉ siècle, Adam Smith, professeur de morale et économiste, jeta les bases de la théorie économique moderne. Peu de temps après, le révérend Thomas Malthus, économiste et démographe, entreprit d’étudier le problème de la pauvreté et développa le modèle « malthusien », qui mène aux recommandations que l’on connaît. En même temps, on assistait au développement du socialisme utopiste et marxiste, d’un courant progressiste inspiré par l’utilitarisme de John Stuart Mill et d’une approche alliant anarchisme et socialisme élaborée notamment par William Godwin.</a:t>
            </a:r>
          </a:p>
          <a:p>
            <a:pPr algn="l" hangingPunct="0">
              <a:lnSpc>
                <a:spcPct val="100000"/>
              </a:lnSpc>
            </a:pPr>
            <a:r>
              <a:rPr sz="2550" b="1">
                <a:latin typeface="Arimo"/>
                <a:ea typeface="+mn-ea"/>
                <a:cs typeface="Arimo"/>
              </a:rPr>
              <a:t>Les tenants de ces divers courants s’opposaient et débattaient continuellement des façons d’améliorer la société, de la respoanimaux. Toutes ces questions représentaient des problèmes épineux pour les esprits de l’époque.</a:t>
            </a:r>
          </a:p>
          <a:p>
            <a:pPr algn="l" hangingPunct="0">
              <a:lnSpc>
                <a:spcPct val="100000"/>
              </a:lnSpc>
            </a:pPr>
            <a:r>
              <a:rPr sz="2550" b="1">
                <a:latin typeface="Arimo"/>
                <a:ea typeface="+mn-ea"/>
                <a:cs typeface="Arimo"/>
              </a:rPr>
              <a:t>﻿ ﻿</a:t>
            </a:r>
          </a:p>
          <a:p>
            <a:pPr algn="l" hangingPunct="0">
              <a:lnSpc>
                <a:spcPct val="100000"/>
              </a:lnSpc>
            </a:pPr>
            <a:r>
              <a:rPr sz="2550" b="1">
                <a:latin typeface="Arimo"/>
                <a:ea typeface="+mn-ea"/>
                <a:cs typeface="Arimo"/>
              </a:rPr>
              <a:t>﻿ ﻿</a:t>
            </a:r>
          </a:p>
          <a:p>
            <a:pPr algn="l" hangingPunct="0">
              <a:lnSpc>
                <a:spcPct val="100000"/>
              </a:lnSpc>
            </a:pPr>
            <a:r>
              <a:rPr sz="2550" b="1">
                <a:latin typeface="Arimo"/>
                <a:ea typeface="+mn-ea"/>
                <a:cs typeface="Arimo"/>
              </a:rPr>
              <a:t>﻿ ﻿</a:t>
            </a:r>
          </a:p>
          <a:p>
            <a:pPr algn="l" hangingPunct="0">
              <a:lnSpc>
                <a:spcPct val="100000"/>
              </a:lnSpc>
            </a:pPr>
            <a:r>
              <a:rPr sz="2550" b="1">
                <a:latin typeface="Arimo"/>
                <a:ea typeface="+mn-ea"/>
                <a:cs typeface="Arimo"/>
              </a:rPr>
              <a:t>Bref, au XIXᵉ siècle, pour ne mentionner que cette époque, les gens ne vivaient pas dans le confort intellectuel et toutes les réponses ne leur étaient pas données dans les livres… Il faut de plus noter que les « problèmes nouveaux » que nous avons évoqués plus haut, soit les problèmes relatifs aux technologies de reproduction et à la protection de l’environnement, ont leur équivalent dans le passé. Des controverses bioéthiques mémorables concernant les « nouvelles techniques médicales » eurent lieu à la suite de la découverte de l’anesthésie, de la vaccination et du développement de l’hygiène. Quant à la préservation de l’environnement, mentionnons simplement que l’Angleterre adopta, à la suite d’études réalisées par des commissions d’enquête, une première loi nationale antipollution dès 1388. Les conditions de travail des mineurs et les effets sur l’environnement des exploitations minières ont aussi été mis en cause bien avant le XXᵉ siècle. Bref, un examen un peu attentif de l’histoire nous fait prendre conscience que les incidents précédents ont également connu des débats éthiques et que ceux-ci étaient apparemment aussi sérieux et aussi déchirants que les débats contemporains.</a:t>
            </a:r>
          </a:p>
        </p:txBody>
      </p:sp>
    </p:spTree>
    <p:extLst>
      <p:ext uri="{BB962C8B-B14F-4D97-AF65-F5344CB8AC3E}">
        <p14:creationId xmlns:p14="http://schemas.microsoft.com/office/powerpoint/2010/main" val="3930024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72"/>
        <p:cNvGrpSpPr/>
        <p:nvPr/>
      </p:nvGrpSpPr>
      <p:grpSpPr>
        <a:xfrm>
          <a:off x="0" y="0"/>
          <a:ext cx="0" cy="0"/>
          <a:chOff x="0" y="0"/>
          <a:chExt cx="0" cy="0"/>
        </a:xfrm>
      </p:grpSpPr>
      <p:sp>
        <p:nvSpPr>
          <p:cNvPr id="2" name="Rectangle 1"/>
          <p:cNvSpPr/>
          <p:nvPr/>
        </p:nvSpPr>
        <p:spPr>
          <a:xfrm>
            <a:off x="308515" y="-1469844"/>
            <a:ext cx="12560680" cy="1265332"/>
          </a:xfrm>
          <a:prstGeom prst="rect">
            <a:avLst/>
          </a:prstGeom>
        </p:spPr>
        <p:txBody>
          <a:bodyPr spcFirstLastPara="0" lIns="98854" tIns="98854" rIns="98854" bIns="0" anchor="t"/>
          <a:lstStyle/>
          <a:p>
            <a:pPr algn="l" hangingPunct="0">
              <a:lnSpc>
                <a:spcPct val="100000"/>
              </a:lnSpc>
            </a:pPr>
            <a:r>
              <a:rPr sz="2335">
                <a:latin typeface="Arimo"/>
                <a:ea typeface="+mn-ea"/>
                <a:cs typeface="Arimo"/>
              </a:rPr>
              <a:t>---</a:t>
            </a:r>
          </a:p>
          <a:p>
            <a:pPr algn="l" hangingPunct="0">
              <a:lnSpc>
                <a:spcPct val="100000"/>
              </a:lnSpc>
            </a:pPr>
            <a:r>
              <a:rPr sz="2335">
                <a:latin typeface="Arimo"/>
                <a:ea typeface="+mn-ea"/>
                <a:cs typeface="Arimo"/>
              </a:rPr>
              <a:t>﻿ ﻿</a:t>
            </a:r>
          </a:p>
          <a:p>
            <a:pPr algn="l" hangingPunct="0">
              <a:lnSpc>
                <a:spcPct val="100000"/>
              </a:lnSpc>
            </a:pPr>
            <a:r>
              <a:rPr sz="2335">
                <a:latin typeface="Arimo"/>
                <a:ea typeface="+mn-ea"/>
                <a:cs typeface="Arimo"/>
              </a:rPr>
              <a:t>﻿ ﻿</a:t>
            </a:r>
          </a:p>
        </p:txBody>
      </p:sp>
      <p:sp>
        <p:nvSpPr>
          <p:cNvPr id="3" name="Rectangle 2"/>
          <p:cNvSpPr/>
          <p:nvPr/>
        </p:nvSpPr>
        <p:spPr>
          <a:xfrm>
            <a:off x="194215" y="186454"/>
            <a:ext cx="12674980" cy="6603451"/>
          </a:xfrm>
          <a:prstGeom prst="rect">
            <a:avLst/>
          </a:prstGeom>
        </p:spPr>
        <p:txBody>
          <a:bodyPr spcFirstLastPara="0" lIns="98854" tIns="98854" rIns="98854" bIns="0" anchor="t"/>
          <a:lstStyle/>
          <a:p>
            <a:pPr algn="l" hangingPunct="0">
              <a:lnSpc>
                <a:spcPct val="100000"/>
              </a:lnSpc>
            </a:pPr>
            <a:r>
              <a:rPr sz="2335" b="1">
                <a:latin typeface="Arimo"/>
                <a:ea typeface="+mn-ea"/>
                <a:cs typeface="Arimo"/>
              </a:rPr>
              <a:t>Notons, en second lieu, que certains problèmes éthiques traditionnels ne font plus l'objet de débats de nos jours. L'acceptabilité du duel ou la légitimité de la torture, de l'esclavage et de la peine de mort en sont des exemples. Les philosophes Condorcet, Mary Wollstonecraft et John Stuart Mill seraient sans doute, s'ils pouvaient jeter un regard sur nos sociétés, stupéfaits de constater que l'on accorde aujourd'hui le droit de vote aux femmes.</a:t>
            </a:r>
          </a:p>
          <a:p>
            <a:pPr algn="l" hangingPunct="0">
              <a:lnSpc>
                <a:spcPct val="100000"/>
              </a:lnSpc>
            </a:pPr>
            <a:r>
              <a:rPr sz="2335" b="1">
                <a:latin typeface="Arimo"/>
                <a:ea typeface="+mn-ea"/>
                <a:cs typeface="Arimo"/>
              </a:rPr>
              <a:t>﻿ ﻿</a:t>
            </a:r>
          </a:p>
          <a:p>
            <a:pPr algn="l" hangingPunct="0">
              <a:lnSpc>
                <a:spcPct val="100000"/>
              </a:lnSpc>
            </a:pPr>
            <a:r>
              <a:rPr sz="2335" b="1">
                <a:latin typeface="Arimo"/>
                <a:ea typeface="+mn-ea"/>
                <a:cs typeface="Arimo"/>
              </a:rPr>
              <a:t>Ils y verraient probablement quelque chose de merveilleux, une conquête inouie. Quant à nous, à moins de faire un effort de réflexion sur l'histoire, nous n'y voyons rien de remarquable. En fait, nous aurions plutôt tendance à trouver remarquable que des gens aient pu, par le passé, y voir quelque chose de discutable. Le droit de vote des femmes? Cela va de soi...</a:t>
            </a:r>
          </a:p>
          <a:p>
            <a:pPr algn="l" hangingPunct="0">
              <a:lnSpc>
                <a:spcPct val="100000"/>
              </a:lnSpc>
            </a:pPr>
            <a:r>
              <a:rPr sz="2335" b="1">
                <a:latin typeface="Arimo"/>
                <a:ea typeface="+mn-ea"/>
                <a:cs typeface="Arimo"/>
              </a:rPr>
              <a:t>﻿ ﻿</a:t>
            </a:r>
          </a:p>
          <a:p>
            <a:pPr algn="l" hangingPunct="0">
              <a:lnSpc>
                <a:spcPct val="100000"/>
              </a:lnSpc>
            </a:pPr>
            <a:r>
              <a:rPr sz="2335" b="1">
                <a:latin typeface="Arimo"/>
                <a:ea typeface="+mn-ea"/>
                <a:cs typeface="Arimo"/>
              </a:rPr>
              <a:t>Bien des problèmes qui étaient au centre des manuels d'éthique des années 60, tels que la moralité du divorce, des relations sexuelles hors du mariage, de l'accès des femmes au marché du travail, de l'homosexualité, des enfants illégitimes ou de l'égalité des races, ne font plus partie des questions graves qui agitent nos sociétés. Bref, tous ces problèmes - et on pourrait en citer d'autres - ont, en un sens, été réglés.</a:t>
            </a:r>
          </a:p>
        </p:txBody>
      </p:sp>
    </p:spTree>
    <p:extLst>
      <p:ext uri="{BB962C8B-B14F-4D97-AF65-F5344CB8AC3E}">
        <p14:creationId xmlns:p14="http://schemas.microsoft.com/office/powerpoint/2010/main" val="3930024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sp>
        <p:nvSpPr>
          <p:cNvPr id="2" name="Rectangle 1"/>
          <p:cNvSpPr/>
          <p:nvPr/>
        </p:nvSpPr>
        <p:spPr>
          <a:xfrm>
            <a:off x="444219" y="591360"/>
            <a:ext cx="12478501" cy="7181850"/>
          </a:xfrm>
          <a:prstGeom prst="rect">
            <a:avLst/>
          </a:prstGeom>
        </p:spPr>
        <p:txBody>
          <a:bodyPr spcFirstLastPara="0" lIns="95250" tIns="95250" rIns="95250" bIns="0" anchor="t"/>
          <a:lstStyle/>
          <a:p>
            <a:pPr algn="l" hangingPunct="0">
              <a:lnSpc>
                <a:spcPct val="100000"/>
              </a:lnSpc>
            </a:pPr>
            <a:r>
              <a:rPr sz="2550" b="1">
                <a:latin typeface="Arimo"/>
                <a:ea typeface="+mn-ea"/>
                <a:cs typeface="Arimo"/>
              </a:rPr>
              <a:t>f) nous développions de nouveaux droits et de nouveaux devoirs en réponse à des circonstances nouvelles, faisant preuve par là de flexibilité et d’ouverture. Ginsberg aurait ici pu donner l’exemple des changements provoqués par la contraception moderne ;</a:t>
            </a:r>
          </a:p>
          <a:p>
            <a:pPr algn="l" hangingPunct="0">
              <a:lnSpc>
                <a:spcPct val="100000"/>
              </a:lnSpc>
            </a:pPr>
            <a:endParaRPr sz="2550" b="1">
              <a:latin typeface="Arimo"/>
              <a:ea typeface="+mn-ea"/>
              <a:cs typeface="Arimo"/>
            </a:endParaRPr>
          </a:p>
          <a:p>
            <a:pPr algn="l" hangingPunct="0">
              <a:lnSpc>
                <a:spcPct val="100000"/>
              </a:lnSpc>
            </a:pPr>
            <a:r>
              <a:rPr sz="2550" b="1">
                <a:latin typeface="Arimo"/>
                <a:ea typeface="+mn-ea"/>
                <a:cs typeface="Arimo"/>
              </a:rPr>
              <a:t>g) nous élaborions une tradition qui rende possible la transmission de génération en génération des nouveaux acquis, de manière à préparer la voie pour le futur. Autrefois, le caractère rigide de la transmission de la morale garantissait sa transmission mais pas son évolution ;</a:t>
            </a:r>
          </a:p>
          <a:p>
            <a:pPr algn="l" hangingPunct="0">
              <a:lnSpc>
                <a:spcPct val="100000"/>
              </a:lnSpc>
            </a:pPr>
            <a:endParaRPr sz="2550" b="1">
              <a:latin typeface="Arimo"/>
              <a:ea typeface="+mn-ea"/>
              <a:cs typeface="Arimo"/>
            </a:endParaRPr>
          </a:p>
          <a:p>
            <a:pPr algn="l" hangingPunct="0">
              <a:lnSpc>
                <a:spcPct val="100000"/>
              </a:lnSpc>
            </a:pPr>
            <a:r>
              <a:rPr sz="2550" b="1">
                <a:latin typeface="Arimo"/>
                <a:ea typeface="+mn-ea"/>
                <a:cs typeface="Arimo"/>
              </a:rPr>
              <a:t>h) nous élargissions « notre sphère de préoccupation morale »;</a:t>
            </a:r>
          </a:p>
          <a:p>
            <a:pPr algn="l" hangingPunct="0">
              <a:lnSpc>
                <a:spcPct val="100000"/>
              </a:lnSpc>
            </a:pPr>
            <a:endParaRPr sz="2550" b="1">
              <a:latin typeface="Arimo"/>
              <a:ea typeface="+mn-ea"/>
              <a:cs typeface="Arimo"/>
            </a:endParaRPr>
          </a:p>
          <a:p>
            <a:pPr algn="l" hangingPunct="0">
              <a:lnSpc>
                <a:spcPct val="100000"/>
              </a:lnSpc>
            </a:pPr>
            <a:r>
              <a:rPr sz="2550" b="1">
                <a:latin typeface="Arimo"/>
                <a:ea typeface="+mn-ea"/>
                <a:cs typeface="Arimo"/>
              </a:rPr>
              <a:t>i) nous intériorisions et personnalisions la conscience morale ;</a:t>
            </a:r>
          </a:p>
          <a:p>
            <a:pPr algn="l" hangingPunct="0">
              <a:lnSpc>
                <a:spcPct val="100000"/>
              </a:lnSpc>
            </a:pPr>
            <a:endParaRPr sz="2550" b="1">
              <a:latin typeface="Arimo"/>
              <a:ea typeface="+mn-ea"/>
              <a:cs typeface="Arimo"/>
            </a:endParaRPr>
          </a:p>
          <a:p>
            <a:pPr algn="l" hangingPunct="0">
              <a:lnSpc>
                <a:spcPct val="100000"/>
              </a:lnSpc>
            </a:pPr>
            <a:r>
              <a:rPr sz="2550" b="1">
                <a:latin typeface="Arimo"/>
                <a:ea typeface="+mn-ea"/>
                <a:cs typeface="Arimo"/>
              </a:rPr>
              <a:t>j) nous accordions de plus en plus d’importance à la réflexion dans la formation de notre jugement moral.</a:t>
            </a:r>
          </a:p>
          <a:p>
            <a:pPr algn="l" hangingPunct="0">
              <a:lnSpc>
                <a:spcPct val="100000"/>
              </a:lnSpc>
            </a:pPr>
            <a:endParaRPr sz="2550" b="1">
              <a:latin typeface="Arimo"/>
              <a:ea typeface="+mn-ea"/>
              <a:cs typeface="Arimo"/>
            </a:endParaRPr>
          </a:p>
          <a:p>
            <a:pPr algn="l" hangingPunct="0">
              <a:lnSpc>
                <a:spcPct val="100000"/>
              </a:lnSpc>
            </a:pPr>
            <a:endParaRPr sz="2550" b="1">
              <a:latin typeface="Arimo"/>
              <a:ea typeface="+mn-ea"/>
              <a:cs typeface="Arimo"/>
            </a:endParaRPr>
          </a:p>
        </p:txBody>
      </p:sp>
    </p:spTree>
    <p:extLst>
      <p:ext uri="{BB962C8B-B14F-4D97-AF65-F5344CB8AC3E}">
        <p14:creationId xmlns:p14="http://schemas.microsoft.com/office/powerpoint/2010/main" val="3930024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B890B"/>
        </a:solidFill>
        <a:effectLst/>
      </p:bgPr>
    </p:bg>
    <p:spTree>
      <p:nvGrpSpPr>
        <p:cNvPr id="1" name="Timeline copy 72"/>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1219200"/>
          </a:xfrm>
          <a:prstGeom prst="rect">
            <a:avLst/>
          </a:prstGeom>
        </p:spPr>
      </p:pic>
      <p:sp>
        <p:nvSpPr>
          <p:cNvPr id="3" name="Circle Container"/>
          <p:cNvSpPr/>
          <p:nvPr/>
        </p:nvSpPr>
        <p:spPr>
          <a:xfrm>
            <a:off x="11601450" y="123825"/>
            <a:ext cx="1181100" cy="1181100"/>
          </a:xfrm>
          <a:prstGeom prst="ellipse">
            <a:avLst/>
          </a:prstGeom>
          <a:solidFill>
            <a:srgbClr val="B2C2D9"/>
          </a:solidFill>
        </p:spPr>
        <p:txBody>
          <a:bodyPr spcFirstLastPara="0" lIns="0" tIns="0" rIns="0" bIns="0" anchor="ctr"/>
          <a:lstStyle/>
          <a:p>
            <a:pPr algn="ctr" hangingPunct="0">
              <a:lnSpc>
                <a:spcPct val="100000"/>
              </a:lnSpc>
            </a:pPr>
            <a:r>
              <a:rPr sz="1050">
                <a:solidFill>
                  <a:srgbClr val="000000">
                    <a:alpha val="0"/>
                  </a:srgbClr>
                </a:solidFill>
                <a:latin typeface="Lato"/>
                <a:ea typeface="+mn-ea"/>
                <a:cs typeface="Lato"/>
              </a:rPr>
              <a:t>Text</a:t>
            </a:r>
          </a:p>
        </p:txBody>
      </p:sp>
      <p:pic>
        <p:nvPicPr>
          <p:cNvPr id="4" name="image.png copy 4"/>
          <p:cNvPicPr/>
          <p:nvPr/>
        </p:nvPicPr>
        <p:blipFill rotWithShape="1">
          <a:blip r:embed="rId3"/>
          <a:stretch>
            <a:fillRect/>
          </a:stretch>
        </p:blipFill>
        <p:spPr>
          <a:xfrm>
            <a:off x="11623828" y="247650"/>
            <a:ext cx="1054406" cy="1054406"/>
          </a:xfrm>
          <a:prstGeom prst="rect">
            <a:avLst/>
          </a:prstGeom>
        </p:spPr>
      </p:pic>
      <p:pic>
        <p:nvPicPr>
          <p:cNvPr id="5" name="StrokeCircle"/>
          <p:cNvPicPr>
            <a:picLocks noChangeAspect="1"/>
          </p:cNvPicPr>
          <p:nvPr/>
        </p:nvPicPr>
        <p:blipFill>
          <a:blip r:embed="rId4"/>
          <a:stretch>
            <a:fillRect/>
          </a:stretch>
        </p:blipFill>
        <p:spPr>
          <a:xfrm>
            <a:off x="87496" y="0"/>
            <a:ext cx="1524000" cy="1524000"/>
          </a:xfrm>
          <a:prstGeom prst="rect">
            <a:avLst/>
          </a:prstGeom>
        </p:spPr>
      </p:pic>
      <p:sp>
        <p:nvSpPr>
          <p:cNvPr id="6" name="Body text copy"/>
          <p:cNvSpPr/>
          <p:nvPr/>
        </p:nvSpPr>
        <p:spPr>
          <a:xfrm>
            <a:off x="1787623" y="186687"/>
            <a:ext cx="9314113" cy="581025"/>
          </a:xfrm>
          <a:prstGeom prst="rect">
            <a:avLst/>
          </a:prstGeom>
        </p:spPr>
        <p:txBody>
          <a:bodyPr spcFirstLastPara="0" lIns="95250" tIns="95250" rIns="95250" bIns="0" anchor="t"/>
          <a:lstStyle/>
          <a:p>
            <a:pPr algn="l" hangingPunct="0">
              <a:lnSpc>
                <a:spcPct val="100000"/>
              </a:lnSpc>
            </a:pPr>
            <a:r>
              <a:rPr sz="2550" b="1">
                <a:solidFill>
                  <a:srgbClr val="FEF6F2"/>
                </a:solidFill>
                <a:latin typeface="Roboto"/>
                <a:ea typeface="+mn-ea"/>
                <a:cs typeface="Roboto"/>
              </a:rPr>
              <a:t>L'élargissement de notre sphère de préoccupation morale</a:t>
            </a:r>
          </a:p>
        </p:txBody>
      </p:sp>
      <p:sp>
        <p:nvSpPr>
          <p:cNvPr id="7" name="Rectangle 6"/>
          <p:cNvSpPr/>
          <p:nvPr/>
        </p:nvSpPr>
        <p:spPr>
          <a:xfrm>
            <a:off x="500162" y="1669888"/>
            <a:ext cx="12282389" cy="4857750"/>
          </a:xfrm>
          <a:prstGeom prst="rect">
            <a:avLst/>
          </a:prstGeom>
        </p:spPr>
        <p:txBody>
          <a:bodyPr spcFirstLastPara="0" lIns="95250" tIns="95250" rIns="95250" bIns="0" anchor="t"/>
          <a:lstStyle/>
          <a:p>
            <a:pPr algn="l" hangingPunct="0">
              <a:lnSpc>
                <a:spcPct val="100000"/>
              </a:lnSpc>
            </a:pPr>
            <a:r>
              <a:rPr sz="2550" b="1">
                <a:solidFill>
                  <a:srgbClr val="FFFFFF"/>
                </a:solidFill>
                <a:latin typeface="Arimo"/>
                <a:ea typeface="+mn-ea"/>
                <a:cs typeface="Arimo"/>
              </a:rPr>
              <a:t>Le philosophe T. H. Green disait qu’au fil des siècles ce n’est pas tellement notre sens du devoir envers notre voisin qui a changé, mais plutôt la réponse à la question : « Qui est mon voisin ? ». Alors qu’on entretenait auparavant des liens privilégiés uniquement avec les membres de notre famille, on a peu à peu reconnu et intégré dans le champ de nos considérations morales nos proches, puis les gens appartenant à notre milieu, puis les personnes d’autres nationalités, les femmes, les individus d’autres races, etc. En bref, il s’agit de l’idée qu’avec le temps on étend nos considérations morales à des êtres qui ont de moins en moins de liens de ressemblance ou de proximité avec nous, qu’on élimine les différences non pertinentes et qu’on devient ainsi plus neutre et impartial dans nos réflexions morales.</a:t>
            </a:r>
          </a:p>
          <a:p>
            <a:pPr algn="l" hangingPunct="0">
              <a:lnSpc>
                <a:spcPct val="100000"/>
              </a:lnSpc>
            </a:pPr>
            <a:endParaRPr sz="2550" b="1">
              <a:solidFill>
                <a:srgbClr val="FFFFFF"/>
              </a:solidFill>
              <a:latin typeface="Arimo"/>
              <a:ea typeface="+mn-ea"/>
              <a:cs typeface="Arimo"/>
            </a:endParaRPr>
          </a:p>
        </p:txBody>
      </p:sp>
    </p:spTree>
    <p:extLst>
      <p:ext uri="{BB962C8B-B14F-4D97-AF65-F5344CB8AC3E}">
        <p14:creationId xmlns:p14="http://schemas.microsoft.com/office/powerpoint/2010/main" val="3930024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B890B"/>
        </a:solidFill>
        <a:effectLst/>
      </p:bgPr>
    </p:bg>
    <p:spTree>
      <p:nvGrpSpPr>
        <p:cNvPr id="1" name="Timeline copy 73"/>
        <p:cNvGrpSpPr/>
        <p:nvPr/>
      </p:nvGrpSpPr>
      <p:grpSpPr>
        <a:xfrm>
          <a:off x="0" y="0"/>
          <a:ext cx="0" cy="0"/>
          <a:chOff x="0" y="0"/>
          <a:chExt cx="0" cy="0"/>
        </a:xfrm>
      </p:grpSpPr>
      <p:pic>
        <p:nvPicPr>
          <p:cNvPr id="2" name="IMG_2025_10_07_21_08_32_367.jpg"/>
          <p:cNvPicPr/>
          <p:nvPr/>
        </p:nvPicPr>
        <p:blipFill rotWithShape="1">
          <a:blip r:embed="rId2"/>
          <a:stretch>
            <a:fillRect/>
          </a:stretch>
        </p:blipFill>
        <p:spPr>
          <a:xfrm>
            <a:off x="1794594" y="-5893"/>
            <a:ext cx="7901856" cy="7394272"/>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B890B"/>
        </a:solidFill>
        <a:effectLst/>
      </p:bgPr>
    </p:bg>
    <p:spTree>
      <p:nvGrpSpPr>
        <p:cNvPr id="1" name="Timeline copy 133"/>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657225"/>
          </a:xfrm>
          <a:prstGeom prst="rect">
            <a:avLst/>
          </a:prstGeom>
        </p:spPr>
      </p:pic>
      <p:sp>
        <p:nvSpPr>
          <p:cNvPr id="3" name="Body text copy"/>
          <p:cNvSpPr/>
          <p:nvPr/>
        </p:nvSpPr>
        <p:spPr>
          <a:xfrm>
            <a:off x="1787623" y="186687"/>
            <a:ext cx="9314113" cy="581025"/>
          </a:xfrm>
          <a:prstGeom prst="rect">
            <a:avLst/>
          </a:prstGeom>
        </p:spPr>
        <p:txBody>
          <a:bodyPr spcFirstLastPara="0" lIns="95250" tIns="95250" rIns="95250" bIns="0" anchor="t"/>
          <a:lstStyle/>
          <a:p>
            <a:pPr algn="ctr" hangingPunct="0">
              <a:lnSpc>
                <a:spcPct val="100000"/>
              </a:lnSpc>
            </a:pPr>
            <a:r>
              <a:rPr sz="2550" b="1">
                <a:solidFill>
                  <a:srgbClr val="FEF6F2"/>
                </a:solidFill>
                <a:latin typeface="Roboto"/>
                <a:ea typeface="+mn-ea"/>
                <a:cs typeface="Roboto"/>
              </a:rPr>
              <a:t>La responsabilisation des individus</a:t>
            </a:r>
          </a:p>
        </p:txBody>
      </p:sp>
      <p:sp>
        <p:nvSpPr>
          <p:cNvPr id="4" name="Rectangle 3"/>
          <p:cNvSpPr/>
          <p:nvPr/>
        </p:nvSpPr>
        <p:spPr>
          <a:xfrm>
            <a:off x="466839" y="1018333"/>
            <a:ext cx="12412349" cy="6791325"/>
          </a:xfrm>
          <a:prstGeom prst="rect">
            <a:avLst/>
          </a:prstGeom>
        </p:spPr>
        <p:txBody>
          <a:bodyPr spcFirstLastPara="0" lIns="95250" tIns="95250" rIns="95250" bIns="0" anchor="t"/>
          <a:lstStyle/>
          <a:p>
            <a:pPr algn="l" hangingPunct="0">
              <a:lnSpc>
                <a:spcPct val="100000"/>
              </a:lnSpc>
            </a:pPr>
            <a:r>
              <a:rPr sz="2550" b="1">
                <a:solidFill>
                  <a:srgbClr val="FFFFFF"/>
                </a:solidFill>
                <a:latin typeface="Arimo"/>
                <a:ea typeface="+mn-ea"/>
                <a:cs typeface="Arimo"/>
              </a:rPr>
              <a:t>La responsabilisation des individus renvoie à l'importance croissante de la notion de responsabilité individuelle en matière de justice. Autrefois, on pouvait punir les parents ou les amis d'une personne que l'on considérait coupable d'une faute. Ainsi, les parents d'une personne qui s'était suicidée ou qui avait commis un meurtre pouvaient être punis pour cette faute.</a:t>
            </a:r>
          </a:p>
          <a:p>
            <a:pPr algn="l" hangingPunct="0">
              <a:lnSpc>
                <a:spcPct val="100000"/>
              </a:lnSpc>
            </a:pPr>
            <a:r>
              <a:rPr sz="2550" b="1">
                <a:solidFill>
                  <a:srgbClr val="FFFFFF"/>
                </a:solidFill>
                <a:latin typeface="Arimo"/>
                <a:ea typeface="+mn-ea"/>
                <a:cs typeface="Arimo"/>
              </a:rPr>
              <a:t>﻿ ﻿</a:t>
            </a:r>
          </a:p>
          <a:p>
            <a:pPr algn="l" hangingPunct="0">
              <a:lnSpc>
                <a:spcPct val="100000"/>
              </a:lnSpc>
            </a:pPr>
            <a:r>
              <a:rPr sz="2550" b="1">
                <a:solidFill>
                  <a:srgbClr val="FFFFFF"/>
                </a:solidFill>
                <a:latin typeface="Arimo"/>
                <a:ea typeface="+mn-ea"/>
                <a:cs typeface="Arimo"/>
              </a:rPr>
              <a:t>Au Québec, il n'y a pas si longtemps, les enfants dits illégitimes, c'est-à-dire nés hors du mariage, étaient souvent traités de manière dégradante, comme s'ils étaient souillés par la faute attribuée à leurs parents. En plus de trouver plutôt absurde l'idée que les parents aient commis une faute en ayant des relations sexuelles hors du mariage, on considère aujourd'hui complètement insensé d'avoir puni les enfants nés de cette union, alors qu'ils n'avaient rien à voir avec cela. On peut reconnaître dans cette opinion un exemple de responsabilisation des individus: que les parents aient commis une faute ou non, il est tout à fait insensé d'en faire payer le prix aux enfants.</a:t>
            </a:r>
          </a:p>
          <a:p>
            <a:pPr algn="l" hangingPunct="0">
              <a:lnSpc>
                <a:spcPct val="100000"/>
              </a:lnSpc>
            </a:pPr>
            <a:r>
              <a:rPr sz="2550" b="1">
                <a:solidFill>
                  <a:srgbClr val="FFFFFF"/>
                </a:solidFill>
                <a:latin typeface="Arimo"/>
                <a:ea typeface="+mn-ea"/>
                <a:cs typeface="Arimo"/>
              </a:rPr>
              <a:t>﻿ ﻿</a:t>
            </a:r>
          </a:p>
          <a:p>
            <a:pPr algn="l" hangingPunct="0">
              <a:lnSpc>
                <a:spcPct val="100000"/>
              </a:lnSpc>
            </a:pPr>
            <a:endParaRPr sz="2550" b="1">
              <a:solidFill>
                <a:srgbClr val="FFFFFF"/>
              </a:solidFill>
              <a:latin typeface="Arimo"/>
              <a:ea typeface="+mn-ea"/>
              <a:cs typeface="Arimo"/>
            </a:endParaRPr>
          </a:p>
        </p:txBody>
      </p:sp>
    </p:spTree>
    <p:extLst>
      <p:ext uri="{BB962C8B-B14F-4D97-AF65-F5344CB8AC3E}">
        <p14:creationId xmlns:p14="http://schemas.microsoft.com/office/powerpoint/2010/main" val="3930024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B890B"/>
        </a:solidFill>
        <a:effectLst/>
      </p:bgPr>
    </p:bg>
    <p:spTree>
      <p:nvGrpSpPr>
        <p:cNvPr id="1" name="Timeline copy 134"/>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657225"/>
          </a:xfrm>
          <a:prstGeom prst="rect">
            <a:avLst/>
          </a:prstGeom>
        </p:spPr>
      </p:pic>
      <p:sp>
        <p:nvSpPr>
          <p:cNvPr id="3" name="Body text copy"/>
          <p:cNvSpPr/>
          <p:nvPr/>
        </p:nvSpPr>
        <p:spPr>
          <a:xfrm>
            <a:off x="1787623" y="186687"/>
            <a:ext cx="9314113" cy="581025"/>
          </a:xfrm>
          <a:prstGeom prst="rect">
            <a:avLst/>
          </a:prstGeom>
        </p:spPr>
        <p:txBody>
          <a:bodyPr spcFirstLastPara="0" lIns="95250" tIns="95250" rIns="95250" bIns="0" anchor="t"/>
          <a:lstStyle/>
          <a:p>
            <a:pPr algn="l" hangingPunct="0">
              <a:lnSpc>
                <a:spcPct val="100000"/>
              </a:lnSpc>
            </a:pPr>
            <a:r>
              <a:rPr sz="2550" b="1">
                <a:solidFill>
                  <a:srgbClr val="FEF6F2"/>
                </a:solidFill>
                <a:latin typeface="Roboto"/>
                <a:ea typeface="+mn-ea"/>
                <a:cs typeface="Roboto"/>
              </a:rPr>
              <a:t>L'élargissement de notre sphère de préoccupation morale</a:t>
            </a:r>
          </a:p>
        </p:txBody>
      </p:sp>
      <p:sp>
        <p:nvSpPr>
          <p:cNvPr id="4" name="Rectangle 3"/>
          <p:cNvSpPr/>
          <p:nvPr/>
        </p:nvSpPr>
        <p:spPr>
          <a:xfrm>
            <a:off x="348348" y="1319932"/>
            <a:ext cx="12192660" cy="5239592"/>
          </a:xfrm>
          <a:prstGeom prst="rect">
            <a:avLst/>
          </a:prstGeom>
        </p:spPr>
        <p:txBody>
          <a:bodyPr spcFirstLastPara="0" lIns="93564" tIns="93564" rIns="93564" bIns="0" anchor="t"/>
          <a:lstStyle/>
          <a:p>
            <a:pPr algn="l" hangingPunct="0">
              <a:lnSpc>
                <a:spcPct val="100000"/>
              </a:lnSpc>
            </a:pPr>
            <a:r>
              <a:rPr sz="2210">
                <a:solidFill>
                  <a:srgbClr val="FFFFFF"/>
                </a:solidFill>
                <a:latin typeface="Arimo"/>
                <a:ea typeface="+mn-ea"/>
                <a:cs typeface="Arimo"/>
              </a:rPr>
              <a:t>L'intériorisation de la conscience morale et la responsabilisation des individus</a:t>
            </a:r>
          </a:p>
          <a:p>
            <a:pPr algn="l" hangingPunct="0">
              <a:lnSpc>
                <a:spcPct val="100000"/>
              </a:lnSpc>
            </a:pPr>
            <a:r>
              <a:rPr sz="2210">
                <a:solidFill>
                  <a:srgbClr val="FFFFFF"/>
                </a:solidFill>
                <a:latin typeface="Arimo"/>
                <a:ea typeface="+mn-ea"/>
                <a:cs typeface="Arimo"/>
              </a:rPr>
              <a:t>Le deuxième aspect du progrès moral pourrait se traduire par le développement de l'idée que ce qui est bon sur le plan moral peut s'appréhender de l'intérieur, indépendamment des sanctions, c'est-à-dire des punitions et des récompenses, d'origine externe. Ginsberg rapporte que les anthropologues décrivent des cultures où les sanctions envers les manquements au code moral sont externes, qu'il s'agisse du jugement des autres ou de la vengeance des divinités. L'intériorisation de la conscience morale se traduit par le passage graduel du jugement du type «C'est moralement mal puisque si je le fais on va me punir ou me désapprouver» à des jugements comme «Si je me fais punir ou si on me désapprouve, c'est parce que c'est moralement mal» ou encore «Qu'on me punisse ou non, qu'on me désapprouve ou non, c'est moralement mal de toute manière». Le fait que dans nos sociétés on se donne maintenant souvent des religions «à la carte» illustre aussi l'intériorisation de la conscience selon Ginsberg: même des gens religieux passent au filtre de leur réflexion morale les religions qu'ils adoptent, en conservant certains de leurs éléments et en en rejetant d'autres. En procédant ainsi, ils font preuve d'autonomie intellectuelle.</a:t>
            </a:r>
          </a:p>
        </p:txBody>
      </p:sp>
    </p:spTree>
    <p:extLst>
      <p:ext uri="{BB962C8B-B14F-4D97-AF65-F5344CB8AC3E}">
        <p14:creationId xmlns:p14="http://schemas.microsoft.com/office/powerpoint/2010/main" val="3930024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78"/>
        <p:cNvGrpSpPr/>
        <p:nvPr/>
      </p:nvGrpSpPr>
      <p:grpSpPr>
        <a:xfrm>
          <a:off x="0" y="0"/>
          <a:ext cx="0" cy="0"/>
          <a:chOff x="0" y="0"/>
          <a:chExt cx="0" cy="0"/>
        </a:xfrm>
      </p:grpSpPr>
      <p:pic>
        <p:nvPicPr>
          <p:cNvPr id="2" name="Mélanie Joly : «On ne peut pas assurer la paix sans se défendre» | Tout peut arriver">
            <a:hlinkClick r:id="" action="ppaction://media"/>
          </p:cNvPr>
          <p:cNvPicPr>
            <a:picLocks noRot="1" noChangeAspect="1"/>
          </p:cNvPicPr>
          <p:nvPr>
            <a:videoFile r:link="rId1"/>
          </p:nvPr>
        </p:nvPicPr>
        <p:blipFill rotWithShape="1">
          <a:blip r:embed="rId3"/>
          <a:stretch>
            <a:fillRect/>
          </a:stretch>
        </p:blipFill>
        <p:spPr>
          <a:xfrm>
            <a:off x="1618741" y="150428"/>
            <a:ext cx="9773668" cy="4886834"/>
          </a:xfrm>
          <a:prstGeom prst="rect">
            <a:avLst/>
          </a:prstGeom>
        </p:spPr>
      </p:pic>
      <p:pic>
        <p:nvPicPr>
          <p:cNvPr id="3" name="Mélanie Joly et sa vision économique pour le Canada | OHdio | Radio-Canada"/>
          <p:cNvPicPr/>
          <p:nvPr/>
        </p:nvPicPr>
        <p:blipFill rotWithShape="1">
          <a:blip r:embed="rId4"/>
          <a:stretch>
            <a:fillRect/>
          </a:stretch>
        </p:blipFill>
        <p:spPr>
          <a:xfrm>
            <a:off x="10611740" y="5127489"/>
            <a:ext cx="2007815" cy="3507113"/>
          </a:xfrm>
          <a:prstGeom prst="rect">
            <a:avLst/>
          </a:prstGeom>
        </p:spPr>
      </p:pic>
      <p:sp>
        <p:nvSpPr>
          <p:cNvPr id="4" name="Rectangle 3"/>
          <p:cNvSpPr/>
          <p:nvPr/>
        </p:nvSpPr>
        <p:spPr>
          <a:xfrm>
            <a:off x="245707" y="5122587"/>
            <a:ext cx="10203218" cy="2247900"/>
          </a:xfrm>
          <a:prstGeom prst="rect">
            <a:avLst/>
          </a:prstGeom>
        </p:spPr>
        <p:txBody>
          <a:bodyPr spcFirstLastPara="0" lIns="95250" tIns="95250" rIns="95250" bIns="0" anchor="t"/>
          <a:lstStyle/>
          <a:p>
            <a:pPr algn="l" hangingPunct="0">
              <a:lnSpc>
                <a:spcPct val="100000"/>
              </a:lnSpc>
            </a:pPr>
            <a:r>
              <a:rPr sz="2250">
                <a:solidFill>
                  <a:srgbClr val="333237"/>
                </a:solidFill>
                <a:latin typeface="Arimo"/>
                <a:ea typeface="+mn-ea"/>
                <a:cs typeface="Arimo"/>
              </a:rPr>
              <a:t>"Je suis une progressiste, je crois profondément au filet social canadien et à une société juste, a affirmé la ministre de l’Industrie. Toutefois, face à l'ampleur de la menace tarifaire et à l'instabilité géopolitique, le Canada n’a pas d’autre choix, selon elle, que de faire de l’économie sa priorité. Si on n’est pas capables de s’occuper de notre économie, on ne sera pas capables de s’offrir ce filet social, a-t-elle expliqué." </a:t>
            </a:r>
          </a:p>
        </p:txBody>
      </p:sp>
    </p:spTree>
    <p:extLst>
      <p:ext uri="{BB962C8B-B14F-4D97-AF65-F5344CB8AC3E}">
        <p14:creationId xmlns:p14="http://schemas.microsoft.com/office/powerpoint/2010/main" val="3930024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8B42"/>
        </a:solidFill>
        <a:effectLst/>
      </p:bgPr>
    </p:bg>
    <p:spTree>
      <p:nvGrpSpPr>
        <p:cNvPr id="1" name="Timeline copy 79"/>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657225"/>
          </a:xfrm>
          <a:prstGeom prst="rect">
            <a:avLst/>
          </a:prstGeom>
        </p:spPr>
      </p:pic>
      <p:sp>
        <p:nvSpPr>
          <p:cNvPr id="3" name="Body text copy"/>
          <p:cNvSpPr/>
          <p:nvPr/>
        </p:nvSpPr>
        <p:spPr>
          <a:xfrm>
            <a:off x="1787623" y="186687"/>
            <a:ext cx="9314113" cy="581025"/>
          </a:xfrm>
          <a:prstGeom prst="rect">
            <a:avLst/>
          </a:prstGeom>
        </p:spPr>
        <p:txBody>
          <a:bodyPr spcFirstLastPara="0" lIns="95250" tIns="95250" rIns="95250" bIns="0" anchor="t"/>
          <a:lstStyle/>
          <a:p>
            <a:pPr algn="ctr" hangingPunct="0">
              <a:lnSpc>
                <a:spcPct val="100000"/>
              </a:lnSpc>
            </a:pPr>
            <a:r>
              <a:rPr sz="2550" b="1">
                <a:solidFill>
                  <a:srgbClr val="FEF6F2"/>
                </a:solidFill>
                <a:latin typeface="Roboto"/>
                <a:ea typeface="+mn-ea"/>
                <a:cs typeface="Roboto"/>
              </a:rPr>
              <a:t>La boussole morale</a:t>
            </a:r>
          </a:p>
        </p:txBody>
      </p:sp>
      <p:sp>
        <p:nvSpPr>
          <p:cNvPr id="4" name="Rectangle 3"/>
          <p:cNvSpPr/>
          <p:nvPr/>
        </p:nvSpPr>
        <p:spPr>
          <a:xfrm>
            <a:off x="3762270" y="1754065"/>
            <a:ext cx="8673189" cy="2133600"/>
          </a:xfrm>
          <a:prstGeom prst="rect">
            <a:avLst/>
          </a:prstGeom>
        </p:spPr>
        <p:txBody>
          <a:bodyPr spcFirstLastPara="0" lIns="95250" tIns="95250" rIns="95250" bIns="0" anchor="t"/>
          <a:lstStyle/>
          <a:p>
            <a:pPr algn="l" hangingPunct="0">
              <a:lnSpc>
                <a:spcPct val="100000"/>
              </a:lnSpc>
            </a:pPr>
            <a:r>
              <a:rPr sz="2550" b="1">
                <a:solidFill>
                  <a:srgbClr val="FFFFFF"/>
                </a:solidFill>
                <a:latin typeface="Arimo"/>
                <a:ea typeface="+mn-ea"/>
                <a:cs typeface="Arimo"/>
              </a:rPr>
              <a:t>L'image de la boussole permet de mettre en évidence trois défaillances possibles, bien différentes les unes des autres: l'insensibilité morale, le fondement boiteux des jugements moraux et le refus d'agir conformément à son jugement moral.</a:t>
            </a:r>
          </a:p>
        </p:txBody>
      </p:sp>
      <p:pic>
        <p:nvPicPr>
          <p:cNvPr id="5" name="IMG_2025_10_07_21_11_38_976"/>
          <p:cNvPicPr/>
          <p:nvPr/>
        </p:nvPicPr>
        <p:blipFill rotWithShape="1">
          <a:blip r:embed="rId3"/>
          <a:stretch>
            <a:fillRect/>
          </a:stretch>
        </p:blipFill>
        <p:spPr>
          <a:xfrm>
            <a:off x="214368" y="1250889"/>
            <a:ext cx="3228975" cy="4486275"/>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61"/>
        <p:cNvGrpSpPr/>
        <p:nvPr/>
      </p:nvGrpSpPr>
      <p:grpSpPr>
        <a:xfrm>
          <a:off x="0" y="0"/>
          <a:ext cx="0" cy="0"/>
          <a:chOff x="0" y="0"/>
          <a:chExt cx="0" cy="0"/>
        </a:xfrm>
      </p:grpSpPr>
      <p:sp>
        <p:nvSpPr>
          <p:cNvPr id="2" name="text 0"/>
          <p:cNvSpPr/>
          <p:nvPr/>
        </p:nvSpPr>
        <p:spPr>
          <a:xfrm>
            <a:off x="0" y="0"/>
            <a:ext cx="13011150" cy="7315200"/>
          </a:xfrm>
          <a:prstGeom prst="rect">
            <a:avLst/>
          </a:prstGeom>
        </p:spPr>
        <p:txBody>
          <a:bodyPr spcFirstLastPara="0" lIns="98854" tIns="98854" rIns="98854" bIns="0" anchor="t"/>
          <a:lstStyle/>
          <a:p>
            <a:pPr algn="l" hangingPunct="0">
              <a:lnSpc>
                <a:spcPct val="100000"/>
              </a:lnSpc>
            </a:pPr>
            <a:r>
              <a:rPr sz="2335" b="1">
                <a:latin typeface="Arimo"/>
                <a:ea typeface="+mn-ea"/>
                <a:cs typeface="Arimo"/>
              </a:rPr>
              <a:t>Justification fonctionnelle des jugements de valeur = justification par la fonction et par les critères qui permettent de remplir cette fonction</a:t>
            </a:r>
          </a:p>
          <a:p>
            <a:pPr algn="l" hangingPunct="0">
              <a:lnSpc>
                <a:spcPct val="100000"/>
              </a:lnSpc>
            </a:pPr>
            <a:r>
              <a:rPr sz="2335" b="1">
                <a:latin typeface="Arimo"/>
                <a:ea typeface="+mn-ea"/>
                <a:cs typeface="Arimo"/>
              </a:rPr>
              <a:t>﻿ ﻿</a:t>
            </a:r>
          </a:p>
          <a:p>
            <a:pPr algn="l" hangingPunct="0">
              <a:lnSpc>
                <a:spcPct val="100000"/>
              </a:lnSpc>
            </a:pPr>
            <a:r>
              <a:rPr sz="2335" b="1">
                <a:latin typeface="Arimo"/>
                <a:ea typeface="+mn-ea"/>
                <a:cs typeface="Arimo"/>
              </a:rPr>
              <a:t>Exemple : participer à un comité qui doit déterminer qui est la meilleure candidate                   (meilleur candidat) pour un poste.</a:t>
            </a:r>
          </a:p>
          <a:p>
            <a:pPr algn="l" hangingPunct="0">
              <a:lnSpc>
                <a:spcPct val="100000"/>
              </a:lnSpc>
            </a:pPr>
            <a:r>
              <a:rPr sz="2335" b="1">
                <a:latin typeface="Arimo"/>
                <a:ea typeface="+mn-ea"/>
                <a:cs typeface="Arimo"/>
              </a:rPr>
              <a:t>﻿ ﻿</a:t>
            </a:r>
          </a:p>
          <a:p>
            <a:pPr algn="l" hangingPunct="0">
              <a:lnSpc>
                <a:spcPct val="100000"/>
              </a:lnSpc>
            </a:pPr>
            <a:r>
              <a:rPr sz="2335" b="1">
                <a:latin typeface="Arimo"/>
                <a:ea typeface="+mn-ea"/>
                <a:cs typeface="Arimo"/>
              </a:rPr>
              <a:t>        </a:t>
            </a:r>
            <a:r>
              <a:rPr sz="2335" b="1">
                <a:solidFill>
                  <a:srgbClr val="4E9900"/>
                </a:solidFill>
                <a:latin typeface="Arimo"/>
                <a:ea typeface="+mn-ea"/>
                <a:cs typeface="Arimo"/>
              </a:rPr>
              <a:t>(1) On doit déterminer quelle est la fonction (ou les fonctions) du poste.</a:t>
            </a:r>
          </a:p>
          <a:p>
            <a:pPr algn="l" hangingPunct="0">
              <a:lnSpc>
                <a:spcPct val="100000"/>
              </a:lnSpc>
            </a:pPr>
            <a:r>
              <a:rPr sz="2335" b="1">
                <a:solidFill>
                  <a:srgbClr val="4E9900"/>
                </a:solidFill>
                <a:latin typeface="Arimo"/>
                <a:ea typeface="+mn-ea"/>
                <a:cs typeface="Arimo"/>
              </a:rPr>
              <a:t>﻿ ﻿</a:t>
            </a:r>
          </a:p>
          <a:p>
            <a:pPr algn="l" hangingPunct="0">
              <a:lnSpc>
                <a:spcPct val="100000"/>
              </a:lnSpc>
            </a:pPr>
            <a:r>
              <a:rPr sz="2335" b="1">
                <a:solidFill>
                  <a:srgbClr val="4E9900"/>
                </a:solidFill>
                <a:latin typeface="Arimo"/>
                <a:ea typeface="+mn-ea"/>
                <a:cs typeface="Arimo"/>
              </a:rPr>
              <a:t>        (2) On doit déterminer quels sont les critères qui permettent de remplir cette fonction.</a:t>
            </a:r>
          </a:p>
          <a:p>
            <a:pPr algn="l" hangingPunct="0">
              <a:lnSpc>
                <a:spcPct val="100000"/>
              </a:lnSpc>
            </a:pPr>
            <a:r>
              <a:rPr sz="2335" b="1">
                <a:solidFill>
                  <a:srgbClr val="4E9900"/>
                </a:solidFill>
                <a:latin typeface="Arimo"/>
                <a:ea typeface="+mn-ea"/>
                <a:cs typeface="Arimo"/>
              </a:rPr>
              <a:t>﻿ ﻿</a:t>
            </a:r>
          </a:p>
          <a:p>
            <a:pPr algn="l" hangingPunct="0">
              <a:lnSpc>
                <a:spcPct val="100000"/>
              </a:lnSpc>
            </a:pPr>
            <a:r>
              <a:rPr sz="2335" b="1">
                <a:solidFill>
                  <a:srgbClr val="4E9900"/>
                </a:solidFill>
                <a:latin typeface="Arimo"/>
                <a:ea typeface="+mn-ea"/>
                <a:cs typeface="Arimo"/>
              </a:rPr>
              <a:t>        (3) En entrevue, on doit évaluer dans quelle mesure la personne qui </a:t>
            </a:r>
          </a:p>
          <a:p>
            <a:pPr algn="l" hangingPunct="0">
              <a:lnSpc>
                <a:spcPct val="100000"/>
              </a:lnSpc>
            </a:pPr>
            <a:r>
              <a:rPr sz="2335" b="1">
                <a:latin typeface="Arimo"/>
                <a:ea typeface="+mn-ea"/>
                <a:cs typeface="Arimo"/>
              </a:rPr>
              <a:t>                </a:t>
            </a:r>
            <a:r>
              <a:rPr sz="2335" b="1">
                <a:solidFill>
                  <a:srgbClr val="4E9900"/>
                </a:solidFill>
                <a:latin typeface="Arimo"/>
                <a:ea typeface="+mn-ea"/>
                <a:cs typeface="Arimo"/>
              </a:rPr>
              <a:t>postule rencontre chacun des critères.</a:t>
            </a:r>
          </a:p>
          <a:p>
            <a:pPr algn="l" hangingPunct="0">
              <a:lnSpc>
                <a:spcPct val="100000"/>
              </a:lnSpc>
            </a:pPr>
            <a:r>
              <a:rPr sz="2335" b="1">
                <a:latin typeface="Arimo"/>
                <a:ea typeface="+mn-ea"/>
                <a:cs typeface="Arimo"/>
              </a:rPr>
              <a:t>﻿ ﻿</a:t>
            </a:r>
          </a:p>
          <a:p>
            <a:pPr algn="l" hangingPunct="0">
              <a:lnSpc>
                <a:spcPct val="100000"/>
              </a:lnSpc>
            </a:pPr>
            <a:r>
              <a:rPr sz="2335" b="1">
                <a:latin typeface="Arimo"/>
                <a:ea typeface="+mn-ea"/>
                <a:cs typeface="Arimo"/>
              </a:rPr>
              <a:t>--&gt; On peut trouver des débats/désaccords à chacune de ces étapes.</a:t>
            </a:r>
          </a:p>
          <a:p>
            <a:pPr algn="l" hangingPunct="0">
              <a:lnSpc>
                <a:spcPct val="100000"/>
              </a:lnSpc>
            </a:pPr>
            <a:r>
              <a:rPr sz="2335" b="1">
                <a:latin typeface="Arimo"/>
                <a:ea typeface="+mn-ea"/>
                <a:cs typeface="Arimo"/>
              </a:rPr>
              <a:t>﻿ ﻿</a:t>
            </a:r>
          </a:p>
          <a:p>
            <a:pPr algn="l" hangingPunct="0">
              <a:lnSpc>
                <a:spcPct val="100000"/>
              </a:lnSpc>
            </a:pPr>
            <a:r>
              <a:rPr sz="2335" b="1">
                <a:latin typeface="Arimo"/>
                <a:ea typeface="+mn-ea"/>
                <a:cs typeface="Arimo"/>
              </a:rPr>
              <a:t>• Parfois on n'accordera pas la même importance à chacun des critères. L'importance relative des critères peut aussi être l'objet de débats.</a:t>
            </a:r>
          </a:p>
          <a:p>
            <a:pPr algn="l" hangingPunct="0">
              <a:lnSpc>
                <a:spcPct val="100000"/>
              </a:lnSpc>
            </a:pPr>
            <a:r>
              <a:rPr sz="2335" b="1">
                <a:latin typeface="Arimo"/>
                <a:ea typeface="+mn-ea"/>
                <a:cs typeface="Arimo"/>
              </a:rPr>
              <a:t>• Parfois la meilleure des personnes qui ont postulé ne remplit pas le seuil minimal et on ne l'engagera pas "C'est la meilleure qu'on a eu en entrevue, mais elle n'est pas assez bonne". Ça peut aussi être l'objet de débats.</a:t>
            </a:r>
          </a:p>
        </p:txBody>
      </p:sp>
    </p:spTree>
    <p:extLst>
      <p:ext uri="{BB962C8B-B14F-4D97-AF65-F5344CB8AC3E}">
        <p14:creationId xmlns:p14="http://schemas.microsoft.com/office/powerpoint/2010/main" val="3930024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8B42"/>
        </a:solidFill>
        <a:effectLst/>
      </p:bgPr>
    </p:bg>
    <p:spTree>
      <p:nvGrpSpPr>
        <p:cNvPr id="1" name="Timeline copy 78"/>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505138" y="106424"/>
            <a:ext cx="12020550" cy="657225"/>
          </a:xfrm>
          <a:prstGeom prst="rect">
            <a:avLst/>
          </a:prstGeom>
        </p:spPr>
      </p:pic>
      <p:sp>
        <p:nvSpPr>
          <p:cNvPr id="3" name="Body text copy"/>
          <p:cNvSpPr/>
          <p:nvPr/>
        </p:nvSpPr>
        <p:spPr>
          <a:xfrm>
            <a:off x="1787623" y="186687"/>
            <a:ext cx="9314113" cy="581025"/>
          </a:xfrm>
          <a:prstGeom prst="rect">
            <a:avLst/>
          </a:prstGeom>
        </p:spPr>
        <p:txBody>
          <a:bodyPr spcFirstLastPara="0" lIns="95250" tIns="95250" rIns="95250" bIns="0" anchor="t"/>
          <a:lstStyle/>
          <a:p>
            <a:pPr algn="ctr" hangingPunct="0">
              <a:lnSpc>
                <a:spcPct val="100000"/>
              </a:lnSpc>
            </a:pPr>
            <a:r>
              <a:rPr sz="2550" b="1">
                <a:solidFill>
                  <a:srgbClr val="FEF6F2"/>
                </a:solidFill>
                <a:latin typeface="Roboto"/>
                <a:ea typeface="+mn-ea"/>
                <a:cs typeface="Roboto"/>
              </a:rPr>
              <a:t>La boussole morale</a:t>
            </a:r>
          </a:p>
        </p:txBody>
      </p:sp>
      <p:sp>
        <p:nvSpPr>
          <p:cNvPr id="4" name="Rectangle 3"/>
          <p:cNvSpPr/>
          <p:nvPr/>
        </p:nvSpPr>
        <p:spPr>
          <a:xfrm>
            <a:off x="226768" y="900845"/>
            <a:ext cx="12698657" cy="6019800"/>
          </a:xfrm>
          <a:prstGeom prst="rect">
            <a:avLst/>
          </a:prstGeom>
        </p:spPr>
        <p:txBody>
          <a:bodyPr spcFirstLastPara="0" lIns="95250" tIns="95250" rIns="95250" bIns="0" anchor="t"/>
          <a:lstStyle/>
          <a:p>
            <a:pPr marL="285750" indent="-285750" algn="l" hangingPunct="0">
              <a:lnSpc>
                <a:spcPct val="100000"/>
              </a:lnSpc>
              <a:buClr>
                <a:srgbClr val="FFFFFF"/>
              </a:buClr>
              <a:buFont typeface="Arial" panose="020B0604020202020204" pitchFamily="34" charset="0"/>
              <a:buChar char="•"/>
            </a:pPr>
            <a:r>
              <a:rPr sz="2250" b="1">
                <a:solidFill>
                  <a:srgbClr val="FFFFFF"/>
                </a:solidFill>
                <a:latin typeface="Arimo"/>
                <a:ea typeface="+mn-ea"/>
                <a:cs typeface="Arimo"/>
              </a:rPr>
              <a:t>Notre boussole imaginaire aurait pour fonction d'indiquer ce qui est bien et ce qui est mal sur le plan moral.</a:t>
            </a:r>
          </a:p>
          <a:p>
            <a:pPr algn="l" hangingPunct="0">
              <a:lnSpc>
                <a:spcPct val="100000"/>
              </a:lnSpc>
            </a:pPr>
            <a:r>
              <a:rPr sz="2250" b="1">
                <a:solidFill>
                  <a:srgbClr val="FFFFFF"/>
                </a:solidFill>
                <a:latin typeface="Arimo"/>
                <a:ea typeface="+mn-ea"/>
                <a:cs typeface="Arimo"/>
              </a:rPr>
              <a:t>﻿ ﻿</a:t>
            </a:r>
          </a:p>
          <a:p>
            <a:pPr algn="l" hangingPunct="0">
              <a:lnSpc>
                <a:spcPct val="100000"/>
              </a:lnSpc>
            </a:pPr>
            <a:r>
              <a:rPr sz="2250" b="1">
                <a:solidFill>
                  <a:srgbClr val="FFFFFF"/>
                </a:solidFill>
                <a:latin typeface="Arimo"/>
                <a:ea typeface="+mn-ea"/>
                <a:cs typeface="Arimo"/>
              </a:rPr>
              <a:t>2. Si une personne ne possède pas de boussole, elle n'a aucune sensibilité morale.</a:t>
            </a:r>
          </a:p>
          <a:p>
            <a:pPr algn="l" hangingPunct="0">
              <a:lnSpc>
                <a:spcPct val="100000"/>
              </a:lnSpc>
            </a:pPr>
            <a:r>
              <a:rPr sz="2250" b="1">
                <a:solidFill>
                  <a:srgbClr val="FFFFFF"/>
                </a:solidFill>
                <a:latin typeface="Arimo"/>
                <a:ea typeface="+mn-ea"/>
                <a:cs typeface="Arimo"/>
              </a:rPr>
              <a:t>﻿ ﻿</a:t>
            </a:r>
          </a:p>
          <a:p>
            <a:pPr algn="l" hangingPunct="0">
              <a:lnSpc>
                <a:spcPct val="100000"/>
              </a:lnSpc>
            </a:pPr>
            <a:r>
              <a:rPr sz="2250" b="1">
                <a:solidFill>
                  <a:srgbClr val="FFFFFF"/>
                </a:solidFill>
                <a:latin typeface="Arimo"/>
                <a:ea typeface="+mn-ea"/>
                <a:cs typeface="Arimo"/>
              </a:rPr>
              <a:t>3. Imaginons maintenant une personne qui a une conscience morale défectueuse, incohérente ou incomplète. Cette personne porterait des jugements moraux, mais ceux-ci seraient parfois, ou même souvent, pas très solides. On pourrait alors dire d'une telle personne qu'elle possède une boussole, mais que celle-ci est mal réglée ou déréglée. Bref, ses jugements moraux sont mal fondés.</a:t>
            </a:r>
          </a:p>
          <a:p>
            <a:pPr algn="l" hangingPunct="0">
              <a:lnSpc>
                <a:spcPct val="100000"/>
              </a:lnSpc>
            </a:pPr>
            <a:r>
              <a:rPr sz="2250" b="1">
                <a:solidFill>
                  <a:srgbClr val="FFFFFF"/>
                </a:solidFill>
                <a:latin typeface="Arimo"/>
                <a:ea typeface="+mn-ea"/>
                <a:cs typeface="Arimo"/>
              </a:rPr>
              <a:t>﻿ ﻿</a:t>
            </a:r>
          </a:p>
          <a:p>
            <a:pPr algn="l" hangingPunct="0">
              <a:lnSpc>
                <a:spcPct val="100000"/>
              </a:lnSpc>
            </a:pPr>
            <a:r>
              <a:rPr sz="2250" b="1">
                <a:solidFill>
                  <a:srgbClr val="FFFFFF"/>
                </a:solidFill>
                <a:latin typeface="Arimo"/>
                <a:ea typeface="+mn-ea"/>
                <a:cs typeface="Arimo"/>
              </a:rPr>
              <a:t>4. Imaginons finalement une personne qui a une conscience morale plutôt solide, mais qui n'accorde que peu d'importance aux considérations morales dans sa vie. On pourrait alors dire d'une telle personne qu'elle possède une bonne boussole, mais qu'elle ne se guide pas - ou se guide peu - sur elle. Bref, ses jugements moraux sont valables, mais elle n'a pas tendance à accorder une grande place à la morale dans sa vie, elle n'a pas tendance à agir conformément à ce qui lui apparaît comme moral.</a:t>
            </a:r>
          </a:p>
        </p:txBody>
      </p:sp>
    </p:spTree>
    <p:extLst>
      <p:ext uri="{BB962C8B-B14F-4D97-AF65-F5344CB8AC3E}">
        <p14:creationId xmlns:p14="http://schemas.microsoft.com/office/powerpoint/2010/main" val="3930024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8B42"/>
        </a:solidFill>
        <a:effectLst/>
      </p:bgPr>
    </p:bg>
    <p:spTree>
      <p:nvGrpSpPr>
        <p:cNvPr id="1" name="Timeline copy 80"/>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657225"/>
          </a:xfrm>
          <a:prstGeom prst="rect">
            <a:avLst/>
          </a:prstGeom>
        </p:spPr>
      </p:pic>
      <p:sp>
        <p:nvSpPr>
          <p:cNvPr id="3" name="Body text copy"/>
          <p:cNvSpPr/>
          <p:nvPr/>
        </p:nvSpPr>
        <p:spPr>
          <a:xfrm>
            <a:off x="1787623" y="186687"/>
            <a:ext cx="9314113" cy="581025"/>
          </a:xfrm>
          <a:prstGeom prst="rect">
            <a:avLst/>
          </a:prstGeom>
        </p:spPr>
        <p:txBody>
          <a:bodyPr spcFirstLastPara="0" lIns="95250" tIns="95250" rIns="95250" bIns="0" anchor="t"/>
          <a:lstStyle/>
          <a:p>
            <a:pPr algn="ctr" hangingPunct="0">
              <a:lnSpc>
                <a:spcPct val="100000"/>
              </a:lnSpc>
            </a:pPr>
            <a:r>
              <a:rPr sz="2550" b="1">
                <a:solidFill>
                  <a:srgbClr val="FEF6F2"/>
                </a:solidFill>
                <a:latin typeface="Roboto"/>
                <a:ea typeface="+mn-ea"/>
                <a:cs typeface="Roboto"/>
              </a:rPr>
              <a:t>La boussole morale</a:t>
            </a:r>
          </a:p>
        </p:txBody>
      </p:sp>
      <p:pic>
        <p:nvPicPr>
          <p:cNvPr id="4" name="Fraude à l'université : Felicity Huffman, l'ex-actrice de &quot;Desperate Housewives&quot;, condamnée à 14 jours de prison | TF1 INFO"/>
          <p:cNvPicPr/>
          <p:nvPr/>
        </p:nvPicPr>
        <p:blipFill rotWithShape="1">
          <a:blip r:embed="rId3"/>
          <a:stretch>
            <a:fillRect/>
          </a:stretch>
        </p:blipFill>
        <p:spPr>
          <a:xfrm>
            <a:off x="590767" y="2742054"/>
            <a:ext cx="4560704" cy="6993786"/>
          </a:xfrm>
          <a:prstGeom prst="rect">
            <a:avLst/>
          </a:prstGeom>
        </p:spPr>
      </p:pic>
      <p:sp>
        <p:nvSpPr>
          <p:cNvPr id="5" name="Rectangle 4"/>
          <p:cNvSpPr/>
          <p:nvPr/>
        </p:nvSpPr>
        <p:spPr>
          <a:xfrm>
            <a:off x="5386196" y="1019908"/>
            <a:ext cx="5715540" cy="6019800"/>
          </a:xfrm>
          <a:prstGeom prst="rect">
            <a:avLst/>
          </a:prstGeom>
        </p:spPr>
        <p:txBody>
          <a:bodyPr spcFirstLastPara="0" lIns="95250" tIns="95250" rIns="95250" bIns="0" anchor="t"/>
          <a:lstStyle/>
          <a:p>
            <a:pPr algn="l" hangingPunct="0">
              <a:lnSpc>
                <a:spcPct val="100000"/>
              </a:lnSpc>
            </a:pPr>
            <a:r>
              <a:rPr sz="2250" b="1">
                <a:solidFill>
                  <a:srgbClr val="FFFFFF"/>
                </a:solidFill>
                <a:latin typeface="Arimo"/>
                <a:ea typeface="+mn-ea"/>
                <a:cs typeface="Arimo"/>
              </a:rPr>
              <a:t>"J'accepte la décision du tribunal aujourd'hui sans réserve. J'ai toujours été disposée à accepter la peine infligée par le juge Talwani. J'ai enfreint la loi. Je l'ai admis et j'ai plaidé coupable pour ce crime. Aucune excuse ni aucune justification pour mes actes", a-t-elle déclaré dans un communiqué. "Je voudrais m'excuser encore une fois auprès de ma fille, de mon mari, de ma famille et de la communauté éducative pour mes actions. Et je tiens tout particulièrement à m'excuser auprès des étudiants qui travaillent dur chaque jour pour entrer à l'université et de leurs parents qui font d'énormes sacrifices pour les soutenir."</a:t>
            </a:r>
          </a:p>
        </p:txBody>
      </p:sp>
    </p:spTree>
    <p:extLst>
      <p:ext uri="{BB962C8B-B14F-4D97-AF65-F5344CB8AC3E}">
        <p14:creationId xmlns:p14="http://schemas.microsoft.com/office/powerpoint/2010/main" val="3930024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sp>
        <p:nvSpPr>
          <p:cNvPr id="2" name="Rectangle 1"/>
          <p:cNvSpPr/>
          <p:nvPr/>
        </p:nvSpPr>
        <p:spPr>
          <a:xfrm>
            <a:off x="251321" y="206703"/>
            <a:ext cx="7410067" cy="3538933"/>
          </a:xfrm>
          <a:prstGeom prst="rect">
            <a:avLst/>
          </a:prstGeom>
        </p:spPr>
        <p:txBody>
          <a:bodyPr spcFirstLastPara="0" lIns="93130" tIns="93130" rIns="93130" bIns="0" anchor="t"/>
          <a:lstStyle/>
          <a:p>
            <a:pPr algn="l" hangingPunct="0">
              <a:lnSpc>
                <a:spcPct val="100000"/>
              </a:lnSpc>
            </a:pPr>
            <a:r>
              <a:rPr sz="2200" b="1">
                <a:latin typeface="Arimo"/>
                <a:ea typeface="+mn-ea"/>
                <a:cs typeface="Arimo"/>
              </a:rPr>
              <a:t>Il est à noter que les désaccords moraux entre les gens ont leur origine bien souvent dans des désaccords portant sur des jugements de fait. C'es pourquoi il est très utile de bien identifier la source des désaccords pour faire avancer une discussion sur une question morale. En clarifiant un désaccord et en distinguant les problèmes issus des jugements de fait de ceux issus des jugements moraux, on parvient souvent à régler un désaccord sur une question morale.</a:t>
            </a:r>
          </a:p>
        </p:txBody>
      </p:sp>
      <p:sp>
        <p:nvSpPr>
          <p:cNvPr id="3" name="text 1"/>
          <p:cNvSpPr/>
          <p:nvPr/>
        </p:nvSpPr>
        <p:spPr>
          <a:xfrm>
            <a:off x="251321" y="4211515"/>
            <a:ext cx="12588379" cy="2933700"/>
          </a:xfrm>
          <a:prstGeom prst="rect">
            <a:avLst/>
          </a:prstGeom>
        </p:spPr>
        <p:txBody>
          <a:bodyPr spcFirstLastPara="0" lIns="95250" tIns="95250" rIns="95250" bIns="0" anchor="t"/>
          <a:lstStyle/>
          <a:p>
            <a:pPr algn="l" hangingPunct="0">
              <a:lnSpc>
                <a:spcPct val="100000"/>
              </a:lnSpc>
            </a:pPr>
            <a:r>
              <a:rPr sz="2250" b="1">
                <a:latin typeface="Arimo"/>
                <a:ea typeface="+mn-ea"/>
                <a:cs typeface="Arimo"/>
              </a:rPr>
              <a:t>Pour sa part, en 2020, Pierre Fortin affirme, dans Le Devoir, que Pierre Vallières avait bien conscience que l’histoire des peuples canadiens français et noirs américains est totalement différente. Il rappelle que sur le plan salarial, cependant, la métaphore correspondait à l’exacte vérité; la Commission Laurendeau-Dunton avait estimé qu'en 1960, au Québec, le revenu d’emploi moyen des hommes francophones unilingues équivalait à 51 % de celui des hommes d’origine britannique unilingues. À la même date, aux États-Unis, le revenu d’emploi moyen des hommes noirs équivalait à 56 % de celui des hommes blancs.</a:t>
            </a:r>
          </a:p>
        </p:txBody>
      </p:sp>
      <p:sp>
        <p:nvSpPr>
          <p:cNvPr id="4" name="Rectangle 3"/>
          <p:cNvSpPr/>
          <p:nvPr/>
        </p:nvSpPr>
        <p:spPr>
          <a:xfrm>
            <a:off x="8328961" y="691433"/>
            <a:ext cx="4682188" cy="1862596"/>
          </a:xfrm>
          <a:prstGeom prst="rect">
            <a:avLst/>
          </a:prstGeom>
        </p:spPr>
        <p:txBody>
          <a:bodyPr spcFirstLastPara="0" lIns="93130" tIns="93130" rIns="93130" bIns="0" anchor="t"/>
          <a:lstStyle/>
          <a:p>
            <a:pPr algn="l" hangingPunct="0">
              <a:lnSpc>
                <a:spcPct val="100000"/>
              </a:lnSpc>
            </a:pPr>
            <a:r>
              <a:rPr sz="2200" b="1">
                <a:latin typeface="Arimo"/>
                <a:ea typeface="+mn-ea"/>
                <a:cs typeface="Arimo"/>
              </a:rPr>
              <a:t>Et les faits peuvent varier avec l'évolution de la société. </a:t>
            </a:r>
          </a:p>
          <a:p>
            <a:pPr algn="l" hangingPunct="0">
              <a:lnSpc>
                <a:spcPct val="100000"/>
              </a:lnSpc>
            </a:pPr>
            <a:r>
              <a:rPr sz="2200" b="1">
                <a:latin typeface="Arimo"/>
                <a:ea typeface="+mn-ea"/>
                <a:cs typeface="Arimo"/>
              </a:rPr>
              <a:t>Ex : les "meilleurs principes" concernant la liberté sexuelle des adolescentes peuvent différer...</a:t>
            </a:r>
          </a:p>
        </p:txBody>
      </p:sp>
    </p:spTree>
    <p:extLst>
      <p:ext uri="{BB962C8B-B14F-4D97-AF65-F5344CB8AC3E}">
        <p14:creationId xmlns:p14="http://schemas.microsoft.com/office/powerpoint/2010/main" val="3930024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9C900"/>
        </a:solidFill>
        <a:effectLst/>
      </p:bgPr>
    </p:bg>
    <p:spTree>
      <p:nvGrpSpPr>
        <p:cNvPr id="1" name="Timeline copy 82"/>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657225"/>
          </a:xfrm>
          <a:prstGeom prst="rect">
            <a:avLst/>
          </a:prstGeom>
        </p:spPr>
      </p:pic>
      <p:pic>
        <p:nvPicPr>
          <p:cNvPr id="3" name="StrokeCircle"/>
          <p:cNvPicPr>
            <a:picLocks noChangeAspect="1"/>
          </p:cNvPicPr>
          <p:nvPr/>
        </p:nvPicPr>
        <p:blipFill>
          <a:blip r:embed="rId3"/>
          <a:stretch>
            <a:fillRect/>
          </a:stretch>
        </p:blipFill>
        <p:spPr>
          <a:xfrm>
            <a:off x="49396" y="0"/>
            <a:ext cx="1524000" cy="1524000"/>
          </a:xfrm>
          <a:prstGeom prst="rect">
            <a:avLst/>
          </a:prstGeom>
        </p:spPr>
      </p:pic>
      <p:sp>
        <p:nvSpPr>
          <p:cNvPr id="4" name="Body text copy"/>
          <p:cNvSpPr/>
          <p:nvPr/>
        </p:nvSpPr>
        <p:spPr>
          <a:xfrm>
            <a:off x="1787623" y="186687"/>
            <a:ext cx="9314113" cy="581025"/>
          </a:xfrm>
          <a:prstGeom prst="rect">
            <a:avLst/>
          </a:prstGeom>
        </p:spPr>
        <p:txBody>
          <a:bodyPr spcFirstLastPara="0" lIns="95250" tIns="95250" rIns="95250" bIns="0" anchor="t"/>
          <a:lstStyle/>
          <a:p>
            <a:pPr algn="l" hangingPunct="0">
              <a:lnSpc>
                <a:spcPct val="100000"/>
              </a:lnSpc>
            </a:pPr>
            <a:r>
              <a:rPr sz="2550" b="1">
                <a:solidFill>
                  <a:srgbClr val="FEF6F2"/>
                </a:solidFill>
                <a:latin typeface="Roboto"/>
                <a:ea typeface="+mn-ea"/>
                <a:cs typeface="Roboto"/>
              </a:rPr>
              <a:t>Le caractère désintéressé des jugements de valeur moraux</a:t>
            </a:r>
          </a:p>
        </p:txBody>
      </p:sp>
      <p:sp>
        <p:nvSpPr>
          <p:cNvPr id="5" name="Rectangle 4"/>
          <p:cNvSpPr/>
          <p:nvPr/>
        </p:nvSpPr>
        <p:spPr>
          <a:xfrm>
            <a:off x="2796995" y="1068388"/>
            <a:ext cx="8704771" cy="5953125"/>
          </a:xfrm>
          <a:prstGeom prst="rect">
            <a:avLst/>
          </a:prstGeom>
        </p:spPr>
        <p:txBody>
          <a:bodyPr spcFirstLastPara="0" lIns="95250" tIns="95250" rIns="95250" bIns="0" anchor="t"/>
          <a:lstStyle/>
          <a:p>
            <a:pPr algn="l" hangingPunct="0">
              <a:lnSpc>
                <a:spcPct val="100000"/>
              </a:lnSpc>
            </a:pPr>
            <a:r>
              <a:rPr sz="2700">
                <a:latin typeface="Arimo"/>
                <a:ea typeface="+mn-ea"/>
                <a:cs typeface="Arimo"/>
              </a:rPr>
              <a:t>Le philosophe finlandais Westermarck :</a:t>
            </a:r>
          </a:p>
          <a:p>
            <a:pPr algn="l" hangingPunct="0">
              <a:lnSpc>
                <a:spcPct val="100000"/>
              </a:lnSpc>
            </a:pPr>
            <a:r>
              <a:rPr sz="2700">
                <a:latin typeface="Arimo"/>
                <a:ea typeface="+mn-ea"/>
                <a:cs typeface="Arimo"/>
              </a:rPr>
              <a:t>﻿ ﻿</a:t>
            </a:r>
          </a:p>
          <a:p>
            <a:pPr algn="l" hangingPunct="0">
              <a:lnSpc>
                <a:spcPct val="100000"/>
              </a:lnSpc>
            </a:pPr>
            <a:r>
              <a:rPr sz="2700" b="1">
                <a:latin typeface="Arimo"/>
                <a:ea typeface="+mn-ea"/>
                <a:cs typeface="Arimo"/>
              </a:rPr>
              <a:t>Un jugement moral a toujours un caractère désintéressé. Quand je dis qu'un acte est bon ou mauvais, je veux dire qu'il l'est indépendamment de tout lien qu'il pourrait avoir avec moi. Si une personne condamne un acte qui lui nuit, comment peut-elle justifier la valeur morale de son juge-ment? Elle ne peut le faire qu'en indiquant que sa condamnation n'est pas liée au fait qu'elle est celle-là même à qui l'on nuit, que son jugement serait le même si quelqu'un d'autre, dans des circonstances similaires, avait été la victime, autrement dit, que son jugement est désintéressé"</a:t>
            </a:r>
          </a:p>
        </p:txBody>
      </p:sp>
      <p:pic>
        <p:nvPicPr>
          <p:cNvPr id="6" name="image.png"/>
          <p:cNvPicPr/>
          <p:nvPr/>
        </p:nvPicPr>
        <p:blipFill rotWithShape="1">
          <a:blip r:embed="rId4"/>
          <a:stretch>
            <a:fillRect/>
          </a:stretch>
        </p:blipFill>
        <p:spPr>
          <a:xfrm>
            <a:off x="519997" y="1975801"/>
            <a:ext cx="2008004" cy="2710806"/>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9C900"/>
        </a:solidFill>
        <a:effectLst/>
      </p:bgPr>
    </p:bg>
    <p:spTree>
      <p:nvGrpSpPr>
        <p:cNvPr id="1" name="Timeline copy 83"/>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657225"/>
          </a:xfrm>
          <a:prstGeom prst="rect">
            <a:avLst/>
          </a:prstGeom>
        </p:spPr>
      </p:pic>
      <p:pic>
        <p:nvPicPr>
          <p:cNvPr id="3" name="IMG_2025_10_07_21_14_01_499.jpg"/>
          <p:cNvPicPr/>
          <p:nvPr/>
        </p:nvPicPr>
        <p:blipFill rotWithShape="1">
          <a:blip r:embed="rId3"/>
          <a:stretch>
            <a:fillRect/>
          </a:stretch>
        </p:blipFill>
        <p:spPr>
          <a:xfrm>
            <a:off x="1787623" y="796021"/>
            <a:ext cx="10346348" cy="7195454"/>
          </a:xfrm>
          <a:prstGeom prst="rect">
            <a:avLst/>
          </a:prstGeom>
        </p:spPr>
      </p:pic>
      <p:sp>
        <p:nvSpPr>
          <p:cNvPr id="4" name="Body text copy"/>
          <p:cNvSpPr/>
          <p:nvPr/>
        </p:nvSpPr>
        <p:spPr>
          <a:xfrm>
            <a:off x="1787623" y="186687"/>
            <a:ext cx="9314113" cy="581025"/>
          </a:xfrm>
          <a:prstGeom prst="rect">
            <a:avLst/>
          </a:prstGeom>
        </p:spPr>
        <p:txBody>
          <a:bodyPr spcFirstLastPara="0" lIns="95250" tIns="95250" rIns="95250" bIns="0" anchor="t"/>
          <a:lstStyle/>
          <a:p>
            <a:pPr algn="l" hangingPunct="0">
              <a:lnSpc>
                <a:spcPct val="100000"/>
              </a:lnSpc>
            </a:pPr>
            <a:r>
              <a:rPr sz="2550" b="1">
                <a:solidFill>
                  <a:srgbClr val="FEF6F2"/>
                </a:solidFill>
                <a:latin typeface="Roboto"/>
                <a:ea typeface="+mn-ea"/>
                <a:cs typeface="Roboto"/>
              </a:rPr>
              <a:t>Le caractère désintéressé des jugements de valeur moraux</a:t>
            </a:r>
          </a:p>
        </p:txBody>
      </p:sp>
    </p:spTree>
    <p:extLst>
      <p:ext uri="{BB962C8B-B14F-4D97-AF65-F5344CB8AC3E}">
        <p14:creationId xmlns:p14="http://schemas.microsoft.com/office/powerpoint/2010/main" val="3930024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9C900"/>
        </a:solidFill>
        <a:effectLst/>
      </p:bgPr>
    </p:bg>
    <p:spTree>
      <p:nvGrpSpPr>
        <p:cNvPr id="1" name="Timeline copy 84"/>
        <p:cNvGrpSpPr/>
        <p:nvPr/>
      </p:nvGrpSpPr>
      <p:grpSpPr>
        <a:xfrm>
          <a:off x="0" y="0"/>
          <a:ext cx="0" cy="0"/>
          <a:chOff x="0" y="0"/>
          <a:chExt cx="0" cy="0"/>
        </a:xfrm>
      </p:grpSpPr>
      <p:pic>
        <p:nvPicPr>
          <p:cNvPr id="2" name="IMG_2025_10_07_21_14_16_920.jpg"/>
          <p:cNvPicPr/>
          <p:nvPr/>
        </p:nvPicPr>
        <p:blipFill rotWithShape="1">
          <a:blip r:embed="rId2"/>
          <a:stretch>
            <a:fillRect/>
          </a:stretch>
        </p:blipFill>
        <p:spPr>
          <a:xfrm>
            <a:off x="1648457" y="-278044"/>
            <a:ext cx="10286233" cy="7536094"/>
          </a:xfrm>
          <a:prstGeom prst="rect">
            <a:avLst/>
          </a:prstGeom>
        </p:spPr>
      </p:pic>
      <p:pic>
        <p:nvPicPr>
          <p:cNvPr id="3" name="Shape-1"/>
          <p:cNvPicPr>
            <a:picLocks noChangeAspect="1"/>
          </p:cNvPicPr>
          <p:nvPr/>
        </p:nvPicPr>
        <p:blipFill>
          <a:blip r:embed="rId3"/>
          <a:stretch>
            <a:fillRect/>
          </a:stretch>
        </p:blipFill>
        <p:spPr>
          <a:xfrm>
            <a:off x="801871" y="104775"/>
            <a:ext cx="12020550" cy="657225"/>
          </a:xfrm>
          <a:prstGeom prst="rect">
            <a:avLst/>
          </a:prstGeom>
        </p:spPr>
      </p:pic>
      <p:sp>
        <p:nvSpPr>
          <p:cNvPr id="4" name="Body text copy"/>
          <p:cNvSpPr/>
          <p:nvPr/>
        </p:nvSpPr>
        <p:spPr>
          <a:xfrm>
            <a:off x="1787623" y="186687"/>
            <a:ext cx="9314113" cy="581025"/>
          </a:xfrm>
          <a:prstGeom prst="rect">
            <a:avLst/>
          </a:prstGeom>
        </p:spPr>
        <p:txBody>
          <a:bodyPr spcFirstLastPara="0" lIns="95250" tIns="95250" rIns="95250" bIns="0" anchor="t"/>
          <a:lstStyle/>
          <a:p>
            <a:pPr algn="l" hangingPunct="0">
              <a:lnSpc>
                <a:spcPct val="100000"/>
              </a:lnSpc>
            </a:pPr>
            <a:r>
              <a:rPr sz="2550" b="1">
                <a:solidFill>
                  <a:srgbClr val="FEF6F2"/>
                </a:solidFill>
                <a:latin typeface="Roboto"/>
                <a:ea typeface="+mn-ea"/>
                <a:cs typeface="Roboto"/>
              </a:rPr>
              <a:t>Le test du spectateur impartial d'Adam Smith (1723-1790)</a:t>
            </a:r>
          </a:p>
        </p:txBody>
      </p:sp>
    </p:spTree>
    <p:extLst>
      <p:ext uri="{BB962C8B-B14F-4D97-AF65-F5344CB8AC3E}">
        <p14:creationId xmlns:p14="http://schemas.microsoft.com/office/powerpoint/2010/main" val="3930024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9C900"/>
        </a:solidFill>
        <a:effectLst/>
      </p:bgPr>
    </p:bg>
    <p:spTree>
      <p:nvGrpSpPr>
        <p:cNvPr id="1" name="Timeline copy 85"/>
        <p:cNvGrpSpPr/>
        <p:nvPr/>
      </p:nvGrpSpPr>
      <p:grpSpPr>
        <a:xfrm>
          <a:off x="0" y="0"/>
          <a:ext cx="0" cy="0"/>
          <a:chOff x="0" y="0"/>
          <a:chExt cx="0" cy="0"/>
        </a:xfrm>
      </p:grpSpPr>
      <p:pic>
        <p:nvPicPr>
          <p:cNvPr id="2" name="IMG_2025_10_07_21_14_48_067.jpg"/>
          <p:cNvPicPr/>
          <p:nvPr/>
        </p:nvPicPr>
        <p:blipFill rotWithShape="1">
          <a:blip r:embed="rId2"/>
          <a:stretch>
            <a:fillRect/>
          </a:stretch>
        </p:blipFill>
        <p:spPr>
          <a:xfrm>
            <a:off x="2267763" y="-805609"/>
            <a:ext cx="7979367" cy="8120345"/>
          </a:xfrm>
          <a:prstGeom prst="rect">
            <a:avLst/>
          </a:prstGeom>
        </p:spPr>
      </p:pic>
      <p:pic>
        <p:nvPicPr>
          <p:cNvPr id="3" name="Shape-1"/>
          <p:cNvPicPr>
            <a:picLocks noChangeAspect="1"/>
          </p:cNvPicPr>
          <p:nvPr/>
        </p:nvPicPr>
        <p:blipFill>
          <a:blip r:embed="rId3"/>
          <a:stretch>
            <a:fillRect/>
          </a:stretch>
        </p:blipFill>
        <p:spPr>
          <a:xfrm>
            <a:off x="489463" y="7938"/>
            <a:ext cx="12020550" cy="657225"/>
          </a:xfrm>
          <a:prstGeom prst="rect">
            <a:avLst/>
          </a:prstGeom>
        </p:spPr>
      </p:pic>
      <p:sp>
        <p:nvSpPr>
          <p:cNvPr id="4" name="Body text copy"/>
          <p:cNvSpPr/>
          <p:nvPr/>
        </p:nvSpPr>
        <p:spPr>
          <a:xfrm>
            <a:off x="1842682" y="11467"/>
            <a:ext cx="9314113" cy="581025"/>
          </a:xfrm>
          <a:prstGeom prst="rect">
            <a:avLst/>
          </a:prstGeom>
        </p:spPr>
        <p:txBody>
          <a:bodyPr spcFirstLastPara="0" lIns="95250" tIns="95250" rIns="95250" bIns="0" anchor="t"/>
          <a:lstStyle/>
          <a:p>
            <a:pPr algn="ctr" hangingPunct="0">
              <a:lnSpc>
                <a:spcPct val="100000"/>
              </a:lnSpc>
            </a:pPr>
            <a:r>
              <a:rPr sz="2550" b="1">
                <a:solidFill>
                  <a:srgbClr val="FEF6F2"/>
                </a:solidFill>
                <a:latin typeface="Roboto"/>
                <a:ea typeface="+mn-ea"/>
                <a:cs typeface="Roboto"/>
              </a:rPr>
              <a:t>Le test du spectateur impartial d'Adam Smith (1723-1790)</a:t>
            </a:r>
          </a:p>
        </p:txBody>
      </p:sp>
    </p:spTree>
    <p:extLst>
      <p:ext uri="{BB962C8B-B14F-4D97-AF65-F5344CB8AC3E}">
        <p14:creationId xmlns:p14="http://schemas.microsoft.com/office/powerpoint/2010/main" val="3930024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9C900"/>
        </a:solidFill>
        <a:effectLst/>
      </p:bgPr>
    </p:bg>
    <p:spTree>
      <p:nvGrpSpPr>
        <p:cNvPr id="1" name="Timeline copy 86"/>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657225"/>
          </a:xfrm>
          <a:prstGeom prst="rect">
            <a:avLst/>
          </a:prstGeom>
        </p:spPr>
      </p:pic>
      <p:sp>
        <p:nvSpPr>
          <p:cNvPr id="3" name="Body text copy"/>
          <p:cNvSpPr/>
          <p:nvPr/>
        </p:nvSpPr>
        <p:spPr>
          <a:xfrm>
            <a:off x="4422552" y="109538"/>
            <a:ext cx="9314113" cy="581025"/>
          </a:xfrm>
          <a:prstGeom prst="rect">
            <a:avLst/>
          </a:prstGeom>
        </p:spPr>
        <p:txBody>
          <a:bodyPr spcFirstLastPara="0" lIns="95250" tIns="95250" rIns="95250" bIns="0" anchor="t"/>
          <a:lstStyle/>
          <a:p>
            <a:pPr algn="l" hangingPunct="0">
              <a:lnSpc>
                <a:spcPct val="100000"/>
              </a:lnSpc>
            </a:pPr>
            <a:r>
              <a:rPr sz="2550" b="1">
                <a:solidFill>
                  <a:srgbClr val="FEF6F2"/>
                </a:solidFill>
                <a:latin typeface="Roboto"/>
                <a:ea typeface="+mn-ea"/>
                <a:cs typeface="Roboto"/>
              </a:rPr>
              <a:t>La réversibilité et la règle d'or</a:t>
            </a:r>
          </a:p>
        </p:txBody>
      </p:sp>
      <p:pic>
        <p:nvPicPr>
          <p:cNvPr id="4" name="IMG_2025_10_07_21_14_48_166.jpg"/>
          <p:cNvPicPr/>
          <p:nvPr/>
        </p:nvPicPr>
        <p:blipFill rotWithShape="1">
          <a:blip r:embed="rId3"/>
          <a:stretch>
            <a:fillRect/>
          </a:stretch>
        </p:blipFill>
        <p:spPr>
          <a:xfrm>
            <a:off x="1215584" y="1550803"/>
            <a:ext cx="10403254" cy="1771650"/>
          </a:xfrm>
          <a:prstGeom prst="rect">
            <a:avLst/>
          </a:prstGeom>
        </p:spPr>
      </p:pic>
      <p:pic>
        <p:nvPicPr>
          <p:cNvPr id="5" name="Shape-1"/>
          <p:cNvPicPr>
            <a:picLocks noChangeAspect="1"/>
          </p:cNvPicPr>
          <p:nvPr/>
        </p:nvPicPr>
        <p:blipFill>
          <a:blip r:embed="rId4"/>
          <a:stretch>
            <a:fillRect/>
          </a:stretch>
        </p:blipFill>
        <p:spPr>
          <a:xfrm>
            <a:off x="1215584" y="1547886"/>
            <a:ext cx="3228650" cy="352425"/>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9C900"/>
        </a:solidFill>
        <a:effectLst/>
      </p:bgPr>
    </p:bg>
    <p:spTree>
      <p:nvGrpSpPr>
        <p:cNvPr id="1" name="Timeline copy 87"/>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657225"/>
          </a:xfrm>
          <a:prstGeom prst="rect">
            <a:avLst/>
          </a:prstGeom>
        </p:spPr>
      </p:pic>
      <p:sp>
        <p:nvSpPr>
          <p:cNvPr id="3" name="Circle Container"/>
          <p:cNvSpPr/>
          <p:nvPr/>
        </p:nvSpPr>
        <p:spPr>
          <a:xfrm>
            <a:off x="11601450" y="123825"/>
            <a:ext cx="1181100" cy="1181100"/>
          </a:xfrm>
          <a:prstGeom prst="ellipse">
            <a:avLst/>
          </a:prstGeom>
          <a:solidFill>
            <a:srgbClr val="B2C2D9"/>
          </a:solidFill>
        </p:spPr>
        <p:txBody>
          <a:bodyPr spcFirstLastPara="0" lIns="0" tIns="0" rIns="0" bIns="0" anchor="ctr"/>
          <a:lstStyle/>
          <a:p>
            <a:pPr algn="ctr" hangingPunct="0">
              <a:lnSpc>
                <a:spcPct val="100000"/>
              </a:lnSpc>
            </a:pPr>
            <a:r>
              <a:rPr sz="1050">
                <a:solidFill>
                  <a:srgbClr val="000000">
                    <a:alpha val="0"/>
                  </a:srgbClr>
                </a:solidFill>
                <a:latin typeface="Lato"/>
                <a:ea typeface="+mn-ea"/>
                <a:cs typeface="Lato"/>
              </a:rPr>
              <a:t>Text</a:t>
            </a:r>
          </a:p>
        </p:txBody>
      </p:sp>
      <p:pic>
        <p:nvPicPr>
          <p:cNvPr id="4" name="image.png copy 4"/>
          <p:cNvPicPr/>
          <p:nvPr/>
        </p:nvPicPr>
        <p:blipFill rotWithShape="1">
          <a:blip r:embed="rId3"/>
          <a:stretch>
            <a:fillRect/>
          </a:stretch>
        </p:blipFill>
        <p:spPr>
          <a:xfrm>
            <a:off x="11623828" y="247650"/>
            <a:ext cx="1054406" cy="1054406"/>
          </a:xfrm>
          <a:prstGeom prst="rect">
            <a:avLst/>
          </a:prstGeom>
        </p:spPr>
      </p:pic>
      <p:sp>
        <p:nvSpPr>
          <p:cNvPr id="5" name="Body text copy"/>
          <p:cNvSpPr/>
          <p:nvPr/>
        </p:nvSpPr>
        <p:spPr>
          <a:xfrm>
            <a:off x="3697038" y="185738"/>
            <a:ext cx="9314113" cy="581025"/>
          </a:xfrm>
          <a:prstGeom prst="rect">
            <a:avLst/>
          </a:prstGeom>
        </p:spPr>
        <p:txBody>
          <a:bodyPr spcFirstLastPara="0" lIns="95250" tIns="95250" rIns="95250" bIns="0" anchor="t"/>
          <a:lstStyle/>
          <a:p>
            <a:pPr algn="l" hangingPunct="0">
              <a:lnSpc>
                <a:spcPct val="100000"/>
              </a:lnSpc>
            </a:pPr>
            <a:r>
              <a:rPr sz="2550">
                <a:solidFill>
                  <a:srgbClr val="FEF6F2"/>
                </a:solidFill>
                <a:latin typeface="Roboto"/>
                <a:ea typeface="+mn-ea"/>
                <a:cs typeface="Roboto"/>
              </a:rPr>
              <a:t>La réversibilité et la règle d'or</a:t>
            </a:r>
          </a:p>
        </p:txBody>
      </p:sp>
      <p:pic>
        <p:nvPicPr>
          <p:cNvPr id="6" name="IMG_2025_10_07_21_14_47_987.jpg"/>
          <p:cNvPicPr/>
          <p:nvPr/>
        </p:nvPicPr>
        <p:blipFill rotWithShape="1">
          <a:blip r:embed="rId4"/>
          <a:stretch>
            <a:fillRect/>
          </a:stretch>
        </p:blipFill>
        <p:spPr>
          <a:xfrm>
            <a:off x="376036" y="1298583"/>
            <a:ext cx="12390308" cy="8921742"/>
          </a:xfrm>
          <a:prstGeom prst="rect">
            <a:avLst/>
          </a:prstGeom>
        </p:spPr>
      </p:pic>
      <p:pic>
        <p:nvPicPr>
          <p:cNvPr id="7" name="Shape-1 copy 1"/>
          <p:cNvPicPr>
            <a:picLocks noChangeAspect="1"/>
          </p:cNvPicPr>
          <p:nvPr/>
        </p:nvPicPr>
        <p:blipFill>
          <a:blip r:embed="rId5"/>
          <a:stretch>
            <a:fillRect/>
          </a:stretch>
        </p:blipFill>
        <p:spPr>
          <a:xfrm>
            <a:off x="454681" y="4676775"/>
            <a:ext cx="12311664" cy="2633398"/>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9C900"/>
        </a:solidFill>
        <a:effectLst/>
      </p:bgPr>
    </p:bg>
    <p:spTree>
      <p:nvGrpSpPr>
        <p:cNvPr id="1" name="Timeline copy 88"/>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657225"/>
          </a:xfrm>
          <a:prstGeom prst="rect">
            <a:avLst/>
          </a:prstGeom>
        </p:spPr>
      </p:pic>
      <p:sp>
        <p:nvSpPr>
          <p:cNvPr id="3" name="Body text copy"/>
          <p:cNvSpPr/>
          <p:nvPr/>
        </p:nvSpPr>
        <p:spPr>
          <a:xfrm>
            <a:off x="1787623" y="186687"/>
            <a:ext cx="9314113" cy="581025"/>
          </a:xfrm>
          <a:prstGeom prst="rect">
            <a:avLst/>
          </a:prstGeom>
        </p:spPr>
        <p:txBody>
          <a:bodyPr spcFirstLastPara="0" lIns="95250" tIns="95250" rIns="95250" bIns="0" anchor="t"/>
          <a:lstStyle/>
          <a:p>
            <a:pPr algn="l" hangingPunct="0">
              <a:lnSpc>
                <a:spcPct val="100000"/>
              </a:lnSpc>
            </a:pPr>
            <a:r>
              <a:rPr sz="2550">
                <a:solidFill>
                  <a:srgbClr val="FEF6F2"/>
                </a:solidFill>
                <a:latin typeface="Roboto"/>
                <a:ea typeface="+mn-ea"/>
                <a:cs typeface="Roboto"/>
              </a:rPr>
              <a:t>Le test d'universalisabilité d'Emmanuel Kant (1724-1804)</a:t>
            </a:r>
          </a:p>
        </p:txBody>
      </p:sp>
      <p:sp>
        <p:nvSpPr>
          <p:cNvPr id="4" name="Rectangle 3"/>
          <p:cNvSpPr/>
          <p:nvPr/>
        </p:nvSpPr>
        <p:spPr>
          <a:xfrm>
            <a:off x="1538847" y="906715"/>
            <a:ext cx="11351158" cy="4889041"/>
          </a:xfrm>
          <a:prstGeom prst="rect">
            <a:avLst/>
          </a:prstGeom>
        </p:spPr>
        <p:txBody>
          <a:bodyPr spcFirstLastPara="0" lIns="95864" tIns="95864" rIns="95864" bIns="0" anchor="t"/>
          <a:lstStyle/>
          <a:p>
            <a:pPr algn="l" hangingPunct="0">
              <a:lnSpc>
                <a:spcPct val="100000"/>
              </a:lnSpc>
            </a:pPr>
            <a:r>
              <a:rPr sz="2566">
                <a:solidFill>
                  <a:srgbClr val="000000"/>
                </a:solidFill>
                <a:latin typeface="Roboto"/>
                <a:ea typeface="+mn-ea"/>
                <a:cs typeface="Roboto"/>
              </a:rPr>
              <a:t>Le test d'universalisabilité dit qu'un jugement porté dans une situation donnée est moral si et seulement si l'on est prêt à recommander à quiconque se trouve dans une situation essentiellement similaire de juger de la même manière. Pour reprendre la formulation de Kant, agir moralement, c'est agir de telle sorte que l'on puisse aussi vouloir que le principe de notre action devienne une loi universelle.</a:t>
            </a:r>
          </a:p>
          <a:p>
            <a:pPr algn="l" hangingPunct="0">
              <a:lnSpc>
                <a:spcPct val="100000"/>
              </a:lnSpc>
            </a:pPr>
            <a:r>
              <a:rPr sz="2566">
                <a:solidFill>
                  <a:srgbClr val="000000"/>
                </a:solidFill>
                <a:latin typeface="Roboto"/>
                <a:ea typeface="+mn-ea"/>
                <a:cs typeface="Roboto"/>
              </a:rPr>
              <a:t>﻿ ﻿</a:t>
            </a:r>
          </a:p>
          <a:p>
            <a:pPr algn="l" hangingPunct="0">
              <a:lnSpc>
                <a:spcPct val="100000"/>
              </a:lnSpc>
            </a:pPr>
            <a:r>
              <a:rPr sz="2566">
                <a:solidFill>
                  <a:srgbClr val="000000"/>
                </a:solidFill>
                <a:latin typeface="Roboto"/>
                <a:ea typeface="+mn-ea"/>
                <a:cs typeface="Roboto"/>
              </a:rPr>
              <a:t>Exemple : « Peut-il être moral, si je suis dans l'embarras, de faire une promesse que j'ai l'intention de ne pas tenir?»</a:t>
            </a:r>
          </a:p>
          <a:p>
            <a:pPr algn="l" hangingPunct="0">
              <a:lnSpc>
                <a:spcPct val="100000"/>
              </a:lnSpc>
            </a:pPr>
            <a:r>
              <a:rPr sz="2566">
                <a:solidFill>
                  <a:srgbClr val="000000"/>
                </a:solidFill>
                <a:latin typeface="Roboto"/>
                <a:ea typeface="+mn-ea"/>
                <a:cs typeface="Roboto"/>
              </a:rPr>
              <a:t>﻿ ﻿</a:t>
            </a:r>
          </a:p>
          <a:p>
            <a:pPr algn="l" hangingPunct="0">
              <a:lnSpc>
                <a:spcPct val="100000"/>
              </a:lnSpc>
            </a:pPr>
            <a:r>
              <a:rPr sz="2566">
                <a:solidFill>
                  <a:srgbClr val="000000"/>
                </a:solidFill>
                <a:latin typeface="Roboto"/>
                <a:ea typeface="+mn-ea"/>
                <a:cs typeface="Roboto"/>
              </a:rPr>
              <a:t>Non ! Car, si tous les gens agissent en suivant ce principe, l'idée même d'une promesse et de sa valeur disparaitrait.</a:t>
            </a:r>
          </a:p>
        </p:txBody>
      </p:sp>
    </p:spTree>
    <p:extLst>
      <p:ext uri="{BB962C8B-B14F-4D97-AF65-F5344CB8AC3E}">
        <p14:creationId xmlns:p14="http://schemas.microsoft.com/office/powerpoint/2010/main" val="3930024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28AAF"/>
        </a:solidFill>
        <a:effectLst/>
      </p:bgPr>
    </p:bg>
    <p:spTree>
      <p:nvGrpSpPr>
        <p:cNvPr id="1" name="Timeline copy 71"/>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990600" y="104775"/>
            <a:ext cx="12020550" cy="1219200"/>
          </a:xfrm>
          <a:prstGeom prst="rect">
            <a:avLst/>
          </a:prstGeom>
        </p:spPr>
      </p:pic>
      <p:sp>
        <p:nvSpPr>
          <p:cNvPr id="3" name="Body text copy copy 1"/>
          <p:cNvSpPr/>
          <p:nvPr/>
        </p:nvSpPr>
        <p:spPr>
          <a:xfrm>
            <a:off x="3810000" y="1609725"/>
            <a:ext cx="6443581" cy="347031"/>
          </a:xfrm>
          <a:prstGeom prst="rect">
            <a:avLst/>
          </a:prstGeom>
        </p:spPr>
        <p:txBody>
          <a:bodyPr spcFirstLastPara="0" lIns="0" tIns="0" rIns="0" bIns="0" anchor="t"/>
          <a:lstStyle/>
          <a:p>
            <a:pPr algn="l" hangingPunct="0">
              <a:lnSpc>
                <a:spcPct val="100000"/>
              </a:lnSpc>
            </a:pPr>
            <a:r>
              <a:rPr sz="2277" b="1">
                <a:solidFill>
                  <a:srgbClr val="128AAF"/>
                </a:solidFill>
                <a:latin typeface="Helvetica"/>
                <a:ea typeface="+mn-ea"/>
                <a:cs typeface="Helvetica"/>
              </a:rPr>
              <a:t>UNE SÉQUENCE SOUVENT RENCONTRÉE</a:t>
            </a:r>
          </a:p>
        </p:txBody>
      </p:sp>
      <p:sp>
        <p:nvSpPr>
          <p:cNvPr id="4" name="Circle Container"/>
          <p:cNvSpPr/>
          <p:nvPr/>
        </p:nvSpPr>
        <p:spPr>
          <a:xfrm>
            <a:off x="11601450" y="123825"/>
            <a:ext cx="1181100" cy="1181100"/>
          </a:xfrm>
          <a:prstGeom prst="ellipse">
            <a:avLst/>
          </a:prstGeom>
          <a:solidFill>
            <a:srgbClr val="B2C2D9"/>
          </a:solidFill>
        </p:spPr>
        <p:txBody>
          <a:bodyPr spcFirstLastPara="0" lIns="0" tIns="0" rIns="0" bIns="0" anchor="ctr"/>
          <a:lstStyle/>
          <a:p>
            <a:pPr algn="ctr" hangingPunct="0">
              <a:lnSpc>
                <a:spcPct val="100000"/>
              </a:lnSpc>
            </a:pPr>
            <a:r>
              <a:rPr sz="1050">
                <a:solidFill>
                  <a:srgbClr val="000000">
                    <a:alpha val="0"/>
                  </a:srgbClr>
                </a:solidFill>
                <a:latin typeface="Lato"/>
                <a:ea typeface="+mn-ea"/>
                <a:cs typeface="Lato"/>
              </a:rPr>
              <a:t>Text</a:t>
            </a:r>
          </a:p>
        </p:txBody>
      </p:sp>
      <p:pic>
        <p:nvPicPr>
          <p:cNvPr id="5" name="image.png copy 4"/>
          <p:cNvPicPr/>
          <p:nvPr/>
        </p:nvPicPr>
        <p:blipFill rotWithShape="1">
          <a:blip r:embed="rId3"/>
          <a:stretch>
            <a:fillRect/>
          </a:stretch>
        </p:blipFill>
        <p:spPr>
          <a:xfrm>
            <a:off x="11623828" y="247650"/>
            <a:ext cx="1054406" cy="1054406"/>
          </a:xfrm>
          <a:prstGeom prst="rect">
            <a:avLst/>
          </a:prstGeom>
        </p:spPr>
      </p:pic>
      <p:pic>
        <p:nvPicPr>
          <p:cNvPr id="6" name="StrokeCircle"/>
          <p:cNvPicPr>
            <a:picLocks noChangeAspect="1"/>
          </p:cNvPicPr>
          <p:nvPr/>
        </p:nvPicPr>
        <p:blipFill>
          <a:blip r:embed="rId4"/>
          <a:stretch>
            <a:fillRect/>
          </a:stretch>
        </p:blipFill>
        <p:spPr>
          <a:xfrm>
            <a:off x="276225" y="0"/>
            <a:ext cx="1524000" cy="1524000"/>
          </a:xfrm>
          <a:prstGeom prst="rect">
            <a:avLst/>
          </a:prstGeom>
        </p:spPr>
      </p:pic>
      <p:sp>
        <p:nvSpPr>
          <p:cNvPr id="7" name="Body text copy"/>
          <p:cNvSpPr/>
          <p:nvPr/>
        </p:nvSpPr>
        <p:spPr>
          <a:xfrm>
            <a:off x="2104592" y="171450"/>
            <a:ext cx="5238750" cy="581025"/>
          </a:xfrm>
          <a:prstGeom prst="rect">
            <a:avLst/>
          </a:prstGeom>
        </p:spPr>
        <p:txBody>
          <a:bodyPr spcFirstLastPara="0" lIns="95250" tIns="95250" rIns="95250" bIns="0" anchor="t"/>
          <a:lstStyle/>
          <a:p>
            <a:pPr algn="l" hangingPunct="0">
              <a:lnSpc>
                <a:spcPct val="100000"/>
              </a:lnSpc>
            </a:pPr>
            <a:r>
              <a:rPr sz="2550" b="1">
                <a:solidFill>
                  <a:srgbClr val="FEF6F2"/>
                </a:solidFill>
                <a:latin typeface="Roboto"/>
                <a:ea typeface="+mn-ea"/>
                <a:cs typeface="Roboto"/>
              </a:rPr>
              <a:t>Les jugements</a:t>
            </a:r>
          </a:p>
        </p:txBody>
      </p:sp>
      <p:sp>
        <p:nvSpPr>
          <p:cNvPr id="8" name="Body text copy copy 1"/>
          <p:cNvSpPr/>
          <p:nvPr/>
        </p:nvSpPr>
        <p:spPr>
          <a:xfrm>
            <a:off x="2542994" y="781050"/>
            <a:ext cx="4152730" cy="347031"/>
          </a:xfrm>
          <a:prstGeom prst="rect">
            <a:avLst/>
          </a:prstGeom>
        </p:spPr>
        <p:txBody>
          <a:bodyPr spcFirstLastPara="0" lIns="0" tIns="0" rIns="0" bIns="0" anchor="t"/>
          <a:lstStyle/>
          <a:p>
            <a:pPr algn="l" hangingPunct="0">
              <a:lnSpc>
                <a:spcPct val="100000"/>
              </a:lnSpc>
            </a:pPr>
            <a:r>
              <a:rPr sz="2277" b="1">
                <a:solidFill>
                  <a:srgbClr val="F2F2F2"/>
                </a:solidFill>
                <a:latin typeface="Helvetica"/>
                <a:ea typeface="+mn-ea"/>
                <a:cs typeface="Helvetica"/>
              </a:rPr>
              <a:t>LES JUGEMENTS DE VALEUR</a:t>
            </a:r>
          </a:p>
        </p:txBody>
      </p:sp>
      <p:sp>
        <p:nvSpPr>
          <p:cNvPr id="9" name="Rectangle 8"/>
          <p:cNvSpPr/>
          <p:nvPr/>
        </p:nvSpPr>
        <p:spPr>
          <a:xfrm>
            <a:off x="6772456" y="685800"/>
            <a:ext cx="3667125" cy="533400"/>
          </a:xfrm>
          <a:prstGeom prst="rect">
            <a:avLst/>
          </a:prstGeom>
        </p:spPr>
        <p:txBody>
          <a:bodyPr spcFirstLastPara="0" lIns="95250" tIns="95250" rIns="95250" bIns="0" anchor="t"/>
          <a:lstStyle/>
          <a:p>
            <a:pPr algn="l" hangingPunct="0">
              <a:lnSpc>
                <a:spcPct val="100000"/>
              </a:lnSpc>
            </a:pPr>
            <a:r>
              <a:rPr sz="2250" b="1">
                <a:solidFill>
                  <a:srgbClr val="F2F2F2"/>
                </a:solidFill>
                <a:latin typeface="Helvetica"/>
                <a:ea typeface="+mn-ea"/>
                <a:cs typeface="Helvetica"/>
              </a:rPr>
              <a:t>sur quoi ils reposent ?</a:t>
            </a:r>
          </a:p>
        </p:txBody>
      </p:sp>
      <p:sp>
        <p:nvSpPr>
          <p:cNvPr id="10" name="text 4"/>
          <p:cNvSpPr/>
          <p:nvPr/>
        </p:nvSpPr>
        <p:spPr>
          <a:xfrm>
            <a:off x="195181" y="1428750"/>
            <a:ext cx="12815970" cy="2037625"/>
          </a:xfrm>
          <a:prstGeom prst="rect">
            <a:avLst/>
          </a:prstGeom>
        </p:spPr>
        <p:txBody>
          <a:bodyPr spcFirstLastPara="0" lIns="96114" tIns="96114" rIns="96114" bIns="0" anchor="t"/>
          <a:lstStyle/>
          <a:p>
            <a:pPr algn="l" hangingPunct="0">
              <a:lnSpc>
                <a:spcPct val="100000"/>
              </a:lnSpc>
            </a:pPr>
            <a:r>
              <a:rPr sz="3027">
                <a:solidFill>
                  <a:srgbClr val="F2F2F2"/>
                </a:solidFill>
                <a:latin typeface="League Spartan"/>
                <a:ea typeface="+mn-ea"/>
                <a:cs typeface="League Spartan"/>
              </a:rPr>
              <a:t>Il nous reste à traiter des jugements de type «Ma valeur fondamentale c’est ma famille (ou mon confort, ou ma religion, etc.). Ces jugements-là, peut-on les justifier rationnellement ?</a:t>
            </a:r>
          </a:p>
          <a:p>
            <a:pPr algn="l" hangingPunct="0">
              <a:lnSpc>
                <a:spcPct val="100000"/>
              </a:lnSpc>
            </a:pPr>
            <a:endParaRPr sz="3027">
              <a:solidFill>
                <a:srgbClr val="F2F2F2"/>
              </a:solidFill>
              <a:latin typeface="League Spartan"/>
              <a:ea typeface="+mn-ea"/>
              <a:cs typeface="League Spartan"/>
            </a:endParaRPr>
          </a:p>
        </p:txBody>
      </p:sp>
      <p:sp>
        <p:nvSpPr>
          <p:cNvPr id="11" name="Rectangle 10"/>
          <p:cNvSpPr/>
          <p:nvPr/>
        </p:nvSpPr>
        <p:spPr>
          <a:xfrm>
            <a:off x="6491288" y="3028950"/>
            <a:ext cx="6186947" cy="1095375"/>
          </a:xfrm>
          <a:prstGeom prst="rect">
            <a:avLst/>
          </a:prstGeom>
        </p:spPr>
        <p:txBody>
          <a:bodyPr spcFirstLastPara="0" lIns="119063" tIns="119063" rIns="119063" bIns="0" anchor="t"/>
          <a:lstStyle/>
          <a:p>
            <a:pPr algn="l" hangingPunct="0">
              <a:lnSpc>
                <a:spcPct val="100000"/>
              </a:lnSpc>
            </a:pPr>
            <a:r>
              <a:rPr sz="2813" b="1">
                <a:solidFill>
                  <a:srgbClr val="FFFFFF"/>
                </a:solidFill>
                <a:latin typeface="&quot;League Spartan&quot;"/>
                <a:ea typeface="+mn-ea"/>
                <a:cs typeface="&quot;League Spartan&quot;"/>
              </a:rPr>
              <a:t>Est-ce que ce genre de réflexion peut avoir du sens ?</a:t>
            </a:r>
          </a:p>
        </p:txBody>
      </p:sp>
      <p:pic>
        <p:nvPicPr>
          <p:cNvPr id="12" name="customLine"/>
          <p:cNvPicPr/>
          <p:nvPr/>
        </p:nvPicPr>
        <p:blipFill rotWithShape="1">
          <a:blip r:embed="rId5"/>
          <a:stretch>
            <a:fillRect/>
          </a:stretch>
        </p:blipFill>
        <p:spPr>
          <a:xfrm rot="-2109332">
            <a:off x="4509736" y="4029075"/>
            <a:ext cx="2185988" cy="190500"/>
          </a:xfrm>
          <a:prstGeom prst="rect">
            <a:avLst/>
          </a:prstGeom>
        </p:spPr>
      </p:pic>
      <p:sp>
        <p:nvSpPr>
          <p:cNvPr id="13" name="Rectangle 12"/>
          <p:cNvSpPr/>
          <p:nvPr/>
        </p:nvSpPr>
        <p:spPr>
          <a:xfrm>
            <a:off x="5844506" y="5267325"/>
            <a:ext cx="7166644" cy="1952625"/>
          </a:xfrm>
          <a:prstGeom prst="rect">
            <a:avLst/>
          </a:prstGeom>
        </p:spPr>
        <p:txBody>
          <a:bodyPr spcFirstLastPara="0" lIns="119063" tIns="119063" rIns="119063" bIns="0" anchor="t"/>
          <a:lstStyle/>
          <a:p>
            <a:pPr algn="l" hangingPunct="0">
              <a:lnSpc>
                <a:spcPct val="100000"/>
              </a:lnSpc>
            </a:pPr>
            <a:r>
              <a:rPr sz="2813" b="1">
                <a:solidFill>
                  <a:srgbClr val="FFFFFF"/>
                </a:solidFill>
                <a:latin typeface="&quot;League Spartan&quot;"/>
                <a:ea typeface="+mn-ea"/>
                <a:cs typeface="&quot;League Spartan&quot;"/>
              </a:rPr>
              <a:t>Je constate que ma valeur prioritaire ça a été de préserver mon mariage, mais finalement je juge que ça ne devrait pas être le cas.</a:t>
            </a:r>
          </a:p>
        </p:txBody>
      </p:sp>
      <p:pic>
        <p:nvPicPr>
          <p:cNvPr id="14" name="customLine copy 1"/>
          <p:cNvPicPr/>
          <p:nvPr/>
        </p:nvPicPr>
        <p:blipFill rotWithShape="1">
          <a:blip r:embed="rId6"/>
          <a:stretch>
            <a:fillRect/>
          </a:stretch>
        </p:blipFill>
        <p:spPr>
          <a:xfrm rot="-6085392">
            <a:off x="7120240" y="4492265"/>
            <a:ext cx="1419325" cy="190500"/>
          </a:xfrm>
          <a:prstGeom prst="rect">
            <a:avLst/>
          </a:prstGeom>
        </p:spPr>
      </p:pic>
      <p:sp>
        <p:nvSpPr>
          <p:cNvPr id="15" name="Rectangle 14"/>
          <p:cNvSpPr/>
          <p:nvPr/>
        </p:nvSpPr>
        <p:spPr>
          <a:xfrm>
            <a:off x="195180" y="4414838"/>
            <a:ext cx="5865478" cy="2809875"/>
          </a:xfrm>
          <a:prstGeom prst="rect">
            <a:avLst/>
          </a:prstGeom>
        </p:spPr>
        <p:txBody>
          <a:bodyPr spcFirstLastPara="0" lIns="119063" tIns="119063" rIns="119063" bIns="0" anchor="t"/>
          <a:lstStyle/>
          <a:p>
            <a:pPr algn="l" hangingPunct="0">
              <a:lnSpc>
                <a:spcPct val="100000"/>
              </a:lnSpc>
            </a:pPr>
            <a:r>
              <a:rPr sz="2813" b="1">
                <a:solidFill>
                  <a:srgbClr val="FFFFFF"/>
                </a:solidFill>
                <a:latin typeface="&quot;League Spartan&quot;"/>
                <a:ea typeface="+mn-ea"/>
                <a:cs typeface="&quot;League Spartan&quot;"/>
              </a:rPr>
              <a:t>Une de mes valeurs importantes c'est le confort matériel. Le confort matériel est très important pour moi, mais je juge que ça ne devrait pas être le cas.</a:t>
            </a:r>
          </a:p>
        </p:txBody>
      </p:sp>
    </p:spTree>
    <p:extLst>
      <p:ext uri="{BB962C8B-B14F-4D97-AF65-F5344CB8AC3E}">
        <p14:creationId xmlns:p14="http://schemas.microsoft.com/office/powerpoint/2010/main" val="3930024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9C900"/>
        </a:solidFill>
        <a:effectLst/>
      </p:bgPr>
    </p:bg>
    <p:spTree>
      <p:nvGrpSpPr>
        <p:cNvPr id="1" name="Timeline copy 89"/>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657225"/>
          </a:xfrm>
          <a:prstGeom prst="rect">
            <a:avLst/>
          </a:prstGeom>
        </p:spPr>
      </p:pic>
      <p:sp>
        <p:nvSpPr>
          <p:cNvPr id="3" name="Body text copy"/>
          <p:cNvSpPr/>
          <p:nvPr/>
        </p:nvSpPr>
        <p:spPr>
          <a:xfrm>
            <a:off x="3317652" y="185738"/>
            <a:ext cx="9314113" cy="581025"/>
          </a:xfrm>
          <a:prstGeom prst="rect">
            <a:avLst/>
          </a:prstGeom>
        </p:spPr>
        <p:txBody>
          <a:bodyPr spcFirstLastPara="0" lIns="95250" tIns="95250" rIns="95250" bIns="0" anchor="t"/>
          <a:lstStyle/>
          <a:p>
            <a:pPr algn="l" hangingPunct="0">
              <a:lnSpc>
                <a:spcPct val="100000"/>
              </a:lnSpc>
            </a:pPr>
            <a:r>
              <a:rPr sz="2550">
                <a:solidFill>
                  <a:srgbClr val="FEF6F2"/>
                </a:solidFill>
                <a:latin typeface="Roboto"/>
                <a:ea typeface="+mn-ea"/>
                <a:cs typeface="Roboto"/>
              </a:rPr>
              <a:t>Le test du voile d'ignorance de John Rawls</a:t>
            </a:r>
          </a:p>
        </p:txBody>
      </p:sp>
      <p:pic>
        <p:nvPicPr>
          <p:cNvPr id="4" name="image.png"/>
          <p:cNvPicPr/>
          <p:nvPr/>
        </p:nvPicPr>
        <p:blipFill rotWithShape="1">
          <a:blip r:embed="rId3"/>
          <a:stretch>
            <a:fillRect/>
          </a:stretch>
        </p:blipFill>
        <p:spPr>
          <a:xfrm>
            <a:off x="13595954" y="1132187"/>
            <a:ext cx="1718125" cy="2830722"/>
          </a:xfrm>
          <a:prstGeom prst="rect">
            <a:avLst/>
          </a:prstGeom>
        </p:spPr>
      </p:pic>
      <p:sp>
        <p:nvSpPr>
          <p:cNvPr id="5" name="Rectangle 4"/>
          <p:cNvSpPr/>
          <p:nvPr/>
        </p:nvSpPr>
        <p:spPr>
          <a:xfrm>
            <a:off x="76697" y="828498"/>
            <a:ext cx="13033185" cy="6418786"/>
          </a:xfrm>
          <a:prstGeom prst="rect">
            <a:avLst/>
          </a:prstGeom>
        </p:spPr>
        <p:txBody>
          <a:bodyPr spcFirstLastPara="0" lIns="108609" tIns="108609" rIns="108609" bIns="0" anchor="t"/>
          <a:lstStyle/>
          <a:p>
            <a:pPr algn="l" hangingPunct="0">
              <a:lnSpc>
                <a:spcPct val="100000"/>
              </a:lnSpc>
            </a:pPr>
            <a:r>
              <a:rPr sz="2908" b="1">
                <a:solidFill>
                  <a:srgbClr val="000000"/>
                </a:solidFill>
                <a:latin typeface="Roboto"/>
                <a:ea typeface="+mn-ea"/>
                <a:cs typeface="Roboto"/>
              </a:rPr>
              <a:t>Selon Rawls, un jugement est moral s'il correspond à celui que nous porte-rions dans la situation hypothétique où un «voile d'ignorance» nous cacherait notre place dans la société, notre classe sociale, nos talents naturels, nos forces et nos faiblesses et la génération à laquelle nous appartenons. Cela nous enlèverait la possibilité de porter le jugement qui favoriserait le type de personnes que nous sommes, bref, il nous forcerait à être désintéressés.</a:t>
            </a:r>
          </a:p>
          <a:p>
            <a:pPr algn="l" hangingPunct="0">
              <a:lnSpc>
                <a:spcPct val="100000"/>
              </a:lnSpc>
            </a:pPr>
            <a:r>
              <a:rPr sz="2908" b="1">
                <a:solidFill>
                  <a:srgbClr val="000000"/>
                </a:solidFill>
                <a:latin typeface="Roboto"/>
                <a:ea typeface="+mn-ea"/>
                <a:cs typeface="Roboto"/>
              </a:rPr>
              <a:t>﻿ ﻿</a:t>
            </a:r>
          </a:p>
          <a:p>
            <a:pPr algn="l" hangingPunct="0">
              <a:lnSpc>
                <a:spcPct val="100000"/>
              </a:lnSpc>
            </a:pPr>
            <a:r>
              <a:rPr sz="2908" b="1">
                <a:solidFill>
                  <a:srgbClr val="000000"/>
                </a:solidFill>
                <a:latin typeface="Roboto"/>
                <a:ea typeface="+mn-ea"/>
                <a:cs typeface="Roboto"/>
              </a:rPr>
              <a:t>Si on demande à une personne son avis sur les politiques d'accès à l'égalité concernant les femmes, son opinion pourrait être influencée par le fait qu'elle appartient à un sexe plutôt qu'à un autre et se voit comme une victime ou une bénéficiaire éventuelle de tels programmes.</a:t>
            </a:r>
          </a:p>
          <a:p>
            <a:pPr algn="l" hangingPunct="0">
              <a:lnSpc>
                <a:spcPct val="100000"/>
              </a:lnSpc>
            </a:pPr>
            <a:r>
              <a:rPr sz="2908" b="1">
                <a:solidFill>
                  <a:srgbClr val="000000"/>
                </a:solidFill>
                <a:latin typeface="Roboto"/>
                <a:ea typeface="+mn-ea"/>
                <a:cs typeface="Roboto"/>
              </a:rPr>
              <a:t>En se plaçant sous le «voile d'ignorance» pour réfléchir à cette question, on se projette dans une situation hypothétique où l'on ne connaîtrait pas son propre sexe.</a:t>
            </a:r>
          </a:p>
        </p:txBody>
      </p:sp>
    </p:spTree>
    <p:extLst>
      <p:ext uri="{BB962C8B-B14F-4D97-AF65-F5344CB8AC3E}">
        <p14:creationId xmlns:p14="http://schemas.microsoft.com/office/powerpoint/2010/main" val="3930024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9C900"/>
        </a:solidFill>
        <a:effectLst/>
      </p:bgPr>
    </p:bg>
    <p:spTree>
      <p:nvGrpSpPr>
        <p:cNvPr id="1" name="Timeline copy 90"/>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657225"/>
          </a:xfrm>
          <a:prstGeom prst="rect">
            <a:avLst/>
          </a:prstGeom>
        </p:spPr>
      </p:pic>
      <p:sp>
        <p:nvSpPr>
          <p:cNvPr id="3" name="Circle Container"/>
          <p:cNvSpPr/>
          <p:nvPr/>
        </p:nvSpPr>
        <p:spPr>
          <a:xfrm>
            <a:off x="11601450" y="123825"/>
            <a:ext cx="1181100" cy="1181100"/>
          </a:xfrm>
          <a:prstGeom prst="ellipse">
            <a:avLst/>
          </a:prstGeom>
          <a:solidFill>
            <a:srgbClr val="B2C2D9"/>
          </a:solidFill>
        </p:spPr>
        <p:txBody>
          <a:bodyPr spcFirstLastPara="0" lIns="0" tIns="0" rIns="0" bIns="0" anchor="ctr"/>
          <a:lstStyle/>
          <a:p>
            <a:pPr algn="ctr" hangingPunct="0">
              <a:lnSpc>
                <a:spcPct val="100000"/>
              </a:lnSpc>
            </a:pPr>
            <a:r>
              <a:rPr sz="1050">
                <a:solidFill>
                  <a:srgbClr val="000000">
                    <a:alpha val="0"/>
                  </a:srgbClr>
                </a:solidFill>
                <a:latin typeface="Lato"/>
                <a:ea typeface="+mn-ea"/>
                <a:cs typeface="Lato"/>
              </a:rPr>
              <a:t>Text</a:t>
            </a:r>
          </a:p>
        </p:txBody>
      </p:sp>
      <p:pic>
        <p:nvPicPr>
          <p:cNvPr id="4" name="image.png copy 4"/>
          <p:cNvPicPr/>
          <p:nvPr/>
        </p:nvPicPr>
        <p:blipFill rotWithShape="1">
          <a:blip r:embed="rId3"/>
          <a:stretch>
            <a:fillRect/>
          </a:stretch>
        </p:blipFill>
        <p:spPr>
          <a:xfrm>
            <a:off x="11623828" y="247650"/>
            <a:ext cx="1054406" cy="1054406"/>
          </a:xfrm>
          <a:prstGeom prst="rect">
            <a:avLst/>
          </a:prstGeom>
        </p:spPr>
      </p:pic>
      <p:pic>
        <p:nvPicPr>
          <p:cNvPr id="5" name="StrokeCircle"/>
          <p:cNvPicPr>
            <a:picLocks noChangeAspect="1"/>
          </p:cNvPicPr>
          <p:nvPr/>
        </p:nvPicPr>
        <p:blipFill>
          <a:blip r:embed="rId4"/>
          <a:stretch>
            <a:fillRect/>
          </a:stretch>
        </p:blipFill>
        <p:spPr>
          <a:xfrm>
            <a:off x="87496" y="0"/>
            <a:ext cx="1524000" cy="1524000"/>
          </a:xfrm>
          <a:prstGeom prst="rect">
            <a:avLst/>
          </a:prstGeom>
        </p:spPr>
      </p:pic>
      <p:sp>
        <p:nvSpPr>
          <p:cNvPr id="6" name="Body text copy"/>
          <p:cNvSpPr/>
          <p:nvPr/>
        </p:nvSpPr>
        <p:spPr>
          <a:xfrm>
            <a:off x="1787623" y="186687"/>
            <a:ext cx="9314113" cy="581025"/>
          </a:xfrm>
          <a:prstGeom prst="rect">
            <a:avLst/>
          </a:prstGeom>
        </p:spPr>
        <p:txBody>
          <a:bodyPr spcFirstLastPara="0" lIns="95250" tIns="95250" rIns="95250" bIns="0" anchor="t"/>
          <a:lstStyle/>
          <a:p>
            <a:pPr algn="l" hangingPunct="0">
              <a:lnSpc>
                <a:spcPct val="100000"/>
              </a:lnSpc>
            </a:pPr>
            <a:r>
              <a:rPr sz="2550">
                <a:solidFill>
                  <a:srgbClr val="FEF6F2"/>
                </a:solidFill>
                <a:latin typeface="Roboto"/>
                <a:ea typeface="+mn-ea"/>
                <a:cs typeface="Roboto"/>
              </a:rPr>
              <a:t>Les "principes à première vue" selon David Ross</a:t>
            </a:r>
          </a:p>
        </p:txBody>
      </p:sp>
      <p:pic>
        <p:nvPicPr>
          <p:cNvPr id="7" name="IMG_2025_10_07_21_15_37_654.jpg"/>
          <p:cNvPicPr/>
          <p:nvPr/>
        </p:nvPicPr>
        <p:blipFill rotWithShape="1">
          <a:blip r:embed="rId5"/>
          <a:stretch>
            <a:fillRect/>
          </a:stretch>
        </p:blipFill>
        <p:spPr>
          <a:xfrm>
            <a:off x="400575" y="1678702"/>
            <a:ext cx="12088208" cy="4568105"/>
          </a:xfrm>
          <a:prstGeom prst="rect">
            <a:avLst/>
          </a:prstGeom>
        </p:spPr>
      </p:pic>
      <p:pic>
        <p:nvPicPr>
          <p:cNvPr id="8" name="Shape-1 copy 1"/>
          <p:cNvPicPr>
            <a:picLocks noChangeAspect="1"/>
          </p:cNvPicPr>
          <p:nvPr/>
        </p:nvPicPr>
        <p:blipFill>
          <a:blip r:embed="rId6"/>
          <a:stretch>
            <a:fillRect/>
          </a:stretch>
        </p:blipFill>
        <p:spPr>
          <a:xfrm>
            <a:off x="400575" y="1700034"/>
            <a:ext cx="5743050" cy="316284"/>
          </a:xfrm>
          <a:prstGeom prst="rect">
            <a:avLst/>
          </a:prstGeom>
        </p:spPr>
      </p:pic>
      <p:pic>
        <p:nvPicPr>
          <p:cNvPr id="9" name="Shape-1 copy 2"/>
          <p:cNvPicPr>
            <a:picLocks noChangeAspect="1"/>
          </p:cNvPicPr>
          <p:nvPr/>
        </p:nvPicPr>
        <p:blipFill>
          <a:blip r:embed="rId7"/>
          <a:stretch>
            <a:fillRect/>
          </a:stretch>
        </p:blipFill>
        <p:spPr>
          <a:xfrm>
            <a:off x="1396918" y="3742622"/>
            <a:ext cx="7410832" cy="381703"/>
          </a:xfrm>
          <a:prstGeom prst="rect">
            <a:avLst/>
          </a:prstGeom>
        </p:spPr>
      </p:pic>
      <p:pic>
        <p:nvPicPr>
          <p:cNvPr id="10" name="Shape-1 copy 3"/>
          <p:cNvPicPr>
            <a:picLocks noChangeAspect="1"/>
          </p:cNvPicPr>
          <p:nvPr/>
        </p:nvPicPr>
        <p:blipFill>
          <a:blip r:embed="rId7"/>
          <a:stretch>
            <a:fillRect/>
          </a:stretch>
        </p:blipFill>
        <p:spPr>
          <a:xfrm>
            <a:off x="586777" y="4204909"/>
            <a:ext cx="7410832" cy="381703"/>
          </a:xfrm>
          <a:prstGeom prst="rect">
            <a:avLst/>
          </a:prstGeom>
        </p:spPr>
      </p:pic>
      <p:pic>
        <p:nvPicPr>
          <p:cNvPr id="11" name="Shape-1 copy 4"/>
          <p:cNvPicPr>
            <a:picLocks noChangeAspect="1"/>
          </p:cNvPicPr>
          <p:nvPr/>
        </p:nvPicPr>
        <p:blipFill>
          <a:blip r:embed="rId7"/>
          <a:stretch>
            <a:fillRect/>
          </a:stretch>
        </p:blipFill>
        <p:spPr>
          <a:xfrm>
            <a:off x="4887416" y="3653324"/>
            <a:ext cx="7410832" cy="381703"/>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9C900"/>
        </a:solidFill>
        <a:effectLst/>
      </p:bgPr>
    </p:bg>
    <p:spTree>
      <p:nvGrpSpPr>
        <p:cNvPr id="1" name="Timeline copy 108"/>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657225"/>
          </a:xfrm>
          <a:prstGeom prst="rect">
            <a:avLst/>
          </a:prstGeom>
        </p:spPr>
      </p:pic>
      <p:sp>
        <p:nvSpPr>
          <p:cNvPr id="3" name="Circle Container"/>
          <p:cNvSpPr/>
          <p:nvPr/>
        </p:nvSpPr>
        <p:spPr>
          <a:xfrm>
            <a:off x="11601450" y="123825"/>
            <a:ext cx="1181100" cy="1181100"/>
          </a:xfrm>
          <a:prstGeom prst="ellipse">
            <a:avLst/>
          </a:prstGeom>
          <a:solidFill>
            <a:srgbClr val="B2C2D9"/>
          </a:solidFill>
        </p:spPr>
        <p:txBody>
          <a:bodyPr spcFirstLastPara="0" lIns="0" tIns="0" rIns="0" bIns="0" anchor="ctr"/>
          <a:lstStyle/>
          <a:p>
            <a:pPr algn="ctr" hangingPunct="0">
              <a:lnSpc>
                <a:spcPct val="100000"/>
              </a:lnSpc>
            </a:pPr>
            <a:r>
              <a:rPr sz="1050">
                <a:solidFill>
                  <a:srgbClr val="000000">
                    <a:alpha val="0"/>
                  </a:srgbClr>
                </a:solidFill>
                <a:latin typeface="Lato"/>
                <a:ea typeface="+mn-ea"/>
                <a:cs typeface="Lato"/>
              </a:rPr>
              <a:t>Text</a:t>
            </a:r>
          </a:p>
        </p:txBody>
      </p:sp>
      <p:pic>
        <p:nvPicPr>
          <p:cNvPr id="4" name="image.png copy 4"/>
          <p:cNvPicPr/>
          <p:nvPr/>
        </p:nvPicPr>
        <p:blipFill rotWithShape="1">
          <a:blip r:embed="rId3"/>
          <a:stretch>
            <a:fillRect/>
          </a:stretch>
        </p:blipFill>
        <p:spPr>
          <a:xfrm>
            <a:off x="11623828" y="247650"/>
            <a:ext cx="1054406" cy="1054406"/>
          </a:xfrm>
          <a:prstGeom prst="rect">
            <a:avLst/>
          </a:prstGeom>
        </p:spPr>
      </p:pic>
      <p:pic>
        <p:nvPicPr>
          <p:cNvPr id="5" name="StrokeCircle"/>
          <p:cNvPicPr>
            <a:picLocks noChangeAspect="1"/>
          </p:cNvPicPr>
          <p:nvPr/>
        </p:nvPicPr>
        <p:blipFill>
          <a:blip r:embed="rId4"/>
          <a:stretch>
            <a:fillRect/>
          </a:stretch>
        </p:blipFill>
        <p:spPr>
          <a:xfrm>
            <a:off x="87496" y="0"/>
            <a:ext cx="1524000" cy="1524000"/>
          </a:xfrm>
          <a:prstGeom prst="rect">
            <a:avLst/>
          </a:prstGeom>
        </p:spPr>
      </p:pic>
      <p:sp>
        <p:nvSpPr>
          <p:cNvPr id="6" name="Body text copy"/>
          <p:cNvSpPr/>
          <p:nvPr/>
        </p:nvSpPr>
        <p:spPr>
          <a:xfrm>
            <a:off x="1787623" y="186687"/>
            <a:ext cx="9314113" cy="581025"/>
          </a:xfrm>
          <a:prstGeom prst="rect">
            <a:avLst/>
          </a:prstGeom>
        </p:spPr>
        <p:txBody>
          <a:bodyPr spcFirstLastPara="0" lIns="95250" tIns="95250" rIns="95250" bIns="0" anchor="t"/>
          <a:lstStyle/>
          <a:p>
            <a:pPr algn="l" hangingPunct="0">
              <a:lnSpc>
                <a:spcPct val="100000"/>
              </a:lnSpc>
            </a:pPr>
            <a:r>
              <a:rPr sz="2550">
                <a:solidFill>
                  <a:srgbClr val="FEF6F2"/>
                </a:solidFill>
                <a:latin typeface="Roboto"/>
                <a:ea typeface="+mn-ea"/>
                <a:cs typeface="Roboto"/>
              </a:rPr>
              <a:t>Les "principes à première vue" selon David Ross</a:t>
            </a:r>
          </a:p>
        </p:txBody>
      </p:sp>
      <p:pic>
        <p:nvPicPr>
          <p:cNvPr id="7" name="IMG_2025_10_07_21_17_45_567.jpg"/>
          <p:cNvPicPr/>
          <p:nvPr/>
        </p:nvPicPr>
        <p:blipFill rotWithShape="1">
          <a:blip r:embed="rId5"/>
          <a:stretch>
            <a:fillRect/>
          </a:stretch>
        </p:blipFill>
        <p:spPr>
          <a:xfrm>
            <a:off x="87496" y="1691867"/>
            <a:ext cx="12723629" cy="4951813"/>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9C900"/>
        </a:solidFill>
        <a:effectLst/>
      </p:bgPr>
    </p:bg>
    <p:spTree>
      <p:nvGrpSpPr>
        <p:cNvPr id="1" name="Timeline copy 92"/>
        <p:cNvGrpSpPr/>
        <p:nvPr/>
      </p:nvGrpSpPr>
      <p:grpSpPr>
        <a:xfrm>
          <a:off x="0" y="0"/>
          <a:ext cx="0" cy="0"/>
          <a:chOff x="0" y="0"/>
          <a:chExt cx="0" cy="0"/>
        </a:xfrm>
      </p:grpSpPr>
      <p:pic>
        <p:nvPicPr>
          <p:cNvPr id="2" name="StrokeCircle"/>
          <p:cNvPicPr>
            <a:picLocks noChangeAspect="1"/>
          </p:cNvPicPr>
          <p:nvPr/>
        </p:nvPicPr>
        <p:blipFill>
          <a:blip r:embed="rId2"/>
          <a:stretch>
            <a:fillRect/>
          </a:stretch>
        </p:blipFill>
        <p:spPr>
          <a:xfrm>
            <a:off x="0" y="-56575"/>
            <a:ext cx="1524000" cy="1524000"/>
          </a:xfrm>
          <a:prstGeom prst="rect">
            <a:avLst/>
          </a:prstGeom>
        </p:spPr>
      </p:pic>
      <p:pic>
        <p:nvPicPr>
          <p:cNvPr id="3" name="Capture d’écran, le 2025-10-08 à 08.33.38"/>
          <p:cNvPicPr/>
          <p:nvPr/>
        </p:nvPicPr>
        <p:blipFill rotWithShape="1">
          <a:blip r:embed="rId3"/>
          <a:stretch>
            <a:fillRect/>
          </a:stretch>
        </p:blipFill>
        <p:spPr>
          <a:xfrm>
            <a:off x="187913" y="210422"/>
            <a:ext cx="1148172" cy="997430"/>
          </a:xfrm>
          <a:prstGeom prst="rect">
            <a:avLst/>
          </a:prstGeom>
        </p:spPr>
      </p:pic>
      <p:pic>
        <p:nvPicPr>
          <p:cNvPr id="4" name="IMG_2025_10_07_21_19_10_921.jpg"/>
          <p:cNvPicPr/>
          <p:nvPr/>
        </p:nvPicPr>
        <p:blipFill rotWithShape="1">
          <a:blip r:embed="rId4"/>
          <a:stretch>
            <a:fillRect/>
          </a:stretch>
        </p:blipFill>
        <p:spPr>
          <a:xfrm>
            <a:off x="1524000" y="446257"/>
            <a:ext cx="5343525" cy="6854946"/>
          </a:xfrm>
          <a:prstGeom prst="rect">
            <a:avLst/>
          </a:prstGeom>
        </p:spPr>
      </p:pic>
      <p:pic>
        <p:nvPicPr>
          <p:cNvPr id="5" name="Shape-1"/>
          <p:cNvPicPr>
            <a:picLocks noChangeAspect="1"/>
          </p:cNvPicPr>
          <p:nvPr/>
        </p:nvPicPr>
        <p:blipFill>
          <a:blip r:embed="rId5"/>
          <a:stretch>
            <a:fillRect/>
          </a:stretch>
        </p:blipFill>
        <p:spPr>
          <a:xfrm>
            <a:off x="1524000" y="104775"/>
            <a:ext cx="11487150" cy="685800"/>
          </a:xfrm>
          <a:prstGeom prst="rect">
            <a:avLst/>
          </a:prstGeom>
        </p:spPr>
      </p:pic>
      <p:sp>
        <p:nvSpPr>
          <p:cNvPr id="6" name="Body text copy"/>
          <p:cNvSpPr/>
          <p:nvPr/>
        </p:nvSpPr>
        <p:spPr>
          <a:xfrm>
            <a:off x="1523999" y="108995"/>
            <a:ext cx="11430001" cy="581025"/>
          </a:xfrm>
          <a:prstGeom prst="rect">
            <a:avLst/>
          </a:prstGeom>
        </p:spPr>
        <p:txBody>
          <a:bodyPr spcFirstLastPara="0" lIns="95250" tIns="95250" rIns="95250" bIns="0" anchor="t"/>
          <a:lstStyle/>
          <a:p>
            <a:pPr algn="l" hangingPunct="0">
              <a:lnSpc>
                <a:spcPct val="100000"/>
              </a:lnSpc>
            </a:pPr>
            <a:r>
              <a:rPr sz="2550">
                <a:solidFill>
                  <a:srgbClr val="FEF6F2"/>
                </a:solidFill>
                <a:latin typeface="Roboto"/>
                <a:ea typeface="+mn-ea"/>
                <a:cs typeface="Roboto"/>
              </a:rPr>
              <a:t>Le niveau intuitif et le niveau critique de la réflexion morale selon Richard Hare</a:t>
            </a:r>
          </a:p>
        </p:txBody>
      </p:sp>
    </p:spTree>
    <p:extLst>
      <p:ext uri="{BB962C8B-B14F-4D97-AF65-F5344CB8AC3E}">
        <p14:creationId xmlns:p14="http://schemas.microsoft.com/office/powerpoint/2010/main" val="3930024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9C900"/>
        </a:solidFill>
        <a:effectLst/>
      </p:bgPr>
    </p:bg>
    <p:spTree>
      <p:nvGrpSpPr>
        <p:cNvPr id="1" name="Timeline copy 94"/>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990600"/>
          </a:xfrm>
          <a:prstGeom prst="rect">
            <a:avLst/>
          </a:prstGeom>
        </p:spPr>
      </p:pic>
      <p:pic>
        <p:nvPicPr>
          <p:cNvPr id="3" name="StrokeCircle"/>
          <p:cNvPicPr>
            <a:picLocks noChangeAspect="1"/>
          </p:cNvPicPr>
          <p:nvPr/>
        </p:nvPicPr>
        <p:blipFill>
          <a:blip r:embed="rId3"/>
          <a:stretch>
            <a:fillRect/>
          </a:stretch>
        </p:blipFill>
        <p:spPr>
          <a:xfrm>
            <a:off x="87496" y="0"/>
            <a:ext cx="1524000" cy="1524000"/>
          </a:xfrm>
          <a:prstGeom prst="rect">
            <a:avLst/>
          </a:prstGeom>
        </p:spPr>
      </p:pic>
      <p:sp>
        <p:nvSpPr>
          <p:cNvPr id="4" name="Body text copy"/>
          <p:cNvSpPr/>
          <p:nvPr/>
        </p:nvSpPr>
        <p:spPr>
          <a:xfrm>
            <a:off x="1757594" y="136659"/>
            <a:ext cx="10109102" cy="971550"/>
          </a:xfrm>
          <a:prstGeom prst="rect">
            <a:avLst/>
          </a:prstGeom>
        </p:spPr>
        <p:txBody>
          <a:bodyPr spcFirstLastPara="0" lIns="95250" tIns="95250" rIns="95250" bIns="0" anchor="t"/>
          <a:lstStyle/>
          <a:p>
            <a:pPr algn="l" hangingPunct="0">
              <a:lnSpc>
                <a:spcPct val="100000"/>
              </a:lnSpc>
            </a:pPr>
            <a:r>
              <a:rPr sz="2550">
                <a:solidFill>
                  <a:srgbClr val="FEF6F2"/>
                </a:solidFill>
                <a:latin typeface="Roboto"/>
                <a:ea typeface="+mn-ea"/>
                <a:cs typeface="Roboto"/>
              </a:rPr>
              <a:t>Le niveau intuitif et le niveau critique de la réflexion morale selon Richard Hare</a:t>
            </a:r>
          </a:p>
        </p:txBody>
      </p:sp>
      <p:pic>
        <p:nvPicPr>
          <p:cNvPr id="5" name="Capture d’écran, le 2025-10-08 à 08.33.38"/>
          <p:cNvPicPr/>
          <p:nvPr/>
        </p:nvPicPr>
        <p:blipFill rotWithShape="1">
          <a:blip r:embed="rId4"/>
          <a:stretch>
            <a:fillRect/>
          </a:stretch>
        </p:blipFill>
        <p:spPr>
          <a:xfrm>
            <a:off x="11674248" y="107470"/>
            <a:ext cx="1148172" cy="997430"/>
          </a:xfrm>
          <a:prstGeom prst="rect">
            <a:avLst/>
          </a:prstGeom>
        </p:spPr>
      </p:pic>
      <p:pic>
        <p:nvPicPr>
          <p:cNvPr id="6" name="IMG_2025_10_07_21_19_10_921.jpg"/>
          <p:cNvPicPr/>
          <p:nvPr/>
        </p:nvPicPr>
        <p:blipFill rotWithShape="1">
          <a:blip r:embed="rId5"/>
          <a:stretch>
            <a:fillRect/>
          </a:stretch>
        </p:blipFill>
        <p:spPr>
          <a:xfrm>
            <a:off x="1757595" y="1172219"/>
            <a:ext cx="9148530" cy="6136819"/>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9C900"/>
        </a:solidFill>
        <a:effectLst/>
      </p:bgPr>
    </p:bg>
    <p:spTree>
      <p:nvGrpSpPr>
        <p:cNvPr id="1" name="Timeline copy 137"/>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796925" y="2139"/>
            <a:ext cx="12020550" cy="990600"/>
          </a:xfrm>
          <a:prstGeom prst="rect">
            <a:avLst/>
          </a:prstGeom>
        </p:spPr>
      </p:pic>
      <p:sp>
        <p:nvSpPr>
          <p:cNvPr id="3" name="Body text copy"/>
          <p:cNvSpPr/>
          <p:nvPr/>
        </p:nvSpPr>
        <p:spPr>
          <a:xfrm>
            <a:off x="796925" y="34023"/>
            <a:ext cx="11064826" cy="971550"/>
          </a:xfrm>
          <a:prstGeom prst="rect">
            <a:avLst/>
          </a:prstGeom>
        </p:spPr>
        <p:txBody>
          <a:bodyPr spcFirstLastPara="0" lIns="95250" tIns="95250" rIns="95250" bIns="0" anchor="t"/>
          <a:lstStyle/>
          <a:p>
            <a:pPr algn="l" hangingPunct="0">
              <a:lnSpc>
                <a:spcPct val="100000"/>
              </a:lnSpc>
            </a:pPr>
            <a:r>
              <a:rPr sz="2550">
                <a:solidFill>
                  <a:srgbClr val="FEF6F2"/>
                </a:solidFill>
                <a:latin typeface="Roboto"/>
                <a:ea typeface="+mn-ea"/>
                <a:cs typeface="Roboto"/>
              </a:rPr>
              <a:t>Le niveau intuitif et le niveau critique de la réflexion morale selon Richard Hare</a:t>
            </a:r>
          </a:p>
        </p:txBody>
      </p:sp>
      <p:pic>
        <p:nvPicPr>
          <p:cNvPr id="4" name="Capture d’écran, le 2025-10-08 à 08.33.38"/>
          <p:cNvPicPr/>
          <p:nvPr/>
        </p:nvPicPr>
        <p:blipFill rotWithShape="1">
          <a:blip r:embed="rId3"/>
          <a:stretch>
            <a:fillRect/>
          </a:stretch>
        </p:blipFill>
        <p:spPr>
          <a:xfrm>
            <a:off x="11669303" y="4834"/>
            <a:ext cx="1148172" cy="997430"/>
          </a:xfrm>
          <a:prstGeom prst="rect">
            <a:avLst/>
          </a:prstGeom>
        </p:spPr>
      </p:pic>
      <p:pic>
        <p:nvPicPr>
          <p:cNvPr id="5" name="IMG_2025_10_07_21_18_39_811.jpg"/>
          <p:cNvPicPr/>
          <p:nvPr/>
        </p:nvPicPr>
        <p:blipFill rotWithShape="1">
          <a:blip r:embed="rId4"/>
          <a:stretch>
            <a:fillRect/>
          </a:stretch>
        </p:blipFill>
        <p:spPr>
          <a:xfrm>
            <a:off x="1687705" y="1005371"/>
            <a:ext cx="9440431" cy="10985229"/>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9C900"/>
        </a:solidFill>
        <a:effectLst/>
      </p:bgPr>
    </p:bg>
    <p:spTree>
      <p:nvGrpSpPr>
        <p:cNvPr id="1" name="Timeline copy 139"/>
        <p:cNvGrpSpPr/>
        <p:nvPr/>
      </p:nvGrpSpPr>
      <p:grpSpPr>
        <a:xfrm>
          <a:off x="0" y="0"/>
          <a:ext cx="0" cy="0"/>
          <a:chOff x="0" y="0"/>
          <a:chExt cx="0" cy="0"/>
        </a:xfrm>
      </p:grpSpPr>
      <p:pic>
        <p:nvPicPr>
          <p:cNvPr id="2" name="IMG_2025_10_07_21_18_39_811.jpg"/>
          <p:cNvPicPr/>
          <p:nvPr/>
        </p:nvPicPr>
        <p:blipFill rotWithShape="1">
          <a:blip r:embed="rId2"/>
          <a:stretch>
            <a:fillRect/>
          </a:stretch>
        </p:blipFill>
        <p:spPr>
          <a:xfrm>
            <a:off x="1110577" y="-5877749"/>
            <a:ext cx="10437521" cy="11825104"/>
          </a:xfrm>
          <a:prstGeom prst="rect">
            <a:avLst/>
          </a:prstGeom>
        </p:spPr>
      </p:pic>
      <p:pic>
        <p:nvPicPr>
          <p:cNvPr id="3" name="Shape-1"/>
          <p:cNvPicPr>
            <a:picLocks noChangeAspect="1"/>
          </p:cNvPicPr>
          <p:nvPr/>
        </p:nvPicPr>
        <p:blipFill>
          <a:blip r:embed="rId3"/>
          <a:stretch>
            <a:fillRect/>
          </a:stretch>
        </p:blipFill>
        <p:spPr>
          <a:xfrm>
            <a:off x="796925" y="2139"/>
            <a:ext cx="12020550" cy="990600"/>
          </a:xfrm>
          <a:prstGeom prst="rect">
            <a:avLst/>
          </a:prstGeom>
        </p:spPr>
      </p:pic>
      <p:sp>
        <p:nvSpPr>
          <p:cNvPr id="4" name="Body text copy"/>
          <p:cNvSpPr/>
          <p:nvPr/>
        </p:nvSpPr>
        <p:spPr>
          <a:xfrm>
            <a:off x="796925" y="34023"/>
            <a:ext cx="11064826" cy="971550"/>
          </a:xfrm>
          <a:prstGeom prst="rect">
            <a:avLst/>
          </a:prstGeom>
        </p:spPr>
        <p:txBody>
          <a:bodyPr spcFirstLastPara="0" lIns="95250" tIns="95250" rIns="95250" bIns="0" anchor="t"/>
          <a:lstStyle/>
          <a:p>
            <a:pPr algn="l" hangingPunct="0">
              <a:lnSpc>
                <a:spcPct val="100000"/>
              </a:lnSpc>
            </a:pPr>
            <a:r>
              <a:rPr sz="2550">
                <a:solidFill>
                  <a:srgbClr val="FEF6F2"/>
                </a:solidFill>
                <a:latin typeface="Roboto"/>
                <a:ea typeface="+mn-ea"/>
                <a:cs typeface="Roboto"/>
              </a:rPr>
              <a:t>Le niveau intuitif et le niveau critique de la réflexion morale selon Richard Hare</a:t>
            </a:r>
          </a:p>
        </p:txBody>
      </p:sp>
      <p:pic>
        <p:nvPicPr>
          <p:cNvPr id="5" name="Capture d’écran, le 2025-10-08 à 08.33.38"/>
          <p:cNvPicPr/>
          <p:nvPr/>
        </p:nvPicPr>
        <p:blipFill rotWithShape="1">
          <a:blip r:embed="rId4"/>
          <a:stretch>
            <a:fillRect/>
          </a:stretch>
        </p:blipFill>
        <p:spPr>
          <a:xfrm>
            <a:off x="11669303" y="4834"/>
            <a:ext cx="1148172" cy="99743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9C900"/>
        </a:solidFill>
        <a:effectLst/>
      </p:bgPr>
    </p:bg>
    <p:spTree>
      <p:nvGrpSpPr>
        <p:cNvPr id="1" name="Timeline copy 95"/>
        <p:cNvGrpSpPr/>
        <p:nvPr/>
      </p:nvGrpSpPr>
      <p:grpSpPr>
        <a:xfrm>
          <a:off x="0" y="0"/>
          <a:ext cx="0" cy="0"/>
          <a:chOff x="0" y="0"/>
          <a:chExt cx="0" cy="0"/>
        </a:xfrm>
      </p:grpSpPr>
      <p:pic>
        <p:nvPicPr>
          <p:cNvPr id="2" name="IMG_2025_10_07_21_19_10_921.jpg"/>
          <p:cNvPicPr/>
          <p:nvPr/>
        </p:nvPicPr>
        <p:blipFill rotWithShape="1">
          <a:blip r:embed="rId2"/>
          <a:stretch>
            <a:fillRect/>
          </a:stretch>
        </p:blipFill>
        <p:spPr>
          <a:xfrm>
            <a:off x="1523999" y="910603"/>
            <a:ext cx="11591687" cy="6309347"/>
          </a:xfrm>
          <a:prstGeom prst="rect">
            <a:avLst/>
          </a:prstGeom>
        </p:spPr>
      </p:pic>
      <p:pic>
        <p:nvPicPr>
          <p:cNvPr id="3" name="StrokeCircle"/>
          <p:cNvPicPr>
            <a:picLocks noChangeAspect="1"/>
          </p:cNvPicPr>
          <p:nvPr/>
        </p:nvPicPr>
        <p:blipFill>
          <a:blip r:embed="rId3"/>
          <a:stretch>
            <a:fillRect/>
          </a:stretch>
        </p:blipFill>
        <p:spPr>
          <a:xfrm>
            <a:off x="0" y="-1248"/>
            <a:ext cx="1524000" cy="1524000"/>
          </a:xfrm>
          <a:prstGeom prst="rect">
            <a:avLst/>
          </a:prstGeom>
        </p:spPr>
      </p:pic>
      <p:pic>
        <p:nvPicPr>
          <p:cNvPr id="4" name="Capture d’écran, le 2025-10-08 à 08.33.38"/>
          <p:cNvPicPr/>
          <p:nvPr/>
        </p:nvPicPr>
        <p:blipFill rotWithShape="1">
          <a:blip r:embed="rId4"/>
          <a:stretch>
            <a:fillRect/>
          </a:stretch>
        </p:blipFill>
        <p:spPr>
          <a:xfrm>
            <a:off x="187913" y="265749"/>
            <a:ext cx="1148172" cy="997430"/>
          </a:xfrm>
          <a:prstGeom prst="rect">
            <a:avLst/>
          </a:prstGeom>
        </p:spPr>
      </p:pic>
      <p:pic>
        <p:nvPicPr>
          <p:cNvPr id="5" name="Shape-1"/>
          <p:cNvPicPr>
            <a:picLocks noChangeAspect="1"/>
          </p:cNvPicPr>
          <p:nvPr/>
        </p:nvPicPr>
        <p:blipFill>
          <a:blip r:embed="rId5"/>
          <a:stretch>
            <a:fillRect/>
          </a:stretch>
        </p:blipFill>
        <p:spPr>
          <a:xfrm>
            <a:off x="1524000" y="104775"/>
            <a:ext cx="11487150" cy="685800"/>
          </a:xfrm>
          <a:prstGeom prst="rect">
            <a:avLst/>
          </a:prstGeom>
        </p:spPr>
      </p:pic>
      <p:sp>
        <p:nvSpPr>
          <p:cNvPr id="6" name="Body text copy"/>
          <p:cNvSpPr/>
          <p:nvPr/>
        </p:nvSpPr>
        <p:spPr>
          <a:xfrm>
            <a:off x="1523999" y="108995"/>
            <a:ext cx="11430001" cy="581025"/>
          </a:xfrm>
          <a:prstGeom prst="rect">
            <a:avLst/>
          </a:prstGeom>
        </p:spPr>
        <p:txBody>
          <a:bodyPr spcFirstLastPara="0" lIns="95250" tIns="95250" rIns="95250" bIns="0" anchor="t"/>
          <a:lstStyle/>
          <a:p>
            <a:pPr algn="l" hangingPunct="0">
              <a:lnSpc>
                <a:spcPct val="100000"/>
              </a:lnSpc>
            </a:pPr>
            <a:r>
              <a:rPr sz="2550">
                <a:solidFill>
                  <a:srgbClr val="FEF6F2"/>
                </a:solidFill>
                <a:latin typeface="Roboto"/>
                <a:ea typeface="+mn-ea"/>
                <a:cs typeface="Roboto"/>
              </a:rPr>
              <a:t>Le niveau intuitif et le niveau critique de la réflexion morale selon Richard Hare</a:t>
            </a:r>
          </a:p>
        </p:txBody>
      </p:sp>
    </p:spTree>
    <p:extLst>
      <p:ext uri="{BB962C8B-B14F-4D97-AF65-F5344CB8AC3E}">
        <p14:creationId xmlns:p14="http://schemas.microsoft.com/office/powerpoint/2010/main" val="3930024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9C900"/>
        </a:solidFill>
        <a:effectLst/>
      </p:bgPr>
    </p:bg>
    <p:spTree>
      <p:nvGrpSpPr>
        <p:cNvPr id="1" name="Timeline copy 96"/>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990600"/>
          </a:xfrm>
          <a:prstGeom prst="rect">
            <a:avLst/>
          </a:prstGeom>
        </p:spPr>
      </p:pic>
      <p:sp>
        <p:nvSpPr>
          <p:cNvPr id="3" name="Body text copy"/>
          <p:cNvSpPr/>
          <p:nvPr/>
        </p:nvSpPr>
        <p:spPr>
          <a:xfrm>
            <a:off x="1757594" y="136659"/>
            <a:ext cx="10109102" cy="971550"/>
          </a:xfrm>
          <a:prstGeom prst="rect">
            <a:avLst/>
          </a:prstGeom>
        </p:spPr>
        <p:txBody>
          <a:bodyPr spcFirstLastPara="0" lIns="95250" tIns="95250" rIns="95250" bIns="0" anchor="t"/>
          <a:lstStyle/>
          <a:p>
            <a:pPr algn="l" hangingPunct="0">
              <a:lnSpc>
                <a:spcPct val="100000"/>
              </a:lnSpc>
            </a:pPr>
            <a:r>
              <a:rPr sz="2550">
                <a:solidFill>
                  <a:srgbClr val="FEF6F2"/>
                </a:solidFill>
                <a:latin typeface="Roboto"/>
                <a:ea typeface="+mn-ea"/>
                <a:cs typeface="Roboto"/>
              </a:rPr>
              <a:t>Le niveau intuitif et le niveau critique de la réflexion morale selon Richard Hare</a:t>
            </a:r>
          </a:p>
        </p:txBody>
      </p:sp>
      <p:pic>
        <p:nvPicPr>
          <p:cNvPr id="4" name="IMG_2025_10_07_21_18_39_835.jpg"/>
          <p:cNvPicPr/>
          <p:nvPr/>
        </p:nvPicPr>
        <p:blipFill rotWithShape="1">
          <a:blip r:embed="rId3"/>
          <a:stretch>
            <a:fillRect/>
          </a:stretch>
        </p:blipFill>
        <p:spPr>
          <a:xfrm rot="-314280">
            <a:off x="801871" y="1573554"/>
            <a:ext cx="11404457" cy="4023423"/>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9C900"/>
        </a:solidFill>
        <a:effectLst/>
      </p:bgPr>
    </p:bg>
    <p:spTree>
      <p:nvGrpSpPr>
        <p:cNvPr id="1" name="Timeline copy 98"/>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990600"/>
          </a:xfrm>
          <a:prstGeom prst="rect">
            <a:avLst/>
          </a:prstGeom>
        </p:spPr>
      </p:pic>
      <p:sp>
        <p:nvSpPr>
          <p:cNvPr id="3" name="Body text copy"/>
          <p:cNvSpPr/>
          <p:nvPr/>
        </p:nvSpPr>
        <p:spPr>
          <a:xfrm>
            <a:off x="801871" y="136659"/>
            <a:ext cx="11064826" cy="971550"/>
          </a:xfrm>
          <a:prstGeom prst="rect">
            <a:avLst/>
          </a:prstGeom>
        </p:spPr>
        <p:txBody>
          <a:bodyPr spcFirstLastPara="0" lIns="95250" tIns="95250" rIns="95250" bIns="0" anchor="t"/>
          <a:lstStyle/>
          <a:p>
            <a:pPr algn="l" hangingPunct="0">
              <a:lnSpc>
                <a:spcPct val="100000"/>
              </a:lnSpc>
            </a:pPr>
            <a:r>
              <a:rPr sz="2550">
                <a:solidFill>
                  <a:srgbClr val="FEF6F2"/>
                </a:solidFill>
                <a:latin typeface="Roboto"/>
                <a:ea typeface="+mn-ea"/>
                <a:cs typeface="Roboto"/>
              </a:rPr>
              <a:t>Le niveau intuitif et le niveau critique de la réflexion morale selon Richard Hare</a:t>
            </a:r>
          </a:p>
        </p:txBody>
      </p:sp>
      <p:pic>
        <p:nvPicPr>
          <p:cNvPr id="5" name="IMG_2025_10_07_21_18_39_925.jpg"/>
          <p:cNvPicPr/>
          <p:nvPr/>
        </p:nvPicPr>
        <p:blipFill rotWithShape="1">
          <a:blip r:embed="rId3"/>
          <a:stretch>
            <a:fillRect/>
          </a:stretch>
        </p:blipFill>
        <p:spPr>
          <a:xfrm>
            <a:off x="1162628" y="1885950"/>
            <a:ext cx="10861970" cy="3327983"/>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D78A"/>
        </a:solidFill>
        <a:effectLst/>
      </p:bgPr>
    </p:bg>
    <p:spTree>
      <p:nvGrpSpPr>
        <p:cNvPr id="1" name="Timeline copy 71"/>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990600" y="104775"/>
            <a:ext cx="12020550" cy="1219200"/>
          </a:xfrm>
          <a:prstGeom prst="rect">
            <a:avLst/>
          </a:prstGeom>
        </p:spPr>
      </p:pic>
      <p:sp>
        <p:nvSpPr>
          <p:cNvPr id="3" name="Circle Container"/>
          <p:cNvSpPr/>
          <p:nvPr/>
        </p:nvSpPr>
        <p:spPr>
          <a:xfrm>
            <a:off x="11601450" y="123825"/>
            <a:ext cx="1181100" cy="1181100"/>
          </a:xfrm>
          <a:prstGeom prst="ellipse">
            <a:avLst/>
          </a:prstGeom>
          <a:solidFill>
            <a:srgbClr val="B2C2D9"/>
          </a:solidFill>
        </p:spPr>
        <p:txBody>
          <a:bodyPr spcFirstLastPara="0" lIns="0" tIns="0" rIns="0" bIns="0" anchor="ctr"/>
          <a:lstStyle/>
          <a:p>
            <a:pPr algn="ctr" hangingPunct="0">
              <a:lnSpc>
                <a:spcPct val="100000"/>
              </a:lnSpc>
            </a:pPr>
            <a:r>
              <a:rPr sz="1050">
                <a:solidFill>
                  <a:srgbClr val="000000">
                    <a:alpha val="0"/>
                  </a:srgbClr>
                </a:solidFill>
                <a:latin typeface="Lato"/>
                <a:ea typeface="+mn-ea"/>
                <a:cs typeface="Lato"/>
              </a:rPr>
              <a:t>Text</a:t>
            </a:r>
          </a:p>
        </p:txBody>
      </p:sp>
      <p:pic>
        <p:nvPicPr>
          <p:cNvPr id="4" name="image.png copy 4"/>
          <p:cNvPicPr/>
          <p:nvPr/>
        </p:nvPicPr>
        <p:blipFill rotWithShape="1">
          <a:blip r:embed="rId3"/>
          <a:stretch>
            <a:fillRect/>
          </a:stretch>
        </p:blipFill>
        <p:spPr>
          <a:xfrm>
            <a:off x="11623828" y="247650"/>
            <a:ext cx="1054406" cy="1054406"/>
          </a:xfrm>
          <a:prstGeom prst="rect">
            <a:avLst/>
          </a:prstGeom>
        </p:spPr>
      </p:pic>
      <p:pic>
        <p:nvPicPr>
          <p:cNvPr id="5" name="StrokeCircle"/>
          <p:cNvPicPr>
            <a:picLocks noChangeAspect="1"/>
          </p:cNvPicPr>
          <p:nvPr/>
        </p:nvPicPr>
        <p:blipFill>
          <a:blip r:embed="rId4"/>
          <a:stretch>
            <a:fillRect/>
          </a:stretch>
        </p:blipFill>
        <p:spPr>
          <a:xfrm>
            <a:off x="276225" y="0"/>
            <a:ext cx="1524000" cy="1524000"/>
          </a:xfrm>
          <a:prstGeom prst="rect">
            <a:avLst/>
          </a:prstGeom>
        </p:spPr>
      </p:pic>
      <p:sp>
        <p:nvSpPr>
          <p:cNvPr id="6" name="Body text copy"/>
          <p:cNvSpPr/>
          <p:nvPr/>
        </p:nvSpPr>
        <p:spPr>
          <a:xfrm>
            <a:off x="2104592" y="171450"/>
            <a:ext cx="5238750" cy="581025"/>
          </a:xfrm>
          <a:prstGeom prst="rect">
            <a:avLst/>
          </a:prstGeom>
        </p:spPr>
        <p:txBody>
          <a:bodyPr spcFirstLastPara="0" lIns="95250" tIns="95250" rIns="95250" bIns="0" anchor="t"/>
          <a:lstStyle/>
          <a:p>
            <a:pPr algn="l" hangingPunct="0">
              <a:lnSpc>
                <a:spcPct val="100000"/>
              </a:lnSpc>
            </a:pPr>
            <a:r>
              <a:rPr sz="2550" b="1">
                <a:solidFill>
                  <a:srgbClr val="FEF6F2"/>
                </a:solidFill>
                <a:latin typeface="Roboto"/>
                <a:ea typeface="+mn-ea"/>
                <a:cs typeface="Roboto"/>
              </a:rPr>
              <a:t>Les jugements</a:t>
            </a:r>
          </a:p>
        </p:txBody>
      </p:sp>
      <p:sp>
        <p:nvSpPr>
          <p:cNvPr id="7" name="Body text copy copy 1"/>
          <p:cNvSpPr/>
          <p:nvPr/>
        </p:nvSpPr>
        <p:spPr>
          <a:xfrm>
            <a:off x="2199743" y="781050"/>
            <a:ext cx="4458232" cy="347031"/>
          </a:xfrm>
          <a:prstGeom prst="rect">
            <a:avLst/>
          </a:prstGeom>
        </p:spPr>
        <p:txBody>
          <a:bodyPr spcFirstLastPara="0" lIns="0" tIns="0" rIns="0" bIns="0" anchor="t"/>
          <a:lstStyle/>
          <a:p>
            <a:pPr algn="l" hangingPunct="0">
              <a:lnSpc>
                <a:spcPct val="100000"/>
              </a:lnSpc>
            </a:pPr>
            <a:r>
              <a:rPr sz="2277" b="1">
                <a:solidFill>
                  <a:srgbClr val="772424"/>
                </a:solidFill>
                <a:latin typeface="Helvetica"/>
                <a:ea typeface="+mn-ea"/>
                <a:cs typeface="Helvetica"/>
              </a:rPr>
              <a:t>LES JUGEMENTS DE VALEUR</a:t>
            </a:r>
          </a:p>
        </p:txBody>
      </p:sp>
      <p:sp>
        <p:nvSpPr>
          <p:cNvPr id="8" name="Rectangle 7"/>
          <p:cNvSpPr/>
          <p:nvPr/>
        </p:nvSpPr>
        <p:spPr>
          <a:xfrm>
            <a:off x="6657975" y="685800"/>
            <a:ext cx="3667125" cy="533400"/>
          </a:xfrm>
          <a:prstGeom prst="rect">
            <a:avLst/>
          </a:prstGeom>
        </p:spPr>
        <p:txBody>
          <a:bodyPr spcFirstLastPara="0" lIns="95250" tIns="95250" rIns="95250" bIns="0" anchor="t"/>
          <a:lstStyle/>
          <a:p>
            <a:pPr algn="l" hangingPunct="0">
              <a:lnSpc>
                <a:spcPct val="100000"/>
              </a:lnSpc>
            </a:pPr>
            <a:r>
              <a:rPr sz="2250" b="1">
                <a:solidFill>
                  <a:srgbClr val="772424"/>
                </a:solidFill>
                <a:latin typeface="Helvetica"/>
                <a:ea typeface="+mn-ea"/>
                <a:cs typeface="Helvetica"/>
              </a:rPr>
              <a:t>sur quoi ils reposent ?</a:t>
            </a:r>
          </a:p>
        </p:txBody>
      </p:sp>
      <p:pic>
        <p:nvPicPr>
          <p:cNvPr id="9" name="image"/>
          <p:cNvPicPr/>
          <p:nvPr/>
        </p:nvPicPr>
        <p:blipFill rotWithShape="1">
          <a:blip r:embed="rId5"/>
          <a:stretch>
            <a:fillRect/>
          </a:stretch>
        </p:blipFill>
        <p:spPr>
          <a:xfrm>
            <a:off x="875187" y="1220473"/>
            <a:ext cx="10314115" cy="535305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9C900"/>
        </a:solidFill>
        <a:effectLst/>
      </p:bgPr>
    </p:bg>
    <p:spTree>
      <p:nvGrpSpPr>
        <p:cNvPr id="1" name="Timeline copy 136"/>
        <p:cNvGrpSpPr/>
        <p:nvPr/>
      </p:nvGrpSpPr>
      <p:grpSpPr>
        <a:xfrm>
          <a:off x="0" y="0"/>
          <a:ext cx="0" cy="0"/>
          <a:chOff x="0" y="0"/>
          <a:chExt cx="0" cy="0"/>
        </a:xfrm>
      </p:grpSpPr>
      <p:pic>
        <p:nvPicPr>
          <p:cNvPr id="2" name="IMG_2025_10_07_21_18_39_925.jpg"/>
          <p:cNvPicPr/>
          <p:nvPr/>
        </p:nvPicPr>
        <p:blipFill rotWithShape="1">
          <a:blip r:embed="rId2"/>
          <a:stretch>
            <a:fillRect/>
          </a:stretch>
        </p:blipFill>
        <p:spPr>
          <a:xfrm>
            <a:off x="796924" y="-7921409"/>
            <a:ext cx="11187200" cy="12898147"/>
          </a:xfrm>
          <a:prstGeom prst="rect">
            <a:avLst/>
          </a:prstGeom>
        </p:spPr>
      </p:pic>
      <p:pic>
        <p:nvPicPr>
          <p:cNvPr id="3" name="Shape-1"/>
          <p:cNvPicPr>
            <a:picLocks noChangeAspect="1"/>
          </p:cNvPicPr>
          <p:nvPr/>
        </p:nvPicPr>
        <p:blipFill>
          <a:blip r:embed="rId3"/>
          <a:stretch>
            <a:fillRect/>
          </a:stretch>
        </p:blipFill>
        <p:spPr>
          <a:xfrm>
            <a:off x="796925" y="2139"/>
            <a:ext cx="12020550" cy="990600"/>
          </a:xfrm>
          <a:prstGeom prst="rect">
            <a:avLst/>
          </a:prstGeom>
        </p:spPr>
      </p:pic>
      <p:sp>
        <p:nvSpPr>
          <p:cNvPr id="4" name="Body text copy"/>
          <p:cNvSpPr/>
          <p:nvPr/>
        </p:nvSpPr>
        <p:spPr>
          <a:xfrm>
            <a:off x="796925" y="34023"/>
            <a:ext cx="11064826" cy="971550"/>
          </a:xfrm>
          <a:prstGeom prst="rect">
            <a:avLst/>
          </a:prstGeom>
        </p:spPr>
        <p:txBody>
          <a:bodyPr spcFirstLastPara="0" lIns="95250" tIns="95250" rIns="95250" bIns="0" anchor="t"/>
          <a:lstStyle/>
          <a:p>
            <a:pPr algn="l" hangingPunct="0">
              <a:lnSpc>
                <a:spcPct val="100000"/>
              </a:lnSpc>
            </a:pPr>
            <a:r>
              <a:rPr sz="2550">
                <a:solidFill>
                  <a:srgbClr val="FEF6F2"/>
                </a:solidFill>
                <a:latin typeface="Roboto"/>
                <a:ea typeface="+mn-ea"/>
                <a:cs typeface="Roboto"/>
              </a:rPr>
              <a:t>Le niveau intuitif et le niveau critique de la réflexion morale selon Richard Hare</a:t>
            </a:r>
          </a:p>
        </p:txBody>
      </p:sp>
    </p:spTree>
    <p:extLst>
      <p:ext uri="{BB962C8B-B14F-4D97-AF65-F5344CB8AC3E}">
        <p14:creationId xmlns:p14="http://schemas.microsoft.com/office/powerpoint/2010/main" val="39300242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1F7FF"/>
        </a:solidFill>
        <a:effectLst/>
      </p:bgPr>
    </p:bg>
    <p:spTree>
      <p:nvGrpSpPr>
        <p:cNvPr id="1" name="Timeline copy 99"/>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657225"/>
          </a:xfrm>
          <a:prstGeom prst="rect">
            <a:avLst/>
          </a:prstGeom>
        </p:spPr>
      </p:pic>
      <p:sp>
        <p:nvSpPr>
          <p:cNvPr id="3" name="Circle Container"/>
          <p:cNvSpPr/>
          <p:nvPr/>
        </p:nvSpPr>
        <p:spPr>
          <a:xfrm>
            <a:off x="11601450" y="123825"/>
            <a:ext cx="1181100" cy="1181100"/>
          </a:xfrm>
          <a:prstGeom prst="ellipse">
            <a:avLst/>
          </a:prstGeom>
          <a:solidFill>
            <a:srgbClr val="B2C2D9"/>
          </a:solidFill>
        </p:spPr>
        <p:txBody>
          <a:bodyPr spcFirstLastPara="0" lIns="0" tIns="0" rIns="0" bIns="0" anchor="ctr"/>
          <a:lstStyle/>
          <a:p>
            <a:pPr algn="ctr" hangingPunct="0">
              <a:lnSpc>
                <a:spcPct val="100000"/>
              </a:lnSpc>
            </a:pPr>
            <a:r>
              <a:rPr sz="1050">
                <a:solidFill>
                  <a:srgbClr val="000000">
                    <a:alpha val="0"/>
                  </a:srgbClr>
                </a:solidFill>
                <a:latin typeface="Lato"/>
                <a:ea typeface="+mn-ea"/>
                <a:cs typeface="Lato"/>
              </a:rPr>
              <a:t>Text</a:t>
            </a:r>
          </a:p>
        </p:txBody>
      </p:sp>
      <p:pic>
        <p:nvPicPr>
          <p:cNvPr id="4" name="image.png copy 4"/>
          <p:cNvPicPr/>
          <p:nvPr/>
        </p:nvPicPr>
        <p:blipFill rotWithShape="1">
          <a:blip r:embed="rId3"/>
          <a:stretch>
            <a:fillRect/>
          </a:stretch>
        </p:blipFill>
        <p:spPr>
          <a:xfrm>
            <a:off x="11623828" y="247650"/>
            <a:ext cx="1054406" cy="1054406"/>
          </a:xfrm>
          <a:prstGeom prst="rect">
            <a:avLst/>
          </a:prstGeom>
        </p:spPr>
      </p:pic>
      <p:pic>
        <p:nvPicPr>
          <p:cNvPr id="5" name="StrokeCircle"/>
          <p:cNvPicPr>
            <a:picLocks noChangeAspect="1"/>
          </p:cNvPicPr>
          <p:nvPr/>
        </p:nvPicPr>
        <p:blipFill>
          <a:blip r:embed="rId4"/>
          <a:stretch>
            <a:fillRect/>
          </a:stretch>
        </p:blipFill>
        <p:spPr>
          <a:xfrm>
            <a:off x="87496" y="0"/>
            <a:ext cx="1524000" cy="1524000"/>
          </a:xfrm>
          <a:prstGeom prst="rect">
            <a:avLst/>
          </a:prstGeom>
        </p:spPr>
      </p:pic>
      <p:sp>
        <p:nvSpPr>
          <p:cNvPr id="6" name="Body text copy"/>
          <p:cNvSpPr/>
          <p:nvPr/>
        </p:nvSpPr>
        <p:spPr>
          <a:xfrm>
            <a:off x="1787623" y="186687"/>
            <a:ext cx="9314113" cy="581025"/>
          </a:xfrm>
          <a:prstGeom prst="rect">
            <a:avLst/>
          </a:prstGeom>
        </p:spPr>
        <p:txBody>
          <a:bodyPr spcFirstLastPara="0" lIns="95250" tIns="95250" rIns="95250" bIns="0" anchor="t"/>
          <a:lstStyle/>
          <a:p>
            <a:pPr algn="l" hangingPunct="0">
              <a:lnSpc>
                <a:spcPct val="100000"/>
              </a:lnSpc>
            </a:pPr>
            <a:r>
              <a:rPr sz="2550">
                <a:solidFill>
                  <a:srgbClr val="FEF6F2"/>
                </a:solidFill>
                <a:latin typeface="Roboto"/>
                <a:ea typeface="+mn-ea"/>
                <a:cs typeface="Roboto"/>
              </a:rPr>
              <a:t>Les sentiments moraux</a:t>
            </a:r>
          </a:p>
        </p:txBody>
      </p:sp>
      <p:pic>
        <p:nvPicPr>
          <p:cNvPr id="7" name="IMG_2025_10_07_21_22_04_500.jpg"/>
          <p:cNvPicPr/>
          <p:nvPr/>
        </p:nvPicPr>
        <p:blipFill rotWithShape="1">
          <a:blip r:embed="rId5"/>
          <a:stretch>
            <a:fillRect/>
          </a:stretch>
        </p:blipFill>
        <p:spPr>
          <a:xfrm>
            <a:off x="4068946" y="829316"/>
            <a:ext cx="7522979" cy="6791578"/>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1F7FF"/>
        </a:solidFill>
        <a:effectLst/>
      </p:bgPr>
    </p:bg>
    <p:spTree>
      <p:nvGrpSpPr>
        <p:cNvPr id="1" name="Timeline copy 100"/>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657225"/>
          </a:xfrm>
          <a:prstGeom prst="rect">
            <a:avLst/>
          </a:prstGeom>
        </p:spPr>
      </p:pic>
      <p:sp>
        <p:nvSpPr>
          <p:cNvPr id="3" name="Circle Container"/>
          <p:cNvSpPr/>
          <p:nvPr/>
        </p:nvSpPr>
        <p:spPr>
          <a:xfrm>
            <a:off x="11601450" y="123825"/>
            <a:ext cx="1181100" cy="1181100"/>
          </a:xfrm>
          <a:prstGeom prst="ellipse">
            <a:avLst/>
          </a:prstGeom>
          <a:solidFill>
            <a:srgbClr val="B2C2D9"/>
          </a:solidFill>
        </p:spPr>
        <p:txBody>
          <a:bodyPr spcFirstLastPara="0" lIns="0" tIns="0" rIns="0" bIns="0" anchor="ctr"/>
          <a:lstStyle/>
          <a:p>
            <a:pPr algn="ctr" hangingPunct="0">
              <a:lnSpc>
                <a:spcPct val="100000"/>
              </a:lnSpc>
            </a:pPr>
            <a:r>
              <a:rPr sz="1050">
                <a:solidFill>
                  <a:srgbClr val="000000">
                    <a:alpha val="0"/>
                  </a:srgbClr>
                </a:solidFill>
                <a:latin typeface="Lato"/>
                <a:ea typeface="+mn-ea"/>
                <a:cs typeface="Lato"/>
              </a:rPr>
              <a:t>Text</a:t>
            </a:r>
          </a:p>
        </p:txBody>
      </p:sp>
      <p:pic>
        <p:nvPicPr>
          <p:cNvPr id="4" name="image.png copy 4"/>
          <p:cNvPicPr/>
          <p:nvPr/>
        </p:nvPicPr>
        <p:blipFill rotWithShape="1">
          <a:blip r:embed="rId3"/>
          <a:stretch>
            <a:fillRect/>
          </a:stretch>
        </p:blipFill>
        <p:spPr>
          <a:xfrm>
            <a:off x="11623828" y="247650"/>
            <a:ext cx="1054406" cy="1054406"/>
          </a:xfrm>
          <a:prstGeom prst="rect">
            <a:avLst/>
          </a:prstGeom>
        </p:spPr>
      </p:pic>
      <p:pic>
        <p:nvPicPr>
          <p:cNvPr id="5" name="StrokeCircle"/>
          <p:cNvPicPr>
            <a:picLocks noChangeAspect="1"/>
          </p:cNvPicPr>
          <p:nvPr/>
        </p:nvPicPr>
        <p:blipFill>
          <a:blip r:embed="rId4"/>
          <a:stretch>
            <a:fillRect/>
          </a:stretch>
        </p:blipFill>
        <p:spPr>
          <a:xfrm>
            <a:off x="87496" y="0"/>
            <a:ext cx="1524000" cy="1524000"/>
          </a:xfrm>
          <a:prstGeom prst="rect">
            <a:avLst/>
          </a:prstGeom>
        </p:spPr>
      </p:pic>
      <p:sp>
        <p:nvSpPr>
          <p:cNvPr id="6" name="Body text copy"/>
          <p:cNvSpPr/>
          <p:nvPr/>
        </p:nvSpPr>
        <p:spPr>
          <a:xfrm>
            <a:off x="1787623" y="186687"/>
            <a:ext cx="9314113" cy="581025"/>
          </a:xfrm>
          <a:prstGeom prst="rect">
            <a:avLst/>
          </a:prstGeom>
        </p:spPr>
        <p:txBody>
          <a:bodyPr spcFirstLastPara="0" lIns="95250" tIns="95250" rIns="95250" bIns="0" anchor="t"/>
          <a:lstStyle/>
          <a:p>
            <a:pPr algn="l" hangingPunct="0">
              <a:lnSpc>
                <a:spcPct val="100000"/>
              </a:lnSpc>
            </a:pPr>
            <a:r>
              <a:rPr sz="2550">
                <a:solidFill>
                  <a:srgbClr val="FEF6F2"/>
                </a:solidFill>
                <a:latin typeface="Roboto"/>
                <a:ea typeface="+mn-ea"/>
                <a:cs typeface="Roboto"/>
              </a:rPr>
              <a:t>Les sentiments moraux</a:t>
            </a:r>
          </a:p>
        </p:txBody>
      </p:sp>
      <p:pic>
        <p:nvPicPr>
          <p:cNvPr id="7" name="IMG_2025_10_07_21_22_04_525.jpg"/>
          <p:cNvPicPr/>
          <p:nvPr/>
        </p:nvPicPr>
        <p:blipFill rotWithShape="1">
          <a:blip r:embed="rId5"/>
          <a:stretch>
            <a:fillRect/>
          </a:stretch>
        </p:blipFill>
        <p:spPr>
          <a:xfrm>
            <a:off x="229758" y="1889902"/>
            <a:ext cx="12441214" cy="4082273"/>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1F7FF"/>
        </a:solidFill>
        <a:effectLst/>
      </p:bgPr>
    </p:bg>
    <p:spTree>
      <p:nvGrpSpPr>
        <p:cNvPr id="1" name="Timeline copy 103"/>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657225"/>
          </a:xfrm>
          <a:prstGeom prst="rect">
            <a:avLst/>
          </a:prstGeom>
        </p:spPr>
      </p:pic>
      <p:sp>
        <p:nvSpPr>
          <p:cNvPr id="3" name="Circle Container"/>
          <p:cNvSpPr/>
          <p:nvPr/>
        </p:nvSpPr>
        <p:spPr>
          <a:xfrm>
            <a:off x="11601450" y="123825"/>
            <a:ext cx="1181100" cy="1181100"/>
          </a:xfrm>
          <a:prstGeom prst="ellipse">
            <a:avLst/>
          </a:prstGeom>
          <a:solidFill>
            <a:srgbClr val="B2C2D9"/>
          </a:solidFill>
        </p:spPr>
        <p:txBody>
          <a:bodyPr spcFirstLastPara="0" lIns="0" tIns="0" rIns="0" bIns="0" anchor="ctr"/>
          <a:lstStyle/>
          <a:p>
            <a:pPr algn="ctr" hangingPunct="0">
              <a:lnSpc>
                <a:spcPct val="100000"/>
              </a:lnSpc>
            </a:pPr>
            <a:r>
              <a:rPr sz="1050">
                <a:solidFill>
                  <a:srgbClr val="000000">
                    <a:alpha val="0"/>
                  </a:srgbClr>
                </a:solidFill>
                <a:latin typeface="Lato"/>
                <a:ea typeface="+mn-ea"/>
                <a:cs typeface="Lato"/>
              </a:rPr>
              <a:t>Text</a:t>
            </a:r>
          </a:p>
        </p:txBody>
      </p:sp>
      <p:pic>
        <p:nvPicPr>
          <p:cNvPr id="4" name="image.png copy 4"/>
          <p:cNvPicPr/>
          <p:nvPr/>
        </p:nvPicPr>
        <p:blipFill rotWithShape="1">
          <a:blip r:embed="rId3"/>
          <a:stretch>
            <a:fillRect/>
          </a:stretch>
        </p:blipFill>
        <p:spPr>
          <a:xfrm>
            <a:off x="11623828" y="247650"/>
            <a:ext cx="1054406" cy="1054406"/>
          </a:xfrm>
          <a:prstGeom prst="rect">
            <a:avLst/>
          </a:prstGeom>
        </p:spPr>
      </p:pic>
      <p:pic>
        <p:nvPicPr>
          <p:cNvPr id="5" name="StrokeCircle"/>
          <p:cNvPicPr>
            <a:picLocks noChangeAspect="1"/>
          </p:cNvPicPr>
          <p:nvPr/>
        </p:nvPicPr>
        <p:blipFill>
          <a:blip r:embed="rId4"/>
          <a:stretch>
            <a:fillRect/>
          </a:stretch>
        </p:blipFill>
        <p:spPr>
          <a:xfrm>
            <a:off x="87496" y="0"/>
            <a:ext cx="1524000" cy="1524000"/>
          </a:xfrm>
          <a:prstGeom prst="rect">
            <a:avLst/>
          </a:prstGeom>
        </p:spPr>
      </p:pic>
      <p:sp>
        <p:nvSpPr>
          <p:cNvPr id="6" name="Body text copy"/>
          <p:cNvSpPr/>
          <p:nvPr/>
        </p:nvSpPr>
        <p:spPr>
          <a:xfrm>
            <a:off x="1787623" y="186687"/>
            <a:ext cx="9314113" cy="581025"/>
          </a:xfrm>
          <a:prstGeom prst="rect">
            <a:avLst/>
          </a:prstGeom>
        </p:spPr>
        <p:txBody>
          <a:bodyPr spcFirstLastPara="0" lIns="95250" tIns="95250" rIns="95250" bIns="0" anchor="t"/>
          <a:lstStyle/>
          <a:p>
            <a:pPr algn="l" hangingPunct="0">
              <a:lnSpc>
                <a:spcPct val="100000"/>
              </a:lnSpc>
            </a:pPr>
            <a:r>
              <a:rPr sz="2550">
                <a:solidFill>
                  <a:srgbClr val="FEF6F2"/>
                </a:solidFill>
                <a:latin typeface="Roboto"/>
                <a:ea typeface="+mn-ea"/>
                <a:cs typeface="Roboto"/>
              </a:rPr>
              <a:t>Les sentiments moraux</a:t>
            </a:r>
          </a:p>
        </p:txBody>
      </p:sp>
      <p:pic>
        <p:nvPicPr>
          <p:cNvPr id="7" name="IMG_2025_10_07_21_23_51_767.jpg"/>
          <p:cNvPicPr/>
          <p:nvPr/>
        </p:nvPicPr>
        <p:blipFill rotWithShape="1">
          <a:blip r:embed="rId5"/>
          <a:stretch>
            <a:fillRect/>
          </a:stretch>
        </p:blipFill>
        <p:spPr>
          <a:xfrm>
            <a:off x="1907809" y="838852"/>
            <a:ext cx="8628260" cy="6276323"/>
          </a:xfrm>
          <a:prstGeom prst="rect">
            <a:avLst/>
          </a:prstGeom>
        </p:spPr>
      </p:pic>
      <p:pic>
        <p:nvPicPr>
          <p:cNvPr id="8" name="Shape-1 copy 2"/>
          <p:cNvPicPr>
            <a:picLocks noChangeAspect="1"/>
          </p:cNvPicPr>
          <p:nvPr/>
        </p:nvPicPr>
        <p:blipFill>
          <a:blip r:embed="rId6"/>
          <a:stretch>
            <a:fillRect/>
          </a:stretch>
        </p:blipFill>
        <p:spPr>
          <a:xfrm>
            <a:off x="4734294" y="6517784"/>
            <a:ext cx="5801776" cy="549766"/>
          </a:xfrm>
          <a:prstGeom prst="rect">
            <a:avLst/>
          </a:prstGeom>
        </p:spPr>
      </p:pic>
      <p:pic>
        <p:nvPicPr>
          <p:cNvPr id="9" name="Shape-1 copy 3"/>
          <p:cNvPicPr>
            <a:picLocks noChangeAspect="1"/>
          </p:cNvPicPr>
          <p:nvPr/>
        </p:nvPicPr>
        <p:blipFill>
          <a:blip r:embed="rId7"/>
          <a:stretch>
            <a:fillRect/>
          </a:stretch>
        </p:blipFill>
        <p:spPr>
          <a:xfrm>
            <a:off x="1907809" y="6832120"/>
            <a:ext cx="5801776" cy="230763"/>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B3DBE5"/>
        </a:solidFill>
        <a:effectLst/>
      </p:bgPr>
    </p:bg>
    <p:spTree>
      <p:nvGrpSpPr>
        <p:cNvPr id="1" name="Timeline copy 104"/>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657225"/>
          </a:xfrm>
          <a:prstGeom prst="rect">
            <a:avLst/>
          </a:prstGeom>
        </p:spPr>
      </p:pic>
      <p:sp>
        <p:nvSpPr>
          <p:cNvPr id="3" name="Body text copy"/>
          <p:cNvSpPr/>
          <p:nvPr/>
        </p:nvSpPr>
        <p:spPr>
          <a:xfrm>
            <a:off x="1787623" y="186687"/>
            <a:ext cx="9314113" cy="581025"/>
          </a:xfrm>
          <a:prstGeom prst="rect">
            <a:avLst/>
          </a:prstGeom>
        </p:spPr>
        <p:txBody>
          <a:bodyPr spcFirstLastPara="0" lIns="95250" tIns="95250" rIns="95250" bIns="0" anchor="t"/>
          <a:lstStyle/>
          <a:p>
            <a:pPr algn="l" hangingPunct="0">
              <a:lnSpc>
                <a:spcPct val="100000"/>
              </a:lnSpc>
            </a:pPr>
            <a:r>
              <a:rPr sz="2550">
                <a:solidFill>
                  <a:srgbClr val="FEF6F2"/>
                </a:solidFill>
                <a:latin typeface="Roboto"/>
                <a:ea typeface="+mn-ea"/>
                <a:cs typeface="Roboto"/>
              </a:rPr>
              <a:t>Les fondements des jugements moraux</a:t>
            </a:r>
          </a:p>
        </p:txBody>
      </p:sp>
      <p:pic>
        <p:nvPicPr>
          <p:cNvPr id="4" name="IMG_2025_10_07_21_25_28_304"/>
          <p:cNvPicPr/>
          <p:nvPr/>
        </p:nvPicPr>
        <p:blipFill rotWithShape="1">
          <a:blip r:embed="rId3"/>
          <a:stretch>
            <a:fillRect/>
          </a:stretch>
        </p:blipFill>
        <p:spPr>
          <a:xfrm>
            <a:off x="801871" y="783311"/>
            <a:ext cx="9141117" cy="6528669"/>
          </a:xfrm>
          <a:prstGeom prst="rect">
            <a:avLst/>
          </a:prstGeom>
        </p:spPr>
      </p:pic>
      <p:sp>
        <p:nvSpPr>
          <p:cNvPr id="5" name="Rectangle 4"/>
          <p:cNvSpPr/>
          <p:nvPr/>
        </p:nvSpPr>
        <p:spPr>
          <a:xfrm>
            <a:off x="10077450" y="4705350"/>
            <a:ext cx="2762250" cy="2381250"/>
          </a:xfrm>
          <a:prstGeom prst="rect">
            <a:avLst/>
          </a:prstGeom>
        </p:spPr>
        <p:txBody>
          <a:bodyPr spcFirstLastPara="0" lIns="95250" tIns="95250" rIns="95250" bIns="0" anchor="t"/>
          <a:lstStyle/>
          <a:p>
            <a:pPr algn="l" hangingPunct="0">
              <a:lnSpc>
                <a:spcPct val="100000"/>
              </a:lnSpc>
            </a:pPr>
            <a:r>
              <a:rPr sz="1800" b="1">
                <a:solidFill>
                  <a:srgbClr val="39325B"/>
                </a:solidFill>
                <a:latin typeface="Roboto"/>
                <a:ea typeface="+mn-ea"/>
                <a:cs typeface="Roboto"/>
              </a:rPr>
              <a:t>notes : </a:t>
            </a:r>
          </a:p>
          <a:p>
            <a:pPr algn="l" hangingPunct="0">
              <a:lnSpc>
                <a:spcPct val="100000"/>
              </a:lnSpc>
            </a:pPr>
            <a:r>
              <a:rPr sz="1800" b="1">
                <a:solidFill>
                  <a:srgbClr val="39325B"/>
                </a:solidFill>
                <a:latin typeface="Roboto"/>
                <a:ea typeface="+mn-ea"/>
                <a:cs typeface="Roboto"/>
              </a:rPr>
              <a:t>- on peut croire en une divinité et être (seulement) déiste, </a:t>
            </a:r>
          </a:p>
          <a:p>
            <a:pPr algn="l" hangingPunct="0">
              <a:lnSpc>
                <a:spcPct val="100000"/>
              </a:lnSpc>
            </a:pPr>
            <a:r>
              <a:rPr sz="1800" b="1">
                <a:solidFill>
                  <a:srgbClr val="39325B"/>
                </a:solidFill>
                <a:latin typeface="Roboto"/>
                <a:ea typeface="+mn-ea"/>
                <a:cs typeface="Roboto"/>
              </a:rPr>
              <a:t>- on peut être religieux et baser ses jugements moraux de manière plus indirecte (loi naturelle).</a:t>
            </a:r>
          </a:p>
        </p:txBody>
      </p:sp>
    </p:spTree>
    <p:extLst>
      <p:ext uri="{BB962C8B-B14F-4D97-AF65-F5344CB8AC3E}">
        <p14:creationId xmlns:p14="http://schemas.microsoft.com/office/powerpoint/2010/main" val="39300242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B3DBE5"/>
        </a:solidFill>
        <a:effectLst/>
      </p:bgPr>
    </p:bg>
    <p:spTree>
      <p:nvGrpSpPr>
        <p:cNvPr id="1" name="Timeline copy 109"/>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657225"/>
          </a:xfrm>
          <a:prstGeom prst="rect">
            <a:avLst/>
          </a:prstGeom>
        </p:spPr>
      </p:pic>
      <p:sp>
        <p:nvSpPr>
          <p:cNvPr id="3" name="Circle Container"/>
          <p:cNvSpPr/>
          <p:nvPr/>
        </p:nvSpPr>
        <p:spPr>
          <a:xfrm>
            <a:off x="11601450" y="123825"/>
            <a:ext cx="1181100" cy="1181100"/>
          </a:xfrm>
          <a:prstGeom prst="ellipse">
            <a:avLst/>
          </a:prstGeom>
          <a:solidFill>
            <a:srgbClr val="B2C2D9"/>
          </a:solidFill>
        </p:spPr>
        <p:txBody>
          <a:bodyPr spcFirstLastPara="0" lIns="0" tIns="0" rIns="0" bIns="0" anchor="ctr"/>
          <a:lstStyle/>
          <a:p>
            <a:pPr algn="ctr" hangingPunct="0">
              <a:lnSpc>
                <a:spcPct val="100000"/>
              </a:lnSpc>
            </a:pPr>
            <a:r>
              <a:rPr sz="1050">
                <a:solidFill>
                  <a:srgbClr val="000000">
                    <a:alpha val="0"/>
                  </a:srgbClr>
                </a:solidFill>
                <a:latin typeface="Lato"/>
                <a:ea typeface="+mn-ea"/>
                <a:cs typeface="Lato"/>
              </a:rPr>
              <a:t>Text</a:t>
            </a:r>
          </a:p>
        </p:txBody>
      </p:sp>
      <p:pic>
        <p:nvPicPr>
          <p:cNvPr id="4" name="image.png copy 4"/>
          <p:cNvPicPr/>
          <p:nvPr/>
        </p:nvPicPr>
        <p:blipFill rotWithShape="1">
          <a:blip r:embed="rId3"/>
          <a:stretch>
            <a:fillRect/>
          </a:stretch>
        </p:blipFill>
        <p:spPr>
          <a:xfrm>
            <a:off x="11623828" y="247650"/>
            <a:ext cx="1054406" cy="1054406"/>
          </a:xfrm>
          <a:prstGeom prst="rect">
            <a:avLst/>
          </a:prstGeom>
        </p:spPr>
      </p:pic>
      <p:pic>
        <p:nvPicPr>
          <p:cNvPr id="5" name="StrokeCircle"/>
          <p:cNvPicPr>
            <a:picLocks noChangeAspect="1"/>
          </p:cNvPicPr>
          <p:nvPr/>
        </p:nvPicPr>
        <p:blipFill>
          <a:blip r:embed="rId4"/>
          <a:stretch>
            <a:fillRect/>
          </a:stretch>
        </p:blipFill>
        <p:spPr>
          <a:xfrm>
            <a:off x="0" y="-3571"/>
            <a:ext cx="1524000" cy="1524000"/>
          </a:xfrm>
          <a:prstGeom prst="rect">
            <a:avLst/>
          </a:prstGeom>
        </p:spPr>
      </p:pic>
      <p:sp>
        <p:nvSpPr>
          <p:cNvPr id="6" name="Body text copy"/>
          <p:cNvSpPr/>
          <p:nvPr/>
        </p:nvSpPr>
        <p:spPr>
          <a:xfrm>
            <a:off x="1787623" y="186687"/>
            <a:ext cx="9314113" cy="581025"/>
          </a:xfrm>
          <a:prstGeom prst="rect">
            <a:avLst/>
          </a:prstGeom>
        </p:spPr>
        <p:txBody>
          <a:bodyPr spcFirstLastPara="0" lIns="95250" tIns="95250" rIns="95250" bIns="0" anchor="t"/>
          <a:lstStyle/>
          <a:p>
            <a:pPr algn="l" hangingPunct="0">
              <a:lnSpc>
                <a:spcPct val="100000"/>
              </a:lnSpc>
            </a:pPr>
            <a:r>
              <a:rPr sz="2550">
                <a:solidFill>
                  <a:srgbClr val="FEF6F2"/>
                </a:solidFill>
                <a:latin typeface="Roboto"/>
                <a:ea typeface="+mn-ea"/>
                <a:cs typeface="Roboto"/>
              </a:rPr>
              <a:t>Les fondements des jugements moraux</a:t>
            </a:r>
          </a:p>
        </p:txBody>
      </p:sp>
      <p:pic>
        <p:nvPicPr>
          <p:cNvPr id="7" name="IMG_2025_10_07_21_27_53_719.jpg"/>
          <p:cNvPicPr/>
          <p:nvPr/>
        </p:nvPicPr>
        <p:blipFill rotWithShape="1">
          <a:blip r:embed="rId5"/>
          <a:stretch>
            <a:fillRect/>
          </a:stretch>
        </p:blipFill>
        <p:spPr>
          <a:xfrm>
            <a:off x="986023" y="2273649"/>
            <a:ext cx="11336753" cy="3837963"/>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B3DBE5"/>
        </a:solidFill>
        <a:effectLst/>
      </p:bgPr>
    </p:bg>
    <p:spTree>
      <p:nvGrpSpPr>
        <p:cNvPr id="1" name="Timeline copy 107"/>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657225"/>
          </a:xfrm>
          <a:prstGeom prst="rect">
            <a:avLst/>
          </a:prstGeom>
        </p:spPr>
      </p:pic>
      <p:pic>
        <p:nvPicPr>
          <p:cNvPr id="3" name="StrokeCircle"/>
          <p:cNvPicPr>
            <a:picLocks noChangeAspect="1"/>
          </p:cNvPicPr>
          <p:nvPr/>
        </p:nvPicPr>
        <p:blipFill>
          <a:blip r:embed="rId3"/>
          <a:stretch>
            <a:fillRect/>
          </a:stretch>
        </p:blipFill>
        <p:spPr>
          <a:xfrm>
            <a:off x="87496" y="0"/>
            <a:ext cx="1524000" cy="1524000"/>
          </a:xfrm>
          <a:prstGeom prst="rect">
            <a:avLst/>
          </a:prstGeom>
        </p:spPr>
      </p:pic>
      <p:sp>
        <p:nvSpPr>
          <p:cNvPr id="4" name="Body text copy"/>
          <p:cNvSpPr/>
          <p:nvPr/>
        </p:nvSpPr>
        <p:spPr>
          <a:xfrm>
            <a:off x="1787623" y="186687"/>
            <a:ext cx="9314113" cy="581025"/>
          </a:xfrm>
          <a:prstGeom prst="rect">
            <a:avLst/>
          </a:prstGeom>
        </p:spPr>
        <p:txBody>
          <a:bodyPr spcFirstLastPara="0" lIns="95250" tIns="95250" rIns="95250" bIns="0" anchor="t"/>
          <a:lstStyle/>
          <a:p>
            <a:pPr algn="l" hangingPunct="0">
              <a:lnSpc>
                <a:spcPct val="100000"/>
              </a:lnSpc>
            </a:pPr>
            <a:r>
              <a:rPr sz="2550">
                <a:solidFill>
                  <a:srgbClr val="FEF6F2"/>
                </a:solidFill>
                <a:latin typeface="Roboto"/>
                <a:ea typeface="+mn-ea"/>
                <a:cs typeface="Roboto"/>
              </a:rPr>
              <a:t>Les fondements des jugements moraux</a:t>
            </a:r>
          </a:p>
        </p:txBody>
      </p:sp>
      <p:pic>
        <p:nvPicPr>
          <p:cNvPr id="5" name="IMG_2025_10_07_21_30_47_652.jpg"/>
          <p:cNvPicPr/>
          <p:nvPr/>
        </p:nvPicPr>
        <p:blipFill rotWithShape="1">
          <a:blip r:embed="rId4"/>
          <a:stretch>
            <a:fillRect/>
          </a:stretch>
        </p:blipFill>
        <p:spPr>
          <a:xfrm>
            <a:off x="1536589" y="1172446"/>
            <a:ext cx="11285831" cy="5788961"/>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sp>
        <p:nvSpPr>
          <p:cNvPr id="2" name="Rectangle 1"/>
          <p:cNvSpPr/>
          <p:nvPr/>
        </p:nvSpPr>
        <p:spPr>
          <a:xfrm>
            <a:off x="746938" y="695513"/>
            <a:ext cx="8065869" cy="4499133"/>
          </a:xfrm>
          <a:prstGeom prst="rect">
            <a:avLst/>
          </a:prstGeom>
        </p:spPr>
        <p:txBody>
          <a:bodyPr spcFirstLastPara="0" lIns="274337" tIns="274337" rIns="274337" bIns="0" anchor="t"/>
          <a:lstStyle/>
          <a:p>
            <a:pPr algn="l" hangingPunct="0">
              <a:lnSpc>
                <a:spcPct val="100000"/>
              </a:lnSpc>
            </a:pPr>
            <a:r>
              <a:rPr sz="6480" b="1">
                <a:latin typeface="Arimo"/>
                <a:ea typeface="+mn-ea"/>
                <a:cs typeface="Arimo"/>
              </a:rPr>
              <a:t>"La nature c'est ce au-dessus de quoi on est supposé s'élever."</a:t>
            </a:r>
          </a:p>
        </p:txBody>
      </p:sp>
      <p:pic>
        <p:nvPicPr>
          <p:cNvPr id="3" name="image.png"/>
          <p:cNvPicPr/>
          <p:nvPr/>
        </p:nvPicPr>
        <p:blipFill rotWithShape="1">
          <a:blip r:embed="rId2"/>
          <a:stretch>
            <a:fillRect/>
          </a:stretch>
        </p:blipFill>
        <p:spPr>
          <a:xfrm>
            <a:off x="9131252" y="698003"/>
            <a:ext cx="3424042" cy="5083672"/>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sp>
        <p:nvSpPr>
          <p:cNvPr id="2" name="Rectangle 1"/>
          <p:cNvSpPr/>
          <p:nvPr/>
        </p:nvSpPr>
        <p:spPr>
          <a:xfrm>
            <a:off x="361737" y="407734"/>
            <a:ext cx="10735818" cy="6650291"/>
          </a:xfrm>
          <a:prstGeom prst="rect">
            <a:avLst/>
          </a:prstGeom>
        </p:spPr>
        <p:txBody>
          <a:bodyPr spcFirstLastPara="0" lIns="118755" tIns="118755" rIns="118755" bIns="0" anchor="t"/>
          <a:lstStyle/>
          <a:p>
            <a:pPr algn="l" hangingPunct="0">
              <a:lnSpc>
                <a:spcPct val="100000"/>
              </a:lnSpc>
            </a:pPr>
            <a:r>
              <a:rPr sz="2805">
                <a:solidFill>
                  <a:srgbClr val="39325B"/>
                </a:solidFill>
                <a:latin typeface="Roboto"/>
                <a:ea typeface="+mn-ea"/>
                <a:cs typeface="Roboto"/>
              </a:rPr>
              <a:t>Passons maintenant à l'examen de l'appel à la nature humaine. Celui-ci prend deux formes principales, selon qu'on conçoit la nature humaine comme la fonction ou le rôle de l'humain, ou comme l'ensemble de nos dispositions et de nos impulsions.</a:t>
            </a:r>
          </a:p>
          <a:p>
            <a:pPr algn="l" hangingPunct="0">
              <a:lnSpc>
                <a:spcPct val="100000"/>
              </a:lnSpc>
            </a:pPr>
            <a:r>
              <a:rPr sz="2805">
                <a:solidFill>
                  <a:srgbClr val="39325B"/>
                </a:solidFill>
                <a:latin typeface="Roboto"/>
                <a:ea typeface="+mn-ea"/>
                <a:cs typeface="Roboto"/>
              </a:rPr>
              <a:t>﻿ ﻿</a:t>
            </a:r>
          </a:p>
          <a:p>
            <a:pPr algn="l" hangingPunct="0">
              <a:lnSpc>
                <a:spcPct val="100000"/>
              </a:lnSpc>
            </a:pPr>
            <a:r>
              <a:rPr sz="2805">
                <a:solidFill>
                  <a:srgbClr val="39325B"/>
                </a:solidFill>
                <a:latin typeface="Roboto"/>
                <a:ea typeface="+mn-ea"/>
                <a:cs typeface="Roboto"/>
              </a:rPr>
              <a:t>Dans un cas comme dans l'autre, l'enjeu de l'argumentation n'est pas de modeler les actions humaines sur quelque chose d'extérieur à l'humain, comme les commandements d'une divinité ou un aspect du monde biologique. On part plutôt de l'examen de ce que nous sommes, de nos possibilités, de nos limites, du contexte dans lequel se déroulent notre vie et de nos relations avec les autres afin de déterminer quelles sont les actions qui sont bonnes du point de vue moral, c'est-à-dire d'un point de vue désintéressé, impartial. Cet appel à la nature humaine peut se faire de diverses manières.</a:t>
            </a:r>
          </a:p>
        </p:txBody>
      </p:sp>
    </p:spTree>
    <p:extLst>
      <p:ext uri="{BB962C8B-B14F-4D97-AF65-F5344CB8AC3E}">
        <p14:creationId xmlns:p14="http://schemas.microsoft.com/office/powerpoint/2010/main" val="39300242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B3DBE5"/>
        </a:solidFill>
        <a:effectLst/>
      </p:bgPr>
    </p:bg>
    <p:spTree>
      <p:nvGrpSpPr>
        <p:cNvPr id="1" name="Timeline copy 110"/>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1871" y="104775"/>
            <a:ext cx="12020550" cy="657225"/>
          </a:xfrm>
          <a:prstGeom prst="rect">
            <a:avLst/>
          </a:prstGeom>
        </p:spPr>
      </p:pic>
      <p:sp>
        <p:nvSpPr>
          <p:cNvPr id="3" name="Body text copy"/>
          <p:cNvSpPr/>
          <p:nvPr/>
        </p:nvSpPr>
        <p:spPr>
          <a:xfrm>
            <a:off x="3324808" y="101445"/>
            <a:ext cx="9314113" cy="581025"/>
          </a:xfrm>
          <a:prstGeom prst="rect">
            <a:avLst/>
          </a:prstGeom>
        </p:spPr>
        <p:txBody>
          <a:bodyPr spcFirstLastPara="0" lIns="95250" tIns="95250" rIns="95250" bIns="0" anchor="t"/>
          <a:lstStyle/>
          <a:p>
            <a:pPr algn="l" hangingPunct="0">
              <a:lnSpc>
                <a:spcPct val="100000"/>
              </a:lnSpc>
            </a:pPr>
            <a:r>
              <a:rPr sz="2550">
                <a:solidFill>
                  <a:srgbClr val="FEF6F2"/>
                </a:solidFill>
                <a:latin typeface="Roboto"/>
                <a:ea typeface="+mn-ea"/>
                <a:cs typeface="Roboto"/>
              </a:rPr>
              <a:t>Les fondements des jugements moraux</a:t>
            </a:r>
          </a:p>
        </p:txBody>
      </p:sp>
      <p:pic>
        <p:nvPicPr>
          <p:cNvPr id="4" name="IMG_2025_10_07_21_30_47_652.jpg"/>
          <p:cNvPicPr/>
          <p:nvPr/>
        </p:nvPicPr>
        <p:blipFill rotWithShape="1">
          <a:blip r:embed="rId3"/>
          <a:stretch>
            <a:fillRect/>
          </a:stretch>
        </p:blipFill>
        <p:spPr>
          <a:xfrm>
            <a:off x="686829" y="923173"/>
            <a:ext cx="12135592" cy="6224838"/>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B890B"/>
        </a:solidFill>
        <a:effectLst/>
      </p:bgPr>
    </p:bg>
    <p:spTree>
      <p:nvGrpSpPr>
        <p:cNvPr id="1" name="Timeline copy 71"/>
        <p:cNvGrpSpPr/>
        <p:nvPr/>
      </p:nvGrpSpPr>
      <p:grpSpPr>
        <a:xfrm>
          <a:off x="0" y="0"/>
          <a:ext cx="0" cy="0"/>
          <a:chOff x="0" y="0"/>
          <a:chExt cx="0" cy="0"/>
        </a:xfrm>
      </p:grpSpPr>
      <p:sp>
        <p:nvSpPr>
          <p:cNvPr id="2" name="Rectangle 1"/>
          <p:cNvSpPr/>
          <p:nvPr/>
        </p:nvSpPr>
        <p:spPr>
          <a:xfrm>
            <a:off x="2835727" y="2469696"/>
            <a:ext cx="2381250" cy="466725"/>
          </a:xfrm>
          <a:prstGeom prst="rect">
            <a:avLst/>
          </a:prstGeom>
        </p:spPr>
        <p:txBody>
          <a:bodyPr spcFirstLastPara="0" lIns="95250" tIns="95250" rIns="95250" bIns="0" anchor="t"/>
          <a:lstStyle/>
          <a:p>
            <a:endParaRPr/>
          </a:p>
        </p:txBody>
      </p:sp>
      <p:sp>
        <p:nvSpPr>
          <p:cNvPr id="3" name="Rectangle 2"/>
          <p:cNvSpPr/>
          <p:nvPr/>
        </p:nvSpPr>
        <p:spPr>
          <a:xfrm>
            <a:off x="730006" y="647700"/>
            <a:ext cx="11842994" cy="2310960"/>
          </a:xfrm>
          <a:prstGeom prst="rect">
            <a:avLst/>
          </a:prstGeom>
          <a:ln w="9525" cmpd="sng">
            <a:solidFill>
              <a:srgbClr val="000000"/>
            </a:solidFill>
          </a:ln>
        </p:spPr>
        <p:txBody>
          <a:bodyPr spcFirstLastPara="0" lIns="91342" tIns="91342" rIns="91342" bIns="0" anchor="t"/>
          <a:lstStyle/>
          <a:p>
            <a:pPr algn="l" hangingPunct="0">
              <a:lnSpc>
                <a:spcPct val="133333"/>
              </a:lnSpc>
            </a:pPr>
            <a:r>
              <a:rPr sz="2589" b="1" cap="all">
                <a:solidFill>
                  <a:srgbClr val="F2F2F2"/>
                </a:solidFill>
                <a:latin typeface="League Spartan"/>
                <a:ea typeface="+mn-ea"/>
                <a:cs typeface="League Spartan"/>
              </a:rPr>
              <a:t>On peut se faire ce type de réflexion : "Une de mes valeurs importantes c'est  [....................]. </a:t>
            </a:r>
          </a:p>
          <a:p>
            <a:pPr algn="l" hangingPunct="0">
              <a:lnSpc>
                <a:spcPct val="133333"/>
              </a:lnSpc>
            </a:pPr>
            <a:r>
              <a:rPr sz="2589" b="1" cap="all">
                <a:solidFill>
                  <a:srgbClr val="F2F2F2"/>
                </a:solidFill>
                <a:latin typeface="League Spartan"/>
                <a:ea typeface="+mn-ea"/>
                <a:cs typeface="League Spartan"/>
              </a:rPr>
              <a:t>Le [</a:t>
            </a:r>
            <a:r>
              <a:rPr sz="2589" cap="all">
                <a:solidFill>
                  <a:srgbClr val="F2F2F2"/>
                </a:solidFill>
                <a:latin typeface="&quot;League Spartan&quot;"/>
                <a:ea typeface="+mn-ea"/>
                <a:cs typeface="&quot;League Spartan&quot;"/>
              </a:rPr>
              <a:t>....................</a:t>
            </a:r>
            <a:r>
              <a:rPr sz="2589" b="1" cap="all">
                <a:solidFill>
                  <a:srgbClr val="F2F2F2"/>
                </a:solidFill>
                <a:latin typeface="League Spartan"/>
                <a:ea typeface="+mn-ea"/>
                <a:cs typeface="League Spartan"/>
              </a:rPr>
              <a:t>] est très important pour moi, mais je juge que ça ne devrait pas l'être."</a:t>
            </a:r>
          </a:p>
        </p:txBody>
      </p:sp>
      <p:sp>
        <p:nvSpPr>
          <p:cNvPr id="4" name="Rectangle 3"/>
          <p:cNvSpPr/>
          <p:nvPr/>
        </p:nvSpPr>
        <p:spPr>
          <a:xfrm>
            <a:off x="485775" y="4924425"/>
            <a:ext cx="9999611" cy="995631"/>
          </a:xfrm>
          <a:prstGeom prst="rect">
            <a:avLst/>
          </a:prstGeom>
          <a:ln w="9525" cmpd="sng">
            <a:solidFill>
              <a:srgbClr val="000000"/>
            </a:solidFill>
          </a:ln>
        </p:spPr>
        <p:txBody>
          <a:bodyPr spcFirstLastPara="0" lIns="91342" tIns="91342" rIns="91342" bIns="0" anchor="t"/>
          <a:lstStyle/>
          <a:p>
            <a:pPr algn="l" hangingPunct="0">
              <a:lnSpc>
                <a:spcPct val="100000"/>
              </a:lnSpc>
            </a:pPr>
            <a:r>
              <a:rPr sz="2589" b="1">
                <a:solidFill>
                  <a:srgbClr val="FFFFFF"/>
                </a:solidFill>
                <a:latin typeface="&quot;League Spartan&quot;"/>
                <a:ea typeface="+mn-ea"/>
                <a:cs typeface="&quot;League Spartan&quot;"/>
              </a:rPr>
              <a:t>On peut poser un jugement de valeur de type bien/mal sur les valeurs que nous constatons, dans les faits, avoir.</a:t>
            </a:r>
          </a:p>
        </p:txBody>
      </p:sp>
      <p:pic>
        <p:nvPicPr>
          <p:cNvPr id="5" name="customLine"/>
          <p:cNvPicPr/>
          <p:nvPr/>
        </p:nvPicPr>
        <p:blipFill rotWithShape="1">
          <a:blip r:embed="rId2"/>
          <a:stretch>
            <a:fillRect/>
          </a:stretch>
        </p:blipFill>
        <p:spPr>
          <a:xfrm rot="5400000">
            <a:off x="4743848" y="3693477"/>
            <a:ext cx="1838325" cy="190500"/>
          </a:xfrm>
          <a:prstGeom prst="rect">
            <a:avLst/>
          </a:prstGeom>
        </p:spPr>
      </p:pic>
      <p:sp>
        <p:nvSpPr>
          <p:cNvPr id="6" name="Rectangle 5"/>
          <p:cNvSpPr/>
          <p:nvPr/>
        </p:nvSpPr>
        <p:spPr>
          <a:xfrm>
            <a:off x="4929188" y="3486150"/>
            <a:ext cx="1657350" cy="611823"/>
          </a:xfrm>
          <a:prstGeom prst="rect">
            <a:avLst/>
          </a:prstGeom>
          <a:solidFill>
            <a:srgbClr val="F1F7FF">
              <a:alpha val="66000"/>
            </a:srgbClr>
          </a:solidFill>
        </p:spPr>
        <p:txBody>
          <a:bodyPr spcFirstLastPara="0" lIns="191195" tIns="191195" rIns="191195" bIns="0" anchor="t"/>
          <a:lstStyle/>
          <a:p>
            <a:pPr algn="l" hangingPunct="0">
              <a:lnSpc>
                <a:spcPct val="41667"/>
              </a:lnSpc>
              <a:spcBef>
                <a:spcPct val="23333"/>
              </a:spcBef>
            </a:pPr>
            <a:r>
              <a:rPr sz="3613" b="1">
                <a:solidFill>
                  <a:srgbClr val="292929">
                    <a:alpha val="66000"/>
                  </a:srgbClr>
                </a:solidFill>
                <a:latin typeface="&quot;League Spartan&quot;"/>
                <a:ea typeface="+mn-ea"/>
                <a:cs typeface="&quot;League Spartan&quot;"/>
              </a:rPr>
              <a:t>donc</a:t>
            </a:r>
          </a:p>
        </p:txBody>
      </p:sp>
      <p:sp>
        <p:nvSpPr>
          <p:cNvPr id="7" name="Rectangle 6"/>
          <p:cNvSpPr/>
          <p:nvPr/>
        </p:nvSpPr>
        <p:spPr>
          <a:xfrm>
            <a:off x="10813129" y="4467225"/>
            <a:ext cx="2257425" cy="876300"/>
          </a:xfrm>
          <a:prstGeom prst="rect">
            <a:avLst/>
          </a:prstGeom>
        </p:spPr>
        <p:txBody>
          <a:bodyPr spcFirstLastPara="0" lIns="95250" tIns="95250" rIns="95250" bIns="0" anchor="t"/>
          <a:lstStyle/>
          <a:p>
            <a:pPr algn="l" hangingPunct="0">
              <a:lnSpc>
                <a:spcPct val="100000"/>
              </a:lnSpc>
            </a:pPr>
            <a:r>
              <a:rPr sz="2250" b="1">
                <a:solidFill>
                  <a:srgbClr val="FFFFFF"/>
                </a:solidFill>
                <a:latin typeface="&quot;League Spartan&quot;"/>
                <a:ea typeface="+mn-ea"/>
                <a:cs typeface="&quot;League Spartan&quot;"/>
              </a:rPr>
              <a:t>jugement de valeur </a:t>
            </a:r>
            <a:r>
              <a:rPr sz="2250">
                <a:solidFill>
                  <a:srgbClr val="FFFFFF"/>
                </a:solidFill>
                <a:latin typeface="&quot;League Spartan&quot;"/>
                <a:ea typeface="+mn-ea"/>
                <a:cs typeface="&quot;League Spartan&quot;"/>
              </a:rPr>
              <a:t> </a:t>
            </a:r>
          </a:p>
        </p:txBody>
      </p:sp>
      <p:sp>
        <p:nvSpPr>
          <p:cNvPr id="8" name="Rectangle 7"/>
          <p:cNvSpPr/>
          <p:nvPr/>
        </p:nvSpPr>
        <p:spPr>
          <a:xfrm>
            <a:off x="10813129" y="5210175"/>
            <a:ext cx="2057859" cy="876300"/>
          </a:xfrm>
          <a:prstGeom prst="rect">
            <a:avLst/>
          </a:prstGeom>
        </p:spPr>
        <p:txBody>
          <a:bodyPr spcFirstLastPara="0" lIns="95250" tIns="95250" rIns="95250" bIns="0" anchor="t"/>
          <a:lstStyle/>
          <a:p>
            <a:pPr algn="l" hangingPunct="0">
              <a:lnSpc>
                <a:spcPct val="100000"/>
              </a:lnSpc>
            </a:pPr>
            <a:r>
              <a:rPr sz="2250" b="1">
                <a:solidFill>
                  <a:srgbClr val="FFFFFF"/>
                </a:solidFill>
                <a:latin typeface="&quot;League Spartan&quot;"/>
                <a:ea typeface="+mn-ea"/>
                <a:cs typeface="&quot;League Spartan&quot;"/>
              </a:rPr>
              <a:t>jugement de fait</a:t>
            </a:r>
            <a:r>
              <a:rPr sz="2250">
                <a:solidFill>
                  <a:srgbClr val="FFFFFF"/>
                </a:solidFill>
                <a:latin typeface="&quot;League Spartan&quot;"/>
                <a:ea typeface="+mn-ea"/>
                <a:cs typeface="&quot;League Spartan&quot;"/>
              </a:rPr>
              <a:t> </a:t>
            </a:r>
          </a:p>
        </p:txBody>
      </p:sp>
      <p:pic>
        <p:nvPicPr>
          <p:cNvPr id="9" name="customLine"/>
          <p:cNvPicPr/>
          <p:nvPr/>
        </p:nvPicPr>
        <p:blipFill rotWithShape="1">
          <a:blip r:embed="rId3"/>
          <a:stretch>
            <a:fillRect/>
          </a:stretch>
        </p:blipFill>
        <p:spPr>
          <a:xfrm rot="9158581">
            <a:off x="10106025" y="4924425"/>
            <a:ext cx="873971" cy="190500"/>
          </a:xfrm>
          <a:prstGeom prst="rect">
            <a:avLst/>
          </a:prstGeom>
        </p:spPr>
      </p:pic>
      <p:pic>
        <p:nvPicPr>
          <p:cNvPr id="10" name="customLine copy 1"/>
          <p:cNvPicPr/>
          <p:nvPr/>
        </p:nvPicPr>
        <p:blipFill rotWithShape="1">
          <a:blip r:embed="rId4"/>
          <a:stretch>
            <a:fillRect/>
          </a:stretch>
        </p:blipFill>
        <p:spPr>
          <a:xfrm rot="9143672">
            <a:off x="10157643" y="5495925"/>
            <a:ext cx="655486" cy="190500"/>
          </a:xfrm>
          <a:prstGeom prst="rect">
            <a:avLst/>
          </a:prstGeom>
        </p:spPr>
      </p:pic>
      <p:sp>
        <p:nvSpPr>
          <p:cNvPr id="11" name="Rectangle 10"/>
          <p:cNvSpPr/>
          <p:nvPr/>
        </p:nvSpPr>
        <p:spPr>
          <a:xfrm>
            <a:off x="5216977" y="6153150"/>
            <a:ext cx="8064471" cy="995631"/>
          </a:xfrm>
          <a:prstGeom prst="rect">
            <a:avLst/>
          </a:prstGeom>
          <a:ln w="9525" cmpd="sng">
            <a:solidFill>
              <a:srgbClr val="000000"/>
            </a:solidFill>
          </a:ln>
        </p:spPr>
        <p:txBody>
          <a:bodyPr spcFirstLastPara="0" lIns="91342" tIns="91342" rIns="91342" bIns="0" anchor="t"/>
          <a:lstStyle/>
          <a:p>
            <a:pPr algn="l" hangingPunct="0">
              <a:lnSpc>
                <a:spcPct val="100000"/>
              </a:lnSpc>
            </a:pPr>
            <a:r>
              <a:rPr sz="2589" b="1" i="1">
                <a:solidFill>
                  <a:srgbClr val="FFFFFF"/>
                </a:solidFill>
                <a:latin typeface="&quot;League Spartan&quot;"/>
                <a:ea typeface="+mn-ea"/>
                <a:cs typeface="&quot;League Spartan&quot;"/>
              </a:rPr>
              <a:t>"J'accorde trop d'importance à ceci"</a:t>
            </a:r>
          </a:p>
          <a:p>
            <a:pPr algn="l" hangingPunct="0">
              <a:lnSpc>
                <a:spcPct val="100000"/>
              </a:lnSpc>
            </a:pPr>
            <a:r>
              <a:rPr sz="2589" b="1" i="1">
                <a:solidFill>
                  <a:srgbClr val="FFFFFF"/>
                </a:solidFill>
                <a:latin typeface="&quot;League Spartan&quot;"/>
                <a:ea typeface="+mn-ea"/>
                <a:cs typeface="&quot;League Spartan&quot;"/>
              </a:rPr>
              <a:t>"Je n'accorde pas assez d'importance à ceci"</a:t>
            </a:r>
          </a:p>
        </p:txBody>
      </p:sp>
    </p:spTree>
    <p:extLst>
      <p:ext uri="{BB962C8B-B14F-4D97-AF65-F5344CB8AC3E}">
        <p14:creationId xmlns:p14="http://schemas.microsoft.com/office/powerpoint/2010/main" val="39300242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79"/>
        <p:cNvGrpSpPr/>
        <p:nvPr/>
      </p:nvGrpSpPr>
      <p:grpSpPr>
        <a:xfrm>
          <a:off x="0" y="0"/>
          <a:ext cx="0" cy="0"/>
          <a:chOff x="0" y="0"/>
          <a:chExt cx="0" cy="0"/>
        </a:xfrm>
      </p:grpSpPr>
      <p:sp>
        <p:nvSpPr>
          <p:cNvPr id="2" name="Rectangle 1"/>
          <p:cNvSpPr/>
          <p:nvPr/>
        </p:nvSpPr>
        <p:spPr>
          <a:xfrm>
            <a:off x="698107" y="1018669"/>
            <a:ext cx="8190323" cy="5410706"/>
          </a:xfrm>
          <a:prstGeom prst="rect">
            <a:avLst/>
          </a:prstGeom>
        </p:spPr>
        <p:txBody>
          <a:bodyPr spcFirstLastPara="0" lIns="106092" tIns="106092" rIns="106092" bIns="0" anchor="t"/>
          <a:lstStyle/>
          <a:p>
            <a:pPr algn="l" hangingPunct="0">
              <a:lnSpc>
                <a:spcPct val="100000"/>
              </a:lnSpc>
            </a:pPr>
            <a:r>
              <a:rPr sz="2840" b="1">
                <a:latin typeface="Arimo"/>
                <a:ea typeface="+mn-ea"/>
                <a:cs typeface="Arimo"/>
              </a:rPr>
              <a:t>La morale de la loi naturelle est une conception répandue, particulièrement chez les catholiques. Selon cette conception, il existe une loi morale naturelle inscrite dans la nature de l'être humain par une divinité. Nous pouvons en principe la découvrir par notre réflexion, sans faire appel à des textes sacrés, bien que les deux se complètent. L'idée centrale de cette conception est que l'être humain remplit une fonction, un rôle dans l'ordre divin, et que ce rôle détermine ce qui est bon et ce qui est mal sur le plan moral.</a:t>
            </a:r>
          </a:p>
        </p:txBody>
      </p:sp>
    </p:spTree>
    <p:extLst>
      <p:ext uri="{BB962C8B-B14F-4D97-AF65-F5344CB8AC3E}">
        <p14:creationId xmlns:p14="http://schemas.microsoft.com/office/powerpoint/2010/main" val="39300242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80"/>
        <p:cNvGrpSpPr/>
        <p:nvPr/>
      </p:nvGrpSpPr>
      <p:grpSpPr>
        <a:xfrm>
          <a:off x="0" y="0"/>
          <a:ext cx="0" cy="0"/>
          <a:chOff x="0" y="0"/>
          <a:chExt cx="0" cy="0"/>
        </a:xfrm>
      </p:grpSpPr>
      <p:sp>
        <p:nvSpPr>
          <p:cNvPr id="2" name="Rectangle 1"/>
          <p:cNvSpPr/>
          <p:nvPr/>
        </p:nvSpPr>
        <p:spPr>
          <a:xfrm>
            <a:off x="680810" y="914695"/>
            <a:ext cx="10877836" cy="4857750"/>
          </a:xfrm>
          <a:prstGeom prst="rect">
            <a:avLst/>
          </a:prstGeom>
        </p:spPr>
        <p:txBody>
          <a:bodyPr spcFirstLastPara="0" lIns="95250" tIns="95250" rIns="95250" bIns="0" anchor="t"/>
          <a:lstStyle/>
          <a:p>
            <a:pPr algn="l" hangingPunct="0">
              <a:lnSpc>
                <a:spcPct val="100000"/>
              </a:lnSpc>
            </a:pPr>
            <a:r>
              <a:rPr sz="2550" b="1">
                <a:latin typeface="Arimo"/>
                <a:ea typeface="+mn-ea"/>
                <a:cs typeface="Arimo"/>
              </a:rPr>
              <a:t>Passons à l'examen d'une autre caractéristique de la morale basée sur la loi naturelle de l'Église catholique, son absolutisme. Par absolutisme, on entend le fait qu'aux yeux de l'Église catholique certaines catégories d'actions sont interdites, peu importe les circonstances. </a:t>
            </a:r>
          </a:p>
          <a:p>
            <a:pPr algn="l" hangingPunct="0">
              <a:lnSpc>
                <a:spcPct val="100000"/>
              </a:lnSpc>
            </a:pPr>
            <a:r>
              <a:rPr sz="2550" b="1">
                <a:latin typeface="Arimo"/>
                <a:ea typeface="+mn-ea"/>
                <a:cs typeface="Arimo"/>
              </a:rPr>
              <a:t>﻿ ﻿</a:t>
            </a:r>
          </a:p>
          <a:p>
            <a:pPr algn="l" hangingPunct="0">
              <a:lnSpc>
                <a:spcPct val="100000"/>
              </a:lnSpc>
            </a:pPr>
            <a:r>
              <a:rPr sz="2550" b="1">
                <a:latin typeface="Arimo"/>
                <a:ea typeface="+mn-ea"/>
                <a:cs typeface="Arimo"/>
              </a:rPr>
              <a:t>Bref, à qui invoquerait l'idée que la fin justifie parfois les moyens, les absolutistes rétorqueraient qu'aucune fin, si louable soit-elle, ne justifie un moyen mauvais en soi. </a:t>
            </a:r>
          </a:p>
          <a:p>
            <a:pPr algn="l" hangingPunct="0">
              <a:lnSpc>
                <a:spcPct val="100000"/>
              </a:lnSpc>
            </a:pPr>
            <a:r>
              <a:rPr sz="2550" b="1">
                <a:latin typeface="Arimo"/>
                <a:ea typeface="+mn-ea"/>
                <a:cs typeface="Arimo"/>
              </a:rPr>
              <a:t>﻿ ﻿</a:t>
            </a:r>
          </a:p>
          <a:p>
            <a:pPr algn="l" hangingPunct="0">
              <a:lnSpc>
                <a:spcPct val="100000"/>
              </a:lnSpc>
            </a:pPr>
            <a:r>
              <a:rPr sz="2550" b="1">
                <a:latin typeface="Arimo"/>
                <a:ea typeface="+mn-ea"/>
                <a:cs typeface="Arimo"/>
              </a:rPr>
              <a:t>Les opposants à l'absolutisme soutiennent au contraire qu'il arrive qu'une fin valable justifie l'utilisation d'un tel moyen. </a:t>
            </a:r>
          </a:p>
        </p:txBody>
      </p:sp>
    </p:spTree>
    <p:extLst>
      <p:ext uri="{BB962C8B-B14F-4D97-AF65-F5344CB8AC3E}">
        <p14:creationId xmlns:p14="http://schemas.microsoft.com/office/powerpoint/2010/main" val="3930024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D78A"/>
        </a:solidFill>
        <a:effectLst/>
      </p:bgPr>
    </p:bg>
    <p:spTree>
      <p:nvGrpSpPr>
        <p:cNvPr id="1" name="Timeline copy 71"/>
        <p:cNvGrpSpPr/>
        <p:nvPr/>
      </p:nvGrpSpPr>
      <p:grpSpPr>
        <a:xfrm>
          <a:off x="0" y="0"/>
          <a:ext cx="0" cy="0"/>
          <a:chOff x="0" y="0"/>
          <a:chExt cx="0" cy="0"/>
        </a:xfrm>
      </p:grpSpPr>
      <p:pic>
        <p:nvPicPr>
          <p:cNvPr id="2" name="Shape-1 copy 1"/>
          <p:cNvPicPr>
            <a:picLocks noChangeAspect="1"/>
          </p:cNvPicPr>
          <p:nvPr/>
        </p:nvPicPr>
        <p:blipFill>
          <a:blip r:embed="rId2"/>
          <a:stretch>
            <a:fillRect/>
          </a:stretch>
        </p:blipFill>
        <p:spPr>
          <a:xfrm>
            <a:off x="6534150" y="2838450"/>
            <a:ext cx="5172075" cy="3971925"/>
          </a:xfrm>
          <a:prstGeom prst="rect">
            <a:avLst/>
          </a:prstGeom>
        </p:spPr>
      </p:pic>
      <p:pic>
        <p:nvPicPr>
          <p:cNvPr id="3" name="Shape-1"/>
          <p:cNvPicPr>
            <a:picLocks noChangeAspect="1"/>
          </p:cNvPicPr>
          <p:nvPr/>
        </p:nvPicPr>
        <p:blipFill>
          <a:blip r:embed="rId3"/>
          <a:stretch>
            <a:fillRect/>
          </a:stretch>
        </p:blipFill>
        <p:spPr>
          <a:xfrm>
            <a:off x="666750" y="2838450"/>
            <a:ext cx="5133975" cy="3829050"/>
          </a:xfrm>
          <a:prstGeom prst="rect">
            <a:avLst/>
          </a:prstGeom>
        </p:spPr>
      </p:pic>
      <p:sp>
        <p:nvSpPr>
          <p:cNvPr id="4" name="Rectangle 3"/>
          <p:cNvSpPr/>
          <p:nvPr/>
        </p:nvSpPr>
        <p:spPr>
          <a:xfrm>
            <a:off x="285750" y="66675"/>
            <a:ext cx="12563475" cy="2419350"/>
          </a:xfrm>
          <a:prstGeom prst="rect">
            <a:avLst/>
          </a:prstGeom>
        </p:spPr>
        <p:txBody>
          <a:bodyPr spcFirstLastPara="0" lIns="95250" tIns="95250" rIns="95250" bIns="0" anchor="t"/>
          <a:lstStyle/>
          <a:p>
            <a:pPr algn="l" hangingPunct="0">
              <a:lnSpc>
                <a:spcPct val="108333"/>
              </a:lnSpc>
            </a:pPr>
            <a:r>
              <a:rPr sz="2250" b="1">
                <a:solidFill>
                  <a:srgbClr val="772424"/>
                </a:solidFill>
                <a:latin typeface="League Spartan"/>
                <a:ea typeface="+mn-ea"/>
                <a:cs typeface="League Spartan"/>
              </a:rPr>
              <a:t>Dire que :</a:t>
            </a:r>
          </a:p>
          <a:p>
            <a:pPr algn="l" hangingPunct="0">
              <a:lnSpc>
                <a:spcPct val="108333"/>
              </a:lnSpc>
            </a:pPr>
            <a:endParaRPr sz="2250" b="1">
              <a:solidFill>
                <a:srgbClr val="772424"/>
              </a:solidFill>
              <a:latin typeface="League Spartan"/>
              <a:ea typeface="+mn-ea"/>
              <a:cs typeface="League Spartan"/>
            </a:endParaRPr>
          </a:p>
          <a:p>
            <a:pPr algn="l" hangingPunct="0">
              <a:lnSpc>
                <a:spcPct val="108333"/>
              </a:lnSpc>
            </a:pPr>
            <a:r>
              <a:rPr sz="2250" b="1">
                <a:solidFill>
                  <a:srgbClr val="772424"/>
                </a:solidFill>
                <a:latin typeface="League Spartan"/>
                <a:ea typeface="+mn-ea"/>
                <a:cs typeface="League Spartan"/>
              </a:rPr>
              <a:t>"Mon apparence aux yeux des autres est une de mes valeurs" ,  ou que </a:t>
            </a:r>
          </a:p>
          <a:p>
            <a:pPr algn="l" hangingPunct="0">
              <a:lnSpc>
                <a:spcPct val="108333"/>
              </a:lnSpc>
            </a:pPr>
            <a:r>
              <a:rPr sz="2250" b="1">
                <a:solidFill>
                  <a:srgbClr val="772424"/>
                </a:solidFill>
                <a:latin typeface="League Spartan"/>
                <a:ea typeface="+mn-ea"/>
                <a:cs typeface="League Spartan"/>
              </a:rPr>
              <a:t>"L'argent est une de mes valeurs" , ou que </a:t>
            </a:r>
          </a:p>
          <a:p>
            <a:pPr algn="l" hangingPunct="0">
              <a:lnSpc>
                <a:spcPct val="108333"/>
              </a:lnSpc>
            </a:pPr>
            <a:r>
              <a:rPr sz="2250" b="1">
                <a:solidFill>
                  <a:srgbClr val="772424"/>
                </a:solidFill>
                <a:latin typeface="League Spartan"/>
                <a:ea typeface="+mn-ea"/>
                <a:cs typeface="League Spartan"/>
              </a:rPr>
              <a:t>"La protection de l'environnement est une de mes valeurs" (ou d'autres jugements du même type).</a:t>
            </a:r>
          </a:p>
        </p:txBody>
      </p:sp>
      <p:sp>
        <p:nvSpPr>
          <p:cNvPr id="5" name="Rectangle 4"/>
          <p:cNvSpPr/>
          <p:nvPr/>
        </p:nvSpPr>
        <p:spPr>
          <a:xfrm>
            <a:off x="2266517" y="2819400"/>
            <a:ext cx="2438833" cy="390525"/>
          </a:xfrm>
          <a:prstGeom prst="rect">
            <a:avLst/>
          </a:prstGeom>
        </p:spPr>
        <p:txBody>
          <a:bodyPr spcFirstLastPara="0" lIns="95250" tIns="95250" rIns="95250" bIns="0" anchor="t"/>
          <a:lstStyle/>
          <a:p>
            <a:pPr algn="l" hangingPunct="0">
              <a:lnSpc>
                <a:spcPct val="58333"/>
              </a:lnSpc>
              <a:spcBef>
                <a:spcPct val="16667"/>
              </a:spcBef>
            </a:pPr>
            <a:r>
              <a:rPr sz="2250" b="1">
                <a:solidFill>
                  <a:srgbClr val="772424"/>
                </a:solidFill>
                <a:latin typeface="&quot;League Spartan&quot;"/>
                <a:ea typeface="+mn-ea"/>
                <a:cs typeface="&quot;League Spartan&quot;"/>
              </a:rPr>
              <a:t>C'est dire que</a:t>
            </a:r>
          </a:p>
        </p:txBody>
      </p:sp>
      <p:sp>
        <p:nvSpPr>
          <p:cNvPr id="6" name="Rectangle 5"/>
          <p:cNvSpPr/>
          <p:nvPr/>
        </p:nvSpPr>
        <p:spPr>
          <a:xfrm>
            <a:off x="800100" y="3533775"/>
            <a:ext cx="4705350" cy="3019425"/>
          </a:xfrm>
          <a:prstGeom prst="rect">
            <a:avLst/>
          </a:prstGeom>
        </p:spPr>
        <p:txBody>
          <a:bodyPr spcFirstLastPara="0" lIns="95250" tIns="95250" rIns="95250" bIns="0" anchor="t"/>
          <a:lstStyle/>
          <a:p>
            <a:pPr algn="l" hangingPunct="0">
              <a:lnSpc>
                <a:spcPct val="91667"/>
              </a:lnSpc>
              <a:spcBef>
                <a:spcPct val="3333"/>
              </a:spcBef>
            </a:pPr>
            <a:r>
              <a:rPr sz="2250" b="1">
                <a:solidFill>
                  <a:srgbClr val="772424"/>
                </a:solidFill>
                <a:latin typeface="League Spartan"/>
                <a:ea typeface="+mn-ea"/>
                <a:cs typeface="League Spartan"/>
              </a:rPr>
              <a:t>Je pense que, dans les FAITS, j'accorde beaucoup d'importance à mon apparence, à l'argent ou à la protection de l'environnement. </a:t>
            </a:r>
          </a:p>
          <a:p>
            <a:pPr algn="l" hangingPunct="0">
              <a:lnSpc>
                <a:spcPct val="91667"/>
              </a:lnSpc>
            </a:pPr>
            <a:endParaRPr sz="2250" b="1">
              <a:solidFill>
                <a:srgbClr val="772424"/>
              </a:solidFill>
              <a:latin typeface="League Spartan"/>
              <a:ea typeface="+mn-ea"/>
              <a:cs typeface="League Spartan"/>
            </a:endParaRPr>
          </a:p>
          <a:p>
            <a:pPr algn="l" hangingPunct="0">
              <a:lnSpc>
                <a:spcPct val="91667"/>
              </a:lnSpc>
            </a:pPr>
            <a:r>
              <a:rPr sz="2250" b="1">
                <a:solidFill>
                  <a:srgbClr val="772424"/>
                </a:solidFill>
                <a:latin typeface="League Spartan"/>
                <a:ea typeface="+mn-ea"/>
                <a:cs typeface="League Spartan"/>
              </a:rPr>
              <a:t>On a alors affaire à un jugement de fait.</a:t>
            </a:r>
          </a:p>
        </p:txBody>
      </p:sp>
      <p:sp>
        <p:nvSpPr>
          <p:cNvPr id="7" name="Rectangle 6"/>
          <p:cNvSpPr/>
          <p:nvPr/>
        </p:nvSpPr>
        <p:spPr>
          <a:xfrm>
            <a:off x="6991350" y="3429000"/>
            <a:ext cx="4495800" cy="3019425"/>
          </a:xfrm>
          <a:prstGeom prst="rect">
            <a:avLst/>
          </a:prstGeom>
        </p:spPr>
        <p:txBody>
          <a:bodyPr spcFirstLastPara="0" lIns="95250" tIns="95250" rIns="95250" bIns="0" anchor="t"/>
          <a:lstStyle/>
          <a:p>
            <a:pPr algn="l" hangingPunct="0">
              <a:lnSpc>
                <a:spcPct val="91667"/>
              </a:lnSpc>
              <a:spcBef>
                <a:spcPct val="3333"/>
              </a:spcBef>
            </a:pPr>
            <a:r>
              <a:rPr sz="2250" b="1">
                <a:solidFill>
                  <a:srgbClr val="772424"/>
                </a:solidFill>
                <a:latin typeface="League Spartan"/>
                <a:ea typeface="+mn-ea"/>
                <a:cs typeface="League Spartan"/>
              </a:rPr>
              <a:t>Je trouve CORRECT d'accorder beaucoup d'importance à mon apparence, à l'argent ou à la protection de l'environnement.  </a:t>
            </a:r>
          </a:p>
          <a:p>
            <a:pPr algn="l" hangingPunct="0">
              <a:lnSpc>
                <a:spcPct val="91667"/>
              </a:lnSpc>
            </a:pPr>
            <a:endParaRPr sz="2250" b="1">
              <a:solidFill>
                <a:srgbClr val="772424"/>
              </a:solidFill>
              <a:latin typeface="League Spartan"/>
              <a:ea typeface="+mn-ea"/>
              <a:cs typeface="League Spartan"/>
            </a:endParaRPr>
          </a:p>
          <a:p>
            <a:pPr algn="l" hangingPunct="0">
              <a:lnSpc>
                <a:spcPct val="91667"/>
              </a:lnSpc>
            </a:pPr>
            <a:r>
              <a:rPr sz="2250" b="1">
                <a:solidFill>
                  <a:srgbClr val="772424"/>
                </a:solidFill>
                <a:latin typeface="League Spartan"/>
                <a:ea typeface="+mn-ea"/>
                <a:cs typeface="League Spartan"/>
              </a:rPr>
              <a:t>On a alors affaire à un jugement de valeur.</a:t>
            </a:r>
          </a:p>
        </p:txBody>
      </p:sp>
      <p:sp>
        <p:nvSpPr>
          <p:cNvPr id="8" name="Rectangle 7"/>
          <p:cNvSpPr/>
          <p:nvPr/>
        </p:nvSpPr>
        <p:spPr>
          <a:xfrm>
            <a:off x="6838950" y="2838450"/>
            <a:ext cx="4648200" cy="390525"/>
          </a:xfrm>
          <a:prstGeom prst="rect">
            <a:avLst/>
          </a:prstGeom>
        </p:spPr>
        <p:txBody>
          <a:bodyPr spcFirstLastPara="0" lIns="95250" tIns="95250" rIns="95250" bIns="0" anchor="t"/>
          <a:lstStyle/>
          <a:p>
            <a:pPr algn="l" hangingPunct="0">
              <a:lnSpc>
                <a:spcPct val="58333"/>
              </a:lnSpc>
              <a:spcBef>
                <a:spcPct val="16667"/>
              </a:spcBef>
            </a:pPr>
            <a:r>
              <a:rPr sz="2250" b="1">
                <a:solidFill>
                  <a:srgbClr val="772424"/>
                </a:solidFill>
                <a:latin typeface="&quot;League Spartan&quot;"/>
                <a:ea typeface="+mn-ea"/>
                <a:cs typeface="&quot;League Spartan&quot;"/>
              </a:rPr>
              <a:t>C'est parfois dire aussi que</a:t>
            </a:r>
          </a:p>
        </p:txBody>
      </p:sp>
    </p:spTree>
    <p:extLst>
      <p:ext uri="{BB962C8B-B14F-4D97-AF65-F5344CB8AC3E}">
        <p14:creationId xmlns:p14="http://schemas.microsoft.com/office/powerpoint/2010/main" val="3930024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Timeline copy 71"/>
        <p:cNvGrpSpPr/>
        <p:nvPr/>
      </p:nvGrpSpPr>
      <p:grpSpPr>
        <a:xfrm>
          <a:off x="0" y="0"/>
          <a:ext cx="0" cy="0"/>
          <a:chOff x="0" y="0"/>
          <a:chExt cx="0" cy="0"/>
        </a:xfrm>
      </p:grpSpPr>
      <p:sp>
        <p:nvSpPr>
          <p:cNvPr id="2" name="Rectangle 1"/>
          <p:cNvSpPr/>
          <p:nvPr/>
        </p:nvSpPr>
        <p:spPr>
          <a:xfrm>
            <a:off x="458391" y="5895975"/>
            <a:ext cx="12094369" cy="1247775"/>
          </a:xfrm>
          <a:prstGeom prst="rect">
            <a:avLst/>
          </a:prstGeom>
          <a:ln w="9525" cmpd="sng">
            <a:solidFill>
              <a:srgbClr val="000000"/>
            </a:solidFill>
          </a:ln>
        </p:spPr>
        <p:txBody>
          <a:bodyPr spcFirstLastPara="0" lIns="95250" tIns="95250" rIns="95250" bIns="0" anchor="t"/>
          <a:lstStyle/>
          <a:p>
            <a:pPr algn="l" hangingPunct="0">
              <a:lnSpc>
                <a:spcPct val="100000"/>
              </a:lnSpc>
            </a:pPr>
            <a:r>
              <a:rPr sz="2250">
                <a:solidFill>
                  <a:srgbClr val="FFFFFF"/>
                </a:solidFill>
                <a:latin typeface="&quot;League Spartan&quot;"/>
                <a:ea typeface="+mn-ea"/>
                <a:cs typeface="&quot;League Spartan&quot;"/>
              </a:rPr>
              <a:t>Bref, suite à des réflexions personnelles ou dans le cadre d’une discussion, on peut avoir d'excellents arguments en faveur ou contre le caractère approprié d'accorder autant d'importance à quelque chose.</a:t>
            </a:r>
          </a:p>
        </p:txBody>
      </p:sp>
      <p:pic>
        <p:nvPicPr>
          <p:cNvPr id="3" name="customLine"/>
          <p:cNvPicPr/>
          <p:nvPr/>
        </p:nvPicPr>
        <p:blipFill rotWithShape="1">
          <a:blip r:embed="rId2"/>
          <a:stretch>
            <a:fillRect/>
          </a:stretch>
        </p:blipFill>
        <p:spPr>
          <a:xfrm rot="6517003">
            <a:off x="9277350" y="4524375"/>
            <a:ext cx="2955482" cy="190500"/>
          </a:xfrm>
          <a:prstGeom prst="rect">
            <a:avLst/>
          </a:prstGeom>
        </p:spPr>
      </p:pic>
      <p:pic>
        <p:nvPicPr>
          <p:cNvPr id="4" name="customLine"/>
          <p:cNvPicPr/>
          <p:nvPr/>
        </p:nvPicPr>
        <p:blipFill rotWithShape="1">
          <a:blip r:embed="rId3"/>
          <a:stretch>
            <a:fillRect/>
          </a:stretch>
        </p:blipFill>
        <p:spPr>
          <a:xfrm rot="5400000">
            <a:off x="6558100" y="4195625"/>
            <a:ext cx="3210200" cy="190500"/>
          </a:xfrm>
          <a:prstGeom prst="rect">
            <a:avLst/>
          </a:prstGeom>
        </p:spPr>
      </p:pic>
      <p:pic>
        <p:nvPicPr>
          <p:cNvPr id="5" name="customLine copy 1"/>
          <p:cNvPicPr/>
          <p:nvPr/>
        </p:nvPicPr>
        <p:blipFill rotWithShape="1">
          <a:blip r:embed="rId4"/>
          <a:stretch>
            <a:fillRect/>
          </a:stretch>
        </p:blipFill>
        <p:spPr>
          <a:xfrm rot="4414132">
            <a:off x="2623006" y="4951761"/>
            <a:ext cx="1822345" cy="190500"/>
          </a:xfrm>
          <a:prstGeom prst="rect">
            <a:avLst/>
          </a:prstGeom>
        </p:spPr>
      </p:pic>
      <p:sp>
        <p:nvSpPr>
          <p:cNvPr id="6" name="Rectangle 5"/>
          <p:cNvSpPr/>
          <p:nvPr/>
        </p:nvSpPr>
        <p:spPr>
          <a:xfrm>
            <a:off x="2835727" y="1393371"/>
            <a:ext cx="2381250" cy="533400"/>
          </a:xfrm>
          <a:prstGeom prst="rect">
            <a:avLst/>
          </a:prstGeom>
        </p:spPr>
        <p:txBody>
          <a:bodyPr spcFirstLastPara="0" lIns="95250" tIns="95250" rIns="95250" bIns="0" anchor="t"/>
          <a:lstStyle/>
          <a:p>
            <a:pPr algn="l" hangingPunct="0">
              <a:lnSpc>
                <a:spcPct val="100000"/>
              </a:lnSpc>
            </a:pPr>
            <a:r>
              <a:rPr sz="2250">
                <a:solidFill>
                  <a:srgbClr val="772424"/>
                </a:solidFill>
                <a:latin typeface="&quot;League Spartan&quot;"/>
                <a:ea typeface="+mn-ea"/>
                <a:cs typeface="&quot;League Spartan&quot;"/>
              </a:rPr>
              <a:t> </a:t>
            </a:r>
          </a:p>
        </p:txBody>
      </p:sp>
      <p:sp>
        <p:nvSpPr>
          <p:cNvPr id="7" name="Rectangle 6"/>
          <p:cNvSpPr/>
          <p:nvPr/>
        </p:nvSpPr>
        <p:spPr>
          <a:xfrm>
            <a:off x="7429500" y="495300"/>
            <a:ext cx="2614181" cy="2276475"/>
          </a:xfrm>
          <a:prstGeom prst="rect">
            <a:avLst/>
          </a:prstGeom>
          <a:ln w="9525" cmpd="sng">
            <a:solidFill>
              <a:srgbClr val="000000">
                <a:alpha val="75000"/>
              </a:srgbClr>
            </a:solidFill>
          </a:ln>
        </p:spPr>
        <p:txBody>
          <a:bodyPr spcFirstLastPara="0" lIns="95250" tIns="95250" rIns="95250" bIns="0" anchor="t"/>
          <a:lstStyle/>
          <a:p>
            <a:pPr algn="l" hangingPunct="0">
              <a:lnSpc>
                <a:spcPct val="100000"/>
              </a:lnSpc>
            </a:pPr>
            <a:r>
              <a:rPr sz="2250" b="1">
                <a:solidFill>
                  <a:srgbClr val="FFFFFF">
                    <a:alpha val="75000"/>
                  </a:srgbClr>
                </a:solidFill>
                <a:latin typeface="&quot;League Spartan&quot;"/>
                <a:ea typeface="+mn-ea"/>
                <a:cs typeface="&quot;League Spartan&quot;"/>
              </a:rPr>
              <a:t>D'autres personnes peuvent faire ce genre de réflexion à notre endroit.</a:t>
            </a:r>
          </a:p>
        </p:txBody>
      </p:sp>
      <p:sp>
        <p:nvSpPr>
          <p:cNvPr id="8" name="Rectangle 7"/>
          <p:cNvSpPr/>
          <p:nvPr/>
        </p:nvSpPr>
        <p:spPr>
          <a:xfrm>
            <a:off x="10275833" y="523875"/>
            <a:ext cx="2506717" cy="2962275"/>
          </a:xfrm>
          <a:prstGeom prst="rect">
            <a:avLst/>
          </a:prstGeom>
          <a:ln w="9525" cmpd="sng">
            <a:solidFill>
              <a:srgbClr val="000000">
                <a:alpha val="75000"/>
              </a:srgbClr>
            </a:solidFill>
          </a:ln>
        </p:spPr>
        <p:txBody>
          <a:bodyPr spcFirstLastPara="0" lIns="95250" tIns="95250" rIns="95250" bIns="0" anchor="t"/>
          <a:lstStyle/>
          <a:p>
            <a:pPr algn="l" hangingPunct="0">
              <a:lnSpc>
                <a:spcPct val="100000"/>
              </a:lnSpc>
            </a:pPr>
            <a:r>
              <a:rPr sz="2250" b="1">
                <a:solidFill>
                  <a:srgbClr val="FFFFFF">
                    <a:alpha val="75000"/>
                  </a:srgbClr>
                </a:solidFill>
                <a:latin typeface="&quot;League Spartan&quot;"/>
                <a:ea typeface="+mn-ea"/>
                <a:cs typeface="&quot;League Spartan&quot;"/>
              </a:rPr>
              <a:t>Il arrive que les gens admettent s'être trompés à leur propre sujet sur ce genre de questions.</a:t>
            </a:r>
          </a:p>
        </p:txBody>
      </p:sp>
      <p:sp>
        <p:nvSpPr>
          <p:cNvPr id="9" name="Rectangle 8"/>
          <p:cNvSpPr/>
          <p:nvPr/>
        </p:nvSpPr>
        <p:spPr>
          <a:xfrm>
            <a:off x="2905809" y="4953000"/>
            <a:ext cx="1256739" cy="333375"/>
          </a:xfrm>
          <a:prstGeom prst="rect">
            <a:avLst/>
          </a:prstGeom>
          <a:solidFill>
            <a:srgbClr val="F1F7FF">
              <a:alpha val="66000"/>
            </a:srgbClr>
          </a:solidFill>
        </p:spPr>
        <p:txBody>
          <a:bodyPr spcFirstLastPara="0" lIns="95250" tIns="95250" rIns="95250" bIns="0" anchor="t"/>
          <a:lstStyle/>
          <a:p>
            <a:pPr algn="ctr" hangingPunct="0">
              <a:lnSpc>
                <a:spcPct val="41667"/>
              </a:lnSpc>
              <a:spcBef>
                <a:spcPct val="23333"/>
              </a:spcBef>
            </a:pPr>
            <a:r>
              <a:rPr sz="2250" b="1">
                <a:solidFill>
                  <a:srgbClr val="292929">
                    <a:alpha val="66000"/>
                  </a:srgbClr>
                </a:solidFill>
                <a:latin typeface="&quot;League Spartan&quot;"/>
                <a:ea typeface="+mn-ea"/>
                <a:cs typeface="&quot;League Spartan&quot;"/>
              </a:rPr>
              <a:t>donc</a:t>
            </a:r>
          </a:p>
        </p:txBody>
      </p:sp>
      <p:sp>
        <p:nvSpPr>
          <p:cNvPr id="10" name="Rectangle 9"/>
          <p:cNvSpPr/>
          <p:nvPr/>
        </p:nvSpPr>
        <p:spPr>
          <a:xfrm>
            <a:off x="7534830" y="4191000"/>
            <a:ext cx="1256739" cy="333375"/>
          </a:xfrm>
          <a:prstGeom prst="rect">
            <a:avLst/>
          </a:prstGeom>
          <a:solidFill>
            <a:srgbClr val="F1F7FF">
              <a:alpha val="66000"/>
            </a:srgbClr>
          </a:solidFill>
        </p:spPr>
        <p:txBody>
          <a:bodyPr spcFirstLastPara="0" lIns="95250" tIns="95250" rIns="95250" bIns="0" anchor="t"/>
          <a:lstStyle/>
          <a:p>
            <a:pPr algn="ctr" hangingPunct="0">
              <a:lnSpc>
                <a:spcPct val="41667"/>
              </a:lnSpc>
              <a:spcBef>
                <a:spcPct val="23333"/>
              </a:spcBef>
            </a:pPr>
            <a:r>
              <a:rPr sz="2250" b="1">
                <a:solidFill>
                  <a:srgbClr val="292929">
                    <a:alpha val="66000"/>
                  </a:srgbClr>
                </a:solidFill>
                <a:latin typeface="&quot;League Spartan&quot;"/>
                <a:ea typeface="+mn-ea"/>
                <a:cs typeface="&quot;League Spartan&quot;"/>
              </a:rPr>
              <a:t>donc</a:t>
            </a:r>
          </a:p>
        </p:txBody>
      </p:sp>
      <p:sp>
        <p:nvSpPr>
          <p:cNvPr id="11" name="Rectangle 10"/>
          <p:cNvSpPr/>
          <p:nvPr/>
        </p:nvSpPr>
        <p:spPr>
          <a:xfrm>
            <a:off x="10126722" y="4381500"/>
            <a:ext cx="1256739" cy="333375"/>
          </a:xfrm>
          <a:prstGeom prst="rect">
            <a:avLst/>
          </a:prstGeom>
          <a:solidFill>
            <a:srgbClr val="F1F7FF">
              <a:alpha val="66000"/>
            </a:srgbClr>
          </a:solidFill>
        </p:spPr>
        <p:txBody>
          <a:bodyPr spcFirstLastPara="0" lIns="95250" tIns="95250" rIns="95250" bIns="0" anchor="t"/>
          <a:lstStyle/>
          <a:p>
            <a:pPr algn="ctr" hangingPunct="0">
              <a:lnSpc>
                <a:spcPct val="41667"/>
              </a:lnSpc>
              <a:spcBef>
                <a:spcPct val="23333"/>
              </a:spcBef>
            </a:pPr>
            <a:r>
              <a:rPr sz="2250" b="1">
                <a:solidFill>
                  <a:srgbClr val="292929">
                    <a:alpha val="66000"/>
                  </a:srgbClr>
                </a:solidFill>
                <a:latin typeface="&quot;League Spartan&quot;"/>
                <a:ea typeface="+mn-ea"/>
                <a:cs typeface="&quot;League Spartan&quot;"/>
              </a:rPr>
              <a:t>donc</a:t>
            </a:r>
          </a:p>
        </p:txBody>
      </p:sp>
      <p:sp>
        <p:nvSpPr>
          <p:cNvPr id="12" name="Rectangle 11"/>
          <p:cNvSpPr/>
          <p:nvPr/>
        </p:nvSpPr>
        <p:spPr>
          <a:xfrm>
            <a:off x="111909" y="152400"/>
            <a:ext cx="6844538" cy="4333875"/>
          </a:xfrm>
          <a:prstGeom prst="rect">
            <a:avLst/>
          </a:prstGeom>
          <a:ln w="9525" cmpd="sng">
            <a:solidFill>
              <a:srgbClr val="000000">
                <a:alpha val="75000"/>
              </a:srgbClr>
            </a:solidFill>
          </a:ln>
        </p:spPr>
        <p:txBody>
          <a:bodyPr spcFirstLastPara="0" lIns="95250" tIns="95250" rIns="95250" bIns="0" anchor="t"/>
          <a:lstStyle/>
          <a:p>
            <a:pPr algn="l" hangingPunct="0">
              <a:lnSpc>
                <a:spcPct val="100000"/>
              </a:lnSpc>
            </a:pPr>
            <a:r>
              <a:rPr sz="2250" b="1">
                <a:solidFill>
                  <a:srgbClr val="FFFFFF">
                    <a:alpha val="75000"/>
                  </a:srgbClr>
                </a:solidFill>
                <a:latin typeface="&quot;League Spartan&quot;"/>
                <a:ea typeface="+mn-ea"/>
                <a:cs typeface="&quot;League Spartan&quot;"/>
              </a:rPr>
              <a:t>Nous pouvons nous demander quel est le but (la fonction) qu'on poursuit en accordant autant d'importance à ceci ou à cela. Nous pourrions ensuite nous demander si faire cela nous permet vraiment d'atteindre notre but. Il arrivera que nos argumentations nous amènent à penser que oui, mais il arrivera aussi qu'elles nous amènent à penser que non. "Je ne devrais pas accorder autant d'importance à mon apparence, car c'est une obsession qui, somme toute, nuit à mon épanouissement".</a:t>
            </a:r>
          </a:p>
        </p:txBody>
      </p:sp>
    </p:spTree>
    <p:extLst>
      <p:ext uri="{BB962C8B-B14F-4D97-AF65-F5344CB8AC3E}">
        <p14:creationId xmlns:p14="http://schemas.microsoft.com/office/powerpoint/2010/main" val="3930024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59"/>
        <p:cNvGrpSpPr/>
        <p:nvPr/>
      </p:nvGrpSpPr>
      <p:grpSpPr>
        <a:xfrm>
          <a:off x="0" y="0"/>
          <a:ext cx="0" cy="0"/>
          <a:chOff x="0" y="0"/>
          <a:chExt cx="0" cy="0"/>
        </a:xfrm>
      </p:grpSpPr>
      <p:sp>
        <p:nvSpPr>
          <p:cNvPr id="2" name="text 0"/>
          <p:cNvSpPr/>
          <p:nvPr/>
        </p:nvSpPr>
        <p:spPr>
          <a:xfrm>
            <a:off x="215797" y="-4661"/>
            <a:ext cx="12690578" cy="2098085"/>
          </a:xfrm>
          <a:prstGeom prst="rect">
            <a:avLst/>
          </a:prstGeom>
        </p:spPr>
        <p:txBody>
          <a:bodyPr spcFirstLastPara="0" lIns="101849" tIns="101849" rIns="101849" bIns="0" anchor="t"/>
          <a:lstStyle/>
          <a:p>
            <a:pPr algn="l" hangingPunct="0">
              <a:lnSpc>
                <a:spcPct val="100000"/>
              </a:lnSpc>
            </a:pPr>
            <a:r>
              <a:rPr sz="2486" b="1">
                <a:latin typeface="Arimo"/>
                <a:ea typeface="+mn-ea"/>
                <a:cs typeface="Arimo"/>
              </a:rPr>
              <a:t>Religions</a:t>
            </a:r>
          </a:p>
          <a:p>
            <a:pPr algn="l" hangingPunct="0">
              <a:lnSpc>
                <a:spcPct val="100000"/>
              </a:lnSpc>
            </a:pPr>
            <a:r>
              <a:rPr sz="2486" b="1">
                <a:latin typeface="Arimo"/>
                <a:ea typeface="+mn-ea"/>
                <a:cs typeface="Arimo"/>
              </a:rPr>
              <a:t>﻿ ﻿</a:t>
            </a:r>
          </a:p>
          <a:p>
            <a:pPr algn="l" hangingPunct="0">
              <a:lnSpc>
                <a:spcPct val="100000"/>
              </a:lnSpc>
            </a:pPr>
            <a:r>
              <a:rPr sz="2486" b="1">
                <a:latin typeface="Arimo"/>
                <a:ea typeface="+mn-ea"/>
                <a:cs typeface="Arimo"/>
              </a:rPr>
              <a:t>﻿ ﻿</a:t>
            </a:r>
          </a:p>
          <a:p>
            <a:pPr algn="l" hangingPunct="0">
              <a:lnSpc>
                <a:spcPct val="100000"/>
              </a:lnSpc>
            </a:pPr>
            <a:r>
              <a:rPr sz="2486" b="1">
                <a:latin typeface="Arimo"/>
                <a:ea typeface="+mn-ea"/>
                <a:cs typeface="Arimo"/>
              </a:rPr>
              <a:t>﻿ ﻿</a:t>
            </a:r>
          </a:p>
          <a:p>
            <a:pPr algn="l" hangingPunct="0">
              <a:lnSpc>
                <a:spcPct val="100000"/>
              </a:lnSpc>
            </a:pPr>
            <a:endParaRPr sz="2486" b="1">
              <a:latin typeface="Arimo"/>
              <a:ea typeface="+mn-ea"/>
              <a:cs typeface="Arimo"/>
            </a:endParaRPr>
          </a:p>
        </p:txBody>
      </p:sp>
      <p:pic>
        <p:nvPicPr>
          <p:cNvPr id="3" name="09869BB2-BEBF-4909-B999-721E83B2DF21_1_201_a.jpeg"/>
          <p:cNvPicPr/>
          <p:nvPr/>
        </p:nvPicPr>
        <p:blipFill rotWithShape="1">
          <a:blip r:embed="rId2"/>
          <a:stretch>
            <a:fillRect/>
          </a:stretch>
        </p:blipFill>
        <p:spPr>
          <a:xfrm>
            <a:off x="584818" y="488091"/>
            <a:ext cx="10349924" cy="6767950"/>
          </a:xfrm>
          <a:prstGeom prst="rect">
            <a:avLst/>
          </a:prstGeom>
        </p:spPr>
      </p:pic>
    </p:spTree>
    <p:extLst>
      <p:ext uri="{BB962C8B-B14F-4D97-AF65-F5344CB8AC3E}">
        <p14:creationId xmlns:p14="http://schemas.microsoft.com/office/powerpoint/2010/main" val="3930024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5441</Words>
  <Application>Microsoft Macintosh PowerPoint</Application>
  <PresentationFormat>Personnalisé</PresentationFormat>
  <Paragraphs>263</Paragraphs>
  <Slides>61</Slides>
  <Notes>0</Notes>
  <HiddenSlides>0</HiddenSlides>
  <MMClips>1</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61</vt:i4>
      </vt:variant>
    </vt:vector>
  </HeadingPairs>
  <TitlesOfParts>
    <vt:vector size="70" baseType="lpstr">
      <vt:lpstr>Arimo</vt:lpstr>
      <vt:lpstr>League Spartan</vt:lpstr>
      <vt:lpstr>Lato</vt:lpstr>
      <vt:lpstr>Arial</vt:lpstr>
      <vt:lpstr>Helvetica</vt:lpstr>
      <vt:lpstr>Roboto</vt:lpstr>
      <vt:lpstr>"League Spartan"</vt:lpstr>
      <vt:lpstr>Calibri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creator>Visme</dc:creator>
  <cp:lastModifiedBy/>
  <cp:revision>5</cp:revision>
  <dcterms:created xsi:type="dcterms:W3CDTF">2025-10-13T12:17:37Z</dcterms:created>
  <dcterms:modified xsi:type="dcterms:W3CDTF">2025-10-13T12:35:36Z</dcterms:modified>
</cp:coreProperties>
</file>