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Lst>
  <p:sldSz cx="14630400" cy="8229600"/>
  <p:notesSz cx="6858000" cy="9144000"/>
  <p:embeddedFontLst>
    <p:embeddedFont>
      <p:font typeface="Amiko" pitchFamily="2" charset="77"/>
      <p:regular r:id="rId34"/>
      <p:bold r:id="rId35"/>
    </p:embeddedFont>
    <p:embeddedFont>
      <p:font typeface="Arimo" panose="020B0604020202020204" pitchFamily="34" charset="0"/>
      <p:regular r:id="rId36"/>
      <p:bold r:id="rId37"/>
      <p:italic r:id="rId38"/>
      <p:boldItalic r:id="rId39"/>
    </p:embeddedFont>
    <p:embeddedFont>
      <p:font typeface="Lato" panose="020F0502020204030203" pitchFamily="34" charset="0"/>
      <p:regular r:id="rId40"/>
      <p:bold r:id="rId41"/>
      <p:italic r:id="rId42"/>
      <p:boldItalic r:id="rId43"/>
    </p:embeddedFont>
    <p:embeddedFont>
      <p:font typeface="Titillium" pitchFamily="2" charset="77"/>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58C49C-978A-4A51-AB67-CA8B55E0B363}" v="20" dt="2025-10-23T14:10:36"/>
  </p1510:revLst>
</p1510:revInfo>
</file>

<file path=ppt/tableStyles.xml><?xml version="1.0" encoding="utf-8"?>
<a:tblStyleLst xmlns:a="http://schemas.openxmlformats.org/drawingml/2006/main" def="{ECEABFD6-DEF5-4B08-A064-399E52D03A91}">
  <a:tblStyle styleId="{ECEABFD6-DEF5-4B08-A064-399E52D03A91}" styleName="Visme - Default">
    <a:wholeTbl>
      <a:tcTxStyle>
        <a:fontRef idx="minor">
          <a:prstClr val="black"/>
        </a:fontRef>
        <a:prstClr val="black"/>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FFFFFF"/>
          </a:solidFill>
        </a:fill>
      </a:tcStyle>
    </a:wholeTbl>
    <a:band1H>
      <a:tcStyle>
        <a:tcBdr/>
      </a:tcStyle>
    </a:band1H>
    <a:band2H>
      <a:tcStyle>
        <a:tcBdr/>
        <a:fill>
          <a:solidFill>
            <a:srgbClr val="EAF3F3"/>
          </a:solidFill>
        </a:fill>
      </a:tcStyle>
    </a:band2H>
    <a:firstRow>
      <a:tcTxStyle>
        <a:fontRef idx="minor">
          <a:srgbClr val="FFFFFF"/>
        </a:fontRef>
        <a:srgbClr val="FFFFFF"/>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4682B4"/>
          </a:solidFill>
        </a:fill>
      </a:tcStyle>
    </a:firstRow>
  </a:tblStyle>
  <a:tblStyle styleId="{250974F7-19B4-4E8B-8F88-A368280DB3C5}" styleName="Visme - Dark">
    <a:wholeTbl>
      <a:tcTxStyle>
        <a:fontRef idx="minor">
          <a:prstClr val="white"/>
        </a:fontRef>
        <a:prstClr val="white"/>
      </a:tcTxStyle>
      <a:tcStyle>
        <a:tcBdr>
          <a:left>
            <a:ln w="12700" cmpd="sng">
              <a:solidFill>
                <a:srgbClr val="DAE4EA"/>
              </a:solidFill>
            </a:ln>
          </a:left>
          <a:right>
            <a:ln w="12700" cmpd="sng">
              <a:solidFill>
                <a:srgbClr val="34495E"/>
              </a:solidFill>
            </a:ln>
          </a:right>
          <a:top>
            <a:ln w="12700" cmpd="sng">
              <a:solidFill>
                <a:srgbClr val="DAE4EA"/>
              </a:solidFill>
            </a:ln>
          </a:top>
          <a:bottom>
            <a:ln w="12700" cmpd="sng">
              <a:solidFill>
                <a:srgbClr val="34495E"/>
              </a:solidFill>
            </a:ln>
          </a:bottom>
          <a:insideH>
            <a:ln w="12700" cmpd="sng">
              <a:solidFill>
                <a:srgbClr val="34495E"/>
              </a:solidFill>
            </a:ln>
          </a:insideH>
          <a:insideV>
            <a:ln w="12700" cmpd="sng">
              <a:solidFill>
                <a:srgbClr val="34495E"/>
              </a:solidFill>
            </a:ln>
          </a:insideV>
        </a:tcBdr>
        <a:fill>
          <a:solidFill>
            <a:srgbClr val="34495E"/>
          </a:solidFill>
        </a:fill>
      </a:tcStyle>
    </a:wholeTbl>
    <a:firstRow>
      <a:tcTxStyle>
        <a:fontRef idx="minor">
          <a:srgbClr val="DDDD55"/>
        </a:fontRef>
        <a:srgbClr val="DDDD55"/>
      </a:tcTxStyle>
      <a:tcStyle>
        <a:tcBdr/>
      </a:tcStyle>
    </a:firstRow>
  </a:tblStyle>
  <a:tblStyle styleId="{D6B0A444-BE85-4B0B-AF8B-2701F9732221}" styleName="Visme - Light">
    <a:wholeTbl>
      <a:tcTxStyle>
        <a:fontRef idx="minor">
          <a:srgbClr val="818181"/>
        </a:fontRef>
        <a:srgbClr val="818181"/>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DAE4EA"/>
          </a:solidFill>
        </a:fill>
      </a:tcStyle>
    </a:wholeTbl>
    <a:firstRow>
      <a:tcTxStyle b="on">
        <a:fontRef idx="minor">
          <a:srgbClr val="818181"/>
        </a:fontRef>
        <a:srgbClr val="818181"/>
      </a:tcTxStyle>
      <a:tcStyle>
        <a:tcBdr/>
      </a:tcStyle>
    </a:firstRow>
  </a:tblStyle>
  <a:tblStyle styleId="{D801C701-60A8-4CDB-9F91-86469C498BE4}" styleName="Visme - Dark with blue">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717274"/>
          </a:solidFill>
        </a:fill>
      </a:tcStyle>
    </a:wholeTbl>
    <a:firstRow>
      <a:tcTxStyle b="on">
        <a:fontRef idx="minor">
          <a:srgbClr val="FFFFFF"/>
        </a:fontRef>
        <a:srgbClr val="FFFFFF"/>
      </a:tcTxStyle>
      <a:tcStyle>
        <a:tcBdr/>
        <a:fill>
          <a:solidFill>
            <a:srgbClr val="40A0F7"/>
          </a:solidFill>
        </a:fill>
      </a:tcStyle>
    </a:firstRow>
  </a:tblStyle>
  <a:tblStyle styleId="{CB79AEA9-4FA3-4525-A49E-7F1D2E6B107D}" styleName="Visme - Blue with Navy">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3498DB"/>
          </a:solidFill>
        </a:fill>
      </a:tcStyle>
    </a:wholeTbl>
    <a:firstRow>
      <a:tcStyle>
        <a:tcBdr/>
        <a:fill>
          <a:solidFill>
            <a:srgbClr val="343F4E"/>
          </a:solidFill>
        </a:fill>
      </a:tcStyle>
    </a:firstRow>
  </a:tblStyle>
  <a:tblStyle styleId="{F15E50B0-3A1C-4D2A-8F5B-6B7F9D3C8E1A}" styleName="Visme - Red">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3498DB"/>
          </a:solidFill>
        </a:fill>
      </a:tcStyle>
    </a:wholeTbl>
    <a:firstRow>
      <a:tcStyle>
        <a:tcBdr/>
        <a:fill>
          <a:solidFill>
            <a:srgbClr val="343F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06" d="100"/>
          <a:sy n="106" d="100"/>
        </p:scale>
        <p:origin x="24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0A429A-90FE-4F33-893D-5F2AADB556A3}" type="datetimeFigureOut">
              <a:rPr lang="en-US"/>
              <a:t>10/23/25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38AFD9-D5DB-4A47-A4BE-251B4DF1413A}" type="slidenum">
              <a:rPr lang="en-US"/>
              <a:t>‹n°›</a:t>
            </a:fld>
            <a:endParaRPr lang="en-US"/>
          </a:p>
        </p:txBody>
      </p:sp>
    </p:spTree>
    <p:extLst>
      <p:ext uri="{BB962C8B-B14F-4D97-AF65-F5344CB8AC3E}">
        <p14:creationId xmlns:p14="http://schemas.microsoft.com/office/powerpoint/2010/main" val="3506871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indent="-95250" algn="l" hangingPunct="0">
              <a:lnSpc>
                <a:spcPct val="100000"/>
              </a:lnSpc>
            </a:pPr>
            <a:r>
              <a:rPr>
                <a:latin typeface="Arial"/>
                <a:ea typeface="+mn-ea"/>
                <a:cs typeface="Arial"/>
              </a:rPr>
              <a:t>  </a:t>
            </a:r>
            <a:r>
              <a:rPr sz="3150">
                <a:solidFill>
                  <a:srgbClr val="000000"/>
                </a:solidFill>
                <a:latin typeface="Titillium"/>
                <a:ea typeface="+mn-ea"/>
                <a:cs typeface="Titillium"/>
              </a:rPr>
              <a:t>1</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2</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indent="-95250" algn="l" hangingPunct="0">
              <a:lnSpc>
                <a:spcPct val="100000"/>
              </a:lnSpc>
            </a:pPr>
            <a:r>
              <a:rPr>
                <a:latin typeface="Arial"/>
                <a:ea typeface="+mn-ea"/>
                <a:cs typeface="Arial"/>
              </a:rPr>
              <a:t>  </a:t>
            </a:r>
            <a:r>
              <a:rPr sz="3150">
                <a:solidFill>
                  <a:srgbClr val="000000"/>
                </a:solidFill>
                <a:latin typeface="Titillium"/>
                <a:ea typeface="+mn-ea"/>
                <a:cs typeface="Titillium"/>
              </a:rPr>
              <a:t>10</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11</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indent="-95250" algn="l" hangingPunct="0">
              <a:lnSpc>
                <a:spcPct val="100000"/>
              </a:lnSpc>
            </a:pPr>
            <a:r>
              <a:rPr>
                <a:latin typeface="Arial"/>
                <a:ea typeface="+mn-ea"/>
                <a:cs typeface="Arial"/>
              </a:rPr>
              <a:t>  </a:t>
            </a:r>
            <a:r>
              <a:rPr sz="3150">
                <a:solidFill>
                  <a:srgbClr val="000000"/>
                </a:solidFill>
                <a:latin typeface="Titillium"/>
                <a:ea typeface="+mn-ea"/>
                <a:cs typeface="Titillium"/>
              </a:rPr>
              <a:t>11</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12</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indent="-95250" algn="l" hangingPunct="0">
              <a:lnSpc>
                <a:spcPct val="100000"/>
              </a:lnSpc>
            </a:pPr>
            <a:r>
              <a:rPr>
                <a:latin typeface="Arial"/>
                <a:ea typeface="+mn-ea"/>
                <a:cs typeface="Arial"/>
              </a:rPr>
              <a:t>  </a:t>
            </a:r>
            <a:r>
              <a:rPr sz="3150">
                <a:solidFill>
                  <a:srgbClr val="000000"/>
                </a:solidFill>
                <a:latin typeface="Titillium"/>
                <a:ea typeface="+mn-ea"/>
                <a:cs typeface="Titillium"/>
              </a:rPr>
              <a:t>12</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13</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indent="-95250" algn="l" hangingPunct="0">
              <a:lnSpc>
                <a:spcPct val="100000"/>
              </a:lnSpc>
            </a:pPr>
            <a:r>
              <a:rPr>
                <a:latin typeface="Arial"/>
                <a:ea typeface="+mn-ea"/>
                <a:cs typeface="Arial"/>
              </a:rPr>
              <a:t>  </a:t>
            </a:r>
            <a:r>
              <a:rPr sz="3150">
                <a:solidFill>
                  <a:srgbClr val="000000"/>
                </a:solidFill>
                <a:latin typeface="Titillium"/>
                <a:ea typeface="+mn-ea"/>
                <a:cs typeface="Titillium"/>
              </a:rPr>
              <a:t>13</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14</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indent="-95250" algn="l" hangingPunct="0">
              <a:lnSpc>
                <a:spcPct val="100000"/>
              </a:lnSpc>
            </a:pPr>
            <a:r>
              <a:rPr>
                <a:latin typeface="Arial"/>
                <a:ea typeface="+mn-ea"/>
                <a:cs typeface="Arial"/>
              </a:rPr>
              <a:t>  </a:t>
            </a:r>
            <a:r>
              <a:rPr sz="3150">
                <a:solidFill>
                  <a:srgbClr val="000000"/>
                </a:solidFill>
                <a:latin typeface="Titillium"/>
                <a:ea typeface="+mn-ea"/>
                <a:cs typeface="Titillium"/>
              </a:rPr>
              <a:t>15</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15</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indent="-95250" algn="l" hangingPunct="0">
              <a:lnSpc>
                <a:spcPct val="100000"/>
              </a:lnSpc>
            </a:pPr>
            <a:r>
              <a:rPr>
                <a:latin typeface="Arial"/>
                <a:ea typeface="+mn-ea"/>
                <a:cs typeface="Arial"/>
              </a:rPr>
              <a:t>  </a:t>
            </a:r>
            <a:r>
              <a:rPr sz="3150">
                <a:solidFill>
                  <a:srgbClr val="000000"/>
                </a:solidFill>
                <a:latin typeface="Titillium"/>
                <a:ea typeface="+mn-ea"/>
                <a:cs typeface="Titillium"/>
              </a:rPr>
              <a:t>16</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16</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indent="-95250" algn="l" hangingPunct="0">
              <a:lnSpc>
                <a:spcPct val="100000"/>
              </a:lnSpc>
            </a:pPr>
            <a:r>
              <a:rPr>
                <a:latin typeface="Arial"/>
                <a:ea typeface="+mn-ea"/>
                <a:cs typeface="Arial"/>
              </a:rPr>
              <a:t>  </a:t>
            </a:r>
            <a:r>
              <a:rPr sz="3150">
                <a:solidFill>
                  <a:srgbClr val="000000"/>
                </a:solidFill>
                <a:latin typeface="Titillium"/>
                <a:ea typeface="+mn-ea"/>
                <a:cs typeface="Titillium"/>
              </a:rPr>
              <a:t>17</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17</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indent="-95250" algn="l" hangingPunct="0">
              <a:lnSpc>
                <a:spcPct val="100000"/>
              </a:lnSpc>
            </a:pPr>
            <a:r>
              <a:rPr>
                <a:latin typeface="Arial"/>
                <a:ea typeface="+mn-ea"/>
                <a:cs typeface="Arial"/>
              </a:rPr>
              <a:t>  </a:t>
            </a:r>
            <a:r>
              <a:rPr sz="3150">
                <a:solidFill>
                  <a:srgbClr val="000000"/>
                </a:solidFill>
                <a:latin typeface="Titillium"/>
                <a:ea typeface="+mn-ea"/>
                <a:cs typeface="Titillium"/>
              </a:rPr>
              <a:t>18</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18</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indent="-95250" algn="l" hangingPunct="0">
              <a:lnSpc>
                <a:spcPct val="100000"/>
              </a:lnSpc>
            </a:pPr>
            <a:r>
              <a:rPr>
                <a:latin typeface="Arial"/>
                <a:ea typeface="+mn-ea"/>
                <a:cs typeface="Arial"/>
              </a:rPr>
              <a:t>  </a:t>
            </a:r>
            <a:r>
              <a:rPr sz="3150">
                <a:solidFill>
                  <a:srgbClr val="000000"/>
                </a:solidFill>
                <a:latin typeface="Titillium"/>
                <a:ea typeface="+mn-ea"/>
                <a:cs typeface="Titillium"/>
              </a:rPr>
              <a:t>20</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19</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indent="-95250" algn="l" hangingPunct="0">
              <a:lnSpc>
                <a:spcPct val="100000"/>
              </a:lnSpc>
            </a:pPr>
            <a:r>
              <a:rPr>
                <a:latin typeface="Arial"/>
                <a:ea typeface="+mn-ea"/>
                <a:cs typeface="Arial"/>
              </a:rPr>
              <a:t>  </a:t>
            </a:r>
            <a:r>
              <a:rPr sz="3150">
                <a:solidFill>
                  <a:srgbClr val="000000"/>
                </a:solidFill>
                <a:latin typeface="Titillium"/>
                <a:ea typeface="+mn-ea"/>
                <a:cs typeface="Titillium"/>
              </a:rPr>
              <a:t>21</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20</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indent="-95250" algn="l" hangingPunct="0">
              <a:lnSpc>
                <a:spcPct val="100000"/>
              </a:lnSpc>
            </a:pPr>
            <a:r>
              <a:rPr>
                <a:latin typeface="Arial"/>
                <a:ea typeface="+mn-ea"/>
                <a:cs typeface="Arial"/>
              </a:rPr>
              <a:t>  </a:t>
            </a:r>
            <a:r>
              <a:rPr sz="3150">
                <a:solidFill>
                  <a:srgbClr val="000000"/>
                </a:solidFill>
                <a:latin typeface="Titillium"/>
                <a:ea typeface="+mn-ea"/>
                <a:cs typeface="Titillium"/>
              </a:rPr>
              <a:t>2</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3</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indent="-95250" algn="l" hangingPunct="0">
              <a:lnSpc>
                <a:spcPct val="100000"/>
              </a:lnSpc>
            </a:pPr>
            <a:r>
              <a:rPr>
                <a:latin typeface="Arial"/>
                <a:ea typeface="+mn-ea"/>
                <a:cs typeface="Arial"/>
              </a:rPr>
              <a:t>  </a:t>
            </a:r>
            <a:r>
              <a:rPr sz="3150">
                <a:solidFill>
                  <a:srgbClr val="000000"/>
                </a:solidFill>
                <a:latin typeface="Titillium"/>
                <a:ea typeface="+mn-ea"/>
                <a:cs typeface="Titillium"/>
              </a:rPr>
              <a:t>22</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23</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indent="-95250" algn="l" hangingPunct="0">
              <a:lnSpc>
                <a:spcPct val="100000"/>
              </a:lnSpc>
            </a:pPr>
            <a:r>
              <a:rPr>
                <a:latin typeface="Arial"/>
                <a:ea typeface="+mn-ea"/>
                <a:cs typeface="Arial"/>
              </a:rPr>
              <a:t>  </a:t>
            </a:r>
            <a:r>
              <a:rPr sz="3150">
                <a:solidFill>
                  <a:srgbClr val="000000"/>
                </a:solidFill>
                <a:latin typeface="Titillium"/>
                <a:ea typeface="+mn-ea"/>
                <a:cs typeface="Titillium"/>
              </a:rPr>
              <a:t>22</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31</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indent="-95250" algn="l" hangingPunct="0">
              <a:lnSpc>
                <a:spcPct val="100000"/>
              </a:lnSpc>
            </a:pPr>
            <a:r>
              <a:rPr>
                <a:latin typeface="Arial"/>
                <a:ea typeface="+mn-ea"/>
                <a:cs typeface="Arial"/>
              </a:rPr>
              <a:t>  </a:t>
            </a:r>
            <a:r>
              <a:rPr sz="3150">
                <a:solidFill>
                  <a:srgbClr val="000000"/>
                </a:solidFill>
                <a:latin typeface="Titillium"/>
                <a:ea typeface="+mn-ea"/>
                <a:cs typeface="Titillium"/>
              </a:rPr>
              <a:t>3</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4</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indent="-95250" algn="l" hangingPunct="0">
              <a:lnSpc>
                <a:spcPct val="100000"/>
              </a:lnSpc>
            </a:pPr>
            <a:r>
              <a:rPr>
                <a:latin typeface="Arial"/>
                <a:ea typeface="+mn-ea"/>
                <a:cs typeface="Arial"/>
              </a:rPr>
              <a:t>  </a:t>
            </a:r>
            <a:r>
              <a:rPr sz="3150">
                <a:solidFill>
                  <a:srgbClr val="000000"/>
                </a:solidFill>
                <a:latin typeface="Titillium"/>
                <a:ea typeface="+mn-ea"/>
                <a:cs typeface="Titillium"/>
              </a:rPr>
              <a:t>4</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5</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indent="-95250" algn="l" hangingPunct="0">
              <a:lnSpc>
                <a:spcPct val="100000"/>
              </a:lnSpc>
            </a:pPr>
            <a:r>
              <a:rPr>
                <a:latin typeface="Arial"/>
                <a:ea typeface="+mn-ea"/>
                <a:cs typeface="Arial"/>
              </a:rPr>
              <a:t>  </a:t>
            </a:r>
            <a:r>
              <a:rPr sz="3150">
                <a:solidFill>
                  <a:srgbClr val="000000"/>
                </a:solidFill>
                <a:latin typeface="Titillium"/>
                <a:ea typeface="+mn-ea"/>
                <a:cs typeface="Titillium"/>
              </a:rPr>
              <a:t>5</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6</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indent="-95250" algn="l" hangingPunct="0">
              <a:lnSpc>
                <a:spcPct val="100000"/>
              </a:lnSpc>
            </a:pPr>
            <a:r>
              <a:rPr>
                <a:latin typeface="Arial"/>
                <a:ea typeface="+mn-ea"/>
                <a:cs typeface="Arial"/>
              </a:rPr>
              <a:t>  </a:t>
            </a:r>
            <a:r>
              <a:rPr sz="3150">
                <a:solidFill>
                  <a:srgbClr val="000000"/>
                </a:solidFill>
                <a:latin typeface="Titillium"/>
                <a:ea typeface="+mn-ea"/>
                <a:cs typeface="Titillium"/>
              </a:rPr>
              <a:t>6</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7</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indent="-95250" algn="l" hangingPunct="0">
              <a:lnSpc>
                <a:spcPct val="100000"/>
              </a:lnSpc>
            </a:pPr>
            <a:r>
              <a:rPr>
                <a:latin typeface="Arial"/>
                <a:ea typeface="+mn-ea"/>
                <a:cs typeface="Arial"/>
              </a:rPr>
              <a:t>  </a:t>
            </a:r>
            <a:r>
              <a:rPr sz="3150">
                <a:solidFill>
                  <a:srgbClr val="000000"/>
                </a:solidFill>
                <a:latin typeface="Titillium"/>
                <a:ea typeface="+mn-ea"/>
                <a:cs typeface="Titillium"/>
              </a:rPr>
              <a:t>7</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8</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indent="-95250" algn="l" hangingPunct="0">
              <a:lnSpc>
                <a:spcPct val="100000"/>
              </a:lnSpc>
            </a:pPr>
            <a:r>
              <a:rPr>
                <a:latin typeface="Arial"/>
                <a:ea typeface="+mn-ea"/>
                <a:cs typeface="Arial"/>
              </a:rPr>
              <a:t>  </a:t>
            </a:r>
            <a:r>
              <a:rPr sz="3150">
                <a:solidFill>
                  <a:srgbClr val="000000"/>
                </a:solidFill>
                <a:latin typeface="Titillium"/>
                <a:ea typeface="+mn-ea"/>
                <a:cs typeface="Titillium"/>
              </a:rPr>
              <a:t>8</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9</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indent="-95250" algn="l" hangingPunct="0">
              <a:lnSpc>
                <a:spcPct val="100000"/>
              </a:lnSpc>
            </a:pPr>
            <a:r>
              <a:rPr>
                <a:latin typeface="Arial"/>
                <a:ea typeface="+mn-ea"/>
                <a:cs typeface="Arial"/>
              </a:rPr>
              <a:t>  </a:t>
            </a:r>
            <a:r>
              <a:rPr sz="3150">
                <a:solidFill>
                  <a:srgbClr val="000000"/>
                </a:solidFill>
                <a:latin typeface="Titillium"/>
                <a:ea typeface="+mn-ea"/>
                <a:cs typeface="Titillium"/>
              </a:rPr>
              <a:t>9</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10</a:t>
            </a:fld>
            <a:endParaRPr lang="en-US"/>
          </a:p>
        </p:txBody>
      </p:sp>
    </p:spTree>
    <p:extLst>
      <p:ext uri="{BB962C8B-B14F-4D97-AF65-F5344CB8AC3E}">
        <p14:creationId xmlns:p14="http://schemas.microsoft.com/office/powerpoint/2010/main" val="1743608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Subtitle</a:t>
            </a:r>
          </a:p>
        </p:txBody>
      </p:sp>
      <p:sp>
        <p:nvSpPr>
          <p:cNvPr id="4" name="Date placeholder 3"/>
          <p:cNvSpPr>
            <a:spLocks noGrp="1"/>
          </p:cNvSpPr>
          <p:nvPr>
            <p:ph type="dt" sz="half" idx="10"/>
          </p:nvPr>
        </p:nvSpPr>
        <p:spPr/>
        <p:txBody>
          <a:bodyPr/>
          <a:lstStyle/>
          <a:p>
            <a:fld id="{1A2F0B57-8E6A-4005-9EDD-D258F6CC94AB}" type="datetimeFigureOut">
              <a:rPr lang="fr-FR" smtClean="0"/>
              <a:t>23/10/2025</a:t>
            </a:fld>
            <a:endParaRPr/>
          </a:p>
        </p:txBody>
      </p:sp>
      <p:sp>
        <p:nvSpPr>
          <p:cNvPr id="5" name="Bottom colontitle 4"/>
          <p:cNvSpPr>
            <a:spLocks noGrp="1"/>
          </p:cNvSpPr>
          <p:nvPr>
            <p:ph type="ftr" sz="quarter" idx="11"/>
          </p:nvPr>
        </p:nvSpPr>
        <p:spPr/>
        <p:txBody>
          <a:bodyPr/>
          <a:lstStyle/>
          <a:p>
            <a:endParaRPr/>
          </a:p>
        </p:txBody>
      </p:sp>
      <p:sp>
        <p:nvSpPr>
          <p:cNvPr id="6" name="Slide number 5"/>
          <p:cNvSpPr>
            <a:spLocks noGrp="1"/>
          </p:cNvSpPr>
          <p:nvPr>
            <p:ph type="sldNum" sz="quarter" idx="12"/>
          </p:nvPr>
        </p:nvSpPr>
        <p:spPr/>
        <p:txBody>
          <a:bodyPr/>
          <a:lstStyle/>
          <a:p>
            <a:fld id="{6CB18C70-803E-428A-BAB3-289BE172EF8D}" type="slidenum">
              <a:rPr smtClean="0"/>
              <a:t>‹n°›</a:t>
            </a:fld>
            <a:endParaRPr/>
          </a:p>
        </p:txBody>
      </p:sp>
    </p:spTree>
    <p:extLst>
      <p:ext uri="{BB962C8B-B14F-4D97-AF65-F5344CB8AC3E}">
        <p14:creationId xmlns:p14="http://schemas.microsoft.com/office/powerpoint/2010/main" val="45309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10/23/25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‹n°›</a:t>
            </a:fld>
            <a:endParaRPr lang="en-US"/>
          </a:p>
        </p:txBody>
      </p:sp>
    </p:spTree>
    <p:extLst>
      <p:ext uri="{BB962C8B-B14F-4D97-AF65-F5344CB8AC3E}">
        <p14:creationId xmlns:p14="http://schemas.microsoft.com/office/powerpoint/2010/main" val="332373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10/23/25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‹n°›</a:t>
            </a:fld>
            <a:endParaRPr lang="en-US"/>
          </a:p>
        </p:txBody>
      </p:sp>
    </p:spTree>
    <p:extLst>
      <p:ext uri="{BB962C8B-B14F-4D97-AF65-F5344CB8AC3E}">
        <p14:creationId xmlns:p14="http://schemas.microsoft.com/office/powerpoint/2010/main" val="596259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10/23/25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‹n°›</a:t>
            </a:fld>
            <a:endParaRPr lang="en-US"/>
          </a:p>
        </p:txBody>
      </p:sp>
    </p:spTree>
    <p:extLst>
      <p:ext uri="{BB962C8B-B14F-4D97-AF65-F5344CB8AC3E}">
        <p14:creationId xmlns:p14="http://schemas.microsoft.com/office/powerpoint/2010/main" val="973267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532436-246E-C341-8F9A-0B4F34C07184}" type="datetimeFigureOut">
              <a:rPr lang="en-US" smtClean="0"/>
              <a:pPr/>
              <a:t>10/23/25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‹n°›</a:t>
            </a:fld>
            <a:endParaRPr lang="en-US"/>
          </a:p>
        </p:txBody>
      </p:sp>
    </p:spTree>
    <p:extLst>
      <p:ext uri="{BB962C8B-B14F-4D97-AF65-F5344CB8AC3E}">
        <p14:creationId xmlns:p14="http://schemas.microsoft.com/office/powerpoint/2010/main" val="33803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532436-246E-C341-8F9A-0B4F34C07184}" type="datetimeFigureOut">
              <a:rPr lang="en-US" smtClean="0"/>
              <a:pPr/>
              <a:t>10/23/25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‹n°›</a:t>
            </a:fld>
            <a:endParaRPr lang="en-US"/>
          </a:p>
        </p:txBody>
      </p:sp>
    </p:spTree>
    <p:extLst>
      <p:ext uri="{BB962C8B-B14F-4D97-AF65-F5344CB8AC3E}">
        <p14:creationId xmlns:p14="http://schemas.microsoft.com/office/powerpoint/2010/main" val="3696115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532436-246E-C341-8F9A-0B4F34C07184}" type="datetimeFigureOut">
              <a:rPr lang="en-US" smtClean="0"/>
              <a:pPr/>
              <a:t>10/23/25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6943E6-0357-1B40-8726-50F09ABBA837}" type="slidenum">
              <a:rPr lang="en-US" smtClean="0"/>
              <a:pPr/>
              <a:t>‹n°›</a:t>
            </a:fld>
            <a:endParaRPr lang="en-US"/>
          </a:p>
        </p:txBody>
      </p:sp>
    </p:spTree>
    <p:extLst>
      <p:ext uri="{BB962C8B-B14F-4D97-AF65-F5344CB8AC3E}">
        <p14:creationId xmlns:p14="http://schemas.microsoft.com/office/powerpoint/2010/main" val="4146449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532436-246E-C341-8F9A-0B4F34C07184}" type="datetimeFigureOut">
              <a:rPr lang="en-US" smtClean="0"/>
              <a:pPr/>
              <a:t>10/23/25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6943E6-0357-1B40-8726-50F09ABBA837}" type="slidenum">
              <a:rPr lang="en-US" smtClean="0"/>
              <a:pPr/>
              <a:t>‹n°›</a:t>
            </a:fld>
            <a:endParaRPr lang="en-US"/>
          </a:p>
        </p:txBody>
      </p:sp>
    </p:spTree>
    <p:extLst>
      <p:ext uri="{BB962C8B-B14F-4D97-AF65-F5344CB8AC3E}">
        <p14:creationId xmlns:p14="http://schemas.microsoft.com/office/powerpoint/2010/main" val="2854692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532436-246E-C341-8F9A-0B4F34C07184}" type="datetimeFigureOut">
              <a:rPr lang="en-US" smtClean="0"/>
              <a:pPr/>
              <a:t>10/23/25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6943E6-0357-1B40-8726-50F09ABBA837}" type="slidenum">
              <a:rPr lang="en-US" smtClean="0"/>
              <a:pPr/>
              <a:t>‹n°›</a:t>
            </a:fld>
            <a:endParaRPr lang="en-US"/>
          </a:p>
        </p:txBody>
      </p:sp>
    </p:spTree>
    <p:extLst>
      <p:ext uri="{BB962C8B-B14F-4D97-AF65-F5344CB8AC3E}">
        <p14:creationId xmlns:p14="http://schemas.microsoft.com/office/powerpoint/2010/main" val="1137004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532436-246E-C341-8F9A-0B4F34C07184}" type="datetimeFigureOut">
              <a:rPr lang="en-US" smtClean="0"/>
              <a:pPr/>
              <a:t>10/23/25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‹n°›</a:t>
            </a:fld>
            <a:endParaRPr lang="en-US"/>
          </a:p>
        </p:txBody>
      </p:sp>
    </p:spTree>
    <p:extLst>
      <p:ext uri="{BB962C8B-B14F-4D97-AF65-F5344CB8AC3E}">
        <p14:creationId xmlns:p14="http://schemas.microsoft.com/office/powerpoint/2010/main" val="660093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532436-246E-C341-8F9A-0B4F34C07184}" type="datetimeFigureOut">
              <a:rPr lang="en-US" smtClean="0"/>
              <a:pPr/>
              <a:t>10/23/25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‹n°›</a:t>
            </a:fld>
            <a:endParaRPr lang="en-US"/>
          </a:p>
        </p:txBody>
      </p:sp>
    </p:spTree>
    <p:extLst>
      <p:ext uri="{BB962C8B-B14F-4D97-AF65-F5344CB8AC3E}">
        <p14:creationId xmlns:p14="http://schemas.microsoft.com/office/powerpoint/2010/main" val="3775023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32436-246E-C341-8F9A-0B4F34C07184}" type="datetimeFigureOut">
              <a:rPr lang="en-US" smtClean="0"/>
              <a:pPr/>
              <a:t>10/23/25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6943E6-0357-1B40-8726-50F09ABBA837}" type="slidenum">
              <a:rPr lang="en-US" smtClean="0"/>
              <a:pPr/>
              <a:t>‹n°›</a:t>
            </a:fld>
            <a:endParaRPr lang="en-US"/>
          </a:p>
        </p:txBody>
      </p:sp>
    </p:spTree>
    <p:extLst>
      <p:ext uri="{BB962C8B-B14F-4D97-AF65-F5344CB8AC3E}">
        <p14:creationId xmlns:p14="http://schemas.microsoft.com/office/powerpoint/2010/main" val="1026902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1"/>
        <p:cNvGrpSpPr/>
        <p:nvPr/>
      </p:nvGrpSpPr>
      <p:grpSpPr>
        <a:xfrm>
          <a:off x="0" y="0"/>
          <a:ext cx="0" cy="0"/>
          <a:chOff x="0" y="0"/>
          <a:chExt cx="0" cy="0"/>
        </a:xfrm>
      </p:grpSpPr>
      <p:pic>
        <p:nvPicPr>
          <p:cNvPr id="2" name="68fa278a122ac0-41193374.png"/>
          <p:cNvPicPr/>
          <p:nvPr/>
        </p:nvPicPr>
        <p:blipFill rotWithShape="1">
          <a:blip r:embed="rId2"/>
          <a:stretch>
            <a:fillRect/>
          </a:stretch>
        </p:blipFill>
        <p:spPr>
          <a:xfrm>
            <a:off x="0" y="0"/>
            <a:ext cx="14630400" cy="8229600"/>
          </a:xfrm>
          <a:prstGeom prst="rect">
            <a:avLst/>
          </a:prstGeom>
        </p:spPr>
      </p:pic>
      <p:pic>
        <p:nvPicPr>
          <p:cNvPr id="3" name="Shape 0 background"/>
          <p:cNvPicPr>
            <a:picLocks noChangeAspect="1"/>
          </p:cNvPicPr>
          <p:nvPr/>
        </p:nvPicPr>
        <p:blipFill>
          <a:blip r:embed="rId3"/>
          <a:stretch>
            <a:fillRect/>
          </a:stretch>
        </p:blipFill>
        <p:spPr>
          <a:xfrm>
            <a:off x="0" y="0"/>
            <a:ext cx="14630400" cy="8229600"/>
          </a:xfrm>
          <a:prstGeom prst="rect">
            <a:avLst/>
          </a:prstGeom>
        </p:spPr>
      </p:pic>
      <p:sp>
        <p:nvSpPr>
          <p:cNvPr id="4" name="Text 0"/>
          <p:cNvSpPr/>
          <p:nvPr/>
        </p:nvSpPr>
        <p:spPr>
          <a:xfrm>
            <a:off x="338947" y="664486"/>
            <a:ext cx="13952506" cy="1219200"/>
          </a:xfrm>
          <a:prstGeom prst="rect">
            <a:avLst/>
          </a:prstGeom>
        </p:spPr>
        <p:txBody>
          <a:bodyPr spcFirstLastPara="0" lIns="0" tIns="0" rIns="0" bIns="0" anchor="t"/>
          <a:lstStyle/>
          <a:p>
            <a:pPr algn="l" hangingPunct="0">
              <a:lnSpc>
                <a:spcPct val="102500"/>
              </a:lnSpc>
            </a:pPr>
            <a:r>
              <a:rPr sz="3900" b="1">
                <a:solidFill>
                  <a:srgbClr val="006747"/>
                </a:solidFill>
                <a:latin typeface="Lato"/>
                <a:ea typeface="+mn-ea"/>
                <a:cs typeface="Lato"/>
              </a:rPr>
              <a:t>Justice distributive, justice corrective, justice transitionnelle</a:t>
            </a:r>
          </a:p>
        </p:txBody>
      </p:sp>
      <p:sp>
        <p:nvSpPr>
          <p:cNvPr id="5" name="Text 1"/>
          <p:cNvSpPr/>
          <p:nvPr/>
        </p:nvSpPr>
        <p:spPr>
          <a:xfrm>
            <a:off x="338947" y="2050522"/>
            <a:ext cx="13952506" cy="4600575"/>
          </a:xfrm>
          <a:prstGeom prst="rect">
            <a:avLst/>
          </a:prstGeom>
        </p:spPr>
        <p:txBody>
          <a:bodyPr spcFirstLastPara="0" lIns="0" tIns="0" rIns="0" bIns="0" anchor="t"/>
          <a:lstStyle/>
          <a:p>
            <a:pPr algn="l" hangingPunct="0">
              <a:lnSpc>
                <a:spcPct val="131667"/>
              </a:lnSpc>
            </a:pPr>
            <a:r>
              <a:rPr sz="2550" b="1">
                <a:solidFill>
                  <a:srgbClr val="4B4A4A"/>
                </a:solidFill>
                <a:latin typeface="Amiko"/>
                <a:ea typeface="+mn-ea"/>
                <a:cs typeface="Amiko"/>
              </a:rPr>
              <a:t>La justice distributive concerne la répartition des bénéfices et des charges entre les membres d'une communauté - revenus, salaires, impôts. La justice corrective vise à réparer les torts causés ou les injustices commises, notamment par des peines compensatoires ou punitives. "La justice transitionnelle, désigne un ensemble de mesures judiciaires et non judiciaires permettant de remédier au lourd héritage des abus des droits humains dans les sociétés qui sortent d'un conflit armé ou d'un régime autoritaire. Son principe est qu'en promouvant la justice, la reconnaissance des victimes et la commémoration des violations passées, on multiplie les chances de la société de revenir à un fonctionnement pacifié et démocratique."</a:t>
            </a:r>
          </a:p>
        </p:txBody>
      </p:sp>
    </p:spTree>
    <p:extLst>
      <p:ext uri="{BB962C8B-B14F-4D97-AF65-F5344CB8AC3E}">
        <p14:creationId xmlns:p14="http://schemas.microsoft.com/office/powerpoint/2010/main" val="3930024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10"/>
        <p:cNvGrpSpPr/>
        <p:nvPr/>
      </p:nvGrpSpPr>
      <p:grpSpPr>
        <a:xfrm>
          <a:off x="0" y="0"/>
          <a:ext cx="0" cy="0"/>
          <a:chOff x="0" y="0"/>
          <a:chExt cx="0" cy="0"/>
        </a:xfrm>
      </p:grpSpPr>
      <p:pic>
        <p:nvPicPr>
          <p:cNvPr id="2" name="68fa278a122ac0-41193374.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sp>
        <p:nvSpPr>
          <p:cNvPr id="4" name="Text 0"/>
          <p:cNvSpPr/>
          <p:nvPr/>
        </p:nvSpPr>
        <p:spPr>
          <a:xfrm>
            <a:off x="733425" y="504825"/>
            <a:ext cx="8591645" cy="552450"/>
          </a:xfrm>
          <a:prstGeom prst="rect">
            <a:avLst/>
          </a:prstGeom>
        </p:spPr>
        <p:txBody>
          <a:bodyPr spcFirstLastPara="0" lIns="0" tIns="0" rIns="0" bIns="0" anchor="t"/>
          <a:lstStyle/>
          <a:p>
            <a:pPr algn="l" hangingPunct="0">
              <a:lnSpc>
                <a:spcPct val="100000"/>
              </a:lnSpc>
            </a:pPr>
            <a:r>
              <a:rPr sz="3600" b="1">
                <a:solidFill>
                  <a:srgbClr val="006747"/>
                </a:solidFill>
                <a:latin typeface="Lato"/>
                <a:ea typeface="+mn-ea"/>
                <a:cs typeface="Lato"/>
              </a:rPr>
              <a:t>Le critère de l'effort et du sacrifice</a:t>
            </a:r>
          </a:p>
        </p:txBody>
      </p:sp>
      <p:sp>
        <p:nvSpPr>
          <p:cNvPr id="6" name="Text 1"/>
          <p:cNvSpPr/>
          <p:nvPr/>
        </p:nvSpPr>
        <p:spPr>
          <a:xfrm>
            <a:off x="6104571" y="1221407"/>
            <a:ext cx="8178165" cy="342900"/>
          </a:xfrm>
          <a:prstGeom prst="rect">
            <a:avLst/>
          </a:prstGeom>
        </p:spPr>
        <p:txBody>
          <a:bodyPr spcFirstLastPara="0" lIns="0" tIns="0" rIns="0" bIns="0" anchor="t"/>
          <a:lstStyle/>
          <a:p>
            <a:pPr algn="l" hangingPunct="0">
              <a:lnSpc>
                <a:spcPct val="107500"/>
              </a:lnSpc>
            </a:pPr>
            <a:r>
              <a:rPr sz="2100" b="1">
                <a:solidFill>
                  <a:srgbClr val="006747"/>
                </a:solidFill>
                <a:latin typeface="Lato"/>
                <a:ea typeface="+mn-ea"/>
                <a:cs typeface="Lato"/>
              </a:rPr>
              <a:t>Henry Morgentaler reçoit la médaille de l'Ordre du Canada</a:t>
            </a:r>
          </a:p>
        </p:txBody>
      </p:sp>
      <p:sp>
        <p:nvSpPr>
          <p:cNvPr id="7" name="Text 2"/>
          <p:cNvSpPr/>
          <p:nvPr/>
        </p:nvSpPr>
        <p:spPr>
          <a:xfrm>
            <a:off x="6104572" y="1618431"/>
            <a:ext cx="8363903" cy="6315075"/>
          </a:xfrm>
          <a:prstGeom prst="rect">
            <a:avLst/>
          </a:prstGeom>
        </p:spPr>
        <p:txBody>
          <a:bodyPr spcFirstLastPara="0" lIns="0" tIns="0" rIns="0" bIns="0" anchor="t"/>
          <a:lstStyle/>
          <a:p>
            <a:pPr algn="l" hangingPunct="0">
              <a:lnSpc>
                <a:spcPct val="131667"/>
              </a:lnSpc>
            </a:pPr>
            <a:r>
              <a:rPr sz="2250" b="1">
                <a:solidFill>
                  <a:srgbClr val="4B4A4A"/>
                </a:solidFill>
                <a:latin typeface="Lato"/>
                <a:ea typeface="+mn-ea"/>
                <a:cs typeface="Lato"/>
              </a:rPr>
              <a:t>"Henry Morgentaler a eu un impact majeur sur la politique publique canadienne. Un survivant de l'holocauste, avec détermination, il n'a pas hésité, malgré les risques pour sa sécurité et sa vie même, à tenter de donner aux Canadiennes un éventail plus large d'options en matière de soins de santé. Ses actions ont été porteuses de changements et la source d'un débat important, dont l'influence sur la politique publique à l'échelle nationale est loin d'être négligeable. Il a sensibilisé le milieu médical et le public canadien aux questions touchant la santé de la reproduction des femmes. Bénévole respecté, il a assumé des rôles de leadership au sein d'organismes humanitaires et de défense des libertés civiles. Il est également le récipiendaire de nombreuses récompenses nationales et internationales." </a:t>
            </a:r>
          </a:p>
        </p:txBody>
      </p:sp>
    </p:spTree>
    <p:extLst>
      <p:ext uri="{BB962C8B-B14F-4D97-AF65-F5344CB8AC3E}">
        <p14:creationId xmlns:p14="http://schemas.microsoft.com/office/powerpoint/2010/main" val="3930024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11"/>
        <p:cNvGrpSpPr/>
        <p:nvPr/>
      </p:nvGrpSpPr>
      <p:grpSpPr>
        <a:xfrm>
          <a:off x="0" y="0"/>
          <a:ext cx="0" cy="0"/>
          <a:chOff x="0" y="0"/>
          <a:chExt cx="0" cy="0"/>
        </a:xfrm>
      </p:grpSpPr>
      <p:pic>
        <p:nvPicPr>
          <p:cNvPr id="2" name="68fa278a122ac0-41193374.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sp>
        <p:nvSpPr>
          <p:cNvPr id="4" name="Text 0"/>
          <p:cNvSpPr/>
          <p:nvPr/>
        </p:nvSpPr>
        <p:spPr>
          <a:xfrm>
            <a:off x="790575" y="1552575"/>
            <a:ext cx="8938165" cy="590550"/>
          </a:xfrm>
          <a:prstGeom prst="rect">
            <a:avLst/>
          </a:prstGeom>
        </p:spPr>
        <p:txBody>
          <a:bodyPr spcFirstLastPara="0" lIns="0" tIns="0" rIns="0" bIns="0" anchor="t"/>
          <a:lstStyle/>
          <a:p>
            <a:pPr algn="l" hangingPunct="0">
              <a:lnSpc>
                <a:spcPct val="100000"/>
              </a:lnSpc>
            </a:pPr>
            <a:r>
              <a:rPr sz="3900" b="1">
                <a:solidFill>
                  <a:srgbClr val="006747"/>
                </a:solidFill>
                <a:latin typeface="Lato"/>
                <a:ea typeface="+mn-ea"/>
                <a:cs typeface="Lato"/>
              </a:rPr>
              <a:t>Applications du critère de l'effort</a:t>
            </a:r>
          </a:p>
        </p:txBody>
      </p:sp>
      <p:pic>
        <p:nvPicPr>
          <p:cNvPr id="5" name="68fa278a1e8166-95158082.png"/>
          <p:cNvPicPr/>
          <p:nvPr/>
        </p:nvPicPr>
        <p:blipFill rotWithShape="1">
          <a:blip r:embed="rId5"/>
          <a:stretch>
            <a:fillRect/>
          </a:stretch>
        </p:blipFill>
        <p:spPr>
          <a:xfrm>
            <a:off x="790575" y="2619375"/>
            <a:ext cx="4343400" cy="790575"/>
          </a:xfrm>
          <a:prstGeom prst="rect">
            <a:avLst/>
          </a:prstGeom>
        </p:spPr>
      </p:pic>
      <p:sp>
        <p:nvSpPr>
          <p:cNvPr id="6" name="Text 1"/>
          <p:cNvSpPr/>
          <p:nvPr/>
        </p:nvSpPr>
        <p:spPr>
          <a:xfrm>
            <a:off x="990600" y="3581400"/>
            <a:ext cx="3434620" cy="685800"/>
          </a:xfrm>
          <a:prstGeom prst="rect">
            <a:avLst/>
          </a:prstGeom>
        </p:spPr>
        <p:txBody>
          <a:bodyPr spcFirstLastPara="0" lIns="0" tIns="0" rIns="0" bIns="0" anchor="t"/>
          <a:lstStyle/>
          <a:p>
            <a:pPr algn="l" hangingPunct="0">
              <a:lnSpc>
                <a:spcPct val="100000"/>
              </a:lnSpc>
            </a:pPr>
            <a:r>
              <a:rPr sz="2250" b="1">
                <a:solidFill>
                  <a:srgbClr val="4B4A4A"/>
                </a:solidFill>
                <a:latin typeface="Lato"/>
                <a:ea typeface="+mn-ea"/>
                <a:cs typeface="Lato"/>
              </a:rPr>
              <a:t>À travail égal, salaire égal</a:t>
            </a:r>
          </a:p>
        </p:txBody>
      </p:sp>
      <p:sp>
        <p:nvSpPr>
          <p:cNvPr id="7" name="Text 2"/>
          <p:cNvSpPr/>
          <p:nvPr/>
        </p:nvSpPr>
        <p:spPr>
          <a:xfrm>
            <a:off x="990600" y="4708489"/>
            <a:ext cx="4229576" cy="1952625"/>
          </a:xfrm>
          <a:prstGeom prst="rect">
            <a:avLst/>
          </a:prstGeom>
        </p:spPr>
        <p:txBody>
          <a:bodyPr spcFirstLastPara="0" lIns="0" tIns="0" rIns="0" bIns="0" anchor="t"/>
          <a:lstStyle/>
          <a:p>
            <a:pPr algn="l" hangingPunct="0">
              <a:lnSpc>
                <a:spcPct val="131667"/>
              </a:lnSpc>
            </a:pPr>
            <a:r>
              <a:rPr sz="1950" b="1">
                <a:solidFill>
                  <a:srgbClr val="4B4A4A"/>
                </a:solidFill>
                <a:latin typeface="Lato"/>
                <a:ea typeface="+mn-ea"/>
                <a:cs typeface="Lato"/>
              </a:rPr>
              <a:t>Principe invoqué pour réclamer un réajustement quand hommes et femmes n'ont pas le même salaire pour un emploi identique ou comparable.</a:t>
            </a:r>
          </a:p>
        </p:txBody>
      </p:sp>
      <p:pic>
        <p:nvPicPr>
          <p:cNvPr id="8" name="68fa278a1ea997-00085013.png"/>
          <p:cNvPicPr/>
          <p:nvPr/>
        </p:nvPicPr>
        <p:blipFill rotWithShape="1">
          <a:blip r:embed="rId6"/>
          <a:stretch>
            <a:fillRect/>
          </a:stretch>
        </p:blipFill>
        <p:spPr>
          <a:xfrm>
            <a:off x="5143500" y="2619375"/>
            <a:ext cx="4343400" cy="790575"/>
          </a:xfrm>
          <a:prstGeom prst="rect">
            <a:avLst/>
          </a:prstGeom>
        </p:spPr>
      </p:pic>
      <p:sp>
        <p:nvSpPr>
          <p:cNvPr id="9" name="Text 3"/>
          <p:cNvSpPr/>
          <p:nvPr/>
        </p:nvSpPr>
        <p:spPr>
          <a:xfrm>
            <a:off x="5343525" y="3581400"/>
            <a:ext cx="4188809" cy="342900"/>
          </a:xfrm>
          <a:prstGeom prst="rect">
            <a:avLst/>
          </a:prstGeom>
        </p:spPr>
        <p:txBody>
          <a:bodyPr spcFirstLastPara="0" lIns="0" tIns="0" rIns="0" bIns="0" anchor="t"/>
          <a:lstStyle/>
          <a:p>
            <a:pPr algn="l" hangingPunct="0">
              <a:lnSpc>
                <a:spcPct val="100000"/>
              </a:lnSpc>
            </a:pPr>
            <a:r>
              <a:rPr sz="2250" b="1">
                <a:solidFill>
                  <a:srgbClr val="4B4A4A"/>
                </a:solidFill>
                <a:latin typeface="Lato"/>
                <a:ea typeface="+mn-ea"/>
                <a:cs typeface="Lato"/>
              </a:rPr>
              <a:t>Traitements différents justifiés</a:t>
            </a:r>
          </a:p>
        </p:txBody>
      </p:sp>
      <p:sp>
        <p:nvSpPr>
          <p:cNvPr id="10" name="Text 4"/>
          <p:cNvSpPr/>
          <p:nvPr/>
        </p:nvSpPr>
        <p:spPr>
          <a:xfrm>
            <a:off x="5343525" y="4712977"/>
            <a:ext cx="4229576" cy="1952625"/>
          </a:xfrm>
          <a:prstGeom prst="rect">
            <a:avLst/>
          </a:prstGeom>
        </p:spPr>
        <p:txBody>
          <a:bodyPr spcFirstLastPara="0" lIns="0" tIns="0" rIns="0" bIns="0" anchor="t"/>
          <a:lstStyle/>
          <a:p>
            <a:pPr algn="l" hangingPunct="0">
              <a:lnSpc>
                <a:spcPct val="131667"/>
              </a:lnSpc>
            </a:pPr>
            <a:r>
              <a:rPr sz="1950" b="1">
                <a:solidFill>
                  <a:srgbClr val="4B4A4A"/>
                </a:solidFill>
                <a:latin typeface="Lato"/>
                <a:ea typeface="+mn-ea"/>
                <a:cs typeface="Lato"/>
              </a:rPr>
              <a:t>Deux professeurs avec même scolarité et ancienneté : l'un prend six mois de congé par an.  Mérite-t- la moitié du salaire ? Oui, car il travaille deux fois moins.</a:t>
            </a:r>
          </a:p>
        </p:txBody>
      </p:sp>
      <p:pic>
        <p:nvPicPr>
          <p:cNvPr id="11" name="68fa278a1ed124-71663528.png"/>
          <p:cNvPicPr/>
          <p:nvPr/>
        </p:nvPicPr>
        <p:blipFill rotWithShape="1">
          <a:blip r:embed="rId7"/>
          <a:stretch>
            <a:fillRect/>
          </a:stretch>
        </p:blipFill>
        <p:spPr>
          <a:xfrm>
            <a:off x="9486900" y="2619375"/>
            <a:ext cx="4343400" cy="790575"/>
          </a:xfrm>
          <a:prstGeom prst="rect">
            <a:avLst/>
          </a:prstGeom>
        </p:spPr>
      </p:pic>
      <p:sp>
        <p:nvSpPr>
          <p:cNvPr id="12" name="Text 5"/>
          <p:cNvSpPr/>
          <p:nvPr/>
        </p:nvSpPr>
        <p:spPr>
          <a:xfrm>
            <a:off x="9686925" y="3581400"/>
            <a:ext cx="3291935" cy="685800"/>
          </a:xfrm>
          <a:prstGeom prst="rect">
            <a:avLst/>
          </a:prstGeom>
        </p:spPr>
        <p:txBody>
          <a:bodyPr spcFirstLastPara="0" lIns="0" tIns="0" rIns="0" bIns="0" anchor="t"/>
          <a:lstStyle/>
          <a:p>
            <a:pPr algn="l" hangingPunct="0">
              <a:lnSpc>
                <a:spcPct val="100000"/>
              </a:lnSpc>
            </a:pPr>
            <a:r>
              <a:rPr sz="2250" b="1">
                <a:solidFill>
                  <a:srgbClr val="4B4A4A"/>
                </a:solidFill>
                <a:latin typeface="Lato"/>
                <a:ea typeface="+mn-ea"/>
                <a:cs typeface="Lato"/>
              </a:rPr>
              <a:t>Comparaisons salariales</a:t>
            </a:r>
          </a:p>
        </p:txBody>
      </p:sp>
      <p:sp>
        <p:nvSpPr>
          <p:cNvPr id="13" name="Text 6"/>
          <p:cNvSpPr/>
          <p:nvPr/>
        </p:nvSpPr>
        <p:spPr>
          <a:xfrm>
            <a:off x="9686925" y="4712977"/>
            <a:ext cx="4229576" cy="2343150"/>
          </a:xfrm>
          <a:prstGeom prst="rect">
            <a:avLst/>
          </a:prstGeom>
        </p:spPr>
        <p:txBody>
          <a:bodyPr spcFirstLastPara="0" lIns="0" tIns="0" rIns="0" bIns="0" anchor="t"/>
          <a:lstStyle/>
          <a:p>
            <a:pPr algn="l" hangingPunct="0">
              <a:lnSpc>
                <a:spcPct val="131667"/>
              </a:lnSpc>
            </a:pPr>
            <a:r>
              <a:rPr sz="1950" b="1">
                <a:solidFill>
                  <a:srgbClr val="4B4A4A"/>
                </a:solidFill>
                <a:latin typeface="Lato"/>
                <a:ea typeface="+mn-ea"/>
                <a:cs typeface="Lato"/>
              </a:rPr>
              <a:t>Les différences entre un policier et une infirmière se justifient-elles par la difficulté du travail ? Un joueur de hockey mérite-t-il 1000 fois plus qu'un employé de chaîne de montage ?</a:t>
            </a:r>
          </a:p>
        </p:txBody>
      </p:sp>
    </p:spTree>
    <p:extLst>
      <p:ext uri="{BB962C8B-B14F-4D97-AF65-F5344CB8AC3E}">
        <p14:creationId xmlns:p14="http://schemas.microsoft.com/office/powerpoint/2010/main" val="3930024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12"/>
        <p:cNvGrpSpPr/>
        <p:nvPr/>
      </p:nvGrpSpPr>
      <p:grpSpPr>
        <a:xfrm>
          <a:off x="0" y="0"/>
          <a:ext cx="0" cy="0"/>
          <a:chOff x="0" y="0"/>
          <a:chExt cx="0" cy="0"/>
        </a:xfrm>
      </p:grpSpPr>
      <p:pic>
        <p:nvPicPr>
          <p:cNvPr id="2" name="68fa278a122ac0-41193374.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sp>
        <p:nvSpPr>
          <p:cNvPr id="4" name="Text 0"/>
          <p:cNvSpPr/>
          <p:nvPr/>
        </p:nvSpPr>
        <p:spPr>
          <a:xfrm>
            <a:off x="790575" y="600904"/>
            <a:ext cx="7256526" cy="590550"/>
          </a:xfrm>
          <a:prstGeom prst="rect">
            <a:avLst/>
          </a:prstGeom>
        </p:spPr>
        <p:txBody>
          <a:bodyPr spcFirstLastPara="0" lIns="0" tIns="0" rIns="0" bIns="0" anchor="t"/>
          <a:lstStyle/>
          <a:p>
            <a:pPr algn="l" hangingPunct="0">
              <a:lnSpc>
                <a:spcPct val="100000"/>
              </a:lnSpc>
            </a:pPr>
            <a:r>
              <a:rPr sz="3900" b="1">
                <a:solidFill>
                  <a:srgbClr val="006747"/>
                </a:solidFill>
                <a:latin typeface="Lato"/>
                <a:ea typeface="+mn-ea"/>
                <a:cs typeface="Lato"/>
              </a:rPr>
              <a:t>Le critère de l'entente libre</a:t>
            </a:r>
          </a:p>
        </p:txBody>
      </p:sp>
      <p:sp>
        <p:nvSpPr>
          <p:cNvPr id="5" name="Text 1"/>
          <p:cNvSpPr/>
          <p:nvPr/>
        </p:nvSpPr>
        <p:spPr>
          <a:xfrm>
            <a:off x="790575" y="1685693"/>
            <a:ext cx="3331845" cy="342900"/>
          </a:xfrm>
          <a:prstGeom prst="rect">
            <a:avLst/>
          </a:prstGeom>
        </p:spPr>
        <p:txBody>
          <a:bodyPr spcFirstLastPara="0" lIns="0" tIns="0" rIns="0" bIns="0" anchor="t"/>
          <a:lstStyle/>
          <a:p>
            <a:pPr algn="l" hangingPunct="0">
              <a:lnSpc>
                <a:spcPct val="100000"/>
              </a:lnSpc>
            </a:pPr>
            <a:r>
              <a:rPr sz="2250" b="1">
                <a:solidFill>
                  <a:srgbClr val="006747"/>
                </a:solidFill>
                <a:latin typeface="Lato"/>
                <a:ea typeface="+mn-ea"/>
                <a:cs typeface="Lato"/>
              </a:rPr>
              <a:t>La vedette de hockey</a:t>
            </a:r>
          </a:p>
        </p:txBody>
      </p:sp>
      <p:sp>
        <p:nvSpPr>
          <p:cNvPr id="6" name="Text 2"/>
          <p:cNvSpPr/>
          <p:nvPr/>
        </p:nvSpPr>
        <p:spPr>
          <a:xfrm>
            <a:off x="790575" y="2330353"/>
            <a:ext cx="13952506" cy="295275"/>
          </a:xfrm>
          <a:prstGeom prst="rect">
            <a:avLst/>
          </a:prstGeom>
        </p:spPr>
        <p:txBody>
          <a:bodyPr spcFirstLastPara="0" lIns="0" tIns="0" rIns="0" bIns="0" anchor="t"/>
          <a:lstStyle/>
          <a:p>
            <a:pPr algn="l" hangingPunct="0">
              <a:lnSpc>
                <a:spcPct val="100000"/>
              </a:lnSpc>
            </a:pPr>
            <a:r>
              <a:rPr sz="1950" b="1">
                <a:solidFill>
                  <a:srgbClr val="4B4A4A"/>
                </a:solidFill>
                <a:latin typeface="Lato"/>
                <a:ea typeface="+mn-ea"/>
                <a:cs typeface="Lato"/>
              </a:rPr>
              <a:t>Salaires hommes/femmes au tennis, au hockey ?</a:t>
            </a:r>
          </a:p>
        </p:txBody>
      </p:sp>
      <p:sp>
        <p:nvSpPr>
          <p:cNvPr id="7" name="Text 3"/>
          <p:cNvSpPr/>
          <p:nvPr/>
        </p:nvSpPr>
        <p:spPr>
          <a:xfrm>
            <a:off x="790575" y="3362325"/>
            <a:ext cx="13952506" cy="295275"/>
          </a:xfrm>
          <a:prstGeom prst="rect">
            <a:avLst/>
          </a:prstGeom>
        </p:spPr>
        <p:txBody>
          <a:bodyPr spcFirstLastPara="0" lIns="0" tIns="0" rIns="0" bIns="0" anchor="t"/>
          <a:lstStyle/>
          <a:p>
            <a:pPr algn="l" hangingPunct="0">
              <a:lnSpc>
                <a:spcPct val="100000"/>
              </a:lnSpc>
            </a:pPr>
            <a:r>
              <a:rPr sz="1950" b="1">
                <a:solidFill>
                  <a:srgbClr val="4B4A4A"/>
                </a:solidFill>
                <a:latin typeface="Lato"/>
                <a:ea typeface="+mn-ea"/>
                <a:cs typeface="Lato"/>
              </a:rPr>
              <a:t>Le mérite-t-il ? Oui, selon le critère de l'entente, car :</a:t>
            </a:r>
          </a:p>
        </p:txBody>
      </p:sp>
      <p:sp>
        <p:nvSpPr>
          <p:cNvPr id="8" name="Text 4"/>
          <p:cNvSpPr/>
          <p:nvPr/>
        </p:nvSpPr>
        <p:spPr>
          <a:xfrm>
            <a:off x="790575" y="4010025"/>
            <a:ext cx="13039725" cy="352425"/>
          </a:xfrm>
          <a:prstGeom prst="rect">
            <a:avLst/>
          </a:prstGeom>
        </p:spPr>
        <p:txBody>
          <a:bodyPr spcFirstLastPara="0" lIns="0" tIns="0" rIns="0" bIns="0" anchor="t"/>
          <a:lstStyle/>
          <a:p>
            <a:pPr marL="285750" indent="-285750" algn="l" hangingPunct="0">
              <a:lnSpc>
                <a:spcPct val="100000"/>
              </a:lnSpc>
              <a:buClr>
                <a:srgbClr val="000000"/>
              </a:buClr>
              <a:buFont typeface="Arial" panose="020B0604020202020204" pitchFamily="34" charset="0"/>
              <a:buChar char="•"/>
            </a:pPr>
            <a:r>
              <a:rPr sz="2250" b="1">
                <a:solidFill>
                  <a:srgbClr val="4B4A4A"/>
                </a:solidFill>
                <a:latin typeface="Lato"/>
                <a:ea typeface="+mn-ea"/>
                <a:cs typeface="Lato"/>
              </a:rPr>
              <a:t>L'entente est conclue librement</a:t>
            </a:r>
          </a:p>
        </p:txBody>
      </p:sp>
      <p:sp>
        <p:nvSpPr>
          <p:cNvPr id="9" name="Text 5"/>
          <p:cNvSpPr/>
          <p:nvPr/>
        </p:nvSpPr>
        <p:spPr>
          <a:xfrm>
            <a:off x="790575" y="4476750"/>
            <a:ext cx="13039725" cy="352425"/>
          </a:xfrm>
          <a:prstGeom prst="rect">
            <a:avLst/>
          </a:prstGeom>
        </p:spPr>
        <p:txBody>
          <a:bodyPr spcFirstLastPara="0" lIns="0" tIns="0" rIns="0" bIns="0" anchor="t"/>
          <a:lstStyle/>
          <a:p>
            <a:pPr marL="285750" indent="-285750" algn="l" hangingPunct="0">
              <a:lnSpc>
                <a:spcPct val="100000"/>
              </a:lnSpc>
              <a:buClr>
                <a:srgbClr val="000000"/>
              </a:buClr>
              <a:buFont typeface="Arial" panose="020B0604020202020204" pitchFamily="34" charset="0"/>
              <a:buChar char="•"/>
            </a:pPr>
            <a:r>
              <a:rPr sz="2250" b="1">
                <a:solidFill>
                  <a:srgbClr val="4B4A4A"/>
                </a:solidFill>
                <a:latin typeface="Lato"/>
                <a:ea typeface="+mn-ea"/>
                <a:cs typeface="Lato"/>
              </a:rPr>
              <a:t>En toute connaissance de cause</a:t>
            </a:r>
          </a:p>
        </p:txBody>
      </p:sp>
      <p:sp>
        <p:nvSpPr>
          <p:cNvPr id="10" name="Text 6"/>
          <p:cNvSpPr/>
          <p:nvPr/>
        </p:nvSpPr>
        <p:spPr>
          <a:xfrm>
            <a:off x="790575" y="4943475"/>
            <a:ext cx="13039725" cy="352425"/>
          </a:xfrm>
          <a:prstGeom prst="rect">
            <a:avLst/>
          </a:prstGeom>
        </p:spPr>
        <p:txBody>
          <a:bodyPr spcFirstLastPara="0" lIns="0" tIns="0" rIns="0" bIns="0" anchor="t"/>
          <a:lstStyle/>
          <a:p>
            <a:pPr marL="285750" indent="-285750" algn="l" hangingPunct="0">
              <a:lnSpc>
                <a:spcPct val="100000"/>
              </a:lnSpc>
              <a:buClr>
                <a:srgbClr val="000000"/>
              </a:buClr>
              <a:buFont typeface="Arial" panose="020B0604020202020204" pitchFamily="34" charset="0"/>
              <a:buChar char="•"/>
            </a:pPr>
            <a:r>
              <a:rPr sz="2250" b="1">
                <a:solidFill>
                  <a:srgbClr val="4B4A4A"/>
                </a:solidFill>
                <a:latin typeface="Lato"/>
                <a:ea typeface="+mn-ea"/>
                <a:cs typeface="Lato"/>
              </a:rPr>
              <a:t>Dans une situation initialement juste</a:t>
            </a:r>
          </a:p>
        </p:txBody>
      </p:sp>
      <p:sp>
        <p:nvSpPr>
          <p:cNvPr id="11" name="Text 7"/>
          <p:cNvSpPr/>
          <p:nvPr/>
        </p:nvSpPr>
        <p:spPr>
          <a:xfrm>
            <a:off x="790575" y="5410200"/>
            <a:ext cx="13039725" cy="352425"/>
          </a:xfrm>
          <a:prstGeom prst="rect">
            <a:avLst/>
          </a:prstGeom>
        </p:spPr>
        <p:txBody>
          <a:bodyPr spcFirstLastPara="0" lIns="0" tIns="0" rIns="0" bIns="0" anchor="t"/>
          <a:lstStyle/>
          <a:p>
            <a:pPr marL="285750" indent="-285750" algn="l" hangingPunct="0">
              <a:lnSpc>
                <a:spcPct val="100000"/>
              </a:lnSpc>
              <a:buClr>
                <a:srgbClr val="000000"/>
              </a:buClr>
              <a:buFont typeface="Arial" panose="020B0604020202020204" pitchFamily="34" charset="0"/>
              <a:buChar char="•"/>
            </a:pPr>
            <a:r>
              <a:rPr sz="2250" b="1">
                <a:solidFill>
                  <a:srgbClr val="4B4A4A"/>
                </a:solidFill>
                <a:latin typeface="Lato"/>
                <a:ea typeface="+mn-ea"/>
                <a:cs typeface="Lato"/>
              </a:rPr>
              <a:t>Sans créer de tort à qui que ce soit</a:t>
            </a:r>
          </a:p>
        </p:txBody>
      </p:sp>
      <p:sp>
        <p:nvSpPr>
          <p:cNvPr id="12" name="Text 8"/>
          <p:cNvSpPr/>
          <p:nvPr/>
        </p:nvSpPr>
        <p:spPr>
          <a:xfrm>
            <a:off x="790575" y="6222556"/>
            <a:ext cx="13115925" cy="1019175"/>
          </a:xfrm>
          <a:prstGeom prst="rect">
            <a:avLst/>
          </a:prstGeom>
        </p:spPr>
        <p:txBody>
          <a:bodyPr spcFirstLastPara="0" lIns="0" tIns="0" rIns="0" bIns="0" anchor="t"/>
          <a:lstStyle/>
          <a:p>
            <a:pPr algn="l" hangingPunct="0">
              <a:lnSpc>
                <a:spcPct val="131667"/>
              </a:lnSpc>
            </a:pPr>
            <a:r>
              <a:rPr sz="2550" b="1">
                <a:solidFill>
                  <a:srgbClr val="4B4A4A"/>
                </a:solidFill>
                <a:latin typeface="Lato"/>
                <a:ea typeface="+mn-ea"/>
                <a:cs typeface="Lato"/>
              </a:rPr>
              <a:t>Important : L'entente doit être vraiment libre, pas sous contrainte ou exploitation d'une situation de détresse.</a:t>
            </a:r>
          </a:p>
        </p:txBody>
      </p:sp>
    </p:spTree>
    <p:extLst>
      <p:ext uri="{BB962C8B-B14F-4D97-AF65-F5344CB8AC3E}">
        <p14:creationId xmlns:p14="http://schemas.microsoft.com/office/powerpoint/2010/main" val="3930024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13"/>
        <p:cNvGrpSpPr/>
        <p:nvPr/>
      </p:nvGrpSpPr>
      <p:grpSpPr>
        <a:xfrm>
          <a:off x="0" y="0"/>
          <a:ext cx="0" cy="0"/>
          <a:chOff x="0" y="0"/>
          <a:chExt cx="0" cy="0"/>
        </a:xfrm>
      </p:grpSpPr>
      <p:pic>
        <p:nvPicPr>
          <p:cNvPr id="2" name="68fa278a122ac0-41193374.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sp>
        <p:nvSpPr>
          <p:cNvPr id="4" name="Text 0"/>
          <p:cNvSpPr/>
          <p:nvPr/>
        </p:nvSpPr>
        <p:spPr>
          <a:xfrm>
            <a:off x="400050" y="247650"/>
            <a:ext cx="4881848" cy="295275"/>
          </a:xfrm>
          <a:prstGeom prst="rect">
            <a:avLst/>
          </a:prstGeom>
        </p:spPr>
        <p:txBody>
          <a:bodyPr spcFirstLastPara="0" lIns="0" tIns="0" rIns="0" bIns="0" anchor="t"/>
          <a:lstStyle/>
          <a:p>
            <a:pPr algn="l" hangingPunct="0">
              <a:lnSpc>
                <a:spcPct val="100000"/>
              </a:lnSpc>
            </a:pPr>
            <a:r>
              <a:rPr sz="1950" b="1">
                <a:solidFill>
                  <a:srgbClr val="006747"/>
                </a:solidFill>
                <a:latin typeface="Lato"/>
                <a:ea typeface="+mn-ea"/>
                <a:cs typeface="Lato"/>
              </a:rPr>
              <a:t>Quand les critères entrent en conflit</a:t>
            </a:r>
          </a:p>
        </p:txBody>
      </p:sp>
      <p:sp>
        <p:nvSpPr>
          <p:cNvPr id="5" name="Text 1"/>
          <p:cNvSpPr/>
          <p:nvPr/>
        </p:nvSpPr>
        <p:spPr>
          <a:xfrm>
            <a:off x="400050" y="771525"/>
            <a:ext cx="14531816" cy="133350"/>
          </a:xfrm>
          <a:prstGeom prst="rect">
            <a:avLst/>
          </a:prstGeom>
        </p:spPr>
        <p:txBody>
          <a:bodyPr spcFirstLastPara="0" lIns="0" tIns="0" rIns="0" bIns="0" anchor="t"/>
          <a:lstStyle/>
          <a:p>
            <a:pPr algn="l" hangingPunct="0">
              <a:lnSpc>
                <a:spcPct val="100000"/>
              </a:lnSpc>
            </a:pPr>
            <a:r>
              <a:rPr sz="900" b="1">
                <a:solidFill>
                  <a:srgbClr val="4B4A4A"/>
                </a:solidFill>
                <a:latin typeface="Lato"/>
                <a:ea typeface="+mn-ea"/>
                <a:cs typeface="Lato"/>
              </a:rPr>
              <a:t>Ces critères fonctionnent bien dans leurs sphères d'application respectives. On n'attribuerait pas les médailles olympiques selon le besoin, ni les notes scolaires selon l'effort si l'étudiant n'a rien compris.</a:t>
            </a:r>
          </a:p>
        </p:txBody>
      </p:sp>
      <p:sp>
        <p:nvSpPr>
          <p:cNvPr id="6" name="Text 2"/>
          <p:cNvSpPr/>
          <p:nvPr/>
        </p:nvSpPr>
        <p:spPr>
          <a:xfrm>
            <a:off x="400050" y="1085850"/>
            <a:ext cx="14531816" cy="133350"/>
          </a:xfrm>
          <a:prstGeom prst="rect">
            <a:avLst/>
          </a:prstGeom>
        </p:spPr>
        <p:txBody>
          <a:bodyPr spcFirstLastPara="0" lIns="0" tIns="0" rIns="0" bIns="0" anchor="t"/>
          <a:lstStyle/>
          <a:p>
            <a:pPr algn="l" hangingPunct="0">
              <a:lnSpc>
                <a:spcPct val="100000"/>
              </a:lnSpc>
            </a:pPr>
            <a:r>
              <a:rPr sz="900" b="1">
                <a:solidFill>
                  <a:srgbClr val="4B4A4A"/>
                </a:solidFill>
                <a:latin typeface="Lato"/>
                <a:ea typeface="+mn-ea"/>
                <a:cs typeface="Lato"/>
              </a:rPr>
              <a:t>Mais ces sphères ne sont pas étanches. La complexité du réel nous oblige souvent à recourir à plusieurs critères, qui peuvent mener à des conclusions différentes.</a:t>
            </a:r>
          </a:p>
        </p:txBody>
      </p:sp>
      <p:pic>
        <p:nvPicPr>
          <p:cNvPr id="7" name="68fa278a201566-44897330.png"/>
          <p:cNvPicPr/>
          <p:nvPr/>
        </p:nvPicPr>
        <p:blipFill rotWithShape="1">
          <a:blip r:embed="rId5"/>
          <a:stretch>
            <a:fillRect/>
          </a:stretch>
        </p:blipFill>
        <p:spPr>
          <a:xfrm>
            <a:off x="400050" y="1514475"/>
            <a:ext cx="8138665" cy="5429250"/>
          </a:xfrm>
          <a:prstGeom prst="rect">
            <a:avLst/>
          </a:prstGeom>
        </p:spPr>
      </p:pic>
      <p:pic>
        <p:nvPicPr>
          <p:cNvPr id="8" name="Custom Shape 4"/>
          <p:cNvPicPr>
            <a:picLocks noChangeAspect="1"/>
          </p:cNvPicPr>
          <p:nvPr/>
        </p:nvPicPr>
        <p:blipFill>
          <a:blip r:embed="rId6"/>
          <a:stretch>
            <a:fillRect/>
          </a:stretch>
        </p:blipFill>
        <p:spPr>
          <a:xfrm>
            <a:off x="7305675" y="6943725"/>
            <a:ext cx="19050" cy="2047875"/>
          </a:xfrm>
          <a:prstGeom prst="rect">
            <a:avLst/>
          </a:prstGeom>
        </p:spPr>
      </p:pic>
      <p:pic>
        <p:nvPicPr>
          <p:cNvPr id="9" name="Custom Shape 5"/>
          <p:cNvPicPr>
            <a:picLocks noChangeAspect="1"/>
          </p:cNvPicPr>
          <p:nvPr/>
        </p:nvPicPr>
        <p:blipFill>
          <a:blip r:embed="rId7"/>
          <a:stretch>
            <a:fillRect/>
          </a:stretch>
        </p:blipFill>
        <p:spPr>
          <a:xfrm>
            <a:off x="381000" y="6943725"/>
            <a:ext cx="6915150" cy="1019175"/>
          </a:xfrm>
          <a:prstGeom prst="rect">
            <a:avLst/>
          </a:prstGeom>
        </p:spPr>
      </p:pic>
      <p:sp>
        <p:nvSpPr>
          <p:cNvPr id="10" name="Text 7"/>
          <p:cNvSpPr/>
          <p:nvPr/>
        </p:nvSpPr>
        <p:spPr>
          <a:xfrm>
            <a:off x="5486400" y="7038975"/>
            <a:ext cx="1800225" cy="133350"/>
          </a:xfrm>
          <a:prstGeom prst="rect">
            <a:avLst/>
          </a:prstGeom>
        </p:spPr>
        <p:txBody>
          <a:bodyPr spcFirstLastPara="0" lIns="0" tIns="0" rIns="0" bIns="0" anchor="t"/>
          <a:lstStyle/>
          <a:p>
            <a:pPr algn="r" hangingPunct="0">
              <a:lnSpc>
                <a:spcPct val="100000"/>
              </a:lnSpc>
            </a:pPr>
            <a:r>
              <a:rPr sz="900" b="1">
                <a:solidFill>
                  <a:srgbClr val="4B4A4A"/>
                </a:solidFill>
                <a:latin typeface="Lato"/>
                <a:ea typeface="+mn-ea"/>
                <a:cs typeface="Lato"/>
              </a:rPr>
              <a:t>Compétition d'orthographe</a:t>
            </a:r>
          </a:p>
        </p:txBody>
      </p:sp>
      <p:sp>
        <p:nvSpPr>
          <p:cNvPr id="11" name="Text 8"/>
          <p:cNvSpPr/>
          <p:nvPr/>
        </p:nvSpPr>
        <p:spPr>
          <a:xfrm>
            <a:off x="485775" y="7258050"/>
            <a:ext cx="7050881" cy="381000"/>
          </a:xfrm>
          <a:prstGeom prst="rect">
            <a:avLst/>
          </a:prstGeom>
        </p:spPr>
        <p:txBody>
          <a:bodyPr spcFirstLastPara="0" lIns="0" tIns="0" rIns="0" bIns="0" anchor="t"/>
          <a:lstStyle/>
          <a:p>
            <a:pPr algn="r" hangingPunct="0">
              <a:lnSpc>
                <a:spcPct val="139167"/>
              </a:lnSpc>
            </a:pPr>
            <a:r>
              <a:rPr sz="900" b="1">
                <a:solidFill>
                  <a:srgbClr val="4B4A4A"/>
                </a:solidFill>
                <a:latin typeface="Lato"/>
                <a:ea typeface="+mn-ea"/>
                <a:cs typeface="Lato"/>
              </a:rPr>
              <a:t>Deux finalistes : l'un de milieu aisé avec parents professeurs, l'autre ayant surmonté une enfance difficile. Le premier obtient un résultat légèrement supérieur. Qui a le plus de mérite ? Selon l'excellence : le premier. Selon l'effort : peut-être le second.</a:t>
            </a:r>
          </a:p>
        </p:txBody>
      </p:sp>
      <p:pic>
        <p:nvPicPr>
          <p:cNvPr id="12" name="Shape 9 background"/>
          <p:cNvPicPr>
            <a:picLocks noChangeAspect="1"/>
          </p:cNvPicPr>
          <p:nvPr/>
        </p:nvPicPr>
        <p:blipFill>
          <a:blip r:embed="rId8"/>
          <a:stretch>
            <a:fillRect/>
          </a:stretch>
        </p:blipFill>
        <p:spPr>
          <a:xfrm>
            <a:off x="7334250" y="8172450"/>
            <a:ext cx="6915150" cy="828675"/>
          </a:xfrm>
          <a:prstGeom prst="rect">
            <a:avLst/>
          </a:prstGeom>
        </p:spPr>
      </p:pic>
      <p:sp>
        <p:nvSpPr>
          <p:cNvPr id="13" name="Text 10"/>
          <p:cNvSpPr/>
          <p:nvPr/>
        </p:nvSpPr>
        <p:spPr>
          <a:xfrm>
            <a:off x="7429500" y="8267700"/>
            <a:ext cx="1430179" cy="133350"/>
          </a:xfrm>
          <a:prstGeom prst="rect">
            <a:avLst/>
          </a:prstGeom>
        </p:spPr>
        <p:txBody>
          <a:bodyPr spcFirstLastPara="0" lIns="0" tIns="0" rIns="0" bIns="0" anchor="t"/>
          <a:lstStyle/>
          <a:p>
            <a:pPr algn="l" hangingPunct="0">
              <a:lnSpc>
                <a:spcPct val="100000"/>
              </a:lnSpc>
            </a:pPr>
            <a:r>
              <a:rPr sz="900" b="1">
                <a:solidFill>
                  <a:srgbClr val="4B4A4A"/>
                </a:solidFill>
                <a:latin typeface="Lato"/>
                <a:ea typeface="+mn-ea"/>
                <a:cs typeface="Lato"/>
              </a:rPr>
              <a:t>Différences salariales</a:t>
            </a:r>
          </a:p>
        </p:txBody>
      </p:sp>
      <p:sp>
        <p:nvSpPr>
          <p:cNvPr id="14" name="Text 11"/>
          <p:cNvSpPr/>
          <p:nvPr/>
        </p:nvSpPr>
        <p:spPr>
          <a:xfrm>
            <a:off x="7429500" y="8477250"/>
            <a:ext cx="7050881" cy="381000"/>
          </a:xfrm>
          <a:prstGeom prst="rect">
            <a:avLst/>
          </a:prstGeom>
        </p:spPr>
        <p:txBody>
          <a:bodyPr spcFirstLastPara="0" lIns="0" tIns="0" rIns="0" bIns="0" anchor="t"/>
          <a:lstStyle/>
          <a:p>
            <a:pPr algn="l" hangingPunct="0">
              <a:lnSpc>
                <a:spcPct val="139167"/>
              </a:lnSpc>
            </a:pPr>
            <a:r>
              <a:rPr sz="900" b="1">
                <a:solidFill>
                  <a:srgbClr val="4B4A4A"/>
                </a:solidFill>
                <a:latin typeface="Lato"/>
                <a:ea typeface="+mn-ea"/>
                <a:cs typeface="Lato"/>
              </a:rPr>
              <a:t>Une animatrice vedette gagne 3 millions $ par an - autant en trois jours qu'une infirmière en un an. Une artiste populaire reçoit 75 000 $ pour une soirée. Selon l'entente : oui. Selon l'effort : non.</a:t>
            </a:r>
          </a:p>
        </p:txBody>
      </p:sp>
    </p:spTree>
    <p:extLst>
      <p:ext uri="{BB962C8B-B14F-4D97-AF65-F5344CB8AC3E}">
        <p14:creationId xmlns:p14="http://schemas.microsoft.com/office/powerpoint/2010/main" val="3930024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14"/>
        <p:cNvGrpSpPr/>
        <p:nvPr/>
      </p:nvGrpSpPr>
      <p:grpSpPr>
        <a:xfrm>
          <a:off x="0" y="0"/>
          <a:ext cx="0" cy="0"/>
          <a:chOff x="0" y="0"/>
          <a:chExt cx="0" cy="0"/>
        </a:xfrm>
      </p:grpSpPr>
      <p:pic>
        <p:nvPicPr>
          <p:cNvPr id="2" name="68fa278a122ac0-41193374.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a:stretch>
            <a:fillRect/>
          </a:stretch>
        </p:blipFill>
        <p:spPr>
          <a:xfrm>
            <a:off x="0" y="0"/>
            <a:ext cx="14630400" cy="8229600"/>
          </a:xfrm>
          <a:prstGeom prst="rect">
            <a:avLst/>
          </a:prstGeom>
        </p:spPr>
      </p:pic>
      <p:sp>
        <p:nvSpPr>
          <p:cNvPr id="4" name="Text 0"/>
          <p:cNvSpPr/>
          <p:nvPr/>
        </p:nvSpPr>
        <p:spPr>
          <a:xfrm>
            <a:off x="790575" y="857250"/>
            <a:ext cx="11730704" cy="590550"/>
          </a:xfrm>
          <a:prstGeom prst="rect">
            <a:avLst/>
          </a:prstGeom>
        </p:spPr>
        <p:txBody>
          <a:bodyPr spcFirstLastPara="0" lIns="0" tIns="0" rIns="0" bIns="0" anchor="t"/>
          <a:lstStyle/>
          <a:p>
            <a:pPr algn="l" hangingPunct="0">
              <a:lnSpc>
                <a:spcPct val="100000"/>
              </a:lnSpc>
            </a:pPr>
            <a:r>
              <a:rPr sz="3900" b="1">
                <a:solidFill>
                  <a:srgbClr val="006747"/>
                </a:solidFill>
                <a:latin typeface="Lato"/>
                <a:ea typeface="+mn-ea"/>
                <a:cs typeface="Lato"/>
              </a:rPr>
              <a:t>Égalité des situations vs égalité des chances</a:t>
            </a:r>
          </a:p>
        </p:txBody>
      </p:sp>
      <p:sp>
        <p:nvSpPr>
          <p:cNvPr id="5" name="Text 1"/>
          <p:cNvSpPr/>
          <p:nvPr/>
        </p:nvSpPr>
        <p:spPr>
          <a:xfrm>
            <a:off x="790575" y="2000250"/>
            <a:ext cx="3790950" cy="390525"/>
          </a:xfrm>
          <a:prstGeom prst="rect">
            <a:avLst/>
          </a:prstGeom>
        </p:spPr>
        <p:txBody>
          <a:bodyPr spcFirstLastPara="0" lIns="0" tIns="0" rIns="0" bIns="0" anchor="t"/>
          <a:lstStyle/>
          <a:p>
            <a:pPr algn="l" hangingPunct="0">
              <a:lnSpc>
                <a:spcPct val="100000"/>
              </a:lnSpc>
            </a:pPr>
            <a:r>
              <a:rPr sz="2550" b="1">
                <a:solidFill>
                  <a:srgbClr val="006747"/>
                </a:solidFill>
                <a:latin typeface="Lato"/>
                <a:ea typeface="+mn-ea"/>
                <a:cs typeface="Lato"/>
              </a:rPr>
              <a:t>Égalité des situations</a:t>
            </a:r>
          </a:p>
        </p:txBody>
      </p:sp>
      <p:sp>
        <p:nvSpPr>
          <p:cNvPr id="6" name="Text 2"/>
          <p:cNvSpPr/>
          <p:nvPr/>
        </p:nvSpPr>
        <p:spPr>
          <a:xfrm>
            <a:off x="790575" y="2505075"/>
            <a:ext cx="5715000" cy="1952625"/>
          </a:xfrm>
          <a:prstGeom prst="rect">
            <a:avLst/>
          </a:prstGeom>
        </p:spPr>
        <p:txBody>
          <a:bodyPr spcFirstLastPara="0" lIns="0" tIns="0" rIns="0" bIns="0" anchor="t"/>
          <a:lstStyle/>
          <a:p>
            <a:pPr algn="l" hangingPunct="0">
              <a:lnSpc>
                <a:spcPct val="131667"/>
              </a:lnSpc>
            </a:pPr>
            <a:r>
              <a:rPr sz="1950" b="1">
                <a:solidFill>
                  <a:srgbClr val="4B4A4A"/>
                </a:solidFill>
                <a:latin typeface="Lato"/>
                <a:ea typeface="+mn-ea"/>
                <a:cs typeface="Lato"/>
              </a:rPr>
              <a:t>Tous les citoyens ont les mêmes avantages et désavantages : mêmes revenus, même pouvoir politique, reconnaissance sociale identique, peu importe leurs activités ou leur implication sociale.</a:t>
            </a:r>
          </a:p>
        </p:txBody>
      </p:sp>
      <p:sp>
        <p:nvSpPr>
          <p:cNvPr id="7" name="Text 8"/>
          <p:cNvSpPr/>
          <p:nvPr/>
        </p:nvSpPr>
        <p:spPr>
          <a:xfrm>
            <a:off x="7562850" y="2000250"/>
            <a:ext cx="3358182" cy="390525"/>
          </a:xfrm>
          <a:prstGeom prst="rect">
            <a:avLst/>
          </a:prstGeom>
        </p:spPr>
        <p:txBody>
          <a:bodyPr spcFirstLastPara="0" lIns="0" tIns="0" rIns="0" bIns="0" anchor="t"/>
          <a:lstStyle/>
          <a:p>
            <a:pPr algn="l" hangingPunct="0">
              <a:lnSpc>
                <a:spcPct val="100000"/>
              </a:lnSpc>
            </a:pPr>
            <a:r>
              <a:rPr sz="2550" b="1">
                <a:solidFill>
                  <a:srgbClr val="006747"/>
                </a:solidFill>
                <a:latin typeface="Lato"/>
                <a:ea typeface="+mn-ea"/>
                <a:cs typeface="Lato"/>
              </a:rPr>
              <a:t>Égalité des chances</a:t>
            </a:r>
          </a:p>
        </p:txBody>
      </p:sp>
      <p:sp>
        <p:nvSpPr>
          <p:cNvPr id="8" name="Text 9"/>
          <p:cNvSpPr/>
          <p:nvPr/>
        </p:nvSpPr>
        <p:spPr>
          <a:xfrm>
            <a:off x="7562850" y="2505075"/>
            <a:ext cx="6716363" cy="1562100"/>
          </a:xfrm>
          <a:prstGeom prst="rect">
            <a:avLst/>
          </a:prstGeom>
        </p:spPr>
        <p:txBody>
          <a:bodyPr spcFirstLastPara="0" lIns="0" tIns="0" rIns="0" bIns="0" anchor="t"/>
          <a:lstStyle/>
          <a:p>
            <a:pPr algn="l" hangingPunct="0">
              <a:lnSpc>
                <a:spcPct val="131667"/>
              </a:lnSpc>
            </a:pPr>
            <a:r>
              <a:rPr sz="1950" b="1">
                <a:solidFill>
                  <a:srgbClr val="4B4A4A"/>
                </a:solidFill>
                <a:latin typeface="Lato"/>
                <a:ea typeface="+mn-ea"/>
                <a:cs typeface="Lato"/>
              </a:rPr>
              <a:t>Égalité « sur la ligne de départ ». Tous ont les mêmes possibilités de s'épanouir en faisant les efforts nécessaires et en respectant des conditions identiques pour tous.</a:t>
            </a:r>
          </a:p>
        </p:txBody>
      </p:sp>
      <p:sp>
        <p:nvSpPr>
          <p:cNvPr id="9" name="Text 10"/>
          <p:cNvSpPr/>
          <p:nvPr/>
        </p:nvSpPr>
        <p:spPr>
          <a:xfrm>
            <a:off x="7562850" y="4276725"/>
            <a:ext cx="6716363" cy="781050"/>
          </a:xfrm>
          <a:prstGeom prst="rect">
            <a:avLst/>
          </a:prstGeom>
        </p:spPr>
        <p:txBody>
          <a:bodyPr spcFirstLastPara="0" lIns="0" tIns="0" rIns="0" bIns="0" anchor="t"/>
          <a:lstStyle/>
          <a:p>
            <a:pPr algn="l" hangingPunct="0">
              <a:lnSpc>
                <a:spcPct val="131667"/>
              </a:lnSpc>
            </a:pPr>
            <a:r>
              <a:rPr sz="1950" b="1">
                <a:solidFill>
                  <a:srgbClr val="4B4A4A"/>
                </a:solidFill>
                <a:latin typeface="Lato"/>
                <a:ea typeface="+mn-ea"/>
                <a:cs typeface="Lato"/>
              </a:rPr>
              <a:t>La situation des individus serait le résultat de leurs choix et efforts - donc celle qu'ils méritent.</a:t>
            </a:r>
          </a:p>
        </p:txBody>
      </p:sp>
    </p:spTree>
    <p:extLst>
      <p:ext uri="{BB962C8B-B14F-4D97-AF65-F5344CB8AC3E}">
        <p14:creationId xmlns:p14="http://schemas.microsoft.com/office/powerpoint/2010/main" val="3930024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16"/>
        <p:cNvGrpSpPr/>
        <p:nvPr/>
      </p:nvGrpSpPr>
      <p:grpSpPr>
        <a:xfrm>
          <a:off x="0" y="0"/>
          <a:ext cx="0" cy="0"/>
          <a:chOff x="0" y="0"/>
          <a:chExt cx="0" cy="0"/>
        </a:xfrm>
      </p:grpSpPr>
      <p:pic>
        <p:nvPicPr>
          <p:cNvPr id="2" name="68fa278a122ac0-41193374.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sp>
        <p:nvSpPr>
          <p:cNvPr id="4" name="Text 0"/>
          <p:cNvSpPr/>
          <p:nvPr/>
        </p:nvSpPr>
        <p:spPr>
          <a:xfrm>
            <a:off x="226790" y="300027"/>
            <a:ext cx="14279785" cy="1657350"/>
          </a:xfrm>
          <a:prstGeom prst="rect">
            <a:avLst/>
          </a:prstGeom>
        </p:spPr>
        <p:txBody>
          <a:bodyPr spcFirstLastPara="0" lIns="0" tIns="0" rIns="0" bIns="0" anchor="t"/>
          <a:lstStyle/>
          <a:p>
            <a:pPr algn="l" hangingPunct="0">
              <a:lnSpc>
                <a:spcPct val="96667"/>
              </a:lnSpc>
              <a:spcBef>
                <a:spcPct val="1333"/>
              </a:spcBef>
            </a:pPr>
            <a:r>
              <a:rPr sz="2250" b="1">
                <a:solidFill>
                  <a:srgbClr val="4B4A4A"/>
                </a:solidFill>
                <a:latin typeface="Lato"/>
                <a:ea typeface="+mn-ea"/>
                <a:cs typeface="Lato"/>
              </a:rPr>
              <a:t>L'idée maitresse de ces extraits est que l'égalité des situations est quelque chose d'instable, de changeant, dont le maintien exigerait qu'on limite de manière inacceptable la liberté des gens ou qu'on les appauvrisse. De plus, cette instabilité n'est pas seulement propre à l'égalité économique: elle concerne aussi l'égalité politique. Ainsi, on peut souvent constater, à la première assemblée d'un organisme communautaire, que le pouvoir politique est déjà inégalement réparti.</a:t>
            </a:r>
          </a:p>
        </p:txBody>
      </p:sp>
      <p:sp>
        <p:nvSpPr>
          <p:cNvPr id="5" name="Text 1"/>
          <p:cNvSpPr/>
          <p:nvPr/>
        </p:nvSpPr>
        <p:spPr>
          <a:xfrm>
            <a:off x="226790" y="2243918"/>
            <a:ext cx="6943466" cy="5629275"/>
          </a:xfrm>
          <a:prstGeom prst="rect">
            <a:avLst/>
          </a:prstGeom>
        </p:spPr>
        <p:txBody>
          <a:bodyPr spcFirstLastPara="0" lIns="0" tIns="0" rIns="0" bIns="0" anchor="t"/>
          <a:lstStyle/>
          <a:p>
            <a:pPr algn="l" hangingPunct="0">
              <a:lnSpc>
                <a:spcPct val="96667"/>
              </a:lnSpc>
              <a:spcBef>
                <a:spcPct val="1333"/>
              </a:spcBef>
            </a:pPr>
            <a:r>
              <a:rPr sz="2250" b="1">
                <a:solidFill>
                  <a:srgbClr val="4B4A4A"/>
                </a:solidFill>
                <a:latin typeface="Lato"/>
                <a:ea typeface="+mn-ea"/>
                <a:cs typeface="Lato"/>
              </a:rPr>
              <a:t>La deuxième objection élevée contre la poursuite de l'égalité des situations est qu'elle créerait une société qui ne serait pas juste. Certains individus préféreront sans doute avoir plus de loisirs, d'autres préféreront des loisirs moins coûteux, par exemple la marche plutôt que la photographie ou le cinéma, d'autres encore préféreront épargner, c'est-à dire reporter leur consommation à plus tard. Devraient-ils toujours avoir une richesse égale, peu importe ce qu'ils font de leurs revenus? Certains se montreront habiles à concilier les intérêts divergents des gens, à motiver les gens à être justes, à trouver des solutions qui satisfont la majorité, alors que d'autres préféreront s'occuper d'affaires politiques. Serait-il problématique de leur donner plus de pouvoir politique, si on le faisait à l'intérieur de certaines limites ?</a:t>
            </a:r>
          </a:p>
        </p:txBody>
      </p:sp>
      <p:sp>
        <p:nvSpPr>
          <p:cNvPr id="6" name="Text 2"/>
          <p:cNvSpPr/>
          <p:nvPr/>
        </p:nvSpPr>
        <p:spPr>
          <a:xfrm>
            <a:off x="7534275" y="4616933"/>
            <a:ext cx="6859048" cy="790575"/>
          </a:xfrm>
          <a:prstGeom prst="rect">
            <a:avLst/>
          </a:prstGeom>
        </p:spPr>
        <p:txBody>
          <a:bodyPr spcFirstLastPara="0" lIns="0" tIns="0" rIns="0" bIns="0" anchor="t"/>
          <a:lstStyle/>
          <a:p>
            <a:pPr algn="l" hangingPunct="0">
              <a:lnSpc>
                <a:spcPct val="96667"/>
              </a:lnSpc>
              <a:spcBef>
                <a:spcPct val="1333"/>
              </a:spcBef>
            </a:pPr>
            <a:r>
              <a:rPr sz="1800" b="1">
                <a:solidFill>
                  <a:srgbClr val="4B4A4A"/>
                </a:solidFill>
                <a:latin typeface="Lato"/>
                <a:ea typeface="+mn-ea"/>
                <a:cs typeface="Lato"/>
              </a:rPr>
              <a:t>Finalement, devrait-on accorder la même reconnaissance sociale à ceux qui se dévouent pour autrui qu'à ceux qui obtiennent leur plaisir aux dépens d'autrui,</a:t>
            </a:r>
          </a:p>
        </p:txBody>
      </p:sp>
      <p:sp>
        <p:nvSpPr>
          <p:cNvPr id="7" name="Text 3"/>
          <p:cNvSpPr/>
          <p:nvPr/>
        </p:nvSpPr>
        <p:spPr>
          <a:xfrm>
            <a:off x="9214759" y="5790574"/>
            <a:ext cx="6859048" cy="209550"/>
          </a:xfrm>
          <a:prstGeom prst="rect">
            <a:avLst/>
          </a:prstGeom>
        </p:spPr>
        <p:txBody>
          <a:bodyPr spcFirstLastPara="0" lIns="0" tIns="0" rIns="0" bIns="0" anchor="t"/>
          <a:lstStyle/>
          <a:p>
            <a:pPr algn="l" hangingPunct="0">
              <a:lnSpc>
                <a:spcPct val="100000"/>
              </a:lnSpc>
            </a:pPr>
            <a:r>
              <a:rPr sz="1350" b="1">
                <a:solidFill>
                  <a:srgbClr val="4B4A4A"/>
                </a:solidFill>
                <a:latin typeface="Lato"/>
                <a:ea typeface="+mn-ea"/>
                <a:cs typeface="Lato"/>
              </a:rPr>
              <a:t>Bernardo Homolka Rozon  Guy Cloutier  Lance Armstrong</a:t>
            </a:r>
          </a:p>
        </p:txBody>
      </p:sp>
      <p:sp>
        <p:nvSpPr>
          <p:cNvPr id="8" name="Text 5"/>
          <p:cNvSpPr/>
          <p:nvPr/>
        </p:nvSpPr>
        <p:spPr>
          <a:xfrm>
            <a:off x="7433197" y="2249239"/>
            <a:ext cx="6859048" cy="1990725"/>
          </a:xfrm>
          <a:prstGeom prst="rect">
            <a:avLst/>
          </a:prstGeom>
        </p:spPr>
        <p:txBody>
          <a:bodyPr spcFirstLastPara="0" lIns="0" tIns="0" rIns="0" bIns="0" anchor="t"/>
          <a:lstStyle/>
          <a:p>
            <a:pPr algn="l" hangingPunct="0">
              <a:lnSpc>
                <a:spcPct val="96667"/>
              </a:lnSpc>
              <a:spcBef>
                <a:spcPct val="1333"/>
              </a:spcBef>
            </a:pPr>
            <a:r>
              <a:rPr sz="2250" b="1">
                <a:solidFill>
                  <a:srgbClr val="4B4A4A"/>
                </a:solidFill>
                <a:latin typeface="Lato"/>
                <a:ea typeface="+mn-ea"/>
                <a:cs typeface="Lato"/>
              </a:rPr>
              <a:t>Certes, il est vrai que les inégalités de revenus, de pouvoir politique ou de reconnaissance sociale peuvent avoir un caractère absurde. Pensons par exemple aux privilèges dont bénéficiait autrefois la noblesse. Mais il ne s'ensuit pas pourtant que toute inégalité en la matière est injustifiable.</a:t>
            </a:r>
          </a:p>
        </p:txBody>
      </p:sp>
      <p:sp>
        <p:nvSpPr>
          <p:cNvPr id="9" name="Text 6"/>
          <p:cNvSpPr/>
          <p:nvPr/>
        </p:nvSpPr>
        <p:spPr>
          <a:xfrm>
            <a:off x="7534276" y="6181911"/>
            <a:ext cx="6972300" cy="1057275"/>
          </a:xfrm>
          <a:prstGeom prst="rect">
            <a:avLst/>
          </a:prstGeom>
        </p:spPr>
        <p:txBody>
          <a:bodyPr spcFirstLastPara="0" lIns="0" tIns="0" rIns="0" bIns="0" anchor="t"/>
          <a:lstStyle/>
          <a:p>
            <a:pPr algn="l" hangingPunct="0">
              <a:lnSpc>
                <a:spcPct val="96667"/>
              </a:lnSpc>
              <a:spcBef>
                <a:spcPct val="1333"/>
              </a:spcBef>
            </a:pPr>
            <a:r>
              <a:rPr sz="1800" b="1">
                <a:solidFill>
                  <a:srgbClr val="4B4A4A"/>
                </a:solidFill>
                <a:latin typeface="Lato"/>
                <a:ea typeface="+mn-ea"/>
                <a:cs typeface="Lato"/>
              </a:rPr>
              <a:t>Mais alors, si l'égalité des situations est si peu attrayante, pourquoi être tant attiré par l'égalité? Après tout, à première vue, il est bien vrai que l'idée d'égalité exerce un attrait important. </a:t>
            </a:r>
          </a:p>
        </p:txBody>
      </p:sp>
      <p:sp>
        <p:nvSpPr>
          <p:cNvPr id="10" name="Text 9"/>
          <p:cNvSpPr/>
          <p:nvPr/>
        </p:nvSpPr>
        <p:spPr>
          <a:xfrm>
            <a:off x="7534275" y="7550576"/>
            <a:ext cx="7096125" cy="533400"/>
          </a:xfrm>
          <a:prstGeom prst="rect">
            <a:avLst/>
          </a:prstGeom>
        </p:spPr>
        <p:txBody>
          <a:bodyPr spcFirstLastPara="0" lIns="0" tIns="0" rIns="0" bIns="0" anchor="t"/>
          <a:lstStyle/>
          <a:p>
            <a:pPr algn="l" hangingPunct="0">
              <a:lnSpc>
                <a:spcPct val="96667"/>
              </a:lnSpc>
              <a:spcBef>
                <a:spcPct val="1333"/>
              </a:spcBef>
            </a:pPr>
            <a:r>
              <a:rPr sz="1800" b="1">
                <a:solidFill>
                  <a:srgbClr val="4B4A4A"/>
                </a:solidFill>
                <a:latin typeface="Lato"/>
                <a:ea typeface="+mn-ea"/>
                <a:cs typeface="Lato"/>
              </a:rPr>
              <a:t>Il y en a qui ont plus de capital culturel ou de capital social : Samuel Archibald.</a:t>
            </a:r>
          </a:p>
        </p:txBody>
      </p:sp>
    </p:spTree>
    <p:extLst>
      <p:ext uri="{BB962C8B-B14F-4D97-AF65-F5344CB8AC3E}">
        <p14:creationId xmlns:p14="http://schemas.microsoft.com/office/powerpoint/2010/main" val="3930024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17"/>
        <p:cNvGrpSpPr/>
        <p:nvPr/>
      </p:nvGrpSpPr>
      <p:grpSpPr>
        <a:xfrm>
          <a:off x="0" y="0"/>
          <a:ext cx="0" cy="0"/>
          <a:chOff x="0" y="0"/>
          <a:chExt cx="0" cy="0"/>
        </a:xfrm>
      </p:grpSpPr>
      <p:pic>
        <p:nvPicPr>
          <p:cNvPr id="2" name="68fa278a122ac0-41193374.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a:stretch>
            <a:fillRect/>
          </a:stretch>
        </p:blipFill>
        <p:spPr>
          <a:xfrm>
            <a:off x="0" y="0"/>
            <a:ext cx="14630400" cy="8229600"/>
          </a:xfrm>
          <a:prstGeom prst="rect">
            <a:avLst/>
          </a:prstGeom>
        </p:spPr>
      </p:pic>
      <p:sp>
        <p:nvSpPr>
          <p:cNvPr id="4" name="Text 0"/>
          <p:cNvSpPr/>
          <p:nvPr/>
        </p:nvSpPr>
        <p:spPr>
          <a:xfrm>
            <a:off x="790575" y="981075"/>
            <a:ext cx="8459153" cy="590550"/>
          </a:xfrm>
          <a:prstGeom prst="rect">
            <a:avLst/>
          </a:prstGeom>
        </p:spPr>
        <p:txBody>
          <a:bodyPr spcFirstLastPara="0" lIns="0" tIns="0" rIns="0" bIns="0" anchor="t"/>
          <a:lstStyle/>
          <a:p>
            <a:pPr algn="l" hangingPunct="0">
              <a:lnSpc>
                <a:spcPct val="100000"/>
              </a:lnSpc>
            </a:pPr>
            <a:r>
              <a:rPr sz="3900" b="1">
                <a:solidFill>
                  <a:srgbClr val="006747"/>
                </a:solidFill>
                <a:latin typeface="Lato"/>
                <a:ea typeface="+mn-ea"/>
                <a:cs typeface="Lato"/>
              </a:rPr>
              <a:t>Inégalités naturelles et sociales</a:t>
            </a:r>
          </a:p>
        </p:txBody>
      </p:sp>
      <p:pic>
        <p:nvPicPr>
          <p:cNvPr id="5" name="Custom Shape 7"/>
          <p:cNvPicPr>
            <a:picLocks noChangeAspect="1"/>
          </p:cNvPicPr>
          <p:nvPr/>
        </p:nvPicPr>
        <p:blipFill>
          <a:blip r:embed="rId4"/>
          <a:stretch>
            <a:fillRect/>
          </a:stretch>
        </p:blipFill>
        <p:spPr>
          <a:xfrm>
            <a:off x="790575" y="2352675"/>
            <a:ext cx="6419850" cy="4838700"/>
          </a:xfrm>
          <a:prstGeom prst="rect">
            <a:avLst/>
          </a:prstGeom>
        </p:spPr>
      </p:pic>
      <p:pic>
        <p:nvPicPr>
          <p:cNvPr id="6" name="Custom Shape 8"/>
          <p:cNvPicPr>
            <a:picLocks noChangeAspect="1"/>
          </p:cNvPicPr>
          <p:nvPr/>
        </p:nvPicPr>
        <p:blipFill>
          <a:blip r:embed="rId5"/>
          <a:stretch>
            <a:fillRect/>
          </a:stretch>
        </p:blipFill>
        <p:spPr>
          <a:xfrm>
            <a:off x="790575" y="2333625"/>
            <a:ext cx="6419850" cy="95250"/>
          </a:xfrm>
          <a:prstGeom prst="rect">
            <a:avLst/>
          </a:prstGeom>
        </p:spPr>
      </p:pic>
      <p:pic>
        <p:nvPicPr>
          <p:cNvPr id="7" name="Custom Shape 9"/>
          <p:cNvPicPr>
            <a:picLocks noChangeAspect="1"/>
          </p:cNvPicPr>
          <p:nvPr/>
        </p:nvPicPr>
        <p:blipFill>
          <a:blip r:embed="rId6"/>
          <a:stretch>
            <a:fillRect/>
          </a:stretch>
        </p:blipFill>
        <p:spPr>
          <a:xfrm>
            <a:off x="3705225" y="2057400"/>
            <a:ext cx="600075" cy="600075"/>
          </a:xfrm>
          <a:prstGeom prst="rect">
            <a:avLst/>
          </a:prstGeom>
        </p:spPr>
      </p:pic>
      <p:pic>
        <p:nvPicPr>
          <p:cNvPr id="8" name="68fa278a2c6388-03784184.png"/>
          <p:cNvPicPr/>
          <p:nvPr/>
        </p:nvPicPr>
        <p:blipFill rotWithShape="1">
          <a:blip r:embed="rId7"/>
          <a:stretch>
            <a:fillRect/>
          </a:stretch>
        </p:blipFill>
        <p:spPr>
          <a:xfrm>
            <a:off x="3886200" y="2238375"/>
            <a:ext cx="238125" cy="238125"/>
          </a:xfrm>
          <a:prstGeom prst="rect">
            <a:avLst/>
          </a:prstGeom>
        </p:spPr>
      </p:pic>
      <p:sp>
        <p:nvSpPr>
          <p:cNvPr id="9" name="Text 4"/>
          <p:cNvSpPr/>
          <p:nvPr/>
        </p:nvSpPr>
        <p:spPr>
          <a:xfrm>
            <a:off x="1019175" y="2819400"/>
            <a:ext cx="2761964" cy="295275"/>
          </a:xfrm>
          <a:prstGeom prst="rect">
            <a:avLst/>
          </a:prstGeom>
        </p:spPr>
        <p:txBody>
          <a:bodyPr spcFirstLastPara="0" lIns="0" tIns="0" rIns="0" bIns="0" anchor="t"/>
          <a:lstStyle/>
          <a:p>
            <a:pPr algn="l" hangingPunct="0">
              <a:lnSpc>
                <a:spcPct val="100000"/>
              </a:lnSpc>
            </a:pPr>
            <a:r>
              <a:rPr sz="1950" b="1">
                <a:solidFill>
                  <a:srgbClr val="4B4A4A"/>
                </a:solidFill>
                <a:latin typeface="Lato"/>
                <a:ea typeface="+mn-ea"/>
                <a:cs typeface="Lato"/>
              </a:rPr>
              <a:t>Inégalités naturelles</a:t>
            </a:r>
          </a:p>
        </p:txBody>
      </p:sp>
      <p:sp>
        <p:nvSpPr>
          <p:cNvPr id="10" name="Text 5"/>
          <p:cNvSpPr/>
          <p:nvPr/>
        </p:nvSpPr>
        <p:spPr>
          <a:xfrm>
            <a:off x="1019175" y="3248025"/>
            <a:ext cx="6400419" cy="1562100"/>
          </a:xfrm>
          <a:prstGeom prst="rect">
            <a:avLst/>
          </a:prstGeom>
        </p:spPr>
        <p:txBody>
          <a:bodyPr spcFirstLastPara="0" lIns="0" tIns="0" rIns="0" bIns="0" anchor="t"/>
          <a:lstStyle/>
          <a:p>
            <a:pPr algn="l" hangingPunct="0">
              <a:lnSpc>
                <a:spcPct val="131667"/>
              </a:lnSpc>
            </a:pPr>
            <a:r>
              <a:rPr sz="1950" b="1">
                <a:solidFill>
                  <a:srgbClr val="4B4A4A"/>
                </a:solidFill>
                <a:latin typeface="Lato"/>
                <a:ea typeface="+mn-ea"/>
                <a:cs typeface="Lato"/>
              </a:rPr>
              <a:t>Résultent de nos dispositions physiques ou intellectuelles à la naissance : handicaps physiques, déficiences intellectuelles, différences de beauté, de charisme.</a:t>
            </a:r>
          </a:p>
        </p:txBody>
      </p:sp>
      <p:sp>
        <p:nvSpPr>
          <p:cNvPr id="11" name="Text 6"/>
          <p:cNvSpPr/>
          <p:nvPr/>
        </p:nvSpPr>
        <p:spPr>
          <a:xfrm>
            <a:off x="1019175" y="4953000"/>
            <a:ext cx="6400419" cy="1562100"/>
          </a:xfrm>
          <a:prstGeom prst="rect">
            <a:avLst/>
          </a:prstGeom>
        </p:spPr>
        <p:txBody>
          <a:bodyPr spcFirstLastPara="0" lIns="0" tIns="0" rIns="0" bIns="0" anchor="t"/>
          <a:lstStyle/>
          <a:p>
            <a:pPr algn="l" hangingPunct="0">
              <a:lnSpc>
                <a:spcPct val="131667"/>
              </a:lnSpc>
            </a:pPr>
            <a:r>
              <a:rPr sz="1950" b="1">
                <a:solidFill>
                  <a:srgbClr val="4B4A4A"/>
                </a:solidFill>
                <a:latin typeface="Lato"/>
                <a:ea typeface="+mn-ea"/>
                <a:cs typeface="Lato"/>
              </a:rPr>
              <a:t>Action possible : Procurer un revenu normal aux personnes empêchées de subvenir à leurs besoins. Éviter que la discrimination ne se superpose à l'inégalité naturelle.</a:t>
            </a:r>
          </a:p>
        </p:txBody>
      </p:sp>
      <p:pic>
        <p:nvPicPr>
          <p:cNvPr id="12" name="Custom Shape 7"/>
          <p:cNvPicPr>
            <a:picLocks noChangeAspect="1"/>
          </p:cNvPicPr>
          <p:nvPr/>
        </p:nvPicPr>
        <p:blipFill>
          <a:blip r:embed="rId4"/>
          <a:stretch>
            <a:fillRect/>
          </a:stretch>
        </p:blipFill>
        <p:spPr>
          <a:xfrm>
            <a:off x="7410450" y="2352675"/>
            <a:ext cx="6419850" cy="4838700"/>
          </a:xfrm>
          <a:prstGeom prst="rect">
            <a:avLst/>
          </a:prstGeom>
        </p:spPr>
      </p:pic>
      <p:pic>
        <p:nvPicPr>
          <p:cNvPr id="13" name="Custom Shape 8"/>
          <p:cNvPicPr>
            <a:picLocks noChangeAspect="1"/>
          </p:cNvPicPr>
          <p:nvPr/>
        </p:nvPicPr>
        <p:blipFill>
          <a:blip r:embed="rId5"/>
          <a:stretch>
            <a:fillRect/>
          </a:stretch>
        </p:blipFill>
        <p:spPr>
          <a:xfrm>
            <a:off x="7410450" y="2333625"/>
            <a:ext cx="6419850" cy="95250"/>
          </a:xfrm>
          <a:prstGeom prst="rect">
            <a:avLst/>
          </a:prstGeom>
        </p:spPr>
      </p:pic>
      <p:pic>
        <p:nvPicPr>
          <p:cNvPr id="14" name="Custom Shape 9"/>
          <p:cNvPicPr>
            <a:picLocks noChangeAspect="1"/>
          </p:cNvPicPr>
          <p:nvPr/>
        </p:nvPicPr>
        <p:blipFill>
          <a:blip r:embed="rId6"/>
          <a:stretch>
            <a:fillRect/>
          </a:stretch>
        </p:blipFill>
        <p:spPr>
          <a:xfrm>
            <a:off x="10325100" y="2057400"/>
            <a:ext cx="600075" cy="600075"/>
          </a:xfrm>
          <a:prstGeom prst="rect">
            <a:avLst/>
          </a:prstGeom>
        </p:spPr>
      </p:pic>
      <p:pic>
        <p:nvPicPr>
          <p:cNvPr id="15" name="68fa278a2d47f4-27729529.png"/>
          <p:cNvPicPr/>
          <p:nvPr/>
        </p:nvPicPr>
        <p:blipFill rotWithShape="1">
          <a:blip r:embed="rId8"/>
          <a:stretch>
            <a:fillRect/>
          </a:stretch>
        </p:blipFill>
        <p:spPr>
          <a:xfrm>
            <a:off x="10506075" y="2238375"/>
            <a:ext cx="238125" cy="238125"/>
          </a:xfrm>
          <a:prstGeom prst="rect">
            <a:avLst/>
          </a:prstGeom>
        </p:spPr>
      </p:pic>
      <p:sp>
        <p:nvSpPr>
          <p:cNvPr id="16" name="Text 10"/>
          <p:cNvSpPr/>
          <p:nvPr/>
        </p:nvSpPr>
        <p:spPr>
          <a:xfrm>
            <a:off x="7639050" y="2819400"/>
            <a:ext cx="2649855" cy="295275"/>
          </a:xfrm>
          <a:prstGeom prst="rect">
            <a:avLst/>
          </a:prstGeom>
        </p:spPr>
        <p:txBody>
          <a:bodyPr spcFirstLastPara="0" lIns="0" tIns="0" rIns="0" bIns="0" anchor="t"/>
          <a:lstStyle/>
          <a:p>
            <a:pPr algn="l" hangingPunct="0">
              <a:lnSpc>
                <a:spcPct val="100000"/>
              </a:lnSpc>
            </a:pPr>
            <a:r>
              <a:rPr sz="1950" b="1">
                <a:solidFill>
                  <a:srgbClr val="4B4A4A"/>
                </a:solidFill>
                <a:latin typeface="Lato"/>
                <a:ea typeface="+mn-ea"/>
                <a:cs typeface="Lato"/>
              </a:rPr>
              <a:t>Inégalités sociales</a:t>
            </a:r>
          </a:p>
        </p:txBody>
      </p:sp>
      <p:sp>
        <p:nvSpPr>
          <p:cNvPr id="17" name="Text 11"/>
          <p:cNvSpPr/>
          <p:nvPr/>
        </p:nvSpPr>
        <p:spPr>
          <a:xfrm>
            <a:off x="7639050" y="3248025"/>
            <a:ext cx="6400419" cy="1952625"/>
          </a:xfrm>
          <a:prstGeom prst="rect">
            <a:avLst/>
          </a:prstGeom>
        </p:spPr>
        <p:txBody>
          <a:bodyPr spcFirstLastPara="0" lIns="0" tIns="0" rIns="0" bIns="0" anchor="t"/>
          <a:lstStyle/>
          <a:p>
            <a:pPr algn="l" hangingPunct="0">
              <a:lnSpc>
                <a:spcPct val="131667"/>
              </a:lnSpc>
            </a:pPr>
            <a:r>
              <a:rPr sz="1950" b="1">
                <a:solidFill>
                  <a:srgbClr val="4B4A4A"/>
                </a:solidFill>
                <a:latin typeface="Lato"/>
                <a:ea typeface="+mn-ea"/>
                <a:cs typeface="Lato"/>
              </a:rPr>
              <a:t>Proviennent de discrimination contre le groupe d'appartenance ou d'un milieu familial/socioculturel défavorable : groupes ethniques, religieux, classes socioéconomiques, sexe discriminés. Misère sociale, intellectuelle ou économique, familiale.</a:t>
            </a:r>
          </a:p>
        </p:txBody>
      </p:sp>
      <p:sp>
        <p:nvSpPr>
          <p:cNvPr id="18" name="Text 12"/>
          <p:cNvSpPr/>
          <p:nvPr/>
        </p:nvSpPr>
        <p:spPr>
          <a:xfrm>
            <a:off x="7639050" y="5753100"/>
            <a:ext cx="6400419" cy="1171575"/>
          </a:xfrm>
          <a:prstGeom prst="rect">
            <a:avLst/>
          </a:prstGeom>
        </p:spPr>
        <p:txBody>
          <a:bodyPr spcFirstLastPara="0" lIns="0" tIns="0" rIns="0" bIns="0" anchor="t"/>
          <a:lstStyle/>
          <a:p>
            <a:pPr algn="l" hangingPunct="0">
              <a:lnSpc>
                <a:spcPct val="131667"/>
              </a:lnSpc>
            </a:pPr>
            <a:r>
              <a:rPr sz="1950" b="1">
                <a:solidFill>
                  <a:srgbClr val="4B4A4A"/>
                </a:solidFill>
                <a:latin typeface="Lato"/>
                <a:ea typeface="+mn-ea"/>
                <a:cs typeface="Lato"/>
              </a:rPr>
              <a:t>Problème : Ces inégalités tendent à se reproduire d'une génération à l'autre, créant une sous-culture qui mine l'égalité des chances.</a:t>
            </a:r>
          </a:p>
        </p:txBody>
      </p:sp>
    </p:spTree>
    <p:extLst>
      <p:ext uri="{BB962C8B-B14F-4D97-AF65-F5344CB8AC3E}">
        <p14:creationId xmlns:p14="http://schemas.microsoft.com/office/powerpoint/2010/main" val="3930024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18"/>
        <p:cNvGrpSpPr/>
        <p:nvPr/>
      </p:nvGrpSpPr>
      <p:grpSpPr>
        <a:xfrm>
          <a:off x="0" y="0"/>
          <a:ext cx="0" cy="0"/>
          <a:chOff x="0" y="0"/>
          <a:chExt cx="0" cy="0"/>
        </a:xfrm>
      </p:grpSpPr>
      <p:pic>
        <p:nvPicPr>
          <p:cNvPr id="2" name="68fa278a122ac0-41193374.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76200" y="-1012"/>
            <a:ext cx="14630400" cy="8229600"/>
          </a:xfrm>
          <a:prstGeom prst="rect">
            <a:avLst/>
          </a:prstGeom>
        </p:spPr>
      </p:pic>
      <p:sp>
        <p:nvSpPr>
          <p:cNvPr id="4" name="Text 0"/>
          <p:cNvSpPr/>
          <p:nvPr/>
        </p:nvSpPr>
        <p:spPr>
          <a:xfrm>
            <a:off x="628650" y="390525"/>
            <a:ext cx="9258491" cy="457200"/>
          </a:xfrm>
          <a:prstGeom prst="rect">
            <a:avLst/>
          </a:prstGeom>
        </p:spPr>
        <p:txBody>
          <a:bodyPr spcFirstLastPara="0" lIns="0" tIns="0" rIns="0" bIns="0" anchor="t"/>
          <a:lstStyle/>
          <a:p>
            <a:pPr algn="l" hangingPunct="0">
              <a:lnSpc>
                <a:spcPct val="100000"/>
              </a:lnSpc>
            </a:pPr>
            <a:r>
              <a:rPr sz="3000" b="1">
                <a:solidFill>
                  <a:srgbClr val="006747"/>
                </a:solidFill>
                <a:latin typeface="Lato"/>
                <a:ea typeface="+mn-ea"/>
                <a:cs typeface="Lato"/>
              </a:rPr>
              <a:t>Mesures pour favoriser l'égalité des chances</a:t>
            </a:r>
          </a:p>
        </p:txBody>
      </p:sp>
      <p:pic>
        <p:nvPicPr>
          <p:cNvPr id="5" name="Shape 2 background"/>
          <p:cNvPicPr>
            <a:picLocks noChangeAspect="1"/>
          </p:cNvPicPr>
          <p:nvPr/>
        </p:nvPicPr>
        <p:blipFill>
          <a:blip r:embed="rId5"/>
          <a:stretch>
            <a:fillRect/>
          </a:stretch>
        </p:blipFill>
        <p:spPr>
          <a:xfrm>
            <a:off x="628650" y="1476375"/>
            <a:ext cx="6610350" cy="19050"/>
          </a:xfrm>
          <a:prstGeom prst="rect">
            <a:avLst/>
          </a:prstGeom>
        </p:spPr>
      </p:pic>
      <p:sp>
        <p:nvSpPr>
          <p:cNvPr id="6" name="Text 3"/>
          <p:cNvSpPr/>
          <p:nvPr/>
        </p:nvSpPr>
        <p:spPr>
          <a:xfrm>
            <a:off x="628650" y="1581150"/>
            <a:ext cx="4819650" cy="342900"/>
          </a:xfrm>
          <a:prstGeom prst="rect">
            <a:avLst/>
          </a:prstGeom>
        </p:spPr>
        <p:txBody>
          <a:bodyPr spcFirstLastPara="0" lIns="0" tIns="0" rIns="0" bIns="0" anchor="t"/>
          <a:lstStyle/>
          <a:p>
            <a:pPr algn="l" hangingPunct="0">
              <a:lnSpc>
                <a:spcPct val="100000"/>
              </a:lnSpc>
            </a:pPr>
            <a:r>
              <a:rPr sz="2250" b="1">
                <a:solidFill>
                  <a:srgbClr val="006747"/>
                </a:solidFill>
                <a:latin typeface="Amiko"/>
                <a:ea typeface="+mn-ea"/>
                <a:cs typeface="Amiko"/>
              </a:rPr>
              <a:t>Combattre la pauvreté infantile</a:t>
            </a:r>
          </a:p>
        </p:txBody>
      </p:sp>
      <p:sp>
        <p:nvSpPr>
          <p:cNvPr id="7" name="Text 4"/>
          <p:cNvSpPr/>
          <p:nvPr/>
        </p:nvSpPr>
        <p:spPr>
          <a:xfrm>
            <a:off x="628650" y="2303757"/>
            <a:ext cx="7073075" cy="1028700"/>
          </a:xfrm>
          <a:prstGeom prst="rect">
            <a:avLst/>
          </a:prstGeom>
        </p:spPr>
        <p:txBody>
          <a:bodyPr spcFirstLastPara="0" lIns="0" tIns="0" rIns="0" bIns="0" anchor="t"/>
          <a:lstStyle/>
          <a:p>
            <a:pPr algn="l" hangingPunct="0">
              <a:lnSpc>
                <a:spcPct val="100000"/>
              </a:lnSpc>
            </a:pPr>
            <a:r>
              <a:rPr sz="2250" b="1">
                <a:solidFill>
                  <a:srgbClr val="4B4A4A"/>
                </a:solidFill>
                <a:latin typeface="Amiko"/>
                <a:ea typeface="+mn-ea"/>
                <a:cs typeface="Amiko"/>
              </a:rPr>
              <a:t>S'assurer que les enfants ne vivent pas sous le seuil de pauvreté, car la pauvreté matérielle crée une culture qui mine l'égalité des chances.</a:t>
            </a:r>
          </a:p>
        </p:txBody>
      </p:sp>
      <p:pic>
        <p:nvPicPr>
          <p:cNvPr id="8" name="Shape 6 background"/>
          <p:cNvPicPr>
            <a:picLocks noChangeAspect="1"/>
          </p:cNvPicPr>
          <p:nvPr/>
        </p:nvPicPr>
        <p:blipFill>
          <a:blip r:embed="rId5"/>
          <a:stretch>
            <a:fillRect/>
          </a:stretch>
        </p:blipFill>
        <p:spPr>
          <a:xfrm>
            <a:off x="7391400" y="1476375"/>
            <a:ext cx="6610350" cy="19050"/>
          </a:xfrm>
          <a:prstGeom prst="rect">
            <a:avLst/>
          </a:prstGeom>
        </p:spPr>
      </p:pic>
      <p:sp>
        <p:nvSpPr>
          <p:cNvPr id="9" name="Text 7"/>
          <p:cNvSpPr/>
          <p:nvPr/>
        </p:nvSpPr>
        <p:spPr>
          <a:xfrm>
            <a:off x="7391400" y="1581150"/>
            <a:ext cx="3240977" cy="342900"/>
          </a:xfrm>
          <a:prstGeom prst="rect">
            <a:avLst/>
          </a:prstGeom>
        </p:spPr>
        <p:txBody>
          <a:bodyPr spcFirstLastPara="0" lIns="0" tIns="0" rIns="0" bIns="0" anchor="t"/>
          <a:lstStyle/>
          <a:p>
            <a:pPr algn="l" hangingPunct="0">
              <a:lnSpc>
                <a:spcPct val="100000"/>
              </a:lnSpc>
            </a:pPr>
            <a:r>
              <a:rPr sz="2250" b="1">
                <a:solidFill>
                  <a:srgbClr val="4B4A4A"/>
                </a:solidFill>
                <a:latin typeface="Amiko"/>
                <a:ea typeface="+mn-ea"/>
                <a:cs typeface="Amiko"/>
              </a:rPr>
              <a:t>Éducation accessible</a:t>
            </a:r>
          </a:p>
        </p:txBody>
      </p:sp>
      <p:sp>
        <p:nvSpPr>
          <p:cNvPr id="10" name="Text 8"/>
          <p:cNvSpPr/>
          <p:nvPr/>
        </p:nvSpPr>
        <p:spPr>
          <a:xfrm>
            <a:off x="7391400" y="2303757"/>
            <a:ext cx="7073075" cy="1028700"/>
          </a:xfrm>
          <a:prstGeom prst="rect">
            <a:avLst/>
          </a:prstGeom>
        </p:spPr>
        <p:txBody>
          <a:bodyPr spcFirstLastPara="0" lIns="0" tIns="0" rIns="0" bIns="0" anchor="t"/>
          <a:lstStyle/>
          <a:p>
            <a:pPr algn="l" hangingPunct="0">
              <a:lnSpc>
                <a:spcPct val="100000"/>
              </a:lnSpc>
            </a:pPr>
            <a:r>
              <a:rPr sz="2250" b="1">
                <a:solidFill>
                  <a:srgbClr val="4B4A4A"/>
                </a:solidFill>
                <a:latin typeface="Amiko"/>
                <a:ea typeface="+mn-ea"/>
                <a:cs typeface="Amiko"/>
              </a:rPr>
              <a:t>Favoriser l'accès à l'éducation libre et gratuite, ou au moins gratuite pour les personnes aux ressources insuffisantes.</a:t>
            </a:r>
          </a:p>
        </p:txBody>
      </p:sp>
      <p:pic>
        <p:nvPicPr>
          <p:cNvPr id="11" name="Shape 10 background"/>
          <p:cNvPicPr>
            <a:picLocks noChangeAspect="1"/>
          </p:cNvPicPr>
          <p:nvPr/>
        </p:nvPicPr>
        <p:blipFill>
          <a:blip r:embed="rId5"/>
          <a:stretch>
            <a:fillRect/>
          </a:stretch>
        </p:blipFill>
        <p:spPr>
          <a:xfrm>
            <a:off x="628650" y="3390900"/>
            <a:ext cx="6610350" cy="19050"/>
          </a:xfrm>
          <a:prstGeom prst="rect">
            <a:avLst/>
          </a:prstGeom>
        </p:spPr>
      </p:pic>
      <p:sp>
        <p:nvSpPr>
          <p:cNvPr id="12" name="Text 11"/>
          <p:cNvSpPr/>
          <p:nvPr/>
        </p:nvSpPr>
        <p:spPr>
          <a:xfrm>
            <a:off x="628650" y="3495675"/>
            <a:ext cx="3536537" cy="342900"/>
          </a:xfrm>
          <a:prstGeom prst="rect">
            <a:avLst/>
          </a:prstGeom>
        </p:spPr>
        <p:txBody>
          <a:bodyPr spcFirstLastPara="0" lIns="0" tIns="0" rIns="0" bIns="0" anchor="t"/>
          <a:lstStyle/>
          <a:p>
            <a:pPr algn="l" hangingPunct="0">
              <a:lnSpc>
                <a:spcPct val="100000"/>
              </a:lnSpc>
            </a:pPr>
            <a:r>
              <a:rPr sz="2250" b="1">
                <a:solidFill>
                  <a:srgbClr val="4B4A4A"/>
                </a:solidFill>
                <a:latin typeface="Amiko"/>
                <a:ea typeface="+mn-ea"/>
                <a:cs typeface="Amiko"/>
              </a:rPr>
              <a:t>Protection de l'enfance</a:t>
            </a:r>
          </a:p>
        </p:txBody>
      </p:sp>
      <p:sp>
        <p:nvSpPr>
          <p:cNvPr id="13" name="Text 12"/>
          <p:cNvSpPr/>
          <p:nvPr/>
        </p:nvSpPr>
        <p:spPr>
          <a:xfrm>
            <a:off x="628650" y="3838575"/>
            <a:ext cx="7073075" cy="1028700"/>
          </a:xfrm>
          <a:prstGeom prst="rect">
            <a:avLst/>
          </a:prstGeom>
        </p:spPr>
        <p:txBody>
          <a:bodyPr spcFirstLastPara="0" lIns="0" tIns="0" rIns="0" bIns="0" anchor="t"/>
          <a:lstStyle/>
          <a:p>
            <a:pPr algn="l" hangingPunct="0">
              <a:lnSpc>
                <a:spcPct val="100000"/>
              </a:lnSpc>
            </a:pPr>
            <a:r>
              <a:rPr sz="2250" b="1">
                <a:solidFill>
                  <a:srgbClr val="4B4A4A"/>
                </a:solidFill>
                <a:latin typeface="Amiko"/>
                <a:ea typeface="+mn-ea"/>
                <a:cs typeface="Amiko"/>
              </a:rPr>
              <a:t>Assurer la protection des enfants contre la négligence ou les mauvais traitements, peu importe leur milieu.</a:t>
            </a:r>
          </a:p>
        </p:txBody>
      </p:sp>
      <p:pic>
        <p:nvPicPr>
          <p:cNvPr id="14" name="Shape 14 background"/>
          <p:cNvPicPr>
            <a:picLocks noChangeAspect="1"/>
          </p:cNvPicPr>
          <p:nvPr/>
        </p:nvPicPr>
        <p:blipFill>
          <a:blip r:embed="rId5"/>
          <a:stretch>
            <a:fillRect/>
          </a:stretch>
        </p:blipFill>
        <p:spPr>
          <a:xfrm>
            <a:off x="7391400" y="3390900"/>
            <a:ext cx="6610350" cy="19050"/>
          </a:xfrm>
          <a:prstGeom prst="rect">
            <a:avLst/>
          </a:prstGeom>
        </p:spPr>
      </p:pic>
      <p:sp>
        <p:nvSpPr>
          <p:cNvPr id="15" name="Text 15"/>
          <p:cNvSpPr/>
          <p:nvPr/>
        </p:nvSpPr>
        <p:spPr>
          <a:xfrm>
            <a:off x="7391400" y="3495675"/>
            <a:ext cx="4772025" cy="342900"/>
          </a:xfrm>
          <a:prstGeom prst="rect">
            <a:avLst/>
          </a:prstGeom>
        </p:spPr>
        <p:txBody>
          <a:bodyPr spcFirstLastPara="0" lIns="0" tIns="0" rIns="0" bIns="0" anchor="t"/>
          <a:lstStyle/>
          <a:p>
            <a:pPr algn="l" hangingPunct="0">
              <a:lnSpc>
                <a:spcPct val="100000"/>
              </a:lnSpc>
            </a:pPr>
            <a:r>
              <a:rPr sz="2250" b="1">
                <a:solidFill>
                  <a:srgbClr val="4B4A4A"/>
                </a:solidFill>
                <a:latin typeface="Amiko"/>
                <a:ea typeface="+mn-ea"/>
                <a:cs typeface="Amiko"/>
              </a:rPr>
              <a:t>Programmes d'enrichissement</a:t>
            </a:r>
          </a:p>
        </p:txBody>
      </p:sp>
      <p:sp>
        <p:nvSpPr>
          <p:cNvPr id="16" name="Text 16"/>
          <p:cNvSpPr/>
          <p:nvPr/>
        </p:nvSpPr>
        <p:spPr>
          <a:xfrm>
            <a:off x="7391400" y="3934155"/>
            <a:ext cx="7073075" cy="1028700"/>
          </a:xfrm>
          <a:prstGeom prst="rect">
            <a:avLst/>
          </a:prstGeom>
        </p:spPr>
        <p:txBody>
          <a:bodyPr spcFirstLastPara="0" lIns="0" tIns="0" rIns="0" bIns="0" anchor="t"/>
          <a:lstStyle/>
          <a:p>
            <a:pPr algn="l" hangingPunct="0">
              <a:lnSpc>
                <a:spcPct val="100000"/>
              </a:lnSpc>
            </a:pPr>
            <a:r>
              <a:rPr sz="2250" b="1">
                <a:solidFill>
                  <a:srgbClr val="4B4A4A"/>
                </a:solidFill>
                <a:latin typeface="Amiko"/>
                <a:ea typeface="+mn-ea"/>
                <a:cs typeface="Amiko"/>
              </a:rPr>
              <a:t>Mettre en place des programmes visant à accroître la qualité de vie des enfants pour leur ouvrir des horizons.</a:t>
            </a:r>
          </a:p>
        </p:txBody>
      </p:sp>
      <p:pic>
        <p:nvPicPr>
          <p:cNvPr id="17" name="Shape 18 background"/>
          <p:cNvPicPr>
            <a:picLocks noChangeAspect="1"/>
          </p:cNvPicPr>
          <p:nvPr/>
        </p:nvPicPr>
        <p:blipFill>
          <a:blip r:embed="rId5"/>
          <a:stretch>
            <a:fillRect/>
          </a:stretch>
        </p:blipFill>
        <p:spPr>
          <a:xfrm>
            <a:off x="628650" y="5000625"/>
            <a:ext cx="6610350" cy="19050"/>
          </a:xfrm>
          <a:prstGeom prst="rect">
            <a:avLst/>
          </a:prstGeom>
        </p:spPr>
      </p:pic>
      <p:sp>
        <p:nvSpPr>
          <p:cNvPr id="18" name="Text 19"/>
          <p:cNvSpPr/>
          <p:nvPr/>
        </p:nvSpPr>
        <p:spPr>
          <a:xfrm>
            <a:off x="628650" y="5105400"/>
            <a:ext cx="4476750" cy="342900"/>
          </a:xfrm>
          <a:prstGeom prst="rect">
            <a:avLst/>
          </a:prstGeom>
        </p:spPr>
        <p:txBody>
          <a:bodyPr spcFirstLastPara="0" lIns="0" tIns="0" rIns="0" bIns="0" anchor="t"/>
          <a:lstStyle/>
          <a:p>
            <a:pPr algn="l" hangingPunct="0">
              <a:lnSpc>
                <a:spcPct val="100000"/>
              </a:lnSpc>
            </a:pPr>
            <a:r>
              <a:rPr sz="2250" b="1">
                <a:solidFill>
                  <a:srgbClr val="4B4A4A"/>
                </a:solidFill>
                <a:latin typeface="Amiko"/>
                <a:ea typeface="+mn-ea"/>
                <a:cs typeface="Amiko"/>
              </a:rPr>
              <a:t>Recrutement équitable</a:t>
            </a:r>
          </a:p>
        </p:txBody>
      </p:sp>
      <p:sp>
        <p:nvSpPr>
          <p:cNvPr id="19" name="Text 20"/>
          <p:cNvSpPr/>
          <p:nvPr/>
        </p:nvSpPr>
        <p:spPr>
          <a:xfrm>
            <a:off x="628650" y="5521365"/>
            <a:ext cx="7073075" cy="1028700"/>
          </a:xfrm>
          <a:prstGeom prst="rect">
            <a:avLst/>
          </a:prstGeom>
        </p:spPr>
        <p:txBody>
          <a:bodyPr spcFirstLastPara="0" lIns="0" tIns="0" rIns="0" bIns="0" anchor="t"/>
          <a:lstStyle/>
          <a:p>
            <a:pPr algn="l" hangingPunct="0">
              <a:lnSpc>
                <a:spcPct val="100000"/>
              </a:lnSpc>
            </a:pPr>
            <a:r>
              <a:rPr sz="2250" b="1">
                <a:solidFill>
                  <a:srgbClr val="4B4A4A"/>
                </a:solidFill>
                <a:latin typeface="Amiko"/>
                <a:ea typeface="+mn-ea"/>
                <a:cs typeface="Amiko"/>
              </a:rPr>
              <a:t>Favoriser le recrutement basé sur les compétences plutôt que sur les relations familiales.</a:t>
            </a:r>
          </a:p>
        </p:txBody>
      </p:sp>
      <p:pic>
        <p:nvPicPr>
          <p:cNvPr id="20" name="Shape 22 background"/>
          <p:cNvPicPr>
            <a:picLocks noChangeAspect="1"/>
          </p:cNvPicPr>
          <p:nvPr/>
        </p:nvPicPr>
        <p:blipFill>
          <a:blip r:embed="rId5"/>
          <a:stretch>
            <a:fillRect/>
          </a:stretch>
        </p:blipFill>
        <p:spPr>
          <a:xfrm>
            <a:off x="7391400" y="5000625"/>
            <a:ext cx="6610350" cy="19050"/>
          </a:xfrm>
          <a:prstGeom prst="rect">
            <a:avLst/>
          </a:prstGeom>
        </p:spPr>
      </p:pic>
      <p:sp>
        <p:nvSpPr>
          <p:cNvPr id="21" name="Text 23"/>
          <p:cNvSpPr/>
          <p:nvPr/>
        </p:nvSpPr>
        <p:spPr>
          <a:xfrm>
            <a:off x="7391400" y="5105400"/>
            <a:ext cx="2089309" cy="342900"/>
          </a:xfrm>
          <a:prstGeom prst="rect">
            <a:avLst/>
          </a:prstGeom>
        </p:spPr>
        <p:txBody>
          <a:bodyPr spcFirstLastPara="0" lIns="0" tIns="0" rIns="0" bIns="0" anchor="t"/>
          <a:lstStyle/>
          <a:p>
            <a:pPr algn="l" hangingPunct="0">
              <a:lnSpc>
                <a:spcPct val="100000"/>
              </a:lnSpc>
            </a:pPr>
            <a:r>
              <a:rPr sz="2250" b="1">
                <a:solidFill>
                  <a:srgbClr val="4B4A4A"/>
                </a:solidFill>
                <a:latin typeface="Amiko"/>
                <a:ea typeface="+mn-ea"/>
                <a:cs typeface="Amiko"/>
              </a:rPr>
              <a:t>Plein emploi</a:t>
            </a:r>
          </a:p>
        </p:txBody>
      </p:sp>
      <p:sp>
        <p:nvSpPr>
          <p:cNvPr id="22" name="Text 24"/>
          <p:cNvSpPr/>
          <p:nvPr/>
        </p:nvSpPr>
        <p:spPr>
          <a:xfrm>
            <a:off x="7391400" y="5595639"/>
            <a:ext cx="7073075" cy="685800"/>
          </a:xfrm>
          <a:prstGeom prst="rect">
            <a:avLst/>
          </a:prstGeom>
        </p:spPr>
        <p:txBody>
          <a:bodyPr spcFirstLastPara="0" lIns="0" tIns="0" rIns="0" bIns="0" anchor="t"/>
          <a:lstStyle/>
          <a:p>
            <a:pPr algn="l" hangingPunct="0">
              <a:lnSpc>
                <a:spcPct val="100000"/>
              </a:lnSpc>
            </a:pPr>
            <a:r>
              <a:rPr sz="2250" b="1">
                <a:solidFill>
                  <a:srgbClr val="4B4A4A"/>
                </a:solidFill>
                <a:latin typeface="Amiko"/>
                <a:ea typeface="+mn-ea"/>
                <a:cs typeface="Amiko"/>
              </a:rPr>
              <a:t>Soutenir le plein emploi, car le chômage favorise l'exclusion de certains groupes.</a:t>
            </a:r>
          </a:p>
        </p:txBody>
      </p:sp>
      <p:pic>
        <p:nvPicPr>
          <p:cNvPr id="23" name="Shape 26 background"/>
          <p:cNvPicPr>
            <a:picLocks noChangeAspect="1"/>
          </p:cNvPicPr>
          <p:nvPr/>
        </p:nvPicPr>
        <p:blipFill>
          <a:blip r:embed="rId5"/>
          <a:stretch>
            <a:fillRect/>
          </a:stretch>
        </p:blipFill>
        <p:spPr>
          <a:xfrm>
            <a:off x="628650" y="6600825"/>
            <a:ext cx="6610350" cy="19050"/>
          </a:xfrm>
          <a:prstGeom prst="rect">
            <a:avLst/>
          </a:prstGeom>
        </p:spPr>
      </p:pic>
      <p:sp>
        <p:nvSpPr>
          <p:cNvPr id="24" name="Text 27"/>
          <p:cNvSpPr/>
          <p:nvPr/>
        </p:nvSpPr>
        <p:spPr>
          <a:xfrm>
            <a:off x="628650" y="6705600"/>
            <a:ext cx="4476750" cy="342900"/>
          </a:xfrm>
          <a:prstGeom prst="rect">
            <a:avLst/>
          </a:prstGeom>
        </p:spPr>
        <p:txBody>
          <a:bodyPr spcFirstLastPara="0" lIns="0" tIns="0" rIns="0" bIns="0" anchor="t"/>
          <a:lstStyle/>
          <a:p>
            <a:pPr algn="l" hangingPunct="0">
              <a:lnSpc>
                <a:spcPct val="100000"/>
              </a:lnSpc>
            </a:pPr>
            <a:r>
              <a:rPr sz="2250" b="1">
                <a:solidFill>
                  <a:srgbClr val="4B4A4A"/>
                </a:solidFill>
                <a:latin typeface="Amiko"/>
                <a:ea typeface="+mn-ea"/>
                <a:cs typeface="Amiko"/>
              </a:rPr>
              <a:t>Lutte contre la discrimination</a:t>
            </a:r>
          </a:p>
        </p:txBody>
      </p:sp>
      <p:sp>
        <p:nvSpPr>
          <p:cNvPr id="25" name="Text 28"/>
          <p:cNvSpPr/>
          <p:nvPr/>
        </p:nvSpPr>
        <p:spPr>
          <a:xfrm>
            <a:off x="628650" y="7387998"/>
            <a:ext cx="7073075" cy="685800"/>
          </a:xfrm>
          <a:prstGeom prst="rect">
            <a:avLst/>
          </a:prstGeom>
        </p:spPr>
        <p:txBody>
          <a:bodyPr spcFirstLastPara="0" lIns="0" tIns="0" rIns="0" bIns="0" anchor="t"/>
          <a:lstStyle/>
          <a:p>
            <a:pPr algn="l" hangingPunct="0">
              <a:lnSpc>
                <a:spcPct val="100000"/>
              </a:lnSpc>
            </a:pPr>
            <a:r>
              <a:rPr sz="2250" b="1">
                <a:solidFill>
                  <a:srgbClr val="4B4A4A"/>
                </a:solidFill>
                <a:latin typeface="Amiko"/>
                <a:ea typeface="+mn-ea"/>
                <a:cs typeface="Amiko"/>
              </a:rPr>
              <a:t>Interdire la propagande haineuse et autres formes de discrimination.</a:t>
            </a:r>
          </a:p>
        </p:txBody>
      </p:sp>
      <p:pic>
        <p:nvPicPr>
          <p:cNvPr id="26" name="Shape 30 background"/>
          <p:cNvPicPr>
            <a:picLocks noChangeAspect="1"/>
          </p:cNvPicPr>
          <p:nvPr/>
        </p:nvPicPr>
        <p:blipFill>
          <a:blip r:embed="rId5"/>
          <a:stretch>
            <a:fillRect/>
          </a:stretch>
        </p:blipFill>
        <p:spPr>
          <a:xfrm>
            <a:off x="7391400" y="6600825"/>
            <a:ext cx="6610350" cy="19050"/>
          </a:xfrm>
          <a:prstGeom prst="rect">
            <a:avLst/>
          </a:prstGeom>
        </p:spPr>
      </p:pic>
      <p:sp>
        <p:nvSpPr>
          <p:cNvPr id="27" name="Text 31"/>
          <p:cNvSpPr/>
          <p:nvPr/>
        </p:nvSpPr>
        <p:spPr>
          <a:xfrm>
            <a:off x="7391400" y="6705600"/>
            <a:ext cx="3105150" cy="342900"/>
          </a:xfrm>
          <a:prstGeom prst="rect">
            <a:avLst/>
          </a:prstGeom>
        </p:spPr>
        <p:txBody>
          <a:bodyPr spcFirstLastPara="0" lIns="0" tIns="0" rIns="0" bIns="0" anchor="t"/>
          <a:lstStyle/>
          <a:p>
            <a:pPr algn="l" hangingPunct="0">
              <a:lnSpc>
                <a:spcPct val="100000"/>
              </a:lnSpc>
            </a:pPr>
            <a:r>
              <a:rPr sz="2250" b="1">
                <a:solidFill>
                  <a:srgbClr val="4B4A4A"/>
                </a:solidFill>
                <a:latin typeface="Amiko"/>
                <a:ea typeface="+mn-ea"/>
                <a:cs typeface="Amiko"/>
              </a:rPr>
              <a:t>Droit de succession</a:t>
            </a:r>
          </a:p>
        </p:txBody>
      </p:sp>
      <p:sp>
        <p:nvSpPr>
          <p:cNvPr id="28" name="Text 32"/>
          <p:cNvSpPr/>
          <p:nvPr/>
        </p:nvSpPr>
        <p:spPr>
          <a:xfrm>
            <a:off x="7391400" y="7208914"/>
            <a:ext cx="7073075" cy="914400"/>
          </a:xfrm>
          <a:prstGeom prst="rect">
            <a:avLst/>
          </a:prstGeom>
        </p:spPr>
        <p:txBody>
          <a:bodyPr spcFirstLastPara="0" lIns="0" tIns="0" rIns="0" bIns="0" anchor="t"/>
          <a:lstStyle/>
          <a:p>
            <a:pPr algn="l" hangingPunct="0">
              <a:lnSpc>
                <a:spcPct val="133333"/>
              </a:lnSpc>
            </a:pPr>
            <a:r>
              <a:rPr sz="2250" b="1">
                <a:solidFill>
                  <a:srgbClr val="4B4A4A"/>
                </a:solidFill>
                <a:latin typeface="Amiko"/>
                <a:ea typeface="+mn-ea"/>
                <a:cs typeface="Amiko"/>
              </a:rPr>
              <a:t>Abolir ou limiter grandement le droit de succession (Mill, Keynes, Pigou).</a:t>
            </a:r>
          </a:p>
        </p:txBody>
      </p:sp>
    </p:spTree>
    <p:extLst>
      <p:ext uri="{BB962C8B-B14F-4D97-AF65-F5344CB8AC3E}">
        <p14:creationId xmlns:p14="http://schemas.microsoft.com/office/powerpoint/2010/main" val="3930024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19"/>
        <p:cNvGrpSpPr/>
        <p:nvPr/>
      </p:nvGrpSpPr>
      <p:grpSpPr>
        <a:xfrm>
          <a:off x="0" y="0"/>
          <a:ext cx="0" cy="0"/>
          <a:chOff x="0" y="0"/>
          <a:chExt cx="0" cy="0"/>
        </a:xfrm>
      </p:grpSpPr>
      <p:pic>
        <p:nvPicPr>
          <p:cNvPr id="2" name="68fa278a122ac0-41193374.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sp>
        <p:nvSpPr>
          <p:cNvPr id="4" name="Text 0"/>
          <p:cNvSpPr/>
          <p:nvPr/>
        </p:nvSpPr>
        <p:spPr>
          <a:xfrm>
            <a:off x="257575" y="-3747"/>
            <a:ext cx="7878223" cy="590550"/>
          </a:xfrm>
          <a:prstGeom prst="rect">
            <a:avLst/>
          </a:prstGeom>
        </p:spPr>
        <p:txBody>
          <a:bodyPr spcFirstLastPara="0" lIns="0" tIns="0" rIns="0" bIns="0" anchor="t"/>
          <a:lstStyle/>
          <a:p>
            <a:pPr algn="l" hangingPunct="0">
              <a:lnSpc>
                <a:spcPct val="100000"/>
              </a:lnSpc>
            </a:pPr>
            <a:r>
              <a:rPr sz="3900" b="1">
                <a:solidFill>
                  <a:srgbClr val="006747"/>
                </a:solidFill>
                <a:latin typeface="Lato"/>
                <a:ea typeface="+mn-ea"/>
                <a:cs typeface="Lato"/>
              </a:rPr>
              <a:t>Le libéralisme et ses tensions</a:t>
            </a:r>
          </a:p>
        </p:txBody>
      </p:sp>
      <p:sp>
        <p:nvSpPr>
          <p:cNvPr id="5" name="Text 1"/>
          <p:cNvSpPr/>
          <p:nvPr/>
        </p:nvSpPr>
        <p:spPr>
          <a:xfrm>
            <a:off x="257575" y="585724"/>
            <a:ext cx="13952506" cy="1171575"/>
          </a:xfrm>
          <a:prstGeom prst="rect">
            <a:avLst/>
          </a:prstGeom>
        </p:spPr>
        <p:txBody>
          <a:bodyPr spcFirstLastPara="0" lIns="0" tIns="0" rIns="0" bIns="0" anchor="t"/>
          <a:lstStyle/>
          <a:p>
            <a:pPr algn="l" hangingPunct="0">
              <a:lnSpc>
                <a:spcPct val="131667"/>
              </a:lnSpc>
            </a:pPr>
            <a:r>
              <a:rPr sz="1950" b="1">
                <a:solidFill>
                  <a:srgbClr val="4B4A4A"/>
                </a:solidFill>
                <a:latin typeface="Lato"/>
                <a:ea typeface="+mn-ea"/>
                <a:cs typeface="Lato"/>
              </a:rPr>
              <a:t>Fondamentalement, le libéralisme revendique plus de liberté. Mais il existe de multiples formes de liberté, donc de nombreux types de libéralisme : liberté de pensée, d'échange, de vie, de participation, d'association, individuelle, morale.</a:t>
            </a:r>
          </a:p>
        </p:txBody>
      </p:sp>
      <p:sp>
        <p:nvSpPr>
          <p:cNvPr id="6" name="Text 2"/>
          <p:cNvSpPr/>
          <p:nvPr/>
        </p:nvSpPr>
        <p:spPr>
          <a:xfrm>
            <a:off x="338947" y="5650968"/>
            <a:ext cx="14177153" cy="1352550"/>
          </a:xfrm>
          <a:prstGeom prst="rect">
            <a:avLst/>
          </a:prstGeom>
        </p:spPr>
        <p:txBody>
          <a:bodyPr spcFirstLastPara="0" lIns="0" tIns="0" rIns="0" bIns="0" anchor="t"/>
          <a:lstStyle/>
          <a:p>
            <a:pPr algn="l" hangingPunct="0">
              <a:lnSpc>
                <a:spcPct val="131667"/>
              </a:lnSpc>
            </a:pPr>
            <a:r>
              <a:rPr sz="2250" b="1">
                <a:solidFill>
                  <a:srgbClr val="4B4A4A"/>
                </a:solidFill>
                <a:latin typeface="Lato"/>
                <a:ea typeface="+mn-ea"/>
                <a:cs typeface="Lato"/>
              </a:rPr>
              <a:t>Né au XVIIIe siècle, le libéralisme critiquait les structures sociales sclérosées fondées sur les privilèges et les traditions. On pensait que cette émancipation mènerait à des sociétés plus justes et à un plus grand bien-être commun.</a:t>
            </a:r>
          </a:p>
        </p:txBody>
      </p:sp>
      <p:sp>
        <p:nvSpPr>
          <p:cNvPr id="7" name="Text 3"/>
          <p:cNvSpPr/>
          <p:nvPr/>
        </p:nvSpPr>
        <p:spPr>
          <a:xfrm>
            <a:off x="338947" y="7097812"/>
            <a:ext cx="14491478" cy="904875"/>
          </a:xfrm>
          <a:prstGeom prst="rect">
            <a:avLst/>
          </a:prstGeom>
        </p:spPr>
        <p:txBody>
          <a:bodyPr spcFirstLastPara="0" lIns="0" tIns="0" rIns="0" bIns="0" anchor="t"/>
          <a:lstStyle/>
          <a:p>
            <a:pPr algn="l" hangingPunct="0">
              <a:lnSpc>
                <a:spcPct val="131667"/>
              </a:lnSpc>
            </a:pPr>
            <a:r>
              <a:rPr sz="2250" b="1">
                <a:solidFill>
                  <a:srgbClr val="006747"/>
                </a:solidFill>
                <a:latin typeface="Lato"/>
                <a:ea typeface="+mn-ea"/>
                <a:cs typeface="Lato"/>
              </a:rPr>
              <a:t>Mais les tensions internes sont apparues :</a:t>
            </a:r>
            <a:r>
              <a:rPr sz="2250" b="1">
                <a:solidFill>
                  <a:srgbClr val="4B4A4A"/>
                </a:solidFill>
                <a:latin typeface="Lato"/>
                <a:ea typeface="+mn-ea"/>
                <a:cs typeface="Lato"/>
              </a:rPr>
              <a:t> ces dimensions de la liberté ne sont pas toutes compatibles entre elles, ni avec la justice ou le bien-être commun. Certaines sont même autodestructrices.</a:t>
            </a:r>
          </a:p>
        </p:txBody>
      </p:sp>
      <p:pic>
        <p:nvPicPr>
          <p:cNvPr id="8" name="68fa278a31e690-70839947.png"/>
          <p:cNvPicPr/>
          <p:nvPr/>
        </p:nvPicPr>
        <p:blipFill rotWithShape="1">
          <a:blip r:embed="rId5"/>
          <a:stretch>
            <a:fillRect/>
          </a:stretch>
        </p:blipFill>
        <p:spPr>
          <a:xfrm>
            <a:off x="1844536" y="1376173"/>
            <a:ext cx="12582525" cy="4276725"/>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1"/>
        <p:cNvGrpSpPr/>
        <p:nvPr/>
      </p:nvGrpSpPr>
      <p:grpSpPr>
        <a:xfrm>
          <a:off x="0" y="0"/>
          <a:ext cx="0" cy="0"/>
          <a:chOff x="0" y="0"/>
          <a:chExt cx="0" cy="0"/>
        </a:xfrm>
      </p:grpSpPr>
      <p:pic>
        <p:nvPicPr>
          <p:cNvPr id="2" name="68fa278a122ac0-41193374.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sp>
        <p:nvSpPr>
          <p:cNvPr id="4" name="Text 0"/>
          <p:cNvSpPr/>
          <p:nvPr/>
        </p:nvSpPr>
        <p:spPr>
          <a:xfrm>
            <a:off x="723900" y="447675"/>
            <a:ext cx="8551736" cy="533400"/>
          </a:xfrm>
          <a:prstGeom prst="rect">
            <a:avLst/>
          </a:prstGeom>
        </p:spPr>
        <p:txBody>
          <a:bodyPr spcFirstLastPara="0" lIns="0" tIns="0" rIns="0" bIns="0" anchor="t"/>
          <a:lstStyle/>
          <a:p>
            <a:pPr algn="l" hangingPunct="0">
              <a:lnSpc>
                <a:spcPct val="100000"/>
              </a:lnSpc>
            </a:pPr>
            <a:r>
              <a:rPr sz="3525" b="1">
                <a:solidFill>
                  <a:srgbClr val="006747"/>
                </a:solidFill>
                <a:latin typeface="Lato"/>
                <a:ea typeface="+mn-ea"/>
                <a:cs typeface="Lato"/>
              </a:rPr>
              <a:t>Quelques paradoxes du libéralisme</a:t>
            </a:r>
          </a:p>
        </p:txBody>
      </p:sp>
      <p:sp>
        <p:nvSpPr>
          <p:cNvPr id="5" name="Text 1"/>
          <p:cNvSpPr/>
          <p:nvPr/>
        </p:nvSpPr>
        <p:spPr>
          <a:xfrm>
            <a:off x="1438275" y="1356683"/>
            <a:ext cx="3327207" cy="342900"/>
          </a:xfrm>
          <a:prstGeom prst="rect">
            <a:avLst/>
          </a:prstGeom>
        </p:spPr>
        <p:txBody>
          <a:bodyPr spcFirstLastPara="0" lIns="0" tIns="0" rIns="0" bIns="0" anchor="t"/>
          <a:lstStyle/>
          <a:p>
            <a:pPr algn="r" hangingPunct="0">
              <a:lnSpc>
                <a:spcPct val="100000"/>
              </a:lnSpc>
            </a:pPr>
            <a:r>
              <a:rPr sz="2250" b="1">
                <a:solidFill>
                  <a:srgbClr val="006747"/>
                </a:solidFill>
                <a:latin typeface="Lato"/>
                <a:ea typeface="+mn-ea"/>
                <a:cs typeface="Lato"/>
              </a:rPr>
              <a:t>Paradoxe de la liberté</a:t>
            </a:r>
          </a:p>
        </p:txBody>
      </p:sp>
      <p:sp>
        <p:nvSpPr>
          <p:cNvPr id="6" name="Text 2"/>
          <p:cNvSpPr/>
          <p:nvPr/>
        </p:nvSpPr>
        <p:spPr>
          <a:xfrm>
            <a:off x="605725" y="1970062"/>
            <a:ext cx="4159758" cy="3457575"/>
          </a:xfrm>
          <a:prstGeom prst="rect">
            <a:avLst/>
          </a:prstGeom>
        </p:spPr>
        <p:txBody>
          <a:bodyPr spcFirstLastPara="0" lIns="0" tIns="0" rIns="0" bIns="0" anchor="t"/>
          <a:lstStyle/>
          <a:p>
            <a:pPr algn="r" hangingPunct="0">
              <a:lnSpc>
                <a:spcPct val="100833"/>
              </a:lnSpc>
            </a:pPr>
            <a:r>
              <a:rPr sz="2250" b="1">
                <a:solidFill>
                  <a:srgbClr val="4B4A4A"/>
                </a:solidFill>
                <a:latin typeface="Lato"/>
                <a:ea typeface="+mn-ea"/>
                <a:cs typeface="Lato"/>
              </a:rPr>
              <a:t>La liberté absolue, sans contrainte, permet au fort de réduire le faible en esclavage. La liberté économique peut mener à la concentration des entreprises et à l'élimination de la concurrence. L'État doit limiter la liberté pour éviter qu'elle ne se détruise elle-même.</a:t>
            </a:r>
          </a:p>
        </p:txBody>
      </p:sp>
      <p:pic>
        <p:nvPicPr>
          <p:cNvPr id="7" name="68fa278a347c10-36005142.png"/>
          <p:cNvPicPr/>
          <p:nvPr/>
        </p:nvPicPr>
        <p:blipFill rotWithShape="1">
          <a:blip r:embed="rId5"/>
          <a:stretch>
            <a:fillRect/>
          </a:stretch>
        </p:blipFill>
        <p:spPr>
          <a:xfrm>
            <a:off x="5010150" y="1628775"/>
            <a:ext cx="4610100" cy="4610100"/>
          </a:xfrm>
          <a:prstGeom prst="rect">
            <a:avLst/>
          </a:prstGeom>
        </p:spPr>
      </p:pic>
      <p:pic>
        <p:nvPicPr>
          <p:cNvPr id="8" name="68fa278a34d7f0-12446410.png"/>
          <p:cNvPicPr/>
          <p:nvPr/>
        </p:nvPicPr>
        <p:blipFill rotWithShape="1">
          <a:blip r:embed="rId6"/>
          <a:stretch>
            <a:fillRect/>
          </a:stretch>
        </p:blipFill>
        <p:spPr>
          <a:xfrm>
            <a:off x="5591175" y="3524250"/>
            <a:ext cx="266700" cy="266700"/>
          </a:xfrm>
          <a:prstGeom prst="rect">
            <a:avLst/>
          </a:prstGeom>
        </p:spPr>
      </p:pic>
      <p:sp>
        <p:nvSpPr>
          <p:cNvPr id="9" name="Text 3"/>
          <p:cNvSpPr/>
          <p:nvPr/>
        </p:nvSpPr>
        <p:spPr>
          <a:xfrm>
            <a:off x="9896475" y="1400175"/>
            <a:ext cx="4543425" cy="342900"/>
          </a:xfrm>
          <a:prstGeom prst="rect">
            <a:avLst/>
          </a:prstGeom>
        </p:spPr>
        <p:txBody>
          <a:bodyPr spcFirstLastPara="0" lIns="0" tIns="0" rIns="0" bIns="0" anchor="t"/>
          <a:lstStyle/>
          <a:p>
            <a:pPr algn="l" hangingPunct="0">
              <a:lnSpc>
                <a:spcPct val="100000"/>
              </a:lnSpc>
            </a:pPr>
            <a:r>
              <a:rPr sz="2250" b="1">
                <a:solidFill>
                  <a:srgbClr val="4B4A4A"/>
                </a:solidFill>
                <a:latin typeface="Lato"/>
                <a:ea typeface="+mn-ea"/>
                <a:cs typeface="Lato"/>
              </a:rPr>
              <a:t>Paradoxe de la tolérance</a:t>
            </a:r>
          </a:p>
        </p:txBody>
      </p:sp>
      <p:sp>
        <p:nvSpPr>
          <p:cNvPr id="10" name="Text 4"/>
          <p:cNvSpPr/>
          <p:nvPr/>
        </p:nvSpPr>
        <p:spPr>
          <a:xfrm>
            <a:off x="9896475" y="1932352"/>
            <a:ext cx="4514850" cy="2419350"/>
          </a:xfrm>
          <a:prstGeom prst="rect">
            <a:avLst/>
          </a:prstGeom>
        </p:spPr>
        <p:txBody>
          <a:bodyPr spcFirstLastPara="0" lIns="0" tIns="0" rIns="0" bIns="0" anchor="t"/>
          <a:lstStyle/>
          <a:p>
            <a:pPr algn="l" hangingPunct="0">
              <a:lnSpc>
                <a:spcPct val="100833"/>
              </a:lnSpc>
            </a:pPr>
            <a:r>
              <a:rPr sz="2250" b="1">
                <a:solidFill>
                  <a:srgbClr val="4B4A4A"/>
                </a:solidFill>
                <a:latin typeface="Lato"/>
                <a:ea typeface="+mn-ea"/>
                <a:cs typeface="Lato"/>
              </a:rPr>
              <a:t>La tolérance absolue, appliquée même aux intolérants, pourrait mener à une société d'intolérants. Tolérer des groupes intolérants peut nuire à la tolérance si ces groupes prennent de l'importance.</a:t>
            </a:r>
          </a:p>
        </p:txBody>
      </p:sp>
      <p:pic>
        <p:nvPicPr>
          <p:cNvPr id="11" name="68fa278a355b14-47141710.png"/>
          <p:cNvPicPr/>
          <p:nvPr/>
        </p:nvPicPr>
        <p:blipFill rotWithShape="1">
          <a:blip r:embed="rId7"/>
          <a:stretch>
            <a:fillRect/>
          </a:stretch>
        </p:blipFill>
        <p:spPr>
          <a:xfrm>
            <a:off x="5010150" y="1628775"/>
            <a:ext cx="4610100" cy="4610100"/>
          </a:xfrm>
          <a:prstGeom prst="rect">
            <a:avLst/>
          </a:prstGeom>
        </p:spPr>
      </p:pic>
      <p:pic>
        <p:nvPicPr>
          <p:cNvPr id="12" name="68fa278a35b210-89422843.png"/>
          <p:cNvPicPr/>
          <p:nvPr/>
        </p:nvPicPr>
        <p:blipFill rotWithShape="1">
          <a:blip r:embed="rId8"/>
          <a:stretch>
            <a:fillRect/>
          </a:stretch>
        </p:blipFill>
        <p:spPr>
          <a:xfrm>
            <a:off x="8220075" y="2562225"/>
            <a:ext cx="266700" cy="266700"/>
          </a:xfrm>
          <a:prstGeom prst="rect">
            <a:avLst/>
          </a:prstGeom>
        </p:spPr>
      </p:pic>
      <p:sp>
        <p:nvSpPr>
          <p:cNvPr id="13" name="Text 5"/>
          <p:cNvSpPr/>
          <p:nvPr/>
        </p:nvSpPr>
        <p:spPr>
          <a:xfrm>
            <a:off x="9896474" y="4671468"/>
            <a:ext cx="4133851" cy="342900"/>
          </a:xfrm>
          <a:prstGeom prst="rect">
            <a:avLst/>
          </a:prstGeom>
        </p:spPr>
        <p:txBody>
          <a:bodyPr spcFirstLastPara="0" lIns="0" tIns="0" rIns="0" bIns="0" anchor="t"/>
          <a:lstStyle/>
          <a:p>
            <a:pPr algn="l" hangingPunct="0">
              <a:lnSpc>
                <a:spcPct val="100000"/>
              </a:lnSpc>
            </a:pPr>
            <a:r>
              <a:rPr sz="2250" b="1">
                <a:solidFill>
                  <a:srgbClr val="4B4A4A"/>
                </a:solidFill>
                <a:latin typeface="Lato"/>
                <a:ea typeface="+mn-ea"/>
                <a:cs typeface="Lato"/>
              </a:rPr>
              <a:t>Paradoxe de la démocratie</a:t>
            </a:r>
          </a:p>
        </p:txBody>
      </p:sp>
      <p:sp>
        <p:nvSpPr>
          <p:cNvPr id="14" name="Text 6"/>
          <p:cNvSpPr/>
          <p:nvPr/>
        </p:nvSpPr>
        <p:spPr>
          <a:xfrm>
            <a:off x="9896475" y="5158107"/>
            <a:ext cx="4591050" cy="1724025"/>
          </a:xfrm>
          <a:prstGeom prst="rect">
            <a:avLst/>
          </a:prstGeom>
        </p:spPr>
        <p:txBody>
          <a:bodyPr spcFirstLastPara="0" lIns="0" tIns="0" rIns="0" bIns="0" anchor="t"/>
          <a:lstStyle/>
          <a:p>
            <a:pPr algn="l" hangingPunct="0">
              <a:lnSpc>
                <a:spcPct val="100833"/>
              </a:lnSpc>
            </a:pPr>
            <a:r>
              <a:rPr sz="2250" b="1">
                <a:solidFill>
                  <a:srgbClr val="4B4A4A"/>
                </a:solidFill>
                <a:latin typeface="Lato"/>
                <a:ea typeface="+mn-ea"/>
                <a:cs typeface="Lato"/>
              </a:rPr>
              <a:t>Un processus démocratique peut parfois mener à l'adoption de mesures qui vont elles-mêmes à l'encontre du processus démocratique.</a:t>
            </a:r>
          </a:p>
        </p:txBody>
      </p:sp>
      <p:pic>
        <p:nvPicPr>
          <p:cNvPr id="15" name="68fa278a365c41-94034096.png"/>
          <p:cNvPicPr/>
          <p:nvPr/>
        </p:nvPicPr>
        <p:blipFill rotWithShape="1">
          <a:blip r:embed="rId9"/>
          <a:stretch>
            <a:fillRect/>
          </a:stretch>
        </p:blipFill>
        <p:spPr>
          <a:xfrm>
            <a:off x="5010150" y="1628775"/>
            <a:ext cx="4610100" cy="4610100"/>
          </a:xfrm>
          <a:prstGeom prst="rect">
            <a:avLst/>
          </a:prstGeom>
        </p:spPr>
      </p:pic>
      <p:pic>
        <p:nvPicPr>
          <p:cNvPr id="16" name="68fa278a36b706-24201000.png"/>
          <p:cNvPicPr/>
          <p:nvPr/>
        </p:nvPicPr>
        <p:blipFill rotWithShape="1">
          <a:blip r:embed="rId10"/>
          <a:stretch>
            <a:fillRect/>
          </a:stretch>
        </p:blipFill>
        <p:spPr>
          <a:xfrm>
            <a:off x="7734300" y="5314950"/>
            <a:ext cx="266700" cy="266700"/>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68fa278a122ac0-41193374.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sp>
        <p:nvSpPr>
          <p:cNvPr id="4" name="Text 0"/>
          <p:cNvSpPr/>
          <p:nvPr/>
        </p:nvSpPr>
        <p:spPr>
          <a:xfrm>
            <a:off x="790575" y="2333625"/>
            <a:ext cx="9131808" cy="590550"/>
          </a:xfrm>
          <a:prstGeom prst="rect">
            <a:avLst/>
          </a:prstGeom>
        </p:spPr>
        <p:txBody>
          <a:bodyPr spcFirstLastPara="0" lIns="0" tIns="0" rIns="0" bIns="0" anchor="t"/>
          <a:lstStyle/>
          <a:p>
            <a:pPr algn="l" hangingPunct="0">
              <a:lnSpc>
                <a:spcPct val="100000"/>
              </a:lnSpc>
            </a:pPr>
            <a:r>
              <a:rPr sz="3900" b="1">
                <a:solidFill>
                  <a:srgbClr val="006747"/>
                </a:solidFill>
                <a:latin typeface="Lato"/>
                <a:ea typeface="+mn-ea"/>
                <a:cs typeface="Lato"/>
              </a:rPr>
              <a:t>La justice distributive en pratique</a:t>
            </a:r>
          </a:p>
        </p:txBody>
      </p:sp>
      <p:pic>
        <p:nvPicPr>
          <p:cNvPr id="5" name="Custom Shape 0"/>
          <p:cNvPicPr>
            <a:picLocks noChangeAspect="1"/>
          </p:cNvPicPr>
          <p:nvPr/>
        </p:nvPicPr>
        <p:blipFill>
          <a:blip r:embed="rId5"/>
          <a:stretch>
            <a:fillRect/>
          </a:stretch>
        </p:blipFill>
        <p:spPr>
          <a:xfrm>
            <a:off x="790575" y="3409950"/>
            <a:ext cx="4219575" cy="2428875"/>
          </a:xfrm>
          <a:prstGeom prst="rect">
            <a:avLst/>
          </a:prstGeom>
        </p:spPr>
      </p:pic>
      <p:sp>
        <p:nvSpPr>
          <p:cNvPr id="6" name="Text 2"/>
          <p:cNvSpPr/>
          <p:nvPr/>
        </p:nvSpPr>
        <p:spPr>
          <a:xfrm>
            <a:off x="1000125" y="3590925"/>
            <a:ext cx="2965799" cy="295275"/>
          </a:xfrm>
          <a:prstGeom prst="rect">
            <a:avLst/>
          </a:prstGeom>
        </p:spPr>
        <p:txBody>
          <a:bodyPr spcFirstLastPara="0" lIns="0" tIns="0" rIns="0" bIns="0" anchor="t"/>
          <a:lstStyle/>
          <a:p>
            <a:pPr algn="l" hangingPunct="0">
              <a:lnSpc>
                <a:spcPct val="100000"/>
              </a:lnSpc>
            </a:pPr>
            <a:r>
              <a:rPr sz="1950" b="1">
                <a:solidFill>
                  <a:srgbClr val="4B4A4A"/>
                </a:solidFill>
                <a:latin typeface="Lato"/>
                <a:ea typeface="+mn-ea"/>
                <a:cs typeface="Lato"/>
              </a:rPr>
              <a:t>Domaine économique</a:t>
            </a:r>
          </a:p>
        </p:txBody>
      </p:sp>
      <p:sp>
        <p:nvSpPr>
          <p:cNvPr id="7" name="Text 3"/>
          <p:cNvSpPr/>
          <p:nvPr/>
        </p:nvSpPr>
        <p:spPr>
          <a:xfrm>
            <a:off x="1000125" y="4019550"/>
            <a:ext cx="4066508" cy="2562225"/>
          </a:xfrm>
          <a:prstGeom prst="rect">
            <a:avLst/>
          </a:prstGeom>
        </p:spPr>
        <p:txBody>
          <a:bodyPr spcFirstLastPara="0" lIns="0" tIns="0" rIns="0" bIns="0" anchor="t"/>
          <a:lstStyle/>
          <a:p>
            <a:pPr algn="l" hangingPunct="0">
              <a:lnSpc>
                <a:spcPct val="131667"/>
              </a:lnSpc>
            </a:pPr>
            <a:r>
              <a:rPr sz="2550" b="1">
                <a:solidFill>
                  <a:srgbClr val="4B4A4A"/>
                </a:solidFill>
                <a:latin typeface="Amiko"/>
                <a:ea typeface="+mn-ea"/>
                <a:cs typeface="Amiko"/>
              </a:rPr>
              <a:t>Salaire minimum, équité salariale, programmes sociaux, allocations familiales, exemptions fiscales</a:t>
            </a:r>
          </a:p>
        </p:txBody>
      </p:sp>
      <p:pic>
        <p:nvPicPr>
          <p:cNvPr id="8" name="Custom Shape 0"/>
          <p:cNvPicPr>
            <a:picLocks noChangeAspect="1"/>
          </p:cNvPicPr>
          <p:nvPr/>
        </p:nvPicPr>
        <p:blipFill>
          <a:blip r:embed="rId5"/>
          <a:stretch>
            <a:fillRect/>
          </a:stretch>
        </p:blipFill>
        <p:spPr>
          <a:xfrm>
            <a:off x="5210175" y="3409950"/>
            <a:ext cx="4219575" cy="2428875"/>
          </a:xfrm>
          <a:prstGeom prst="rect">
            <a:avLst/>
          </a:prstGeom>
        </p:spPr>
      </p:pic>
      <p:sp>
        <p:nvSpPr>
          <p:cNvPr id="9" name="Text 5"/>
          <p:cNvSpPr/>
          <p:nvPr/>
        </p:nvSpPr>
        <p:spPr>
          <a:xfrm>
            <a:off x="5410200" y="3590925"/>
            <a:ext cx="2649855" cy="295275"/>
          </a:xfrm>
          <a:prstGeom prst="rect">
            <a:avLst/>
          </a:prstGeom>
        </p:spPr>
        <p:txBody>
          <a:bodyPr spcFirstLastPara="0" lIns="0" tIns="0" rIns="0" bIns="0" anchor="t"/>
          <a:lstStyle/>
          <a:p>
            <a:pPr algn="l" hangingPunct="0">
              <a:lnSpc>
                <a:spcPct val="100000"/>
              </a:lnSpc>
            </a:pPr>
            <a:r>
              <a:rPr sz="1950" b="1">
                <a:solidFill>
                  <a:srgbClr val="4B4A4A"/>
                </a:solidFill>
                <a:latin typeface="Lato"/>
                <a:ea typeface="+mn-ea"/>
                <a:cs typeface="Lato"/>
              </a:rPr>
              <a:t>Domaine politique</a:t>
            </a:r>
          </a:p>
        </p:txBody>
      </p:sp>
      <p:sp>
        <p:nvSpPr>
          <p:cNvPr id="10" name="Text 6"/>
          <p:cNvSpPr/>
          <p:nvPr/>
        </p:nvSpPr>
        <p:spPr>
          <a:xfrm>
            <a:off x="5410200" y="4019550"/>
            <a:ext cx="4066508" cy="2047875"/>
          </a:xfrm>
          <a:prstGeom prst="rect">
            <a:avLst/>
          </a:prstGeom>
        </p:spPr>
        <p:txBody>
          <a:bodyPr spcFirstLastPara="0" lIns="0" tIns="0" rIns="0" bIns="0" anchor="t"/>
          <a:lstStyle/>
          <a:p>
            <a:pPr algn="l" hangingPunct="0">
              <a:lnSpc>
                <a:spcPct val="131667"/>
              </a:lnSpc>
            </a:pPr>
            <a:r>
              <a:rPr sz="2550" b="1">
                <a:solidFill>
                  <a:srgbClr val="4B4A4A"/>
                </a:solidFill>
                <a:latin typeface="Amiko"/>
                <a:ea typeface="+mn-ea"/>
                <a:cs typeface="Amiko"/>
              </a:rPr>
              <a:t>Répartition du pouvoir politique, droit de vote, accès aux fonctions publiques, démocratie</a:t>
            </a:r>
          </a:p>
        </p:txBody>
      </p:sp>
      <p:pic>
        <p:nvPicPr>
          <p:cNvPr id="11" name="Custom Shape 0"/>
          <p:cNvPicPr>
            <a:picLocks noChangeAspect="1"/>
          </p:cNvPicPr>
          <p:nvPr/>
        </p:nvPicPr>
        <p:blipFill>
          <a:blip r:embed="rId5"/>
          <a:stretch>
            <a:fillRect/>
          </a:stretch>
        </p:blipFill>
        <p:spPr>
          <a:xfrm>
            <a:off x="9620250" y="3409950"/>
            <a:ext cx="4219575" cy="2428875"/>
          </a:xfrm>
          <a:prstGeom prst="rect">
            <a:avLst/>
          </a:prstGeom>
        </p:spPr>
      </p:pic>
      <p:sp>
        <p:nvSpPr>
          <p:cNvPr id="12" name="Text 8"/>
          <p:cNvSpPr/>
          <p:nvPr/>
        </p:nvSpPr>
        <p:spPr>
          <a:xfrm>
            <a:off x="9829800" y="3590925"/>
            <a:ext cx="2649855" cy="295275"/>
          </a:xfrm>
          <a:prstGeom prst="rect">
            <a:avLst/>
          </a:prstGeom>
        </p:spPr>
        <p:txBody>
          <a:bodyPr spcFirstLastPara="0" lIns="0" tIns="0" rIns="0" bIns="0" anchor="t"/>
          <a:lstStyle/>
          <a:p>
            <a:pPr algn="l" hangingPunct="0">
              <a:lnSpc>
                <a:spcPct val="100000"/>
              </a:lnSpc>
            </a:pPr>
            <a:r>
              <a:rPr sz="1950" b="1">
                <a:solidFill>
                  <a:srgbClr val="4B4A4A"/>
                </a:solidFill>
                <a:latin typeface="Lato"/>
                <a:ea typeface="+mn-ea"/>
                <a:cs typeface="Lato"/>
              </a:rPr>
              <a:t>Impact social</a:t>
            </a:r>
          </a:p>
        </p:txBody>
      </p:sp>
      <p:sp>
        <p:nvSpPr>
          <p:cNvPr id="13" name="Text 9"/>
          <p:cNvSpPr/>
          <p:nvPr/>
        </p:nvSpPr>
        <p:spPr>
          <a:xfrm>
            <a:off x="9829800" y="4019550"/>
            <a:ext cx="4066508" cy="3067050"/>
          </a:xfrm>
          <a:prstGeom prst="rect">
            <a:avLst/>
          </a:prstGeom>
        </p:spPr>
        <p:txBody>
          <a:bodyPr spcFirstLastPara="0" lIns="0" tIns="0" rIns="0" bIns="0" anchor="t"/>
          <a:lstStyle/>
          <a:p>
            <a:pPr algn="l" hangingPunct="0">
              <a:lnSpc>
                <a:spcPct val="131667"/>
              </a:lnSpc>
            </a:pPr>
            <a:r>
              <a:rPr sz="2550" b="1">
                <a:solidFill>
                  <a:srgbClr val="4B4A4A"/>
                </a:solidFill>
                <a:latin typeface="Amiko"/>
                <a:ea typeface="+mn-ea"/>
                <a:cs typeface="Amiko"/>
              </a:rPr>
              <a:t>Ces mesures redistribuent les revenus et avantages différemment de ce qui se produirait spontanément</a:t>
            </a:r>
          </a:p>
        </p:txBody>
      </p:sp>
    </p:spTree>
    <p:extLst>
      <p:ext uri="{BB962C8B-B14F-4D97-AF65-F5344CB8AC3E}">
        <p14:creationId xmlns:p14="http://schemas.microsoft.com/office/powerpoint/2010/main" val="3930024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2"/>
        <p:cNvGrpSpPr/>
        <p:nvPr/>
      </p:nvGrpSpPr>
      <p:grpSpPr>
        <a:xfrm>
          <a:off x="0" y="0"/>
          <a:ext cx="0" cy="0"/>
          <a:chOff x="0" y="0"/>
          <a:chExt cx="0" cy="0"/>
        </a:xfrm>
      </p:grpSpPr>
      <p:pic>
        <p:nvPicPr>
          <p:cNvPr id="2" name="68fa278a122ac0-41193374.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sp>
        <p:nvSpPr>
          <p:cNvPr id="4" name="Text 1"/>
          <p:cNvSpPr/>
          <p:nvPr/>
        </p:nvSpPr>
        <p:spPr>
          <a:xfrm>
            <a:off x="652616" y="704526"/>
            <a:ext cx="13325168" cy="6830206"/>
          </a:xfrm>
          <a:prstGeom prst="rect">
            <a:avLst/>
          </a:prstGeom>
        </p:spPr>
        <p:txBody>
          <a:bodyPr spcFirstLastPara="0" lIns="19942" tIns="99711" rIns="19942" bIns="0" anchor="t"/>
          <a:lstStyle/>
          <a:p>
            <a:pPr marL="323850" indent="-323850" algn="l" hangingPunct="0">
              <a:lnSpc>
                <a:spcPct val="95833"/>
              </a:lnSpc>
              <a:spcBef>
                <a:spcPct val="1667"/>
              </a:spcBef>
              <a:buClr>
                <a:srgbClr val="4B4A4A"/>
              </a:buClr>
              <a:buFont typeface="Arial" panose="020B0604020202020204" pitchFamily="34" charset="0"/>
              <a:buChar char="•"/>
            </a:pPr>
            <a:r>
              <a:rPr sz="2669" b="1">
                <a:solidFill>
                  <a:srgbClr val="4B4A4A"/>
                </a:solidFill>
                <a:latin typeface="Lato"/>
                <a:ea typeface="+mn-ea"/>
                <a:cs typeface="Lato"/>
              </a:rPr>
              <a:t>La liberté d'information et d'expression peut entrainer une diminution de la liberté politique si elle sert à la propagande haineuse ou au maintien de préjugés dangereux;</a:t>
            </a:r>
          </a:p>
          <a:p>
            <a:pPr algn="l" hangingPunct="0">
              <a:lnSpc>
                <a:spcPct val="95833"/>
              </a:lnSpc>
            </a:pPr>
            <a:endParaRPr sz="2669" b="1">
              <a:solidFill>
                <a:srgbClr val="4B4A4A"/>
              </a:solidFill>
              <a:latin typeface="Lato"/>
              <a:ea typeface="+mn-ea"/>
              <a:cs typeface="Lato"/>
            </a:endParaRPr>
          </a:p>
          <a:p>
            <a:pPr algn="l" hangingPunct="0">
              <a:lnSpc>
                <a:spcPct val="95833"/>
              </a:lnSpc>
            </a:pPr>
            <a:r>
              <a:rPr sz="2669" b="1">
                <a:solidFill>
                  <a:srgbClr val="4B4A4A"/>
                </a:solidFill>
                <a:latin typeface="Lato"/>
                <a:ea typeface="+mn-ea"/>
                <a:cs typeface="Lato"/>
              </a:rPr>
              <a:t>2. La liberté économique, si elle n'est pas réglementée, encadrée et complétée par l'activité gouvernementale, ne mène pas au plus grand bien-être commun;</a:t>
            </a:r>
          </a:p>
          <a:p>
            <a:pPr algn="l" hangingPunct="0">
              <a:lnSpc>
                <a:spcPct val="95833"/>
              </a:lnSpc>
            </a:pPr>
            <a:endParaRPr sz="2669" b="1">
              <a:solidFill>
                <a:srgbClr val="4B4A4A"/>
              </a:solidFill>
              <a:latin typeface="Lato"/>
              <a:ea typeface="+mn-ea"/>
              <a:cs typeface="Lato"/>
            </a:endParaRPr>
          </a:p>
          <a:p>
            <a:pPr algn="l" hangingPunct="0">
              <a:lnSpc>
                <a:spcPct val="95833"/>
              </a:lnSpc>
            </a:pPr>
            <a:r>
              <a:rPr sz="2669" b="1">
                <a:solidFill>
                  <a:srgbClr val="4B4A4A"/>
                </a:solidFill>
                <a:latin typeface="Lato"/>
                <a:ea typeface="+mn-ea"/>
                <a:cs typeface="Lato"/>
              </a:rPr>
              <a:t>3. La liberté économique, lorsqu'elle mène à la concentration des entreprises de presse, peut entraîner une diminution de la liberté d'information;</a:t>
            </a:r>
          </a:p>
          <a:p>
            <a:pPr algn="l" hangingPunct="0">
              <a:lnSpc>
                <a:spcPct val="95833"/>
              </a:lnSpc>
            </a:pPr>
            <a:endParaRPr sz="2669" b="1">
              <a:solidFill>
                <a:srgbClr val="4B4A4A"/>
              </a:solidFill>
              <a:latin typeface="Lato"/>
              <a:ea typeface="+mn-ea"/>
              <a:cs typeface="Lato"/>
            </a:endParaRPr>
          </a:p>
          <a:p>
            <a:pPr algn="l" hangingPunct="0">
              <a:lnSpc>
                <a:spcPct val="95833"/>
              </a:lnSpc>
            </a:pPr>
            <a:r>
              <a:rPr sz="2669" b="1">
                <a:solidFill>
                  <a:srgbClr val="4B4A4A"/>
                </a:solidFill>
                <a:latin typeface="Lato"/>
                <a:ea typeface="+mn-ea"/>
                <a:cs typeface="Lato"/>
              </a:rPr>
              <a:t>4. La liberté économique peut entraîner une diminution de la liberté politique si les élites économiques peuvent exercer une influence démesurée sur le processus politique, voire le dominer totalement;</a:t>
            </a:r>
          </a:p>
          <a:p>
            <a:pPr algn="l" hangingPunct="0">
              <a:lnSpc>
                <a:spcPct val="95833"/>
              </a:lnSpc>
            </a:pPr>
            <a:endParaRPr sz="2669" b="1">
              <a:solidFill>
                <a:srgbClr val="4B4A4A"/>
              </a:solidFill>
              <a:latin typeface="Lato"/>
              <a:ea typeface="+mn-ea"/>
              <a:cs typeface="Lato"/>
            </a:endParaRPr>
          </a:p>
          <a:p>
            <a:pPr algn="l" hangingPunct="0">
              <a:lnSpc>
                <a:spcPct val="95833"/>
              </a:lnSpc>
            </a:pPr>
            <a:r>
              <a:rPr sz="2669" b="1">
                <a:solidFill>
                  <a:srgbClr val="4B4A4A"/>
                </a:solidFill>
                <a:latin typeface="Lato"/>
                <a:ea typeface="+mn-ea"/>
                <a:cs typeface="Lato"/>
              </a:rPr>
              <a:t>5. La liberté économique entraine aussi une diminution de l'égalité des chances et mène donc à un affaiblissement de la justice. Le schéma qui suit nous permet de voir pourquoi.</a:t>
            </a:r>
          </a:p>
        </p:txBody>
      </p:sp>
    </p:spTree>
    <p:extLst>
      <p:ext uri="{BB962C8B-B14F-4D97-AF65-F5344CB8AC3E}">
        <p14:creationId xmlns:p14="http://schemas.microsoft.com/office/powerpoint/2010/main" val="3930024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4"/>
        <p:cNvGrpSpPr/>
        <p:nvPr/>
      </p:nvGrpSpPr>
      <p:grpSpPr>
        <a:xfrm>
          <a:off x="0" y="0"/>
          <a:ext cx="0" cy="0"/>
          <a:chOff x="0" y="0"/>
          <a:chExt cx="0" cy="0"/>
        </a:xfrm>
      </p:grpSpPr>
      <p:pic>
        <p:nvPicPr>
          <p:cNvPr id="2" name="68fa278a122ac0-41193374.png"/>
          <p:cNvPicPr/>
          <p:nvPr/>
        </p:nvPicPr>
        <p:blipFill rotWithShape="1">
          <a:blip r:embed="rId2"/>
          <a:stretch>
            <a:fillRect/>
          </a:stretch>
        </p:blipFill>
        <p:spPr>
          <a:xfrm>
            <a:off x="0" y="0"/>
            <a:ext cx="14630400" cy="8229600"/>
          </a:xfrm>
          <a:prstGeom prst="rect">
            <a:avLst/>
          </a:prstGeom>
        </p:spPr>
      </p:pic>
      <p:pic>
        <p:nvPicPr>
          <p:cNvPr id="3" name="Shape 0 background"/>
          <p:cNvPicPr>
            <a:picLocks noChangeAspect="1"/>
          </p:cNvPicPr>
          <p:nvPr/>
        </p:nvPicPr>
        <p:blipFill>
          <a:blip r:embed="rId3"/>
          <a:stretch>
            <a:fillRect/>
          </a:stretch>
        </p:blipFill>
        <p:spPr>
          <a:xfrm>
            <a:off x="0" y="0"/>
            <a:ext cx="14630400" cy="8229600"/>
          </a:xfrm>
          <a:prstGeom prst="rect">
            <a:avLst/>
          </a:prstGeom>
        </p:spPr>
      </p:pic>
      <p:pic>
        <p:nvPicPr>
          <p:cNvPr id="4" name="68fa278a3a18a8-33745230.png"/>
          <p:cNvPicPr/>
          <p:nvPr/>
        </p:nvPicPr>
        <p:blipFill rotWithShape="1">
          <a:blip r:embed="rId4"/>
          <a:stretch>
            <a:fillRect/>
          </a:stretch>
        </p:blipFill>
        <p:spPr>
          <a:xfrm>
            <a:off x="1428750" y="171450"/>
            <a:ext cx="10725150" cy="7877175"/>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5"/>
        <p:cNvGrpSpPr/>
        <p:nvPr/>
      </p:nvGrpSpPr>
      <p:grpSpPr>
        <a:xfrm>
          <a:off x="0" y="0"/>
          <a:ext cx="0" cy="0"/>
          <a:chOff x="0" y="0"/>
          <a:chExt cx="0" cy="0"/>
        </a:xfrm>
      </p:grpSpPr>
      <p:pic>
        <p:nvPicPr>
          <p:cNvPr id="2" name="68fa278a122ac0-41193374.png"/>
          <p:cNvPicPr/>
          <p:nvPr/>
        </p:nvPicPr>
        <p:blipFill rotWithShape="1">
          <a:blip r:embed="rId2"/>
          <a:stretch>
            <a:fillRect/>
          </a:stretch>
        </p:blipFill>
        <p:spPr>
          <a:xfrm>
            <a:off x="0" y="0"/>
            <a:ext cx="14630400" cy="8229600"/>
          </a:xfrm>
          <a:prstGeom prst="rect">
            <a:avLst/>
          </a:prstGeom>
        </p:spPr>
      </p:pic>
      <p:pic>
        <p:nvPicPr>
          <p:cNvPr id="3" name="Shape 0 background"/>
          <p:cNvPicPr>
            <a:picLocks noChangeAspect="1"/>
          </p:cNvPicPr>
          <p:nvPr/>
        </p:nvPicPr>
        <p:blipFill>
          <a:blip/>
          <a:stretch>
            <a:fillRect/>
          </a:stretch>
        </p:blipFill>
        <p:spPr>
          <a:xfrm>
            <a:off x="0" y="0"/>
            <a:ext cx="14630400" cy="8229600"/>
          </a:xfrm>
          <a:prstGeom prst="rect">
            <a:avLst/>
          </a:prstGeom>
        </p:spPr>
      </p:pic>
      <p:sp>
        <p:nvSpPr>
          <p:cNvPr id="4" name="ZoneTexte 4"/>
          <p:cNvSpPr/>
          <p:nvPr/>
        </p:nvSpPr>
        <p:spPr>
          <a:xfrm>
            <a:off x="440385" y="618113"/>
            <a:ext cx="13868400" cy="6991350"/>
          </a:xfrm>
          <a:prstGeom prst="rect">
            <a:avLst/>
          </a:prstGeom>
        </p:spPr>
        <p:txBody>
          <a:bodyPr spcFirstLastPara="0" lIns="0" tIns="0" rIns="0" bIns="0" anchor="t"/>
          <a:lstStyle/>
          <a:p>
            <a:pPr algn="l" hangingPunct="0">
              <a:lnSpc>
                <a:spcPct val="100000"/>
              </a:lnSpc>
            </a:pPr>
            <a:r>
              <a:rPr sz="2550" b="1">
                <a:solidFill>
                  <a:srgbClr val="000000"/>
                </a:solidFill>
                <a:latin typeface="Titillium"/>
                <a:ea typeface="+mn-ea"/>
                <a:cs typeface="Titillium"/>
              </a:rPr>
              <a:t>Une société ne peut se contenter de vouloir plus de liberté politique, plus de liberté économique, plus de richesses, plus de liberté d'information, plus d'égalité des chances, plus de justice et plus de bien-être. Il lui faut accepter de faire des choix difficiles. On ne peut se borner, comme le font souvent les gens dans les sondages, à dire qu'on veut plus de services gouvernementaux, mais moins de taxes. Les diverses formes de société libérale sont en quelque sorte des recettes différentes composées à partir des mêmes ingrédients que sont les différentes formes de liberté, de bien-être et de justice. C'est pourquoi on ne doit pas s'étonner que des mesures qui paraissent constituer une limitation inacceptable d'une forme de liberté dans certains pays ne soient pas considérées ainsi dans d'autres, dont le «mélange» de liberté, de bien-être et de justice est différent. Ainsi, le contrôle des armes à feu est impossible à imposer aux États-Unis, tandis qu'il l'est au Canada.</a:t>
            </a:r>
          </a:p>
          <a:p>
            <a:pPr algn="l" hangingPunct="0">
              <a:lnSpc>
                <a:spcPct val="100000"/>
              </a:lnSpc>
            </a:pPr>
            <a:r>
              <a:rPr sz="2550">
                <a:latin typeface="Titillium"/>
                <a:ea typeface="+mn-ea"/>
                <a:cs typeface="Titillium"/>
              </a:rPr>
              <a:t> </a:t>
            </a:r>
          </a:p>
          <a:p>
            <a:pPr algn="l" hangingPunct="0">
              <a:lnSpc>
                <a:spcPct val="100000"/>
              </a:lnSpc>
            </a:pPr>
            <a:r>
              <a:rPr sz="2550" b="1">
                <a:solidFill>
                  <a:srgbClr val="000000"/>
                </a:solidFill>
                <a:latin typeface="Titillium"/>
                <a:ea typeface="+mn-ea"/>
                <a:cs typeface="Titillium"/>
              </a:rPr>
              <a:t>Depuis 1883, les dépenses électorales des candidats sont limitées en Grande-Bretagne, mais ce n'est pas le cas aux Etats-Unis. En Grande-Bretagne, il n'y a pas de limites aux dépenses électorales des partis, mais la publicité est interdite en période électorale à la radio et à la télévision. En France, on va plus loin en interdisant même la publicité dans la presse. Autant d'expériences en cours qui méritent d'être examinées à la loupe et dont il faut tirer des leçons.</a:t>
            </a:r>
          </a:p>
          <a:p>
            <a:pPr algn="l" hangingPunct="0">
              <a:lnSpc>
                <a:spcPct val="100000"/>
              </a:lnSpc>
            </a:pPr>
            <a:r>
              <a:rPr sz="2550">
                <a:latin typeface="Titillium"/>
                <a:ea typeface="+mn-ea"/>
                <a:cs typeface="Titillium"/>
              </a:rPr>
              <a:t> </a:t>
            </a:r>
          </a:p>
        </p:txBody>
      </p:sp>
    </p:spTree>
    <p:extLst>
      <p:ext uri="{BB962C8B-B14F-4D97-AF65-F5344CB8AC3E}">
        <p14:creationId xmlns:p14="http://schemas.microsoft.com/office/powerpoint/2010/main" val="3930024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3"/>
        <p:cNvGrpSpPr/>
        <p:nvPr/>
      </p:nvGrpSpPr>
      <p:grpSpPr>
        <a:xfrm>
          <a:off x="0" y="0"/>
          <a:ext cx="0" cy="0"/>
          <a:chOff x="0" y="0"/>
          <a:chExt cx="0" cy="0"/>
        </a:xfrm>
      </p:grpSpPr>
      <p:pic>
        <p:nvPicPr>
          <p:cNvPr id="2" name="68fa278a122ac0-41193374.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a:stretch>
            <a:fillRect/>
          </a:stretch>
        </p:blipFill>
        <p:spPr>
          <a:xfrm>
            <a:off x="0" y="0"/>
            <a:ext cx="14630400" cy="8229600"/>
          </a:xfrm>
          <a:prstGeom prst="rect">
            <a:avLst/>
          </a:prstGeom>
        </p:spPr>
      </p:pic>
      <p:sp>
        <p:nvSpPr>
          <p:cNvPr id="4" name="Rectangle 3"/>
          <p:cNvSpPr/>
          <p:nvPr/>
        </p:nvSpPr>
        <p:spPr>
          <a:xfrm>
            <a:off x="870164" y="1602201"/>
            <a:ext cx="13351751" cy="4104346"/>
          </a:xfrm>
          <a:prstGeom prst="rect">
            <a:avLst/>
          </a:prstGeom>
        </p:spPr>
        <p:txBody>
          <a:bodyPr spcFirstLastPara="0" lIns="250265" tIns="250265" rIns="250265" bIns="0" anchor="t"/>
          <a:lstStyle/>
          <a:p>
            <a:pPr algn="l" hangingPunct="0">
              <a:lnSpc>
                <a:spcPct val="100000"/>
              </a:lnSpc>
            </a:pPr>
            <a:r>
              <a:rPr sz="5912">
                <a:solidFill>
                  <a:srgbClr val="000000"/>
                </a:solidFill>
                <a:latin typeface="Arimo"/>
                <a:ea typeface="+mn-ea"/>
                <a:cs typeface="Arimo"/>
              </a:rPr>
              <a:t>Pourquoi devrais-je agir moralement ?</a:t>
            </a:r>
          </a:p>
          <a:p>
            <a:pPr algn="l" hangingPunct="0">
              <a:lnSpc>
                <a:spcPct val="100000"/>
              </a:lnSpc>
            </a:pPr>
            <a:r>
              <a:rPr sz="5912">
                <a:solidFill>
                  <a:srgbClr val="000000"/>
                </a:solidFill>
                <a:latin typeface="Arimo"/>
                <a:ea typeface="+mn-ea"/>
                <a:cs typeface="Arimo"/>
              </a:rPr>
              <a:t>Pourquoi devrais-je suivre les recommandations de ma boussole morale ?</a:t>
            </a:r>
          </a:p>
        </p:txBody>
      </p:sp>
    </p:spTree>
    <p:extLst>
      <p:ext uri="{BB962C8B-B14F-4D97-AF65-F5344CB8AC3E}">
        <p14:creationId xmlns:p14="http://schemas.microsoft.com/office/powerpoint/2010/main" val="3930024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p:cNvGrpSpPr/>
        <p:nvPr/>
      </p:nvGrpSpPr>
      <p:grpSpPr>
        <a:xfrm>
          <a:off x="0" y="0"/>
          <a:ext cx="0" cy="0"/>
          <a:chOff x="0" y="0"/>
          <a:chExt cx="0" cy="0"/>
        </a:xfrm>
      </p:grpSpPr>
      <p:pic>
        <p:nvPicPr>
          <p:cNvPr id="2" name="IMG_4226.jpeg"/>
          <p:cNvPicPr/>
          <p:nvPr/>
        </p:nvPicPr>
        <p:blipFill rotWithShape="1">
          <a:blip r:embed="rId2"/>
          <a:stretch>
            <a:fillRect/>
          </a:stretch>
        </p:blipFill>
        <p:spPr>
          <a:xfrm>
            <a:off x="1679004" y="342283"/>
            <a:ext cx="11272391" cy="7549719"/>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p:cNvGrpSpPr/>
        <p:nvPr/>
      </p:nvGrpSpPr>
      <p:grpSpPr>
        <a:xfrm>
          <a:off x="0" y="0"/>
          <a:ext cx="0" cy="0"/>
          <a:chOff x="0" y="0"/>
          <a:chExt cx="0" cy="0"/>
        </a:xfrm>
      </p:grpSpPr>
      <p:pic>
        <p:nvPicPr>
          <p:cNvPr id="2" name="IMG_4232.jpeg"/>
          <p:cNvPicPr/>
          <p:nvPr/>
        </p:nvPicPr>
        <p:blipFill rotWithShape="1">
          <a:blip r:embed="rId2"/>
          <a:stretch>
            <a:fillRect/>
          </a:stretch>
        </p:blipFill>
        <p:spPr>
          <a:xfrm>
            <a:off x="0" y="1049754"/>
            <a:ext cx="14508743" cy="4724298"/>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p:cNvGrpSpPr/>
        <p:nvPr/>
      </p:nvGrpSpPr>
      <p:grpSpPr>
        <a:xfrm>
          <a:off x="0" y="0"/>
          <a:ext cx="0" cy="0"/>
          <a:chOff x="0" y="0"/>
          <a:chExt cx="0" cy="0"/>
        </a:xfrm>
      </p:grpSpPr>
      <p:pic>
        <p:nvPicPr>
          <p:cNvPr id="2" name="IMG_4233.jpeg"/>
          <p:cNvPicPr/>
          <p:nvPr/>
        </p:nvPicPr>
        <p:blipFill rotWithShape="1">
          <a:blip r:embed="rId2"/>
          <a:stretch>
            <a:fillRect/>
          </a:stretch>
        </p:blipFill>
        <p:spPr>
          <a:xfrm>
            <a:off x="282671" y="646867"/>
            <a:ext cx="13916213" cy="6163508"/>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p:cNvGrpSpPr/>
        <p:nvPr/>
      </p:nvGrpSpPr>
      <p:grpSpPr>
        <a:xfrm>
          <a:off x="0" y="0"/>
          <a:ext cx="0" cy="0"/>
          <a:chOff x="0" y="0"/>
          <a:chExt cx="0" cy="0"/>
        </a:xfrm>
      </p:grpSpPr>
      <p:pic>
        <p:nvPicPr>
          <p:cNvPr id="2" name="IMG_4229.jpeg"/>
          <p:cNvPicPr/>
          <p:nvPr/>
        </p:nvPicPr>
        <p:blipFill rotWithShape="1">
          <a:blip r:embed="rId2"/>
          <a:stretch>
            <a:fillRect/>
          </a:stretch>
        </p:blipFill>
        <p:spPr>
          <a:xfrm>
            <a:off x="200889" y="661458"/>
            <a:ext cx="13677474" cy="7155345"/>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p:cNvGrpSpPr/>
        <p:nvPr/>
      </p:nvGrpSpPr>
      <p:grpSpPr>
        <a:xfrm>
          <a:off x="0" y="0"/>
          <a:ext cx="0" cy="0"/>
          <a:chOff x="0" y="0"/>
          <a:chExt cx="0" cy="0"/>
        </a:xfrm>
      </p:grpSpPr>
      <p:pic>
        <p:nvPicPr>
          <p:cNvPr id="2" name="IMG_4230.jpeg"/>
          <p:cNvPicPr/>
          <p:nvPr/>
        </p:nvPicPr>
        <p:blipFill rotWithShape="1">
          <a:blip r:embed="rId2"/>
          <a:stretch>
            <a:fillRect/>
          </a:stretch>
        </p:blipFill>
        <p:spPr>
          <a:xfrm>
            <a:off x="0" y="513931"/>
            <a:ext cx="14464194" cy="7209775"/>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p:cNvGrpSpPr/>
        <p:nvPr/>
      </p:nvGrpSpPr>
      <p:grpSpPr>
        <a:xfrm>
          <a:off x="0" y="0"/>
          <a:ext cx="0" cy="0"/>
          <a:chOff x="0" y="0"/>
          <a:chExt cx="0" cy="0"/>
        </a:xfrm>
      </p:grpSpPr>
      <p:pic>
        <p:nvPicPr>
          <p:cNvPr id="2" name="IMG_4231.jpeg"/>
          <p:cNvPicPr/>
          <p:nvPr/>
        </p:nvPicPr>
        <p:blipFill rotWithShape="1">
          <a:blip r:embed="rId2"/>
          <a:stretch>
            <a:fillRect/>
          </a:stretch>
        </p:blipFill>
        <p:spPr>
          <a:xfrm>
            <a:off x="178588" y="741713"/>
            <a:ext cx="13828559" cy="7063662"/>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3"/>
        <p:cNvGrpSpPr/>
        <p:nvPr/>
      </p:nvGrpSpPr>
      <p:grpSpPr>
        <a:xfrm>
          <a:off x="0" y="0"/>
          <a:ext cx="0" cy="0"/>
          <a:chOff x="0" y="0"/>
          <a:chExt cx="0" cy="0"/>
        </a:xfrm>
      </p:grpSpPr>
      <p:pic>
        <p:nvPicPr>
          <p:cNvPr id="2" name="68fa278a122ac0-41193374.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sp>
        <p:nvSpPr>
          <p:cNvPr id="4" name="Text 0"/>
          <p:cNvSpPr/>
          <p:nvPr/>
        </p:nvSpPr>
        <p:spPr>
          <a:xfrm>
            <a:off x="790575" y="1143000"/>
            <a:ext cx="8601837" cy="590550"/>
          </a:xfrm>
          <a:prstGeom prst="rect">
            <a:avLst/>
          </a:prstGeom>
        </p:spPr>
        <p:txBody>
          <a:bodyPr spcFirstLastPara="0" lIns="0" tIns="0" rIns="0" bIns="0" anchor="t"/>
          <a:lstStyle/>
          <a:p>
            <a:pPr algn="l" hangingPunct="0">
              <a:lnSpc>
                <a:spcPct val="100000"/>
              </a:lnSpc>
            </a:pPr>
            <a:r>
              <a:rPr sz="3900" b="1">
                <a:solidFill>
                  <a:srgbClr val="006747"/>
                </a:solidFill>
                <a:latin typeface="Lato"/>
                <a:ea typeface="+mn-ea"/>
                <a:cs typeface="Lato"/>
              </a:rPr>
              <a:t>Ce qui paraît naturel ne l'est pas</a:t>
            </a:r>
          </a:p>
        </p:txBody>
      </p:sp>
      <p:sp>
        <p:nvSpPr>
          <p:cNvPr id="5" name="Text 1"/>
          <p:cNvSpPr/>
          <p:nvPr/>
        </p:nvSpPr>
        <p:spPr>
          <a:xfrm>
            <a:off x="790575" y="2276475"/>
            <a:ext cx="12430125" cy="2562225"/>
          </a:xfrm>
          <a:prstGeom prst="rect">
            <a:avLst/>
          </a:prstGeom>
        </p:spPr>
        <p:txBody>
          <a:bodyPr spcFirstLastPara="0" lIns="0" tIns="0" rIns="0" bIns="0" anchor="t"/>
          <a:lstStyle/>
          <a:p>
            <a:pPr algn="l" hangingPunct="0">
              <a:lnSpc>
                <a:spcPct val="131667"/>
              </a:lnSpc>
            </a:pPr>
            <a:r>
              <a:rPr sz="2550" b="1">
                <a:solidFill>
                  <a:srgbClr val="4B4A4A"/>
                </a:solidFill>
                <a:latin typeface="Amiko"/>
                <a:ea typeface="+mn-ea"/>
                <a:cs typeface="Amiko"/>
              </a:rPr>
              <a:t>Spontanément, nous jugeons parfois que notre société représente « ce qui est naturel ». Pourtant, un regard sur d'autres pays ou époques révèle que nos conceptions de l'organisation familiale, de la propriété privée, de la durée hebdomadaire de travail, des services sociaux ou du droit de vote n'ont rien de naturel. (consentement, éducation à l'enfance, congés parentaux, etc.)</a:t>
            </a:r>
          </a:p>
        </p:txBody>
      </p:sp>
      <p:sp>
        <p:nvSpPr>
          <p:cNvPr id="6" name="Text 2"/>
          <p:cNvSpPr/>
          <p:nvPr/>
        </p:nvSpPr>
        <p:spPr>
          <a:xfrm>
            <a:off x="790575" y="5546193"/>
            <a:ext cx="12401550" cy="2047875"/>
          </a:xfrm>
          <a:prstGeom prst="rect">
            <a:avLst/>
          </a:prstGeom>
        </p:spPr>
        <p:txBody>
          <a:bodyPr spcFirstLastPara="0" lIns="0" tIns="0" rIns="0" bIns="0" anchor="t"/>
          <a:lstStyle/>
          <a:p>
            <a:pPr algn="l" hangingPunct="0">
              <a:lnSpc>
                <a:spcPct val="131667"/>
              </a:lnSpc>
            </a:pPr>
            <a:r>
              <a:rPr sz="2550" b="1">
                <a:solidFill>
                  <a:srgbClr val="4B4A4A"/>
                </a:solidFill>
                <a:latin typeface="Amiko"/>
                <a:ea typeface="+mn-ea"/>
                <a:cs typeface="Amiko"/>
              </a:rPr>
              <a:t>Il s'agit de créations culturelles, humaines, artificielles, qui ne sont pas éternelles. On peut donc se demander quelles institutions sont les meilleures sur le plan de la justice et quels sont les critères de ce qui est juste. (oikophobie)</a:t>
            </a:r>
          </a:p>
        </p:txBody>
      </p:sp>
    </p:spTree>
    <p:extLst>
      <p:ext uri="{BB962C8B-B14F-4D97-AF65-F5344CB8AC3E}">
        <p14:creationId xmlns:p14="http://schemas.microsoft.com/office/powerpoint/2010/main" val="3930024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1"/>
        <p:cNvGrpSpPr/>
        <p:nvPr/>
      </p:nvGrpSpPr>
      <p:grpSpPr>
        <a:xfrm>
          <a:off x="0" y="0"/>
          <a:ext cx="0" cy="0"/>
          <a:chOff x="0" y="0"/>
          <a:chExt cx="0" cy="0"/>
        </a:xfrm>
      </p:grpSpPr>
      <p:pic>
        <p:nvPicPr>
          <p:cNvPr id="2" name="IMG_4226.jpeg"/>
          <p:cNvPicPr/>
          <p:nvPr/>
        </p:nvPicPr>
        <p:blipFill rotWithShape="1">
          <a:blip r:embed="rId2"/>
          <a:stretch>
            <a:fillRect/>
          </a:stretch>
        </p:blipFill>
        <p:spPr>
          <a:xfrm>
            <a:off x="1679004" y="342283"/>
            <a:ext cx="11272391" cy="7549719"/>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3 copy 1"/>
        <p:cNvGrpSpPr/>
        <p:nvPr/>
      </p:nvGrpSpPr>
      <p:grpSpPr>
        <a:xfrm>
          <a:off x="0" y="0"/>
          <a:ext cx="0" cy="0"/>
          <a:chOff x="0" y="0"/>
          <a:chExt cx="0" cy="0"/>
        </a:xfrm>
      </p:grpSpPr>
      <p:pic>
        <p:nvPicPr>
          <p:cNvPr id="2" name="68fa278a122ac0-41193374.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sp>
        <p:nvSpPr>
          <p:cNvPr id="4" name="Rectangle 3"/>
          <p:cNvSpPr/>
          <p:nvPr/>
        </p:nvSpPr>
        <p:spPr>
          <a:xfrm>
            <a:off x="-215872" y="1020723"/>
            <a:ext cx="14712348" cy="5906254"/>
          </a:xfrm>
          <a:prstGeom prst="rect">
            <a:avLst/>
          </a:prstGeom>
        </p:spPr>
        <p:txBody>
          <a:bodyPr spcFirstLastPara="0" lIns="250265" tIns="250265" rIns="250265" bIns="0" anchor="t"/>
          <a:lstStyle/>
          <a:p>
            <a:pPr algn="ctr" hangingPunct="0">
              <a:lnSpc>
                <a:spcPct val="100000"/>
              </a:lnSpc>
            </a:pPr>
            <a:r>
              <a:rPr sz="5912">
                <a:solidFill>
                  <a:srgbClr val="000000"/>
                </a:solidFill>
                <a:latin typeface="Arimo"/>
                <a:ea typeface="+mn-ea"/>
                <a:cs typeface="Arimo"/>
              </a:rPr>
              <a:t>Fin du cours</a:t>
            </a:r>
          </a:p>
          <a:p>
            <a:pPr algn="l" hangingPunct="0">
              <a:lnSpc>
                <a:spcPct val="100000"/>
              </a:lnSpc>
            </a:pPr>
            <a:r>
              <a:rPr sz="5912">
                <a:solidFill>
                  <a:srgbClr val="000000"/>
                </a:solidFill>
                <a:latin typeface="Arimo"/>
                <a:ea typeface="+mn-ea"/>
                <a:cs typeface="Arimo"/>
              </a:rPr>
              <a:t>﻿ ﻿</a:t>
            </a:r>
          </a:p>
          <a:p>
            <a:pPr algn="l" hangingPunct="0">
              <a:lnSpc>
                <a:spcPct val="100000"/>
              </a:lnSpc>
            </a:pPr>
            <a:r>
              <a:rPr sz="5912">
                <a:solidFill>
                  <a:srgbClr val="000000"/>
                </a:solidFill>
                <a:latin typeface="Arimo"/>
                <a:ea typeface="+mn-ea"/>
                <a:cs typeface="Arimo"/>
              </a:rPr>
              <a:t>S'il y a des questions qui vous tracassent, faites-en la liste et contactez-moi.</a:t>
            </a:r>
          </a:p>
          <a:p>
            <a:pPr algn="l" hangingPunct="0">
              <a:lnSpc>
                <a:spcPct val="100000"/>
              </a:lnSpc>
            </a:pPr>
            <a:r>
              <a:rPr sz="5912">
                <a:solidFill>
                  <a:srgbClr val="000000"/>
                </a:solidFill>
                <a:latin typeface="Arimo"/>
                <a:ea typeface="+mn-ea"/>
                <a:cs typeface="Arimo"/>
              </a:rPr>
              <a:t>Mon courriel se trouve sur le site du cours à listedeblackburn.com</a:t>
            </a:r>
          </a:p>
        </p:txBody>
      </p:sp>
    </p:spTree>
    <p:extLst>
      <p:ext uri="{BB962C8B-B14F-4D97-AF65-F5344CB8AC3E}">
        <p14:creationId xmlns:p14="http://schemas.microsoft.com/office/powerpoint/2010/main" val="3930024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4"/>
        <p:cNvGrpSpPr/>
        <p:nvPr/>
      </p:nvGrpSpPr>
      <p:grpSpPr>
        <a:xfrm>
          <a:off x="0" y="0"/>
          <a:ext cx="0" cy="0"/>
          <a:chOff x="0" y="0"/>
          <a:chExt cx="0" cy="0"/>
        </a:xfrm>
      </p:grpSpPr>
      <p:pic>
        <p:nvPicPr>
          <p:cNvPr id="2" name="68fa278a122ac0-41193374.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sp>
        <p:nvSpPr>
          <p:cNvPr id="4" name="Text 0"/>
          <p:cNvSpPr/>
          <p:nvPr/>
        </p:nvSpPr>
        <p:spPr>
          <a:xfrm>
            <a:off x="619125" y="170902"/>
            <a:ext cx="4902232" cy="457200"/>
          </a:xfrm>
          <a:prstGeom prst="rect">
            <a:avLst/>
          </a:prstGeom>
        </p:spPr>
        <p:txBody>
          <a:bodyPr spcFirstLastPara="0" lIns="0" tIns="0" rIns="0" bIns="0" anchor="t"/>
          <a:lstStyle/>
          <a:p>
            <a:pPr algn="l" hangingPunct="0">
              <a:lnSpc>
                <a:spcPct val="100000"/>
              </a:lnSpc>
            </a:pPr>
            <a:r>
              <a:rPr sz="3000" b="1">
                <a:solidFill>
                  <a:srgbClr val="006747"/>
                </a:solidFill>
                <a:latin typeface="Lato"/>
                <a:ea typeface="+mn-ea"/>
                <a:cs typeface="Lato"/>
              </a:rPr>
              <a:t>Le critère de cohérence</a:t>
            </a:r>
          </a:p>
        </p:txBody>
      </p:sp>
      <p:pic>
        <p:nvPicPr>
          <p:cNvPr id="5" name="Custom Shape 1"/>
          <p:cNvPicPr>
            <a:picLocks noChangeAspect="1"/>
          </p:cNvPicPr>
          <p:nvPr/>
        </p:nvPicPr>
        <p:blipFill>
          <a:blip r:embed="rId5"/>
          <a:stretch>
            <a:fillRect/>
          </a:stretch>
        </p:blipFill>
        <p:spPr>
          <a:xfrm>
            <a:off x="614363" y="829610"/>
            <a:ext cx="13401675" cy="589615"/>
          </a:xfrm>
          <a:prstGeom prst="rect">
            <a:avLst/>
          </a:prstGeom>
        </p:spPr>
      </p:pic>
      <p:pic>
        <p:nvPicPr>
          <p:cNvPr id="6" name="68fa278a15c949-09859039.png"/>
          <p:cNvPicPr/>
          <p:nvPr/>
        </p:nvPicPr>
        <p:blipFill rotWithShape="1">
          <a:blip r:embed="rId6"/>
          <a:stretch>
            <a:fillRect/>
          </a:stretch>
        </p:blipFill>
        <p:spPr>
          <a:xfrm>
            <a:off x="771525" y="1590675"/>
            <a:ext cx="238125" cy="190500"/>
          </a:xfrm>
          <a:prstGeom prst="rect">
            <a:avLst/>
          </a:prstGeom>
        </p:spPr>
      </p:pic>
      <p:sp>
        <p:nvSpPr>
          <p:cNvPr id="7" name="Text 2"/>
          <p:cNvSpPr/>
          <p:nvPr/>
        </p:nvSpPr>
        <p:spPr>
          <a:xfrm>
            <a:off x="1009650" y="1030218"/>
            <a:ext cx="3133725" cy="342900"/>
          </a:xfrm>
          <a:prstGeom prst="rect">
            <a:avLst/>
          </a:prstGeom>
        </p:spPr>
        <p:txBody>
          <a:bodyPr spcFirstLastPara="0" lIns="0" tIns="0" rIns="0" bIns="0" anchor="t"/>
          <a:lstStyle/>
          <a:p>
            <a:pPr algn="l" hangingPunct="0">
              <a:lnSpc>
                <a:spcPct val="100000"/>
              </a:lnSpc>
            </a:pPr>
            <a:r>
              <a:rPr sz="2250" b="1">
                <a:solidFill>
                  <a:srgbClr val="000000"/>
                </a:solidFill>
                <a:latin typeface="Lato"/>
                <a:ea typeface="+mn-ea"/>
                <a:cs typeface="Lato"/>
              </a:rPr>
              <a:t>Principe fondamental :</a:t>
            </a:r>
          </a:p>
        </p:txBody>
      </p:sp>
      <p:sp>
        <p:nvSpPr>
          <p:cNvPr id="8" name="Text 3"/>
          <p:cNvSpPr/>
          <p:nvPr/>
        </p:nvSpPr>
        <p:spPr>
          <a:xfrm>
            <a:off x="4438109" y="1027055"/>
            <a:ext cx="13585603" cy="342900"/>
          </a:xfrm>
          <a:prstGeom prst="rect">
            <a:avLst/>
          </a:prstGeom>
        </p:spPr>
        <p:txBody>
          <a:bodyPr spcFirstLastPara="0" lIns="0" tIns="0" rIns="0" bIns="0" anchor="t"/>
          <a:lstStyle/>
          <a:p>
            <a:pPr algn="l" hangingPunct="0">
              <a:lnSpc>
                <a:spcPct val="100000"/>
              </a:lnSpc>
            </a:pPr>
            <a:r>
              <a:rPr sz="2250" b="1">
                <a:solidFill>
                  <a:srgbClr val="000000"/>
                </a:solidFill>
                <a:latin typeface="Lato"/>
                <a:ea typeface="+mn-ea"/>
                <a:cs typeface="Lato"/>
              </a:rPr>
              <a:t>Il faut traiter les cas semblables de façon semblable.</a:t>
            </a:r>
          </a:p>
        </p:txBody>
      </p:sp>
      <p:pic>
        <p:nvPicPr>
          <p:cNvPr id="9" name="68fa278a164ab1-03705012.png"/>
          <p:cNvPicPr/>
          <p:nvPr/>
        </p:nvPicPr>
        <p:blipFill rotWithShape="1">
          <a:blip r:embed="rId7"/>
          <a:stretch>
            <a:fillRect/>
          </a:stretch>
        </p:blipFill>
        <p:spPr>
          <a:xfrm>
            <a:off x="619125" y="1523556"/>
            <a:ext cx="7542754" cy="5382069"/>
          </a:xfrm>
          <a:prstGeom prst="rect">
            <a:avLst/>
          </a:prstGeom>
        </p:spPr>
      </p:pic>
      <p:sp>
        <p:nvSpPr>
          <p:cNvPr id="10" name="Text 4"/>
          <p:cNvSpPr/>
          <p:nvPr/>
        </p:nvSpPr>
        <p:spPr>
          <a:xfrm>
            <a:off x="8268156" y="2164361"/>
            <a:ext cx="6265753" cy="4114800"/>
          </a:xfrm>
          <a:prstGeom prst="rect">
            <a:avLst/>
          </a:prstGeom>
        </p:spPr>
        <p:txBody>
          <a:bodyPr spcFirstLastPara="0" lIns="0" tIns="0" rIns="0" bIns="0" anchor="t"/>
          <a:lstStyle/>
          <a:p>
            <a:pPr algn="l" hangingPunct="0">
              <a:lnSpc>
                <a:spcPct val="133333"/>
              </a:lnSpc>
            </a:pPr>
            <a:r>
              <a:rPr sz="2250" b="1">
                <a:solidFill>
                  <a:srgbClr val="4B4A4A"/>
                </a:solidFill>
                <a:latin typeface="Lato"/>
                <a:ea typeface="+mn-ea"/>
                <a:cs typeface="Lato"/>
              </a:rPr>
              <a:t>Ce critère permet des argumentations qui transfèrent un jugement initial de justice ou d'injustice à un nouveau cas essentiellement similaire. Par exemple : si l'on admet qu'il est juste qu'un grand-parent ne paie pas d'impôt sur la pension alimentaire pour un enfant dont il a la garde, et qu'une mère est dans une situation semblable, alors il serait juste qu'elle ne paie pas d'impôt non plus.</a:t>
            </a:r>
          </a:p>
        </p:txBody>
      </p:sp>
    </p:spTree>
    <p:extLst>
      <p:ext uri="{BB962C8B-B14F-4D97-AF65-F5344CB8AC3E}">
        <p14:creationId xmlns:p14="http://schemas.microsoft.com/office/powerpoint/2010/main" val="3930024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5"/>
        <p:cNvGrpSpPr/>
        <p:nvPr/>
      </p:nvGrpSpPr>
      <p:grpSpPr>
        <a:xfrm>
          <a:off x="0" y="0"/>
          <a:ext cx="0" cy="0"/>
          <a:chOff x="0" y="0"/>
          <a:chExt cx="0" cy="0"/>
        </a:xfrm>
      </p:grpSpPr>
      <p:pic>
        <p:nvPicPr>
          <p:cNvPr id="2" name="68fa278a122ac0-41193374.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sp>
        <p:nvSpPr>
          <p:cNvPr id="4" name="Text 0"/>
          <p:cNvSpPr/>
          <p:nvPr/>
        </p:nvSpPr>
        <p:spPr>
          <a:xfrm>
            <a:off x="790575" y="1924050"/>
            <a:ext cx="10395585" cy="590550"/>
          </a:xfrm>
          <a:prstGeom prst="rect">
            <a:avLst/>
          </a:prstGeom>
        </p:spPr>
        <p:txBody>
          <a:bodyPr spcFirstLastPara="0" lIns="0" tIns="0" rIns="0" bIns="0" anchor="t"/>
          <a:lstStyle/>
          <a:p>
            <a:pPr algn="l" hangingPunct="0">
              <a:lnSpc>
                <a:spcPct val="100000"/>
              </a:lnSpc>
            </a:pPr>
            <a:r>
              <a:rPr sz="3900" b="1">
                <a:solidFill>
                  <a:srgbClr val="006747"/>
                </a:solidFill>
                <a:latin typeface="Lato"/>
                <a:ea typeface="+mn-ea"/>
                <a:cs typeface="Lato"/>
              </a:rPr>
              <a:t>Remarques sur le critère de cohérence</a:t>
            </a:r>
          </a:p>
        </p:txBody>
      </p:sp>
      <p:pic>
        <p:nvPicPr>
          <p:cNvPr id="5" name="Custom Shape 2"/>
          <p:cNvPicPr>
            <a:picLocks noChangeAspect="1"/>
          </p:cNvPicPr>
          <p:nvPr/>
        </p:nvPicPr>
        <p:blipFill>
          <a:blip r:embed="rId5"/>
          <a:stretch>
            <a:fillRect/>
          </a:stretch>
        </p:blipFill>
        <p:spPr>
          <a:xfrm>
            <a:off x="790575" y="3000375"/>
            <a:ext cx="4219575" cy="3257550"/>
          </a:xfrm>
          <a:prstGeom prst="rect">
            <a:avLst/>
          </a:prstGeom>
        </p:spPr>
      </p:pic>
      <p:pic>
        <p:nvPicPr>
          <p:cNvPr id="6" name="Custom Shape 3"/>
          <p:cNvPicPr>
            <a:picLocks noChangeAspect="1"/>
          </p:cNvPicPr>
          <p:nvPr/>
        </p:nvPicPr>
        <p:blipFill>
          <a:blip r:embed="rId6"/>
          <a:stretch>
            <a:fillRect/>
          </a:stretch>
        </p:blipFill>
        <p:spPr>
          <a:xfrm>
            <a:off x="771525" y="3000375"/>
            <a:ext cx="95250" cy="3257550"/>
          </a:xfrm>
          <a:prstGeom prst="rect">
            <a:avLst/>
          </a:prstGeom>
        </p:spPr>
      </p:pic>
      <p:sp>
        <p:nvSpPr>
          <p:cNvPr id="7" name="Text 3"/>
          <p:cNvSpPr/>
          <p:nvPr/>
        </p:nvSpPr>
        <p:spPr>
          <a:xfrm>
            <a:off x="1085850" y="3190875"/>
            <a:ext cx="2649855" cy="295275"/>
          </a:xfrm>
          <a:prstGeom prst="rect">
            <a:avLst/>
          </a:prstGeom>
        </p:spPr>
        <p:txBody>
          <a:bodyPr spcFirstLastPara="0" lIns="0" tIns="0" rIns="0" bIns="0" anchor="t"/>
          <a:lstStyle/>
          <a:p>
            <a:pPr algn="l" hangingPunct="0">
              <a:lnSpc>
                <a:spcPct val="100000"/>
              </a:lnSpc>
            </a:pPr>
            <a:r>
              <a:rPr sz="1950" b="1">
                <a:solidFill>
                  <a:srgbClr val="4B4A4A"/>
                </a:solidFill>
                <a:latin typeface="Lato"/>
                <a:ea typeface="+mn-ea"/>
                <a:cs typeface="Lato"/>
              </a:rPr>
              <a:t>Première limite</a:t>
            </a:r>
          </a:p>
        </p:txBody>
      </p:sp>
      <p:sp>
        <p:nvSpPr>
          <p:cNvPr id="8" name="Text 4"/>
          <p:cNvSpPr/>
          <p:nvPr/>
        </p:nvSpPr>
        <p:spPr>
          <a:xfrm>
            <a:off x="1085850" y="3619500"/>
            <a:ext cx="3964591" cy="2343150"/>
          </a:xfrm>
          <a:prstGeom prst="rect">
            <a:avLst/>
          </a:prstGeom>
        </p:spPr>
        <p:txBody>
          <a:bodyPr spcFirstLastPara="0" lIns="0" tIns="0" rIns="0" bIns="0" anchor="t"/>
          <a:lstStyle/>
          <a:p>
            <a:pPr algn="l" hangingPunct="0">
              <a:lnSpc>
                <a:spcPct val="131667"/>
              </a:lnSpc>
            </a:pPr>
            <a:r>
              <a:rPr sz="1950" b="1">
                <a:solidFill>
                  <a:srgbClr val="4B4A4A"/>
                </a:solidFill>
                <a:latin typeface="Lato"/>
                <a:ea typeface="+mn-ea"/>
                <a:cs typeface="Lato"/>
              </a:rPr>
              <a:t>Ce critère permet seulement de transférer un jugement de justice d'un cas à un autre. Il ne permet pas à lui seul de soutenir que quelque chose est juste ou injuste.</a:t>
            </a:r>
          </a:p>
        </p:txBody>
      </p:sp>
      <p:pic>
        <p:nvPicPr>
          <p:cNvPr id="9" name="Custom Shape 2"/>
          <p:cNvPicPr>
            <a:picLocks noChangeAspect="1"/>
          </p:cNvPicPr>
          <p:nvPr/>
        </p:nvPicPr>
        <p:blipFill>
          <a:blip r:embed="rId5"/>
          <a:stretch>
            <a:fillRect/>
          </a:stretch>
        </p:blipFill>
        <p:spPr>
          <a:xfrm>
            <a:off x="5210175" y="3000375"/>
            <a:ext cx="4219575" cy="3257550"/>
          </a:xfrm>
          <a:prstGeom prst="rect">
            <a:avLst/>
          </a:prstGeom>
        </p:spPr>
      </p:pic>
      <p:pic>
        <p:nvPicPr>
          <p:cNvPr id="10" name="Custom Shape 3"/>
          <p:cNvPicPr>
            <a:picLocks noChangeAspect="1"/>
          </p:cNvPicPr>
          <p:nvPr/>
        </p:nvPicPr>
        <p:blipFill>
          <a:blip r:embed="rId6"/>
          <a:stretch>
            <a:fillRect/>
          </a:stretch>
        </p:blipFill>
        <p:spPr>
          <a:xfrm>
            <a:off x="5181600" y="3000375"/>
            <a:ext cx="95250" cy="3257550"/>
          </a:xfrm>
          <a:prstGeom prst="rect">
            <a:avLst/>
          </a:prstGeom>
        </p:spPr>
      </p:pic>
      <p:sp>
        <p:nvSpPr>
          <p:cNvPr id="11" name="Text 7"/>
          <p:cNvSpPr/>
          <p:nvPr/>
        </p:nvSpPr>
        <p:spPr>
          <a:xfrm>
            <a:off x="5495925" y="3190875"/>
            <a:ext cx="2649855" cy="295275"/>
          </a:xfrm>
          <a:prstGeom prst="rect">
            <a:avLst/>
          </a:prstGeom>
        </p:spPr>
        <p:txBody>
          <a:bodyPr spcFirstLastPara="0" lIns="0" tIns="0" rIns="0" bIns="0" anchor="t"/>
          <a:lstStyle/>
          <a:p>
            <a:pPr algn="l" hangingPunct="0">
              <a:lnSpc>
                <a:spcPct val="100000"/>
              </a:lnSpc>
            </a:pPr>
            <a:r>
              <a:rPr sz="1950" b="1">
                <a:solidFill>
                  <a:srgbClr val="4B4A4A"/>
                </a:solidFill>
                <a:latin typeface="Lato"/>
                <a:ea typeface="+mn-ea"/>
                <a:cs typeface="Lato"/>
              </a:rPr>
              <a:t>Deuxième limite</a:t>
            </a:r>
          </a:p>
        </p:txBody>
      </p:sp>
      <p:sp>
        <p:nvSpPr>
          <p:cNvPr id="12" name="Text 8"/>
          <p:cNvSpPr/>
          <p:nvPr/>
        </p:nvSpPr>
        <p:spPr>
          <a:xfrm>
            <a:off x="5495925" y="3619500"/>
            <a:ext cx="3964591" cy="1562100"/>
          </a:xfrm>
          <a:prstGeom prst="rect">
            <a:avLst/>
          </a:prstGeom>
        </p:spPr>
        <p:txBody>
          <a:bodyPr spcFirstLastPara="0" lIns="0" tIns="0" rIns="0" bIns="0" anchor="t"/>
          <a:lstStyle/>
          <a:p>
            <a:pPr algn="l" hangingPunct="0">
              <a:lnSpc>
                <a:spcPct val="131667"/>
              </a:lnSpc>
            </a:pPr>
            <a:r>
              <a:rPr sz="1950" b="1">
                <a:solidFill>
                  <a:srgbClr val="4B4A4A"/>
                </a:solidFill>
                <a:latin typeface="Lato"/>
                <a:ea typeface="+mn-ea"/>
                <a:cs typeface="Lato"/>
              </a:rPr>
              <a:t>Il ne précise pas ce qui fait que des cas sont ou ne sont pas semblables. Quand sont-ils vraiment comparables ?</a:t>
            </a:r>
          </a:p>
        </p:txBody>
      </p:sp>
      <p:pic>
        <p:nvPicPr>
          <p:cNvPr id="13" name="Custom Shape 2"/>
          <p:cNvPicPr>
            <a:picLocks noChangeAspect="1"/>
          </p:cNvPicPr>
          <p:nvPr/>
        </p:nvPicPr>
        <p:blipFill>
          <a:blip r:embed="rId5"/>
          <a:stretch>
            <a:fillRect/>
          </a:stretch>
        </p:blipFill>
        <p:spPr>
          <a:xfrm>
            <a:off x="9620250" y="3000375"/>
            <a:ext cx="4219575" cy="3257550"/>
          </a:xfrm>
          <a:prstGeom prst="rect">
            <a:avLst/>
          </a:prstGeom>
        </p:spPr>
      </p:pic>
      <p:pic>
        <p:nvPicPr>
          <p:cNvPr id="14" name="Custom Shape 3"/>
          <p:cNvPicPr>
            <a:picLocks noChangeAspect="1"/>
          </p:cNvPicPr>
          <p:nvPr/>
        </p:nvPicPr>
        <p:blipFill>
          <a:blip r:embed="rId6"/>
          <a:stretch>
            <a:fillRect/>
          </a:stretch>
        </p:blipFill>
        <p:spPr>
          <a:xfrm>
            <a:off x="9601200" y="3000375"/>
            <a:ext cx="95250" cy="3257550"/>
          </a:xfrm>
          <a:prstGeom prst="rect">
            <a:avLst/>
          </a:prstGeom>
        </p:spPr>
      </p:pic>
      <p:sp>
        <p:nvSpPr>
          <p:cNvPr id="15" name="Text 11"/>
          <p:cNvSpPr/>
          <p:nvPr/>
        </p:nvSpPr>
        <p:spPr>
          <a:xfrm>
            <a:off x="9915525" y="3190875"/>
            <a:ext cx="3964591" cy="914400"/>
          </a:xfrm>
          <a:prstGeom prst="rect">
            <a:avLst/>
          </a:prstGeom>
        </p:spPr>
        <p:txBody>
          <a:bodyPr spcFirstLastPara="0" lIns="0" tIns="0" rIns="0" bIns="0" anchor="t"/>
          <a:lstStyle/>
          <a:p>
            <a:pPr algn="l" hangingPunct="0">
              <a:lnSpc>
                <a:spcPct val="102500"/>
              </a:lnSpc>
            </a:pPr>
            <a:r>
              <a:rPr sz="1950" b="1">
                <a:solidFill>
                  <a:srgbClr val="4B4A4A"/>
                </a:solidFill>
                <a:latin typeface="Lato"/>
                <a:ea typeface="+mn-ea"/>
                <a:cs typeface="Lato"/>
              </a:rPr>
              <a:t>Si nous ne sommes pas d'accord avec une application de ce critère …</a:t>
            </a:r>
          </a:p>
        </p:txBody>
      </p:sp>
      <p:sp>
        <p:nvSpPr>
          <p:cNvPr id="16" name="Text 12"/>
          <p:cNvSpPr/>
          <p:nvPr/>
        </p:nvSpPr>
        <p:spPr>
          <a:xfrm>
            <a:off x="9915525" y="4238625"/>
            <a:ext cx="3964591" cy="1562100"/>
          </a:xfrm>
          <a:prstGeom prst="rect">
            <a:avLst/>
          </a:prstGeom>
        </p:spPr>
        <p:txBody>
          <a:bodyPr spcFirstLastPara="0" lIns="0" tIns="0" rIns="0" bIns="0" anchor="t"/>
          <a:lstStyle/>
          <a:p>
            <a:pPr algn="l" hangingPunct="0">
              <a:lnSpc>
                <a:spcPct val="131667"/>
              </a:lnSpc>
            </a:pPr>
            <a:r>
              <a:rPr sz="1950" b="1">
                <a:solidFill>
                  <a:srgbClr val="4B4A4A"/>
                </a:solidFill>
                <a:latin typeface="Lato"/>
                <a:ea typeface="+mn-ea"/>
                <a:cs typeface="Lato"/>
              </a:rPr>
              <a:t>on peut soit abandonner son jugement initial, soit contester que les cas soient essentiellement similaires.</a:t>
            </a:r>
          </a:p>
        </p:txBody>
      </p:sp>
    </p:spTree>
    <p:extLst>
      <p:ext uri="{BB962C8B-B14F-4D97-AF65-F5344CB8AC3E}">
        <p14:creationId xmlns:p14="http://schemas.microsoft.com/office/powerpoint/2010/main" val="3930024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6"/>
        <p:cNvGrpSpPr/>
        <p:nvPr/>
      </p:nvGrpSpPr>
      <p:grpSpPr>
        <a:xfrm>
          <a:off x="0" y="0"/>
          <a:ext cx="0" cy="0"/>
          <a:chOff x="0" y="0"/>
          <a:chExt cx="0" cy="0"/>
        </a:xfrm>
      </p:grpSpPr>
      <p:pic>
        <p:nvPicPr>
          <p:cNvPr id="2" name="68fa278a122ac0-41193374.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sp>
        <p:nvSpPr>
          <p:cNvPr id="4" name="Text 0"/>
          <p:cNvSpPr/>
          <p:nvPr/>
        </p:nvSpPr>
        <p:spPr>
          <a:xfrm>
            <a:off x="619125" y="533400"/>
            <a:ext cx="5034725" cy="457200"/>
          </a:xfrm>
          <a:prstGeom prst="rect">
            <a:avLst/>
          </a:prstGeom>
        </p:spPr>
        <p:txBody>
          <a:bodyPr spcFirstLastPara="0" lIns="0" tIns="0" rIns="0" bIns="0" anchor="t"/>
          <a:lstStyle/>
          <a:p>
            <a:pPr algn="l" hangingPunct="0">
              <a:lnSpc>
                <a:spcPct val="100000"/>
              </a:lnSpc>
            </a:pPr>
            <a:r>
              <a:rPr sz="3000" b="1">
                <a:solidFill>
                  <a:srgbClr val="006747"/>
                </a:solidFill>
                <a:latin typeface="Lato"/>
                <a:ea typeface="+mn-ea"/>
                <a:cs typeface="Lato"/>
              </a:rPr>
              <a:t>Le principe de Sidgwick</a:t>
            </a:r>
          </a:p>
        </p:txBody>
      </p:sp>
      <p:sp>
        <p:nvSpPr>
          <p:cNvPr id="5" name="Text 1"/>
          <p:cNvSpPr/>
          <p:nvPr/>
        </p:nvSpPr>
        <p:spPr>
          <a:xfrm>
            <a:off x="619125" y="1276350"/>
            <a:ext cx="14329601" cy="228600"/>
          </a:xfrm>
          <a:prstGeom prst="rect">
            <a:avLst/>
          </a:prstGeom>
        </p:spPr>
        <p:txBody>
          <a:bodyPr spcFirstLastPara="0" lIns="0" tIns="0" rIns="0" bIns="0" anchor="t"/>
          <a:lstStyle/>
          <a:p>
            <a:pPr algn="l" hangingPunct="0">
              <a:lnSpc>
                <a:spcPct val="100000"/>
              </a:lnSpc>
            </a:pPr>
            <a:r>
              <a:rPr sz="1500" b="1">
                <a:solidFill>
                  <a:srgbClr val="4B4A4A"/>
                </a:solidFill>
                <a:latin typeface="Lato"/>
                <a:ea typeface="+mn-ea"/>
                <a:cs typeface="Lato"/>
              </a:rPr>
              <a:t>Justice ≠ égalié absolue</a:t>
            </a:r>
          </a:p>
        </p:txBody>
      </p:sp>
      <p:pic>
        <p:nvPicPr>
          <p:cNvPr id="6" name="68fa278a17eaf5-73255694.png"/>
          <p:cNvPicPr/>
          <p:nvPr/>
        </p:nvPicPr>
        <p:blipFill rotWithShape="1">
          <a:blip r:embed="rId5"/>
          <a:stretch>
            <a:fillRect/>
          </a:stretch>
        </p:blipFill>
        <p:spPr>
          <a:xfrm>
            <a:off x="5505794" y="1506113"/>
            <a:ext cx="5094283" cy="2446762"/>
          </a:xfrm>
          <a:prstGeom prst="rect">
            <a:avLst/>
          </a:prstGeom>
        </p:spPr>
      </p:pic>
      <p:sp>
        <p:nvSpPr>
          <p:cNvPr id="7" name="Text 3"/>
          <p:cNvSpPr/>
          <p:nvPr/>
        </p:nvSpPr>
        <p:spPr>
          <a:xfrm>
            <a:off x="741426" y="4343147"/>
            <a:ext cx="14084999" cy="685800"/>
          </a:xfrm>
          <a:prstGeom prst="rect">
            <a:avLst/>
          </a:prstGeom>
        </p:spPr>
        <p:txBody>
          <a:bodyPr spcFirstLastPara="0" lIns="0" tIns="0" rIns="0" bIns="0" anchor="t"/>
          <a:lstStyle/>
          <a:p>
            <a:pPr algn="l" hangingPunct="0">
              <a:lnSpc>
                <a:spcPct val="100000"/>
              </a:lnSpc>
            </a:pPr>
            <a:r>
              <a:rPr sz="2250" b="1">
                <a:solidFill>
                  <a:srgbClr val="4B4A4A"/>
                </a:solidFill>
                <a:latin typeface="Lato"/>
                <a:ea typeface="+mn-ea"/>
                <a:cs typeface="Lato"/>
              </a:rPr>
              <a:t>PRINCIPE DE SIDGWICK« La justice distributive ne signifie pas nécessairement l'égalité, mais plutôt l'absence d'inégalité arbitraire. »</a:t>
            </a:r>
          </a:p>
        </p:txBody>
      </p:sp>
      <p:sp>
        <p:nvSpPr>
          <p:cNvPr id="8" name="Text 4"/>
          <p:cNvSpPr/>
          <p:nvPr/>
        </p:nvSpPr>
        <p:spPr>
          <a:xfrm>
            <a:off x="6069470" y="5017619"/>
            <a:ext cx="14084999" cy="276225"/>
          </a:xfrm>
          <a:prstGeom prst="rect">
            <a:avLst/>
          </a:prstGeom>
        </p:spPr>
        <p:txBody>
          <a:bodyPr spcFirstLastPara="0" lIns="0" tIns="0" rIns="0" bIns="0" anchor="t"/>
          <a:lstStyle/>
          <a:p>
            <a:pPr algn="l" hangingPunct="0">
              <a:lnSpc>
                <a:spcPct val="100000"/>
              </a:lnSpc>
            </a:pPr>
            <a:r>
              <a:rPr sz="1800" i="1">
                <a:solidFill>
                  <a:srgbClr val="4B4A4A"/>
                </a:solidFill>
                <a:latin typeface="Lato"/>
                <a:ea typeface="+mn-ea"/>
                <a:cs typeface="Lato"/>
              </a:rPr>
              <a:t>— Henry Sidgwick (1838-1900)</a:t>
            </a:r>
          </a:p>
        </p:txBody>
      </p:sp>
      <p:pic>
        <p:nvPicPr>
          <p:cNvPr id="9" name="Shape 5 background"/>
          <p:cNvPicPr>
            <a:picLocks noChangeAspect="1"/>
          </p:cNvPicPr>
          <p:nvPr/>
        </p:nvPicPr>
        <p:blipFill>
          <a:blip r:embed="rId6"/>
          <a:stretch>
            <a:fillRect/>
          </a:stretch>
        </p:blipFill>
        <p:spPr>
          <a:xfrm>
            <a:off x="619125" y="4495800"/>
            <a:ext cx="19050" cy="1076325"/>
          </a:xfrm>
          <a:prstGeom prst="rect">
            <a:avLst/>
          </a:prstGeom>
        </p:spPr>
      </p:pic>
      <p:sp>
        <p:nvSpPr>
          <p:cNvPr id="10" name="Text 6"/>
          <p:cNvSpPr/>
          <p:nvPr/>
        </p:nvSpPr>
        <p:spPr>
          <a:xfrm>
            <a:off x="619125" y="5734050"/>
            <a:ext cx="14329601" cy="342900"/>
          </a:xfrm>
          <a:prstGeom prst="rect">
            <a:avLst/>
          </a:prstGeom>
        </p:spPr>
        <p:txBody>
          <a:bodyPr spcFirstLastPara="0" lIns="0" tIns="0" rIns="0" bIns="0" anchor="t"/>
          <a:lstStyle/>
          <a:p>
            <a:pPr algn="l" hangingPunct="0">
              <a:lnSpc>
                <a:spcPct val="100000"/>
              </a:lnSpc>
            </a:pPr>
            <a:r>
              <a:rPr sz="2250" b="1">
                <a:solidFill>
                  <a:srgbClr val="4B4A4A"/>
                </a:solidFill>
                <a:latin typeface="Lato"/>
                <a:ea typeface="+mn-ea"/>
                <a:cs typeface="Lato"/>
              </a:rPr>
              <a:t>INÉGALITÉ ARBITRAIRE  : avantage ou désavantage qu'un individu ne mérite pas.</a:t>
            </a:r>
          </a:p>
        </p:txBody>
      </p:sp>
      <p:sp>
        <p:nvSpPr>
          <p:cNvPr id="11" name="Text 7"/>
          <p:cNvSpPr/>
          <p:nvPr/>
        </p:nvSpPr>
        <p:spPr>
          <a:xfrm>
            <a:off x="619125" y="6219825"/>
            <a:ext cx="14329601" cy="342900"/>
          </a:xfrm>
          <a:prstGeom prst="rect">
            <a:avLst/>
          </a:prstGeom>
        </p:spPr>
        <p:txBody>
          <a:bodyPr spcFirstLastPara="0" lIns="0" tIns="0" rIns="0" bIns="0" anchor="t"/>
          <a:lstStyle/>
          <a:p>
            <a:pPr algn="l" hangingPunct="0">
              <a:lnSpc>
                <a:spcPct val="100000"/>
              </a:lnSpc>
            </a:pPr>
            <a:r>
              <a:rPr sz="2250" b="1">
                <a:solidFill>
                  <a:srgbClr val="4B4A4A"/>
                </a:solidFill>
                <a:latin typeface="Lato"/>
                <a:ea typeface="+mn-ea"/>
                <a:cs typeface="Lato"/>
              </a:rPr>
              <a:t>Quatre types (au moins) de raisons pour lesquelles on pourrait mériter quelque chose.</a:t>
            </a:r>
          </a:p>
        </p:txBody>
      </p:sp>
    </p:spTree>
    <p:extLst>
      <p:ext uri="{BB962C8B-B14F-4D97-AF65-F5344CB8AC3E}">
        <p14:creationId xmlns:p14="http://schemas.microsoft.com/office/powerpoint/2010/main" val="3930024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7"/>
        <p:cNvGrpSpPr/>
        <p:nvPr/>
      </p:nvGrpSpPr>
      <p:grpSpPr>
        <a:xfrm>
          <a:off x="0" y="0"/>
          <a:ext cx="0" cy="0"/>
          <a:chOff x="0" y="0"/>
          <a:chExt cx="0" cy="0"/>
        </a:xfrm>
      </p:grpSpPr>
      <p:pic>
        <p:nvPicPr>
          <p:cNvPr id="2" name="68fa278a122ac0-41193374.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sp>
        <p:nvSpPr>
          <p:cNvPr id="4" name="Text 0"/>
          <p:cNvSpPr/>
          <p:nvPr/>
        </p:nvSpPr>
        <p:spPr>
          <a:xfrm>
            <a:off x="790575" y="1085850"/>
            <a:ext cx="11893772" cy="590550"/>
          </a:xfrm>
          <a:prstGeom prst="rect">
            <a:avLst/>
          </a:prstGeom>
        </p:spPr>
        <p:txBody>
          <a:bodyPr spcFirstLastPara="0" lIns="0" tIns="0" rIns="0" bIns="0" anchor="t"/>
          <a:lstStyle/>
          <a:p>
            <a:pPr algn="l" hangingPunct="0">
              <a:lnSpc>
                <a:spcPct val="100000"/>
              </a:lnSpc>
            </a:pPr>
            <a:r>
              <a:rPr sz="3900" b="1">
                <a:solidFill>
                  <a:srgbClr val="006747"/>
                </a:solidFill>
                <a:latin typeface="Lato"/>
                <a:ea typeface="+mn-ea"/>
                <a:cs typeface="Lato"/>
              </a:rPr>
              <a:t>Les quatre critères fondamentaux du mérite</a:t>
            </a:r>
          </a:p>
        </p:txBody>
      </p:sp>
      <p:pic>
        <p:nvPicPr>
          <p:cNvPr id="5" name="68fa278a18d756-06908658.png"/>
          <p:cNvPicPr/>
          <p:nvPr/>
        </p:nvPicPr>
        <p:blipFill rotWithShape="1">
          <a:blip r:embed="rId5"/>
          <a:stretch>
            <a:fillRect/>
          </a:stretch>
        </p:blipFill>
        <p:spPr>
          <a:xfrm>
            <a:off x="790575" y="2162175"/>
            <a:ext cx="600075" cy="600075"/>
          </a:xfrm>
          <a:prstGeom prst="rect">
            <a:avLst/>
          </a:prstGeom>
        </p:spPr>
      </p:pic>
      <p:sp>
        <p:nvSpPr>
          <p:cNvPr id="6" name="Text 1"/>
          <p:cNvSpPr/>
          <p:nvPr/>
        </p:nvSpPr>
        <p:spPr>
          <a:xfrm>
            <a:off x="790575" y="2971800"/>
            <a:ext cx="2649855" cy="295275"/>
          </a:xfrm>
          <a:prstGeom prst="rect">
            <a:avLst/>
          </a:prstGeom>
        </p:spPr>
        <p:txBody>
          <a:bodyPr spcFirstLastPara="0" lIns="0" tIns="0" rIns="0" bIns="0" anchor="t"/>
          <a:lstStyle/>
          <a:p>
            <a:pPr algn="l" hangingPunct="0">
              <a:lnSpc>
                <a:spcPct val="100000"/>
              </a:lnSpc>
            </a:pPr>
            <a:r>
              <a:rPr sz="1950" b="1">
                <a:solidFill>
                  <a:srgbClr val="4B4A4A"/>
                </a:solidFill>
                <a:latin typeface="Lato"/>
                <a:ea typeface="+mn-ea"/>
                <a:cs typeface="Lato"/>
              </a:rPr>
              <a:t>Le besoin</a:t>
            </a:r>
          </a:p>
        </p:txBody>
      </p:sp>
      <p:sp>
        <p:nvSpPr>
          <p:cNvPr id="7" name="Text 2"/>
          <p:cNvSpPr/>
          <p:nvPr/>
        </p:nvSpPr>
        <p:spPr>
          <a:xfrm>
            <a:off x="790575" y="3400425"/>
            <a:ext cx="6248400" cy="781050"/>
          </a:xfrm>
          <a:prstGeom prst="rect">
            <a:avLst/>
          </a:prstGeom>
        </p:spPr>
        <p:txBody>
          <a:bodyPr spcFirstLastPara="0" lIns="0" tIns="0" rIns="0" bIns="0" anchor="t"/>
          <a:lstStyle/>
          <a:p>
            <a:pPr algn="l" hangingPunct="0">
              <a:lnSpc>
                <a:spcPct val="131667"/>
              </a:lnSpc>
            </a:pPr>
            <a:r>
              <a:rPr sz="1950" b="1">
                <a:solidFill>
                  <a:srgbClr val="4B4A4A"/>
                </a:solidFill>
                <a:latin typeface="Lato"/>
                <a:ea typeface="+mn-ea"/>
                <a:cs typeface="Lato"/>
              </a:rPr>
              <a:t>« Elle le mérite parce qu'elle en a besoin. » Aide sociale : des besoins essentiels sont en jeu.</a:t>
            </a:r>
          </a:p>
        </p:txBody>
      </p:sp>
      <p:pic>
        <p:nvPicPr>
          <p:cNvPr id="8" name="68fa278a1a13d4-58623197.png"/>
          <p:cNvPicPr/>
          <p:nvPr/>
        </p:nvPicPr>
        <p:blipFill rotWithShape="1">
          <a:blip r:embed="rId6"/>
          <a:stretch>
            <a:fillRect/>
          </a:stretch>
        </p:blipFill>
        <p:spPr>
          <a:xfrm>
            <a:off x="7439025" y="2162175"/>
            <a:ext cx="600075" cy="600075"/>
          </a:xfrm>
          <a:prstGeom prst="rect">
            <a:avLst/>
          </a:prstGeom>
        </p:spPr>
      </p:pic>
      <p:sp>
        <p:nvSpPr>
          <p:cNvPr id="9" name="Text 3"/>
          <p:cNvSpPr/>
          <p:nvPr/>
        </p:nvSpPr>
        <p:spPr>
          <a:xfrm>
            <a:off x="7439025" y="2971800"/>
            <a:ext cx="2649855" cy="295275"/>
          </a:xfrm>
          <a:prstGeom prst="rect">
            <a:avLst/>
          </a:prstGeom>
        </p:spPr>
        <p:txBody>
          <a:bodyPr spcFirstLastPara="0" lIns="0" tIns="0" rIns="0" bIns="0" anchor="t"/>
          <a:lstStyle/>
          <a:p>
            <a:pPr algn="l" hangingPunct="0">
              <a:lnSpc>
                <a:spcPct val="100000"/>
              </a:lnSpc>
            </a:pPr>
            <a:r>
              <a:rPr sz="1950" b="1">
                <a:solidFill>
                  <a:srgbClr val="4B4A4A"/>
                </a:solidFill>
                <a:latin typeface="Lato"/>
                <a:ea typeface="+mn-ea"/>
                <a:cs typeface="Lato"/>
              </a:rPr>
              <a:t>L'excellence</a:t>
            </a:r>
          </a:p>
        </p:txBody>
      </p:sp>
      <p:sp>
        <p:nvSpPr>
          <p:cNvPr id="10" name="Text 4"/>
          <p:cNvSpPr/>
          <p:nvPr/>
        </p:nvSpPr>
        <p:spPr>
          <a:xfrm>
            <a:off x="7439025" y="3400425"/>
            <a:ext cx="6848856" cy="781050"/>
          </a:xfrm>
          <a:prstGeom prst="rect">
            <a:avLst/>
          </a:prstGeom>
        </p:spPr>
        <p:txBody>
          <a:bodyPr spcFirstLastPara="0" lIns="0" tIns="0" rIns="0" bIns="0" anchor="t"/>
          <a:lstStyle/>
          <a:p>
            <a:pPr algn="l" hangingPunct="0">
              <a:lnSpc>
                <a:spcPct val="131667"/>
              </a:lnSpc>
            </a:pPr>
            <a:r>
              <a:rPr sz="1950" b="1">
                <a:solidFill>
                  <a:srgbClr val="4B4A4A"/>
                </a:solidFill>
                <a:latin typeface="Lato"/>
                <a:ea typeface="+mn-ea"/>
                <a:cs typeface="Lato"/>
              </a:rPr>
              <a:t>« Elle le mérite parce qu'elle est meilleure. » Sylvie Fréchette méritait la médaille d'or olympique.</a:t>
            </a:r>
          </a:p>
        </p:txBody>
      </p:sp>
      <p:pic>
        <p:nvPicPr>
          <p:cNvPr id="11" name="68fa278a1b4746-26829765.png"/>
          <p:cNvPicPr/>
          <p:nvPr/>
        </p:nvPicPr>
        <p:blipFill rotWithShape="1">
          <a:blip r:embed="rId7"/>
          <a:stretch>
            <a:fillRect/>
          </a:stretch>
        </p:blipFill>
        <p:spPr>
          <a:xfrm>
            <a:off x="790575" y="4619625"/>
            <a:ext cx="600075" cy="600075"/>
          </a:xfrm>
          <a:prstGeom prst="rect">
            <a:avLst/>
          </a:prstGeom>
        </p:spPr>
      </p:pic>
      <p:sp>
        <p:nvSpPr>
          <p:cNvPr id="12" name="Text 5"/>
          <p:cNvSpPr/>
          <p:nvPr/>
        </p:nvSpPr>
        <p:spPr>
          <a:xfrm>
            <a:off x="790575" y="5438775"/>
            <a:ext cx="2812923" cy="295275"/>
          </a:xfrm>
          <a:prstGeom prst="rect">
            <a:avLst/>
          </a:prstGeom>
        </p:spPr>
        <p:txBody>
          <a:bodyPr spcFirstLastPara="0" lIns="0" tIns="0" rIns="0" bIns="0" anchor="t"/>
          <a:lstStyle/>
          <a:p>
            <a:pPr algn="l" hangingPunct="0">
              <a:lnSpc>
                <a:spcPct val="100000"/>
              </a:lnSpc>
            </a:pPr>
            <a:r>
              <a:rPr sz="1950" b="1">
                <a:solidFill>
                  <a:srgbClr val="4B4A4A"/>
                </a:solidFill>
                <a:latin typeface="Lato"/>
                <a:ea typeface="+mn-ea"/>
                <a:cs typeface="Lato"/>
              </a:rPr>
              <a:t>L'effort et le sacrifice</a:t>
            </a:r>
          </a:p>
        </p:txBody>
      </p:sp>
      <p:sp>
        <p:nvSpPr>
          <p:cNvPr id="13" name="Text 6"/>
          <p:cNvSpPr/>
          <p:nvPr/>
        </p:nvSpPr>
        <p:spPr>
          <a:xfrm>
            <a:off x="790575" y="5867400"/>
            <a:ext cx="5972175" cy="1562100"/>
          </a:xfrm>
          <a:prstGeom prst="rect">
            <a:avLst/>
          </a:prstGeom>
        </p:spPr>
        <p:txBody>
          <a:bodyPr spcFirstLastPara="0" lIns="0" tIns="0" rIns="0" bIns="0" anchor="t"/>
          <a:lstStyle/>
          <a:p>
            <a:pPr algn="l" hangingPunct="0">
              <a:lnSpc>
                <a:spcPct val="131667"/>
              </a:lnSpc>
            </a:pPr>
            <a:r>
              <a:rPr sz="1950" b="1">
                <a:solidFill>
                  <a:srgbClr val="4B4A4A"/>
                </a:solidFill>
                <a:latin typeface="Lato"/>
                <a:ea typeface="+mn-ea"/>
                <a:cs typeface="Lato"/>
              </a:rPr>
              <a:t>« Il le mérite, parce qu'il a fait de grands efforts. » Terry Fox méritait l'admiration pour sa détermination et son dévouement hors du commun.</a:t>
            </a:r>
          </a:p>
        </p:txBody>
      </p:sp>
      <p:pic>
        <p:nvPicPr>
          <p:cNvPr id="14" name="68fa278a1c0b26-17642847.png"/>
          <p:cNvPicPr/>
          <p:nvPr/>
        </p:nvPicPr>
        <p:blipFill rotWithShape="1">
          <a:blip r:embed="rId8"/>
          <a:stretch>
            <a:fillRect/>
          </a:stretch>
        </p:blipFill>
        <p:spPr>
          <a:xfrm>
            <a:off x="7439025" y="4619625"/>
            <a:ext cx="600075" cy="600075"/>
          </a:xfrm>
          <a:prstGeom prst="rect">
            <a:avLst/>
          </a:prstGeom>
        </p:spPr>
      </p:pic>
      <p:sp>
        <p:nvSpPr>
          <p:cNvPr id="15" name="Text 7"/>
          <p:cNvSpPr/>
          <p:nvPr/>
        </p:nvSpPr>
        <p:spPr>
          <a:xfrm>
            <a:off x="7439025" y="5438775"/>
            <a:ext cx="2649855" cy="295275"/>
          </a:xfrm>
          <a:prstGeom prst="rect">
            <a:avLst/>
          </a:prstGeom>
        </p:spPr>
        <p:txBody>
          <a:bodyPr spcFirstLastPara="0" lIns="0" tIns="0" rIns="0" bIns="0" anchor="t"/>
          <a:lstStyle/>
          <a:p>
            <a:pPr algn="l" hangingPunct="0">
              <a:lnSpc>
                <a:spcPct val="100000"/>
              </a:lnSpc>
            </a:pPr>
            <a:r>
              <a:rPr sz="1950" b="1">
                <a:solidFill>
                  <a:srgbClr val="4B4A4A"/>
                </a:solidFill>
                <a:latin typeface="Lato"/>
                <a:ea typeface="+mn-ea"/>
                <a:cs typeface="Lato"/>
              </a:rPr>
              <a:t>L'entente libre</a:t>
            </a:r>
          </a:p>
        </p:txBody>
      </p:sp>
      <p:sp>
        <p:nvSpPr>
          <p:cNvPr id="16" name="Text 8"/>
          <p:cNvSpPr/>
          <p:nvPr/>
        </p:nvSpPr>
        <p:spPr>
          <a:xfrm>
            <a:off x="7439025" y="5867400"/>
            <a:ext cx="6848856" cy="1171575"/>
          </a:xfrm>
          <a:prstGeom prst="rect">
            <a:avLst/>
          </a:prstGeom>
        </p:spPr>
        <p:txBody>
          <a:bodyPr spcFirstLastPara="0" lIns="0" tIns="0" rIns="0" bIns="0" anchor="t"/>
          <a:lstStyle/>
          <a:p>
            <a:pPr algn="l" hangingPunct="0">
              <a:lnSpc>
                <a:spcPct val="131667"/>
              </a:lnSpc>
            </a:pPr>
            <a:r>
              <a:rPr sz="1950" b="1">
                <a:solidFill>
                  <a:srgbClr val="4B4A4A"/>
                </a:solidFill>
                <a:latin typeface="Lato"/>
                <a:ea typeface="+mn-ea"/>
                <a:cs typeface="Lato"/>
              </a:rPr>
              <a:t>« Elle le mérite, car c'est conforme à une entente conclue librement. » Un joueur de hockey mérite son salaire si l'entente est libre et éclairée.</a:t>
            </a:r>
          </a:p>
        </p:txBody>
      </p:sp>
    </p:spTree>
    <p:extLst>
      <p:ext uri="{BB962C8B-B14F-4D97-AF65-F5344CB8AC3E}">
        <p14:creationId xmlns:p14="http://schemas.microsoft.com/office/powerpoint/2010/main" val="3930024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8"/>
        <p:cNvGrpSpPr/>
        <p:nvPr/>
      </p:nvGrpSpPr>
      <p:grpSpPr>
        <a:xfrm>
          <a:off x="0" y="0"/>
          <a:ext cx="0" cy="0"/>
          <a:chOff x="0" y="0"/>
          <a:chExt cx="0" cy="0"/>
        </a:xfrm>
      </p:grpSpPr>
      <p:pic>
        <p:nvPicPr>
          <p:cNvPr id="2" name="68fa278a122ac0-41193374.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sp>
        <p:nvSpPr>
          <p:cNvPr id="4" name="Text 0"/>
          <p:cNvSpPr/>
          <p:nvPr/>
        </p:nvSpPr>
        <p:spPr>
          <a:xfrm>
            <a:off x="790575" y="942975"/>
            <a:ext cx="5381244" cy="590550"/>
          </a:xfrm>
          <a:prstGeom prst="rect">
            <a:avLst/>
          </a:prstGeom>
        </p:spPr>
        <p:txBody>
          <a:bodyPr spcFirstLastPara="0" lIns="0" tIns="0" rIns="0" bIns="0" anchor="t"/>
          <a:lstStyle/>
          <a:p>
            <a:pPr algn="l" hangingPunct="0">
              <a:lnSpc>
                <a:spcPct val="100000"/>
              </a:lnSpc>
            </a:pPr>
            <a:r>
              <a:rPr sz="3900" b="1">
                <a:solidFill>
                  <a:srgbClr val="006747"/>
                </a:solidFill>
                <a:latin typeface="Lato"/>
                <a:ea typeface="+mn-ea"/>
                <a:cs typeface="Lato"/>
              </a:rPr>
              <a:t>Le critère du besoin</a:t>
            </a:r>
          </a:p>
        </p:txBody>
      </p:sp>
      <p:sp>
        <p:nvSpPr>
          <p:cNvPr id="5" name="Text 1"/>
          <p:cNvSpPr/>
          <p:nvPr/>
        </p:nvSpPr>
        <p:spPr>
          <a:xfrm>
            <a:off x="790575" y="2085975"/>
            <a:ext cx="3755898" cy="342900"/>
          </a:xfrm>
          <a:prstGeom prst="rect">
            <a:avLst/>
          </a:prstGeom>
        </p:spPr>
        <p:txBody>
          <a:bodyPr spcFirstLastPara="0" lIns="0" tIns="0" rIns="0" bIns="0" anchor="t"/>
          <a:lstStyle/>
          <a:p>
            <a:pPr algn="l" hangingPunct="0">
              <a:lnSpc>
                <a:spcPct val="100000"/>
              </a:lnSpc>
            </a:pPr>
            <a:r>
              <a:rPr sz="2250" b="1">
                <a:solidFill>
                  <a:srgbClr val="006747"/>
                </a:solidFill>
                <a:latin typeface="Lato"/>
                <a:ea typeface="+mn-ea"/>
                <a:cs typeface="Lato"/>
              </a:rPr>
              <a:t>Exemple : L'aide sociale</a:t>
            </a:r>
          </a:p>
        </p:txBody>
      </p:sp>
      <p:sp>
        <p:nvSpPr>
          <p:cNvPr id="6" name="Text 2"/>
          <p:cNvSpPr/>
          <p:nvPr/>
        </p:nvSpPr>
        <p:spPr>
          <a:xfrm>
            <a:off x="790575" y="2657475"/>
            <a:ext cx="12077700" cy="1533525"/>
          </a:xfrm>
          <a:prstGeom prst="rect">
            <a:avLst/>
          </a:prstGeom>
        </p:spPr>
        <p:txBody>
          <a:bodyPr spcFirstLastPara="0" lIns="0" tIns="0" rIns="0" bIns="0" anchor="t"/>
          <a:lstStyle/>
          <a:p>
            <a:pPr algn="l" hangingPunct="0">
              <a:lnSpc>
                <a:spcPct val="131667"/>
              </a:lnSpc>
            </a:pPr>
            <a:r>
              <a:rPr sz="2550" b="1">
                <a:solidFill>
                  <a:srgbClr val="4B4A4A"/>
                </a:solidFill>
                <a:latin typeface="Lato"/>
                <a:ea typeface="+mn-ea"/>
                <a:cs typeface="Lato"/>
              </a:rPr>
              <a:t>Une femme sans emploi qui a deux enfants, et dont le mari vient de mourir, reçoit une aide sociale qui tient compte de sa situation. Elle reçoit davantage parce qu'elle a des enfants - allocations familiales et crédits d'impôts.</a:t>
            </a:r>
          </a:p>
        </p:txBody>
      </p:sp>
      <p:sp>
        <p:nvSpPr>
          <p:cNvPr id="7" name="Text 3"/>
          <p:cNvSpPr/>
          <p:nvPr/>
        </p:nvSpPr>
        <p:spPr>
          <a:xfrm>
            <a:off x="790575" y="4819650"/>
            <a:ext cx="12601575" cy="1533525"/>
          </a:xfrm>
          <a:prstGeom prst="rect">
            <a:avLst/>
          </a:prstGeom>
        </p:spPr>
        <p:txBody>
          <a:bodyPr spcFirstLastPara="0" lIns="0" tIns="0" rIns="0" bIns="0" anchor="t"/>
          <a:lstStyle/>
          <a:p>
            <a:pPr algn="l" hangingPunct="0">
              <a:lnSpc>
                <a:spcPct val="131667"/>
              </a:lnSpc>
            </a:pPr>
            <a:r>
              <a:rPr sz="2550" b="1">
                <a:solidFill>
                  <a:srgbClr val="4B4A4A"/>
                </a:solidFill>
                <a:latin typeface="Lato"/>
                <a:ea typeface="+mn-ea"/>
                <a:cs typeface="Lato"/>
              </a:rPr>
              <a:t>Le mérite-t-elle ? Oui, parce qu'elle en a besoin et que des besoins essentiels sont en jeu. Ses enfants méritent aussi que leurs besoins essentiels soient comblés.</a:t>
            </a:r>
          </a:p>
        </p:txBody>
      </p:sp>
      <p:sp>
        <p:nvSpPr>
          <p:cNvPr id="8" name="Text 5"/>
          <p:cNvSpPr/>
          <p:nvPr/>
        </p:nvSpPr>
        <p:spPr>
          <a:xfrm>
            <a:off x="790575" y="6810375"/>
            <a:ext cx="13952506" cy="342900"/>
          </a:xfrm>
          <a:prstGeom prst="rect">
            <a:avLst/>
          </a:prstGeom>
        </p:spPr>
        <p:txBody>
          <a:bodyPr spcFirstLastPara="0" lIns="0" tIns="0" rIns="0" bIns="0" anchor="t"/>
          <a:lstStyle/>
          <a:p>
            <a:pPr algn="l" hangingPunct="0">
              <a:lnSpc>
                <a:spcPct val="100000"/>
              </a:lnSpc>
            </a:pPr>
            <a:r>
              <a:rPr sz="2250" b="1">
                <a:solidFill>
                  <a:srgbClr val="4B4A4A"/>
                </a:solidFill>
                <a:latin typeface="Lato"/>
                <a:ea typeface="+mn-ea"/>
                <a:cs typeface="Lato"/>
              </a:rPr>
              <a:t>Si elle possède des revenus cachés, elle ne mérite pas cette aide. </a:t>
            </a:r>
          </a:p>
        </p:txBody>
      </p:sp>
    </p:spTree>
    <p:extLst>
      <p:ext uri="{BB962C8B-B14F-4D97-AF65-F5344CB8AC3E}">
        <p14:creationId xmlns:p14="http://schemas.microsoft.com/office/powerpoint/2010/main" val="3930024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9"/>
        <p:cNvGrpSpPr/>
        <p:nvPr/>
      </p:nvGrpSpPr>
      <p:grpSpPr>
        <a:xfrm>
          <a:off x="0" y="0"/>
          <a:ext cx="0" cy="0"/>
          <a:chOff x="0" y="0"/>
          <a:chExt cx="0" cy="0"/>
        </a:xfrm>
      </p:grpSpPr>
      <p:pic>
        <p:nvPicPr>
          <p:cNvPr id="2" name="68fa278a122ac0-41193374.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sp>
        <p:nvSpPr>
          <p:cNvPr id="4" name="Text 0"/>
          <p:cNvSpPr/>
          <p:nvPr/>
        </p:nvSpPr>
        <p:spPr>
          <a:xfrm>
            <a:off x="790575" y="1762125"/>
            <a:ext cx="6634829" cy="590550"/>
          </a:xfrm>
          <a:prstGeom prst="rect">
            <a:avLst/>
          </a:prstGeom>
        </p:spPr>
        <p:txBody>
          <a:bodyPr spcFirstLastPara="0" lIns="0" tIns="0" rIns="0" bIns="0" anchor="t"/>
          <a:lstStyle/>
          <a:p>
            <a:pPr algn="l" hangingPunct="0">
              <a:lnSpc>
                <a:spcPct val="100000"/>
              </a:lnSpc>
            </a:pPr>
            <a:r>
              <a:rPr sz="3900" b="1">
                <a:solidFill>
                  <a:srgbClr val="006747"/>
                </a:solidFill>
                <a:latin typeface="Lato"/>
                <a:ea typeface="+mn-ea"/>
                <a:cs typeface="Lato"/>
              </a:rPr>
              <a:t>Le critère de l'excellence</a:t>
            </a:r>
          </a:p>
        </p:txBody>
      </p:sp>
      <p:sp>
        <p:nvSpPr>
          <p:cNvPr id="5" name="Text 1"/>
          <p:cNvSpPr/>
          <p:nvPr/>
        </p:nvSpPr>
        <p:spPr>
          <a:xfrm>
            <a:off x="790575" y="2486025"/>
            <a:ext cx="5219891" cy="342900"/>
          </a:xfrm>
          <a:prstGeom prst="rect">
            <a:avLst/>
          </a:prstGeom>
        </p:spPr>
        <p:txBody>
          <a:bodyPr spcFirstLastPara="0" lIns="0" tIns="0" rIns="0" bIns="0" anchor="t"/>
          <a:lstStyle/>
          <a:p>
            <a:pPr algn="l" hangingPunct="0">
              <a:lnSpc>
                <a:spcPct val="100000"/>
              </a:lnSpc>
            </a:pPr>
            <a:r>
              <a:rPr sz="2250" b="1">
                <a:solidFill>
                  <a:srgbClr val="006747"/>
                </a:solidFill>
                <a:latin typeface="Lato"/>
                <a:ea typeface="+mn-ea"/>
                <a:cs typeface="Lato"/>
              </a:rPr>
              <a:t>L'athlète flouée : Sylvie Fréchette</a:t>
            </a:r>
          </a:p>
        </p:txBody>
      </p:sp>
      <p:sp>
        <p:nvSpPr>
          <p:cNvPr id="6" name="Text 2"/>
          <p:cNvSpPr/>
          <p:nvPr/>
        </p:nvSpPr>
        <p:spPr>
          <a:xfrm>
            <a:off x="790575" y="3162300"/>
            <a:ext cx="13487400" cy="1352550"/>
          </a:xfrm>
          <a:prstGeom prst="rect">
            <a:avLst/>
          </a:prstGeom>
        </p:spPr>
        <p:txBody>
          <a:bodyPr spcFirstLastPara="0" lIns="0" tIns="0" rIns="0" bIns="0" anchor="t"/>
          <a:lstStyle/>
          <a:p>
            <a:pPr algn="l" hangingPunct="0">
              <a:lnSpc>
                <a:spcPct val="131667"/>
              </a:lnSpc>
            </a:pPr>
            <a:r>
              <a:rPr sz="2250" b="1">
                <a:solidFill>
                  <a:srgbClr val="4B4A4A"/>
                </a:solidFill>
                <a:latin typeface="Lato"/>
                <a:ea typeface="+mn-ea"/>
                <a:cs typeface="Lato"/>
              </a:rPr>
              <a:t>Aux Jeux olympiques de Barcelone en 1992, la championne canadienne de nage synchronisée Sylvie Fréchette fut privée de la médaille d'or à cause d'une erreur de saisie d'un juge sur un clavier d'ordinateur. Le juge voulut corriger sa note, mais l'arbitre ne le lui permit pas.</a:t>
            </a:r>
          </a:p>
        </p:txBody>
      </p:sp>
      <p:sp>
        <p:nvSpPr>
          <p:cNvPr id="7" name="Text 3"/>
          <p:cNvSpPr/>
          <p:nvPr/>
        </p:nvSpPr>
        <p:spPr>
          <a:xfrm>
            <a:off x="790575" y="5059606"/>
            <a:ext cx="13952506" cy="904875"/>
          </a:xfrm>
          <a:prstGeom prst="rect">
            <a:avLst/>
          </a:prstGeom>
        </p:spPr>
        <p:txBody>
          <a:bodyPr spcFirstLastPara="0" lIns="0" tIns="0" rIns="0" bIns="0" anchor="t"/>
          <a:lstStyle/>
          <a:p>
            <a:pPr algn="l" hangingPunct="0">
              <a:lnSpc>
                <a:spcPct val="131667"/>
              </a:lnSpc>
            </a:pPr>
            <a:r>
              <a:rPr sz="2250" b="1">
                <a:solidFill>
                  <a:srgbClr val="4B4A4A"/>
                </a:solidFill>
                <a:latin typeface="Lato"/>
                <a:ea typeface="+mn-ea"/>
                <a:cs typeface="Lato"/>
              </a:rPr>
              <a:t>Méritait-elle la médaille d'or ?</a:t>
            </a:r>
            <a:r>
              <a:rPr sz="2250">
                <a:solidFill>
                  <a:srgbClr val="4B4A4A"/>
                </a:solidFill>
                <a:latin typeface="Lato"/>
                <a:ea typeface="+mn-ea"/>
                <a:cs typeface="Lato"/>
              </a:rPr>
              <a:t> Oui, parce que c'était, de l'avis des juges, la meilleure. Le critère invoqué est celui de l'excellence - être « meilleur ».</a:t>
            </a:r>
          </a:p>
        </p:txBody>
      </p:sp>
      <p:sp>
        <p:nvSpPr>
          <p:cNvPr id="8" name="Text 4"/>
          <p:cNvSpPr/>
          <p:nvPr/>
        </p:nvSpPr>
        <p:spPr>
          <a:xfrm>
            <a:off x="790575" y="6309606"/>
            <a:ext cx="13952506" cy="1352550"/>
          </a:xfrm>
          <a:prstGeom prst="rect">
            <a:avLst/>
          </a:prstGeom>
        </p:spPr>
        <p:txBody>
          <a:bodyPr spcFirstLastPara="0" lIns="0" tIns="0" rIns="0" bIns="0" anchor="t"/>
          <a:lstStyle/>
          <a:p>
            <a:pPr algn="l" hangingPunct="0">
              <a:lnSpc>
                <a:spcPct val="131667"/>
              </a:lnSpc>
            </a:pPr>
            <a:r>
              <a:rPr sz="2250" b="1">
                <a:solidFill>
                  <a:srgbClr val="4B4A4A"/>
                </a:solidFill>
                <a:latin typeface="Lato"/>
                <a:ea typeface="+mn-ea"/>
                <a:cs typeface="Lato"/>
              </a:rPr>
              <a:t>Ce même critère s'applique quand un employeur engage son beau-frère plutôt que la meilleure candidate, ou quand des artistes talentueux sont négligés tandis </a:t>
            </a:r>
            <a:r>
              <a:rPr sz="1950" b="1">
                <a:solidFill>
                  <a:srgbClr val="4B4A4A"/>
                </a:solidFill>
                <a:latin typeface="Lato"/>
                <a:ea typeface="+mn-ea"/>
                <a:cs typeface="Lato"/>
              </a:rPr>
              <a:t>que d'autres moins bons sont portés aux nues.</a:t>
            </a:r>
          </a:p>
        </p:txBody>
      </p:sp>
    </p:spTree>
    <p:extLst>
      <p:ext uri="{BB962C8B-B14F-4D97-AF65-F5344CB8AC3E}">
        <p14:creationId xmlns:p14="http://schemas.microsoft.com/office/powerpoint/2010/main" val="39300242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2847</Words>
  <Application>Microsoft Macintosh PowerPoint</Application>
  <PresentationFormat>Personnalisé</PresentationFormat>
  <Paragraphs>183</Paragraphs>
  <Slides>31</Slides>
  <Notes>21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31</vt:i4>
      </vt:variant>
    </vt:vector>
  </HeadingPairs>
  <TitlesOfParts>
    <vt:vector size="38" baseType="lpstr">
      <vt:lpstr>Arial</vt:lpstr>
      <vt:lpstr>Titillium</vt:lpstr>
      <vt:lpstr>Amiko</vt:lpstr>
      <vt:lpstr>Calibri</vt:lpstr>
      <vt:lpstr>Arimo</vt:lpstr>
      <vt:lpstr>Lato</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Visme Presentation</dc:title>
  <dc:creator>Visme</dc:creator>
  <cp:lastModifiedBy/>
  <cp:revision>5</cp:revision>
  <dcterms:created xsi:type="dcterms:W3CDTF">2025-10-23T14:10:36Z</dcterms:created>
  <dcterms:modified xsi:type="dcterms:W3CDTF">2025-10-23T14:19:30Z</dcterms:modified>
</cp:coreProperties>
</file>