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1" r:id="rId1"/>
  </p:sldMasterIdLst>
  <p:notesMasterIdLst>
    <p:notesMasterId r:id="rId10"/>
  </p:notesMasterIdLst>
  <p:handoutMasterIdLst>
    <p:handoutMasterId r:id="rId11"/>
  </p:handoutMasterIdLst>
  <p:sldIdLst>
    <p:sldId id="382" r:id="rId2"/>
    <p:sldId id="383" r:id="rId3"/>
    <p:sldId id="346" r:id="rId4"/>
    <p:sldId id="380" r:id="rId5"/>
    <p:sldId id="381" r:id="rId6"/>
    <p:sldId id="378" r:id="rId7"/>
    <p:sldId id="379" r:id="rId8"/>
    <p:sldId id="384" r:id="rId9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CC00"/>
    <a:srgbClr val="9D0101"/>
    <a:srgbClr val="A50021"/>
    <a:srgbClr val="A10101"/>
    <a:srgbClr val="920000"/>
    <a:srgbClr val="FF0000"/>
    <a:srgbClr val="FF5050"/>
    <a:srgbClr val="9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8410" autoAdjust="0"/>
    <p:restoredTop sz="87217" autoAdjust="0"/>
  </p:normalViewPr>
  <p:slideViewPr>
    <p:cSldViewPr>
      <p:cViewPr varScale="1">
        <p:scale>
          <a:sx n="99" d="100"/>
          <a:sy n="99" d="100"/>
        </p:scale>
        <p:origin x="-189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696B8BBF-3AC3-4C77-BC82-C36001AF86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2775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665F6822-AFA4-4B5A-B65E-B843AFF99A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5583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F6822-AFA4-4B5A-B65E-B843AFF99A7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123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b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Team players.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   </a:t>
            </a:r>
          </a:p>
          <a:p>
            <a:pPr lvl="0"/>
            <a:r>
              <a:rPr lang="en-US" sz="1200" b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Self-motivate and self-direct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and don’t need to be told what to do every minute.  </a:t>
            </a:r>
          </a:p>
          <a:p>
            <a:pPr lvl="0"/>
            <a:r>
              <a:rPr lang="en-US" sz="1200" b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Have similar working styles.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Do you like to get up at 5:00, jog for an hour and then work from 6:00 am to 5:00 pm.  You probably will never see your partners if they are ex-rockers accustomed to rising at noon.   </a:t>
            </a:r>
          </a:p>
          <a:p>
            <a:pPr lvl="0"/>
            <a:r>
              <a:rPr lang="en-US" sz="1200" b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Share a common vision and commitment.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If you want to feed the world’s poor, and he or she wants to make billions selling food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to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the third world, you’ll never agree when it comes to pricing the product.</a:t>
            </a:r>
          </a:p>
          <a:p>
            <a:pPr lvl="0"/>
            <a:r>
              <a:rPr lang="en-US" sz="1200" b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Are honest.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 If your new partner has ideas on how to hide income from the IRS, he’ll also steal from you the first chance he gets.  Integrity is not a relative term.</a:t>
            </a:r>
          </a:p>
          <a:p>
            <a:pPr lvl="0"/>
            <a:r>
              <a:rPr lang="en-US" sz="1200" b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Have complementary skills.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If everyone on the team is expert at coding, in a year you’ll have a warehouse full of great unsold software.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F6822-AFA4-4B5A-B65E-B843AFF99A7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1231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i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 Steve Jobs/ Steve Wozniak 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(top left)</a:t>
            </a:r>
            <a:br>
              <a:rPr lang="en-US" sz="1200" i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endParaRPr lang="en-US" sz="1200" i="1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i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 Orville Wright/ Wilbur Wright 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(top right)</a:t>
            </a:r>
            <a:br>
              <a:rPr lang="en-US" sz="1200" i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endParaRPr lang="en-US" sz="1200" i="1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3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 Sergay Brin / Larry Page   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(bottom left)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4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 David Packard/ Bill Hewlett 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(bottom right)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F6822-AFA4-4B5A-B65E-B843AFF99A7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219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i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F6822-AFA4-4B5A-B65E-B843AFF99A7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6183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i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F6822-AFA4-4B5A-B65E-B843AFF99A7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6183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i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F6822-AFA4-4B5A-B65E-B843AFF99A7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6183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i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F6822-AFA4-4B5A-B65E-B843AFF99A7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618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6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467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 lIns="92075" tIns="46038" rIns="92075" bIns="46038"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64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76200"/>
            <a:ext cx="8763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and content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946275"/>
            <a:ext cx="8382000" cy="4302125"/>
          </a:xfrm>
        </p:spPr>
        <p:txBody>
          <a:bodyPr/>
          <a:lstStyle>
            <a:lvl1pPr>
              <a:buSzPct val="85000"/>
              <a:defRPr/>
            </a:lvl1pPr>
            <a:lvl2pPr>
              <a:buSzPct val="85000"/>
              <a:defRPr/>
            </a:lvl2pPr>
            <a:lvl3pPr>
              <a:buSzPct val="85000"/>
              <a:defRPr/>
            </a:lvl3pPr>
            <a:lvl4pPr>
              <a:buSzPct val="85000"/>
              <a:defRPr/>
            </a:lvl4pPr>
            <a:lvl5pPr>
              <a:buSzPct val="85000"/>
              <a:defRPr/>
            </a:lvl5pPr>
          </a:lstStyle>
          <a:p>
            <a:pPr lvl="1"/>
            <a:r>
              <a:rPr lang="en-US" dirty="0" smtClean="0"/>
              <a:t>First level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 Third level</a:t>
            </a:r>
          </a:p>
          <a:p>
            <a:pPr lvl="4"/>
            <a:r>
              <a:rPr lang="en-US" dirty="0" smtClean="0"/>
              <a:t> Fourth level</a:t>
            </a:r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8BD833-3AB8-494C-B5D9-1004E813CA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473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12788" y="1946275"/>
            <a:ext cx="3910012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1"/>
            <a:r>
              <a:rPr lang="en-US" dirty="0" smtClean="0"/>
              <a:t>First level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 Third level</a:t>
            </a:r>
          </a:p>
          <a:p>
            <a:pPr lvl="4"/>
            <a:r>
              <a:rPr lang="en-US" dirty="0" smtClean="0"/>
              <a:t> 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75200" y="1946275"/>
            <a:ext cx="3911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1"/>
            <a:r>
              <a:rPr lang="en-US" dirty="0" smtClean="0"/>
              <a:t>First level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 Third level</a:t>
            </a:r>
          </a:p>
          <a:p>
            <a:pPr lvl="4"/>
            <a:r>
              <a:rPr lang="en-US" dirty="0" smtClean="0"/>
              <a:t> Fourth level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264A53B2-FA11-4B79-8639-6B844E5A07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251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122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39C2496-AC93-4088-AC3A-F9A039D473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430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0DCDEF07-CF7B-4444-8F11-CA4F8DCD9C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570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EB472FB-4E42-45FA-8268-7E50AB6583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228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7446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2788" y="1946275"/>
            <a:ext cx="7974012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dirty="0" smtClean="0"/>
              <a:t>First level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 Third level</a:t>
            </a:r>
          </a:p>
          <a:p>
            <a:pPr lvl="4"/>
            <a:r>
              <a:rPr lang="en-US" dirty="0" smtClean="0"/>
              <a:t> Fourth level</a:t>
            </a:r>
          </a:p>
        </p:txBody>
      </p:sp>
      <p:sp>
        <p:nvSpPr>
          <p:cNvPr id="17449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53400" y="6553200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0ACDBD9-5FAC-461B-8BEC-022EAA603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14400" y="6324600"/>
            <a:ext cx="7162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24" r:id="rId1"/>
    <p:sldLayoutId id="2147483914" r:id="rId2"/>
    <p:sldLayoutId id="2147483916" r:id="rId3"/>
    <p:sldLayoutId id="2147483918" r:id="rId4"/>
    <p:sldLayoutId id="2147483920" r:id="rId5"/>
    <p:sldLayoutId id="2147483921" r:id="rId6"/>
    <p:sldLayoutId id="2147483919" r:id="rId7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C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519113" indent="-519113" algn="l" rtl="0" eaLnBrk="0" fontAlgn="base" hangingPunct="0">
        <a:spcBef>
          <a:spcPct val="40000"/>
        </a:spcBef>
        <a:spcAft>
          <a:spcPct val="0"/>
        </a:spcAft>
        <a:buClr>
          <a:srgbClr val="FFCC00"/>
        </a:buClr>
        <a:buSzPct val="110000"/>
        <a:buBlip>
          <a:blip r:embed="rId9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1023938" indent="-390525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110000"/>
        <a:buFont typeface="Wingdings" pitchFamily="2" charset="2"/>
        <a:buBlip>
          <a:blip r:embed="rId10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601788" indent="-4635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Blip>
          <a:blip r:embed="rId11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287588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1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7447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32019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6591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41163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114300" y="0"/>
            <a:ext cx="8686800" cy="11430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Building a Credible Management Team</a:t>
            </a:r>
            <a:endParaRPr lang="en-US" altLang="en-US" sz="3600" dirty="0" smtClean="0">
              <a:solidFill>
                <a:srgbClr val="FFCC00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sz="quarter" idx="1"/>
          </p:nvPr>
        </p:nvSpPr>
        <p:spPr>
          <a:xfrm>
            <a:off x="457200" y="1447800"/>
            <a:ext cx="8458200" cy="4419600"/>
          </a:xfrm>
        </p:spPr>
        <p:txBody>
          <a:bodyPr/>
          <a:lstStyle/>
          <a:p>
            <a:pPr marL="0" lvl="2" indent="0" algn="just">
              <a:spcBef>
                <a:spcPct val="40000"/>
              </a:spcBef>
              <a:buClr>
                <a:srgbClr val="FFCC00"/>
              </a:buClr>
              <a:buSzPct val="110000"/>
              <a:buNone/>
            </a:pPr>
            <a:r>
              <a:rPr lang="en-US" sz="2600" dirty="0" smtClean="0"/>
              <a:t>“My model for business is the Beatles.</a:t>
            </a:r>
          </a:p>
          <a:p>
            <a:pPr marL="0" lvl="2" indent="0" algn="just">
              <a:spcBef>
                <a:spcPct val="40000"/>
              </a:spcBef>
              <a:buClr>
                <a:srgbClr val="FFCC00"/>
              </a:buClr>
              <a:buSzPct val="110000"/>
              <a:buNone/>
            </a:pPr>
            <a:r>
              <a:rPr lang="en-US" sz="2600" dirty="0" smtClean="0"/>
              <a:t>They kept each other’s…negative tendencies in check.</a:t>
            </a:r>
          </a:p>
          <a:p>
            <a:pPr marL="0" lvl="2" indent="0" algn="just">
              <a:spcBef>
                <a:spcPct val="40000"/>
              </a:spcBef>
              <a:buClr>
                <a:srgbClr val="FFCC00"/>
              </a:buClr>
              <a:buSzPct val="110000"/>
              <a:buNone/>
            </a:pPr>
            <a:r>
              <a:rPr lang="en-US" sz="2600" dirty="0" smtClean="0"/>
              <a:t>The total was greater than the sum of their parts.</a:t>
            </a:r>
          </a:p>
          <a:p>
            <a:pPr marL="0" lvl="2" indent="0" algn="just">
              <a:spcBef>
                <a:spcPct val="40000"/>
              </a:spcBef>
              <a:buClr>
                <a:srgbClr val="FFCC00"/>
              </a:buClr>
              <a:buSzPct val="110000"/>
              <a:buNone/>
            </a:pPr>
            <a:endParaRPr lang="en-US" sz="1800" dirty="0" smtClean="0"/>
          </a:p>
          <a:p>
            <a:pPr marL="0" lvl="2" indent="0" algn="just">
              <a:spcBef>
                <a:spcPct val="40000"/>
              </a:spcBef>
              <a:buClr>
                <a:srgbClr val="FFCC00"/>
              </a:buClr>
              <a:buSzPct val="110000"/>
              <a:buNone/>
            </a:pPr>
            <a:r>
              <a:rPr lang="en-US" sz="2600" dirty="0" smtClean="0"/>
              <a:t>Great things in business are never done by one person;</a:t>
            </a:r>
          </a:p>
          <a:p>
            <a:pPr marL="0" lvl="2" indent="0" algn="just">
              <a:spcBef>
                <a:spcPct val="40000"/>
              </a:spcBef>
              <a:buClr>
                <a:srgbClr val="FFCC00"/>
              </a:buClr>
              <a:buSzPct val="110000"/>
              <a:buNone/>
            </a:pPr>
            <a:r>
              <a:rPr lang="en-US" sz="2600" dirty="0" smtClean="0"/>
              <a:t>They’re done by a team of people.” </a:t>
            </a:r>
          </a:p>
          <a:p>
            <a:pPr marL="0" lvl="2" indent="0" algn="just">
              <a:spcBef>
                <a:spcPct val="40000"/>
              </a:spcBef>
              <a:buClr>
                <a:srgbClr val="FFCC00"/>
              </a:buClr>
              <a:buSzPct val="110000"/>
              <a:buNone/>
            </a:pPr>
            <a:endParaRPr lang="en-US" sz="1200" dirty="0"/>
          </a:p>
          <a:p>
            <a:pPr marL="0" lvl="2" indent="0" algn="just">
              <a:spcBef>
                <a:spcPct val="40000"/>
              </a:spcBef>
              <a:buClr>
                <a:srgbClr val="FFCC00"/>
              </a:buClr>
              <a:buSzPct val="110000"/>
              <a:buNone/>
            </a:pPr>
            <a:r>
              <a:rPr lang="en-US" sz="2600" dirty="0" smtClean="0"/>
              <a:t>					– Steve Jobs</a:t>
            </a:r>
          </a:p>
          <a:p>
            <a:pPr marL="0" lvl="2" indent="0" algn="just">
              <a:spcBef>
                <a:spcPct val="40000"/>
              </a:spcBef>
              <a:buClr>
                <a:srgbClr val="FFCC00"/>
              </a:buClr>
              <a:buSzPct val="110000"/>
              <a:buNone/>
            </a:pPr>
            <a:endParaRPr lang="en-US" sz="2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5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1143000"/>
          </a:xfrm>
        </p:spPr>
        <p:txBody>
          <a:bodyPr/>
          <a:lstStyle/>
          <a:p>
            <a:r>
              <a:rPr lang="en-US" altLang="en-US" sz="4000" dirty="0"/>
              <a:t>Teams Outperform Solopreneurs</a:t>
            </a:r>
            <a:endParaRPr lang="en-US" sz="4000" dirty="0"/>
          </a:p>
        </p:txBody>
      </p:sp>
      <p:sp>
        <p:nvSpPr>
          <p:cNvPr id="16691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382000" cy="1025525"/>
          </a:xfrm>
        </p:spPr>
        <p:txBody>
          <a:bodyPr/>
          <a:lstStyle/>
          <a:p>
            <a:pPr marL="0" lvl="2" indent="0" algn="ctr">
              <a:spcBef>
                <a:spcPct val="40000"/>
              </a:spcBef>
              <a:buClr>
                <a:srgbClr val="FFCC00"/>
              </a:buClr>
              <a:buSzPct val="110000"/>
              <a:buNone/>
            </a:pPr>
            <a:r>
              <a:rPr lang="en-US" sz="2800" dirty="0"/>
              <a:t>Experience has proven that teams that cover all the bases are the most successful.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Content Placeholder 5" descr="Finance, Production, Marketing, and Management" title="Requisite skill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71600" y="2192875"/>
            <a:ext cx="6269114" cy="46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C8A7D6CE-AACC-4D0F-8D54-297582A1B732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09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763000" cy="1143000"/>
          </a:xfrm>
        </p:spPr>
        <p:txBody>
          <a:bodyPr/>
          <a:lstStyle/>
          <a:p>
            <a:r>
              <a:rPr lang="en-US" altLang="en-US" sz="4000" dirty="0"/>
              <a:t>Traits to Look For in Co-Founders and Key </a:t>
            </a:r>
            <a:r>
              <a:rPr lang="en-US" altLang="en-US" sz="4000" dirty="0" smtClean="0"/>
              <a:t>Employees</a:t>
            </a:r>
            <a:endParaRPr lang="en-US" sz="4000" dirty="0"/>
          </a:p>
        </p:txBody>
      </p:sp>
      <p:sp>
        <p:nvSpPr>
          <p:cNvPr id="16691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dirty="0" smtClean="0">
                <a:effectLst/>
              </a:rPr>
              <a:t>Team players    </a:t>
            </a:r>
            <a:endParaRPr lang="en-US" dirty="0">
              <a:effectLst/>
            </a:endParaRPr>
          </a:p>
          <a:p>
            <a:pPr>
              <a:buFont typeface="+mj-lt"/>
              <a:buAutoNum type="arabicPeriod"/>
            </a:pPr>
            <a:r>
              <a:rPr lang="en-US" dirty="0" smtClean="0">
                <a:effectLst/>
              </a:rPr>
              <a:t>Self-motivated </a:t>
            </a:r>
            <a:r>
              <a:rPr lang="en-US" dirty="0">
                <a:effectLst/>
              </a:rPr>
              <a:t>and </a:t>
            </a:r>
            <a:r>
              <a:rPr lang="en-US" dirty="0" smtClean="0">
                <a:effectLst/>
              </a:rPr>
              <a:t>self-directed  </a:t>
            </a:r>
            <a:endParaRPr lang="en-US" dirty="0">
              <a:effectLst/>
            </a:endParaRPr>
          </a:p>
          <a:p>
            <a:pPr>
              <a:buFont typeface="+mj-lt"/>
              <a:buAutoNum type="arabicPeriod"/>
            </a:pPr>
            <a:r>
              <a:rPr lang="en-US" dirty="0">
                <a:effectLst/>
              </a:rPr>
              <a:t>Have similar working styles. </a:t>
            </a:r>
            <a:endParaRPr lang="en-US" dirty="0" smtClean="0">
              <a:effectLst/>
            </a:endParaRPr>
          </a:p>
          <a:p>
            <a:pPr>
              <a:buFont typeface="+mj-lt"/>
              <a:buAutoNum type="arabicPeriod"/>
            </a:pPr>
            <a:r>
              <a:rPr lang="en-US" dirty="0" smtClean="0">
                <a:effectLst/>
              </a:rPr>
              <a:t>Share a common vision and commitment..</a:t>
            </a:r>
          </a:p>
          <a:p>
            <a:pPr>
              <a:buFont typeface="+mj-lt"/>
              <a:buAutoNum type="arabicPeriod"/>
            </a:pPr>
            <a:r>
              <a:rPr lang="en-US" dirty="0" smtClean="0">
                <a:effectLst/>
              </a:rPr>
              <a:t>Integrity.   </a:t>
            </a:r>
            <a:endParaRPr lang="en-US" dirty="0">
              <a:effectLst/>
            </a:endParaRPr>
          </a:p>
          <a:p>
            <a:pPr>
              <a:buFont typeface="+mj-lt"/>
              <a:buAutoNum type="arabicPeriod"/>
            </a:pPr>
            <a:r>
              <a:rPr lang="en-US" dirty="0" smtClean="0">
                <a:effectLst/>
              </a:rPr>
              <a:t>Complementary </a:t>
            </a:r>
            <a:r>
              <a:rPr lang="en-US" dirty="0">
                <a:effectLst/>
              </a:rPr>
              <a:t>skills. </a:t>
            </a:r>
            <a:r>
              <a:rPr lang="en-US" dirty="0" smtClean="0">
                <a:effectLst/>
              </a:rPr>
              <a:t> 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C8A7D6CE-AACC-4D0F-8D54-297582A1B732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228600" y="304800"/>
            <a:ext cx="8763000" cy="1143000"/>
          </a:xfrm>
        </p:spPr>
        <p:txBody>
          <a:bodyPr/>
          <a:lstStyle/>
          <a:p>
            <a:r>
              <a:rPr lang="en-US" altLang="en-US" sz="3600" dirty="0">
                <a:solidFill>
                  <a:schemeClr val="tx1"/>
                </a:solidFill>
              </a:rPr>
              <a:t>How many of these successful team can you identify</a:t>
            </a:r>
            <a:r>
              <a:rPr lang="en-US" altLang="en-US" sz="3600" dirty="0" smtClean="0">
                <a:solidFill>
                  <a:schemeClr val="tx1"/>
                </a:solidFill>
              </a:rPr>
              <a:t>?</a:t>
            </a:r>
            <a:endParaRPr lang="en-US" sz="3600" dirty="0">
              <a:solidFill>
                <a:schemeClr val="tx1"/>
              </a:solidFill>
            </a:endParaRPr>
          </a:p>
        </p:txBody>
      </p:sp>
      <p:pic>
        <p:nvPicPr>
          <p:cNvPr id="6" name="Content Placeholder 5" descr="From top left to bottom right:&#10;&#10;1  Steve Jobs/ Steve Wozniak  (top left)&#10;&#10;2  Orville Wright/ Wilbur Wright  (top right)&#10;&#10;3  Sergay Brin / Larry Page    (bottom left)&#10;&#10;4  David Packard/ Bill Hewlett  (bottom right)&#10;" title="Successful business partnerships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946275"/>
            <a:ext cx="6172200" cy="430212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88BD833-3AB8-494C-B5D9-1004E813CA7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366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9029"/>
            <a:ext cx="8763000" cy="1143000"/>
          </a:xfrm>
        </p:spPr>
        <p:txBody>
          <a:bodyPr/>
          <a:lstStyle/>
          <a:p>
            <a:r>
              <a:rPr lang="en-US" altLang="en-US" sz="4000" dirty="0" smtClean="0"/>
              <a:t>Keep Some Dry Powder</a:t>
            </a:r>
            <a:endParaRPr lang="en-US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76400"/>
            <a:ext cx="8382000" cy="43021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>
                <a:effectLst/>
              </a:rPr>
              <a:t>Don’t give out all your shares to co-founders and key hires immediately.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1400" dirty="0">
              <a:effectLst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>
                <a:effectLst/>
              </a:rPr>
              <a:t>You’ll need at least a third of shares available for investors in first funding round.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1600" dirty="0">
              <a:effectLst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>
                <a:effectLst/>
              </a:rPr>
              <a:t>Consider 2-5% per key person.</a:t>
            </a: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 And insist they earn even that over time.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EB472FB-4E42-45FA-8268-7E50AB65831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400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82000" cy="1143000"/>
          </a:xfrm>
        </p:spPr>
        <p:txBody>
          <a:bodyPr/>
          <a:lstStyle/>
          <a:p>
            <a:r>
              <a:rPr lang="en-US" altLang="en-US" sz="4000" dirty="0"/>
              <a:t>Not all members of the </a:t>
            </a:r>
            <a:r>
              <a:rPr lang="en-US" altLang="en-US" sz="4000" dirty="0" smtClean="0"/>
              <a:t>team need </a:t>
            </a:r>
            <a:r>
              <a:rPr lang="en-US" altLang="en-US" sz="4000" dirty="0"/>
              <a:t>to </a:t>
            </a:r>
            <a:r>
              <a:rPr lang="en-US" altLang="en-US" sz="4000" dirty="0" smtClean="0"/>
              <a:t>be paid or receive shares</a:t>
            </a:r>
            <a:endParaRPr lang="en-US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057400"/>
            <a:ext cx="8382000" cy="430212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effectLst/>
              </a:rPr>
              <a:t>Consider forming an ADVISORY BOARD of volunteer mentors to ask as a sounding board.  </a:t>
            </a:r>
            <a:endParaRPr lang="en-US" dirty="0" smtClean="0">
              <a:effectLst/>
            </a:endParaRPr>
          </a:p>
          <a:p>
            <a:pPr marL="0" indent="0">
              <a:buNone/>
            </a:pPr>
            <a:endParaRPr lang="en-US" sz="1600" dirty="0">
              <a:effectLst/>
            </a:endParaRPr>
          </a:p>
          <a:p>
            <a:pPr marL="0" indent="0">
              <a:buNone/>
            </a:pPr>
            <a:r>
              <a:rPr lang="en-US" dirty="0">
                <a:effectLst/>
              </a:rPr>
              <a:t>Advisory Board members do not have any liability as a result of their association – as do members of an official Board of Directors.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EB472FB-4E42-45FA-8268-7E50AB65831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564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304800"/>
            <a:ext cx="8763000" cy="1143000"/>
          </a:xfrm>
        </p:spPr>
        <p:txBody>
          <a:bodyPr/>
          <a:lstStyle/>
          <a:p>
            <a:r>
              <a:rPr lang="en-US" altLang="en-US" sz="3600" dirty="0">
                <a:solidFill>
                  <a:schemeClr val="tx1"/>
                </a:solidFill>
              </a:rPr>
              <a:t>Well-Known Service Providers Also Add Prestige to a </a:t>
            </a:r>
            <a:r>
              <a:rPr lang="en-US" altLang="en-US" sz="3600" dirty="0" smtClean="0">
                <a:solidFill>
                  <a:schemeClr val="tx1"/>
                </a:solidFill>
              </a:rPr>
              <a:t>Letterhead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057400"/>
            <a:ext cx="8382000" cy="430212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effectLst/>
              </a:rPr>
              <a:t>Ask your attorney and account if you can list their firms on your letterhead and website.</a:t>
            </a:r>
          </a:p>
          <a:p>
            <a:pPr marL="0" indent="0">
              <a:buNone/>
            </a:pPr>
            <a:r>
              <a:rPr lang="en-US" dirty="0">
                <a:effectLst/>
              </a:rPr>
              <a:t>List them on same page as advisory board in their capacities:</a:t>
            </a:r>
          </a:p>
          <a:p>
            <a:pPr marL="0" indent="0">
              <a:buNone/>
            </a:pPr>
            <a:r>
              <a:rPr lang="en-US" dirty="0">
                <a:solidFill>
                  <a:srgbClr val="FFCC00"/>
                </a:solidFill>
                <a:effectLst/>
              </a:rPr>
              <a:t>Attorney:  </a:t>
            </a:r>
            <a:r>
              <a:rPr lang="en-US" dirty="0">
                <a:effectLst/>
              </a:rPr>
              <a:t>Dewey, </a:t>
            </a:r>
            <a:r>
              <a:rPr lang="en-US" dirty="0" err="1">
                <a:effectLst/>
              </a:rPr>
              <a:t>Cheatam</a:t>
            </a:r>
            <a:r>
              <a:rPr lang="en-US" dirty="0">
                <a:effectLst/>
              </a:rPr>
              <a:t> &amp; Howe </a:t>
            </a:r>
          </a:p>
          <a:p>
            <a:pPr marL="0" indent="0">
              <a:buNone/>
            </a:pPr>
            <a:r>
              <a:rPr lang="en-US" dirty="0">
                <a:solidFill>
                  <a:srgbClr val="FFCC00"/>
                </a:solidFill>
                <a:effectLst/>
              </a:rPr>
              <a:t>Accountant:  </a:t>
            </a:r>
            <a:r>
              <a:rPr lang="en-US" sz="2800" dirty="0">
                <a:effectLst/>
              </a:rPr>
              <a:t>Cooke &amp; Hyde LLP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EB472FB-4E42-45FA-8268-7E50AB65831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44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9029"/>
            <a:ext cx="8763000" cy="1143000"/>
          </a:xfrm>
        </p:spPr>
        <p:txBody>
          <a:bodyPr/>
          <a:lstStyle/>
          <a:p>
            <a:r>
              <a:rPr lang="en-US" altLang="en-US" sz="4000" dirty="0" smtClean="0">
                <a:solidFill>
                  <a:srgbClr val="0000CC"/>
                </a:solidFill>
              </a:rPr>
              <a:t>Blank Slide</a:t>
            </a:r>
            <a:endParaRPr lang="en-US" sz="4000" dirty="0">
              <a:solidFill>
                <a:srgbClr val="0000CC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76400"/>
            <a:ext cx="8382000" cy="4302125"/>
          </a:xfrm>
        </p:spPr>
        <p:txBody>
          <a:bodyPr/>
          <a:lstStyle/>
          <a:p>
            <a:pPr marL="0" indent="0">
              <a:buNone/>
            </a:pPr>
            <a:endParaRPr lang="en-US" dirty="0" smtClean="0">
              <a:effectLst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EB472FB-4E42-45FA-8268-7E50AB65831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555083"/>
      </p:ext>
    </p:extLst>
  </p:cSld>
  <p:clrMapOvr>
    <a:masterClrMapping/>
  </p:clrMapOvr>
</p:sld>
</file>

<file path=ppt/theme/theme1.xml><?xml version="1.0" encoding="utf-8"?>
<a:theme xmlns:a="http://schemas.openxmlformats.org/drawingml/2006/main" name="Azure">
  <a:themeElements>
    <a:clrScheme name="">
      <a:dk1>
        <a:srgbClr val="000000"/>
      </a:dk1>
      <a:lt1>
        <a:srgbClr val="FFFFFF"/>
      </a:lt1>
      <a:dk2>
        <a:srgbClr val="3333FF"/>
      </a:dk2>
      <a:lt2>
        <a:srgbClr val="FF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Az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zur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463</Words>
  <Application>Microsoft Office PowerPoint</Application>
  <PresentationFormat>On-screen Show (4:3)</PresentationFormat>
  <Paragraphs>64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Azure</vt:lpstr>
      <vt:lpstr>Building a Credible Management Team</vt:lpstr>
      <vt:lpstr>Teams Outperform Solopreneurs</vt:lpstr>
      <vt:lpstr>Traits to Look For in Co-Founders and Key Employees</vt:lpstr>
      <vt:lpstr>How many of these successful team can you identify?</vt:lpstr>
      <vt:lpstr>Keep Some Dry Powder</vt:lpstr>
      <vt:lpstr>Not all members of the team need to be paid or receive shares</vt:lpstr>
      <vt:lpstr>Well-Known Service Providers Also Add Prestige to a Letterhead</vt:lpstr>
      <vt:lpstr>Blank Slide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2019-08-11T21:41:19Z</dcterms:modified>
</cp:coreProperties>
</file>