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1" r:id="rId2"/>
    <p:sldId id="443" r:id="rId3"/>
    <p:sldId id="445" r:id="rId4"/>
    <p:sldId id="420" r:id="rId5"/>
    <p:sldId id="446" r:id="rId6"/>
    <p:sldId id="447" r:id="rId7"/>
    <p:sldId id="431" r:id="rId8"/>
    <p:sldId id="422" r:id="rId9"/>
    <p:sldId id="426" r:id="rId10"/>
    <p:sldId id="419" r:id="rId11"/>
    <p:sldId id="442" r:id="rId12"/>
    <p:sldId id="444" r:id="rId13"/>
  </p:sldIdLst>
  <p:sldSz cx="10287000" cy="6858000" type="35mm"/>
  <p:notesSz cx="6985000" cy="92821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ZapfDingbats" charset="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ZapfDingbats" charset="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ZapfDingbats" charset="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ZapfDingbats" charset="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FF"/>
        </a:solidFill>
        <a:latin typeface="ZapfDingbats" charset="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ZapfDingbats" charset="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ZapfDingbats" charset="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ZapfDingbats" charset="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ZapfDingbats" charset="2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FFCC00"/>
    <a:srgbClr val="FFFFFF"/>
    <a:srgbClr val="000066"/>
    <a:srgbClr val="FC0128"/>
    <a:srgbClr val="FF66FF"/>
    <a:srgbClr val="032AB9"/>
    <a:srgbClr val="F76681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88" autoAdjust="0"/>
    <p:restoredTop sz="97514" autoAdjust="0"/>
  </p:normalViewPr>
  <p:slideViewPr>
    <p:cSldViewPr snapToGrid="0">
      <p:cViewPr varScale="1">
        <p:scale>
          <a:sx n="62" d="100"/>
          <a:sy n="62" d="100"/>
        </p:scale>
        <p:origin x="1220" y="4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5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37" d="100"/>
          <a:sy n="37" d="100"/>
        </p:scale>
        <p:origin x="-1470" y="-96"/>
      </p:cViewPr>
      <p:guideLst>
        <p:guide orient="horz" pos="2923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4932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-1588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49325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16975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i="1"/>
            </a:lvl1pPr>
          </a:lstStyle>
          <a:p>
            <a:pPr>
              <a:defRPr/>
            </a:pPr>
            <a:fld id="{1D0CA286-5251-4290-8F9E-ECC1C9E401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16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49325"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-1588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49325"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16975"/>
            <a:ext cx="302736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i="1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504727E-541A-48AA-95F5-18AA2EA0A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8488"/>
            <a:ext cx="5121275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7888" y="695325"/>
            <a:ext cx="5229225" cy="3481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060863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5138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31863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970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62138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3C926-3E48-45A4-80B0-DB15DBB7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1114425" y="6172200"/>
            <a:ext cx="7972425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47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7D1CE-0FBF-4DEE-BD45-21F927FBB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2683A-F8FA-4846-874F-56D96C98D6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77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58038" y="550863"/>
            <a:ext cx="1912937" cy="5468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17638" y="550863"/>
            <a:ext cx="5588000" cy="5468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3598A-7A2B-4150-BB16-A4D59F233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00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01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93" y="1998663"/>
            <a:ext cx="9917083" cy="4021137"/>
          </a:xfrm>
        </p:spPr>
        <p:txBody>
          <a:bodyPr/>
          <a:lstStyle>
            <a:lvl1pPr>
              <a:buSzPct val="120000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33413" indent="-233363">
              <a:buSzPct val="90000"/>
              <a:buFont typeface="Courier New" panose="02070309020205020404" pitchFamily="49" charset="0"/>
              <a:buChar char="o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SzPct val="90000"/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550429"/>
            <a:ext cx="1115704" cy="30757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A95D980F-38DC-4757-8E40-BDFD98B73F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794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541196" y="6256712"/>
            <a:ext cx="821595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3BCDD-2DF4-438A-824B-F3E33B386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43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17638" y="1998663"/>
            <a:ext cx="3576637" cy="4021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6675" y="1998663"/>
            <a:ext cx="3578225" cy="4021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8B9B6-6B67-4D38-82BC-BF0EEB335A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C7B0A-900B-4B9B-B3A2-142B3EBE9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7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BA886-6A18-480B-8BF4-2CD8794B2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6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xfrm>
            <a:off x="491319" y="6248400"/>
            <a:ext cx="69330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784C5A4F-0949-47FC-8AD6-A2928F4769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38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71296" y="6469038"/>
            <a:ext cx="1115704" cy="38896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B7C5-18B7-4FDA-9C98-42D50617C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0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1319" y="6248400"/>
            <a:ext cx="821595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95785" y="550863"/>
            <a:ext cx="9621671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17638" y="1998663"/>
            <a:ext cx="7307262" cy="402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 indent="-390525">
              <a:buClr>
                <a:srgbClr val="CC0000"/>
              </a:buClr>
              <a:buSzPct val="85000"/>
              <a:buBlip>
                <a:blip r:embed="rId14"/>
              </a:buBlip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First level</a:t>
            </a:r>
          </a:p>
          <a:p>
            <a:pPr marL="1030288" lvl="2" indent="-349250">
              <a:buClr>
                <a:schemeClr val="hlink"/>
              </a:buClr>
              <a:buSzPct val="85000"/>
              <a:buBlip>
                <a:blip r:embed="rId15"/>
              </a:buBlip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Second level</a:t>
            </a:r>
          </a:p>
          <a:p>
            <a:pPr marL="1604963" lvl="3">
              <a:buSzPct val="90000"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Third level</a:t>
            </a:r>
          </a:p>
          <a:p>
            <a:pPr lvl="4">
              <a:buSzPct val="80000"/>
              <a:buFont typeface="Arial" panose="020B0604020202020204" pitchFamily="34" charset="0"/>
              <a:buChar char="•"/>
            </a:pP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296400" y="6553200"/>
            <a:ext cx="990600" cy="304800"/>
          </a:xfrm>
          <a:prstGeom prst="rect">
            <a:avLst/>
          </a:prstGeom>
          <a:ln/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588BD833-3AB8-494C-B5D9-1004E813CA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46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  <p:sldLayoutId id="214748394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AFD00"/>
          </a:solidFill>
          <a:latin typeface="Book Antiqua" pitchFamily="18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0000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633413" indent="-233363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00000"/>
        <a:buChar char="–"/>
        <a:defRPr sz="32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00000"/>
        <a:buChar char="•"/>
        <a:defRPr sz="3200">
          <a:solidFill>
            <a:srgbClr val="FF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00000"/>
        <a:buChar char="–"/>
        <a:defRPr sz="32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80000"/>
        <a:buFont typeface="Arial" panose="020B0604020202020204" pitchFamily="34" charset="0"/>
        <a:buChar char="•"/>
        <a:defRPr sz="3200">
          <a:solidFill>
            <a:srgbClr val="FFFF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Char char="•"/>
        <a:defRPr sz="3200">
          <a:solidFill>
            <a:srgbClr val="FFFF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Char char="•"/>
        <a:defRPr sz="3200">
          <a:solidFill>
            <a:srgbClr val="FFFF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Char char="•"/>
        <a:defRPr sz="3200">
          <a:solidFill>
            <a:srgbClr val="FFFF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AFD00"/>
        </a:buClr>
        <a:buSzPct val="100000"/>
        <a:buChar char="•"/>
        <a:defRPr sz="32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23finder.com/" TargetMode="External"/><Relationship Id="rId2" Type="http://schemas.openxmlformats.org/officeDocument/2006/relationships/hyperlink" Target="http://www.namestation.com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owem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Branding</a:t>
            </a:r>
            <a:br>
              <a:rPr lang="en-US" altLang="en-US" sz="2400" dirty="0">
                <a:latin typeface="Arial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3351211"/>
            <a:ext cx="7200900" cy="1752600"/>
          </a:xfrm>
        </p:spPr>
        <p:txBody>
          <a:bodyPr/>
          <a:lstStyle/>
          <a:p>
            <a:pPr marL="66675" lvl="1">
              <a:buClr>
                <a:srgbClr val="CC0000"/>
              </a:buClr>
              <a:buSzPct val="85000"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Naming the Company</a:t>
            </a:r>
          </a:p>
          <a:p>
            <a:pPr marL="66675" lvl="1">
              <a:buClr>
                <a:srgbClr val="CC0000"/>
              </a:buClr>
              <a:buSzPct val="85000"/>
            </a:pPr>
            <a:r>
              <a:rPr lang="en-US" altLang="en-US" dirty="0">
                <a:latin typeface="Arial" charset="0"/>
                <a:cs typeface="Times New Roman" pitchFamily="18" charset="0"/>
              </a:rPr>
              <a:t>Graphic Standards </a:t>
            </a:r>
          </a:p>
          <a:p>
            <a:pPr marL="66675" lvl="1">
              <a:buClr>
                <a:srgbClr val="CC0000"/>
              </a:buClr>
              <a:buSzPct val="85000"/>
            </a:pPr>
            <a:r>
              <a:rPr lang="en-US" altLang="en-US" dirty="0">
                <a:latin typeface="Arial" charset="0"/>
                <a:ea typeface="Calibri" pitchFamily="34" charset="0"/>
                <a:cs typeface="Calibri" pitchFamily="34" charset="0"/>
              </a:rPr>
              <a:t>Logo design</a:t>
            </a:r>
          </a:p>
          <a:p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172200"/>
            <a:ext cx="10286999" cy="6858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 Copyright © Academy Group</a:t>
            </a:r>
          </a:p>
        </p:txBody>
      </p:sp>
    </p:spTree>
    <p:extLst>
      <p:ext uri="{BB962C8B-B14F-4D97-AF65-F5344CB8AC3E}">
        <p14:creationId xmlns:p14="http://schemas.microsoft.com/office/powerpoint/2010/main" val="1212202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85" y="389997"/>
            <a:ext cx="9621671" cy="857250"/>
          </a:xfrm>
        </p:spPr>
        <p:txBody>
          <a:bodyPr/>
          <a:lstStyle/>
          <a:p>
            <a:r>
              <a:rPr lang="en-US" altLang="en-US" dirty="0">
                <a:latin typeface="Arial" charset="0"/>
                <a:cs typeface="Times New Roman" pitchFamily="18" charset="0"/>
              </a:rPr>
              <a:t>Graphic Standards </a:t>
            </a:r>
            <a:br>
              <a:rPr lang="en-US" altLang="en-US" dirty="0">
                <a:latin typeface="Arial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31799" y="1422930"/>
            <a:ext cx="6350000" cy="4994804"/>
          </a:xfrm>
        </p:spPr>
        <p:txBody>
          <a:bodyPr/>
          <a:lstStyle/>
          <a:p>
            <a:pPr marL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Typestyle</a:t>
            </a:r>
            <a:b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</a:br>
            <a:endParaRPr lang="en-US" altLang="en-US" sz="800" dirty="0">
              <a:latin typeface="Arial Unicode MS" pitchFamily="34" charset="-128"/>
            </a:endParaRPr>
          </a:p>
          <a:p>
            <a:pPr marL="571500" lvl="2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Pick a common font</a:t>
            </a:r>
            <a:endParaRPr lang="en-US" altLang="en-US" sz="1800" dirty="0">
              <a:latin typeface="Arial Unicode MS" pitchFamily="34" charset="-128"/>
            </a:endParaRPr>
          </a:p>
          <a:p>
            <a:pPr marL="571500" lvl="2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</a:rPr>
              <a:t>Use consistently</a:t>
            </a:r>
          </a:p>
          <a:p>
            <a:pPr marL="685800" lvl="3" indent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400" dirty="0">
                <a:latin typeface="Arial" charset="0"/>
              </a:rPr>
              <a:t>  </a:t>
            </a:r>
            <a:r>
              <a:rPr lang="en-US" altLang="en-US" sz="2400" dirty="0" err="1">
                <a:solidFill>
                  <a:srgbClr val="FFCC00"/>
                </a:solidFill>
                <a:latin typeface="Arial" charset="0"/>
              </a:rPr>
              <a:t>MyCompany</a:t>
            </a:r>
            <a:endParaRPr lang="en-US" altLang="en-US" sz="2400" dirty="0">
              <a:solidFill>
                <a:srgbClr val="FFCC00"/>
              </a:solidFill>
              <a:latin typeface="Arial" charset="0"/>
            </a:endParaRPr>
          </a:p>
          <a:p>
            <a:pPr marL="685800" lvl="3" indent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400" dirty="0">
                <a:solidFill>
                  <a:srgbClr val="FFCC00"/>
                </a:solidFill>
                <a:latin typeface="Arial" charset="0"/>
              </a:rPr>
              <a:t>  </a:t>
            </a:r>
            <a:r>
              <a:rPr lang="en-US" altLang="en-US" sz="2400" i="1" dirty="0">
                <a:solidFill>
                  <a:srgbClr val="FFCC00"/>
                </a:solidFill>
                <a:latin typeface="Arial" charset="0"/>
              </a:rPr>
              <a:t>MY COMPANY</a:t>
            </a:r>
          </a:p>
          <a:p>
            <a:pPr marL="685800" lvl="3" indent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400" dirty="0">
                <a:solidFill>
                  <a:srgbClr val="FFCC00"/>
                </a:solidFill>
                <a:latin typeface="Arial" charset="0"/>
              </a:rPr>
              <a:t>  </a:t>
            </a:r>
            <a:r>
              <a:rPr lang="en-US" altLang="en-US" sz="2400" b="1" dirty="0" err="1">
                <a:solidFill>
                  <a:srgbClr val="FFCC00"/>
                </a:solidFill>
                <a:latin typeface="Arial" charset="0"/>
              </a:rPr>
              <a:t>MyCompany</a:t>
            </a:r>
            <a:endParaRPr lang="en-US" altLang="en-US" sz="2400" b="1" dirty="0">
              <a:solidFill>
                <a:srgbClr val="FFCC00"/>
              </a:solidFill>
              <a:latin typeface="Arial" charset="0"/>
            </a:endParaRPr>
          </a:p>
          <a:p>
            <a:pPr marL="0" lvl="3" indent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1600" dirty="0">
              <a:latin typeface="Arial" charset="0"/>
            </a:endParaRPr>
          </a:p>
          <a:p>
            <a:pPr marL="0" lvl="3" indent="0">
              <a:lnSpc>
                <a:spcPct val="115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2400" dirty="0">
                <a:latin typeface="Arial" charset="0"/>
              </a:rPr>
              <a:t>Color Scheme</a:t>
            </a:r>
          </a:p>
          <a:p>
            <a:pPr marL="571500" lvl="2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Max 2 colors</a:t>
            </a:r>
          </a:p>
          <a:p>
            <a:pPr marL="571500" lvl="2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Pick Microsoft “Standard” colors</a:t>
            </a:r>
          </a:p>
          <a:p>
            <a:pPr marL="571500" lvl="2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Write down RGB and HEX values</a:t>
            </a:r>
          </a:p>
          <a:p>
            <a:endParaRPr lang="en-US" dirty="0"/>
          </a:p>
        </p:txBody>
      </p:sp>
      <p:pic>
        <p:nvPicPr>
          <p:cNvPr id="7" name="Content Placeholder 6" descr="Microsoft Word standard colors" title="Microsoft Color Chart    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608" y="2586738"/>
            <a:ext cx="2445026" cy="3336053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charset="0"/>
                <a:ea typeface="Calibri" pitchFamily="34" charset="0"/>
                <a:cs typeface="Calibri" pitchFamily="34" charset="0"/>
              </a:rPr>
              <a:t>Logo Design</a:t>
            </a:r>
            <a:br>
              <a:rPr lang="en-US" altLang="en-US" dirty="0">
                <a:latin typeface="Arial" charset="0"/>
                <a:ea typeface="Calibri" pitchFamily="34" charset="0"/>
                <a:cs typeface="Calibri" pitchFamily="34" charset="0"/>
              </a:rPr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454" y="1434663"/>
            <a:ext cx="9667510" cy="4517751"/>
          </a:xfrm>
        </p:spPr>
        <p:txBody>
          <a:bodyPr/>
          <a:lstStyle/>
          <a:p>
            <a:pPr marL="403225" lvl="2">
              <a:lnSpc>
                <a:spcPct val="150000"/>
              </a:lnSpc>
              <a:spcBef>
                <a:spcPct val="0"/>
              </a:spcBef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Keep it clean and simple</a:t>
            </a:r>
          </a:p>
          <a:p>
            <a:pPr marL="403225" lvl="2">
              <a:lnSpc>
                <a:spcPct val="150000"/>
              </a:lnSpc>
              <a:spcBef>
                <a:spcPct val="0"/>
              </a:spcBef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To add a graphic element search key words at </a:t>
            </a:r>
            <a:r>
              <a:rPr lang="en-US" altLang="en-US" sz="2400" dirty="0">
                <a:ea typeface="Times New Roman" pitchFamily="18" charset="0"/>
              </a:rPr>
              <a:t>Google.com/images</a:t>
            </a: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03225" lvl="2">
              <a:lnSpc>
                <a:spcPct val="150000"/>
              </a:lnSpc>
              <a:spcBef>
                <a:spcPct val="0"/>
              </a:spcBef>
              <a:buSzTx/>
              <a:buFont typeface="Symbol" pitchFamily="18" charset="2"/>
              <a:buChar char="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Calibri" pitchFamily="34" charset="0"/>
              </a:rPr>
              <a:t>DIY Logo Sites:</a:t>
            </a:r>
          </a:p>
          <a:p>
            <a:pPr marL="800100" indent="-228600">
              <a:buClr>
                <a:srgbClr val="FFFFFF"/>
              </a:buClr>
              <a:defRPr/>
            </a:pPr>
            <a:r>
              <a:rPr lang="en-US" sz="2400" u="sng" dirty="0"/>
              <a:t>FreeLogoServices.com</a:t>
            </a:r>
            <a:r>
              <a:rPr lang="en-US" sz="2400" dirty="0"/>
              <a:t>.   $40 to download if you like results.</a:t>
            </a:r>
          </a:p>
          <a:p>
            <a:pPr marL="800100" indent="-228600">
              <a:buClr>
                <a:srgbClr val="FFFFFF"/>
              </a:buClr>
              <a:defRPr/>
            </a:pPr>
            <a:r>
              <a:rPr lang="en-US" sz="2400" u="sng" dirty="0"/>
              <a:t>DesignMatic.com</a:t>
            </a:r>
            <a:r>
              <a:rPr lang="en-US" sz="2400" dirty="0"/>
              <a:t>.   $37 to download.</a:t>
            </a:r>
          </a:p>
          <a:p>
            <a:pPr marL="228600" lvl="2" indent="0">
              <a:lnSpc>
                <a:spcPct val="115000"/>
              </a:lnSpc>
              <a:spcBef>
                <a:spcPct val="0"/>
              </a:spcBef>
              <a:buSzTx/>
              <a:buNone/>
              <a:defRPr/>
            </a:pPr>
            <a:endParaRPr lang="en-US" altLang="en-US" sz="2400" dirty="0">
              <a:latin typeface="Arial" charset="0"/>
              <a:ea typeface="Calibri" pitchFamily="34" charset="0"/>
              <a:cs typeface="Calibri" pitchFamily="34" charset="0"/>
            </a:endParaRPr>
          </a:p>
          <a:p>
            <a:pPr marL="225425" lvl="3" indent="0">
              <a:lnSpc>
                <a:spcPct val="115000"/>
              </a:lnSpc>
              <a:spcBef>
                <a:spcPct val="0"/>
              </a:spcBef>
              <a:buSzTx/>
              <a:buNone/>
              <a:defRPr/>
            </a:pPr>
            <a:r>
              <a:rPr lang="en-US" altLang="en-US" sz="2400" dirty="0">
                <a:solidFill>
                  <a:srgbClr val="FFCC00"/>
                </a:solidFill>
                <a:latin typeface="Arial" charset="0"/>
              </a:rPr>
              <a:t>Add Tag Line </a:t>
            </a:r>
            <a:r>
              <a:rPr lang="en-US" altLang="en-US" sz="2400" dirty="0">
                <a:latin typeface="Arial" charset="0"/>
              </a:rPr>
              <a:t>to pre-sell customers and clearly explain what you do and how you are superior”</a:t>
            </a:r>
          </a:p>
          <a:p>
            <a:pPr marL="228600" lvl="2" indent="0">
              <a:lnSpc>
                <a:spcPct val="115000"/>
              </a:lnSpc>
              <a:spcBef>
                <a:spcPct val="0"/>
              </a:spcBef>
              <a:buSzTx/>
              <a:buNone/>
              <a:defRPr/>
            </a:pPr>
            <a:r>
              <a:rPr lang="en-US" altLang="en-US" sz="2400" i="1" dirty="0">
                <a:latin typeface="Arial" charset="0"/>
                <a:ea typeface="Calibri" pitchFamily="34" charset="0"/>
                <a:cs typeface="Calibri" pitchFamily="34" charset="0"/>
              </a:rPr>
              <a:t>     “Fifteen minutes can save you ...”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59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427" y="356310"/>
            <a:ext cx="9621671" cy="857250"/>
          </a:xfrm>
        </p:spPr>
        <p:txBody>
          <a:bodyPr/>
          <a:lstStyle/>
          <a:p>
            <a:r>
              <a:rPr lang="en-US" dirty="0">
                <a:solidFill>
                  <a:srgbClr val="0000CC"/>
                </a:solidFill>
              </a:rPr>
              <a:t>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A95D980F-38DC-4757-8E40-BDFD98B73FE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41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charset="0"/>
                <a:cs typeface="Times New Roman" pitchFamily="18" charset="0"/>
              </a:rPr>
              <a:t>Naming The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144" y="1378553"/>
            <a:ext cx="9974317" cy="4864592"/>
          </a:xfrm>
        </p:spPr>
        <p:txBody>
          <a:bodyPr/>
          <a:lstStyle/>
          <a:p>
            <a:pPr algn="ctr"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</a:pPr>
            <a:r>
              <a:rPr lang="en-US" altLang="en-US" sz="2800" dirty="0">
                <a:latin typeface="Arial" charset="0"/>
                <a:cs typeface="Times New Roman" pitchFamily="18" charset="0"/>
              </a:rPr>
              <a:t> </a:t>
            </a:r>
            <a:r>
              <a:rPr lang="en-US" altLang="en-US" dirty="0">
                <a:latin typeface="Arial" charset="0"/>
                <a:cs typeface="Times New Roman" pitchFamily="18" charset="0"/>
              </a:rPr>
              <a:t>Don’t Rush This Decision</a:t>
            </a:r>
            <a:r>
              <a:rPr lang="en-US" altLang="en-US" sz="2800" dirty="0">
                <a:latin typeface="Arial" charset="0"/>
                <a:cs typeface="Times New Roman" pitchFamily="18" charset="0"/>
              </a:rPr>
              <a:t>.   </a:t>
            </a:r>
          </a:p>
          <a:p>
            <a:pPr algn="ctr">
              <a:lnSpc>
                <a:spcPct val="115000"/>
              </a:lnSpc>
              <a:spcBef>
                <a:spcPct val="0"/>
              </a:spcBef>
              <a:spcAft>
                <a:spcPts val="400"/>
              </a:spcAft>
              <a:buClrTx/>
              <a:buSzTx/>
              <a:buFontTx/>
              <a:buNone/>
            </a:pPr>
            <a:br>
              <a:rPr lang="en-US" altLang="en-US" sz="1400" u="sng" dirty="0">
                <a:latin typeface="Arial" charset="0"/>
                <a:cs typeface="Times New Roman" pitchFamily="18" charset="0"/>
              </a:rPr>
            </a:br>
            <a:r>
              <a:rPr lang="en-US" altLang="en-US" u="sng" dirty="0">
                <a:latin typeface="Arial" charset="0"/>
                <a:cs typeface="Times New Roman" pitchFamily="18" charset="0"/>
              </a:rPr>
              <a:t>Think of all the places a company name appears:</a:t>
            </a: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dirty="0">
                <a:latin typeface="Arial" charset="0"/>
                <a:ea typeface="Calibri" pitchFamily="34" charset="0"/>
                <a:cs typeface="Calibri" pitchFamily="34" charset="0"/>
              </a:rPr>
              <a:t>  </a:t>
            </a: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Letterhead and business cards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Signage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Marketing brochures</a:t>
            </a: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Product labels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URL and email address 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166938">
              <a:lnSpc>
                <a:spcPct val="115000"/>
              </a:lnSpc>
              <a:spcBef>
                <a:spcPct val="0"/>
              </a:spcBef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Legal documents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166938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Symbol" pitchFamily="18" charset="2"/>
              <a:buChar char=""/>
            </a:pPr>
            <a:r>
              <a:rPr lang="en-US" altLang="en-US" sz="2800" dirty="0">
                <a:latin typeface="Arial" charset="0"/>
                <a:ea typeface="Calibri" pitchFamily="34" charset="0"/>
                <a:cs typeface="Calibri" pitchFamily="34" charset="0"/>
              </a:rPr>
              <a:t>  Bank accounts and checks</a:t>
            </a:r>
            <a:endParaRPr lang="en-US" alt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A95D980F-38DC-4757-8E40-BDFD98B73FE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5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Arial"/>
                <a:ea typeface="Times New Roman"/>
                <a:cs typeface="Times New Roman"/>
              </a:rPr>
              <a:t>What Makes For A Good Company Name</a:t>
            </a:r>
            <a:r>
              <a:rPr lang="en-US" sz="3600" dirty="0">
                <a:latin typeface="Arial"/>
                <a:ea typeface="Times New Roman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58880" y="2728236"/>
            <a:ext cx="9049324" cy="4021137"/>
          </a:xfrm>
        </p:spPr>
        <p:txBody>
          <a:bodyPr/>
          <a:lstStyle/>
          <a:p>
            <a:pPr marL="342900" indent="-342900">
              <a:spcBef>
                <a:spcPts val="0"/>
              </a:spcBef>
              <a:spcAft>
                <a:spcPts val="1200"/>
              </a:spcAft>
              <a:buSzPct val="122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/>
                <a:ea typeface="Times New Roman"/>
                <a:cs typeface="Arial"/>
              </a:rPr>
              <a:t>The personality of the words in your name will color the consumer opinion of your company. 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2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/>
                <a:ea typeface="Times New Roman"/>
                <a:cs typeface="Arial"/>
              </a:rPr>
              <a:t>Your company or product name may be the critical first impression. 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SzPct val="122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/>
                <a:ea typeface="Times New Roman"/>
                <a:cs typeface="Arial"/>
              </a:rPr>
              <a:t>Don’t get cute:  </a:t>
            </a:r>
            <a:r>
              <a:rPr lang="en-US" dirty="0">
                <a:solidFill>
                  <a:srgbClr val="FFCC00"/>
                </a:solidFill>
                <a:latin typeface="Arial"/>
                <a:ea typeface="Times New Roman"/>
                <a:cs typeface="Arial"/>
              </a:rPr>
              <a:t>Differ3nt</a:t>
            </a:r>
            <a:r>
              <a:rPr lang="en-US" dirty="0">
                <a:latin typeface="Arial"/>
                <a:ea typeface="Times New Roman"/>
                <a:cs typeface="Arial"/>
              </a:rPr>
              <a:t>  as a URL is </a:t>
            </a:r>
            <a:r>
              <a:rPr lang="en-US" u="sng" dirty="0">
                <a:latin typeface="Arial"/>
                <a:ea typeface="Times New Roman"/>
                <a:cs typeface="Arial"/>
              </a:rPr>
              <a:t>too</a:t>
            </a:r>
            <a:r>
              <a:rPr lang="en-US" dirty="0">
                <a:latin typeface="Arial"/>
                <a:ea typeface="Times New Roman"/>
                <a:cs typeface="Arial"/>
              </a:rPr>
              <a:t> different.  </a:t>
            </a:r>
            <a:br>
              <a:rPr lang="en-US" dirty="0">
                <a:latin typeface="Arial"/>
                <a:ea typeface="Times New Roman"/>
                <a:cs typeface="Arial"/>
              </a:rPr>
            </a:br>
            <a:r>
              <a:rPr lang="en-US" dirty="0">
                <a:latin typeface="Arial"/>
                <a:ea typeface="Times New Roman"/>
                <a:cs typeface="Arial"/>
              </a:rPr>
              <a:t>No one will remember this spelling.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ct val="122000"/>
              <a:buFont typeface="Arial" panose="020B0604020202020204" pitchFamily="34" charset="0"/>
              <a:buChar char="•"/>
              <a:defRPr/>
            </a:pPr>
            <a:r>
              <a:rPr lang="en-US" dirty="0">
                <a:latin typeface="Arial"/>
                <a:ea typeface="Times New Roman"/>
                <a:cs typeface="Arial"/>
              </a:rPr>
              <a:t>Let people know what you do and who you are 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95D980F-38DC-4757-8E40-BDFD98B73FE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Content Placeholder 5" descr="Alll are simple, consisting only of type, all on one line.&#10;" title="Three sample company names: KiickStarter, IBM, and Google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9" y="1431143"/>
            <a:ext cx="8083550" cy="934375"/>
          </a:xfrm>
        </p:spPr>
      </p:pic>
    </p:spTree>
    <p:extLst>
      <p:ext uri="{BB962C8B-B14F-4D97-AF65-F5344CB8AC3E}">
        <p14:creationId xmlns:p14="http://schemas.microsoft.com/office/powerpoint/2010/main" val="349719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  <a:t>Criteria for the perfect name</a:t>
            </a:r>
            <a:br>
              <a:rPr lang="en-US" altLang="en-US" sz="3200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69917" y="1786955"/>
            <a:ext cx="9917083" cy="4021137"/>
          </a:xfrm>
        </p:spPr>
        <p:txBody>
          <a:bodyPr/>
          <a:lstStyle/>
          <a:p>
            <a:pPr marL="0" indent="0">
              <a:lnSpc>
                <a:spcPct val="115000"/>
              </a:lnSpc>
              <a:spcBef>
                <a:spcPct val="0"/>
              </a:spcBef>
              <a:buClrTx/>
              <a:buSzPts val="1100"/>
              <a:buNone/>
              <a:defRPr/>
            </a:pPr>
            <a:r>
              <a:rPr lang="en-US" altLang="en-US" dirty="0">
                <a:latin typeface="Arial" charset="0"/>
                <a:ea typeface="Times New Roman" pitchFamily="18" charset="0"/>
                <a:cs typeface="Arial" charset="0"/>
              </a:rPr>
              <a:t>Short and easy to remember</a:t>
            </a:r>
            <a:r>
              <a:rPr lang="en-US" altLang="en-US" sz="2000" dirty="0">
                <a:latin typeface="Arial" charset="0"/>
                <a:ea typeface="Times New Roman" pitchFamily="18" charset="0"/>
                <a:cs typeface="Arial" charset="0"/>
              </a:rPr>
              <a:t>  </a:t>
            </a:r>
            <a:r>
              <a:rPr lang="en-US" altLang="en-US" sz="2400" dirty="0">
                <a:latin typeface="Arial" charset="0"/>
                <a:ea typeface="Times New Roman" pitchFamily="18" charset="0"/>
                <a:cs typeface="Arial" charset="0"/>
              </a:rPr>
              <a:t>(easy to type into a browser).</a:t>
            </a:r>
            <a:endParaRPr lang="en-US" altLang="en-US" sz="3600" dirty="0">
              <a:latin typeface="Arial Unicode MS" pitchFamily="34" charset="-128"/>
              <a:ea typeface="Times New Roman" pitchFamily="18" charset="0"/>
              <a:cs typeface="Arial" charset="0"/>
            </a:endParaRPr>
          </a:p>
          <a:p>
            <a:pPr lvl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charset="0"/>
              <a:buChar char="•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Times New Roman" pitchFamily="18" charset="0"/>
              </a:rPr>
              <a:t>Of the top 100 web sites, 72% have 6 or fewer letters; </a:t>
            </a:r>
            <a:br>
              <a:rPr lang="en-US" altLang="en-US" sz="2400" dirty="0">
                <a:latin typeface="Arial" charset="0"/>
                <a:ea typeface="Calibri" pitchFamily="34" charset="0"/>
                <a:cs typeface="Times New Roman" pitchFamily="18" charset="0"/>
              </a:rPr>
            </a:br>
            <a:r>
              <a:rPr lang="en-US" altLang="en-US" sz="2400" dirty="0">
                <a:latin typeface="Arial" charset="0"/>
                <a:ea typeface="Calibri" pitchFamily="34" charset="0"/>
                <a:cs typeface="Times New Roman" pitchFamily="18" charset="0"/>
              </a:rPr>
              <a:t>only 3% have more than 15  </a:t>
            </a:r>
            <a:endParaRPr lang="en-US" altLang="en-US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1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SzPct val="120000"/>
              <a:buFont typeface="Arial" charset="0"/>
              <a:buChar char="•"/>
              <a:defRPr/>
            </a:pPr>
            <a:r>
              <a:rPr lang="en-US" altLang="en-US" sz="2400" dirty="0">
                <a:latin typeface="Arial" charset="0"/>
                <a:ea typeface="Calibri" pitchFamily="34" charset="0"/>
                <a:cs typeface="Times New Roman" pitchFamily="18" charset="0"/>
              </a:rPr>
              <a:t>No one wants to type </a:t>
            </a:r>
            <a:r>
              <a:rPr lang="en-US" altLang="en-US" sz="2400" dirty="0">
                <a:solidFill>
                  <a:srgbClr val="FFFF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  <a:t>www.TheWorldsGreatestWidget.com</a:t>
            </a:r>
            <a:br>
              <a:rPr lang="en-US" altLang="en-US" sz="2400" dirty="0">
                <a:solidFill>
                  <a:srgbClr val="FFFF00"/>
                </a:solidFill>
                <a:latin typeface="Arial" charset="0"/>
                <a:ea typeface="Calibri" pitchFamily="34" charset="0"/>
                <a:cs typeface="Times New Roman" pitchFamily="18" charset="0"/>
              </a:rPr>
            </a:br>
            <a:endParaRPr lang="en-US" altLang="en-US" sz="1100" b="1" dirty="0">
              <a:solidFill>
                <a:srgbClr val="FFFF00"/>
              </a:solidFill>
              <a:latin typeface="Arial" charset="0"/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r>
              <a:rPr lang="en-US" altLang="en-US" sz="2400" dirty="0">
                <a:latin typeface="Arial" charset="0"/>
                <a:ea typeface="Times New Roman" pitchFamily="18" charset="0"/>
                <a:cs typeface="Arial" charset="0"/>
              </a:rPr>
              <a:t>Name Generating Sites</a:t>
            </a:r>
          </a:p>
          <a:p>
            <a:pPr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r>
              <a:rPr lang="en-US" altLang="en-US" sz="2400" dirty="0">
                <a:latin typeface="Arial" charset="0"/>
                <a:ea typeface="Times New Roman" pitchFamily="18" charset="0"/>
                <a:cs typeface="Arial" charset="0"/>
                <a:hlinkClick r:id="rId2"/>
              </a:rPr>
              <a:t>Name generator 1 -  http://www.namestation.com/      </a:t>
            </a:r>
            <a:endParaRPr lang="en-US" altLang="en-US" sz="2400" dirty="0">
              <a:latin typeface="Arial" charset="0"/>
              <a:ea typeface="Times New Roman" pitchFamily="18" charset="0"/>
              <a:cs typeface="Arial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r>
              <a:rPr lang="en-US" altLang="en-US" sz="2400" dirty="0">
                <a:latin typeface="Arial" charset="0"/>
                <a:ea typeface="Times New Roman" pitchFamily="18" charset="0"/>
                <a:cs typeface="Arial" charset="0"/>
                <a:hlinkClick r:id="rId3"/>
              </a:rPr>
              <a:t>Name generator 2  -  http://www.123finder.com/</a:t>
            </a:r>
            <a:endParaRPr lang="en-US" altLang="en-US" dirty="0">
              <a:latin typeface="Arial Unicode MS" pitchFamily="34" charset="-128"/>
              <a:ea typeface="Times New Roman" pitchFamily="18" charset="0"/>
              <a:cs typeface="Arial" charset="0"/>
            </a:endParaRPr>
          </a:p>
          <a:p>
            <a:pPr lvl="1" algn="just">
              <a:lnSpc>
                <a:spcPct val="115000"/>
              </a:lnSpc>
              <a:spcBef>
                <a:spcPct val="0"/>
              </a:spcBef>
              <a:spcAft>
                <a:spcPts val="600"/>
              </a:spcAft>
              <a:buSzTx/>
              <a:buFont typeface="Arial" charset="0"/>
              <a:buChar char="•"/>
              <a:defRPr/>
            </a:pPr>
            <a:endParaRPr lang="en-US" altLang="en-US" b="1" dirty="0">
              <a:latin typeface="Arial" charset="0"/>
              <a:ea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latin typeface="Arial"/>
                <a:ea typeface="Calibri"/>
              </a:rPr>
              <a:t>Spelling is easy and unambiguous</a:t>
            </a: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39425" y="1939895"/>
            <a:ext cx="9128030" cy="4460905"/>
          </a:xfrm>
        </p:spPr>
        <p:txBody>
          <a:bodyPr/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pP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Don’t get clever with words like Muunglow.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pPr>
            <a:endParaRPr lang="en-US" sz="14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pP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Select a name that people will spell correctly the first time, so they find you in a search, and not your competitor.</a:t>
            </a:r>
            <a:endParaRPr lang="en-US" dirty="0">
              <a:latin typeface="Arial"/>
              <a:ea typeface="Calibri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95D980F-38DC-4757-8E40-BDFD98B73FE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25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35693" y="550863"/>
            <a:ext cx="7520300" cy="857250"/>
          </a:xfrm>
        </p:spPr>
        <p:txBody>
          <a:bodyPr/>
          <a:lstStyle/>
          <a:p>
            <a:r>
              <a:rPr lang="en-US" sz="2800" dirty="0">
                <a:solidFill>
                  <a:srgbClr val="FFFFFF"/>
                </a:solidFill>
                <a:latin typeface="Arial"/>
                <a:ea typeface="Calibri"/>
              </a:rPr>
              <a:t>Does not have a negative connotation in another language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639425" y="2102266"/>
            <a:ext cx="9128030" cy="598206"/>
          </a:xfrm>
        </p:spPr>
        <p:txBody>
          <a:bodyPr/>
          <a:lstStyle/>
          <a:p>
            <a:pPr marL="0" indent="0">
              <a:buNone/>
            </a:pPr>
            <a:r>
              <a:rPr lang="en-US" altLang="en-US" i="1" dirty="0">
                <a:latin typeface="Arial" charset="0"/>
                <a:ea typeface="Calibri" pitchFamily="34" charset="0"/>
                <a:cs typeface="Times New Roman" pitchFamily="18" charset="0"/>
              </a:rPr>
              <a:t>No Va means “It doesn’t go” in Spanish.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dirty="0">
              <a:latin typeface="Arial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95D980F-38DC-4757-8E40-BDFD98B73FE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7" name="Content Placeholder 7" title="Does not have a negative connotation in another language 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123" y="3018248"/>
            <a:ext cx="3732169" cy="2724483"/>
          </a:xfrm>
        </p:spPr>
      </p:pic>
    </p:spTree>
    <p:extLst>
      <p:ext uri="{BB962C8B-B14F-4D97-AF65-F5344CB8AC3E}">
        <p14:creationId xmlns:p14="http://schemas.microsoft.com/office/powerpoint/2010/main" val="1274614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15000"/>
              </a:lnSpc>
            </a:pPr>
            <a:r>
              <a:rPr lang="en-US" altLang="en-US" sz="2800" b="1" kern="1200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  <a:t>Is not used by a competitor</a:t>
            </a:r>
            <a:r>
              <a:rPr lang="en-US" altLang="en-US" sz="2800" kern="1200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n-US" altLang="en-US" sz="2800" b="1" kern="1200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  <a:t>in current or future market </a:t>
            </a:r>
            <a:br>
              <a:rPr lang="en-US" altLang="en-US" sz="2800" b="1" kern="1200" dirty="0">
                <a:solidFill>
                  <a:srgbClr val="FFFFFF"/>
                </a:solidFill>
                <a:latin typeface="Arial" charset="0"/>
                <a:ea typeface="Times New Roman" pitchFamily="18" charset="0"/>
                <a:cs typeface="Arial" charset="0"/>
              </a:rPr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4000" y="1609780"/>
            <a:ext cx="9394193" cy="4021137"/>
          </a:xfrm>
        </p:spPr>
        <p:txBody>
          <a:bodyPr/>
          <a:lstStyle/>
          <a:p>
            <a:pPr algn="just"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r>
              <a:rPr lang="en-US" altLang="en-US" dirty="0">
                <a:latin typeface="Arial" charset="0"/>
                <a:ea typeface="Times New Roman" pitchFamily="18" charset="0"/>
                <a:cs typeface="Arial" charset="0"/>
              </a:rPr>
              <a:t>Made-up names are usually safe.  </a:t>
            </a:r>
            <a:r>
              <a:rPr lang="en-US" altLang="en-US" dirty="0">
                <a:solidFill>
                  <a:srgbClr val="FF66FF"/>
                </a:solidFill>
                <a:latin typeface="Arial" charset="0"/>
                <a:ea typeface="Times New Roman" pitchFamily="18" charset="0"/>
                <a:cs typeface="Arial" charset="0"/>
              </a:rPr>
              <a:t>“</a:t>
            </a:r>
            <a:r>
              <a:rPr lang="en-US" altLang="en-US" i="1" dirty="0">
                <a:solidFill>
                  <a:srgbClr val="FF66FF"/>
                </a:solidFill>
                <a:latin typeface="Arial" charset="0"/>
                <a:ea typeface="Times New Roman" pitchFamily="18" charset="0"/>
                <a:cs typeface="Arial" charset="0"/>
              </a:rPr>
              <a:t>Xerox</a:t>
            </a:r>
            <a:r>
              <a:rPr lang="en-US" altLang="en-US" dirty="0">
                <a:solidFill>
                  <a:srgbClr val="FF66FF"/>
                </a:solidFill>
                <a:latin typeface="Arial" charset="0"/>
                <a:ea typeface="Times New Roman" pitchFamily="18" charset="0"/>
                <a:cs typeface="Arial" charset="0"/>
              </a:rPr>
              <a:t>, Yahoo,” “Google” and “EBay” </a:t>
            </a:r>
            <a:r>
              <a:rPr lang="en-US" altLang="en-US" dirty="0">
                <a:latin typeface="Arial" charset="0"/>
                <a:ea typeface="Times New Roman" pitchFamily="18" charset="0"/>
                <a:cs typeface="Arial" charset="0"/>
              </a:rPr>
              <a:t> are original names.  </a:t>
            </a:r>
          </a:p>
          <a:p>
            <a:pPr algn="just"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endParaRPr lang="en-US" altLang="en-US" dirty="0">
              <a:latin typeface="Arial" charset="0"/>
              <a:ea typeface="Times New Roman" pitchFamily="18" charset="0"/>
              <a:cs typeface="Arial" charset="0"/>
            </a:endParaRPr>
          </a:p>
          <a:p>
            <a:pPr algn="just">
              <a:lnSpc>
                <a:spcPct val="115000"/>
              </a:lnSpc>
              <a:spcBef>
                <a:spcPct val="0"/>
              </a:spcBef>
              <a:buClrTx/>
              <a:buSzPts val="1100"/>
              <a:buFontTx/>
              <a:buNone/>
            </a:pPr>
            <a:r>
              <a:rPr lang="en-US" altLang="en-US" dirty="0">
                <a:latin typeface="Arial" charset="0"/>
                <a:ea typeface="Times New Roman" pitchFamily="18" charset="0"/>
                <a:cs typeface="Arial" charset="0"/>
              </a:rPr>
              <a:t>Using your own name, as long as it’s not J. C. Penney or Ronald McDonald, may also be a safe bet.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FFFFFF"/>
                </a:solidFill>
                <a:latin typeface="Arial" charset="0"/>
              </a:rPr>
              <a:t>It conforms to legal requirements and restrictions</a:t>
            </a:r>
            <a:endParaRPr lang="en-US" sz="2800" dirty="0">
              <a:solidFill>
                <a:srgbClr val="FFFFFF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9662" y="1546718"/>
            <a:ext cx="9917083" cy="4801530"/>
          </a:xfrm>
        </p:spPr>
        <p:txBody>
          <a:bodyPr/>
          <a:lstStyle/>
          <a:p>
            <a:pPr lvl="1">
              <a:lnSpc>
                <a:spcPct val="115000"/>
              </a:lnSpc>
              <a:spcBef>
                <a:spcPct val="0"/>
              </a:spcBef>
              <a:buSzTx/>
            </a:pPr>
            <a:r>
              <a:rPr lang="en-US" altLang="en-US" sz="2400" dirty="0">
                <a:latin typeface="Arial" charset="0"/>
              </a:rPr>
              <a:t>You </a:t>
            </a:r>
            <a:r>
              <a:rPr lang="en-US" altLang="en-US" sz="2400" dirty="0">
                <a:solidFill>
                  <a:srgbClr val="FC0128"/>
                </a:solidFill>
                <a:latin typeface="Arial" charset="0"/>
              </a:rPr>
              <a:t>cannot use </a:t>
            </a:r>
            <a:r>
              <a:rPr lang="en-US" altLang="en-US" sz="2400" dirty="0">
                <a:latin typeface="Arial" charset="0"/>
              </a:rPr>
              <a:t>LLC, Corp, Corporation, Ltd, Inc. or Incorporated unless your company is organized under one of those legal structures.  </a:t>
            </a:r>
            <a:br>
              <a:rPr lang="en-US" altLang="en-US" sz="2400" dirty="0">
                <a:latin typeface="Arial" charset="0"/>
              </a:rPr>
            </a:br>
            <a:endParaRPr lang="en-US" altLang="en-US" sz="2400" dirty="0">
              <a:latin typeface="Arial" charset="0"/>
            </a:endParaRPr>
          </a:p>
          <a:p>
            <a:pPr lvl="1">
              <a:lnSpc>
                <a:spcPct val="115000"/>
              </a:lnSpc>
              <a:spcBef>
                <a:spcPct val="0"/>
              </a:spcBef>
              <a:buSzTx/>
            </a:pPr>
            <a:r>
              <a:rPr lang="en-US" altLang="en-US" sz="2400" dirty="0">
                <a:latin typeface="Arial" charset="0"/>
              </a:rPr>
              <a:t>You </a:t>
            </a:r>
            <a:r>
              <a:rPr lang="en-US" altLang="en-US" sz="2400" dirty="0">
                <a:solidFill>
                  <a:srgbClr val="FC0128"/>
                </a:solidFill>
                <a:latin typeface="Arial" charset="0"/>
              </a:rPr>
              <a:t>cannot use </a:t>
            </a:r>
            <a:r>
              <a:rPr lang="en-US" altLang="en-US" sz="2400" dirty="0">
                <a:latin typeface="Arial" charset="0"/>
              </a:rPr>
              <a:t>Corp, Corporation, Ltd, Inc. or Incorporated in the name of an LLC as those adjectives designate and are restricted to full corporations, also known as C Corps.</a:t>
            </a:r>
            <a:br>
              <a:rPr lang="en-US" altLang="en-US" sz="2400" dirty="0">
                <a:latin typeface="Arial" charset="0"/>
              </a:rPr>
            </a:br>
            <a:endParaRPr lang="en-US" altLang="en-US" sz="2400" dirty="0">
              <a:latin typeface="Arial" charset="0"/>
            </a:endParaRPr>
          </a:p>
          <a:p>
            <a:pPr lvl="1">
              <a:lnSpc>
                <a:spcPct val="115000"/>
              </a:lnSpc>
              <a:spcBef>
                <a:spcPct val="0"/>
              </a:spcBef>
              <a:buSzTx/>
            </a:pPr>
            <a:r>
              <a:rPr lang="en-US" altLang="en-US" sz="2400" dirty="0">
                <a:latin typeface="Arial" charset="0"/>
              </a:rPr>
              <a:t>The name cannot include words that are prohibited by most state laws (e.g. "</a:t>
            </a:r>
            <a:r>
              <a:rPr lang="en-US" altLang="en-US" sz="2400" dirty="0">
                <a:solidFill>
                  <a:srgbClr val="FFFF00"/>
                </a:solidFill>
                <a:latin typeface="Arial" charset="0"/>
              </a:rPr>
              <a:t>Bank</a:t>
            </a:r>
            <a:r>
              <a:rPr lang="en-US" altLang="en-US" sz="2400" dirty="0">
                <a:latin typeface="Arial" charset="0"/>
              </a:rPr>
              <a:t>" or “</a:t>
            </a:r>
            <a:r>
              <a:rPr lang="en-US" altLang="en-US" sz="2400" dirty="0">
                <a:solidFill>
                  <a:srgbClr val="FFFF00"/>
                </a:solidFill>
                <a:latin typeface="Arial" charset="0"/>
              </a:rPr>
              <a:t>Insurance</a:t>
            </a:r>
            <a:r>
              <a:rPr lang="en-US" altLang="en-US" sz="2400" dirty="0">
                <a:latin typeface="Arial" charset="0"/>
              </a:rPr>
              <a:t>”  unless of course your company is a bank or insurance company).   </a:t>
            </a:r>
            <a:endParaRPr lang="en-US" altLang="en-US" sz="4400" dirty="0">
              <a:latin typeface="Arial Unicode MS" pitchFamily="34" charset="-128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dirty="0">
                <a:latin typeface="Arial"/>
              </a:rPr>
              <a:t>Places to Check for Conflicts with Name</a:t>
            </a:r>
            <a:br>
              <a:rPr lang="en-US" dirty="0">
                <a:latin typeface="Arial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4255" y="1410083"/>
            <a:ext cx="9917083" cy="5043269"/>
          </a:xfrm>
        </p:spPr>
        <p:txBody>
          <a:bodyPr/>
          <a:lstStyle/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2400" dirty="0"/>
              <a:t>[  ]   A. CT Secretary of State  </a:t>
            </a:r>
            <a:r>
              <a:rPr lang="en-US" sz="2400" dirty="0">
                <a:solidFill>
                  <a:srgbClr val="FFCC00"/>
                </a:solidFill>
              </a:rPr>
              <a:t>www.concord-sots.ct.gov/concord   </a:t>
            </a: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1600" dirty="0">
                <a:solidFill>
                  <a:srgbClr val="FFCC00"/>
                </a:solidFill>
              </a:rPr>
              <a:t> </a:t>
            </a:r>
            <a:endParaRPr lang="en-US" sz="1100" dirty="0">
              <a:solidFill>
                <a:srgbClr val="FFCC00"/>
              </a:solidFill>
            </a:endParaRP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2400" dirty="0">
                <a:solidFill>
                  <a:srgbClr val="FFCC00"/>
                </a:solidFill>
              </a:rPr>
              <a:t>[  ]   B. Facebook, Twitter, LinkedIn</a:t>
            </a: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1800" dirty="0">
                <a:solidFill>
                  <a:srgbClr val="FFCC00"/>
                </a:solidFill>
              </a:rPr>
              <a:t> </a:t>
            </a:r>
            <a:endParaRPr lang="en-US" sz="1200" dirty="0">
              <a:solidFill>
                <a:srgbClr val="FFCC00"/>
              </a:solidFill>
            </a:endParaRP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2400">
                <a:solidFill>
                  <a:srgbClr val="FFCC00"/>
                </a:solidFill>
              </a:rPr>
              <a:t>[  </a:t>
            </a:r>
            <a:r>
              <a:rPr lang="en-US" sz="2400" dirty="0">
                <a:solidFill>
                  <a:srgbClr val="FFCC00"/>
                </a:solidFill>
              </a:rPr>
              <a:t>]   C. Google.com    </a:t>
            </a: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1800" dirty="0">
                <a:solidFill>
                  <a:srgbClr val="FFCC00"/>
                </a:solidFill>
              </a:rPr>
              <a:t> </a:t>
            </a:r>
            <a:endParaRPr lang="en-US" sz="1200" dirty="0">
              <a:solidFill>
                <a:srgbClr val="FFCC00"/>
              </a:solidFill>
            </a:endParaRP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2400" dirty="0">
                <a:solidFill>
                  <a:srgbClr val="FFCC00"/>
                </a:solidFill>
              </a:rPr>
              <a:t>[  ]   D. URL availability    .com____   .co____  </a:t>
            </a:r>
            <a:r>
              <a:rPr lang="en-US" sz="2400" dirty="0" err="1">
                <a:solidFill>
                  <a:srgbClr val="FFCC00"/>
                </a:solidFill>
              </a:rPr>
              <a:t>.net</a:t>
            </a:r>
            <a:r>
              <a:rPr lang="en-US" sz="2400" dirty="0">
                <a:solidFill>
                  <a:srgbClr val="FFCC00"/>
                </a:solidFill>
              </a:rPr>
              <a:t>____    .us ____</a:t>
            </a: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1800" dirty="0">
                <a:solidFill>
                  <a:srgbClr val="FFCC00"/>
                </a:solidFill>
              </a:rPr>
              <a:t>  </a:t>
            </a:r>
            <a:endParaRPr lang="en-US" sz="1100" dirty="0">
              <a:solidFill>
                <a:srgbClr val="FFCC00"/>
              </a:solidFill>
              <a:hlinkClick r:id="rId2"/>
            </a:endParaRPr>
          </a:p>
          <a:p>
            <a:pPr marL="463550"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68575" algn="l"/>
                <a:tab pos="3314700" algn="l"/>
                <a:tab pos="4000500" algn="l"/>
                <a:tab pos="4572000" algn="l"/>
              </a:tabLst>
              <a:defRPr/>
            </a:pPr>
            <a:r>
              <a:rPr lang="en-US" sz="2400" dirty="0">
                <a:solidFill>
                  <a:srgbClr val="FFCC00"/>
                </a:solidFill>
              </a:rPr>
              <a:t>[  ]   E.  Search for product name at  uspto.gov/trademarks</a:t>
            </a:r>
            <a:br>
              <a:rPr lang="en-US" sz="2400" dirty="0">
                <a:solidFill>
                  <a:srgbClr val="FFCC00"/>
                </a:solidFill>
              </a:rPr>
            </a:br>
            <a:r>
              <a:rPr lang="en-US" sz="2400" dirty="0">
                <a:solidFill>
                  <a:srgbClr val="FFCC00"/>
                </a:solidFill>
              </a:rPr>
              <a:t>             to make sure no one has trademarked the name.   </a:t>
            </a:r>
          </a:p>
          <a:p>
            <a:pPr indent="0">
              <a:spcBef>
                <a:spcPts val="0"/>
              </a:spcBef>
              <a:spcAft>
                <a:spcPts val="500"/>
              </a:spcAft>
              <a:buNone/>
              <a:tabLst>
                <a:tab pos="457200" algn="l"/>
                <a:tab pos="2514600" algn="l"/>
                <a:tab pos="3314700" algn="l"/>
                <a:tab pos="4000500" algn="l"/>
                <a:tab pos="4572000" algn="l"/>
              </a:tabLst>
              <a:defRPr/>
            </a:pPr>
            <a:br>
              <a:rPr lang="en-US" sz="1800" dirty="0">
                <a:solidFill>
                  <a:srgbClr val="FFCC00"/>
                </a:solidFill>
              </a:rPr>
            </a:br>
            <a:r>
              <a:rPr lang="en-US" sz="1800" dirty="0">
                <a:solidFill>
                  <a:srgbClr val="FFCC00"/>
                </a:solidFill>
              </a:rPr>
              <a:t>   </a:t>
            </a:r>
            <a:r>
              <a:rPr lang="en-US" dirty="0">
                <a:solidFill>
                  <a:schemeClr val="accent1">
                    <a:lumMod val="20000"/>
                    <a:lumOff val="80000"/>
                  </a:schemeClr>
                </a:solidFill>
                <a:hlinkClick r:id="rId2"/>
              </a:rPr>
              <a:t>Check  www.KnowEm.com  (for B-E)</a:t>
            </a:r>
            <a:endParaRPr lang="en-US" sz="3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84C5A4F-0949-47FC-8AD6-A2928F4769E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">
  <a:themeElements>
    <a:clrScheme name="">
      <a:dk1>
        <a:srgbClr val="000000"/>
      </a:dk1>
      <a:lt1>
        <a:srgbClr val="00279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ACC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owerPoint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ZapfDingbats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ZapfDingbats" charset="2"/>
          </a:defRPr>
        </a:defPPr>
      </a:lstStyle>
    </a:lnDef>
  </a:objectDefaults>
  <a:extraClrSchemeLst>
    <a:extraClrScheme>
      <a:clrScheme name="PowerPoin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110</Pages>
  <Words>681</Words>
  <Application>Microsoft Office PowerPoint</Application>
  <PresentationFormat>35mm Slides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Arial Unicode MS</vt:lpstr>
      <vt:lpstr>Book Antiqua</vt:lpstr>
      <vt:lpstr>Calibri</vt:lpstr>
      <vt:lpstr>Courier New</vt:lpstr>
      <vt:lpstr>Symbol</vt:lpstr>
      <vt:lpstr>Times New Roman</vt:lpstr>
      <vt:lpstr>ZapfDingbats</vt:lpstr>
      <vt:lpstr>PowerPoint</vt:lpstr>
      <vt:lpstr>Branding </vt:lpstr>
      <vt:lpstr>Naming The Company</vt:lpstr>
      <vt:lpstr>What Makes For A Good Company Name?</vt:lpstr>
      <vt:lpstr>Criteria for the perfect name </vt:lpstr>
      <vt:lpstr>Spelling is easy and unambiguous</vt:lpstr>
      <vt:lpstr>Does not have a negative connotation in another language </vt:lpstr>
      <vt:lpstr>Is not used by a competitor in current or future market  </vt:lpstr>
      <vt:lpstr>It conforms to legal requirements and restrictions</vt:lpstr>
      <vt:lpstr>Places to Check for Conflicts with Name </vt:lpstr>
      <vt:lpstr>Graphic Standards  </vt:lpstr>
      <vt:lpstr>Logo Design </vt:lpstr>
      <vt:lpstr>Blank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2016-11-11T20:53:51Z</dcterms:created>
  <dcterms:modified xsi:type="dcterms:W3CDTF">2020-08-25T17:29:16Z</dcterms:modified>
</cp:coreProperties>
</file>