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324" r:id="rId2"/>
    <p:sldId id="383" r:id="rId3"/>
    <p:sldId id="377" r:id="rId4"/>
    <p:sldId id="374" r:id="rId5"/>
    <p:sldId id="387" r:id="rId6"/>
    <p:sldId id="386" r:id="rId7"/>
    <p:sldId id="389" r:id="rId8"/>
    <p:sldId id="376" r:id="rId9"/>
    <p:sldId id="390" r:id="rId10"/>
    <p:sldId id="382" r:id="rId11"/>
    <p:sldId id="388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FF5050"/>
    <a:srgbClr val="FFCC00"/>
    <a:srgbClr val="66FF33"/>
    <a:srgbClr val="3333CC"/>
    <a:srgbClr val="6600FF"/>
    <a:srgbClr val="CC00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79774" autoAdjust="0"/>
  </p:normalViewPr>
  <p:slideViewPr>
    <p:cSldViewPr>
      <p:cViewPr varScale="1">
        <p:scale>
          <a:sx n="53" d="100"/>
          <a:sy n="53" d="100"/>
        </p:scale>
        <p:origin x="94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76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850826AE-5D0F-4E47-A4AF-9DC68E434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766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F9AC09F-C0D4-400F-8B39-95842C21A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891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BF1E423-C833-4F0A-B9C7-B4E8094D7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7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6AB7F46-BB90-41D7-9371-3E62731D5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9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09600"/>
            <a:ext cx="20002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8483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04984D0-7A3A-4719-8471-9BE09AC9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3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95C59AB-A31D-4F5A-BCB9-661E2F5B6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7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CD35E2E-DC2C-4EF0-BAF9-971DE2EEE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9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932B213-216C-475E-B666-393B9BB76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7107BE-2753-4CF0-B12C-C09D03EFB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7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4EF56EA-9963-4E2A-92E0-5FDCC5EB1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0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3AC94BD-0FAF-4A4B-AA01-67948AE80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E49D475-AD04-4D46-AA8B-2C2AB14FB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8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13433C-0545-4D04-B16A-605967067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4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A710539-179A-47DF-9643-AED8981F8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8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88F325-8A43-4A14-8356-1F9BA78C8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The Business Card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73914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dirty="0">
                <a:latin typeface="Century Gothic" pitchFamily="34" charset="0"/>
              </a:rPr>
              <a:t>A  lasting impression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The Card Game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sz="3200" dirty="0"/>
              <a:t>The one who collects the most cards wins</a:t>
            </a:r>
            <a:endParaRPr lang="en-US" altLang="en-US" b="1" dirty="0">
              <a:solidFill>
                <a:srgbClr val="FFCC00"/>
              </a:solidFill>
            </a:endParaRPr>
          </a:p>
        </p:txBody>
      </p:sp>
      <p:sp>
        <p:nvSpPr>
          <p:cNvPr id="5" name="Text Placeholder 4" title="Rolodex Business Card Binder Kit    "/>
          <p:cNvSpPr>
            <a:spLocks noGrp="1"/>
          </p:cNvSpPr>
          <p:nvPr>
            <p:ph type="body" sz="half" idx="1"/>
          </p:nvPr>
        </p:nvSpPr>
        <p:spPr>
          <a:xfrm>
            <a:off x="712788" y="2590800"/>
            <a:ext cx="8278812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Rolodex Business Card Binder Kit    </a:t>
            </a:r>
            <a:endParaRPr lang="en-US" sz="2800" dirty="0">
              <a:effectLst/>
            </a:endParaRPr>
          </a:p>
          <a:p>
            <a:pPr marL="347663" lvl="0" indent="-347663">
              <a:buFont typeface="Arial" panose="020B0604020202020204" pitchFamily="34" charset="0"/>
              <a:buChar char="•"/>
            </a:pPr>
            <a:r>
              <a:rPr lang="en-US" sz="2800" dirty="0"/>
              <a:t>Fits 3-ring binder</a:t>
            </a:r>
            <a:endParaRPr lang="en-US" sz="2800" dirty="0">
              <a:effectLst/>
            </a:endParaRP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800" dirty="0"/>
              <a:t>Holds 100 </a:t>
            </a:r>
            <a:br>
              <a:rPr lang="en-US" sz="2800" dirty="0"/>
            </a:br>
            <a:r>
              <a:rPr lang="en-US" sz="2800" dirty="0"/>
              <a:t>business cards </a:t>
            </a:r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7FAC604-3822-44C3-ABF0-87CB13FC4EA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9" name="Content Placeholder 8" title="Rolodex Business Card Binder Kit    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215" y="3352800"/>
            <a:ext cx="4743603" cy="2971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0CEE6E6-031C-43DA-8F7B-C21094312099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CC00"/>
                </a:solidFill>
              </a:rPr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302125"/>
          </a:xfrm>
        </p:spPr>
        <p:txBody>
          <a:bodyPr/>
          <a:lstStyle/>
          <a:p>
            <a:pPr marL="400050" lvl="1">
              <a:defRPr/>
            </a:pPr>
            <a:r>
              <a:rPr lang="en-US" sz="2800" dirty="0"/>
              <a:t>White stock, dark ink  (for easy reading and scanning into address books) </a:t>
            </a:r>
          </a:p>
          <a:p>
            <a:pPr marL="400050" lvl="1">
              <a:lnSpc>
                <a:spcPct val="150000"/>
              </a:lnSpc>
              <a:defRPr/>
            </a:pPr>
            <a:r>
              <a:rPr lang="en-US" sz="2800" dirty="0"/>
              <a:t>Non-glossy surface – to make it easy to write on</a:t>
            </a:r>
          </a:p>
          <a:p>
            <a:pPr marL="400050" lvl="1">
              <a:lnSpc>
                <a:spcPct val="150000"/>
              </a:lnSpc>
              <a:defRPr/>
            </a:pPr>
            <a:r>
              <a:rPr lang="en-US" sz="2800" dirty="0"/>
              <a:t>Standard size 2” x 3.5”</a:t>
            </a:r>
          </a:p>
          <a:p>
            <a:pPr marL="400050" lvl="1">
              <a:lnSpc>
                <a:spcPct val="150000"/>
              </a:lnSpc>
              <a:defRPr/>
            </a:pPr>
            <a:r>
              <a:rPr lang="en-US" sz="2800" dirty="0"/>
              <a:t>Simple, easy to read type</a:t>
            </a:r>
          </a:p>
          <a:p>
            <a:pPr marL="400050" lvl="1">
              <a:lnSpc>
                <a:spcPct val="150000"/>
              </a:lnSpc>
              <a:defRPr/>
            </a:pPr>
            <a:r>
              <a:rPr lang="en-US" sz="2800" dirty="0"/>
              <a:t>Clean crisp design</a:t>
            </a:r>
          </a:p>
          <a:p>
            <a:pPr marL="400050" lvl="1">
              <a:lnSpc>
                <a:spcPct val="150000"/>
              </a:lnSpc>
              <a:defRPr/>
            </a:pPr>
            <a:r>
              <a:rPr lang="en-US" sz="2800" dirty="0"/>
              <a:t>No butterflies or unicorns – it’s a BUSINESS card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23E326E-3E51-4CDC-B650-0A431640AFE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23E326E-3E51-4CDC-B650-0A431640AFE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CC00"/>
                </a:solidFill>
              </a:rPr>
              <a:t>Printing</a:t>
            </a:r>
            <a:br>
              <a:rPr lang="en-US" altLang="en-US"/>
            </a:br>
            <a:endParaRPr lang="en-US" altLang="en-US" b="1">
              <a:solidFill>
                <a:srgbClr val="FFCC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953000"/>
          </a:xfrm>
        </p:spPr>
        <p:txBody>
          <a:bodyPr/>
          <a:lstStyle/>
          <a:p>
            <a:pPr lvl="1">
              <a:lnSpc>
                <a:spcPct val="110000"/>
              </a:lnSpc>
              <a:defRPr/>
            </a:pPr>
            <a:r>
              <a:rPr lang="en-US" sz="2800" dirty="0"/>
              <a:t>Don’t money for offset printing, or engraving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Don’t print 1000 (start with 50) – you’ll probably make changes soon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Print on a laser printer.</a:t>
            </a:r>
          </a:p>
          <a:p>
            <a:pPr marL="1090613" lvl="2" indent="0">
              <a:lnSpc>
                <a:spcPct val="110000"/>
              </a:lnSpc>
              <a:buClr>
                <a:srgbClr val="FFC000"/>
              </a:buClr>
              <a:buSzPct val="110000"/>
              <a:buNone/>
              <a:defRPr/>
            </a:pPr>
            <a:r>
              <a:rPr lang="en-US" sz="2800" dirty="0"/>
              <a:t>Use Avery ten-up, micro-perforated sheets </a:t>
            </a:r>
            <a:br>
              <a:rPr lang="en-US" sz="2800" dirty="0"/>
            </a:br>
            <a:r>
              <a:rPr lang="en-US" sz="2800" dirty="0"/>
              <a:t>for laser printers </a:t>
            </a:r>
            <a:br>
              <a:rPr lang="en-US" sz="2800" dirty="0"/>
            </a:br>
            <a:r>
              <a:rPr lang="en-US" sz="2800" dirty="0"/>
              <a:t># 5871 (white) or  5876 (ivory)  </a:t>
            </a:r>
          </a:p>
          <a:p>
            <a:pPr marL="1481138" lvl="2" indent="-390525">
              <a:lnSpc>
                <a:spcPct val="110000"/>
              </a:lnSpc>
              <a:buClr>
                <a:srgbClr val="FFC000"/>
              </a:buClr>
              <a:buSzPct val="110000"/>
              <a:buFont typeface="Arial" pitchFamily="34" charset="0"/>
              <a:buChar char="•"/>
              <a:defRPr/>
            </a:pPr>
            <a:endParaRPr lang="en-US" sz="2800" dirty="0"/>
          </a:p>
          <a:p>
            <a:pPr lvl="1">
              <a:lnSpc>
                <a:spcPct val="11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0E4CE07-967B-4854-BD1F-46940EE4FFE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Content</a:t>
            </a:r>
            <a:br>
              <a:rPr lang="en-US" altLang="en-US" b="1" dirty="0">
                <a:solidFill>
                  <a:srgbClr val="FFCC00"/>
                </a:solidFill>
              </a:rPr>
            </a:br>
            <a:br>
              <a:rPr lang="en-US" altLang="en-US" sz="1200" b="1" dirty="0">
                <a:solidFill>
                  <a:srgbClr val="FFCC00"/>
                </a:solidFill>
              </a:rPr>
            </a:br>
            <a:r>
              <a:rPr lang="en-US" altLang="en-US" sz="3600" dirty="0"/>
              <a:t>Employee or Entrepreneur</a:t>
            </a:r>
            <a:endParaRPr lang="en-US" altLang="en-US" b="1" dirty="0">
              <a:solidFill>
                <a:srgbClr val="FFCC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772400" cy="3962400"/>
          </a:xfrm>
        </p:spPr>
        <p:txBody>
          <a:bodyPr/>
          <a:lstStyle/>
          <a:p>
            <a:pPr lvl="1">
              <a:lnSpc>
                <a:spcPct val="110000"/>
              </a:lnSpc>
              <a:defRPr/>
            </a:pPr>
            <a:r>
              <a:rPr lang="en-US" sz="2800" dirty="0"/>
              <a:t>Name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Company 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Permanent address  </a:t>
            </a:r>
          </a:p>
          <a:p>
            <a:pPr lvl="1" eaLnBrk="1" hangingPunct="1">
              <a:defRPr/>
            </a:pPr>
            <a:r>
              <a:rPr lang="en-US" sz="2800" dirty="0"/>
              <a:t>Phone  </a:t>
            </a:r>
          </a:p>
          <a:p>
            <a:pPr lvl="1" eaLnBrk="1" hangingPunct="1">
              <a:defRPr/>
            </a:pPr>
            <a:r>
              <a:rPr lang="en-US" sz="2800" dirty="0"/>
              <a:t>Email  </a:t>
            </a:r>
          </a:p>
          <a:p>
            <a:pPr lvl="1" eaLnBrk="1" hangingPunct="1">
              <a:defRPr/>
            </a:pPr>
            <a:r>
              <a:rPr lang="en-US" sz="2800" dirty="0"/>
              <a:t>Company URL</a:t>
            </a:r>
          </a:p>
          <a:p>
            <a:pPr lvl="1" eaLnBrk="1" hangingPunct="1">
              <a:defRPr/>
            </a:pPr>
            <a:r>
              <a:rPr lang="en-US" sz="2800" dirty="0"/>
              <a:t>Photo or sketch of product (optional)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0E4CE07-967B-4854-BD1F-46940EE4FFE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Content</a:t>
            </a:r>
            <a:br>
              <a:rPr lang="en-US" altLang="en-US" b="1" dirty="0">
                <a:solidFill>
                  <a:srgbClr val="FFCC00"/>
                </a:solidFill>
              </a:rPr>
            </a:br>
            <a:br>
              <a:rPr lang="en-US" altLang="en-US" sz="1200" b="1" dirty="0">
                <a:solidFill>
                  <a:srgbClr val="FFCC00"/>
                </a:solidFill>
              </a:rPr>
            </a:br>
            <a:r>
              <a:rPr lang="en-US" altLang="en-US" sz="3600" dirty="0"/>
              <a:t>Student</a:t>
            </a:r>
            <a:endParaRPr lang="en-US" altLang="en-US" b="1" dirty="0">
              <a:solidFill>
                <a:srgbClr val="FFCC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382000" cy="4191000"/>
          </a:xfrm>
        </p:spPr>
        <p:txBody>
          <a:bodyPr/>
          <a:lstStyle/>
          <a:p>
            <a:pPr lvl="1">
              <a:lnSpc>
                <a:spcPct val="110000"/>
              </a:lnSpc>
              <a:defRPr/>
            </a:pPr>
            <a:r>
              <a:rPr lang="en-US" sz="2800" dirty="0"/>
              <a:t>Name </a:t>
            </a:r>
          </a:p>
          <a:p>
            <a:pPr lvl="1">
              <a:defRPr/>
            </a:pPr>
            <a:r>
              <a:rPr lang="en-US" sz="2800" dirty="0"/>
              <a:t>School, </a:t>
            </a:r>
          </a:p>
          <a:p>
            <a:pPr marL="1481138" lvl="3">
              <a:defRPr/>
            </a:pPr>
            <a:r>
              <a:rPr lang="en-US" sz="2800" dirty="0"/>
              <a:t>Major </a:t>
            </a:r>
          </a:p>
          <a:p>
            <a:pPr marL="1481138" lvl="3">
              <a:defRPr/>
            </a:pPr>
            <a:r>
              <a:rPr lang="en-US" sz="2800" dirty="0"/>
              <a:t>Graduation year</a:t>
            </a:r>
          </a:p>
          <a:p>
            <a:pPr lvl="1">
              <a:defRPr/>
            </a:pPr>
            <a:r>
              <a:rPr lang="en-US" sz="2800" dirty="0"/>
              <a:t>Permanent address  (minimum:  city /state;</a:t>
            </a:r>
            <a:br>
              <a:rPr lang="en-US" sz="2800" dirty="0"/>
            </a:br>
            <a:r>
              <a:rPr lang="en-US" sz="2800" dirty="0"/>
              <a:t>  or country if international student)</a:t>
            </a:r>
          </a:p>
          <a:p>
            <a:pPr lvl="1" eaLnBrk="1" hangingPunct="1">
              <a:defRPr/>
            </a:pPr>
            <a:r>
              <a:rPr lang="en-US" sz="2800" dirty="0"/>
              <a:t>Phone  </a:t>
            </a:r>
          </a:p>
          <a:p>
            <a:pPr lvl="1" eaLnBrk="1" hangingPunct="1">
              <a:defRPr/>
            </a:pPr>
            <a:r>
              <a:rPr lang="en-US" sz="2800" dirty="0"/>
              <a:t>Email  </a:t>
            </a:r>
          </a:p>
        </p:txBody>
      </p:sp>
    </p:spTree>
    <p:extLst>
      <p:ext uri="{BB962C8B-B14F-4D97-AF65-F5344CB8AC3E}">
        <p14:creationId xmlns:p14="http://schemas.microsoft.com/office/powerpoint/2010/main" val="395759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0E4CE07-967B-4854-BD1F-46940EE4FFE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Content</a:t>
            </a:r>
            <a:br>
              <a:rPr lang="en-US" altLang="en-US" b="1" dirty="0">
                <a:solidFill>
                  <a:srgbClr val="FFCC00"/>
                </a:solidFill>
              </a:rPr>
            </a:br>
            <a:br>
              <a:rPr lang="en-US" altLang="en-US" sz="1200" b="1" dirty="0">
                <a:solidFill>
                  <a:srgbClr val="FFCC00"/>
                </a:solidFill>
              </a:rPr>
            </a:br>
            <a:r>
              <a:rPr lang="en-US" altLang="en-US" sz="3600" dirty="0"/>
              <a:t>Job Seeker</a:t>
            </a:r>
            <a:endParaRPr lang="en-US" altLang="en-US" sz="3600" b="1" dirty="0">
              <a:solidFill>
                <a:srgbClr val="FFCC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772400" cy="3962400"/>
          </a:xfrm>
        </p:spPr>
        <p:txBody>
          <a:bodyPr/>
          <a:lstStyle/>
          <a:p>
            <a:pPr lvl="1">
              <a:lnSpc>
                <a:spcPct val="110000"/>
              </a:lnSpc>
              <a:defRPr/>
            </a:pPr>
            <a:r>
              <a:rPr lang="en-US" sz="2800" dirty="0"/>
              <a:t>Name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Field or Expertise </a:t>
            </a:r>
            <a:br>
              <a:rPr lang="en-US" sz="2800" dirty="0"/>
            </a:br>
            <a:r>
              <a:rPr lang="en-US" sz="2800" dirty="0"/>
              <a:t>(e.g. - Attorney, Designer, Accountant)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/>
              <a:t>Permanent address  </a:t>
            </a:r>
          </a:p>
          <a:p>
            <a:pPr lvl="1" eaLnBrk="1" hangingPunct="1">
              <a:defRPr/>
            </a:pPr>
            <a:r>
              <a:rPr lang="en-US" sz="2800" dirty="0"/>
              <a:t>Phone  (with answering machine) </a:t>
            </a:r>
          </a:p>
          <a:p>
            <a:pPr lvl="1" eaLnBrk="1" hangingPunct="1">
              <a:defRPr/>
            </a:pPr>
            <a:r>
              <a:rPr lang="en-US" sz="2800" dirty="0"/>
              <a:t>Personal Email  </a:t>
            </a:r>
          </a:p>
        </p:txBody>
      </p:sp>
    </p:spTree>
    <p:extLst>
      <p:ext uri="{BB962C8B-B14F-4D97-AF65-F5344CB8AC3E}">
        <p14:creationId xmlns:p14="http://schemas.microsoft.com/office/powerpoint/2010/main" val="395759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Sample Business Card  1</a:t>
            </a:r>
          </a:p>
        </p:txBody>
      </p:sp>
      <p:pic>
        <p:nvPicPr>
          <p:cNvPr id="6" name="Content Placeholder 5" title="Bill Gates business card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69" y="2382837"/>
            <a:ext cx="5886450" cy="3429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AC0DC3E-E3EC-41B0-B3DD-8AC499DB919D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0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Sample Business Card  2</a:t>
            </a:r>
          </a:p>
        </p:txBody>
      </p:sp>
      <p:pic>
        <p:nvPicPr>
          <p:cNvPr id="5" name="Content Placeholder 4" title="Wright Cycle Compan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644" y="1959927"/>
            <a:ext cx="6972300" cy="427482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AC0DC3E-E3EC-41B0-B3DD-8AC499DB919D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Sample Business Card  3</a:t>
            </a:r>
          </a:p>
        </p:txBody>
      </p:sp>
      <p:pic>
        <p:nvPicPr>
          <p:cNvPr id="6" name="Content Placeholder 5" title="Andy Warhol Busines Card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47" y="2187855"/>
            <a:ext cx="6580094" cy="381896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AC0DC3E-E3EC-41B0-B3DD-8AC499DB919D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03787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269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</vt:lpstr>
      <vt:lpstr>Azure</vt:lpstr>
      <vt:lpstr>The Business Card</vt:lpstr>
      <vt:lpstr>Design</vt:lpstr>
      <vt:lpstr>Printing </vt:lpstr>
      <vt:lpstr>Content  Employee or Entrepreneur</vt:lpstr>
      <vt:lpstr>Content  Student</vt:lpstr>
      <vt:lpstr>Content  Job Seeker</vt:lpstr>
      <vt:lpstr>Sample Business Card  1</vt:lpstr>
      <vt:lpstr>Sample Business Card  2</vt:lpstr>
      <vt:lpstr>Sample Business Card  3</vt:lpstr>
      <vt:lpstr>The Card Game The one who collects the most cards wins</vt:lpstr>
      <vt:lpstr>Blank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2020-08-25T17:30:04Z</dcterms:modified>
</cp:coreProperties>
</file>