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1" r:id="rId1"/>
  </p:sldMasterIdLst>
  <p:notesMasterIdLst>
    <p:notesMasterId r:id="rId18"/>
  </p:notesMasterIdLst>
  <p:handoutMasterIdLst>
    <p:handoutMasterId r:id="rId19"/>
  </p:handoutMasterIdLst>
  <p:sldIdLst>
    <p:sldId id="324" r:id="rId2"/>
    <p:sldId id="379" r:id="rId3"/>
    <p:sldId id="401" r:id="rId4"/>
    <p:sldId id="382" r:id="rId5"/>
    <p:sldId id="383" r:id="rId6"/>
    <p:sldId id="398" r:id="rId7"/>
    <p:sldId id="387" r:id="rId8"/>
    <p:sldId id="388" r:id="rId9"/>
    <p:sldId id="389" r:id="rId10"/>
    <p:sldId id="390" r:id="rId11"/>
    <p:sldId id="391" r:id="rId12"/>
    <p:sldId id="392" r:id="rId13"/>
    <p:sldId id="393" r:id="rId14"/>
    <p:sldId id="396" r:id="rId15"/>
    <p:sldId id="397" r:id="rId16"/>
    <p:sldId id="402" r:id="rId1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9D0101"/>
    <a:srgbClr val="A50021"/>
    <a:srgbClr val="A10101"/>
    <a:srgbClr val="920000"/>
    <a:srgbClr val="FF0000"/>
    <a:srgbClr val="FF5050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410" autoAdjust="0"/>
    <p:restoredTop sz="80791" autoAdjust="0"/>
  </p:normalViewPr>
  <p:slideViewPr>
    <p:cSldViewPr>
      <p:cViewPr varScale="1">
        <p:scale>
          <a:sx n="91" d="100"/>
          <a:sy n="91" d="100"/>
        </p:scale>
        <p:origin x="-213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96B8BBF-3AC3-4C77-BC82-C36001AF860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277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665F6822-AFA4-4B5A-B65E-B843AFF99A7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558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283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675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altLang="en-US" sz="1200" i="1" dirty="0" smtClean="0"/>
              <a:t>Source:  http://localvox.com/resources/marketing-statistics/#social-media</a:t>
            </a:r>
          </a:p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en-US" dirty="0" smtClean="0"/>
              <a:t>November 2016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496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i="1" dirty="0" smtClean="0"/>
              <a:t>Source: Smart Insights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1496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b="1" i="1" dirty="0" smtClean="0"/>
              <a:t>*source: www.marketmesuite.com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4617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200" b="1" i="1" dirty="0" smtClean="0">
                <a:cs typeface="Arial" panose="020B0604020202020204" pitchFamily="34" charset="0"/>
              </a:rPr>
              <a:t>*source: www.marketmesuite.com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7909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1200" b="1" i="1" dirty="0" smtClean="0">
                <a:cs typeface="Arial" panose="020B0604020202020204" pitchFamily="34" charset="0"/>
              </a:rPr>
              <a:t>* source: www.myaffordablemarketing.com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08973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sz="1000" b="1" i="1" dirty="0" smtClean="0"/>
              <a:t>*source:  Wall Street Journal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65F6822-AFA4-4B5A-B65E-B843AFF99A7B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164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990600" y="6172200"/>
            <a:ext cx="7086600" cy="5334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/>
              <a:t>Published by the Entrepreneurship Foundation, Inc. a 501c3 nonprofit educational organization.  Copyright © Academy Group</a:t>
            </a:r>
          </a:p>
          <a:p>
            <a:pPr>
              <a:defRPr/>
            </a:pPr>
            <a:endParaRPr lang="en-US" dirty="0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ACDBD9-5FAC-461B-8BEC-022EAA603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641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76200"/>
            <a:ext cx="8763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and content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946275"/>
            <a:ext cx="8382000" cy="4302125"/>
          </a:xfrm>
        </p:spPr>
        <p:txBody>
          <a:bodyPr/>
          <a:lstStyle>
            <a:lvl1pPr>
              <a:buSzPct val="85000"/>
              <a:defRPr/>
            </a:lvl1pPr>
            <a:lvl2pPr>
              <a:buSzPct val="85000"/>
              <a:defRPr/>
            </a:lvl2pPr>
            <a:lvl3pPr>
              <a:buSzPct val="85000"/>
              <a:defRPr/>
            </a:lvl3pPr>
            <a:lvl4pPr>
              <a:buSzPct val="85000"/>
              <a:defRPr/>
            </a:lvl4pPr>
            <a:lvl5pPr>
              <a:buSzPct val="85000"/>
              <a:defRPr/>
            </a:lvl5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8BD833-3AB8-494C-B5D9-1004E813CA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73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64A53B2-FA11-4B79-8639-6B844E5A07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251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ACDBD9-5FAC-461B-8BEC-022EAA603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122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39C2496-AC93-4088-AC3A-F9A039D473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430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7239000" y="6553200"/>
            <a:ext cx="1905000" cy="304800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0DCDEF07-CF7B-4444-8F11-CA4F8DCD9C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570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EB472FB-4E42-45FA-8268-7E50AB6583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922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3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dirty="0" smtClean="0"/>
              <a:t>First level</a:t>
            </a:r>
          </a:p>
          <a:p>
            <a:pPr lvl="2"/>
            <a:r>
              <a:rPr lang="en-US" dirty="0" smtClean="0"/>
              <a:t>Second level</a:t>
            </a:r>
          </a:p>
          <a:p>
            <a:pPr lvl="3"/>
            <a:r>
              <a:rPr lang="en-US" dirty="0" smtClean="0"/>
              <a:t> Third level</a:t>
            </a:r>
          </a:p>
          <a:p>
            <a:pPr lvl="4"/>
            <a:r>
              <a:rPr lang="en-US" dirty="0" smtClean="0"/>
              <a:t> Fourth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153400" y="6553200"/>
            <a:ext cx="9906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A0ACDBD9-5FAC-461B-8BEC-022EAA603C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524000" y="6324600"/>
            <a:ext cx="62484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Published by the Entrepreneurship Foundation, Inc. a 501c3 nonprofit educational organization.  Copyright © Academy Group</a:t>
            </a: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6" r:id="rId3"/>
    <p:sldLayoutId id="2147483918" r:id="rId4"/>
    <p:sldLayoutId id="2147483920" r:id="rId5"/>
    <p:sldLayoutId id="2147483921" r:id="rId6"/>
    <p:sldLayoutId id="2147483919" r:id="rId7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C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9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0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1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rgbClr val="FFCC00"/>
        </a:buClr>
        <a:buSzPct val="120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1000"/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Social Media Marketing</a:t>
            </a:r>
            <a:endParaRPr lang="en-US" altLang="en-US" dirty="0" smtClean="0">
              <a:solidFill>
                <a:srgbClr val="FFCC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 smtClean="0"/>
          </a:p>
          <a:p>
            <a:pPr>
              <a:defRPr/>
            </a:pPr>
            <a:r>
              <a:rPr lang="en-US" dirty="0" smtClean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Inc. a 501c3 nonprofit educational organization.  Copyright © Academy Group</a:t>
            </a:r>
          </a:p>
          <a:p>
            <a:pPr>
              <a:defRPr/>
            </a:pPr>
            <a:endParaRPr lang="en-US" dirty="0">
              <a:solidFill>
                <a:schemeClr val="bg1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To start discussions and keep the </a:t>
            </a:r>
            <a:r>
              <a:rPr lang="en-US" altLang="en-US" sz="3200" dirty="0" smtClean="0">
                <a:solidFill>
                  <a:schemeClr val="tx1"/>
                </a:solidFill>
              </a:rPr>
              <a:t/>
            </a:r>
            <a:br>
              <a:rPr lang="en-US" altLang="en-US" sz="3200" dirty="0" smtClean="0">
                <a:solidFill>
                  <a:schemeClr val="tx1"/>
                </a:solidFill>
              </a:rPr>
            </a:br>
            <a:r>
              <a:rPr lang="en-US" altLang="en-US" sz="3200" dirty="0" smtClean="0">
                <a:solidFill>
                  <a:schemeClr val="tx1"/>
                </a:solidFill>
              </a:rPr>
              <a:t>“</a:t>
            </a:r>
            <a:r>
              <a:rPr lang="en-US" altLang="en-US" sz="3200" dirty="0">
                <a:solidFill>
                  <a:schemeClr val="tx1"/>
                </a:solidFill>
              </a:rPr>
              <a:t>buzz” going, ask questions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46275"/>
            <a:ext cx="8686800" cy="4302125"/>
          </a:xfrm>
        </p:spPr>
        <p:txBody>
          <a:bodyPr/>
          <a:lstStyle/>
          <a:p>
            <a:pPr marL="628650" lvl="1" eaLnBrk="1" hangingPunct="1">
              <a:lnSpc>
                <a:spcPct val="150000"/>
              </a:lnSpc>
            </a:pPr>
            <a:r>
              <a:rPr lang="en-US" altLang="en-US" dirty="0" smtClean="0"/>
              <a:t>Ask “open-ended” questions</a:t>
            </a:r>
          </a:p>
          <a:p>
            <a:pPr marL="628650" lvl="1" eaLnBrk="1" hangingPunct="1">
              <a:lnSpc>
                <a:spcPct val="150000"/>
              </a:lnSpc>
            </a:pPr>
            <a:r>
              <a:rPr lang="en-US" altLang="en-US" dirty="0" smtClean="0"/>
              <a:t>Ask questions about your industry or niche</a:t>
            </a:r>
          </a:p>
          <a:p>
            <a:pPr marL="628650" lvl="1" eaLnBrk="1" hangingPunct="1">
              <a:lnSpc>
                <a:spcPct val="150000"/>
              </a:lnSpc>
            </a:pPr>
            <a:r>
              <a:rPr lang="en-US" altLang="en-US" dirty="0" smtClean="0"/>
              <a:t>DON’T ask “yes or no” questions</a:t>
            </a:r>
          </a:p>
          <a:p>
            <a:pPr marL="628650" lvl="1" eaLnBrk="1" hangingPunct="1"/>
            <a:r>
              <a:rPr lang="en-US" altLang="en-US" dirty="0" smtClean="0"/>
              <a:t>DON’T make every question about your products or services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95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Use </a:t>
            </a:r>
            <a:r>
              <a:rPr lang="en-US" altLang="en-US" sz="3200" dirty="0" smtClean="0">
                <a:solidFill>
                  <a:schemeClr val="tx1"/>
                </a:solidFill>
              </a:rPr>
              <a:t>Social Media for </a:t>
            </a:r>
            <a:r>
              <a:rPr lang="en-US" altLang="en-US" sz="3200" dirty="0">
                <a:solidFill>
                  <a:schemeClr val="tx1"/>
                </a:solidFill>
              </a:rPr>
              <a:t>customer support and feedback collection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30238" lvl="1" indent="-392113" eaLnBrk="1" hangingPunct="1"/>
            <a:r>
              <a:rPr lang="en-US" altLang="en-US" dirty="0" smtClean="0"/>
              <a:t>50% of online buyers expect small businesses to provide customer support on Facebook</a:t>
            </a:r>
            <a:r>
              <a:rPr lang="en-US" altLang="en-US" dirty="0" smtClean="0">
                <a:cs typeface="Arial" panose="020B0604020202020204" pitchFamily="34" charset="0"/>
              </a:rPr>
              <a:t> </a:t>
            </a:r>
            <a:br>
              <a:rPr lang="en-US" altLang="en-US" dirty="0" smtClean="0">
                <a:cs typeface="Arial" panose="020B0604020202020204" pitchFamily="34" charset="0"/>
              </a:rPr>
            </a:br>
            <a:endParaRPr lang="en-US" altLang="en-US" dirty="0" smtClean="0">
              <a:cs typeface="Arial" panose="020B0604020202020204" pitchFamily="34" charset="0"/>
            </a:endParaRPr>
          </a:p>
          <a:p>
            <a:pPr marL="630238" lvl="1" indent="-392113" eaLnBrk="1" hangingPunct="1"/>
            <a:r>
              <a:rPr lang="en-US" altLang="en-US" dirty="0" smtClean="0">
                <a:cs typeface="Arial" panose="020B0604020202020204" pitchFamily="34" charset="0"/>
              </a:rPr>
              <a:t>56% of customer “tweets” to </a:t>
            </a:r>
            <a:r>
              <a:rPr lang="en-US" altLang="en-US" dirty="0" err="1" smtClean="0">
                <a:cs typeface="Arial" panose="020B0604020202020204" pitchFamily="34" charset="0"/>
              </a:rPr>
              <a:t>SMBs</a:t>
            </a:r>
            <a:r>
              <a:rPr lang="en-US" altLang="en-US" dirty="0" smtClean="0">
                <a:cs typeface="Arial" panose="020B0604020202020204" pitchFamily="34" charset="0"/>
              </a:rPr>
              <a:t> are ignored</a:t>
            </a:r>
          </a:p>
          <a:p>
            <a:pPr lvl="1" eaLnBrk="1" hangingPunct="1"/>
            <a:endParaRPr lang="en-US" altLang="en-US" sz="1200" b="1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71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200" dirty="0">
                <a:solidFill>
                  <a:schemeClr val="tx1"/>
                </a:solidFill>
              </a:rPr>
              <a:t>Choose the Right </a:t>
            </a:r>
            <a:r>
              <a:rPr lang="en-US" altLang="en-US" sz="3200" dirty="0" smtClean="0">
                <a:solidFill>
                  <a:schemeClr val="tx1"/>
                </a:solidFill>
              </a:rPr>
              <a:t>Social Media </a:t>
            </a:r>
            <a:r>
              <a:rPr lang="en-US" altLang="en-US" sz="3200" dirty="0">
                <a:solidFill>
                  <a:schemeClr val="tx1"/>
                </a:solidFill>
              </a:rPr>
              <a:t>Platform </a:t>
            </a:r>
            <a:r>
              <a:rPr lang="en-US" altLang="en-US" sz="3200" dirty="0" smtClean="0">
                <a:solidFill>
                  <a:schemeClr val="tx1"/>
                </a:solidFill>
              </a:rPr>
              <a:t> </a:t>
            </a:r>
            <a:endParaRPr lang="en-US" altLang="en-US" sz="3200" dirty="0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82000" cy="4302125"/>
          </a:xfrm>
        </p:spPr>
        <p:txBody>
          <a:bodyPr/>
          <a:lstStyle/>
          <a:p>
            <a:pPr marL="393700" lvl="1" eaLnBrk="1" hangingPunct="1">
              <a:lnSpc>
                <a:spcPct val="150000"/>
              </a:lnSpc>
            </a:pPr>
            <a:r>
              <a:rPr lang="en-US" altLang="en-US" dirty="0" smtClean="0"/>
              <a:t>B2C businesses:  </a:t>
            </a:r>
            <a:r>
              <a:rPr lang="en-US" altLang="en-US" dirty="0" smtClean="0">
                <a:solidFill>
                  <a:srgbClr val="FFCC00"/>
                </a:solidFill>
              </a:rPr>
              <a:t>Facebook</a:t>
            </a:r>
            <a:endParaRPr lang="en-US" altLang="en-US" dirty="0" smtClean="0">
              <a:solidFill>
                <a:srgbClr val="FFCC00"/>
              </a:solidFill>
              <a:cs typeface="Arial" panose="020B0604020202020204" pitchFamily="34" charset="0"/>
            </a:endParaRPr>
          </a:p>
          <a:p>
            <a:pPr marL="393700" lvl="1" eaLnBrk="1" hangingPunct="1">
              <a:lnSpc>
                <a:spcPct val="150000"/>
              </a:lnSpc>
            </a:pPr>
            <a:r>
              <a:rPr lang="en-US" altLang="en-US" dirty="0" smtClean="0">
                <a:cs typeface="Arial" panose="020B0604020202020204" pitchFamily="34" charset="0"/>
              </a:rPr>
              <a:t>B2B and professional services: </a:t>
            </a:r>
            <a:r>
              <a:rPr lang="en-US" altLang="en-US" dirty="0" smtClean="0">
                <a:solidFill>
                  <a:srgbClr val="FFCC00"/>
                </a:solidFill>
                <a:cs typeface="Arial" panose="020B0604020202020204" pitchFamily="34" charset="0"/>
              </a:rPr>
              <a:t>LinkedIn</a:t>
            </a:r>
          </a:p>
          <a:p>
            <a:pPr marL="393700" lvl="1" eaLnBrk="1" hangingPunct="1">
              <a:lnSpc>
                <a:spcPct val="150000"/>
              </a:lnSpc>
            </a:pPr>
            <a:r>
              <a:rPr lang="en-US" altLang="en-US" dirty="0" smtClean="0">
                <a:cs typeface="Arial" panose="020B0604020202020204" pitchFamily="34" charset="0"/>
              </a:rPr>
              <a:t>Impulse buys:  </a:t>
            </a:r>
            <a:r>
              <a:rPr lang="en-US" altLang="en-US" dirty="0" smtClean="0">
                <a:solidFill>
                  <a:srgbClr val="FFCC00"/>
                </a:solidFill>
                <a:cs typeface="Arial" panose="020B0604020202020204" pitchFamily="34" charset="0"/>
              </a:rPr>
              <a:t>Pinterest</a:t>
            </a:r>
            <a:r>
              <a:rPr lang="en-US" altLang="en-US" dirty="0" smtClean="0">
                <a:cs typeface="Arial" panose="020B0604020202020204" pitchFamily="34" charset="0"/>
              </a:rPr>
              <a:t> and </a:t>
            </a:r>
            <a:r>
              <a:rPr lang="en-US" altLang="en-US" dirty="0" smtClean="0">
                <a:solidFill>
                  <a:srgbClr val="FFCC00"/>
                </a:solidFill>
                <a:cs typeface="Arial" panose="020B0604020202020204" pitchFamily="34" charset="0"/>
              </a:rPr>
              <a:t>Instagram</a:t>
            </a:r>
          </a:p>
          <a:p>
            <a:pPr marL="393700" lvl="1" eaLnBrk="1" hangingPunct="1">
              <a:lnSpc>
                <a:spcPct val="150000"/>
              </a:lnSpc>
            </a:pPr>
            <a:r>
              <a:rPr lang="en-US" altLang="en-US" dirty="0" smtClean="0">
                <a:cs typeface="Arial" panose="020B0604020202020204" pitchFamily="34" charset="0"/>
              </a:rPr>
              <a:t>Entertainment:  </a:t>
            </a:r>
            <a:r>
              <a:rPr lang="en-US" altLang="en-US" dirty="0" smtClean="0">
                <a:solidFill>
                  <a:srgbClr val="FFCC00"/>
                </a:solidFill>
                <a:cs typeface="Arial" panose="020B0604020202020204" pitchFamily="34" charset="0"/>
              </a:rPr>
              <a:t>Myspace</a:t>
            </a:r>
          </a:p>
          <a:p>
            <a:pPr marL="393700" lvl="1" eaLnBrk="1" hangingPunct="1">
              <a:lnSpc>
                <a:spcPct val="150000"/>
              </a:lnSpc>
            </a:pPr>
            <a:r>
              <a:rPr lang="en-US" altLang="en-US" dirty="0" smtClean="0">
                <a:cs typeface="Arial" panose="020B0604020202020204" pitchFamily="34" charset="0"/>
              </a:rPr>
              <a:t>Celebrities and personal brands:  </a:t>
            </a:r>
            <a:r>
              <a:rPr lang="en-US" altLang="en-US" dirty="0" smtClean="0">
                <a:solidFill>
                  <a:srgbClr val="FFCC00"/>
                </a:solidFill>
                <a:cs typeface="Arial" panose="020B0604020202020204" pitchFamily="34" charset="0"/>
              </a:rPr>
              <a:t>Twitter</a:t>
            </a:r>
          </a:p>
          <a:p>
            <a:pPr marL="1138238" lvl="2" indent="0" eaLnBrk="1" hangingPunct="1">
              <a:buNone/>
            </a:pPr>
            <a:endParaRPr lang="en-US" altLang="en-US" sz="1200" b="1" i="1" dirty="0" smtClean="0"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4311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200" dirty="0" smtClean="0">
                <a:solidFill>
                  <a:schemeClr val="tx1"/>
                </a:solidFill>
              </a:rPr>
              <a:t>Don’t </a:t>
            </a:r>
            <a:r>
              <a:rPr lang="en-US" altLang="en-US" sz="3200" dirty="0">
                <a:solidFill>
                  <a:schemeClr val="tx1"/>
                </a:solidFill>
              </a:rPr>
              <a:t>Spread Yourself Too </a:t>
            </a:r>
            <a:r>
              <a:rPr lang="en-US" altLang="en-US" sz="3200" dirty="0" smtClean="0">
                <a:solidFill>
                  <a:schemeClr val="tx1"/>
                </a:solidFill>
              </a:rPr>
              <a:t>Thin ...</a:t>
            </a:r>
            <a:endParaRPr lang="en-US" altLang="en-US" sz="3200" dirty="0">
              <a:solidFill>
                <a:schemeClr val="tx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86800" cy="5410200"/>
          </a:xfrm>
        </p:spPr>
        <p:txBody>
          <a:bodyPr/>
          <a:lstStyle/>
          <a:p>
            <a:pPr lvl="1" eaLnBrk="1" hangingPunct="1">
              <a:lnSpc>
                <a:spcPct val="130000"/>
              </a:lnSpc>
            </a:pPr>
            <a:r>
              <a:rPr lang="en-US" altLang="en-US" sz="2800" dirty="0" smtClean="0"/>
              <a:t>30% of </a:t>
            </a:r>
            <a:r>
              <a:rPr lang="en-US" altLang="en-US" sz="2800" dirty="0" err="1" smtClean="0"/>
              <a:t>SMBs</a:t>
            </a:r>
            <a:r>
              <a:rPr lang="en-US" altLang="en-US" sz="2800" dirty="0" smtClean="0"/>
              <a:t> find LinkedIn</a:t>
            </a:r>
            <a:r>
              <a:rPr lang="en-US" altLang="en-US" sz="2800" dirty="0" smtClean="0">
                <a:cs typeface="Arial" panose="020B0604020202020204" pitchFamily="34" charset="0"/>
              </a:rPr>
              <a:t>® helpful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800" dirty="0" smtClean="0">
                <a:cs typeface="Arial" panose="020B0604020202020204" pitchFamily="34" charset="0"/>
              </a:rPr>
              <a:t>22% of </a:t>
            </a:r>
            <a:r>
              <a:rPr lang="en-US" altLang="en-US" sz="2800" dirty="0" err="1" smtClean="0">
                <a:cs typeface="Arial" panose="020B0604020202020204" pitchFamily="34" charset="0"/>
              </a:rPr>
              <a:t>SMBs</a:t>
            </a:r>
            <a:r>
              <a:rPr lang="en-US" altLang="en-US" sz="2800" dirty="0" smtClean="0">
                <a:cs typeface="Arial" panose="020B0604020202020204" pitchFamily="34" charset="0"/>
              </a:rPr>
              <a:t> find Facebook® helpful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800" dirty="0" smtClean="0">
                <a:cs typeface="Arial" panose="020B0604020202020204" pitchFamily="34" charset="0"/>
              </a:rPr>
              <a:t>14% of </a:t>
            </a:r>
            <a:r>
              <a:rPr lang="en-US" altLang="en-US" sz="2800" dirty="0" err="1" smtClean="0">
                <a:cs typeface="Arial" panose="020B0604020202020204" pitchFamily="34" charset="0"/>
              </a:rPr>
              <a:t>SMBs</a:t>
            </a:r>
            <a:r>
              <a:rPr lang="en-US" altLang="en-US" sz="2800" dirty="0" smtClean="0">
                <a:cs typeface="Arial" panose="020B0604020202020204" pitchFamily="34" charset="0"/>
              </a:rPr>
              <a:t> find Twitter® helpful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800" dirty="0" smtClean="0">
                <a:cs typeface="Arial" panose="020B0604020202020204" pitchFamily="34" charset="0"/>
              </a:rPr>
              <a:t>13% of </a:t>
            </a:r>
            <a:r>
              <a:rPr lang="en-US" altLang="en-US" sz="2800" dirty="0" err="1" smtClean="0">
                <a:cs typeface="Arial" panose="020B0604020202020204" pitchFamily="34" charset="0"/>
              </a:rPr>
              <a:t>SMBs</a:t>
            </a:r>
            <a:r>
              <a:rPr lang="en-US" altLang="en-US" sz="2800" dirty="0" smtClean="0">
                <a:cs typeface="Arial" panose="020B0604020202020204" pitchFamily="34" charset="0"/>
              </a:rPr>
              <a:t> find YouTube® helpful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800" dirty="0" smtClean="0">
                <a:cs typeface="Arial" panose="020B0604020202020204" pitchFamily="34" charset="0"/>
              </a:rPr>
              <a:t>7% of </a:t>
            </a:r>
            <a:r>
              <a:rPr lang="en-US" altLang="en-US" sz="2800" dirty="0" err="1" smtClean="0">
                <a:cs typeface="Arial" panose="020B0604020202020204" pitchFamily="34" charset="0"/>
              </a:rPr>
              <a:t>SMBs</a:t>
            </a:r>
            <a:r>
              <a:rPr lang="en-US" altLang="en-US" sz="2800" dirty="0" smtClean="0">
                <a:cs typeface="Arial" panose="020B0604020202020204" pitchFamily="34" charset="0"/>
              </a:rPr>
              <a:t> find Google+® helpful</a:t>
            </a:r>
          </a:p>
          <a:p>
            <a:pPr lvl="1" eaLnBrk="1" hangingPunct="1">
              <a:lnSpc>
                <a:spcPct val="130000"/>
              </a:lnSpc>
            </a:pPr>
            <a:r>
              <a:rPr lang="en-US" altLang="en-US" sz="2800" dirty="0" smtClean="0">
                <a:cs typeface="Arial" panose="020B0604020202020204" pitchFamily="34" charset="0"/>
              </a:rPr>
              <a:t>2% of </a:t>
            </a:r>
            <a:r>
              <a:rPr lang="en-US" altLang="en-US" sz="2800" dirty="0" err="1" smtClean="0">
                <a:cs typeface="Arial" panose="020B0604020202020204" pitchFamily="34" charset="0"/>
              </a:rPr>
              <a:t>SMBs</a:t>
            </a:r>
            <a:r>
              <a:rPr lang="en-US" altLang="en-US" sz="2800" dirty="0" smtClean="0">
                <a:cs typeface="Arial" panose="020B0604020202020204" pitchFamily="34" charset="0"/>
              </a:rPr>
              <a:t> find Pinterest® helpful*</a:t>
            </a:r>
            <a:br>
              <a:rPr lang="en-US" altLang="en-US" sz="2800" dirty="0" smtClean="0">
                <a:cs typeface="Arial" panose="020B0604020202020204" pitchFamily="34" charset="0"/>
              </a:rPr>
            </a:br>
            <a:endParaRPr lang="en-US" altLang="en-US" sz="2800" b="1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400" b="1" dirty="0" smtClean="0"/>
              <a:t>... </a:t>
            </a:r>
            <a:r>
              <a:rPr lang="en-US" altLang="en-US" sz="2800" dirty="0" smtClean="0"/>
              <a:t>But don’t overlook “Microsites” for niche markets.</a:t>
            </a:r>
            <a:endParaRPr lang="en-US" altLang="en-US" sz="2400" dirty="0" smtClean="0"/>
          </a:p>
          <a:p>
            <a:pPr lvl="1" eaLnBrk="1" hangingPunct="1">
              <a:lnSpc>
                <a:spcPct val="90000"/>
              </a:lnSpc>
            </a:pPr>
            <a:endParaRPr lang="en-US" altLang="en-US" sz="1000" b="1" i="1" dirty="0" smtClean="0"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776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Legal Issues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1"/>
            <a:ext cx="8839200" cy="4876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Advertising “tweets” may violate anti-spam laws</a:t>
            </a:r>
            <a:br>
              <a:rPr lang="en-US" altLang="en-US" sz="2800" dirty="0" smtClean="0"/>
            </a:br>
            <a:r>
              <a:rPr lang="en-US" altLang="en-US" sz="2800" dirty="0" smtClean="0"/>
              <a:t>  </a:t>
            </a:r>
          </a:p>
          <a:p>
            <a:pPr marL="393700"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altLang="en-US" sz="2800" dirty="0" smtClean="0"/>
              <a:t>You must give followers the chance to stop following</a:t>
            </a:r>
          </a:p>
          <a:p>
            <a:pPr marL="393700"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altLang="en-US" sz="2800" dirty="0" smtClean="0"/>
              <a:t>You cannot send “tweets” to people who have not registered as a follower </a:t>
            </a:r>
          </a:p>
          <a:p>
            <a:pPr marL="393700" lvl="1" eaLnBrk="1" hangingPunct="1">
              <a:lnSpc>
                <a:spcPct val="90000"/>
              </a:lnSpc>
              <a:spcAft>
                <a:spcPts val="1200"/>
              </a:spcAft>
            </a:pPr>
            <a:r>
              <a:rPr lang="en-US" altLang="en-US" sz="2800" dirty="0" smtClean="0"/>
              <a:t>Must include a physical mailing address in all tweets</a:t>
            </a:r>
          </a:p>
          <a:p>
            <a:pPr marL="393700" lvl="1" eaLnBrk="1" hangingPunct="1">
              <a:lnSpc>
                <a:spcPct val="90000"/>
              </a:lnSpc>
            </a:pPr>
            <a:r>
              <a:rPr lang="en-US" altLang="en-US" sz="2800" dirty="0" smtClean="0"/>
              <a:t>Header must be honest and not misleading</a:t>
            </a:r>
          </a:p>
          <a:p>
            <a:pPr marL="3175" lvl="1" indent="0" eaLnBrk="1" hangingPunct="1">
              <a:lnSpc>
                <a:spcPct val="90000"/>
              </a:lnSpc>
              <a:buNone/>
            </a:pPr>
            <a:endParaRPr lang="en-US" altLang="en-US" sz="2800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538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3600" dirty="0" smtClean="0">
                <a:solidFill>
                  <a:schemeClr val="tx1"/>
                </a:solidFill>
              </a:rPr>
              <a:t>Disclaimer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0"/>
            <a:ext cx="8382000" cy="4073525"/>
          </a:xfrm>
        </p:spPr>
        <p:txBody>
          <a:bodyPr/>
          <a:lstStyle/>
          <a:p>
            <a:pPr eaLnBrk="1" hangingPunct="1">
              <a:buSzPct val="120000"/>
              <a:buFont typeface="Wingdings" panose="05000000000000000000" pitchFamily="2" charset="2"/>
              <a:buChar char="§"/>
            </a:pPr>
            <a:r>
              <a:rPr lang="en-US" altLang="en-US" sz="2400" dirty="0" smtClean="0"/>
              <a:t>Legal information presented in this program SHOULD NOT be relied upon as legal or tax advice, which can only be given by a lawyer or other professional licensed to practice in your state.</a:t>
            </a:r>
          </a:p>
          <a:p>
            <a:pPr eaLnBrk="1" hangingPunct="1">
              <a:buSzPct val="120000"/>
              <a:buFont typeface="Wingdings" panose="05000000000000000000" pitchFamily="2" charset="2"/>
              <a:buChar char="§"/>
            </a:pPr>
            <a:endParaRPr lang="en-US" altLang="en-US" sz="1100" dirty="0"/>
          </a:p>
          <a:p>
            <a:pPr eaLnBrk="1" hangingPunct="1">
              <a:buSzPct val="120000"/>
              <a:buFont typeface="Wingdings" panose="05000000000000000000" pitchFamily="2" charset="2"/>
              <a:buChar char="§"/>
            </a:pPr>
            <a:r>
              <a:rPr lang="en-US" sz="2400" dirty="0">
                <a:effectLst/>
              </a:rPr>
              <a:t>Source: </a:t>
            </a:r>
            <a:r>
              <a:rPr lang="en-US" sz="2400" dirty="0" smtClean="0">
                <a:effectLst/>
              </a:rPr>
              <a:t> Cliff Ennico</a:t>
            </a:r>
            <a:r>
              <a:rPr lang="en-US" sz="2400" dirty="0">
                <a:effectLst/>
              </a:rPr>
              <a:t> </a:t>
            </a:r>
            <a:r>
              <a:rPr lang="en-US" sz="2400" dirty="0" smtClean="0">
                <a:effectLst/>
              </a:rPr>
              <a:t> http://www.cliffennico.com</a:t>
            </a:r>
            <a:endParaRPr lang="en-US" altLang="en-US" sz="2400" dirty="0"/>
          </a:p>
          <a:p>
            <a:pPr marL="0" indent="0" eaLnBrk="1" hangingPunct="1">
              <a:buSzPct val="120000"/>
              <a:buNone/>
            </a:pPr>
            <a:endParaRPr lang="en-US" altLang="en-US" sz="2400" dirty="0"/>
          </a:p>
          <a:p>
            <a:pPr marL="0" indent="0" eaLnBrk="1" hangingPunct="1">
              <a:buSzPct val="120000"/>
              <a:buNone/>
            </a:pPr>
            <a:endParaRPr lang="en-US" alt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50927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CC"/>
                </a:solidFill>
              </a:rPr>
              <a:t>Blank slide</a:t>
            </a:r>
            <a:endParaRPr lang="en-US" dirty="0">
              <a:solidFill>
                <a:srgbClr val="0000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8153400" y="6553200"/>
            <a:ext cx="990600" cy="304800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EB472FB-4E42-45FA-8268-7E50AB65831B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513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89F7C21-E7E5-4BC6-90CA-240D1DC712FF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763000" cy="99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Popular Social Media Sites</a:t>
            </a:r>
          </a:p>
        </p:txBody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915400" cy="5410200"/>
          </a:xfrm>
        </p:spPr>
        <p:txBody>
          <a:bodyPr/>
          <a:lstStyle/>
          <a:p>
            <a:pPr marL="3175" lvl="1" indent="0" eaLnBrk="1" hangingPunct="1">
              <a:lnSpc>
                <a:spcPct val="150000"/>
              </a:lnSpc>
              <a:buNone/>
            </a:pPr>
            <a:r>
              <a:rPr lang="en-US" altLang="en-US" b="1" dirty="0" smtClean="0"/>
              <a:t>LinkedIn </a:t>
            </a:r>
            <a:r>
              <a:rPr lang="en-US" altLang="en-US" dirty="0" smtClean="0"/>
              <a:t> </a:t>
            </a:r>
            <a:r>
              <a:rPr lang="en-US" altLang="en-US" sz="2800" dirty="0" smtClean="0"/>
              <a:t>business </a:t>
            </a:r>
            <a:r>
              <a:rPr lang="en-US" altLang="en-US" sz="2800" dirty="0"/>
              <a:t>networking, job </a:t>
            </a:r>
            <a:r>
              <a:rPr lang="en-US" altLang="en-US" sz="2800" dirty="0" smtClean="0"/>
              <a:t>changes  </a:t>
            </a:r>
            <a:endParaRPr lang="en-US" altLang="en-US" dirty="0"/>
          </a:p>
          <a:p>
            <a:pPr marL="3175" lvl="1" indent="0" eaLnBrk="1" hangingPunct="1">
              <a:lnSpc>
                <a:spcPct val="150000"/>
              </a:lnSpc>
              <a:buNone/>
            </a:pPr>
            <a:r>
              <a:rPr lang="en-US" altLang="en-US" b="1" dirty="0" smtClean="0"/>
              <a:t>Facebook </a:t>
            </a:r>
            <a:r>
              <a:rPr lang="en-US" altLang="en-US" dirty="0"/>
              <a:t>and </a:t>
            </a:r>
            <a:r>
              <a:rPr lang="en-US" altLang="en-US" b="1" dirty="0" err="1"/>
              <a:t>MySpace</a:t>
            </a:r>
            <a:r>
              <a:rPr lang="en-US" altLang="en-US" b="1" dirty="0" smtClean="0">
                <a:cs typeface="Arial" panose="020B0604020202020204" pitchFamily="34" charset="0"/>
              </a:rPr>
              <a:t>®</a:t>
            </a:r>
            <a:r>
              <a:rPr lang="en-US" altLang="en-US" dirty="0" smtClean="0"/>
              <a:t>  </a:t>
            </a:r>
            <a:r>
              <a:rPr lang="en-US" altLang="en-US" sz="2800" dirty="0" smtClean="0"/>
              <a:t>friends/family</a:t>
            </a:r>
            <a:endParaRPr lang="en-US" altLang="en-US" sz="2800" dirty="0"/>
          </a:p>
          <a:p>
            <a:pPr marL="3175" lvl="1" indent="0" eaLnBrk="1" hangingPunct="1">
              <a:lnSpc>
                <a:spcPct val="150000"/>
              </a:lnSpc>
              <a:buNone/>
            </a:pPr>
            <a:r>
              <a:rPr lang="en-US" altLang="en-US" b="1" dirty="0" smtClean="0"/>
              <a:t>Twitter </a:t>
            </a:r>
            <a:r>
              <a:rPr lang="en-US" altLang="en-US" dirty="0" smtClean="0"/>
              <a:t> </a:t>
            </a:r>
            <a:r>
              <a:rPr lang="en-US" altLang="en-US" sz="2800" dirty="0" smtClean="0"/>
              <a:t>users broadcast short messages</a:t>
            </a:r>
            <a:br>
              <a:rPr lang="en-US" altLang="en-US" sz="2800" dirty="0" smtClean="0"/>
            </a:br>
            <a:r>
              <a:rPr lang="en-US" altLang="en-US" b="1" dirty="0" smtClean="0"/>
              <a:t>YouTube</a:t>
            </a:r>
            <a:r>
              <a:rPr lang="en-US" altLang="en-US" dirty="0" smtClean="0"/>
              <a:t>  </a:t>
            </a:r>
            <a:r>
              <a:rPr lang="en-US" altLang="en-US" sz="2800" dirty="0"/>
              <a:t>users </a:t>
            </a:r>
            <a:r>
              <a:rPr lang="en-US" altLang="en-US" sz="2800" dirty="0" smtClean="0"/>
              <a:t>post </a:t>
            </a:r>
            <a:r>
              <a:rPr lang="en-US" altLang="en-US" sz="2800" dirty="0"/>
              <a:t>videos to their “channel”</a:t>
            </a:r>
            <a:endParaRPr lang="en-US" altLang="en-US" sz="2800" b="1" dirty="0"/>
          </a:p>
          <a:p>
            <a:pPr marL="3175" lvl="1" indent="0" eaLnBrk="1" hangingPunct="1">
              <a:lnSpc>
                <a:spcPct val="150000"/>
              </a:lnSpc>
              <a:buNone/>
            </a:pPr>
            <a:r>
              <a:rPr lang="en-US" altLang="en-US" b="1" dirty="0" smtClean="0"/>
              <a:t>Instagram</a:t>
            </a:r>
            <a:r>
              <a:rPr lang="en-US" altLang="en-US" dirty="0" smtClean="0"/>
              <a:t> </a:t>
            </a:r>
            <a:r>
              <a:rPr lang="en-US" altLang="en-US" sz="2800" dirty="0" smtClean="0"/>
              <a:t>bulletin board </a:t>
            </a:r>
            <a:r>
              <a:rPr lang="en-US" altLang="en-US" sz="2800" dirty="0"/>
              <a:t>for photographs </a:t>
            </a:r>
            <a:r>
              <a:rPr lang="en-US" altLang="en-US" sz="2800" dirty="0" smtClean="0"/>
              <a:t> </a:t>
            </a:r>
            <a:endParaRPr lang="en-US" altLang="en-US" sz="2800" dirty="0"/>
          </a:p>
          <a:p>
            <a:pPr marL="3175" lvl="1" indent="0" eaLnBrk="1" hangingPunct="1">
              <a:lnSpc>
                <a:spcPct val="150000"/>
              </a:lnSpc>
              <a:buNone/>
            </a:pPr>
            <a:r>
              <a:rPr lang="en-US" altLang="en-US" b="1" dirty="0" err="1" smtClean="0"/>
              <a:t>Snapchat</a:t>
            </a:r>
            <a:r>
              <a:rPr lang="en-US" altLang="en-US" dirty="0" smtClean="0"/>
              <a:t> </a:t>
            </a:r>
            <a:r>
              <a:rPr lang="en-US" altLang="en-US" sz="2800" dirty="0" smtClean="0"/>
              <a:t>like Instagram but pics last only seconds  </a:t>
            </a:r>
            <a:endParaRPr lang="en-US" altLang="en-US" sz="2800" dirty="0"/>
          </a:p>
          <a:p>
            <a:pPr marL="3175" lvl="1" indent="0" eaLnBrk="1" hangingPunct="1">
              <a:lnSpc>
                <a:spcPct val="150000"/>
              </a:lnSpc>
              <a:buNone/>
            </a:pPr>
            <a:r>
              <a:rPr lang="en-US" altLang="en-US" b="1" dirty="0" smtClean="0"/>
              <a:t>Pinterest</a:t>
            </a:r>
            <a:r>
              <a:rPr lang="en-US" altLang="en-US" dirty="0" smtClean="0"/>
              <a:t> </a:t>
            </a:r>
            <a:r>
              <a:rPr lang="en-US" altLang="en-US" sz="2800" dirty="0" smtClean="0"/>
              <a:t>subject-oriented photo </a:t>
            </a:r>
            <a:r>
              <a:rPr lang="en-US" altLang="en-US" sz="2800" dirty="0"/>
              <a:t>sharing </a:t>
            </a:r>
            <a:r>
              <a:rPr lang="en-US" altLang="en-US" sz="2800" dirty="0" smtClean="0"/>
              <a:t>site</a:t>
            </a:r>
            <a:endParaRPr lang="en-US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52460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C89F7C21-E7E5-4BC6-90CA-240D1DC712FF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8763000" cy="990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Age Distribution</a:t>
            </a:r>
            <a:br>
              <a:rPr lang="en-US" altLang="en-US" dirty="0" smtClean="0"/>
            </a:br>
            <a:r>
              <a:rPr lang="en-US" altLang="en-US" sz="2400" dirty="0" smtClean="0">
                <a:solidFill>
                  <a:schemeClr val="tx1"/>
                </a:solidFill>
              </a:rPr>
              <a:t>U.S. Aged 18 and up. December 2014</a:t>
            </a:r>
          </a:p>
        </p:txBody>
      </p:sp>
      <p:pic>
        <p:nvPicPr>
          <p:cNvPr id="6" name="Picture 2" descr="image01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0" y="1295400"/>
            <a:ext cx="9160548" cy="556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792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Social Media is Pervasive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47801"/>
            <a:ext cx="8610600" cy="4800600"/>
          </a:xfrm>
        </p:spPr>
        <p:txBody>
          <a:bodyPr/>
          <a:lstStyle/>
          <a:p>
            <a:pPr marL="393700" lvl="1" eaLnBrk="1" hangingPunct="1">
              <a:lnSpc>
                <a:spcPct val="150000"/>
              </a:lnSpc>
            </a:pPr>
            <a:r>
              <a:rPr lang="en-US" altLang="en-US" sz="2800" dirty="0" smtClean="0"/>
              <a:t>More than 1 in 3 Americans have Facebook pages</a:t>
            </a:r>
          </a:p>
          <a:p>
            <a:pPr marL="393700" lvl="1" eaLnBrk="1" hangingPunct="1"/>
            <a:r>
              <a:rPr lang="en-US" altLang="en-US" sz="2800" dirty="0" smtClean="0"/>
              <a:t>Facebook is the largest country in the world (1.44 billion “monthly active” users)</a:t>
            </a:r>
          </a:p>
          <a:p>
            <a:pPr marL="393700" lvl="1" eaLnBrk="1" hangingPunct="1">
              <a:lnSpc>
                <a:spcPct val="150000"/>
              </a:lnSpc>
            </a:pPr>
            <a:r>
              <a:rPr lang="en-US" altLang="en-US" sz="2800" dirty="0" smtClean="0"/>
              <a:t>Twitter has roughly 236 million active users</a:t>
            </a:r>
          </a:p>
          <a:p>
            <a:pPr marL="393700" lvl="1" eaLnBrk="1" hangingPunct="1">
              <a:lnSpc>
                <a:spcPct val="150000"/>
              </a:lnSpc>
            </a:pPr>
            <a:r>
              <a:rPr lang="en-US" altLang="en-US" sz="2800" dirty="0" err="1" smtClean="0"/>
              <a:t>MySpace</a:t>
            </a:r>
            <a:r>
              <a:rPr lang="en-US" altLang="en-US" sz="2800" dirty="0" smtClean="0"/>
              <a:t> still has roughly 50 million users</a:t>
            </a:r>
          </a:p>
          <a:p>
            <a:pPr marL="393700" lvl="1" eaLnBrk="1" hangingPunct="1">
              <a:lnSpc>
                <a:spcPct val="90000"/>
              </a:lnSpc>
            </a:pPr>
            <a:r>
              <a:rPr lang="en-US" altLang="en-US" sz="2800" dirty="0" smtClean="0"/>
              <a:t>Virtually every American between the ages of 10 and 25 is active on social media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096232"/>
      </p:ext>
    </p:extLst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Implications for Your Business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686800" cy="5257800"/>
          </a:xfrm>
        </p:spPr>
        <p:txBody>
          <a:bodyPr/>
          <a:lstStyle/>
          <a:p>
            <a:pPr marL="687388" lvl="1" indent="-463550" eaLnBrk="1" hangingPunct="1"/>
            <a:r>
              <a:rPr lang="en-US" altLang="en-US" sz="2400" dirty="0" smtClean="0"/>
              <a:t>58% of small business marketers spend 10 minutes on social media per day (46% more than one hour/day)*</a:t>
            </a:r>
          </a:p>
          <a:p>
            <a:pPr marL="687388" lvl="1" indent="-463550" eaLnBrk="1" hangingPunct="1"/>
            <a:r>
              <a:rPr lang="en-US" altLang="en-US" sz="2400" dirty="0" smtClean="0"/>
              <a:t>Businesses gain a 185% lift in in Web traffic after achieving 1,000 Facebook “likes”*</a:t>
            </a:r>
          </a:p>
          <a:p>
            <a:pPr marL="687388" lvl="1" indent="-463550" eaLnBrk="1" hangingPunct="1"/>
            <a:r>
              <a:rPr lang="en-US" altLang="en-US" sz="2400" dirty="0" smtClean="0"/>
              <a:t>Businesses with 51 to 100 Twitter followers generate 106% more traffic than those with 25 or fewer followers</a:t>
            </a:r>
          </a:p>
          <a:p>
            <a:pPr marL="687388" lvl="1" indent="-463550" eaLnBrk="1" hangingPunct="1"/>
            <a:r>
              <a:rPr lang="en-US" altLang="en-US" sz="2400" dirty="0" smtClean="0"/>
              <a:t>Many businesses see an increase in their search engine rankings if they are active on social media*</a:t>
            </a:r>
          </a:p>
          <a:p>
            <a:pPr marL="687388" lvl="1" indent="-463550" eaLnBrk="1" hangingPunct="1"/>
            <a:r>
              <a:rPr lang="en-US" altLang="en-US" sz="2400" dirty="0"/>
              <a:t>57% of businesses have generated customers </a:t>
            </a:r>
            <a:r>
              <a:rPr lang="en-US" altLang="en-US" sz="2400" dirty="0" smtClean="0"/>
              <a:t>via </a:t>
            </a:r>
            <a:r>
              <a:rPr lang="en-US" altLang="en-US" sz="2400" dirty="0"/>
              <a:t>LinkedIn</a:t>
            </a:r>
            <a:r>
              <a:rPr lang="en-US" altLang="en-US" sz="2400" dirty="0">
                <a:cs typeface="Arial" panose="020B0604020202020204" pitchFamily="34" charset="0"/>
              </a:rPr>
              <a:t> </a:t>
            </a:r>
          </a:p>
          <a:p>
            <a:pPr marL="1365250" lvl="2" eaLnBrk="1" hangingPunct="1"/>
            <a:r>
              <a:rPr lang="en-US" altLang="en-US" sz="2400" dirty="0">
                <a:cs typeface="Arial" panose="020B0604020202020204" pitchFamily="34" charset="0"/>
              </a:rPr>
              <a:t>48% Twitter </a:t>
            </a:r>
          </a:p>
          <a:p>
            <a:pPr marL="1365250" lvl="2" eaLnBrk="1" hangingPunct="1"/>
            <a:r>
              <a:rPr lang="en-US" altLang="en-US" sz="2400" dirty="0">
                <a:cs typeface="Arial" panose="020B0604020202020204" pitchFamily="34" charset="0"/>
              </a:rPr>
              <a:t>42% Facebook *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131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Impact of Social Media Ads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0"/>
            <a:ext cx="8686800" cy="5257800"/>
          </a:xfrm>
        </p:spPr>
        <p:txBody>
          <a:bodyPr/>
          <a:lstStyle/>
          <a:p>
            <a:pPr marL="687388" lvl="1" indent="-463550" eaLnBrk="1" hangingPunct="1"/>
            <a:r>
              <a:rPr lang="en-US" sz="2800" dirty="0" smtClean="0">
                <a:effectLst/>
              </a:rPr>
              <a:t>An </a:t>
            </a:r>
            <a:r>
              <a:rPr lang="en-US" sz="2800" dirty="0">
                <a:effectLst/>
              </a:rPr>
              <a:t>online display ad has an average click-through rate of 0.06%. </a:t>
            </a:r>
            <a:r>
              <a:rPr lang="en-US" sz="2400" dirty="0" smtClean="0">
                <a:effectLst/>
              </a:rPr>
              <a:t> </a:t>
            </a:r>
          </a:p>
          <a:p>
            <a:pPr marL="687388" lvl="1" indent="-463550" eaLnBrk="1" hangingPunct="1"/>
            <a:r>
              <a:rPr lang="en-US" sz="2800" dirty="0">
                <a:effectLst/>
              </a:rPr>
              <a:t>A rich media ad </a:t>
            </a:r>
            <a:r>
              <a:rPr lang="en-US" sz="2800" dirty="0" smtClean="0">
                <a:effectLst/>
              </a:rPr>
              <a:t>has </a:t>
            </a:r>
            <a:r>
              <a:rPr lang="en-US" sz="2800" dirty="0">
                <a:effectLst/>
              </a:rPr>
              <a:t>an average click-through rate of 0.27</a:t>
            </a:r>
            <a:r>
              <a:rPr lang="en-US" sz="2800" dirty="0" smtClean="0">
                <a:effectLst/>
              </a:rPr>
              <a:t>%</a:t>
            </a:r>
            <a:br>
              <a:rPr lang="en-US" sz="2800" dirty="0" smtClean="0">
                <a:effectLst/>
              </a:rPr>
            </a:br>
            <a:r>
              <a:rPr lang="en-US" sz="1600" dirty="0" smtClean="0">
                <a:effectLst/>
              </a:rPr>
              <a:t/>
            </a:r>
            <a:br>
              <a:rPr lang="en-US" sz="1600" dirty="0" smtClean="0">
                <a:effectLst/>
              </a:rPr>
            </a:br>
            <a:r>
              <a:rPr lang="en-US" sz="2400" i="1" dirty="0">
                <a:effectLst/>
              </a:rPr>
              <a:t>Rich media is </a:t>
            </a:r>
            <a:r>
              <a:rPr lang="en-US" sz="2400" i="1" dirty="0" smtClean="0">
                <a:effectLst/>
              </a:rPr>
              <a:t>digital </a:t>
            </a:r>
            <a:r>
              <a:rPr lang="en-US" sz="2400" i="1" dirty="0">
                <a:effectLst/>
              </a:rPr>
              <a:t>advertising </a:t>
            </a:r>
            <a:r>
              <a:rPr lang="en-US" sz="2400" i="1" dirty="0" smtClean="0">
                <a:effectLst/>
              </a:rPr>
              <a:t>that </a:t>
            </a:r>
            <a:r>
              <a:rPr lang="en-US" sz="2400" i="1" dirty="0">
                <a:effectLst/>
              </a:rPr>
              <a:t>includes advanced features like video, audio, or other elements that encourage viewers to interact and engage with the content</a:t>
            </a:r>
            <a:r>
              <a:rPr lang="en-US" sz="2400" i="1" dirty="0" smtClean="0">
                <a:effectLst/>
              </a:rPr>
              <a:t>.</a:t>
            </a:r>
          </a:p>
          <a:p>
            <a:pPr marL="687388" lvl="1" indent="-463550" eaLnBrk="1" hangingPunct="1"/>
            <a:endParaRPr lang="en-US" sz="2400" i="1" dirty="0">
              <a:effectLst/>
            </a:endParaRPr>
          </a:p>
          <a:p>
            <a:pPr marL="687388" lvl="1" indent="-463550" eaLnBrk="1" hangingPunct="1"/>
            <a:endParaRPr lang="en-US" altLang="en-US" sz="2400" dirty="0"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400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313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smtClean="0"/>
              <a:t>You Still Need a Website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1"/>
            <a:ext cx="8382000" cy="4724400"/>
          </a:xfrm>
        </p:spPr>
        <p:txBody>
          <a:bodyPr/>
          <a:lstStyle/>
          <a:p>
            <a:pPr marL="393700" lvl="1" eaLnBrk="1" hangingPunct="1"/>
            <a:r>
              <a:rPr lang="en-US" altLang="en-US" sz="2800" dirty="0" smtClean="0"/>
              <a:t>Customers assume that you have one 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marL="393700" lvl="1" eaLnBrk="1" hangingPunct="1"/>
            <a:r>
              <a:rPr lang="en-US" altLang="en-US" sz="2800" dirty="0" smtClean="0"/>
              <a:t>You can keep 100% of the profits you make and not have to share with the social media platform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marL="393700" lvl="1" eaLnBrk="1" hangingPunct="1"/>
            <a:r>
              <a:rPr lang="en-US" altLang="en-US" sz="2800" dirty="0" smtClean="0"/>
              <a:t>If you are selling creative works, you avoid some SM sites’ policy of “owning all rights” to images posted on the site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78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Social Media Marketing Tips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524000"/>
            <a:ext cx="8382000" cy="43021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dirty="0" smtClean="0"/>
              <a:t>Share “cool, compelling content” to your target audience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Must be entertaining AND informative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How-to articles and video tutorials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Interviews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dirty="0" smtClean="0"/>
              <a:t>Webinars and Podcasts</a:t>
            </a:r>
          </a:p>
          <a:p>
            <a:pPr lvl="1" eaLnBrk="1" hangingPunct="1">
              <a:lnSpc>
                <a:spcPct val="90000"/>
              </a:lnSpc>
            </a:pPr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01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763000" cy="1143000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chemeClr val="tx1"/>
                </a:solidFill>
              </a:rPr>
              <a:t> </a:t>
            </a:r>
            <a:r>
              <a:rPr lang="en-US" altLang="en-US" sz="3200" dirty="0">
                <a:solidFill>
                  <a:schemeClr val="tx1"/>
                </a:solidFill>
              </a:rPr>
              <a:t>Share content when traffic is at its </a:t>
            </a:r>
            <a:r>
              <a:rPr lang="en-US" altLang="en-US" sz="3200" dirty="0" smtClean="0">
                <a:solidFill>
                  <a:schemeClr val="tx1"/>
                </a:solidFill>
              </a:rPr>
              <a:t>peak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altLang="en-US" dirty="0" smtClean="0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839200" cy="4302125"/>
          </a:xfrm>
        </p:spPr>
        <p:txBody>
          <a:bodyPr/>
          <a:lstStyle/>
          <a:p>
            <a:pPr marL="392113" lvl="1" eaLnBrk="1" hangingPunct="1"/>
            <a:r>
              <a:rPr lang="en-US" altLang="en-US" dirty="0" smtClean="0"/>
              <a:t>Facebook</a:t>
            </a:r>
            <a:r>
              <a:rPr lang="en-US" altLang="en-US" dirty="0" smtClean="0">
                <a:cs typeface="Arial" panose="020B0604020202020204" pitchFamily="34" charset="0"/>
              </a:rPr>
              <a:t>®</a:t>
            </a:r>
            <a:r>
              <a:rPr lang="en-US" altLang="en-US" dirty="0" smtClean="0"/>
              <a:t>:  1 pm to 4 pm EST</a:t>
            </a:r>
          </a:p>
          <a:p>
            <a:pPr marL="392113" lvl="1" eaLnBrk="1" hangingPunct="1"/>
            <a:r>
              <a:rPr lang="en-US" altLang="en-US" dirty="0" smtClean="0"/>
              <a:t>Twitter</a:t>
            </a:r>
            <a:r>
              <a:rPr lang="en-US" altLang="en-US" dirty="0" smtClean="0">
                <a:cs typeface="Arial" panose="020B0604020202020204" pitchFamily="34" charset="0"/>
              </a:rPr>
              <a:t>®</a:t>
            </a:r>
            <a:r>
              <a:rPr lang="en-US" altLang="en-US" dirty="0" smtClean="0"/>
              <a:t>:  1 pm to 3 pm EST</a:t>
            </a:r>
          </a:p>
          <a:p>
            <a:pPr marL="392113" lvl="1" eaLnBrk="1" hangingPunct="1"/>
            <a:r>
              <a:rPr lang="en-US" altLang="en-US" dirty="0" smtClean="0"/>
              <a:t>LinkedIn</a:t>
            </a:r>
            <a:r>
              <a:rPr lang="en-US" altLang="en-US" dirty="0" smtClean="0">
                <a:cs typeface="Arial" panose="020B0604020202020204" pitchFamily="34" charset="0"/>
              </a:rPr>
              <a:t>®</a:t>
            </a:r>
            <a:r>
              <a:rPr lang="en-US" altLang="en-US" dirty="0" smtClean="0"/>
              <a:t>: 7 am to 9 am, 5 pm to 6 pm EST</a:t>
            </a:r>
          </a:p>
          <a:p>
            <a:pPr marL="392113" lvl="1" eaLnBrk="1" hangingPunct="1"/>
            <a:r>
              <a:rPr lang="en-US" altLang="en-US" dirty="0" smtClean="0"/>
              <a:t>Google+</a:t>
            </a:r>
            <a:r>
              <a:rPr lang="en-US" altLang="en-US" dirty="0" smtClean="0">
                <a:cs typeface="Arial" panose="020B0604020202020204" pitchFamily="34" charset="0"/>
              </a:rPr>
              <a:t>®</a:t>
            </a:r>
            <a:r>
              <a:rPr lang="en-US" altLang="en-US" dirty="0" smtClean="0"/>
              <a:t>: 9 am to 11 am EST</a:t>
            </a:r>
          </a:p>
          <a:p>
            <a:pPr marL="392113" lvl="1" eaLnBrk="1" hangingPunct="1"/>
            <a:r>
              <a:rPr lang="en-US" altLang="en-US" dirty="0" smtClean="0"/>
              <a:t>Pinterest</a:t>
            </a:r>
            <a:r>
              <a:rPr lang="en-US" altLang="en-US" dirty="0" smtClean="0">
                <a:cs typeface="Arial" panose="020B0604020202020204" pitchFamily="34" charset="0"/>
              </a:rPr>
              <a:t>®</a:t>
            </a:r>
            <a:r>
              <a:rPr lang="en-US" altLang="en-US" dirty="0" smtClean="0"/>
              <a:t>: 2 pm to 4 pm, 8 pm to 1 am EST*</a:t>
            </a:r>
          </a:p>
          <a:p>
            <a:pPr lvl="1" eaLnBrk="1" hangingPunct="1"/>
            <a:endParaRPr lang="en-US" altLang="en-US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88BD833-3AB8-494C-B5D9-1004E813CA7F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55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3333FF"/>
    </a:dk2>
    <a:lt2>
      <a:srgbClr val="FFFFFF"/>
    </a:lt2>
    <a:accent1>
      <a:srgbClr val="00CCCC"/>
    </a:accent1>
    <a:accent2>
      <a:srgbClr val="6666FF"/>
    </a:accent2>
    <a:accent3>
      <a:srgbClr val="ADADFF"/>
    </a:accent3>
    <a:accent4>
      <a:srgbClr val="DADADA"/>
    </a:accent4>
    <a:accent5>
      <a:srgbClr val="AAE2E2"/>
    </a:accent5>
    <a:accent6>
      <a:srgbClr val="5C5CE7"/>
    </a:accent6>
    <a:hlink>
      <a:srgbClr val="CCCCFF"/>
    </a:hlink>
    <a:folHlink>
      <a:srgbClr val="CC99F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572</Words>
  <Application>Microsoft Office PowerPoint</Application>
  <PresentationFormat>On-screen Show (4:3)</PresentationFormat>
  <Paragraphs>107</Paragraphs>
  <Slides>16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Azure</vt:lpstr>
      <vt:lpstr>Social Media Marketing</vt:lpstr>
      <vt:lpstr>Popular Social Media Sites</vt:lpstr>
      <vt:lpstr>Age Distribution U.S. Aged 18 and up. December 2014</vt:lpstr>
      <vt:lpstr>Social Media is Pervasive</vt:lpstr>
      <vt:lpstr>Implications for Your Business</vt:lpstr>
      <vt:lpstr>Impact of Social Media Ads</vt:lpstr>
      <vt:lpstr>You Still Need a Website</vt:lpstr>
      <vt:lpstr>Social Media Marketing Tips</vt:lpstr>
      <vt:lpstr> Share content when traffic is at its peak </vt:lpstr>
      <vt:lpstr>To start discussions and keep the  “buzz” going, ask questions</vt:lpstr>
      <vt:lpstr>Use Social Media for customer support and feedback collection</vt:lpstr>
      <vt:lpstr>Choose the Right Social Media Platform  </vt:lpstr>
      <vt:lpstr>Don’t Spread Yourself Too Thin ...</vt:lpstr>
      <vt:lpstr>Legal Issues</vt:lpstr>
      <vt:lpstr>Disclaimer</vt:lpstr>
      <vt:lpstr>Blank slide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modified xsi:type="dcterms:W3CDTF">2019-08-11T21:41:58Z</dcterms:modified>
</cp:coreProperties>
</file>