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49" r:id="rId2"/>
    <p:sldId id="338" r:id="rId3"/>
    <p:sldId id="350" r:id="rId4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99"/>
    <a:srgbClr val="99FFCC"/>
    <a:srgbClr val="FF99FF"/>
    <a:srgbClr val="0000CC"/>
    <a:srgbClr val="0000FF"/>
    <a:srgbClr val="FFCC00"/>
    <a:srgbClr val="99FF99"/>
    <a:srgbClr val="008000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927" autoAdjust="0"/>
    <p:restoredTop sz="86554" autoAdjust="0"/>
  </p:normalViewPr>
  <p:slideViewPr>
    <p:cSldViewPr>
      <p:cViewPr varScale="1">
        <p:scale>
          <a:sx n="94" d="100"/>
          <a:sy n="94" d="100"/>
        </p:scale>
        <p:origin x="64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408C89-1D21-433D-A19D-DB30A9817ACD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2533AF-287D-4548-8AA9-AEC0756332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32583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8D80426-893B-4EB1-B969-E3A75B4EC98B}" type="datetimeFigureOut">
              <a:rPr lang="en-US" smtClean="0"/>
              <a:t>7/17/2025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DEAFDE-9B85-4A78-9CEF-FCB16F2F577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869564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DEAFDE-9B85-4A78-9CEF-FCB16F2F577E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01728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0B72CF-A895-47F1-9F5B-09A4DC827C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18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92E789-BC7D-41F6-A011-470AE536D27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10916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390BB-603C-4C72-AAD0-FEE3C65F3A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0465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chart" preserve="1">
  <p:cSld name="Title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hart Placeholder 2"/>
          <p:cNvSpPr>
            <a:spLocks noGrp="1"/>
          </p:cNvSpPr>
          <p:nvPr>
            <p:ph type="chart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5107D1-CA07-450D-A21B-FE2834F1F75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5148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712788" y="1946275"/>
            <a:ext cx="3910012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75200" y="1946275"/>
            <a:ext cx="3911600" cy="4302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1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153400" y="6477000"/>
            <a:ext cx="990600" cy="381000"/>
          </a:xfrm>
          <a:ln/>
        </p:spPr>
        <p:txBody>
          <a:bodyPr/>
          <a:lstStyle>
            <a:lvl1pPr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dirty="0"/>
              <a:t>Page </a:t>
            </a:r>
            <a:fld id="{25A53417-A9C5-4A5B-83BB-FC2768F42865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909332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Interior N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Line 24"/>
          <p:cNvSpPr>
            <a:spLocks noChangeShapeType="1"/>
          </p:cNvSpPr>
          <p:nvPr userDrawn="1">
            <p:custDataLst>
              <p:tags r:id="rId1"/>
            </p:custDataLst>
          </p:nvPr>
        </p:nvSpPr>
        <p:spPr bwMode="auto">
          <a:xfrm>
            <a:off x="533400" y="1320800"/>
            <a:ext cx="8067675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2" name="Title Placeholder 9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707886"/>
          </a:xfrm>
          <a:prstGeom prst="rect">
            <a:avLst/>
          </a:prstGeom>
        </p:spPr>
        <p:txBody>
          <a:bodyPr rtlCol="0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3" name="Content Placeholder 2"/>
          <p:cNvSpPr>
            <a:spLocks noGrp="1"/>
          </p:cNvSpPr>
          <p:nvPr>
            <p:ph idx="1"/>
          </p:nvPr>
        </p:nvSpPr>
        <p:spPr>
          <a:xfrm>
            <a:off x="457200" y="1524001"/>
            <a:ext cx="8229600" cy="4602163"/>
          </a:xfrm>
          <a:prstGeom prst="rect">
            <a:avLst/>
          </a:prstGeom>
        </p:spPr>
        <p:txBody>
          <a:bodyPr/>
          <a:lstStyle>
            <a:lvl1pPr marL="228600" indent="-228600">
              <a:defRPr sz="2000"/>
            </a:lvl1pPr>
            <a:lvl2pPr marL="630238" indent="-173038">
              <a:defRPr sz="1600"/>
            </a:lvl2pPr>
            <a:lvl3pPr marL="1033463" indent="-119063">
              <a:defRPr sz="1600"/>
            </a:lvl3pPr>
            <a:lvl4pPr marL="1490663" indent="-119063">
              <a:defRPr sz="1400"/>
            </a:lvl4pPr>
            <a:lvl5pPr marL="1941513" indent="-112713"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3124200" y="6413500"/>
            <a:ext cx="2895600" cy="457200"/>
          </a:xfrm>
        </p:spPr>
        <p:txBody>
          <a:bodyPr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54888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367E57-490D-409F-A22D-AE22CDF725E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55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28F7820-CBB5-4637-B6FB-FBC23DD264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57650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B158C43-AD45-4265-9E39-F7A8E118FB4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5251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DFE83A4-CEA8-4B27-9716-E6017EBD1E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8709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88D3E1-CA6D-4EA3-9933-AB56969E47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6135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5F65D2-9419-4CCD-AC13-222B452B45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9580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152BC02-45FB-4E75-93DC-7B28D15C66F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5323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2D4179A-7F53-4784-9823-8223C506A75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8314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077199" y="6477000"/>
            <a:ext cx="1076325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05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>
              <a:defRPr/>
            </a:pPr>
            <a:r>
              <a:rPr lang="en-US" sz="1000" dirty="0"/>
              <a:t>Page</a:t>
            </a:r>
            <a:r>
              <a:rPr lang="en-US" dirty="0"/>
              <a:t> </a:t>
            </a:r>
            <a:fld id="{E5878103-2E31-4A56-952F-BF9A86B0EEF6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>
          <a:xfrm>
            <a:off x="533400" y="838200"/>
            <a:ext cx="7772400" cy="4876800"/>
          </a:xfrm>
        </p:spPr>
        <p:txBody>
          <a:bodyPr/>
          <a:lstStyle/>
          <a:p>
            <a:r>
              <a:rPr lang="en-US" altLang="en-US" b="1" dirty="0">
                <a:solidFill>
                  <a:srgbClr val="FFC000"/>
                </a:solidFill>
                <a:latin typeface="Arial" charset="0"/>
              </a:rPr>
              <a:t>Equity Capitalization Schedule (Cap Table)</a:t>
            </a:r>
            <a:br>
              <a:rPr lang="en-US" altLang="en-US" b="1" dirty="0">
                <a:solidFill>
                  <a:schemeClr val="bg1"/>
                </a:solidFill>
                <a:latin typeface="Arial" charset="0"/>
              </a:rPr>
            </a:br>
            <a:br>
              <a:rPr lang="en-US" altLang="en-US" b="1" dirty="0">
                <a:solidFill>
                  <a:schemeClr val="bg1"/>
                </a:solidFill>
                <a:latin typeface="Arial" charset="0"/>
              </a:rPr>
            </a:br>
            <a:r>
              <a:rPr lang="en-US" altLang="en-US" sz="4000" dirty="0">
                <a:solidFill>
                  <a:srgbClr val="FFCC00"/>
                </a:solidFill>
                <a:latin typeface="Arial" charset="0"/>
              </a:rPr>
              <a:t>Allowing for Enough Rounds of Financing to Achieve Profitability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33400" y="6248400"/>
            <a:ext cx="8077200" cy="457200"/>
          </a:xfrm>
        </p:spPr>
        <p:txBody>
          <a:bodyPr/>
          <a:lstStyle/>
          <a:p>
            <a:pPr>
              <a:defRPr/>
            </a:pPr>
            <a:r>
              <a:rPr lang="en-US" dirty="0">
                <a:solidFill>
                  <a:schemeClr val="bg1"/>
                </a:solidFill>
              </a:rPr>
              <a:t>Published by the Entrepreneurship Foundation, a 501(c)3 non profit.   Copyright © Academy Group</a:t>
            </a:r>
          </a:p>
        </p:txBody>
      </p:sp>
    </p:spTree>
    <p:extLst>
      <p:ext uri="{BB962C8B-B14F-4D97-AF65-F5344CB8AC3E}">
        <p14:creationId xmlns:p14="http://schemas.microsoft.com/office/powerpoint/2010/main" val="40458965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rgbClr val="00009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76200"/>
            <a:ext cx="7772400" cy="1143000"/>
          </a:xfrm>
        </p:spPr>
        <p:txBody>
          <a:bodyPr/>
          <a:lstStyle/>
          <a:p>
            <a:r>
              <a:rPr lang="en-US" altLang="en-US" sz="3200" dirty="0">
                <a:solidFill>
                  <a:srgbClr val="FFCC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Cap Table </a:t>
            </a:r>
            <a:r>
              <a:rPr lang="en-US" altLang="en-US" sz="32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vs. Dilution Analysis</a:t>
            </a:r>
            <a:endParaRPr lang="en-US" sz="3200" dirty="0"/>
          </a:p>
        </p:txBody>
      </p:sp>
      <p:pic>
        <p:nvPicPr>
          <p:cNvPr id="6" name="Content Placeholder 5" descr="Shows effect of dilution over several rounds." title="EXCEL SPREADSHEET: Sample Cap Table"/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295400"/>
            <a:ext cx="9001609" cy="3429000"/>
          </a:xfrm>
        </p:spPr>
      </p:pic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52400" y="4876800"/>
            <a:ext cx="8839200" cy="2320925"/>
          </a:xfrm>
        </p:spPr>
        <p:txBody>
          <a:bodyPr/>
          <a:lstStyle/>
          <a:p>
            <a:pPr marL="230188" indent="-230188">
              <a:spcBef>
                <a:spcPts val="600"/>
              </a:spcBef>
            </a:pP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Set aside equity to recruit key executives.</a:t>
            </a:r>
          </a:p>
          <a:p>
            <a:pPr marL="230188" indent="-230188">
              <a:spcBef>
                <a:spcPts val="600"/>
              </a:spcBef>
            </a:pPr>
            <a:r>
              <a:rPr lang="en-US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capital needs for each round.</a:t>
            </a:r>
          </a:p>
          <a:p>
            <a:pPr marL="230188" indent="-230188" eaLnBrk="1" hangingPunct="1">
              <a:spcBef>
                <a:spcPts val="600"/>
              </a:spcBef>
            </a:pPr>
            <a:r>
              <a:rPr lang="en-US" altLang="en-US" sz="240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Determine </a:t>
            </a:r>
            <a:r>
              <a:rPr lang="en-US" altLang="en-US" sz="24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valuation for each round.</a:t>
            </a:r>
          </a:p>
          <a:p>
            <a:pPr marL="630238" lvl="1" indent="-230188" eaLnBrk="1" hangingPunct="1">
              <a:spcBef>
                <a:spcPts val="600"/>
              </a:spcBef>
            </a:pPr>
            <a:r>
              <a:rPr lang="en-US" altLang="en-US" sz="2000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Identify comparables for exit (IPO or sale to larger firm).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Page </a:t>
            </a:r>
            <a:fld id="{25A53417-A9C5-4A5B-83BB-FC2768F42865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20831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rgbClr val="0000CC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Blank Slide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55F65D2-9419-4CCD-AC13-222B452B451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58788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3ATcJdMFHEac6TYAVx13wQ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</TotalTime>
  <Words>83</Words>
  <Application>Microsoft Office PowerPoint</Application>
  <PresentationFormat>On-screen Show (4:3)</PresentationFormat>
  <Paragraphs>11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Times New Roman</vt:lpstr>
      <vt:lpstr>Default Design</vt:lpstr>
      <vt:lpstr>Equity Capitalization Schedule (Cap Table)  Allowing for Enough Rounds of Financing to Achieve Profitability</vt:lpstr>
      <vt:lpstr>Cap Table Valuation vs. Dilution Analysis</vt:lpstr>
      <vt:lpstr>Blank Slide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>Mike Roer</cp:lastModifiedBy>
  <cp:revision>5</cp:revision>
  <dcterms:created xsi:type="dcterms:W3CDTF">2016-11-13T03:22:13Z</dcterms:created>
  <dcterms:modified xsi:type="dcterms:W3CDTF">2025-07-17T19:35:45Z</dcterms:modified>
</cp:coreProperties>
</file>