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 id="2147483925" r:id="rId2"/>
  </p:sldMasterIdLst>
  <p:notesMasterIdLst>
    <p:notesMasterId r:id="rId17"/>
  </p:notesMasterIdLst>
  <p:handoutMasterIdLst>
    <p:handoutMasterId r:id="rId18"/>
  </p:handoutMasterIdLst>
  <p:sldIdLst>
    <p:sldId id="324" r:id="rId3"/>
    <p:sldId id="396" r:id="rId4"/>
    <p:sldId id="386" r:id="rId5"/>
    <p:sldId id="397" r:id="rId6"/>
    <p:sldId id="398" r:id="rId7"/>
    <p:sldId id="410" r:id="rId8"/>
    <p:sldId id="399" r:id="rId9"/>
    <p:sldId id="400" r:id="rId10"/>
    <p:sldId id="415" r:id="rId11"/>
    <p:sldId id="401" r:id="rId12"/>
    <p:sldId id="402" r:id="rId13"/>
    <p:sldId id="414" r:id="rId14"/>
    <p:sldId id="416" r:id="rId15"/>
    <p:sldId id="374" r:id="rId16"/>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a:srgbClr val="FFCC00"/>
    <a:srgbClr val="000099"/>
    <a:srgbClr val="FFFFFF"/>
    <a:srgbClr val="9D0101"/>
    <a:srgbClr val="A50021"/>
    <a:srgbClr val="A10101"/>
    <a:srgbClr val="92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8410" autoAdjust="0"/>
    <p:restoredTop sz="71412" autoAdjust="0"/>
  </p:normalViewPr>
  <p:slideViewPr>
    <p:cSldViewPr>
      <p:cViewPr varScale="1">
        <p:scale>
          <a:sx n="115" d="100"/>
          <a:sy n="115" d="100"/>
        </p:scale>
        <p:origin x="-14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65539"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65540"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65541"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696B8BBF-3AC3-4C77-BC82-C36001AF8609}" type="slidenum">
              <a:rPr lang="en-US"/>
              <a:pPr>
                <a:defRPr/>
              </a:pPr>
              <a:t>‹#›</a:t>
            </a:fld>
            <a:endParaRPr lang="en-US" dirty="0"/>
          </a:p>
        </p:txBody>
      </p:sp>
    </p:spTree>
    <p:extLst>
      <p:ext uri="{BB962C8B-B14F-4D97-AF65-F5344CB8AC3E}">
        <p14:creationId xmlns:p14="http://schemas.microsoft.com/office/powerpoint/2010/main" val="3083277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55299"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5302"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55303"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665F6822-AFA4-4B5A-B65E-B843AFF99A7B}" type="slidenum">
              <a:rPr lang="en-US"/>
              <a:pPr>
                <a:defRPr/>
              </a:pPr>
              <a:t>‹#›</a:t>
            </a:fld>
            <a:endParaRPr lang="en-US" dirty="0"/>
          </a:p>
        </p:txBody>
      </p:sp>
    </p:spTree>
    <p:extLst>
      <p:ext uri="{BB962C8B-B14F-4D97-AF65-F5344CB8AC3E}">
        <p14:creationId xmlns:p14="http://schemas.microsoft.com/office/powerpoint/2010/main" val="3883558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1</a:t>
            </a:fld>
            <a:endParaRPr lang="en-US" dirty="0"/>
          </a:p>
        </p:txBody>
      </p:sp>
    </p:spTree>
    <p:extLst>
      <p:ext uri="{BB962C8B-B14F-4D97-AF65-F5344CB8AC3E}">
        <p14:creationId xmlns:p14="http://schemas.microsoft.com/office/powerpoint/2010/main" val="2938440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3413" lvl="1" indent="-633413">
              <a:buNone/>
            </a:pPr>
            <a:r>
              <a:rPr lang="en-US" dirty="0" smtClean="0">
                <a:effectLst/>
              </a:rPr>
              <a:t>a.</a:t>
            </a:r>
            <a:r>
              <a:rPr lang="en-US" baseline="0" dirty="0" smtClean="0">
                <a:effectLst/>
              </a:rPr>
              <a:t>  </a:t>
            </a:r>
            <a:r>
              <a:rPr lang="en-US" b="1" dirty="0" smtClean="0">
                <a:solidFill>
                  <a:srgbClr val="FFFFFF"/>
                </a:solidFill>
                <a:effectLst/>
                <a:ea typeface="+mn-ea"/>
                <a:cs typeface="+mn-cs"/>
              </a:rPr>
              <a:t>Provisional</a:t>
            </a:r>
            <a:r>
              <a:rPr lang="en-US" dirty="0" smtClean="0">
                <a:solidFill>
                  <a:srgbClr val="FFFFFF"/>
                </a:solidFill>
                <a:effectLst/>
                <a:ea typeface="+mn-ea"/>
                <a:cs typeface="+mn-cs"/>
              </a:rPr>
              <a:t>.  </a:t>
            </a:r>
            <a:r>
              <a:rPr lang="en-US" dirty="0" smtClean="0">
                <a:effectLst/>
              </a:rPr>
              <a:t>A preliminary and relatively easy application process to establish</a:t>
            </a: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precedence. A standard non-provisional utility patent must be filed within 12 months.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b.  </a:t>
            </a:r>
            <a:r>
              <a:rPr lang="en-US" b="1" baseline="0" dirty="0" smtClean="0">
                <a:effectLst/>
              </a:rPr>
              <a:t>Utility</a:t>
            </a:r>
            <a:r>
              <a:rPr lang="en-US" baseline="0" dirty="0" smtClean="0">
                <a:effectLst/>
              </a:rPr>
              <a:t> (Non-Provisional).  Granted for new and useful process, machine, article of manufacture, or composition of matter, or any new and useful improvement thereof.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c.  </a:t>
            </a:r>
            <a:r>
              <a:rPr lang="en-US" b="1" baseline="0" dirty="0" smtClean="0">
                <a:effectLst/>
              </a:rPr>
              <a:t>Design</a:t>
            </a:r>
            <a:r>
              <a:rPr lang="en-US" baseline="0" dirty="0" smtClean="0">
                <a:effectLst/>
              </a:rPr>
              <a:t> (for a new, original, and ornamental design for an article of manufacture).  </a:t>
            </a:r>
            <a:br>
              <a:rPr lang="en-US" baseline="0" dirty="0" smtClean="0">
                <a:effectLst/>
              </a:rPr>
            </a:br>
            <a:r>
              <a:rPr lang="en-US" baseline="0" dirty="0" smtClean="0">
                <a:effectLst/>
              </a:rPr>
              <a:t/>
            </a:r>
            <a:br>
              <a:rPr lang="en-US" baseline="0" dirty="0" smtClean="0">
                <a:effectLst/>
              </a:rPr>
            </a:br>
            <a:r>
              <a:rPr lang="en-US" baseline="0" dirty="0" smtClean="0">
                <a:effectLst/>
              </a:rPr>
              <a:t>For example, Apple’s iPhone has rounded corners. When Samsung introduced its smartphone, with rounded corners, Apple sued for violation of a design patent.</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  </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11</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12</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13</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2</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For example, the substitution of one color for another, or changes in size, are ordinarily not patentable.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3</a:t>
            </a:fld>
            <a:endParaRPr lang="en-US" dirty="0"/>
          </a:p>
        </p:txBody>
      </p:sp>
    </p:spTree>
    <p:extLst>
      <p:ext uri="{BB962C8B-B14F-4D97-AF65-F5344CB8AC3E}">
        <p14:creationId xmlns:p14="http://schemas.microsoft.com/office/powerpoint/2010/main" val="322215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 </a:t>
            </a:r>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4</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NDA</a:t>
            </a:r>
            <a:r>
              <a:rPr lang="en-US" baseline="0" dirty="0" smtClean="0">
                <a:effectLst/>
              </a:rPr>
              <a:t> = Non Disclosure Agreement.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effectLst/>
            </a:endParaRPr>
          </a:p>
          <a:p>
            <a:pPr lvl="0"/>
            <a:r>
              <a:rPr lang="en-US" sz="1200" i="1" kern="1200" cap="all" dirty="0" smtClean="0">
                <a:solidFill>
                  <a:schemeClr val="tx1"/>
                </a:solidFill>
                <a:effectLst/>
                <a:latin typeface="Times New Roman" pitchFamily="18" charset="0"/>
                <a:ea typeface="+mn-ea"/>
                <a:cs typeface="+mn-cs"/>
              </a:rPr>
              <a:t>PROVISIONAL PATENT</a:t>
            </a:r>
            <a:r>
              <a:rPr lang="en-US" sz="1200" i="0" kern="1200" cap="none" baseline="0" dirty="0" smtClean="0">
                <a:solidFill>
                  <a:schemeClr val="tx1"/>
                </a:solidFill>
                <a:effectLst/>
                <a:latin typeface="Times New Roman" pitchFamily="18" charset="0"/>
                <a:ea typeface="+mn-ea"/>
                <a:cs typeface="+mn-cs"/>
              </a:rPr>
              <a:t> </a:t>
            </a:r>
            <a:r>
              <a:rPr lang="en-US" sz="1200" kern="1200" dirty="0" smtClean="0">
                <a:solidFill>
                  <a:schemeClr val="tx1"/>
                </a:solidFill>
                <a:effectLst/>
                <a:latin typeface="Times New Roman" pitchFamily="18" charset="0"/>
                <a:ea typeface="+mn-ea"/>
                <a:cs typeface="+mn-cs"/>
              </a:rPr>
              <a:t> requires less paperwork than a full patent and allows inventor a year to refine the final product, but still establishes your precedence as the first to file.  </a:t>
            </a:r>
          </a:p>
          <a:p>
            <a:pPr lvl="0"/>
            <a:endParaRPr lang="en-US" sz="1200" kern="1200" dirty="0" smtClean="0">
              <a:solidFill>
                <a:schemeClr val="tx1"/>
              </a:solidFill>
              <a:effectLst/>
              <a:latin typeface="Times New Roman" pitchFamily="18" charset="0"/>
              <a:ea typeface="+mn-ea"/>
              <a:cs typeface="+mn-cs"/>
            </a:endParaRPr>
          </a:p>
          <a:p>
            <a:pPr lvl="0"/>
            <a:r>
              <a:rPr lang="en-US" sz="1200" kern="1200" dirty="0" smtClean="0">
                <a:solidFill>
                  <a:schemeClr val="tx1"/>
                </a:solidFill>
                <a:effectLst/>
                <a:latin typeface="Times New Roman" pitchFamily="18" charset="0"/>
                <a:ea typeface="+mn-ea"/>
                <a:cs typeface="+mn-cs"/>
              </a:rPr>
              <a:t>You will be able to use the term “patent pending” in conjunction with the product during the 12-month “</a:t>
            </a:r>
            <a:r>
              <a:rPr lang="en-US" sz="1200" i="1" kern="1200" dirty="0" smtClean="0">
                <a:solidFill>
                  <a:schemeClr val="tx1"/>
                </a:solidFill>
                <a:effectLst/>
                <a:latin typeface="Times New Roman" pitchFamily="18" charset="0"/>
                <a:ea typeface="+mn-ea"/>
                <a:cs typeface="+mn-cs"/>
              </a:rPr>
              <a:t>pendency</a:t>
            </a:r>
            <a:r>
              <a:rPr lang="en-US" sz="1200" kern="1200" dirty="0" smtClean="0">
                <a:solidFill>
                  <a:schemeClr val="tx1"/>
                </a:solidFill>
                <a:effectLst/>
                <a:latin typeface="Times New Roman" pitchFamily="18" charset="0"/>
                <a:ea typeface="+mn-ea"/>
                <a:cs typeface="+mn-cs"/>
              </a:rPr>
              <a:t>” period. </a:t>
            </a:r>
          </a:p>
          <a:p>
            <a:pPr lvl="0"/>
            <a:endParaRPr lang="en-US" sz="1200" kern="1200" dirty="0" smtClean="0">
              <a:solidFill>
                <a:schemeClr val="tx1"/>
              </a:solidFill>
              <a:effectLst/>
              <a:latin typeface="Times New Roman" pitchFamily="18" charset="0"/>
              <a:ea typeface="+mn-ea"/>
              <a:cs typeface="+mn-cs"/>
            </a:endParaRPr>
          </a:p>
          <a:p>
            <a:r>
              <a:rPr lang="en-US" sz="1200" kern="1200" dirty="0" smtClean="0">
                <a:solidFill>
                  <a:schemeClr val="tx1"/>
                </a:solidFill>
                <a:effectLst/>
                <a:latin typeface="Times New Roman" pitchFamily="18" charset="0"/>
                <a:ea typeface="+mn-ea"/>
                <a:cs typeface="+mn-cs"/>
              </a:rPr>
              <a:t>Note: you must file for a full (non-provisional) patent within 12 months </a:t>
            </a:r>
            <a:r>
              <a:rPr lang="en-US" sz="1200" i="1" u="sng" kern="1200" dirty="0" smtClean="0">
                <a:solidFill>
                  <a:schemeClr val="tx1"/>
                </a:solidFill>
                <a:effectLst/>
                <a:latin typeface="Times New Roman" pitchFamily="18" charset="0"/>
                <a:ea typeface="+mn-ea"/>
                <a:cs typeface="+mn-cs"/>
              </a:rPr>
              <a:t>or risk losing the right to patent</a:t>
            </a:r>
            <a:r>
              <a:rPr lang="en-US" sz="1200" kern="1200" dirty="0" smtClean="0">
                <a:solidFill>
                  <a:schemeClr val="tx1"/>
                </a:solidFill>
                <a:effectLst/>
                <a:latin typeface="Times New Roman" pitchFamily="18" charset="0"/>
                <a:ea typeface="+mn-ea"/>
                <a:cs typeface="+mn-cs"/>
              </a:rPr>
              <a:t>. </a:t>
            </a: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5</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1.  Lawsuit by </a:t>
            </a:r>
            <a:r>
              <a:rPr lang="en-US" dirty="0" err="1" smtClean="0">
                <a:effectLst/>
              </a:rPr>
              <a:t>Winklevoss</a:t>
            </a:r>
            <a:r>
              <a:rPr lang="en-US" dirty="0" smtClean="0">
                <a:effectLst/>
              </a:rPr>
              <a:t> twins against Facebook</a:t>
            </a:r>
            <a:r>
              <a:rPr lang="en-US" baseline="0" dirty="0" smtClean="0">
                <a:effectLst/>
              </a:rPr>
              <a:t> for stealing idea</a:t>
            </a:r>
            <a:br>
              <a:rPr lang="en-US" baseline="0" dirty="0" smtClean="0">
                <a:effectLst/>
              </a:rPr>
            </a:br>
            <a:endParaRPr lang="en-US" baseline="0" dirty="0" smtClean="0">
              <a:effectLst/>
            </a:endParaRPr>
          </a:p>
          <a:p>
            <a:pPr marL="228600" marR="0" indent="-228600" algn="l" defTabSz="914400" rtl="0" eaLnBrk="0" fontAlgn="base" latinLnBrk="0" hangingPunct="0">
              <a:lnSpc>
                <a:spcPct val="100000"/>
              </a:lnSpc>
              <a:spcBef>
                <a:spcPct val="30000"/>
              </a:spcBef>
              <a:spcAft>
                <a:spcPct val="0"/>
              </a:spcAft>
              <a:buClrTx/>
              <a:buSzTx/>
              <a:buFontTx/>
              <a:buAutoNum type="arabicPeriod" startAt="2"/>
              <a:tabLst/>
              <a:defRPr/>
            </a:pPr>
            <a:r>
              <a:rPr lang="en-US" dirty="0" smtClean="0"/>
              <a:t>Actor Jesse Eisenberg portraying</a:t>
            </a:r>
            <a:r>
              <a:rPr lang="en-US" baseline="0" dirty="0" smtClean="0"/>
              <a:t> </a:t>
            </a:r>
            <a:r>
              <a:rPr lang="en-US" dirty="0" smtClean="0"/>
              <a:t>Facebook</a:t>
            </a:r>
            <a:r>
              <a:rPr lang="en-US" baseline="0" dirty="0" smtClean="0"/>
              <a:t> founder Mark </a:t>
            </a:r>
            <a:r>
              <a:rPr lang="en-US" baseline="0" dirty="0" err="1" smtClean="0"/>
              <a:t>Zuckerberg</a:t>
            </a:r>
            <a:r>
              <a:rPr lang="en-US" baseline="0" dirty="0" smtClean="0"/>
              <a:t/>
            </a:r>
            <a:br>
              <a:rPr lang="en-US" baseline="0" dirty="0" smtClean="0"/>
            </a:br>
            <a:endParaRPr lang="en-US" baseline="0" dirty="0" smtClean="0"/>
          </a:p>
          <a:p>
            <a:pPr marL="228600" marR="0" indent="-228600" algn="l" defTabSz="914400" rtl="0" eaLnBrk="0" fontAlgn="base" latinLnBrk="0" hangingPunct="0">
              <a:lnSpc>
                <a:spcPct val="100000"/>
              </a:lnSpc>
              <a:spcBef>
                <a:spcPct val="30000"/>
              </a:spcBef>
              <a:spcAft>
                <a:spcPct val="0"/>
              </a:spcAft>
              <a:buClrTx/>
              <a:buSzTx/>
              <a:buFontTx/>
              <a:buAutoNum type="arabicPeriod" startAt="2"/>
              <a:tabLst/>
              <a:defRPr/>
            </a:pPr>
            <a:r>
              <a:rPr lang="en-US" baseline="0" dirty="0" smtClean="0"/>
              <a:t>Asked </a:t>
            </a:r>
            <a:r>
              <a:rPr lang="en-US" baseline="0" dirty="0" err="1" smtClean="0"/>
              <a:t>Zuckerberg</a:t>
            </a:r>
            <a:r>
              <a:rPr lang="en-US" baseline="0" dirty="0" smtClean="0"/>
              <a:t> to sign and NDA and document granting all rights to software developed by him to the </a:t>
            </a:r>
            <a:r>
              <a:rPr lang="en-US" baseline="0" dirty="0" err="1" smtClean="0"/>
              <a:t>Winklevosses</a:t>
            </a:r>
            <a:r>
              <a:rPr lang="en-US" baseline="0" dirty="0" smtClean="0"/>
              <a:t> (seated 2</a:t>
            </a:r>
            <a:r>
              <a:rPr lang="en-US" baseline="30000" dirty="0" smtClean="0"/>
              <a:t>nd</a:t>
            </a:r>
            <a:r>
              <a:rPr lang="en-US" baseline="0" dirty="0" smtClean="0"/>
              <a:t> and 3</a:t>
            </a:r>
            <a:r>
              <a:rPr lang="en-US" baseline="30000" dirty="0" smtClean="0"/>
              <a:t>rd</a:t>
            </a:r>
            <a:r>
              <a:rPr lang="en-US" baseline="0" dirty="0" smtClean="0"/>
              <a:t> from right on far side of the table).</a:t>
            </a:r>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6</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 </a:t>
            </a: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1.  Investors are reluctant to lay out funds for an idea that can easily be copied.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7</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0" fontAlgn="base" latinLnBrk="0" hangingPunct="0">
              <a:lnSpc>
                <a:spcPct val="100000"/>
              </a:lnSpc>
              <a:spcBef>
                <a:spcPct val="30000"/>
              </a:spcBef>
              <a:spcAft>
                <a:spcPct val="0"/>
              </a:spcAft>
              <a:buClrTx/>
              <a:buSzTx/>
              <a:buFontTx/>
              <a:buAutoNum type="arabicPeriod"/>
              <a:tabLst/>
              <a:defRPr/>
            </a:pPr>
            <a:r>
              <a:rPr lang="en-US" dirty="0" smtClean="0">
                <a:effectLst/>
              </a:rPr>
              <a:t>A patent</a:t>
            </a:r>
            <a:r>
              <a:rPr lang="en-US" baseline="0" dirty="0" smtClean="0">
                <a:effectLst/>
              </a:rPr>
              <a:t> can cost $10,000 to 20,000 or more, depending on complexity of invention.</a:t>
            </a:r>
            <a:br>
              <a:rPr lang="en-US" baseline="0" dirty="0" smtClean="0">
                <a:effectLst/>
              </a:rPr>
            </a:br>
            <a:endParaRPr lang="en-US" baseline="0" dirty="0" smtClean="0">
              <a:effectLst/>
            </a:endParaRPr>
          </a:p>
          <a:p>
            <a:pPr marL="228600" marR="0" indent="-228600" algn="l" defTabSz="914400" rtl="0" eaLnBrk="0" fontAlgn="base" latinLnBrk="0" hangingPunct="0">
              <a:lnSpc>
                <a:spcPct val="100000"/>
              </a:lnSpc>
              <a:spcBef>
                <a:spcPct val="30000"/>
              </a:spcBef>
              <a:spcAft>
                <a:spcPct val="0"/>
              </a:spcAft>
              <a:buClrTx/>
              <a:buSzTx/>
              <a:buFontTx/>
              <a:buAutoNum type="arabicPeriod"/>
              <a:tabLst/>
              <a:defRPr/>
            </a:pPr>
            <a:r>
              <a:rPr lang="en-US" baseline="0" dirty="0" smtClean="0">
                <a:effectLst/>
              </a:rPr>
              <a:t>Coca-Cola uses the Secret Sauce strategy and the formula has never been patented.</a:t>
            </a:r>
            <a:endParaRPr lang="en-US" dirty="0" smtClean="0">
              <a:effectLst/>
            </a:endParaRPr>
          </a:p>
          <a:p>
            <a:endParaRPr lang="en-US" dirty="0" smtClean="0"/>
          </a:p>
          <a:p>
            <a:pPr marL="228600" indent="-228600">
              <a:buAutoNum type="arabicPeriod" startAt="3"/>
            </a:pPr>
            <a:r>
              <a:rPr lang="en-US" dirty="0" smtClean="0"/>
              <a:t>A patent requires typically 2 or more years to obtain</a:t>
            </a:r>
            <a:r>
              <a:rPr lang="en-US" baseline="0" dirty="0" smtClean="0"/>
              <a:t>; and applicants are not always successful.</a:t>
            </a:r>
            <a:br>
              <a:rPr lang="en-US" baseline="0" dirty="0" smtClean="0"/>
            </a:br>
            <a:endParaRPr lang="en-US" baseline="0" dirty="0" smtClean="0"/>
          </a:p>
          <a:p>
            <a:pPr marL="228600" indent="-228600">
              <a:buAutoNum type="arabicPeriod" startAt="3"/>
            </a:pPr>
            <a:r>
              <a:rPr lang="en-US" baseline="0" dirty="0" smtClean="0"/>
              <a:t>... And after spending years of your life and all your money, you might lose the patent suit.</a:t>
            </a:r>
            <a:br>
              <a:rPr lang="en-US" baseline="0" dirty="0" smtClean="0"/>
            </a:br>
            <a:r>
              <a:rPr lang="en-US" baseline="0" dirty="0" smtClean="0"/>
              <a:t>The court could decide that your product wasn’t unique enough and you should not have been awarded a patent in the first place.</a:t>
            </a:r>
          </a:p>
          <a:p>
            <a:pPr marL="0" indent="0">
              <a:buNone/>
            </a:pPr>
            <a:r>
              <a:rPr lang="en-US" baseline="0" dirty="0" smtClean="0"/>
              <a:t>     The patent game is for well-healed players.</a:t>
            </a:r>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8</a:t>
            </a:fld>
            <a:endParaRPr lang="en-US" dirty="0"/>
          </a:p>
        </p:txBody>
      </p:sp>
    </p:spTree>
    <p:extLst>
      <p:ext uri="{BB962C8B-B14F-4D97-AF65-F5344CB8AC3E}">
        <p14:creationId xmlns:p14="http://schemas.microsoft.com/office/powerpoint/2010/main" val="505897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effectLst/>
              </a:rPr>
              <a:t> </a:t>
            </a: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 1.  If idea is already patented, can you alter or improve upon it in such a way as to obtain a patent.  Over 1000 patents have issued for better mousetraps.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If there is no way around the patent, consider acquiring a license that would allow you to manufacture and sell the item.</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effectLst/>
              </a:rPr>
              <a:t>3.   Discussions with reputable attorneys will give you an inkling as to the </a:t>
            </a:r>
            <a:r>
              <a:rPr lang="en-US" u="sng" baseline="0" dirty="0" smtClean="0">
                <a:effectLst/>
              </a:rPr>
              <a:t>probability </a:t>
            </a:r>
            <a:r>
              <a:rPr lang="en-US" baseline="0" dirty="0" smtClean="0">
                <a:effectLst/>
              </a:rPr>
              <a:t>of obtaining a patent.</a:t>
            </a:r>
            <a:endParaRPr lang="en-US" dirty="0" smtClean="0">
              <a:effectLst/>
            </a:endParaRPr>
          </a:p>
          <a:p>
            <a:endParaRPr lang="en-US" dirty="0" smtClean="0"/>
          </a:p>
          <a:p>
            <a:r>
              <a:rPr lang="en-US" dirty="0" smtClean="0"/>
              <a:t>4.   [Go to next slide]</a:t>
            </a:r>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10</a:t>
            </a:fld>
            <a:endParaRPr lang="en-US" dirty="0"/>
          </a:p>
        </p:txBody>
      </p:sp>
    </p:spTree>
    <p:extLst>
      <p:ext uri="{BB962C8B-B14F-4D97-AF65-F5344CB8AC3E}">
        <p14:creationId xmlns:p14="http://schemas.microsoft.com/office/powerpoint/2010/main" val="505897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66" name="Rectangle 34"/>
          <p:cNvSpPr>
            <a:spLocks noGrp="1" noChangeArrowheads="1"/>
          </p:cNvSpPr>
          <p:nvPr>
            <p:ph type="ctrTitle" sz="quarter" hasCustomPrompt="1"/>
          </p:nvPr>
        </p:nvSpPr>
        <p:spPr>
          <a:xfrm>
            <a:off x="762000" y="533400"/>
            <a:ext cx="7772400" cy="1143000"/>
          </a:xfrm>
        </p:spPr>
        <p:txBody>
          <a:bodyPr/>
          <a:lstStyle>
            <a:lvl1pPr>
              <a:defRPr/>
            </a:lvl1pPr>
          </a:lstStyle>
          <a:p>
            <a:r>
              <a:rPr lang="en-US" dirty="0" smtClean="0"/>
              <a:t>Master </a:t>
            </a:r>
            <a:r>
              <a:rPr lang="en-US" dirty="0"/>
              <a:t>title style</a:t>
            </a:r>
          </a:p>
        </p:txBody>
      </p:sp>
      <p:sp>
        <p:nvSpPr>
          <p:cNvPr id="18467" name="Rectangle 35"/>
          <p:cNvSpPr>
            <a:spLocks noGrp="1" noChangeArrowheads="1"/>
          </p:cNvSpPr>
          <p:nvPr>
            <p:ph type="subTitle" sz="quarter" idx="1"/>
          </p:nvPr>
        </p:nvSpPr>
        <p:spPr>
          <a:xfrm>
            <a:off x="1493520" y="2453640"/>
            <a:ext cx="6400800" cy="1752600"/>
          </a:xfrm>
        </p:spPr>
        <p:txBody>
          <a:bodyPr lIns="92075" tIns="46038" rIns="92075" bIns="46038"/>
          <a:lstStyle>
            <a:lvl1pPr marL="0" indent="0" algn="ctr">
              <a:buFontTx/>
              <a:buNone/>
              <a:defRPr>
                <a:solidFill>
                  <a:srgbClr val="FFFFFF"/>
                </a:solidFill>
              </a:defRPr>
            </a:lvl1pPr>
          </a:lstStyle>
          <a:p>
            <a:r>
              <a:rPr lang="en-US" dirty="0"/>
              <a:t>Click to edit Master subtitle style</a:t>
            </a:r>
          </a:p>
        </p:txBody>
      </p:sp>
      <p:sp>
        <p:nvSpPr>
          <p:cNvPr id="5" name="Rectangle 37"/>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400">
                <a:solidFill>
                  <a:srgbClr val="FFFFFF"/>
                </a:solidFill>
              </a:defRPr>
            </a:lvl1pPr>
          </a:lstStyle>
          <a:p>
            <a:pPr>
              <a:defRPr/>
            </a:pPr>
            <a:endParaRPr lang="en-US"/>
          </a:p>
        </p:txBody>
      </p:sp>
    </p:spTree>
    <p:extLst>
      <p:ext uri="{BB962C8B-B14F-4D97-AF65-F5344CB8AC3E}">
        <p14:creationId xmlns:p14="http://schemas.microsoft.com/office/powerpoint/2010/main" val="2617641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13939E-30B9-4633-AD0D-65A21669CAC5}"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4175828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13939E-30B9-4633-AD0D-65A21669CAC5}" type="datetimeFigureOut">
              <a:rPr lang="en-US" smtClean="0"/>
              <a:t>8/11/2019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1055253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13939E-30B9-4633-AD0D-65A21669CAC5}" type="datetimeFigureOut">
              <a:rPr lang="en-US" smtClean="0"/>
              <a:t>8/11/2019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1351165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3939E-30B9-4633-AD0D-65A21669CAC5}" type="datetimeFigureOut">
              <a:rPr lang="en-US" smtClean="0"/>
              <a:t>8/11/2019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1703901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3939E-30B9-4633-AD0D-65A21669CAC5}"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3019526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3939E-30B9-4633-AD0D-65A21669CAC5}"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1899038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3939E-30B9-4633-AD0D-65A21669CAC5}"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2006936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3939E-30B9-4633-AD0D-65A21669CAC5}"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34624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2400" y="228600"/>
            <a:ext cx="8763000" cy="1143000"/>
          </a:xfrm>
        </p:spPr>
        <p:txBody>
          <a:bodyPr/>
          <a:lstStyle>
            <a:lvl1pPr>
              <a:defRPr/>
            </a:lvl1pPr>
          </a:lstStyle>
          <a:p>
            <a:r>
              <a:rPr lang="en-US" dirty="0" smtClean="0"/>
              <a:t>Master style – Content with bullets</a:t>
            </a:r>
            <a:endParaRPr lang="en-US" dirty="0"/>
          </a:p>
        </p:txBody>
      </p:sp>
      <p:sp>
        <p:nvSpPr>
          <p:cNvPr id="3" name="Content Placeholder 2"/>
          <p:cNvSpPr>
            <a:spLocks noGrp="1"/>
          </p:cNvSpPr>
          <p:nvPr>
            <p:ph idx="1" hasCustomPrompt="1"/>
          </p:nvPr>
        </p:nvSpPr>
        <p:spPr>
          <a:xfrm>
            <a:off x="457200" y="1946275"/>
            <a:ext cx="8382000" cy="4302125"/>
          </a:xfrm>
        </p:spPr>
        <p:txBody>
          <a:bodyPr/>
          <a:lstStyle>
            <a:lvl1pPr>
              <a:buSzPct val="85000"/>
              <a:defRPr/>
            </a:lvl1pPr>
            <a:lvl2pPr>
              <a:buSzPct val="85000"/>
              <a:defRPr/>
            </a:lvl2pPr>
            <a:lvl3pPr>
              <a:buSzPct val="85000"/>
              <a:defRPr/>
            </a:lvl3pPr>
            <a:lvl4pPr>
              <a:buSzPct val="85000"/>
              <a:defRPr/>
            </a:lvl4pPr>
            <a:lvl5pPr>
              <a:buSzPct val="85000"/>
              <a:defRPr/>
            </a:lvl5pPr>
          </a:lstStyle>
          <a:p>
            <a:pPr lvl="1"/>
            <a:r>
              <a:rPr lang="en-US" dirty="0" smtClean="0"/>
              <a:t>First level</a:t>
            </a:r>
          </a:p>
          <a:p>
            <a:pPr lvl="2"/>
            <a:r>
              <a:rPr lang="en-US" dirty="0" smtClean="0"/>
              <a:t>Second level</a:t>
            </a:r>
          </a:p>
          <a:p>
            <a:pPr lvl="3"/>
            <a:r>
              <a:rPr lang="en-US" dirty="0" smtClean="0"/>
              <a:t> Third level</a:t>
            </a:r>
          </a:p>
          <a:p>
            <a:pPr lvl="4"/>
            <a:r>
              <a:rPr lang="en-US" dirty="0" smtClean="0"/>
              <a:t> Fourth level</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588BD833-3AB8-494C-B5D9-1004E813CA7F}" type="slidenum">
              <a:rPr lang="en-US"/>
              <a:pPr>
                <a:defRPr/>
              </a:pPr>
              <a:t>‹#›</a:t>
            </a:fld>
            <a:endParaRPr lang="en-US"/>
          </a:p>
        </p:txBody>
      </p:sp>
    </p:spTree>
    <p:extLst>
      <p:ext uri="{BB962C8B-B14F-4D97-AF65-F5344CB8AC3E}">
        <p14:creationId xmlns:p14="http://schemas.microsoft.com/office/powerpoint/2010/main" val="2847473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and Two Columns - No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1480" y="152400"/>
            <a:ext cx="8351520" cy="1143000"/>
          </a:xfrm>
        </p:spPr>
        <p:txBody>
          <a:bodyPr/>
          <a:lstStyle>
            <a:lvl1pPr>
              <a:defRPr/>
            </a:lvl1pPr>
          </a:lstStyle>
          <a:p>
            <a:r>
              <a:rPr lang="en-US" dirty="0" smtClean="0"/>
              <a:t>Master title style – Two columns</a:t>
            </a:r>
            <a:endParaRPr lang="en-US" dirty="0"/>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264A53B2-FA11-4B79-8639-6B844E5A0713}" type="slidenum">
              <a:rPr lang="en-US"/>
              <a:pPr>
                <a:defRPr/>
              </a:pPr>
              <a:t>‹#›</a:t>
            </a:fld>
            <a:endParaRPr lang="en-US"/>
          </a:p>
        </p:txBody>
      </p:sp>
      <p:sp>
        <p:nvSpPr>
          <p:cNvPr id="7" name="TextBox 6"/>
          <p:cNvSpPr txBox="1"/>
          <p:nvPr userDrawn="1"/>
        </p:nvSpPr>
        <p:spPr>
          <a:xfrm>
            <a:off x="4495800" y="2212923"/>
            <a:ext cx="4175760" cy="523220"/>
          </a:xfrm>
          <a:prstGeom prst="rect">
            <a:avLst/>
          </a:prstGeom>
          <a:noFill/>
        </p:spPr>
        <p:txBody>
          <a:bodyPr wrap="square" rtlCol="0">
            <a:spAutoFit/>
          </a:bodyPr>
          <a:lstStyle/>
          <a:p>
            <a:r>
              <a:rPr lang="en-US" sz="2800" kern="1200" dirty="0" smtClean="0">
                <a:solidFill>
                  <a:schemeClr val="tx1"/>
                </a:solidFill>
                <a:latin typeface="+mn-lt"/>
                <a:ea typeface="+mn-ea"/>
                <a:cs typeface="+mn-cs"/>
              </a:rPr>
              <a:t>Free</a:t>
            </a:r>
            <a:endParaRPr lang="en-US" sz="2800" kern="1200" dirty="0">
              <a:solidFill>
                <a:schemeClr val="tx1"/>
              </a:solidFill>
              <a:latin typeface="+mn-lt"/>
              <a:ea typeface="+mn-ea"/>
              <a:cs typeface="+mn-cs"/>
            </a:endParaRPr>
          </a:p>
        </p:txBody>
      </p:sp>
      <p:sp>
        <p:nvSpPr>
          <p:cNvPr id="8" name="TextBox 7"/>
          <p:cNvSpPr txBox="1"/>
          <p:nvPr userDrawn="1"/>
        </p:nvSpPr>
        <p:spPr>
          <a:xfrm>
            <a:off x="411480" y="2148839"/>
            <a:ext cx="3855720" cy="523220"/>
          </a:xfrm>
          <a:prstGeom prst="rect">
            <a:avLst/>
          </a:prstGeom>
          <a:noFill/>
        </p:spPr>
        <p:txBody>
          <a:bodyPr wrap="square" rtlCol="0">
            <a:spAutoFit/>
          </a:bodyPr>
          <a:lstStyle/>
          <a:p>
            <a:r>
              <a:rPr lang="en-US" sz="2800" dirty="0" smtClean="0">
                <a:latin typeface="+mn-lt"/>
              </a:rPr>
              <a:t>Free</a:t>
            </a:r>
            <a:endParaRPr lang="en-US" sz="2800" dirty="0">
              <a:latin typeface="+mn-lt"/>
            </a:endParaRPr>
          </a:p>
        </p:txBody>
      </p:sp>
    </p:spTree>
    <p:extLst>
      <p:ext uri="{BB962C8B-B14F-4D97-AF65-F5344CB8AC3E}">
        <p14:creationId xmlns:p14="http://schemas.microsoft.com/office/powerpoint/2010/main" val="119625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p:spPr>
        <p:txBody>
          <a:bodyPr anchor="b"/>
          <a:lstStyle>
            <a:lvl1pPr algn="l">
              <a:defRPr sz="2000" b="1" baseline="0"/>
            </a:lvl1pPr>
          </a:lstStyle>
          <a:p>
            <a:r>
              <a:rPr lang="en-US" dirty="0" smtClean="0"/>
              <a:t>Master – Content with caption</a:t>
            </a:r>
            <a:endParaRPr lang="en-US" dirty="0"/>
          </a:p>
        </p:txBody>
      </p:sp>
      <p:sp>
        <p:nvSpPr>
          <p:cNvPr id="3" name="Content Placeholder 2"/>
          <p:cNvSpPr>
            <a:spLocks noGrp="1"/>
          </p:cNvSpPr>
          <p:nvPr>
            <p:ph idx="1"/>
          </p:nvPr>
        </p:nvSpPr>
        <p:spPr>
          <a:xfrm>
            <a:off x="3575050" y="273050"/>
            <a:ext cx="5111750" cy="5853113"/>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539C2496-AC93-4088-AC3A-F9A039D47356}" type="slidenum">
              <a:rPr lang="en-US"/>
              <a:pPr>
                <a:defRPr/>
              </a:pPr>
              <a:t>‹#›</a:t>
            </a:fld>
            <a:endParaRPr lang="en-US"/>
          </a:p>
        </p:txBody>
      </p:sp>
    </p:spTree>
    <p:extLst>
      <p:ext uri="{BB962C8B-B14F-4D97-AF65-F5344CB8AC3E}">
        <p14:creationId xmlns:p14="http://schemas.microsoft.com/office/powerpoint/2010/main" val="3585430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1"/>
          <p:cNvSpPr>
            <a:spLocks noGrp="1" noChangeArrowheads="1"/>
          </p:cNvSpPr>
          <p:nvPr>
            <p:ph type="sldNum" sz="quarter" idx="10"/>
          </p:nvPr>
        </p:nvSpPr>
        <p:spPr>
          <a:xfrm>
            <a:off x="7239000" y="6553200"/>
            <a:ext cx="1905000" cy="304800"/>
          </a:xfrm>
          <a:ln/>
        </p:spPr>
        <p:txBody>
          <a:bodyPr/>
          <a:lstStyle>
            <a:lvl1pPr>
              <a:defRPr/>
            </a:lvl1pPr>
          </a:lstStyle>
          <a:p>
            <a:pPr>
              <a:defRPr/>
            </a:pPr>
            <a:r>
              <a:rPr lang="en-US"/>
              <a:t>Page </a:t>
            </a:r>
            <a:fld id="{0DCDEF07-CF7B-4444-8F11-CA4F8DCD9CD6}" type="slidenum">
              <a:rPr lang="en-US"/>
              <a:pPr>
                <a:defRPr/>
              </a:pPr>
              <a:t>‹#›</a:t>
            </a:fld>
            <a:endParaRPr lang="en-US"/>
          </a:p>
        </p:txBody>
      </p:sp>
    </p:spTree>
    <p:extLst>
      <p:ext uri="{BB962C8B-B14F-4D97-AF65-F5344CB8AC3E}">
        <p14:creationId xmlns:p14="http://schemas.microsoft.com/office/powerpoint/2010/main" val="122757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no bullets">
    <p:spTree>
      <p:nvGrpSpPr>
        <p:cNvPr id="1" name=""/>
        <p:cNvGrpSpPr/>
        <p:nvPr/>
      </p:nvGrpSpPr>
      <p:grpSpPr>
        <a:xfrm>
          <a:off x="0" y="0"/>
          <a:ext cx="0" cy="0"/>
          <a:chOff x="0" y="0"/>
          <a:chExt cx="0" cy="0"/>
        </a:xfrm>
      </p:grpSpPr>
      <p:sp>
        <p:nvSpPr>
          <p:cNvPr id="2" name="Rectangle 41"/>
          <p:cNvSpPr>
            <a:spLocks noGrp="1" noChangeArrowheads="1"/>
          </p:cNvSpPr>
          <p:nvPr>
            <p:ph type="sldNum" sz="quarter" idx="10"/>
          </p:nvPr>
        </p:nvSpPr>
        <p:spPr>
          <a:ln/>
        </p:spPr>
        <p:txBody>
          <a:bodyPr/>
          <a:lstStyle>
            <a:lvl1pPr>
              <a:defRPr/>
            </a:lvl1pPr>
          </a:lstStyle>
          <a:p>
            <a:pPr>
              <a:defRPr/>
            </a:pPr>
            <a:r>
              <a:rPr lang="en-US"/>
              <a:t>Page </a:t>
            </a:r>
            <a:fld id="{8EB472FB-4E42-45FA-8268-7E50AB65831B}" type="slidenum">
              <a:rPr lang="en-US"/>
              <a:pPr>
                <a:defRPr/>
              </a:pPr>
              <a:t>‹#›</a:t>
            </a:fld>
            <a:endParaRPr lang="en-US"/>
          </a:p>
        </p:txBody>
      </p:sp>
      <p:sp>
        <p:nvSpPr>
          <p:cNvPr id="3" name="Title 1"/>
          <p:cNvSpPr>
            <a:spLocks noGrp="1"/>
          </p:cNvSpPr>
          <p:nvPr>
            <p:ph type="title" hasCustomPrompt="1"/>
          </p:nvPr>
        </p:nvSpPr>
        <p:spPr>
          <a:xfrm>
            <a:off x="457200" y="609600"/>
            <a:ext cx="8229600" cy="1143000"/>
          </a:xfrm>
        </p:spPr>
        <p:txBody>
          <a:bodyPr/>
          <a:lstStyle>
            <a:lvl1pPr>
              <a:defRPr/>
            </a:lvl1pPr>
          </a:lstStyle>
          <a:p>
            <a:r>
              <a:rPr lang="en-US" dirty="0" smtClean="0"/>
              <a:t>Master style – Content with no bullets</a:t>
            </a:r>
            <a:endParaRPr lang="en-US" dirty="0"/>
          </a:p>
        </p:txBody>
      </p:sp>
      <p:sp>
        <p:nvSpPr>
          <p:cNvPr id="4" name="Rectangle 35"/>
          <p:cNvSpPr>
            <a:spLocks noGrp="1" noChangeArrowheads="1"/>
          </p:cNvSpPr>
          <p:nvPr>
            <p:ph type="subTitle" sz="quarter" idx="1"/>
          </p:nvPr>
        </p:nvSpPr>
        <p:spPr>
          <a:xfrm>
            <a:off x="533400" y="2453640"/>
            <a:ext cx="8001000" cy="1752600"/>
          </a:xfrm>
        </p:spPr>
        <p:txBody>
          <a:bodyPr lIns="92075" tIns="46038" rIns="92075" bIns="46038"/>
          <a:lstStyle>
            <a:lvl1pPr marL="0" indent="0" algn="l">
              <a:buFontTx/>
              <a:buNone/>
              <a:defRPr>
                <a:solidFill>
                  <a:srgbClr val="FFFFFF"/>
                </a:solidFill>
              </a:defRPr>
            </a:lvl1pPr>
          </a:lstStyle>
          <a:p>
            <a:r>
              <a:rPr lang="en-US" dirty="0"/>
              <a:t>Click to edit Master subtitle style</a:t>
            </a:r>
          </a:p>
        </p:txBody>
      </p:sp>
    </p:spTree>
    <p:extLst>
      <p:ext uri="{BB962C8B-B14F-4D97-AF65-F5344CB8AC3E}">
        <p14:creationId xmlns:p14="http://schemas.microsoft.com/office/powerpoint/2010/main" val="212922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13939E-30B9-4633-AD0D-65A21669CAC5}"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98677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13939E-30B9-4633-AD0D-65A21669CAC5}"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393024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3939E-30B9-4633-AD0D-65A21669CAC5}"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89D41B-F0CF-499B-AE3F-358E6D17F5A8}" type="slidenum">
              <a:rPr lang="en-US" smtClean="0"/>
              <a:t>‹#›</a:t>
            </a:fld>
            <a:endParaRPr lang="en-US"/>
          </a:p>
        </p:txBody>
      </p:sp>
    </p:spTree>
    <p:extLst>
      <p:ext uri="{BB962C8B-B14F-4D97-AF65-F5344CB8AC3E}">
        <p14:creationId xmlns:p14="http://schemas.microsoft.com/office/powerpoint/2010/main" val="2813857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theme" Target="../theme/theme2.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1026" name="Rectangle 34"/>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7446" name="Rectangle 38"/>
          <p:cNvSpPr>
            <a:spLocks noGrp="1" noChangeArrowheads="1"/>
          </p:cNvSpPr>
          <p:nvPr>
            <p:ph type="body" idx="1"/>
          </p:nvPr>
        </p:nvSpPr>
        <p:spPr bwMode="auto">
          <a:xfrm>
            <a:off x="712788" y="1946275"/>
            <a:ext cx="7974012"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1"/>
            <a:r>
              <a:rPr lang="en-US" dirty="0" smtClean="0"/>
              <a:t>First level</a:t>
            </a:r>
          </a:p>
          <a:p>
            <a:pPr lvl="2"/>
            <a:r>
              <a:rPr lang="en-US" dirty="0" smtClean="0"/>
              <a:t>Second level</a:t>
            </a:r>
          </a:p>
          <a:p>
            <a:pPr lvl="3"/>
            <a:r>
              <a:rPr lang="en-US" dirty="0" smtClean="0"/>
              <a:t> Third level</a:t>
            </a:r>
          </a:p>
          <a:p>
            <a:pPr lvl="4"/>
            <a:r>
              <a:rPr lang="en-US" dirty="0" smtClean="0"/>
              <a:t> Fourth level</a:t>
            </a:r>
          </a:p>
        </p:txBody>
      </p:sp>
      <p:sp>
        <p:nvSpPr>
          <p:cNvPr id="17449" name="Rectangle 41"/>
          <p:cNvSpPr>
            <a:spLocks noGrp="1" noChangeArrowheads="1"/>
          </p:cNvSpPr>
          <p:nvPr>
            <p:ph type="sldNum" sz="quarter" idx="4"/>
          </p:nvPr>
        </p:nvSpPr>
        <p:spPr bwMode="auto">
          <a:xfrm>
            <a:off x="8153400" y="6553200"/>
            <a:ext cx="990600" cy="304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000">
                <a:solidFill>
                  <a:srgbClr val="FFFFFF"/>
                </a:solidFill>
                <a:latin typeface="+mn-lt"/>
              </a:defRPr>
            </a:lvl1pPr>
          </a:lstStyle>
          <a:p>
            <a:pPr>
              <a:defRPr/>
            </a:pPr>
            <a:r>
              <a:rPr lang="en-US"/>
              <a:t>Page </a:t>
            </a:r>
            <a:fld id="{A0ACDBD9-5FAC-461B-8BEC-022EAA603CC7}" type="slidenum">
              <a:rPr lang="en-US"/>
              <a:pPr>
                <a:defRPr/>
              </a:pPr>
              <a:t>‹#›</a:t>
            </a:fld>
            <a:endParaRPr lang="en-US"/>
          </a:p>
        </p:txBody>
      </p:sp>
      <p:sp>
        <p:nvSpPr>
          <p:cNvPr id="5" name="Rectangle 37"/>
          <p:cNvSpPr>
            <a:spLocks noGrp="1" noChangeArrowheads="1"/>
          </p:cNvSpPr>
          <p:nvPr>
            <p:ph type="ftr" sz="quarter" idx="3"/>
          </p:nvPr>
        </p:nvSpPr>
        <p:spPr bwMode="auto">
          <a:xfrm>
            <a:off x="914400" y="6324600"/>
            <a:ext cx="71628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200">
                <a:solidFill>
                  <a:srgbClr val="FFFFFF"/>
                </a:solidFill>
              </a:defRPr>
            </a:lvl1pPr>
          </a:lstStyle>
          <a:p>
            <a:pPr>
              <a:defRPr/>
            </a:pPr>
            <a:endParaRPr lang="en-US" dirty="0"/>
          </a:p>
        </p:txBody>
      </p:sp>
    </p:spTree>
  </p:cSld>
  <p:clrMap bg1="dk2" tx1="lt1" bg2="dk1" tx2="lt2" accent1="accent1" accent2="accent2" accent3="accent3" accent4="accent4" accent5="accent5" accent6="accent6" hlink="hlink" folHlink="folHlink"/>
  <p:sldLayoutIdLst>
    <p:sldLayoutId id="2147483924" r:id="rId1"/>
    <p:sldLayoutId id="2147483914" r:id="rId2"/>
    <p:sldLayoutId id="2147483916" r:id="rId3"/>
    <p:sldLayoutId id="2147483920" r:id="rId4"/>
    <p:sldLayoutId id="2147483921" r:id="rId5"/>
    <p:sldLayoutId id="2147483919" r:id="rId6"/>
    <p:sldLayoutId id="2147483929" r:id="rId7"/>
  </p:sldLayoutIdLst>
  <p:hf hdr="0" ftr="0" dt="0"/>
  <p:txStyles>
    <p:titleStyle>
      <a:lvl1pPr algn="ctr" rtl="0" eaLnBrk="0" fontAlgn="base" hangingPunct="0">
        <a:spcBef>
          <a:spcPct val="0"/>
        </a:spcBef>
        <a:spcAft>
          <a:spcPct val="0"/>
        </a:spcAft>
        <a:defRPr sz="4400">
          <a:solidFill>
            <a:srgbClr val="FFCC00"/>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519113" indent="-519113" algn="l" rtl="0" eaLnBrk="0" fontAlgn="base" hangingPunct="0">
        <a:spcBef>
          <a:spcPct val="40000"/>
        </a:spcBef>
        <a:spcAft>
          <a:spcPct val="0"/>
        </a:spcAft>
        <a:buClr>
          <a:srgbClr val="FFCC00"/>
        </a:buClr>
        <a:buSzPct val="110000"/>
        <a:buBlip>
          <a:blip r:embed="rId9"/>
        </a:buBlip>
        <a:defRPr sz="3200">
          <a:solidFill>
            <a:schemeClr val="tx1"/>
          </a:solidFill>
          <a:effectLst>
            <a:outerShdw blurRad="38100" dist="38100" dir="2700000" algn="tl">
              <a:srgbClr val="000000"/>
            </a:outerShdw>
          </a:effectLst>
          <a:latin typeface="+mn-lt"/>
          <a:ea typeface="+mn-ea"/>
          <a:cs typeface="+mn-cs"/>
        </a:defRPr>
      </a:lvl1pPr>
      <a:lvl2pPr marL="1023938" indent="-390525" algn="l" rtl="0" eaLnBrk="0" fontAlgn="base" hangingPunct="0">
        <a:spcBef>
          <a:spcPct val="20000"/>
        </a:spcBef>
        <a:spcAft>
          <a:spcPct val="0"/>
        </a:spcAft>
        <a:buClr>
          <a:srgbClr val="CC0000"/>
        </a:buClr>
        <a:buSzPct val="110000"/>
        <a:buFont typeface="Wingdings" pitchFamily="2" charset="2"/>
        <a:buBlip>
          <a:blip r:embed="rId10"/>
        </a:buBlip>
        <a:defRPr sz="3200">
          <a:solidFill>
            <a:schemeClr val="tx1"/>
          </a:solidFill>
          <a:effectLst>
            <a:outerShdw blurRad="38100" dist="38100" dir="2700000" algn="tl">
              <a:srgbClr val="000000"/>
            </a:outerShdw>
          </a:effectLst>
          <a:latin typeface="+mn-lt"/>
        </a:defRPr>
      </a:lvl2pPr>
      <a:lvl3pPr marL="1601788" indent="-463550" algn="l" rtl="0" eaLnBrk="0" fontAlgn="base" hangingPunct="0">
        <a:spcBef>
          <a:spcPct val="20000"/>
        </a:spcBef>
        <a:spcAft>
          <a:spcPct val="0"/>
        </a:spcAft>
        <a:buClr>
          <a:schemeClr val="hlink"/>
        </a:buClr>
        <a:buBlip>
          <a:blip r:embed="rId11"/>
        </a:buBlip>
        <a:defRPr sz="3200">
          <a:solidFill>
            <a:schemeClr val="tx1"/>
          </a:solidFill>
          <a:effectLst>
            <a:outerShdw blurRad="38100" dist="38100" dir="2700000" algn="tl">
              <a:srgbClr val="000000"/>
            </a:outerShdw>
          </a:effectLst>
          <a:latin typeface="+mn-lt"/>
        </a:defRPr>
      </a:lvl3pPr>
      <a:lvl4pPr marL="1944688" indent="-228600" algn="l" rtl="0" eaLnBrk="0" fontAlgn="base" hangingPunct="0">
        <a:spcBef>
          <a:spcPct val="20000"/>
        </a:spcBef>
        <a:spcAft>
          <a:spcPct val="0"/>
        </a:spcAft>
        <a:buClr>
          <a:srgbClr val="FFCC00"/>
        </a:buClr>
        <a:buSzPct val="120000"/>
        <a:buChar char="•"/>
        <a:defRPr sz="3200">
          <a:solidFill>
            <a:schemeClr val="tx1"/>
          </a:solidFill>
          <a:effectLst>
            <a:outerShdw blurRad="38100" dist="38100" dir="2700000" algn="tl">
              <a:srgbClr val="000000"/>
            </a:outerShdw>
          </a:effectLst>
          <a:latin typeface="+mn-lt"/>
        </a:defRPr>
      </a:lvl4pPr>
      <a:lvl5pPr marL="2287588" indent="-228600" algn="l" rtl="0" eaLnBrk="0" fontAlgn="base" hangingPunct="0">
        <a:spcBef>
          <a:spcPct val="20000"/>
        </a:spcBef>
        <a:spcAft>
          <a:spcPct val="0"/>
        </a:spcAft>
        <a:buClr>
          <a:schemeClr val="tx1"/>
        </a:buClr>
        <a:buSzPct val="111000"/>
        <a:buChar char="•"/>
        <a:defRPr sz="3200">
          <a:solidFill>
            <a:schemeClr val="tx1"/>
          </a:solidFill>
          <a:effectLst>
            <a:outerShdw blurRad="38100" dist="38100" dir="2700000" algn="tl">
              <a:srgbClr val="000000"/>
            </a:outerShdw>
          </a:effectLst>
          <a:latin typeface="+mn-lt"/>
        </a:defRPr>
      </a:lvl5pPr>
      <a:lvl6pPr marL="27447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6pPr>
      <a:lvl7pPr marL="32019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7pPr>
      <a:lvl8pPr marL="36591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8pPr>
      <a:lvl9pPr marL="41163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3939E-30B9-4633-AD0D-65A21669CAC5}" type="datetimeFigureOut">
              <a:rPr lang="en-US" smtClean="0"/>
              <a:t>8/11/2019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89D41B-F0CF-499B-AE3F-358E6D17F5A8}" type="slidenum">
              <a:rPr lang="en-US" smtClean="0"/>
              <a:t>‹#›</a:t>
            </a:fld>
            <a:endParaRPr lang="en-US"/>
          </a:p>
        </p:txBody>
      </p:sp>
    </p:spTree>
    <p:extLst>
      <p:ext uri="{BB962C8B-B14F-4D97-AF65-F5344CB8AC3E}">
        <p14:creationId xmlns:p14="http://schemas.microsoft.com/office/powerpoint/2010/main" val="800351522"/>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30" r:id="rId4"/>
    <p:sldLayoutId id="2147483931" r:id="rId5"/>
    <p:sldLayoutId id="2147483932" r:id="rId6"/>
    <p:sldLayoutId id="2147483933" r:id="rId7"/>
    <p:sldLayoutId id="2147483934" r:id="rId8"/>
    <p:sldLayoutId id="2147483935" r:id="rId9"/>
    <p:sldLayoutId id="2147483936"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uspto.gov/"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ctrTitle" sz="quarter"/>
          </p:nvPr>
        </p:nvSpPr>
        <p:spPr>
          <a:xfrm>
            <a:off x="381000" y="762000"/>
            <a:ext cx="8382000" cy="1143000"/>
          </a:xfrm>
        </p:spPr>
        <p:txBody>
          <a:bodyPr/>
          <a:lstStyle/>
          <a:p>
            <a:pPr eaLnBrk="1" hangingPunct="1"/>
            <a:r>
              <a:rPr lang="en-US" altLang="en-US" dirty="0" smtClean="0"/>
              <a:t>Protecting Intellectual Property</a:t>
            </a:r>
            <a:endParaRPr lang="en-US" altLang="en-US" dirty="0" smtClean="0">
              <a:solidFill>
                <a:srgbClr val="FFCC00"/>
              </a:solidFill>
            </a:endParaRPr>
          </a:p>
        </p:txBody>
      </p:sp>
      <p:sp>
        <p:nvSpPr>
          <p:cNvPr id="2" name="Subtitle 1"/>
          <p:cNvSpPr>
            <a:spLocks noGrp="1"/>
          </p:cNvSpPr>
          <p:nvPr>
            <p:ph type="subTitle" sz="quarter" idx="1"/>
          </p:nvPr>
        </p:nvSpPr>
        <p:spPr>
          <a:xfrm>
            <a:off x="1493520" y="2453640"/>
            <a:ext cx="6400800" cy="3032760"/>
          </a:xfrm>
        </p:spPr>
        <p:txBody>
          <a:bodyPr/>
          <a:lstStyle/>
          <a:p>
            <a:pPr marL="1604963" lvl="2" indent="0" defTabSz="1828800">
              <a:lnSpc>
                <a:spcPct val="110000"/>
              </a:lnSpc>
              <a:buClr>
                <a:schemeClr val="tx1"/>
              </a:buClr>
              <a:buSzPct val="110000"/>
              <a:buNone/>
              <a:defRPr/>
            </a:pPr>
            <a:r>
              <a:rPr lang="en-US" dirty="0" smtClean="0"/>
              <a:t>Patents </a:t>
            </a:r>
            <a:endParaRPr lang="en-US" dirty="0"/>
          </a:p>
          <a:p>
            <a:pPr marL="1604963" lvl="2" indent="0" defTabSz="1828800">
              <a:lnSpc>
                <a:spcPct val="110000"/>
              </a:lnSpc>
              <a:buClr>
                <a:schemeClr val="tx1"/>
              </a:buClr>
              <a:buSzPct val="110000"/>
              <a:buNone/>
              <a:defRPr/>
            </a:pPr>
            <a:r>
              <a:rPr lang="en-US" dirty="0" smtClean="0"/>
              <a:t>Trade secrets</a:t>
            </a:r>
          </a:p>
          <a:p>
            <a:pPr marL="1604963" lvl="2" indent="0" defTabSz="1828800">
              <a:lnSpc>
                <a:spcPct val="110000"/>
              </a:lnSpc>
              <a:buClr>
                <a:schemeClr val="tx1"/>
              </a:buClr>
              <a:buSzPct val="110000"/>
              <a:buNone/>
              <a:defRPr/>
            </a:pPr>
            <a:r>
              <a:rPr lang="en-US" dirty="0" smtClean="0"/>
              <a:t> </a:t>
            </a:r>
            <a:endParaRPr lang="en-US" dirty="0"/>
          </a:p>
          <a:p>
            <a:pPr marL="1604963" lvl="2" indent="0" defTabSz="1828800">
              <a:lnSpc>
                <a:spcPct val="110000"/>
              </a:lnSpc>
              <a:buClr>
                <a:schemeClr val="tx1"/>
              </a:buClr>
              <a:buSzPct val="110000"/>
              <a:buNone/>
              <a:defRPr/>
            </a:pPr>
            <a:endParaRPr lang="en-US" dirty="0"/>
          </a:p>
          <a:p>
            <a:endParaRPr lang="en-US" dirty="0"/>
          </a:p>
        </p:txBody>
      </p:sp>
      <p:sp>
        <p:nvSpPr>
          <p:cNvPr id="6" name="Footer Placeholder 1"/>
          <p:cNvSpPr>
            <a:spLocks noGrp="1"/>
          </p:cNvSpPr>
          <p:nvPr>
            <p:ph type="ftr" sz="quarter" idx="11"/>
          </p:nvPr>
        </p:nvSpPr>
        <p:spPr>
          <a:xfrm>
            <a:off x="533400" y="6248400"/>
            <a:ext cx="8077200" cy="457200"/>
          </a:xfrm>
        </p:spPr>
        <p:txBody>
          <a:bodyPr/>
          <a:lstStyle/>
          <a:p>
            <a:pPr>
              <a:defRPr/>
            </a:pPr>
            <a:r>
              <a:rPr lang="en-US" sz="1200" dirty="0" smtClean="0">
                <a:solidFill>
                  <a:schemeClr val="bg1">
                    <a:lumMod val="40000"/>
                    <a:lumOff val="60000"/>
                  </a:schemeClr>
                </a:solidFill>
              </a:rPr>
              <a:t>Published by the Entrepreneurship Foundation, a 501(c)3 non profit.    Copyright © Academy Group</a:t>
            </a:r>
            <a:endParaRPr lang="en-US" sz="1200" dirty="0">
              <a:solidFill>
                <a:schemeClr val="bg1">
                  <a:lumMod val="40000"/>
                  <a:lumOff val="6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10</a:t>
            </a:fld>
            <a:endParaRPr lang="en-US"/>
          </a:p>
        </p:txBody>
      </p:sp>
      <p:sp>
        <p:nvSpPr>
          <p:cNvPr id="2" name="Title 1"/>
          <p:cNvSpPr>
            <a:spLocks noGrp="1"/>
          </p:cNvSpPr>
          <p:nvPr>
            <p:ph type="title"/>
          </p:nvPr>
        </p:nvSpPr>
        <p:spPr>
          <a:xfrm>
            <a:off x="457200" y="228600"/>
            <a:ext cx="8229600" cy="1143000"/>
          </a:xfrm>
        </p:spPr>
        <p:txBody>
          <a:bodyPr/>
          <a:lstStyle/>
          <a:p>
            <a:r>
              <a:rPr lang="en-US" dirty="0">
                <a:solidFill>
                  <a:schemeClr val="tx1"/>
                </a:solidFill>
              </a:rPr>
              <a:t>Where to Start</a:t>
            </a:r>
          </a:p>
        </p:txBody>
      </p:sp>
      <p:sp>
        <p:nvSpPr>
          <p:cNvPr id="129027" name="Rectangle 3"/>
          <p:cNvSpPr>
            <a:spLocks noGrp="1" noChangeArrowheads="1"/>
          </p:cNvSpPr>
          <p:nvPr>
            <p:ph type="subTitle" sz="quarter" idx="1"/>
          </p:nvPr>
        </p:nvSpPr>
        <p:spPr>
          <a:xfrm>
            <a:off x="304800" y="1649681"/>
            <a:ext cx="8610600" cy="5181600"/>
          </a:xfrm>
        </p:spPr>
        <p:txBody>
          <a:bodyPr/>
          <a:lstStyle/>
          <a:p>
            <a:pPr marL="514350" indent="-514350">
              <a:buFont typeface="+mj-lt"/>
              <a:buAutoNum type="arabicPeriod"/>
            </a:pPr>
            <a:r>
              <a:rPr lang="en-US" dirty="0" smtClean="0">
                <a:effectLst/>
              </a:rPr>
              <a:t> Make sure the idea is not already patented </a:t>
            </a:r>
            <a:br>
              <a:rPr lang="en-US" dirty="0" smtClean="0">
                <a:effectLst/>
              </a:rPr>
            </a:br>
            <a:r>
              <a:rPr lang="en-US" dirty="0" smtClean="0">
                <a:effectLst/>
              </a:rPr>
              <a:t> (you have the right to make it).  </a:t>
            </a:r>
            <a:br>
              <a:rPr lang="en-US" dirty="0" smtClean="0">
                <a:effectLst/>
              </a:rPr>
            </a:br>
            <a:r>
              <a:rPr lang="en-US" dirty="0" smtClean="0">
                <a:effectLst/>
              </a:rPr>
              <a:t> Search  </a:t>
            </a:r>
            <a:r>
              <a:rPr lang="en-US" dirty="0" smtClean="0">
                <a:solidFill>
                  <a:srgbClr val="FFC000"/>
                </a:solidFill>
                <a:effectLst/>
              </a:rPr>
              <a:t>www.Patents.Google.com </a:t>
            </a:r>
          </a:p>
          <a:p>
            <a:pPr marL="457200" indent="-457200">
              <a:buFont typeface="+mj-lt"/>
              <a:buAutoNum type="arabicPeriod"/>
            </a:pPr>
            <a:r>
              <a:rPr lang="en-US" dirty="0" smtClean="0">
                <a:effectLst/>
              </a:rPr>
              <a:t> Obtain quotes from attorneys.</a:t>
            </a:r>
          </a:p>
          <a:p>
            <a:pPr marL="457200" indent="-457200">
              <a:buFont typeface="+mj-lt"/>
              <a:buAutoNum type="arabicPeriod"/>
            </a:pPr>
            <a:r>
              <a:rPr lang="en-US" dirty="0">
                <a:effectLst/>
              </a:rPr>
              <a:t> </a:t>
            </a:r>
            <a:r>
              <a:rPr lang="en-US" dirty="0" smtClean="0">
                <a:effectLst/>
              </a:rPr>
              <a:t>Decide if it is worth the time, effort and </a:t>
            </a:r>
            <a:br>
              <a:rPr lang="en-US" dirty="0" smtClean="0">
                <a:effectLst/>
              </a:rPr>
            </a:br>
            <a:r>
              <a:rPr lang="en-US" dirty="0" smtClean="0">
                <a:effectLst/>
              </a:rPr>
              <a:t> expense to </a:t>
            </a:r>
            <a:r>
              <a:rPr lang="en-US" i="1" dirty="0" smtClean="0">
                <a:effectLst/>
              </a:rPr>
              <a:t>attempt</a:t>
            </a:r>
            <a:r>
              <a:rPr lang="en-US" dirty="0" smtClean="0">
                <a:effectLst/>
              </a:rPr>
              <a:t> to obtain a patent</a:t>
            </a:r>
          </a:p>
          <a:p>
            <a:pPr marL="457200" indent="-457200">
              <a:buFont typeface="+mj-lt"/>
              <a:buAutoNum type="arabicPeriod"/>
            </a:pPr>
            <a:r>
              <a:rPr lang="en-US" dirty="0">
                <a:effectLst/>
              </a:rPr>
              <a:t> </a:t>
            </a:r>
            <a:r>
              <a:rPr lang="en-US" dirty="0" smtClean="0">
                <a:effectLst/>
              </a:rPr>
              <a:t>Select the type of patent to file (there are 3)</a:t>
            </a:r>
            <a:endParaRPr lang="en-US" dirty="0">
              <a:effectLst/>
            </a:endParaRPr>
          </a:p>
          <a:p>
            <a:endParaRPr lang="en-US" dirty="0" smtClean="0">
              <a:solidFill>
                <a:schemeClr val="bg1">
                  <a:lumMod val="20000"/>
                  <a:lumOff val="80000"/>
                </a:schemeClr>
              </a:solidFill>
              <a:effectLst/>
            </a:endParaRPr>
          </a:p>
          <a:p>
            <a:endParaRPr lang="en-US" dirty="0" smtClean="0">
              <a:effectLst/>
            </a:endParaRPr>
          </a:p>
          <a:p>
            <a:endParaRPr lang="en-US" sz="4400" dirty="0">
              <a:effectLst/>
            </a:endParaRPr>
          </a:p>
          <a:p>
            <a:endParaRPr lang="en-US" sz="4400" dirty="0" smtClean="0"/>
          </a:p>
        </p:txBody>
      </p:sp>
    </p:spTree>
    <p:extLst>
      <p:ext uri="{BB962C8B-B14F-4D97-AF65-F5344CB8AC3E}">
        <p14:creationId xmlns:p14="http://schemas.microsoft.com/office/powerpoint/2010/main" val="3509808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11</a:t>
            </a:fld>
            <a:endParaRPr lang="en-US"/>
          </a:p>
        </p:txBody>
      </p:sp>
      <p:sp>
        <p:nvSpPr>
          <p:cNvPr id="2" name="Title 1"/>
          <p:cNvSpPr>
            <a:spLocks noGrp="1"/>
          </p:cNvSpPr>
          <p:nvPr>
            <p:ph type="title"/>
          </p:nvPr>
        </p:nvSpPr>
        <p:spPr>
          <a:xfrm>
            <a:off x="492826" y="336467"/>
            <a:ext cx="8229600" cy="1143000"/>
          </a:xfrm>
        </p:spPr>
        <p:txBody>
          <a:bodyPr/>
          <a:lstStyle/>
          <a:p>
            <a:r>
              <a:rPr lang="en-US" dirty="0">
                <a:solidFill>
                  <a:schemeClr val="tx1"/>
                </a:solidFill>
              </a:rPr>
              <a:t>Types of Patents</a:t>
            </a:r>
            <a:br>
              <a:rPr lang="en-US" dirty="0">
                <a:solidFill>
                  <a:schemeClr val="tx1"/>
                </a:solidFill>
              </a:rPr>
            </a:br>
            <a:endParaRPr lang="en-US" sz="1600" dirty="0">
              <a:solidFill>
                <a:schemeClr val="tx1"/>
              </a:solidFill>
            </a:endParaRPr>
          </a:p>
        </p:txBody>
      </p:sp>
      <p:sp>
        <p:nvSpPr>
          <p:cNvPr id="129027" name="Rectangle 3"/>
          <p:cNvSpPr>
            <a:spLocks noGrp="1" noChangeArrowheads="1"/>
          </p:cNvSpPr>
          <p:nvPr>
            <p:ph type="subTitle" sz="quarter" idx="1"/>
          </p:nvPr>
        </p:nvSpPr>
        <p:spPr>
          <a:xfrm>
            <a:off x="685800" y="1752600"/>
            <a:ext cx="8001000" cy="4953000"/>
          </a:xfrm>
        </p:spPr>
        <p:txBody>
          <a:bodyPr/>
          <a:lstStyle/>
          <a:p>
            <a:pPr marL="633413" lvl="1" indent="-633413">
              <a:buNone/>
            </a:pPr>
            <a:r>
              <a:rPr lang="en-US" dirty="0" smtClean="0">
                <a:solidFill>
                  <a:srgbClr val="FFFFFF"/>
                </a:solidFill>
                <a:effectLst/>
                <a:ea typeface="+mn-ea"/>
                <a:cs typeface="+mn-cs"/>
              </a:rPr>
              <a:t>a. 	</a:t>
            </a:r>
            <a:r>
              <a:rPr lang="en-US" b="1" dirty="0" smtClean="0">
                <a:solidFill>
                  <a:srgbClr val="FFFFFF"/>
                </a:solidFill>
                <a:effectLst/>
                <a:ea typeface="+mn-ea"/>
                <a:cs typeface="+mn-cs"/>
              </a:rPr>
              <a:t>Provisional</a:t>
            </a:r>
            <a:r>
              <a:rPr lang="en-US" dirty="0">
                <a:solidFill>
                  <a:srgbClr val="FFFFFF"/>
                </a:solidFill>
                <a:effectLst/>
                <a:ea typeface="+mn-ea"/>
                <a:cs typeface="+mn-cs"/>
              </a:rPr>
              <a:t>.  </a:t>
            </a:r>
            <a:r>
              <a:rPr lang="en-US" dirty="0">
                <a:effectLst/>
              </a:rPr>
              <a:t>A </a:t>
            </a:r>
            <a:r>
              <a:rPr lang="en-US" dirty="0" smtClean="0">
                <a:effectLst/>
              </a:rPr>
              <a:t>temporary patent. </a:t>
            </a:r>
            <a:r>
              <a:rPr lang="en-US" dirty="0">
                <a:effectLst/>
              </a:rPr>
              <a:t>A standard </a:t>
            </a:r>
            <a:r>
              <a:rPr lang="en-US" dirty="0" smtClean="0">
                <a:effectLst/>
              </a:rPr>
              <a:t>utility </a:t>
            </a:r>
            <a:r>
              <a:rPr lang="en-US" dirty="0">
                <a:effectLst/>
              </a:rPr>
              <a:t>patent must be filed within 12 months.</a:t>
            </a:r>
          </a:p>
          <a:p>
            <a:pPr marL="625475" indent="-625475"/>
            <a:r>
              <a:rPr lang="en-US" dirty="0" smtClean="0">
                <a:effectLst/>
              </a:rPr>
              <a:t>b. </a:t>
            </a:r>
            <a:r>
              <a:rPr lang="en-US" b="1" dirty="0">
                <a:effectLst/>
              </a:rPr>
              <a:t> </a:t>
            </a:r>
            <a:r>
              <a:rPr lang="en-US" b="1" dirty="0" smtClean="0">
                <a:effectLst/>
              </a:rPr>
              <a:t>	Utility </a:t>
            </a:r>
            <a:r>
              <a:rPr lang="en-US" dirty="0">
                <a:effectLst/>
              </a:rPr>
              <a:t>(Non-Provisional).  </a:t>
            </a:r>
            <a:r>
              <a:rPr lang="en-US" dirty="0" smtClean="0">
                <a:effectLst/>
              </a:rPr>
              <a:t>A “full patent.”  Granted for 20 years.</a:t>
            </a:r>
            <a:endParaRPr lang="en-US" dirty="0">
              <a:effectLst/>
            </a:endParaRPr>
          </a:p>
          <a:p>
            <a:r>
              <a:rPr lang="en-US" sz="800" dirty="0">
                <a:effectLst/>
              </a:rPr>
              <a:t> </a:t>
            </a:r>
            <a:endParaRPr lang="en-US" sz="4000" dirty="0">
              <a:effectLst/>
            </a:endParaRPr>
          </a:p>
          <a:p>
            <a:pPr marL="625475" indent="-625475"/>
            <a:r>
              <a:rPr lang="en-US" dirty="0" smtClean="0">
                <a:effectLst/>
              </a:rPr>
              <a:t>c.	</a:t>
            </a:r>
            <a:r>
              <a:rPr lang="en-US" b="1" dirty="0" smtClean="0">
                <a:effectLst/>
              </a:rPr>
              <a:t>Design </a:t>
            </a:r>
            <a:r>
              <a:rPr lang="en-US" dirty="0">
                <a:effectLst/>
              </a:rPr>
              <a:t>(for a new, original, and ornamental design for an article of manufacture</a:t>
            </a:r>
            <a:r>
              <a:rPr lang="en-US" dirty="0" smtClean="0">
                <a:effectLst/>
              </a:rPr>
              <a:t>).</a:t>
            </a:r>
            <a:endParaRPr lang="en-US" sz="4400" dirty="0" smtClean="0"/>
          </a:p>
        </p:txBody>
      </p:sp>
    </p:spTree>
    <p:extLst>
      <p:ext uri="{BB962C8B-B14F-4D97-AF65-F5344CB8AC3E}">
        <p14:creationId xmlns:p14="http://schemas.microsoft.com/office/powerpoint/2010/main" val="553891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304800"/>
            <a:ext cx="7772400" cy="1143000"/>
          </a:xfrm>
        </p:spPr>
        <p:txBody>
          <a:bodyPr/>
          <a:lstStyle/>
          <a:p>
            <a:pPr eaLnBrk="1" hangingPunct="1"/>
            <a:r>
              <a:rPr lang="en-US" altLang="en-US" sz="4000" dirty="0" smtClean="0"/>
              <a:t> </a:t>
            </a:r>
            <a:r>
              <a:rPr lang="en-US" b="1" dirty="0" smtClean="0"/>
              <a:t>Trade Secret </a:t>
            </a:r>
            <a:endParaRPr lang="en-US" altLang="en-US" dirty="0" smtClean="0"/>
          </a:p>
        </p:txBody>
      </p:sp>
      <p:sp>
        <p:nvSpPr>
          <p:cNvPr id="4" name="Slide Number Placeholder 3"/>
          <p:cNvSpPr>
            <a:spLocks noGrp="1"/>
          </p:cNvSpPr>
          <p:nvPr>
            <p:ph type="sldNum" sz="quarter" idx="12"/>
          </p:nvPr>
        </p:nvSpPr>
        <p:spPr/>
        <p:txBody>
          <a:bodyPr/>
          <a:lstStyle/>
          <a:p>
            <a:pPr>
              <a:defRPr/>
            </a:pPr>
            <a:r>
              <a:rPr lang="en-US"/>
              <a:t>Page </a:t>
            </a:r>
            <a:fld id="{C89F7C21-E7E5-4BC6-90CA-240D1DC712FF}" type="slidenum">
              <a:rPr lang="en-US"/>
              <a:pPr>
                <a:defRPr/>
              </a:pPr>
              <a:t>12</a:t>
            </a:fld>
            <a:endParaRPr lang="en-US"/>
          </a:p>
        </p:txBody>
      </p:sp>
      <p:sp>
        <p:nvSpPr>
          <p:cNvPr id="3" name="Content Placeholder 2"/>
          <p:cNvSpPr>
            <a:spLocks noGrp="1"/>
          </p:cNvSpPr>
          <p:nvPr>
            <p:ph sz="half" idx="1"/>
          </p:nvPr>
        </p:nvSpPr>
        <p:spPr>
          <a:xfrm>
            <a:off x="457200" y="1600200"/>
            <a:ext cx="8077200" cy="4525963"/>
          </a:xfrm>
        </p:spPr>
        <p:txBody>
          <a:bodyPr/>
          <a:lstStyle/>
          <a:p>
            <a:pPr marL="0" indent="0">
              <a:buNone/>
            </a:pPr>
            <a:r>
              <a:rPr lang="en-US" b="1" dirty="0" smtClean="0"/>
              <a:t>An alternative to a Patent. </a:t>
            </a:r>
          </a:p>
          <a:p>
            <a:pPr marL="0" indent="0">
              <a:buNone/>
            </a:pPr>
            <a:r>
              <a:rPr lang="en-US" dirty="0" smtClean="0">
                <a:effectLst/>
              </a:rPr>
              <a:t>Information </a:t>
            </a:r>
            <a:r>
              <a:rPr lang="en-US" dirty="0">
                <a:effectLst/>
              </a:rPr>
              <a:t>about the product or process is </a:t>
            </a:r>
            <a:r>
              <a:rPr lang="en-US" dirty="0" smtClean="0">
                <a:effectLst/>
              </a:rPr>
              <a:t>NOT </a:t>
            </a:r>
            <a:r>
              <a:rPr lang="en-US" dirty="0">
                <a:effectLst/>
              </a:rPr>
              <a:t>filed with the government, as then it would be available to the public and, well, </a:t>
            </a:r>
            <a:r>
              <a:rPr lang="en-US" dirty="0" smtClean="0">
                <a:effectLst/>
              </a:rPr>
              <a:t>then no </a:t>
            </a:r>
            <a:r>
              <a:rPr lang="en-US" dirty="0">
                <a:effectLst/>
              </a:rPr>
              <a:t>longer a secret.  </a:t>
            </a:r>
            <a:endParaRPr lang="en-US" dirty="0" smtClean="0">
              <a:effectLst/>
            </a:endParaRPr>
          </a:p>
          <a:p>
            <a:pPr marL="0" indent="0">
              <a:buNone/>
            </a:pPr>
            <a:r>
              <a:rPr lang="en-US" dirty="0" smtClean="0">
                <a:effectLst/>
              </a:rPr>
              <a:t>The </a:t>
            </a:r>
            <a:r>
              <a:rPr lang="en-US" dirty="0">
                <a:effectLst/>
              </a:rPr>
              <a:t>common law behind the concept is that if you literally had a secret sauce, you could take legal action against someone who sells the identical sauce </a:t>
            </a:r>
            <a:r>
              <a:rPr lang="en-US" u="sng" dirty="0">
                <a:effectLst/>
              </a:rPr>
              <a:t>if you can prove they would have had to obtain the information illegally</a:t>
            </a:r>
            <a:r>
              <a:rPr lang="en-US" dirty="0">
                <a:effectLst/>
              </a:rPr>
              <a:t>.  </a:t>
            </a:r>
            <a:endParaRPr lang="en-US" b="1" dirty="0">
              <a:effectLst/>
            </a:endParaRPr>
          </a:p>
          <a:p>
            <a:pPr marL="0" indent="0">
              <a:buNone/>
            </a:pPr>
            <a:endParaRPr lang="en-US" dirty="0"/>
          </a:p>
        </p:txBody>
      </p:sp>
    </p:spTree>
    <p:extLst>
      <p:ext uri="{BB962C8B-B14F-4D97-AF65-F5344CB8AC3E}">
        <p14:creationId xmlns:p14="http://schemas.microsoft.com/office/powerpoint/2010/main" val="1872185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04800" y="304800"/>
            <a:ext cx="8534400" cy="1143000"/>
          </a:xfrm>
        </p:spPr>
        <p:txBody>
          <a:bodyPr/>
          <a:lstStyle/>
          <a:p>
            <a:pPr eaLnBrk="1" hangingPunct="1"/>
            <a:r>
              <a:rPr lang="en-US" altLang="en-US" sz="4000" dirty="0" smtClean="0"/>
              <a:t> </a:t>
            </a:r>
            <a:r>
              <a:rPr lang="en-US" sz="3600" dirty="0" smtClean="0">
                <a:solidFill>
                  <a:schemeClr val="tx2"/>
                </a:solidFill>
              </a:rPr>
              <a:t>Proving secret could have been obtained only surreptitiously</a:t>
            </a:r>
            <a:endParaRPr lang="en-US" altLang="en-US" sz="3600" dirty="0" smtClean="0">
              <a:solidFill>
                <a:schemeClr val="tx2"/>
              </a:solidFill>
            </a:endParaRPr>
          </a:p>
        </p:txBody>
      </p:sp>
      <p:sp>
        <p:nvSpPr>
          <p:cNvPr id="3" name="Content Placeholder 2"/>
          <p:cNvSpPr>
            <a:spLocks noGrp="1"/>
          </p:cNvSpPr>
          <p:nvPr>
            <p:ph sz="half" idx="1"/>
          </p:nvPr>
        </p:nvSpPr>
        <p:spPr>
          <a:xfrm>
            <a:off x="228600" y="1752600"/>
            <a:ext cx="8610600" cy="4525963"/>
          </a:xfrm>
        </p:spPr>
        <p:txBody>
          <a:bodyPr/>
          <a:lstStyle/>
          <a:p>
            <a:pPr marL="0" indent="0">
              <a:buNone/>
            </a:pPr>
            <a:r>
              <a:rPr lang="en-US" dirty="0" smtClean="0">
                <a:effectLst/>
              </a:rPr>
              <a:t>Document </a:t>
            </a:r>
            <a:r>
              <a:rPr lang="en-US" dirty="0">
                <a:effectLst/>
              </a:rPr>
              <a:t>that you had a </a:t>
            </a:r>
            <a:r>
              <a:rPr lang="en-US" i="1" dirty="0">
                <a:effectLst/>
              </a:rPr>
              <a:t>formal procedure</a:t>
            </a:r>
            <a:r>
              <a:rPr lang="en-US" dirty="0">
                <a:effectLst/>
              </a:rPr>
              <a:t> to prevent disclosure of the trade secret. </a:t>
            </a:r>
            <a:r>
              <a:rPr lang="en-US" dirty="0" smtClean="0">
                <a:effectLst/>
              </a:rPr>
              <a:t> Proof </a:t>
            </a:r>
            <a:r>
              <a:rPr lang="en-US" dirty="0">
                <a:effectLst/>
              </a:rPr>
              <a:t>of your safeguarding procedures might include:</a:t>
            </a:r>
          </a:p>
          <a:p>
            <a:pPr lvl="0" indent="-285750">
              <a:buFont typeface="Arial" panose="020B0604020202020204" pitchFamily="34" charset="0"/>
              <a:buChar char="•"/>
            </a:pPr>
            <a:r>
              <a:rPr lang="en-US" sz="2400" dirty="0">
                <a:effectLst/>
              </a:rPr>
              <a:t>Security </a:t>
            </a:r>
            <a:r>
              <a:rPr lang="en-US" sz="2400" dirty="0" smtClean="0">
                <a:effectLst/>
              </a:rPr>
              <a:t>at </a:t>
            </a:r>
            <a:r>
              <a:rPr lang="en-US" sz="2400" dirty="0">
                <a:effectLst/>
              </a:rPr>
              <a:t>business office and manufacturing location</a:t>
            </a:r>
          </a:p>
          <a:p>
            <a:pPr lvl="0" indent="-285750">
              <a:buFont typeface="Arial" panose="020B0604020202020204" pitchFamily="34" charset="0"/>
              <a:buChar char="•"/>
            </a:pPr>
            <a:r>
              <a:rPr lang="en-US" sz="2400" dirty="0">
                <a:effectLst/>
              </a:rPr>
              <a:t>Procedures to keep vital information under lock and key</a:t>
            </a:r>
          </a:p>
          <a:p>
            <a:pPr lvl="0" indent="-285750">
              <a:buFont typeface="Arial" panose="020B0604020202020204" pitchFamily="34" charset="0"/>
              <a:buChar char="•"/>
            </a:pPr>
            <a:r>
              <a:rPr lang="en-US" sz="2400" dirty="0">
                <a:effectLst/>
              </a:rPr>
              <a:t>Non-disclosure agreements with employees and suppliers</a:t>
            </a:r>
          </a:p>
          <a:p>
            <a:pPr marL="0" indent="0">
              <a:spcBef>
                <a:spcPts val="1800"/>
              </a:spcBef>
              <a:buNone/>
            </a:pPr>
            <a:r>
              <a:rPr lang="en-US" dirty="0" smtClean="0">
                <a:effectLst/>
              </a:rPr>
              <a:t>A </a:t>
            </a:r>
            <a:r>
              <a:rPr lang="en-US" dirty="0">
                <a:effectLst/>
              </a:rPr>
              <a:t>patent is more expensive, but as a government document </a:t>
            </a:r>
            <a:r>
              <a:rPr lang="en-US" dirty="0" smtClean="0">
                <a:effectLst/>
              </a:rPr>
              <a:t>it is </a:t>
            </a:r>
            <a:r>
              <a:rPr lang="en-US" dirty="0">
                <a:effectLst/>
              </a:rPr>
              <a:t>easier to defend in court than a Trade Secret claim.</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r>
              <a:rPr lang="en-US"/>
              <a:t>Page </a:t>
            </a:r>
            <a:fld id="{C89F7C21-E7E5-4BC6-90CA-240D1DC712FF}" type="slidenum">
              <a:rPr lang="en-US"/>
              <a:pPr>
                <a:defRPr/>
              </a:pPr>
              <a:t>13</a:t>
            </a:fld>
            <a:endParaRPr lang="en-US"/>
          </a:p>
        </p:txBody>
      </p:sp>
    </p:spTree>
    <p:extLst>
      <p:ext uri="{BB962C8B-B14F-4D97-AF65-F5344CB8AC3E}">
        <p14:creationId xmlns:p14="http://schemas.microsoft.com/office/powerpoint/2010/main" val="2417794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smtClean="0"/>
              <a:t>Page </a:t>
            </a:r>
            <a:fld id="{8EB472FB-4E42-45FA-8268-7E50AB65831B}" type="slidenum">
              <a:rPr lang="en-US" smtClean="0"/>
              <a:pPr>
                <a:defRPr/>
              </a:pPr>
              <a:t>14</a:t>
            </a:fld>
            <a:endParaRPr lang="en-US"/>
          </a:p>
        </p:txBody>
      </p:sp>
      <p:sp>
        <p:nvSpPr>
          <p:cNvPr id="5" name="Title 4"/>
          <p:cNvSpPr>
            <a:spLocks noGrp="1"/>
          </p:cNvSpPr>
          <p:nvPr>
            <p:ph type="title"/>
          </p:nvPr>
        </p:nvSpPr>
        <p:spPr/>
        <p:txBody>
          <a:bodyPr/>
          <a:lstStyle/>
          <a:p>
            <a:r>
              <a:rPr lang="en-US" dirty="0" smtClean="0">
                <a:solidFill>
                  <a:srgbClr val="0000CC"/>
                </a:solidFill>
              </a:rPr>
              <a:t>Blank slide</a:t>
            </a:r>
            <a:endParaRPr lang="en-US" dirty="0">
              <a:solidFill>
                <a:srgbClr val="0000CC"/>
              </a:solidFill>
            </a:endParaRPr>
          </a:p>
        </p:txBody>
      </p:sp>
    </p:spTree>
    <p:extLst>
      <p:ext uri="{BB962C8B-B14F-4D97-AF65-F5344CB8AC3E}">
        <p14:creationId xmlns:p14="http://schemas.microsoft.com/office/powerpoint/2010/main" val="1805438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228600"/>
            <a:ext cx="7772400" cy="1143000"/>
          </a:xfrm>
        </p:spPr>
        <p:txBody>
          <a:bodyPr/>
          <a:lstStyle/>
          <a:p>
            <a:pPr eaLnBrk="1" hangingPunct="1"/>
            <a:r>
              <a:rPr lang="en-US" altLang="en-US" sz="4000" dirty="0" smtClean="0"/>
              <a:t> </a:t>
            </a:r>
            <a:r>
              <a:rPr lang="en-US" b="1" dirty="0"/>
              <a:t>Patent </a:t>
            </a:r>
            <a:endParaRPr lang="en-US" altLang="en-US" dirty="0" smtClean="0"/>
          </a:p>
        </p:txBody>
      </p:sp>
      <p:sp>
        <p:nvSpPr>
          <p:cNvPr id="129027" name="Rectangle 3"/>
          <p:cNvSpPr>
            <a:spLocks noGrp="1" noChangeArrowheads="1"/>
          </p:cNvSpPr>
          <p:nvPr>
            <p:ph sz="half" idx="1"/>
          </p:nvPr>
        </p:nvSpPr>
        <p:spPr>
          <a:xfrm>
            <a:off x="457200" y="1752600"/>
            <a:ext cx="4495800" cy="4525963"/>
          </a:xfrm>
        </p:spPr>
        <p:txBody>
          <a:bodyPr/>
          <a:lstStyle/>
          <a:p>
            <a:pPr marL="0" indent="0">
              <a:buNone/>
            </a:pPr>
            <a:r>
              <a:rPr lang="en-US" dirty="0" smtClean="0">
                <a:effectLst/>
              </a:rPr>
              <a:t>An </a:t>
            </a:r>
            <a:r>
              <a:rPr lang="en-US" dirty="0">
                <a:effectLst/>
              </a:rPr>
              <a:t>intellectual property right granted by the government to an inventor to exclude others from making, using, selling or importing the invention for a limited time, in exchange for public disclosure of the invention.  See </a:t>
            </a:r>
            <a:r>
              <a:rPr lang="en-US" u="sng" dirty="0">
                <a:effectLst/>
                <a:hlinkClick r:id="rId3"/>
              </a:rPr>
              <a:t>www.USPTO.gov.</a:t>
            </a:r>
            <a:r>
              <a:rPr lang="en-US" dirty="0">
                <a:effectLst/>
              </a:rPr>
              <a:t> </a:t>
            </a:r>
          </a:p>
          <a:p>
            <a:pPr marL="633413" lvl="1" indent="0" eaLnBrk="1" hangingPunct="1">
              <a:buNone/>
              <a:defRPr/>
            </a:pPr>
            <a:endParaRPr lang="en-US" sz="4400" dirty="0" smtClean="0"/>
          </a:p>
        </p:txBody>
      </p:sp>
      <p:sp>
        <p:nvSpPr>
          <p:cNvPr id="4" name="Slide Number Placeholder 3"/>
          <p:cNvSpPr>
            <a:spLocks noGrp="1"/>
          </p:cNvSpPr>
          <p:nvPr>
            <p:ph type="sldNum" sz="quarter" idx="12"/>
          </p:nvPr>
        </p:nvSpPr>
        <p:spPr/>
        <p:txBody>
          <a:bodyPr/>
          <a:lstStyle/>
          <a:p>
            <a:pPr>
              <a:defRPr/>
            </a:pPr>
            <a:r>
              <a:rPr lang="en-US"/>
              <a:t>Page </a:t>
            </a:r>
            <a:fld id="{C89F7C21-E7E5-4BC6-90CA-240D1DC712FF}" type="slidenum">
              <a:rPr lang="en-US"/>
              <a:pPr>
                <a:defRPr/>
              </a:pPr>
              <a:t>2</a:t>
            </a:fld>
            <a:endParaRPr lang="en-US"/>
          </a:p>
        </p:txBody>
      </p:sp>
      <p:pic>
        <p:nvPicPr>
          <p:cNvPr id="7" name="Picture 2" descr=" " title="Patent for the slinky"/>
          <p:cNvPicPr>
            <a:picLocks noGrp="1" noChangeAspect="1" noChangeArrowheads="1"/>
          </p:cNvPicPr>
          <p:nvPr>
            <p:ph sz="half" idx="2"/>
          </p:nvPr>
        </p:nvPicPr>
        <p:blipFill rotWithShape="1">
          <a:blip r:embed="rId4" cstate="print">
            <a:extLst>
              <a:ext uri="{28A0092B-C50C-407E-A947-70E740481C1C}">
                <a14:useLocalDpi xmlns:a14="http://schemas.microsoft.com/office/drawing/2010/main" val="0"/>
              </a:ext>
            </a:extLst>
          </a:blip>
          <a:srcRect/>
          <a:stretch/>
        </p:blipFill>
        <p:spPr bwMode="auto">
          <a:xfrm>
            <a:off x="5486400" y="1828800"/>
            <a:ext cx="3397251"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215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smtClean="0"/>
              <a:t>Page </a:t>
            </a:r>
            <a:fld id="{588BD833-3AB8-494C-B5D9-1004E813CA7F}" type="slidenum">
              <a:rPr lang="en-US" smtClean="0"/>
              <a:pPr>
                <a:defRPr/>
              </a:pPr>
              <a:t>3</a:t>
            </a:fld>
            <a:endParaRPr lang="en-US"/>
          </a:p>
        </p:txBody>
      </p:sp>
      <p:sp>
        <p:nvSpPr>
          <p:cNvPr id="2" name="Title 1"/>
          <p:cNvSpPr>
            <a:spLocks noGrp="1"/>
          </p:cNvSpPr>
          <p:nvPr>
            <p:ph type="title"/>
          </p:nvPr>
        </p:nvSpPr>
        <p:spPr/>
        <p:txBody>
          <a:bodyPr/>
          <a:lstStyle/>
          <a:p>
            <a:pPr marL="0" lvl="1" indent="0"/>
            <a:r>
              <a:rPr lang="en-US" sz="4000" dirty="0"/>
              <a:t>Patents are assigned for 20 years  </a:t>
            </a:r>
          </a:p>
        </p:txBody>
      </p:sp>
      <p:sp>
        <p:nvSpPr>
          <p:cNvPr id="3" name="Content Placeholder 2"/>
          <p:cNvSpPr>
            <a:spLocks noGrp="1"/>
          </p:cNvSpPr>
          <p:nvPr>
            <p:ph type="subTitle" sz="quarter" idx="1"/>
          </p:nvPr>
        </p:nvSpPr>
        <p:spPr>
          <a:xfrm>
            <a:off x="533400" y="2453640"/>
            <a:ext cx="8153400" cy="3413760"/>
          </a:xfrm>
        </p:spPr>
        <p:txBody>
          <a:bodyPr/>
          <a:lstStyle/>
          <a:p>
            <a:pPr marL="0" lvl="1" indent="0">
              <a:buNone/>
            </a:pPr>
            <a:r>
              <a:rPr lang="en-US" sz="2800" dirty="0" smtClean="0">
                <a:effectLst/>
              </a:rPr>
              <a:t>To </a:t>
            </a:r>
            <a:r>
              <a:rPr lang="en-US" sz="2800" dirty="0">
                <a:effectLst/>
              </a:rPr>
              <a:t>be granted, the product, process or software </a:t>
            </a:r>
            <a:endParaRPr lang="en-US" sz="2800" dirty="0" smtClean="0">
              <a:effectLst/>
            </a:endParaRPr>
          </a:p>
          <a:p>
            <a:pPr marL="0" lvl="1" indent="0">
              <a:buNone/>
            </a:pPr>
            <a:r>
              <a:rPr lang="en-US" sz="2800" dirty="0" smtClean="0">
                <a:effectLst/>
              </a:rPr>
              <a:t/>
            </a:r>
            <a:br>
              <a:rPr lang="en-US" sz="2800" dirty="0" smtClean="0">
                <a:effectLst/>
              </a:rPr>
            </a:br>
            <a:r>
              <a:rPr lang="en-US" sz="2800" dirty="0" smtClean="0">
                <a:effectLst/>
              </a:rPr>
              <a:t>“Must </a:t>
            </a:r>
            <a:r>
              <a:rPr lang="en-US" sz="2800" dirty="0">
                <a:effectLst/>
              </a:rPr>
              <a:t>be sufficiently different from what has been used or described before that it may be said to be non-obvious to a person having ordinary skill in the area of technology related to the invention</a:t>
            </a:r>
            <a:r>
              <a:rPr lang="en-US" sz="2800" dirty="0" smtClean="0">
                <a:effectLst/>
              </a:rPr>
              <a:t>.”</a:t>
            </a:r>
            <a:endParaRPr lang="en-US" sz="2800" dirty="0"/>
          </a:p>
        </p:txBody>
      </p:sp>
    </p:spTree>
    <p:extLst>
      <p:ext uri="{BB962C8B-B14F-4D97-AF65-F5344CB8AC3E}">
        <p14:creationId xmlns:p14="http://schemas.microsoft.com/office/powerpoint/2010/main" val="1387220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rPr>
              <a:t>Law changed in </a:t>
            </a:r>
            <a:r>
              <a:rPr lang="en-US" sz="4000" dirty="0" smtClean="0">
                <a:solidFill>
                  <a:schemeClr val="tx1"/>
                </a:solidFill>
              </a:rPr>
              <a:t>2013</a:t>
            </a:r>
            <a:endParaRPr lang="en-US" sz="4000" dirty="0">
              <a:solidFill>
                <a:schemeClr val="tx1"/>
              </a:solidFill>
            </a:endParaRPr>
          </a:p>
        </p:txBody>
      </p:sp>
      <p:sp>
        <p:nvSpPr>
          <p:cNvPr id="129027" name="Rectangle 3"/>
          <p:cNvSpPr>
            <a:spLocks noGrp="1" noChangeArrowheads="1"/>
          </p:cNvSpPr>
          <p:nvPr>
            <p:ph sz="half" idx="1"/>
          </p:nvPr>
        </p:nvSpPr>
        <p:spPr>
          <a:xfrm>
            <a:off x="457200" y="2438400"/>
            <a:ext cx="4038600" cy="3687763"/>
          </a:xfrm>
        </p:spPr>
        <p:txBody>
          <a:bodyPr/>
          <a:lstStyle/>
          <a:p>
            <a:pPr marL="0" indent="0">
              <a:buNone/>
            </a:pPr>
            <a:r>
              <a:rPr lang="en-US" dirty="0" smtClean="0">
                <a:solidFill>
                  <a:schemeClr val="tx1"/>
                </a:solidFill>
                <a:effectLst/>
              </a:rPr>
              <a:t>As of 2013, patents are now granted to the </a:t>
            </a:r>
            <a:br>
              <a:rPr lang="en-US" dirty="0" smtClean="0">
                <a:solidFill>
                  <a:schemeClr val="tx1"/>
                </a:solidFill>
                <a:effectLst/>
              </a:rPr>
            </a:br>
            <a:r>
              <a:rPr lang="en-US" dirty="0" smtClean="0">
                <a:solidFill>
                  <a:schemeClr val="tx1"/>
                </a:solidFill>
                <a:effectLst/>
              </a:rPr>
              <a:t>“first to file” for a patent (not the first to invent).</a:t>
            </a:r>
          </a:p>
          <a:p>
            <a:pPr marL="0" indent="0">
              <a:buNone/>
            </a:pPr>
            <a:r>
              <a:rPr lang="en-US" dirty="0" smtClean="0">
                <a:effectLst/>
              </a:rPr>
              <a:t> </a:t>
            </a:r>
          </a:p>
          <a:p>
            <a:pPr marL="0" indent="0">
              <a:buNone/>
            </a:pPr>
            <a:r>
              <a:rPr lang="en-US" dirty="0" smtClean="0">
                <a:effectLst/>
              </a:rPr>
              <a:t> </a:t>
            </a:r>
            <a:endParaRPr lang="en-US" dirty="0">
              <a:effectLst/>
            </a:endParaRPr>
          </a:p>
          <a:p>
            <a:endParaRPr lang="en-US" dirty="0" smtClean="0">
              <a:solidFill>
                <a:schemeClr val="bg1">
                  <a:lumMod val="20000"/>
                  <a:lumOff val="80000"/>
                </a:schemeClr>
              </a:solidFill>
              <a:effectLst/>
            </a:endParaRPr>
          </a:p>
          <a:p>
            <a:endParaRPr lang="en-US" dirty="0" smtClean="0">
              <a:effectLst/>
            </a:endParaRPr>
          </a:p>
          <a:p>
            <a:endParaRPr lang="en-US" sz="4400" dirty="0">
              <a:effectLst/>
            </a:endParaRPr>
          </a:p>
          <a:p>
            <a:endParaRPr lang="en-US" sz="4400" dirty="0" smtClean="0"/>
          </a:p>
        </p:txBody>
      </p:sp>
      <p:sp>
        <p:nvSpPr>
          <p:cNvPr id="4" name="Slide Number Placeholder 3"/>
          <p:cNvSpPr>
            <a:spLocks noGrp="1"/>
          </p:cNvSpPr>
          <p:nvPr>
            <p:ph type="sldNum" sz="quarter" idx="12"/>
          </p:nvPr>
        </p:nvSpPr>
        <p:spPr/>
        <p:txBody>
          <a:bodyPr/>
          <a:lstStyle/>
          <a:p>
            <a:pPr>
              <a:defRPr/>
            </a:pPr>
            <a:r>
              <a:rPr lang="en-US"/>
              <a:t>Page </a:t>
            </a:r>
            <a:fld id="{C89F7C21-E7E5-4BC6-90CA-240D1DC712FF}" type="slidenum">
              <a:rPr lang="en-US"/>
              <a:pPr>
                <a:defRPr/>
              </a:pPr>
              <a:t>4</a:t>
            </a:fld>
            <a:endParaRPr lang="en-US"/>
          </a:p>
        </p:txBody>
      </p:sp>
      <p:pic>
        <p:nvPicPr>
          <p:cNvPr id="7" name="Picture 2" descr="Drawing of carriage with motor under seat" title="Selden automobile patent og 189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199" y="2438022"/>
            <a:ext cx="4319229" cy="3048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9954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5</a:t>
            </a:fld>
            <a:endParaRPr lang="en-US"/>
          </a:p>
        </p:txBody>
      </p:sp>
      <p:sp>
        <p:nvSpPr>
          <p:cNvPr id="2" name="Title 1"/>
          <p:cNvSpPr>
            <a:spLocks noGrp="1"/>
          </p:cNvSpPr>
          <p:nvPr>
            <p:ph type="title"/>
          </p:nvPr>
        </p:nvSpPr>
        <p:spPr>
          <a:xfrm>
            <a:off x="228600" y="609600"/>
            <a:ext cx="8686800" cy="1143000"/>
          </a:xfrm>
        </p:spPr>
        <p:txBody>
          <a:bodyPr/>
          <a:lstStyle/>
          <a:p>
            <a:r>
              <a:rPr lang="en-US" sz="4000" dirty="0">
                <a:solidFill>
                  <a:schemeClr val="tx1"/>
                </a:solidFill>
              </a:rPr>
              <a:t>Protecting your idea prior to patenting</a:t>
            </a:r>
          </a:p>
        </p:txBody>
      </p:sp>
      <p:sp>
        <p:nvSpPr>
          <p:cNvPr id="129027" name="Rectangle 3"/>
          <p:cNvSpPr>
            <a:spLocks noGrp="1" noChangeArrowheads="1"/>
          </p:cNvSpPr>
          <p:nvPr>
            <p:ph type="subTitle" sz="quarter" idx="1"/>
          </p:nvPr>
        </p:nvSpPr>
        <p:spPr>
          <a:xfrm>
            <a:off x="609600" y="2057400"/>
            <a:ext cx="8001000" cy="3870960"/>
          </a:xfrm>
        </p:spPr>
        <p:txBody>
          <a:bodyPr/>
          <a:lstStyle/>
          <a:p>
            <a:pPr marL="742950" indent="-742950">
              <a:buFont typeface="+mj-lt"/>
              <a:buAutoNum type="arabicPeriod"/>
            </a:pPr>
            <a:r>
              <a:rPr lang="en-US" dirty="0" smtClean="0">
                <a:solidFill>
                  <a:schemeClr val="tx1"/>
                </a:solidFill>
                <a:effectLst/>
              </a:rPr>
              <a:t>Limit exposure</a:t>
            </a:r>
          </a:p>
          <a:p>
            <a:pPr marL="742950" indent="-742950">
              <a:buFont typeface="+mj-lt"/>
              <a:buAutoNum type="arabicPeriod"/>
            </a:pPr>
            <a:r>
              <a:rPr lang="en-US" dirty="0" smtClean="0">
                <a:solidFill>
                  <a:schemeClr val="tx1"/>
                </a:solidFill>
                <a:effectLst/>
              </a:rPr>
              <a:t>Do not divulge secret sauce – discuss benefits, not the “how”</a:t>
            </a:r>
          </a:p>
          <a:p>
            <a:pPr marL="742950" indent="-742950">
              <a:buFont typeface="+mj-lt"/>
              <a:buAutoNum type="arabicPeriod"/>
            </a:pPr>
            <a:r>
              <a:rPr lang="en-US" dirty="0" smtClean="0">
                <a:solidFill>
                  <a:schemeClr val="tx1"/>
                </a:solidFill>
                <a:effectLst/>
              </a:rPr>
              <a:t>Use NDAs when possible</a:t>
            </a:r>
          </a:p>
          <a:p>
            <a:pPr marL="742950" indent="-742950">
              <a:buFont typeface="+mj-lt"/>
              <a:buAutoNum type="arabicPeriod"/>
            </a:pPr>
            <a:r>
              <a:rPr lang="en-US" dirty="0" smtClean="0">
                <a:solidFill>
                  <a:schemeClr val="tx1"/>
                </a:solidFill>
                <a:effectLst/>
              </a:rPr>
              <a:t>Ask employees and contractors to assign all rights to you</a:t>
            </a:r>
            <a:endParaRPr lang="en-US" dirty="0" smtClean="0">
              <a:solidFill>
                <a:schemeClr val="bg1">
                  <a:lumMod val="20000"/>
                  <a:lumOff val="80000"/>
                </a:schemeClr>
              </a:solidFill>
              <a:effectLst/>
            </a:endParaRPr>
          </a:p>
          <a:p>
            <a:endParaRPr lang="en-US" dirty="0" smtClean="0">
              <a:effectLst/>
            </a:endParaRPr>
          </a:p>
          <a:p>
            <a:endParaRPr lang="en-US" sz="4400" dirty="0">
              <a:effectLst/>
            </a:endParaRPr>
          </a:p>
          <a:p>
            <a:endParaRPr lang="en-US" sz="4400" dirty="0" smtClean="0"/>
          </a:p>
        </p:txBody>
      </p:sp>
    </p:spTree>
    <p:extLst>
      <p:ext uri="{BB962C8B-B14F-4D97-AF65-F5344CB8AC3E}">
        <p14:creationId xmlns:p14="http://schemas.microsoft.com/office/powerpoint/2010/main" val="753765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pc="10" dirty="0">
                <a:solidFill>
                  <a:schemeClr val="tx1"/>
                </a:solidFill>
              </a:rPr>
              <a:t>What is this a dramatization </a:t>
            </a:r>
            <a:r>
              <a:rPr lang="en-US" sz="4000" spc="10" dirty="0" smtClean="0">
                <a:solidFill>
                  <a:schemeClr val="tx1"/>
                </a:solidFill>
              </a:rPr>
              <a:t>of ?</a:t>
            </a:r>
            <a:endParaRPr lang="en-US" sz="4000" spc="10" dirty="0">
              <a:solidFill>
                <a:schemeClr val="tx1"/>
              </a:solidFill>
            </a:endParaRPr>
          </a:p>
        </p:txBody>
      </p:sp>
      <p:sp>
        <p:nvSpPr>
          <p:cNvPr id="129027" name="Rectangle 3"/>
          <p:cNvSpPr>
            <a:spLocks noGrp="1" noChangeArrowheads="1"/>
          </p:cNvSpPr>
          <p:nvPr>
            <p:ph sz="half" idx="1"/>
          </p:nvPr>
        </p:nvSpPr>
        <p:spPr>
          <a:xfrm>
            <a:off x="457200" y="1600201"/>
            <a:ext cx="8077200" cy="2133600"/>
          </a:xfrm>
        </p:spPr>
        <p:txBody>
          <a:bodyPr/>
          <a:lstStyle/>
          <a:p>
            <a:pPr marL="742950" indent="-742950">
              <a:buFont typeface="+mj-lt"/>
              <a:buAutoNum type="arabicPeriod"/>
            </a:pPr>
            <a:r>
              <a:rPr lang="en-US" sz="2800" dirty="0" smtClean="0">
                <a:solidFill>
                  <a:schemeClr val="tx1"/>
                </a:solidFill>
                <a:effectLst/>
              </a:rPr>
              <a:t>Who is the character seated second from right on the near side?</a:t>
            </a:r>
          </a:p>
          <a:p>
            <a:pPr marL="742950" indent="-742950">
              <a:buFont typeface="+mj-lt"/>
              <a:buAutoNum type="arabicPeriod"/>
            </a:pPr>
            <a:r>
              <a:rPr lang="en-US" sz="2800" dirty="0" smtClean="0">
                <a:solidFill>
                  <a:schemeClr val="tx1"/>
                </a:solidFill>
                <a:effectLst/>
              </a:rPr>
              <a:t>What  should the </a:t>
            </a:r>
            <a:r>
              <a:rPr lang="en-US" sz="2800" dirty="0" err="1" smtClean="0">
                <a:solidFill>
                  <a:schemeClr val="tx1"/>
                </a:solidFill>
                <a:effectLst/>
              </a:rPr>
              <a:t>Winklevoss</a:t>
            </a:r>
            <a:r>
              <a:rPr lang="en-US" sz="2800" dirty="0" smtClean="0">
                <a:solidFill>
                  <a:schemeClr val="tx1"/>
                </a:solidFill>
                <a:effectLst/>
              </a:rPr>
              <a:t> twins have done to protect their idea?</a:t>
            </a:r>
            <a:endParaRPr lang="en-US" dirty="0" smtClean="0">
              <a:solidFill>
                <a:schemeClr val="bg1">
                  <a:lumMod val="20000"/>
                  <a:lumOff val="80000"/>
                </a:schemeClr>
              </a:solidFill>
              <a:effectLst/>
            </a:endParaRPr>
          </a:p>
          <a:p>
            <a:endParaRPr lang="en-US" dirty="0" smtClean="0">
              <a:effectLst/>
            </a:endParaRPr>
          </a:p>
          <a:p>
            <a:endParaRPr lang="en-US" sz="4400" dirty="0">
              <a:effectLst/>
            </a:endParaRPr>
          </a:p>
          <a:p>
            <a:endParaRPr lang="en-US" sz="4400" dirty="0" smtClean="0"/>
          </a:p>
        </p:txBody>
      </p:sp>
      <p:sp>
        <p:nvSpPr>
          <p:cNvPr id="4" name="Slide Number Placeholder 3"/>
          <p:cNvSpPr>
            <a:spLocks noGrp="1"/>
          </p:cNvSpPr>
          <p:nvPr>
            <p:ph type="sldNum" sz="quarter" idx="12"/>
          </p:nvPr>
        </p:nvSpPr>
        <p:spPr/>
        <p:txBody>
          <a:bodyPr/>
          <a:lstStyle/>
          <a:p>
            <a:pPr>
              <a:defRPr/>
            </a:pPr>
            <a:r>
              <a:rPr lang="en-US" dirty="0"/>
              <a:t>Page </a:t>
            </a:r>
            <a:fld id="{C89F7C21-E7E5-4BC6-90CA-240D1DC712FF}" type="slidenum">
              <a:rPr lang="en-US"/>
              <a:pPr>
                <a:defRPr/>
              </a:pPr>
              <a:t>6</a:t>
            </a:fld>
            <a:endParaRPr lang="en-US" dirty="0"/>
          </a:p>
        </p:txBody>
      </p:sp>
      <p:pic>
        <p:nvPicPr>
          <p:cNvPr id="7" name="Picture 2" descr="Board room, with 11 people in business attire seated around a heavy wooden table&#10;&#10;Answers to questions on slide:&#10;1.  Lawsuit by Winklevoss twins against Facebook for stealing idea&#10;&#10;Actor Jesse Eisenberg portraying Facebook founder Mark Zuckerberg&#10;&#10;Asked Zuckerberg to sign and NDA and document granting all rights to software developed by him to the Winklevosses (seated 2nd and 3rd from right on far side of the table).&#10;&#10;SOURCE OF PHOTOl:  static.rogerebert.com/redactor_assets/pictures/scanners/lets-get-social-networking-frames/sndeposition-thumb-510x213-32236.jpg" title="Scene from the movie Social Media"/>
          <p:cNvPicPr>
            <a:picLocks noGrp="1" noChangeAspect="1" noChangeArrowheads="1"/>
          </p:cNvPicPr>
          <p:nvPr>
            <p:ph sz="half" idx="2"/>
          </p:nvPr>
        </p:nvPicPr>
        <p:blipFill rotWithShape="1">
          <a:blip r:embed="rId3" cstate="print">
            <a:extLst>
              <a:ext uri="{28A0092B-C50C-407E-A947-70E740481C1C}">
                <a14:useLocalDpi xmlns:a14="http://schemas.microsoft.com/office/drawing/2010/main" val="0"/>
              </a:ext>
            </a:extLst>
          </a:blip>
          <a:srcRect t="-457" b="9784"/>
          <a:stretch/>
        </p:blipFill>
        <p:spPr bwMode="auto">
          <a:xfrm>
            <a:off x="607815" y="3733800"/>
            <a:ext cx="756343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7740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7</a:t>
            </a:fld>
            <a:endParaRPr lang="en-US"/>
          </a:p>
        </p:txBody>
      </p:sp>
      <p:sp>
        <p:nvSpPr>
          <p:cNvPr id="2" name="Title 1"/>
          <p:cNvSpPr>
            <a:spLocks noGrp="1"/>
          </p:cNvSpPr>
          <p:nvPr>
            <p:ph type="title"/>
          </p:nvPr>
        </p:nvSpPr>
        <p:spPr/>
        <p:txBody>
          <a:bodyPr/>
          <a:lstStyle/>
          <a:p>
            <a:r>
              <a:rPr lang="en-US" sz="4000" dirty="0">
                <a:solidFill>
                  <a:schemeClr val="tx1"/>
                </a:solidFill>
              </a:rPr>
              <a:t>To Patent or Not to Patent</a:t>
            </a:r>
          </a:p>
        </p:txBody>
      </p:sp>
      <p:sp>
        <p:nvSpPr>
          <p:cNvPr id="129027" name="Rectangle 3"/>
          <p:cNvSpPr>
            <a:spLocks noGrp="1" noChangeArrowheads="1"/>
          </p:cNvSpPr>
          <p:nvPr>
            <p:ph type="subTitle" sz="quarter" idx="1"/>
          </p:nvPr>
        </p:nvSpPr>
        <p:spPr>
          <a:xfrm>
            <a:off x="838200" y="1981200"/>
            <a:ext cx="8001000" cy="3962400"/>
          </a:xfrm>
        </p:spPr>
        <p:txBody>
          <a:bodyPr/>
          <a:lstStyle/>
          <a:p>
            <a:r>
              <a:rPr lang="en-US" dirty="0" smtClean="0">
                <a:effectLst/>
              </a:rPr>
              <a:t>REASONS </a:t>
            </a:r>
            <a:r>
              <a:rPr lang="en-US" b="1" dirty="0" smtClean="0">
                <a:effectLst/>
              </a:rPr>
              <a:t>TO</a:t>
            </a:r>
            <a:r>
              <a:rPr lang="en-US" dirty="0" smtClean="0">
                <a:effectLst/>
              </a:rPr>
              <a:t> PATENT </a:t>
            </a:r>
          </a:p>
          <a:p>
            <a:pPr marL="457200" indent="-457200">
              <a:buFont typeface="+mj-lt"/>
              <a:buAutoNum type="arabicPeriod"/>
            </a:pPr>
            <a:r>
              <a:rPr lang="en-US" dirty="0" smtClean="0">
                <a:effectLst/>
              </a:rPr>
              <a:t>Build investor confidence</a:t>
            </a:r>
          </a:p>
          <a:p>
            <a:pPr marL="457200" indent="-457200">
              <a:buFont typeface="+mj-lt"/>
              <a:buAutoNum type="arabicPeriod"/>
            </a:pPr>
            <a:r>
              <a:rPr lang="en-US" dirty="0" smtClean="0">
                <a:effectLst/>
              </a:rPr>
              <a:t>Discourage knock-offs</a:t>
            </a:r>
          </a:p>
          <a:p>
            <a:pPr marL="457200" indent="-457200">
              <a:buFont typeface="+mj-lt"/>
              <a:buAutoNum type="arabicPeriod"/>
            </a:pPr>
            <a:r>
              <a:rPr lang="en-US" dirty="0" smtClean="0">
                <a:effectLst/>
              </a:rPr>
              <a:t>Prevent someone else from patenting product – and then precluding you from making or selling it</a:t>
            </a:r>
            <a:endParaRPr lang="en-US" dirty="0" smtClean="0">
              <a:solidFill>
                <a:schemeClr val="bg1">
                  <a:lumMod val="20000"/>
                  <a:lumOff val="80000"/>
                </a:schemeClr>
              </a:solidFill>
              <a:effectLst/>
            </a:endParaRPr>
          </a:p>
          <a:p>
            <a:endParaRPr lang="en-US" dirty="0" smtClean="0">
              <a:effectLst/>
            </a:endParaRPr>
          </a:p>
          <a:p>
            <a:endParaRPr lang="en-US" sz="4400" dirty="0">
              <a:effectLst/>
            </a:endParaRPr>
          </a:p>
          <a:p>
            <a:endParaRPr lang="en-US" sz="4400" dirty="0" smtClean="0"/>
          </a:p>
        </p:txBody>
      </p:sp>
    </p:spTree>
    <p:extLst>
      <p:ext uri="{BB962C8B-B14F-4D97-AF65-F5344CB8AC3E}">
        <p14:creationId xmlns:p14="http://schemas.microsoft.com/office/powerpoint/2010/main" val="2497102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8</a:t>
            </a:fld>
            <a:endParaRPr lang="en-US"/>
          </a:p>
        </p:txBody>
      </p:sp>
      <p:sp>
        <p:nvSpPr>
          <p:cNvPr id="2" name="Title 1"/>
          <p:cNvSpPr>
            <a:spLocks noGrp="1"/>
          </p:cNvSpPr>
          <p:nvPr>
            <p:ph type="title"/>
          </p:nvPr>
        </p:nvSpPr>
        <p:spPr>
          <a:xfrm>
            <a:off x="457200" y="152400"/>
            <a:ext cx="8229600" cy="1143000"/>
          </a:xfrm>
        </p:spPr>
        <p:txBody>
          <a:bodyPr/>
          <a:lstStyle/>
          <a:p>
            <a:r>
              <a:rPr lang="en-US" sz="3600" dirty="0">
                <a:solidFill>
                  <a:schemeClr val="tx1"/>
                </a:solidFill>
              </a:rPr>
              <a:t>REASONS </a:t>
            </a:r>
            <a:r>
              <a:rPr lang="en-US" sz="3600" b="1" dirty="0">
                <a:solidFill>
                  <a:schemeClr val="tx1"/>
                </a:solidFill>
              </a:rPr>
              <a:t>NOT TO</a:t>
            </a:r>
            <a:r>
              <a:rPr lang="en-US" sz="3600" dirty="0">
                <a:solidFill>
                  <a:schemeClr val="tx1"/>
                </a:solidFill>
              </a:rPr>
              <a:t> PATENT </a:t>
            </a:r>
          </a:p>
        </p:txBody>
      </p:sp>
      <p:sp>
        <p:nvSpPr>
          <p:cNvPr id="129027" name="Rectangle 3"/>
          <p:cNvSpPr>
            <a:spLocks noGrp="1" noChangeArrowheads="1"/>
          </p:cNvSpPr>
          <p:nvPr>
            <p:ph type="subTitle" sz="quarter" idx="1"/>
          </p:nvPr>
        </p:nvSpPr>
        <p:spPr>
          <a:xfrm>
            <a:off x="228600" y="1447800"/>
            <a:ext cx="8610600" cy="4404360"/>
          </a:xfrm>
        </p:spPr>
        <p:txBody>
          <a:bodyPr/>
          <a:lstStyle/>
          <a:p>
            <a:pPr marL="457200" indent="-457200">
              <a:buFont typeface="+mj-lt"/>
              <a:buAutoNum type="arabicPeriod"/>
            </a:pPr>
            <a:r>
              <a:rPr lang="en-US" dirty="0" smtClean="0">
                <a:effectLst/>
              </a:rPr>
              <a:t>A “First-Mover Advantage” may be just as effective in discouraging copycats; and less expensive.</a:t>
            </a:r>
          </a:p>
          <a:p>
            <a:pPr marL="457200" indent="-457200">
              <a:buFont typeface="+mj-lt"/>
              <a:buAutoNum type="arabicPeriod"/>
            </a:pPr>
            <a:r>
              <a:rPr lang="en-US" dirty="0" smtClean="0">
                <a:effectLst/>
              </a:rPr>
              <a:t>Your product has a “secret sauce” that is easier to protect by just keeping it hidden</a:t>
            </a:r>
          </a:p>
          <a:p>
            <a:pPr marL="457200" indent="-457200">
              <a:buFont typeface="+mj-lt"/>
              <a:buAutoNum type="arabicPeriod"/>
            </a:pPr>
            <a:r>
              <a:rPr lang="en-US" dirty="0" smtClean="0">
                <a:effectLst/>
              </a:rPr>
              <a:t>The product’s marketable lifespan is less than the time it takes to obtain a patent</a:t>
            </a:r>
          </a:p>
          <a:p>
            <a:pPr marL="457200" indent="-457200">
              <a:buFont typeface="+mj-lt"/>
              <a:buAutoNum type="arabicPeriod"/>
            </a:pPr>
            <a:r>
              <a:rPr lang="en-US" dirty="0" smtClean="0">
                <a:effectLst/>
              </a:rPr>
              <a:t>If someone violates your patent it could cost $500,000 or more to try to defend it in court.</a:t>
            </a:r>
            <a:endParaRPr lang="en-US" dirty="0">
              <a:effectLst/>
            </a:endParaRPr>
          </a:p>
          <a:p>
            <a:r>
              <a:rPr lang="en-US" dirty="0" smtClean="0">
                <a:effectLst/>
              </a:rPr>
              <a:t> </a:t>
            </a:r>
            <a:endParaRPr lang="en-US" dirty="0">
              <a:effectLst/>
            </a:endParaRPr>
          </a:p>
          <a:p>
            <a:endParaRPr lang="en-US" dirty="0" smtClean="0">
              <a:solidFill>
                <a:schemeClr val="bg1">
                  <a:lumMod val="20000"/>
                  <a:lumOff val="80000"/>
                </a:schemeClr>
              </a:solidFill>
              <a:effectLst/>
            </a:endParaRPr>
          </a:p>
          <a:p>
            <a:endParaRPr lang="en-US" dirty="0" smtClean="0">
              <a:effectLst/>
            </a:endParaRPr>
          </a:p>
          <a:p>
            <a:endParaRPr lang="en-US" sz="4400" dirty="0">
              <a:effectLst/>
            </a:endParaRPr>
          </a:p>
          <a:p>
            <a:endParaRPr lang="en-US" sz="4400" dirty="0" smtClean="0"/>
          </a:p>
        </p:txBody>
      </p:sp>
    </p:spTree>
    <p:extLst>
      <p:ext uri="{BB962C8B-B14F-4D97-AF65-F5344CB8AC3E}">
        <p14:creationId xmlns:p14="http://schemas.microsoft.com/office/powerpoint/2010/main" val="2038694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CC"/>
                </a:solidFill>
              </a:rPr>
              <a:t>Slide title</a:t>
            </a:r>
            <a:endParaRPr lang="en-US" dirty="0">
              <a:solidFill>
                <a:srgbClr val="0000CC"/>
              </a:solidFill>
            </a:endParaRPr>
          </a:p>
        </p:txBody>
      </p:sp>
      <p:sp>
        <p:nvSpPr>
          <p:cNvPr id="4" name="Slide Number Placeholder 3"/>
          <p:cNvSpPr>
            <a:spLocks noGrp="1"/>
          </p:cNvSpPr>
          <p:nvPr>
            <p:ph type="sldNum" sz="quarter" idx="10"/>
          </p:nvPr>
        </p:nvSpPr>
        <p:spPr/>
        <p:txBody>
          <a:bodyPr/>
          <a:lstStyle/>
          <a:p>
            <a:pPr>
              <a:defRPr/>
            </a:pPr>
            <a:r>
              <a:rPr lang="en-US" smtClean="0"/>
              <a:t>Page </a:t>
            </a:r>
            <a:fld id="{588BD833-3AB8-494C-B5D9-1004E813CA7F}" type="slidenum">
              <a:rPr lang="en-US" smtClean="0"/>
              <a:pPr>
                <a:defRPr/>
              </a:pPr>
              <a:t>9</a:t>
            </a:fld>
            <a:endParaRPr lang="en-US"/>
          </a:p>
        </p:txBody>
      </p:sp>
      <p:sp>
        <p:nvSpPr>
          <p:cNvPr id="5" name="Subtitle 2"/>
          <p:cNvSpPr>
            <a:spLocks noGrp="1"/>
          </p:cNvSpPr>
          <p:nvPr>
            <p:ph idx="1"/>
          </p:nvPr>
        </p:nvSpPr>
        <p:spPr>
          <a:xfrm>
            <a:off x="1752600" y="2743200"/>
            <a:ext cx="5791200" cy="3505200"/>
          </a:xfrm>
        </p:spPr>
        <p:txBody>
          <a:bodyPr/>
          <a:lstStyle/>
          <a:p>
            <a:pPr marL="0" indent="0">
              <a:buNone/>
            </a:pPr>
            <a:r>
              <a:rPr lang="en-US" sz="3600" i="1" dirty="0">
                <a:effectLst/>
                <a:latin typeface="Times New Roman" panose="02020603050405020304" pitchFamily="18" charset="0"/>
                <a:cs typeface="Times New Roman" panose="02020603050405020304" pitchFamily="18" charset="0"/>
              </a:rPr>
              <a:t>“Intellectual Property has </a:t>
            </a:r>
            <a:r>
              <a:rPr lang="en-US" sz="3600" i="1" dirty="0" smtClean="0">
                <a:effectLst/>
                <a:latin typeface="Times New Roman" panose="02020603050405020304" pitchFamily="18" charset="0"/>
                <a:cs typeface="Times New Roman" panose="02020603050405020304" pitchFamily="18" charset="0"/>
              </a:rPr>
              <a:t>the</a:t>
            </a:r>
            <a:br>
              <a:rPr lang="en-US" sz="3600" i="1" dirty="0" smtClean="0">
                <a:effectLst/>
                <a:latin typeface="Times New Roman" panose="02020603050405020304" pitchFamily="18" charset="0"/>
                <a:cs typeface="Times New Roman" panose="02020603050405020304" pitchFamily="18" charset="0"/>
              </a:rPr>
            </a:br>
            <a:r>
              <a:rPr lang="en-US" sz="3600" i="1" dirty="0" smtClean="0">
                <a:effectLst/>
                <a:latin typeface="Times New Roman" panose="02020603050405020304" pitchFamily="18" charset="0"/>
                <a:cs typeface="Times New Roman" panose="02020603050405020304" pitchFamily="18" charset="0"/>
              </a:rPr>
              <a:t>    </a:t>
            </a:r>
            <a:r>
              <a:rPr lang="en-US" sz="3600" i="1" dirty="0">
                <a:effectLst/>
                <a:latin typeface="Times New Roman" panose="02020603050405020304" pitchFamily="18" charset="0"/>
                <a:cs typeface="Times New Roman" panose="02020603050405020304" pitchFamily="18" charset="0"/>
              </a:rPr>
              <a:t>shelf life of a banana</a:t>
            </a:r>
            <a:r>
              <a:rPr lang="en-US" sz="3600" i="1" dirty="0" smtClean="0">
                <a:effectLst/>
                <a:latin typeface="Times New Roman" panose="02020603050405020304" pitchFamily="18" charset="0"/>
                <a:cs typeface="Times New Roman" panose="02020603050405020304" pitchFamily="18" charset="0"/>
              </a:rPr>
              <a:t>.”</a:t>
            </a:r>
            <a:r>
              <a:rPr lang="en-US" dirty="0" smtClean="0">
                <a:effectLst/>
              </a:rPr>
              <a:t>  </a:t>
            </a:r>
          </a:p>
          <a:p>
            <a:pPr marL="0" indent="0">
              <a:buNone/>
            </a:pPr>
            <a:r>
              <a:rPr lang="en-US" sz="2800" dirty="0">
                <a:effectLst/>
              </a:rPr>
              <a:t> </a:t>
            </a:r>
            <a:r>
              <a:rPr lang="en-US" sz="2800" dirty="0" smtClean="0">
                <a:effectLst/>
              </a:rPr>
              <a:t>                --</a:t>
            </a:r>
            <a:r>
              <a:rPr lang="en-US" sz="2800" dirty="0" smtClean="0"/>
              <a:t>  Bill Gates</a:t>
            </a:r>
            <a:endParaRPr lang="en-US" sz="2800" dirty="0" smtClean="0">
              <a:effectLst/>
            </a:endParaRPr>
          </a:p>
        </p:txBody>
      </p:sp>
    </p:spTree>
    <p:extLst>
      <p:ext uri="{BB962C8B-B14F-4D97-AF65-F5344CB8AC3E}">
        <p14:creationId xmlns:p14="http://schemas.microsoft.com/office/powerpoint/2010/main" val="4221299939"/>
      </p:ext>
    </p:extLst>
  </p:cSld>
  <p:clrMapOvr>
    <a:masterClrMapping/>
  </p:clrMapOvr>
</p:sld>
</file>

<file path=ppt/theme/theme1.xml><?xml version="1.0" encoding="utf-8"?>
<a:theme xmlns:a="http://schemas.openxmlformats.org/drawingml/2006/main" name="Azure">
  <a:themeElements>
    <a:clrScheme name="">
      <a:dk1>
        <a:srgbClr val="000000"/>
      </a:dk1>
      <a:lt1>
        <a:srgbClr val="FFFFFF"/>
      </a:lt1>
      <a:dk2>
        <a:srgbClr val="3333FF"/>
      </a:dk2>
      <a:lt2>
        <a:srgbClr val="FF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765</Words>
  <Application>Microsoft Office PowerPoint</Application>
  <PresentationFormat>On-screen Show (4:3)</PresentationFormat>
  <Paragraphs>127</Paragraphs>
  <Slides>14</Slides>
  <Notes>12</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Azure</vt:lpstr>
      <vt:lpstr>Custom Design</vt:lpstr>
      <vt:lpstr>Protecting Intellectual Property</vt:lpstr>
      <vt:lpstr> Patent </vt:lpstr>
      <vt:lpstr>Patents are assigned for 20 years  </vt:lpstr>
      <vt:lpstr>Law changed in 2013</vt:lpstr>
      <vt:lpstr>Protecting your idea prior to patenting</vt:lpstr>
      <vt:lpstr>What is this a dramatization of ?</vt:lpstr>
      <vt:lpstr>To Patent or Not to Patent</vt:lpstr>
      <vt:lpstr>REASONS NOT TO PATENT </vt:lpstr>
      <vt:lpstr>Slide title</vt:lpstr>
      <vt:lpstr>Where to Start</vt:lpstr>
      <vt:lpstr>Types of Patents </vt:lpstr>
      <vt:lpstr> Trade Secret </vt:lpstr>
      <vt:lpstr> Proving secret could have been obtained only surreptitiously</vt:lpstr>
      <vt:lpstr>Blank slide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2019-08-11T22:03:48Z</dcterms:modified>
</cp:coreProperties>
</file>