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  <p:sldMasterId id="2147483925" r:id="rId2"/>
  </p:sldMasterIdLst>
  <p:notesMasterIdLst>
    <p:notesMasterId r:id="rId20"/>
  </p:notesMasterIdLst>
  <p:handoutMasterIdLst>
    <p:handoutMasterId r:id="rId21"/>
  </p:handoutMasterIdLst>
  <p:sldIdLst>
    <p:sldId id="324" r:id="rId3"/>
    <p:sldId id="411" r:id="rId4"/>
    <p:sldId id="405" r:id="rId5"/>
    <p:sldId id="406" r:id="rId6"/>
    <p:sldId id="407" r:id="rId7"/>
    <p:sldId id="408" r:id="rId8"/>
    <p:sldId id="381" r:id="rId9"/>
    <p:sldId id="382" r:id="rId10"/>
    <p:sldId id="384" r:id="rId11"/>
    <p:sldId id="383" r:id="rId12"/>
    <p:sldId id="385" r:id="rId13"/>
    <p:sldId id="412" r:id="rId14"/>
    <p:sldId id="377" r:id="rId15"/>
    <p:sldId id="404" r:id="rId16"/>
    <p:sldId id="387" r:id="rId17"/>
    <p:sldId id="403" r:id="rId18"/>
    <p:sldId id="374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CC"/>
    <a:srgbClr val="FFCC00"/>
    <a:srgbClr val="000099"/>
    <a:srgbClr val="FFFFFF"/>
    <a:srgbClr val="9D0101"/>
    <a:srgbClr val="A50021"/>
    <a:srgbClr val="A10101"/>
    <a:srgbClr val="92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8410" autoAdjust="0"/>
    <p:restoredTop sz="82692" autoAdjust="0"/>
  </p:normalViewPr>
  <p:slideViewPr>
    <p:cSldViewPr>
      <p:cViewPr varScale="1">
        <p:scale>
          <a:sx n="93" d="100"/>
          <a:sy n="93" d="100"/>
        </p:scale>
        <p:origin x="-20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96B8BBF-3AC3-4C77-BC82-C36001AF8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7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5F6822-AFA4-4B5A-B65E-B843AFF99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8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40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Microsoft</a:t>
            </a:r>
            <a:r>
              <a:rPr lang="en-US" baseline="0" dirty="0" smtClean="0"/>
              <a:t> uses a registration mark on the word “Windows,” but a TM on the symbol for “Windows.”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48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97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Beatles Abbey Road </a:t>
            </a:r>
            <a:r>
              <a:rPr lang="en-US" baseline="0" smtClean="0"/>
              <a:t>album cover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2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NBC chime</a:t>
            </a:r>
            <a:r>
              <a:rPr lang="en-US" baseline="0" dirty="0" smtClean="0"/>
              <a:t> notes stand for General Electric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9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97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97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97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97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741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61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Registering</a:t>
            </a:r>
            <a:r>
              <a:rPr lang="en-US" baseline="0" dirty="0" smtClean="0"/>
              <a:t> a trademark will cost approximately $300 in filing fees, plus legal expenses.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3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762000" y="533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93520" y="245364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2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53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65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01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26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38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36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2286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Master style – Content with bullets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Two Columns -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1480" y="152400"/>
            <a:ext cx="8351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Master title style – Two columns</a:t>
            </a:r>
            <a:endParaRPr lang="en-US" dirty="0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64A53B2-FA11-4B79-8639-6B844E5A0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495800" y="2212923"/>
            <a:ext cx="4175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Free</a:t>
            </a:r>
            <a:endPara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11480" y="2148839"/>
            <a:ext cx="3855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Free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Master – Content with caption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39C2496-AC93-4088-AC3A-F9A039D47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DCDEF07-CF7B-4444-8F11-CA4F8DCD9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096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Master style – Content with no bullets</a:t>
            </a:r>
            <a:endParaRPr lang="en-US" dirty="0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3400" y="2453640"/>
            <a:ext cx="8001000" cy="1752600"/>
          </a:xfrm>
        </p:spPr>
        <p:txBody>
          <a:bodyPr lIns="92075" tIns="46038" rIns="92075" bIns="46038"/>
          <a:lstStyle>
            <a:lvl1pPr marL="0" indent="0" algn="l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7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4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5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ACDBD9-5FAC-461B-8BEC-022EAA60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324600"/>
            <a:ext cx="7162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6" r:id="rId3"/>
    <p:sldLayoutId id="2147483920" r:id="rId4"/>
    <p:sldLayoutId id="2147483921" r:id="rId5"/>
    <p:sldLayoutId id="2147483919" r:id="rId6"/>
    <p:sldLayoutId id="2147483929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3939E-30B9-4633-AD0D-65A21669CAC5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9D41B-F0CF-499B-AE3F-358E6D17F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5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co.copyright.gov/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thinkofthat.net/blog/wp-content/uploads/2012/08/Coca-Cola_logo1-e1345477767942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owem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uspto.gov/trademark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Protecting Intellectual Property</a:t>
            </a:r>
            <a:endParaRPr lang="en-US" altLang="en-US" dirty="0" smtClean="0">
              <a:solidFill>
                <a:srgbClr val="FFCC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1493520" y="2453640"/>
            <a:ext cx="6400800" cy="3032760"/>
          </a:xfrm>
        </p:spPr>
        <p:txBody>
          <a:bodyPr/>
          <a:lstStyle/>
          <a:p>
            <a:pPr marL="1604963" lvl="2" indent="0" defTabSz="1828800">
              <a:lnSpc>
                <a:spcPct val="110000"/>
              </a:lnSpc>
              <a:buClr>
                <a:schemeClr val="tx1"/>
              </a:buClr>
              <a:buSzPct val="110000"/>
              <a:buNone/>
              <a:defRPr/>
            </a:pPr>
            <a:r>
              <a:rPr lang="en-US" dirty="0" smtClean="0"/>
              <a:t>Trademarks</a:t>
            </a:r>
          </a:p>
          <a:p>
            <a:pPr marL="1604963" lvl="2" indent="0" defTabSz="1828800">
              <a:lnSpc>
                <a:spcPct val="110000"/>
              </a:lnSpc>
              <a:buClr>
                <a:schemeClr val="tx1"/>
              </a:buClr>
              <a:buSzPct val="110000"/>
              <a:buNone/>
              <a:defRPr/>
            </a:pPr>
            <a:r>
              <a:rPr lang="en-US" dirty="0"/>
              <a:t>Copyrights</a:t>
            </a:r>
          </a:p>
          <a:p>
            <a:pPr marL="1604963" lvl="2" indent="0" defTabSz="1828800">
              <a:lnSpc>
                <a:spcPct val="110000"/>
              </a:lnSpc>
              <a:buClr>
                <a:schemeClr val="tx1"/>
              </a:buClr>
              <a:buSzPct val="110000"/>
              <a:buNone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8077200" cy="4572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 Copyright © Academy Group</a:t>
            </a:r>
            <a:endParaRPr lang="en-US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2"/>
                </a:solidFill>
              </a:rPr>
              <a:t>Advantages of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Registering a Trademark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0525" lvl="1"/>
            <a:r>
              <a:rPr lang="en-US" dirty="0">
                <a:effectLst/>
              </a:rPr>
              <a:t>The ability to sue for infringement</a:t>
            </a:r>
          </a:p>
          <a:p>
            <a:pPr marL="390525" lvl="1"/>
            <a:r>
              <a:rPr lang="en-US" dirty="0" smtClean="0">
                <a:effectLst/>
              </a:rPr>
              <a:t>To </a:t>
            </a:r>
            <a:r>
              <a:rPr lang="en-US" dirty="0">
                <a:effectLst/>
              </a:rPr>
              <a:t>obtain registration in other countries</a:t>
            </a:r>
          </a:p>
          <a:p>
            <a:pPr marL="390525" lvl="1"/>
            <a:r>
              <a:rPr lang="en-US" dirty="0" smtClean="0">
                <a:effectLst/>
              </a:rPr>
              <a:t>To </a:t>
            </a:r>
            <a:r>
              <a:rPr lang="en-US" dirty="0">
                <a:effectLst/>
              </a:rPr>
              <a:t>prevent importation of infringing </a:t>
            </a:r>
            <a:r>
              <a:rPr lang="en-US" dirty="0" smtClean="0">
                <a:effectLst/>
              </a:rPr>
              <a:t>goods</a:t>
            </a:r>
            <a:endParaRPr lang="en-US" dirty="0">
              <a:effectLst/>
            </a:endParaRPr>
          </a:p>
          <a:p>
            <a:pPr marL="390525" lvl="1"/>
            <a:r>
              <a:rPr lang="en-US" dirty="0">
                <a:effectLst/>
              </a:rPr>
              <a:t>The right to use the federal registration symbol </a:t>
            </a:r>
            <a:r>
              <a:rPr lang="en-US" dirty="0" smtClean="0">
                <a:effectLst/>
              </a:rPr>
              <a:t> ®</a:t>
            </a:r>
            <a:endParaRPr lang="en-US" dirty="0">
              <a:effectLst/>
            </a:endParaRPr>
          </a:p>
          <a:p>
            <a:pPr marL="390525" lvl="1"/>
            <a:r>
              <a:rPr lang="en-US" dirty="0">
                <a:effectLst/>
              </a:rPr>
              <a:t>Listing in the </a:t>
            </a:r>
            <a:r>
              <a:rPr lang="en-US" dirty="0" smtClean="0">
                <a:effectLst/>
              </a:rPr>
              <a:t>US PTO database so other </a:t>
            </a:r>
            <a:r>
              <a:rPr lang="en-US" dirty="0">
                <a:effectLst/>
              </a:rPr>
              <a:t>entrepreneurs will see that the </a:t>
            </a:r>
            <a:r>
              <a:rPr lang="en-US" dirty="0" smtClean="0">
                <a:effectLst/>
              </a:rPr>
              <a:t>mark is registered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36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Examples of Use of ® and </a:t>
            </a:r>
            <a:r>
              <a:rPr lang="en-US" sz="4000" baseline="30000" dirty="0" smtClean="0">
                <a:solidFill>
                  <a:schemeClr val="tx1"/>
                </a:solidFill>
              </a:rPr>
              <a:t>TM</a:t>
            </a:r>
            <a:endParaRPr lang="en-US" sz="4000" baseline="30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2" title="Microsoft logo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0"/>
          <a:stretch/>
        </p:blipFill>
        <p:spPr bwMode="auto">
          <a:xfrm>
            <a:off x="1564459" y="1946275"/>
            <a:ext cx="6167482" cy="4302125"/>
          </a:xfrm>
          <a:prstGeom prst="rect">
            <a:avLst/>
          </a:prstGeom>
          <a:solidFill>
            <a:schemeClr val="tx1"/>
          </a:solidFill>
          <a:extLst/>
        </p:spPr>
      </p:pic>
    </p:spTree>
    <p:extLst>
      <p:ext uri="{BB962C8B-B14F-4D97-AF65-F5344CB8AC3E}">
        <p14:creationId xmlns:p14="http://schemas.microsoft.com/office/powerpoint/2010/main" val="1524892400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086600" cy="1143000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Can you name these companies just by their symbols?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Content Placeholder 5" descr="Mercedes logo  -  Thin 3-pointed start inside a circle&#10;&#10;Twitter  -  Bluebird twittering&#10;&#10;Starbucks  -  White mermaid on green circle&#10;&#10;New York Yankees  -  Stylized “N” superimposed over stylized “Y”&#10;&#10;Rolling Stones  - Red tongue sticking out from between red lips &#10;&#10;RCA (Nipper logo)  -  Dog with head cocked as if listening to music&#10;&#10;Chanel  -  Intertwined C's&#10;&#10;Ferrari  -  Black stallion rearing, on gold shield&#10;" title="Eight logo symbol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25724"/>
            <a:ext cx="8382000" cy="4143226"/>
          </a:xfrm>
        </p:spPr>
      </p:pic>
    </p:spTree>
    <p:extLst>
      <p:ext uri="{BB962C8B-B14F-4D97-AF65-F5344CB8AC3E}">
        <p14:creationId xmlns:p14="http://schemas.microsoft.com/office/powerpoint/2010/main" val="249748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 </a:t>
            </a:r>
            <a:r>
              <a:rPr lang="en-US" b="1" dirty="0"/>
              <a:t>Copyright </a:t>
            </a:r>
            <a:endParaRPr lang="en-US" altLang="en-US" dirty="0" smtClean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752600"/>
            <a:ext cx="78486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Protects </a:t>
            </a:r>
            <a:r>
              <a:rPr lang="en-US" dirty="0">
                <a:effectLst/>
              </a:rPr>
              <a:t>original works of authorship including books, scripts, music, art and design, and computer software. </a:t>
            </a:r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3505200" cy="25146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The Original (Copyrighted)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Abbey Roads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album cover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" name="Picture 2" descr="The Beatles crossing Abbey Road, single file.  Abbey Road was just outside their studio." title="The Beatles, 'Abbey Road' album cover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450" y="609600"/>
            <a:ext cx="3771900" cy="251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The Simpsons crossing Abbey Ro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657600"/>
            <a:ext cx="3581400" cy="238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2"/>
          <p:cNvSpPr txBox="1">
            <a:spLocks/>
          </p:cNvSpPr>
          <p:nvPr/>
        </p:nvSpPr>
        <p:spPr bwMode="auto">
          <a:xfrm>
            <a:off x="4648200" y="3526259"/>
            <a:ext cx="3505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CC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kern="0" dirty="0" smtClean="0">
                <a:solidFill>
                  <a:schemeClr val="tx1"/>
                </a:solidFill>
              </a:rPr>
              <a:t>M-m-m,  no.</a:t>
            </a:r>
            <a:endParaRPr lang="en-US" sz="2800" kern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8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process is now automatic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302125"/>
          </a:xfrm>
        </p:spPr>
        <p:txBody>
          <a:bodyPr/>
          <a:lstStyle/>
          <a:p>
            <a:pPr marL="0" lvl="1" indent="0">
              <a:spcAft>
                <a:spcPts val="1200"/>
              </a:spcAft>
              <a:buNone/>
            </a:pPr>
            <a:r>
              <a:rPr lang="en-US" dirty="0">
                <a:effectLst/>
              </a:rPr>
              <a:t>Before 1989, US copyright law required creators to publish works with a copyright </a:t>
            </a:r>
            <a:r>
              <a:rPr lang="en-US" dirty="0" smtClean="0">
                <a:effectLst/>
              </a:rPr>
              <a:t>notice printed within the work. </a:t>
            </a:r>
          </a:p>
          <a:p>
            <a:pPr marL="0" lvl="1" indent="0">
              <a:spcAft>
                <a:spcPts val="1200"/>
              </a:spcAft>
              <a:buNone/>
            </a:pPr>
            <a:r>
              <a:rPr lang="en-US" dirty="0" smtClean="0">
                <a:effectLst/>
              </a:rPr>
              <a:t>Now a copyright is automatic. An author owns </a:t>
            </a:r>
            <a:r>
              <a:rPr lang="en-US" dirty="0">
                <a:effectLst/>
              </a:rPr>
              <a:t>a copyright </a:t>
            </a:r>
            <a:r>
              <a:rPr lang="en-US" dirty="0" smtClean="0">
                <a:effectLst/>
              </a:rPr>
              <a:t>from </a:t>
            </a:r>
            <a:r>
              <a:rPr lang="en-US" dirty="0">
                <a:effectLst/>
              </a:rPr>
              <a:t>the moment </a:t>
            </a:r>
            <a:r>
              <a:rPr lang="en-US" dirty="0" smtClean="0">
                <a:effectLst/>
              </a:rPr>
              <a:t>it is created.</a:t>
            </a:r>
          </a:p>
          <a:p>
            <a:pPr marL="0" lvl="1" indent="0">
              <a:buNone/>
            </a:pPr>
            <a:r>
              <a:rPr lang="en-US" dirty="0" smtClean="0">
                <a:effectLst/>
              </a:rPr>
              <a:t>A copyright </a:t>
            </a:r>
            <a:r>
              <a:rPr lang="en-US" dirty="0">
                <a:effectLst/>
              </a:rPr>
              <a:t>lasts for the life of the author plus 70 years.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6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>
                <a:solidFill>
                  <a:schemeClr val="tx1"/>
                </a:solidFill>
              </a:rPr>
              <a:t>However</a:t>
            </a:r>
            <a:r>
              <a:rPr lang="en-US" sz="3200" dirty="0">
                <a:solidFill>
                  <a:schemeClr val="tx1"/>
                </a:solidFill>
              </a:rPr>
              <a:t> ... if you wish to bring a lawsuit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sz="quarter" idx="1"/>
          </p:nvPr>
        </p:nvSpPr>
        <p:spPr>
          <a:xfrm>
            <a:off x="457200" y="1371600"/>
            <a:ext cx="8077200" cy="1752600"/>
          </a:xfrm>
        </p:spPr>
        <p:txBody>
          <a:bodyPr/>
          <a:lstStyle/>
          <a:p>
            <a:pPr marL="0" lvl="1" indent="0">
              <a:buNone/>
            </a:pPr>
            <a:r>
              <a:rPr lang="en-US" dirty="0" smtClean="0">
                <a:effectLst/>
              </a:rPr>
              <a:t>for </a:t>
            </a:r>
            <a:r>
              <a:rPr lang="en-US" dirty="0">
                <a:effectLst/>
              </a:rPr>
              <a:t>infringement of your work, you will have to produce a </a:t>
            </a:r>
            <a:r>
              <a:rPr lang="en-US" dirty="0" smtClean="0">
                <a:effectLst/>
              </a:rPr>
              <a:t>copyright registration </a:t>
            </a:r>
            <a:r>
              <a:rPr lang="en-US" dirty="0">
                <a:effectLst/>
              </a:rPr>
              <a:t>certificate. </a:t>
            </a:r>
          </a:p>
          <a:p>
            <a:pPr marL="0" lvl="1" indent="0">
              <a:buNone/>
            </a:pPr>
            <a:endParaRPr lang="en-US" dirty="0" smtClean="0">
              <a:effectLst/>
            </a:endParaRPr>
          </a:p>
          <a:p>
            <a:pPr marL="0" lvl="1" indent="0">
              <a:buNone/>
            </a:pPr>
            <a:r>
              <a:rPr lang="en-US" dirty="0" smtClean="0">
                <a:effectLst/>
              </a:rPr>
              <a:t>The fee is $35.  Register online at</a:t>
            </a:r>
            <a:endParaRPr lang="en-US" dirty="0">
              <a:effectLst/>
            </a:endParaRPr>
          </a:p>
          <a:p>
            <a:pPr marL="0" lvl="1" indent="0">
              <a:buNone/>
            </a:pPr>
            <a:r>
              <a:rPr lang="en-US" sz="2800" u="sng" dirty="0" smtClean="0">
                <a:effectLst/>
                <a:hlinkClick r:id="rId2"/>
              </a:rPr>
              <a:t>U.S. Copyright Office https</a:t>
            </a:r>
            <a:r>
              <a:rPr lang="en-US" sz="2800" u="sng" dirty="0">
                <a:effectLst/>
                <a:hlinkClick r:id="rId2"/>
              </a:rPr>
              <a:t>://</a:t>
            </a:r>
            <a:r>
              <a:rPr lang="en-US" sz="2800" u="sng" dirty="0" smtClean="0">
                <a:effectLst/>
                <a:hlinkClick r:id="rId2"/>
              </a:rPr>
              <a:t>eco.copyright.gov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24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Blank slide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3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dirty="0"/>
              <a:t>Trademark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33600"/>
            <a:ext cx="4038600" cy="31242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Protects a brand name, product logo or other feature that distinguishes one company’s products from its competitors.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D41B-F0CF-499B-AE3F-358E6D17F5A8}" type="slidenum">
              <a:rPr lang="en-US" smtClean="0"/>
              <a:t>2</a:t>
            </a:fld>
            <a:endParaRPr lang="en-US"/>
          </a:p>
        </p:txBody>
      </p:sp>
      <p:pic>
        <p:nvPicPr>
          <p:cNvPr id="6" name="Content Placeholder 5" descr="Coca-Cola Trademark" title="Coca-Cola logo"/>
          <p:cNvPicPr>
            <a:picLocks noGrp="1"/>
          </p:cNvPicPr>
          <p:nvPr>
            <p:ph sz="half" idx="2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86000"/>
            <a:ext cx="24384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0740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Types of </a:t>
            </a:r>
            <a:r>
              <a:rPr lang="en-US" dirty="0" smtClean="0">
                <a:solidFill>
                  <a:schemeClr val="tx1"/>
                </a:solidFill>
              </a:rPr>
              <a:t>Trademarks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Content Placeholder 7" descr="Word: Tesla&#10;Color: Coca-Cola red&#10;Design: Nike Swoosh&#10;Sound: NBC chimes" title="Examples of types of trademark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208080"/>
              </p:ext>
            </p:extLst>
          </p:nvPr>
        </p:nvGraphicFramePr>
        <p:xfrm>
          <a:off x="609600" y="1676400"/>
          <a:ext cx="80772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Type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Examples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/>
                        <a:t>Word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/>
                        <a:t>McDonalds, Tesla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/>
                        <a:t>Color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/>
                        <a:t>Coca-Cola</a:t>
                      </a:r>
                      <a:r>
                        <a:rPr lang="en-US" sz="2800" baseline="0" dirty="0" smtClean="0"/>
                        <a:t> red,  Kodak yellow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/>
                        <a:t>Design or</a:t>
                      </a:r>
                      <a:r>
                        <a:rPr lang="en-US" sz="2800" baseline="0" dirty="0" smtClean="0"/>
                        <a:t> Logo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/>
                        <a:t>Nike swoosh,</a:t>
                      </a:r>
                      <a:r>
                        <a:rPr lang="en-US" sz="2800" baseline="0" dirty="0" smtClean="0"/>
                        <a:t>  Coke swoosh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/>
                        <a:t>Sound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800" dirty="0" smtClean="0"/>
                        <a:t>NBC chime (G-E-C)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makes for a strong mark?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3400" y="1600200"/>
            <a:ext cx="8001000" cy="4724400"/>
          </a:xfrm>
        </p:spPr>
        <p:txBody>
          <a:bodyPr/>
          <a:lstStyle/>
          <a:p>
            <a:pPr algn="ctr"/>
            <a:r>
              <a:rPr lang="en-US" b="1" dirty="0" smtClean="0">
                <a:effectLst/>
              </a:rPr>
              <a:t>FANCIFUL</a:t>
            </a:r>
            <a:r>
              <a:rPr lang="en-US" dirty="0" smtClean="0">
                <a:effectLst/>
              </a:rPr>
              <a:t> MARK</a:t>
            </a:r>
          </a:p>
          <a:p>
            <a:pPr algn="ctr"/>
            <a:r>
              <a:rPr lang="en-US" sz="1800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Easiest </a:t>
            </a:r>
            <a:r>
              <a:rPr lang="en-US" dirty="0">
                <a:effectLst/>
              </a:rPr>
              <a:t>to register and defend, as they are made up words with no meaning– other than what you give to them.</a:t>
            </a:r>
          </a:p>
          <a:p>
            <a:r>
              <a:rPr lang="en-US" dirty="0">
                <a:effectLst/>
              </a:rPr>
              <a:t>Examples: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EXXON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XEROX</a:t>
            </a:r>
          </a:p>
        </p:txBody>
      </p:sp>
    </p:spTree>
    <p:extLst>
      <p:ext uri="{BB962C8B-B14F-4D97-AF65-F5344CB8AC3E}">
        <p14:creationId xmlns:p14="http://schemas.microsoft.com/office/powerpoint/2010/main" val="190369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ARBITRARY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MARK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3400" y="1905000"/>
            <a:ext cx="8001000" cy="4328160"/>
          </a:xfrm>
        </p:spPr>
        <p:txBody>
          <a:bodyPr/>
          <a:lstStyle/>
          <a:p>
            <a:r>
              <a:rPr lang="en-US" dirty="0" smtClean="0">
                <a:effectLst/>
              </a:rPr>
              <a:t>An existing word but that has no relation to the product. </a:t>
            </a:r>
          </a:p>
          <a:p>
            <a:r>
              <a:rPr lang="en-US" dirty="0" smtClean="0">
                <a:effectLst/>
              </a:rPr>
              <a:t>This is the second strongest type of mark. 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Examples: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APPLE for computer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PANDORA for streaming music</a:t>
            </a:r>
            <a:endParaRPr lang="en-US" sz="4400" dirty="0">
              <a:effectLst/>
            </a:endParaRPr>
          </a:p>
          <a:p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355967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DESCRIPTIVE </a:t>
            </a:r>
            <a:r>
              <a:rPr lang="en-US" sz="3200" dirty="0" smtClean="0">
                <a:solidFill>
                  <a:schemeClr val="tx1"/>
                </a:solidFill>
              </a:rPr>
              <a:t>MARK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" y="1752600"/>
            <a:ext cx="8153400" cy="4724400"/>
          </a:xfrm>
        </p:spPr>
        <p:txBody>
          <a:bodyPr/>
          <a:lstStyle/>
          <a:p>
            <a:r>
              <a:rPr lang="en-US" sz="2800" dirty="0" smtClean="0">
                <a:effectLst/>
              </a:rPr>
              <a:t>The weakest as it may be difficult to prove that it is unique to your brand.  It may be possible to show that the word has acquired </a:t>
            </a:r>
            <a:r>
              <a:rPr lang="en-US" sz="2800" i="1" dirty="0" smtClean="0">
                <a:effectLst/>
              </a:rPr>
              <a:t>secondary meaning </a:t>
            </a:r>
            <a:r>
              <a:rPr lang="en-US" sz="2800" dirty="0" smtClean="0">
                <a:effectLst/>
              </a:rPr>
              <a:t>through its association with your brand – but this is costly; not recommended for startups.</a:t>
            </a:r>
          </a:p>
          <a:p>
            <a:r>
              <a:rPr lang="en-US" sz="1600" dirty="0" smtClean="0">
                <a:effectLst/>
              </a:rPr>
              <a:t/>
            </a:r>
            <a:br>
              <a:rPr lang="en-US" sz="1600" dirty="0" smtClean="0">
                <a:effectLst/>
              </a:rPr>
            </a:br>
            <a:r>
              <a:rPr lang="en-US" sz="2800" dirty="0" smtClean="0">
                <a:effectLst/>
              </a:rPr>
              <a:t>Examples:</a:t>
            </a:r>
            <a:endParaRPr lang="en-US" dirty="0" smtClean="0">
              <a:effectLst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effectLst/>
              </a:rPr>
              <a:t>PURE for bottled water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ja-JP" sz="2800" dirty="0" smtClean="0">
                <a:ea typeface="MS PGothic" pitchFamily="34" charset="-128"/>
              </a:rPr>
              <a:t>AIRBUS for airplane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effectLst/>
                <a:ea typeface="MS PGothic" pitchFamily="34" charset="-128"/>
              </a:rPr>
              <a:t>COPPERTONE for sun tan lotion</a:t>
            </a:r>
            <a:endParaRPr lang="en-US" sz="2800" dirty="0">
              <a:effectLst/>
            </a:endParaRPr>
          </a:p>
          <a:p>
            <a:endParaRPr lang="en-US" dirty="0" smtClean="0">
              <a:solidFill>
                <a:schemeClr val="bg1">
                  <a:lumMod val="20000"/>
                  <a:lumOff val="80000"/>
                </a:schemeClr>
              </a:solidFill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sz="4400" dirty="0">
              <a:effectLst/>
            </a:endParaRPr>
          </a:p>
          <a:p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9976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Before adopting a trade name ...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33400" y="1905000"/>
            <a:ext cx="8001000" cy="4419600"/>
          </a:xfrm>
        </p:spPr>
        <p:txBody>
          <a:bodyPr/>
          <a:lstStyle/>
          <a:p>
            <a:r>
              <a:rPr lang="en-US" dirty="0" smtClean="0">
                <a:effectLst/>
              </a:rPr>
              <a:t>…for </a:t>
            </a:r>
            <a:r>
              <a:rPr lang="en-US" dirty="0">
                <a:effectLst/>
              </a:rPr>
              <a:t>your product or company, make sure it isn’t already registered for your </a:t>
            </a:r>
            <a:r>
              <a:rPr lang="en-US" i="1" dirty="0">
                <a:effectLst/>
              </a:rPr>
              <a:t>class </a:t>
            </a:r>
            <a:r>
              <a:rPr lang="en-US" dirty="0">
                <a:effectLst/>
              </a:rPr>
              <a:t>of product or </a:t>
            </a:r>
            <a:r>
              <a:rPr lang="en-US" dirty="0" smtClean="0">
                <a:effectLst/>
              </a:rPr>
              <a:t>service.</a:t>
            </a:r>
          </a:p>
          <a:p>
            <a:endParaRPr lang="en-US" sz="1400" dirty="0">
              <a:effectLst/>
            </a:endParaRPr>
          </a:p>
          <a:p>
            <a:r>
              <a:rPr lang="en-US" dirty="0" smtClean="0">
                <a:effectLst/>
                <a:hlinkClick r:id="rId3"/>
              </a:rPr>
              <a:t>For a quick search see  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hlinkClick r:id="rId3"/>
              </a:rPr>
              <a:t>www.KnowEm.com</a:t>
            </a:r>
            <a:endParaRPr lang="en-US" dirty="0" smtClean="0">
              <a:solidFill>
                <a:schemeClr val="bg1">
                  <a:lumMod val="20000"/>
                  <a:lumOff val="80000"/>
                </a:schemeClr>
              </a:solidFill>
              <a:effectLst/>
            </a:endParaRPr>
          </a:p>
          <a:p>
            <a:endParaRPr lang="en-US" sz="1800" dirty="0" smtClean="0">
              <a:solidFill>
                <a:schemeClr val="bg1">
                  <a:lumMod val="20000"/>
                  <a:lumOff val="80000"/>
                </a:schemeClr>
              </a:solidFill>
              <a:effectLst/>
            </a:endParaRPr>
          </a:p>
          <a:p>
            <a:r>
              <a:rPr lang="en-US" dirty="0" smtClean="0">
                <a:solidFill>
                  <a:schemeClr val="tx1"/>
                </a:solidFill>
                <a:effectLst/>
                <a:hlinkClick r:id="rId4"/>
              </a:rPr>
              <a:t>Or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hlinkClick r:id="rId4"/>
              </a:rPr>
              <a:t> search  </a:t>
            </a:r>
            <a:r>
              <a:rPr lang="en-US" u="sng" dirty="0" smtClean="0">
                <a:effectLst/>
                <a:hlinkClick r:id="rId4"/>
              </a:rPr>
              <a:t>www.uspto.gov/trademark</a:t>
            </a:r>
            <a:endParaRPr lang="en-US" dirty="0">
              <a:effectLst/>
            </a:endParaRPr>
          </a:p>
          <a:p>
            <a:endParaRPr lang="en-US" dirty="0" smtClean="0">
              <a:solidFill>
                <a:schemeClr val="bg1">
                  <a:lumMod val="20000"/>
                  <a:lumOff val="80000"/>
                </a:schemeClr>
              </a:solidFill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sz="4400" dirty="0">
              <a:effectLst/>
            </a:endParaRPr>
          </a:p>
          <a:p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208475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Before adopting a trade name </a:t>
            </a:r>
            <a:r>
              <a:rPr lang="en-US" dirty="0" smtClean="0">
                <a:solidFill>
                  <a:srgbClr val="0000CC"/>
                </a:solidFill>
              </a:rPr>
              <a:t>...continued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>
          <a:xfrm>
            <a:off x="533400" y="1524000"/>
            <a:ext cx="8001000" cy="3261360"/>
          </a:xfrm>
        </p:spPr>
        <p:txBody>
          <a:bodyPr/>
          <a:lstStyle/>
          <a:p>
            <a:r>
              <a:rPr lang="en-US" dirty="0" smtClean="0">
                <a:effectLst/>
              </a:rPr>
              <a:t>Check to see if the </a:t>
            </a:r>
            <a:r>
              <a:rPr lang="en-US" dirty="0">
                <a:effectLst/>
              </a:rPr>
              <a:t>"Live/Dead Indicator" shows the mark to be "live." </a:t>
            </a: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 </a:t>
            </a:r>
            <a:endParaRPr lang="en-US" sz="1400" dirty="0" smtClean="0">
              <a:effectLst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effectLst/>
              </a:rPr>
              <a:t>A </a:t>
            </a:r>
            <a:r>
              <a:rPr lang="en-US" dirty="0">
                <a:effectLst/>
              </a:rPr>
              <a:t>"dead" mark</a:t>
            </a:r>
            <a:r>
              <a:rPr lang="en-US" b="1" dirty="0">
                <a:effectLst/>
              </a:rPr>
              <a:t> cannot</a:t>
            </a:r>
            <a:r>
              <a:rPr lang="en-US" dirty="0">
                <a:effectLst/>
              </a:rPr>
              <a:t> be used to block your application.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478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It is not necessary to register a mark in order to use it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 </a:t>
            </a:r>
            <a:endParaRPr lang="en-US" sz="1400" dirty="0" smtClean="0">
              <a:effectLst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effectLst/>
              </a:rPr>
              <a:t>You can simply add a small TM to your product name or logo  (SM for services).</a:t>
            </a:r>
          </a:p>
          <a:p>
            <a:pPr>
              <a:spcBef>
                <a:spcPts val="0"/>
              </a:spcBef>
            </a:pPr>
            <a:endParaRPr lang="en-US" dirty="0">
              <a:effectLst/>
            </a:endParaRPr>
          </a:p>
          <a:p>
            <a:pPr>
              <a:spcBef>
                <a:spcPts val="0"/>
              </a:spcBef>
            </a:pPr>
            <a:r>
              <a:rPr lang="en-US" sz="40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 </a:t>
            </a:r>
            <a:r>
              <a:rPr lang="en-US" sz="40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r>
              <a:rPr lang="en-US" sz="2400" baseline="50000" dirty="0" err="1" smtClean="0">
                <a:effectLst/>
              </a:rPr>
              <a:t>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436341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541</Words>
  <Application>Microsoft Office PowerPoint</Application>
  <PresentationFormat>On-screen Show (4:3)</PresentationFormat>
  <Paragraphs>109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Azure</vt:lpstr>
      <vt:lpstr>Custom Design</vt:lpstr>
      <vt:lpstr>Protecting Intellectual Property</vt:lpstr>
      <vt:lpstr>Trademark</vt:lpstr>
      <vt:lpstr>Types of Trademarks</vt:lpstr>
      <vt:lpstr>What makes for a strong mark?</vt:lpstr>
      <vt:lpstr>ARBITRARY MARK</vt:lpstr>
      <vt:lpstr>DESCRIPTIVE MARK</vt:lpstr>
      <vt:lpstr>Before adopting a trade name ...</vt:lpstr>
      <vt:lpstr>Before adopting a trade name ...continued</vt:lpstr>
      <vt:lpstr>It is not necessary to register a mark in order to use it</vt:lpstr>
      <vt:lpstr>Advantages of  Registering a Trademark</vt:lpstr>
      <vt:lpstr>Examples of Use of ® and TM</vt:lpstr>
      <vt:lpstr>Can you name these companies just by their symbols?</vt:lpstr>
      <vt:lpstr> Copyright </vt:lpstr>
      <vt:lpstr>The Original (Copyrighted)  Abbey Roads  album cover</vt:lpstr>
      <vt:lpstr>The process is now automatic</vt:lpstr>
      <vt:lpstr>However ... if you wish to bring a lawsuit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2019-08-11T22:07:30Z</dcterms:modified>
</cp:coreProperties>
</file>