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13"/>
  </p:notesMasterIdLst>
  <p:handoutMasterIdLst>
    <p:handoutMasterId r:id="rId14"/>
  </p:handoutMasterIdLst>
  <p:sldIdLst>
    <p:sldId id="324" r:id="rId2"/>
    <p:sldId id="376" r:id="rId3"/>
    <p:sldId id="377" r:id="rId4"/>
    <p:sldId id="378" r:id="rId5"/>
    <p:sldId id="379" r:id="rId6"/>
    <p:sldId id="381" r:id="rId7"/>
    <p:sldId id="383" r:id="rId8"/>
    <p:sldId id="382" r:id="rId9"/>
    <p:sldId id="384" r:id="rId10"/>
    <p:sldId id="385" r:id="rId11"/>
    <p:sldId id="374" r:id="rId1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CC00"/>
    <a:srgbClr val="9D0101"/>
    <a:srgbClr val="A50021"/>
    <a:srgbClr val="A10101"/>
    <a:srgbClr val="920000"/>
    <a:srgbClr val="FF0000"/>
    <a:srgbClr val="FF5050"/>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410" autoAdjust="0"/>
    <p:restoredTop sz="71073" autoAdjust="0"/>
  </p:normalViewPr>
  <p:slideViewPr>
    <p:cSldViewPr>
      <p:cViewPr varScale="1">
        <p:scale>
          <a:sx n="79" d="100"/>
          <a:sy n="79" d="100"/>
        </p:scale>
        <p:origin x="-24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65539"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65540"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65541"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696B8BBF-3AC3-4C77-BC82-C36001AF8609}" type="slidenum">
              <a:rPr lang="en-US"/>
              <a:pPr>
                <a:defRPr/>
              </a:pPr>
              <a:t>‹#›</a:t>
            </a:fld>
            <a:endParaRPr lang="en-US" dirty="0"/>
          </a:p>
        </p:txBody>
      </p:sp>
    </p:spTree>
    <p:extLst>
      <p:ext uri="{BB962C8B-B14F-4D97-AF65-F5344CB8AC3E}">
        <p14:creationId xmlns:p14="http://schemas.microsoft.com/office/powerpoint/2010/main" val="3083277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55299"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530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5530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665F6822-AFA4-4B5A-B65E-B843AFF99A7B}" type="slidenum">
              <a:rPr lang="en-US"/>
              <a:pPr>
                <a:defRPr/>
              </a:pPr>
              <a:t>‹#›</a:t>
            </a:fld>
            <a:endParaRPr lang="en-US" dirty="0"/>
          </a:p>
        </p:txBody>
      </p:sp>
    </p:spTree>
    <p:extLst>
      <p:ext uri="{BB962C8B-B14F-4D97-AF65-F5344CB8AC3E}">
        <p14:creationId xmlns:p14="http://schemas.microsoft.com/office/powerpoint/2010/main" val="3883558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benefitcorp.net/policymakers/state-by-state-statu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Times New Roman" pitchFamily="18" charset="0"/>
                <a:ea typeface="+mn-ea"/>
                <a:cs typeface="+mn-cs"/>
              </a:rPr>
              <a:t>States that allow Benefit Corporations</a:t>
            </a:r>
            <a:r>
              <a:rPr lang="en-US" sz="1200" i="1" kern="1200" dirty="0" smtClean="0">
                <a:solidFill>
                  <a:schemeClr val="tx1"/>
                </a:solidFill>
                <a:effectLst/>
                <a:latin typeface="Times New Roman" pitchFamily="18" charset="0"/>
                <a:ea typeface="+mn-ea"/>
                <a:cs typeface="+mn-cs"/>
              </a:rPr>
              <a:t>. If your state is shaded white or gray, and you want to see if it passed legislation allowing for Benefit Corporations since this map was prepared (</a:t>
            </a:r>
            <a:r>
              <a:rPr lang="en-US" sz="1200" b="1" i="1" kern="1200" dirty="0" smtClean="0">
                <a:solidFill>
                  <a:schemeClr val="tx1"/>
                </a:solidFill>
                <a:effectLst/>
                <a:latin typeface="Times New Roman" pitchFamily="18" charset="0"/>
                <a:ea typeface="+mn-ea"/>
                <a:cs typeface="+mn-cs"/>
              </a:rPr>
              <a:t>June 2016</a:t>
            </a:r>
            <a:r>
              <a:rPr lang="en-US" sz="1200" i="1" kern="1200" dirty="0" smtClean="0">
                <a:solidFill>
                  <a:schemeClr val="tx1"/>
                </a:solidFill>
                <a:effectLst/>
                <a:latin typeface="Times New Roman" pitchFamily="18" charset="0"/>
                <a:ea typeface="+mn-ea"/>
                <a:cs typeface="+mn-cs"/>
              </a:rPr>
              <a:t>), go to </a:t>
            </a:r>
            <a:r>
              <a:rPr lang="en-US" sz="1200" u="sng" kern="1200" dirty="0" smtClean="0">
                <a:solidFill>
                  <a:schemeClr val="tx1"/>
                </a:solidFill>
                <a:effectLst/>
                <a:latin typeface="Times New Roman" pitchFamily="18" charset="0"/>
                <a:ea typeface="+mn-ea"/>
                <a:cs typeface="+mn-cs"/>
                <a:hlinkClick r:id="rId3"/>
              </a:rPr>
              <a:t>http://benefitcorp.net/policymakers/state-by-state-status</a:t>
            </a:r>
            <a:r>
              <a:rPr lang="en-US" sz="1200" b="1" kern="1200" dirty="0" smtClean="0">
                <a:solidFill>
                  <a:schemeClr val="tx1"/>
                </a:solidFill>
                <a:effectLst/>
                <a:latin typeface="Times New Roman" pitchFamily="18" charset="0"/>
                <a:ea typeface="+mn-ea"/>
                <a:cs typeface="+mn-cs"/>
              </a:rPr>
              <a:t> </a:t>
            </a:r>
            <a:r>
              <a:rPr lang="en-US" sz="1200" kern="1200" dirty="0" smtClean="0">
                <a:solidFill>
                  <a:schemeClr val="tx1"/>
                </a:solidFill>
                <a:effectLst/>
                <a:latin typeface="Times New Roman" pitchFamily="18" charset="0"/>
                <a:ea typeface="+mn-ea"/>
                <a:cs typeface="+mn-cs"/>
              </a:rPr>
              <a:t/>
            </a:r>
            <a:br>
              <a:rPr lang="en-US" sz="1200" kern="1200" dirty="0" smtClean="0">
                <a:solidFill>
                  <a:schemeClr val="tx1"/>
                </a:solidFill>
                <a:effectLst/>
                <a:latin typeface="Times New Roman" pitchFamily="18" charset="0"/>
                <a:ea typeface="+mn-ea"/>
                <a:cs typeface="+mn-cs"/>
              </a:rPr>
            </a:br>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8</a:t>
            </a:fld>
            <a:endParaRPr lang="en-US" dirty="0"/>
          </a:p>
        </p:txBody>
      </p:sp>
    </p:spTree>
    <p:extLst>
      <p:ext uri="{BB962C8B-B14F-4D97-AF65-F5344CB8AC3E}">
        <p14:creationId xmlns:p14="http://schemas.microsoft.com/office/powerpoint/2010/main" val="2734591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New Roman" pitchFamily="18" charset="0"/>
                <a:ea typeface="+mn-ea"/>
                <a:cs typeface="+mn-cs"/>
              </a:rPr>
              <a:t>	</a:t>
            </a:r>
          </a:p>
          <a:p>
            <a:r>
              <a:rPr lang="en-US" sz="1200" kern="1200" dirty="0" smtClean="0">
                <a:solidFill>
                  <a:schemeClr val="tx1"/>
                </a:solidFill>
                <a:effectLst/>
                <a:latin typeface="Times New Roman" pitchFamily="18" charset="0"/>
                <a:ea typeface="+mn-ea"/>
                <a:cs typeface="+mn-cs"/>
              </a:rPr>
              <a:t>To learn more about B Corp certification, visit  www.bcorporation.net</a:t>
            </a:r>
          </a:p>
          <a:p>
            <a:endParaRPr lang="en-US" dirty="0"/>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9</a:t>
            </a:fld>
            <a:endParaRPr lang="en-US" dirty="0"/>
          </a:p>
        </p:txBody>
      </p:sp>
    </p:spTree>
    <p:extLst>
      <p:ext uri="{BB962C8B-B14F-4D97-AF65-F5344CB8AC3E}">
        <p14:creationId xmlns:p14="http://schemas.microsoft.com/office/powerpoint/2010/main" val="3295856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Times New Roman" pitchFamily="18" charset="0"/>
                <a:ea typeface="+mn-ea"/>
                <a:cs typeface="+mn-cs"/>
              </a:rPr>
              <a:t>Prepare an “LLC Operating Agreement”</a:t>
            </a:r>
            <a:r>
              <a:rPr lang="en-US" sz="1200" kern="1200" dirty="0" smtClean="0">
                <a:solidFill>
                  <a:schemeClr val="tx1"/>
                </a:solidFill>
                <a:effectLst/>
                <a:latin typeface="Times New Roman" pitchFamily="18" charset="0"/>
                <a:ea typeface="+mn-ea"/>
                <a:cs typeface="+mn-cs"/>
              </a:rPr>
              <a:t>.  A boilerplate example appears in</a:t>
            </a:r>
            <a:r>
              <a:rPr lang="en-US" sz="1200" kern="1200" baseline="0" dirty="0" smtClean="0">
                <a:solidFill>
                  <a:schemeClr val="tx1"/>
                </a:solidFill>
                <a:effectLst/>
                <a:latin typeface="Times New Roman" pitchFamily="18" charset="0"/>
                <a:ea typeface="+mn-ea"/>
                <a:cs typeface="+mn-cs"/>
              </a:rPr>
              <a:t> the Launching a Venture text</a:t>
            </a:r>
            <a:r>
              <a:rPr lang="en-US" sz="1200" kern="1200" dirty="0" smtClean="0">
                <a:solidFill>
                  <a:schemeClr val="tx1"/>
                </a:solidFill>
                <a:effectLst/>
                <a:latin typeface="Times New Roman" pitchFamily="18" charset="0"/>
                <a:ea typeface="+mn-ea"/>
                <a:cs typeface="+mn-cs"/>
              </a:rPr>
              <a:t>.  We recommend that you review the document with a business attorney, but you will save the lawyer time (and you money) by considering issues of governance in advance and preparing a draft document.</a:t>
            </a:r>
          </a:p>
          <a:p>
            <a:r>
              <a:rPr lang="en-US" sz="1200" kern="1200" dirty="0" smtClean="0">
                <a:solidFill>
                  <a:schemeClr val="tx1"/>
                </a:solidFill>
                <a:effectLst/>
                <a:latin typeface="Times New Roman" pitchFamily="18" charset="0"/>
                <a:ea typeface="+mn-ea"/>
                <a:cs typeface="+mn-cs"/>
              </a:rPr>
              <a:t> </a:t>
            </a:r>
          </a:p>
          <a:p>
            <a:r>
              <a:rPr lang="en-US" sz="1200" kern="1200" dirty="0" smtClean="0">
                <a:solidFill>
                  <a:schemeClr val="tx1"/>
                </a:solidFill>
                <a:effectLst/>
                <a:latin typeface="Times New Roman" pitchFamily="18" charset="0"/>
                <a:ea typeface="+mn-ea"/>
                <a:cs typeface="+mn-cs"/>
              </a:rPr>
              <a:t>A nifty online template that will guide you through each legal twist and turn may be found at </a:t>
            </a:r>
          </a:p>
          <a:p>
            <a:r>
              <a:rPr lang="en-US" sz="1200" kern="1200" dirty="0" smtClean="0">
                <a:solidFill>
                  <a:schemeClr val="tx1"/>
                </a:solidFill>
                <a:effectLst/>
                <a:latin typeface="Times New Roman" pitchFamily="18" charset="0"/>
                <a:ea typeface="+mn-ea"/>
                <a:cs typeface="+mn-cs"/>
              </a:rPr>
              <a:t>http://www.legalcontract.com/contracts/llc-operating-agreement/. </a:t>
            </a:r>
          </a:p>
          <a:p>
            <a:endParaRPr lang="en-US" sz="1200" kern="1200" dirty="0" smtClean="0">
              <a:solidFill>
                <a:schemeClr val="tx1"/>
              </a:solidFill>
              <a:effectLst/>
              <a:latin typeface="Times New Roman" pitchFamily="18" charset="0"/>
              <a:ea typeface="+mn-ea"/>
              <a:cs typeface="+mn-cs"/>
            </a:endParaRPr>
          </a:p>
          <a:p>
            <a:r>
              <a:rPr lang="en-US" sz="1200" kern="1200" dirty="0" smtClean="0">
                <a:solidFill>
                  <a:schemeClr val="tx1"/>
                </a:solidFill>
                <a:effectLst/>
                <a:latin typeface="Times New Roman" pitchFamily="18" charset="0"/>
                <a:ea typeface="+mn-ea"/>
                <a:cs typeface="+mn-cs"/>
              </a:rPr>
              <a:t>The cost is $24.50 for the one form.  There is also a “free” option (assuming you remember and figure out how to cancel the $33/ month contract that kicks in with the free download.</a:t>
            </a:r>
          </a:p>
          <a:p>
            <a:endParaRPr lang="en-US" sz="1200" kern="1200" dirty="0" smtClean="0">
              <a:solidFill>
                <a:schemeClr val="tx1"/>
              </a:solidFill>
              <a:effectLst/>
              <a:latin typeface="Times New Roman" pitchFamily="18"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Times New Roman" pitchFamily="18" charset="0"/>
                <a:ea typeface="+mn-ea"/>
                <a:cs typeface="+mn-cs"/>
              </a:rPr>
              <a:t>Obtain a Sales Tax License</a:t>
            </a:r>
            <a:r>
              <a:rPr lang="en-US" sz="1200" kern="1200" dirty="0" smtClean="0">
                <a:solidFill>
                  <a:schemeClr val="tx1"/>
                </a:solidFill>
                <a:effectLst/>
                <a:latin typeface="Times New Roman" pitchFamily="18" charset="0"/>
                <a:ea typeface="+mn-ea"/>
                <a:cs typeface="+mn-cs"/>
              </a:rPr>
              <a:t> through your state department of revenue services.  (Google “Sales taxes” and the name of your state.)  Some municipalities, like New York City, also require you to collect sales taxes on their behalf, so also check with the city administration in the town where your business is headquartered. </a:t>
            </a:r>
          </a:p>
          <a:p>
            <a:endParaRPr lang="en-US" sz="1200" kern="1200" dirty="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665F6822-AFA4-4B5A-B65E-B843AFF99A7B}" type="slidenum">
              <a:rPr lang="en-US" smtClean="0"/>
              <a:pPr>
                <a:defRPr/>
              </a:pPr>
              <a:t>10</a:t>
            </a:fld>
            <a:endParaRPr lang="en-US" dirty="0"/>
          </a:p>
        </p:txBody>
      </p:sp>
    </p:spTree>
    <p:extLst>
      <p:ext uri="{BB962C8B-B14F-4D97-AF65-F5344CB8AC3E}">
        <p14:creationId xmlns:p14="http://schemas.microsoft.com/office/powerpoint/2010/main" val="3784770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66" name="Rectangle 3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8467" name="Rectangle 35"/>
          <p:cNvSpPr>
            <a:spLocks noGrp="1" noChangeArrowheads="1"/>
          </p:cNvSpPr>
          <p:nvPr>
            <p:ph type="subTitle" sz="quarter" idx="1"/>
          </p:nvPr>
        </p:nvSpPr>
        <p:spPr>
          <a:xfrm>
            <a:off x="1371600" y="3886200"/>
            <a:ext cx="6400800" cy="1752600"/>
          </a:xfrm>
        </p:spPr>
        <p:txBody>
          <a:bodyPr lIns="92075" tIns="46038" rIns="92075" bIns="46038"/>
          <a:lstStyle>
            <a:lvl1pPr marL="0" indent="0" algn="ctr">
              <a:buFontTx/>
              <a:buNone/>
              <a:defRPr>
                <a:solidFill>
                  <a:srgbClr val="FFFFFF"/>
                </a:solidFill>
              </a:defRPr>
            </a:lvl1pPr>
          </a:lstStyle>
          <a:p>
            <a:r>
              <a:rPr lang="en-US"/>
              <a:t>Click to edit Master subtitle style</a:t>
            </a:r>
          </a:p>
        </p:txBody>
      </p:sp>
      <p:sp>
        <p:nvSpPr>
          <p:cNvPr id="5" name="Rectangle 37"/>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400">
                <a:solidFill>
                  <a:srgbClr val="FFFFFF"/>
                </a:solidFill>
              </a:defRPr>
            </a:lvl1pPr>
          </a:lstStyle>
          <a:p>
            <a:pPr>
              <a:defRPr/>
            </a:pPr>
            <a:endParaRPr lang="en-US"/>
          </a:p>
        </p:txBody>
      </p:sp>
    </p:spTree>
    <p:extLst>
      <p:ext uri="{BB962C8B-B14F-4D97-AF65-F5344CB8AC3E}">
        <p14:creationId xmlns:p14="http://schemas.microsoft.com/office/powerpoint/2010/main" val="261764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76200"/>
            <a:ext cx="8763000" cy="1143000"/>
          </a:xfrm>
        </p:spPr>
        <p:txBody>
          <a:bodyPr/>
          <a:lstStyle>
            <a:lvl1pPr>
              <a:defRPr/>
            </a:lvl1pPr>
          </a:lstStyle>
          <a:p>
            <a:r>
              <a:rPr lang="en-US" dirty="0" smtClean="0"/>
              <a:t>Click to edit Master title and content style</a:t>
            </a:r>
            <a:endParaRPr lang="en-US" dirty="0"/>
          </a:p>
        </p:txBody>
      </p:sp>
      <p:sp>
        <p:nvSpPr>
          <p:cNvPr id="3" name="Content Placeholder 2"/>
          <p:cNvSpPr>
            <a:spLocks noGrp="1"/>
          </p:cNvSpPr>
          <p:nvPr>
            <p:ph idx="1" hasCustomPrompt="1"/>
          </p:nvPr>
        </p:nvSpPr>
        <p:spPr>
          <a:xfrm>
            <a:off x="457200" y="1946275"/>
            <a:ext cx="8382000" cy="4302125"/>
          </a:xfrm>
        </p:spPr>
        <p:txBody>
          <a:bodyPr/>
          <a:lstStyle>
            <a:lvl1pPr>
              <a:buSzPct val="85000"/>
              <a:defRPr/>
            </a:lvl1pPr>
            <a:lvl2pPr>
              <a:buSzPct val="85000"/>
              <a:defRPr/>
            </a:lvl2pPr>
            <a:lvl3pPr>
              <a:buSzPct val="85000"/>
              <a:defRPr/>
            </a:lvl3pPr>
            <a:lvl4pPr>
              <a:buSzPct val="85000"/>
              <a:defRPr/>
            </a:lvl4pPr>
            <a:lvl5pPr>
              <a:buSzPct val="85000"/>
              <a:defRPr/>
            </a:lvl5p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588BD833-3AB8-494C-B5D9-1004E813CA7F}" type="slidenum">
              <a:rPr lang="en-US"/>
              <a:pPr>
                <a:defRPr/>
              </a:pPr>
              <a:t>‹#›</a:t>
            </a:fld>
            <a:endParaRPr lang="en-US"/>
          </a:p>
        </p:txBody>
      </p:sp>
    </p:spTree>
    <p:extLst>
      <p:ext uri="{BB962C8B-B14F-4D97-AF65-F5344CB8AC3E}">
        <p14:creationId xmlns:p14="http://schemas.microsoft.com/office/powerpoint/2010/main" val="284747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hasCustomPrompt="1"/>
          </p:nvPr>
        </p:nvSpPr>
        <p:spPr>
          <a:xfrm>
            <a:off x="712788" y="1946275"/>
            <a:ext cx="3910012"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4" name="Content Placeholder 3"/>
          <p:cNvSpPr>
            <a:spLocks noGrp="1"/>
          </p:cNvSpPr>
          <p:nvPr>
            <p:ph sz="half" idx="2" hasCustomPrompt="1"/>
          </p:nvPr>
        </p:nvSpPr>
        <p:spPr>
          <a:xfrm>
            <a:off x="4775200" y="1946275"/>
            <a:ext cx="3911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264A53B2-FA11-4B79-8639-6B844E5A0713}" type="slidenum">
              <a:rPr lang="en-US"/>
              <a:pPr>
                <a:defRPr/>
              </a:pPr>
              <a:t>‹#›</a:t>
            </a:fld>
            <a:endParaRPr lang="en-US"/>
          </a:p>
        </p:txBody>
      </p:sp>
    </p:spTree>
    <p:extLst>
      <p:ext uri="{BB962C8B-B14F-4D97-AF65-F5344CB8AC3E}">
        <p14:creationId xmlns:p14="http://schemas.microsoft.com/office/powerpoint/2010/main" val="119625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7122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539C2496-AC93-4088-AC3A-F9A039D47356}" type="slidenum">
              <a:rPr lang="en-US"/>
              <a:pPr>
                <a:defRPr/>
              </a:pPr>
              <a:t>‹#›</a:t>
            </a:fld>
            <a:endParaRPr lang="en-US"/>
          </a:p>
        </p:txBody>
      </p:sp>
    </p:spTree>
    <p:extLst>
      <p:ext uri="{BB962C8B-B14F-4D97-AF65-F5344CB8AC3E}">
        <p14:creationId xmlns:p14="http://schemas.microsoft.com/office/powerpoint/2010/main" val="358543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1"/>
          <p:cNvSpPr>
            <a:spLocks noGrp="1" noChangeArrowheads="1"/>
          </p:cNvSpPr>
          <p:nvPr>
            <p:ph type="sldNum" sz="quarter" idx="10"/>
          </p:nvPr>
        </p:nvSpPr>
        <p:spPr>
          <a:xfrm>
            <a:off x="7239000" y="6553200"/>
            <a:ext cx="1905000" cy="304800"/>
          </a:xfrm>
          <a:ln/>
        </p:spPr>
        <p:txBody>
          <a:bodyPr/>
          <a:lstStyle>
            <a:lvl1pPr>
              <a:defRPr/>
            </a:lvl1pPr>
          </a:lstStyle>
          <a:p>
            <a:pPr>
              <a:defRPr/>
            </a:pPr>
            <a:r>
              <a:rPr lang="en-US"/>
              <a:t>Page </a:t>
            </a:r>
            <a:fld id="{0DCDEF07-CF7B-4444-8F11-CA4F8DCD9CD6}" type="slidenum">
              <a:rPr lang="en-US"/>
              <a:pPr>
                <a:defRPr/>
              </a:pPr>
              <a:t>‹#›</a:t>
            </a:fld>
            <a:endParaRPr lang="en-US"/>
          </a:p>
        </p:txBody>
      </p:sp>
    </p:spTree>
    <p:extLst>
      <p:ext uri="{BB962C8B-B14F-4D97-AF65-F5344CB8AC3E}">
        <p14:creationId xmlns:p14="http://schemas.microsoft.com/office/powerpoint/2010/main" val="1227570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1"/>
          <p:cNvSpPr>
            <a:spLocks noGrp="1" noChangeArrowheads="1"/>
          </p:cNvSpPr>
          <p:nvPr>
            <p:ph type="sldNum" sz="quarter" idx="10"/>
          </p:nvPr>
        </p:nvSpPr>
        <p:spPr>
          <a:ln/>
        </p:spPr>
        <p:txBody>
          <a:bodyPr/>
          <a:lstStyle>
            <a:lvl1pPr>
              <a:defRPr/>
            </a:lvl1pPr>
          </a:lstStyle>
          <a:p>
            <a:pPr>
              <a:defRPr/>
            </a:pPr>
            <a:r>
              <a:rPr lang="en-US"/>
              <a:t>Page </a:t>
            </a:r>
            <a:fld id="{8EB472FB-4E42-45FA-8268-7E50AB65831B}" type="slidenum">
              <a:rPr lang="en-US"/>
              <a:pPr>
                <a:defRPr/>
              </a:pPr>
              <a:t>‹#›</a:t>
            </a:fld>
            <a:endParaRPr lang="en-US"/>
          </a:p>
        </p:txBody>
      </p:sp>
    </p:spTree>
    <p:extLst>
      <p:ext uri="{BB962C8B-B14F-4D97-AF65-F5344CB8AC3E}">
        <p14:creationId xmlns:p14="http://schemas.microsoft.com/office/powerpoint/2010/main" val="212922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1026" name="Rectangle 34"/>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7446" name="Rectangle 38"/>
          <p:cNvSpPr>
            <a:spLocks noGrp="1" noChangeArrowheads="1"/>
          </p:cNvSpPr>
          <p:nvPr>
            <p:ph type="body" idx="1"/>
          </p:nvPr>
        </p:nvSpPr>
        <p:spPr bwMode="auto">
          <a:xfrm>
            <a:off x="712788" y="1946275"/>
            <a:ext cx="7974012"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1"/>
            <a:r>
              <a:rPr lang="en-US" dirty="0" smtClean="0"/>
              <a:t>First level</a:t>
            </a:r>
          </a:p>
          <a:p>
            <a:pPr lvl="2"/>
            <a:r>
              <a:rPr lang="en-US" dirty="0" smtClean="0"/>
              <a:t>Second level</a:t>
            </a:r>
          </a:p>
          <a:p>
            <a:pPr lvl="3"/>
            <a:r>
              <a:rPr lang="en-US" dirty="0" smtClean="0"/>
              <a:t> Third level</a:t>
            </a:r>
          </a:p>
          <a:p>
            <a:pPr lvl="4"/>
            <a:r>
              <a:rPr lang="en-US" dirty="0" smtClean="0"/>
              <a:t> Fourth level</a:t>
            </a:r>
          </a:p>
        </p:txBody>
      </p:sp>
      <p:sp>
        <p:nvSpPr>
          <p:cNvPr id="17449" name="Rectangle 41"/>
          <p:cNvSpPr>
            <a:spLocks noGrp="1" noChangeArrowheads="1"/>
          </p:cNvSpPr>
          <p:nvPr>
            <p:ph type="sldNum" sz="quarter" idx="4"/>
          </p:nvPr>
        </p:nvSpPr>
        <p:spPr bwMode="auto">
          <a:xfrm>
            <a:off x="8153400" y="6553200"/>
            <a:ext cx="990600" cy="304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000">
                <a:solidFill>
                  <a:srgbClr val="FFFFFF"/>
                </a:solidFill>
                <a:latin typeface="+mn-lt"/>
              </a:defRPr>
            </a:lvl1pPr>
          </a:lstStyle>
          <a:p>
            <a:pPr>
              <a:defRPr/>
            </a:pPr>
            <a:r>
              <a:rPr lang="en-US"/>
              <a:t>Page </a:t>
            </a:r>
            <a:fld id="{A0ACDBD9-5FAC-461B-8BEC-022EAA603CC7}" type="slidenum">
              <a:rPr lang="en-US"/>
              <a:pPr>
                <a:defRPr/>
              </a:pPr>
              <a:t>‹#›</a:t>
            </a:fld>
            <a:endParaRPr lang="en-US"/>
          </a:p>
        </p:txBody>
      </p:sp>
      <p:sp>
        <p:nvSpPr>
          <p:cNvPr id="5" name="Rectangle 37"/>
          <p:cNvSpPr>
            <a:spLocks noGrp="1" noChangeArrowheads="1"/>
          </p:cNvSpPr>
          <p:nvPr>
            <p:ph type="ftr" sz="quarter" idx="3"/>
          </p:nvPr>
        </p:nvSpPr>
        <p:spPr bwMode="auto">
          <a:xfrm>
            <a:off x="914400" y="6324600"/>
            <a:ext cx="71628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200">
                <a:solidFill>
                  <a:srgbClr val="FFFFFF"/>
                </a:solidFill>
              </a:defRPr>
            </a:lvl1pPr>
          </a:lstStyle>
          <a:p>
            <a:pPr>
              <a:defRPr/>
            </a:pPr>
            <a:endParaRPr lang="en-US" dirty="0"/>
          </a:p>
        </p:txBody>
      </p:sp>
    </p:spTree>
  </p:cSld>
  <p:clrMap bg1="dk2" tx1="lt1" bg2="dk1" tx2="lt2" accent1="accent1" accent2="accent2" accent3="accent3" accent4="accent4" accent5="accent5" accent6="accent6" hlink="hlink" folHlink="folHlink"/>
  <p:sldLayoutIdLst>
    <p:sldLayoutId id="2147483924" r:id="rId1"/>
    <p:sldLayoutId id="2147483914" r:id="rId2"/>
    <p:sldLayoutId id="2147483916" r:id="rId3"/>
    <p:sldLayoutId id="2147483918" r:id="rId4"/>
    <p:sldLayoutId id="2147483920" r:id="rId5"/>
    <p:sldLayoutId id="2147483921" r:id="rId6"/>
    <p:sldLayoutId id="2147483919" r:id="rId7"/>
  </p:sldLayoutIdLst>
  <p:hf hdr="0" ftr="0" dt="0"/>
  <p:txStyles>
    <p:titleStyle>
      <a:lvl1pPr algn="ctr" rtl="0" eaLnBrk="0" fontAlgn="base" hangingPunct="0">
        <a:spcBef>
          <a:spcPct val="0"/>
        </a:spcBef>
        <a:spcAft>
          <a:spcPct val="0"/>
        </a:spcAft>
        <a:defRPr sz="4400">
          <a:solidFill>
            <a:srgbClr val="FFCC00"/>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519113" indent="-519113" algn="l" rtl="0" eaLnBrk="0" fontAlgn="base" hangingPunct="0">
        <a:spcBef>
          <a:spcPct val="40000"/>
        </a:spcBef>
        <a:spcAft>
          <a:spcPct val="0"/>
        </a:spcAft>
        <a:buClr>
          <a:srgbClr val="FFCC00"/>
        </a:buClr>
        <a:buSzPct val="110000"/>
        <a:buBlip>
          <a:blip r:embed="rId9"/>
        </a:buBlip>
        <a:defRPr sz="3200">
          <a:solidFill>
            <a:schemeClr val="tx1"/>
          </a:solidFill>
          <a:effectLst>
            <a:outerShdw blurRad="38100" dist="38100" dir="2700000" algn="tl">
              <a:srgbClr val="000000"/>
            </a:outerShdw>
          </a:effectLst>
          <a:latin typeface="+mn-lt"/>
          <a:ea typeface="+mn-ea"/>
          <a:cs typeface="+mn-cs"/>
        </a:defRPr>
      </a:lvl1pPr>
      <a:lvl2pPr marL="1023938" indent="-390525" algn="l" rtl="0" eaLnBrk="0" fontAlgn="base" hangingPunct="0">
        <a:spcBef>
          <a:spcPct val="20000"/>
        </a:spcBef>
        <a:spcAft>
          <a:spcPct val="0"/>
        </a:spcAft>
        <a:buClr>
          <a:srgbClr val="CC0000"/>
        </a:buClr>
        <a:buSzPct val="110000"/>
        <a:buFont typeface="Wingdings" pitchFamily="2" charset="2"/>
        <a:buBlip>
          <a:blip r:embed="rId10"/>
        </a:buBlip>
        <a:defRPr sz="3200">
          <a:solidFill>
            <a:schemeClr val="tx1"/>
          </a:solidFill>
          <a:effectLst>
            <a:outerShdw blurRad="38100" dist="38100" dir="2700000" algn="tl">
              <a:srgbClr val="000000"/>
            </a:outerShdw>
          </a:effectLst>
          <a:latin typeface="+mn-lt"/>
        </a:defRPr>
      </a:lvl2pPr>
      <a:lvl3pPr marL="1601788" indent="-463550" algn="l" rtl="0" eaLnBrk="0" fontAlgn="base" hangingPunct="0">
        <a:spcBef>
          <a:spcPct val="20000"/>
        </a:spcBef>
        <a:spcAft>
          <a:spcPct val="0"/>
        </a:spcAft>
        <a:buClr>
          <a:schemeClr val="hlink"/>
        </a:buClr>
        <a:buBlip>
          <a:blip r:embed="rId11"/>
        </a:buBlip>
        <a:defRPr sz="3200">
          <a:solidFill>
            <a:schemeClr val="tx1"/>
          </a:solidFill>
          <a:effectLst>
            <a:outerShdw blurRad="38100" dist="38100" dir="2700000" algn="tl">
              <a:srgbClr val="000000"/>
            </a:outerShdw>
          </a:effectLst>
          <a:latin typeface="+mn-lt"/>
        </a:defRPr>
      </a:lvl3pPr>
      <a:lvl4pPr marL="1944688" indent="-228600" algn="l" rtl="0" eaLnBrk="0" fontAlgn="base" hangingPunct="0">
        <a:spcBef>
          <a:spcPct val="20000"/>
        </a:spcBef>
        <a:spcAft>
          <a:spcPct val="0"/>
        </a:spcAft>
        <a:buClr>
          <a:srgbClr val="FFCC00"/>
        </a:buClr>
        <a:buSzPct val="120000"/>
        <a:buChar char="•"/>
        <a:defRPr sz="3200">
          <a:solidFill>
            <a:schemeClr val="tx1"/>
          </a:solidFill>
          <a:effectLst>
            <a:outerShdw blurRad="38100" dist="38100" dir="2700000" algn="tl">
              <a:srgbClr val="000000"/>
            </a:outerShdw>
          </a:effectLst>
          <a:latin typeface="+mn-lt"/>
        </a:defRPr>
      </a:lvl4pPr>
      <a:lvl5pPr marL="2287588" indent="-228600" algn="l" rtl="0" eaLnBrk="0" fontAlgn="base" hangingPunct="0">
        <a:spcBef>
          <a:spcPct val="20000"/>
        </a:spcBef>
        <a:spcAft>
          <a:spcPct val="0"/>
        </a:spcAft>
        <a:buClr>
          <a:schemeClr val="tx1"/>
        </a:buClr>
        <a:buSzPct val="111000"/>
        <a:buChar char="•"/>
        <a:defRPr sz="3200">
          <a:solidFill>
            <a:schemeClr val="tx1"/>
          </a:solidFill>
          <a:effectLst>
            <a:outerShdw blurRad="38100" dist="38100" dir="2700000" algn="tl">
              <a:srgbClr val="000000"/>
            </a:outerShdw>
          </a:effectLst>
          <a:latin typeface="+mn-lt"/>
        </a:defRPr>
      </a:lvl5pPr>
      <a:lvl6pPr marL="27447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6pPr>
      <a:lvl7pPr marL="32019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7pPr>
      <a:lvl8pPr marL="36591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8pPr>
      <a:lvl9pPr marL="41163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benefitcorp.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ctrTitle" sz="quarter"/>
          </p:nvPr>
        </p:nvSpPr>
        <p:spPr>
          <a:xfrm>
            <a:off x="304800" y="228600"/>
            <a:ext cx="8382000" cy="1143000"/>
          </a:xfrm>
        </p:spPr>
        <p:txBody>
          <a:bodyPr/>
          <a:lstStyle/>
          <a:p>
            <a:pPr eaLnBrk="1" hangingPunct="1"/>
            <a:r>
              <a:rPr lang="en-US" dirty="0" smtClean="0"/>
              <a:t>Alternative </a:t>
            </a:r>
            <a:r>
              <a:rPr lang="en-US" dirty="0" smtClean="0"/>
              <a:t>Business </a:t>
            </a:r>
            <a:r>
              <a:rPr lang="en-US" dirty="0" smtClean="0"/>
              <a:t>Structures </a:t>
            </a:r>
            <a:endParaRPr lang="en-US" altLang="en-US" dirty="0" smtClean="0">
              <a:solidFill>
                <a:srgbClr val="FFCC00"/>
              </a:solidFill>
            </a:endParaRPr>
          </a:p>
        </p:txBody>
      </p:sp>
      <p:sp>
        <p:nvSpPr>
          <p:cNvPr id="2" name="Subtitle 1"/>
          <p:cNvSpPr>
            <a:spLocks noGrp="1"/>
          </p:cNvSpPr>
          <p:nvPr>
            <p:ph type="subTitle" sz="quarter" idx="1"/>
          </p:nvPr>
        </p:nvSpPr>
        <p:spPr>
          <a:xfrm>
            <a:off x="838200" y="1828800"/>
            <a:ext cx="7620000" cy="3962400"/>
          </a:xfrm>
        </p:spPr>
        <p:txBody>
          <a:bodyPr/>
          <a:lstStyle/>
          <a:p>
            <a:pPr marL="1431925" lvl="2" indent="-514350" defTabSz="1828800">
              <a:lnSpc>
                <a:spcPct val="150000"/>
              </a:lnSpc>
              <a:buClr>
                <a:schemeClr val="tx1"/>
              </a:buClr>
              <a:buSzPct val="110000"/>
              <a:buFont typeface="+mj-lt"/>
              <a:buAutoNum type="arabicPeriod"/>
              <a:defRPr/>
            </a:pPr>
            <a:r>
              <a:rPr lang="en-US" dirty="0"/>
              <a:t>Sole Proprietorship</a:t>
            </a:r>
          </a:p>
          <a:p>
            <a:pPr marL="1431925" lvl="2" indent="-514350" defTabSz="1828800">
              <a:lnSpc>
                <a:spcPct val="150000"/>
              </a:lnSpc>
              <a:buClr>
                <a:schemeClr val="tx1"/>
              </a:buClr>
              <a:buSzPct val="110000"/>
              <a:buFont typeface="+mj-lt"/>
              <a:buAutoNum type="arabicPeriod"/>
              <a:defRPr/>
            </a:pPr>
            <a:r>
              <a:rPr lang="en-US" dirty="0"/>
              <a:t>Limited Liability Company (LLC)</a:t>
            </a:r>
          </a:p>
          <a:p>
            <a:pPr marL="1431925" lvl="2" indent="-514350" defTabSz="1828800">
              <a:lnSpc>
                <a:spcPct val="150000"/>
              </a:lnSpc>
              <a:buClr>
                <a:schemeClr val="tx1"/>
              </a:buClr>
              <a:buSzPct val="110000"/>
              <a:buFont typeface="+mj-lt"/>
              <a:buAutoNum type="arabicPeriod"/>
              <a:defRPr/>
            </a:pPr>
            <a:r>
              <a:rPr lang="en-US" dirty="0"/>
              <a:t>Corporation (C Corp)</a:t>
            </a:r>
          </a:p>
          <a:p>
            <a:pPr marL="1431925" lvl="2" indent="-514350" defTabSz="1828800">
              <a:lnSpc>
                <a:spcPct val="150000"/>
              </a:lnSpc>
              <a:buClr>
                <a:schemeClr val="tx1"/>
              </a:buClr>
              <a:buSzPct val="110000"/>
              <a:buFont typeface="+mj-lt"/>
              <a:buAutoNum type="arabicPeriod"/>
              <a:defRPr/>
            </a:pPr>
            <a:r>
              <a:rPr lang="en-US" dirty="0"/>
              <a:t>Benefit Corporation</a:t>
            </a:r>
          </a:p>
          <a:p>
            <a:endParaRPr lang="en-US" dirty="0"/>
          </a:p>
        </p:txBody>
      </p:sp>
      <p:sp>
        <p:nvSpPr>
          <p:cNvPr id="6" name="Footer Placeholder 1"/>
          <p:cNvSpPr>
            <a:spLocks noGrp="1"/>
          </p:cNvSpPr>
          <p:nvPr>
            <p:ph type="ftr" sz="quarter" idx="11"/>
          </p:nvPr>
        </p:nvSpPr>
        <p:spPr>
          <a:xfrm>
            <a:off x="685800" y="6248400"/>
            <a:ext cx="7772400" cy="457200"/>
          </a:xfrm>
        </p:spPr>
        <p:txBody>
          <a:bodyPr/>
          <a:lstStyle/>
          <a:p>
            <a:pPr>
              <a:defRPr/>
            </a:pPr>
            <a:r>
              <a:rPr lang="en-US" sz="1200" dirty="0" smtClean="0">
                <a:solidFill>
                  <a:schemeClr val="bg1">
                    <a:lumMod val="40000"/>
                    <a:lumOff val="60000"/>
                  </a:schemeClr>
                </a:solidFill>
              </a:rPr>
              <a:t>Published by the Entrepreneurship Foundation, a 501(c)3 non profit.    Copyright © Academy Group</a:t>
            </a:r>
            <a:endParaRPr lang="en-US" sz="1200" dirty="0">
              <a:solidFill>
                <a:schemeClr val="bg1">
                  <a:lumMod val="40000"/>
                  <a:lumOff val="6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0"/>
            <a:ext cx="8763000" cy="1752600"/>
          </a:xfrm>
        </p:spPr>
        <p:txBody>
          <a:bodyPr/>
          <a:lstStyle/>
          <a:p>
            <a:pPr marL="0" indent="0" eaLnBrk="1" hangingPunct="1">
              <a:defRPr/>
            </a:pPr>
            <a:r>
              <a:rPr lang="en-US" dirty="0"/>
              <a:t>Steps to Setting up </a:t>
            </a:r>
            <a:r>
              <a:rPr lang="en-US" dirty="0" smtClean="0"/>
              <a:t>An LLC</a:t>
            </a:r>
            <a:endParaRPr lang="en-US" sz="2800" dirty="0"/>
          </a:p>
        </p:txBody>
      </p:sp>
      <p:sp>
        <p:nvSpPr>
          <p:cNvPr id="129027" name="Rectangle 3"/>
          <p:cNvSpPr>
            <a:spLocks noGrp="1" noChangeArrowheads="1"/>
          </p:cNvSpPr>
          <p:nvPr>
            <p:ph idx="1"/>
          </p:nvPr>
        </p:nvSpPr>
        <p:spPr>
          <a:xfrm>
            <a:off x="304800" y="1524000"/>
            <a:ext cx="8839200" cy="4302125"/>
          </a:xfrm>
        </p:spPr>
        <p:txBody>
          <a:bodyPr/>
          <a:lstStyle/>
          <a:p>
            <a:pPr marL="390525" lvl="1">
              <a:spcAft>
                <a:spcPts val="600"/>
              </a:spcAft>
            </a:pPr>
            <a:r>
              <a:rPr lang="en-US" sz="2800" dirty="0">
                <a:effectLst/>
              </a:rPr>
              <a:t>Confirm company name is not already registered in your state and is available as a trademark and URL</a:t>
            </a:r>
            <a:r>
              <a:rPr lang="en-US" sz="2800" dirty="0" smtClean="0">
                <a:effectLst/>
              </a:rPr>
              <a:t>.</a:t>
            </a:r>
          </a:p>
          <a:p>
            <a:pPr marL="390525" lvl="1">
              <a:spcAft>
                <a:spcPts val="600"/>
              </a:spcAft>
            </a:pPr>
            <a:r>
              <a:rPr lang="en-US" sz="2800" dirty="0">
                <a:effectLst/>
              </a:rPr>
              <a:t>Arrive at an agreement among the founders as to what percentage each of you will own. (You can form an LLC with a sole member</a:t>
            </a:r>
            <a:r>
              <a:rPr lang="en-US" sz="2800" dirty="0" smtClean="0">
                <a:effectLst/>
              </a:rPr>
              <a:t>.)</a:t>
            </a:r>
          </a:p>
          <a:p>
            <a:pPr marL="390525" lvl="1">
              <a:spcAft>
                <a:spcPts val="600"/>
              </a:spcAft>
            </a:pPr>
            <a:r>
              <a:rPr lang="en-US" sz="2800" dirty="0" smtClean="0">
                <a:effectLst/>
              </a:rPr>
              <a:t>Prepare </a:t>
            </a:r>
            <a:r>
              <a:rPr lang="en-US" sz="2800" dirty="0">
                <a:effectLst/>
              </a:rPr>
              <a:t>an “LLC Operating Agreement” </a:t>
            </a:r>
            <a:r>
              <a:rPr lang="en-US" sz="2800" dirty="0" smtClean="0">
                <a:effectLst/>
              </a:rPr>
              <a:t>Template: </a:t>
            </a:r>
            <a:r>
              <a:rPr lang="en-US" sz="2200" dirty="0" smtClean="0">
                <a:solidFill>
                  <a:srgbClr val="FFC000"/>
                </a:solidFill>
                <a:effectLst/>
              </a:rPr>
              <a:t>http</a:t>
            </a:r>
            <a:r>
              <a:rPr lang="en-US" sz="2200" dirty="0">
                <a:solidFill>
                  <a:srgbClr val="FFC000"/>
                </a:solidFill>
                <a:effectLst/>
              </a:rPr>
              <a:t>://</a:t>
            </a:r>
            <a:r>
              <a:rPr lang="en-US" sz="2200" dirty="0" smtClean="0">
                <a:solidFill>
                  <a:srgbClr val="FFC000"/>
                </a:solidFill>
                <a:effectLst/>
              </a:rPr>
              <a:t>www.legalcontract.com/contracts/llc-operating-agreement </a:t>
            </a:r>
          </a:p>
          <a:p>
            <a:pPr marL="390525" lvl="1">
              <a:spcAft>
                <a:spcPts val="600"/>
              </a:spcAft>
            </a:pPr>
            <a:r>
              <a:rPr lang="en-US" sz="2800" dirty="0">
                <a:effectLst/>
              </a:rPr>
              <a:t>File Articles of Organization </a:t>
            </a:r>
            <a:r>
              <a:rPr lang="en-US" sz="2800" dirty="0" smtClean="0">
                <a:effectLst/>
              </a:rPr>
              <a:t>with Secretary </a:t>
            </a:r>
            <a:r>
              <a:rPr lang="en-US" sz="2800" dirty="0">
                <a:effectLst/>
              </a:rPr>
              <a:t>of </a:t>
            </a:r>
            <a:r>
              <a:rPr lang="en-US" sz="2800" dirty="0" smtClean="0">
                <a:effectLst/>
              </a:rPr>
              <a:t>State</a:t>
            </a:r>
            <a:endParaRPr lang="en-US" sz="2800" dirty="0">
              <a:effectLst/>
            </a:endParaRPr>
          </a:p>
          <a:p>
            <a:pPr marL="390525" lvl="1">
              <a:spcAft>
                <a:spcPts val="600"/>
              </a:spcAft>
            </a:pPr>
            <a:r>
              <a:rPr lang="en-US" sz="2800" dirty="0">
                <a:effectLst/>
              </a:rPr>
              <a:t>Register </a:t>
            </a:r>
            <a:r>
              <a:rPr lang="en-US" sz="2800" dirty="0" smtClean="0">
                <a:effectLst/>
              </a:rPr>
              <a:t>company </a:t>
            </a:r>
            <a:r>
              <a:rPr lang="en-US" sz="2800" dirty="0">
                <a:effectLst/>
              </a:rPr>
              <a:t>with </a:t>
            </a:r>
            <a:r>
              <a:rPr lang="en-US" sz="2800" dirty="0" smtClean="0">
                <a:effectLst/>
              </a:rPr>
              <a:t>your </a:t>
            </a:r>
            <a:r>
              <a:rPr lang="en-US" sz="2800" dirty="0">
                <a:effectLst/>
              </a:rPr>
              <a:t>Town </a:t>
            </a:r>
            <a:r>
              <a:rPr lang="en-US" sz="2800" dirty="0" smtClean="0">
                <a:effectLst/>
              </a:rPr>
              <a:t>Clerk</a:t>
            </a:r>
          </a:p>
          <a:p>
            <a:pPr marL="390525" lvl="1">
              <a:spcAft>
                <a:spcPts val="600"/>
              </a:spcAft>
            </a:pPr>
            <a:r>
              <a:rPr lang="en-US" sz="2800" dirty="0">
                <a:effectLst/>
              </a:rPr>
              <a:t>Obtain a Sales Tax </a:t>
            </a:r>
            <a:r>
              <a:rPr lang="en-US" sz="2800" dirty="0" smtClean="0">
                <a:effectLst/>
              </a:rPr>
              <a:t>License (to collect sales taxes)  </a:t>
            </a:r>
            <a:endParaRPr lang="en-US" sz="2800" dirty="0">
              <a:effectLst/>
            </a:endParaRPr>
          </a:p>
          <a:p>
            <a:pPr marL="390525" lvl="1">
              <a:spcAft>
                <a:spcPts val="600"/>
              </a:spcAft>
            </a:pPr>
            <a:endParaRPr lang="en-US" sz="2800" dirty="0">
              <a:effectLst/>
            </a:endParaRPr>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10</a:t>
            </a:fld>
            <a:endParaRPr lang="en-US"/>
          </a:p>
        </p:txBody>
      </p:sp>
    </p:spTree>
    <p:extLst>
      <p:ext uri="{BB962C8B-B14F-4D97-AF65-F5344CB8AC3E}">
        <p14:creationId xmlns:p14="http://schemas.microsoft.com/office/powerpoint/2010/main" val="1446650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0000CC"/>
                </a:solidFill>
              </a:rPr>
              <a:t>Blank slide</a:t>
            </a:r>
            <a:endParaRPr lang="en-US" dirty="0">
              <a:solidFill>
                <a:srgbClr val="0000CC"/>
              </a:solidFill>
            </a:endParaRPr>
          </a:p>
        </p:txBody>
      </p:sp>
      <p:sp>
        <p:nvSpPr>
          <p:cNvPr id="2" name="Slide Number Placeholder 1"/>
          <p:cNvSpPr>
            <a:spLocks noGrp="1"/>
          </p:cNvSpPr>
          <p:nvPr>
            <p:ph type="sldNum" sz="quarter" idx="4294967295"/>
          </p:nvPr>
        </p:nvSpPr>
        <p:spPr>
          <a:xfrm>
            <a:off x="8153400" y="6553200"/>
            <a:ext cx="990600" cy="304800"/>
          </a:xfrm>
        </p:spPr>
        <p:txBody>
          <a:bodyPr/>
          <a:lstStyle/>
          <a:p>
            <a:pPr>
              <a:defRPr/>
            </a:pPr>
            <a:r>
              <a:rPr lang="en-US" smtClean="0"/>
              <a:t>Page </a:t>
            </a:r>
            <a:fld id="{8EB472FB-4E42-45FA-8268-7E50AB65831B}" type="slidenum">
              <a:rPr lang="en-US" smtClean="0"/>
              <a:pPr>
                <a:defRPr/>
              </a:pPr>
              <a:t>11</a:t>
            </a:fld>
            <a:endParaRPr lang="en-US"/>
          </a:p>
        </p:txBody>
      </p:sp>
    </p:spTree>
    <p:extLst>
      <p:ext uri="{BB962C8B-B14F-4D97-AF65-F5344CB8AC3E}">
        <p14:creationId xmlns:p14="http://schemas.microsoft.com/office/powerpoint/2010/main" val="180543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2</a:t>
            </a:fld>
            <a:endParaRPr lang="en-US"/>
          </a:p>
        </p:txBody>
      </p:sp>
      <p:sp>
        <p:nvSpPr>
          <p:cNvPr id="7171" name="Rectangle 2"/>
          <p:cNvSpPr>
            <a:spLocks noGrp="1" noChangeArrowheads="1"/>
          </p:cNvSpPr>
          <p:nvPr>
            <p:ph type="title"/>
          </p:nvPr>
        </p:nvSpPr>
        <p:spPr>
          <a:xfrm>
            <a:off x="228600" y="0"/>
            <a:ext cx="8763000" cy="990600"/>
          </a:xfrm>
        </p:spPr>
        <p:txBody>
          <a:bodyPr/>
          <a:lstStyle/>
          <a:p>
            <a:pPr marL="0" indent="0" eaLnBrk="1" hangingPunct="1">
              <a:buNone/>
              <a:defRPr/>
            </a:pPr>
            <a:r>
              <a:rPr lang="en-US" sz="4000" dirty="0"/>
              <a:t>Sole Proprietorship  </a:t>
            </a:r>
          </a:p>
        </p:txBody>
      </p:sp>
      <p:sp>
        <p:nvSpPr>
          <p:cNvPr id="129027" name="Rectangle 3"/>
          <p:cNvSpPr>
            <a:spLocks noGrp="1" noChangeArrowheads="1"/>
          </p:cNvSpPr>
          <p:nvPr>
            <p:ph type="body" idx="1"/>
          </p:nvPr>
        </p:nvSpPr>
        <p:spPr>
          <a:xfrm>
            <a:off x="228600" y="1371600"/>
            <a:ext cx="8839200" cy="4343400"/>
          </a:xfrm>
        </p:spPr>
        <p:txBody>
          <a:bodyPr/>
          <a:lstStyle/>
          <a:p>
            <a:pPr marL="4762" lvl="1" indent="0" eaLnBrk="1" hangingPunct="1">
              <a:buClr>
                <a:srgbClr val="FFCC00"/>
              </a:buClr>
              <a:buSzPct val="100000"/>
              <a:buNone/>
              <a:defRPr/>
            </a:pPr>
            <a:r>
              <a:rPr lang="en-US" sz="2800" dirty="0"/>
              <a:t>If you do nothing, you are by default a Sole Proprietorship.  </a:t>
            </a:r>
          </a:p>
          <a:p>
            <a:pPr marL="457200" lvl="1" indent="-452438" eaLnBrk="1" hangingPunct="1">
              <a:lnSpc>
                <a:spcPct val="150000"/>
              </a:lnSpc>
              <a:buClr>
                <a:srgbClr val="FFCC00"/>
              </a:buClr>
              <a:buSzPct val="100000"/>
              <a:defRPr/>
            </a:pPr>
            <a:r>
              <a:rPr lang="en-US" sz="2800" dirty="0"/>
              <a:t>You and the business are the same entity.</a:t>
            </a:r>
          </a:p>
          <a:p>
            <a:pPr marL="457200" lvl="1" indent="-452438" eaLnBrk="1" hangingPunct="1">
              <a:buClr>
                <a:srgbClr val="FFCC00"/>
              </a:buClr>
              <a:buSzPct val="100000"/>
              <a:defRPr/>
            </a:pPr>
            <a:r>
              <a:rPr lang="en-US" sz="2800" dirty="0"/>
              <a:t>You are responsible for all obligations, debts, and fines incurred by the business.</a:t>
            </a:r>
          </a:p>
          <a:p>
            <a:pPr marL="457200" lvl="1" indent="-452438" eaLnBrk="1" hangingPunct="1">
              <a:buClr>
                <a:srgbClr val="FFCC00"/>
              </a:buClr>
              <a:buSzPct val="100000"/>
              <a:defRPr/>
            </a:pPr>
            <a:r>
              <a:rPr lang="en-US" sz="2800" dirty="0"/>
              <a:t>Business income is reported on your personal income tax returns. </a:t>
            </a:r>
          </a:p>
          <a:p>
            <a:pPr marL="457200" lvl="1" indent="-452438" eaLnBrk="1" hangingPunct="1">
              <a:buClr>
                <a:srgbClr val="FFCC00"/>
              </a:buClr>
              <a:buSzPct val="100000"/>
              <a:defRPr/>
            </a:pPr>
            <a:r>
              <a:rPr lang="en-US" sz="2800" dirty="0"/>
              <a:t>You do not have to file or pay a separate tax on the business.</a:t>
            </a:r>
          </a:p>
        </p:txBody>
      </p:sp>
    </p:spTree>
    <p:extLst>
      <p:ext uri="{BB962C8B-B14F-4D97-AF65-F5344CB8AC3E}">
        <p14:creationId xmlns:p14="http://schemas.microsoft.com/office/powerpoint/2010/main" val="3068258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marL="3175" lvl="2" defTabSz="1828800">
              <a:lnSpc>
                <a:spcPct val="150000"/>
              </a:lnSpc>
              <a:defRPr/>
            </a:pPr>
            <a:r>
              <a:rPr lang="en-US" dirty="0">
                <a:solidFill>
                  <a:srgbClr val="FFCC00"/>
                </a:solidFill>
                <a:effectLst>
                  <a:outerShdw blurRad="38100" dist="38100" dir="2700000" algn="tl">
                    <a:srgbClr val="000000"/>
                  </a:outerShdw>
                </a:effectLst>
              </a:rPr>
              <a:t>Limited Liability Company (LLC)</a:t>
            </a:r>
          </a:p>
        </p:txBody>
      </p:sp>
      <p:sp>
        <p:nvSpPr>
          <p:cNvPr id="129027" name="Rectangle 3"/>
          <p:cNvSpPr>
            <a:spLocks noGrp="1" noChangeArrowheads="1"/>
          </p:cNvSpPr>
          <p:nvPr>
            <p:ph idx="1"/>
          </p:nvPr>
        </p:nvSpPr>
        <p:spPr/>
        <p:txBody>
          <a:bodyPr/>
          <a:lstStyle/>
          <a:p>
            <a:pPr marL="457200" lvl="1" indent="-452438" eaLnBrk="1" hangingPunct="1">
              <a:buClr>
                <a:srgbClr val="FFCC00"/>
              </a:buClr>
              <a:buSzPct val="100000"/>
              <a:defRPr/>
            </a:pPr>
            <a:r>
              <a:rPr lang="en-US" sz="2800" dirty="0" smtClean="0">
                <a:effectLst/>
              </a:rPr>
              <a:t>Allows </a:t>
            </a:r>
            <a:r>
              <a:rPr lang="en-US" sz="2800" dirty="0">
                <a:effectLst/>
              </a:rPr>
              <a:t>for multiple owners, but with </a:t>
            </a:r>
            <a:r>
              <a:rPr lang="en-US" sz="2800" u="sng" dirty="0">
                <a:effectLst/>
              </a:rPr>
              <a:t>limited</a:t>
            </a:r>
            <a:r>
              <a:rPr lang="en-US" sz="2800" dirty="0">
                <a:effectLst/>
              </a:rPr>
              <a:t> personal </a:t>
            </a:r>
            <a:r>
              <a:rPr lang="en-US" sz="2800" dirty="0" smtClean="0">
                <a:effectLst/>
              </a:rPr>
              <a:t>financial. </a:t>
            </a:r>
          </a:p>
          <a:p>
            <a:pPr marL="457200" lvl="1" indent="-452438" eaLnBrk="1" hangingPunct="1">
              <a:buClr>
                <a:srgbClr val="FFCC00"/>
              </a:buClr>
              <a:buSzPct val="100000"/>
              <a:defRPr/>
            </a:pPr>
            <a:r>
              <a:rPr lang="en-US" sz="2800" dirty="0" smtClean="0">
                <a:effectLst/>
              </a:rPr>
              <a:t>Not </a:t>
            </a:r>
            <a:r>
              <a:rPr lang="en-US" sz="2800" dirty="0">
                <a:effectLst/>
              </a:rPr>
              <a:t>subject to the requirements to elect a board and hold regular meetings with minutes, as required under the </a:t>
            </a:r>
            <a:r>
              <a:rPr lang="en-US" sz="2800" dirty="0" smtClean="0">
                <a:effectLst/>
              </a:rPr>
              <a:t>Corporation </a:t>
            </a:r>
            <a:r>
              <a:rPr lang="en-US" sz="2800" dirty="0">
                <a:effectLst/>
              </a:rPr>
              <a:t>structure.</a:t>
            </a:r>
            <a:endParaRPr lang="en-US" sz="2800" dirty="0"/>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3</a:t>
            </a:fld>
            <a:endParaRPr lang="en-US"/>
          </a:p>
        </p:txBody>
      </p:sp>
    </p:spTree>
    <p:extLst>
      <p:ext uri="{BB962C8B-B14F-4D97-AF65-F5344CB8AC3E}">
        <p14:creationId xmlns:p14="http://schemas.microsoft.com/office/powerpoint/2010/main" val="1447130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Corporation</a:t>
            </a:r>
            <a:endParaRPr lang="en-US" dirty="0"/>
          </a:p>
        </p:txBody>
      </p:sp>
      <p:sp>
        <p:nvSpPr>
          <p:cNvPr id="129027" name="Rectangle 3"/>
          <p:cNvSpPr>
            <a:spLocks noGrp="1" noChangeArrowheads="1"/>
          </p:cNvSpPr>
          <p:nvPr>
            <p:ph idx="1"/>
          </p:nvPr>
        </p:nvSpPr>
        <p:spPr>
          <a:xfrm>
            <a:off x="152400" y="1143000"/>
            <a:ext cx="8839200" cy="5334000"/>
          </a:xfrm>
        </p:spPr>
        <p:txBody>
          <a:bodyPr/>
          <a:lstStyle/>
          <a:p>
            <a:pPr marL="390525" lvl="1">
              <a:spcAft>
                <a:spcPts val="600"/>
              </a:spcAft>
            </a:pPr>
            <a:r>
              <a:rPr lang="en-US" sz="2800" dirty="0">
                <a:effectLst/>
              </a:rPr>
              <a:t>A</a:t>
            </a:r>
            <a:r>
              <a:rPr lang="en-US" sz="4400" dirty="0">
                <a:effectLst/>
              </a:rPr>
              <a:t> </a:t>
            </a:r>
            <a:r>
              <a:rPr lang="en-US" sz="2800" dirty="0">
                <a:effectLst/>
              </a:rPr>
              <a:t>traditional corporation; also called a “C Corp</a:t>
            </a:r>
            <a:r>
              <a:rPr lang="en-US" sz="2800" dirty="0" smtClean="0">
                <a:effectLst/>
              </a:rPr>
              <a:t>”.</a:t>
            </a:r>
          </a:p>
          <a:p>
            <a:pPr marL="390525" lvl="1">
              <a:spcAft>
                <a:spcPts val="600"/>
              </a:spcAft>
            </a:pPr>
            <a:r>
              <a:rPr lang="en-US" sz="2800" dirty="0" smtClean="0">
                <a:effectLst/>
              </a:rPr>
              <a:t>Managed </a:t>
            </a:r>
            <a:r>
              <a:rPr lang="en-US" sz="2800" dirty="0">
                <a:effectLst/>
              </a:rPr>
              <a:t>by a Board of Directors that is elected by the shareholders. </a:t>
            </a:r>
            <a:endParaRPr lang="en-US" sz="2800" dirty="0" smtClean="0">
              <a:effectLst/>
            </a:endParaRPr>
          </a:p>
          <a:p>
            <a:pPr marL="390525" lvl="1">
              <a:spcAft>
                <a:spcPts val="600"/>
              </a:spcAft>
            </a:pPr>
            <a:r>
              <a:rPr lang="en-US" sz="2800" dirty="0" smtClean="0">
                <a:effectLst/>
              </a:rPr>
              <a:t>The </a:t>
            </a:r>
            <a:r>
              <a:rPr lang="en-US" sz="2800" dirty="0">
                <a:effectLst/>
              </a:rPr>
              <a:t>shareholders and Board must meet at least annually and keep minutes of important decisions. </a:t>
            </a:r>
            <a:endParaRPr lang="en-US" sz="2800" dirty="0" smtClean="0">
              <a:effectLst/>
            </a:endParaRPr>
          </a:p>
          <a:p>
            <a:pPr marL="390525" lvl="1">
              <a:spcAft>
                <a:spcPts val="600"/>
              </a:spcAft>
            </a:pPr>
            <a:r>
              <a:rPr lang="en-US" sz="2800" dirty="0" smtClean="0">
                <a:effectLst/>
              </a:rPr>
              <a:t>Profits </a:t>
            </a:r>
            <a:r>
              <a:rPr lang="en-US" sz="2800" dirty="0">
                <a:effectLst/>
              </a:rPr>
              <a:t>are taxed by the IRS and the states. </a:t>
            </a:r>
            <a:endParaRPr lang="en-US" sz="2800" dirty="0" smtClean="0">
              <a:effectLst/>
            </a:endParaRPr>
          </a:p>
          <a:p>
            <a:pPr marL="390525" lvl="1"/>
            <a:r>
              <a:rPr lang="en-US" sz="2800" dirty="0" smtClean="0">
                <a:effectLst/>
              </a:rPr>
              <a:t>Dividends </a:t>
            </a:r>
            <a:r>
              <a:rPr lang="en-US" sz="2800" dirty="0">
                <a:effectLst/>
              </a:rPr>
              <a:t>(which can only be distributed from after-tax profits) are reported on the individual tax returns of the shareholders. Owners are therefore “double-taxed” on income from the company.</a:t>
            </a:r>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4</a:t>
            </a:fld>
            <a:endParaRPr lang="en-US"/>
          </a:p>
        </p:txBody>
      </p:sp>
    </p:spTree>
    <p:extLst>
      <p:ext uri="{BB962C8B-B14F-4D97-AF65-F5344CB8AC3E}">
        <p14:creationId xmlns:p14="http://schemas.microsoft.com/office/powerpoint/2010/main" val="1447130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600" dirty="0">
                <a:solidFill>
                  <a:schemeClr val="tx1"/>
                </a:solidFill>
              </a:rPr>
              <a:t>LLC vs. C-Corp Fundraising </a:t>
            </a:r>
            <a:r>
              <a:rPr lang="en-US" sz="3600" dirty="0" smtClean="0">
                <a:solidFill>
                  <a:schemeClr val="tx1"/>
                </a:solidFill>
              </a:rPr>
              <a:t>Implications</a:t>
            </a:r>
            <a:endParaRPr lang="en-US" sz="3600" dirty="0"/>
          </a:p>
        </p:txBody>
      </p:sp>
      <p:sp>
        <p:nvSpPr>
          <p:cNvPr id="129027" name="Rectangle 3"/>
          <p:cNvSpPr>
            <a:spLocks noGrp="1" noChangeArrowheads="1"/>
          </p:cNvSpPr>
          <p:nvPr>
            <p:ph idx="1"/>
          </p:nvPr>
        </p:nvSpPr>
        <p:spPr>
          <a:xfrm>
            <a:off x="381000" y="1295400"/>
            <a:ext cx="8382000" cy="5410200"/>
          </a:xfrm>
        </p:spPr>
        <p:txBody>
          <a:bodyPr/>
          <a:lstStyle/>
          <a:p>
            <a:pPr marL="0" indent="0">
              <a:buNone/>
            </a:pPr>
            <a:r>
              <a:rPr lang="en-US" sz="2800" dirty="0" smtClean="0">
                <a:effectLst/>
              </a:rPr>
              <a:t>Investors </a:t>
            </a:r>
            <a:r>
              <a:rPr lang="en-US" sz="2800" dirty="0">
                <a:effectLst/>
              </a:rPr>
              <a:t>will want you to be a </a:t>
            </a:r>
            <a:r>
              <a:rPr lang="en-US" sz="2800" dirty="0" smtClean="0">
                <a:effectLst/>
              </a:rPr>
              <a:t>C-Corp because it </a:t>
            </a:r>
            <a:r>
              <a:rPr lang="en-US" sz="2800" dirty="0">
                <a:effectLst/>
              </a:rPr>
              <a:t>is much easier to distribute shares </a:t>
            </a:r>
            <a:r>
              <a:rPr lang="en-US" sz="2800" dirty="0" smtClean="0">
                <a:effectLst/>
              </a:rPr>
              <a:t>of equity. </a:t>
            </a:r>
            <a:r>
              <a:rPr lang="en-US" sz="2800" dirty="0">
                <a:effectLst/>
              </a:rPr>
              <a:t>(Unlike </a:t>
            </a:r>
            <a:r>
              <a:rPr lang="en-US" sz="2800" dirty="0" smtClean="0">
                <a:effectLst/>
              </a:rPr>
              <a:t> Corporations</a:t>
            </a:r>
            <a:r>
              <a:rPr lang="en-US" sz="2800" dirty="0">
                <a:effectLst/>
              </a:rPr>
              <a:t>, LLCs do not have stockholders.)  </a:t>
            </a:r>
          </a:p>
          <a:p>
            <a:pPr marL="0" indent="0">
              <a:spcBef>
                <a:spcPts val="0"/>
              </a:spcBef>
              <a:buNone/>
            </a:pPr>
            <a:r>
              <a:rPr lang="en-US" sz="800" dirty="0">
                <a:effectLst/>
              </a:rPr>
              <a:t> </a:t>
            </a:r>
            <a:endParaRPr lang="en-US" sz="1800" dirty="0">
              <a:effectLst/>
            </a:endParaRPr>
          </a:p>
          <a:p>
            <a:pPr marL="0" indent="0">
              <a:buNone/>
            </a:pPr>
            <a:r>
              <a:rPr lang="en-US" sz="2800" dirty="0">
                <a:effectLst/>
              </a:rPr>
              <a:t>Also, </a:t>
            </a:r>
            <a:r>
              <a:rPr lang="en-US" sz="2800" dirty="0" smtClean="0">
                <a:effectLst/>
              </a:rPr>
              <a:t>venture capital funds </a:t>
            </a:r>
            <a:r>
              <a:rPr lang="en-US" sz="2800" dirty="0">
                <a:effectLst/>
              </a:rPr>
              <a:t>are </a:t>
            </a:r>
            <a:r>
              <a:rPr lang="en-US" sz="2800" dirty="0" smtClean="0">
                <a:effectLst/>
              </a:rPr>
              <a:t>not </a:t>
            </a:r>
            <a:r>
              <a:rPr lang="en-US" sz="2800" dirty="0">
                <a:effectLst/>
              </a:rPr>
              <a:t>structured to be </a:t>
            </a:r>
            <a:r>
              <a:rPr lang="en-US" sz="2800" i="1" dirty="0">
                <a:effectLst/>
              </a:rPr>
              <a:t>flow-through</a:t>
            </a:r>
            <a:r>
              <a:rPr lang="en-US" sz="2800" dirty="0">
                <a:effectLst/>
              </a:rPr>
              <a:t> tax entities.  </a:t>
            </a:r>
            <a:r>
              <a:rPr lang="en-US" sz="2800" dirty="0" smtClean="0">
                <a:effectLst/>
              </a:rPr>
              <a:t>For an LLC profits and losses flow </a:t>
            </a:r>
            <a:r>
              <a:rPr lang="en-US" sz="2800" dirty="0">
                <a:effectLst/>
              </a:rPr>
              <a:t>through to the </a:t>
            </a:r>
            <a:r>
              <a:rPr lang="en-US" sz="2800" dirty="0" smtClean="0">
                <a:effectLst/>
              </a:rPr>
              <a:t>VC fund, </a:t>
            </a:r>
            <a:r>
              <a:rPr lang="en-US" sz="2800" dirty="0">
                <a:effectLst/>
              </a:rPr>
              <a:t>creating </a:t>
            </a:r>
            <a:r>
              <a:rPr lang="en-US" sz="2800" dirty="0" smtClean="0">
                <a:effectLst/>
              </a:rPr>
              <a:t>a tax paperwork burden for </a:t>
            </a:r>
            <a:r>
              <a:rPr lang="en-US" sz="2800" dirty="0">
                <a:effectLst/>
              </a:rPr>
              <a:t>the </a:t>
            </a:r>
            <a:r>
              <a:rPr lang="en-US" sz="2800" dirty="0" smtClean="0">
                <a:effectLst/>
              </a:rPr>
              <a:t>fund and its investors. </a:t>
            </a:r>
            <a:r>
              <a:rPr lang="en-US" sz="2800" dirty="0">
                <a:effectLst/>
              </a:rPr>
              <a:t> To prevent this problem, VCs invest only in </a:t>
            </a:r>
            <a:r>
              <a:rPr lang="en-US" sz="2800" dirty="0" smtClean="0">
                <a:effectLst/>
              </a:rPr>
              <a:t>C-corps. </a:t>
            </a:r>
            <a:endParaRPr lang="en-US" sz="2800" dirty="0">
              <a:effectLst/>
            </a:endParaRPr>
          </a:p>
          <a:p>
            <a:pPr marL="0" indent="0">
              <a:spcBef>
                <a:spcPts val="1800"/>
              </a:spcBef>
              <a:buNone/>
            </a:pPr>
            <a:r>
              <a:rPr lang="en-US" sz="2800" dirty="0" smtClean="0">
                <a:effectLst/>
              </a:rPr>
              <a:t>However, </a:t>
            </a:r>
            <a:r>
              <a:rPr lang="en-US" sz="2800" dirty="0">
                <a:effectLst/>
              </a:rPr>
              <a:t>you </a:t>
            </a:r>
            <a:r>
              <a:rPr lang="en-US" sz="2800" dirty="0" smtClean="0">
                <a:effectLst/>
              </a:rPr>
              <a:t>can start as an </a:t>
            </a:r>
            <a:r>
              <a:rPr lang="en-US" sz="2800" dirty="0">
                <a:effectLst/>
              </a:rPr>
              <a:t>LLC, then convert to a C Corp when you are ready for </a:t>
            </a:r>
            <a:r>
              <a:rPr lang="en-US" sz="2800" dirty="0" smtClean="0">
                <a:effectLst/>
              </a:rPr>
              <a:t>professional equity </a:t>
            </a:r>
            <a:r>
              <a:rPr lang="en-US" sz="2800" dirty="0">
                <a:effectLst/>
              </a:rPr>
              <a:t>financing. </a:t>
            </a:r>
          </a:p>
          <a:p>
            <a:pPr marL="0" lvl="1" indent="0">
              <a:spcAft>
                <a:spcPts val="600"/>
              </a:spcAft>
              <a:buNone/>
            </a:pPr>
            <a:endParaRPr lang="en-US" sz="2800" dirty="0">
              <a:effectLst/>
            </a:endParaRPr>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5</a:t>
            </a:fld>
            <a:endParaRPr lang="en-US"/>
          </a:p>
        </p:txBody>
      </p:sp>
    </p:spTree>
    <p:extLst>
      <p:ext uri="{BB962C8B-B14F-4D97-AF65-F5344CB8AC3E}">
        <p14:creationId xmlns:p14="http://schemas.microsoft.com/office/powerpoint/2010/main" val="2885708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marL="917575" lvl="2" defTabSz="1828800">
              <a:lnSpc>
                <a:spcPct val="150000"/>
              </a:lnSpc>
              <a:defRPr/>
            </a:pPr>
            <a:r>
              <a:rPr lang="en-US" dirty="0">
                <a:solidFill>
                  <a:srgbClr val="FFCC00"/>
                </a:solidFill>
                <a:effectLst>
                  <a:outerShdw blurRad="38100" dist="38100" dir="2700000" algn="tl">
                    <a:srgbClr val="000000"/>
                  </a:outerShdw>
                </a:effectLst>
              </a:rPr>
              <a:t>Benefit Corporation</a:t>
            </a:r>
          </a:p>
        </p:txBody>
      </p:sp>
      <p:sp>
        <p:nvSpPr>
          <p:cNvPr id="129027" name="Rectangle 3"/>
          <p:cNvSpPr>
            <a:spLocks noGrp="1" noChangeArrowheads="1"/>
          </p:cNvSpPr>
          <p:nvPr>
            <p:ph idx="1"/>
          </p:nvPr>
        </p:nvSpPr>
        <p:spPr>
          <a:xfrm>
            <a:off x="457200" y="1828800"/>
            <a:ext cx="8382000" cy="4724400"/>
          </a:xfrm>
        </p:spPr>
        <p:txBody>
          <a:bodyPr/>
          <a:lstStyle/>
          <a:p>
            <a:pPr marL="628650" lvl="1">
              <a:spcAft>
                <a:spcPts val="1200"/>
              </a:spcAft>
            </a:pPr>
            <a:r>
              <a:rPr lang="en-US" sz="2800" dirty="0">
                <a:effectLst/>
              </a:rPr>
              <a:t>A class of C Corporation legally obligated to make a material positive impact on society and the environment. </a:t>
            </a:r>
            <a:endParaRPr lang="en-US" sz="2800" dirty="0" smtClean="0">
              <a:effectLst/>
            </a:endParaRPr>
          </a:p>
          <a:p>
            <a:pPr marL="628650" lvl="1">
              <a:spcAft>
                <a:spcPts val="1200"/>
              </a:spcAft>
            </a:pPr>
            <a:r>
              <a:rPr lang="en-US" sz="2800" dirty="0" smtClean="0">
                <a:effectLst/>
              </a:rPr>
              <a:t>Boards </a:t>
            </a:r>
            <a:r>
              <a:rPr lang="en-US" sz="2800" dirty="0">
                <a:effectLst/>
              </a:rPr>
              <a:t>of directors are required to consider the consequences of </a:t>
            </a:r>
            <a:r>
              <a:rPr lang="en-US" sz="2800" dirty="0" smtClean="0">
                <a:effectLst/>
              </a:rPr>
              <a:t>key </a:t>
            </a:r>
            <a:r>
              <a:rPr lang="en-US" sz="2800" dirty="0">
                <a:effectLst/>
              </a:rPr>
              <a:t>actions as they affect all society stakeholders, not just shareholders.  </a:t>
            </a:r>
            <a:endParaRPr lang="en-US" sz="2800" dirty="0" smtClean="0">
              <a:effectLst/>
            </a:endParaRPr>
          </a:p>
          <a:p>
            <a:pPr marL="628650" lvl="1"/>
            <a:r>
              <a:rPr lang="en-US" sz="2800" dirty="0" smtClean="0">
                <a:effectLst/>
                <a:hlinkClick r:id="rId2"/>
              </a:rPr>
              <a:t>For </a:t>
            </a:r>
            <a:r>
              <a:rPr lang="en-US" sz="2800" dirty="0">
                <a:effectLst/>
                <a:hlinkClick r:id="rId2"/>
              </a:rPr>
              <a:t>more information </a:t>
            </a:r>
            <a:r>
              <a:rPr lang="en-US" sz="2800" u="sng" dirty="0" smtClean="0">
                <a:effectLst/>
                <a:hlinkClick r:id="rId2"/>
              </a:rPr>
              <a:t>http</a:t>
            </a:r>
            <a:r>
              <a:rPr lang="en-US" sz="2800" u="sng" dirty="0">
                <a:effectLst/>
                <a:hlinkClick r:id="rId2"/>
              </a:rPr>
              <a:t>://</a:t>
            </a:r>
            <a:r>
              <a:rPr lang="en-US" sz="2800" u="sng" dirty="0" smtClean="0">
                <a:effectLst/>
                <a:hlinkClick r:id="rId2"/>
              </a:rPr>
              <a:t>benefitcorp.net</a:t>
            </a:r>
            <a:endParaRPr lang="en-US" sz="4000" dirty="0">
              <a:effectLst/>
            </a:endParaRPr>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6</a:t>
            </a:fld>
            <a:endParaRPr lang="en-US"/>
          </a:p>
        </p:txBody>
      </p:sp>
    </p:spTree>
    <p:extLst>
      <p:ext uri="{BB962C8B-B14F-4D97-AF65-F5344CB8AC3E}">
        <p14:creationId xmlns:p14="http://schemas.microsoft.com/office/powerpoint/2010/main" val="1974594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28600"/>
            <a:ext cx="7772400" cy="1143000"/>
          </a:xfrm>
        </p:spPr>
        <p:txBody>
          <a:bodyPr/>
          <a:lstStyle/>
          <a:p>
            <a:pPr lvl="2"/>
            <a:r>
              <a:rPr lang="en-US" sz="3600" dirty="0" smtClean="0">
                <a:effectLst>
                  <a:outerShdw blurRad="38100" dist="38100" dir="2700000" algn="tl">
                    <a:srgbClr val="000000"/>
                  </a:outerShdw>
                </a:effectLst>
              </a:rPr>
              <a:t>Analysis of Benefit Corporation</a:t>
            </a:r>
            <a:endParaRPr lang="en-US" dirty="0"/>
          </a:p>
        </p:txBody>
      </p:sp>
      <p:sp>
        <p:nvSpPr>
          <p:cNvPr id="129027" name="Rectangle 3"/>
          <p:cNvSpPr>
            <a:spLocks noGrp="1" noChangeArrowheads="1"/>
          </p:cNvSpPr>
          <p:nvPr>
            <p:ph sz="half" idx="1"/>
          </p:nvPr>
        </p:nvSpPr>
        <p:spPr/>
        <p:txBody>
          <a:bodyPr/>
          <a:lstStyle/>
          <a:p>
            <a:pPr marL="0" indent="0" algn="ctr">
              <a:buNone/>
            </a:pPr>
            <a:r>
              <a:rPr lang="en-US" dirty="0" smtClean="0">
                <a:effectLst/>
              </a:rPr>
              <a:t>ADVANTAGES</a:t>
            </a:r>
          </a:p>
          <a:p>
            <a:pPr marL="0" indent="0">
              <a:spcBef>
                <a:spcPts val="0"/>
              </a:spcBef>
              <a:buNone/>
            </a:pPr>
            <a:endParaRPr lang="en-US" sz="900" dirty="0">
              <a:effectLst/>
            </a:endParaRPr>
          </a:p>
          <a:p>
            <a:pPr marL="284163" indent="-284163">
              <a:buFont typeface="Arial" panose="020B0604020202020204" pitchFamily="34" charset="0"/>
              <a:buChar char="•"/>
            </a:pPr>
            <a:r>
              <a:rPr lang="en-US" sz="2400" dirty="0">
                <a:effectLst/>
              </a:rPr>
              <a:t>PR value in attracting and retaining employees and socially conscious investors </a:t>
            </a:r>
          </a:p>
          <a:p>
            <a:pPr marL="284163" indent="-284163">
              <a:buFont typeface="Arial" panose="020B0604020202020204" pitchFamily="34" charset="0"/>
              <a:buChar char="•"/>
            </a:pPr>
            <a:r>
              <a:rPr lang="en-US" sz="2400" dirty="0">
                <a:effectLst/>
              </a:rPr>
              <a:t>Differentiation with competitors</a:t>
            </a:r>
          </a:p>
          <a:p>
            <a:pPr marL="284163" indent="-284163">
              <a:buFont typeface="Arial" panose="020B0604020202020204" pitchFamily="34" charset="0"/>
              <a:buChar char="•"/>
            </a:pPr>
            <a:r>
              <a:rPr lang="en-US" sz="2400" dirty="0" smtClean="0">
                <a:effectLst/>
              </a:rPr>
              <a:t>Alternative </a:t>
            </a:r>
            <a:r>
              <a:rPr lang="en-US" sz="2400" dirty="0">
                <a:effectLst/>
              </a:rPr>
              <a:t>to </a:t>
            </a:r>
            <a:r>
              <a:rPr lang="en-US" sz="2400" dirty="0" smtClean="0">
                <a:effectLst/>
              </a:rPr>
              <a:t>a </a:t>
            </a:r>
            <a:br>
              <a:rPr lang="en-US" sz="2400" dirty="0" smtClean="0">
                <a:effectLst/>
              </a:rPr>
            </a:br>
            <a:r>
              <a:rPr lang="en-US" sz="2400" dirty="0" smtClean="0">
                <a:effectLst/>
              </a:rPr>
              <a:t>non-profit structure</a:t>
            </a:r>
            <a:r>
              <a:rPr lang="en-US" sz="2400" dirty="0">
                <a:effectLst/>
              </a:rPr>
              <a:t> </a:t>
            </a:r>
          </a:p>
          <a:p>
            <a:pPr marL="0" indent="0">
              <a:buNone/>
            </a:pPr>
            <a:endParaRPr lang="en-US" sz="2400" dirty="0">
              <a:effectLst/>
            </a:endParaRPr>
          </a:p>
        </p:txBody>
      </p:sp>
      <p:sp>
        <p:nvSpPr>
          <p:cNvPr id="2" name="Content Placeholder 1"/>
          <p:cNvSpPr>
            <a:spLocks noGrp="1"/>
          </p:cNvSpPr>
          <p:nvPr>
            <p:ph sz="half" idx="2"/>
          </p:nvPr>
        </p:nvSpPr>
        <p:spPr/>
        <p:txBody>
          <a:bodyPr/>
          <a:lstStyle/>
          <a:p>
            <a:pPr marL="0" indent="0" algn="ctr">
              <a:buNone/>
            </a:pPr>
            <a:r>
              <a:rPr lang="en-US" dirty="0" smtClean="0">
                <a:effectLst/>
              </a:rPr>
              <a:t>DISADVANTAGES</a:t>
            </a:r>
            <a:endParaRPr lang="en-US" dirty="0">
              <a:effectLst/>
            </a:endParaRPr>
          </a:p>
          <a:p>
            <a:pPr marL="0" indent="0">
              <a:spcBef>
                <a:spcPts val="0"/>
              </a:spcBef>
              <a:buNone/>
            </a:pPr>
            <a:endParaRPr lang="en-US" sz="900" dirty="0">
              <a:effectLst/>
            </a:endParaRPr>
          </a:p>
          <a:p>
            <a:pPr marL="234950" lvl="0" indent="-234950">
              <a:buFont typeface="Arial" panose="020B0604020202020204" pitchFamily="34" charset="0"/>
              <a:buChar char="•"/>
            </a:pPr>
            <a:r>
              <a:rPr lang="en-US" sz="2400" dirty="0" smtClean="0">
                <a:effectLst/>
              </a:rPr>
              <a:t>Additional </a:t>
            </a:r>
            <a:r>
              <a:rPr lang="en-US" sz="2400" dirty="0">
                <a:effectLst/>
              </a:rPr>
              <a:t>paperwork to set up and more detailed annual reports</a:t>
            </a:r>
          </a:p>
          <a:p>
            <a:pPr marL="234950" indent="-234950">
              <a:buFont typeface="Arial" panose="020B0604020202020204" pitchFamily="34" charset="0"/>
              <a:buChar char="•"/>
            </a:pPr>
            <a:r>
              <a:rPr lang="en-US" sz="2400" dirty="0">
                <a:effectLst/>
              </a:rPr>
              <a:t>Must incur the annual paperwork and fees associated with a C Corp. </a:t>
            </a:r>
            <a:endParaRPr lang="en-US" sz="2400" dirty="0"/>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7</a:t>
            </a:fld>
            <a:endParaRPr lang="en-US"/>
          </a:p>
        </p:txBody>
      </p:sp>
    </p:spTree>
    <p:extLst>
      <p:ext uri="{BB962C8B-B14F-4D97-AF65-F5344CB8AC3E}">
        <p14:creationId xmlns:p14="http://schemas.microsoft.com/office/powerpoint/2010/main" val="2752448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76200"/>
            <a:ext cx="8763000" cy="838200"/>
          </a:xfrm>
        </p:spPr>
        <p:txBody>
          <a:bodyPr/>
          <a:lstStyle/>
          <a:p>
            <a:r>
              <a:rPr lang="en-US" sz="3600" dirty="0">
                <a:solidFill>
                  <a:schemeClr val="tx1"/>
                </a:solidFill>
              </a:rPr>
              <a:t>States That Allow Benefit </a:t>
            </a:r>
            <a:r>
              <a:rPr lang="en-US" sz="3600" dirty="0" smtClean="0">
                <a:solidFill>
                  <a:schemeClr val="tx1"/>
                </a:solidFill>
              </a:rPr>
              <a:t>Corporations</a:t>
            </a:r>
            <a:endParaRPr lang="en-US" dirty="0"/>
          </a:p>
        </p:txBody>
      </p:sp>
      <p:pic>
        <p:nvPicPr>
          <p:cNvPr id="7" name="Content Placeholder 6" descr="Showing states that sanction Benefit Corporations.&#10;&#10;All of East coast except Maine, North Carolina, and Georgia.&#10;&#10;West coast and rockies only Oregon, California, Idaho, Nevada, Utah, and Arizona.&#10;&#10;In Midwest only Montana, Colorado, Nebraska, Michigan, Illinois, Indiana, Arkansas, Tennessee, and Louisiana." title="Map of U.S."/>
          <p:cNvPicPr>
            <a:picLocks noGrp="1"/>
          </p:cNvPicPr>
          <p:nvPr>
            <p:ph idx="1"/>
          </p:nvPr>
        </p:nvPicPr>
        <p:blipFill rotWithShape="1">
          <a:blip r:embed="rId3"/>
          <a:srcRect l="1701" t="28022" r="2445" b="10739"/>
          <a:stretch/>
        </p:blipFill>
        <p:spPr bwMode="auto">
          <a:xfrm>
            <a:off x="0" y="990600"/>
            <a:ext cx="9144000" cy="5867400"/>
          </a:xfrm>
          <a:prstGeom prst="rect">
            <a:avLst/>
          </a:prstGeom>
          <a:ln>
            <a:noFill/>
          </a:ln>
          <a:extLst>
            <a:ext uri="{53640926-AAD7-44D8-BBD7-CCE9431645EC}">
              <a14:shadowObscured xmlns:a14="http://schemas.microsoft.com/office/drawing/2010/main"/>
            </a:ext>
          </a:extLst>
        </p:spPr>
      </p:pic>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8</a:t>
            </a:fld>
            <a:endParaRPr lang="en-US"/>
          </a:p>
        </p:txBody>
      </p:sp>
    </p:spTree>
    <p:extLst>
      <p:ext uri="{BB962C8B-B14F-4D97-AF65-F5344CB8AC3E}">
        <p14:creationId xmlns:p14="http://schemas.microsoft.com/office/powerpoint/2010/main" val="1974594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8763000" cy="1524000"/>
          </a:xfrm>
        </p:spPr>
        <p:txBody>
          <a:bodyPr/>
          <a:lstStyle/>
          <a:p>
            <a:r>
              <a:rPr lang="en-US" sz="4000" dirty="0" smtClean="0">
                <a:solidFill>
                  <a:schemeClr val="tx1"/>
                </a:solidFill>
              </a:rPr>
              <a:t>The B </a:t>
            </a:r>
            <a:r>
              <a:rPr lang="en-US" sz="4000" dirty="0">
                <a:solidFill>
                  <a:schemeClr val="tx1"/>
                </a:solidFill>
              </a:rPr>
              <a:t>Corp  </a:t>
            </a:r>
            <a:r>
              <a:rPr lang="en-US" dirty="0">
                <a:solidFill>
                  <a:schemeClr val="tx1"/>
                </a:solidFill>
              </a:rPr>
              <a:t/>
            </a:r>
            <a:br>
              <a:rPr lang="en-US" dirty="0">
                <a:solidFill>
                  <a:schemeClr val="tx1"/>
                </a:solidFill>
              </a:rPr>
            </a:br>
            <a:r>
              <a:rPr lang="en-US" sz="3200" dirty="0">
                <a:solidFill>
                  <a:schemeClr val="tx1"/>
                </a:solidFill>
              </a:rPr>
              <a:t>Sometimes confused with Benefit Corporation</a:t>
            </a:r>
            <a:br>
              <a:rPr lang="en-US" sz="3200" dirty="0">
                <a:solidFill>
                  <a:schemeClr val="tx1"/>
                </a:solidFill>
              </a:rPr>
            </a:br>
            <a:endParaRPr lang="en-US" sz="3200" dirty="0"/>
          </a:p>
        </p:txBody>
      </p:sp>
      <p:sp>
        <p:nvSpPr>
          <p:cNvPr id="129027" name="Rectangle 3"/>
          <p:cNvSpPr>
            <a:spLocks noGrp="1" noChangeArrowheads="1"/>
          </p:cNvSpPr>
          <p:nvPr>
            <p:ph idx="1"/>
          </p:nvPr>
        </p:nvSpPr>
        <p:spPr>
          <a:xfrm>
            <a:off x="457200" y="2286000"/>
            <a:ext cx="8382000" cy="4302125"/>
          </a:xfrm>
        </p:spPr>
        <p:txBody>
          <a:bodyPr/>
          <a:lstStyle/>
          <a:p>
            <a:pPr marL="390525" lvl="1">
              <a:spcAft>
                <a:spcPts val="600"/>
              </a:spcAft>
              <a:buSzPct val="85000"/>
            </a:pPr>
            <a:r>
              <a:rPr lang="en-US" sz="2800" dirty="0">
                <a:effectLst/>
              </a:rPr>
              <a:t>A “B Corp”  is a certified Benefit Corporation that pays a fee to B Lab, a non-profit that confirms that the company has met its legal obligations as to </a:t>
            </a:r>
            <a:r>
              <a:rPr lang="en-US" sz="2800" i="1" dirty="0">
                <a:effectLst/>
              </a:rPr>
              <a:t>Measurable Social Performance, Accountability, Transparency, </a:t>
            </a:r>
            <a:r>
              <a:rPr lang="en-US" sz="2800" dirty="0">
                <a:effectLst/>
              </a:rPr>
              <a:t>and</a:t>
            </a:r>
            <a:r>
              <a:rPr lang="en-US" sz="2800" i="1" dirty="0">
                <a:effectLst/>
              </a:rPr>
              <a:t> Measurable Environmental Performance</a:t>
            </a:r>
            <a:r>
              <a:rPr lang="en-US" sz="2800" i="1" dirty="0" smtClean="0">
                <a:effectLst/>
              </a:rPr>
              <a:t>.</a:t>
            </a:r>
          </a:p>
          <a:p>
            <a:pPr marL="390525" lvl="1">
              <a:spcAft>
                <a:spcPts val="600"/>
              </a:spcAft>
              <a:buSzPct val="85000"/>
            </a:pPr>
            <a:r>
              <a:rPr lang="en-US" sz="2800" dirty="0">
                <a:effectLst/>
              </a:rPr>
              <a:t>Certification fees range from $500 to $500,000 per year, depending on the size of the company.</a:t>
            </a:r>
          </a:p>
          <a:p>
            <a:pPr marL="0" indent="0">
              <a:buNone/>
            </a:pPr>
            <a:endParaRPr lang="en-US" sz="2400" dirty="0">
              <a:effectLst/>
            </a:endParaRPr>
          </a:p>
        </p:txBody>
      </p:sp>
      <p:sp>
        <p:nvSpPr>
          <p:cNvPr id="4" name="Slide Number Placeholder 3"/>
          <p:cNvSpPr>
            <a:spLocks noGrp="1"/>
          </p:cNvSpPr>
          <p:nvPr>
            <p:ph type="sldNum" sz="quarter" idx="10"/>
          </p:nvPr>
        </p:nvSpPr>
        <p:spPr/>
        <p:txBody>
          <a:bodyPr/>
          <a:lstStyle/>
          <a:p>
            <a:pPr>
              <a:defRPr/>
            </a:pPr>
            <a:r>
              <a:rPr lang="en-US"/>
              <a:t>Page </a:t>
            </a:r>
            <a:fld id="{C89F7C21-E7E5-4BC6-90CA-240D1DC712FF}" type="slidenum">
              <a:rPr lang="en-US"/>
              <a:pPr>
                <a:defRPr/>
              </a:pPr>
              <a:t>9</a:t>
            </a:fld>
            <a:endParaRPr lang="en-US"/>
          </a:p>
        </p:txBody>
      </p:sp>
    </p:spTree>
    <p:extLst>
      <p:ext uri="{BB962C8B-B14F-4D97-AF65-F5344CB8AC3E}">
        <p14:creationId xmlns:p14="http://schemas.microsoft.com/office/powerpoint/2010/main" val="4128862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Azure">
  <a:themeElements>
    <a:clrScheme name="">
      <a:dk1>
        <a:srgbClr val="000000"/>
      </a:dk1>
      <a:lt1>
        <a:srgbClr val="FFFFFF"/>
      </a:lt1>
      <a:dk2>
        <a:srgbClr val="3333FF"/>
      </a:dk2>
      <a:lt2>
        <a:srgbClr val="FF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640</Words>
  <Application>Microsoft Office PowerPoint</Application>
  <PresentationFormat>On-screen Show (4:3)</PresentationFormat>
  <Paragraphs>76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Azure</vt:lpstr>
      <vt:lpstr>Alternative Business Structures </vt:lpstr>
      <vt:lpstr>Sole Proprietorship  </vt:lpstr>
      <vt:lpstr>Limited Liability Company (LLC)</vt:lpstr>
      <vt:lpstr>Corporation</vt:lpstr>
      <vt:lpstr>LLC vs. C-Corp Fundraising Implications</vt:lpstr>
      <vt:lpstr>Benefit Corporation</vt:lpstr>
      <vt:lpstr>Analysis of Benefit Corporation</vt:lpstr>
      <vt:lpstr>States That Allow Benefit Corporations</vt:lpstr>
      <vt:lpstr>The B Corp   Sometimes confused with Benefit Corporation </vt:lpstr>
      <vt:lpstr>Steps to Setting up An LLC</vt:lpstr>
      <vt:lpstr>Blank slide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2019-08-11T22:01:48Z</dcterms:modified>
</cp:coreProperties>
</file>