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1" r:id="rId1"/>
  </p:sldMasterIdLst>
  <p:notesMasterIdLst>
    <p:notesMasterId r:id="rId7"/>
  </p:notesMasterIdLst>
  <p:handoutMasterIdLst>
    <p:handoutMasterId r:id="rId8"/>
  </p:handoutMasterIdLst>
  <p:sldIdLst>
    <p:sldId id="324" r:id="rId2"/>
    <p:sldId id="352" r:id="rId3"/>
    <p:sldId id="347" r:id="rId4"/>
    <p:sldId id="337" r:id="rId5"/>
    <p:sldId id="357" r:id="rId6"/>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CC0099"/>
    <a:srgbClr val="9900CC"/>
    <a:srgbClr val="9900FF"/>
    <a:srgbClr val="009900"/>
    <a:srgbClr val="0000CC"/>
    <a:srgbClr val="FFCC00"/>
    <a:srgbClr val="9D0101"/>
    <a:srgbClr val="A50021"/>
    <a:srgbClr val="A101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410" autoAdjust="0"/>
    <p:restoredTop sz="71751" autoAdjust="0"/>
  </p:normalViewPr>
  <p:slideViewPr>
    <p:cSldViewPr>
      <p:cViewPr varScale="1">
        <p:scale>
          <a:sx n="80" d="100"/>
          <a:sy n="80" d="100"/>
        </p:scale>
        <p:origin x="-243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65539"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65540"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65541"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70A14C68-726D-4DCF-98EB-203F1ED590B7}" type="slidenum">
              <a:rPr lang="en-US"/>
              <a:pPr>
                <a:defRPr/>
              </a:pPr>
              <a:t>‹#›</a:t>
            </a:fld>
            <a:endParaRPr lang="en-US" dirty="0"/>
          </a:p>
        </p:txBody>
      </p:sp>
    </p:spTree>
    <p:extLst>
      <p:ext uri="{BB962C8B-B14F-4D97-AF65-F5344CB8AC3E}">
        <p14:creationId xmlns:p14="http://schemas.microsoft.com/office/powerpoint/2010/main" val="3704655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55299"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5302"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55303"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6CEDF9E-0DA9-4D39-AF40-510BB5D303B4}" type="slidenum">
              <a:rPr lang="en-US"/>
              <a:pPr>
                <a:defRPr/>
              </a:pPr>
              <a:t>‹#›</a:t>
            </a:fld>
            <a:endParaRPr lang="en-US" dirty="0"/>
          </a:p>
        </p:txBody>
      </p:sp>
    </p:spTree>
    <p:extLst>
      <p:ext uri="{BB962C8B-B14F-4D97-AF65-F5344CB8AC3E}">
        <p14:creationId xmlns:p14="http://schemas.microsoft.com/office/powerpoint/2010/main" val="2335927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Times New Roman" pitchFamily="18" charset="0"/>
                <a:ea typeface="+mn-ea"/>
                <a:cs typeface="+mn-cs"/>
              </a:rPr>
              <a:t>Debt Capital</a:t>
            </a:r>
            <a:r>
              <a:rPr lang="en-US" sz="1200" b="0" i="1" kern="1200" dirty="0" smtClean="0">
                <a:solidFill>
                  <a:schemeClr val="tx1"/>
                </a:solidFill>
                <a:effectLst/>
                <a:latin typeface="Times New Roman" pitchFamily="18" charset="0"/>
                <a:ea typeface="+mn-ea"/>
                <a:cs typeface="+mn-cs"/>
              </a:rPr>
              <a:t>.  </a:t>
            </a:r>
            <a:r>
              <a:rPr lang="en-US" sz="1200" b="0" kern="1200" dirty="0" smtClean="0">
                <a:solidFill>
                  <a:schemeClr val="tx1"/>
                </a:solidFill>
                <a:effectLst/>
                <a:latin typeface="Times New Roman" pitchFamily="18" charset="0"/>
                <a:ea typeface="+mn-ea"/>
                <a:cs typeface="+mn-cs"/>
              </a:rPr>
              <a:t>Commercial lenders will generally require collateral or the borrower's personal guarantee in case of default. This protects the lender and ensures that the borrower has a sufficient personal interest at stake to work diligently at the business. </a:t>
            </a:r>
          </a:p>
          <a:p>
            <a:pPr lvl="0"/>
            <a:endParaRPr lang="en-US" sz="1200" b="1" kern="1200" dirty="0" smtClean="0">
              <a:solidFill>
                <a:schemeClr val="tx1"/>
              </a:solidFill>
              <a:effectLst/>
              <a:latin typeface="Times New Roman" pitchFamily="18" charset="0"/>
              <a:ea typeface="+mn-ea"/>
              <a:cs typeface="+mn-cs"/>
            </a:endParaRPr>
          </a:p>
          <a:p>
            <a:r>
              <a:rPr lang="en-US" sz="1200" b="1" kern="1200" dirty="0" smtClean="0">
                <a:solidFill>
                  <a:schemeClr val="tx1"/>
                </a:solidFill>
                <a:effectLst/>
                <a:latin typeface="Times New Roman" pitchFamily="18" charset="0"/>
                <a:ea typeface="+mn-ea"/>
                <a:cs typeface="+mn-cs"/>
              </a:rPr>
              <a:t>Equity Capital</a:t>
            </a:r>
            <a:r>
              <a:rPr lang="en-US" sz="1200" kern="1200" dirty="0" smtClean="0">
                <a:solidFill>
                  <a:schemeClr val="tx1"/>
                </a:solidFill>
                <a:effectLst/>
                <a:latin typeface="Times New Roman" pitchFamily="18" charset="0"/>
                <a:ea typeface="+mn-ea"/>
                <a:cs typeface="+mn-cs"/>
              </a:rPr>
              <a:t>. Unlike loans, you are not morally or legally obligated to refund an equity investment if the business fails. However, if the business is successful, you may wind up paying back more than you would have with a loan.</a:t>
            </a:r>
            <a:endParaRPr lang="en-US" dirty="0"/>
          </a:p>
        </p:txBody>
      </p:sp>
      <p:sp>
        <p:nvSpPr>
          <p:cNvPr id="4" name="Slide Number Placeholder 3"/>
          <p:cNvSpPr>
            <a:spLocks noGrp="1"/>
          </p:cNvSpPr>
          <p:nvPr>
            <p:ph type="sldNum" sz="quarter" idx="10"/>
          </p:nvPr>
        </p:nvSpPr>
        <p:spPr/>
        <p:txBody>
          <a:bodyPr/>
          <a:lstStyle/>
          <a:p>
            <a:pPr>
              <a:defRPr/>
            </a:pPr>
            <a:fld id="{26CEDF9E-0DA9-4D39-AF40-510BB5D303B4}" type="slidenum">
              <a:rPr lang="en-US" smtClean="0"/>
              <a:pPr>
                <a:defRPr/>
              </a:pPr>
              <a:t>2</a:t>
            </a:fld>
            <a:endParaRPr lang="en-US" dirty="0"/>
          </a:p>
        </p:txBody>
      </p:sp>
    </p:spTree>
    <p:extLst>
      <p:ext uri="{BB962C8B-B14F-4D97-AF65-F5344CB8AC3E}">
        <p14:creationId xmlns:p14="http://schemas.microsoft.com/office/powerpoint/2010/main" val="50655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CEDF9E-0DA9-4D39-AF40-510BB5D303B4}" type="slidenum">
              <a:rPr lang="en-US" smtClean="0"/>
              <a:pPr>
                <a:defRPr/>
              </a:pPr>
              <a:t>3</a:t>
            </a:fld>
            <a:endParaRPr lang="en-US" dirty="0"/>
          </a:p>
        </p:txBody>
      </p:sp>
    </p:spTree>
    <p:extLst>
      <p:ext uri="{BB962C8B-B14F-4D97-AF65-F5344CB8AC3E}">
        <p14:creationId xmlns:p14="http://schemas.microsoft.com/office/powerpoint/2010/main" val="3900265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66" name="Rectangle 3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18467" name="Rectangle 35"/>
          <p:cNvSpPr>
            <a:spLocks noGrp="1" noChangeArrowheads="1"/>
          </p:cNvSpPr>
          <p:nvPr>
            <p:ph type="subTitle" sz="quarter" idx="1"/>
          </p:nvPr>
        </p:nvSpPr>
        <p:spPr>
          <a:xfrm>
            <a:off x="1371600" y="3886200"/>
            <a:ext cx="6400800" cy="1752600"/>
          </a:xfrm>
        </p:spPr>
        <p:txBody>
          <a:bodyPr lIns="92075" tIns="46038" rIns="92075" bIns="46038"/>
          <a:lstStyle>
            <a:lvl1pPr marL="0" indent="0" algn="ctr">
              <a:buFontTx/>
              <a:buNone/>
              <a:defRPr>
                <a:solidFill>
                  <a:srgbClr val="FFFFFF"/>
                </a:solidFill>
              </a:defRPr>
            </a:lvl1pPr>
          </a:lstStyle>
          <a:p>
            <a:r>
              <a:rPr lang="en-US"/>
              <a:t>Click to edit Master subtitle style</a:t>
            </a:r>
          </a:p>
        </p:txBody>
      </p:sp>
      <p:sp>
        <p:nvSpPr>
          <p:cNvPr id="4" name="Rectangle 36"/>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defRPr sz="1400">
                <a:solidFill>
                  <a:srgbClr val="FFFFFF"/>
                </a:solidFill>
              </a:defRPr>
            </a:lvl1pPr>
          </a:lstStyle>
          <a:p>
            <a:pPr>
              <a:defRPr/>
            </a:pPr>
            <a:endParaRPr lang="en-US"/>
          </a:p>
        </p:txBody>
      </p:sp>
      <p:sp>
        <p:nvSpPr>
          <p:cNvPr id="5" name="Rectangle 37"/>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400">
                <a:solidFill>
                  <a:srgbClr val="FFFFFF"/>
                </a:solidFill>
              </a:defRPr>
            </a:lvl1pPr>
          </a:lstStyle>
          <a:p>
            <a:pPr>
              <a:defRPr/>
            </a:pPr>
            <a:endParaRPr lang="en-US"/>
          </a:p>
        </p:txBody>
      </p:sp>
      <p:sp>
        <p:nvSpPr>
          <p:cNvPr id="6" name="Rectangle 38"/>
          <p:cNvSpPr>
            <a:spLocks noGrp="1" noChangeArrowheads="1"/>
          </p:cNvSpPr>
          <p:nvPr>
            <p:ph type="sldNum" sz="quarter" idx="12"/>
          </p:nvPr>
        </p:nvSpPr>
        <p:spPr>
          <a:xfrm>
            <a:off x="6553200" y="6248400"/>
            <a:ext cx="1905000" cy="457200"/>
          </a:xfrm>
        </p:spPr>
        <p:txBody>
          <a:bodyPr/>
          <a:lstStyle>
            <a:lvl1pPr>
              <a:defRPr sz="1400">
                <a:latin typeface="Times New Roman" pitchFamily="18" charset="0"/>
              </a:defRPr>
            </a:lvl1pPr>
          </a:lstStyle>
          <a:p>
            <a:pPr>
              <a:defRPr/>
            </a:pPr>
            <a:fld id="{0A9C5CFB-72FC-46BB-92E8-2A9AE65E8D99}" type="slidenum">
              <a:rPr lang="en-US"/>
              <a:pPr>
                <a:defRPr/>
              </a:pPr>
              <a:t>‹#›</a:t>
            </a:fld>
            <a:endParaRPr lang="en-US" dirty="0"/>
          </a:p>
        </p:txBody>
      </p:sp>
    </p:spTree>
    <p:extLst>
      <p:ext uri="{BB962C8B-B14F-4D97-AF65-F5344CB8AC3E}">
        <p14:creationId xmlns:p14="http://schemas.microsoft.com/office/powerpoint/2010/main" val="333112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481B8DA4-70B7-4CD5-B954-8B2C5B3ED25D}" type="slidenum">
              <a:rPr lang="en-US"/>
              <a:pPr>
                <a:defRPr/>
              </a:pPr>
              <a:t>‹#›</a:t>
            </a:fld>
            <a:endParaRPr lang="en-US"/>
          </a:p>
        </p:txBody>
      </p:sp>
    </p:spTree>
    <p:extLst>
      <p:ext uri="{BB962C8B-B14F-4D97-AF65-F5344CB8AC3E}">
        <p14:creationId xmlns:p14="http://schemas.microsoft.com/office/powerpoint/2010/main" val="1793163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609600"/>
            <a:ext cx="20002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8483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F0CC7306-FBBA-46C5-B33A-9E8F96506598}" type="slidenum">
              <a:rPr lang="en-US"/>
              <a:pPr>
                <a:defRPr/>
              </a:pPr>
              <a:t>‹#›</a:t>
            </a:fld>
            <a:endParaRPr lang="en-US"/>
          </a:p>
        </p:txBody>
      </p:sp>
    </p:spTree>
    <p:extLst>
      <p:ext uri="{BB962C8B-B14F-4D97-AF65-F5344CB8AC3E}">
        <p14:creationId xmlns:p14="http://schemas.microsoft.com/office/powerpoint/2010/main" val="702806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48ED5CC8-533F-472B-85F1-FFF8178AF098}" type="slidenum">
              <a:rPr lang="en-US"/>
              <a:pPr>
                <a:defRPr/>
              </a:pPr>
              <a:t>‹#›</a:t>
            </a:fld>
            <a:endParaRPr lang="en-US"/>
          </a:p>
        </p:txBody>
      </p:sp>
    </p:spTree>
    <p:extLst>
      <p:ext uri="{BB962C8B-B14F-4D97-AF65-F5344CB8AC3E}">
        <p14:creationId xmlns:p14="http://schemas.microsoft.com/office/powerpoint/2010/main" val="78173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1918101C-FD51-413F-86F8-F7DEBADE7BEF}" type="slidenum">
              <a:rPr lang="en-US"/>
              <a:pPr>
                <a:defRPr/>
              </a:pPr>
              <a:t>‹#›</a:t>
            </a:fld>
            <a:endParaRPr lang="en-US"/>
          </a:p>
        </p:txBody>
      </p:sp>
    </p:spTree>
    <p:extLst>
      <p:ext uri="{BB962C8B-B14F-4D97-AF65-F5344CB8AC3E}">
        <p14:creationId xmlns:p14="http://schemas.microsoft.com/office/powerpoint/2010/main" val="383724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2788" y="1946275"/>
            <a:ext cx="3910012"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5200" y="1946275"/>
            <a:ext cx="3911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8EE7E7CD-411C-4536-90D9-06DA49B29CB2}" type="slidenum">
              <a:rPr lang="en-US"/>
              <a:pPr>
                <a:defRPr/>
              </a:pPr>
              <a:t>‹#›</a:t>
            </a:fld>
            <a:endParaRPr lang="en-US"/>
          </a:p>
        </p:txBody>
      </p:sp>
    </p:spTree>
    <p:extLst>
      <p:ext uri="{BB962C8B-B14F-4D97-AF65-F5344CB8AC3E}">
        <p14:creationId xmlns:p14="http://schemas.microsoft.com/office/powerpoint/2010/main" val="268390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1"/>
          <p:cNvSpPr>
            <a:spLocks noGrp="1" noChangeArrowheads="1"/>
          </p:cNvSpPr>
          <p:nvPr>
            <p:ph type="sldNum" sz="quarter" idx="10"/>
          </p:nvPr>
        </p:nvSpPr>
        <p:spPr>
          <a:ln/>
        </p:spPr>
        <p:txBody>
          <a:bodyPr/>
          <a:lstStyle>
            <a:lvl1pPr>
              <a:defRPr/>
            </a:lvl1pPr>
          </a:lstStyle>
          <a:p>
            <a:pPr>
              <a:defRPr/>
            </a:pPr>
            <a:r>
              <a:rPr lang="en-US"/>
              <a:t>Page </a:t>
            </a:r>
            <a:fld id="{5E36C931-3DD4-428C-8B8D-7281A05E9609}" type="slidenum">
              <a:rPr lang="en-US"/>
              <a:pPr>
                <a:defRPr/>
              </a:pPr>
              <a:t>‹#›</a:t>
            </a:fld>
            <a:endParaRPr lang="en-US"/>
          </a:p>
        </p:txBody>
      </p:sp>
    </p:spTree>
    <p:extLst>
      <p:ext uri="{BB962C8B-B14F-4D97-AF65-F5344CB8AC3E}">
        <p14:creationId xmlns:p14="http://schemas.microsoft.com/office/powerpoint/2010/main" val="383237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1"/>
          <p:cNvSpPr>
            <a:spLocks noGrp="1" noChangeArrowheads="1"/>
          </p:cNvSpPr>
          <p:nvPr>
            <p:ph type="sldNum" sz="quarter" idx="10"/>
          </p:nvPr>
        </p:nvSpPr>
        <p:spPr>
          <a:ln/>
        </p:spPr>
        <p:txBody>
          <a:bodyPr/>
          <a:lstStyle>
            <a:lvl1pPr>
              <a:defRPr/>
            </a:lvl1pPr>
          </a:lstStyle>
          <a:p>
            <a:pPr>
              <a:defRPr/>
            </a:pPr>
            <a:r>
              <a:rPr lang="en-US"/>
              <a:t>Page </a:t>
            </a:r>
            <a:fld id="{59788EC7-E225-4A0E-98CA-DC9FAE0A9630}" type="slidenum">
              <a:rPr lang="en-US"/>
              <a:pPr>
                <a:defRPr/>
              </a:pPr>
              <a:t>‹#›</a:t>
            </a:fld>
            <a:endParaRPr lang="en-US"/>
          </a:p>
        </p:txBody>
      </p:sp>
    </p:spTree>
    <p:extLst>
      <p:ext uri="{BB962C8B-B14F-4D97-AF65-F5344CB8AC3E}">
        <p14:creationId xmlns:p14="http://schemas.microsoft.com/office/powerpoint/2010/main" val="4021516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1"/>
          <p:cNvSpPr>
            <a:spLocks noGrp="1" noChangeArrowheads="1"/>
          </p:cNvSpPr>
          <p:nvPr>
            <p:ph type="sldNum" sz="quarter" idx="10"/>
          </p:nvPr>
        </p:nvSpPr>
        <p:spPr>
          <a:ln/>
        </p:spPr>
        <p:txBody>
          <a:bodyPr/>
          <a:lstStyle>
            <a:lvl1pPr>
              <a:defRPr/>
            </a:lvl1pPr>
          </a:lstStyle>
          <a:p>
            <a:pPr>
              <a:defRPr/>
            </a:pPr>
            <a:r>
              <a:rPr lang="en-US"/>
              <a:t>Page </a:t>
            </a:r>
            <a:fld id="{47EB60F3-8F9C-4BE4-A0D3-A4C7602A3DCE}" type="slidenum">
              <a:rPr lang="en-US"/>
              <a:pPr>
                <a:defRPr/>
              </a:pPr>
              <a:t>‹#›</a:t>
            </a:fld>
            <a:endParaRPr lang="en-US"/>
          </a:p>
        </p:txBody>
      </p:sp>
    </p:spTree>
    <p:extLst>
      <p:ext uri="{BB962C8B-B14F-4D97-AF65-F5344CB8AC3E}">
        <p14:creationId xmlns:p14="http://schemas.microsoft.com/office/powerpoint/2010/main" val="356472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77ACB74F-9B98-4292-8874-371119FCC4B3}" type="slidenum">
              <a:rPr lang="en-US"/>
              <a:pPr>
                <a:defRPr/>
              </a:pPr>
              <a:t>‹#›</a:t>
            </a:fld>
            <a:endParaRPr lang="en-US"/>
          </a:p>
        </p:txBody>
      </p:sp>
    </p:spTree>
    <p:extLst>
      <p:ext uri="{BB962C8B-B14F-4D97-AF65-F5344CB8AC3E}">
        <p14:creationId xmlns:p14="http://schemas.microsoft.com/office/powerpoint/2010/main" val="423798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2B72F340-6DA8-4681-8009-CA38171711F0}" type="slidenum">
              <a:rPr lang="en-US"/>
              <a:pPr>
                <a:defRPr/>
              </a:pPr>
              <a:t>‹#›</a:t>
            </a:fld>
            <a:endParaRPr lang="en-US"/>
          </a:p>
        </p:txBody>
      </p:sp>
    </p:spTree>
    <p:extLst>
      <p:ext uri="{BB962C8B-B14F-4D97-AF65-F5344CB8AC3E}">
        <p14:creationId xmlns:p14="http://schemas.microsoft.com/office/powerpoint/2010/main" val="214975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59000">
              <a:srgbClr val="0047FF">
                <a:lumMod val="75000"/>
              </a:srgbClr>
            </a:gs>
            <a:gs pos="100000">
              <a:srgbClr val="000082">
                <a:alpha val="91000"/>
              </a:srgbClr>
            </a:gs>
            <a:gs pos="91000">
              <a:srgbClr val="0047FF">
                <a:lumMod val="73000"/>
              </a:srgbClr>
            </a:gs>
            <a:gs pos="91000">
              <a:srgbClr val="000082">
                <a:lumMod val="18000"/>
              </a:srgbClr>
            </a:gs>
          </a:gsLst>
          <a:lin ang="5400000" scaled="0"/>
          <a:tileRect/>
        </a:gradFill>
        <a:effectLst/>
      </p:bgPr>
    </p:bg>
    <p:spTree>
      <p:nvGrpSpPr>
        <p:cNvPr id="1" name=""/>
        <p:cNvGrpSpPr/>
        <p:nvPr/>
      </p:nvGrpSpPr>
      <p:grpSpPr>
        <a:xfrm>
          <a:off x="0" y="0"/>
          <a:ext cx="0" cy="0"/>
          <a:chOff x="0" y="0"/>
          <a:chExt cx="0" cy="0"/>
        </a:xfrm>
      </p:grpSpPr>
      <p:sp>
        <p:nvSpPr>
          <p:cNvPr id="1026" name="Rectangle 34"/>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7446" name="Rectangle 38"/>
          <p:cNvSpPr>
            <a:spLocks noGrp="1" noChangeArrowheads="1"/>
          </p:cNvSpPr>
          <p:nvPr>
            <p:ph type="body" idx="1"/>
          </p:nvPr>
        </p:nvSpPr>
        <p:spPr bwMode="auto">
          <a:xfrm>
            <a:off x="712788" y="1946275"/>
            <a:ext cx="7974012"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 Fourth level</a:t>
            </a:r>
          </a:p>
          <a:p>
            <a:pPr lvl="4"/>
            <a:r>
              <a:rPr lang="en-US" smtClean="0"/>
              <a:t> Fifth level</a:t>
            </a:r>
          </a:p>
        </p:txBody>
      </p:sp>
      <p:sp>
        <p:nvSpPr>
          <p:cNvPr id="17449" name="Rectangle 41"/>
          <p:cNvSpPr>
            <a:spLocks noGrp="1" noChangeArrowheads="1"/>
          </p:cNvSpPr>
          <p:nvPr>
            <p:ph type="sldNum" sz="quarter" idx="4"/>
          </p:nvPr>
        </p:nvSpPr>
        <p:spPr bwMode="auto">
          <a:xfrm>
            <a:off x="7239000" y="64770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000">
                <a:solidFill>
                  <a:srgbClr val="FFFFFF"/>
                </a:solidFill>
                <a:latin typeface="+mn-lt"/>
              </a:defRPr>
            </a:lvl1pPr>
          </a:lstStyle>
          <a:p>
            <a:pPr>
              <a:defRPr/>
            </a:pPr>
            <a:r>
              <a:rPr lang="en-US"/>
              <a:t>Page </a:t>
            </a:r>
            <a:fld id="{20DB25E9-DB03-4222-80C1-9FFBBD1F3F6F}"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24"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519113" indent="-519113" algn="l" rtl="0" eaLnBrk="0" fontAlgn="base" hangingPunct="0">
        <a:spcBef>
          <a:spcPct val="40000"/>
        </a:spcBef>
        <a:spcAft>
          <a:spcPct val="0"/>
        </a:spcAft>
        <a:buClr>
          <a:srgbClr val="FFCC00"/>
        </a:buClr>
        <a:buSzPct val="110000"/>
        <a:buBlip>
          <a:blip r:embed="rId13"/>
        </a:buBlip>
        <a:defRPr sz="3200">
          <a:solidFill>
            <a:schemeClr val="tx1"/>
          </a:solidFill>
          <a:effectLst>
            <a:outerShdw blurRad="38100" dist="38100" dir="2700000" algn="tl">
              <a:srgbClr val="000000"/>
            </a:outerShdw>
          </a:effectLst>
          <a:latin typeface="+mn-lt"/>
          <a:ea typeface="+mn-ea"/>
          <a:cs typeface="+mn-cs"/>
        </a:defRPr>
      </a:lvl1pPr>
      <a:lvl2pPr marL="1023938" indent="-390525" algn="l" rtl="0" eaLnBrk="0" fontAlgn="base" hangingPunct="0">
        <a:spcBef>
          <a:spcPct val="20000"/>
        </a:spcBef>
        <a:spcAft>
          <a:spcPct val="0"/>
        </a:spcAft>
        <a:buClr>
          <a:srgbClr val="CC0000"/>
        </a:buClr>
        <a:buSzPct val="110000"/>
        <a:buFont typeface="Wingdings" pitchFamily="2" charset="2"/>
        <a:buBlip>
          <a:blip r:embed="rId14"/>
        </a:buBlip>
        <a:defRPr sz="3200">
          <a:solidFill>
            <a:schemeClr val="tx1"/>
          </a:solidFill>
          <a:effectLst>
            <a:outerShdw blurRad="38100" dist="38100" dir="2700000" algn="tl">
              <a:srgbClr val="000000"/>
            </a:outerShdw>
          </a:effectLst>
          <a:latin typeface="+mn-lt"/>
        </a:defRPr>
      </a:lvl2pPr>
      <a:lvl3pPr marL="1601788" indent="-463550" algn="l" rtl="0" eaLnBrk="0" fontAlgn="base" hangingPunct="0">
        <a:spcBef>
          <a:spcPct val="20000"/>
        </a:spcBef>
        <a:spcAft>
          <a:spcPct val="0"/>
        </a:spcAft>
        <a:buClr>
          <a:schemeClr val="hlink"/>
        </a:buClr>
        <a:buBlip>
          <a:blip r:embed="rId15"/>
        </a:buBlip>
        <a:defRPr sz="3200">
          <a:solidFill>
            <a:schemeClr val="tx1"/>
          </a:solidFill>
          <a:effectLst>
            <a:outerShdw blurRad="38100" dist="38100" dir="2700000" algn="tl">
              <a:srgbClr val="000000"/>
            </a:outerShdw>
          </a:effectLst>
          <a:latin typeface="+mn-lt"/>
        </a:defRPr>
      </a:lvl3pPr>
      <a:lvl4pPr marL="1944688" indent="-228600" algn="l" rtl="0" eaLnBrk="0" fontAlgn="base" hangingPunct="0">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4pPr>
      <a:lvl5pPr marL="2287588" indent="-228600" algn="l" rtl="0" eaLnBrk="0" fontAlgn="base" hangingPunct="0">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5pPr>
      <a:lvl6pPr marL="27447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6pPr>
      <a:lvl7pPr marL="32019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7pPr>
      <a:lvl8pPr marL="36591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8pPr>
      <a:lvl9pPr marL="41163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59000">
              <a:srgbClr val="0047FF">
                <a:lumMod val="75000"/>
              </a:srgbClr>
            </a:gs>
            <a:gs pos="100000">
              <a:srgbClr val="000082">
                <a:alpha val="91000"/>
              </a:srgbClr>
            </a:gs>
            <a:gs pos="91000">
              <a:srgbClr val="0047FF">
                <a:lumMod val="73000"/>
              </a:srgbClr>
            </a:gs>
            <a:gs pos="91000">
              <a:srgbClr val="000082">
                <a:lumMod val="18000"/>
              </a:srgbClr>
            </a:gs>
          </a:gsLst>
          <a:lin ang="5400000" scaled="0"/>
          <a:tileRect/>
        </a:gra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ctrTitle" sz="quarter"/>
          </p:nvPr>
        </p:nvSpPr>
        <p:spPr>
          <a:xfrm>
            <a:off x="838200" y="1219200"/>
            <a:ext cx="7772400" cy="2532743"/>
          </a:xfrm>
        </p:spPr>
        <p:txBody>
          <a:bodyPr/>
          <a:lstStyle/>
          <a:p>
            <a:pPr eaLnBrk="1" hangingPunct="1"/>
            <a:r>
              <a:rPr lang="en-US" altLang="en-US" b="1" dirty="0">
                <a:solidFill>
                  <a:srgbClr val="FFCC00"/>
                </a:solidFill>
              </a:rPr>
              <a:t>Raising </a:t>
            </a:r>
            <a:r>
              <a:rPr lang="en-US" altLang="en-US" b="1" dirty="0" smtClean="0">
                <a:solidFill>
                  <a:srgbClr val="FFCC00"/>
                </a:solidFill>
              </a:rPr>
              <a:t>Capital</a:t>
            </a:r>
            <a:br>
              <a:rPr lang="en-US" altLang="en-US" b="1" dirty="0" smtClean="0">
                <a:solidFill>
                  <a:srgbClr val="FFCC00"/>
                </a:solidFill>
              </a:rPr>
            </a:br>
            <a:r>
              <a:rPr lang="en-US" altLang="en-US" dirty="0">
                <a:solidFill>
                  <a:srgbClr val="FFCC00"/>
                </a:solidFill>
              </a:rPr>
              <a:t/>
            </a:r>
            <a:br>
              <a:rPr lang="en-US" altLang="en-US" dirty="0">
                <a:solidFill>
                  <a:srgbClr val="FFCC00"/>
                </a:solidFill>
              </a:rPr>
            </a:br>
            <a:r>
              <a:rPr lang="en-US" altLang="en-US" dirty="0" smtClean="0">
                <a:solidFill>
                  <a:srgbClr val="FFCC00"/>
                </a:solidFill>
              </a:rPr>
              <a:t>Types and Sources</a:t>
            </a:r>
            <a:r>
              <a:rPr lang="en-US" altLang="en-US" dirty="0">
                <a:solidFill>
                  <a:srgbClr val="FFCC00"/>
                </a:solidFill>
              </a:rPr>
              <a:t/>
            </a:r>
            <a:br>
              <a:rPr lang="en-US" altLang="en-US" dirty="0">
                <a:solidFill>
                  <a:srgbClr val="FFCC00"/>
                </a:solidFill>
              </a:rPr>
            </a:br>
            <a:endParaRPr lang="en-US" altLang="en-US" dirty="0" smtClean="0">
              <a:solidFill>
                <a:srgbClr val="FFCC00"/>
              </a:solidFill>
            </a:endParaRPr>
          </a:p>
        </p:txBody>
      </p:sp>
      <p:sp>
        <p:nvSpPr>
          <p:cNvPr id="4" name="Footer Placeholder 1"/>
          <p:cNvSpPr>
            <a:spLocks noGrp="1"/>
          </p:cNvSpPr>
          <p:nvPr>
            <p:ph type="ftr" sz="quarter" idx="11"/>
          </p:nvPr>
        </p:nvSpPr>
        <p:spPr>
          <a:xfrm>
            <a:off x="1" y="6172200"/>
            <a:ext cx="9144000" cy="685800"/>
          </a:xfrm>
        </p:spPr>
        <p:txBody>
          <a:bodyPr/>
          <a:lstStyle/>
          <a:p>
            <a:pPr>
              <a:defRPr/>
            </a:pPr>
            <a:r>
              <a:rPr lang="en-US" sz="1200" dirty="0" smtClean="0">
                <a:solidFill>
                  <a:schemeClr val="bg1">
                    <a:lumMod val="40000"/>
                    <a:lumOff val="60000"/>
                  </a:schemeClr>
                </a:solidFill>
              </a:rPr>
              <a:t>Published by the Entrepreneurship Foundation, a 501(c)3 non profit.   Copyright © Academy Group</a:t>
            </a:r>
            <a:endParaRPr lang="en-US" sz="1200" dirty="0">
              <a:solidFill>
                <a:schemeClr val="bg1">
                  <a:lumMod val="40000"/>
                  <a:lumOff val="60000"/>
                </a:schemeClr>
              </a:solidFill>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altLang="en-US" sz="4000" dirty="0">
                <a:solidFill>
                  <a:srgbClr val="FFCC00"/>
                </a:solidFill>
              </a:rPr>
              <a:t>Types of </a:t>
            </a:r>
            <a:r>
              <a:rPr lang="en-US" altLang="en-US" sz="4000" dirty="0" smtClean="0">
                <a:solidFill>
                  <a:srgbClr val="FFCC00"/>
                </a:solidFill>
              </a:rPr>
              <a:t>Capital</a:t>
            </a:r>
            <a:endParaRPr lang="en-US" sz="4000" dirty="0"/>
          </a:p>
        </p:txBody>
      </p:sp>
      <p:sp>
        <p:nvSpPr>
          <p:cNvPr id="166914" name="Rectangle 2"/>
          <p:cNvSpPr>
            <a:spLocks noGrp="1" noChangeArrowheads="1"/>
          </p:cNvSpPr>
          <p:nvPr>
            <p:ph idx="1"/>
          </p:nvPr>
        </p:nvSpPr>
        <p:spPr/>
        <p:txBody>
          <a:bodyPr/>
          <a:lstStyle/>
          <a:p>
            <a:pPr marL="514350" indent="-514350" eaLnBrk="1" hangingPunct="1">
              <a:spcAft>
                <a:spcPts val="1200"/>
              </a:spcAft>
              <a:buFontTx/>
              <a:buAutoNum type="arabicPeriod"/>
              <a:defRPr/>
            </a:pPr>
            <a:r>
              <a:rPr lang="en-US" dirty="0" smtClean="0">
                <a:solidFill>
                  <a:srgbClr val="FFCC00"/>
                </a:solidFill>
              </a:rPr>
              <a:t>Debt </a:t>
            </a:r>
            <a:r>
              <a:rPr lang="en-US" dirty="0" smtClean="0"/>
              <a:t>(borrowing).  Carries a legal </a:t>
            </a:r>
            <a:r>
              <a:rPr lang="en-US" dirty="0"/>
              <a:t>obligation to repay the investment within a specified time period, with </a:t>
            </a:r>
            <a:r>
              <a:rPr lang="en-US" dirty="0" smtClean="0"/>
              <a:t> interest.</a:t>
            </a:r>
            <a:endParaRPr lang="en-US" sz="2800" i="1" dirty="0" smtClean="0"/>
          </a:p>
          <a:p>
            <a:pPr marL="514350" indent="-514350" eaLnBrk="1" hangingPunct="1">
              <a:buFontTx/>
              <a:buAutoNum type="arabicPeriod"/>
              <a:defRPr/>
            </a:pPr>
            <a:r>
              <a:rPr lang="en-US" dirty="0">
                <a:solidFill>
                  <a:srgbClr val="FFCC00"/>
                </a:solidFill>
                <a:effectLst/>
              </a:rPr>
              <a:t>Equity Capital </a:t>
            </a:r>
            <a:r>
              <a:rPr lang="en-US" dirty="0">
                <a:effectLst/>
              </a:rPr>
              <a:t>(investment by an individual </a:t>
            </a:r>
            <a:r>
              <a:rPr lang="en-US" i="1" dirty="0">
                <a:effectLst/>
              </a:rPr>
              <a:t>Angel</a:t>
            </a:r>
            <a:r>
              <a:rPr lang="en-US" dirty="0">
                <a:effectLst/>
              </a:rPr>
              <a:t> investor or Venture Capitalist in exchange for shares). </a:t>
            </a:r>
            <a:endParaRPr lang="en-US" sz="1600" dirty="0" smtClean="0"/>
          </a:p>
        </p:txBody>
      </p:sp>
      <p:sp>
        <p:nvSpPr>
          <p:cNvPr id="4" name="Slide Number Placeholder 3"/>
          <p:cNvSpPr>
            <a:spLocks noGrp="1"/>
          </p:cNvSpPr>
          <p:nvPr>
            <p:ph type="sldNum" sz="quarter" idx="10"/>
          </p:nvPr>
        </p:nvSpPr>
        <p:spPr/>
        <p:txBody>
          <a:bodyPr/>
          <a:lstStyle/>
          <a:p>
            <a:pPr>
              <a:defRPr/>
            </a:pPr>
            <a:r>
              <a:rPr lang="en-US"/>
              <a:t>Page </a:t>
            </a:r>
            <a:fld id="{A0DC55FB-A21B-45CA-A3B1-332891EB73DA}" type="slidenum">
              <a:rPr lang="en-US"/>
              <a:pPr>
                <a:defRPr/>
              </a:pPr>
              <a:t>2</a:t>
            </a:fld>
            <a:endParaRPr lang="en-US"/>
          </a:p>
        </p:txBody>
      </p:sp>
    </p:spTree>
    <p:extLst>
      <p:ext uri="{BB962C8B-B14F-4D97-AF65-F5344CB8AC3E}">
        <p14:creationId xmlns:p14="http://schemas.microsoft.com/office/powerpoint/2010/main" val="214247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143000"/>
          </a:xfrm>
        </p:spPr>
        <p:txBody>
          <a:bodyPr/>
          <a:lstStyle/>
          <a:p>
            <a:r>
              <a:rPr lang="en-US" altLang="en-US" sz="4000" dirty="0">
                <a:solidFill>
                  <a:srgbClr val="FFCC00"/>
                </a:solidFill>
              </a:rPr>
              <a:t>A Comparison of Capital </a:t>
            </a:r>
            <a:r>
              <a:rPr lang="en-US" altLang="en-US" sz="4000" dirty="0" smtClean="0">
                <a:solidFill>
                  <a:srgbClr val="FFCC00"/>
                </a:solidFill>
              </a:rPr>
              <a:t>Sources</a:t>
            </a:r>
            <a:endParaRPr lang="en-US" sz="4000" dirty="0"/>
          </a:p>
        </p:txBody>
      </p:sp>
      <p:graphicFrame>
        <p:nvGraphicFramePr>
          <p:cNvPr id="5" name="Group 3" descr="Personal Savings.   PROS: You retain control of business.  CONS: Risk losing savings&#10;&#10;Family and Friends.  PROS: Already know you. CONS: Failure means frosty reception at family affairs&#10;&#10;Commercial Bank  ($50k and up).  PROS:  You retain control of business. CONS: Assets taken if you default.&#10;&#10;Government Lender  ($25k and up). PROS: More willing to lend.  CONS: Higher rates. Assets may be taken if you default.&#10;&#10;Angel Investor  ($25k-$500k).   PROS: Cannot take your home. Will mentor.  CONS: You’ll have to share control. Angels want to cash out in 3-8 years.&#10;&#10;Crowdfunding  ($100 and up).  PROS: Easy to access.  CONS: Requires killer video and social media advertising campaign.  &#10;" title="TABLE: A Comparison of Capital Sources"/>
          <p:cNvGraphicFramePr>
            <a:graphicFrameLocks noGrp="1"/>
          </p:cNvGraphicFramePr>
          <p:nvPr>
            <p:ph idx="1"/>
            <p:extLst>
              <p:ext uri="{D42A27DB-BD31-4B8C-83A1-F6EECF244321}">
                <p14:modId xmlns:p14="http://schemas.microsoft.com/office/powerpoint/2010/main" val="995586158"/>
              </p:ext>
            </p:extLst>
          </p:nvPr>
        </p:nvGraphicFramePr>
        <p:xfrm>
          <a:off x="304800" y="1143000"/>
          <a:ext cx="8610600" cy="5443006"/>
        </p:xfrm>
        <a:graphic>
          <a:graphicData uri="http://schemas.openxmlformats.org/drawingml/2006/table">
            <a:tbl>
              <a:tblPr firstRow="1"/>
              <a:tblGrid>
                <a:gridCol w="2438400"/>
                <a:gridCol w="1066800"/>
                <a:gridCol w="2057400"/>
                <a:gridCol w="3048000"/>
              </a:tblGrid>
              <a:tr h="365723">
                <a:tc>
                  <a:txBody>
                    <a:bodyPr/>
                    <a:lstStyle/>
                    <a:p>
                      <a:pPr marL="0" marR="0" lvl="0" indent="0" algn="ctr" defTabSz="914400" rtl="0" eaLnBrk="0" fontAlgn="base" latinLnBrk="0" hangingPunct="0">
                        <a:lnSpc>
                          <a:spcPct val="100000"/>
                        </a:lnSpc>
                        <a:spcBef>
                          <a:spcPct val="40000"/>
                        </a:spcBef>
                        <a:spcAft>
                          <a:spcPct val="0"/>
                        </a:spcAft>
                        <a:buClr>
                          <a:srgbClr val="FFCC00"/>
                        </a:buClr>
                        <a:buSzPct val="110000"/>
                        <a:buFontTx/>
                        <a:buNone/>
                        <a:tabLst/>
                      </a:pPr>
                      <a:r>
                        <a:rPr kumimoji="0" lang="en-US"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Source</a:t>
                      </a:r>
                    </a:p>
                  </a:txBody>
                  <a:tcPr marL="82490" marR="82490"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914400" rtl="0" eaLnBrk="0" fontAlgn="base" latinLnBrk="0" hangingPunct="0">
                        <a:lnSpc>
                          <a:spcPct val="100000"/>
                        </a:lnSpc>
                        <a:spcBef>
                          <a:spcPct val="40000"/>
                        </a:spcBef>
                        <a:spcAft>
                          <a:spcPct val="0"/>
                        </a:spcAft>
                        <a:buClr>
                          <a:srgbClr val="FFCC00"/>
                        </a:buClr>
                        <a:buSzPct val="110000"/>
                        <a:buFontTx/>
                        <a:buNone/>
                        <a:tabLst/>
                      </a:pPr>
                      <a:r>
                        <a:rPr kumimoji="0" lang="en-US"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Amount</a:t>
                      </a:r>
                    </a:p>
                  </a:txBody>
                  <a:tcPr marL="82490" marR="82490"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914400" rtl="0" eaLnBrk="0" fontAlgn="base" latinLnBrk="0" hangingPunct="0">
                        <a:lnSpc>
                          <a:spcPct val="100000"/>
                        </a:lnSpc>
                        <a:spcBef>
                          <a:spcPct val="40000"/>
                        </a:spcBef>
                        <a:spcAft>
                          <a:spcPct val="0"/>
                        </a:spcAft>
                        <a:buClr>
                          <a:srgbClr val="FFCC00"/>
                        </a:buClr>
                        <a:buSzPct val="110000"/>
                        <a:buFontTx/>
                        <a:buNone/>
                        <a:tabLst/>
                      </a:pPr>
                      <a:r>
                        <a:rPr kumimoji="0" lang="en-US"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Pros</a:t>
                      </a:r>
                    </a:p>
                  </a:txBody>
                  <a:tcPr marL="82490" marR="82490"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914400" rtl="0" eaLnBrk="0" fontAlgn="base" latinLnBrk="0" hangingPunct="0">
                        <a:lnSpc>
                          <a:spcPct val="100000"/>
                        </a:lnSpc>
                        <a:spcBef>
                          <a:spcPct val="40000"/>
                        </a:spcBef>
                        <a:spcAft>
                          <a:spcPct val="0"/>
                        </a:spcAft>
                        <a:buClr>
                          <a:srgbClr val="FFCC00"/>
                        </a:buClr>
                        <a:buSzPct val="110000"/>
                        <a:buFontTx/>
                        <a:buNone/>
                        <a:tabLst/>
                      </a:pPr>
                      <a:r>
                        <a:rPr kumimoji="0" lang="en-US"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Cons</a:t>
                      </a:r>
                    </a:p>
                  </a:txBody>
                  <a:tcPr marL="82490" marR="82490"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r>
              <a:tr h="714638">
                <a:tc>
                  <a:txBody>
                    <a:bodyPr/>
                    <a:lstStyle/>
                    <a:p>
                      <a:pPr marL="0" marR="0" algn="l" defTabSz="914400" rtl="0" eaLnBrk="1" latinLnBrk="0" hangingPunct="1">
                        <a:spcBef>
                          <a:spcPts val="0"/>
                        </a:spcBef>
                        <a:spcAft>
                          <a:spcPts val="0"/>
                        </a:spcAft>
                      </a:pPr>
                      <a:r>
                        <a:rPr lang="en-US" sz="2000" b="1" kern="1200" dirty="0" smtClean="0">
                          <a:solidFill>
                            <a:schemeClr val="tx1"/>
                          </a:solidFill>
                          <a:effectLst/>
                          <a:latin typeface="+mn-lt"/>
                          <a:ea typeface="+mn-ea"/>
                          <a:cs typeface="+mn-cs"/>
                        </a:rPr>
                        <a:t>DEBT</a:t>
                      </a:r>
                      <a:r>
                        <a:rPr lang="en-US" sz="2000" b="0" kern="1200" dirty="0" smtClean="0">
                          <a:solidFill>
                            <a:schemeClr val="tx1"/>
                          </a:solidFill>
                          <a:effectLst/>
                          <a:latin typeface="+mn-lt"/>
                          <a:ea typeface="+mn-ea"/>
                          <a:cs typeface="+mn-cs"/>
                        </a:rPr>
                        <a:t/>
                      </a:r>
                      <a:br>
                        <a:rPr lang="en-US" sz="2000" b="0" kern="1200" dirty="0" smtClean="0">
                          <a:solidFill>
                            <a:schemeClr val="tx1"/>
                          </a:solidFill>
                          <a:effectLst/>
                          <a:latin typeface="+mn-lt"/>
                          <a:ea typeface="+mn-ea"/>
                          <a:cs typeface="+mn-cs"/>
                        </a:rPr>
                      </a:br>
                      <a:r>
                        <a:rPr lang="en-US" sz="2000" b="0" kern="1200" dirty="0" smtClean="0">
                          <a:solidFill>
                            <a:schemeClr val="tx1"/>
                          </a:solidFill>
                          <a:effectLst/>
                          <a:latin typeface="+mn-lt"/>
                          <a:ea typeface="+mn-ea"/>
                          <a:cs typeface="+mn-cs"/>
                        </a:rPr>
                        <a:t>Personal </a:t>
                      </a:r>
                      <a:r>
                        <a:rPr lang="en-US" sz="2000" b="0" kern="1200" dirty="0">
                          <a:solidFill>
                            <a:schemeClr val="tx1"/>
                          </a:solidFill>
                          <a:effectLst/>
                          <a:latin typeface="+mn-lt"/>
                          <a:ea typeface="+mn-ea"/>
                          <a:cs typeface="+mn-cs"/>
                        </a:rPr>
                        <a:t>Savings</a:t>
                      </a: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kumimoji="0" lang="en-US" sz="2000" b="0" i="0" u="none" strike="noStrike" cap="none" normalizeH="0" baseline="0" dirty="0" smtClean="0">
                          <a:ln>
                            <a:noFill/>
                          </a:ln>
                          <a:solidFill>
                            <a:schemeClr val="tx1"/>
                          </a:solidFill>
                          <a:effectLst/>
                          <a:latin typeface="Arial" charset="0"/>
                        </a:rPr>
                        <a:t>na</a:t>
                      </a: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a:effectLst/>
                          <a:latin typeface="Arial"/>
                          <a:ea typeface="Times New Roman"/>
                          <a:cs typeface="Times New Roman"/>
                        </a:rPr>
                        <a:t>You retain </a:t>
                      </a:r>
                      <a:r>
                        <a:rPr lang="en-US" sz="1800" dirty="0" smtClean="0">
                          <a:effectLst/>
                          <a:latin typeface="Arial"/>
                          <a:ea typeface="Times New Roman"/>
                          <a:cs typeface="Times New Roman"/>
                        </a:rPr>
                        <a:t>control of business.</a:t>
                      </a:r>
                      <a:endParaRPr lang="en-US" sz="1800" dirty="0">
                        <a:effectLst/>
                        <a:latin typeface="Arial"/>
                        <a:ea typeface="Times New Roman"/>
                        <a:cs typeface="Times New Roman"/>
                      </a:endParaRP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a:effectLst/>
                          <a:latin typeface="Arial"/>
                          <a:ea typeface="Times New Roman"/>
                          <a:cs typeface="Times New Roman"/>
                        </a:rPr>
                        <a:t>Risk losing savings</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638">
                <a:tc>
                  <a:txBody>
                    <a:bodyPr/>
                    <a:lstStyle/>
                    <a:p>
                      <a:pPr marL="0" marR="0" algn="l" defTabSz="914400" rtl="0" eaLnBrk="1" latinLnBrk="0" hangingPunct="1">
                        <a:spcBef>
                          <a:spcPts val="0"/>
                        </a:spcBef>
                        <a:spcAft>
                          <a:spcPts val="0"/>
                        </a:spcAft>
                      </a:pPr>
                      <a:r>
                        <a:rPr lang="en-US" sz="2000" b="0" kern="1200" dirty="0" smtClean="0">
                          <a:solidFill>
                            <a:schemeClr val="tx1"/>
                          </a:solidFill>
                          <a:effectLst/>
                          <a:latin typeface="+mn-lt"/>
                          <a:ea typeface="+mn-ea"/>
                          <a:cs typeface="+mn-cs"/>
                        </a:rPr>
                        <a:t>Family </a:t>
                      </a:r>
                      <a:r>
                        <a:rPr lang="en-US" sz="2000" b="0" kern="1200" dirty="0">
                          <a:solidFill>
                            <a:schemeClr val="tx1"/>
                          </a:solidFill>
                          <a:effectLst/>
                          <a:latin typeface="+mn-lt"/>
                          <a:ea typeface="+mn-ea"/>
                          <a:cs typeface="+mn-cs"/>
                        </a:rPr>
                        <a:t>and Friends</a:t>
                      </a: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kumimoji="0" lang="en-US" sz="2000" b="0" i="0" u="none" strike="noStrike" cap="none" normalizeH="0" baseline="0" dirty="0" smtClean="0">
                          <a:ln>
                            <a:noFill/>
                          </a:ln>
                          <a:solidFill>
                            <a:schemeClr val="tx1"/>
                          </a:solidFill>
                          <a:effectLst/>
                          <a:latin typeface="Arial" charset="0"/>
                        </a:rPr>
                        <a:t>Limited</a:t>
                      </a: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a:effectLst/>
                          <a:latin typeface="Arial"/>
                          <a:ea typeface="Times New Roman"/>
                          <a:cs typeface="Times New Roman"/>
                        </a:rPr>
                        <a:t>Already know you</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a:effectLst/>
                          <a:latin typeface="Arial"/>
                          <a:ea typeface="Times New Roman"/>
                          <a:cs typeface="Times New Roman"/>
                        </a:rPr>
                        <a:t>Failure means frosty </a:t>
                      </a:r>
                      <a:br>
                        <a:rPr lang="en-US" sz="1800" dirty="0">
                          <a:effectLst/>
                          <a:latin typeface="Arial"/>
                          <a:ea typeface="Times New Roman"/>
                          <a:cs typeface="Times New Roman"/>
                        </a:rPr>
                      </a:br>
                      <a:r>
                        <a:rPr lang="en-US" sz="1800" dirty="0">
                          <a:effectLst/>
                          <a:latin typeface="Arial"/>
                          <a:ea typeface="Times New Roman"/>
                          <a:cs typeface="Times New Roman"/>
                        </a:rPr>
                        <a:t>reception at family affairs</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638">
                <a:tc>
                  <a:txBody>
                    <a:bodyPr/>
                    <a:lstStyle/>
                    <a:p>
                      <a:pPr marL="0" marR="0" algn="l" defTabSz="914400" rtl="0" eaLnBrk="1" latinLnBrk="0" hangingPunct="1">
                        <a:spcBef>
                          <a:spcPts val="0"/>
                        </a:spcBef>
                        <a:spcAft>
                          <a:spcPts val="0"/>
                        </a:spcAft>
                      </a:pPr>
                      <a:r>
                        <a:rPr lang="en-US" sz="2000" b="0" kern="1200" dirty="0" smtClean="0">
                          <a:solidFill>
                            <a:schemeClr val="tx1"/>
                          </a:solidFill>
                          <a:effectLst/>
                          <a:latin typeface="+mn-lt"/>
                          <a:ea typeface="+mn-ea"/>
                          <a:cs typeface="+mn-cs"/>
                        </a:rPr>
                        <a:t>Commercial Bank</a:t>
                      </a:r>
                      <a:endParaRPr lang="en-US" sz="2000" b="0" kern="1200" dirty="0">
                        <a:solidFill>
                          <a:schemeClr val="tx1"/>
                        </a:solidFill>
                        <a:effectLst/>
                        <a:latin typeface="+mn-lt"/>
                        <a:ea typeface="+mn-ea"/>
                        <a:cs typeface="+mn-cs"/>
                      </a:endParaRP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lang="en-US" sz="2000" kern="1200" dirty="0" smtClean="0">
                          <a:solidFill>
                            <a:schemeClr val="tx1"/>
                          </a:solidFill>
                          <a:effectLst/>
                          <a:latin typeface="+mn-lt"/>
                          <a:ea typeface="+mn-ea"/>
                          <a:cs typeface="+mn-cs"/>
                        </a:rPr>
                        <a:t>$50k and up</a:t>
                      </a:r>
                      <a:endParaRPr kumimoji="0" lang="en-US" sz="2000" b="0" i="0" u="none" strike="noStrike" cap="none" normalizeH="0" baseline="0" dirty="0" smtClean="0">
                        <a:ln>
                          <a:noFill/>
                        </a:ln>
                        <a:solidFill>
                          <a:schemeClr val="tx1"/>
                        </a:solidFill>
                        <a:effectLst/>
                        <a:latin typeface="Arial" charset="0"/>
                      </a:endParaRP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smtClean="0">
                          <a:effectLst/>
                          <a:latin typeface="+mn-lt"/>
                          <a:ea typeface="Times New Roman"/>
                          <a:cs typeface="Times New Roman"/>
                        </a:rPr>
                        <a:t>You retain control of business.</a:t>
                      </a:r>
                      <a:endParaRPr lang="en-US" sz="1800" dirty="0">
                        <a:effectLst/>
                        <a:latin typeface="+mn-lt"/>
                        <a:ea typeface="Times New Roman"/>
                        <a:cs typeface="Times New Roman"/>
                      </a:endParaRP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a:effectLst/>
                          <a:latin typeface="Arial"/>
                          <a:ea typeface="Times New Roman"/>
                          <a:cs typeface="Times New Roman"/>
                        </a:rPr>
                        <a:t>Assets </a:t>
                      </a:r>
                      <a:r>
                        <a:rPr lang="en-US" sz="1800" dirty="0" smtClean="0">
                          <a:effectLst/>
                          <a:latin typeface="Arial"/>
                          <a:ea typeface="Times New Roman"/>
                          <a:cs typeface="Times New Roman"/>
                        </a:rPr>
                        <a:t>will be taken </a:t>
                      </a:r>
                      <a:r>
                        <a:rPr lang="en-US" sz="1800" dirty="0">
                          <a:effectLst/>
                          <a:latin typeface="Arial"/>
                          <a:ea typeface="Times New Roman"/>
                          <a:cs typeface="Times New Roman"/>
                        </a:rPr>
                        <a:t>if you default</a:t>
                      </a:r>
                      <a:r>
                        <a:rPr lang="en-US" sz="1800" dirty="0" smtClean="0">
                          <a:effectLst/>
                          <a:latin typeface="Arial"/>
                          <a:ea typeface="Times New Roman"/>
                          <a:cs typeface="Times New Roman"/>
                        </a:rPr>
                        <a:t>.</a:t>
                      </a:r>
                      <a:endParaRPr lang="en-US" sz="1800" dirty="0">
                        <a:effectLst/>
                        <a:latin typeface="Arial"/>
                        <a:ea typeface="Times New Roman"/>
                        <a:cs typeface="Times New Roman"/>
                      </a:endParaRP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95">
                <a:tc>
                  <a:txBody>
                    <a:bodyPr/>
                    <a:lstStyle/>
                    <a:p>
                      <a:pPr marL="0" marR="0" algn="l" defTabSz="914400" rtl="0" eaLnBrk="1" latinLnBrk="0" hangingPunct="1">
                        <a:spcBef>
                          <a:spcPts val="0"/>
                        </a:spcBef>
                        <a:spcAft>
                          <a:spcPts val="0"/>
                        </a:spcAft>
                      </a:pPr>
                      <a:r>
                        <a:rPr lang="en-US" sz="2000" b="0" kern="1200" dirty="0" smtClean="0">
                          <a:solidFill>
                            <a:schemeClr val="tx1"/>
                          </a:solidFill>
                          <a:effectLst/>
                          <a:latin typeface="+mn-lt"/>
                          <a:ea typeface="+mn-ea"/>
                          <a:cs typeface="+mn-cs"/>
                        </a:rPr>
                        <a:t>Government Lender</a:t>
                      </a:r>
                      <a:endParaRPr lang="en-US" sz="2000" b="0" kern="1200" dirty="0">
                        <a:solidFill>
                          <a:schemeClr val="tx1"/>
                        </a:solidFill>
                        <a:effectLst/>
                        <a:latin typeface="+mn-lt"/>
                        <a:ea typeface="+mn-ea"/>
                        <a:cs typeface="+mn-cs"/>
                      </a:endParaRP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lang="en-US" sz="2000" kern="1200" dirty="0" smtClean="0">
                          <a:solidFill>
                            <a:schemeClr val="tx1"/>
                          </a:solidFill>
                          <a:effectLst/>
                          <a:latin typeface="+mn-lt"/>
                          <a:ea typeface="+mn-ea"/>
                          <a:cs typeface="+mn-cs"/>
                        </a:rPr>
                        <a:t>$25k and up</a:t>
                      </a:r>
                      <a:endParaRPr kumimoji="0" lang="en-US" sz="2000" b="0" i="0" u="none" strike="noStrike" cap="none" normalizeH="0" baseline="0" dirty="0" smtClean="0">
                        <a:ln>
                          <a:noFill/>
                        </a:ln>
                        <a:solidFill>
                          <a:schemeClr val="tx1"/>
                        </a:solidFill>
                        <a:effectLst/>
                        <a:latin typeface="Arial" charset="0"/>
                      </a:endParaRP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a:effectLst/>
                          <a:latin typeface="Arial"/>
                          <a:ea typeface="Times New Roman"/>
                          <a:cs typeface="Times New Roman"/>
                        </a:rPr>
                        <a:t>More willing to lend</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lang="en-US" sz="1800" dirty="0" smtClean="0">
                          <a:effectLst/>
                          <a:latin typeface="Arial"/>
                          <a:ea typeface="Times New Roman"/>
                          <a:cs typeface="Times New Roman"/>
                        </a:rPr>
                        <a:t>8</a:t>
                      </a:r>
                      <a:r>
                        <a:rPr lang="en-US" sz="1800" smtClean="0">
                          <a:effectLst/>
                          <a:latin typeface="Arial"/>
                          <a:ea typeface="Times New Roman"/>
                          <a:cs typeface="Times New Roman"/>
                        </a:rPr>
                        <a:t>% (Sep 2018).  </a:t>
                      </a:r>
                      <a:r>
                        <a:rPr lang="en-US" sz="1800" dirty="0" smtClean="0">
                          <a:effectLst/>
                          <a:latin typeface="Arial"/>
                          <a:ea typeface="Times New Roman"/>
                          <a:cs typeface="Times New Roman"/>
                        </a:rPr>
                        <a:t>Assets </a:t>
                      </a:r>
                      <a:r>
                        <a:rPr lang="en-US" sz="1800" i="1" dirty="0">
                          <a:effectLst/>
                          <a:latin typeface="Arial"/>
                          <a:ea typeface="Times New Roman"/>
                          <a:cs typeface="Times New Roman"/>
                        </a:rPr>
                        <a:t>may</a:t>
                      </a:r>
                      <a:r>
                        <a:rPr lang="en-US" sz="1800" dirty="0">
                          <a:effectLst/>
                          <a:latin typeface="Arial"/>
                          <a:ea typeface="Times New Roman"/>
                          <a:cs typeface="Times New Roman"/>
                        </a:rPr>
                        <a:t> be taken if you default.</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6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tx1"/>
                          </a:solidFill>
                          <a:effectLst/>
                          <a:latin typeface="+mn-lt"/>
                          <a:ea typeface="+mn-ea"/>
                          <a:cs typeface="+mn-cs"/>
                        </a:rPr>
                        <a:t>EQUITY</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tx1"/>
                          </a:solidFill>
                          <a:effectLst/>
                          <a:latin typeface="+mn-lt"/>
                          <a:ea typeface="+mn-ea"/>
                          <a:cs typeface="+mn-cs"/>
                        </a:rPr>
                        <a:t>Angel Investor</a:t>
                      </a:r>
                      <a:r>
                        <a:rPr lang="en-US" sz="2000" b="0" kern="1200" dirty="0">
                          <a:solidFill>
                            <a:schemeClr val="tx1"/>
                          </a:solidFill>
                          <a:effectLst/>
                          <a:latin typeface="+mn-lt"/>
                          <a:ea typeface="+mn-ea"/>
                          <a:cs typeface="+mn-cs"/>
                        </a:rPr>
                        <a:t> </a:t>
                      </a: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lang="en-US" sz="2000" kern="1200" dirty="0" smtClean="0">
                          <a:solidFill>
                            <a:schemeClr val="tx1"/>
                          </a:solidFill>
                          <a:effectLst/>
                          <a:latin typeface="+mn-lt"/>
                          <a:ea typeface="+mn-ea"/>
                          <a:cs typeface="+mn-cs"/>
                        </a:rPr>
                        <a:t>$25k-$500k</a:t>
                      </a:r>
                      <a:endParaRPr kumimoji="0" lang="en-US" sz="2000" b="0" i="0" u="none" strike="noStrike" cap="none" normalizeH="0" baseline="0" dirty="0" smtClean="0">
                        <a:ln>
                          <a:noFill/>
                        </a:ln>
                        <a:solidFill>
                          <a:schemeClr val="tx1"/>
                        </a:solidFill>
                        <a:effectLst/>
                        <a:latin typeface="Arial" charset="0"/>
                      </a:endParaRP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c>
                  <a:txBody>
                    <a:bodyPr/>
                    <a:lstStyle/>
                    <a:p>
                      <a:pPr marL="0" marR="0" algn="l">
                        <a:spcBef>
                          <a:spcPts val="0"/>
                        </a:spcBef>
                        <a:spcAft>
                          <a:spcPts val="0"/>
                        </a:spcAft>
                      </a:pPr>
                      <a:r>
                        <a:rPr lang="en-US" sz="1800" dirty="0">
                          <a:effectLst/>
                          <a:latin typeface="Arial"/>
                          <a:ea typeface="Times New Roman"/>
                          <a:cs typeface="Times New Roman"/>
                        </a:rPr>
                        <a:t>Cannot take your home</a:t>
                      </a:r>
                      <a:r>
                        <a:rPr lang="en-US" sz="1800" dirty="0" smtClean="0">
                          <a:effectLst/>
                          <a:latin typeface="Arial"/>
                          <a:ea typeface="Times New Roman"/>
                          <a:cs typeface="Times New Roman"/>
                        </a:rPr>
                        <a:t>. Will mentor.</a:t>
                      </a:r>
                      <a:endParaRPr lang="en-US" sz="1800" dirty="0">
                        <a:effectLst/>
                        <a:latin typeface="Arial"/>
                        <a:ea typeface="Times New Roman"/>
                        <a:cs typeface="Times New Roman"/>
                      </a:endParaRP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c>
                  <a:txBody>
                    <a:bodyPr/>
                    <a:lstStyle/>
                    <a:p>
                      <a:pPr marL="0" marR="0" algn="l">
                        <a:spcBef>
                          <a:spcPts val="0"/>
                        </a:spcBef>
                        <a:spcAft>
                          <a:spcPts val="0"/>
                        </a:spcAft>
                      </a:pPr>
                      <a:r>
                        <a:rPr lang="en-US" sz="1800" dirty="0" smtClean="0">
                          <a:effectLst/>
                          <a:latin typeface="Arial"/>
                          <a:ea typeface="Times New Roman"/>
                          <a:cs typeface="Times New Roman"/>
                        </a:rPr>
                        <a:t>You </a:t>
                      </a:r>
                      <a:r>
                        <a:rPr lang="en-US" sz="1800" dirty="0">
                          <a:effectLst/>
                          <a:latin typeface="Arial"/>
                          <a:ea typeface="Times New Roman"/>
                          <a:cs typeface="Times New Roman"/>
                        </a:rPr>
                        <a:t>have to share control. </a:t>
                      </a:r>
                      <a:r>
                        <a:rPr lang="en-US" sz="1800" dirty="0" smtClean="0">
                          <a:effectLst/>
                          <a:latin typeface="Arial"/>
                          <a:ea typeface="Times New Roman"/>
                          <a:cs typeface="Times New Roman"/>
                        </a:rPr>
                        <a:t>Angels </a:t>
                      </a:r>
                      <a:r>
                        <a:rPr lang="en-US" sz="1800" smtClean="0">
                          <a:effectLst/>
                          <a:latin typeface="Arial"/>
                          <a:ea typeface="Times New Roman"/>
                          <a:cs typeface="Times New Roman"/>
                        </a:rPr>
                        <a:t>want out </a:t>
                      </a:r>
                      <a:r>
                        <a:rPr lang="en-US" sz="1800" dirty="0">
                          <a:effectLst/>
                          <a:latin typeface="Arial"/>
                          <a:ea typeface="Times New Roman"/>
                          <a:cs typeface="Times New Roman"/>
                        </a:rPr>
                        <a:t>in </a:t>
                      </a:r>
                      <a:r>
                        <a:rPr lang="en-US" sz="1800" dirty="0" smtClean="0">
                          <a:effectLst/>
                          <a:latin typeface="Arial"/>
                          <a:ea typeface="Times New Roman"/>
                          <a:cs typeface="Times New Roman"/>
                        </a:rPr>
                        <a:t>3-8 </a:t>
                      </a:r>
                      <a:r>
                        <a:rPr lang="en-US" sz="1800" dirty="0">
                          <a:effectLst/>
                          <a:latin typeface="Arial"/>
                          <a:ea typeface="Times New Roman"/>
                          <a:cs typeface="Times New Roman"/>
                        </a:rPr>
                        <a:t>years.</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r>
              <a:tr h="562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tx1"/>
                          </a:solidFill>
                          <a:effectLst/>
                          <a:latin typeface="+mn-lt"/>
                          <a:ea typeface="+mn-ea"/>
                          <a:cs typeface="+mn-cs"/>
                        </a:rPr>
                        <a:t>VC Fund</a:t>
                      </a:r>
                      <a:endParaRPr lang="en-US" sz="2000" b="0" kern="1200" dirty="0">
                        <a:solidFill>
                          <a:schemeClr val="tx1"/>
                        </a:solidFill>
                        <a:effectLst/>
                        <a:latin typeface="+mn-lt"/>
                        <a:ea typeface="+mn-ea"/>
                        <a:cs typeface="+mn-cs"/>
                      </a:endParaRP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kumimoji="0" lang="en-US" sz="2000" b="0" i="0" u="none" strike="noStrike" cap="none" normalizeH="0" baseline="0" dirty="0" smtClean="0">
                          <a:ln>
                            <a:noFill/>
                          </a:ln>
                          <a:solidFill>
                            <a:schemeClr val="tx1"/>
                          </a:solidFill>
                          <a:effectLst/>
                          <a:latin typeface="Arial" charset="0"/>
                        </a:rPr>
                        <a:t>$2-20m</a:t>
                      </a: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ea typeface="Times New Roman"/>
                          <a:cs typeface="Times New Roman"/>
                        </a:rPr>
                        <a:t>Can connect to partners/</a:t>
                      </a:r>
                      <a:r>
                        <a:rPr lang="en-US" sz="1800" baseline="0" dirty="0" smtClean="0">
                          <a:effectLst/>
                          <a:latin typeface="+mn-lt"/>
                          <a:ea typeface="Times New Roman"/>
                          <a:cs typeface="Times New Roman"/>
                        </a:rPr>
                        <a:t> </a:t>
                      </a:r>
                      <a:r>
                        <a:rPr lang="en-US" sz="1800" dirty="0" smtClean="0">
                          <a:effectLst/>
                          <a:latin typeface="+mn-lt"/>
                          <a:ea typeface="Times New Roman"/>
                          <a:cs typeface="Times New Roman"/>
                        </a:rPr>
                        <a:t>buyers</a:t>
                      </a:r>
                      <a:endParaRPr lang="en-US" sz="1800" dirty="0">
                        <a:effectLst/>
                        <a:latin typeface="Arial"/>
                        <a:ea typeface="Times New Roman"/>
                        <a:cs typeface="Times New Roman"/>
                      </a:endParaRP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c>
                  <a:txBody>
                    <a:bodyPr/>
                    <a:lstStyle/>
                    <a:p>
                      <a:pPr marL="0" marR="0" algn="l">
                        <a:spcBef>
                          <a:spcPts val="0"/>
                        </a:spcBef>
                        <a:spcAft>
                          <a:spcPts val="0"/>
                        </a:spcAft>
                      </a:pPr>
                      <a:r>
                        <a:rPr lang="en-US" sz="1800" dirty="0" smtClean="0">
                          <a:effectLst/>
                          <a:latin typeface="Arial"/>
                          <a:ea typeface="Times New Roman"/>
                          <a:cs typeface="Times New Roman"/>
                        </a:rPr>
                        <a:t>Same</a:t>
                      </a:r>
                      <a:r>
                        <a:rPr lang="en-US" sz="1800" baseline="0" dirty="0" smtClean="0">
                          <a:effectLst/>
                          <a:latin typeface="Arial"/>
                          <a:ea typeface="Times New Roman"/>
                          <a:cs typeface="Times New Roman"/>
                        </a:rPr>
                        <a:t> as for angels; may replace you as CEO</a:t>
                      </a:r>
                      <a:endParaRPr lang="en-US" sz="1800" dirty="0">
                        <a:effectLst/>
                        <a:latin typeface="Arial"/>
                        <a:ea typeface="Times New Roman"/>
                        <a:cs typeface="Times New Roman"/>
                      </a:endParaRP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tr>
              <a:tr h="562373">
                <a:tc>
                  <a:txBody>
                    <a:bodyPr/>
                    <a:lstStyle/>
                    <a:p>
                      <a:pPr marL="0" marR="0" algn="l">
                        <a:spcBef>
                          <a:spcPts val="0"/>
                        </a:spcBef>
                        <a:spcAft>
                          <a:spcPts val="0"/>
                        </a:spcAft>
                      </a:pPr>
                      <a:r>
                        <a:rPr lang="en-US" sz="900" b="0" dirty="0">
                          <a:effectLst/>
                          <a:latin typeface="Arial"/>
                          <a:ea typeface="Times New Roman"/>
                          <a:cs typeface="Times New Roman"/>
                        </a:rPr>
                        <a:t> </a:t>
                      </a:r>
                      <a:r>
                        <a:rPr lang="en-US" sz="2000" b="0" kern="1200" dirty="0" smtClean="0">
                          <a:solidFill>
                            <a:schemeClr val="tx1"/>
                          </a:solidFill>
                          <a:effectLst/>
                          <a:latin typeface="+mn-lt"/>
                          <a:ea typeface="+mn-ea"/>
                          <a:cs typeface="+mn-cs"/>
                        </a:rPr>
                        <a:t>Crowdfunding</a:t>
                      </a:r>
                      <a:endParaRPr lang="en-US" sz="1050" b="0" dirty="0">
                        <a:effectLst/>
                        <a:latin typeface="Arial"/>
                        <a:ea typeface="Times New Roman"/>
                        <a:cs typeface="Times New Roman"/>
                      </a:endParaRPr>
                    </a:p>
                  </a:txBody>
                  <a:tcPr marL="49265" marR="33225" marT="7302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099"/>
                    </a:solidFill>
                  </a:tcPr>
                </a:tc>
                <a:tc>
                  <a:txBody>
                    <a:bodyPr/>
                    <a:lstStyle/>
                    <a:p>
                      <a:pPr marL="0" marR="0" lvl="0" indent="0" algn="l" defTabSz="914400" rtl="0" eaLnBrk="0" fontAlgn="base" latinLnBrk="0" hangingPunct="0">
                        <a:lnSpc>
                          <a:spcPct val="100000"/>
                        </a:lnSpc>
                        <a:spcBef>
                          <a:spcPct val="40000"/>
                        </a:spcBef>
                        <a:spcAft>
                          <a:spcPct val="0"/>
                        </a:spcAft>
                        <a:buClr>
                          <a:srgbClr val="FFCC00"/>
                        </a:buClr>
                        <a:buSzPct val="110000"/>
                        <a:buFontTx/>
                        <a:buNone/>
                        <a:tabLst/>
                      </a:pPr>
                      <a:r>
                        <a:rPr lang="en-US" sz="2000" kern="1200" dirty="0" smtClean="0">
                          <a:solidFill>
                            <a:schemeClr val="tx1"/>
                          </a:solidFill>
                          <a:effectLst/>
                          <a:latin typeface="+mn-lt"/>
                          <a:ea typeface="+mn-ea"/>
                          <a:cs typeface="+mn-cs"/>
                        </a:rPr>
                        <a:t>$100 and up</a:t>
                      </a:r>
                      <a:endParaRPr kumimoji="0" lang="en-US" sz="2000" b="0" i="0" u="none" strike="noStrike" cap="none" normalizeH="0" baseline="0" dirty="0" smtClean="0">
                        <a:ln>
                          <a:noFill/>
                        </a:ln>
                        <a:solidFill>
                          <a:schemeClr val="tx1"/>
                        </a:solidFill>
                        <a:effectLst/>
                        <a:latin typeface="Arial" charset="0"/>
                      </a:endParaRPr>
                    </a:p>
                  </a:txBody>
                  <a:tcPr marL="82490" marR="82490"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099"/>
                    </a:solidFill>
                  </a:tcPr>
                </a:tc>
                <a:tc>
                  <a:txBody>
                    <a:bodyPr/>
                    <a:lstStyle/>
                    <a:p>
                      <a:pPr marL="0" marR="0" algn="l">
                        <a:spcBef>
                          <a:spcPts val="0"/>
                        </a:spcBef>
                        <a:spcAft>
                          <a:spcPts val="0"/>
                        </a:spcAft>
                      </a:pPr>
                      <a:r>
                        <a:rPr lang="en-US" sz="1800" dirty="0">
                          <a:effectLst/>
                          <a:latin typeface="Arial"/>
                          <a:ea typeface="Times New Roman"/>
                          <a:cs typeface="Times New Roman"/>
                        </a:rPr>
                        <a:t>Easy to access </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099"/>
                    </a:solidFill>
                  </a:tcPr>
                </a:tc>
                <a:tc>
                  <a:txBody>
                    <a:bodyPr/>
                    <a:lstStyle/>
                    <a:p>
                      <a:pPr marL="0" marR="0" algn="l">
                        <a:spcBef>
                          <a:spcPts val="0"/>
                        </a:spcBef>
                        <a:spcAft>
                          <a:spcPts val="0"/>
                        </a:spcAft>
                      </a:pPr>
                      <a:r>
                        <a:rPr lang="en-US" sz="1800" dirty="0">
                          <a:effectLst/>
                          <a:latin typeface="Arial"/>
                          <a:ea typeface="Times New Roman"/>
                          <a:cs typeface="Times New Roman"/>
                        </a:rPr>
                        <a:t>Requires killer video </a:t>
                      </a:r>
                      <a:r>
                        <a:rPr lang="en-US" sz="1800" dirty="0" smtClean="0">
                          <a:effectLst/>
                          <a:latin typeface="Arial"/>
                          <a:ea typeface="Times New Roman"/>
                          <a:cs typeface="Times New Roman"/>
                        </a:rPr>
                        <a:t>and social </a:t>
                      </a:r>
                      <a:r>
                        <a:rPr lang="en-US" sz="1800" dirty="0">
                          <a:effectLst/>
                          <a:latin typeface="Arial"/>
                          <a:ea typeface="Times New Roman"/>
                          <a:cs typeface="Times New Roman"/>
                        </a:rPr>
                        <a:t>media </a:t>
                      </a:r>
                      <a:r>
                        <a:rPr lang="en-US" sz="1800" dirty="0" smtClean="0">
                          <a:effectLst/>
                          <a:latin typeface="Arial"/>
                          <a:ea typeface="Times New Roman"/>
                          <a:cs typeface="Times New Roman"/>
                        </a:rPr>
                        <a:t>campaign</a:t>
                      </a:r>
                      <a:r>
                        <a:rPr lang="en-US" sz="1800" dirty="0">
                          <a:effectLst/>
                          <a:latin typeface="Arial"/>
                          <a:ea typeface="Times New Roman"/>
                          <a:cs typeface="Times New Roman"/>
                        </a:rPr>
                        <a:t>.  </a:t>
                      </a:r>
                    </a:p>
                  </a:txBody>
                  <a:tcPr marL="49265" marR="33225" marT="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0099"/>
                    </a:solidFill>
                  </a:tcPr>
                </a:tc>
              </a:tr>
            </a:tbl>
          </a:graphicData>
        </a:graphic>
      </p:graphicFrame>
      <p:sp>
        <p:nvSpPr>
          <p:cNvPr id="4" name="Slide Number Placeholder 3"/>
          <p:cNvSpPr>
            <a:spLocks noGrp="1"/>
          </p:cNvSpPr>
          <p:nvPr>
            <p:ph type="sldNum" sz="quarter" idx="10"/>
          </p:nvPr>
        </p:nvSpPr>
        <p:spPr/>
        <p:txBody>
          <a:bodyPr/>
          <a:lstStyle/>
          <a:p>
            <a:pPr>
              <a:defRPr/>
            </a:pPr>
            <a:r>
              <a:rPr lang="en-US" smtClean="0"/>
              <a:t>Page </a:t>
            </a:r>
            <a:fld id="{48ED5CC8-533F-472B-85F1-FFF8178AF098}" type="slidenum">
              <a:rPr lang="en-US" smtClean="0"/>
              <a:pPr>
                <a:defRPr/>
              </a:pPr>
              <a:t>3</a:t>
            </a:fld>
            <a:endParaRPr lang="en-US"/>
          </a:p>
        </p:txBody>
      </p:sp>
    </p:spTree>
    <p:extLst>
      <p:ext uri="{BB962C8B-B14F-4D97-AF65-F5344CB8AC3E}">
        <p14:creationId xmlns:p14="http://schemas.microsoft.com/office/powerpoint/2010/main" val="196974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bwMode="auto">
          <a:xfrm>
            <a:off x="609600" y="674436"/>
            <a:ext cx="7772400" cy="70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spcBef>
                <a:spcPct val="40000"/>
              </a:spcBef>
              <a:buClr>
                <a:srgbClr val="FFCC00"/>
              </a:buClr>
              <a:buSzPct val="110000"/>
              <a:buBlip>
                <a:blip r:embed="rId2"/>
              </a:buBlip>
              <a:defRPr sz="3200">
                <a:solidFill>
                  <a:schemeClr val="tx1"/>
                </a:solidFill>
                <a:latin typeface="Arial" pitchFamily="34" charset="0"/>
              </a:defRPr>
            </a:lvl1pPr>
            <a:lvl2pPr marL="742950" indent="-285750" eaLnBrk="0" hangingPunct="0">
              <a:spcBef>
                <a:spcPct val="20000"/>
              </a:spcBef>
              <a:buClr>
                <a:srgbClr val="CC0000"/>
              </a:buClr>
              <a:buSzPct val="110000"/>
              <a:buFont typeface="Wingdings" pitchFamily="2" charset="2"/>
              <a:buBlip>
                <a:blip r:embed="rId3"/>
              </a:buBlip>
              <a:defRPr sz="3200">
                <a:solidFill>
                  <a:schemeClr val="tx1"/>
                </a:solidFill>
                <a:latin typeface="Arial" pitchFamily="34" charset="0"/>
              </a:defRPr>
            </a:lvl2pPr>
            <a:lvl3pPr marL="1143000" indent="-228600" eaLnBrk="0" hangingPunct="0">
              <a:spcBef>
                <a:spcPct val="20000"/>
              </a:spcBef>
              <a:buClr>
                <a:schemeClr val="hlink"/>
              </a:buClr>
              <a:buBlip>
                <a:blip r:embed="rId4"/>
              </a:buBlip>
              <a:defRPr sz="3200">
                <a:solidFill>
                  <a:schemeClr val="tx1"/>
                </a:solidFill>
                <a:latin typeface="Arial" pitchFamily="34" charset="0"/>
              </a:defRPr>
            </a:lvl3pPr>
            <a:lvl4pPr marL="1600200" indent="-228600" eaLnBrk="0" hangingPunct="0">
              <a:spcBef>
                <a:spcPct val="20000"/>
              </a:spcBef>
              <a:buClr>
                <a:schemeClr val="tx1"/>
              </a:buClr>
              <a:buChar char="•"/>
              <a:defRPr sz="3200">
                <a:solidFill>
                  <a:schemeClr val="tx1"/>
                </a:solidFill>
                <a:latin typeface="Arial" pitchFamily="34" charset="0"/>
              </a:defRPr>
            </a:lvl4pPr>
            <a:lvl5pPr marL="2057400" indent="-228600" eaLnBrk="0" hangingPunct="0">
              <a:spcBef>
                <a:spcPct val="20000"/>
              </a:spcBef>
              <a:buClr>
                <a:schemeClr val="tx1"/>
              </a:buClr>
              <a:buChar char="•"/>
              <a:defRPr sz="3200">
                <a:solidFill>
                  <a:schemeClr val="tx1"/>
                </a:solidFill>
                <a:latin typeface="Arial" pitchFamily="34" charset="0"/>
              </a:defRPr>
            </a:lvl5pPr>
            <a:lvl6pPr marL="2514600" indent="-228600" eaLnBrk="0" fontAlgn="base" hangingPunct="0">
              <a:spcBef>
                <a:spcPct val="20000"/>
              </a:spcBef>
              <a:spcAft>
                <a:spcPct val="0"/>
              </a:spcAft>
              <a:buClr>
                <a:schemeClr val="tx1"/>
              </a:buClr>
              <a:buChar char="•"/>
              <a:defRPr sz="3200">
                <a:solidFill>
                  <a:schemeClr val="tx1"/>
                </a:solidFill>
                <a:latin typeface="Arial" pitchFamily="34" charset="0"/>
              </a:defRPr>
            </a:lvl6pPr>
            <a:lvl7pPr marL="2971800" indent="-228600" eaLnBrk="0" fontAlgn="base" hangingPunct="0">
              <a:spcBef>
                <a:spcPct val="20000"/>
              </a:spcBef>
              <a:spcAft>
                <a:spcPct val="0"/>
              </a:spcAft>
              <a:buClr>
                <a:schemeClr val="tx1"/>
              </a:buClr>
              <a:buChar char="•"/>
              <a:defRPr sz="3200">
                <a:solidFill>
                  <a:schemeClr val="tx1"/>
                </a:solidFill>
                <a:latin typeface="Arial" pitchFamily="34" charset="0"/>
              </a:defRPr>
            </a:lvl7pPr>
            <a:lvl8pPr marL="3429000" indent="-228600" eaLnBrk="0" fontAlgn="base" hangingPunct="0">
              <a:spcBef>
                <a:spcPct val="20000"/>
              </a:spcBef>
              <a:spcAft>
                <a:spcPct val="0"/>
              </a:spcAft>
              <a:buClr>
                <a:schemeClr val="tx1"/>
              </a:buClr>
              <a:buChar char="•"/>
              <a:defRPr sz="3200">
                <a:solidFill>
                  <a:schemeClr val="tx1"/>
                </a:solidFill>
                <a:latin typeface="Arial" pitchFamily="34" charset="0"/>
              </a:defRPr>
            </a:lvl8pPr>
            <a:lvl9pPr marL="3886200" indent="-228600" eaLnBrk="0" fontAlgn="base" hangingPunct="0">
              <a:spcBef>
                <a:spcPct val="20000"/>
              </a:spcBef>
              <a:spcAft>
                <a:spcPct val="0"/>
              </a:spcAft>
              <a:buClr>
                <a:schemeClr val="tx1"/>
              </a:buClr>
              <a:buChar char="•"/>
              <a:defRPr sz="3200">
                <a:solidFill>
                  <a:schemeClr val="tx1"/>
                </a:solidFill>
                <a:latin typeface="Arial" pitchFamily="34" charset="0"/>
              </a:defRPr>
            </a:lvl9pPr>
          </a:lstStyle>
          <a:p>
            <a:pPr algn="ctr" eaLnBrk="1" hangingPunct="1">
              <a:spcBef>
                <a:spcPct val="0"/>
              </a:spcBef>
              <a:buClrTx/>
              <a:buSzTx/>
              <a:buFontTx/>
              <a:buNone/>
            </a:pPr>
            <a:r>
              <a:rPr lang="en-US" altLang="en-US" sz="4000" dirty="0">
                <a:solidFill>
                  <a:srgbClr val="FFCC00"/>
                </a:solidFill>
              </a:rPr>
              <a:t>Objective of </a:t>
            </a:r>
            <a:r>
              <a:rPr lang="en-US" altLang="en-US" sz="4000" dirty="0" smtClean="0">
                <a:solidFill>
                  <a:srgbClr val="FFCC00"/>
                </a:solidFill>
              </a:rPr>
              <a:t>Capital Providers</a:t>
            </a:r>
            <a:endParaRPr lang="en-US" altLang="en-US" sz="4000" dirty="0">
              <a:solidFill>
                <a:srgbClr val="FFCC00"/>
              </a:solidFill>
            </a:endParaRPr>
          </a:p>
        </p:txBody>
      </p:sp>
      <p:sp>
        <p:nvSpPr>
          <p:cNvPr id="138243" name="Rectangle 3"/>
          <p:cNvSpPr>
            <a:spLocks noGrp="1" noChangeArrowheads="1"/>
          </p:cNvSpPr>
          <p:nvPr>
            <p:ph type="body" idx="1"/>
          </p:nvPr>
        </p:nvSpPr>
        <p:spPr>
          <a:xfrm>
            <a:off x="533400" y="2133600"/>
            <a:ext cx="8458200" cy="4114800"/>
          </a:xfrm>
        </p:spPr>
        <p:txBody>
          <a:bodyPr/>
          <a:lstStyle/>
          <a:p>
            <a:pPr lvl="1">
              <a:lnSpc>
                <a:spcPct val="80000"/>
              </a:lnSpc>
            </a:pPr>
            <a:r>
              <a:rPr lang="en-US" altLang="en-US" sz="2800" dirty="0">
                <a:effectLst/>
              </a:rPr>
              <a:t>LENDERS: </a:t>
            </a:r>
          </a:p>
          <a:p>
            <a:pPr lvl="2">
              <a:lnSpc>
                <a:spcPct val="80000"/>
              </a:lnSpc>
            </a:pPr>
            <a:r>
              <a:rPr lang="en-US" altLang="en-US" sz="2800" dirty="0">
                <a:effectLst/>
              </a:rPr>
              <a:t>No Risk</a:t>
            </a:r>
          </a:p>
          <a:p>
            <a:pPr lvl="2">
              <a:lnSpc>
                <a:spcPct val="80000"/>
              </a:lnSpc>
            </a:pPr>
            <a:r>
              <a:rPr lang="en-US" altLang="en-US" sz="2800" dirty="0">
                <a:effectLst/>
              </a:rPr>
              <a:t>Low Return</a:t>
            </a:r>
            <a:br>
              <a:rPr lang="en-US" altLang="en-US" sz="2800" dirty="0">
                <a:effectLst/>
              </a:rPr>
            </a:br>
            <a:endParaRPr lang="en-US" altLang="en-US" sz="2800" dirty="0">
              <a:effectLst/>
            </a:endParaRPr>
          </a:p>
          <a:p>
            <a:pPr lvl="1"/>
            <a:r>
              <a:rPr lang="en-US" altLang="en-US" sz="2800" dirty="0">
                <a:effectLst/>
              </a:rPr>
              <a:t>EQUITY INVESTORS: </a:t>
            </a:r>
            <a:br>
              <a:rPr lang="en-US" altLang="en-US" sz="2800" dirty="0">
                <a:effectLst/>
              </a:rPr>
            </a:br>
            <a:r>
              <a:rPr lang="en-US" altLang="en-US" sz="2800" dirty="0">
                <a:effectLst/>
              </a:rPr>
              <a:t>Find winners for their funds</a:t>
            </a:r>
          </a:p>
          <a:p>
            <a:pPr lvl="2"/>
            <a:r>
              <a:rPr lang="en-US" altLang="en-US" sz="2800" dirty="0">
                <a:effectLst/>
              </a:rPr>
              <a:t>Low Risk</a:t>
            </a:r>
          </a:p>
          <a:p>
            <a:pPr lvl="2"/>
            <a:r>
              <a:rPr lang="en-US" altLang="en-US" sz="2800" dirty="0">
                <a:effectLst/>
              </a:rPr>
              <a:t>High Return</a:t>
            </a:r>
          </a:p>
        </p:txBody>
      </p:sp>
      <p:sp>
        <p:nvSpPr>
          <p:cNvPr id="5" name="Slide Number Placeholder 3"/>
          <p:cNvSpPr>
            <a:spLocks noGrp="1"/>
          </p:cNvSpPr>
          <p:nvPr>
            <p:ph type="sldNum" sz="quarter" idx="10"/>
          </p:nvPr>
        </p:nvSpPr>
        <p:spPr/>
        <p:txBody>
          <a:bodyPr/>
          <a:lstStyle/>
          <a:p>
            <a:pPr>
              <a:defRPr/>
            </a:pPr>
            <a:r>
              <a:rPr lang="en-US"/>
              <a:t>Page </a:t>
            </a:r>
            <a:fld id="{03352931-25C4-43B5-BB65-EDA1464D90C1}"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ctrTitle" sz="quarter"/>
          </p:nvPr>
        </p:nvSpPr>
        <p:spPr>
          <a:xfrm>
            <a:off x="914400" y="1371600"/>
            <a:ext cx="7772400" cy="1923143"/>
          </a:xfrm>
        </p:spPr>
        <p:txBody>
          <a:bodyPr/>
          <a:lstStyle/>
          <a:p>
            <a:pPr eaLnBrk="1" hangingPunct="1"/>
            <a:r>
              <a:rPr lang="en-US" altLang="en-US" dirty="0" smtClean="0">
                <a:solidFill>
                  <a:srgbClr val="000099"/>
                </a:solidFill>
              </a:rPr>
              <a:t>Blank slide</a:t>
            </a:r>
            <a:r>
              <a:rPr lang="en-US" altLang="en-US" dirty="0">
                <a:solidFill>
                  <a:srgbClr val="FFCC00"/>
                </a:solidFill>
              </a:rPr>
              <a:t/>
            </a:r>
            <a:br>
              <a:rPr lang="en-US" altLang="en-US" dirty="0">
                <a:solidFill>
                  <a:srgbClr val="FFCC00"/>
                </a:solidFill>
              </a:rPr>
            </a:br>
            <a:endParaRPr lang="en-US" altLang="en-US" dirty="0" smtClean="0">
              <a:solidFill>
                <a:srgbClr val="FFCC00"/>
              </a:solidFill>
            </a:endParaRPr>
          </a:p>
        </p:txBody>
      </p:sp>
    </p:spTree>
    <p:extLst>
      <p:ext uri="{BB962C8B-B14F-4D97-AF65-F5344CB8AC3E}">
        <p14:creationId xmlns:p14="http://schemas.microsoft.com/office/powerpoint/2010/main" val="562460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Azure">
  <a:themeElements>
    <a:clrScheme name="">
      <a:dk1>
        <a:srgbClr val="000000"/>
      </a:dk1>
      <a:lt1>
        <a:srgbClr val="FFFFFF"/>
      </a:lt1>
      <a:dk2>
        <a:srgbClr val="3333FF"/>
      </a:dk2>
      <a:lt2>
        <a:srgbClr val="FF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3333FF"/>
    </a:dk2>
    <a:lt2>
      <a:srgbClr val="FF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themeOverride>
</file>

<file path=docProps/app.xml><?xml version="1.0" encoding="utf-8"?>
<Properties xmlns="http://schemas.openxmlformats.org/officeDocument/2006/extended-properties" xmlns:vt="http://schemas.openxmlformats.org/officeDocument/2006/docPropsVTypes">
  <Template/>
  <TotalTime>0</TotalTime>
  <Words>303</Words>
  <Application>Microsoft Office PowerPoint</Application>
  <PresentationFormat>On-screen Show (4:3)</PresentationFormat>
  <Paragraphs>55</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Azure</vt:lpstr>
      <vt:lpstr>Raising Capital  Types and Sources </vt:lpstr>
      <vt:lpstr>Types of Capital</vt:lpstr>
      <vt:lpstr>A Comparison of Capital Sources</vt:lpstr>
      <vt:lpstr>Objective of Capital Providers</vt:lpstr>
      <vt:lpstr>Blank slide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2019-08-11T21:47:24Z</dcterms:modified>
</cp:coreProperties>
</file>