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376" r:id="rId2"/>
    <p:sldId id="377" r:id="rId3"/>
    <p:sldId id="378" r:id="rId4"/>
    <p:sldId id="379" r:id="rId5"/>
    <p:sldId id="380" r:id="rId6"/>
    <p:sldId id="381" r:id="rId7"/>
    <p:sldId id="382" r:id="rId8"/>
    <p:sldId id="383" r:id="rId9"/>
    <p:sldId id="384" r:id="rId10"/>
    <p:sldId id="385" r:id="rId11"/>
    <p:sldId id="386" r:id="rId12"/>
    <p:sldId id="387" r:id="rId13"/>
    <p:sldId id="388" r:id="rId14"/>
    <p:sldId id="389" r:id="rId15"/>
    <p:sldId id="391" r:id="rId16"/>
    <p:sldId id="392" r:id="rId17"/>
    <p:sldId id="393" r:id="rId18"/>
    <p:sldId id="394" r:id="rId19"/>
    <p:sldId id="395" r:id="rId20"/>
    <p:sldId id="396" r:id="rId21"/>
    <p:sldId id="397" r:id="rId22"/>
    <p:sldId id="398" r:id="rId2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CC00"/>
    <a:srgbClr val="9D0101"/>
    <a:srgbClr val="A50021"/>
    <a:srgbClr val="A10101"/>
    <a:srgbClr val="920000"/>
    <a:srgbClr val="FF0000"/>
    <a:srgbClr val="FF5050"/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8410" autoAdjust="0"/>
    <p:restoredTop sz="94660" autoAdjust="0"/>
  </p:normalViewPr>
  <p:slideViewPr>
    <p:cSldViewPr>
      <p:cViewPr varScale="1">
        <p:scale>
          <a:sx n="115" d="100"/>
          <a:sy n="115" d="100"/>
        </p:scale>
        <p:origin x="-14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96B8BBF-3AC3-4C77-BC82-C36001AF86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277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65F6822-AFA4-4B5A-B65E-B843AFF99A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58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10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72519" indent="-297122" defTabSz="98710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88491" indent="-237698" defTabSz="98710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63887" indent="-237698" defTabSz="98710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39283" indent="-237698" defTabSz="98710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14680" indent="-237698" defTabSz="9871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90077" indent="-237698" defTabSz="9871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65473" indent="-237698" defTabSz="9871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4040870" indent="-237698" defTabSz="9871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47255283-364A-4E87-8990-D81B2A09CCBA}" type="slidenum">
              <a:rPr lang="en-US" altLang="en-US" sz="100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sz="1000">
              <a:solidFill>
                <a:prstClr val="black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5713" y="719138"/>
            <a:ext cx="4803775" cy="3602037"/>
          </a:xfrm>
          <a:ln cap="flat"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6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4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76200"/>
            <a:ext cx="8763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and content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46275"/>
            <a:ext cx="8382000" cy="4302125"/>
          </a:xfrm>
        </p:spPr>
        <p:txBody>
          <a:bodyPr/>
          <a:lstStyle>
            <a:lvl1pPr>
              <a:buSzPct val="85000"/>
              <a:defRPr/>
            </a:lvl1pPr>
            <a:lvl2pPr>
              <a:buSzPct val="85000"/>
              <a:defRPr/>
            </a:lvl2pPr>
            <a:lvl3pPr>
              <a:buSzPct val="85000"/>
              <a:defRPr/>
            </a:lvl3pPr>
            <a:lvl4pPr>
              <a:buSzPct val="85000"/>
              <a:defRPr/>
            </a:lvl4pPr>
            <a:lvl5pPr>
              <a:buSzPct val="85000"/>
              <a:defRPr/>
            </a:lvl5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8BD833-3AB8-494C-B5D9-1004E813C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7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12788" y="1946275"/>
            <a:ext cx="3910012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75200" y="1946275"/>
            <a:ext cx="3911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64A53B2-FA11-4B79-8639-6B844E5A0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5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22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39C2496-AC93-4088-AC3A-F9A039D47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3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DCDEF07-CF7B-4444-8F11-CA4F8DCD9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7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EB472FB-4E42-45FA-8268-7E50AB658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2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1946275"/>
            <a:ext cx="797401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ACDBD9-5FAC-461B-8BEC-022EAA603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324600"/>
            <a:ext cx="7162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4" r:id="rId1"/>
    <p:sldLayoutId id="2147483914" r:id="rId2"/>
    <p:sldLayoutId id="2147483916" r:id="rId3"/>
    <p:sldLayoutId id="2147483918" r:id="rId4"/>
    <p:sldLayoutId id="2147483920" r:id="rId5"/>
    <p:sldLayoutId id="2147483921" r:id="rId6"/>
    <p:sldLayoutId id="2147483919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519113" indent="-519113" algn="l" rtl="0" eaLnBrk="0" fontAlgn="base" hangingPunct="0">
        <a:spcBef>
          <a:spcPct val="40000"/>
        </a:spcBef>
        <a:spcAft>
          <a:spcPct val="0"/>
        </a:spcAft>
        <a:buClr>
          <a:srgbClr val="FFCC00"/>
        </a:buClr>
        <a:buSzPct val="110000"/>
        <a:buBlip>
          <a:blip r:embed="rId9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3938" indent="-390525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10000"/>
        <a:buFont typeface="Wingdings" pitchFamily="2" charset="2"/>
        <a:buBlip>
          <a:blip r:embed="rId10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601788" indent="-463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Blip>
          <a:blip r:embed="rId11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75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1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447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019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591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163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nkedin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d2pq0u4uni88oo.cloudfront.net/projects/730019/video-414581-h264_high.mp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Roer@EntrepreneurshipFoundation.org" TargetMode="External"/><Relationship Id="rId2" Type="http://schemas.openxmlformats.org/officeDocument/2006/relationships/hyperlink" Target="http://www.ef.hubbub.net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 shows a large crowd" title="Crow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90600"/>
            <a:ext cx="8441267" cy="2170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445" y="1752600"/>
            <a:ext cx="8763000" cy="1143000"/>
          </a:xfrm>
        </p:spPr>
        <p:txBody>
          <a:bodyPr/>
          <a:lstStyle/>
          <a:p>
            <a:r>
              <a:rPr lang="en-US" altLang="en-US" sz="6000" b="1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Crowdfunding</a:t>
            </a:r>
            <a:r>
              <a:rPr lang="en-US" altLang="en-US" sz="60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en-US" altLang="en-US" sz="6000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endParaRPr lang="en-US" sz="6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5638800"/>
            <a:ext cx="8382000" cy="720725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2000" dirty="0" smtClean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© Copyright Entrepreneurship Foundation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629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9" y="0"/>
            <a:ext cx="8527625" cy="1143000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PR  </a:t>
            </a:r>
            <a:r>
              <a:rPr lang="en-US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(Advertising you don’t pay for)</a:t>
            </a:r>
            <a: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endParaRPr lang="en-US" dirty="0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457199" y="1066800"/>
            <a:ext cx="8471941" cy="5257800"/>
          </a:xfrm>
          <a:prstGeom prst="rect">
            <a:avLst/>
          </a:prstGeom>
        </p:spPr>
        <p:txBody>
          <a:bodyPr>
            <a:noAutofit/>
          </a:bodyPr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3341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9pPr>
          </a:lstStyle>
          <a:p>
            <a:pPr>
              <a:spcAft>
                <a:spcPts val="1200"/>
              </a:spcAft>
              <a:buClr>
                <a:srgbClr val="FFC000"/>
              </a:buClr>
            </a:pPr>
            <a:r>
              <a:rPr lang="en-US" sz="2800" dirty="0" smtClean="0"/>
              <a:t>Find </a:t>
            </a:r>
            <a:r>
              <a:rPr lang="en-US" sz="2800" dirty="0"/>
              <a:t>bloggers, </a:t>
            </a:r>
            <a:r>
              <a:rPr lang="en-US" sz="2800" dirty="0" smtClean="0"/>
              <a:t>reporters who </a:t>
            </a:r>
            <a:r>
              <a:rPr lang="en-US" sz="2800" dirty="0"/>
              <a:t>cover </a:t>
            </a:r>
            <a:r>
              <a:rPr lang="en-US" sz="2800" dirty="0" smtClean="0"/>
              <a:t>your industry – or town.</a:t>
            </a:r>
            <a:endParaRPr lang="en-US" sz="2800" dirty="0"/>
          </a:p>
          <a:p>
            <a:pPr>
              <a:spcAft>
                <a:spcPts val="1200"/>
              </a:spcAft>
              <a:buClr>
                <a:srgbClr val="FFC000"/>
              </a:buClr>
            </a:pPr>
            <a:r>
              <a:rPr lang="en-US" sz="2800" dirty="0" smtClean="0"/>
              <a:t>Send Press </a:t>
            </a:r>
            <a:r>
              <a:rPr lang="en-US" sz="2800" dirty="0"/>
              <a:t>Releases </a:t>
            </a:r>
            <a:r>
              <a:rPr lang="en-US" sz="2800" dirty="0" smtClean="0"/>
              <a:t>. </a:t>
            </a:r>
            <a:r>
              <a:rPr lang="en-US" sz="2800" i="1" dirty="0" smtClean="0"/>
              <a:t>Use a service </a:t>
            </a:r>
            <a:r>
              <a:rPr lang="en-US" sz="2800" i="1" dirty="0"/>
              <a:t>like </a:t>
            </a:r>
            <a:r>
              <a:rPr lang="en-US" sz="2800" i="1" dirty="0" smtClean="0"/>
              <a:t>MarketWired.com to get instant </a:t>
            </a:r>
            <a:r>
              <a:rPr lang="en-US" sz="2800" i="1" dirty="0"/>
              <a:t>SEO boost as 200+ other websites </a:t>
            </a:r>
            <a:r>
              <a:rPr lang="en-US" sz="2800" i="1" dirty="0" smtClean="0"/>
              <a:t>will </a:t>
            </a:r>
            <a:r>
              <a:rPr lang="en-US" sz="2800" i="1" dirty="0"/>
              <a:t>link back to your site.</a:t>
            </a:r>
          </a:p>
          <a:p>
            <a:pPr>
              <a:buClr>
                <a:srgbClr val="FFC000"/>
              </a:buClr>
            </a:pPr>
            <a:r>
              <a:rPr lang="en-US" sz="2800" dirty="0" smtClean="0"/>
              <a:t>Have </a:t>
            </a:r>
            <a:r>
              <a:rPr lang="en-US" sz="2800" dirty="0"/>
              <a:t>a media kit ready </a:t>
            </a:r>
            <a:r>
              <a:rPr lang="en-US" sz="2800" dirty="0" smtClean="0"/>
              <a:t>for journalists </a:t>
            </a:r>
            <a:endParaRPr lang="en-US" sz="2800" dirty="0"/>
          </a:p>
          <a:p>
            <a:pPr lvl="1"/>
            <a:r>
              <a:rPr lang="en-US" sz="2800" dirty="0" smtClean="0"/>
              <a:t>Bio </a:t>
            </a:r>
            <a:r>
              <a:rPr lang="en-US" sz="2800" dirty="0"/>
              <a:t>and inspiring personal </a:t>
            </a:r>
            <a:r>
              <a:rPr lang="en-US" sz="2800" dirty="0" smtClean="0"/>
              <a:t>stories</a:t>
            </a:r>
            <a:endParaRPr lang="en-US" sz="2800" dirty="0"/>
          </a:p>
          <a:p>
            <a:pPr lvl="1"/>
            <a:r>
              <a:rPr lang="en-US" sz="2800" dirty="0" smtClean="0"/>
              <a:t>Professional pics</a:t>
            </a:r>
            <a:endParaRPr lang="en-US" sz="2800" dirty="0"/>
          </a:p>
          <a:p>
            <a:pPr lvl="1"/>
            <a:r>
              <a:rPr lang="en-US" sz="2800" dirty="0" smtClean="0"/>
              <a:t>Info about your </a:t>
            </a:r>
            <a:r>
              <a:rPr lang="en-US" sz="2800" dirty="0"/>
              <a:t>industry </a:t>
            </a:r>
            <a:endParaRPr lang="en-US" sz="2800" dirty="0" smtClean="0"/>
          </a:p>
          <a:p>
            <a:pPr lvl="1"/>
            <a:r>
              <a:rPr lang="en-US" sz="2800" dirty="0" smtClean="0"/>
              <a:t>Social mission, how you benefit </a:t>
            </a:r>
            <a:r>
              <a:rPr lang="en-US" sz="2800" dirty="0"/>
              <a:t>society</a:t>
            </a:r>
          </a:p>
          <a:p>
            <a:pPr marL="0" lv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58357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143000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Building </a:t>
            </a:r>
            <a:r>
              <a:rPr lang="en-US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the Prospect List</a:t>
            </a:r>
            <a: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371600"/>
            <a:ext cx="83058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lvl="1" indent="-341313">
              <a:buClr>
                <a:srgbClr val="FFC000"/>
              </a:buClr>
              <a:buFontTx/>
              <a:buChar char="•"/>
            </a:pPr>
            <a:r>
              <a:rPr lang="en-US" sz="2800" dirty="0" smtClean="0">
                <a:solidFill>
                  <a:srgbClr val="FFFFFF"/>
                </a:solidFill>
              </a:rPr>
              <a:t>Start NOW to build your list of </a:t>
            </a:r>
          </a:p>
          <a:p>
            <a:pPr lvl="2" indent="-457200"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rgbClr val="FFFFFF"/>
                </a:solidFill>
              </a:rPr>
              <a:t>friends </a:t>
            </a:r>
          </a:p>
          <a:p>
            <a:pPr lvl="2" indent="-457200"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rgbClr val="FFFFFF"/>
                </a:solidFill>
              </a:rPr>
              <a:t>alumni </a:t>
            </a:r>
          </a:p>
          <a:p>
            <a:pPr lvl="2" indent="-457200"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rgbClr val="FFFFFF"/>
                </a:solidFill>
              </a:rPr>
              <a:t>local entrepreneurs </a:t>
            </a:r>
          </a:p>
          <a:p>
            <a:pPr lvl="2" indent="-457200"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rgbClr val="FFFFFF"/>
                </a:solidFill>
              </a:rPr>
              <a:t>parents </a:t>
            </a:r>
          </a:p>
          <a:p>
            <a:pPr lvl="2" indent="-457200"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rgbClr val="FFFFFF"/>
                </a:solidFill>
              </a:rPr>
              <a:t>bloggers and journalists</a:t>
            </a:r>
          </a:p>
          <a:p>
            <a:pPr marL="341313" lvl="1" indent="-341313">
              <a:buClr>
                <a:srgbClr val="FFC000"/>
              </a:buClr>
              <a:buFontTx/>
              <a:buChar char="•"/>
            </a:pPr>
            <a:endParaRPr lang="en-US" sz="1600" dirty="0">
              <a:solidFill>
                <a:srgbClr val="FFFFFF"/>
              </a:solidFill>
            </a:endParaRPr>
          </a:p>
          <a:p>
            <a:pPr marL="341313" lvl="1" indent="-341313">
              <a:buClr>
                <a:srgbClr val="FFC000"/>
              </a:buClr>
              <a:buFontTx/>
              <a:buChar char="•"/>
            </a:pPr>
            <a:r>
              <a:rPr lang="en-US" sz="2800" dirty="0" smtClean="0">
                <a:solidFill>
                  <a:srgbClr val="FFFFFF"/>
                </a:solidFill>
              </a:rPr>
              <a:t>If students and faculty reach out to the people they know, those people will each know 3 .......</a:t>
            </a:r>
            <a:br>
              <a:rPr lang="en-US" sz="2800" dirty="0" smtClean="0">
                <a:solidFill>
                  <a:srgbClr val="FFFFFF"/>
                </a:solidFill>
              </a:rPr>
            </a:br>
            <a:endParaRPr lang="en-US" dirty="0" smtClean="0">
              <a:solidFill>
                <a:srgbClr val="FFFFFF"/>
              </a:solidFill>
            </a:endParaRPr>
          </a:p>
          <a:p>
            <a:pPr marL="341313" lvl="1" indent="-341313">
              <a:buClr>
                <a:srgbClr val="FFC000"/>
              </a:buClr>
              <a:buFontTx/>
              <a:buChar char="•"/>
            </a:pPr>
            <a:r>
              <a:rPr lang="en-US" sz="2800" dirty="0" smtClean="0">
                <a:solidFill>
                  <a:srgbClr val="FFFFFF"/>
                </a:solidFill>
                <a:hlinkClick r:id="rId2"/>
              </a:rPr>
              <a:t>LinkedIn</a:t>
            </a:r>
            <a:r>
              <a:rPr lang="en-US" sz="2800" dirty="0" smtClean="0">
                <a:solidFill>
                  <a:srgbClr val="FFFFFF"/>
                </a:solidFill>
              </a:rPr>
              <a:t> is searchable by alma mater</a:t>
            </a:r>
          </a:p>
        </p:txBody>
      </p:sp>
    </p:spTree>
    <p:extLst>
      <p:ext uri="{BB962C8B-B14F-4D97-AF65-F5344CB8AC3E}">
        <p14:creationId xmlns:p14="http://schemas.microsoft.com/office/powerpoint/2010/main" val="391032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5138" y="0"/>
            <a:ext cx="8763000" cy="1143000"/>
          </a:xfrm>
        </p:spPr>
        <p:txBody>
          <a:bodyPr/>
          <a:lstStyle/>
          <a:p>
            <a:pPr lvl="1" algn="l"/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Hype </a:t>
            </a:r>
            <a:r>
              <a:rPr lang="en-US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Via Social Media </a:t>
            </a:r>
            <a:br>
              <a:rPr lang="en-US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endParaRPr lang="en-US" dirty="0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304800" y="1371600"/>
            <a:ext cx="8610600" cy="5105400"/>
          </a:xfrm>
          <a:prstGeom prst="rect">
            <a:avLst/>
          </a:prstGeom>
        </p:spPr>
        <p:txBody>
          <a:bodyPr>
            <a:noAutofit/>
          </a:bodyPr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3341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9pPr>
          </a:lstStyle>
          <a:p>
            <a:pPr marL="463550" indent="-463550">
              <a:buClr>
                <a:srgbClr val="FFC000"/>
              </a:buClr>
            </a:pPr>
            <a:r>
              <a:rPr lang="en-US" sz="2800" b="1" dirty="0" smtClean="0"/>
              <a:t>Focus on engagement, not broadcasting</a:t>
            </a:r>
            <a:r>
              <a:rPr lang="en-US" sz="2800" dirty="0" smtClean="0"/>
              <a:t>.  Converse </a:t>
            </a:r>
            <a:r>
              <a:rPr lang="en-US" sz="2800" dirty="0"/>
              <a:t>with </a:t>
            </a:r>
            <a:r>
              <a:rPr lang="en-US" sz="2800" dirty="0" smtClean="0"/>
              <a:t>potential </a:t>
            </a:r>
            <a:r>
              <a:rPr lang="en-US" sz="2800" dirty="0"/>
              <a:t>customers about </a:t>
            </a:r>
            <a:r>
              <a:rPr lang="en-US" sz="2800" dirty="0" smtClean="0"/>
              <a:t>everyday </a:t>
            </a:r>
            <a:r>
              <a:rPr lang="en-US" sz="2800" dirty="0"/>
              <a:t>issues. </a:t>
            </a:r>
            <a:r>
              <a:rPr lang="en-US" sz="2800" dirty="0" smtClean="0"/>
              <a:t> Be a personality not a spammer.</a:t>
            </a:r>
            <a:br>
              <a:rPr lang="en-US" sz="2800" dirty="0" smtClean="0"/>
            </a:br>
            <a:endParaRPr lang="en-US" sz="2000" dirty="0" smtClean="0"/>
          </a:p>
          <a:p>
            <a:pPr marL="465138" lvl="1" indent="-465138">
              <a:spcAft>
                <a:spcPts val="0"/>
              </a:spcAft>
              <a:buClr>
                <a:srgbClr val="FFC000"/>
              </a:buClr>
              <a:buFont typeface="Book Antiqua" panose="02040602050305030304" pitchFamily="18" charset="0"/>
              <a:buChar char="•"/>
            </a:pPr>
            <a:r>
              <a:rPr lang="en-US" sz="2800" b="1" dirty="0" smtClean="0"/>
              <a:t>Optimizing Social Media Affect</a:t>
            </a:r>
          </a:p>
          <a:p>
            <a:pPr marL="974725" lvl="2" indent="-465138">
              <a:spcAft>
                <a:spcPts val="1800"/>
              </a:spcAft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en-US" sz="2800" u="sng" dirty="0" smtClean="0"/>
              <a:t>Start publicizing before start of campaign</a:t>
            </a:r>
          </a:p>
          <a:p>
            <a:pPr marL="974725" lvl="2" indent="-465138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en-US" sz="2800" dirty="0" smtClean="0"/>
              <a:t>Consider a Social Media Aggregator like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www.Hootsuite.com</a:t>
            </a:r>
          </a:p>
          <a:p>
            <a:pPr marL="974725" lvl="2" indent="-465138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Leverage with Thunderclap.it  &gt;&gt;</a:t>
            </a:r>
          </a:p>
          <a:p>
            <a:pPr lvl="1">
              <a:spcAft>
                <a:spcPts val="600"/>
              </a:spcAf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3187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799" y="0"/>
            <a:ext cx="8622323" cy="1143000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The </a:t>
            </a:r>
            <a:r>
              <a:rPr lang="en-US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All-Important Video </a:t>
            </a:r>
            <a: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endParaRPr lang="en-US" dirty="0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152400" y="1143000"/>
            <a:ext cx="8991600" cy="5562600"/>
          </a:xfrm>
          <a:prstGeom prst="rect">
            <a:avLst/>
          </a:prstGeom>
        </p:spPr>
        <p:txBody>
          <a:bodyPr>
            <a:noAutofit/>
          </a:bodyPr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3341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800" b="1" dirty="0" smtClean="0"/>
              <a:t>Must </a:t>
            </a:r>
            <a:r>
              <a:rPr lang="en-US" sz="2800" b="1" dirty="0"/>
              <a:t>tell a compelling </a:t>
            </a:r>
            <a:r>
              <a:rPr lang="en-US" sz="2800" b="1" dirty="0" smtClean="0"/>
              <a:t>story</a:t>
            </a:r>
            <a:endParaRPr lang="en-US" sz="2800" b="1" dirty="0"/>
          </a:p>
          <a:p>
            <a:pPr marL="341313" indent="-341313">
              <a:buClr>
                <a:srgbClr val="FFC000"/>
              </a:buClr>
            </a:pPr>
            <a:r>
              <a:rPr lang="en-US" sz="2800" dirty="0" smtClean="0"/>
              <a:t>You, </a:t>
            </a:r>
            <a:r>
              <a:rPr lang="en-US" sz="2800" dirty="0"/>
              <a:t>your team, and your business</a:t>
            </a:r>
          </a:p>
          <a:p>
            <a:pPr marL="341313" indent="-341313">
              <a:buClr>
                <a:srgbClr val="FFC000"/>
              </a:buClr>
            </a:pPr>
            <a:r>
              <a:rPr lang="en-US" sz="2800" dirty="0" smtClean="0"/>
              <a:t>Why </a:t>
            </a:r>
            <a:r>
              <a:rPr lang="en-US" sz="2800" dirty="0"/>
              <a:t>should anyone care? </a:t>
            </a:r>
            <a:r>
              <a:rPr lang="en-US" sz="2800" dirty="0" smtClean="0"/>
              <a:t> Exude passion.</a:t>
            </a:r>
            <a:endParaRPr lang="en-US" sz="2800" dirty="0"/>
          </a:p>
          <a:p>
            <a:pPr marL="341313" indent="-341313">
              <a:buClr>
                <a:srgbClr val="FFC000"/>
              </a:buClr>
            </a:pPr>
            <a:r>
              <a:rPr lang="en-US" sz="2800" dirty="0" smtClean="0"/>
              <a:t>Amount of raise, and how it will enable startup</a:t>
            </a:r>
            <a:endParaRPr lang="en-US" sz="2800" dirty="0"/>
          </a:p>
          <a:p>
            <a:pPr marL="341313" indent="-341313">
              <a:buClr>
                <a:srgbClr val="FFC000"/>
              </a:buClr>
              <a:buNone/>
            </a:pPr>
            <a:endParaRPr lang="en-US" sz="1600" b="1" dirty="0"/>
          </a:p>
          <a:p>
            <a:pPr marL="341313" indent="-341313">
              <a:buClr>
                <a:srgbClr val="FFC000"/>
              </a:buClr>
              <a:buNone/>
            </a:pPr>
            <a:r>
              <a:rPr lang="en-US" sz="2800" b="1" dirty="0" smtClean="0"/>
              <a:t>Video Production</a:t>
            </a:r>
            <a:r>
              <a:rPr lang="en-US" sz="2800" dirty="0" smtClean="0"/>
              <a:t> </a:t>
            </a:r>
          </a:p>
          <a:p>
            <a:pPr marL="341313" indent="-341313">
              <a:buClr>
                <a:srgbClr val="FFC000"/>
              </a:buClr>
            </a:pPr>
            <a:r>
              <a:rPr lang="en-US" sz="2800" dirty="0" smtClean="0"/>
              <a:t>Share draft for feedback on </a:t>
            </a:r>
            <a:r>
              <a:rPr lang="en-US" sz="2800" dirty="0"/>
              <a:t>your </a:t>
            </a:r>
            <a:r>
              <a:rPr lang="en-US" sz="2800" dirty="0" smtClean="0"/>
              <a:t>video and rewards</a:t>
            </a:r>
          </a:p>
          <a:p>
            <a:pPr marL="341313" indent="-341313">
              <a:buClr>
                <a:srgbClr val="FFC000"/>
              </a:buClr>
            </a:pPr>
            <a:r>
              <a:rPr lang="en-US" sz="2800" dirty="0" smtClean="0"/>
              <a:t>Length:  30-60 sec.  </a:t>
            </a:r>
            <a:r>
              <a:rPr lang="en-US" sz="2800" dirty="0"/>
              <a:t>C</a:t>
            </a:r>
            <a:r>
              <a:rPr lang="en-US" sz="2800" dirty="0" smtClean="0"/>
              <a:t>apture </a:t>
            </a:r>
            <a:r>
              <a:rPr lang="en-US" sz="2800" dirty="0"/>
              <a:t>attention </a:t>
            </a:r>
            <a:r>
              <a:rPr lang="en-US" sz="2800" dirty="0" smtClean="0"/>
              <a:t>in 10 seconds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2800" b="1" dirty="0" smtClean="0"/>
              <a:t>The following video raised $13 million on Kickstarter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FFC000"/>
                </a:solidFill>
                <a:hlinkClick r:id="rId2" tooltip="This is a very long hyperlink to a video used to raise thirteen million dollars for a picnic cooler on kickstarter "/>
              </a:rPr>
              <a:t>https://d2pq0u4uni88oo.cloudfront.net/projects/730019/video-414581-h264_high.mp4 </a:t>
            </a:r>
            <a:endParaRPr lang="en-US" sz="1200" b="1" dirty="0">
              <a:solidFill>
                <a:srgbClr val="FFC000"/>
              </a:solidFill>
            </a:endParaRPr>
          </a:p>
        </p:txBody>
      </p:sp>
      <p:pic>
        <p:nvPicPr>
          <p:cNvPr id="4" name="Picture 4" hidden="1" title="Movie clapp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453" y="304800"/>
            <a:ext cx="1364033" cy="1364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51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0485" y="0"/>
            <a:ext cx="8763000" cy="1143000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Timetable</a:t>
            </a:r>
            <a: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endParaRPr lang="en-US" dirty="0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1066800"/>
            <a:ext cx="8686800" cy="5715000"/>
          </a:xfrm>
          <a:prstGeom prst="rect">
            <a:avLst/>
          </a:prstGeom>
        </p:spPr>
        <p:txBody>
          <a:bodyPr>
            <a:noAutofit/>
          </a:bodyPr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3341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9pPr>
          </a:lstStyle>
          <a:p>
            <a:pPr marL="465138" lvl="1" indent="-465138">
              <a:spcAft>
                <a:spcPts val="600"/>
              </a:spcAft>
              <a:buClr>
                <a:srgbClr val="FFC000"/>
              </a:buClr>
              <a:buFont typeface="Book Antiqua" panose="02040602050305030304" pitchFamily="18" charset="0"/>
              <a:buChar char="•"/>
            </a:pPr>
            <a:r>
              <a:rPr lang="en-US" sz="2800" dirty="0" smtClean="0"/>
              <a:t>Don’t </a:t>
            </a:r>
            <a:r>
              <a:rPr lang="en-US" sz="2800" dirty="0"/>
              <a:t>underestimate </a:t>
            </a:r>
            <a:r>
              <a:rPr lang="en-US" sz="2800" dirty="0" smtClean="0"/>
              <a:t>time </a:t>
            </a:r>
            <a:r>
              <a:rPr lang="en-US" sz="2800" dirty="0"/>
              <a:t>and energy required for </a:t>
            </a:r>
            <a:r>
              <a:rPr lang="en-US" sz="2800" dirty="0" smtClean="0"/>
              <a:t>a SUCCESSFUL campaign</a:t>
            </a:r>
            <a:r>
              <a:rPr lang="en-US" sz="2800" dirty="0"/>
              <a:t>.</a:t>
            </a:r>
          </a:p>
          <a:p>
            <a:pPr marL="465138" lvl="1" indent="-465138">
              <a:spcAft>
                <a:spcPts val="600"/>
              </a:spcAft>
              <a:buClr>
                <a:srgbClr val="FFC000"/>
              </a:buClr>
              <a:buFont typeface="Book Antiqua" panose="02040602050305030304" pitchFamily="18" charset="0"/>
              <a:buChar char="•"/>
            </a:pPr>
            <a:r>
              <a:rPr lang="en-US" sz="2800" dirty="0" smtClean="0"/>
              <a:t>Develop </a:t>
            </a:r>
            <a:r>
              <a:rPr lang="en-US" sz="2800" dirty="0"/>
              <a:t>a cadre of volunteers to help promote </a:t>
            </a:r>
            <a:endParaRPr lang="en-US" sz="2800" dirty="0" smtClean="0"/>
          </a:p>
          <a:p>
            <a:pPr marL="465138" lvl="1" indent="-465138">
              <a:spcAft>
                <a:spcPts val="600"/>
              </a:spcAft>
              <a:buClr>
                <a:srgbClr val="FFC000"/>
              </a:buClr>
              <a:buFont typeface="Book Antiqua" panose="02040602050305030304" pitchFamily="18" charset="0"/>
              <a:buChar char="•"/>
            </a:pPr>
            <a:r>
              <a:rPr lang="en-US" sz="2800" dirty="0"/>
              <a:t>T</a:t>
            </a:r>
            <a:r>
              <a:rPr lang="en-US" sz="2800" dirty="0" smtClean="0"/>
              <a:t>he team should </a:t>
            </a:r>
            <a:r>
              <a:rPr lang="en-US" sz="2800" dirty="0"/>
              <a:t>raise 30% of </a:t>
            </a:r>
            <a:r>
              <a:rPr lang="en-US" sz="2800" dirty="0" smtClean="0"/>
              <a:t>goal </a:t>
            </a:r>
            <a:r>
              <a:rPr lang="en-US" sz="2800" dirty="0"/>
              <a:t>prior to the official start of </a:t>
            </a:r>
            <a:r>
              <a:rPr lang="en-US" sz="2800" dirty="0" smtClean="0"/>
              <a:t>campaign</a:t>
            </a:r>
            <a:r>
              <a:rPr lang="en-US" sz="2800" dirty="0"/>
              <a:t>.</a:t>
            </a:r>
          </a:p>
          <a:p>
            <a:pPr marL="465138" lvl="1" indent="-465138">
              <a:spcAft>
                <a:spcPts val="600"/>
              </a:spcAft>
              <a:buClr>
                <a:srgbClr val="FFC000"/>
              </a:buClr>
              <a:buFont typeface="Book Antiqua" panose="02040602050305030304" pitchFamily="18" charset="0"/>
              <a:buChar char="•"/>
            </a:pPr>
            <a:r>
              <a:rPr lang="en-US" sz="2800" dirty="0" smtClean="0"/>
              <a:t>Launch </a:t>
            </a:r>
            <a:r>
              <a:rPr lang="en-US" sz="2800" dirty="0"/>
              <a:t>all projects </a:t>
            </a:r>
            <a:r>
              <a:rPr lang="en-US" sz="2800" dirty="0" smtClean="0"/>
              <a:t>at your school on </a:t>
            </a:r>
            <a:r>
              <a:rPr lang="en-US" sz="2800" dirty="0"/>
              <a:t>same </a:t>
            </a:r>
            <a:r>
              <a:rPr lang="en-US" sz="2800" dirty="0" smtClean="0"/>
              <a:t>day to maximize </a:t>
            </a:r>
            <a:r>
              <a:rPr lang="en-US" sz="2800" dirty="0"/>
              <a:t>buzz and </a:t>
            </a:r>
            <a:r>
              <a:rPr lang="en-US" sz="2800" dirty="0" smtClean="0"/>
              <a:t>coordinate </a:t>
            </a:r>
            <a:r>
              <a:rPr lang="en-US" sz="2800" dirty="0"/>
              <a:t>promotion.	</a:t>
            </a:r>
          </a:p>
          <a:p>
            <a:pPr marL="465138" lvl="1" indent="-465138">
              <a:spcAft>
                <a:spcPts val="600"/>
              </a:spcAft>
              <a:buClr>
                <a:srgbClr val="FFC000"/>
              </a:buClr>
              <a:buFont typeface="Book Antiqua" panose="02040602050305030304" pitchFamily="18" charset="0"/>
              <a:buChar char="•"/>
            </a:pPr>
            <a:r>
              <a:rPr lang="en-US" sz="2800" dirty="0"/>
              <a:t>Do NOT launch entrepreneurship projects </a:t>
            </a:r>
            <a:r>
              <a:rPr lang="en-US" sz="2800" dirty="0" smtClean="0"/>
              <a:t>at </a:t>
            </a:r>
            <a:r>
              <a:rPr lang="en-US" sz="2800" dirty="0"/>
              <a:t>same time of year as </a:t>
            </a:r>
            <a:r>
              <a:rPr lang="en-US" sz="2800" dirty="0" smtClean="0"/>
              <a:t>other </a:t>
            </a:r>
            <a:r>
              <a:rPr lang="en-US" sz="2800" dirty="0"/>
              <a:t>university </a:t>
            </a:r>
            <a:r>
              <a:rPr lang="en-US" sz="2800" dirty="0" smtClean="0"/>
              <a:t>campaigns</a:t>
            </a:r>
            <a:endParaRPr lang="en-US" sz="2800" dirty="0"/>
          </a:p>
          <a:p>
            <a:pPr marL="465138" lvl="1" indent="-465138">
              <a:buClr>
                <a:srgbClr val="FFC000"/>
              </a:buClr>
              <a:buFont typeface="Book Antiqua" panose="02040602050305030304" pitchFamily="18" charset="0"/>
              <a:buChar char="•"/>
            </a:pPr>
            <a:r>
              <a:rPr lang="en-US" sz="2800" dirty="0" smtClean="0"/>
              <a:t>Set </a:t>
            </a:r>
            <a:r>
              <a:rPr lang="en-US" sz="2800" dirty="0"/>
              <a:t>a consistent deadline for giving: 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FFC000"/>
                </a:solidFill>
              </a:rPr>
              <a:t>30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/>
              <a:t>days</a:t>
            </a:r>
            <a:endParaRPr lang="en-US" sz="2800" dirty="0"/>
          </a:p>
          <a:p>
            <a:pPr marL="0" lv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3829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2475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609600"/>
            <a:ext cx="8763000" cy="25146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C000"/>
                </a:solidFill>
                <a:latin typeface="Century Gothic" panose="020B0502020202020204" pitchFamily="34" charset="0"/>
              </a:rPr>
              <a:t>TheFollowing</a:t>
            </a:r>
            <a:r>
              <a:rPr lang="en-US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 </a:t>
            </a:r>
            <a: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  <a:t>slides contain information intended for professors only</a:t>
            </a:r>
            <a:b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025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4018" y="0"/>
            <a:ext cx="8763000" cy="1143000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Donor </a:t>
            </a:r>
            <a:r>
              <a:rPr lang="en-US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Crowdfunding</a:t>
            </a:r>
            <a: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endParaRPr lang="en-US" dirty="0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415636" y="1447800"/>
            <a:ext cx="8499764" cy="449579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3341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9pPr>
          </a:lstStyle>
          <a:p>
            <a:pPr marL="404813" indent="-404813">
              <a:lnSpc>
                <a:spcPct val="140000"/>
              </a:lnSpc>
              <a:spcAft>
                <a:spcPts val="1200"/>
              </a:spcAft>
              <a:buClr>
                <a:srgbClr val="FFC000"/>
              </a:buClr>
            </a:pPr>
            <a:r>
              <a:rPr lang="en-US" sz="2600" kern="0" dirty="0">
                <a:cs typeface="Arial" panose="020B0604020202020204" pitchFamily="34" charset="0"/>
              </a:rPr>
              <a:t>The Entrepreneurship Foundation has a Donor Crowdfunding platform:  </a:t>
            </a:r>
            <a:r>
              <a:rPr lang="en-US" sz="2600" kern="0" dirty="0">
                <a:cs typeface="Arial" panose="020B0604020202020204" pitchFamily="34" charset="0"/>
                <a:hlinkClick r:id="rId2" tooltip="This is url for Hubbub.net donor crowdfunding site"/>
              </a:rPr>
              <a:t>www.EF.Hubbub.ne</a:t>
            </a:r>
            <a:r>
              <a:rPr lang="en-US" sz="2600" kern="0" dirty="0">
                <a:cs typeface="Arial" panose="020B0604020202020204" pitchFamily="34" charset="0"/>
                <a:hlinkClick r:id="rId2"/>
              </a:rPr>
              <a:t>t</a:t>
            </a:r>
            <a:r>
              <a:rPr lang="en-US" sz="2600" kern="0" dirty="0">
                <a:cs typeface="Arial" panose="020B0604020202020204" pitchFamily="34" charset="0"/>
              </a:rPr>
              <a:t> that is available to schools for student businesses to raise Proof-of-Concept funds</a:t>
            </a:r>
            <a:r>
              <a:rPr lang="en-US" sz="2600" kern="0" dirty="0" smtClean="0">
                <a:cs typeface="Arial" panose="020B0604020202020204" pitchFamily="34" charset="0"/>
              </a:rPr>
              <a:t>.</a:t>
            </a:r>
            <a:endParaRPr lang="en-US" sz="2600" kern="0" dirty="0">
              <a:cs typeface="Arial" panose="020B0604020202020204" pitchFamily="34" charset="0"/>
            </a:endParaRPr>
          </a:p>
          <a:p>
            <a:pPr marL="404813" indent="-404813">
              <a:lnSpc>
                <a:spcPct val="140000"/>
              </a:lnSpc>
              <a:spcAft>
                <a:spcPts val="1200"/>
              </a:spcAft>
              <a:buClr>
                <a:srgbClr val="FFC000"/>
              </a:buClr>
            </a:pPr>
            <a:r>
              <a:rPr lang="en-US" sz="2600" kern="0" dirty="0">
                <a:cs typeface="Arial" panose="020B0604020202020204" pitchFamily="34" charset="0"/>
              </a:rPr>
              <a:t>The Foundation retains 8% of </a:t>
            </a:r>
            <a:r>
              <a:rPr lang="en-US" sz="2400" i="1" kern="0" dirty="0">
                <a:cs typeface="Arial" panose="020B0604020202020204" pitchFamily="34" charset="0"/>
              </a:rPr>
              <a:t>successful</a:t>
            </a:r>
            <a:r>
              <a:rPr lang="en-US" sz="2400" kern="0" dirty="0">
                <a:cs typeface="Arial" panose="020B0604020202020204" pitchFamily="34" charset="0"/>
              </a:rPr>
              <a:t> campaigns</a:t>
            </a:r>
            <a:r>
              <a:rPr lang="en-US" sz="2600" kern="0" dirty="0" smtClean="0">
                <a:cs typeface="Arial" panose="020B0604020202020204" pitchFamily="34" charset="0"/>
              </a:rPr>
              <a:t> (</a:t>
            </a:r>
            <a:r>
              <a:rPr lang="en-US" sz="2600" kern="0" dirty="0">
                <a:cs typeface="Arial" panose="020B0604020202020204" pitchFamily="34" charset="0"/>
              </a:rPr>
              <a:t>same as Kickstarter</a:t>
            </a:r>
            <a:r>
              <a:rPr lang="en-US" sz="2600" kern="0" dirty="0" smtClean="0">
                <a:cs typeface="Arial" panose="020B0604020202020204" pitchFamily="34" charset="0"/>
              </a:rPr>
              <a:t>) </a:t>
            </a:r>
            <a:r>
              <a:rPr lang="en-US" sz="2800" kern="0" dirty="0">
                <a:cs typeface="Arial" panose="020B0604020202020204" pitchFamily="34" charset="0"/>
              </a:rPr>
              <a:t>to cover site maintenance and payment </a:t>
            </a:r>
            <a:r>
              <a:rPr lang="en-US" sz="2800" kern="0" dirty="0" smtClean="0">
                <a:cs typeface="Arial" panose="020B0604020202020204" pitchFamily="34" charset="0"/>
              </a:rPr>
              <a:t>processing.</a:t>
            </a:r>
            <a:endParaRPr lang="en-US" sz="2800" kern="0" dirty="0">
              <a:cs typeface="Arial" panose="020B0604020202020204" pitchFamily="34" charset="0"/>
            </a:endParaRPr>
          </a:p>
          <a:p>
            <a:pPr marL="404813" indent="-404813">
              <a:lnSpc>
                <a:spcPct val="140000"/>
              </a:lnSpc>
              <a:spcAft>
                <a:spcPts val="1200"/>
              </a:spcAft>
              <a:buClr>
                <a:srgbClr val="FFC000"/>
              </a:buClr>
            </a:pPr>
            <a:r>
              <a:rPr lang="en-US" sz="2600" kern="0" dirty="0" smtClean="0">
                <a:cs typeface="Arial" panose="020B0604020202020204" pitchFamily="34" charset="0"/>
              </a:rPr>
              <a:t>Contact </a:t>
            </a:r>
            <a:r>
              <a:rPr lang="en-US" sz="2600" kern="0" dirty="0">
                <a:cs typeface="Arial" panose="020B0604020202020204" pitchFamily="34" charset="0"/>
                <a:hlinkClick r:id="rId3"/>
              </a:rPr>
              <a:t>Roer@EntrepreneurshipFoundation.org</a:t>
            </a:r>
            <a:r>
              <a:rPr lang="en-US" sz="2600" kern="0" dirty="0">
                <a:cs typeface="Arial" panose="020B0604020202020204" pitchFamily="34" charset="0"/>
              </a:rPr>
              <a:t>  to set up a custom page on the platform.</a:t>
            </a:r>
          </a:p>
          <a:p>
            <a:pPr marL="0" indent="0">
              <a:buClr>
                <a:srgbClr val="FFC000"/>
              </a:buClr>
              <a:buNone/>
            </a:pPr>
            <a:endParaRPr lang="en-US" kern="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702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900" y="0"/>
            <a:ext cx="8763000" cy="1143000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Donor </a:t>
            </a:r>
            <a:r>
              <a:rPr lang="en-US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Crowdfunding Site</a:t>
            </a:r>
            <a: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endParaRPr lang="en-US" dirty="0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304800" y="1524000"/>
            <a:ext cx="8839200" cy="5105400"/>
          </a:xfrm>
          <a:prstGeom prst="rect">
            <a:avLst/>
          </a:prstGeom>
        </p:spPr>
        <p:txBody>
          <a:bodyPr>
            <a:noAutofit/>
          </a:bodyPr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3341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9pPr>
          </a:lstStyle>
          <a:p>
            <a:pPr marL="404813" indent="-404813">
              <a:lnSpc>
                <a:spcPct val="120000"/>
              </a:lnSpc>
              <a:spcAft>
                <a:spcPts val="1200"/>
              </a:spcAft>
              <a:buClr>
                <a:srgbClr val="FFC000"/>
              </a:buClr>
            </a:pPr>
            <a:r>
              <a:rPr lang="en-US" sz="2400" kern="0" dirty="0" smtClean="0">
                <a:cs typeface="Arial" panose="020B0604020202020204" pitchFamily="34" charset="0"/>
              </a:rPr>
              <a:t>Limited to entrepreneurial projects </a:t>
            </a:r>
          </a:p>
          <a:p>
            <a:pPr marL="404813" indent="-404813">
              <a:lnSpc>
                <a:spcPct val="120000"/>
              </a:lnSpc>
              <a:spcAft>
                <a:spcPts val="1200"/>
              </a:spcAft>
              <a:buClr>
                <a:srgbClr val="FFC000"/>
              </a:buClr>
            </a:pPr>
            <a:r>
              <a:rPr lang="en-US" sz="2400" kern="0" dirty="0" smtClean="0">
                <a:cs typeface="Arial" panose="020B0604020202020204" pitchFamily="34" charset="0"/>
              </a:rPr>
              <a:t>Only students and recent grads may be “Project Creators”</a:t>
            </a:r>
          </a:p>
          <a:p>
            <a:pPr marL="404813" indent="-404813">
              <a:lnSpc>
                <a:spcPct val="120000"/>
              </a:lnSpc>
              <a:spcAft>
                <a:spcPts val="1200"/>
              </a:spcAft>
              <a:buClr>
                <a:srgbClr val="FFC000"/>
              </a:buClr>
            </a:pPr>
            <a:r>
              <a:rPr lang="en-US" sz="2400" kern="0" dirty="0" smtClean="0">
                <a:cs typeface="Arial" panose="020B0604020202020204" pitchFamily="34" charset="0"/>
              </a:rPr>
              <a:t>Projects must attain minimum goal for “Sponsor” donations to be earned.  (Otherwise pledges returned to donors.)  </a:t>
            </a:r>
          </a:p>
        </p:txBody>
      </p:sp>
    </p:spTree>
    <p:extLst>
      <p:ext uri="{BB962C8B-B14F-4D97-AF65-F5344CB8AC3E}">
        <p14:creationId xmlns:p14="http://schemas.microsoft.com/office/powerpoint/2010/main" val="1807201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pPr algn="l"/>
            <a:r>
              <a:rPr lang="en-US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How Schools Can Help</a:t>
            </a:r>
            <a:br>
              <a:rPr lang="en-US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endParaRPr lang="en-US" sz="3600" dirty="0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1371600"/>
            <a:ext cx="8305800" cy="5105400"/>
          </a:xfrm>
          <a:prstGeom prst="rect">
            <a:avLst/>
          </a:prstGeom>
        </p:spPr>
        <p:txBody>
          <a:bodyPr>
            <a:noAutofit/>
          </a:bodyPr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3341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9pPr>
          </a:lstStyle>
          <a:p>
            <a:pPr marL="282575" lvl="1" indent="-282575">
              <a:buClr>
                <a:srgbClr val="FFC000"/>
              </a:buClr>
              <a:buFont typeface="Book Antiqua" panose="02040602050305030304" pitchFamily="18" charset="0"/>
              <a:buChar char="•"/>
            </a:pPr>
            <a:r>
              <a:rPr lang="en-US" sz="2800" dirty="0" smtClean="0"/>
              <a:t>Consider offering bonus points for every $100 contributed, redeemable for ...</a:t>
            </a:r>
          </a:p>
          <a:p>
            <a:pPr marL="966787" lvl="2" indent="-457200">
              <a:buClr>
                <a:srgbClr val="FFC000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2800" dirty="0" smtClean="0"/>
              <a:t>privileged parking spaces on campus</a:t>
            </a:r>
          </a:p>
          <a:p>
            <a:pPr marL="966787" lvl="2" indent="-457200">
              <a:buClr>
                <a:srgbClr val="FFC000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2800" dirty="0" smtClean="0"/>
              <a:t>tickets to athletic or entertainment event</a:t>
            </a:r>
          </a:p>
          <a:p>
            <a:pPr marL="966787" lvl="2" indent="-457200">
              <a:buClr>
                <a:srgbClr val="FFC000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2800" dirty="0" smtClean="0"/>
              <a:t>lunch with dean </a:t>
            </a:r>
            <a:br>
              <a:rPr lang="en-US" sz="2800" dirty="0" smtClean="0"/>
            </a:br>
            <a:endParaRPr lang="en-US" sz="2800" dirty="0" smtClean="0"/>
          </a:p>
          <a:p>
            <a:pPr marL="341313" indent="-341313">
              <a:buClr>
                <a:srgbClr val="FFC000"/>
              </a:buClr>
              <a:buFont typeface="Book Antiqua" panose="02040602050305030304" pitchFamily="18" charset="0"/>
              <a:buChar char="•"/>
            </a:pPr>
            <a:r>
              <a:rPr lang="en-US" sz="2800" dirty="0" smtClean="0"/>
              <a:t>Provide a match to all contributions, up to a specified total per project.</a:t>
            </a:r>
            <a:endParaRPr lang="en-US" sz="2800" dirty="0"/>
          </a:p>
          <a:p>
            <a:pPr marL="0" lv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5253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0"/>
            <a:ext cx="8610600" cy="1143000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Strategy</a:t>
            </a:r>
            <a:r>
              <a:rPr lang="en-US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endParaRPr lang="en-US" sz="3600" b="1" kern="1200" dirty="0">
              <a:solidFill>
                <a:srgbClr val="FFC000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838200" y="2362200"/>
            <a:ext cx="64008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3341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>
              <a:buClr>
                <a:srgbClr val="FFC000"/>
              </a:buClr>
              <a:buNone/>
            </a:pPr>
            <a:r>
              <a:rPr lang="en-US" dirty="0" smtClean="0"/>
              <a:t>A thoughtful</a:t>
            </a:r>
            <a:r>
              <a:rPr lang="en-US" dirty="0"/>
              <a:t>, well-planned and professionally-executed crowdfunding campaign can serve to provide the critical startup and early-stage growth capital for </a:t>
            </a:r>
            <a:r>
              <a:rPr lang="en-US" dirty="0" smtClean="0"/>
              <a:t>student </a:t>
            </a:r>
            <a:r>
              <a:rPr lang="en-US" dirty="0"/>
              <a:t>ventures.</a:t>
            </a:r>
          </a:p>
          <a:p>
            <a:pPr marL="0" indent="0">
              <a:buClr>
                <a:srgbClr val="FFC000"/>
              </a:buClr>
              <a:buNone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772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9285" y="685800"/>
            <a:ext cx="8763000" cy="457200"/>
          </a:xfrm>
        </p:spPr>
        <p:txBody>
          <a:bodyPr/>
          <a:lstStyle/>
          <a:p>
            <a:r>
              <a:rPr lang="en-US" b="1" dirty="0">
                <a:solidFill>
                  <a:srgbClr val="FFFFFF"/>
                </a:solidFill>
                <a:latin typeface="Century Gothic" panose="020B0502020202020204" pitchFamily="34" charset="0"/>
              </a:rPr>
              <a:t>EF.Hubbub.net</a:t>
            </a:r>
            <a:br>
              <a:rPr lang="en-US" b="1" dirty="0">
                <a:solidFill>
                  <a:srgbClr val="FFFFFF"/>
                </a:solidFill>
                <a:latin typeface="Century Gothic" panose="020B0502020202020204" pitchFamily="34" charset="0"/>
              </a:rPr>
            </a:br>
            <a:endParaRPr lang="en-US" dirty="0"/>
          </a:p>
        </p:txBody>
      </p:sp>
      <p:pic>
        <p:nvPicPr>
          <p:cNvPr id="2050" name="Picture 2" descr="The screenshot shows the stages of a donor-based crowdfunding campaign: 1 Create campaign, 2 Submit campaign for Moderation (approval), 3 Launch campaign, and 4 Promote campaign" title="Screen shot of home page of http://ef.hubbub.net websit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" t="10345" r="3107" b="11048"/>
          <a:stretch/>
        </p:blipFill>
        <p:spPr bwMode="auto">
          <a:xfrm>
            <a:off x="138659" y="1143000"/>
            <a:ext cx="8964252" cy="560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884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smtClean="0"/>
              <a:t>Patent</a:t>
            </a:r>
            <a:endParaRPr lang="en-US" sz="3600" b="1" dirty="0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1600200"/>
            <a:ext cx="8305800" cy="4576764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3341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>
              <a:buClr>
                <a:srgbClr val="FFC000"/>
              </a:buClr>
              <a:buNone/>
            </a:pPr>
            <a:r>
              <a:rPr lang="en-US" dirty="0" smtClean="0"/>
              <a:t>Note: a patent may not be necessary for the donor (pre-seed) stage.  The details of the innovation can be vague enough not to enable someone to file a pre-emptive patent.</a:t>
            </a:r>
          </a:p>
          <a:p>
            <a:pPr marL="0" indent="0">
              <a:buClr>
                <a:srgbClr val="FFC000"/>
              </a:buClr>
              <a:buNone/>
            </a:pPr>
            <a:endParaRPr lang="en-US" dirty="0" smtClean="0"/>
          </a:p>
          <a:p>
            <a:pPr marL="0" indent="0">
              <a:buClr>
                <a:srgbClr val="FFC000"/>
              </a:buClr>
              <a:buNone/>
            </a:pPr>
            <a:r>
              <a:rPr lang="en-US" i="1" dirty="0" smtClean="0"/>
              <a:t>“We’re working on a method to </a:t>
            </a:r>
            <a:r>
              <a:rPr lang="en-US" i="1" smtClean="0"/>
              <a:t>produce biodegradable </a:t>
            </a:r>
            <a:r>
              <a:rPr lang="en-US" i="1" dirty="0" smtClean="0"/>
              <a:t>fast-food serving containers” </a:t>
            </a:r>
          </a:p>
          <a:p>
            <a:pPr marL="0" indent="0">
              <a:buClr>
                <a:srgbClr val="FFC000"/>
              </a:buClr>
              <a:buNone/>
            </a:pPr>
            <a:r>
              <a:rPr lang="en-US" i="1" dirty="0" smtClean="0"/>
              <a:t>does not reveal the all-important how.</a:t>
            </a:r>
            <a:endParaRPr lang="en-US" dirty="0" smtClean="0"/>
          </a:p>
          <a:p>
            <a:pPr marL="0" indent="0">
              <a:buClr>
                <a:srgbClr val="FFC000"/>
              </a:buClr>
              <a:buNone/>
            </a:pPr>
            <a:endParaRPr lang="en-US" kern="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441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1143000"/>
          </a:xfrm>
        </p:spPr>
        <p:txBody>
          <a:bodyPr/>
          <a:lstStyle/>
          <a:p>
            <a:pPr algn="l"/>
            <a:r>
              <a:rPr lang="en-US" sz="3600" dirty="0" smtClean="0">
                <a:solidFill>
                  <a:srgbClr val="0000CC"/>
                </a:solidFill>
                <a:latin typeface="Century Gothic" panose="020B0502020202020204" pitchFamily="34" charset="0"/>
              </a:rPr>
              <a:t>Blank Slide</a:t>
            </a:r>
            <a:endParaRPr lang="en-US" sz="36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08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66800"/>
          </a:xfrm>
        </p:spPr>
        <p:txBody>
          <a:bodyPr/>
          <a:lstStyle/>
          <a:p>
            <a:pPr algn="l"/>
            <a:r>
              <a:rPr lang="en-US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Crowdfunding Hierarchy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305342"/>
            <a:ext cx="88392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828800" algn="l"/>
                <a:tab pos="6170613" algn="l"/>
                <a:tab pos="7143750" algn="l"/>
              </a:tabLst>
            </a:pPr>
            <a:r>
              <a:rPr lang="en-US" sz="2800" b="1" u="sng" dirty="0" smtClean="0">
                <a:solidFill>
                  <a:srgbClr val="FFFFFF"/>
                </a:solidFill>
              </a:rPr>
              <a:t>Category</a:t>
            </a:r>
            <a:r>
              <a:rPr lang="en-US" sz="2800" b="1" u="sng" dirty="0">
                <a:solidFill>
                  <a:srgbClr val="FFFFFF"/>
                </a:solidFill>
              </a:rPr>
              <a:t>	Supporter Motivation	</a:t>
            </a:r>
            <a:r>
              <a:rPr lang="en-US" sz="2800" b="1" u="sng" dirty="0" smtClean="0">
                <a:solidFill>
                  <a:srgbClr val="FFFFFF"/>
                </a:solidFill>
              </a:rPr>
              <a:t>Potential  	</a:t>
            </a:r>
            <a:endParaRPr lang="en-US" sz="2400" dirty="0" smtClean="0">
              <a:solidFill>
                <a:srgbClr val="FFFFFF"/>
              </a:solidFill>
            </a:endParaRPr>
          </a:p>
          <a:p>
            <a:pPr>
              <a:tabLst>
                <a:tab pos="1828800" algn="l"/>
                <a:tab pos="6170613" algn="l"/>
                <a:tab pos="7143750" algn="l"/>
              </a:tabLst>
            </a:pPr>
            <a:endParaRPr lang="en-US" sz="2400" dirty="0" smtClean="0">
              <a:solidFill>
                <a:srgbClr val="FFC000"/>
              </a:solidFill>
            </a:endParaRPr>
          </a:p>
          <a:p>
            <a:pPr>
              <a:tabLst>
                <a:tab pos="1828800" algn="l"/>
                <a:tab pos="6170613" algn="l"/>
                <a:tab pos="7143750" algn="l"/>
              </a:tabLst>
            </a:pPr>
            <a:r>
              <a:rPr lang="en-US" sz="2400" dirty="0" smtClean="0">
                <a:solidFill>
                  <a:srgbClr val="FFFFFF"/>
                </a:solidFill>
              </a:rPr>
              <a:t>DONOR	Help member of alma mater 	$200 - $2000</a:t>
            </a:r>
          </a:p>
          <a:p>
            <a:pPr lvl="0">
              <a:lnSpc>
                <a:spcPct val="200000"/>
              </a:lnSpc>
              <a:tabLst>
                <a:tab pos="1828800" algn="l"/>
                <a:tab pos="6170613" algn="l"/>
                <a:tab pos="7143750" algn="l"/>
              </a:tabLst>
            </a:pPr>
            <a:endParaRPr lang="en-US" sz="800" dirty="0" smtClean="0">
              <a:solidFill>
                <a:srgbClr val="FFFFFF"/>
              </a:solidFill>
            </a:endParaRPr>
          </a:p>
          <a:p>
            <a:pPr lvl="0">
              <a:tabLst>
                <a:tab pos="1828800" algn="l"/>
                <a:tab pos="6170613" algn="l"/>
                <a:tab pos="7143750" algn="l"/>
              </a:tabLst>
            </a:pPr>
            <a:r>
              <a:rPr lang="en-US" sz="2400" dirty="0" smtClean="0">
                <a:solidFill>
                  <a:srgbClr val="FFFFFF"/>
                </a:solidFill>
              </a:rPr>
              <a:t>REWARD	Price discount for advance	$5000 - $100,000</a:t>
            </a:r>
            <a:br>
              <a:rPr lang="en-US" sz="2400" dirty="0" smtClean="0">
                <a:solidFill>
                  <a:srgbClr val="FFFFFF"/>
                </a:solidFill>
              </a:rPr>
            </a:br>
            <a:r>
              <a:rPr lang="en-US" sz="2400" dirty="0" smtClean="0">
                <a:solidFill>
                  <a:srgbClr val="FFFFFF"/>
                </a:solidFill>
              </a:rPr>
              <a:t>	purchase of new products</a:t>
            </a:r>
          </a:p>
          <a:p>
            <a:pPr lvl="0">
              <a:lnSpc>
                <a:spcPct val="200000"/>
              </a:lnSpc>
              <a:tabLst>
                <a:tab pos="1828800" algn="l"/>
                <a:tab pos="6170613" algn="l"/>
                <a:tab pos="7143750" algn="l"/>
              </a:tabLst>
            </a:pPr>
            <a:r>
              <a:rPr lang="en-US" sz="2400" dirty="0" smtClean="0">
                <a:solidFill>
                  <a:srgbClr val="FFFFFF"/>
                </a:solidFill>
              </a:rPr>
              <a:t>DEBT	Better than average return	$2500 - $10,000	</a:t>
            </a:r>
          </a:p>
          <a:p>
            <a:pPr lvl="0">
              <a:lnSpc>
                <a:spcPct val="200000"/>
              </a:lnSpc>
              <a:tabLst>
                <a:tab pos="1828800" algn="l"/>
                <a:tab pos="6170613" algn="l"/>
                <a:tab pos="7143750" algn="l"/>
              </a:tabLst>
            </a:pPr>
            <a:r>
              <a:rPr lang="en-US" sz="2400" dirty="0" smtClean="0">
                <a:solidFill>
                  <a:srgbClr val="FFFFFF"/>
                </a:solidFill>
              </a:rPr>
              <a:t>ROYALTY	Safer, faster return than equity	$5000 - $10,000	</a:t>
            </a:r>
          </a:p>
          <a:p>
            <a:pPr lvl="0">
              <a:spcBef>
                <a:spcPts val="1200"/>
              </a:spcBef>
              <a:tabLst>
                <a:tab pos="1828800" algn="l"/>
                <a:tab pos="6170613" algn="l"/>
                <a:tab pos="7143750" algn="l"/>
              </a:tabLst>
            </a:pPr>
            <a:r>
              <a:rPr lang="en-US" sz="2400" dirty="0" smtClean="0">
                <a:solidFill>
                  <a:srgbClr val="FFFFFF"/>
                </a:solidFill>
              </a:rPr>
              <a:t>EQUITY	Potentially very high return	$50,000  and up</a:t>
            </a:r>
            <a:br>
              <a:rPr lang="en-US" sz="2400" dirty="0" smtClean="0">
                <a:solidFill>
                  <a:srgbClr val="FFFFFF"/>
                </a:solidFill>
              </a:rPr>
            </a:br>
            <a:r>
              <a:rPr lang="en-US" sz="2400" dirty="0" smtClean="0">
                <a:solidFill>
                  <a:srgbClr val="FFFFFF"/>
                </a:solidFill>
              </a:rPr>
              <a:t>  	(In early on next Google)</a:t>
            </a:r>
          </a:p>
          <a:p>
            <a:pPr lvl="0">
              <a:lnSpc>
                <a:spcPct val="200000"/>
              </a:lnSpc>
              <a:tabLst>
                <a:tab pos="1828800" algn="l"/>
                <a:tab pos="6170613" algn="l"/>
                <a:tab pos="7143750" algn="l"/>
              </a:tabLst>
            </a:pPr>
            <a:r>
              <a:rPr lang="en-US" sz="2400" dirty="0" smtClean="0">
                <a:solidFill>
                  <a:srgbClr val="FFFFFF"/>
                </a:solidFill>
              </a:rPr>
              <a:t/>
            </a:r>
            <a:br>
              <a:rPr lang="en-US" sz="2400" dirty="0" smtClean="0">
                <a:solidFill>
                  <a:srgbClr val="FFFFFF"/>
                </a:solidFill>
              </a:rPr>
            </a:br>
            <a:r>
              <a:rPr lang="en-US" sz="2400" dirty="0" smtClean="0">
                <a:solidFill>
                  <a:srgbClr val="FFFFFF"/>
                </a:solidFill>
              </a:rPr>
              <a:t>	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796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1143000"/>
          </a:xfrm>
        </p:spPr>
        <p:txBody>
          <a:bodyPr/>
          <a:lstStyle/>
          <a:p>
            <a:pPr algn="l"/>
            <a:r>
              <a:rPr lang="en-US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Donor Crowdfunding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70976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1143000"/>
          </a:xfrm>
        </p:spPr>
        <p:txBody>
          <a:bodyPr/>
          <a:lstStyle/>
          <a:p>
            <a:pPr algn="l"/>
            <a:r>
              <a:rPr lang="en-US" sz="3600" b="1" dirty="0" smtClean="0">
                <a:latin typeface="Century Gothic" panose="020B0502020202020204" pitchFamily="34" charset="0"/>
              </a:rPr>
              <a:t/>
            </a:r>
            <a:br>
              <a:rPr lang="en-US" sz="3600" b="1" dirty="0" smtClean="0">
                <a:latin typeface="Century Gothic" panose="020B0502020202020204" pitchFamily="34" charset="0"/>
              </a:rPr>
            </a:br>
            <a:r>
              <a:rPr lang="en-US" sz="3600" b="1" dirty="0" smtClean="0">
                <a:latin typeface="Century Gothic" panose="020B0502020202020204" pitchFamily="34" charset="0"/>
              </a:rPr>
              <a:t>What </a:t>
            </a:r>
            <a:r>
              <a:rPr lang="en-US" sz="3600" b="1" dirty="0">
                <a:latin typeface="Century Gothic" panose="020B0502020202020204" pitchFamily="34" charset="0"/>
              </a:rPr>
              <a:t>Results Can Students Expect?</a:t>
            </a:r>
            <a:br>
              <a:rPr lang="en-US" sz="3600" b="1" dirty="0">
                <a:latin typeface="Century Gothic" panose="020B0502020202020204" pitchFamily="34" charset="0"/>
              </a:rPr>
            </a:br>
            <a:endParaRPr lang="en-US" sz="3600" b="1" dirty="0">
              <a:latin typeface="Century Gothic" panose="020B0502020202020204" pitchFamily="34" charset="0"/>
            </a:endParaRPr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381000" y="1295400"/>
            <a:ext cx="8382000" cy="4267200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3341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4500" dirty="0" smtClean="0"/>
              <a:t>Assume you will raise $200-$500</a:t>
            </a:r>
          </a:p>
          <a:p>
            <a:pPr marL="0" lvl="0" indent="0">
              <a:buClr>
                <a:srgbClr val="FFC000"/>
              </a:buClr>
              <a:buNone/>
            </a:pPr>
            <a:endParaRPr lang="en-US" sz="4500" dirty="0" smtClean="0"/>
          </a:p>
          <a:p>
            <a:pPr marL="0" lvl="0" indent="0">
              <a:buClr>
                <a:srgbClr val="FFC000"/>
              </a:buClr>
              <a:buNone/>
            </a:pPr>
            <a:r>
              <a:rPr lang="en-US" sz="4500" dirty="0" smtClean="0"/>
              <a:t>The </a:t>
            </a:r>
            <a:r>
              <a:rPr lang="en-US" sz="4500" dirty="0"/>
              <a:t>higher the </a:t>
            </a:r>
            <a:r>
              <a:rPr lang="en-US" sz="4500" dirty="0" smtClean="0"/>
              <a:t>Funding goal</a:t>
            </a:r>
            <a:r>
              <a:rPr lang="en-US" sz="4500" dirty="0"/>
              <a:t>, the less likely a project will succeed. </a:t>
            </a:r>
            <a:endParaRPr lang="en-US" sz="4500" i="1" dirty="0"/>
          </a:p>
          <a:p>
            <a:pPr marL="0" lvl="0" indent="0">
              <a:lnSpc>
                <a:spcPct val="120000"/>
              </a:lnSpc>
              <a:buClr>
                <a:srgbClr val="FFC000"/>
              </a:buClr>
              <a:buNone/>
            </a:pPr>
            <a:r>
              <a:rPr lang="en-US" sz="4500" dirty="0"/>
              <a:t/>
            </a:r>
            <a:br>
              <a:rPr lang="en-US" sz="4500" dirty="0"/>
            </a:br>
            <a:r>
              <a:rPr lang="en-US" sz="4500" dirty="0"/>
              <a:t>Crowdfunders often choose </a:t>
            </a:r>
            <a:r>
              <a:rPr lang="en-US" sz="4500" dirty="0" smtClean="0"/>
              <a:t>companies to invest in based </a:t>
            </a:r>
            <a:r>
              <a:rPr lang="en-US" sz="4500" dirty="0"/>
              <a:t>on the percentage of goal attained.  </a:t>
            </a:r>
            <a:r>
              <a:rPr lang="en-US" sz="4500" dirty="0" smtClean="0"/>
              <a:t/>
            </a:r>
            <a:br>
              <a:rPr lang="en-US" sz="4500" dirty="0" smtClean="0"/>
            </a:br>
            <a:endParaRPr lang="en-US" sz="4500" dirty="0" smtClean="0"/>
          </a:p>
          <a:p>
            <a:pPr marL="0" lvl="0" indent="0">
              <a:lnSpc>
                <a:spcPct val="120000"/>
              </a:lnSpc>
              <a:buClr>
                <a:srgbClr val="FFC000"/>
              </a:buClr>
              <a:buNone/>
            </a:pPr>
            <a:r>
              <a:rPr lang="en-US" sz="4500" i="1" dirty="0" smtClean="0"/>
              <a:t>The </a:t>
            </a:r>
            <a:r>
              <a:rPr lang="en-US" sz="4500" i="1" dirty="0"/>
              <a:t>lower the goal, the easier it is to show significant progress early on</a:t>
            </a:r>
            <a:r>
              <a:rPr lang="en-US" sz="4500" i="1" dirty="0" smtClean="0"/>
              <a:t>.</a:t>
            </a:r>
            <a:r>
              <a:rPr lang="en-US" sz="4500" dirty="0" smtClean="0"/>
              <a:t> 	 </a:t>
            </a:r>
          </a:p>
          <a:p>
            <a:pPr marL="0" indent="0">
              <a:buNone/>
            </a:pPr>
            <a:endParaRPr lang="en-US" sz="4500" dirty="0"/>
          </a:p>
          <a:p>
            <a:pPr marL="0" indent="0">
              <a:buClr>
                <a:srgbClr val="FFC000"/>
              </a:buClr>
              <a:buNone/>
            </a:pPr>
            <a:endParaRPr lang="en-US" kern="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668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763000" cy="1143000"/>
          </a:xfrm>
        </p:spPr>
        <p:txBody>
          <a:bodyPr/>
          <a:lstStyle/>
          <a:p>
            <a:pPr algn="l"/>
            <a:r>
              <a:rPr lang="en-US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Suggested Use of Grants</a:t>
            </a:r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1524000"/>
            <a:ext cx="8305800" cy="5105400"/>
          </a:xfrm>
          <a:prstGeom prst="rect">
            <a:avLst/>
          </a:prstGeom>
        </p:spPr>
        <p:txBody>
          <a:bodyPr>
            <a:noAutofit/>
          </a:bodyPr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3341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800" b="1" i="1" dirty="0" smtClean="0"/>
              <a:t>Proof-of-concept</a:t>
            </a:r>
            <a:r>
              <a:rPr lang="en-US" sz="2800" dirty="0" smtClean="0"/>
              <a:t>: determine </a:t>
            </a:r>
            <a:r>
              <a:rPr lang="en-US" sz="2800" dirty="0"/>
              <a:t>if the concept is technically feasible (it will work), a market demand exists, and </a:t>
            </a:r>
            <a:r>
              <a:rPr lang="en-US" sz="2800" dirty="0" smtClean="0"/>
              <a:t>product is not already patented:</a:t>
            </a:r>
          </a:p>
          <a:p>
            <a:pPr lvl="0">
              <a:lnSpc>
                <a:spcPct val="170000"/>
              </a:lnSpc>
              <a:buClr>
                <a:srgbClr val="FFC000"/>
              </a:buClr>
            </a:pPr>
            <a:r>
              <a:rPr lang="en-US" sz="2800" dirty="0" smtClean="0"/>
              <a:t>Creating </a:t>
            </a:r>
            <a:r>
              <a:rPr lang="en-US" sz="2800" dirty="0"/>
              <a:t>an MVP (Minimum Viable Product)</a:t>
            </a:r>
          </a:p>
          <a:p>
            <a:pPr lvl="0">
              <a:lnSpc>
                <a:spcPct val="170000"/>
              </a:lnSpc>
              <a:buClr>
                <a:srgbClr val="FFC000"/>
              </a:buClr>
            </a:pPr>
            <a:r>
              <a:rPr lang="en-US" sz="2800" dirty="0"/>
              <a:t>Lab testing the MVP</a:t>
            </a:r>
          </a:p>
          <a:p>
            <a:pPr lvl="0">
              <a:lnSpc>
                <a:spcPct val="150000"/>
              </a:lnSpc>
              <a:buClr>
                <a:srgbClr val="FFC000"/>
              </a:buClr>
            </a:pPr>
            <a:r>
              <a:rPr lang="en-US" sz="2800" dirty="0"/>
              <a:t>Patent search</a:t>
            </a:r>
          </a:p>
          <a:p>
            <a:pPr lvl="0">
              <a:lnSpc>
                <a:spcPct val="150000"/>
              </a:lnSpc>
              <a:buClr>
                <a:srgbClr val="FFC000"/>
              </a:buClr>
            </a:pPr>
            <a:r>
              <a:rPr lang="en-US" sz="2800" dirty="0" smtClean="0"/>
              <a:t>Provisional </a:t>
            </a:r>
            <a:r>
              <a:rPr lang="en-US" sz="2800" dirty="0"/>
              <a:t>patent </a:t>
            </a:r>
            <a:r>
              <a:rPr lang="en-US" sz="2800" dirty="0" smtClean="0"/>
              <a:t>to launch </a:t>
            </a:r>
            <a:r>
              <a:rPr lang="en-US" sz="2800" dirty="0"/>
              <a:t>on </a:t>
            </a:r>
            <a:r>
              <a:rPr lang="en-US" sz="2800" dirty="0" smtClean="0"/>
              <a:t>Kickstarter</a:t>
            </a:r>
          </a:p>
          <a:p>
            <a:pPr marL="0" lv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75286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9" y="0"/>
            <a:ext cx="8575431" cy="11430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Donor </a:t>
            </a:r>
            <a:r>
              <a:rPr lang="en-US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Acknowledgements (Rewards)</a:t>
            </a:r>
            <a: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endParaRPr lang="en-US" dirty="0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419100" y="1219200"/>
            <a:ext cx="8534400" cy="5486400"/>
          </a:xfrm>
          <a:prstGeom prst="rect">
            <a:avLst/>
          </a:prstGeom>
        </p:spPr>
        <p:txBody>
          <a:bodyPr>
            <a:noAutofit/>
          </a:bodyPr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3341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9pPr>
          </a:lstStyle>
          <a:p>
            <a:pPr marL="341313" lvl="0" indent="-341313">
              <a:spcAft>
                <a:spcPts val="1800"/>
              </a:spcAft>
              <a:buClr>
                <a:srgbClr val="FFC000"/>
              </a:buClr>
            </a:pPr>
            <a:r>
              <a:rPr lang="en-US" sz="2600" dirty="0"/>
              <a:t>REWARD THRESHOLD.  </a:t>
            </a:r>
            <a:r>
              <a:rPr lang="en-US" sz="2600" dirty="0" smtClean="0">
                <a:solidFill>
                  <a:srgbClr val="FFC000"/>
                </a:solidFill>
              </a:rPr>
              <a:t>$</a:t>
            </a:r>
            <a:r>
              <a:rPr lang="en-US" sz="2600" b="1" dirty="0" smtClean="0">
                <a:solidFill>
                  <a:srgbClr val="FFC000"/>
                </a:solidFill>
              </a:rPr>
              <a:t>20</a:t>
            </a:r>
            <a:r>
              <a:rPr lang="en-US" sz="2600" dirty="0" smtClean="0">
                <a:solidFill>
                  <a:srgbClr val="FFC000"/>
                </a:solidFill>
              </a:rPr>
              <a:t> </a:t>
            </a:r>
            <a:r>
              <a:rPr lang="en-US" sz="2600" dirty="0"/>
              <a:t>for intangibles;  </a:t>
            </a:r>
            <a:br>
              <a:rPr lang="en-US" sz="2600" dirty="0"/>
            </a:br>
            <a:r>
              <a:rPr lang="en-US" sz="2600" dirty="0"/>
              <a:t>For a  tangible reward  </a:t>
            </a:r>
            <a:r>
              <a:rPr lang="en-US" sz="2600" dirty="0" smtClean="0"/>
              <a:t>(coffee </a:t>
            </a:r>
            <a:r>
              <a:rPr lang="en-US" sz="2600" dirty="0"/>
              <a:t>cup, CD), add</a:t>
            </a:r>
            <a:br>
              <a:rPr lang="en-US" sz="2600" dirty="0"/>
            </a:br>
            <a:r>
              <a:rPr lang="en-US" sz="2600" dirty="0"/>
              <a:t>at least cost of </a:t>
            </a:r>
            <a:r>
              <a:rPr lang="en-US" sz="2600" dirty="0" smtClean="0"/>
              <a:t>reward. </a:t>
            </a:r>
          </a:p>
          <a:p>
            <a:pPr marL="341313" lvl="0" indent="-341313">
              <a:spcAft>
                <a:spcPts val="1800"/>
              </a:spcAft>
              <a:buClr>
                <a:srgbClr val="FFC000"/>
              </a:buClr>
            </a:pPr>
            <a:r>
              <a:rPr lang="en-US" sz="2600" dirty="0" smtClean="0"/>
              <a:t>OFFER LEVELS  to </a:t>
            </a:r>
            <a:r>
              <a:rPr lang="en-US" sz="2600" dirty="0"/>
              <a:t>elicit larger donations</a:t>
            </a:r>
            <a:r>
              <a:rPr lang="en-US" sz="2600" dirty="0" smtClean="0"/>
              <a:t>.  </a:t>
            </a:r>
          </a:p>
          <a:p>
            <a:pPr marL="341313" indent="-341313">
              <a:spcAft>
                <a:spcPts val="1800"/>
              </a:spcAft>
              <a:buClr>
                <a:srgbClr val="FFC000"/>
              </a:buClr>
            </a:pPr>
            <a:r>
              <a:rPr lang="en-US" sz="2600" dirty="0" smtClean="0"/>
              <a:t>EARLY-BIRD SPECIALS for early momentum</a:t>
            </a:r>
          </a:p>
          <a:p>
            <a:pPr marL="341313" indent="-341313">
              <a:spcBef>
                <a:spcPts val="600"/>
              </a:spcBef>
              <a:buClr>
                <a:srgbClr val="FFC000"/>
              </a:buClr>
            </a:pPr>
            <a:r>
              <a:rPr lang="en-US" sz="2600" dirty="0" smtClean="0"/>
              <a:t>EXAMPLES</a:t>
            </a:r>
          </a:p>
          <a:p>
            <a:pPr marL="804863" lvl="1" indent="-457200">
              <a:spcBef>
                <a:spcPts val="0"/>
              </a:spcBef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en-US" sz="2600" dirty="0" smtClean="0"/>
              <a:t>$ 20   = Listing on web site</a:t>
            </a:r>
          </a:p>
          <a:p>
            <a:pPr marL="804863" lvl="1" indent="-457200">
              <a:spcBef>
                <a:spcPts val="0"/>
              </a:spcBef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en-US" sz="2600" dirty="0" smtClean="0"/>
              <a:t>$ 30   = Signed photo postcard from team</a:t>
            </a:r>
          </a:p>
          <a:p>
            <a:pPr marL="804863" lvl="1" indent="-457200">
              <a:spcBef>
                <a:spcPts val="0"/>
              </a:spcBef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en-US" sz="2600" dirty="0" smtClean="0"/>
              <a:t>$ 40   = T-Shirt with your logo and “Sponsor”</a:t>
            </a:r>
          </a:p>
          <a:p>
            <a:pPr marL="804863" lvl="1" indent="-457200">
              <a:spcBef>
                <a:spcPts val="0"/>
              </a:spcBef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en-US" sz="2600" dirty="0" smtClean="0"/>
              <a:t>$ 100 = Invite to product launch party</a:t>
            </a:r>
          </a:p>
          <a:p>
            <a:pPr marL="0" indent="0">
              <a:buClr>
                <a:srgbClr val="FFC000"/>
              </a:buClr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31085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931"/>
            <a:ext cx="8763000" cy="1143000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Crowdfunding </a:t>
            </a:r>
            <a:r>
              <a:rPr lang="en-US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– General</a:t>
            </a:r>
            <a: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620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1143000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r>
              <a:rPr lang="en-US" sz="3600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Promotion</a:t>
            </a:r>
            <a:r>
              <a:rPr lang="en-US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: Marketing the Campaign</a:t>
            </a:r>
            <a: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  <a:t/>
            </a:r>
            <a:br>
              <a:rPr lang="en-US" b="1" dirty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endParaRPr lang="en-US" dirty="0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304800" y="1295400"/>
            <a:ext cx="8839200" cy="5181600"/>
          </a:xfrm>
          <a:prstGeom prst="rect">
            <a:avLst/>
          </a:prstGeom>
        </p:spPr>
        <p:txBody>
          <a:bodyPr>
            <a:noAutofit/>
          </a:bodyPr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3341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–"/>
              <a:defRPr sz="32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FD00"/>
              </a:buClr>
              <a:buSzPct val="100000"/>
              <a:buChar char="•"/>
              <a:defRPr sz="3200">
                <a:solidFill>
                  <a:srgbClr val="FFFFFF"/>
                </a:solidFill>
                <a:latin typeface="+mn-lt"/>
              </a:defRPr>
            </a:lvl9pPr>
          </a:lstStyle>
          <a:p>
            <a:pPr marL="465138" lvl="1" indent="-465138">
              <a:spcAft>
                <a:spcPts val="1800"/>
              </a:spcAft>
              <a:buClr>
                <a:srgbClr val="FFC000"/>
              </a:buClr>
              <a:buFont typeface="Book Antiqua" panose="02040602050305030304" pitchFamily="18" charset="0"/>
              <a:buChar char="•"/>
            </a:pPr>
            <a:r>
              <a:rPr lang="en-US" sz="2800" dirty="0" smtClean="0"/>
              <a:t>PREPARE THE GROUND.   90% of </a:t>
            </a:r>
            <a:r>
              <a:rPr lang="en-US" sz="2800" dirty="0"/>
              <a:t>the work of </a:t>
            </a:r>
            <a:r>
              <a:rPr lang="en-US" sz="2800" dirty="0" smtClean="0"/>
              <a:t>a successful campaign </a:t>
            </a:r>
            <a:r>
              <a:rPr lang="en-US" sz="2800" dirty="0"/>
              <a:t>takes place before </a:t>
            </a:r>
            <a:r>
              <a:rPr lang="en-US" sz="2800" dirty="0" smtClean="0"/>
              <a:t>it launches.</a:t>
            </a:r>
            <a:endParaRPr lang="en-US" sz="2800" dirty="0"/>
          </a:p>
          <a:p>
            <a:pPr marL="465138" lvl="1" indent="-465138">
              <a:spcAft>
                <a:spcPts val="1800"/>
              </a:spcAft>
              <a:buClr>
                <a:srgbClr val="FFC000"/>
              </a:buClr>
              <a:buFont typeface="Book Antiqua" panose="02040602050305030304" pitchFamily="18" charset="0"/>
              <a:buChar char="•"/>
            </a:pPr>
            <a:r>
              <a:rPr lang="en-US" sz="2800" dirty="0" smtClean="0"/>
              <a:t>PEOPLE GIVE TO PEOPLE. Team members should </a:t>
            </a:r>
            <a:r>
              <a:rPr lang="en-US" sz="2800" dirty="0"/>
              <a:t>have </a:t>
            </a:r>
            <a:r>
              <a:rPr lang="en-US" sz="2800" dirty="0" smtClean="0"/>
              <a:t>personal pages </a:t>
            </a:r>
            <a:r>
              <a:rPr lang="en-US" sz="2800" dirty="0"/>
              <a:t>connected to the </a:t>
            </a:r>
            <a:r>
              <a:rPr lang="en-US" sz="2800" dirty="0" smtClean="0"/>
              <a:t>project.  </a:t>
            </a:r>
          </a:p>
          <a:p>
            <a:pPr marL="461963" lvl="1" indent="-461963">
              <a:spcAft>
                <a:spcPts val="1800"/>
              </a:spcAft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ENGAGE AUDIENCE. Create a 1 question survey around alternative product features.</a:t>
            </a:r>
          </a:p>
          <a:p>
            <a:pPr marL="465138" lvl="1" indent="-465138">
              <a:spcAft>
                <a:spcPts val="1800"/>
              </a:spcAft>
              <a:buClr>
                <a:srgbClr val="FFC000"/>
              </a:buClr>
              <a:buFont typeface="Book Antiqua" panose="02040602050305030304" pitchFamily="18" charset="0"/>
              <a:buChar char="•"/>
            </a:pPr>
            <a:r>
              <a:rPr lang="en-US" sz="2800" dirty="0" smtClean="0"/>
              <a:t>POST FLYERS AROUND SCHOOL just prior to launch of campaign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30295825"/>
      </p:ext>
    </p:extLst>
  </p:cSld>
  <p:clrMapOvr>
    <a:masterClrMapping/>
  </p:clrMapOvr>
</p:sld>
</file>

<file path=ppt/theme/theme1.xml><?xml version="1.0" encoding="utf-8"?>
<a:theme xmlns:a="http://schemas.openxmlformats.org/drawingml/2006/main" name="Azure">
  <a:themeElements>
    <a:clrScheme name="">
      <a:dk1>
        <a:srgbClr val="000000"/>
      </a:dk1>
      <a:lt1>
        <a:srgbClr val="FFFFFF"/>
      </a:lt1>
      <a:dk2>
        <a:srgbClr val="3333FF"/>
      </a:dk2>
      <a:lt2>
        <a:srgbClr val="FF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3118</TotalTime>
  <Words>598</Words>
  <Application>Microsoft Office PowerPoint</Application>
  <PresentationFormat>On-screen Show (4:3)</PresentationFormat>
  <Paragraphs>108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Azure</vt:lpstr>
      <vt:lpstr>Crowdfunding </vt:lpstr>
      <vt:lpstr> Strategy </vt:lpstr>
      <vt:lpstr>Crowdfunding Hierarchy</vt:lpstr>
      <vt:lpstr>Donor Crowdfunding</vt:lpstr>
      <vt:lpstr> What Results Can Students Expect? </vt:lpstr>
      <vt:lpstr>Suggested Use of Grants</vt:lpstr>
      <vt:lpstr> Donor Acknowledgements (Rewards) </vt:lpstr>
      <vt:lpstr> Crowdfunding – General </vt:lpstr>
      <vt:lpstr> Promotion: Marketing the Campaign </vt:lpstr>
      <vt:lpstr> PR  (Advertising you don’t pay for) </vt:lpstr>
      <vt:lpstr> Building the Prospect List </vt:lpstr>
      <vt:lpstr> Hype Via Social Media  </vt:lpstr>
      <vt:lpstr> The All-Important Video  </vt:lpstr>
      <vt:lpstr> Timetable </vt:lpstr>
      <vt:lpstr>PowerPoint Presentation</vt:lpstr>
      <vt:lpstr>TheFollowing slides contain information intended for professors only  </vt:lpstr>
      <vt:lpstr> Donor Crowdfunding </vt:lpstr>
      <vt:lpstr> Donor Crowdfunding Site </vt:lpstr>
      <vt:lpstr>How Schools Can Help </vt:lpstr>
      <vt:lpstr>EF.Hubbub.net </vt:lpstr>
      <vt:lpstr>Patent</vt:lpstr>
      <vt:lpstr>Blank Slide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present a  business concept as an  Elevator Pitch</dc:title>
  <dc:creator>Mike</dc:creator>
  <cp:lastModifiedBy>Owner</cp:lastModifiedBy>
  <cp:revision>162</cp:revision>
  <dcterms:modified xsi:type="dcterms:W3CDTF">2019-08-11T23:21:00Z</dcterms:modified>
</cp:coreProperties>
</file>