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69" r:id="rId2"/>
    <p:sldId id="318" r:id="rId3"/>
    <p:sldId id="368" r:id="rId4"/>
    <p:sldId id="375" r:id="rId5"/>
    <p:sldId id="330" r:id="rId6"/>
    <p:sldId id="320" r:id="rId7"/>
    <p:sldId id="322" r:id="rId8"/>
    <p:sldId id="336" r:id="rId9"/>
    <p:sldId id="370" r:id="rId10"/>
    <p:sldId id="371" r:id="rId11"/>
    <p:sldId id="372" r:id="rId12"/>
    <p:sldId id="365" r:id="rId13"/>
    <p:sldId id="373" r:id="rId14"/>
    <p:sldId id="376" r:id="rId15"/>
    <p:sldId id="366" r:id="rId1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CC0000"/>
    <a:srgbClr val="FFCC00"/>
    <a:srgbClr val="99FF99"/>
    <a:srgbClr val="99FFCC"/>
    <a:srgbClr val="0000FF"/>
    <a:srgbClr val="000099"/>
    <a:srgbClr val="FF99FF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3927" autoAdjust="0"/>
    <p:restoredTop sz="86554" autoAdjust="0"/>
  </p:normalViewPr>
  <p:slideViewPr>
    <p:cSldViewPr>
      <p:cViewPr varScale="1">
        <p:scale>
          <a:sx n="98" d="100"/>
          <a:sy n="98" d="100"/>
        </p:scale>
        <p:origin x="-48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408C89-1D21-433D-A19D-DB30A9817ACD}" type="datetimeFigureOut">
              <a:rPr lang="en-US" smtClean="0"/>
              <a:t>8/11/2019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2533AF-287D-4548-8AA9-AEC075633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3258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D80426-893B-4EB1-B969-E3A75B4EC98B}" type="datetimeFigureOut">
              <a:rPr lang="en-US" smtClean="0"/>
              <a:t>8/11/2019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DEAFDE-9B85-4A78-9CEF-FCB16F2F5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695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DEAFDE-9B85-4A78-9CEF-FCB16F2F577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1728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DEAFDE-9B85-4A78-9CEF-FCB16F2F577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1785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50%</a:t>
            </a:r>
          </a:p>
          <a:p>
            <a:endParaRPr lang="en-US" dirty="0" smtClean="0"/>
          </a:p>
          <a:p>
            <a:r>
              <a:rPr lang="en-US" dirty="0" smtClean="0"/>
              <a:t>$2 million current Post-Money Valuation</a:t>
            </a:r>
            <a:r>
              <a:rPr lang="en-US" baseline="0" dirty="0" smtClean="0"/>
              <a:t> / $1 million of valuation represented by investment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DEAFDE-9B85-4A78-9CEF-FCB16F2F577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1297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DEAFDE-9B85-4A78-9CEF-FCB16F2F577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6511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pPr marL="0" indent="0">
              <a:buNone/>
            </a:pPr>
            <a:r>
              <a:rPr lang="en-US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Contrary to popular belief, investors do NOT want to take control (and all the headaches that come with it).</a:t>
            </a:r>
          </a:p>
          <a:p>
            <a:pPr marL="0" indent="0">
              <a:buNone/>
            </a:pPr>
            <a:r>
              <a:rPr lang="en-US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They want to provide capital, connections and advice, but leave the responsibility with the entrepreneur.</a:t>
            </a:r>
            <a:br>
              <a:rPr lang="en-US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DEAFDE-9B85-4A78-9CEF-FCB16F2F577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6511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DEAFDE-9B85-4A78-9CEF-FCB16F2F577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6511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0B72CF-A895-47F1-9F5B-09A4DC827C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11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92E789-BC7D-41F6-A011-470AE536D2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091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C390BB-603C-4C72-AAD0-FEE3C65F3A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0465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5107D1-CA07-450D-A21B-FE2834F1F7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148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12788" y="1946275"/>
            <a:ext cx="3910012" cy="4302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5200" y="1946275"/>
            <a:ext cx="3911600" cy="4302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153400" y="6477000"/>
            <a:ext cx="990600" cy="381000"/>
          </a:xfrm>
          <a:ln/>
        </p:spPr>
        <p:txBody>
          <a:bodyPr/>
          <a:lstStyle>
            <a:lvl1pPr>
              <a:defRPr sz="105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Page </a:t>
            </a:r>
            <a:fld id="{25A53417-A9C5-4A5B-83BB-FC2768F4286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90933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Interior 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24"/>
          <p:cNvSpPr>
            <a:spLocks noChangeShapeType="1"/>
          </p:cNvSpPr>
          <p:nvPr userDrawn="1">
            <p:custDataLst>
              <p:tags r:id="rId1"/>
            </p:custDataLst>
          </p:nvPr>
        </p:nvSpPr>
        <p:spPr bwMode="auto">
          <a:xfrm>
            <a:off x="533400" y="1320800"/>
            <a:ext cx="80676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Title Placeholder 9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707886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457200" y="1524001"/>
            <a:ext cx="8229600" cy="4602163"/>
          </a:xfrm>
          <a:prstGeom prst="rect">
            <a:avLst/>
          </a:prstGeom>
        </p:spPr>
        <p:txBody>
          <a:bodyPr/>
          <a:lstStyle>
            <a:lvl1pPr marL="228600" indent="-228600">
              <a:defRPr sz="2000"/>
            </a:lvl1pPr>
            <a:lvl2pPr marL="630238" indent="-173038">
              <a:defRPr sz="1600"/>
            </a:lvl2pPr>
            <a:lvl3pPr marL="1033463" indent="-119063">
              <a:defRPr sz="1600"/>
            </a:lvl3pPr>
            <a:lvl4pPr marL="1490663" indent="-119063">
              <a:defRPr sz="1400"/>
            </a:lvl4pPr>
            <a:lvl5pPr marL="1941513" indent="-112713"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413500"/>
            <a:ext cx="2895600" cy="457200"/>
          </a:xfrm>
        </p:spPr>
        <p:txBody>
          <a:bodyPr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488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367E57-490D-409F-A22D-AE22CDF725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05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8F7820-CBB5-4637-B6FB-FBC23DD264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765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158C43-AD45-4265-9E39-F7A8E118FB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251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FE83A4-CEA8-4B27-9716-E6017EBD1E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870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88D3E1-CA6D-4EA3-9933-AB56969E47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613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5F65D2-9419-4CCD-AC13-222B452B45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58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52BC02-45FB-4E75-93DC-7B28D15C66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323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4179A-7F53-4784-9823-8223C506A7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831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77199" y="6477000"/>
            <a:ext cx="107632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5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sz="1000" dirty="0" smtClean="0"/>
              <a:t>Page</a:t>
            </a:r>
            <a:r>
              <a:rPr lang="en-US" dirty="0" smtClean="0"/>
              <a:t> </a:t>
            </a:r>
            <a:fld id="{E5878103-2E31-4A56-952F-BF9A86B0EEF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3.jp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304800" y="990600"/>
            <a:ext cx="8686800" cy="3962400"/>
          </a:xfrm>
        </p:spPr>
        <p:txBody>
          <a:bodyPr/>
          <a:lstStyle/>
          <a:p>
            <a:r>
              <a:rPr lang="en-US" altLang="en-US" b="1" dirty="0" smtClean="0">
                <a:solidFill>
                  <a:srgbClr val="FFC000"/>
                </a:solidFill>
                <a:latin typeface="Arial" charset="0"/>
              </a:rPr>
              <a:t>Allocating Shares to Investors</a:t>
            </a:r>
            <a:br>
              <a:rPr lang="en-US" altLang="en-US" b="1" dirty="0" smtClean="0">
                <a:solidFill>
                  <a:srgbClr val="FFC000"/>
                </a:solidFill>
                <a:latin typeface="Arial" charset="0"/>
              </a:rPr>
            </a:br>
            <a:r>
              <a:rPr lang="en-US" altLang="en-US" b="1" dirty="0" smtClean="0">
                <a:solidFill>
                  <a:srgbClr val="FFC000"/>
                </a:solidFill>
                <a:latin typeface="Arial" charset="0"/>
              </a:rPr>
              <a:t>Based on Rules of Thumb</a:t>
            </a:r>
            <a:r>
              <a:rPr lang="en-US" altLang="en-US" b="1" dirty="0">
                <a:solidFill>
                  <a:schemeClr val="bg1"/>
                </a:solidFill>
                <a:latin typeface="Arial" charset="0"/>
              </a:rPr>
              <a:t/>
            </a:r>
            <a:br>
              <a:rPr lang="en-US" altLang="en-US" b="1" dirty="0">
                <a:solidFill>
                  <a:schemeClr val="bg1"/>
                </a:solidFill>
                <a:latin typeface="Arial" charset="0"/>
              </a:rPr>
            </a:b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33400" y="6248400"/>
            <a:ext cx="8077200" cy="4572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bg1"/>
                </a:solidFill>
              </a:rPr>
              <a:t>Published by the Entrepreneurship Foundation, a 501(c)3 non profit.   Copyright © Academy Group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37366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304800" y="228600"/>
            <a:ext cx="8763000" cy="1219200"/>
          </a:xfrm>
        </p:spPr>
        <p:txBody>
          <a:bodyPr/>
          <a:lstStyle/>
          <a:p>
            <a:pPr algn="l" eaLnBrk="1" hangingPunct="1"/>
            <a:r>
              <a:rPr lang="en-US" altLang="en-US" sz="3000" dirty="0">
                <a:solidFill>
                  <a:schemeClr val="bg1"/>
                </a:solidFill>
                <a:latin typeface="Arial" charset="0"/>
              </a:rPr>
              <a:t>EFFECT OF SUPPLY AND DEMAND </a:t>
            </a:r>
            <a:r>
              <a:rPr lang="en-US" altLang="en-US" sz="3000" dirty="0" smtClean="0">
                <a:solidFill>
                  <a:schemeClr val="bg1"/>
                </a:solidFill>
                <a:latin typeface="Arial" charset="0"/>
              </a:rPr>
              <a:t/>
            </a:r>
            <a:br>
              <a:rPr lang="en-US" altLang="en-US" sz="3000" dirty="0" smtClean="0">
                <a:solidFill>
                  <a:schemeClr val="bg1"/>
                </a:solidFill>
                <a:latin typeface="Arial" charset="0"/>
              </a:rPr>
            </a:br>
            <a:r>
              <a:rPr lang="en-US" altLang="en-US" sz="3000" dirty="0" smtClean="0">
                <a:solidFill>
                  <a:schemeClr val="bg1"/>
                </a:solidFill>
                <a:latin typeface="Arial" charset="0"/>
              </a:rPr>
              <a:t>on </a:t>
            </a:r>
            <a:r>
              <a:rPr lang="en-US" altLang="en-US" sz="3000" dirty="0">
                <a:solidFill>
                  <a:schemeClr val="bg1"/>
                </a:solidFill>
                <a:latin typeface="Arial" charset="0"/>
              </a:rPr>
              <a:t>Average Percentage Allocation to Investors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3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FB3C738C-24FA-4C94-B796-35F5551B38A3}" type="slidenum">
              <a:rPr lang="en-US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8763000" cy="49530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Investor shares usually 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range between 10% and 50</a:t>
            </a:r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%,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 most 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deals are done for </a:t>
            </a:r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approximately a 30-33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 stake to </a:t>
            </a:r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investors:</a:t>
            </a:r>
          </a:p>
          <a:p>
            <a:pPr marL="0" indent="0">
              <a:buNone/>
            </a:pPr>
            <a:endParaRPr lang="en-US" sz="1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 </a:t>
            </a:r>
            <a:r>
              <a:rPr lang="en-US" sz="2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 </a:t>
            </a:r>
            <a:r>
              <a:rPr lang="en-US" sz="2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percentage little </a:t>
            </a:r>
            <a:r>
              <a:rPr lang="en-US" sz="2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that investors </a:t>
            </a:r>
            <a:r>
              <a:rPr lang="en-US" sz="2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don’t have </a:t>
            </a:r>
            <a:r>
              <a:rPr lang="en-US" sz="2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significant </a:t>
            </a:r>
            <a:r>
              <a:rPr lang="en-US" sz="2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stake</a:t>
            </a:r>
            <a:br>
              <a:rPr lang="en-US" sz="2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 </a:t>
            </a:r>
            <a:r>
              <a:rPr lang="en-US" sz="2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 much that entrepreneurs lose control or </a:t>
            </a:r>
            <a:r>
              <a:rPr lang="en-US" sz="2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motivation</a:t>
            </a:r>
          </a:p>
          <a:p>
            <a:pPr marL="0" indent="0">
              <a:buNone/>
            </a:pPr>
            <a:endParaRPr lang="en-US" sz="1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38525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z="3200" dirty="0" smtClean="0">
                <a:solidFill>
                  <a:schemeClr val="bg1"/>
                </a:solidFill>
                <a:latin typeface="Arial" charset="0"/>
              </a:rPr>
              <a:t>Effect of Market Equilibrium</a:t>
            </a:r>
            <a:endParaRPr lang="en-US" sz="32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52600"/>
            <a:ext cx="8305800" cy="4114800"/>
          </a:xfrm>
        </p:spPr>
        <p:txBody>
          <a:bodyPr/>
          <a:lstStyle/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en-US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Because so many deals have now been done, investor know they can find a better deal if an entrepreneur insists on giving up more than a few percentage points.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en-US" sz="1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Likewise, knowledgeable entrepreneurs know that if an investor demands much more than 50%, he or she can probably find a more reasonable capital provider.</a:t>
            </a:r>
            <a:endParaRPr lang="en-U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367E57-490D-409F-A22D-AE22CDF725E5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2096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457200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sz="3000" dirty="0" smtClean="0">
                <a:solidFill>
                  <a:schemeClr val="bg1"/>
                </a:solidFill>
                <a:latin typeface="Arial" charset="0"/>
              </a:rPr>
              <a:t>When Markets Are Out of Equilibrium</a:t>
            </a:r>
            <a:endParaRPr lang="en-US" sz="30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752600"/>
            <a:ext cx="7543800" cy="4114800"/>
          </a:xfrm>
        </p:spPr>
        <p:txBody>
          <a:bodyPr/>
          <a:lstStyle/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en-US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During the dot-com bubble, when investors were chasing deals, </a:t>
            </a:r>
            <a:r>
              <a:rPr lang="en-US" sz="24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presumed</a:t>
            </a:r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valuations 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were high and many deals netted investors only a 10% stake.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en-US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sz="24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Moral:  As in other forms of investment, emotion often plays an outsize role in equity financing deals.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367E57-490D-409F-A22D-AE22CDF725E5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7775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304800" y="228600"/>
            <a:ext cx="8763000" cy="1219200"/>
          </a:xfrm>
        </p:spPr>
        <p:txBody>
          <a:bodyPr/>
          <a:lstStyle/>
          <a:p>
            <a:pPr algn="l" eaLnBrk="1" hangingPunct="1"/>
            <a:r>
              <a:rPr lang="en-US" altLang="en-US" sz="3000" dirty="0">
                <a:solidFill>
                  <a:srgbClr val="FF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 Valuation Based on Risk</a:t>
            </a:r>
            <a:endParaRPr lang="en-US" sz="3000" dirty="0">
              <a:solidFill>
                <a:schemeClr val="bg1"/>
              </a:solidFill>
            </a:endParaRPr>
          </a:p>
        </p:txBody>
      </p:sp>
      <p:sp>
        <p:nvSpPr>
          <p:cNvPr id="3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FB3C738C-24FA-4C94-B796-35F5551B38A3}" type="slidenum">
              <a:rPr lang="en-US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763000" cy="4114800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2800" dirty="0" smtClean="0">
                <a:solidFill>
                  <a:schemeClr val="bg1"/>
                </a:solidFill>
                <a:latin typeface="Arial" charset="0"/>
              </a:rPr>
              <a:t>Investors will also look at the risk inherent in a venture and adjust their requested reward accordingly.</a:t>
            </a:r>
          </a:p>
          <a:p>
            <a:pPr marL="0" indent="0">
              <a:buNone/>
            </a:pPr>
            <a:endParaRPr lang="en-US" sz="2800" dirty="0">
              <a:solidFill>
                <a:schemeClr val="bg1"/>
              </a:solidFill>
              <a:latin typeface="Arial" charset="0"/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schemeClr val="bg1"/>
                </a:solidFill>
                <a:latin typeface="Arial" charset="0"/>
              </a:rPr>
              <a:t>Note: this is a factor in </a:t>
            </a:r>
            <a:r>
              <a:rPr lang="en-US" sz="2800" u="sng" dirty="0" smtClean="0">
                <a:solidFill>
                  <a:schemeClr val="bg1"/>
                </a:solidFill>
                <a:latin typeface="Arial" charset="0"/>
              </a:rPr>
              <a:t>all deals</a:t>
            </a:r>
            <a:r>
              <a:rPr lang="en-US" sz="2800" dirty="0" smtClean="0">
                <a:solidFill>
                  <a:schemeClr val="bg1"/>
                </a:solidFill>
                <a:latin typeface="Arial" charset="0"/>
              </a:rPr>
              <a:t>.  Entrepreneurs should hold off raising capital for as long as possible, to squeeze as much risk out of the deal for investors as is possible.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30393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5940"/>
            <a:ext cx="8686800" cy="1143000"/>
          </a:xfrm>
        </p:spPr>
        <p:txBody>
          <a:bodyPr/>
          <a:lstStyle/>
          <a:p>
            <a:r>
              <a:rPr lang="en-US" altLang="en-US" sz="2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Sample Investor Allocation Based on Perceived Risk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8600" y="5715000"/>
            <a:ext cx="8763000" cy="762000"/>
          </a:xfrm>
          <a:solidFill>
            <a:schemeClr val="bg1"/>
          </a:solidFill>
        </p:spPr>
        <p:txBody>
          <a:bodyPr/>
          <a:lstStyle/>
          <a:p>
            <a:pPr marL="0" indent="0">
              <a:buNone/>
            </a:pPr>
            <a:r>
              <a:rPr lang="en-US" altLang="en-US" sz="2000" b="1" dirty="0">
                <a:solidFill>
                  <a:schemeClr val="tx2"/>
                </a:solidFill>
              </a:rPr>
              <a:t>External factors</a:t>
            </a:r>
            <a:r>
              <a:rPr lang="en-US" altLang="en-US" sz="2000" dirty="0">
                <a:solidFill>
                  <a:schemeClr val="tx2"/>
                </a:solidFill>
              </a:rPr>
              <a:t>:</a:t>
            </a:r>
            <a:r>
              <a:rPr lang="en-US" altLang="en-US" sz="2000" dirty="0">
                <a:solidFill>
                  <a:schemeClr val="accent2"/>
                </a:solidFill>
              </a:rPr>
              <a:t>  </a:t>
            </a:r>
            <a:r>
              <a:rPr lang="en-US" altLang="en-US" sz="2000" dirty="0"/>
              <a:t>Economy – Capital available – Confidence – Competition </a:t>
            </a:r>
            <a:r>
              <a:rPr lang="en-US" altLang="en-US" sz="2000" b="1" dirty="0"/>
              <a:t>Internal Factors</a:t>
            </a:r>
            <a:r>
              <a:rPr lang="en-US" altLang="en-US" sz="2000" dirty="0"/>
              <a:t>:  Hot New Tech  –  Serial Entrepreneur   –   Mega </a:t>
            </a:r>
            <a:r>
              <a:rPr lang="en-US" altLang="en-US" sz="2000" dirty="0" smtClean="0"/>
              <a:t>Potential</a:t>
            </a:r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158C43-AD45-4265-9E39-F7A8E118FB4B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pic>
        <p:nvPicPr>
          <p:cNvPr id="2050" name="Picture 2" descr="This graph illustrates that the more advanced a businesss is, the less risk to investors, and therefor the more stock can be retained by the owner.  &#10;&#10;This amount increases for the owner roughly 10$ for each of the following stages reached: prototype, patent, production model, orders received from customers, products actually delivered to customers, company at break-even, profits exceed $1 millioni, Profits in excess of $10 million." title="Graph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990599"/>
            <a:ext cx="8394198" cy="4501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017440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CC"/>
                </a:solidFill>
              </a:rPr>
              <a:t>Blank Slide</a:t>
            </a:r>
            <a:endParaRPr lang="en-US" dirty="0">
              <a:solidFill>
                <a:srgbClr val="0000C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367E57-490D-409F-A22D-AE22CDF725E5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1761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473252"/>
            <a:ext cx="8153400" cy="1143000"/>
          </a:xfrm>
        </p:spPr>
        <p:txBody>
          <a:bodyPr/>
          <a:lstStyle/>
          <a:p>
            <a:pPr algn="l"/>
            <a:r>
              <a:rPr lang="en-US" sz="2800" b="1" dirty="0" smtClean="0">
                <a:solidFill>
                  <a:srgbClr val="FF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 </a:t>
            </a:r>
            <a:r>
              <a:rPr lang="en-US" sz="2800" b="1" dirty="0">
                <a:solidFill>
                  <a:srgbClr val="FF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Cuban does not whip out a financial calculator during negotiations on Shark Tank.  </a:t>
            </a:r>
            <a:br>
              <a:rPr lang="en-US" sz="2800" b="1" dirty="0">
                <a:solidFill>
                  <a:srgbClr val="FFCC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800" dirty="0"/>
          </a:p>
        </p:txBody>
      </p:sp>
      <p:pic>
        <p:nvPicPr>
          <p:cNvPr id="7" name="Content Placeholder 6" title="PHOTO: Shark Tank sharks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3352800"/>
            <a:ext cx="6686386" cy="3352800"/>
          </a:xfr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3367E57-490D-409F-A22D-AE22CDF725E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1"/>
          </p:nvPr>
        </p:nvSpPr>
        <p:spPr>
          <a:xfrm>
            <a:off x="609600" y="1524000"/>
            <a:ext cx="8127206" cy="2409378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When making a quick analysis, most </a:t>
            </a:r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angel investors 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a personal rule of thumb for the percentage ownership they need from each investment to meet their ROI goal, averaging </a:t>
            </a:r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their 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home runs with the singles and strike-outs.</a:t>
            </a:r>
            <a:r>
              <a:rPr lang="en-US" sz="2800" dirty="0">
                <a:solidFill>
                  <a:schemeClr val="bg1"/>
                </a:solidFill>
              </a:rPr>
              <a:t/>
            </a:r>
            <a:br>
              <a:rPr lang="en-US" sz="2800" dirty="0">
                <a:solidFill>
                  <a:schemeClr val="bg1"/>
                </a:solidFill>
              </a:rPr>
            </a:br>
            <a:endParaRPr lang="en-US" sz="28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989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4038600"/>
          </a:xfrm>
        </p:spPr>
        <p:txBody>
          <a:bodyPr/>
          <a:lstStyle/>
          <a:p>
            <a:r>
              <a:rPr lang="en-US" altLang="en-US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Following are</a:t>
            </a:r>
            <a:br>
              <a:rPr lang="en-US" altLang="en-US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Rules-of Thumb Used by </a:t>
            </a:r>
            <a:br>
              <a:rPr lang="en-US" altLang="en-US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Investors to Calculate the Ownership Percentage Needed </a:t>
            </a:r>
            <a:br>
              <a:rPr lang="en-US" altLang="en-US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meet their ROI objectives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367E57-490D-409F-A22D-AE22CDF725E5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683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686800" cy="1828800"/>
          </a:xfrm>
        </p:spPr>
        <p:txBody>
          <a:bodyPr/>
          <a:lstStyle/>
          <a:p>
            <a:r>
              <a:rPr lang="en-US" altLang="en-US" sz="3200" dirty="0">
                <a:solidFill>
                  <a:srgbClr val="FFCC00"/>
                </a:solidFill>
                <a:latin typeface="Arial" charset="0"/>
              </a:rPr>
              <a:t>1.  The “X” Return on Investment in 5 Years.</a:t>
            </a:r>
            <a:br>
              <a:rPr lang="en-US" altLang="en-US" sz="3200" dirty="0">
                <a:solidFill>
                  <a:srgbClr val="FFCC00"/>
                </a:solidFill>
                <a:latin typeface="Arial" charset="0"/>
              </a:rPr>
            </a:br>
            <a:r>
              <a:rPr lang="en-US" altLang="en-US" sz="2800" dirty="0">
                <a:solidFill>
                  <a:srgbClr val="FFFFFF"/>
                </a:solidFill>
                <a:latin typeface="Arial" charset="0"/>
              </a:rPr>
              <a:t>Most serial investors will expect a deal that offers a </a:t>
            </a:r>
            <a:br>
              <a:rPr lang="en-US" altLang="en-US" sz="2800" dirty="0">
                <a:solidFill>
                  <a:srgbClr val="FFFFFF"/>
                </a:solidFill>
                <a:latin typeface="Arial" charset="0"/>
              </a:rPr>
            </a:br>
            <a:r>
              <a:rPr lang="en-US" altLang="en-US" sz="2800" dirty="0">
                <a:solidFill>
                  <a:srgbClr val="FFFFFF"/>
                </a:solidFill>
                <a:latin typeface="Arial" charset="0"/>
              </a:rPr>
              <a:t>10x to 20x return in 5 years—</a:t>
            </a:r>
            <a:br>
              <a:rPr lang="en-US" altLang="en-US" sz="2800" dirty="0">
                <a:solidFill>
                  <a:srgbClr val="FFFFFF"/>
                </a:solidFill>
                <a:latin typeface="Arial" charset="0"/>
              </a:rPr>
            </a:br>
            <a:r>
              <a:rPr lang="en-US" altLang="en-US" sz="2800" dirty="0">
                <a:solidFill>
                  <a:srgbClr val="FFFFFF"/>
                </a:solidFill>
                <a:latin typeface="Arial" charset="0"/>
              </a:rPr>
              <a:t>assuming all goes according to your business plan.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3352800"/>
            <a:ext cx="3581400" cy="3048000"/>
          </a:xfrm>
        </p:spPr>
        <p:txBody>
          <a:bodyPr/>
          <a:lstStyle/>
          <a:p>
            <a:pPr marL="0" indent="0" algn="r">
              <a:buNone/>
            </a:pPr>
            <a:r>
              <a:rPr lang="en-US" altLang="en-US" dirty="0">
                <a:solidFill>
                  <a:schemeClr val="bg1"/>
                </a:solidFill>
                <a:latin typeface="Arial" charset="0"/>
              </a:rPr>
              <a:t>Example of a $1 Million Investment achieving a 10x return in 5 years.</a:t>
            </a:r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158C43-AD45-4265-9E39-F7A8E118FB4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1026" name="Picture 2" descr="This chart shows that a 10x (ten times) return on an investment in 5 years is equal to an IRR -- or Internal Rate of Return -- of 60% per annum." title="Chart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0389" y="2590800"/>
            <a:ext cx="4850211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261282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1557"/>
            <a:ext cx="8382000" cy="1143000"/>
          </a:xfrm>
        </p:spPr>
        <p:txBody>
          <a:bodyPr/>
          <a:lstStyle/>
          <a:p>
            <a:r>
              <a:rPr lang="en-US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Reality Check</a:t>
            </a:r>
            <a:endParaRPr lang="en-US" sz="36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33400" y="1752600"/>
            <a:ext cx="8229600" cy="472440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 does that mean an investor whose deals always allows for a 10x ROI (if sales and profit goals are met) will actually earn ten times his or her money back over a typical 5-year horizon (an average annual compounded ROI of 40%)?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C3367E57-490D-409F-A22D-AE22CDF725E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61267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6019800"/>
          </a:xfrm>
        </p:spPr>
        <p:txBody>
          <a:bodyPr anchor="t"/>
          <a:lstStyle/>
          <a:p>
            <a:pPr algn="l"/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No.  </a:t>
            </a:r>
            <a:r>
              <a:rPr lang="en-US" altLang="en-US" sz="2800" dirty="0" smtClean="0">
                <a:solidFill>
                  <a:schemeClr val="bg1"/>
                </a:solidFill>
                <a:latin typeface="Arial" charset="0"/>
              </a:rPr>
              <a:t>Assume a $1 Million Investment in each of 10 startups ($10m total), with terms that provide a 10x on each investment, IF the profit goals are met.</a:t>
            </a:r>
            <a:br>
              <a:rPr lang="en-US" altLang="en-US" sz="2800" dirty="0" smtClean="0">
                <a:solidFill>
                  <a:schemeClr val="bg1"/>
                </a:solidFill>
                <a:latin typeface="Arial" charset="0"/>
              </a:rPr>
            </a:br>
            <a:r>
              <a:rPr lang="en-US" altLang="en-US" sz="2800" dirty="0">
                <a:solidFill>
                  <a:schemeClr val="bg1"/>
                </a:solidFill>
                <a:latin typeface="Arial" charset="0"/>
              </a:rPr>
              <a:t/>
            </a:r>
            <a:br>
              <a:rPr lang="en-US" altLang="en-US" sz="2800" dirty="0">
                <a:solidFill>
                  <a:schemeClr val="bg1"/>
                </a:solidFill>
                <a:latin typeface="Arial" charset="0"/>
              </a:rPr>
            </a:br>
            <a:r>
              <a:rPr lang="en-US" altLang="en-US" sz="2800" dirty="0" smtClean="0">
                <a:solidFill>
                  <a:schemeClr val="bg1"/>
                </a:solidFill>
                <a:latin typeface="Arial" charset="0"/>
              </a:rPr>
              <a:t/>
            </a:r>
            <a:br>
              <a:rPr lang="en-US" altLang="en-US" sz="2800" dirty="0" smtClean="0">
                <a:solidFill>
                  <a:schemeClr val="bg1"/>
                </a:solidFill>
                <a:latin typeface="Arial" charset="0"/>
              </a:rPr>
            </a:br>
            <a:r>
              <a:rPr lang="en-US" altLang="en-US" sz="2800" dirty="0">
                <a:solidFill>
                  <a:schemeClr val="bg1"/>
                </a:solidFill>
                <a:latin typeface="Arial" charset="0"/>
              </a:rPr>
              <a:t/>
            </a:r>
            <a:br>
              <a:rPr lang="en-US" altLang="en-US" sz="2800" dirty="0">
                <a:solidFill>
                  <a:schemeClr val="bg1"/>
                </a:solidFill>
                <a:latin typeface="Arial" charset="0"/>
              </a:rPr>
            </a:br>
            <a:r>
              <a:rPr lang="en-US" altLang="en-US" sz="2800" dirty="0" smtClean="0">
                <a:solidFill>
                  <a:schemeClr val="bg1"/>
                </a:solidFill>
                <a:latin typeface="Arial" charset="0"/>
              </a:rPr>
              <a:t/>
            </a:r>
            <a:br>
              <a:rPr lang="en-US" altLang="en-US" sz="2800" dirty="0" smtClean="0">
                <a:solidFill>
                  <a:schemeClr val="bg1"/>
                </a:solidFill>
                <a:latin typeface="Arial" charset="0"/>
              </a:rPr>
            </a:br>
            <a:r>
              <a:rPr lang="en-US" altLang="en-US" sz="2800" dirty="0" smtClean="0">
                <a:solidFill>
                  <a:schemeClr val="bg1"/>
                </a:solidFill>
                <a:latin typeface="Arial" charset="0"/>
              </a:rPr>
              <a:t/>
            </a:r>
            <a:br>
              <a:rPr lang="en-US" altLang="en-US" sz="2800" dirty="0" smtClean="0">
                <a:solidFill>
                  <a:schemeClr val="bg1"/>
                </a:solidFill>
                <a:latin typeface="Arial" charset="0"/>
              </a:rPr>
            </a:br>
            <a:r>
              <a:rPr lang="en-US" altLang="en-US" sz="2800" dirty="0">
                <a:solidFill>
                  <a:schemeClr val="bg1"/>
                </a:solidFill>
                <a:latin typeface="Arial" charset="0"/>
              </a:rPr>
              <a:t/>
            </a:r>
            <a:br>
              <a:rPr lang="en-US" altLang="en-US" sz="2800" dirty="0">
                <a:solidFill>
                  <a:schemeClr val="bg1"/>
                </a:solidFill>
                <a:latin typeface="Arial" charset="0"/>
              </a:rPr>
            </a:br>
            <a:r>
              <a:rPr lang="en-US" altLang="en-US" sz="2800" dirty="0" smtClean="0">
                <a:solidFill>
                  <a:schemeClr val="bg1"/>
                </a:solidFill>
                <a:latin typeface="Arial" charset="0"/>
              </a:rPr>
              <a:t/>
            </a:r>
            <a:br>
              <a:rPr lang="en-US" altLang="en-US" sz="2800" dirty="0" smtClean="0">
                <a:solidFill>
                  <a:schemeClr val="bg1"/>
                </a:solidFill>
                <a:latin typeface="Arial" charset="0"/>
              </a:rPr>
            </a:br>
            <a:r>
              <a:rPr lang="en-US" altLang="en-US" sz="2800" dirty="0">
                <a:solidFill>
                  <a:schemeClr val="bg1"/>
                </a:solidFill>
                <a:latin typeface="Arial" charset="0"/>
              </a:rPr>
              <a:t/>
            </a:r>
            <a:br>
              <a:rPr lang="en-US" altLang="en-US" sz="2800" dirty="0">
                <a:solidFill>
                  <a:schemeClr val="bg1"/>
                </a:solidFill>
                <a:latin typeface="Arial" charset="0"/>
              </a:rPr>
            </a:br>
            <a:r>
              <a:rPr lang="en-US" altLang="en-US" sz="2800" dirty="0" smtClean="0">
                <a:solidFill>
                  <a:schemeClr val="bg1"/>
                </a:solidFill>
                <a:latin typeface="Arial" charset="0"/>
              </a:rPr>
              <a:t/>
            </a:r>
            <a:br>
              <a:rPr lang="en-US" altLang="en-US" sz="2800" dirty="0" smtClean="0">
                <a:solidFill>
                  <a:schemeClr val="bg1"/>
                </a:solidFill>
                <a:latin typeface="Arial" charset="0"/>
              </a:rPr>
            </a:br>
            <a:r>
              <a:rPr lang="en-US" sz="2800" dirty="0">
                <a:solidFill>
                  <a:srgbClr val="FF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did we do?  What was our actual I/Y?</a:t>
            </a:r>
            <a:br>
              <a:rPr lang="en-US" sz="2800" dirty="0">
                <a:solidFill>
                  <a:srgbClr val="FFCC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PV=           N=          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FV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      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PMT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0        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CMT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I/Y  = __ </a:t>
            </a:r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r>
              <a:rPr lang="en-US" altLang="en-US" sz="2800" dirty="0" smtClean="0">
                <a:solidFill>
                  <a:schemeClr val="bg1"/>
                </a:solidFill>
                <a:latin typeface="Arial" charset="0"/>
              </a:rPr>
              <a:t/>
            </a:r>
            <a:br>
              <a:rPr lang="en-US" altLang="en-US" sz="2800" dirty="0" smtClean="0">
                <a:solidFill>
                  <a:schemeClr val="bg1"/>
                </a:solidFill>
                <a:latin typeface="Arial" charset="0"/>
              </a:rPr>
            </a:br>
            <a:endParaRPr lang="en-US" altLang="en-US" sz="2800" dirty="0">
              <a:solidFill>
                <a:schemeClr val="bg1"/>
              </a:solidFill>
              <a:latin typeface="Arial" charset="0"/>
            </a:endParaRPr>
          </a:p>
        </p:txBody>
      </p:sp>
      <p:pic>
        <p:nvPicPr>
          <p:cNvPr id="6" name="Content Placeholder 5" descr="This chart shows a typical AVERAGE return in 5 years on a portfolio of 10 company investments.  In this example, the investor earned $18 million total on $10 million of investment (10 companies at $1 million each) for an average IRR of 12.5%." title="CHART: Typical returns on an equity investment portfolio"/>
          <p:cNvPicPr>
            <a:picLocks noGrp="1" noChangeAspect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752600"/>
            <a:ext cx="8400014" cy="3581400"/>
          </a:xfrm>
        </p:spPr>
      </p:pic>
      <p:sp>
        <p:nvSpPr>
          <p:cNvPr id="3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FB3C738C-24FA-4C94-B796-35F5551B38A3}" type="slidenum">
              <a:rPr lang="en-US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97636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1219200"/>
            <a:ext cx="7772400" cy="1143000"/>
          </a:xfrm>
        </p:spPr>
        <p:txBody>
          <a:bodyPr/>
          <a:lstStyle/>
          <a:p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 how do we structure an offering calculated to provide a 10X return</a:t>
            </a:r>
            <a:r>
              <a:rPr lang="en-US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32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C3367E57-490D-409F-A22D-AE22CDF725E5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31201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86800" cy="1143000"/>
          </a:xfrm>
        </p:spPr>
        <p:txBody>
          <a:bodyPr/>
          <a:lstStyle/>
          <a:p>
            <a:r>
              <a:rPr lang="en-US" altLang="en-US" sz="3200" kern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“X” Return on Investment </a:t>
            </a:r>
            <a:r>
              <a:rPr lang="en-US" altLang="en-US" sz="3200" kern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 Made Easy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8686800" cy="495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sz="2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Determine the potential value of company at exit </a:t>
            </a:r>
            <a:br>
              <a:rPr lang="en-US" sz="2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(“terminal value” </a:t>
            </a:r>
            <a:r>
              <a:rPr lang="en-US" sz="2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AKA  </a:t>
            </a:r>
            <a:r>
              <a:rPr lang="en-US" sz="2600" dirty="0" err="1">
                <a:solidFill>
                  <a:srgbClr val="FF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FV</a:t>
            </a:r>
            <a:r>
              <a:rPr lang="en-US" sz="2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 </a:t>
            </a:r>
            <a:r>
              <a:rPr lang="en-US" sz="2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example, </a:t>
            </a:r>
            <a:r>
              <a:rPr lang="en-US" sz="2600" b="1" dirty="0" smtClean="0">
                <a:solidFill>
                  <a:srgbClr val="FF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$ 20 </a:t>
            </a:r>
            <a:r>
              <a:rPr lang="en-US" sz="2600" dirty="0" smtClean="0">
                <a:solidFill>
                  <a:srgbClr val="FF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million</a:t>
            </a:r>
            <a:r>
              <a:rPr lang="en-US" sz="2600" b="1" dirty="0" smtClean="0">
                <a:solidFill>
                  <a:srgbClr val="FF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600" b="1" dirty="0" smtClean="0">
                <a:solidFill>
                  <a:srgbClr val="FFCC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1600" b="1" dirty="0">
              <a:solidFill>
                <a:srgbClr val="FFCC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sz="2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Determine the return on investment required: e.g. </a:t>
            </a:r>
            <a:r>
              <a:rPr lang="en-US" sz="2600" b="1" dirty="0" smtClean="0">
                <a:solidFill>
                  <a:srgbClr val="FF99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10X</a:t>
            </a:r>
            <a:br>
              <a:rPr lang="en-US" sz="2600" b="1" dirty="0" smtClean="0">
                <a:solidFill>
                  <a:srgbClr val="FF99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400" b="1" dirty="0">
              <a:solidFill>
                <a:srgbClr val="FFCC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sz="2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Calculate </a:t>
            </a:r>
            <a:r>
              <a:rPr lang="en-US" sz="2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PV</a:t>
            </a:r>
            <a:r>
              <a:rPr lang="en-US" sz="2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600" u="sn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Post-Money </a:t>
            </a:r>
            <a:r>
              <a:rPr lang="en-US" sz="2600" u="sng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</a:t>
            </a:r>
            <a:r>
              <a:rPr lang="en-US" sz="2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):   </a:t>
            </a:r>
            <a:r>
              <a:rPr lang="en-US" sz="2600" b="1" dirty="0" smtClean="0">
                <a:solidFill>
                  <a:srgbClr val="FF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$ 20m </a:t>
            </a:r>
            <a:r>
              <a:rPr lang="en-US" sz="2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2600" b="1" dirty="0" smtClean="0">
                <a:solidFill>
                  <a:srgbClr val="FF99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10X</a:t>
            </a:r>
            <a:r>
              <a:rPr lang="en-US" sz="2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US" sz="2600" b="1" dirty="0" smtClean="0">
                <a:solidFill>
                  <a:srgbClr val="FF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$ 2 m</a:t>
            </a:r>
            <a:br>
              <a:rPr lang="en-US" sz="2600" b="1" dirty="0" smtClean="0">
                <a:solidFill>
                  <a:srgbClr val="FFCC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600" b="1" dirty="0" smtClean="0">
                <a:solidFill>
                  <a:srgbClr val="FF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600" b="1" dirty="0" smtClean="0">
                <a:solidFill>
                  <a:srgbClr val="FFCC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600" b="1" dirty="0" smtClean="0">
                <a:solidFill>
                  <a:srgbClr val="99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Why should PV be “Post”?</a:t>
            </a:r>
            <a:br>
              <a:rPr lang="en-US" sz="2600" b="1" dirty="0" smtClean="0">
                <a:solidFill>
                  <a:srgbClr val="99FF99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600" dirty="0" smtClean="0">
              <a:solidFill>
                <a:srgbClr val="99FF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sz="2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</a:t>
            </a:r>
            <a:r>
              <a:rPr lang="en-US" sz="2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size of investment is </a:t>
            </a:r>
            <a:r>
              <a:rPr lang="en-US" sz="2600" b="1" dirty="0" smtClean="0">
                <a:solidFill>
                  <a:srgbClr val="99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$ 1 m</a:t>
            </a:r>
            <a:br>
              <a:rPr lang="en-US" sz="2600" b="1" dirty="0" smtClean="0">
                <a:solidFill>
                  <a:srgbClr val="99FF99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then fair ownership for investors is ______ %</a:t>
            </a:r>
            <a:endParaRPr lang="en-US" sz="2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367E57-490D-409F-A22D-AE22CDF725E5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8988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304800" y="228600"/>
            <a:ext cx="8763000" cy="1219200"/>
          </a:xfrm>
        </p:spPr>
        <p:txBody>
          <a:bodyPr/>
          <a:lstStyle/>
          <a:p>
            <a:pPr algn="l" eaLnBrk="1" hangingPunct="1"/>
            <a:r>
              <a:rPr lang="en-US" altLang="en-US" sz="3000" dirty="0" smtClean="0">
                <a:solidFill>
                  <a:srgbClr val="FFCC00"/>
                </a:solidFill>
                <a:latin typeface="Arial" charset="0"/>
              </a:rPr>
              <a:t>2.  Rule of Thumb Based on Investor’s Experience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3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FB3C738C-24FA-4C94-B796-35F5551B38A3}" type="slidenum">
              <a:rPr lang="en-US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763000" cy="4114800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2800" dirty="0">
                <a:solidFill>
                  <a:schemeClr val="bg1"/>
                </a:solidFill>
                <a:latin typeface="Arial" charset="0"/>
              </a:rPr>
              <a:t>Many angel investors feel that based on their track record they need a Y% stake in every portfolio company in order for them to meet their ROI </a:t>
            </a:r>
            <a:r>
              <a:rPr lang="en-US" altLang="en-US" sz="2800" dirty="0" smtClean="0">
                <a:solidFill>
                  <a:schemeClr val="bg1"/>
                </a:solidFill>
                <a:latin typeface="Arial" charset="0"/>
              </a:rPr>
              <a:t>goal; And to own enough of company to have some influence over decisions.</a:t>
            </a:r>
          </a:p>
          <a:p>
            <a:pPr marL="0" indent="0">
              <a:buNone/>
            </a:pPr>
            <a:endParaRPr lang="en-US" sz="2800" dirty="0">
              <a:solidFill>
                <a:schemeClr val="bg1"/>
              </a:solidFill>
              <a:latin typeface="Arial" charset="0"/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schemeClr val="bg1"/>
                </a:solidFill>
                <a:latin typeface="Arial" charset="0"/>
              </a:rPr>
              <a:t>You can see this rule of thumb at play on Shark Tank.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76069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3ATcJdMFHEac6TYAVx13wQ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ppt/theme/themeOverride2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ppt/theme/themeOverride3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615</Words>
  <Application>Microsoft Office PowerPoint</Application>
  <PresentationFormat>On-screen Show (4:3)</PresentationFormat>
  <Paragraphs>71</Paragraphs>
  <Slides>15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Default Design</vt:lpstr>
      <vt:lpstr>Allocating Shares to Investors Based on Rules of Thumb </vt:lpstr>
      <vt:lpstr>Mark Cuban does not whip out a financial calculator during negotiations on Shark Tank.   </vt:lpstr>
      <vt:lpstr>The Following are Rules-of Thumb Used by  Investors to Calculate the Ownership Percentage Needed  to meet their ROI objectives</vt:lpstr>
      <vt:lpstr>1.  The “X” Return on Investment in 5 Years. Most serial investors will expect a deal that offers a  10x to 20x return in 5 years— assuming all goes according to your business plan. </vt:lpstr>
      <vt:lpstr>Reality Check</vt:lpstr>
      <vt:lpstr>No.  Assume a $1 Million Investment in each of 10 startups ($10m total), with terms that provide a 10x on each investment, IF the profit goals are met.          How did we do?  What was our actual I/Y? PV=           N=           FV=        PMT = 0         CMT  I/Y  = __ % </vt:lpstr>
      <vt:lpstr>So how do we structure an offering calculated to provide a 10X return?</vt:lpstr>
      <vt:lpstr>“X” Return on Investment Method Made Easy</vt:lpstr>
      <vt:lpstr>2.  Rule of Thumb Based on Investor’s Experience</vt:lpstr>
      <vt:lpstr>EFFECT OF SUPPLY AND DEMAND  on Average Percentage Allocation to Investors</vt:lpstr>
      <vt:lpstr>Effect of Market Equilibrium</vt:lpstr>
      <vt:lpstr>When Markets Are Out of Equilibrium</vt:lpstr>
      <vt:lpstr>3.  Valuation Based on Risk</vt:lpstr>
      <vt:lpstr>Sample Investor Allocation Based on Perceived Risk</vt:lpstr>
      <vt:lpstr>Blank Slide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2016-11-13T03:22:13Z</dcterms:created>
  <dcterms:modified xsi:type="dcterms:W3CDTF">2019-08-11T20:18:16Z</dcterms:modified>
</cp:coreProperties>
</file>