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9" r:id="rId2"/>
    <p:sldId id="318" r:id="rId3"/>
    <p:sldId id="368" r:id="rId4"/>
    <p:sldId id="375" r:id="rId5"/>
    <p:sldId id="330" r:id="rId6"/>
    <p:sldId id="320" r:id="rId7"/>
    <p:sldId id="322" r:id="rId8"/>
    <p:sldId id="336" r:id="rId9"/>
    <p:sldId id="370" r:id="rId10"/>
    <p:sldId id="371" r:id="rId11"/>
    <p:sldId id="372" r:id="rId12"/>
    <p:sldId id="365" r:id="rId13"/>
    <p:sldId id="373" r:id="rId14"/>
    <p:sldId id="376" r:id="rId15"/>
    <p:sldId id="3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FFCC00"/>
    <a:srgbClr val="99FF99"/>
    <a:srgbClr val="99FFCC"/>
    <a:srgbClr val="0000FF"/>
    <a:srgbClr val="000099"/>
    <a:srgbClr val="FF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927" autoAdjust="0"/>
    <p:restoredTop sz="86554" autoAdjust="0"/>
  </p:normalViewPr>
  <p:slideViewPr>
    <p:cSldViewPr>
      <p:cViewPr varScale="1">
        <p:scale>
          <a:sx n="98" d="100"/>
          <a:sy n="98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08C89-1D21-433D-A19D-DB30A9817ACD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533AF-287D-4548-8AA9-AEC075633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2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80426-893B-4EB1-B969-E3A75B4EC98B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AFDE-9B85-4A78-9CEF-FCB16F2F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7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50%</a:t>
            </a:r>
          </a:p>
          <a:p>
            <a:endParaRPr lang="en-US" dirty="0" smtClean="0"/>
          </a:p>
          <a:p>
            <a:r>
              <a:rPr lang="en-US" dirty="0" smtClean="0"/>
              <a:t>$2 million current Post-Money Valuation</a:t>
            </a:r>
            <a:r>
              <a:rPr lang="en-US" baseline="0" dirty="0" smtClean="0"/>
              <a:t> / $1 million of valuation represented by investment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9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5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Contrary to popular belief, investors do NOT want to take control (and all the headaches that come with it).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want to provide capital, connections and advice, but leave the responsibility with the entrepreneur.</a:t>
            </a:r>
            <a:b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5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5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72CF-A895-47F1-9F5B-09A4DC827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E789-BC7D-41F6-A011-470AE536D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390BB-603C-4C72-AAD0-FEE3C65F3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46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07D1-CA07-450D-A21B-FE2834F1F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53400" y="6477000"/>
            <a:ext cx="990600" cy="381000"/>
          </a:xfrm>
          <a:ln/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25A53417-A9C5-4A5B-83BB-FC2768F428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93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erior 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533400" y="1320800"/>
            <a:ext cx="806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itle Placeholder 9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02163"/>
          </a:xfrm>
          <a:prstGeom prst="rect">
            <a:avLst/>
          </a:prstGeom>
        </p:spPr>
        <p:txBody>
          <a:bodyPr/>
          <a:lstStyle>
            <a:lvl1pPr marL="228600" indent="-228600">
              <a:defRPr sz="2000"/>
            </a:lvl1pPr>
            <a:lvl2pPr marL="630238" indent="-173038">
              <a:defRPr sz="1600"/>
            </a:lvl2pPr>
            <a:lvl3pPr marL="1033463" indent="-119063">
              <a:defRPr sz="1600"/>
            </a:lvl3pPr>
            <a:lvl4pPr marL="1490663" indent="-119063">
              <a:defRPr sz="1400"/>
            </a:lvl4pPr>
            <a:lvl5pPr marL="1941513" indent="-112713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13500"/>
            <a:ext cx="2895600" cy="45720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8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7E57-490D-409F-A22D-AE22CDF72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7820-CBB5-4637-B6FB-FBC23DD26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58C43-AD45-4265-9E39-F7A8E118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E83A4-CEA8-4B27-9716-E6017EBD1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7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8D3E1-CA6D-4EA3-9933-AB56969E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65D2-9419-4CCD-AC13-222B452B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2BC02-45FB-4E75-93DC-7B28D15C6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2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179A-7F53-4784-9823-8223C506A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199" y="6477000"/>
            <a:ext cx="1076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z="1000" dirty="0" smtClean="0"/>
              <a:t>Page</a:t>
            </a:r>
            <a:r>
              <a:rPr lang="en-US" dirty="0" smtClean="0"/>
              <a:t> </a:t>
            </a:r>
            <a:fld id="{E5878103-2E31-4A56-952F-BF9A86B0E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686800" cy="39624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C000"/>
                </a:solidFill>
                <a:latin typeface="Arial" charset="0"/>
              </a:rPr>
              <a:t>Allocating Shares to Investors</a:t>
            </a:r>
            <a:br>
              <a:rPr lang="en-US" altLang="en-US" b="1" dirty="0" smtClean="0">
                <a:solidFill>
                  <a:srgbClr val="FFC000"/>
                </a:solidFill>
                <a:latin typeface="Arial" charset="0"/>
              </a:rPr>
            </a:br>
            <a:r>
              <a:rPr lang="en-US" altLang="en-US" b="1" dirty="0" smtClean="0">
                <a:solidFill>
                  <a:srgbClr val="FFC000"/>
                </a:solidFill>
                <a:latin typeface="Arial" charset="0"/>
              </a:rPr>
              <a:t>Based on Rules of Thumb</a:t>
            </a:r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80772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Published by the Entrepreneurship Foundation, a 501(c)3 non profit.   Copyright © Academy Group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3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8763000" cy="1219200"/>
          </a:xfrm>
        </p:spPr>
        <p:txBody>
          <a:bodyPr/>
          <a:lstStyle/>
          <a:p>
            <a:pPr algn="l" eaLnBrk="1" hangingPunct="1"/>
            <a:r>
              <a:rPr lang="en-US" altLang="en-US" sz="3000" dirty="0">
                <a:solidFill>
                  <a:schemeClr val="bg1"/>
                </a:solidFill>
                <a:latin typeface="Arial" charset="0"/>
              </a:rPr>
              <a:t>EFFECT OF SUPPLY AND DEMAND </a:t>
            </a:r>
            <a:r>
              <a:rPr lang="en-US" altLang="en-US" sz="30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30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3000" dirty="0" smtClean="0">
                <a:solidFill>
                  <a:schemeClr val="bg1"/>
                </a:solidFill>
                <a:latin typeface="Arial" charset="0"/>
              </a:rPr>
              <a:t>on </a:t>
            </a:r>
            <a:r>
              <a:rPr lang="en-US" altLang="en-US" sz="3000" dirty="0">
                <a:solidFill>
                  <a:schemeClr val="bg1"/>
                </a:solidFill>
                <a:latin typeface="Arial" charset="0"/>
              </a:rPr>
              <a:t>Average Percentage Allocation to Investors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B3C738C-24FA-4C94-B796-35F5551B38A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7630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 shares usually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 between 10% and 50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%,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most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deals are done for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a 30-33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stake to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investors: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percentage little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investors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have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significant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</a:t>
            </a:r>
            <a:b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much that entrepreneurs lose control or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85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Effect of Market Equilibrium</a:t>
            </a:r>
            <a:endParaRPr lang="en-US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05800" cy="41148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so many deals have now been done, investor know they can find a better deal if an entrepreneur insists on giving up more than a few percentage points.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Likewise, knowledgeable entrepreneurs know that if an investor demands much more than 50%, he or she can probably find a more reasonable capital provider.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7E57-490D-409F-A22D-AE22CDF725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09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dirty="0" smtClean="0">
                <a:solidFill>
                  <a:schemeClr val="bg1"/>
                </a:solidFill>
                <a:latin typeface="Arial" charset="0"/>
              </a:rPr>
              <a:t>When Markets Are Out of Equilibrium</a:t>
            </a:r>
            <a:endParaRPr lang="en-US" sz="3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43800" cy="41148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dot-com bubble, when investors were chasing deals, </a:t>
            </a:r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presumed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valuations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high and many deals netted investors only a 10% stake.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Moral:  As in other forms of investment, emotion often plays an outsize role in equity financing deals.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7E57-490D-409F-A22D-AE22CDF725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8763000" cy="1219200"/>
          </a:xfrm>
        </p:spPr>
        <p:txBody>
          <a:bodyPr/>
          <a:lstStyle/>
          <a:p>
            <a:pPr algn="l" eaLnBrk="1" hangingPunct="1"/>
            <a:r>
              <a:rPr lang="en-US" altLang="en-US" sz="30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Valuation Based on Risk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B3C738C-24FA-4C94-B796-35F5551B38A3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7630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Investors will also look at the risk inherent in a venture and adjust their requested reward accordingly.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Note: this is a factor in </a:t>
            </a:r>
            <a:r>
              <a:rPr lang="en-US" sz="2800" u="sng" dirty="0" smtClean="0">
                <a:solidFill>
                  <a:schemeClr val="bg1"/>
                </a:solidFill>
                <a:latin typeface="Arial" charset="0"/>
              </a:rPr>
              <a:t>all deals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.  Entrepreneurs should hold off raising capital for as long as possible, to squeeze as much risk out of the deal for investors as is possible.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03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940"/>
            <a:ext cx="86868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Investor Allocation Based on Perceived Risk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5715000"/>
            <a:ext cx="8763000" cy="7620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External factors</a:t>
            </a:r>
            <a:r>
              <a:rPr lang="en-US" altLang="en-US" sz="2000" dirty="0">
                <a:solidFill>
                  <a:schemeClr val="tx2"/>
                </a:solidFill>
              </a:rPr>
              <a:t>:</a:t>
            </a:r>
            <a:r>
              <a:rPr lang="en-US" altLang="en-US" sz="2000" dirty="0">
                <a:solidFill>
                  <a:schemeClr val="accent2"/>
                </a:solidFill>
              </a:rPr>
              <a:t>  </a:t>
            </a:r>
            <a:r>
              <a:rPr lang="en-US" altLang="en-US" sz="2000" dirty="0"/>
              <a:t>Economy – Capital available – Confidence – Competition </a:t>
            </a:r>
            <a:r>
              <a:rPr lang="en-US" altLang="en-US" sz="2000" b="1" dirty="0"/>
              <a:t>Internal Factors</a:t>
            </a:r>
            <a:r>
              <a:rPr lang="en-US" altLang="en-US" sz="2000" dirty="0"/>
              <a:t>:  Hot New Tech  –  Serial Entrepreneur   –   Mega </a:t>
            </a:r>
            <a:r>
              <a:rPr lang="en-US" altLang="en-US" sz="2000" dirty="0" smtClean="0"/>
              <a:t>Potential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58C43-AD45-4265-9E39-F7A8E118FB4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050" name="Picture 2" descr="This graph illustrates that the more advanced a businesss is, the less risk to investors, and therefor the more stock can be retained by the owner.  &#10;&#10;This amount increases for the owner roughly 10$ for each of the following stages reached: prototype, patent, production model, orders received from customers, products actually delivered to customers, company at break-even, profits exceed $1 millioni, Profits in excess of $10 million." title="Grap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599"/>
            <a:ext cx="8394198" cy="450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74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Blank Slide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7E57-490D-409F-A22D-AE22CDF725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7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73252"/>
            <a:ext cx="81534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en-US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Cuban does not whip out a financial calculator during negotiations on Shark Tank.  </a:t>
            </a:r>
            <a:br>
              <a:rPr lang="en-US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pic>
        <p:nvPicPr>
          <p:cNvPr id="7" name="Content Placeholder 6" title="PHOTO: Shark Tank sharks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52800"/>
            <a:ext cx="6686386" cy="33528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367E57-490D-409F-A22D-AE22CDF725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8127206" cy="240937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making a quick analysis, most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angel investors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personal rule of thumb for the percentage ownership they need from each investment to meet their ROI goal, averaging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runs with the singles and strike-outs.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403860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are</a:t>
            </a:r>
            <a:b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Rules-of Thumb Used by </a:t>
            </a:r>
            <a:b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Investors to Calculate the Ownership Percentage Needed </a:t>
            </a:r>
            <a:b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meet their ROI objectives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7E57-490D-409F-A22D-AE22CDF725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8288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CC00"/>
                </a:solidFill>
                <a:latin typeface="Arial" charset="0"/>
              </a:rPr>
              <a:t>1.  The “X” Return on Investment in 5 Years.</a:t>
            </a:r>
            <a:br>
              <a:rPr lang="en-US" altLang="en-US" sz="3200" dirty="0">
                <a:solidFill>
                  <a:srgbClr val="FFCC00"/>
                </a:solidFill>
                <a:latin typeface="Arial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Arial" charset="0"/>
              </a:rPr>
              <a:t>Most serial investors will expect a deal that offers a </a:t>
            </a:r>
            <a:br>
              <a:rPr lang="en-US" altLang="en-US" sz="2800" dirty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Arial" charset="0"/>
              </a:rPr>
              <a:t>10x to 20x return in 5 years—</a:t>
            </a:r>
            <a:br>
              <a:rPr lang="en-US" altLang="en-US" sz="2800" dirty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Arial" charset="0"/>
              </a:rPr>
              <a:t>assuming all goes according to your business plan.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352800"/>
            <a:ext cx="3581400" cy="3048000"/>
          </a:xfrm>
        </p:spPr>
        <p:txBody>
          <a:bodyPr/>
          <a:lstStyle/>
          <a:p>
            <a:pPr marL="0" indent="0" algn="r">
              <a:buNone/>
            </a:pP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Example of a $1 Million Investment achieving a 10x return in 5 years.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58C43-AD45-4265-9E39-F7A8E118FB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 descr="This chart shows that a 10x (ten times) return on an investment in 5 years is equal to an IRR -- or Internal Rate of Return -- of 60% per annum." title="Ch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389" y="2590800"/>
            <a:ext cx="485021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12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1557"/>
            <a:ext cx="83820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Reality Check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does that mean an investor whose deals always allows for a 10x ROI (if sales and profit goals are met) will actually earn ten times his or her money back over a typical 5-year horizon (an average annual compounded ROI of 40%)?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C3367E57-490D-409F-A22D-AE22CDF725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2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19800"/>
          </a:xfrm>
        </p:spPr>
        <p:txBody>
          <a:bodyPr anchor="t"/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Assume a $1 Million Investment in each of 10 startups ($10m total), with terms that provide a 10x on each investment, IF the profit goals are met.</a:t>
            </a:r>
            <a:b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sz="28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we do?  What was our actual I/Y?</a:t>
            </a:r>
            <a:br>
              <a:rPr lang="en-US" sz="28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PV=           N=   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 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I/Y  = __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</a:b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" name="Content Placeholder 5" descr="This chart shows a typical AVERAGE return in 5 years on a portfolio of 10 company investments.  In this example, the investor earned $18 million total on $10 million of investment (10 companies at $1 million each) for an average IRR of 12.5%." title="CHART: Typical returns on an equity investment portfolio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8400014" cy="3581400"/>
          </a:xfrm>
        </p:spPr>
      </p:pic>
      <p:sp>
        <p:nvSpPr>
          <p:cNvPr id="3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B3C738C-24FA-4C94-B796-35F5551B38A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6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how do we structure an offering calculated to provide a 10X return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C3367E57-490D-409F-A22D-AE22CDF725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20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altLang="en-US" sz="3200" kern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“X” Return on Investment </a:t>
            </a:r>
            <a:r>
              <a:rPr lang="en-US" altLang="en-US" sz="32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Made Easy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potential value of company at exit </a:t>
            </a:r>
            <a:b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(“terminal value”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 </a:t>
            </a:r>
            <a:r>
              <a:rPr lang="en-US" sz="2600" dirty="0" err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</a:t>
            </a:r>
            <a:r>
              <a:rPr 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$ 20 </a:t>
            </a:r>
            <a:r>
              <a:rPr lang="en-US" sz="26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return on investment required: e.g. </a:t>
            </a:r>
            <a:r>
              <a:rPr lang="en-US" sz="2600" b="1" dirty="0" smtClean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</a:t>
            </a:r>
            <a:br>
              <a:rPr lang="en-US" sz="2600" b="1" dirty="0" smtClean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Post-Money </a:t>
            </a:r>
            <a:r>
              <a:rPr lang="en-US" sz="2600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  </a:t>
            </a:r>
            <a:r>
              <a:rPr 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$ 20m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600" b="1" dirty="0" smtClean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$ 2 m</a:t>
            </a:r>
            <a:br>
              <a:rPr 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b="1" dirty="0" smtClean="0">
                <a:solidFill>
                  <a:srgbClr val="99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should PV be “Post”?</a:t>
            </a:r>
            <a:br>
              <a:rPr lang="en-US" sz="2600" b="1" dirty="0" smtClean="0">
                <a:solidFill>
                  <a:srgbClr val="99FF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dirty="0" smtClean="0">
              <a:solidFill>
                <a:srgbClr val="99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of investment is </a:t>
            </a:r>
            <a:r>
              <a:rPr lang="en-US" sz="2600" b="1" dirty="0" smtClean="0">
                <a:solidFill>
                  <a:srgbClr val="99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$ 1 m</a:t>
            </a:r>
            <a:br>
              <a:rPr lang="en-US" sz="2600" b="1" dirty="0" smtClean="0">
                <a:solidFill>
                  <a:srgbClr val="99FF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fair ownership for investors is ______ %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7E57-490D-409F-A22D-AE22CDF725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8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8763000" cy="1219200"/>
          </a:xfrm>
        </p:spPr>
        <p:txBody>
          <a:bodyPr/>
          <a:lstStyle/>
          <a:p>
            <a:pPr algn="l" eaLnBrk="1" hangingPunct="1"/>
            <a:r>
              <a:rPr lang="en-US" altLang="en-US" sz="3000" dirty="0" smtClean="0">
                <a:solidFill>
                  <a:srgbClr val="FFCC00"/>
                </a:solidFill>
                <a:latin typeface="Arial" charset="0"/>
              </a:rPr>
              <a:t>2.  Rule of Thumb Based on Investor’s Experience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B3C738C-24FA-4C94-B796-35F5551B38A3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7630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Many angel investors feel that based on their track record they need a Y% stake in every portfolio company in order for them to meet their ROI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goal; And to own enough of company to have some influence over decisions.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You can see this rule of thumb at play on Shark Tank.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60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ATcJdMFHEac6TYAVx13wQ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615</Words>
  <Application>Microsoft Office PowerPoint</Application>
  <PresentationFormat>On-screen Show (4:3)</PresentationFormat>
  <Paragraphs>71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Allocating Shares to Investors Based on Rules of Thumb </vt:lpstr>
      <vt:lpstr>Mark Cuban does not whip out a financial calculator during negotiations on Shark Tank.   </vt:lpstr>
      <vt:lpstr>The Following are Rules-of Thumb Used by  Investors to Calculate the Ownership Percentage Needed  to meet their ROI objectives</vt:lpstr>
      <vt:lpstr>1.  The “X” Return on Investment in 5 Years. Most serial investors will expect a deal that offers a  10x to 20x return in 5 years— assuming all goes according to your business plan. </vt:lpstr>
      <vt:lpstr>Reality Check</vt:lpstr>
      <vt:lpstr>No.  Assume a $1 Million Investment in each of 10 startups ($10m total), with terms that provide a 10x on each investment, IF the profit goals are met.          How did we do?  What was our actual I/Y? PV=           N=           FV=        PMT = 0         CMT  I/Y  = __ % </vt:lpstr>
      <vt:lpstr>So how do we structure an offering calculated to provide a 10X return?</vt:lpstr>
      <vt:lpstr>“X” Return on Investment Method Made Easy</vt:lpstr>
      <vt:lpstr>2.  Rule of Thumb Based on Investor’s Experience</vt:lpstr>
      <vt:lpstr>EFFECT OF SUPPLY AND DEMAND  on Average Percentage Allocation to Investors</vt:lpstr>
      <vt:lpstr>Effect of Market Equilibrium</vt:lpstr>
      <vt:lpstr>When Markets Are Out of Equilibrium</vt:lpstr>
      <vt:lpstr>3.  Valuation Based on Risk</vt:lpstr>
      <vt:lpstr>Sample Investor Allocation Based on Perceived Risk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2016-11-13T03:22:13Z</dcterms:created>
  <dcterms:modified xsi:type="dcterms:W3CDTF">2019-08-11T20:18:16Z</dcterms:modified>
</cp:coreProperties>
</file>