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9" r:id="rId2"/>
    <p:sldId id="356" r:id="rId3"/>
    <p:sldId id="340" r:id="rId4"/>
    <p:sldId id="313" r:id="rId5"/>
    <p:sldId id="344" r:id="rId6"/>
    <p:sldId id="351" r:id="rId7"/>
    <p:sldId id="289" r:id="rId8"/>
    <p:sldId id="281" r:id="rId9"/>
    <p:sldId id="333" r:id="rId10"/>
    <p:sldId id="287" r:id="rId11"/>
    <p:sldId id="290" r:id="rId12"/>
    <p:sldId id="355" r:id="rId13"/>
    <p:sldId id="345" r:id="rId14"/>
    <p:sldId id="315" r:id="rId15"/>
    <p:sldId id="284" r:id="rId16"/>
    <p:sldId id="319" r:id="rId17"/>
    <p:sldId id="354" r:id="rId18"/>
    <p:sldId id="353" r:id="rId19"/>
    <p:sldId id="35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99FF"/>
    <a:srgbClr val="0000CC"/>
    <a:srgbClr val="0000FF"/>
    <a:srgbClr val="FFCC00"/>
    <a:srgbClr val="000099"/>
    <a:srgbClr val="99FF99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7" autoAdjust="0"/>
    <p:restoredTop sz="86554" autoAdjust="0"/>
  </p:normalViewPr>
  <p:slideViewPr>
    <p:cSldViewPr>
      <p:cViewPr varScale="1">
        <p:scale>
          <a:sx n="98" d="100"/>
          <a:sy n="98" d="100"/>
        </p:scale>
        <p:origin x="-7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08C89-1D21-433D-A19D-DB30A9817ACD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33AF-287D-4548-8AA9-AEC075633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2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0426-893B-4EB1-B969-E3A75B4EC98B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AFDE-9B85-4A78-9CEF-FCB16F2F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Advanced material</a:t>
            </a:r>
            <a:r>
              <a:rPr lang="en-US" baseline="0" dirty="0" smtClean="0"/>
              <a:t> intended for graduate finance majors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2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66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92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“Private” company, by definition, is one that is not listed</a:t>
            </a:r>
            <a:r>
              <a:rPr lang="en-US" baseline="0" dirty="0" smtClean="0"/>
              <a:t> on public exchanges.  It is “privately” held.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4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6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66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36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36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3838" algn="l"/>
            <a:r>
              <a:rPr lang="en-US" altLang="en-US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   </a:t>
            </a:r>
            <a:r>
              <a:rPr lang="en-US" altLang="en-US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of startup  =  $ 12.5m “Post-Money” (after investment)</a:t>
            </a:r>
          </a:p>
          <a:p>
            <a:pPr marL="223838"/>
            <a:endParaRPr lang="en-US" altLang="en-US" dirty="0" smtClean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What percentage of the shares should a $1m investor receive?  </a:t>
            </a: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36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err="1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CPT</a:t>
            </a:r>
            <a:r>
              <a:rPr lang="en-US" altLang="en-US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n-US" altLang="en-US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startup  </a:t>
            </a: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(Post-Money Valuation) =  $ 6.4 m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$1m</a:t>
            </a:r>
            <a:r>
              <a:rPr lang="en-US" altLang="en-US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investment /  $6.4 m Post-Money Valuation =  </a:t>
            </a:r>
            <a:r>
              <a:rPr lang="en-US" altLang="en-US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15.6 </a:t>
            </a:r>
            <a:r>
              <a:rPr lang="en-US" alt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2CF-A895-47F1-9F5B-09A4DC827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E789-BC7D-41F6-A011-470AE536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390BB-603C-4C72-AAD0-FEE3C65F3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46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07D1-CA07-450D-A21B-FE2834F1F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477000"/>
            <a:ext cx="990600" cy="381000"/>
          </a:xfrm>
          <a:ln/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25A53417-A9C5-4A5B-83BB-FC2768F428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9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erior 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4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533400" y="1320800"/>
            <a:ext cx="806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itle Placeholder 9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02163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630238" indent="-173038">
              <a:defRPr sz="1600"/>
            </a:lvl2pPr>
            <a:lvl3pPr marL="1033463" indent="-119063">
              <a:defRPr sz="1600"/>
            </a:lvl3pPr>
            <a:lvl4pPr marL="1490663" indent="-119063">
              <a:defRPr sz="1400"/>
            </a:lvl4pPr>
            <a:lvl5pPr marL="1941513" indent="-112713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13500"/>
            <a:ext cx="2895600" cy="45720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7E57-490D-409F-A22D-AE22CDF72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7820-CBB5-4637-B6FB-FBC23DD26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58C43-AD45-4265-9E39-F7A8E118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E83A4-CEA8-4B27-9716-E6017EBD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7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8D3E1-CA6D-4EA3-9933-AB56969E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65D2-9419-4CCD-AC13-222B452B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2BC02-45FB-4E75-93DC-7B28D15C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2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179A-7F53-4784-9823-8223C506A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199" y="6477000"/>
            <a:ext cx="1076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Page</a:t>
            </a:r>
            <a:r>
              <a:rPr lang="en-US" dirty="0" smtClean="0"/>
              <a:t> </a:t>
            </a:r>
            <a:fld id="{E5878103-2E31-4A56-952F-BF9A86B0E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32766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C000"/>
                </a:solidFill>
                <a:latin typeface="Arial" charset="0"/>
              </a:rPr>
              <a:t>Valuation</a:t>
            </a:r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  <a:t>Determining </a:t>
            </a: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  <a:t>an </a:t>
            </a: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  <a:t>Appropriate Ownership Percentage </a:t>
            </a:r>
            <a:b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</a:b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  <a:t>for Investors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Published by the Entrepreneurship Foundation, a 501(c)3 non profit.   Copyright © Academy Group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96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43000"/>
          </a:xfrm>
        </p:spPr>
        <p:txBody>
          <a:bodyPr/>
          <a:lstStyle/>
          <a:p>
            <a:r>
              <a:rPr lang="en-US" altLang="en-US" sz="4000" dirty="0">
                <a:solidFill>
                  <a:srgbClr val="FFCC00"/>
                </a:solidFill>
                <a:latin typeface="Arial" charset="0"/>
                <a:cs typeface="Arial" charset="0"/>
              </a:rPr>
              <a:t>2.  Exit Value </a:t>
            </a: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  <a:cs typeface="Arial" charset="0"/>
              </a:rPr>
              <a:t>Model for  </a:t>
            </a:r>
            <a:r>
              <a:rPr lang="en-US" altLang="en-US" sz="4000" dirty="0">
                <a:solidFill>
                  <a:srgbClr val="FFCC00"/>
                </a:solidFill>
                <a:latin typeface="Arial" charset="0"/>
                <a:cs typeface="Arial" charset="0"/>
              </a:rPr>
              <a:t>Estimating Future Valuation (</a:t>
            </a:r>
            <a:r>
              <a:rPr lang="en-US" altLang="en-US" sz="4000" dirty="0" err="1">
                <a:solidFill>
                  <a:srgbClr val="FFCC00"/>
                </a:solidFill>
                <a:latin typeface="Arial" charset="0"/>
                <a:cs typeface="Arial" charset="0"/>
              </a:rPr>
              <a:t>FV</a:t>
            </a:r>
            <a:r>
              <a:rPr lang="en-US" altLang="en-US" sz="4000" dirty="0">
                <a:solidFill>
                  <a:srgbClr val="FFCC00"/>
                </a:solidFill>
                <a:latin typeface="Arial" charset="0"/>
                <a:cs typeface="Arial" charset="0"/>
              </a:rPr>
              <a:t>)</a:t>
            </a:r>
            <a:endParaRPr lang="en-US" sz="4000" dirty="0">
              <a:solidFill>
                <a:srgbClr val="FFCC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for </a:t>
            </a:r>
            <a:r>
              <a:rPr lang="en-US" alt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Company Exit Values </a:t>
            </a:r>
            <a:r>
              <a:rPr lang="en-US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</a:p>
          <a:p>
            <a:pPr marL="458788" indent="-231775">
              <a:buFont typeface="Arial" panose="020B0604020202020204" pitchFamily="34" charset="0"/>
              <a:buChar char="•"/>
            </a:pPr>
            <a:r>
              <a:rPr lang="en-US" alt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IPO market valuations,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8788" indent="-231775">
              <a:buFont typeface="Arial" panose="020B0604020202020204" pitchFamily="34" charset="0"/>
              <a:buChar char="•"/>
            </a:pPr>
            <a:r>
              <a:rPr lang="en-US" alt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Buy-out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(by Private Equity fund),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</a:p>
          <a:p>
            <a:pPr marL="458788" indent="-231775">
              <a:buFont typeface="Arial" panose="020B0604020202020204" pitchFamily="34" charset="0"/>
              <a:buChar char="•"/>
            </a:pPr>
            <a:r>
              <a:rPr lang="en-US" alt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Buyout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(by large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in same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industry)</a:t>
            </a:r>
            <a:endParaRPr lang="en-US" alt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our purposes, we will assume that this method produced the same </a:t>
            </a:r>
            <a:r>
              <a:rPr lang="en-US" altLang="en-US" sz="2800" b="1" dirty="0" err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(exit value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as the Revenue Model: </a:t>
            </a:r>
            <a:r>
              <a:rPr lang="en-US" altLang="en-US" sz="28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$16m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value, or Exit Value, is the amount the company should be worth to a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buyer, or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it would be expected to raise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IPO in 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the </a:t>
            </a:r>
            <a:r>
              <a:rPr lang="en-US" altLang="en-US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exit horizon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355F65D2-9419-4CCD-AC13-222B452B451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34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894080"/>
          </a:xfrm>
        </p:spPr>
        <p:txBody>
          <a:bodyPr/>
          <a:lstStyle/>
          <a:p>
            <a:r>
              <a:rPr lang="en-US" altLang="en-US" sz="40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Determining Present Valuation (</a:t>
            </a:r>
            <a:r>
              <a:rPr lang="en-US" altLang="en-US" sz="40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PV)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953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Remember, what we estimated is Future Value (</a:t>
            </a:r>
            <a:r>
              <a:rPr lang="en-US" alt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of your company.  We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need to compute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to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 how much value you are brining to the investment deal.   (</a:t>
            </a:r>
            <a:r>
              <a:rPr lang="en-US" altLang="en-US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know how much the investor’s cash is worth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$1 million in our example.) </a:t>
            </a:r>
          </a:p>
          <a:p>
            <a:pPr marL="0" indent="0">
              <a:buNone/>
            </a:pPr>
            <a:endParaRPr lang="en-US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r>
              <a:rPr lang="en-US" dirty="0" smtClean="0"/>
              <a:t> </a:t>
            </a:r>
            <a:fld id="{355F65D2-9419-4CCD-AC13-222B452B451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678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295400"/>
          </a:xfrm>
        </p:spPr>
        <p:txBody>
          <a:bodyPr/>
          <a:lstStyle/>
          <a:p>
            <a:r>
              <a:rPr lang="en-US" altLang="en-US" sz="40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Discounting </a:t>
            </a:r>
            <a:r>
              <a:rPr lang="en-US" altLang="en-US" sz="40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Value </a:t>
            </a:r>
            <a:r>
              <a:rPr lang="en-US" altLang="en-US" sz="40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40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Company </a:t>
            </a:r>
            <a:r>
              <a:rPr lang="en-US" altLang="en-US" sz="40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Arrive at Present Value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05000"/>
            <a:ext cx="83820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get your $1 million investment today, but the investor does not get his return for 5 years. </a:t>
            </a:r>
          </a:p>
          <a:p>
            <a:pPr marL="0" indent="0">
              <a:buNone/>
            </a:pPr>
            <a:endParaRPr lang="en-US" altLang="en-US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to be fair, we have to figure out what the investor’s future return is worth today.  </a:t>
            </a:r>
          </a:p>
          <a:p>
            <a:pPr marL="0" indent="0">
              <a:buNone/>
            </a:pPr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 so, we have to </a:t>
            </a:r>
            <a:r>
              <a:rPr lang="en-US" altLang="en-US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future value to compensate for the return he or she could have received in a safe bet in the S&amp;P + an allowance  for the additional risk of investing in a startup.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8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600" b="1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r>
              <a:rPr lang="en-US" dirty="0" smtClean="0"/>
              <a:t> </a:t>
            </a:r>
            <a:fld id="{355F65D2-9419-4CCD-AC13-222B452B451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07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9702" y="228600"/>
            <a:ext cx="8991600" cy="17526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Determining </a:t>
            </a: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 Rate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Compensate investor for the opportunity cost of </a:t>
            </a:r>
            <a:b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receiving the capital gains and dividends from an alternative investment of portfolio of S&amp;P stocks.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2209800"/>
            <a:ext cx="8763000" cy="4038600"/>
          </a:xfrm>
        </p:spPr>
        <p:txBody>
          <a:bodyPr/>
          <a:lstStyle/>
          <a:p>
            <a:pPr marL="0" indent="0">
              <a:buNone/>
            </a:pPr>
            <a:endParaRPr lang="en-US" altLang="en-US" sz="8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6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 rate 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investment opportunity cost =</a:t>
            </a:r>
            <a:b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earnings from diversified S&amp;P portfolio =</a:t>
            </a:r>
            <a:b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 S&amp;P 500  IRR = ~ </a:t>
            </a:r>
            <a:r>
              <a:rPr lang="en-US" altLang="en-US" sz="2600" b="1" dirty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(rounded).   </a:t>
            </a:r>
            <a:b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     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(investors want to exit in 3 to 7 years, so assume 5)</a:t>
            </a:r>
          </a:p>
          <a:p>
            <a:pPr marL="0" indent="0">
              <a:buNone/>
            </a:pPr>
            <a:r>
              <a:rPr lang="en-US" altLang="en-US" sz="2400" dirty="0" err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PMT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(assuming no dividends or royalties paid to investors)</a:t>
            </a:r>
            <a:b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err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en-US" altLang="en-US" sz="2400" dirty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(Estimated Exit Value </a:t>
            </a:r>
            <a:r>
              <a:rPr lang="en-US" altLang="en-US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$</a:t>
            </a:r>
            <a:r>
              <a:rPr lang="en-US" altLang="en-US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16m – from our example</a:t>
            </a:r>
            <a:r>
              <a:rPr lang="en-US" altLang="en-US" sz="24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I/Y=   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(Opportunity cost of not investing in S&amp;P 500)</a:t>
            </a:r>
            <a:b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CPT   PV of startup  =  $ ___m “Post-Money” (after investment)</a:t>
            </a:r>
          </a:p>
          <a:p>
            <a:pPr marL="0" indent="0">
              <a:buNone/>
            </a:pPr>
            <a:endParaRPr lang="en-US" altLang="en-US" sz="11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percentage of the shares should a $1m investor receive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r>
              <a:rPr lang="en-US" dirty="0" smtClean="0"/>
              <a:t> </a:t>
            </a:r>
            <a:fld id="{355F65D2-9419-4CCD-AC13-222B452B451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02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Factoring Illiquidity and “Execution Risk” into the Discount Rate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greater risk of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investing in a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 versus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S&amp;P – and the investor should also be compensated for the fact that his or her funds will not be readily available.  (</a:t>
            </a:r>
            <a:r>
              <a:rPr lang="en-US" alt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no exchange on which to sell shares of your company and therefor you stock is “illiquid”.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en-US" sz="14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 should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add to the base discount rate of </a:t>
            </a:r>
            <a:r>
              <a:rPr lang="en-US" altLang="en-US" sz="2600" b="1" dirty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an investor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easily earn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alt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S&amp;P portfolio – and with less risk and greater liquidity (easy conversion of stock to cash).  </a:t>
            </a:r>
            <a:endParaRPr lang="en-US" alt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355F65D2-9419-4CCD-AC13-222B452B451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483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18547"/>
            <a:ext cx="8778240" cy="872053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 Rate Premiums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illiquidity and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8625840" cy="5334000"/>
          </a:xfrm>
        </p:spPr>
        <p:txBody>
          <a:bodyPr/>
          <a:lstStyle/>
          <a:p>
            <a:pPr marL="0" lvl="0" indent="0"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Execution Risk Premium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0188" lvl="0" indent="0">
              <a:buNone/>
              <a:tabLst>
                <a:tab pos="6400800" algn="l"/>
              </a:tabLst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 risk (what if satellite crashes?)   	     5 %</a:t>
            </a:r>
          </a:p>
          <a:p>
            <a:pPr marL="230188" lvl="0" indent="0">
              <a:buNone/>
              <a:tabLst>
                <a:tab pos="6400800" algn="l"/>
              </a:tabLst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 Risk      	     5 % 	</a:t>
            </a:r>
            <a:b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 Risk 	     2 %     </a:t>
            </a:r>
          </a:p>
          <a:p>
            <a:pPr marL="230188" lvl="0" indent="0">
              <a:buNone/>
              <a:tabLst>
                <a:tab pos="6400800" algn="l"/>
              </a:tabLst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Risk     	     0 %</a:t>
            </a:r>
            <a:b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 (External) Risk   	     0 %    </a:t>
            </a:r>
            <a:b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Economy (External) Risk  	  </a:t>
            </a:r>
            <a:r>
              <a:rPr lang="en-US" altLang="en-US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0 %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b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EXECUTION RISK PREMIUM 	   1</a:t>
            </a: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2 %</a:t>
            </a:r>
          </a:p>
          <a:p>
            <a:pPr marL="0" lvl="0" indent="0">
              <a:buNone/>
              <a:tabLst>
                <a:tab pos="6400800" algn="l"/>
              </a:tabLst>
            </a:pPr>
            <a:r>
              <a:rPr lang="en-US" altLang="en-US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Illiquidity Premium 	     3 %</a:t>
            </a:r>
          </a:p>
          <a:p>
            <a:pPr marL="0" lvl="0" indent="0">
              <a:buNone/>
              <a:tabLst>
                <a:tab pos="6400800" algn="l"/>
              </a:tabLst>
            </a:pPr>
            <a:endParaRPr lang="en-US" alt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6400800" algn="l"/>
              </a:tabLst>
            </a:pP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Opportunity Cost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(S&amp;P safer return)</a:t>
            </a:r>
            <a:r>
              <a:rPr lang="en-US" alt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5 %</a:t>
            </a:r>
          </a:p>
          <a:p>
            <a:pPr marL="0" lvl="0" indent="0">
              <a:buNone/>
              <a:tabLst>
                <a:tab pos="6400800" algn="l"/>
              </a:tabLst>
            </a:pPr>
            <a:endParaRPr lang="en-US" altLang="en-US" sz="16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6400800" algn="l"/>
              </a:tabLst>
            </a:pPr>
            <a:r>
              <a:rPr lang="en-US" altLang="en-US" sz="24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Discount Rate Required by Investor	   20 %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355F65D2-9419-4CCD-AC13-222B452B451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65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Recalculating PV at a </a:t>
            </a:r>
            <a:r>
              <a:rPr lang="en-US" altLang="en-US" sz="3200" dirty="0">
                <a:solidFill>
                  <a:srgbClr val="99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IRR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       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(investors want to exit in 3 to 7 years, so assume 5)</a:t>
            </a:r>
          </a:p>
          <a:p>
            <a:pPr marL="0" indent="0">
              <a:buNone/>
            </a:pPr>
            <a:r>
              <a:rPr lang="en-US" altLang="en-US" sz="2400" dirty="0" err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PMT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(assuming no dividends or royalties paid to investors)</a:t>
            </a:r>
            <a:b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err="1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  </a:t>
            </a:r>
            <a:r>
              <a:rPr lang="en-US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(Estimated Exit Value of $16m)</a:t>
            </a:r>
            <a:b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I/Y=    </a:t>
            </a:r>
            <a:r>
              <a:rPr lang="en-US" alt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CPT   </a:t>
            </a:r>
            <a:r>
              <a:rPr lang="en-US" altLang="en-US" sz="2400" b="1" dirty="0">
                <a:solidFill>
                  <a:srgbClr val="99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altLang="en-US" sz="24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 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Post-Money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$ ____m</a:t>
            </a:r>
          </a:p>
          <a:p>
            <a:pPr marL="0" indent="0">
              <a:buNone/>
            </a:pPr>
            <a:endParaRPr lang="en-US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So, now what percentage should an equity investor receive for   $1m in cash</a:t>
            </a: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   ____%</a:t>
            </a:r>
            <a:endParaRPr lang="en-US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355F65D2-9419-4CCD-AC13-222B452B451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433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990600"/>
            <a:ext cx="8534400" cy="2590800"/>
          </a:xfrm>
        </p:spPr>
        <p:txBody>
          <a:bodyPr/>
          <a:lstStyle/>
          <a:p>
            <a:r>
              <a:rPr lang="en-US" altLang="en-US" sz="4000" dirty="0" smtClean="0">
                <a:solidFill>
                  <a:srgbClr val="FFCC00"/>
                </a:solidFill>
                <a:latin typeface="Arial" charset="0"/>
                <a:cs typeface="Arial" charset="0"/>
              </a:rPr>
              <a:t>So, at the End of the Day, What Percentage of the Shares in Your Company is the Investor Entitled to?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4876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16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16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6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Page </a:t>
            </a:r>
            <a:fld id="{355F65D2-9419-4CCD-AC13-222B452B451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7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40" y="762000"/>
            <a:ext cx="8203660" cy="1143000"/>
          </a:xfrm>
        </p:spPr>
        <p:txBody>
          <a:bodyPr/>
          <a:lstStyle/>
          <a:p>
            <a:r>
              <a:rPr lang="en-US" sz="3600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 Fair Allocation of Shares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82000" cy="44196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calculated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I/Y, and PV, we can then assert a fair allocation to investors =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Amount of Investment / Post-Valuation</a:t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solidFill>
                <a:schemeClr val="bg1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AutoNum type="arabicPeriod"/>
              <a:defRPr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Slide</a:t>
            </a:r>
            <a:endParaRPr lang="en-US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65D2-9419-4CCD-AC13-222B452B451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8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C000"/>
                </a:solidFill>
                <a:latin typeface="Arial" charset="0"/>
              </a:rPr>
              <a:t>Valuation Definition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Ultimately, all 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Valuations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whether of public (exchange-listed) or private companies, are a measure of the </a:t>
            </a:r>
            <a:r>
              <a:rPr lang="en-US" sz="2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future earnings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company…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discounted to the present time to estimate the company’s present value.</a:t>
            </a:r>
            <a:endParaRPr lang="en-US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FB3C738C-24FA-4C94-B796-35F5551B38A3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9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C000"/>
                </a:solidFill>
                <a:latin typeface="Arial" charset="0"/>
              </a:rPr>
              <a:t>Basis for </a:t>
            </a:r>
            <a:r>
              <a:rPr lang="en-US" altLang="en-US" dirty="0" smtClean="0">
                <a:solidFill>
                  <a:srgbClr val="FFC000"/>
                </a:solidFill>
                <a:latin typeface="Arial" charset="0"/>
              </a:rPr>
              <a:t>Valuation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In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a PUBLIC company the [stock] market system determines a fair share value.  </a:t>
            </a:r>
          </a:p>
          <a:p>
            <a:pPr marL="0" indent="0" eaLnBrk="1" hangingPunct="1">
              <a:buNone/>
            </a:pPr>
            <a:endParaRPr lang="en-US" altLang="en-US" sz="1600" dirty="0">
              <a:solidFill>
                <a:schemeClr val="bg1"/>
              </a:solidFill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But a pre-IPO PRIVATE company, by definition, has no </a:t>
            </a:r>
            <a:r>
              <a:rPr lang="en-US" altLang="en-US" sz="2800" i="1" dirty="0">
                <a:solidFill>
                  <a:schemeClr val="bg1"/>
                </a:solidFill>
                <a:latin typeface="Arial" charset="0"/>
              </a:rPr>
              <a:t>public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 trading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of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its shares, and therefore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requires a different (and more complicated) method of determining a fair valuation that both the entrepreneur and investor can agree upon.</a:t>
            </a:r>
            <a:endParaRPr lang="en-US" altLang="en-US" sz="2800" dirty="0">
              <a:solidFill>
                <a:schemeClr val="bg1"/>
              </a:solidFill>
              <a:latin typeface="Arial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FB3C738C-24FA-4C94-B796-35F5551B38A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5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>Why </a:t>
            </a:r>
            <a:r>
              <a:rPr lang="en-US" altLang="en-US" dirty="0">
                <a:solidFill>
                  <a:srgbClr val="FFCC00"/>
                </a:solidFill>
                <a:latin typeface="Arial" charset="0"/>
              </a:rPr>
              <a:t>Valuation </a:t>
            </a:r>
            <a:r>
              <a:rPr lang="en-US" altLang="en-US" dirty="0" smtClean="0">
                <a:solidFill>
                  <a:srgbClr val="FFCC00"/>
                </a:solidFill>
                <a:latin typeface="Arial" charset="0"/>
              </a:rPr>
              <a:t>Is Important</a:t>
            </a:r>
            <a:endParaRPr lang="en-US" altLang="en-US" dirty="0" smtClean="0">
              <a:solidFill>
                <a:srgbClr val="FFCC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If an angel (private individual) or Venture Capital Fund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invests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$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1 million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in your business, you both need to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agree on the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percentage of stock the investor will receive, and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the percentage you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will retain.</a:t>
            </a:r>
          </a:p>
          <a:p>
            <a:pPr marL="0" indent="0" eaLnBrk="1" hangingPunct="1">
              <a:buNone/>
            </a:pPr>
            <a:endParaRPr lang="en-US" altLang="en-US" sz="1050" dirty="0">
              <a:solidFill>
                <a:srgbClr val="FFCC00"/>
              </a:solidFill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altLang="en-US" sz="2800" u="sng" dirty="0">
                <a:solidFill>
                  <a:srgbClr val="FFCC00"/>
                </a:solidFill>
                <a:latin typeface="Arial" charset="0"/>
              </a:rPr>
              <a:t>If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 we </a:t>
            </a:r>
            <a:r>
              <a:rPr lang="en-US" altLang="en-US" sz="2800" dirty="0" smtClean="0">
                <a:solidFill>
                  <a:srgbClr val="FFCC00"/>
                </a:solidFill>
                <a:latin typeface="Arial" charset="0"/>
              </a:rPr>
              <a:t>can agree that, pre-money, 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the </a:t>
            </a:r>
            <a:r>
              <a:rPr lang="en-US" altLang="en-US" sz="2800" dirty="0" smtClean="0">
                <a:solidFill>
                  <a:srgbClr val="FFCC00"/>
                </a:solidFill>
                <a:latin typeface="Arial" charset="0"/>
              </a:rPr>
              <a:t>present 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value of a </a:t>
            </a:r>
            <a:r>
              <a:rPr lang="en-US" altLang="en-US" sz="2800" dirty="0" smtClean="0">
                <a:solidFill>
                  <a:srgbClr val="FFCC00"/>
                </a:solidFill>
                <a:latin typeface="Arial" charset="0"/>
              </a:rPr>
              <a:t>your 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company </a:t>
            </a:r>
            <a:r>
              <a:rPr lang="en-US" altLang="en-US" sz="2800" dirty="0" smtClean="0">
                <a:solidFill>
                  <a:srgbClr val="FFCC00"/>
                </a:solidFill>
                <a:latin typeface="Arial" charset="0"/>
              </a:rPr>
              <a:t>(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PV) = </a:t>
            </a:r>
            <a:r>
              <a:rPr lang="en-US" altLang="en-US" sz="2800" dirty="0">
                <a:solidFill>
                  <a:srgbClr val="99FF99"/>
                </a:solidFill>
                <a:latin typeface="Arial" charset="0"/>
              </a:rPr>
              <a:t>$1m 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(</a:t>
            </a:r>
            <a:r>
              <a:rPr lang="en-US" altLang="en-US" sz="2800" i="1" dirty="0">
                <a:solidFill>
                  <a:srgbClr val="FFCC00"/>
                </a:solidFill>
                <a:latin typeface="Arial" charset="0"/>
              </a:rPr>
              <a:t>based on potential future earnings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), </a:t>
            </a:r>
            <a:r>
              <a:rPr lang="en-US" altLang="en-US" sz="2800" dirty="0" smtClean="0">
                <a:solidFill>
                  <a:srgbClr val="FFCC00"/>
                </a:solidFill>
                <a:latin typeface="Arial" charset="0"/>
              </a:rPr>
              <a:t>and 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an angel invests </a:t>
            </a:r>
            <a:r>
              <a:rPr lang="en-US" altLang="en-US" sz="2800" dirty="0" smtClean="0">
                <a:solidFill>
                  <a:srgbClr val="99FF99"/>
                </a:solidFill>
                <a:latin typeface="Arial" charset="0"/>
              </a:rPr>
              <a:t>$</a:t>
            </a:r>
            <a:r>
              <a:rPr lang="en-US" altLang="en-US" sz="2800" dirty="0">
                <a:solidFill>
                  <a:srgbClr val="99FF99"/>
                </a:solidFill>
                <a:latin typeface="Arial" charset="0"/>
              </a:rPr>
              <a:t>1m 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(</a:t>
            </a:r>
            <a:r>
              <a:rPr lang="en-US" altLang="en-US" sz="2800" i="1" dirty="0">
                <a:solidFill>
                  <a:srgbClr val="FFCC00"/>
                </a:solidFill>
                <a:latin typeface="Arial" charset="0"/>
              </a:rPr>
              <a:t>we know what </a:t>
            </a:r>
            <a:r>
              <a:rPr lang="en-US" altLang="en-US" sz="2800" i="1" u="sng" dirty="0">
                <a:solidFill>
                  <a:srgbClr val="FFCC00"/>
                </a:solidFill>
                <a:latin typeface="Arial" charset="0"/>
              </a:rPr>
              <a:t>that</a:t>
            </a:r>
            <a:r>
              <a:rPr lang="en-US" altLang="en-US" sz="2800" i="1" dirty="0">
                <a:solidFill>
                  <a:srgbClr val="FFCC00"/>
                </a:solidFill>
                <a:latin typeface="Arial" charset="0"/>
              </a:rPr>
              <a:t> is worth</a:t>
            </a:r>
            <a:r>
              <a:rPr lang="en-US" altLang="en-US" sz="2800" dirty="0">
                <a:solidFill>
                  <a:srgbClr val="FFCC00"/>
                </a:solidFill>
                <a:latin typeface="Arial" charset="0"/>
              </a:rPr>
              <a:t>), then the angel should be entitled to 50% ownership in the entrepreneur’s company.</a:t>
            </a: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FB3C738C-24FA-4C94-B796-35F5551B38A3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19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5626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FFCC00"/>
                </a:solidFill>
                <a:latin typeface="Arial" charset="0"/>
              </a:rPr>
              <a:t>But, to arrive at the Present Valuation (PV), first we have to compute the Future Value (</a:t>
            </a:r>
            <a:r>
              <a:rPr lang="en-US" altLang="en-US" sz="3600" dirty="0" err="1" smtClean="0">
                <a:solidFill>
                  <a:srgbClr val="FFCC00"/>
                </a:solidFill>
                <a:latin typeface="Arial" charset="0"/>
              </a:rPr>
              <a:t>FV</a:t>
            </a:r>
            <a:r>
              <a:rPr lang="en-US" altLang="en-US" sz="3600" dirty="0" smtClean="0">
                <a:solidFill>
                  <a:srgbClr val="FFCC00"/>
                </a:solidFill>
                <a:latin typeface="Arial" charset="0"/>
              </a:rPr>
              <a:t>) of your company in year 5 (when investors typically want to cash out) </a:t>
            </a:r>
            <a:br>
              <a:rPr lang="en-US" altLang="en-US" sz="3600" dirty="0" smtClean="0">
                <a:solidFill>
                  <a:srgbClr val="FFCC00"/>
                </a:solidFill>
                <a:latin typeface="Arial" charset="0"/>
              </a:rPr>
            </a:br>
            <a:r>
              <a:rPr lang="en-US" altLang="en-US" sz="3600" dirty="0">
                <a:solidFill>
                  <a:srgbClr val="FFCC00"/>
                </a:solidFill>
                <a:latin typeface="Arial" charset="0"/>
              </a:rPr>
              <a:t/>
            </a:r>
            <a:br>
              <a:rPr lang="en-US" altLang="en-US" sz="3600" dirty="0">
                <a:solidFill>
                  <a:srgbClr val="FFCC00"/>
                </a:solidFill>
                <a:latin typeface="Arial" charset="0"/>
              </a:rPr>
            </a:br>
            <a:r>
              <a:rPr lang="en-US" altLang="en-US" sz="3600" dirty="0" smtClean="0">
                <a:solidFill>
                  <a:srgbClr val="FFCC00"/>
                </a:solidFill>
                <a:latin typeface="Arial" charset="0"/>
              </a:rPr>
              <a:t>…and then discount the </a:t>
            </a:r>
            <a:r>
              <a:rPr lang="en-US" altLang="en-US" sz="3600" dirty="0" err="1" smtClean="0">
                <a:solidFill>
                  <a:srgbClr val="FFCC00"/>
                </a:solidFill>
                <a:latin typeface="Arial" charset="0"/>
              </a:rPr>
              <a:t>FV</a:t>
            </a:r>
            <a:r>
              <a:rPr lang="en-US" altLang="en-US" sz="3600" dirty="0" smtClean="0">
                <a:solidFill>
                  <a:srgbClr val="FFCC00"/>
                </a:solidFill>
                <a:latin typeface="Arial" charset="0"/>
              </a:rPr>
              <a:t> back to today to determine the Present Value (PV).</a:t>
            </a:r>
            <a:endParaRPr lang="en-US" altLang="en-US" sz="3600" dirty="0" smtClean="0">
              <a:solidFill>
                <a:srgbClr val="FFCC00"/>
              </a:solidFill>
            </a:endParaRP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FB3C738C-24FA-4C94-B796-35F5551B38A3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458200" cy="38100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REVENUE MODEL </a:t>
            </a:r>
            <a:b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value </a:t>
            </a:r>
            <a:r>
              <a:rPr 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6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smtClean="0">
                <a:solidFill>
                  <a:srgbClr val="99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Companies </a:t>
            </a:r>
            <a:r>
              <a:rPr 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as a percentage of their revenues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EXIT VALUE MODEL </a:t>
            </a:r>
            <a:b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Based on actual exit values (buy-outs or IPOs) </a:t>
            </a:r>
            <a:b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of </a:t>
            </a:r>
            <a:r>
              <a:rPr lang="en-US" sz="2600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en-US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solidFill>
                  <a:srgbClr val="99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companies</a:t>
            </a:r>
            <a:r>
              <a:rPr lang="en-US" sz="2600" i="1" u="sng" dirty="0" smtClean="0">
                <a:solidFill>
                  <a:srgbClr val="99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i="1" u="sng" dirty="0" smtClean="0">
                <a:solidFill>
                  <a:srgbClr val="99FF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i="1" u="sng" dirty="0" smtClean="0">
              <a:solidFill>
                <a:srgbClr val="99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371600"/>
          </a:xfrm>
        </p:spPr>
        <p:txBody>
          <a:bodyPr/>
          <a:lstStyle/>
          <a:p>
            <a:r>
              <a:rPr lang="en-US" altLang="en-US" sz="3600" kern="12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of Determining </a:t>
            </a:r>
            <a:br>
              <a:rPr lang="en-US" altLang="en-US" sz="3600" kern="12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kern="12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Value (</a:t>
            </a:r>
            <a:r>
              <a:rPr lang="en-US" altLang="en-US" sz="3600" kern="1200" dirty="0" err="1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altLang="en-US" sz="3600" kern="1200" dirty="0" smtClean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67E57-490D-409F-A22D-AE22CDF725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 of Comparable </a:t>
            </a:r>
            <a:r>
              <a:rPr lang="en-US" alt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COMPANIES. </a:t>
            </a:r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 to find for unlisted companies. 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Investors may know of comparables or current norms in startup investing marketplace.</a:t>
            </a:r>
            <a:b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COMPANIES. Look for companies in same industry.  Compare sales to market value (stock price x number of outstanding shares)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355F65D2-9419-4CCD-AC13-222B452B451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211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r>
              <a:rPr lang="en-US" altLang="en-US" sz="4000" dirty="0" smtClean="0">
                <a:solidFill>
                  <a:srgbClr val="FFCC00"/>
                </a:solidFill>
                <a:latin typeface="Arial" charset="0"/>
                <a:cs typeface="Arial" charset="0"/>
              </a:rPr>
              <a:t>1.  Revenue Model for Estimating Future Valuation (</a:t>
            </a:r>
            <a:r>
              <a:rPr lang="en-US" altLang="en-US" sz="4000" dirty="0" err="1" smtClean="0">
                <a:solidFill>
                  <a:srgbClr val="FFCC00"/>
                </a:solidFill>
                <a:latin typeface="Arial" charset="0"/>
                <a:cs typeface="Arial" charset="0"/>
              </a:rPr>
              <a:t>FV</a:t>
            </a:r>
            <a:r>
              <a:rPr lang="en-US" altLang="en-US" sz="4000" dirty="0">
                <a:solidFill>
                  <a:srgbClr val="FFCC00"/>
                </a:solidFill>
                <a:latin typeface="Arial" charset="0"/>
                <a:cs typeface="Arial" charset="0"/>
              </a:rPr>
              <a:t>)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4876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16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1600" b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6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Market Cap (Valuation)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</a:t>
            </a:r>
            <a:r>
              <a:rPr lang="en-US" altLang="en-US" sz="28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divided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Revenues of those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companies ... 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multiplied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Forecasted Revenue of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i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altLang="en-US" sz="2800" i="1" u="sng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en-US" altLang="en-US" sz="2800" i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5 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Valuation of </a:t>
            </a:r>
            <a:r>
              <a:rPr lang="en-US" altLang="en-US" sz="2800" i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company</a:t>
            </a:r>
            <a:r>
              <a:rPr lang="en-US" altLang="en-US" sz="28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8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years from now</a:t>
            </a:r>
            <a:endParaRPr lang="en-US" altLang="en-US" sz="28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Page </a:t>
            </a:r>
            <a:fld id="{355F65D2-9419-4CCD-AC13-222B452B451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42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Computation of Future Value (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FV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Using the Revenue Model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228600" y="1752600"/>
            <a:ext cx="8762999" cy="43021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Valuation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Revenue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n-US" sz="28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comparable companies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 Forecasted Revenue of target company in year 5 =</a:t>
            </a:r>
            <a:b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of target </a:t>
            </a:r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in its year 5.</a:t>
            </a:r>
          </a:p>
          <a:p>
            <a:pPr marL="0" indent="0">
              <a:buNone/>
            </a:pPr>
            <a:r>
              <a:rPr lang="en-US" altLang="en-US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en-US" sz="11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sz="2800" u="sng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MV</a:t>
            </a:r>
            <a:r>
              <a:rPr lang="en-US" sz="2400" u="sng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comparable</a:t>
            </a:r>
            <a:r>
              <a:rPr lang="en-US" sz="24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company</a:t>
            </a:r>
            <a:r>
              <a:rPr lang="en-US" sz="2400" u="sng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 </a:t>
            </a:r>
            <a:r>
              <a:rPr lang="en-US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</a:t>
            </a:r>
            <a:r>
              <a:rPr lang="en-US" sz="2400" baseline="-2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 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  <a:r>
              <a:rPr lang="en-US" sz="2400" baseline="-2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FV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</a:t>
            </a:r>
            <a:r>
              <a:rPr lang="en-US" sz="2400" baseline="-2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8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</a:t>
            </a:r>
            <a:r>
              <a:rPr lang="en-US" sz="24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comparable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company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Example:</a:t>
            </a:r>
            <a:endParaRPr lang="en-US" sz="2400" i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800"/>
              </a:lnSpc>
              <a:buNone/>
            </a:pPr>
            <a:r>
              <a:rPr lang="en-US" sz="2800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236,000m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10m</a:t>
            </a:r>
            <a:r>
              <a:rPr lang="en-US" sz="2800" baseline="-2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  <a:r>
              <a:rPr lang="en-US" sz="4800" baseline="-2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1.6 </a:t>
            </a:r>
            <a:r>
              <a:rPr lang="en-US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10m     = </a:t>
            </a:r>
            <a:r>
              <a:rPr lang="en-US" sz="2800" b="1" dirty="0">
                <a:solidFill>
                  <a:srgbClr val="FFCC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16m </a:t>
            </a:r>
            <a:r>
              <a:rPr lang="en-US" sz="28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FV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147,000m</a:t>
            </a:r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Page </a:t>
            </a:r>
            <a:fld id="{355F65D2-9419-4CCD-AC13-222B452B451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22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ATcJdMFHEac6TYAVx13wQ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941</Words>
  <Application>Microsoft Office PowerPoint</Application>
  <PresentationFormat>On-screen Show (4:3)</PresentationFormat>
  <Paragraphs>128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Valuation  Determining an Appropriate Ownership Percentage  for Investors</vt:lpstr>
      <vt:lpstr>Valuation Definition</vt:lpstr>
      <vt:lpstr>Basis for Valuation</vt:lpstr>
      <vt:lpstr>Why Valuation Is Important</vt:lpstr>
      <vt:lpstr>But, to arrive at the Present Valuation (PV), first we have to compute the Future Value (FV) of your company in year 5 (when investors typically want to cash out)   …and then discount the FV back to today to determine the Present Value (PV).</vt:lpstr>
      <vt:lpstr>Methods of Determining  Future Value (FV)</vt:lpstr>
      <vt:lpstr>Definition of Comparable Companies</vt:lpstr>
      <vt:lpstr>1.  Revenue Model for Estimating Future Valuation (FV)</vt:lpstr>
      <vt:lpstr>Example Computation of Future Value (FV) Using the Revenue Model</vt:lpstr>
      <vt:lpstr>2.  Exit Value Model for  Estimating Future Valuation (FV)</vt:lpstr>
      <vt:lpstr>Determining Present Valuation (PV)</vt:lpstr>
      <vt:lpstr>Discounting Future Value of Your Company to Arrive at Present Value</vt:lpstr>
      <vt:lpstr>Determining Discount Rate  to Compensate investor for the opportunity cost of  not receiving the capital gains and dividends from an alternative investment of portfolio of S&amp;P stocks.</vt:lpstr>
      <vt:lpstr>Factoring Illiquidity and “Execution Risk” into the Discount Rate</vt:lpstr>
      <vt:lpstr>Discount Rate Premiums for illiquidity and Risk</vt:lpstr>
      <vt:lpstr>Recalculating PV at a 20% IRR</vt:lpstr>
      <vt:lpstr>So, at the End of the Day, What Percentage of the Shares in Your Company is the Investor Entitled to?</vt:lpstr>
      <vt:lpstr>Computing Fair Allocation of Shares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2016-11-13T03:22:13Z</dcterms:created>
  <dcterms:modified xsi:type="dcterms:W3CDTF">2019-08-11T19:53:15Z</dcterms:modified>
</cp:coreProperties>
</file>