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24" r:id="rId2"/>
    <p:sldId id="483" r:id="rId3"/>
    <p:sldId id="376" r:id="rId4"/>
    <p:sldId id="367" r:id="rId5"/>
    <p:sldId id="382" r:id="rId6"/>
    <p:sldId id="442" r:id="rId7"/>
    <p:sldId id="453" r:id="rId8"/>
    <p:sldId id="454" r:id="rId9"/>
    <p:sldId id="416" r:id="rId10"/>
    <p:sldId id="455" r:id="rId11"/>
    <p:sldId id="456" r:id="rId12"/>
    <p:sldId id="457" r:id="rId13"/>
    <p:sldId id="458" r:id="rId14"/>
    <p:sldId id="460" r:id="rId15"/>
    <p:sldId id="461" r:id="rId16"/>
    <p:sldId id="462" r:id="rId17"/>
    <p:sldId id="381" r:id="rId18"/>
    <p:sldId id="435" r:id="rId19"/>
    <p:sldId id="463" r:id="rId20"/>
    <p:sldId id="464" r:id="rId21"/>
    <p:sldId id="465" r:id="rId22"/>
    <p:sldId id="468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9" r:id="rId31"/>
    <p:sldId id="478" r:id="rId32"/>
    <p:sldId id="480" r:id="rId33"/>
    <p:sldId id="452" r:id="rId34"/>
    <p:sldId id="482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00"/>
    <a:srgbClr val="000066"/>
    <a:srgbClr val="FFCC66"/>
    <a:srgbClr val="FFCC99"/>
    <a:srgbClr val="00FF00"/>
    <a:srgbClr val="FF5050"/>
    <a:srgbClr val="3333CC"/>
    <a:srgbClr val="66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023" autoAdjust="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3EA5783-B408-4F09-B8AC-08BE23802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9282DE4-B1FD-4C1E-A8FF-8800481AD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Published by the Entrepreneurship Foundation, a 501(c)3 non profit.    Copyright © Academy Group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42CA374-449B-4B6C-9668-AFAE7F1F5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1F1D14C-66EC-4D87-BFED-A1B1F16B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97A5485-AE7F-42E4-9212-7F82181F0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0B7E5B7-8A7A-41BB-99CB-82166992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4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B828ADF-E1A1-4557-BB8D-1460DF2E0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1946275"/>
            <a:ext cx="3910012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946275"/>
            <a:ext cx="3911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8D24E0-8FF2-4B89-AA45-9A05C25BC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892A54E-8A68-42C6-9C5A-49DBA8EB7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B0606E1-1CB4-451C-BC52-669FF29FD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A62CE75-2E05-4555-84E8-F0F9A97C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F7F437A-9B8A-46E6-ADD8-AD93A556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B7E42A4-EBAB-4AAC-A2A3-54C0B86F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946275"/>
            <a:ext cx="7974012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 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3BD9EA7-67B0-45A2-8965-3719D0202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519113" indent="-519113" algn="l" rtl="0" eaLnBrk="0" fontAlgn="base" hangingPunct="0">
        <a:spcBef>
          <a:spcPct val="40000"/>
        </a:spcBef>
        <a:spcAft>
          <a:spcPct val="0"/>
        </a:spcAft>
        <a:buClr>
          <a:srgbClr val="FFCC00"/>
        </a:buClr>
        <a:buSzPct val="11000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23938" indent="-3905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01788" indent="-4635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87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447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019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591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16388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N85JXpV69A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xihhBzCj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itandpurpose.us7.list-manage.com/track/click?u=071ab92fe1710592df2964715&amp;id=a5684fcd1d&amp;e=3408d28911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What’s the Big Idea?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828800"/>
            <a:ext cx="800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Google Home device  is sold every second.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 what?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27529" y="5334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447800"/>
            <a:ext cx="8001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Millennials want to live in cities.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opportunities will this create for resourceful entrepreneurs?</a:t>
            </a:r>
          </a:p>
        </p:txBody>
      </p:sp>
      <p:pic>
        <p:nvPicPr>
          <p:cNvPr id="5" name="Picture 8" title="Bike-sharing st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5"/>
          <a:stretch/>
        </p:blipFill>
        <p:spPr bwMode="auto">
          <a:xfrm>
            <a:off x="613229" y="4191000"/>
            <a:ext cx="4153856" cy="25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- 6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8288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China is buying less of our recycled plastic and cardboard.  It is pilling up.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Newsday,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 2, 2018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Amazon and Walmart shipping boxes.</a:t>
            </a:r>
          </a:p>
          <a:p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What opportunities does this offer?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-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2057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warming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problems will this create?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Solutions?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 title="A dike holding back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026" y="3886200"/>
            <a:ext cx="5648974" cy="26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- 8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8288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Banned in Washington D.C.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Atlantic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April 2019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title="Gas-powered leaf-blow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36061" r="4823" b="21630"/>
          <a:stretch/>
        </p:blipFill>
        <p:spPr bwMode="auto">
          <a:xfrm>
            <a:off x="1371600" y="3581400"/>
            <a:ext cx="2558528" cy="253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27529" y="381000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- 9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5240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Self-Driving Cars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opportunities will this create?</a:t>
            </a:r>
          </a:p>
          <a:p>
            <a:r>
              <a:rPr lang="en-US" sz="3200" dirty="0">
                <a:hlinkClick r:id="rId2"/>
              </a:rPr>
              <a:t>Video showing unnerving effect of driverless cars on fast-food drive-up window servers</a:t>
            </a:r>
            <a:endParaRPr lang="en-US" sz="3200" dirty="0"/>
          </a:p>
          <a:p>
            <a:r>
              <a:rPr lang="en-US" sz="3200" dirty="0"/>
              <a:t>https://www.youtube.com/watch?v=lN85JXpV69A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Self-driving trucks?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- 10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828800"/>
            <a:ext cx="8001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Block chain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VR, 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C66"/>
                </a:solidFill>
              </a:rPr>
              <a:t>What is the problem each of the following products solve</a:t>
            </a:r>
            <a:r>
              <a:rPr lang="en-US" dirty="0" smtClean="0">
                <a:solidFill>
                  <a:srgbClr val="FFCC66"/>
                </a:solidFill>
              </a:rPr>
              <a:t>?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244114" cy="4114800"/>
          </a:xfrm>
        </p:spPr>
        <p:txBody>
          <a:bodyPr/>
          <a:lstStyle/>
          <a:p>
            <a:pPr marL="0" indent="0" eaLnBrk="1" hangingPunct="1">
              <a:buSzTx/>
              <a:buNone/>
              <a:defRPr/>
            </a:pPr>
            <a:r>
              <a:rPr lang="en-US" dirty="0" smtClean="0"/>
              <a:t>Is the pain intense enough to cause customers to break old habits and try the new solution?</a:t>
            </a:r>
          </a:p>
          <a:p>
            <a:pPr marL="0" indent="0" eaLnBrk="1" hangingPunct="1">
              <a:buSzTx/>
              <a:buNone/>
              <a:defRPr/>
            </a:pPr>
            <a:endParaRPr lang="en-US" sz="1050" dirty="0" smtClean="0"/>
          </a:p>
          <a:p>
            <a:pPr marL="0" indent="0" eaLnBrk="1" hangingPunct="1">
              <a:buSzTx/>
              <a:buNone/>
              <a:defRPr/>
            </a:pPr>
            <a:r>
              <a:rPr lang="en-US" dirty="0" smtClean="0"/>
              <a:t>Rate each:  Cool </a:t>
            </a:r>
            <a:r>
              <a:rPr lang="en-US" dirty="0"/>
              <a:t>or Dumb? </a:t>
            </a:r>
            <a:endParaRPr lang="en-US" dirty="0" smtClean="0"/>
          </a:p>
          <a:p>
            <a:pPr marL="0" indent="0" eaLnBrk="1" hangingPunct="1">
              <a:buSzTx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51955BD-826E-4346-8F21-1E2A8CE770A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800" y="609600"/>
            <a:ext cx="3124200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Products - 2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3" descr="Photo of Small kitchen-countertop aquapon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3"/>
          <a:stretch/>
        </p:blipFill>
        <p:spPr bwMode="auto">
          <a:xfrm>
            <a:off x="67592" y="28001"/>
            <a:ext cx="461387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ckaging with text explaing how the fish nurishes the plants and the plants keep the water clean for the fish" title="Aquafarm brand of counte-top aquaponics                                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4"/>
          <a:stretch/>
        </p:blipFill>
        <p:spPr bwMode="auto">
          <a:xfrm>
            <a:off x="4953000" y="2057401"/>
            <a:ext cx="4013682" cy="42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</a:rPr>
              <a:t>Concept Development Process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229600" cy="3508829"/>
          </a:xfrm>
        </p:spPr>
        <p:txBody>
          <a:bodyPr/>
          <a:lstStyle/>
          <a:p>
            <a:pPr marL="566738" indent="-566738" defTabSz="858838">
              <a:buNone/>
              <a:defRPr/>
            </a:pPr>
            <a:r>
              <a:rPr lang="en-US" altLang="en-US" sz="2800" dirty="0">
                <a:cs typeface="Arial" panose="020B0604020202020204" pitchFamily="34" charset="0"/>
              </a:rPr>
              <a:t>A.  IDEATION. Generating ideas for new businesses/products</a:t>
            </a:r>
            <a:br>
              <a:rPr lang="en-US" altLang="en-US" sz="2800" dirty="0">
                <a:cs typeface="Arial" panose="020B0604020202020204" pitchFamily="34" charset="0"/>
              </a:rPr>
            </a:br>
            <a:endParaRPr lang="en-US" altLang="en-US" sz="900" dirty="0">
              <a:cs typeface="Arial" panose="020B0604020202020204" pitchFamily="34" charset="0"/>
            </a:endParaRPr>
          </a:p>
          <a:p>
            <a:pPr marL="566738" indent="-566738" defTabSz="858838">
              <a:spcBef>
                <a:spcPts val="1200"/>
              </a:spcBef>
              <a:buClr>
                <a:schemeClr val="tx1"/>
              </a:buClr>
              <a:buAutoNum type="alphaUcPeriod" startAt="2"/>
              <a:defRPr/>
            </a:pPr>
            <a:r>
              <a:rPr lang="en-US" altLang="en-US" sz="2800" dirty="0" smtClean="0">
                <a:cs typeface="Arial" panose="020B0604020202020204" pitchFamily="34" charset="0"/>
              </a:rPr>
              <a:t>EVALUATION</a:t>
            </a:r>
            <a:r>
              <a:rPr lang="en-US" altLang="en-US" sz="2800" dirty="0">
                <a:cs typeface="Arial" panose="020B0604020202020204" pitchFamily="34" charset="0"/>
              </a:rPr>
              <a:t>.  </a:t>
            </a:r>
            <a:r>
              <a:rPr lang="en-US" altLang="en-US" sz="2800" dirty="0" smtClean="0">
                <a:cs typeface="Arial" panose="020B0604020202020204" pitchFamily="34" charset="0"/>
              </a:rPr>
              <a:t>Filtering concepts to arrive at the most promising</a:t>
            </a:r>
            <a:endParaRPr lang="en-US" sz="28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510FD35-F580-4243-8E7D-9131779976F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524" y="76200"/>
            <a:ext cx="8550276" cy="1143000"/>
          </a:xfrm>
        </p:spPr>
        <p:txBody>
          <a:bodyPr/>
          <a:lstStyle/>
          <a:p>
            <a:pPr algn="l"/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Product – 3  (Fictitious</a:t>
            </a:r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right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2" descr="Picture of a can of Dude beer with a large tab on the side to make it easier to shotgun " title="Spoof pro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1295400"/>
            <a:ext cx="8938069" cy="52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38862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Perhaps no </a:t>
            </a:r>
            <a:b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far-fetched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4" descr="This can has a tab that is the entire top, making it easier to chug the beer." title="Real can of be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968412" cy="55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 Gadgets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lastic cradle to allow dunking oreos in milk without getting your fingers wet." title="Photo of a kitchen uten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5183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914400"/>
            <a:ext cx="5105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Gadgets - 1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Kitchen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Gadgets - 2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noodle bowl with a holder for cell phone, so you can read and eat at te same time." title="Kitchen aid produ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6408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Aids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- 1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orilla Gripper Helps You Carry Large Pieces of Wood or Drywall" title="Carpentry aid produ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3"/>
          <a:stretch/>
        </p:blipFill>
        <p:spPr bwMode="auto">
          <a:xfrm>
            <a:off x="-35169" y="1131277"/>
            <a:ext cx="4495800" cy="42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title="Gorilla Gripper close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800600" cy="42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05254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Work-Related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- 2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tray has indentations in the bottom for a serverr to stick his or her fingers in to grip the tray and keep it steady" title="Food server t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1438"/>
            <a:ext cx="64678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931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- 1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reat idea for hiding valuables. (This would be easy for an apartment, dorm room, or somwhere that you don't have a safe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02284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C00"/>
                </a:solidFill>
              </a:rPr>
              <a:t>Sources </a:t>
            </a:r>
            <a:r>
              <a:rPr lang="en-US" altLang="en-US" dirty="0">
                <a:solidFill>
                  <a:srgbClr val="FFCC00"/>
                </a:solidFill>
              </a:rPr>
              <a:t>of Inspiration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10600" cy="3508829"/>
          </a:xfrm>
        </p:spPr>
        <p:txBody>
          <a:bodyPr/>
          <a:lstStyle/>
          <a:p>
            <a:pPr marL="501650" lvl="1" eaLnBrk="1" hangingPunct="1">
              <a:lnSpc>
                <a:spcPct val="150000"/>
              </a:lnSpc>
              <a:buSzTx/>
              <a:defRPr/>
            </a:pPr>
            <a:r>
              <a:rPr lang="en-US" sz="2800" dirty="0"/>
              <a:t>Bookstores – Best Nonfiction sellers</a:t>
            </a:r>
          </a:p>
          <a:p>
            <a:pPr marL="501650" lvl="1" eaLnBrk="1" hangingPunct="1">
              <a:lnSpc>
                <a:spcPct val="150000"/>
              </a:lnSpc>
              <a:buSzTx/>
              <a:defRPr/>
            </a:pPr>
            <a:r>
              <a:rPr lang="en-US" sz="2800" dirty="0"/>
              <a:t>Wired.com</a:t>
            </a:r>
          </a:p>
          <a:p>
            <a:pPr marL="501650" lvl="1" eaLnBrk="1" hangingPunct="1">
              <a:lnSpc>
                <a:spcPct val="150000"/>
              </a:lnSpc>
              <a:buSzTx/>
              <a:defRPr/>
            </a:pPr>
            <a:r>
              <a:rPr lang="en-US" sz="2800" dirty="0"/>
              <a:t>Facebook / Twitter / YouTube  (What’s trending?)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510FD35-F580-4243-8E7D-9131779976F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931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- 2</a:t>
            </a:r>
            <a:endParaRPr lang="en-US" alt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 nanny-cam concealed in an elecrical outlet" title="Picture of an innovative Household produ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"/>
          <a:stretch/>
        </p:blipFill>
        <p:spPr bwMode="auto">
          <a:xfrm>
            <a:off x="2286000" y="1066800"/>
            <a:ext cx="4800600" cy="47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776546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Nanny 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Cam built into a phone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Charger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75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Products</a:t>
            </a:r>
          </a:p>
        </p:txBody>
      </p:sp>
      <p:pic>
        <p:nvPicPr>
          <p:cNvPr id="4" name="Picture 2" descr="Post-it note that wraps around the wrist.  The intent is to write reminders to oneself on the Post-i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8"/>
          <a:stretch/>
        </p:blipFill>
        <p:spPr bwMode="auto">
          <a:xfrm>
            <a:off x="2432539" y="1447799"/>
            <a:ext cx="4021015" cy="40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562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Replaces the string-around-the-finger reminder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Content Placeholder 4" descr="A simple device that looks like a bike rack for computer cords to keep them organized and prevent them from slipping down behind a desk -- as they always seem to want to do." title="Computer cord hol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528718" cy="4302125"/>
          </a:xfrm>
        </p:spPr>
      </p:pic>
    </p:spTree>
    <p:extLst>
      <p:ext uri="{BB962C8B-B14F-4D97-AF65-F5344CB8AC3E}">
        <p14:creationId xmlns:p14="http://schemas.microsoft.com/office/powerpoint/2010/main" val="42830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CC00"/>
                </a:solidFill>
              </a:rPr>
              <a:t>Filtering </a:t>
            </a:r>
            <a:r>
              <a:rPr lang="en-US" altLang="en-US" dirty="0" smtClean="0">
                <a:solidFill>
                  <a:srgbClr val="FFCC00"/>
                </a:solidFill>
              </a:rPr>
              <a:t>and Validating Ideas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SzTx/>
              <a:defRPr/>
            </a:pPr>
            <a:r>
              <a:rPr lang="en-US" sz="2800" dirty="0" smtClean="0"/>
              <a:t>Do what you know</a:t>
            </a:r>
          </a:p>
          <a:p>
            <a:pPr marL="504825" lvl="1" indent="0" eaLnBrk="1" hangingPunct="1">
              <a:lnSpc>
                <a:spcPct val="80000"/>
              </a:lnSpc>
              <a:buSzTx/>
              <a:buNone/>
              <a:defRPr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  <a:buSzTx/>
              <a:defRPr/>
            </a:pPr>
            <a:r>
              <a:rPr lang="en-US" sz="2800" dirty="0" smtClean="0"/>
              <a:t>Do what you are passionate about</a:t>
            </a:r>
            <a:br>
              <a:rPr lang="en-US" sz="2800" dirty="0" smtClean="0"/>
            </a:br>
            <a:endParaRPr lang="en-US" sz="2800" dirty="0" smtClean="0"/>
          </a:p>
          <a:p>
            <a:pPr lvl="1" eaLnBrk="1" hangingPunct="1">
              <a:lnSpc>
                <a:spcPct val="80000"/>
              </a:lnSpc>
              <a:buSzTx/>
              <a:defRPr/>
            </a:pPr>
            <a:r>
              <a:rPr lang="en-US" sz="2800" dirty="0"/>
              <a:t>Do you have the right to make  it?  </a:t>
            </a:r>
            <a:br>
              <a:rPr lang="en-US" sz="2800" dirty="0"/>
            </a:br>
            <a:r>
              <a:rPr lang="en-US" sz="2800" dirty="0"/>
              <a:t>Search  </a:t>
            </a:r>
            <a:r>
              <a:rPr lang="en-US" sz="2800" dirty="0">
                <a:solidFill>
                  <a:srgbClr val="FFCC00"/>
                </a:solidFill>
              </a:rPr>
              <a:t>Patents.Google.com</a:t>
            </a:r>
          </a:p>
          <a:p>
            <a:pPr marL="504825" lvl="1" indent="0" eaLnBrk="1" hangingPunct="1">
              <a:lnSpc>
                <a:spcPct val="80000"/>
              </a:lnSpc>
              <a:buSzTx/>
              <a:buNone/>
              <a:defRPr/>
            </a:pPr>
            <a:endParaRPr lang="en-US" sz="2800" dirty="0"/>
          </a:p>
          <a:p>
            <a:pPr lvl="1" eaLnBrk="1" hangingPunct="1">
              <a:lnSpc>
                <a:spcPct val="80000"/>
              </a:lnSpc>
              <a:buSzTx/>
              <a:defRPr/>
            </a:pPr>
            <a:r>
              <a:rPr lang="en-US" sz="2800" dirty="0"/>
              <a:t>Do you have the necessary capital or access to it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2800" dirty="0" smtClean="0"/>
          </a:p>
          <a:p>
            <a:pPr lvl="1" eaLnBrk="1" hangingPunct="1">
              <a:lnSpc>
                <a:spcPct val="80000"/>
              </a:lnSpc>
              <a:buSzTx/>
              <a:defRPr/>
            </a:pPr>
            <a:r>
              <a:rPr lang="en-US" sz="2800" dirty="0" smtClean="0"/>
              <a:t>Evaluate ideas as if you were the investor</a:t>
            </a:r>
            <a:br>
              <a:rPr lang="en-US" sz="2800" dirty="0" smtClean="0"/>
            </a:br>
            <a:endParaRPr lang="en-US" sz="2800" dirty="0" smtClean="0"/>
          </a:p>
          <a:p>
            <a:pPr lvl="1" eaLnBrk="1" hangingPunct="1">
              <a:lnSpc>
                <a:spcPct val="80000"/>
              </a:lnSpc>
              <a:buSzTx/>
              <a:defRPr/>
            </a:pPr>
            <a:endParaRPr lang="en-US" sz="2800" dirty="0" smtClean="0"/>
          </a:p>
          <a:p>
            <a:pPr marL="633413" lvl="1" indent="0" eaLnBrk="1" hangingPunct="1">
              <a:lnSpc>
                <a:spcPct val="80000"/>
              </a:lnSpc>
              <a:buSzTx/>
              <a:buNone/>
              <a:defRPr/>
            </a:pPr>
            <a:endParaRPr lang="en-US" sz="28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51955BD-826E-4346-8F21-1E2A8CE770AB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slide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300443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- 1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lacking adequate solutions--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where the problem causes real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9488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you find annoying?   </a:t>
            </a:r>
          </a:p>
          <a:p>
            <a:pPr marL="979488" indent="-514350">
              <a:spcAft>
                <a:spcPts val="240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other consumers.  </a:t>
            </a:r>
          </a:p>
          <a:p>
            <a:pPr marL="979488" indent="-51435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Talk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your industry. 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are their pain points?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300443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- 2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 startAt="4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 for new niches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(customer segments not now adequately served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2763" indent="0">
              <a:spcAft>
                <a:spcPts val="1800"/>
              </a:spcAft>
              <a:buNone/>
              <a:defRPr/>
            </a:pPr>
            <a:r>
              <a:rPr lang="en-U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 </a:t>
            </a:r>
            <a:r>
              <a:rPr 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</a:t>
            </a:r>
            <a:r>
              <a:rPr lang="en-US" sz="28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Gretsky</a:t>
            </a:r>
            <a:endParaRPr lang="en-US" sz="28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Find a product or service that needs improvement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 typeface="+mj-lt"/>
              <a:buAutoNum type="arabicPeriod" startAt="5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manufacturing cost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an existing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- 3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482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emerging trends.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sure to catch the start of the wave so you don’t get wiped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out.  Don’t be a me, too.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new product creates a demand for a related product line, as cell phones led to demand for protective cases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2763" indent="0">
              <a:buNone/>
              <a:defRPr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like Bobby Fisher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300443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hlinkClick r:id="rId2"/>
              </a:rPr>
              <a:t>The "One Word: Plastics" scene from The Graduate</a:t>
            </a:r>
            <a:endParaRPr lang="en-US" sz="2800" dirty="0" smtClean="0"/>
          </a:p>
          <a:p>
            <a:r>
              <a:rPr lang="en-US" sz="2800" dirty="0"/>
              <a:t>https://</a:t>
            </a:r>
            <a:r>
              <a:rPr lang="en-US" sz="2800" dirty="0" smtClean="0"/>
              <a:t>www.youtube.com/watch?v=PSxihhBzCjk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24600" y="300443"/>
            <a:ext cx="27432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-2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2" descr="Showing popular items a  watch, 2 ear buds, and a pilfer-proof back pack. " title="Indiegogo screen shot Feb 20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t="9453" r="20404" b="3853"/>
          <a:stretch/>
        </p:blipFill>
        <p:spPr bwMode="auto">
          <a:xfrm>
            <a:off x="3048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2514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Indiegogo.com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B7E5B7-8A7A-41BB-99CB-82166992E2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</a:t>
            </a:r>
            <a:r>
              <a:rPr lang="en-US" altLang="en-US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29" y="1828800"/>
            <a:ext cx="8001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/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teens—those who were born in 1995 and later, grew up with cell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phones—spend 7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fewer hours a week socializing with their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friends. 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replacing human time with screen time. 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Wired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B0606E1-1CB4-451C-BC52-669FF29FD1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">
      <a:dk1>
        <a:srgbClr val="000000"/>
      </a:dk1>
      <a:lt1>
        <a:srgbClr val="FFFFFF"/>
      </a:lt1>
      <a:dk2>
        <a:srgbClr val="3333FF"/>
      </a:dk2>
      <a:lt2>
        <a:srgbClr val="FF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Office PowerPoint</Application>
  <PresentationFormat>On-screen Show (4:3)</PresentationFormat>
  <Paragraphs>145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Azure</vt:lpstr>
      <vt:lpstr>What’s the Big Idea?</vt:lpstr>
      <vt:lpstr>Concept Development Process</vt:lpstr>
      <vt:lpstr>Sources of Inspiration</vt:lpstr>
      <vt:lpstr>Research - 1</vt:lpstr>
      <vt:lpstr>Research - 2</vt:lpstr>
      <vt:lpstr>Research - 3</vt:lpstr>
      <vt:lpstr>Trends</vt:lpstr>
      <vt:lpstr>Trends -2</vt:lpstr>
      <vt:lpstr>Trends - 3</vt:lpstr>
      <vt:lpstr>Trends - 4</vt:lpstr>
      <vt:lpstr>Trends - 5</vt:lpstr>
      <vt:lpstr>Trends - 6</vt:lpstr>
      <vt:lpstr>Trends - 7</vt:lpstr>
      <vt:lpstr>Trends - 8</vt:lpstr>
      <vt:lpstr>Trends - 9</vt:lpstr>
      <vt:lpstr>Trends - 10</vt:lpstr>
      <vt:lpstr>What is the problem each of the following products solve?</vt:lpstr>
      <vt:lpstr>Food Products</vt:lpstr>
      <vt:lpstr>Food Products - 2</vt:lpstr>
      <vt:lpstr>Food Product – 3  (Fictitious, right?)</vt:lpstr>
      <vt:lpstr>Perhaps no  so far-fetched</vt:lpstr>
      <vt:lpstr>Kitchen Gadgets</vt:lpstr>
      <vt:lpstr>Kitchen Gadgets - 1</vt:lpstr>
      <vt:lpstr>Kitchen Gadgets - 2</vt:lpstr>
      <vt:lpstr>Work-Related Aids</vt:lpstr>
      <vt:lpstr>Work-Related Aids - 1</vt:lpstr>
      <vt:lpstr>Work-Related Aids - 2</vt:lpstr>
      <vt:lpstr>Household Products</vt:lpstr>
      <vt:lpstr>Household Products - 1</vt:lpstr>
      <vt:lpstr>Household Products - 2</vt:lpstr>
      <vt:lpstr>Personal Products</vt:lpstr>
      <vt:lpstr>Electronics</vt:lpstr>
      <vt:lpstr>Filtering and Validating Ideas</vt:lpstr>
      <vt:lpstr>Blank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2019-09-06T18:12:27Z</dcterms:modified>
</cp:coreProperties>
</file>