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324" r:id="rId2"/>
    <p:sldId id="346" r:id="rId3"/>
    <p:sldId id="327" r:id="rId4"/>
    <p:sldId id="328" r:id="rId5"/>
    <p:sldId id="329" r:id="rId6"/>
    <p:sldId id="334" r:id="rId7"/>
    <p:sldId id="332" r:id="rId8"/>
    <p:sldId id="348" r:id="rId9"/>
    <p:sldId id="349" r:id="rId10"/>
    <p:sldId id="338" r:id="rId11"/>
    <p:sldId id="308" r:id="rId12"/>
    <p:sldId id="350" r:id="rId13"/>
    <p:sldId id="354" r:id="rId14"/>
    <p:sldId id="374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00"/>
    <a:srgbClr val="FF5050"/>
    <a:srgbClr val="FF0000"/>
    <a:srgbClr val="9D0101"/>
    <a:srgbClr val="A50021"/>
    <a:srgbClr val="A10101"/>
    <a:srgbClr val="9200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10" autoAdjust="0"/>
    <p:restoredTop sz="82599" autoAdjust="0"/>
  </p:normalViewPr>
  <p:slideViewPr>
    <p:cSldViewPr>
      <p:cViewPr varScale="1">
        <p:scale>
          <a:sx n="93" d="100"/>
          <a:sy n="93" d="100"/>
        </p:scale>
        <p:origin x="-20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96B8BBF-3AC3-4C77-BC82-C36001AF8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7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5F6822-AFA4-4B5A-B65E-B843AFF99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8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4A53B2-FA11-4B79-8639-6B844E5A0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39C2496-AC93-4088-AC3A-F9A039D4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DCDEF07-CF7B-4444-8F11-CA4F8DCD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B472FB-4E42-45FA-8268-7E50AB658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6" r:id="rId3"/>
    <p:sldLayoutId id="2147483918" r:id="rId4"/>
    <p:sldLayoutId id="2147483920" r:id="rId5"/>
    <p:sldLayoutId id="2147483921" r:id="rId6"/>
    <p:sldLayoutId id="2147483919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71698" y="4572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CC00"/>
                </a:solidFill>
              </a:rPr>
              <a:t>How to present a </a:t>
            </a:r>
            <a:br>
              <a:rPr lang="en-US" altLang="en-US" dirty="0" smtClean="0">
                <a:solidFill>
                  <a:srgbClr val="FFCC00"/>
                </a:solidFill>
              </a:rPr>
            </a:br>
            <a:r>
              <a:rPr lang="en-US" altLang="en-US" dirty="0" smtClean="0">
                <a:solidFill>
                  <a:srgbClr val="FFCC00"/>
                </a:solidFill>
              </a:rPr>
              <a:t>business concept as an </a:t>
            </a:r>
            <a:br>
              <a:rPr lang="en-US" altLang="en-US" dirty="0" smtClean="0">
                <a:solidFill>
                  <a:srgbClr val="FFCC00"/>
                </a:solidFill>
              </a:rPr>
            </a:br>
            <a:r>
              <a:rPr lang="en-US" altLang="en-US" dirty="0" smtClean="0">
                <a:solidFill>
                  <a:srgbClr val="FFCC00"/>
                </a:solidFill>
              </a:rPr>
              <a:t>Elevator Pitch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295400" y="2667000"/>
            <a:ext cx="6400800" cy="3200400"/>
          </a:xfrm>
        </p:spPr>
        <p:txBody>
          <a:bodyPr/>
          <a:lstStyle/>
          <a:p>
            <a:pPr marL="2290763" lvl="2" indent="-452438" defTabSz="1828800">
              <a:lnSpc>
                <a:spcPct val="110000"/>
              </a:lnSpc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dirty="0"/>
              <a:t>Product</a:t>
            </a:r>
          </a:p>
          <a:p>
            <a:pPr marL="2290763" lvl="2" indent="-452438" defTabSz="1828800">
              <a:lnSpc>
                <a:spcPct val="110000"/>
              </a:lnSpc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dirty="0"/>
              <a:t>Potential</a:t>
            </a:r>
          </a:p>
          <a:p>
            <a:pPr marL="2290763" lvl="2" indent="-452438" defTabSz="1828800">
              <a:lnSpc>
                <a:spcPct val="110000"/>
              </a:lnSpc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dirty="0"/>
              <a:t>Positioning</a:t>
            </a:r>
          </a:p>
          <a:p>
            <a:pPr marL="2290763" lvl="2" indent="-452438" defTabSz="1828800">
              <a:lnSpc>
                <a:spcPct val="110000"/>
              </a:lnSpc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dirty="0"/>
              <a:t>People</a:t>
            </a:r>
          </a:p>
          <a:p>
            <a:pPr marL="2290763" lvl="2" indent="-452438" defTabSz="1828800">
              <a:lnSpc>
                <a:spcPct val="110000"/>
              </a:lnSpc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dirty="0"/>
              <a:t>The Ask</a:t>
            </a:r>
          </a:p>
          <a:p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01000" cy="4572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25D3B07-C735-4312-87E6-9DC9262C7A4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FFCC00"/>
                </a:solidFill>
              </a:rPr>
              <a:t>5.  The Ask: 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What do you want from audience?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 example: </a:t>
            </a:r>
            <a:br>
              <a:rPr lang="en-US" sz="3600" dirty="0" smtClean="0"/>
            </a:br>
            <a:r>
              <a:rPr lang="en-US" sz="3600" dirty="0" smtClean="0"/>
              <a:t>Amount of capital you need to launch.</a:t>
            </a:r>
          </a:p>
          <a:p>
            <a:pPr lvl="1"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600" dirty="0" smtClean="0"/>
              <a:t>If you are raising funds, add:</a:t>
            </a:r>
          </a:p>
          <a:p>
            <a:pPr lvl="1" eaLnBrk="1" hangingPunct="1">
              <a:defRPr/>
            </a:pPr>
            <a:r>
              <a:rPr lang="en-US" sz="3600" dirty="0" smtClean="0"/>
              <a:t>How will you use these funds to grow the company?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4C23C79-A6B1-4A14-A79F-4C9C0DD205C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CC00"/>
                </a:solidFill>
              </a:rPr>
              <a:t>Answering Questions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Prepare answers to likely </a:t>
            </a:r>
            <a:r>
              <a:rPr lang="en-US" dirty="0" smtClean="0"/>
              <a:t>questions</a:t>
            </a:r>
            <a:br>
              <a:rPr lang="en-US" dirty="0" smtClean="0"/>
            </a:br>
            <a:endParaRPr lang="en-US" dirty="0"/>
          </a:p>
          <a:p>
            <a:pPr lvl="1" eaLnBrk="1" hangingPunct="1">
              <a:defRPr/>
            </a:pPr>
            <a:r>
              <a:rPr lang="en-US" dirty="0"/>
              <a:t>Memorize statistics and numbers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Be open to advice and criticism from investors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7202E94-CB86-47A2-94AF-3E1B73A3559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Delivering the Presentation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1148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Grab attention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Lead with strongest suit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… but do </a:t>
            </a:r>
            <a:r>
              <a:rPr lang="en-US" u="sng" dirty="0" smtClean="0"/>
              <a:t>not</a:t>
            </a:r>
            <a:r>
              <a:rPr lang="en-US" dirty="0" smtClean="0"/>
              <a:t> make unsupportable claims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Be </a:t>
            </a:r>
            <a:r>
              <a:rPr lang="en-US" sz="2800" dirty="0" smtClean="0">
                <a:solidFill>
                  <a:srgbClr val="FF5050"/>
                </a:solidFill>
              </a:rPr>
              <a:t>M</a:t>
            </a:r>
            <a:r>
              <a:rPr lang="en-US" sz="2800" dirty="0" smtClean="0">
                <a:solidFill>
                  <a:srgbClr val="FFFF00"/>
                </a:solidFill>
              </a:rPr>
              <a:t>E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2800" dirty="0" smtClean="0">
                <a:solidFill>
                  <a:srgbClr val="FF5050"/>
                </a:solidFill>
              </a:rPr>
              <a:t>O</a:t>
            </a:r>
            <a:r>
              <a:rPr lang="en-US" sz="2800" dirty="0" smtClean="0">
                <a:solidFill>
                  <a:srgbClr val="FFCC00"/>
                </a:solidFill>
              </a:rPr>
              <a:t>R</a:t>
            </a:r>
            <a:r>
              <a:rPr lang="en-US" sz="2800" dirty="0" smtClean="0">
                <a:solidFill>
                  <a:srgbClr val="00B0F0"/>
                </a:solidFill>
              </a:rPr>
              <a:t>A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</a:t>
            </a:r>
            <a:r>
              <a:rPr lang="en-US" sz="2800" dirty="0" smtClean="0">
                <a:solidFill>
                  <a:srgbClr val="FFC000"/>
                </a:solidFill>
              </a:rPr>
              <a:t>L</a:t>
            </a:r>
            <a:r>
              <a:rPr lang="en-US" sz="2800" dirty="0" smtClean="0"/>
              <a:t>E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Demonstrate control and leadership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Let your passion and confidence show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Don’t </a:t>
            </a:r>
            <a:r>
              <a:rPr lang="en-US" sz="2800" i="1" dirty="0" smtClean="0">
                <a:latin typeface="Franklin Gothic Medium Cond" panose="020B0606030402020204" pitchFamily="34" charset="0"/>
              </a:rPr>
              <a:t>rush your speech</a:t>
            </a:r>
            <a:endParaRPr lang="en-US" i="1" dirty="0" smtClean="0">
              <a:latin typeface="Franklin Gothic Medium Cond" panose="020B0606030402020204" pitchFamily="34" charset="0"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dirty="0" smtClean="0"/>
              <a:t>Stay within the allotted time</a:t>
            </a:r>
          </a:p>
          <a:p>
            <a:pPr marL="461963" indent="-461963" eaLnBrk="1" hangingPunct="1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33E05089-E4E3-4A05-B210-32C03266DF6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And Finally ….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Rehearse, Rehearse, Rehearse…It does make a difference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Videotape yourself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Practice in front of anyone that will listen:  friends, family, your management team, the dog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Practice until smooth and polished; easy to listen to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And remember ….. </a:t>
            </a:r>
            <a:r>
              <a:rPr lang="en-US" sz="2800" b="1" dirty="0" smtClean="0">
                <a:effectLst/>
              </a:rPr>
              <a:t>Enthusiasm</a:t>
            </a:r>
            <a:r>
              <a:rPr lang="en-US" sz="2800" dirty="0" smtClean="0"/>
              <a:t>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53400" y="6553200"/>
            <a:ext cx="990600" cy="30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3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r>
              <a:rPr lang="en-US" altLang="en-US" b="1" dirty="0"/>
              <a:t>Length and </a:t>
            </a:r>
            <a:r>
              <a:rPr lang="en-US" altLang="en-US" b="1" dirty="0" smtClean="0"/>
              <a:t>Detail</a:t>
            </a:r>
            <a:endParaRPr lang="en-US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sz="2800" dirty="0" smtClean="0"/>
              <a:t>5 to 60 seconds – depending on situation </a:t>
            </a:r>
          </a:p>
          <a:p>
            <a:pPr marL="623888" lvl="1" indent="-166688" eaLnBrk="1" hangingPunct="1">
              <a:defRPr/>
            </a:pPr>
            <a:r>
              <a:rPr lang="en-US" sz="2800" dirty="0" smtClean="0"/>
              <a:t> Think of it like a magazine ad </a:t>
            </a:r>
          </a:p>
          <a:p>
            <a:pPr marL="623888" lvl="1" indent="-166688" eaLnBrk="1" hangingPunct="1">
              <a:defRPr/>
            </a:pPr>
            <a:r>
              <a:rPr lang="en-US" sz="2800" dirty="0" smtClean="0"/>
              <a:t> Focus on a crisp description of the</a:t>
            </a:r>
            <a:br>
              <a:rPr lang="en-US" sz="2800" dirty="0" smtClean="0"/>
            </a:br>
            <a:r>
              <a:rPr lang="en-US" sz="2800" dirty="0" smtClean="0"/>
              <a:t>  business and value proposition for </a:t>
            </a:r>
            <a:br>
              <a:rPr lang="en-US" sz="2800" dirty="0" smtClean="0"/>
            </a:br>
            <a:r>
              <a:rPr lang="en-US" sz="2800" dirty="0" smtClean="0"/>
              <a:t>  audience (Customer, Investor, New hire)</a:t>
            </a:r>
          </a:p>
          <a:p>
            <a:pPr marL="0" indent="0" eaLnBrk="1" hangingPunct="1">
              <a:buNone/>
              <a:defRPr/>
            </a:pPr>
            <a:endParaRPr lang="en-US" sz="100" dirty="0" smtClean="0"/>
          </a:p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en-US" altLang="en-US" sz="2800" dirty="0"/>
              <a:t>Tailor level of detail to time </a:t>
            </a:r>
            <a:r>
              <a:rPr lang="en-US" altLang="en-US" sz="2800" dirty="0" smtClean="0"/>
              <a:t>available.  </a:t>
            </a:r>
          </a:p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en-US" altLang="en-US" sz="2800" dirty="0" smtClean="0"/>
              <a:t>You won’t be able to cover everything, so pick out the facts that will motivate the listener to ask for more.</a:t>
            </a:r>
            <a:endParaRPr lang="en-US" altLang="en-US" sz="2800" dirty="0"/>
          </a:p>
          <a:p>
            <a:pPr marL="0" indent="0" eaLnBrk="1" hangingPunct="1">
              <a:buNone/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C8A7D6CE-AACC-4D0F-8D54-297582A1B73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1.  Product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3058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    Position the company to create a </a:t>
            </a:r>
            <a:br>
              <a:rPr lang="en-US" dirty="0" smtClean="0"/>
            </a:br>
            <a:r>
              <a:rPr lang="en-US" dirty="0" smtClean="0"/>
              <a:t>     framework for your pitch.</a:t>
            </a:r>
          </a:p>
          <a:p>
            <a:pPr marL="1430338" lvl="2" indent="-228600" eaLnBrk="1" hangingPunct="1">
              <a:defRPr/>
            </a:pPr>
            <a:r>
              <a:rPr lang="en-US" dirty="0" smtClean="0"/>
              <a:t> Your name</a:t>
            </a:r>
          </a:p>
          <a:p>
            <a:pPr marL="1430338" lvl="2" indent="-228600" eaLnBrk="1" hangingPunct="1">
              <a:defRPr/>
            </a:pPr>
            <a:r>
              <a:rPr lang="en-US" dirty="0" smtClean="0"/>
              <a:t> Company name (if you have one)</a:t>
            </a:r>
          </a:p>
          <a:p>
            <a:pPr marL="1430338" lvl="2" indent="-228600" eaLnBrk="1" hangingPunct="1">
              <a:defRPr/>
            </a:pPr>
            <a:r>
              <a:rPr lang="en-US" dirty="0" smtClean="0"/>
              <a:t> What you do:</a:t>
            </a:r>
            <a:br>
              <a:rPr lang="en-US" dirty="0" smtClean="0"/>
            </a:br>
            <a:endParaRPr lang="en-US" sz="1000" b="1" u="sng" dirty="0" smtClean="0">
              <a:solidFill>
                <a:srgbClr val="008000"/>
              </a:solidFill>
            </a:endParaRPr>
          </a:p>
          <a:p>
            <a:pPr marL="342900" lvl="1" indent="-228600" eaLnBrk="1" hangingPunct="1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8000"/>
                </a:solidFill>
              </a:rPr>
              <a:t>     </a:t>
            </a:r>
            <a:r>
              <a:rPr lang="en-US" sz="2800" b="1" dirty="0" smtClean="0">
                <a:solidFill>
                  <a:srgbClr val="FFFF00"/>
                </a:solidFill>
              </a:rPr>
              <a:t>“Carnage Company manufactures 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   non-flammable seats for automobiles 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   and aircraft”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477000"/>
            <a:ext cx="19050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Customer </a:t>
            </a:r>
            <a:r>
              <a:rPr lang="en-US" altLang="en-US" dirty="0" smtClean="0"/>
              <a:t>Pain and Your Solution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724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WHO needs your product, and WHY.  </a:t>
            </a:r>
            <a:br>
              <a:rPr lang="en-US" dirty="0" smtClean="0"/>
            </a:br>
            <a:r>
              <a:rPr lang="en-US" dirty="0" smtClean="0"/>
              <a:t>What creates the demand for your solution: </a:t>
            </a:r>
          </a:p>
          <a:p>
            <a:pPr lvl="1" eaLnBrk="1" hangingPunct="1">
              <a:defRPr/>
            </a:pPr>
            <a:r>
              <a:rPr lang="en-US" dirty="0" smtClean="0"/>
              <a:t>“Pain”?  </a:t>
            </a:r>
            <a:br>
              <a:rPr lang="en-US" dirty="0" smtClean="0"/>
            </a:br>
            <a:r>
              <a:rPr lang="en-US" dirty="0" smtClean="0"/>
              <a:t>[Explain, perhaps with an anecdote] </a:t>
            </a:r>
          </a:p>
          <a:p>
            <a:pPr lvl="1" eaLnBrk="1" hangingPunct="1">
              <a:defRPr/>
            </a:pPr>
            <a:r>
              <a:rPr lang="en-US" dirty="0" smtClean="0"/>
              <a:t>Urgent desire?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High cost of alternatives?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How your product or service solves problem</a:t>
            </a:r>
          </a:p>
          <a:p>
            <a:pPr lvl="1" eaLnBrk="1" hangingPunct="1">
              <a:defRPr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B3618F-F685-442E-A8EB-982BF28F170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762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2</a:t>
            </a:r>
            <a:r>
              <a:rPr lang="en-US" altLang="en-US" b="1" dirty="0" smtClean="0">
                <a:solidFill>
                  <a:srgbClr val="FFCC00"/>
                </a:solidFill>
              </a:rPr>
              <a:t>. </a:t>
            </a:r>
            <a:r>
              <a:rPr lang="en-US" altLang="en-US" b="1" dirty="0" smtClean="0"/>
              <a:t>Potential</a:t>
            </a:r>
            <a:endParaRPr lang="en-US" altLang="en-US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CC00"/>
                </a:solidFill>
              </a:rPr>
              <a:t>How many people in your Market Niche? 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/>
              <a:t>(Cite source of statistic:  “According to the last census there are $1.2 million left-handed physicians.”</a:t>
            </a:r>
            <a:endParaRPr lang="en-US" sz="1600" dirty="0" smtClean="0"/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FFCC00"/>
                </a:solidFill>
              </a:rPr>
              <a:t>How much do they spend annually on the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854778C-3786-44F8-AB5B-B9C17C5D3AF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Development Stage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Let audience know if you have an MVP in ...</a:t>
            </a:r>
            <a:br>
              <a:rPr lang="en-US" dirty="0" smtClean="0"/>
            </a:br>
            <a:endParaRPr lang="en-US" sz="2000" dirty="0" smtClean="0"/>
          </a:p>
          <a:p>
            <a:pPr lvl="1" eaLnBrk="1" hangingPunct="1">
              <a:defRPr/>
            </a:pPr>
            <a:r>
              <a:rPr lang="en-US" dirty="0" smtClean="0"/>
              <a:t>Alpha </a:t>
            </a:r>
            <a:r>
              <a:rPr lang="en-US" dirty="0"/>
              <a:t>(</a:t>
            </a:r>
            <a:r>
              <a:rPr lang="en-US" dirty="0" smtClean="0"/>
              <a:t>lab-testing) stage   </a:t>
            </a:r>
            <a:br>
              <a:rPr lang="en-US" dirty="0" smtClean="0"/>
            </a:br>
            <a:endParaRPr lang="en-US" sz="1200" dirty="0" smtClean="0"/>
          </a:p>
          <a:p>
            <a:pPr marL="633413" lvl="1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                      -- or –</a:t>
            </a:r>
            <a:br>
              <a:rPr lang="en-US" dirty="0" smtClean="0"/>
            </a:b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Beta stage </a:t>
            </a:r>
            <a:r>
              <a:rPr lang="en-US" dirty="0"/>
              <a:t>(product being customer tested)</a:t>
            </a:r>
          </a:p>
          <a:p>
            <a:pPr marL="633413" lvl="1" indent="0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825A03DD-5043-48AF-BDEC-5B4A08214EA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3</a:t>
            </a:r>
            <a:r>
              <a:rPr lang="en-US" altLang="en-US" sz="4000" b="1" dirty="0" smtClean="0">
                <a:solidFill>
                  <a:srgbClr val="FFCC00"/>
                </a:solidFill>
              </a:rPr>
              <a:t>. </a:t>
            </a:r>
            <a:r>
              <a:rPr lang="en-US" altLang="en-US" sz="4000" b="1" dirty="0">
                <a:solidFill>
                  <a:srgbClr val="FFCC00"/>
                </a:solidFill>
              </a:rPr>
              <a:t>Positioning Versus Alternatives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3886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How you are either ...</a:t>
            </a:r>
          </a:p>
          <a:p>
            <a:pPr lvl="1" eaLnBrk="1" hangingPunct="1">
              <a:defRPr/>
            </a:pPr>
            <a:r>
              <a:rPr lang="en-US" dirty="0" smtClean="0"/>
              <a:t>Better</a:t>
            </a:r>
          </a:p>
          <a:p>
            <a:pPr lvl="1" eaLnBrk="1" hangingPunct="1">
              <a:defRPr/>
            </a:pPr>
            <a:r>
              <a:rPr lang="en-US" dirty="0" smtClean="0"/>
              <a:t>Cheaper</a:t>
            </a:r>
          </a:p>
          <a:p>
            <a:pPr lvl="1" eaLnBrk="1" hangingPunct="1">
              <a:defRPr/>
            </a:pPr>
            <a:r>
              <a:rPr lang="en-US" dirty="0" smtClean="0"/>
              <a:t>Offer better post-sale service</a:t>
            </a:r>
          </a:p>
          <a:p>
            <a:pPr lvl="1" eaLnBrk="1" hangingPunct="1">
              <a:defRPr/>
            </a:pPr>
            <a:r>
              <a:rPr lang="en-US" dirty="0" smtClean="0"/>
              <a:t>Serve an underserved niche</a:t>
            </a:r>
          </a:p>
          <a:p>
            <a:pPr lvl="1" eaLnBrk="1" hangingPunct="1">
              <a:defRPr/>
            </a:pPr>
            <a:r>
              <a:rPr lang="en-US" dirty="0" smtClean="0"/>
              <a:t>Have a better marketing plan or 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2EBC31C-9B2A-4C57-A09E-0DA485C7E6B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Barriers to Competition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4582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Patents</a:t>
            </a:r>
            <a:r>
              <a:rPr lang="en-US" sz="2800" dirty="0" smtClean="0"/>
              <a:t> – Received? Pending?   </a:t>
            </a:r>
          </a:p>
          <a:p>
            <a:pPr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Lead time advantage</a:t>
            </a:r>
            <a:r>
              <a:rPr lang="en-US" sz="2800" dirty="0" smtClean="0">
                <a:solidFill>
                  <a:srgbClr val="FFCC00"/>
                </a:solidFill>
              </a:rPr>
              <a:t>  </a:t>
            </a:r>
            <a:r>
              <a:rPr lang="en-US" sz="2800" dirty="0" smtClean="0"/>
              <a:t>– Would it take a competitor years to reproduce your technology?</a:t>
            </a:r>
          </a:p>
          <a:p>
            <a:pPr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Major Customers locked in </a:t>
            </a:r>
            <a:r>
              <a:rPr lang="en-US" sz="2800" dirty="0" smtClean="0"/>
              <a:t>with exclusive long-term agreements</a:t>
            </a:r>
          </a:p>
          <a:p>
            <a:pPr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Critical suppliers locked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45D05FB9-2D99-4039-A5DE-C13D4B74B3B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FFCC00"/>
                </a:solidFill>
              </a:rPr>
              <a:t>4.  People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229600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Any rock stars </a:t>
            </a:r>
            <a:r>
              <a:rPr lang="en-US" dirty="0"/>
              <a:t>on Management </a:t>
            </a:r>
            <a:r>
              <a:rPr lang="en-US" dirty="0" smtClean="0"/>
              <a:t>Team?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Founders with prior </a:t>
            </a:r>
            <a:r>
              <a:rPr lang="en-US" dirty="0" smtClean="0">
                <a:solidFill>
                  <a:srgbClr val="FFCC00"/>
                </a:solidFill>
              </a:rPr>
              <a:t>entrepreneurial experience </a:t>
            </a:r>
            <a:r>
              <a:rPr lang="en-US" dirty="0" smtClean="0"/>
              <a:t>in similar business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Strong tech know-how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Azure</vt:lpstr>
      <vt:lpstr>How to present a  business concept as an  Elevator Pitch</vt:lpstr>
      <vt:lpstr>Length and Detail</vt:lpstr>
      <vt:lpstr>1.  Product</vt:lpstr>
      <vt:lpstr>Customer Pain and Your Solution</vt:lpstr>
      <vt:lpstr>2. Potential</vt:lpstr>
      <vt:lpstr>Development Stage</vt:lpstr>
      <vt:lpstr>3. Positioning Versus Alternatives</vt:lpstr>
      <vt:lpstr>Barriers to Competition</vt:lpstr>
      <vt:lpstr>4.  People</vt:lpstr>
      <vt:lpstr>5.  The Ask:  What do you want from audience?</vt:lpstr>
      <vt:lpstr>Answering Questions</vt:lpstr>
      <vt:lpstr>Delivering the Presentation</vt:lpstr>
      <vt:lpstr>And Finally ….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2016-11-13T22:17:29Z</dcterms:modified>
</cp:coreProperties>
</file>