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24" r:id="rId2"/>
    <p:sldId id="347" r:id="rId3"/>
    <p:sldId id="374" r:id="rId4"/>
    <p:sldId id="328" r:id="rId5"/>
    <p:sldId id="376" r:id="rId6"/>
    <p:sldId id="329" r:id="rId7"/>
    <p:sldId id="373" r:id="rId8"/>
    <p:sldId id="343" r:id="rId9"/>
    <p:sldId id="332" r:id="rId10"/>
    <p:sldId id="348" r:id="rId11"/>
    <p:sldId id="349" r:id="rId12"/>
    <p:sldId id="336" r:id="rId13"/>
    <p:sldId id="337" r:id="rId14"/>
    <p:sldId id="386" r:id="rId15"/>
    <p:sldId id="338" r:id="rId16"/>
    <p:sldId id="384" r:id="rId17"/>
    <p:sldId id="377" r:id="rId18"/>
    <p:sldId id="308" r:id="rId19"/>
    <p:sldId id="387" r:id="rId2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CC00"/>
    <a:srgbClr val="0000CC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10" autoAdjust="0"/>
    <p:restoredTop sz="79435" autoAdjust="0"/>
  </p:normalViewPr>
  <p:slideViewPr>
    <p:cSldViewPr>
      <p:cViewPr>
        <p:scale>
          <a:sx n="66" d="100"/>
          <a:sy n="66" d="100"/>
        </p:scale>
        <p:origin x="-285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0A14C68-726D-4DCF-98EB-203F1ED59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5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6CEDF9E-0DA9-4D39-AF40-510BB5D30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EDF9E-0DA9-4D39-AF40-510BB5D303B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06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EDF9E-0DA9-4D39-AF40-510BB5D303B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07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A9C5CFB-72FC-46BB-92E8-2A9AE65E8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2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1B8DA4-70B7-4CD5-B954-8B2C5B3E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09600"/>
            <a:ext cx="20002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8483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0CC7306-FBBA-46C5-B33A-9E8F96506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3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918101C-FD51-413F-86F8-F7DEBADE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E7E7CD-411C-4536-90D9-06DA49B29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E36C931-3DD4-428C-8B8D-7281A05E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788EC7-E225-4A0E-98CA-DC9FAE0A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1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7EB60F3-8F9C-4BE4-A0D3-A4C7602A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ACB74F-9B98-4292-8874-371119FC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B72F340-6DA8-4681-8009-CA3817171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0DB25E9-DB03-4222-80C1-9FFBBD1F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9144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sz="5400" dirty="0" smtClean="0">
                <a:solidFill>
                  <a:srgbClr val="FFCC00"/>
                </a:solidFill>
              </a:rPr>
              <a:t>How to Present a </a:t>
            </a:r>
            <a:br>
              <a:rPr lang="en-US" altLang="en-US" sz="5400" dirty="0" smtClean="0">
                <a:solidFill>
                  <a:srgbClr val="FFCC00"/>
                </a:solidFill>
              </a:rPr>
            </a:br>
            <a:r>
              <a:rPr lang="en-US" altLang="en-US" sz="5400" dirty="0" smtClean="0">
                <a:solidFill>
                  <a:srgbClr val="FFCC00"/>
                </a:solidFill>
              </a:rPr>
              <a:t>Business concept in a </a:t>
            </a:r>
            <a:br>
              <a:rPr lang="en-US" altLang="en-US" sz="5400" dirty="0" smtClean="0">
                <a:solidFill>
                  <a:srgbClr val="FFCC00"/>
                </a:solidFill>
              </a:rPr>
            </a:br>
            <a:r>
              <a:rPr lang="en-US" altLang="en-US" sz="5400" dirty="0" smtClean="0">
                <a:solidFill>
                  <a:srgbClr val="FFCC00"/>
                </a:solidFill>
              </a:rPr>
              <a:t>3- Minute PowerPoint</a:t>
            </a:r>
            <a:br>
              <a:rPr lang="en-US" altLang="en-US" sz="5400" dirty="0" smtClean="0">
                <a:solidFill>
                  <a:srgbClr val="FFCC00"/>
                </a:solidFill>
              </a:rPr>
            </a:br>
            <a:r>
              <a:rPr lang="en-US" altLang="en-US" sz="4000" dirty="0">
                <a:solidFill>
                  <a:srgbClr val="FFCC00"/>
                </a:solidFill>
              </a:rPr>
              <a:t/>
            </a:r>
            <a:br>
              <a:rPr lang="en-US" altLang="en-US" sz="4000" dirty="0">
                <a:solidFill>
                  <a:srgbClr val="FFCC00"/>
                </a:solidFill>
              </a:rPr>
            </a:br>
            <a:r>
              <a:rPr lang="en-US" altLang="en-US" sz="6600" b="1" dirty="0" smtClean="0"/>
              <a:t>CONTENT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" y="6172200"/>
            <a:ext cx="9144000" cy="6858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8145C54-D55B-4542-B555-3CCB9502588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600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How will you keep competitors </a:t>
            </a:r>
            <a:br>
              <a:rPr lang="en-US" altLang="en-US" dirty="0" smtClean="0"/>
            </a:br>
            <a:r>
              <a:rPr lang="en-US" altLang="en-US" dirty="0" smtClean="0"/>
              <a:t>out of your market?   (What “Barriers to Entry” can you erect?)</a:t>
            </a:r>
            <a:endParaRPr lang="en-US" altLang="en-US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458200" cy="3505200"/>
          </a:xfrm>
        </p:spPr>
        <p:txBody>
          <a:bodyPr/>
          <a:lstStyle/>
          <a:p>
            <a:pPr marL="617538" lvl="1" defTabSz="739775"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Patents</a:t>
            </a:r>
            <a:r>
              <a:rPr lang="en-US" sz="2800" dirty="0" smtClean="0"/>
              <a:t> – Received, pending.  US and abroad.</a:t>
            </a:r>
            <a:br>
              <a:rPr lang="en-US" sz="2800" dirty="0" smtClean="0"/>
            </a:br>
            <a:endParaRPr lang="en-US" sz="2400" dirty="0" smtClean="0"/>
          </a:p>
          <a:p>
            <a:pPr marL="617538" lvl="1" defTabSz="739775"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Lead time advantage </a:t>
            </a:r>
            <a:r>
              <a:rPr lang="en-US" sz="2800" dirty="0" smtClean="0"/>
              <a:t>– Would it take a competitor years to reproduce your technology?</a:t>
            </a:r>
            <a:br>
              <a:rPr lang="en-US" sz="2800" dirty="0" smtClean="0"/>
            </a:br>
            <a:endParaRPr lang="en-US" sz="2000" dirty="0" smtClean="0"/>
          </a:p>
          <a:p>
            <a:pPr marL="617538" lvl="1" defTabSz="739775"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Major Customer  locked in 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endParaRPr lang="en-US" sz="2800" dirty="0" smtClean="0"/>
          </a:p>
          <a:p>
            <a:pPr marL="617538" lvl="1" defTabSz="739775" eaLnBrk="1" hangingPunct="1">
              <a:defRPr/>
            </a:pPr>
            <a:r>
              <a:rPr lang="en-US" sz="2800" u="sng" dirty="0" smtClean="0">
                <a:solidFill>
                  <a:srgbClr val="FFCC00"/>
                </a:solidFill>
              </a:rPr>
              <a:t>Critical suppliers locked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3F16755-928B-4D66-ACC0-A443D9ACEFB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7. PEOPLE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The Management Team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8229600" cy="4267200"/>
          </a:xfrm>
        </p:spPr>
        <p:txBody>
          <a:bodyPr/>
          <a:lstStyle/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CEO</a:t>
            </a:r>
            <a:r>
              <a:rPr lang="en-US" sz="2800" dirty="0" smtClean="0"/>
              <a:t> –  Prior </a:t>
            </a:r>
            <a:r>
              <a:rPr lang="en-US" sz="2800" dirty="0" smtClean="0">
                <a:solidFill>
                  <a:srgbClr val="FFCC00"/>
                </a:solidFill>
              </a:rPr>
              <a:t>entrepreneurial experience </a:t>
            </a:r>
            <a:r>
              <a:rPr lang="en-US" sz="2800" dirty="0" smtClean="0"/>
              <a:t>in similar business</a:t>
            </a:r>
            <a:endParaRPr lang="en-US" sz="900" dirty="0" smtClean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CTO</a:t>
            </a:r>
            <a:r>
              <a:rPr lang="en-US" sz="2800" dirty="0" smtClean="0"/>
              <a:t> –  </a:t>
            </a:r>
            <a:r>
              <a:rPr lang="en-US" sz="2800" dirty="0" smtClean="0">
                <a:solidFill>
                  <a:srgbClr val="FFCC00"/>
                </a:solidFill>
              </a:rPr>
              <a:t>Demonstrated</a:t>
            </a:r>
            <a:r>
              <a:rPr lang="en-US" sz="2800" dirty="0" smtClean="0"/>
              <a:t> know-how of technology</a:t>
            </a:r>
            <a:endParaRPr lang="en-US" sz="900" dirty="0" smtClean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CMO</a:t>
            </a:r>
            <a:r>
              <a:rPr lang="en-US" sz="2800" dirty="0" smtClean="0"/>
              <a:t> – Proven knowledge of the target markets; strong </a:t>
            </a:r>
            <a:r>
              <a:rPr lang="en-US" sz="2800" dirty="0" smtClean="0">
                <a:solidFill>
                  <a:srgbClr val="FFCC00"/>
                </a:solidFill>
              </a:rPr>
              <a:t>relationships with buyers</a:t>
            </a:r>
            <a:endParaRPr lang="en-US" sz="900" dirty="0" smtClean="0">
              <a:solidFill>
                <a:srgbClr val="FFCC00"/>
              </a:solidFill>
            </a:endParaRP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CFO</a:t>
            </a:r>
            <a:r>
              <a:rPr lang="en-US" sz="2800" dirty="0" smtClean="0"/>
              <a:t> –  Prior </a:t>
            </a:r>
            <a:r>
              <a:rPr lang="en-US" sz="2800" dirty="0" smtClean="0">
                <a:solidFill>
                  <a:srgbClr val="FFCC00"/>
                </a:solidFill>
              </a:rPr>
              <a:t>profitable</a:t>
            </a:r>
            <a:r>
              <a:rPr lang="en-US" sz="2800" dirty="0" smtClean="0"/>
              <a:t> experience for investors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/>
              <a:t>     </a:t>
            </a:r>
            <a:r>
              <a:rPr lang="en-US" sz="2800" i="1" dirty="0" smtClean="0"/>
              <a:t>Who is full-time, part-time? </a:t>
            </a:r>
            <a:br>
              <a:rPr lang="en-US" sz="2800" i="1" dirty="0" smtClean="0"/>
            </a:br>
            <a:r>
              <a:rPr lang="en-US" sz="2800" i="1" dirty="0" smtClean="0"/>
              <a:t>On the sidelines awaiting funding</a:t>
            </a:r>
            <a:r>
              <a:rPr lang="en-US" sz="2800" dirty="0" smtClean="0"/>
              <a:t>?</a:t>
            </a:r>
            <a:r>
              <a:rPr lang="en-US" sz="4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algn="l" eaLnBrk="1" hangingPunct="1"/>
            <a:r>
              <a:rPr lang="en-US" altLang="en-US" sz="4000" dirty="0" smtClean="0"/>
              <a:t>Board of Directors or Advisors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B6B4AC9-ABF0-45C2-8F82-2737B19DE70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5800" cy="4191000"/>
          </a:xfrm>
        </p:spPr>
        <p:txBody>
          <a:bodyPr/>
          <a:lstStyle/>
          <a:p>
            <a:pPr marL="682625" lvl="1" indent="-450850" eaLnBrk="1" hangingPunct="1">
              <a:defRPr/>
            </a:pPr>
            <a:r>
              <a:rPr lang="en-US" dirty="0" smtClean="0"/>
              <a:t>Indicate if you have a BOD and/or BOA</a:t>
            </a:r>
          </a:p>
          <a:p>
            <a:pPr marL="682625" lvl="1" indent="-450850" eaLnBrk="1" hangingPunct="1">
              <a:defRPr/>
            </a:pPr>
            <a:r>
              <a:rPr lang="en-US" dirty="0" smtClean="0"/>
              <a:t>Highlight members that have particular strengths, renown, or connections in your industry</a:t>
            </a:r>
            <a:br>
              <a:rPr lang="en-US" dirty="0" smtClean="0"/>
            </a:br>
            <a:endParaRPr lang="en-US" sz="2000" dirty="0" smtClean="0"/>
          </a:p>
          <a:p>
            <a:pPr marL="0" indent="0" eaLnBrk="1" hangingPunct="1">
              <a:buNone/>
              <a:defRPr/>
            </a:pPr>
            <a:r>
              <a:rPr lang="en-US" altLang="en-US" sz="4000" dirty="0" smtClean="0"/>
              <a:t>Law Firm / Accounting Firm</a:t>
            </a:r>
          </a:p>
          <a:p>
            <a:pPr marL="0" indent="0" eaLnBrk="1" hangingPunct="1">
              <a:buNone/>
              <a:defRPr/>
            </a:pPr>
            <a:r>
              <a:rPr lang="en-US" dirty="0"/>
              <a:t>If you have a relationship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3352931-25C4-43B5-BB65-EDA1464D90C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8. </a:t>
            </a:r>
            <a:r>
              <a:rPr lang="en-US" altLang="en-US" b="1" dirty="0">
                <a:solidFill>
                  <a:srgbClr val="FFCC00"/>
                </a:solidFill>
              </a:rPr>
              <a:t>Projected Financials</a:t>
            </a:r>
            <a:r>
              <a:rPr lang="en-US" altLang="en-US" b="1" dirty="0" smtClean="0">
                <a:solidFill>
                  <a:srgbClr val="FFCC00"/>
                </a:solidFill>
              </a:rPr>
              <a:t/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dirty="0" smtClean="0"/>
              <a:t>Revenue Streams and Costs</a:t>
            </a:r>
            <a:br>
              <a:rPr lang="en-US" altLang="en-US" dirty="0" smtClean="0"/>
            </a:br>
            <a:r>
              <a:rPr lang="en-US" altLang="en-US" sz="4000" dirty="0" smtClean="0"/>
              <a:t> </a:t>
            </a:r>
            <a:endParaRPr lang="en-US" altLang="en-US" dirty="0" smtClean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458200" cy="4114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2800" dirty="0" smtClean="0"/>
              <a:t>Who is the customer </a:t>
            </a:r>
          </a:p>
          <a:p>
            <a:pPr lvl="2" eaLnBrk="1" hangingPunct="1">
              <a:defRPr/>
            </a:pPr>
            <a:r>
              <a:rPr lang="en-US" sz="2800" dirty="0" smtClean="0"/>
              <a:t>Who pays you?</a:t>
            </a:r>
          </a:p>
          <a:p>
            <a:pPr lvl="2" eaLnBrk="1" hangingPunct="1">
              <a:defRPr/>
            </a:pPr>
            <a:r>
              <a:rPr lang="en-US" sz="2800" dirty="0" smtClean="0"/>
              <a:t>How much?</a:t>
            </a:r>
          </a:p>
          <a:p>
            <a:pPr lvl="1" eaLnBrk="1" hangingPunct="1">
              <a:defRPr/>
            </a:pPr>
            <a:r>
              <a:rPr lang="en-US" sz="2800" dirty="0" smtClean="0"/>
              <a:t>What are your costs per product/ or hour of service … Including:</a:t>
            </a:r>
          </a:p>
          <a:p>
            <a:pPr lvl="2" eaLnBrk="1" hangingPunct="1">
              <a:defRPr/>
            </a:pPr>
            <a:r>
              <a:rPr lang="en-US" sz="2800" dirty="0" smtClean="0"/>
              <a:t>Packaging and Delivery costs?</a:t>
            </a:r>
          </a:p>
          <a:p>
            <a:pPr lvl="2" eaLnBrk="1" hangingPunct="1">
              <a:defRPr/>
            </a:pPr>
            <a:r>
              <a:rPr lang="en-US" sz="2800" dirty="0" smtClean="0"/>
              <a:t>Post-sale customer service cost?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z="3600" dirty="0"/>
              <a:t>Financial Summary slide suitable for a competition or investor pitch fest</a:t>
            </a:r>
            <a:endParaRPr lang="en-US" sz="3600" dirty="0"/>
          </a:p>
        </p:txBody>
      </p:sp>
      <p:graphicFrame>
        <p:nvGraphicFramePr>
          <p:cNvPr id="5" name="Object 4" descr="Compute for first 5 years of business:&#10;&#10;Units Shipped&#10;Revenues&#10; - Cost of Goods Sold&#10;= Gross Profit&#10; - Overhead&#10;= EBITDA&#10;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48896412"/>
              </p:ext>
            </p:extLst>
          </p:nvPr>
        </p:nvGraphicFramePr>
        <p:xfrm>
          <a:off x="152400" y="1752600"/>
          <a:ext cx="883920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Worksheet" r:id="rId5" imgW="3314801" imgH="1085940" progId="Excel.Sheet.8">
                  <p:embed/>
                </p:oleObj>
              </mc:Choice>
              <mc:Fallback>
                <p:oleObj name="Worksheet" r:id="rId5" imgW="3314801" imgH="1085940" progId="Excel.Sheet.8">
                  <p:embed/>
                  <p:pic>
                    <p:nvPicPr>
                      <p:cNvPr id="0" name="Object 1" descr="Compute for first 5 years of business:&#10;&#10;Units Shipped&#10;Revenues&#10; - Cost of Goods Sold&#10;= Gross Profit&#10; - Overhead&#10;= EBITDA&#10;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52600"/>
                        <a:ext cx="8839200" cy="28956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876800"/>
            <a:ext cx="8686800" cy="1635125"/>
          </a:xfrm>
        </p:spPr>
        <p:txBody>
          <a:bodyPr/>
          <a:lstStyle/>
          <a:p>
            <a:pPr marL="633413" lvl="1" indent="0" eaLnBrk="1" hangingPunct="1">
              <a:buNone/>
              <a:defRPr/>
            </a:pPr>
            <a:r>
              <a:rPr lang="en-US" sz="2800" dirty="0"/>
              <a:t>Explain “dramatic” numbers, such as:</a:t>
            </a:r>
          </a:p>
          <a:p>
            <a:pPr lvl="2" eaLnBrk="1" hangingPunct="1">
              <a:defRPr/>
            </a:pPr>
            <a:r>
              <a:rPr lang="en-US" sz="2800" dirty="0"/>
              <a:t>“Hockey stick” growth</a:t>
            </a:r>
          </a:p>
          <a:p>
            <a:pPr lvl="2" eaLnBrk="1" hangingPunct="1">
              <a:defRPr/>
            </a:pPr>
            <a:r>
              <a:rPr lang="en-US" sz="2800" dirty="0"/>
              <a:t>Unprecedented profit margins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8ED5CC8-533F-472B-85F1-FFF8178AF09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F1B8982-A2D8-49C3-937B-9A309EE461B7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9. THE PROPOSAL 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dirty="0" smtClean="0"/>
              <a:t>What do you want from audience?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733800"/>
          </a:xfrm>
        </p:spPr>
        <p:txBody>
          <a:bodyPr/>
          <a:lstStyle/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 smtClean="0"/>
              <a:t>How much capital do you need?</a:t>
            </a:r>
          </a:p>
          <a:p>
            <a:pPr marL="798513" lvl="2" indent="-571500" eaLnBrk="1" hangingPunct="1">
              <a:tabLst>
                <a:tab pos="855663" algn="l"/>
              </a:tabLst>
              <a:defRPr/>
            </a:pPr>
            <a:endParaRPr lang="en-US" sz="2000" dirty="0" smtClean="0"/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 smtClean="0"/>
              <a:t>How will you use these funds to launch or grow the company?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F1B8982-A2D8-49C3-937B-9A309EE461B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524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FFCC00"/>
                </a:solidFill>
              </a:rPr>
              <a:t>10. </a:t>
            </a:r>
            <a:r>
              <a:rPr lang="en-US" altLang="en-US" b="1" dirty="0" smtClean="0">
                <a:solidFill>
                  <a:srgbClr val="FFCC00"/>
                </a:solidFill>
              </a:rPr>
              <a:t>PERSEVERANCE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b="1" dirty="0" smtClean="0">
                <a:solidFill>
                  <a:srgbClr val="FFCC00"/>
                </a:solidFill>
              </a:rPr>
              <a:t>The secret to success</a:t>
            </a:r>
            <a:r>
              <a:rPr lang="en-US" altLang="en-US" dirty="0" smtClean="0"/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534400" cy="3733800"/>
          </a:xfrm>
        </p:spPr>
        <p:txBody>
          <a:bodyPr/>
          <a:lstStyle/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 smtClean="0"/>
              <a:t>In raising startup and growth capital</a:t>
            </a:r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r>
              <a:rPr lang="en-US" sz="3600" dirty="0" smtClean="0"/>
              <a:t>In launching and growing your business to profitability</a:t>
            </a:r>
          </a:p>
          <a:p>
            <a:pPr marL="227013" lvl="1" indent="0" eaLnBrk="1" hangingPunct="1">
              <a:buNone/>
              <a:tabLst>
                <a:tab pos="855663" algn="l"/>
              </a:tabLst>
              <a:defRPr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013" lvl="1" indent="0" eaLnBrk="1" hangingPunct="1">
              <a:buNone/>
              <a:tabLst>
                <a:tab pos="855663" algn="l"/>
              </a:tabLs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Half of what separates successful entrepreneurs from the unsuccessful… is perseverance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 </a:t>
            </a:r>
            <a:r>
              <a:rPr lang="en-US" dirty="0" smtClean="0"/>
              <a:t>-- Steve Jobs</a:t>
            </a:r>
            <a:endParaRPr lang="en-US" sz="3600" dirty="0"/>
          </a:p>
          <a:p>
            <a:pPr marL="798513" lvl="1" indent="-571500" eaLnBrk="1" hangingPunct="1">
              <a:tabLst>
                <a:tab pos="855663" algn="l"/>
              </a:tabLst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06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dirty="0"/>
              <a:t>Exit Strategy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302125"/>
          </a:xfrm>
        </p:spPr>
        <p:txBody>
          <a:bodyPr/>
          <a:lstStyle/>
          <a:p>
            <a:pPr marL="623888" indent="0">
              <a:buNone/>
            </a:pPr>
            <a:r>
              <a:rPr lang="en-US" altLang="en-US" dirty="0" smtClean="0"/>
              <a:t>Equity </a:t>
            </a:r>
            <a:r>
              <a:rPr lang="en-US" altLang="en-US" dirty="0"/>
              <a:t>investors will want an exit to recoup their </a:t>
            </a:r>
            <a:r>
              <a:rPr lang="en-US" altLang="en-US" dirty="0" smtClean="0"/>
              <a:t>investment.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endParaRPr lang="en-US" sz="2000" dirty="0" smtClean="0"/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If </a:t>
            </a:r>
            <a:r>
              <a:rPr lang="en-US" sz="2800" dirty="0"/>
              <a:t>you anticipate </a:t>
            </a:r>
            <a:r>
              <a:rPr lang="en-US" sz="2800" b="1" dirty="0"/>
              <a:t>being acquired</a:t>
            </a:r>
            <a:r>
              <a:rPr lang="en-US" sz="2800" dirty="0"/>
              <a:t>…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Identify two or three likely buyers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Explain why they would be interested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/>
              <a:t>Cite price of recent acquisitions of comparable companies  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sz="2800" dirty="0"/>
              <a:t>Describe any relationships you already have with potential acquirers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8ED5CC8-533F-472B-85F1-FFF8178AF09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9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EB85CC3-3E6C-43C0-8E82-BE4B0B5FC7D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FFCC00"/>
                </a:solidFill>
              </a:rPr>
              <a:t>Answering Questions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610600" cy="4114800"/>
          </a:xfrm>
        </p:spPr>
        <p:txBody>
          <a:bodyPr/>
          <a:lstStyle/>
          <a:p>
            <a:pPr marL="914400" lvl="1" indent="-566738" eaLnBrk="1" hangingPunct="1">
              <a:defRPr/>
            </a:pPr>
            <a:r>
              <a:rPr lang="en-US" sz="3600" dirty="0" smtClean="0"/>
              <a:t>Prepare answers to likely questions</a:t>
            </a:r>
          </a:p>
          <a:p>
            <a:pPr marL="914400" lvl="1" indent="-566738" eaLnBrk="1" hangingPunct="1">
              <a:defRPr/>
            </a:pPr>
            <a:r>
              <a:rPr lang="en-US" sz="3600" dirty="0" smtClean="0"/>
              <a:t>Memorize statistics and numbers  </a:t>
            </a:r>
          </a:p>
          <a:p>
            <a:pPr marL="914400" lvl="1" indent="-566738" eaLnBrk="1" hangingPunct="1">
              <a:defRPr/>
            </a:pPr>
            <a:r>
              <a:rPr lang="en-US" sz="3600" dirty="0" smtClean="0"/>
              <a:t>Be open to advice and criticism from investors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99"/>
                </a:solidFill>
              </a:rPr>
              <a:t>Blank Slide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974012" cy="43021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CD3E150-52EE-4E7C-8C5C-CC0F8988999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5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FFC000"/>
                </a:solidFill>
              </a:rPr>
              <a:t>CRITERIA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974012" cy="43021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dirty="0" smtClean="0"/>
              <a:t> </a:t>
            </a:r>
            <a:r>
              <a:rPr lang="en-US" altLang="en-US" b="1" dirty="0"/>
              <a:t>Investors need </a:t>
            </a:r>
            <a:r>
              <a:rPr lang="en-US" altLang="en-US" b="1" dirty="0">
                <a:solidFill>
                  <a:srgbClr val="FFCC00"/>
                </a:solidFill>
              </a:rPr>
              <a:t>clear</a:t>
            </a:r>
            <a:r>
              <a:rPr lang="en-US" altLang="en-US" b="1" dirty="0"/>
              <a:t>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CC00"/>
                </a:solidFill>
              </a:rPr>
              <a:t>compelling</a:t>
            </a:r>
            <a:r>
              <a:rPr lang="en-US" altLang="en-US" b="1" dirty="0"/>
              <a:t>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CC00"/>
                </a:solidFill>
              </a:rPr>
              <a:t>credible</a:t>
            </a:r>
            <a:r>
              <a:rPr lang="en-US" altLang="en-US" b="1" dirty="0"/>
              <a:t> information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dirty="0" smtClean="0"/>
          </a:p>
          <a:p>
            <a:pPr marL="280988" indent="-280988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/>
              <a:t>     Cover only the </a:t>
            </a:r>
            <a:r>
              <a:rPr lang="en-US" i="1" dirty="0" smtClean="0"/>
              <a:t>most important</a:t>
            </a:r>
            <a:r>
              <a:rPr lang="en-US" dirty="0" smtClean="0"/>
              <a:t> points.  </a:t>
            </a:r>
          </a:p>
          <a:p>
            <a:pPr marL="280988" indent="-280988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sz="2800" dirty="0" smtClean="0"/>
              <a:t> Leave the details for the full Business Plan or </a:t>
            </a:r>
            <a:br>
              <a:rPr lang="en-US" sz="2800" dirty="0" smtClean="0"/>
            </a:br>
            <a:r>
              <a:rPr lang="en-US" sz="2800" dirty="0" smtClean="0"/>
              <a:t>   follow-up meeting.</a:t>
            </a:r>
            <a:r>
              <a:rPr lang="en-US" sz="16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CD3E150-52EE-4E7C-8C5C-CC0F8988999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marL="0" lvl="1" indent="1588">
              <a:lnSpc>
                <a:spcPct val="110000"/>
              </a:lnSpc>
              <a:defRPr/>
            </a:pPr>
            <a:r>
              <a:rPr lang="en-US" sz="4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CONTENT for 3-MINUTE PITCH</a:t>
            </a:r>
            <a:endParaRPr lang="en-US" sz="4000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0" y="1371600"/>
            <a:ext cx="7315200" cy="5181600"/>
          </a:xfrm>
        </p:spPr>
        <p:txBody>
          <a:bodyPr/>
          <a:lstStyle/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Problem </a:t>
            </a:r>
            <a:r>
              <a:rPr lang="en-US" sz="2800" dirty="0" smtClean="0"/>
              <a:t> </a:t>
            </a:r>
            <a:endParaRPr lang="en-US" sz="2800" dirty="0"/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Product </a:t>
            </a:r>
            <a:r>
              <a:rPr lang="en-US" sz="2800" dirty="0" smtClean="0"/>
              <a:t>or Service (The Solution)</a:t>
            </a:r>
            <a:endParaRPr lang="en-US" sz="2800" dirty="0"/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Potential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Proof of demand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Process: </a:t>
            </a:r>
            <a:r>
              <a:rPr lang="en-US" altLang="en-US" sz="2800" dirty="0"/>
              <a:t>Marketing and Distribution</a:t>
            </a:r>
            <a:r>
              <a:rPr lang="en-US" sz="2800" dirty="0"/>
              <a:t> 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Positioning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/>
              <a:t>People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 smtClean="0"/>
              <a:t>Profit</a:t>
            </a:r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smtClean="0"/>
              <a:t>Proposal</a:t>
            </a:r>
            <a:endParaRPr lang="en-US" sz="2800" dirty="0" smtClean="0"/>
          </a:p>
          <a:p>
            <a:pPr marL="798513" lvl="2" indent="-682625">
              <a:buClr>
                <a:schemeClr val="tx1"/>
              </a:buClr>
              <a:buSzPct val="110000"/>
              <a:buFont typeface="+mj-lt"/>
              <a:buAutoNum type="arabicPeriod"/>
              <a:defRPr/>
            </a:pPr>
            <a:r>
              <a:rPr lang="en-US" sz="2800" dirty="0" smtClean="0"/>
              <a:t>Perseverance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89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6E515DA-B99E-417A-99D1-3F5D9A448C5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686800" cy="12192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1. THE PROBLEM: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b="1" dirty="0" smtClean="0"/>
              <a:t>Customer Pain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7696200" cy="42672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Describe what creates the demand for your solution: </a:t>
            </a:r>
          </a:p>
          <a:p>
            <a:pPr lvl="2" eaLnBrk="1" hangingPunct="1">
              <a:defRPr/>
            </a:pPr>
            <a:r>
              <a:rPr lang="en-US" dirty="0" smtClean="0"/>
              <a:t>“Pain” and/or</a:t>
            </a:r>
          </a:p>
          <a:p>
            <a:pPr lvl="2" eaLnBrk="1" hangingPunct="1">
              <a:defRPr/>
            </a:pPr>
            <a:r>
              <a:rPr lang="en-US" dirty="0" smtClean="0"/>
              <a:t>High cost of alternatives</a:t>
            </a:r>
          </a:p>
          <a:p>
            <a:pPr lvl="1" eaLnBrk="1" hangingPunct="1">
              <a:defRPr/>
            </a:pPr>
            <a:r>
              <a:rPr lang="en-US" dirty="0" smtClean="0"/>
              <a:t>Explain the “value-proposition”</a:t>
            </a:r>
          </a:p>
          <a:p>
            <a:pPr lvl="2" eaLnBrk="1" hangingPunct="1">
              <a:defRPr/>
            </a:pPr>
            <a:r>
              <a:rPr lang="en-US" dirty="0"/>
              <a:t>What you get</a:t>
            </a:r>
          </a:p>
          <a:p>
            <a:pPr lvl="2" eaLnBrk="1" hangingPunct="1">
              <a:defRPr/>
            </a:pPr>
            <a:r>
              <a:rPr lang="en-US" dirty="0"/>
              <a:t>What customer gets in </a:t>
            </a:r>
            <a:r>
              <a:rPr lang="en-US" dirty="0" smtClean="0"/>
              <a:t>return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43" y="609600"/>
            <a:ext cx="87630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C000"/>
                </a:solidFill>
              </a:rPr>
              <a:t>2. </a:t>
            </a:r>
            <a:r>
              <a:rPr lang="en-US" altLang="en-US" b="1" dirty="0" smtClean="0">
                <a:solidFill>
                  <a:srgbClr val="FFCC00"/>
                </a:solidFill>
              </a:rPr>
              <a:t>PRODUCT or Service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dirty="0" smtClean="0">
                <a:solidFill>
                  <a:schemeClr val="tx2"/>
                </a:solidFill>
              </a:rPr>
              <a:t>(Your solution to the problem)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669212" cy="4191000"/>
          </a:xfrm>
        </p:spPr>
        <p:txBody>
          <a:bodyPr lIns="91440">
            <a:scene3d>
              <a:camera prst="orthographicFront"/>
              <a:lightRig rig="contrasting" dir="t"/>
            </a:scene3d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sz="2800" dirty="0"/>
              <a:t>Position the company to create a </a:t>
            </a:r>
            <a:r>
              <a:rPr lang="en-US" sz="2800" dirty="0" smtClean="0"/>
              <a:t>framework </a:t>
            </a:r>
            <a:r>
              <a:rPr lang="en-US" sz="2800" dirty="0"/>
              <a:t>for your presentation.</a:t>
            </a:r>
          </a:p>
          <a:p>
            <a:pPr marL="1430338" lvl="2" indent="-228600" eaLnBrk="1" hangingPunct="1">
              <a:defRPr/>
            </a:pPr>
            <a:r>
              <a:rPr lang="en-US" sz="2800" dirty="0"/>
              <a:t> Your name</a:t>
            </a:r>
          </a:p>
          <a:p>
            <a:pPr marL="1430338" lvl="2" indent="-228600" eaLnBrk="1" hangingPunct="1">
              <a:defRPr/>
            </a:pPr>
            <a:r>
              <a:rPr lang="en-US" sz="2800" dirty="0"/>
              <a:t> Company name</a:t>
            </a:r>
          </a:p>
          <a:p>
            <a:pPr marL="1430338" lvl="2" indent="-228600" eaLnBrk="1" hangingPunct="1">
              <a:defRPr/>
            </a:pPr>
            <a:r>
              <a:rPr lang="en-US" sz="2800" dirty="0" smtClean="0"/>
              <a:t> What </a:t>
            </a:r>
            <a:r>
              <a:rPr lang="en-US" sz="2800" dirty="0"/>
              <a:t>you do:</a:t>
            </a:r>
            <a:br>
              <a:rPr lang="en-US" sz="2800" dirty="0"/>
            </a:br>
            <a:endParaRPr lang="en-US" sz="900" b="1" u="sng" dirty="0">
              <a:solidFill>
                <a:srgbClr val="008000"/>
              </a:solidFill>
            </a:endParaRPr>
          </a:p>
          <a:p>
            <a:pPr marL="342900" lvl="1" indent="-228600" eaLnBrk="1" hangingPunct="1">
              <a:spcBef>
                <a:spcPct val="10000"/>
              </a:spcBef>
              <a:buNone/>
              <a:defRPr/>
            </a:pPr>
            <a:r>
              <a:rPr lang="en-US" b="1" dirty="0">
                <a:solidFill>
                  <a:srgbClr val="008000"/>
                </a:solidFill>
              </a:rPr>
              <a:t>     </a:t>
            </a:r>
            <a:r>
              <a:rPr lang="en-US" sz="2800" b="1" dirty="0">
                <a:solidFill>
                  <a:srgbClr val="FFFF00"/>
                </a:solidFill>
              </a:rPr>
              <a:t>“Carnage Company manufactures </a:t>
            </a: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   non-flammable seats for automobiles </a:t>
            </a:r>
            <a:br>
              <a:rPr lang="en-US" sz="28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FFFF00"/>
                </a:solidFill>
              </a:rPr>
              <a:t>   and aircraft</a:t>
            </a:r>
            <a:r>
              <a:rPr lang="en-US" sz="2800" b="1" dirty="0" smtClean="0">
                <a:solidFill>
                  <a:srgbClr val="FFFF00"/>
                </a:solidFill>
              </a:rPr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48ED5CC8-533F-472B-85F1-FFF8178AF09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76A7009-7F80-4A69-A5F8-032A511966A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371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3. POTENTIAL 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b="1" dirty="0" smtClean="0"/>
              <a:t>Size of Target Market</a:t>
            </a:r>
            <a:endParaRPr lang="en-US" altLang="en-US" dirty="0" smtClean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8257" y="2133600"/>
            <a:ext cx="8763000" cy="3810000"/>
          </a:xfrm>
        </p:spPr>
        <p:txBody>
          <a:bodyPr/>
          <a:lstStyle/>
          <a:p>
            <a:pPr marL="400050" lvl="1" eaLnBrk="1" hangingPunct="1">
              <a:defRPr/>
            </a:pPr>
            <a:r>
              <a:rPr lang="en-US" dirty="0" smtClean="0">
                <a:solidFill>
                  <a:srgbClr val="FFCC00"/>
                </a:solidFill>
              </a:rPr>
              <a:t>Market Niche</a:t>
            </a:r>
            <a:r>
              <a:rPr lang="en-US" i="1" dirty="0" smtClean="0"/>
              <a:t>: </a:t>
            </a:r>
            <a:r>
              <a:rPr lang="en-US" dirty="0" smtClean="0"/>
              <a:t>Define the characteristics of the companies or consumers that need your solution – your potential customers.</a:t>
            </a:r>
          </a:p>
          <a:p>
            <a:pPr marL="400050" lvl="1" eaLnBrk="1" hangingPunct="1">
              <a:defRPr/>
            </a:pPr>
            <a:r>
              <a:rPr lang="en-US" dirty="0" smtClean="0">
                <a:solidFill>
                  <a:srgbClr val="FFCC00"/>
                </a:solidFill>
              </a:rPr>
              <a:t>Document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C00"/>
                </a:solidFill>
              </a:rPr>
              <a:t>the </a:t>
            </a:r>
            <a:r>
              <a:rPr lang="en-US" b="1" dirty="0" smtClean="0">
                <a:solidFill>
                  <a:srgbClr val="FFCC00"/>
                </a:solidFill>
              </a:rPr>
              <a:t>number</a:t>
            </a:r>
            <a:r>
              <a:rPr lang="en-US" dirty="0" smtClean="0">
                <a:solidFill>
                  <a:srgbClr val="FFCC00"/>
                </a:solidFill>
              </a:rPr>
              <a:t> </a:t>
            </a:r>
            <a:r>
              <a:rPr lang="en-US" dirty="0" smtClean="0"/>
              <a:t>of prospects that have the need.  (Not world census data.) </a:t>
            </a:r>
          </a:p>
          <a:p>
            <a:pPr marL="400050" lvl="1" eaLnBrk="1" hangingPunct="1">
              <a:defRPr/>
            </a:pPr>
            <a:r>
              <a:rPr lang="en-US" dirty="0" smtClean="0">
                <a:solidFill>
                  <a:srgbClr val="FFCC00"/>
                </a:solidFill>
              </a:rPr>
              <a:t>Growth</a:t>
            </a:r>
            <a:r>
              <a:rPr lang="en-US" dirty="0" smtClean="0"/>
              <a:t>: Is the market growing?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76A7009-7F80-4A69-A5F8-032A511966A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458200" cy="12954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4. PROOF OF DEMAND</a:t>
            </a:r>
            <a:br>
              <a:rPr lang="en-US" altLang="en-US" b="1" dirty="0" smtClean="0">
                <a:solidFill>
                  <a:srgbClr val="FFCC00"/>
                </a:solidFill>
              </a:rPr>
            </a:br>
            <a:r>
              <a:rPr lang="en-US" altLang="en-US" b="1" dirty="0" smtClean="0"/>
              <a:t>Customer Validation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438400"/>
            <a:ext cx="7162800" cy="4191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Market Research Interviews and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37265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E51400A-5D0B-429F-9097-3DB127A94E57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5. PROCESS: </a:t>
            </a:r>
            <a:r>
              <a:rPr lang="en-US" altLang="en-US" b="1" dirty="0" smtClean="0"/>
              <a:t>Channels </a:t>
            </a:r>
            <a:endParaRPr lang="en-US" altLang="en-US" b="1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Briefly explain the selling cycle: how you propose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to reach your target audience.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900" dirty="0" smtClean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CC00"/>
                </a:solidFill>
              </a:rPr>
              <a:t>Marketing</a:t>
            </a:r>
            <a:r>
              <a:rPr lang="en-US" sz="2800" dirty="0" smtClean="0"/>
              <a:t> – To raise customer awareness of your product and stimulate interest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endParaRPr lang="en-US" sz="400" dirty="0" smtClean="0"/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CC00"/>
                </a:solidFill>
              </a:rPr>
              <a:t>Sales</a:t>
            </a:r>
            <a:r>
              <a:rPr lang="en-US" sz="2800" dirty="0" smtClean="0"/>
              <a:t> –  To give decision makers a convenient way to learn details and place order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CC00"/>
                </a:solidFill>
              </a:rPr>
              <a:t>Distribution</a:t>
            </a:r>
            <a:r>
              <a:rPr lang="en-US" sz="2800" dirty="0" smtClean="0"/>
              <a:t> – How will product get into hands of customer? Who will collect payment?</a:t>
            </a:r>
          </a:p>
          <a:p>
            <a:pPr marL="400050" lvl="1" eaLnBrk="1" hangingPunct="1">
              <a:lnSpc>
                <a:spcPct val="90000"/>
              </a:lnSpc>
              <a:defRPr/>
            </a:pPr>
            <a:r>
              <a:rPr lang="en-US" sz="2800" dirty="0" smtClean="0">
                <a:solidFill>
                  <a:srgbClr val="FFCC00"/>
                </a:solidFill>
              </a:rPr>
              <a:t>Support</a:t>
            </a:r>
            <a:r>
              <a:rPr lang="en-US" sz="2800" dirty="0" smtClean="0"/>
              <a:t> – To help customers understand product during installation and use.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442EF0D-DE43-4F87-A47F-2CDF1095F52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CC00"/>
                </a:solidFill>
              </a:rPr>
              <a:t>6. POSITIONING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4000" dirty="0" smtClean="0"/>
              <a:t>Versus Competition and Alternatives</a:t>
            </a:r>
            <a:endParaRPr lang="en-US" altLang="en-US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10600" cy="4114800"/>
          </a:xfrm>
        </p:spPr>
        <p:txBody>
          <a:bodyPr/>
          <a:lstStyle/>
          <a:p>
            <a:pPr marL="617538" lvl="1" eaLnBrk="1" hangingPunct="1">
              <a:defRPr/>
            </a:pPr>
            <a:r>
              <a:rPr lang="en-US" dirty="0" smtClean="0"/>
              <a:t>Comparison to Important Competitors</a:t>
            </a:r>
          </a:p>
          <a:p>
            <a:pPr marL="617538" lvl="1" eaLnBrk="1" hangingPunct="1">
              <a:defRPr/>
            </a:pPr>
            <a:r>
              <a:rPr lang="en-US" dirty="0" smtClean="0"/>
              <a:t>Address Inertia: How will you get customers to change what they are using now?</a:t>
            </a:r>
          </a:p>
          <a:p>
            <a:pPr marL="617538" lvl="1" eaLnBrk="1" hangingPunct="1">
              <a:defRPr/>
            </a:pPr>
            <a:r>
              <a:rPr lang="en-US" dirty="0" smtClean="0"/>
              <a:t>Big Dogs – How will well-known companies with established relationships with your target customers react to your company?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627</Words>
  <Application>Microsoft Office PowerPoint</Application>
  <PresentationFormat>On-screen Show (4:3)</PresentationFormat>
  <Paragraphs>121</Paragraphs>
  <Slides>19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Azure</vt:lpstr>
      <vt:lpstr>Worksheet</vt:lpstr>
      <vt:lpstr>How to Present a  Business concept in a  3- Minute PowerPoint  CONTENT</vt:lpstr>
      <vt:lpstr>CRITERIA</vt:lpstr>
      <vt:lpstr>CONTENT for 3-MINUTE PITCH</vt:lpstr>
      <vt:lpstr>1. THE PROBLEM: Customer Pain</vt:lpstr>
      <vt:lpstr>2. PRODUCT or Service (Your solution to the problem)</vt:lpstr>
      <vt:lpstr>3. POTENTIAL  Size of Target Market</vt:lpstr>
      <vt:lpstr>4. PROOF OF DEMAND Customer Validation</vt:lpstr>
      <vt:lpstr>5. PROCESS: Channels </vt:lpstr>
      <vt:lpstr>6. POSITIONING  Versus Competition and Alternatives</vt:lpstr>
      <vt:lpstr>How will you keep competitors  out of your market?   (What “Barriers to Entry” can you erect?)</vt:lpstr>
      <vt:lpstr>7. PEOPLE The Management Team</vt:lpstr>
      <vt:lpstr>Board of Directors or Advisors</vt:lpstr>
      <vt:lpstr>8. Projected Financials Revenue Streams and Costs  </vt:lpstr>
      <vt:lpstr>Financial Summary slide suitable for a competition or investor pitch fest</vt:lpstr>
      <vt:lpstr>9. THE PROPOSAL  What do you want from audience?</vt:lpstr>
      <vt:lpstr>10. PERSEVERANCE The secret to success </vt:lpstr>
      <vt:lpstr>Exit Strategy </vt:lpstr>
      <vt:lpstr>Answering Questions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2019-08-11T21:43:52Z</dcterms:modified>
</cp:coreProperties>
</file>